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theme/theme12.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0" r:id="rId2"/>
    <p:sldMasterId id="2147483871" r:id="rId3"/>
    <p:sldMasterId id="2147483874" r:id="rId4"/>
    <p:sldMasterId id="2147483941" r:id="rId5"/>
    <p:sldMasterId id="2147483944" r:id="rId6"/>
    <p:sldMasterId id="2147483969" r:id="rId7"/>
    <p:sldMasterId id="2147483975" r:id="rId8"/>
    <p:sldMasterId id="2147484007" r:id="rId9"/>
    <p:sldMasterId id="2147484019" r:id="rId10"/>
    <p:sldMasterId id="2147484034" r:id="rId11"/>
    <p:sldMasterId id="2147484046" r:id="rId12"/>
    <p:sldMasterId id="2147484049" r:id="rId13"/>
    <p:sldMasterId id="2147484052" r:id="rId14"/>
  </p:sldMasterIdLst>
  <p:notesMasterIdLst>
    <p:notesMasterId r:id="rId108"/>
  </p:notesMasterIdLst>
  <p:sldIdLst>
    <p:sldId id="257" r:id="rId15"/>
    <p:sldId id="258" r:id="rId16"/>
    <p:sldId id="259" r:id="rId17"/>
    <p:sldId id="262" r:id="rId18"/>
    <p:sldId id="260" r:id="rId19"/>
    <p:sldId id="463" r:id="rId20"/>
    <p:sldId id="464" r:id="rId21"/>
    <p:sldId id="465" r:id="rId22"/>
    <p:sldId id="324" r:id="rId23"/>
    <p:sldId id="468" r:id="rId24"/>
    <p:sldId id="326" r:id="rId25"/>
    <p:sldId id="580" r:id="rId26"/>
    <p:sldId id="328" r:id="rId27"/>
    <p:sldId id="272" r:id="rId28"/>
    <p:sldId id="268" r:id="rId29"/>
    <p:sldId id="270" r:id="rId30"/>
    <p:sldId id="271" r:id="rId31"/>
    <p:sldId id="273" r:id="rId32"/>
    <p:sldId id="409" r:id="rId33"/>
    <p:sldId id="410" r:id="rId34"/>
    <p:sldId id="459" r:id="rId35"/>
    <p:sldId id="460" r:id="rId36"/>
    <p:sldId id="438" r:id="rId37"/>
    <p:sldId id="439" r:id="rId38"/>
    <p:sldId id="433" r:id="rId39"/>
    <p:sldId id="434" r:id="rId40"/>
    <p:sldId id="455" r:id="rId41"/>
    <p:sldId id="456" r:id="rId42"/>
    <p:sldId id="450" r:id="rId43"/>
    <p:sldId id="451" r:id="rId44"/>
    <p:sldId id="452" r:id="rId45"/>
    <p:sldId id="453" r:id="rId46"/>
    <p:sldId id="454" r:id="rId47"/>
    <p:sldId id="515" r:id="rId48"/>
    <p:sldId id="516" r:id="rId49"/>
    <p:sldId id="517" r:id="rId50"/>
    <p:sldId id="518" r:id="rId51"/>
    <p:sldId id="519" r:id="rId52"/>
    <p:sldId id="520" r:id="rId53"/>
    <p:sldId id="521" r:id="rId54"/>
    <p:sldId id="522" r:id="rId55"/>
    <p:sldId id="523" r:id="rId56"/>
    <p:sldId id="524" r:id="rId57"/>
    <p:sldId id="525" r:id="rId58"/>
    <p:sldId id="526" r:id="rId59"/>
    <p:sldId id="527" r:id="rId60"/>
    <p:sldId id="528" r:id="rId61"/>
    <p:sldId id="529" r:id="rId62"/>
    <p:sldId id="530" r:id="rId63"/>
    <p:sldId id="531" r:id="rId64"/>
    <p:sldId id="532" r:id="rId65"/>
    <p:sldId id="533" r:id="rId66"/>
    <p:sldId id="534" r:id="rId67"/>
    <p:sldId id="535" r:id="rId68"/>
    <p:sldId id="536" r:id="rId69"/>
    <p:sldId id="537" r:id="rId70"/>
    <p:sldId id="538" r:id="rId71"/>
    <p:sldId id="539" r:id="rId72"/>
    <p:sldId id="540" r:id="rId73"/>
    <p:sldId id="541" r:id="rId74"/>
    <p:sldId id="542" r:id="rId75"/>
    <p:sldId id="543" r:id="rId76"/>
    <p:sldId id="544" r:id="rId77"/>
    <p:sldId id="545" r:id="rId78"/>
    <p:sldId id="432" r:id="rId79"/>
    <p:sldId id="457" r:id="rId80"/>
    <p:sldId id="458" r:id="rId81"/>
    <p:sldId id="444" r:id="rId82"/>
    <p:sldId id="445" r:id="rId83"/>
    <p:sldId id="446" r:id="rId84"/>
    <p:sldId id="447" r:id="rId85"/>
    <p:sldId id="562" r:id="rId86"/>
    <p:sldId id="563" r:id="rId87"/>
    <p:sldId id="564" r:id="rId88"/>
    <p:sldId id="565" r:id="rId89"/>
    <p:sldId id="566" r:id="rId90"/>
    <p:sldId id="567" r:id="rId91"/>
    <p:sldId id="568" r:id="rId92"/>
    <p:sldId id="569" r:id="rId93"/>
    <p:sldId id="570" r:id="rId94"/>
    <p:sldId id="571" r:id="rId95"/>
    <p:sldId id="572" r:id="rId96"/>
    <p:sldId id="573" r:id="rId97"/>
    <p:sldId id="574" r:id="rId98"/>
    <p:sldId id="575" r:id="rId99"/>
    <p:sldId id="576" r:id="rId100"/>
    <p:sldId id="577" r:id="rId101"/>
    <p:sldId id="578" r:id="rId102"/>
    <p:sldId id="579" r:id="rId103"/>
    <p:sldId id="321" r:id="rId104"/>
    <p:sldId id="318" r:id="rId105"/>
    <p:sldId id="322" r:id="rId106"/>
    <p:sldId id="467"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70B7"/>
    <a:srgbClr val="107AC3"/>
    <a:srgbClr val="FAA2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81" autoAdjust="0"/>
    <p:restoredTop sz="80839" autoAdjust="0"/>
  </p:normalViewPr>
  <p:slideViewPr>
    <p:cSldViewPr snapToGrid="0">
      <p:cViewPr varScale="1">
        <p:scale>
          <a:sx n="54" d="100"/>
          <a:sy n="54" d="100"/>
        </p:scale>
        <p:origin x="12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tableStyles" Target="tableStyles.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notesMaster" Target="notesMasters/notesMaster1.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presProps" Target="presProps.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viewProps" Target="viewProp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02C800-0AA4-4326-86F5-05D77F713682}" type="doc">
      <dgm:prSet loTypeId="urn:microsoft.com/office/officeart/2005/8/layout/process4" loCatId="process" qsTypeId="urn:microsoft.com/office/officeart/2005/8/quickstyle/simple1" qsCatId="simple" csTypeId="urn:microsoft.com/office/officeart/2005/8/colors/colorful4" csCatId="colorful" phldr="1"/>
      <dgm:spPr/>
      <dgm:t>
        <a:bodyPr/>
        <a:lstStyle/>
        <a:p>
          <a:endParaRPr lang="en-US"/>
        </a:p>
      </dgm:t>
    </dgm:pt>
    <dgm:pt modelId="{DEF64021-1156-459A-94ED-2763A5ECDDB8}">
      <dgm:prSet phldrT="[Text]"/>
      <dgm:spPr>
        <a:xfrm rot="10800000">
          <a:off x="0" y="2151505"/>
          <a:ext cx="8229600" cy="1085672"/>
        </a:xfrm>
        <a:prstGeom prst="upArrowCallout">
          <a:avLst/>
        </a:prstGeom>
        <a:solidFill>
          <a:srgbClr val="8064A2">
            <a:hueOff val="-1488257"/>
            <a:satOff val="8966"/>
            <a:lumOff val="719"/>
            <a:alphaOff val="0"/>
          </a:srgbClr>
        </a:solidFill>
        <a:ln w="25400" cap="flat" cmpd="sng" algn="ctr">
          <a:solidFill>
            <a:sysClr val="window" lastClr="FFFFFF">
              <a:hueOff val="0"/>
              <a:satOff val="0"/>
              <a:lumOff val="0"/>
              <a:alphaOff val="0"/>
            </a:sysClr>
          </a:solidFill>
          <a:prstDash val="solid"/>
        </a:ln>
        <a:effectLst/>
      </dgm:spPr>
      <dgm:t>
        <a:bodyPr/>
        <a:lstStyle/>
        <a:p>
          <a:r>
            <a:rPr lang="en-US" dirty="0" smtClean="0">
              <a:solidFill>
                <a:sysClr val="window" lastClr="FFFFFF"/>
              </a:solidFill>
              <a:latin typeface="+mj-lt"/>
              <a:ea typeface="+mn-ea"/>
              <a:cs typeface="+mn-cs"/>
            </a:rPr>
            <a:t>Stress/Anxiety/Depression</a:t>
          </a:r>
          <a:endParaRPr lang="en-US" dirty="0">
            <a:solidFill>
              <a:sysClr val="window" lastClr="FFFFFF"/>
            </a:solidFill>
            <a:latin typeface="+mj-lt"/>
            <a:ea typeface="+mn-ea"/>
            <a:cs typeface="+mn-cs"/>
          </a:endParaRPr>
        </a:p>
      </dgm:t>
    </dgm:pt>
    <dgm:pt modelId="{69400A5B-1EF0-451A-BC01-6489212A4BCA}" type="parTrans" cxnId="{EBBBEBF0-E72C-455B-A142-F5D4450889A7}">
      <dgm:prSet/>
      <dgm:spPr/>
      <dgm:t>
        <a:bodyPr/>
        <a:lstStyle/>
        <a:p>
          <a:endParaRPr lang="en-US">
            <a:latin typeface="+mj-lt"/>
          </a:endParaRPr>
        </a:p>
      </dgm:t>
    </dgm:pt>
    <dgm:pt modelId="{9338A81F-618E-4CA2-B9D3-B8499A18E80D}" type="sibTrans" cxnId="{EBBBEBF0-E72C-455B-A142-F5D4450889A7}">
      <dgm:prSet/>
      <dgm:spPr/>
      <dgm:t>
        <a:bodyPr/>
        <a:lstStyle/>
        <a:p>
          <a:endParaRPr lang="en-US">
            <a:latin typeface="+mj-lt"/>
          </a:endParaRPr>
        </a:p>
      </dgm:t>
    </dgm:pt>
    <dgm:pt modelId="{7AEFA819-DEA9-41DC-AA4D-5AE532F24A3E}">
      <dgm:prSet phldrT="[Text]"/>
      <dgm:spPr>
        <a:xfrm>
          <a:off x="0" y="3226588"/>
          <a:ext cx="8229600" cy="705898"/>
        </a:xfrm>
        <a:prstGeom prst="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dirty="0" smtClean="0">
              <a:solidFill>
                <a:sysClr val="window" lastClr="FFFFFF"/>
              </a:solidFill>
              <a:latin typeface="+mj-lt"/>
              <a:ea typeface="+mn-ea"/>
              <a:cs typeface="+mn-cs"/>
            </a:rPr>
            <a:t>Health Disparities/Inequities</a:t>
          </a:r>
          <a:endParaRPr lang="en-US" dirty="0">
            <a:solidFill>
              <a:sysClr val="window" lastClr="FFFFFF"/>
            </a:solidFill>
            <a:latin typeface="+mj-lt"/>
            <a:ea typeface="+mn-ea"/>
            <a:cs typeface="+mn-cs"/>
          </a:endParaRPr>
        </a:p>
      </dgm:t>
    </dgm:pt>
    <dgm:pt modelId="{7B8E24C4-F8A8-4838-A11A-EE13318ECC86}" type="parTrans" cxnId="{22DF148E-8E88-4034-B07C-93E0F24783B0}">
      <dgm:prSet/>
      <dgm:spPr/>
      <dgm:t>
        <a:bodyPr/>
        <a:lstStyle/>
        <a:p>
          <a:endParaRPr lang="en-US">
            <a:latin typeface="+mj-lt"/>
          </a:endParaRPr>
        </a:p>
      </dgm:t>
    </dgm:pt>
    <dgm:pt modelId="{E4C00E44-28EF-438A-9343-12B414E106F9}" type="sibTrans" cxnId="{22DF148E-8E88-4034-B07C-93E0F24783B0}">
      <dgm:prSet/>
      <dgm:spPr/>
      <dgm:t>
        <a:bodyPr/>
        <a:lstStyle/>
        <a:p>
          <a:endParaRPr lang="en-US">
            <a:latin typeface="+mj-lt"/>
          </a:endParaRPr>
        </a:p>
      </dgm:t>
    </dgm:pt>
    <dgm:pt modelId="{159187D3-7AEE-4B8F-A9FD-C528A2612D6C}">
      <dgm:prSet phldrT="[Text]"/>
      <dgm:spPr>
        <a:xfrm>
          <a:off x="0" y="382408"/>
          <a:ext cx="4114799" cy="324616"/>
        </a:xfrm>
        <a:prstGeom prst="rect">
          <a:avLst/>
        </a:prstGeom>
        <a:solidFill>
          <a:srgbClr val="8064A2">
            <a:tint val="40000"/>
            <a:alpha val="90000"/>
            <a:hueOff val="0"/>
            <a:satOff val="0"/>
            <a:lumOff val="0"/>
            <a:alphaOff val="0"/>
          </a:srgbClr>
        </a:solidFill>
        <a:ln w="25400" cap="flat" cmpd="sng" algn="ctr">
          <a:solidFill>
            <a:srgbClr val="8064A2">
              <a:tint val="40000"/>
              <a:alpha val="90000"/>
              <a:hueOff val="0"/>
              <a:satOff val="0"/>
              <a:lumOff val="0"/>
              <a:alphaOff val="0"/>
            </a:srgbClr>
          </a:solidFill>
          <a:prstDash val="solid"/>
        </a:ln>
        <a:effectLst/>
      </dgm:spPr>
      <dgm:t>
        <a:bodyPr/>
        <a:lstStyle/>
        <a:p>
          <a:r>
            <a:rPr lang="en-US" dirty="0" smtClean="0">
              <a:solidFill>
                <a:sysClr val="windowText" lastClr="000000">
                  <a:hueOff val="0"/>
                  <a:satOff val="0"/>
                  <a:lumOff val="0"/>
                  <a:alphaOff val="0"/>
                </a:sysClr>
              </a:solidFill>
              <a:latin typeface="+mj-lt"/>
              <a:ea typeface="+mn-ea"/>
              <a:cs typeface="+mn-cs"/>
            </a:rPr>
            <a:t>Interpersonal</a:t>
          </a:r>
          <a:endParaRPr lang="en-US" dirty="0">
            <a:solidFill>
              <a:sysClr val="windowText" lastClr="000000">
                <a:hueOff val="0"/>
                <a:satOff val="0"/>
                <a:lumOff val="0"/>
                <a:alphaOff val="0"/>
              </a:sysClr>
            </a:solidFill>
            <a:latin typeface="+mj-lt"/>
            <a:ea typeface="+mn-ea"/>
            <a:cs typeface="+mn-cs"/>
          </a:endParaRPr>
        </a:p>
      </dgm:t>
    </dgm:pt>
    <dgm:pt modelId="{DB345E19-9FCA-4F2D-95B8-148A8BA3B17D}" type="parTrans" cxnId="{680BC95E-D8C0-4DFA-B8BE-D41E41F48979}">
      <dgm:prSet/>
      <dgm:spPr/>
      <dgm:t>
        <a:bodyPr/>
        <a:lstStyle/>
        <a:p>
          <a:endParaRPr lang="en-US">
            <a:latin typeface="+mj-lt"/>
          </a:endParaRPr>
        </a:p>
      </dgm:t>
    </dgm:pt>
    <dgm:pt modelId="{179D3DBF-BF75-4CE0-8601-51088BD021AA}" type="sibTrans" cxnId="{680BC95E-D8C0-4DFA-B8BE-D41E41F48979}">
      <dgm:prSet/>
      <dgm:spPr/>
      <dgm:t>
        <a:bodyPr/>
        <a:lstStyle/>
        <a:p>
          <a:endParaRPr lang="en-US">
            <a:latin typeface="+mj-lt"/>
          </a:endParaRPr>
        </a:p>
      </dgm:t>
    </dgm:pt>
    <dgm:pt modelId="{72895EFC-A345-4A95-8BD9-B0617FD014F4}">
      <dgm:prSet phldrT="[Text]"/>
      <dgm:spPr>
        <a:xfrm>
          <a:off x="4114800" y="382408"/>
          <a:ext cx="4114799" cy="324616"/>
        </a:xfrm>
        <a:prstGeom prst="rect">
          <a:avLst/>
        </a:prstGeom>
        <a:solidFill>
          <a:srgbClr val="8064A2">
            <a:tint val="40000"/>
            <a:alpha val="90000"/>
            <a:hueOff val="-3945710"/>
            <a:satOff val="22157"/>
            <a:lumOff val="1408"/>
            <a:alphaOff val="0"/>
          </a:srgbClr>
        </a:solidFill>
        <a:ln w="25400" cap="flat" cmpd="sng" algn="ctr">
          <a:solidFill>
            <a:srgbClr val="8064A2">
              <a:tint val="40000"/>
              <a:alpha val="90000"/>
              <a:hueOff val="-3945710"/>
              <a:satOff val="22157"/>
              <a:lumOff val="1408"/>
              <a:alphaOff val="0"/>
            </a:srgbClr>
          </a:solidFill>
          <a:prstDash val="solid"/>
        </a:ln>
        <a:effectLst/>
      </dgm:spPr>
      <dgm:t>
        <a:bodyPr/>
        <a:lstStyle/>
        <a:p>
          <a:r>
            <a:rPr lang="en-US" dirty="0" smtClean="0">
              <a:solidFill>
                <a:sysClr val="windowText" lastClr="000000">
                  <a:hueOff val="0"/>
                  <a:satOff val="0"/>
                  <a:lumOff val="0"/>
                  <a:alphaOff val="0"/>
                </a:sysClr>
              </a:solidFill>
              <a:latin typeface="+mj-lt"/>
              <a:ea typeface="+mn-ea"/>
              <a:cs typeface="+mn-cs"/>
            </a:rPr>
            <a:t>Structural</a:t>
          </a:r>
          <a:endParaRPr lang="en-US" dirty="0">
            <a:solidFill>
              <a:sysClr val="windowText" lastClr="000000">
                <a:hueOff val="0"/>
                <a:satOff val="0"/>
                <a:lumOff val="0"/>
                <a:alphaOff val="0"/>
              </a:sysClr>
            </a:solidFill>
            <a:latin typeface="+mj-lt"/>
            <a:ea typeface="+mn-ea"/>
            <a:cs typeface="+mn-cs"/>
          </a:endParaRPr>
        </a:p>
      </dgm:t>
    </dgm:pt>
    <dgm:pt modelId="{9503781B-7DB2-4223-B5D5-D74AC2F35C21}" type="parTrans" cxnId="{3AA04A1C-E0BC-4FDF-9DAD-C54D2262D0EC}">
      <dgm:prSet/>
      <dgm:spPr/>
      <dgm:t>
        <a:bodyPr/>
        <a:lstStyle/>
        <a:p>
          <a:endParaRPr lang="en-US">
            <a:latin typeface="+mj-lt"/>
          </a:endParaRPr>
        </a:p>
      </dgm:t>
    </dgm:pt>
    <dgm:pt modelId="{26C766DD-A36D-4721-99E4-5A0503B1AE9C}" type="sibTrans" cxnId="{3AA04A1C-E0BC-4FDF-9DAD-C54D2262D0EC}">
      <dgm:prSet/>
      <dgm:spPr/>
      <dgm:t>
        <a:bodyPr/>
        <a:lstStyle/>
        <a:p>
          <a:endParaRPr lang="en-US">
            <a:latin typeface="+mj-lt"/>
          </a:endParaRPr>
        </a:p>
      </dgm:t>
    </dgm:pt>
    <dgm:pt modelId="{978905ED-26D9-4DB2-9A1C-249501430223}">
      <dgm:prSet phldrT="[Text]"/>
      <dgm:spPr>
        <a:xfrm rot="10800000">
          <a:off x="0" y="1076421"/>
          <a:ext cx="8229600" cy="1085672"/>
        </a:xfrm>
        <a:prstGeom prst="upArrowCallout">
          <a:avLst/>
        </a:prstGeom>
        <a:solidFill>
          <a:srgbClr val="8064A2">
            <a:hueOff val="-2976513"/>
            <a:satOff val="17933"/>
            <a:lumOff val="1437"/>
            <a:alphaOff val="0"/>
          </a:srgbClr>
        </a:solidFill>
        <a:ln w="25400" cap="flat" cmpd="sng" algn="ctr">
          <a:solidFill>
            <a:sysClr val="window" lastClr="FFFFFF">
              <a:hueOff val="0"/>
              <a:satOff val="0"/>
              <a:lumOff val="0"/>
              <a:alphaOff val="0"/>
            </a:sysClr>
          </a:solidFill>
          <a:prstDash val="solid"/>
        </a:ln>
        <a:effectLst/>
      </dgm:spPr>
      <dgm:t>
        <a:bodyPr/>
        <a:lstStyle/>
        <a:p>
          <a:r>
            <a:rPr lang="en-US" dirty="0" smtClean="0">
              <a:solidFill>
                <a:sysClr val="window" lastClr="FFFFFF"/>
              </a:solidFill>
              <a:latin typeface="+mj-lt"/>
              <a:ea typeface="+mn-ea"/>
              <a:cs typeface="+mn-cs"/>
            </a:rPr>
            <a:t>Intrapersonal (Internalized) Stigma</a:t>
          </a:r>
          <a:endParaRPr lang="en-US" dirty="0">
            <a:solidFill>
              <a:sysClr val="window" lastClr="FFFFFF"/>
            </a:solidFill>
            <a:latin typeface="+mj-lt"/>
            <a:ea typeface="+mn-ea"/>
            <a:cs typeface="+mn-cs"/>
          </a:endParaRPr>
        </a:p>
      </dgm:t>
    </dgm:pt>
    <dgm:pt modelId="{D28326C4-29C4-4081-B565-B88AC5F8D7F1}" type="parTrans" cxnId="{BB02E11B-560E-4176-A4F2-00B0F144233B}">
      <dgm:prSet/>
      <dgm:spPr/>
      <dgm:t>
        <a:bodyPr/>
        <a:lstStyle/>
        <a:p>
          <a:endParaRPr lang="en-US">
            <a:latin typeface="+mj-lt"/>
          </a:endParaRPr>
        </a:p>
      </dgm:t>
    </dgm:pt>
    <dgm:pt modelId="{B580B37E-3BBF-4918-B778-05EAB93DA6A3}" type="sibTrans" cxnId="{BB02E11B-560E-4176-A4F2-00B0F144233B}">
      <dgm:prSet/>
      <dgm:spPr/>
      <dgm:t>
        <a:bodyPr/>
        <a:lstStyle/>
        <a:p>
          <a:endParaRPr lang="en-US">
            <a:latin typeface="+mj-lt"/>
          </a:endParaRPr>
        </a:p>
      </dgm:t>
    </dgm:pt>
    <dgm:pt modelId="{7B785538-BA1B-47C0-8E06-7544338E9794}">
      <dgm:prSet phldrT="[Text]" custT="1"/>
      <dgm:spPr>
        <a:xfrm rot="10800000">
          <a:off x="0" y="1337"/>
          <a:ext cx="8229600" cy="1085672"/>
        </a:xfrm>
        <a:prstGeom prst="upArrowCallout">
          <a:avLst/>
        </a:prstGeom>
        <a:solidFill>
          <a:srgbClr val="8064A2">
            <a:hueOff val="-4464770"/>
            <a:satOff val="26899"/>
            <a:lumOff val="2156"/>
            <a:alphaOff val="0"/>
          </a:srgbClr>
        </a:solidFill>
        <a:ln w="25400" cap="flat" cmpd="sng" algn="ctr">
          <a:solidFill>
            <a:sysClr val="window" lastClr="FFFFFF">
              <a:hueOff val="0"/>
              <a:satOff val="0"/>
              <a:lumOff val="0"/>
              <a:alphaOff val="0"/>
            </a:sysClr>
          </a:solidFill>
          <a:prstDash val="solid"/>
        </a:ln>
        <a:effectLst/>
      </dgm:spPr>
      <dgm:t>
        <a:bodyPr/>
        <a:lstStyle/>
        <a:p>
          <a:r>
            <a:rPr lang="en-US" sz="2400" dirty="0" smtClean="0">
              <a:solidFill>
                <a:sysClr val="window" lastClr="FFFFFF"/>
              </a:solidFill>
              <a:latin typeface="+mj-lt"/>
              <a:ea typeface="+mn-ea"/>
              <a:cs typeface="+mn-cs"/>
            </a:rPr>
            <a:t>Stigma</a:t>
          </a:r>
          <a:endParaRPr lang="en-US" sz="2400" dirty="0">
            <a:solidFill>
              <a:sysClr val="window" lastClr="FFFFFF"/>
            </a:solidFill>
            <a:latin typeface="+mj-lt"/>
            <a:ea typeface="+mn-ea"/>
            <a:cs typeface="+mn-cs"/>
          </a:endParaRPr>
        </a:p>
      </dgm:t>
    </dgm:pt>
    <dgm:pt modelId="{4A3122FA-8E9E-4356-A843-DC1FF78F986D}" type="sibTrans" cxnId="{FCED4BE4-BF6D-4711-A436-478CCAB58D7A}">
      <dgm:prSet/>
      <dgm:spPr/>
      <dgm:t>
        <a:bodyPr/>
        <a:lstStyle/>
        <a:p>
          <a:endParaRPr lang="en-US">
            <a:latin typeface="+mj-lt"/>
          </a:endParaRPr>
        </a:p>
      </dgm:t>
    </dgm:pt>
    <dgm:pt modelId="{030BE49F-2AF8-44C4-BD07-2336615DC49F}" type="parTrans" cxnId="{FCED4BE4-BF6D-4711-A436-478CCAB58D7A}">
      <dgm:prSet/>
      <dgm:spPr/>
      <dgm:t>
        <a:bodyPr/>
        <a:lstStyle/>
        <a:p>
          <a:endParaRPr lang="en-US">
            <a:latin typeface="+mj-lt"/>
          </a:endParaRPr>
        </a:p>
      </dgm:t>
    </dgm:pt>
    <dgm:pt modelId="{48E20D09-E35D-4D9B-AE52-505AD1CB90D5}" type="pres">
      <dgm:prSet presAssocID="{6202C800-0AA4-4326-86F5-05D77F713682}" presName="Name0" presStyleCnt="0">
        <dgm:presLayoutVars>
          <dgm:dir/>
          <dgm:animLvl val="lvl"/>
          <dgm:resizeHandles val="exact"/>
        </dgm:presLayoutVars>
      </dgm:prSet>
      <dgm:spPr/>
      <dgm:t>
        <a:bodyPr/>
        <a:lstStyle/>
        <a:p>
          <a:endParaRPr lang="en-US"/>
        </a:p>
      </dgm:t>
    </dgm:pt>
    <dgm:pt modelId="{C52CD256-6FCA-40A0-BD66-CE79A29A9721}" type="pres">
      <dgm:prSet presAssocID="{7AEFA819-DEA9-41DC-AA4D-5AE532F24A3E}" presName="boxAndChildren" presStyleCnt="0"/>
      <dgm:spPr/>
    </dgm:pt>
    <dgm:pt modelId="{F412678A-4F87-4107-BBBB-03749743BBAA}" type="pres">
      <dgm:prSet presAssocID="{7AEFA819-DEA9-41DC-AA4D-5AE532F24A3E}" presName="parentTextBox" presStyleLbl="node1" presStyleIdx="0" presStyleCnt="4"/>
      <dgm:spPr/>
      <dgm:t>
        <a:bodyPr/>
        <a:lstStyle/>
        <a:p>
          <a:endParaRPr lang="en-US"/>
        </a:p>
      </dgm:t>
    </dgm:pt>
    <dgm:pt modelId="{DD8ACF16-5AA2-450A-8816-6A9C90BF9D65}" type="pres">
      <dgm:prSet presAssocID="{9338A81F-618E-4CA2-B9D3-B8499A18E80D}" presName="sp" presStyleCnt="0"/>
      <dgm:spPr/>
    </dgm:pt>
    <dgm:pt modelId="{7889B74E-F0D4-4120-8690-102CEDF645E5}" type="pres">
      <dgm:prSet presAssocID="{DEF64021-1156-459A-94ED-2763A5ECDDB8}" presName="arrowAndChildren" presStyleCnt="0"/>
      <dgm:spPr/>
    </dgm:pt>
    <dgm:pt modelId="{C5315C53-D5EF-485F-90E3-9A60D89868DE}" type="pres">
      <dgm:prSet presAssocID="{DEF64021-1156-459A-94ED-2763A5ECDDB8}" presName="parentTextArrow" presStyleLbl="node1" presStyleIdx="1" presStyleCnt="4"/>
      <dgm:spPr/>
      <dgm:t>
        <a:bodyPr/>
        <a:lstStyle/>
        <a:p>
          <a:endParaRPr lang="en-US"/>
        </a:p>
      </dgm:t>
    </dgm:pt>
    <dgm:pt modelId="{71E38E8C-F1BF-4677-ACCF-535748605A2C}" type="pres">
      <dgm:prSet presAssocID="{B580B37E-3BBF-4918-B778-05EAB93DA6A3}" presName="sp" presStyleCnt="0"/>
      <dgm:spPr/>
    </dgm:pt>
    <dgm:pt modelId="{BC28ACBF-5B74-4578-A8EA-8A962A45C594}" type="pres">
      <dgm:prSet presAssocID="{978905ED-26D9-4DB2-9A1C-249501430223}" presName="arrowAndChildren" presStyleCnt="0"/>
      <dgm:spPr/>
    </dgm:pt>
    <dgm:pt modelId="{93E3DD19-DB88-4CB6-B286-24719006DDED}" type="pres">
      <dgm:prSet presAssocID="{978905ED-26D9-4DB2-9A1C-249501430223}" presName="parentTextArrow" presStyleLbl="node1" presStyleIdx="2" presStyleCnt="4"/>
      <dgm:spPr/>
      <dgm:t>
        <a:bodyPr/>
        <a:lstStyle/>
        <a:p>
          <a:endParaRPr lang="en-US"/>
        </a:p>
      </dgm:t>
    </dgm:pt>
    <dgm:pt modelId="{D26D4439-70DB-4ED2-94CC-15D668F955D3}" type="pres">
      <dgm:prSet presAssocID="{4A3122FA-8E9E-4356-A843-DC1FF78F986D}" presName="sp" presStyleCnt="0"/>
      <dgm:spPr/>
    </dgm:pt>
    <dgm:pt modelId="{FD09A81B-0686-47BC-B5A7-798E4F2E135A}" type="pres">
      <dgm:prSet presAssocID="{7B785538-BA1B-47C0-8E06-7544338E9794}" presName="arrowAndChildren" presStyleCnt="0"/>
      <dgm:spPr/>
    </dgm:pt>
    <dgm:pt modelId="{E8CE5020-19C9-4DCF-887B-B4CAA731D5E4}" type="pres">
      <dgm:prSet presAssocID="{7B785538-BA1B-47C0-8E06-7544338E9794}" presName="parentTextArrow" presStyleLbl="node1" presStyleIdx="2" presStyleCnt="4"/>
      <dgm:spPr/>
      <dgm:t>
        <a:bodyPr/>
        <a:lstStyle/>
        <a:p>
          <a:endParaRPr lang="en-US"/>
        </a:p>
      </dgm:t>
    </dgm:pt>
    <dgm:pt modelId="{970EC7EE-A3B8-4FD2-A9F8-42C5FF162768}" type="pres">
      <dgm:prSet presAssocID="{7B785538-BA1B-47C0-8E06-7544338E9794}" presName="arrow" presStyleLbl="node1" presStyleIdx="3" presStyleCnt="4"/>
      <dgm:spPr/>
      <dgm:t>
        <a:bodyPr/>
        <a:lstStyle/>
        <a:p>
          <a:endParaRPr lang="en-US"/>
        </a:p>
      </dgm:t>
    </dgm:pt>
    <dgm:pt modelId="{5234147F-CA51-420A-BA59-5B31354EE56F}" type="pres">
      <dgm:prSet presAssocID="{7B785538-BA1B-47C0-8E06-7544338E9794}" presName="descendantArrow" presStyleCnt="0"/>
      <dgm:spPr/>
    </dgm:pt>
    <dgm:pt modelId="{6005C919-1440-4F24-A12F-727723870425}" type="pres">
      <dgm:prSet presAssocID="{159187D3-7AEE-4B8F-A9FD-C528A2612D6C}" presName="childTextArrow" presStyleLbl="fgAccFollowNode1" presStyleIdx="0" presStyleCnt="2">
        <dgm:presLayoutVars>
          <dgm:bulletEnabled val="1"/>
        </dgm:presLayoutVars>
      </dgm:prSet>
      <dgm:spPr/>
      <dgm:t>
        <a:bodyPr/>
        <a:lstStyle/>
        <a:p>
          <a:endParaRPr lang="en-US"/>
        </a:p>
      </dgm:t>
    </dgm:pt>
    <dgm:pt modelId="{EFF147B2-B69F-438C-8902-46668187CD5A}" type="pres">
      <dgm:prSet presAssocID="{72895EFC-A345-4A95-8BD9-B0617FD014F4}" presName="childTextArrow" presStyleLbl="fgAccFollowNode1" presStyleIdx="1" presStyleCnt="2">
        <dgm:presLayoutVars>
          <dgm:bulletEnabled val="1"/>
        </dgm:presLayoutVars>
      </dgm:prSet>
      <dgm:spPr/>
      <dgm:t>
        <a:bodyPr/>
        <a:lstStyle/>
        <a:p>
          <a:endParaRPr lang="en-US"/>
        </a:p>
      </dgm:t>
    </dgm:pt>
  </dgm:ptLst>
  <dgm:cxnLst>
    <dgm:cxn modelId="{8198F0FF-6D98-4877-B403-607A254284D5}" type="presOf" srcId="{6202C800-0AA4-4326-86F5-05D77F713682}" destId="{48E20D09-E35D-4D9B-AE52-505AD1CB90D5}" srcOrd="0" destOrd="0" presId="urn:microsoft.com/office/officeart/2005/8/layout/process4"/>
    <dgm:cxn modelId="{EBBBEBF0-E72C-455B-A142-F5D4450889A7}" srcId="{6202C800-0AA4-4326-86F5-05D77F713682}" destId="{DEF64021-1156-459A-94ED-2763A5ECDDB8}" srcOrd="2" destOrd="0" parTransId="{69400A5B-1EF0-451A-BC01-6489212A4BCA}" sibTransId="{9338A81F-618E-4CA2-B9D3-B8499A18E80D}"/>
    <dgm:cxn modelId="{041A9311-1880-4E2E-99FA-70342239ED9C}" type="presOf" srcId="{7B785538-BA1B-47C0-8E06-7544338E9794}" destId="{970EC7EE-A3B8-4FD2-A9F8-42C5FF162768}" srcOrd="1" destOrd="0" presId="urn:microsoft.com/office/officeart/2005/8/layout/process4"/>
    <dgm:cxn modelId="{1FDA9BF8-6192-4883-ACC3-F91F85900369}" type="presOf" srcId="{72895EFC-A345-4A95-8BD9-B0617FD014F4}" destId="{EFF147B2-B69F-438C-8902-46668187CD5A}" srcOrd="0" destOrd="0" presId="urn:microsoft.com/office/officeart/2005/8/layout/process4"/>
    <dgm:cxn modelId="{BB02E11B-560E-4176-A4F2-00B0F144233B}" srcId="{6202C800-0AA4-4326-86F5-05D77F713682}" destId="{978905ED-26D9-4DB2-9A1C-249501430223}" srcOrd="1" destOrd="0" parTransId="{D28326C4-29C4-4081-B565-B88AC5F8D7F1}" sibTransId="{B580B37E-3BBF-4918-B778-05EAB93DA6A3}"/>
    <dgm:cxn modelId="{6DAEBA09-23CB-4C2E-A18A-AB74710B7323}" type="presOf" srcId="{159187D3-7AEE-4B8F-A9FD-C528A2612D6C}" destId="{6005C919-1440-4F24-A12F-727723870425}" srcOrd="0" destOrd="0" presId="urn:microsoft.com/office/officeart/2005/8/layout/process4"/>
    <dgm:cxn modelId="{97EAC151-796C-4EEF-9474-6508F8B77BA8}" type="presOf" srcId="{978905ED-26D9-4DB2-9A1C-249501430223}" destId="{93E3DD19-DB88-4CB6-B286-24719006DDED}" srcOrd="0" destOrd="0" presId="urn:microsoft.com/office/officeart/2005/8/layout/process4"/>
    <dgm:cxn modelId="{22DF148E-8E88-4034-B07C-93E0F24783B0}" srcId="{6202C800-0AA4-4326-86F5-05D77F713682}" destId="{7AEFA819-DEA9-41DC-AA4D-5AE532F24A3E}" srcOrd="3" destOrd="0" parTransId="{7B8E24C4-F8A8-4838-A11A-EE13318ECC86}" sibTransId="{E4C00E44-28EF-438A-9343-12B414E106F9}"/>
    <dgm:cxn modelId="{94625A90-5839-49D4-A11E-8A20170272E3}" type="presOf" srcId="{7B785538-BA1B-47C0-8E06-7544338E9794}" destId="{E8CE5020-19C9-4DCF-887B-B4CAA731D5E4}" srcOrd="0" destOrd="0" presId="urn:microsoft.com/office/officeart/2005/8/layout/process4"/>
    <dgm:cxn modelId="{FCED4BE4-BF6D-4711-A436-478CCAB58D7A}" srcId="{6202C800-0AA4-4326-86F5-05D77F713682}" destId="{7B785538-BA1B-47C0-8E06-7544338E9794}" srcOrd="0" destOrd="0" parTransId="{030BE49F-2AF8-44C4-BD07-2336615DC49F}" sibTransId="{4A3122FA-8E9E-4356-A843-DC1FF78F986D}"/>
    <dgm:cxn modelId="{1291FBAE-4355-451F-A6A0-E4C2634C62E8}" type="presOf" srcId="{DEF64021-1156-459A-94ED-2763A5ECDDB8}" destId="{C5315C53-D5EF-485F-90E3-9A60D89868DE}" srcOrd="0" destOrd="0" presId="urn:microsoft.com/office/officeart/2005/8/layout/process4"/>
    <dgm:cxn modelId="{3AA04A1C-E0BC-4FDF-9DAD-C54D2262D0EC}" srcId="{7B785538-BA1B-47C0-8E06-7544338E9794}" destId="{72895EFC-A345-4A95-8BD9-B0617FD014F4}" srcOrd="1" destOrd="0" parTransId="{9503781B-7DB2-4223-B5D5-D74AC2F35C21}" sibTransId="{26C766DD-A36D-4721-99E4-5A0503B1AE9C}"/>
    <dgm:cxn modelId="{2F4887DC-C98A-4473-A838-0ECBC86545E0}" type="presOf" srcId="{7AEFA819-DEA9-41DC-AA4D-5AE532F24A3E}" destId="{F412678A-4F87-4107-BBBB-03749743BBAA}" srcOrd="0" destOrd="0" presId="urn:microsoft.com/office/officeart/2005/8/layout/process4"/>
    <dgm:cxn modelId="{680BC95E-D8C0-4DFA-B8BE-D41E41F48979}" srcId="{7B785538-BA1B-47C0-8E06-7544338E9794}" destId="{159187D3-7AEE-4B8F-A9FD-C528A2612D6C}" srcOrd="0" destOrd="0" parTransId="{DB345E19-9FCA-4F2D-95B8-148A8BA3B17D}" sibTransId="{179D3DBF-BF75-4CE0-8601-51088BD021AA}"/>
    <dgm:cxn modelId="{C05F100F-2DDB-40E3-90A7-DA8FA91258A3}" type="presParOf" srcId="{48E20D09-E35D-4D9B-AE52-505AD1CB90D5}" destId="{C52CD256-6FCA-40A0-BD66-CE79A29A9721}" srcOrd="0" destOrd="0" presId="urn:microsoft.com/office/officeart/2005/8/layout/process4"/>
    <dgm:cxn modelId="{C6F46622-D02A-447A-B9E8-EC2E876CF4E7}" type="presParOf" srcId="{C52CD256-6FCA-40A0-BD66-CE79A29A9721}" destId="{F412678A-4F87-4107-BBBB-03749743BBAA}" srcOrd="0" destOrd="0" presId="urn:microsoft.com/office/officeart/2005/8/layout/process4"/>
    <dgm:cxn modelId="{7906FE27-B731-4D9D-85E1-4037B3162F9A}" type="presParOf" srcId="{48E20D09-E35D-4D9B-AE52-505AD1CB90D5}" destId="{DD8ACF16-5AA2-450A-8816-6A9C90BF9D65}" srcOrd="1" destOrd="0" presId="urn:microsoft.com/office/officeart/2005/8/layout/process4"/>
    <dgm:cxn modelId="{0F881A9F-BE26-497A-AED1-40B58916E624}" type="presParOf" srcId="{48E20D09-E35D-4D9B-AE52-505AD1CB90D5}" destId="{7889B74E-F0D4-4120-8690-102CEDF645E5}" srcOrd="2" destOrd="0" presId="urn:microsoft.com/office/officeart/2005/8/layout/process4"/>
    <dgm:cxn modelId="{1187714F-08D7-429A-B41F-8AB995577B2B}" type="presParOf" srcId="{7889B74E-F0D4-4120-8690-102CEDF645E5}" destId="{C5315C53-D5EF-485F-90E3-9A60D89868DE}" srcOrd="0" destOrd="0" presId="urn:microsoft.com/office/officeart/2005/8/layout/process4"/>
    <dgm:cxn modelId="{9BF72A3C-84EF-49ED-A12B-9D324B1C8898}" type="presParOf" srcId="{48E20D09-E35D-4D9B-AE52-505AD1CB90D5}" destId="{71E38E8C-F1BF-4677-ACCF-535748605A2C}" srcOrd="3" destOrd="0" presId="urn:microsoft.com/office/officeart/2005/8/layout/process4"/>
    <dgm:cxn modelId="{F96EDAC1-AC3A-4BFF-9C30-09DC3A2CB557}" type="presParOf" srcId="{48E20D09-E35D-4D9B-AE52-505AD1CB90D5}" destId="{BC28ACBF-5B74-4578-A8EA-8A962A45C594}" srcOrd="4" destOrd="0" presId="urn:microsoft.com/office/officeart/2005/8/layout/process4"/>
    <dgm:cxn modelId="{F981C633-A979-4542-92E1-3888C3F28613}" type="presParOf" srcId="{BC28ACBF-5B74-4578-A8EA-8A962A45C594}" destId="{93E3DD19-DB88-4CB6-B286-24719006DDED}" srcOrd="0" destOrd="0" presId="urn:microsoft.com/office/officeart/2005/8/layout/process4"/>
    <dgm:cxn modelId="{A2782E53-6E68-4FBE-B127-B9A0D86DDF57}" type="presParOf" srcId="{48E20D09-E35D-4D9B-AE52-505AD1CB90D5}" destId="{D26D4439-70DB-4ED2-94CC-15D668F955D3}" srcOrd="5" destOrd="0" presId="urn:microsoft.com/office/officeart/2005/8/layout/process4"/>
    <dgm:cxn modelId="{B0998593-3254-4243-8AF5-6D4620C40D6C}" type="presParOf" srcId="{48E20D09-E35D-4D9B-AE52-505AD1CB90D5}" destId="{FD09A81B-0686-47BC-B5A7-798E4F2E135A}" srcOrd="6" destOrd="0" presId="urn:microsoft.com/office/officeart/2005/8/layout/process4"/>
    <dgm:cxn modelId="{EF3A81C3-3427-4F68-9440-F4F04034E342}" type="presParOf" srcId="{FD09A81B-0686-47BC-B5A7-798E4F2E135A}" destId="{E8CE5020-19C9-4DCF-887B-B4CAA731D5E4}" srcOrd="0" destOrd="0" presId="urn:microsoft.com/office/officeart/2005/8/layout/process4"/>
    <dgm:cxn modelId="{C5C284F1-D644-4477-9FD5-F6803799BC15}" type="presParOf" srcId="{FD09A81B-0686-47BC-B5A7-798E4F2E135A}" destId="{970EC7EE-A3B8-4FD2-A9F8-42C5FF162768}" srcOrd="1" destOrd="0" presId="urn:microsoft.com/office/officeart/2005/8/layout/process4"/>
    <dgm:cxn modelId="{2716E940-340A-45AC-B4C2-5E1053C9C178}" type="presParOf" srcId="{FD09A81B-0686-47BC-B5A7-798E4F2E135A}" destId="{5234147F-CA51-420A-BA59-5B31354EE56F}" srcOrd="2" destOrd="0" presId="urn:microsoft.com/office/officeart/2005/8/layout/process4"/>
    <dgm:cxn modelId="{D95FB252-5BC8-4516-BCF3-D638EF28759C}" type="presParOf" srcId="{5234147F-CA51-420A-BA59-5B31354EE56F}" destId="{6005C919-1440-4F24-A12F-727723870425}" srcOrd="0" destOrd="0" presId="urn:microsoft.com/office/officeart/2005/8/layout/process4"/>
    <dgm:cxn modelId="{CAA1D50E-54EC-4116-9A8F-ACFB6924E6DA}" type="presParOf" srcId="{5234147F-CA51-420A-BA59-5B31354EE56F}" destId="{EFF147B2-B69F-438C-8902-46668187CD5A}" srcOrd="1"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FC981E-8163-44A8-A8FD-99AD2C2E7BD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8BC64A8-8F6E-4793-894E-C9CF6273CC21}">
      <dgm:prSet phldrT="[Text]"/>
      <dgm:spPr/>
      <dgm:t>
        <a:bodyPr/>
        <a:lstStyle/>
        <a:p>
          <a:r>
            <a:rPr lang="en-US" dirty="0"/>
            <a:t>07/25/2023</a:t>
          </a:r>
        </a:p>
      </dgm:t>
    </dgm:pt>
    <dgm:pt modelId="{20A22DBB-7898-48CC-9404-E068E4A0D49F}" type="parTrans" cxnId="{541A7FF7-8D4B-44C8-A076-3B27830585E9}">
      <dgm:prSet/>
      <dgm:spPr/>
      <dgm:t>
        <a:bodyPr/>
        <a:lstStyle/>
        <a:p>
          <a:endParaRPr lang="en-US"/>
        </a:p>
      </dgm:t>
    </dgm:pt>
    <dgm:pt modelId="{D7007B5B-8337-4320-9A40-863D262EBFF2}" type="sibTrans" cxnId="{541A7FF7-8D4B-44C8-A076-3B27830585E9}">
      <dgm:prSet/>
      <dgm:spPr/>
      <dgm:t>
        <a:bodyPr/>
        <a:lstStyle/>
        <a:p>
          <a:endParaRPr lang="en-US"/>
        </a:p>
      </dgm:t>
    </dgm:pt>
    <dgm:pt modelId="{77DB6CED-319A-408B-9903-15E42EEB521D}">
      <dgm:prSet phldrT="[Text]"/>
      <dgm:spPr/>
      <dgm:t>
        <a:bodyPr/>
        <a:lstStyle/>
        <a:p>
          <a:r>
            <a:rPr lang="en-US" dirty="0"/>
            <a:t>November 2023</a:t>
          </a:r>
        </a:p>
      </dgm:t>
    </dgm:pt>
    <dgm:pt modelId="{709605FB-FAC2-4CAF-98FE-66234F13A05C}" type="parTrans" cxnId="{C9614263-7B63-4CBF-B190-0E42D90B0C0C}">
      <dgm:prSet/>
      <dgm:spPr/>
      <dgm:t>
        <a:bodyPr/>
        <a:lstStyle/>
        <a:p>
          <a:endParaRPr lang="en-US"/>
        </a:p>
      </dgm:t>
    </dgm:pt>
    <dgm:pt modelId="{DF766F9C-974E-4231-9353-C715BF2B4F92}" type="sibTrans" cxnId="{C9614263-7B63-4CBF-B190-0E42D90B0C0C}">
      <dgm:prSet/>
      <dgm:spPr/>
      <dgm:t>
        <a:bodyPr/>
        <a:lstStyle/>
        <a:p>
          <a:endParaRPr lang="en-US"/>
        </a:p>
      </dgm:t>
    </dgm:pt>
    <dgm:pt modelId="{4F6F4E06-8188-40A2-A0B3-138F91B49567}">
      <dgm:prSet phldrT="[Text]"/>
      <dgm:spPr/>
      <dgm:t>
        <a:bodyPr/>
        <a:lstStyle/>
        <a:p>
          <a:r>
            <a:rPr lang="en-US" dirty="0"/>
            <a:t>December 2023</a:t>
          </a:r>
        </a:p>
      </dgm:t>
    </dgm:pt>
    <dgm:pt modelId="{6850C879-139B-4BD2-B3A7-2DEAE6B28C45}" type="parTrans" cxnId="{6CB1BDED-6CAC-4C47-A6E6-BBF444622BBB}">
      <dgm:prSet/>
      <dgm:spPr/>
      <dgm:t>
        <a:bodyPr/>
        <a:lstStyle/>
        <a:p>
          <a:endParaRPr lang="en-US"/>
        </a:p>
      </dgm:t>
    </dgm:pt>
    <dgm:pt modelId="{9B85626A-42F7-404D-B516-2083A65137DA}" type="sibTrans" cxnId="{6CB1BDED-6CAC-4C47-A6E6-BBF444622BBB}">
      <dgm:prSet/>
      <dgm:spPr/>
      <dgm:t>
        <a:bodyPr/>
        <a:lstStyle/>
        <a:p>
          <a:endParaRPr lang="en-US"/>
        </a:p>
      </dgm:t>
    </dgm:pt>
    <dgm:pt modelId="{16C3D7A2-7DF3-4A38-BE18-FABA858495A3}">
      <dgm:prSet/>
      <dgm:spPr/>
      <dgm:t>
        <a:bodyPr/>
        <a:lstStyle/>
        <a:p>
          <a:r>
            <a:rPr lang="en-US" dirty="0"/>
            <a:t>Notice of award for Primary Care HIV Prevention Funds</a:t>
          </a:r>
        </a:p>
      </dgm:t>
    </dgm:pt>
    <dgm:pt modelId="{67D24833-3A1E-4445-9F6C-B7645C65B0F1}" type="parTrans" cxnId="{102D3452-78FF-408F-B2AA-ABC901335AC2}">
      <dgm:prSet/>
      <dgm:spPr/>
      <dgm:t>
        <a:bodyPr/>
        <a:lstStyle/>
        <a:p>
          <a:endParaRPr lang="en-US"/>
        </a:p>
      </dgm:t>
    </dgm:pt>
    <dgm:pt modelId="{75C40D1B-4113-4409-AFA3-3E3F180162FA}" type="sibTrans" cxnId="{102D3452-78FF-408F-B2AA-ABC901335AC2}">
      <dgm:prSet/>
      <dgm:spPr/>
      <dgm:t>
        <a:bodyPr/>
        <a:lstStyle/>
        <a:p>
          <a:endParaRPr lang="en-US"/>
        </a:p>
      </dgm:t>
    </dgm:pt>
    <dgm:pt modelId="{2EF1741F-6607-4E68-A4DB-D7F72B5F8338}">
      <dgm:prSet/>
      <dgm:spPr/>
      <dgm:t>
        <a:bodyPr/>
        <a:lstStyle/>
        <a:p>
          <a:r>
            <a:rPr lang="en-US" dirty="0"/>
            <a:t>Manager of HIV Prevention hired and onboarded.</a:t>
          </a:r>
        </a:p>
      </dgm:t>
    </dgm:pt>
    <dgm:pt modelId="{F935D8BB-8613-4E60-A112-8FFA0AC2431C}" type="parTrans" cxnId="{29966455-2574-4808-B66B-B0844AC3FDA1}">
      <dgm:prSet/>
      <dgm:spPr/>
      <dgm:t>
        <a:bodyPr/>
        <a:lstStyle/>
        <a:p>
          <a:endParaRPr lang="en-US"/>
        </a:p>
      </dgm:t>
    </dgm:pt>
    <dgm:pt modelId="{F9CC4263-FB72-44A1-8FD2-207E3ADF21D3}" type="sibTrans" cxnId="{29966455-2574-4808-B66B-B0844AC3FDA1}">
      <dgm:prSet/>
      <dgm:spPr/>
      <dgm:t>
        <a:bodyPr/>
        <a:lstStyle/>
        <a:p>
          <a:endParaRPr lang="en-US"/>
        </a:p>
      </dgm:t>
    </dgm:pt>
    <dgm:pt modelId="{E0225A06-61E2-44FC-BFE3-95DD6E4C29D1}">
      <dgm:prSet/>
      <dgm:spPr/>
      <dgm:t>
        <a:bodyPr/>
        <a:lstStyle/>
        <a:p>
          <a:r>
            <a:rPr lang="en-US" dirty="0"/>
            <a:t>January 2024</a:t>
          </a:r>
        </a:p>
      </dgm:t>
    </dgm:pt>
    <dgm:pt modelId="{09FF9810-3490-4713-8FB9-57A0DD660DC1}" type="parTrans" cxnId="{6306EEB6-A675-48C9-914C-2A9C05EF39F8}">
      <dgm:prSet/>
      <dgm:spPr/>
      <dgm:t>
        <a:bodyPr/>
        <a:lstStyle/>
        <a:p>
          <a:endParaRPr lang="en-US"/>
        </a:p>
      </dgm:t>
    </dgm:pt>
    <dgm:pt modelId="{E625ADCA-7ADA-45A3-BF11-9CA031E03C57}" type="sibTrans" cxnId="{6306EEB6-A675-48C9-914C-2A9C05EF39F8}">
      <dgm:prSet/>
      <dgm:spPr/>
      <dgm:t>
        <a:bodyPr/>
        <a:lstStyle/>
        <a:p>
          <a:endParaRPr lang="en-US"/>
        </a:p>
      </dgm:t>
    </dgm:pt>
    <dgm:pt modelId="{C8257AC2-1FBD-4182-A000-4942A64BC146}">
      <dgm:prSet/>
      <dgm:spPr/>
      <dgm:t>
        <a:bodyPr/>
        <a:lstStyle/>
        <a:p>
          <a:r>
            <a:rPr lang="en-US" dirty="0"/>
            <a:t>Manager of HIV Prevention Services began assembling HIV Prevention project Team</a:t>
          </a:r>
        </a:p>
      </dgm:t>
    </dgm:pt>
    <dgm:pt modelId="{403C7CF9-2277-43C7-894C-CC51F12E2653}" type="parTrans" cxnId="{08345D80-DCA2-437D-B943-6BFC9F4BC595}">
      <dgm:prSet/>
      <dgm:spPr/>
      <dgm:t>
        <a:bodyPr/>
        <a:lstStyle/>
        <a:p>
          <a:endParaRPr lang="en-US"/>
        </a:p>
      </dgm:t>
    </dgm:pt>
    <dgm:pt modelId="{107C5EF3-639C-4983-956B-F8A75C8888DA}" type="sibTrans" cxnId="{08345D80-DCA2-437D-B943-6BFC9F4BC595}">
      <dgm:prSet/>
      <dgm:spPr/>
      <dgm:t>
        <a:bodyPr/>
        <a:lstStyle/>
        <a:p>
          <a:endParaRPr lang="en-US"/>
        </a:p>
      </dgm:t>
    </dgm:pt>
    <dgm:pt modelId="{6CD54FF1-95C7-4053-93AD-4DE049E43D99}">
      <dgm:prSet/>
      <dgm:spPr/>
      <dgm:t>
        <a:bodyPr/>
        <a:lstStyle/>
        <a:p>
          <a:r>
            <a:rPr lang="en-US" dirty="0"/>
            <a:t>HIV Project Team kickoff meeting – 01/25/2024</a:t>
          </a:r>
        </a:p>
      </dgm:t>
    </dgm:pt>
    <dgm:pt modelId="{34D4CEF2-5280-42D7-83D8-5A065E1DFB25}" type="parTrans" cxnId="{7594097E-B008-40D3-B011-09DC06F842F0}">
      <dgm:prSet/>
      <dgm:spPr/>
      <dgm:t>
        <a:bodyPr/>
        <a:lstStyle/>
        <a:p>
          <a:endParaRPr lang="en-US"/>
        </a:p>
      </dgm:t>
    </dgm:pt>
    <dgm:pt modelId="{8EFBDCAD-C590-4D05-9C06-2E0CF7282342}" type="sibTrans" cxnId="{7594097E-B008-40D3-B011-09DC06F842F0}">
      <dgm:prSet/>
      <dgm:spPr/>
      <dgm:t>
        <a:bodyPr/>
        <a:lstStyle/>
        <a:p>
          <a:endParaRPr lang="en-US"/>
        </a:p>
      </dgm:t>
    </dgm:pt>
    <dgm:pt modelId="{AA586646-63BF-4E37-8405-D36B63931922}">
      <dgm:prSet/>
      <dgm:spPr/>
      <dgm:t>
        <a:bodyPr/>
        <a:lstStyle/>
        <a:p>
          <a:r>
            <a:rPr lang="en-US" dirty="0"/>
            <a:t>Identification of subject matter experts across various roles and locations. </a:t>
          </a:r>
        </a:p>
      </dgm:t>
    </dgm:pt>
    <dgm:pt modelId="{47128664-F75A-4E7D-8F80-368C80186ED0}" type="parTrans" cxnId="{0938E8B8-A62C-4874-AB4D-74F4D86B24BC}">
      <dgm:prSet/>
      <dgm:spPr/>
      <dgm:t>
        <a:bodyPr/>
        <a:lstStyle/>
        <a:p>
          <a:endParaRPr lang="en-US"/>
        </a:p>
      </dgm:t>
    </dgm:pt>
    <dgm:pt modelId="{3B001E00-A928-4D83-A265-5014930DFA41}" type="sibTrans" cxnId="{0938E8B8-A62C-4874-AB4D-74F4D86B24BC}">
      <dgm:prSet/>
      <dgm:spPr/>
      <dgm:t>
        <a:bodyPr/>
        <a:lstStyle/>
        <a:p>
          <a:endParaRPr lang="en-US"/>
        </a:p>
      </dgm:t>
    </dgm:pt>
    <dgm:pt modelId="{2CF6C942-7219-4CA9-A022-C306286589CE}">
      <dgm:prSet/>
      <dgm:spPr/>
      <dgm:t>
        <a:bodyPr/>
        <a:lstStyle/>
        <a:p>
          <a:r>
            <a:rPr lang="en-US" dirty="0"/>
            <a:t>HIV Project Team confirmed</a:t>
          </a:r>
        </a:p>
      </dgm:t>
    </dgm:pt>
    <dgm:pt modelId="{5D7A7B70-C846-4B03-B2D0-5052EBCF2CBF}" type="parTrans" cxnId="{40770B17-FEFD-4404-BEA6-205CA47925A1}">
      <dgm:prSet/>
      <dgm:spPr/>
      <dgm:t>
        <a:bodyPr/>
        <a:lstStyle/>
        <a:p>
          <a:endParaRPr lang="en-US"/>
        </a:p>
      </dgm:t>
    </dgm:pt>
    <dgm:pt modelId="{99E05782-CBC4-415A-AEFA-1A7238FDBDDF}" type="sibTrans" cxnId="{40770B17-FEFD-4404-BEA6-205CA47925A1}">
      <dgm:prSet/>
      <dgm:spPr/>
      <dgm:t>
        <a:bodyPr/>
        <a:lstStyle/>
        <a:p>
          <a:endParaRPr lang="en-US"/>
        </a:p>
      </dgm:t>
    </dgm:pt>
    <dgm:pt modelId="{90C5A7AC-3EF7-4065-B45B-2EF0B798D69A}">
      <dgm:prSet/>
      <dgm:spPr/>
      <dgm:t>
        <a:bodyPr/>
        <a:lstStyle/>
        <a:p>
          <a:r>
            <a:rPr lang="en-US" dirty="0"/>
            <a:t>Job descriptions created for an dedicated HIV prevention outreach staff member and a RN care coordinator.  </a:t>
          </a:r>
        </a:p>
      </dgm:t>
    </dgm:pt>
    <dgm:pt modelId="{A104A9F3-599E-4561-A527-DCAB338C4107}" type="parTrans" cxnId="{9EC5E6C4-BC95-489F-9CEF-3AD454461846}">
      <dgm:prSet/>
      <dgm:spPr/>
      <dgm:t>
        <a:bodyPr/>
        <a:lstStyle/>
        <a:p>
          <a:endParaRPr lang="en-US"/>
        </a:p>
      </dgm:t>
    </dgm:pt>
    <dgm:pt modelId="{A64A9C05-B80B-46A0-B0F7-B40896E1D428}" type="sibTrans" cxnId="{9EC5E6C4-BC95-489F-9CEF-3AD454461846}">
      <dgm:prSet/>
      <dgm:spPr/>
      <dgm:t>
        <a:bodyPr/>
        <a:lstStyle/>
        <a:p>
          <a:endParaRPr lang="en-US"/>
        </a:p>
      </dgm:t>
    </dgm:pt>
    <dgm:pt modelId="{E4C2FC66-2A4B-43FF-B5B9-C6E8E5A827AE}" type="pres">
      <dgm:prSet presAssocID="{6CFC981E-8163-44A8-A8FD-99AD2C2E7BD5}" presName="linear" presStyleCnt="0">
        <dgm:presLayoutVars>
          <dgm:dir/>
          <dgm:animLvl val="lvl"/>
          <dgm:resizeHandles val="exact"/>
        </dgm:presLayoutVars>
      </dgm:prSet>
      <dgm:spPr/>
      <dgm:t>
        <a:bodyPr/>
        <a:lstStyle/>
        <a:p>
          <a:endParaRPr lang="en-US"/>
        </a:p>
      </dgm:t>
    </dgm:pt>
    <dgm:pt modelId="{25E233A6-11C3-4DE9-8ECF-344445E58D4B}" type="pres">
      <dgm:prSet presAssocID="{58BC64A8-8F6E-4793-894E-C9CF6273CC21}" presName="parentLin" presStyleCnt="0"/>
      <dgm:spPr/>
    </dgm:pt>
    <dgm:pt modelId="{414D0341-C148-4039-96EB-0FB75B57BF48}" type="pres">
      <dgm:prSet presAssocID="{58BC64A8-8F6E-4793-894E-C9CF6273CC21}" presName="parentLeftMargin" presStyleLbl="node1" presStyleIdx="0" presStyleCnt="4"/>
      <dgm:spPr/>
      <dgm:t>
        <a:bodyPr/>
        <a:lstStyle/>
        <a:p>
          <a:endParaRPr lang="en-US"/>
        </a:p>
      </dgm:t>
    </dgm:pt>
    <dgm:pt modelId="{1951E29C-5A1D-42A9-A64D-1492FBEB8934}" type="pres">
      <dgm:prSet presAssocID="{58BC64A8-8F6E-4793-894E-C9CF6273CC21}" presName="parentText" presStyleLbl="node1" presStyleIdx="0" presStyleCnt="4">
        <dgm:presLayoutVars>
          <dgm:chMax val="0"/>
          <dgm:bulletEnabled val="1"/>
        </dgm:presLayoutVars>
      </dgm:prSet>
      <dgm:spPr/>
      <dgm:t>
        <a:bodyPr/>
        <a:lstStyle/>
        <a:p>
          <a:endParaRPr lang="en-US"/>
        </a:p>
      </dgm:t>
    </dgm:pt>
    <dgm:pt modelId="{DB253905-5C5B-466A-8BDD-CDD5B26F6F8E}" type="pres">
      <dgm:prSet presAssocID="{58BC64A8-8F6E-4793-894E-C9CF6273CC21}" presName="negativeSpace" presStyleCnt="0"/>
      <dgm:spPr/>
    </dgm:pt>
    <dgm:pt modelId="{24C26970-2914-4F3A-BABB-DB5842583B26}" type="pres">
      <dgm:prSet presAssocID="{58BC64A8-8F6E-4793-894E-C9CF6273CC21}" presName="childText" presStyleLbl="conFgAcc1" presStyleIdx="0" presStyleCnt="4">
        <dgm:presLayoutVars>
          <dgm:bulletEnabled val="1"/>
        </dgm:presLayoutVars>
      </dgm:prSet>
      <dgm:spPr/>
      <dgm:t>
        <a:bodyPr/>
        <a:lstStyle/>
        <a:p>
          <a:endParaRPr lang="en-US"/>
        </a:p>
      </dgm:t>
    </dgm:pt>
    <dgm:pt modelId="{58F33533-0416-456B-B91A-1E982897EDA7}" type="pres">
      <dgm:prSet presAssocID="{D7007B5B-8337-4320-9A40-863D262EBFF2}" presName="spaceBetweenRectangles" presStyleCnt="0"/>
      <dgm:spPr/>
    </dgm:pt>
    <dgm:pt modelId="{890453AD-DF90-469F-82B3-56B8A6D2DFCD}" type="pres">
      <dgm:prSet presAssocID="{77DB6CED-319A-408B-9903-15E42EEB521D}" presName="parentLin" presStyleCnt="0"/>
      <dgm:spPr/>
    </dgm:pt>
    <dgm:pt modelId="{A68EC703-170C-44F4-8A92-538CACA868ED}" type="pres">
      <dgm:prSet presAssocID="{77DB6CED-319A-408B-9903-15E42EEB521D}" presName="parentLeftMargin" presStyleLbl="node1" presStyleIdx="0" presStyleCnt="4"/>
      <dgm:spPr/>
      <dgm:t>
        <a:bodyPr/>
        <a:lstStyle/>
        <a:p>
          <a:endParaRPr lang="en-US"/>
        </a:p>
      </dgm:t>
    </dgm:pt>
    <dgm:pt modelId="{EC580BE3-BC15-4830-946A-84CB6B1049BB}" type="pres">
      <dgm:prSet presAssocID="{77DB6CED-319A-408B-9903-15E42EEB521D}" presName="parentText" presStyleLbl="node1" presStyleIdx="1" presStyleCnt="4">
        <dgm:presLayoutVars>
          <dgm:chMax val="0"/>
          <dgm:bulletEnabled val="1"/>
        </dgm:presLayoutVars>
      </dgm:prSet>
      <dgm:spPr/>
      <dgm:t>
        <a:bodyPr/>
        <a:lstStyle/>
        <a:p>
          <a:endParaRPr lang="en-US"/>
        </a:p>
      </dgm:t>
    </dgm:pt>
    <dgm:pt modelId="{A7CC2421-1ACD-4794-81AB-95CBD359F961}" type="pres">
      <dgm:prSet presAssocID="{77DB6CED-319A-408B-9903-15E42EEB521D}" presName="negativeSpace" presStyleCnt="0"/>
      <dgm:spPr/>
    </dgm:pt>
    <dgm:pt modelId="{A1C31C02-A059-4A91-9996-14D81CBDC4E9}" type="pres">
      <dgm:prSet presAssocID="{77DB6CED-319A-408B-9903-15E42EEB521D}" presName="childText" presStyleLbl="conFgAcc1" presStyleIdx="1" presStyleCnt="4">
        <dgm:presLayoutVars>
          <dgm:bulletEnabled val="1"/>
        </dgm:presLayoutVars>
      </dgm:prSet>
      <dgm:spPr/>
      <dgm:t>
        <a:bodyPr/>
        <a:lstStyle/>
        <a:p>
          <a:endParaRPr lang="en-US"/>
        </a:p>
      </dgm:t>
    </dgm:pt>
    <dgm:pt modelId="{6FDF5B8C-0A59-42E2-8944-625D807DF43E}" type="pres">
      <dgm:prSet presAssocID="{DF766F9C-974E-4231-9353-C715BF2B4F92}" presName="spaceBetweenRectangles" presStyleCnt="0"/>
      <dgm:spPr/>
    </dgm:pt>
    <dgm:pt modelId="{CD03DAE2-0484-4C99-8C56-36ACE2AFE490}" type="pres">
      <dgm:prSet presAssocID="{4F6F4E06-8188-40A2-A0B3-138F91B49567}" presName="parentLin" presStyleCnt="0"/>
      <dgm:spPr/>
    </dgm:pt>
    <dgm:pt modelId="{292AA184-2D5C-456E-A640-CA36610C37CC}" type="pres">
      <dgm:prSet presAssocID="{4F6F4E06-8188-40A2-A0B3-138F91B49567}" presName="parentLeftMargin" presStyleLbl="node1" presStyleIdx="1" presStyleCnt="4"/>
      <dgm:spPr/>
      <dgm:t>
        <a:bodyPr/>
        <a:lstStyle/>
        <a:p>
          <a:endParaRPr lang="en-US"/>
        </a:p>
      </dgm:t>
    </dgm:pt>
    <dgm:pt modelId="{FBD45A07-F4D1-4757-B075-6D96D892014C}" type="pres">
      <dgm:prSet presAssocID="{4F6F4E06-8188-40A2-A0B3-138F91B49567}" presName="parentText" presStyleLbl="node1" presStyleIdx="2" presStyleCnt="4">
        <dgm:presLayoutVars>
          <dgm:chMax val="0"/>
          <dgm:bulletEnabled val="1"/>
        </dgm:presLayoutVars>
      </dgm:prSet>
      <dgm:spPr/>
      <dgm:t>
        <a:bodyPr/>
        <a:lstStyle/>
        <a:p>
          <a:endParaRPr lang="en-US"/>
        </a:p>
      </dgm:t>
    </dgm:pt>
    <dgm:pt modelId="{261D4AFF-BBB1-4ABD-B059-443A55F0A597}" type="pres">
      <dgm:prSet presAssocID="{4F6F4E06-8188-40A2-A0B3-138F91B49567}" presName="negativeSpace" presStyleCnt="0"/>
      <dgm:spPr/>
    </dgm:pt>
    <dgm:pt modelId="{748FA15B-C8C5-4FA1-9F7D-FCD206C61224}" type="pres">
      <dgm:prSet presAssocID="{4F6F4E06-8188-40A2-A0B3-138F91B49567}" presName="childText" presStyleLbl="conFgAcc1" presStyleIdx="2" presStyleCnt="4">
        <dgm:presLayoutVars>
          <dgm:bulletEnabled val="1"/>
        </dgm:presLayoutVars>
      </dgm:prSet>
      <dgm:spPr/>
      <dgm:t>
        <a:bodyPr/>
        <a:lstStyle/>
        <a:p>
          <a:endParaRPr lang="en-US"/>
        </a:p>
      </dgm:t>
    </dgm:pt>
    <dgm:pt modelId="{CB58C4A4-CCEA-4B90-93D0-65716AFF6FA1}" type="pres">
      <dgm:prSet presAssocID="{9B85626A-42F7-404D-B516-2083A65137DA}" presName="spaceBetweenRectangles" presStyleCnt="0"/>
      <dgm:spPr/>
    </dgm:pt>
    <dgm:pt modelId="{7F6E0BCF-6F98-414D-96E6-D44E6B8C2E14}" type="pres">
      <dgm:prSet presAssocID="{E0225A06-61E2-44FC-BFE3-95DD6E4C29D1}" presName="parentLin" presStyleCnt="0"/>
      <dgm:spPr/>
    </dgm:pt>
    <dgm:pt modelId="{284ECD25-E577-4FE9-B320-C74260449C35}" type="pres">
      <dgm:prSet presAssocID="{E0225A06-61E2-44FC-BFE3-95DD6E4C29D1}" presName="parentLeftMargin" presStyleLbl="node1" presStyleIdx="2" presStyleCnt="4"/>
      <dgm:spPr/>
      <dgm:t>
        <a:bodyPr/>
        <a:lstStyle/>
        <a:p>
          <a:endParaRPr lang="en-US"/>
        </a:p>
      </dgm:t>
    </dgm:pt>
    <dgm:pt modelId="{96276A78-ED3C-41A6-BDF9-787A4825C0BF}" type="pres">
      <dgm:prSet presAssocID="{E0225A06-61E2-44FC-BFE3-95DD6E4C29D1}" presName="parentText" presStyleLbl="node1" presStyleIdx="3" presStyleCnt="4">
        <dgm:presLayoutVars>
          <dgm:chMax val="0"/>
          <dgm:bulletEnabled val="1"/>
        </dgm:presLayoutVars>
      </dgm:prSet>
      <dgm:spPr/>
      <dgm:t>
        <a:bodyPr/>
        <a:lstStyle/>
        <a:p>
          <a:endParaRPr lang="en-US"/>
        </a:p>
      </dgm:t>
    </dgm:pt>
    <dgm:pt modelId="{D090A946-A5E8-4197-9E76-B200AC7F024B}" type="pres">
      <dgm:prSet presAssocID="{E0225A06-61E2-44FC-BFE3-95DD6E4C29D1}" presName="negativeSpace" presStyleCnt="0"/>
      <dgm:spPr/>
    </dgm:pt>
    <dgm:pt modelId="{5D2FD6B2-2971-4296-8DA5-93C274FF4E38}" type="pres">
      <dgm:prSet presAssocID="{E0225A06-61E2-44FC-BFE3-95DD6E4C29D1}" presName="childText" presStyleLbl="conFgAcc1" presStyleIdx="3" presStyleCnt="4">
        <dgm:presLayoutVars>
          <dgm:bulletEnabled val="1"/>
        </dgm:presLayoutVars>
      </dgm:prSet>
      <dgm:spPr/>
      <dgm:t>
        <a:bodyPr/>
        <a:lstStyle/>
        <a:p>
          <a:endParaRPr lang="en-US"/>
        </a:p>
      </dgm:t>
    </dgm:pt>
  </dgm:ptLst>
  <dgm:cxnLst>
    <dgm:cxn modelId="{AF06C7D9-E2D5-4A0F-8C33-DB748C2632F8}" type="presOf" srcId="{77DB6CED-319A-408B-9903-15E42EEB521D}" destId="{A68EC703-170C-44F4-8A92-538CACA868ED}" srcOrd="0" destOrd="0" presId="urn:microsoft.com/office/officeart/2005/8/layout/list1"/>
    <dgm:cxn modelId="{9EC5E6C4-BC95-489F-9CEF-3AD454461846}" srcId="{E0225A06-61E2-44FC-BFE3-95DD6E4C29D1}" destId="{90C5A7AC-3EF7-4065-B45B-2EF0B798D69A}" srcOrd="2" destOrd="0" parTransId="{A104A9F3-599E-4561-A527-DCAB338C4107}" sibTransId="{A64A9C05-B80B-46A0-B0F7-B40896E1D428}"/>
    <dgm:cxn modelId="{E35D7D17-386F-4770-853F-EE601FC14E6D}" type="presOf" srcId="{4F6F4E06-8188-40A2-A0B3-138F91B49567}" destId="{292AA184-2D5C-456E-A640-CA36610C37CC}" srcOrd="0" destOrd="0" presId="urn:microsoft.com/office/officeart/2005/8/layout/list1"/>
    <dgm:cxn modelId="{6FAE5562-76A0-4752-A995-CA492BB94228}" type="presOf" srcId="{E0225A06-61E2-44FC-BFE3-95DD6E4C29D1}" destId="{284ECD25-E577-4FE9-B320-C74260449C35}" srcOrd="0" destOrd="0" presId="urn:microsoft.com/office/officeart/2005/8/layout/list1"/>
    <dgm:cxn modelId="{6CB1BDED-6CAC-4C47-A6E6-BBF444622BBB}" srcId="{6CFC981E-8163-44A8-A8FD-99AD2C2E7BD5}" destId="{4F6F4E06-8188-40A2-A0B3-138F91B49567}" srcOrd="2" destOrd="0" parTransId="{6850C879-139B-4BD2-B3A7-2DEAE6B28C45}" sibTransId="{9B85626A-42F7-404D-B516-2083A65137DA}"/>
    <dgm:cxn modelId="{444862CF-2692-4643-A718-783D607F2431}" type="presOf" srcId="{4F6F4E06-8188-40A2-A0B3-138F91B49567}" destId="{FBD45A07-F4D1-4757-B075-6D96D892014C}" srcOrd="1" destOrd="0" presId="urn:microsoft.com/office/officeart/2005/8/layout/list1"/>
    <dgm:cxn modelId="{08345D80-DCA2-437D-B943-6BFC9F4BC595}" srcId="{4F6F4E06-8188-40A2-A0B3-138F91B49567}" destId="{C8257AC2-1FBD-4182-A000-4942A64BC146}" srcOrd="1" destOrd="0" parTransId="{403C7CF9-2277-43C7-894C-CC51F12E2653}" sibTransId="{107C5EF3-639C-4983-956B-F8A75C8888DA}"/>
    <dgm:cxn modelId="{2BBBDE47-8666-4CD9-8DA9-3B5E556383C1}" type="presOf" srcId="{90C5A7AC-3EF7-4065-B45B-2EF0B798D69A}" destId="{5D2FD6B2-2971-4296-8DA5-93C274FF4E38}" srcOrd="0" destOrd="2" presId="urn:microsoft.com/office/officeart/2005/8/layout/list1"/>
    <dgm:cxn modelId="{16AD7BA0-38DB-414B-B3C2-C86C1D841CB8}" type="presOf" srcId="{2EF1741F-6607-4E68-A4DB-D7F72B5F8338}" destId="{A1C31C02-A059-4A91-9996-14D81CBDC4E9}" srcOrd="0" destOrd="0" presId="urn:microsoft.com/office/officeart/2005/8/layout/list1"/>
    <dgm:cxn modelId="{B66D4A81-6569-4968-B566-08DDD82F5EE5}" type="presOf" srcId="{16C3D7A2-7DF3-4A38-BE18-FABA858495A3}" destId="{24C26970-2914-4F3A-BABB-DB5842583B26}" srcOrd="0" destOrd="0" presId="urn:microsoft.com/office/officeart/2005/8/layout/list1"/>
    <dgm:cxn modelId="{453F7BF2-D6E9-46C9-9FCA-0434E0A705DE}" type="presOf" srcId="{6CD54FF1-95C7-4053-93AD-4DE049E43D99}" destId="{5D2FD6B2-2971-4296-8DA5-93C274FF4E38}" srcOrd="0" destOrd="1" presId="urn:microsoft.com/office/officeart/2005/8/layout/list1"/>
    <dgm:cxn modelId="{29966455-2574-4808-B66B-B0844AC3FDA1}" srcId="{77DB6CED-319A-408B-9903-15E42EEB521D}" destId="{2EF1741F-6607-4E68-A4DB-D7F72B5F8338}" srcOrd="0" destOrd="0" parTransId="{F935D8BB-8613-4E60-A112-8FFA0AC2431C}" sibTransId="{F9CC4263-FB72-44A1-8FD2-207E3ADF21D3}"/>
    <dgm:cxn modelId="{BB3248D2-225D-4184-98BB-2392D4B062BF}" type="presOf" srcId="{58BC64A8-8F6E-4793-894E-C9CF6273CC21}" destId="{1951E29C-5A1D-42A9-A64D-1492FBEB8934}" srcOrd="1" destOrd="0" presId="urn:microsoft.com/office/officeart/2005/8/layout/list1"/>
    <dgm:cxn modelId="{7594097E-B008-40D3-B011-09DC06F842F0}" srcId="{E0225A06-61E2-44FC-BFE3-95DD6E4C29D1}" destId="{6CD54FF1-95C7-4053-93AD-4DE049E43D99}" srcOrd="1" destOrd="0" parTransId="{34D4CEF2-5280-42D7-83D8-5A065E1DFB25}" sibTransId="{8EFBDCAD-C590-4D05-9C06-2E0CF7282342}"/>
    <dgm:cxn modelId="{E9E365A0-5F7B-40D0-BC02-7AC8EAEEE729}" type="presOf" srcId="{6CFC981E-8163-44A8-A8FD-99AD2C2E7BD5}" destId="{E4C2FC66-2A4B-43FF-B5B9-C6E8E5A827AE}" srcOrd="0" destOrd="0" presId="urn:microsoft.com/office/officeart/2005/8/layout/list1"/>
    <dgm:cxn modelId="{102D3452-78FF-408F-B2AA-ABC901335AC2}" srcId="{58BC64A8-8F6E-4793-894E-C9CF6273CC21}" destId="{16C3D7A2-7DF3-4A38-BE18-FABA858495A3}" srcOrd="0" destOrd="0" parTransId="{67D24833-3A1E-4445-9F6C-B7645C65B0F1}" sibTransId="{75C40D1B-4113-4409-AFA3-3E3F180162FA}"/>
    <dgm:cxn modelId="{40770B17-FEFD-4404-BEA6-205CA47925A1}" srcId="{E0225A06-61E2-44FC-BFE3-95DD6E4C29D1}" destId="{2CF6C942-7219-4CA9-A022-C306286589CE}" srcOrd="0" destOrd="0" parTransId="{5D7A7B70-C846-4B03-B2D0-5052EBCF2CBF}" sibTransId="{99E05782-CBC4-415A-AEFA-1A7238FDBDDF}"/>
    <dgm:cxn modelId="{6306EEB6-A675-48C9-914C-2A9C05EF39F8}" srcId="{6CFC981E-8163-44A8-A8FD-99AD2C2E7BD5}" destId="{E0225A06-61E2-44FC-BFE3-95DD6E4C29D1}" srcOrd="3" destOrd="0" parTransId="{09FF9810-3490-4713-8FB9-57A0DD660DC1}" sibTransId="{E625ADCA-7ADA-45A3-BF11-9CA031E03C57}"/>
    <dgm:cxn modelId="{0938E8B8-A62C-4874-AB4D-74F4D86B24BC}" srcId="{4F6F4E06-8188-40A2-A0B3-138F91B49567}" destId="{AA586646-63BF-4E37-8405-D36B63931922}" srcOrd="0" destOrd="0" parTransId="{47128664-F75A-4E7D-8F80-368C80186ED0}" sibTransId="{3B001E00-A928-4D83-A265-5014930DFA41}"/>
    <dgm:cxn modelId="{BE2B3A35-6600-44C1-AC60-88A643F40A3D}" type="presOf" srcId="{C8257AC2-1FBD-4182-A000-4942A64BC146}" destId="{748FA15B-C8C5-4FA1-9F7D-FCD206C61224}" srcOrd="0" destOrd="1" presId="urn:microsoft.com/office/officeart/2005/8/layout/list1"/>
    <dgm:cxn modelId="{FA139FDC-0786-438D-A96E-93FC25EB685C}" type="presOf" srcId="{E0225A06-61E2-44FC-BFE3-95DD6E4C29D1}" destId="{96276A78-ED3C-41A6-BDF9-787A4825C0BF}" srcOrd="1" destOrd="0" presId="urn:microsoft.com/office/officeart/2005/8/layout/list1"/>
    <dgm:cxn modelId="{541A7FF7-8D4B-44C8-A076-3B27830585E9}" srcId="{6CFC981E-8163-44A8-A8FD-99AD2C2E7BD5}" destId="{58BC64A8-8F6E-4793-894E-C9CF6273CC21}" srcOrd="0" destOrd="0" parTransId="{20A22DBB-7898-48CC-9404-E068E4A0D49F}" sibTransId="{D7007B5B-8337-4320-9A40-863D262EBFF2}"/>
    <dgm:cxn modelId="{9DFD85BB-1348-4E8C-8449-D059F674CCC3}" type="presOf" srcId="{2CF6C942-7219-4CA9-A022-C306286589CE}" destId="{5D2FD6B2-2971-4296-8DA5-93C274FF4E38}" srcOrd="0" destOrd="0" presId="urn:microsoft.com/office/officeart/2005/8/layout/list1"/>
    <dgm:cxn modelId="{C9614263-7B63-4CBF-B190-0E42D90B0C0C}" srcId="{6CFC981E-8163-44A8-A8FD-99AD2C2E7BD5}" destId="{77DB6CED-319A-408B-9903-15E42EEB521D}" srcOrd="1" destOrd="0" parTransId="{709605FB-FAC2-4CAF-98FE-66234F13A05C}" sibTransId="{DF766F9C-974E-4231-9353-C715BF2B4F92}"/>
    <dgm:cxn modelId="{51358148-9166-4675-A8E7-2B44EFB36736}" type="presOf" srcId="{58BC64A8-8F6E-4793-894E-C9CF6273CC21}" destId="{414D0341-C148-4039-96EB-0FB75B57BF48}" srcOrd="0" destOrd="0" presId="urn:microsoft.com/office/officeart/2005/8/layout/list1"/>
    <dgm:cxn modelId="{B81FD178-76B2-44A5-B4AF-B98EF871EF90}" type="presOf" srcId="{AA586646-63BF-4E37-8405-D36B63931922}" destId="{748FA15B-C8C5-4FA1-9F7D-FCD206C61224}" srcOrd="0" destOrd="0" presId="urn:microsoft.com/office/officeart/2005/8/layout/list1"/>
    <dgm:cxn modelId="{2B11B605-83AE-4BE0-9B22-AF1E40A30B2B}" type="presOf" srcId="{77DB6CED-319A-408B-9903-15E42EEB521D}" destId="{EC580BE3-BC15-4830-946A-84CB6B1049BB}" srcOrd="1" destOrd="0" presId="urn:microsoft.com/office/officeart/2005/8/layout/list1"/>
    <dgm:cxn modelId="{9AF8079D-BB70-4DF9-98DA-67913A138A7E}" type="presParOf" srcId="{E4C2FC66-2A4B-43FF-B5B9-C6E8E5A827AE}" destId="{25E233A6-11C3-4DE9-8ECF-344445E58D4B}" srcOrd="0" destOrd="0" presId="urn:microsoft.com/office/officeart/2005/8/layout/list1"/>
    <dgm:cxn modelId="{1C51A6B3-376F-4548-9D34-67F8B49E5E13}" type="presParOf" srcId="{25E233A6-11C3-4DE9-8ECF-344445E58D4B}" destId="{414D0341-C148-4039-96EB-0FB75B57BF48}" srcOrd="0" destOrd="0" presId="urn:microsoft.com/office/officeart/2005/8/layout/list1"/>
    <dgm:cxn modelId="{6DC96BAF-77D6-4990-9606-C6361CF26A91}" type="presParOf" srcId="{25E233A6-11C3-4DE9-8ECF-344445E58D4B}" destId="{1951E29C-5A1D-42A9-A64D-1492FBEB8934}" srcOrd="1" destOrd="0" presId="urn:microsoft.com/office/officeart/2005/8/layout/list1"/>
    <dgm:cxn modelId="{9887A780-6A8C-46EB-ABC4-EA8D010AD26D}" type="presParOf" srcId="{E4C2FC66-2A4B-43FF-B5B9-C6E8E5A827AE}" destId="{DB253905-5C5B-466A-8BDD-CDD5B26F6F8E}" srcOrd="1" destOrd="0" presId="urn:microsoft.com/office/officeart/2005/8/layout/list1"/>
    <dgm:cxn modelId="{C0ADCEDA-9788-4A7C-A2EA-583F668F550A}" type="presParOf" srcId="{E4C2FC66-2A4B-43FF-B5B9-C6E8E5A827AE}" destId="{24C26970-2914-4F3A-BABB-DB5842583B26}" srcOrd="2" destOrd="0" presId="urn:microsoft.com/office/officeart/2005/8/layout/list1"/>
    <dgm:cxn modelId="{CAE19F42-1E5C-4BE3-B13F-80B4BA455583}" type="presParOf" srcId="{E4C2FC66-2A4B-43FF-B5B9-C6E8E5A827AE}" destId="{58F33533-0416-456B-B91A-1E982897EDA7}" srcOrd="3" destOrd="0" presId="urn:microsoft.com/office/officeart/2005/8/layout/list1"/>
    <dgm:cxn modelId="{9461B9C8-2D87-4303-9483-2B4B5DB09E03}" type="presParOf" srcId="{E4C2FC66-2A4B-43FF-B5B9-C6E8E5A827AE}" destId="{890453AD-DF90-469F-82B3-56B8A6D2DFCD}" srcOrd="4" destOrd="0" presId="urn:microsoft.com/office/officeart/2005/8/layout/list1"/>
    <dgm:cxn modelId="{019369D9-5C73-4B27-ADB5-CFC7CBB113ED}" type="presParOf" srcId="{890453AD-DF90-469F-82B3-56B8A6D2DFCD}" destId="{A68EC703-170C-44F4-8A92-538CACA868ED}" srcOrd="0" destOrd="0" presId="urn:microsoft.com/office/officeart/2005/8/layout/list1"/>
    <dgm:cxn modelId="{A4E2B473-4570-4159-80AB-A00B8E02D023}" type="presParOf" srcId="{890453AD-DF90-469F-82B3-56B8A6D2DFCD}" destId="{EC580BE3-BC15-4830-946A-84CB6B1049BB}" srcOrd="1" destOrd="0" presId="urn:microsoft.com/office/officeart/2005/8/layout/list1"/>
    <dgm:cxn modelId="{964F1510-F6B0-4551-B6EE-4A40F2C80AD3}" type="presParOf" srcId="{E4C2FC66-2A4B-43FF-B5B9-C6E8E5A827AE}" destId="{A7CC2421-1ACD-4794-81AB-95CBD359F961}" srcOrd="5" destOrd="0" presId="urn:microsoft.com/office/officeart/2005/8/layout/list1"/>
    <dgm:cxn modelId="{C1E2A591-21A0-4DAA-8357-1711071C1A63}" type="presParOf" srcId="{E4C2FC66-2A4B-43FF-B5B9-C6E8E5A827AE}" destId="{A1C31C02-A059-4A91-9996-14D81CBDC4E9}" srcOrd="6" destOrd="0" presId="urn:microsoft.com/office/officeart/2005/8/layout/list1"/>
    <dgm:cxn modelId="{6CECE720-1DDB-4E4F-95B1-BF17F285CD21}" type="presParOf" srcId="{E4C2FC66-2A4B-43FF-B5B9-C6E8E5A827AE}" destId="{6FDF5B8C-0A59-42E2-8944-625D807DF43E}" srcOrd="7" destOrd="0" presId="urn:microsoft.com/office/officeart/2005/8/layout/list1"/>
    <dgm:cxn modelId="{69817B96-BA32-4880-B39B-F75EA459DA15}" type="presParOf" srcId="{E4C2FC66-2A4B-43FF-B5B9-C6E8E5A827AE}" destId="{CD03DAE2-0484-4C99-8C56-36ACE2AFE490}" srcOrd="8" destOrd="0" presId="urn:microsoft.com/office/officeart/2005/8/layout/list1"/>
    <dgm:cxn modelId="{F3BF53D3-7486-47AC-A3B1-0CAC71C02230}" type="presParOf" srcId="{CD03DAE2-0484-4C99-8C56-36ACE2AFE490}" destId="{292AA184-2D5C-456E-A640-CA36610C37CC}" srcOrd="0" destOrd="0" presId="urn:microsoft.com/office/officeart/2005/8/layout/list1"/>
    <dgm:cxn modelId="{57898E74-7257-4906-A55E-90E29D7C4F29}" type="presParOf" srcId="{CD03DAE2-0484-4C99-8C56-36ACE2AFE490}" destId="{FBD45A07-F4D1-4757-B075-6D96D892014C}" srcOrd="1" destOrd="0" presId="urn:microsoft.com/office/officeart/2005/8/layout/list1"/>
    <dgm:cxn modelId="{CF6F6898-102A-4C1B-BB49-B2602E1C447F}" type="presParOf" srcId="{E4C2FC66-2A4B-43FF-B5B9-C6E8E5A827AE}" destId="{261D4AFF-BBB1-4ABD-B059-443A55F0A597}" srcOrd="9" destOrd="0" presId="urn:microsoft.com/office/officeart/2005/8/layout/list1"/>
    <dgm:cxn modelId="{EF336201-5408-4325-AB0B-BBD3A6CE60E6}" type="presParOf" srcId="{E4C2FC66-2A4B-43FF-B5B9-C6E8E5A827AE}" destId="{748FA15B-C8C5-4FA1-9F7D-FCD206C61224}" srcOrd="10" destOrd="0" presId="urn:microsoft.com/office/officeart/2005/8/layout/list1"/>
    <dgm:cxn modelId="{1E8694A9-1ABE-449D-AF59-6C3B164D7114}" type="presParOf" srcId="{E4C2FC66-2A4B-43FF-B5B9-C6E8E5A827AE}" destId="{CB58C4A4-CCEA-4B90-93D0-65716AFF6FA1}" srcOrd="11" destOrd="0" presId="urn:microsoft.com/office/officeart/2005/8/layout/list1"/>
    <dgm:cxn modelId="{E48C823E-AA93-4D14-81CB-24E4817346D0}" type="presParOf" srcId="{E4C2FC66-2A4B-43FF-B5B9-C6E8E5A827AE}" destId="{7F6E0BCF-6F98-414D-96E6-D44E6B8C2E14}" srcOrd="12" destOrd="0" presId="urn:microsoft.com/office/officeart/2005/8/layout/list1"/>
    <dgm:cxn modelId="{DFEA717B-0AF1-4FE6-9C21-4FC25BA55D52}" type="presParOf" srcId="{7F6E0BCF-6F98-414D-96E6-D44E6B8C2E14}" destId="{284ECD25-E577-4FE9-B320-C74260449C35}" srcOrd="0" destOrd="0" presId="urn:microsoft.com/office/officeart/2005/8/layout/list1"/>
    <dgm:cxn modelId="{191B92B6-032B-441A-BFA8-BD8F7609A68A}" type="presParOf" srcId="{7F6E0BCF-6F98-414D-96E6-D44E6B8C2E14}" destId="{96276A78-ED3C-41A6-BDF9-787A4825C0BF}" srcOrd="1" destOrd="0" presId="urn:microsoft.com/office/officeart/2005/8/layout/list1"/>
    <dgm:cxn modelId="{C8C8F017-3DEB-44AF-9945-DAFC6B5B7001}" type="presParOf" srcId="{E4C2FC66-2A4B-43FF-B5B9-C6E8E5A827AE}" destId="{D090A946-A5E8-4197-9E76-B200AC7F024B}" srcOrd="13" destOrd="0" presId="urn:microsoft.com/office/officeart/2005/8/layout/list1"/>
    <dgm:cxn modelId="{4226BF9C-5B28-486C-9E94-D89DEE0F2FDB}" type="presParOf" srcId="{E4C2FC66-2A4B-43FF-B5B9-C6E8E5A827AE}" destId="{5D2FD6B2-2971-4296-8DA5-93C274FF4E38}"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2678A-4F87-4107-BBBB-03749743BBAA}">
      <dsp:nvSpPr>
        <dsp:cNvPr id="0" name=""/>
        <dsp:cNvSpPr/>
      </dsp:nvSpPr>
      <dsp:spPr>
        <a:xfrm>
          <a:off x="0" y="3378543"/>
          <a:ext cx="8649128" cy="739142"/>
        </a:xfrm>
        <a:prstGeom prst="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solidFill>
                <a:sysClr val="window" lastClr="FFFFFF"/>
              </a:solidFill>
              <a:latin typeface="+mj-lt"/>
              <a:ea typeface="+mn-ea"/>
              <a:cs typeface="+mn-cs"/>
            </a:rPr>
            <a:t>Health Disparities/Inequities</a:t>
          </a:r>
          <a:endParaRPr lang="en-US" sz="2600" kern="1200" dirty="0">
            <a:solidFill>
              <a:sysClr val="window" lastClr="FFFFFF"/>
            </a:solidFill>
            <a:latin typeface="+mj-lt"/>
            <a:ea typeface="+mn-ea"/>
            <a:cs typeface="+mn-cs"/>
          </a:endParaRPr>
        </a:p>
      </dsp:txBody>
      <dsp:txXfrm>
        <a:off x="0" y="3378543"/>
        <a:ext cx="8649128" cy="739142"/>
      </dsp:txXfrm>
    </dsp:sp>
    <dsp:sp modelId="{C5315C53-D5EF-485F-90E3-9A60D89868DE}">
      <dsp:nvSpPr>
        <dsp:cNvPr id="0" name=""/>
        <dsp:cNvSpPr/>
      </dsp:nvSpPr>
      <dsp:spPr>
        <a:xfrm rot="10800000">
          <a:off x="0" y="2252829"/>
          <a:ext cx="8649128" cy="1136801"/>
        </a:xfrm>
        <a:prstGeom prst="upArrowCallout">
          <a:avLst/>
        </a:prstGeom>
        <a:solidFill>
          <a:srgbClr val="8064A2">
            <a:hueOff val="-1488257"/>
            <a:satOff val="8966"/>
            <a:lumOff val="71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solidFill>
                <a:sysClr val="window" lastClr="FFFFFF"/>
              </a:solidFill>
              <a:latin typeface="+mj-lt"/>
              <a:ea typeface="+mn-ea"/>
              <a:cs typeface="+mn-cs"/>
            </a:rPr>
            <a:t>Stress/Anxiety/Depression</a:t>
          </a:r>
          <a:endParaRPr lang="en-US" sz="2600" kern="1200" dirty="0">
            <a:solidFill>
              <a:sysClr val="window" lastClr="FFFFFF"/>
            </a:solidFill>
            <a:latin typeface="+mj-lt"/>
            <a:ea typeface="+mn-ea"/>
            <a:cs typeface="+mn-cs"/>
          </a:endParaRPr>
        </a:p>
      </dsp:txBody>
      <dsp:txXfrm rot="10800000">
        <a:off x="0" y="2252829"/>
        <a:ext cx="8649128" cy="738659"/>
      </dsp:txXfrm>
    </dsp:sp>
    <dsp:sp modelId="{93E3DD19-DB88-4CB6-B286-24719006DDED}">
      <dsp:nvSpPr>
        <dsp:cNvPr id="0" name=""/>
        <dsp:cNvSpPr/>
      </dsp:nvSpPr>
      <dsp:spPr>
        <a:xfrm rot="10800000">
          <a:off x="0" y="1127114"/>
          <a:ext cx="8649128" cy="1136801"/>
        </a:xfrm>
        <a:prstGeom prst="upArrowCallout">
          <a:avLst/>
        </a:prstGeom>
        <a:solidFill>
          <a:srgbClr val="8064A2">
            <a:hueOff val="-2976513"/>
            <a:satOff val="17933"/>
            <a:lumOff val="1437"/>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solidFill>
                <a:sysClr val="window" lastClr="FFFFFF"/>
              </a:solidFill>
              <a:latin typeface="+mj-lt"/>
              <a:ea typeface="+mn-ea"/>
              <a:cs typeface="+mn-cs"/>
            </a:rPr>
            <a:t>Intrapersonal (Internalized) Stigma</a:t>
          </a:r>
          <a:endParaRPr lang="en-US" sz="2600" kern="1200" dirty="0">
            <a:solidFill>
              <a:sysClr val="window" lastClr="FFFFFF"/>
            </a:solidFill>
            <a:latin typeface="+mj-lt"/>
            <a:ea typeface="+mn-ea"/>
            <a:cs typeface="+mn-cs"/>
          </a:endParaRPr>
        </a:p>
      </dsp:txBody>
      <dsp:txXfrm rot="10800000">
        <a:off x="0" y="1127114"/>
        <a:ext cx="8649128" cy="738659"/>
      </dsp:txXfrm>
    </dsp:sp>
    <dsp:sp modelId="{970EC7EE-A3B8-4FD2-A9F8-42C5FF162768}">
      <dsp:nvSpPr>
        <dsp:cNvPr id="0" name=""/>
        <dsp:cNvSpPr/>
      </dsp:nvSpPr>
      <dsp:spPr>
        <a:xfrm rot="10800000">
          <a:off x="0" y="1400"/>
          <a:ext cx="8649128" cy="1136801"/>
        </a:xfrm>
        <a:prstGeom prst="upArrowCallout">
          <a:avLst/>
        </a:prstGeom>
        <a:solidFill>
          <a:srgbClr val="8064A2">
            <a:hueOff val="-4464770"/>
            <a:satOff val="26899"/>
            <a:lumOff val="2156"/>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ysClr val="window" lastClr="FFFFFF"/>
              </a:solidFill>
              <a:latin typeface="+mj-lt"/>
              <a:ea typeface="+mn-ea"/>
              <a:cs typeface="+mn-cs"/>
            </a:rPr>
            <a:t>Stigma</a:t>
          </a:r>
          <a:endParaRPr lang="en-US" sz="2400" kern="1200" dirty="0">
            <a:solidFill>
              <a:sysClr val="window" lastClr="FFFFFF"/>
            </a:solidFill>
            <a:latin typeface="+mj-lt"/>
            <a:ea typeface="+mn-ea"/>
            <a:cs typeface="+mn-cs"/>
          </a:endParaRPr>
        </a:p>
      </dsp:txBody>
      <dsp:txXfrm rot="-10800000">
        <a:off x="0" y="141148"/>
        <a:ext cx="8649128" cy="259269"/>
      </dsp:txXfrm>
    </dsp:sp>
    <dsp:sp modelId="{6005C919-1440-4F24-A12F-727723870425}">
      <dsp:nvSpPr>
        <dsp:cNvPr id="0" name=""/>
        <dsp:cNvSpPr/>
      </dsp:nvSpPr>
      <dsp:spPr>
        <a:xfrm>
          <a:off x="0" y="400417"/>
          <a:ext cx="4324564" cy="339903"/>
        </a:xfrm>
        <a:prstGeom prst="rect">
          <a:avLst/>
        </a:prstGeom>
        <a:solidFill>
          <a:srgbClr val="8064A2">
            <a:tint val="40000"/>
            <a:alpha val="90000"/>
            <a:hueOff val="0"/>
            <a:satOff val="0"/>
            <a:lumOff val="0"/>
            <a:alphaOff val="0"/>
          </a:srgbClr>
        </a:solidFill>
        <a:ln w="25400" cap="flat" cmpd="sng" algn="ctr">
          <a:solidFill>
            <a:srgbClr val="8064A2">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n-US" sz="2000" kern="1200" dirty="0" smtClean="0">
              <a:solidFill>
                <a:sysClr val="windowText" lastClr="000000">
                  <a:hueOff val="0"/>
                  <a:satOff val="0"/>
                  <a:lumOff val="0"/>
                  <a:alphaOff val="0"/>
                </a:sysClr>
              </a:solidFill>
              <a:latin typeface="+mj-lt"/>
              <a:ea typeface="+mn-ea"/>
              <a:cs typeface="+mn-cs"/>
            </a:rPr>
            <a:t>Interpersonal</a:t>
          </a:r>
          <a:endParaRPr lang="en-US" sz="2000" kern="1200" dirty="0">
            <a:solidFill>
              <a:sysClr val="windowText" lastClr="000000">
                <a:hueOff val="0"/>
                <a:satOff val="0"/>
                <a:lumOff val="0"/>
                <a:alphaOff val="0"/>
              </a:sysClr>
            </a:solidFill>
            <a:latin typeface="+mj-lt"/>
            <a:ea typeface="+mn-ea"/>
            <a:cs typeface="+mn-cs"/>
          </a:endParaRPr>
        </a:p>
      </dsp:txBody>
      <dsp:txXfrm>
        <a:off x="0" y="400417"/>
        <a:ext cx="4324564" cy="339903"/>
      </dsp:txXfrm>
    </dsp:sp>
    <dsp:sp modelId="{EFF147B2-B69F-438C-8902-46668187CD5A}">
      <dsp:nvSpPr>
        <dsp:cNvPr id="0" name=""/>
        <dsp:cNvSpPr/>
      </dsp:nvSpPr>
      <dsp:spPr>
        <a:xfrm>
          <a:off x="4324564" y="400417"/>
          <a:ext cx="4324564" cy="339903"/>
        </a:xfrm>
        <a:prstGeom prst="rect">
          <a:avLst/>
        </a:prstGeom>
        <a:solidFill>
          <a:srgbClr val="8064A2">
            <a:tint val="40000"/>
            <a:alpha val="90000"/>
            <a:hueOff val="-3945710"/>
            <a:satOff val="22157"/>
            <a:lumOff val="1408"/>
            <a:alphaOff val="0"/>
          </a:srgbClr>
        </a:solidFill>
        <a:ln w="25400" cap="flat" cmpd="sng" algn="ctr">
          <a:solidFill>
            <a:srgbClr val="8064A2">
              <a:tint val="40000"/>
              <a:alpha val="90000"/>
              <a:hueOff val="-3945710"/>
              <a:satOff val="22157"/>
              <a:lumOff val="1408"/>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n-US" sz="2000" kern="1200" dirty="0" smtClean="0">
              <a:solidFill>
                <a:sysClr val="windowText" lastClr="000000">
                  <a:hueOff val="0"/>
                  <a:satOff val="0"/>
                  <a:lumOff val="0"/>
                  <a:alphaOff val="0"/>
                </a:sysClr>
              </a:solidFill>
              <a:latin typeface="+mj-lt"/>
              <a:ea typeface="+mn-ea"/>
              <a:cs typeface="+mn-cs"/>
            </a:rPr>
            <a:t>Structural</a:t>
          </a:r>
          <a:endParaRPr lang="en-US" sz="2000" kern="1200" dirty="0">
            <a:solidFill>
              <a:sysClr val="windowText" lastClr="000000">
                <a:hueOff val="0"/>
                <a:satOff val="0"/>
                <a:lumOff val="0"/>
                <a:alphaOff val="0"/>
              </a:sysClr>
            </a:solidFill>
            <a:latin typeface="+mj-lt"/>
            <a:ea typeface="+mn-ea"/>
            <a:cs typeface="+mn-cs"/>
          </a:endParaRPr>
        </a:p>
      </dsp:txBody>
      <dsp:txXfrm>
        <a:off x="4324564" y="400417"/>
        <a:ext cx="4324564" cy="3399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26970-2914-4F3A-BABB-DB5842583B26}">
      <dsp:nvSpPr>
        <dsp:cNvPr id="0" name=""/>
        <dsp:cNvSpPr/>
      </dsp:nvSpPr>
      <dsp:spPr>
        <a:xfrm>
          <a:off x="0" y="275341"/>
          <a:ext cx="5257100" cy="5733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8009" tIns="291592" rIns="40800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Notice of award for Primary Care HIV Prevention Funds</a:t>
          </a:r>
        </a:p>
      </dsp:txBody>
      <dsp:txXfrm>
        <a:off x="0" y="275341"/>
        <a:ext cx="5257100" cy="573300"/>
      </dsp:txXfrm>
    </dsp:sp>
    <dsp:sp modelId="{1951E29C-5A1D-42A9-A64D-1492FBEB8934}">
      <dsp:nvSpPr>
        <dsp:cNvPr id="0" name=""/>
        <dsp:cNvSpPr/>
      </dsp:nvSpPr>
      <dsp:spPr>
        <a:xfrm>
          <a:off x="262855" y="68701"/>
          <a:ext cx="3679970"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094" tIns="0" rIns="139094" bIns="0" numCol="1" spcCol="1270" anchor="ctr" anchorCtr="0">
          <a:noAutofit/>
        </a:bodyPr>
        <a:lstStyle/>
        <a:p>
          <a:pPr lvl="0" algn="l" defTabSz="622300">
            <a:lnSpc>
              <a:spcPct val="90000"/>
            </a:lnSpc>
            <a:spcBef>
              <a:spcPct val="0"/>
            </a:spcBef>
            <a:spcAft>
              <a:spcPct val="35000"/>
            </a:spcAft>
          </a:pPr>
          <a:r>
            <a:rPr lang="en-US" sz="1400" kern="1200" dirty="0"/>
            <a:t>07/25/2023</a:t>
          </a:r>
        </a:p>
      </dsp:txBody>
      <dsp:txXfrm>
        <a:off x="283030" y="88876"/>
        <a:ext cx="3639620" cy="372930"/>
      </dsp:txXfrm>
    </dsp:sp>
    <dsp:sp modelId="{A1C31C02-A059-4A91-9996-14D81CBDC4E9}">
      <dsp:nvSpPr>
        <dsp:cNvPr id="0" name=""/>
        <dsp:cNvSpPr/>
      </dsp:nvSpPr>
      <dsp:spPr>
        <a:xfrm>
          <a:off x="0" y="1130881"/>
          <a:ext cx="5257100" cy="5733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8009" tIns="291592" rIns="40800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Manager of HIV Prevention hired and onboarded.</a:t>
          </a:r>
        </a:p>
      </dsp:txBody>
      <dsp:txXfrm>
        <a:off x="0" y="1130881"/>
        <a:ext cx="5257100" cy="573300"/>
      </dsp:txXfrm>
    </dsp:sp>
    <dsp:sp modelId="{EC580BE3-BC15-4830-946A-84CB6B1049BB}">
      <dsp:nvSpPr>
        <dsp:cNvPr id="0" name=""/>
        <dsp:cNvSpPr/>
      </dsp:nvSpPr>
      <dsp:spPr>
        <a:xfrm>
          <a:off x="262855" y="924241"/>
          <a:ext cx="3679970"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094" tIns="0" rIns="139094" bIns="0" numCol="1" spcCol="1270" anchor="ctr" anchorCtr="0">
          <a:noAutofit/>
        </a:bodyPr>
        <a:lstStyle/>
        <a:p>
          <a:pPr lvl="0" algn="l" defTabSz="622300">
            <a:lnSpc>
              <a:spcPct val="90000"/>
            </a:lnSpc>
            <a:spcBef>
              <a:spcPct val="0"/>
            </a:spcBef>
            <a:spcAft>
              <a:spcPct val="35000"/>
            </a:spcAft>
          </a:pPr>
          <a:r>
            <a:rPr lang="en-US" sz="1400" kern="1200" dirty="0"/>
            <a:t>November 2023</a:t>
          </a:r>
        </a:p>
      </dsp:txBody>
      <dsp:txXfrm>
        <a:off x="283030" y="944416"/>
        <a:ext cx="3639620" cy="372930"/>
      </dsp:txXfrm>
    </dsp:sp>
    <dsp:sp modelId="{748FA15B-C8C5-4FA1-9F7D-FCD206C61224}">
      <dsp:nvSpPr>
        <dsp:cNvPr id="0" name=""/>
        <dsp:cNvSpPr/>
      </dsp:nvSpPr>
      <dsp:spPr>
        <a:xfrm>
          <a:off x="0" y="1986421"/>
          <a:ext cx="5257100" cy="11686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8009" tIns="291592" rIns="40800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Identification of subject matter experts across various roles and locations. </a:t>
          </a:r>
        </a:p>
        <a:p>
          <a:pPr marL="114300" lvl="1" indent="-114300" algn="l" defTabSz="622300">
            <a:lnSpc>
              <a:spcPct val="90000"/>
            </a:lnSpc>
            <a:spcBef>
              <a:spcPct val="0"/>
            </a:spcBef>
            <a:spcAft>
              <a:spcPct val="15000"/>
            </a:spcAft>
            <a:buChar char="••"/>
          </a:pPr>
          <a:r>
            <a:rPr lang="en-US" sz="1400" kern="1200" dirty="0"/>
            <a:t>Manager of HIV Prevention Services began assembling HIV Prevention project Team</a:t>
          </a:r>
        </a:p>
      </dsp:txBody>
      <dsp:txXfrm>
        <a:off x="0" y="1986421"/>
        <a:ext cx="5257100" cy="1168650"/>
      </dsp:txXfrm>
    </dsp:sp>
    <dsp:sp modelId="{FBD45A07-F4D1-4757-B075-6D96D892014C}">
      <dsp:nvSpPr>
        <dsp:cNvPr id="0" name=""/>
        <dsp:cNvSpPr/>
      </dsp:nvSpPr>
      <dsp:spPr>
        <a:xfrm>
          <a:off x="262855" y="1779781"/>
          <a:ext cx="3679970"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094" tIns="0" rIns="139094" bIns="0" numCol="1" spcCol="1270" anchor="ctr" anchorCtr="0">
          <a:noAutofit/>
        </a:bodyPr>
        <a:lstStyle/>
        <a:p>
          <a:pPr lvl="0" algn="l" defTabSz="622300">
            <a:lnSpc>
              <a:spcPct val="90000"/>
            </a:lnSpc>
            <a:spcBef>
              <a:spcPct val="0"/>
            </a:spcBef>
            <a:spcAft>
              <a:spcPct val="35000"/>
            </a:spcAft>
          </a:pPr>
          <a:r>
            <a:rPr lang="en-US" sz="1400" kern="1200" dirty="0"/>
            <a:t>December 2023</a:t>
          </a:r>
        </a:p>
      </dsp:txBody>
      <dsp:txXfrm>
        <a:off x="283030" y="1799956"/>
        <a:ext cx="3639620" cy="372930"/>
      </dsp:txXfrm>
    </dsp:sp>
    <dsp:sp modelId="{5D2FD6B2-2971-4296-8DA5-93C274FF4E38}">
      <dsp:nvSpPr>
        <dsp:cNvPr id="0" name=""/>
        <dsp:cNvSpPr/>
      </dsp:nvSpPr>
      <dsp:spPr>
        <a:xfrm>
          <a:off x="0" y="3437312"/>
          <a:ext cx="5257100" cy="1190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8009" tIns="291592" rIns="40800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HIV Project Team confirmed</a:t>
          </a:r>
        </a:p>
        <a:p>
          <a:pPr marL="114300" lvl="1" indent="-114300" algn="l" defTabSz="622300">
            <a:lnSpc>
              <a:spcPct val="90000"/>
            </a:lnSpc>
            <a:spcBef>
              <a:spcPct val="0"/>
            </a:spcBef>
            <a:spcAft>
              <a:spcPct val="15000"/>
            </a:spcAft>
            <a:buChar char="••"/>
          </a:pPr>
          <a:r>
            <a:rPr lang="en-US" sz="1400" kern="1200" dirty="0"/>
            <a:t>HIV Project Team kickoff meeting – 01/25/2024</a:t>
          </a:r>
        </a:p>
        <a:p>
          <a:pPr marL="114300" lvl="1" indent="-114300" algn="l" defTabSz="622300">
            <a:lnSpc>
              <a:spcPct val="90000"/>
            </a:lnSpc>
            <a:spcBef>
              <a:spcPct val="0"/>
            </a:spcBef>
            <a:spcAft>
              <a:spcPct val="15000"/>
            </a:spcAft>
            <a:buChar char="••"/>
          </a:pPr>
          <a:r>
            <a:rPr lang="en-US" sz="1400" kern="1200" dirty="0"/>
            <a:t>Job descriptions created for an dedicated HIV prevention outreach staff member and a RN care coordinator.  </a:t>
          </a:r>
        </a:p>
      </dsp:txBody>
      <dsp:txXfrm>
        <a:off x="0" y="3437312"/>
        <a:ext cx="5257100" cy="1190700"/>
      </dsp:txXfrm>
    </dsp:sp>
    <dsp:sp modelId="{96276A78-ED3C-41A6-BDF9-787A4825C0BF}">
      <dsp:nvSpPr>
        <dsp:cNvPr id="0" name=""/>
        <dsp:cNvSpPr/>
      </dsp:nvSpPr>
      <dsp:spPr>
        <a:xfrm>
          <a:off x="262855" y="3230672"/>
          <a:ext cx="3679970"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094" tIns="0" rIns="139094" bIns="0" numCol="1" spcCol="1270" anchor="ctr" anchorCtr="0">
          <a:noAutofit/>
        </a:bodyPr>
        <a:lstStyle/>
        <a:p>
          <a:pPr lvl="0" algn="l" defTabSz="622300">
            <a:lnSpc>
              <a:spcPct val="90000"/>
            </a:lnSpc>
            <a:spcBef>
              <a:spcPct val="0"/>
            </a:spcBef>
            <a:spcAft>
              <a:spcPct val="35000"/>
            </a:spcAft>
          </a:pPr>
          <a:r>
            <a:rPr lang="en-US" sz="1400" kern="1200" dirty="0"/>
            <a:t>January 2024</a:t>
          </a:r>
        </a:p>
      </dsp:txBody>
      <dsp:txXfrm>
        <a:off x="283030" y="3250847"/>
        <a:ext cx="3639620"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13BEA-EBC0-4C25-8D2E-A82D7425F01B}"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371151-49A1-4801-9D29-B3A8ABBB58A1}" type="slidenum">
              <a:rPr lang="en-US" smtClean="0"/>
              <a:t>‹#›</a:t>
            </a:fld>
            <a:endParaRPr lang="en-US"/>
          </a:p>
        </p:txBody>
      </p:sp>
    </p:spTree>
    <p:extLst>
      <p:ext uri="{BB962C8B-B14F-4D97-AF65-F5344CB8AC3E}">
        <p14:creationId xmlns:p14="http://schemas.microsoft.com/office/powerpoint/2010/main" val="2744490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1</a:t>
            </a:fld>
            <a:endParaRPr lang="en-US"/>
          </a:p>
        </p:txBody>
      </p:sp>
    </p:spTree>
    <p:extLst>
      <p:ext uri="{BB962C8B-B14F-4D97-AF65-F5344CB8AC3E}">
        <p14:creationId xmlns:p14="http://schemas.microsoft.com/office/powerpoint/2010/main" val="3717895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84F7C2-655D-47C5-A565-6CEB872A60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7167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84F7C2-655D-47C5-A565-6CEB872A60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3171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84F7C2-655D-47C5-A565-6CEB872A60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7921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84F7C2-655D-47C5-A565-6CEB872A60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4470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14</a:t>
            </a:fld>
            <a:endParaRPr lang="en-US"/>
          </a:p>
        </p:txBody>
      </p:sp>
    </p:spTree>
    <p:extLst>
      <p:ext uri="{BB962C8B-B14F-4D97-AF65-F5344CB8AC3E}">
        <p14:creationId xmlns:p14="http://schemas.microsoft.com/office/powerpoint/2010/main" val="412506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15</a:t>
            </a:fld>
            <a:endParaRPr lang="en-US"/>
          </a:p>
        </p:txBody>
      </p:sp>
    </p:spTree>
    <p:extLst>
      <p:ext uri="{BB962C8B-B14F-4D97-AF65-F5344CB8AC3E}">
        <p14:creationId xmlns:p14="http://schemas.microsoft.com/office/powerpoint/2010/main" val="908944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16</a:t>
            </a:fld>
            <a:endParaRPr lang="en-US"/>
          </a:p>
        </p:txBody>
      </p:sp>
    </p:spTree>
    <p:extLst>
      <p:ext uri="{BB962C8B-B14F-4D97-AF65-F5344CB8AC3E}">
        <p14:creationId xmlns:p14="http://schemas.microsoft.com/office/powerpoint/2010/main" val="689705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17</a:t>
            </a:fld>
            <a:endParaRPr lang="en-US"/>
          </a:p>
        </p:txBody>
      </p:sp>
    </p:spTree>
    <p:extLst>
      <p:ext uri="{BB962C8B-B14F-4D97-AF65-F5344CB8AC3E}">
        <p14:creationId xmlns:p14="http://schemas.microsoft.com/office/powerpoint/2010/main" val="4215536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18</a:t>
            </a:fld>
            <a:endParaRPr lang="en-US"/>
          </a:p>
        </p:txBody>
      </p:sp>
    </p:spTree>
    <p:extLst>
      <p:ext uri="{BB962C8B-B14F-4D97-AF65-F5344CB8AC3E}">
        <p14:creationId xmlns:p14="http://schemas.microsoft.com/office/powerpoint/2010/main" val="2349281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791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2</a:t>
            </a:fld>
            <a:endParaRPr lang="en-US"/>
          </a:p>
        </p:txBody>
      </p:sp>
    </p:spTree>
    <p:extLst>
      <p:ext uri="{BB962C8B-B14F-4D97-AF65-F5344CB8AC3E}">
        <p14:creationId xmlns:p14="http://schemas.microsoft.com/office/powerpoint/2010/main" val="3687241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a:t>
            </a:r>
            <a:r>
              <a:rPr lang="en-US" baseline="0" dirty="0" smtClean="0"/>
              <a:t> intros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718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5EB2BDD0-298C-524D-BD6A-B0F14C7C85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0EAFD3ED-7525-8D47-9F3F-E029467633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699" name="Slide Number Placeholder 3">
            <a:extLst>
              <a:ext uri="{FF2B5EF4-FFF2-40B4-BE49-F238E27FC236}">
                <a16:creationId xmlns:a16="http://schemas.microsoft.com/office/drawing/2014/main" id="{0336D17D-058E-6C40-84BE-A2F4A78966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303196-5C5A-034D-9764-0B38F38D2FD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19236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B73D5283-5B8A-254B-A368-CC1DEFECBB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31DFAFC4-B0AF-6B4E-AE3B-4BDC901764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5" name="Slide Number Placeholder 3">
            <a:extLst>
              <a:ext uri="{FF2B5EF4-FFF2-40B4-BE49-F238E27FC236}">
                <a16:creationId xmlns:a16="http://schemas.microsoft.com/office/drawing/2014/main" id="{128FC941-B660-CE40-9D68-2EF9EEDF70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227BED-0C80-5740-8084-17E8648A3BC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57169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7" name="Google Shape;8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1409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6664f86c5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6664f86c5c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5" name="Google Shape;95;g26664f86c5c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7444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667b74ad3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667b74ad3f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2" name="Google Shape;102;g2667b74ad3f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39662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667b74ad3f_0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667b74ad3f_0_2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8" name="Google Shape;118;g2667b74ad3f_0_2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04219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667b74ad3f_0_3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667b74ad3f_0_3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4" name="Google Shape;134;g2667b74ad3f_0_30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1298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Marwan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305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Marwan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167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3</a:t>
            </a:fld>
            <a:endParaRPr lang="en-US"/>
          </a:p>
        </p:txBody>
      </p:sp>
    </p:spTree>
    <p:extLst>
      <p:ext uri="{BB962C8B-B14F-4D97-AF65-F5344CB8AC3E}">
        <p14:creationId xmlns:p14="http://schemas.microsoft.com/office/powerpoint/2010/main" val="642287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0" dirty="0" smtClean="0">
                <a:latin typeface="Arial" panose="020B0604020202020204" pitchFamily="34" charset="0"/>
              </a:rPr>
              <a:t>Marwan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84F7C2-655D-47C5-A565-6CEB872A60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2359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endParaRPr lang="en-US" altLang="en-US" dirty="0" smtClean="0">
              <a:latin typeface="Arial" panose="020B0604020202020204" pitchFamily="34" charset="0"/>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E2DAA8-933F-4749-BC2D-7ABF131ECF2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64176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endParaRPr lang="en-US" altLang="en-US" dirty="0" smtClean="0">
              <a:latin typeface="Arial" panose="020B0604020202020204" pitchFamily="34" charset="0"/>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E2DAA8-933F-4749-BC2D-7ABF131ECF2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21385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endParaRPr lang="en-US" altLang="en-US" dirty="0" smtClean="0">
              <a:latin typeface="Arial" panose="020B0604020202020204" pitchFamily="34" charset="0"/>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E2DAA8-933F-4749-BC2D-7ABF131ECF2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859818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endParaRPr lang="en-US" altLang="en-US" dirty="0" smtClean="0">
              <a:latin typeface="Arial" panose="020B0604020202020204" pitchFamily="34" charset="0"/>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E2DAA8-933F-4749-BC2D-7ABF131ECF2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24525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Marwan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84F7C2-655D-47C5-A565-6CEB872A60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8018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Marwan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4903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Marwan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839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Marwan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8346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Marwan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361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4</a:t>
            </a:fld>
            <a:endParaRPr lang="en-US"/>
          </a:p>
        </p:txBody>
      </p:sp>
    </p:spTree>
    <p:extLst>
      <p:ext uri="{BB962C8B-B14F-4D97-AF65-F5344CB8AC3E}">
        <p14:creationId xmlns:p14="http://schemas.microsoft.com/office/powerpoint/2010/main" val="528236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Marwan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0914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Marwan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6153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Jeannie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5345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Jeannie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6367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Jeannie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7238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Jeannie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5878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Jeannie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3446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Jeannie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120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Jeannie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7290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Jeannie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728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5</a:t>
            </a:fld>
            <a:endParaRPr lang="en-US"/>
          </a:p>
        </p:txBody>
      </p:sp>
    </p:spTree>
    <p:extLst>
      <p:ext uri="{BB962C8B-B14F-4D97-AF65-F5344CB8AC3E}">
        <p14:creationId xmlns:p14="http://schemas.microsoft.com/office/powerpoint/2010/main" val="11699249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Jeannie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5544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Jeannie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0956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Jeannie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8762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Jeannie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1607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Jeannie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831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Jeannie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7363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Jeannie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7455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Jeannie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5910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a:t>
            </a:r>
            <a:r>
              <a:rPr lang="en-US" baseline="0" dirty="0" smtClean="0"/>
              <a:t> intros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1837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C87094-9044-4EE3-934C-6F21C686A3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246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Meaghan</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491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EB5168-9B2D-434E-B9E0-BF650DB1A3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4796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EB5168-9B2D-434E-B9E0-BF650DB1A3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3148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Everyone can contribute toward this goal:</a:t>
            </a:r>
          </a:p>
          <a:p>
            <a:pPr marL="628650" lvl="1" indent="-171450">
              <a:buFontTx/>
              <a:buChar char="-"/>
            </a:pPr>
            <a:r>
              <a:rPr lang="en-US" dirty="0"/>
              <a:t>Letting patients know we offer </a:t>
            </a:r>
            <a:r>
              <a:rPr lang="en-US" dirty="0" err="1"/>
              <a:t>PrEP</a:t>
            </a:r>
            <a:r>
              <a:rPr lang="en-US" dirty="0"/>
              <a:t>, rapid HIV tests, free condoms and lube</a:t>
            </a:r>
          </a:p>
          <a:p>
            <a:pPr marL="628650" lvl="1" indent="-171450">
              <a:buFontTx/>
              <a:buChar char="-"/>
            </a:pPr>
            <a:r>
              <a:rPr lang="en-US" dirty="0"/>
              <a:t>Asking when was the last time they had an STI/HIV test</a:t>
            </a:r>
          </a:p>
          <a:p>
            <a:pPr marL="628650" lvl="1" indent="-171450">
              <a:buFontTx/>
              <a:buChar char="-"/>
            </a:pPr>
            <a:r>
              <a:rPr lang="en-US" dirty="0"/>
              <a:t>Review vaccination status for HPV, Hep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38DFB-7E5A-4371-AF6D-15471FBADF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2860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Marwan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7545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4680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84F7C2-655D-47C5-A565-6CEB872A60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89759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2614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4482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3253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657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Primary </a:t>
            </a:r>
            <a:r>
              <a:rPr lang="en-US" dirty="0"/>
              <a:t>care has been at the heart of </a:t>
            </a:r>
            <a:r>
              <a:rPr lang="en-US" b="1" dirty="0"/>
              <a:t>Community Health Center, Inc.’s (CHC) </a:t>
            </a:r>
            <a:r>
              <a:rPr lang="en-US" dirty="0"/>
              <a:t>mission since its founding in 1972. Grounded in our mission, the </a:t>
            </a:r>
            <a:r>
              <a:rPr lang="en-US" b="1" dirty="0"/>
              <a:t>Moses/Weitzman Health System (MWHS) </a:t>
            </a:r>
            <a:r>
              <a:rPr lang="en-US" dirty="0"/>
              <a:t>was established to support exponential growth and continued innovation. The MWHS is the parent company of </a:t>
            </a:r>
            <a:r>
              <a:rPr lang="en-US" b="1" dirty="0"/>
              <a:t>CHC</a:t>
            </a:r>
            <a:r>
              <a:rPr lang="en-US" dirty="0"/>
              <a:t>; the </a:t>
            </a:r>
            <a:r>
              <a:rPr lang="en-US" b="1" dirty="0"/>
              <a:t>Community </a:t>
            </a:r>
            <a:r>
              <a:rPr lang="en-US" b="1" dirty="0" err="1"/>
              <a:t>eConsult</a:t>
            </a:r>
            <a:r>
              <a:rPr lang="en-US" b="1" dirty="0"/>
              <a:t> Network, Inc. (CECN) </a:t>
            </a:r>
            <a:r>
              <a:rPr lang="en-US" dirty="0"/>
              <a:t>d/b/a </a:t>
            </a:r>
            <a:r>
              <a:rPr lang="en-US" b="1" dirty="0" err="1"/>
              <a:t>ConferMED</a:t>
            </a:r>
            <a:r>
              <a:rPr lang="en-US" dirty="0"/>
              <a:t>; the </a:t>
            </a:r>
            <a:r>
              <a:rPr lang="en-US" b="1" dirty="0"/>
              <a:t>National Institute for Medical Assistant Advancement (NIMAA)</a:t>
            </a:r>
            <a:r>
              <a:rPr lang="en-US" dirty="0"/>
              <a:t>; and the </a:t>
            </a:r>
            <a:r>
              <a:rPr lang="en-US" b="1" dirty="0"/>
              <a:t>Consortium for Advanced Practice Providers</a:t>
            </a:r>
            <a:r>
              <a:rPr lang="en-US" dirty="0"/>
              <a:t>. The </a:t>
            </a:r>
            <a:r>
              <a:rPr lang="en-US" b="1" dirty="0"/>
              <a:t>Weitzman Institute </a:t>
            </a:r>
            <a:r>
              <a:rPr lang="en-US" dirty="0"/>
              <a:t>(founded by CHC) is embedded in the MWHS. Each affiliate will continue to have its own board of directors and its own mission. The name of the health system honors Lillian Reba Hyman Moses (1924–2012) and Gerard (Gerry) Weitzman (1938–1999), who were among the earliest supporters and board members of CHC.</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7788EF3-B046-4CAC-B7B3-F7E028326A7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6520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7880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6364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dirty="0" smtClean="0">
                <a:latin typeface="Arial" panose="020B0604020202020204" pitchFamily="34" charset="0"/>
              </a:rPr>
              <a:t>FTC, </a:t>
            </a:r>
            <a:r>
              <a:rPr lang="en-US" altLang="en-US" i="1" dirty="0" err="1" smtClean="0">
                <a:latin typeface="Arial" panose="020B0604020202020204" pitchFamily="34" charset="0"/>
              </a:rPr>
              <a:t>emtricitabine</a:t>
            </a:r>
            <a:r>
              <a:rPr lang="en-US" altLang="en-US" i="1" dirty="0" smtClean="0">
                <a:latin typeface="Arial" panose="020B0604020202020204" pitchFamily="34" charset="0"/>
              </a:rPr>
              <a:t>; NR, not reported; PrEP, pre-exposure prophylaxis; TDF, </a:t>
            </a:r>
            <a:r>
              <a:rPr lang="en-US" altLang="en-US" i="1" dirty="0" err="1" smtClean="0">
                <a:latin typeface="Arial" panose="020B0604020202020204" pitchFamily="34" charset="0"/>
              </a:rPr>
              <a:t>tenofovir</a:t>
            </a:r>
            <a:r>
              <a:rPr lang="en-US" altLang="en-US" i="1" dirty="0" smtClean="0">
                <a:latin typeface="Arial" panose="020B0604020202020204" pitchFamily="34" charset="0"/>
              </a:rPr>
              <a:t> </a:t>
            </a:r>
            <a:r>
              <a:rPr lang="en-US" altLang="en-US" i="1" dirty="0" err="1" smtClean="0">
                <a:latin typeface="Arial" panose="020B0604020202020204" pitchFamily="34" charset="0"/>
              </a:rPr>
              <a:t>disoproxil</a:t>
            </a:r>
            <a:r>
              <a:rPr lang="en-US" altLang="en-US" i="1" dirty="0" smtClean="0">
                <a:latin typeface="Arial" panose="020B0604020202020204" pitchFamily="34" charset="0"/>
              </a:rPr>
              <a:t> fumarate; TFV, </a:t>
            </a:r>
            <a:r>
              <a:rPr lang="en-US" altLang="en-US" i="1" dirty="0" err="1" smtClean="0">
                <a:latin typeface="Arial" panose="020B0604020202020204" pitchFamily="34" charset="0"/>
              </a:rPr>
              <a:t>tenofovir</a:t>
            </a:r>
            <a:r>
              <a:rPr lang="en-US" altLang="en-US" i="1" dirty="0" smtClean="0">
                <a:latin typeface="Arial" panose="020B0604020202020204" pitchFamily="34" charset="0"/>
              </a:rPr>
              <a:t>.</a:t>
            </a:r>
          </a:p>
          <a:p>
            <a:endParaRPr lang="en-US" altLang="en-US" i="1" dirty="0" smtClean="0">
              <a:latin typeface="Arial" panose="020B0604020202020204" pitchFamily="34" charset="0"/>
            </a:endParaRPr>
          </a:p>
          <a:p>
            <a:r>
              <a:rPr lang="en-US" altLang="en-US" dirty="0" smtClean="0">
                <a:latin typeface="Arial" panose="020B0604020202020204" pitchFamily="34" charset="0"/>
              </a:rPr>
              <a:t>Oral PrEP works, but adherence is critical. For </a:t>
            </a:r>
            <a:r>
              <a:rPr lang="en-US" altLang="en-US" dirty="0" err="1" smtClean="0">
                <a:latin typeface="Arial" panose="020B0604020202020204" pitchFamily="34" charset="0"/>
              </a:rPr>
              <a:t>IPrEx</a:t>
            </a:r>
            <a:r>
              <a:rPr lang="en-US" altLang="en-US" dirty="0" smtClean="0">
                <a:latin typeface="Arial" panose="020B0604020202020204" pitchFamily="34" charset="0"/>
              </a:rPr>
              <a:t>, when you analyze efficacy with the detection of </a:t>
            </a:r>
            <a:r>
              <a:rPr lang="en-US" altLang="en-US" dirty="0" err="1" smtClean="0">
                <a:latin typeface="Arial" panose="020B0604020202020204" pitchFamily="34" charset="0"/>
              </a:rPr>
              <a:t>tenofovir</a:t>
            </a:r>
            <a:r>
              <a:rPr lang="en-US" altLang="en-US" dirty="0" smtClean="0">
                <a:latin typeface="Arial" panose="020B0604020202020204" pitchFamily="34" charset="0"/>
              </a:rPr>
              <a:t> in the person’s blood, it showed that if you took </a:t>
            </a:r>
            <a:r>
              <a:rPr lang="en-US" altLang="en-US" dirty="0" err="1" smtClean="0">
                <a:latin typeface="Arial" panose="020B0604020202020204" pitchFamily="34" charset="0"/>
              </a:rPr>
              <a:t>tenofovir</a:t>
            </a:r>
            <a:r>
              <a:rPr lang="en-US" altLang="en-US" dirty="0" smtClean="0">
                <a:latin typeface="Arial" panose="020B0604020202020204" pitchFamily="34" charset="0"/>
              </a:rPr>
              <a:t> as instructed, the efficacy of PrEP was 92%. </a:t>
            </a:r>
          </a:p>
          <a:p>
            <a:endParaRPr lang="en-US" altLang="en-US" dirty="0" smtClean="0">
              <a:latin typeface="Arial" panose="020B0604020202020204" pitchFamily="34"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01675" indent="-269875">
              <a:defRPr>
                <a:solidFill>
                  <a:schemeClr val="tx1"/>
                </a:solidFill>
                <a:latin typeface="Garamond" panose="02020404030301010803" pitchFamily="18" charset="0"/>
              </a:defRPr>
            </a:lvl2pPr>
            <a:lvl3pPr marL="1081088" indent="-215900">
              <a:defRPr>
                <a:solidFill>
                  <a:schemeClr val="tx1"/>
                </a:solidFill>
                <a:latin typeface="Garamond" panose="02020404030301010803" pitchFamily="18" charset="0"/>
              </a:defRPr>
            </a:lvl3pPr>
            <a:lvl4pPr marL="1512888" indent="-215900">
              <a:defRPr>
                <a:solidFill>
                  <a:schemeClr val="tx1"/>
                </a:solidFill>
                <a:latin typeface="Garamond" panose="02020404030301010803" pitchFamily="18" charset="0"/>
              </a:defRPr>
            </a:lvl4pPr>
            <a:lvl5pPr marL="1944688" indent="-215900">
              <a:defRPr>
                <a:solidFill>
                  <a:schemeClr val="tx1"/>
                </a:solidFill>
                <a:latin typeface="Garamond" panose="02020404030301010803" pitchFamily="18" charset="0"/>
              </a:defRPr>
            </a:lvl5pPr>
            <a:lvl6pPr marL="2401888" indent="-215900" eaLnBrk="0" fontAlgn="base" hangingPunct="0">
              <a:spcBef>
                <a:spcPct val="0"/>
              </a:spcBef>
              <a:spcAft>
                <a:spcPct val="0"/>
              </a:spcAft>
              <a:defRPr>
                <a:solidFill>
                  <a:schemeClr val="tx1"/>
                </a:solidFill>
                <a:latin typeface="Garamond" panose="02020404030301010803" pitchFamily="18" charset="0"/>
              </a:defRPr>
            </a:lvl6pPr>
            <a:lvl7pPr marL="2859088" indent="-215900" eaLnBrk="0" fontAlgn="base" hangingPunct="0">
              <a:spcBef>
                <a:spcPct val="0"/>
              </a:spcBef>
              <a:spcAft>
                <a:spcPct val="0"/>
              </a:spcAft>
              <a:defRPr>
                <a:solidFill>
                  <a:schemeClr val="tx1"/>
                </a:solidFill>
                <a:latin typeface="Garamond" panose="02020404030301010803" pitchFamily="18" charset="0"/>
              </a:defRPr>
            </a:lvl7pPr>
            <a:lvl8pPr marL="3316288" indent="-215900" eaLnBrk="0" fontAlgn="base" hangingPunct="0">
              <a:spcBef>
                <a:spcPct val="0"/>
              </a:spcBef>
              <a:spcAft>
                <a:spcPct val="0"/>
              </a:spcAft>
              <a:defRPr>
                <a:solidFill>
                  <a:schemeClr val="tx1"/>
                </a:solidFill>
                <a:latin typeface="Garamond" panose="02020404030301010803" pitchFamily="18" charset="0"/>
              </a:defRPr>
            </a:lvl8pPr>
            <a:lvl9pPr marL="3773488" indent="-2159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6E243D-C230-410C-BE76-379024123C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898781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84F7C2-655D-47C5-A565-6CEB872A60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62122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5255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2343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240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9176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6327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16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B58847E-F310-4D98-B287-1E0649679C6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8838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91</a:t>
            </a:fld>
            <a:endParaRPr lang="en-US"/>
          </a:p>
        </p:txBody>
      </p:sp>
    </p:spTree>
    <p:extLst>
      <p:ext uri="{BB962C8B-B14F-4D97-AF65-F5344CB8AC3E}">
        <p14:creationId xmlns:p14="http://schemas.microsoft.com/office/powerpoint/2010/main" val="19995882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92</a:t>
            </a:fld>
            <a:endParaRPr lang="en-US"/>
          </a:p>
        </p:txBody>
      </p:sp>
    </p:spTree>
    <p:extLst>
      <p:ext uri="{BB962C8B-B14F-4D97-AF65-F5344CB8AC3E}">
        <p14:creationId xmlns:p14="http://schemas.microsoft.com/office/powerpoint/2010/main" val="2738985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mtClean="0"/>
              <a:t>Meaghan</a:t>
            </a:r>
            <a:endParaRPr lang="en-US"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84F7C2-655D-47C5-A565-6CEB872A60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0597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9</a:t>
            </a:fld>
            <a:endParaRPr lang="en-US"/>
          </a:p>
        </p:txBody>
      </p:sp>
    </p:spTree>
    <p:extLst>
      <p:ext uri="{BB962C8B-B14F-4D97-AF65-F5344CB8AC3E}">
        <p14:creationId xmlns:p14="http://schemas.microsoft.com/office/powerpoint/2010/main" val="1782001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jpeg"/><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1.jpeg"/><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2.jpeg"/><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3.jpeg"/><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4.jpeg"/><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4.jpeg"/><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5.jpeg"/><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6.jpeg"/><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7.jpeg"/><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8.jpeg"/><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9.jpeg"/><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0.jpeg"/><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1.jpeg"/><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2.jpeg"/><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3.jpeg"/><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4.jpe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49891"/>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422956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7001287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1728348381"/>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1/29/2024</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1194127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1/29/2024</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3094163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1/29/2024</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8283166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1/29/2024</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4280822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1/29/2024</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0823360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7"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69388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9"/>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30"/>
            <a:ext cx="5229571" cy="4679462"/>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94406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7"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73912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Open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2957-DC3C-1E40-B60B-858C328670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1631E4-8173-9D40-939A-D841CDB588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1EF311-C0E6-6441-BA6F-D559A6418323}"/>
              </a:ext>
            </a:extLst>
          </p:cNvPr>
          <p:cNvSpPr>
            <a:spLocks noGrp="1"/>
          </p:cNvSpPr>
          <p:nvPr>
            <p:ph type="dt" sz="half" idx="10"/>
          </p:nvPr>
        </p:nvSpPr>
        <p:spPr>
          <a:xfrm>
            <a:off x="838200" y="6356350"/>
            <a:ext cx="2743200" cy="365125"/>
          </a:xfrm>
          <a:prstGeom prst="rect">
            <a:avLst/>
          </a:prstGeom>
        </p:spPr>
        <p:txBody>
          <a:bodyPr/>
          <a:lstStyle/>
          <a:p>
            <a:fld id="{270F9BEB-D79B-9341-92B1-472B581A95C8}" type="datetimeFigureOut">
              <a:rPr lang="en-US" smtClean="0"/>
              <a:t>1/29/2024</a:t>
            </a:fld>
            <a:endParaRPr lang="en-US"/>
          </a:p>
        </p:txBody>
      </p:sp>
      <p:sp>
        <p:nvSpPr>
          <p:cNvPr id="5" name="Footer Placeholder 4">
            <a:extLst>
              <a:ext uri="{FF2B5EF4-FFF2-40B4-BE49-F238E27FC236}">
                <a16:creationId xmlns:a16="http://schemas.microsoft.com/office/drawing/2014/main" id="{0B136BE7-F09B-7D4F-B686-13BF704E05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C5F046-D723-6A46-A410-733E4D57AB66}"/>
              </a:ext>
            </a:extLst>
          </p:cNvPr>
          <p:cNvSpPr>
            <a:spLocks noGrp="1"/>
          </p:cNvSpPr>
          <p:nvPr>
            <p:ph type="sldNum" sz="quarter" idx="12"/>
          </p:nvPr>
        </p:nvSpPr>
        <p:spPr>
          <a:xfrm>
            <a:off x="8610600" y="6356350"/>
            <a:ext cx="2743200" cy="365125"/>
          </a:xfrm>
          <a:prstGeom prst="rect">
            <a:avLst/>
          </a:prstGeom>
        </p:spPr>
        <p:txBody>
          <a:bodyPr/>
          <a:lstStyle/>
          <a:p>
            <a:fld id="{700DC54A-905D-3145-82AC-B54E4203CB02}" type="slidenum">
              <a:rPr lang="en-US" smtClean="0"/>
              <a:t>‹#›</a:t>
            </a:fld>
            <a:endParaRPr lang="en-US"/>
          </a:p>
        </p:txBody>
      </p:sp>
      <p:pic>
        <p:nvPicPr>
          <p:cNvPr id="10" name="Picture 9">
            <a:extLst>
              <a:ext uri="{FF2B5EF4-FFF2-40B4-BE49-F238E27FC236}">
                <a16:creationId xmlns:a16="http://schemas.microsoft.com/office/drawing/2014/main" id="{F8FA1DA1-C1D5-3E43-A0E8-1A12DF0E11C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6A9ECDE3-47A5-2947-B1E0-4551228864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87518" y="5635891"/>
            <a:ext cx="1789029" cy="438727"/>
          </a:xfrm>
          <a:prstGeom prst="rect">
            <a:avLst/>
          </a:prstGeom>
        </p:spPr>
      </p:pic>
    </p:spTree>
    <p:extLst>
      <p:ext uri="{BB962C8B-B14F-4D97-AF65-F5344CB8AC3E}">
        <p14:creationId xmlns:p14="http://schemas.microsoft.com/office/powerpoint/2010/main" val="28848213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65F9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2957-DC3C-1E40-B60B-858C328670DC}"/>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01631E4-8173-9D40-939A-D841CDB5883F}"/>
              </a:ext>
            </a:extLst>
          </p:cNvPr>
          <p:cNvSpPr>
            <a:spLocks noGrp="1"/>
          </p:cNvSpPr>
          <p:nvPr>
            <p:ph type="subTitle" idx="1"/>
          </p:nvPr>
        </p:nvSpPr>
        <p:spPr>
          <a:xfrm>
            <a:off x="1524000" y="3602038"/>
            <a:ext cx="9144000" cy="1655762"/>
          </a:xfrm>
        </p:spPr>
        <p:txBody>
          <a:bodyPr>
            <a:normAutofit/>
          </a:bodyPr>
          <a:lstStyle>
            <a:lvl1pPr marL="0" indent="0" algn="ctr">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E1EF311-C0E6-6441-BA6F-D559A6418323}"/>
              </a:ext>
            </a:extLst>
          </p:cNvPr>
          <p:cNvSpPr>
            <a:spLocks noGrp="1"/>
          </p:cNvSpPr>
          <p:nvPr>
            <p:ph type="dt" sz="half" idx="10"/>
          </p:nvPr>
        </p:nvSpPr>
        <p:spPr>
          <a:xfrm>
            <a:off x="838200" y="6356350"/>
            <a:ext cx="2743200" cy="365125"/>
          </a:xfrm>
          <a:prstGeom prst="rect">
            <a:avLst/>
          </a:prstGeom>
        </p:spPr>
        <p:txBody>
          <a:bodyPr/>
          <a:lstStyle/>
          <a:p>
            <a:fld id="{270F9BEB-D79B-9341-92B1-472B581A95C8}" type="datetimeFigureOut">
              <a:rPr lang="en-US" smtClean="0"/>
              <a:t>1/29/2024</a:t>
            </a:fld>
            <a:endParaRPr lang="en-US"/>
          </a:p>
        </p:txBody>
      </p:sp>
      <p:sp>
        <p:nvSpPr>
          <p:cNvPr id="5" name="Footer Placeholder 4">
            <a:extLst>
              <a:ext uri="{FF2B5EF4-FFF2-40B4-BE49-F238E27FC236}">
                <a16:creationId xmlns:a16="http://schemas.microsoft.com/office/drawing/2014/main" id="{0B136BE7-F09B-7D4F-B686-13BF704E05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C5F046-D723-6A46-A410-733E4D57AB66}"/>
              </a:ext>
            </a:extLst>
          </p:cNvPr>
          <p:cNvSpPr>
            <a:spLocks noGrp="1"/>
          </p:cNvSpPr>
          <p:nvPr>
            <p:ph type="sldNum" sz="quarter" idx="12"/>
          </p:nvPr>
        </p:nvSpPr>
        <p:spPr>
          <a:xfrm>
            <a:off x="8610600" y="6356350"/>
            <a:ext cx="2743200" cy="365125"/>
          </a:xfrm>
          <a:prstGeom prst="rect">
            <a:avLst/>
          </a:prstGeom>
        </p:spPr>
        <p:txBody>
          <a:bodyPr/>
          <a:lstStyle/>
          <a:p>
            <a:fld id="{700DC54A-905D-3145-82AC-B54E4203CB02}" type="slidenum">
              <a:rPr lang="en-US" smtClean="0"/>
              <a:t>‹#›</a:t>
            </a:fld>
            <a:endParaRPr lang="en-US"/>
          </a:p>
        </p:txBody>
      </p:sp>
      <p:pic>
        <p:nvPicPr>
          <p:cNvPr id="13" name="Picture 12">
            <a:extLst>
              <a:ext uri="{FF2B5EF4-FFF2-40B4-BE49-F238E27FC236}">
                <a16:creationId xmlns:a16="http://schemas.microsoft.com/office/drawing/2014/main" id="{6A9ECDE3-47A5-2947-B1E0-455122886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87518" y="5635891"/>
            <a:ext cx="1789029" cy="438727"/>
          </a:xfrm>
          <a:prstGeom prst="rect">
            <a:avLst/>
          </a:prstGeom>
        </p:spPr>
      </p:pic>
    </p:spTree>
    <p:extLst>
      <p:ext uri="{BB962C8B-B14F-4D97-AF65-F5344CB8AC3E}">
        <p14:creationId xmlns:p14="http://schemas.microsoft.com/office/powerpoint/2010/main" val="874213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461247"/>
            <a:ext cx="2628900" cy="47157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461247"/>
            <a:ext cx="7734300" cy="471571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1272643159"/>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F60F9D-56F2-924D-9051-EA6EEC29647E}"/>
              </a:ext>
            </a:extLst>
          </p:cNvPr>
          <p:cNvSpPr/>
          <p:nvPr userDrawn="1"/>
        </p:nvSpPr>
        <p:spPr>
          <a:xfrm>
            <a:off x="0" y="5566611"/>
            <a:ext cx="12192000" cy="1291389"/>
          </a:xfrm>
          <a:prstGeom prst="rect">
            <a:avLst/>
          </a:prstGeom>
          <a:solidFill>
            <a:srgbClr val="005E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E87586-D24B-9F40-8BB0-BA9E2493DC17}"/>
              </a:ext>
            </a:extLst>
          </p:cNvPr>
          <p:cNvSpPr>
            <a:spLocks noGrp="1"/>
          </p:cNvSpPr>
          <p:nvPr>
            <p:ph type="title" hasCustomPrompt="1"/>
          </p:nvPr>
        </p:nvSpPr>
        <p:spPr>
          <a:xfrm>
            <a:off x="838200" y="802105"/>
            <a:ext cx="10515600" cy="888583"/>
          </a:xfrm>
        </p:spPr>
        <p:txBody>
          <a:bodyPr>
            <a:normAutofit/>
          </a:bodyPr>
          <a:lstStyle>
            <a:lvl1pPr>
              <a:defRPr sz="4000" b="1" i="0">
                <a:solidFill>
                  <a:srgbClr val="005E98"/>
                </a:solidFill>
                <a:latin typeface="Avenir Heavy" pitchFamily="2" charset="0"/>
              </a:defRPr>
            </a:lvl1pPr>
          </a:lstStyle>
          <a:p>
            <a:r>
              <a:rPr lang="en-US" dirty="0"/>
              <a:t>Title</a:t>
            </a:r>
          </a:p>
        </p:txBody>
      </p:sp>
      <p:sp>
        <p:nvSpPr>
          <p:cNvPr id="3" name="Content Placeholder 2">
            <a:extLst>
              <a:ext uri="{FF2B5EF4-FFF2-40B4-BE49-F238E27FC236}">
                <a16:creationId xmlns:a16="http://schemas.microsoft.com/office/drawing/2014/main" id="{0BA14DDF-6E41-E649-875C-A64362CFCC0E}"/>
              </a:ext>
            </a:extLst>
          </p:cNvPr>
          <p:cNvSpPr>
            <a:spLocks noGrp="1"/>
          </p:cNvSpPr>
          <p:nvPr>
            <p:ph idx="1"/>
          </p:nvPr>
        </p:nvSpPr>
        <p:spPr>
          <a:xfrm>
            <a:off x="838200" y="1825625"/>
            <a:ext cx="10515600" cy="3452228"/>
          </a:xfrm>
        </p:spPr>
        <p:txBody>
          <a:bodyPr/>
          <a:lstStyle>
            <a:lvl1pPr>
              <a:defRPr sz="2400" b="0" i="0">
                <a:solidFill>
                  <a:srgbClr val="588DBF"/>
                </a:solidFill>
                <a:latin typeface="Avenir Medium" pitchFamily="2" charset="0"/>
              </a:defRPr>
            </a:lvl1pPr>
            <a:lvl2pPr>
              <a:defRPr sz="2000" b="0" i="0">
                <a:solidFill>
                  <a:srgbClr val="588DBF"/>
                </a:solidFill>
                <a:latin typeface="Avenir Medium" pitchFamily="2" charset="0"/>
              </a:defRPr>
            </a:lvl2pPr>
            <a:lvl3pPr>
              <a:defRPr sz="1800" b="0" i="0">
                <a:solidFill>
                  <a:srgbClr val="005E98"/>
                </a:solidFill>
                <a:latin typeface="Avenir Medium" pitchFamily="2" charset="0"/>
              </a:defRPr>
            </a:lvl3pPr>
            <a:lvl4pPr>
              <a:defRPr sz="1600" b="0" i="0">
                <a:solidFill>
                  <a:srgbClr val="005E98"/>
                </a:solidFill>
                <a:latin typeface="Avenir Medium" pitchFamily="2" charset="0"/>
              </a:defRPr>
            </a:lvl4pPr>
            <a:lvl5pPr>
              <a:defRPr sz="1400" b="0" i="0">
                <a:solidFill>
                  <a:srgbClr val="005E98"/>
                </a:solidFill>
                <a:latin typeface="Avenir Medium" pitchFamily="2" charset="0"/>
              </a:defRPr>
            </a:lvl5pPr>
          </a:lstStyle>
          <a:p>
            <a:pPr lvl="0"/>
            <a:r>
              <a:rPr lang="en-US" dirty="0"/>
              <a:t>Click to edit Master text styles</a:t>
            </a:r>
          </a:p>
          <a:p>
            <a:pPr lvl="1"/>
            <a:r>
              <a:rPr lang="en-US" dirty="0"/>
              <a:t>Second level</a:t>
            </a:r>
          </a:p>
        </p:txBody>
      </p:sp>
      <p:pic>
        <p:nvPicPr>
          <p:cNvPr id="5" name="Picture 4">
            <a:extLst>
              <a:ext uri="{FF2B5EF4-FFF2-40B4-BE49-F238E27FC236}">
                <a16:creationId xmlns:a16="http://schemas.microsoft.com/office/drawing/2014/main" id="{5BFF8C33-43B9-4848-A6EB-6452522F8C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8401" y="5958112"/>
            <a:ext cx="1800396" cy="593815"/>
          </a:xfrm>
          <a:prstGeom prst="rect">
            <a:avLst/>
          </a:prstGeom>
        </p:spPr>
      </p:pic>
      <p:pic>
        <p:nvPicPr>
          <p:cNvPr id="6" name="Picture 5">
            <a:extLst>
              <a:ext uri="{FF2B5EF4-FFF2-40B4-BE49-F238E27FC236}">
                <a16:creationId xmlns:a16="http://schemas.microsoft.com/office/drawing/2014/main" id="{F4166AA4-2BB5-4842-A346-81DAE5D9B8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9838" y="5934749"/>
            <a:ext cx="4735492" cy="578261"/>
          </a:xfrm>
          <a:prstGeom prst="rect">
            <a:avLst/>
          </a:prstGeom>
        </p:spPr>
      </p:pic>
    </p:spTree>
    <p:extLst>
      <p:ext uri="{BB962C8B-B14F-4D97-AF65-F5344CB8AC3E}">
        <p14:creationId xmlns:p14="http://schemas.microsoft.com/office/powerpoint/2010/main" val="30663953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F60F9D-56F2-924D-9051-EA6EEC29647E}"/>
              </a:ext>
            </a:extLst>
          </p:cNvPr>
          <p:cNvSpPr/>
          <p:nvPr userDrawn="1"/>
        </p:nvSpPr>
        <p:spPr>
          <a:xfrm>
            <a:off x="0" y="5566611"/>
            <a:ext cx="12192000" cy="1291389"/>
          </a:xfrm>
          <a:prstGeom prst="rect">
            <a:avLst/>
          </a:prstGeom>
          <a:solidFill>
            <a:srgbClr val="7675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898D"/>
              </a:solidFill>
            </a:endParaRPr>
          </a:p>
        </p:txBody>
      </p:sp>
      <p:sp>
        <p:nvSpPr>
          <p:cNvPr id="2" name="Title 1">
            <a:extLst>
              <a:ext uri="{FF2B5EF4-FFF2-40B4-BE49-F238E27FC236}">
                <a16:creationId xmlns:a16="http://schemas.microsoft.com/office/drawing/2014/main" id="{DCE87586-D24B-9F40-8BB0-BA9E2493DC17}"/>
              </a:ext>
            </a:extLst>
          </p:cNvPr>
          <p:cNvSpPr>
            <a:spLocks noGrp="1"/>
          </p:cNvSpPr>
          <p:nvPr>
            <p:ph type="title" hasCustomPrompt="1"/>
          </p:nvPr>
        </p:nvSpPr>
        <p:spPr>
          <a:xfrm>
            <a:off x="838200" y="802105"/>
            <a:ext cx="10515600" cy="888583"/>
          </a:xfrm>
        </p:spPr>
        <p:txBody>
          <a:bodyPr>
            <a:normAutofit/>
          </a:bodyPr>
          <a:lstStyle>
            <a:lvl1pPr>
              <a:defRPr sz="4000" b="1" i="0">
                <a:solidFill>
                  <a:srgbClr val="005E98"/>
                </a:solidFill>
                <a:latin typeface="Avenir Heavy" pitchFamily="2" charset="0"/>
              </a:defRPr>
            </a:lvl1pPr>
          </a:lstStyle>
          <a:p>
            <a:r>
              <a:rPr lang="en-US" dirty="0"/>
              <a:t>Title</a:t>
            </a:r>
          </a:p>
        </p:txBody>
      </p:sp>
      <p:sp>
        <p:nvSpPr>
          <p:cNvPr id="3" name="Content Placeholder 2">
            <a:extLst>
              <a:ext uri="{FF2B5EF4-FFF2-40B4-BE49-F238E27FC236}">
                <a16:creationId xmlns:a16="http://schemas.microsoft.com/office/drawing/2014/main" id="{0BA14DDF-6E41-E649-875C-A64362CFCC0E}"/>
              </a:ext>
            </a:extLst>
          </p:cNvPr>
          <p:cNvSpPr>
            <a:spLocks noGrp="1"/>
          </p:cNvSpPr>
          <p:nvPr>
            <p:ph idx="1"/>
          </p:nvPr>
        </p:nvSpPr>
        <p:spPr>
          <a:xfrm>
            <a:off x="838200" y="1825625"/>
            <a:ext cx="10515600" cy="3452228"/>
          </a:xfrm>
        </p:spPr>
        <p:txBody>
          <a:bodyPr/>
          <a:lstStyle>
            <a:lvl1pPr>
              <a:defRPr sz="2400" b="0" i="0">
                <a:solidFill>
                  <a:srgbClr val="588DBF"/>
                </a:solidFill>
                <a:latin typeface="Avenir Medium" pitchFamily="2" charset="0"/>
              </a:defRPr>
            </a:lvl1pPr>
            <a:lvl2pPr>
              <a:defRPr sz="2000" b="0" i="0">
                <a:solidFill>
                  <a:srgbClr val="588DBF"/>
                </a:solidFill>
                <a:latin typeface="Avenir Medium" pitchFamily="2" charset="0"/>
              </a:defRPr>
            </a:lvl2pPr>
            <a:lvl3pPr>
              <a:defRPr sz="1800" b="0" i="0">
                <a:solidFill>
                  <a:srgbClr val="005E98"/>
                </a:solidFill>
                <a:latin typeface="Avenir Medium" pitchFamily="2" charset="0"/>
              </a:defRPr>
            </a:lvl3pPr>
            <a:lvl4pPr>
              <a:defRPr sz="1600" b="0" i="0">
                <a:solidFill>
                  <a:srgbClr val="005E98"/>
                </a:solidFill>
                <a:latin typeface="Avenir Medium" pitchFamily="2" charset="0"/>
              </a:defRPr>
            </a:lvl4pPr>
            <a:lvl5pPr>
              <a:defRPr sz="1400" b="0" i="0">
                <a:solidFill>
                  <a:srgbClr val="005E98"/>
                </a:solidFill>
                <a:latin typeface="Avenir Medium" pitchFamily="2" charset="0"/>
              </a:defRPr>
            </a:lvl5pPr>
          </a:lstStyle>
          <a:p>
            <a:pPr lvl="0"/>
            <a:r>
              <a:rPr lang="en-US" dirty="0"/>
              <a:t>Click to edit Master text styles</a:t>
            </a:r>
          </a:p>
          <a:p>
            <a:pPr lvl="1"/>
            <a:r>
              <a:rPr lang="en-US" dirty="0"/>
              <a:t>Second level</a:t>
            </a:r>
          </a:p>
        </p:txBody>
      </p:sp>
      <p:pic>
        <p:nvPicPr>
          <p:cNvPr id="5" name="Picture 4">
            <a:extLst>
              <a:ext uri="{FF2B5EF4-FFF2-40B4-BE49-F238E27FC236}">
                <a16:creationId xmlns:a16="http://schemas.microsoft.com/office/drawing/2014/main" id="{5BFF8C33-43B9-4848-A6EB-6452522F8C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8401" y="5958112"/>
            <a:ext cx="1800396" cy="593815"/>
          </a:xfrm>
          <a:prstGeom prst="rect">
            <a:avLst/>
          </a:prstGeom>
        </p:spPr>
      </p:pic>
      <p:pic>
        <p:nvPicPr>
          <p:cNvPr id="6" name="Picture 5">
            <a:extLst>
              <a:ext uri="{FF2B5EF4-FFF2-40B4-BE49-F238E27FC236}">
                <a16:creationId xmlns:a16="http://schemas.microsoft.com/office/drawing/2014/main" id="{F4166AA4-2BB5-4842-A346-81DAE5D9B8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9838" y="5934749"/>
            <a:ext cx="4735492" cy="578261"/>
          </a:xfrm>
          <a:prstGeom prst="rect">
            <a:avLst/>
          </a:prstGeom>
        </p:spPr>
      </p:pic>
    </p:spTree>
    <p:extLst>
      <p:ext uri="{BB962C8B-B14F-4D97-AF65-F5344CB8AC3E}">
        <p14:creationId xmlns:p14="http://schemas.microsoft.com/office/powerpoint/2010/main" val="8830113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F60F9D-56F2-924D-9051-EA6EEC29647E}"/>
              </a:ext>
            </a:extLst>
          </p:cNvPr>
          <p:cNvSpPr/>
          <p:nvPr userDrawn="1"/>
        </p:nvSpPr>
        <p:spPr>
          <a:xfrm>
            <a:off x="0" y="5958112"/>
            <a:ext cx="12192000" cy="899888"/>
          </a:xfrm>
          <a:prstGeom prst="rect">
            <a:avLst/>
          </a:prstGeom>
          <a:solidFill>
            <a:srgbClr val="588D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898D"/>
              </a:solidFill>
            </a:endParaRPr>
          </a:p>
        </p:txBody>
      </p:sp>
      <p:sp>
        <p:nvSpPr>
          <p:cNvPr id="2" name="Title 1">
            <a:extLst>
              <a:ext uri="{FF2B5EF4-FFF2-40B4-BE49-F238E27FC236}">
                <a16:creationId xmlns:a16="http://schemas.microsoft.com/office/drawing/2014/main" id="{DCE87586-D24B-9F40-8BB0-BA9E2493DC17}"/>
              </a:ext>
            </a:extLst>
          </p:cNvPr>
          <p:cNvSpPr>
            <a:spLocks noGrp="1"/>
          </p:cNvSpPr>
          <p:nvPr>
            <p:ph type="title" hasCustomPrompt="1"/>
          </p:nvPr>
        </p:nvSpPr>
        <p:spPr>
          <a:xfrm>
            <a:off x="838200" y="802105"/>
            <a:ext cx="10515600" cy="888583"/>
          </a:xfrm>
        </p:spPr>
        <p:txBody>
          <a:bodyPr>
            <a:normAutofit/>
          </a:bodyPr>
          <a:lstStyle>
            <a:lvl1pPr>
              <a:defRPr sz="4000" b="1" i="0">
                <a:solidFill>
                  <a:srgbClr val="005E98"/>
                </a:solidFill>
                <a:latin typeface="Avenir Heavy" pitchFamily="2" charset="0"/>
              </a:defRPr>
            </a:lvl1pPr>
          </a:lstStyle>
          <a:p>
            <a:r>
              <a:rPr lang="en-US" dirty="0"/>
              <a:t>Title</a:t>
            </a:r>
          </a:p>
        </p:txBody>
      </p:sp>
      <p:sp>
        <p:nvSpPr>
          <p:cNvPr id="3" name="Content Placeholder 2">
            <a:extLst>
              <a:ext uri="{FF2B5EF4-FFF2-40B4-BE49-F238E27FC236}">
                <a16:creationId xmlns:a16="http://schemas.microsoft.com/office/drawing/2014/main" id="{0BA14DDF-6E41-E649-875C-A64362CFCC0E}"/>
              </a:ext>
            </a:extLst>
          </p:cNvPr>
          <p:cNvSpPr>
            <a:spLocks noGrp="1"/>
          </p:cNvSpPr>
          <p:nvPr>
            <p:ph idx="1"/>
          </p:nvPr>
        </p:nvSpPr>
        <p:spPr>
          <a:xfrm>
            <a:off x="838200" y="1825625"/>
            <a:ext cx="10515600" cy="3718648"/>
          </a:xfrm>
        </p:spPr>
        <p:txBody>
          <a:bodyPr/>
          <a:lstStyle>
            <a:lvl1pPr>
              <a:defRPr sz="2400" b="0" i="0">
                <a:solidFill>
                  <a:srgbClr val="588DBF"/>
                </a:solidFill>
                <a:latin typeface="Avenir Medium" pitchFamily="2" charset="0"/>
              </a:defRPr>
            </a:lvl1pPr>
            <a:lvl2pPr>
              <a:defRPr sz="2000" b="0" i="0">
                <a:solidFill>
                  <a:srgbClr val="588DBF"/>
                </a:solidFill>
                <a:latin typeface="Avenir Medium" pitchFamily="2" charset="0"/>
              </a:defRPr>
            </a:lvl2pPr>
            <a:lvl3pPr>
              <a:defRPr sz="1800" b="0" i="0">
                <a:solidFill>
                  <a:srgbClr val="005E98"/>
                </a:solidFill>
                <a:latin typeface="Avenir Medium" pitchFamily="2" charset="0"/>
              </a:defRPr>
            </a:lvl3pPr>
            <a:lvl4pPr>
              <a:defRPr sz="1600" b="0" i="0">
                <a:solidFill>
                  <a:srgbClr val="005E98"/>
                </a:solidFill>
                <a:latin typeface="Avenir Medium" pitchFamily="2" charset="0"/>
              </a:defRPr>
            </a:lvl4pPr>
            <a:lvl5pPr>
              <a:defRPr sz="1400" b="0" i="0">
                <a:solidFill>
                  <a:srgbClr val="005E98"/>
                </a:solidFill>
                <a:latin typeface="Avenir Medium" pitchFamily="2" charset="0"/>
              </a:defRPr>
            </a:lvl5pPr>
          </a:lstStyle>
          <a:p>
            <a:pPr lvl="0"/>
            <a:r>
              <a:rPr lang="en-US" dirty="0"/>
              <a:t>Click to edit Master text styles</a:t>
            </a:r>
          </a:p>
          <a:p>
            <a:pPr lvl="1"/>
            <a:r>
              <a:rPr lang="en-US" dirty="0"/>
              <a:t>Second level</a:t>
            </a:r>
          </a:p>
        </p:txBody>
      </p:sp>
      <p:pic>
        <p:nvPicPr>
          <p:cNvPr id="5" name="Picture 4">
            <a:extLst>
              <a:ext uri="{FF2B5EF4-FFF2-40B4-BE49-F238E27FC236}">
                <a16:creationId xmlns:a16="http://schemas.microsoft.com/office/drawing/2014/main" id="{5BFF8C33-43B9-4848-A6EB-6452522F8C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3161" y="6169305"/>
            <a:ext cx="1518786" cy="500933"/>
          </a:xfrm>
          <a:prstGeom prst="rect">
            <a:avLst/>
          </a:prstGeom>
        </p:spPr>
      </p:pic>
    </p:spTree>
    <p:extLst>
      <p:ext uri="{BB962C8B-B14F-4D97-AF65-F5344CB8AC3E}">
        <p14:creationId xmlns:p14="http://schemas.microsoft.com/office/powerpoint/2010/main" val="31299935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F60F9D-56F2-924D-9051-EA6EEC29647E}"/>
              </a:ext>
            </a:extLst>
          </p:cNvPr>
          <p:cNvSpPr/>
          <p:nvPr userDrawn="1"/>
        </p:nvSpPr>
        <p:spPr>
          <a:xfrm>
            <a:off x="0" y="5958112"/>
            <a:ext cx="12192000" cy="899888"/>
          </a:xfrm>
          <a:prstGeom prst="rect">
            <a:avLst/>
          </a:prstGeom>
          <a:solidFill>
            <a:srgbClr val="AFC6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898D"/>
              </a:solidFill>
            </a:endParaRPr>
          </a:p>
        </p:txBody>
      </p:sp>
      <p:sp>
        <p:nvSpPr>
          <p:cNvPr id="2" name="Title 1">
            <a:extLst>
              <a:ext uri="{FF2B5EF4-FFF2-40B4-BE49-F238E27FC236}">
                <a16:creationId xmlns:a16="http://schemas.microsoft.com/office/drawing/2014/main" id="{DCE87586-D24B-9F40-8BB0-BA9E2493DC17}"/>
              </a:ext>
            </a:extLst>
          </p:cNvPr>
          <p:cNvSpPr>
            <a:spLocks noGrp="1"/>
          </p:cNvSpPr>
          <p:nvPr>
            <p:ph type="title" hasCustomPrompt="1"/>
          </p:nvPr>
        </p:nvSpPr>
        <p:spPr>
          <a:xfrm>
            <a:off x="838200" y="802105"/>
            <a:ext cx="10515600" cy="888583"/>
          </a:xfrm>
        </p:spPr>
        <p:txBody>
          <a:bodyPr>
            <a:normAutofit/>
          </a:bodyPr>
          <a:lstStyle>
            <a:lvl1pPr>
              <a:defRPr sz="4000" b="1" i="0">
                <a:solidFill>
                  <a:srgbClr val="005E98"/>
                </a:solidFill>
                <a:latin typeface="Avenir Heavy" pitchFamily="2" charset="0"/>
              </a:defRPr>
            </a:lvl1pPr>
          </a:lstStyle>
          <a:p>
            <a:r>
              <a:rPr lang="en-US" dirty="0"/>
              <a:t>Title</a:t>
            </a:r>
          </a:p>
        </p:txBody>
      </p:sp>
      <p:sp>
        <p:nvSpPr>
          <p:cNvPr id="3" name="Content Placeholder 2">
            <a:extLst>
              <a:ext uri="{FF2B5EF4-FFF2-40B4-BE49-F238E27FC236}">
                <a16:creationId xmlns:a16="http://schemas.microsoft.com/office/drawing/2014/main" id="{0BA14DDF-6E41-E649-875C-A64362CFCC0E}"/>
              </a:ext>
            </a:extLst>
          </p:cNvPr>
          <p:cNvSpPr>
            <a:spLocks noGrp="1"/>
          </p:cNvSpPr>
          <p:nvPr>
            <p:ph idx="1"/>
          </p:nvPr>
        </p:nvSpPr>
        <p:spPr>
          <a:xfrm>
            <a:off x="838200" y="1825625"/>
            <a:ext cx="10515600" cy="3718648"/>
          </a:xfrm>
        </p:spPr>
        <p:txBody>
          <a:bodyPr/>
          <a:lstStyle>
            <a:lvl1pPr>
              <a:defRPr sz="2400" b="0" i="0">
                <a:solidFill>
                  <a:srgbClr val="588DBF"/>
                </a:solidFill>
                <a:latin typeface="Avenir Medium" pitchFamily="2" charset="0"/>
              </a:defRPr>
            </a:lvl1pPr>
            <a:lvl2pPr>
              <a:defRPr sz="2000" b="0" i="0">
                <a:solidFill>
                  <a:srgbClr val="588DBF"/>
                </a:solidFill>
                <a:latin typeface="Avenir Medium" pitchFamily="2" charset="0"/>
              </a:defRPr>
            </a:lvl2pPr>
            <a:lvl3pPr>
              <a:defRPr sz="1800" b="0" i="0">
                <a:solidFill>
                  <a:srgbClr val="005E98"/>
                </a:solidFill>
                <a:latin typeface="Avenir Medium" pitchFamily="2" charset="0"/>
              </a:defRPr>
            </a:lvl3pPr>
            <a:lvl4pPr>
              <a:defRPr sz="1600" b="0" i="0">
                <a:solidFill>
                  <a:srgbClr val="005E98"/>
                </a:solidFill>
                <a:latin typeface="Avenir Medium" pitchFamily="2" charset="0"/>
              </a:defRPr>
            </a:lvl4pPr>
            <a:lvl5pPr>
              <a:defRPr sz="1400" b="0" i="0">
                <a:solidFill>
                  <a:srgbClr val="005E98"/>
                </a:solidFill>
                <a:latin typeface="Avenir Medium" pitchFamily="2" charset="0"/>
              </a:defRPr>
            </a:lvl5pPr>
          </a:lstStyle>
          <a:p>
            <a:pPr lvl="0"/>
            <a:r>
              <a:rPr lang="en-US" dirty="0"/>
              <a:t>Click to edit Master text styles</a:t>
            </a:r>
          </a:p>
          <a:p>
            <a:pPr lvl="1"/>
            <a:r>
              <a:rPr lang="en-US" dirty="0"/>
              <a:t>Second level</a:t>
            </a:r>
          </a:p>
        </p:txBody>
      </p:sp>
      <p:pic>
        <p:nvPicPr>
          <p:cNvPr id="5" name="Picture 4">
            <a:extLst>
              <a:ext uri="{FF2B5EF4-FFF2-40B4-BE49-F238E27FC236}">
                <a16:creationId xmlns:a16="http://schemas.microsoft.com/office/drawing/2014/main" id="{5BFF8C33-43B9-4848-A6EB-6452522F8C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3161" y="6169305"/>
            <a:ext cx="1518786" cy="500933"/>
          </a:xfrm>
          <a:prstGeom prst="rect">
            <a:avLst/>
          </a:prstGeom>
        </p:spPr>
      </p:pic>
    </p:spTree>
    <p:extLst>
      <p:ext uri="{BB962C8B-B14F-4D97-AF65-F5344CB8AC3E}">
        <p14:creationId xmlns:p14="http://schemas.microsoft.com/office/powerpoint/2010/main" val="10322067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F60F9D-56F2-924D-9051-EA6EEC29647E}"/>
              </a:ext>
            </a:extLst>
          </p:cNvPr>
          <p:cNvSpPr/>
          <p:nvPr userDrawn="1"/>
        </p:nvSpPr>
        <p:spPr>
          <a:xfrm>
            <a:off x="0" y="5958112"/>
            <a:ext cx="12192000" cy="899888"/>
          </a:xfrm>
          <a:prstGeom prst="rect">
            <a:avLst/>
          </a:prstGeom>
          <a:solidFill>
            <a:srgbClr val="4FBF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898D"/>
              </a:solidFill>
            </a:endParaRPr>
          </a:p>
        </p:txBody>
      </p:sp>
      <p:sp>
        <p:nvSpPr>
          <p:cNvPr id="2" name="Title 1">
            <a:extLst>
              <a:ext uri="{FF2B5EF4-FFF2-40B4-BE49-F238E27FC236}">
                <a16:creationId xmlns:a16="http://schemas.microsoft.com/office/drawing/2014/main" id="{DCE87586-D24B-9F40-8BB0-BA9E2493DC17}"/>
              </a:ext>
            </a:extLst>
          </p:cNvPr>
          <p:cNvSpPr>
            <a:spLocks noGrp="1"/>
          </p:cNvSpPr>
          <p:nvPr>
            <p:ph type="title" hasCustomPrompt="1"/>
          </p:nvPr>
        </p:nvSpPr>
        <p:spPr>
          <a:xfrm>
            <a:off x="838200" y="802105"/>
            <a:ext cx="10515600" cy="888583"/>
          </a:xfrm>
        </p:spPr>
        <p:txBody>
          <a:bodyPr>
            <a:normAutofit/>
          </a:bodyPr>
          <a:lstStyle>
            <a:lvl1pPr>
              <a:defRPr sz="4000" b="1" i="0">
                <a:solidFill>
                  <a:srgbClr val="005E98"/>
                </a:solidFill>
                <a:latin typeface="Avenir Heavy" pitchFamily="2" charset="0"/>
              </a:defRPr>
            </a:lvl1pPr>
          </a:lstStyle>
          <a:p>
            <a:r>
              <a:rPr lang="en-US" dirty="0"/>
              <a:t>Title</a:t>
            </a:r>
          </a:p>
        </p:txBody>
      </p:sp>
      <p:sp>
        <p:nvSpPr>
          <p:cNvPr id="3" name="Content Placeholder 2">
            <a:extLst>
              <a:ext uri="{FF2B5EF4-FFF2-40B4-BE49-F238E27FC236}">
                <a16:creationId xmlns:a16="http://schemas.microsoft.com/office/drawing/2014/main" id="{0BA14DDF-6E41-E649-875C-A64362CFCC0E}"/>
              </a:ext>
            </a:extLst>
          </p:cNvPr>
          <p:cNvSpPr>
            <a:spLocks noGrp="1"/>
          </p:cNvSpPr>
          <p:nvPr>
            <p:ph idx="1"/>
          </p:nvPr>
        </p:nvSpPr>
        <p:spPr>
          <a:xfrm>
            <a:off x="838200" y="1825625"/>
            <a:ext cx="10515600" cy="3718648"/>
          </a:xfrm>
        </p:spPr>
        <p:txBody>
          <a:bodyPr/>
          <a:lstStyle>
            <a:lvl1pPr>
              <a:defRPr sz="2400" b="0" i="0">
                <a:solidFill>
                  <a:srgbClr val="588DBF"/>
                </a:solidFill>
                <a:latin typeface="Avenir Medium" pitchFamily="2" charset="0"/>
              </a:defRPr>
            </a:lvl1pPr>
            <a:lvl2pPr>
              <a:defRPr sz="2000" b="0" i="0">
                <a:solidFill>
                  <a:srgbClr val="588DBF"/>
                </a:solidFill>
                <a:latin typeface="Avenir Medium" pitchFamily="2" charset="0"/>
              </a:defRPr>
            </a:lvl2pPr>
            <a:lvl3pPr>
              <a:defRPr sz="1800" b="0" i="0">
                <a:solidFill>
                  <a:srgbClr val="005E98"/>
                </a:solidFill>
                <a:latin typeface="Avenir Medium" pitchFamily="2" charset="0"/>
              </a:defRPr>
            </a:lvl3pPr>
            <a:lvl4pPr>
              <a:defRPr sz="1600" b="0" i="0">
                <a:solidFill>
                  <a:srgbClr val="005E98"/>
                </a:solidFill>
                <a:latin typeface="Avenir Medium" pitchFamily="2" charset="0"/>
              </a:defRPr>
            </a:lvl4pPr>
            <a:lvl5pPr>
              <a:defRPr sz="1400" b="0" i="0">
                <a:solidFill>
                  <a:srgbClr val="005E98"/>
                </a:solidFill>
                <a:latin typeface="Avenir Medium" pitchFamily="2" charset="0"/>
              </a:defRPr>
            </a:lvl5pPr>
          </a:lstStyle>
          <a:p>
            <a:pPr lvl="0"/>
            <a:r>
              <a:rPr lang="en-US" dirty="0"/>
              <a:t>Click to edit Master text styles</a:t>
            </a:r>
          </a:p>
          <a:p>
            <a:pPr lvl="1"/>
            <a:r>
              <a:rPr lang="en-US" dirty="0"/>
              <a:t>Second level</a:t>
            </a:r>
          </a:p>
        </p:txBody>
      </p:sp>
      <p:pic>
        <p:nvPicPr>
          <p:cNvPr id="5" name="Picture 4">
            <a:extLst>
              <a:ext uri="{FF2B5EF4-FFF2-40B4-BE49-F238E27FC236}">
                <a16:creationId xmlns:a16="http://schemas.microsoft.com/office/drawing/2014/main" id="{5BFF8C33-43B9-4848-A6EB-6452522F8C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3161" y="6169305"/>
            <a:ext cx="1518786" cy="500933"/>
          </a:xfrm>
          <a:prstGeom prst="rect">
            <a:avLst/>
          </a:prstGeom>
        </p:spPr>
      </p:pic>
    </p:spTree>
    <p:extLst>
      <p:ext uri="{BB962C8B-B14F-4D97-AF65-F5344CB8AC3E}">
        <p14:creationId xmlns:p14="http://schemas.microsoft.com/office/powerpoint/2010/main" val="37619873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8BF57D-3F01-DE4C-BD04-B25F3CEC01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39790" y="0"/>
            <a:ext cx="465221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2821205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5500102" y="768351"/>
            <a:ext cx="5889791" cy="1301081"/>
          </a:xfrm>
        </p:spPr>
        <p:txBody>
          <a:bodyPr anchor="b">
            <a:normAutofit/>
          </a:bodyPr>
          <a:lstStyle>
            <a:lvl1pPr>
              <a:defRPr sz="4000" b="1" i="0">
                <a:solidFill>
                  <a:srgbClr val="005E98"/>
                </a:solidFill>
                <a:latin typeface="Avenir Heavy"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5500102"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9" name="Picture 8">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196851"/>
            <a:ext cx="659676" cy="659676"/>
          </a:xfrm>
          <a:prstGeom prst="rect">
            <a:avLst/>
          </a:prstGeom>
        </p:spPr>
      </p:pic>
    </p:spTree>
    <p:extLst>
      <p:ext uri="{BB962C8B-B14F-4D97-AF65-F5344CB8AC3E}">
        <p14:creationId xmlns:p14="http://schemas.microsoft.com/office/powerpoint/2010/main" val="11602557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15030" y="0"/>
            <a:ext cx="457697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196851"/>
            <a:ext cx="659676" cy="659676"/>
          </a:xfrm>
          <a:prstGeom prst="rect">
            <a:avLst/>
          </a:prstGeom>
        </p:spPr>
      </p:pic>
    </p:spTree>
    <p:extLst>
      <p:ext uri="{BB962C8B-B14F-4D97-AF65-F5344CB8AC3E}">
        <p14:creationId xmlns:p14="http://schemas.microsoft.com/office/powerpoint/2010/main" val="19029691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5500102" y="768351"/>
            <a:ext cx="5889791" cy="1301081"/>
          </a:xfrm>
        </p:spPr>
        <p:txBody>
          <a:bodyPr anchor="b">
            <a:normAutofit/>
          </a:bodyPr>
          <a:lstStyle>
            <a:lvl1pPr>
              <a:defRPr sz="4000" b="1" i="0">
                <a:solidFill>
                  <a:srgbClr val="005E98"/>
                </a:solidFill>
                <a:latin typeface="Avenir Heavy"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5500102"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9" name="Picture 8">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196851"/>
            <a:ext cx="659676" cy="659676"/>
          </a:xfrm>
          <a:prstGeom prst="rect">
            <a:avLst/>
          </a:prstGeom>
        </p:spPr>
      </p:pic>
    </p:spTree>
    <p:extLst>
      <p:ext uri="{BB962C8B-B14F-4D97-AF65-F5344CB8AC3E}">
        <p14:creationId xmlns:p14="http://schemas.microsoft.com/office/powerpoint/2010/main" val="20826939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196851"/>
            <a:ext cx="659676" cy="659676"/>
          </a:xfrm>
          <a:prstGeom prst="rect">
            <a:avLst/>
          </a:prstGeom>
        </p:spPr>
      </p:pic>
    </p:spTree>
    <p:extLst>
      <p:ext uri="{BB962C8B-B14F-4D97-AF65-F5344CB8AC3E}">
        <p14:creationId xmlns:p14="http://schemas.microsoft.com/office/powerpoint/2010/main" val="3342145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Content Placeholder 3">
            <a:extLst>
              <a:ext uri="{FF2B5EF4-FFF2-40B4-BE49-F238E27FC236}">
                <a16:creationId xmlns:a16="http://schemas.microsoft.com/office/drawing/2014/main" id="{3D39A8B7-2F8D-C842-8AC0-1E730BF6C0AB}"/>
              </a:ext>
            </a:extLst>
          </p:cNvPr>
          <p:cNvSpPr>
            <a:spLocks noGrp="1"/>
          </p:cNvSpPr>
          <p:nvPr>
            <p:ph sz="quarter" idx="10"/>
          </p:nvPr>
        </p:nvSpPr>
        <p:spPr>
          <a:xfrm>
            <a:off x="1523999" y="720724"/>
            <a:ext cx="9143999" cy="25352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7499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13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196851"/>
            <a:ext cx="659676" cy="659676"/>
          </a:xfrm>
          <a:prstGeom prst="rect">
            <a:avLst/>
          </a:prstGeom>
        </p:spPr>
      </p:pic>
    </p:spTree>
    <p:extLst>
      <p:ext uri="{BB962C8B-B14F-4D97-AF65-F5344CB8AC3E}">
        <p14:creationId xmlns:p14="http://schemas.microsoft.com/office/powerpoint/2010/main" val="16535055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5500102" y="768351"/>
            <a:ext cx="5889791" cy="1301081"/>
          </a:xfrm>
        </p:spPr>
        <p:txBody>
          <a:bodyPr anchor="b">
            <a:normAutofit/>
          </a:bodyPr>
          <a:lstStyle>
            <a:lvl1pPr>
              <a:defRPr sz="4000" b="1" i="0">
                <a:solidFill>
                  <a:srgbClr val="005E98"/>
                </a:solidFill>
                <a:latin typeface="Avenir Heavy"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5500102"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5" name="Picture 4">
            <a:extLst>
              <a:ext uri="{FF2B5EF4-FFF2-40B4-BE49-F238E27FC236}">
                <a16:creationId xmlns:a16="http://schemas.microsoft.com/office/drawing/2014/main" id="{DC561B16-6220-944B-A591-88FBDDBD94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652210" cy="6858000"/>
          </a:xfrm>
          <a:prstGeom prst="rect">
            <a:avLst/>
          </a:prstGeom>
        </p:spPr>
      </p:pic>
      <p:pic>
        <p:nvPicPr>
          <p:cNvPr id="9" name="Picture 8">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196851"/>
            <a:ext cx="659676" cy="659676"/>
          </a:xfrm>
          <a:prstGeom prst="rect">
            <a:avLst/>
          </a:prstGeom>
        </p:spPr>
      </p:pic>
    </p:spTree>
    <p:extLst>
      <p:ext uri="{BB962C8B-B14F-4D97-AF65-F5344CB8AC3E}">
        <p14:creationId xmlns:p14="http://schemas.microsoft.com/office/powerpoint/2010/main" val="15367126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8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561B16-6220-944B-A591-88FBDDBD94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39790" y="0"/>
            <a:ext cx="465221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196851"/>
            <a:ext cx="659676" cy="659676"/>
          </a:xfrm>
          <a:prstGeom prst="rect">
            <a:avLst/>
          </a:prstGeom>
        </p:spPr>
      </p:pic>
    </p:spTree>
    <p:extLst>
      <p:ext uri="{BB962C8B-B14F-4D97-AF65-F5344CB8AC3E}">
        <p14:creationId xmlns:p14="http://schemas.microsoft.com/office/powerpoint/2010/main" val="30466945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5500102" y="768351"/>
            <a:ext cx="5889791" cy="1301081"/>
          </a:xfrm>
        </p:spPr>
        <p:txBody>
          <a:bodyPr anchor="b">
            <a:normAutofit/>
          </a:bodyPr>
          <a:lstStyle>
            <a:lvl1pPr>
              <a:defRPr sz="4000" b="1" i="0">
                <a:solidFill>
                  <a:srgbClr val="005E98"/>
                </a:solidFill>
                <a:latin typeface="Avenir Heavy"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5500102"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9" name="Picture 8">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5991069"/>
            <a:ext cx="659676" cy="659676"/>
          </a:xfrm>
          <a:prstGeom prst="rect">
            <a:avLst/>
          </a:prstGeom>
        </p:spPr>
      </p:pic>
    </p:spTree>
    <p:extLst>
      <p:ext uri="{BB962C8B-B14F-4D97-AF65-F5344CB8AC3E}">
        <p14:creationId xmlns:p14="http://schemas.microsoft.com/office/powerpoint/2010/main" val="27498994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7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79398" y="0"/>
            <a:ext cx="5012602"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5918641"/>
            <a:ext cx="659676" cy="659676"/>
          </a:xfrm>
          <a:prstGeom prst="rect">
            <a:avLst/>
          </a:prstGeom>
        </p:spPr>
      </p:pic>
    </p:spTree>
    <p:extLst>
      <p:ext uri="{BB962C8B-B14F-4D97-AF65-F5344CB8AC3E}">
        <p14:creationId xmlns:p14="http://schemas.microsoft.com/office/powerpoint/2010/main" val="13477493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9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60055" y="0"/>
            <a:ext cx="4731945" cy="6872764"/>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4888" y="108675"/>
            <a:ext cx="659676" cy="659676"/>
          </a:xfrm>
          <a:prstGeom prst="rect">
            <a:avLst/>
          </a:prstGeom>
        </p:spPr>
      </p:pic>
    </p:spTree>
    <p:extLst>
      <p:ext uri="{BB962C8B-B14F-4D97-AF65-F5344CB8AC3E}">
        <p14:creationId xmlns:p14="http://schemas.microsoft.com/office/powerpoint/2010/main" val="29529436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7586-D24B-9F40-8BB0-BA9E2493DC17}"/>
              </a:ext>
            </a:extLst>
          </p:cNvPr>
          <p:cNvSpPr>
            <a:spLocks noGrp="1"/>
          </p:cNvSpPr>
          <p:nvPr>
            <p:ph type="title" hasCustomPrompt="1"/>
          </p:nvPr>
        </p:nvSpPr>
        <p:spPr>
          <a:xfrm>
            <a:off x="838200" y="3234657"/>
            <a:ext cx="10515600" cy="888583"/>
          </a:xfrm>
        </p:spPr>
        <p:txBody>
          <a:bodyPr>
            <a:normAutofit/>
          </a:bodyPr>
          <a:lstStyle>
            <a:lvl1pPr>
              <a:defRPr sz="4000" b="1" i="0">
                <a:solidFill>
                  <a:srgbClr val="005E98"/>
                </a:solidFill>
                <a:latin typeface="Avenir Heavy" pitchFamily="2" charset="0"/>
              </a:defRPr>
            </a:lvl1pPr>
          </a:lstStyle>
          <a:p>
            <a:r>
              <a:rPr lang="en-US" dirty="0"/>
              <a:t>Title</a:t>
            </a:r>
          </a:p>
        </p:txBody>
      </p:sp>
      <p:sp>
        <p:nvSpPr>
          <p:cNvPr id="3" name="Content Placeholder 2">
            <a:extLst>
              <a:ext uri="{FF2B5EF4-FFF2-40B4-BE49-F238E27FC236}">
                <a16:creationId xmlns:a16="http://schemas.microsoft.com/office/drawing/2014/main" id="{0BA14DDF-6E41-E649-875C-A64362CFCC0E}"/>
              </a:ext>
            </a:extLst>
          </p:cNvPr>
          <p:cNvSpPr>
            <a:spLocks noGrp="1"/>
          </p:cNvSpPr>
          <p:nvPr>
            <p:ph idx="1"/>
          </p:nvPr>
        </p:nvSpPr>
        <p:spPr>
          <a:xfrm>
            <a:off x="838200" y="4267619"/>
            <a:ext cx="10515600" cy="2106100"/>
          </a:xfrm>
        </p:spPr>
        <p:txBody>
          <a:bodyPr/>
          <a:lstStyle>
            <a:lvl1pPr>
              <a:defRPr sz="2400" b="0" i="0">
                <a:solidFill>
                  <a:srgbClr val="588DBF"/>
                </a:solidFill>
                <a:latin typeface="Avenir Medium" pitchFamily="2" charset="0"/>
              </a:defRPr>
            </a:lvl1pPr>
            <a:lvl2pPr>
              <a:defRPr sz="2000" b="0" i="0">
                <a:solidFill>
                  <a:srgbClr val="588DBF"/>
                </a:solidFill>
                <a:latin typeface="Avenir Medium" pitchFamily="2" charset="0"/>
              </a:defRPr>
            </a:lvl2pPr>
            <a:lvl3pPr>
              <a:defRPr sz="1800" b="0" i="0">
                <a:solidFill>
                  <a:srgbClr val="005E98"/>
                </a:solidFill>
                <a:latin typeface="Avenir Medium" pitchFamily="2" charset="0"/>
              </a:defRPr>
            </a:lvl3pPr>
            <a:lvl4pPr>
              <a:defRPr sz="1600" b="0" i="0">
                <a:solidFill>
                  <a:srgbClr val="005E98"/>
                </a:solidFill>
                <a:latin typeface="Avenir Medium" pitchFamily="2" charset="0"/>
              </a:defRPr>
            </a:lvl4pPr>
            <a:lvl5pPr>
              <a:defRPr sz="1400" b="0" i="0">
                <a:solidFill>
                  <a:srgbClr val="005E98"/>
                </a:solidFill>
                <a:latin typeface="Avenir Medium" pitchFamily="2" charset="0"/>
              </a:defRPr>
            </a:lvl5pPr>
          </a:lstStyle>
          <a:p>
            <a:pPr lvl="0"/>
            <a:r>
              <a:rPr lang="en-US" dirty="0"/>
              <a:t>Click to edit Master text styles</a:t>
            </a:r>
          </a:p>
          <a:p>
            <a:pPr lvl="1"/>
            <a:r>
              <a:rPr lang="en-US" dirty="0"/>
              <a:t>Second level</a:t>
            </a:r>
          </a:p>
        </p:txBody>
      </p:sp>
      <p:pic>
        <p:nvPicPr>
          <p:cNvPr id="8" name="Picture 7">
            <a:extLst>
              <a:ext uri="{FF2B5EF4-FFF2-40B4-BE49-F238E27FC236}">
                <a16:creationId xmlns:a16="http://schemas.microsoft.com/office/drawing/2014/main" id="{6752EE38-2B18-2447-BDB6-CE5E5110B2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439"/>
            <a:ext cx="12192000" cy="2727158"/>
          </a:xfrm>
          <a:prstGeom prst="rect">
            <a:avLst/>
          </a:prstGeom>
        </p:spPr>
      </p:pic>
      <p:pic>
        <p:nvPicPr>
          <p:cNvPr id="10" name="Picture 9">
            <a:extLst>
              <a:ext uri="{FF2B5EF4-FFF2-40B4-BE49-F238E27FC236}">
                <a16:creationId xmlns:a16="http://schemas.microsoft.com/office/drawing/2014/main" id="{52CCE6DF-B4F8-3B4E-9A17-FA93C6DD82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196851"/>
            <a:ext cx="659676" cy="659676"/>
          </a:xfrm>
          <a:prstGeom prst="rect">
            <a:avLst/>
          </a:prstGeom>
        </p:spPr>
      </p:pic>
    </p:spTree>
    <p:extLst>
      <p:ext uri="{BB962C8B-B14F-4D97-AF65-F5344CB8AC3E}">
        <p14:creationId xmlns:p14="http://schemas.microsoft.com/office/powerpoint/2010/main" val="26668077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11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5500102" y="768351"/>
            <a:ext cx="5889791" cy="1301081"/>
          </a:xfrm>
        </p:spPr>
        <p:txBody>
          <a:bodyPr anchor="b">
            <a:normAutofit/>
          </a:bodyPr>
          <a:lstStyle>
            <a:lvl1pPr>
              <a:defRPr sz="4000" b="1" i="0">
                <a:solidFill>
                  <a:srgbClr val="005E98"/>
                </a:solidFill>
                <a:latin typeface="Avenir Heavy"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5500102"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9" name="Picture 8">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5991069"/>
            <a:ext cx="659676" cy="659676"/>
          </a:xfrm>
          <a:prstGeom prst="rect">
            <a:avLst/>
          </a:prstGeom>
        </p:spPr>
      </p:pic>
    </p:spTree>
    <p:extLst>
      <p:ext uri="{BB962C8B-B14F-4D97-AF65-F5344CB8AC3E}">
        <p14:creationId xmlns:p14="http://schemas.microsoft.com/office/powerpoint/2010/main" val="16450883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10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3969"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5918641"/>
            <a:ext cx="659676" cy="659676"/>
          </a:xfrm>
          <a:prstGeom prst="rect">
            <a:avLst/>
          </a:prstGeom>
        </p:spPr>
      </p:pic>
    </p:spTree>
    <p:extLst>
      <p:ext uri="{BB962C8B-B14F-4D97-AF65-F5344CB8AC3E}">
        <p14:creationId xmlns:p14="http://schemas.microsoft.com/office/powerpoint/2010/main" val="34008585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15_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7808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5500102" y="768351"/>
            <a:ext cx="5889791" cy="1301081"/>
          </a:xfrm>
        </p:spPr>
        <p:txBody>
          <a:bodyPr anchor="b">
            <a:normAutofit/>
          </a:bodyPr>
          <a:lstStyle>
            <a:lvl1pPr>
              <a:defRPr sz="4000" b="1" i="0">
                <a:solidFill>
                  <a:srgbClr val="005E98"/>
                </a:solidFill>
                <a:latin typeface="Avenir Heavy"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5500102"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9" name="Picture 8">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108675"/>
            <a:ext cx="659676" cy="659676"/>
          </a:xfrm>
          <a:prstGeom prst="rect">
            <a:avLst/>
          </a:prstGeom>
        </p:spPr>
      </p:pic>
    </p:spTree>
    <p:extLst>
      <p:ext uri="{BB962C8B-B14F-4D97-AF65-F5344CB8AC3E}">
        <p14:creationId xmlns:p14="http://schemas.microsoft.com/office/powerpoint/2010/main" val="18686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1A147DB3-C5C0-9F43-B4E5-586F73EF3F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622215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14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5918641"/>
            <a:ext cx="659676" cy="659676"/>
          </a:xfrm>
          <a:prstGeom prst="rect">
            <a:avLst/>
          </a:prstGeom>
        </p:spPr>
      </p:pic>
    </p:spTree>
    <p:extLst>
      <p:ext uri="{BB962C8B-B14F-4D97-AF65-F5344CB8AC3E}">
        <p14:creationId xmlns:p14="http://schemas.microsoft.com/office/powerpoint/2010/main" val="11552104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1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84476" y="108675"/>
            <a:ext cx="659676" cy="659676"/>
          </a:xfrm>
          <a:prstGeom prst="rect">
            <a:avLst/>
          </a:prstGeom>
        </p:spPr>
      </p:pic>
    </p:spTree>
    <p:extLst>
      <p:ext uri="{BB962C8B-B14F-4D97-AF65-F5344CB8AC3E}">
        <p14:creationId xmlns:p14="http://schemas.microsoft.com/office/powerpoint/2010/main" val="4092040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57D2A-8A21-8A4B-BF28-867A142DD9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52CCE6DF-B4F8-3B4E-9A17-FA93C6DD82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196851"/>
            <a:ext cx="659676" cy="659676"/>
          </a:xfrm>
          <a:prstGeom prst="rect">
            <a:avLst/>
          </a:prstGeom>
        </p:spPr>
      </p:pic>
    </p:spTree>
    <p:extLst>
      <p:ext uri="{BB962C8B-B14F-4D97-AF65-F5344CB8AC3E}">
        <p14:creationId xmlns:p14="http://schemas.microsoft.com/office/powerpoint/2010/main" val="698456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656113"/>
            <a:ext cx="10515600" cy="295937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057EC85C-45E0-9B43-ACC6-651F65142B06}"/>
              </a:ext>
            </a:extLst>
          </p:cNvPr>
          <p:cNvSpPr txBox="1">
            <a:spLocks/>
          </p:cNvSpPr>
          <p:nvPr userDrawn="1"/>
        </p:nvSpPr>
        <p:spPr>
          <a:xfrm>
            <a:off x="838200" y="115116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712075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60375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3483475"/>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0448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369304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9297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4294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2395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05662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4548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83047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288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71304544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657242"/>
            <a:ext cx="3932237" cy="1219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657242"/>
            <a:ext cx="6172200" cy="467668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876442"/>
            <a:ext cx="3932237" cy="346542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20498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993866"/>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6"/>
            <a:ext cx="6172200" cy="431015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1981291"/>
            <a:ext cx="3932237" cy="33162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9608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580706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2066-FC06-4966-B4CF-14BB99034A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C58939-7DCB-4EDB-BC17-17ED87D011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BF4DE7-D915-4F69-BA47-2F417D4D4DCA}"/>
              </a:ext>
            </a:extLst>
          </p:cNvPr>
          <p:cNvSpPr>
            <a:spLocks noGrp="1"/>
          </p:cNvSpPr>
          <p:nvPr>
            <p:ph type="dt" sz="half" idx="10"/>
          </p:nvPr>
        </p:nvSpPr>
        <p:spPr/>
        <p:txBody>
          <a:bodyPr/>
          <a:lstStyle/>
          <a:p>
            <a:fld id="{71E8A5D4-36F5-4762-912E-498252B95E9D}" type="datetimeFigureOut">
              <a:rPr lang="en-US" smtClean="0"/>
              <a:t>1/29/2024</a:t>
            </a:fld>
            <a:endParaRPr lang="en-US"/>
          </a:p>
        </p:txBody>
      </p:sp>
      <p:sp>
        <p:nvSpPr>
          <p:cNvPr id="5" name="Footer Placeholder 4">
            <a:extLst>
              <a:ext uri="{FF2B5EF4-FFF2-40B4-BE49-F238E27FC236}">
                <a16:creationId xmlns:a16="http://schemas.microsoft.com/office/drawing/2014/main" id="{2B987AA1-1E9D-4DEB-9C22-B4EF6A504A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24DA7B-1121-4C51-B7FE-91C0AC35B09F}"/>
              </a:ext>
            </a:extLst>
          </p:cNvPr>
          <p:cNvSpPr>
            <a:spLocks noGrp="1"/>
          </p:cNvSpPr>
          <p:nvPr>
            <p:ph type="sldNum" sz="quarter" idx="12"/>
          </p:nvPr>
        </p:nvSpPr>
        <p:spPr/>
        <p:txBody>
          <a:bodyPr/>
          <a:lstStyle/>
          <a:p>
            <a:fld id="{34C05C51-DCF1-4E77-BA76-3809D1CC9960}" type="slidenum">
              <a:rPr lang="en-US" smtClean="0"/>
              <a:t>‹#›</a:t>
            </a:fld>
            <a:endParaRPr lang="en-US"/>
          </a:p>
        </p:txBody>
      </p:sp>
    </p:spTree>
    <p:extLst>
      <p:ext uri="{BB962C8B-B14F-4D97-AF65-F5344CB8AC3E}">
        <p14:creationId xmlns:p14="http://schemas.microsoft.com/office/powerpoint/2010/main" val="2772285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0621-B90C-4FCE-B57E-0E63BAA5BC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9B7BA-690B-4862-9BB9-ED0979991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4C05C1-53D5-4E53-8203-71371503556A}"/>
              </a:ext>
            </a:extLst>
          </p:cNvPr>
          <p:cNvSpPr>
            <a:spLocks noGrp="1"/>
          </p:cNvSpPr>
          <p:nvPr>
            <p:ph type="dt" sz="half" idx="10"/>
          </p:nvPr>
        </p:nvSpPr>
        <p:spPr/>
        <p:txBody>
          <a:bodyPr/>
          <a:lstStyle/>
          <a:p>
            <a:fld id="{71E8A5D4-36F5-4762-912E-498252B95E9D}" type="datetimeFigureOut">
              <a:rPr lang="en-US" smtClean="0"/>
              <a:t>1/29/2024</a:t>
            </a:fld>
            <a:endParaRPr lang="en-US"/>
          </a:p>
        </p:txBody>
      </p:sp>
      <p:sp>
        <p:nvSpPr>
          <p:cNvPr id="5" name="Footer Placeholder 4">
            <a:extLst>
              <a:ext uri="{FF2B5EF4-FFF2-40B4-BE49-F238E27FC236}">
                <a16:creationId xmlns:a16="http://schemas.microsoft.com/office/drawing/2014/main" id="{CA6F4539-7E32-4886-8414-EBAB4DC4A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23E2F-004C-451D-9371-8C38E4C42F46}"/>
              </a:ext>
            </a:extLst>
          </p:cNvPr>
          <p:cNvSpPr>
            <a:spLocks noGrp="1"/>
          </p:cNvSpPr>
          <p:nvPr>
            <p:ph type="sldNum" sz="quarter" idx="12"/>
          </p:nvPr>
        </p:nvSpPr>
        <p:spPr/>
        <p:txBody>
          <a:bodyPr/>
          <a:lstStyle/>
          <a:p>
            <a:fld id="{34C05C51-DCF1-4E77-BA76-3809D1CC9960}" type="slidenum">
              <a:rPr lang="en-US" smtClean="0"/>
              <a:t>‹#›</a:t>
            </a:fld>
            <a:endParaRPr lang="en-US"/>
          </a:p>
        </p:txBody>
      </p:sp>
    </p:spTree>
    <p:extLst>
      <p:ext uri="{BB962C8B-B14F-4D97-AF65-F5344CB8AC3E}">
        <p14:creationId xmlns:p14="http://schemas.microsoft.com/office/powerpoint/2010/main" val="424370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3A2AD-14BE-4835-B3BE-9BA65EA599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93B702-0F75-4DA8-A520-68D56824C6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A12D71-9635-40B6-AE2F-DA894BC7CA06}"/>
              </a:ext>
            </a:extLst>
          </p:cNvPr>
          <p:cNvSpPr>
            <a:spLocks noGrp="1"/>
          </p:cNvSpPr>
          <p:nvPr>
            <p:ph type="dt" sz="half" idx="10"/>
          </p:nvPr>
        </p:nvSpPr>
        <p:spPr/>
        <p:txBody>
          <a:bodyPr/>
          <a:lstStyle/>
          <a:p>
            <a:fld id="{71E8A5D4-36F5-4762-912E-498252B95E9D}" type="datetimeFigureOut">
              <a:rPr lang="en-US" smtClean="0"/>
              <a:t>1/29/2024</a:t>
            </a:fld>
            <a:endParaRPr lang="en-US"/>
          </a:p>
        </p:txBody>
      </p:sp>
      <p:sp>
        <p:nvSpPr>
          <p:cNvPr id="5" name="Footer Placeholder 4">
            <a:extLst>
              <a:ext uri="{FF2B5EF4-FFF2-40B4-BE49-F238E27FC236}">
                <a16:creationId xmlns:a16="http://schemas.microsoft.com/office/drawing/2014/main" id="{EBDCA7EF-61C7-4823-A7F7-067DA0A61C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EB313-D8E1-4667-9100-2C311B5710EC}"/>
              </a:ext>
            </a:extLst>
          </p:cNvPr>
          <p:cNvSpPr>
            <a:spLocks noGrp="1"/>
          </p:cNvSpPr>
          <p:nvPr>
            <p:ph type="sldNum" sz="quarter" idx="12"/>
          </p:nvPr>
        </p:nvSpPr>
        <p:spPr/>
        <p:txBody>
          <a:bodyPr/>
          <a:lstStyle/>
          <a:p>
            <a:fld id="{34C05C51-DCF1-4E77-BA76-3809D1CC9960}" type="slidenum">
              <a:rPr lang="en-US" smtClean="0"/>
              <a:t>‹#›</a:t>
            </a:fld>
            <a:endParaRPr lang="en-US"/>
          </a:p>
        </p:txBody>
      </p:sp>
    </p:spTree>
    <p:extLst>
      <p:ext uri="{BB962C8B-B14F-4D97-AF65-F5344CB8AC3E}">
        <p14:creationId xmlns:p14="http://schemas.microsoft.com/office/powerpoint/2010/main" val="1232651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5467-592B-4DD0-ADEA-8819B287BA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DCFEE-7B24-4A00-85F8-9AB9C74703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872123-A2FE-450C-AD14-6CCDF4EAAA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695E3B-4356-4271-B686-54E940771B19}"/>
              </a:ext>
            </a:extLst>
          </p:cNvPr>
          <p:cNvSpPr>
            <a:spLocks noGrp="1"/>
          </p:cNvSpPr>
          <p:nvPr>
            <p:ph type="dt" sz="half" idx="10"/>
          </p:nvPr>
        </p:nvSpPr>
        <p:spPr/>
        <p:txBody>
          <a:bodyPr/>
          <a:lstStyle/>
          <a:p>
            <a:fld id="{71E8A5D4-36F5-4762-912E-498252B95E9D}" type="datetimeFigureOut">
              <a:rPr lang="en-US" smtClean="0"/>
              <a:t>1/29/2024</a:t>
            </a:fld>
            <a:endParaRPr lang="en-US"/>
          </a:p>
        </p:txBody>
      </p:sp>
      <p:sp>
        <p:nvSpPr>
          <p:cNvPr id="6" name="Footer Placeholder 5">
            <a:extLst>
              <a:ext uri="{FF2B5EF4-FFF2-40B4-BE49-F238E27FC236}">
                <a16:creationId xmlns:a16="http://schemas.microsoft.com/office/drawing/2014/main" id="{A37FE328-FFFA-4B8E-ACDB-0090070CE5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49D721-AF28-410E-BF54-BAFE6E19A972}"/>
              </a:ext>
            </a:extLst>
          </p:cNvPr>
          <p:cNvSpPr>
            <a:spLocks noGrp="1"/>
          </p:cNvSpPr>
          <p:nvPr>
            <p:ph type="sldNum" sz="quarter" idx="12"/>
          </p:nvPr>
        </p:nvSpPr>
        <p:spPr/>
        <p:txBody>
          <a:bodyPr/>
          <a:lstStyle/>
          <a:p>
            <a:fld id="{34C05C51-DCF1-4E77-BA76-3809D1CC9960}" type="slidenum">
              <a:rPr lang="en-US" smtClean="0"/>
              <a:t>‹#›</a:t>
            </a:fld>
            <a:endParaRPr lang="en-US"/>
          </a:p>
        </p:txBody>
      </p:sp>
    </p:spTree>
    <p:extLst>
      <p:ext uri="{BB962C8B-B14F-4D97-AF65-F5344CB8AC3E}">
        <p14:creationId xmlns:p14="http://schemas.microsoft.com/office/powerpoint/2010/main" val="1597632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A60C3-EDBB-4110-B934-7DA5785B53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A748A7-18DA-4B44-BF1E-FF4D4291B6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C3C055-950A-4A62-BEF7-87CDBC596A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DF7A67-64ED-4FD1-A9FB-2222A53469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D26AE8-C2FC-4D87-9287-60AC63CDD2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0BEE38-AAC6-4C89-8B07-48EFA1ADACCD}"/>
              </a:ext>
            </a:extLst>
          </p:cNvPr>
          <p:cNvSpPr>
            <a:spLocks noGrp="1"/>
          </p:cNvSpPr>
          <p:nvPr>
            <p:ph type="dt" sz="half" idx="10"/>
          </p:nvPr>
        </p:nvSpPr>
        <p:spPr/>
        <p:txBody>
          <a:bodyPr/>
          <a:lstStyle/>
          <a:p>
            <a:fld id="{71E8A5D4-36F5-4762-912E-498252B95E9D}" type="datetimeFigureOut">
              <a:rPr lang="en-US" smtClean="0"/>
              <a:t>1/29/2024</a:t>
            </a:fld>
            <a:endParaRPr lang="en-US"/>
          </a:p>
        </p:txBody>
      </p:sp>
      <p:sp>
        <p:nvSpPr>
          <p:cNvPr id="8" name="Footer Placeholder 7">
            <a:extLst>
              <a:ext uri="{FF2B5EF4-FFF2-40B4-BE49-F238E27FC236}">
                <a16:creationId xmlns:a16="http://schemas.microsoft.com/office/drawing/2014/main" id="{FF065C19-C084-4E2D-8D84-AC239ACCED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11F841-37B0-42B8-905E-E5EA8F26C899}"/>
              </a:ext>
            </a:extLst>
          </p:cNvPr>
          <p:cNvSpPr>
            <a:spLocks noGrp="1"/>
          </p:cNvSpPr>
          <p:nvPr>
            <p:ph type="sldNum" sz="quarter" idx="12"/>
          </p:nvPr>
        </p:nvSpPr>
        <p:spPr/>
        <p:txBody>
          <a:bodyPr/>
          <a:lstStyle/>
          <a:p>
            <a:fld id="{34C05C51-DCF1-4E77-BA76-3809D1CC9960}" type="slidenum">
              <a:rPr lang="en-US" smtClean="0"/>
              <a:t>‹#›</a:t>
            </a:fld>
            <a:endParaRPr lang="en-US"/>
          </a:p>
        </p:txBody>
      </p:sp>
    </p:spTree>
    <p:extLst>
      <p:ext uri="{BB962C8B-B14F-4D97-AF65-F5344CB8AC3E}">
        <p14:creationId xmlns:p14="http://schemas.microsoft.com/office/powerpoint/2010/main" val="878318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E6FF1-28FB-485D-A4D2-7001B6EEDB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F2F569-3C15-4ADC-9481-038DB6F8AC21}"/>
              </a:ext>
            </a:extLst>
          </p:cNvPr>
          <p:cNvSpPr>
            <a:spLocks noGrp="1"/>
          </p:cNvSpPr>
          <p:nvPr>
            <p:ph type="dt" sz="half" idx="10"/>
          </p:nvPr>
        </p:nvSpPr>
        <p:spPr/>
        <p:txBody>
          <a:bodyPr/>
          <a:lstStyle/>
          <a:p>
            <a:fld id="{71E8A5D4-36F5-4762-912E-498252B95E9D}" type="datetimeFigureOut">
              <a:rPr lang="en-US" smtClean="0"/>
              <a:t>1/29/2024</a:t>
            </a:fld>
            <a:endParaRPr lang="en-US"/>
          </a:p>
        </p:txBody>
      </p:sp>
      <p:sp>
        <p:nvSpPr>
          <p:cNvPr id="4" name="Footer Placeholder 3">
            <a:extLst>
              <a:ext uri="{FF2B5EF4-FFF2-40B4-BE49-F238E27FC236}">
                <a16:creationId xmlns:a16="http://schemas.microsoft.com/office/drawing/2014/main" id="{FA2526CE-70E2-45A1-A81F-3F08AF5883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25A053-290F-4369-90B8-6D5698284A88}"/>
              </a:ext>
            </a:extLst>
          </p:cNvPr>
          <p:cNvSpPr>
            <a:spLocks noGrp="1"/>
          </p:cNvSpPr>
          <p:nvPr>
            <p:ph type="sldNum" sz="quarter" idx="12"/>
          </p:nvPr>
        </p:nvSpPr>
        <p:spPr/>
        <p:txBody>
          <a:bodyPr/>
          <a:lstStyle/>
          <a:p>
            <a:fld id="{34C05C51-DCF1-4E77-BA76-3809D1CC9960}" type="slidenum">
              <a:rPr lang="en-US" smtClean="0"/>
              <a:t>‹#›</a:t>
            </a:fld>
            <a:endParaRPr lang="en-US"/>
          </a:p>
        </p:txBody>
      </p:sp>
    </p:spTree>
    <p:extLst>
      <p:ext uri="{BB962C8B-B14F-4D97-AF65-F5344CB8AC3E}">
        <p14:creationId xmlns:p14="http://schemas.microsoft.com/office/powerpoint/2010/main" val="915559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C87496-8586-4BD0-BD79-2F85949E9BCF}"/>
              </a:ext>
            </a:extLst>
          </p:cNvPr>
          <p:cNvSpPr>
            <a:spLocks noGrp="1"/>
          </p:cNvSpPr>
          <p:nvPr>
            <p:ph type="dt" sz="half" idx="10"/>
          </p:nvPr>
        </p:nvSpPr>
        <p:spPr/>
        <p:txBody>
          <a:bodyPr/>
          <a:lstStyle/>
          <a:p>
            <a:fld id="{71E8A5D4-36F5-4762-912E-498252B95E9D}" type="datetimeFigureOut">
              <a:rPr lang="en-US" smtClean="0"/>
              <a:t>1/29/2024</a:t>
            </a:fld>
            <a:endParaRPr lang="en-US"/>
          </a:p>
        </p:txBody>
      </p:sp>
      <p:sp>
        <p:nvSpPr>
          <p:cNvPr id="3" name="Footer Placeholder 2">
            <a:extLst>
              <a:ext uri="{FF2B5EF4-FFF2-40B4-BE49-F238E27FC236}">
                <a16:creationId xmlns:a16="http://schemas.microsoft.com/office/drawing/2014/main" id="{49DF66DC-6DA9-4A3A-949E-972A9D1D10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DD82F6-9E5D-4DFE-8856-EE8F395B1200}"/>
              </a:ext>
            </a:extLst>
          </p:cNvPr>
          <p:cNvSpPr>
            <a:spLocks noGrp="1"/>
          </p:cNvSpPr>
          <p:nvPr>
            <p:ph type="sldNum" sz="quarter" idx="12"/>
          </p:nvPr>
        </p:nvSpPr>
        <p:spPr/>
        <p:txBody>
          <a:bodyPr/>
          <a:lstStyle/>
          <a:p>
            <a:fld id="{34C05C51-DCF1-4E77-BA76-3809D1CC9960}" type="slidenum">
              <a:rPr lang="en-US" smtClean="0"/>
              <a:t>‹#›</a:t>
            </a:fld>
            <a:endParaRPr lang="en-US"/>
          </a:p>
        </p:txBody>
      </p:sp>
    </p:spTree>
    <p:extLst>
      <p:ext uri="{BB962C8B-B14F-4D97-AF65-F5344CB8AC3E}">
        <p14:creationId xmlns:p14="http://schemas.microsoft.com/office/powerpoint/2010/main" val="1642343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62711705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0469D-C429-402F-AD64-05EA1F7234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C72F1F-F810-48B3-B7E3-3AE95FA12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351D5A-BE7E-4C32-BB58-2BB0326717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D18302-F18F-4911-8A1F-65F1372560DF}"/>
              </a:ext>
            </a:extLst>
          </p:cNvPr>
          <p:cNvSpPr>
            <a:spLocks noGrp="1"/>
          </p:cNvSpPr>
          <p:nvPr>
            <p:ph type="dt" sz="half" idx="10"/>
          </p:nvPr>
        </p:nvSpPr>
        <p:spPr/>
        <p:txBody>
          <a:bodyPr/>
          <a:lstStyle/>
          <a:p>
            <a:fld id="{71E8A5D4-36F5-4762-912E-498252B95E9D}" type="datetimeFigureOut">
              <a:rPr lang="en-US" smtClean="0"/>
              <a:t>1/29/2024</a:t>
            </a:fld>
            <a:endParaRPr lang="en-US"/>
          </a:p>
        </p:txBody>
      </p:sp>
      <p:sp>
        <p:nvSpPr>
          <p:cNvPr id="6" name="Footer Placeholder 5">
            <a:extLst>
              <a:ext uri="{FF2B5EF4-FFF2-40B4-BE49-F238E27FC236}">
                <a16:creationId xmlns:a16="http://schemas.microsoft.com/office/drawing/2014/main" id="{3438EEA9-FF88-4269-9661-768627DDB5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B5AF69-ECB7-4F2E-B6E9-345F1320F758}"/>
              </a:ext>
            </a:extLst>
          </p:cNvPr>
          <p:cNvSpPr>
            <a:spLocks noGrp="1"/>
          </p:cNvSpPr>
          <p:nvPr>
            <p:ph type="sldNum" sz="quarter" idx="12"/>
          </p:nvPr>
        </p:nvSpPr>
        <p:spPr/>
        <p:txBody>
          <a:bodyPr/>
          <a:lstStyle/>
          <a:p>
            <a:fld id="{34C05C51-DCF1-4E77-BA76-3809D1CC9960}" type="slidenum">
              <a:rPr lang="en-US" smtClean="0"/>
              <a:t>‹#›</a:t>
            </a:fld>
            <a:endParaRPr lang="en-US"/>
          </a:p>
        </p:txBody>
      </p:sp>
    </p:spTree>
    <p:extLst>
      <p:ext uri="{BB962C8B-B14F-4D97-AF65-F5344CB8AC3E}">
        <p14:creationId xmlns:p14="http://schemas.microsoft.com/office/powerpoint/2010/main" val="1115129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F04B1-0EF3-4D32-B468-2EBDB790C5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A322EA-BFAF-45EB-BF1F-AAB3150DFF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C84CDB-6055-42D1-A8C4-E8CA7A481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378D9B-5B28-497A-9AB1-67A003D9C08B}"/>
              </a:ext>
            </a:extLst>
          </p:cNvPr>
          <p:cNvSpPr>
            <a:spLocks noGrp="1"/>
          </p:cNvSpPr>
          <p:nvPr>
            <p:ph type="dt" sz="half" idx="10"/>
          </p:nvPr>
        </p:nvSpPr>
        <p:spPr/>
        <p:txBody>
          <a:bodyPr/>
          <a:lstStyle/>
          <a:p>
            <a:fld id="{71E8A5D4-36F5-4762-912E-498252B95E9D}" type="datetimeFigureOut">
              <a:rPr lang="en-US" smtClean="0"/>
              <a:t>1/29/2024</a:t>
            </a:fld>
            <a:endParaRPr lang="en-US"/>
          </a:p>
        </p:txBody>
      </p:sp>
      <p:sp>
        <p:nvSpPr>
          <p:cNvPr id="6" name="Footer Placeholder 5">
            <a:extLst>
              <a:ext uri="{FF2B5EF4-FFF2-40B4-BE49-F238E27FC236}">
                <a16:creationId xmlns:a16="http://schemas.microsoft.com/office/drawing/2014/main" id="{9D8A2E1B-6A5B-47B3-B456-ECC1B33751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655299-EA3D-486B-9A3E-0B529BCA3EA5}"/>
              </a:ext>
            </a:extLst>
          </p:cNvPr>
          <p:cNvSpPr>
            <a:spLocks noGrp="1"/>
          </p:cNvSpPr>
          <p:nvPr>
            <p:ph type="sldNum" sz="quarter" idx="12"/>
          </p:nvPr>
        </p:nvSpPr>
        <p:spPr/>
        <p:txBody>
          <a:bodyPr/>
          <a:lstStyle/>
          <a:p>
            <a:fld id="{34C05C51-DCF1-4E77-BA76-3809D1CC9960}" type="slidenum">
              <a:rPr lang="en-US" smtClean="0"/>
              <a:t>‹#›</a:t>
            </a:fld>
            <a:endParaRPr lang="en-US"/>
          </a:p>
        </p:txBody>
      </p:sp>
    </p:spTree>
    <p:extLst>
      <p:ext uri="{BB962C8B-B14F-4D97-AF65-F5344CB8AC3E}">
        <p14:creationId xmlns:p14="http://schemas.microsoft.com/office/powerpoint/2010/main" val="11374830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5D6D-4C57-4118-BC9B-D2A357111A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B01510-4C45-4993-A0AB-9C6D8041A4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440108-E840-480F-BF09-77DAC2DD6DDD}"/>
              </a:ext>
            </a:extLst>
          </p:cNvPr>
          <p:cNvSpPr>
            <a:spLocks noGrp="1"/>
          </p:cNvSpPr>
          <p:nvPr>
            <p:ph type="dt" sz="half" idx="10"/>
          </p:nvPr>
        </p:nvSpPr>
        <p:spPr/>
        <p:txBody>
          <a:bodyPr/>
          <a:lstStyle/>
          <a:p>
            <a:fld id="{71E8A5D4-36F5-4762-912E-498252B95E9D}" type="datetimeFigureOut">
              <a:rPr lang="en-US" smtClean="0"/>
              <a:t>1/29/2024</a:t>
            </a:fld>
            <a:endParaRPr lang="en-US"/>
          </a:p>
        </p:txBody>
      </p:sp>
      <p:sp>
        <p:nvSpPr>
          <p:cNvPr id="5" name="Footer Placeholder 4">
            <a:extLst>
              <a:ext uri="{FF2B5EF4-FFF2-40B4-BE49-F238E27FC236}">
                <a16:creationId xmlns:a16="http://schemas.microsoft.com/office/drawing/2014/main" id="{055E2A6A-2E11-4DE1-B080-900A5DF82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BB4CDC-963A-4C9F-B379-AB9CB4A3FA40}"/>
              </a:ext>
            </a:extLst>
          </p:cNvPr>
          <p:cNvSpPr>
            <a:spLocks noGrp="1"/>
          </p:cNvSpPr>
          <p:nvPr>
            <p:ph type="sldNum" sz="quarter" idx="12"/>
          </p:nvPr>
        </p:nvSpPr>
        <p:spPr/>
        <p:txBody>
          <a:bodyPr/>
          <a:lstStyle/>
          <a:p>
            <a:fld id="{34C05C51-DCF1-4E77-BA76-3809D1CC9960}" type="slidenum">
              <a:rPr lang="en-US" smtClean="0"/>
              <a:t>‹#›</a:t>
            </a:fld>
            <a:endParaRPr lang="en-US"/>
          </a:p>
        </p:txBody>
      </p:sp>
    </p:spTree>
    <p:extLst>
      <p:ext uri="{BB962C8B-B14F-4D97-AF65-F5344CB8AC3E}">
        <p14:creationId xmlns:p14="http://schemas.microsoft.com/office/powerpoint/2010/main" val="2444192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36EA55-7412-45A7-A26D-B832D38715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764BEF-F01A-4321-B5DE-4A146E6985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17E74-1AC0-411F-86B3-A52BE4550F00}"/>
              </a:ext>
            </a:extLst>
          </p:cNvPr>
          <p:cNvSpPr>
            <a:spLocks noGrp="1"/>
          </p:cNvSpPr>
          <p:nvPr>
            <p:ph type="dt" sz="half" idx="10"/>
          </p:nvPr>
        </p:nvSpPr>
        <p:spPr/>
        <p:txBody>
          <a:bodyPr/>
          <a:lstStyle/>
          <a:p>
            <a:fld id="{71E8A5D4-36F5-4762-912E-498252B95E9D}" type="datetimeFigureOut">
              <a:rPr lang="en-US" smtClean="0"/>
              <a:t>1/29/2024</a:t>
            </a:fld>
            <a:endParaRPr lang="en-US"/>
          </a:p>
        </p:txBody>
      </p:sp>
      <p:sp>
        <p:nvSpPr>
          <p:cNvPr id="5" name="Footer Placeholder 4">
            <a:extLst>
              <a:ext uri="{FF2B5EF4-FFF2-40B4-BE49-F238E27FC236}">
                <a16:creationId xmlns:a16="http://schemas.microsoft.com/office/drawing/2014/main" id="{CA4026F7-3EA2-4657-8BC4-5A897F6D9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2FD55-D395-473E-86CA-9404FDF621A1}"/>
              </a:ext>
            </a:extLst>
          </p:cNvPr>
          <p:cNvSpPr>
            <a:spLocks noGrp="1"/>
          </p:cNvSpPr>
          <p:nvPr>
            <p:ph type="sldNum" sz="quarter" idx="12"/>
          </p:nvPr>
        </p:nvSpPr>
        <p:spPr/>
        <p:txBody>
          <a:bodyPr/>
          <a:lstStyle/>
          <a:p>
            <a:fld id="{34C05C51-DCF1-4E77-BA76-3809D1CC9960}" type="slidenum">
              <a:rPr lang="en-US" smtClean="0"/>
              <a:t>‹#›</a:t>
            </a:fld>
            <a:endParaRPr lang="en-US"/>
          </a:p>
        </p:txBody>
      </p:sp>
    </p:spTree>
    <p:extLst>
      <p:ext uri="{BB962C8B-B14F-4D97-AF65-F5344CB8AC3E}">
        <p14:creationId xmlns:p14="http://schemas.microsoft.com/office/powerpoint/2010/main" val="3013297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7"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9506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Slide Option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6520E-2CCF-A84A-B040-7E326394690D}"/>
              </a:ext>
            </a:extLst>
          </p:cNvPr>
          <p:cNvSpPr/>
          <p:nvPr userDrawn="1"/>
        </p:nvSpPr>
        <p:spPr>
          <a:xfrm>
            <a:off x="0" y="0"/>
            <a:ext cx="12192000"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5EC5C60C-DA96-9941-8768-7A13FD301352}"/>
              </a:ext>
            </a:extLst>
          </p:cNvPr>
          <p:cNvSpPr/>
          <p:nvPr userDrawn="1"/>
        </p:nvSpPr>
        <p:spPr>
          <a:xfrm>
            <a:off x="3351213" y="700088"/>
            <a:ext cx="5489575" cy="5457825"/>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448EF677-8D00-E24F-94C5-F01E3BF9186F}"/>
              </a:ext>
            </a:extLst>
          </p:cNvPr>
          <p:cNvGrpSpPr/>
          <p:nvPr userDrawn="1"/>
        </p:nvGrpSpPr>
        <p:grpSpPr>
          <a:xfrm>
            <a:off x="5703147" y="3346450"/>
            <a:ext cx="785707" cy="192088"/>
            <a:chOff x="5696373" y="3346450"/>
            <a:chExt cx="785707" cy="192088"/>
          </a:xfrm>
        </p:grpSpPr>
        <p:sp>
          <p:nvSpPr>
            <p:cNvPr id="6" name="Oval 5">
              <a:extLst>
                <a:ext uri="{FF2B5EF4-FFF2-40B4-BE49-F238E27FC236}">
                  <a16:creationId xmlns:a16="http://schemas.microsoft.com/office/drawing/2014/main" id="{87D127DC-5439-7542-9F22-AB75514DF8A2}"/>
                </a:ext>
              </a:extLst>
            </p:cNvPr>
            <p:cNvSpPr/>
            <p:nvPr userDrawn="1"/>
          </p:nvSpPr>
          <p:spPr>
            <a:xfrm>
              <a:off x="5994135" y="3346450"/>
              <a:ext cx="191030" cy="1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a:extLst>
                <a:ext uri="{FF2B5EF4-FFF2-40B4-BE49-F238E27FC236}">
                  <a16:creationId xmlns:a16="http://schemas.microsoft.com/office/drawing/2014/main" id="{255F9312-4008-4345-B887-EE3FEA6CFEAE}"/>
                </a:ext>
              </a:extLst>
            </p:cNvPr>
            <p:cNvSpPr/>
            <p:nvPr userDrawn="1"/>
          </p:nvSpPr>
          <p:spPr>
            <a:xfrm>
              <a:off x="6288088" y="3346450"/>
              <a:ext cx="193992" cy="1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Oval 7">
              <a:extLst>
                <a:ext uri="{FF2B5EF4-FFF2-40B4-BE49-F238E27FC236}">
                  <a16:creationId xmlns:a16="http://schemas.microsoft.com/office/drawing/2014/main" id="{9CB9E724-D0EE-C746-8056-C90723D0ECBA}"/>
                </a:ext>
              </a:extLst>
            </p:cNvPr>
            <p:cNvSpPr/>
            <p:nvPr userDrawn="1"/>
          </p:nvSpPr>
          <p:spPr>
            <a:xfrm>
              <a:off x="5696373" y="3346450"/>
              <a:ext cx="194840" cy="1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2" name="Title 1"/>
          <p:cNvSpPr>
            <a:spLocks noGrp="1"/>
          </p:cNvSpPr>
          <p:nvPr>
            <p:ph type="ctrTitle"/>
          </p:nvPr>
        </p:nvSpPr>
        <p:spPr>
          <a:xfrm>
            <a:off x="4095806" y="1675328"/>
            <a:ext cx="4000388" cy="1332242"/>
          </a:xfrm>
        </p:spPr>
        <p:txBody>
          <a:bodyPr>
            <a:noAutofit/>
          </a:bodyPr>
          <a:lstStyle>
            <a:lvl1pPr algn="ctr">
              <a:defRPr sz="42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3696473" y="3862276"/>
            <a:ext cx="4763716" cy="709724"/>
          </a:xfrm>
        </p:spPr>
        <p:txBody>
          <a:bodyPr anchor="ctr">
            <a:noAutofit/>
          </a:bodyPr>
          <a:lstStyle>
            <a:lvl1pPr marL="0" indent="0" algn="ctr">
              <a:buNone/>
              <a:defRPr sz="2200" i="1">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9510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Outline Slide Option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183CF7-6CD8-3441-9A59-3867AE608C2B}"/>
              </a:ext>
            </a:extLst>
          </p:cNvPr>
          <p:cNvSpPr/>
          <p:nvPr userDrawn="1"/>
        </p:nvSpPr>
        <p:spPr>
          <a:xfrm>
            <a:off x="541338" y="390525"/>
            <a:ext cx="11125200" cy="6097588"/>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96CE3C0D-1B0D-3240-98E1-7C9A277F7935}"/>
              </a:ext>
            </a:extLst>
          </p:cNvPr>
          <p:cNvSpPr/>
          <p:nvPr userDrawn="1"/>
        </p:nvSpPr>
        <p:spPr>
          <a:xfrm>
            <a:off x="3503613" y="2833688"/>
            <a:ext cx="60325"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Oval 10">
            <a:extLst>
              <a:ext uri="{FF2B5EF4-FFF2-40B4-BE49-F238E27FC236}">
                <a16:creationId xmlns:a16="http://schemas.microsoft.com/office/drawing/2014/main" id="{00A5CAE6-CBA2-FC49-82F7-D847EBE3EA63}"/>
              </a:ext>
            </a:extLst>
          </p:cNvPr>
          <p:cNvSpPr/>
          <p:nvPr userDrawn="1"/>
        </p:nvSpPr>
        <p:spPr>
          <a:xfrm>
            <a:off x="3606800" y="2833688"/>
            <a:ext cx="61913"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Oval 11">
            <a:extLst>
              <a:ext uri="{FF2B5EF4-FFF2-40B4-BE49-F238E27FC236}">
                <a16:creationId xmlns:a16="http://schemas.microsoft.com/office/drawing/2014/main" id="{C706A284-BA80-5F45-9123-71EE52CAA741}"/>
              </a:ext>
            </a:extLst>
          </p:cNvPr>
          <p:cNvSpPr/>
          <p:nvPr userDrawn="1"/>
        </p:nvSpPr>
        <p:spPr>
          <a:xfrm>
            <a:off x="3397250" y="2833688"/>
            <a:ext cx="61913"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a:extLst>
              <a:ext uri="{FF2B5EF4-FFF2-40B4-BE49-F238E27FC236}">
                <a16:creationId xmlns:a16="http://schemas.microsoft.com/office/drawing/2014/main" id="{882EC0BD-2A54-9944-8ACD-EB06ED78EF06}"/>
              </a:ext>
            </a:extLst>
          </p:cNvPr>
          <p:cNvSpPr/>
          <p:nvPr userDrawn="1"/>
        </p:nvSpPr>
        <p:spPr>
          <a:xfrm>
            <a:off x="6604000" y="2833688"/>
            <a:ext cx="61913"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a:extLst>
              <a:ext uri="{FF2B5EF4-FFF2-40B4-BE49-F238E27FC236}">
                <a16:creationId xmlns:a16="http://schemas.microsoft.com/office/drawing/2014/main" id="{A5831615-C365-2446-B852-770DA000D06A}"/>
              </a:ext>
            </a:extLst>
          </p:cNvPr>
          <p:cNvSpPr/>
          <p:nvPr userDrawn="1"/>
        </p:nvSpPr>
        <p:spPr>
          <a:xfrm>
            <a:off x="6710363" y="2833688"/>
            <a:ext cx="60325"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Oval 15">
            <a:extLst>
              <a:ext uri="{FF2B5EF4-FFF2-40B4-BE49-F238E27FC236}">
                <a16:creationId xmlns:a16="http://schemas.microsoft.com/office/drawing/2014/main" id="{D6AE0C90-A9C7-5F40-970E-C6FBCD1CF140}"/>
              </a:ext>
            </a:extLst>
          </p:cNvPr>
          <p:cNvSpPr/>
          <p:nvPr userDrawn="1"/>
        </p:nvSpPr>
        <p:spPr>
          <a:xfrm>
            <a:off x="6500813" y="2833688"/>
            <a:ext cx="58737"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Oval 16">
            <a:extLst>
              <a:ext uri="{FF2B5EF4-FFF2-40B4-BE49-F238E27FC236}">
                <a16:creationId xmlns:a16="http://schemas.microsoft.com/office/drawing/2014/main" id="{344AA589-0B05-9147-B459-2A8AA9F2728C}"/>
              </a:ext>
            </a:extLst>
          </p:cNvPr>
          <p:cNvSpPr/>
          <p:nvPr userDrawn="1"/>
        </p:nvSpPr>
        <p:spPr>
          <a:xfrm>
            <a:off x="9736138" y="2833688"/>
            <a:ext cx="61912"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Oval 17">
            <a:extLst>
              <a:ext uri="{FF2B5EF4-FFF2-40B4-BE49-F238E27FC236}">
                <a16:creationId xmlns:a16="http://schemas.microsoft.com/office/drawing/2014/main" id="{F5604EB2-3996-1C46-9ACF-737F9705C921}"/>
              </a:ext>
            </a:extLst>
          </p:cNvPr>
          <p:cNvSpPr/>
          <p:nvPr userDrawn="1"/>
        </p:nvSpPr>
        <p:spPr>
          <a:xfrm>
            <a:off x="9842500" y="2833688"/>
            <a:ext cx="58738"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Oval 19">
            <a:extLst>
              <a:ext uri="{FF2B5EF4-FFF2-40B4-BE49-F238E27FC236}">
                <a16:creationId xmlns:a16="http://schemas.microsoft.com/office/drawing/2014/main" id="{9B54A111-0E40-DA44-A4C5-EBD1069315F8}"/>
              </a:ext>
            </a:extLst>
          </p:cNvPr>
          <p:cNvSpPr/>
          <p:nvPr userDrawn="1"/>
        </p:nvSpPr>
        <p:spPr>
          <a:xfrm>
            <a:off x="9631363" y="2833688"/>
            <a:ext cx="60325"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Oval 20">
            <a:extLst>
              <a:ext uri="{FF2B5EF4-FFF2-40B4-BE49-F238E27FC236}">
                <a16:creationId xmlns:a16="http://schemas.microsoft.com/office/drawing/2014/main" id="{6E7B3ADB-AC37-BD43-8F32-8D4149E461C0}"/>
              </a:ext>
            </a:extLst>
          </p:cNvPr>
          <p:cNvSpPr/>
          <p:nvPr userDrawn="1"/>
        </p:nvSpPr>
        <p:spPr>
          <a:xfrm>
            <a:off x="3503613" y="5505450"/>
            <a:ext cx="60325"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a:extLst>
              <a:ext uri="{FF2B5EF4-FFF2-40B4-BE49-F238E27FC236}">
                <a16:creationId xmlns:a16="http://schemas.microsoft.com/office/drawing/2014/main" id="{87136EFC-543F-2C42-88D7-AD534D22CF48}"/>
              </a:ext>
            </a:extLst>
          </p:cNvPr>
          <p:cNvSpPr/>
          <p:nvPr userDrawn="1"/>
        </p:nvSpPr>
        <p:spPr>
          <a:xfrm>
            <a:off x="3606800" y="5505450"/>
            <a:ext cx="61913"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Oval 23">
            <a:extLst>
              <a:ext uri="{FF2B5EF4-FFF2-40B4-BE49-F238E27FC236}">
                <a16:creationId xmlns:a16="http://schemas.microsoft.com/office/drawing/2014/main" id="{E93B2E69-5C75-564D-A308-D180A3903B23}"/>
              </a:ext>
            </a:extLst>
          </p:cNvPr>
          <p:cNvSpPr/>
          <p:nvPr userDrawn="1"/>
        </p:nvSpPr>
        <p:spPr>
          <a:xfrm>
            <a:off x="3397250" y="5505450"/>
            <a:ext cx="61913"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Oval 24">
            <a:extLst>
              <a:ext uri="{FF2B5EF4-FFF2-40B4-BE49-F238E27FC236}">
                <a16:creationId xmlns:a16="http://schemas.microsoft.com/office/drawing/2014/main" id="{ED9FDF74-1C7F-334F-9A68-ADE646758E1C}"/>
              </a:ext>
            </a:extLst>
          </p:cNvPr>
          <p:cNvSpPr/>
          <p:nvPr userDrawn="1"/>
        </p:nvSpPr>
        <p:spPr>
          <a:xfrm>
            <a:off x="6604000" y="5505450"/>
            <a:ext cx="61913"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Oval 25">
            <a:extLst>
              <a:ext uri="{FF2B5EF4-FFF2-40B4-BE49-F238E27FC236}">
                <a16:creationId xmlns:a16="http://schemas.microsoft.com/office/drawing/2014/main" id="{FE37FD00-9F73-C149-804D-E2BDEF046768}"/>
              </a:ext>
            </a:extLst>
          </p:cNvPr>
          <p:cNvSpPr/>
          <p:nvPr userDrawn="1"/>
        </p:nvSpPr>
        <p:spPr>
          <a:xfrm>
            <a:off x="6710363" y="5505450"/>
            <a:ext cx="60325"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Oval 26">
            <a:extLst>
              <a:ext uri="{FF2B5EF4-FFF2-40B4-BE49-F238E27FC236}">
                <a16:creationId xmlns:a16="http://schemas.microsoft.com/office/drawing/2014/main" id="{E99D0A55-E8F8-824F-8E68-EAAA98F79FBD}"/>
              </a:ext>
            </a:extLst>
          </p:cNvPr>
          <p:cNvSpPr/>
          <p:nvPr userDrawn="1"/>
        </p:nvSpPr>
        <p:spPr>
          <a:xfrm>
            <a:off x="6500813" y="5505450"/>
            <a:ext cx="58737"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Oval 28">
            <a:extLst>
              <a:ext uri="{FF2B5EF4-FFF2-40B4-BE49-F238E27FC236}">
                <a16:creationId xmlns:a16="http://schemas.microsoft.com/office/drawing/2014/main" id="{8B5C7976-0B8C-9E41-B9A3-D61BCC2CEBDD}"/>
              </a:ext>
            </a:extLst>
          </p:cNvPr>
          <p:cNvSpPr/>
          <p:nvPr userDrawn="1"/>
        </p:nvSpPr>
        <p:spPr>
          <a:xfrm>
            <a:off x="9736138" y="5505450"/>
            <a:ext cx="61912"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Oval 29">
            <a:extLst>
              <a:ext uri="{FF2B5EF4-FFF2-40B4-BE49-F238E27FC236}">
                <a16:creationId xmlns:a16="http://schemas.microsoft.com/office/drawing/2014/main" id="{760B51DC-FE13-4E49-A78C-BF5A2B9C6086}"/>
              </a:ext>
            </a:extLst>
          </p:cNvPr>
          <p:cNvSpPr/>
          <p:nvPr userDrawn="1"/>
        </p:nvSpPr>
        <p:spPr>
          <a:xfrm>
            <a:off x="9842500" y="5505450"/>
            <a:ext cx="58738"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Oval 30">
            <a:extLst>
              <a:ext uri="{FF2B5EF4-FFF2-40B4-BE49-F238E27FC236}">
                <a16:creationId xmlns:a16="http://schemas.microsoft.com/office/drawing/2014/main" id="{6AFB3094-E1B9-CF47-B56B-50E35397FA31}"/>
              </a:ext>
            </a:extLst>
          </p:cNvPr>
          <p:cNvSpPr/>
          <p:nvPr userDrawn="1"/>
        </p:nvSpPr>
        <p:spPr>
          <a:xfrm>
            <a:off x="9631363" y="5505450"/>
            <a:ext cx="60325"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Oval 31">
            <a:extLst>
              <a:ext uri="{FF2B5EF4-FFF2-40B4-BE49-F238E27FC236}">
                <a16:creationId xmlns:a16="http://schemas.microsoft.com/office/drawing/2014/main" id="{989A109A-17E3-AE48-A89B-9166F226F9FA}"/>
              </a:ext>
            </a:extLst>
          </p:cNvPr>
          <p:cNvSpPr/>
          <p:nvPr userDrawn="1"/>
        </p:nvSpPr>
        <p:spPr>
          <a:xfrm>
            <a:off x="2311400" y="3659188"/>
            <a:ext cx="2408238" cy="2393950"/>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Oval 32">
            <a:extLst>
              <a:ext uri="{FF2B5EF4-FFF2-40B4-BE49-F238E27FC236}">
                <a16:creationId xmlns:a16="http://schemas.microsoft.com/office/drawing/2014/main" id="{9B76505E-7264-034D-B57A-3F46EFB53CED}"/>
              </a:ext>
            </a:extLst>
          </p:cNvPr>
          <p:cNvSpPr/>
          <p:nvPr userDrawn="1"/>
        </p:nvSpPr>
        <p:spPr>
          <a:xfrm>
            <a:off x="5416550" y="3659188"/>
            <a:ext cx="2408238" cy="2393950"/>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Oval 34">
            <a:extLst>
              <a:ext uri="{FF2B5EF4-FFF2-40B4-BE49-F238E27FC236}">
                <a16:creationId xmlns:a16="http://schemas.microsoft.com/office/drawing/2014/main" id="{795A3A19-4E1E-A741-8BE9-432894F50D43}"/>
              </a:ext>
            </a:extLst>
          </p:cNvPr>
          <p:cNvSpPr/>
          <p:nvPr userDrawn="1"/>
        </p:nvSpPr>
        <p:spPr>
          <a:xfrm>
            <a:off x="2311400" y="836613"/>
            <a:ext cx="2408238" cy="2393950"/>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 name="Oval 35">
            <a:extLst>
              <a:ext uri="{FF2B5EF4-FFF2-40B4-BE49-F238E27FC236}">
                <a16:creationId xmlns:a16="http://schemas.microsoft.com/office/drawing/2014/main" id="{7C067705-75FA-F043-AECC-2E157E73C1EE}"/>
              </a:ext>
            </a:extLst>
          </p:cNvPr>
          <p:cNvSpPr/>
          <p:nvPr userDrawn="1"/>
        </p:nvSpPr>
        <p:spPr>
          <a:xfrm>
            <a:off x="8545513" y="3659188"/>
            <a:ext cx="2408237" cy="2393950"/>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Oval 36">
            <a:extLst>
              <a:ext uri="{FF2B5EF4-FFF2-40B4-BE49-F238E27FC236}">
                <a16:creationId xmlns:a16="http://schemas.microsoft.com/office/drawing/2014/main" id="{7BD266AD-9346-5D44-B70D-EC0556C9B06E}"/>
              </a:ext>
            </a:extLst>
          </p:cNvPr>
          <p:cNvSpPr/>
          <p:nvPr userDrawn="1"/>
        </p:nvSpPr>
        <p:spPr>
          <a:xfrm>
            <a:off x="5416550" y="836613"/>
            <a:ext cx="2408238" cy="2393950"/>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 name="Oval 38">
            <a:extLst>
              <a:ext uri="{FF2B5EF4-FFF2-40B4-BE49-F238E27FC236}">
                <a16:creationId xmlns:a16="http://schemas.microsoft.com/office/drawing/2014/main" id="{A85E8EE4-C239-1743-880A-1AE574F4DE36}"/>
              </a:ext>
            </a:extLst>
          </p:cNvPr>
          <p:cNvSpPr/>
          <p:nvPr userDrawn="1"/>
        </p:nvSpPr>
        <p:spPr>
          <a:xfrm>
            <a:off x="8545513" y="836613"/>
            <a:ext cx="2408237" cy="2393950"/>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rot="16200000">
            <a:off x="-1691409" y="3039142"/>
            <a:ext cx="6096000" cy="779719"/>
          </a:xfrm>
        </p:spPr>
        <p:txBody>
          <a:bodyPr>
            <a:noAutofit/>
          </a:bodyPr>
          <a:lstStyle>
            <a:lvl1pPr marL="0" algn="ctr">
              <a:defRPr sz="38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13" name="Text Placeholder 4"/>
          <p:cNvSpPr>
            <a:spLocks noGrp="1"/>
          </p:cNvSpPr>
          <p:nvPr>
            <p:ph type="body" sz="quarter" idx="16"/>
          </p:nvPr>
        </p:nvSpPr>
        <p:spPr>
          <a:xfrm>
            <a:off x="2410691" y="1472944"/>
            <a:ext cx="2161309" cy="1094509"/>
          </a:xfrm>
        </p:spPr>
        <p:txBody>
          <a:bodyPr anchor="ctr">
            <a:noAutofit/>
          </a:bodyPr>
          <a:lstStyle>
            <a:lvl1pPr marL="0" indent="0" algn="ctr">
              <a:spcBef>
                <a:spcPts val="0"/>
              </a:spcBef>
              <a:buFontTx/>
              <a:buNone/>
              <a:defRPr sz="24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9" name="Text Placeholder 4"/>
          <p:cNvSpPr>
            <a:spLocks noGrp="1"/>
          </p:cNvSpPr>
          <p:nvPr>
            <p:ph type="body" sz="quarter" idx="17"/>
          </p:nvPr>
        </p:nvSpPr>
        <p:spPr>
          <a:xfrm>
            <a:off x="5512424" y="1472944"/>
            <a:ext cx="2161309" cy="1094509"/>
          </a:xfrm>
        </p:spPr>
        <p:txBody>
          <a:bodyPr anchor="ctr">
            <a:noAutofit/>
          </a:bodyPr>
          <a:lstStyle>
            <a:lvl1pPr marL="0" indent="0" algn="ctr">
              <a:spcBef>
                <a:spcPts val="0"/>
              </a:spcBef>
              <a:buFontTx/>
              <a:buNone/>
              <a:defRPr sz="24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23" name="Text Placeholder 4"/>
          <p:cNvSpPr>
            <a:spLocks noGrp="1"/>
          </p:cNvSpPr>
          <p:nvPr>
            <p:ph type="body" sz="quarter" idx="18"/>
          </p:nvPr>
        </p:nvSpPr>
        <p:spPr>
          <a:xfrm>
            <a:off x="8644794" y="1472944"/>
            <a:ext cx="2161309" cy="1094509"/>
          </a:xfrm>
        </p:spPr>
        <p:txBody>
          <a:bodyPr anchor="ctr">
            <a:noAutofit/>
          </a:bodyPr>
          <a:lstStyle>
            <a:lvl1pPr marL="0" indent="0" algn="ctr">
              <a:spcBef>
                <a:spcPts val="0"/>
              </a:spcBef>
              <a:buFontTx/>
              <a:buNone/>
              <a:defRPr sz="24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38" name="Text Placeholder 4"/>
          <p:cNvSpPr>
            <a:spLocks noGrp="1"/>
          </p:cNvSpPr>
          <p:nvPr>
            <p:ph type="body" sz="quarter" idx="21"/>
          </p:nvPr>
        </p:nvSpPr>
        <p:spPr>
          <a:xfrm>
            <a:off x="8644794" y="4294909"/>
            <a:ext cx="2161309" cy="1094509"/>
          </a:xfrm>
        </p:spPr>
        <p:txBody>
          <a:bodyPr anchor="ctr">
            <a:noAutofit/>
          </a:bodyPr>
          <a:lstStyle>
            <a:lvl1pPr marL="0" indent="0" algn="ctr">
              <a:spcBef>
                <a:spcPts val="0"/>
              </a:spcBef>
              <a:buFontTx/>
              <a:buNone/>
              <a:defRPr sz="2400" b="1" baseline="0">
                <a:solidFill>
                  <a:schemeClr val="bg1"/>
                </a:solidFill>
                <a:latin typeface="+mn-lt"/>
                <a:cs typeface="Glegoo" pitchFamily="2"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34" name="Text Placeholder 4"/>
          <p:cNvSpPr>
            <a:spLocks noGrp="1"/>
          </p:cNvSpPr>
          <p:nvPr>
            <p:ph type="body" sz="quarter" idx="20"/>
          </p:nvPr>
        </p:nvSpPr>
        <p:spPr>
          <a:xfrm>
            <a:off x="5512424" y="4294909"/>
            <a:ext cx="2161309" cy="1094509"/>
          </a:xfrm>
        </p:spPr>
        <p:txBody>
          <a:bodyPr anchor="ctr">
            <a:noAutofit/>
          </a:bodyPr>
          <a:lstStyle>
            <a:lvl1pPr marL="0" indent="0" algn="ctr">
              <a:spcBef>
                <a:spcPts val="0"/>
              </a:spcBef>
              <a:buFontTx/>
              <a:buNone/>
              <a:defRPr sz="2400" b="1" baseline="0">
                <a:solidFill>
                  <a:schemeClr val="bg1"/>
                </a:solidFill>
                <a:latin typeface="+mn-lt"/>
                <a:cs typeface="Glegoo" pitchFamily="2"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28" name="Text Placeholder 4"/>
          <p:cNvSpPr>
            <a:spLocks noGrp="1"/>
          </p:cNvSpPr>
          <p:nvPr>
            <p:ph type="body" sz="quarter" idx="19"/>
          </p:nvPr>
        </p:nvSpPr>
        <p:spPr>
          <a:xfrm>
            <a:off x="2410691" y="4294909"/>
            <a:ext cx="2161309" cy="1094509"/>
          </a:xfrm>
        </p:spPr>
        <p:txBody>
          <a:bodyPr anchor="ctr">
            <a:noAutofit/>
          </a:bodyPr>
          <a:lstStyle>
            <a:lvl1pPr marL="0" indent="0" algn="ctr">
              <a:spcBef>
                <a:spcPts val="0"/>
              </a:spcBef>
              <a:buFontTx/>
              <a:buNone/>
              <a:defRPr sz="24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Tree>
    <p:extLst>
      <p:ext uri="{BB962C8B-B14F-4D97-AF65-F5344CB8AC3E}">
        <p14:creationId xmlns:p14="http://schemas.microsoft.com/office/powerpoint/2010/main" val="310412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anim calcmode="lin" valueType="num">
                                      <p:cBhvr>
                                        <p:cTn id="43" dur="500" fill="hold"/>
                                        <p:tgtEl>
                                          <p:spTgt spid="17"/>
                                        </p:tgtEl>
                                        <p:attrNameLst>
                                          <p:attrName>ppt_x</p:attrName>
                                        </p:attrNameLst>
                                      </p:cBhvr>
                                      <p:tavLst>
                                        <p:tav tm="0">
                                          <p:val>
                                            <p:strVal val="#ppt_x"/>
                                          </p:val>
                                        </p:tav>
                                        <p:tav tm="100000">
                                          <p:val>
                                            <p:strVal val="#ppt_x"/>
                                          </p:val>
                                        </p:tav>
                                      </p:tavLst>
                                    </p:anim>
                                    <p:anim calcmode="lin" valueType="num">
                                      <p:cBhvr>
                                        <p:cTn id="44" dur="500" fill="hold"/>
                                        <p:tgtEl>
                                          <p:spTgt spid="17"/>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anim calcmode="lin" valueType="num">
                                      <p:cBhvr>
                                        <p:cTn id="53" dur="500" fill="hold"/>
                                        <p:tgtEl>
                                          <p:spTgt spid="24"/>
                                        </p:tgtEl>
                                        <p:attrNameLst>
                                          <p:attrName>ppt_x</p:attrName>
                                        </p:attrNameLst>
                                      </p:cBhvr>
                                      <p:tavLst>
                                        <p:tav tm="0">
                                          <p:val>
                                            <p:strVal val="#ppt_x"/>
                                          </p:val>
                                        </p:tav>
                                        <p:tav tm="100000">
                                          <p:val>
                                            <p:strVal val="#ppt_x"/>
                                          </p:val>
                                        </p:tav>
                                      </p:tavLst>
                                    </p:anim>
                                    <p:anim calcmode="lin" valueType="num">
                                      <p:cBhvr>
                                        <p:cTn id="54" dur="5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anim calcmode="lin" valueType="num">
                                      <p:cBhvr>
                                        <p:cTn id="63" dur="500" fill="hold"/>
                                        <p:tgtEl>
                                          <p:spTgt spid="22"/>
                                        </p:tgtEl>
                                        <p:attrNameLst>
                                          <p:attrName>ppt_x</p:attrName>
                                        </p:attrNameLst>
                                      </p:cBhvr>
                                      <p:tavLst>
                                        <p:tav tm="0">
                                          <p:val>
                                            <p:strVal val="#ppt_x"/>
                                          </p:val>
                                        </p:tav>
                                        <p:tav tm="100000">
                                          <p:val>
                                            <p:strVal val="#ppt_x"/>
                                          </p:val>
                                        </p:tav>
                                      </p:tavLst>
                                    </p:anim>
                                    <p:anim calcmode="lin" valueType="num">
                                      <p:cBhvr>
                                        <p:cTn id="64" dur="5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anim calcmode="lin" valueType="num">
                                      <p:cBhvr>
                                        <p:cTn id="68" dur="500" fill="hold"/>
                                        <p:tgtEl>
                                          <p:spTgt spid="27"/>
                                        </p:tgtEl>
                                        <p:attrNameLst>
                                          <p:attrName>ppt_x</p:attrName>
                                        </p:attrNameLst>
                                      </p:cBhvr>
                                      <p:tavLst>
                                        <p:tav tm="0">
                                          <p:val>
                                            <p:strVal val="#ppt_x"/>
                                          </p:val>
                                        </p:tav>
                                        <p:tav tm="100000">
                                          <p:val>
                                            <p:strVal val="#ppt_x"/>
                                          </p:val>
                                        </p:tav>
                                      </p:tavLst>
                                    </p:anim>
                                    <p:anim calcmode="lin" valueType="num">
                                      <p:cBhvr>
                                        <p:cTn id="69" dur="500" fill="hold"/>
                                        <p:tgtEl>
                                          <p:spTgt spid="2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anim calcmode="lin" valueType="num">
                                      <p:cBhvr>
                                        <p:cTn id="73" dur="500" fill="hold"/>
                                        <p:tgtEl>
                                          <p:spTgt spid="25"/>
                                        </p:tgtEl>
                                        <p:attrNameLst>
                                          <p:attrName>ppt_x</p:attrName>
                                        </p:attrNameLst>
                                      </p:cBhvr>
                                      <p:tavLst>
                                        <p:tav tm="0">
                                          <p:val>
                                            <p:strVal val="#ppt_x"/>
                                          </p:val>
                                        </p:tav>
                                        <p:tav tm="100000">
                                          <p:val>
                                            <p:strVal val="#ppt_x"/>
                                          </p:val>
                                        </p:tav>
                                      </p:tavLst>
                                    </p:anim>
                                    <p:anim calcmode="lin" valueType="num">
                                      <p:cBhvr>
                                        <p:cTn id="74" dur="500" fill="hold"/>
                                        <p:tgtEl>
                                          <p:spTgt spid="2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anim calcmode="lin" valueType="num">
                                      <p:cBhvr>
                                        <p:cTn id="78" dur="500" fill="hold"/>
                                        <p:tgtEl>
                                          <p:spTgt spid="26"/>
                                        </p:tgtEl>
                                        <p:attrNameLst>
                                          <p:attrName>ppt_x</p:attrName>
                                        </p:attrNameLst>
                                      </p:cBhvr>
                                      <p:tavLst>
                                        <p:tav tm="0">
                                          <p:val>
                                            <p:strVal val="#ppt_x"/>
                                          </p:val>
                                        </p:tav>
                                        <p:tav tm="100000">
                                          <p:val>
                                            <p:strVal val="#ppt_x"/>
                                          </p:val>
                                        </p:tav>
                                      </p:tavLst>
                                    </p:anim>
                                    <p:anim calcmode="lin" valueType="num">
                                      <p:cBhvr>
                                        <p:cTn id="79" dur="500" fill="hold"/>
                                        <p:tgtEl>
                                          <p:spTgt spid="2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anim calcmode="lin" valueType="num">
                                      <p:cBhvr>
                                        <p:cTn id="83" dur="500" fill="hold"/>
                                        <p:tgtEl>
                                          <p:spTgt spid="31"/>
                                        </p:tgtEl>
                                        <p:attrNameLst>
                                          <p:attrName>ppt_x</p:attrName>
                                        </p:attrNameLst>
                                      </p:cBhvr>
                                      <p:tavLst>
                                        <p:tav tm="0">
                                          <p:val>
                                            <p:strVal val="#ppt_x"/>
                                          </p:val>
                                        </p:tav>
                                        <p:tav tm="100000">
                                          <p:val>
                                            <p:strVal val="#ppt_x"/>
                                          </p:val>
                                        </p:tav>
                                      </p:tavLst>
                                    </p:anim>
                                    <p:anim calcmode="lin" valueType="num">
                                      <p:cBhvr>
                                        <p:cTn id="84" dur="500" fill="hold"/>
                                        <p:tgtEl>
                                          <p:spTgt spid="31"/>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anim calcmode="lin" valueType="num">
                                      <p:cBhvr>
                                        <p:cTn id="88" dur="500" fill="hold"/>
                                        <p:tgtEl>
                                          <p:spTgt spid="29"/>
                                        </p:tgtEl>
                                        <p:attrNameLst>
                                          <p:attrName>ppt_x</p:attrName>
                                        </p:attrNameLst>
                                      </p:cBhvr>
                                      <p:tavLst>
                                        <p:tav tm="0">
                                          <p:val>
                                            <p:strVal val="#ppt_x"/>
                                          </p:val>
                                        </p:tav>
                                        <p:tav tm="100000">
                                          <p:val>
                                            <p:strVal val="#ppt_x"/>
                                          </p:val>
                                        </p:tav>
                                      </p:tavLst>
                                    </p:anim>
                                    <p:anim calcmode="lin" valueType="num">
                                      <p:cBhvr>
                                        <p:cTn id="89" dur="500" fill="hold"/>
                                        <p:tgtEl>
                                          <p:spTgt spid="2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anim calcmode="lin" valueType="num">
                                      <p:cBhvr>
                                        <p:cTn id="93" dur="500" fill="hold"/>
                                        <p:tgtEl>
                                          <p:spTgt spid="30"/>
                                        </p:tgtEl>
                                        <p:attrNameLst>
                                          <p:attrName>ppt_x</p:attrName>
                                        </p:attrNameLst>
                                      </p:cBhvr>
                                      <p:tavLst>
                                        <p:tav tm="0">
                                          <p:val>
                                            <p:strVal val="#ppt_x"/>
                                          </p:val>
                                        </p:tav>
                                        <p:tav tm="100000">
                                          <p:val>
                                            <p:strVal val="#ppt_x"/>
                                          </p:val>
                                        </p:tav>
                                      </p:tavLst>
                                    </p:anim>
                                    <p:anim calcmode="lin" valueType="num">
                                      <p:cBhvr>
                                        <p:cTn id="94" dur="500" fill="hold"/>
                                        <p:tgtEl>
                                          <p:spTgt spid="30"/>
                                        </p:tgtEl>
                                        <p:attrNameLst>
                                          <p:attrName>ppt_y</p:attrName>
                                        </p:attrNameLst>
                                      </p:cBhvr>
                                      <p:tavLst>
                                        <p:tav tm="0">
                                          <p:val>
                                            <p:strVal val="#ppt_y+.1"/>
                                          </p:val>
                                        </p:tav>
                                        <p:tav tm="100000">
                                          <p:val>
                                            <p:strVal val="#ppt_y"/>
                                          </p:val>
                                        </p:tav>
                                      </p:tavLst>
                                    </p:anim>
                                  </p:childTnLst>
                                </p:cTn>
                              </p:par>
                            </p:childTnLst>
                          </p:cTn>
                        </p:par>
                        <p:par>
                          <p:cTn id="95" fill="hold">
                            <p:stCondLst>
                              <p:cond delay="500"/>
                            </p:stCondLst>
                            <p:childTnLst>
                              <p:par>
                                <p:cTn id="96" presetID="53" presetClass="entr" presetSubtype="16" fill="hold" grpId="0" nodeType="afterEffect">
                                  <p:stCondLst>
                                    <p:cond delay="0"/>
                                  </p:stCondLst>
                                  <p:childTnLst>
                                    <p:set>
                                      <p:cBhvr>
                                        <p:cTn id="97" dur="1" fill="hold">
                                          <p:stCondLst>
                                            <p:cond delay="0"/>
                                          </p:stCondLst>
                                        </p:cTn>
                                        <p:tgtEl>
                                          <p:spTgt spid="32"/>
                                        </p:tgtEl>
                                        <p:attrNameLst>
                                          <p:attrName>style.visibility</p:attrName>
                                        </p:attrNameLst>
                                      </p:cBhvr>
                                      <p:to>
                                        <p:strVal val="visible"/>
                                      </p:to>
                                    </p:set>
                                    <p:anim calcmode="lin" valueType="num">
                                      <p:cBhvr>
                                        <p:cTn id="98" dur="500" fill="hold"/>
                                        <p:tgtEl>
                                          <p:spTgt spid="32"/>
                                        </p:tgtEl>
                                        <p:attrNameLst>
                                          <p:attrName>ppt_w</p:attrName>
                                        </p:attrNameLst>
                                      </p:cBhvr>
                                      <p:tavLst>
                                        <p:tav tm="0">
                                          <p:val>
                                            <p:fltVal val="0"/>
                                          </p:val>
                                        </p:tav>
                                        <p:tav tm="100000">
                                          <p:val>
                                            <p:strVal val="#ppt_w"/>
                                          </p:val>
                                        </p:tav>
                                      </p:tavLst>
                                    </p:anim>
                                    <p:anim calcmode="lin" valueType="num">
                                      <p:cBhvr>
                                        <p:cTn id="99" dur="500" fill="hold"/>
                                        <p:tgtEl>
                                          <p:spTgt spid="32"/>
                                        </p:tgtEl>
                                        <p:attrNameLst>
                                          <p:attrName>ppt_h</p:attrName>
                                        </p:attrNameLst>
                                      </p:cBhvr>
                                      <p:tavLst>
                                        <p:tav tm="0">
                                          <p:val>
                                            <p:fltVal val="0"/>
                                          </p:val>
                                        </p:tav>
                                        <p:tav tm="100000">
                                          <p:val>
                                            <p:strVal val="#ppt_h"/>
                                          </p:val>
                                        </p:tav>
                                      </p:tavLst>
                                    </p:anim>
                                    <p:animEffect transition="in" filter="fade">
                                      <p:cBhvr>
                                        <p:cTn id="100" dur="500"/>
                                        <p:tgtEl>
                                          <p:spTgt spid="32"/>
                                        </p:tgtEl>
                                      </p:cBhvr>
                                    </p:animEffect>
                                  </p:childTnLst>
                                </p:cTn>
                              </p:par>
                            </p:childTnLst>
                          </p:cTn>
                        </p:par>
                        <p:par>
                          <p:cTn id="101" fill="hold">
                            <p:stCondLst>
                              <p:cond delay="1000"/>
                            </p:stCondLst>
                            <p:childTnLst>
                              <p:par>
                                <p:cTn id="102" presetID="53" presetClass="entr" presetSubtype="16" fill="hold" grpId="0" nodeType="afterEffect">
                                  <p:stCondLst>
                                    <p:cond delay="0"/>
                                  </p:stCondLst>
                                  <p:childTnLst>
                                    <p:set>
                                      <p:cBhvr>
                                        <p:cTn id="103" dur="1" fill="hold">
                                          <p:stCondLst>
                                            <p:cond delay="0"/>
                                          </p:stCondLst>
                                        </p:cTn>
                                        <p:tgtEl>
                                          <p:spTgt spid="33"/>
                                        </p:tgtEl>
                                        <p:attrNameLst>
                                          <p:attrName>style.visibility</p:attrName>
                                        </p:attrNameLst>
                                      </p:cBhvr>
                                      <p:to>
                                        <p:strVal val="visible"/>
                                      </p:to>
                                    </p:set>
                                    <p:anim calcmode="lin" valueType="num">
                                      <p:cBhvr>
                                        <p:cTn id="104" dur="500" fill="hold"/>
                                        <p:tgtEl>
                                          <p:spTgt spid="33"/>
                                        </p:tgtEl>
                                        <p:attrNameLst>
                                          <p:attrName>ppt_w</p:attrName>
                                        </p:attrNameLst>
                                      </p:cBhvr>
                                      <p:tavLst>
                                        <p:tav tm="0">
                                          <p:val>
                                            <p:fltVal val="0"/>
                                          </p:val>
                                        </p:tav>
                                        <p:tav tm="100000">
                                          <p:val>
                                            <p:strVal val="#ppt_w"/>
                                          </p:val>
                                        </p:tav>
                                      </p:tavLst>
                                    </p:anim>
                                    <p:anim calcmode="lin" valueType="num">
                                      <p:cBhvr>
                                        <p:cTn id="105" dur="500" fill="hold"/>
                                        <p:tgtEl>
                                          <p:spTgt spid="33"/>
                                        </p:tgtEl>
                                        <p:attrNameLst>
                                          <p:attrName>ppt_h</p:attrName>
                                        </p:attrNameLst>
                                      </p:cBhvr>
                                      <p:tavLst>
                                        <p:tav tm="0">
                                          <p:val>
                                            <p:fltVal val="0"/>
                                          </p:val>
                                        </p:tav>
                                        <p:tav tm="100000">
                                          <p:val>
                                            <p:strVal val="#ppt_h"/>
                                          </p:val>
                                        </p:tav>
                                      </p:tavLst>
                                    </p:anim>
                                    <p:animEffect transition="in" filter="fade">
                                      <p:cBhvr>
                                        <p:cTn id="106" dur="500"/>
                                        <p:tgtEl>
                                          <p:spTgt spid="33"/>
                                        </p:tgtEl>
                                      </p:cBhvr>
                                    </p:animEffect>
                                  </p:childTnLst>
                                </p:cTn>
                              </p:par>
                            </p:childTnLst>
                          </p:cTn>
                        </p:par>
                        <p:par>
                          <p:cTn id="107" fill="hold">
                            <p:stCondLst>
                              <p:cond delay="1500"/>
                            </p:stCondLst>
                            <p:childTnLst>
                              <p:par>
                                <p:cTn id="108" presetID="53" presetClass="entr" presetSubtype="16" fill="hold" grpId="0" nodeType="afterEffect">
                                  <p:stCondLst>
                                    <p:cond delay="0"/>
                                  </p:stCondLst>
                                  <p:childTnLst>
                                    <p:set>
                                      <p:cBhvr>
                                        <p:cTn id="109" dur="1" fill="hold">
                                          <p:stCondLst>
                                            <p:cond delay="0"/>
                                          </p:stCondLst>
                                        </p:cTn>
                                        <p:tgtEl>
                                          <p:spTgt spid="36"/>
                                        </p:tgtEl>
                                        <p:attrNameLst>
                                          <p:attrName>style.visibility</p:attrName>
                                        </p:attrNameLst>
                                      </p:cBhvr>
                                      <p:to>
                                        <p:strVal val="visible"/>
                                      </p:to>
                                    </p:set>
                                    <p:anim calcmode="lin" valueType="num">
                                      <p:cBhvr>
                                        <p:cTn id="110" dur="500" fill="hold"/>
                                        <p:tgtEl>
                                          <p:spTgt spid="36"/>
                                        </p:tgtEl>
                                        <p:attrNameLst>
                                          <p:attrName>ppt_w</p:attrName>
                                        </p:attrNameLst>
                                      </p:cBhvr>
                                      <p:tavLst>
                                        <p:tav tm="0">
                                          <p:val>
                                            <p:fltVal val="0"/>
                                          </p:val>
                                        </p:tav>
                                        <p:tav tm="100000">
                                          <p:val>
                                            <p:strVal val="#ppt_w"/>
                                          </p:val>
                                        </p:tav>
                                      </p:tavLst>
                                    </p:anim>
                                    <p:anim calcmode="lin" valueType="num">
                                      <p:cBhvr>
                                        <p:cTn id="111" dur="500" fill="hold"/>
                                        <p:tgtEl>
                                          <p:spTgt spid="36"/>
                                        </p:tgtEl>
                                        <p:attrNameLst>
                                          <p:attrName>ppt_h</p:attrName>
                                        </p:attrNameLst>
                                      </p:cBhvr>
                                      <p:tavLst>
                                        <p:tav tm="0">
                                          <p:val>
                                            <p:fltVal val="0"/>
                                          </p:val>
                                        </p:tav>
                                        <p:tav tm="100000">
                                          <p:val>
                                            <p:strVal val="#ppt_h"/>
                                          </p:val>
                                        </p:tav>
                                      </p:tavLst>
                                    </p:anim>
                                    <p:animEffect transition="in" filter="fade">
                                      <p:cBhvr>
                                        <p:cTn id="112" dur="500"/>
                                        <p:tgtEl>
                                          <p:spTgt spid="36"/>
                                        </p:tgtEl>
                                      </p:cBhvr>
                                    </p:animEffect>
                                  </p:childTnLst>
                                </p:cTn>
                              </p:par>
                            </p:childTnLst>
                          </p:cTn>
                        </p:par>
                        <p:par>
                          <p:cTn id="113" fill="hold">
                            <p:stCondLst>
                              <p:cond delay="2000"/>
                            </p:stCondLst>
                            <p:childTnLst>
                              <p:par>
                                <p:cTn id="114" presetID="53" presetClass="entr" presetSubtype="16"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anim calcmode="lin" valueType="num">
                                      <p:cBhvr>
                                        <p:cTn id="116" dur="500" fill="hold"/>
                                        <p:tgtEl>
                                          <p:spTgt spid="35"/>
                                        </p:tgtEl>
                                        <p:attrNameLst>
                                          <p:attrName>ppt_w</p:attrName>
                                        </p:attrNameLst>
                                      </p:cBhvr>
                                      <p:tavLst>
                                        <p:tav tm="0">
                                          <p:val>
                                            <p:fltVal val="0"/>
                                          </p:val>
                                        </p:tav>
                                        <p:tav tm="100000">
                                          <p:val>
                                            <p:strVal val="#ppt_w"/>
                                          </p:val>
                                        </p:tav>
                                      </p:tavLst>
                                    </p:anim>
                                    <p:anim calcmode="lin" valueType="num">
                                      <p:cBhvr>
                                        <p:cTn id="117" dur="500" fill="hold"/>
                                        <p:tgtEl>
                                          <p:spTgt spid="35"/>
                                        </p:tgtEl>
                                        <p:attrNameLst>
                                          <p:attrName>ppt_h</p:attrName>
                                        </p:attrNameLst>
                                      </p:cBhvr>
                                      <p:tavLst>
                                        <p:tav tm="0">
                                          <p:val>
                                            <p:fltVal val="0"/>
                                          </p:val>
                                        </p:tav>
                                        <p:tav tm="100000">
                                          <p:val>
                                            <p:strVal val="#ppt_h"/>
                                          </p:val>
                                        </p:tav>
                                      </p:tavLst>
                                    </p:anim>
                                    <p:animEffect transition="in" filter="fade">
                                      <p:cBhvr>
                                        <p:cTn id="118" dur="500"/>
                                        <p:tgtEl>
                                          <p:spTgt spid="35"/>
                                        </p:tgtEl>
                                      </p:cBhvr>
                                    </p:animEffect>
                                  </p:childTnLst>
                                </p:cTn>
                              </p:par>
                            </p:childTnLst>
                          </p:cTn>
                        </p:par>
                        <p:par>
                          <p:cTn id="119" fill="hold">
                            <p:stCondLst>
                              <p:cond delay="2500"/>
                            </p:stCondLst>
                            <p:childTnLst>
                              <p:par>
                                <p:cTn id="120" presetID="53" presetClass="entr" presetSubtype="16" fill="hold" grpId="0" nodeType="after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500" fill="hold"/>
                                        <p:tgtEl>
                                          <p:spTgt spid="37"/>
                                        </p:tgtEl>
                                        <p:attrNameLst>
                                          <p:attrName>ppt_w</p:attrName>
                                        </p:attrNameLst>
                                      </p:cBhvr>
                                      <p:tavLst>
                                        <p:tav tm="0">
                                          <p:val>
                                            <p:fltVal val="0"/>
                                          </p:val>
                                        </p:tav>
                                        <p:tav tm="100000">
                                          <p:val>
                                            <p:strVal val="#ppt_w"/>
                                          </p:val>
                                        </p:tav>
                                      </p:tavLst>
                                    </p:anim>
                                    <p:anim calcmode="lin" valueType="num">
                                      <p:cBhvr>
                                        <p:cTn id="123" dur="500" fill="hold"/>
                                        <p:tgtEl>
                                          <p:spTgt spid="37"/>
                                        </p:tgtEl>
                                        <p:attrNameLst>
                                          <p:attrName>ppt_h</p:attrName>
                                        </p:attrNameLst>
                                      </p:cBhvr>
                                      <p:tavLst>
                                        <p:tav tm="0">
                                          <p:val>
                                            <p:fltVal val="0"/>
                                          </p:val>
                                        </p:tav>
                                        <p:tav tm="100000">
                                          <p:val>
                                            <p:strVal val="#ppt_h"/>
                                          </p:val>
                                        </p:tav>
                                      </p:tavLst>
                                    </p:anim>
                                    <p:animEffect transition="in" filter="fade">
                                      <p:cBhvr>
                                        <p:cTn id="124" dur="500"/>
                                        <p:tgtEl>
                                          <p:spTgt spid="37"/>
                                        </p:tgtEl>
                                      </p:cBhvr>
                                    </p:animEffect>
                                  </p:childTnLst>
                                </p:cTn>
                              </p:par>
                            </p:childTnLst>
                          </p:cTn>
                        </p:par>
                        <p:par>
                          <p:cTn id="125" fill="hold">
                            <p:stCondLst>
                              <p:cond delay="3000"/>
                            </p:stCondLst>
                            <p:childTnLst>
                              <p:par>
                                <p:cTn id="126" presetID="53" presetClass="entr" presetSubtype="16" fill="hold" grpId="0" nodeType="afterEffect">
                                  <p:stCondLst>
                                    <p:cond delay="0"/>
                                  </p:stCondLst>
                                  <p:childTnLst>
                                    <p:set>
                                      <p:cBhvr>
                                        <p:cTn id="127" dur="1" fill="hold">
                                          <p:stCondLst>
                                            <p:cond delay="0"/>
                                          </p:stCondLst>
                                        </p:cTn>
                                        <p:tgtEl>
                                          <p:spTgt spid="39"/>
                                        </p:tgtEl>
                                        <p:attrNameLst>
                                          <p:attrName>style.visibility</p:attrName>
                                        </p:attrNameLst>
                                      </p:cBhvr>
                                      <p:to>
                                        <p:strVal val="visible"/>
                                      </p:to>
                                    </p:set>
                                    <p:anim calcmode="lin" valueType="num">
                                      <p:cBhvr>
                                        <p:cTn id="128" dur="500" fill="hold"/>
                                        <p:tgtEl>
                                          <p:spTgt spid="39"/>
                                        </p:tgtEl>
                                        <p:attrNameLst>
                                          <p:attrName>ppt_w</p:attrName>
                                        </p:attrNameLst>
                                      </p:cBhvr>
                                      <p:tavLst>
                                        <p:tav tm="0">
                                          <p:val>
                                            <p:fltVal val="0"/>
                                          </p:val>
                                        </p:tav>
                                        <p:tav tm="100000">
                                          <p:val>
                                            <p:strVal val="#ppt_w"/>
                                          </p:val>
                                        </p:tav>
                                      </p:tavLst>
                                    </p:anim>
                                    <p:anim calcmode="lin" valueType="num">
                                      <p:cBhvr>
                                        <p:cTn id="129" dur="500" fill="hold"/>
                                        <p:tgtEl>
                                          <p:spTgt spid="39"/>
                                        </p:tgtEl>
                                        <p:attrNameLst>
                                          <p:attrName>ppt_h</p:attrName>
                                        </p:attrNameLst>
                                      </p:cBhvr>
                                      <p:tavLst>
                                        <p:tav tm="0">
                                          <p:val>
                                            <p:fltVal val="0"/>
                                          </p:val>
                                        </p:tav>
                                        <p:tav tm="100000">
                                          <p:val>
                                            <p:strVal val="#ppt_h"/>
                                          </p:val>
                                        </p:tav>
                                      </p:tavLst>
                                    </p:anim>
                                    <p:animEffect transition="in" filter="fade">
                                      <p:cBhvr>
                                        <p:cTn id="130" dur="500"/>
                                        <p:tgtEl>
                                          <p:spTgt spid="39"/>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9"/>
                                        </p:tgtEl>
                                        <p:attrNameLst>
                                          <p:attrName>style.visibility</p:attrName>
                                        </p:attrNameLst>
                                      </p:cBhvr>
                                      <p:to>
                                        <p:strVal val="visible"/>
                                      </p:to>
                                    </p:set>
                                    <p:animEffect transition="in" filter="fade">
                                      <p:cBhvr>
                                        <p:cTn id="1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P spid="16" grpId="0" animBg="1"/>
      <p:bldP spid="17" grpId="0" animBg="1"/>
      <p:bldP spid="18" grpId="0" animBg="1"/>
      <p:bldP spid="20" grpId="0" animBg="1"/>
      <p:bldP spid="21" grpId="0" animBg="1"/>
      <p:bldP spid="22" grpId="0" animBg="1"/>
      <p:bldP spid="24" grpId="0" animBg="1"/>
      <p:bldP spid="25" grpId="0" animBg="1"/>
      <p:bldP spid="26" grpId="0" animBg="1"/>
      <p:bldP spid="27" grpId="0" animBg="1"/>
      <p:bldP spid="29" grpId="0" animBg="1"/>
      <p:bldP spid="30" grpId="0" animBg="1"/>
      <p:bldP spid="31" grpId="0" animBg="1"/>
      <p:bldP spid="32" grpId="0" animBg="1"/>
      <p:bldP spid="33" grpId="0" animBg="1"/>
      <p:bldP spid="35" grpId="0" animBg="1"/>
      <p:bldP spid="36" grpId="0" animBg="1"/>
      <p:bldP spid="37" grpId="0" animBg="1"/>
      <p:bldP spid="39"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8FEB73F-1A3E-394A-AA59-620BB482D3AD}"/>
              </a:ext>
            </a:extLst>
          </p:cNvPr>
          <p:cNvSpPr/>
          <p:nvPr userDrawn="1"/>
        </p:nvSpPr>
        <p:spPr>
          <a:xfrm>
            <a:off x="398463" y="1692275"/>
            <a:ext cx="11430000" cy="478472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14A5D69-7F02-4A46-B9BB-35EF24D95F74}"/>
              </a:ext>
            </a:extLst>
          </p:cNvPr>
          <p:cNvSpPr/>
          <p:nvPr userDrawn="1"/>
        </p:nvSpPr>
        <p:spPr>
          <a:xfrm>
            <a:off x="398463" y="393700"/>
            <a:ext cx="11430000" cy="1298575"/>
          </a:xfrm>
          <a:prstGeom prst="rect">
            <a:avLst/>
          </a:prstGeom>
          <a:solidFill>
            <a:schemeClr val="tx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7" name="Freeform 8">
            <a:extLst>
              <a:ext uri="{FF2B5EF4-FFF2-40B4-BE49-F238E27FC236}">
                <a16:creationId xmlns:a16="http://schemas.microsoft.com/office/drawing/2014/main" id="{96D10121-2170-DB42-A21F-4C57A7B80790}"/>
              </a:ext>
            </a:extLst>
          </p:cNvPr>
          <p:cNvSpPr>
            <a:spLocks/>
          </p:cNvSpPr>
          <p:nvPr userDrawn="1"/>
        </p:nvSpPr>
        <p:spPr bwMode="auto">
          <a:xfrm>
            <a:off x="1211263" y="2422525"/>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9">
            <a:extLst>
              <a:ext uri="{FF2B5EF4-FFF2-40B4-BE49-F238E27FC236}">
                <a16:creationId xmlns:a16="http://schemas.microsoft.com/office/drawing/2014/main" id="{E68D13C5-9DF3-0242-973D-78A6E9E7A421}"/>
              </a:ext>
            </a:extLst>
          </p:cNvPr>
          <p:cNvSpPr>
            <a:spLocks/>
          </p:cNvSpPr>
          <p:nvPr userDrawn="1"/>
        </p:nvSpPr>
        <p:spPr bwMode="auto">
          <a:xfrm>
            <a:off x="1211263" y="3838575"/>
            <a:ext cx="503237" cy="479425"/>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0">
            <a:extLst>
              <a:ext uri="{FF2B5EF4-FFF2-40B4-BE49-F238E27FC236}">
                <a16:creationId xmlns:a16="http://schemas.microsoft.com/office/drawing/2014/main" id="{528EB13B-D870-8D4E-BCC8-469F47FBD02A}"/>
              </a:ext>
            </a:extLst>
          </p:cNvPr>
          <p:cNvSpPr>
            <a:spLocks/>
          </p:cNvSpPr>
          <p:nvPr userDrawn="1"/>
        </p:nvSpPr>
        <p:spPr bwMode="auto">
          <a:xfrm>
            <a:off x="1211263" y="5295900"/>
            <a:ext cx="503237" cy="479425"/>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1">
            <a:extLst>
              <a:ext uri="{FF2B5EF4-FFF2-40B4-BE49-F238E27FC236}">
                <a16:creationId xmlns:a16="http://schemas.microsoft.com/office/drawing/2014/main" id="{113ABE86-2528-5C4D-95C0-8EDFB1DFCD7B}"/>
              </a:ext>
            </a:extLst>
          </p:cNvPr>
          <p:cNvSpPr>
            <a:spLocks/>
          </p:cNvSpPr>
          <p:nvPr userDrawn="1"/>
        </p:nvSpPr>
        <p:spPr bwMode="auto">
          <a:xfrm>
            <a:off x="6370641" y="2444750"/>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2">
            <a:extLst>
              <a:ext uri="{FF2B5EF4-FFF2-40B4-BE49-F238E27FC236}">
                <a16:creationId xmlns:a16="http://schemas.microsoft.com/office/drawing/2014/main" id="{DAAB2BAB-3473-3441-964A-9419A3797339}"/>
              </a:ext>
            </a:extLst>
          </p:cNvPr>
          <p:cNvSpPr>
            <a:spLocks/>
          </p:cNvSpPr>
          <p:nvPr userDrawn="1"/>
        </p:nvSpPr>
        <p:spPr bwMode="auto">
          <a:xfrm>
            <a:off x="6370641" y="3860800"/>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3">
            <a:extLst>
              <a:ext uri="{FF2B5EF4-FFF2-40B4-BE49-F238E27FC236}">
                <a16:creationId xmlns:a16="http://schemas.microsoft.com/office/drawing/2014/main" id="{1B5AA16D-9E77-8A4D-B8F6-F4BB571D9169}"/>
              </a:ext>
            </a:extLst>
          </p:cNvPr>
          <p:cNvSpPr>
            <a:spLocks/>
          </p:cNvSpPr>
          <p:nvPr userDrawn="1"/>
        </p:nvSpPr>
        <p:spPr bwMode="auto">
          <a:xfrm>
            <a:off x="6370641" y="5318125"/>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 name="Title 1">
            <a:extLst>
              <a:ext uri="{FF2B5EF4-FFF2-40B4-BE49-F238E27FC236}">
                <a16:creationId xmlns:a16="http://schemas.microsoft.com/office/drawing/2014/main" id="{88938BB2-A07B-5445-BD83-273EC0D45DAF}"/>
              </a:ext>
            </a:extLst>
          </p:cNvPr>
          <p:cNvSpPr>
            <a:spLocks noGrp="1"/>
          </p:cNvSpPr>
          <p:nvPr>
            <p:ph type="ctrTitle"/>
          </p:nvPr>
        </p:nvSpPr>
        <p:spPr>
          <a:xfrm>
            <a:off x="517728" y="753589"/>
            <a:ext cx="11125200" cy="584789"/>
          </a:xfrm>
        </p:spPr>
        <p:txBody>
          <a:bodyPr>
            <a:noAutofit/>
          </a:bodyPr>
          <a:lstStyle>
            <a:lvl1pPr marL="0" algn="ctr">
              <a:defRPr sz="58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9" name="Text Placeholder 4">
            <a:extLst>
              <a:ext uri="{FF2B5EF4-FFF2-40B4-BE49-F238E27FC236}">
                <a16:creationId xmlns:a16="http://schemas.microsoft.com/office/drawing/2014/main" id="{5F794336-3DC0-D649-8BEF-CADEEBEECD34}"/>
              </a:ext>
            </a:extLst>
          </p:cNvPr>
          <p:cNvSpPr>
            <a:spLocks noGrp="1"/>
          </p:cNvSpPr>
          <p:nvPr>
            <p:ph type="body" sz="quarter" idx="16"/>
          </p:nvPr>
        </p:nvSpPr>
        <p:spPr>
          <a:xfrm>
            <a:off x="1929492" y="2348431"/>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0" name="Text Placeholder 4">
            <a:extLst>
              <a:ext uri="{FF2B5EF4-FFF2-40B4-BE49-F238E27FC236}">
                <a16:creationId xmlns:a16="http://schemas.microsoft.com/office/drawing/2014/main" id="{8A8BE200-0CAE-1A48-BBFB-8AB094DBBDC4}"/>
              </a:ext>
            </a:extLst>
          </p:cNvPr>
          <p:cNvSpPr>
            <a:spLocks noGrp="1"/>
          </p:cNvSpPr>
          <p:nvPr>
            <p:ph type="body" sz="quarter" idx="17"/>
          </p:nvPr>
        </p:nvSpPr>
        <p:spPr>
          <a:xfrm>
            <a:off x="1929492" y="3759581"/>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1" name="Text Placeholder 4">
            <a:extLst>
              <a:ext uri="{FF2B5EF4-FFF2-40B4-BE49-F238E27FC236}">
                <a16:creationId xmlns:a16="http://schemas.microsoft.com/office/drawing/2014/main" id="{51F7BEA8-2B68-A94D-84BF-46B8DC081B34}"/>
              </a:ext>
            </a:extLst>
          </p:cNvPr>
          <p:cNvSpPr>
            <a:spLocks noGrp="1"/>
          </p:cNvSpPr>
          <p:nvPr>
            <p:ph type="body" sz="quarter" idx="18"/>
          </p:nvPr>
        </p:nvSpPr>
        <p:spPr>
          <a:xfrm>
            <a:off x="1929492" y="5216909"/>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2" name="Text Placeholder 4">
            <a:extLst>
              <a:ext uri="{FF2B5EF4-FFF2-40B4-BE49-F238E27FC236}">
                <a16:creationId xmlns:a16="http://schemas.microsoft.com/office/drawing/2014/main" id="{FF78FDE7-159F-5C4F-94E0-AC1225D5EA9C}"/>
              </a:ext>
            </a:extLst>
          </p:cNvPr>
          <p:cNvSpPr>
            <a:spLocks noGrp="1"/>
          </p:cNvSpPr>
          <p:nvPr>
            <p:ph type="body" sz="quarter" idx="22"/>
          </p:nvPr>
        </p:nvSpPr>
        <p:spPr>
          <a:xfrm>
            <a:off x="7087536" y="2348431"/>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3" name="Text Placeholder 4">
            <a:extLst>
              <a:ext uri="{FF2B5EF4-FFF2-40B4-BE49-F238E27FC236}">
                <a16:creationId xmlns:a16="http://schemas.microsoft.com/office/drawing/2014/main" id="{9DAFA1B1-FE49-2445-92A8-ECFF97140230}"/>
              </a:ext>
            </a:extLst>
          </p:cNvPr>
          <p:cNvSpPr>
            <a:spLocks noGrp="1"/>
          </p:cNvSpPr>
          <p:nvPr>
            <p:ph type="body" sz="quarter" idx="23"/>
          </p:nvPr>
        </p:nvSpPr>
        <p:spPr>
          <a:xfrm>
            <a:off x="7087536" y="3759581"/>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4" name="Text Placeholder 4">
            <a:extLst>
              <a:ext uri="{FF2B5EF4-FFF2-40B4-BE49-F238E27FC236}">
                <a16:creationId xmlns:a16="http://schemas.microsoft.com/office/drawing/2014/main" id="{9C9039BA-C8BD-6A46-A9D0-BD29E1F0EAF3}"/>
              </a:ext>
            </a:extLst>
          </p:cNvPr>
          <p:cNvSpPr>
            <a:spLocks noGrp="1"/>
          </p:cNvSpPr>
          <p:nvPr>
            <p:ph type="body" sz="quarter" idx="24"/>
          </p:nvPr>
        </p:nvSpPr>
        <p:spPr>
          <a:xfrm>
            <a:off x="7087536" y="5230764"/>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Tree>
    <p:extLst>
      <p:ext uri="{BB962C8B-B14F-4D97-AF65-F5344CB8AC3E}">
        <p14:creationId xmlns:p14="http://schemas.microsoft.com/office/powerpoint/2010/main" val="145240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Objectives Option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F497B6-986D-804C-81F3-B7BE26DCF083}"/>
              </a:ext>
            </a:extLst>
          </p:cNvPr>
          <p:cNvSpPr/>
          <p:nvPr userDrawn="1"/>
        </p:nvSpPr>
        <p:spPr>
          <a:xfrm>
            <a:off x="-1588" y="0"/>
            <a:ext cx="12193588"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9" name="Freeform 7">
            <a:extLst>
              <a:ext uri="{FF2B5EF4-FFF2-40B4-BE49-F238E27FC236}">
                <a16:creationId xmlns:a16="http://schemas.microsoft.com/office/drawing/2014/main" id="{CD9FD14F-866B-CE48-9941-4F2304B4C46E}"/>
              </a:ext>
            </a:extLst>
          </p:cNvPr>
          <p:cNvSpPr>
            <a:spLocks/>
          </p:cNvSpPr>
          <p:nvPr userDrawn="1"/>
        </p:nvSpPr>
        <p:spPr bwMode="auto">
          <a:xfrm>
            <a:off x="830263" y="2011363"/>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8">
            <a:extLst>
              <a:ext uri="{FF2B5EF4-FFF2-40B4-BE49-F238E27FC236}">
                <a16:creationId xmlns:a16="http://schemas.microsoft.com/office/drawing/2014/main" id="{70717FAF-6EEA-0D4B-9F85-3DB240679A7A}"/>
              </a:ext>
            </a:extLst>
          </p:cNvPr>
          <p:cNvSpPr>
            <a:spLocks/>
          </p:cNvSpPr>
          <p:nvPr userDrawn="1"/>
        </p:nvSpPr>
        <p:spPr bwMode="auto">
          <a:xfrm>
            <a:off x="830263" y="4760913"/>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9">
            <a:extLst>
              <a:ext uri="{FF2B5EF4-FFF2-40B4-BE49-F238E27FC236}">
                <a16:creationId xmlns:a16="http://schemas.microsoft.com/office/drawing/2014/main" id="{9A5DF538-8BAA-4546-8249-1124F5FCC2EA}"/>
              </a:ext>
            </a:extLst>
          </p:cNvPr>
          <p:cNvSpPr>
            <a:spLocks/>
          </p:cNvSpPr>
          <p:nvPr userDrawn="1"/>
        </p:nvSpPr>
        <p:spPr bwMode="auto">
          <a:xfrm>
            <a:off x="830263" y="2894013"/>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10">
            <a:extLst>
              <a:ext uri="{FF2B5EF4-FFF2-40B4-BE49-F238E27FC236}">
                <a16:creationId xmlns:a16="http://schemas.microsoft.com/office/drawing/2014/main" id="{3D993824-973D-7C4F-9EBA-880A7D66BFFE}"/>
              </a:ext>
            </a:extLst>
          </p:cNvPr>
          <p:cNvSpPr>
            <a:spLocks/>
          </p:cNvSpPr>
          <p:nvPr userDrawn="1"/>
        </p:nvSpPr>
        <p:spPr bwMode="auto">
          <a:xfrm>
            <a:off x="830263" y="5684838"/>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1">
            <a:extLst>
              <a:ext uri="{FF2B5EF4-FFF2-40B4-BE49-F238E27FC236}">
                <a16:creationId xmlns:a16="http://schemas.microsoft.com/office/drawing/2014/main" id="{3EC16C0A-A32A-C44A-9BE1-D13D0DD8E7BB}"/>
              </a:ext>
            </a:extLst>
          </p:cNvPr>
          <p:cNvSpPr>
            <a:spLocks/>
          </p:cNvSpPr>
          <p:nvPr userDrawn="1"/>
        </p:nvSpPr>
        <p:spPr bwMode="auto">
          <a:xfrm>
            <a:off x="830263" y="3838575"/>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 name="Title 1"/>
          <p:cNvSpPr>
            <a:spLocks noGrp="1"/>
          </p:cNvSpPr>
          <p:nvPr>
            <p:ph type="ctrTitle"/>
          </p:nvPr>
        </p:nvSpPr>
        <p:spPr>
          <a:xfrm>
            <a:off x="508000" y="713291"/>
            <a:ext cx="11125200" cy="584789"/>
          </a:xfrm>
        </p:spPr>
        <p:txBody>
          <a:bodyPr>
            <a:noAutofit/>
          </a:bodyPr>
          <a:lstStyle>
            <a:lvl1pPr marL="0" algn="ctr">
              <a:defRPr sz="58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39" name="Text Placeholder 4"/>
          <p:cNvSpPr>
            <a:spLocks noGrp="1"/>
          </p:cNvSpPr>
          <p:nvPr>
            <p:ph type="body" sz="quarter" idx="17"/>
          </p:nvPr>
        </p:nvSpPr>
        <p:spPr>
          <a:xfrm>
            <a:off x="1638301" y="2835866"/>
            <a:ext cx="9885338"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40" name="Text Placeholder 4"/>
          <p:cNvSpPr>
            <a:spLocks noGrp="1"/>
          </p:cNvSpPr>
          <p:nvPr>
            <p:ph type="body" sz="quarter" idx="18"/>
          </p:nvPr>
        </p:nvSpPr>
        <p:spPr>
          <a:xfrm>
            <a:off x="1638301" y="3759396"/>
            <a:ext cx="9885338"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59" name="Text Placeholder 4"/>
          <p:cNvSpPr>
            <a:spLocks noGrp="1"/>
          </p:cNvSpPr>
          <p:nvPr>
            <p:ph type="body" sz="quarter" idx="23"/>
          </p:nvPr>
        </p:nvSpPr>
        <p:spPr>
          <a:xfrm>
            <a:off x="1638301" y="5606457"/>
            <a:ext cx="9885338"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3" name="Text Placeholder 4"/>
          <p:cNvSpPr>
            <a:spLocks noGrp="1"/>
          </p:cNvSpPr>
          <p:nvPr>
            <p:ph type="body" sz="quarter" idx="16"/>
          </p:nvPr>
        </p:nvSpPr>
        <p:spPr>
          <a:xfrm>
            <a:off x="1638301" y="1912336"/>
            <a:ext cx="9885338"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58" name="Text Placeholder 4"/>
          <p:cNvSpPr>
            <a:spLocks noGrp="1"/>
          </p:cNvSpPr>
          <p:nvPr>
            <p:ph type="body" sz="quarter" idx="22"/>
          </p:nvPr>
        </p:nvSpPr>
        <p:spPr>
          <a:xfrm>
            <a:off x="1638301" y="4682926"/>
            <a:ext cx="9885338"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Tree>
    <p:extLst>
      <p:ext uri="{BB962C8B-B14F-4D97-AF65-F5344CB8AC3E}">
        <p14:creationId xmlns:p14="http://schemas.microsoft.com/office/powerpoint/2010/main" val="341490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Objectives Option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BB21E7-06DA-EB48-ABBE-2AE4753EB39F}"/>
              </a:ext>
            </a:extLst>
          </p:cNvPr>
          <p:cNvSpPr/>
          <p:nvPr userDrawn="1"/>
        </p:nvSpPr>
        <p:spPr>
          <a:xfrm>
            <a:off x="508000" y="390525"/>
            <a:ext cx="11125200" cy="152717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1A45808E-35EF-5542-BDDD-D8F68893B782}"/>
              </a:ext>
            </a:extLst>
          </p:cNvPr>
          <p:cNvSpPr/>
          <p:nvPr userDrawn="1"/>
        </p:nvSpPr>
        <p:spPr>
          <a:xfrm>
            <a:off x="508000" y="2552700"/>
            <a:ext cx="3322638" cy="33035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Oval 7">
            <a:extLst>
              <a:ext uri="{FF2B5EF4-FFF2-40B4-BE49-F238E27FC236}">
                <a16:creationId xmlns:a16="http://schemas.microsoft.com/office/drawing/2014/main" id="{E795F482-83D3-9242-A0BD-90FA8A982523}"/>
              </a:ext>
            </a:extLst>
          </p:cNvPr>
          <p:cNvSpPr/>
          <p:nvPr userDrawn="1"/>
        </p:nvSpPr>
        <p:spPr>
          <a:xfrm>
            <a:off x="8267700" y="2552700"/>
            <a:ext cx="3322638" cy="33035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Oval 8">
            <a:extLst>
              <a:ext uri="{FF2B5EF4-FFF2-40B4-BE49-F238E27FC236}">
                <a16:creationId xmlns:a16="http://schemas.microsoft.com/office/drawing/2014/main" id="{0331901F-74D3-5B40-960F-970A3C8B14B9}"/>
              </a:ext>
            </a:extLst>
          </p:cNvPr>
          <p:cNvSpPr/>
          <p:nvPr userDrawn="1"/>
        </p:nvSpPr>
        <p:spPr>
          <a:xfrm>
            <a:off x="4387850" y="2552700"/>
            <a:ext cx="3322638" cy="33035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508000" y="856701"/>
            <a:ext cx="11125200" cy="584789"/>
          </a:xfrm>
        </p:spPr>
        <p:txBody>
          <a:bodyPr>
            <a:noAutofit/>
          </a:bodyPr>
          <a:lstStyle>
            <a:lvl1pPr marL="0" algn="ctr">
              <a:defRPr sz="52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13" name="Text Placeholder 4"/>
          <p:cNvSpPr>
            <a:spLocks noGrp="1"/>
          </p:cNvSpPr>
          <p:nvPr>
            <p:ph type="body" sz="quarter" idx="16"/>
          </p:nvPr>
        </p:nvSpPr>
        <p:spPr>
          <a:xfrm>
            <a:off x="649357" y="3564835"/>
            <a:ext cx="3021496" cy="1197665"/>
          </a:xfrm>
        </p:spPr>
        <p:txBody>
          <a:bodyPr anchor="ctr">
            <a:noAutofit/>
          </a:bodyPr>
          <a:lstStyle>
            <a:lvl1pPr marL="0" indent="0" algn="ctr">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9" name="Text Placeholder 4">
            <a:extLst>
              <a:ext uri="{FF2B5EF4-FFF2-40B4-BE49-F238E27FC236}">
                <a16:creationId xmlns:a16="http://schemas.microsoft.com/office/drawing/2014/main" id="{4A9ECE79-3623-1742-B02D-0EF962C69227}"/>
              </a:ext>
            </a:extLst>
          </p:cNvPr>
          <p:cNvSpPr>
            <a:spLocks noGrp="1"/>
          </p:cNvSpPr>
          <p:nvPr>
            <p:ph type="body" sz="quarter" idx="17"/>
          </p:nvPr>
        </p:nvSpPr>
        <p:spPr>
          <a:xfrm>
            <a:off x="8415131" y="3564835"/>
            <a:ext cx="3034748" cy="1197665"/>
          </a:xfrm>
        </p:spPr>
        <p:txBody>
          <a:bodyPr anchor="ctr">
            <a:noAutofit/>
          </a:bodyPr>
          <a:lstStyle>
            <a:lvl1pPr marL="0" indent="0" algn="ctr">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21" name="Text Placeholder 4">
            <a:extLst>
              <a:ext uri="{FF2B5EF4-FFF2-40B4-BE49-F238E27FC236}">
                <a16:creationId xmlns:a16="http://schemas.microsoft.com/office/drawing/2014/main" id="{F5159A3A-4068-1E45-96E8-79A4A1FDA763}"/>
              </a:ext>
            </a:extLst>
          </p:cNvPr>
          <p:cNvSpPr>
            <a:spLocks noGrp="1"/>
          </p:cNvSpPr>
          <p:nvPr>
            <p:ph type="body" sz="quarter" idx="18"/>
          </p:nvPr>
        </p:nvSpPr>
        <p:spPr>
          <a:xfrm>
            <a:off x="4505739" y="3564835"/>
            <a:ext cx="3048000" cy="1197665"/>
          </a:xfrm>
        </p:spPr>
        <p:txBody>
          <a:bodyPr anchor="ctr">
            <a:noAutofit/>
          </a:bodyPr>
          <a:lstStyle>
            <a:lvl1pPr marL="0" indent="0" algn="ctr">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Tree>
    <p:extLst>
      <p:ext uri="{BB962C8B-B14F-4D97-AF65-F5344CB8AC3E}">
        <p14:creationId xmlns:p14="http://schemas.microsoft.com/office/powerpoint/2010/main" val="234297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112413281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Module Title Option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D73E3C-5E60-2441-9C1C-2FD2C9604D75}"/>
              </a:ext>
            </a:extLst>
          </p:cNvPr>
          <p:cNvSpPr/>
          <p:nvPr userDrawn="1"/>
        </p:nvSpPr>
        <p:spPr>
          <a:xfrm>
            <a:off x="508000" y="390525"/>
            <a:ext cx="11125200" cy="152717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08000" y="893277"/>
            <a:ext cx="11125200" cy="584789"/>
          </a:xfrm>
        </p:spPr>
        <p:txBody>
          <a:bodyPr>
            <a:noAutofit/>
          </a:bodyPr>
          <a:lstStyle>
            <a:lvl1pPr marL="0" algn="ctr">
              <a:defRPr sz="5200" b="0">
                <a:solidFill>
                  <a:schemeClr val="bg1"/>
                </a:solidFill>
                <a:latin typeface="+mj-lt"/>
                <a:cs typeface="Arial" panose="020B060402020202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71553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Module Title Option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7F835-DAC2-214C-A864-CEAE615374F0}"/>
              </a:ext>
            </a:extLst>
          </p:cNvPr>
          <p:cNvSpPr/>
          <p:nvPr userDrawn="1"/>
        </p:nvSpPr>
        <p:spPr>
          <a:xfrm>
            <a:off x="0" y="0"/>
            <a:ext cx="12172950"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8B3D2A36-C834-944C-B484-0557693020A6}"/>
              </a:ext>
            </a:extLst>
          </p:cNvPr>
          <p:cNvSpPr/>
          <p:nvPr userDrawn="1"/>
        </p:nvSpPr>
        <p:spPr>
          <a:xfrm>
            <a:off x="220663" y="700088"/>
            <a:ext cx="5489575" cy="5457825"/>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reeform 8">
            <a:extLst>
              <a:ext uri="{FF2B5EF4-FFF2-40B4-BE49-F238E27FC236}">
                <a16:creationId xmlns:a16="http://schemas.microsoft.com/office/drawing/2014/main" id="{04E32299-C0AC-0E46-9874-4681EE319FE5}"/>
              </a:ext>
            </a:extLst>
          </p:cNvPr>
          <p:cNvSpPr>
            <a:spLocks/>
          </p:cNvSpPr>
          <p:nvPr userDrawn="1"/>
        </p:nvSpPr>
        <p:spPr bwMode="auto">
          <a:xfrm>
            <a:off x="6189663" y="1787525"/>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9">
            <a:extLst>
              <a:ext uri="{FF2B5EF4-FFF2-40B4-BE49-F238E27FC236}">
                <a16:creationId xmlns:a16="http://schemas.microsoft.com/office/drawing/2014/main" id="{CB86CF74-4F4C-F64E-936A-F3F3252F74D1}"/>
              </a:ext>
            </a:extLst>
          </p:cNvPr>
          <p:cNvSpPr>
            <a:spLocks/>
          </p:cNvSpPr>
          <p:nvPr userDrawn="1"/>
        </p:nvSpPr>
        <p:spPr bwMode="auto">
          <a:xfrm>
            <a:off x="6189663" y="2716213"/>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0">
            <a:extLst>
              <a:ext uri="{FF2B5EF4-FFF2-40B4-BE49-F238E27FC236}">
                <a16:creationId xmlns:a16="http://schemas.microsoft.com/office/drawing/2014/main" id="{B875EAA0-4721-CB4D-A35B-37CDBFED00D4}"/>
              </a:ext>
            </a:extLst>
          </p:cNvPr>
          <p:cNvSpPr>
            <a:spLocks/>
          </p:cNvSpPr>
          <p:nvPr userDrawn="1"/>
        </p:nvSpPr>
        <p:spPr bwMode="auto">
          <a:xfrm>
            <a:off x="6189663" y="3644900"/>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1">
            <a:extLst>
              <a:ext uri="{FF2B5EF4-FFF2-40B4-BE49-F238E27FC236}">
                <a16:creationId xmlns:a16="http://schemas.microsoft.com/office/drawing/2014/main" id="{82864287-1380-A64F-A391-FF65C7D04F93}"/>
              </a:ext>
            </a:extLst>
          </p:cNvPr>
          <p:cNvSpPr>
            <a:spLocks/>
          </p:cNvSpPr>
          <p:nvPr userDrawn="1"/>
        </p:nvSpPr>
        <p:spPr bwMode="auto">
          <a:xfrm>
            <a:off x="6189663" y="4573588"/>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 name="Title 1"/>
          <p:cNvSpPr>
            <a:spLocks noGrp="1"/>
          </p:cNvSpPr>
          <p:nvPr>
            <p:ph type="ctrTitle"/>
          </p:nvPr>
        </p:nvSpPr>
        <p:spPr>
          <a:xfrm>
            <a:off x="429491" y="2452256"/>
            <a:ext cx="5084618" cy="1925780"/>
          </a:xfrm>
        </p:spPr>
        <p:txBody>
          <a:bodyPr>
            <a:noAutofit/>
          </a:bodyPr>
          <a:lstStyle>
            <a:lvl1pPr marL="0" algn="ctr">
              <a:defRPr sz="36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9" name="Text Placeholder 4"/>
          <p:cNvSpPr>
            <a:spLocks noGrp="1"/>
          </p:cNvSpPr>
          <p:nvPr>
            <p:ph type="body" sz="quarter" idx="17"/>
          </p:nvPr>
        </p:nvSpPr>
        <p:spPr>
          <a:xfrm>
            <a:off x="6969458" y="2636890"/>
            <a:ext cx="4663741" cy="637287"/>
          </a:xfrm>
        </p:spPr>
        <p:txBody>
          <a:bodyPr anchor="ctr">
            <a:noAutofit/>
          </a:bodyPr>
          <a:lstStyle>
            <a:lvl1pPr marL="182880" indent="0" algn="l">
              <a:spcBef>
                <a:spcPts val="0"/>
              </a:spcBef>
              <a:buFontTx/>
              <a:buNone/>
              <a:defRPr sz="23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0" name="Text Placeholder 4"/>
          <p:cNvSpPr>
            <a:spLocks noGrp="1"/>
          </p:cNvSpPr>
          <p:nvPr>
            <p:ph type="body" sz="quarter" idx="18"/>
          </p:nvPr>
        </p:nvSpPr>
        <p:spPr>
          <a:xfrm>
            <a:off x="6969458" y="3564425"/>
            <a:ext cx="4663741" cy="637287"/>
          </a:xfrm>
        </p:spPr>
        <p:txBody>
          <a:bodyPr anchor="ctr">
            <a:noAutofit/>
          </a:bodyPr>
          <a:lstStyle>
            <a:lvl1pPr marL="182880" indent="0" algn="l">
              <a:spcBef>
                <a:spcPts val="0"/>
              </a:spcBef>
              <a:buFontTx/>
              <a:buNone/>
              <a:defRPr sz="23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1" name="Text Placeholder 4"/>
          <p:cNvSpPr>
            <a:spLocks noGrp="1"/>
          </p:cNvSpPr>
          <p:nvPr>
            <p:ph type="body" sz="quarter" idx="16"/>
          </p:nvPr>
        </p:nvSpPr>
        <p:spPr>
          <a:xfrm>
            <a:off x="6969458" y="1709355"/>
            <a:ext cx="4663741" cy="637287"/>
          </a:xfrm>
        </p:spPr>
        <p:txBody>
          <a:bodyPr anchor="ctr">
            <a:noAutofit/>
          </a:bodyPr>
          <a:lstStyle>
            <a:lvl1pPr marL="182880" indent="0" algn="l">
              <a:spcBef>
                <a:spcPts val="0"/>
              </a:spcBef>
              <a:buFontTx/>
              <a:buNone/>
              <a:defRPr sz="23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2" name="Text Placeholder 4"/>
          <p:cNvSpPr>
            <a:spLocks noGrp="1"/>
          </p:cNvSpPr>
          <p:nvPr>
            <p:ph type="body" sz="quarter" idx="19"/>
          </p:nvPr>
        </p:nvSpPr>
        <p:spPr>
          <a:xfrm>
            <a:off x="6969458" y="4491960"/>
            <a:ext cx="4663741" cy="637287"/>
          </a:xfrm>
        </p:spPr>
        <p:txBody>
          <a:bodyPr anchor="ctr">
            <a:noAutofit/>
          </a:bodyPr>
          <a:lstStyle>
            <a:lvl1pPr marL="182880" indent="0" algn="l">
              <a:spcBef>
                <a:spcPts val="0"/>
              </a:spcBef>
              <a:buFontTx/>
              <a:buNone/>
              <a:defRPr sz="23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Tree>
    <p:extLst>
      <p:ext uri="{BB962C8B-B14F-4D97-AF65-F5344CB8AC3E}">
        <p14:creationId xmlns:p14="http://schemas.microsoft.com/office/powerpoint/2010/main" val="117614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Page Title 1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5EC5E4-83ED-514F-853E-AB724778CD15}"/>
              </a:ext>
            </a:extLst>
          </p:cNvPr>
          <p:cNvSpPr/>
          <p:nvPr userDrawn="1"/>
        </p:nvSpPr>
        <p:spPr>
          <a:xfrm>
            <a:off x="515938" y="358775"/>
            <a:ext cx="11125200" cy="611822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C0FD9902-EDC6-AD4E-A5CD-9FBCAF7DE62F}"/>
              </a:ext>
            </a:extLst>
          </p:cNvPr>
          <p:cNvSpPr>
            <a:spLocks noGrp="1"/>
          </p:cNvSpPr>
          <p:nvPr>
            <p:ph type="ctrTitle"/>
          </p:nvPr>
        </p:nvSpPr>
        <p:spPr>
          <a:xfrm>
            <a:off x="1073625" y="461317"/>
            <a:ext cx="10008359" cy="1211047"/>
          </a:xfrm>
        </p:spPr>
        <p:txBody>
          <a:bodyPr>
            <a:noAutofit/>
          </a:bodyPr>
          <a:lstStyle>
            <a:lvl1pPr marL="0" algn="l">
              <a:defRPr sz="57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6" name="Text Placeholder 9">
            <a:extLst>
              <a:ext uri="{FF2B5EF4-FFF2-40B4-BE49-F238E27FC236}">
                <a16:creationId xmlns:a16="http://schemas.microsoft.com/office/drawing/2014/main" id="{67DDD03F-8E78-EA4B-A5F1-C9F6D3307B0C}"/>
              </a:ext>
            </a:extLst>
          </p:cNvPr>
          <p:cNvSpPr>
            <a:spLocks noGrp="1"/>
          </p:cNvSpPr>
          <p:nvPr>
            <p:ph type="body" sz="quarter" idx="10" hasCustomPrompt="1"/>
          </p:nvPr>
        </p:nvSpPr>
        <p:spPr>
          <a:xfrm>
            <a:off x="1073623" y="1874520"/>
            <a:ext cx="10008361" cy="4360024"/>
          </a:xfrm>
        </p:spPr>
        <p:txBody>
          <a:bodyPr numCol="1"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80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Page Title 2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11CB33-1443-DA46-9095-750894B820AA}"/>
              </a:ext>
            </a:extLst>
          </p:cNvPr>
          <p:cNvSpPr/>
          <p:nvPr userDrawn="1"/>
        </p:nvSpPr>
        <p:spPr>
          <a:xfrm>
            <a:off x="515938" y="358775"/>
            <a:ext cx="11125200" cy="611822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EBFA4A0F-E771-C44B-8EF4-6CEFA69A8636}"/>
              </a:ext>
            </a:extLst>
          </p:cNvPr>
          <p:cNvSpPr>
            <a:spLocks noGrp="1"/>
          </p:cNvSpPr>
          <p:nvPr>
            <p:ph type="ctrTitle"/>
          </p:nvPr>
        </p:nvSpPr>
        <p:spPr>
          <a:xfrm>
            <a:off x="1073625" y="461317"/>
            <a:ext cx="10008359" cy="1211047"/>
          </a:xfrm>
        </p:spPr>
        <p:txBody>
          <a:bodyPr>
            <a:noAutofit/>
          </a:bodyPr>
          <a:lstStyle>
            <a:lvl1pPr marL="0" algn="l">
              <a:defRPr sz="57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12" name="Text Placeholder 9">
            <a:extLst>
              <a:ext uri="{FF2B5EF4-FFF2-40B4-BE49-F238E27FC236}">
                <a16:creationId xmlns:a16="http://schemas.microsoft.com/office/drawing/2014/main" id="{6DBDA52E-DB09-F640-94B1-63297BC08DA1}"/>
              </a:ext>
            </a:extLst>
          </p:cNvPr>
          <p:cNvSpPr>
            <a:spLocks noGrp="1"/>
          </p:cNvSpPr>
          <p:nvPr>
            <p:ph type="body" sz="quarter" idx="10" hasCustomPrompt="1"/>
          </p:nvPr>
        </p:nvSpPr>
        <p:spPr>
          <a:xfrm>
            <a:off x="1073623" y="1874520"/>
            <a:ext cx="10008361" cy="1988820"/>
          </a:xfrm>
        </p:spPr>
        <p:txBody>
          <a:bodyPr numCol="1"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EA88D9A0-D97F-B34B-A821-D51EEB1F017E}"/>
              </a:ext>
            </a:extLst>
          </p:cNvPr>
          <p:cNvSpPr>
            <a:spLocks noGrp="1"/>
          </p:cNvSpPr>
          <p:nvPr>
            <p:ph type="body" sz="quarter" idx="11" hasCustomPrompt="1"/>
          </p:nvPr>
        </p:nvSpPr>
        <p:spPr>
          <a:xfrm>
            <a:off x="1073623" y="4057650"/>
            <a:ext cx="10008361" cy="1988820"/>
          </a:xfrm>
        </p:spPr>
        <p:txBody>
          <a:bodyPr numCol="1"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3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Page Title 3 Slide">
    <p:bg>
      <p:bgPr>
        <a:blipFill>
          <a:blip r:embed="rId2"/>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370304-2217-994C-AAB1-D32CE625EDA7}"/>
              </a:ext>
            </a:extLst>
          </p:cNvPr>
          <p:cNvSpPr/>
          <p:nvPr userDrawn="1"/>
        </p:nvSpPr>
        <p:spPr>
          <a:xfrm>
            <a:off x="542925" y="366523"/>
            <a:ext cx="11125200" cy="6096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E9BDE16-B340-7542-9280-7D4837E5A41F}"/>
              </a:ext>
            </a:extLst>
          </p:cNvPr>
          <p:cNvSpPr>
            <a:spLocks noGrp="1"/>
          </p:cNvSpPr>
          <p:nvPr>
            <p:ph type="ctrTitle"/>
          </p:nvPr>
        </p:nvSpPr>
        <p:spPr>
          <a:xfrm>
            <a:off x="1073625" y="461317"/>
            <a:ext cx="10008359" cy="1211047"/>
          </a:xfrm>
        </p:spPr>
        <p:txBody>
          <a:bodyPr>
            <a:noAutofit/>
          </a:bodyPr>
          <a:lstStyle>
            <a:lvl1pPr marL="0" algn="l">
              <a:defRPr sz="57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7" name="Text Placeholder 9">
            <a:extLst>
              <a:ext uri="{FF2B5EF4-FFF2-40B4-BE49-F238E27FC236}">
                <a16:creationId xmlns:a16="http://schemas.microsoft.com/office/drawing/2014/main" id="{F3504CB2-C36C-4847-80A6-049FBE75C570}"/>
              </a:ext>
            </a:extLst>
          </p:cNvPr>
          <p:cNvSpPr>
            <a:spLocks noGrp="1"/>
          </p:cNvSpPr>
          <p:nvPr>
            <p:ph type="body" sz="quarter" idx="10" hasCustomPrompt="1"/>
          </p:nvPr>
        </p:nvSpPr>
        <p:spPr>
          <a:xfrm>
            <a:off x="1073623" y="1874520"/>
            <a:ext cx="4855845" cy="4360024"/>
          </a:xfrm>
        </p:spPr>
        <p:txBody>
          <a:bodyPr numCol="1"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9">
            <a:extLst>
              <a:ext uri="{FF2B5EF4-FFF2-40B4-BE49-F238E27FC236}">
                <a16:creationId xmlns:a16="http://schemas.microsoft.com/office/drawing/2014/main" id="{4765BE69-5D34-4B4C-B9F0-4645314AC87E}"/>
              </a:ext>
            </a:extLst>
          </p:cNvPr>
          <p:cNvSpPr>
            <a:spLocks noGrp="1"/>
          </p:cNvSpPr>
          <p:nvPr>
            <p:ph type="body" sz="quarter" idx="11" hasCustomPrompt="1"/>
          </p:nvPr>
        </p:nvSpPr>
        <p:spPr>
          <a:xfrm>
            <a:off x="6226139" y="1874520"/>
            <a:ext cx="4855845" cy="4360024"/>
          </a:xfrm>
        </p:spPr>
        <p:txBody>
          <a:bodyPr numCol="1"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281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Page Title 4 Slide">
    <p:bg>
      <p:bgPr>
        <a:blipFill>
          <a:blip r:embed="rId2"/>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A356540-5534-654B-8100-E89AC29DF686}"/>
              </a:ext>
            </a:extLst>
          </p:cNvPr>
          <p:cNvSpPr/>
          <p:nvPr userDrawn="1"/>
        </p:nvSpPr>
        <p:spPr>
          <a:xfrm>
            <a:off x="0" y="0"/>
            <a:ext cx="12172950"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790507" y="490967"/>
            <a:ext cx="10540101" cy="1211047"/>
          </a:xfrm>
        </p:spPr>
        <p:txBody>
          <a:bodyPr>
            <a:noAutofit/>
          </a:bodyPr>
          <a:lstStyle>
            <a:lvl1pPr marL="0" algn="ctr">
              <a:defRPr sz="5700" b="1">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24" name="Text Placeholder 9"/>
          <p:cNvSpPr>
            <a:spLocks noGrp="1"/>
          </p:cNvSpPr>
          <p:nvPr>
            <p:ph type="body" sz="quarter" idx="10"/>
          </p:nvPr>
        </p:nvSpPr>
        <p:spPr>
          <a:xfrm>
            <a:off x="1896643" y="2160676"/>
            <a:ext cx="9433965" cy="1042416"/>
          </a:xfrm>
        </p:spPr>
        <p:txBody>
          <a:bodyPr spcCol="182880">
            <a:normAutofit/>
          </a:bodyPr>
          <a:lstStyle>
            <a:lvl1pPr marL="0" indent="0">
              <a:lnSpc>
                <a:spcPct val="100000"/>
              </a:lnSpc>
              <a:buFontTx/>
              <a:buNone/>
              <a:defRPr sz="1600" b="0">
                <a:solidFill>
                  <a:schemeClr val="bg1"/>
                </a:solidFill>
                <a:latin typeface="+mn-lt"/>
                <a:cs typeface="Arial" panose="020B0604020202020204" pitchFamily="34" charset="0"/>
              </a:defRPr>
            </a:lvl1pPr>
            <a:lvl2pPr marL="457200" indent="0">
              <a:lnSpc>
                <a:spcPct val="100000"/>
              </a:lnSpc>
              <a:buFontTx/>
              <a:buNone/>
              <a:defRPr sz="1600" b="0">
                <a:solidFill>
                  <a:schemeClr val="bg1"/>
                </a:solidFill>
                <a:latin typeface="+mn-lt"/>
                <a:cs typeface="Arial" panose="020B0604020202020204" pitchFamily="34" charset="0"/>
              </a:defRPr>
            </a:lvl2pPr>
            <a:lvl3pPr marL="914400" indent="0">
              <a:lnSpc>
                <a:spcPct val="100000"/>
              </a:lnSpc>
              <a:buFontTx/>
              <a:buNone/>
              <a:defRPr sz="1600" b="0">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
        <p:nvSpPr>
          <p:cNvPr id="14" name="Text Placeholder 9"/>
          <p:cNvSpPr>
            <a:spLocks noGrp="1"/>
          </p:cNvSpPr>
          <p:nvPr>
            <p:ph type="body" sz="quarter" idx="22"/>
          </p:nvPr>
        </p:nvSpPr>
        <p:spPr>
          <a:xfrm>
            <a:off x="1896643" y="3557015"/>
            <a:ext cx="9433965" cy="1042416"/>
          </a:xfrm>
        </p:spPr>
        <p:txBody>
          <a:bodyPr spcCol="182880">
            <a:normAutofit/>
          </a:bodyPr>
          <a:lstStyle>
            <a:lvl1pPr marL="0" indent="0">
              <a:lnSpc>
                <a:spcPct val="100000"/>
              </a:lnSpc>
              <a:buFontTx/>
              <a:buNone/>
              <a:defRPr sz="1600" b="0">
                <a:solidFill>
                  <a:schemeClr val="bg1"/>
                </a:solidFill>
                <a:latin typeface="+mn-lt"/>
                <a:cs typeface="Arial" panose="020B0604020202020204" pitchFamily="34" charset="0"/>
              </a:defRPr>
            </a:lvl1pPr>
            <a:lvl2pPr marL="457200" indent="0">
              <a:lnSpc>
                <a:spcPct val="100000"/>
              </a:lnSpc>
              <a:buFontTx/>
              <a:buNone/>
              <a:defRPr sz="1600" b="0">
                <a:solidFill>
                  <a:schemeClr val="bg1"/>
                </a:solidFill>
                <a:latin typeface="+mn-lt"/>
                <a:cs typeface="Arial" panose="020B0604020202020204" pitchFamily="34" charset="0"/>
              </a:defRPr>
            </a:lvl2pPr>
            <a:lvl3pPr marL="914400" indent="0">
              <a:lnSpc>
                <a:spcPct val="100000"/>
              </a:lnSpc>
              <a:buFontTx/>
              <a:buNone/>
              <a:defRPr sz="1600" b="0">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
        <p:nvSpPr>
          <p:cNvPr id="15" name="Text Placeholder 9"/>
          <p:cNvSpPr>
            <a:spLocks noGrp="1"/>
          </p:cNvSpPr>
          <p:nvPr>
            <p:ph type="body" sz="quarter" idx="23"/>
          </p:nvPr>
        </p:nvSpPr>
        <p:spPr>
          <a:xfrm>
            <a:off x="1896643" y="4953354"/>
            <a:ext cx="9433965" cy="1042416"/>
          </a:xfrm>
        </p:spPr>
        <p:txBody>
          <a:bodyPr spcCol="182880">
            <a:normAutofit/>
          </a:bodyPr>
          <a:lstStyle>
            <a:lvl1pPr marL="0" indent="0">
              <a:lnSpc>
                <a:spcPct val="100000"/>
              </a:lnSpc>
              <a:buFontTx/>
              <a:buNone/>
              <a:defRPr sz="1600" b="0">
                <a:solidFill>
                  <a:schemeClr val="bg1"/>
                </a:solidFill>
                <a:latin typeface="+mn-lt"/>
                <a:cs typeface="Arial" panose="020B0604020202020204" pitchFamily="34" charset="0"/>
              </a:defRPr>
            </a:lvl1pPr>
            <a:lvl2pPr marL="457200" indent="0">
              <a:lnSpc>
                <a:spcPct val="100000"/>
              </a:lnSpc>
              <a:buFontTx/>
              <a:buNone/>
              <a:defRPr sz="1600" b="0">
                <a:solidFill>
                  <a:schemeClr val="bg1"/>
                </a:solidFill>
                <a:latin typeface="+mn-lt"/>
                <a:cs typeface="Arial" panose="020B0604020202020204" pitchFamily="34" charset="0"/>
              </a:defRPr>
            </a:lvl2pPr>
            <a:lvl3pPr marL="914400" indent="0">
              <a:lnSpc>
                <a:spcPct val="100000"/>
              </a:lnSpc>
              <a:buFontTx/>
              <a:buNone/>
              <a:defRPr sz="1600" b="0">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
        <p:nvSpPr>
          <p:cNvPr id="16" name="Freeform 7">
            <a:extLst>
              <a:ext uri="{FF2B5EF4-FFF2-40B4-BE49-F238E27FC236}">
                <a16:creationId xmlns:a16="http://schemas.microsoft.com/office/drawing/2014/main" id="{A1AD5348-F4C4-F94E-ABD5-6F64F7656FB3}"/>
              </a:ext>
            </a:extLst>
          </p:cNvPr>
          <p:cNvSpPr>
            <a:spLocks/>
          </p:cNvSpPr>
          <p:nvPr userDrawn="1"/>
        </p:nvSpPr>
        <p:spPr bwMode="auto">
          <a:xfrm>
            <a:off x="790507" y="2246965"/>
            <a:ext cx="813006" cy="777100"/>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latin typeface="Arial" panose="020B0604020202020204" pitchFamily="34" charset="0"/>
              <a:cs typeface="Arial" panose="020B0604020202020204" pitchFamily="34" charset="0"/>
            </a:endParaRPr>
          </a:p>
        </p:txBody>
      </p:sp>
      <p:sp>
        <p:nvSpPr>
          <p:cNvPr id="17" name="Freeform 7">
            <a:extLst>
              <a:ext uri="{FF2B5EF4-FFF2-40B4-BE49-F238E27FC236}">
                <a16:creationId xmlns:a16="http://schemas.microsoft.com/office/drawing/2014/main" id="{E0905B88-AC32-004B-897C-CF7D836D9CCF}"/>
              </a:ext>
            </a:extLst>
          </p:cNvPr>
          <p:cNvSpPr>
            <a:spLocks/>
          </p:cNvSpPr>
          <p:nvPr userDrawn="1"/>
        </p:nvSpPr>
        <p:spPr bwMode="auto">
          <a:xfrm>
            <a:off x="797132" y="5116062"/>
            <a:ext cx="813006" cy="777100"/>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latin typeface="Arial" panose="020B0604020202020204" pitchFamily="34" charset="0"/>
              <a:cs typeface="Arial" panose="020B0604020202020204" pitchFamily="34" charset="0"/>
            </a:endParaRPr>
          </a:p>
        </p:txBody>
      </p:sp>
      <p:sp>
        <p:nvSpPr>
          <p:cNvPr id="18" name="Freeform 7">
            <a:extLst>
              <a:ext uri="{FF2B5EF4-FFF2-40B4-BE49-F238E27FC236}">
                <a16:creationId xmlns:a16="http://schemas.microsoft.com/office/drawing/2014/main" id="{CFB5491F-FDF0-8A4C-802D-FADA00F43A22}"/>
              </a:ext>
            </a:extLst>
          </p:cNvPr>
          <p:cNvSpPr>
            <a:spLocks/>
          </p:cNvSpPr>
          <p:nvPr userDrawn="1"/>
        </p:nvSpPr>
        <p:spPr bwMode="auto">
          <a:xfrm>
            <a:off x="790508" y="3744465"/>
            <a:ext cx="813006" cy="777100"/>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645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Page Title 5 Slide">
    <p:bg>
      <p:bgPr>
        <a:blipFill>
          <a:blip r:embed="rId2"/>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69D417-F18D-6C49-B969-D6C8144C4C1B}"/>
              </a:ext>
            </a:extLst>
          </p:cNvPr>
          <p:cNvSpPr/>
          <p:nvPr userDrawn="1"/>
        </p:nvSpPr>
        <p:spPr>
          <a:xfrm>
            <a:off x="-1588" y="13252"/>
            <a:ext cx="12193588"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6202019" y="713340"/>
            <a:ext cx="5485464" cy="1105077"/>
          </a:xfrm>
        </p:spPr>
        <p:txBody>
          <a:bodyPr>
            <a:noAutofit/>
          </a:bodyPr>
          <a:lstStyle>
            <a:lvl1pPr marL="0" algn="l">
              <a:defRPr sz="3300" b="1">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24" name="Text Placeholder 9"/>
          <p:cNvSpPr>
            <a:spLocks noGrp="1"/>
          </p:cNvSpPr>
          <p:nvPr>
            <p:ph type="body" sz="quarter" idx="10"/>
          </p:nvPr>
        </p:nvSpPr>
        <p:spPr>
          <a:xfrm>
            <a:off x="6202019" y="1818417"/>
            <a:ext cx="5485464" cy="4413325"/>
          </a:xfrm>
        </p:spPr>
        <p:txBody>
          <a:bodyPr spcCol="182880">
            <a:normAutofit/>
          </a:bodyPr>
          <a:lstStyle>
            <a:lvl1pPr marL="0" indent="0">
              <a:lnSpc>
                <a:spcPct val="100000"/>
              </a:lnSpc>
              <a:buFontTx/>
              <a:buNone/>
              <a:defRPr sz="1600" b="0">
                <a:solidFill>
                  <a:schemeClr val="bg1"/>
                </a:solidFill>
                <a:latin typeface="+mn-lt"/>
                <a:cs typeface="Arial" panose="020B0604020202020204" pitchFamily="34" charset="0"/>
              </a:defRPr>
            </a:lvl1pPr>
            <a:lvl2pPr marL="457200" indent="0">
              <a:lnSpc>
                <a:spcPct val="100000"/>
              </a:lnSpc>
              <a:buFontTx/>
              <a:buNone/>
              <a:defRPr sz="1600" b="0">
                <a:solidFill>
                  <a:schemeClr val="bg1"/>
                </a:solidFill>
                <a:latin typeface="+mn-lt"/>
                <a:cs typeface="Arial" panose="020B0604020202020204" pitchFamily="34" charset="0"/>
              </a:defRPr>
            </a:lvl2pPr>
            <a:lvl3pPr marL="914400" indent="0">
              <a:lnSpc>
                <a:spcPct val="100000"/>
              </a:lnSpc>
              <a:buFontTx/>
              <a:buNone/>
              <a:defRPr sz="1600" b="0">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
        <p:nvSpPr>
          <p:cNvPr id="8" name="Oval 7">
            <a:extLst>
              <a:ext uri="{FF2B5EF4-FFF2-40B4-BE49-F238E27FC236}">
                <a16:creationId xmlns:a16="http://schemas.microsoft.com/office/drawing/2014/main" id="{6C16F715-A360-0847-860D-808D2F0BB9C8}"/>
              </a:ext>
            </a:extLst>
          </p:cNvPr>
          <p:cNvSpPr/>
          <p:nvPr userDrawn="1"/>
        </p:nvSpPr>
        <p:spPr>
          <a:xfrm>
            <a:off x="326679" y="713340"/>
            <a:ext cx="5489575" cy="5457825"/>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itle 1">
            <a:extLst>
              <a:ext uri="{FF2B5EF4-FFF2-40B4-BE49-F238E27FC236}">
                <a16:creationId xmlns:a16="http://schemas.microsoft.com/office/drawing/2014/main" id="{07878E07-08CD-9647-8B49-DC09266F23AF}"/>
              </a:ext>
            </a:extLst>
          </p:cNvPr>
          <p:cNvSpPr txBox="1">
            <a:spLocks/>
          </p:cNvSpPr>
          <p:nvPr userDrawn="1"/>
        </p:nvSpPr>
        <p:spPr bwMode="auto">
          <a:xfrm>
            <a:off x="535507" y="2465508"/>
            <a:ext cx="5084618" cy="192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algn="ctr" rtl="0" eaLnBrk="0" fontAlgn="base" hangingPunct="0">
              <a:lnSpc>
                <a:spcPct val="90000"/>
              </a:lnSpc>
              <a:spcBef>
                <a:spcPct val="0"/>
              </a:spcBef>
              <a:spcAft>
                <a:spcPct val="0"/>
              </a:spcAft>
              <a:defRPr sz="3600" b="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a:latin typeface="+mj-lt"/>
              </a:rPr>
              <a:t>Click to edit Master title style</a:t>
            </a:r>
            <a:endParaRPr lang="en-US" dirty="0">
              <a:latin typeface="+mj-lt"/>
            </a:endParaRPr>
          </a:p>
        </p:txBody>
      </p:sp>
    </p:spTree>
    <p:extLst>
      <p:ext uri="{BB962C8B-B14F-4D97-AF65-F5344CB8AC3E}">
        <p14:creationId xmlns:p14="http://schemas.microsoft.com/office/powerpoint/2010/main" val="385858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Page Title 6 Slide">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571ED9-AE3B-4846-93C5-82E9047AAD9C}"/>
              </a:ext>
            </a:extLst>
          </p:cNvPr>
          <p:cNvSpPr/>
          <p:nvPr userDrawn="1"/>
        </p:nvSpPr>
        <p:spPr>
          <a:xfrm>
            <a:off x="-1588" y="1815548"/>
            <a:ext cx="12193588" cy="5042452"/>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08000" y="713291"/>
            <a:ext cx="11125200" cy="584789"/>
          </a:xfrm>
        </p:spPr>
        <p:txBody>
          <a:bodyPr>
            <a:noAutofit/>
          </a:bodyPr>
          <a:lstStyle>
            <a:lvl1pPr marL="0" algn="ctr">
              <a:defRPr sz="58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16" name="Text Placeholder 9"/>
          <p:cNvSpPr>
            <a:spLocks noGrp="1"/>
          </p:cNvSpPr>
          <p:nvPr>
            <p:ph type="body" sz="quarter" idx="10"/>
          </p:nvPr>
        </p:nvSpPr>
        <p:spPr>
          <a:xfrm>
            <a:off x="508001" y="2199504"/>
            <a:ext cx="5282441" cy="4378718"/>
          </a:xfrm>
        </p:spPr>
        <p:txBody>
          <a:bodyPr spcCol="182880">
            <a:normAutofit/>
          </a:bodyPr>
          <a:lstStyle>
            <a:lvl1pPr marL="0" indent="0">
              <a:lnSpc>
                <a:spcPct val="100000"/>
              </a:lnSpc>
              <a:buFontTx/>
              <a:buNone/>
              <a:defRPr sz="1400" b="1">
                <a:solidFill>
                  <a:schemeClr val="bg1"/>
                </a:solidFill>
                <a:latin typeface="+mn-lt"/>
                <a:cs typeface="Arial" panose="020B0604020202020204" pitchFamily="34" charset="0"/>
              </a:defRPr>
            </a:lvl1pPr>
            <a:lvl2pPr marL="457200" indent="0">
              <a:lnSpc>
                <a:spcPct val="100000"/>
              </a:lnSpc>
              <a:buFontTx/>
              <a:buNone/>
              <a:defRPr sz="1400" b="1">
                <a:solidFill>
                  <a:schemeClr val="bg1"/>
                </a:solidFill>
                <a:latin typeface="+mn-lt"/>
                <a:cs typeface="Arial" panose="020B0604020202020204" pitchFamily="34" charset="0"/>
              </a:defRPr>
            </a:lvl2pPr>
            <a:lvl3pPr marL="914400" indent="0">
              <a:lnSpc>
                <a:spcPct val="100000"/>
              </a:lnSpc>
              <a:buFontTx/>
              <a:buNone/>
              <a:defRPr sz="1400" b="1">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
        <p:nvSpPr>
          <p:cNvPr id="17" name="Text Placeholder 9"/>
          <p:cNvSpPr>
            <a:spLocks noGrp="1"/>
          </p:cNvSpPr>
          <p:nvPr>
            <p:ph type="body" sz="quarter" idx="11"/>
          </p:nvPr>
        </p:nvSpPr>
        <p:spPr>
          <a:xfrm>
            <a:off x="6298444" y="2199504"/>
            <a:ext cx="5282441" cy="4378718"/>
          </a:xfrm>
        </p:spPr>
        <p:txBody>
          <a:bodyPr spcCol="182880">
            <a:normAutofit/>
          </a:bodyPr>
          <a:lstStyle>
            <a:lvl1pPr marL="0" indent="0">
              <a:lnSpc>
                <a:spcPct val="100000"/>
              </a:lnSpc>
              <a:buFontTx/>
              <a:buNone/>
              <a:defRPr sz="1400" b="1">
                <a:solidFill>
                  <a:schemeClr val="bg1"/>
                </a:solidFill>
                <a:latin typeface="+mn-lt"/>
                <a:cs typeface="Arial" panose="020B0604020202020204" pitchFamily="34" charset="0"/>
              </a:defRPr>
            </a:lvl1pPr>
            <a:lvl2pPr marL="457200" indent="0">
              <a:lnSpc>
                <a:spcPct val="100000"/>
              </a:lnSpc>
              <a:buFontTx/>
              <a:buNone/>
              <a:defRPr sz="1400" b="1">
                <a:solidFill>
                  <a:schemeClr val="bg1"/>
                </a:solidFill>
                <a:latin typeface="+mn-lt"/>
                <a:cs typeface="Arial" panose="020B0604020202020204" pitchFamily="34" charset="0"/>
              </a:defRPr>
            </a:lvl2pPr>
            <a:lvl3pPr marL="914400" indent="0">
              <a:lnSpc>
                <a:spcPct val="100000"/>
              </a:lnSpc>
              <a:buFontTx/>
              <a:buNone/>
              <a:defRPr sz="1400" b="1">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24660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Page Title 7 Slide">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31E013-B41B-984B-AD43-2B7B2B37EFA3}"/>
              </a:ext>
            </a:extLst>
          </p:cNvPr>
          <p:cNvSpPr/>
          <p:nvPr userDrawn="1"/>
        </p:nvSpPr>
        <p:spPr>
          <a:xfrm>
            <a:off x="-1588" y="4744278"/>
            <a:ext cx="12193588" cy="18288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928049" y="4839032"/>
            <a:ext cx="10463284" cy="639934"/>
          </a:xfrm>
        </p:spPr>
        <p:txBody>
          <a:bodyPr>
            <a:noAutofit/>
          </a:bodyPr>
          <a:lstStyle>
            <a:lvl1pPr marL="0" algn="l">
              <a:defRPr sz="2800" b="0">
                <a:solidFill>
                  <a:srgbClr val="FFFFFF"/>
                </a:solidFill>
                <a:latin typeface="+mj-lt"/>
              </a:defRPr>
            </a:lvl1pPr>
          </a:lstStyle>
          <a:p>
            <a:r>
              <a:rPr lang="en-US" smtClean="0"/>
              <a:t>Click to edit Master title style</a:t>
            </a:r>
            <a:endParaRPr lang="en-US" dirty="0"/>
          </a:p>
        </p:txBody>
      </p:sp>
      <p:sp>
        <p:nvSpPr>
          <p:cNvPr id="24" name="Text Placeholder 9"/>
          <p:cNvSpPr>
            <a:spLocks noGrp="1"/>
          </p:cNvSpPr>
          <p:nvPr>
            <p:ph type="body" sz="quarter" idx="10"/>
          </p:nvPr>
        </p:nvSpPr>
        <p:spPr>
          <a:xfrm>
            <a:off x="928049" y="5478966"/>
            <a:ext cx="10463284" cy="994992"/>
          </a:xfrm>
        </p:spPr>
        <p:txBody>
          <a:bodyPr spcCol="182880">
            <a:normAutofit/>
          </a:bodyPr>
          <a:lstStyle>
            <a:lvl1pPr marL="0" indent="0">
              <a:lnSpc>
                <a:spcPct val="100000"/>
              </a:lnSpc>
              <a:buFontTx/>
              <a:buNone/>
              <a:defRPr sz="1500" b="1">
                <a:solidFill>
                  <a:schemeClr val="bg1"/>
                </a:solidFill>
                <a:latin typeface="+mn-lt"/>
                <a:cs typeface="Arial" panose="020B0604020202020204" pitchFamily="34" charset="0"/>
              </a:defRPr>
            </a:lvl1pPr>
            <a:lvl2pPr marL="457200" indent="0">
              <a:lnSpc>
                <a:spcPct val="100000"/>
              </a:lnSpc>
              <a:buFontTx/>
              <a:buNone/>
              <a:defRPr sz="1500" b="1">
                <a:solidFill>
                  <a:schemeClr val="bg1"/>
                </a:solidFill>
                <a:latin typeface="+mn-lt"/>
                <a:cs typeface="Arial" panose="020B0604020202020204" pitchFamily="34" charset="0"/>
              </a:defRPr>
            </a:lvl2pPr>
            <a:lvl3pPr marL="914400" indent="0">
              <a:lnSpc>
                <a:spcPct val="100000"/>
              </a:lnSpc>
              <a:buFontTx/>
              <a:buNone/>
              <a:defRPr sz="1500" b="1">
                <a:solidFill>
                  <a:schemeClr val="bg1"/>
                </a:solidFill>
                <a:latin typeface="+mn-lt"/>
                <a:cs typeface="Arial" panose="020B0604020202020204" pitchFamily="34" charset="0"/>
              </a:defRPr>
            </a:lvl3pPr>
            <a:lvl4pPr marL="1371600" indent="0">
              <a:lnSpc>
                <a:spcPct val="100000"/>
              </a:lnSpc>
              <a:buFontTx/>
              <a:buNone/>
              <a:defRPr sz="1300" b="1">
                <a:solidFill>
                  <a:srgbClr val="FFFFFF"/>
                </a:solidFill>
                <a:latin typeface="Cantarell" panose="02000603000000000000" pitchFamily="2" charset="0"/>
              </a:defRPr>
            </a:lvl4pPr>
            <a:lvl5pPr marL="1828800" indent="0">
              <a:lnSpc>
                <a:spcPct val="100000"/>
              </a:lnSpc>
              <a:buFontTx/>
              <a:buNone/>
              <a:defRPr sz="13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2786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Page Title 8 Slide">
    <p:bg>
      <p:bgPr>
        <a:blipFill>
          <a:blip r:embed="rId2"/>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1DF5F82-5C78-6D40-AB3C-3D65963A3043}"/>
              </a:ext>
            </a:extLst>
          </p:cNvPr>
          <p:cNvSpPr/>
          <p:nvPr userDrawn="1"/>
        </p:nvSpPr>
        <p:spPr>
          <a:xfrm>
            <a:off x="-1588" y="0"/>
            <a:ext cx="12193588"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B951C82-72DF-2A49-B5A3-EC29A7C9E0CD}"/>
              </a:ext>
            </a:extLst>
          </p:cNvPr>
          <p:cNvSpPr/>
          <p:nvPr userDrawn="1"/>
        </p:nvSpPr>
        <p:spPr>
          <a:xfrm>
            <a:off x="508000" y="395288"/>
            <a:ext cx="11125200" cy="1490662"/>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17" name="Title 1"/>
          <p:cNvSpPr>
            <a:spLocks noGrp="1"/>
          </p:cNvSpPr>
          <p:nvPr>
            <p:ph type="ctrTitle"/>
          </p:nvPr>
        </p:nvSpPr>
        <p:spPr>
          <a:xfrm>
            <a:off x="838958" y="498158"/>
            <a:ext cx="10463284" cy="639934"/>
          </a:xfrm>
        </p:spPr>
        <p:txBody>
          <a:bodyPr>
            <a:noAutofit/>
          </a:bodyPr>
          <a:lstStyle>
            <a:lvl1pPr marL="0" algn="l">
              <a:defRPr sz="3600" b="0">
                <a:solidFill>
                  <a:schemeClr val="tx1"/>
                </a:solidFill>
                <a:latin typeface="+mj-lt"/>
                <a:cs typeface="Arial" panose="020B0604020202020204" pitchFamily="34" charset="0"/>
              </a:defRPr>
            </a:lvl1pPr>
          </a:lstStyle>
          <a:p>
            <a:r>
              <a:rPr lang="en-US" smtClean="0"/>
              <a:t>Click to edit Master title style</a:t>
            </a:r>
            <a:endParaRPr lang="en-US" dirty="0"/>
          </a:p>
        </p:txBody>
      </p:sp>
      <p:sp>
        <p:nvSpPr>
          <p:cNvPr id="18" name="Text Placeholder 9"/>
          <p:cNvSpPr>
            <a:spLocks noGrp="1"/>
          </p:cNvSpPr>
          <p:nvPr>
            <p:ph type="body" sz="quarter" idx="10" hasCustomPrompt="1"/>
          </p:nvPr>
        </p:nvSpPr>
        <p:spPr>
          <a:xfrm>
            <a:off x="838958" y="1325880"/>
            <a:ext cx="10463284" cy="560070"/>
          </a:xfrm>
        </p:spPr>
        <p:txBody>
          <a:bodyPr spcCol="182880">
            <a:normAutofit/>
          </a:bodyPr>
          <a:lstStyle>
            <a:lvl1pPr marL="0" indent="0">
              <a:lnSpc>
                <a:spcPct val="100000"/>
              </a:lnSpc>
              <a:buFontTx/>
              <a:buNone/>
              <a:defRPr sz="1500" b="1">
                <a:solidFill>
                  <a:schemeClr val="tx1"/>
                </a:solidFill>
                <a:latin typeface="+mn-lt"/>
                <a:cs typeface="Arial" panose="020B0604020202020204" pitchFamily="34" charset="0"/>
              </a:defRPr>
            </a:lvl1pPr>
            <a:lvl2pPr marL="457200" indent="0">
              <a:lnSpc>
                <a:spcPct val="100000"/>
              </a:lnSpc>
              <a:buFontTx/>
              <a:buNone/>
              <a:defRPr sz="1300" b="1">
                <a:solidFill>
                  <a:schemeClr val="tx1"/>
                </a:solidFill>
                <a:latin typeface="+mn-lt"/>
                <a:cs typeface="Arial" panose="020B0604020202020204" pitchFamily="34" charset="0"/>
              </a:defRPr>
            </a:lvl2pPr>
            <a:lvl3pPr marL="914400" indent="0">
              <a:lnSpc>
                <a:spcPct val="100000"/>
              </a:lnSpc>
              <a:buFontTx/>
              <a:buNone/>
              <a:defRPr sz="1300" b="1">
                <a:solidFill>
                  <a:schemeClr val="tx1"/>
                </a:solidFill>
                <a:latin typeface="+mn-lt"/>
                <a:cs typeface="Arial" panose="020B0604020202020204" pitchFamily="34" charset="0"/>
              </a:defRPr>
            </a:lvl3pPr>
            <a:lvl4pPr marL="1371600" indent="0">
              <a:lnSpc>
                <a:spcPct val="100000"/>
              </a:lnSpc>
              <a:buFontTx/>
              <a:buNone/>
              <a:defRPr sz="1300" b="1">
                <a:solidFill>
                  <a:srgbClr val="FFFFFF"/>
                </a:solidFill>
                <a:latin typeface="Cantarell" panose="02000603000000000000" pitchFamily="2" charset="0"/>
              </a:defRPr>
            </a:lvl4pPr>
            <a:lvl5pPr marL="1828800" indent="0">
              <a:lnSpc>
                <a:spcPct val="100000"/>
              </a:lnSpc>
              <a:buFontTx/>
              <a:buNone/>
              <a:defRPr sz="1300" b="1">
                <a:solidFill>
                  <a:srgbClr val="FFFFFF"/>
                </a:solidFill>
                <a:latin typeface="Cantarell" panose="02000603000000000000" pitchFamily="2" charset="0"/>
              </a:defRPr>
            </a:lvl5pPr>
          </a:lstStyle>
          <a:p>
            <a:pPr lvl="0"/>
            <a:r>
              <a:rPr lang="en-US" dirty="0"/>
              <a:t>Click to edit Master text styles</a:t>
            </a:r>
          </a:p>
        </p:txBody>
      </p:sp>
      <p:sp>
        <p:nvSpPr>
          <p:cNvPr id="14" name="Text Placeholder 9">
            <a:extLst>
              <a:ext uri="{FF2B5EF4-FFF2-40B4-BE49-F238E27FC236}">
                <a16:creationId xmlns:a16="http://schemas.microsoft.com/office/drawing/2014/main" id="{09FB5047-670B-204B-9026-3840CD2AE388}"/>
              </a:ext>
            </a:extLst>
          </p:cNvPr>
          <p:cNvSpPr>
            <a:spLocks noGrp="1"/>
          </p:cNvSpPr>
          <p:nvPr>
            <p:ph type="body" sz="quarter" idx="11"/>
          </p:nvPr>
        </p:nvSpPr>
        <p:spPr>
          <a:xfrm>
            <a:off x="508000" y="2281238"/>
            <a:ext cx="11125200" cy="4344849"/>
          </a:xfrm>
        </p:spPr>
        <p:txBody>
          <a:bodyPr numCol="3" spcCol="182880">
            <a:normAutofit/>
          </a:bodyPr>
          <a:lstStyle>
            <a:lvl1pPr marL="0" indent="0">
              <a:lnSpc>
                <a:spcPct val="100000"/>
              </a:lnSpc>
              <a:buFontTx/>
              <a:buNone/>
              <a:defRPr sz="1400" b="1">
                <a:solidFill>
                  <a:schemeClr val="bg1"/>
                </a:solidFill>
                <a:latin typeface="+mn-lt"/>
                <a:cs typeface="Arial" panose="020B0604020202020204" pitchFamily="34" charset="0"/>
              </a:defRPr>
            </a:lvl1pPr>
            <a:lvl2pPr marL="457200" indent="0">
              <a:lnSpc>
                <a:spcPct val="100000"/>
              </a:lnSpc>
              <a:buFontTx/>
              <a:buNone/>
              <a:defRPr sz="1400" b="1">
                <a:solidFill>
                  <a:schemeClr val="bg1"/>
                </a:solidFill>
                <a:latin typeface="+mn-lt"/>
                <a:cs typeface="Arial" panose="020B0604020202020204" pitchFamily="34" charset="0"/>
              </a:defRPr>
            </a:lvl2pPr>
            <a:lvl3pPr marL="914400" indent="0">
              <a:lnSpc>
                <a:spcPct val="100000"/>
              </a:lnSpc>
              <a:buFontTx/>
              <a:buNone/>
              <a:defRPr sz="1400" b="1">
                <a:solidFill>
                  <a:schemeClr val="bg1"/>
                </a:solidFill>
                <a:latin typeface="+mn-lt"/>
                <a:cs typeface="Arial" panose="020B0604020202020204" pitchFamily="34" charset="0"/>
              </a:defRPr>
            </a:lvl3pPr>
            <a:lvl4pPr marL="1371600" indent="0">
              <a:lnSpc>
                <a:spcPct val="100000"/>
              </a:lnSpc>
              <a:buFontTx/>
              <a:buNone/>
              <a:defRPr sz="1400" b="1">
                <a:solidFill>
                  <a:schemeClr val="bg1"/>
                </a:solidFill>
                <a:latin typeface="+mn-lt"/>
                <a:cs typeface="Arial" panose="020B0604020202020204" pitchFamily="34" charset="0"/>
              </a:defRPr>
            </a:lvl4pPr>
            <a:lvl5pPr marL="1828800" indent="0">
              <a:lnSpc>
                <a:spcPct val="100000"/>
              </a:lnSpc>
              <a:buFontTx/>
              <a:buNone/>
              <a:defRPr sz="1400" b="1">
                <a:solidFill>
                  <a:schemeClr val="bg1"/>
                </a:solidFill>
                <a:latin typeface="+mn-lt"/>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05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22962"/>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27390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3562912"/>
            <a:ext cx="5157787" cy="25151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27390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562912"/>
            <a:ext cx="5183188" cy="25151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217573504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Page Title 9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B01454-0EF0-ED43-8FC4-DDF0AE387F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08000" y="383385"/>
            <a:ext cx="11190288" cy="1244600"/>
          </a:xfrm>
          <a:prstGeom prst="rect">
            <a:avLst/>
          </a:prstGeom>
        </p:spPr>
      </p:pic>
      <p:sp>
        <p:nvSpPr>
          <p:cNvPr id="12" name="Rectangle 11">
            <a:extLst>
              <a:ext uri="{FF2B5EF4-FFF2-40B4-BE49-F238E27FC236}">
                <a16:creationId xmlns:a16="http://schemas.microsoft.com/office/drawing/2014/main" id="{829EE19E-03B3-3244-A564-A13444E9B068}"/>
              </a:ext>
            </a:extLst>
          </p:cNvPr>
          <p:cNvSpPr/>
          <p:nvPr userDrawn="1"/>
        </p:nvSpPr>
        <p:spPr>
          <a:xfrm>
            <a:off x="508000" y="383385"/>
            <a:ext cx="11190288" cy="12446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84D7908-4F41-DB49-A512-6EC3A76D51F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508000" y="1828422"/>
            <a:ext cx="11190288" cy="4749800"/>
          </a:xfrm>
          <a:prstGeom prst="rect">
            <a:avLst/>
          </a:prstGeom>
        </p:spPr>
      </p:pic>
      <p:sp>
        <p:nvSpPr>
          <p:cNvPr id="9" name="Rectangle 8">
            <a:extLst>
              <a:ext uri="{FF2B5EF4-FFF2-40B4-BE49-F238E27FC236}">
                <a16:creationId xmlns:a16="http://schemas.microsoft.com/office/drawing/2014/main" id="{B7F8FC67-3458-454E-BB5F-7817F383506A}"/>
              </a:ext>
            </a:extLst>
          </p:cNvPr>
          <p:cNvSpPr/>
          <p:nvPr userDrawn="1"/>
        </p:nvSpPr>
        <p:spPr>
          <a:xfrm>
            <a:off x="508000" y="1828422"/>
            <a:ext cx="11190288" cy="47498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2" name="Title 1"/>
          <p:cNvSpPr>
            <a:spLocks noGrp="1"/>
          </p:cNvSpPr>
          <p:nvPr>
            <p:ph type="ctrTitle"/>
          </p:nvPr>
        </p:nvSpPr>
        <p:spPr>
          <a:xfrm>
            <a:off x="508000" y="713291"/>
            <a:ext cx="11125200" cy="584789"/>
          </a:xfrm>
        </p:spPr>
        <p:txBody>
          <a:bodyPr>
            <a:noAutofit/>
          </a:bodyPr>
          <a:lstStyle>
            <a:lvl1pPr marL="0" algn="ctr">
              <a:defRPr sz="58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23" name="Text Placeholder 9"/>
          <p:cNvSpPr>
            <a:spLocks noGrp="1"/>
          </p:cNvSpPr>
          <p:nvPr>
            <p:ph type="body" sz="quarter" idx="10"/>
          </p:nvPr>
        </p:nvSpPr>
        <p:spPr>
          <a:xfrm>
            <a:off x="1073625" y="2014249"/>
            <a:ext cx="4716817" cy="4563973"/>
          </a:xfrm>
        </p:spPr>
        <p:txBody>
          <a:bodyPr spcCol="182880">
            <a:normAutofit/>
          </a:bodyPr>
          <a:lstStyle>
            <a:lvl1pPr marL="0" indent="0">
              <a:lnSpc>
                <a:spcPct val="100000"/>
              </a:lnSpc>
              <a:buFontTx/>
              <a:buNone/>
              <a:defRPr sz="1300" b="1">
                <a:solidFill>
                  <a:schemeClr val="bg1"/>
                </a:solidFill>
                <a:latin typeface="+mn-lt"/>
                <a:cs typeface="Arial" panose="020B0604020202020204" pitchFamily="34" charset="0"/>
              </a:defRPr>
            </a:lvl1pPr>
            <a:lvl2pPr marL="457200" indent="0">
              <a:lnSpc>
                <a:spcPct val="100000"/>
              </a:lnSpc>
              <a:buFontTx/>
              <a:buNone/>
              <a:defRPr sz="1300" b="1">
                <a:solidFill>
                  <a:schemeClr val="bg1"/>
                </a:solidFill>
                <a:latin typeface="+mn-lt"/>
                <a:cs typeface="Arial" panose="020B0604020202020204" pitchFamily="34" charset="0"/>
              </a:defRPr>
            </a:lvl2pPr>
            <a:lvl3pPr marL="914400" indent="0">
              <a:lnSpc>
                <a:spcPct val="100000"/>
              </a:lnSpc>
              <a:buFontTx/>
              <a:buNone/>
              <a:defRPr sz="1300" b="1">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
        <p:nvSpPr>
          <p:cNvPr id="24" name="Text Placeholder 9"/>
          <p:cNvSpPr>
            <a:spLocks noGrp="1"/>
          </p:cNvSpPr>
          <p:nvPr>
            <p:ph type="body" sz="quarter" idx="11"/>
          </p:nvPr>
        </p:nvSpPr>
        <p:spPr>
          <a:xfrm>
            <a:off x="6298443" y="2014249"/>
            <a:ext cx="4874524" cy="4563973"/>
          </a:xfrm>
        </p:spPr>
        <p:txBody>
          <a:bodyPr spcCol="182880">
            <a:normAutofit/>
          </a:bodyPr>
          <a:lstStyle>
            <a:lvl1pPr marL="0" indent="0">
              <a:lnSpc>
                <a:spcPct val="100000"/>
              </a:lnSpc>
              <a:buFontTx/>
              <a:buNone/>
              <a:defRPr sz="1300" b="1">
                <a:solidFill>
                  <a:schemeClr val="bg1"/>
                </a:solidFill>
                <a:latin typeface="+mn-lt"/>
                <a:cs typeface="Arial" panose="020B0604020202020204" pitchFamily="34" charset="0"/>
              </a:defRPr>
            </a:lvl1pPr>
            <a:lvl2pPr marL="457200" indent="0">
              <a:lnSpc>
                <a:spcPct val="100000"/>
              </a:lnSpc>
              <a:buFontTx/>
              <a:buNone/>
              <a:defRPr sz="1300" b="1">
                <a:solidFill>
                  <a:schemeClr val="bg1"/>
                </a:solidFill>
                <a:latin typeface="+mn-lt"/>
                <a:cs typeface="Arial" panose="020B0604020202020204" pitchFamily="34" charset="0"/>
              </a:defRPr>
            </a:lvl2pPr>
            <a:lvl3pPr marL="914400" indent="0">
              <a:lnSpc>
                <a:spcPct val="100000"/>
              </a:lnSpc>
              <a:buFontTx/>
              <a:buNone/>
              <a:defRPr sz="1300" b="1">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53804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age Title 10 Slide">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F3F5FF-ADC8-E741-9DB1-F1231DA3E319}"/>
              </a:ext>
            </a:extLst>
          </p:cNvPr>
          <p:cNvSpPr/>
          <p:nvPr userDrawn="1"/>
        </p:nvSpPr>
        <p:spPr>
          <a:xfrm>
            <a:off x="1" y="377209"/>
            <a:ext cx="12192000" cy="1389279"/>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3BACA43-6442-844D-A783-F674F6A846F3}"/>
              </a:ext>
            </a:extLst>
          </p:cNvPr>
          <p:cNvSpPr/>
          <p:nvPr userDrawn="1"/>
        </p:nvSpPr>
        <p:spPr>
          <a:xfrm>
            <a:off x="508000" y="2162175"/>
            <a:ext cx="11125200" cy="430688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2" name="Title 1"/>
          <p:cNvSpPr>
            <a:spLocks noGrp="1"/>
          </p:cNvSpPr>
          <p:nvPr>
            <p:ph type="ctrTitle"/>
          </p:nvPr>
        </p:nvSpPr>
        <p:spPr>
          <a:xfrm>
            <a:off x="508000" y="786013"/>
            <a:ext cx="11125200" cy="584789"/>
          </a:xfrm>
        </p:spPr>
        <p:txBody>
          <a:bodyPr>
            <a:noAutofit/>
          </a:bodyPr>
          <a:lstStyle>
            <a:lvl1pPr marL="0" algn="ctr">
              <a:defRPr sz="58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23" name="Text Placeholder 9"/>
          <p:cNvSpPr>
            <a:spLocks noGrp="1"/>
          </p:cNvSpPr>
          <p:nvPr>
            <p:ph type="body" sz="quarter" idx="10"/>
          </p:nvPr>
        </p:nvSpPr>
        <p:spPr>
          <a:xfrm>
            <a:off x="1073625" y="2415654"/>
            <a:ext cx="4716817" cy="4053625"/>
          </a:xfrm>
        </p:spPr>
        <p:txBody>
          <a:bodyPr spcCol="182880">
            <a:normAutofit/>
          </a:bodyPr>
          <a:lstStyle>
            <a:lvl1pPr marL="0" indent="0">
              <a:lnSpc>
                <a:spcPct val="100000"/>
              </a:lnSpc>
              <a:buFontTx/>
              <a:buNone/>
              <a:defRPr sz="1600" b="1">
                <a:solidFill>
                  <a:schemeClr val="tx1"/>
                </a:solidFill>
                <a:latin typeface="+mn-lt"/>
                <a:cs typeface="Arial" panose="020B0604020202020204" pitchFamily="34" charset="0"/>
              </a:defRPr>
            </a:lvl1pPr>
            <a:lvl2pPr marL="457200" indent="0">
              <a:lnSpc>
                <a:spcPct val="100000"/>
              </a:lnSpc>
              <a:buFontTx/>
              <a:buNone/>
              <a:defRPr sz="1600" b="1">
                <a:solidFill>
                  <a:schemeClr val="tx1"/>
                </a:solidFill>
                <a:latin typeface="+mn-lt"/>
                <a:cs typeface="Arial" panose="020B0604020202020204" pitchFamily="34" charset="0"/>
              </a:defRPr>
            </a:lvl2pPr>
            <a:lvl3pPr marL="914400" indent="0">
              <a:lnSpc>
                <a:spcPct val="100000"/>
              </a:lnSpc>
              <a:buFontTx/>
              <a:buNone/>
              <a:defRPr sz="1600" b="1">
                <a:solidFill>
                  <a:schemeClr val="tx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
        <p:nvSpPr>
          <p:cNvPr id="24" name="Text Placeholder 9"/>
          <p:cNvSpPr>
            <a:spLocks noGrp="1"/>
          </p:cNvSpPr>
          <p:nvPr>
            <p:ph type="body" sz="quarter" idx="11"/>
          </p:nvPr>
        </p:nvSpPr>
        <p:spPr>
          <a:xfrm>
            <a:off x="6298443" y="2415654"/>
            <a:ext cx="4874524" cy="4053625"/>
          </a:xfrm>
        </p:spPr>
        <p:txBody>
          <a:bodyPr spcCol="182880">
            <a:normAutofit/>
          </a:bodyPr>
          <a:lstStyle>
            <a:lvl1pPr marL="0" indent="0">
              <a:lnSpc>
                <a:spcPct val="100000"/>
              </a:lnSpc>
              <a:buFontTx/>
              <a:buNone/>
              <a:defRPr sz="1600" b="1">
                <a:solidFill>
                  <a:schemeClr val="tx1"/>
                </a:solidFill>
                <a:latin typeface="+mn-lt"/>
                <a:cs typeface="Arial" panose="020B0604020202020204" pitchFamily="34" charset="0"/>
              </a:defRPr>
            </a:lvl1pPr>
            <a:lvl2pPr marL="457200" indent="0">
              <a:lnSpc>
                <a:spcPct val="100000"/>
              </a:lnSpc>
              <a:buFontTx/>
              <a:buNone/>
              <a:defRPr sz="1600" b="1">
                <a:solidFill>
                  <a:schemeClr val="tx1"/>
                </a:solidFill>
                <a:latin typeface="+mn-lt"/>
                <a:cs typeface="Arial" panose="020B0604020202020204" pitchFamily="34" charset="0"/>
              </a:defRPr>
            </a:lvl2pPr>
            <a:lvl3pPr marL="914400" indent="0">
              <a:lnSpc>
                <a:spcPct val="100000"/>
              </a:lnSpc>
              <a:buFontTx/>
              <a:buNone/>
              <a:defRPr sz="1600" b="1">
                <a:solidFill>
                  <a:schemeClr val="tx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10987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ycle / Process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5A83B2-B368-0B40-A418-5F9BD277AA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746"/>
          <a:stretch/>
        </p:blipFill>
        <p:spPr>
          <a:xfrm>
            <a:off x="0" y="1105397"/>
            <a:ext cx="12892558" cy="5752603"/>
          </a:xfrm>
          <a:prstGeom prst="rect">
            <a:avLst/>
          </a:prstGeom>
        </p:spPr>
      </p:pic>
      <p:sp>
        <p:nvSpPr>
          <p:cNvPr id="8" name="Oval 7">
            <a:extLst>
              <a:ext uri="{FF2B5EF4-FFF2-40B4-BE49-F238E27FC236}">
                <a16:creationId xmlns:a16="http://schemas.microsoft.com/office/drawing/2014/main" id="{3F211676-FA4B-9041-A1CD-960DCA3377DC}"/>
              </a:ext>
            </a:extLst>
          </p:cNvPr>
          <p:cNvSpPr/>
          <p:nvPr userDrawn="1"/>
        </p:nvSpPr>
        <p:spPr>
          <a:xfrm>
            <a:off x="4683989" y="1341347"/>
            <a:ext cx="2813970" cy="27382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fontAlgn="auto" hangingPunct="1">
              <a:spcBef>
                <a:spcPts val="0"/>
              </a:spcBef>
              <a:spcAft>
                <a:spcPts val="0"/>
              </a:spcAft>
              <a:defRPr/>
            </a:pPr>
            <a:endParaRPr lang="en-US" sz="145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33400" y="187294"/>
            <a:ext cx="11125200" cy="899190"/>
          </a:xfrm>
        </p:spPr>
        <p:txBody>
          <a:bodyPr>
            <a:noAutofit/>
          </a:bodyPr>
          <a:lstStyle>
            <a:lvl1pPr marL="0" algn="ctr">
              <a:defRPr sz="5200" b="0">
                <a:solidFill>
                  <a:schemeClr val="tx1"/>
                </a:solidFill>
                <a:latin typeface="+mj-lt"/>
                <a:cs typeface="Arial" panose="020B0604020202020204" pitchFamily="34" charset="0"/>
              </a:defRPr>
            </a:lvl1pPr>
          </a:lstStyle>
          <a:p>
            <a:r>
              <a:rPr lang="en-US" smtClean="0"/>
              <a:t>Click to edit Master title style</a:t>
            </a:r>
            <a:endParaRPr lang="en-US" dirty="0"/>
          </a:p>
        </p:txBody>
      </p:sp>
      <p:sp>
        <p:nvSpPr>
          <p:cNvPr id="13" name="Text Placeholder 4"/>
          <p:cNvSpPr>
            <a:spLocks noGrp="1"/>
          </p:cNvSpPr>
          <p:nvPr>
            <p:ph type="body" sz="quarter" idx="16"/>
          </p:nvPr>
        </p:nvSpPr>
        <p:spPr>
          <a:xfrm>
            <a:off x="4865148" y="2058296"/>
            <a:ext cx="2451652" cy="1280214"/>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31" name="Oval 30">
            <a:extLst>
              <a:ext uri="{FF2B5EF4-FFF2-40B4-BE49-F238E27FC236}">
                <a16:creationId xmlns:a16="http://schemas.microsoft.com/office/drawing/2014/main" id="{178544B6-2101-744E-835F-174F541F2D2B}"/>
              </a:ext>
            </a:extLst>
          </p:cNvPr>
          <p:cNvSpPr/>
          <p:nvPr userDrawn="1"/>
        </p:nvSpPr>
        <p:spPr>
          <a:xfrm>
            <a:off x="6797522" y="3848963"/>
            <a:ext cx="2813970" cy="27382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fontAlgn="auto" hangingPunct="1">
              <a:spcBef>
                <a:spcPts val="0"/>
              </a:spcBef>
              <a:spcAft>
                <a:spcPts val="0"/>
              </a:spcAft>
              <a:defRPr/>
            </a:pPr>
            <a:endParaRPr lang="en-US" sz="14500" dirty="0">
              <a:solidFill>
                <a:schemeClr val="bg1"/>
              </a:solidFill>
              <a:latin typeface="Arial" panose="020B0604020202020204" pitchFamily="34" charset="0"/>
              <a:cs typeface="Arial" panose="020B0604020202020204" pitchFamily="34" charset="0"/>
            </a:endParaRPr>
          </a:p>
        </p:txBody>
      </p:sp>
      <p:sp>
        <p:nvSpPr>
          <p:cNvPr id="35" name="Text Placeholder 4">
            <a:extLst>
              <a:ext uri="{FF2B5EF4-FFF2-40B4-BE49-F238E27FC236}">
                <a16:creationId xmlns:a16="http://schemas.microsoft.com/office/drawing/2014/main" id="{97005381-244B-DC45-9BF9-126B17A9581F}"/>
              </a:ext>
            </a:extLst>
          </p:cNvPr>
          <p:cNvSpPr>
            <a:spLocks noGrp="1"/>
          </p:cNvSpPr>
          <p:nvPr>
            <p:ph type="body" sz="quarter" idx="17"/>
          </p:nvPr>
        </p:nvSpPr>
        <p:spPr>
          <a:xfrm>
            <a:off x="6979118" y="4530989"/>
            <a:ext cx="2451652" cy="1280214"/>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36" name="Oval 35">
            <a:extLst>
              <a:ext uri="{FF2B5EF4-FFF2-40B4-BE49-F238E27FC236}">
                <a16:creationId xmlns:a16="http://schemas.microsoft.com/office/drawing/2014/main" id="{6357D1C3-09E4-A844-8278-E6598936708A}"/>
              </a:ext>
            </a:extLst>
          </p:cNvPr>
          <p:cNvSpPr/>
          <p:nvPr userDrawn="1"/>
        </p:nvSpPr>
        <p:spPr>
          <a:xfrm>
            <a:off x="2695658" y="3848963"/>
            <a:ext cx="2813970" cy="27382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fontAlgn="auto" hangingPunct="1">
              <a:spcBef>
                <a:spcPts val="0"/>
              </a:spcBef>
              <a:spcAft>
                <a:spcPts val="0"/>
              </a:spcAft>
              <a:defRPr/>
            </a:pPr>
            <a:endParaRPr lang="en-US" sz="14500" dirty="0">
              <a:solidFill>
                <a:schemeClr val="bg1"/>
              </a:solidFill>
              <a:latin typeface="Arial" panose="020B0604020202020204" pitchFamily="34" charset="0"/>
              <a:cs typeface="Arial" panose="020B0604020202020204" pitchFamily="34" charset="0"/>
            </a:endParaRPr>
          </a:p>
        </p:txBody>
      </p:sp>
      <p:sp>
        <p:nvSpPr>
          <p:cNvPr id="40" name="Text Placeholder 4">
            <a:extLst>
              <a:ext uri="{FF2B5EF4-FFF2-40B4-BE49-F238E27FC236}">
                <a16:creationId xmlns:a16="http://schemas.microsoft.com/office/drawing/2014/main" id="{C09C843D-49F7-0840-8A34-82843E1E67DB}"/>
              </a:ext>
            </a:extLst>
          </p:cNvPr>
          <p:cNvSpPr>
            <a:spLocks noGrp="1"/>
          </p:cNvSpPr>
          <p:nvPr>
            <p:ph type="body" sz="quarter" idx="18"/>
          </p:nvPr>
        </p:nvSpPr>
        <p:spPr>
          <a:xfrm>
            <a:off x="2877254" y="4530989"/>
            <a:ext cx="2451652" cy="1280214"/>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5" name="Bent-Up Arrow 4">
            <a:extLst>
              <a:ext uri="{FF2B5EF4-FFF2-40B4-BE49-F238E27FC236}">
                <a16:creationId xmlns:a16="http://schemas.microsoft.com/office/drawing/2014/main" id="{7C42AE4F-27C7-CB45-8089-3333B75812F1}"/>
              </a:ext>
            </a:extLst>
          </p:cNvPr>
          <p:cNvSpPr/>
          <p:nvPr userDrawn="1"/>
        </p:nvSpPr>
        <p:spPr>
          <a:xfrm rot="5400000" flipH="1">
            <a:off x="3543096" y="2552325"/>
            <a:ext cx="603539" cy="895696"/>
          </a:xfrm>
          <a:prstGeom prst="ben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1" name="Bent-Up Arrow 40">
            <a:extLst>
              <a:ext uri="{FF2B5EF4-FFF2-40B4-BE49-F238E27FC236}">
                <a16:creationId xmlns:a16="http://schemas.microsoft.com/office/drawing/2014/main" id="{65F4C381-0E10-AB4F-AF60-5163B074CD4D}"/>
              </a:ext>
            </a:extLst>
          </p:cNvPr>
          <p:cNvSpPr/>
          <p:nvPr userDrawn="1"/>
        </p:nvSpPr>
        <p:spPr>
          <a:xfrm rot="16200000" flipH="1">
            <a:off x="5886995" y="5785776"/>
            <a:ext cx="603539" cy="895696"/>
          </a:xfrm>
          <a:prstGeom prst="ben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2" name="Bent-Up Arrow 41">
            <a:extLst>
              <a:ext uri="{FF2B5EF4-FFF2-40B4-BE49-F238E27FC236}">
                <a16:creationId xmlns:a16="http://schemas.microsoft.com/office/drawing/2014/main" id="{5C84F4BD-51E1-8246-8852-8BA7E226732A}"/>
              </a:ext>
            </a:extLst>
          </p:cNvPr>
          <p:cNvSpPr/>
          <p:nvPr userDrawn="1"/>
        </p:nvSpPr>
        <p:spPr>
          <a:xfrm rot="10800000" flipH="1">
            <a:off x="8122182" y="2698404"/>
            <a:ext cx="603539" cy="895696"/>
          </a:xfrm>
          <a:prstGeom prst="ben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13D01B5-0B7D-8E46-8321-BD7B64948062}"/>
              </a:ext>
            </a:extLst>
          </p:cNvPr>
          <p:cNvGrpSpPr/>
          <p:nvPr userDrawn="1"/>
        </p:nvGrpSpPr>
        <p:grpSpPr>
          <a:xfrm>
            <a:off x="5850778" y="3507604"/>
            <a:ext cx="480391" cy="134938"/>
            <a:chOff x="5888659" y="3441700"/>
            <a:chExt cx="480391" cy="134938"/>
          </a:xfrm>
        </p:grpSpPr>
        <p:sp>
          <p:nvSpPr>
            <p:cNvPr id="9" name="Oval 8">
              <a:extLst>
                <a:ext uri="{FF2B5EF4-FFF2-40B4-BE49-F238E27FC236}">
                  <a16:creationId xmlns:a16="http://schemas.microsoft.com/office/drawing/2014/main" id="{1BB957DD-57EF-3645-AC81-D688F5E9A952}"/>
                </a:ext>
              </a:extLst>
            </p:cNvPr>
            <p:cNvSpPr/>
            <p:nvPr userDrawn="1"/>
          </p:nvSpPr>
          <p:spPr>
            <a:xfrm>
              <a:off x="6060109" y="3441700"/>
              <a:ext cx="137492"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A8CBBAEA-8418-EC4D-8B49-B19FEE94429E}"/>
                </a:ext>
              </a:extLst>
            </p:cNvPr>
            <p:cNvSpPr/>
            <p:nvPr userDrawn="1"/>
          </p:nvSpPr>
          <p:spPr>
            <a:xfrm>
              <a:off x="6234734"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3DAC8E92-114B-A74E-AF32-B30E816D7201}"/>
                </a:ext>
              </a:extLst>
            </p:cNvPr>
            <p:cNvSpPr/>
            <p:nvPr userDrawn="1"/>
          </p:nvSpPr>
          <p:spPr>
            <a:xfrm>
              <a:off x="5888659"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1EFA2363-C6CD-C948-B67D-C716CB9BC11B}"/>
              </a:ext>
            </a:extLst>
          </p:cNvPr>
          <p:cNvGrpSpPr/>
          <p:nvPr userDrawn="1"/>
        </p:nvGrpSpPr>
        <p:grpSpPr>
          <a:xfrm>
            <a:off x="3862447" y="5986132"/>
            <a:ext cx="480391" cy="134938"/>
            <a:chOff x="5888659" y="3441700"/>
            <a:chExt cx="480391" cy="134938"/>
          </a:xfrm>
        </p:grpSpPr>
        <p:sp>
          <p:nvSpPr>
            <p:cNvPr id="25" name="Oval 24">
              <a:extLst>
                <a:ext uri="{FF2B5EF4-FFF2-40B4-BE49-F238E27FC236}">
                  <a16:creationId xmlns:a16="http://schemas.microsoft.com/office/drawing/2014/main" id="{D6A33278-33DB-294A-9D29-8CA55703E413}"/>
                </a:ext>
              </a:extLst>
            </p:cNvPr>
            <p:cNvSpPr/>
            <p:nvPr userDrawn="1"/>
          </p:nvSpPr>
          <p:spPr>
            <a:xfrm>
              <a:off x="6060109" y="3441700"/>
              <a:ext cx="137492"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96CCED25-4B9C-A846-88FF-A3DAD428E54D}"/>
                </a:ext>
              </a:extLst>
            </p:cNvPr>
            <p:cNvSpPr/>
            <p:nvPr userDrawn="1"/>
          </p:nvSpPr>
          <p:spPr>
            <a:xfrm>
              <a:off x="6234734"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50C21DF1-10B1-CF49-81EA-733CF27F45C2}"/>
                </a:ext>
              </a:extLst>
            </p:cNvPr>
            <p:cNvSpPr/>
            <p:nvPr userDrawn="1"/>
          </p:nvSpPr>
          <p:spPr>
            <a:xfrm>
              <a:off x="5888659"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F3B40EC5-5E19-B34C-B4CF-C42A1AC1186A}"/>
              </a:ext>
            </a:extLst>
          </p:cNvPr>
          <p:cNvGrpSpPr/>
          <p:nvPr userDrawn="1"/>
        </p:nvGrpSpPr>
        <p:grpSpPr>
          <a:xfrm>
            <a:off x="7964311" y="5986132"/>
            <a:ext cx="480391" cy="134938"/>
            <a:chOff x="5888659" y="3441700"/>
            <a:chExt cx="480391" cy="134938"/>
          </a:xfrm>
        </p:grpSpPr>
        <p:sp>
          <p:nvSpPr>
            <p:cNvPr id="29" name="Oval 28">
              <a:extLst>
                <a:ext uri="{FF2B5EF4-FFF2-40B4-BE49-F238E27FC236}">
                  <a16:creationId xmlns:a16="http://schemas.microsoft.com/office/drawing/2014/main" id="{001502CE-1988-8047-9CD1-BFBC4457C00B}"/>
                </a:ext>
              </a:extLst>
            </p:cNvPr>
            <p:cNvSpPr/>
            <p:nvPr userDrawn="1"/>
          </p:nvSpPr>
          <p:spPr>
            <a:xfrm>
              <a:off x="6060109" y="3441700"/>
              <a:ext cx="137492"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9D35D92F-6265-F746-B463-BA32A94307BB}"/>
                </a:ext>
              </a:extLst>
            </p:cNvPr>
            <p:cNvSpPr/>
            <p:nvPr userDrawn="1"/>
          </p:nvSpPr>
          <p:spPr>
            <a:xfrm>
              <a:off x="6234734"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EF6CC73E-2080-3F4C-9152-0411336792C5}"/>
                </a:ext>
              </a:extLst>
            </p:cNvPr>
            <p:cNvSpPr/>
            <p:nvPr userDrawn="1"/>
          </p:nvSpPr>
          <p:spPr>
            <a:xfrm>
              <a:off x="5888659"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4205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 grpId="0" animBg="1"/>
      <p:bldP spid="36"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8_Title Slide Option 1">
    <p:bg>
      <p:bgPr>
        <a:blipFill>
          <a:blip r:embed="rId2"/>
          <a:stretch>
            <a:fillRect/>
          </a:stretch>
        </a:blip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D856B2B-578E-5744-BC86-72C6E0CDE008}"/>
              </a:ext>
            </a:extLst>
          </p:cNvPr>
          <p:cNvSpPr/>
          <p:nvPr userDrawn="1"/>
        </p:nvSpPr>
        <p:spPr>
          <a:xfrm>
            <a:off x="-1588" y="13252"/>
            <a:ext cx="12193588"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D8B24191-1F6B-E34A-BF32-8BDC797C5DCF}"/>
              </a:ext>
            </a:extLst>
          </p:cNvPr>
          <p:cNvSpPr/>
          <p:nvPr userDrawn="1"/>
        </p:nvSpPr>
        <p:spPr>
          <a:xfrm>
            <a:off x="508000" y="4440437"/>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42AF578D-49C5-6541-BFD4-97DE1E3F01F6}"/>
              </a:ext>
            </a:extLst>
          </p:cNvPr>
          <p:cNvSpPr/>
          <p:nvPr userDrawn="1"/>
        </p:nvSpPr>
        <p:spPr>
          <a:xfrm>
            <a:off x="4389886" y="4440437"/>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FF82F957-D9E9-B74C-A1D2-5E8B04D09658}"/>
              </a:ext>
            </a:extLst>
          </p:cNvPr>
          <p:cNvSpPr/>
          <p:nvPr userDrawn="1"/>
        </p:nvSpPr>
        <p:spPr>
          <a:xfrm>
            <a:off x="507999" y="2070195"/>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A5DE6B86-7B9E-1049-9DC7-40F2A18FEBE1}"/>
              </a:ext>
            </a:extLst>
          </p:cNvPr>
          <p:cNvSpPr/>
          <p:nvPr userDrawn="1"/>
        </p:nvSpPr>
        <p:spPr>
          <a:xfrm>
            <a:off x="4366266" y="2090043"/>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38284D0E-9C8D-014C-BAB0-E537B337F35B}"/>
              </a:ext>
            </a:extLst>
          </p:cNvPr>
          <p:cNvSpPr/>
          <p:nvPr userDrawn="1"/>
        </p:nvSpPr>
        <p:spPr>
          <a:xfrm>
            <a:off x="8195056" y="2090043"/>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A533F0CE-36C5-FA4B-9BED-B9B707F8BFFD}"/>
              </a:ext>
            </a:extLst>
          </p:cNvPr>
          <p:cNvSpPr/>
          <p:nvPr userDrawn="1"/>
        </p:nvSpPr>
        <p:spPr>
          <a:xfrm>
            <a:off x="8180199" y="4411552"/>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08000" y="856701"/>
            <a:ext cx="11125200" cy="584789"/>
          </a:xfrm>
        </p:spPr>
        <p:txBody>
          <a:bodyPr>
            <a:noAutofit/>
          </a:bodyPr>
          <a:lstStyle>
            <a:lvl1pPr marL="0" algn="ctr">
              <a:defRPr sz="52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17" name="Text Placeholder 4"/>
          <p:cNvSpPr>
            <a:spLocks noGrp="1"/>
          </p:cNvSpPr>
          <p:nvPr>
            <p:ph type="body" sz="quarter" idx="16"/>
          </p:nvPr>
        </p:nvSpPr>
        <p:spPr>
          <a:xfrm>
            <a:off x="539576" y="2072789"/>
            <a:ext cx="3253153"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8" name="Text Placeholder 4"/>
          <p:cNvSpPr>
            <a:spLocks noGrp="1"/>
          </p:cNvSpPr>
          <p:nvPr>
            <p:ph type="body" sz="quarter" idx="17"/>
          </p:nvPr>
        </p:nvSpPr>
        <p:spPr>
          <a:xfrm>
            <a:off x="4428245" y="2092637"/>
            <a:ext cx="3208011"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9" name="Text Placeholder 4"/>
          <p:cNvSpPr>
            <a:spLocks noGrp="1"/>
          </p:cNvSpPr>
          <p:nvPr>
            <p:ph type="body" sz="quarter" idx="18"/>
          </p:nvPr>
        </p:nvSpPr>
        <p:spPr>
          <a:xfrm>
            <a:off x="8256915" y="2105319"/>
            <a:ext cx="3208011"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20" name="Text Placeholder 4"/>
          <p:cNvSpPr>
            <a:spLocks noGrp="1"/>
          </p:cNvSpPr>
          <p:nvPr>
            <p:ph type="body" sz="quarter" idx="19"/>
          </p:nvPr>
        </p:nvSpPr>
        <p:spPr>
          <a:xfrm>
            <a:off x="539576" y="4420589"/>
            <a:ext cx="3253153"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21" name="Text Placeholder 4"/>
          <p:cNvSpPr>
            <a:spLocks noGrp="1"/>
          </p:cNvSpPr>
          <p:nvPr>
            <p:ph type="body" sz="quarter" idx="20"/>
          </p:nvPr>
        </p:nvSpPr>
        <p:spPr>
          <a:xfrm>
            <a:off x="4466594" y="4443031"/>
            <a:ext cx="3208011"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22" name="Text Placeholder 4"/>
          <p:cNvSpPr>
            <a:spLocks noGrp="1"/>
          </p:cNvSpPr>
          <p:nvPr>
            <p:ph type="body" sz="quarter" idx="21"/>
          </p:nvPr>
        </p:nvSpPr>
        <p:spPr>
          <a:xfrm>
            <a:off x="8256915" y="4398870"/>
            <a:ext cx="3208011"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Tree>
    <p:extLst>
      <p:ext uri="{BB962C8B-B14F-4D97-AF65-F5344CB8AC3E}">
        <p14:creationId xmlns:p14="http://schemas.microsoft.com/office/powerpoint/2010/main" val="292921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25" grpId="0" animBg="1"/>
      <p:bldP spid="27" grpId="0" animBg="1"/>
      <p:bldP spid="28" grpId="0" animBg="1"/>
      <p:bldP spid="29"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9_Title Slide Option 1">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ADF475-C159-FF41-9E59-BB977A7DA82C}"/>
              </a:ext>
            </a:extLst>
          </p:cNvPr>
          <p:cNvSpPr/>
          <p:nvPr userDrawn="1"/>
        </p:nvSpPr>
        <p:spPr>
          <a:xfrm>
            <a:off x="263456" y="251791"/>
            <a:ext cx="11663501" cy="6347792"/>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1073625" y="358446"/>
            <a:ext cx="10008359" cy="1164472"/>
          </a:xfrm>
        </p:spPr>
        <p:txBody>
          <a:bodyPr anchor="b">
            <a:noAutofit/>
          </a:bodyPr>
          <a:lstStyle>
            <a:lvl1pPr marL="0" algn="l">
              <a:defRPr sz="48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24" name="Text Placeholder 9"/>
          <p:cNvSpPr>
            <a:spLocks noGrp="1"/>
          </p:cNvSpPr>
          <p:nvPr>
            <p:ph type="body" sz="quarter" idx="10"/>
          </p:nvPr>
        </p:nvSpPr>
        <p:spPr>
          <a:xfrm>
            <a:off x="1073625" y="1665028"/>
            <a:ext cx="10008359" cy="4811973"/>
          </a:xfrm>
        </p:spPr>
        <p:txBody>
          <a:bodyPr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8903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0_Title Slide Option 1">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829C82-6520-C047-AE04-0A13168D6BD7}"/>
              </a:ext>
            </a:extLst>
          </p:cNvPr>
          <p:cNvSpPr/>
          <p:nvPr userDrawn="1"/>
        </p:nvSpPr>
        <p:spPr>
          <a:xfrm>
            <a:off x="6010275" y="0"/>
            <a:ext cx="6181725" cy="6884988"/>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6096000" y="303854"/>
            <a:ext cx="5537200" cy="760670"/>
          </a:xfrm>
        </p:spPr>
        <p:txBody>
          <a:bodyPr anchor="t">
            <a:noAutofit/>
          </a:bodyPr>
          <a:lstStyle>
            <a:lvl1pPr marL="0" algn="ctr">
              <a:defRPr sz="3200" b="0">
                <a:solidFill>
                  <a:schemeClr val="bg1"/>
                </a:solidFill>
                <a:latin typeface="+mj-lt"/>
              </a:defRPr>
            </a:lvl1pPr>
          </a:lstStyle>
          <a:p>
            <a:r>
              <a:rPr lang="en-US" smtClean="0"/>
              <a:t>Click to edit Master title style</a:t>
            </a:r>
            <a:endParaRPr lang="en-US" dirty="0"/>
          </a:p>
        </p:txBody>
      </p:sp>
      <p:sp>
        <p:nvSpPr>
          <p:cNvPr id="24" name="Text Placeholder 9"/>
          <p:cNvSpPr>
            <a:spLocks noGrp="1"/>
          </p:cNvSpPr>
          <p:nvPr>
            <p:ph type="body" sz="quarter" idx="10"/>
          </p:nvPr>
        </p:nvSpPr>
        <p:spPr>
          <a:xfrm>
            <a:off x="6096000" y="1269241"/>
            <a:ext cx="5537200" cy="5098576"/>
          </a:xfrm>
        </p:spPr>
        <p:txBody>
          <a:bodyPr spcCol="182880">
            <a:normAutofit/>
          </a:bodyPr>
          <a:lstStyle>
            <a:lvl1pPr marL="0" indent="0" algn="l">
              <a:lnSpc>
                <a:spcPct val="100000"/>
              </a:lnSpc>
              <a:spcAft>
                <a:spcPts val="1000"/>
              </a:spcAft>
              <a:buFontTx/>
              <a:buNone/>
              <a:defRPr sz="1600" b="1">
                <a:solidFill>
                  <a:schemeClr val="bg1"/>
                </a:solidFill>
                <a:latin typeface="+mn-lt"/>
              </a:defRPr>
            </a:lvl1pPr>
            <a:lvl2pPr marL="457200" indent="0" algn="l">
              <a:lnSpc>
                <a:spcPct val="100000"/>
              </a:lnSpc>
              <a:spcAft>
                <a:spcPts val="1000"/>
              </a:spcAft>
              <a:buFontTx/>
              <a:buNone/>
              <a:defRPr sz="1600" b="1">
                <a:solidFill>
                  <a:schemeClr val="bg1"/>
                </a:solidFill>
                <a:latin typeface="+mn-lt"/>
              </a:defRPr>
            </a:lvl2pPr>
            <a:lvl3pPr marL="914400" indent="0" algn="l">
              <a:lnSpc>
                <a:spcPct val="100000"/>
              </a:lnSpc>
              <a:spcAft>
                <a:spcPts val="1000"/>
              </a:spcAft>
              <a:buFontTx/>
              <a:buNone/>
              <a:defRPr sz="1600" b="1">
                <a:solidFill>
                  <a:schemeClr val="bg1"/>
                </a:solidFill>
                <a:latin typeface="+mn-lt"/>
              </a:defRPr>
            </a:lvl3pPr>
            <a:lvl4pPr marL="1371600" indent="0" algn="l">
              <a:lnSpc>
                <a:spcPct val="100000"/>
              </a:lnSpc>
              <a:spcAft>
                <a:spcPts val="1000"/>
              </a:spcAft>
              <a:buFontTx/>
              <a:buNone/>
              <a:defRPr sz="1600" b="1">
                <a:solidFill>
                  <a:schemeClr val="bg1"/>
                </a:solidFill>
                <a:latin typeface="+mn-lt"/>
              </a:defRPr>
            </a:lvl4pPr>
            <a:lvl5pPr marL="1828800" indent="0" algn="l">
              <a:lnSpc>
                <a:spcPct val="100000"/>
              </a:lnSpc>
              <a:spcAft>
                <a:spcPts val="1000"/>
              </a:spcAft>
              <a:buFontTx/>
              <a:buNone/>
              <a:defRPr sz="1600" b="1">
                <a:solidFill>
                  <a:schemeClr val="bg1"/>
                </a:solidFill>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4264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1_Title Slide Option 1">
    <p:bg>
      <p:bgPr>
        <a:blipFill>
          <a:blip r:embed="rId2"/>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0538F4-3F8A-5743-84C7-D216AB93D9A9}"/>
              </a:ext>
            </a:extLst>
          </p:cNvPr>
          <p:cNvSpPr/>
          <p:nvPr userDrawn="1"/>
        </p:nvSpPr>
        <p:spPr>
          <a:xfrm>
            <a:off x="-1" y="0"/>
            <a:ext cx="12192001" cy="6868319"/>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08000" y="417539"/>
            <a:ext cx="11125200" cy="1017225"/>
          </a:xfrm>
          <a:solidFill>
            <a:srgbClr val="FFFFFF"/>
          </a:solidFill>
        </p:spPr>
        <p:txBody>
          <a:bodyPr>
            <a:noAutofit/>
          </a:bodyPr>
          <a:lstStyle>
            <a:lvl1pPr marL="0" algn="ctr">
              <a:defRPr sz="3300" b="0">
                <a:solidFill>
                  <a:schemeClr val="tx1"/>
                </a:solidFill>
                <a:latin typeface="+mj-lt"/>
                <a:cs typeface="Arial" panose="020B0604020202020204" pitchFamily="34" charset="0"/>
              </a:defRPr>
            </a:lvl1pPr>
          </a:lstStyle>
          <a:p>
            <a:r>
              <a:rPr lang="en-US" smtClean="0"/>
              <a:t>Click to edit Master title style</a:t>
            </a:r>
            <a:endParaRPr lang="en-US" dirty="0"/>
          </a:p>
        </p:txBody>
      </p:sp>
      <p:sp>
        <p:nvSpPr>
          <p:cNvPr id="39" name="Text Placeholder 4"/>
          <p:cNvSpPr>
            <a:spLocks noGrp="1"/>
          </p:cNvSpPr>
          <p:nvPr>
            <p:ph type="body" sz="quarter" idx="17"/>
          </p:nvPr>
        </p:nvSpPr>
        <p:spPr>
          <a:xfrm>
            <a:off x="1364974" y="2904209"/>
            <a:ext cx="10268225"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40" name="Text Placeholder 4"/>
          <p:cNvSpPr>
            <a:spLocks noGrp="1"/>
          </p:cNvSpPr>
          <p:nvPr>
            <p:ph type="body" sz="quarter" idx="18"/>
          </p:nvPr>
        </p:nvSpPr>
        <p:spPr>
          <a:xfrm>
            <a:off x="1364974" y="3827739"/>
            <a:ext cx="10268225"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59" name="Text Placeholder 4"/>
          <p:cNvSpPr>
            <a:spLocks noGrp="1"/>
          </p:cNvSpPr>
          <p:nvPr>
            <p:ph type="body" sz="quarter" idx="23"/>
          </p:nvPr>
        </p:nvSpPr>
        <p:spPr>
          <a:xfrm>
            <a:off x="1364974" y="5674800"/>
            <a:ext cx="10268225"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3" name="Text Placeholder 4"/>
          <p:cNvSpPr>
            <a:spLocks noGrp="1"/>
          </p:cNvSpPr>
          <p:nvPr>
            <p:ph type="body" sz="quarter" idx="16"/>
          </p:nvPr>
        </p:nvSpPr>
        <p:spPr>
          <a:xfrm>
            <a:off x="1364974" y="1980679"/>
            <a:ext cx="10268226"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58" name="Text Placeholder 4"/>
          <p:cNvSpPr>
            <a:spLocks noGrp="1"/>
          </p:cNvSpPr>
          <p:nvPr>
            <p:ph type="body" sz="quarter" idx="22"/>
          </p:nvPr>
        </p:nvSpPr>
        <p:spPr>
          <a:xfrm>
            <a:off x="1364974" y="4751269"/>
            <a:ext cx="10268225"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7" name="Freeform 7">
            <a:extLst>
              <a:ext uri="{FF2B5EF4-FFF2-40B4-BE49-F238E27FC236}">
                <a16:creationId xmlns:a16="http://schemas.microsoft.com/office/drawing/2014/main" id="{CDEACDAE-C3F8-1048-A7CC-793954924CB3}"/>
              </a:ext>
            </a:extLst>
          </p:cNvPr>
          <p:cNvSpPr>
            <a:spLocks/>
          </p:cNvSpPr>
          <p:nvPr userDrawn="1"/>
        </p:nvSpPr>
        <p:spPr bwMode="auto">
          <a:xfrm>
            <a:off x="516525" y="1994268"/>
            <a:ext cx="627476" cy="599764"/>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8">
            <a:extLst>
              <a:ext uri="{FF2B5EF4-FFF2-40B4-BE49-F238E27FC236}">
                <a16:creationId xmlns:a16="http://schemas.microsoft.com/office/drawing/2014/main" id="{17E29689-BB0B-8B4A-BAF0-A6D7F50E216E}"/>
              </a:ext>
            </a:extLst>
          </p:cNvPr>
          <p:cNvSpPr>
            <a:spLocks/>
          </p:cNvSpPr>
          <p:nvPr userDrawn="1"/>
        </p:nvSpPr>
        <p:spPr bwMode="auto">
          <a:xfrm>
            <a:off x="516525" y="5693561"/>
            <a:ext cx="627476" cy="599764"/>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9">
            <a:extLst>
              <a:ext uri="{FF2B5EF4-FFF2-40B4-BE49-F238E27FC236}">
                <a16:creationId xmlns:a16="http://schemas.microsoft.com/office/drawing/2014/main" id="{8BB91098-2754-E349-A793-9D15048F8530}"/>
              </a:ext>
            </a:extLst>
          </p:cNvPr>
          <p:cNvSpPr>
            <a:spLocks/>
          </p:cNvSpPr>
          <p:nvPr userDrawn="1"/>
        </p:nvSpPr>
        <p:spPr bwMode="auto">
          <a:xfrm>
            <a:off x="516525" y="2922970"/>
            <a:ext cx="627476" cy="599764"/>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1">
            <a:extLst>
              <a:ext uri="{FF2B5EF4-FFF2-40B4-BE49-F238E27FC236}">
                <a16:creationId xmlns:a16="http://schemas.microsoft.com/office/drawing/2014/main" id="{AC4503A5-AD67-CF47-B3A5-E56FCC7E8D29}"/>
              </a:ext>
            </a:extLst>
          </p:cNvPr>
          <p:cNvSpPr>
            <a:spLocks/>
          </p:cNvSpPr>
          <p:nvPr userDrawn="1"/>
        </p:nvSpPr>
        <p:spPr bwMode="auto">
          <a:xfrm>
            <a:off x="516525" y="4788791"/>
            <a:ext cx="627476" cy="599765"/>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9">
            <a:extLst>
              <a:ext uri="{FF2B5EF4-FFF2-40B4-BE49-F238E27FC236}">
                <a16:creationId xmlns:a16="http://schemas.microsoft.com/office/drawing/2014/main" id="{CBB3E28C-8603-1D41-B293-9DF5BFDFBCF5}"/>
              </a:ext>
            </a:extLst>
          </p:cNvPr>
          <p:cNvSpPr>
            <a:spLocks/>
          </p:cNvSpPr>
          <p:nvPr userDrawn="1"/>
        </p:nvSpPr>
        <p:spPr bwMode="auto">
          <a:xfrm>
            <a:off x="516525" y="3846500"/>
            <a:ext cx="627476" cy="599764"/>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8805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2_Title Slide Option 1">
    <p:bg>
      <p:bgPr>
        <a:blipFill>
          <a:blip r:embed="rId2"/>
          <a:stretch>
            <a:fillRect/>
          </a:stretch>
        </a:blip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440CF9C-9865-C14F-8547-FDEBF02D4683}"/>
              </a:ext>
            </a:extLst>
          </p:cNvPr>
          <p:cNvSpPr/>
          <p:nvPr userDrawn="1"/>
        </p:nvSpPr>
        <p:spPr>
          <a:xfrm>
            <a:off x="-1" y="0"/>
            <a:ext cx="12192001" cy="6868319"/>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A94B338F-AE2E-9142-8F9E-6626076CFC4A}"/>
              </a:ext>
            </a:extLst>
          </p:cNvPr>
          <p:cNvSpPr/>
          <p:nvPr userDrawn="1"/>
        </p:nvSpPr>
        <p:spPr>
          <a:xfrm>
            <a:off x="625922" y="3960813"/>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508000" y="358446"/>
            <a:ext cx="11125200" cy="787966"/>
          </a:xfrm>
        </p:spPr>
        <p:txBody>
          <a:bodyPr anchor="b">
            <a:noAutofit/>
          </a:bodyPr>
          <a:lstStyle>
            <a:lvl1pPr marL="0" algn="ctr">
              <a:defRPr sz="33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23" name="Text Placeholder 4"/>
          <p:cNvSpPr>
            <a:spLocks noGrp="1"/>
          </p:cNvSpPr>
          <p:nvPr>
            <p:ph type="body" sz="quarter" idx="20"/>
          </p:nvPr>
        </p:nvSpPr>
        <p:spPr>
          <a:xfrm>
            <a:off x="768626" y="4638260"/>
            <a:ext cx="2160104" cy="1126435"/>
          </a:xfrm>
        </p:spPr>
        <p:txBody>
          <a:bodyPr anchor="ctr">
            <a:noAutofit/>
          </a:bodyPr>
          <a:lstStyle>
            <a:lvl1pPr marL="0" indent="0" algn="ctr">
              <a:spcBef>
                <a:spcPts val="0"/>
              </a:spcBef>
              <a:buFontTx/>
              <a:buNone/>
              <a:defRPr sz="1600" b="0" baseline="0">
                <a:solidFill>
                  <a:schemeClr val="bg1"/>
                </a:solidFill>
                <a:latin typeface="+mn-lt"/>
                <a:cs typeface="Glegoo" pitchFamily="2"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29" name="Oval 28">
            <a:extLst>
              <a:ext uri="{FF2B5EF4-FFF2-40B4-BE49-F238E27FC236}">
                <a16:creationId xmlns:a16="http://schemas.microsoft.com/office/drawing/2014/main" id="{C96F7DA9-1422-B349-80C8-F6098E551491}"/>
              </a:ext>
            </a:extLst>
          </p:cNvPr>
          <p:cNvSpPr/>
          <p:nvPr userDrawn="1"/>
        </p:nvSpPr>
        <p:spPr>
          <a:xfrm>
            <a:off x="3383980" y="3960813"/>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Text Placeholder 4">
            <a:extLst>
              <a:ext uri="{FF2B5EF4-FFF2-40B4-BE49-F238E27FC236}">
                <a16:creationId xmlns:a16="http://schemas.microsoft.com/office/drawing/2014/main" id="{29E66F15-EB17-AD4A-9BEF-22D7AE048276}"/>
              </a:ext>
            </a:extLst>
          </p:cNvPr>
          <p:cNvSpPr>
            <a:spLocks noGrp="1"/>
          </p:cNvSpPr>
          <p:nvPr>
            <p:ph type="body" sz="quarter" idx="24"/>
          </p:nvPr>
        </p:nvSpPr>
        <p:spPr>
          <a:xfrm>
            <a:off x="3526684" y="4638260"/>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32" name="Oval 31">
            <a:extLst>
              <a:ext uri="{FF2B5EF4-FFF2-40B4-BE49-F238E27FC236}">
                <a16:creationId xmlns:a16="http://schemas.microsoft.com/office/drawing/2014/main" id="{64FFDAC1-065C-3646-A1C6-0E78782241E2}"/>
              </a:ext>
            </a:extLst>
          </p:cNvPr>
          <p:cNvSpPr/>
          <p:nvPr userDrawn="1"/>
        </p:nvSpPr>
        <p:spPr>
          <a:xfrm>
            <a:off x="6142038" y="3960813"/>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Text Placeholder 4">
            <a:extLst>
              <a:ext uri="{FF2B5EF4-FFF2-40B4-BE49-F238E27FC236}">
                <a16:creationId xmlns:a16="http://schemas.microsoft.com/office/drawing/2014/main" id="{26BA6EB9-9A1E-0E4F-B17C-1039D0C8AE97}"/>
              </a:ext>
            </a:extLst>
          </p:cNvPr>
          <p:cNvSpPr>
            <a:spLocks noGrp="1"/>
          </p:cNvSpPr>
          <p:nvPr>
            <p:ph type="body" sz="quarter" idx="25"/>
          </p:nvPr>
        </p:nvSpPr>
        <p:spPr>
          <a:xfrm>
            <a:off x="6284742" y="4638260"/>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34" name="Oval 33">
            <a:extLst>
              <a:ext uri="{FF2B5EF4-FFF2-40B4-BE49-F238E27FC236}">
                <a16:creationId xmlns:a16="http://schemas.microsoft.com/office/drawing/2014/main" id="{08EFBF7C-6968-4148-B375-E409AE0A88DC}"/>
              </a:ext>
            </a:extLst>
          </p:cNvPr>
          <p:cNvSpPr/>
          <p:nvPr userDrawn="1"/>
        </p:nvSpPr>
        <p:spPr>
          <a:xfrm>
            <a:off x="8900096" y="3960813"/>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Text Placeholder 4">
            <a:extLst>
              <a:ext uri="{FF2B5EF4-FFF2-40B4-BE49-F238E27FC236}">
                <a16:creationId xmlns:a16="http://schemas.microsoft.com/office/drawing/2014/main" id="{738E026D-A054-7147-91B8-23B56B534678}"/>
              </a:ext>
            </a:extLst>
          </p:cNvPr>
          <p:cNvSpPr>
            <a:spLocks noGrp="1"/>
          </p:cNvSpPr>
          <p:nvPr>
            <p:ph type="body" sz="quarter" idx="26"/>
          </p:nvPr>
        </p:nvSpPr>
        <p:spPr>
          <a:xfrm>
            <a:off x="9042800" y="4638260"/>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36" name="Oval 35">
            <a:extLst>
              <a:ext uri="{FF2B5EF4-FFF2-40B4-BE49-F238E27FC236}">
                <a16:creationId xmlns:a16="http://schemas.microsoft.com/office/drawing/2014/main" id="{736A21DA-E9DA-8C45-801A-A9A90826C338}"/>
              </a:ext>
            </a:extLst>
          </p:cNvPr>
          <p:cNvSpPr/>
          <p:nvPr userDrawn="1"/>
        </p:nvSpPr>
        <p:spPr>
          <a:xfrm>
            <a:off x="508000" y="1319401"/>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Text Placeholder 4">
            <a:extLst>
              <a:ext uri="{FF2B5EF4-FFF2-40B4-BE49-F238E27FC236}">
                <a16:creationId xmlns:a16="http://schemas.microsoft.com/office/drawing/2014/main" id="{B7455404-DA79-C54C-8A77-FBCAC682E79C}"/>
              </a:ext>
            </a:extLst>
          </p:cNvPr>
          <p:cNvSpPr>
            <a:spLocks noGrp="1"/>
          </p:cNvSpPr>
          <p:nvPr>
            <p:ph type="body" sz="quarter" idx="27"/>
          </p:nvPr>
        </p:nvSpPr>
        <p:spPr>
          <a:xfrm>
            <a:off x="650704" y="1996848"/>
            <a:ext cx="2160104" cy="1126435"/>
          </a:xfrm>
        </p:spPr>
        <p:txBody>
          <a:bodyPr anchor="ctr">
            <a:noAutofit/>
          </a:bodyPr>
          <a:lstStyle>
            <a:lvl1pPr marL="0" indent="0" algn="ctr">
              <a:spcBef>
                <a:spcPts val="0"/>
              </a:spcBef>
              <a:buFontTx/>
              <a:buNone/>
              <a:defRPr sz="1600" b="0" baseline="0">
                <a:solidFill>
                  <a:schemeClr val="bg1"/>
                </a:solidFill>
                <a:latin typeface="+mn-lt"/>
                <a:cs typeface="Glegoo" pitchFamily="2"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38" name="Oval 37">
            <a:extLst>
              <a:ext uri="{FF2B5EF4-FFF2-40B4-BE49-F238E27FC236}">
                <a16:creationId xmlns:a16="http://schemas.microsoft.com/office/drawing/2014/main" id="{63068BB9-E420-D745-8DC9-69A11E13608E}"/>
              </a:ext>
            </a:extLst>
          </p:cNvPr>
          <p:cNvSpPr/>
          <p:nvPr userDrawn="1"/>
        </p:nvSpPr>
        <p:spPr>
          <a:xfrm>
            <a:off x="3266058" y="1319401"/>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 name="Text Placeholder 4">
            <a:extLst>
              <a:ext uri="{FF2B5EF4-FFF2-40B4-BE49-F238E27FC236}">
                <a16:creationId xmlns:a16="http://schemas.microsoft.com/office/drawing/2014/main" id="{8875DCA5-9C96-ED49-B522-6FF06A33AAF2}"/>
              </a:ext>
            </a:extLst>
          </p:cNvPr>
          <p:cNvSpPr>
            <a:spLocks noGrp="1"/>
          </p:cNvSpPr>
          <p:nvPr>
            <p:ph type="body" sz="quarter" idx="28"/>
          </p:nvPr>
        </p:nvSpPr>
        <p:spPr>
          <a:xfrm>
            <a:off x="3408762" y="1996848"/>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40" name="Oval 39">
            <a:extLst>
              <a:ext uri="{FF2B5EF4-FFF2-40B4-BE49-F238E27FC236}">
                <a16:creationId xmlns:a16="http://schemas.microsoft.com/office/drawing/2014/main" id="{BB2DD266-D8D8-4141-8755-CE9D044B5253}"/>
              </a:ext>
            </a:extLst>
          </p:cNvPr>
          <p:cNvSpPr/>
          <p:nvPr userDrawn="1"/>
        </p:nvSpPr>
        <p:spPr>
          <a:xfrm>
            <a:off x="6024116" y="1319401"/>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Text Placeholder 4">
            <a:extLst>
              <a:ext uri="{FF2B5EF4-FFF2-40B4-BE49-F238E27FC236}">
                <a16:creationId xmlns:a16="http://schemas.microsoft.com/office/drawing/2014/main" id="{FD698468-EBF3-1C44-B0D1-3C24AE49087D}"/>
              </a:ext>
            </a:extLst>
          </p:cNvPr>
          <p:cNvSpPr>
            <a:spLocks noGrp="1"/>
          </p:cNvSpPr>
          <p:nvPr>
            <p:ph type="body" sz="quarter" idx="29"/>
          </p:nvPr>
        </p:nvSpPr>
        <p:spPr>
          <a:xfrm>
            <a:off x="6166820" y="1996848"/>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42" name="Oval 41">
            <a:extLst>
              <a:ext uri="{FF2B5EF4-FFF2-40B4-BE49-F238E27FC236}">
                <a16:creationId xmlns:a16="http://schemas.microsoft.com/office/drawing/2014/main" id="{4DCEE813-0741-CC41-958D-6ADED6ED43E4}"/>
              </a:ext>
            </a:extLst>
          </p:cNvPr>
          <p:cNvSpPr/>
          <p:nvPr userDrawn="1"/>
        </p:nvSpPr>
        <p:spPr>
          <a:xfrm>
            <a:off x="8782174" y="1319401"/>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Text Placeholder 4">
            <a:extLst>
              <a:ext uri="{FF2B5EF4-FFF2-40B4-BE49-F238E27FC236}">
                <a16:creationId xmlns:a16="http://schemas.microsoft.com/office/drawing/2014/main" id="{04E1351F-777F-3E48-809F-22D7CF35997F}"/>
              </a:ext>
            </a:extLst>
          </p:cNvPr>
          <p:cNvSpPr>
            <a:spLocks noGrp="1"/>
          </p:cNvSpPr>
          <p:nvPr>
            <p:ph type="body" sz="quarter" idx="30"/>
          </p:nvPr>
        </p:nvSpPr>
        <p:spPr>
          <a:xfrm>
            <a:off x="8924878" y="1996848"/>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Tree>
    <p:extLst>
      <p:ext uri="{BB962C8B-B14F-4D97-AF65-F5344CB8AC3E}">
        <p14:creationId xmlns:p14="http://schemas.microsoft.com/office/powerpoint/2010/main" val="63386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500" fill="hold"/>
                                        <p:tgtEl>
                                          <p:spTgt spid="40"/>
                                        </p:tgtEl>
                                        <p:attrNameLst>
                                          <p:attrName>ppt_w</p:attrName>
                                        </p:attrNameLst>
                                      </p:cBhvr>
                                      <p:tavLst>
                                        <p:tav tm="0">
                                          <p:val>
                                            <p:fltVal val="0"/>
                                          </p:val>
                                        </p:tav>
                                        <p:tav tm="100000">
                                          <p:val>
                                            <p:strVal val="#ppt_w"/>
                                          </p:val>
                                        </p:tav>
                                      </p:tavLst>
                                    </p:anim>
                                    <p:anim calcmode="lin" valueType="num">
                                      <p:cBhvr>
                                        <p:cTn id="44" dur="500" fill="hold"/>
                                        <p:tgtEl>
                                          <p:spTgt spid="40"/>
                                        </p:tgtEl>
                                        <p:attrNameLst>
                                          <p:attrName>ppt_h</p:attrName>
                                        </p:attrNameLst>
                                      </p:cBhvr>
                                      <p:tavLst>
                                        <p:tav tm="0">
                                          <p:val>
                                            <p:fltVal val="0"/>
                                          </p:val>
                                        </p:tav>
                                        <p:tav tm="100000">
                                          <p:val>
                                            <p:strVal val="#ppt_h"/>
                                          </p:val>
                                        </p:tav>
                                      </p:tavLst>
                                    </p:anim>
                                    <p:animEffect transition="in" filter="fade">
                                      <p:cBhvr>
                                        <p:cTn id="45" dur="500"/>
                                        <p:tgtEl>
                                          <p:spTgt spid="40"/>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7" grpId="0" animBg="1"/>
      <p:bldP spid="29" grpId="0" animBg="1"/>
      <p:bldP spid="32" grpId="0" animBg="1"/>
      <p:bldP spid="34" grpId="0" animBg="1"/>
      <p:bldP spid="36" grpId="0" animBg="1"/>
      <p:bldP spid="38" grpId="0" animBg="1"/>
      <p:bldP spid="40" grpId="0" animBg="1"/>
      <p:bldP spid="42"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Play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187E1-9D4E-3847-8318-1DF406E4E76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60363" y="351693"/>
            <a:ext cx="11471275" cy="6154616"/>
          </a:xfrm>
          <a:prstGeom prst="rect">
            <a:avLst/>
          </a:prstGeom>
        </p:spPr>
      </p:pic>
      <p:sp>
        <p:nvSpPr>
          <p:cNvPr id="16" name="Rectangle 15">
            <a:extLst>
              <a:ext uri="{FF2B5EF4-FFF2-40B4-BE49-F238E27FC236}">
                <a16:creationId xmlns:a16="http://schemas.microsoft.com/office/drawing/2014/main" id="{095AD243-15AB-0A40-A83C-ACFE191B75C2}"/>
              </a:ext>
            </a:extLst>
          </p:cNvPr>
          <p:cNvSpPr/>
          <p:nvPr userDrawn="1"/>
        </p:nvSpPr>
        <p:spPr>
          <a:xfrm>
            <a:off x="360363" y="351692"/>
            <a:ext cx="11471275" cy="6154616"/>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11" name="Title 1"/>
          <p:cNvSpPr>
            <a:spLocks noGrp="1"/>
          </p:cNvSpPr>
          <p:nvPr>
            <p:ph type="ctrTitle"/>
          </p:nvPr>
        </p:nvSpPr>
        <p:spPr>
          <a:xfrm>
            <a:off x="360363" y="2476559"/>
            <a:ext cx="11471275" cy="1767882"/>
          </a:xfrm>
        </p:spPr>
        <p:txBody>
          <a:bodyPr>
            <a:noAutofit/>
          </a:bodyPr>
          <a:lstStyle>
            <a:lvl1pPr marL="0" algn="ctr">
              <a:defRPr sz="6600" b="1">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12" name="Text Placeholder 4"/>
          <p:cNvSpPr>
            <a:spLocks noGrp="1"/>
          </p:cNvSpPr>
          <p:nvPr>
            <p:ph type="body" sz="quarter" idx="16"/>
          </p:nvPr>
        </p:nvSpPr>
        <p:spPr>
          <a:xfrm>
            <a:off x="360363" y="816939"/>
            <a:ext cx="11471275" cy="637287"/>
          </a:xfrm>
        </p:spPr>
        <p:txBody>
          <a:bodyPr anchor="ctr">
            <a:noAutofit/>
          </a:bodyPr>
          <a:lstStyle>
            <a:lvl1pPr marL="182880" indent="0" algn="ctr">
              <a:spcBef>
                <a:spcPts val="0"/>
              </a:spcBef>
              <a:buFontTx/>
              <a:buNone/>
              <a:defRPr sz="3200" b="1" baseline="0">
                <a:solidFill>
                  <a:schemeClr val="bg1"/>
                </a:solidFill>
                <a:latin typeface="+mn-lt"/>
                <a:cs typeface="Glegoo" pitchFamily="2"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3" name="Freeform 9">
            <a:extLst>
              <a:ext uri="{FF2B5EF4-FFF2-40B4-BE49-F238E27FC236}">
                <a16:creationId xmlns:a16="http://schemas.microsoft.com/office/drawing/2014/main" id="{C1ED0E79-26C1-B248-89EC-66F36D8A0D3C}"/>
              </a:ext>
            </a:extLst>
          </p:cNvPr>
          <p:cNvSpPr>
            <a:spLocks/>
          </p:cNvSpPr>
          <p:nvPr userDrawn="1"/>
        </p:nvSpPr>
        <p:spPr bwMode="auto">
          <a:xfrm>
            <a:off x="5501395" y="4831309"/>
            <a:ext cx="1138410" cy="108813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endParaRPr>
          </a:p>
        </p:txBody>
      </p:sp>
      <p:sp>
        <p:nvSpPr>
          <p:cNvPr id="14" name="Freeform 9">
            <a:extLst>
              <a:ext uri="{FF2B5EF4-FFF2-40B4-BE49-F238E27FC236}">
                <a16:creationId xmlns:a16="http://schemas.microsoft.com/office/drawing/2014/main" id="{0D1DB5DC-3ECA-FA44-905E-15ACAF4B8ECF}"/>
              </a:ext>
            </a:extLst>
          </p:cNvPr>
          <p:cNvSpPr>
            <a:spLocks/>
          </p:cNvSpPr>
          <p:nvPr userDrawn="1"/>
        </p:nvSpPr>
        <p:spPr bwMode="auto">
          <a:xfrm>
            <a:off x="6912751" y="4831309"/>
            <a:ext cx="1138410" cy="108813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endParaRPr>
          </a:p>
        </p:txBody>
      </p:sp>
      <p:sp>
        <p:nvSpPr>
          <p:cNvPr id="15" name="Freeform 9">
            <a:extLst>
              <a:ext uri="{FF2B5EF4-FFF2-40B4-BE49-F238E27FC236}">
                <a16:creationId xmlns:a16="http://schemas.microsoft.com/office/drawing/2014/main" id="{CD1D295F-F7ED-D447-BC31-6D586338FD4C}"/>
              </a:ext>
            </a:extLst>
          </p:cNvPr>
          <p:cNvSpPr>
            <a:spLocks/>
          </p:cNvSpPr>
          <p:nvPr userDrawn="1"/>
        </p:nvSpPr>
        <p:spPr bwMode="auto">
          <a:xfrm>
            <a:off x="4090039" y="4831308"/>
            <a:ext cx="1138410" cy="108813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endParaRPr>
          </a:p>
        </p:txBody>
      </p:sp>
    </p:spTree>
    <p:extLst>
      <p:ext uri="{BB962C8B-B14F-4D97-AF65-F5344CB8AC3E}">
        <p14:creationId xmlns:p14="http://schemas.microsoft.com/office/powerpoint/2010/main" val="362346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000" b="0"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600" b="0" i="0">
                <a:solidFill>
                  <a:srgbClr val="37415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71623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418506162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600" b="0" i="0">
                <a:solidFill>
                  <a:srgbClr val="37415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647874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290340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663864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203095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3 X Images">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B736E2B-E5CA-B702-AA19-40F96B420A8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LineDrawing trans="24000" pencilSize="2"/>
                    </a14:imgEffect>
                  </a14:imgLayer>
                </a14:imgProps>
              </a:ext>
            </a:extLst>
          </a:blip>
          <a:srcRect r="15236" b="15236"/>
          <a:stretch/>
        </p:blipFill>
        <p:spPr>
          <a:xfrm>
            <a:off x="0" y="0"/>
            <a:ext cx="12191999" cy="6858000"/>
          </a:xfrm>
          <a:prstGeom prst="rect">
            <a:avLst/>
          </a:prstGeom>
        </p:spPr>
      </p:pic>
      <p:sp>
        <p:nvSpPr>
          <p:cNvPr id="7" name="Title 6">
            <a:extLst>
              <a:ext uri="{FF2B5EF4-FFF2-40B4-BE49-F238E27FC236}">
                <a16:creationId xmlns:a16="http://schemas.microsoft.com/office/drawing/2014/main" id="{464C3F68-3875-4E87-99D4-A4A9F6943E91}"/>
              </a:ext>
            </a:extLst>
          </p:cNvPr>
          <p:cNvSpPr>
            <a:spLocks noGrp="1"/>
          </p:cNvSpPr>
          <p:nvPr>
            <p:ph type="title" hasCustomPrompt="1"/>
          </p:nvPr>
        </p:nvSpPr>
        <p:spPr>
          <a:xfrm>
            <a:off x="2801074" y="5648818"/>
            <a:ext cx="4554024" cy="691510"/>
          </a:xfrm>
          <a:solidFill>
            <a:schemeClr val="accent4"/>
          </a:solidFill>
        </p:spPr>
        <p:txBody>
          <a:bodyPr/>
          <a:lstStyle>
            <a:lvl1pPr>
              <a:defRPr sz="2400"/>
            </a:lvl1pPr>
          </a:lstStyle>
          <a:p>
            <a:r>
              <a:rPr lang="en-US" noProof="0" dirty="0"/>
              <a:t>PAGE TITLE</a:t>
            </a:r>
          </a:p>
        </p:txBody>
      </p:sp>
      <p:sp>
        <p:nvSpPr>
          <p:cNvPr id="17" name="Picture Placeholder 16">
            <a:extLst>
              <a:ext uri="{FF2B5EF4-FFF2-40B4-BE49-F238E27FC236}">
                <a16:creationId xmlns:a16="http://schemas.microsoft.com/office/drawing/2014/main" id="{089C56B6-7610-42D5-8E38-2F45B781C987}"/>
              </a:ext>
            </a:extLst>
          </p:cNvPr>
          <p:cNvSpPr>
            <a:spLocks noGrp="1"/>
          </p:cNvSpPr>
          <p:nvPr>
            <p:ph type="pic" sz="quarter" idx="11"/>
          </p:nvPr>
        </p:nvSpPr>
        <p:spPr>
          <a:xfrm>
            <a:off x="7355097" y="663284"/>
            <a:ext cx="4320000" cy="4320000"/>
          </a:xfrm>
          <a:custGeom>
            <a:avLst/>
            <a:gdLst>
              <a:gd name="connsiteX0" fmla="*/ 0 w 4320000"/>
              <a:gd name="connsiteY0" fmla="*/ 0 h 4320000"/>
              <a:gd name="connsiteX1" fmla="*/ 4320000 w 4320000"/>
              <a:gd name="connsiteY1" fmla="*/ 0 h 4320000"/>
              <a:gd name="connsiteX2" fmla="*/ 4320000 w 4320000"/>
              <a:gd name="connsiteY2" fmla="*/ 4320000 h 4320000"/>
              <a:gd name="connsiteX3" fmla="*/ 0 w 4320000"/>
              <a:gd name="connsiteY3" fmla="*/ 4320000 h 4320000"/>
            </a:gdLst>
            <a:ahLst/>
            <a:cxnLst>
              <a:cxn ang="0">
                <a:pos x="connsiteX0" y="connsiteY0"/>
              </a:cxn>
              <a:cxn ang="0">
                <a:pos x="connsiteX1" y="connsiteY1"/>
              </a:cxn>
              <a:cxn ang="0">
                <a:pos x="connsiteX2" y="connsiteY2"/>
              </a:cxn>
              <a:cxn ang="0">
                <a:pos x="connsiteX3" y="connsiteY3"/>
              </a:cxn>
            </a:cxnLst>
            <a:rect l="l" t="t" r="r" b="b"/>
            <a:pathLst>
              <a:path w="4320000" h="4320000">
                <a:moveTo>
                  <a:pt x="0" y="0"/>
                </a:moveTo>
                <a:lnTo>
                  <a:pt x="4320000" y="0"/>
                </a:lnTo>
                <a:lnTo>
                  <a:pt x="4320000" y="4320000"/>
                </a:lnTo>
                <a:lnTo>
                  <a:pt x="0" y="4320000"/>
                </a:lnTo>
                <a:close/>
              </a:path>
            </a:pathLst>
          </a:custGeom>
          <a:solidFill>
            <a:schemeClr val="bg1"/>
          </a:solidFill>
        </p:spPr>
        <p:txBody>
          <a:bodyPr wrap="square" anchor="ctr">
            <a:noAutofit/>
          </a:bodyPr>
          <a:lstStyle>
            <a:lvl1pPr marL="0" indent="0" algn="ctr">
              <a:buNone/>
              <a:defRPr sz="1600" i="1">
                <a:solidFill>
                  <a:schemeClr val="tx1">
                    <a:lumMod val="75000"/>
                    <a:lumOff val="25000"/>
                  </a:schemeClr>
                </a:solidFill>
              </a:defRPr>
            </a:lvl1pPr>
          </a:lstStyle>
          <a:p>
            <a:r>
              <a:rPr lang="en-US" noProof="0"/>
              <a:t>Click icon to add picture</a:t>
            </a:r>
            <a:endParaRPr lang="en-US" noProof="0" dirty="0"/>
          </a:p>
        </p:txBody>
      </p:sp>
      <p:sp>
        <p:nvSpPr>
          <p:cNvPr id="18" name="Picture Placeholder 17">
            <a:extLst>
              <a:ext uri="{FF2B5EF4-FFF2-40B4-BE49-F238E27FC236}">
                <a16:creationId xmlns:a16="http://schemas.microsoft.com/office/drawing/2014/main" id="{2C31E7BC-93FA-4C26-B471-AEEF13A24B61}"/>
              </a:ext>
            </a:extLst>
          </p:cNvPr>
          <p:cNvSpPr>
            <a:spLocks noGrp="1"/>
          </p:cNvSpPr>
          <p:nvPr>
            <p:ph type="pic" sz="quarter" idx="12"/>
          </p:nvPr>
        </p:nvSpPr>
        <p:spPr>
          <a:xfrm>
            <a:off x="3548907" y="939033"/>
            <a:ext cx="4320000" cy="4320000"/>
          </a:xfrm>
          <a:custGeom>
            <a:avLst/>
            <a:gdLst>
              <a:gd name="connsiteX0" fmla="*/ 2160000 w 4320000"/>
              <a:gd name="connsiteY0" fmla="*/ 0 h 4320000"/>
              <a:gd name="connsiteX1" fmla="*/ 4320000 w 4320000"/>
              <a:gd name="connsiteY1" fmla="*/ 4320000 h 4320000"/>
              <a:gd name="connsiteX2" fmla="*/ 0 w 4320000"/>
              <a:gd name="connsiteY2" fmla="*/ 4320000 h 4320000"/>
            </a:gdLst>
            <a:ahLst/>
            <a:cxnLst>
              <a:cxn ang="0">
                <a:pos x="connsiteX0" y="connsiteY0"/>
              </a:cxn>
              <a:cxn ang="0">
                <a:pos x="connsiteX1" y="connsiteY1"/>
              </a:cxn>
              <a:cxn ang="0">
                <a:pos x="connsiteX2" y="connsiteY2"/>
              </a:cxn>
            </a:cxnLst>
            <a:rect l="l" t="t" r="r" b="b"/>
            <a:pathLst>
              <a:path w="4320000" h="4320000">
                <a:moveTo>
                  <a:pt x="2160000" y="0"/>
                </a:moveTo>
                <a:lnTo>
                  <a:pt x="4320000" y="4320000"/>
                </a:lnTo>
                <a:lnTo>
                  <a:pt x="0" y="4320000"/>
                </a:lnTo>
                <a:close/>
              </a:path>
            </a:pathLst>
          </a:custGeom>
          <a:solidFill>
            <a:schemeClr val="bg1"/>
          </a:solidFill>
        </p:spPr>
        <p:txBody>
          <a:bodyPr wrap="square" anchor="ctr">
            <a:noAutofit/>
          </a:bodyPr>
          <a:lstStyle>
            <a:lvl1pPr marL="0" indent="0" algn="ctr">
              <a:buNone/>
              <a:defRPr sz="1600" i="1">
                <a:solidFill>
                  <a:schemeClr val="tx1">
                    <a:lumMod val="75000"/>
                    <a:lumOff val="25000"/>
                  </a:schemeClr>
                </a:solidFill>
              </a:defRPr>
            </a:lvl1pPr>
          </a:lstStyle>
          <a:p>
            <a:r>
              <a:rPr lang="en-US" noProof="0"/>
              <a:t>Click icon to add picture</a:t>
            </a:r>
            <a:endParaRPr lang="en-US" noProof="0" dirty="0"/>
          </a:p>
        </p:txBody>
      </p:sp>
      <p:sp>
        <p:nvSpPr>
          <p:cNvPr id="16" name="Picture Placeholder 15">
            <a:extLst>
              <a:ext uri="{FF2B5EF4-FFF2-40B4-BE49-F238E27FC236}">
                <a16:creationId xmlns:a16="http://schemas.microsoft.com/office/drawing/2014/main" id="{D53633B8-291A-4606-B21A-8C93D3A8CD8C}"/>
              </a:ext>
            </a:extLst>
          </p:cNvPr>
          <p:cNvSpPr>
            <a:spLocks noGrp="1"/>
          </p:cNvSpPr>
          <p:nvPr>
            <p:ph type="pic" sz="quarter" idx="10"/>
          </p:nvPr>
        </p:nvSpPr>
        <p:spPr>
          <a:xfrm>
            <a:off x="173227" y="675984"/>
            <a:ext cx="4320000" cy="4320000"/>
          </a:xfrm>
          <a:custGeom>
            <a:avLst/>
            <a:gdLst>
              <a:gd name="connsiteX0" fmla="*/ 2160000 w 4320000"/>
              <a:gd name="connsiteY0" fmla="*/ 0 h 4320000"/>
              <a:gd name="connsiteX1" fmla="*/ 4320000 w 4320000"/>
              <a:gd name="connsiteY1" fmla="*/ 2160000 h 4320000"/>
              <a:gd name="connsiteX2" fmla="*/ 2160000 w 4320000"/>
              <a:gd name="connsiteY2" fmla="*/ 4320000 h 4320000"/>
              <a:gd name="connsiteX3" fmla="*/ 0 w 4320000"/>
              <a:gd name="connsiteY3" fmla="*/ 2160000 h 4320000"/>
              <a:gd name="connsiteX4" fmla="*/ 2160000 w 4320000"/>
              <a:gd name="connsiteY4" fmla="*/ 0 h 43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4320000">
                <a:moveTo>
                  <a:pt x="2160000" y="0"/>
                </a:moveTo>
                <a:cubicBezTo>
                  <a:pt x="3352935" y="0"/>
                  <a:pt x="4320000" y="967065"/>
                  <a:pt x="4320000" y="2160000"/>
                </a:cubicBezTo>
                <a:cubicBezTo>
                  <a:pt x="4320000" y="3352935"/>
                  <a:pt x="3352935" y="4320000"/>
                  <a:pt x="2160000" y="4320000"/>
                </a:cubicBezTo>
                <a:cubicBezTo>
                  <a:pt x="967065" y="4320000"/>
                  <a:pt x="0" y="3352935"/>
                  <a:pt x="0" y="2160000"/>
                </a:cubicBezTo>
                <a:cubicBezTo>
                  <a:pt x="0" y="967065"/>
                  <a:pt x="967065" y="0"/>
                  <a:pt x="2160000" y="0"/>
                </a:cubicBezTo>
                <a:close/>
              </a:path>
            </a:pathLst>
          </a:custGeom>
          <a:solidFill>
            <a:schemeClr val="bg1"/>
          </a:solidFill>
        </p:spPr>
        <p:txBody>
          <a:bodyPr wrap="square" anchor="ctr">
            <a:noAutofit/>
          </a:bodyPr>
          <a:lstStyle>
            <a:lvl1pPr marL="0" indent="0" algn="ctr">
              <a:buNone/>
              <a:defRPr sz="1600" i="1">
                <a:solidFill>
                  <a:schemeClr val="tx1">
                    <a:lumMod val="75000"/>
                    <a:lumOff val="25000"/>
                  </a:schemeClr>
                </a:solidFill>
              </a:defRPr>
            </a:lvl1pPr>
          </a:lstStyle>
          <a:p>
            <a:r>
              <a:rPr lang="en-US" noProof="0"/>
              <a:t>Click icon to add picture</a:t>
            </a:r>
            <a:endParaRPr lang="en-US" noProof="0" dirty="0"/>
          </a:p>
        </p:txBody>
      </p:sp>
      <p:sp>
        <p:nvSpPr>
          <p:cNvPr id="5" name="Text Placeholder 14">
            <a:extLst>
              <a:ext uri="{FF2B5EF4-FFF2-40B4-BE49-F238E27FC236}">
                <a16:creationId xmlns:a16="http://schemas.microsoft.com/office/drawing/2014/main" id="{71182D31-EB4B-6A05-3DFA-5CFB539AC072}"/>
              </a:ext>
            </a:extLst>
          </p:cNvPr>
          <p:cNvSpPr>
            <a:spLocks noGrp="1"/>
          </p:cNvSpPr>
          <p:nvPr>
            <p:ph type="body" sz="quarter" idx="13" hasCustomPrompt="1"/>
          </p:nvPr>
        </p:nvSpPr>
        <p:spPr>
          <a:xfrm>
            <a:off x="7130004" y="5646568"/>
            <a:ext cx="2106594" cy="693759"/>
          </a:xfrm>
        </p:spPr>
        <p:txBody>
          <a:bodyPr lIns="0" tIns="0" rIns="0" bIns="0" anchor="ctr">
            <a:noAutofit/>
          </a:bodyPr>
          <a:lstStyle>
            <a:lvl1pPr marL="0" indent="0">
              <a:lnSpc>
                <a:spcPct val="100000"/>
              </a:lnSpc>
              <a:buNone/>
              <a:defRPr sz="7000" b="1"/>
            </a:lvl1pPr>
            <a:lvl2pPr marL="457200" indent="0">
              <a:buNone/>
              <a:defRPr sz="13300"/>
            </a:lvl2pPr>
            <a:lvl3pPr marL="914400" indent="0">
              <a:buNone/>
              <a:defRPr sz="13300"/>
            </a:lvl3pPr>
            <a:lvl4pPr marL="1371600" indent="0">
              <a:buNone/>
              <a:defRPr sz="13300"/>
            </a:lvl4pPr>
            <a:lvl5pPr marL="1828800" indent="0">
              <a:buNone/>
              <a:defRPr sz="13300"/>
            </a:lvl5pPr>
          </a:lstStyle>
          <a:p>
            <a:pPr lvl="0"/>
            <a:r>
              <a:rPr lang="en-US" dirty="0"/>
              <a:t>ME</a:t>
            </a:r>
          </a:p>
        </p:txBody>
      </p:sp>
    </p:spTree>
    <p:extLst>
      <p:ext uri="{BB962C8B-B14F-4D97-AF65-F5344CB8AC3E}">
        <p14:creationId xmlns:p14="http://schemas.microsoft.com/office/powerpoint/2010/main" val="38617326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ne Large and One Small">
    <p:spTree>
      <p:nvGrpSpPr>
        <p:cNvPr id="1" name=""/>
        <p:cNvGrpSpPr/>
        <p:nvPr/>
      </p:nvGrpSpPr>
      <p:grpSpPr>
        <a:xfrm>
          <a:off x="0" y="0"/>
          <a:ext cx="0" cy="0"/>
          <a:chOff x="0" y="0"/>
          <a:chExt cx="0" cy="0"/>
        </a:xfrm>
      </p:grpSpPr>
      <p:pic>
        <p:nvPicPr>
          <p:cNvPr id="2" name="Picture 1" descr="A picture containing cake, indoor, egg, decorated&#10;&#10;Description automatically generated">
            <a:extLst>
              <a:ext uri="{FF2B5EF4-FFF2-40B4-BE49-F238E27FC236}">
                <a16:creationId xmlns:a16="http://schemas.microsoft.com/office/drawing/2014/main" id="{42DC6B46-9E5C-A7F6-38D1-29AABD06CC39}"/>
              </a:ext>
            </a:extLst>
          </p:cNvPr>
          <p:cNvPicPr>
            <a:picLocks noChangeAspect="1"/>
          </p:cNvPicPr>
          <p:nvPr userDrawn="1"/>
        </p:nvPicPr>
        <p:blipFill rotWithShape="1">
          <a:blip r:embed="rId2">
            <a:alphaModFix amt="26000"/>
            <a:extLst>
              <a:ext uri="{BEBA8EAE-BF5A-486C-A8C5-ECC9F3942E4B}">
                <a14:imgProps xmlns:a14="http://schemas.microsoft.com/office/drawing/2010/main">
                  <a14:imgLayer r:embed="rId3">
                    <a14:imgEffect>
                      <a14:colorTemperature colorTemp="6603"/>
                    </a14:imgEffect>
                    <a14:imgEffect>
                      <a14:saturation sat="99000"/>
                    </a14:imgEffect>
                  </a14:imgLayer>
                </a14:imgProps>
              </a:ext>
            </a:extLst>
          </a:blip>
          <a:srcRect t="7714" b="7714"/>
          <a:stretch/>
        </p:blipFill>
        <p:spPr>
          <a:xfrm>
            <a:off x="-1" y="0"/>
            <a:ext cx="12192000" cy="6874042"/>
          </a:xfrm>
          <a:prstGeom prst="rect">
            <a:avLst/>
          </a:prstGeom>
        </p:spPr>
      </p:pic>
      <p:pic>
        <p:nvPicPr>
          <p:cNvPr id="3" name="Picture 2" descr="A picture containing cake, indoor, egg, decorated&#10;&#10;Description automatically generated">
            <a:extLst>
              <a:ext uri="{FF2B5EF4-FFF2-40B4-BE49-F238E27FC236}">
                <a16:creationId xmlns:a16="http://schemas.microsoft.com/office/drawing/2014/main" id="{0C534999-D886-6BE5-A450-D2277CBE41DD}"/>
              </a:ext>
            </a:extLst>
          </p:cNvPr>
          <p:cNvPicPr>
            <a:picLocks noChangeAspect="1"/>
          </p:cNvPicPr>
          <p:nvPr userDrawn="1"/>
        </p:nvPicPr>
        <p:blipFill rotWithShape="1">
          <a:blip r:embed="rId2">
            <a:alphaModFix amt="26000"/>
            <a:extLst>
              <a:ext uri="{BEBA8EAE-BF5A-486C-A8C5-ECC9F3942E4B}">
                <a14:imgProps xmlns:a14="http://schemas.microsoft.com/office/drawing/2010/main">
                  <a14:imgLayer r:embed="rId3">
                    <a14:imgEffect>
                      <a14:colorTemperature colorTemp="6603"/>
                    </a14:imgEffect>
                    <a14:imgEffect>
                      <a14:saturation sat="99000"/>
                    </a14:imgEffect>
                  </a14:imgLayer>
                </a14:imgProps>
              </a:ext>
            </a:extLst>
          </a:blip>
          <a:srcRect r="569" b="16106"/>
          <a:stretch/>
        </p:blipFill>
        <p:spPr>
          <a:xfrm>
            <a:off x="-1" y="0"/>
            <a:ext cx="12192000" cy="6858000"/>
          </a:xfrm>
          <a:prstGeom prst="rect">
            <a:avLst/>
          </a:prstGeom>
        </p:spPr>
      </p:pic>
      <p:sp>
        <p:nvSpPr>
          <p:cNvPr id="14" name="Picture Placeholder 13">
            <a:extLst>
              <a:ext uri="{FF2B5EF4-FFF2-40B4-BE49-F238E27FC236}">
                <a16:creationId xmlns:a16="http://schemas.microsoft.com/office/drawing/2014/main" id="{666F9A7C-DCF7-4C0E-9812-816CCD0DBD3A}"/>
              </a:ext>
            </a:extLst>
          </p:cNvPr>
          <p:cNvSpPr>
            <a:spLocks noGrp="1"/>
          </p:cNvSpPr>
          <p:nvPr>
            <p:ph type="pic" sz="quarter" idx="10"/>
          </p:nvPr>
        </p:nvSpPr>
        <p:spPr>
          <a:xfrm>
            <a:off x="1" y="0"/>
            <a:ext cx="7778121" cy="6858000"/>
          </a:xfrm>
          <a:custGeom>
            <a:avLst/>
            <a:gdLst>
              <a:gd name="connsiteX0" fmla="*/ 2807471 w 7778121"/>
              <a:gd name="connsiteY0" fmla="*/ 0 h 6858000"/>
              <a:gd name="connsiteX1" fmla="*/ 2853525 w 7778121"/>
              <a:gd name="connsiteY1" fmla="*/ 0 h 6858000"/>
              <a:gd name="connsiteX2" fmla="*/ 7778121 w 7778121"/>
              <a:gd name="connsiteY2" fmla="*/ 4924599 h 6858000"/>
              <a:gd name="connsiteX3" fmla="*/ 5844720 w 7778121"/>
              <a:gd name="connsiteY3" fmla="*/ 6858000 h 6858000"/>
              <a:gd name="connsiteX4" fmla="*/ 0 w 7778121"/>
              <a:gd name="connsiteY4" fmla="*/ 6858000 h 6858000"/>
              <a:gd name="connsiteX5" fmla="*/ 0 w 7778121"/>
              <a:gd name="connsiteY5" fmla="*/ 2807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8121" h="6858000">
                <a:moveTo>
                  <a:pt x="2807471" y="0"/>
                </a:moveTo>
                <a:lnTo>
                  <a:pt x="2853525" y="0"/>
                </a:lnTo>
                <a:lnTo>
                  <a:pt x="7778121" y="4924599"/>
                </a:lnTo>
                <a:lnTo>
                  <a:pt x="5844720" y="6858000"/>
                </a:lnTo>
                <a:lnTo>
                  <a:pt x="0" y="6858000"/>
                </a:lnTo>
                <a:lnTo>
                  <a:pt x="0" y="2807471"/>
                </a:lnTo>
                <a:close/>
              </a:path>
            </a:pathLst>
          </a:custGeom>
          <a:solidFill>
            <a:schemeClr val="bg1"/>
          </a:solidFill>
        </p:spPr>
        <p:txBody>
          <a:bodyPr wrap="square" anchor="ctr">
            <a:noAutofit/>
          </a:bodyPr>
          <a:lstStyle>
            <a:lvl1pPr marL="0" indent="0" algn="ctr">
              <a:buNone/>
              <a:defRPr sz="1600" i="1">
                <a:solidFill>
                  <a:schemeClr val="tx1">
                    <a:lumMod val="75000"/>
                    <a:lumOff val="25000"/>
                  </a:schemeClr>
                </a:solidFill>
              </a:defRPr>
            </a:lvl1pPr>
          </a:lstStyle>
          <a:p>
            <a:r>
              <a:rPr lang="en-US" noProof="0"/>
              <a:t>Click icon to add picture</a:t>
            </a:r>
            <a:endParaRPr lang="en-US" noProof="0" dirty="0"/>
          </a:p>
        </p:txBody>
      </p:sp>
      <p:sp>
        <p:nvSpPr>
          <p:cNvPr id="7" name="Title 6">
            <a:extLst>
              <a:ext uri="{FF2B5EF4-FFF2-40B4-BE49-F238E27FC236}">
                <a16:creationId xmlns:a16="http://schemas.microsoft.com/office/drawing/2014/main" id="{464C3F68-3875-4E87-99D4-A4A9F6943E91}"/>
              </a:ext>
            </a:extLst>
          </p:cNvPr>
          <p:cNvSpPr>
            <a:spLocks noGrp="1"/>
          </p:cNvSpPr>
          <p:nvPr>
            <p:ph type="title" hasCustomPrompt="1"/>
          </p:nvPr>
        </p:nvSpPr>
        <p:spPr>
          <a:xfrm rot="21300000">
            <a:off x="3355216" y="980586"/>
            <a:ext cx="2520000" cy="720000"/>
          </a:xfrm>
          <a:solidFill>
            <a:schemeClr val="accent6"/>
          </a:solidFill>
        </p:spPr>
        <p:txBody>
          <a:bodyPr/>
          <a:lstStyle>
            <a:lvl1pPr>
              <a:defRPr sz="2400"/>
            </a:lvl1pPr>
          </a:lstStyle>
          <a:p>
            <a:r>
              <a:rPr lang="en-US" noProof="0" dirty="0"/>
              <a:t>SHORT CAPTION</a:t>
            </a:r>
          </a:p>
        </p:txBody>
      </p:sp>
      <p:sp>
        <p:nvSpPr>
          <p:cNvPr id="15" name="Picture Placeholder 14">
            <a:extLst>
              <a:ext uri="{FF2B5EF4-FFF2-40B4-BE49-F238E27FC236}">
                <a16:creationId xmlns:a16="http://schemas.microsoft.com/office/drawing/2014/main" id="{33F448CF-99E6-4FA1-AAB0-8549A47E4386}"/>
              </a:ext>
            </a:extLst>
          </p:cNvPr>
          <p:cNvSpPr>
            <a:spLocks noGrp="1"/>
          </p:cNvSpPr>
          <p:nvPr>
            <p:ph type="pic" sz="quarter" idx="11"/>
          </p:nvPr>
        </p:nvSpPr>
        <p:spPr>
          <a:xfrm>
            <a:off x="7587209" y="1071340"/>
            <a:ext cx="3127676" cy="3127676"/>
          </a:xfrm>
          <a:custGeom>
            <a:avLst/>
            <a:gdLst>
              <a:gd name="connsiteX0" fmla="*/ 1563838 w 3127676"/>
              <a:gd name="connsiteY0" fmla="*/ 0 h 3127676"/>
              <a:gd name="connsiteX1" fmla="*/ 3127676 w 3127676"/>
              <a:gd name="connsiteY1" fmla="*/ 1563838 h 3127676"/>
              <a:gd name="connsiteX2" fmla="*/ 1563838 w 3127676"/>
              <a:gd name="connsiteY2" fmla="*/ 3127676 h 3127676"/>
              <a:gd name="connsiteX3" fmla="*/ 0 w 3127676"/>
              <a:gd name="connsiteY3" fmla="*/ 1563838 h 3127676"/>
              <a:gd name="connsiteX4" fmla="*/ 1563838 w 3127676"/>
              <a:gd name="connsiteY4" fmla="*/ 0 h 3127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676" h="3127676">
                <a:moveTo>
                  <a:pt x="1563838" y="0"/>
                </a:moveTo>
                <a:cubicBezTo>
                  <a:pt x="2427522" y="0"/>
                  <a:pt x="3127676" y="700154"/>
                  <a:pt x="3127676" y="1563838"/>
                </a:cubicBezTo>
                <a:cubicBezTo>
                  <a:pt x="3127676" y="2427522"/>
                  <a:pt x="2427522" y="3127676"/>
                  <a:pt x="1563838" y="3127676"/>
                </a:cubicBezTo>
                <a:cubicBezTo>
                  <a:pt x="700154" y="3127676"/>
                  <a:pt x="0" y="2427522"/>
                  <a:pt x="0" y="1563838"/>
                </a:cubicBezTo>
                <a:cubicBezTo>
                  <a:pt x="0" y="700154"/>
                  <a:pt x="700154" y="0"/>
                  <a:pt x="1563838" y="0"/>
                </a:cubicBezTo>
                <a:close/>
              </a:path>
            </a:pathLst>
          </a:custGeom>
          <a:solidFill>
            <a:schemeClr val="bg1"/>
          </a:solidFill>
        </p:spPr>
        <p:txBody>
          <a:bodyPr wrap="square" anchor="ctr">
            <a:noAutofit/>
          </a:bodyPr>
          <a:lstStyle>
            <a:lvl1pPr marL="0" indent="0" algn="ctr">
              <a:buNone/>
              <a:defRPr sz="1600" i="1">
                <a:solidFill>
                  <a:schemeClr val="tx1">
                    <a:lumMod val="75000"/>
                    <a:lumOff val="25000"/>
                  </a:schemeClr>
                </a:solidFill>
              </a:defRPr>
            </a:lvl1pPr>
          </a:lstStyle>
          <a:p>
            <a:r>
              <a:rPr lang="en-US" noProof="0"/>
              <a:t>Click icon to add picture</a:t>
            </a:r>
            <a:endParaRPr lang="en-US" noProof="0" dirty="0"/>
          </a:p>
        </p:txBody>
      </p:sp>
      <p:sp>
        <p:nvSpPr>
          <p:cNvPr id="18" name="Text Placeholder 17">
            <a:extLst>
              <a:ext uri="{FF2B5EF4-FFF2-40B4-BE49-F238E27FC236}">
                <a16:creationId xmlns:a16="http://schemas.microsoft.com/office/drawing/2014/main" id="{9FF11431-3A23-4588-9991-D196205D6C5B}"/>
              </a:ext>
            </a:extLst>
          </p:cNvPr>
          <p:cNvSpPr>
            <a:spLocks noGrp="1"/>
          </p:cNvSpPr>
          <p:nvPr>
            <p:ph type="body" sz="quarter" idx="12" hasCustomPrompt="1"/>
          </p:nvPr>
        </p:nvSpPr>
        <p:spPr>
          <a:xfrm rot="300000">
            <a:off x="7891047" y="4150731"/>
            <a:ext cx="2520000" cy="720000"/>
          </a:xfrm>
          <a:solidFill>
            <a:schemeClr val="accent3"/>
          </a:solidFill>
        </p:spPr>
        <p:txBody>
          <a:bodyPr vert="horz" lIns="0" tIns="0" rIns="0" bIns="0" rtlCol="0" anchor="ctr">
            <a:noAutofit/>
          </a:bodyPr>
          <a:lstStyle>
            <a:lvl1pPr marL="0" indent="0" algn="ctr">
              <a:buNone/>
              <a:defRPr lang="en-US" sz="2400" b="0" spc="0" smtClean="0">
                <a:latin typeface="+mj-lt"/>
                <a:ea typeface="+mj-ea"/>
                <a:cs typeface="+mj-cs"/>
              </a:defRPr>
            </a:lvl1pPr>
            <a:lvl2pPr>
              <a:defRPr lang="en-US" smtClean="0"/>
            </a:lvl2pPr>
            <a:lvl3pPr>
              <a:defRPr lang="en-US" sz="1800" smtClean="0"/>
            </a:lvl3pPr>
            <a:lvl4pPr>
              <a:defRPr lang="en-US" sz="1800" smtClean="0"/>
            </a:lvl4pPr>
            <a:lvl5pPr>
              <a:defRPr lang="en-US" sz="1800"/>
            </a:lvl5pPr>
          </a:lstStyle>
          <a:p>
            <a:pPr marL="114300" lvl="0" indent="-342900" algn="ctr">
              <a:spcBef>
                <a:spcPct val="0"/>
              </a:spcBef>
            </a:pPr>
            <a:r>
              <a:rPr lang="en-US" noProof="0" dirty="0"/>
              <a:t>SHORT CAPTION</a:t>
            </a:r>
          </a:p>
        </p:txBody>
      </p:sp>
    </p:spTree>
    <p:extLst>
      <p:ext uri="{BB962C8B-B14F-4D97-AF65-F5344CB8AC3E}">
        <p14:creationId xmlns:p14="http://schemas.microsoft.com/office/powerpoint/2010/main" val="18032293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wo Images with Numbers">
    <p:spTree>
      <p:nvGrpSpPr>
        <p:cNvPr id="1" name=""/>
        <p:cNvGrpSpPr/>
        <p:nvPr/>
      </p:nvGrpSpPr>
      <p:grpSpPr>
        <a:xfrm>
          <a:off x="0" y="0"/>
          <a:ext cx="0" cy="0"/>
          <a:chOff x="0" y="0"/>
          <a:chExt cx="0" cy="0"/>
        </a:xfrm>
      </p:grpSpPr>
      <p:pic>
        <p:nvPicPr>
          <p:cNvPr id="2" name="Picture 1" descr="A picture containing indoor, white, crowd&#10;&#10;Description automatically generated">
            <a:extLst>
              <a:ext uri="{FF2B5EF4-FFF2-40B4-BE49-F238E27FC236}">
                <a16:creationId xmlns:a16="http://schemas.microsoft.com/office/drawing/2014/main" id="{4D4050B2-63DC-2E1D-E3E4-E897F99A6C3B}"/>
              </a:ext>
            </a:extLst>
          </p:cNvPr>
          <p:cNvPicPr>
            <a:picLocks noChangeAspect="1"/>
          </p:cNvPicPr>
          <p:nvPr userDrawn="1"/>
        </p:nvPicPr>
        <p:blipFill rotWithShape="1">
          <a:blip r:embed="rId2">
            <a:alphaModFix amt="53000"/>
          </a:blip>
          <a:srcRect t="7714" b="7714"/>
          <a:stretch/>
        </p:blipFill>
        <p:spPr>
          <a:xfrm>
            <a:off x="0" y="0"/>
            <a:ext cx="12192000" cy="6874042"/>
          </a:xfrm>
          <a:prstGeom prst="rect">
            <a:avLst/>
          </a:prstGeom>
        </p:spPr>
      </p:pic>
      <p:sp>
        <p:nvSpPr>
          <p:cNvPr id="18" name="Picture Placeholder 17">
            <a:extLst>
              <a:ext uri="{FF2B5EF4-FFF2-40B4-BE49-F238E27FC236}">
                <a16:creationId xmlns:a16="http://schemas.microsoft.com/office/drawing/2014/main" id="{9ADE601C-A217-4401-9835-773905535F45}"/>
              </a:ext>
            </a:extLst>
          </p:cNvPr>
          <p:cNvSpPr>
            <a:spLocks noGrp="1"/>
          </p:cNvSpPr>
          <p:nvPr>
            <p:ph type="pic" sz="quarter" idx="11"/>
          </p:nvPr>
        </p:nvSpPr>
        <p:spPr>
          <a:xfrm>
            <a:off x="3679711" y="423000"/>
            <a:ext cx="4832577" cy="6012000"/>
          </a:xfrm>
          <a:custGeom>
            <a:avLst/>
            <a:gdLst>
              <a:gd name="connsiteX0" fmla="*/ 1267585 w 4832577"/>
              <a:gd name="connsiteY0" fmla="*/ 0 h 6012000"/>
              <a:gd name="connsiteX1" fmla="*/ 3564992 w 4832577"/>
              <a:gd name="connsiteY1" fmla="*/ 0 h 6012000"/>
              <a:gd name="connsiteX2" fmla="*/ 4832577 w 4832577"/>
              <a:gd name="connsiteY2" fmla="*/ 1267585 h 6012000"/>
              <a:gd name="connsiteX3" fmla="*/ 4832577 w 4832577"/>
              <a:gd name="connsiteY3" fmla="*/ 4744415 h 6012000"/>
              <a:gd name="connsiteX4" fmla="*/ 3564992 w 4832577"/>
              <a:gd name="connsiteY4" fmla="*/ 6012000 h 6012000"/>
              <a:gd name="connsiteX5" fmla="*/ 1267585 w 4832577"/>
              <a:gd name="connsiteY5" fmla="*/ 6012000 h 6012000"/>
              <a:gd name="connsiteX6" fmla="*/ 0 w 4832577"/>
              <a:gd name="connsiteY6" fmla="*/ 4744415 h 6012000"/>
              <a:gd name="connsiteX7" fmla="*/ 0 w 4832577"/>
              <a:gd name="connsiteY7" fmla="*/ 1267585 h 60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2577" h="6012000">
                <a:moveTo>
                  <a:pt x="1267585" y="0"/>
                </a:moveTo>
                <a:lnTo>
                  <a:pt x="3564992" y="0"/>
                </a:lnTo>
                <a:lnTo>
                  <a:pt x="4832577" y="1267585"/>
                </a:lnTo>
                <a:lnTo>
                  <a:pt x="4832577" y="4744415"/>
                </a:lnTo>
                <a:lnTo>
                  <a:pt x="3564992" y="6012000"/>
                </a:lnTo>
                <a:lnTo>
                  <a:pt x="1267585" y="6012000"/>
                </a:lnTo>
                <a:lnTo>
                  <a:pt x="0" y="4744415"/>
                </a:lnTo>
                <a:lnTo>
                  <a:pt x="0" y="1267585"/>
                </a:lnTo>
                <a:close/>
              </a:path>
            </a:pathLst>
          </a:custGeom>
          <a:solidFill>
            <a:schemeClr val="bg1"/>
          </a:solidFill>
        </p:spPr>
        <p:txBody>
          <a:bodyPr wrap="square" anchor="ctr">
            <a:noAutofit/>
          </a:bodyPr>
          <a:lstStyle>
            <a:lvl1pPr marL="0" indent="0" algn="ctr">
              <a:buNone/>
              <a:defRPr sz="1600" i="1">
                <a:solidFill>
                  <a:schemeClr val="tx1">
                    <a:lumMod val="75000"/>
                    <a:lumOff val="25000"/>
                  </a:schemeClr>
                </a:solidFill>
              </a:defRPr>
            </a:lvl1pPr>
          </a:lstStyle>
          <a:p>
            <a:r>
              <a:rPr lang="en-US" noProof="0"/>
              <a:t>Click icon to add picture</a:t>
            </a:r>
            <a:endParaRPr lang="en-US" noProof="0" dirty="0"/>
          </a:p>
        </p:txBody>
      </p:sp>
      <p:sp>
        <p:nvSpPr>
          <p:cNvPr id="8" name="Title 6">
            <a:extLst>
              <a:ext uri="{FF2B5EF4-FFF2-40B4-BE49-F238E27FC236}">
                <a16:creationId xmlns:a16="http://schemas.microsoft.com/office/drawing/2014/main" id="{6EA542A9-74C5-80AE-33A9-01E4A060A003}"/>
              </a:ext>
            </a:extLst>
          </p:cNvPr>
          <p:cNvSpPr>
            <a:spLocks noGrp="1"/>
          </p:cNvSpPr>
          <p:nvPr>
            <p:ph type="title" hasCustomPrompt="1"/>
          </p:nvPr>
        </p:nvSpPr>
        <p:spPr>
          <a:xfrm rot="21300000">
            <a:off x="998219" y="1147346"/>
            <a:ext cx="3685655" cy="720000"/>
          </a:xfrm>
          <a:solidFill>
            <a:schemeClr val="accent2"/>
          </a:solidFill>
        </p:spPr>
        <p:txBody>
          <a:bodyPr/>
          <a:lstStyle>
            <a:lvl1pPr>
              <a:defRPr sz="2400"/>
            </a:lvl1pPr>
          </a:lstStyle>
          <a:p>
            <a:r>
              <a:rPr lang="en-US" noProof="0" dirty="0"/>
              <a:t>PAGE TITLE</a:t>
            </a:r>
          </a:p>
        </p:txBody>
      </p:sp>
      <p:sp>
        <p:nvSpPr>
          <p:cNvPr id="9" name="Text Placeholder 10">
            <a:extLst>
              <a:ext uri="{FF2B5EF4-FFF2-40B4-BE49-F238E27FC236}">
                <a16:creationId xmlns:a16="http://schemas.microsoft.com/office/drawing/2014/main" id="{5D22330F-EB66-431E-996C-D52E1AEA6B38}"/>
              </a:ext>
            </a:extLst>
          </p:cNvPr>
          <p:cNvSpPr>
            <a:spLocks noGrp="1"/>
          </p:cNvSpPr>
          <p:nvPr>
            <p:ph type="body" sz="quarter" idx="13" hasCustomPrompt="1"/>
          </p:nvPr>
        </p:nvSpPr>
        <p:spPr>
          <a:xfrm>
            <a:off x="6923241" y="2599062"/>
            <a:ext cx="3251200" cy="3738562"/>
          </a:xfrm>
        </p:spPr>
        <p:txBody>
          <a:bodyPr lIns="0" tIns="0" rIns="0" bIns="0">
            <a:noAutofit/>
          </a:bodyPr>
          <a:lstStyle>
            <a:lvl1pPr marL="0" indent="0">
              <a:buNone/>
              <a:defRPr sz="35000" b="1">
                <a:latin typeface="+mj-lt"/>
              </a:defRPr>
            </a:lvl1pPr>
          </a:lstStyle>
          <a:p>
            <a:pPr lvl="0"/>
            <a:r>
              <a:rPr lang="en-US" noProof="0" dirty="0"/>
              <a:t>3</a:t>
            </a:r>
          </a:p>
        </p:txBody>
      </p:sp>
    </p:spTree>
    <p:extLst>
      <p:ext uri="{BB962C8B-B14F-4D97-AF65-F5344CB8AC3E}">
        <p14:creationId xmlns:p14="http://schemas.microsoft.com/office/powerpoint/2010/main" val="2004669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2CC2F558-054F-6FD4-780A-F06BC31755A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LineDrawing trans="24000" pencilSize="2"/>
                    </a14:imgEffect>
                  </a14:imgLayer>
                </a14:imgProps>
              </a:ext>
            </a:extLst>
          </a:blip>
          <a:srcRect r="15236" b="15236"/>
          <a:stretch/>
        </p:blipFill>
        <p:spPr>
          <a:xfrm>
            <a:off x="0" y="0"/>
            <a:ext cx="12191999" cy="6858000"/>
          </a:xfrm>
          <a:prstGeom prst="rect">
            <a:avLst/>
          </a:prstGeom>
        </p:spPr>
      </p:pic>
      <p:sp>
        <p:nvSpPr>
          <p:cNvPr id="12" name="Picture Placeholder 11">
            <a:extLst>
              <a:ext uri="{FF2B5EF4-FFF2-40B4-BE49-F238E27FC236}">
                <a16:creationId xmlns:a16="http://schemas.microsoft.com/office/drawing/2014/main" id="{FA0BF92A-B6FA-4E54-9D63-3347CCBA86D2}"/>
              </a:ext>
            </a:extLst>
          </p:cNvPr>
          <p:cNvSpPr>
            <a:spLocks noGrp="1"/>
          </p:cNvSpPr>
          <p:nvPr>
            <p:ph type="pic" sz="quarter" idx="10"/>
          </p:nvPr>
        </p:nvSpPr>
        <p:spPr>
          <a:xfrm>
            <a:off x="1835728" y="311729"/>
            <a:ext cx="8520545" cy="6234545"/>
          </a:xfrm>
          <a:custGeom>
            <a:avLst/>
            <a:gdLst>
              <a:gd name="connsiteX0" fmla="*/ 700326 w 8520545"/>
              <a:gd name="connsiteY0" fmla="*/ 0 h 6234545"/>
              <a:gd name="connsiteX1" fmla="*/ 7820219 w 8520545"/>
              <a:gd name="connsiteY1" fmla="*/ 0 h 6234545"/>
              <a:gd name="connsiteX2" fmla="*/ 8520545 w 8520545"/>
              <a:gd name="connsiteY2" fmla="*/ 700326 h 6234545"/>
              <a:gd name="connsiteX3" fmla="*/ 8520545 w 8520545"/>
              <a:gd name="connsiteY3" fmla="*/ 5534219 h 6234545"/>
              <a:gd name="connsiteX4" fmla="*/ 7820219 w 8520545"/>
              <a:gd name="connsiteY4" fmla="*/ 6234545 h 6234545"/>
              <a:gd name="connsiteX5" fmla="*/ 700326 w 8520545"/>
              <a:gd name="connsiteY5" fmla="*/ 6234545 h 6234545"/>
              <a:gd name="connsiteX6" fmla="*/ 0 w 8520545"/>
              <a:gd name="connsiteY6" fmla="*/ 5534219 h 6234545"/>
              <a:gd name="connsiteX7" fmla="*/ 0 w 8520545"/>
              <a:gd name="connsiteY7" fmla="*/ 700326 h 623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20545" h="6234545">
                <a:moveTo>
                  <a:pt x="700326" y="0"/>
                </a:moveTo>
                <a:lnTo>
                  <a:pt x="7820219" y="0"/>
                </a:lnTo>
                <a:lnTo>
                  <a:pt x="8520545" y="700326"/>
                </a:lnTo>
                <a:lnTo>
                  <a:pt x="8520545" y="5534219"/>
                </a:lnTo>
                <a:lnTo>
                  <a:pt x="7820219" y="6234545"/>
                </a:lnTo>
                <a:lnTo>
                  <a:pt x="700326" y="6234545"/>
                </a:lnTo>
                <a:lnTo>
                  <a:pt x="0" y="5534219"/>
                </a:lnTo>
                <a:lnTo>
                  <a:pt x="0" y="700326"/>
                </a:lnTo>
                <a:close/>
              </a:path>
            </a:pathLst>
          </a:custGeom>
          <a:solidFill>
            <a:schemeClr val="bg1"/>
          </a:solidFill>
        </p:spPr>
        <p:txBody>
          <a:bodyPr wrap="square" anchor="ctr">
            <a:noAutofit/>
          </a:bodyPr>
          <a:lstStyle>
            <a:lvl1pPr marL="0" indent="0" algn="ctr">
              <a:buNone/>
              <a:defRPr sz="1600" i="1">
                <a:solidFill>
                  <a:schemeClr val="tx1">
                    <a:lumMod val="75000"/>
                    <a:lumOff val="25000"/>
                  </a:schemeClr>
                </a:solidFill>
              </a:defRPr>
            </a:lvl1pPr>
          </a:lstStyle>
          <a:p>
            <a:r>
              <a:rPr lang="en-US" noProof="0"/>
              <a:t>Click icon to add picture</a:t>
            </a:r>
            <a:endParaRPr lang="en-US" noProof="0" dirty="0"/>
          </a:p>
        </p:txBody>
      </p:sp>
      <p:sp>
        <p:nvSpPr>
          <p:cNvPr id="7" name="Title 6">
            <a:extLst>
              <a:ext uri="{FF2B5EF4-FFF2-40B4-BE49-F238E27FC236}">
                <a16:creationId xmlns:a16="http://schemas.microsoft.com/office/drawing/2014/main" id="{464C3F68-3875-4E87-99D4-A4A9F6943E91}"/>
              </a:ext>
            </a:extLst>
          </p:cNvPr>
          <p:cNvSpPr>
            <a:spLocks noGrp="1"/>
          </p:cNvSpPr>
          <p:nvPr>
            <p:ph type="title" hasCustomPrompt="1"/>
          </p:nvPr>
        </p:nvSpPr>
        <p:spPr>
          <a:xfrm>
            <a:off x="4253173" y="6154042"/>
            <a:ext cx="3685655" cy="720000"/>
          </a:xfrm>
          <a:solidFill>
            <a:schemeClr val="accent4"/>
          </a:solidFill>
        </p:spPr>
        <p:txBody>
          <a:bodyPr/>
          <a:lstStyle>
            <a:lvl1pPr>
              <a:defRPr sz="2400"/>
            </a:lvl1pPr>
          </a:lstStyle>
          <a:p>
            <a:r>
              <a:rPr lang="en-US" noProof="0" dirty="0"/>
              <a:t>PAGE TITLE</a:t>
            </a:r>
          </a:p>
        </p:txBody>
      </p:sp>
    </p:spTree>
    <p:extLst>
      <p:ext uri="{BB962C8B-B14F-4D97-AF65-F5344CB8AC3E}">
        <p14:creationId xmlns:p14="http://schemas.microsoft.com/office/powerpoint/2010/main" val="32810329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rge Title and Image">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CED1BC6A-4975-0979-E177-71461C48DD6E}"/>
              </a:ext>
            </a:extLst>
          </p:cNvPr>
          <p:cNvPicPr>
            <a:picLocks noChangeAspect="1"/>
          </p:cNvPicPr>
          <p:nvPr userDrawn="1"/>
        </p:nvPicPr>
        <p:blipFill rotWithShape="1">
          <a:blip r:embed="rId2" cstate="screen">
            <a:alphaModFix amt="78000"/>
            <a:lum bright="70000" contrast="-70000"/>
            <a:extLst>
              <a:ext uri="{28A0092B-C50C-407E-A947-70E740481C1C}">
                <a14:useLocalDpi xmlns:a14="http://schemas.microsoft.com/office/drawing/2010/main"/>
              </a:ext>
            </a:extLst>
          </a:blip>
          <a:srcRect/>
          <a:stretch/>
        </p:blipFill>
        <p:spPr>
          <a:xfrm>
            <a:off x="-1" y="-56361"/>
            <a:ext cx="12192001" cy="6914362"/>
          </a:xfrm>
          <a:prstGeom prst="rect">
            <a:avLst/>
          </a:prstGeom>
        </p:spPr>
      </p:pic>
      <p:sp>
        <p:nvSpPr>
          <p:cNvPr id="11" name="Picture Placeholder 10">
            <a:extLst>
              <a:ext uri="{FF2B5EF4-FFF2-40B4-BE49-F238E27FC236}">
                <a16:creationId xmlns:a16="http://schemas.microsoft.com/office/drawing/2014/main" id="{D2865088-6953-442D-9404-EFFA7C786DD8}"/>
              </a:ext>
            </a:extLst>
          </p:cNvPr>
          <p:cNvSpPr>
            <a:spLocks noGrp="1"/>
          </p:cNvSpPr>
          <p:nvPr>
            <p:ph type="pic" sz="quarter" idx="10"/>
          </p:nvPr>
        </p:nvSpPr>
        <p:spPr>
          <a:xfrm>
            <a:off x="3594000" y="927000"/>
            <a:ext cx="5004000" cy="5004000"/>
          </a:xfrm>
          <a:prstGeom prst="ellipse">
            <a:avLst/>
          </a:prstGeom>
          <a:solidFill>
            <a:schemeClr val="bg1">
              <a:lumMod val="95000"/>
            </a:schemeClr>
          </a:solidFill>
          <a:ln w="95250">
            <a:solidFill>
              <a:schemeClr val="bg1">
                <a:lumMod val="85000"/>
              </a:schemeClr>
            </a:solidFill>
          </a:ln>
        </p:spPr>
        <p:txBody>
          <a:bodyPr anchor="ctr">
            <a:normAutofit/>
          </a:bodyPr>
          <a:lstStyle>
            <a:lvl1pPr marL="0" indent="0" algn="ctr">
              <a:buNone/>
              <a:defRPr sz="1600" i="1">
                <a:solidFill>
                  <a:schemeClr val="tx1">
                    <a:lumMod val="75000"/>
                    <a:lumOff val="25000"/>
                  </a:schemeClr>
                </a:solidFill>
              </a:defRPr>
            </a:lvl1pPr>
          </a:lstStyle>
          <a:p>
            <a:r>
              <a:rPr lang="en-US"/>
              <a:t>Click icon to add picture</a:t>
            </a:r>
            <a:endParaRPr lang="en-US" dirty="0"/>
          </a:p>
        </p:txBody>
      </p:sp>
      <p:sp>
        <p:nvSpPr>
          <p:cNvPr id="7" name="Title 6">
            <a:extLst>
              <a:ext uri="{FF2B5EF4-FFF2-40B4-BE49-F238E27FC236}">
                <a16:creationId xmlns:a16="http://schemas.microsoft.com/office/drawing/2014/main" id="{464C3F68-3875-4E87-99D4-A4A9F6943E91}"/>
              </a:ext>
            </a:extLst>
          </p:cNvPr>
          <p:cNvSpPr>
            <a:spLocks noGrp="1"/>
          </p:cNvSpPr>
          <p:nvPr>
            <p:ph type="title" hasCustomPrompt="1"/>
          </p:nvPr>
        </p:nvSpPr>
        <p:spPr>
          <a:xfrm>
            <a:off x="2476349" y="5646254"/>
            <a:ext cx="4584852" cy="748245"/>
          </a:xfrm>
        </p:spPr>
        <p:txBody>
          <a:bodyPr lIns="144000"/>
          <a:lstStyle>
            <a:lvl1pPr algn="l">
              <a:defRPr sz="4000" b="1"/>
            </a:lvl1pPr>
          </a:lstStyle>
          <a:p>
            <a:r>
              <a:rPr lang="en-US" dirty="0"/>
              <a:t>TODAY I’M TURNING</a:t>
            </a:r>
          </a:p>
        </p:txBody>
      </p:sp>
      <p:sp>
        <p:nvSpPr>
          <p:cNvPr id="6" name="Text Placeholder 14">
            <a:extLst>
              <a:ext uri="{FF2B5EF4-FFF2-40B4-BE49-F238E27FC236}">
                <a16:creationId xmlns:a16="http://schemas.microsoft.com/office/drawing/2014/main" id="{5D69847E-4D06-7DB7-9E6B-B128ACEBEF9A}"/>
              </a:ext>
            </a:extLst>
          </p:cNvPr>
          <p:cNvSpPr>
            <a:spLocks noGrp="1"/>
          </p:cNvSpPr>
          <p:nvPr>
            <p:ph type="body" sz="quarter" idx="11" hasCustomPrompt="1"/>
          </p:nvPr>
        </p:nvSpPr>
        <p:spPr>
          <a:xfrm>
            <a:off x="6858150" y="4952788"/>
            <a:ext cx="1739850" cy="1905212"/>
          </a:xfrm>
        </p:spPr>
        <p:txBody>
          <a:bodyPr lIns="0" tIns="0" rIns="0" bIns="0">
            <a:noAutofit/>
          </a:bodyPr>
          <a:lstStyle>
            <a:lvl1pPr marL="0" indent="0">
              <a:lnSpc>
                <a:spcPct val="100000"/>
              </a:lnSpc>
              <a:buNone/>
              <a:defRPr sz="13300" b="1"/>
            </a:lvl1pPr>
            <a:lvl2pPr marL="457200" indent="0">
              <a:buNone/>
              <a:defRPr sz="13300"/>
            </a:lvl2pPr>
            <a:lvl3pPr marL="914400" indent="0">
              <a:buNone/>
              <a:defRPr sz="13300"/>
            </a:lvl3pPr>
            <a:lvl4pPr marL="1371600" indent="0">
              <a:buNone/>
              <a:defRPr sz="13300"/>
            </a:lvl4pPr>
            <a:lvl5pPr marL="1828800" indent="0">
              <a:buNone/>
              <a:defRPr sz="13300"/>
            </a:lvl5pPr>
          </a:lstStyle>
          <a:p>
            <a:pPr lvl="0"/>
            <a:r>
              <a:rPr lang="en-US" dirty="0"/>
              <a:t>5</a:t>
            </a:r>
          </a:p>
        </p:txBody>
      </p:sp>
    </p:spTree>
    <p:extLst>
      <p:ext uri="{BB962C8B-B14F-4D97-AF65-F5344CB8AC3E}">
        <p14:creationId xmlns:p14="http://schemas.microsoft.com/office/powerpoint/2010/main" val="41028505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9" name="Google Shape;19;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16714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56608368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5" name="Google Shape;25;p3"/>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6" name="Google Shape;26;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540344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 name="Google Shape;32;p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316153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
        <p:nvSpPr>
          <p:cNvPr id="36" name="Google Shape;36;p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34772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1" name="Google Shape;41;p6"/>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2" name="Google Shape;42;p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528156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7" name="Google Shape;47;p7"/>
          <p:cNvSpPr>
            <a:spLocks noGrp="1"/>
          </p:cNvSpPr>
          <p:nvPr>
            <p:ph type="pic" idx="2"/>
          </p:nvPr>
        </p:nvSpPr>
        <p:spPr>
          <a:xfrm>
            <a:off x="2389717" y="612775"/>
            <a:ext cx="7315200" cy="4114800"/>
          </a:xfrm>
          <a:prstGeom prst="rect">
            <a:avLst/>
          </a:prstGeom>
          <a:noFill/>
          <a:ln>
            <a:noFill/>
          </a:ln>
        </p:spPr>
      </p:sp>
      <p:sp>
        <p:nvSpPr>
          <p:cNvPr id="48" name="Google Shape;48;p7"/>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9" name="Google Shape;49;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7573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4" name="Google Shape;54;p8"/>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5" name="Google Shape;55;p8"/>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6" name="Google Shape;56;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solidFill>
                <a:srgbClr val="CBBB0B"/>
              </a:solidFill>
            </a:endParaRPr>
          </a:p>
        </p:txBody>
      </p:sp>
    </p:spTree>
    <p:extLst>
      <p:ext uri="{BB962C8B-B14F-4D97-AF65-F5344CB8AC3E}">
        <p14:creationId xmlns:p14="http://schemas.microsoft.com/office/powerpoint/2010/main" val="1075949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1" name="Google Shape;61;p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2" name="Google Shape;62;p9"/>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3" name="Google Shape;63;p9"/>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4" name="Google Shape;64;p9"/>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5" name="Google Shape;65;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391793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0" name="Google Shape;70;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884426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5" name="Google Shape;75;p11"/>
          <p:cNvSpPr txBox="1">
            <a:spLocks noGrp="1"/>
          </p:cNvSpPr>
          <p:nvPr>
            <p:ph type="body" idx="1"/>
          </p:nvPr>
        </p:nvSpPr>
        <p:spPr>
          <a:xfrm rot="5400000">
            <a:off x="3833020" y="-1623218"/>
            <a:ext cx="4525963" cy="10972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6" name="Google Shape;76;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9414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rot="5400000">
            <a:off x="7285039" y="1828801"/>
            <a:ext cx="5851525" cy="2743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1" name="Google Shape;81;p12"/>
          <p:cNvSpPr txBox="1">
            <a:spLocks noGrp="1"/>
          </p:cNvSpPr>
          <p:nvPr>
            <p:ph type="body" idx="1"/>
          </p:nvPr>
        </p:nvSpPr>
        <p:spPr>
          <a:xfrm rot="5400000">
            <a:off x="1697039" y="-812800"/>
            <a:ext cx="5851525" cy="8026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2" name="Google Shape;82;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4770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586753"/>
            <a:ext cx="3932237" cy="1600200"/>
          </a:xfrm>
        </p:spPr>
        <p:txBody>
          <a:bodyPr anchor="b"/>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5183188" y="1586753"/>
            <a:ext cx="6172200" cy="42742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3186953"/>
            <a:ext cx="3932237" cy="257735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341441960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E655B-EF36-C8CE-34CD-84454542E408}"/>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Name of Presentation</a:t>
            </a:r>
          </a:p>
        </p:txBody>
      </p:sp>
      <p:sp>
        <p:nvSpPr>
          <p:cNvPr id="3" name="Subtitle 2">
            <a:extLst>
              <a:ext uri="{FF2B5EF4-FFF2-40B4-BE49-F238E27FC236}">
                <a16:creationId xmlns:a16="http://schemas.microsoft.com/office/drawing/2014/main" id="{EB7599EB-5847-1031-58ED-2455E708A4E6}"/>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pic>
        <p:nvPicPr>
          <p:cNvPr id="7" name="Picture 6">
            <a:extLst>
              <a:ext uri="{FF2B5EF4-FFF2-40B4-BE49-F238E27FC236}">
                <a16:creationId xmlns:a16="http://schemas.microsoft.com/office/drawing/2014/main" id="{A0E9C522-4F58-8DD9-DFCE-8EA65B040928}"/>
              </a:ext>
            </a:extLst>
          </p:cNvPr>
          <p:cNvPicPr/>
          <p:nvPr userDrawn="1"/>
        </p:nvPicPr>
        <p:blipFill>
          <a:blip r:embed="rId2">
            <a:extLst>
              <a:ext uri="{28A0092B-C50C-407E-A947-70E740481C1C}">
                <a14:useLocalDpi xmlns:a14="http://schemas.microsoft.com/office/drawing/2010/main" val="0"/>
              </a:ext>
            </a:extLst>
          </a:blip>
          <a:stretch>
            <a:fillRect/>
          </a:stretch>
        </p:blipFill>
        <p:spPr>
          <a:xfrm flipH="1">
            <a:off x="9372600" y="4057177"/>
            <a:ext cx="2819400" cy="2809875"/>
          </a:xfrm>
          <a:prstGeom prst="rect">
            <a:avLst/>
          </a:prstGeom>
        </p:spPr>
      </p:pic>
    </p:spTree>
    <p:extLst>
      <p:ext uri="{BB962C8B-B14F-4D97-AF65-F5344CB8AC3E}">
        <p14:creationId xmlns:p14="http://schemas.microsoft.com/office/powerpoint/2010/main" val="20021243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C563B-3FD4-E1C4-8ED7-B6011F95D23A}"/>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id="{B83C6547-5EFD-78BF-A438-12A452B50268}"/>
              </a:ext>
            </a:extLst>
          </p:cNvPr>
          <p:cNvSpPr>
            <a:spLocks noGrp="1"/>
          </p:cNvSpPr>
          <p:nvPr>
            <p:ph idx="1"/>
          </p:nvPr>
        </p:nvSpPr>
        <p:spPr/>
        <p:txBody>
          <a:bodyPr/>
          <a:lstStyle/>
          <a:p>
            <a:pPr lvl="0"/>
            <a:r>
              <a:rPr lang="en-US" smtClean="0"/>
              <a:t>Edit Master text styles</a:t>
            </a:r>
          </a:p>
        </p:txBody>
      </p:sp>
      <p:pic>
        <p:nvPicPr>
          <p:cNvPr id="7" name="Picture 6">
            <a:extLst>
              <a:ext uri="{FF2B5EF4-FFF2-40B4-BE49-F238E27FC236}">
                <a16:creationId xmlns:a16="http://schemas.microsoft.com/office/drawing/2014/main" id="{670F6D59-FAE8-2F06-5718-7979B7E7A1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03532" y="4080686"/>
            <a:ext cx="2788467" cy="2777313"/>
          </a:xfrm>
          <a:prstGeom prst="rect">
            <a:avLst/>
          </a:prstGeom>
        </p:spPr>
      </p:pic>
    </p:spTree>
    <p:extLst>
      <p:ext uri="{BB962C8B-B14F-4D97-AF65-F5344CB8AC3E}">
        <p14:creationId xmlns:p14="http://schemas.microsoft.com/office/powerpoint/2010/main" val="27298664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C563B-3FD4-E1C4-8ED7-B6011F95D23A}"/>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id="{B83C6547-5EFD-78BF-A438-12A452B50268}"/>
              </a:ext>
            </a:extLst>
          </p:cNvPr>
          <p:cNvSpPr>
            <a:spLocks noGrp="1"/>
          </p:cNvSpPr>
          <p:nvPr>
            <p:ph idx="1"/>
          </p:nvPr>
        </p:nvSpPr>
        <p:spPr/>
        <p:txBody>
          <a:bodyPr/>
          <a:lstStyle/>
          <a:p>
            <a:pPr lvl="0"/>
            <a:r>
              <a:rPr lang="en-US" smtClean="0"/>
              <a:t>Edit Master text styles</a:t>
            </a:r>
          </a:p>
        </p:txBody>
      </p:sp>
      <p:pic>
        <p:nvPicPr>
          <p:cNvPr id="4" name="Picture 3">
            <a:extLst>
              <a:ext uri="{FF2B5EF4-FFF2-40B4-BE49-F238E27FC236}">
                <a16:creationId xmlns:a16="http://schemas.microsoft.com/office/drawing/2014/main" id="{F975C50D-9559-2947-6F3C-2051858E0A07}"/>
              </a:ext>
            </a:extLst>
          </p:cNvPr>
          <p:cNvPicPr/>
          <p:nvPr userDrawn="1"/>
        </p:nvPicPr>
        <p:blipFill>
          <a:blip r:embed="rId2">
            <a:extLst>
              <a:ext uri="{28A0092B-C50C-407E-A947-70E740481C1C}">
                <a14:useLocalDpi xmlns:a14="http://schemas.microsoft.com/office/drawing/2010/main" val="0"/>
              </a:ext>
            </a:extLst>
          </a:blip>
          <a:stretch>
            <a:fillRect/>
          </a:stretch>
        </p:blipFill>
        <p:spPr>
          <a:xfrm flipH="1">
            <a:off x="9372600" y="4057177"/>
            <a:ext cx="2819400" cy="2809875"/>
          </a:xfrm>
          <a:prstGeom prst="rect">
            <a:avLst/>
          </a:prstGeom>
        </p:spPr>
      </p:pic>
    </p:spTree>
    <p:extLst>
      <p:ext uri="{BB962C8B-B14F-4D97-AF65-F5344CB8AC3E}">
        <p14:creationId xmlns:p14="http://schemas.microsoft.com/office/powerpoint/2010/main" val="26785256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Dentist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C563B-3FD4-E1C4-8ED7-B6011F95D23A}"/>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id="{B83C6547-5EFD-78BF-A438-12A452B50268}"/>
              </a:ext>
            </a:extLst>
          </p:cNvPr>
          <p:cNvSpPr>
            <a:spLocks noGrp="1"/>
          </p:cNvSpPr>
          <p:nvPr>
            <p:ph idx="1"/>
          </p:nvPr>
        </p:nvSpPr>
        <p:spPr/>
        <p:txBody>
          <a:bodyPr/>
          <a:lstStyle/>
          <a:p>
            <a:pPr lvl="0"/>
            <a:r>
              <a:rPr lang="en-US" smtClean="0"/>
              <a:t>Edit Master text styles</a:t>
            </a:r>
          </a:p>
        </p:txBody>
      </p:sp>
      <p:pic>
        <p:nvPicPr>
          <p:cNvPr id="4" name="Picture 3">
            <a:extLst>
              <a:ext uri="{FF2B5EF4-FFF2-40B4-BE49-F238E27FC236}">
                <a16:creationId xmlns:a16="http://schemas.microsoft.com/office/drawing/2014/main" id="{82BCDF85-5810-ADA4-4599-4E85EBC8553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9385806" y="4065006"/>
            <a:ext cx="2806194" cy="2794969"/>
          </a:xfrm>
          <a:prstGeom prst="rect">
            <a:avLst/>
          </a:prstGeom>
        </p:spPr>
      </p:pic>
    </p:spTree>
    <p:extLst>
      <p:ext uri="{BB962C8B-B14F-4D97-AF65-F5344CB8AC3E}">
        <p14:creationId xmlns:p14="http://schemas.microsoft.com/office/powerpoint/2010/main" val="5808653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Fami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C563B-3FD4-E1C4-8ED7-B6011F95D23A}"/>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id="{B83C6547-5EFD-78BF-A438-12A452B50268}"/>
              </a:ext>
            </a:extLst>
          </p:cNvPr>
          <p:cNvSpPr>
            <a:spLocks noGrp="1"/>
          </p:cNvSpPr>
          <p:nvPr>
            <p:ph idx="1"/>
          </p:nvPr>
        </p:nvSpPr>
        <p:spPr/>
        <p:txBody>
          <a:bodyPr/>
          <a:lstStyle/>
          <a:p>
            <a:pPr lvl="0"/>
            <a:r>
              <a:rPr lang="en-US" smtClean="0"/>
              <a:t>Edit Master text styles</a:t>
            </a:r>
          </a:p>
        </p:txBody>
      </p:sp>
      <p:pic>
        <p:nvPicPr>
          <p:cNvPr id="5" name="Picture 4">
            <a:extLst>
              <a:ext uri="{FF2B5EF4-FFF2-40B4-BE49-F238E27FC236}">
                <a16:creationId xmlns:a16="http://schemas.microsoft.com/office/drawing/2014/main" id="{2C4FD92F-E02C-2DA4-5431-2444AD1992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03531" y="4080685"/>
            <a:ext cx="2788468" cy="2777314"/>
          </a:xfrm>
          <a:prstGeom prst="rect">
            <a:avLst/>
          </a:prstGeom>
        </p:spPr>
      </p:pic>
    </p:spTree>
    <p:extLst>
      <p:ext uri="{BB962C8B-B14F-4D97-AF65-F5344CB8AC3E}">
        <p14:creationId xmlns:p14="http://schemas.microsoft.com/office/powerpoint/2010/main" val="38164594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ED4F0-0303-79B6-99C2-3D1C1C924265}"/>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id="{4C483E05-A882-F42A-0944-6BA01B136B42}"/>
              </a:ext>
            </a:extLst>
          </p:cNvPr>
          <p:cNvSpPr>
            <a:spLocks noGrp="1"/>
          </p:cNvSpPr>
          <p:nvPr>
            <p:ph sz="half" idx="1"/>
          </p:nvPr>
        </p:nvSpPr>
        <p:spPr>
          <a:xfrm>
            <a:off x="838200" y="1825625"/>
            <a:ext cx="5181600" cy="3997659"/>
          </a:xfrm>
        </p:spPr>
        <p:txBody>
          <a:bodyPr/>
          <a:lstStyle/>
          <a:p>
            <a:pPr lvl="0"/>
            <a:r>
              <a:rPr lang="en-US" smtClean="0"/>
              <a:t>Edit Master text styles</a:t>
            </a:r>
          </a:p>
        </p:txBody>
      </p:sp>
      <p:sp>
        <p:nvSpPr>
          <p:cNvPr id="4" name="Content Placeholder 3">
            <a:extLst>
              <a:ext uri="{FF2B5EF4-FFF2-40B4-BE49-F238E27FC236}">
                <a16:creationId xmlns:a16="http://schemas.microsoft.com/office/drawing/2014/main" id="{192492F6-D0C8-C9D1-91E1-F1CB34F9EE91}"/>
              </a:ext>
            </a:extLst>
          </p:cNvPr>
          <p:cNvSpPr>
            <a:spLocks noGrp="1"/>
          </p:cNvSpPr>
          <p:nvPr>
            <p:ph sz="half" idx="2"/>
          </p:nvPr>
        </p:nvSpPr>
        <p:spPr>
          <a:xfrm>
            <a:off x="6172200" y="1825625"/>
            <a:ext cx="5181600" cy="3997659"/>
          </a:xfrm>
        </p:spPr>
        <p:txBody>
          <a:bodyPr/>
          <a:lstStyle/>
          <a:p>
            <a:pPr lvl="0"/>
            <a:r>
              <a:rPr lang="en-US" smtClean="0"/>
              <a:t>Edit Master text styles</a:t>
            </a:r>
          </a:p>
        </p:txBody>
      </p:sp>
    </p:spTree>
    <p:extLst>
      <p:ext uri="{BB962C8B-B14F-4D97-AF65-F5344CB8AC3E}">
        <p14:creationId xmlns:p14="http://schemas.microsoft.com/office/powerpoint/2010/main" val="1893446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Text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C9ACA-794A-86EF-5BD4-971DF176DB3E}"/>
              </a:ext>
            </a:extLst>
          </p:cNvPr>
          <p:cNvSpPr>
            <a:spLocks noGrp="1"/>
          </p:cNvSpPr>
          <p:nvPr>
            <p:ph type="title"/>
          </p:nvPr>
        </p:nvSpPr>
        <p:spPr/>
        <p:txBody>
          <a:bodyPr/>
          <a:lstStyle/>
          <a:p>
            <a:r>
              <a:rPr lang="en-US" smtClean="0"/>
              <a:t>Click to edit Master title style</a:t>
            </a:r>
            <a:endParaRPr lang="en-US"/>
          </a:p>
        </p:txBody>
      </p:sp>
      <p:sp>
        <p:nvSpPr>
          <p:cNvPr id="7" name="Text Placeholder 6">
            <a:extLst>
              <a:ext uri="{FF2B5EF4-FFF2-40B4-BE49-F238E27FC236}">
                <a16:creationId xmlns:a16="http://schemas.microsoft.com/office/drawing/2014/main" id="{CE3AFE3D-4A1A-7E00-B8AB-8DA8A3D6DCB7}"/>
              </a:ext>
            </a:extLst>
          </p:cNvPr>
          <p:cNvSpPr>
            <a:spLocks noGrp="1"/>
          </p:cNvSpPr>
          <p:nvPr>
            <p:ph type="body" sz="quarter" idx="13"/>
          </p:nvPr>
        </p:nvSpPr>
        <p:spPr>
          <a:xfrm>
            <a:off x="838200" y="1892300"/>
            <a:ext cx="10515600" cy="4090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3" name="Picture 2">
            <a:extLst>
              <a:ext uri="{FF2B5EF4-FFF2-40B4-BE49-F238E27FC236}">
                <a16:creationId xmlns:a16="http://schemas.microsoft.com/office/drawing/2014/main" id="{A6B62E4F-1E61-72ED-2003-C210E08C2367}"/>
              </a:ext>
            </a:extLst>
          </p:cNvPr>
          <p:cNvPicPr/>
          <p:nvPr userDrawn="1"/>
        </p:nvPicPr>
        <p:blipFill>
          <a:blip r:embed="rId2">
            <a:extLst>
              <a:ext uri="{28A0092B-C50C-407E-A947-70E740481C1C}">
                <a14:useLocalDpi xmlns:a14="http://schemas.microsoft.com/office/drawing/2010/main" val="0"/>
              </a:ext>
            </a:extLst>
          </a:blip>
          <a:stretch>
            <a:fillRect/>
          </a:stretch>
        </p:blipFill>
        <p:spPr>
          <a:xfrm flipH="1">
            <a:off x="9372600" y="4048125"/>
            <a:ext cx="2819400" cy="2809875"/>
          </a:xfrm>
          <a:prstGeom prst="rect">
            <a:avLst/>
          </a:prstGeom>
        </p:spPr>
      </p:pic>
    </p:spTree>
    <p:extLst>
      <p:ext uri="{BB962C8B-B14F-4D97-AF65-F5344CB8AC3E}">
        <p14:creationId xmlns:p14="http://schemas.microsoft.com/office/powerpoint/2010/main" val="20551279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Text Dentist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C9ACA-794A-86EF-5BD4-971DF176DB3E}"/>
              </a:ext>
            </a:extLst>
          </p:cNvPr>
          <p:cNvSpPr>
            <a:spLocks noGrp="1"/>
          </p:cNvSpPr>
          <p:nvPr>
            <p:ph type="title"/>
          </p:nvPr>
        </p:nvSpPr>
        <p:spPr/>
        <p:txBody>
          <a:bodyPr/>
          <a:lstStyle/>
          <a:p>
            <a:r>
              <a:rPr lang="en-US" smtClean="0"/>
              <a:t>Click to edit Master title style</a:t>
            </a:r>
            <a:endParaRPr lang="en-US"/>
          </a:p>
        </p:txBody>
      </p:sp>
      <p:sp>
        <p:nvSpPr>
          <p:cNvPr id="7" name="Text Placeholder 6">
            <a:extLst>
              <a:ext uri="{FF2B5EF4-FFF2-40B4-BE49-F238E27FC236}">
                <a16:creationId xmlns:a16="http://schemas.microsoft.com/office/drawing/2014/main" id="{CE3AFE3D-4A1A-7E00-B8AB-8DA8A3D6DCB7}"/>
              </a:ext>
            </a:extLst>
          </p:cNvPr>
          <p:cNvSpPr>
            <a:spLocks noGrp="1"/>
          </p:cNvSpPr>
          <p:nvPr>
            <p:ph type="body" sz="quarter" idx="13"/>
          </p:nvPr>
        </p:nvSpPr>
        <p:spPr>
          <a:xfrm>
            <a:off x="838200" y="1892300"/>
            <a:ext cx="10515600" cy="4090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a:extLst>
              <a:ext uri="{FF2B5EF4-FFF2-40B4-BE49-F238E27FC236}">
                <a16:creationId xmlns:a16="http://schemas.microsoft.com/office/drawing/2014/main" id="{E0A8832A-0266-4012-98CF-A667D20AEE1D}"/>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9385806" y="4065006"/>
            <a:ext cx="2806194" cy="2794969"/>
          </a:xfrm>
          <a:prstGeom prst="rect">
            <a:avLst/>
          </a:prstGeom>
        </p:spPr>
      </p:pic>
    </p:spTree>
    <p:extLst>
      <p:ext uri="{BB962C8B-B14F-4D97-AF65-F5344CB8AC3E}">
        <p14:creationId xmlns:p14="http://schemas.microsoft.com/office/powerpoint/2010/main" val="19308361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Text Fami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C9ACA-794A-86EF-5BD4-971DF176DB3E}"/>
              </a:ext>
            </a:extLst>
          </p:cNvPr>
          <p:cNvSpPr>
            <a:spLocks noGrp="1"/>
          </p:cNvSpPr>
          <p:nvPr>
            <p:ph type="title"/>
          </p:nvPr>
        </p:nvSpPr>
        <p:spPr/>
        <p:txBody>
          <a:bodyPr/>
          <a:lstStyle/>
          <a:p>
            <a:r>
              <a:rPr lang="en-US" smtClean="0"/>
              <a:t>Click to edit Master title style</a:t>
            </a:r>
            <a:endParaRPr lang="en-US"/>
          </a:p>
        </p:txBody>
      </p:sp>
      <p:sp>
        <p:nvSpPr>
          <p:cNvPr id="7" name="Text Placeholder 6">
            <a:extLst>
              <a:ext uri="{FF2B5EF4-FFF2-40B4-BE49-F238E27FC236}">
                <a16:creationId xmlns:a16="http://schemas.microsoft.com/office/drawing/2014/main" id="{CE3AFE3D-4A1A-7E00-B8AB-8DA8A3D6DCB7}"/>
              </a:ext>
            </a:extLst>
          </p:cNvPr>
          <p:cNvSpPr>
            <a:spLocks noGrp="1"/>
          </p:cNvSpPr>
          <p:nvPr>
            <p:ph type="body" sz="quarter" idx="13"/>
          </p:nvPr>
        </p:nvSpPr>
        <p:spPr>
          <a:xfrm>
            <a:off x="838200" y="1892300"/>
            <a:ext cx="10515600" cy="4090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3" name="Picture 2">
            <a:extLst>
              <a:ext uri="{FF2B5EF4-FFF2-40B4-BE49-F238E27FC236}">
                <a16:creationId xmlns:a16="http://schemas.microsoft.com/office/drawing/2014/main" id="{640F4325-F434-CBFE-3B59-F029BAF5E7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03531" y="4080685"/>
            <a:ext cx="2788468" cy="2777314"/>
          </a:xfrm>
          <a:prstGeom prst="rect">
            <a:avLst/>
          </a:prstGeom>
        </p:spPr>
      </p:pic>
    </p:spTree>
    <p:extLst>
      <p:ext uri="{BB962C8B-B14F-4D97-AF65-F5344CB8AC3E}">
        <p14:creationId xmlns:p14="http://schemas.microsoft.com/office/powerpoint/2010/main" val="27748188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Tex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C9ACA-794A-86EF-5BD4-971DF176DB3E}"/>
              </a:ext>
            </a:extLst>
          </p:cNvPr>
          <p:cNvSpPr>
            <a:spLocks noGrp="1"/>
          </p:cNvSpPr>
          <p:nvPr>
            <p:ph type="title"/>
          </p:nvPr>
        </p:nvSpPr>
        <p:spPr/>
        <p:txBody>
          <a:bodyPr/>
          <a:lstStyle/>
          <a:p>
            <a:r>
              <a:rPr lang="en-US" smtClean="0"/>
              <a:t>Click to edit Master title style</a:t>
            </a:r>
            <a:endParaRPr lang="en-US"/>
          </a:p>
        </p:txBody>
      </p:sp>
      <p:sp>
        <p:nvSpPr>
          <p:cNvPr id="7" name="Text Placeholder 6">
            <a:extLst>
              <a:ext uri="{FF2B5EF4-FFF2-40B4-BE49-F238E27FC236}">
                <a16:creationId xmlns:a16="http://schemas.microsoft.com/office/drawing/2014/main" id="{CE3AFE3D-4A1A-7E00-B8AB-8DA8A3D6DCB7}"/>
              </a:ext>
            </a:extLst>
          </p:cNvPr>
          <p:cNvSpPr>
            <a:spLocks noGrp="1"/>
          </p:cNvSpPr>
          <p:nvPr>
            <p:ph type="body" sz="quarter" idx="13"/>
          </p:nvPr>
        </p:nvSpPr>
        <p:spPr>
          <a:xfrm>
            <a:off x="838200" y="1892300"/>
            <a:ext cx="10515600" cy="4090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3" name="Picture 2">
            <a:extLst>
              <a:ext uri="{FF2B5EF4-FFF2-40B4-BE49-F238E27FC236}">
                <a16:creationId xmlns:a16="http://schemas.microsoft.com/office/drawing/2014/main" id="{988733DA-EFBB-31FE-6F7A-1CABA38A7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03532" y="4080686"/>
            <a:ext cx="2788467" cy="2777313"/>
          </a:xfrm>
          <a:prstGeom prst="rect">
            <a:avLst/>
          </a:prstGeom>
        </p:spPr>
      </p:pic>
    </p:spTree>
    <p:extLst>
      <p:ext uri="{BB962C8B-B14F-4D97-AF65-F5344CB8AC3E}">
        <p14:creationId xmlns:p14="http://schemas.microsoft.com/office/powerpoint/2010/main" val="925425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97106"/>
            <a:ext cx="3932237" cy="125505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1497106"/>
            <a:ext cx="6172200" cy="43639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841812"/>
            <a:ext cx="3932237" cy="30271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3943496079"/>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A21D8-630E-2D45-9698-784FD611AA70}"/>
              </a:ext>
            </a:extLst>
          </p:cNvPr>
          <p:cNvSpPr>
            <a:spLocks noGrp="1"/>
          </p:cNvSpPr>
          <p:nvPr>
            <p:ph type="title" hasCustomPrompt="1"/>
          </p:nvPr>
        </p:nvSpPr>
        <p:spPr>
          <a:xfrm>
            <a:off x="838200" y="1690688"/>
            <a:ext cx="10515600" cy="1325563"/>
          </a:xfrm>
        </p:spPr>
        <p:txBody>
          <a:bodyPr/>
          <a:lstStyle>
            <a:lvl1pPr>
              <a:defRPr/>
            </a:lvl1pPr>
          </a:lstStyle>
          <a:p>
            <a:r>
              <a:rPr lang="en-US" dirty="0"/>
              <a:t>Transition Slide</a:t>
            </a:r>
          </a:p>
        </p:txBody>
      </p:sp>
      <p:sp>
        <p:nvSpPr>
          <p:cNvPr id="7" name="Text Placeholder 6">
            <a:extLst>
              <a:ext uri="{FF2B5EF4-FFF2-40B4-BE49-F238E27FC236}">
                <a16:creationId xmlns:a16="http://schemas.microsoft.com/office/drawing/2014/main" id="{71E82855-1F41-E8CF-20E2-341DE32A9979}"/>
              </a:ext>
            </a:extLst>
          </p:cNvPr>
          <p:cNvSpPr>
            <a:spLocks noGrp="1"/>
          </p:cNvSpPr>
          <p:nvPr>
            <p:ph type="body" sz="quarter" idx="13"/>
          </p:nvPr>
        </p:nvSpPr>
        <p:spPr>
          <a:xfrm>
            <a:off x="3111500" y="3048000"/>
            <a:ext cx="5646738" cy="1325563"/>
          </a:xfrm>
        </p:spPr>
        <p:txBody>
          <a:bodyPr/>
          <a:lstStyle>
            <a:lvl1pPr marL="0" indent="0">
              <a:buNone/>
              <a:defRPr/>
            </a:lvl1pPr>
          </a:lstStyle>
          <a:p>
            <a:pPr lvl="0"/>
            <a:r>
              <a:rPr lang="en-US" smtClean="0"/>
              <a:t>Edit Master text styles</a:t>
            </a:r>
          </a:p>
        </p:txBody>
      </p:sp>
      <p:pic>
        <p:nvPicPr>
          <p:cNvPr id="10" name="Picture 9">
            <a:extLst>
              <a:ext uri="{FF2B5EF4-FFF2-40B4-BE49-F238E27FC236}">
                <a16:creationId xmlns:a16="http://schemas.microsoft.com/office/drawing/2014/main" id="{135BB6C0-FD9D-43ED-4085-CBDFE0501B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03531" y="4080685"/>
            <a:ext cx="2788468" cy="2777314"/>
          </a:xfrm>
          <a:prstGeom prst="rect">
            <a:avLst/>
          </a:prstGeom>
        </p:spPr>
      </p:pic>
    </p:spTree>
    <p:extLst>
      <p:ext uri="{BB962C8B-B14F-4D97-AF65-F5344CB8AC3E}">
        <p14:creationId xmlns:p14="http://schemas.microsoft.com/office/powerpoint/2010/main" val="39342776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86A4C-1E48-8B04-57B2-C79A251202E5}"/>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36957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96082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6D134-FD96-09CA-82EE-69D6026EAAD2}"/>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C1C550A9-48AA-1895-A341-67FA512276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id="{A0536DFF-9E66-0B50-2E03-9C3291EB3E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20867286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1/29/2024</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2253231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1/29/2024</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9244722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1/29/2024</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6319844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1/29/2024</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66439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1/29/2024</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77101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1/29/2024</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121271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image" Target="../media/image18.png"/><Relationship Id="rId2" Type="http://schemas.openxmlformats.org/officeDocument/2006/relationships/slideLayout" Target="../slideLayouts/slideLayout81.xml"/><Relationship Id="rId16" Type="http://schemas.openxmlformats.org/officeDocument/2006/relationships/image" Target="../media/image17.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10.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1.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07.xml"/><Relationship Id="rId1" Type="http://schemas.openxmlformats.org/officeDocument/2006/relationships/slideLayout" Target="../slideLayouts/slideLayout10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theme" Target="../theme/theme14.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theme" Target="../theme/theme6.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7.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theme" Target="../theme/theme8.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6.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9.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1415583"/>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2877671"/>
            <a:ext cx="10515600" cy="3299292"/>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yriad Pro" panose="020B0503030403020204" pitchFamily="34" charset="0"/>
              </a:defRPr>
            </a:lvl1pPr>
          </a:lstStyle>
          <a:p>
            <a:fld id="{53E5B161-B30D-465E-9C63-9055E32FD1B5}" type="slidenum">
              <a:rPr lang="en-US" smtClean="0"/>
              <a:pPr/>
              <a:t>‹#›</a:t>
            </a:fld>
            <a:endParaRPr lang="en-US" dirty="0"/>
          </a:p>
        </p:txBody>
      </p:sp>
    </p:spTree>
    <p:extLst>
      <p:ext uri="{BB962C8B-B14F-4D97-AF65-F5344CB8AC3E}">
        <p14:creationId xmlns:p14="http://schemas.microsoft.com/office/powerpoint/2010/main" val="2053632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0E6D16-CF3E-AE5E-ED50-F5B0F2DCDED5}"/>
              </a:ext>
            </a:extLst>
          </p:cNvPr>
          <p:cNvSpPr>
            <a:spLocks noGrp="1"/>
          </p:cNvSpPr>
          <p:nvPr>
            <p:ph type="title"/>
          </p:nvPr>
        </p:nvSpPr>
        <p:spPr>
          <a:xfrm>
            <a:off x="838200" y="365126"/>
            <a:ext cx="10515600" cy="994786"/>
          </a:xfrm>
          <a:prstGeom prst="rect">
            <a:avLst/>
          </a:prstGeom>
        </p:spPr>
        <p:txBody>
          <a:bodyPr vert="horz" lIns="91440" tIns="45720" rIns="91440" bIns="45720" rtlCol="0" anchor="ctr">
            <a:normAutofit/>
          </a:bodyPr>
          <a:lstStyle/>
          <a:p>
            <a:r>
              <a:rPr lang="en-US" dirty="0"/>
              <a:t>Jane Pauley CHC Masters</a:t>
            </a:r>
          </a:p>
        </p:txBody>
      </p:sp>
      <p:sp>
        <p:nvSpPr>
          <p:cNvPr id="3" name="Text Placeholder 2">
            <a:extLst>
              <a:ext uri="{FF2B5EF4-FFF2-40B4-BE49-F238E27FC236}">
                <a16:creationId xmlns:a16="http://schemas.microsoft.com/office/drawing/2014/main" id="{814FEC13-AB2B-AE34-01BC-C9C3E73830A6}"/>
              </a:ext>
            </a:extLst>
          </p:cNvPr>
          <p:cNvSpPr>
            <a:spLocks noGrp="1"/>
          </p:cNvSpPr>
          <p:nvPr>
            <p:ph type="body" idx="1"/>
          </p:nvPr>
        </p:nvSpPr>
        <p:spPr>
          <a:xfrm>
            <a:off x="838200" y="1486634"/>
            <a:ext cx="10515600" cy="330814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A picture containing logo&#10;&#10;Description automatically generated">
            <a:extLst>
              <a:ext uri="{FF2B5EF4-FFF2-40B4-BE49-F238E27FC236}">
                <a16:creationId xmlns:a16="http://schemas.microsoft.com/office/drawing/2014/main" id="{FE4AE5A6-68B6-8187-9544-B092884D6C39}"/>
              </a:ext>
            </a:extLst>
          </p:cNvPr>
          <p:cNvPicPr/>
          <p:nvPr userDrawn="1"/>
        </p:nvPicPr>
        <p:blipFill>
          <a:blip r:embed="rId16">
            <a:extLst>
              <a:ext uri="{28A0092B-C50C-407E-A947-70E740481C1C}">
                <a14:useLocalDpi xmlns:a14="http://schemas.microsoft.com/office/drawing/2010/main" val="0"/>
              </a:ext>
            </a:extLst>
          </a:blip>
          <a:stretch>
            <a:fillRect/>
          </a:stretch>
        </p:blipFill>
        <p:spPr>
          <a:xfrm>
            <a:off x="717908" y="5712486"/>
            <a:ext cx="2276245" cy="928954"/>
          </a:xfrm>
          <a:prstGeom prst="rect">
            <a:avLst/>
          </a:prstGeom>
        </p:spPr>
      </p:pic>
      <p:pic>
        <p:nvPicPr>
          <p:cNvPr id="8" name="Picture 7">
            <a:extLst>
              <a:ext uri="{FF2B5EF4-FFF2-40B4-BE49-F238E27FC236}">
                <a16:creationId xmlns:a16="http://schemas.microsoft.com/office/drawing/2014/main" id="{82AC7F3C-B78C-AF4A-9916-3B624AE47472}"/>
              </a:ext>
            </a:extLst>
          </p:cNvPr>
          <p:cNvPicPr/>
          <p:nvPr userDrawn="1"/>
        </p:nvPicPr>
        <p:blipFill>
          <a:blip r:embed="rId17" cstate="print">
            <a:extLst>
              <a:ext uri="{28A0092B-C50C-407E-A947-70E740481C1C}">
                <a14:useLocalDpi xmlns:a14="http://schemas.microsoft.com/office/drawing/2010/main" val="0"/>
              </a:ext>
            </a:extLst>
          </a:blip>
          <a:stretch>
            <a:fillRect/>
          </a:stretch>
        </p:blipFill>
        <p:spPr>
          <a:xfrm>
            <a:off x="6879419" y="6390006"/>
            <a:ext cx="2443107" cy="205736"/>
          </a:xfrm>
          <a:prstGeom prst="rect">
            <a:avLst/>
          </a:prstGeom>
        </p:spPr>
      </p:pic>
      <p:cxnSp>
        <p:nvCxnSpPr>
          <p:cNvPr id="9" name="Straight Connector 8">
            <a:extLst>
              <a:ext uri="{FF2B5EF4-FFF2-40B4-BE49-F238E27FC236}">
                <a16:creationId xmlns:a16="http://schemas.microsoft.com/office/drawing/2014/main" id="{1E76AD49-FD9E-A0D1-0D28-3194D85DC786}"/>
              </a:ext>
            </a:extLst>
          </p:cNvPr>
          <p:cNvCxnSpPr/>
          <p:nvPr userDrawn="1"/>
        </p:nvCxnSpPr>
        <p:spPr>
          <a:xfrm>
            <a:off x="2994153" y="6176071"/>
            <a:ext cx="6328373" cy="0"/>
          </a:xfrm>
          <a:prstGeom prst="line">
            <a:avLst/>
          </a:prstGeom>
          <a:ln w="38100">
            <a:solidFill>
              <a:srgbClr val="C8D0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073046"/>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1/29/2024</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15314126"/>
      </p:ext>
    </p:extLst>
  </p:cSld>
  <p:clrMap bg1="dk1" tx1="lt1" bg2="dk2" tx2="lt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170" name="Title Placeholder 6"/>
          <p:cNvSpPr>
            <a:spLocks noGrp="1"/>
          </p:cNvSpPr>
          <p:nvPr>
            <p:ph type="title"/>
          </p:nvPr>
        </p:nvSpPr>
        <p:spPr bwMode="auto">
          <a:xfrm>
            <a:off x="609600" y="238125"/>
            <a:ext cx="10873317"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1133" y="1517650"/>
            <a:ext cx="10881784"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0"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0"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cxnSp>
        <p:nvCxnSpPr>
          <p:cNvPr id="7" name="Straight Connector 6">
            <a:extLst>
              <a:ext uri="{FF2B5EF4-FFF2-40B4-BE49-F238E27FC236}">
                <a16:creationId xmlns:a16="http://schemas.microsoft.com/office/drawing/2014/main" id="{84A7AD84-F415-4694-A480-6DD523A1776B}"/>
              </a:ext>
            </a:extLst>
          </p:cNvPr>
          <p:cNvCxnSpPr/>
          <p:nvPr userDrawn="1"/>
        </p:nvCxnSpPr>
        <p:spPr>
          <a:xfrm>
            <a:off x="0"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8687539"/>
      </p:ext>
    </p:extLst>
  </p:cSld>
  <p:clrMap bg1="dk2" tx1="lt1" bg2="dk1" tx2="lt2" accent1="accent1" accent2="accent2" accent3="accent3" accent4="accent4" accent5="accent5" accent6="accent6" hlink="hlink" folHlink="folHlink"/>
  <p:sldLayoutIdLst>
    <p:sldLayoutId id="2147484048" r:id="rId1"/>
  </p:sldLayoutIdLst>
  <p:txStyles>
    <p:titleStyle>
      <a:lvl1pPr algn="l" rtl="0" fontAlgn="base">
        <a:spcBef>
          <a:spcPct val="0"/>
        </a:spcBef>
        <a:spcAft>
          <a:spcPct val="0"/>
        </a:spcAft>
        <a:defRPr sz="2700" b="1">
          <a:solidFill>
            <a:schemeClr val="bg2"/>
          </a:solidFill>
          <a:latin typeface="Calibri" panose="020F0502020204030204" pitchFamily="34" charset="0"/>
          <a:ea typeface="+mj-ea"/>
          <a:cs typeface="+mj-cs"/>
        </a:defRPr>
      </a:lvl1pPr>
      <a:lvl2pPr algn="l" rtl="0" fontAlgn="base">
        <a:spcBef>
          <a:spcPct val="0"/>
        </a:spcBef>
        <a:spcAft>
          <a:spcPct val="0"/>
        </a:spcAft>
        <a:defRPr sz="2700" b="1">
          <a:solidFill>
            <a:schemeClr val="bg2"/>
          </a:solidFill>
          <a:latin typeface="Calibri" panose="020F0502020204030204" pitchFamily="34" charset="0"/>
        </a:defRPr>
      </a:lvl2pPr>
      <a:lvl3pPr algn="l" rtl="0" fontAlgn="base">
        <a:spcBef>
          <a:spcPct val="0"/>
        </a:spcBef>
        <a:spcAft>
          <a:spcPct val="0"/>
        </a:spcAft>
        <a:defRPr sz="2700" b="1">
          <a:solidFill>
            <a:schemeClr val="bg2"/>
          </a:solidFill>
          <a:latin typeface="Calibri" panose="020F0502020204030204" pitchFamily="34" charset="0"/>
        </a:defRPr>
      </a:lvl3pPr>
      <a:lvl4pPr algn="l" rtl="0" fontAlgn="base">
        <a:spcBef>
          <a:spcPct val="0"/>
        </a:spcBef>
        <a:spcAft>
          <a:spcPct val="0"/>
        </a:spcAft>
        <a:defRPr sz="2700" b="1">
          <a:solidFill>
            <a:schemeClr val="bg2"/>
          </a:solidFill>
          <a:latin typeface="Calibri" panose="020F0502020204030204" pitchFamily="34" charset="0"/>
        </a:defRPr>
      </a:lvl4pPr>
      <a:lvl5pPr algn="l" rtl="0" fontAlgn="base">
        <a:spcBef>
          <a:spcPct val="0"/>
        </a:spcBef>
        <a:spcAft>
          <a:spcPct val="0"/>
        </a:spcAft>
        <a:defRPr sz="2700" b="1">
          <a:solidFill>
            <a:schemeClr val="bg2"/>
          </a:solidFill>
          <a:latin typeface="Calibri" panose="020F0502020204030204" pitchFamily="34"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p:titleStyle>
    <p:bodyStyle>
      <a:lvl1pPr marL="257175" indent="-257175" algn="l" rtl="0" fontAlgn="base">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fontAlgn="base">
        <a:lnSpc>
          <a:spcPct val="90000"/>
        </a:lnSpc>
        <a:spcBef>
          <a:spcPts val="750"/>
        </a:spcBef>
        <a:spcAft>
          <a:spcPts val="525"/>
        </a:spcAft>
        <a:buClr>
          <a:schemeClr val="bg1"/>
        </a:buClr>
        <a:buFont typeface="Arial" panose="020B0604020202020204" pitchFamily="34" charset="0"/>
        <a:buChar char="‒"/>
        <a:defRPr sz="1900">
          <a:solidFill>
            <a:schemeClr val="bg1"/>
          </a:solidFill>
          <a:latin typeface="Calibri" panose="020F0502020204030204" pitchFamily="34" charset="0"/>
        </a:defRPr>
      </a:lvl2pPr>
      <a:lvl3pPr marL="857250" indent="-171450" algn="l" rtl="0" fontAlgn="base">
        <a:lnSpc>
          <a:spcPct val="90000"/>
        </a:lnSpc>
        <a:spcBef>
          <a:spcPts val="750"/>
        </a:spcBef>
        <a:spcAft>
          <a:spcPts val="525"/>
        </a:spcAft>
        <a:buClr>
          <a:schemeClr val="bg1"/>
        </a:buClr>
        <a:buFont typeface="Arial" panose="020B0604020202020204" pitchFamily="34" charset="0"/>
        <a:buChar char="‒"/>
        <a:defRPr>
          <a:solidFill>
            <a:schemeClr val="bg1"/>
          </a:solidFill>
          <a:latin typeface="Calibri" panose="020F0502020204030204" pitchFamily="34" charset="0"/>
        </a:defRPr>
      </a:lvl3pPr>
      <a:lvl4pPr marL="1200150" indent="-171450" algn="l" rtl="0" fontAlgn="base">
        <a:lnSpc>
          <a:spcPct val="90000"/>
        </a:lnSpc>
        <a:spcBef>
          <a:spcPts val="750"/>
        </a:spcBef>
        <a:spcAft>
          <a:spcPts val="525"/>
        </a:spcAft>
        <a:buClr>
          <a:schemeClr val="bg1"/>
        </a:buClr>
        <a:buFont typeface="Arial" panose="020B0604020202020204" pitchFamily="34" charset="0"/>
        <a:buChar char="‒"/>
        <a:defRPr sz="1600">
          <a:solidFill>
            <a:schemeClr val="bg1"/>
          </a:solidFill>
          <a:latin typeface="Calibri" panose="020F0502020204030204" pitchFamily="34" charset="0"/>
        </a:defRPr>
      </a:lvl4pPr>
      <a:lvl5pPr marL="1543050" indent="-171450" algn="l" rtl="0" fontAlgn="base">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170" name="Title Placeholder 6"/>
          <p:cNvSpPr>
            <a:spLocks noGrp="1"/>
          </p:cNvSpPr>
          <p:nvPr>
            <p:ph type="title"/>
          </p:nvPr>
        </p:nvSpPr>
        <p:spPr bwMode="auto">
          <a:xfrm>
            <a:off x="609600" y="238125"/>
            <a:ext cx="10873317"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1133" y="1517650"/>
            <a:ext cx="10881784"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0"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0"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cxnSp>
        <p:nvCxnSpPr>
          <p:cNvPr id="7" name="Straight Connector 6">
            <a:extLst>
              <a:ext uri="{FF2B5EF4-FFF2-40B4-BE49-F238E27FC236}">
                <a16:creationId xmlns:a16="http://schemas.microsoft.com/office/drawing/2014/main" id="{84A7AD84-F415-4694-A480-6DD523A1776B}"/>
              </a:ext>
            </a:extLst>
          </p:cNvPr>
          <p:cNvCxnSpPr/>
          <p:nvPr userDrawn="1"/>
        </p:nvCxnSpPr>
        <p:spPr>
          <a:xfrm>
            <a:off x="0"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123785"/>
      </p:ext>
    </p:extLst>
  </p:cSld>
  <p:clrMap bg1="dk2" tx1="lt1" bg2="dk1" tx2="lt2" accent1="accent1" accent2="accent2" accent3="accent3" accent4="accent4" accent5="accent5" accent6="accent6" hlink="hlink" folHlink="folHlink"/>
  <p:sldLayoutIdLst>
    <p:sldLayoutId id="2147484050" r:id="rId1"/>
    <p:sldLayoutId id="2147484051" r:id="rId2"/>
  </p:sldLayoutIdLst>
  <p:txStyles>
    <p:titleStyle>
      <a:lvl1pPr algn="l" rtl="0" fontAlgn="base">
        <a:spcBef>
          <a:spcPct val="0"/>
        </a:spcBef>
        <a:spcAft>
          <a:spcPct val="0"/>
        </a:spcAft>
        <a:defRPr sz="2700" b="1">
          <a:solidFill>
            <a:schemeClr val="bg2"/>
          </a:solidFill>
          <a:latin typeface="Calibri" panose="020F0502020204030204" pitchFamily="34" charset="0"/>
          <a:ea typeface="+mj-ea"/>
          <a:cs typeface="+mj-cs"/>
        </a:defRPr>
      </a:lvl1pPr>
      <a:lvl2pPr algn="l" rtl="0" fontAlgn="base">
        <a:spcBef>
          <a:spcPct val="0"/>
        </a:spcBef>
        <a:spcAft>
          <a:spcPct val="0"/>
        </a:spcAft>
        <a:defRPr sz="2700" b="1">
          <a:solidFill>
            <a:schemeClr val="bg2"/>
          </a:solidFill>
          <a:latin typeface="Calibri" panose="020F0502020204030204" pitchFamily="34" charset="0"/>
        </a:defRPr>
      </a:lvl2pPr>
      <a:lvl3pPr algn="l" rtl="0" fontAlgn="base">
        <a:spcBef>
          <a:spcPct val="0"/>
        </a:spcBef>
        <a:spcAft>
          <a:spcPct val="0"/>
        </a:spcAft>
        <a:defRPr sz="2700" b="1">
          <a:solidFill>
            <a:schemeClr val="bg2"/>
          </a:solidFill>
          <a:latin typeface="Calibri" panose="020F0502020204030204" pitchFamily="34" charset="0"/>
        </a:defRPr>
      </a:lvl3pPr>
      <a:lvl4pPr algn="l" rtl="0" fontAlgn="base">
        <a:spcBef>
          <a:spcPct val="0"/>
        </a:spcBef>
        <a:spcAft>
          <a:spcPct val="0"/>
        </a:spcAft>
        <a:defRPr sz="2700" b="1">
          <a:solidFill>
            <a:schemeClr val="bg2"/>
          </a:solidFill>
          <a:latin typeface="Calibri" panose="020F0502020204030204" pitchFamily="34" charset="0"/>
        </a:defRPr>
      </a:lvl4pPr>
      <a:lvl5pPr algn="l" rtl="0" fontAlgn="base">
        <a:spcBef>
          <a:spcPct val="0"/>
        </a:spcBef>
        <a:spcAft>
          <a:spcPct val="0"/>
        </a:spcAft>
        <a:defRPr sz="2700" b="1">
          <a:solidFill>
            <a:schemeClr val="bg2"/>
          </a:solidFill>
          <a:latin typeface="Calibri" panose="020F0502020204030204" pitchFamily="34"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p:titleStyle>
    <p:bodyStyle>
      <a:lvl1pPr marL="257175" indent="-257175" algn="l" rtl="0" fontAlgn="base">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fontAlgn="base">
        <a:lnSpc>
          <a:spcPct val="90000"/>
        </a:lnSpc>
        <a:spcBef>
          <a:spcPts val="750"/>
        </a:spcBef>
        <a:spcAft>
          <a:spcPts val="525"/>
        </a:spcAft>
        <a:buClr>
          <a:schemeClr val="bg1"/>
        </a:buClr>
        <a:buFont typeface="Arial" panose="020B0604020202020204" pitchFamily="34" charset="0"/>
        <a:buChar char="‒"/>
        <a:defRPr sz="1900">
          <a:solidFill>
            <a:schemeClr val="bg1"/>
          </a:solidFill>
          <a:latin typeface="Calibri" panose="020F0502020204030204" pitchFamily="34" charset="0"/>
        </a:defRPr>
      </a:lvl2pPr>
      <a:lvl3pPr marL="857250" indent="-171450" algn="l" rtl="0" fontAlgn="base">
        <a:lnSpc>
          <a:spcPct val="90000"/>
        </a:lnSpc>
        <a:spcBef>
          <a:spcPts val="750"/>
        </a:spcBef>
        <a:spcAft>
          <a:spcPts val="525"/>
        </a:spcAft>
        <a:buClr>
          <a:schemeClr val="bg1"/>
        </a:buClr>
        <a:buFont typeface="Arial" panose="020B0604020202020204" pitchFamily="34" charset="0"/>
        <a:buChar char="‒"/>
        <a:defRPr>
          <a:solidFill>
            <a:schemeClr val="bg1"/>
          </a:solidFill>
          <a:latin typeface="Calibri" panose="020F0502020204030204" pitchFamily="34" charset="0"/>
        </a:defRPr>
      </a:lvl3pPr>
      <a:lvl4pPr marL="1200150" indent="-171450" algn="l" rtl="0" fontAlgn="base">
        <a:lnSpc>
          <a:spcPct val="90000"/>
        </a:lnSpc>
        <a:spcBef>
          <a:spcPts val="750"/>
        </a:spcBef>
        <a:spcAft>
          <a:spcPts val="525"/>
        </a:spcAft>
        <a:buClr>
          <a:schemeClr val="bg1"/>
        </a:buClr>
        <a:buFont typeface="Arial" panose="020B0604020202020204" pitchFamily="34" charset="0"/>
        <a:buChar char="‒"/>
        <a:defRPr sz="1600">
          <a:solidFill>
            <a:schemeClr val="bg1"/>
          </a:solidFill>
          <a:latin typeface="Calibri" panose="020F0502020204030204" pitchFamily="34" charset="0"/>
        </a:defRPr>
      </a:lvl4pPr>
      <a:lvl5pPr marL="1543050" indent="-171450" algn="l" rtl="0" fontAlgn="base">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D4DAB5-CB91-C14C-AC74-D8F6B66333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6B4B923-25AE-6547-9C0D-7DF60CEF8C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2059111"/>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 id="2147484066" r:id="rId14"/>
    <p:sldLayoutId id="2147484067" r:id="rId15"/>
    <p:sldLayoutId id="2147484068" r:id="rId16"/>
    <p:sldLayoutId id="2147484069" r:id="rId17"/>
    <p:sldLayoutId id="2147484070" r:id="rId18"/>
    <p:sldLayoutId id="2147484071" r:id="rId19"/>
    <p:sldLayoutId id="2147484072" r:id="rId20"/>
    <p:sldLayoutId id="2147484073" r:id="rId21"/>
    <p:sldLayoutId id="2147484074" r:id="rId22"/>
    <p:sldLayoutId id="2147484075" r:id="rId23"/>
    <p:sldLayoutId id="2147484076" r:id="rId24"/>
    <p:sldLayoutId id="2147484077" r:id="rId25"/>
  </p:sldLayoutIdLst>
  <p:txStyles>
    <p:titleStyle>
      <a:lvl1pPr algn="l" defTabSz="914400" rtl="0" eaLnBrk="1" latinLnBrk="0" hangingPunct="1">
        <a:lnSpc>
          <a:spcPct val="90000"/>
        </a:lnSpc>
        <a:spcBef>
          <a:spcPct val="0"/>
        </a:spcBef>
        <a:buNone/>
        <a:defRPr sz="4400" b="1" i="0" kern="1200">
          <a:solidFill>
            <a:srgbClr val="005E98"/>
          </a:solidFill>
          <a:latin typeface="Avenir Heavy"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588DBF"/>
          </a:solidFill>
          <a:latin typeface="Avenir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88DBF"/>
          </a:solidFill>
          <a:latin typeface="Avenir Medium"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88DBF"/>
          </a:solidFill>
          <a:latin typeface="Avenir Medium"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88DBF"/>
          </a:solidFill>
          <a:latin typeface="Avenir Medium"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88DBF"/>
          </a:solidFill>
          <a:latin typeface="Avenir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99C21-3D77-DF40-9D03-028F663A6E0F}" type="datetimeFigureOut">
              <a:rPr lang="en-US" smtClean="0"/>
              <a:t>1/29/2024</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F5A6AC-8299-7C4A-987D-EB59C6EF51A5}" type="slidenum">
              <a:rPr lang="en-US" smtClean="0"/>
              <a:t>‹#›</a:t>
            </a:fld>
            <a:endParaRPr lang="en-US"/>
          </a:p>
        </p:txBody>
      </p:sp>
      <p:sp>
        <p:nvSpPr>
          <p:cNvPr id="2" name="Footer Placeholder 1">
            <a:extLst>
              <a:ext uri="{FF2B5EF4-FFF2-40B4-BE49-F238E27FC236}">
                <a16:creationId xmlns:a16="http://schemas.microsoft.com/office/drawing/2014/main" id="{236732B5-B184-7A4A-AEEE-E10246F72B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Title Placeholder 2">
            <a:extLst>
              <a:ext uri="{FF2B5EF4-FFF2-40B4-BE49-F238E27FC236}">
                <a16:creationId xmlns:a16="http://schemas.microsoft.com/office/drawing/2014/main" id="{164B74E3-BB50-594C-8406-6F02E3881B40}"/>
              </a:ext>
            </a:extLst>
          </p:cNvPr>
          <p:cNvSpPr>
            <a:spLocks noGrp="1"/>
          </p:cNvSpPr>
          <p:nvPr>
            <p:ph type="title"/>
          </p:nvPr>
        </p:nvSpPr>
        <p:spPr>
          <a:xfrm>
            <a:off x="4881093" y="4832172"/>
            <a:ext cx="7310907" cy="948520"/>
          </a:xfrm>
          <a:prstGeom prst="rect">
            <a:avLst/>
          </a:prstGeom>
        </p:spPr>
        <p:txBody>
          <a:bodyPr vert="horz" lIns="91440" tIns="45720" rIns="91440" bIns="45720" rtlCol="0" anchor="ctr">
            <a:normAutofit/>
          </a:bodyPr>
          <a:lstStyle/>
          <a:p>
            <a:r>
              <a:rPr lang="en-US" dirty="0"/>
              <a:t>Title</a:t>
            </a:r>
          </a:p>
        </p:txBody>
      </p:sp>
    </p:spTree>
    <p:extLst>
      <p:ext uri="{BB962C8B-B14F-4D97-AF65-F5344CB8AC3E}">
        <p14:creationId xmlns:p14="http://schemas.microsoft.com/office/powerpoint/2010/main" val="335620787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170" name="Title Placeholder 6"/>
          <p:cNvSpPr>
            <a:spLocks noGrp="1"/>
          </p:cNvSpPr>
          <p:nvPr>
            <p:ph type="title"/>
          </p:nvPr>
        </p:nvSpPr>
        <p:spPr bwMode="auto">
          <a:xfrm>
            <a:off x="609600" y="238125"/>
            <a:ext cx="10873317"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1133" y="1517650"/>
            <a:ext cx="10881784"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0"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0"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cxnSp>
        <p:nvCxnSpPr>
          <p:cNvPr id="7" name="Straight Connector 6">
            <a:extLst>
              <a:ext uri="{FF2B5EF4-FFF2-40B4-BE49-F238E27FC236}">
                <a16:creationId xmlns:a16="http://schemas.microsoft.com/office/drawing/2014/main" id="{84A7AD84-F415-4694-A480-6DD523A1776B}"/>
              </a:ext>
            </a:extLst>
          </p:cNvPr>
          <p:cNvCxnSpPr/>
          <p:nvPr userDrawn="1"/>
        </p:nvCxnSpPr>
        <p:spPr>
          <a:xfrm>
            <a:off x="0"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397113"/>
      </p:ext>
    </p:extLst>
  </p:cSld>
  <p:clrMap bg1="dk2" tx1="lt1" bg2="dk1" tx2="lt2" accent1="accent1" accent2="accent2" accent3="accent3" accent4="accent4" accent5="accent5" accent6="accent6" hlink="hlink" folHlink="folHlink"/>
  <p:txStyles>
    <p:titleStyle>
      <a:lvl1pPr algn="l" rtl="0" fontAlgn="base">
        <a:spcBef>
          <a:spcPct val="0"/>
        </a:spcBef>
        <a:spcAft>
          <a:spcPct val="0"/>
        </a:spcAft>
        <a:defRPr sz="2700" b="1">
          <a:solidFill>
            <a:schemeClr val="bg2"/>
          </a:solidFill>
          <a:latin typeface="Calibri" panose="020F0502020204030204" pitchFamily="34" charset="0"/>
          <a:ea typeface="+mj-ea"/>
          <a:cs typeface="+mj-cs"/>
        </a:defRPr>
      </a:lvl1pPr>
      <a:lvl2pPr algn="l" rtl="0" fontAlgn="base">
        <a:spcBef>
          <a:spcPct val="0"/>
        </a:spcBef>
        <a:spcAft>
          <a:spcPct val="0"/>
        </a:spcAft>
        <a:defRPr sz="2700" b="1">
          <a:solidFill>
            <a:schemeClr val="bg2"/>
          </a:solidFill>
          <a:latin typeface="Calibri" panose="020F0502020204030204" pitchFamily="34" charset="0"/>
        </a:defRPr>
      </a:lvl2pPr>
      <a:lvl3pPr algn="l" rtl="0" fontAlgn="base">
        <a:spcBef>
          <a:spcPct val="0"/>
        </a:spcBef>
        <a:spcAft>
          <a:spcPct val="0"/>
        </a:spcAft>
        <a:defRPr sz="2700" b="1">
          <a:solidFill>
            <a:schemeClr val="bg2"/>
          </a:solidFill>
          <a:latin typeface="Calibri" panose="020F0502020204030204" pitchFamily="34" charset="0"/>
        </a:defRPr>
      </a:lvl3pPr>
      <a:lvl4pPr algn="l" rtl="0" fontAlgn="base">
        <a:spcBef>
          <a:spcPct val="0"/>
        </a:spcBef>
        <a:spcAft>
          <a:spcPct val="0"/>
        </a:spcAft>
        <a:defRPr sz="2700" b="1">
          <a:solidFill>
            <a:schemeClr val="bg2"/>
          </a:solidFill>
          <a:latin typeface="Calibri" panose="020F0502020204030204" pitchFamily="34" charset="0"/>
        </a:defRPr>
      </a:lvl4pPr>
      <a:lvl5pPr algn="l" rtl="0" fontAlgn="base">
        <a:spcBef>
          <a:spcPct val="0"/>
        </a:spcBef>
        <a:spcAft>
          <a:spcPct val="0"/>
        </a:spcAft>
        <a:defRPr sz="2700" b="1">
          <a:solidFill>
            <a:schemeClr val="bg2"/>
          </a:solidFill>
          <a:latin typeface="Calibri" panose="020F0502020204030204" pitchFamily="34"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p:titleStyle>
    <p:bodyStyle>
      <a:lvl1pPr marL="257175" indent="-257175" algn="l" rtl="0" fontAlgn="base">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fontAlgn="base">
        <a:lnSpc>
          <a:spcPct val="90000"/>
        </a:lnSpc>
        <a:spcBef>
          <a:spcPts val="750"/>
        </a:spcBef>
        <a:spcAft>
          <a:spcPts val="525"/>
        </a:spcAft>
        <a:buClr>
          <a:schemeClr val="bg1"/>
        </a:buClr>
        <a:buFont typeface="Arial" panose="020B0604020202020204" pitchFamily="34" charset="0"/>
        <a:buChar char="‒"/>
        <a:defRPr sz="1900">
          <a:solidFill>
            <a:schemeClr val="bg1"/>
          </a:solidFill>
          <a:latin typeface="Calibri" panose="020F0502020204030204" pitchFamily="34" charset="0"/>
        </a:defRPr>
      </a:lvl2pPr>
      <a:lvl3pPr marL="857250" indent="-171450" algn="l" rtl="0" fontAlgn="base">
        <a:lnSpc>
          <a:spcPct val="90000"/>
        </a:lnSpc>
        <a:spcBef>
          <a:spcPts val="750"/>
        </a:spcBef>
        <a:spcAft>
          <a:spcPts val="525"/>
        </a:spcAft>
        <a:buClr>
          <a:schemeClr val="bg1"/>
        </a:buClr>
        <a:buFont typeface="Arial" panose="020B0604020202020204" pitchFamily="34" charset="0"/>
        <a:buChar char="‒"/>
        <a:defRPr>
          <a:solidFill>
            <a:schemeClr val="bg1"/>
          </a:solidFill>
          <a:latin typeface="Calibri" panose="020F0502020204030204" pitchFamily="34" charset="0"/>
        </a:defRPr>
      </a:lvl3pPr>
      <a:lvl4pPr marL="1200150" indent="-171450" algn="l" rtl="0" fontAlgn="base">
        <a:lnSpc>
          <a:spcPct val="90000"/>
        </a:lnSpc>
        <a:spcBef>
          <a:spcPts val="750"/>
        </a:spcBef>
        <a:spcAft>
          <a:spcPts val="525"/>
        </a:spcAft>
        <a:buClr>
          <a:schemeClr val="bg1"/>
        </a:buClr>
        <a:buFont typeface="Arial" panose="020B0604020202020204" pitchFamily="34" charset="0"/>
        <a:buChar char="‒"/>
        <a:defRPr sz="1600">
          <a:solidFill>
            <a:schemeClr val="bg1"/>
          </a:solidFill>
          <a:latin typeface="Calibri" panose="020F0502020204030204" pitchFamily="34" charset="0"/>
        </a:defRPr>
      </a:lvl4pPr>
      <a:lvl5pPr marL="1543050" indent="-171450" algn="l" rtl="0" fontAlgn="base">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7F0AE8-D821-49C3-A0F1-2665BA0E23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A32C8C-883B-408A-9B16-76BA76F09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229E80-9A8E-475A-B44E-45AE2D2C3C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E8A5D4-36F5-4762-912E-498252B95E9D}" type="datetimeFigureOut">
              <a:rPr lang="en-US" smtClean="0"/>
              <a:t>1/29/2024</a:t>
            </a:fld>
            <a:endParaRPr lang="en-US"/>
          </a:p>
        </p:txBody>
      </p:sp>
      <p:sp>
        <p:nvSpPr>
          <p:cNvPr id="5" name="Footer Placeholder 4">
            <a:extLst>
              <a:ext uri="{FF2B5EF4-FFF2-40B4-BE49-F238E27FC236}">
                <a16:creationId xmlns:a16="http://schemas.microsoft.com/office/drawing/2014/main" id="{C8AE7267-8C70-4BE8-884F-8B85390DBE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BB2DA5-9F44-4127-996B-CFEC9F69B5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05C51-DCF1-4E77-BA76-3809D1CC9960}" type="slidenum">
              <a:rPr lang="en-US" smtClean="0"/>
              <a:t>‹#›</a:t>
            </a:fld>
            <a:endParaRPr lang="en-US"/>
          </a:p>
        </p:txBody>
      </p:sp>
    </p:spTree>
    <p:extLst>
      <p:ext uri="{BB962C8B-B14F-4D97-AF65-F5344CB8AC3E}">
        <p14:creationId xmlns:p14="http://schemas.microsoft.com/office/powerpoint/2010/main" val="2821196131"/>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170" name="Title Placeholder 6"/>
          <p:cNvSpPr>
            <a:spLocks noGrp="1"/>
          </p:cNvSpPr>
          <p:nvPr>
            <p:ph type="title"/>
          </p:nvPr>
        </p:nvSpPr>
        <p:spPr bwMode="auto">
          <a:xfrm>
            <a:off x="609600" y="238125"/>
            <a:ext cx="10873317"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1133" y="1517650"/>
            <a:ext cx="10881784"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0"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0"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cxnSp>
        <p:nvCxnSpPr>
          <p:cNvPr id="7" name="Straight Connector 6">
            <a:extLst>
              <a:ext uri="{FF2B5EF4-FFF2-40B4-BE49-F238E27FC236}">
                <a16:creationId xmlns:a16="http://schemas.microsoft.com/office/drawing/2014/main" id="{84A7AD84-F415-4694-A480-6DD523A1776B}"/>
              </a:ext>
            </a:extLst>
          </p:cNvPr>
          <p:cNvCxnSpPr/>
          <p:nvPr userDrawn="1"/>
        </p:nvCxnSpPr>
        <p:spPr>
          <a:xfrm>
            <a:off x="0"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685038"/>
      </p:ext>
    </p:extLst>
  </p:cSld>
  <p:clrMap bg1="dk2" tx1="lt1" bg2="dk1" tx2="lt2" accent1="accent1" accent2="accent2" accent3="accent3" accent4="accent4" accent5="accent5" accent6="accent6" hlink="hlink" folHlink="folHlink"/>
  <p:sldLayoutIdLst>
    <p:sldLayoutId id="2147483943" r:id="rId1"/>
  </p:sldLayoutIdLst>
  <p:txStyles>
    <p:titleStyle>
      <a:lvl1pPr algn="l" rtl="0" fontAlgn="base">
        <a:spcBef>
          <a:spcPct val="0"/>
        </a:spcBef>
        <a:spcAft>
          <a:spcPct val="0"/>
        </a:spcAft>
        <a:defRPr sz="2700" b="1">
          <a:solidFill>
            <a:schemeClr val="bg2"/>
          </a:solidFill>
          <a:latin typeface="Calibri" panose="020F0502020204030204" pitchFamily="34" charset="0"/>
          <a:ea typeface="+mj-ea"/>
          <a:cs typeface="+mj-cs"/>
        </a:defRPr>
      </a:lvl1pPr>
      <a:lvl2pPr algn="l" rtl="0" fontAlgn="base">
        <a:spcBef>
          <a:spcPct val="0"/>
        </a:spcBef>
        <a:spcAft>
          <a:spcPct val="0"/>
        </a:spcAft>
        <a:defRPr sz="2700" b="1">
          <a:solidFill>
            <a:schemeClr val="bg2"/>
          </a:solidFill>
          <a:latin typeface="Calibri" panose="020F0502020204030204" pitchFamily="34" charset="0"/>
        </a:defRPr>
      </a:lvl2pPr>
      <a:lvl3pPr algn="l" rtl="0" fontAlgn="base">
        <a:spcBef>
          <a:spcPct val="0"/>
        </a:spcBef>
        <a:spcAft>
          <a:spcPct val="0"/>
        </a:spcAft>
        <a:defRPr sz="2700" b="1">
          <a:solidFill>
            <a:schemeClr val="bg2"/>
          </a:solidFill>
          <a:latin typeface="Calibri" panose="020F0502020204030204" pitchFamily="34" charset="0"/>
        </a:defRPr>
      </a:lvl3pPr>
      <a:lvl4pPr algn="l" rtl="0" fontAlgn="base">
        <a:spcBef>
          <a:spcPct val="0"/>
        </a:spcBef>
        <a:spcAft>
          <a:spcPct val="0"/>
        </a:spcAft>
        <a:defRPr sz="2700" b="1">
          <a:solidFill>
            <a:schemeClr val="bg2"/>
          </a:solidFill>
          <a:latin typeface="Calibri" panose="020F0502020204030204" pitchFamily="34" charset="0"/>
        </a:defRPr>
      </a:lvl4pPr>
      <a:lvl5pPr algn="l" rtl="0" fontAlgn="base">
        <a:spcBef>
          <a:spcPct val="0"/>
        </a:spcBef>
        <a:spcAft>
          <a:spcPct val="0"/>
        </a:spcAft>
        <a:defRPr sz="2700" b="1">
          <a:solidFill>
            <a:schemeClr val="bg2"/>
          </a:solidFill>
          <a:latin typeface="Calibri" panose="020F0502020204030204" pitchFamily="34"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p:titleStyle>
    <p:bodyStyle>
      <a:lvl1pPr marL="257175" indent="-257175" algn="l" rtl="0" fontAlgn="base">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fontAlgn="base">
        <a:lnSpc>
          <a:spcPct val="90000"/>
        </a:lnSpc>
        <a:spcBef>
          <a:spcPts val="750"/>
        </a:spcBef>
        <a:spcAft>
          <a:spcPts val="525"/>
        </a:spcAft>
        <a:buClr>
          <a:schemeClr val="bg1"/>
        </a:buClr>
        <a:buFont typeface="Arial" panose="020B0604020202020204" pitchFamily="34" charset="0"/>
        <a:buChar char="‒"/>
        <a:defRPr sz="1900">
          <a:solidFill>
            <a:schemeClr val="bg1"/>
          </a:solidFill>
          <a:latin typeface="Calibri" panose="020F0502020204030204" pitchFamily="34" charset="0"/>
        </a:defRPr>
      </a:lvl2pPr>
      <a:lvl3pPr marL="857250" indent="-171450" algn="l" rtl="0" fontAlgn="base">
        <a:lnSpc>
          <a:spcPct val="90000"/>
        </a:lnSpc>
        <a:spcBef>
          <a:spcPts val="750"/>
        </a:spcBef>
        <a:spcAft>
          <a:spcPts val="525"/>
        </a:spcAft>
        <a:buClr>
          <a:schemeClr val="bg1"/>
        </a:buClr>
        <a:buFont typeface="Arial" panose="020B0604020202020204" pitchFamily="34" charset="0"/>
        <a:buChar char="‒"/>
        <a:defRPr>
          <a:solidFill>
            <a:schemeClr val="bg1"/>
          </a:solidFill>
          <a:latin typeface="Calibri" panose="020F0502020204030204" pitchFamily="34" charset="0"/>
        </a:defRPr>
      </a:lvl3pPr>
      <a:lvl4pPr marL="1200150" indent="-171450" algn="l" rtl="0" fontAlgn="base">
        <a:lnSpc>
          <a:spcPct val="90000"/>
        </a:lnSpc>
        <a:spcBef>
          <a:spcPts val="750"/>
        </a:spcBef>
        <a:spcAft>
          <a:spcPts val="525"/>
        </a:spcAft>
        <a:buClr>
          <a:schemeClr val="bg1"/>
        </a:buClr>
        <a:buFont typeface="Arial" panose="020B0604020202020204" pitchFamily="34" charset="0"/>
        <a:buChar char="‒"/>
        <a:defRPr sz="1600">
          <a:solidFill>
            <a:schemeClr val="bg1"/>
          </a:solidFill>
          <a:latin typeface="Calibri" panose="020F0502020204030204" pitchFamily="34" charset="0"/>
        </a:defRPr>
      </a:lvl4pPr>
      <a:lvl5pPr marL="1543050" indent="-171450" algn="l" rtl="0" fontAlgn="base">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1C1A299-D8D3-684F-907C-2CDEC1AD505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a:p>
        </p:txBody>
      </p:sp>
      <p:sp>
        <p:nvSpPr>
          <p:cNvPr id="1027" name="Text Placeholder 2">
            <a:extLst>
              <a:ext uri="{FF2B5EF4-FFF2-40B4-BE49-F238E27FC236}">
                <a16:creationId xmlns:a16="http://schemas.microsoft.com/office/drawing/2014/main" id="{FA0D0651-86F5-D44D-B5E6-CBD1D6869B6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947D4A8-B509-9F41-95E2-FA9222474A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43458A7-00DB-2F4D-A10D-863E6495F149}" type="datetimeFigureOut">
              <a:rPr lang="en-US"/>
              <a:pPr>
                <a:defRPr/>
              </a:pPr>
              <a:t>1/29/2024</a:t>
            </a:fld>
            <a:endParaRPr lang="en-US"/>
          </a:p>
        </p:txBody>
      </p:sp>
      <p:sp>
        <p:nvSpPr>
          <p:cNvPr id="5" name="Footer Placeholder 4">
            <a:extLst>
              <a:ext uri="{FF2B5EF4-FFF2-40B4-BE49-F238E27FC236}">
                <a16:creationId xmlns:a16="http://schemas.microsoft.com/office/drawing/2014/main" id="{6C9BBAED-22F8-C546-AC32-8B7E19298D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A4C0B6A8-315C-1D47-8330-9680D2C2B7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84B6B05-D73D-1A49-8C93-5682AA188607}" type="slidenum">
              <a:rPr lang="en-US"/>
              <a:pPr>
                <a:defRPr/>
              </a:pPr>
              <a:t>‹#›</a:t>
            </a:fld>
            <a:endParaRPr lang="en-US"/>
          </a:p>
        </p:txBody>
      </p:sp>
    </p:spTree>
    <p:extLst>
      <p:ext uri="{BB962C8B-B14F-4D97-AF65-F5344CB8AC3E}">
        <p14:creationId xmlns:p14="http://schemas.microsoft.com/office/powerpoint/2010/main" val="1439853207"/>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3966" r:id="rId22"/>
    <p:sldLayoutId id="2147483967" r:id="rId23"/>
    <p:sldLayoutId id="2147483968" r:id="rId24"/>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10564" y="1570481"/>
            <a:ext cx="4184650" cy="2280920"/>
          </a:xfrm>
          <a:prstGeom prst="rect">
            <a:avLst/>
          </a:prstGeom>
        </p:spPr>
        <p:txBody>
          <a:bodyPr wrap="square" lIns="0" tIns="0" rIns="0" bIns="0">
            <a:spAutoFit/>
          </a:bodyPr>
          <a:lstStyle>
            <a:lvl1pPr>
              <a:defRPr sz="4000" b="0" i="0">
                <a:solidFill>
                  <a:schemeClr val="bg1"/>
                </a:solidFill>
                <a:latin typeface="Calibri"/>
                <a:cs typeface="Calibri"/>
              </a:defRPr>
            </a:lvl1pPr>
          </a:lstStyle>
          <a:p>
            <a:endParaRPr/>
          </a:p>
        </p:txBody>
      </p:sp>
      <p:sp>
        <p:nvSpPr>
          <p:cNvPr id="3" name="Holder 3"/>
          <p:cNvSpPr>
            <a:spLocks noGrp="1"/>
          </p:cNvSpPr>
          <p:nvPr>
            <p:ph type="body" idx="1"/>
          </p:nvPr>
        </p:nvSpPr>
        <p:spPr>
          <a:xfrm>
            <a:off x="916939" y="1736801"/>
            <a:ext cx="10334625" cy="4133215"/>
          </a:xfrm>
          <a:prstGeom prst="rect">
            <a:avLst/>
          </a:prstGeom>
        </p:spPr>
        <p:txBody>
          <a:bodyPr wrap="square" lIns="0" tIns="0" rIns="0" bIns="0">
            <a:spAutoFit/>
          </a:bodyPr>
          <a:lstStyle>
            <a:lvl1pPr>
              <a:defRPr sz="2600" b="0" i="0">
                <a:solidFill>
                  <a:srgbClr val="37415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79495070"/>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0C3BE2-B34C-4EBD-A5E5-F0C4797C74C6}"/>
              </a:ext>
            </a:extLst>
          </p:cNvPr>
          <p:cNvSpPr>
            <a:spLocks noGrp="1"/>
          </p:cNvSpPr>
          <p:nvPr>
            <p:ph type="title"/>
          </p:nvPr>
        </p:nvSpPr>
        <p:spPr>
          <a:xfrm>
            <a:off x="3128110" y="653784"/>
            <a:ext cx="5935781" cy="748245"/>
          </a:xfrm>
          <a:prstGeom prst="rect">
            <a:avLst/>
          </a:prstGeom>
          <a:solidFill>
            <a:schemeClr val="accent1"/>
          </a:solidFill>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B3EB9D18-F405-444A-9AE5-45CC834CB7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670293"/>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Lst>
  <p:txStyles>
    <p:titleStyle>
      <a:lvl1pPr algn="ctr" defTabSz="914400" rtl="0" eaLnBrk="1" latinLnBrk="0" hangingPunct="1">
        <a:lnSpc>
          <a:spcPct val="90000"/>
        </a:lnSpc>
        <a:spcBef>
          <a:spcPct val="0"/>
        </a:spcBef>
        <a:buNone/>
        <a:defRPr sz="2800" b="0" kern="1200" spc="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ICHS_PPT-Template_Formal_B_3.png"/>
          <p:cNvPicPr preferRelativeResize="0"/>
          <p:nvPr/>
        </p:nvPicPr>
        <p:blipFill rotWithShape="1">
          <a:blip r:embed="rId13">
            <a:alphaModFix/>
          </a:blip>
          <a:srcRect/>
          <a:stretch/>
        </p:blipFill>
        <p:spPr>
          <a:xfrm>
            <a:off x="1" y="0"/>
            <a:ext cx="12223751" cy="6877050"/>
          </a:xfrm>
          <a:prstGeom prst="rect">
            <a:avLst/>
          </a:prstGeom>
          <a:noFill/>
          <a:ln>
            <a:noFill/>
          </a:ln>
        </p:spPr>
      </p:pic>
      <p:sp>
        <p:nvSpPr>
          <p:cNvPr id="11" name="Google Shape;11;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 name="Google Shape;15;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8507731"/>
      </p:ext>
    </p:extLst>
  </p:cSld>
  <p:clrMap bg1="lt1" tx1="dk1" bg2="dk2" tx2="lt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0.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5.xml"/><Relationship Id="rId1" Type="http://schemas.openxmlformats.org/officeDocument/2006/relationships/tags" Target="../tags/tag1.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notesSlide" Target="../notesSlides/notesSlide22.xml"/><Relationship Id="rId7" Type="http://schemas.openxmlformats.org/officeDocument/2006/relationships/image" Target="../media/image70.jpeg"/><Relationship Id="rId2" Type="http://schemas.openxmlformats.org/officeDocument/2006/relationships/slideLayout" Target="../slideLayouts/slideLayout36.xml"/><Relationship Id="rId1" Type="http://schemas.openxmlformats.org/officeDocument/2006/relationships/tags" Target="../tags/tag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jpeg"/></Relationships>
</file>

<file path=ppt/slides/_rels/slide2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5.xml"/><Relationship Id="rId1" Type="http://schemas.openxmlformats.org/officeDocument/2006/relationships/slideLayout" Target="../slideLayouts/slideLayout72.xml"/><Relationship Id="rId5" Type="http://schemas.openxmlformats.org/officeDocument/2006/relationships/image" Target="../media/image78.jpg"/><Relationship Id="rId4" Type="http://schemas.openxmlformats.org/officeDocument/2006/relationships/image" Target="../media/image77.jp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72.xml"/><Relationship Id="rId4" Type="http://schemas.openxmlformats.org/officeDocument/2006/relationships/image" Target="../media/image80.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hyperlink" Target="https://www.cdc.gov/hiv/library/reports/hiv-surveillance/vol-34/index.html" TargetMode="External"/><Relationship Id="rId7"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06.xml"/><Relationship Id="rId5" Type="http://schemas.openxmlformats.org/officeDocument/2006/relationships/image" Target="../media/image88.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06.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06.xml"/><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06.xml"/><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hyperlink" Target="https://www.cdc.gov/hiv/library/reports/surveillance-data-tables/vol-4-no-3/index.html" TargetMode="External"/><Relationship Id="rId7"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84.png"/><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99.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06.emf"/><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108.jp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09.png"/><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5.wdp"/><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12.jpg"/><Relationship Id="rId4" Type="http://schemas.openxmlformats.org/officeDocument/2006/relationships/image" Target="../media/image111.jp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14.jpg"/><Relationship Id="rId5" Type="http://schemas.openxmlformats.org/officeDocument/2006/relationships/image" Target="../media/image113.jpeg"/><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5.png"/><Relationship Id="rId7" Type="http://schemas.openxmlformats.org/officeDocument/2006/relationships/diagramQuickStyle" Target="../diagrams/quickStyle1.xm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6.png"/><Relationship Id="rId9" Type="http://schemas.microsoft.com/office/2007/relationships/diagramDrawing" Target="../diagrams/drawing1.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hyperlink" Target="http://www.theyismypronoun.com/" TargetMode="External"/><Relationship Id="rId5" Type="http://schemas.openxmlformats.org/officeDocument/2006/relationships/hyperlink" Target="https://www.minus18.org.au/pronouns-app/" TargetMode="External"/><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85.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8.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64.xml"/><Relationship Id="rId4" Type="http://schemas.openxmlformats.org/officeDocument/2006/relationships/image" Target="../media/image12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70.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126.png"/></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5.xml"/><Relationship Id="rId1" Type="http://schemas.openxmlformats.org/officeDocument/2006/relationships/slideLayout" Target="../slideLayouts/slideLayout24.xml"/><Relationship Id="rId5" Type="http://schemas.openxmlformats.org/officeDocument/2006/relationships/image" Target="../media/image128.png"/><Relationship Id="rId4" Type="http://schemas.openxmlformats.org/officeDocument/2006/relationships/image" Target="../media/image46.png"/></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image" Target="../media/image46.png"/></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46.png"/></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46.png"/></Relationships>
</file>

<file path=ppt/slides/_rels/slide8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35.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46.png"/></Relationships>
</file>

<file path=ppt/slides/_rels/slide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8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37.png"/></Relationships>
</file>

<file path=ppt/slides/_rels/slide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hyperlink" Target="https://www.cdc.gov/hiv/risk/art/index.html" TargetMode="External"/><Relationship Id="rId5" Type="http://schemas.openxmlformats.org/officeDocument/2006/relationships/image" Target="../media/image138.png"/><Relationship Id="rId4" Type="http://schemas.openxmlformats.org/officeDocument/2006/relationships/image" Target="../media/image46.png"/></Relationships>
</file>

<file path=ppt/slides/_rels/slide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hyperlink" Target="https://www.preventionaccess.org/" TargetMode="External"/><Relationship Id="rId4" Type="http://schemas.openxmlformats.org/officeDocument/2006/relationships/image" Target="../media/image46.png"/></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hyperlink" Target="https://www.cdc.gov/hiv/risk/art/index.html" TargetMode="External"/><Relationship Id="rId4" Type="http://schemas.openxmlformats.org/officeDocument/2006/relationships/image" Target="../media/image46.png"/></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46.png"/></Relationships>
</file>

<file path=ppt/slides/_rels/slide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hyperlink" Target="https://education.weitzmaninstitute.org/content/nttap-hiv-prevention-learning-collaborative-2024"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9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84.png"/><Relationship Id="rId7" Type="http://schemas.openxmlformats.org/officeDocument/2006/relationships/hyperlink" Target="https://www.healthcenterinfo.org/"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hyperlink" Target="https://www.weitzmaninstitute.org/ncaresources" TargetMode="External"/><Relationship Id="rId5" Type="http://schemas.openxmlformats.org/officeDocument/2006/relationships/image" Target="../media/image146.PNG"/><Relationship Id="rId4" Type="http://schemas.openxmlformats.org/officeDocument/2006/relationships/image" Target="../media/image145.png"/><Relationship Id="rId9" Type="http://schemas.openxmlformats.org/officeDocument/2006/relationships/image" Target="../media/image1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6" name="TextBox 5"/>
          <p:cNvSpPr txBox="1"/>
          <p:nvPr/>
        </p:nvSpPr>
        <p:spPr>
          <a:xfrm>
            <a:off x="0" y="2681473"/>
            <a:ext cx="12191999" cy="1394228"/>
          </a:xfrm>
          <a:prstGeom prst="rect">
            <a:avLst/>
          </a:prstGeom>
          <a:noFill/>
        </p:spPr>
        <p:txBody>
          <a:bodyPr wrap="square" rtlCol="0">
            <a:spAutoFit/>
          </a:bodyPr>
          <a:lstStyle/>
          <a:p>
            <a:pPr algn="ctr" defTabSz="457200">
              <a:lnSpc>
                <a:spcPct val="90000"/>
              </a:lnSpc>
            </a:pPr>
            <a:r>
              <a:rPr lang="en-US" sz="5400" b="1" spc="-30" dirty="0">
                <a:solidFill>
                  <a:srgbClr val="008558"/>
                </a:solidFill>
                <a:latin typeface="Calibri Light" panose="020F0302020204030204" pitchFamily="34" charset="0"/>
                <a:cs typeface="Calibri Light" panose="020F0302020204030204" pitchFamily="34" charset="0"/>
              </a:rPr>
              <a:t>HIV </a:t>
            </a:r>
            <a:r>
              <a:rPr lang="en-US" sz="5400" b="1" spc="-30" dirty="0" smtClean="0">
                <a:solidFill>
                  <a:srgbClr val="008558"/>
                </a:solidFill>
                <a:latin typeface="Calibri Light" panose="020F0302020204030204" pitchFamily="34" charset="0"/>
                <a:cs typeface="Calibri Light" panose="020F0302020204030204" pitchFamily="34" charset="0"/>
              </a:rPr>
              <a:t>Prevention Learning </a:t>
            </a:r>
            <a:r>
              <a:rPr lang="en-US" sz="5400" b="1" spc="-30" dirty="0">
                <a:solidFill>
                  <a:srgbClr val="008558"/>
                </a:solidFill>
                <a:latin typeface="Calibri Light" panose="020F0302020204030204" pitchFamily="34" charset="0"/>
                <a:cs typeface="Calibri Light" panose="020F0302020204030204" pitchFamily="34" charset="0"/>
              </a:rPr>
              <a:t>Collaborative</a:t>
            </a:r>
          </a:p>
          <a:p>
            <a:pPr algn="ctr" defTabSz="457200"/>
            <a:r>
              <a:rPr lang="en-US" sz="3600" b="1" spc="-30" dirty="0" smtClean="0">
                <a:solidFill>
                  <a:srgbClr val="0E74BD"/>
                </a:solidFill>
                <a:latin typeface="Calibri Light" panose="020F0302020204030204" pitchFamily="34" charset="0"/>
                <a:cs typeface="Calibri Light" panose="020F0302020204030204" pitchFamily="34" charset="0"/>
              </a:rPr>
              <a:t>Session One: </a:t>
            </a:r>
            <a:r>
              <a:rPr lang="en-US" sz="3600" spc="-30" dirty="0" smtClean="0">
                <a:solidFill>
                  <a:srgbClr val="0E74BD"/>
                </a:solidFill>
                <a:latin typeface="Calibri Light" panose="020F0302020204030204" pitchFamily="34" charset="0"/>
                <a:cs typeface="Calibri Light" panose="020F0302020204030204" pitchFamily="34" charset="0"/>
              </a:rPr>
              <a:t>January 29</a:t>
            </a:r>
            <a:r>
              <a:rPr lang="en-US" sz="3600" spc="-30" baseline="30000" dirty="0" smtClean="0">
                <a:solidFill>
                  <a:srgbClr val="0E74BD"/>
                </a:solidFill>
                <a:latin typeface="Calibri Light" panose="020F0302020204030204" pitchFamily="34" charset="0"/>
                <a:cs typeface="Calibri Light" panose="020F0302020204030204" pitchFamily="34" charset="0"/>
              </a:rPr>
              <a:t>th</a:t>
            </a:r>
            <a:r>
              <a:rPr lang="en-US" sz="3600" spc="-30" dirty="0" smtClean="0">
                <a:solidFill>
                  <a:srgbClr val="0E74BD"/>
                </a:solidFill>
                <a:latin typeface="Calibri Light" panose="020F0302020204030204" pitchFamily="34" charset="0"/>
                <a:cs typeface="Calibri Light" panose="020F0302020204030204" pitchFamily="34" charset="0"/>
              </a:rPr>
              <a:t>, 2024</a:t>
            </a:r>
            <a:endParaRPr lang="en-US" sz="3600" spc="-30" dirty="0">
              <a:solidFill>
                <a:srgbClr val="0E74BD"/>
              </a:solidFill>
              <a:latin typeface="Calibri Light" panose="020F0302020204030204" pitchFamily="34" charset="0"/>
              <a:cs typeface="Calibri Light" panose="020F030202020403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50" y="4675439"/>
            <a:ext cx="1674188" cy="1975542"/>
          </a:xfrm>
          <a:prstGeom prst="rect">
            <a:avLst/>
          </a:prstGeom>
        </p:spPr>
      </p:pic>
    </p:spTree>
    <p:extLst>
      <p:ext uri="{BB962C8B-B14F-4D97-AF65-F5344CB8AC3E}">
        <p14:creationId xmlns:p14="http://schemas.microsoft.com/office/powerpoint/2010/main" val="1100171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79A16-415A-9145-B181-90C7EE2C2DF1}"/>
              </a:ext>
            </a:extLst>
          </p:cNvPr>
          <p:cNvSpPr>
            <a:spLocks noGrp="1"/>
          </p:cNvSpPr>
          <p:nvPr>
            <p:ph type="title"/>
          </p:nvPr>
        </p:nvSpPr>
        <p:spPr>
          <a:xfrm>
            <a:off x="609600" y="1555071"/>
            <a:ext cx="10972800" cy="724429"/>
          </a:xfrm>
        </p:spPr>
        <p:txBody>
          <a:bodyPr anchor="t"/>
          <a:lstStyle/>
          <a:p>
            <a:pPr algn="ctr">
              <a:lnSpc>
                <a:spcPct val="90000"/>
              </a:lnSpc>
            </a:pPr>
            <a:r>
              <a:rPr lang="en-US" b="1" spc="-30" dirty="0" smtClean="0">
                <a:solidFill>
                  <a:srgbClr val="0E74BD"/>
                </a:solidFill>
                <a:latin typeface="Calibri" panose="020F0502020204030204" pitchFamily="34" charset="0"/>
                <a:cs typeface="Calibri" panose="020F0502020204030204" pitchFamily="34" charset="0"/>
              </a:rPr>
              <a:t>Dr. Marwan Haddad</a:t>
            </a:r>
            <a:endParaRPr lang="en-US" b="1" spc="-30" dirty="0">
              <a:solidFill>
                <a:srgbClr val="0E74BD"/>
              </a:solidFill>
              <a:latin typeface="Calibri" panose="020F0502020204030204" pitchFamily="34" charset="0"/>
              <a:cs typeface="Calibri" panose="020F0502020204030204" pitchFamily="34" charset="0"/>
            </a:endParaRPr>
          </a:p>
        </p:txBody>
      </p:sp>
      <p:sp>
        <p:nvSpPr>
          <p:cNvPr id="6" name="Content Placeholder 3">
            <a:extLst>
              <a:ext uri="{FF2B5EF4-FFF2-40B4-BE49-F238E27FC236}">
                <a16:creationId xmlns:a16="http://schemas.microsoft.com/office/drawing/2014/main" id="{5E4702C2-A368-9E43-A250-6A0426674F2B}"/>
              </a:ext>
            </a:extLst>
          </p:cNvPr>
          <p:cNvSpPr>
            <a:spLocks noGrp="1"/>
          </p:cNvSpPr>
          <p:nvPr>
            <p:ph idx="1"/>
          </p:nvPr>
        </p:nvSpPr>
        <p:spPr>
          <a:xfrm>
            <a:off x="609600" y="2311400"/>
            <a:ext cx="10972800" cy="4224165"/>
          </a:xfrm>
        </p:spPr>
        <p:txBody>
          <a:bodyPr>
            <a:normAutofit fontScale="85000" lnSpcReduction="20000"/>
          </a:bodyPr>
          <a:lstStyle/>
          <a:p>
            <a:pPr marL="236538"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I have been providing HIV primary care for over 20 years; I joined CHC in 2006.</a:t>
            </a:r>
          </a:p>
          <a:p>
            <a:pPr marL="236538"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Established CHC’s Center for Key Populations with Kasey Harding in 2016.</a:t>
            </a:r>
          </a:p>
          <a:p>
            <a:pPr marL="236538" indent="-236538">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I do and have done HIV prevention, HIV management, substance use disorder work in Lesotho, Uganda, Ukraine, Jamaica, and Malaysia. </a:t>
            </a:r>
            <a:r>
              <a:rPr lang="en-US" sz="3000" dirty="0" smtClean="0">
                <a:latin typeface="Calibri Light" panose="020F0302020204030204" pitchFamily="34" charset="0"/>
                <a:cs typeface="Calibri Light" panose="020F0302020204030204" pitchFamily="34" charset="0"/>
              </a:rPr>
              <a:t>(Clinton Foundation, HRSA-PEPFAR, NIH grants)</a:t>
            </a:r>
            <a:endParaRPr lang="en-US" sz="3000" dirty="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I am currently the Immediate Past Chair of the HIV Medicine Association of the Infectious Diseases Society of America.</a:t>
            </a:r>
          </a:p>
          <a:p>
            <a:pPr marL="236538"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I was born in Lebanon, grew up in Greece, studied in the U.S., France, and Canada.</a:t>
            </a:r>
          </a:p>
          <a:p>
            <a:pPr marL="236538"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Moved from Canada in 2015 to the U.S. to be with my now husband.</a:t>
            </a:r>
          </a:p>
          <a:p>
            <a:pPr marL="236538"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We have the most beautiful boy and girl twins who are 9 years old. (Also our dog Coco and our guinea pigs Brownie and Buttercup)</a:t>
            </a:r>
            <a:endParaRPr lang="en-US" sz="3000" dirty="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600"/>
              </a:spcAft>
              <a:buClr>
                <a:srgbClr val="008558"/>
              </a:buClr>
            </a:pPr>
            <a:endParaRPr lang="en-US" sz="3000" dirty="0">
              <a:latin typeface="Calibri Light" panose="020F0302020204030204" pitchFamily="34" charset="0"/>
              <a:cs typeface="Calibri Light" panose="020F0302020204030204" pitchFamily="34" charset="0"/>
            </a:endParaRPr>
          </a:p>
          <a:p>
            <a:pPr marL="0" indent="0">
              <a:lnSpc>
                <a:spcPct val="90000"/>
              </a:lnSpc>
              <a:spcBef>
                <a:spcPts val="0"/>
              </a:spcBef>
              <a:spcAft>
                <a:spcPts val="600"/>
              </a:spcAft>
              <a:buClr>
                <a:srgbClr val="008558"/>
              </a:buClr>
              <a:buNone/>
            </a:pPr>
            <a:endParaRPr lang="en-US" sz="3000" dirty="0">
              <a:latin typeface="Calibri Light" panose="020F0302020204030204" pitchFamily="34" charset="0"/>
              <a:cs typeface="Calibri Light" panose="020F0302020204030204" pitchFamily="34" charset="0"/>
            </a:endParaRPr>
          </a:p>
        </p:txBody>
      </p:sp>
      <p:pic>
        <p:nvPicPr>
          <p:cNvPr id="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Tree>
    <p:extLst>
      <p:ext uri="{BB962C8B-B14F-4D97-AF65-F5344CB8AC3E}">
        <p14:creationId xmlns:p14="http://schemas.microsoft.com/office/powerpoint/2010/main" val="956715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79A16-415A-9145-B181-90C7EE2C2DF1}"/>
              </a:ext>
            </a:extLst>
          </p:cNvPr>
          <p:cNvSpPr>
            <a:spLocks noGrp="1"/>
          </p:cNvSpPr>
          <p:nvPr>
            <p:ph type="title"/>
          </p:nvPr>
        </p:nvSpPr>
        <p:spPr>
          <a:xfrm>
            <a:off x="609600" y="1586971"/>
            <a:ext cx="10972800" cy="724429"/>
          </a:xfrm>
        </p:spPr>
        <p:txBody>
          <a:bodyPr anchor="t"/>
          <a:lstStyle/>
          <a:p>
            <a:pPr algn="ctr">
              <a:lnSpc>
                <a:spcPct val="90000"/>
              </a:lnSpc>
            </a:pPr>
            <a:r>
              <a:rPr lang="en-US" b="1" spc="-30" dirty="0" smtClean="0">
                <a:solidFill>
                  <a:srgbClr val="0E74BD"/>
                </a:solidFill>
                <a:latin typeface="Calibri" panose="020F0502020204030204" pitchFamily="34" charset="0"/>
                <a:cs typeface="Calibri" panose="020F0502020204030204" pitchFamily="34" charset="0"/>
              </a:rPr>
              <a:t>Kasey Harding</a:t>
            </a:r>
            <a:endParaRPr lang="en-US" b="1" spc="-30" dirty="0">
              <a:solidFill>
                <a:srgbClr val="0E74BD"/>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5E4702C2-A368-9E43-A250-6A0426674F2B}"/>
              </a:ext>
            </a:extLst>
          </p:cNvPr>
          <p:cNvSpPr>
            <a:spLocks noGrp="1"/>
          </p:cNvSpPr>
          <p:nvPr>
            <p:ph idx="1"/>
          </p:nvPr>
        </p:nvSpPr>
        <p:spPr>
          <a:xfrm>
            <a:off x="609600" y="2311400"/>
            <a:ext cx="10972800" cy="3945467"/>
          </a:xfrm>
        </p:spPr>
        <p:txBody>
          <a:bodyPr>
            <a:normAutofit fontScale="92500" lnSpcReduction="20000"/>
          </a:bodyPr>
          <a:lstStyle/>
          <a:p>
            <a:pPr marL="236538" indent="-236538">
              <a:lnSpc>
                <a:spcPct val="90000"/>
              </a:lnSpc>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I got my start as a director of residential services for people living with HIV in Hartford, CT. </a:t>
            </a:r>
          </a:p>
          <a:p>
            <a:pPr marL="236538" indent="-236538">
              <a:lnSpc>
                <a:spcPct val="90000"/>
              </a:lnSpc>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Began work as the Ryan White Program Director at CHC in 2005. </a:t>
            </a:r>
          </a:p>
          <a:p>
            <a:pPr marL="236538" indent="-236538">
              <a:lnSpc>
                <a:spcPct val="90000"/>
              </a:lnSpc>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Certified as a Quality Improvement Coach by the Dartmouth Institute in 2015.</a:t>
            </a:r>
          </a:p>
          <a:p>
            <a:pPr marL="236538" indent="-236538">
              <a:lnSpc>
                <a:spcPct val="90000"/>
              </a:lnSpc>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Helped to establish the Center for Key Populations with Dr. Haddad in 2016 and have the BEST job on the planet!!!</a:t>
            </a:r>
          </a:p>
          <a:p>
            <a:pPr marL="236538" indent="-236538">
              <a:lnSpc>
                <a:spcPct val="90000"/>
              </a:lnSpc>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Joined the HRSA team to provide HIV/QI to Presidents Emergency Plan for AIDS Relief (PEPFAR) in 2018. </a:t>
            </a:r>
          </a:p>
          <a:p>
            <a:pPr marL="236538" indent="-236538">
              <a:lnSpc>
                <a:spcPct val="90000"/>
              </a:lnSpc>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I have five beautiful children who are the light of my life. </a:t>
            </a:r>
          </a:p>
          <a:p>
            <a:pPr marL="236538" indent="-236538">
              <a:lnSpc>
                <a:spcPct val="90000"/>
              </a:lnSpc>
              <a:spcBef>
                <a:spcPts val="0"/>
              </a:spcBef>
              <a:spcAft>
                <a:spcPts val="600"/>
              </a:spcAft>
              <a:buClr>
                <a:srgbClr val="008558"/>
              </a:buClr>
            </a:pPr>
            <a:endParaRPr lang="en-US" sz="3000" dirty="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600"/>
              </a:spcAft>
              <a:buClr>
                <a:srgbClr val="008558"/>
              </a:buClr>
            </a:pPr>
            <a:endParaRPr lang="en-US" sz="3000" dirty="0">
              <a:latin typeface="Calibri Light" panose="020F0302020204030204" pitchFamily="34" charset="0"/>
              <a:cs typeface="Calibri Light" panose="020F0302020204030204" pitchFamily="34" charset="0"/>
            </a:endParaRPr>
          </a:p>
          <a:p>
            <a:pPr marL="0" indent="0">
              <a:lnSpc>
                <a:spcPct val="90000"/>
              </a:lnSpc>
              <a:spcBef>
                <a:spcPts val="0"/>
              </a:spcBef>
              <a:spcAft>
                <a:spcPts val="600"/>
              </a:spcAft>
              <a:buClr>
                <a:srgbClr val="008558"/>
              </a:buClr>
              <a:buNone/>
            </a:pPr>
            <a:endParaRPr lang="en-US" sz="3000" dirty="0">
              <a:latin typeface="Calibri Light" panose="020F0302020204030204" pitchFamily="34" charset="0"/>
              <a:cs typeface="Calibri Light" panose="020F0302020204030204" pitchFamily="34" charset="0"/>
            </a:endParaRPr>
          </a:p>
        </p:txBody>
      </p:sp>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Tree>
    <p:extLst>
      <p:ext uri="{BB962C8B-B14F-4D97-AF65-F5344CB8AC3E}">
        <p14:creationId xmlns:p14="http://schemas.microsoft.com/office/powerpoint/2010/main" val="41954674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79A16-415A-9145-B181-90C7EE2C2DF1}"/>
              </a:ext>
            </a:extLst>
          </p:cNvPr>
          <p:cNvSpPr>
            <a:spLocks noGrp="1"/>
          </p:cNvSpPr>
          <p:nvPr>
            <p:ph type="title"/>
          </p:nvPr>
        </p:nvSpPr>
        <p:spPr>
          <a:xfrm>
            <a:off x="609600" y="1586971"/>
            <a:ext cx="10972800" cy="724429"/>
          </a:xfrm>
        </p:spPr>
        <p:txBody>
          <a:bodyPr anchor="t"/>
          <a:lstStyle/>
          <a:p>
            <a:pPr algn="ctr">
              <a:lnSpc>
                <a:spcPct val="90000"/>
              </a:lnSpc>
            </a:pPr>
            <a:r>
              <a:rPr lang="en-US" b="1" spc="-30" dirty="0">
                <a:solidFill>
                  <a:srgbClr val="0E74BD"/>
                </a:solidFill>
                <a:latin typeface="Calibri" panose="020F0502020204030204" pitchFamily="34" charset="0"/>
                <a:cs typeface="Calibri" panose="020F0502020204030204" pitchFamily="34" charset="0"/>
              </a:rPr>
              <a:t>Jeannie McIntosh</a:t>
            </a:r>
          </a:p>
        </p:txBody>
      </p:sp>
      <p:sp>
        <p:nvSpPr>
          <p:cNvPr id="4" name="Content Placeholder 3">
            <a:extLst>
              <a:ext uri="{FF2B5EF4-FFF2-40B4-BE49-F238E27FC236}">
                <a16:creationId xmlns:a16="http://schemas.microsoft.com/office/drawing/2014/main" id="{5E4702C2-A368-9E43-A250-6A0426674F2B}"/>
              </a:ext>
            </a:extLst>
          </p:cNvPr>
          <p:cNvSpPr>
            <a:spLocks noGrp="1"/>
          </p:cNvSpPr>
          <p:nvPr>
            <p:ph idx="1"/>
          </p:nvPr>
        </p:nvSpPr>
        <p:spPr>
          <a:xfrm>
            <a:off x="609600" y="2311400"/>
            <a:ext cx="10972800" cy="3945467"/>
          </a:xfrm>
        </p:spPr>
        <p:txBody>
          <a:bodyPr>
            <a:normAutofit fontScale="92500" lnSpcReduction="20000"/>
          </a:bodyPr>
          <a:lstStyle/>
          <a:p>
            <a:pPr marL="236538" indent="-236538">
              <a:lnSpc>
                <a:spcPct val="90000"/>
              </a:lnSpc>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Family Nurse Practitioner and HIV Specialist with CKP. Started working at CHCI </a:t>
            </a:r>
            <a:r>
              <a:rPr lang="en-US" sz="3000" dirty="0" smtClean="0">
                <a:latin typeface="Calibri Light" panose="020F0302020204030204" pitchFamily="34" charset="0"/>
                <a:cs typeface="Calibri Light" panose="020F0302020204030204" pitchFamily="34" charset="0"/>
              </a:rPr>
              <a:t>over 7 years </a:t>
            </a:r>
            <a:r>
              <a:rPr lang="en-US" sz="3000" dirty="0">
                <a:latin typeface="Calibri Light" panose="020F0302020204030204" pitchFamily="34" charset="0"/>
                <a:cs typeface="Calibri Light" panose="020F0302020204030204" pitchFamily="34" charset="0"/>
              </a:rPr>
              <a:t>ago.  Graduate of CHCI’s FNP Residency and CKP Fellowship. </a:t>
            </a:r>
          </a:p>
          <a:p>
            <a:pPr marL="236538" indent="-236538">
              <a:lnSpc>
                <a:spcPct val="90000"/>
              </a:lnSpc>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Clinical focus: HIV treatment and prevention, viral hepatitis, substance use </a:t>
            </a:r>
            <a:r>
              <a:rPr lang="en-US" sz="3000" dirty="0" smtClean="0">
                <a:latin typeface="Calibri Light" panose="020F0302020204030204" pitchFamily="34" charset="0"/>
                <a:cs typeface="Calibri Light" panose="020F0302020204030204" pitchFamily="34" charset="0"/>
              </a:rPr>
              <a:t>health, </a:t>
            </a:r>
            <a:r>
              <a:rPr lang="en-US" sz="3000" dirty="0">
                <a:latin typeface="Calibri Light" panose="020F0302020204030204" pitchFamily="34" charset="0"/>
                <a:cs typeface="Calibri Light" panose="020F0302020204030204" pitchFamily="34" charset="0"/>
              </a:rPr>
              <a:t>LGBTQI+ health, healthcare for the homeless, farmworker </a:t>
            </a:r>
            <a:r>
              <a:rPr lang="en-US" sz="3000" dirty="0" smtClean="0">
                <a:latin typeface="Calibri Light" panose="020F0302020204030204" pitchFamily="34" charset="0"/>
                <a:cs typeface="Calibri Light" panose="020F0302020204030204" pitchFamily="34" charset="0"/>
              </a:rPr>
              <a:t>health, and harm reduction</a:t>
            </a:r>
            <a:endParaRPr lang="en-US" sz="3000" dirty="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Originally from Seattle, WA. </a:t>
            </a:r>
          </a:p>
          <a:p>
            <a:pPr marL="236538" indent="-236538">
              <a:lnSpc>
                <a:spcPct val="90000"/>
              </a:lnSpc>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I love to travel and study languages.  Prior to becoming an NP I spent four years studying and working in Southeast Asia and Latin America. </a:t>
            </a:r>
          </a:p>
          <a:p>
            <a:pPr marL="236538" indent="-236538">
              <a:lnSpc>
                <a:spcPct val="90000"/>
              </a:lnSpc>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In my free time I like to cook, hike, listen to music and hang out with my cat Captain. </a:t>
            </a:r>
          </a:p>
          <a:p>
            <a:pPr marL="236538" indent="-236538">
              <a:lnSpc>
                <a:spcPct val="90000"/>
              </a:lnSpc>
              <a:spcBef>
                <a:spcPts val="0"/>
              </a:spcBef>
              <a:spcAft>
                <a:spcPts val="600"/>
              </a:spcAft>
              <a:buClr>
                <a:srgbClr val="008558"/>
              </a:buClr>
            </a:pPr>
            <a:endParaRPr lang="en-US" sz="3000" dirty="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600"/>
              </a:spcAft>
              <a:buClr>
                <a:srgbClr val="008558"/>
              </a:buClr>
            </a:pPr>
            <a:endParaRPr lang="en-US" sz="3000" dirty="0">
              <a:latin typeface="Calibri Light" panose="020F0302020204030204" pitchFamily="34" charset="0"/>
              <a:cs typeface="Calibri Light" panose="020F0302020204030204" pitchFamily="34" charset="0"/>
            </a:endParaRPr>
          </a:p>
        </p:txBody>
      </p:sp>
      <p:pic>
        <p:nvPicPr>
          <p:cNvPr id="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Tree>
    <p:extLst>
      <p:ext uri="{BB962C8B-B14F-4D97-AF65-F5344CB8AC3E}">
        <p14:creationId xmlns:p14="http://schemas.microsoft.com/office/powerpoint/2010/main" val="15510070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79A16-415A-9145-B181-90C7EE2C2DF1}"/>
              </a:ext>
            </a:extLst>
          </p:cNvPr>
          <p:cNvSpPr>
            <a:spLocks noGrp="1"/>
          </p:cNvSpPr>
          <p:nvPr>
            <p:ph type="title"/>
          </p:nvPr>
        </p:nvSpPr>
        <p:spPr>
          <a:xfrm>
            <a:off x="609600" y="1586971"/>
            <a:ext cx="10972800" cy="724429"/>
          </a:xfrm>
        </p:spPr>
        <p:txBody>
          <a:bodyPr anchor="t"/>
          <a:lstStyle/>
          <a:p>
            <a:pPr algn="ctr">
              <a:lnSpc>
                <a:spcPct val="90000"/>
              </a:lnSpc>
            </a:pPr>
            <a:r>
              <a:rPr lang="en-US" b="1" spc="-30" dirty="0" smtClean="0">
                <a:solidFill>
                  <a:srgbClr val="0E74BD"/>
                </a:solidFill>
                <a:latin typeface="Calibri" panose="020F0502020204030204" pitchFamily="34" charset="0"/>
                <a:cs typeface="Calibri" panose="020F0502020204030204" pitchFamily="34" charset="0"/>
              </a:rPr>
              <a:t>Maria Lorenzo</a:t>
            </a:r>
            <a:endParaRPr lang="en-US" b="1" spc="-30" dirty="0">
              <a:solidFill>
                <a:srgbClr val="0E74BD"/>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5E4702C2-A368-9E43-A250-6A0426674F2B}"/>
              </a:ext>
            </a:extLst>
          </p:cNvPr>
          <p:cNvSpPr>
            <a:spLocks noGrp="1"/>
          </p:cNvSpPr>
          <p:nvPr>
            <p:ph idx="1"/>
          </p:nvPr>
        </p:nvSpPr>
        <p:spPr>
          <a:xfrm>
            <a:off x="609600" y="2311400"/>
            <a:ext cx="10972800" cy="3945467"/>
          </a:xfrm>
        </p:spPr>
        <p:txBody>
          <a:bodyPr>
            <a:normAutofit fontScale="92500"/>
          </a:bodyPr>
          <a:lstStyle/>
          <a:p>
            <a:pPr marL="236538"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Working </a:t>
            </a:r>
            <a:r>
              <a:rPr lang="en-US" sz="3000" dirty="0">
                <a:latin typeface="Calibri Light" panose="020F0302020204030204" pitchFamily="34" charset="0"/>
                <a:cs typeface="Calibri Light" panose="020F0302020204030204" pitchFamily="34" charset="0"/>
              </a:rPr>
              <a:t>at CHCI for 24 years</a:t>
            </a:r>
          </a:p>
          <a:p>
            <a:pPr marL="236538"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Community </a:t>
            </a:r>
            <a:r>
              <a:rPr lang="en-US" sz="3000" dirty="0">
                <a:latin typeface="Calibri Light" panose="020F0302020204030204" pitchFamily="34" charset="0"/>
                <a:cs typeface="Calibri Light" panose="020F0302020204030204" pitchFamily="34" charset="0"/>
              </a:rPr>
              <a:t>Based Services Manager for the Center for Key Populations (CKP)</a:t>
            </a:r>
          </a:p>
          <a:p>
            <a:pPr marL="236538"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Provide </a:t>
            </a:r>
            <a:r>
              <a:rPr lang="en-US" sz="3000" dirty="0">
                <a:latin typeface="Calibri Light" panose="020F0302020204030204" pitchFamily="34" charset="0"/>
                <a:cs typeface="Calibri Light" panose="020F0302020204030204" pitchFamily="34" charset="0"/>
              </a:rPr>
              <a:t>administrative/operations oversight for- Ryan White Services, Prevention (</a:t>
            </a:r>
            <a:r>
              <a:rPr lang="en-US" sz="3000" dirty="0" err="1">
                <a:latin typeface="Calibri Light" panose="020F0302020204030204" pitchFamily="34" charset="0"/>
                <a:cs typeface="Calibri Light" panose="020F0302020204030204" pitchFamily="34" charset="0"/>
              </a:rPr>
              <a:t>PrEP</a:t>
            </a:r>
            <a:r>
              <a:rPr lang="en-US" sz="3000" dirty="0">
                <a:latin typeface="Calibri Light" panose="020F0302020204030204" pitchFamily="34" charset="0"/>
                <a:cs typeface="Calibri Light" panose="020F0302020204030204" pitchFamily="34" charset="0"/>
              </a:rPr>
              <a:t>), HIV/</a:t>
            </a:r>
            <a:r>
              <a:rPr lang="en-US" sz="3000" dirty="0" err="1">
                <a:latin typeface="Calibri Light" panose="020F0302020204030204" pitchFamily="34" charset="0"/>
                <a:cs typeface="Calibri Light" panose="020F0302020204030204" pitchFamily="34" charset="0"/>
              </a:rPr>
              <a:t>Hep</a:t>
            </a:r>
            <a:r>
              <a:rPr lang="en-US" sz="3000" dirty="0">
                <a:latin typeface="Calibri Light" panose="020F0302020204030204" pitchFamily="34" charset="0"/>
                <a:cs typeface="Calibri Light" panose="020F0302020204030204" pitchFamily="34" charset="0"/>
              </a:rPr>
              <a:t> C Testing, and Education, Wherever You Are Program (Healthcare for the Homeless), Oasis-Drop-in Center </a:t>
            </a:r>
          </a:p>
          <a:p>
            <a:pPr marL="236538"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Provide </a:t>
            </a:r>
            <a:r>
              <a:rPr lang="en-US" sz="3000" dirty="0">
                <a:latin typeface="Calibri Light" panose="020F0302020204030204" pitchFamily="34" charset="0"/>
                <a:cs typeface="Calibri Light" panose="020F0302020204030204" pitchFamily="34" charset="0"/>
              </a:rPr>
              <a:t>support/supervision to </a:t>
            </a:r>
            <a:r>
              <a:rPr lang="en-US" sz="3000" dirty="0" err="1">
                <a:latin typeface="Calibri Light" panose="020F0302020204030204" pitchFamily="34" charset="0"/>
                <a:cs typeface="Calibri Light" panose="020F0302020204030204" pitchFamily="34" charset="0"/>
              </a:rPr>
              <a:t>PrEP</a:t>
            </a:r>
            <a:r>
              <a:rPr lang="en-US" sz="3000" dirty="0">
                <a:latin typeface="Calibri Light" panose="020F0302020204030204" pitchFamily="34" charset="0"/>
                <a:cs typeface="Calibri Light" panose="020F0302020204030204" pitchFamily="34" charset="0"/>
              </a:rPr>
              <a:t>, and HIV/</a:t>
            </a:r>
            <a:r>
              <a:rPr lang="en-US" sz="3000" dirty="0" err="1">
                <a:latin typeface="Calibri Light" panose="020F0302020204030204" pitchFamily="34" charset="0"/>
                <a:cs typeface="Calibri Light" panose="020F0302020204030204" pitchFamily="34" charset="0"/>
              </a:rPr>
              <a:t>Hep</a:t>
            </a:r>
            <a:r>
              <a:rPr lang="en-US" sz="3000" dirty="0">
                <a:latin typeface="Calibri Light" panose="020F0302020204030204" pitchFamily="34" charset="0"/>
                <a:cs typeface="Calibri Light" panose="020F0302020204030204" pitchFamily="34" charset="0"/>
              </a:rPr>
              <a:t> C Testing programs. </a:t>
            </a:r>
          </a:p>
          <a:p>
            <a:pPr marL="236538"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For </a:t>
            </a:r>
            <a:r>
              <a:rPr lang="en-US" sz="3000" dirty="0">
                <a:latin typeface="Calibri Light" panose="020F0302020204030204" pitchFamily="34" charset="0"/>
                <a:cs typeface="Calibri Light" panose="020F0302020204030204" pitchFamily="34" charset="0"/>
              </a:rPr>
              <a:t>fun </a:t>
            </a:r>
            <a:r>
              <a:rPr lang="en-US" sz="3000" dirty="0" smtClean="0">
                <a:latin typeface="Calibri Light" panose="020F0302020204030204" pitchFamily="34" charset="0"/>
                <a:cs typeface="Calibri Light" panose="020F0302020204030204" pitchFamily="34" charset="0"/>
              </a:rPr>
              <a:t>– I love </a:t>
            </a:r>
            <a:r>
              <a:rPr lang="en-US" sz="3000" dirty="0">
                <a:latin typeface="Calibri Light" panose="020F0302020204030204" pitchFamily="34" charset="0"/>
                <a:cs typeface="Calibri Light" panose="020F0302020204030204" pitchFamily="34" charset="0"/>
              </a:rPr>
              <a:t>to travel to PR to be with family and </a:t>
            </a:r>
            <a:r>
              <a:rPr lang="en-US" sz="3000" dirty="0" smtClean="0">
                <a:latin typeface="Calibri Light" panose="020F0302020204030204" pitchFamily="34" charset="0"/>
                <a:cs typeface="Calibri Light" panose="020F0302020204030204" pitchFamily="34" charset="0"/>
              </a:rPr>
              <a:t>I love </a:t>
            </a:r>
            <a:r>
              <a:rPr lang="en-US" sz="3000" dirty="0">
                <a:latin typeface="Calibri Light" panose="020F0302020204030204" pitchFamily="34" charset="0"/>
                <a:cs typeface="Calibri Light" panose="020F0302020204030204" pitchFamily="34" charset="0"/>
              </a:rPr>
              <a:t>to play Bingo!</a:t>
            </a:r>
          </a:p>
          <a:p>
            <a:pPr marL="236538" indent="-236538">
              <a:lnSpc>
                <a:spcPct val="90000"/>
              </a:lnSpc>
              <a:spcBef>
                <a:spcPts val="0"/>
              </a:spcBef>
              <a:spcAft>
                <a:spcPts val="600"/>
              </a:spcAft>
              <a:buClr>
                <a:srgbClr val="008558"/>
              </a:buClr>
            </a:pPr>
            <a:endParaRPr lang="en-US" sz="3000" dirty="0">
              <a:latin typeface="Calibri Light" panose="020F0302020204030204" pitchFamily="34" charset="0"/>
              <a:cs typeface="Calibri Light" panose="020F03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pic>
        <p:nvPicPr>
          <p:cNvPr id="8"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Tree>
    <p:extLst>
      <p:ext uri="{BB962C8B-B14F-4D97-AF65-F5344CB8AC3E}">
        <p14:creationId xmlns:p14="http://schemas.microsoft.com/office/powerpoint/2010/main" val="24293137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5400" spc="-30" dirty="0" smtClean="0">
                <a:solidFill>
                  <a:srgbClr val="0E74BD"/>
                </a:solidFill>
                <a:latin typeface="Calibri Light" panose="020F0302020204030204"/>
                <a:cs typeface="Calibri" panose="020F0502020204030204" pitchFamily="34" charset="0"/>
              </a:rPr>
              <a:t>Collaborative</a:t>
            </a:r>
            <a:r>
              <a:rPr kumimoji="0" lang="en-US" sz="5400" b="1" i="0" u="none" strike="noStrike" kern="1200" cap="none" spc="-30" normalizeH="0" baseline="0" noProof="0" dirty="0" smtClean="0">
                <a:ln>
                  <a:noFill/>
                </a:ln>
                <a:solidFill>
                  <a:srgbClr val="0E74BD"/>
                </a:solidFill>
                <a:effectLst/>
                <a:uLnTx/>
                <a:uFillTx/>
                <a:latin typeface="Calibri Light" panose="020F0302020204030204"/>
                <a:ea typeface="+mj-ea"/>
                <a:cs typeface="Calibri" panose="020F0502020204030204" pitchFamily="34" charset="0"/>
              </a:rPr>
              <a:t> Structure</a:t>
            </a:r>
            <a:r>
              <a:rPr kumimoji="0" lang="en-US" sz="5400" b="1" i="0" u="none" strike="noStrike" kern="1200" cap="none" spc="-30" normalizeH="0" noProof="0" dirty="0" smtClean="0">
                <a:ln>
                  <a:noFill/>
                </a:ln>
                <a:solidFill>
                  <a:srgbClr val="0E74BD"/>
                </a:solidFill>
                <a:effectLst/>
                <a:uLnTx/>
                <a:uFillTx/>
                <a:latin typeface="Calibri Light" panose="020F0302020204030204"/>
                <a:ea typeface="+mj-ea"/>
                <a:cs typeface="Calibri" panose="020F0502020204030204" pitchFamily="34" charset="0"/>
              </a:rPr>
              <a:t> &amp; Expectations</a:t>
            </a:r>
            <a:endParaRPr kumimoji="0" lang="en-US" sz="5400" b="1" i="0" u="none" strike="noStrike" kern="1200" cap="none" spc="-30" normalizeH="0" baseline="0" noProof="0" dirty="0">
              <a:ln>
                <a:noFill/>
              </a:ln>
              <a:solidFill>
                <a:srgbClr val="0E74BD"/>
              </a:solidFill>
              <a:effectLst/>
              <a:uLnTx/>
              <a:uFillTx/>
              <a:latin typeface="Calibri Light" panose="020F0302020204030204"/>
              <a:ea typeface="+mj-ea"/>
              <a:cs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50" y="4675439"/>
            <a:ext cx="1674188" cy="1975542"/>
          </a:xfrm>
          <a:prstGeom prst="rect">
            <a:avLst/>
          </a:prstGeom>
        </p:spPr>
      </p:pic>
    </p:spTree>
    <p:extLst>
      <p:ext uri="{BB962C8B-B14F-4D97-AF65-F5344CB8AC3E}">
        <p14:creationId xmlns:p14="http://schemas.microsoft.com/office/powerpoint/2010/main" val="38929795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Welcome to the HIV Prevention </a:t>
            </a:r>
          </a:p>
          <a:p>
            <a:pPr algn="ctr"/>
            <a:r>
              <a:rPr lang="en-US" dirty="0" smtClean="0">
                <a:latin typeface="+mj-lt"/>
              </a:rPr>
              <a:t>Learning Collaborative!</a:t>
            </a:r>
            <a:endParaRPr lang="en-US" dirty="0">
              <a:latin typeface="+mj-lt"/>
            </a:endParaRP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609600" y="2994212"/>
            <a:ext cx="10972800" cy="32631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008558"/>
              </a:buClr>
              <a:buNone/>
            </a:pPr>
            <a:r>
              <a:rPr lang="en-US" b="1" dirty="0" smtClean="0">
                <a:latin typeface="Calibri Light" panose="020F0302020204030204" pitchFamily="34" charset="0"/>
                <a:cs typeface="Calibri Light" panose="020F0302020204030204" pitchFamily="34" charset="0"/>
              </a:rPr>
              <a:t>Learning Collaborative Objectives</a:t>
            </a:r>
          </a:p>
          <a:p>
            <a:pPr marL="514350" indent="-514350">
              <a:spcBef>
                <a:spcPts val="0"/>
              </a:spcBef>
              <a:spcAft>
                <a:spcPts val="600"/>
              </a:spcAft>
              <a:buClr>
                <a:srgbClr val="008558"/>
              </a:buClr>
              <a:buFont typeface="Arial" panose="020B0604020202020204" pitchFamily="34" charset="0"/>
              <a:buAutoNum type="arabicParenBoth"/>
            </a:pPr>
            <a:r>
              <a:rPr lang="en-US" dirty="0" smtClean="0">
                <a:latin typeface="Calibri Light" panose="020F0302020204030204" pitchFamily="34" charset="0"/>
                <a:cs typeface="Calibri Light" panose="020F0302020204030204" pitchFamily="34" charset="0"/>
              </a:rPr>
              <a:t>Assess readiness </a:t>
            </a:r>
            <a:r>
              <a:rPr lang="en-US" dirty="0">
                <a:latin typeface="Calibri Light" panose="020F0302020204030204" pitchFamily="34" charset="0"/>
                <a:cs typeface="Calibri Light" panose="020F0302020204030204" pitchFamily="34" charset="0"/>
              </a:rPr>
              <a:t>to participate </a:t>
            </a:r>
            <a:r>
              <a:rPr lang="en-US" dirty="0" smtClean="0">
                <a:latin typeface="Calibri Light" panose="020F0302020204030204" pitchFamily="34" charset="0"/>
                <a:cs typeface="Calibri Light" panose="020F0302020204030204" pitchFamily="34" charset="0"/>
              </a:rPr>
              <a:t>utilizing Partnerships </a:t>
            </a:r>
            <a:r>
              <a:rPr lang="en-US" dirty="0">
                <a:latin typeface="Calibri Light" panose="020F0302020204030204" pitchFamily="34" charset="0"/>
                <a:cs typeface="Calibri Light" panose="020F0302020204030204" pitchFamily="34" charset="0"/>
              </a:rPr>
              <a:t>for Care (P4C).</a:t>
            </a:r>
          </a:p>
          <a:p>
            <a:pPr marL="514350" indent="-514350">
              <a:spcBef>
                <a:spcPts val="0"/>
              </a:spcBef>
              <a:spcAft>
                <a:spcPts val="600"/>
              </a:spcAft>
              <a:buClr>
                <a:srgbClr val="008558"/>
              </a:buClr>
              <a:buFont typeface="Arial" panose="020B0604020202020204" pitchFamily="34" charset="0"/>
              <a:buAutoNum type="arabicParenBoth"/>
            </a:pPr>
            <a:r>
              <a:rPr lang="en-US" dirty="0">
                <a:latin typeface="Calibri Light" panose="020F0302020204030204" pitchFamily="34" charset="0"/>
                <a:cs typeface="Calibri Light" panose="020F0302020204030204" pitchFamily="34" charset="0"/>
              </a:rPr>
              <a:t>Develop the knowledge, skills, and attitudes for developing and providing a population-based approach to HIV prevention and </a:t>
            </a:r>
            <a:r>
              <a:rPr lang="en-US" dirty="0" err="1" smtClean="0">
                <a:latin typeface="Calibri Light" panose="020F0302020204030204" pitchFamily="34" charset="0"/>
                <a:cs typeface="Calibri Light" panose="020F0302020204030204" pitchFamily="34" charset="0"/>
              </a:rPr>
              <a:t>PreP.</a:t>
            </a:r>
            <a:r>
              <a:rPr lang="en-US" dirty="0" smtClean="0">
                <a:latin typeface="Calibri Light" panose="020F0302020204030204" pitchFamily="34" charset="0"/>
                <a:cs typeface="Calibri Light" panose="020F0302020204030204" pitchFamily="34" charset="0"/>
              </a:rPr>
              <a:t> </a:t>
            </a:r>
            <a:endParaRPr lang="en-US" dirty="0">
              <a:latin typeface="Calibri Light" panose="020F0302020204030204" pitchFamily="34" charset="0"/>
              <a:cs typeface="Calibri Light" panose="020F0302020204030204" pitchFamily="34" charset="0"/>
            </a:endParaRPr>
          </a:p>
          <a:p>
            <a:pPr marL="514350" indent="-514350">
              <a:spcBef>
                <a:spcPts val="0"/>
              </a:spcBef>
              <a:spcAft>
                <a:spcPts val="600"/>
              </a:spcAft>
              <a:buClr>
                <a:srgbClr val="008558"/>
              </a:buClr>
              <a:buFont typeface="Arial" panose="020B0604020202020204" pitchFamily="34" charset="0"/>
              <a:buAutoNum type="arabicParenBoth"/>
            </a:pPr>
            <a:r>
              <a:rPr lang="en-US" dirty="0">
                <a:latin typeface="Calibri Light" panose="020F0302020204030204" pitchFamily="34" charset="0"/>
                <a:cs typeface="Calibri Light" panose="020F0302020204030204" pitchFamily="34" charset="0"/>
              </a:rPr>
              <a:t>Contribute to the learning among participating practice teams by engaging in Learning Collaborative activities.</a:t>
            </a:r>
          </a:p>
        </p:txBody>
      </p:sp>
    </p:spTree>
    <p:extLst>
      <p:ext uri="{BB962C8B-B14F-4D97-AF65-F5344CB8AC3E}">
        <p14:creationId xmlns:p14="http://schemas.microsoft.com/office/powerpoint/2010/main" val="2585026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Learning Collaborative Structure </a:t>
            </a:r>
            <a:endParaRPr lang="en-US" dirty="0">
              <a:latin typeface="+mj-lt"/>
            </a:endParaRP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759229" y="2311400"/>
            <a:ext cx="5101087" cy="394546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Six 90-minute Learning Collaborative video conference sessions</a:t>
            </a:r>
          </a:p>
          <a:p>
            <a:pPr marL="236538" indent="-236538">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Bi-weekly calls between coach mentors and practice coach</a:t>
            </a:r>
          </a:p>
          <a:p>
            <a:pPr marL="236538" indent="-236538">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Internal team workgroup meetings</a:t>
            </a:r>
          </a:p>
          <a:p>
            <a:pPr marL="236538" indent="-236538">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Use the Weitzman Education Platform to access resources and receive CME credit </a:t>
            </a:r>
            <a:endParaRPr lang="en-US" sz="3000" dirty="0">
              <a:latin typeface="Calibri Light" panose="020F0302020204030204" pitchFamily="34" charset="0"/>
              <a:cs typeface="Calibri Light" panose="020F0302020204030204" pitchFamily="34" charset="0"/>
            </a:endParaRPr>
          </a:p>
        </p:txBody>
      </p:sp>
      <p:graphicFrame>
        <p:nvGraphicFramePr>
          <p:cNvPr id="5" name="Content Placeholder 3"/>
          <p:cNvGraphicFramePr>
            <a:graphicFrameLocks/>
          </p:cNvGraphicFramePr>
          <p:nvPr>
            <p:extLst>
              <p:ext uri="{D42A27DB-BD31-4B8C-83A1-F6EECF244321}">
                <p14:modId xmlns:p14="http://schemas.microsoft.com/office/powerpoint/2010/main" val="4178710195"/>
              </p:ext>
            </p:extLst>
          </p:nvPr>
        </p:nvGraphicFramePr>
        <p:xfrm>
          <a:off x="6096000" y="2229760"/>
          <a:ext cx="4933952" cy="4108747"/>
        </p:xfrm>
        <a:graphic>
          <a:graphicData uri="http://schemas.openxmlformats.org/drawingml/2006/table">
            <a:tbl>
              <a:tblPr firstRow="1" firstCol="1" bandRow="1">
                <a:tableStyleId>{5C22544A-7EE6-4342-B048-85BDC9FD1C3A}</a:tableStyleId>
              </a:tblPr>
              <a:tblGrid>
                <a:gridCol w="2207195">
                  <a:extLst>
                    <a:ext uri="{9D8B030D-6E8A-4147-A177-3AD203B41FA5}">
                      <a16:colId xmlns:a16="http://schemas.microsoft.com/office/drawing/2014/main" val="20000"/>
                    </a:ext>
                  </a:extLst>
                </a:gridCol>
                <a:gridCol w="2726757">
                  <a:extLst>
                    <a:ext uri="{9D8B030D-6E8A-4147-A177-3AD203B41FA5}">
                      <a16:colId xmlns:a16="http://schemas.microsoft.com/office/drawing/2014/main" val="20001"/>
                    </a:ext>
                  </a:extLst>
                </a:gridCol>
              </a:tblGrid>
              <a:tr h="396793">
                <a:tc gridSpan="2">
                  <a:txBody>
                    <a:bodyPr/>
                    <a:lstStyle/>
                    <a:p>
                      <a:pPr marL="0" marR="0" algn="ctr">
                        <a:spcBef>
                          <a:spcPts val="0"/>
                        </a:spcBef>
                        <a:spcAft>
                          <a:spcPts val="0"/>
                        </a:spcAft>
                      </a:pPr>
                      <a:r>
                        <a:rPr lang="en-US" sz="1800" dirty="0">
                          <a:effectLst/>
                        </a:rPr>
                        <a:t> </a:t>
                      </a:r>
                      <a:r>
                        <a:rPr lang="en-US" sz="2400" dirty="0" smtClean="0">
                          <a:effectLst/>
                        </a:rPr>
                        <a:t>Learning</a:t>
                      </a:r>
                      <a:r>
                        <a:rPr lang="en-US" sz="2400" baseline="0" dirty="0" smtClean="0">
                          <a:effectLst/>
                        </a:rPr>
                        <a:t> Session Dates</a:t>
                      </a:r>
                      <a:endParaRPr lang="en-US" sz="1800" dirty="0">
                        <a:effectLst/>
                        <a:latin typeface="Calibri Light" panose="020F0302020204030204" pitchFamily="34" charset="0"/>
                        <a:ea typeface="Calibri"/>
                        <a:cs typeface="Calibri Light" panose="020F0302020204030204" pitchFamily="34" charset="0"/>
                      </a:endParaRPr>
                    </a:p>
                  </a:txBody>
                  <a:tcPr marL="68580" marR="68580" marT="0" marB="0" anchor="b">
                    <a:solidFill>
                      <a:schemeClr val="accent1">
                        <a:lumMod val="75000"/>
                      </a:schemeClr>
                    </a:solidFill>
                  </a:tcPr>
                </a:tc>
                <a:tc hMerge="1">
                  <a:txBody>
                    <a:bodyPr/>
                    <a:lstStyle/>
                    <a:p>
                      <a:pPr marL="0" marR="0" algn="ctr">
                        <a:spcBef>
                          <a:spcPts val="0"/>
                        </a:spcBef>
                        <a:spcAft>
                          <a:spcPts val="0"/>
                        </a:spcAft>
                      </a:pPr>
                      <a:endParaRPr lang="en-US" sz="1800" dirty="0">
                        <a:effectLst/>
                        <a:latin typeface="Calibri Light" panose="020F0302020204030204" pitchFamily="34" charset="0"/>
                        <a:ea typeface="Calibri"/>
                        <a:cs typeface="Calibri Light" panose="020F0302020204030204" pitchFamily="34" charset="0"/>
                      </a:endParaRPr>
                    </a:p>
                  </a:txBody>
                  <a:tcPr marL="68580" marR="68580" marT="0" marB="0" anchor="ctr"/>
                </a:tc>
                <a:extLst>
                  <a:ext uri="{0D108BD9-81ED-4DB2-BD59-A6C34878D82A}">
                    <a16:rowId xmlns:a16="http://schemas.microsoft.com/office/drawing/2014/main" val="10000"/>
                  </a:ext>
                </a:extLst>
              </a:tr>
              <a:tr h="618659">
                <a:tc>
                  <a:txBody>
                    <a:bodyPr/>
                    <a:lstStyle/>
                    <a:p>
                      <a:pPr marL="0" marR="0" algn="r">
                        <a:spcBef>
                          <a:spcPts val="0"/>
                        </a:spcBef>
                        <a:spcAft>
                          <a:spcPts val="0"/>
                        </a:spcAft>
                      </a:pPr>
                      <a:r>
                        <a:rPr lang="en-US" sz="1800" dirty="0" smtClean="0">
                          <a:effectLst/>
                        </a:rPr>
                        <a:t>Learning Session 1</a:t>
                      </a:r>
                      <a:endParaRPr lang="en-US" sz="1800" dirty="0">
                        <a:effectLst/>
                        <a:latin typeface="Calibri Light" panose="020F0302020204030204" pitchFamily="34" charset="0"/>
                        <a:ea typeface="Calibri"/>
                        <a:cs typeface="Calibri Light" panose="020F0302020204030204" pitchFamily="34" charset="0"/>
                      </a:endParaRPr>
                    </a:p>
                  </a:txBody>
                  <a:tcPr marL="68580" marR="68580" marT="0" marB="0" anchor="b"/>
                </a:tc>
                <a:tc>
                  <a:txBody>
                    <a:bodyPr/>
                    <a:lstStyle/>
                    <a:p>
                      <a:pPr algn="l" fontAlgn="b"/>
                      <a:r>
                        <a:rPr lang="en-US" sz="1800" b="0" i="0" u="none" strike="noStrike" dirty="0" smtClean="0">
                          <a:solidFill>
                            <a:srgbClr val="000000"/>
                          </a:solidFill>
                          <a:effectLst/>
                          <a:latin typeface="Calibri Light" panose="020F0302020204030204" pitchFamily="34" charset="0"/>
                          <a:cs typeface="Calibri Light" panose="020F0302020204030204" pitchFamily="34" charset="0"/>
                        </a:rPr>
                        <a:t>Monday January 29</a:t>
                      </a:r>
                      <a:r>
                        <a:rPr lang="en-US" sz="1800" b="0" i="0" u="none" strike="noStrike" baseline="30000" dirty="0" smtClean="0">
                          <a:solidFill>
                            <a:srgbClr val="000000"/>
                          </a:solidFill>
                          <a:effectLst/>
                          <a:latin typeface="Calibri Light" panose="020F0302020204030204" pitchFamily="34" charset="0"/>
                          <a:cs typeface="Calibri Light" panose="020F0302020204030204" pitchFamily="34" charset="0"/>
                        </a:rPr>
                        <a:t>th</a:t>
                      </a:r>
                      <a:r>
                        <a:rPr lang="en-US" sz="1800" b="0" i="0" u="none" strike="noStrike" dirty="0" smtClean="0">
                          <a:solidFill>
                            <a:srgbClr val="000000"/>
                          </a:solidFill>
                          <a:effectLst/>
                          <a:latin typeface="Calibri Light" panose="020F0302020204030204" pitchFamily="34" charset="0"/>
                          <a:cs typeface="Calibri Light" panose="020F0302020204030204" pitchFamily="34" charset="0"/>
                        </a:rPr>
                        <a:t>  </a:t>
                      </a:r>
                    </a:p>
                  </a:txBody>
                  <a:tcPr marL="9525" marR="9525" marT="9525" marB="0" anchor="b"/>
                </a:tc>
                <a:extLst>
                  <a:ext uri="{0D108BD9-81ED-4DB2-BD59-A6C34878D82A}">
                    <a16:rowId xmlns:a16="http://schemas.microsoft.com/office/drawing/2014/main" val="10001"/>
                  </a:ext>
                </a:extLst>
              </a:tr>
              <a:tr h="618659">
                <a:tc>
                  <a:txBody>
                    <a:bodyPr/>
                    <a:lstStyle/>
                    <a:p>
                      <a:pPr marL="0" marR="0" algn="r">
                        <a:spcBef>
                          <a:spcPts val="0"/>
                        </a:spcBef>
                        <a:spcAft>
                          <a:spcPts val="0"/>
                        </a:spcAft>
                      </a:pPr>
                      <a:r>
                        <a:rPr lang="en-US" sz="1800" dirty="0" smtClean="0">
                          <a:effectLst/>
                        </a:rPr>
                        <a:t>Learning Session 2</a:t>
                      </a:r>
                      <a:endParaRPr lang="en-US" sz="1800" dirty="0">
                        <a:effectLst/>
                        <a:latin typeface="Calibri Light" panose="020F0302020204030204" pitchFamily="34" charset="0"/>
                        <a:ea typeface="Calibri"/>
                        <a:cs typeface="Calibri Light" panose="020F0302020204030204" pitchFamily="34" charset="0"/>
                      </a:endParaRPr>
                    </a:p>
                  </a:txBody>
                  <a:tcPr marL="68580" marR="6858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Light" panose="020F0302020204030204" pitchFamily="34" charset="0"/>
                          <a:cs typeface="Calibri Light" panose="020F0302020204030204" pitchFamily="34" charset="0"/>
                        </a:rPr>
                        <a:t>Monday</a:t>
                      </a:r>
                      <a:r>
                        <a:rPr lang="en-US" sz="1800" b="0" i="0" u="none" strike="noStrike" baseline="0" dirty="0" smtClean="0">
                          <a:solidFill>
                            <a:srgbClr val="000000"/>
                          </a:solidFill>
                          <a:effectLst/>
                          <a:latin typeface="Calibri Light" panose="020F0302020204030204" pitchFamily="34" charset="0"/>
                          <a:cs typeface="Calibri Light" panose="020F0302020204030204" pitchFamily="34" charset="0"/>
                        </a:rPr>
                        <a:t> February 26</a:t>
                      </a:r>
                      <a:r>
                        <a:rPr lang="en-US" sz="1800" b="0" i="0" u="none" strike="noStrike" baseline="30000" dirty="0" smtClean="0">
                          <a:solidFill>
                            <a:srgbClr val="000000"/>
                          </a:solidFill>
                          <a:effectLst/>
                          <a:latin typeface="Calibri Light" panose="020F0302020204030204" pitchFamily="34" charset="0"/>
                          <a:cs typeface="Calibri Light" panose="020F0302020204030204" pitchFamily="34" charset="0"/>
                        </a:rPr>
                        <a:t>th</a:t>
                      </a:r>
                      <a:r>
                        <a:rPr lang="en-US" sz="1800" b="0" i="0" u="none" strike="noStrike" baseline="0" dirty="0" smtClean="0">
                          <a:solidFill>
                            <a:srgbClr val="000000"/>
                          </a:solidFill>
                          <a:effectLst/>
                          <a:latin typeface="Calibri Light" panose="020F0302020204030204" pitchFamily="34" charset="0"/>
                          <a:cs typeface="Calibri Light" panose="020F0302020204030204" pitchFamily="34" charset="0"/>
                        </a:rPr>
                        <a:t> </a:t>
                      </a:r>
                      <a:endParaRPr lang="en-US" sz="1800" b="0" i="0" u="none" strike="noStrike" dirty="0" smtClean="0">
                        <a:solidFill>
                          <a:srgbClr val="000000"/>
                        </a:solidFill>
                        <a:effectLst/>
                        <a:latin typeface="Calibri Light" panose="020F0302020204030204" pitchFamily="34" charset="0"/>
                        <a:cs typeface="Calibri Light" panose="020F0302020204030204" pitchFamily="34" charset="0"/>
                      </a:endParaRPr>
                    </a:p>
                  </a:txBody>
                  <a:tcPr marL="9525" marR="9525" marT="9525" marB="0" anchor="b"/>
                </a:tc>
                <a:extLst>
                  <a:ext uri="{0D108BD9-81ED-4DB2-BD59-A6C34878D82A}">
                    <a16:rowId xmlns:a16="http://schemas.microsoft.com/office/drawing/2014/main" val="10002"/>
                  </a:ext>
                </a:extLst>
              </a:tr>
              <a:tr h="618659">
                <a:tc>
                  <a:txBody>
                    <a:bodyPr/>
                    <a:lstStyle/>
                    <a:p>
                      <a:pPr marL="0" marR="0" algn="r">
                        <a:spcBef>
                          <a:spcPts val="0"/>
                        </a:spcBef>
                        <a:spcAft>
                          <a:spcPts val="0"/>
                        </a:spcAft>
                      </a:pPr>
                      <a:r>
                        <a:rPr lang="en-US" sz="1800" dirty="0" smtClean="0">
                          <a:effectLst/>
                        </a:rPr>
                        <a:t>Learning Session 3</a:t>
                      </a:r>
                      <a:endParaRPr lang="en-US" sz="1800" dirty="0">
                        <a:effectLst/>
                        <a:latin typeface="Calibri Light" panose="020F0302020204030204" pitchFamily="34" charset="0"/>
                        <a:ea typeface="Calibri"/>
                        <a:cs typeface="Calibri Light" panose="020F0302020204030204" pitchFamily="34" charset="0"/>
                      </a:endParaRPr>
                    </a:p>
                  </a:txBody>
                  <a:tcPr marL="68580" marR="6858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Light" panose="020F0302020204030204" pitchFamily="34" charset="0"/>
                          <a:cs typeface="Calibri Light" panose="020F0302020204030204" pitchFamily="34" charset="0"/>
                        </a:rPr>
                        <a:t>Monday March 25</a:t>
                      </a:r>
                      <a:r>
                        <a:rPr lang="en-US" sz="1800" b="0" i="0" u="none" strike="noStrike" baseline="30000" dirty="0" smtClean="0">
                          <a:solidFill>
                            <a:srgbClr val="000000"/>
                          </a:solidFill>
                          <a:effectLst/>
                          <a:latin typeface="Calibri Light" panose="020F0302020204030204" pitchFamily="34" charset="0"/>
                          <a:cs typeface="Calibri Light" panose="020F0302020204030204" pitchFamily="34" charset="0"/>
                        </a:rPr>
                        <a:t>th</a:t>
                      </a:r>
                      <a:r>
                        <a:rPr lang="en-US" sz="1800" b="0" i="0" u="none" strike="noStrike" dirty="0" smtClean="0">
                          <a:solidFill>
                            <a:srgbClr val="000000"/>
                          </a:solidFill>
                          <a:effectLst/>
                          <a:latin typeface="Calibri Light" panose="020F0302020204030204" pitchFamily="34" charset="0"/>
                          <a:cs typeface="Calibri Light" panose="020F0302020204030204" pitchFamily="34" charset="0"/>
                        </a:rPr>
                        <a:t>  </a:t>
                      </a:r>
                    </a:p>
                  </a:txBody>
                  <a:tcPr marL="9525" marR="9525" marT="9525" marB="0" anchor="b"/>
                </a:tc>
                <a:extLst>
                  <a:ext uri="{0D108BD9-81ED-4DB2-BD59-A6C34878D82A}">
                    <a16:rowId xmlns:a16="http://schemas.microsoft.com/office/drawing/2014/main" val="10003"/>
                  </a:ext>
                </a:extLst>
              </a:tr>
              <a:tr h="618659">
                <a:tc>
                  <a:txBody>
                    <a:bodyPr/>
                    <a:lstStyle/>
                    <a:p>
                      <a:pPr marL="0" marR="0" algn="r">
                        <a:spcBef>
                          <a:spcPts val="0"/>
                        </a:spcBef>
                        <a:spcAft>
                          <a:spcPts val="0"/>
                        </a:spcAft>
                      </a:pPr>
                      <a:r>
                        <a:rPr lang="en-US" sz="1800" dirty="0" smtClean="0">
                          <a:effectLst/>
                        </a:rPr>
                        <a:t>Learning Session 4</a:t>
                      </a:r>
                      <a:endParaRPr lang="en-US" sz="1800" dirty="0">
                        <a:effectLst/>
                        <a:latin typeface="Calibri Light" panose="020F0302020204030204" pitchFamily="34" charset="0"/>
                        <a:ea typeface="Calibri"/>
                        <a:cs typeface="Calibri Light" panose="020F0302020204030204" pitchFamily="34" charset="0"/>
                      </a:endParaRPr>
                    </a:p>
                  </a:txBody>
                  <a:tcPr marL="68580" marR="6858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Light" panose="020F0302020204030204" pitchFamily="34" charset="0"/>
                          <a:cs typeface="Calibri Light" panose="020F0302020204030204" pitchFamily="34" charset="0"/>
                        </a:rPr>
                        <a:t>Monday April 22</a:t>
                      </a:r>
                      <a:r>
                        <a:rPr lang="en-US" sz="1800" b="0" i="0" u="none" strike="noStrike" baseline="30000" dirty="0" smtClean="0">
                          <a:solidFill>
                            <a:srgbClr val="000000"/>
                          </a:solidFill>
                          <a:effectLst/>
                          <a:latin typeface="Calibri Light" panose="020F0302020204030204" pitchFamily="34" charset="0"/>
                          <a:cs typeface="Calibri Light" panose="020F0302020204030204" pitchFamily="34" charset="0"/>
                        </a:rPr>
                        <a:t>nd</a:t>
                      </a:r>
                      <a:r>
                        <a:rPr lang="en-US" sz="1800" b="0" i="0" u="none" strike="noStrike" dirty="0" smtClean="0">
                          <a:solidFill>
                            <a:srgbClr val="000000"/>
                          </a:solidFill>
                          <a:effectLst/>
                          <a:latin typeface="Calibri Light" panose="020F0302020204030204" pitchFamily="34" charset="0"/>
                          <a:cs typeface="Calibri Light" panose="020F0302020204030204" pitchFamily="34" charset="0"/>
                        </a:rPr>
                        <a:t> </a:t>
                      </a:r>
                    </a:p>
                  </a:txBody>
                  <a:tcPr marL="9525" marR="9525" marT="9525" marB="0" anchor="b"/>
                </a:tc>
                <a:extLst>
                  <a:ext uri="{0D108BD9-81ED-4DB2-BD59-A6C34878D82A}">
                    <a16:rowId xmlns:a16="http://schemas.microsoft.com/office/drawing/2014/main" val="10004"/>
                  </a:ext>
                </a:extLst>
              </a:tr>
              <a:tr h="618659">
                <a:tc>
                  <a:txBody>
                    <a:bodyPr/>
                    <a:lstStyle/>
                    <a:p>
                      <a:pPr marL="0" marR="0" algn="r">
                        <a:spcBef>
                          <a:spcPts val="0"/>
                        </a:spcBef>
                        <a:spcAft>
                          <a:spcPts val="0"/>
                        </a:spcAft>
                      </a:pPr>
                      <a:r>
                        <a:rPr lang="en-US" sz="1800" dirty="0" smtClean="0">
                          <a:effectLst/>
                        </a:rPr>
                        <a:t>Learning Session 5</a:t>
                      </a:r>
                      <a:endParaRPr lang="en-US" sz="1800" dirty="0">
                        <a:effectLst/>
                        <a:latin typeface="Calibri Light" panose="020F0302020204030204" pitchFamily="34" charset="0"/>
                        <a:ea typeface="Calibri"/>
                        <a:cs typeface="Calibri Light" panose="020F0302020204030204" pitchFamily="34" charset="0"/>
                      </a:endParaRPr>
                    </a:p>
                  </a:txBody>
                  <a:tcPr marL="68580" marR="6858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Light" panose="020F0302020204030204" pitchFamily="34" charset="0"/>
                          <a:cs typeface="Calibri Light" panose="020F0302020204030204" pitchFamily="34" charset="0"/>
                        </a:rPr>
                        <a:t>Monday May 20</a:t>
                      </a:r>
                      <a:r>
                        <a:rPr lang="en-US" sz="1800" b="0" i="0" u="none" strike="noStrike" baseline="30000" dirty="0" smtClean="0">
                          <a:solidFill>
                            <a:srgbClr val="000000"/>
                          </a:solidFill>
                          <a:effectLst/>
                          <a:latin typeface="Calibri Light" panose="020F0302020204030204" pitchFamily="34" charset="0"/>
                          <a:cs typeface="Calibri Light" panose="020F0302020204030204" pitchFamily="34" charset="0"/>
                        </a:rPr>
                        <a:t>th</a:t>
                      </a:r>
                      <a:r>
                        <a:rPr lang="en-US" sz="1800" b="0" i="0" u="none" strike="noStrike" dirty="0" smtClean="0">
                          <a:solidFill>
                            <a:srgbClr val="000000"/>
                          </a:solidFill>
                          <a:effectLst/>
                          <a:latin typeface="Calibri Light" panose="020F0302020204030204" pitchFamily="34" charset="0"/>
                          <a:cs typeface="Calibri Light" panose="020F0302020204030204" pitchFamily="34" charset="0"/>
                        </a:rPr>
                        <a:t> </a:t>
                      </a:r>
                      <a:r>
                        <a:rPr lang="en-US" sz="1800" b="0" i="0" u="none" strike="noStrike" baseline="0" dirty="0" smtClean="0">
                          <a:solidFill>
                            <a:srgbClr val="000000"/>
                          </a:solidFill>
                          <a:effectLst/>
                          <a:latin typeface="Calibri Light" panose="020F0302020204030204" pitchFamily="34" charset="0"/>
                          <a:cs typeface="Calibri Light" panose="020F0302020204030204" pitchFamily="34" charset="0"/>
                        </a:rPr>
                        <a:t> </a:t>
                      </a:r>
                      <a:endParaRPr lang="en-US" sz="1800" b="0" i="0" u="none" strike="noStrike" dirty="0" smtClean="0">
                        <a:solidFill>
                          <a:srgbClr val="000000"/>
                        </a:solidFill>
                        <a:effectLst/>
                        <a:latin typeface="Calibri Light" panose="020F0302020204030204" pitchFamily="34" charset="0"/>
                        <a:cs typeface="Calibri Light" panose="020F0302020204030204" pitchFamily="34" charset="0"/>
                      </a:endParaRPr>
                    </a:p>
                  </a:txBody>
                  <a:tcPr marL="9525" marR="9525" marT="9525" marB="0" anchor="b"/>
                </a:tc>
                <a:extLst>
                  <a:ext uri="{0D108BD9-81ED-4DB2-BD59-A6C34878D82A}">
                    <a16:rowId xmlns:a16="http://schemas.microsoft.com/office/drawing/2014/main" val="682160428"/>
                  </a:ext>
                </a:extLst>
              </a:tr>
              <a:tr h="618659">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800" dirty="0" smtClean="0">
                          <a:effectLst/>
                        </a:rPr>
                        <a:t>Learning Session 6</a:t>
                      </a:r>
                      <a:endParaRPr lang="en-US" sz="1800" dirty="0" smtClean="0">
                        <a:effectLst/>
                        <a:latin typeface="Calibri Light" panose="020F0302020204030204" pitchFamily="34" charset="0"/>
                        <a:ea typeface="Calibri"/>
                        <a:cs typeface="Calibri Light" panose="020F0302020204030204" pitchFamily="34" charset="0"/>
                      </a:endParaRPr>
                    </a:p>
                  </a:txBody>
                  <a:tcPr marL="68580" marR="6858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Light" panose="020F0302020204030204" pitchFamily="34" charset="0"/>
                          <a:cs typeface="Calibri Light" panose="020F0302020204030204" pitchFamily="34" charset="0"/>
                        </a:rPr>
                        <a:t>Monday June 10</a:t>
                      </a:r>
                      <a:r>
                        <a:rPr lang="en-US" sz="1800" b="0" i="0" u="none" strike="noStrike" baseline="30000" dirty="0" smtClean="0">
                          <a:solidFill>
                            <a:srgbClr val="000000"/>
                          </a:solidFill>
                          <a:effectLst/>
                          <a:latin typeface="Calibri Light" panose="020F0302020204030204" pitchFamily="34" charset="0"/>
                          <a:cs typeface="Calibri Light" panose="020F0302020204030204" pitchFamily="34" charset="0"/>
                        </a:rPr>
                        <a:t>th</a:t>
                      </a:r>
                      <a:r>
                        <a:rPr lang="en-US" sz="1800" b="0" i="0" u="none" strike="noStrike" dirty="0" smtClean="0">
                          <a:solidFill>
                            <a:srgbClr val="000000"/>
                          </a:solidFill>
                          <a:effectLst/>
                          <a:latin typeface="Calibri Light" panose="020F0302020204030204" pitchFamily="34" charset="0"/>
                          <a:cs typeface="Calibri Light" panose="020F0302020204030204" pitchFamily="34" charset="0"/>
                        </a:rPr>
                        <a:t>   </a:t>
                      </a:r>
                    </a:p>
                  </a:txBody>
                  <a:tcPr marL="9525" marR="9525" marT="9525" marB="0" anchor="b"/>
                </a:tc>
                <a:extLst>
                  <a:ext uri="{0D108BD9-81ED-4DB2-BD59-A6C34878D82A}">
                    <a16:rowId xmlns:a16="http://schemas.microsoft.com/office/drawing/2014/main" val="3833191965"/>
                  </a:ext>
                </a:extLst>
              </a:tr>
            </a:tbl>
          </a:graphicData>
        </a:graphic>
      </p:graphicFrame>
      <p:sp>
        <p:nvSpPr>
          <p:cNvPr id="6" name="Rectangle 5"/>
          <p:cNvSpPr/>
          <p:nvPr/>
        </p:nvSpPr>
        <p:spPr>
          <a:xfrm>
            <a:off x="6096000" y="2681137"/>
            <a:ext cx="4933952" cy="575410"/>
          </a:xfrm>
          <a:prstGeom prst="rect">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Tree>
    <p:extLst>
      <p:ext uri="{BB962C8B-B14F-4D97-AF65-F5344CB8AC3E}">
        <p14:creationId xmlns:p14="http://schemas.microsoft.com/office/powerpoint/2010/main" val="24590623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Conditions of Success</a:t>
            </a:r>
            <a:endParaRPr lang="en-US" dirty="0">
              <a:latin typeface="+mj-lt"/>
            </a:endParaRP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5"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indent="-236538">
              <a:lnSpc>
                <a:spcPct val="90000"/>
              </a:lnSpc>
              <a:spcBef>
                <a:spcPts val="0"/>
              </a:spcBef>
              <a:spcAft>
                <a:spcPts val="600"/>
              </a:spcAft>
              <a:buClr>
                <a:srgbClr val="008558"/>
              </a:buClr>
            </a:pPr>
            <a:r>
              <a:rPr lang="en-US" sz="3000" b="1" dirty="0" smtClean="0">
                <a:solidFill>
                  <a:srgbClr val="008558"/>
                </a:solidFill>
                <a:cs typeface="Calibri Light" panose="020F0302020204030204" pitchFamily="34" charset="0"/>
              </a:rPr>
              <a:t>Attendance</a:t>
            </a:r>
            <a:r>
              <a:rPr lang="en-US" sz="3000" dirty="0" smtClean="0">
                <a:latin typeface="Calibri Light" panose="020F0302020204030204" pitchFamily="34" charset="0"/>
                <a:cs typeface="Calibri Light" panose="020F0302020204030204" pitchFamily="34" charset="0"/>
              </a:rPr>
              <a:t> at collaborative learning sessions and engagement in bi-weekly coach/mentor calls</a:t>
            </a:r>
          </a:p>
          <a:p>
            <a:pPr marL="236538" indent="-236538">
              <a:lnSpc>
                <a:spcPct val="90000"/>
              </a:lnSpc>
              <a:spcBef>
                <a:spcPts val="0"/>
              </a:spcBef>
              <a:spcAft>
                <a:spcPts val="600"/>
              </a:spcAft>
              <a:buClr>
                <a:srgbClr val="008558"/>
              </a:buClr>
            </a:pPr>
            <a:r>
              <a:rPr lang="en-US" sz="3000" b="1" dirty="0" smtClean="0">
                <a:solidFill>
                  <a:srgbClr val="008558"/>
                </a:solidFill>
                <a:cs typeface="Calibri Light" panose="020F0302020204030204" pitchFamily="34" charset="0"/>
              </a:rPr>
              <a:t>Engagement</a:t>
            </a:r>
            <a:r>
              <a:rPr lang="en-US" sz="3000" dirty="0" smtClean="0">
                <a:latin typeface="Calibri Light" panose="020F0302020204030204" pitchFamily="34" charset="0"/>
                <a:cs typeface="Calibri Light" panose="020F0302020204030204" pitchFamily="34" charset="0"/>
              </a:rPr>
              <a:t> in work between sessions that included protected time to meet as a team, trust and respect.</a:t>
            </a:r>
          </a:p>
          <a:p>
            <a:pPr marL="236538" indent="-236538">
              <a:lnSpc>
                <a:spcPct val="90000"/>
              </a:lnSpc>
              <a:spcBef>
                <a:spcPts val="0"/>
              </a:spcBef>
              <a:spcAft>
                <a:spcPts val="600"/>
              </a:spcAft>
              <a:buClr>
                <a:srgbClr val="008558"/>
              </a:buClr>
            </a:pPr>
            <a:r>
              <a:rPr lang="en-US" sz="3000" b="1" dirty="0" smtClean="0">
                <a:solidFill>
                  <a:srgbClr val="008558"/>
                </a:solidFill>
                <a:cs typeface="Calibri Light" panose="020F0302020204030204" pitchFamily="34" charset="0"/>
              </a:rPr>
              <a:t>Commitment</a:t>
            </a:r>
            <a:r>
              <a:rPr lang="en-US" sz="3000" dirty="0" smtClean="0">
                <a:latin typeface="Calibri Light" panose="020F0302020204030204" pitchFamily="34" charset="0"/>
                <a:cs typeface="Calibri Light" panose="020F0302020204030204" pitchFamily="34" charset="0"/>
              </a:rPr>
              <a:t> of trained coaches to improving their skills and helping teams achieve results</a:t>
            </a:r>
          </a:p>
          <a:p>
            <a:pPr marL="236538" indent="-236538">
              <a:lnSpc>
                <a:spcPct val="90000"/>
              </a:lnSpc>
              <a:spcBef>
                <a:spcPts val="0"/>
              </a:spcBef>
              <a:spcAft>
                <a:spcPts val="600"/>
              </a:spcAft>
              <a:buClr>
                <a:srgbClr val="008558"/>
              </a:buClr>
            </a:pPr>
            <a:r>
              <a:rPr lang="en-US" sz="3000" b="1" dirty="0" smtClean="0">
                <a:solidFill>
                  <a:srgbClr val="008558"/>
                </a:solidFill>
                <a:cs typeface="Calibri Light" panose="020F0302020204030204" pitchFamily="34" charset="0"/>
              </a:rPr>
              <a:t>Support</a:t>
            </a:r>
            <a:r>
              <a:rPr lang="en-US" sz="3000" dirty="0" smtClean="0">
                <a:latin typeface="Calibri Light" panose="020F0302020204030204" pitchFamily="34" charset="0"/>
                <a:cs typeface="Calibri Light" panose="020F0302020204030204" pitchFamily="34" charset="0"/>
              </a:rPr>
              <a:t> of practice leadership for time, resources, spread and sustainability</a:t>
            </a:r>
          </a:p>
          <a:p>
            <a:pPr marL="236538" indent="-236538">
              <a:lnSpc>
                <a:spcPct val="90000"/>
              </a:lnSpc>
              <a:spcBef>
                <a:spcPts val="0"/>
              </a:spcBef>
              <a:spcAft>
                <a:spcPts val="600"/>
              </a:spcAft>
              <a:buClr>
                <a:srgbClr val="008558"/>
              </a:buClr>
            </a:pPr>
            <a:endParaRPr lang="en-US" sz="3000" dirty="0" smtClean="0">
              <a:latin typeface="Calibri" panose="020F0502020204030204" pitchFamily="34" charset="0"/>
              <a:cs typeface="Calibri" panose="020F0502020204030204" pitchFamily="34" charset="0"/>
            </a:endParaRPr>
          </a:p>
          <a:p>
            <a:pPr marL="236538" indent="-236538">
              <a:lnSpc>
                <a:spcPct val="90000"/>
              </a:lnSpc>
              <a:spcBef>
                <a:spcPts val="0"/>
              </a:spcBef>
              <a:spcAft>
                <a:spcPts val="600"/>
              </a:spcAft>
              <a:buClr>
                <a:srgbClr val="008558"/>
              </a:buClr>
            </a:pPr>
            <a:endParaRPr lang="en-US" sz="30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Tree>
    <p:extLst>
      <p:ext uri="{BB962C8B-B14F-4D97-AF65-F5344CB8AC3E}">
        <p14:creationId xmlns:p14="http://schemas.microsoft.com/office/powerpoint/2010/main" val="26942594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826178871"/>
              </p:ext>
            </p:extLst>
          </p:nvPr>
        </p:nvGraphicFramePr>
        <p:xfrm>
          <a:off x="1053713" y="1701800"/>
          <a:ext cx="9883228" cy="4572000"/>
        </p:xfrm>
        <a:graphic>
          <a:graphicData uri="http://schemas.openxmlformats.org/drawingml/2006/table">
            <a:tbl>
              <a:tblPr firstRow="1" bandRow="1">
                <a:tableStyleId>{5C22544A-7EE6-4342-B048-85BDC9FD1C3A}</a:tableStyleId>
              </a:tblPr>
              <a:tblGrid>
                <a:gridCol w="4941614">
                  <a:extLst>
                    <a:ext uri="{9D8B030D-6E8A-4147-A177-3AD203B41FA5}">
                      <a16:colId xmlns:a16="http://schemas.microsoft.com/office/drawing/2014/main" val="1243206528"/>
                    </a:ext>
                  </a:extLst>
                </a:gridCol>
                <a:gridCol w="4941614">
                  <a:extLst>
                    <a:ext uri="{9D8B030D-6E8A-4147-A177-3AD203B41FA5}">
                      <a16:colId xmlns:a16="http://schemas.microsoft.com/office/drawing/2014/main" val="2240946194"/>
                    </a:ext>
                  </a:extLst>
                </a:gridCol>
              </a:tblGrid>
              <a:tr h="801536">
                <a:tc>
                  <a:txBody>
                    <a:bodyPr/>
                    <a:lstStyle/>
                    <a:p>
                      <a:pPr algn="ctr"/>
                      <a:r>
                        <a:rPr lang="en-US" sz="2800" dirty="0" smtClean="0">
                          <a:latin typeface="Calibri Light" panose="020F0302020204030204" pitchFamily="34" charset="0"/>
                          <a:cs typeface="Calibri Light" panose="020F0302020204030204" pitchFamily="34" charset="0"/>
                        </a:rPr>
                        <a:t>Role of Coach Mentor</a:t>
                      </a:r>
                    </a:p>
                    <a:p>
                      <a:pPr algn="ctr"/>
                      <a:r>
                        <a:rPr lang="en-US" sz="2000" b="1" dirty="0" smtClean="0">
                          <a:solidFill>
                            <a:schemeClr val="bg1"/>
                          </a:solidFill>
                          <a:latin typeface="Calibri" panose="020F0502020204030204" pitchFamily="34" charset="0"/>
                          <a:cs typeface="Calibri" panose="020F0502020204030204" pitchFamily="34" charset="0"/>
                        </a:rPr>
                        <a:t>Jeannie McIntosh &amp; Maria Lorenzo </a:t>
                      </a:r>
                      <a:endParaRPr lang="en-US" sz="2000" dirty="0">
                        <a:solidFill>
                          <a:schemeClr val="bg1"/>
                        </a:solidFill>
                        <a:latin typeface="Calibri Light" panose="020F0302020204030204" pitchFamily="34" charset="0"/>
                        <a:cs typeface="Calibri Light" panose="020F0302020204030204" pitchFamily="34" charset="0"/>
                      </a:endParaRPr>
                    </a:p>
                  </a:txBody>
                  <a:tcPr/>
                </a:tc>
                <a:tc>
                  <a:txBody>
                    <a:bodyPr/>
                    <a:lstStyle/>
                    <a:p>
                      <a:pPr algn="ctr"/>
                      <a:r>
                        <a:rPr lang="en-US" sz="2800" dirty="0" smtClean="0">
                          <a:latin typeface="Calibri Light" panose="020F0302020204030204" pitchFamily="34" charset="0"/>
                          <a:cs typeface="Calibri Light" panose="020F0302020204030204" pitchFamily="34" charset="0"/>
                        </a:rPr>
                        <a:t>Role of Team Coach</a:t>
                      </a:r>
                    </a:p>
                    <a:p>
                      <a:pPr algn="ctr"/>
                      <a:r>
                        <a:rPr lang="en-US" sz="2000" dirty="0" smtClean="0">
                          <a:latin typeface="Calibri Light" panose="020F0302020204030204" pitchFamily="34" charset="0"/>
                          <a:cs typeface="Calibri Light" panose="020F0302020204030204" pitchFamily="34" charset="0"/>
                        </a:rPr>
                        <a:t>1-2 representatives</a:t>
                      </a:r>
                      <a:r>
                        <a:rPr lang="en-US" sz="2000" baseline="0" dirty="0" smtClean="0">
                          <a:latin typeface="Calibri Light" panose="020F0302020204030204" pitchFamily="34" charset="0"/>
                          <a:cs typeface="Calibri Light" panose="020F0302020204030204" pitchFamily="34" charset="0"/>
                        </a:rPr>
                        <a:t> from your health center!</a:t>
                      </a:r>
                      <a:endParaRPr lang="en-US" sz="20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056274260"/>
                  </a:ext>
                </a:extLst>
              </a:tr>
              <a:tr h="3180288">
                <a:tc>
                  <a:txBody>
                    <a:bodyPr/>
                    <a:lstStyle/>
                    <a:p>
                      <a:pPr marL="342900" indent="-34290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Meet with Team Coaches</a:t>
                      </a:r>
                      <a:r>
                        <a:rPr lang="en-US" sz="2000" baseline="0" dirty="0" smtClean="0">
                          <a:latin typeface="Calibri Light" panose="020F0302020204030204" pitchFamily="34" charset="0"/>
                          <a:cs typeface="Calibri Light" panose="020F0302020204030204" pitchFamily="34" charset="0"/>
                        </a:rPr>
                        <a:t> bi-weekly to discuss progress</a:t>
                      </a:r>
                      <a:endParaRPr lang="en-US" sz="20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Work directly</a:t>
                      </a:r>
                      <a:r>
                        <a:rPr lang="en-US" sz="2000" baseline="0" dirty="0" smtClean="0">
                          <a:latin typeface="Calibri Light" panose="020F0302020204030204" pitchFamily="34" charset="0"/>
                          <a:cs typeface="Calibri Light" panose="020F0302020204030204" pitchFamily="34" charset="0"/>
                        </a:rPr>
                        <a:t> with </a:t>
                      </a:r>
                      <a:r>
                        <a:rPr lang="en-US" sz="2000" dirty="0" smtClean="0">
                          <a:latin typeface="Calibri Light" panose="020F0302020204030204" pitchFamily="34" charset="0"/>
                          <a:cs typeface="Calibri Light" panose="020F0302020204030204" pitchFamily="34" charset="0"/>
                        </a:rPr>
                        <a:t>Team Coach</a:t>
                      </a:r>
                      <a:r>
                        <a:rPr lang="en-US" sz="2000" baseline="0" dirty="0" smtClean="0">
                          <a:latin typeface="Calibri Light" panose="020F0302020204030204" pitchFamily="34" charset="0"/>
                          <a:cs typeface="Calibri Light" panose="020F0302020204030204" pitchFamily="34" charset="0"/>
                        </a:rPr>
                        <a:t> to identify successes and work through challenges/barriers.</a:t>
                      </a:r>
                      <a:endParaRPr lang="en-US" sz="20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Mentors Team Coach on how to run an effective meeting for their team and develop their coaching skills</a:t>
                      </a:r>
                      <a:endParaRPr lang="en-US" sz="20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Be available for individual sessions with Team Coaches for specific team and program development </a:t>
                      </a:r>
                      <a:endParaRPr lang="en-US" sz="2000" dirty="0">
                        <a:latin typeface="Calibri Light" panose="020F0302020204030204" pitchFamily="34" charset="0"/>
                        <a:cs typeface="Calibri Light" panose="020F0302020204030204" pitchFamily="34" charset="0"/>
                      </a:endParaRPr>
                    </a:p>
                  </a:txBody>
                  <a:tcPr/>
                </a:tc>
                <a:tc>
                  <a:txBody>
                    <a:bodyPr/>
                    <a:lstStyle/>
                    <a:p>
                      <a:pPr marL="285750" indent="-28575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Teach team how to prepare and facilitate effective</a:t>
                      </a:r>
                      <a:r>
                        <a:rPr lang="en-US" sz="2000" baseline="0" dirty="0" smtClean="0">
                          <a:latin typeface="Calibri Light" panose="020F0302020204030204" pitchFamily="34" charset="0"/>
                          <a:cs typeface="Calibri Light" panose="020F0302020204030204" pitchFamily="34" charset="0"/>
                        </a:rPr>
                        <a:t> meetings</a:t>
                      </a:r>
                      <a:endParaRPr lang="en-US" sz="20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Provide</a:t>
                      </a:r>
                      <a:r>
                        <a:rPr lang="en-US" sz="2000" baseline="0" dirty="0" smtClean="0">
                          <a:latin typeface="Calibri Light" panose="020F0302020204030204" pitchFamily="34" charset="0"/>
                          <a:cs typeface="Calibri Light" panose="020F0302020204030204" pitchFamily="34" charset="0"/>
                        </a:rPr>
                        <a:t> coaching support between and during weekly internal team meetings</a:t>
                      </a:r>
                      <a:endParaRPr lang="en-US" sz="20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Participate in bi-weekly Zoom calls with Coach Mentors to discusses progress, challenges, and stuck points. </a:t>
                      </a:r>
                      <a:endParaRPr lang="en-US" sz="20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Help team follow</a:t>
                      </a:r>
                      <a:r>
                        <a:rPr lang="en-US" sz="2000" baseline="0" dirty="0" smtClean="0">
                          <a:latin typeface="Calibri Light" panose="020F0302020204030204" pitchFamily="34" charset="0"/>
                          <a:cs typeface="Calibri Light" panose="020F0302020204030204" pitchFamily="34" charset="0"/>
                        </a:rPr>
                        <a:t> timelines, complete assignments, and progress reporting  </a:t>
                      </a:r>
                      <a:endParaRPr lang="en-US" sz="20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Share team’s progress with the Coach Mentor and other Team Coaches during collaborative</a:t>
                      </a:r>
                      <a:r>
                        <a:rPr lang="en-US" sz="2000" baseline="0" dirty="0" smtClean="0">
                          <a:latin typeface="Calibri Light" panose="020F0302020204030204" pitchFamily="34" charset="0"/>
                          <a:cs typeface="Calibri Light" panose="020F0302020204030204" pitchFamily="34" charset="0"/>
                        </a:rPr>
                        <a:t> sessions</a:t>
                      </a:r>
                      <a:endParaRPr lang="en-US" sz="20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542270134"/>
                  </a:ext>
                </a:extLst>
              </a:tr>
            </a:tbl>
          </a:graphicData>
        </a:graphic>
      </p:graphicFrame>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Tree>
    <p:extLst>
      <p:ext uri="{BB962C8B-B14F-4D97-AF65-F5344CB8AC3E}">
        <p14:creationId xmlns:p14="http://schemas.microsoft.com/office/powerpoint/2010/main" val="13223435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355" y="1829781"/>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2024</a:t>
            </a:r>
            <a:r>
              <a:rPr kumimoji="0" lang="en-US" sz="4400" b="1" i="0" u="none" strike="noStrike" kern="1200" cap="none" spc="0" normalizeH="0" noProof="0" dirty="0" smtClean="0">
                <a:ln>
                  <a:noFill/>
                </a:ln>
                <a:solidFill>
                  <a:srgbClr val="2270B7"/>
                </a:solidFill>
                <a:effectLst/>
                <a:uLnTx/>
                <a:uFillTx/>
                <a:latin typeface="Calibri Light" panose="020F0302020204030204"/>
                <a:ea typeface="+mj-ea"/>
                <a:cs typeface="+mj-cs"/>
              </a:rPr>
              <a:t> </a:t>
            </a: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Cohort</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116442989"/>
              </p:ext>
            </p:extLst>
          </p:nvPr>
        </p:nvGraphicFramePr>
        <p:xfrm>
          <a:off x="3557588" y="1414925"/>
          <a:ext cx="8147790" cy="5120643"/>
        </p:xfrm>
        <a:graphic>
          <a:graphicData uri="http://schemas.openxmlformats.org/drawingml/2006/table">
            <a:tbl>
              <a:tblPr bandRow="1">
                <a:tableStyleId>{7DF18680-E054-41AD-8BC1-D1AEF772440D}</a:tableStyleId>
              </a:tblPr>
              <a:tblGrid>
                <a:gridCol w="5470665">
                  <a:extLst>
                    <a:ext uri="{9D8B030D-6E8A-4147-A177-3AD203B41FA5}">
                      <a16:colId xmlns:a16="http://schemas.microsoft.com/office/drawing/2014/main" val="3157025843"/>
                    </a:ext>
                  </a:extLst>
                </a:gridCol>
                <a:gridCol w="2677125">
                  <a:extLst>
                    <a:ext uri="{9D8B030D-6E8A-4147-A177-3AD203B41FA5}">
                      <a16:colId xmlns:a16="http://schemas.microsoft.com/office/drawing/2014/main" val="3172836537"/>
                    </a:ext>
                  </a:extLst>
                </a:gridCol>
              </a:tblGrid>
              <a:tr h="465513">
                <a:tc>
                  <a:txBody>
                    <a:bodyPr/>
                    <a:lstStyle/>
                    <a:p>
                      <a:pPr algn="l" fontAlgn="b"/>
                      <a:r>
                        <a:rPr lang="en-US" sz="2000" b="0" i="0" u="none" strike="noStrike" dirty="0" smtClean="0">
                          <a:solidFill>
                            <a:srgbClr val="000000"/>
                          </a:solidFill>
                          <a:effectLst/>
                          <a:latin typeface="Calibri Light" panose="020F0302020204030204" pitchFamily="34" charset="0"/>
                          <a:cs typeface="Calibri Light" panose="020F0302020204030204" pitchFamily="34" charset="0"/>
                        </a:rPr>
                        <a:t>Affinia Healthcare</a:t>
                      </a:r>
                    </a:p>
                  </a:txBody>
                  <a:tcPr marL="9525" marR="9525" marT="9525" marB="0" anchor="b"/>
                </a:tc>
                <a:tc>
                  <a:txBody>
                    <a:bodyPr/>
                    <a:lstStyle/>
                    <a:p>
                      <a:pPr marL="0" indent="0">
                        <a:buFont typeface="+mj-lt"/>
                        <a:buNone/>
                      </a:pPr>
                      <a:r>
                        <a:rPr lang="en-US" sz="2000" dirty="0" smtClean="0">
                          <a:latin typeface="Calibri Light" panose="020F0302020204030204" pitchFamily="34" charset="0"/>
                          <a:cs typeface="Calibri Light" panose="020F0302020204030204" pitchFamily="34" charset="0"/>
                        </a:rPr>
                        <a:t>St. Louis, Missouri </a:t>
                      </a:r>
                    </a:p>
                  </a:txBody>
                  <a:tcPr/>
                </a:tc>
                <a:extLst>
                  <a:ext uri="{0D108BD9-81ED-4DB2-BD59-A6C34878D82A}">
                    <a16:rowId xmlns:a16="http://schemas.microsoft.com/office/drawing/2014/main" val="3911534579"/>
                  </a:ext>
                </a:extLst>
              </a:tr>
              <a:tr h="465513">
                <a:tc>
                  <a:txBody>
                    <a:bodyPr/>
                    <a:lstStyle/>
                    <a:p>
                      <a:pPr algn="l" fontAlgn="b"/>
                      <a:r>
                        <a:rPr lang="en-US" sz="2000" b="0" i="0" u="none" strike="noStrike" dirty="0" smtClean="0">
                          <a:solidFill>
                            <a:srgbClr val="000000"/>
                          </a:solidFill>
                          <a:effectLst/>
                          <a:latin typeface="Calibri Light" panose="020F0302020204030204" pitchFamily="34" charset="0"/>
                          <a:cs typeface="Calibri Light" panose="020F0302020204030204" pitchFamily="34" charset="0"/>
                        </a:rPr>
                        <a:t>Asian American Health Coalition dba HOPE Clinic</a:t>
                      </a:r>
                    </a:p>
                  </a:txBody>
                  <a:tcPr marL="9525" marR="9525" marT="9525" marB="0" anchor="b"/>
                </a:tc>
                <a:tc>
                  <a:txBody>
                    <a:bodyPr/>
                    <a:lstStyle/>
                    <a:p>
                      <a:pPr marL="0" indent="0">
                        <a:buFont typeface="+mj-lt"/>
                        <a:buNone/>
                      </a:pPr>
                      <a:r>
                        <a:rPr lang="en-US" sz="2000" dirty="0" smtClean="0">
                          <a:latin typeface="Calibri Light" panose="020F0302020204030204" pitchFamily="34" charset="0"/>
                          <a:cs typeface="Calibri Light" panose="020F0302020204030204" pitchFamily="34" charset="0"/>
                        </a:rPr>
                        <a:t>Houston,</a:t>
                      </a:r>
                      <a:r>
                        <a:rPr lang="en-US" sz="2000" baseline="0" dirty="0" smtClean="0">
                          <a:latin typeface="Calibri Light" panose="020F0302020204030204" pitchFamily="34" charset="0"/>
                          <a:cs typeface="Calibri Light" panose="020F0302020204030204" pitchFamily="34" charset="0"/>
                        </a:rPr>
                        <a:t> Texas </a:t>
                      </a:r>
                      <a:endParaRPr lang="en-US" sz="2000" dirty="0" smtClean="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170273528"/>
                  </a:ext>
                </a:extLst>
              </a:tr>
              <a:tr h="465513">
                <a:tc>
                  <a:txBody>
                    <a:bodyPr/>
                    <a:lstStyle/>
                    <a:p>
                      <a:pPr algn="l" fontAlgn="b"/>
                      <a:r>
                        <a:rPr lang="en-US" sz="2000" b="0" i="0" u="none" strike="noStrike" dirty="0" smtClean="0">
                          <a:solidFill>
                            <a:srgbClr val="000000"/>
                          </a:solidFill>
                          <a:effectLst/>
                          <a:latin typeface="Calibri Light" panose="020F0302020204030204" pitchFamily="34" charset="0"/>
                          <a:cs typeface="Calibri Light" panose="020F0302020204030204" pitchFamily="34" charset="0"/>
                        </a:rPr>
                        <a:t>East Central Oklahoma Family Health Center</a:t>
                      </a:r>
                      <a:endParaRPr lang="en-US"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9525" marR="9525" marT="9525" marB="0" anchor="b"/>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000" dirty="0" smtClean="0">
                          <a:latin typeface="Calibri Light" panose="020F0302020204030204" pitchFamily="34" charset="0"/>
                          <a:cs typeface="Calibri Light" panose="020F0302020204030204" pitchFamily="34" charset="0"/>
                        </a:rPr>
                        <a:t>Wetumka, Oklahoma</a:t>
                      </a:r>
                    </a:p>
                  </a:txBody>
                  <a:tcPr/>
                </a:tc>
                <a:extLst>
                  <a:ext uri="{0D108BD9-81ED-4DB2-BD59-A6C34878D82A}">
                    <a16:rowId xmlns:a16="http://schemas.microsoft.com/office/drawing/2014/main" val="1934746906"/>
                  </a:ext>
                </a:extLst>
              </a:tr>
              <a:tr h="465513">
                <a:tc>
                  <a:txBody>
                    <a:bodyPr/>
                    <a:lstStyle/>
                    <a:p>
                      <a:pPr algn="l" fontAlgn="b"/>
                      <a:r>
                        <a:rPr lang="en-US" sz="2000" b="0" i="0" u="none" strike="noStrike" dirty="0" smtClean="0">
                          <a:solidFill>
                            <a:srgbClr val="000000"/>
                          </a:solidFill>
                          <a:effectLst/>
                          <a:latin typeface="Calibri Light" panose="020F0302020204030204" pitchFamily="34" charset="0"/>
                          <a:cs typeface="Calibri Light" panose="020F0302020204030204" pitchFamily="34" charset="0"/>
                        </a:rPr>
                        <a:t>FirstMed Health and Wellness</a:t>
                      </a:r>
                      <a:endParaRPr lang="en-US"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9525" marR="9525" marT="9525" marB="0" anchor="b"/>
                </a:tc>
                <a:tc>
                  <a:txBody>
                    <a:bodyPr/>
                    <a:lstStyle/>
                    <a:p>
                      <a:pPr marL="0" indent="0">
                        <a:buFont typeface="+mj-lt"/>
                        <a:buNone/>
                      </a:pPr>
                      <a:r>
                        <a:rPr lang="it-IT" sz="2000" dirty="0" smtClean="0">
                          <a:latin typeface="Calibri Light" panose="020F0302020204030204" pitchFamily="34" charset="0"/>
                          <a:cs typeface="Calibri Light" panose="020F0302020204030204" pitchFamily="34" charset="0"/>
                        </a:rPr>
                        <a:t>Las Vegas,</a:t>
                      </a:r>
                      <a:r>
                        <a:rPr lang="it-IT" sz="2000" baseline="0" dirty="0" smtClean="0">
                          <a:latin typeface="Calibri Light" panose="020F0302020204030204" pitchFamily="34" charset="0"/>
                          <a:cs typeface="Calibri Light" panose="020F0302020204030204" pitchFamily="34" charset="0"/>
                        </a:rPr>
                        <a:t> Nevada</a:t>
                      </a:r>
                      <a:endParaRPr lang="it-IT" sz="2000" dirty="0" smtClean="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923521313"/>
                  </a:ext>
                </a:extLst>
              </a:tr>
              <a:tr h="465513">
                <a:tc>
                  <a:txBody>
                    <a:bodyPr/>
                    <a:lstStyle/>
                    <a:p>
                      <a:pPr algn="l" fontAlgn="b"/>
                      <a:r>
                        <a:rPr lang="en-US" sz="2000" b="0" i="0" u="none" strike="noStrike" dirty="0" smtClean="0">
                          <a:solidFill>
                            <a:srgbClr val="000000"/>
                          </a:solidFill>
                          <a:effectLst/>
                          <a:latin typeface="Calibri Light" panose="020F0302020204030204" pitchFamily="34" charset="0"/>
                          <a:cs typeface="Calibri Light" panose="020F0302020204030204" pitchFamily="34" charset="0"/>
                        </a:rPr>
                        <a:t>Hi-Desert Memorial Health Care District </a:t>
                      </a:r>
                      <a:endParaRPr lang="en-US"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9525" marR="9525" marT="9525" marB="0" anchor="b"/>
                </a:tc>
                <a:tc>
                  <a:txBody>
                    <a:bodyPr/>
                    <a:lstStyle/>
                    <a:p>
                      <a:pPr marL="0" indent="0">
                        <a:buFont typeface="+mj-lt"/>
                        <a:buNone/>
                      </a:pPr>
                      <a:r>
                        <a:rPr lang="it-IT" sz="2000" dirty="0" smtClean="0">
                          <a:latin typeface="Calibri Light" panose="020F0302020204030204" pitchFamily="34" charset="0"/>
                          <a:cs typeface="Calibri Light" panose="020F0302020204030204" pitchFamily="34" charset="0"/>
                        </a:rPr>
                        <a:t>California</a:t>
                      </a:r>
                    </a:p>
                  </a:txBody>
                  <a:tcPr/>
                </a:tc>
                <a:extLst>
                  <a:ext uri="{0D108BD9-81ED-4DB2-BD59-A6C34878D82A}">
                    <a16:rowId xmlns:a16="http://schemas.microsoft.com/office/drawing/2014/main" val="2561123819"/>
                  </a:ext>
                </a:extLst>
              </a:tr>
              <a:tr h="465513">
                <a:tc>
                  <a:txBody>
                    <a:bodyPr/>
                    <a:lstStyle/>
                    <a:p>
                      <a:pPr algn="l" fontAlgn="b"/>
                      <a:r>
                        <a:rPr lang="en-US" sz="2000" b="0" i="0" u="none" strike="noStrike" dirty="0" smtClean="0">
                          <a:solidFill>
                            <a:srgbClr val="000000"/>
                          </a:solidFill>
                          <a:effectLst/>
                          <a:latin typeface="Calibri Light" panose="020F0302020204030204" pitchFamily="34" charset="0"/>
                          <a:cs typeface="Calibri Light" panose="020F0302020204030204" pitchFamily="34" charset="0"/>
                        </a:rPr>
                        <a:t>International Community Health Services</a:t>
                      </a:r>
                      <a:endParaRPr lang="en-US"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9525" marR="9525" marT="9525" marB="0" anchor="b"/>
                </a:tc>
                <a:tc>
                  <a:txBody>
                    <a:bodyPr/>
                    <a:lstStyle/>
                    <a:p>
                      <a:pPr marL="0" indent="0">
                        <a:buFont typeface="+mj-lt"/>
                        <a:buNone/>
                      </a:pPr>
                      <a:r>
                        <a:rPr lang="it-IT" sz="2000" dirty="0" smtClean="0">
                          <a:latin typeface="Calibri Light" panose="020F0302020204030204" pitchFamily="34" charset="0"/>
                          <a:cs typeface="Calibri Light" panose="020F0302020204030204" pitchFamily="34" charset="0"/>
                        </a:rPr>
                        <a:t>Seattle,</a:t>
                      </a:r>
                      <a:r>
                        <a:rPr lang="it-IT" sz="2000" baseline="0" dirty="0" smtClean="0">
                          <a:latin typeface="Calibri Light" panose="020F0302020204030204" pitchFamily="34" charset="0"/>
                          <a:cs typeface="Calibri Light" panose="020F0302020204030204" pitchFamily="34" charset="0"/>
                        </a:rPr>
                        <a:t> Washington</a:t>
                      </a:r>
                      <a:endParaRPr lang="it-IT" sz="2000" dirty="0" smtClean="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394473625"/>
                  </a:ext>
                </a:extLst>
              </a:tr>
              <a:tr h="465513">
                <a:tc>
                  <a:txBody>
                    <a:bodyPr/>
                    <a:lstStyle/>
                    <a:p>
                      <a:pPr algn="l" fontAlgn="b"/>
                      <a:r>
                        <a:rPr lang="en-US" sz="2000" b="0" i="0" u="none" strike="noStrike" dirty="0" smtClean="0">
                          <a:solidFill>
                            <a:srgbClr val="000000"/>
                          </a:solidFill>
                          <a:effectLst/>
                          <a:latin typeface="Calibri Light" panose="020F0302020204030204" pitchFamily="34" charset="0"/>
                          <a:cs typeface="Calibri Light" panose="020F0302020204030204" pitchFamily="34" charset="0"/>
                        </a:rPr>
                        <a:t>Jane Pauley Community Health Center</a:t>
                      </a:r>
                      <a:endParaRPr lang="en-US"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9525" marR="9525" marT="9525" marB="0" anchor="b"/>
                </a:tc>
                <a:tc>
                  <a:txBody>
                    <a:bodyPr/>
                    <a:lstStyle/>
                    <a:p>
                      <a:pPr marL="0" indent="0">
                        <a:buFont typeface="+mj-lt"/>
                        <a:buNone/>
                      </a:pPr>
                      <a:r>
                        <a:rPr lang="it-IT" sz="2000" dirty="0" smtClean="0">
                          <a:latin typeface="Calibri Light" panose="020F0302020204030204" pitchFamily="34" charset="0"/>
                          <a:cs typeface="Calibri Light" panose="020F0302020204030204" pitchFamily="34" charset="0"/>
                        </a:rPr>
                        <a:t>Indianapolis,</a:t>
                      </a:r>
                      <a:r>
                        <a:rPr lang="it-IT" sz="2000" baseline="0" dirty="0" smtClean="0">
                          <a:latin typeface="Calibri Light" panose="020F0302020204030204" pitchFamily="34" charset="0"/>
                          <a:cs typeface="Calibri Light" panose="020F0302020204030204" pitchFamily="34" charset="0"/>
                        </a:rPr>
                        <a:t> Indiana</a:t>
                      </a:r>
                      <a:endParaRPr lang="it-IT" sz="2000" dirty="0" smtClean="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691444210"/>
                  </a:ext>
                </a:extLst>
              </a:tr>
              <a:tr h="465513">
                <a:tc>
                  <a:txBody>
                    <a:bodyPr/>
                    <a:lstStyle/>
                    <a:p>
                      <a:pPr algn="l" fontAlgn="b"/>
                      <a:r>
                        <a:rPr lang="en-US" sz="2000" b="0" i="0" u="none" strike="noStrike" dirty="0" smtClean="0">
                          <a:solidFill>
                            <a:srgbClr val="000000"/>
                          </a:solidFill>
                          <a:effectLst/>
                          <a:latin typeface="Calibri Light" panose="020F0302020204030204" pitchFamily="34" charset="0"/>
                          <a:cs typeface="Calibri Light" panose="020F0302020204030204" pitchFamily="34" charset="0"/>
                        </a:rPr>
                        <a:t>North County Health Project, Inc. DBA </a:t>
                      </a:r>
                      <a:r>
                        <a:rPr lang="en-US" sz="2000" b="0" i="0" u="none" strike="noStrike" dirty="0" err="1" smtClean="0">
                          <a:solidFill>
                            <a:srgbClr val="000000"/>
                          </a:solidFill>
                          <a:effectLst/>
                          <a:latin typeface="Calibri Light" panose="020F0302020204030204" pitchFamily="34" charset="0"/>
                          <a:cs typeface="Calibri Light" panose="020F0302020204030204" pitchFamily="34" charset="0"/>
                        </a:rPr>
                        <a:t>TrueCare</a:t>
                      </a:r>
                      <a:r>
                        <a:rPr lang="en-US" sz="2000" b="0" i="0" u="none" strike="noStrike" dirty="0" smtClean="0">
                          <a:solidFill>
                            <a:srgbClr val="000000"/>
                          </a:solidFill>
                          <a:effectLst/>
                          <a:latin typeface="Calibri Light" panose="020F0302020204030204" pitchFamily="34" charset="0"/>
                          <a:cs typeface="Calibri Light" panose="020F0302020204030204" pitchFamily="34" charset="0"/>
                        </a:rPr>
                        <a:t> </a:t>
                      </a:r>
                    </a:p>
                  </a:txBody>
                  <a:tcPr marL="9525" marR="9525" marT="9525" marB="0" anchor="b"/>
                </a:tc>
                <a:tc>
                  <a:txBody>
                    <a:bodyPr/>
                    <a:lstStyle/>
                    <a:p>
                      <a:pPr marL="0" indent="0">
                        <a:buFont typeface="+mj-lt"/>
                        <a:buNone/>
                      </a:pPr>
                      <a:r>
                        <a:rPr lang="it-IT" sz="2000" dirty="0" smtClean="0">
                          <a:latin typeface="Calibri Light" panose="020F0302020204030204" pitchFamily="34" charset="0"/>
                          <a:cs typeface="Calibri Light" panose="020F0302020204030204" pitchFamily="34" charset="0"/>
                        </a:rPr>
                        <a:t>San Marcos, Califonia </a:t>
                      </a:r>
                    </a:p>
                  </a:txBody>
                  <a:tcPr/>
                </a:tc>
                <a:extLst>
                  <a:ext uri="{0D108BD9-81ED-4DB2-BD59-A6C34878D82A}">
                    <a16:rowId xmlns:a16="http://schemas.microsoft.com/office/drawing/2014/main" val="3318093270"/>
                  </a:ext>
                </a:extLst>
              </a:tr>
              <a:tr h="465513">
                <a:tc>
                  <a:txBody>
                    <a:bodyPr/>
                    <a:lstStyle/>
                    <a:p>
                      <a:pPr algn="l" fontAlgn="b"/>
                      <a:r>
                        <a:rPr lang="en-US" sz="2000" b="0" i="0" u="none" strike="noStrike" dirty="0" smtClean="0">
                          <a:solidFill>
                            <a:srgbClr val="000000"/>
                          </a:solidFill>
                          <a:effectLst/>
                          <a:latin typeface="Calibri Light" panose="020F0302020204030204" pitchFamily="34" charset="0"/>
                          <a:cs typeface="Calibri Light" panose="020F0302020204030204" pitchFamily="34" charset="0"/>
                        </a:rPr>
                        <a:t>Promise Healthcare </a:t>
                      </a:r>
                    </a:p>
                  </a:txBody>
                  <a:tcPr marL="9525" marR="9525" marT="9525" marB="0" anchor="b"/>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it-IT" sz="2000" dirty="0" smtClean="0">
                          <a:latin typeface="Calibri Light" panose="020F0302020204030204" pitchFamily="34" charset="0"/>
                          <a:cs typeface="Calibri Light" panose="020F0302020204030204" pitchFamily="34" charset="0"/>
                        </a:rPr>
                        <a:t>Champaign, Illinois </a:t>
                      </a:r>
                    </a:p>
                  </a:txBody>
                  <a:tcPr/>
                </a:tc>
                <a:extLst>
                  <a:ext uri="{0D108BD9-81ED-4DB2-BD59-A6C34878D82A}">
                    <a16:rowId xmlns:a16="http://schemas.microsoft.com/office/drawing/2014/main" val="1103589495"/>
                  </a:ext>
                </a:extLst>
              </a:tr>
              <a:tr h="465513">
                <a:tc>
                  <a:txBody>
                    <a:bodyPr/>
                    <a:lstStyle/>
                    <a:p>
                      <a:pPr algn="l" fontAlgn="b"/>
                      <a:r>
                        <a:rPr lang="en-US" sz="2000" b="0" i="0" u="none" strike="noStrike" dirty="0" smtClean="0">
                          <a:solidFill>
                            <a:srgbClr val="000000"/>
                          </a:solidFill>
                          <a:effectLst/>
                          <a:latin typeface="Calibri Light" panose="020F0302020204030204" pitchFamily="34" charset="0"/>
                          <a:cs typeface="Calibri Light" panose="020F0302020204030204" pitchFamily="34" charset="0"/>
                        </a:rPr>
                        <a:t>The HealthCare Connection, Inc.</a:t>
                      </a:r>
                    </a:p>
                  </a:txBody>
                  <a:tcPr marL="9525" marR="9525" marT="9525" marB="0" anchor="b"/>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it-IT" sz="2000" dirty="0" smtClean="0">
                          <a:latin typeface="Calibri Light" panose="020F0302020204030204" pitchFamily="34" charset="0"/>
                          <a:cs typeface="Calibri Light" panose="020F0302020204030204" pitchFamily="34" charset="0"/>
                        </a:rPr>
                        <a:t>Cincinnati, Ohio</a:t>
                      </a:r>
                    </a:p>
                  </a:txBody>
                  <a:tcPr/>
                </a:tc>
                <a:extLst>
                  <a:ext uri="{0D108BD9-81ED-4DB2-BD59-A6C34878D82A}">
                    <a16:rowId xmlns:a16="http://schemas.microsoft.com/office/drawing/2014/main" val="1126472391"/>
                  </a:ext>
                </a:extLst>
              </a:tr>
              <a:tr h="465513">
                <a:tc>
                  <a:txBody>
                    <a:bodyPr/>
                    <a:lstStyle/>
                    <a:p>
                      <a:pPr algn="l" fontAlgn="b"/>
                      <a:r>
                        <a:rPr lang="en-US" sz="2000" b="0" i="0" u="none" strike="noStrike" dirty="0" err="1" smtClean="0">
                          <a:solidFill>
                            <a:srgbClr val="000000"/>
                          </a:solidFill>
                          <a:effectLst/>
                          <a:latin typeface="Calibri Light" panose="020F0302020204030204" pitchFamily="34" charset="0"/>
                          <a:cs typeface="Calibri Light" panose="020F0302020204030204" pitchFamily="34" charset="0"/>
                        </a:rPr>
                        <a:t>WellSpace</a:t>
                      </a:r>
                      <a:r>
                        <a:rPr lang="en-US" sz="2000" b="0" i="0" u="none" strike="noStrike" dirty="0" smtClean="0">
                          <a:solidFill>
                            <a:srgbClr val="000000"/>
                          </a:solidFill>
                          <a:effectLst/>
                          <a:latin typeface="Calibri Light" panose="020F0302020204030204" pitchFamily="34" charset="0"/>
                          <a:cs typeface="Calibri Light" panose="020F0302020204030204" pitchFamily="34" charset="0"/>
                        </a:rPr>
                        <a:t> Health </a:t>
                      </a:r>
                      <a:endParaRPr lang="en-US"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9525" marR="9525" marT="9525" marB="0" anchor="b"/>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it-IT" sz="2000" dirty="0" smtClean="0">
                          <a:latin typeface="Calibri Light" panose="020F0302020204030204" pitchFamily="34" charset="0"/>
                          <a:cs typeface="Calibri Light" panose="020F0302020204030204" pitchFamily="34" charset="0"/>
                        </a:rPr>
                        <a:t>Sacramento,</a:t>
                      </a:r>
                      <a:r>
                        <a:rPr lang="it-IT" sz="2000" baseline="0" dirty="0" smtClean="0">
                          <a:latin typeface="Calibri Light" panose="020F0302020204030204" pitchFamily="34" charset="0"/>
                          <a:cs typeface="Calibri Light" panose="020F0302020204030204" pitchFamily="34" charset="0"/>
                        </a:rPr>
                        <a:t> California </a:t>
                      </a:r>
                      <a:endParaRPr lang="it-IT" sz="2000" dirty="0" smtClean="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486403783"/>
                  </a:ext>
                </a:extLst>
              </a:tr>
            </a:tbl>
          </a:graphicData>
        </a:graphic>
      </p:graphicFrame>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623" y="5612563"/>
            <a:ext cx="782205" cy="923002"/>
          </a:xfrm>
          <a:prstGeom prst="rect">
            <a:avLst/>
          </a:prstGeom>
        </p:spPr>
      </p:pic>
    </p:spTree>
    <p:extLst>
      <p:ext uri="{BB962C8B-B14F-4D97-AF65-F5344CB8AC3E}">
        <p14:creationId xmlns:p14="http://schemas.microsoft.com/office/powerpoint/2010/main" val="3403791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49048"/>
            <a:ext cx="10515600" cy="762352"/>
          </a:xfrm>
        </p:spPr>
        <p:txBody>
          <a:bodyPr/>
          <a:lstStyle/>
          <a:p>
            <a:pPr algn="ctr"/>
            <a:r>
              <a:rPr lang="en-US" dirty="0">
                <a:latin typeface="+mj-lt"/>
              </a:rPr>
              <a:t>Get the Most Out of Your Zoom Experience</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p:spPr>
      </p:pic>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Please keep yourself on MUTE to avoid background/distracting sounds</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Use the CHAT function or UNMUTE to ask questions or make comments</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Please change your participant name to your full name and organization</a:t>
            </a:r>
          </a:p>
          <a:p>
            <a:pPr marL="636588" lvl="1" indent="-236538">
              <a:spcBef>
                <a:spcPts val="0"/>
              </a:spcBef>
              <a:spcAft>
                <a:spcPts val="600"/>
              </a:spcAft>
              <a:buClr>
                <a:srgbClr val="008558"/>
              </a:buClr>
            </a:pPr>
            <a:r>
              <a:rPr lang="en-US" smtClean="0">
                <a:latin typeface="Calibri Light" panose="020F0302020204030204" pitchFamily="34" charset="0"/>
                <a:cs typeface="Calibri Light" panose="020F0302020204030204" pitchFamily="34" charset="0"/>
              </a:rPr>
              <a:t>“Meaghan Angers CHCI”</a:t>
            </a:r>
            <a:endParaRPr lang="en-US" dirty="0">
              <a:latin typeface="Calibri Light" panose="020F0302020204030204" pitchFamily="34" charset="0"/>
              <a:cs typeface="Calibri Light" panose="020F0302020204030204" pitchFamily="34" charset="0"/>
            </a:endParaRPr>
          </a:p>
        </p:txBody>
      </p:sp>
      <p:pic>
        <p:nvPicPr>
          <p:cNvPr id="7" name="Picture 2" descr="Changing Your Name in a Zoom Meeting | teaching@NM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4970" y="4183945"/>
            <a:ext cx="253365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anging Your Name in a Zoom Meeting | teaching@NM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0220" y="4231569"/>
            <a:ext cx="3038475" cy="22955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hanging Your Name in a Zoom Meeting | teaching@NM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0295" y="4144709"/>
            <a:ext cx="2747529" cy="237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5107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Team Introductions – Part 1 </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8" name="Content Placeholder 3">
            <a:extLst>
              <a:ext uri="{FF2B5EF4-FFF2-40B4-BE49-F238E27FC236}">
                <a16:creationId xmlns:a16="http://schemas.microsoft.com/office/drawing/2014/main" id="{5E4702C2-A368-9E43-A250-6A0426674F2B}"/>
              </a:ext>
            </a:extLst>
          </p:cNvPr>
          <p:cNvSpPr txBox="1">
            <a:spLocks/>
          </p:cNvSpPr>
          <p:nvPr/>
        </p:nvSpPr>
        <p:spPr>
          <a:xfrm>
            <a:off x="6620718" y="2535843"/>
            <a:ext cx="5086195" cy="39997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110000"/>
              </a:lnSpc>
              <a:spcBef>
                <a:spcPts val="0"/>
              </a:spcBef>
              <a:spcAft>
                <a:spcPts val="3000"/>
              </a:spcAft>
              <a:buClr>
                <a:srgbClr val="008558"/>
              </a:buClr>
              <a:buSzTx/>
              <a:buFont typeface="Arial"/>
              <a:buChar char="•"/>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Name of your practice, size, etc. </a:t>
            </a:r>
          </a:p>
          <a:p>
            <a:pPr marL="236538" marR="0" lvl="0" indent="-236538" algn="l" defTabSz="457200" rtl="0" eaLnBrk="1" fontAlgn="auto" latinLnBrk="0" hangingPunct="1">
              <a:lnSpc>
                <a:spcPct val="110000"/>
              </a:lnSpc>
              <a:spcBef>
                <a:spcPts val="0"/>
              </a:spcBef>
              <a:spcAft>
                <a:spcPts val="3000"/>
              </a:spcAft>
              <a:buClr>
                <a:srgbClr val="008558"/>
              </a:buClr>
              <a:buSzTx/>
              <a:buFont typeface="Arial"/>
              <a:buChar char="•"/>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Names and positions of participating team members </a:t>
            </a:r>
          </a:p>
          <a:p>
            <a:pPr marL="236538" marR="0" lvl="0" indent="-236538" algn="l" defTabSz="457200" rtl="0" eaLnBrk="1" fontAlgn="auto" latinLnBrk="0" hangingPunct="1">
              <a:lnSpc>
                <a:spcPct val="110000"/>
              </a:lnSpc>
              <a:spcBef>
                <a:spcPts val="0"/>
              </a:spcBef>
              <a:spcAft>
                <a:spcPts val="3000"/>
              </a:spcAft>
              <a:buClr>
                <a:srgbClr val="008558"/>
              </a:buClr>
              <a:buSzTx/>
              <a:buFont typeface="Arial"/>
              <a:buChar char="•"/>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Goals for the learning collaborative</a:t>
            </a:r>
          </a:p>
          <a:p>
            <a:pPr marL="0" marR="0" lvl="0" indent="0" algn="l" defTabSz="457200" rtl="0" eaLnBrk="1" fontAlgn="auto" latinLnBrk="0" hangingPunct="1">
              <a:lnSpc>
                <a:spcPct val="110000"/>
              </a:lnSpc>
              <a:spcBef>
                <a:spcPts val="0"/>
              </a:spcBef>
              <a:spcAft>
                <a:spcPts val="3000"/>
              </a:spcAft>
              <a:buClr>
                <a:srgbClr val="008558"/>
              </a:buClr>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graphicFrame>
        <p:nvGraphicFramePr>
          <p:cNvPr id="9" name="Content Placeholder 3"/>
          <p:cNvGraphicFramePr>
            <a:graphicFrameLocks/>
          </p:cNvGraphicFramePr>
          <p:nvPr>
            <p:extLst>
              <p:ext uri="{D42A27DB-BD31-4B8C-83A1-F6EECF244321}">
                <p14:modId xmlns:p14="http://schemas.microsoft.com/office/powerpoint/2010/main" val="2201699105"/>
              </p:ext>
            </p:extLst>
          </p:nvPr>
        </p:nvGraphicFramePr>
        <p:xfrm>
          <a:off x="734113" y="2311400"/>
          <a:ext cx="5643538" cy="4089398"/>
        </p:xfrm>
        <a:graphic>
          <a:graphicData uri="http://schemas.openxmlformats.org/drawingml/2006/table">
            <a:tbl>
              <a:tblPr firstRow="1" firstCol="1" bandRow="1">
                <a:tableStyleId>{93296810-A885-4BE3-A3E7-6D5BEEA58F35}</a:tableStyleId>
              </a:tblPr>
              <a:tblGrid>
                <a:gridCol w="557689">
                  <a:extLst>
                    <a:ext uri="{9D8B030D-6E8A-4147-A177-3AD203B41FA5}">
                      <a16:colId xmlns:a16="http://schemas.microsoft.com/office/drawing/2014/main" val="20000"/>
                    </a:ext>
                  </a:extLst>
                </a:gridCol>
                <a:gridCol w="5085849">
                  <a:extLst>
                    <a:ext uri="{9D8B030D-6E8A-4147-A177-3AD203B41FA5}">
                      <a16:colId xmlns:a16="http://schemas.microsoft.com/office/drawing/2014/main" val="20001"/>
                    </a:ext>
                  </a:extLst>
                </a:gridCol>
              </a:tblGrid>
              <a:tr h="67969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800" dirty="0">
                          <a:effectLst/>
                          <a:latin typeface="+mj-lt"/>
                        </a:rPr>
                        <a:t> </a:t>
                      </a:r>
                      <a:endParaRPr lang="en-US" sz="1800" dirty="0">
                        <a:effectLst/>
                        <a:latin typeface="+mj-lt"/>
                        <a:ea typeface="Calibri"/>
                        <a:cs typeface="Calibri Light" panose="020F0302020204030204" pitchFamily="34" charset="0"/>
                      </a:endParaRPr>
                    </a:p>
                  </a:txBody>
                  <a:tcPr marL="68580" marR="68580" marT="0" marB="0" anchor="b"/>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800" dirty="0" smtClean="0">
                          <a:effectLst/>
                          <a:latin typeface="+mj-lt"/>
                        </a:rPr>
                        <a:t>Order of Introductions</a:t>
                      </a:r>
                      <a:endParaRPr lang="en-US" sz="2800" dirty="0">
                        <a:effectLst/>
                        <a:latin typeface="+mj-lt"/>
                        <a:ea typeface="Calibri"/>
                        <a:cs typeface="Calibri Light" panose="020F0302020204030204" pitchFamily="34" charset="0"/>
                      </a:endParaRPr>
                    </a:p>
                  </a:txBody>
                  <a:tcPr marL="68580" marR="68580" marT="0" marB="0" anchor="ctr"/>
                </a:tc>
                <a:extLst>
                  <a:ext uri="{0D108BD9-81ED-4DB2-BD59-A6C34878D82A}">
                    <a16:rowId xmlns:a16="http://schemas.microsoft.com/office/drawing/2014/main" val="10000"/>
                  </a:ext>
                </a:extLst>
              </a:tr>
              <a:tr h="679693">
                <a:tc>
                  <a:txBody>
                    <a:bodyPr/>
                    <a:lstStyle/>
                    <a:p>
                      <a:pPr marL="0" marR="0" algn="r">
                        <a:spcBef>
                          <a:spcPts val="0"/>
                        </a:spcBef>
                        <a:spcAft>
                          <a:spcPts val="0"/>
                        </a:spcAft>
                      </a:pPr>
                      <a:r>
                        <a:rPr lang="en-US" sz="2800" dirty="0" smtClean="0">
                          <a:effectLst/>
                          <a:latin typeface="+mj-lt"/>
                        </a:rPr>
                        <a:t>1</a:t>
                      </a:r>
                      <a:endParaRPr lang="en-US" sz="2800" b="1" dirty="0">
                        <a:solidFill>
                          <a:schemeClr val="bg1"/>
                        </a:solidFill>
                        <a:effectLst/>
                        <a:latin typeface="+mj-lt"/>
                        <a:ea typeface="Calibri"/>
                        <a:cs typeface="Calibri Light" panose="020F0302020204030204" pitchFamily="34" charset="0"/>
                      </a:endParaRPr>
                    </a:p>
                  </a:txBody>
                  <a:tcPr marL="68580" marR="68580" marT="0" marB="0" anchor="b"/>
                </a:tc>
                <a:tc>
                  <a:txBody>
                    <a:bodyPr/>
                    <a:lstStyle/>
                    <a:p>
                      <a:pPr algn="l" fontAlgn="b"/>
                      <a:r>
                        <a:rPr lang="en-US" sz="2000" u="none" strike="noStrike" dirty="0" smtClean="0">
                          <a:effectLst/>
                          <a:latin typeface="+mj-lt"/>
                        </a:rPr>
                        <a:t>Affinia Healthcare</a:t>
                      </a:r>
                      <a:endParaRPr lang="en-US" sz="2000" b="0" i="0" u="none" strike="noStrike" dirty="0" smtClean="0">
                        <a:solidFill>
                          <a:srgbClr val="000000"/>
                        </a:solidFill>
                        <a:effectLst/>
                        <a:latin typeface="+mj-lt"/>
                        <a:cs typeface="Calibri Light" panose="020F0302020204030204" pitchFamily="34" charset="0"/>
                      </a:endParaRPr>
                    </a:p>
                  </a:txBody>
                  <a:tcPr marL="9525" marR="9525" marT="9525" marB="0" anchor="b"/>
                </a:tc>
                <a:extLst>
                  <a:ext uri="{0D108BD9-81ED-4DB2-BD59-A6C34878D82A}">
                    <a16:rowId xmlns:a16="http://schemas.microsoft.com/office/drawing/2014/main" val="3953025518"/>
                  </a:ext>
                </a:extLst>
              </a:tr>
              <a:tr h="6853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mj-lt"/>
                        </a:rPr>
                        <a:t>2</a:t>
                      </a:r>
                      <a:endParaRPr lang="en-US" sz="2800" b="1" dirty="0">
                        <a:solidFill>
                          <a:schemeClr val="bg1"/>
                        </a:solidFill>
                        <a:effectLst/>
                        <a:latin typeface="+mj-lt"/>
                        <a:ea typeface="Calibri"/>
                        <a:cs typeface="Calibri Light" panose="020F0302020204030204" pitchFamily="34" charset="0"/>
                      </a:endParaRPr>
                    </a:p>
                  </a:txBody>
                  <a:tcPr marL="68580" marR="68580" marT="0" marB="0" anchor="b"/>
                </a:tc>
                <a:tc>
                  <a:txBody>
                    <a:bodyPr/>
                    <a:lstStyle/>
                    <a:p>
                      <a:pPr algn="l" fontAlgn="b"/>
                      <a:r>
                        <a:rPr lang="en-US" sz="2000" u="none" strike="noStrike" dirty="0" smtClean="0">
                          <a:effectLst/>
                          <a:latin typeface="+mj-lt"/>
                        </a:rPr>
                        <a:t>Asian American Health Coalition dba</a:t>
                      </a:r>
                      <a:r>
                        <a:rPr lang="en-US" sz="2000" u="none" strike="noStrike" baseline="0" dirty="0" smtClean="0">
                          <a:effectLst/>
                          <a:latin typeface="+mj-lt"/>
                        </a:rPr>
                        <a:t> </a:t>
                      </a:r>
                      <a:r>
                        <a:rPr lang="en-US" sz="2000" u="none" strike="noStrike" dirty="0" smtClean="0">
                          <a:effectLst/>
                          <a:latin typeface="+mj-lt"/>
                        </a:rPr>
                        <a:t>HOPE Clinic</a:t>
                      </a:r>
                      <a:endParaRPr lang="en-US" sz="2000" b="0" i="0" u="none" strike="noStrike" dirty="0" smtClean="0">
                        <a:solidFill>
                          <a:srgbClr val="000000"/>
                        </a:solidFill>
                        <a:effectLst/>
                        <a:latin typeface="+mj-lt"/>
                        <a:cs typeface="Calibri Light" panose="020F0302020204030204" pitchFamily="34" charset="0"/>
                      </a:endParaRPr>
                    </a:p>
                  </a:txBody>
                  <a:tcPr marL="9525" marR="9525" marT="9525" marB="0" anchor="b"/>
                </a:tc>
                <a:extLst>
                  <a:ext uri="{0D108BD9-81ED-4DB2-BD59-A6C34878D82A}">
                    <a16:rowId xmlns:a16="http://schemas.microsoft.com/office/drawing/2014/main" val="10002"/>
                  </a:ext>
                </a:extLst>
              </a:tr>
              <a:tr h="685313">
                <a:tc>
                  <a:txBody>
                    <a:bodyPr/>
                    <a:lstStyle/>
                    <a:p>
                      <a:pPr marL="0" marR="0" algn="r">
                        <a:spcBef>
                          <a:spcPts val="0"/>
                        </a:spcBef>
                        <a:spcAft>
                          <a:spcPts val="0"/>
                        </a:spcAft>
                      </a:pPr>
                      <a:r>
                        <a:rPr lang="en-US" sz="2800" dirty="0" smtClean="0">
                          <a:effectLst/>
                          <a:latin typeface="+mj-lt"/>
                        </a:rPr>
                        <a:t>3</a:t>
                      </a:r>
                      <a:endParaRPr lang="en-US" sz="2800" b="1" dirty="0">
                        <a:solidFill>
                          <a:schemeClr val="bg1"/>
                        </a:solidFill>
                        <a:effectLst/>
                        <a:latin typeface="+mj-lt"/>
                        <a:ea typeface="Calibri"/>
                        <a:cs typeface="Calibri Light" panose="020F0302020204030204" pitchFamily="34" charset="0"/>
                      </a:endParaRPr>
                    </a:p>
                  </a:txBody>
                  <a:tcPr marL="68580" marR="68580" marT="0" marB="0" anchor="b"/>
                </a:tc>
                <a:tc>
                  <a:txBody>
                    <a:bodyPr/>
                    <a:lstStyle/>
                    <a:p>
                      <a:pPr algn="l" fontAlgn="b"/>
                      <a:r>
                        <a:rPr lang="en-US" sz="2000" u="none" strike="noStrike" dirty="0" smtClean="0">
                          <a:effectLst/>
                          <a:latin typeface="+mj-lt"/>
                        </a:rPr>
                        <a:t>East Central Oklahoma Family Health Center</a:t>
                      </a:r>
                      <a:endParaRPr lang="en-US" sz="2000" b="0" i="0" u="none" strike="noStrike" dirty="0">
                        <a:solidFill>
                          <a:srgbClr val="000000"/>
                        </a:solidFill>
                        <a:effectLst/>
                        <a:latin typeface="+mj-lt"/>
                        <a:cs typeface="Calibri Light" panose="020F0302020204030204" pitchFamily="34" charset="0"/>
                      </a:endParaRPr>
                    </a:p>
                  </a:txBody>
                  <a:tcPr marL="9525" marR="9525" marT="9525" marB="0" anchor="b"/>
                </a:tc>
                <a:extLst>
                  <a:ext uri="{0D108BD9-81ED-4DB2-BD59-A6C34878D82A}">
                    <a16:rowId xmlns:a16="http://schemas.microsoft.com/office/drawing/2014/main" val="1788292270"/>
                  </a:ext>
                </a:extLst>
              </a:tr>
              <a:tr h="67969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a:effectLst/>
                          <a:latin typeface="+mj-lt"/>
                        </a:rPr>
                        <a:t>4</a:t>
                      </a:r>
                      <a:endParaRPr lang="en-US" sz="2800" b="1" dirty="0">
                        <a:solidFill>
                          <a:schemeClr val="bg1"/>
                        </a:solidFill>
                        <a:effectLst/>
                        <a:latin typeface="+mj-lt"/>
                        <a:ea typeface="Calibri"/>
                        <a:cs typeface="Calibri Light" panose="020F0302020204030204" pitchFamily="34" charset="0"/>
                      </a:endParaRPr>
                    </a:p>
                  </a:txBody>
                  <a:tcPr marL="68580" marR="68580" marT="0" marB="0" anchor="b"/>
                </a:tc>
                <a:tc>
                  <a:txBody>
                    <a:bodyPr/>
                    <a:lstStyle/>
                    <a:p>
                      <a:pPr algn="l" fontAlgn="b"/>
                      <a:r>
                        <a:rPr lang="en-US" sz="2000" u="none" strike="noStrike" dirty="0" smtClean="0">
                          <a:effectLst/>
                          <a:latin typeface="+mj-lt"/>
                        </a:rPr>
                        <a:t>FirstMed Health and Wellness</a:t>
                      </a:r>
                      <a:endParaRPr lang="en-US" sz="2000" b="0" i="0" u="none" strike="noStrike" dirty="0">
                        <a:solidFill>
                          <a:srgbClr val="000000"/>
                        </a:solidFill>
                        <a:effectLst/>
                        <a:latin typeface="+mj-lt"/>
                        <a:cs typeface="Calibri Light" panose="020F0302020204030204" pitchFamily="34" charset="0"/>
                      </a:endParaRPr>
                    </a:p>
                  </a:txBody>
                  <a:tcPr marL="9525" marR="9525" marT="9525" marB="0" anchor="b"/>
                </a:tc>
                <a:extLst>
                  <a:ext uri="{0D108BD9-81ED-4DB2-BD59-A6C34878D82A}">
                    <a16:rowId xmlns:a16="http://schemas.microsoft.com/office/drawing/2014/main" val="10003"/>
                  </a:ext>
                </a:extLst>
              </a:tr>
              <a:tr h="67969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mj-lt"/>
                        </a:rPr>
                        <a:t>5</a:t>
                      </a:r>
                      <a:endParaRPr lang="en-US" sz="2800" b="1" dirty="0">
                        <a:solidFill>
                          <a:schemeClr val="bg1"/>
                        </a:solidFill>
                        <a:effectLst/>
                        <a:latin typeface="+mj-lt"/>
                        <a:ea typeface="Calibri"/>
                        <a:cs typeface="Calibri Light" panose="020F0302020204030204" pitchFamily="34" charset="0"/>
                      </a:endParaRPr>
                    </a:p>
                  </a:txBody>
                  <a:tcPr marL="68580" marR="68580" marT="0" marB="0" anchor="b"/>
                </a:tc>
                <a:tc>
                  <a:txBody>
                    <a:bodyPr/>
                    <a:lstStyle/>
                    <a:p>
                      <a:pPr algn="l" fontAlgn="b"/>
                      <a:r>
                        <a:rPr lang="en-US" sz="2000" u="none" strike="noStrike" dirty="0" smtClean="0">
                          <a:effectLst/>
                          <a:latin typeface="+mj-lt"/>
                        </a:rPr>
                        <a:t>International Community Health Services</a:t>
                      </a:r>
                      <a:endParaRPr lang="en-US" sz="2000" b="0" i="0" u="none" strike="noStrike" dirty="0">
                        <a:solidFill>
                          <a:srgbClr val="000000"/>
                        </a:solidFill>
                        <a:effectLst/>
                        <a:latin typeface="+mj-lt"/>
                        <a:cs typeface="Calibri Light" panose="020F0302020204030204" pitchFamily="34" charset="0"/>
                      </a:endParaRPr>
                    </a:p>
                  </a:txBody>
                  <a:tcPr marL="9525" marR="9525" marT="9525" marB="0" anchor="b"/>
                </a:tc>
                <a:extLst>
                  <a:ext uri="{0D108BD9-81ED-4DB2-BD59-A6C34878D82A}">
                    <a16:rowId xmlns:a16="http://schemas.microsoft.com/office/drawing/2014/main" val="1946134763"/>
                  </a:ext>
                </a:extLst>
              </a:tr>
            </a:tbl>
          </a:graphicData>
        </a:graphic>
      </p:graphicFrame>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Tree>
    <p:extLst>
      <p:ext uri="{BB962C8B-B14F-4D97-AF65-F5344CB8AC3E}">
        <p14:creationId xmlns:p14="http://schemas.microsoft.com/office/powerpoint/2010/main" val="18627371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7A18C9FB-EC4C-4DAE-8F7D-C6E5AF6079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3" name="Subtitle 2"/>
          <p:cNvSpPr>
            <a:spLocks noGrp="1"/>
          </p:cNvSpPr>
          <p:nvPr>
            <p:ph type="subTitle" idx="1"/>
          </p:nvPr>
        </p:nvSpPr>
        <p:spPr>
          <a:xfrm>
            <a:off x="5943600" y="812799"/>
            <a:ext cx="5486400" cy="4838700"/>
          </a:xfrm>
        </p:spPr>
        <p:txBody>
          <a:bodyPr vert="horz" lIns="91440" tIns="45720" rIns="91440" bIns="45720" rtlCol="0" anchor="t">
            <a:noAutofit/>
          </a:bodyPr>
          <a:lstStyle/>
          <a:p>
            <a:r>
              <a:rPr lang="en-US" sz="3200" b="1" dirty="0">
                <a:solidFill>
                  <a:srgbClr val="FFFFFF">
                    <a:alpha val="70000"/>
                  </a:srgbClr>
                </a:solidFill>
              </a:rPr>
              <a:t>TEAM </a:t>
            </a:r>
            <a:endParaRPr lang="en-US" sz="3200" dirty="0">
              <a:solidFill>
                <a:srgbClr val="FFFFFF">
                  <a:alpha val="70000"/>
                </a:srgbClr>
              </a:solidFill>
            </a:endParaRPr>
          </a:p>
          <a:p>
            <a:pPr marL="342900" indent="-342900" algn="l">
              <a:buChar char="•"/>
            </a:pPr>
            <a:r>
              <a:rPr lang="en-US" sz="3200" dirty="0">
                <a:solidFill>
                  <a:srgbClr val="FFFFFF">
                    <a:alpha val="70000"/>
                  </a:srgbClr>
                </a:solidFill>
              </a:rPr>
              <a:t>VP OF THE COMMUNITY DEPARTMENT -  Sonia Deal</a:t>
            </a:r>
          </a:p>
          <a:p>
            <a:pPr marL="342900" indent="-342900" algn="l">
              <a:buChar char="•"/>
            </a:pPr>
            <a:r>
              <a:rPr lang="en-US" sz="3200" dirty="0">
                <a:solidFill>
                  <a:srgbClr val="FFFFFF">
                    <a:alpha val="70000"/>
                  </a:srgbClr>
                </a:solidFill>
              </a:rPr>
              <a:t>DIRECTOR - Juliana Castellanos </a:t>
            </a:r>
          </a:p>
          <a:p>
            <a:pPr marL="342900" indent="-342900" algn="l">
              <a:buChar char="•"/>
            </a:pPr>
            <a:r>
              <a:rPr lang="en-US" sz="3200" dirty="0">
                <a:solidFill>
                  <a:srgbClr val="FFFFFF">
                    <a:alpha val="70000"/>
                  </a:srgbClr>
                </a:solidFill>
              </a:rPr>
              <a:t>CHW - Amiyah Cole </a:t>
            </a:r>
          </a:p>
        </p:txBody>
      </p:sp>
      <p:sp>
        <p:nvSpPr>
          <p:cNvPr id="7" name="Freeform: Shape 6">
            <a:extLst>
              <a:ext uri="{FF2B5EF4-FFF2-40B4-BE49-F238E27FC236}">
                <a16:creationId xmlns:a16="http://schemas.microsoft.com/office/drawing/2014/main" id="{9A97FAAB-5E30-4176-BE96-C3DD3FB147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762007"/>
            <a:ext cx="5948806" cy="6095979"/>
          </a:xfrm>
          <a:custGeom>
            <a:avLst/>
            <a:gdLst>
              <a:gd name="connsiteX0" fmla="*/ 1573832 w 5948806"/>
              <a:gd name="connsiteY0" fmla="*/ 765 h 6095979"/>
              <a:gd name="connsiteX1" fmla="*/ 2734663 w 5948806"/>
              <a:gd name="connsiteY1" fmla="*/ 238687 h 6095979"/>
              <a:gd name="connsiteX2" fmla="*/ 5668316 w 5948806"/>
              <a:gd name="connsiteY2" fmla="*/ 3639516 h 6095979"/>
              <a:gd name="connsiteX3" fmla="*/ 5937022 w 5948806"/>
              <a:gd name="connsiteY3" fmla="*/ 5865869 h 6095979"/>
              <a:gd name="connsiteX4" fmla="*/ 5948806 w 5948806"/>
              <a:gd name="connsiteY4" fmla="*/ 6095979 h 6095979"/>
              <a:gd name="connsiteX5" fmla="*/ 0 w 5948806"/>
              <a:gd name="connsiteY5" fmla="*/ 6095979 h 6095979"/>
              <a:gd name="connsiteX6" fmla="*/ 0 w 5948806"/>
              <a:gd name="connsiteY6" fmla="*/ 1621672 h 6095979"/>
              <a:gd name="connsiteX7" fmla="*/ 36310 w 5948806"/>
              <a:gd name="connsiteY7" fmla="*/ 1518814 h 6095979"/>
              <a:gd name="connsiteX8" fmla="*/ 287891 w 5948806"/>
              <a:gd name="connsiteY8" fmla="*/ 956872 h 6095979"/>
              <a:gd name="connsiteX9" fmla="*/ 1573832 w 5948806"/>
              <a:gd name="connsiteY9" fmla="*/ 765 h 609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48806" h="6095979">
                <a:moveTo>
                  <a:pt x="1573832" y="765"/>
                </a:moveTo>
                <a:cubicBezTo>
                  <a:pt x="1940190" y="-10734"/>
                  <a:pt x="2329345" y="109280"/>
                  <a:pt x="2734663" y="238687"/>
                </a:cubicBezTo>
                <a:cubicBezTo>
                  <a:pt x="4118244" y="680647"/>
                  <a:pt x="5296697" y="1302752"/>
                  <a:pt x="5668316" y="3639516"/>
                </a:cubicBezTo>
                <a:cubicBezTo>
                  <a:pt x="5788299" y="4393559"/>
                  <a:pt x="5890546" y="5142244"/>
                  <a:pt x="5937022" y="5865869"/>
                </a:cubicBezTo>
                <a:lnTo>
                  <a:pt x="5948806" y="6095979"/>
                </a:lnTo>
                <a:lnTo>
                  <a:pt x="0" y="6095979"/>
                </a:lnTo>
                <a:lnTo>
                  <a:pt x="0" y="1621672"/>
                </a:lnTo>
                <a:lnTo>
                  <a:pt x="36310" y="1518814"/>
                </a:lnTo>
                <a:cubicBezTo>
                  <a:pt x="109805" y="1321982"/>
                  <a:pt x="192755" y="1133640"/>
                  <a:pt x="287891" y="956872"/>
                </a:cubicBezTo>
                <a:cubicBezTo>
                  <a:pt x="669453" y="247734"/>
                  <a:pt x="1102800" y="15549"/>
                  <a:pt x="1573832" y="76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Freeform: Shape 7">
            <a:extLst>
              <a:ext uri="{FF2B5EF4-FFF2-40B4-BE49-F238E27FC236}">
                <a16:creationId xmlns:a16="http://schemas.microsoft.com/office/drawing/2014/main" id="{F47DB6CD-8E9E-4643-B3B6-01BD80429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3838" y="538152"/>
            <a:ext cx="6095989" cy="6543686"/>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pic>
        <p:nvPicPr>
          <p:cNvPr id="4" name="Picture 3" descr="A black background with blue and grey text&#10;&#10;Description automatically generated">
            <a:extLst>
              <a:ext uri="{FF2B5EF4-FFF2-40B4-BE49-F238E27FC236}">
                <a16:creationId xmlns:a16="http://schemas.microsoft.com/office/drawing/2014/main" id="{D045B505-9BA0-060F-9539-2C3B4F00C315}"/>
              </a:ext>
            </a:extLst>
          </p:cNvPr>
          <p:cNvPicPr>
            <a:picLocks noChangeAspect="1"/>
          </p:cNvPicPr>
          <p:nvPr/>
        </p:nvPicPr>
        <p:blipFill>
          <a:blip r:embed="rId2"/>
          <a:stretch>
            <a:fillRect/>
          </a:stretch>
        </p:blipFill>
        <p:spPr>
          <a:xfrm>
            <a:off x="355599" y="2718040"/>
            <a:ext cx="4826001" cy="2476021"/>
          </a:xfrm>
          <a:prstGeom prst="rect">
            <a:avLst/>
          </a:prstGeom>
        </p:spPr>
      </p:pic>
    </p:spTree>
    <p:extLst>
      <p:ext uri="{BB962C8B-B14F-4D97-AF65-F5344CB8AC3E}">
        <p14:creationId xmlns:p14="http://schemas.microsoft.com/office/powerpoint/2010/main" val="1803693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78D4C-CF8A-7B96-F775-0F5472DADE4C}"/>
              </a:ext>
            </a:extLst>
          </p:cNvPr>
          <p:cNvSpPr>
            <a:spLocks noGrp="1"/>
          </p:cNvSpPr>
          <p:nvPr>
            <p:ph type="title"/>
          </p:nvPr>
        </p:nvSpPr>
        <p:spPr/>
        <p:txBody>
          <a:bodyPr/>
          <a:lstStyle/>
          <a:p>
            <a:r>
              <a:rPr lang="en-US" dirty="0"/>
              <a:t>Goals of participation </a:t>
            </a:r>
          </a:p>
        </p:txBody>
      </p:sp>
      <p:sp>
        <p:nvSpPr>
          <p:cNvPr id="3" name="Content Placeholder 2">
            <a:extLst>
              <a:ext uri="{FF2B5EF4-FFF2-40B4-BE49-F238E27FC236}">
                <a16:creationId xmlns:a16="http://schemas.microsoft.com/office/drawing/2014/main" id="{A8732EF9-3679-DF68-A04B-3A330111629D}"/>
              </a:ext>
            </a:extLst>
          </p:cNvPr>
          <p:cNvSpPr>
            <a:spLocks noGrp="1"/>
          </p:cNvSpPr>
          <p:nvPr>
            <p:ph idx="1"/>
          </p:nvPr>
        </p:nvSpPr>
        <p:spPr/>
        <p:txBody>
          <a:bodyPr vert="horz" lIns="91440" tIns="45720" rIns="91440" bIns="45720" rtlCol="0" anchor="t">
            <a:normAutofit/>
          </a:bodyPr>
          <a:lstStyle/>
          <a:p>
            <a:r>
              <a:rPr lang="en-US" sz="1800" dirty="0">
                <a:solidFill>
                  <a:srgbClr val="374151"/>
                </a:solidFill>
                <a:ea typeface="+mn-lt"/>
                <a:cs typeface="+mn-lt"/>
              </a:rPr>
              <a:t>Equip staff with practical skills and tools for implementing evidence-based HIV prevention programs.</a:t>
            </a:r>
          </a:p>
          <a:p>
            <a:r>
              <a:rPr lang="en-US" sz="1800" dirty="0">
                <a:solidFill>
                  <a:srgbClr val="374151"/>
                </a:solidFill>
                <a:ea typeface="+mn-lt"/>
                <a:cs typeface="+mn-lt"/>
              </a:rPr>
              <a:t>Ensure up-to-date with the latest developments, research, and best practices in the field of HIV prevention.</a:t>
            </a:r>
          </a:p>
          <a:p>
            <a:r>
              <a:rPr lang="en-US" sz="1800" dirty="0">
                <a:solidFill>
                  <a:srgbClr val="374151"/>
                </a:solidFill>
                <a:ea typeface="+mn-lt"/>
                <a:cs typeface="+mn-lt"/>
              </a:rPr>
              <a:t>Establish mechanisms to assess the effectiveness of HIV prevention initiatives and adjust strategies based on feedback and outcomes.</a:t>
            </a:r>
          </a:p>
          <a:p>
            <a:r>
              <a:rPr lang="en-US" sz="1800" dirty="0">
                <a:solidFill>
                  <a:srgbClr val="374151"/>
                </a:solidFill>
                <a:ea typeface="+mn-lt"/>
                <a:cs typeface="+mn-lt"/>
              </a:rPr>
              <a:t>Strengthen the understanding of HIV prevention strategies and interventions among participants.</a:t>
            </a:r>
          </a:p>
          <a:p>
            <a:r>
              <a:rPr lang="en-US" sz="1800" dirty="0">
                <a:solidFill>
                  <a:srgbClr val="374151"/>
                </a:solidFill>
                <a:ea typeface="+mn-lt"/>
                <a:cs typeface="+mn-lt"/>
              </a:rPr>
              <a:t>Foster a collaborative learning environment to encourage knowledge sharing and effective teamwork in HIV prevention efforts.</a:t>
            </a:r>
            <a:endParaRPr lang="en-US" sz="1800" dirty="0">
              <a:solidFill>
                <a:srgbClr val="374151"/>
              </a:solidFill>
            </a:endParaRPr>
          </a:p>
        </p:txBody>
      </p:sp>
    </p:spTree>
    <p:extLst>
      <p:ext uri="{BB962C8B-B14F-4D97-AF65-F5344CB8AC3E}">
        <p14:creationId xmlns:p14="http://schemas.microsoft.com/office/powerpoint/2010/main" val="33518066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580888" cy="6858000"/>
          </a:xfrm>
          <a:prstGeom prst="rect">
            <a:avLst/>
          </a:prstGeom>
        </p:spPr>
      </p:pic>
      <p:sp>
        <p:nvSpPr>
          <p:cNvPr id="3" name="object 3"/>
          <p:cNvSpPr txBox="1">
            <a:spLocks noGrp="1"/>
          </p:cNvSpPr>
          <p:nvPr>
            <p:ph type="title"/>
          </p:nvPr>
        </p:nvSpPr>
        <p:spPr>
          <a:prstGeom prst="rect">
            <a:avLst/>
          </a:prstGeom>
        </p:spPr>
        <p:txBody>
          <a:bodyPr vert="horz" wrap="square" lIns="0" tIns="81280" rIns="0" bIns="0" rtlCol="0">
            <a:spAutoFit/>
          </a:bodyPr>
          <a:lstStyle/>
          <a:p>
            <a:pPr marL="12700" marR="5080" indent="942975" algn="r">
              <a:lnSpc>
                <a:spcPts val="4320"/>
              </a:lnSpc>
              <a:spcBef>
                <a:spcPts val="640"/>
              </a:spcBef>
            </a:pPr>
            <a:r>
              <a:rPr dirty="0"/>
              <a:t>Asian</a:t>
            </a:r>
            <a:r>
              <a:rPr spc="55" dirty="0"/>
              <a:t> </a:t>
            </a:r>
            <a:r>
              <a:rPr spc="-10" dirty="0"/>
              <a:t>American </a:t>
            </a:r>
            <a:r>
              <a:rPr dirty="0"/>
              <a:t>Health</a:t>
            </a:r>
            <a:r>
              <a:rPr spc="-120" dirty="0"/>
              <a:t> </a:t>
            </a:r>
            <a:r>
              <a:rPr dirty="0"/>
              <a:t>Coalition</a:t>
            </a:r>
            <a:r>
              <a:rPr spc="-114" dirty="0"/>
              <a:t> </a:t>
            </a:r>
            <a:r>
              <a:rPr spc="-25" dirty="0"/>
              <a:t>of </a:t>
            </a:r>
            <a:r>
              <a:rPr spc="-70" dirty="0"/>
              <a:t>the</a:t>
            </a:r>
            <a:r>
              <a:rPr spc="-140" dirty="0"/>
              <a:t> </a:t>
            </a:r>
            <a:r>
              <a:rPr spc="-70" dirty="0"/>
              <a:t>Greater</a:t>
            </a:r>
            <a:r>
              <a:rPr spc="-135" dirty="0"/>
              <a:t> </a:t>
            </a:r>
            <a:r>
              <a:rPr spc="-10" dirty="0"/>
              <a:t>Houston</a:t>
            </a:r>
          </a:p>
          <a:p>
            <a:pPr marR="6985" algn="r">
              <a:lnSpc>
                <a:spcPts val="4260"/>
              </a:lnSpc>
            </a:pPr>
            <a:r>
              <a:rPr spc="-20" dirty="0"/>
              <a:t>Area</a:t>
            </a:r>
          </a:p>
        </p:txBody>
      </p:sp>
      <p:sp>
        <p:nvSpPr>
          <p:cNvPr id="4" name="object 4"/>
          <p:cNvSpPr txBox="1"/>
          <p:nvPr/>
        </p:nvSpPr>
        <p:spPr>
          <a:xfrm>
            <a:off x="1058062" y="4721732"/>
            <a:ext cx="3936365" cy="720725"/>
          </a:xfrm>
          <a:prstGeom prst="rect">
            <a:avLst/>
          </a:prstGeom>
        </p:spPr>
        <p:txBody>
          <a:bodyPr vert="horz" wrap="square" lIns="0" tIns="12700" rIns="0" bIns="0" rtlCol="0">
            <a:spAutoFit/>
          </a:bodyPr>
          <a:lstStyle/>
          <a:p>
            <a:pPr marL="0" marR="5715" lvl="0" indent="0" algn="r" defTabSz="914400" eaLnBrk="1" fontAlgn="auto" latinLnBrk="0" hangingPunct="1">
              <a:lnSpc>
                <a:spcPts val="2735"/>
              </a:lnSpc>
              <a:spcBef>
                <a:spcPts val="100"/>
              </a:spcBef>
              <a:spcAft>
                <a:spcPts val="0"/>
              </a:spcAft>
              <a:buClrTx/>
              <a:buSzTx/>
              <a:buFontTx/>
              <a:buNone/>
              <a:tabLst/>
              <a:defRPr/>
            </a:pPr>
            <a:r>
              <a:rPr kumimoji="0" sz="2400" b="0" i="0" u="none" strike="noStrike" kern="0" cap="none" spc="150" normalizeH="0" baseline="0" noProof="0" dirty="0">
                <a:ln>
                  <a:noFill/>
                </a:ln>
                <a:solidFill>
                  <a:srgbClr val="FFFFFF"/>
                </a:solidFill>
                <a:effectLst/>
                <a:uLnTx/>
                <a:uFillTx/>
                <a:latin typeface="Calibri"/>
                <a:cs typeface="Calibri"/>
              </a:rPr>
              <a:t>HOPE</a:t>
            </a:r>
            <a:r>
              <a:rPr kumimoji="0" sz="2400" b="0" i="0" u="none" strike="noStrike" kern="0" cap="none" spc="-35" normalizeH="0" baseline="0" noProof="0" dirty="0">
                <a:ln>
                  <a:noFill/>
                </a:ln>
                <a:solidFill>
                  <a:srgbClr val="FFFFFF"/>
                </a:solidFill>
                <a:effectLst/>
                <a:uLnTx/>
                <a:uFillTx/>
                <a:latin typeface="Calibri"/>
                <a:cs typeface="Calibri"/>
              </a:rPr>
              <a:t> </a:t>
            </a:r>
            <a:r>
              <a:rPr kumimoji="0" sz="2400" b="0" i="0" u="none" strike="noStrike" kern="0" cap="none" spc="175" normalizeH="0" baseline="0" noProof="0" dirty="0">
                <a:ln>
                  <a:noFill/>
                </a:ln>
                <a:solidFill>
                  <a:srgbClr val="FFFFFF"/>
                </a:solidFill>
                <a:effectLst/>
                <a:uLnTx/>
                <a:uFillTx/>
                <a:latin typeface="Calibri"/>
                <a:cs typeface="Calibri"/>
              </a:rPr>
              <a:t>CLINIC</a:t>
            </a:r>
            <a:r>
              <a:rPr kumimoji="0" sz="2400" b="0" i="0" u="none" strike="noStrike" kern="0" cap="none" spc="-25" normalizeH="0" baseline="0" noProof="0" dirty="0">
                <a:ln>
                  <a:noFill/>
                </a:ln>
                <a:solidFill>
                  <a:srgbClr val="FFFFFF"/>
                </a:solidFill>
                <a:effectLst/>
                <a:uLnTx/>
                <a:uFillTx/>
                <a:latin typeface="Calibri"/>
                <a:cs typeface="Calibri"/>
              </a:rPr>
              <a:t> </a:t>
            </a:r>
            <a:r>
              <a:rPr kumimoji="0" sz="2400" b="0" i="0" u="none" strike="noStrike" kern="0" cap="none" spc="-465" normalizeH="0" baseline="0" noProof="0" dirty="0">
                <a:ln>
                  <a:noFill/>
                </a:ln>
                <a:solidFill>
                  <a:srgbClr val="FFFFFF"/>
                </a:solidFill>
                <a:effectLst/>
                <a:uLnTx/>
                <a:uFillTx/>
                <a:latin typeface="Calibri"/>
                <a:cs typeface="Calibri"/>
              </a:rPr>
              <a:t>|</a:t>
            </a:r>
            <a:r>
              <a:rPr kumimoji="0" sz="2400" b="0" i="0" u="none" strike="noStrike" kern="0" cap="none" spc="-50" normalizeH="0" baseline="0" noProof="0" dirty="0">
                <a:ln>
                  <a:noFill/>
                </a:ln>
                <a:solidFill>
                  <a:srgbClr val="FFFFFF"/>
                </a:solidFill>
                <a:effectLst/>
                <a:uLnTx/>
                <a:uFillTx/>
                <a:latin typeface="Calibri"/>
                <a:cs typeface="Calibri"/>
              </a:rPr>
              <a:t> </a:t>
            </a:r>
            <a:r>
              <a:rPr kumimoji="0" sz="2400" b="0" i="0" u="none" strike="noStrike" kern="0" cap="none" spc="150" normalizeH="0" baseline="0" noProof="0" dirty="0">
                <a:ln>
                  <a:noFill/>
                </a:ln>
                <a:solidFill>
                  <a:srgbClr val="FFFFFF"/>
                </a:solidFill>
                <a:effectLst/>
                <a:uLnTx/>
                <a:uFillTx/>
                <a:latin typeface="Calibri"/>
                <a:cs typeface="Calibri"/>
              </a:rPr>
              <a:t>HOPE</a:t>
            </a:r>
            <a:r>
              <a:rPr kumimoji="0" sz="2400" b="0" i="0" u="none" strike="noStrike" kern="0" cap="none" spc="-25" normalizeH="0" baseline="0" noProof="0" dirty="0">
                <a:ln>
                  <a:noFill/>
                </a:ln>
                <a:solidFill>
                  <a:srgbClr val="FFFFFF"/>
                </a:solidFill>
                <a:effectLst/>
                <a:uLnTx/>
                <a:uFillTx/>
                <a:latin typeface="Calibri"/>
                <a:cs typeface="Calibri"/>
              </a:rPr>
              <a:t> </a:t>
            </a:r>
            <a:r>
              <a:rPr kumimoji="0" sz="2400" b="0" i="0" u="none" strike="noStrike" kern="0" cap="none" spc="75" normalizeH="0" baseline="0" noProof="0" dirty="0">
                <a:ln>
                  <a:noFill/>
                </a:ln>
                <a:solidFill>
                  <a:srgbClr val="FFFFFF"/>
                </a:solidFill>
                <a:effectLst/>
                <a:uLnTx/>
                <a:uFillTx/>
                <a:latin typeface="Calibri"/>
                <a:cs typeface="Calibri"/>
              </a:rPr>
              <a:t>HEALTH</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0" marR="5080" lvl="0" indent="0" algn="r" defTabSz="914400" eaLnBrk="1" fontAlgn="auto" latinLnBrk="0" hangingPunct="1">
              <a:lnSpc>
                <a:spcPts val="2735"/>
              </a:lnSpc>
              <a:spcBef>
                <a:spcPts val="0"/>
              </a:spcBef>
              <a:spcAft>
                <a:spcPts val="0"/>
              </a:spcAft>
              <a:buClrTx/>
              <a:buSzTx/>
              <a:buFontTx/>
              <a:buNone/>
              <a:tabLst/>
              <a:defRPr/>
            </a:pPr>
            <a:r>
              <a:rPr kumimoji="0" sz="2400" b="0" i="0" u="none" strike="noStrike" kern="0" cap="none" spc="75" normalizeH="0" baseline="0" noProof="0" dirty="0">
                <a:ln>
                  <a:noFill/>
                </a:ln>
                <a:solidFill>
                  <a:srgbClr val="FFFFFF"/>
                </a:solidFill>
                <a:effectLst/>
                <a:uLnTx/>
                <a:uFillTx/>
                <a:latin typeface="Calibri"/>
                <a:cs typeface="Calibri"/>
              </a:rPr>
              <a:t>PHARMACY</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grpSp>
        <p:nvGrpSpPr>
          <p:cNvPr id="5" name="object 5"/>
          <p:cNvGrpSpPr/>
          <p:nvPr/>
        </p:nvGrpSpPr>
        <p:grpSpPr>
          <a:xfrm>
            <a:off x="4882896" y="251284"/>
            <a:ext cx="7309484" cy="6607175"/>
            <a:chOff x="4882896" y="251284"/>
            <a:chExt cx="7309484" cy="6607175"/>
          </a:xfrm>
        </p:grpSpPr>
        <p:pic>
          <p:nvPicPr>
            <p:cNvPr id="6" name="object 6"/>
            <p:cNvPicPr/>
            <p:nvPr/>
          </p:nvPicPr>
          <p:blipFill>
            <a:blip r:embed="rId3" cstate="print"/>
            <a:stretch>
              <a:fillRect/>
            </a:stretch>
          </p:blipFill>
          <p:spPr>
            <a:xfrm>
              <a:off x="6598022" y="251284"/>
              <a:ext cx="4459655" cy="3500344"/>
            </a:xfrm>
            <a:prstGeom prst="rect">
              <a:avLst/>
            </a:prstGeom>
          </p:spPr>
        </p:pic>
        <p:pic>
          <p:nvPicPr>
            <p:cNvPr id="7" name="object 7"/>
            <p:cNvPicPr/>
            <p:nvPr/>
          </p:nvPicPr>
          <p:blipFill>
            <a:blip r:embed="rId4" cstate="print"/>
            <a:stretch>
              <a:fillRect/>
            </a:stretch>
          </p:blipFill>
          <p:spPr>
            <a:xfrm>
              <a:off x="4882896" y="1019556"/>
              <a:ext cx="7309104" cy="5838440"/>
            </a:xfrm>
            <a:prstGeom prst="rect">
              <a:avLst/>
            </a:prstGeom>
          </p:spPr>
        </p:pic>
        <p:sp>
          <p:nvSpPr>
            <p:cNvPr id="8" name="object 8"/>
            <p:cNvSpPr/>
            <p:nvPr/>
          </p:nvSpPr>
          <p:spPr>
            <a:xfrm>
              <a:off x="5684520" y="3922775"/>
              <a:ext cx="6403975" cy="0"/>
            </a:xfrm>
            <a:custGeom>
              <a:avLst/>
              <a:gdLst/>
              <a:ahLst/>
              <a:cxnLst/>
              <a:rect l="l" t="t" r="r" b="b"/>
              <a:pathLst>
                <a:path w="6403975">
                  <a:moveTo>
                    <a:pt x="0" y="0"/>
                  </a:moveTo>
                  <a:lnTo>
                    <a:pt x="6403848" y="0"/>
                  </a:lnTo>
                </a:path>
              </a:pathLst>
            </a:custGeom>
            <a:ln w="126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Tree>
    <p:extLst>
      <p:ext uri="{BB962C8B-B14F-4D97-AF65-F5344CB8AC3E}">
        <p14:creationId xmlns:p14="http://schemas.microsoft.com/office/powerpoint/2010/main" val="22008408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05155"/>
            <a:ext cx="4267835" cy="696595"/>
          </a:xfrm>
          <a:prstGeom prst="rect">
            <a:avLst/>
          </a:prstGeom>
        </p:spPr>
        <p:txBody>
          <a:bodyPr vert="horz" wrap="square" lIns="0" tIns="13335" rIns="0" bIns="0" rtlCol="0">
            <a:spAutoFit/>
          </a:bodyPr>
          <a:lstStyle/>
          <a:p>
            <a:pPr marL="12700">
              <a:lnSpc>
                <a:spcPct val="100000"/>
              </a:lnSpc>
              <a:spcBef>
                <a:spcPts val="105"/>
              </a:spcBef>
            </a:pPr>
            <a:r>
              <a:rPr sz="4400" spc="-60" dirty="0">
                <a:solidFill>
                  <a:srgbClr val="000000"/>
                </a:solidFill>
              </a:rPr>
              <a:t>About</a:t>
            </a:r>
            <a:r>
              <a:rPr sz="4400" spc="-160" dirty="0">
                <a:solidFill>
                  <a:srgbClr val="000000"/>
                </a:solidFill>
              </a:rPr>
              <a:t> </a:t>
            </a:r>
            <a:r>
              <a:rPr sz="4400" spc="175" dirty="0">
                <a:solidFill>
                  <a:srgbClr val="000000"/>
                </a:solidFill>
              </a:rPr>
              <a:t>HOPE</a:t>
            </a:r>
            <a:r>
              <a:rPr sz="4400" spc="-155" dirty="0">
                <a:solidFill>
                  <a:srgbClr val="000000"/>
                </a:solidFill>
              </a:rPr>
              <a:t> </a:t>
            </a:r>
            <a:r>
              <a:rPr sz="4400" spc="85" dirty="0">
                <a:solidFill>
                  <a:srgbClr val="000000"/>
                </a:solidFill>
              </a:rPr>
              <a:t>Clinic</a:t>
            </a:r>
            <a:endParaRPr sz="4400"/>
          </a:p>
        </p:txBody>
      </p:sp>
      <p:sp>
        <p:nvSpPr>
          <p:cNvPr id="3" name="object 3"/>
          <p:cNvSpPr txBox="1">
            <a:spLocks noGrp="1"/>
          </p:cNvSpPr>
          <p:nvPr>
            <p:ph type="body" idx="1"/>
          </p:nvPr>
        </p:nvSpPr>
        <p:spPr>
          <a:prstGeom prst="rect">
            <a:avLst/>
          </a:prstGeom>
        </p:spPr>
        <p:txBody>
          <a:bodyPr vert="horz" wrap="square" lIns="0" tIns="13335" rIns="0" bIns="0" rtlCol="0">
            <a:spAutoFit/>
          </a:bodyPr>
          <a:lstStyle/>
          <a:p>
            <a:pPr marL="241300" indent="-228600">
              <a:lnSpc>
                <a:spcPts val="2655"/>
              </a:lnSpc>
              <a:spcBef>
                <a:spcPts val="105"/>
              </a:spcBef>
              <a:buFont typeface="Arial"/>
              <a:buChar char="•"/>
              <a:tabLst>
                <a:tab pos="241300" algn="l"/>
              </a:tabLst>
            </a:pPr>
            <a:r>
              <a:rPr dirty="0"/>
              <a:t>Established</a:t>
            </a:r>
            <a:r>
              <a:rPr spc="-65" dirty="0"/>
              <a:t> </a:t>
            </a:r>
            <a:r>
              <a:rPr dirty="0"/>
              <a:t>as</a:t>
            </a:r>
            <a:r>
              <a:rPr spc="-25" dirty="0"/>
              <a:t> </a:t>
            </a:r>
            <a:r>
              <a:rPr dirty="0"/>
              <a:t>a</a:t>
            </a:r>
            <a:r>
              <a:rPr spc="-25" dirty="0"/>
              <a:t> </a:t>
            </a:r>
            <a:r>
              <a:rPr spc="-10" dirty="0"/>
              <a:t>Federally</a:t>
            </a:r>
            <a:r>
              <a:rPr spc="-60" dirty="0"/>
              <a:t> </a:t>
            </a:r>
            <a:r>
              <a:rPr dirty="0"/>
              <a:t>Qualified</a:t>
            </a:r>
            <a:r>
              <a:rPr spc="-50" dirty="0"/>
              <a:t> </a:t>
            </a:r>
            <a:r>
              <a:rPr dirty="0"/>
              <a:t>Health</a:t>
            </a:r>
            <a:r>
              <a:rPr spc="-35" dirty="0"/>
              <a:t> </a:t>
            </a:r>
            <a:r>
              <a:rPr dirty="0"/>
              <a:t>Center</a:t>
            </a:r>
            <a:r>
              <a:rPr spc="-45" dirty="0"/>
              <a:t> </a:t>
            </a:r>
            <a:r>
              <a:rPr dirty="0"/>
              <a:t>in</a:t>
            </a:r>
            <a:r>
              <a:rPr spc="-40" dirty="0"/>
              <a:t> </a:t>
            </a:r>
            <a:r>
              <a:rPr dirty="0"/>
              <a:t>2012,</a:t>
            </a:r>
            <a:r>
              <a:rPr spc="-55" dirty="0"/>
              <a:t> </a:t>
            </a:r>
            <a:r>
              <a:rPr dirty="0"/>
              <a:t>HOPE</a:t>
            </a:r>
            <a:r>
              <a:rPr spc="-25" dirty="0"/>
              <a:t> </a:t>
            </a:r>
            <a:r>
              <a:rPr dirty="0"/>
              <a:t>Clinic</a:t>
            </a:r>
            <a:r>
              <a:rPr spc="-45" dirty="0"/>
              <a:t> </a:t>
            </a:r>
            <a:r>
              <a:rPr spc="-25" dirty="0"/>
              <a:t>now</a:t>
            </a:r>
          </a:p>
          <a:p>
            <a:pPr marL="241300">
              <a:lnSpc>
                <a:spcPts val="2185"/>
              </a:lnSpc>
            </a:pPr>
            <a:r>
              <a:rPr dirty="0"/>
              <a:t>boasts</a:t>
            </a:r>
            <a:r>
              <a:rPr spc="-60" dirty="0"/>
              <a:t> </a:t>
            </a:r>
            <a:r>
              <a:rPr dirty="0"/>
              <a:t>five</a:t>
            </a:r>
            <a:r>
              <a:rPr spc="-45" dirty="0"/>
              <a:t> </a:t>
            </a:r>
            <a:r>
              <a:rPr spc="-10" dirty="0"/>
              <a:t>locations</a:t>
            </a:r>
            <a:r>
              <a:rPr spc="-40" dirty="0"/>
              <a:t> </a:t>
            </a:r>
            <a:r>
              <a:rPr dirty="0"/>
              <a:t>and</a:t>
            </a:r>
            <a:r>
              <a:rPr spc="-50" dirty="0"/>
              <a:t> </a:t>
            </a:r>
            <a:r>
              <a:rPr dirty="0"/>
              <a:t>an</a:t>
            </a:r>
            <a:r>
              <a:rPr spc="-40" dirty="0"/>
              <a:t> </a:t>
            </a:r>
            <a:r>
              <a:rPr spc="-25" dirty="0"/>
              <a:t>in-</a:t>
            </a:r>
            <a:r>
              <a:rPr dirty="0"/>
              <a:t>house</a:t>
            </a:r>
            <a:r>
              <a:rPr spc="-55" dirty="0"/>
              <a:t> </a:t>
            </a:r>
            <a:r>
              <a:rPr spc="-10" dirty="0"/>
              <a:t>pharmacy.</a:t>
            </a:r>
            <a:r>
              <a:rPr spc="-60" dirty="0"/>
              <a:t> </a:t>
            </a:r>
            <a:r>
              <a:rPr dirty="0"/>
              <a:t>Committed</a:t>
            </a:r>
            <a:r>
              <a:rPr spc="-50" dirty="0"/>
              <a:t> </a:t>
            </a:r>
            <a:r>
              <a:rPr dirty="0"/>
              <a:t>to</a:t>
            </a:r>
            <a:r>
              <a:rPr spc="-45" dirty="0"/>
              <a:t> </a:t>
            </a:r>
            <a:r>
              <a:rPr spc="-10" dirty="0"/>
              <a:t>inclusivity,</a:t>
            </a:r>
          </a:p>
          <a:p>
            <a:pPr marL="241300" marR="1270000">
              <a:lnSpc>
                <a:spcPct val="70000"/>
              </a:lnSpc>
              <a:spcBef>
                <a:spcPts val="470"/>
              </a:spcBef>
            </a:pPr>
            <a:r>
              <a:rPr dirty="0"/>
              <a:t>we</a:t>
            </a:r>
            <a:r>
              <a:rPr spc="-50" dirty="0"/>
              <a:t> </a:t>
            </a:r>
            <a:r>
              <a:rPr dirty="0"/>
              <a:t>are</a:t>
            </a:r>
            <a:r>
              <a:rPr spc="-60" dirty="0"/>
              <a:t> </a:t>
            </a:r>
            <a:r>
              <a:rPr dirty="0"/>
              <a:t>expanding</a:t>
            </a:r>
            <a:r>
              <a:rPr spc="-80" dirty="0"/>
              <a:t> </a:t>
            </a:r>
            <a:r>
              <a:rPr dirty="0"/>
              <a:t>our</a:t>
            </a:r>
            <a:r>
              <a:rPr spc="-45" dirty="0"/>
              <a:t> </a:t>
            </a:r>
            <a:r>
              <a:rPr dirty="0"/>
              <a:t>patient</a:t>
            </a:r>
            <a:r>
              <a:rPr spc="-50" dirty="0"/>
              <a:t> </a:t>
            </a:r>
            <a:r>
              <a:rPr dirty="0"/>
              <a:t>care</a:t>
            </a:r>
            <a:r>
              <a:rPr spc="-55" dirty="0"/>
              <a:t> </a:t>
            </a:r>
            <a:r>
              <a:rPr dirty="0"/>
              <a:t>to</a:t>
            </a:r>
            <a:r>
              <a:rPr spc="-45" dirty="0"/>
              <a:t> </a:t>
            </a:r>
            <a:r>
              <a:rPr dirty="0"/>
              <a:t>embrace</a:t>
            </a:r>
            <a:r>
              <a:rPr spc="-80" dirty="0"/>
              <a:t> </a:t>
            </a:r>
            <a:r>
              <a:rPr dirty="0"/>
              <a:t>individuals</a:t>
            </a:r>
            <a:r>
              <a:rPr spc="-65" dirty="0"/>
              <a:t> </a:t>
            </a:r>
            <a:r>
              <a:rPr dirty="0"/>
              <a:t>from</a:t>
            </a:r>
            <a:r>
              <a:rPr spc="-65" dirty="0"/>
              <a:t> </a:t>
            </a:r>
            <a:r>
              <a:rPr spc="-25" dirty="0"/>
              <a:t>all </a:t>
            </a:r>
            <a:r>
              <a:rPr dirty="0"/>
              <a:t>backgrounds,</a:t>
            </a:r>
            <a:r>
              <a:rPr spc="-60" dirty="0"/>
              <a:t> </a:t>
            </a:r>
            <a:r>
              <a:rPr dirty="0"/>
              <a:t>including</a:t>
            </a:r>
            <a:r>
              <a:rPr spc="-55" dirty="0"/>
              <a:t> </a:t>
            </a:r>
            <a:r>
              <a:rPr dirty="0"/>
              <a:t>those</a:t>
            </a:r>
            <a:r>
              <a:rPr spc="-60" dirty="0"/>
              <a:t> </a:t>
            </a:r>
            <a:r>
              <a:rPr dirty="0"/>
              <a:t>living</a:t>
            </a:r>
            <a:r>
              <a:rPr spc="-40" dirty="0"/>
              <a:t> </a:t>
            </a:r>
            <a:r>
              <a:rPr dirty="0"/>
              <a:t>with</a:t>
            </a:r>
            <a:r>
              <a:rPr spc="-45" dirty="0"/>
              <a:t> </a:t>
            </a:r>
            <a:r>
              <a:rPr spc="-20" dirty="0"/>
              <a:t>HIV.</a:t>
            </a:r>
          </a:p>
          <a:p>
            <a:pPr marL="241300" indent="-228600">
              <a:lnSpc>
                <a:spcPts val="2655"/>
              </a:lnSpc>
              <a:spcBef>
                <a:spcPts val="60"/>
              </a:spcBef>
              <a:buFont typeface="Arial"/>
              <a:buChar char="•"/>
              <a:tabLst>
                <a:tab pos="241300" algn="l"/>
              </a:tabLst>
            </a:pPr>
            <a:r>
              <a:rPr dirty="0"/>
              <a:t>Our</a:t>
            </a:r>
            <a:r>
              <a:rPr spc="-55" dirty="0"/>
              <a:t> </a:t>
            </a:r>
            <a:r>
              <a:rPr dirty="0"/>
              <a:t>mission</a:t>
            </a:r>
            <a:r>
              <a:rPr spc="-60" dirty="0"/>
              <a:t> </a:t>
            </a:r>
            <a:r>
              <a:rPr dirty="0"/>
              <a:t>is</a:t>
            </a:r>
            <a:r>
              <a:rPr spc="-55" dirty="0"/>
              <a:t> </a:t>
            </a:r>
            <a:r>
              <a:rPr dirty="0"/>
              <a:t>to</a:t>
            </a:r>
            <a:r>
              <a:rPr spc="-45" dirty="0"/>
              <a:t> </a:t>
            </a:r>
            <a:r>
              <a:rPr dirty="0"/>
              <a:t>provide</a:t>
            </a:r>
            <a:r>
              <a:rPr spc="-65" dirty="0"/>
              <a:t> </a:t>
            </a:r>
            <a:r>
              <a:rPr spc="-10" dirty="0"/>
              <a:t>quality,</a:t>
            </a:r>
            <a:r>
              <a:rPr spc="-60" dirty="0"/>
              <a:t> </a:t>
            </a:r>
            <a:r>
              <a:rPr dirty="0"/>
              <a:t>unbiased</a:t>
            </a:r>
            <a:r>
              <a:rPr spc="-75" dirty="0"/>
              <a:t> </a:t>
            </a:r>
            <a:r>
              <a:rPr dirty="0"/>
              <a:t>healthcare</a:t>
            </a:r>
            <a:r>
              <a:rPr spc="-70" dirty="0"/>
              <a:t> </a:t>
            </a:r>
            <a:r>
              <a:rPr dirty="0"/>
              <a:t>to</a:t>
            </a:r>
            <a:r>
              <a:rPr spc="-45" dirty="0"/>
              <a:t> </a:t>
            </a:r>
            <a:r>
              <a:rPr dirty="0"/>
              <a:t>Greater</a:t>
            </a:r>
            <a:r>
              <a:rPr spc="-65" dirty="0"/>
              <a:t> </a:t>
            </a:r>
            <a:r>
              <a:rPr spc="-10" dirty="0"/>
              <a:t>Houston</a:t>
            </a:r>
          </a:p>
          <a:p>
            <a:pPr marL="241300" marR="615950">
              <a:lnSpc>
                <a:spcPct val="70000"/>
              </a:lnSpc>
              <a:spcBef>
                <a:spcPts val="465"/>
              </a:spcBef>
            </a:pPr>
            <a:r>
              <a:rPr dirty="0"/>
              <a:t>residents,</a:t>
            </a:r>
            <a:r>
              <a:rPr spc="-55" dirty="0"/>
              <a:t> </a:t>
            </a:r>
            <a:r>
              <a:rPr dirty="0"/>
              <a:t>serving</a:t>
            </a:r>
            <a:r>
              <a:rPr spc="-50" dirty="0"/>
              <a:t> </a:t>
            </a:r>
            <a:r>
              <a:rPr dirty="0"/>
              <a:t>the</a:t>
            </a:r>
            <a:r>
              <a:rPr spc="-40" dirty="0"/>
              <a:t> </a:t>
            </a:r>
            <a:r>
              <a:rPr spc="-35" dirty="0"/>
              <a:t>low-</a:t>
            </a:r>
            <a:r>
              <a:rPr dirty="0"/>
              <a:t>income,</a:t>
            </a:r>
            <a:r>
              <a:rPr spc="-30" dirty="0"/>
              <a:t> </a:t>
            </a:r>
            <a:r>
              <a:rPr dirty="0"/>
              <a:t>uninsured,</a:t>
            </a:r>
            <a:r>
              <a:rPr spc="-65" dirty="0"/>
              <a:t> </a:t>
            </a:r>
            <a:r>
              <a:rPr dirty="0"/>
              <a:t>underinsured,</a:t>
            </a:r>
            <a:r>
              <a:rPr spc="-70" dirty="0"/>
              <a:t> </a:t>
            </a:r>
            <a:r>
              <a:rPr dirty="0"/>
              <a:t>and</a:t>
            </a:r>
            <a:r>
              <a:rPr spc="-45" dirty="0"/>
              <a:t> </a:t>
            </a:r>
            <a:r>
              <a:rPr spc="-10" dirty="0"/>
              <a:t>those </a:t>
            </a:r>
            <a:r>
              <a:rPr dirty="0"/>
              <a:t>with</a:t>
            </a:r>
            <a:r>
              <a:rPr spc="-45" dirty="0"/>
              <a:t> </a:t>
            </a:r>
            <a:r>
              <a:rPr dirty="0"/>
              <a:t>limited</a:t>
            </a:r>
            <a:r>
              <a:rPr spc="-70" dirty="0"/>
              <a:t> </a:t>
            </a:r>
            <a:r>
              <a:rPr dirty="0"/>
              <a:t>English</a:t>
            </a:r>
            <a:r>
              <a:rPr spc="-55" dirty="0"/>
              <a:t> </a:t>
            </a:r>
            <a:r>
              <a:rPr spc="-10" dirty="0"/>
              <a:t>proficiency.</a:t>
            </a:r>
          </a:p>
          <a:p>
            <a:pPr marL="241300" indent="-228600">
              <a:lnSpc>
                <a:spcPts val="2650"/>
              </a:lnSpc>
              <a:spcBef>
                <a:spcPts val="60"/>
              </a:spcBef>
              <a:buFont typeface="Arial"/>
              <a:buChar char="•"/>
              <a:tabLst>
                <a:tab pos="241300" algn="l"/>
              </a:tabLst>
            </a:pPr>
            <a:r>
              <a:rPr dirty="0"/>
              <a:t>In</a:t>
            </a:r>
            <a:r>
              <a:rPr spc="-65" dirty="0"/>
              <a:t> </a:t>
            </a:r>
            <a:r>
              <a:rPr dirty="0"/>
              <a:t>our</a:t>
            </a:r>
            <a:r>
              <a:rPr spc="-50" dirty="0"/>
              <a:t> </a:t>
            </a:r>
            <a:r>
              <a:rPr dirty="0"/>
              <a:t>pursuit</a:t>
            </a:r>
            <a:r>
              <a:rPr spc="-70" dirty="0"/>
              <a:t> </a:t>
            </a:r>
            <a:r>
              <a:rPr dirty="0"/>
              <a:t>of</a:t>
            </a:r>
            <a:r>
              <a:rPr spc="-50" dirty="0"/>
              <a:t> </a:t>
            </a:r>
            <a:r>
              <a:rPr spc="-10" dirty="0"/>
              <a:t>inclusivity,</a:t>
            </a:r>
            <a:r>
              <a:rPr spc="-75" dirty="0"/>
              <a:t> </a:t>
            </a:r>
            <a:r>
              <a:rPr dirty="0"/>
              <a:t>we're</a:t>
            </a:r>
            <a:r>
              <a:rPr spc="-60" dirty="0"/>
              <a:t> </a:t>
            </a:r>
            <a:r>
              <a:rPr dirty="0"/>
              <a:t>training</a:t>
            </a:r>
            <a:r>
              <a:rPr spc="-70" dirty="0"/>
              <a:t> </a:t>
            </a:r>
            <a:r>
              <a:rPr dirty="0"/>
              <a:t>our</a:t>
            </a:r>
            <a:r>
              <a:rPr spc="-40" dirty="0"/>
              <a:t> </a:t>
            </a:r>
            <a:r>
              <a:rPr dirty="0"/>
              <a:t>staff</a:t>
            </a:r>
            <a:r>
              <a:rPr spc="-75" dirty="0"/>
              <a:t> </a:t>
            </a:r>
            <a:r>
              <a:rPr dirty="0"/>
              <a:t>to</a:t>
            </a:r>
            <a:r>
              <a:rPr spc="-55" dirty="0"/>
              <a:t> </a:t>
            </a:r>
            <a:r>
              <a:rPr dirty="0"/>
              <a:t>cater</a:t>
            </a:r>
            <a:r>
              <a:rPr spc="-50" dirty="0"/>
              <a:t> </a:t>
            </a:r>
            <a:r>
              <a:rPr dirty="0"/>
              <a:t>to</a:t>
            </a:r>
            <a:r>
              <a:rPr spc="-60" dirty="0"/>
              <a:t> </a:t>
            </a:r>
            <a:r>
              <a:rPr dirty="0"/>
              <a:t>the</a:t>
            </a:r>
            <a:r>
              <a:rPr spc="-60" dirty="0"/>
              <a:t> </a:t>
            </a:r>
            <a:r>
              <a:rPr spc="-10" dirty="0"/>
              <a:t>specific</a:t>
            </a:r>
          </a:p>
          <a:p>
            <a:pPr marL="241300" marR="5080">
              <a:lnSpc>
                <a:spcPct val="70100"/>
              </a:lnSpc>
              <a:spcBef>
                <a:spcPts val="465"/>
              </a:spcBef>
            </a:pPr>
            <a:r>
              <a:rPr dirty="0"/>
              <a:t>needs</a:t>
            </a:r>
            <a:r>
              <a:rPr spc="-75" dirty="0"/>
              <a:t> </a:t>
            </a:r>
            <a:r>
              <a:rPr dirty="0"/>
              <a:t>of</a:t>
            </a:r>
            <a:r>
              <a:rPr spc="-35" dirty="0"/>
              <a:t> </a:t>
            </a:r>
            <a:r>
              <a:rPr dirty="0"/>
              <a:t>HIV</a:t>
            </a:r>
            <a:r>
              <a:rPr spc="-35" dirty="0"/>
              <a:t> </a:t>
            </a:r>
            <a:r>
              <a:rPr dirty="0"/>
              <a:t>patients.</a:t>
            </a:r>
            <a:r>
              <a:rPr spc="-60" dirty="0"/>
              <a:t> </a:t>
            </a:r>
            <a:r>
              <a:rPr dirty="0"/>
              <a:t>By</a:t>
            </a:r>
            <a:r>
              <a:rPr spc="-50" dirty="0"/>
              <a:t> </a:t>
            </a:r>
            <a:r>
              <a:rPr dirty="0"/>
              <a:t>promoting</a:t>
            </a:r>
            <a:r>
              <a:rPr spc="-35" dirty="0"/>
              <a:t> </a:t>
            </a:r>
            <a:r>
              <a:rPr dirty="0"/>
              <a:t>cultural</a:t>
            </a:r>
            <a:r>
              <a:rPr spc="-60" dirty="0"/>
              <a:t> </a:t>
            </a:r>
            <a:r>
              <a:rPr dirty="0"/>
              <a:t>competence,</a:t>
            </a:r>
            <a:r>
              <a:rPr spc="-70" dirty="0"/>
              <a:t> </a:t>
            </a:r>
            <a:r>
              <a:rPr dirty="0"/>
              <a:t>we</a:t>
            </a:r>
            <a:r>
              <a:rPr spc="-50" dirty="0"/>
              <a:t> </a:t>
            </a:r>
            <a:r>
              <a:rPr dirty="0"/>
              <a:t>aim</a:t>
            </a:r>
            <a:r>
              <a:rPr spc="-35" dirty="0"/>
              <a:t> </a:t>
            </a:r>
            <a:r>
              <a:rPr dirty="0"/>
              <a:t>to</a:t>
            </a:r>
            <a:r>
              <a:rPr spc="-40" dirty="0"/>
              <a:t> </a:t>
            </a:r>
            <a:r>
              <a:rPr spc="-10" dirty="0"/>
              <a:t>create </a:t>
            </a:r>
            <a:r>
              <a:rPr dirty="0"/>
              <a:t>a</a:t>
            </a:r>
            <a:r>
              <a:rPr spc="-45" dirty="0"/>
              <a:t> </a:t>
            </a:r>
            <a:r>
              <a:rPr dirty="0"/>
              <a:t>welcoming</a:t>
            </a:r>
            <a:r>
              <a:rPr spc="-40" dirty="0"/>
              <a:t> </a:t>
            </a:r>
            <a:r>
              <a:rPr spc="-10" dirty="0"/>
              <a:t>environment</a:t>
            </a:r>
            <a:r>
              <a:rPr spc="-70" dirty="0"/>
              <a:t> </a:t>
            </a:r>
            <a:r>
              <a:rPr dirty="0"/>
              <a:t>for</a:t>
            </a:r>
            <a:r>
              <a:rPr spc="-30" dirty="0"/>
              <a:t> </a:t>
            </a:r>
            <a:r>
              <a:rPr dirty="0"/>
              <a:t>everyone</a:t>
            </a:r>
            <a:r>
              <a:rPr spc="-60" dirty="0"/>
              <a:t> </a:t>
            </a:r>
            <a:r>
              <a:rPr dirty="0"/>
              <a:t>seeking</a:t>
            </a:r>
            <a:r>
              <a:rPr spc="-70" dirty="0"/>
              <a:t> </a:t>
            </a:r>
            <a:r>
              <a:rPr spc="-10" dirty="0"/>
              <a:t>compassionate</a:t>
            </a:r>
            <a:r>
              <a:rPr spc="-60" dirty="0"/>
              <a:t> </a:t>
            </a:r>
            <a:r>
              <a:rPr spc="-10" dirty="0"/>
              <a:t>healthcare.</a:t>
            </a:r>
          </a:p>
          <a:p>
            <a:pPr marL="241300" indent="-228600">
              <a:lnSpc>
                <a:spcPts val="2650"/>
              </a:lnSpc>
              <a:spcBef>
                <a:spcPts val="75"/>
              </a:spcBef>
              <a:buFont typeface="Arial"/>
              <a:buChar char="•"/>
              <a:tabLst>
                <a:tab pos="241300" algn="l"/>
              </a:tabLst>
            </a:pPr>
            <a:r>
              <a:rPr dirty="0"/>
              <a:t>Our</a:t>
            </a:r>
            <a:r>
              <a:rPr spc="-10" dirty="0"/>
              <a:t> </a:t>
            </a:r>
            <a:r>
              <a:rPr dirty="0"/>
              <a:t>pharmacy</a:t>
            </a:r>
            <a:r>
              <a:rPr spc="-20" dirty="0"/>
              <a:t> </a:t>
            </a:r>
            <a:r>
              <a:rPr dirty="0"/>
              <a:t>team</a:t>
            </a:r>
            <a:r>
              <a:rPr spc="-20" dirty="0"/>
              <a:t> </a:t>
            </a:r>
            <a:r>
              <a:rPr dirty="0"/>
              <a:t>is</a:t>
            </a:r>
            <a:r>
              <a:rPr spc="-10" dirty="0"/>
              <a:t> </a:t>
            </a:r>
            <a:r>
              <a:rPr dirty="0"/>
              <a:t>joining</a:t>
            </a:r>
            <a:r>
              <a:rPr spc="-10" dirty="0"/>
              <a:t> </a:t>
            </a:r>
            <a:r>
              <a:rPr dirty="0"/>
              <a:t>this</a:t>
            </a:r>
            <a:r>
              <a:rPr spc="-10" dirty="0"/>
              <a:t> </a:t>
            </a:r>
            <a:r>
              <a:rPr dirty="0"/>
              <a:t>learning</a:t>
            </a:r>
            <a:r>
              <a:rPr spc="-20" dirty="0"/>
              <a:t> collaborative</a:t>
            </a:r>
            <a:r>
              <a:rPr spc="-114" dirty="0"/>
              <a:t> </a:t>
            </a:r>
            <a:r>
              <a:rPr dirty="0"/>
              <a:t>in</a:t>
            </a:r>
            <a:r>
              <a:rPr spc="-15" dirty="0"/>
              <a:t> </a:t>
            </a:r>
            <a:r>
              <a:rPr dirty="0"/>
              <a:t>order</a:t>
            </a:r>
            <a:r>
              <a:rPr spc="-20" dirty="0"/>
              <a:t> </a:t>
            </a:r>
            <a:r>
              <a:rPr dirty="0"/>
              <a:t>to</a:t>
            </a:r>
            <a:r>
              <a:rPr spc="-15" dirty="0"/>
              <a:t> </a:t>
            </a:r>
            <a:r>
              <a:rPr spc="-10" dirty="0"/>
              <a:t>break</a:t>
            </a:r>
          </a:p>
          <a:p>
            <a:pPr marL="241300" marR="377190">
              <a:lnSpc>
                <a:spcPct val="70000"/>
              </a:lnSpc>
              <a:spcBef>
                <a:spcPts val="465"/>
              </a:spcBef>
            </a:pPr>
            <a:r>
              <a:rPr dirty="0"/>
              <a:t>down</a:t>
            </a:r>
            <a:r>
              <a:rPr spc="-60" dirty="0"/>
              <a:t> </a:t>
            </a:r>
            <a:r>
              <a:rPr dirty="0"/>
              <a:t>barriers</a:t>
            </a:r>
            <a:r>
              <a:rPr spc="-60" dirty="0"/>
              <a:t> </a:t>
            </a:r>
            <a:r>
              <a:rPr dirty="0"/>
              <a:t>and</a:t>
            </a:r>
            <a:r>
              <a:rPr spc="-60" dirty="0"/>
              <a:t> </a:t>
            </a:r>
            <a:r>
              <a:rPr dirty="0"/>
              <a:t>strive</a:t>
            </a:r>
            <a:r>
              <a:rPr spc="-75" dirty="0"/>
              <a:t> </a:t>
            </a:r>
            <a:r>
              <a:rPr dirty="0"/>
              <a:t>to</a:t>
            </a:r>
            <a:r>
              <a:rPr spc="-55" dirty="0"/>
              <a:t> </a:t>
            </a:r>
            <a:r>
              <a:rPr dirty="0"/>
              <a:t>make</a:t>
            </a:r>
            <a:r>
              <a:rPr spc="-55" dirty="0"/>
              <a:t> </a:t>
            </a:r>
            <a:r>
              <a:rPr dirty="0"/>
              <a:t>healthcare</a:t>
            </a:r>
            <a:r>
              <a:rPr spc="-80" dirty="0"/>
              <a:t> </a:t>
            </a:r>
            <a:r>
              <a:rPr dirty="0"/>
              <a:t>accessible</a:t>
            </a:r>
            <a:r>
              <a:rPr spc="-85" dirty="0"/>
              <a:t> </a:t>
            </a:r>
            <a:r>
              <a:rPr dirty="0"/>
              <a:t>and</a:t>
            </a:r>
            <a:r>
              <a:rPr spc="-60" dirty="0"/>
              <a:t> </a:t>
            </a:r>
            <a:r>
              <a:rPr dirty="0"/>
              <a:t>respectful</a:t>
            </a:r>
            <a:r>
              <a:rPr spc="-85" dirty="0"/>
              <a:t> </a:t>
            </a:r>
            <a:r>
              <a:rPr spc="-25" dirty="0"/>
              <a:t>to </a:t>
            </a:r>
            <a:r>
              <a:rPr spc="-20" dirty="0"/>
              <a:t>all.</a:t>
            </a:r>
          </a:p>
        </p:txBody>
      </p:sp>
    </p:spTree>
    <p:extLst>
      <p:ext uri="{BB962C8B-B14F-4D97-AF65-F5344CB8AC3E}">
        <p14:creationId xmlns:p14="http://schemas.microsoft.com/office/powerpoint/2010/main" val="11989070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2">
            <a:extLst>
              <a:ext uri="{FF2B5EF4-FFF2-40B4-BE49-F238E27FC236}">
                <a16:creationId xmlns:a16="http://schemas.microsoft.com/office/drawing/2014/main" id="{26569B9A-5FC2-8040-BF84-F3F35E2950EC}"/>
              </a:ext>
            </a:extLst>
          </p:cNvPr>
          <p:cNvSpPr>
            <a:spLocks noGrp="1" noChangeArrowheads="1"/>
          </p:cNvSpPr>
          <p:nvPr>
            <p:ph type="ctrTitle"/>
          </p:nvPr>
        </p:nvSpPr>
        <p:spPr>
          <a:xfrm>
            <a:off x="3590925" y="2346325"/>
            <a:ext cx="4983163" cy="584200"/>
          </a:xfrm>
        </p:spPr>
        <p:txBody>
          <a:bodyPr/>
          <a:lstStyle/>
          <a:p>
            <a:pPr eaLnBrk="1" hangingPunct="1"/>
            <a:r>
              <a:rPr lang="en-US" altLang="en-US" sz="2500" dirty="0" smtClean="0"/>
              <a:t>East Central Oklahoma Family Health Center</a:t>
            </a:r>
            <a:endParaRPr lang="en-US" altLang="en-US" sz="2500" dirty="0"/>
          </a:p>
        </p:txBody>
      </p:sp>
      <p:sp>
        <p:nvSpPr>
          <p:cNvPr id="28674" name="Subtitle 3">
            <a:extLst>
              <a:ext uri="{FF2B5EF4-FFF2-40B4-BE49-F238E27FC236}">
                <a16:creationId xmlns:a16="http://schemas.microsoft.com/office/drawing/2014/main" id="{53C3E4A7-412A-9C43-80F1-77487C4A7563}"/>
              </a:ext>
            </a:extLst>
          </p:cNvPr>
          <p:cNvSpPr>
            <a:spLocks noGrp="1" noChangeArrowheads="1"/>
          </p:cNvSpPr>
          <p:nvPr>
            <p:ph type="subTitle" idx="1"/>
          </p:nvPr>
        </p:nvSpPr>
        <p:spPr>
          <a:xfrm>
            <a:off x="3590925" y="3948113"/>
            <a:ext cx="4983163" cy="538162"/>
          </a:xfrm>
        </p:spPr>
        <p:txBody>
          <a:bodyPr/>
          <a:lstStyle/>
          <a:p>
            <a:pPr eaLnBrk="1" hangingPunct="1"/>
            <a:r>
              <a:rPr lang="en-US" altLang="en-US" dirty="0" smtClean="0">
                <a:ea typeface="Glegoo" pitchFamily="2" charset="0"/>
                <a:cs typeface="Glegoo" pitchFamily="2" charset="0"/>
              </a:rPr>
              <a:t>HIV Prevention Team</a:t>
            </a:r>
            <a:endParaRPr lang="en-US" altLang="en-US" dirty="0">
              <a:ea typeface="Glegoo" pitchFamily="2" charset="0"/>
              <a:cs typeface="Glegoo" pitchFamily="2" charset="0"/>
            </a:endParaRPr>
          </a:p>
        </p:txBody>
      </p:sp>
      <p:sp>
        <p:nvSpPr>
          <p:cNvPr id="3" name="TextBox 2"/>
          <p:cNvSpPr txBox="1"/>
          <p:nvPr/>
        </p:nvSpPr>
        <p:spPr>
          <a:xfrm>
            <a:off x="4029262" y="4475365"/>
            <a:ext cx="4106488" cy="14619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mn-cs"/>
              </a:rPr>
              <a:t>We received the Health Resources and Services </a:t>
            </a:r>
            <a:r>
              <a:rPr kumimoji="0" lang="en-US" sz="1100" b="0" i="0" u="none" strike="noStrike" kern="1200" cap="none" spc="0" normalizeH="0" baseline="0" noProof="0" dirty="0" err="1" smtClean="0">
                <a:ln>
                  <a:noFill/>
                </a:ln>
                <a:solidFill>
                  <a:srgbClr val="FFFFFF"/>
                </a:solidFill>
                <a:effectLst/>
                <a:uLnTx/>
                <a:uFillTx/>
                <a:latin typeface="Calibri" panose="020F0502020204030204" pitchFamily="34" charset="0"/>
                <a:ea typeface="+mn-ea"/>
                <a:cs typeface="+mn-cs"/>
              </a:rPr>
              <a:t>Adminstration</a:t>
            </a:r>
            <a:r>
              <a:rPr kumimoji="0" lang="en-US" sz="11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mn-cs"/>
              </a:rPr>
              <a:t> (HRSA) Ending the HIV Epidemic-Primary Care HIV Prevention grant in July 2023. We are working to implement a well-rounded HIV prevention program. Our goals are to increase HIV screening, decrease the stigma associated with HIV through education and outreach, and linking patients to HIV care while meeting their primary care needs.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6315" y="736801"/>
            <a:ext cx="2152381" cy="1609524"/>
          </a:xfrm>
          <a:prstGeom prst="rect">
            <a:avLst/>
          </a:prstGeom>
        </p:spPr>
      </p:pic>
    </p:spTree>
    <p:custDataLst>
      <p:tags r:id="rId1"/>
    </p:custDataLst>
    <p:extLst>
      <p:ext uri="{BB962C8B-B14F-4D97-AF65-F5344CB8AC3E}">
        <p14:creationId xmlns:p14="http://schemas.microsoft.com/office/powerpoint/2010/main" val="21821764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5512" y="3617715"/>
            <a:ext cx="1786052" cy="2341407"/>
          </a:xfrm>
          <a:prstGeom prst="ellipse">
            <a:avLst/>
          </a:prstGeom>
          <a:ln>
            <a:noFill/>
          </a:ln>
          <a:effectLst>
            <a:softEdge rad="112500"/>
          </a:effec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63" t="8662" r="-263" b="-197"/>
          <a:stretch/>
        </p:blipFill>
        <p:spPr>
          <a:xfrm>
            <a:off x="5712747" y="3657713"/>
            <a:ext cx="1825369" cy="2264611"/>
          </a:xfrm>
          <a:prstGeom prst="ellipse">
            <a:avLst/>
          </a:prstGeom>
          <a:ln>
            <a:noFill/>
          </a:ln>
          <a:effectLst>
            <a:softEdge rad="112500"/>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5519" y="3657713"/>
            <a:ext cx="1780002" cy="2301409"/>
          </a:xfrm>
          <a:prstGeom prst="ellipse">
            <a:avLst/>
          </a:prstGeom>
          <a:ln>
            <a:noFill/>
          </a:ln>
          <a:effectLst>
            <a:softEdge rad="112500"/>
          </a:effec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7160" y="842187"/>
            <a:ext cx="1784540" cy="2301409"/>
          </a:xfrm>
          <a:prstGeom prst="ellipse">
            <a:avLst/>
          </a:prstGeom>
          <a:ln>
            <a:noFill/>
          </a:ln>
          <a:effectLst>
            <a:softEdge rad="112500"/>
          </a:effec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357" y="881149"/>
            <a:ext cx="1783111" cy="2301409"/>
          </a:xfrm>
          <a:prstGeom prst="ellipse">
            <a:avLst/>
          </a:prstGeom>
          <a:ln>
            <a:noFill/>
          </a:ln>
          <a:effectLst>
            <a:softEdge rad="112500"/>
          </a:effec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43446" y="881149"/>
            <a:ext cx="1783111" cy="2301409"/>
          </a:xfrm>
          <a:prstGeom prst="ellipse">
            <a:avLst/>
          </a:prstGeom>
          <a:ln>
            <a:noFill/>
          </a:ln>
          <a:effectLst>
            <a:softEdge rad="112500"/>
          </a:effectLst>
        </p:spPr>
      </p:pic>
      <p:sp>
        <p:nvSpPr>
          <p:cNvPr id="32769" name="Title 1">
            <a:extLst>
              <a:ext uri="{FF2B5EF4-FFF2-40B4-BE49-F238E27FC236}">
                <a16:creationId xmlns:a16="http://schemas.microsoft.com/office/drawing/2014/main" id="{C8FF8349-7E8B-C34C-B27A-1B6029B39797}"/>
              </a:ext>
            </a:extLst>
          </p:cNvPr>
          <p:cNvSpPr>
            <a:spLocks noGrp="1" noChangeArrowheads="1"/>
          </p:cNvSpPr>
          <p:nvPr>
            <p:ph type="ctrTitle"/>
          </p:nvPr>
        </p:nvSpPr>
        <p:spPr>
          <a:xfrm rot="16200000">
            <a:off x="-1855787" y="3122613"/>
            <a:ext cx="6096000" cy="584200"/>
          </a:xfrm>
        </p:spPr>
        <p:txBody>
          <a:bodyPr/>
          <a:lstStyle/>
          <a:p>
            <a:pPr eaLnBrk="1" hangingPunct="1"/>
            <a:r>
              <a:rPr lang="en-US" altLang="en-US" dirty="0" smtClean="0"/>
              <a:t>Meet our team!</a:t>
            </a:r>
            <a:endParaRPr lang="en-US" altLang="en-US" dirty="0"/>
          </a:p>
        </p:txBody>
      </p:sp>
      <p:sp>
        <p:nvSpPr>
          <p:cNvPr id="32770" name="Text Placeholder 2">
            <a:extLst>
              <a:ext uri="{FF2B5EF4-FFF2-40B4-BE49-F238E27FC236}">
                <a16:creationId xmlns:a16="http://schemas.microsoft.com/office/drawing/2014/main" id="{1114010C-3634-1B44-977D-17B3D44C12F9}"/>
              </a:ext>
            </a:extLst>
          </p:cNvPr>
          <p:cNvSpPr>
            <a:spLocks noGrp="1" noChangeArrowheads="1"/>
          </p:cNvSpPr>
          <p:nvPr>
            <p:ph type="body" sz="quarter" idx="16"/>
          </p:nvPr>
        </p:nvSpPr>
        <p:spPr>
          <a:xfrm>
            <a:off x="2416175" y="2507009"/>
            <a:ext cx="2178050" cy="636587"/>
          </a:xfrm>
        </p:spPr>
        <p:txBody>
          <a:bodyPr/>
          <a:lstStyle/>
          <a:p>
            <a:pPr eaLnBrk="1" hangingPunct="1">
              <a:spcBef>
                <a:spcPct val="0"/>
              </a:spcBef>
            </a:pPr>
            <a:r>
              <a:rPr lang="en-US" altLang="en-US" sz="1400" dirty="0" smtClean="0">
                <a:effectLst>
                  <a:outerShdw blurRad="38100" dist="38100" dir="2700000" algn="tl">
                    <a:srgbClr val="000000">
                      <a:alpha val="43137"/>
                    </a:srgbClr>
                  </a:outerShdw>
                </a:effectLst>
                <a:ea typeface="Glegoo" pitchFamily="2" charset="0"/>
              </a:rPr>
              <a:t>Leslie Hughes, APRN</a:t>
            </a:r>
          </a:p>
          <a:p>
            <a:pPr eaLnBrk="1" hangingPunct="1">
              <a:spcBef>
                <a:spcPct val="0"/>
              </a:spcBef>
            </a:pPr>
            <a:r>
              <a:rPr lang="en-US" altLang="en-US" sz="1400" dirty="0" smtClean="0">
                <a:effectLst>
                  <a:outerShdw blurRad="38100" dist="38100" dir="2700000" algn="tl">
                    <a:srgbClr val="000000">
                      <a:alpha val="43137"/>
                    </a:srgbClr>
                  </a:outerShdw>
                </a:effectLst>
                <a:ea typeface="Glegoo" pitchFamily="2" charset="0"/>
              </a:rPr>
              <a:t>Coach</a:t>
            </a:r>
          </a:p>
        </p:txBody>
      </p:sp>
      <p:sp>
        <p:nvSpPr>
          <p:cNvPr id="32771" name="Text Placeholder 3">
            <a:extLst>
              <a:ext uri="{FF2B5EF4-FFF2-40B4-BE49-F238E27FC236}">
                <a16:creationId xmlns:a16="http://schemas.microsoft.com/office/drawing/2014/main" id="{E6BADBB5-108D-E045-BD88-BFE4A66839FB}"/>
              </a:ext>
            </a:extLst>
          </p:cNvPr>
          <p:cNvSpPr>
            <a:spLocks noGrp="1" noChangeArrowheads="1"/>
          </p:cNvSpPr>
          <p:nvPr>
            <p:ph type="body" sz="quarter" idx="17"/>
          </p:nvPr>
        </p:nvSpPr>
        <p:spPr>
          <a:xfrm>
            <a:off x="5597352" y="2507009"/>
            <a:ext cx="2179638" cy="636587"/>
          </a:xfrm>
        </p:spPr>
        <p:txBody>
          <a:bodyPr/>
          <a:lstStyle/>
          <a:p>
            <a:pPr eaLnBrk="1" hangingPunct="1">
              <a:spcBef>
                <a:spcPct val="0"/>
              </a:spcBef>
            </a:pPr>
            <a:r>
              <a:rPr lang="en-US" altLang="en-US" sz="1400" dirty="0" smtClean="0">
                <a:effectLst>
                  <a:outerShdw blurRad="38100" dist="38100" dir="2700000" algn="tl">
                    <a:srgbClr val="000000">
                      <a:alpha val="43137"/>
                    </a:srgbClr>
                  </a:outerShdw>
                </a:effectLst>
                <a:ea typeface="Glegoo" pitchFamily="2" charset="0"/>
              </a:rPr>
              <a:t>John Manning, APRN Co-coach</a:t>
            </a:r>
            <a:endParaRPr lang="en-US" altLang="en-US" sz="1400" dirty="0">
              <a:effectLst>
                <a:outerShdw blurRad="38100" dist="38100" dir="2700000" algn="tl">
                  <a:srgbClr val="000000">
                    <a:alpha val="43137"/>
                  </a:srgbClr>
                </a:outerShdw>
              </a:effectLst>
              <a:ea typeface="Glegoo" pitchFamily="2" charset="0"/>
            </a:endParaRPr>
          </a:p>
        </p:txBody>
      </p:sp>
      <p:sp>
        <p:nvSpPr>
          <p:cNvPr id="32772" name="Text Placeholder 4">
            <a:extLst>
              <a:ext uri="{FF2B5EF4-FFF2-40B4-BE49-F238E27FC236}">
                <a16:creationId xmlns:a16="http://schemas.microsoft.com/office/drawing/2014/main" id="{59EA3EE8-3EE7-6D4A-9AAA-8845C68C4F39}"/>
              </a:ext>
            </a:extLst>
          </p:cNvPr>
          <p:cNvSpPr>
            <a:spLocks noGrp="1" noChangeArrowheads="1"/>
          </p:cNvSpPr>
          <p:nvPr>
            <p:ph type="body" sz="quarter" idx="18"/>
          </p:nvPr>
        </p:nvSpPr>
        <p:spPr>
          <a:xfrm>
            <a:off x="8656638" y="2507008"/>
            <a:ext cx="2179637" cy="636588"/>
          </a:xfrm>
        </p:spPr>
        <p:txBody>
          <a:bodyPr/>
          <a:lstStyle/>
          <a:p>
            <a:pPr eaLnBrk="1" hangingPunct="1">
              <a:spcBef>
                <a:spcPct val="0"/>
              </a:spcBef>
            </a:pPr>
            <a:r>
              <a:rPr lang="en-US" altLang="en-US" sz="1400" dirty="0" smtClean="0">
                <a:ea typeface="Glegoo" pitchFamily="2" charset="0"/>
              </a:rPr>
              <a:t>Kristen </a:t>
            </a:r>
            <a:r>
              <a:rPr lang="en-US" altLang="en-US" sz="1400" dirty="0" err="1" smtClean="0">
                <a:ea typeface="Glegoo" pitchFamily="2" charset="0"/>
              </a:rPr>
              <a:t>Otwell</a:t>
            </a:r>
            <a:r>
              <a:rPr lang="en-US" altLang="en-US" sz="1400" dirty="0" smtClean="0">
                <a:ea typeface="Glegoo" pitchFamily="2" charset="0"/>
              </a:rPr>
              <a:t>, </a:t>
            </a:r>
          </a:p>
          <a:p>
            <a:pPr eaLnBrk="1" hangingPunct="1">
              <a:spcBef>
                <a:spcPct val="0"/>
              </a:spcBef>
            </a:pPr>
            <a:r>
              <a:rPr lang="en-US" altLang="en-US" sz="1400" dirty="0" smtClean="0">
                <a:ea typeface="Glegoo" pitchFamily="2" charset="0"/>
              </a:rPr>
              <a:t>HIV Community Health Worker</a:t>
            </a:r>
            <a:endParaRPr lang="en-US" altLang="en-US" sz="1400" dirty="0">
              <a:ea typeface="Glegoo" pitchFamily="2" charset="0"/>
            </a:endParaRPr>
          </a:p>
        </p:txBody>
      </p:sp>
      <p:sp>
        <p:nvSpPr>
          <p:cNvPr id="32773" name="Text Placeholder 5">
            <a:extLst>
              <a:ext uri="{FF2B5EF4-FFF2-40B4-BE49-F238E27FC236}">
                <a16:creationId xmlns:a16="http://schemas.microsoft.com/office/drawing/2014/main" id="{4B4E83D9-EDE4-374C-834F-A46BFCB1618C}"/>
              </a:ext>
            </a:extLst>
          </p:cNvPr>
          <p:cNvSpPr>
            <a:spLocks noGrp="1" noChangeArrowheads="1"/>
          </p:cNvSpPr>
          <p:nvPr>
            <p:ph type="body" sz="quarter" idx="19"/>
          </p:nvPr>
        </p:nvSpPr>
        <p:spPr>
          <a:xfrm>
            <a:off x="2416175" y="5213913"/>
            <a:ext cx="2178050" cy="636588"/>
          </a:xfrm>
        </p:spPr>
        <p:txBody>
          <a:bodyPr/>
          <a:lstStyle/>
          <a:p>
            <a:pPr eaLnBrk="1" hangingPunct="1">
              <a:spcBef>
                <a:spcPct val="0"/>
              </a:spcBef>
            </a:pPr>
            <a:r>
              <a:rPr lang="en-US" altLang="en-US" sz="1400" dirty="0" smtClean="0">
                <a:effectLst>
                  <a:outerShdw blurRad="38100" dist="38100" dir="2700000" algn="tl">
                    <a:srgbClr val="000000">
                      <a:alpha val="43137"/>
                    </a:srgbClr>
                  </a:outerShdw>
                </a:effectLst>
                <a:ea typeface="Glegoo" pitchFamily="2" charset="0"/>
              </a:rPr>
              <a:t>Joanna Schmidt, LCSW</a:t>
            </a:r>
            <a:endParaRPr lang="en-US" altLang="en-US" sz="1400" dirty="0">
              <a:effectLst>
                <a:outerShdw blurRad="38100" dist="38100" dir="2700000" algn="tl">
                  <a:srgbClr val="000000">
                    <a:alpha val="43137"/>
                  </a:srgbClr>
                </a:outerShdw>
              </a:effectLst>
              <a:ea typeface="Glegoo" pitchFamily="2" charset="0"/>
            </a:endParaRPr>
          </a:p>
        </p:txBody>
      </p:sp>
      <p:sp>
        <p:nvSpPr>
          <p:cNvPr id="32774" name="Text Placeholder 6">
            <a:extLst>
              <a:ext uri="{FF2B5EF4-FFF2-40B4-BE49-F238E27FC236}">
                <a16:creationId xmlns:a16="http://schemas.microsoft.com/office/drawing/2014/main" id="{7ED4706B-F41D-A444-800C-C9D922941213}"/>
              </a:ext>
            </a:extLst>
          </p:cNvPr>
          <p:cNvSpPr>
            <a:spLocks noGrp="1" noChangeArrowheads="1"/>
          </p:cNvSpPr>
          <p:nvPr>
            <p:ph type="body" sz="quarter" idx="20"/>
          </p:nvPr>
        </p:nvSpPr>
        <p:spPr>
          <a:xfrm>
            <a:off x="5597352" y="5213913"/>
            <a:ext cx="2179638" cy="636587"/>
          </a:xfrm>
        </p:spPr>
        <p:txBody>
          <a:bodyPr/>
          <a:lstStyle/>
          <a:p>
            <a:pPr eaLnBrk="1" hangingPunct="1">
              <a:spcBef>
                <a:spcPct val="0"/>
              </a:spcBef>
            </a:pPr>
            <a:r>
              <a:rPr lang="en-US" altLang="en-US" sz="1400" dirty="0" smtClean="0">
                <a:ea typeface="Glegoo" pitchFamily="2" charset="0"/>
              </a:rPr>
              <a:t>Melissa Sorrell, RN</a:t>
            </a:r>
            <a:endParaRPr lang="en-US" altLang="en-US" sz="1400" dirty="0">
              <a:ea typeface="Glegoo" pitchFamily="2" charset="0"/>
            </a:endParaRPr>
          </a:p>
        </p:txBody>
      </p:sp>
      <p:sp>
        <p:nvSpPr>
          <p:cNvPr id="32775" name="Text Placeholder 7">
            <a:extLst>
              <a:ext uri="{FF2B5EF4-FFF2-40B4-BE49-F238E27FC236}">
                <a16:creationId xmlns:a16="http://schemas.microsoft.com/office/drawing/2014/main" id="{C39D8CF6-BEB0-0F4F-97A8-7C26E94815A0}"/>
              </a:ext>
            </a:extLst>
          </p:cNvPr>
          <p:cNvSpPr>
            <a:spLocks noGrp="1" noChangeArrowheads="1"/>
          </p:cNvSpPr>
          <p:nvPr>
            <p:ph type="body" sz="quarter" idx="21"/>
          </p:nvPr>
        </p:nvSpPr>
        <p:spPr>
          <a:xfrm>
            <a:off x="8656638" y="5213912"/>
            <a:ext cx="2179637" cy="636588"/>
          </a:xfrm>
        </p:spPr>
        <p:txBody>
          <a:bodyPr/>
          <a:lstStyle/>
          <a:p>
            <a:pPr eaLnBrk="1" hangingPunct="1">
              <a:spcBef>
                <a:spcPct val="0"/>
              </a:spcBef>
            </a:pPr>
            <a:r>
              <a:rPr lang="en-US" altLang="en-US" sz="1400" dirty="0" smtClean="0">
                <a:ea typeface="Glegoo" pitchFamily="2" charset="0"/>
              </a:rPr>
              <a:t>Serra </a:t>
            </a:r>
            <a:r>
              <a:rPr lang="en-US" altLang="en-US" sz="1400" dirty="0" err="1" smtClean="0">
                <a:ea typeface="Glegoo" pitchFamily="2" charset="0"/>
              </a:rPr>
              <a:t>DeQuinzio</a:t>
            </a:r>
            <a:r>
              <a:rPr lang="en-US" altLang="en-US" sz="1400" dirty="0" smtClean="0">
                <a:ea typeface="Glegoo" pitchFamily="2" charset="0"/>
              </a:rPr>
              <a:t>, Receptionist</a:t>
            </a:r>
            <a:endParaRPr lang="en-US" altLang="en-US" sz="1400" dirty="0">
              <a:ea typeface="Glegoo" pitchFamily="2" charset="0"/>
            </a:endParaRPr>
          </a:p>
        </p:txBody>
      </p:sp>
    </p:spTree>
    <p:custDataLst>
      <p:tags r:id="rId1"/>
    </p:custDataLst>
    <p:extLst>
      <p:ext uri="{BB962C8B-B14F-4D97-AF65-F5344CB8AC3E}">
        <p14:creationId xmlns:p14="http://schemas.microsoft.com/office/powerpoint/2010/main" val="21132306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57022-C45C-90FA-6733-3F4377D1D6DE}"/>
              </a:ext>
            </a:extLst>
          </p:cNvPr>
          <p:cNvSpPr>
            <a:spLocks noGrp="1"/>
          </p:cNvSpPr>
          <p:nvPr>
            <p:ph type="title"/>
          </p:nvPr>
        </p:nvSpPr>
        <p:spPr>
          <a:xfrm>
            <a:off x="125836" y="46343"/>
            <a:ext cx="11627141" cy="1325563"/>
          </a:xfrm>
        </p:spPr>
        <p:txBody>
          <a:bodyPr>
            <a:normAutofit fontScale="90000"/>
          </a:bodyPr>
          <a:lstStyle/>
          <a:p>
            <a:pPr algn="ctr"/>
            <a:r>
              <a:rPr lang="en-US" dirty="0"/>
              <a:t>FirstMed Health &amp; Wellness</a:t>
            </a:r>
            <a:br>
              <a:rPr lang="en-US" dirty="0"/>
            </a:br>
            <a:r>
              <a:rPr lang="en-US" sz="1600" dirty="0">
                <a:solidFill>
                  <a:schemeClr val="accent2">
                    <a:lumMod val="75000"/>
                  </a:schemeClr>
                </a:solidFill>
                <a:latin typeface="Inter"/>
              </a:rPr>
              <a:t>A </a:t>
            </a:r>
            <a:r>
              <a:rPr lang="en-US" sz="1600" i="0" dirty="0">
                <a:solidFill>
                  <a:schemeClr val="accent2">
                    <a:lumMod val="75000"/>
                  </a:schemeClr>
                </a:solidFill>
                <a:effectLst/>
                <a:latin typeface="Inter"/>
              </a:rPr>
              <a:t>nonprofit community healthcare clinic providing preventive and primary health care services to individuals and families in Southern Nevada</a:t>
            </a:r>
            <a:r>
              <a:rPr lang="en-US" sz="1600" i="0" dirty="0">
                <a:solidFill>
                  <a:srgbClr val="232323"/>
                </a:solidFill>
                <a:effectLst/>
                <a:latin typeface="Inter"/>
              </a:rPr>
              <a:t/>
            </a:r>
            <a:br>
              <a:rPr lang="en-US" sz="1600" i="0" dirty="0">
                <a:solidFill>
                  <a:srgbClr val="232323"/>
                </a:solidFill>
                <a:effectLst/>
                <a:latin typeface="Inter"/>
              </a:rPr>
            </a:br>
            <a:r>
              <a:rPr lang="en-US" sz="1600" b="0" i="0" dirty="0">
                <a:solidFill>
                  <a:srgbClr val="232323"/>
                </a:solidFill>
                <a:effectLst/>
                <a:latin typeface="Inter"/>
              </a:rPr>
              <a:t/>
            </a:r>
            <a:br>
              <a:rPr lang="en-US" sz="1600" b="0" i="0" dirty="0">
                <a:solidFill>
                  <a:srgbClr val="232323"/>
                </a:solidFill>
                <a:effectLst/>
                <a:latin typeface="Inter"/>
              </a:rPr>
            </a:br>
            <a:r>
              <a:rPr lang="en-US" sz="1100" b="1" i="0" dirty="0">
                <a:solidFill>
                  <a:srgbClr val="232323"/>
                </a:solidFill>
                <a:effectLst/>
                <a:latin typeface="Inter"/>
              </a:rPr>
              <a:t>Chief Executive Officer: </a:t>
            </a:r>
            <a:r>
              <a:rPr lang="en-US" sz="1600" b="1" i="0" dirty="0">
                <a:solidFill>
                  <a:srgbClr val="002060"/>
                </a:solidFill>
                <a:effectLst/>
                <a:latin typeface="Inter"/>
              </a:rPr>
              <a:t>ANGELA QUINN   </a:t>
            </a:r>
            <a:r>
              <a:rPr lang="en-US" sz="1100" b="1" i="0" dirty="0">
                <a:solidFill>
                  <a:srgbClr val="232323"/>
                </a:solidFill>
                <a:effectLst/>
                <a:latin typeface="Inter"/>
              </a:rPr>
              <a:t>Vice President: </a:t>
            </a:r>
            <a:r>
              <a:rPr lang="en-US" sz="1600" b="1" i="0" dirty="0">
                <a:solidFill>
                  <a:srgbClr val="002060"/>
                </a:solidFill>
                <a:effectLst/>
                <a:latin typeface="Inter"/>
              </a:rPr>
              <a:t>SONYA HARRIS     </a:t>
            </a:r>
            <a:r>
              <a:rPr lang="en-US" sz="1100" b="1" i="0" dirty="0">
                <a:solidFill>
                  <a:srgbClr val="232323"/>
                </a:solidFill>
                <a:effectLst/>
                <a:latin typeface="Inter"/>
              </a:rPr>
              <a:t>Chief Medical Officer: </a:t>
            </a:r>
            <a:r>
              <a:rPr lang="en-US" sz="1600" b="1" i="0" dirty="0">
                <a:solidFill>
                  <a:srgbClr val="002060"/>
                </a:solidFill>
                <a:effectLst/>
                <a:latin typeface="Inter"/>
              </a:rPr>
              <a:t>LILNETRA GRADY     </a:t>
            </a:r>
            <a:r>
              <a:rPr lang="en-US" sz="1100" b="1" i="0" dirty="0">
                <a:solidFill>
                  <a:srgbClr val="232323"/>
                </a:solidFill>
                <a:effectLst/>
                <a:latin typeface="Inter"/>
              </a:rPr>
              <a:t>Chief Operation Officer: </a:t>
            </a:r>
            <a:r>
              <a:rPr lang="en-US" sz="1600" b="1" i="0" dirty="0">
                <a:solidFill>
                  <a:srgbClr val="002060"/>
                </a:solidFill>
                <a:effectLst/>
                <a:latin typeface="Inter"/>
              </a:rPr>
              <a:t>MYESHA WILSON</a:t>
            </a:r>
            <a:endParaRPr lang="en-US" b="1" dirty="0">
              <a:solidFill>
                <a:srgbClr val="002060"/>
              </a:solidFill>
            </a:endParaRPr>
          </a:p>
        </p:txBody>
      </p:sp>
      <p:sp>
        <p:nvSpPr>
          <p:cNvPr id="3" name="Content Placeholder 2">
            <a:extLst>
              <a:ext uri="{FF2B5EF4-FFF2-40B4-BE49-F238E27FC236}">
                <a16:creationId xmlns:a16="http://schemas.microsoft.com/office/drawing/2014/main" id="{6DC0FA04-73B9-EB10-62B4-8C420D3C0CCE}"/>
              </a:ext>
            </a:extLst>
          </p:cNvPr>
          <p:cNvSpPr>
            <a:spLocks noGrp="1"/>
          </p:cNvSpPr>
          <p:nvPr>
            <p:ph sz="half" idx="1"/>
          </p:nvPr>
        </p:nvSpPr>
        <p:spPr>
          <a:xfrm>
            <a:off x="125836" y="1985111"/>
            <a:ext cx="6277836" cy="4746335"/>
          </a:xfrm>
        </p:spPr>
        <p:txBody>
          <a:bodyPr>
            <a:normAutofit lnSpcReduction="10000"/>
          </a:bodyPr>
          <a:lstStyle/>
          <a:p>
            <a:r>
              <a:rPr lang="en-US" b="1" u="sng" dirty="0">
                <a:solidFill>
                  <a:srgbClr val="002060"/>
                </a:solidFill>
              </a:rPr>
              <a:t>Our Services:</a:t>
            </a:r>
          </a:p>
          <a:p>
            <a:pPr>
              <a:lnSpc>
                <a:spcPct val="110000"/>
              </a:lnSpc>
              <a:spcBef>
                <a:spcPts val="0"/>
              </a:spcBef>
            </a:pPr>
            <a:r>
              <a:rPr lang="en-US" sz="1400" dirty="0"/>
              <a:t>Primary Care for Adults &amp; Adolescents </a:t>
            </a:r>
          </a:p>
          <a:p>
            <a:pPr>
              <a:lnSpc>
                <a:spcPct val="110000"/>
              </a:lnSpc>
              <a:spcBef>
                <a:spcPts val="0"/>
              </a:spcBef>
            </a:pPr>
            <a:r>
              <a:rPr lang="en-US" sz="1400" dirty="0"/>
              <a:t>Behavioral Health Services for Adults &amp; Adolescent (Therapy &amp; Psychiatry)</a:t>
            </a:r>
          </a:p>
          <a:p>
            <a:pPr>
              <a:lnSpc>
                <a:spcPct val="110000"/>
              </a:lnSpc>
              <a:spcBef>
                <a:spcPts val="0"/>
              </a:spcBef>
            </a:pPr>
            <a:r>
              <a:rPr lang="en-US" sz="1400" dirty="0"/>
              <a:t>Housing Program</a:t>
            </a:r>
          </a:p>
          <a:p>
            <a:pPr>
              <a:lnSpc>
                <a:spcPct val="110000"/>
              </a:lnSpc>
              <a:spcBef>
                <a:spcPts val="0"/>
              </a:spcBef>
            </a:pPr>
            <a:r>
              <a:rPr lang="en-US" sz="1400" dirty="0"/>
              <a:t>Crisis Intervention for Established clients</a:t>
            </a:r>
          </a:p>
          <a:p>
            <a:pPr>
              <a:lnSpc>
                <a:spcPct val="110000"/>
              </a:lnSpc>
              <a:spcBef>
                <a:spcPts val="0"/>
              </a:spcBef>
            </a:pPr>
            <a:r>
              <a:rPr lang="en-US" sz="1400" dirty="0"/>
              <a:t>Sliding Scale Program</a:t>
            </a:r>
          </a:p>
          <a:p>
            <a:pPr marL="0" indent="0">
              <a:lnSpc>
                <a:spcPct val="110000"/>
              </a:lnSpc>
              <a:spcBef>
                <a:spcPts val="0"/>
              </a:spcBef>
              <a:buNone/>
            </a:pPr>
            <a:endParaRPr lang="en-US" sz="1400" dirty="0"/>
          </a:p>
          <a:p>
            <a:r>
              <a:rPr lang="en-US" b="1" u="sng" dirty="0">
                <a:solidFill>
                  <a:srgbClr val="002060"/>
                </a:solidFill>
              </a:rPr>
              <a:t>Patient Services:</a:t>
            </a:r>
          </a:p>
          <a:p>
            <a:pPr>
              <a:lnSpc>
                <a:spcPct val="110000"/>
              </a:lnSpc>
              <a:spcBef>
                <a:spcPts val="0"/>
              </a:spcBef>
            </a:pPr>
            <a:r>
              <a:rPr lang="en-US" sz="1400" dirty="0"/>
              <a:t>Bus Passes / Uber Rides / Transportation Resources</a:t>
            </a:r>
          </a:p>
          <a:p>
            <a:pPr>
              <a:lnSpc>
                <a:spcPct val="110000"/>
              </a:lnSpc>
              <a:spcBef>
                <a:spcPts val="0"/>
              </a:spcBef>
            </a:pPr>
            <a:r>
              <a:rPr lang="en-US" sz="1400" dirty="0"/>
              <a:t>Food Pantry / Hygiene Products / Household Supplies / Pet Food / Clothes for Employment</a:t>
            </a:r>
          </a:p>
          <a:p>
            <a:pPr>
              <a:lnSpc>
                <a:spcPct val="110000"/>
              </a:lnSpc>
              <a:spcBef>
                <a:spcPts val="0"/>
              </a:spcBef>
            </a:pPr>
            <a:r>
              <a:rPr lang="en-US" sz="1400" dirty="0"/>
              <a:t>Insurance Enrollment </a:t>
            </a:r>
          </a:p>
          <a:p>
            <a:pPr>
              <a:lnSpc>
                <a:spcPct val="110000"/>
              </a:lnSpc>
              <a:spcBef>
                <a:spcPts val="0"/>
              </a:spcBef>
            </a:pPr>
            <a:r>
              <a:rPr lang="en-US" sz="1400" dirty="0">
                <a:solidFill>
                  <a:srgbClr val="002060"/>
                </a:solidFill>
              </a:rPr>
              <a:t>Assistance for</a:t>
            </a:r>
            <a:r>
              <a:rPr lang="en-US" sz="1400" dirty="0"/>
              <a:t>: SNAP / TANF / Identification Cards / Social Security </a:t>
            </a:r>
          </a:p>
          <a:p>
            <a:pPr marL="914400" lvl="2" indent="0">
              <a:buNone/>
            </a:pPr>
            <a:endParaRPr lang="en-US" sz="900" b="1" dirty="0"/>
          </a:p>
          <a:p>
            <a:pPr>
              <a:lnSpc>
                <a:spcPct val="110000"/>
              </a:lnSpc>
              <a:spcBef>
                <a:spcPts val="0"/>
              </a:spcBef>
            </a:pPr>
            <a:r>
              <a:rPr lang="en-US" b="1" dirty="0">
                <a:solidFill>
                  <a:srgbClr val="002060"/>
                </a:solidFill>
              </a:rPr>
              <a:t> </a:t>
            </a:r>
            <a:r>
              <a:rPr lang="en-US" b="1" u="sng" dirty="0">
                <a:solidFill>
                  <a:srgbClr val="002060"/>
                </a:solidFill>
              </a:rPr>
              <a:t>We Provide:</a:t>
            </a:r>
          </a:p>
          <a:p>
            <a:pPr>
              <a:lnSpc>
                <a:spcPct val="110000"/>
              </a:lnSpc>
              <a:spcBef>
                <a:spcPts val="0"/>
              </a:spcBef>
            </a:pPr>
            <a:r>
              <a:rPr lang="en-US" sz="1400" dirty="0"/>
              <a:t>Community Health Workers that assist with Medical Referrals and Community Resources for our clients.</a:t>
            </a:r>
          </a:p>
          <a:p>
            <a:pPr>
              <a:lnSpc>
                <a:spcPct val="110000"/>
              </a:lnSpc>
              <a:spcBef>
                <a:spcPts val="0"/>
              </a:spcBef>
            </a:pPr>
            <a:r>
              <a:rPr lang="en-US" sz="1400" dirty="0"/>
              <a:t>Help clients Navigate through the Health System</a:t>
            </a:r>
          </a:p>
          <a:p>
            <a:pPr marL="0" indent="0">
              <a:buNone/>
            </a:pPr>
            <a:endParaRPr lang="en-US" dirty="0"/>
          </a:p>
          <a:p>
            <a:pPr lvl="2">
              <a:buFont typeface="Wingdings" panose="05000000000000000000" pitchFamily="2" charset="2"/>
              <a:buChar char="v"/>
            </a:pPr>
            <a:endParaRPr lang="en-US" dirty="0"/>
          </a:p>
          <a:p>
            <a:pPr marL="914400" lvl="2" indent="0">
              <a:buNone/>
            </a:pPr>
            <a:endParaRPr lang="en-US" dirty="0"/>
          </a:p>
          <a:p>
            <a:pPr lvl="2">
              <a:buFont typeface="Wingdings" panose="05000000000000000000" pitchFamily="2" charset="2"/>
              <a:buChar char="v"/>
            </a:pPr>
            <a:endParaRPr lang="en-US" dirty="0"/>
          </a:p>
        </p:txBody>
      </p:sp>
      <p:sp>
        <p:nvSpPr>
          <p:cNvPr id="4" name="Content Placeholder 3">
            <a:extLst>
              <a:ext uri="{FF2B5EF4-FFF2-40B4-BE49-F238E27FC236}">
                <a16:creationId xmlns:a16="http://schemas.microsoft.com/office/drawing/2014/main" id="{9FCB48AA-12FB-ACED-504C-F85242A2029F}"/>
              </a:ext>
            </a:extLst>
          </p:cNvPr>
          <p:cNvSpPr>
            <a:spLocks noGrp="1"/>
          </p:cNvSpPr>
          <p:nvPr>
            <p:ph sz="half" idx="2"/>
          </p:nvPr>
        </p:nvSpPr>
        <p:spPr>
          <a:xfrm>
            <a:off x="6498489" y="2831397"/>
            <a:ext cx="5137557" cy="4351338"/>
          </a:xfrm>
        </p:spPr>
        <p:txBody>
          <a:bodyPr>
            <a:normAutofit lnSpcReduction="10000"/>
          </a:bodyPr>
          <a:lstStyle/>
          <a:p>
            <a:r>
              <a:rPr lang="en-US" sz="2400" b="1" u="sng" dirty="0">
                <a:solidFill>
                  <a:srgbClr val="002060"/>
                </a:solidFill>
              </a:rPr>
              <a:t>HIV Care:</a:t>
            </a:r>
          </a:p>
          <a:p>
            <a:pPr lvl="2"/>
            <a:r>
              <a:rPr lang="en-US" sz="1400" dirty="0"/>
              <a:t>Provide HIV Care Plans</a:t>
            </a:r>
          </a:p>
          <a:p>
            <a:pPr lvl="2"/>
            <a:r>
              <a:rPr lang="en-US" sz="1400" dirty="0"/>
              <a:t>Prescribe </a:t>
            </a:r>
            <a:r>
              <a:rPr lang="en-US" sz="1400" dirty="0" err="1"/>
              <a:t>PrEP</a:t>
            </a:r>
            <a:r>
              <a:rPr lang="en-US" sz="1400" dirty="0"/>
              <a:t> and PEP</a:t>
            </a:r>
          </a:p>
          <a:p>
            <a:pPr lvl="2"/>
            <a:r>
              <a:rPr lang="en-US" sz="1400" dirty="0"/>
              <a:t>Assist with Ryan White Enrollment</a:t>
            </a:r>
          </a:p>
          <a:p>
            <a:pPr marL="914400" lvl="2" indent="0">
              <a:buNone/>
            </a:pPr>
            <a:endParaRPr lang="en-US" sz="1600" b="1" u="sng" dirty="0">
              <a:solidFill>
                <a:srgbClr val="002060"/>
              </a:solidFill>
            </a:endParaRPr>
          </a:p>
          <a:p>
            <a:r>
              <a:rPr lang="en-US" sz="2400" b="1" u="sng" dirty="0">
                <a:solidFill>
                  <a:srgbClr val="002060"/>
                </a:solidFill>
              </a:rPr>
              <a:t>HIV Prevention </a:t>
            </a:r>
          </a:p>
          <a:p>
            <a:pPr lvl="2"/>
            <a:r>
              <a:rPr lang="en-US" sz="1400" dirty="0"/>
              <a:t>Provide HIV Testing and Testing for STI’s.</a:t>
            </a:r>
          </a:p>
          <a:p>
            <a:pPr lvl="2"/>
            <a:r>
              <a:rPr lang="en-US" sz="1400" dirty="0"/>
              <a:t>Provide Community Outreach Events</a:t>
            </a:r>
          </a:p>
          <a:p>
            <a:pPr lvl="2"/>
            <a:r>
              <a:rPr lang="en-US" sz="1400" dirty="0"/>
              <a:t>Provide Safer Sex-Kits</a:t>
            </a:r>
          </a:p>
          <a:p>
            <a:pPr marL="914400" lvl="2" indent="0">
              <a:buNone/>
            </a:pPr>
            <a:endParaRPr lang="en-US" sz="1400" dirty="0"/>
          </a:p>
          <a:p>
            <a:pPr marL="914400" lvl="2" indent="0">
              <a:buNone/>
            </a:pPr>
            <a:endParaRPr lang="en-US" sz="1400" dirty="0"/>
          </a:p>
          <a:p>
            <a:pPr marL="914400" lvl="2" indent="0">
              <a:buNone/>
            </a:pPr>
            <a:endParaRPr lang="en-US" dirty="0"/>
          </a:p>
        </p:txBody>
      </p:sp>
      <p:pic>
        <p:nvPicPr>
          <p:cNvPr id="1026" name="Picture 2">
            <a:extLst>
              <a:ext uri="{FF2B5EF4-FFF2-40B4-BE49-F238E27FC236}">
                <a16:creationId xmlns:a16="http://schemas.microsoft.com/office/drawing/2014/main" id="{0BFA0E96-2C10-A748-EA26-C6ECB64CA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9006" y="5382570"/>
            <a:ext cx="2587040" cy="12107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C7D4D1-B3F3-5B51-AB2E-F3C5722814F6}"/>
              </a:ext>
            </a:extLst>
          </p:cNvPr>
          <p:cNvSpPr txBox="1"/>
          <p:nvPr/>
        </p:nvSpPr>
        <p:spPr>
          <a:xfrm>
            <a:off x="4434831" y="1687969"/>
            <a:ext cx="7421609" cy="1107996"/>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1" u="none" strike="noStrike" kern="1200" cap="none" spc="0" normalizeH="0" baseline="0" noProof="0" dirty="0">
                <a:ln>
                  <a:noFill/>
                </a:ln>
                <a:solidFill>
                  <a:srgbClr val="002060"/>
                </a:solidFill>
                <a:effectLst/>
                <a:uLnTx/>
                <a:uFillTx/>
                <a:latin typeface="Inter"/>
                <a:ea typeface="+mn-ea"/>
                <a:cs typeface="+mn-cs"/>
              </a:rPr>
              <a:t>We also offer services for cancer prevention, detection and management and infectious disease like HIV, sexually </a:t>
            </a:r>
            <a:r>
              <a:rPr kumimoji="0" lang="en-US" sz="1600" b="0" i="1" u="none" strike="noStrike" kern="1200" cap="none" spc="0" normalizeH="0" baseline="0" noProof="0" dirty="0">
                <a:ln>
                  <a:noFill/>
                </a:ln>
                <a:solidFill>
                  <a:srgbClr val="002060"/>
                </a:solidFill>
                <a:effectLst/>
                <a:uLnTx/>
                <a:uFillTx/>
                <a:latin typeface="Calibri" panose="020F0502020204030204"/>
                <a:ea typeface="+mn-ea"/>
                <a:cs typeface="+mn-cs"/>
              </a:rPr>
              <a:t>transmitted</a:t>
            </a:r>
            <a:r>
              <a:rPr kumimoji="0" lang="en-US" sz="1600" b="0" i="1" u="none" strike="noStrike" kern="1200" cap="none" spc="0" normalizeH="0" baseline="0" noProof="0" dirty="0">
                <a:ln>
                  <a:noFill/>
                </a:ln>
                <a:solidFill>
                  <a:srgbClr val="002060"/>
                </a:solidFill>
                <a:effectLst/>
                <a:uLnTx/>
                <a:uFillTx/>
                <a:latin typeface="Inter"/>
                <a:ea typeface="+mn-ea"/>
                <a:cs typeface="+mn-cs"/>
              </a:rPr>
              <a:t> infections and diseases, and Hepatitis C</a:t>
            </a:r>
            <a:endParaRPr kumimoji="0" lang="en-US" sz="1600" b="0" i="1"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2237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93C380-3099-71C2-B5C8-D77BD0B5E3A4}"/>
              </a:ext>
            </a:extLst>
          </p:cNvPr>
          <p:cNvSpPr>
            <a:spLocks noGrp="1"/>
          </p:cNvSpPr>
          <p:nvPr>
            <p:ph type="title"/>
          </p:nvPr>
        </p:nvSpPr>
        <p:spPr>
          <a:xfrm>
            <a:off x="193139" y="-43053"/>
            <a:ext cx="4368602" cy="1956841"/>
          </a:xfrm>
        </p:spPr>
        <p:txBody>
          <a:bodyPr vert="horz" lIns="91440" tIns="45720" rIns="91440" bIns="45720" rtlCol="0" anchor="b">
            <a:normAutofit/>
          </a:bodyPr>
          <a:lstStyle/>
          <a:p>
            <a:r>
              <a:rPr lang="en-US" sz="5000" b="1" dirty="0">
                <a:solidFill>
                  <a:srgbClr val="002060"/>
                </a:solidFill>
              </a:rPr>
              <a:t>FirstMed Health &amp; Wellness</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0F75A9A-D874-CE0A-5226-3F272987222A}"/>
              </a:ext>
            </a:extLst>
          </p:cNvPr>
          <p:cNvSpPr>
            <a:spLocks noGrp="1"/>
          </p:cNvSpPr>
          <p:nvPr>
            <p:ph sz="half" idx="1"/>
          </p:nvPr>
        </p:nvSpPr>
        <p:spPr>
          <a:xfrm>
            <a:off x="460098" y="2771012"/>
            <a:ext cx="5496927" cy="3764536"/>
          </a:xfrm>
        </p:spPr>
        <p:txBody>
          <a:bodyPr vert="horz" lIns="91440" tIns="45720" rIns="91440" bIns="45720" rtlCol="0">
            <a:normAutofit/>
          </a:bodyPr>
          <a:lstStyle/>
          <a:p>
            <a:r>
              <a:rPr lang="en-US" sz="1800" b="1" dirty="0">
                <a:solidFill>
                  <a:srgbClr val="002060"/>
                </a:solidFill>
              </a:rPr>
              <a:t>OUR GOALS</a:t>
            </a:r>
            <a:r>
              <a:rPr lang="en-US" sz="1600" dirty="0"/>
              <a:t>: </a:t>
            </a:r>
          </a:p>
          <a:p>
            <a:pPr lvl="2"/>
            <a:r>
              <a:rPr lang="en-US" sz="1600" dirty="0"/>
              <a:t>Learn Ways to Increase </a:t>
            </a:r>
            <a:r>
              <a:rPr lang="en-US" sz="1600" dirty="0" err="1"/>
              <a:t>PrEP</a:t>
            </a:r>
            <a:r>
              <a:rPr lang="en-US" sz="1600" dirty="0"/>
              <a:t> and PEP intake in the LGBTQ+ Community</a:t>
            </a:r>
          </a:p>
          <a:p>
            <a:pPr marL="914400" lvl="2"/>
            <a:endParaRPr lang="en-US" sz="1600" dirty="0"/>
          </a:p>
          <a:p>
            <a:pPr lvl="2"/>
            <a:r>
              <a:rPr lang="en-US" sz="1600" dirty="0"/>
              <a:t>Learn Different Ways to Educate Minorities of </a:t>
            </a:r>
            <a:r>
              <a:rPr lang="en-US" sz="1600" dirty="0" err="1"/>
              <a:t>PrEP</a:t>
            </a:r>
            <a:r>
              <a:rPr lang="en-US" sz="1600" dirty="0"/>
              <a:t> &amp; PEP.</a:t>
            </a:r>
          </a:p>
          <a:p>
            <a:pPr marL="914400" lvl="2"/>
            <a:endParaRPr lang="en-US" sz="1600" dirty="0"/>
          </a:p>
          <a:p>
            <a:pPr lvl="2"/>
            <a:r>
              <a:rPr lang="en-US" sz="1600" dirty="0"/>
              <a:t>Learn Strategies to Improve HIV/STI Testing &amp; Screenings</a:t>
            </a:r>
          </a:p>
          <a:p>
            <a:pPr marL="914400" lvl="2"/>
            <a:endParaRPr lang="en-US" sz="1600" dirty="0"/>
          </a:p>
          <a:p>
            <a:pPr lvl="2"/>
            <a:r>
              <a:rPr lang="en-US" sz="1600" dirty="0"/>
              <a:t>Ways to Encourage Medication Adherence</a:t>
            </a:r>
          </a:p>
          <a:p>
            <a:pPr marL="914400" lvl="2"/>
            <a:endParaRPr lang="en-US" sz="1600" dirty="0"/>
          </a:p>
          <a:p>
            <a:pPr lvl="2"/>
            <a:r>
              <a:rPr lang="en-US" sz="1600" dirty="0"/>
              <a:t>Learn Strategies for Community Outreach</a:t>
            </a:r>
          </a:p>
        </p:txBody>
      </p:sp>
      <p:pic>
        <p:nvPicPr>
          <p:cNvPr id="6" name="Content Placeholder 5" descr="Large and small hands holding red heart">
            <a:extLst>
              <a:ext uri="{FF2B5EF4-FFF2-40B4-BE49-F238E27FC236}">
                <a16:creationId xmlns:a16="http://schemas.microsoft.com/office/drawing/2014/main" id="{C064A81D-1867-3CCB-8C11-C776F2C04CF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28" r="43052"/>
          <a:stretch/>
        </p:blipFill>
        <p:spPr>
          <a:xfrm>
            <a:off x="6921076" y="322451"/>
            <a:ext cx="6231927" cy="621309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ffectLst>
            <a:outerShdw dist="50800" dir="5400000" algn="ctr" rotWithShape="0">
              <a:srgbClr val="000000"/>
            </a:outerShdw>
          </a:effectLst>
        </p:spPr>
      </p:pic>
    </p:spTree>
    <p:extLst>
      <p:ext uri="{BB962C8B-B14F-4D97-AF65-F5344CB8AC3E}">
        <p14:creationId xmlns:p14="http://schemas.microsoft.com/office/powerpoint/2010/main" val="24910861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3" descr="ICHS_PPT-Template_Formal_B_2.png"/>
          <p:cNvPicPr preferRelativeResize="0"/>
          <p:nvPr/>
        </p:nvPicPr>
        <p:blipFill rotWithShape="1">
          <a:blip r:embed="rId3">
            <a:alphaModFix/>
          </a:blip>
          <a:srcRect/>
          <a:stretch/>
        </p:blipFill>
        <p:spPr>
          <a:xfrm>
            <a:off x="1524001" y="0"/>
            <a:ext cx="9167813" cy="6877050"/>
          </a:xfrm>
          <a:prstGeom prst="rect">
            <a:avLst/>
          </a:prstGeom>
          <a:noFill/>
          <a:ln>
            <a:noFill/>
          </a:ln>
        </p:spPr>
      </p:pic>
      <p:sp>
        <p:nvSpPr>
          <p:cNvPr id="90" name="Google Shape;90;p13"/>
          <p:cNvSpPr txBox="1">
            <a:spLocks noGrp="1"/>
          </p:cNvSpPr>
          <p:nvPr>
            <p:ph type="ctrTitle"/>
          </p:nvPr>
        </p:nvSpPr>
        <p:spPr>
          <a:xfrm>
            <a:off x="2209800" y="2130426"/>
            <a:ext cx="7772400" cy="1470025"/>
          </a:xfrm>
          <a:prstGeom prst="rect">
            <a:avLst/>
          </a:prstGeom>
          <a:noFill/>
          <a:ln>
            <a:noFill/>
          </a:ln>
        </p:spPr>
        <p:txBody>
          <a:bodyPr spcFirstLastPara="1" wrap="square" lIns="91425" tIns="45700" rIns="91425" bIns="45700" anchor="ctr" anchorCtr="0">
            <a:noAutofit/>
          </a:bodyPr>
          <a:lstStyle/>
          <a:p>
            <a:r>
              <a:rPr lang="en-US" b="1">
                <a:solidFill>
                  <a:srgbClr val="135B5F"/>
                </a:solidFill>
              </a:rPr>
              <a:t>International Community Health Services (ICHS)</a:t>
            </a:r>
            <a:endParaRPr/>
          </a:p>
        </p:txBody>
      </p:sp>
      <p:sp>
        <p:nvSpPr>
          <p:cNvPr id="91" name="Google Shape;91;p13"/>
          <p:cNvSpPr txBox="1">
            <a:spLocks noGrp="1"/>
          </p:cNvSpPr>
          <p:nvPr>
            <p:ph type="subTitle" idx="1"/>
          </p:nvPr>
        </p:nvSpPr>
        <p:spPr>
          <a:xfrm>
            <a:off x="2895600" y="5326063"/>
            <a:ext cx="6400800" cy="1555750"/>
          </a:xfrm>
          <a:prstGeom prst="rect">
            <a:avLst/>
          </a:prstGeom>
          <a:noFill/>
          <a:ln>
            <a:noFill/>
          </a:ln>
        </p:spPr>
        <p:txBody>
          <a:bodyPr spcFirstLastPara="1" wrap="square" lIns="91425" tIns="45700" rIns="91425" bIns="45700" anchor="t" anchorCtr="0">
            <a:normAutofit/>
          </a:bodyPr>
          <a:lstStyle/>
          <a:p>
            <a:pPr marL="0" indent="0">
              <a:spcBef>
                <a:spcPts val="0"/>
              </a:spcBef>
              <a:buClr>
                <a:srgbClr val="1C878D"/>
              </a:buClr>
            </a:pPr>
            <a:r>
              <a:rPr lang="en-US" b="1">
                <a:solidFill>
                  <a:srgbClr val="1C878D"/>
                </a:solidFill>
              </a:rPr>
              <a:t>NTTAP HIV Prevention Learning Collaborative 2024</a:t>
            </a:r>
            <a:endParaRPr b="1">
              <a:solidFill>
                <a:srgbClr val="1C878D"/>
              </a:solidFill>
            </a:endParaRPr>
          </a:p>
        </p:txBody>
      </p:sp>
    </p:spTree>
    <p:extLst>
      <p:ext uri="{BB962C8B-B14F-4D97-AF65-F5344CB8AC3E}">
        <p14:creationId xmlns:p14="http://schemas.microsoft.com/office/powerpoint/2010/main" val="4895830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188512"/>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Session 1 Agenda</a:t>
            </a:r>
            <a:endParaRPr lang="en-US" dirty="0">
              <a:latin typeface="+mj-lt"/>
            </a:endParaRP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graphicFrame>
        <p:nvGraphicFramePr>
          <p:cNvPr id="6" name="Content Placeholder 3"/>
          <p:cNvGraphicFramePr>
            <a:graphicFrameLocks/>
          </p:cNvGraphicFramePr>
          <p:nvPr>
            <p:extLst>
              <p:ext uri="{D42A27DB-BD31-4B8C-83A1-F6EECF244321}">
                <p14:modId xmlns:p14="http://schemas.microsoft.com/office/powerpoint/2010/main" val="2007118744"/>
              </p:ext>
            </p:extLst>
          </p:nvPr>
        </p:nvGraphicFramePr>
        <p:xfrm>
          <a:off x="609600" y="1950864"/>
          <a:ext cx="10972800" cy="4450080"/>
        </p:xfrm>
        <a:graphic>
          <a:graphicData uri="http://schemas.openxmlformats.org/drawingml/2006/table">
            <a:tbl>
              <a:tblPr firstRow="1" firstCol="1" bandRow="1"/>
              <a:tblGrid>
                <a:gridCol w="2221185">
                  <a:extLst>
                    <a:ext uri="{9D8B030D-6E8A-4147-A177-3AD203B41FA5}">
                      <a16:colId xmlns:a16="http://schemas.microsoft.com/office/drawing/2014/main" val="3219212598"/>
                    </a:ext>
                  </a:extLst>
                </a:gridCol>
                <a:gridCol w="8751615">
                  <a:extLst>
                    <a:ext uri="{9D8B030D-6E8A-4147-A177-3AD203B41FA5}">
                      <a16:colId xmlns:a16="http://schemas.microsoft.com/office/drawing/2014/main" val="1873340262"/>
                    </a:ext>
                  </a:extLst>
                </a:gridCol>
              </a:tblGrid>
              <a:tr h="26266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b="0" dirty="0">
                          <a:effectLst/>
                          <a:latin typeface="Calibri" panose="020F0502020204030204" pitchFamily="34" charset="0"/>
                          <a:ea typeface="Calibri" panose="020F0502020204030204" pitchFamily="34" charset="0"/>
                          <a:cs typeface="Times New Roman" panose="02020603050405020304" pitchFamily="18" charset="0"/>
                        </a:rPr>
                        <a:t>1:00 – 1:10</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24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Introduction to CHCI,</a:t>
                      </a:r>
                      <a:r>
                        <a:rPr lang="en-US" sz="2400" b="0" baseline="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 Collaborative Expectations, &amp; </a:t>
                      </a:r>
                      <a:r>
                        <a:rPr lang="en-US" sz="24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Role of the Coach</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2751808150"/>
                  </a:ext>
                </a:extLst>
              </a:tr>
              <a:tr h="33314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b="0" dirty="0">
                          <a:effectLst/>
                          <a:latin typeface="Calibri" panose="020F0502020204030204" pitchFamily="34" charset="0"/>
                          <a:ea typeface="Calibri" panose="020F0502020204030204" pitchFamily="34" charset="0"/>
                          <a:cs typeface="Times New Roman" panose="02020603050405020304" pitchFamily="18" charset="0"/>
                        </a:rPr>
                        <a:t>1:10 – </a:t>
                      </a:r>
                      <a:r>
                        <a:rPr lang="en-US" sz="2400" b="0" dirty="0" smtClean="0">
                          <a:effectLst/>
                          <a:latin typeface="Calibri" panose="020F0502020204030204" pitchFamily="34" charset="0"/>
                          <a:ea typeface="Calibri" panose="020F0502020204030204" pitchFamily="34" charset="0"/>
                          <a:cs typeface="Times New Roman" panose="02020603050405020304" pitchFamily="18" charset="0"/>
                        </a:rPr>
                        <a:t>1:25</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a:spcBef>
                          <a:spcPts val="0"/>
                        </a:spcBef>
                        <a:spcAft>
                          <a:spcPts val="0"/>
                        </a:spcAft>
                        <a:buNone/>
                      </a:pPr>
                      <a:r>
                        <a:rPr lang="en-US" sz="2400" b="0" dirty="0">
                          <a:solidFill>
                            <a:schemeClr val="tx2"/>
                          </a:solidFill>
                          <a:latin typeface="Calibri Light" panose="020F0302020204030204" pitchFamily="34" charset="0"/>
                          <a:ea typeface="Calibri"/>
                          <a:cs typeface="Calibri Light" panose="020F0302020204030204" pitchFamily="34" charset="0"/>
                        </a:rPr>
                        <a:t>Team Introductions: Part I</a:t>
                      </a: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265957203"/>
                  </a:ext>
                </a:extLst>
              </a:tr>
              <a:tr h="13571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b="0" dirty="0" smtClean="0">
                          <a:effectLst/>
                          <a:latin typeface="Calibri" panose="020F0502020204030204" pitchFamily="34" charset="0"/>
                          <a:ea typeface="Calibri" panose="020F0502020204030204" pitchFamily="34" charset="0"/>
                          <a:cs typeface="Times New Roman" panose="02020603050405020304" pitchFamily="18" charset="0"/>
                        </a:rPr>
                        <a:t>1:25 </a:t>
                      </a:r>
                      <a:r>
                        <a:rPr lang="en-US" sz="2400" b="0" dirty="0">
                          <a:effectLst/>
                          <a:latin typeface="Calibri" panose="020F0502020204030204" pitchFamily="34" charset="0"/>
                          <a:ea typeface="Calibri" panose="020F0502020204030204" pitchFamily="34" charset="0"/>
                          <a:cs typeface="Times New Roman" panose="02020603050405020304" pitchFamily="18" charset="0"/>
                        </a:rPr>
                        <a:t>– </a:t>
                      </a:r>
                      <a:r>
                        <a:rPr lang="en-US" sz="2400" b="0" dirty="0" smtClean="0">
                          <a:effectLst/>
                          <a:latin typeface="Calibri" panose="020F0502020204030204" pitchFamily="34" charset="0"/>
                          <a:ea typeface="Calibri" panose="020F0502020204030204" pitchFamily="34" charset="0"/>
                          <a:cs typeface="Times New Roman" panose="02020603050405020304" pitchFamily="18" charset="0"/>
                        </a:rPr>
                        <a:t>1:45</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defTabSz="457200" rtl="0" eaLnBrk="1" latinLnBrk="0" hangingPunct="1">
                        <a:spcBef>
                          <a:spcPts val="0"/>
                        </a:spcBef>
                        <a:spcAft>
                          <a:spcPts val="0"/>
                        </a:spcAft>
                      </a:pPr>
                      <a:r>
                        <a:rPr lang="en-US" sz="2400" b="0" kern="1200" dirty="0" smtClean="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Population-Based</a:t>
                      </a:r>
                      <a:r>
                        <a:rPr lang="en-US" sz="2400" b="0" kern="1200" baseline="0" dirty="0" smtClean="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 Approach to HIV Prevention and </a:t>
                      </a:r>
                      <a:r>
                        <a:rPr lang="en-US" sz="2400" b="0" kern="1200" baseline="0" dirty="0" err="1" smtClean="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PrEP</a:t>
                      </a:r>
                      <a:endParaRPr lang="en-US" sz="2400" b="0" kern="1200" baseline="0" dirty="0" smtClean="0">
                        <a:solidFill>
                          <a:schemeClr val="tx1"/>
                        </a:solidFill>
                        <a:effectLst/>
                        <a:latin typeface="Calibri Light" panose="020F0302020204030204" pitchFamily="34" charset="0"/>
                        <a:ea typeface="Calibri" panose="020F0502020204030204" pitchFamily="34" charset="0"/>
                        <a:cs typeface="Calibri Light" panose="020F0302020204030204" pitchFamily="34" charset="0"/>
                      </a:endParaRPr>
                    </a:p>
                    <a:p>
                      <a:pPr marL="800100" marR="0" lvl="1" indent="-342900" algn="l" defTabSz="457200" rtl="0" eaLnBrk="1" latinLnBrk="0" hangingPunct="1">
                        <a:spcBef>
                          <a:spcPts val="0"/>
                        </a:spcBef>
                        <a:spcAft>
                          <a:spcPts val="0"/>
                        </a:spcAft>
                        <a:buFont typeface="Arial" panose="020B0604020202020204" pitchFamily="34" charset="0"/>
                        <a:buChar char="•"/>
                      </a:pPr>
                      <a:r>
                        <a:rPr lang="en-US" sz="2000" b="0" kern="1200" dirty="0" smtClean="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Prevalence/Incidence of HIV and need for HIV prevention </a:t>
                      </a:r>
                    </a:p>
                    <a:p>
                      <a:pPr marL="800100" marR="0" lvl="1" indent="-342900" algn="l" defTabSz="457200" rtl="0" eaLnBrk="1" latinLnBrk="0" hangingPunct="1">
                        <a:spcBef>
                          <a:spcPts val="0"/>
                        </a:spcBef>
                        <a:spcAft>
                          <a:spcPts val="0"/>
                        </a:spcAft>
                        <a:buFont typeface="Arial" panose="020B0604020202020204" pitchFamily="34" charset="0"/>
                        <a:buChar char="•"/>
                      </a:pPr>
                      <a:r>
                        <a:rPr lang="en-US" sz="2000" b="0" kern="1200" dirty="0" smtClean="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What is a population-based approach? Why it matters.</a:t>
                      </a:r>
                    </a:p>
                    <a:p>
                      <a:pPr marL="800100" marR="0" lvl="1" indent="-342900" algn="l" defTabSz="457200" rtl="0" eaLnBrk="1" latinLnBrk="0" hangingPunct="1">
                        <a:spcBef>
                          <a:spcPts val="0"/>
                        </a:spcBef>
                        <a:spcAft>
                          <a:spcPts val="0"/>
                        </a:spcAft>
                        <a:buFont typeface="Arial" panose="020B0604020202020204" pitchFamily="34" charset="0"/>
                        <a:buChar char="•"/>
                      </a:pPr>
                      <a:r>
                        <a:rPr lang="en-US" sz="2000" b="0" kern="1200" dirty="0" smtClean="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Sex positive language</a:t>
                      </a:r>
                    </a:p>
                    <a:p>
                      <a:pPr marL="800100" marR="0" lvl="1" indent="-342900" algn="l" defTabSz="457200" rtl="0" eaLnBrk="1" latinLnBrk="0" hangingPunct="1">
                        <a:spcBef>
                          <a:spcPts val="0"/>
                        </a:spcBef>
                        <a:spcAft>
                          <a:spcPts val="0"/>
                        </a:spcAft>
                        <a:buFont typeface="Arial" panose="020B0604020202020204" pitchFamily="34" charset="0"/>
                        <a:buChar char="•"/>
                      </a:pPr>
                      <a:r>
                        <a:rPr lang="en-US" sz="2000" b="0" kern="1200" dirty="0" smtClean="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Cultural Humility </a:t>
                      </a:r>
                    </a:p>
                    <a:p>
                      <a:pPr marL="800100" marR="0" lvl="1" indent="-342900" algn="l" defTabSz="457200" rtl="0" eaLnBrk="1" latinLnBrk="0" hangingPunct="1">
                        <a:spcBef>
                          <a:spcPts val="0"/>
                        </a:spcBef>
                        <a:spcAft>
                          <a:spcPts val="0"/>
                        </a:spcAft>
                        <a:buFont typeface="Arial" panose="020B0604020202020204" pitchFamily="34" charset="0"/>
                        <a:buChar char="•"/>
                      </a:pPr>
                      <a:r>
                        <a:rPr lang="en-US" sz="2000" b="0" kern="1200" dirty="0" smtClean="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Equity in services for HIV prevention and </a:t>
                      </a:r>
                      <a:r>
                        <a:rPr lang="en-US" sz="2000" b="0" kern="1200" dirty="0" err="1" smtClean="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PrEP</a:t>
                      </a:r>
                      <a:r>
                        <a:rPr lang="en-US" sz="2000" b="0" kern="1200" dirty="0" smtClean="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 </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4231363193"/>
                  </a:ext>
                </a:extLst>
              </a:tr>
              <a:tr h="35763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dirty="0" smtClean="0">
                          <a:effectLst/>
                          <a:latin typeface="Calibri" panose="020F0502020204030204" pitchFamily="34" charset="0"/>
                          <a:ea typeface="Calibri" panose="020F0502020204030204" pitchFamily="34" charset="0"/>
                          <a:cs typeface="Times New Roman" panose="02020603050405020304" pitchFamily="18" charset="0"/>
                        </a:rPr>
                        <a:t>1:45 </a:t>
                      </a:r>
                      <a:r>
                        <a:rPr lang="en-US" sz="2400" b="0" dirty="0">
                          <a:effectLst/>
                          <a:latin typeface="Calibri" panose="020F0502020204030204" pitchFamily="34" charset="0"/>
                          <a:ea typeface="Calibri" panose="020F0502020204030204" pitchFamily="34" charset="0"/>
                          <a:cs typeface="Times New Roman" panose="02020603050405020304" pitchFamily="18" charset="0"/>
                        </a:rPr>
                        <a:t>– 2:00</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0" dirty="0">
                          <a:solidFill>
                            <a:schemeClr val="tx2"/>
                          </a:solidFill>
                          <a:latin typeface="Calibri Light" panose="020F0302020204030204" pitchFamily="34" charset="0"/>
                          <a:ea typeface="Calibri"/>
                          <a:cs typeface="Calibri Light" panose="020F0302020204030204" pitchFamily="34" charset="0"/>
                        </a:rPr>
                        <a:t>Team Introductions: Part II</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773016608"/>
                  </a:ext>
                </a:extLst>
              </a:tr>
              <a:tr h="78800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b="0" dirty="0" smtClean="0">
                          <a:effectLst/>
                          <a:latin typeface="Calibri" panose="020F0502020204030204" pitchFamily="34" charset="0"/>
                          <a:ea typeface="Calibri" panose="020F0502020204030204" pitchFamily="34" charset="0"/>
                          <a:cs typeface="Times New Roman" panose="02020603050405020304" pitchFamily="18" charset="0"/>
                        </a:rPr>
                        <a:t>2:00 </a:t>
                      </a:r>
                      <a:r>
                        <a:rPr lang="en-US" sz="2400" b="0" dirty="0">
                          <a:effectLst/>
                          <a:latin typeface="Calibri" panose="020F0502020204030204" pitchFamily="34" charset="0"/>
                          <a:ea typeface="Calibri" panose="020F0502020204030204" pitchFamily="34" charset="0"/>
                          <a:cs typeface="Times New Roman" panose="02020603050405020304" pitchFamily="18" charset="0"/>
                        </a:rPr>
                        <a:t>– </a:t>
                      </a:r>
                      <a:r>
                        <a:rPr lang="en-US" sz="2400" b="0" dirty="0" smtClean="0">
                          <a:effectLst/>
                          <a:latin typeface="Calibri" panose="020F0502020204030204" pitchFamily="34" charset="0"/>
                          <a:ea typeface="Calibri" panose="020F0502020204030204" pitchFamily="34" charset="0"/>
                          <a:cs typeface="Times New Roman" panose="02020603050405020304" pitchFamily="18" charset="0"/>
                        </a:rPr>
                        <a:t>2:25</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spcBef>
                          <a:spcPts val="0"/>
                        </a:spcBef>
                        <a:spcAft>
                          <a:spcPts val="0"/>
                        </a:spcAft>
                      </a:pPr>
                      <a:r>
                        <a:rPr lang="en-US" sz="2400" b="0" dirty="0" smtClean="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HIV Prevention 101:</a:t>
                      </a:r>
                      <a:r>
                        <a:rPr lang="en-US" sz="2400" b="0" baseline="0" dirty="0" smtClean="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 the Basics</a:t>
                      </a:r>
                    </a:p>
                    <a:p>
                      <a:pPr marL="800100" marR="0" lvl="1" indent="-342900">
                        <a:spcBef>
                          <a:spcPts val="0"/>
                        </a:spcBef>
                        <a:spcAft>
                          <a:spcPts val="0"/>
                        </a:spcAft>
                        <a:buFont typeface="Arial" panose="020B0604020202020204" pitchFamily="34" charset="0"/>
                        <a:buChar char="•"/>
                      </a:pPr>
                      <a:r>
                        <a:rPr lang="en-US" sz="2400" b="0" dirty="0" smtClean="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Strategies for Prevention </a:t>
                      </a:r>
                    </a:p>
                    <a:p>
                      <a:pPr marL="800100" marR="0" lvl="1" indent="-342900">
                        <a:spcBef>
                          <a:spcPts val="0"/>
                        </a:spcBef>
                        <a:spcAft>
                          <a:spcPts val="0"/>
                        </a:spcAft>
                        <a:buFont typeface="Arial" panose="020B0604020202020204" pitchFamily="34" charset="0"/>
                        <a:buChar char="•"/>
                      </a:pPr>
                      <a:r>
                        <a:rPr lang="en-US" sz="2400" b="0" dirty="0" smtClean="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Evidence</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850997851"/>
                  </a:ext>
                </a:extLst>
              </a:tr>
              <a:tr h="33314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b="0" dirty="0">
                          <a:effectLst/>
                          <a:latin typeface="Calibri" panose="020F0502020204030204" pitchFamily="34" charset="0"/>
                          <a:ea typeface="Calibri" panose="020F0502020204030204" pitchFamily="34" charset="0"/>
                          <a:cs typeface="Times New Roman" panose="02020603050405020304" pitchFamily="18" charset="0"/>
                        </a:rPr>
                        <a:t>2:25 – 2:30</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spcBef>
                          <a:spcPts val="0"/>
                        </a:spcBef>
                        <a:spcAft>
                          <a:spcPts val="0"/>
                        </a:spcAft>
                      </a:pPr>
                      <a:r>
                        <a:rPr lang="en-US" sz="2400" b="0" kern="1200" dirty="0">
                          <a:solidFill>
                            <a:schemeClr val="tx2"/>
                          </a:solidFill>
                          <a:latin typeface="Calibri Light" panose="020F0302020204030204" pitchFamily="34" charset="0"/>
                          <a:ea typeface="+mn-ea"/>
                          <a:cs typeface="Calibri Light" panose="020F0302020204030204" pitchFamily="34" charset="0"/>
                        </a:rPr>
                        <a:t>Q &amp; A and Next Steps</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24320437"/>
                  </a:ext>
                </a:extLst>
              </a:tr>
            </a:tbl>
          </a:graphicData>
        </a:graphic>
      </p:graphicFrame>
    </p:spTree>
    <p:extLst>
      <p:ext uri="{BB962C8B-B14F-4D97-AF65-F5344CB8AC3E}">
        <p14:creationId xmlns:p14="http://schemas.microsoft.com/office/powerpoint/2010/main" val="1657891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4"/>
          <p:cNvSpPr txBox="1">
            <a:spLocks noGrp="1"/>
          </p:cNvSpPr>
          <p:nvPr>
            <p:ph type="title"/>
          </p:nvPr>
        </p:nvSpPr>
        <p:spPr>
          <a:xfrm>
            <a:off x="1981200" y="274638"/>
            <a:ext cx="8229600" cy="1143000"/>
          </a:xfrm>
          <a:prstGeom prst="rect">
            <a:avLst/>
          </a:prstGeom>
        </p:spPr>
        <p:txBody>
          <a:bodyPr spcFirstLastPara="1" wrap="square" lIns="91425" tIns="45700" rIns="91425" bIns="45700" anchor="ctr" anchorCtr="0">
            <a:normAutofit fontScale="90000"/>
          </a:bodyPr>
          <a:lstStyle/>
          <a:p>
            <a:pPr algn="l"/>
            <a:endParaRPr sz="3800" b="1">
              <a:solidFill>
                <a:srgbClr val="125A5E"/>
              </a:solidFill>
            </a:endParaRPr>
          </a:p>
          <a:p>
            <a:pPr algn="l">
              <a:buClr>
                <a:schemeClr val="dk1"/>
              </a:buClr>
              <a:buSzPct val="28865"/>
            </a:pPr>
            <a:r>
              <a:rPr lang="en-US" sz="4850" b="1">
                <a:solidFill>
                  <a:srgbClr val="125A5E"/>
                </a:solidFill>
              </a:rPr>
              <a:t>About Us</a:t>
            </a:r>
            <a:endParaRPr sz="4850" b="1">
              <a:solidFill>
                <a:srgbClr val="125A5E"/>
              </a:solidFill>
            </a:endParaRPr>
          </a:p>
          <a:p>
            <a:endParaRPr/>
          </a:p>
        </p:txBody>
      </p:sp>
      <p:sp>
        <p:nvSpPr>
          <p:cNvPr id="98" name="Google Shape;98;p14"/>
          <p:cNvSpPr txBox="1">
            <a:spLocks noGrp="1"/>
          </p:cNvSpPr>
          <p:nvPr>
            <p:ph type="body" idx="1"/>
          </p:nvPr>
        </p:nvSpPr>
        <p:spPr>
          <a:xfrm>
            <a:off x="1981200" y="1600200"/>
            <a:ext cx="8229600" cy="4526100"/>
          </a:xfrm>
          <a:prstGeom prst="rect">
            <a:avLst/>
          </a:prstGeom>
        </p:spPr>
        <p:txBody>
          <a:bodyPr spcFirstLastPara="1" wrap="square" lIns="91425" tIns="45700" rIns="91425" bIns="45700" anchor="t" anchorCtr="0">
            <a:noAutofit/>
          </a:bodyPr>
          <a:lstStyle/>
          <a:p>
            <a:pPr marL="0" indent="0">
              <a:buNone/>
            </a:pPr>
            <a:r>
              <a:rPr lang="en-US" sz="1800" b="1" u="sng"/>
              <a:t>Background</a:t>
            </a:r>
            <a:endParaRPr sz="1800" b="1" u="sng"/>
          </a:p>
          <a:p>
            <a:pPr marL="0" indent="0">
              <a:buNone/>
            </a:pPr>
            <a:r>
              <a:rPr lang="en-US" sz="1800"/>
              <a:t>International Community Health Services (ICHS) is an FQHC serving more than 30,000 patients across King County, Washington.  More than 70 languages are spoken by the clinic’s patients, &gt;50% of whom have limited English proficiency.  77% are people of color, 70% have Medicare/Medicaid or are uninsured, and more than 80% are considered low income.</a:t>
            </a:r>
            <a:endParaRPr sz="1800"/>
          </a:p>
          <a:p>
            <a:pPr marL="0" indent="0">
              <a:buNone/>
            </a:pPr>
            <a:endParaRPr sz="1800" b="1"/>
          </a:p>
          <a:p>
            <a:pPr marL="0" indent="0">
              <a:buNone/>
            </a:pPr>
            <a:r>
              <a:rPr lang="en-US" sz="1800" b="1" u="sng"/>
              <a:t>Vision</a:t>
            </a:r>
            <a:endParaRPr sz="1800" b="1" u="sng"/>
          </a:p>
          <a:p>
            <a:pPr marL="0" indent="0">
              <a:buSzPts val="1100"/>
              <a:buNone/>
            </a:pPr>
            <a:r>
              <a:rPr lang="en-US" sz="1800"/>
              <a:t>Healthier People. Thriving Families. Empowered Communities. A Just Society.</a:t>
            </a:r>
            <a:endParaRPr sz="1800"/>
          </a:p>
          <a:p>
            <a:pPr marL="0" indent="0">
              <a:buSzPts val="1100"/>
              <a:buNone/>
            </a:pPr>
            <a:endParaRPr sz="1800"/>
          </a:p>
          <a:p>
            <a:pPr marL="0" indent="0">
              <a:buNone/>
            </a:pPr>
            <a:r>
              <a:rPr lang="en-US" sz="1800" b="1" u="sng"/>
              <a:t>Mission</a:t>
            </a:r>
            <a:endParaRPr sz="1800" b="1" u="sng"/>
          </a:p>
          <a:p>
            <a:pPr marL="0" indent="0">
              <a:buSzPts val="1100"/>
              <a:buNone/>
            </a:pPr>
            <a:r>
              <a:rPr lang="en-US" sz="1800"/>
              <a:t>Deeply rooted in the Asian Pacific Islander community, ICHS provides culturally and linguistically appropriate health and wellness services and promotes health equity for all.</a:t>
            </a:r>
            <a:endParaRPr sz="1800"/>
          </a:p>
          <a:p>
            <a:pPr marL="0" indent="0">
              <a:buNone/>
            </a:pPr>
            <a:endParaRPr sz="2200"/>
          </a:p>
        </p:txBody>
      </p:sp>
    </p:spTree>
    <p:extLst>
      <p:ext uri="{BB962C8B-B14F-4D97-AF65-F5344CB8AC3E}">
        <p14:creationId xmlns:p14="http://schemas.microsoft.com/office/powerpoint/2010/main" val="28415779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p:nvPr/>
        </p:nvSpPr>
        <p:spPr>
          <a:xfrm>
            <a:off x="1524000" y="0"/>
            <a:ext cx="9152400" cy="3626400"/>
          </a:xfrm>
          <a:prstGeom prst="rect">
            <a:avLst/>
          </a:prstGeom>
          <a:solidFill>
            <a:srgbClr val="1A9988"/>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pic>
        <p:nvPicPr>
          <p:cNvPr id="105" name="Google Shape;105;p15"/>
          <p:cNvPicPr preferRelativeResize="0"/>
          <p:nvPr/>
        </p:nvPicPr>
        <p:blipFill rotWithShape="1">
          <a:blip r:embed="rId3">
            <a:alphaModFix/>
          </a:blip>
          <a:srcRect t="13237" b="20211"/>
          <a:stretch/>
        </p:blipFill>
        <p:spPr>
          <a:xfrm>
            <a:off x="2125175" y="2503155"/>
            <a:ext cx="1644300" cy="1644300"/>
          </a:xfrm>
          <a:prstGeom prst="ellipse">
            <a:avLst/>
          </a:prstGeom>
          <a:noFill/>
          <a:ln>
            <a:noFill/>
          </a:ln>
        </p:spPr>
      </p:pic>
      <p:pic>
        <p:nvPicPr>
          <p:cNvPr id="106" name="Google Shape;106;p15"/>
          <p:cNvPicPr preferRelativeResize="0"/>
          <p:nvPr/>
        </p:nvPicPr>
        <p:blipFill rotWithShape="1">
          <a:blip r:embed="rId4">
            <a:alphaModFix/>
          </a:blip>
          <a:srcRect l="12489" r="12497"/>
          <a:stretch/>
        </p:blipFill>
        <p:spPr>
          <a:xfrm>
            <a:off x="5156833" y="2503305"/>
            <a:ext cx="1644300" cy="1644000"/>
          </a:xfrm>
          <a:prstGeom prst="ellipse">
            <a:avLst/>
          </a:prstGeom>
          <a:noFill/>
          <a:ln>
            <a:noFill/>
          </a:ln>
        </p:spPr>
      </p:pic>
      <p:pic>
        <p:nvPicPr>
          <p:cNvPr id="107" name="Google Shape;107;p15"/>
          <p:cNvPicPr preferRelativeResize="0"/>
          <p:nvPr/>
        </p:nvPicPr>
        <p:blipFill rotWithShape="1">
          <a:blip r:embed="rId5">
            <a:alphaModFix/>
          </a:blip>
          <a:srcRect t="8868" b="8860"/>
          <a:stretch/>
        </p:blipFill>
        <p:spPr>
          <a:xfrm>
            <a:off x="8188491" y="2503155"/>
            <a:ext cx="1644300" cy="1644300"/>
          </a:xfrm>
          <a:prstGeom prst="ellipse">
            <a:avLst/>
          </a:prstGeom>
          <a:noFill/>
          <a:ln>
            <a:noFill/>
          </a:ln>
        </p:spPr>
      </p:pic>
      <p:sp>
        <p:nvSpPr>
          <p:cNvPr id="108" name="Google Shape;108;p15"/>
          <p:cNvSpPr txBox="1"/>
          <p:nvPr/>
        </p:nvSpPr>
        <p:spPr>
          <a:xfrm>
            <a:off x="1936163" y="4726213"/>
            <a:ext cx="2022300" cy="1153800"/>
          </a:xfrm>
          <a:prstGeom prst="rect">
            <a:avLst/>
          </a:prstGeom>
          <a:noFill/>
          <a:ln>
            <a:noFill/>
          </a:ln>
        </p:spPr>
        <p:txBody>
          <a:bodyPr spcFirstLastPara="1" wrap="square" lIns="91425" tIns="91425" rIns="91425" bIns="91425" anchor="t" anchorCtr="0">
            <a:normAutofit/>
          </a:bodyPr>
          <a:lstStyle/>
          <a:p>
            <a:pPr algn="ctr">
              <a:lnSpc>
                <a:spcPct val="115000"/>
              </a:lnSpc>
              <a:spcAft>
                <a:spcPts val="1200"/>
              </a:spcAft>
              <a:buClr>
                <a:srgbClr val="000000"/>
              </a:buClr>
            </a:pPr>
            <a:r>
              <a:rPr lang="en-US" sz="1200" kern="0">
                <a:solidFill>
                  <a:srgbClr val="1A1A1A"/>
                </a:solidFill>
                <a:latin typeface="Lato"/>
                <a:ea typeface="Lato"/>
                <a:cs typeface="Lato"/>
                <a:sym typeface="Lato"/>
              </a:rPr>
              <a:t>Health Education Administrator</a:t>
            </a:r>
            <a:endParaRPr sz="1200" kern="0">
              <a:solidFill>
                <a:srgbClr val="1A1A1A"/>
              </a:solidFill>
              <a:latin typeface="Lato"/>
              <a:ea typeface="Lato"/>
              <a:cs typeface="Lato"/>
              <a:sym typeface="Lato"/>
            </a:endParaRPr>
          </a:p>
        </p:txBody>
      </p:sp>
      <p:sp>
        <p:nvSpPr>
          <p:cNvPr id="109" name="Google Shape;109;p15"/>
          <p:cNvSpPr txBox="1"/>
          <p:nvPr/>
        </p:nvSpPr>
        <p:spPr>
          <a:xfrm>
            <a:off x="1936173" y="4208369"/>
            <a:ext cx="2022300" cy="578700"/>
          </a:xfrm>
          <a:prstGeom prst="rect">
            <a:avLst/>
          </a:prstGeom>
          <a:noFill/>
          <a:ln>
            <a:noFill/>
          </a:ln>
        </p:spPr>
        <p:txBody>
          <a:bodyPr spcFirstLastPara="1" wrap="square" lIns="91425" tIns="91425" rIns="91425" bIns="91425" anchor="b" anchorCtr="0">
            <a:normAutofit fontScale="85000" lnSpcReduction="20000"/>
          </a:bodyPr>
          <a:lstStyle/>
          <a:p>
            <a:pPr algn="ctr">
              <a:buClr>
                <a:srgbClr val="000000"/>
              </a:buClr>
            </a:pPr>
            <a:r>
              <a:rPr lang="en-US" b="1" kern="0">
                <a:solidFill>
                  <a:srgbClr val="1A9988"/>
                </a:solidFill>
                <a:latin typeface="Raleway"/>
                <a:ea typeface="Raleway"/>
                <a:cs typeface="Raleway"/>
                <a:sym typeface="Raleway"/>
              </a:rPr>
              <a:t>Antonio Foles, MPH, MBA</a:t>
            </a:r>
            <a:endParaRPr b="1" kern="0">
              <a:solidFill>
                <a:srgbClr val="1A9988"/>
              </a:solidFill>
              <a:latin typeface="Raleway"/>
              <a:ea typeface="Raleway"/>
              <a:cs typeface="Raleway"/>
              <a:sym typeface="Raleway"/>
            </a:endParaRPr>
          </a:p>
        </p:txBody>
      </p:sp>
      <p:sp>
        <p:nvSpPr>
          <p:cNvPr id="110" name="Google Shape;110;p15"/>
          <p:cNvSpPr txBox="1"/>
          <p:nvPr/>
        </p:nvSpPr>
        <p:spPr>
          <a:xfrm>
            <a:off x="4967825" y="4208369"/>
            <a:ext cx="2022300" cy="578700"/>
          </a:xfrm>
          <a:prstGeom prst="rect">
            <a:avLst/>
          </a:prstGeom>
          <a:noFill/>
          <a:ln>
            <a:noFill/>
          </a:ln>
        </p:spPr>
        <p:txBody>
          <a:bodyPr spcFirstLastPara="1" wrap="square" lIns="91425" tIns="91425" rIns="91425" bIns="91425" anchor="b" anchorCtr="0">
            <a:normAutofit fontScale="85000" lnSpcReduction="20000"/>
          </a:bodyPr>
          <a:lstStyle/>
          <a:p>
            <a:pPr algn="ctr">
              <a:buClr>
                <a:srgbClr val="000000"/>
              </a:buClr>
            </a:pPr>
            <a:r>
              <a:rPr lang="en-US" b="1" kern="0">
                <a:solidFill>
                  <a:srgbClr val="1A9988"/>
                </a:solidFill>
                <a:latin typeface="Raleway"/>
                <a:ea typeface="Raleway"/>
                <a:cs typeface="Raleway"/>
                <a:sym typeface="Raleway"/>
              </a:rPr>
              <a:t>Savanh Chansombath</a:t>
            </a:r>
            <a:endParaRPr b="1" kern="0">
              <a:solidFill>
                <a:srgbClr val="1A9988"/>
              </a:solidFill>
              <a:latin typeface="Raleway"/>
              <a:ea typeface="Raleway"/>
              <a:cs typeface="Raleway"/>
              <a:sym typeface="Raleway"/>
            </a:endParaRPr>
          </a:p>
        </p:txBody>
      </p:sp>
      <p:sp>
        <p:nvSpPr>
          <p:cNvPr id="111" name="Google Shape;111;p15"/>
          <p:cNvSpPr txBox="1"/>
          <p:nvPr/>
        </p:nvSpPr>
        <p:spPr>
          <a:xfrm>
            <a:off x="8040477" y="4208369"/>
            <a:ext cx="2022300" cy="578700"/>
          </a:xfrm>
          <a:prstGeom prst="rect">
            <a:avLst/>
          </a:prstGeom>
          <a:noFill/>
          <a:ln>
            <a:noFill/>
          </a:ln>
        </p:spPr>
        <p:txBody>
          <a:bodyPr spcFirstLastPara="1" wrap="square" lIns="91425" tIns="91425" rIns="91425" bIns="91425" anchor="b" anchorCtr="0">
            <a:normAutofit/>
          </a:bodyPr>
          <a:lstStyle/>
          <a:p>
            <a:pPr algn="ctr">
              <a:buClr>
                <a:srgbClr val="000000"/>
              </a:buClr>
            </a:pPr>
            <a:r>
              <a:rPr lang="en-US" b="1" kern="0">
                <a:solidFill>
                  <a:srgbClr val="1A9988"/>
                </a:solidFill>
                <a:latin typeface="Raleway"/>
                <a:ea typeface="Raleway"/>
                <a:cs typeface="Raleway"/>
                <a:sym typeface="Raleway"/>
              </a:rPr>
              <a:t>Omar Ramos</a:t>
            </a:r>
            <a:endParaRPr b="1" kern="0">
              <a:solidFill>
                <a:srgbClr val="1A9988"/>
              </a:solidFill>
              <a:latin typeface="Raleway"/>
              <a:ea typeface="Raleway"/>
              <a:cs typeface="Raleway"/>
              <a:sym typeface="Raleway"/>
            </a:endParaRPr>
          </a:p>
        </p:txBody>
      </p:sp>
      <p:sp>
        <p:nvSpPr>
          <p:cNvPr id="112" name="Google Shape;112;p15"/>
          <p:cNvSpPr txBox="1"/>
          <p:nvPr/>
        </p:nvSpPr>
        <p:spPr>
          <a:xfrm>
            <a:off x="4967827" y="4726213"/>
            <a:ext cx="2022300" cy="1153800"/>
          </a:xfrm>
          <a:prstGeom prst="rect">
            <a:avLst/>
          </a:prstGeom>
          <a:noFill/>
          <a:ln>
            <a:noFill/>
          </a:ln>
        </p:spPr>
        <p:txBody>
          <a:bodyPr spcFirstLastPara="1" wrap="square" lIns="91425" tIns="91425" rIns="91425" bIns="91425" anchor="t" anchorCtr="0">
            <a:normAutofit/>
          </a:bodyPr>
          <a:lstStyle/>
          <a:p>
            <a:pPr algn="ctr">
              <a:lnSpc>
                <a:spcPct val="115000"/>
              </a:lnSpc>
              <a:spcAft>
                <a:spcPts val="1200"/>
              </a:spcAft>
              <a:buClr>
                <a:srgbClr val="000000"/>
              </a:buClr>
            </a:pPr>
            <a:r>
              <a:rPr lang="en-US" sz="1200" kern="0">
                <a:solidFill>
                  <a:srgbClr val="1A1A1A"/>
                </a:solidFill>
                <a:latin typeface="Lato"/>
                <a:ea typeface="Lato"/>
                <a:cs typeface="Lato"/>
                <a:sym typeface="Lato"/>
              </a:rPr>
              <a:t>Lead Health Educator - LTBI</a:t>
            </a:r>
            <a:endParaRPr sz="1200" kern="0">
              <a:solidFill>
                <a:srgbClr val="1A1A1A"/>
              </a:solidFill>
              <a:latin typeface="Lato"/>
              <a:ea typeface="Lato"/>
              <a:cs typeface="Lato"/>
              <a:sym typeface="Lato"/>
            </a:endParaRPr>
          </a:p>
        </p:txBody>
      </p:sp>
      <p:sp>
        <p:nvSpPr>
          <p:cNvPr id="113" name="Google Shape;113;p15"/>
          <p:cNvSpPr txBox="1"/>
          <p:nvPr/>
        </p:nvSpPr>
        <p:spPr>
          <a:xfrm>
            <a:off x="8040466" y="4726213"/>
            <a:ext cx="2022300" cy="1153800"/>
          </a:xfrm>
          <a:prstGeom prst="rect">
            <a:avLst/>
          </a:prstGeom>
          <a:noFill/>
          <a:ln>
            <a:noFill/>
          </a:ln>
        </p:spPr>
        <p:txBody>
          <a:bodyPr spcFirstLastPara="1" wrap="square" lIns="91425" tIns="91425" rIns="91425" bIns="91425" anchor="t" anchorCtr="0">
            <a:normAutofit/>
          </a:bodyPr>
          <a:lstStyle/>
          <a:p>
            <a:pPr algn="ctr">
              <a:lnSpc>
                <a:spcPct val="115000"/>
              </a:lnSpc>
              <a:spcAft>
                <a:spcPts val="1200"/>
              </a:spcAft>
              <a:buClr>
                <a:srgbClr val="000000"/>
              </a:buClr>
            </a:pPr>
            <a:r>
              <a:rPr lang="en-US" sz="1200" kern="0">
                <a:solidFill>
                  <a:srgbClr val="1A1A1A"/>
                </a:solidFill>
                <a:latin typeface="Lato"/>
                <a:ea typeface="Lato"/>
                <a:cs typeface="Lato"/>
                <a:sym typeface="Lato"/>
              </a:rPr>
              <a:t>Lead Health Educator - HIV</a:t>
            </a:r>
            <a:endParaRPr sz="1200" kern="0">
              <a:solidFill>
                <a:srgbClr val="1A1A1A"/>
              </a:solidFill>
              <a:latin typeface="Lato"/>
              <a:ea typeface="Lato"/>
              <a:cs typeface="Lato"/>
              <a:sym typeface="Lato"/>
            </a:endParaRPr>
          </a:p>
        </p:txBody>
      </p:sp>
      <p:sp>
        <p:nvSpPr>
          <p:cNvPr id="114" name="Google Shape;114;p15"/>
          <p:cNvSpPr txBox="1">
            <a:spLocks noGrp="1"/>
          </p:cNvSpPr>
          <p:nvPr>
            <p:ph type="title" idx="4294967295"/>
          </p:nvPr>
        </p:nvSpPr>
        <p:spPr>
          <a:xfrm>
            <a:off x="1981200" y="274638"/>
            <a:ext cx="8229600" cy="1143000"/>
          </a:xfrm>
          <a:prstGeom prst="rect">
            <a:avLst/>
          </a:prstGeom>
          <a:noFill/>
          <a:ln>
            <a:noFill/>
          </a:ln>
        </p:spPr>
        <p:txBody>
          <a:bodyPr spcFirstLastPara="1" wrap="square" lIns="91425" tIns="45700" rIns="91425" bIns="45700" anchor="ctr" anchorCtr="0">
            <a:normAutofit/>
          </a:bodyPr>
          <a:lstStyle/>
          <a:p>
            <a:r>
              <a:rPr lang="en-US" b="1">
                <a:solidFill>
                  <a:schemeClr val="lt1"/>
                </a:solidFill>
              </a:rPr>
              <a:t>Meet the Team</a:t>
            </a:r>
            <a:endParaRPr b="1">
              <a:solidFill>
                <a:schemeClr val="lt1"/>
              </a:solidFill>
            </a:endParaRPr>
          </a:p>
        </p:txBody>
      </p:sp>
    </p:spTree>
    <p:extLst>
      <p:ext uri="{BB962C8B-B14F-4D97-AF65-F5344CB8AC3E}">
        <p14:creationId xmlns:p14="http://schemas.microsoft.com/office/powerpoint/2010/main" val="2304923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6"/>
          <p:cNvSpPr/>
          <p:nvPr/>
        </p:nvSpPr>
        <p:spPr>
          <a:xfrm>
            <a:off x="1524000" y="0"/>
            <a:ext cx="9152400" cy="3626400"/>
          </a:xfrm>
          <a:prstGeom prst="rect">
            <a:avLst/>
          </a:prstGeom>
          <a:solidFill>
            <a:srgbClr val="1A9988"/>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pic>
        <p:nvPicPr>
          <p:cNvPr id="121" name="Google Shape;121;p16"/>
          <p:cNvPicPr preferRelativeResize="0"/>
          <p:nvPr/>
        </p:nvPicPr>
        <p:blipFill rotWithShape="1">
          <a:blip r:embed="rId3">
            <a:alphaModFix/>
          </a:blip>
          <a:srcRect/>
          <a:stretch/>
        </p:blipFill>
        <p:spPr>
          <a:xfrm>
            <a:off x="2125175" y="2503155"/>
            <a:ext cx="1644300" cy="1644300"/>
          </a:xfrm>
          <a:prstGeom prst="ellipse">
            <a:avLst/>
          </a:prstGeom>
          <a:noFill/>
          <a:ln>
            <a:noFill/>
          </a:ln>
        </p:spPr>
      </p:pic>
      <p:pic>
        <p:nvPicPr>
          <p:cNvPr id="122" name="Google Shape;122;p16"/>
          <p:cNvPicPr preferRelativeResize="0"/>
          <p:nvPr/>
        </p:nvPicPr>
        <p:blipFill rotWithShape="1">
          <a:blip r:embed="rId3">
            <a:alphaModFix/>
          </a:blip>
          <a:srcRect t="9" b="9"/>
          <a:stretch/>
        </p:blipFill>
        <p:spPr>
          <a:xfrm>
            <a:off x="5156833" y="2503305"/>
            <a:ext cx="1644300" cy="1644000"/>
          </a:xfrm>
          <a:prstGeom prst="ellipse">
            <a:avLst/>
          </a:prstGeom>
          <a:noFill/>
          <a:ln>
            <a:noFill/>
          </a:ln>
        </p:spPr>
      </p:pic>
      <p:pic>
        <p:nvPicPr>
          <p:cNvPr id="123" name="Google Shape;123;p16"/>
          <p:cNvPicPr preferRelativeResize="0"/>
          <p:nvPr/>
        </p:nvPicPr>
        <p:blipFill rotWithShape="1">
          <a:blip r:embed="rId4">
            <a:alphaModFix/>
          </a:blip>
          <a:srcRect l="12502" r="12495"/>
          <a:stretch/>
        </p:blipFill>
        <p:spPr>
          <a:xfrm>
            <a:off x="8188491" y="2503155"/>
            <a:ext cx="1644300" cy="1644300"/>
          </a:xfrm>
          <a:prstGeom prst="ellipse">
            <a:avLst/>
          </a:prstGeom>
          <a:noFill/>
          <a:ln>
            <a:noFill/>
          </a:ln>
        </p:spPr>
      </p:pic>
      <p:sp>
        <p:nvSpPr>
          <p:cNvPr id="124" name="Google Shape;124;p16"/>
          <p:cNvSpPr txBox="1"/>
          <p:nvPr/>
        </p:nvSpPr>
        <p:spPr>
          <a:xfrm>
            <a:off x="1936163" y="4726213"/>
            <a:ext cx="2022300" cy="1153800"/>
          </a:xfrm>
          <a:prstGeom prst="rect">
            <a:avLst/>
          </a:prstGeom>
          <a:noFill/>
          <a:ln>
            <a:noFill/>
          </a:ln>
        </p:spPr>
        <p:txBody>
          <a:bodyPr spcFirstLastPara="1" wrap="square" lIns="91425" tIns="91425" rIns="91425" bIns="91425" anchor="t" anchorCtr="0">
            <a:normAutofit/>
          </a:bodyPr>
          <a:lstStyle/>
          <a:p>
            <a:pPr algn="ctr">
              <a:lnSpc>
                <a:spcPct val="115000"/>
              </a:lnSpc>
              <a:spcAft>
                <a:spcPts val="1200"/>
              </a:spcAft>
              <a:buClr>
                <a:srgbClr val="000000"/>
              </a:buClr>
            </a:pPr>
            <a:r>
              <a:rPr lang="en-US" sz="1200" kern="0">
                <a:solidFill>
                  <a:srgbClr val="1A1A1A"/>
                </a:solidFill>
                <a:latin typeface="Lato"/>
                <a:ea typeface="Lato"/>
                <a:cs typeface="Lato"/>
                <a:sym typeface="Lato"/>
              </a:rPr>
              <a:t>Health Educator</a:t>
            </a:r>
            <a:endParaRPr sz="1200" kern="0">
              <a:solidFill>
                <a:srgbClr val="1A1A1A"/>
              </a:solidFill>
              <a:latin typeface="Lato"/>
              <a:ea typeface="Lato"/>
              <a:cs typeface="Lato"/>
              <a:sym typeface="Lato"/>
            </a:endParaRPr>
          </a:p>
        </p:txBody>
      </p:sp>
      <p:sp>
        <p:nvSpPr>
          <p:cNvPr id="125" name="Google Shape;125;p16"/>
          <p:cNvSpPr txBox="1"/>
          <p:nvPr/>
        </p:nvSpPr>
        <p:spPr>
          <a:xfrm>
            <a:off x="1936173" y="4208369"/>
            <a:ext cx="2022300" cy="578700"/>
          </a:xfrm>
          <a:prstGeom prst="rect">
            <a:avLst/>
          </a:prstGeom>
          <a:noFill/>
          <a:ln>
            <a:noFill/>
          </a:ln>
        </p:spPr>
        <p:txBody>
          <a:bodyPr spcFirstLastPara="1" wrap="square" lIns="91425" tIns="91425" rIns="91425" bIns="91425" anchor="b" anchorCtr="0">
            <a:normAutofit fontScale="92500"/>
          </a:bodyPr>
          <a:lstStyle/>
          <a:p>
            <a:pPr algn="ctr">
              <a:buClr>
                <a:srgbClr val="000000"/>
              </a:buClr>
            </a:pPr>
            <a:r>
              <a:rPr lang="en-US" b="1" kern="0">
                <a:solidFill>
                  <a:srgbClr val="1A9988"/>
                </a:solidFill>
                <a:latin typeface="Raleway"/>
                <a:ea typeface="Raleway"/>
                <a:cs typeface="Raleway"/>
                <a:sym typeface="Raleway"/>
              </a:rPr>
              <a:t>Trudy Thompson</a:t>
            </a:r>
            <a:endParaRPr b="1" kern="0">
              <a:solidFill>
                <a:srgbClr val="1A9988"/>
              </a:solidFill>
              <a:latin typeface="Raleway"/>
              <a:ea typeface="Raleway"/>
              <a:cs typeface="Raleway"/>
              <a:sym typeface="Raleway"/>
            </a:endParaRPr>
          </a:p>
        </p:txBody>
      </p:sp>
      <p:sp>
        <p:nvSpPr>
          <p:cNvPr id="126" name="Google Shape;126;p16"/>
          <p:cNvSpPr txBox="1"/>
          <p:nvPr/>
        </p:nvSpPr>
        <p:spPr>
          <a:xfrm>
            <a:off x="4967825" y="4208369"/>
            <a:ext cx="2022300" cy="578700"/>
          </a:xfrm>
          <a:prstGeom prst="rect">
            <a:avLst/>
          </a:prstGeom>
          <a:noFill/>
          <a:ln>
            <a:noFill/>
          </a:ln>
        </p:spPr>
        <p:txBody>
          <a:bodyPr spcFirstLastPara="1" wrap="square" lIns="91425" tIns="91425" rIns="91425" bIns="91425" anchor="b" anchorCtr="0">
            <a:normAutofit/>
          </a:bodyPr>
          <a:lstStyle/>
          <a:p>
            <a:pPr algn="ctr">
              <a:buClr>
                <a:srgbClr val="000000"/>
              </a:buClr>
            </a:pPr>
            <a:r>
              <a:rPr lang="en-US" b="1" kern="0">
                <a:solidFill>
                  <a:srgbClr val="1A9988"/>
                </a:solidFill>
                <a:latin typeface="Raleway"/>
                <a:ea typeface="Raleway"/>
                <a:cs typeface="Raleway"/>
                <a:sym typeface="Raleway"/>
              </a:rPr>
              <a:t>Zahra Masroori</a:t>
            </a:r>
            <a:endParaRPr b="1" kern="0">
              <a:solidFill>
                <a:srgbClr val="1A9988"/>
              </a:solidFill>
              <a:latin typeface="Raleway"/>
              <a:ea typeface="Raleway"/>
              <a:cs typeface="Raleway"/>
              <a:sym typeface="Raleway"/>
            </a:endParaRPr>
          </a:p>
        </p:txBody>
      </p:sp>
      <p:sp>
        <p:nvSpPr>
          <p:cNvPr id="127" name="Google Shape;127;p16"/>
          <p:cNvSpPr txBox="1"/>
          <p:nvPr/>
        </p:nvSpPr>
        <p:spPr>
          <a:xfrm>
            <a:off x="8040477" y="4208369"/>
            <a:ext cx="2022300" cy="578700"/>
          </a:xfrm>
          <a:prstGeom prst="rect">
            <a:avLst/>
          </a:prstGeom>
          <a:noFill/>
          <a:ln>
            <a:noFill/>
          </a:ln>
        </p:spPr>
        <p:txBody>
          <a:bodyPr spcFirstLastPara="1" wrap="square" lIns="91425" tIns="91425" rIns="91425" bIns="91425" anchor="b" anchorCtr="0">
            <a:normAutofit fontScale="85000" lnSpcReduction="20000"/>
          </a:bodyPr>
          <a:lstStyle/>
          <a:p>
            <a:pPr algn="ctr">
              <a:buClr>
                <a:srgbClr val="000000"/>
              </a:buClr>
            </a:pPr>
            <a:r>
              <a:rPr lang="en-US" b="1" kern="0">
                <a:solidFill>
                  <a:srgbClr val="1A9988"/>
                </a:solidFill>
                <a:latin typeface="Raleway"/>
                <a:ea typeface="Raleway"/>
                <a:cs typeface="Raleway"/>
                <a:sym typeface="Raleway"/>
              </a:rPr>
              <a:t>John Marrin, DNP, FNP-BC</a:t>
            </a:r>
            <a:endParaRPr b="1" kern="0">
              <a:solidFill>
                <a:srgbClr val="1A9988"/>
              </a:solidFill>
              <a:latin typeface="Raleway"/>
              <a:ea typeface="Raleway"/>
              <a:cs typeface="Raleway"/>
              <a:sym typeface="Raleway"/>
            </a:endParaRPr>
          </a:p>
        </p:txBody>
      </p:sp>
      <p:sp>
        <p:nvSpPr>
          <p:cNvPr id="128" name="Google Shape;128;p16"/>
          <p:cNvSpPr txBox="1"/>
          <p:nvPr/>
        </p:nvSpPr>
        <p:spPr>
          <a:xfrm>
            <a:off x="4967827" y="4726213"/>
            <a:ext cx="2022300" cy="1153800"/>
          </a:xfrm>
          <a:prstGeom prst="rect">
            <a:avLst/>
          </a:prstGeom>
          <a:noFill/>
          <a:ln>
            <a:noFill/>
          </a:ln>
        </p:spPr>
        <p:txBody>
          <a:bodyPr spcFirstLastPara="1" wrap="square" lIns="91425" tIns="91425" rIns="91425" bIns="91425" anchor="t" anchorCtr="0">
            <a:normAutofit/>
          </a:bodyPr>
          <a:lstStyle/>
          <a:p>
            <a:pPr algn="ctr">
              <a:lnSpc>
                <a:spcPct val="115000"/>
              </a:lnSpc>
              <a:spcAft>
                <a:spcPts val="1200"/>
              </a:spcAft>
              <a:buClr>
                <a:srgbClr val="000000"/>
              </a:buClr>
            </a:pPr>
            <a:r>
              <a:rPr lang="en-US" sz="1200" kern="0">
                <a:solidFill>
                  <a:srgbClr val="1A1A1A"/>
                </a:solidFill>
                <a:latin typeface="Lato"/>
                <a:ea typeface="Lato"/>
                <a:cs typeface="Lato"/>
                <a:sym typeface="Lato"/>
              </a:rPr>
              <a:t>Health Educator</a:t>
            </a:r>
            <a:endParaRPr sz="1200" kern="0">
              <a:solidFill>
                <a:srgbClr val="1A1A1A"/>
              </a:solidFill>
              <a:latin typeface="Lato"/>
              <a:ea typeface="Lato"/>
              <a:cs typeface="Lato"/>
              <a:sym typeface="Lato"/>
            </a:endParaRPr>
          </a:p>
        </p:txBody>
      </p:sp>
      <p:sp>
        <p:nvSpPr>
          <p:cNvPr id="129" name="Google Shape;129;p16"/>
          <p:cNvSpPr txBox="1"/>
          <p:nvPr/>
        </p:nvSpPr>
        <p:spPr>
          <a:xfrm>
            <a:off x="8040466" y="4726213"/>
            <a:ext cx="2022300" cy="1153800"/>
          </a:xfrm>
          <a:prstGeom prst="rect">
            <a:avLst/>
          </a:prstGeom>
          <a:noFill/>
          <a:ln>
            <a:noFill/>
          </a:ln>
        </p:spPr>
        <p:txBody>
          <a:bodyPr spcFirstLastPara="1" wrap="square" lIns="91425" tIns="91425" rIns="91425" bIns="91425" anchor="t" anchorCtr="0">
            <a:normAutofit/>
          </a:bodyPr>
          <a:lstStyle/>
          <a:p>
            <a:pPr algn="ctr">
              <a:lnSpc>
                <a:spcPct val="115000"/>
              </a:lnSpc>
              <a:spcAft>
                <a:spcPts val="1200"/>
              </a:spcAft>
              <a:buClr>
                <a:srgbClr val="000000"/>
              </a:buClr>
            </a:pPr>
            <a:r>
              <a:rPr lang="en-US" sz="1200" kern="0">
                <a:solidFill>
                  <a:srgbClr val="1A1A1A"/>
                </a:solidFill>
                <a:latin typeface="Lato"/>
                <a:ea typeface="Lato"/>
                <a:cs typeface="Lato"/>
                <a:sym typeface="Lato"/>
              </a:rPr>
              <a:t>Provider Project Lead - HIV</a:t>
            </a:r>
            <a:endParaRPr sz="1200" kern="0">
              <a:solidFill>
                <a:srgbClr val="1A1A1A"/>
              </a:solidFill>
              <a:latin typeface="Lato"/>
              <a:ea typeface="Lato"/>
              <a:cs typeface="Lato"/>
              <a:sym typeface="Lato"/>
            </a:endParaRPr>
          </a:p>
        </p:txBody>
      </p:sp>
      <p:sp>
        <p:nvSpPr>
          <p:cNvPr id="130" name="Google Shape;130;p16"/>
          <p:cNvSpPr txBox="1">
            <a:spLocks noGrp="1"/>
          </p:cNvSpPr>
          <p:nvPr>
            <p:ph type="title" idx="4294967295"/>
          </p:nvPr>
        </p:nvSpPr>
        <p:spPr>
          <a:xfrm>
            <a:off x="1981200" y="274638"/>
            <a:ext cx="8229600" cy="1143000"/>
          </a:xfrm>
          <a:prstGeom prst="rect">
            <a:avLst/>
          </a:prstGeom>
          <a:noFill/>
          <a:ln>
            <a:noFill/>
          </a:ln>
        </p:spPr>
        <p:txBody>
          <a:bodyPr spcFirstLastPara="1" wrap="square" lIns="91425" tIns="45700" rIns="91425" bIns="45700" anchor="ctr" anchorCtr="0">
            <a:normAutofit/>
          </a:bodyPr>
          <a:lstStyle/>
          <a:p>
            <a:r>
              <a:rPr lang="en-US" b="1">
                <a:solidFill>
                  <a:schemeClr val="lt1"/>
                </a:solidFill>
              </a:rPr>
              <a:t>Meet the Team</a:t>
            </a:r>
            <a:endParaRPr b="1">
              <a:solidFill>
                <a:schemeClr val="lt1"/>
              </a:solidFill>
            </a:endParaRPr>
          </a:p>
        </p:txBody>
      </p:sp>
    </p:spTree>
    <p:extLst>
      <p:ext uri="{BB962C8B-B14F-4D97-AF65-F5344CB8AC3E}">
        <p14:creationId xmlns:p14="http://schemas.microsoft.com/office/powerpoint/2010/main" val="10946804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7"/>
          <p:cNvSpPr txBox="1">
            <a:spLocks noGrp="1"/>
          </p:cNvSpPr>
          <p:nvPr>
            <p:ph type="title"/>
          </p:nvPr>
        </p:nvSpPr>
        <p:spPr>
          <a:xfrm>
            <a:off x="1981200" y="274638"/>
            <a:ext cx="8229600" cy="1143000"/>
          </a:xfrm>
          <a:prstGeom prst="rect">
            <a:avLst/>
          </a:prstGeom>
        </p:spPr>
        <p:txBody>
          <a:bodyPr spcFirstLastPara="1" wrap="square" lIns="91425" tIns="45700" rIns="91425" bIns="45700" anchor="ctr" anchorCtr="0">
            <a:noAutofit/>
          </a:bodyPr>
          <a:lstStyle/>
          <a:p>
            <a:pPr algn="l"/>
            <a:r>
              <a:rPr lang="en-US" b="1">
                <a:solidFill>
                  <a:srgbClr val="125A5E"/>
                </a:solidFill>
              </a:rPr>
              <a:t>ICHS Goals for Collaborative</a:t>
            </a:r>
            <a:endParaRPr/>
          </a:p>
        </p:txBody>
      </p:sp>
      <p:sp>
        <p:nvSpPr>
          <p:cNvPr id="137" name="Google Shape;137;p17"/>
          <p:cNvSpPr/>
          <p:nvPr/>
        </p:nvSpPr>
        <p:spPr>
          <a:xfrm>
            <a:off x="2357149" y="2512099"/>
            <a:ext cx="634500" cy="599700"/>
          </a:xfrm>
          <a:prstGeom prst="ellipse">
            <a:avLst/>
          </a:prstGeom>
          <a:solidFill>
            <a:srgbClr val="00BFA5"/>
          </a:solidFill>
          <a:ln>
            <a:noFill/>
          </a:ln>
        </p:spPr>
        <p:txBody>
          <a:bodyPr spcFirstLastPara="1" wrap="square" lIns="91425" tIns="91425" rIns="91425" bIns="91425" anchor="ctr" anchorCtr="0">
            <a:noAutofit/>
          </a:bodyPr>
          <a:lstStyle/>
          <a:p>
            <a:pPr algn="ctr">
              <a:buClr>
                <a:srgbClr val="000000"/>
              </a:buClr>
            </a:pPr>
            <a:r>
              <a:rPr lang="en-US" sz="1400" b="1" kern="0">
                <a:solidFill>
                  <a:srgbClr val="FFFFFF"/>
                </a:solidFill>
                <a:latin typeface="Arial"/>
                <a:cs typeface="Arial"/>
                <a:sym typeface="Arial"/>
              </a:rPr>
              <a:t>1</a:t>
            </a:r>
            <a:endParaRPr sz="1400" b="1" kern="0">
              <a:solidFill>
                <a:srgbClr val="FFFFFF"/>
              </a:solidFill>
              <a:latin typeface="Arial"/>
              <a:cs typeface="Arial"/>
              <a:sym typeface="Arial"/>
            </a:endParaRPr>
          </a:p>
        </p:txBody>
      </p:sp>
      <p:sp>
        <p:nvSpPr>
          <p:cNvPr id="138" name="Google Shape;138;p17"/>
          <p:cNvSpPr txBox="1"/>
          <p:nvPr/>
        </p:nvSpPr>
        <p:spPr>
          <a:xfrm>
            <a:off x="3058791" y="2286038"/>
            <a:ext cx="2832900" cy="10518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buClr>
                <a:srgbClr val="000000"/>
              </a:buClr>
            </a:pPr>
            <a:r>
              <a:rPr lang="en-US" sz="1400" kern="0">
                <a:solidFill>
                  <a:srgbClr val="595959"/>
                </a:solidFill>
                <a:latin typeface="Lato"/>
                <a:ea typeface="Lato"/>
                <a:cs typeface="Lato"/>
                <a:sym typeface="Lato"/>
              </a:rPr>
              <a:t>Identify areas of improvement for current PrEP access models (provider and pharmacy-led)</a:t>
            </a:r>
            <a:endParaRPr sz="1400" kern="0">
              <a:solidFill>
                <a:srgbClr val="595959"/>
              </a:solidFill>
              <a:latin typeface="Lato"/>
              <a:ea typeface="Lato"/>
              <a:cs typeface="Lato"/>
              <a:sym typeface="Lato"/>
            </a:endParaRPr>
          </a:p>
        </p:txBody>
      </p:sp>
      <p:sp>
        <p:nvSpPr>
          <p:cNvPr id="139" name="Google Shape;139;p17"/>
          <p:cNvSpPr txBox="1"/>
          <p:nvPr/>
        </p:nvSpPr>
        <p:spPr>
          <a:xfrm>
            <a:off x="3058791" y="3520163"/>
            <a:ext cx="2832900" cy="10518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buClr>
                <a:srgbClr val="000000"/>
              </a:buClr>
            </a:pPr>
            <a:r>
              <a:rPr lang="en-US" sz="1400" kern="0">
                <a:solidFill>
                  <a:srgbClr val="595959"/>
                </a:solidFill>
                <a:latin typeface="Lato"/>
                <a:ea typeface="Lato"/>
                <a:cs typeface="Lato"/>
                <a:sym typeface="Lato"/>
              </a:rPr>
              <a:t>Improve sexual history and other health history intake and better align these workflows across clinical care teams</a:t>
            </a:r>
            <a:endParaRPr sz="1400" kern="0">
              <a:solidFill>
                <a:srgbClr val="595959"/>
              </a:solidFill>
              <a:latin typeface="Lato"/>
              <a:ea typeface="Lato"/>
              <a:cs typeface="Lato"/>
              <a:sym typeface="Lato"/>
            </a:endParaRPr>
          </a:p>
        </p:txBody>
      </p:sp>
      <p:sp>
        <p:nvSpPr>
          <p:cNvPr id="140" name="Google Shape;140;p17"/>
          <p:cNvSpPr txBox="1"/>
          <p:nvPr/>
        </p:nvSpPr>
        <p:spPr>
          <a:xfrm>
            <a:off x="6747212" y="2286038"/>
            <a:ext cx="2832900" cy="10518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buClr>
                <a:srgbClr val="000000"/>
              </a:buClr>
            </a:pPr>
            <a:r>
              <a:rPr lang="en-US" sz="1400" kern="0">
                <a:solidFill>
                  <a:srgbClr val="595959"/>
                </a:solidFill>
                <a:latin typeface="Lato"/>
                <a:ea typeface="Lato"/>
                <a:cs typeface="Lato"/>
                <a:sym typeface="Lato"/>
              </a:rPr>
              <a:t>Identify new ways to improve HIV screening rates among patient population</a:t>
            </a:r>
            <a:endParaRPr sz="1400" kern="0">
              <a:solidFill>
                <a:srgbClr val="595959"/>
              </a:solidFill>
              <a:latin typeface="Lato"/>
              <a:ea typeface="Lato"/>
              <a:cs typeface="Lato"/>
              <a:sym typeface="Lato"/>
            </a:endParaRPr>
          </a:p>
        </p:txBody>
      </p:sp>
      <p:sp>
        <p:nvSpPr>
          <p:cNvPr id="141" name="Google Shape;141;p17"/>
          <p:cNvSpPr txBox="1"/>
          <p:nvPr/>
        </p:nvSpPr>
        <p:spPr>
          <a:xfrm>
            <a:off x="6747212" y="3520163"/>
            <a:ext cx="2832900" cy="10518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buClr>
                <a:srgbClr val="000000"/>
              </a:buClr>
            </a:pPr>
            <a:r>
              <a:rPr lang="en-US" sz="1400" kern="0">
                <a:solidFill>
                  <a:srgbClr val="595959"/>
                </a:solidFill>
                <a:latin typeface="Lato"/>
                <a:ea typeface="Lato"/>
                <a:cs typeface="Lato"/>
                <a:sym typeface="Lato"/>
              </a:rPr>
              <a:t>Develop better engagement strategies for HIV/PrEP/STI communication and outreach</a:t>
            </a:r>
            <a:endParaRPr sz="1400" kern="0">
              <a:solidFill>
                <a:srgbClr val="595959"/>
              </a:solidFill>
              <a:latin typeface="Lato"/>
              <a:ea typeface="Lato"/>
              <a:cs typeface="Lato"/>
              <a:sym typeface="Lato"/>
            </a:endParaRPr>
          </a:p>
        </p:txBody>
      </p:sp>
      <p:sp>
        <p:nvSpPr>
          <p:cNvPr id="142" name="Google Shape;142;p17"/>
          <p:cNvSpPr/>
          <p:nvPr/>
        </p:nvSpPr>
        <p:spPr>
          <a:xfrm>
            <a:off x="2357149" y="3746224"/>
            <a:ext cx="634500" cy="599700"/>
          </a:xfrm>
          <a:prstGeom prst="ellipse">
            <a:avLst/>
          </a:prstGeom>
          <a:solidFill>
            <a:srgbClr val="00BFA5"/>
          </a:solidFill>
          <a:ln>
            <a:noFill/>
          </a:ln>
        </p:spPr>
        <p:txBody>
          <a:bodyPr spcFirstLastPara="1" wrap="square" lIns="91425" tIns="91425" rIns="91425" bIns="91425" anchor="ctr" anchorCtr="0">
            <a:noAutofit/>
          </a:bodyPr>
          <a:lstStyle/>
          <a:p>
            <a:pPr algn="ctr">
              <a:buClr>
                <a:srgbClr val="000000"/>
              </a:buClr>
            </a:pPr>
            <a:r>
              <a:rPr lang="en-US" sz="1400" b="1" kern="0">
                <a:solidFill>
                  <a:srgbClr val="FFFFFF"/>
                </a:solidFill>
                <a:latin typeface="Arial"/>
                <a:cs typeface="Arial"/>
                <a:sym typeface="Arial"/>
              </a:rPr>
              <a:t>2</a:t>
            </a:r>
            <a:endParaRPr sz="1400" b="1" kern="0">
              <a:solidFill>
                <a:srgbClr val="FFFFFF"/>
              </a:solidFill>
              <a:latin typeface="Arial"/>
              <a:cs typeface="Arial"/>
              <a:sym typeface="Arial"/>
            </a:endParaRPr>
          </a:p>
        </p:txBody>
      </p:sp>
      <p:sp>
        <p:nvSpPr>
          <p:cNvPr id="143" name="Google Shape;143;p17"/>
          <p:cNvSpPr/>
          <p:nvPr/>
        </p:nvSpPr>
        <p:spPr>
          <a:xfrm>
            <a:off x="6033699" y="3746224"/>
            <a:ext cx="634500" cy="599700"/>
          </a:xfrm>
          <a:prstGeom prst="ellipse">
            <a:avLst/>
          </a:prstGeom>
          <a:solidFill>
            <a:srgbClr val="00BFA5"/>
          </a:solidFill>
          <a:ln>
            <a:noFill/>
          </a:ln>
        </p:spPr>
        <p:txBody>
          <a:bodyPr spcFirstLastPara="1" wrap="square" lIns="91425" tIns="91425" rIns="91425" bIns="91425" anchor="ctr" anchorCtr="0">
            <a:noAutofit/>
          </a:bodyPr>
          <a:lstStyle/>
          <a:p>
            <a:pPr algn="ctr">
              <a:buClr>
                <a:srgbClr val="000000"/>
              </a:buClr>
            </a:pPr>
            <a:r>
              <a:rPr lang="en-US" sz="1400" b="1" kern="0">
                <a:solidFill>
                  <a:srgbClr val="FFFFFF"/>
                </a:solidFill>
                <a:latin typeface="Arial"/>
                <a:cs typeface="Arial"/>
                <a:sym typeface="Arial"/>
              </a:rPr>
              <a:t>4</a:t>
            </a:r>
            <a:endParaRPr sz="1400" b="1" kern="0">
              <a:solidFill>
                <a:srgbClr val="FFFFFF"/>
              </a:solidFill>
              <a:latin typeface="Arial"/>
              <a:cs typeface="Arial"/>
              <a:sym typeface="Arial"/>
            </a:endParaRPr>
          </a:p>
        </p:txBody>
      </p:sp>
      <p:sp>
        <p:nvSpPr>
          <p:cNvPr id="144" name="Google Shape;144;p17"/>
          <p:cNvSpPr/>
          <p:nvPr/>
        </p:nvSpPr>
        <p:spPr>
          <a:xfrm>
            <a:off x="6033699" y="2512099"/>
            <a:ext cx="634500" cy="599700"/>
          </a:xfrm>
          <a:prstGeom prst="ellipse">
            <a:avLst/>
          </a:prstGeom>
          <a:solidFill>
            <a:srgbClr val="00BFA5"/>
          </a:solidFill>
          <a:ln>
            <a:noFill/>
          </a:ln>
        </p:spPr>
        <p:txBody>
          <a:bodyPr spcFirstLastPara="1" wrap="square" lIns="91425" tIns="91425" rIns="91425" bIns="91425" anchor="ctr" anchorCtr="0">
            <a:noAutofit/>
          </a:bodyPr>
          <a:lstStyle/>
          <a:p>
            <a:pPr algn="ctr">
              <a:buClr>
                <a:srgbClr val="000000"/>
              </a:buClr>
            </a:pPr>
            <a:r>
              <a:rPr lang="en-US" sz="1400" b="1" kern="0">
                <a:solidFill>
                  <a:srgbClr val="FFFFFF"/>
                </a:solidFill>
                <a:latin typeface="Arial"/>
                <a:cs typeface="Arial"/>
                <a:sym typeface="Arial"/>
              </a:rPr>
              <a:t>3</a:t>
            </a:r>
            <a:endParaRPr sz="1400" b="1" kern="0">
              <a:solidFill>
                <a:srgbClr val="FFFFFF"/>
              </a:solidFill>
              <a:latin typeface="Arial"/>
              <a:cs typeface="Arial"/>
              <a:sym typeface="Arial"/>
            </a:endParaRPr>
          </a:p>
        </p:txBody>
      </p:sp>
    </p:spTree>
    <p:extLst>
      <p:ext uri="{BB962C8B-B14F-4D97-AF65-F5344CB8AC3E}">
        <p14:creationId xmlns:p14="http://schemas.microsoft.com/office/powerpoint/2010/main" val="1525343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30" normalizeH="0" baseline="0" noProof="0" dirty="0">
                <a:ln>
                  <a:noFill/>
                </a:ln>
                <a:solidFill>
                  <a:srgbClr val="0E74BD"/>
                </a:solidFill>
                <a:effectLst/>
                <a:uLnTx/>
                <a:uFillTx/>
                <a:latin typeface="Calibri Light" panose="020F0302020204030204"/>
                <a:ea typeface="+mj-ea"/>
                <a:cs typeface="Calibri" panose="020F0502020204030204" pitchFamily="34" charset="0"/>
              </a:rPr>
              <a:t>Population-Based Approach to </a:t>
            </a:r>
            <a:br>
              <a:rPr kumimoji="0" lang="en-US" sz="5400" b="1" i="0" u="none" strike="noStrike" kern="1200" cap="none" spc="-30" normalizeH="0" baseline="0" noProof="0" dirty="0">
                <a:ln>
                  <a:noFill/>
                </a:ln>
                <a:solidFill>
                  <a:srgbClr val="0E74BD"/>
                </a:solidFill>
                <a:effectLst/>
                <a:uLnTx/>
                <a:uFillTx/>
                <a:latin typeface="Calibri Light" panose="020F0302020204030204"/>
                <a:ea typeface="+mj-ea"/>
                <a:cs typeface="Calibri" panose="020F0502020204030204" pitchFamily="34" charset="0"/>
              </a:rPr>
            </a:br>
            <a:r>
              <a:rPr kumimoji="0" lang="en-US" sz="5400" b="1" i="0" u="none" strike="noStrike" kern="1200" cap="none" spc="-30" normalizeH="0" baseline="0" noProof="0" dirty="0">
                <a:ln>
                  <a:noFill/>
                </a:ln>
                <a:solidFill>
                  <a:srgbClr val="0E74BD"/>
                </a:solidFill>
                <a:effectLst/>
                <a:uLnTx/>
                <a:uFillTx/>
                <a:latin typeface="Calibri Light" panose="020F0302020204030204"/>
                <a:ea typeface="+mj-ea"/>
                <a:cs typeface="Calibri" panose="020F0502020204030204" pitchFamily="34" charset="0"/>
              </a:rPr>
              <a:t>HIV Prevention and </a:t>
            </a:r>
            <a:r>
              <a:rPr kumimoji="0" lang="en-US" sz="5400" b="1" i="0" u="none" strike="noStrike" kern="1200" cap="none" spc="-30" normalizeH="0" baseline="0" noProof="0" dirty="0" err="1">
                <a:ln>
                  <a:noFill/>
                </a:ln>
                <a:solidFill>
                  <a:srgbClr val="0E74BD"/>
                </a:solidFill>
                <a:effectLst/>
                <a:uLnTx/>
                <a:uFillTx/>
                <a:latin typeface="Calibri Light" panose="020F0302020204030204"/>
                <a:ea typeface="+mj-ea"/>
                <a:cs typeface="Calibri" panose="020F0502020204030204" pitchFamily="34" charset="0"/>
              </a:rPr>
              <a:t>PrEP</a:t>
            </a:r>
            <a:endParaRPr kumimoji="0" lang="en-US" sz="5400" b="1" i="0" u="none" strike="noStrike" kern="1200" cap="none" spc="-30" normalizeH="0" baseline="0" noProof="0" dirty="0">
              <a:ln>
                <a:noFill/>
              </a:ln>
              <a:solidFill>
                <a:srgbClr val="0E74BD"/>
              </a:solidFill>
              <a:effectLst/>
              <a:uLnTx/>
              <a:uFillTx/>
              <a:latin typeface="Calibri Light" panose="020F0302020204030204"/>
              <a:ea typeface="+mj-ea"/>
              <a:cs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50" y="4675439"/>
            <a:ext cx="1674188" cy="1975542"/>
          </a:xfrm>
          <a:prstGeom prst="rect">
            <a:avLst/>
          </a:prstGeom>
        </p:spPr>
      </p:pic>
    </p:spTree>
    <p:extLst>
      <p:ext uri="{BB962C8B-B14F-4D97-AF65-F5344CB8AC3E}">
        <p14:creationId xmlns:p14="http://schemas.microsoft.com/office/powerpoint/2010/main" val="25033495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Epidemiology of HIV</a:t>
            </a: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About 1.2 million people with HIV are living in the U.S. in </a:t>
            </a:r>
            <a:r>
              <a:rPr kumimoji="0" lang="en-US" sz="24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2021.</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1 in 8 (about 13 %) unaware of their infection.</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In </a:t>
            </a:r>
            <a:r>
              <a:rPr kumimoji="0" lang="en-US" sz="24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2021, 36,136 </a:t>
            </a: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new infections occurred.</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p:txBody>
      </p:sp>
      <p:pic>
        <p:nvPicPr>
          <p:cNvPr id="5" name="Picture 2" descr="http://1.bp.blogspot.com/-MJFms2J5SUo/T9Tauz1o6ZI/AAAAAAAAAKM/bpxGrLRSzN4/s1600/HIV+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4640" y="3949549"/>
            <a:ext cx="5819365" cy="25750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Tree>
    <p:extLst>
      <p:ext uri="{BB962C8B-B14F-4D97-AF65-F5344CB8AC3E}">
        <p14:creationId xmlns:p14="http://schemas.microsoft.com/office/powerpoint/2010/main" val="22188718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HIV Incidence</a:t>
            </a:r>
          </a:p>
        </p:txBody>
      </p:sp>
      <p:pic>
        <p:nvPicPr>
          <p:cNvPr id="8"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
        <p:nvSpPr>
          <p:cNvPr id="10" name="Slide Number Placeholder 4"/>
          <p:cNvSpPr txBox="1">
            <a:spLocks/>
          </p:cNvSpPr>
          <p:nvPr/>
        </p:nvSpPr>
        <p:spPr bwMode="auto">
          <a:xfrm>
            <a:off x="310891" y="6071307"/>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Garamond" panose="02020404030301010803" pitchFamily="18" charset="0"/>
                <a:ea typeface="+mn-ea"/>
                <a:cs typeface="+mn-cs"/>
              </a:defRPr>
            </a:lvl1pPr>
            <a:lvl2pPr marL="742950" indent="-285750" algn="l" defTabSz="914400" rtl="0" eaLnBrk="1" latinLnBrk="0" hangingPunct="1">
              <a:defRPr sz="1800" kern="1200">
                <a:solidFill>
                  <a:schemeClr val="tx1"/>
                </a:solidFill>
                <a:latin typeface="Garamond" panose="02020404030301010803" pitchFamily="18" charset="0"/>
                <a:ea typeface="+mn-ea"/>
                <a:cs typeface="+mn-cs"/>
              </a:defRPr>
            </a:lvl2pPr>
            <a:lvl3pPr marL="1143000" indent="-228600" algn="l" defTabSz="914400" rtl="0" eaLnBrk="1" latinLnBrk="0" hangingPunct="1">
              <a:defRPr sz="1800" kern="1200">
                <a:solidFill>
                  <a:schemeClr val="tx1"/>
                </a:solidFill>
                <a:latin typeface="Garamond" panose="02020404030301010803" pitchFamily="18" charset="0"/>
                <a:ea typeface="+mn-ea"/>
                <a:cs typeface="+mn-cs"/>
              </a:defRPr>
            </a:lvl3pPr>
            <a:lvl4pPr marL="1600200" indent="-228600" algn="l" defTabSz="914400" rtl="0" eaLnBrk="1" latinLnBrk="0" hangingPunct="1">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defRPr sz="1800" kern="1200">
                <a:solidFill>
                  <a:schemeClr val="tx1"/>
                </a:solidFill>
                <a:latin typeface="Garamond" panose="02020404030301010803" pitchFamily="18"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Californian FB" panose="0207040306080B030204" pitchFamily="18" charset="0"/>
                <a:ea typeface="+mn-ea"/>
                <a:cs typeface="Arial" panose="020B0604020202020204" pitchFamily="34" charset="0"/>
              </a:rPr>
              <a:t>CDC.GOV</a:t>
            </a:r>
            <a:endParaRPr kumimoji="0" lang="en-US" altLang="en-US" sz="1200" b="0" i="0" u="none" strike="noStrike" kern="1200" cap="none" spc="0" normalizeH="0" baseline="0" noProof="0" dirty="0">
              <a:ln>
                <a:noFill/>
              </a:ln>
              <a:solidFill>
                <a:srgbClr val="000000"/>
              </a:solidFill>
              <a:effectLst/>
              <a:uLnTx/>
              <a:uFillTx/>
              <a:latin typeface="Californian FB" panose="0207040306080B030204" pitchFamily="18" charset="0"/>
              <a:ea typeface="+mn-ea"/>
              <a:cs typeface="Arial" panose="020B0604020202020204" pitchFamily="34" charset="0"/>
            </a:endParaRPr>
          </a:p>
        </p:txBody>
      </p:sp>
      <p:pic>
        <p:nvPicPr>
          <p:cNvPr id="2" name="Picture 1"/>
          <p:cNvPicPr>
            <a:picLocks noChangeAspect="1"/>
          </p:cNvPicPr>
          <p:nvPr/>
        </p:nvPicPr>
        <p:blipFill>
          <a:blip r:embed="rId4"/>
          <a:stretch>
            <a:fillRect/>
          </a:stretch>
        </p:blipFill>
        <p:spPr>
          <a:xfrm>
            <a:off x="838200" y="2444865"/>
            <a:ext cx="10852236" cy="2535692"/>
          </a:xfrm>
          <a:prstGeom prst="rect">
            <a:avLst/>
          </a:prstGeom>
        </p:spPr>
      </p:pic>
    </p:spTree>
    <p:extLst>
      <p:ext uri="{BB962C8B-B14F-4D97-AF65-F5344CB8AC3E}">
        <p14:creationId xmlns:p14="http://schemas.microsoft.com/office/powerpoint/2010/main" val="16897294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79A16-415A-9145-B181-90C7EE2C2DF1}"/>
              </a:ext>
            </a:extLst>
          </p:cNvPr>
          <p:cNvSpPr>
            <a:spLocks noGrp="1"/>
          </p:cNvSpPr>
          <p:nvPr>
            <p:ph type="title"/>
          </p:nvPr>
        </p:nvSpPr>
        <p:spPr>
          <a:xfrm>
            <a:off x="609600" y="867311"/>
            <a:ext cx="10972800" cy="1091750"/>
          </a:xfrm>
        </p:spPr>
        <p:txBody>
          <a:bodyPr anchor="t">
            <a:normAutofit fontScale="90000"/>
          </a:bodyPr>
          <a:lstStyle/>
          <a:p>
            <a:pPr algn="ctr">
              <a:lnSpc>
                <a:spcPct val="90000"/>
              </a:lnSpc>
            </a:pPr>
            <a:r>
              <a:rPr lang="en-US" b="1" spc="-30" dirty="0" smtClean="0">
                <a:solidFill>
                  <a:srgbClr val="0070C0"/>
                </a:solidFill>
                <a:latin typeface="+mj-lt"/>
                <a:cs typeface="Calibri" panose="020F0502020204030204" pitchFamily="34" charset="0"/>
              </a:rPr>
              <a:t>New HIV Diagnoses </a:t>
            </a:r>
            <a:br>
              <a:rPr lang="en-US" b="1" spc="-30" dirty="0" smtClean="0">
                <a:solidFill>
                  <a:srgbClr val="0070C0"/>
                </a:solidFill>
                <a:latin typeface="+mj-lt"/>
                <a:cs typeface="Calibri" panose="020F0502020204030204" pitchFamily="34" charset="0"/>
              </a:rPr>
            </a:br>
            <a:r>
              <a:rPr lang="en-US" b="1" spc="-30" dirty="0" smtClean="0">
                <a:solidFill>
                  <a:srgbClr val="0070C0"/>
                </a:solidFill>
                <a:latin typeface="+mj-lt"/>
                <a:cs typeface="Calibri" panose="020F0502020204030204" pitchFamily="34" charset="0"/>
              </a:rPr>
              <a:t>in the United States 2021</a:t>
            </a:r>
            <a:endParaRPr lang="en-US" b="1" spc="-30" dirty="0">
              <a:solidFill>
                <a:srgbClr val="0070C0"/>
              </a:solidFill>
              <a:latin typeface="+mj-lt"/>
              <a:cs typeface="Calibri" panose="020F0502020204030204" pitchFamily="34" charset="0"/>
            </a:endParaRPr>
          </a:p>
        </p:txBody>
      </p:sp>
      <p:sp>
        <p:nvSpPr>
          <p:cNvPr id="7" name="TextBox 6">
            <a:extLst>
              <a:ext uri="{FF2B5EF4-FFF2-40B4-BE49-F238E27FC236}">
                <a16:creationId xmlns:a16="http://schemas.microsoft.com/office/drawing/2014/main" id="{811C57A9-FA56-8846-A262-C38A4576E609}"/>
              </a:ext>
            </a:extLst>
          </p:cNvPr>
          <p:cNvSpPr txBox="1"/>
          <p:nvPr/>
        </p:nvSpPr>
        <p:spPr>
          <a:xfrm>
            <a:off x="146050" y="6420149"/>
            <a:ext cx="304800" cy="230832"/>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D624103-554C-2E4E-857E-364EE110D31D}" type="slidenum">
              <a:rPr kumimoji="0" lang="en-US" sz="900" b="0" i="0" u="none" strike="noStrike" kern="0" cap="none" spc="0" normalizeH="0" baseline="0" noProof="0" dirty="0" smtClean="0">
                <a:ln>
                  <a:noFill/>
                </a:ln>
                <a:solidFill>
                  <a:srgbClr val="1B374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0" cap="none" spc="0" normalizeH="0" baseline="0" noProof="0" dirty="0">
              <a:ln>
                <a:noFill/>
              </a:ln>
              <a:solidFill>
                <a:srgbClr val="1B3749"/>
              </a:solidFill>
              <a:effectLst/>
              <a:uLnTx/>
              <a:uFillTx/>
              <a:latin typeface="Calibri"/>
              <a:ea typeface="+mn-ea"/>
              <a:cs typeface="+mn-cs"/>
            </a:endParaRPr>
          </a:p>
        </p:txBody>
      </p:sp>
      <p:sp>
        <p:nvSpPr>
          <p:cNvPr id="27" name="Content Placeholder 4">
            <a:extLst>
              <a:ext uri="{FF2B5EF4-FFF2-40B4-BE49-F238E27FC236}">
                <a16:creationId xmlns:a16="http://schemas.microsoft.com/office/drawing/2014/main" id="{2DBF657A-D915-4303-A1D9-8A10F45AD38C}"/>
              </a:ext>
            </a:extLst>
          </p:cNvPr>
          <p:cNvSpPr>
            <a:spLocks noGrp="1"/>
          </p:cNvSpPr>
          <p:nvPr>
            <p:ph sz="half" idx="1"/>
          </p:nvPr>
        </p:nvSpPr>
        <p:spPr>
          <a:xfrm>
            <a:off x="1165465" y="1774681"/>
            <a:ext cx="5333119" cy="2372738"/>
          </a:xfrm>
          <a:ln>
            <a:noFill/>
          </a:ln>
        </p:spPr>
        <p:txBody>
          <a:bodyPr>
            <a:normAutofit/>
          </a:bodyPr>
          <a:lstStyle/>
          <a:p>
            <a:pPr lvl="1">
              <a:buFont typeface="Arial" panose="020B0604020202020204" pitchFamily="34" charset="0"/>
              <a:buChar char="•"/>
              <a:defRPr/>
            </a:pPr>
            <a:endParaRPr lang="en-US" sz="1800" dirty="0"/>
          </a:p>
          <a:p>
            <a:pPr>
              <a:defRPr/>
            </a:pPr>
            <a:endParaRPr lang="en-US" sz="1800" dirty="0"/>
          </a:p>
        </p:txBody>
      </p:sp>
      <p:sp>
        <p:nvSpPr>
          <p:cNvPr id="29" name="TextBox 28">
            <a:extLst>
              <a:ext uri="{FF2B5EF4-FFF2-40B4-BE49-F238E27FC236}">
                <a16:creationId xmlns:a16="http://schemas.microsoft.com/office/drawing/2014/main" id="{C15FA93F-6390-4176-9421-55859B46E3FC}"/>
              </a:ext>
            </a:extLst>
          </p:cNvPr>
          <p:cNvSpPr txBox="1"/>
          <p:nvPr/>
        </p:nvSpPr>
        <p:spPr>
          <a:xfrm>
            <a:off x="7432409" y="3090228"/>
            <a:ext cx="938859" cy="530913"/>
          </a:xfrm>
          <a:prstGeom prst="rect">
            <a:avLst/>
          </a:prstGeom>
          <a:noFill/>
          <a:ln w="12700" cap="flat">
            <a:noFill/>
            <a:miter lim="400000"/>
          </a:ln>
          <a:effectLst/>
          <a:sp3d/>
        </p:spPr>
        <p:txBody>
          <a:bodyPr spcFirstLastPara="1" lIns="34289" tIns="34289" rIns="34289" bIns="34289" spcCol="3810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Helvetica"/>
              </a:rPr>
              <a:t>≈18% on PrEP*</a:t>
            </a:r>
          </a:p>
        </p:txBody>
      </p:sp>
      <p:sp>
        <p:nvSpPr>
          <p:cNvPr id="30" name="TextBox 29">
            <a:extLst>
              <a:ext uri="{FF2B5EF4-FFF2-40B4-BE49-F238E27FC236}">
                <a16:creationId xmlns:a16="http://schemas.microsoft.com/office/drawing/2014/main" id="{9187492B-364E-4012-A98F-B3F33A2D0DE9}"/>
              </a:ext>
            </a:extLst>
          </p:cNvPr>
          <p:cNvSpPr txBox="1"/>
          <p:nvPr/>
        </p:nvSpPr>
        <p:spPr>
          <a:xfrm>
            <a:off x="8213978" y="4503523"/>
            <a:ext cx="1120819" cy="530913"/>
          </a:xfrm>
          <a:prstGeom prst="rect">
            <a:avLst/>
          </a:prstGeom>
          <a:noFill/>
          <a:ln w="12700" cap="flat">
            <a:noFill/>
            <a:miter lim="400000"/>
          </a:ln>
          <a:effectLst/>
          <a:sp3d/>
        </p:spPr>
        <p:txBody>
          <a:bodyPr spcFirstLastPara="1" wrap="none" lIns="34289" tIns="34289" rIns="34289" bIns="34289" spcCol="3810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Helvetica"/>
              </a:rPr>
              <a:t>≈82%</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Helvetica"/>
              </a:rPr>
              <a:t>Without PrEP</a:t>
            </a:r>
          </a:p>
        </p:txBody>
      </p:sp>
      <p:sp>
        <p:nvSpPr>
          <p:cNvPr id="39" name="Text Box 15">
            <a:extLst>
              <a:ext uri="{FF2B5EF4-FFF2-40B4-BE49-F238E27FC236}">
                <a16:creationId xmlns:a16="http://schemas.microsoft.com/office/drawing/2014/main" id="{8B171898-A213-4CAB-93F6-911946DD789F}"/>
              </a:ext>
            </a:extLst>
          </p:cNvPr>
          <p:cNvSpPr txBox="1">
            <a:spLocks noChangeArrowheads="1"/>
          </p:cNvSpPr>
          <p:nvPr/>
        </p:nvSpPr>
        <p:spPr bwMode="auto">
          <a:xfrm>
            <a:off x="1040410" y="6397065"/>
            <a:ext cx="5600233" cy="253916"/>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charset="0"/>
                <a:ea typeface="+mn-ea"/>
                <a:cs typeface="+mn-cs"/>
                <a:hlinkClick r:id="rId3"/>
              </a:rPr>
              <a:t>Volume 34 | HIV Surveillance | Reports | Resource Library | HIV/AIDS | CDC</a:t>
            </a:r>
            <a:endParaRPr kumimoji="0" lang="en-US" altLang="en-US" sz="1050" b="0" i="0" u="none" strike="noStrike" kern="1200" cap="none" spc="-8" normalizeH="0" baseline="0" noProof="0" dirty="0">
              <a:ln>
                <a:noFill/>
              </a:ln>
              <a:solidFill>
                <a:srgbClr val="455560"/>
              </a:solidFill>
              <a:effectLst/>
              <a:uLnTx/>
              <a:uFillTx/>
              <a:latin typeface="Calibri" panose="020F0502020204030204"/>
              <a:ea typeface="+mn-ea"/>
              <a:cs typeface="+mn-cs"/>
            </a:endParaRPr>
          </a:p>
        </p:txBody>
      </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50" y="5777857"/>
            <a:ext cx="739936" cy="873124"/>
          </a:xfrm>
          <a:prstGeom prst="rect">
            <a:avLst/>
          </a:prstGeom>
        </p:spPr>
      </p:pic>
      <p:sp>
        <p:nvSpPr>
          <p:cNvPr id="6" name="TextBox 5"/>
          <p:cNvSpPr txBox="1"/>
          <p:nvPr/>
        </p:nvSpPr>
        <p:spPr>
          <a:xfrm>
            <a:off x="1477146" y="5234949"/>
            <a:ext cx="9237709" cy="1015663"/>
          </a:xfrm>
          <a:prstGeom prst="rect">
            <a:avLst/>
          </a:prstGeom>
          <a:noFill/>
          <a:ln>
            <a:solidFill>
              <a:schemeClr val="accent1"/>
            </a:solidFill>
          </a:ln>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
                <a:srgbClr val="008558"/>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New Diagnoses in 2021: 36,136</a:t>
            </a:r>
          </a:p>
          <a:p>
            <a:pPr marL="742950" marR="0" lvl="1" indent="-285750" algn="ctr" defTabSz="914400" rtl="0" eaLnBrk="1" fontAlgn="auto" latinLnBrk="0" hangingPunct="1">
              <a:lnSpc>
                <a:spcPct val="100000"/>
              </a:lnSpc>
              <a:spcBef>
                <a:spcPts val="0"/>
              </a:spcBef>
              <a:spcAft>
                <a:spcPts val="0"/>
              </a:spcAft>
              <a:buClr>
                <a:srgbClr val="008558"/>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71% among MSM</a:t>
            </a:r>
          </a:p>
          <a:p>
            <a:pPr marL="742950" marR="0" lvl="1" indent="-285750" algn="ctr" defTabSz="914400" rtl="0" eaLnBrk="1" fontAlgn="auto" latinLnBrk="0" hangingPunct="1">
              <a:lnSpc>
                <a:spcPct val="100000"/>
              </a:lnSpc>
              <a:spcBef>
                <a:spcPts val="0"/>
              </a:spcBef>
              <a:spcAft>
                <a:spcPts val="0"/>
              </a:spcAft>
              <a:buClr>
                <a:srgbClr val="008558"/>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69% among Black and Hispanic</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050" y="252317"/>
            <a:ext cx="2679568" cy="1179668"/>
          </a:xfrm>
          <a:prstGeom prst="rect">
            <a:avLst/>
          </a:prstGeom>
        </p:spPr>
      </p:pic>
      <p:pic>
        <p:nvPicPr>
          <p:cNvPr id="2050" name="Picture 2" descr="This chart shows the number of new HIV diagnoses by transmission catego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850" y="2053844"/>
            <a:ext cx="5815123" cy="318024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2" name="Picture 4" descr="This chart shows the number of new HIV diagnoses by race/ethnicit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4354" y="2095302"/>
            <a:ext cx="5628686" cy="309733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7523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
        <p:nvSpPr>
          <p:cNvPr id="3" name="Slide Number Placeholder 4"/>
          <p:cNvSpPr txBox="1">
            <a:spLocks/>
          </p:cNvSpPr>
          <p:nvPr/>
        </p:nvSpPr>
        <p:spPr bwMode="auto">
          <a:xfrm>
            <a:off x="310891" y="6071307"/>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Garamond" panose="02020404030301010803" pitchFamily="18" charset="0"/>
                <a:ea typeface="+mn-ea"/>
                <a:cs typeface="+mn-cs"/>
              </a:defRPr>
            </a:lvl1pPr>
            <a:lvl2pPr marL="742950" indent="-285750" algn="l" defTabSz="914400" rtl="0" eaLnBrk="1" latinLnBrk="0" hangingPunct="1">
              <a:defRPr sz="1800" kern="1200">
                <a:solidFill>
                  <a:schemeClr val="tx1"/>
                </a:solidFill>
                <a:latin typeface="Garamond" panose="02020404030301010803" pitchFamily="18" charset="0"/>
                <a:ea typeface="+mn-ea"/>
                <a:cs typeface="+mn-cs"/>
              </a:defRPr>
            </a:lvl2pPr>
            <a:lvl3pPr marL="1143000" indent="-228600" algn="l" defTabSz="914400" rtl="0" eaLnBrk="1" latinLnBrk="0" hangingPunct="1">
              <a:defRPr sz="1800" kern="1200">
                <a:solidFill>
                  <a:schemeClr val="tx1"/>
                </a:solidFill>
                <a:latin typeface="Garamond" panose="02020404030301010803" pitchFamily="18" charset="0"/>
                <a:ea typeface="+mn-ea"/>
                <a:cs typeface="+mn-cs"/>
              </a:defRPr>
            </a:lvl3pPr>
            <a:lvl4pPr marL="1600200" indent="-228600" algn="l" defTabSz="914400" rtl="0" eaLnBrk="1" latinLnBrk="0" hangingPunct="1">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defRPr sz="1800" kern="1200">
                <a:solidFill>
                  <a:schemeClr val="tx1"/>
                </a:solidFill>
                <a:latin typeface="Garamond" panose="02020404030301010803" pitchFamily="18"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Californian FB" panose="0207040306080B030204" pitchFamily="18" charset="0"/>
                <a:ea typeface="+mn-ea"/>
                <a:cs typeface="Arial" panose="020B0604020202020204" pitchFamily="34" charset="0"/>
              </a:rPr>
              <a:t>CDC.GOV</a:t>
            </a:r>
            <a:endParaRPr kumimoji="0" lang="en-US" altLang="en-US" sz="1200" b="0" i="0" u="none" strike="noStrike" kern="1200" cap="none" spc="0" normalizeH="0" baseline="0" noProof="0" dirty="0">
              <a:ln>
                <a:noFill/>
              </a:ln>
              <a:solidFill>
                <a:srgbClr val="000000"/>
              </a:solidFill>
              <a:effectLst/>
              <a:uLnTx/>
              <a:uFillTx/>
              <a:latin typeface="Californian FB" panose="0207040306080B030204" pitchFamily="18" charset="0"/>
              <a:ea typeface="+mn-ea"/>
              <a:cs typeface="Arial" panose="020B0604020202020204" pitchFamily="34" charset="0"/>
            </a:endParaRPr>
          </a:p>
        </p:txBody>
      </p:sp>
      <p:pic>
        <p:nvPicPr>
          <p:cNvPr id="2" name="Picture 1"/>
          <p:cNvPicPr>
            <a:picLocks noChangeAspect="1"/>
          </p:cNvPicPr>
          <p:nvPr/>
        </p:nvPicPr>
        <p:blipFill>
          <a:blip r:embed="rId4"/>
          <a:stretch>
            <a:fillRect/>
          </a:stretch>
        </p:blipFill>
        <p:spPr>
          <a:xfrm>
            <a:off x="544286" y="1669213"/>
            <a:ext cx="10734675" cy="3943350"/>
          </a:xfrm>
          <a:prstGeom prst="rect">
            <a:avLst/>
          </a:prstGeom>
        </p:spPr>
      </p:pic>
      <p:pic>
        <p:nvPicPr>
          <p:cNvPr id="6" name="Picture 5"/>
          <p:cNvPicPr>
            <a:picLocks noChangeAspect="1"/>
          </p:cNvPicPr>
          <p:nvPr/>
        </p:nvPicPr>
        <p:blipFill>
          <a:blip r:embed="rId5"/>
          <a:stretch>
            <a:fillRect/>
          </a:stretch>
        </p:blipFill>
        <p:spPr>
          <a:xfrm>
            <a:off x="1130073" y="746211"/>
            <a:ext cx="9563100" cy="904875"/>
          </a:xfrm>
          <a:prstGeom prst="rect">
            <a:avLst/>
          </a:prstGeom>
        </p:spPr>
      </p:pic>
    </p:spTree>
    <p:extLst>
      <p:ext uri="{BB962C8B-B14F-4D97-AF65-F5344CB8AC3E}">
        <p14:creationId xmlns:p14="http://schemas.microsoft.com/office/powerpoint/2010/main" val="642129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
        <p:nvSpPr>
          <p:cNvPr id="6" name="Slide Number Placeholder 4"/>
          <p:cNvSpPr txBox="1">
            <a:spLocks/>
          </p:cNvSpPr>
          <p:nvPr/>
        </p:nvSpPr>
        <p:spPr bwMode="auto">
          <a:xfrm>
            <a:off x="310891" y="6071307"/>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Garamond" panose="02020404030301010803" pitchFamily="18" charset="0"/>
                <a:ea typeface="+mn-ea"/>
                <a:cs typeface="+mn-cs"/>
              </a:defRPr>
            </a:lvl1pPr>
            <a:lvl2pPr marL="742950" indent="-285750" algn="l" defTabSz="914400" rtl="0" eaLnBrk="1" latinLnBrk="0" hangingPunct="1">
              <a:defRPr sz="1800" kern="1200">
                <a:solidFill>
                  <a:schemeClr val="tx1"/>
                </a:solidFill>
                <a:latin typeface="Garamond" panose="02020404030301010803" pitchFamily="18" charset="0"/>
                <a:ea typeface="+mn-ea"/>
                <a:cs typeface="+mn-cs"/>
              </a:defRPr>
            </a:lvl2pPr>
            <a:lvl3pPr marL="1143000" indent="-228600" algn="l" defTabSz="914400" rtl="0" eaLnBrk="1" latinLnBrk="0" hangingPunct="1">
              <a:defRPr sz="1800" kern="1200">
                <a:solidFill>
                  <a:schemeClr val="tx1"/>
                </a:solidFill>
                <a:latin typeface="Garamond" panose="02020404030301010803" pitchFamily="18" charset="0"/>
                <a:ea typeface="+mn-ea"/>
                <a:cs typeface="+mn-cs"/>
              </a:defRPr>
            </a:lvl3pPr>
            <a:lvl4pPr marL="1600200" indent="-228600" algn="l" defTabSz="914400" rtl="0" eaLnBrk="1" latinLnBrk="0" hangingPunct="1">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defRPr sz="1800" kern="1200">
                <a:solidFill>
                  <a:schemeClr val="tx1"/>
                </a:solidFill>
                <a:latin typeface="Garamond" panose="02020404030301010803" pitchFamily="18"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Californian FB" panose="0207040306080B030204" pitchFamily="18" charset="0"/>
                <a:ea typeface="+mn-ea"/>
                <a:cs typeface="Arial" panose="020B0604020202020204" pitchFamily="34" charset="0"/>
              </a:rPr>
              <a:t>CDC.GOV</a:t>
            </a:r>
            <a:endParaRPr kumimoji="0" lang="en-US" altLang="en-US" sz="1200" b="0" i="0" u="none" strike="noStrike" kern="1200" cap="none" spc="0" normalizeH="0" baseline="0" noProof="0" dirty="0">
              <a:ln>
                <a:noFill/>
              </a:ln>
              <a:solidFill>
                <a:srgbClr val="000000"/>
              </a:solidFill>
              <a:effectLst/>
              <a:uLnTx/>
              <a:uFillTx/>
              <a:latin typeface="Californian FB" panose="0207040306080B030204" pitchFamily="18" charset="0"/>
              <a:ea typeface="+mn-ea"/>
              <a:cs typeface="Arial" panose="020B0604020202020204" pitchFamily="34" charset="0"/>
            </a:endParaRPr>
          </a:p>
        </p:txBody>
      </p:sp>
      <p:pic>
        <p:nvPicPr>
          <p:cNvPr id="2" name="Picture 1"/>
          <p:cNvPicPr>
            <a:picLocks noChangeAspect="1"/>
          </p:cNvPicPr>
          <p:nvPr/>
        </p:nvPicPr>
        <p:blipFill>
          <a:blip r:embed="rId4"/>
          <a:stretch>
            <a:fillRect/>
          </a:stretch>
        </p:blipFill>
        <p:spPr>
          <a:xfrm>
            <a:off x="1774371" y="996042"/>
            <a:ext cx="8608333" cy="4783591"/>
          </a:xfrm>
          <a:prstGeom prst="rect">
            <a:avLst/>
          </a:prstGeom>
        </p:spPr>
      </p:pic>
    </p:spTree>
    <p:extLst>
      <p:ext uri="{BB962C8B-B14F-4D97-AF65-F5344CB8AC3E}">
        <p14:creationId xmlns:p14="http://schemas.microsoft.com/office/powerpoint/2010/main" val="3072316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r>
              <a:rPr lang="en-US" sz="5400" spc="-30" dirty="0" smtClean="0">
                <a:solidFill>
                  <a:srgbClr val="0E74BD"/>
                </a:solidFill>
                <a:latin typeface="+mj-lt"/>
                <a:cs typeface="Calibri" panose="020F0502020204030204" pitchFamily="34" charset="0"/>
              </a:rPr>
              <a:t>Community Health Center Inc. and </a:t>
            </a:r>
            <a:br>
              <a:rPr lang="en-US" sz="5400" spc="-30" dirty="0" smtClean="0">
                <a:solidFill>
                  <a:srgbClr val="0E74BD"/>
                </a:solidFill>
                <a:latin typeface="+mj-lt"/>
                <a:cs typeface="Calibri" panose="020F0502020204030204" pitchFamily="34" charset="0"/>
              </a:rPr>
            </a:br>
            <a:r>
              <a:rPr lang="en-US" sz="5400" spc="-30" dirty="0" smtClean="0">
                <a:solidFill>
                  <a:srgbClr val="0E74BD"/>
                </a:solidFill>
                <a:latin typeface="+mj-lt"/>
                <a:cs typeface="Calibri" panose="020F0502020204030204" pitchFamily="34" charset="0"/>
              </a:rPr>
              <a:t>NTTAP Introduction</a:t>
            </a:r>
            <a:endParaRPr lang="en-US" sz="5400" spc="-30" dirty="0">
              <a:solidFill>
                <a:srgbClr val="0E74BD"/>
              </a:solidFill>
              <a:latin typeface="+mj-lt"/>
              <a:cs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50" y="4675439"/>
            <a:ext cx="1674188" cy="1975542"/>
          </a:xfrm>
          <a:prstGeom prst="rect">
            <a:avLst/>
          </a:prstGeom>
        </p:spPr>
      </p:pic>
    </p:spTree>
    <p:extLst>
      <p:ext uri="{BB962C8B-B14F-4D97-AF65-F5344CB8AC3E}">
        <p14:creationId xmlns:p14="http://schemas.microsoft.com/office/powerpoint/2010/main" val="9491303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
        <p:nvSpPr>
          <p:cNvPr id="6" name="Slide Number Placeholder 4"/>
          <p:cNvSpPr txBox="1">
            <a:spLocks/>
          </p:cNvSpPr>
          <p:nvPr/>
        </p:nvSpPr>
        <p:spPr bwMode="auto">
          <a:xfrm>
            <a:off x="310891" y="6071307"/>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Garamond" panose="02020404030301010803" pitchFamily="18" charset="0"/>
                <a:ea typeface="+mn-ea"/>
                <a:cs typeface="+mn-cs"/>
              </a:defRPr>
            </a:lvl1pPr>
            <a:lvl2pPr marL="742950" indent="-285750" algn="l" defTabSz="914400" rtl="0" eaLnBrk="1" latinLnBrk="0" hangingPunct="1">
              <a:defRPr sz="1800" kern="1200">
                <a:solidFill>
                  <a:schemeClr val="tx1"/>
                </a:solidFill>
                <a:latin typeface="Garamond" panose="02020404030301010803" pitchFamily="18" charset="0"/>
                <a:ea typeface="+mn-ea"/>
                <a:cs typeface="+mn-cs"/>
              </a:defRPr>
            </a:lvl2pPr>
            <a:lvl3pPr marL="1143000" indent="-228600" algn="l" defTabSz="914400" rtl="0" eaLnBrk="1" latinLnBrk="0" hangingPunct="1">
              <a:defRPr sz="1800" kern="1200">
                <a:solidFill>
                  <a:schemeClr val="tx1"/>
                </a:solidFill>
                <a:latin typeface="Garamond" panose="02020404030301010803" pitchFamily="18" charset="0"/>
                <a:ea typeface="+mn-ea"/>
                <a:cs typeface="+mn-cs"/>
              </a:defRPr>
            </a:lvl3pPr>
            <a:lvl4pPr marL="1600200" indent="-228600" algn="l" defTabSz="914400" rtl="0" eaLnBrk="1" latinLnBrk="0" hangingPunct="1">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defRPr sz="1800" kern="1200">
                <a:solidFill>
                  <a:schemeClr val="tx1"/>
                </a:solidFill>
                <a:latin typeface="Garamond" panose="02020404030301010803" pitchFamily="18"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Californian FB" panose="0207040306080B030204" pitchFamily="18" charset="0"/>
                <a:ea typeface="+mn-ea"/>
                <a:cs typeface="Arial" panose="020B0604020202020204" pitchFamily="34" charset="0"/>
              </a:rPr>
              <a:t>CDC.GOV</a:t>
            </a:r>
            <a:endParaRPr kumimoji="0" lang="en-US" altLang="en-US" sz="1200" b="0" i="0" u="none" strike="noStrike" kern="1200" cap="none" spc="0" normalizeH="0" baseline="0" noProof="0" dirty="0">
              <a:ln>
                <a:noFill/>
              </a:ln>
              <a:solidFill>
                <a:srgbClr val="000000"/>
              </a:solidFill>
              <a:effectLst/>
              <a:uLnTx/>
              <a:uFillTx/>
              <a:latin typeface="Californian FB" panose="0207040306080B030204" pitchFamily="18" charset="0"/>
              <a:ea typeface="+mn-ea"/>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328862" y="609600"/>
            <a:ext cx="7534275" cy="5638800"/>
          </a:xfrm>
          <a:prstGeom prst="rect">
            <a:avLst/>
          </a:prstGeom>
        </p:spPr>
      </p:pic>
    </p:spTree>
    <p:extLst>
      <p:ext uri="{BB962C8B-B14F-4D97-AF65-F5344CB8AC3E}">
        <p14:creationId xmlns:p14="http://schemas.microsoft.com/office/powerpoint/2010/main" val="28101679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
        <p:nvSpPr>
          <p:cNvPr id="6" name="Slide Number Placeholder 4"/>
          <p:cNvSpPr txBox="1">
            <a:spLocks/>
          </p:cNvSpPr>
          <p:nvPr/>
        </p:nvSpPr>
        <p:spPr bwMode="auto">
          <a:xfrm>
            <a:off x="310891" y="6071307"/>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Garamond" panose="02020404030301010803" pitchFamily="18" charset="0"/>
                <a:ea typeface="+mn-ea"/>
                <a:cs typeface="+mn-cs"/>
              </a:defRPr>
            </a:lvl1pPr>
            <a:lvl2pPr marL="742950" indent="-285750" algn="l" defTabSz="914400" rtl="0" eaLnBrk="1" latinLnBrk="0" hangingPunct="1">
              <a:defRPr sz="1800" kern="1200">
                <a:solidFill>
                  <a:schemeClr val="tx1"/>
                </a:solidFill>
                <a:latin typeface="Garamond" panose="02020404030301010803" pitchFamily="18" charset="0"/>
                <a:ea typeface="+mn-ea"/>
                <a:cs typeface="+mn-cs"/>
              </a:defRPr>
            </a:lvl2pPr>
            <a:lvl3pPr marL="1143000" indent="-228600" algn="l" defTabSz="914400" rtl="0" eaLnBrk="1" latinLnBrk="0" hangingPunct="1">
              <a:defRPr sz="1800" kern="1200">
                <a:solidFill>
                  <a:schemeClr val="tx1"/>
                </a:solidFill>
                <a:latin typeface="Garamond" panose="02020404030301010803" pitchFamily="18" charset="0"/>
                <a:ea typeface="+mn-ea"/>
                <a:cs typeface="+mn-cs"/>
              </a:defRPr>
            </a:lvl3pPr>
            <a:lvl4pPr marL="1600200" indent="-228600" algn="l" defTabSz="914400" rtl="0" eaLnBrk="1" latinLnBrk="0" hangingPunct="1">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defRPr sz="1800" kern="1200">
                <a:solidFill>
                  <a:schemeClr val="tx1"/>
                </a:solidFill>
                <a:latin typeface="Garamond" panose="02020404030301010803" pitchFamily="18"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Californian FB" panose="0207040306080B030204" pitchFamily="18" charset="0"/>
                <a:ea typeface="+mn-ea"/>
                <a:cs typeface="Arial" panose="020B0604020202020204" pitchFamily="34" charset="0"/>
              </a:rPr>
              <a:t>CDC.GOV</a:t>
            </a:r>
            <a:endParaRPr kumimoji="0" lang="en-US" altLang="en-US" sz="1200" b="0" i="0" u="none" strike="noStrike" kern="1200" cap="none" spc="0" normalizeH="0" baseline="0" noProof="0" dirty="0">
              <a:ln>
                <a:noFill/>
              </a:ln>
              <a:solidFill>
                <a:srgbClr val="000000"/>
              </a:solidFill>
              <a:effectLst/>
              <a:uLnTx/>
              <a:uFillTx/>
              <a:latin typeface="Californian FB" panose="0207040306080B030204" pitchFamily="18" charset="0"/>
              <a:ea typeface="+mn-ea"/>
              <a:cs typeface="Arial" panose="020B0604020202020204" pitchFamily="34" charset="0"/>
            </a:endParaRPr>
          </a:p>
        </p:txBody>
      </p:sp>
      <p:pic>
        <p:nvPicPr>
          <p:cNvPr id="2" name="Picture 1"/>
          <p:cNvPicPr>
            <a:picLocks noChangeAspect="1"/>
          </p:cNvPicPr>
          <p:nvPr/>
        </p:nvPicPr>
        <p:blipFill>
          <a:blip r:embed="rId4"/>
          <a:stretch>
            <a:fillRect/>
          </a:stretch>
        </p:blipFill>
        <p:spPr>
          <a:xfrm>
            <a:off x="1767567" y="838511"/>
            <a:ext cx="8486775" cy="5117336"/>
          </a:xfrm>
          <a:prstGeom prst="rect">
            <a:avLst/>
          </a:prstGeom>
        </p:spPr>
      </p:pic>
    </p:spTree>
    <p:extLst>
      <p:ext uri="{BB962C8B-B14F-4D97-AF65-F5344CB8AC3E}">
        <p14:creationId xmlns:p14="http://schemas.microsoft.com/office/powerpoint/2010/main" val="30533036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79A16-415A-9145-B181-90C7EE2C2DF1}"/>
              </a:ext>
            </a:extLst>
          </p:cNvPr>
          <p:cNvSpPr>
            <a:spLocks noGrp="1"/>
          </p:cNvSpPr>
          <p:nvPr>
            <p:ph type="title"/>
          </p:nvPr>
        </p:nvSpPr>
        <p:spPr>
          <a:xfrm>
            <a:off x="609600" y="749247"/>
            <a:ext cx="10972800" cy="810571"/>
          </a:xfrm>
        </p:spPr>
        <p:txBody>
          <a:bodyPr anchor="t">
            <a:normAutofit fontScale="90000"/>
          </a:bodyPr>
          <a:lstStyle/>
          <a:p>
            <a:pPr algn="ctr">
              <a:lnSpc>
                <a:spcPct val="90000"/>
              </a:lnSpc>
            </a:pPr>
            <a:r>
              <a:rPr lang="en-US" b="1" spc="-30" dirty="0" err="1" smtClean="0">
                <a:solidFill>
                  <a:srgbClr val="0070C0"/>
                </a:solidFill>
                <a:latin typeface="+mj-lt"/>
                <a:cs typeface="Calibri" panose="020F0502020204030204" pitchFamily="34" charset="0"/>
              </a:rPr>
              <a:t>PrEP</a:t>
            </a:r>
            <a:r>
              <a:rPr lang="en-US" b="1" spc="-30" dirty="0" smtClean="0">
                <a:solidFill>
                  <a:srgbClr val="0070C0"/>
                </a:solidFill>
                <a:latin typeface="+mj-lt"/>
                <a:cs typeface="Calibri" panose="020F0502020204030204" pitchFamily="34" charset="0"/>
              </a:rPr>
              <a:t> in </a:t>
            </a:r>
            <a:r>
              <a:rPr lang="en-US" b="1" spc="-30" dirty="0">
                <a:solidFill>
                  <a:srgbClr val="0070C0"/>
                </a:solidFill>
                <a:latin typeface="+mj-lt"/>
                <a:cs typeface="Calibri" panose="020F0502020204030204" pitchFamily="34" charset="0"/>
              </a:rPr>
              <a:t>the </a:t>
            </a:r>
            <a:r>
              <a:rPr lang="en-US" b="1" spc="-30" dirty="0" smtClean="0">
                <a:solidFill>
                  <a:srgbClr val="0070C0"/>
                </a:solidFill>
                <a:latin typeface="+mj-lt"/>
                <a:cs typeface="Calibri" panose="020F0502020204030204" pitchFamily="34" charset="0"/>
              </a:rPr>
              <a:t/>
            </a:r>
            <a:br>
              <a:rPr lang="en-US" b="1" spc="-30" dirty="0" smtClean="0">
                <a:solidFill>
                  <a:srgbClr val="0070C0"/>
                </a:solidFill>
                <a:latin typeface="+mj-lt"/>
                <a:cs typeface="Calibri" panose="020F0502020204030204" pitchFamily="34" charset="0"/>
              </a:rPr>
            </a:br>
            <a:r>
              <a:rPr lang="en-US" b="1" spc="-30" dirty="0" smtClean="0">
                <a:solidFill>
                  <a:srgbClr val="0070C0"/>
                </a:solidFill>
                <a:latin typeface="+mj-lt"/>
                <a:cs typeface="Calibri" panose="020F0502020204030204" pitchFamily="34" charset="0"/>
              </a:rPr>
              <a:t>United States 2022-2023</a:t>
            </a:r>
            <a:endParaRPr lang="en-US" b="1" spc="-30" dirty="0">
              <a:solidFill>
                <a:srgbClr val="0070C0"/>
              </a:solidFill>
              <a:latin typeface="+mj-lt"/>
              <a:cs typeface="Calibri" panose="020F0502020204030204" pitchFamily="34" charset="0"/>
            </a:endParaRPr>
          </a:p>
        </p:txBody>
      </p:sp>
      <p:sp>
        <p:nvSpPr>
          <p:cNvPr id="7" name="TextBox 6">
            <a:extLst>
              <a:ext uri="{FF2B5EF4-FFF2-40B4-BE49-F238E27FC236}">
                <a16:creationId xmlns:a16="http://schemas.microsoft.com/office/drawing/2014/main" id="{811C57A9-FA56-8846-A262-C38A4576E609}"/>
              </a:ext>
            </a:extLst>
          </p:cNvPr>
          <p:cNvSpPr txBox="1"/>
          <p:nvPr/>
        </p:nvSpPr>
        <p:spPr>
          <a:xfrm>
            <a:off x="146050" y="6420149"/>
            <a:ext cx="304800" cy="230832"/>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D624103-554C-2E4E-857E-364EE110D31D}" type="slidenum">
              <a:rPr kumimoji="0" lang="en-US" sz="900" b="0" i="0" u="none" strike="noStrike" kern="0" cap="none" spc="0" normalizeH="0" baseline="0" noProof="0" dirty="0" smtClean="0">
                <a:ln>
                  <a:noFill/>
                </a:ln>
                <a:solidFill>
                  <a:srgbClr val="1B3749"/>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0" cap="none" spc="0" normalizeH="0" baseline="0" noProof="0" dirty="0">
              <a:ln>
                <a:noFill/>
              </a:ln>
              <a:solidFill>
                <a:srgbClr val="1B3749"/>
              </a:solidFill>
              <a:effectLst/>
              <a:uLnTx/>
              <a:uFillTx/>
              <a:latin typeface="Calibri" panose="020F0502020204030204"/>
              <a:ea typeface="+mn-ea"/>
              <a:cs typeface="+mn-cs"/>
            </a:endParaRPr>
          </a:p>
        </p:txBody>
      </p:sp>
      <p:sp>
        <p:nvSpPr>
          <p:cNvPr id="5" name="Content Placeholder 1">
            <a:extLst>
              <a:ext uri="{FF2B5EF4-FFF2-40B4-BE49-F238E27FC236}">
                <a16:creationId xmlns:a16="http://schemas.microsoft.com/office/drawing/2014/main" id="{35BF9F22-1F1C-45E4-ABBD-554DD4228342}"/>
              </a:ext>
            </a:extLst>
          </p:cNvPr>
          <p:cNvSpPr>
            <a:spLocks noGrp="1"/>
          </p:cNvSpPr>
          <p:nvPr>
            <p:ph idx="1"/>
          </p:nvPr>
        </p:nvSpPr>
        <p:spPr>
          <a:xfrm>
            <a:off x="90228" y="1868378"/>
            <a:ext cx="4635812" cy="4142142"/>
          </a:xfrm>
          <a:ln>
            <a:solidFill>
              <a:schemeClr val="accent1"/>
            </a:solidFill>
          </a:ln>
        </p:spPr>
        <p:txBody>
          <a:bodyPr>
            <a:normAutofit lnSpcReduction="10000"/>
          </a:bodyPr>
          <a:lstStyle/>
          <a:p>
            <a:pPr>
              <a:spcBef>
                <a:spcPts val="0"/>
              </a:spcBef>
              <a:spcAft>
                <a:spcPts val="600"/>
              </a:spcAft>
              <a:buClr>
                <a:srgbClr val="008558"/>
              </a:buClr>
              <a:buFont typeface="Arial" panose="020B0604020202020204" pitchFamily="34" charset="0"/>
              <a:buChar char="•"/>
              <a:defRPr/>
            </a:pPr>
            <a:r>
              <a:rPr lang="en-US" sz="1800" dirty="0" smtClean="0">
                <a:latin typeface="+mj-lt"/>
              </a:rPr>
              <a:t>About </a:t>
            </a:r>
            <a:r>
              <a:rPr lang="en-US" sz="1800" dirty="0">
                <a:latin typeface="+mj-lt"/>
              </a:rPr>
              <a:t>1.2 million persons in the </a:t>
            </a:r>
            <a:r>
              <a:rPr lang="en-US" sz="1800" dirty="0" smtClean="0">
                <a:latin typeface="+mj-lt"/>
              </a:rPr>
              <a:t>US are </a:t>
            </a:r>
            <a:r>
              <a:rPr lang="en-US" sz="1800" dirty="0">
                <a:latin typeface="+mj-lt"/>
              </a:rPr>
              <a:t>likely to benefit from </a:t>
            </a:r>
            <a:r>
              <a:rPr lang="en-US" sz="1800" dirty="0" err="1">
                <a:latin typeface="+mj-lt"/>
              </a:rPr>
              <a:t>PrEP</a:t>
            </a:r>
            <a:r>
              <a:rPr lang="en-US" sz="1800" baseline="30000" dirty="0">
                <a:latin typeface="+mj-lt"/>
              </a:rPr>
              <a:t>[1]</a:t>
            </a:r>
          </a:p>
          <a:p>
            <a:pPr lvl="1">
              <a:spcBef>
                <a:spcPts val="0"/>
              </a:spcBef>
              <a:spcAft>
                <a:spcPts val="600"/>
              </a:spcAft>
              <a:buClr>
                <a:srgbClr val="008558"/>
              </a:buClr>
              <a:buFont typeface="Arial" panose="020B0604020202020204" pitchFamily="34" charset="0"/>
              <a:buChar char="•"/>
              <a:defRPr/>
            </a:pPr>
            <a:r>
              <a:rPr lang="en-US" sz="1800" dirty="0">
                <a:latin typeface="+mj-lt"/>
              </a:rPr>
              <a:t>1 in 4 sexually active MSM: 814,000</a:t>
            </a:r>
            <a:r>
              <a:rPr lang="en-US" sz="1800" baseline="30000" dirty="0">
                <a:latin typeface="+mj-lt"/>
              </a:rPr>
              <a:t>[2]</a:t>
            </a:r>
          </a:p>
          <a:p>
            <a:pPr lvl="1">
              <a:spcBef>
                <a:spcPts val="0"/>
              </a:spcBef>
              <a:spcAft>
                <a:spcPts val="600"/>
              </a:spcAft>
              <a:buClr>
                <a:srgbClr val="008558"/>
              </a:buClr>
              <a:buFont typeface="Arial" panose="020B0604020202020204" pitchFamily="34" charset="0"/>
              <a:buChar char="•"/>
              <a:defRPr/>
            </a:pPr>
            <a:r>
              <a:rPr lang="en-US" sz="1800" dirty="0">
                <a:latin typeface="+mj-lt"/>
              </a:rPr>
              <a:t>1 in 5 PWIDs: 73,000</a:t>
            </a:r>
            <a:r>
              <a:rPr lang="en-US" sz="1800" baseline="30000" dirty="0">
                <a:latin typeface="+mj-lt"/>
              </a:rPr>
              <a:t>[2]</a:t>
            </a:r>
          </a:p>
          <a:p>
            <a:pPr lvl="1">
              <a:spcBef>
                <a:spcPts val="0"/>
              </a:spcBef>
              <a:spcAft>
                <a:spcPts val="600"/>
              </a:spcAft>
              <a:buClr>
                <a:srgbClr val="008558"/>
              </a:buClr>
              <a:buFont typeface="Arial" panose="020B0604020202020204" pitchFamily="34" charset="0"/>
              <a:buChar char="•"/>
              <a:defRPr/>
            </a:pPr>
            <a:r>
              <a:rPr lang="en-US" sz="1800" dirty="0">
                <a:latin typeface="+mj-lt"/>
              </a:rPr>
              <a:t>1 in 200 heterosexual adults: 258,000</a:t>
            </a:r>
            <a:r>
              <a:rPr lang="en-US" sz="1800" baseline="30000" dirty="0">
                <a:latin typeface="+mj-lt"/>
              </a:rPr>
              <a:t>[2]</a:t>
            </a:r>
          </a:p>
          <a:p>
            <a:pPr>
              <a:buClr>
                <a:srgbClr val="008558"/>
              </a:buClr>
              <a:defRPr/>
            </a:pPr>
            <a:r>
              <a:rPr lang="en-US" sz="1800" dirty="0" smtClean="0">
                <a:latin typeface="+mj-lt"/>
              </a:rPr>
              <a:t>In 2022, 36% of those who could benefit from </a:t>
            </a:r>
            <a:r>
              <a:rPr lang="en-US" sz="1800" dirty="0" err="1" smtClean="0">
                <a:latin typeface="+mj-lt"/>
              </a:rPr>
              <a:t>PrEP</a:t>
            </a:r>
            <a:r>
              <a:rPr lang="en-US" sz="1800" dirty="0" smtClean="0">
                <a:latin typeface="+mj-lt"/>
              </a:rPr>
              <a:t> were prescribed </a:t>
            </a:r>
            <a:r>
              <a:rPr lang="en-US" sz="1800" dirty="0" err="1" smtClean="0">
                <a:latin typeface="+mj-lt"/>
              </a:rPr>
              <a:t>PrEP.</a:t>
            </a:r>
            <a:endParaRPr lang="en-US" sz="1800" dirty="0" smtClean="0">
              <a:latin typeface="+mj-lt"/>
            </a:endParaRPr>
          </a:p>
          <a:p>
            <a:pPr>
              <a:buClr>
                <a:srgbClr val="008558"/>
              </a:buClr>
              <a:defRPr/>
            </a:pPr>
            <a:r>
              <a:rPr lang="en-US" sz="1800" dirty="0" smtClean="0">
                <a:latin typeface="+mj-lt"/>
              </a:rPr>
              <a:t>Blacks </a:t>
            </a:r>
            <a:r>
              <a:rPr lang="en-US" sz="1800" dirty="0">
                <a:latin typeface="+mj-lt"/>
              </a:rPr>
              <a:t>and Hispanics account for 69% of new HIV </a:t>
            </a:r>
            <a:r>
              <a:rPr lang="en-US" sz="1800" dirty="0" smtClean="0">
                <a:latin typeface="+mj-lt"/>
              </a:rPr>
              <a:t>infections but their </a:t>
            </a:r>
            <a:r>
              <a:rPr lang="en-US" sz="1800" dirty="0" err="1" smtClean="0">
                <a:latin typeface="+mj-lt"/>
              </a:rPr>
              <a:t>PrEP</a:t>
            </a:r>
            <a:r>
              <a:rPr lang="en-US" sz="1800" dirty="0" smtClean="0">
                <a:latin typeface="+mj-lt"/>
              </a:rPr>
              <a:t> use is too low.</a:t>
            </a:r>
          </a:p>
          <a:p>
            <a:pPr lvl="1">
              <a:buClr>
                <a:srgbClr val="008558"/>
              </a:buClr>
              <a:defRPr/>
            </a:pPr>
            <a:r>
              <a:rPr lang="en-US" sz="1800" dirty="0" smtClean="0">
                <a:latin typeface="+mj-lt"/>
              </a:rPr>
              <a:t>94% of Whites who could benefit from </a:t>
            </a:r>
            <a:r>
              <a:rPr lang="en-US" sz="1800" dirty="0" err="1" smtClean="0">
                <a:latin typeface="+mj-lt"/>
              </a:rPr>
              <a:t>PrEP</a:t>
            </a:r>
            <a:r>
              <a:rPr lang="en-US" sz="1800" dirty="0" smtClean="0">
                <a:latin typeface="+mj-lt"/>
              </a:rPr>
              <a:t> were prescribed it.</a:t>
            </a:r>
          </a:p>
          <a:p>
            <a:pPr lvl="1">
              <a:buClr>
                <a:srgbClr val="008558"/>
              </a:buClr>
              <a:defRPr/>
            </a:pPr>
            <a:r>
              <a:rPr lang="en-US" sz="1800" dirty="0" smtClean="0">
                <a:latin typeface="+mj-lt"/>
              </a:rPr>
              <a:t>13% of Blacks who could benefit were prescribed it.</a:t>
            </a:r>
          </a:p>
          <a:p>
            <a:pPr lvl="1">
              <a:buClr>
                <a:srgbClr val="008558"/>
              </a:buClr>
              <a:defRPr/>
            </a:pPr>
            <a:r>
              <a:rPr lang="en-US" sz="1800" dirty="0" smtClean="0">
                <a:latin typeface="+mj-lt"/>
              </a:rPr>
              <a:t>24% of Hispanics who could benefit were prescribed it.</a:t>
            </a:r>
            <a:endParaRPr lang="en-US" sz="1800" dirty="0">
              <a:latin typeface="+mj-lt"/>
            </a:endParaRPr>
          </a:p>
        </p:txBody>
      </p:sp>
      <p:sp>
        <p:nvSpPr>
          <p:cNvPr id="33" name="TextBox 32">
            <a:extLst>
              <a:ext uri="{FF2B5EF4-FFF2-40B4-BE49-F238E27FC236}">
                <a16:creationId xmlns:a16="http://schemas.microsoft.com/office/drawing/2014/main" id="{38E489A3-EC4F-429E-808B-D7D7873EB002}"/>
              </a:ext>
            </a:extLst>
          </p:cNvPr>
          <p:cNvSpPr txBox="1"/>
          <p:nvPr/>
        </p:nvSpPr>
        <p:spPr>
          <a:xfrm>
            <a:off x="1219200" y="6545551"/>
            <a:ext cx="5953125" cy="216982"/>
          </a:xfrm>
          <a:prstGeom prst="rect">
            <a:avLst/>
          </a:prstGeom>
          <a:noFill/>
        </p:spPr>
        <p:txBody>
          <a:bodyPr>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hlinkClick r:id="rId3"/>
              </a:rPr>
              <a:t>https://</a:t>
            </a:r>
            <a:r>
              <a:rPr kumimoji="0" lang="en-US" sz="900" b="0" i="0" u="none" strike="noStrike" kern="1200" cap="none" spc="0" normalizeH="0" baseline="0" noProof="0" dirty="0" smtClean="0">
                <a:ln>
                  <a:noFill/>
                </a:ln>
                <a:solidFill>
                  <a:prstClr val="white">
                    <a:lumMod val="50000"/>
                  </a:prstClr>
                </a:solidFill>
                <a:effectLst/>
                <a:uLnTx/>
                <a:uFillTx/>
                <a:latin typeface="Calibri" panose="020F0502020204030204"/>
                <a:ea typeface="+mn-ea"/>
                <a:cs typeface="+mn-cs"/>
                <a:hlinkClick r:id="rId3"/>
              </a:rPr>
              <a:t>www.cdc.gov/hiv/library/reports/surveillance-data-tables/vol-4-no-3/index.html</a:t>
            </a:r>
            <a:r>
              <a:rPr kumimoji="0" lang="en-US" sz="900" b="0" i="0" u="none" strike="noStrike" kern="1200" cap="none" spc="0" normalizeH="0" baseline="0" noProof="0" dirty="0" smtClean="0">
                <a:ln>
                  <a:noFill/>
                </a:ln>
                <a:solidFill>
                  <a:prstClr val="white">
                    <a:lumMod val="50000"/>
                  </a:prstClr>
                </a:solidFill>
                <a:effectLst/>
                <a:uLnTx/>
                <a:uFillTx/>
                <a:latin typeface="Calibri" panose="020F0502020204030204"/>
                <a:ea typeface="+mn-ea"/>
                <a:cs typeface="+mn-cs"/>
              </a:rPr>
              <a:t> </a:t>
            </a:r>
            <a:endParaRPr kumimoji="0" lang="en-US" sz="900" b="0" i="0" u="none" strike="noStrike" kern="1200" cap="none" spc="-8" normalizeH="0" baseline="0" noProof="0" dirty="0">
              <a:ln>
                <a:noFill/>
              </a:ln>
              <a:solidFill>
                <a:prstClr val="white">
                  <a:lumMod val="50000"/>
                </a:prstClr>
              </a:solidFill>
              <a:effectLst/>
              <a:uLnTx/>
              <a:uFillTx/>
              <a:latin typeface="Calibri" panose="020F0502020204030204" pitchFamily="34" charset="0"/>
              <a:ea typeface="+mn-ea"/>
              <a:cs typeface="+mn-cs"/>
            </a:endParaRPr>
          </a:p>
        </p:txBody>
      </p:sp>
      <p:sp>
        <p:nvSpPr>
          <p:cNvPr id="41" name="TextBox 40">
            <a:extLst>
              <a:ext uri="{FF2B5EF4-FFF2-40B4-BE49-F238E27FC236}">
                <a16:creationId xmlns:a16="http://schemas.microsoft.com/office/drawing/2014/main" id="{811C57A9-FA56-8846-A262-C38A4576E609}"/>
              </a:ext>
            </a:extLst>
          </p:cNvPr>
          <p:cNvSpPr txBox="1"/>
          <p:nvPr/>
        </p:nvSpPr>
        <p:spPr>
          <a:xfrm>
            <a:off x="146050" y="6420149"/>
            <a:ext cx="304800" cy="230832"/>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D624103-554C-2E4E-857E-364EE110D31D}" type="slidenum">
              <a:rPr kumimoji="0" lang="en-US" sz="900" b="0" i="0" u="none" strike="noStrike" kern="0" cap="none" spc="0" normalizeH="0" baseline="0" noProof="0" dirty="0" smtClean="0">
                <a:ln>
                  <a:noFill/>
                </a:ln>
                <a:solidFill>
                  <a:srgbClr val="1B3749"/>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0" cap="none" spc="0" normalizeH="0" baseline="0" noProof="0" dirty="0">
              <a:ln>
                <a:noFill/>
              </a:ln>
              <a:solidFill>
                <a:srgbClr val="1B3749"/>
              </a:solidFill>
              <a:effectLst/>
              <a:uLnTx/>
              <a:uFillTx/>
              <a:latin typeface="Calibri" panose="020F0502020204030204"/>
              <a:ea typeface="+mn-ea"/>
              <a:cs typeface="+mn-cs"/>
            </a:endParaRPr>
          </a:p>
        </p:txBody>
      </p: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07128" y="6275780"/>
            <a:ext cx="377292" cy="445204"/>
          </a:xfrm>
          <a:prstGeom prst="rect">
            <a:avLst/>
          </a:prstGeom>
        </p:spPr>
      </p:pic>
      <p:sp>
        <p:nvSpPr>
          <p:cNvPr id="30" name="Text Box 15">
            <a:extLst>
              <a:ext uri="{FF2B5EF4-FFF2-40B4-BE49-F238E27FC236}">
                <a16:creationId xmlns:a16="http://schemas.microsoft.com/office/drawing/2014/main" id="{8B171898-A213-4CAB-93F6-911946DD789F}"/>
              </a:ext>
            </a:extLst>
          </p:cNvPr>
          <p:cNvSpPr txBox="1">
            <a:spLocks noChangeArrowheads="1"/>
          </p:cNvSpPr>
          <p:nvPr/>
        </p:nvSpPr>
        <p:spPr bwMode="auto">
          <a:xfrm>
            <a:off x="1228724" y="6319078"/>
            <a:ext cx="6994633" cy="230832"/>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8" normalizeH="0" baseline="0" noProof="0" dirty="0">
                <a:ln>
                  <a:noFill/>
                </a:ln>
                <a:solidFill>
                  <a:srgbClr val="455560"/>
                </a:solidFill>
                <a:effectLst/>
                <a:uLnTx/>
                <a:uFillTx/>
                <a:latin typeface="Calibri" panose="020F0502020204030204" pitchFamily="34" charset="0"/>
                <a:ea typeface="+mn-ea"/>
                <a:cs typeface="+mn-cs"/>
              </a:rPr>
              <a:t>1. Harris. MMWR </a:t>
            </a:r>
            <a:r>
              <a:rPr kumimoji="0" lang="en-US" altLang="en-US" sz="900" b="0" i="0" u="none" strike="noStrike" kern="1200" cap="none" spc="-8" normalizeH="0" baseline="0" noProof="0" dirty="0" err="1">
                <a:ln>
                  <a:noFill/>
                </a:ln>
                <a:solidFill>
                  <a:srgbClr val="455560"/>
                </a:solidFill>
                <a:effectLst/>
                <a:uLnTx/>
                <a:uFillTx/>
                <a:latin typeface="Calibri" panose="020F0502020204030204" pitchFamily="34" charset="0"/>
                <a:ea typeface="+mn-ea"/>
                <a:cs typeface="+mn-cs"/>
              </a:rPr>
              <a:t>Morb</a:t>
            </a:r>
            <a:r>
              <a:rPr kumimoji="0" lang="en-US" altLang="en-US" sz="900" b="0" i="0" u="none" strike="noStrike" kern="1200" cap="none" spc="-8" normalizeH="0" baseline="0" noProof="0" dirty="0">
                <a:ln>
                  <a:noFill/>
                </a:ln>
                <a:solidFill>
                  <a:srgbClr val="455560"/>
                </a:solidFill>
                <a:effectLst/>
                <a:uLnTx/>
                <a:uFillTx/>
                <a:latin typeface="Calibri" panose="020F0502020204030204" pitchFamily="34" charset="0"/>
                <a:ea typeface="+mn-ea"/>
                <a:cs typeface="+mn-cs"/>
              </a:rPr>
              <a:t> Mortal </a:t>
            </a:r>
            <a:r>
              <a:rPr kumimoji="0" lang="en-US" altLang="en-US" sz="900" b="0" i="0" u="none" strike="noStrike" kern="1200" cap="none" spc="-8" normalizeH="0" baseline="0" noProof="0" dirty="0" err="1">
                <a:ln>
                  <a:noFill/>
                </a:ln>
                <a:solidFill>
                  <a:srgbClr val="455560"/>
                </a:solidFill>
                <a:effectLst/>
                <a:uLnTx/>
                <a:uFillTx/>
                <a:latin typeface="Calibri" panose="020F0502020204030204" pitchFamily="34" charset="0"/>
                <a:ea typeface="+mn-ea"/>
                <a:cs typeface="+mn-cs"/>
              </a:rPr>
              <a:t>Wkly</a:t>
            </a:r>
            <a:r>
              <a:rPr kumimoji="0" lang="en-US" altLang="en-US" sz="900" b="0" i="0" u="none" strike="noStrike" kern="1200" cap="none" spc="-8" normalizeH="0" baseline="0" noProof="0" dirty="0">
                <a:ln>
                  <a:noFill/>
                </a:ln>
                <a:solidFill>
                  <a:srgbClr val="455560"/>
                </a:solidFill>
                <a:effectLst/>
                <a:uLnTx/>
                <a:uFillTx/>
                <a:latin typeface="Calibri" panose="020F0502020204030204" pitchFamily="34" charset="0"/>
                <a:ea typeface="+mn-ea"/>
                <a:cs typeface="+mn-cs"/>
              </a:rPr>
              <a:t> Rep. 2019;68:1117. 2. Smith. Ann Epidemiol. 2018;28:.e9. 3. Sullivan. J Int AIDS Society. 2020;23:e25461.</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050" y="252317"/>
            <a:ext cx="2679568" cy="1179668"/>
          </a:xfrm>
          <a:prstGeom prst="rect">
            <a:avLst/>
          </a:prstGeom>
        </p:spPr>
      </p:pic>
      <p:pic>
        <p:nvPicPr>
          <p:cNvPr id="4" name="Picture 3"/>
          <p:cNvPicPr>
            <a:picLocks noChangeAspect="1"/>
          </p:cNvPicPr>
          <p:nvPr/>
        </p:nvPicPr>
        <p:blipFill>
          <a:blip r:embed="rId6"/>
          <a:stretch>
            <a:fillRect/>
          </a:stretch>
        </p:blipFill>
        <p:spPr>
          <a:xfrm>
            <a:off x="4770839" y="1842025"/>
            <a:ext cx="7419975" cy="2305050"/>
          </a:xfrm>
          <a:prstGeom prst="rect">
            <a:avLst/>
          </a:prstGeom>
        </p:spPr>
      </p:pic>
      <p:pic>
        <p:nvPicPr>
          <p:cNvPr id="6" name="Picture 5"/>
          <p:cNvPicPr>
            <a:picLocks noChangeAspect="1"/>
          </p:cNvPicPr>
          <p:nvPr/>
        </p:nvPicPr>
        <p:blipFill>
          <a:blip r:embed="rId7"/>
          <a:stretch>
            <a:fillRect/>
          </a:stretch>
        </p:blipFill>
        <p:spPr>
          <a:xfrm>
            <a:off x="4770839" y="4095994"/>
            <a:ext cx="7400925" cy="2010461"/>
          </a:xfrm>
          <a:prstGeom prst="rect">
            <a:avLst/>
          </a:prstGeom>
        </p:spPr>
      </p:pic>
    </p:spTree>
    <p:extLst>
      <p:ext uri="{BB962C8B-B14F-4D97-AF65-F5344CB8AC3E}">
        <p14:creationId xmlns:p14="http://schemas.microsoft.com/office/powerpoint/2010/main" val="41482432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Population-Based Approach</a:t>
            </a: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4769446"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Actively reaches people who may benefit from the health service or intervention.</a:t>
            </a: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Increases access to the service or intervention to more people.</a:t>
            </a: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Can lead to addressing health inequities.</a:t>
            </a: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endParaRPr>
          </a:p>
        </p:txBody>
      </p:sp>
      <p:pic>
        <p:nvPicPr>
          <p:cNvPr id="5" name="Picture 2" descr="Image result for Diverse People Cart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9046" y="2518948"/>
            <a:ext cx="5974754" cy="328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5497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Population-Based Approach</a:t>
            </a: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8332004"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Using sexual orientation and gender identity (SOGI) information, positive STI results to reach out to potential at-risk individuals.</a:t>
            </a: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Targeting messaging to at-risk populations.</a:t>
            </a: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Making access to services readily available where people are at.</a:t>
            </a: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endParaRPr>
          </a:p>
        </p:txBody>
      </p:sp>
      <p:pic>
        <p:nvPicPr>
          <p:cNvPr id="5" name="Picture 14"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3206" y="4381565"/>
            <a:ext cx="1415329" cy="21871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4375052"/>
            <a:ext cx="1640366" cy="21871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See the source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4424" y="4375052"/>
            <a:ext cx="3767431" cy="22001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41604" y="2472114"/>
            <a:ext cx="3084370" cy="3818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44462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Sex Positive, Status Neutral Approach</a:t>
            </a: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pic>
        <p:nvPicPr>
          <p:cNvPr id="5"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826" y="2444865"/>
            <a:ext cx="4425301" cy="29478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9417" y="2444865"/>
            <a:ext cx="2947822" cy="29478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ee related image detai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637" y="2444865"/>
            <a:ext cx="2628900"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6109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Sex Positive, Status Neutral Goals</a:t>
            </a: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74420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Promote healthy sex lives.</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Invite open and comfortable dialogue about sex.</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No matter who you are, who or how many you have sex with, and what kind of sex you like.</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Straight, bi, gay, pansexual; cis, trans, or non-binary gender; living with or without HIV.</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Empower with knowledge and choice.</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Protect through prevention, screening, and treatment.</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800" b="0" i="0" u="none" strike="noStrike" kern="1200" cap="none" spc="0" normalizeH="0" baseline="0" noProof="0" dirty="0" smtClean="0">
              <a:ln>
                <a:noFill/>
              </a:ln>
              <a:solidFill>
                <a:prstClr val="black"/>
              </a:solidFill>
              <a:effectLst/>
              <a:uLnTx/>
              <a:uFillTx/>
              <a:latin typeface="Calibri Light" panose="020F0302020204030204"/>
              <a:ea typeface="+mn-ea"/>
              <a:cs typeface="Calibri" panose="020F05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Tree>
    <p:extLst>
      <p:ext uri="{BB962C8B-B14F-4D97-AF65-F5344CB8AC3E}">
        <p14:creationId xmlns:p14="http://schemas.microsoft.com/office/powerpoint/2010/main" val="19898139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Sex Positive, Status Neutral Goals</a:t>
            </a: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74420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Determine who needs STI and HIV screening.</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Identify who is at risk for HIV and refer to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Calibri Light" panose="020F0302020204030204" pitchFamily="34" charset="0"/>
              </a:rPr>
              <a:t>PrEP.</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Identify who is living with HIV and link them to care.  </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pic>
        <p:nvPicPr>
          <p:cNvPr id="8" name="Picture 2"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3880" y="3918535"/>
            <a:ext cx="7244239" cy="233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2292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Sex Positive, Status Neutral Goals</a:t>
            </a: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74420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8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1800"/>
              </a:spcAft>
              <a:buClr>
                <a:srgbClr val="008558"/>
              </a:buClr>
              <a:buSzTx/>
              <a:buFont typeface="Arial"/>
              <a:buChar char="•"/>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Be </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comfortable talking about sex.</a:t>
            </a:r>
          </a:p>
          <a:p>
            <a:pPr marL="236538" marR="0" lvl="0" indent="-236538" algn="l" defTabSz="457200" rtl="0" eaLnBrk="1" fontAlgn="auto" latinLnBrk="0" hangingPunct="1">
              <a:lnSpc>
                <a:spcPct val="90000"/>
              </a:lnSpc>
              <a:spcBef>
                <a:spcPts val="0"/>
              </a:spcBef>
              <a:spcAft>
                <a:spcPts val="18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Check any judgment at the door.</a:t>
            </a:r>
          </a:p>
          <a:p>
            <a:pPr marL="236538" marR="0" lvl="0" indent="-236538" algn="l" defTabSz="457200" rtl="0" eaLnBrk="1" fontAlgn="auto" latinLnBrk="0" hangingPunct="1">
              <a:lnSpc>
                <a:spcPct val="90000"/>
              </a:lnSpc>
              <a:spcBef>
                <a:spcPts val="0"/>
              </a:spcBef>
              <a:spcAft>
                <a:spcPts val="18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Make no assumptions.</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pic>
        <p:nvPicPr>
          <p:cNvPr id="9" name="Picture 2"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1544" y="2699195"/>
            <a:ext cx="4370051" cy="291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0215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5414" y="1469571"/>
            <a:ext cx="107442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2270B7"/>
                </a:solidFill>
                <a:effectLst/>
                <a:uLnTx/>
                <a:uFillTx/>
                <a:latin typeface="Calibri Light" panose="020F0302020204030204"/>
                <a:ea typeface="+mn-ea"/>
                <a:cs typeface="+mn-cs"/>
              </a:rPr>
              <a:t>Creating an Affirming and Safe Environment in Your HIV Prevention Program: Basic Principles </a:t>
            </a:r>
            <a:endParaRPr kumimoji="0" lang="en-US" sz="4400" b="0" i="0" u="none" strike="noStrike" kern="1200" cap="none" spc="0" normalizeH="0" baseline="0" noProof="0" dirty="0">
              <a:ln>
                <a:noFill/>
              </a:ln>
              <a:solidFill>
                <a:srgbClr val="2270B7"/>
              </a:solidFill>
              <a:effectLst/>
              <a:uLnTx/>
              <a:uFillTx/>
              <a:latin typeface="Calibri Light" panose="020F0302020204030204"/>
              <a:ea typeface="+mn-ea"/>
              <a:cs typeface="+mn-cs"/>
            </a:endParaRPr>
          </a:p>
        </p:txBody>
      </p:sp>
      <p:sp>
        <p:nvSpPr>
          <p:cNvPr id="3" name="TextBox 2"/>
          <p:cNvSpPr txBox="1"/>
          <p:nvPr/>
        </p:nvSpPr>
        <p:spPr>
          <a:xfrm>
            <a:off x="1004048" y="3144721"/>
            <a:ext cx="9038024" cy="350865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Cultural Humility</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Awareness of Intersectionality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Understanding Gender Identity and Sexual Orientation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How Stigma and Discrimination Impact Health Outcomes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Trauma-Informed Care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Language Matters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7060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8" name="Content Placeholder 2"/>
          <p:cNvSpPr txBox="1">
            <a:spLocks/>
          </p:cNvSpPr>
          <p:nvPr/>
        </p:nvSpPr>
        <p:spPr>
          <a:xfrm>
            <a:off x="581392" y="1563529"/>
            <a:ext cx="6516094" cy="4856620"/>
          </a:xfrm>
          <a:prstGeom prst="rect">
            <a:avLst/>
          </a:prstGeom>
          <a:noFill/>
          <a:ln w="25400" cap="flat" cmpd="sng" algn="ctr">
            <a:solidFill>
              <a:srgbClr val="4F81BD"/>
            </a:solidFill>
            <a:prstDash val="solid"/>
          </a:ln>
          <a:effectLst/>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sz="2000" b="1"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NTTAP Faculty</a:t>
            </a:r>
            <a:r>
              <a:rPr kumimoji="0" lang="en-US" sz="20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 </a:t>
            </a:r>
            <a:r>
              <a:rPr kumimoji="0" lang="en-US" sz="2000" b="1"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Collaborative Design, and Facilitation </a:t>
            </a:r>
            <a:endParaRPr kumimoji="0" lang="en-US" sz="2000" b="1" i="0" u="none" strike="noStrike" kern="1200" cap="none" spc="0" normalizeH="0" baseline="0" noProof="0" dirty="0" smtClean="0">
              <a:ln>
                <a:noFill/>
              </a:ln>
              <a:solidFill>
                <a:srgbClr val="FF0000"/>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Amanda Schiessl, MPP</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Deputy Chief Operating Officer</a:t>
            </a:r>
          </a:p>
          <a:p>
            <a:pPr marL="742950" marR="0" lvl="1"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Project Director/Co-PI, NCA</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Margaret Flinter, APRN, PhD, FAAN</a:t>
            </a:r>
          </a:p>
          <a:p>
            <a:pPr marL="742950" marR="0" lvl="1"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Co-PI, NCA &amp; Senior Vice President/Clinical Director</a:t>
            </a:r>
          </a:p>
          <a:p>
            <a:pPr marL="5715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Bianca Flowers, MPH</a:t>
            </a:r>
          </a:p>
          <a:p>
            <a:pPr marL="742950" marR="0" lvl="1"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Program Manager</a:t>
            </a:r>
          </a:p>
          <a:p>
            <a:pPr marL="5715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Meaghan Angers</a:t>
            </a:r>
          </a:p>
          <a:p>
            <a:pPr marL="742950" marR="0" lvl="1"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Program Manager</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Dr. Marwan Haddad, MD, MPH, AAHIVS, </a:t>
            </a:r>
          </a:p>
          <a:p>
            <a:pPr marL="742950" marR="0" lvl="1" indent="-285750" algn="l" defTabSz="4572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Medical Director, Center for Key Populations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Kasey Harding, MPH</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Program Director, Center for Key Populations</a:t>
            </a:r>
            <a:endParaRPr kumimoji="0" lang="en-US" sz="1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9" name="Content Placeholder 2"/>
          <p:cNvSpPr txBox="1">
            <a:spLocks/>
          </p:cNvSpPr>
          <p:nvPr/>
        </p:nvSpPr>
        <p:spPr>
          <a:xfrm>
            <a:off x="7097486" y="1563529"/>
            <a:ext cx="4637313" cy="4856620"/>
          </a:xfrm>
          <a:prstGeom prst="rect">
            <a:avLst/>
          </a:prstGeom>
          <a:noFill/>
          <a:ln w="25400" cap="flat" cmpd="sng" algn="ctr">
            <a:solidFill>
              <a:srgbClr val="9BBB59"/>
            </a:solidFill>
            <a:prstDash val="solid"/>
          </a:ln>
          <a:effectLst/>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Mentors, Coaching </a:t>
            </a:r>
            <a:r>
              <a:rPr kumimoji="0" lang="en-US" sz="2800" b="1"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Faculty</a:t>
            </a: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3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Jeannie McIntosh, APRN, FNP-C, </a:t>
            </a:r>
            <a:r>
              <a:rPr kumimoji="0" lang="en-US" sz="23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AAHIV</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3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Nurse Practitioner, Center for Key Populations</a:t>
            </a:r>
            <a:endParaRPr kumimoji="0" lang="en-US" sz="23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3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mcintosj@chc1.com</a:t>
            </a:r>
            <a:r>
              <a:rPr kumimoji="0" lang="en-US" sz="2300" b="0" i="0" u="none" strike="noStrike" kern="1200" cap="none" spc="0" normalizeH="0" baseline="0" noProof="0" dirty="0" smtClean="0">
                <a:ln>
                  <a:noFill/>
                </a:ln>
                <a:solidFill>
                  <a:srgbClr val="FF0000"/>
                </a:solidFill>
                <a:effectLst/>
                <a:uLnTx/>
                <a:uFillTx/>
                <a:latin typeface="Calibri Light" panose="020F0302020204030204" pitchFamily="34" charset="0"/>
                <a:ea typeface="+mn-ea"/>
                <a:cs typeface="Calibri Light" panose="020F0302020204030204" pitchFamily="34" charset="0"/>
              </a:rPr>
              <a:t/>
            </a:r>
            <a:br>
              <a:rPr kumimoji="0" lang="en-US" sz="2300" b="0" i="0" u="none" strike="noStrike" kern="1200" cap="none" spc="0" normalizeH="0" baseline="0" noProof="0" dirty="0" smtClean="0">
                <a:ln>
                  <a:noFill/>
                </a:ln>
                <a:solidFill>
                  <a:srgbClr val="FF0000"/>
                </a:solidFill>
                <a:effectLst/>
                <a:uLnTx/>
                <a:uFillTx/>
                <a:latin typeface="Calibri Light" panose="020F0302020204030204" pitchFamily="34" charset="0"/>
                <a:ea typeface="+mn-ea"/>
                <a:cs typeface="Calibri Light" panose="020F0302020204030204" pitchFamily="34" charset="0"/>
              </a:rPr>
            </a:br>
            <a:endParaRPr kumimoji="0" lang="en-US" sz="2300" b="0" i="0" u="none" strike="noStrike" kern="1200" cap="none" spc="0" normalizeH="0" baseline="0" noProof="0" dirty="0" smtClean="0">
              <a:ln>
                <a:noFill/>
              </a:ln>
              <a:solidFill>
                <a:srgbClr val="FF0000"/>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3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Maria Lorenzo</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3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Community Based Services Manager, Center for Key Populations</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3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LorenzM@chc1.com</a:t>
            </a:r>
            <a:r>
              <a:rPr kumimoji="0" lang="en-US" sz="26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r>
            <a:br>
              <a:rPr kumimoji="0" lang="en-US" sz="26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br>
            <a:endParaRPr kumimoji="0" lang="en-US" sz="14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Evaluation Faculty</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Kathleen Thies, PhD, RN</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Consultant, Researcher</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1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ThiesK@chc1.com</a:t>
            </a:r>
            <a:endParaRPr kumimoji="0" lang="en-US" sz="2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28567081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Cultural Humility</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pic>
        <p:nvPicPr>
          <p:cNvPr id="8" name="Picture 2"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4501" y="2444865"/>
            <a:ext cx="7390567" cy="3209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431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98869" y="1650799"/>
            <a:ext cx="6394262" cy="454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2841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49003" y="2804516"/>
            <a:ext cx="4083121"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Intersecting Identities</a:t>
            </a:r>
            <a:endParaRPr kumimoji="0" lang="en-US" sz="5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32124" y="1479150"/>
            <a:ext cx="6150949" cy="473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5754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5" name="Content Placeholder 1"/>
          <p:cNvSpPr txBox="1">
            <a:spLocks/>
          </p:cNvSpPr>
          <p:nvPr/>
        </p:nvSpPr>
        <p:spPr>
          <a:xfrm>
            <a:off x="1037690" y="2048498"/>
            <a:ext cx="10105229" cy="45259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LGBT</a:t>
            </a:r>
          </a:p>
          <a:p>
            <a:pPr marL="1085850" marR="0" lvl="1"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Lesbian</a:t>
            </a:r>
          </a:p>
          <a:p>
            <a:pPr marL="1085850" marR="0" lvl="1"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Gay</a:t>
            </a:r>
          </a:p>
          <a:p>
            <a:pPr marL="1085850" marR="0" lvl="1"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Bisexual</a:t>
            </a:r>
          </a:p>
          <a:p>
            <a:pPr marL="1085850" marR="0" lvl="1"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Transgender</a:t>
            </a: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L, G, B, T</a:t>
            </a:r>
          </a:p>
          <a:p>
            <a:pPr marL="1085850" marR="0" lvl="1"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Usually referred to as “one” community</a:t>
            </a:r>
          </a:p>
          <a:p>
            <a:pPr marL="1085850" marR="0" lvl="1"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Many similarities, especially when it comes to stigma and discrimination</a:t>
            </a:r>
          </a:p>
          <a:p>
            <a:pPr marL="1085850" marR="0" lvl="1"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Must keep in mind that they represent diverse communities with differing healthcare risks and needs</a:t>
            </a:r>
            <a:endParaRPr kumimoji="0" lang="en-US" sz="2400" b="0" i="0" u="none" strike="noStrike" kern="1200" cap="none" spc="0" normalizeH="0" baseline="0" noProof="0" dirty="0">
              <a:ln>
                <a:noFill/>
              </a:ln>
              <a:solidFill>
                <a:sysClr val="windowText" lastClr="000000"/>
              </a:solidFill>
              <a:effectLst/>
              <a:uLnTx/>
              <a:uFillTx/>
              <a:latin typeface="Calibri Light" panose="020F0302020204030204"/>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7936" y="2311400"/>
            <a:ext cx="3990424" cy="2612933"/>
          </a:xfrm>
          <a:prstGeom prst="rect">
            <a:avLst/>
          </a:prstGeom>
        </p:spPr>
      </p:pic>
      <p:sp>
        <p:nvSpPr>
          <p:cNvPr id="7"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What do we mean by LGBT?</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Tree>
    <p:extLst>
      <p:ext uri="{BB962C8B-B14F-4D97-AF65-F5344CB8AC3E}">
        <p14:creationId xmlns:p14="http://schemas.microsoft.com/office/powerpoint/2010/main" val="21718660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Sexual Orientation and Gender Identity </a:t>
            </a:r>
            <a:b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b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are Not the Same</a:t>
            </a: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609600" y="2815119"/>
            <a:ext cx="5328863" cy="344174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All people have a sexual orientation and gender identity</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How people identify can change </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Terminology varies</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Gender Identity ≠ Sexual Orientation</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l="15459" r="15502"/>
          <a:stretch/>
        </p:blipFill>
        <p:spPr>
          <a:xfrm>
            <a:off x="5132797" y="3074704"/>
            <a:ext cx="7271658" cy="2286000"/>
          </a:xfrm>
          <a:prstGeom prst="rect">
            <a:avLst/>
          </a:prstGeom>
          <a:noFill/>
          <a:ln>
            <a:noFill/>
          </a:ln>
        </p:spPr>
      </p:pic>
    </p:spTree>
    <p:extLst>
      <p:ext uri="{BB962C8B-B14F-4D97-AF65-F5344CB8AC3E}">
        <p14:creationId xmlns:p14="http://schemas.microsoft.com/office/powerpoint/2010/main" val="15198898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7" name="Title 1"/>
          <p:cNvSpPr txBox="1">
            <a:spLocks/>
          </p:cNvSpPr>
          <p:nvPr/>
        </p:nvSpPr>
        <p:spPr>
          <a:xfrm>
            <a:off x="838200" y="1472609"/>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Sexual Orientation</a:t>
            </a:r>
          </a:p>
        </p:txBody>
      </p:sp>
      <p:pic>
        <p:nvPicPr>
          <p:cNvPr id="8" name="Picture 3"/>
          <p:cNvPicPr>
            <a:picLocks noChangeAspect="1" noChangeArrowheads="1"/>
          </p:cNvPicPr>
          <p:nvPr/>
        </p:nvPicPr>
        <p:blipFill>
          <a:blip r:embed="rId4" cstate="email">
            <a:extLst>
              <a:ext uri="{BEBA8EAE-BF5A-486C-A8C5-ECC9F3942E4B}">
                <a14:imgProps xmlns:a14="http://schemas.microsoft.com/office/drawing/2010/main">
                  <a14:imgLayer r:embed="rId5">
                    <a14:imgEffect>
                      <a14:sharpenSoften amount="100000"/>
                    </a14:imgEffect>
                    <a14:imgEffect>
                      <a14:colorTemperature colorTemp="11200"/>
                    </a14:imgEffect>
                    <a14:imgEffect>
                      <a14:saturation sat="400000"/>
                    </a14:imgEffect>
                    <a14:imgEffect>
                      <a14:brightnessContrast bright="28000" contrast="36000"/>
                    </a14:imgEffect>
                  </a14:imgLayer>
                </a14:imgProps>
              </a:ext>
              <a:ext uri="{28A0092B-C50C-407E-A947-70E740481C1C}">
                <a14:useLocalDpi xmlns:a14="http://schemas.microsoft.com/office/drawing/2010/main" val="0"/>
              </a:ext>
            </a:extLst>
          </a:blip>
          <a:stretch>
            <a:fillRect/>
          </a:stretch>
        </p:blipFill>
        <p:spPr>
          <a:xfrm>
            <a:off x="1546048" y="2652997"/>
            <a:ext cx="4342848" cy="3810234"/>
          </a:xfrm>
          <a:prstGeom prst="rect">
            <a:avLst/>
          </a:prstGeom>
        </p:spPr>
      </p:pic>
      <p:sp>
        <p:nvSpPr>
          <p:cNvPr id="9" name="Rectangle 8"/>
          <p:cNvSpPr/>
          <p:nvPr/>
        </p:nvSpPr>
        <p:spPr>
          <a:xfrm>
            <a:off x="838200" y="2157457"/>
            <a:ext cx="5758543"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97D"/>
                </a:solidFill>
                <a:effectLst/>
                <a:uLnTx/>
                <a:uFillTx/>
                <a:latin typeface="Century Gothic" panose="020B0502020202020204" pitchFamily="34" charset="0"/>
                <a:ea typeface="+mn-ea"/>
                <a:cs typeface="+mn-cs"/>
              </a:rPr>
              <a:t>Dimensions of Sexual Orientation:</a:t>
            </a:r>
          </a:p>
        </p:txBody>
      </p:sp>
      <p:sp>
        <p:nvSpPr>
          <p:cNvPr id="10" name="TextBox 9"/>
          <p:cNvSpPr txBox="1"/>
          <p:nvPr/>
        </p:nvSpPr>
        <p:spPr>
          <a:xfrm>
            <a:off x="6633130" y="2271323"/>
            <a:ext cx="4684282" cy="378565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Calibri Light" panose="020F0302020204030204"/>
                <a:ea typeface="+mn-ea"/>
                <a:cs typeface="+mn-cs"/>
              </a:rPr>
              <a:t>Gay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Calibri Light" panose="020F0302020204030204"/>
                <a:ea typeface="+mn-ea"/>
                <a:cs typeface="+mn-cs"/>
              </a:rPr>
              <a:t>Lesbian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Calibri Light" panose="020F0302020204030204"/>
                <a:ea typeface="+mn-ea"/>
                <a:cs typeface="+mn-cs"/>
              </a:rPr>
              <a:t>MSM = man who has sex with men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solidFill>
                  <a:prstClr val="black"/>
                </a:solidFill>
                <a:effectLst/>
                <a:uLnTx/>
                <a:uFillTx/>
                <a:latin typeface="Calibri Light" panose="020F0302020204030204"/>
                <a:ea typeface="+mn-ea"/>
                <a:cs typeface="+mn-cs"/>
              </a:rPr>
              <a:t>Bisexual</a:t>
            </a:r>
            <a:endParaRPr kumimoji="0" lang="en-US" sz="2000" b="0" i="0" u="none" strike="noStrike" kern="0" cap="none" spc="0" normalizeH="0" baseline="0" noProof="0" dirty="0">
              <a:ln>
                <a:noFill/>
              </a:ln>
              <a:solidFill>
                <a:prstClr val="black"/>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Calibri Light" panose="020F0302020204030204"/>
                <a:ea typeface="+mn-ea"/>
                <a:cs typeface="+mn-cs"/>
              </a:rPr>
              <a:t>Heterosexual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Calibri Light" panose="020F0302020204030204"/>
                <a:ea typeface="+mn-ea"/>
                <a:cs typeface="+mn-cs"/>
              </a:rPr>
              <a:t>Queer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Calibri Light" panose="020F0302020204030204"/>
                <a:ea typeface="+mn-ea"/>
                <a:cs typeface="+mn-cs"/>
              </a:rPr>
              <a:t>Questioning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Calibri Light" panose="020F0302020204030204"/>
                <a:ea typeface="+mn-ea"/>
                <a:cs typeface="+mn-cs"/>
              </a:rPr>
              <a:t>Asexual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err="1">
                <a:ln>
                  <a:noFill/>
                </a:ln>
                <a:solidFill>
                  <a:prstClr val="black"/>
                </a:solidFill>
                <a:effectLst/>
                <a:uLnTx/>
                <a:uFillTx/>
                <a:latin typeface="Calibri Light" panose="020F0302020204030204"/>
                <a:ea typeface="+mn-ea"/>
                <a:cs typeface="+mn-cs"/>
              </a:rPr>
              <a:t>Aromantic</a:t>
            </a:r>
            <a:endParaRPr kumimoji="0" lang="en-US" sz="2000" b="0" i="0" u="none" strike="noStrike" kern="0" cap="none" spc="0" normalizeH="0" baseline="0" noProof="0" dirty="0">
              <a:ln>
                <a:noFill/>
              </a:ln>
              <a:solidFill>
                <a:prstClr val="black"/>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Calibri Light" panose="020F0302020204030204"/>
                <a:ea typeface="+mn-ea"/>
                <a:cs typeface="+mn-cs"/>
              </a:rPr>
              <a:t>Polyamorous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solidFill>
                  <a:prstClr val="black"/>
                </a:solidFill>
                <a:effectLst/>
                <a:uLnTx/>
                <a:uFillTx/>
                <a:latin typeface="Calibri Light" panose="020F0302020204030204"/>
                <a:ea typeface="+mn-ea"/>
                <a:cs typeface="+mn-cs"/>
              </a:rPr>
              <a:t>Pansexual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solidFill>
                  <a:prstClr val="black"/>
                </a:solidFill>
                <a:effectLst/>
                <a:uLnTx/>
                <a:uFillTx/>
                <a:latin typeface="Calibri Light" panose="020F0302020204030204"/>
                <a:ea typeface="+mn-ea"/>
                <a:cs typeface="+mn-cs"/>
              </a:rPr>
              <a:t>T4T</a:t>
            </a:r>
            <a:endParaRPr kumimoji="0" lang="en-US" sz="2000" b="0" i="0" u="none" strike="noStrike" kern="0" cap="none" spc="0" normalizeH="0" baseline="0" noProof="0" dirty="0">
              <a:ln>
                <a:noFill/>
              </a:ln>
              <a:solidFill>
                <a:prstClr val="black"/>
              </a:solidFill>
              <a:effectLst/>
              <a:uLnTx/>
              <a:uFillTx/>
              <a:latin typeface="Calibri Light" panose="020F0302020204030204"/>
              <a:ea typeface="+mn-ea"/>
              <a:cs typeface="+mn-cs"/>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Tree>
    <p:extLst>
      <p:ext uri="{BB962C8B-B14F-4D97-AF65-F5344CB8AC3E}">
        <p14:creationId xmlns:p14="http://schemas.microsoft.com/office/powerpoint/2010/main" val="9540916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9" name="Content Placeholder 3">
            <a:extLst>
              <a:ext uri="{FF2B5EF4-FFF2-40B4-BE49-F238E27FC236}">
                <a16:creationId xmlns:a16="http://schemas.microsoft.com/office/drawing/2014/main" id="{5E4702C2-A368-9E43-A250-6A0426674F2B}"/>
              </a:ext>
            </a:extLst>
          </p:cNvPr>
          <p:cNvSpPr txBox="1">
            <a:spLocks/>
          </p:cNvSpPr>
          <p:nvPr/>
        </p:nvSpPr>
        <p:spPr>
          <a:xfrm>
            <a:off x="863858" y="2449963"/>
            <a:ext cx="7389122" cy="39454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30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Gender identity</a:t>
            </a:r>
          </a:p>
          <a:p>
            <a:pPr marL="636588" marR="0" lvl="1"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 person's internal sense of their gender </a:t>
            </a:r>
          </a:p>
          <a:p>
            <a:pPr marL="1036638" marR="0" lvl="2"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Do I identify as male, female, both, neither</a:t>
            </a:r>
            <a:r>
              <a:rPr kumimoji="0" lang="en-US" sz="24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t>
            </a:r>
          </a:p>
          <a:p>
            <a:pPr marL="800100" marR="0" lvl="2" indent="0" algn="l" defTabSz="457200" rtl="0" eaLnBrk="1" fontAlgn="auto" latinLnBrk="0" hangingPunct="1">
              <a:lnSpc>
                <a:spcPct val="90000"/>
              </a:lnSpc>
              <a:spcBef>
                <a:spcPts val="0"/>
              </a:spcBef>
              <a:spcAft>
                <a:spcPts val="600"/>
              </a:spcAft>
              <a:buClr>
                <a:srgbClr val="008558"/>
              </a:buClr>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3000" b="1"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Gender </a:t>
            </a:r>
            <a:r>
              <a:rPr kumimoji="0" lang="en-US" sz="30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expression</a:t>
            </a:r>
          </a:p>
          <a:p>
            <a:pPr marL="636588" marR="0" lvl="1"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How one presents themselves through their behavior, mannerisms, speech patterns, dress, and hairstyles</a:t>
            </a:r>
          </a:p>
        </p:txBody>
      </p:sp>
      <p:sp>
        <p:nvSpPr>
          <p:cNvPr id="13" name="Title 2">
            <a:extLst>
              <a:ext uri="{FF2B5EF4-FFF2-40B4-BE49-F238E27FC236}">
                <a16:creationId xmlns:a16="http://schemas.microsoft.com/office/drawing/2014/main" id="{27779A16-415A-9145-B181-90C7EE2C2DF1}"/>
              </a:ext>
            </a:extLst>
          </p:cNvPr>
          <p:cNvSpPr txBox="1">
            <a:spLocks/>
          </p:cNvSpPr>
          <p:nvPr/>
        </p:nvSpPr>
        <p:spPr>
          <a:xfrm>
            <a:off x="352153" y="1754272"/>
            <a:ext cx="7900827" cy="72442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30" normalizeH="0" baseline="0" noProof="0" dirty="0">
                <a:ln>
                  <a:noFill/>
                </a:ln>
                <a:solidFill>
                  <a:srgbClr val="0E74BD"/>
                </a:solidFill>
                <a:effectLst/>
                <a:uLnTx/>
                <a:uFillTx/>
                <a:latin typeface="Calibri" panose="020F0502020204030204" pitchFamily="34" charset="0"/>
                <a:ea typeface="+mj-ea"/>
                <a:cs typeface="Calibri" panose="020F0502020204030204" pitchFamily="34" charset="0"/>
              </a:rPr>
              <a:t>Gender Identity </a:t>
            </a:r>
            <a:r>
              <a:rPr kumimoji="0" lang="en-US" sz="36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rPr>
              <a:t>&amp; </a:t>
            </a:r>
            <a:r>
              <a:rPr kumimoji="0" lang="en-US" sz="3600" b="1" i="0" u="none" strike="noStrike" kern="1200" cap="none" spc="-30" normalizeH="0" baseline="0" noProof="0" dirty="0">
                <a:ln>
                  <a:noFill/>
                </a:ln>
                <a:solidFill>
                  <a:srgbClr val="0E74BD"/>
                </a:solidFill>
                <a:effectLst/>
                <a:uLnTx/>
                <a:uFillTx/>
                <a:latin typeface="Calibri" panose="020F0502020204030204" pitchFamily="34" charset="0"/>
                <a:ea typeface="+mj-ea"/>
                <a:cs typeface="Calibri" panose="020F0502020204030204" pitchFamily="34" charset="0"/>
              </a:rPr>
              <a:t>Gender Expression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2980" y="3971309"/>
            <a:ext cx="3495675" cy="24288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2980" y="1543635"/>
            <a:ext cx="3495675" cy="2231063"/>
          </a:xfrm>
          <a:prstGeom prst="rect">
            <a:avLst/>
          </a:prstGeom>
        </p:spPr>
      </p:pic>
    </p:spTree>
    <p:extLst>
      <p:ext uri="{BB962C8B-B14F-4D97-AF65-F5344CB8AC3E}">
        <p14:creationId xmlns:p14="http://schemas.microsoft.com/office/powerpoint/2010/main" val="41023077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pic>
        <p:nvPicPr>
          <p:cNvPr id="5" name="Picture 2" descr="http://37.media.tumblr.com/b7ac173a75df01719169ae3b2f9c02ab/tumblr_mx8ralcxoL1sqkiaqo1_500.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097" t="-15684"/>
          <a:stretch/>
        </p:blipFill>
        <p:spPr>
          <a:xfrm>
            <a:off x="1520005" y="1039346"/>
            <a:ext cx="9069226" cy="5053229"/>
          </a:xfrm>
          <a:prstGeom prst="rect">
            <a:avLst/>
          </a:prstGeom>
          <a:noFill/>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3350" y="3160461"/>
            <a:ext cx="5075881" cy="2932113"/>
          </a:xfrm>
          <a:prstGeom prst="rect">
            <a:avLst/>
          </a:prstGeom>
        </p:spPr>
      </p:pic>
    </p:spTree>
    <p:extLst>
      <p:ext uri="{BB962C8B-B14F-4D97-AF65-F5344CB8AC3E}">
        <p14:creationId xmlns:p14="http://schemas.microsoft.com/office/powerpoint/2010/main" val="10183715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7" name="Title 1"/>
          <p:cNvSpPr txBox="1">
            <a:spLocks/>
          </p:cNvSpPr>
          <p:nvPr/>
        </p:nvSpPr>
        <p:spPr>
          <a:xfrm>
            <a:off x="838200" y="1472609"/>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Stigma, Discrimination, and Health</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graphicFrame>
        <p:nvGraphicFramePr>
          <p:cNvPr id="12" name="Content Placeholder 2"/>
          <p:cNvGraphicFramePr>
            <a:graphicFrameLocks/>
          </p:cNvGraphicFramePr>
          <p:nvPr>
            <p:extLst/>
          </p:nvPr>
        </p:nvGraphicFramePr>
        <p:xfrm>
          <a:off x="1771436" y="2234961"/>
          <a:ext cx="8649128" cy="41190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33614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pic>
        <p:nvPicPr>
          <p:cNvPr id="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23902" y="1614122"/>
            <a:ext cx="8550397" cy="460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2675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890" y="382392"/>
            <a:ext cx="2344205" cy="1032026"/>
          </a:xfrm>
          <a:prstGeom prst="rect">
            <a:avLst/>
          </a:prstGeom>
        </p:spPr>
      </p:pic>
      <p:sp>
        <p:nvSpPr>
          <p:cNvPr id="27" name="Title 2">
            <a:extLst>
              <a:ext uri="{FF2B5EF4-FFF2-40B4-BE49-F238E27FC236}">
                <a16:creationId xmlns:a16="http://schemas.microsoft.com/office/drawing/2014/main" id="{27779A16-415A-9145-B181-90C7EE2C2DF1}"/>
              </a:ext>
            </a:extLst>
          </p:cNvPr>
          <p:cNvSpPr txBox="1">
            <a:spLocks/>
          </p:cNvSpPr>
          <p:nvPr/>
        </p:nvSpPr>
        <p:spPr>
          <a:xfrm>
            <a:off x="609600" y="1621524"/>
            <a:ext cx="10972800" cy="72442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270B7"/>
                </a:solidFill>
                <a:effectLst/>
                <a:uLnTx/>
                <a:uFillTx/>
                <a:latin typeface="Calibri Light" panose="020F0302020204030204"/>
                <a:ea typeface="+mj-ea"/>
                <a:cs typeface="+mj-cs"/>
              </a:rPr>
              <a:t>National Training and Technical Assistance Partners </a:t>
            </a:r>
            <a:endParaRPr kumimoji="0" lang="en-US" sz="3600" b="1" i="0" u="none" strike="noStrike" kern="1200" cap="none" spc="0" normalizeH="0" baseline="0" noProof="0" dirty="0" smtClean="0">
              <a:ln>
                <a:noFill/>
              </a:ln>
              <a:solidFill>
                <a:srgbClr val="2270B7"/>
              </a:solidFill>
              <a:effectLst/>
              <a:uLnTx/>
              <a:uFillTx/>
              <a:latin typeface="Calibri Light" panose="020F0302020204030204"/>
              <a:ea typeface="+mj-ea"/>
              <a:cs typeface="+mj-cs"/>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B050"/>
                </a:solidFill>
                <a:effectLst/>
                <a:uLnTx/>
                <a:uFillTx/>
                <a:latin typeface="Calibri Light" panose="020F0302020204030204"/>
                <a:ea typeface="+mj-ea"/>
                <a:cs typeface="+mj-cs"/>
              </a:rPr>
              <a:t>Clinical Workforce Development</a:t>
            </a:r>
          </a:p>
        </p:txBody>
      </p:sp>
      <p:sp>
        <p:nvSpPr>
          <p:cNvPr id="28" name="Content Placeholder 3">
            <a:extLst>
              <a:ext uri="{FF2B5EF4-FFF2-40B4-BE49-F238E27FC236}">
                <a16:creationId xmlns:a16="http://schemas.microsoft.com/office/drawing/2014/main" id="{5E4702C2-A368-9E43-A250-6A0426674F2B}"/>
              </a:ext>
            </a:extLst>
          </p:cNvPr>
          <p:cNvSpPr txBox="1">
            <a:spLocks/>
          </p:cNvSpPr>
          <p:nvPr/>
        </p:nvSpPr>
        <p:spPr>
          <a:xfrm>
            <a:off x="609600" y="2680418"/>
            <a:ext cx="10972800" cy="39454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600"/>
              </a:spcAft>
              <a:buClr>
                <a:srgbClr val="008558"/>
              </a:buClr>
              <a:buSzTx/>
              <a:buFont typeface="Arial"/>
              <a:buNone/>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Provides free training and technical assistance to health centers across the nation through national webinars, learning </a:t>
            </a:r>
            <a:r>
              <a:rPr kumimoji="0" lang="en-US" sz="2800" b="0" i="0" u="none" strike="noStrike" kern="1200" cap="none" spc="0" normalizeH="0" baseline="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collaboratives</a:t>
            </a: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activity sessions, trainings, research, publications, etc. </a:t>
            </a:r>
          </a:p>
          <a:p>
            <a:pPr marL="0" marR="0" lvl="0" indent="0" algn="l" defTabSz="457200" rtl="0" eaLnBrk="1" fontAlgn="auto" latinLnBrk="0" hangingPunct="1">
              <a:lnSpc>
                <a:spcPct val="90000"/>
              </a:lnSpc>
              <a:spcBef>
                <a:spcPts val="0"/>
              </a:spcBef>
              <a:spcAft>
                <a:spcPts val="600"/>
              </a:spcAft>
              <a:buClr>
                <a:srgbClr val="008558"/>
              </a:buClr>
              <a:buSzTx/>
              <a:buFont typeface="Arial"/>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250" y="4192656"/>
            <a:ext cx="10477500" cy="2061170"/>
          </a:xfrm>
          <a:prstGeom prst="rect">
            <a:avLst/>
          </a:prstGeom>
        </p:spPr>
      </p:pic>
    </p:spTree>
    <p:extLst>
      <p:ext uri="{BB962C8B-B14F-4D97-AF65-F5344CB8AC3E}">
        <p14:creationId xmlns:p14="http://schemas.microsoft.com/office/powerpoint/2010/main" val="33072668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7" name="Title 1"/>
          <p:cNvSpPr txBox="1">
            <a:spLocks/>
          </p:cNvSpPr>
          <p:nvPr/>
        </p:nvSpPr>
        <p:spPr>
          <a:xfrm>
            <a:off x="838200" y="1472609"/>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Trauma Informed Care (TIC)</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9" name="Rectangle 8"/>
          <p:cNvSpPr/>
          <p:nvPr/>
        </p:nvSpPr>
        <p:spPr>
          <a:xfrm>
            <a:off x="1108805" y="3642420"/>
            <a:ext cx="10244993" cy="276998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smtClean="0">
                <a:ln>
                  <a:noFill/>
                </a:ln>
                <a:solidFill>
                  <a:srgbClr val="1F497D"/>
                </a:solidFill>
                <a:effectLst/>
                <a:uLnTx/>
                <a:uFillTx/>
                <a:latin typeface="Century Gothic" panose="020B0502020202020204" pitchFamily="34" charset="0"/>
                <a:ea typeface="+mn-ea"/>
                <a:cs typeface="+mn-cs"/>
              </a:rPr>
              <a:t>Examples of TIC in Clinical Practice: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Screening for trauma and adverse childhood experiences (ACEs)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Creating a safe physical environment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Before physical examination explain what you are doing and ask for permission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Use affirming and sensitive language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Avoid making assumptions about patient’s identity, family structure, relationships, etc.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Involving patient in deciding plan of care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Training staff at all levels in trauma </a:t>
            </a:r>
            <a:r>
              <a:rPr kumimoji="0" lang="en-US" sz="20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awareness</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pic>
        <p:nvPicPr>
          <p:cNvPr id="12" name="Picture 11"/>
          <p:cNvPicPr>
            <a:picLocks noChangeAspect="1"/>
          </p:cNvPicPr>
          <p:nvPr/>
        </p:nvPicPr>
        <p:blipFill>
          <a:blip r:embed="rId5"/>
          <a:stretch>
            <a:fillRect/>
          </a:stretch>
        </p:blipFill>
        <p:spPr>
          <a:xfrm>
            <a:off x="1108805" y="2234961"/>
            <a:ext cx="9956962" cy="1319821"/>
          </a:xfrm>
          <a:prstGeom prst="rect">
            <a:avLst/>
          </a:prstGeom>
          <a:ln>
            <a:solidFill>
              <a:schemeClr val="accent1"/>
            </a:solidFill>
          </a:ln>
        </p:spPr>
      </p:pic>
    </p:spTree>
    <p:extLst>
      <p:ext uri="{BB962C8B-B14F-4D97-AF65-F5344CB8AC3E}">
        <p14:creationId xmlns:p14="http://schemas.microsoft.com/office/powerpoint/2010/main" val="31013109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7" name="Title 1"/>
          <p:cNvSpPr txBox="1">
            <a:spLocks/>
          </p:cNvSpPr>
          <p:nvPr/>
        </p:nvSpPr>
        <p:spPr>
          <a:xfrm>
            <a:off x="838200" y="1472609"/>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Affirming Language &amp; Sensitive Communication</a:t>
            </a:r>
            <a:endParaRPr kumimoji="0" lang="en-US" sz="40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
        <p:nvSpPr>
          <p:cNvPr id="8" name="Content Placeholder 3"/>
          <p:cNvSpPr txBox="1">
            <a:spLocks/>
          </p:cNvSpPr>
          <p:nvPr/>
        </p:nvSpPr>
        <p:spPr>
          <a:xfrm>
            <a:off x="3378339" y="2190342"/>
            <a:ext cx="3474720" cy="4148813"/>
          </a:xfrm>
          <a:prstGeom prst="rect">
            <a:avLst/>
          </a:prstGeom>
          <a:ln>
            <a:solidFill>
              <a:schemeClr val="accent1"/>
            </a:solidFill>
          </a:ln>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You cannot always correctly guess someone’s gender identity or sexual orientation based on how they look or sound. </a:t>
            </a: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Listen to how people describe their own identities and partners—use the same terms, if comfortable .</a:t>
            </a: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Treat every patient identifying as LGBTQI+ as a unique individual rather than making group generalizations. </a:t>
            </a:r>
            <a:endParaRPr kumimoji="0" lang="en-US" altLang="en-US" sz="2000" b="0" i="0" u="none" strike="noStrike" kern="1200" cap="none" spc="0" normalizeH="0" baseline="0" noProof="0" dirty="0">
              <a:ln>
                <a:noFill/>
              </a:ln>
              <a:solidFill>
                <a:sysClr val="windowText" lastClr="000000"/>
              </a:solidFill>
              <a:effectLst/>
              <a:uLnTx/>
              <a:uFillTx/>
              <a:latin typeface="Calibri Light" panose="020F0302020204030204"/>
              <a:ea typeface="+mn-ea"/>
              <a:cs typeface="+mn-cs"/>
            </a:endParaRPr>
          </a:p>
        </p:txBody>
      </p:sp>
      <p:sp>
        <p:nvSpPr>
          <p:cNvPr id="10" name="Content Placeholder 5"/>
          <p:cNvSpPr txBox="1">
            <a:spLocks/>
          </p:cNvSpPr>
          <p:nvPr/>
        </p:nvSpPr>
        <p:spPr>
          <a:xfrm>
            <a:off x="6993453" y="2190341"/>
            <a:ext cx="3931920" cy="4148813"/>
          </a:xfrm>
          <a:prstGeom prst="rect">
            <a:avLst/>
          </a:prstGeom>
          <a:ln>
            <a:solidFill>
              <a:schemeClr val="accent6"/>
            </a:solidFill>
          </a:ln>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To avoid assuming gender or sexual orientation with new patients:</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1800" b="0" i="1"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Instead of</a:t>
            </a: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 “How may I help you, sir?”</a:t>
            </a: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1" u="none" strike="noStrike" kern="1200" cap="none" spc="0" normalizeH="0" baseline="0" noProof="0" dirty="0" smtClean="0">
                <a:ln>
                  <a:noFill/>
                </a:ln>
                <a:solidFill>
                  <a:srgbClr val="C00000"/>
                </a:solidFill>
                <a:effectLst/>
                <a:uLnTx/>
                <a:uFillTx/>
                <a:latin typeface="Calibri Light" panose="020F0302020204030204"/>
                <a:ea typeface="+mn-ea"/>
                <a:cs typeface="+mn-cs"/>
              </a:rPr>
              <a:t>Say</a:t>
            </a:r>
            <a:r>
              <a:rPr kumimoji="0" lang="en-US" sz="1800" b="1" i="0" u="none" strike="noStrike" kern="1200" cap="none" spc="0" normalizeH="0" baseline="0" noProof="0" dirty="0" smtClean="0">
                <a:ln>
                  <a:noFill/>
                </a:ln>
                <a:solidFill>
                  <a:srgbClr val="C00000"/>
                </a:solidFill>
                <a:effectLst/>
                <a:uLnTx/>
                <a:uFillTx/>
                <a:latin typeface="Calibri Light" panose="020F0302020204030204"/>
                <a:ea typeface="+mn-ea"/>
                <a:cs typeface="+mn-cs"/>
              </a:rPr>
              <a:t>: “How may I help you?”</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1800" b="0" i="1"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Instead o</a:t>
            </a: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f: “He is here for his appointment.”</a:t>
            </a: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1" u="none" strike="noStrike" kern="1200" cap="none" spc="0" normalizeH="0" baseline="0" noProof="0" dirty="0" smtClean="0">
                <a:ln>
                  <a:noFill/>
                </a:ln>
                <a:solidFill>
                  <a:srgbClr val="C00000"/>
                </a:solidFill>
                <a:effectLst/>
                <a:uLnTx/>
                <a:uFillTx/>
                <a:latin typeface="Calibri Light" panose="020F0302020204030204"/>
                <a:ea typeface="+mn-ea"/>
                <a:cs typeface="+mn-cs"/>
              </a:rPr>
              <a:t>Say</a:t>
            </a:r>
            <a:r>
              <a:rPr kumimoji="0" lang="en-US" sz="1800" b="1" i="0" u="none" strike="noStrike" kern="1200" cap="none" spc="0" normalizeH="0" baseline="0" noProof="0" dirty="0" smtClean="0">
                <a:ln>
                  <a:noFill/>
                </a:ln>
                <a:solidFill>
                  <a:srgbClr val="C00000"/>
                </a:solidFill>
                <a:effectLst/>
                <a:uLnTx/>
                <a:uFillTx/>
                <a:latin typeface="Calibri Light" panose="020F0302020204030204"/>
                <a:ea typeface="+mn-ea"/>
                <a:cs typeface="+mn-cs"/>
              </a:rPr>
              <a:t>: “The patient is here in the waiting room.”</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1800" b="0" i="1"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Instead of: </a:t>
            </a: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“Do you have a wife?”</a:t>
            </a: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1" u="none" strike="noStrike" kern="1200" cap="none" spc="0" normalizeH="0" baseline="0" noProof="0" dirty="0" smtClean="0">
                <a:ln>
                  <a:noFill/>
                </a:ln>
                <a:solidFill>
                  <a:srgbClr val="C00000"/>
                </a:solidFill>
                <a:effectLst/>
                <a:uLnTx/>
                <a:uFillTx/>
                <a:latin typeface="Calibri Light" panose="020F0302020204030204"/>
                <a:ea typeface="+mn-ea"/>
                <a:cs typeface="+mn-cs"/>
              </a:rPr>
              <a:t>Say: </a:t>
            </a:r>
            <a:r>
              <a:rPr kumimoji="0" lang="en-US" sz="1800" b="1" i="0" u="none" strike="noStrike" kern="1200" cap="none" spc="0" normalizeH="0" baseline="0" noProof="0" dirty="0" smtClean="0">
                <a:ln>
                  <a:noFill/>
                </a:ln>
                <a:solidFill>
                  <a:srgbClr val="C00000"/>
                </a:solidFill>
                <a:effectLst/>
                <a:uLnTx/>
                <a:uFillTx/>
                <a:latin typeface="Calibri Light" panose="020F0302020204030204"/>
                <a:ea typeface="+mn-ea"/>
                <a:cs typeface="+mn-cs"/>
              </a:rPr>
              <a:t>“Are you in a relationship?</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Instead of:” What are your mother and fathers’ names?”</a:t>
            </a: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smtClean="0">
                <a:ln>
                  <a:noFill/>
                </a:ln>
                <a:solidFill>
                  <a:srgbClr val="C00000"/>
                </a:solidFill>
                <a:effectLst/>
                <a:uLnTx/>
                <a:uFillTx/>
                <a:latin typeface="Calibri Light" panose="020F0302020204030204"/>
                <a:ea typeface="+mn-ea"/>
                <a:cs typeface="+mn-cs"/>
              </a:rPr>
              <a:t>Say: “What are your parents’ names?”</a:t>
            </a:r>
            <a:endParaRPr kumimoji="0" lang="en-US" sz="2000" b="0" i="0" u="none" strike="noStrike" kern="1200" cap="none" spc="0" normalizeH="0" baseline="0" noProof="0" dirty="0" smtClean="0">
              <a:ln>
                <a:noFill/>
              </a:ln>
              <a:solidFill>
                <a:srgbClr val="9BBB59">
                  <a:lumMod val="50000"/>
                </a:srgbClr>
              </a:solidFill>
              <a:effectLst/>
              <a:uLnTx/>
              <a:uFillTx/>
              <a:latin typeface="Calibri Light" panose="020F0302020204030204"/>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smtClean="0">
              <a:ln>
                <a:noFill/>
              </a:ln>
              <a:solidFill>
                <a:srgbClr val="9BBB59">
                  <a:lumMod val="50000"/>
                </a:srgbClr>
              </a:solidFill>
              <a:effectLst/>
              <a:uLnTx/>
              <a:uFillTx/>
              <a:latin typeface="Calibri Light" panose="020F0302020204030204"/>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9BBB59">
                  <a:lumMod val="50000"/>
                </a:srgbClr>
              </a:solidFill>
              <a:effectLst/>
              <a:uLnTx/>
              <a:uFillTx/>
              <a:latin typeface="Calibri Light" panose="020F0302020204030204"/>
              <a:ea typeface="+mn-ea"/>
              <a:cs typeface="+mn-cs"/>
            </a:endParaRPr>
          </a:p>
        </p:txBody>
      </p:sp>
      <p:pic>
        <p:nvPicPr>
          <p:cNvPr id="1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330" y="2668090"/>
            <a:ext cx="2925268" cy="319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12637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7" name="Title 1"/>
          <p:cNvSpPr txBox="1">
            <a:spLocks/>
          </p:cNvSpPr>
          <p:nvPr/>
        </p:nvSpPr>
        <p:spPr>
          <a:xfrm>
            <a:off x="838200" y="1472609"/>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Name &amp; Pronouns </a:t>
            </a:r>
            <a:endParaRPr kumimoji="0" lang="en-US" sz="40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
        <p:nvSpPr>
          <p:cNvPr id="9" name="Content Placeholder 3"/>
          <p:cNvSpPr txBox="1">
            <a:spLocks/>
          </p:cNvSpPr>
          <p:nvPr/>
        </p:nvSpPr>
        <p:spPr>
          <a:xfrm>
            <a:off x="565252" y="2234962"/>
            <a:ext cx="4006747" cy="3509856"/>
          </a:xfrm>
          <a:prstGeom prst="rect">
            <a:avLst/>
          </a:prstGeom>
          <a:ln>
            <a:solidFill>
              <a:schemeClr val="accent6"/>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It is important to use the correct name and pronouns when referring to a patient.  </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	</a:t>
            </a:r>
            <a:r>
              <a:rPr kumimoji="0" lang="en-US" sz="2000" b="0" i="1"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Ex:	He/him/his</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000" b="0" i="1"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		She/her/hers</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000" b="0" i="1"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		They/their/theirs</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Name and pronouns may change over time.</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A patient may choose to use a different name and pronouns in different contexts.</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Light" panose="020F0302020204030204"/>
              <a:ea typeface="+mn-ea"/>
              <a:cs typeface="+mn-cs"/>
            </a:endParaRPr>
          </a:p>
        </p:txBody>
      </p:sp>
      <p:sp>
        <p:nvSpPr>
          <p:cNvPr id="12" name="Content Placeholder 5"/>
          <p:cNvSpPr txBox="1">
            <a:spLocks/>
          </p:cNvSpPr>
          <p:nvPr/>
        </p:nvSpPr>
        <p:spPr>
          <a:xfrm>
            <a:off x="4844947" y="2234961"/>
            <a:ext cx="5942200" cy="4300604"/>
          </a:xfrm>
          <a:prstGeom prst="rect">
            <a:avLst/>
          </a:prstGeom>
          <a:ln>
            <a:solidFill>
              <a:schemeClr val="accent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If you are unsure about a patient’s name or pronoun</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smtClean="0">
                <a:ln>
                  <a:noFill/>
                </a:ln>
                <a:solidFill>
                  <a:srgbClr val="C00000"/>
                </a:solidFill>
                <a:effectLst/>
                <a:uLnTx/>
                <a:uFillTx/>
                <a:latin typeface="Calibri Light" panose="020F0302020204030204"/>
                <a:ea typeface="+mn-ea"/>
                <a:cs typeface="+mn-cs"/>
              </a:rPr>
              <a:t>“What name and pronoun would you like me to use?”  </a:t>
            </a:r>
            <a:r>
              <a:rPr kumimoji="0" lang="en-US" sz="2000" b="1"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OR</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smtClean="0">
                <a:ln>
                  <a:noFill/>
                </a:ln>
                <a:solidFill>
                  <a:srgbClr val="C00000"/>
                </a:solidFill>
                <a:effectLst/>
                <a:uLnTx/>
                <a:uFillTx/>
                <a:latin typeface="Calibri Light" panose="020F0302020204030204"/>
                <a:ea typeface="+mn-ea"/>
                <a:cs typeface="+mn-cs"/>
              </a:rPr>
              <a:t>“My name is __ and my pronouns are ___.                      What are yours?”</a:t>
            </a: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If you accidentally use the wrong term or pronoun</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smtClean="0">
                <a:ln>
                  <a:noFill/>
                </a:ln>
                <a:solidFill>
                  <a:srgbClr val="C00000"/>
                </a:solidFill>
                <a:effectLst/>
                <a:uLnTx/>
                <a:uFillTx/>
                <a:latin typeface="Calibri Light" panose="020F0302020204030204"/>
                <a:ea typeface="+mn-ea"/>
                <a:cs typeface="+mn-cs"/>
              </a:rPr>
              <a:t>“I’m sorry. Thank you for letting me know.”</a:t>
            </a: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Calibri Light" panose="020F0302020204030204"/>
                <a:ea typeface="+mn-ea"/>
                <a:cs typeface="+mn-cs"/>
              </a:rPr>
              <a:t>If a patient’s name doesn’t match insurance or                  medical records</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smtClean="0">
                <a:ln>
                  <a:noFill/>
                </a:ln>
                <a:solidFill>
                  <a:srgbClr val="C00000"/>
                </a:solidFill>
                <a:effectLst/>
                <a:uLnTx/>
                <a:uFillTx/>
                <a:latin typeface="Calibri Light" panose="020F0302020204030204"/>
                <a:ea typeface="+mn-ea"/>
                <a:cs typeface="+mn-cs"/>
              </a:rPr>
              <a:t>“Could your chart/insurance be under a different name?”</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smtClean="0">
                <a:ln>
                  <a:noFill/>
                </a:ln>
                <a:solidFill>
                  <a:srgbClr val="C00000"/>
                </a:solidFill>
                <a:effectLst/>
                <a:uLnTx/>
                <a:uFillTx/>
                <a:latin typeface="Calibri Light" panose="020F0302020204030204"/>
                <a:ea typeface="+mn-ea"/>
                <a:cs typeface="+mn-cs"/>
              </a:rPr>
              <a:t>“What is the name on your insurance?”</a:t>
            </a: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9BBB59">
                  <a:lumMod val="50000"/>
                </a:srgbClr>
              </a:solidFill>
              <a:effectLst/>
              <a:uLnTx/>
              <a:uFillTx/>
              <a:latin typeface="Calibri Light" panose="020F0302020204030204"/>
              <a:ea typeface="+mn-ea"/>
              <a:cs typeface="+mn-cs"/>
            </a:endParaRPr>
          </a:p>
        </p:txBody>
      </p:sp>
      <p:sp>
        <p:nvSpPr>
          <p:cNvPr id="14" name="TextBox 13"/>
          <p:cNvSpPr txBox="1"/>
          <p:nvPr/>
        </p:nvSpPr>
        <p:spPr>
          <a:xfrm>
            <a:off x="559114" y="5784574"/>
            <a:ext cx="57329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Light" panose="020F0302020204030204"/>
                <a:ea typeface="+mn-ea"/>
                <a:cs typeface="+mn-cs"/>
                <a:hlinkClick r:id="rId5"/>
              </a:rPr>
              <a:t>https://www.minus18.org.au/pronouns-app/</a:t>
            </a:r>
            <a:endParaRPr kumimoji="0" lang="en-US" sz="1400" b="1" i="0" u="none" strike="noStrike" kern="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Light" panose="020F0302020204030204"/>
                <a:ea typeface="+mn-ea"/>
                <a:cs typeface="+mn-cs"/>
                <a:hlinkClick r:id="rId6"/>
              </a:rPr>
              <a:t>http://www.theyismypronoun.com</a:t>
            </a:r>
            <a:r>
              <a:rPr kumimoji="0" lang="en-US" sz="1400" b="1" i="0" u="none" strike="noStrike" kern="0" cap="none" spc="0" normalizeH="0" baseline="0" noProof="0" dirty="0" smtClean="0">
                <a:ln>
                  <a:noFill/>
                </a:ln>
                <a:solidFill>
                  <a:prstClr val="black"/>
                </a:solidFill>
                <a:effectLst/>
                <a:uLnTx/>
                <a:uFillTx/>
                <a:latin typeface="Calibri Light" panose="020F0302020204030204"/>
                <a:ea typeface="+mn-ea"/>
                <a:cs typeface="+mn-cs"/>
                <a:hlinkClick r:id="rId6"/>
              </a:rPr>
              <a:t>/</a:t>
            </a:r>
            <a:endParaRPr kumimoji="0" lang="en-US" sz="1400" b="1" i="0" u="none" strike="noStrike" kern="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1854239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pic>
        <p:nvPicPr>
          <p:cNvPr id="2" name="Picture 1"/>
          <p:cNvPicPr>
            <a:picLocks noChangeAspect="1"/>
          </p:cNvPicPr>
          <p:nvPr/>
        </p:nvPicPr>
        <p:blipFill>
          <a:blip r:embed="rId5"/>
          <a:stretch>
            <a:fillRect/>
          </a:stretch>
        </p:blipFill>
        <p:spPr>
          <a:xfrm>
            <a:off x="3350533" y="804335"/>
            <a:ext cx="5490934" cy="5413717"/>
          </a:xfrm>
          <a:prstGeom prst="rect">
            <a:avLst/>
          </a:prstGeom>
        </p:spPr>
      </p:pic>
    </p:spTree>
    <p:extLst>
      <p:ext uri="{BB962C8B-B14F-4D97-AF65-F5344CB8AC3E}">
        <p14:creationId xmlns:p14="http://schemas.microsoft.com/office/powerpoint/2010/main" val="7410817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pic>
        <p:nvPicPr>
          <p:cNvPr id="5" name="Picture 2"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2105" y="2838891"/>
            <a:ext cx="6787790" cy="351832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838200" y="1472609"/>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Diversity, Equity, and </a:t>
            </a:r>
            <a:endPar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Inclusion Intentionality</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8666797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Team Introductions – Part 2 </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8" name="Content Placeholder 3">
            <a:extLst>
              <a:ext uri="{FF2B5EF4-FFF2-40B4-BE49-F238E27FC236}">
                <a16:creationId xmlns:a16="http://schemas.microsoft.com/office/drawing/2014/main" id="{5E4702C2-A368-9E43-A250-6A0426674F2B}"/>
              </a:ext>
            </a:extLst>
          </p:cNvPr>
          <p:cNvSpPr txBox="1">
            <a:spLocks/>
          </p:cNvSpPr>
          <p:nvPr/>
        </p:nvSpPr>
        <p:spPr>
          <a:xfrm>
            <a:off x="6620718" y="2535843"/>
            <a:ext cx="5086195" cy="39997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110000"/>
              </a:lnSpc>
              <a:spcBef>
                <a:spcPts val="0"/>
              </a:spcBef>
              <a:spcAft>
                <a:spcPts val="3000"/>
              </a:spcAft>
              <a:buClr>
                <a:srgbClr val="008558"/>
              </a:buClr>
              <a:buSzTx/>
              <a:buFont typeface="Arial"/>
              <a:buChar char="•"/>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Name of your practice, size, etc. </a:t>
            </a:r>
          </a:p>
          <a:p>
            <a:pPr marL="236538" marR="0" lvl="0" indent="-236538" algn="l" defTabSz="457200" rtl="0" eaLnBrk="1" fontAlgn="auto" latinLnBrk="0" hangingPunct="1">
              <a:lnSpc>
                <a:spcPct val="110000"/>
              </a:lnSpc>
              <a:spcBef>
                <a:spcPts val="0"/>
              </a:spcBef>
              <a:spcAft>
                <a:spcPts val="3000"/>
              </a:spcAft>
              <a:buClr>
                <a:srgbClr val="008558"/>
              </a:buClr>
              <a:buSzTx/>
              <a:buFont typeface="Arial"/>
              <a:buChar char="•"/>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Names and positions of participating team members </a:t>
            </a:r>
          </a:p>
          <a:p>
            <a:pPr marL="236538" marR="0" lvl="0" indent="-236538" algn="l" defTabSz="457200" rtl="0" eaLnBrk="1" fontAlgn="auto" latinLnBrk="0" hangingPunct="1">
              <a:lnSpc>
                <a:spcPct val="110000"/>
              </a:lnSpc>
              <a:spcBef>
                <a:spcPts val="0"/>
              </a:spcBef>
              <a:spcAft>
                <a:spcPts val="3000"/>
              </a:spcAft>
              <a:buClr>
                <a:srgbClr val="008558"/>
              </a:buClr>
              <a:buSzTx/>
              <a:buFont typeface="Arial"/>
              <a:buChar char="•"/>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Goals for the learning collaborative</a:t>
            </a:r>
          </a:p>
          <a:p>
            <a:pPr marL="0" marR="0" lvl="0" indent="0" algn="l" defTabSz="457200" rtl="0" eaLnBrk="1" fontAlgn="auto" latinLnBrk="0" hangingPunct="1">
              <a:lnSpc>
                <a:spcPct val="110000"/>
              </a:lnSpc>
              <a:spcBef>
                <a:spcPts val="0"/>
              </a:spcBef>
              <a:spcAft>
                <a:spcPts val="3000"/>
              </a:spcAft>
              <a:buClr>
                <a:srgbClr val="008558"/>
              </a:buClr>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graphicFrame>
        <p:nvGraphicFramePr>
          <p:cNvPr id="9" name="Content Placeholder 3"/>
          <p:cNvGraphicFramePr>
            <a:graphicFrameLocks/>
          </p:cNvGraphicFramePr>
          <p:nvPr>
            <p:extLst>
              <p:ext uri="{D42A27DB-BD31-4B8C-83A1-F6EECF244321}">
                <p14:modId xmlns:p14="http://schemas.microsoft.com/office/powerpoint/2010/main" val="1104047692"/>
              </p:ext>
            </p:extLst>
          </p:nvPr>
        </p:nvGraphicFramePr>
        <p:xfrm>
          <a:off x="734113" y="2311400"/>
          <a:ext cx="5643538" cy="3404085"/>
        </p:xfrm>
        <a:graphic>
          <a:graphicData uri="http://schemas.openxmlformats.org/drawingml/2006/table">
            <a:tbl>
              <a:tblPr firstRow="1" firstCol="1" bandRow="1">
                <a:tableStyleId>{93296810-A885-4BE3-A3E7-6D5BEEA58F35}</a:tableStyleId>
              </a:tblPr>
              <a:tblGrid>
                <a:gridCol w="557689">
                  <a:extLst>
                    <a:ext uri="{9D8B030D-6E8A-4147-A177-3AD203B41FA5}">
                      <a16:colId xmlns:a16="http://schemas.microsoft.com/office/drawing/2014/main" val="20000"/>
                    </a:ext>
                  </a:extLst>
                </a:gridCol>
                <a:gridCol w="5085849">
                  <a:extLst>
                    <a:ext uri="{9D8B030D-6E8A-4147-A177-3AD203B41FA5}">
                      <a16:colId xmlns:a16="http://schemas.microsoft.com/office/drawing/2014/main" val="20001"/>
                    </a:ext>
                  </a:extLst>
                </a:gridCol>
              </a:tblGrid>
              <a:tr h="67969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800" dirty="0">
                          <a:effectLst/>
                          <a:latin typeface="+mj-lt"/>
                        </a:rPr>
                        <a:t> </a:t>
                      </a:r>
                      <a:endParaRPr lang="en-US" sz="1800" dirty="0">
                        <a:effectLst/>
                        <a:latin typeface="+mj-lt"/>
                        <a:ea typeface="Calibri"/>
                        <a:cs typeface="Calibri Light" panose="020F0302020204030204" pitchFamily="34" charset="0"/>
                      </a:endParaRPr>
                    </a:p>
                  </a:txBody>
                  <a:tcPr marL="68580" marR="68580" marT="0" marB="0" anchor="b"/>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800" dirty="0" smtClean="0">
                          <a:effectLst/>
                          <a:latin typeface="+mj-lt"/>
                        </a:rPr>
                        <a:t>Order of Introductions</a:t>
                      </a:r>
                      <a:endParaRPr lang="en-US" sz="2800" dirty="0">
                        <a:effectLst/>
                        <a:latin typeface="+mj-lt"/>
                        <a:ea typeface="Calibri"/>
                        <a:cs typeface="Calibri Light" panose="020F0302020204030204" pitchFamily="34" charset="0"/>
                      </a:endParaRPr>
                    </a:p>
                  </a:txBody>
                  <a:tcPr marL="68580" marR="68580" marT="0" marB="0" anchor="ctr"/>
                </a:tc>
                <a:extLst>
                  <a:ext uri="{0D108BD9-81ED-4DB2-BD59-A6C34878D82A}">
                    <a16:rowId xmlns:a16="http://schemas.microsoft.com/office/drawing/2014/main" val="10000"/>
                  </a:ext>
                </a:extLst>
              </a:tr>
              <a:tr h="679693">
                <a:tc>
                  <a:txBody>
                    <a:bodyPr/>
                    <a:lstStyle/>
                    <a:p>
                      <a:pPr marL="0" marR="0" algn="r">
                        <a:spcBef>
                          <a:spcPts val="0"/>
                        </a:spcBef>
                        <a:spcAft>
                          <a:spcPts val="0"/>
                        </a:spcAft>
                      </a:pPr>
                      <a:r>
                        <a:rPr lang="en-US" sz="2800" b="1" dirty="0" smtClean="0">
                          <a:solidFill>
                            <a:schemeClr val="bg1"/>
                          </a:solidFill>
                          <a:effectLst/>
                          <a:latin typeface="+mj-lt"/>
                          <a:ea typeface="Calibri"/>
                          <a:cs typeface="Calibri Light" panose="020F0302020204030204" pitchFamily="34" charset="0"/>
                        </a:rPr>
                        <a:t>6</a:t>
                      </a:r>
                      <a:endParaRPr lang="en-US" sz="2800" b="1" dirty="0">
                        <a:solidFill>
                          <a:schemeClr val="bg1"/>
                        </a:solidFill>
                        <a:effectLst/>
                        <a:latin typeface="+mj-lt"/>
                        <a:ea typeface="Calibri"/>
                        <a:cs typeface="Calibri Light" panose="020F0302020204030204" pitchFamily="34" charset="0"/>
                      </a:endParaRPr>
                    </a:p>
                  </a:txBody>
                  <a:tcPr marL="68580" marR="68580" marT="0" marB="0" anchor="b"/>
                </a:tc>
                <a:tc>
                  <a:txBody>
                    <a:bodyPr/>
                    <a:lstStyle/>
                    <a:p>
                      <a:pPr algn="l" fontAlgn="b"/>
                      <a:r>
                        <a:rPr lang="en-US" sz="2000" b="0" i="0" u="none" strike="noStrike" dirty="0" smtClean="0">
                          <a:solidFill>
                            <a:srgbClr val="000000"/>
                          </a:solidFill>
                          <a:effectLst/>
                          <a:latin typeface="Calibri Light" panose="020F0302020204030204" pitchFamily="34" charset="0"/>
                          <a:cs typeface="Calibri Light" panose="020F0302020204030204" pitchFamily="34" charset="0"/>
                        </a:rPr>
                        <a:t>Jane Pauley Community Health Center</a:t>
                      </a:r>
                      <a:endParaRPr lang="en-US"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9525" marR="9525" marT="9525" marB="0" anchor="b"/>
                </a:tc>
                <a:extLst>
                  <a:ext uri="{0D108BD9-81ED-4DB2-BD59-A6C34878D82A}">
                    <a16:rowId xmlns:a16="http://schemas.microsoft.com/office/drawing/2014/main" val="3953025518"/>
                  </a:ext>
                </a:extLst>
              </a:tr>
              <a:tr h="685313">
                <a:tc>
                  <a:txBody>
                    <a:bodyPr/>
                    <a:lstStyle/>
                    <a:p>
                      <a:pPr marL="0" marR="0" algn="r">
                        <a:spcBef>
                          <a:spcPts val="0"/>
                        </a:spcBef>
                        <a:spcAft>
                          <a:spcPts val="0"/>
                        </a:spcAft>
                      </a:pPr>
                      <a:r>
                        <a:rPr lang="en-US" sz="2800" b="1" dirty="0" smtClean="0">
                          <a:solidFill>
                            <a:schemeClr val="bg1"/>
                          </a:solidFill>
                          <a:effectLst/>
                          <a:latin typeface="+mj-lt"/>
                          <a:ea typeface="Calibri"/>
                          <a:cs typeface="Calibri Light" panose="020F0302020204030204" pitchFamily="34" charset="0"/>
                        </a:rPr>
                        <a:t>7</a:t>
                      </a:r>
                      <a:endParaRPr lang="en-US" sz="2800" b="1" dirty="0">
                        <a:solidFill>
                          <a:schemeClr val="bg1"/>
                        </a:solidFill>
                        <a:effectLst/>
                        <a:latin typeface="+mj-lt"/>
                        <a:ea typeface="Calibri"/>
                        <a:cs typeface="Calibri Light" panose="020F0302020204030204" pitchFamily="34" charset="0"/>
                      </a:endParaRPr>
                    </a:p>
                  </a:txBody>
                  <a:tcPr marL="68580" marR="68580" marT="0" marB="0" anchor="b"/>
                </a:tc>
                <a:tc>
                  <a:txBody>
                    <a:bodyPr/>
                    <a:lstStyle/>
                    <a:p>
                      <a:pPr algn="l" fontAlgn="b"/>
                      <a:r>
                        <a:rPr lang="en-US" sz="2000" b="0" i="0" u="none" strike="noStrike" dirty="0" smtClean="0">
                          <a:solidFill>
                            <a:srgbClr val="000000"/>
                          </a:solidFill>
                          <a:effectLst/>
                          <a:latin typeface="Calibri Light" panose="020F0302020204030204" pitchFamily="34" charset="0"/>
                          <a:cs typeface="Calibri Light" panose="020F0302020204030204" pitchFamily="34" charset="0"/>
                        </a:rPr>
                        <a:t>Promise Healthcare </a:t>
                      </a:r>
                    </a:p>
                  </a:txBody>
                  <a:tcPr marL="9525" marR="9525" marT="9525" marB="0" anchor="b"/>
                </a:tc>
                <a:extLst>
                  <a:ext uri="{0D108BD9-81ED-4DB2-BD59-A6C34878D82A}">
                    <a16:rowId xmlns:a16="http://schemas.microsoft.com/office/drawing/2014/main" val="1788292270"/>
                  </a:ext>
                </a:extLst>
              </a:tr>
              <a:tr h="67969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b="1" dirty="0">
                          <a:solidFill>
                            <a:schemeClr val="lt1"/>
                          </a:solidFill>
                          <a:effectLst/>
                          <a:latin typeface="+mj-lt"/>
                          <a:ea typeface="+mn-ea"/>
                          <a:cs typeface="+mn-cs"/>
                        </a:rPr>
                        <a:t>8</a:t>
                      </a:r>
                      <a:endParaRPr lang="en-US" sz="2800" b="1" dirty="0">
                        <a:solidFill>
                          <a:schemeClr val="bg1"/>
                        </a:solidFill>
                        <a:effectLst/>
                        <a:latin typeface="+mj-lt"/>
                        <a:ea typeface="Calibri"/>
                        <a:cs typeface="Calibri Light" panose="020F0302020204030204" pitchFamily="34" charset="0"/>
                      </a:endParaRPr>
                    </a:p>
                  </a:txBody>
                  <a:tcPr marL="68580" marR="68580" marT="0" marB="0" anchor="b"/>
                </a:tc>
                <a:tc>
                  <a:txBody>
                    <a:bodyPr/>
                    <a:lstStyle/>
                    <a:p>
                      <a:pPr algn="l" fontAlgn="b"/>
                      <a:r>
                        <a:rPr lang="en-US" sz="2000" b="0" i="0" u="none" strike="noStrike" dirty="0" smtClean="0">
                          <a:solidFill>
                            <a:srgbClr val="000000"/>
                          </a:solidFill>
                          <a:effectLst/>
                          <a:latin typeface="Calibri Light" panose="020F0302020204030204" pitchFamily="34" charset="0"/>
                          <a:cs typeface="Calibri Light" panose="020F0302020204030204" pitchFamily="34" charset="0"/>
                        </a:rPr>
                        <a:t>The HealthCare Connection, Inc.</a:t>
                      </a:r>
                    </a:p>
                  </a:txBody>
                  <a:tcPr marL="9525" marR="9525" marT="9525" marB="0" anchor="b"/>
                </a:tc>
                <a:extLst>
                  <a:ext uri="{0D108BD9-81ED-4DB2-BD59-A6C34878D82A}">
                    <a16:rowId xmlns:a16="http://schemas.microsoft.com/office/drawing/2014/main" val="10003"/>
                  </a:ext>
                </a:extLst>
              </a:tr>
              <a:tr h="67969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b="1" dirty="0" smtClean="0">
                          <a:solidFill>
                            <a:schemeClr val="lt1"/>
                          </a:solidFill>
                          <a:effectLst/>
                          <a:latin typeface="+mj-lt"/>
                          <a:ea typeface="+mn-ea"/>
                          <a:cs typeface="+mn-cs"/>
                        </a:rPr>
                        <a:t>9</a:t>
                      </a:r>
                      <a:endParaRPr lang="en-US" sz="2800" b="1" dirty="0">
                        <a:solidFill>
                          <a:schemeClr val="bg1"/>
                        </a:solidFill>
                        <a:effectLst/>
                        <a:latin typeface="+mj-lt"/>
                        <a:ea typeface="Calibri"/>
                        <a:cs typeface="Calibri Light" panose="020F0302020204030204" pitchFamily="34" charset="0"/>
                      </a:endParaRPr>
                    </a:p>
                  </a:txBody>
                  <a:tcPr marL="68580" marR="68580" marT="0" marB="0" anchor="b"/>
                </a:tc>
                <a:tc>
                  <a:txBody>
                    <a:bodyPr/>
                    <a:lstStyle/>
                    <a:p>
                      <a:pPr algn="l" fontAlgn="b"/>
                      <a:r>
                        <a:rPr lang="en-US" sz="2000" b="0" i="0" u="none" strike="noStrike" dirty="0" err="1" smtClean="0">
                          <a:solidFill>
                            <a:srgbClr val="000000"/>
                          </a:solidFill>
                          <a:effectLst/>
                          <a:latin typeface="Calibri Light" panose="020F0302020204030204" pitchFamily="34" charset="0"/>
                          <a:cs typeface="Calibri Light" panose="020F0302020204030204" pitchFamily="34" charset="0"/>
                        </a:rPr>
                        <a:t>WellSpace</a:t>
                      </a:r>
                      <a:r>
                        <a:rPr lang="en-US" sz="2000" b="0" i="0" u="none" strike="noStrike" dirty="0" smtClean="0">
                          <a:solidFill>
                            <a:srgbClr val="000000"/>
                          </a:solidFill>
                          <a:effectLst/>
                          <a:latin typeface="Calibri Light" panose="020F0302020204030204" pitchFamily="34" charset="0"/>
                          <a:cs typeface="Calibri Light" panose="020F0302020204030204" pitchFamily="34" charset="0"/>
                        </a:rPr>
                        <a:t> Health </a:t>
                      </a:r>
                      <a:endParaRPr lang="en-US"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9525" marR="9525" marT="9525" marB="0" anchor="b"/>
                </a:tc>
                <a:extLst>
                  <a:ext uri="{0D108BD9-81ED-4DB2-BD59-A6C34878D82A}">
                    <a16:rowId xmlns:a16="http://schemas.microsoft.com/office/drawing/2014/main" val="1946134763"/>
                  </a:ext>
                </a:extLst>
              </a:tr>
            </a:tbl>
          </a:graphicData>
        </a:graphic>
      </p:graphicFrame>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Tree>
    <p:extLst>
      <p:ext uri="{BB962C8B-B14F-4D97-AF65-F5344CB8AC3E}">
        <p14:creationId xmlns:p14="http://schemas.microsoft.com/office/powerpoint/2010/main" val="28895855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8DA7D5-A12F-B113-1AEE-F3B0A03D9BC4}"/>
              </a:ext>
            </a:extLst>
          </p:cNvPr>
          <p:cNvSpPr>
            <a:spLocks noGrp="1"/>
          </p:cNvSpPr>
          <p:nvPr>
            <p:ph type="title"/>
          </p:nvPr>
        </p:nvSpPr>
        <p:spPr/>
        <p:txBody>
          <a:bodyPr/>
          <a:lstStyle/>
          <a:p>
            <a:r>
              <a:rPr lang="en-US" dirty="0"/>
              <a:t>Jane Pauley CHC - Overview</a:t>
            </a:r>
          </a:p>
        </p:txBody>
      </p:sp>
      <p:sp>
        <p:nvSpPr>
          <p:cNvPr id="5" name="Content Placeholder 4">
            <a:extLst>
              <a:ext uri="{FF2B5EF4-FFF2-40B4-BE49-F238E27FC236}">
                <a16:creationId xmlns:a16="http://schemas.microsoft.com/office/drawing/2014/main" id="{0471F07E-DAC2-2F08-5F1E-0B324D232AA7}"/>
              </a:ext>
            </a:extLst>
          </p:cNvPr>
          <p:cNvSpPr>
            <a:spLocks noGrp="1"/>
          </p:cNvSpPr>
          <p:nvPr>
            <p:ph sz="half" idx="1"/>
          </p:nvPr>
        </p:nvSpPr>
        <p:spPr>
          <a:xfrm>
            <a:off x="838200" y="1206790"/>
            <a:ext cx="9996055" cy="529648"/>
          </a:xfrm>
        </p:spPr>
        <p:txBody>
          <a:bodyPr>
            <a:normAutofit/>
          </a:bodyPr>
          <a:lstStyle/>
          <a:p>
            <a:endParaRPr lang="en-US" dirty="0"/>
          </a:p>
          <a:p>
            <a:pPr marL="0" indent="0">
              <a:buNone/>
            </a:pPr>
            <a:endParaRPr lang="en-US" dirty="0"/>
          </a:p>
        </p:txBody>
      </p:sp>
      <p:sp>
        <p:nvSpPr>
          <p:cNvPr id="6" name="Content Placeholder 5">
            <a:extLst>
              <a:ext uri="{FF2B5EF4-FFF2-40B4-BE49-F238E27FC236}">
                <a16:creationId xmlns:a16="http://schemas.microsoft.com/office/drawing/2014/main" id="{016BC3EC-8B0D-C5DA-79BA-474DB919084A}"/>
              </a:ext>
            </a:extLst>
          </p:cNvPr>
          <p:cNvSpPr>
            <a:spLocks noGrp="1"/>
          </p:cNvSpPr>
          <p:nvPr>
            <p:ph sz="half" idx="2"/>
          </p:nvPr>
        </p:nvSpPr>
        <p:spPr>
          <a:xfrm>
            <a:off x="6172200" y="1899516"/>
            <a:ext cx="5181600" cy="3997659"/>
          </a:xfrm>
        </p:spPr>
        <p:txBody>
          <a:bodyPr>
            <a:normAutofit/>
          </a:bodyPr>
          <a:lstStyle/>
          <a:p>
            <a:endParaRPr lang="en-US" sz="2400" dirty="0"/>
          </a:p>
          <a:p>
            <a:endParaRPr lang="en-US" sz="2400" dirty="0"/>
          </a:p>
          <a:p>
            <a:r>
              <a:rPr lang="en-US" sz="2400" dirty="0"/>
              <a:t>Founded in 2009 and awarded FQHC status in 2011. Jane Pauley CHC offers services at 10 family medicine locations serving 4 counties in central Indiana. </a:t>
            </a:r>
          </a:p>
          <a:p>
            <a:pPr marL="0" indent="0">
              <a:buNone/>
            </a:pPr>
            <a:endParaRPr lang="en-US" dirty="0"/>
          </a:p>
        </p:txBody>
      </p:sp>
      <p:pic>
        <p:nvPicPr>
          <p:cNvPr id="8" name="Picture 7">
            <a:extLst>
              <a:ext uri="{FF2B5EF4-FFF2-40B4-BE49-F238E27FC236}">
                <a16:creationId xmlns:a16="http://schemas.microsoft.com/office/drawing/2014/main" id="{63E1D5D1-15A2-B343-3C67-F9C5C39D9CF7}"/>
              </a:ext>
            </a:extLst>
          </p:cNvPr>
          <p:cNvPicPr>
            <a:picLocks noChangeAspect="1"/>
          </p:cNvPicPr>
          <p:nvPr/>
        </p:nvPicPr>
        <p:blipFill rotWithShape="1">
          <a:blip r:embed="rId2"/>
          <a:srcRect l="3735" t="6418" r="1347" b="13480"/>
          <a:stretch/>
        </p:blipFill>
        <p:spPr>
          <a:xfrm>
            <a:off x="708269" y="1113900"/>
            <a:ext cx="5137809" cy="2315100"/>
          </a:xfrm>
          <a:prstGeom prst="rect">
            <a:avLst/>
          </a:prstGeom>
        </p:spPr>
      </p:pic>
      <p:pic>
        <p:nvPicPr>
          <p:cNvPr id="10" name="Picture 9">
            <a:extLst>
              <a:ext uri="{FF2B5EF4-FFF2-40B4-BE49-F238E27FC236}">
                <a16:creationId xmlns:a16="http://schemas.microsoft.com/office/drawing/2014/main" id="{6480BED8-343F-FEAE-4A62-24C15D97059E}"/>
              </a:ext>
            </a:extLst>
          </p:cNvPr>
          <p:cNvPicPr>
            <a:picLocks noChangeAspect="1"/>
          </p:cNvPicPr>
          <p:nvPr/>
        </p:nvPicPr>
        <p:blipFill>
          <a:blip r:embed="rId3"/>
          <a:stretch>
            <a:fillRect/>
          </a:stretch>
        </p:blipFill>
        <p:spPr>
          <a:xfrm>
            <a:off x="1085840" y="3291248"/>
            <a:ext cx="4434116" cy="2359962"/>
          </a:xfrm>
          <a:prstGeom prst="rect">
            <a:avLst/>
          </a:prstGeom>
        </p:spPr>
      </p:pic>
    </p:spTree>
    <p:extLst>
      <p:ext uri="{BB962C8B-B14F-4D97-AF65-F5344CB8AC3E}">
        <p14:creationId xmlns:p14="http://schemas.microsoft.com/office/powerpoint/2010/main" val="3078127830"/>
      </p:ext>
    </p:extLst>
  </p:cSld>
  <p:clrMapOvr>
    <a:masterClrMapping/>
  </p:clrMapOvr>
  <mc:AlternateContent xmlns:mc="http://schemas.openxmlformats.org/markup-compatibility/2006" xmlns:p14="http://schemas.microsoft.com/office/powerpoint/2010/main">
    <mc:Choice Requires="p14">
      <p:transition spd="slow" p14:dur="2000" advTm="27192"/>
    </mc:Choice>
    <mc:Fallback xmlns="">
      <p:transition spd="slow" advTm="27192"/>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3889D-0F24-50D0-7F05-7571B5CA409A}"/>
              </a:ext>
            </a:extLst>
          </p:cNvPr>
          <p:cNvSpPr>
            <a:spLocks noGrp="1"/>
          </p:cNvSpPr>
          <p:nvPr>
            <p:ph type="title"/>
          </p:nvPr>
        </p:nvSpPr>
        <p:spPr>
          <a:xfrm>
            <a:off x="838200" y="365126"/>
            <a:ext cx="5181600" cy="994786"/>
          </a:xfrm>
        </p:spPr>
        <p:txBody>
          <a:bodyPr>
            <a:normAutofit fontScale="90000"/>
          </a:bodyPr>
          <a:lstStyle/>
          <a:p>
            <a:r>
              <a:rPr lang="en-US" dirty="0"/>
              <a:t>Our HIV Project Team</a:t>
            </a:r>
          </a:p>
        </p:txBody>
      </p:sp>
      <p:graphicFrame>
        <p:nvGraphicFramePr>
          <p:cNvPr id="8" name="Content Placeholder 7">
            <a:extLst>
              <a:ext uri="{FF2B5EF4-FFF2-40B4-BE49-F238E27FC236}">
                <a16:creationId xmlns:a16="http://schemas.microsoft.com/office/drawing/2014/main" id="{15EF44F6-DBDB-0476-4B59-FE485ABF4900}"/>
              </a:ext>
            </a:extLst>
          </p:cNvPr>
          <p:cNvGraphicFramePr>
            <a:graphicFrameLocks noGrp="1"/>
          </p:cNvGraphicFramePr>
          <p:nvPr>
            <p:ph sz="half" idx="2"/>
            <p:extLst/>
          </p:nvPr>
        </p:nvGraphicFramePr>
        <p:xfrm>
          <a:off x="6249798" y="365126"/>
          <a:ext cx="5360564" cy="5636982"/>
        </p:xfrm>
        <a:graphic>
          <a:graphicData uri="http://schemas.openxmlformats.org/drawingml/2006/table">
            <a:tbl>
              <a:tblPr firstRow="1" firstCol="1" bandRow="1"/>
              <a:tblGrid>
                <a:gridCol w="1432769">
                  <a:extLst>
                    <a:ext uri="{9D8B030D-6E8A-4147-A177-3AD203B41FA5}">
                      <a16:colId xmlns:a16="http://schemas.microsoft.com/office/drawing/2014/main" val="2561284979"/>
                    </a:ext>
                  </a:extLst>
                </a:gridCol>
                <a:gridCol w="1142651">
                  <a:extLst>
                    <a:ext uri="{9D8B030D-6E8A-4147-A177-3AD203B41FA5}">
                      <a16:colId xmlns:a16="http://schemas.microsoft.com/office/drawing/2014/main" val="2708003749"/>
                    </a:ext>
                  </a:extLst>
                </a:gridCol>
                <a:gridCol w="803303">
                  <a:extLst>
                    <a:ext uri="{9D8B030D-6E8A-4147-A177-3AD203B41FA5}">
                      <a16:colId xmlns:a16="http://schemas.microsoft.com/office/drawing/2014/main" val="3853047791"/>
                    </a:ext>
                  </a:extLst>
                </a:gridCol>
                <a:gridCol w="458542">
                  <a:extLst>
                    <a:ext uri="{9D8B030D-6E8A-4147-A177-3AD203B41FA5}">
                      <a16:colId xmlns:a16="http://schemas.microsoft.com/office/drawing/2014/main" val="2637819923"/>
                    </a:ext>
                  </a:extLst>
                </a:gridCol>
                <a:gridCol w="229271">
                  <a:extLst>
                    <a:ext uri="{9D8B030D-6E8A-4147-A177-3AD203B41FA5}">
                      <a16:colId xmlns:a16="http://schemas.microsoft.com/office/drawing/2014/main" val="631258837"/>
                    </a:ext>
                  </a:extLst>
                </a:gridCol>
                <a:gridCol w="1294028">
                  <a:extLst>
                    <a:ext uri="{9D8B030D-6E8A-4147-A177-3AD203B41FA5}">
                      <a16:colId xmlns:a16="http://schemas.microsoft.com/office/drawing/2014/main" val="1431085961"/>
                    </a:ext>
                  </a:extLst>
                </a:gridCol>
              </a:tblGrid>
              <a:tr h="107985">
                <a:tc>
                  <a:txBody>
                    <a:bodyPr/>
                    <a:lstStyle/>
                    <a:p>
                      <a:pPr marL="0" marR="0">
                        <a:lnSpc>
                          <a:spcPct val="107000"/>
                        </a:lnSpc>
                        <a:spcBef>
                          <a:spcPts val="0"/>
                        </a:spcBef>
                        <a:spcAft>
                          <a:spcPts val="0"/>
                        </a:spcAft>
                      </a:pPr>
                      <a:r>
                        <a:rPr lang="en-US" sz="7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Project Name: </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gridSpan="5">
                  <a:txBody>
                    <a:bodyPr/>
                    <a:lstStyle/>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Improving HIV Screening and Access to Prevention Services </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814421890"/>
                  </a:ext>
                </a:extLst>
              </a:tr>
              <a:tr h="193571">
                <a:tc>
                  <a:txBody>
                    <a:bodyPr/>
                    <a:lstStyle/>
                    <a:p>
                      <a:pPr marL="0" marR="0">
                        <a:lnSpc>
                          <a:spcPct val="107000"/>
                        </a:lnSpc>
                        <a:spcBef>
                          <a:spcPts val="0"/>
                        </a:spcBef>
                        <a:spcAft>
                          <a:spcPts val="0"/>
                        </a:spcAft>
                      </a:pPr>
                      <a:r>
                        <a:rPr lang="en-US" sz="7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Start Date:</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gridSpan="2">
                  <a:txBody>
                    <a:bodyPr/>
                    <a:lstStyle/>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01/25/2024</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marL="0" marR="0">
                        <a:lnSpc>
                          <a:spcPct val="107000"/>
                        </a:lnSpc>
                        <a:spcBef>
                          <a:spcPts val="0"/>
                        </a:spcBef>
                        <a:spcAft>
                          <a:spcPts val="0"/>
                        </a:spcAft>
                      </a:pP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8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End Date:</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gridSpan="2">
                  <a:txBody>
                    <a:bodyPr/>
                    <a:lstStyle/>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06/25/2024</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070715510"/>
                  </a:ext>
                </a:extLst>
              </a:tr>
              <a:tr h="785583">
                <a:tc gridSpan="6">
                  <a:txBody>
                    <a:bodyPr/>
                    <a:lstStyle/>
                    <a:p>
                      <a:pPr marL="0" marR="0">
                        <a:lnSpc>
                          <a:spcPct val="107000"/>
                        </a:lnSpc>
                        <a:spcBef>
                          <a:spcPts val="0"/>
                        </a:spcBef>
                        <a:spcAft>
                          <a:spcPts val="0"/>
                        </a:spcAft>
                      </a:pPr>
                      <a:r>
                        <a:rPr lang="en-US" sz="800" b="1" kern="100">
                          <a:effectLst/>
                          <a:latin typeface="Calibri" panose="020F0502020204030204" pitchFamily="34" charset="0"/>
                          <a:ea typeface="Calibri" panose="020F0502020204030204" pitchFamily="34" charset="0"/>
                          <a:cs typeface="Times New Roman" panose="02020603050405020304" pitchFamily="18" charset="0"/>
                        </a:rPr>
                        <a:t>Background Information: </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In 2023 JPCHC applied for and received Primary Care HIV Prevention Funds from HRSA. These funds were awarded to strengthen HIV prevention services across the JPCHC network of clinics with the goals of increasing HIV screening, increasing PrEP utilization, and timely entry to HIV care for those testing positive for HIV. </a:t>
                      </a:r>
                    </a:p>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JPCHC currently has as routine HIV screening rate of 51%. Sexual health and HIV risk assessment are not consistently included in routine care visits; and very few patients are utilizing PrEP. </a:t>
                      </a:r>
                    </a:p>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 </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2767154546"/>
                  </a:ext>
                </a:extLst>
              </a:tr>
              <a:tr h="785583">
                <a:tc gridSpan="6">
                  <a:txBody>
                    <a:bodyPr/>
                    <a:lstStyle/>
                    <a:p>
                      <a:pPr marL="0" marR="0">
                        <a:lnSpc>
                          <a:spcPct val="107000"/>
                        </a:lnSpc>
                        <a:spcBef>
                          <a:spcPts val="0"/>
                        </a:spcBef>
                        <a:spcAft>
                          <a:spcPts val="0"/>
                        </a:spcAft>
                      </a:pPr>
                      <a:r>
                        <a:rPr lang="en-US" sz="800" b="1" kern="100" dirty="0">
                          <a:effectLst/>
                          <a:latin typeface="Calibri" panose="020F0502020204030204" pitchFamily="34" charset="0"/>
                          <a:ea typeface="Calibri" panose="020F0502020204030204" pitchFamily="34" charset="0"/>
                          <a:cs typeface="Times New Roman" panose="02020603050405020304" pitchFamily="18" charset="0"/>
                        </a:rPr>
                        <a:t>Objectives: </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There are three main objectives for the HIV project team. </a:t>
                      </a:r>
                    </a:p>
                    <a:p>
                      <a:pPr marL="342900" marR="0" lvl="0" indent="-342900">
                        <a:lnSpc>
                          <a:spcPct val="107000"/>
                        </a:lnSpc>
                        <a:spcBef>
                          <a:spcPts val="0"/>
                        </a:spcBef>
                        <a:spcAft>
                          <a:spcPts val="0"/>
                        </a:spcAft>
                        <a:buFont typeface="+mj-lt"/>
                        <a:buAutoNum type="arabicPeriod"/>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Increase routine HIV screening and counseling rates across the JPCHC network.</a:t>
                      </a:r>
                    </a:p>
                    <a:p>
                      <a:pPr marL="342900" marR="0" lvl="0" indent="-342900">
                        <a:lnSpc>
                          <a:spcPct val="107000"/>
                        </a:lnSpc>
                        <a:spcBef>
                          <a:spcPts val="0"/>
                        </a:spcBef>
                        <a:spcAft>
                          <a:spcPts val="0"/>
                        </a:spcAft>
                        <a:buFont typeface="+mj-lt"/>
                        <a:buAutoNum type="arabicPeriod"/>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Increase comfort and completion of sexual history. </a:t>
                      </a:r>
                    </a:p>
                    <a:p>
                      <a:pPr marL="342900" marR="0" lvl="0" indent="-342900">
                        <a:lnSpc>
                          <a:spcPct val="107000"/>
                        </a:lnSpc>
                        <a:spcBef>
                          <a:spcPts val="0"/>
                        </a:spcBef>
                        <a:spcAft>
                          <a:spcPts val="0"/>
                        </a:spcAft>
                        <a:buFont typeface="+mj-lt"/>
                        <a:buAutoNum type="arabicPeriod"/>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Increase access to HIV prevention services and </a:t>
                      </a:r>
                      <a:r>
                        <a:rPr lang="en-US" sz="800" kern="100" dirty="0" err="1">
                          <a:effectLst/>
                          <a:latin typeface="Calibri" panose="020F0502020204030204" pitchFamily="34" charset="0"/>
                          <a:ea typeface="Calibri" panose="020F0502020204030204" pitchFamily="34" charset="0"/>
                          <a:cs typeface="Times New Roman" panose="02020603050405020304" pitchFamily="18" charset="0"/>
                        </a:rPr>
                        <a:t>PrEP</a:t>
                      </a:r>
                      <a:r>
                        <a:rPr lang="en-US" sz="800" kern="100" dirty="0">
                          <a:effectLst/>
                          <a:latin typeface="Calibri" panose="020F0502020204030204" pitchFamily="34" charset="0"/>
                          <a:ea typeface="Calibri" panose="020F0502020204030204" pitchFamily="34" charset="0"/>
                          <a:cs typeface="Times New Roman" panose="02020603050405020304" pitchFamily="18" charset="0"/>
                        </a:rPr>
                        <a:t> utilization. </a:t>
                      </a:r>
                    </a:p>
                    <a:p>
                      <a:pPr marL="342900" marR="0" lvl="0" indent="-342900">
                        <a:lnSpc>
                          <a:spcPct val="107000"/>
                        </a:lnSpc>
                        <a:spcBef>
                          <a:spcPts val="0"/>
                        </a:spcBef>
                        <a:spcAft>
                          <a:spcPts val="0"/>
                        </a:spcAft>
                        <a:buFont typeface="+mj-lt"/>
                        <a:buAutoNum type="arabicPeriod"/>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Increase % of patients linked to HIV care and treatment within 30 days.  </a:t>
                      </a:r>
                    </a:p>
                    <a:p>
                      <a:pPr marL="457200" marR="0">
                        <a:lnSpc>
                          <a:spcPct val="107000"/>
                        </a:lnSpc>
                        <a:spcBef>
                          <a:spcPts val="0"/>
                        </a:spcBef>
                        <a:spcAft>
                          <a:spcPts val="0"/>
                        </a:spcAft>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3233728913"/>
                  </a:ext>
                </a:extLst>
              </a:tr>
              <a:tr h="107985">
                <a:tc gridSpan="6">
                  <a:txBody>
                    <a:bodyPr/>
                    <a:lstStyle/>
                    <a:p>
                      <a:pPr marL="0" marR="0">
                        <a:lnSpc>
                          <a:spcPct val="107000"/>
                        </a:lnSpc>
                        <a:spcBef>
                          <a:spcPts val="0"/>
                        </a:spcBef>
                        <a:spcAft>
                          <a:spcPts val="0"/>
                        </a:spcAft>
                      </a:pPr>
                      <a:r>
                        <a:rPr lang="en-US" sz="800" b="1" kern="100" dirty="0">
                          <a:effectLst/>
                          <a:latin typeface="Calibri" panose="020F0502020204030204" pitchFamily="34" charset="0"/>
                          <a:ea typeface="Calibri" panose="020F0502020204030204" pitchFamily="34" charset="0"/>
                          <a:cs typeface="Times New Roman" panose="02020603050405020304" pitchFamily="18" charset="0"/>
                        </a:rPr>
                        <a:t>Deliverables: </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2799109646"/>
                  </a:ext>
                </a:extLst>
              </a:tr>
              <a:tr h="1011449">
                <a:tc gridSpan="6">
                  <a:txBody>
                    <a:bodyPr/>
                    <a:lstStyle/>
                    <a:p>
                      <a:pPr marL="342900" marR="0" lvl="0" indent="-342900">
                        <a:lnSpc>
                          <a:spcPct val="107000"/>
                        </a:lnSpc>
                        <a:spcBef>
                          <a:spcPts val="0"/>
                        </a:spcBef>
                        <a:spcAft>
                          <a:spcPts val="0"/>
                        </a:spcAft>
                        <a:buFont typeface="+mj-lt"/>
                        <a:buAutoNum type="arabicPeriod"/>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HIV screening process maps</a:t>
                      </a:r>
                    </a:p>
                    <a:p>
                      <a:pPr marL="342900" marR="0" lvl="0" indent="-342900">
                        <a:lnSpc>
                          <a:spcPct val="107000"/>
                        </a:lnSpc>
                        <a:spcBef>
                          <a:spcPts val="0"/>
                        </a:spcBef>
                        <a:spcAft>
                          <a:spcPts val="0"/>
                        </a:spcAft>
                        <a:buFont typeface="+mj-lt"/>
                        <a:buAutoNum type="arabicPeriod"/>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HIV prevention referral process maps</a:t>
                      </a:r>
                    </a:p>
                    <a:p>
                      <a:pPr marL="342900" marR="0" lvl="0" indent="-342900">
                        <a:lnSpc>
                          <a:spcPct val="107000"/>
                        </a:lnSpc>
                        <a:spcBef>
                          <a:spcPts val="0"/>
                        </a:spcBef>
                        <a:spcAft>
                          <a:spcPts val="0"/>
                        </a:spcAft>
                        <a:buFont typeface="+mj-lt"/>
                        <a:buAutoNum type="arabicPeriod"/>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A set of written HIV prevention protocols to include:</a:t>
                      </a:r>
                    </a:p>
                    <a:p>
                      <a:pPr marL="742950" marR="0" lvl="1" indent="-285750">
                        <a:lnSpc>
                          <a:spcPct val="107000"/>
                        </a:lnSpc>
                        <a:spcBef>
                          <a:spcPts val="0"/>
                        </a:spcBef>
                        <a:spcAft>
                          <a:spcPts val="0"/>
                        </a:spcAft>
                        <a:buFont typeface="+mj-lt"/>
                        <a:buAutoNum type="alphaLcPeriod"/>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Sexual history documentation</a:t>
                      </a:r>
                    </a:p>
                    <a:p>
                      <a:pPr marL="742950" marR="0" lvl="1" indent="-285750">
                        <a:lnSpc>
                          <a:spcPct val="107000"/>
                        </a:lnSpc>
                        <a:spcBef>
                          <a:spcPts val="0"/>
                        </a:spcBef>
                        <a:spcAft>
                          <a:spcPts val="0"/>
                        </a:spcAft>
                        <a:buFont typeface="+mj-lt"/>
                        <a:buAutoNum type="alphaLcPeriod"/>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HIV screening and counseling</a:t>
                      </a:r>
                    </a:p>
                    <a:p>
                      <a:pPr marL="742950" marR="0" lvl="1" indent="-285750">
                        <a:lnSpc>
                          <a:spcPct val="107000"/>
                        </a:lnSpc>
                        <a:spcBef>
                          <a:spcPts val="0"/>
                        </a:spcBef>
                        <a:spcAft>
                          <a:spcPts val="0"/>
                        </a:spcAft>
                        <a:buFont typeface="+mj-lt"/>
                        <a:buAutoNum type="alphaLcPeriod"/>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Use of and distribution of point of care testing kits</a:t>
                      </a:r>
                    </a:p>
                    <a:p>
                      <a:pPr marL="742950" marR="0" lvl="1" indent="-285750">
                        <a:lnSpc>
                          <a:spcPct val="107000"/>
                        </a:lnSpc>
                        <a:spcBef>
                          <a:spcPts val="0"/>
                        </a:spcBef>
                        <a:spcAft>
                          <a:spcPts val="0"/>
                        </a:spcAft>
                        <a:buFont typeface="+mj-lt"/>
                        <a:buAutoNum type="alphaLcPeriod"/>
                      </a:pPr>
                      <a:r>
                        <a:rPr lang="en-US" sz="800" kern="100" dirty="0" err="1">
                          <a:effectLst/>
                          <a:latin typeface="Calibri" panose="020F0502020204030204" pitchFamily="34" charset="0"/>
                          <a:ea typeface="Calibri" panose="020F0502020204030204" pitchFamily="34" charset="0"/>
                          <a:cs typeface="Times New Roman" panose="02020603050405020304" pitchFamily="18" charset="0"/>
                        </a:rPr>
                        <a:t>PrEP</a:t>
                      </a:r>
                      <a:r>
                        <a:rPr lang="en-US" sz="800" kern="100" dirty="0">
                          <a:effectLst/>
                          <a:latin typeface="Calibri" panose="020F0502020204030204" pitchFamily="34" charset="0"/>
                          <a:ea typeface="Calibri" panose="020F0502020204030204" pitchFamily="34" charset="0"/>
                          <a:cs typeface="Times New Roman" panose="02020603050405020304" pitchFamily="18" charset="0"/>
                        </a:rPr>
                        <a:t> services</a:t>
                      </a:r>
                    </a:p>
                    <a:p>
                      <a:pPr marL="742950" marR="0" lvl="1" indent="-285750">
                        <a:lnSpc>
                          <a:spcPct val="107000"/>
                        </a:lnSpc>
                        <a:spcBef>
                          <a:spcPts val="0"/>
                        </a:spcBef>
                        <a:spcAft>
                          <a:spcPts val="0"/>
                        </a:spcAft>
                        <a:buFont typeface="+mj-lt"/>
                        <a:buAutoNum type="alphaLcPeriod"/>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Positive HIV test follow-up </a:t>
                      </a:r>
                    </a:p>
                    <a:p>
                      <a:pPr marL="342900" marR="0" lvl="0" indent="-342900">
                        <a:lnSpc>
                          <a:spcPct val="107000"/>
                        </a:lnSpc>
                        <a:spcBef>
                          <a:spcPts val="0"/>
                        </a:spcBef>
                        <a:spcAft>
                          <a:spcPts val="0"/>
                        </a:spcAft>
                        <a:buFont typeface="+mj-lt"/>
                        <a:buAutoNum type="arabicPeriod"/>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Training and Implementation Plan</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2461856378"/>
                  </a:ext>
                </a:extLst>
              </a:tr>
              <a:tr h="107985">
                <a:tc gridSpan="6">
                  <a:txBody>
                    <a:bodyPr/>
                    <a:lstStyle/>
                    <a:p>
                      <a:pPr marL="0" marR="0">
                        <a:lnSpc>
                          <a:spcPct val="107000"/>
                        </a:lnSpc>
                        <a:spcBef>
                          <a:spcPts val="0"/>
                        </a:spcBef>
                        <a:spcAft>
                          <a:spcPts val="0"/>
                        </a:spcAft>
                      </a:pPr>
                      <a:r>
                        <a:rPr lang="en-US" sz="800" b="1" kern="100">
                          <a:effectLst/>
                          <a:latin typeface="Calibri" panose="020F0502020204030204" pitchFamily="34" charset="0"/>
                          <a:ea typeface="Calibri" panose="020F0502020204030204" pitchFamily="34" charset="0"/>
                          <a:cs typeface="Times New Roman" panose="02020603050405020304" pitchFamily="18" charset="0"/>
                        </a:rPr>
                        <a:t>Team Members:</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686809474"/>
                  </a:ext>
                </a:extLst>
              </a:tr>
              <a:tr h="193571">
                <a:tc gridSpan="2">
                  <a:txBody>
                    <a:bodyPr/>
                    <a:lstStyle/>
                    <a:p>
                      <a:pPr marL="0" marR="0">
                        <a:lnSpc>
                          <a:spcPct val="107000"/>
                        </a:lnSpc>
                        <a:spcBef>
                          <a:spcPts val="0"/>
                        </a:spcBef>
                        <a:spcAft>
                          <a:spcPts val="0"/>
                        </a:spcAft>
                      </a:pPr>
                      <a:r>
                        <a:rPr lang="en-US" sz="800" b="1" kern="100">
                          <a:effectLst/>
                          <a:latin typeface="Calibri" panose="020F0502020204030204" pitchFamily="34" charset="0"/>
                          <a:ea typeface="Calibri" panose="020F0502020204030204" pitchFamily="34" charset="0"/>
                          <a:cs typeface="Times New Roman" panose="02020603050405020304" pitchFamily="18" charset="0"/>
                        </a:rPr>
                        <a:t>Name / Title</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r>
                        <a:rPr lang="en-US" sz="800" b="1" kern="100">
                          <a:effectLst/>
                          <a:latin typeface="Calibri" panose="020F0502020204030204" pitchFamily="34" charset="0"/>
                          <a:ea typeface="Calibri" panose="020F0502020204030204" pitchFamily="34" charset="0"/>
                          <a:cs typeface="Times New Roman" panose="02020603050405020304" pitchFamily="18" charset="0"/>
                        </a:rPr>
                        <a:t>Team Role</a:t>
                      </a:r>
                      <a:endParaRPr lang="en-US"/>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a:txBody>
                    <a:bodyPr/>
                    <a:lstStyle/>
                    <a:p>
                      <a:pPr marL="0" marR="0">
                        <a:lnSpc>
                          <a:spcPct val="107000"/>
                        </a:lnSpc>
                        <a:spcBef>
                          <a:spcPts val="0"/>
                        </a:spcBef>
                        <a:spcAft>
                          <a:spcPts val="0"/>
                        </a:spcAft>
                      </a:pPr>
                      <a:r>
                        <a:rPr lang="en-US" sz="800" b="1" kern="100">
                          <a:effectLst/>
                          <a:latin typeface="Calibri" panose="020F0502020204030204" pitchFamily="34" charset="0"/>
                          <a:ea typeface="Calibri" panose="020F0502020204030204" pitchFamily="34" charset="0"/>
                          <a:cs typeface="Times New Roman" panose="02020603050405020304" pitchFamily="18" charset="0"/>
                        </a:rPr>
                        <a:t>JPCHC Location</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3340864"/>
                  </a:ext>
                </a:extLst>
              </a:tr>
              <a:tr h="128082">
                <a:tc gridSpan="2">
                  <a:txBody>
                    <a:bodyPr/>
                    <a:lstStyle/>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Amber Melchior, RN</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r>
                        <a:rPr lang="en-US" sz="800" kern="100">
                          <a:effectLst/>
                          <a:latin typeface="Calibri" panose="020F0502020204030204" pitchFamily="34" charset="0"/>
                          <a:ea typeface="Calibri" panose="020F0502020204030204" pitchFamily="34" charset="0"/>
                          <a:cs typeface="Times New Roman" panose="02020603050405020304" pitchFamily="18" charset="0"/>
                        </a:rPr>
                        <a:t>Facilitator</a:t>
                      </a:r>
                      <a:endParaRPr lang="en-US"/>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a:txBody>
                    <a:bodyPr/>
                    <a:lstStyle/>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HIV Services</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7575580"/>
                  </a:ext>
                </a:extLst>
              </a:tr>
              <a:tr h="158616">
                <a:tc gridSpan="2">
                  <a:txBody>
                    <a:bodyPr/>
                    <a:lstStyle/>
                    <a:p>
                      <a:pPr marL="0" marR="0">
                        <a:lnSpc>
                          <a:spcPct val="107000"/>
                        </a:lnSpc>
                        <a:spcBef>
                          <a:spcPts val="0"/>
                        </a:spcBef>
                        <a:spcAft>
                          <a:spcPts val="0"/>
                        </a:spcAft>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Aaron Knapp, Director of Pharmacy</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r>
                        <a:rPr lang="en-US" sz="800" kern="100">
                          <a:effectLst/>
                          <a:latin typeface="Calibri" panose="020F0502020204030204" pitchFamily="34" charset="0"/>
                          <a:ea typeface="Calibri" panose="020F0502020204030204" pitchFamily="34" charset="0"/>
                          <a:cs typeface="Times New Roman" panose="02020603050405020304" pitchFamily="18" charset="0"/>
                        </a:rPr>
                        <a:t>Pharmacy - SME</a:t>
                      </a:r>
                      <a:endParaRPr lang="en-US"/>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a:txBody>
                    <a:bodyPr/>
                    <a:lstStyle/>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Pharmacy</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7974330"/>
                  </a:ext>
                </a:extLst>
              </a:tr>
              <a:tr h="167780">
                <a:tc gridSpan="2">
                  <a:txBody>
                    <a:bodyPr/>
                    <a:lstStyle/>
                    <a:p>
                      <a:pPr marL="0" marR="0">
                        <a:lnSpc>
                          <a:spcPct val="107000"/>
                        </a:lnSpc>
                        <a:spcBef>
                          <a:spcPts val="0"/>
                        </a:spcBef>
                        <a:spcAft>
                          <a:spcPts val="0"/>
                        </a:spcAft>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Janelle Jenkins, Clinical Systems Analyst</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r>
                        <a:rPr lang="en-US" sz="800" kern="100">
                          <a:effectLst/>
                          <a:latin typeface="Calibri" panose="020F0502020204030204" pitchFamily="34" charset="0"/>
                          <a:ea typeface="Calibri" panose="020F0502020204030204" pitchFamily="34" charset="0"/>
                          <a:cs typeface="Times New Roman" panose="02020603050405020304" pitchFamily="18" charset="0"/>
                        </a:rPr>
                        <a:t>Data - SME</a:t>
                      </a:r>
                      <a:endParaRPr lang="en-US"/>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a:txBody>
                    <a:bodyPr/>
                    <a:lstStyle/>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IT</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7644716"/>
                  </a:ext>
                </a:extLst>
              </a:tr>
              <a:tr h="226503">
                <a:tc gridSpan="2">
                  <a:txBody>
                    <a:bodyPr/>
                    <a:lstStyle/>
                    <a:p>
                      <a:pPr marL="0" marR="0">
                        <a:lnSpc>
                          <a:spcPct val="107000"/>
                        </a:lnSpc>
                        <a:spcBef>
                          <a:spcPts val="0"/>
                        </a:spcBef>
                        <a:spcAft>
                          <a:spcPts val="0"/>
                        </a:spcAft>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Steph Branson, Quality and Development Specialist</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r>
                        <a:rPr lang="en-US" sz="800" kern="100">
                          <a:effectLst/>
                          <a:latin typeface="Calibri" panose="020F0502020204030204" pitchFamily="34" charset="0"/>
                          <a:ea typeface="Calibri" panose="020F0502020204030204" pitchFamily="34" charset="0"/>
                          <a:cs typeface="Times New Roman" panose="02020603050405020304" pitchFamily="18" charset="0"/>
                        </a:rPr>
                        <a:t>Training / Quality – SME</a:t>
                      </a:r>
                      <a:endParaRPr lang="en-US"/>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a:txBody>
                    <a:bodyPr/>
                    <a:lstStyle/>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Clinical Quality</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8943057"/>
                  </a:ext>
                </a:extLst>
              </a:tr>
              <a:tr h="193571">
                <a:tc gridSpan="2">
                  <a:txBody>
                    <a:bodyPr/>
                    <a:lstStyle/>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Michelle Meinzer, RN</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r>
                        <a:rPr lang="en-US" sz="800" kern="100">
                          <a:effectLst/>
                          <a:latin typeface="Calibri" panose="020F0502020204030204" pitchFamily="34" charset="0"/>
                          <a:ea typeface="Calibri" panose="020F0502020204030204" pitchFamily="34" charset="0"/>
                          <a:cs typeface="Times New Roman" panose="02020603050405020304" pitchFamily="18" charset="0"/>
                        </a:rPr>
                        <a:t>Nursing – SME</a:t>
                      </a:r>
                      <a:endParaRPr lang="en-US"/>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a:txBody>
                    <a:bodyPr/>
                    <a:lstStyle/>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PCC – Shadeland</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3143433"/>
                  </a:ext>
                </a:extLst>
              </a:tr>
              <a:tr h="128082">
                <a:tc gridSpan="2">
                  <a:txBody>
                    <a:bodyPr/>
                    <a:lstStyle/>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Heather Wilkins, CMA</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r>
                        <a:rPr lang="en-US" sz="800" kern="100">
                          <a:effectLst/>
                          <a:latin typeface="Calibri" panose="020F0502020204030204" pitchFamily="34" charset="0"/>
                          <a:ea typeface="Calibri" panose="020F0502020204030204" pitchFamily="34" charset="0"/>
                          <a:cs typeface="Times New Roman" panose="02020603050405020304" pitchFamily="18" charset="0"/>
                        </a:rPr>
                        <a:t>MA – SME</a:t>
                      </a:r>
                      <a:endParaRPr lang="en-US"/>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a:txBody>
                    <a:bodyPr/>
                    <a:lstStyle/>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Anderson 1210B</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5383578"/>
                  </a:ext>
                </a:extLst>
              </a:tr>
              <a:tr h="128082">
                <a:tc gridSpan="2">
                  <a:txBody>
                    <a:bodyPr/>
                    <a:lstStyle/>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Desirae Hamilton, CMA</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r>
                        <a:rPr lang="en-US" sz="800" kern="100">
                          <a:effectLst/>
                          <a:latin typeface="Calibri" panose="020F0502020204030204" pitchFamily="34" charset="0"/>
                          <a:ea typeface="Calibri" panose="020F0502020204030204" pitchFamily="34" charset="0"/>
                          <a:cs typeface="Times New Roman" panose="02020603050405020304" pitchFamily="18" charset="0"/>
                        </a:rPr>
                        <a:t>MA – SME</a:t>
                      </a:r>
                      <a:endParaRPr lang="en-US"/>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a:txBody>
                    <a:bodyPr/>
                    <a:lstStyle/>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Post Road</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3656144"/>
                  </a:ext>
                </a:extLst>
              </a:tr>
              <a:tr h="196217">
                <a:tc gridSpan="2">
                  <a:txBody>
                    <a:bodyPr/>
                    <a:lstStyle/>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Ashley Dugan, Site Coordinator</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r>
                        <a:rPr lang="en-US" sz="800" kern="100">
                          <a:effectLst/>
                          <a:latin typeface="Calibri" panose="020F0502020204030204" pitchFamily="34" charset="0"/>
                          <a:ea typeface="Calibri" panose="020F0502020204030204" pitchFamily="34" charset="0"/>
                          <a:cs typeface="Times New Roman" panose="02020603050405020304" pitchFamily="18" charset="0"/>
                        </a:rPr>
                        <a:t>Front office – SME</a:t>
                      </a:r>
                      <a:endParaRPr lang="en-US"/>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a:txBody>
                    <a:bodyPr/>
                    <a:lstStyle/>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Arlington</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0092703"/>
                  </a:ext>
                </a:extLst>
              </a:tr>
              <a:tr h="201336">
                <a:tc gridSpan="2">
                  <a:txBody>
                    <a:bodyPr/>
                    <a:lstStyle/>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Dawn Houchin, Practice Manager</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r>
                        <a:rPr lang="en-US" sz="800" kern="100">
                          <a:effectLst/>
                          <a:latin typeface="Calibri" panose="020F0502020204030204" pitchFamily="34" charset="0"/>
                          <a:ea typeface="Calibri" panose="020F0502020204030204" pitchFamily="34" charset="0"/>
                          <a:cs typeface="Times New Roman" panose="02020603050405020304" pitchFamily="18" charset="0"/>
                        </a:rPr>
                        <a:t>Operations/Admin – SME</a:t>
                      </a:r>
                      <a:endParaRPr lang="en-US"/>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a:txBody>
                    <a:bodyPr/>
                    <a:lstStyle/>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Shelbyville</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9076628"/>
                  </a:ext>
                </a:extLst>
              </a:tr>
              <a:tr h="192947">
                <a:tc gridSpan="2">
                  <a:txBody>
                    <a:bodyPr/>
                    <a:lstStyle/>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Nancy Curd, Director of Enabling Services</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r>
                        <a:rPr lang="en-US" sz="800" kern="100">
                          <a:effectLst/>
                          <a:latin typeface="Calibri" panose="020F0502020204030204" pitchFamily="34" charset="0"/>
                          <a:ea typeface="Calibri" panose="020F0502020204030204" pitchFamily="34" charset="0"/>
                          <a:cs typeface="Times New Roman" panose="02020603050405020304" pitchFamily="18" charset="0"/>
                        </a:rPr>
                        <a:t>Outreach – SME</a:t>
                      </a:r>
                      <a:endParaRPr lang="en-US"/>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a:txBody>
                    <a:bodyPr/>
                    <a:lstStyle/>
                    <a:p>
                      <a:pPr marL="0" marR="0">
                        <a:lnSpc>
                          <a:spcPct val="107000"/>
                        </a:lnSpc>
                        <a:spcBef>
                          <a:spcPts val="0"/>
                        </a:spcBef>
                        <a:spcAft>
                          <a:spcPts val="0"/>
                        </a:spcAft>
                      </a:pPr>
                      <a:r>
                        <a:rPr lang="en-US" sz="800" kern="100">
                          <a:effectLst/>
                          <a:latin typeface="Calibri" panose="020F0502020204030204" pitchFamily="34" charset="0"/>
                          <a:ea typeface="Calibri" panose="020F0502020204030204" pitchFamily="34" charset="0"/>
                          <a:cs typeface="Times New Roman" panose="02020603050405020304" pitchFamily="18" charset="0"/>
                        </a:rPr>
                        <a:t>Enabling Services</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3384427"/>
                  </a:ext>
                </a:extLst>
              </a:tr>
              <a:tr h="51454">
                <a:tc gridSpan="2">
                  <a:txBody>
                    <a:bodyPr/>
                    <a:lstStyle/>
                    <a:p>
                      <a:pPr marL="0" marR="0">
                        <a:lnSpc>
                          <a:spcPct val="107000"/>
                        </a:lnSpc>
                        <a:spcBef>
                          <a:spcPts val="0"/>
                        </a:spcBef>
                        <a:spcAft>
                          <a:spcPts val="0"/>
                        </a:spcAft>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Twaambo Situmbeko, FNP</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r>
                        <a:rPr lang="en-US" sz="800" kern="100" dirty="0">
                          <a:effectLst/>
                          <a:latin typeface="Calibri" panose="020F0502020204030204" pitchFamily="34" charset="0"/>
                          <a:ea typeface="Calibri" panose="020F0502020204030204" pitchFamily="34" charset="0"/>
                          <a:cs typeface="Times New Roman" panose="02020603050405020304" pitchFamily="18" charset="0"/>
                        </a:rPr>
                        <a:t>Clinician – SME</a:t>
                      </a:r>
                      <a:endParaRPr lang="en-US" dirty="0"/>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a:txBody>
                    <a:bodyPr/>
                    <a:lstStyle/>
                    <a:p>
                      <a:pPr marL="0" marR="0">
                        <a:lnSpc>
                          <a:spcPct val="107000"/>
                        </a:lnSpc>
                        <a:spcBef>
                          <a:spcPts val="0"/>
                        </a:spcBef>
                        <a:spcAft>
                          <a:spcPts val="0"/>
                        </a:spcAft>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16</a:t>
                      </a:r>
                      <a:r>
                        <a:rPr lang="en-US" sz="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800" kern="100" dirty="0">
                          <a:effectLst/>
                          <a:latin typeface="Calibri" panose="020F0502020204030204" pitchFamily="34" charset="0"/>
                          <a:ea typeface="Calibri" panose="020F0502020204030204" pitchFamily="34" charset="0"/>
                          <a:cs typeface="Times New Roman" panose="02020603050405020304" pitchFamily="18" charset="0"/>
                        </a:rPr>
                        <a:t> Street</a:t>
                      </a:r>
                    </a:p>
                  </a:txBody>
                  <a:tcPr marL="21178" marR="21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1053425"/>
                  </a:ext>
                </a:extLst>
              </a:tr>
            </a:tbl>
          </a:graphicData>
        </a:graphic>
      </p:graphicFrame>
      <p:graphicFrame>
        <p:nvGraphicFramePr>
          <p:cNvPr id="9" name="Diagram 8">
            <a:extLst>
              <a:ext uri="{FF2B5EF4-FFF2-40B4-BE49-F238E27FC236}">
                <a16:creationId xmlns:a16="http://schemas.microsoft.com/office/drawing/2014/main" id="{025DC33D-8277-300A-EECD-9F44F07B50AF}"/>
              </a:ext>
            </a:extLst>
          </p:cNvPr>
          <p:cNvGraphicFramePr/>
          <p:nvPr>
            <p:extLst/>
          </p:nvPr>
        </p:nvGraphicFramePr>
        <p:xfrm>
          <a:off x="581639" y="1258348"/>
          <a:ext cx="5257100" cy="46967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9985780"/>
      </p:ext>
    </p:extLst>
  </p:cSld>
  <p:clrMapOvr>
    <a:masterClrMapping/>
  </p:clrMapOvr>
  <mc:AlternateContent xmlns:mc="http://schemas.openxmlformats.org/markup-compatibility/2006" xmlns:p14="http://schemas.microsoft.com/office/powerpoint/2010/main">
    <mc:Choice Requires="p14">
      <p:transition spd="slow" p14:dur="2000" advTm="97493"/>
    </mc:Choice>
    <mc:Fallback xmlns="">
      <p:transition spd="slow" advTm="97493"/>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5">
            <a:extLst>
              <a:ext uri="{FF2B5EF4-FFF2-40B4-BE49-F238E27FC236}">
                <a16:creationId xmlns:a16="http://schemas.microsoft.com/office/drawing/2014/main" id="{07AA0DBF-D23E-76EE-90F7-87BD5DFF6FC5}"/>
              </a:ext>
            </a:extLst>
          </p:cNvPr>
          <p:cNvSpPr txBox="1">
            <a:spLocks/>
          </p:cNvSpPr>
          <p:nvPr/>
        </p:nvSpPr>
        <p:spPr>
          <a:xfrm>
            <a:off x="688258" y="269499"/>
            <a:ext cx="10815484" cy="6937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dirty="0">
                <a:ln>
                  <a:noFill/>
                </a:ln>
                <a:solidFill>
                  <a:prstClr val="black"/>
                </a:solidFill>
                <a:effectLst/>
                <a:uLnTx/>
                <a:uFillTx/>
                <a:latin typeface="Garamond"/>
                <a:ea typeface="+mn-ea"/>
                <a:cs typeface="+mn-cs"/>
              </a:rPr>
              <a:t>Promise Healthcare</a:t>
            </a:r>
          </a:p>
        </p:txBody>
      </p:sp>
      <p:pic>
        <p:nvPicPr>
          <p:cNvPr id="24" name="Picture Placeholder 8">
            <a:extLst>
              <a:ext uri="{FF2B5EF4-FFF2-40B4-BE49-F238E27FC236}">
                <a16:creationId xmlns:a16="http://schemas.microsoft.com/office/drawing/2014/main" id="{590C563C-83D4-C418-D3AA-8042B537E354}"/>
              </a:ext>
            </a:extLst>
          </p:cNvPr>
          <p:cNvPicPr>
            <a:picLocks noChangeAspect="1"/>
          </p:cNvPicPr>
          <p:nvPr/>
        </p:nvPicPr>
        <p:blipFill rotWithShape="1">
          <a:blip r:embed="rId2"/>
          <a:srcRect t="11952" b="19000"/>
          <a:stretch/>
        </p:blipFill>
        <p:spPr>
          <a:xfrm>
            <a:off x="4283162" y="1341798"/>
            <a:ext cx="3611880" cy="4433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Placeholder 8">
            <a:extLst>
              <a:ext uri="{FF2B5EF4-FFF2-40B4-BE49-F238E27FC236}">
                <a16:creationId xmlns:a16="http://schemas.microsoft.com/office/drawing/2014/main" id="{052D8E85-C52A-BD53-C2F2-91345561D1D3}"/>
              </a:ext>
            </a:extLst>
          </p:cNvPr>
          <p:cNvPicPr>
            <a:picLocks noChangeAspect="1"/>
          </p:cNvPicPr>
          <p:nvPr/>
        </p:nvPicPr>
        <p:blipFill rotWithShape="1">
          <a:blip r:embed="rId3"/>
          <a:srcRect l="3543" t="6001" r="1851" b="18797"/>
          <a:stretch/>
        </p:blipFill>
        <p:spPr>
          <a:xfrm>
            <a:off x="336105" y="1324851"/>
            <a:ext cx="3595838" cy="444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Placeholder 8">
            <a:extLst>
              <a:ext uri="{FF2B5EF4-FFF2-40B4-BE49-F238E27FC236}">
                <a16:creationId xmlns:a16="http://schemas.microsoft.com/office/drawing/2014/main" id="{821C0C63-5F9E-4D99-A204-AF0026F638D5}"/>
              </a:ext>
            </a:extLst>
          </p:cNvPr>
          <p:cNvPicPr>
            <a:picLocks noChangeAspect="1"/>
          </p:cNvPicPr>
          <p:nvPr/>
        </p:nvPicPr>
        <p:blipFill>
          <a:blip r:embed="rId4"/>
          <a:srcRect l="9024" r="9024"/>
          <a:stretch/>
        </p:blipFill>
        <p:spPr>
          <a:xfrm>
            <a:off x="8260058" y="1351738"/>
            <a:ext cx="3565614" cy="4404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Title 3">
            <a:extLst>
              <a:ext uri="{FF2B5EF4-FFF2-40B4-BE49-F238E27FC236}">
                <a16:creationId xmlns:a16="http://schemas.microsoft.com/office/drawing/2014/main" id="{14CE2451-5058-6CB1-0037-4C067B774AF7}"/>
              </a:ext>
            </a:extLst>
          </p:cNvPr>
          <p:cNvSpPr txBox="1">
            <a:spLocks/>
          </p:cNvSpPr>
          <p:nvPr/>
        </p:nvSpPr>
        <p:spPr>
          <a:xfrm>
            <a:off x="8440665" y="5906336"/>
            <a:ext cx="3204399" cy="561658"/>
          </a:xfrm>
          <a:prstGeom prst="rect">
            <a:avLst/>
          </a:prstGeom>
          <a:solidFill>
            <a:schemeClr val="accent4"/>
          </a:solidFill>
          <a:ln w="19050">
            <a:solidFill>
              <a:schemeClr val="bg1"/>
            </a:solidFill>
          </a:ln>
        </p:spPr>
        <p:txBody>
          <a:bodyPr vert="horz" lIns="0" tIns="0" rIns="0" bIns="0" rtlCol="0" anchor="ctr">
            <a:noAutofit/>
          </a:bodyPr>
          <a:lstStyle>
            <a:lvl1pPr algn="ctr" defTabSz="914400" rtl="0" eaLnBrk="1" latinLnBrk="0" hangingPunct="1">
              <a:lnSpc>
                <a:spcPct val="90000"/>
              </a:lnSpc>
              <a:spcBef>
                <a:spcPct val="0"/>
              </a:spcBef>
              <a:buNone/>
              <a:defRPr sz="2400" b="0" kern="1200" spc="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Tandrea Cross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Quality Program Supervisor</a:t>
            </a:r>
          </a:p>
        </p:txBody>
      </p:sp>
      <p:sp>
        <p:nvSpPr>
          <p:cNvPr id="28" name="Title 3">
            <a:extLst>
              <a:ext uri="{FF2B5EF4-FFF2-40B4-BE49-F238E27FC236}">
                <a16:creationId xmlns:a16="http://schemas.microsoft.com/office/drawing/2014/main" id="{0EA4BE06-37E4-A1D0-C965-773C8285DC25}"/>
              </a:ext>
            </a:extLst>
          </p:cNvPr>
          <p:cNvSpPr txBox="1">
            <a:spLocks/>
          </p:cNvSpPr>
          <p:nvPr/>
        </p:nvSpPr>
        <p:spPr>
          <a:xfrm>
            <a:off x="531824" y="5906336"/>
            <a:ext cx="3204399" cy="561658"/>
          </a:xfrm>
          <a:prstGeom prst="rect">
            <a:avLst/>
          </a:prstGeom>
          <a:solidFill>
            <a:schemeClr val="accent4"/>
          </a:solidFill>
          <a:ln w="19050">
            <a:solidFill>
              <a:schemeClr val="bg1"/>
            </a:solidFill>
          </a:ln>
        </p:spPr>
        <p:txBody>
          <a:bodyPr vert="horz" lIns="0" tIns="0" rIns="0" bIns="0" rtlCol="0" anchor="ctr">
            <a:noAutofit/>
          </a:bodyPr>
          <a:lstStyle>
            <a:lvl1pPr algn="ctr" defTabSz="914400" rtl="0" eaLnBrk="1" latinLnBrk="0" hangingPunct="1">
              <a:lnSpc>
                <a:spcPct val="90000"/>
              </a:lnSpc>
              <a:spcBef>
                <a:spcPct val="0"/>
              </a:spcBef>
              <a:buNone/>
              <a:defRPr sz="2400" b="0" kern="1200" spc="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Melonie Richardson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Chief Medical Officer</a:t>
            </a:r>
          </a:p>
        </p:txBody>
      </p:sp>
      <p:sp>
        <p:nvSpPr>
          <p:cNvPr id="29" name="Title 3">
            <a:extLst>
              <a:ext uri="{FF2B5EF4-FFF2-40B4-BE49-F238E27FC236}">
                <a16:creationId xmlns:a16="http://schemas.microsoft.com/office/drawing/2014/main" id="{70AA7D71-6416-816E-5B1F-0C3B0E21E2DB}"/>
              </a:ext>
            </a:extLst>
          </p:cNvPr>
          <p:cNvSpPr txBox="1">
            <a:spLocks/>
          </p:cNvSpPr>
          <p:nvPr/>
        </p:nvSpPr>
        <p:spPr>
          <a:xfrm>
            <a:off x="4486902" y="5906336"/>
            <a:ext cx="3204399" cy="561658"/>
          </a:xfrm>
          <a:prstGeom prst="rect">
            <a:avLst/>
          </a:prstGeom>
          <a:solidFill>
            <a:schemeClr val="accent4"/>
          </a:solidFill>
          <a:ln w="19050">
            <a:solidFill>
              <a:schemeClr val="bg1"/>
            </a:solidFill>
          </a:ln>
        </p:spPr>
        <p:txBody>
          <a:bodyPr vert="horz" lIns="0" tIns="0" rIns="0" bIns="0" rtlCol="0" anchor="ctr">
            <a:noAutofit/>
          </a:bodyPr>
          <a:lstStyle>
            <a:lvl1pPr algn="ctr" defTabSz="914400" rtl="0" eaLnBrk="1" latinLnBrk="0" hangingPunct="1">
              <a:lnSpc>
                <a:spcPct val="90000"/>
              </a:lnSpc>
              <a:spcBef>
                <a:spcPct val="0"/>
              </a:spcBef>
              <a:buNone/>
              <a:defRPr sz="2400" b="0" kern="1200" spc="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Zina Soltis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VP of Risk, Quality, &amp; Compliance</a:t>
            </a:r>
          </a:p>
        </p:txBody>
      </p:sp>
    </p:spTree>
    <p:extLst>
      <p:ext uri="{BB962C8B-B14F-4D97-AF65-F5344CB8AC3E}">
        <p14:creationId xmlns:p14="http://schemas.microsoft.com/office/powerpoint/2010/main" val="26520708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2D768420-FC63-83B8-AE27-B1A2E28C1A27}"/>
              </a:ext>
            </a:extLst>
          </p:cNvPr>
          <p:cNvSpPr txBox="1">
            <a:spLocks/>
          </p:cNvSpPr>
          <p:nvPr/>
        </p:nvSpPr>
        <p:spPr>
          <a:xfrm>
            <a:off x="688256" y="669125"/>
            <a:ext cx="10815484" cy="6937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dirty="0">
                <a:ln>
                  <a:noFill/>
                </a:ln>
                <a:solidFill>
                  <a:prstClr val="black"/>
                </a:solidFill>
                <a:effectLst/>
                <a:uLnTx/>
                <a:uFillTx/>
                <a:latin typeface="Garamond"/>
                <a:ea typeface="+mn-ea"/>
                <a:cs typeface="+mn-cs"/>
              </a:rPr>
              <a:t>Promise’s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dirty="0">
                <a:ln>
                  <a:noFill/>
                </a:ln>
                <a:solidFill>
                  <a:prstClr val="black"/>
                </a:solidFill>
                <a:effectLst/>
                <a:uLnTx/>
                <a:uFillTx/>
                <a:latin typeface="Garamond"/>
                <a:ea typeface="+mn-ea"/>
                <a:cs typeface="+mn-cs"/>
              </a:rPr>
              <a:t>Participation Goals</a:t>
            </a:r>
          </a:p>
        </p:txBody>
      </p:sp>
      <p:sp>
        <p:nvSpPr>
          <p:cNvPr id="2" name="TextBox 1">
            <a:extLst>
              <a:ext uri="{FF2B5EF4-FFF2-40B4-BE49-F238E27FC236}">
                <a16:creationId xmlns:a16="http://schemas.microsoft.com/office/drawing/2014/main" id="{52C57B0F-46ED-CAAB-99F1-EFFE9FD7AA7F}"/>
              </a:ext>
            </a:extLst>
          </p:cNvPr>
          <p:cNvSpPr txBox="1"/>
          <p:nvPr/>
        </p:nvSpPr>
        <p:spPr>
          <a:xfrm>
            <a:off x="1554190" y="3183147"/>
            <a:ext cx="9083615"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Improve HIV and STI screening rates and develop scripting for providers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Incorporate HIV testing as part of standard STI testing workflow</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Increase knowledge of </a:t>
            </a:r>
            <a:r>
              <a:rPr kumimoji="0" lang="en-US"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PrEP</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(pre-exposure prophylaxis) to prevent HIV</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protocol and scripting for medical providers to prescribe </a:t>
            </a:r>
            <a:r>
              <a:rPr kumimoji="0" lang="en-US"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PrEP</a:t>
            </a: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04682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IMAA Open 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553" y="1500039"/>
            <a:ext cx="385857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out NIMAA – NIM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877" y="1652337"/>
            <a:ext cx="4518818" cy="15242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 ConferM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9477" y="3721768"/>
            <a:ext cx="4309617" cy="20533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4495" y="3514023"/>
            <a:ext cx="3048000" cy="246888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81947" y="645095"/>
            <a:ext cx="6924675" cy="762352"/>
          </a:xfrm>
          <a:prstGeom prst="rect">
            <a:avLst/>
          </a:prstGeom>
        </p:spPr>
        <p:txBody>
          <a:bodyPr anchor="b"/>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Moses Weitzman Health System Affiliates</a:t>
            </a:r>
            <a:endParaRPr kumimoji="0" lang="en-US" sz="32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8180825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78189-321A-E943-D53D-E148AC566AA6}"/>
              </a:ext>
            </a:extLst>
          </p:cNvPr>
          <p:cNvSpPr>
            <a:spLocks noGrp="1"/>
          </p:cNvSpPr>
          <p:nvPr>
            <p:ph type="title"/>
          </p:nvPr>
        </p:nvSpPr>
        <p:spPr/>
        <p:txBody>
          <a:bodyPr/>
          <a:lstStyle/>
          <a:p>
            <a:r>
              <a:rPr lang="en-US" b="1" u="sng" dirty="0"/>
              <a:t>The HealthCare Connection</a:t>
            </a:r>
          </a:p>
        </p:txBody>
      </p:sp>
      <p:sp>
        <p:nvSpPr>
          <p:cNvPr id="5" name="Content Placeholder 4">
            <a:extLst>
              <a:ext uri="{FF2B5EF4-FFF2-40B4-BE49-F238E27FC236}">
                <a16:creationId xmlns:a16="http://schemas.microsoft.com/office/drawing/2014/main" id="{46513D84-EA04-D6EA-8423-D1E32867A90F}"/>
              </a:ext>
            </a:extLst>
          </p:cNvPr>
          <p:cNvSpPr>
            <a:spLocks noGrp="1"/>
          </p:cNvSpPr>
          <p:nvPr>
            <p:ph idx="1"/>
          </p:nvPr>
        </p:nvSpPr>
        <p:spPr>
          <a:xfrm>
            <a:off x="838200" y="1607511"/>
            <a:ext cx="10515600" cy="4351338"/>
          </a:xfrm>
        </p:spPr>
        <p:txBody>
          <a:bodyPr>
            <a:normAutofit/>
          </a:bodyPr>
          <a:lstStyle/>
          <a:p>
            <a:r>
              <a:rPr lang="en-US" dirty="0"/>
              <a:t>FQHC located in Northern Cincinnati Founded in 1967</a:t>
            </a:r>
          </a:p>
          <a:p>
            <a:pPr marL="0" indent="0">
              <a:buNone/>
            </a:pPr>
            <a:endParaRPr lang="en-US" dirty="0"/>
          </a:p>
          <a:p>
            <a:r>
              <a:rPr lang="en-US" dirty="0"/>
              <a:t>Primary Care, OB/GYN, Behavioral Health, Infectious Diseases, Dental</a:t>
            </a:r>
          </a:p>
          <a:p>
            <a:pPr marL="0" indent="0">
              <a:buNone/>
            </a:pPr>
            <a:endParaRPr lang="en-US" dirty="0"/>
          </a:p>
          <a:p>
            <a:r>
              <a:rPr lang="en-US" dirty="0"/>
              <a:t>340B pharmacy</a:t>
            </a:r>
          </a:p>
          <a:p>
            <a:pPr marL="0" indent="0">
              <a:buNone/>
            </a:pPr>
            <a:endParaRPr lang="en-US" dirty="0"/>
          </a:p>
          <a:p>
            <a:r>
              <a:rPr lang="en-US" dirty="0"/>
              <a:t>Serve over 20,000 patients across 9 locations</a:t>
            </a:r>
          </a:p>
          <a:p>
            <a:pPr lvl="1"/>
            <a:r>
              <a:rPr lang="en-US" dirty="0"/>
              <a:t>Large immigrant, Latino(a), and Black population</a:t>
            </a:r>
          </a:p>
          <a:p>
            <a:pPr lvl="1"/>
            <a:r>
              <a:rPr lang="en-US" dirty="0"/>
              <a:t>“</a:t>
            </a:r>
            <a:r>
              <a:rPr lang="en-US" dirty="0" err="1"/>
              <a:t>PrEP</a:t>
            </a:r>
            <a:r>
              <a:rPr lang="en-US" dirty="0"/>
              <a:t> desert”</a:t>
            </a:r>
          </a:p>
          <a:p>
            <a:endParaRPr lang="en-US" dirty="0"/>
          </a:p>
        </p:txBody>
      </p:sp>
    </p:spTree>
    <p:extLst>
      <p:ext uri="{BB962C8B-B14F-4D97-AF65-F5344CB8AC3E}">
        <p14:creationId xmlns:p14="http://schemas.microsoft.com/office/powerpoint/2010/main" val="28583538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78189-321A-E943-D53D-E148AC566AA6}"/>
              </a:ext>
            </a:extLst>
          </p:cNvPr>
          <p:cNvSpPr>
            <a:spLocks noGrp="1"/>
          </p:cNvSpPr>
          <p:nvPr>
            <p:ph type="title"/>
          </p:nvPr>
        </p:nvSpPr>
        <p:spPr>
          <a:xfrm>
            <a:off x="838200" y="109810"/>
            <a:ext cx="10515600" cy="1325563"/>
          </a:xfrm>
        </p:spPr>
        <p:txBody>
          <a:bodyPr/>
          <a:lstStyle/>
          <a:p>
            <a:r>
              <a:rPr lang="en-US" b="1" u="sng" dirty="0"/>
              <a:t>The HealthCare Connection</a:t>
            </a:r>
          </a:p>
        </p:txBody>
      </p:sp>
      <p:sp>
        <p:nvSpPr>
          <p:cNvPr id="5" name="Content Placeholder 4">
            <a:extLst>
              <a:ext uri="{FF2B5EF4-FFF2-40B4-BE49-F238E27FC236}">
                <a16:creationId xmlns:a16="http://schemas.microsoft.com/office/drawing/2014/main" id="{46513D84-EA04-D6EA-8423-D1E32867A90F}"/>
              </a:ext>
            </a:extLst>
          </p:cNvPr>
          <p:cNvSpPr>
            <a:spLocks noGrp="1"/>
          </p:cNvSpPr>
          <p:nvPr>
            <p:ph idx="1"/>
          </p:nvPr>
        </p:nvSpPr>
        <p:spPr>
          <a:xfrm>
            <a:off x="838200" y="1409548"/>
            <a:ext cx="10515600" cy="4351338"/>
          </a:xfrm>
        </p:spPr>
        <p:txBody>
          <a:bodyPr>
            <a:normAutofit/>
          </a:bodyPr>
          <a:lstStyle/>
          <a:p>
            <a:r>
              <a:rPr lang="en-US" dirty="0"/>
              <a:t>HIV Prevention/</a:t>
            </a:r>
            <a:r>
              <a:rPr lang="en-US" dirty="0" err="1"/>
              <a:t>PrEP</a:t>
            </a:r>
            <a:r>
              <a:rPr lang="en-US" dirty="0"/>
              <a:t> Core Team</a:t>
            </a:r>
          </a:p>
          <a:p>
            <a:pPr marL="0" indent="0">
              <a:buNone/>
            </a:pPr>
            <a:endParaRPr lang="en-US" dirty="0"/>
          </a:p>
        </p:txBody>
      </p:sp>
      <p:graphicFrame>
        <p:nvGraphicFramePr>
          <p:cNvPr id="3" name="Table 2">
            <a:extLst>
              <a:ext uri="{FF2B5EF4-FFF2-40B4-BE49-F238E27FC236}">
                <a16:creationId xmlns:a16="http://schemas.microsoft.com/office/drawing/2014/main" id="{D7C6A153-1D71-6EDB-D2DB-FF19E88973EF}"/>
              </a:ext>
            </a:extLst>
          </p:cNvPr>
          <p:cNvGraphicFramePr>
            <a:graphicFrameLocks noGrp="1"/>
          </p:cNvGraphicFramePr>
          <p:nvPr>
            <p:extLst/>
          </p:nvPr>
        </p:nvGraphicFramePr>
        <p:xfrm>
          <a:off x="1497325" y="1769136"/>
          <a:ext cx="5610486" cy="3991750"/>
        </p:xfrm>
        <a:graphic>
          <a:graphicData uri="http://schemas.openxmlformats.org/drawingml/2006/table">
            <a:tbl>
              <a:tblPr>
                <a:tableStyleId>{5C22544A-7EE6-4342-B048-85BDC9FD1C3A}</a:tableStyleId>
              </a:tblPr>
              <a:tblGrid>
                <a:gridCol w="1619693">
                  <a:extLst>
                    <a:ext uri="{9D8B030D-6E8A-4147-A177-3AD203B41FA5}">
                      <a16:colId xmlns:a16="http://schemas.microsoft.com/office/drawing/2014/main" val="3867006583"/>
                    </a:ext>
                  </a:extLst>
                </a:gridCol>
                <a:gridCol w="3990793">
                  <a:extLst>
                    <a:ext uri="{9D8B030D-6E8A-4147-A177-3AD203B41FA5}">
                      <a16:colId xmlns:a16="http://schemas.microsoft.com/office/drawing/2014/main" val="3878851487"/>
                    </a:ext>
                  </a:extLst>
                </a:gridCol>
              </a:tblGrid>
              <a:tr h="268353">
                <a:tc>
                  <a:txBody>
                    <a:bodyPr/>
                    <a:lstStyle/>
                    <a:p>
                      <a:pPr algn="l" fontAlgn="b"/>
                      <a:r>
                        <a:rPr lang="en-US" sz="1100" u="none" strike="noStrike">
                          <a:effectLst/>
                        </a:rPr>
                        <a:t>Matthew Bauer*</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Chief Medical Officer, Infectious Diseases Physician</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33534505"/>
                  </a:ext>
                </a:extLst>
              </a:tr>
              <a:tr h="503161">
                <a:tc>
                  <a:txBody>
                    <a:bodyPr/>
                    <a:lstStyle/>
                    <a:p>
                      <a:pPr algn="l" fontAlgn="b"/>
                      <a:r>
                        <a:rPr lang="en-US" sz="1100" u="none" strike="noStrike" dirty="0">
                          <a:effectLst/>
                        </a:rPr>
                        <a:t>Cheryl Coleman</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Director of Quality Improvement &amp; Risk Management </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714974862"/>
                  </a:ext>
                </a:extLst>
              </a:tr>
              <a:tr h="268353">
                <a:tc>
                  <a:txBody>
                    <a:bodyPr/>
                    <a:lstStyle/>
                    <a:p>
                      <a:pPr algn="l" fontAlgn="b"/>
                      <a:r>
                        <a:rPr lang="en-US" sz="1100" u="none" strike="noStrike">
                          <a:effectLst/>
                        </a:rPr>
                        <a:t>Janet Pressley-Barr</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Population Health RN</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56341249"/>
                  </a:ext>
                </a:extLst>
              </a:tr>
              <a:tr h="268353">
                <a:tc>
                  <a:txBody>
                    <a:bodyPr/>
                    <a:lstStyle/>
                    <a:p>
                      <a:pPr algn="l" fontAlgn="b"/>
                      <a:r>
                        <a:rPr lang="en-US" sz="1100" u="none" strike="noStrike">
                          <a:effectLst/>
                        </a:rPr>
                        <a:t>Megan Deeley</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Population Health RN</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69656366"/>
                  </a:ext>
                </a:extLst>
              </a:tr>
              <a:tr h="268353">
                <a:tc>
                  <a:txBody>
                    <a:bodyPr/>
                    <a:lstStyle/>
                    <a:p>
                      <a:pPr algn="l" fontAlgn="b"/>
                      <a:r>
                        <a:rPr lang="en-US" sz="1100" u="none" strike="noStrike">
                          <a:effectLst/>
                        </a:rPr>
                        <a:t>Sarah Tolbert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RN Clinic Manager - Lincoln Heights (LH)</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2254087"/>
                  </a:ext>
                </a:extLst>
              </a:tr>
              <a:tr h="268353">
                <a:tc>
                  <a:txBody>
                    <a:bodyPr/>
                    <a:lstStyle/>
                    <a:p>
                      <a:pPr algn="l" fontAlgn="b"/>
                      <a:r>
                        <a:rPr lang="en-US" sz="1100" u="none" strike="noStrike">
                          <a:effectLst/>
                        </a:rPr>
                        <a:t>Jada Johnson</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RN Clinic Manager - Mt. Healthy (MH)</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236119167"/>
                  </a:ext>
                </a:extLst>
              </a:tr>
              <a:tr h="268353">
                <a:tc>
                  <a:txBody>
                    <a:bodyPr/>
                    <a:lstStyle/>
                    <a:p>
                      <a:pPr algn="l" fontAlgn="b"/>
                      <a:r>
                        <a:rPr lang="en-US" sz="1100" u="none" strike="noStrike">
                          <a:effectLst/>
                        </a:rPr>
                        <a:t>Ashley Collins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Physician - Family Medicine MH</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33400776"/>
                  </a:ext>
                </a:extLst>
              </a:tr>
              <a:tr h="268353">
                <a:tc>
                  <a:txBody>
                    <a:bodyPr/>
                    <a:lstStyle/>
                    <a:p>
                      <a:pPr algn="l" fontAlgn="b"/>
                      <a:r>
                        <a:rPr lang="en-US" sz="1100" u="none" strike="noStrike">
                          <a:effectLst/>
                        </a:rPr>
                        <a:t>Rachael Tayce</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Nurse Practitioner - LH</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062977588"/>
                  </a:ext>
                </a:extLst>
              </a:tr>
              <a:tr h="268353">
                <a:tc>
                  <a:txBody>
                    <a:bodyPr/>
                    <a:lstStyle/>
                    <a:p>
                      <a:pPr algn="l" fontAlgn="b"/>
                      <a:r>
                        <a:rPr lang="en-US" sz="1100" u="none" strike="noStrike">
                          <a:effectLst/>
                        </a:rPr>
                        <a:t>Lashandra Duncan</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Nurse Practitioner - GCB</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35723587"/>
                  </a:ext>
                </a:extLst>
              </a:tr>
              <a:tr h="268353">
                <a:tc>
                  <a:txBody>
                    <a:bodyPr/>
                    <a:lstStyle/>
                    <a:p>
                      <a:pPr algn="l" fontAlgn="b"/>
                      <a:r>
                        <a:rPr lang="en-US" sz="1100" u="none" strike="noStrike">
                          <a:effectLst/>
                        </a:rPr>
                        <a:t>Angie Hartman</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Sr. Director of School Based Health &amp; Vision (SBHC)</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97707838"/>
                  </a:ext>
                </a:extLst>
              </a:tr>
              <a:tr h="268353">
                <a:tc>
                  <a:txBody>
                    <a:bodyPr/>
                    <a:lstStyle/>
                    <a:p>
                      <a:pPr algn="l" fontAlgn="b"/>
                      <a:r>
                        <a:rPr lang="en-US" sz="1100" u="none" strike="noStrike">
                          <a:effectLst/>
                        </a:rPr>
                        <a:t>Quyen Wiggins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Nurse Practitioner - SBHC</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87194988"/>
                  </a:ext>
                </a:extLst>
              </a:tr>
              <a:tr h="268353">
                <a:tc>
                  <a:txBody>
                    <a:bodyPr/>
                    <a:lstStyle/>
                    <a:p>
                      <a:pPr algn="l" fontAlgn="b"/>
                      <a:r>
                        <a:rPr lang="en-US" sz="1100" u="none" strike="noStrike">
                          <a:effectLst/>
                        </a:rPr>
                        <a:t>Kelsey Neal</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Dentist</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94208439"/>
                  </a:ext>
                </a:extLst>
              </a:tr>
              <a:tr h="268353">
                <a:tc>
                  <a:txBody>
                    <a:bodyPr/>
                    <a:lstStyle/>
                    <a:p>
                      <a:pPr algn="l" fontAlgn="b"/>
                      <a:r>
                        <a:rPr lang="en-US" sz="1100" u="none" strike="noStrike">
                          <a:effectLst/>
                        </a:rPr>
                        <a:t>Patricia Harris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LPN - MH</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4933110"/>
                  </a:ext>
                </a:extLst>
              </a:tr>
              <a:tr h="268353">
                <a:tc>
                  <a:txBody>
                    <a:bodyPr/>
                    <a:lstStyle/>
                    <a:p>
                      <a:pPr algn="l" fontAlgn="b"/>
                      <a:r>
                        <a:rPr lang="en-US" sz="1100" u="none" strike="noStrike">
                          <a:effectLst/>
                        </a:rPr>
                        <a:t>Vicki Norman</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Behavioral Health Counselor - SBHC</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20634213"/>
                  </a:ext>
                </a:extLst>
              </a:tr>
            </a:tbl>
          </a:graphicData>
        </a:graphic>
      </p:graphicFrame>
      <p:sp>
        <p:nvSpPr>
          <p:cNvPr id="4" name="TextBox 3">
            <a:extLst>
              <a:ext uri="{FF2B5EF4-FFF2-40B4-BE49-F238E27FC236}">
                <a16:creationId xmlns:a16="http://schemas.microsoft.com/office/drawing/2014/main" id="{FF4D1BC8-89C9-1AFE-3789-4C5090DD4D19}"/>
              </a:ext>
            </a:extLst>
          </p:cNvPr>
          <p:cNvSpPr txBox="1"/>
          <p:nvPr/>
        </p:nvSpPr>
        <p:spPr>
          <a:xfrm>
            <a:off x="7107811" y="1256632"/>
            <a:ext cx="4905113" cy="36009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Goals: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Decrease disparities in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PrEP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access and prescriptions.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Reduce HIV transmission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Increase awareness of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PrEP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in community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Increase access to services to better health outcomes</a:t>
            </a:r>
          </a:p>
        </p:txBody>
      </p:sp>
    </p:spTree>
    <p:extLst>
      <p:ext uri="{BB962C8B-B14F-4D97-AF65-F5344CB8AC3E}">
        <p14:creationId xmlns:p14="http://schemas.microsoft.com/office/powerpoint/2010/main" val="31112230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91355" y="145278"/>
            <a:ext cx="10528882" cy="934416"/>
          </a:xfrm>
        </p:spPr>
        <p:txBody>
          <a:bodyPr>
            <a:normAutofit/>
          </a:bodyPr>
          <a:lstStyle/>
          <a:p>
            <a:pPr algn="ctr"/>
            <a:r>
              <a:rPr lang="en-US" dirty="0"/>
              <a:t>WellSpace Health – STI Grant</a:t>
            </a:r>
          </a:p>
        </p:txBody>
      </p:sp>
      <p:sp>
        <p:nvSpPr>
          <p:cNvPr id="5" name="Content Placeholder 4"/>
          <p:cNvSpPr>
            <a:spLocks noGrp="1"/>
          </p:cNvSpPr>
          <p:nvPr>
            <p:ph idx="1"/>
          </p:nvPr>
        </p:nvSpPr>
        <p:spPr>
          <a:xfrm>
            <a:off x="556648" y="1826407"/>
            <a:ext cx="4693280" cy="3452228"/>
          </a:xfrm>
        </p:spPr>
        <p:txBody>
          <a:bodyPr>
            <a:normAutofit fontScale="85000" lnSpcReduction="10000"/>
          </a:bodyPr>
          <a:lstStyle/>
          <a:p>
            <a:pPr>
              <a:lnSpc>
                <a:spcPct val="100000"/>
              </a:lnSpc>
            </a:pPr>
            <a:r>
              <a:rPr lang="en-US" dirty="0"/>
              <a:t>Teresa Posas, Health Center Manager</a:t>
            </a:r>
          </a:p>
          <a:p>
            <a:pPr>
              <a:lnSpc>
                <a:spcPct val="100000"/>
              </a:lnSpc>
            </a:pPr>
            <a:r>
              <a:rPr lang="en-US" dirty="0"/>
              <a:t>Yareli Pulido Lamas, Medical Assistant</a:t>
            </a:r>
          </a:p>
          <a:p>
            <a:pPr>
              <a:lnSpc>
                <a:spcPct val="100000"/>
              </a:lnSpc>
            </a:pPr>
            <a:r>
              <a:rPr lang="en-US" dirty="0"/>
              <a:t>Mario Lopez Mendez, PrEP Navigator</a:t>
            </a:r>
          </a:p>
          <a:p>
            <a:pPr>
              <a:lnSpc>
                <a:spcPct val="100000"/>
              </a:lnSpc>
            </a:pPr>
            <a:r>
              <a:rPr lang="en-US" dirty="0"/>
              <a:t>Roxane Gaedeke, Clinical Quality Manager – Public Health</a:t>
            </a:r>
          </a:p>
          <a:p>
            <a:pPr>
              <a:lnSpc>
                <a:spcPct val="100000"/>
              </a:lnSpc>
            </a:pPr>
            <a:r>
              <a:rPr lang="en-US" dirty="0"/>
              <a:t>Nina Traverso, Clinical Quality Program Coordinator – Public Health </a:t>
            </a:r>
          </a:p>
        </p:txBody>
      </p:sp>
      <p:sp>
        <p:nvSpPr>
          <p:cNvPr id="6" name="Content Placeholder 4">
            <a:extLst>
              <a:ext uri="{FF2B5EF4-FFF2-40B4-BE49-F238E27FC236}">
                <a16:creationId xmlns:a16="http://schemas.microsoft.com/office/drawing/2014/main" id="{04C9795D-A501-410B-A7C4-B5D9AC23F7F3}"/>
              </a:ext>
            </a:extLst>
          </p:cNvPr>
          <p:cNvSpPr txBox="1">
            <a:spLocks/>
          </p:cNvSpPr>
          <p:nvPr/>
        </p:nvSpPr>
        <p:spPr>
          <a:xfrm>
            <a:off x="6401499" y="1825625"/>
            <a:ext cx="5124974" cy="345222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8DBF"/>
                </a:solidFill>
                <a:latin typeface="Avenir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8DBF"/>
                </a:solidFill>
                <a:latin typeface="Avenir Medium"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E98"/>
                </a:solidFill>
                <a:latin typeface="Avenir Medium"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005E98"/>
                </a:solidFill>
                <a:latin typeface="Avenir Medium"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5E98"/>
                </a:solidFill>
                <a:latin typeface="Avenir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88DBF"/>
                </a:solidFill>
                <a:effectLst/>
                <a:uLnTx/>
                <a:uFillTx/>
                <a:latin typeface="Avenir Medium" pitchFamily="2" charset="0"/>
                <a:ea typeface="+mn-ea"/>
                <a:cs typeface="+mn-cs"/>
              </a:rPr>
              <a:t>Build active, inclusive, and meaningful engagements with communities that effectively represent priority populations affected by the STI epidemic.</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88DBF"/>
                </a:solidFill>
                <a:effectLst/>
                <a:uLnTx/>
                <a:uFillTx/>
                <a:latin typeface="Avenir Medium" pitchFamily="2" charset="0"/>
                <a:ea typeface="+mn-ea"/>
                <a:cs typeface="+mn-cs"/>
              </a:rPr>
              <a:t>Mobilize public health partners to develop a clinic-level plan to increase quality comprehensive sexual health services, strengthen clinic infrastructure, and increase available provisions of sexual health services.</a:t>
            </a:r>
          </a:p>
        </p:txBody>
      </p:sp>
      <p:sp>
        <p:nvSpPr>
          <p:cNvPr id="7" name="Title 3">
            <a:extLst>
              <a:ext uri="{FF2B5EF4-FFF2-40B4-BE49-F238E27FC236}">
                <a16:creationId xmlns:a16="http://schemas.microsoft.com/office/drawing/2014/main" id="{91D54330-423F-44F6-A636-F401F738184F}"/>
              </a:ext>
            </a:extLst>
          </p:cNvPr>
          <p:cNvSpPr txBox="1">
            <a:spLocks/>
          </p:cNvSpPr>
          <p:nvPr/>
        </p:nvSpPr>
        <p:spPr>
          <a:xfrm>
            <a:off x="7046752" y="1267757"/>
            <a:ext cx="4002946" cy="51055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000" b="1" i="0" kern="1200">
                <a:solidFill>
                  <a:srgbClr val="005E98"/>
                </a:solidFill>
                <a:latin typeface="Avenir Heavy"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5E98"/>
                </a:solidFill>
                <a:effectLst/>
                <a:uLnTx/>
                <a:uFillTx/>
                <a:latin typeface="Avenir Heavy" pitchFamily="2" charset="0"/>
                <a:ea typeface="+mj-ea"/>
                <a:cs typeface="+mj-cs"/>
              </a:rPr>
              <a:t>Our Mission</a:t>
            </a:r>
          </a:p>
        </p:txBody>
      </p:sp>
      <p:sp>
        <p:nvSpPr>
          <p:cNvPr id="8" name="Title 3">
            <a:extLst>
              <a:ext uri="{FF2B5EF4-FFF2-40B4-BE49-F238E27FC236}">
                <a16:creationId xmlns:a16="http://schemas.microsoft.com/office/drawing/2014/main" id="{0C58B57F-FF74-4D04-A3BC-FE7A16030E71}"/>
              </a:ext>
            </a:extLst>
          </p:cNvPr>
          <p:cNvSpPr txBox="1">
            <a:spLocks/>
          </p:cNvSpPr>
          <p:nvPr/>
        </p:nvSpPr>
        <p:spPr>
          <a:xfrm>
            <a:off x="689294" y="1267756"/>
            <a:ext cx="4427989" cy="510551"/>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000" b="1" i="0" kern="1200">
                <a:solidFill>
                  <a:srgbClr val="005E98"/>
                </a:solidFill>
                <a:latin typeface="Avenir Heavy"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5E98"/>
                </a:solidFill>
                <a:effectLst/>
                <a:uLnTx/>
                <a:uFillTx/>
                <a:latin typeface="Avenir Heavy" pitchFamily="2" charset="0"/>
                <a:ea typeface="+mj-ea"/>
                <a:cs typeface="+mj-cs"/>
              </a:rPr>
              <a:t>Infectious Diseases Team</a:t>
            </a:r>
          </a:p>
        </p:txBody>
      </p:sp>
    </p:spTree>
    <p:extLst>
      <p:ext uri="{BB962C8B-B14F-4D97-AF65-F5344CB8AC3E}">
        <p14:creationId xmlns:p14="http://schemas.microsoft.com/office/powerpoint/2010/main" val="40165319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FC665-B3DB-477B-92F4-772C8675885C}"/>
              </a:ext>
            </a:extLst>
          </p:cNvPr>
          <p:cNvSpPr>
            <a:spLocks noGrp="1"/>
          </p:cNvSpPr>
          <p:nvPr>
            <p:ph type="title"/>
          </p:nvPr>
        </p:nvSpPr>
        <p:spPr>
          <a:xfrm>
            <a:off x="385194" y="189709"/>
            <a:ext cx="10515600" cy="888583"/>
          </a:xfrm>
        </p:spPr>
        <p:txBody>
          <a:bodyPr/>
          <a:lstStyle/>
          <a:p>
            <a:r>
              <a:rPr lang="en-US" dirty="0" smtClean="0"/>
              <a:t>Our Goals</a:t>
            </a:r>
            <a:endParaRPr lang="en-US" dirty="0"/>
          </a:p>
        </p:txBody>
      </p:sp>
      <p:sp>
        <p:nvSpPr>
          <p:cNvPr id="3" name="Content Placeholder 2">
            <a:extLst>
              <a:ext uri="{FF2B5EF4-FFF2-40B4-BE49-F238E27FC236}">
                <a16:creationId xmlns:a16="http://schemas.microsoft.com/office/drawing/2014/main" id="{6EB4BFCE-C405-4391-9A6F-EC9ABB8CC1B6}"/>
              </a:ext>
            </a:extLst>
          </p:cNvPr>
          <p:cNvSpPr>
            <a:spLocks noGrp="1"/>
          </p:cNvSpPr>
          <p:nvPr>
            <p:ph idx="1"/>
          </p:nvPr>
        </p:nvSpPr>
        <p:spPr>
          <a:xfrm>
            <a:off x="838200" y="1181100"/>
            <a:ext cx="10515600" cy="4096753"/>
          </a:xfrm>
        </p:spPr>
        <p:txBody>
          <a:bodyPr>
            <a:normAutofit fontScale="92500"/>
          </a:bodyPr>
          <a:lstStyle/>
          <a:p>
            <a:pPr>
              <a:lnSpc>
                <a:spcPct val="100000"/>
              </a:lnSpc>
            </a:pPr>
            <a:r>
              <a:rPr lang="en-US" dirty="0"/>
              <a:t>To gain insight from other collaborative organizations that will inform the development of a strategic plan for improving our HIV prevention program.</a:t>
            </a:r>
          </a:p>
          <a:p>
            <a:pPr>
              <a:lnSpc>
                <a:spcPct val="100000"/>
              </a:lnSpc>
            </a:pPr>
            <a:r>
              <a:rPr lang="en-US" dirty="0"/>
              <a:t>To learn best practices for gaining internal support for investing in our HIV </a:t>
            </a:r>
            <a:r>
              <a:rPr lang="en-US"/>
              <a:t>prevention program.</a:t>
            </a:r>
            <a:endParaRPr lang="en-US" dirty="0"/>
          </a:p>
          <a:p>
            <a:pPr>
              <a:lnSpc>
                <a:spcPct val="100000"/>
              </a:lnSpc>
            </a:pPr>
            <a:r>
              <a:rPr lang="en-US" dirty="0"/>
              <a:t>Improve the identification and coordination of individuals diagnosed with HIV to appropriate care, treatment, and support services. </a:t>
            </a:r>
          </a:p>
          <a:p>
            <a:pPr>
              <a:lnSpc>
                <a:spcPct val="100000"/>
              </a:lnSpc>
            </a:pPr>
            <a:r>
              <a:rPr lang="en-US" dirty="0"/>
              <a:t>Establish referral pathways between testing sites, healthcare providers, and support organizations for those testing positive. </a:t>
            </a:r>
          </a:p>
          <a:p>
            <a:pPr>
              <a:lnSpc>
                <a:spcPct val="100000"/>
              </a:lnSpc>
            </a:pPr>
            <a:r>
              <a:rPr lang="en-US" dirty="0"/>
              <a:t>Implement strategies to address barriers to care, such as transportation or stigma, to ensure individuals are linked to medical care promptly.</a:t>
            </a:r>
          </a:p>
          <a:p>
            <a:pPr>
              <a:lnSpc>
                <a:spcPct val="100000"/>
              </a:lnSpc>
            </a:pPr>
            <a:endParaRPr lang="en-US" dirty="0"/>
          </a:p>
          <a:p>
            <a:endParaRPr lang="en-US" dirty="0"/>
          </a:p>
        </p:txBody>
      </p:sp>
    </p:spTree>
    <p:extLst>
      <p:ext uri="{BB962C8B-B14F-4D97-AF65-F5344CB8AC3E}">
        <p14:creationId xmlns:p14="http://schemas.microsoft.com/office/powerpoint/2010/main" val="14314195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30" normalizeH="0" baseline="0" noProof="0" dirty="0">
                <a:ln>
                  <a:noFill/>
                </a:ln>
                <a:solidFill>
                  <a:srgbClr val="0E74BD"/>
                </a:solidFill>
                <a:effectLst/>
                <a:uLnTx/>
                <a:uFillTx/>
                <a:latin typeface="Calibri Light" panose="020F0302020204030204"/>
                <a:ea typeface="+mj-ea"/>
                <a:cs typeface="Calibri" panose="020F0502020204030204" pitchFamily="34" charset="0"/>
              </a:rPr>
              <a:t>HIV Prevention 101: the Basics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50" y="4675439"/>
            <a:ext cx="1674188" cy="1975542"/>
          </a:xfrm>
          <a:prstGeom prst="rect">
            <a:avLst/>
          </a:prstGeom>
        </p:spPr>
      </p:pic>
    </p:spTree>
    <p:extLst>
      <p:ext uri="{BB962C8B-B14F-4D97-AF65-F5344CB8AC3E}">
        <p14:creationId xmlns:p14="http://schemas.microsoft.com/office/powerpoint/2010/main" val="36599948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HIV Prevention Strategies</a:t>
            </a: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838201" y="2311400"/>
            <a:ext cx="6248399" cy="413909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Risk reduction counseling</a:t>
            </a:r>
          </a:p>
          <a:p>
            <a:pPr marL="636588" marR="0" lvl="1"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Barrier methods, partners, syringe services</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STI testing and treatment</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PEP (post-exposure prophylaxis)</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HIV testing</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err="1">
                <a:ln>
                  <a:noFill/>
                </a:ln>
                <a:solidFill>
                  <a:srgbClr val="C00000"/>
                </a:solidFill>
                <a:effectLst/>
                <a:uLnTx/>
                <a:uFillTx/>
                <a:latin typeface="Calibri Light" panose="020F0302020204030204"/>
                <a:ea typeface="+mn-ea"/>
                <a:cs typeface="Calibri Light" panose="020F0302020204030204" pitchFamily="34" charset="0"/>
              </a:rPr>
              <a:t>PrEP</a:t>
            </a:r>
            <a:r>
              <a:rPr kumimoji="0" lang="en-US" sz="2800" b="0" i="0" u="none" strike="noStrike" kern="1200" cap="none" spc="0" normalizeH="0" baseline="0" noProof="0" dirty="0">
                <a:ln>
                  <a:noFill/>
                </a:ln>
                <a:solidFill>
                  <a:srgbClr val="C00000"/>
                </a:solidFill>
                <a:effectLst/>
                <a:uLnTx/>
                <a:uFillTx/>
                <a:latin typeface="Calibri Light" panose="020F0302020204030204"/>
                <a:ea typeface="+mn-ea"/>
                <a:cs typeface="Calibri Light" panose="020F0302020204030204" pitchFamily="34" charset="0"/>
              </a:rPr>
              <a:t> (pre-exposure prophylaxis)</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Treatment as Prevention </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U=U (Undetectable =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Calibri Light" panose="020F0302020204030204" pitchFamily="34" charset="0"/>
              </a:rPr>
              <a:t>Untransmittable</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a:t>
            </a:r>
          </a:p>
        </p:txBody>
      </p:sp>
      <p:pic>
        <p:nvPicPr>
          <p:cNvPr id="8" name="Picture 7"/>
          <p:cNvPicPr>
            <a:picLocks noChangeAspect="1"/>
          </p:cNvPicPr>
          <p:nvPr/>
        </p:nvPicPr>
        <p:blipFill>
          <a:blip r:embed="rId4"/>
          <a:stretch>
            <a:fillRect/>
          </a:stretch>
        </p:blipFill>
        <p:spPr>
          <a:xfrm>
            <a:off x="7331529" y="2444865"/>
            <a:ext cx="4086330" cy="3410834"/>
          </a:xfrm>
          <a:prstGeom prst="rect">
            <a:avLst/>
          </a:prstGeom>
          <a:ln>
            <a:no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Tree>
    <p:extLst>
      <p:ext uri="{BB962C8B-B14F-4D97-AF65-F5344CB8AC3E}">
        <p14:creationId xmlns:p14="http://schemas.microsoft.com/office/powerpoint/2010/main" val="28035296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1036" y="6057735"/>
            <a:ext cx="7450112" cy="47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1036" y="402238"/>
            <a:ext cx="8871919" cy="5638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34658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Condom Use </a:t>
            </a: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Protection Against HIV</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201567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marR="0" lvl="0" indent="-257175"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n-ea"/>
                <a:cs typeface="+mn-cs"/>
              </a:rPr>
              <a:t>Consistent condom use with usual rates of breakage and slippage protects about 80% (with range: 35 to 94%)</a:t>
            </a:r>
          </a:p>
          <a:p>
            <a:pPr marL="814388" marR="0" lvl="1" indent="-257175"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Estimates mainly based on heterosexual couples. </a:t>
            </a:r>
          </a:p>
          <a:p>
            <a:pPr marL="814388" marR="0" lvl="1" indent="-257175"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Very few studies in MSM or with anal sex.</a:t>
            </a: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endParaRPr kumimoji="0" lang="en-US" sz="4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
        <p:nvSpPr>
          <p:cNvPr id="6" name="Text Placeholder 5"/>
          <p:cNvSpPr txBox="1">
            <a:spLocks/>
          </p:cNvSpPr>
          <p:nvPr/>
        </p:nvSpPr>
        <p:spPr bwMode="auto">
          <a:xfrm>
            <a:off x="5255040" y="5887633"/>
            <a:ext cx="5227903" cy="3728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Holmes KK, Levine R, Weaver M. Effectiveness of condoms in preventing sexually transmitted infections. Bull World Health Organ. 2004 Jun;82(6):454-61. PMID: 15356939; PMCID: PMC2622864.</a:t>
            </a:r>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2" descr="http://tse1.mm.bing.net/th?&amp;id=OIP.M3ba95a47365c6c006207aa029a0af097o0&amp;w=312&amp;h=163&amp;c=0&amp;pid=1.9&amp;rs=0&amp;p=0&amp;r=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748348"/>
            <a:ext cx="2971379" cy="94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82341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HIV Testing</a:t>
            </a: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412915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CDC and USPSTF recommend routine HIV testing for 13 (15)-64 year olds.</a:t>
            </a:r>
          </a:p>
          <a:p>
            <a:pPr marL="636588" marR="0" lvl="1"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2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Recommendation for those at higher risk to get tested at least once a year.</a:t>
            </a: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Importance of HIV testing</a:t>
            </a:r>
          </a:p>
          <a:p>
            <a:pPr marL="636588" marR="0" lvl="1"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2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People with HIV who are aware of status can get HIV treatment</a:t>
            </a:r>
          </a:p>
          <a:p>
            <a:pPr marL="1036638" marR="0" lvl="2"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Promote individual health</a:t>
            </a:r>
          </a:p>
          <a:p>
            <a:pPr marL="1036638" marR="0" lvl="2"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Prevent transmission</a:t>
            </a:r>
          </a:p>
          <a:p>
            <a:pPr marL="636588" marR="0" lvl="1"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2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People who don’t have HIV but are at-risk can make decisions about their health, including </a:t>
            </a:r>
            <a:r>
              <a:rPr kumimoji="0" lang="en-US" sz="26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PrEP.</a:t>
            </a:r>
            <a:endParaRPr kumimoji="0" lang="en-US" sz="2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endParaRPr kumimoji="0" lang="en-US" sz="3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Tree>
    <p:extLst>
      <p:ext uri="{BB962C8B-B14F-4D97-AF65-F5344CB8AC3E}">
        <p14:creationId xmlns:p14="http://schemas.microsoft.com/office/powerpoint/2010/main" val="36569032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Who Should We Be Testing?</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838201" y="2306983"/>
            <a:ext cx="4727712" cy="39454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600"/>
              </a:spcAft>
              <a:buClr>
                <a:srgbClr val="008558"/>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All patients 13-64 years of age, at least once</a:t>
            </a:r>
          </a:p>
          <a:p>
            <a:pPr marL="685800" marR="0" lvl="1" indent="-228600" algn="l" defTabSz="914400" rtl="0" eaLnBrk="1" fontAlgn="auto" latinLnBrk="0" hangingPunct="1">
              <a:lnSpc>
                <a:spcPct val="90000"/>
              </a:lnSpc>
              <a:spcBef>
                <a:spcPts val="0"/>
              </a:spcBef>
              <a:spcAft>
                <a:spcPts val="600"/>
              </a:spcAft>
              <a:buClr>
                <a:srgbClr val="008558"/>
              </a:buClr>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USPSTF recommends starting at age 15</a:t>
            </a:r>
          </a:p>
          <a:p>
            <a:pPr marL="228600" marR="0" lvl="0" indent="-228600" algn="l" defTabSz="914400" rtl="0" eaLnBrk="1" fontAlgn="auto" latinLnBrk="0" hangingPunct="1">
              <a:lnSpc>
                <a:spcPct val="90000"/>
              </a:lnSpc>
              <a:spcBef>
                <a:spcPts val="0"/>
              </a:spcBef>
              <a:spcAft>
                <a:spcPts val="600"/>
              </a:spcAft>
              <a:buClr>
                <a:srgbClr val="008558"/>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Any patient suspected of acute HIV infection</a:t>
            </a:r>
          </a:p>
          <a:p>
            <a:pPr marL="228600" marR="0" lvl="0" indent="-228600" algn="l" defTabSz="914400" rtl="0" eaLnBrk="1" fontAlgn="auto" latinLnBrk="0" hangingPunct="1">
              <a:lnSpc>
                <a:spcPct val="90000"/>
              </a:lnSpc>
              <a:spcBef>
                <a:spcPts val="0"/>
              </a:spcBef>
              <a:spcAft>
                <a:spcPts val="600"/>
              </a:spcAft>
              <a:buClr>
                <a:srgbClr val="008558"/>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Pregnant women </a:t>
            </a:r>
          </a:p>
          <a:p>
            <a:pPr marL="228600" marR="0" lvl="0" indent="-228600" algn="l" defTabSz="914400" rtl="0" eaLnBrk="1" fontAlgn="auto" latinLnBrk="0" hangingPunct="1">
              <a:lnSpc>
                <a:spcPct val="90000"/>
              </a:lnSpc>
              <a:spcBef>
                <a:spcPts val="0"/>
              </a:spcBef>
              <a:spcAft>
                <a:spcPts val="600"/>
              </a:spcAft>
              <a:buClr>
                <a:srgbClr val="008558"/>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Patients with TB</a:t>
            </a:r>
          </a:p>
          <a:p>
            <a:pPr marL="228600" marR="0" lvl="0" indent="-228600" algn="l" defTabSz="914400" rtl="0" eaLnBrk="1" fontAlgn="auto" latinLnBrk="0" hangingPunct="1">
              <a:lnSpc>
                <a:spcPct val="90000"/>
              </a:lnSpc>
              <a:spcBef>
                <a:spcPts val="0"/>
              </a:spcBef>
              <a:spcAft>
                <a:spcPts val="600"/>
              </a:spcAft>
              <a:buClr>
                <a:srgbClr val="008558"/>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Patients seeking STD treatment and attending STD clinics</a:t>
            </a:r>
          </a:p>
          <a:p>
            <a:pPr marL="228600" marR="0" lvl="0" indent="-228600" algn="l" defTabSz="914400" rtl="0" eaLnBrk="1" fontAlgn="auto" latinLnBrk="0" hangingPunct="1">
              <a:lnSpc>
                <a:spcPct val="90000"/>
              </a:lnSpc>
              <a:spcBef>
                <a:spcPts val="0"/>
              </a:spcBef>
              <a:spcAft>
                <a:spcPts val="600"/>
              </a:spcAft>
              <a:buClr>
                <a:srgbClr val="008558"/>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Patients with </a:t>
            </a:r>
            <a:r>
              <a:rPr kumimoji="0" lang="en-US" sz="24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HBV/HCV</a:t>
            </a:r>
            <a:endPar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5" name="Rectangle 4"/>
          <p:cNvSpPr/>
          <p:nvPr/>
        </p:nvSpPr>
        <p:spPr>
          <a:xfrm>
            <a:off x="5804452" y="2306983"/>
            <a:ext cx="5549348" cy="418576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008558"/>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Patients starting new sexual relationships</a:t>
            </a:r>
          </a:p>
          <a:p>
            <a:pPr marL="0" marR="0" lvl="0" indent="0" algn="l" defTabSz="914400" rtl="0" eaLnBrk="1" fontAlgn="auto" latinLnBrk="0" hangingPunct="1">
              <a:lnSpc>
                <a:spcPct val="100000"/>
              </a:lnSpc>
              <a:spcBef>
                <a:spcPts val="0"/>
              </a:spcBef>
              <a:spcAft>
                <a:spcPts val="600"/>
              </a:spcAft>
              <a:buClr>
                <a:srgbClr val="008558"/>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Occupationally exposed individuals</a:t>
            </a:r>
          </a:p>
          <a:p>
            <a:pPr marL="0" marR="0" lvl="0" indent="0" algn="l" defTabSz="914400" rtl="0" eaLnBrk="1" fontAlgn="auto" latinLnBrk="0" hangingPunct="1">
              <a:lnSpc>
                <a:spcPct val="100000"/>
              </a:lnSpc>
              <a:spcBef>
                <a:spcPts val="0"/>
              </a:spcBef>
              <a:spcAft>
                <a:spcPts val="600"/>
              </a:spcAft>
              <a:buClr>
                <a:srgbClr val="008558"/>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Patients with ongoing risk, at least annually</a:t>
            </a:r>
          </a:p>
          <a:p>
            <a:pPr marL="457200" marR="0" lvl="1" indent="0" algn="l" defTabSz="914400" rtl="0" eaLnBrk="1" fontAlgn="auto" latinLnBrk="0" hangingPunct="1">
              <a:lnSpc>
                <a:spcPct val="100000"/>
              </a:lnSpc>
              <a:spcBef>
                <a:spcPts val="0"/>
              </a:spcBef>
              <a:spcAft>
                <a:spcPts val="600"/>
              </a:spcAft>
              <a:buClr>
                <a:srgbClr val="008558"/>
              </a:buClr>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People who inject drugs and their sex partners</a:t>
            </a:r>
          </a:p>
          <a:p>
            <a:pPr marL="457200" marR="0" lvl="1" indent="0" algn="l" defTabSz="914400" rtl="0" eaLnBrk="1" fontAlgn="auto" latinLnBrk="0" hangingPunct="1">
              <a:lnSpc>
                <a:spcPct val="100000"/>
              </a:lnSpc>
              <a:spcBef>
                <a:spcPts val="0"/>
              </a:spcBef>
              <a:spcAft>
                <a:spcPts val="600"/>
              </a:spcAft>
              <a:buClr>
                <a:srgbClr val="008558"/>
              </a:buClr>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Persons who exchange sex for money or drugs</a:t>
            </a:r>
          </a:p>
          <a:p>
            <a:pPr marL="457200" marR="0" lvl="1" indent="0" algn="l" defTabSz="914400" rtl="0" eaLnBrk="1" fontAlgn="auto" latinLnBrk="0" hangingPunct="1">
              <a:lnSpc>
                <a:spcPct val="100000"/>
              </a:lnSpc>
              <a:spcBef>
                <a:spcPts val="0"/>
              </a:spcBef>
              <a:spcAft>
                <a:spcPts val="600"/>
              </a:spcAft>
              <a:buClr>
                <a:srgbClr val="008558"/>
              </a:buClr>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Sex partners of persons with HIV</a:t>
            </a:r>
          </a:p>
          <a:p>
            <a:pPr marL="457200" marR="0" lvl="1" indent="0" algn="l" defTabSz="914400" rtl="0" eaLnBrk="1" fontAlgn="auto" latinLnBrk="0" hangingPunct="1">
              <a:lnSpc>
                <a:spcPct val="100000"/>
              </a:lnSpc>
              <a:spcBef>
                <a:spcPts val="0"/>
              </a:spcBef>
              <a:spcAft>
                <a:spcPts val="600"/>
              </a:spcAft>
              <a:buClr>
                <a:srgbClr val="008558"/>
              </a:buClr>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MSM or heterosexual persons who themselves or their partners have had more than one sexual partner since their last HIV test</a:t>
            </a:r>
          </a:p>
        </p:txBody>
      </p:sp>
      <p:sp>
        <p:nvSpPr>
          <p:cNvPr id="6" name="TextBox 1"/>
          <p:cNvSpPr txBox="1">
            <a:spLocks noChangeArrowheads="1"/>
          </p:cNvSpPr>
          <p:nvPr/>
        </p:nvSpPr>
        <p:spPr bwMode="auto">
          <a:xfrm>
            <a:off x="5194883" y="6488112"/>
            <a:ext cx="655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CDC MMWR Sept 26, 2006</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9839" y="5329448"/>
            <a:ext cx="782205" cy="923002"/>
          </a:xfrm>
          <a:prstGeom prst="rect">
            <a:avLst/>
          </a:prstGeom>
        </p:spPr>
      </p:pic>
    </p:spTree>
    <p:extLst>
      <p:ext uri="{BB962C8B-B14F-4D97-AF65-F5344CB8AC3E}">
        <p14:creationId xmlns:p14="http://schemas.microsoft.com/office/powerpoint/2010/main" val="21150103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0433" y="1717316"/>
            <a:ext cx="6825615" cy="359073"/>
          </a:xfrm>
          <a:prstGeom prst="rect">
            <a:avLst/>
          </a:prstGeom>
        </p:spPr>
        <p:txBody>
          <a:bodyPr vert="horz" wrap="square" lIns="0" tIns="0" rIns="0" bIns="0" rtlCol="0">
            <a:spAutoFit/>
          </a:bodyPr>
          <a:lstStyle/>
          <a:p>
            <a:pPr marR="105410" algn="ctr">
              <a:lnSpc>
                <a:spcPts val="2785"/>
              </a:lnSpc>
            </a:pPr>
            <a:r>
              <a:rPr sz="2400" b="0" spc="-5" dirty="0" smtClean="0">
                <a:solidFill>
                  <a:srgbClr val="073E8A"/>
                </a:solidFill>
                <a:latin typeface="+mj-lt"/>
                <a:cs typeface="Calibri"/>
              </a:rPr>
              <a:t>Locations </a:t>
            </a:r>
            <a:r>
              <a:rPr sz="2400" b="0" dirty="0">
                <a:solidFill>
                  <a:srgbClr val="073E8A"/>
                </a:solidFill>
                <a:latin typeface="+mj-lt"/>
                <a:cs typeface="Calibri"/>
              </a:rPr>
              <a:t>and Service </a:t>
            </a:r>
            <a:r>
              <a:rPr sz="2400" b="0" spc="-5" dirty="0">
                <a:solidFill>
                  <a:srgbClr val="073E8A"/>
                </a:solidFill>
                <a:latin typeface="+mj-lt"/>
                <a:cs typeface="Calibri"/>
              </a:rPr>
              <a:t>Sites </a:t>
            </a:r>
            <a:r>
              <a:rPr sz="2400" b="0" dirty="0">
                <a:solidFill>
                  <a:srgbClr val="073E8A"/>
                </a:solidFill>
                <a:latin typeface="+mj-lt"/>
                <a:cs typeface="Calibri"/>
              </a:rPr>
              <a:t>in</a:t>
            </a:r>
            <a:r>
              <a:rPr sz="2400" b="0" spc="-175" dirty="0">
                <a:solidFill>
                  <a:srgbClr val="073E8A"/>
                </a:solidFill>
                <a:latin typeface="+mj-lt"/>
                <a:cs typeface="Calibri"/>
              </a:rPr>
              <a:t> </a:t>
            </a:r>
            <a:r>
              <a:rPr sz="2400" b="0" dirty="0">
                <a:solidFill>
                  <a:srgbClr val="073E8A"/>
                </a:solidFill>
                <a:latin typeface="+mj-lt"/>
                <a:cs typeface="Calibri"/>
              </a:rPr>
              <a:t>Connecticut</a:t>
            </a:r>
            <a:endParaRPr sz="2400" dirty="0">
              <a:latin typeface="+mj-lt"/>
              <a:cs typeface="Calibri"/>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291" y="927150"/>
            <a:ext cx="6446757" cy="79016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759" y="2045496"/>
            <a:ext cx="5869614" cy="4291150"/>
          </a:xfrm>
          <a:prstGeom prst="rect">
            <a:avLst/>
          </a:prstGeom>
        </p:spPr>
      </p:pic>
      <p:sp>
        <p:nvSpPr>
          <p:cNvPr id="15" name="object 7"/>
          <p:cNvSpPr txBox="1"/>
          <p:nvPr/>
        </p:nvSpPr>
        <p:spPr>
          <a:xfrm>
            <a:off x="7206048" y="1912300"/>
            <a:ext cx="4618336" cy="4588436"/>
          </a:xfrm>
          <a:prstGeom prst="rect">
            <a:avLst/>
          </a:prstGeom>
          <a:ln>
            <a:solidFill>
              <a:schemeClr val="bg1"/>
            </a:solidFill>
          </a:ln>
        </p:spPr>
        <p:txBody>
          <a:bodyPr vert="horz" wrap="square" lIns="0" tIns="0" rIns="0" bIns="0" rtlCol="0" anchor="ctr">
            <a:spAutoFit/>
          </a:bodyPr>
          <a:lstStyle/>
          <a:p>
            <a:pPr marL="0" marR="0" lvl="0" indent="0" algn="l" defTabSz="914400" rtl="0" eaLnBrk="1" fontAlgn="auto" latinLnBrk="0" hangingPunct="1">
              <a:lnSpc>
                <a:spcPct val="100000"/>
              </a:lnSpc>
              <a:spcBef>
                <a:spcPts val="2400"/>
              </a:spcBef>
              <a:spcAft>
                <a:spcPts val="0"/>
              </a:spcAft>
              <a:buClr>
                <a:srgbClr val="168533"/>
              </a:buClr>
              <a:buSzPct val="80000"/>
              <a:buFontTx/>
              <a:buNone/>
              <a:tabLst>
                <a:tab pos="220663" algn="l"/>
              </a:tabLst>
              <a:defRPr/>
            </a:pPr>
            <a:r>
              <a:rPr kumimoji="0" lang="en-US" sz="3200" b="1" i="0" u="none" strike="noStrike" kern="1200" cap="none" spc="-2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CHC </a:t>
            </a:r>
            <a:r>
              <a:rPr kumimoji="0" lang="en-US" sz="3200" b="1" i="0" u="none" strike="noStrike" kern="1200" cap="none" spc="-20" normalizeH="0" baseline="0" noProof="0" dirty="0">
                <a:ln>
                  <a:noFill/>
                </a:ln>
                <a:solidFill>
                  <a:srgbClr val="00529B"/>
                </a:solidFill>
                <a:effectLst/>
                <a:uLnTx/>
                <a:uFillTx/>
                <a:latin typeface="Calibri Light" panose="020F0302020204030204"/>
                <a:ea typeface="+mn-ea"/>
                <a:cs typeface="Calibri" panose="020F0502020204030204" pitchFamily="34" charset="0"/>
              </a:rPr>
              <a:t>Profile:</a:t>
            </a:r>
          </a:p>
          <a:p>
            <a:pPr marL="228600" marR="0" lvl="0" indent="-228600" algn="l" defTabSz="914400" rtl="0" eaLnBrk="1" fontAlgn="auto" latinLnBrk="0" hangingPunct="1">
              <a:lnSpc>
                <a:spcPct val="100000"/>
              </a:lnSpc>
              <a:spcBef>
                <a:spcPts val="0"/>
              </a:spcBef>
              <a:spcAft>
                <a:spcPts val="0"/>
              </a:spcAft>
              <a:buClr>
                <a:srgbClr val="168533"/>
              </a:buClr>
              <a:buSzPct val="80000"/>
              <a:buFont typeface=".Hiragino Kaku Gothic Interface W3"/>
              <a:buChar char="◉"/>
              <a:tabLst>
                <a:tab pos="220663" algn="l"/>
              </a:tabLst>
              <a:defRPr/>
            </a:pPr>
            <a:r>
              <a:rPr kumimoji="0" sz="2400" b="0" i="0" u="none" strike="noStrike" kern="1200" cap="none" spc="-15"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Foun</a:t>
            </a:r>
            <a:r>
              <a:rPr kumimoji="0" lang="en-US" sz="2400" b="0" i="0" u="none" strike="noStrike" kern="1200" cap="none" spc="-15" normalizeH="0" baseline="0" noProof="0" dirty="0">
                <a:ln>
                  <a:noFill/>
                </a:ln>
                <a:solidFill>
                  <a:prstClr val="black"/>
                </a:solidFill>
                <a:effectLst/>
                <a:uLnTx/>
                <a:uFillTx/>
                <a:latin typeface="Calibri Light" panose="020F0302020204030204"/>
                <a:ea typeface="+mn-ea"/>
                <a:cs typeface="Calibri" panose="020F0502020204030204" pitchFamily="34" charset="0"/>
              </a:rPr>
              <a:t>ded: </a:t>
            </a:r>
            <a:r>
              <a:rPr kumimoji="0" lang="en-US" sz="2400" b="1" i="0" u="none" strike="noStrike" kern="1200" cap="none" spc="0" normalizeH="0" baseline="0" noProof="0" dirty="0">
                <a:ln>
                  <a:noFill/>
                </a:ln>
                <a:solidFill>
                  <a:srgbClr val="00529B"/>
                </a:solidFill>
                <a:effectLst/>
                <a:uLnTx/>
                <a:uFillTx/>
                <a:latin typeface="Calibri Light" panose="020F0302020204030204"/>
                <a:ea typeface="+mn-ea"/>
                <a:cs typeface="Calibri" panose="020F0502020204030204" pitchFamily="34" charset="0"/>
              </a:rPr>
              <a:t>May 1, </a:t>
            </a:r>
            <a:r>
              <a:rPr kumimoji="0" sz="2400" b="1" i="0" u="none" strike="noStrike" kern="1200" cap="none" spc="-10" normalizeH="0" baseline="0" noProof="0" dirty="0">
                <a:ln>
                  <a:noFill/>
                </a:ln>
                <a:solidFill>
                  <a:srgbClr val="00529B"/>
                </a:solidFill>
                <a:effectLst/>
                <a:uLnTx/>
                <a:uFillTx/>
                <a:latin typeface="Calibri Light" panose="020F0302020204030204"/>
                <a:ea typeface="+mn-ea"/>
                <a:cs typeface="Calibri" panose="020F0502020204030204" pitchFamily="34" charset="0"/>
              </a:rPr>
              <a:t>1972</a:t>
            </a:r>
            <a:endParaRPr kumimoji="0" sz="2400" b="1" i="0" u="none" strike="noStrike" kern="1200" cap="none" spc="0" normalizeH="0" baseline="0" noProof="0" dirty="0">
              <a:ln>
                <a:noFill/>
              </a:ln>
              <a:solidFill>
                <a:srgbClr val="00529B"/>
              </a:solidFill>
              <a:effectLst/>
              <a:uLnTx/>
              <a:uFillTx/>
              <a:latin typeface="Calibri Light" panose="020F0302020204030204"/>
              <a:ea typeface="+mn-ea"/>
              <a:cs typeface="Calibri" panose="020F0502020204030204" pitchFamily="34" charset="0"/>
            </a:endParaRPr>
          </a:p>
          <a:p>
            <a:pPr marL="228600" marR="0" lvl="0" indent="-228600" algn="l" defTabSz="914400" rtl="0" eaLnBrk="1" fontAlgn="auto" latinLnBrk="0" hangingPunct="1">
              <a:lnSpc>
                <a:spcPct val="100000"/>
              </a:lnSpc>
              <a:spcBef>
                <a:spcPts val="145"/>
              </a:spcBef>
              <a:spcAft>
                <a:spcPts val="0"/>
              </a:spcAft>
              <a:buClr>
                <a:srgbClr val="168533"/>
              </a:buClr>
              <a:buSzPct val="80000"/>
              <a:buFont typeface=".Hiragino Kaku Gothic Interface W3"/>
              <a:buChar char="◉"/>
              <a:tabLst>
                <a:tab pos="220663" algn="l"/>
              </a:tabLst>
              <a:defRPr/>
            </a:pPr>
            <a:r>
              <a:rPr kumimoji="0" sz="2400" b="0" i="0" u="none" strike="noStrike" kern="1200" cap="none" spc="-10"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Staff</a:t>
            </a:r>
            <a:r>
              <a:rPr kumimoji="0" sz="2400" b="0" i="0" u="none" strike="noStrike" kern="1200" cap="none" spc="-10" normalizeH="0" baseline="0" noProof="0" dirty="0">
                <a:ln>
                  <a:noFill/>
                </a:ln>
                <a:solidFill>
                  <a:prstClr val="black"/>
                </a:solidFill>
                <a:effectLst/>
                <a:uLnTx/>
                <a:uFillTx/>
                <a:latin typeface="Calibri Light" panose="020F0302020204030204"/>
                <a:ea typeface="+mn-ea"/>
                <a:cs typeface="Calibri" panose="020F0502020204030204" pitchFamily="34" charset="0"/>
              </a:rPr>
              <a:t>:</a:t>
            </a:r>
            <a:r>
              <a:rPr kumimoji="0" sz="2400" b="0" i="0" u="none" strike="noStrike" kern="1200" cap="none" spc="40" normalizeH="0" baseline="0" noProof="0" dirty="0">
                <a:ln>
                  <a:noFill/>
                </a:ln>
                <a:solidFill>
                  <a:prstClr val="black"/>
                </a:solidFill>
                <a:effectLst/>
                <a:uLnTx/>
                <a:uFillTx/>
                <a:latin typeface="Calibri Light" panose="020F0302020204030204"/>
                <a:ea typeface="+mn-ea"/>
                <a:cs typeface="Calibri" panose="020F0502020204030204" pitchFamily="34" charset="0"/>
              </a:rPr>
              <a:t> </a:t>
            </a:r>
            <a:r>
              <a:rPr kumimoji="0" lang="en-US" sz="2400" b="0" i="0" u="none" strike="noStrike" kern="1200" cap="none" spc="40"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a:t>
            </a: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1,200</a:t>
            </a:r>
          </a:p>
          <a:p>
            <a:pPr marL="228600" marR="0" lvl="0" indent="-228600" algn="l" defTabSz="914400" rtl="0" eaLnBrk="1" fontAlgn="auto" latinLnBrk="0" hangingPunct="1">
              <a:lnSpc>
                <a:spcPct val="100000"/>
              </a:lnSpc>
              <a:spcBef>
                <a:spcPts val="145"/>
              </a:spcBef>
              <a:spcAft>
                <a:spcPts val="0"/>
              </a:spcAft>
              <a:buClr>
                <a:srgbClr val="168533"/>
              </a:buClr>
              <a:buSzPct val="80000"/>
              <a:buFont typeface=".Hiragino Kaku Gothic Interface W3"/>
              <a:buChar char="◉"/>
              <a:tabLst>
                <a:tab pos="220663" algn="l"/>
              </a:tabLst>
              <a:defRPr/>
            </a:pPr>
            <a:r>
              <a:rPr kumimoji="0" lang="en-US" sz="2400" b="0" i="0" u="none" strike="noStrike" kern="1200" cap="none" spc="-10"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Total Patients Served: </a:t>
            </a: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102,275</a:t>
            </a:r>
          </a:p>
          <a:p>
            <a:pPr marL="228600" marR="0" lvl="0" indent="-228600" algn="l" defTabSz="914400" rtl="0" eaLnBrk="1" fontAlgn="auto" latinLnBrk="0" hangingPunct="1">
              <a:lnSpc>
                <a:spcPct val="100000"/>
              </a:lnSpc>
              <a:spcBef>
                <a:spcPts val="145"/>
              </a:spcBef>
              <a:spcAft>
                <a:spcPts val="0"/>
              </a:spcAft>
              <a:buClr>
                <a:srgbClr val="168533"/>
              </a:buClr>
              <a:buSzPct val="80000"/>
              <a:buFont typeface=".Hiragino Kaku Gothic Interface W3"/>
              <a:buChar char="◉"/>
              <a:tabLst>
                <a:tab pos="220663" algn="l"/>
              </a:tabLst>
              <a:defRPr/>
            </a:pPr>
            <a:r>
              <a:rPr kumimoji="0" lang="en-US" sz="2400" b="0" i="0" u="none" strike="noStrike" kern="1200" cap="none" spc="-10"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Clinical Sites across CT:</a:t>
            </a: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 19</a:t>
            </a:r>
            <a:endParaRPr kumimoji="0" lang="en-US" sz="2400" b="1" i="0" u="none" strike="noStrike" kern="1200" cap="none" spc="-10" normalizeH="0" baseline="0" noProof="0" dirty="0">
              <a:ln>
                <a:noFill/>
              </a:ln>
              <a:solidFill>
                <a:srgbClr val="00529B"/>
              </a:solidFill>
              <a:effectLst/>
              <a:uLnTx/>
              <a:uFillTx/>
              <a:latin typeface="Calibri Light" panose="020F0302020204030204"/>
              <a:ea typeface="+mn-ea"/>
              <a:cs typeface="Calibri" panose="020F0502020204030204" pitchFamily="34" charset="0"/>
            </a:endParaRPr>
          </a:p>
          <a:p>
            <a:pPr marL="228600" marR="0" lvl="0" indent="-228600" algn="l" defTabSz="914400" rtl="0" eaLnBrk="1" fontAlgn="auto" latinLnBrk="0" hangingPunct="1">
              <a:lnSpc>
                <a:spcPct val="100000"/>
              </a:lnSpc>
              <a:spcBef>
                <a:spcPts val="165"/>
              </a:spcBef>
              <a:spcAft>
                <a:spcPts val="0"/>
              </a:spcAft>
              <a:buClr>
                <a:srgbClr val="168533"/>
              </a:buClr>
              <a:buSzPct val="80000"/>
              <a:buFont typeface=".Hiragino Kaku Gothic Interface W3"/>
              <a:buChar char="◉"/>
              <a:tabLst>
                <a:tab pos="220663" algn="l"/>
              </a:tabLst>
              <a:defRPr/>
            </a:pPr>
            <a:r>
              <a:rPr kumimoji="0" sz="2400" b="0" i="0" u="none" strike="noStrike" kern="1200" cap="none" spc="-5" normalizeH="0" baseline="0" noProof="0" dirty="0">
                <a:ln>
                  <a:noFill/>
                </a:ln>
                <a:solidFill>
                  <a:prstClr val="black"/>
                </a:solidFill>
                <a:effectLst/>
                <a:uLnTx/>
                <a:uFillTx/>
                <a:latin typeface="Calibri Light" panose="020F0302020204030204"/>
                <a:ea typeface="+mn-ea"/>
                <a:cs typeface="Calibri" panose="020F0502020204030204" pitchFamily="34" charset="0"/>
              </a:rPr>
              <a:t>SBHCs </a:t>
            </a:r>
            <a:r>
              <a:rPr kumimoji="0" sz="2400" b="0" i="0" u="none" strike="noStrike" kern="1200" cap="none" spc="-10" normalizeH="0" baseline="0" noProof="0" dirty="0">
                <a:ln>
                  <a:noFill/>
                </a:ln>
                <a:solidFill>
                  <a:prstClr val="black"/>
                </a:solidFill>
                <a:effectLst/>
                <a:uLnTx/>
                <a:uFillTx/>
                <a:latin typeface="Calibri Light" panose="020F0302020204030204"/>
                <a:ea typeface="+mn-ea"/>
                <a:cs typeface="Calibri" panose="020F0502020204030204" pitchFamily="34" charset="0"/>
              </a:rPr>
              <a:t>across </a:t>
            </a:r>
            <a:r>
              <a:rPr kumimoji="0" sz="2400" b="0" i="0" u="none" strike="noStrike" kern="1200" cap="none" spc="-30" normalizeH="0" baseline="0" noProof="0" dirty="0">
                <a:ln>
                  <a:noFill/>
                </a:ln>
                <a:solidFill>
                  <a:prstClr val="black"/>
                </a:solidFill>
                <a:effectLst/>
                <a:uLnTx/>
                <a:uFillTx/>
                <a:latin typeface="Calibri Light" panose="020F0302020204030204"/>
                <a:ea typeface="+mn-ea"/>
                <a:cs typeface="Calibri" panose="020F0502020204030204" pitchFamily="34" charset="0"/>
              </a:rPr>
              <a:t>CT: </a:t>
            </a:r>
            <a:r>
              <a:rPr kumimoji="0"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1</a:t>
            </a: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80+</a:t>
            </a:r>
            <a:endParaRPr kumimoji="0" lang="en-US" sz="2400" b="1" i="0" u="none" strike="noStrike" kern="1200" cap="none" spc="-10" normalizeH="0" baseline="0" noProof="0" dirty="0">
              <a:ln>
                <a:noFill/>
              </a:ln>
              <a:solidFill>
                <a:srgbClr val="00529B"/>
              </a:solidFill>
              <a:effectLst/>
              <a:uLnTx/>
              <a:uFillTx/>
              <a:latin typeface="Calibri Light" panose="020F0302020204030204"/>
              <a:ea typeface="+mn-ea"/>
              <a:cs typeface="Calibri" panose="020F0502020204030204" pitchFamily="34" charset="0"/>
            </a:endParaRPr>
          </a:p>
          <a:p>
            <a:pPr marL="228600" marR="0" lvl="0" indent="-228600" algn="l" defTabSz="914400" rtl="0" eaLnBrk="1" fontAlgn="auto" latinLnBrk="0" hangingPunct="1">
              <a:lnSpc>
                <a:spcPct val="100000"/>
              </a:lnSpc>
              <a:spcBef>
                <a:spcPts val="165"/>
              </a:spcBef>
              <a:spcAft>
                <a:spcPts val="0"/>
              </a:spcAft>
              <a:buClr>
                <a:srgbClr val="168533"/>
              </a:buClr>
              <a:buSzPct val="80000"/>
              <a:buFont typeface=".Hiragino Kaku Gothic Interface W3"/>
              <a:buChar char="◉"/>
              <a:tabLst>
                <a:tab pos="220663" algn="l"/>
              </a:tabLst>
              <a:defRPr/>
            </a:pPr>
            <a:r>
              <a:rPr kumimoji="0" sz="2400" b="0" i="0" u="none" strike="noStrike" kern="1200" cap="none" spc="-5"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Students</a:t>
            </a:r>
            <a:r>
              <a:rPr kumimoji="0" lang="en-US" sz="2400" b="0" i="0" u="none" strike="noStrike" kern="1200" cap="none" spc="-5"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 &amp; Residents</a:t>
            </a:r>
            <a:r>
              <a:rPr kumimoji="0" sz="2400" b="0" i="0" u="none" strike="noStrike" kern="1200" cap="none" spc="-5"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/year</a:t>
            </a:r>
            <a:r>
              <a:rPr kumimoji="0" sz="2400" b="0" i="0" u="none" strike="noStrike" kern="1200" cap="none" spc="-5" normalizeH="0" baseline="0" noProof="0" dirty="0">
                <a:ln>
                  <a:noFill/>
                </a:ln>
                <a:solidFill>
                  <a:prstClr val="black"/>
                </a:solidFill>
                <a:effectLst/>
                <a:uLnTx/>
                <a:uFillTx/>
                <a:latin typeface="Calibri Light" panose="020F0302020204030204"/>
                <a:ea typeface="+mn-ea"/>
                <a:cs typeface="Calibri" panose="020F0502020204030204" pitchFamily="34" charset="0"/>
              </a:rPr>
              <a:t>:</a:t>
            </a:r>
            <a:r>
              <a:rPr kumimoji="0" sz="2400" b="0" i="0" u="none" strike="noStrike" kern="1200" cap="none" spc="90" normalizeH="0" baseline="0" noProof="0" dirty="0">
                <a:ln>
                  <a:noFill/>
                </a:ln>
                <a:solidFill>
                  <a:prstClr val="black"/>
                </a:solidFill>
                <a:effectLst/>
                <a:uLnTx/>
                <a:uFillTx/>
                <a:latin typeface="Calibri Light" panose="020F0302020204030204"/>
                <a:ea typeface="+mn-ea"/>
                <a:cs typeface="Calibri" panose="020F0502020204030204" pitchFamily="34" charset="0"/>
              </a:rPr>
              <a:t> </a:t>
            </a:r>
            <a:r>
              <a:rPr kumimoji="0" lang="en-US" sz="2400" b="1" i="0" u="none" strike="noStrike" kern="1200" cap="none" spc="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390</a:t>
            </a:r>
          </a:p>
          <a:p>
            <a:pPr marL="228600" marR="0" lvl="0" indent="-228600" algn="l" defTabSz="914400" rtl="0" eaLnBrk="1" fontAlgn="auto" latinLnBrk="0" hangingPunct="1">
              <a:lnSpc>
                <a:spcPct val="100000"/>
              </a:lnSpc>
              <a:spcBef>
                <a:spcPts val="165"/>
              </a:spcBef>
              <a:spcAft>
                <a:spcPts val="0"/>
              </a:spcAft>
              <a:buClr>
                <a:srgbClr val="168533"/>
              </a:buClr>
              <a:buSzPct val="80000"/>
              <a:buFont typeface=".Hiragino Kaku Gothic Interface W3"/>
              <a:buChar char="◉"/>
              <a:tabLst>
                <a:tab pos="220663" algn="l"/>
              </a:tabLst>
              <a:defRPr/>
            </a:pPr>
            <a:r>
              <a:rPr kumimoji="0" lang="en-US" sz="2400" b="0" i="0" u="none" strike="noStrike" kern="1200" cap="none" spc="-5" normalizeH="0" baseline="0" noProof="0" dirty="0">
                <a:ln>
                  <a:noFill/>
                </a:ln>
                <a:solidFill>
                  <a:prstClr val="black"/>
                </a:solidFill>
                <a:effectLst/>
                <a:uLnTx/>
                <a:uFillTx/>
                <a:latin typeface="Calibri Light" panose="020F0302020204030204"/>
                <a:ea typeface="+mn-ea"/>
                <a:cs typeface="Calibri" panose="020F0502020204030204" pitchFamily="34" charset="0"/>
              </a:rPr>
              <a:t>Three Foundational Pillars:</a:t>
            </a:r>
            <a:endParaRPr kumimoji="0" lang="en-US" sz="2400" b="1" i="0" u="none" strike="noStrike" kern="1200" cap="none" spc="0" normalizeH="0" baseline="0" noProof="0" dirty="0" smtClean="0">
              <a:ln>
                <a:noFill/>
              </a:ln>
              <a:solidFill>
                <a:srgbClr val="00529B"/>
              </a:solidFill>
              <a:effectLst/>
              <a:uLnTx/>
              <a:uFillTx/>
              <a:latin typeface="Calibri Light" panose="020F0302020204030204"/>
              <a:ea typeface="+mn-ea"/>
              <a:cs typeface="Calibri" panose="020F0502020204030204" pitchFamily="34" charset="0"/>
            </a:endParaRPr>
          </a:p>
          <a:p>
            <a:pPr marL="914400" marR="0" lvl="1" indent="-457200" algn="l" defTabSz="914400" rtl="0" eaLnBrk="1" fontAlgn="auto" latinLnBrk="0" hangingPunct="1">
              <a:lnSpc>
                <a:spcPct val="100000"/>
              </a:lnSpc>
              <a:spcBef>
                <a:spcPts val="165"/>
              </a:spcBef>
              <a:spcAft>
                <a:spcPts val="0"/>
              </a:spcAft>
              <a:buClr>
                <a:srgbClr val="168533"/>
              </a:buClr>
              <a:buSzPct val="80000"/>
              <a:buFont typeface="+mj-lt"/>
              <a:buAutoNum type="arabicPeriod"/>
              <a:tabLst>
                <a:tab pos="220663" algn="l"/>
              </a:tabLst>
              <a:defRPr/>
            </a:pP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Clinical Excellence</a:t>
            </a:r>
          </a:p>
          <a:p>
            <a:pPr marL="914400" marR="0" lvl="1" indent="-457200" algn="l" defTabSz="914400" rtl="0" eaLnBrk="1" fontAlgn="auto" latinLnBrk="0" hangingPunct="1">
              <a:lnSpc>
                <a:spcPct val="100000"/>
              </a:lnSpc>
              <a:spcBef>
                <a:spcPts val="165"/>
              </a:spcBef>
              <a:spcAft>
                <a:spcPts val="0"/>
              </a:spcAft>
              <a:buClr>
                <a:srgbClr val="168533"/>
              </a:buClr>
              <a:buSzPct val="80000"/>
              <a:buFont typeface="+mj-lt"/>
              <a:buAutoNum type="arabicPeriod"/>
              <a:tabLst>
                <a:tab pos="220663" algn="l"/>
              </a:tabLst>
              <a:defRPr/>
            </a:pP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Research &amp; Development</a:t>
            </a:r>
          </a:p>
          <a:p>
            <a:pPr marL="914400" marR="0" lvl="1" indent="-457200" algn="l" defTabSz="914400" rtl="0" eaLnBrk="1" fontAlgn="auto" latinLnBrk="0" hangingPunct="1">
              <a:lnSpc>
                <a:spcPct val="100000"/>
              </a:lnSpc>
              <a:spcBef>
                <a:spcPts val="165"/>
              </a:spcBef>
              <a:spcAft>
                <a:spcPts val="0"/>
              </a:spcAft>
              <a:buClr>
                <a:srgbClr val="168533"/>
              </a:buClr>
              <a:buSzPct val="80000"/>
              <a:buFont typeface="+mj-lt"/>
              <a:buAutoNum type="arabicPeriod"/>
              <a:tabLst>
                <a:tab pos="220663" algn="l"/>
              </a:tabLst>
              <a:defRPr/>
            </a:pP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Training the Next Generation</a:t>
            </a:r>
          </a:p>
          <a:p>
            <a:pPr marL="914400" marR="0" lvl="1" indent="-457200" algn="l" defTabSz="914400" rtl="0" eaLnBrk="1" fontAlgn="auto" latinLnBrk="0" hangingPunct="1">
              <a:lnSpc>
                <a:spcPct val="100000"/>
              </a:lnSpc>
              <a:spcBef>
                <a:spcPts val="165"/>
              </a:spcBef>
              <a:spcAft>
                <a:spcPts val="0"/>
              </a:spcAft>
              <a:buClr>
                <a:srgbClr val="168533"/>
              </a:buClr>
              <a:buSzPct val="80000"/>
              <a:buFont typeface="+mj-lt"/>
              <a:buAutoNum type="arabicPeriod"/>
              <a:tabLst>
                <a:tab pos="220663" algn="l"/>
              </a:tabLst>
              <a:defRPr/>
            </a:pPr>
            <a:endParaRPr kumimoji="0" lang="en-US" sz="1000" b="1" i="0" u="none" strike="noStrike" kern="1200" cap="none" spc="-10" normalizeH="0" baseline="0" noProof="0" dirty="0">
              <a:ln>
                <a:noFill/>
              </a:ln>
              <a:solidFill>
                <a:srgbClr val="00529B"/>
              </a:solidFill>
              <a:effectLst/>
              <a:uLnTx/>
              <a:uFillTx/>
              <a:latin typeface="Calibri Light" panose="020F0302020204030204"/>
              <a:ea typeface="+mn-ea"/>
              <a:cs typeface="Calibri" panose="020F0502020204030204" pitchFamily="34" charset="0"/>
            </a:endParaRPr>
          </a:p>
        </p:txBody>
      </p:sp>
      <p:cxnSp>
        <p:nvCxnSpPr>
          <p:cNvPr id="7" name="Straight Connector 6"/>
          <p:cNvCxnSpPr/>
          <p:nvPr/>
        </p:nvCxnSpPr>
        <p:spPr>
          <a:xfrm>
            <a:off x="6915150" y="1717316"/>
            <a:ext cx="0" cy="477873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56225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35735" y="708796"/>
            <a:ext cx="10515600" cy="629493"/>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HIV Tests</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499009" y="1636449"/>
            <a:ext cx="7600122" cy="344174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44546A"/>
                </a:solidFill>
                <a:effectLst/>
                <a:uLnTx/>
                <a:uFillTx/>
                <a:latin typeface="Calibri" panose="020F0502020204030204"/>
                <a:ea typeface="+mn-ea"/>
                <a:cs typeface="+mn-cs"/>
              </a:rPr>
              <a:t>Routine HIV Test</a:t>
            </a:r>
          </a:p>
          <a:p>
            <a:pPr marL="742950" marR="0" lvl="1" indent="-285750" algn="l" defTabSz="457200" rtl="0" eaLnBrk="1" fontAlgn="auto" latinLnBrk="0" hangingPunct="1">
              <a:lnSpc>
                <a:spcPct val="90000"/>
              </a:lnSpc>
              <a:spcBef>
                <a:spcPct val="20000"/>
              </a:spcBef>
              <a:spcAft>
                <a:spcPts val="0"/>
              </a:spcAft>
              <a:buClrTx/>
              <a:buSzTx/>
              <a:buFont typeface="Arial"/>
              <a:buChar char="–"/>
              <a:tabLst/>
              <a:defRPr/>
            </a:pPr>
            <a:r>
              <a:rPr kumimoji="0" lang="en-US" altLang="en-US" sz="20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4</a:t>
            </a:r>
            <a:r>
              <a:rPr kumimoji="0" lang="en-US" altLang="en-US" sz="2000" b="0" i="0" u="none" strike="noStrike" kern="1200" cap="none" spc="0" normalizeH="0" baseline="30000" noProof="0" dirty="0">
                <a:ln>
                  <a:noFill/>
                </a:ln>
                <a:solidFill>
                  <a:srgbClr val="44546A"/>
                </a:solidFill>
                <a:effectLst/>
                <a:uLnTx/>
                <a:uFillTx/>
                <a:latin typeface="Calibri" panose="020F0502020204030204"/>
                <a:ea typeface="ＭＳ Ｐゴシック" panose="020B0600070205080204" pitchFamily="34" charset="-128"/>
                <a:cs typeface="+mn-cs"/>
              </a:rPr>
              <a:t>th</a:t>
            </a:r>
            <a:r>
              <a:rPr kumimoji="0" lang="en-US" altLang="en-US" sz="20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 generation Ab/Ag testing</a:t>
            </a:r>
          </a:p>
          <a:p>
            <a:pPr marL="1143000" marR="0" lvl="2" indent="-228600" algn="l" defTabSz="457200" rtl="0" eaLnBrk="1" fontAlgn="auto" latinLnBrk="0" hangingPunct="1">
              <a:lnSpc>
                <a:spcPct val="9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Blood test (results in 1-2 weeks)</a:t>
            </a:r>
          </a:p>
          <a:p>
            <a:pPr marL="1143000" marR="0" lvl="2" indent="-228600" algn="l" defTabSz="457200" rtl="0" eaLnBrk="1" fontAlgn="auto" latinLnBrk="0" hangingPunct="1">
              <a:lnSpc>
                <a:spcPct val="9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Sensitivity &gt;99.7%, Specificity 100%</a:t>
            </a:r>
          </a:p>
          <a:p>
            <a:pPr marL="342900" marR="0" lvl="0" indent="-342900" algn="l" defTabSz="4572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44546A"/>
                </a:solidFill>
                <a:effectLst/>
                <a:uLnTx/>
                <a:uFillTx/>
                <a:latin typeface="Calibri" panose="020F0502020204030204"/>
                <a:ea typeface="+mn-ea"/>
                <a:cs typeface="+mn-cs"/>
              </a:rPr>
              <a:t>Rapid Tests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20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INSTI  HIV1/2 Ab IgM/IgG (3</a:t>
            </a:r>
            <a:r>
              <a:rPr kumimoji="0" lang="en-US" altLang="en-US" sz="2000" b="0" i="0" u="none" strike="noStrike" kern="1200" cap="none" spc="0" normalizeH="0" baseline="30000" noProof="0" dirty="0">
                <a:ln>
                  <a:noFill/>
                </a:ln>
                <a:solidFill>
                  <a:srgbClr val="44546A"/>
                </a:solidFill>
                <a:effectLst/>
                <a:uLnTx/>
                <a:uFillTx/>
                <a:latin typeface="Calibri" panose="020F0502020204030204"/>
                <a:ea typeface="ＭＳ Ｐゴシック" panose="020B0600070205080204" pitchFamily="34" charset="-128"/>
                <a:cs typeface="+mn-cs"/>
              </a:rPr>
              <a:t>rd</a:t>
            </a:r>
            <a:r>
              <a:rPr kumimoji="0" lang="en-US" altLang="en-US" sz="20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 generation)</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Blood test (results in 1 minute)</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Sensitivity &gt;99.8%, specificity &gt;99.5%</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Picks up infection by 3 weeks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2000" b="0" i="0" u="none" strike="noStrike" kern="1200" cap="none" spc="0" normalizeH="0" baseline="0" noProof="0" dirty="0" err="1">
                <a:ln>
                  <a:noFill/>
                </a:ln>
                <a:solidFill>
                  <a:srgbClr val="44546A"/>
                </a:solidFill>
                <a:effectLst/>
                <a:uLnTx/>
                <a:uFillTx/>
                <a:latin typeface="Calibri" panose="020F0502020204030204"/>
                <a:ea typeface="ＭＳ Ｐゴシック" panose="020B0600070205080204" pitchFamily="34" charset="-128"/>
                <a:cs typeface="+mn-cs"/>
              </a:rPr>
              <a:t>Alere</a:t>
            </a:r>
            <a:r>
              <a:rPr kumimoji="0" lang="en-US" altLang="en-US" sz="20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 Determine HIV1/2 Ab/Ag(4</a:t>
            </a:r>
            <a:r>
              <a:rPr kumimoji="0" lang="en-US" altLang="en-US" sz="2000" b="0" i="0" u="none" strike="noStrike" kern="1200" cap="none" spc="0" normalizeH="0" baseline="30000" noProof="0" dirty="0">
                <a:ln>
                  <a:noFill/>
                </a:ln>
                <a:solidFill>
                  <a:srgbClr val="44546A"/>
                </a:solidFill>
                <a:effectLst/>
                <a:uLnTx/>
                <a:uFillTx/>
                <a:latin typeface="Calibri" panose="020F0502020204030204"/>
                <a:ea typeface="ＭＳ Ｐゴシック" panose="020B0600070205080204" pitchFamily="34" charset="-128"/>
                <a:cs typeface="+mn-cs"/>
              </a:rPr>
              <a:t>th</a:t>
            </a:r>
            <a:r>
              <a:rPr kumimoji="0" lang="en-US" altLang="en-US" sz="20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 generation)</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Blood test (results in 15 minutes)</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Sensitivity 100%, specificity 99.8%</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Picks up infections earlier (by 1-2 weeks).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20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Positive results require confirmation</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287" y="1909299"/>
            <a:ext cx="3708323" cy="3896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6"/>
          <a:stretch>
            <a:fillRect/>
          </a:stretch>
        </p:blipFill>
        <p:spPr>
          <a:xfrm>
            <a:off x="6310312" y="2346399"/>
            <a:ext cx="2414588" cy="1809117"/>
          </a:xfrm>
          <a:prstGeom prst="rect">
            <a:avLst/>
          </a:prstGeom>
        </p:spPr>
      </p:pic>
    </p:spTree>
    <p:extLst>
      <p:ext uri="{BB962C8B-B14F-4D97-AF65-F5344CB8AC3E}">
        <p14:creationId xmlns:p14="http://schemas.microsoft.com/office/powerpoint/2010/main" val="158730721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0663" y="1485857"/>
            <a:ext cx="10515600" cy="629493"/>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Pre-Exposure Prophylaxis (</a:t>
            </a:r>
            <a:r>
              <a:rPr kumimoji="0" lang="en-US" sz="4400" b="1" i="0" u="none" strike="noStrike" kern="1200" cap="none" spc="0" normalizeH="0" baseline="0" noProof="0" dirty="0" err="1">
                <a:ln>
                  <a:noFill/>
                </a:ln>
                <a:solidFill>
                  <a:srgbClr val="2270B7"/>
                </a:solidFill>
                <a:effectLst/>
                <a:uLnTx/>
                <a:uFillTx/>
                <a:latin typeface="Calibri Light" panose="020F0302020204030204"/>
                <a:ea typeface="+mj-ea"/>
                <a:cs typeface="+mj-cs"/>
              </a:rPr>
              <a:t>PrEP</a:t>
            </a: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a:t>
            </a: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
        <p:nvSpPr>
          <p:cNvPr id="12" name="Title 1"/>
          <p:cNvSpPr txBox="1">
            <a:spLocks/>
          </p:cNvSpPr>
          <p:nvPr/>
        </p:nvSpPr>
        <p:spPr>
          <a:xfrm>
            <a:off x="1782690" y="1194939"/>
            <a:ext cx="877901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4400" b="0" i="0" u="none" strike="noStrike" kern="1200" cap="none" spc="0" normalizeH="0" baseline="0" noProof="0" dirty="0">
              <a:ln>
                <a:noFill/>
              </a:ln>
              <a:solidFill>
                <a:srgbClr val="0E74BD"/>
              </a:solidFill>
              <a:effectLst/>
              <a:uLnTx/>
              <a:uFillTx/>
              <a:latin typeface="Calibri"/>
              <a:ea typeface="+mj-ea"/>
              <a:cs typeface="+mj-cs"/>
            </a:endParaRPr>
          </a:p>
        </p:txBody>
      </p:sp>
      <p:sp>
        <p:nvSpPr>
          <p:cNvPr id="13" name="Content Placeholder 2"/>
          <p:cNvSpPr txBox="1">
            <a:spLocks/>
          </p:cNvSpPr>
          <p:nvPr/>
        </p:nvSpPr>
        <p:spPr>
          <a:xfrm>
            <a:off x="834887" y="2337938"/>
            <a:ext cx="5615609" cy="38243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ctr" defTabSz="457200" rtl="0" eaLnBrk="1" fontAlgn="auto" latinLnBrk="0" hangingPunct="1">
              <a:lnSpc>
                <a:spcPct val="100000"/>
              </a:lnSpc>
              <a:spcBef>
                <a:spcPct val="20000"/>
              </a:spcBef>
              <a:spcAft>
                <a:spcPts val="0"/>
              </a:spcAft>
              <a:buClrTx/>
              <a:buSzTx/>
              <a:buFont typeface="Arial" charset="0"/>
              <a:buNone/>
              <a:tabLst/>
              <a:defRPr/>
            </a:pPr>
            <a:r>
              <a:rPr kumimoji="0" lang="en-US" altLang="en-US" sz="3200" b="0" i="0" u="none" strike="noStrike" kern="1200" cap="none" spc="0" normalizeH="0" baseline="0" noProof="0" dirty="0" smtClean="0">
                <a:ln>
                  <a:noFill/>
                </a:ln>
                <a:solidFill>
                  <a:srgbClr val="1F497D">
                    <a:lumMod val="50000"/>
                  </a:srgbClr>
                </a:solidFill>
                <a:effectLst/>
                <a:uLnTx/>
                <a:uFillTx/>
                <a:latin typeface="Calibri Light" panose="020F0302020204030204"/>
                <a:ea typeface="+mn-ea"/>
                <a:cs typeface="+mn-cs"/>
              </a:rPr>
              <a:t>An individual without HIV takes antiretroviral medication(s) </a:t>
            </a:r>
            <a:r>
              <a:rPr kumimoji="0" lang="en-US" altLang="en-US" sz="3200" b="1" i="1" u="none" strike="noStrike" kern="1200" cap="none" spc="0" normalizeH="0" baseline="0" noProof="0" dirty="0" smtClean="0">
                <a:ln>
                  <a:noFill/>
                </a:ln>
                <a:solidFill>
                  <a:srgbClr val="1F497D">
                    <a:lumMod val="50000"/>
                  </a:srgbClr>
                </a:solidFill>
                <a:effectLst/>
                <a:uLnTx/>
                <a:uFillTx/>
                <a:latin typeface="Calibri Light" panose="020F0302020204030204"/>
                <a:ea typeface="+mn-ea"/>
                <a:cs typeface="+mn-cs"/>
              </a:rPr>
              <a:t>before</a:t>
            </a:r>
            <a:r>
              <a:rPr kumimoji="0" lang="en-US" altLang="en-US" sz="3200" b="0" i="0" u="none" strike="noStrike" kern="1200" cap="none" spc="0" normalizeH="0" baseline="0" noProof="0" dirty="0" smtClean="0">
                <a:ln>
                  <a:noFill/>
                </a:ln>
                <a:solidFill>
                  <a:srgbClr val="1F497D">
                    <a:lumMod val="50000"/>
                  </a:srgbClr>
                </a:solidFill>
                <a:effectLst/>
                <a:uLnTx/>
                <a:uFillTx/>
                <a:latin typeface="Calibri Light" panose="020F0302020204030204"/>
                <a:ea typeface="+mn-ea"/>
                <a:cs typeface="+mn-cs"/>
              </a:rPr>
              <a:t> potential HIV exposure.</a:t>
            </a:r>
          </a:p>
          <a:p>
            <a:pPr marL="342900" marR="0" lvl="0" indent="-342900" algn="ctr" defTabSz="457200" rtl="0" eaLnBrk="1" fontAlgn="auto" latinLnBrk="0" hangingPunct="1">
              <a:lnSpc>
                <a:spcPct val="100000"/>
              </a:lnSpc>
              <a:spcBef>
                <a:spcPct val="20000"/>
              </a:spcBef>
              <a:spcAft>
                <a:spcPts val="0"/>
              </a:spcAft>
              <a:buClrTx/>
              <a:buSzTx/>
              <a:buFont typeface="Arial" charset="0"/>
              <a:buNone/>
              <a:tabLst/>
              <a:defRPr/>
            </a:pPr>
            <a:endParaRPr kumimoji="0" lang="en-US" altLang="en-US" sz="3200" b="0" i="0" u="none" strike="noStrike" kern="1200" cap="none" spc="0" normalizeH="0" baseline="0" noProof="0" dirty="0">
              <a:ln>
                <a:noFill/>
              </a:ln>
              <a:solidFill>
                <a:srgbClr val="1F497D">
                  <a:lumMod val="50000"/>
                </a:srgbClr>
              </a:solidFill>
              <a:effectLst/>
              <a:uLnTx/>
              <a:uFillTx/>
              <a:latin typeface="Calibri Light" panose="020F0302020204030204"/>
              <a:ea typeface="+mn-ea"/>
              <a:cs typeface="+mn-cs"/>
            </a:endParaRP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8627" y="2337939"/>
            <a:ext cx="4039778" cy="38243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343454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22246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srgbClr val="2270B7"/>
                </a:solidFill>
                <a:effectLst/>
                <a:uLnTx/>
                <a:uFillTx/>
                <a:latin typeface="Calibri Light" panose="020F0302020204030204"/>
                <a:ea typeface="+mj-ea"/>
                <a:cs typeface="+mj-cs"/>
              </a:rPr>
              <a:t>PrEP</a:t>
            </a: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 Prescribing Choices</a:t>
            </a: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1984820"/>
            <a:ext cx="10972800" cy="412915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90000"/>
              </a:lnSpc>
              <a:spcBef>
                <a:spcPts val="0"/>
              </a:spcBef>
              <a:spcAft>
                <a:spcPts val="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TDF/FTC (</a:t>
            </a:r>
            <a:r>
              <a:rPr kumimoji="0" lang="en-US" sz="24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Truvada</a:t>
            </a: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or generic) for MSM, transgender women, heterosexually active men and women, and people who inject drugs who meet </a:t>
            </a:r>
            <a:r>
              <a:rPr kumimoji="0" lang="en-US" sz="24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PrEP</a:t>
            </a: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prescribing criteria.</a:t>
            </a:r>
          </a:p>
          <a:p>
            <a:pPr marL="636588" marR="0" lvl="1" indent="-236538" algn="l" defTabSz="457200" rtl="0" eaLnBrk="1" fontAlgn="auto" latinLnBrk="0" hangingPunct="1">
              <a:lnSpc>
                <a:spcPct val="90000"/>
              </a:lnSpc>
              <a:spcBef>
                <a:spcPts val="0"/>
              </a:spcBef>
              <a:spcAft>
                <a:spcPts val="0"/>
              </a:spcAft>
              <a:buClr>
                <a:srgbClr val="008558"/>
              </a:buClr>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Dosed as a single pill once daily</a:t>
            </a:r>
          </a:p>
          <a:p>
            <a:pPr marL="636588" marR="0" lvl="1"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ONLY for MSM/transgender women, can be dosed on demand (2-1-1)</a:t>
            </a:r>
          </a:p>
          <a:p>
            <a:pPr marL="236538" marR="0" lvl="0" indent="-236538" algn="l" defTabSz="457200" rtl="0" eaLnBrk="1" fontAlgn="auto" latinLnBrk="0" hangingPunct="1">
              <a:lnSpc>
                <a:spcPct val="90000"/>
              </a:lnSpc>
              <a:spcBef>
                <a:spcPts val="0"/>
              </a:spcBef>
              <a:spcAft>
                <a:spcPts val="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TAF/FTC (</a:t>
            </a:r>
            <a:r>
              <a:rPr kumimoji="0" lang="en-US" sz="24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Descovy</a:t>
            </a: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for MSM and transgender women at sexual risk.</a:t>
            </a:r>
          </a:p>
          <a:p>
            <a:pPr marL="636588" marR="0" lvl="1"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Dosed as a single pill once daily </a:t>
            </a:r>
          </a:p>
          <a:p>
            <a:pPr marL="236538" marR="0" lvl="0" indent="-236538" algn="l" defTabSz="457200" rtl="0" eaLnBrk="1" fontAlgn="auto" latinLnBrk="0" hangingPunct="1">
              <a:lnSpc>
                <a:spcPct val="90000"/>
              </a:lnSpc>
              <a:spcBef>
                <a:spcPts val="0"/>
              </a:spcBef>
              <a:spcAft>
                <a:spcPts val="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Injectable </a:t>
            </a:r>
            <a:r>
              <a:rPr kumimoji="0" lang="en-US" sz="24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cabotegravir</a:t>
            </a: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Apretude</a:t>
            </a: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for adults/adolescents 35 kg + at sexual risk.</a:t>
            </a:r>
          </a:p>
          <a:p>
            <a:pPr marL="636588" marR="0" lvl="1" indent="-236538" algn="l" defTabSz="457200" rtl="0" eaLnBrk="1" fontAlgn="auto" latinLnBrk="0" hangingPunct="1">
              <a:lnSpc>
                <a:spcPct val="90000"/>
              </a:lnSpc>
              <a:spcBef>
                <a:spcPts val="0"/>
              </a:spcBef>
              <a:spcAft>
                <a:spcPts val="0"/>
              </a:spcAft>
              <a:buClr>
                <a:srgbClr val="008558"/>
              </a:buClr>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Monthly injection for 2 months then every other month. </a:t>
            </a:r>
          </a:p>
          <a:p>
            <a:pPr marL="236538" marR="0" lvl="0" indent="-236538" algn="l" defTabSz="457200" rtl="0" eaLnBrk="1" fontAlgn="auto" latinLnBrk="0" hangingPunct="1">
              <a:lnSpc>
                <a:spcPct val="90000"/>
              </a:lnSpc>
              <a:spcBef>
                <a:spcPts val="0"/>
              </a:spcBef>
              <a:spcAft>
                <a:spcPts val="0"/>
              </a:spcAft>
              <a:buClr>
                <a:srgbClr val="008558"/>
              </a:buClr>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pic>
        <p:nvPicPr>
          <p:cNvPr id="8" name="Picture 2" descr="Image result for apretude"/>
          <p:cNvPicPr>
            <a:picLocks noChangeAspect="1" noChangeArrowheads="1"/>
          </p:cNvPicPr>
          <p:nvPr/>
        </p:nvPicPr>
        <p:blipFill rotWithShape="1">
          <a:blip r:embed="rId5">
            <a:extLst>
              <a:ext uri="{28A0092B-C50C-407E-A947-70E740481C1C}">
                <a14:useLocalDpi xmlns:a14="http://schemas.microsoft.com/office/drawing/2010/main" val="0"/>
              </a:ext>
            </a:extLst>
          </a:blip>
          <a:srcRect t="8546"/>
          <a:stretch/>
        </p:blipFill>
        <p:spPr bwMode="auto">
          <a:xfrm>
            <a:off x="7526722" y="4661587"/>
            <a:ext cx="2782758" cy="19019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uy Descovy (emtricitabine/tenofovir alafenamide) Online • Price &amp; Costs |  Everyone.org"/>
          <p:cNvPicPr>
            <a:picLocks noChangeAspect="1" noChangeArrowheads="1"/>
          </p:cNvPicPr>
          <p:nvPr/>
        </p:nvPicPr>
        <p:blipFill rotWithShape="1">
          <a:blip r:embed="rId6">
            <a:extLst>
              <a:ext uri="{28A0092B-C50C-407E-A947-70E740481C1C}">
                <a14:useLocalDpi xmlns:a14="http://schemas.microsoft.com/office/drawing/2010/main" val="0"/>
              </a:ext>
            </a:extLst>
          </a:blip>
          <a:srcRect t="9253" b="5446"/>
          <a:stretch/>
        </p:blipFill>
        <p:spPr bwMode="auto">
          <a:xfrm>
            <a:off x="4442948" y="4661586"/>
            <a:ext cx="2229714" cy="19019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rder Truvada Prescription Online with Fast, Free Delivery - Nurx™"/>
          <p:cNvPicPr>
            <a:picLocks noChangeAspect="1" noChangeArrowheads="1"/>
          </p:cNvPicPr>
          <p:nvPr/>
        </p:nvPicPr>
        <p:blipFill rotWithShape="1">
          <a:blip r:embed="rId7">
            <a:extLst>
              <a:ext uri="{28A0092B-C50C-407E-A947-70E740481C1C}">
                <a14:useLocalDpi xmlns:a14="http://schemas.microsoft.com/office/drawing/2010/main" val="0"/>
              </a:ext>
            </a:extLst>
          </a:blip>
          <a:srcRect l="26653" t="19694" r="24178" b="15200"/>
          <a:stretch/>
        </p:blipFill>
        <p:spPr bwMode="auto">
          <a:xfrm>
            <a:off x="2183299" y="4661586"/>
            <a:ext cx="1405590" cy="1996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7636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nvPr>
        </p:nvGraphicFramePr>
        <p:xfrm>
          <a:off x="1864519" y="2195277"/>
          <a:ext cx="8462963" cy="3475036"/>
        </p:xfrm>
        <a:graphic>
          <a:graphicData uri="http://schemas.openxmlformats.org/drawingml/2006/table">
            <a:tbl>
              <a:tblPr firstRow="1" bandRow="1">
                <a:tableStyleId>{21E4AEA4-8DFA-4A89-87EB-49C32662AFE0}</a:tableStyleId>
              </a:tblPr>
              <a:tblGrid>
                <a:gridCol w="1565256">
                  <a:extLst>
                    <a:ext uri="{9D8B030D-6E8A-4147-A177-3AD203B41FA5}">
                      <a16:colId xmlns:a16="http://schemas.microsoft.com/office/drawing/2014/main" val="20000"/>
                    </a:ext>
                  </a:extLst>
                </a:gridCol>
                <a:gridCol w="1833435">
                  <a:extLst>
                    <a:ext uri="{9D8B030D-6E8A-4147-A177-3AD203B41FA5}">
                      <a16:colId xmlns:a16="http://schemas.microsoft.com/office/drawing/2014/main" val="20001"/>
                    </a:ext>
                  </a:extLst>
                </a:gridCol>
                <a:gridCol w="2532136">
                  <a:extLst>
                    <a:ext uri="{9D8B030D-6E8A-4147-A177-3AD203B41FA5}">
                      <a16:colId xmlns:a16="http://schemas.microsoft.com/office/drawing/2014/main" val="20002"/>
                    </a:ext>
                  </a:extLst>
                </a:gridCol>
                <a:gridCol w="2532136">
                  <a:extLst>
                    <a:ext uri="{9D8B030D-6E8A-4147-A177-3AD203B41FA5}">
                      <a16:colId xmlns:a16="http://schemas.microsoft.com/office/drawing/2014/main" val="20003"/>
                    </a:ext>
                  </a:extLst>
                </a:gridCol>
              </a:tblGrid>
              <a:tr h="640139">
                <a:tc>
                  <a:txBody>
                    <a:bodyPr/>
                    <a:lstStyle/>
                    <a:p>
                      <a:pPr algn="l"/>
                      <a:r>
                        <a:rPr lang="en-US" sz="1800" dirty="0" smtClean="0"/>
                        <a:t>Study</a:t>
                      </a:r>
                      <a:endParaRPr lang="en-US" sz="1800" b="0" dirty="0"/>
                    </a:p>
                  </a:txBody>
                  <a:tcPr marL="82468" marR="82468" marT="45724" marB="457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pPr algn="ctr"/>
                      <a:r>
                        <a:rPr lang="en-US" sz="1800" dirty="0" smtClean="0"/>
                        <a:t>Efficacy</a:t>
                      </a:r>
                      <a:r>
                        <a:rPr lang="en-US" sz="1800" baseline="0" dirty="0" smtClean="0"/>
                        <a:t> Overall, %</a:t>
                      </a:r>
                      <a:endParaRPr lang="en-US" sz="1800" b="0" dirty="0"/>
                    </a:p>
                  </a:txBody>
                  <a:tcPr marL="82468" marR="82468" marT="45724" marB="457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pPr algn="ctr"/>
                      <a:r>
                        <a:rPr lang="en-US" sz="1800" dirty="0" smtClean="0"/>
                        <a:t>Blood Samples With TFV Detected, %</a:t>
                      </a:r>
                      <a:endParaRPr lang="en-US" sz="1800" b="0" dirty="0"/>
                    </a:p>
                  </a:txBody>
                  <a:tcPr marL="82468" marR="82468" marT="45724" marB="457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pPr algn="ctr"/>
                      <a:r>
                        <a:rPr lang="en-US" sz="1800" dirty="0" smtClean="0"/>
                        <a:t>Efficacy</a:t>
                      </a:r>
                      <a:r>
                        <a:rPr lang="en-US" sz="1800" baseline="0" dirty="0" smtClean="0"/>
                        <a:t> By Blood Detection of TFV, %</a:t>
                      </a:r>
                      <a:endParaRPr lang="en-US" sz="1800" b="0" dirty="0"/>
                    </a:p>
                  </a:txBody>
                  <a:tcPr marL="82468" marR="82468" marT="45724" marB="457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65793">
                <a:tc>
                  <a:txBody>
                    <a:bodyPr/>
                    <a:lstStyle/>
                    <a:p>
                      <a:pPr algn="l"/>
                      <a:r>
                        <a:rPr lang="en-US" sz="1800" dirty="0" smtClean="0">
                          <a:solidFill>
                            <a:schemeClr val="bg2">
                              <a:lumMod val="10000"/>
                            </a:schemeClr>
                          </a:solidFill>
                        </a:rPr>
                        <a:t>iPrEx</a:t>
                      </a:r>
                      <a:r>
                        <a:rPr lang="en-US" sz="1800" baseline="30000" dirty="0" smtClean="0">
                          <a:solidFill>
                            <a:schemeClr val="bg2">
                              <a:lumMod val="10000"/>
                            </a:schemeClr>
                          </a:solidFill>
                        </a:rPr>
                        <a:t>[1]</a:t>
                      </a:r>
                      <a:endParaRPr lang="en-US" sz="1800" b="1" baseline="30000" dirty="0">
                        <a:solidFill>
                          <a:schemeClr val="bg2">
                            <a:lumMod val="10000"/>
                          </a:schemeClr>
                        </a:solidFill>
                      </a:endParaRPr>
                    </a:p>
                  </a:txBody>
                  <a:tcPr marL="82468" marR="82468" marT="45724" marB="45724"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smtClean="0">
                          <a:solidFill>
                            <a:schemeClr val="bg2">
                              <a:lumMod val="10000"/>
                            </a:schemeClr>
                          </a:solidFill>
                        </a:rPr>
                        <a:t>44</a:t>
                      </a:r>
                      <a:endParaRPr lang="en-US" sz="1800" b="1" dirty="0">
                        <a:solidFill>
                          <a:schemeClr val="bg2">
                            <a:lumMod val="10000"/>
                          </a:schemeClr>
                        </a:solidFill>
                      </a:endParaRPr>
                    </a:p>
                  </a:txBody>
                  <a:tcPr marL="82468" marR="82468" marT="45724" marB="45724"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smtClean="0">
                          <a:solidFill>
                            <a:schemeClr val="bg2">
                              <a:lumMod val="10000"/>
                            </a:schemeClr>
                          </a:solidFill>
                        </a:rPr>
                        <a:t>51</a:t>
                      </a:r>
                      <a:endParaRPr lang="en-US" sz="1800" b="1" dirty="0">
                        <a:solidFill>
                          <a:schemeClr val="bg2">
                            <a:lumMod val="10000"/>
                          </a:schemeClr>
                        </a:solidFill>
                      </a:endParaRPr>
                    </a:p>
                  </a:txBody>
                  <a:tcPr marL="82468" marR="82468" marT="45724" marB="45724"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smtClean="0">
                          <a:solidFill>
                            <a:schemeClr val="bg2">
                              <a:lumMod val="10000"/>
                            </a:schemeClr>
                          </a:solidFill>
                        </a:rPr>
                        <a:t>92</a:t>
                      </a:r>
                      <a:endParaRPr lang="en-US" sz="1800" b="1" dirty="0">
                        <a:solidFill>
                          <a:schemeClr val="bg2">
                            <a:lumMod val="10000"/>
                          </a:schemeClr>
                        </a:solidFill>
                      </a:endParaRPr>
                    </a:p>
                  </a:txBody>
                  <a:tcPr marL="82468" marR="82468" marT="45724" marB="45724"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65793">
                <a:tc>
                  <a:txBody>
                    <a:bodyPr/>
                    <a:lstStyle/>
                    <a:p>
                      <a:pPr algn="l"/>
                      <a:r>
                        <a:rPr lang="en-US" sz="1800" b="0" baseline="0" dirty="0" smtClean="0">
                          <a:solidFill>
                            <a:schemeClr val="bg2">
                              <a:lumMod val="10000"/>
                            </a:schemeClr>
                          </a:solidFill>
                        </a:rPr>
                        <a:t>iPrEx OLE</a:t>
                      </a:r>
                      <a:r>
                        <a:rPr lang="en-US" sz="1800" b="0" baseline="30000" dirty="0" smtClean="0">
                          <a:solidFill>
                            <a:schemeClr val="bg2">
                              <a:lumMod val="10000"/>
                            </a:schemeClr>
                          </a:solidFill>
                        </a:rPr>
                        <a:t>[2]</a:t>
                      </a:r>
                      <a:endParaRPr lang="en-US" sz="1800" b="0" baseline="30000"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b="0" dirty="0" smtClean="0">
                          <a:solidFill>
                            <a:schemeClr val="bg2">
                              <a:lumMod val="10000"/>
                            </a:schemeClr>
                          </a:solidFill>
                        </a:rPr>
                        <a:t>49</a:t>
                      </a:r>
                      <a:endParaRPr lang="en-US" sz="1800" b="0"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b="0" dirty="0" smtClean="0">
                          <a:solidFill>
                            <a:schemeClr val="bg2">
                              <a:lumMod val="10000"/>
                            </a:schemeClr>
                          </a:solidFill>
                        </a:rPr>
                        <a:t>71</a:t>
                      </a:r>
                      <a:endParaRPr lang="en-US" sz="1800" b="0"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b="0" dirty="0" smtClean="0">
                          <a:solidFill>
                            <a:schemeClr val="bg2">
                              <a:lumMod val="10000"/>
                            </a:schemeClr>
                          </a:solidFill>
                        </a:rPr>
                        <a:t>NR</a:t>
                      </a:r>
                      <a:endParaRPr lang="en-US" sz="1800" b="0"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40139">
                <a:tc>
                  <a:txBody>
                    <a:bodyPr/>
                    <a:lstStyle/>
                    <a:p>
                      <a:pPr algn="l"/>
                      <a:r>
                        <a:rPr lang="en-US" sz="1800" dirty="0" smtClean="0">
                          <a:solidFill>
                            <a:schemeClr val="bg2">
                              <a:lumMod val="10000"/>
                            </a:schemeClr>
                          </a:solidFill>
                        </a:rPr>
                        <a:t>Partners PrEP</a:t>
                      </a:r>
                      <a:r>
                        <a:rPr lang="en-US" sz="1800" baseline="30000" dirty="0" smtClean="0">
                          <a:solidFill>
                            <a:schemeClr val="bg2">
                              <a:lumMod val="10000"/>
                            </a:schemeClr>
                          </a:solidFill>
                        </a:rPr>
                        <a:t>[3]</a:t>
                      </a:r>
                      <a:endParaRPr lang="en-US" sz="1800" b="1" baseline="30000"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smtClean="0">
                          <a:solidFill>
                            <a:schemeClr val="bg2">
                              <a:lumMod val="10000"/>
                            </a:schemeClr>
                          </a:solidFill>
                        </a:rPr>
                        <a:t>67 (TDF)</a:t>
                      </a:r>
                    </a:p>
                    <a:p>
                      <a:pPr algn="ctr"/>
                      <a:r>
                        <a:rPr lang="en-US" sz="1800" dirty="0" smtClean="0">
                          <a:solidFill>
                            <a:schemeClr val="bg2">
                              <a:lumMod val="10000"/>
                            </a:schemeClr>
                          </a:solidFill>
                        </a:rPr>
                        <a:t>75 (TDF/FTC)</a:t>
                      </a:r>
                      <a:endParaRPr lang="en-US" sz="1800" b="1"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smtClean="0">
                          <a:solidFill>
                            <a:schemeClr val="bg2">
                              <a:lumMod val="10000"/>
                            </a:schemeClr>
                          </a:solidFill>
                        </a:rPr>
                        <a:t>81</a:t>
                      </a:r>
                      <a:endParaRPr lang="en-US" sz="1800" b="1"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smtClean="0">
                          <a:solidFill>
                            <a:schemeClr val="bg2">
                              <a:lumMod val="10000"/>
                            </a:schemeClr>
                          </a:solidFill>
                        </a:rPr>
                        <a:t>86</a:t>
                      </a:r>
                      <a:r>
                        <a:rPr lang="en-US" sz="1800" baseline="0" dirty="0" smtClean="0">
                          <a:solidFill>
                            <a:schemeClr val="bg2">
                              <a:lumMod val="10000"/>
                            </a:schemeClr>
                          </a:solidFill>
                        </a:rPr>
                        <a:t> (TDF)</a:t>
                      </a:r>
                    </a:p>
                    <a:p>
                      <a:pPr algn="ctr"/>
                      <a:r>
                        <a:rPr lang="en-US" sz="1800" baseline="0" dirty="0" smtClean="0">
                          <a:solidFill>
                            <a:schemeClr val="bg2">
                              <a:lumMod val="10000"/>
                            </a:schemeClr>
                          </a:solidFill>
                        </a:rPr>
                        <a:t>90 (TDF/FTC)</a:t>
                      </a:r>
                      <a:endParaRPr lang="en-US" sz="1800" b="1"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65793">
                <a:tc>
                  <a:txBody>
                    <a:bodyPr/>
                    <a:lstStyle/>
                    <a:p>
                      <a:pPr algn="l"/>
                      <a:r>
                        <a:rPr lang="en-US" sz="1800" dirty="0" smtClean="0">
                          <a:solidFill>
                            <a:schemeClr val="bg2">
                              <a:lumMod val="10000"/>
                            </a:schemeClr>
                          </a:solidFill>
                        </a:rPr>
                        <a:t>TDF2</a:t>
                      </a:r>
                      <a:r>
                        <a:rPr lang="en-US" sz="1800" baseline="30000" dirty="0" smtClean="0">
                          <a:solidFill>
                            <a:schemeClr val="bg2">
                              <a:lumMod val="10000"/>
                            </a:schemeClr>
                          </a:solidFill>
                        </a:rPr>
                        <a:t>[4]</a:t>
                      </a:r>
                      <a:endParaRPr lang="en-US" sz="1800" b="1"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smtClean="0">
                          <a:solidFill>
                            <a:schemeClr val="bg2">
                              <a:lumMod val="10000"/>
                            </a:schemeClr>
                          </a:solidFill>
                        </a:rPr>
                        <a:t>62</a:t>
                      </a:r>
                      <a:endParaRPr lang="en-US" sz="1800" b="1"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smtClean="0">
                          <a:solidFill>
                            <a:schemeClr val="bg2">
                              <a:lumMod val="10000"/>
                            </a:schemeClr>
                          </a:solidFill>
                        </a:rPr>
                        <a:t>80</a:t>
                      </a:r>
                      <a:endParaRPr lang="en-US" sz="1800" b="1"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smtClean="0">
                          <a:solidFill>
                            <a:schemeClr val="bg2">
                              <a:lumMod val="10000"/>
                            </a:schemeClr>
                          </a:solidFill>
                        </a:rPr>
                        <a:t>85</a:t>
                      </a:r>
                      <a:endParaRPr lang="en-US" sz="1800" b="1"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65793">
                <a:tc>
                  <a:txBody>
                    <a:bodyPr/>
                    <a:lstStyle/>
                    <a:p>
                      <a:pPr algn="l"/>
                      <a:r>
                        <a:rPr lang="en-US" sz="1800" dirty="0" smtClean="0">
                          <a:solidFill>
                            <a:schemeClr val="bg2">
                              <a:lumMod val="10000"/>
                            </a:schemeClr>
                          </a:solidFill>
                        </a:rPr>
                        <a:t>Thai IDU</a:t>
                      </a:r>
                      <a:r>
                        <a:rPr lang="en-US" sz="1800" baseline="30000" dirty="0" smtClean="0">
                          <a:solidFill>
                            <a:schemeClr val="bg2">
                              <a:lumMod val="10000"/>
                            </a:schemeClr>
                          </a:solidFill>
                        </a:rPr>
                        <a:t>[5]</a:t>
                      </a:r>
                      <a:endParaRPr lang="en-US" sz="1800" b="1"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smtClean="0">
                          <a:solidFill>
                            <a:schemeClr val="bg2">
                              <a:lumMod val="10000"/>
                            </a:schemeClr>
                          </a:solidFill>
                        </a:rPr>
                        <a:t>49</a:t>
                      </a:r>
                      <a:endParaRPr lang="en-US" sz="1800" b="1"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smtClean="0">
                          <a:solidFill>
                            <a:schemeClr val="bg2">
                              <a:lumMod val="10000"/>
                            </a:schemeClr>
                          </a:solidFill>
                        </a:rPr>
                        <a:t>67</a:t>
                      </a:r>
                      <a:endParaRPr lang="en-US" sz="1800" b="1"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bg2">
                              <a:lumMod val="10000"/>
                            </a:schemeClr>
                          </a:solidFill>
                        </a:rPr>
                        <a:t>74</a:t>
                      </a:r>
                      <a:endParaRPr lang="en-US" sz="1800" b="1" dirty="0" smtClean="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65793">
                <a:tc>
                  <a:txBody>
                    <a:bodyPr/>
                    <a:lstStyle/>
                    <a:p>
                      <a:pPr algn="l"/>
                      <a:r>
                        <a:rPr lang="en-US" sz="1800" dirty="0" smtClean="0">
                          <a:solidFill>
                            <a:schemeClr val="bg2">
                              <a:lumMod val="10000"/>
                            </a:schemeClr>
                          </a:solidFill>
                        </a:rPr>
                        <a:t>Fem-PrEP</a:t>
                      </a:r>
                      <a:r>
                        <a:rPr lang="en-US" sz="1800" baseline="30000" dirty="0" smtClean="0">
                          <a:solidFill>
                            <a:schemeClr val="bg2">
                              <a:lumMod val="10000"/>
                            </a:schemeClr>
                          </a:solidFill>
                        </a:rPr>
                        <a:t>[6]</a:t>
                      </a:r>
                      <a:endParaRPr lang="en-US" sz="1800" b="1"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smtClean="0">
                          <a:solidFill>
                            <a:schemeClr val="bg2">
                              <a:lumMod val="10000"/>
                            </a:schemeClr>
                          </a:solidFill>
                        </a:rPr>
                        <a:t>No efficacy</a:t>
                      </a:r>
                      <a:endParaRPr lang="en-US" sz="1800" b="1"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b="0" dirty="0" smtClean="0">
                          <a:solidFill>
                            <a:schemeClr val="bg2">
                              <a:lumMod val="10000"/>
                            </a:schemeClr>
                          </a:solidFill>
                        </a:rPr>
                        <a:t>&lt;</a:t>
                      </a:r>
                      <a:r>
                        <a:rPr lang="en-US" sz="1800" b="0" baseline="0" dirty="0" smtClean="0">
                          <a:solidFill>
                            <a:schemeClr val="bg2">
                              <a:lumMod val="10000"/>
                            </a:schemeClr>
                          </a:solidFill>
                        </a:rPr>
                        <a:t> 30</a:t>
                      </a:r>
                      <a:endParaRPr lang="en-US" sz="1800" b="1"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smtClean="0">
                          <a:solidFill>
                            <a:schemeClr val="bg2">
                              <a:lumMod val="10000"/>
                            </a:schemeClr>
                          </a:solidFill>
                        </a:rPr>
                        <a:t>NR</a:t>
                      </a:r>
                      <a:endParaRPr lang="en-US" sz="1800" b="1"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65793">
                <a:tc>
                  <a:txBody>
                    <a:bodyPr/>
                    <a:lstStyle/>
                    <a:p>
                      <a:pPr algn="l"/>
                      <a:r>
                        <a:rPr lang="en-US" sz="1800" dirty="0" smtClean="0">
                          <a:solidFill>
                            <a:schemeClr val="bg2">
                              <a:lumMod val="10000"/>
                            </a:schemeClr>
                          </a:solidFill>
                        </a:rPr>
                        <a:t>VOICE</a:t>
                      </a:r>
                      <a:r>
                        <a:rPr lang="en-US" sz="1800" baseline="30000" dirty="0" smtClean="0">
                          <a:solidFill>
                            <a:schemeClr val="bg2">
                              <a:lumMod val="10000"/>
                            </a:schemeClr>
                          </a:solidFill>
                        </a:rPr>
                        <a:t>[7]</a:t>
                      </a:r>
                      <a:endParaRPr lang="en-US" sz="1800" b="1"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smtClean="0">
                          <a:solidFill>
                            <a:schemeClr val="bg2">
                              <a:lumMod val="10000"/>
                            </a:schemeClr>
                          </a:solidFill>
                        </a:rPr>
                        <a:t>No</a:t>
                      </a:r>
                      <a:r>
                        <a:rPr lang="en-US" sz="1800" baseline="0" dirty="0" smtClean="0">
                          <a:solidFill>
                            <a:schemeClr val="bg2">
                              <a:lumMod val="10000"/>
                            </a:schemeClr>
                          </a:solidFill>
                        </a:rPr>
                        <a:t> efficacy</a:t>
                      </a:r>
                      <a:endParaRPr lang="en-US" sz="1800" b="1"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smtClean="0">
                          <a:solidFill>
                            <a:schemeClr val="bg2">
                              <a:lumMod val="10000"/>
                            </a:schemeClr>
                          </a:solidFill>
                        </a:rPr>
                        <a:t>&lt; 30</a:t>
                      </a:r>
                      <a:endParaRPr lang="en-US" sz="1800" b="1" dirty="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smtClean="0">
                          <a:solidFill>
                            <a:schemeClr val="bg2">
                              <a:lumMod val="10000"/>
                            </a:schemeClr>
                          </a:solidFill>
                        </a:rPr>
                        <a:t>NR</a:t>
                      </a:r>
                      <a:endParaRPr lang="en-US" sz="1800" b="1" dirty="0" smtClean="0">
                        <a:solidFill>
                          <a:schemeClr val="bg2">
                            <a:lumMod val="10000"/>
                          </a:schemeClr>
                        </a:solidFill>
                      </a:endParaRPr>
                    </a:p>
                  </a:txBody>
                  <a:tcPr marL="82468" marR="82468"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sp>
        <p:nvSpPr>
          <p:cNvPr id="46116" name="TextBox 4"/>
          <p:cNvSpPr txBox="1">
            <a:spLocks noChangeArrowheads="1"/>
          </p:cNvSpPr>
          <p:nvPr/>
        </p:nvSpPr>
        <p:spPr bwMode="auto">
          <a:xfrm>
            <a:off x="1863725" y="6174523"/>
            <a:ext cx="846375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spcAft>
                <a:spcPts val="700"/>
              </a:spcAft>
              <a:buClr>
                <a:schemeClr val="accent2"/>
              </a:buClr>
              <a:buFont typeface="Wingdings" panose="05000000000000000000" pitchFamily="2" charset="2"/>
              <a:buChar char="§"/>
              <a:defRPr sz="2400">
                <a:solidFill>
                  <a:srgbClr val="FEFDDE"/>
                </a:solidFill>
                <a:latin typeface="Arial" panose="020B0604020202020204" pitchFamily="34" charset="0"/>
                <a:ea typeface="ＭＳ Ｐゴシック" panose="020B0600070205080204" pitchFamily="34" charset="-128"/>
              </a:defRPr>
            </a:lvl1pPr>
            <a:lvl2pPr marL="742950" indent="-285750" defTabSz="457200">
              <a:lnSpc>
                <a:spcPct val="90000"/>
              </a:lnSpc>
              <a:spcBef>
                <a:spcPts val="1000"/>
              </a:spcBef>
              <a:spcAft>
                <a:spcPts val="700"/>
              </a:spcAft>
              <a:buClr>
                <a:schemeClr val="accent2"/>
              </a:buClr>
              <a:buFont typeface="Arial" panose="020B0604020202020204" pitchFamily="34" charset="0"/>
              <a:buChar char="–"/>
              <a:defRPr sz="2200">
                <a:solidFill>
                  <a:srgbClr val="FEFDDE"/>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ts val="1000"/>
              </a:spcBef>
              <a:spcAft>
                <a:spcPts val="700"/>
              </a:spcAft>
              <a:buClr>
                <a:schemeClr val="accent2"/>
              </a:buClr>
              <a:buFont typeface="Arial" panose="020B0604020202020204" pitchFamily="34" charset="0"/>
              <a:buChar char="–"/>
              <a:defRPr sz="2000">
                <a:solidFill>
                  <a:srgbClr val="FEFDDE"/>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ts val="1000"/>
              </a:spcBef>
              <a:spcAft>
                <a:spcPts val="700"/>
              </a:spcAft>
              <a:buClr>
                <a:schemeClr val="accent2"/>
              </a:buClr>
              <a:buFont typeface="Arial" panose="020B0604020202020204" pitchFamily="34" charset="0"/>
              <a:buChar char="–"/>
              <a:defRPr>
                <a:solidFill>
                  <a:srgbClr val="FEFDDE"/>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ts val="1000"/>
              </a:spcBef>
              <a:spcAft>
                <a:spcPts val="700"/>
              </a:spcAft>
              <a:buClr>
                <a:schemeClr val="accent2"/>
              </a:buClr>
              <a:buFont typeface="Arial" panose="020B0604020202020204" pitchFamily="34" charset="0"/>
              <a:buChar char="–"/>
              <a:defRPr sz="1600">
                <a:solidFill>
                  <a:srgbClr val="FEFDDE"/>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ts val="1000"/>
              </a:spcBef>
              <a:spcAft>
                <a:spcPts val="700"/>
              </a:spcAft>
              <a:buClr>
                <a:schemeClr val="accent2"/>
              </a:buClr>
              <a:buFont typeface="Arial" panose="020B0604020202020204" pitchFamily="34" charset="0"/>
              <a:buChar char="–"/>
              <a:defRPr sz="1600">
                <a:solidFill>
                  <a:srgbClr val="FEFDDE"/>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ts val="1000"/>
              </a:spcBef>
              <a:spcAft>
                <a:spcPts val="700"/>
              </a:spcAft>
              <a:buClr>
                <a:schemeClr val="accent2"/>
              </a:buClr>
              <a:buFont typeface="Arial" panose="020B0604020202020204" pitchFamily="34" charset="0"/>
              <a:buChar char="–"/>
              <a:defRPr sz="1600">
                <a:solidFill>
                  <a:srgbClr val="FEFDDE"/>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ts val="1000"/>
              </a:spcBef>
              <a:spcAft>
                <a:spcPts val="700"/>
              </a:spcAft>
              <a:buClr>
                <a:schemeClr val="accent2"/>
              </a:buClr>
              <a:buFont typeface="Arial" panose="020B0604020202020204" pitchFamily="34" charset="0"/>
              <a:buChar char="–"/>
              <a:defRPr sz="1600">
                <a:solidFill>
                  <a:srgbClr val="FEFDDE"/>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ts val="1000"/>
              </a:spcBef>
              <a:spcAft>
                <a:spcPts val="700"/>
              </a:spcAft>
              <a:buClr>
                <a:schemeClr val="accent2"/>
              </a:buClr>
              <a:buFont typeface="Arial" panose="020B0604020202020204" pitchFamily="34" charset="0"/>
              <a:buChar char="–"/>
              <a:defRPr sz="1600">
                <a:solidFill>
                  <a:srgbClr val="FEFDDE"/>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ct val="0"/>
              </a:spcAft>
              <a:buClr>
                <a:srgbClr val="2B85B8"/>
              </a:buClr>
              <a:buSzTx/>
              <a:buFont typeface="Wingdings" panose="05000000000000000000" pitchFamily="2" charset="2"/>
              <a:buNone/>
              <a:tabLst/>
              <a:defRPr/>
            </a:pPr>
            <a:r>
              <a:rPr kumimoji="0" lang="en-US" altLang="en-US" sz="900" b="0" i="0" u="none" strike="noStrike" kern="1200" cap="none" spc="0" normalizeH="0" baseline="0" noProof="0" dirty="0">
                <a:ln>
                  <a:noFill/>
                </a:ln>
                <a:solidFill>
                  <a:prstClr val="black"/>
                </a:solidFill>
                <a:effectLst/>
                <a:uLnTx/>
                <a:uFillTx/>
                <a:latin typeface="Californian FB" panose="0207040306080B030204" pitchFamily="18" charset="0"/>
                <a:ea typeface="ＭＳ Ｐゴシック" panose="020B0600070205080204" pitchFamily="34" charset="-128"/>
                <a:cs typeface="Arial" panose="020B0604020202020204" pitchFamily="34" charset="0"/>
              </a:rPr>
              <a:t>1. Grant RM, et al. N </a:t>
            </a:r>
            <a:r>
              <a:rPr kumimoji="0" lang="en-US" altLang="en-US" sz="900" b="0" i="0" u="none" strike="noStrike" kern="1200" cap="none" spc="0" normalizeH="0" baseline="0" noProof="0" dirty="0" err="1">
                <a:ln>
                  <a:noFill/>
                </a:ln>
                <a:solidFill>
                  <a:prstClr val="black"/>
                </a:solidFill>
                <a:effectLst/>
                <a:uLnTx/>
                <a:uFillTx/>
                <a:latin typeface="Californian FB" panose="0207040306080B030204" pitchFamily="18" charset="0"/>
                <a:ea typeface="ＭＳ Ｐゴシック" panose="020B0600070205080204" pitchFamily="34" charset="-128"/>
                <a:cs typeface="Arial" panose="020B0604020202020204" pitchFamily="34" charset="0"/>
              </a:rPr>
              <a:t>Engl</a:t>
            </a:r>
            <a:r>
              <a:rPr kumimoji="0" lang="en-US" altLang="en-US" sz="900" b="0" i="0" u="none" strike="noStrike" kern="1200" cap="none" spc="0" normalizeH="0" baseline="0" noProof="0" dirty="0">
                <a:ln>
                  <a:noFill/>
                </a:ln>
                <a:solidFill>
                  <a:prstClr val="black"/>
                </a:solidFill>
                <a:effectLst/>
                <a:uLnTx/>
                <a:uFillTx/>
                <a:latin typeface="Californian FB" panose="0207040306080B030204" pitchFamily="18" charset="0"/>
                <a:ea typeface="ＭＳ Ｐゴシック" panose="020B0600070205080204" pitchFamily="34" charset="-128"/>
                <a:cs typeface="Arial" panose="020B0604020202020204" pitchFamily="34" charset="0"/>
              </a:rPr>
              <a:t> J Med. 2010;363:2587-2599. 2. Grant RM, et al. Lancet Infect Dis. 2014; 14:820-829. 3. </a:t>
            </a:r>
            <a:r>
              <a:rPr kumimoji="0" lang="en-US" altLang="en-US" sz="900" b="0" i="0" u="none" strike="noStrike" kern="1200" cap="none" spc="0" normalizeH="0" baseline="0" noProof="0" dirty="0" err="1">
                <a:ln>
                  <a:noFill/>
                </a:ln>
                <a:solidFill>
                  <a:prstClr val="black"/>
                </a:solidFill>
                <a:effectLst/>
                <a:uLnTx/>
                <a:uFillTx/>
                <a:latin typeface="Californian FB" panose="0207040306080B030204" pitchFamily="18" charset="0"/>
                <a:ea typeface="ＭＳ Ｐゴシック" panose="020B0600070205080204" pitchFamily="34" charset="-128"/>
                <a:cs typeface="Arial" panose="020B0604020202020204" pitchFamily="34" charset="0"/>
              </a:rPr>
              <a:t>Baeten</a:t>
            </a:r>
            <a:r>
              <a:rPr kumimoji="0" lang="en-US" altLang="en-US" sz="900" b="0" i="0" u="none" strike="noStrike" kern="1200" cap="none" spc="0" normalizeH="0" baseline="0" noProof="0" dirty="0">
                <a:ln>
                  <a:noFill/>
                </a:ln>
                <a:solidFill>
                  <a:prstClr val="black"/>
                </a:solidFill>
                <a:effectLst/>
                <a:uLnTx/>
                <a:uFillTx/>
                <a:latin typeface="Californian FB" panose="0207040306080B030204" pitchFamily="18" charset="0"/>
                <a:ea typeface="ＭＳ Ｐゴシック" panose="020B0600070205080204" pitchFamily="34" charset="-128"/>
                <a:cs typeface="Arial" panose="020B0604020202020204" pitchFamily="34" charset="0"/>
              </a:rPr>
              <a:t> JM, et al. N </a:t>
            </a:r>
            <a:r>
              <a:rPr kumimoji="0" lang="en-US" altLang="en-US" sz="900" b="0" i="0" u="none" strike="noStrike" kern="1200" cap="none" spc="0" normalizeH="0" baseline="0" noProof="0" dirty="0" err="1">
                <a:ln>
                  <a:noFill/>
                </a:ln>
                <a:solidFill>
                  <a:prstClr val="black"/>
                </a:solidFill>
                <a:effectLst/>
                <a:uLnTx/>
                <a:uFillTx/>
                <a:latin typeface="Californian FB" panose="0207040306080B030204" pitchFamily="18" charset="0"/>
                <a:ea typeface="ＭＳ Ｐゴシック" panose="020B0600070205080204" pitchFamily="34" charset="-128"/>
                <a:cs typeface="Arial" panose="020B0604020202020204" pitchFamily="34" charset="0"/>
              </a:rPr>
              <a:t>Engl</a:t>
            </a:r>
            <a:r>
              <a:rPr kumimoji="0" lang="en-US" altLang="en-US" sz="900" b="0" i="0" u="none" strike="noStrike" kern="1200" cap="none" spc="0" normalizeH="0" baseline="0" noProof="0" dirty="0">
                <a:ln>
                  <a:noFill/>
                </a:ln>
                <a:solidFill>
                  <a:prstClr val="black"/>
                </a:solidFill>
                <a:effectLst/>
                <a:uLnTx/>
                <a:uFillTx/>
                <a:latin typeface="Californian FB" panose="0207040306080B030204" pitchFamily="18" charset="0"/>
                <a:ea typeface="ＭＳ Ｐゴシック" panose="020B0600070205080204" pitchFamily="34" charset="-128"/>
                <a:cs typeface="Arial" panose="020B0604020202020204" pitchFamily="34" charset="0"/>
              </a:rPr>
              <a:t> J Med. 2012;367:399-410. 4. Thigpen MC, et al. N </a:t>
            </a:r>
            <a:r>
              <a:rPr kumimoji="0" lang="en-US" altLang="en-US" sz="900" b="0" i="0" u="none" strike="noStrike" kern="1200" cap="none" spc="0" normalizeH="0" baseline="0" noProof="0" dirty="0" err="1">
                <a:ln>
                  <a:noFill/>
                </a:ln>
                <a:solidFill>
                  <a:prstClr val="black"/>
                </a:solidFill>
                <a:effectLst/>
                <a:uLnTx/>
                <a:uFillTx/>
                <a:latin typeface="Californian FB" panose="0207040306080B030204" pitchFamily="18" charset="0"/>
                <a:ea typeface="ＭＳ Ｐゴシック" panose="020B0600070205080204" pitchFamily="34" charset="-128"/>
                <a:cs typeface="Arial" panose="020B0604020202020204" pitchFamily="34" charset="0"/>
              </a:rPr>
              <a:t>Engl</a:t>
            </a:r>
            <a:r>
              <a:rPr kumimoji="0" lang="en-US" altLang="en-US" sz="900" b="0" i="0" u="none" strike="noStrike" kern="1200" cap="none" spc="0" normalizeH="0" baseline="0" noProof="0" dirty="0">
                <a:ln>
                  <a:noFill/>
                </a:ln>
                <a:solidFill>
                  <a:prstClr val="black"/>
                </a:solidFill>
                <a:effectLst/>
                <a:uLnTx/>
                <a:uFillTx/>
                <a:latin typeface="Californian FB" panose="0207040306080B030204" pitchFamily="18" charset="0"/>
                <a:ea typeface="ＭＳ Ｐゴシック" panose="020B0600070205080204" pitchFamily="34" charset="-128"/>
                <a:cs typeface="Arial" panose="020B0604020202020204" pitchFamily="34" charset="0"/>
              </a:rPr>
              <a:t> J Med. 2012;367:423-434. 5. </a:t>
            </a:r>
            <a:r>
              <a:rPr kumimoji="0" lang="en-US" altLang="en-US" sz="900" b="0" i="0" u="none" strike="noStrike" kern="1200" cap="none" spc="0" normalizeH="0" baseline="0" noProof="0" dirty="0" err="1">
                <a:ln>
                  <a:noFill/>
                </a:ln>
                <a:solidFill>
                  <a:prstClr val="black"/>
                </a:solidFill>
                <a:effectLst/>
                <a:uLnTx/>
                <a:uFillTx/>
                <a:latin typeface="Californian FB" panose="0207040306080B030204" pitchFamily="18" charset="0"/>
                <a:ea typeface="ＭＳ Ｐゴシック" panose="020B0600070205080204" pitchFamily="34" charset="-128"/>
                <a:cs typeface="Arial" panose="020B0604020202020204" pitchFamily="34" charset="0"/>
              </a:rPr>
              <a:t>Choopanya</a:t>
            </a:r>
            <a:r>
              <a:rPr kumimoji="0" lang="en-US" altLang="en-US" sz="900" b="0" i="0" u="none" strike="noStrike" kern="1200" cap="none" spc="0" normalizeH="0" baseline="0" noProof="0" dirty="0">
                <a:ln>
                  <a:noFill/>
                </a:ln>
                <a:solidFill>
                  <a:prstClr val="black"/>
                </a:solidFill>
                <a:effectLst/>
                <a:uLnTx/>
                <a:uFillTx/>
                <a:latin typeface="Californian FB" panose="0207040306080B030204" pitchFamily="18" charset="0"/>
                <a:ea typeface="ＭＳ Ｐゴシック" panose="020B0600070205080204" pitchFamily="34" charset="-128"/>
                <a:cs typeface="Arial" panose="020B0604020202020204" pitchFamily="34" charset="0"/>
              </a:rPr>
              <a:t> K, et al. </a:t>
            </a:r>
            <a:r>
              <a:rPr kumimoji="0" lang="fr-FR" altLang="en-US" sz="900" b="0" i="0" u="none" strike="noStrike" kern="1200" cap="none" spc="0" normalizeH="0" baseline="0" noProof="0" dirty="0">
                <a:ln>
                  <a:noFill/>
                </a:ln>
                <a:solidFill>
                  <a:prstClr val="black"/>
                </a:solidFill>
                <a:effectLst/>
                <a:uLnTx/>
                <a:uFillTx/>
                <a:latin typeface="Californian FB" panose="0207040306080B030204" pitchFamily="18" charset="0"/>
                <a:ea typeface="ＭＳ Ｐゴシック" panose="020B0600070205080204" pitchFamily="34" charset="-128"/>
                <a:cs typeface="Arial" panose="020B0604020202020204" pitchFamily="34" charset="0"/>
              </a:rPr>
              <a:t>Lancet. 2013;381:2083-2090. 6. Van Damme L, et al. N </a:t>
            </a:r>
            <a:r>
              <a:rPr kumimoji="0" lang="fr-FR" altLang="en-US" sz="900" b="0" i="0" u="none" strike="noStrike" kern="1200" cap="none" spc="0" normalizeH="0" baseline="0" noProof="0" dirty="0" err="1">
                <a:ln>
                  <a:noFill/>
                </a:ln>
                <a:solidFill>
                  <a:prstClr val="black"/>
                </a:solidFill>
                <a:effectLst/>
                <a:uLnTx/>
                <a:uFillTx/>
                <a:latin typeface="Californian FB" panose="0207040306080B030204" pitchFamily="18" charset="0"/>
                <a:ea typeface="ＭＳ Ｐゴシック" panose="020B0600070205080204" pitchFamily="34" charset="-128"/>
                <a:cs typeface="Arial" panose="020B0604020202020204" pitchFamily="34" charset="0"/>
              </a:rPr>
              <a:t>Engl</a:t>
            </a:r>
            <a:r>
              <a:rPr kumimoji="0" lang="fr-FR" altLang="en-US" sz="900" b="0" i="0" u="none" strike="noStrike" kern="1200" cap="none" spc="0" normalizeH="0" baseline="0" noProof="0" dirty="0">
                <a:ln>
                  <a:noFill/>
                </a:ln>
                <a:solidFill>
                  <a:prstClr val="black"/>
                </a:solidFill>
                <a:effectLst/>
                <a:uLnTx/>
                <a:uFillTx/>
                <a:latin typeface="Californian FB" panose="0207040306080B030204" pitchFamily="18" charset="0"/>
                <a:ea typeface="ＭＳ Ｐゴシック" panose="020B0600070205080204" pitchFamily="34" charset="-128"/>
                <a:cs typeface="Arial" panose="020B0604020202020204" pitchFamily="34" charset="0"/>
              </a:rPr>
              <a:t> J Med. 2012;367:411-422. 7. </a:t>
            </a:r>
            <a:r>
              <a:rPr kumimoji="0" lang="en-US" altLang="en-US" sz="900" b="0" i="0" u="none" strike="noStrike" kern="1200" cap="none" spc="0" normalizeH="0" baseline="0" noProof="0" dirty="0" err="1">
                <a:ln>
                  <a:noFill/>
                </a:ln>
                <a:solidFill>
                  <a:prstClr val="black"/>
                </a:solidFill>
                <a:effectLst/>
                <a:uLnTx/>
                <a:uFillTx/>
                <a:latin typeface="Californian FB" panose="0207040306080B030204" pitchFamily="18" charset="0"/>
                <a:ea typeface="ＭＳ Ｐゴシック" panose="020B0600070205080204" pitchFamily="34" charset="-128"/>
                <a:cs typeface="Arial" panose="020B0604020202020204" pitchFamily="34" charset="0"/>
              </a:rPr>
              <a:t>Marrazzo</a:t>
            </a:r>
            <a:r>
              <a:rPr kumimoji="0" lang="en-US" altLang="en-US" sz="900" b="0" i="0" u="none" strike="noStrike" kern="1200" cap="none" spc="0" normalizeH="0" baseline="0" noProof="0" dirty="0">
                <a:ln>
                  <a:noFill/>
                </a:ln>
                <a:solidFill>
                  <a:prstClr val="black"/>
                </a:solidFill>
                <a:effectLst/>
                <a:uLnTx/>
                <a:uFillTx/>
                <a:latin typeface="Californian FB" panose="0207040306080B030204" pitchFamily="18" charset="0"/>
                <a:ea typeface="ＭＳ Ｐゴシック" panose="020B0600070205080204" pitchFamily="34" charset="-128"/>
                <a:cs typeface="Arial" panose="020B0604020202020204" pitchFamily="34" charset="0"/>
              </a:rPr>
              <a:t> J, et al. </a:t>
            </a:r>
            <a:r>
              <a:rPr kumimoji="0" lang="fr-FR" altLang="en-US" sz="900" b="0" i="0" u="none" strike="noStrike" kern="1200" cap="none" spc="0" normalizeH="0" baseline="0" noProof="0" dirty="0">
                <a:ln>
                  <a:noFill/>
                </a:ln>
                <a:solidFill>
                  <a:prstClr val="black"/>
                </a:solidFill>
                <a:effectLst/>
                <a:uLnTx/>
                <a:uFillTx/>
                <a:latin typeface="Californian FB" panose="0207040306080B030204" pitchFamily="18" charset="0"/>
                <a:ea typeface="ＭＳ Ｐゴシック" panose="020B0600070205080204" pitchFamily="34" charset="-128"/>
                <a:cs typeface="Arial" panose="020B0604020202020204" pitchFamily="34" charset="0"/>
              </a:rPr>
              <a:t>CROI 2013. Abstract 26LB. </a:t>
            </a:r>
            <a:endParaRPr kumimoji="0" lang="en-US" altLang="en-US" sz="900" b="0" i="0" u="none" strike="noStrike" kern="1200" cap="none" spc="0" normalizeH="0" baseline="0" noProof="0" dirty="0">
              <a:ln>
                <a:noFill/>
              </a:ln>
              <a:solidFill>
                <a:prstClr val="black"/>
              </a:solidFill>
              <a:effectLst/>
              <a:uLnTx/>
              <a:uFillTx/>
              <a:latin typeface="Californian FB" panose="0207040306080B030204" pitchFamily="18" charset="0"/>
              <a:ea typeface="ＭＳ Ｐゴシック" panose="020B0600070205080204" pitchFamily="34" charset="-128"/>
              <a:cs typeface="Arial" panose="020B0604020202020204" pitchFamily="34" charset="0"/>
            </a:endParaRPr>
          </a:p>
        </p:txBody>
      </p:sp>
      <p:sp>
        <p:nvSpPr>
          <p:cNvPr id="3" name="TextBox 2"/>
          <p:cNvSpPr txBox="1"/>
          <p:nvPr/>
        </p:nvSpPr>
        <p:spPr>
          <a:xfrm>
            <a:off x="1702600" y="1349579"/>
            <a:ext cx="878600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err="1">
                <a:ln>
                  <a:noFill/>
                </a:ln>
                <a:solidFill>
                  <a:srgbClr val="107AC3"/>
                </a:solidFill>
                <a:effectLst/>
                <a:uLnTx/>
                <a:uFillTx/>
                <a:latin typeface="Calibri Light" panose="020F0302020204030204"/>
                <a:ea typeface="+mn-ea"/>
                <a:cs typeface="+mn-cs"/>
              </a:rPr>
              <a:t>PrEP</a:t>
            </a:r>
            <a:r>
              <a:rPr kumimoji="0" lang="en-US" altLang="en-US" sz="4400" b="1" i="0" u="none" strike="noStrike" kern="1200" cap="none" spc="0" normalizeH="0" baseline="0" noProof="0" dirty="0">
                <a:ln>
                  <a:noFill/>
                </a:ln>
                <a:solidFill>
                  <a:srgbClr val="107AC3"/>
                </a:solidFill>
                <a:effectLst/>
                <a:uLnTx/>
                <a:uFillTx/>
                <a:latin typeface="Calibri Light" panose="020F0302020204030204"/>
                <a:ea typeface="+mn-ea"/>
                <a:cs typeface="+mn-cs"/>
              </a:rPr>
              <a:t> with TDF/FTC </a:t>
            </a:r>
            <a:r>
              <a:rPr kumimoji="0" lang="en-US" altLang="en-US" sz="4400" b="1" i="0" u="none" strike="noStrike" kern="1200" cap="none" spc="0" normalizeH="0" baseline="0" noProof="0" dirty="0" smtClean="0">
                <a:ln>
                  <a:noFill/>
                </a:ln>
                <a:solidFill>
                  <a:srgbClr val="107AC3"/>
                </a:solidFill>
                <a:effectLst/>
                <a:uLnTx/>
                <a:uFillTx/>
                <a:latin typeface="Calibri Light" panose="020F0302020204030204"/>
                <a:ea typeface="+mn-ea"/>
                <a:cs typeface="+mn-cs"/>
              </a:rPr>
              <a:t>Works!</a:t>
            </a:r>
          </a:p>
        </p:txBody>
      </p:sp>
      <p:sp>
        <p:nvSpPr>
          <p:cNvPr id="4" name="TextBox 3"/>
          <p:cNvSpPr txBox="1"/>
          <p:nvPr/>
        </p:nvSpPr>
        <p:spPr>
          <a:xfrm>
            <a:off x="1864519" y="5779248"/>
            <a:ext cx="91540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1" u="none" strike="noStrike" kern="1200" cap="none" spc="0" normalizeH="0" baseline="0" noProof="0" dirty="0">
                <a:ln>
                  <a:noFill/>
                </a:ln>
                <a:solidFill>
                  <a:prstClr val="black"/>
                </a:solidFill>
                <a:effectLst/>
                <a:uLnTx/>
                <a:uFillTx/>
                <a:latin typeface="Calibri" panose="020F0502020204030204"/>
                <a:ea typeface="+mn-ea"/>
                <a:cs typeface="+mn-cs"/>
              </a:rPr>
              <a:t>FTC, </a:t>
            </a:r>
            <a:r>
              <a:rPr kumimoji="0" lang="en-US" alt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emtricitabine</a:t>
            </a:r>
            <a:r>
              <a:rPr kumimoji="0" lang="en-US" altLang="en-US" sz="1400" b="0" i="1" u="none" strike="noStrike" kern="1200" cap="none" spc="0" normalizeH="0" baseline="0" noProof="0" dirty="0">
                <a:ln>
                  <a:noFill/>
                </a:ln>
                <a:solidFill>
                  <a:prstClr val="black"/>
                </a:solidFill>
                <a:effectLst/>
                <a:uLnTx/>
                <a:uFillTx/>
                <a:latin typeface="Calibri" panose="020F0502020204030204"/>
                <a:ea typeface="+mn-ea"/>
                <a:cs typeface="+mn-cs"/>
              </a:rPr>
              <a:t>; NR, not reported; </a:t>
            </a:r>
            <a:r>
              <a:rPr kumimoji="0" lang="en-US" alt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PrEP</a:t>
            </a:r>
            <a:r>
              <a:rPr kumimoji="0" lang="en-US" altLang="en-US" sz="1400" b="0" i="1" u="none" strike="noStrike" kern="1200" cap="none" spc="0" normalizeH="0" baseline="0" noProof="0" dirty="0">
                <a:ln>
                  <a:noFill/>
                </a:ln>
                <a:solidFill>
                  <a:prstClr val="black"/>
                </a:solidFill>
                <a:effectLst/>
                <a:uLnTx/>
                <a:uFillTx/>
                <a:latin typeface="Calibri" panose="020F0502020204030204"/>
                <a:ea typeface="+mn-ea"/>
                <a:cs typeface="+mn-cs"/>
              </a:rPr>
              <a:t>, pre-exposure prophylaxis; TDF, </a:t>
            </a:r>
            <a:r>
              <a:rPr kumimoji="0" lang="en-US" alt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tenofovir</a:t>
            </a:r>
            <a:r>
              <a:rPr kumimoji="0" lang="en-US" alt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disoproxil</a:t>
            </a:r>
            <a:r>
              <a:rPr kumimoji="0" lang="en-US" altLang="en-US" sz="1400" b="0" i="1" u="none" strike="noStrike" kern="1200" cap="none" spc="0" normalizeH="0" baseline="0" noProof="0" dirty="0">
                <a:ln>
                  <a:noFill/>
                </a:ln>
                <a:solidFill>
                  <a:prstClr val="black"/>
                </a:solidFill>
                <a:effectLst/>
                <a:uLnTx/>
                <a:uFillTx/>
                <a:latin typeface="Calibri" panose="020F0502020204030204"/>
                <a:ea typeface="+mn-ea"/>
                <a:cs typeface="+mn-cs"/>
              </a:rPr>
              <a:t> fumarate; TFV, </a:t>
            </a:r>
            <a:r>
              <a:rPr kumimoji="0" lang="en-US" alt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tenofovir</a:t>
            </a:r>
            <a:r>
              <a:rPr kumimoji="0" lang="en-US" altLang="en-US" sz="1400" b="0" i="1"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Tree>
    <p:extLst>
      <p:ext uri="{BB962C8B-B14F-4D97-AF65-F5344CB8AC3E}">
        <p14:creationId xmlns:p14="http://schemas.microsoft.com/office/powerpoint/2010/main" val="1181012677"/>
      </p:ext>
    </p:extLst>
  </p:cSld>
  <p:clrMapOvr>
    <a:masterClrMapping/>
  </p:clrMapOvr>
  <p:transition spd="slow"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38" y="1597343"/>
            <a:ext cx="5860472" cy="3593101"/>
          </a:xfrm>
          <a:prstGeom prst="rect">
            <a:avLst/>
          </a:prstGeom>
        </p:spPr>
      </p:pic>
      <p:pic>
        <p:nvPicPr>
          <p:cNvPr id="4" name="Picture 3"/>
          <p:cNvPicPr>
            <a:picLocks noChangeAspect="1"/>
          </p:cNvPicPr>
          <p:nvPr/>
        </p:nvPicPr>
        <p:blipFill>
          <a:blip r:embed="rId4"/>
          <a:stretch>
            <a:fillRect/>
          </a:stretch>
        </p:blipFill>
        <p:spPr>
          <a:xfrm>
            <a:off x="5874914" y="2258856"/>
            <a:ext cx="6157418" cy="3910832"/>
          </a:xfrm>
          <a:prstGeom prst="rect">
            <a:avLst/>
          </a:prstGeom>
        </p:spPr>
      </p:pic>
      <p:sp>
        <p:nvSpPr>
          <p:cNvPr id="5" name="TextBox 4"/>
          <p:cNvSpPr txBox="1"/>
          <p:nvPr/>
        </p:nvSpPr>
        <p:spPr>
          <a:xfrm>
            <a:off x="2675459" y="5583468"/>
            <a:ext cx="384612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107AC3"/>
                </a:solidFill>
                <a:effectLst/>
                <a:uLnTx/>
                <a:uFillTx/>
                <a:latin typeface="Calibri Light" panose="020F0302020204030204"/>
                <a:ea typeface="+mn-ea"/>
                <a:cs typeface="+mn-cs"/>
              </a:rPr>
              <a:t>PrEP</a:t>
            </a:r>
            <a:r>
              <a:rPr kumimoji="0" lang="en-US" altLang="en-US" sz="3200" b="1" i="0" u="none" strike="noStrike" kern="1200" cap="none" spc="0" normalizeH="0" baseline="0" noProof="0" dirty="0">
                <a:ln>
                  <a:noFill/>
                </a:ln>
                <a:solidFill>
                  <a:srgbClr val="107AC3"/>
                </a:solidFill>
                <a:effectLst/>
                <a:uLnTx/>
                <a:uFillTx/>
                <a:latin typeface="Calibri Light" panose="020F0302020204030204"/>
                <a:ea typeface="+mn-ea"/>
                <a:cs typeface="+mn-cs"/>
              </a:rPr>
              <a:t> with </a:t>
            </a:r>
            <a:r>
              <a:rPr kumimoji="0" lang="en-US" altLang="en-US" sz="3200" b="1" i="0" u="none" strike="noStrike" kern="1200" cap="none" spc="0" normalizeH="0" baseline="0" noProof="0" dirty="0" err="1" smtClean="0">
                <a:ln>
                  <a:noFill/>
                </a:ln>
                <a:solidFill>
                  <a:srgbClr val="107AC3"/>
                </a:solidFill>
                <a:effectLst/>
                <a:uLnTx/>
                <a:uFillTx/>
                <a:latin typeface="Calibri Light" panose="020F0302020204030204"/>
                <a:ea typeface="+mn-ea"/>
                <a:cs typeface="+mn-cs"/>
              </a:rPr>
              <a:t>Cabotegravir</a:t>
            </a:r>
            <a:r>
              <a:rPr kumimoji="0" lang="en-US" altLang="en-US" sz="3200" b="1" i="0" u="none" strike="noStrike" kern="1200" cap="none" spc="0" normalizeH="0" baseline="0" noProof="0" dirty="0" smtClean="0">
                <a:ln>
                  <a:noFill/>
                </a:ln>
                <a:solidFill>
                  <a:srgbClr val="107AC3"/>
                </a:solidFill>
                <a:effectLst/>
                <a:uLnTx/>
                <a:uFillTx/>
                <a:latin typeface="Calibri Light" panose="020F0302020204030204"/>
                <a:ea typeface="+mn-ea"/>
                <a:cs typeface="+mn-cs"/>
              </a:rPr>
              <a:t> Works!</a:t>
            </a:r>
          </a:p>
        </p:txBody>
      </p:sp>
      <p:sp>
        <p:nvSpPr>
          <p:cNvPr id="6" name="TextBox 5"/>
          <p:cNvSpPr txBox="1"/>
          <p:nvPr/>
        </p:nvSpPr>
        <p:spPr>
          <a:xfrm>
            <a:off x="3878686" y="1494125"/>
            <a:ext cx="7583974"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107AC3"/>
                </a:solidFill>
                <a:effectLst/>
                <a:uLnTx/>
                <a:uFillTx/>
                <a:latin typeface="Calibri Light" panose="020F0302020204030204"/>
                <a:ea typeface="+mn-ea"/>
                <a:cs typeface="+mn-cs"/>
              </a:rPr>
              <a:t>PrEP</a:t>
            </a:r>
            <a:r>
              <a:rPr kumimoji="0" lang="en-US" altLang="en-US" sz="3200" b="1" i="0" u="none" strike="noStrike" kern="1200" cap="none" spc="0" normalizeH="0" baseline="0" noProof="0" dirty="0">
                <a:ln>
                  <a:noFill/>
                </a:ln>
                <a:solidFill>
                  <a:srgbClr val="107AC3"/>
                </a:solidFill>
                <a:effectLst/>
                <a:uLnTx/>
                <a:uFillTx/>
                <a:latin typeface="Calibri Light" panose="020F0302020204030204"/>
                <a:ea typeface="+mn-ea"/>
                <a:cs typeface="+mn-cs"/>
              </a:rPr>
              <a:t> with </a:t>
            </a:r>
            <a:r>
              <a:rPr kumimoji="0" lang="en-US" altLang="en-US" sz="3200" b="1" i="0" u="none" strike="noStrike" kern="1200" cap="none" spc="0" normalizeH="0" baseline="0" noProof="0" dirty="0" smtClean="0">
                <a:ln>
                  <a:noFill/>
                </a:ln>
                <a:solidFill>
                  <a:srgbClr val="107AC3"/>
                </a:solidFill>
                <a:effectLst/>
                <a:uLnTx/>
                <a:uFillTx/>
                <a:latin typeface="Calibri Light" panose="020F0302020204030204"/>
                <a:ea typeface="+mn-ea"/>
                <a:cs typeface="+mn-cs"/>
              </a:rPr>
              <a:t>TAF/FTC Works!</a:t>
            </a:r>
          </a:p>
        </p:txBody>
      </p:sp>
      <p:sp>
        <p:nvSpPr>
          <p:cNvPr id="7" name="Right Arrow 6"/>
          <p:cNvSpPr/>
          <p:nvPr/>
        </p:nvSpPr>
        <p:spPr>
          <a:xfrm>
            <a:off x="4443884" y="5681442"/>
            <a:ext cx="1235947" cy="341644"/>
          </a:xfrm>
          <a:prstGeom prst="rightArrow">
            <a:avLst/>
          </a:prstGeom>
          <a:solidFill>
            <a:srgbClr val="107A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Arrow 7"/>
          <p:cNvSpPr/>
          <p:nvPr/>
        </p:nvSpPr>
        <p:spPr>
          <a:xfrm rot="10800000">
            <a:off x="5869154" y="1629294"/>
            <a:ext cx="1235947" cy="341644"/>
          </a:xfrm>
          <a:prstGeom prst="rightArrow">
            <a:avLst/>
          </a:prstGeom>
          <a:solidFill>
            <a:srgbClr val="107A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Tree>
    <p:extLst>
      <p:ext uri="{BB962C8B-B14F-4D97-AF65-F5344CB8AC3E}">
        <p14:creationId xmlns:p14="http://schemas.microsoft.com/office/powerpoint/2010/main" val="325957154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
        <p:nvSpPr>
          <p:cNvPr id="6" name="Title 2">
            <a:extLst>
              <a:ext uri="{FF2B5EF4-FFF2-40B4-BE49-F238E27FC236}">
                <a16:creationId xmlns:a16="http://schemas.microsoft.com/office/drawing/2014/main" id="{27779A16-415A-9145-B181-90C7EE2C2DF1}"/>
              </a:ext>
            </a:extLst>
          </p:cNvPr>
          <p:cNvSpPr txBox="1">
            <a:spLocks/>
          </p:cNvSpPr>
          <p:nvPr/>
        </p:nvSpPr>
        <p:spPr>
          <a:xfrm>
            <a:off x="643648" y="1830781"/>
            <a:ext cx="10972800" cy="72442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rPr>
              <a:t>What is Treatment As Prevention?</a:t>
            </a:r>
            <a:br>
              <a:rPr kumimoji="0" lang="en-US" sz="44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rPr>
            </a:br>
            <a:endParaRPr kumimoji="0" lang="en-US" sz="4400" b="1" i="0" u="none" strike="noStrike" kern="1200" cap="none" spc="-30" normalizeH="0" baseline="0" noProof="0" dirty="0">
              <a:ln>
                <a:noFill/>
              </a:ln>
              <a:solidFill>
                <a:srgbClr val="0E74BD"/>
              </a:solidFill>
              <a:effectLst/>
              <a:uLnTx/>
              <a:uFillTx/>
              <a:latin typeface="Calibri" panose="020F0502020204030204" pitchFamily="34" charset="0"/>
              <a:ea typeface="+mj-ea"/>
              <a:cs typeface="Calibri" panose="020F0502020204030204" pitchFamily="34" charset="0"/>
            </a:endParaRPr>
          </a:p>
        </p:txBody>
      </p:sp>
      <p:pic>
        <p:nvPicPr>
          <p:cNvPr id="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6050" y="2654863"/>
            <a:ext cx="11967997" cy="203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3355892" y="4788480"/>
            <a:ext cx="5548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hlinkClick r:id="rId6"/>
              </a:rPr>
              <a:t>https://</a:t>
            </a:r>
            <a:r>
              <a:rPr kumimoji="0" lang="en-US" altLang="en-US" sz="18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hlinkClick r:id="rId6"/>
              </a:rPr>
              <a:t>www.cdc.gov/hiv/risk/art/index.html</a:t>
            </a:r>
            <a:r>
              <a:rPr kumimoji="0" lang="en-US" altLang="en-US" sz="18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 </a:t>
            </a:r>
            <a:endParaRPr kumimoji="0" lang="en-US" altLang="en-US" sz="18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89667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
        <p:nvSpPr>
          <p:cNvPr id="6" name="Title 2">
            <a:extLst>
              <a:ext uri="{FF2B5EF4-FFF2-40B4-BE49-F238E27FC236}">
                <a16:creationId xmlns:a16="http://schemas.microsoft.com/office/drawing/2014/main" id="{27779A16-415A-9145-B181-90C7EE2C2DF1}"/>
              </a:ext>
            </a:extLst>
          </p:cNvPr>
          <p:cNvSpPr txBox="1">
            <a:spLocks/>
          </p:cNvSpPr>
          <p:nvPr/>
        </p:nvSpPr>
        <p:spPr>
          <a:xfrm>
            <a:off x="643648" y="1830781"/>
            <a:ext cx="10972800" cy="72442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30" normalizeH="0" baseline="0" noProof="0" dirty="0">
                <a:ln>
                  <a:noFill/>
                </a:ln>
                <a:solidFill>
                  <a:srgbClr val="0E74BD"/>
                </a:solidFill>
                <a:effectLst/>
                <a:uLnTx/>
                <a:uFillTx/>
                <a:latin typeface="Calibri" panose="020F0502020204030204" pitchFamily="34" charset="0"/>
                <a:ea typeface="+mj-ea"/>
                <a:cs typeface="Calibri" panose="020F0502020204030204" pitchFamily="34" charset="0"/>
              </a:rPr>
              <a:t>Prevention Access Campaign: 2016</a:t>
            </a:r>
          </a:p>
        </p:txBody>
      </p:sp>
      <p:sp>
        <p:nvSpPr>
          <p:cNvPr id="9" name="TextBox 5"/>
          <p:cNvSpPr txBox="1">
            <a:spLocks noChangeArrowheads="1"/>
          </p:cNvSpPr>
          <p:nvPr/>
        </p:nvSpPr>
        <p:spPr bwMode="auto">
          <a:xfrm>
            <a:off x="3355891" y="5880458"/>
            <a:ext cx="5548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hlinkClick r:id="rId5"/>
              </a:rPr>
              <a:t>https://www.preventionaccess.org</a:t>
            </a:r>
            <a:r>
              <a:rPr kumimoji="0" lang="en-US" altLang="en-US" sz="18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hlinkClick r:id="rId5"/>
              </a:rPr>
              <a:t>/</a:t>
            </a:r>
            <a:r>
              <a:rPr kumimoji="0" lang="en-US" altLang="en-US" sz="18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 </a:t>
            </a:r>
            <a:endParaRPr kumimoji="0" lang="en-US" altLang="en-US" sz="18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14252" y="2504421"/>
            <a:ext cx="6831591" cy="337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24931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
        <p:nvSpPr>
          <p:cNvPr id="6" name="Title 2">
            <a:extLst>
              <a:ext uri="{FF2B5EF4-FFF2-40B4-BE49-F238E27FC236}">
                <a16:creationId xmlns:a16="http://schemas.microsoft.com/office/drawing/2014/main" id="{27779A16-415A-9145-B181-90C7EE2C2DF1}"/>
              </a:ext>
            </a:extLst>
          </p:cNvPr>
          <p:cNvSpPr txBox="1">
            <a:spLocks/>
          </p:cNvSpPr>
          <p:nvPr/>
        </p:nvSpPr>
        <p:spPr>
          <a:xfrm>
            <a:off x="643648" y="1321709"/>
            <a:ext cx="10972800" cy="49725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30" normalizeH="0" baseline="0" noProof="0" dirty="0">
                <a:ln>
                  <a:noFill/>
                </a:ln>
                <a:solidFill>
                  <a:srgbClr val="0E74BD"/>
                </a:solidFill>
                <a:effectLst/>
                <a:uLnTx/>
                <a:uFillTx/>
                <a:latin typeface="Calibri" panose="020F0502020204030204" pitchFamily="34" charset="0"/>
                <a:ea typeface="+mj-ea"/>
                <a:cs typeface="Calibri" panose="020F0502020204030204" pitchFamily="34" charset="0"/>
              </a:rPr>
              <a:t>Risk by Transmission Category</a:t>
            </a:r>
          </a:p>
        </p:txBody>
      </p:sp>
      <p:sp>
        <p:nvSpPr>
          <p:cNvPr id="9" name="TextBox 5"/>
          <p:cNvSpPr txBox="1">
            <a:spLocks noChangeArrowheads="1"/>
          </p:cNvSpPr>
          <p:nvPr/>
        </p:nvSpPr>
        <p:spPr bwMode="auto">
          <a:xfrm>
            <a:off x="3355892" y="6074064"/>
            <a:ext cx="5548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hlinkClick r:id="rId5"/>
              </a:rPr>
              <a:t>https://</a:t>
            </a:r>
            <a:r>
              <a:rPr kumimoji="0" lang="en-US" altLang="en-US" sz="18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hlinkClick r:id="rId5"/>
              </a:rPr>
              <a:t>www.cdc.gov/hiv/risk/art/index.html</a:t>
            </a:r>
            <a:r>
              <a:rPr kumimoji="0" lang="en-US" altLang="en-US" sz="18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 </a:t>
            </a:r>
            <a:endParaRPr kumimoji="0" lang="en-US" altLang="en-US" sz="18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8" name="Picture 7"/>
          <p:cNvPicPr>
            <a:picLocks noChangeAspect="1"/>
          </p:cNvPicPr>
          <p:nvPr/>
        </p:nvPicPr>
        <p:blipFill>
          <a:blip r:embed="rId6"/>
          <a:stretch>
            <a:fillRect/>
          </a:stretch>
        </p:blipFill>
        <p:spPr>
          <a:xfrm>
            <a:off x="1702121" y="1957863"/>
            <a:ext cx="8855854" cy="4116201"/>
          </a:xfrm>
          <a:prstGeom prst="rect">
            <a:avLst/>
          </a:prstGeom>
        </p:spPr>
      </p:pic>
    </p:spTree>
    <p:extLst>
      <p:ext uri="{BB962C8B-B14F-4D97-AF65-F5344CB8AC3E}">
        <p14:creationId xmlns:p14="http://schemas.microsoft.com/office/powerpoint/2010/main" val="16574029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
        <p:nvSpPr>
          <p:cNvPr id="6" name="Title 2">
            <a:extLst>
              <a:ext uri="{FF2B5EF4-FFF2-40B4-BE49-F238E27FC236}">
                <a16:creationId xmlns:a16="http://schemas.microsoft.com/office/drawing/2014/main" id="{27779A16-415A-9145-B181-90C7EE2C2DF1}"/>
              </a:ext>
            </a:extLst>
          </p:cNvPr>
          <p:cNvSpPr txBox="1">
            <a:spLocks/>
          </p:cNvSpPr>
          <p:nvPr/>
        </p:nvSpPr>
        <p:spPr>
          <a:xfrm>
            <a:off x="643648" y="1321709"/>
            <a:ext cx="10972800" cy="49725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rPr>
              <a:t>Scientific </a:t>
            </a:r>
            <a:r>
              <a:rPr kumimoji="0" lang="en-US" sz="4400" b="1" i="0" u="none" strike="noStrike" kern="1200" cap="none" spc="-30" normalizeH="0" baseline="0" noProof="0" dirty="0">
                <a:ln>
                  <a:noFill/>
                </a:ln>
                <a:solidFill>
                  <a:srgbClr val="0E74BD"/>
                </a:solidFill>
                <a:effectLst/>
                <a:uLnTx/>
                <a:uFillTx/>
                <a:latin typeface="Calibri" panose="020F0502020204030204" pitchFamily="34" charset="0"/>
                <a:ea typeface="+mj-ea"/>
                <a:cs typeface="Calibri" panose="020F0502020204030204" pitchFamily="34" charset="0"/>
              </a:rPr>
              <a:t>Evidence</a:t>
            </a:r>
          </a:p>
        </p:txBody>
      </p:sp>
      <p:pic>
        <p:nvPicPr>
          <p:cNvPr id="1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51065" y="2084733"/>
            <a:ext cx="9077164"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1631" y="1321709"/>
            <a:ext cx="2611209" cy="103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674472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
        <p:nvSpPr>
          <p:cNvPr id="6" name="Title 2">
            <a:extLst>
              <a:ext uri="{FF2B5EF4-FFF2-40B4-BE49-F238E27FC236}">
                <a16:creationId xmlns:a16="http://schemas.microsoft.com/office/drawing/2014/main" id="{27779A16-415A-9145-B181-90C7EE2C2DF1}"/>
              </a:ext>
            </a:extLst>
          </p:cNvPr>
          <p:cNvSpPr txBox="1">
            <a:spLocks/>
          </p:cNvSpPr>
          <p:nvPr/>
        </p:nvSpPr>
        <p:spPr>
          <a:xfrm>
            <a:off x="638556" y="1495872"/>
            <a:ext cx="10972800" cy="49725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rPr>
              <a:t>When does </a:t>
            </a:r>
            <a:r>
              <a:rPr kumimoji="0" lang="en-US" sz="4400" b="1" i="0" u="none" strike="noStrike" kern="1200" cap="none" spc="-30" normalizeH="0" baseline="0" noProof="0" dirty="0" err="1" smtClean="0">
                <a:ln>
                  <a:noFill/>
                </a:ln>
                <a:solidFill>
                  <a:srgbClr val="0E74BD"/>
                </a:solidFill>
                <a:effectLst/>
                <a:uLnTx/>
                <a:uFillTx/>
                <a:latin typeface="Calibri" panose="020F0502020204030204" pitchFamily="34" charset="0"/>
                <a:ea typeface="+mj-ea"/>
                <a:cs typeface="Calibri" panose="020F0502020204030204" pitchFamily="34" charset="0"/>
              </a:rPr>
              <a:t>TasP</a:t>
            </a:r>
            <a:r>
              <a:rPr kumimoji="0" lang="en-US" sz="44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rPr>
              <a:t> become effective?</a:t>
            </a:r>
            <a:endParaRPr kumimoji="0" lang="en-US" sz="4400" b="1" i="0" u="none" strike="noStrike" kern="1200" cap="none" spc="-30" normalizeH="0" baseline="0" noProof="0" dirty="0">
              <a:ln>
                <a:noFill/>
              </a:ln>
              <a:solidFill>
                <a:srgbClr val="0E74BD"/>
              </a:solidFill>
              <a:effectLst/>
              <a:uLnTx/>
              <a:uFillTx/>
              <a:latin typeface="Calibri" panose="020F0502020204030204" pitchFamily="34" charset="0"/>
              <a:ea typeface="+mj-ea"/>
              <a:cs typeface="Calibri" panose="020F0502020204030204" pitchFamily="34" charset="0"/>
            </a:endParaRPr>
          </a:p>
        </p:txBody>
      </p:sp>
      <p:pic>
        <p:nvPicPr>
          <p:cNvPr id="8" name="Picture 7"/>
          <p:cNvPicPr>
            <a:picLocks noChangeAspect="1"/>
          </p:cNvPicPr>
          <p:nvPr/>
        </p:nvPicPr>
        <p:blipFill>
          <a:blip r:embed="rId5"/>
          <a:stretch>
            <a:fillRect/>
          </a:stretch>
        </p:blipFill>
        <p:spPr>
          <a:xfrm>
            <a:off x="3005328" y="2073411"/>
            <a:ext cx="6239256" cy="4374651"/>
          </a:xfrm>
          <a:prstGeom prst="rect">
            <a:avLst/>
          </a:prstGeom>
        </p:spPr>
      </p:pic>
    </p:spTree>
    <p:extLst>
      <p:ext uri="{BB962C8B-B14F-4D97-AF65-F5344CB8AC3E}">
        <p14:creationId xmlns:p14="http://schemas.microsoft.com/office/powerpoint/2010/main" val="11073601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33DD87-19EE-5E46-A5C3-7B6ADE3CF984}"/>
              </a:ext>
            </a:extLst>
          </p:cNvPr>
          <p:cNvSpPr/>
          <p:nvPr/>
        </p:nvSpPr>
        <p:spPr>
          <a:xfrm>
            <a:off x="180108" y="1461845"/>
            <a:ext cx="9689605" cy="2539157"/>
          </a:xfrm>
          <a:prstGeom prst="rect">
            <a:avLst/>
          </a:prstGeom>
        </p:spPr>
        <p:txBody>
          <a:bodyPr wrap="square">
            <a:spAutoFit/>
          </a:bodyPr>
          <a:lstStyle/>
          <a:p>
            <a:pPr algn="ctr">
              <a:spcAft>
                <a:spcPts val="600"/>
              </a:spcAft>
            </a:pPr>
            <a:r>
              <a:rPr lang="en-US" sz="2200" b="1" spc="-20" dirty="0">
                <a:solidFill>
                  <a:srgbClr val="010101"/>
                </a:solidFill>
                <a:cs typeface="Arial" panose="020B0604020202020204" pitchFamily="34" charset="0"/>
              </a:rPr>
              <a:t>The Center for Key Populations</a:t>
            </a:r>
            <a:r>
              <a:rPr lang="en-US" sz="2200" spc="-20" dirty="0">
                <a:solidFill>
                  <a:srgbClr val="010101"/>
                </a:solidFill>
                <a:cs typeface="Arial" panose="020B0604020202020204" pitchFamily="34" charset="0"/>
              </a:rPr>
              <a:t> is the first center of its kind that focuses on key groups </a:t>
            </a:r>
            <a:r>
              <a:rPr lang="en-US" sz="2200" spc="-20" dirty="0" smtClean="0">
                <a:solidFill>
                  <a:srgbClr val="010101"/>
                </a:solidFill>
                <a:cs typeface="Arial" panose="020B0604020202020204" pitchFamily="34" charset="0"/>
              </a:rPr>
              <a:t>who </a:t>
            </a:r>
            <a:r>
              <a:rPr lang="en-US" sz="2200" spc="-20" dirty="0">
                <a:solidFill>
                  <a:srgbClr val="010101"/>
                </a:solidFill>
                <a:cs typeface="Arial" panose="020B0604020202020204" pitchFamily="34" charset="0"/>
              </a:rPr>
              <a:t>experience health disparities secondary to stigma and discrimination </a:t>
            </a:r>
            <a:br>
              <a:rPr lang="en-US" sz="2200" spc="-20" dirty="0">
                <a:solidFill>
                  <a:srgbClr val="010101"/>
                </a:solidFill>
                <a:cs typeface="Arial" panose="020B0604020202020204" pitchFamily="34" charset="0"/>
              </a:rPr>
            </a:br>
            <a:r>
              <a:rPr lang="en-US" sz="2200" spc="-20" dirty="0">
                <a:solidFill>
                  <a:srgbClr val="010101"/>
                </a:solidFill>
                <a:cs typeface="Arial" panose="020B0604020202020204" pitchFamily="34" charset="0"/>
              </a:rPr>
              <a:t>and who belong to communities that have suffered many barriers to healthcare.</a:t>
            </a:r>
          </a:p>
          <a:p>
            <a:pPr algn="ctr">
              <a:spcAft>
                <a:spcPts val="600"/>
              </a:spcAft>
            </a:pPr>
            <a:r>
              <a:rPr lang="en-US" sz="2200" spc="-20" dirty="0">
                <a:solidFill>
                  <a:srgbClr val="010101"/>
                </a:solidFill>
                <a:cs typeface="Arial" panose="020B0604020202020204" pitchFamily="34" charset="0"/>
              </a:rPr>
              <a:t>The Center brings together healthcare, training, research, and advocacy for: </a:t>
            </a:r>
            <a:br>
              <a:rPr lang="en-US" sz="2200" spc="-20" dirty="0">
                <a:solidFill>
                  <a:srgbClr val="010101"/>
                </a:solidFill>
                <a:cs typeface="Arial" panose="020B0604020202020204" pitchFamily="34" charset="0"/>
              </a:rPr>
            </a:br>
            <a:r>
              <a:rPr lang="en-US" sz="2200" b="1" spc="-20" dirty="0">
                <a:solidFill>
                  <a:srgbClr val="010101"/>
                </a:solidFill>
                <a:cs typeface="Arial" panose="020B0604020202020204" pitchFamily="34" charset="0"/>
              </a:rPr>
              <a:t>People who use drugs, the LGB and Transgender populations, </a:t>
            </a:r>
            <a:br>
              <a:rPr lang="en-US" sz="2200" b="1" spc="-20" dirty="0">
                <a:solidFill>
                  <a:srgbClr val="010101"/>
                </a:solidFill>
                <a:cs typeface="Arial" panose="020B0604020202020204" pitchFamily="34" charset="0"/>
              </a:rPr>
            </a:br>
            <a:r>
              <a:rPr lang="en-US" sz="2200" b="1" spc="-20" dirty="0">
                <a:solidFill>
                  <a:srgbClr val="010101"/>
                </a:solidFill>
                <a:cs typeface="Arial" panose="020B0604020202020204" pitchFamily="34" charset="0"/>
              </a:rPr>
              <a:t>the homeless and those experiencing housing instability, </a:t>
            </a:r>
            <a:br>
              <a:rPr lang="en-US" sz="2200" b="1" spc="-20" dirty="0">
                <a:solidFill>
                  <a:srgbClr val="010101"/>
                </a:solidFill>
                <a:cs typeface="Arial" panose="020B0604020202020204" pitchFamily="34" charset="0"/>
              </a:rPr>
            </a:br>
            <a:r>
              <a:rPr lang="en-US" sz="2200" b="1" spc="-20" dirty="0">
                <a:solidFill>
                  <a:srgbClr val="010101"/>
                </a:solidFill>
                <a:cs typeface="Arial" panose="020B0604020202020204" pitchFamily="34" charset="0"/>
              </a:rPr>
              <a:t>the recently incarcerated, and sex workers.</a:t>
            </a:r>
          </a:p>
        </p:txBody>
      </p:sp>
      <p:pic>
        <p:nvPicPr>
          <p:cNvPr id="3" name="Picture 6">
            <a:extLst>
              <a:ext uri="{FF2B5EF4-FFF2-40B4-BE49-F238E27FC236}">
                <a16:creationId xmlns:a16="http://schemas.microsoft.com/office/drawing/2014/main" id="{087CB6BA-26A4-AD4E-A18E-153E9D32251D}"/>
              </a:ext>
            </a:extLst>
          </p:cNvPr>
          <p:cNvPicPr>
            <a:picLocks noChangeAspect="1"/>
          </p:cNvPicPr>
          <p:nvPr/>
        </p:nvPicPr>
        <p:blipFill rotWithShape="1">
          <a:blip r:embed="rId3">
            <a:extLst>
              <a:ext uri="{28A0092B-C50C-407E-A947-70E740481C1C}">
                <a14:useLocalDpi xmlns:a14="http://schemas.microsoft.com/office/drawing/2010/main" val="0"/>
              </a:ext>
            </a:extLst>
          </a:blip>
          <a:srcRect l="5650" t="35196" r="75473" b="37390"/>
          <a:stretch/>
        </p:blipFill>
        <p:spPr bwMode="auto">
          <a:xfrm>
            <a:off x="493442" y="4532883"/>
            <a:ext cx="1418229" cy="926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CD007C7-C1EE-7544-BF2E-98600C1EF5B1}"/>
              </a:ext>
            </a:extLst>
          </p:cNvPr>
          <p:cNvSpPr txBox="1"/>
          <p:nvPr/>
        </p:nvSpPr>
        <p:spPr>
          <a:xfrm>
            <a:off x="493442" y="5516113"/>
            <a:ext cx="1408073" cy="424732"/>
          </a:xfrm>
          <a:prstGeom prst="rect">
            <a:avLst/>
          </a:prstGeom>
          <a:noFill/>
        </p:spPr>
        <p:txBody>
          <a:bodyPr wrap="square" rtlCol="0">
            <a:spAutoFit/>
          </a:bodyPr>
          <a:lstStyle/>
          <a:p>
            <a:pPr algn="ctr">
              <a:lnSpc>
                <a:spcPct val="90000"/>
              </a:lnSpc>
            </a:pPr>
            <a:r>
              <a:rPr lang="en-US" sz="1200" dirty="0">
                <a:solidFill>
                  <a:prstClr val="black"/>
                </a:solidFill>
                <a:latin typeface="Arial" panose="020B0604020202020204" pitchFamily="34" charset="0"/>
                <a:cs typeface="Arial" panose="020B0604020202020204" pitchFamily="34" charset="0"/>
              </a:rPr>
              <a:t>HIV Primary Care </a:t>
            </a:r>
            <a:br>
              <a:rPr lang="en-US" sz="1200" dirty="0">
                <a:solidFill>
                  <a:prstClr val="black"/>
                </a:solidFill>
                <a:latin typeface="Arial" panose="020B0604020202020204" pitchFamily="34" charset="0"/>
                <a:cs typeface="Arial" panose="020B0604020202020204" pitchFamily="34" charset="0"/>
              </a:rPr>
            </a:br>
            <a:r>
              <a:rPr lang="en-US" sz="1200" dirty="0">
                <a:solidFill>
                  <a:prstClr val="black"/>
                </a:solidFill>
                <a:latin typeface="Arial" panose="020B0604020202020204" pitchFamily="34" charset="0"/>
                <a:cs typeface="Arial" panose="020B0604020202020204" pitchFamily="34" charset="0"/>
              </a:rPr>
              <a:t>and Testing</a:t>
            </a:r>
          </a:p>
        </p:txBody>
      </p:sp>
      <p:sp>
        <p:nvSpPr>
          <p:cNvPr id="5" name="TextBox 4">
            <a:extLst>
              <a:ext uri="{FF2B5EF4-FFF2-40B4-BE49-F238E27FC236}">
                <a16:creationId xmlns:a16="http://schemas.microsoft.com/office/drawing/2014/main" id="{62A05E75-CFF8-F94D-AA3C-7C55BE4384DA}"/>
              </a:ext>
            </a:extLst>
          </p:cNvPr>
          <p:cNvSpPr txBox="1"/>
          <p:nvPr/>
        </p:nvSpPr>
        <p:spPr>
          <a:xfrm>
            <a:off x="1901515" y="5516112"/>
            <a:ext cx="1408073" cy="590931"/>
          </a:xfrm>
          <a:prstGeom prst="rect">
            <a:avLst/>
          </a:prstGeom>
          <a:noFill/>
        </p:spPr>
        <p:txBody>
          <a:bodyPr wrap="square" rtlCol="0">
            <a:spAutoFit/>
          </a:bodyPr>
          <a:lstStyle/>
          <a:p>
            <a:pPr algn="ctr">
              <a:lnSpc>
                <a:spcPct val="90000"/>
              </a:lnSpc>
            </a:pPr>
            <a:r>
              <a:rPr lang="en-US" sz="1200" dirty="0">
                <a:solidFill>
                  <a:prstClr val="black"/>
                </a:solidFill>
                <a:latin typeface="Arial" panose="020B0604020202020204" pitchFamily="34" charset="0"/>
                <a:cs typeface="Arial" panose="020B0604020202020204" pitchFamily="34" charset="0"/>
              </a:rPr>
              <a:t>Hepatitis C Screening and Treatment</a:t>
            </a:r>
          </a:p>
        </p:txBody>
      </p:sp>
      <p:sp>
        <p:nvSpPr>
          <p:cNvPr id="6" name="TextBox 5">
            <a:extLst>
              <a:ext uri="{FF2B5EF4-FFF2-40B4-BE49-F238E27FC236}">
                <a16:creationId xmlns:a16="http://schemas.microsoft.com/office/drawing/2014/main" id="{7AF4B184-7BF4-F248-9C71-7A51D23A14F0}"/>
              </a:ext>
            </a:extLst>
          </p:cNvPr>
          <p:cNvSpPr txBox="1"/>
          <p:nvPr/>
        </p:nvSpPr>
        <p:spPr>
          <a:xfrm>
            <a:off x="3309589" y="5516113"/>
            <a:ext cx="1408073" cy="923330"/>
          </a:xfrm>
          <a:prstGeom prst="rect">
            <a:avLst/>
          </a:prstGeom>
          <a:noFill/>
        </p:spPr>
        <p:txBody>
          <a:bodyPr wrap="square" rtlCol="0">
            <a:spAutoFit/>
          </a:bodyPr>
          <a:lstStyle/>
          <a:p>
            <a:pPr algn="ctr">
              <a:lnSpc>
                <a:spcPct val="90000"/>
              </a:lnSpc>
            </a:pPr>
            <a:r>
              <a:rPr lang="en-US" sz="1200" dirty="0">
                <a:solidFill>
                  <a:prstClr val="black"/>
                </a:solidFill>
                <a:latin typeface="Arial" panose="020B0604020202020204" pitchFamily="34" charset="0"/>
                <a:cs typeface="Arial" panose="020B0604020202020204" pitchFamily="34" charset="0"/>
              </a:rPr>
              <a:t>Medication Assisted Treatment for Substance Use Disorders</a:t>
            </a:r>
          </a:p>
        </p:txBody>
      </p:sp>
      <p:sp>
        <p:nvSpPr>
          <p:cNvPr id="7" name="TextBox 6">
            <a:extLst>
              <a:ext uri="{FF2B5EF4-FFF2-40B4-BE49-F238E27FC236}">
                <a16:creationId xmlns:a16="http://schemas.microsoft.com/office/drawing/2014/main" id="{AB88D8F5-6F8A-734E-ABE8-B3A74F27BA5F}"/>
              </a:ext>
            </a:extLst>
          </p:cNvPr>
          <p:cNvSpPr txBox="1"/>
          <p:nvPr/>
        </p:nvSpPr>
        <p:spPr>
          <a:xfrm>
            <a:off x="4717662" y="5516113"/>
            <a:ext cx="1408073" cy="424732"/>
          </a:xfrm>
          <a:prstGeom prst="rect">
            <a:avLst/>
          </a:prstGeom>
          <a:noFill/>
        </p:spPr>
        <p:txBody>
          <a:bodyPr wrap="square" rtlCol="0">
            <a:spAutoFit/>
          </a:bodyPr>
          <a:lstStyle/>
          <a:p>
            <a:pPr algn="ctr">
              <a:lnSpc>
                <a:spcPct val="90000"/>
              </a:lnSpc>
            </a:pPr>
            <a:r>
              <a:rPr lang="en-US" sz="1200" dirty="0">
                <a:solidFill>
                  <a:prstClr val="black"/>
                </a:solidFill>
                <a:latin typeface="Arial" panose="020B0604020202020204" pitchFamily="34" charset="0"/>
                <a:cs typeface="Arial" panose="020B0604020202020204" pitchFamily="34" charset="0"/>
              </a:rPr>
              <a:t>Health Care for the Homeless</a:t>
            </a:r>
          </a:p>
        </p:txBody>
      </p:sp>
      <p:sp>
        <p:nvSpPr>
          <p:cNvPr id="8" name="TextBox 7">
            <a:extLst>
              <a:ext uri="{FF2B5EF4-FFF2-40B4-BE49-F238E27FC236}">
                <a16:creationId xmlns:a16="http://schemas.microsoft.com/office/drawing/2014/main" id="{A1B259D7-AD68-0A4E-ABB8-0763654CDE8C}"/>
              </a:ext>
            </a:extLst>
          </p:cNvPr>
          <p:cNvSpPr txBox="1"/>
          <p:nvPr/>
        </p:nvSpPr>
        <p:spPr>
          <a:xfrm>
            <a:off x="6125736" y="5532036"/>
            <a:ext cx="1408073" cy="424732"/>
          </a:xfrm>
          <a:prstGeom prst="rect">
            <a:avLst/>
          </a:prstGeom>
          <a:noFill/>
        </p:spPr>
        <p:txBody>
          <a:bodyPr wrap="square" rtlCol="0">
            <a:spAutoFit/>
          </a:bodyPr>
          <a:lstStyle/>
          <a:p>
            <a:pPr algn="ctr">
              <a:lnSpc>
                <a:spcPct val="90000"/>
              </a:lnSpc>
            </a:pPr>
            <a:r>
              <a:rPr lang="en-US" sz="1200" dirty="0">
                <a:solidFill>
                  <a:prstClr val="black"/>
                </a:solidFill>
                <a:latin typeface="Arial" panose="020B0604020202020204" pitchFamily="34" charset="0"/>
                <a:cs typeface="Arial" panose="020B0604020202020204" pitchFamily="34" charset="0"/>
              </a:rPr>
              <a:t>LGBTQ-focused </a:t>
            </a:r>
            <a:br>
              <a:rPr lang="en-US" sz="1200" dirty="0">
                <a:solidFill>
                  <a:prstClr val="black"/>
                </a:solidFill>
                <a:latin typeface="Arial" panose="020B0604020202020204" pitchFamily="34" charset="0"/>
                <a:cs typeface="Arial" panose="020B0604020202020204" pitchFamily="34" charset="0"/>
              </a:rPr>
            </a:br>
            <a:r>
              <a:rPr lang="en-US" sz="1200" dirty="0">
                <a:solidFill>
                  <a:prstClr val="black"/>
                </a:solidFill>
                <a:latin typeface="Arial" panose="020B0604020202020204" pitchFamily="34" charset="0"/>
                <a:cs typeface="Arial" panose="020B0604020202020204" pitchFamily="34" charset="0"/>
              </a:rPr>
              <a:t>Health Care</a:t>
            </a:r>
          </a:p>
        </p:txBody>
      </p:sp>
      <p:sp>
        <p:nvSpPr>
          <p:cNvPr id="9" name="TextBox 8">
            <a:extLst>
              <a:ext uri="{FF2B5EF4-FFF2-40B4-BE49-F238E27FC236}">
                <a16:creationId xmlns:a16="http://schemas.microsoft.com/office/drawing/2014/main" id="{302772AA-1666-9E48-867B-CCF3C99921BE}"/>
              </a:ext>
            </a:extLst>
          </p:cNvPr>
          <p:cNvSpPr txBox="1"/>
          <p:nvPr/>
        </p:nvSpPr>
        <p:spPr>
          <a:xfrm>
            <a:off x="7533809" y="5516112"/>
            <a:ext cx="1408073" cy="424732"/>
          </a:xfrm>
          <a:prstGeom prst="rect">
            <a:avLst/>
          </a:prstGeom>
          <a:noFill/>
        </p:spPr>
        <p:txBody>
          <a:bodyPr wrap="square" rtlCol="0">
            <a:spAutoFit/>
          </a:bodyPr>
          <a:lstStyle/>
          <a:p>
            <a:pPr algn="ctr">
              <a:lnSpc>
                <a:spcPct val="90000"/>
              </a:lnSpc>
            </a:pPr>
            <a:r>
              <a:rPr lang="en-US" sz="1200" dirty="0">
                <a:solidFill>
                  <a:prstClr val="black"/>
                </a:solidFill>
                <a:latin typeface="Arial" panose="020B0604020202020204" pitchFamily="34" charset="0"/>
                <a:cs typeface="Arial" panose="020B0604020202020204" pitchFamily="34" charset="0"/>
              </a:rPr>
              <a:t>Community </a:t>
            </a:r>
            <a:br>
              <a:rPr lang="en-US" sz="1200" dirty="0">
                <a:solidFill>
                  <a:prstClr val="black"/>
                </a:solidFill>
                <a:latin typeface="Arial" panose="020B0604020202020204" pitchFamily="34" charset="0"/>
                <a:cs typeface="Arial" panose="020B0604020202020204" pitchFamily="34" charset="0"/>
              </a:rPr>
            </a:br>
            <a:r>
              <a:rPr lang="en-US" sz="1200" dirty="0">
                <a:solidFill>
                  <a:prstClr val="black"/>
                </a:solidFill>
                <a:latin typeface="Arial" panose="020B0604020202020204" pitchFamily="34" charset="0"/>
                <a:cs typeface="Arial" panose="020B0604020202020204" pitchFamily="34" charset="0"/>
              </a:rPr>
              <a:t>Drop-In Center</a:t>
            </a:r>
          </a:p>
        </p:txBody>
      </p:sp>
      <p:sp>
        <p:nvSpPr>
          <p:cNvPr id="10" name="TextBox 9">
            <a:extLst>
              <a:ext uri="{FF2B5EF4-FFF2-40B4-BE49-F238E27FC236}">
                <a16:creationId xmlns:a16="http://schemas.microsoft.com/office/drawing/2014/main" id="{2B5BA582-07E1-804A-97E8-5521987284FD}"/>
              </a:ext>
            </a:extLst>
          </p:cNvPr>
          <p:cNvSpPr txBox="1"/>
          <p:nvPr/>
        </p:nvSpPr>
        <p:spPr>
          <a:xfrm>
            <a:off x="8912146" y="5516112"/>
            <a:ext cx="1408073" cy="1089529"/>
          </a:xfrm>
          <a:prstGeom prst="rect">
            <a:avLst/>
          </a:prstGeom>
          <a:noFill/>
        </p:spPr>
        <p:txBody>
          <a:bodyPr wrap="square" rtlCol="0">
            <a:spAutoFit/>
          </a:bodyPr>
          <a:lstStyle/>
          <a:p>
            <a:pPr algn="ctr">
              <a:lnSpc>
                <a:spcPct val="90000"/>
              </a:lnSpc>
            </a:pPr>
            <a:r>
              <a:rPr lang="en-US" sz="1200" dirty="0">
                <a:solidFill>
                  <a:prstClr val="black"/>
                </a:solidFill>
                <a:latin typeface="Arial" panose="020B0604020202020204" pitchFamily="34" charset="0"/>
                <a:cs typeface="Arial" panose="020B0604020202020204" pitchFamily="34" charset="0"/>
              </a:rPr>
              <a:t>HIV PrEP </a:t>
            </a:r>
            <a:br>
              <a:rPr lang="en-US" sz="1200" dirty="0">
                <a:solidFill>
                  <a:prstClr val="black"/>
                </a:solidFill>
                <a:latin typeface="Arial" panose="020B0604020202020204" pitchFamily="34" charset="0"/>
                <a:cs typeface="Arial" panose="020B0604020202020204" pitchFamily="34" charset="0"/>
              </a:rPr>
            </a:br>
            <a:r>
              <a:rPr lang="en-US" sz="1200" dirty="0">
                <a:solidFill>
                  <a:prstClr val="black"/>
                </a:solidFill>
                <a:latin typeface="Arial" panose="020B0604020202020204" pitchFamily="34" charset="0"/>
                <a:cs typeface="Arial" panose="020B0604020202020204" pitchFamily="34" charset="0"/>
              </a:rPr>
              <a:t>(Pre-Exposure Prophylaxis </a:t>
            </a:r>
            <a:br>
              <a:rPr lang="en-US" sz="1200" dirty="0">
                <a:solidFill>
                  <a:prstClr val="black"/>
                </a:solidFill>
                <a:latin typeface="Arial" panose="020B0604020202020204" pitchFamily="34" charset="0"/>
                <a:cs typeface="Arial" panose="020B0604020202020204" pitchFamily="34" charset="0"/>
              </a:rPr>
            </a:br>
            <a:r>
              <a:rPr lang="en-US" sz="1200" dirty="0">
                <a:solidFill>
                  <a:prstClr val="black"/>
                </a:solidFill>
                <a:latin typeface="Arial" panose="020B0604020202020204" pitchFamily="34" charset="0"/>
                <a:cs typeface="Arial" panose="020B0604020202020204" pitchFamily="34" charset="0"/>
              </a:rPr>
              <a:t>and PEP </a:t>
            </a:r>
            <a:br>
              <a:rPr lang="en-US" sz="1200" dirty="0">
                <a:solidFill>
                  <a:prstClr val="black"/>
                </a:solidFill>
                <a:latin typeface="Arial" panose="020B0604020202020204" pitchFamily="34" charset="0"/>
                <a:cs typeface="Arial" panose="020B0604020202020204" pitchFamily="34" charset="0"/>
              </a:rPr>
            </a:br>
            <a:r>
              <a:rPr lang="en-US" sz="1200" dirty="0">
                <a:solidFill>
                  <a:prstClr val="black"/>
                </a:solidFill>
                <a:latin typeface="Arial" panose="020B0604020202020204" pitchFamily="34" charset="0"/>
                <a:cs typeface="Arial" panose="020B0604020202020204" pitchFamily="34" charset="0"/>
              </a:rPr>
              <a:t>Post-Exposure Prophylaxis)</a:t>
            </a:r>
          </a:p>
        </p:txBody>
      </p:sp>
      <p:sp>
        <p:nvSpPr>
          <p:cNvPr id="11" name="TextBox 10">
            <a:extLst>
              <a:ext uri="{FF2B5EF4-FFF2-40B4-BE49-F238E27FC236}">
                <a16:creationId xmlns:a16="http://schemas.microsoft.com/office/drawing/2014/main" id="{99EB375B-3C85-4647-9487-3834B0E1205E}"/>
              </a:ext>
            </a:extLst>
          </p:cNvPr>
          <p:cNvSpPr txBox="1"/>
          <p:nvPr/>
        </p:nvSpPr>
        <p:spPr>
          <a:xfrm>
            <a:off x="10349956" y="5516112"/>
            <a:ext cx="1408073" cy="590931"/>
          </a:xfrm>
          <a:prstGeom prst="rect">
            <a:avLst/>
          </a:prstGeom>
          <a:noFill/>
        </p:spPr>
        <p:txBody>
          <a:bodyPr wrap="square" rtlCol="0">
            <a:spAutoFit/>
          </a:bodyPr>
          <a:lstStyle/>
          <a:p>
            <a:pPr algn="ctr">
              <a:lnSpc>
                <a:spcPct val="90000"/>
              </a:lnSpc>
            </a:pPr>
            <a:r>
              <a:rPr lang="en-US" sz="1200" dirty="0">
                <a:solidFill>
                  <a:prstClr val="black"/>
                </a:solidFill>
                <a:latin typeface="Arial" panose="020B0604020202020204" pitchFamily="34" charset="0"/>
                <a:cs typeface="Arial" panose="020B0604020202020204" pitchFamily="34" charset="0"/>
              </a:rPr>
              <a:t>Sexually</a:t>
            </a:r>
            <a:br>
              <a:rPr lang="en-US" sz="1200" dirty="0">
                <a:solidFill>
                  <a:prstClr val="black"/>
                </a:solidFill>
                <a:latin typeface="Arial" panose="020B0604020202020204" pitchFamily="34" charset="0"/>
                <a:cs typeface="Arial" panose="020B0604020202020204" pitchFamily="34" charset="0"/>
              </a:rPr>
            </a:br>
            <a:r>
              <a:rPr lang="en-US" sz="1200" dirty="0">
                <a:solidFill>
                  <a:prstClr val="black"/>
                </a:solidFill>
                <a:latin typeface="Arial" panose="020B0604020202020204" pitchFamily="34" charset="0"/>
                <a:cs typeface="Arial" panose="020B0604020202020204" pitchFamily="34" charset="0"/>
              </a:rPr>
              <a:t>Transmitted</a:t>
            </a:r>
            <a:br>
              <a:rPr lang="en-US" sz="1200" dirty="0">
                <a:solidFill>
                  <a:prstClr val="black"/>
                </a:solidFill>
                <a:latin typeface="Arial" panose="020B0604020202020204" pitchFamily="34" charset="0"/>
                <a:cs typeface="Arial" panose="020B0604020202020204" pitchFamily="34" charset="0"/>
              </a:rPr>
            </a:br>
            <a:r>
              <a:rPr lang="en-US" sz="1200" dirty="0">
                <a:solidFill>
                  <a:prstClr val="black"/>
                </a:solidFill>
                <a:latin typeface="Arial" panose="020B0604020202020204" pitchFamily="34" charset="0"/>
                <a:cs typeface="Arial" panose="020B0604020202020204" pitchFamily="34" charset="0"/>
              </a:rPr>
              <a:t>Infections</a:t>
            </a:r>
          </a:p>
        </p:txBody>
      </p:sp>
      <p:pic>
        <p:nvPicPr>
          <p:cNvPr id="12" name="Picture 6">
            <a:extLst>
              <a:ext uri="{FF2B5EF4-FFF2-40B4-BE49-F238E27FC236}">
                <a16:creationId xmlns:a16="http://schemas.microsoft.com/office/drawing/2014/main" id="{7CD160DA-05C7-274D-A829-4B0CA4E996F0}"/>
              </a:ext>
            </a:extLst>
          </p:cNvPr>
          <p:cNvPicPr>
            <a:picLocks noChangeAspect="1"/>
          </p:cNvPicPr>
          <p:nvPr/>
        </p:nvPicPr>
        <p:blipFill rotWithShape="1">
          <a:blip r:embed="rId3">
            <a:extLst>
              <a:ext uri="{28A0092B-C50C-407E-A947-70E740481C1C}">
                <a14:useLocalDpi xmlns:a14="http://schemas.microsoft.com/office/drawing/2010/main" val="0"/>
              </a:ext>
            </a:extLst>
          </a:blip>
          <a:srcRect l="27765" t="35196" r="53358" b="37390"/>
          <a:stretch/>
        </p:blipFill>
        <p:spPr bwMode="auto">
          <a:xfrm>
            <a:off x="1891360" y="4532883"/>
            <a:ext cx="1418229" cy="926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128F47A6-23B8-F04F-B330-75C3B8C8032A}"/>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35196" r="31123" b="37390"/>
          <a:stretch/>
        </p:blipFill>
        <p:spPr bwMode="auto">
          <a:xfrm>
            <a:off x="3309589" y="4532883"/>
            <a:ext cx="1418229" cy="926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C977EE62-56F8-8C49-80FD-CC529124619A}"/>
              </a:ext>
            </a:extLst>
          </p:cNvPr>
          <p:cNvPicPr>
            <a:picLocks noChangeAspect="1"/>
          </p:cNvPicPr>
          <p:nvPr/>
        </p:nvPicPr>
        <p:blipFill rotWithShape="1">
          <a:blip r:embed="rId3">
            <a:extLst>
              <a:ext uri="{28A0092B-C50C-407E-A947-70E740481C1C}">
                <a14:useLocalDpi xmlns:a14="http://schemas.microsoft.com/office/drawing/2010/main" val="0"/>
              </a:ext>
            </a:extLst>
          </a:blip>
          <a:srcRect l="72246" t="35196" r="8877" b="37390"/>
          <a:stretch/>
        </p:blipFill>
        <p:spPr bwMode="auto">
          <a:xfrm>
            <a:off x="4707507" y="4532883"/>
            <a:ext cx="1418229" cy="926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5">
            <a:extLst>
              <a:ext uri="{FF2B5EF4-FFF2-40B4-BE49-F238E27FC236}">
                <a16:creationId xmlns:a16="http://schemas.microsoft.com/office/drawing/2014/main" id="{7FD054D5-B5E3-E848-8610-F9871F5163F5}"/>
              </a:ext>
            </a:extLst>
          </p:cNvPr>
          <p:cNvPicPr>
            <a:picLocks noChangeAspect="1"/>
          </p:cNvPicPr>
          <p:nvPr/>
        </p:nvPicPr>
        <p:blipFill rotWithShape="1">
          <a:blip r:embed="rId4">
            <a:extLst>
              <a:ext uri="{28A0092B-C50C-407E-A947-70E740481C1C}">
                <a14:useLocalDpi xmlns:a14="http://schemas.microsoft.com/office/drawing/2010/main" val="0"/>
              </a:ext>
            </a:extLst>
          </a:blip>
          <a:srcRect l="28127" t="3493" r="53306" b="57320"/>
          <a:stretch/>
        </p:blipFill>
        <p:spPr bwMode="auto">
          <a:xfrm>
            <a:off x="7533809" y="4532883"/>
            <a:ext cx="1408073" cy="926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a16="http://schemas.microsoft.com/office/drawing/2014/main" id="{39C37A03-1BB4-9E46-BB7D-9681A3C8C5C6}"/>
              </a:ext>
            </a:extLst>
          </p:cNvPr>
          <p:cNvPicPr>
            <a:picLocks noChangeAspect="1"/>
          </p:cNvPicPr>
          <p:nvPr/>
        </p:nvPicPr>
        <p:blipFill rotWithShape="1">
          <a:blip r:embed="rId4">
            <a:extLst>
              <a:ext uri="{28A0092B-C50C-407E-A947-70E740481C1C}">
                <a14:useLocalDpi xmlns:a14="http://schemas.microsoft.com/office/drawing/2010/main" val="0"/>
              </a:ext>
            </a:extLst>
          </a:blip>
          <a:srcRect l="6466" t="3493" r="74967" b="57320"/>
          <a:stretch/>
        </p:blipFill>
        <p:spPr bwMode="auto">
          <a:xfrm>
            <a:off x="6125736" y="4532883"/>
            <a:ext cx="1408073" cy="926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5">
            <a:extLst>
              <a:ext uri="{FF2B5EF4-FFF2-40B4-BE49-F238E27FC236}">
                <a16:creationId xmlns:a16="http://schemas.microsoft.com/office/drawing/2014/main" id="{F805DA1E-78B5-E140-BF90-D3A18B6454AE}"/>
              </a:ext>
            </a:extLst>
          </p:cNvPr>
          <p:cNvPicPr>
            <a:picLocks noChangeAspect="1"/>
          </p:cNvPicPr>
          <p:nvPr/>
        </p:nvPicPr>
        <p:blipFill rotWithShape="1">
          <a:blip r:embed="rId4">
            <a:extLst>
              <a:ext uri="{28A0092B-C50C-407E-A947-70E740481C1C}">
                <a14:useLocalDpi xmlns:a14="http://schemas.microsoft.com/office/drawing/2010/main" val="0"/>
              </a:ext>
            </a:extLst>
          </a:blip>
          <a:srcRect l="49046" t="3493" r="32387" b="57320"/>
          <a:stretch/>
        </p:blipFill>
        <p:spPr bwMode="auto">
          <a:xfrm>
            <a:off x="8941882" y="4532883"/>
            <a:ext cx="1408073" cy="926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41D733AD-D1D0-5046-A74A-AC58B4EC4CCE}"/>
              </a:ext>
            </a:extLst>
          </p:cNvPr>
          <p:cNvPicPr>
            <a:picLocks noChangeAspect="1"/>
          </p:cNvPicPr>
          <p:nvPr/>
        </p:nvPicPr>
        <p:blipFill rotWithShape="1">
          <a:blip r:embed="rId4">
            <a:extLst>
              <a:ext uri="{28A0092B-C50C-407E-A947-70E740481C1C}">
                <a14:useLocalDpi xmlns:a14="http://schemas.microsoft.com/office/drawing/2010/main" val="0"/>
              </a:ext>
            </a:extLst>
          </a:blip>
          <a:srcRect l="70460" t="3493" r="10973" b="57320"/>
          <a:stretch/>
        </p:blipFill>
        <p:spPr bwMode="auto">
          <a:xfrm>
            <a:off x="10349956" y="4532883"/>
            <a:ext cx="1408073" cy="926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Dollarphotoclub_88756348.jpg">
            <a:extLst>
              <a:ext uri="{FF2B5EF4-FFF2-40B4-BE49-F238E27FC236}">
                <a16:creationId xmlns:a16="http://schemas.microsoft.com/office/drawing/2014/main" id="{19F3CCBD-D37E-AD41-8577-4D4F52A8B3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949" t="23134" r="76653" b="10717"/>
          <a:stretch/>
        </p:blipFill>
        <p:spPr>
          <a:xfrm rot="5400000">
            <a:off x="5909569" y="-1308142"/>
            <a:ext cx="424900" cy="11257152"/>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5918" y="1238629"/>
            <a:ext cx="2340994" cy="2762373"/>
          </a:xfrm>
          <a:prstGeom prst="rect">
            <a:avLst/>
          </a:prstGeom>
        </p:spPr>
      </p:pic>
      <p:pic>
        <p:nvPicPr>
          <p:cNvPr id="21" name="Content Placeholder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Tree>
    <p:extLst>
      <p:ext uri="{BB962C8B-B14F-4D97-AF65-F5344CB8AC3E}">
        <p14:creationId xmlns:p14="http://schemas.microsoft.com/office/powerpoint/2010/main" val="284347894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30" normalizeH="0" baseline="0" noProof="0" dirty="0" smtClean="0">
                <a:ln>
                  <a:noFill/>
                </a:ln>
                <a:solidFill>
                  <a:srgbClr val="0E74BD"/>
                </a:solidFill>
                <a:effectLst/>
                <a:uLnTx/>
                <a:uFillTx/>
                <a:latin typeface="Calibri Light" panose="020F0302020204030204"/>
                <a:ea typeface="+mj-ea"/>
                <a:cs typeface="Calibri" panose="020F0502020204030204" pitchFamily="34" charset="0"/>
              </a:rPr>
              <a:t>Questions?</a:t>
            </a:r>
            <a:endParaRPr kumimoji="0" lang="en-US" sz="5400" b="1" i="0" u="none" strike="noStrike" kern="1200" cap="none" spc="-30" normalizeH="0" baseline="0" noProof="0" dirty="0">
              <a:ln>
                <a:noFill/>
              </a:ln>
              <a:solidFill>
                <a:srgbClr val="0E74BD"/>
              </a:solidFill>
              <a:effectLst/>
              <a:uLnTx/>
              <a:uFillTx/>
              <a:latin typeface="Calibri Light" panose="020F0302020204030204"/>
              <a:ea typeface="+mj-ea"/>
              <a:cs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50" y="4675439"/>
            <a:ext cx="1674188" cy="1975542"/>
          </a:xfrm>
          <a:prstGeom prst="rect">
            <a:avLst/>
          </a:prstGeom>
        </p:spPr>
      </p:pic>
    </p:spTree>
    <p:extLst>
      <p:ext uri="{BB962C8B-B14F-4D97-AF65-F5344CB8AC3E}">
        <p14:creationId xmlns:p14="http://schemas.microsoft.com/office/powerpoint/2010/main" val="138114636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415583"/>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Next Steps</a:t>
            </a:r>
            <a:endParaRPr lang="en-US" dirty="0">
              <a:latin typeface="+mj-lt"/>
            </a:endParaRP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6895605" cy="433958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US" sz="2000" b="1" u="sng" dirty="0" smtClean="0">
                <a:latin typeface="Calibri Light" panose="020F0302020204030204" pitchFamily="34" charset="0"/>
                <a:ea typeface="Calibri" panose="020F0502020204030204" pitchFamily="34" charset="0"/>
                <a:cs typeface="Calibri Light" panose="020F0302020204030204" pitchFamily="34" charset="0"/>
              </a:rPr>
              <a:t>Agenda items for your meetings during this action period</a:t>
            </a:r>
            <a:endParaRPr lang="en-US" sz="2000" b="1" dirty="0" smtClean="0">
              <a:latin typeface="Calibri Light" panose="020F0302020204030204" pitchFamily="34" charset="0"/>
              <a:ea typeface="Calibri" panose="020F0502020204030204" pitchFamily="34" charset="0"/>
              <a:cs typeface="Calibri Light" panose="020F0302020204030204" pitchFamily="34" charset="0"/>
            </a:endParaRPr>
          </a:p>
          <a:p>
            <a:pPr>
              <a:spcBef>
                <a:spcPts val="0"/>
              </a:spcBef>
            </a:pPr>
            <a:r>
              <a:rPr lang="en-US" sz="1800" dirty="0" smtClean="0">
                <a:latin typeface="Calibri Light" panose="020F0302020204030204" pitchFamily="34" charset="0"/>
                <a:ea typeface="Calibri" panose="020F0502020204030204" pitchFamily="34" charset="0"/>
                <a:cs typeface="Calibri Light" panose="020F0302020204030204" pitchFamily="34" charset="0"/>
              </a:rPr>
              <a:t>Review the results of your </a:t>
            </a:r>
            <a:r>
              <a:rPr lang="en-US" sz="1800" i="1" dirty="0" smtClean="0">
                <a:latin typeface="Calibri Light" panose="020F0302020204030204" pitchFamily="34" charset="0"/>
                <a:ea typeface="Calibri" panose="020F0502020204030204" pitchFamily="34" charset="0"/>
                <a:cs typeface="Calibri Light" panose="020F0302020204030204" pitchFamily="34" charset="0"/>
              </a:rPr>
              <a:t>Organizational Readiness to Implement Change (ORIC)</a:t>
            </a:r>
            <a:r>
              <a:rPr lang="en-US" sz="1800" dirty="0" smtClean="0">
                <a:latin typeface="Calibri Light" panose="020F0302020204030204" pitchFamily="34" charset="0"/>
                <a:ea typeface="Calibri" panose="020F0502020204030204" pitchFamily="34" charset="0"/>
                <a:cs typeface="Calibri Light" panose="020F0302020204030204" pitchFamily="34" charset="0"/>
              </a:rPr>
              <a:t> and </a:t>
            </a:r>
            <a:r>
              <a:rPr lang="en-US" sz="1800" i="1" dirty="0" smtClean="0">
                <a:latin typeface="Calibri Light" panose="020F0302020204030204" pitchFamily="34" charset="0"/>
                <a:ea typeface="Calibri" panose="020F0502020204030204" pitchFamily="34" charset="0"/>
                <a:cs typeface="Calibri Light" panose="020F0302020204030204" pitchFamily="34" charset="0"/>
              </a:rPr>
              <a:t>Partnership for Care (P4C) Health Center Readiness Assessment </a:t>
            </a:r>
          </a:p>
          <a:p>
            <a:pPr>
              <a:spcBef>
                <a:spcPts val="0"/>
              </a:spcBef>
            </a:pPr>
            <a:r>
              <a:rPr lang="en-US" sz="1800" dirty="0" smtClean="0">
                <a:latin typeface="Calibri Light" panose="020F0302020204030204" pitchFamily="34" charset="0"/>
                <a:ea typeface="Calibri" panose="020F0502020204030204" pitchFamily="34" charset="0"/>
                <a:cs typeface="Calibri Light" panose="020F0302020204030204" pitchFamily="34" charset="0"/>
              </a:rPr>
              <a:t>Review </a:t>
            </a:r>
            <a:r>
              <a:rPr lang="en-US" sz="1800" dirty="0">
                <a:latin typeface="Calibri Light" panose="020F0302020204030204" pitchFamily="34" charset="0"/>
                <a:ea typeface="Calibri" panose="020F0502020204030204" pitchFamily="34" charset="0"/>
                <a:cs typeface="Calibri Light" panose="020F0302020204030204" pitchFamily="34" charset="0"/>
              </a:rPr>
              <a:t>tools you currently use for assessing gender/gender identification, race/ethnicity, sexual orientation, </a:t>
            </a:r>
            <a:r>
              <a:rPr lang="en-US" sz="1800" dirty="0" smtClean="0">
                <a:latin typeface="Calibri Light" panose="020F0302020204030204" pitchFamily="34" charset="0"/>
                <a:ea typeface="Calibri" panose="020F0502020204030204" pitchFamily="34" charset="0"/>
                <a:cs typeface="Calibri Light" panose="020F0302020204030204" pitchFamily="34" charset="0"/>
              </a:rPr>
              <a:t>and sexual behavior</a:t>
            </a:r>
            <a:endParaRPr lang="en-US" sz="1800" dirty="0">
              <a:latin typeface="Calibri Light" panose="020F0302020204030204" pitchFamily="34" charset="0"/>
              <a:ea typeface="Calibri" panose="020F0502020204030204" pitchFamily="34" charset="0"/>
              <a:cs typeface="Calibri Light" panose="020F0302020204030204" pitchFamily="34" charset="0"/>
            </a:endParaRPr>
          </a:p>
          <a:p>
            <a:pPr>
              <a:spcBef>
                <a:spcPts val="0"/>
              </a:spcBef>
            </a:pPr>
            <a:r>
              <a:rPr lang="en-US" sz="1800" dirty="0" smtClean="0">
                <a:latin typeface="Calibri Light" panose="020F0302020204030204" pitchFamily="34" charset="0"/>
                <a:ea typeface="Calibri" panose="020F0502020204030204" pitchFamily="34" charset="0"/>
                <a:cs typeface="Calibri Light" panose="020F0302020204030204" pitchFamily="34" charset="0"/>
              </a:rPr>
              <a:t>Review </a:t>
            </a:r>
            <a:r>
              <a:rPr lang="en-US" sz="1800" dirty="0">
                <a:latin typeface="Calibri Light" panose="020F0302020204030204" pitchFamily="34" charset="0"/>
                <a:ea typeface="Calibri" panose="020F0502020204030204" pitchFamily="34" charset="0"/>
                <a:cs typeface="Calibri Light" panose="020F0302020204030204" pitchFamily="34" charset="0"/>
              </a:rPr>
              <a:t>data for current uptake of HIV prevention in your organization, that is, do patients come back for ongoing care</a:t>
            </a:r>
            <a:r>
              <a:rPr lang="en-US" sz="1800" dirty="0" smtClean="0">
                <a:latin typeface="Calibri Light" panose="020F0302020204030204" pitchFamily="34" charset="0"/>
                <a:ea typeface="Calibri" panose="020F0502020204030204" pitchFamily="34" charset="0"/>
                <a:cs typeface="Calibri Light" panose="020F0302020204030204" pitchFamily="34" charset="0"/>
              </a:rPr>
              <a:t>?</a:t>
            </a:r>
          </a:p>
          <a:p>
            <a:pPr>
              <a:spcBef>
                <a:spcPts val="0"/>
              </a:spcBef>
            </a:pPr>
            <a:r>
              <a:rPr lang="en-US" sz="1800" dirty="0" smtClean="0">
                <a:latin typeface="Calibri Light" panose="020F0302020204030204" pitchFamily="34" charset="0"/>
                <a:ea typeface="Calibri" panose="020F0502020204030204" pitchFamily="34" charset="0"/>
                <a:cs typeface="Calibri Light" panose="020F0302020204030204" pitchFamily="34" charset="0"/>
              </a:rPr>
              <a:t>Review </a:t>
            </a:r>
            <a:r>
              <a:rPr lang="en-US" sz="1800" dirty="0">
                <a:latin typeface="Calibri Light" panose="020F0302020204030204" pitchFamily="34" charset="0"/>
                <a:ea typeface="Calibri" panose="020F0502020204030204" pitchFamily="34" charset="0"/>
                <a:cs typeface="Calibri Light" panose="020F0302020204030204" pitchFamily="34" charset="0"/>
              </a:rPr>
              <a:t>current strategies for outreach to at-risk populations</a:t>
            </a:r>
            <a:endParaRPr lang="en-US" sz="1800" dirty="0" smtClean="0">
              <a:latin typeface="Calibri Light" panose="020F0302020204030204" pitchFamily="34" charset="0"/>
              <a:ea typeface="Calibri" panose="020F0502020204030204" pitchFamily="34" charset="0"/>
              <a:cs typeface="Calibri Light" panose="020F0302020204030204" pitchFamily="34" charset="0"/>
            </a:endParaRPr>
          </a:p>
          <a:p>
            <a:pPr marL="0" indent="0">
              <a:spcBef>
                <a:spcPts val="0"/>
              </a:spcBef>
              <a:spcAft>
                <a:spcPts val="800"/>
              </a:spcAft>
              <a:buFont typeface="Arial"/>
              <a:buNone/>
            </a:pPr>
            <a:endParaRPr lang="en-US" sz="800" b="1" u="sng" dirty="0" smtClean="0">
              <a:latin typeface="Calibri Light" panose="020F0302020204030204" pitchFamily="34" charset="0"/>
              <a:ea typeface="Calibri" panose="020F0502020204030204" pitchFamily="34" charset="0"/>
              <a:cs typeface="Calibri Light" panose="020F0302020204030204" pitchFamily="34" charset="0"/>
            </a:endParaRPr>
          </a:p>
          <a:p>
            <a:pPr marL="0" indent="0">
              <a:spcBef>
                <a:spcPts val="0"/>
              </a:spcBef>
              <a:spcAft>
                <a:spcPts val="800"/>
              </a:spcAft>
              <a:buFont typeface="Arial"/>
              <a:buNone/>
            </a:pPr>
            <a:endParaRPr lang="en-US" sz="800" b="1" u="sng" dirty="0" smtClean="0">
              <a:latin typeface="Calibri Light" panose="020F0302020204030204" pitchFamily="34" charset="0"/>
              <a:ea typeface="Calibri" panose="020F0502020204030204" pitchFamily="34" charset="0"/>
              <a:cs typeface="Calibri Light" panose="020F0302020204030204" pitchFamily="34" charset="0"/>
            </a:endParaRPr>
          </a:p>
          <a:p>
            <a:pPr marL="0" indent="0">
              <a:spcBef>
                <a:spcPts val="0"/>
              </a:spcBef>
              <a:spcAft>
                <a:spcPts val="800"/>
              </a:spcAft>
              <a:buFont typeface="Arial"/>
              <a:buNone/>
            </a:pPr>
            <a:r>
              <a:rPr lang="en-US" sz="2000" b="1" u="sng" dirty="0" smtClean="0">
                <a:latin typeface="Calibri Light" panose="020F0302020204030204" pitchFamily="34" charset="0"/>
                <a:ea typeface="Calibri" panose="020F0502020204030204" pitchFamily="34" charset="0"/>
                <a:cs typeface="Calibri Light" panose="020F0302020204030204" pitchFamily="34" charset="0"/>
              </a:rPr>
              <a:t>Assignments</a:t>
            </a:r>
            <a:endParaRPr lang="en-US" sz="2000" u="sng" dirty="0" smtClean="0">
              <a:latin typeface="Calibri Light" panose="020F0302020204030204" pitchFamily="34" charset="0"/>
              <a:ea typeface="Calibri" panose="020F0502020204030204" pitchFamily="34" charset="0"/>
              <a:cs typeface="Calibri Light" panose="020F0302020204030204" pitchFamily="34" charset="0"/>
            </a:endParaRPr>
          </a:p>
          <a:p>
            <a:pPr>
              <a:spcBef>
                <a:spcPts val="0"/>
              </a:spcBef>
            </a:pPr>
            <a:r>
              <a:rPr lang="en-US" sz="1800" dirty="0" smtClean="0">
                <a:latin typeface="Calibri Light" panose="020F0302020204030204" pitchFamily="34" charset="0"/>
                <a:ea typeface="Calibri" panose="020F0502020204030204" pitchFamily="34" charset="0"/>
                <a:cs typeface="Calibri Light" panose="020F0302020204030204" pitchFamily="34" charset="0"/>
              </a:rPr>
              <a:t>Narrative on health center [details provided in syllabus]</a:t>
            </a:r>
          </a:p>
          <a:p>
            <a:pPr>
              <a:spcBef>
                <a:spcPts val="0"/>
              </a:spcBef>
            </a:pPr>
            <a:r>
              <a:rPr lang="en-US" sz="1800" dirty="0" smtClean="0">
                <a:latin typeface="Calibri Light" panose="020F0302020204030204" pitchFamily="34" charset="0"/>
                <a:cs typeface="Calibri Light" panose="020F0302020204030204" pitchFamily="34" charset="0"/>
              </a:rPr>
              <a:t>Develop profile on population of patients whom you consider to be at-risk</a:t>
            </a:r>
            <a:endParaRPr lang="en-US" sz="1800" dirty="0">
              <a:latin typeface="Calibri Light" panose="020F0302020204030204" pitchFamily="34" charset="0"/>
              <a:cs typeface="Calibri Light" panose="020F0302020204030204" pitchFamily="34" charset="0"/>
            </a:endParaRPr>
          </a:p>
        </p:txBody>
      </p:sp>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7877060" y="2311400"/>
            <a:ext cx="3959281" cy="4339581"/>
          </a:xfrm>
          <a:prstGeom prst="rect">
            <a:avLst/>
          </a:prstGeom>
          <a:ln>
            <a:solidFill>
              <a:schemeClr val="accent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Clr>
                <a:srgbClr val="008558"/>
              </a:buClr>
              <a:buNone/>
            </a:pPr>
            <a:r>
              <a:rPr lang="en-US" sz="2600" dirty="0" smtClean="0">
                <a:latin typeface="Calibri Light" panose="020F0302020204030204" pitchFamily="34" charset="0"/>
                <a:cs typeface="Calibri Light" panose="020F0302020204030204" pitchFamily="34" charset="0"/>
              </a:rPr>
              <a:t>CME and Resource Page</a:t>
            </a:r>
          </a:p>
          <a:p>
            <a:pPr marL="0" indent="0" algn="ctr">
              <a:spcBef>
                <a:spcPts val="0"/>
              </a:spcBef>
              <a:spcAft>
                <a:spcPts val="600"/>
              </a:spcAft>
              <a:buClr>
                <a:srgbClr val="008558"/>
              </a:buClr>
              <a:buNone/>
            </a:pPr>
            <a:r>
              <a:rPr lang="en-US" sz="2600" dirty="0" smtClean="0">
                <a:latin typeface="Calibri Light" panose="020F0302020204030204" pitchFamily="34" charset="0"/>
                <a:cs typeface="Calibri Light" panose="020F0302020204030204" pitchFamily="34" charset="0"/>
              </a:rPr>
              <a:t>Access Code: HIV2024</a:t>
            </a:r>
          </a:p>
          <a:p>
            <a:pPr marL="0" indent="0" algn="ctr">
              <a:spcBef>
                <a:spcPts val="0"/>
              </a:spcBef>
              <a:spcAft>
                <a:spcPts val="600"/>
              </a:spcAft>
              <a:buClr>
                <a:srgbClr val="008558"/>
              </a:buClr>
              <a:buNone/>
            </a:pPr>
            <a:endParaRPr lang="en-US" sz="26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2600" dirty="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18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18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1800" dirty="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18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18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r>
              <a:rPr lang="en-US" sz="1800" dirty="0">
                <a:latin typeface="Calibri Light" panose="020F0302020204030204" pitchFamily="34" charset="0"/>
                <a:cs typeface="Calibri Light" panose="020F0302020204030204" pitchFamily="34" charset="0"/>
                <a:hlinkClick r:id="rId4"/>
              </a:rPr>
              <a:t>https://</a:t>
            </a:r>
            <a:r>
              <a:rPr lang="en-US" sz="1800" dirty="0" smtClean="0">
                <a:latin typeface="Calibri Light" panose="020F0302020204030204" pitchFamily="34" charset="0"/>
                <a:cs typeface="Calibri Light" panose="020F0302020204030204" pitchFamily="34" charset="0"/>
                <a:hlinkClick r:id="rId4"/>
              </a:rPr>
              <a:t>education.weitzmaninstitute.org/content/nttap-hiv-prevention-learning-collaborative-2024</a:t>
            </a:r>
            <a:r>
              <a:rPr lang="en-US" sz="1800" dirty="0" smtClean="0">
                <a:latin typeface="Calibri Light" panose="020F0302020204030204" pitchFamily="34" charset="0"/>
                <a:cs typeface="Calibri Light" panose="020F0302020204030204" pitchFamily="34" charset="0"/>
              </a:rPr>
              <a:t> </a:t>
            </a:r>
            <a:endParaRPr lang="en-US" sz="1800" dirty="0">
              <a:latin typeface="Calibri Light" panose="020F0302020204030204" pitchFamily="34" charset="0"/>
              <a:cs typeface="Calibri Light" panose="020F0302020204030204" pitchFamily="34" charset="0"/>
            </a:endParaRPr>
          </a:p>
        </p:txBody>
      </p:sp>
      <p:pic>
        <p:nvPicPr>
          <p:cNvPr id="7" name="Picture 6"/>
          <p:cNvPicPr>
            <a:picLocks noChangeAspect="1"/>
          </p:cNvPicPr>
          <p:nvPr/>
        </p:nvPicPr>
        <p:blipFill>
          <a:blip r:embed="rId5"/>
          <a:stretch>
            <a:fillRect/>
          </a:stretch>
        </p:blipFill>
        <p:spPr>
          <a:xfrm>
            <a:off x="8795657" y="3167048"/>
            <a:ext cx="2438400" cy="2390775"/>
          </a:xfrm>
          <a:prstGeom prst="rect">
            <a:avLst/>
          </a:prstGeom>
        </p:spPr>
      </p:pic>
    </p:spTree>
    <p:extLst>
      <p:ext uri="{BB962C8B-B14F-4D97-AF65-F5344CB8AC3E}">
        <p14:creationId xmlns:p14="http://schemas.microsoft.com/office/powerpoint/2010/main" val="423374240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13" name="Title 2">
            <a:extLst>
              <a:ext uri="{FF2B5EF4-FFF2-40B4-BE49-F238E27FC236}">
                <a16:creationId xmlns:a16="http://schemas.microsoft.com/office/drawing/2014/main" id="{27779A16-415A-9145-B181-90C7EE2C2DF1}"/>
              </a:ext>
            </a:extLst>
          </p:cNvPr>
          <p:cNvSpPr txBox="1">
            <a:spLocks/>
          </p:cNvSpPr>
          <p:nvPr/>
        </p:nvSpPr>
        <p:spPr>
          <a:xfrm>
            <a:off x="609600" y="1586971"/>
            <a:ext cx="10972800" cy="72442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b="1" spc="-30" smtClean="0">
                <a:solidFill>
                  <a:srgbClr val="0E74BD"/>
                </a:solidFill>
                <a:latin typeface="Calibri" panose="020F0502020204030204" pitchFamily="34" charset="0"/>
                <a:cs typeface="Calibri" panose="020F0502020204030204" pitchFamily="34" charset="0"/>
              </a:rPr>
              <a:t>NTTAP Contact Information</a:t>
            </a:r>
            <a:endParaRPr lang="en-US" b="1" spc="-30" dirty="0">
              <a:solidFill>
                <a:srgbClr val="0E74BD"/>
              </a:solidFill>
              <a:latin typeface="Calibri" panose="020F0502020204030204" pitchFamily="34" charset="0"/>
              <a:cs typeface="Calibri" panose="020F0502020204030204" pitchFamily="34" charset="0"/>
            </a:endParaRPr>
          </a:p>
        </p:txBody>
      </p:sp>
      <p:sp>
        <p:nvSpPr>
          <p:cNvPr id="14" name="TextBox 13"/>
          <p:cNvSpPr txBox="1"/>
          <p:nvPr/>
        </p:nvSpPr>
        <p:spPr>
          <a:xfrm>
            <a:off x="1301942" y="2311400"/>
            <a:ext cx="3241342" cy="1261884"/>
          </a:xfrm>
          <a:prstGeom prst="rect">
            <a:avLst/>
          </a:prstGeom>
          <a:noFill/>
        </p:spPr>
        <p:txBody>
          <a:bodyPr wrap="square" rtlCol="0">
            <a:spAutoFit/>
          </a:bodyPr>
          <a:lstStyle/>
          <a:p>
            <a:pPr defTabSz="457200">
              <a:defRPr/>
            </a:pPr>
            <a:r>
              <a:rPr lang="en-US" sz="2800" b="1" dirty="0">
                <a:solidFill>
                  <a:prstClr val="black"/>
                </a:solidFill>
                <a:latin typeface="Calibri Light" panose="020F0302020204030204" pitchFamily="34" charset="0"/>
                <a:cs typeface="Calibri Light" panose="020F0302020204030204" pitchFamily="34" charset="0"/>
              </a:rPr>
              <a:t>Amanda Schiessl</a:t>
            </a:r>
            <a:endParaRPr lang="en-US" sz="2800" dirty="0">
              <a:solidFill>
                <a:prstClr val="black"/>
              </a:solidFill>
              <a:latin typeface="Calibri Light" panose="020F0302020204030204" pitchFamily="34" charset="0"/>
              <a:cs typeface="Calibri Light" panose="020F0302020204030204" pitchFamily="34" charset="0"/>
            </a:endParaRPr>
          </a:p>
          <a:p>
            <a:pPr defTabSz="457200">
              <a:defRPr/>
            </a:pPr>
            <a:r>
              <a:rPr lang="en-US" sz="2400" i="1" dirty="0">
                <a:solidFill>
                  <a:prstClr val="black"/>
                </a:solidFill>
                <a:latin typeface="Calibri Light" panose="020F0302020204030204" pitchFamily="34" charset="0"/>
                <a:cs typeface="Calibri Light" panose="020F0302020204030204" pitchFamily="34" charset="0"/>
              </a:rPr>
              <a:t>Project Director/Co-PI</a:t>
            </a:r>
          </a:p>
          <a:p>
            <a:pPr defTabSz="457200">
              <a:defRPr/>
            </a:pPr>
            <a:r>
              <a:rPr lang="en-US" sz="2400" dirty="0">
                <a:solidFill>
                  <a:prstClr val="black"/>
                </a:solidFill>
                <a:latin typeface="Calibri Light" panose="020F0302020204030204" pitchFamily="34" charset="0"/>
                <a:cs typeface="Calibri Light" panose="020F0302020204030204" pitchFamily="34" charset="0"/>
              </a:rPr>
              <a:t>Amanda@chc1.com</a:t>
            </a:r>
          </a:p>
        </p:txBody>
      </p:sp>
      <p:sp>
        <p:nvSpPr>
          <p:cNvPr id="15" name="TextBox 14"/>
          <p:cNvSpPr txBox="1"/>
          <p:nvPr/>
        </p:nvSpPr>
        <p:spPr>
          <a:xfrm>
            <a:off x="7939087" y="2311400"/>
            <a:ext cx="3377821" cy="1261884"/>
          </a:xfrm>
          <a:prstGeom prst="rect">
            <a:avLst/>
          </a:prstGeom>
          <a:noFill/>
        </p:spPr>
        <p:txBody>
          <a:bodyPr wrap="square" rtlCol="0">
            <a:spAutoFit/>
          </a:bodyPr>
          <a:lstStyle/>
          <a:p>
            <a:pPr defTabSz="457200">
              <a:defRPr/>
            </a:pPr>
            <a:r>
              <a:rPr lang="en-US" sz="2800" b="1" dirty="0">
                <a:solidFill>
                  <a:prstClr val="black"/>
                </a:solidFill>
                <a:latin typeface="Calibri Light" panose="020F0302020204030204" pitchFamily="34" charset="0"/>
                <a:cs typeface="Calibri Light" panose="020F0302020204030204" pitchFamily="34" charset="0"/>
              </a:rPr>
              <a:t>Meaghan Angers</a:t>
            </a:r>
          </a:p>
          <a:p>
            <a:pPr defTabSz="457200">
              <a:defRPr/>
            </a:pPr>
            <a:r>
              <a:rPr lang="en-US" sz="2400" i="1" dirty="0">
                <a:solidFill>
                  <a:prstClr val="black"/>
                </a:solidFill>
                <a:latin typeface="Calibri Light" panose="020F0302020204030204" pitchFamily="34" charset="0"/>
                <a:cs typeface="Calibri Light" panose="020F0302020204030204" pitchFamily="34" charset="0"/>
              </a:rPr>
              <a:t>Project Specialist</a:t>
            </a:r>
          </a:p>
          <a:p>
            <a:pPr defTabSz="457200">
              <a:defRPr/>
            </a:pPr>
            <a:r>
              <a:rPr lang="en-US" sz="2400" dirty="0">
                <a:solidFill>
                  <a:prstClr val="black"/>
                </a:solidFill>
                <a:latin typeface="Calibri Light" panose="020F0302020204030204" pitchFamily="34" charset="0"/>
                <a:cs typeface="Calibri Light" panose="020F0302020204030204" pitchFamily="34" charset="0"/>
              </a:rPr>
              <a:t>angersm@chc1.com</a:t>
            </a:r>
          </a:p>
        </p:txBody>
      </p:sp>
      <p:sp>
        <p:nvSpPr>
          <p:cNvPr id="16" name="TextBox 15"/>
          <p:cNvSpPr txBox="1"/>
          <p:nvPr/>
        </p:nvSpPr>
        <p:spPr>
          <a:xfrm>
            <a:off x="875091" y="3851077"/>
            <a:ext cx="10441817" cy="2369880"/>
          </a:xfrm>
          <a:prstGeom prst="rect">
            <a:avLst/>
          </a:prstGeom>
          <a:noFill/>
        </p:spPr>
        <p:txBody>
          <a:bodyPr wrap="square" rtlCol="0">
            <a:spAutoFit/>
          </a:bodyPr>
          <a:lstStyle/>
          <a:p>
            <a:pPr algn="ctr" defTabSz="457200">
              <a:defRPr/>
            </a:pPr>
            <a:r>
              <a:rPr lang="en-US" sz="3200" b="1" dirty="0">
                <a:solidFill>
                  <a:srgbClr val="FF0000"/>
                </a:solidFill>
                <a:latin typeface="Calibri Light" panose="020F0302020204030204" pitchFamily="34" charset="0"/>
                <a:cs typeface="Calibri Light" panose="020F0302020204030204" pitchFamily="34" charset="0"/>
              </a:rPr>
              <a:t>REMINDER: </a:t>
            </a:r>
            <a:r>
              <a:rPr lang="en-US" sz="3200" dirty="0">
                <a:solidFill>
                  <a:srgbClr val="FF0000"/>
                </a:solidFill>
                <a:latin typeface="Calibri Light" panose="020F0302020204030204" pitchFamily="34" charset="0"/>
                <a:cs typeface="Calibri Light" panose="020F0302020204030204" pitchFamily="34" charset="0"/>
              </a:rPr>
              <a:t>Complete evaluation in the poll!</a:t>
            </a:r>
          </a:p>
          <a:p>
            <a:pPr algn="ctr" defTabSz="457200">
              <a:defRPr/>
            </a:pPr>
            <a:endParaRPr lang="en-US" sz="1600" dirty="0" smtClean="0">
              <a:solidFill>
                <a:prstClr val="black"/>
              </a:solidFill>
              <a:latin typeface="Calibri Light" panose="020F0302020204030204" pitchFamily="34" charset="0"/>
              <a:cs typeface="Calibri Light" panose="020F0302020204030204" pitchFamily="34" charset="0"/>
            </a:endParaRPr>
          </a:p>
          <a:p>
            <a:pPr algn="ctr" defTabSz="457200">
              <a:defRPr/>
            </a:pPr>
            <a:endParaRPr lang="en-US" sz="1600" dirty="0">
              <a:solidFill>
                <a:prstClr val="black"/>
              </a:solidFill>
              <a:latin typeface="Calibri Light" panose="020F0302020204030204" pitchFamily="34" charset="0"/>
              <a:cs typeface="Calibri Light" panose="020F0302020204030204" pitchFamily="34" charset="0"/>
            </a:endParaRPr>
          </a:p>
          <a:p>
            <a:pPr algn="ctr" defTabSz="457200">
              <a:defRPr/>
            </a:pPr>
            <a:r>
              <a:rPr lang="en-US" sz="3200" dirty="0">
                <a:solidFill>
                  <a:prstClr val="black"/>
                </a:solidFill>
                <a:latin typeface="Calibri Light" panose="020F0302020204030204" pitchFamily="34" charset="0"/>
                <a:cs typeface="Calibri Light" panose="020F0302020204030204" pitchFamily="34" charset="0"/>
              </a:rPr>
              <a:t>Upcoming Coach Calls: Monday </a:t>
            </a:r>
            <a:r>
              <a:rPr lang="en-US" sz="3200" dirty="0" smtClean="0">
                <a:solidFill>
                  <a:prstClr val="black"/>
                </a:solidFill>
                <a:latin typeface="Calibri Light" panose="020F0302020204030204" pitchFamily="34" charset="0"/>
                <a:cs typeface="Calibri Light" panose="020F0302020204030204" pitchFamily="34" charset="0"/>
              </a:rPr>
              <a:t>February 5</a:t>
            </a:r>
            <a:r>
              <a:rPr lang="en-US" sz="3200" baseline="30000" dirty="0" smtClean="0">
                <a:solidFill>
                  <a:prstClr val="black"/>
                </a:solidFill>
                <a:latin typeface="Calibri Light" panose="020F0302020204030204" pitchFamily="34" charset="0"/>
                <a:cs typeface="Calibri Light" panose="020F0302020204030204" pitchFamily="34" charset="0"/>
              </a:rPr>
              <a:t>th</a:t>
            </a:r>
            <a:r>
              <a:rPr lang="en-US" sz="3200" dirty="0" smtClean="0">
                <a:solidFill>
                  <a:prstClr val="black"/>
                </a:solidFill>
                <a:latin typeface="Calibri Light" panose="020F0302020204030204" pitchFamily="34" charset="0"/>
                <a:cs typeface="Calibri Light" panose="020F0302020204030204" pitchFamily="34" charset="0"/>
              </a:rPr>
              <a:t> &amp;  </a:t>
            </a:r>
            <a:r>
              <a:rPr lang="en-US" sz="3200" dirty="0">
                <a:solidFill>
                  <a:prstClr val="black"/>
                </a:solidFill>
                <a:latin typeface="Calibri Light" panose="020F0302020204030204" pitchFamily="34" charset="0"/>
                <a:cs typeface="Calibri Light" panose="020F0302020204030204" pitchFamily="34" charset="0"/>
              </a:rPr>
              <a:t>February </a:t>
            </a:r>
            <a:r>
              <a:rPr lang="en-US" sz="3200" dirty="0" smtClean="0">
                <a:solidFill>
                  <a:prstClr val="black"/>
                </a:solidFill>
                <a:latin typeface="Calibri Light" panose="020F0302020204030204" pitchFamily="34" charset="0"/>
                <a:cs typeface="Calibri Light" panose="020F0302020204030204" pitchFamily="34" charset="0"/>
              </a:rPr>
              <a:t>19</a:t>
            </a:r>
            <a:r>
              <a:rPr lang="en-US" sz="3200" baseline="30000" dirty="0" smtClean="0">
                <a:solidFill>
                  <a:prstClr val="black"/>
                </a:solidFill>
                <a:latin typeface="Calibri Light" panose="020F0302020204030204" pitchFamily="34" charset="0"/>
                <a:cs typeface="Calibri Light" panose="020F0302020204030204" pitchFamily="34" charset="0"/>
              </a:rPr>
              <a:t>th</a:t>
            </a:r>
            <a:r>
              <a:rPr lang="en-US" sz="3200" dirty="0" smtClean="0">
                <a:solidFill>
                  <a:prstClr val="black"/>
                </a:solidFill>
                <a:latin typeface="Calibri Light" panose="020F0302020204030204" pitchFamily="34" charset="0"/>
                <a:cs typeface="Calibri Light" panose="020F0302020204030204" pitchFamily="34" charset="0"/>
              </a:rPr>
              <a:t>   </a:t>
            </a:r>
          </a:p>
          <a:p>
            <a:pPr algn="ctr" defTabSz="457200">
              <a:defRPr/>
            </a:pPr>
            <a:endParaRPr lang="en-US" sz="2000" dirty="0" smtClean="0">
              <a:solidFill>
                <a:prstClr val="black"/>
              </a:solidFill>
              <a:latin typeface="Calibri Light" panose="020F0302020204030204" pitchFamily="34" charset="0"/>
              <a:cs typeface="Calibri Light" panose="020F0302020204030204" pitchFamily="34" charset="0"/>
            </a:endParaRPr>
          </a:p>
          <a:p>
            <a:pPr algn="ctr" defTabSz="457200">
              <a:defRPr/>
            </a:pPr>
            <a:r>
              <a:rPr lang="en-US" sz="3200" dirty="0" smtClean="0">
                <a:solidFill>
                  <a:prstClr val="black"/>
                </a:solidFill>
                <a:latin typeface="Calibri Light" panose="020F0302020204030204" pitchFamily="34" charset="0"/>
                <a:cs typeface="Calibri Light" panose="020F0302020204030204" pitchFamily="34" charset="0"/>
              </a:rPr>
              <a:t>Next </a:t>
            </a:r>
            <a:r>
              <a:rPr lang="en-US" sz="3200" dirty="0">
                <a:solidFill>
                  <a:prstClr val="black"/>
                </a:solidFill>
                <a:latin typeface="Calibri Light" panose="020F0302020204030204" pitchFamily="34" charset="0"/>
                <a:cs typeface="Calibri Light" panose="020F0302020204030204" pitchFamily="34" charset="0"/>
              </a:rPr>
              <a:t>Learning Session is </a:t>
            </a:r>
            <a:r>
              <a:rPr lang="en-US" sz="3200" b="1" dirty="0">
                <a:solidFill>
                  <a:prstClr val="black"/>
                </a:solidFill>
                <a:latin typeface="Calibri Light" panose="020F0302020204030204" pitchFamily="34" charset="0"/>
                <a:cs typeface="Calibri Light" panose="020F0302020204030204" pitchFamily="34" charset="0"/>
              </a:rPr>
              <a:t>Monday February </a:t>
            </a:r>
            <a:r>
              <a:rPr lang="en-US" sz="3200" b="1" dirty="0" smtClean="0">
                <a:solidFill>
                  <a:prstClr val="black"/>
                </a:solidFill>
                <a:latin typeface="Calibri Light" panose="020F0302020204030204" pitchFamily="34" charset="0"/>
                <a:cs typeface="Calibri Light" panose="020F0302020204030204" pitchFamily="34" charset="0"/>
              </a:rPr>
              <a:t>26</a:t>
            </a:r>
            <a:r>
              <a:rPr lang="en-US" sz="3200" b="1" baseline="30000" dirty="0" smtClean="0">
                <a:solidFill>
                  <a:prstClr val="black"/>
                </a:solidFill>
                <a:latin typeface="Calibri Light" panose="020F0302020204030204" pitchFamily="34" charset="0"/>
                <a:cs typeface="Calibri Light" panose="020F0302020204030204" pitchFamily="34" charset="0"/>
              </a:rPr>
              <a:t>th</a:t>
            </a:r>
            <a:r>
              <a:rPr lang="en-US" sz="3200" b="1" dirty="0" smtClean="0">
                <a:solidFill>
                  <a:prstClr val="black"/>
                </a:solidFill>
                <a:latin typeface="Calibri Light" panose="020F0302020204030204" pitchFamily="34" charset="0"/>
                <a:cs typeface="Calibri Light" panose="020F0302020204030204" pitchFamily="34" charset="0"/>
              </a:rPr>
              <a:t>! </a:t>
            </a:r>
            <a:endParaRPr lang="en-US" sz="3200" b="1" dirty="0">
              <a:solidFill>
                <a:prstClr val="black"/>
              </a:solidFill>
              <a:latin typeface="Calibri Light" panose="020F0302020204030204" pitchFamily="34" charset="0"/>
              <a:cs typeface="Calibri Light" panose="020F0302020204030204" pitchFamily="34" charset="0"/>
            </a:endParaRPr>
          </a:p>
        </p:txBody>
      </p:sp>
      <p:sp>
        <p:nvSpPr>
          <p:cNvPr id="17" name="TextBox 16"/>
          <p:cNvSpPr txBox="1"/>
          <p:nvPr/>
        </p:nvSpPr>
        <p:spPr>
          <a:xfrm>
            <a:off x="4552275" y="2311400"/>
            <a:ext cx="3377821" cy="1261884"/>
          </a:xfrm>
          <a:prstGeom prst="rect">
            <a:avLst/>
          </a:prstGeom>
          <a:noFill/>
        </p:spPr>
        <p:txBody>
          <a:bodyPr wrap="square" rtlCol="0">
            <a:spAutoFit/>
          </a:bodyPr>
          <a:lstStyle/>
          <a:p>
            <a:pPr defTabSz="457200">
              <a:defRPr/>
            </a:pPr>
            <a:r>
              <a:rPr lang="en-US" sz="2800" b="1" dirty="0">
                <a:solidFill>
                  <a:prstClr val="black"/>
                </a:solidFill>
                <a:latin typeface="Calibri Light" panose="020F0302020204030204" pitchFamily="34" charset="0"/>
                <a:cs typeface="Calibri Light" panose="020F0302020204030204" pitchFamily="34" charset="0"/>
              </a:rPr>
              <a:t>Bianca Flowers</a:t>
            </a:r>
          </a:p>
          <a:p>
            <a:pPr defTabSz="457200">
              <a:defRPr/>
            </a:pPr>
            <a:r>
              <a:rPr lang="en-US" sz="2400" i="1" dirty="0">
                <a:solidFill>
                  <a:prstClr val="black"/>
                </a:solidFill>
                <a:latin typeface="Calibri Light" panose="020F0302020204030204" pitchFamily="34" charset="0"/>
                <a:cs typeface="Calibri Light" panose="020F0302020204030204" pitchFamily="34" charset="0"/>
              </a:rPr>
              <a:t>Project Manager</a:t>
            </a:r>
          </a:p>
          <a:p>
            <a:pPr defTabSz="457200">
              <a:defRPr/>
            </a:pPr>
            <a:r>
              <a:rPr lang="en-US" sz="2400" dirty="0">
                <a:solidFill>
                  <a:prstClr val="black"/>
                </a:solidFill>
                <a:latin typeface="Calibri Light" panose="020F0302020204030204" pitchFamily="34" charset="0"/>
                <a:cs typeface="Calibri Light" panose="020F0302020204030204" pitchFamily="34" charset="0"/>
              </a:rPr>
              <a:t>flowerb@chc1.com</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Tree>
    <p:extLst>
      <p:ext uri="{BB962C8B-B14F-4D97-AF65-F5344CB8AC3E}">
        <p14:creationId xmlns:p14="http://schemas.microsoft.com/office/powerpoint/2010/main" val="408805053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79A16-415A-9145-B181-90C7EE2C2DF1}"/>
              </a:ext>
            </a:extLst>
          </p:cNvPr>
          <p:cNvSpPr>
            <a:spLocks noGrp="1"/>
          </p:cNvSpPr>
          <p:nvPr>
            <p:ph type="title"/>
          </p:nvPr>
        </p:nvSpPr>
        <p:spPr>
          <a:xfrm>
            <a:off x="1646771" y="1342323"/>
            <a:ext cx="9074727" cy="724429"/>
          </a:xfrm>
        </p:spPr>
        <p:txBody>
          <a:bodyPr anchor="t">
            <a:noAutofit/>
          </a:bodyPr>
          <a:lstStyle/>
          <a:p>
            <a:pPr algn="ctr">
              <a:lnSpc>
                <a:spcPct val="90000"/>
              </a:lnSpc>
            </a:pPr>
            <a:r>
              <a:rPr lang="en-US" sz="4800" b="1" spc="-30" dirty="0" smtClean="0">
                <a:solidFill>
                  <a:srgbClr val="0E74BD"/>
                </a:solidFill>
                <a:latin typeface="Calibri Light" panose="020F0302020204030204" pitchFamily="34" charset="0"/>
                <a:cs typeface="Calibri Light" panose="020F0302020204030204" pitchFamily="34" charset="0"/>
              </a:rPr>
              <a:t>Explore more resources!</a:t>
            </a:r>
            <a:endParaRPr lang="en-US" sz="4800" b="1" spc="-30" dirty="0">
              <a:solidFill>
                <a:srgbClr val="0E74BD"/>
              </a:solidFill>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811C57A9-FA56-8846-A262-C38A4576E609}"/>
              </a:ext>
            </a:extLst>
          </p:cNvPr>
          <p:cNvSpPr txBox="1"/>
          <p:nvPr/>
        </p:nvSpPr>
        <p:spPr>
          <a:xfrm>
            <a:off x="146050" y="6420149"/>
            <a:ext cx="304800" cy="230832"/>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D624103-554C-2E4E-857E-364EE110D31D}" type="slidenum">
              <a:rPr kumimoji="0" lang="en-US" sz="900" b="0" i="0" u="none" strike="noStrike" kern="0" cap="none" spc="0" normalizeH="0" baseline="0" noProof="0" dirty="0" smtClean="0">
                <a:ln>
                  <a:noFill/>
                </a:ln>
                <a:solidFill>
                  <a:srgbClr val="1B374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93</a:t>
            </a:fld>
            <a:endParaRPr kumimoji="0" lang="en-US" sz="900" b="0" i="0" u="none" strike="noStrike" kern="0" cap="none" spc="0" normalizeH="0" baseline="0" noProof="0" dirty="0">
              <a:ln>
                <a:noFill/>
              </a:ln>
              <a:solidFill>
                <a:srgbClr val="1B3749"/>
              </a:solidFill>
              <a:effectLst/>
              <a:uLnTx/>
              <a:uFillTx/>
              <a:latin typeface="Calibri"/>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050" y="225157"/>
            <a:ext cx="2192201" cy="965107"/>
          </a:xfrm>
          <a:prstGeom prst="rect">
            <a:avLst/>
          </a:prstGeom>
        </p:spPr>
      </p:pic>
      <p:pic>
        <p:nvPicPr>
          <p:cNvPr id="9" name="Picture 8"/>
          <p:cNvPicPr>
            <a:picLocks noChangeAspect="1"/>
          </p:cNvPicPr>
          <p:nvPr/>
        </p:nvPicPr>
        <p:blipFill>
          <a:blip r:embed="rId4"/>
          <a:stretch>
            <a:fillRect/>
          </a:stretch>
        </p:blipFill>
        <p:spPr>
          <a:xfrm>
            <a:off x="531033" y="2993714"/>
            <a:ext cx="2643530" cy="29697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4563" y="3302550"/>
            <a:ext cx="3642800" cy="2126508"/>
          </a:xfrm>
          <a:prstGeom prst="rect">
            <a:avLst/>
          </a:prstGeom>
        </p:spPr>
      </p:pic>
      <p:sp>
        <p:nvSpPr>
          <p:cNvPr id="11" name="Title 2">
            <a:extLst>
              <a:ext uri="{FF2B5EF4-FFF2-40B4-BE49-F238E27FC236}">
                <a16:creationId xmlns:a16="http://schemas.microsoft.com/office/drawing/2014/main" id="{27779A16-415A-9145-B181-90C7EE2C2DF1}"/>
              </a:ext>
            </a:extLst>
          </p:cNvPr>
          <p:cNvSpPr txBox="1">
            <a:spLocks/>
          </p:cNvSpPr>
          <p:nvPr/>
        </p:nvSpPr>
        <p:spPr>
          <a:xfrm>
            <a:off x="211871" y="2155371"/>
            <a:ext cx="7005298" cy="724429"/>
          </a:xfrm>
          <a:prstGeom prst="rect">
            <a:avLst/>
          </a:prstGeom>
        </p:spPr>
        <p:txBody>
          <a:bodyPr vert="horz" lIns="91440" tIns="45720" rIns="91440" bIns="45720" rtlCol="0" anchor="t">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rPr>
              <a:t>National Learning Library: </a:t>
            </a:r>
            <a:br>
              <a:rPr kumimoji="0" lang="en-US" sz="44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rPr>
            </a:br>
            <a:r>
              <a:rPr kumimoji="0" lang="en-US" sz="3600" b="1" i="0" u="none" strike="noStrike" kern="1200" cap="none" spc="-30" normalizeH="0" baseline="0" noProof="0" dirty="0" smtClean="0">
                <a:ln>
                  <a:noFill/>
                </a:ln>
                <a:solidFill>
                  <a:srgbClr val="1DAF4C"/>
                </a:solidFill>
                <a:effectLst/>
                <a:uLnTx/>
                <a:uFillTx/>
                <a:latin typeface="Calibri" panose="020F0502020204030204" pitchFamily="34" charset="0"/>
                <a:ea typeface="+mj-ea"/>
                <a:cs typeface="Calibri" panose="020F0502020204030204" pitchFamily="34" charset="0"/>
              </a:rPr>
              <a:t>Resources for Clinical Workforce Development</a:t>
            </a:r>
            <a:endParaRPr kumimoji="0" lang="en-US" sz="3600" b="1" i="0" u="none" strike="noStrike" kern="1200" cap="none" spc="-30" normalizeH="0" baseline="0" noProof="0" dirty="0">
              <a:ln>
                <a:noFill/>
              </a:ln>
              <a:solidFill>
                <a:srgbClr val="1DAF4C"/>
              </a:solidFill>
              <a:effectLst/>
              <a:uLnTx/>
              <a:uFillTx/>
              <a:latin typeface="Calibri" panose="020F0502020204030204" pitchFamily="34" charset="0"/>
              <a:ea typeface="+mj-ea"/>
              <a:cs typeface="Calibri" panose="020F0502020204030204" pitchFamily="34" charset="0"/>
            </a:endParaRPr>
          </a:p>
        </p:txBody>
      </p:sp>
      <p:sp>
        <p:nvSpPr>
          <p:cNvPr id="12" name="Rectangle 11"/>
          <p:cNvSpPr/>
          <p:nvPr/>
        </p:nvSpPr>
        <p:spPr>
          <a:xfrm>
            <a:off x="970765" y="6072283"/>
            <a:ext cx="5406866"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6"/>
              </a:rPr>
              <a:t>https://</a:t>
            </a:r>
            <a:r>
              <a:rPr kumimoji="0" lang="en-US" sz="2000" b="0" i="0" u="none" strike="noStrike" kern="1200" cap="none" spc="0" normalizeH="0" baseline="0" noProof="0" dirty="0" smtClean="0">
                <a:ln>
                  <a:noFill/>
                </a:ln>
                <a:solidFill>
                  <a:prstClr val="black"/>
                </a:solidFill>
                <a:effectLst/>
                <a:uLnTx/>
                <a:uFillTx/>
                <a:latin typeface="Calibri Light" panose="020F0302020204030204"/>
                <a:ea typeface="+mn-ea"/>
                <a:cs typeface="+mn-cs"/>
                <a:hlinkClick r:id="rId6"/>
              </a:rPr>
              <a:t>www.weitzmaninstitute.org/ncaresources</a:t>
            </a: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p:txBody>
      </p:sp>
      <p:cxnSp>
        <p:nvCxnSpPr>
          <p:cNvPr id="13" name="Straight Connector 12"/>
          <p:cNvCxnSpPr/>
          <p:nvPr/>
        </p:nvCxnSpPr>
        <p:spPr>
          <a:xfrm>
            <a:off x="6897546" y="1945342"/>
            <a:ext cx="0" cy="4483167"/>
          </a:xfrm>
          <a:prstGeom prst="line">
            <a:avLst/>
          </a:prstGeom>
        </p:spPr>
        <p:style>
          <a:lnRef idx="3">
            <a:schemeClr val="accent1"/>
          </a:lnRef>
          <a:fillRef idx="0">
            <a:schemeClr val="accent1"/>
          </a:fillRef>
          <a:effectRef idx="2">
            <a:schemeClr val="accent1"/>
          </a:effectRef>
          <a:fontRef idx="minor">
            <a:schemeClr val="tx1"/>
          </a:fontRef>
        </p:style>
      </p:cxnSp>
      <p:sp>
        <p:nvSpPr>
          <p:cNvPr id="14" name="Rectangle 13"/>
          <p:cNvSpPr/>
          <p:nvPr/>
        </p:nvSpPr>
        <p:spPr>
          <a:xfrm>
            <a:off x="7713509" y="6072283"/>
            <a:ext cx="393530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7"/>
              </a:rPr>
              <a:t>https://www.healthcenterinfo.org</a:t>
            </a:r>
            <a:r>
              <a:rPr kumimoji="0" lang="en-US" sz="2000" b="0" i="0" u="none" strike="noStrike" kern="1200" cap="none" spc="0" normalizeH="0" baseline="0" noProof="0" dirty="0" smtClean="0">
                <a:ln>
                  <a:noFill/>
                </a:ln>
                <a:solidFill>
                  <a:prstClr val="black"/>
                </a:solidFill>
                <a:effectLst/>
                <a:uLnTx/>
                <a:uFillTx/>
                <a:latin typeface="Calibri Light" panose="020F0302020204030204"/>
                <a:ea typeface="+mn-ea"/>
                <a:cs typeface="+mn-cs"/>
                <a:hlinkClick r:id="rId7"/>
              </a:rPr>
              <a:t>/</a:t>
            </a:r>
            <a:r>
              <a:rPr kumimoji="0" lang="en-US" sz="20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   </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5" name="Picture 14"/>
          <p:cNvPicPr>
            <a:picLocks noChangeAspect="1"/>
          </p:cNvPicPr>
          <p:nvPr/>
        </p:nvPicPr>
        <p:blipFill>
          <a:blip r:embed="rId8"/>
          <a:stretch>
            <a:fillRect/>
          </a:stretch>
        </p:blipFill>
        <p:spPr>
          <a:xfrm>
            <a:off x="7550685" y="3260434"/>
            <a:ext cx="4131325" cy="943986"/>
          </a:xfrm>
          <a:prstGeom prst="rect">
            <a:avLst/>
          </a:prstGeom>
          <a:ln>
            <a:solidFill>
              <a:schemeClr val="accent1"/>
            </a:solidFill>
          </a:ln>
        </p:spPr>
      </p:pic>
      <p:sp>
        <p:nvSpPr>
          <p:cNvPr id="16" name="Title 2">
            <a:extLst>
              <a:ext uri="{FF2B5EF4-FFF2-40B4-BE49-F238E27FC236}">
                <a16:creationId xmlns:a16="http://schemas.microsoft.com/office/drawing/2014/main" id="{27779A16-415A-9145-B181-90C7EE2C2DF1}"/>
              </a:ext>
            </a:extLst>
          </p:cNvPr>
          <p:cNvSpPr txBox="1">
            <a:spLocks/>
          </p:cNvSpPr>
          <p:nvPr/>
        </p:nvSpPr>
        <p:spPr>
          <a:xfrm>
            <a:off x="6897546" y="2186020"/>
            <a:ext cx="5294454" cy="72442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30" normalizeH="0" baseline="0" noProof="0" dirty="0">
                <a:ln>
                  <a:noFill/>
                </a:ln>
                <a:solidFill>
                  <a:srgbClr val="0E74BD"/>
                </a:solidFill>
                <a:effectLst/>
                <a:uLnTx/>
                <a:uFillTx/>
                <a:latin typeface="Calibri" panose="020F0502020204030204" pitchFamily="34" charset="0"/>
                <a:ea typeface="+mj-ea"/>
                <a:cs typeface="Calibri" panose="020F0502020204030204" pitchFamily="34" charset="0"/>
              </a:rPr>
              <a:t>Health Center </a:t>
            </a:r>
            <a:endParaRPr kumimoji="0" lang="en-US" sz="30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rPr>
              <a:t>Resource </a:t>
            </a:r>
            <a:r>
              <a:rPr kumimoji="0" lang="en-US" sz="3000" b="1" i="0" u="none" strike="noStrike" kern="1200" cap="none" spc="-30" normalizeH="0" baseline="0" noProof="0" dirty="0">
                <a:ln>
                  <a:noFill/>
                </a:ln>
                <a:solidFill>
                  <a:srgbClr val="0E74BD"/>
                </a:solidFill>
                <a:effectLst/>
                <a:uLnTx/>
                <a:uFillTx/>
                <a:latin typeface="Calibri" panose="020F0502020204030204" pitchFamily="34" charset="0"/>
                <a:ea typeface="+mj-ea"/>
                <a:cs typeface="Calibri" panose="020F0502020204030204" pitchFamily="34" charset="0"/>
              </a:rPr>
              <a:t>Clearinghouse</a:t>
            </a:r>
            <a:endParaRPr kumimoji="0" lang="en-US" sz="3000" b="1" i="0" u="none" strike="noStrike" kern="1200" cap="none" spc="-30" normalizeH="0" baseline="0" noProof="0" dirty="0">
              <a:ln>
                <a:noFill/>
              </a:ln>
              <a:solidFill>
                <a:srgbClr val="1DAF4C"/>
              </a:solidFill>
              <a:effectLst/>
              <a:uLnTx/>
              <a:uFillTx/>
              <a:latin typeface="Calibri" panose="020F0502020204030204" pitchFamily="34" charset="0"/>
              <a:ea typeface="+mj-ea"/>
              <a:cs typeface="Calibri" panose="020F0502020204030204" pitchFamily="34" charset="0"/>
            </a:endParaRPr>
          </a:p>
        </p:txBody>
      </p:sp>
      <p:pic>
        <p:nvPicPr>
          <p:cNvPr id="6" name="Picture 5"/>
          <p:cNvPicPr>
            <a:picLocks noChangeAspect="1"/>
          </p:cNvPicPr>
          <p:nvPr/>
        </p:nvPicPr>
        <p:blipFill>
          <a:blip r:embed="rId9"/>
          <a:stretch>
            <a:fillRect/>
          </a:stretch>
        </p:blipFill>
        <p:spPr>
          <a:xfrm>
            <a:off x="7550684" y="4323688"/>
            <a:ext cx="4131325" cy="1398609"/>
          </a:xfrm>
          <a:prstGeom prst="rect">
            <a:avLst/>
          </a:prstGeom>
        </p:spPr>
      </p:pic>
    </p:spTree>
    <p:extLst>
      <p:ext uri="{BB962C8B-B14F-4D97-AF65-F5344CB8AC3E}">
        <p14:creationId xmlns:p14="http://schemas.microsoft.com/office/powerpoint/2010/main" val="363863241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JPCHC">
      <a:dk1>
        <a:sysClr val="windowText" lastClr="000000"/>
      </a:dk1>
      <a:lt1>
        <a:sysClr val="window" lastClr="FFFFFF"/>
      </a:lt1>
      <a:dk2>
        <a:srgbClr val="44546A"/>
      </a:dk2>
      <a:lt2>
        <a:srgbClr val="E7E6E6"/>
      </a:lt2>
      <a:accent1>
        <a:srgbClr val="4472C4"/>
      </a:accent1>
      <a:accent2>
        <a:srgbClr val="AFE43A"/>
      </a:accent2>
      <a:accent3>
        <a:srgbClr val="F6B80A"/>
      </a:accent3>
      <a:accent4>
        <a:srgbClr val="757070"/>
      </a:accent4>
      <a:accent5>
        <a:srgbClr val="5B9BD5"/>
      </a:accent5>
      <a:accent6>
        <a:srgbClr val="70AD47"/>
      </a:accent6>
      <a:hlink>
        <a:srgbClr val="0563C1"/>
      </a:hlink>
      <a:folHlink>
        <a:srgbClr val="954F72"/>
      </a:folHlink>
    </a:clrScheme>
    <a:fontScheme name="JPCHC">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PCHC_HIV Project Team" id="{73C40E68-6C36-48F3-9DA4-B3A17417687F}" vid="{BC1FD224-1DA9-4A7A-8864-875A8D090E6F}"/>
    </a:ext>
  </a:extLst>
</a:theme>
</file>

<file path=ppt/theme/theme11.xml><?xml version="1.0" encoding="utf-8"?>
<a:theme xmlns:a="http://schemas.openxmlformats.org/drawingml/2006/main" name="PebbleVTI">
  <a:themeElements>
    <a:clrScheme name="Blush 3">
      <a:dk1>
        <a:sysClr val="windowText" lastClr="000000"/>
      </a:dk1>
      <a:lt1>
        <a:sysClr val="window" lastClr="FFFFFF"/>
      </a:lt1>
      <a:dk2>
        <a:srgbClr val="B15E4E"/>
      </a:dk2>
      <a:lt2>
        <a:srgbClr val="FFFFFF"/>
      </a:lt2>
      <a:accent1>
        <a:srgbClr val="C5B096"/>
      </a:accent1>
      <a:accent2>
        <a:srgbClr val="ECA855"/>
      </a:accent2>
      <a:accent3>
        <a:srgbClr val="9BBFB0"/>
      </a:accent3>
      <a:accent4>
        <a:srgbClr val="A9AEA7"/>
      </a:accent4>
      <a:accent5>
        <a:srgbClr val="6A787C"/>
      </a:accent5>
      <a:accent6>
        <a:srgbClr val="3B4345"/>
      </a:accent6>
      <a:hlink>
        <a:srgbClr val="ECA855"/>
      </a:hlink>
      <a:folHlink>
        <a:srgbClr val="6A392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ppt/theme/theme12.xml><?xml version="1.0" encoding="utf-8"?>
<a:theme xmlns:a="http://schemas.openxmlformats.org/drawingml/2006/main" name="5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3.xml><?xml version="1.0" encoding="utf-8"?>
<a:theme xmlns:a="http://schemas.openxmlformats.org/drawingml/2006/main" name="6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2 4">
      <a:dk1>
        <a:srgbClr val="5E5E5E"/>
      </a:dk1>
      <a:lt1>
        <a:srgbClr val="FFFFFF"/>
      </a:lt1>
      <a:dk2>
        <a:srgbClr val="5E5E5E"/>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H-PPT-template-2" id="{FFB69950-602D-0343-B9DF-C4E3C9853BC5}" vid="{0BCF12F2-3D28-C74E-98EC-4E19332FBE03}"/>
    </a:ext>
  </a:extLst>
</a:theme>
</file>

<file path=ppt/theme/theme3.xml><?xml version="1.0" encoding="utf-8"?>
<a:theme xmlns:a="http://schemas.openxmlformats.org/drawingml/2006/main" name="3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6.xml><?xml version="1.0" encoding="utf-8"?>
<a:theme xmlns:a="http://schemas.openxmlformats.org/drawingml/2006/main" name="1_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imated light slidesTF00654311.potx" id="{29CB8A8A-1EB5-4B9A-8C02-52918C52E4D6}" vid="{742FD3A2-1E2A-4F32-AD9C-3A49E5E68CE8}"/>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Custom 259">
      <a:dk1>
        <a:sysClr val="windowText" lastClr="000000"/>
      </a:dk1>
      <a:lt1>
        <a:sysClr val="window" lastClr="FFFFFF"/>
      </a:lt1>
      <a:dk2>
        <a:srgbClr val="44546A"/>
      </a:dk2>
      <a:lt2>
        <a:srgbClr val="E7E6E6"/>
      </a:lt2>
      <a:accent1>
        <a:srgbClr val="FCFF9F"/>
      </a:accent1>
      <a:accent2>
        <a:srgbClr val="FFD89F"/>
      </a:accent2>
      <a:accent3>
        <a:srgbClr val="C6FF9F"/>
      </a:accent3>
      <a:accent4>
        <a:srgbClr val="9FFFE1"/>
      </a:accent4>
      <a:accent5>
        <a:srgbClr val="DDD5FF"/>
      </a:accent5>
      <a:accent6>
        <a:srgbClr val="FFD5FA"/>
      </a:accent6>
      <a:hlink>
        <a:srgbClr val="FCFF9F"/>
      </a:hlink>
      <a:folHlink>
        <a:srgbClr val="FCFF9F"/>
      </a:folHlink>
    </a:clrScheme>
    <a:fontScheme name="Custom 286">
      <a:majorFont>
        <a:latin typeface="Franklin Gothic Book"/>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rthday-SlideShow_dn_v5" id="{B705DA15-F961-40D5-AE2F-AB383C22260D}" vid="{F362409C-D366-402C-8699-4EC1C2FCB61B}"/>
    </a:ext>
  </a:extLst>
</a:theme>
</file>

<file path=ppt/theme/theme9.xml><?xml version="1.0" encoding="utf-8"?>
<a:theme xmlns:a="http://schemas.openxmlformats.org/drawingml/2006/main" name="6_Office Theme">
  <a:themeElements>
    <a:clrScheme name="Custom 2">
      <a:dk1>
        <a:srgbClr val="000000"/>
      </a:dk1>
      <a:lt1>
        <a:srgbClr val="FFFFFF"/>
      </a:lt1>
      <a:dk2>
        <a:srgbClr val="0D3B3E"/>
      </a:dk2>
      <a:lt2>
        <a:srgbClr val="A3E5E4"/>
      </a:lt2>
      <a:accent1>
        <a:srgbClr val="31B6FD"/>
      </a:accent1>
      <a:accent2>
        <a:srgbClr val="4584D3"/>
      </a:accent2>
      <a:accent3>
        <a:srgbClr val="E8D60D"/>
      </a:accent3>
      <a:accent4>
        <a:srgbClr val="59AD27"/>
      </a:accent4>
      <a:accent5>
        <a:srgbClr val="EB5819"/>
      </a:accent5>
      <a:accent6>
        <a:srgbClr val="26B5BD"/>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1252</TotalTime>
  <Words>5666</Words>
  <Application>Microsoft Office PowerPoint</Application>
  <PresentationFormat>Widescreen</PresentationFormat>
  <Paragraphs>920</Paragraphs>
  <Slides>93</Slides>
  <Notes>82</Notes>
  <HiddenSlides>0</HiddenSlides>
  <MMClips>0</MMClips>
  <ScaleCrop>false</ScaleCrop>
  <HeadingPairs>
    <vt:vector size="6" baseType="variant">
      <vt:variant>
        <vt:lpstr>Fonts Used</vt:lpstr>
      </vt:variant>
      <vt:variant>
        <vt:i4>24</vt:i4>
      </vt:variant>
      <vt:variant>
        <vt:lpstr>Theme</vt:lpstr>
      </vt:variant>
      <vt:variant>
        <vt:i4>14</vt:i4>
      </vt:variant>
      <vt:variant>
        <vt:lpstr>Slide Titles</vt:lpstr>
      </vt:variant>
      <vt:variant>
        <vt:i4>93</vt:i4>
      </vt:variant>
    </vt:vector>
  </HeadingPairs>
  <TitlesOfParts>
    <vt:vector size="131" baseType="lpstr">
      <vt:lpstr>ＭＳ Ｐゴシック</vt:lpstr>
      <vt:lpstr>.Hiragino Kaku Gothic Interface W3</vt:lpstr>
      <vt:lpstr>Arial</vt:lpstr>
      <vt:lpstr>Avenir Heavy</vt:lpstr>
      <vt:lpstr>Avenir Medium</vt:lpstr>
      <vt:lpstr>Avenir Next LT Pro</vt:lpstr>
      <vt:lpstr>Avenir Next LT Pro Light</vt:lpstr>
      <vt:lpstr>Calibri</vt:lpstr>
      <vt:lpstr>Calibri Light</vt:lpstr>
      <vt:lpstr>Californian FB</vt:lpstr>
      <vt:lpstr>Century Gothic</vt:lpstr>
      <vt:lpstr>Franklin Gothic Book</vt:lpstr>
      <vt:lpstr>Franklin Gothic Demi</vt:lpstr>
      <vt:lpstr>Garamond</vt:lpstr>
      <vt:lpstr>Glegoo</vt:lpstr>
      <vt:lpstr>Helvetica</vt:lpstr>
      <vt:lpstr>Inter</vt:lpstr>
      <vt:lpstr>Lato</vt:lpstr>
      <vt:lpstr>Myriad Pro</vt:lpstr>
      <vt:lpstr>Raleway</vt:lpstr>
      <vt:lpstr>Sitka Subheading</vt:lpstr>
      <vt:lpstr>Tahoma</vt:lpstr>
      <vt:lpstr>Times New Roman</vt:lpstr>
      <vt:lpstr>Wingdings</vt:lpstr>
      <vt:lpstr>Custom Design</vt:lpstr>
      <vt:lpstr>3_Office Theme</vt:lpstr>
      <vt:lpstr>3_2017_HTAA_Diabetes</vt:lpstr>
      <vt:lpstr>Office Theme</vt:lpstr>
      <vt:lpstr>4_2017_HTAA_Diabetes</vt:lpstr>
      <vt:lpstr>1_Office Theme</vt:lpstr>
      <vt:lpstr>2_Office Theme</vt:lpstr>
      <vt:lpstr>4_Office Theme</vt:lpstr>
      <vt:lpstr>6_Office Theme</vt:lpstr>
      <vt:lpstr>7_Office Theme</vt:lpstr>
      <vt:lpstr>PebbleVTI</vt:lpstr>
      <vt:lpstr>5_2017_HTAA_Diabetes</vt:lpstr>
      <vt:lpstr>6_2017_HTAA_Diabetes</vt:lpstr>
      <vt:lpstr>5_Office Theme</vt:lpstr>
      <vt:lpstr>PowerPoint Presentation</vt:lpstr>
      <vt:lpstr>Get the Most Out of Your Zoom Experience</vt:lpstr>
      <vt:lpstr>PowerPoint Presentation</vt:lpstr>
      <vt:lpstr>PowerPoint Presentation</vt:lpstr>
      <vt:lpstr>PowerPoint Presentation</vt:lpstr>
      <vt:lpstr>PowerPoint Presentation</vt:lpstr>
      <vt:lpstr>PowerPoint Presentation</vt:lpstr>
      <vt:lpstr>Locations and Service Sites in Connecticut</vt:lpstr>
      <vt:lpstr>PowerPoint Presentation</vt:lpstr>
      <vt:lpstr>Dr. Marwan Haddad</vt:lpstr>
      <vt:lpstr>Kasey Harding</vt:lpstr>
      <vt:lpstr>Jeannie McIntosh</vt:lpstr>
      <vt:lpstr>Maria Lorenzo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Goals of participation </vt:lpstr>
      <vt:lpstr>Asian American Health Coalition of the Greater Houston Area</vt:lpstr>
      <vt:lpstr>About HOPE Clinic</vt:lpstr>
      <vt:lpstr>East Central Oklahoma Family Health Center</vt:lpstr>
      <vt:lpstr>Meet our team!</vt:lpstr>
      <vt:lpstr>FirstMed Health &amp; Wellness A nonprofit community healthcare clinic providing preventive and primary health care services to individuals and families in Southern Nevada  Chief Executive Officer: ANGELA QUINN   Vice President: SONYA HARRIS     Chief Medical Officer: LILNETRA GRADY     Chief Operation Officer: MYESHA WILSON</vt:lpstr>
      <vt:lpstr>FirstMed Health &amp; Wellness</vt:lpstr>
      <vt:lpstr>International Community Health Services (ICHS)</vt:lpstr>
      <vt:lpstr> About Us </vt:lpstr>
      <vt:lpstr>Meet the Team</vt:lpstr>
      <vt:lpstr>Meet the Team</vt:lpstr>
      <vt:lpstr>ICHS Goals for Collaborative</vt:lpstr>
      <vt:lpstr>PowerPoint Presentation</vt:lpstr>
      <vt:lpstr>PowerPoint Presentation</vt:lpstr>
      <vt:lpstr>PowerPoint Presentation</vt:lpstr>
      <vt:lpstr>New HIV Diagnoses  in the United States 2021</vt:lpstr>
      <vt:lpstr>PowerPoint Presentation</vt:lpstr>
      <vt:lpstr>PowerPoint Presentation</vt:lpstr>
      <vt:lpstr>PowerPoint Presentation</vt:lpstr>
      <vt:lpstr>PowerPoint Presentation</vt:lpstr>
      <vt:lpstr>PrEP in the  United States 2022-2023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Jane Pauley CHC - Overview</vt:lpstr>
      <vt:lpstr>Our HIV Project Team</vt:lpstr>
      <vt:lpstr>PowerPoint Presentation</vt:lpstr>
      <vt:lpstr>PowerPoint Presentation</vt:lpstr>
      <vt:lpstr>The HealthCare Connection</vt:lpstr>
      <vt:lpstr>The HealthCare Connection</vt:lpstr>
      <vt:lpstr>WellSpace Health – STI Grant</vt:lpstr>
      <vt:lpstr>Our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Explore more resources!</vt:lpstr>
    </vt:vector>
  </TitlesOfParts>
  <Company>CHC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Ivers Heine, Stephanie</dc:creator>
  <cp:lastModifiedBy>Angers, Meaghan</cp:lastModifiedBy>
  <cp:revision>80</cp:revision>
  <dcterms:created xsi:type="dcterms:W3CDTF">2022-11-29T13:58:37Z</dcterms:created>
  <dcterms:modified xsi:type="dcterms:W3CDTF">2024-01-29T19:32:36Z</dcterms:modified>
</cp:coreProperties>
</file>