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3" r:id="rId2"/>
    <p:sldMasterId id="2147483732" r:id="rId3"/>
    <p:sldMasterId id="2147483745" r:id="rId4"/>
  </p:sldMasterIdLst>
  <p:notesMasterIdLst>
    <p:notesMasterId r:id="rId91"/>
  </p:notesMasterIdLst>
  <p:sldIdLst>
    <p:sldId id="482" r:id="rId5"/>
    <p:sldId id="483" r:id="rId6"/>
    <p:sldId id="484" r:id="rId7"/>
    <p:sldId id="562" r:id="rId8"/>
    <p:sldId id="561" r:id="rId9"/>
    <p:sldId id="487" r:id="rId10"/>
    <p:sldId id="563" r:id="rId11"/>
    <p:sldId id="569" r:id="rId12"/>
    <p:sldId id="570" r:id="rId13"/>
    <p:sldId id="564" r:id="rId14"/>
    <p:sldId id="489" r:id="rId15"/>
    <p:sldId id="490" r:id="rId16"/>
    <p:sldId id="491" r:id="rId17"/>
    <p:sldId id="492" r:id="rId18"/>
    <p:sldId id="493" r:id="rId19"/>
    <p:sldId id="494" r:id="rId20"/>
    <p:sldId id="495" r:id="rId21"/>
    <p:sldId id="496" r:id="rId22"/>
    <p:sldId id="497" r:id="rId23"/>
    <p:sldId id="498" r:id="rId24"/>
    <p:sldId id="500" r:id="rId25"/>
    <p:sldId id="509" r:id="rId26"/>
    <p:sldId id="517" r:id="rId27"/>
    <p:sldId id="510" r:id="rId28"/>
    <p:sldId id="511" r:id="rId29"/>
    <p:sldId id="512" r:id="rId30"/>
    <p:sldId id="513" r:id="rId31"/>
    <p:sldId id="514" r:id="rId32"/>
    <p:sldId id="501" r:id="rId33"/>
    <p:sldId id="515" r:id="rId34"/>
    <p:sldId id="516" r:id="rId35"/>
    <p:sldId id="502" r:id="rId36"/>
    <p:sldId id="503" r:id="rId37"/>
    <p:sldId id="504" r:id="rId38"/>
    <p:sldId id="518" r:id="rId39"/>
    <p:sldId id="519" r:id="rId40"/>
    <p:sldId id="520" r:id="rId41"/>
    <p:sldId id="521" r:id="rId42"/>
    <p:sldId id="522" r:id="rId43"/>
    <p:sldId id="523" r:id="rId44"/>
    <p:sldId id="524" r:id="rId45"/>
    <p:sldId id="525" r:id="rId46"/>
    <p:sldId id="433" r:id="rId47"/>
    <p:sldId id="526" r:id="rId48"/>
    <p:sldId id="527" r:id="rId49"/>
    <p:sldId id="531" r:id="rId50"/>
    <p:sldId id="530" r:id="rId51"/>
    <p:sldId id="559" r:id="rId52"/>
    <p:sldId id="560" r:id="rId53"/>
    <p:sldId id="533" r:id="rId54"/>
    <p:sldId id="534" r:id="rId55"/>
    <p:sldId id="535" r:id="rId56"/>
    <p:sldId id="536" r:id="rId57"/>
    <p:sldId id="537" r:id="rId58"/>
    <p:sldId id="538" r:id="rId59"/>
    <p:sldId id="539" r:id="rId60"/>
    <p:sldId id="540" r:id="rId61"/>
    <p:sldId id="541" r:id="rId62"/>
    <p:sldId id="544" r:id="rId63"/>
    <p:sldId id="543" r:id="rId64"/>
    <p:sldId id="542" r:id="rId65"/>
    <p:sldId id="505" r:id="rId66"/>
    <p:sldId id="545" r:id="rId67"/>
    <p:sldId id="546" r:id="rId68"/>
    <p:sldId id="547" r:id="rId69"/>
    <p:sldId id="548" r:id="rId70"/>
    <p:sldId id="549" r:id="rId71"/>
    <p:sldId id="550" r:id="rId72"/>
    <p:sldId id="551" r:id="rId73"/>
    <p:sldId id="552" r:id="rId74"/>
    <p:sldId id="553" r:id="rId75"/>
    <p:sldId id="554" r:id="rId76"/>
    <p:sldId id="555" r:id="rId77"/>
    <p:sldId id="462" r:id="rId78"/>
    <p:sldId id="571" r:id="rId79"/>
    <p:sldId id="558" r:id="rId80"/>
    <p:sldId id="557" r:id="rId81"/>
    <p:sldId id="463" r:id="rId82"/>
    <p:sldId id="464" r:id="rId83"/>
    <p:sldId id="465" r:id="rId84"/>
    <p:sldId id="466" r:id="rId85"/>
    <p:sldId id="467" r:id="rId86"/>
    <p:sldId id="565" r:id="rId87"/>
    <p:sldId id="566" r:id="rId88"/>
    <p:sldId id="567" r:id="rId89"/>
    <p:sldId id="568"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336" autoAdjust="0"/>
  </p:normalViewPr>
  <p:slideViewPr>
    <p:cSldViewPr snapToGrid="0">
      <p:cViewPr varScale="1">
        <p:scale>
          <a:sx n="62" d="100"/>
          <a:sy n="62"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4F116-3396-4540-AC01-66964F02D2EA}" type="doc">
      <dgm:prSet loTypeId="urn:microsoft.com/office/officeart/2005/8/layout/hProcess11" loCatId="process" qsTypeId="urn:microsoft.com/office/officeart/2005/8/quickstyle/3d4" qsCatId="3D" csTypeId="urn:microsoft.com/office/officeart/2005/8/colors/accent1_2" csCatId="accent1" phldr="1"/>
      <dgm:spPr/>
      <dgm:t>
        <a:bodyPr/>
        <a:lstStyle/>
        <a:p>
          <a:endParaRPr lang="en-US"/>
        </a:p>
      </dgm:t>
    </dgm:pt>
    <dgm:pt modelId="{2F347812-4A46-46E0-B628-4EC4CA434ED8}">
      <dgm:prSet phldrT="[Text]" custT="1"/>
      <dgm:spPr>
        <a:xfrm>
          <a:off x="29227" y="74768"/>
          <a:ext cx="1050832" cy="1810384"/>
        </a:xfrm>
        <a:prstGeom prst="rect">
          <a:avLst/>
        </a:prstGeom>
        <a:noFill/>
        <a:ln>
          <a:noFill/>
        </a:ln>
        <a:effectLst/>
      </dgm:spPr>
      <dgm:t>
        <a:bodyPr/>
        <a:lstStyle/>
        <a:p>
          <a:r>
            <a:rPr lang="en-US" sz="1400" b="1" dirty="0" smtClean="0">
              <a:solidFill>
                <a:sysClr val="windowText" lastClr="000000">
                  <a:hueOff val="0"/>
                  <a:satOff val="0"/>
                  <a:lumOff val="0"/>
                  <a:alphaOff val="0"/>
                </a:sysClr>
              </a:solidFill>
              <a:latin typeface="Calibri"/>
              <a:ea typeface="+mn-ea"/>
              <a:cs typeface="+mn-cs"/>
            </a:rPr>
            <a:t>PDSA 1: </a:t>
          </a:r>
          <a:r>
            <a:rPr lang="en-US" sz="1400" dirty="0" smtClean="0">
              <a:solidFill>
                <a:sysClr val="windowText" lastClr="000000">
                  <a:hueOff val="0"/>
                  <a:satOff val="0"/>
                  <a:lumOff val="0"/>
                  <a:alphaOff val="0"/>
                </a:sysClr>
              </a:solidFill>
              <a:latin typeface="Calibri"/>
              <a:ea typeface="+mn-ea"/>
              <a:cs typeface="+mn-cs"/>
            </a:rPr>
            <a:t>Pod</a:t>
          </a:r>
          <a:endParaRPr lang="en-US" sz="1400" dirty="0">
            <a:solidFill>
              <a:sysClr val="windowText" lastClr="000000">
                <a:hueOff val="0"/>
                <a:satOff val="0"/>
                <a:lumOff val="0"/>
                <a:alphaOff val="0"/>
              </a:sysClr>
            </a:solidFill>
            <a:latin typeface="Calibri"/>
            <a:ea typeface="+mn-ea"/>
            <a:cs typeface="+mn-cs"/>
          </a:endParaRPr>
        </a:p>
      </dgm:t>
    </dgm:pt>
    <dgm:pt modelId="{6172AA4A-9C3F-437D-8FB9-8E063BB99E94}" type="parTrans" cxnId="{3A5F27CA-E2EB-43D0-BA06-3055E3E8DEAA}">
      <dgm:prSet/>
      <dgm:spPr/>
      <dgm:t>
        <a:bodyPr/>
        <a:lstStyle/>
        <a:p>
          <a:endParaRPr lang="en-US"/>
        </a:p>
      </dgm:t>
    </dgm:pt>
    <dgm:pt modelId="{060E2694-5867-43D4-8F2C-FCBD2E8101D2}" type="sibTrans" cxnId="{3A5F27CA-E2EB-43D0-BA06-3055E3E8DEAA}">
      <dgm:prSet/>
      <dgm:spPr/>
      <dgm:t>
        <a:bodyPr/>
        <a:lstStyle/>
        <a:p>
          <a:endParaRPr lang="en-US"/>
        </a:p>
      </dgm:t>
    </dgm:pt>
    <dgm:pt modelId="{55288ABC-231D-4458-AED7-035D732DCE50}">
      <dgm:prSet phldrT="[Text]" custT="1"/>
      <dgm:spPr>
        <a:xfrm>
          <a:off x="1104029" y="2706045"/>
          <a:ext cx="1050832" cy="1823093"/>
        </a:xfrm>
        <a:prstGeom prst="rect">
          <a:avLst/>
        </a:prstGeom>
        <a:noFill/>
        <a:ln>
          <a:noFill/>
        </a:ln>
        <a:effectLst/>
      </dgm:spPr>
      <dgm:t>
        <a:bodyPr/>
        <a:lstStyle/>
        <a:p>
          <a:r>
            <a:rPr lang="en-US" sz="1400" b="1" dirty="0" smtClean="0">
              <a:solidFill>
                <a:sysClr val="windowText" lastClr="000000">
                  <a:hueOff val="0"/>
                  <a:satOff val="0"/>
                  <a:lumOff val="0"/>
                  <a:alphaOff val="0"/>
                </a:sysClr>
              </a:solidFill>
              <a:latin typeface="Calibri"/>
              <a:ea typeface="+mn-ea"/>
              <a:cs typeface="+mn-cs"/>
            </a:rPr>
            <a:t>Evaluate</a:t>
          </a:r>
          <a:r>
            <a:rPr lang="en-US" sz="1400" dirty="0" smtClean="0">
              <a:solidFill>
                <a:sysClr val="windowText" lastClr="000000">
                  <a:hueOff val="0"/>
                  <a:satOff val="0"/>
                  <a:lumOff val="0"/>
                  <a:alphaOff val="0"/>
                </a:sysClr>
              </a:solidFill>
              <a:latin typeface="Calibri"/>
              <a:ea typeface="+mn-ea"/>
              <a:cs typeface="+mn-cs"/>
            </a:rPr>
            <a:t> &amp; Create </a:t>
          </a:r>
          <a:r>
            <a:rPr lang="en-US" sz="1400" b="1" dirty="0" smtClean="0">
              <a:solidFill>
                <a:sysClr val="windowText" lastClr="000000">
                  <a:hueOff val="0"/>
                  <a:satOff val="0"/>
                  <a:lumOff val="0"/>
                  <a:alphaOff val="0"/>
                </a:sysClr>
              </a:solidFill>
              <a:latin typeface="Calibri"/>
              <a:ea typeface="+mn-ea"/>
              <a:cs typeface="+mn-cs"/>
            </a:rPr>
            <a:t>Action Plan</a:t>
          </a:r>
        </a:p>
        <a:p>
          <a:endParaRPr lang="en-US" sz="1400" dirty="0">
            <a:solidFill>
              <a:sysClr val="windowText" lastClr="000000">
                <a:hueOff val="0"/>
                <a:satOff val="0"/>
                <a:lumOff val="0"/>
                <a:alphaOff val="0"/>
              </a:sysClr>
            </a:solidFill>
            <a:latin typeface="Calibri"/>
            <a:ea typeface="+mn-ea"/>
            <a:cs typeface="+mn-cs"/>
          </a:endParaRPr>
        </a:p>
      </dgm:t>
    </dgm:pt>
    <dgm:pt modelId="{096FD7B5-2A27-4F6C-8622-41A40D5C4B74}" type="parTrans" cxnId="{65490E65-7362-4AB5-9671-6EF3DA917223}">
      <dgm:prSet/>
      <dgm:spPr/>
      <dgm:t>
        <a:bodyPr/>
        <a:lstStyle/>
        <a:p>
          <a:endParaRPr lang="en-US"/>
        </a:p>
      </dgm:t>
    </dgm:pt>
    <dgm:pt modelId="{7C901EF5-A495-4B4E-BF18-C5D4CF9BAF02}" type="sibTrans" cxnId="{65490E65-7362-4AB5-9671-6EF3DA917223}">
      <dgm:prSet/>
      <dgm:spPr/>
      <dgm:t>
        <a:bodyPr/>
        <a:lstStyle/>
        <a:p>
          <a:endParaRPr lang="en-US"/>
        </a:p>
      </dgm:t>
    </dgm:pt>
    <dgm:pt modelId="{868A412E-3AAA-44F5-B454-2262EDD7028F}">
      <dgm:prSet phldrT="[Text]"/>
      <dgm:spPr>
        <a:xfrm>
          <a:off x="2207403" y="0"/>
          <a:ext cx="1050832" cy="1810384"/>
        </a:xfrm>
        <a:prstGeom prst="rect">
          <a:avLst/>
        </a:prstGeom>
        <a:noFill/>
        <a:ln>
          <a:noFill/>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95DEBA7F-4772-4A91-A1A4-7463E129593B}" type="parTrans" cxnId="{F631AB73-7158-4F0E-9823-4869EF676E93}">
      <dgm:prSet/>
      <dgm:spPr/>
      <dgm:t>
        <a:bodyPr/>
        <a:lstStyle/>
        <a:p>
          <a:endParaRPr lang="en-US"/>
        </a:p>
      </dgm:t>
    </dgm:pt>
    <dgm:pt modelId="{9405FE8E-2C04-4AA0-853F-1626C3EDB3FE}" type="sibTrans" cxnId="{F631AB73-7158-4F0E-9823-4869EF676E93}">
      <dgm:prSet/>
      <dgm:spPr/>
      <dgm:t>
        <a:bodyPr/>
        <a:lstStyle/>
        <a:p>
          <a:endParaRPr lang="en-US"/>
        </a:p>
      </dgm:t>
    </dgm:pt>
    <dgm:pt modelId="{DCD73887-1039-43DC-BC7F-E656714A811D}">
      <dgm:prSet/>
      <dgm:spPr>
        <a:xfrm>
          <a:off x="4414151" y="0"/>
          <a:ext cx="1050832" cy="1810384"/>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6E726316-2D7F-46D3-BD06-015D43F4F7E3}" type="parTrans" cxnId="{F0DFAF6D-6038-4AA2-8631-EBF36030FF62}">
      <dgm:prSet/>
      <dgm:spPr/>
      <dgm:t>
        <a:bodyPr/>
        <a:lstStyle/>
        <a:p>
          <a:endParaRPr lang="en-US"/>
        </a:p>
      </dgm:t>
    </dgm:pt>
    <dgm:pt modelId="{B863130E-04EF-4E18-A1EE-99405D16DDED}" type="sibTrans" cxnId="{F0DFAF6D-6038-4AA2-8631-EBF36030FF62}">
      <dgm:prSet/>
      <dgm:spPr/>
      <dgm:t>
        <a:bodyPr/>
        <a:lstStyle/>
        <a:p>
          <a:endParaRPr lang="en-US"/>
        </a:p>
      </dgm:t>
    </dgm:pt>
    <dgm:pt modelId="{183D02E3-B29E-468F-9DE3-AA86FA314DCD}">
      <dgm:prSet/>
      <dgm:spPr>
        <a:xfrm>
          <a:off x="5517525" y="2715577"/>
          <a:ext cx="1050832" cy="1810384"/>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B6E8E531-9DC0-4195-990A-32D616E87B37}" type="parTrans" cxnId="{5C4DC405-1ED8-4576-93C7-BA0AC66BF82F}">
      <dgm:prSet/>
      <dgm:spPr/>
      <dgm:t>
        <a:bodyPr/>
        <a:lstStyle/>
        <a:p>
          <a:endParaRPr lang="en-US"/>
        </a:p>
      </dgm:t>
    </dgm:pt>
    <dgm:pt modelId="{B18394DE-8647-42E1-BEC8-9E0E48B50979}" type="sibTrans" cxnId="{5C4DC405-1ED8-4576-93C7-BA0AC66BF82F}">
      <dgm:prSet/>
      <dgm:spPr/>
      <dgm:t>
        <a:bodyPr/>
        <a:lstStyle/>
        <a:p>
          <a:endParaRPr lang="en-US"/>
        </a:p>
      </dgm:t>
    </dgm:pt>
    <dgm:pt modelId="{9D74CA00-F4EE-4797-B4F5-EC280589E88B}">
      <dgm:prSet/>
      <dgm:spPr>
        <a:xfrm>
          <a:off x="6620899" y="0"/>
          <a:ext cx="1050832" cy="1810384"/>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FEAE4E0D-17C0-489A-879E-EC6B2E0D2452}" type="parTrans" cxnId="{4D98D0F4-382E-46F1-B6A9-D7659A8F9030}">
      <dgm:prSet/>
      <dgm:spPr/>
      <dgm:t>
        <a:bodyPr/>
        <a:lstStyle/>
        <a:p>
          <a:endParaRPr lang="en-US"/>
        </a:p>
      </dgm:t>
    </dgm:pt>
    <dgm:pt modelId="{9B414022-4FED-47D1-9968-17068FCC5902}" type="sibTrans" cxnId="{4D98D0F4-382E-46F1-B6A9-D7659A8F9030}">
      <dgm:prSet/>
      <dgm:spPr/>
      <dgm:t>
        <a:bodyPr/>
        <a:lstStyle/>
        <a:p>
          <a:endParaRPr lang="en-US"/>
        </a:p>
      </dgm:t>
    </dgm:pt>
    <dgm:pt modelId="{66F09E77-EA22-4FEA-9032-C82C22EADC92}">
      <dgm:prSet phldrT="[Text]" custT="1"/>
      <dgm:spPr>
        <a:xfrm>
          <a:off x="3361312" y="2660541"/>
          <a:ext cx="1050832" cy="1810384"/>
        </a:xfrm>
        <a:prstGeom prst="rect">
          <a:avLst/>
        </a:prstGeom>
        <a:noFill/>
        <a:ln>
          <a:noFill/>
        </a:ln>
        <a:effectLst/>
      </dgm:spPr>
      <dgm:t>
        <a:bodyPr/>
        <a:lstStyle/>
        <a:p>
          <a:r>
            <a:rPr lang="en-US" sz="1400" b="1" dirty="0" smtClean="0">
              <a:solidFill>
                <a:sysClr val="windowText" lastClr="000000">
                  <a:hueOff val="0"/>
                  <a:satOff val="0"/>
                  <a:lumOff val="0"/>
                  <a:alphaOff val="0"/>
                </a:sysClr>
              </a:solidFill>
              <a:latin typeface="Calibri"/>
              <a:ea typeface="+mn-ea"/>
              <a:cs typeface="+mn-cs"/>
            </a:rPr>
            <a:t>PDSA 3</a:t>
          </a:r>
          <a:r>
            <a:rPr lang="en-US" sz="1400" dirty="0" smtClean="0">
              <a:solidFill>
                <a:sysClr val="windowText" lastClr="000000">
                  <a:hueOff val="0"/>
                  <a:satOff val="0"/>
                  <a:lumOff val="0"/>
                  <a:alphaOff val="0"/>
                </a:sysClr>
              </a:solidFill>
              <a:latin typeface="Calibri"/>
              <a:ea typeface="+mn-ea"/>
              <a:cs typeface="+mn-cs"/>
            </a:rPr>
            <a:t>: Expand to other clinical teams </a:t>
          </a:r>
          <a:endParaRPr lang="en-US" sz="1400" dirty="0">
            <a:solidFill>
              <a:sysClr val="windowText" lastClr="000000">
                <a:hueOff val="0"/>
                <a:satOff val="0"/>
                <a:lumOff val="0"/>
                <a:alphaOff val="0"/>
              </a:sysClr>
            </a:solidFill>
            <a:latin typeface="Calibri"/>
            <a:ea typeface="+mn-ea"/>
            <a:cs typeface="+mn-cs"/>
          </a:endParaRPr>
        </a:p>
      </dgm:t>
    </dgm:pt>
    <dgm:pt modelId="{CB58781C-2360-4B7A-A100-841536F06EA0}" type="parTrans" cxnId="{8E0672E1-64BD-4889-A664-55028AC309AA}">
      <dgm:prSet/>
      <dgm:spPr/>
      <dgm:t>
        <a:bodyPr/>
        <a:lstStyle/>
        <a:p>
          <a:endParaRPr lang="en-US"/>
        </a:p>
      </dgm:t>
    </dgm:pt>
    <dgm:pt modelId="{560C3E0A-8781-4CE5-AA9E-DE0B8F1B4A0C}" type="sibTrans" cxnId="{8E0672E1-64BD-4889-A664-55028AC309AA}">
      <dgm:prSet/>
      <dgm:spPr/>
      <dgm:t>
        <a:bodyPr/>
        <a:lstStyle/>
        <a:p>
          <a:endParaRPr lang="en-US"/>
        </a:p>
      </dgm:t>
    </dgm:pt>
    <dgm:pt modelId="{45ED29D1-88E1-4BD1-BECE-CBA2AFA688F4}" type="pres">
      <dgm:prSet presAssocID="{CCC4F116-3396-4540-AC01-66964F02D2EA}" presName="Name0" presStyleCnt="0">
        <dgm:presLayoutVars>
          <dgm:dir/>
          <dgm:resizeHandles val="exact"/>
        </dgm:presLayoutVars>
      </dgm:prSet>
      <dgm:spPr/>
      <dgm:t>
        <a:bodyPr/>
        <a:lstStyle/>
        <a:p>
          <a:endParaRPr lang="en-US"/>
        </a:p>
      </dgm:t>
    </dgm:pt>
    <dgm:pt modelId="{3478DB78-F330-48DE-99E5-B6CAA4B0C156}" type="pres">
      <dgm:prSet presAssocID="{CCC4F116-3396-4540-AC01-66964F02D2EA}" presName="arrow" presStyleLbl="bgShp" presStyleIdx="0" presStyleCnt="1"/>
      <dgm:spPr>
        <a:xfrm>
          <a:off x="0" y="1357788"/>
          <a:ext cx="8524875" cy="1810384"/>
        </a:xfrm>
        <a:prstGeom prst="notchedRightArrow">
          <a:avLst/>
        </a:prstGeom>
        <a:solidFill>
          <a:srgbClr val="4F81BD">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gm:spPr>
      <dgm:t>
        <a:bodyPr/>
        <a:lstStyle/>
        <a:p>
          <a:endParaRPr lang="en-US"/>
        </a:p>
      </dgm:t>
    </dgm:pt>
    <dgm:pt modelId="{79F9D88D-3C69-40CB-86D6-284264BDA798}" type="pres">
      <dgm:prSet presAssocID="{CCC4F116-3396-4540-AC01-66964F02D2EA}" presName="points" presStyleCnt="0"/>
      <dgm:spPr/>
    </dgm:pt>
    <dgm:pt modelId="{08774169-AD43-4628-AE1F-2C71297D6015}" type="pres">
      <dgm:prSet presAssocID="{2F347812-4A46-46E0-B628-4EC4CA434ED8}" presName="compositeA" presStyleCnt="0"/>
      <dgm:spPr/>
    </dgm:pt>
    <dgm:pt modelId="{DD1FF0D2-145F-4C9D-B518-2E98C642EDA9}" type="pres">
      <dgm:prSet presAssocID="{2F347812-4A46-46E0-B628-4EC4CA434ED8}" presName="textA" presStyleLbl="revTx" presStyleIdx="0" presStyleCnt="7" custLinFactNeighborX="2719" custLinFactNeighborY="4130">
        <dgm:presLayoutVars>
          <dgm:bulletEnabled val="1"/>
        </dgm:presLayoutVars>
      </dgm:prSet>
      <dgm:spPr/>
      <dgm:t>
        <a:bodyPr/>
        <a:lstStyle/>
        <a:p>
          <a:endParaRPr lang="en-US"/>
        </a:p>
      </dgm:t>
    </dgm:pt>
    <dgm:pt modelId="{E92C971C-AA05-40C1-8DF3-8977049D9CBB}" type="pres">
      <dgm:prSet presAssocID="{2F347812-4A46-46E0-B628-4EC4CA434ED8}" presName="circleA" presStyleLbl="node1" presStyleIdx="0" presStyleCnt="7"/>
      <dgm:spPr>
        <a:xfrm>
          <a:off x="299773"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E271108F-C40D-4206-B3C8-FA64095E3B54}" type="pres">
      <dgm:prSet presAssocID="{2F347812-4A46-46E0-B628-4EC4CA434ED8}" presName="spaceA" presStyleCnt="0"/>
      <dgm:spPr/>
    </dgm:pt>
    <dgm:pt modelId="{5517A043-36C3-4BF9-AE3A-6777218212E2}" type="pres">
      <dgm:prSet presAssocID="{060E2694-5867-43D4-8F2C-FCBD2E8101D2}" presName="space" presStyleCnt="0"/>
      <dgm:spPr/>
    </dgm:pt>
    <dgm:pt modelId="{81380096-82FF-4250-8495-BF976033E58B}" type="pres">
      <dgm:prSet presAssocID="{55288ABC-231D-4458-AED7-035D732DCE50}" presName="compositeB" presStyleCnt="0"/>
      <dgm:spPr/>
    </dgm:pt>
    <dgm:pt modelId="{4F90789F-EC7E-44D4-A4B7-3A3499D31A07}" type="pres">
      <dgm:prSet presAssocID="{55288ABC-231D-4458-AED7-035D732DCE50}" presName="textB" presStyleLbl="revTx" presStyleIdx="1" presStyleCnt="7" custScaleY="100702">
        <dgm:presLayoutVars>
          <dgm:bulletEnabled val="1"/>
        </dgm:presLayoutVars>
      </dgm:prSet>
      <dgm:spPr/>
      <dgm:t>
        <a:bodyPr/>
        <a:lstStyle/>
        <a:p>
          <a:endParaRPr lang="en-US"/>
        </a:p>
      </dgm:t>
    </dgm:pt>
    <dgm:pt modelId="{2AB7FA8D-FAF2-4852-9DCB-D5EA138EA816}" type="pres">
      <dgm:prSet presAssocID="{55288ABC-231D-4458-AED7-035D732DCE50}" presName="circleB" presStyleLbl="node1" presStyleIdx="1" presStyleCnt="7"/>
      <dgm:spPr>
        <a:xfrm>
          <a:off x="1403147" y="2033505"/>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CE499B0A-A616-4640-8359-03BC374FAD8C}" type="pres">
      <dgm:prSet presAssocID="{55288ABC-231D-4458-AED7-035D732DCE50}" presName="spaceB" presStyleCnt="0"/>
      <dgm:spPr/>
    </dgm:pt>
    <dgm:pt modelId="{4409AD89-90F5-4FBD-A2D1-150DC103E468}" type="pres">
      <dgm:prSet presAssocID="{7C901EF5-A495-4B4E-BF18-C5D4CF9BAF02}" presName="space" presStyleCnt="0"/>
      <dgm:spPr/>
    </dgm:pt>
    <dgm:pt modelId="{42C92C30-4E33-4202-80C3-AA03ABB097D8}" type="pres">
      <dgm:prSet presAssocID="{868A412E-3AAA-44F5-B454-2262EDD7028F}" presName="compositeA" presStyleCnt="0"/>
      <dgm:spPr/>
    </dgm:pt>
    <dgm:pt modelId="{00790AE5-7571-4866-A07B-20830E3B3CDE}" type="pres">
      <dgm:prSet presAssocID="{868A412E-3AAA-44F5-B454-2262EDD7028F}" presName="textA" presStyleLbl="revTx" presStyleIdx="2" presStyleCnt="7">
        <dgm:presLayoutVars>
          <dgm:bulletEnabled val="1"/>
        </dgm:presLayoutVars>
      </dgm:prSet>
      <dgm:spPr/>
      <dgm:t>
        <a:bodyPr/>
        <a:lstStyle/>
        <a:p>
          <a:endParaRPr lang="en-US"/>
        </a:p>
      </dgm:t>
    </dgm:pt>
    <dgm:pt modelId="{24888E4A-3386-4DDB-A29B-63C59848F909}" type="pres">
      <dgm:prSet presAssocID="{868A412E-3AAA-44F5-B454-2262EDD7028F}" presName="circleA" presStyleLbl="node1" presStyleIdx="2" presStyleCnt="7"/>
      <dgm:spPr>
        <a:xfrm>
          <a:off x="2506521"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D0B0CA90-8FF9-457E-B49F-4031076E6697}" type="pres">
      <dgm:prSet presAssocID="{868A412E-3AAA-44F5-B454-2262EDD7028F}" presName="spaceA" presStyleCnt="0"/>
      <dgm:spPr/>
    </dgm:pt>
    <dgm:pt modelId="{00E22998-77E8-4789-A98A-A5DF90650214}" type="pres">
      <dgm:prSet presAssocID="{9405FE8E-2C04-4AA0-853F-1626C3EDB3FE}" presName="space" presStyleCnt="0"/>
      <dgm:spPr/>
    </dgm:pt>
    <dgm:pt modelId="{79069E4C-DA3B-4EBF-99B5-7934A1B26480}" type="pres">
      <dgm:prSet presAssocID="{66F09E77-EA22-4FEA-9032-C82C22EADC92}" presName="compositeB" presStyleCnt="0"/>
      <dgm:spPr/>
    </dgm:pt>
    <dgm:pt modelId="{ECE3E7B2-C16A-4382-B2C4-16385499A602}" type="pres">
      <dgm:prSet presAssocID="{66F09E77-EA22-4FEA-9032-C82C22EADC92}" presName="textB" presStyleLbl="revTx" presStyleIdx="3" presStyleCnt="7" custLinFactNeighborX="4809" custLinFactNeighborY="-3040">
        <dgm:presLayoutVars>
          <dgm:bulletEnabled val="1"/>
        </dgm:presLayoutVars>
      </dgm:prSet>
      <dgm:spPr/>
      <dgm:t>
        <a:bodyPr/>
        <a:lstStyle/>
        <a:p>
          <a:endParaRPr lang="en-US"/>
        </a:p>
      </dgm:t>
    </dgm:pt>
    <dgm:pt modelId="{B9C84F87-E5DF-471E-B5E0-7AD11897E890}" type="pres">
      <dgm:prSet presAssocID="{66F09E77-EA22-4FEA-9032-C82C22EADC92}" presName="circleB" presStyleLbl="node1" presStyleIdx="3" presStyleCnt="7"/>
      <dgm:spPr>
        <a:xfrm>
          <a:off x="3609895"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1A50860E-2EBC-4728-A39C-6FE635A52232}" type="pres">
      <dgm:prSet presAssocID="{66F09E77-EA22-4FEA-9032-C82C22EADC92}" presName="spaceB" presStyleCnt="0"/>
      <dgm:spPr/>
    </dgm:pt>
    <dgm:pt modelId="{8B004ACE-9EE6-49C5-9FE9-A8DDF6B4EA7B}" type="pres">
      <dgm:prSet presAssocID="{560C3E0A-8781-4CE5-AA9E-DE0B8F1B4A0C}" presName="space" presStyleCnt="0"/>
      <dgm:spPr/>
    </dgm:pt>
    <dgm:pt modelId="{A5C3366E-072A-487C-AEAE-10CE15D32754}" type="pres">
      <dgm:prSet presAssocID="{DCD73887-1039-43DC-BC7F-E656714A811D}" presName="compositeA" presStyleCnt="0"/>
      <dgm:spPr/>
    </dgm:pt>
    <dgm:pt modelId="{E0E1441D-9D01-4796-997A-6961BED75F8A}" type="pres">
      <dgm:prSet presAssocID="{DCD73887-1039-43DC-BC7F-E656714A811D}" presName="textA" presStyleLbl="revTx" presStyleIdx="4" presStyleCnt="7">
        <dgm:presLayoutVars>
          <dgm:bulletEnabled val="1"/>
        </dgm:presLayoutVars>
      </dgm:prSet>
      <dgm:spPr/>
      <dgm:t>
        <a:bodyPr/>
        <a:lstStyle/>
        <a:p>
          <a:endParaRPr lang="en-US"/>
        </a:p>
      </dgm:t>
    </dgm:pt>
    <dgm:pt modelId="{7FBD4339-CE23-4AF0-9744-3CE97541243B}" type="pres">
      <dgm:prSet presAssocID="{DCD73887-1039-43DC-BC7F-E656714A811D}" presName="circleA" presStyleLbl="node1" presStyleIdx="4" presStyleCnt="7"/>
      <dgm:spPr>
        <a:xfrm>
          <a:off x="4713269"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27FD4945-3578-4040-A714-72374D3FF0ED}" type="pres">
      <dgm:prSet presAssocID="{DCD73887-1039-43DC-BC7F-E656714A811D}" presName="spaceA" presStyleCnt="0"/>
      <dgm:spPr/>
    </dgm:pt>
    <dgm:pt modelId="{6C39F6D3-5D44-4EA8-85AA-D327D656667C}" type="pres">
      <dgm:prSet presAssocID="{B863130E-04EF-4E18-A1EE-99405D16DDED}" presName="space" presStyleCnt="0"/>
      <dgm:spPr/>
    </dgm:pt>
    <dgm:pt modelId="{2F2B9905-D265-4438-99B4-2D526B9FF6F7}" type="pres">
      <dgm:prSet presAssocID="{183D02E3-B29E-468F-9DE3-AA86FA314DCD}" presName="compositeB" presStyleCnt="0"/>
      <dgm:spPr/>
    </dgm:pt>
    <dgm:pt modelId="{C85D9587-838B-4016-8585-A1E626717C10}" type="pres">
      <dgm:prSet presAssocID="{183D02E3-B29E-468F-9DE3-AA86FA314DCD}" presName="textB" presStyleLbl="revTx" presStyleIdx="5" presStyleCnt="7">
        <dgm:presLayoutVars>
          <dgm:bulletEnabled val="1"/>
        </dgm:presLayoutVars>
      </dgm:prSet>
      <dgm:spPr/>
      <dgm:t>
        <a:bodyPr/>
        <a:lstStyle/>
        <a:p>
          <a:endParaRPr lang="en-US"/>
        </a:p>
      </dgm:t>
    </dgm:pt>
    <dgm:pt modelId="{FB38FD65-C575-4119-B3F2-A91798BF338C}" type="pres">
      <dgm:prSet presAssocID="{183D02E3-B29E-468F-9DE3-AA86FA314DCD}" presName="circleB" presStyleLbl="node1" presStyleIdx="5" presStyleCnt="7"/>
      <dgm:spPr>
        <a:xfrm>
          <a:off x="5816643"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1E5AD877-B8FA-4E5A-9D72-E81275DE6A15}" type="pres">
      <dgm:prSet presAssocID="{183D02E3-B29E-468F-9DE3-AA86FA314DCD}" presName="spaceB" presStyleCnt="0"/>
      <dgm:spPr/>
    </dgm:pt>
    <dgm:pt modelId="{6F358A4F-6C49-480B-9B8F-960F7E9C1167}" type="pres">
      <dgm:prSet presAssocID="{B18394DE-8647-42E1-BEC8-9E0E48B50979}" presName="space" presStyleCnt="0"/>
      <dgm:spPr/>
    </dgm:pt>
    <dgm:pt modelId="{0A6B82C1-CC1C-44F1-A12A-20B331330E6F}" type="pres">
      <dgm:prSet presAssocID="{9D74CA00-F4EE-4797-B4F5-EC280589E88B}" presName="compositeA" presStyleCnt="0"/>
      <dgm:spPr/>
    </dgm:pt>
    <dgm:pt modelId="{3730EE56-6685-4BC0-ACD4-880AF4626719}" type="pres">
      <dgm:prSet presAssocID="{9D74CA00-F4EE-4797-B4F5-EC280589E88B}" presName="textA" presStyleLbl="revTx" presStyleIdx="6" presStyleCnt="7">
        <dgm:presLayoutVars>
          <dgm:bulletEnabled val="1"/>
        </dgm:presLayoutVars>
      </dgm:prSet>
      <dgm:spPr/>
      <dgm:t>
        <a:bodyPr/>
        <a:lstStyle/>
        <a:p>
          <a:endParaRPr lang="en-US"/>
        </a:p>
      </dgm:t>
    </dgm:pt>
    <dgm:pt modelId="{4B53062C-E163-488D-BCC1-9D3EA2E80E90}" type="pres">
      <dgm:prSet presAssocID="{9D74CA00-F4EE-4797-B4F5-EC280589E88B}" presName="circleA" presStyleLbl="node1" presStyleIdx="6" presStyleCnt="7"/>
      <dgm:spPr>
        <a:xfrm>
          <a:off x="6920017"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82237FED-5030-4545-8F7D-B736021CB3E5}" type="pres">
      <dgm:prSet presAssocID="{9D74CA00-F4EE-4797-B4F5-EC280589E88B}" presName="spaceA" presStyleCnt="0"/>
      <dgm:spPr/>
    </dgm:pt>
  </dgm:ptLst>
  <dgm:cxnLst>
    <dgm:cxn modelId="{F0DFAF6D-6038-4AA2-8631-EBF36030FF62}" srcId="{CCC4F116-3396-4540-AC01-66964F02D2EA}" destId="{DCD73887-1039-43DC-BC7F-E656714A811D}" srcOrd="4" destOrd="0" parTransId="{6E726316-2D7F-46D3-BD06-015D43F4F7E3}" sibTransId="{B863130E-04EF-4E18-A1EE-99405D16DDED}"/>
    <dgm:cxn modelId="{7C13416F-C60B-47D4-B8A8-32F6CA81F231}" type="presOf" srcId="{183D02E3-B29E-468F-9DE3-AA86FA314DCD}" destId="{C85D9587-838B-4016-8585-A1E626717C10}" srcOrd="0" destOrd="0" presId="urn:microsoft.com/office/officeart/2005/8/layout/hProcess11"/>
    <dgm:cxn modelId="{5C4DC405-1ED8-4576-93C7-BA0AC66BF82F}" srcId="{CCC4F116-3396-4540-AC01-66964F02D2EA}" destId="{183D02E3-B29E-468F-9DE3-AA86FA314DCD}" srcOrd="5" destOrd="0" parTransId="{B6E8E531-9DC0-4195-990A-32D616E87B37}" sibTransId="{B18394DE-8647-42E1-BEC8-9E0E48B50979}"/>
    <dgm:cxn modelId="{1909C314-BB6D-4DA6-B5BE-6E2719C56024}" type="presOf" srcId="{66F09E77-EA22-4FEA-9032-C82C22EADC92}" destId="{ECE3E7B2-C16A-4382-B2C4-16385499A602}" srcOrd="0" destOrd="0" presId="urn:microsoft.com/office/officeart/2005/8/layout/hProcess11"/>
    <dgm:cxn modelId="{A05D103E-7059-48DF-9DC7-5888E90B5285}" type="presOf" srcId="{9D74CA00-F4EE-4797-B4F5-EC280589E88B}" destId="{3730EE56-6685-4BC0-ACD4-880AF4626719}" srcOrd="0" destOrd="0" presId="urn:microsoft.com/office/officeart/2005/8/layout/hProcess11"/>
    <dgm:cxn modelId="{F631AB73-7158-4F0E-9823-4869EF676E93}" srcId="{CCC4F116-3396-4540-AC01-66964F02D2EA}" destId="{868A412E-3AAA-44F5-B454-2262EDD7028F}" srcOrd="2" destOrd="0" parTransId="{95DEBA7F-4772-4A91-A1A4-7463E129593B}" sibTransId="{9405FE8E-2C04-4AA0-853F-1626C3EDB3FE}"/>
    <dgm:cxn modelId="{8E0672E1-64BD-4889-A664-55028AC309AA}" srcId="{CCC4F116-3396-4540-AC01-66964F02D2EA}" destId="{66F09E77-EA22-4FEA-9032-C82C22EADC92}" srcOrd="3" destOrd="0" parTransId="{CB58781C-2360-4B7A-A100-841536F06EA0}" sibTransId="{560C3E0A-8781-4CE5-AA9E-DE0B8F1B4A0C}"/>
    <dgm:cxn modelId="{65490E65-7362-4AB5-9671-6EF3DA917223}" srcId="{CCC4F116-3396-4540-AC01-66964F02D2EA}" destId="{55288ABC-231D-4458-AED7-035D732DCE50}" srcOrd="1" destOrd="0" parTransId="{096FD7B5-2A27-4F6C-8622-41A40D5C4B74}" sibTransId="{7C901EF5-A495-4B4E-BF18-C5D4CF9BAF02}"/>
    <dgm:cxn modelId="{12355436-EF43-4E67-89F8-F233342642F7}" type="presOf" srcId="{2F347812-4A46-46E0-B628-4EC4CA434ED8}" destId="{DD1FF0D2-145F-4C9D-B518-2E98C642EDA9}" srcOrd="0" destOrd="0" presId="urn:microsoft.com/office/officeart/2005/8/layout/hProcess11"/>
    <dgm:cxn modelId="{4D98D0F4-382E-46F1-B6A9-D7659A8F9030}" srcId="{CCC4F116-3396-4540-AC01-66964F02D2EA}" destId="{9D74CA00-F4EE-4797-B4F5-EC280589E88B}" srcOrd="6" destOrd="0" parTransId="{FEAE4E0D-17C0-489A-879E-EC6B2E0D2452}" sibTransId="{9B414022-4FED-47D1-9968-17068FCC5902}"/>
    <dgm:cxn modelId="{4A862A58-C3BF-41AE-BBF4-6150DAC7925E}" type="presOf" srcId="{55288ABC-231D-4458-AED7-035D732DCE50}" destId="{4F90789F-EC7E-44D4-A4B7-3A3499D31A07}" srcOrd="0" destOrd="0" presId="urn:microsoft.com/office/officeart/2005/8/layout/hProcess11"/>
    <dgm:cxn modelId="{673E57A7-79C0-4422-B0F4-B008FCB625EC}" type="presOf" srcId="{868A412E-3AAA-44F5-B454-2262EDD7028F}" destId="{00790AE5-7571-4866-A07B-20830E3B3CDE}" srcOrd="0" destOrd="0" presId="urn:microsoft.com/office/officeart/2005/8/layout/hProcess11"/>
    <dgm:cxn modelId="{98D37421-BA6B-4256-8CE5-F3225C9958F5}" type="presOf" srcId="{CCC4F116-3396-4540-AC01-66964F02D2EA}" destId="{45ED29D1-88E1-4BD1-BECE-CBA2AFA688F4}" srcOrd="0" destOrd="0" presId="urn:microsoft.com/office/officeart/2005/8/layout/hProcess11"/>
    <dgm:cxn modelId="{3A5F27CA-E2EB-43D0-BA06-3055E3E8DEAA}" srcId="{CCC4F116-3396-4540-AC01-66964F02D2EA}" destId="{2F347812-4A46-46E0-B628-4EC4CA434ED8}" srcOrd="0" destOrd="0" parTransId="{6172AA4A-9C3F-437D-8FB9-8E063BB99E94}" sibTransId="{060E2694-5867-43D4-8F2C-FCBD2E8101D2}"/>
    <dgm:cxn modelId="{BA466D04-715F-415E-9E8A-7E883375F011}" type="presOf" srcId="{DCD73887-1039-43DC-BC7F-E656714A811D}" destId="{E0E1441D-9D01-4796-997A-6961BED75F8A}" srcOrd="0" destOrd="0" presId="urn:microsoft.com/office/officeart/2005/8/layout/hProcess11"/>
    <dgm:cxn modelId="{356A4D94-BAA0-4136-9340-CE534A5AC6B6}" type="presParOf" srcId="{45ED29D1-88E1-4BD1-BECE-CBA2AFA688F4}" destId="{3478DB78-F330-48DE-99E5-B6CAA4B0C156}" srcOrd="0" destOrd="0" presId="urn:microsoft.com/office/officeart/2005/8/layout/hProcess11"/>
    <dgm:cxn modelId="{6E5C18FF-197C-4ACF-9390-C3C58197B0CB}" type="presParOf" srcId="{45ED29D1-88E1-4BD1-BECE-CBA2AFA688F4}" destId="{79F9D88D-3C69-40CB-86D6-284264BDA798}" srcOrd="1" destOrd="0" presId="urn:microsoft.com/office/officeart/2005/8/layout/hProcess11"/>
    <dgm:cxn modelId="{12B7262F-1C4E-4016-8F02-E517A5275E20}" type="presParOf" srcId="{79F9D88D-3C69-40CB-86D6-284264BDA798}" destId="{08774169-AD43-4628-AE1F-2C71297D6015}" srcOrd="0" destOrd="0" presId="urn:microsoft.com/office/officeart/2005/8/layout/hProcess11"/>
    <dgm:cxn modelId="{7B290435-50E8-4D37-80FE-3D964179F3B0}" type="presParOf" srcId="{08774169-AD43-4628-AE1F-2C71297D6015}" destId="{DD1FF0D2-145F-4C9D-B518-2E98C642EDA9}" srcOrd="0" destOrd="0" presId="urn:microsoft.com/office/officeart/2005/8/layout/hProcess11"/>
    <dgm:cxn modelId="{F34499C7-6498-4579-9300-0AE8A6F69092}" type="presParOf" srcId="{08774169-AD43-4628-AE1F-2C71297D6015}" destId="{E92C971C-AA05-40C1-8DF3-8977049D9CBB}" srcOrd="1" destOrd="0" presId="urn:microsoft.com/office/officeart/2005/8/layout/hProcess11"/>
    <dgm:cxn modelId="{88B95587-B884-4079-9743-571CA63061A0}" type="presParOf" srcId="{08774169-AD43-4628-AE1F-2C71297D6015}" destId="{E271108F-C40D-4206-B3C8-FA64095E3B54}" srcOrd="2" destOrd="0" presId="urn:microsoft.com/office/officeart/2005/8/layout/hProcess11"/>
    <dgm:cxn modelId="{8AE9AF13-6C32-4CD6-B956-4CDC7427845F}" type="presParOf" srcId="{79F9D88D-3C69-40CB-86D6-284264BDA798}" destId="{5517A043-36C3-4BF9-AE3A-6777218212E2}" srcOrd="1" destOrd="0" presId="urn:microsoft.com/office/officeart/2005/8/layout/hProcess11"/>
    <dgm:cxn modelId="{5EF9CF58-770D-472D-AF7A-8229BB8897FD}" type="presParOf" srcId="{79F9D88D-3C69-40CB-86D6-284264BDA798}" destId="{81380096-82FF-4250-8495-BF976033E58B}" srcOrd="2" destOrd="0" presId="urn:microsoft.com/office/officeart/2005/8/layout/hProcess11"/>
    <dgm:cxn modelId="{B7C53DF1-8423-4DB3-8485-6C4C13D397A5}" type="presParOf" srcId="{81380096-82FF-4250-8495-BF976033E58B}" destId="{4F90789F-EC7E-44D4-A4B7-3A3499D31A07}" srcOrd="0" destOrd="0" presId="urn:microsoft.com/office/officeart/2005/8/layout/hProcess11"/>
    <dgm:cxn modelId="{6CB10EFE-4FB1-479C-B753-15C114A9C9B9}" type="presParOf" srcId="{81380096-82FF-4250-8495-BF976033E58B}" destId="{2AB7FA8D-FAF2-4852-9DCB-D5EA138EA816}" srcOrd="1" destOrd="0" presId="urn:microsoft.com/office/officeart/2005/8/layout/hProcess11"/>
    <dgm:cxn modelId="{B3CF4A66-A2C9-44A8-861B-64796EEBD447}" type="presParOf" srcId="{81380096-82FF-4250-8495-BF976033E58B}" destId="{CE499B0A-A616-4640-8359-03BC374FAD8C}" srcOrd="2" destOrd="0" presId="urn:microsoft.com/office/officeart/2005/8/layout/hProcess11"/>
    <dgm:cxn modelId="{42E7F883-7F95-470C-A3F0-6AB3D815606B}" type="presParOf" srcId="{79F9D88D-3C69-40CB-86D6-284264BDA798}" destId="{4409AD89-90F5-4FBD-A2D1-150DC103E468}" srcOrd="3" destOrd="0" presId="urn:microsoft.com/office/officeart/2005/8/layout/hProcess11"/>
    <dgm:cxn modelId="{2EDA7B52-C2E6-4174-9D46-29BE4097CF25}" type="presParOf" srcId="{79F9D88D-3C69-40CB-86D6-284264BDA798}" destId="{42C92C30-4E33-4202-80C3-AA03ABB097D8}" srcOrd="4" destOrd="0" presId="urn:microsoft.com/office/officeart/2005/8/layout/hProcess11"/>
    <dgm:cxn modelId="{756AA755-12D2-435C-A23E-145E52094154}" type="presParOf" srcId="{42C92C30-4E33-4202-80C3-AA03ABB097D8}" destId="{00790AE5-7571-4866-A07B-20830E3B3CDE}" srcOrd="0" destOrd="0" presId="urn:microsoft.com/office/officeart/2005/8/layout/hProcess11"/>
    <dgm:cxn modelId="{CA86A0F1-1D48-4C8A-8DCB-42FCE049C38C}" type="presParOf" srcId="{42C92C30-4E33-4202-80C3-AA03ABB097D8}" destId="{24888E4A-3386-4DDB-A29B-63C59848F909}" srcOrd="1" destOrd="0" presId="urn:microsoft.com/office/officeart/2005/8/layout/hProcess11"/>
    <dgm:cxn modelId="{66DF9050-23EB-4DD3-B963-7C38AA32B287}" type="presParOf" srcId="{42C92C30-4E33-4202-80C3-AA03ABB097D8}" destId="{D0B0CA90-8FF9-457E-B49F-4031076E6697}" srcOrd="2" destOrd="0" presId="urn:microsoft.com/office/officeart/2005/8/layout/hProcess11"/>
    <dgm:cxn modelId="{359D3F5C-5FEA-4823-931A-E394D4D87DBF}" type="presParOf" srcId="{79F9D88D-3C69-40CB-86D6-284264BDA798}" destId="{00E22998-77E8-4789-A98A-A5DF90650214}" srcOrd="5" destOrd="0" presId="urn:microsoft.com/office/officeart/2005/8/layout/hProcess11"/>
    <dgm:cxn modelId="{3DF169EE-18C4-4E86-91E0-81CBD26713FF}" type="presParOf" srcId="{79F9D88D-3C69-40CB-86D6-284264BDA798}" destId="{79069E4C-DA3B-4EBF-99B5-7934A1B26480}" srcOrd="6" destOrd="0" presId="urn:microsoft.com/office/officeart/2005/8/layout/hProcess11"/>
    <dgm:cxn modelId="{1D28C83B-AD7B-4E43-A10A-E7589CA9EF58}" type="presParOf" srcId="{79069E4C-DA3B-4EBF-99B5-7934A1B26480}" destId="{ECE3E7B2-C16A-4382-B2C4-16385499A602}" srcOrd="0" destOrd="0" presId="urn:microsoft.com/office/officeart/2005/8/layout/hProcess11"/>
    <dgm:cxn modelId="{0B5D76C2-E074-460A-90DA-01E9A0F013D6}" type="presParOf" srcId="{79069E4C-DA3B-4EBF-99B5-7934A1B26480}" destId="{B9C84F87-E5DF-471E-B5E0-7AD11897E890}" srcOrd="1" destOrd="0" presId="urn:microsoft.com/office/officeart/2005/8/layout/hProcess11"/>
    <dgm:cxn modelId="{5796A4CD-26A4-4887-A80F-1D97E1349149}" type="presParOf" srcId="{79069E4C-DA3B-4EBF-99B5-7934A1B26480}" destId="{1A50860E-2EBC-4728-A39C-6FE635A52232}" srcOrd="2" destOrd="0" presId="urn:microsoft.com/office/officeart/2005/8/layout/hProcess11"/>
    <dgm:cxn modelId="{BA30BA94-C2A4-4A22-8580-C16E149A9B35}" type="presParOf" srcId="{79F9D88D-3C69-40CB-86D6-284264BDA798}" destId="{8B004ACE-9EE6-49C5-9FE9-A8DDF6B4EA7B}" srcOrd="7" destOrd="0" presId="urn:microsoft.com/office/officeart/2005/8/layout/hProcess11"/>
    <dgm:cxn modelId="{11B6B9C0-CE02-4A57-8D5B-79B01FE87FFA}" type="presParOf" srcId="{79F9D88D-3C69-40CB-86D6-284264BDA798}" destId="{A5C3366E-072A-487C-AEAE-10CE15D32754}" srcOrd="8" destOrd="0" presId="urn:microsoft.com/office/officeart/2005/8/layout/hProcess11"/>
    <dgm:cxn modelId="{F731FDAF-5349-475E-925C-786B0534440E}" type="presParOf" srcId="{A5C3366E-072A-487C-AEAE-10CE15D32754}" destId="{E0E1441D-9D01-4796-997A-6961BED75F8A}" srcOrd="0" destOrd="0" presId="urn:microsoft.com/office/officeart/2005/8/layout/hProcess11"/>
    <dgm:cxn modelId="{6C60A7F3-79B5-4FEF-8B56-971977B14E89}" type="presParOf" srcId="{A5C3366E-072A-487C-AEAE-10CE15D32754}" destId="{7FBD4339-CE23-4AF0-9744-3CE97541243B}" srcOrd="1" destOrd="0" presId="urn:microsoft.com/office/officeart/2005/8/layout/hProcess11"/>
    <dgm:cxn modelId="{2B0D4947-7B5F-4330-BE94-CC65CA89AF3E}" type="presParOf" srcId="{A5C3366E-072A-487C-AEAE-10CE15D32754}" destId="{27FD4945-3578-4040-A714-72374D3FF0ED}" srcOrd="2" destOrd="0" presId="urn:microsoft.com/office/officeart/2005/8/layout/hProcess11"/>
    <dgm:cxn modelId="{14D59B85-0EE3-4DCF-814D-F80906D0FB6F}" type="presParOf" srcId="{79F9D88D-3C69-40CB-86D6-284264BDA798}" destId="{6C39F6D3-5D44-4EA8-85AA-D327D656667C}" srcOrd="9" destOrd="0" presId="urn:microsoft.com/office/officeart/2005/8/layout/hProcess11"/>
    <dgm:cxn modelId="{F50A2BDE-8F44-48A0-BD96-CB6722CF8D50}" type="presParOf" srcId="{79F9D88D-3C69-40CB-86D6-284264BDA798}" destId="{2F2B9905-D265-4438-99B4-2D526B9FF6F7}" srcOrd="10" destOrd="0" presId="urn:microsoft.com/office/officeart/2005/8/layout/hProcess11"/>
    <dgm:cxn modelId="{BF457388-5D79-4E72-8370-9E817639B6F5}" type="presParOf" srcId="{2F2B9905-D265-4438-99B4-2D526B9FF6F7}" destId="{C85D9587-838B-4016-8585-A1E626717C10}" srcOrd="0" destOrd="0" presId="urn:microsoft.com/office/officeart/2005/8/layout/hProcess11"/>
    <dgm:cxn modelId="{8758E55A-570C-4FB7-A262-EFF6699A696F}" type="presParOf" srcId="{2F2B9905-D265-4438-99B4-2D526B9FF6F7}" destId="{FB38FD65-C575-4119-B3F2-A91798BF338C}" srcOrd="1" destOrd="0" presId="urn:microsoft.com/office/officeart/2005/8/layout/hProcess11"/>
    <dgm:cxn modelId="{F5583541-B093-4D13-B103-BD6CE9AA4275}" type="presParOf" srcId="{2F2B9905-D265-4438-99B4-2D526B9FF6F7}" destId="{1E5AD877-B8FA-4E5A-9D72-E81275DE6A15}" srcOrd="2" destOrd="0" presId="urn:microsoft.com/office/officeart/2005/8/layout/hProcess11"/>
    <dgm:cxn modelId="{7FA6DAD8-42D5-4562-B47C-9C5CD7FE314E}" type="presParOf" srcId="{79F9D88D-3C69-40CB-86D6-284264BDA798}" destId="{6F358A4F-6C49-480B-9B8F-960F7E9C1167}" srcOrd="11" destOrd="0" presId="urn:microsoft.com/office/officeart/2005/8/layout/hProcess11"/>
    <dgm:cxn modelId="{474E1364-86B6-4BEC-A90C-34493F2E0E16}" type="presParOf" srcId="{79F9D88D-3C69-40CB-86D6-284264BDA798}" destId="{0A6B82C1-CC1C-44F1-A12A-20B331330E6F}" srcOrd="12" destOrd="0" presId="urn:microsoft.com/office/officeart/2005/8/layout/hProcess11"/>
    <dgm:cxn modelId="{426F7679-0B15-4E00-B01D-C7D2863E82C2}" type="presParOf" srcId="{0A6B82C1-CC1C-44F1-A12A-20B331330E6F}" destId="{3730EE56-6685-4BC0-ACD4-880AF4626719}" srcOrd="0" destOrd="0" presId="urn:microsoft.com/office/officeart/2005/8/layout/hProcess11"/>
    <dgm:cxn modelId="{8DD3028E-36E7-487E-8BAB-8D6023B03B2F}" type="presParOf" srcId="{0A6B82C1-CC1C-44F1-A12A-20B331330E6F}" destId="{4B53062C-E163-488D-BCC1-9D3EA2E80E90}" srcOrd="1" destOrd="0" presId="urn:microsoft.com/office/officeart/2005/8/layout/hProcess11"/>
    <dgm:cxn modelId="{76231F14-0648-480E-85D5-1D64987D12D3}" type="presParOf" srcId="{0A6B82C1-CC1C-44F1-A12A-20B331330E6F}" destId="{82237FED-5030-4545-8F7D-B736021CB3E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12E86-71C1-4B3B-9EB0-DC2EC36EC5F8}" type="doc">
      <dgm:prSet loTypeId="urn:microsoft.com/office/officeart/2005/8/layout/hProcess11" loCatId="process" qsTypeId="urn:microsoft.com/office/officeart/2005/8/quickstyle/3d4" qsCatId="3D" csTypeId="urn:microsoft.com/office/officeart/2005/8/colors/accent1_2" csCatId="accent1" phldr="1"/>
      <dgm:spPr/>
      <dgm:t>
        <a:bodyPr/>
        <a:lstStyle/>
        <a:p>
          <a:endParaRPr lang="en-US"/>
        </a:p>
      </dgm:t>
    </dgm:pt>
    <dgm:pt modelId="{FC5413A0-BCD2-4A86-81B4-7D1EC41E6F5C}">
      <dgm:prSet phldrT="[Text]" custT="1">
        <dgm:style>
          <a:lnRef idx="2">
            <a:schemeClr val="accent6"/>
          </a:lnRef>
          <a:fillRef idx="1">
            <a:schemeClr val="lt1"/>
          </a:fillRef>
          <a:effectRef idx="0">
            <a:schemeClr val="accent6"/>
          </a:effectRef>
          <a:fontRef idx="minor">
            <a:schemeClr val="dk1"/>
          </a:fontRef>
        </dgm:style>
      </dgm:prSet>
      <dgm:spPr>
        <a:xfrm>
          <a:off x="56717" y="996518"/>
          <a:ext cx="1083715" cy="756075"/>
        </a:xfrm>
        <a:prstGeom prst="roundRect">
          <a:avLst/>
        </a:prstGeom>
        <a:solidFill>
          <a:sysClr val="window" lastClr="FFFFFF"/>
        </a:solidFill>
        <a:ln w="25400" cap="flat" cmpd="sng" algn="ctr">
          <a:solidFill>
            <a:srgbClr val="F79646"/>
          </a:solidFill>
          <a:prstDash val="solid"/>
        </a:ln>
        <a:effectLst/>
      </dgm:spPr>
      <dgm:t>
        <a:bodyPr/>
        <a:lstStyle/>
        <a:p>
          <a:r>
            <a:rPr lang="en-US" sz="1400" dirty="0" smtClean="0">
              <a:solidFill>
                <a:sysClr val="windowText" lastClr="000000">
                  <a:hueOff val="0"/>
                  <a:satOff val="0"/>
                  <a:lumOff val="0"/>
                  <a:alphaOff val="0"/>
                </a:sysClr>
              </a:solidFill>
              <a:latin typeface="Calibri"/>
              <a:ea typeface="+mn-ea"/>
              <a:cs typeface="+mn-cs"/>
            </a:rPr>
            <a:t>PSA, MA, Provider Training</a:t>
          </a:r>
          <a:endParaRPr lang="en-US" sz="1400" dirty="0">
            <a:solidFill>
              <a:sysClr val="windowText" lastClr="000000">
                <a:hueOff val="0"/>
                <a:satOff val="0"/>
                <a:lumOff val="0"/>
                <a:alphaOff val="0"/>
              </a:sysClr>
            </a:solidFill>
            <a:latin typeface="Calibri"/>
            <a:ea typeface="+mn-ea"/>
            <a:cs typeface="+mn-cs"/>
          </a:endParaRPr>
        </a:p>
      </dgm:t>
    </dgm:pt>
    <dgm:pt modelId="{F4DC5E7B-1E85-4302-B1CA-2B983B01F1AE}" type="parTrans" cxnId="{D23EBF8A-88D4-4180-B96B-2EF5A015F5DF}">
      <dgm:prSet/>
      <dgm:spPr/>
      <dgm:t>
        <a:bodyPr/>
        <a:lstStyle/>
        <a:p>
          <a:endParaRPr lang="en-US"/>
        </a:p>
      </dgm:t>
    </dgm:pt>
    <dgm:pt modelId="{E8F50AA6-AD83-47AD-9F79-89AF9CDAD230}" type="sibTrans" cxnId="{D23EBF8A-88D4-4180-B96B-2EF5A015F5DF}">
      <dgm:prSet/>
      <dgm:spPr/>
      <dgm:t>
        <a:bodyPr/>
        <a:lstStyle/>
        <a:p>
          <a:endParaRPr lang="en-US"/>
        </a:p>
      </dgm:t>
    </dgm:pt>
    <dgm:pt modelId="{97F2BF02-9739-4E83-B5FD-AF821AB2E348}">
      <dgm:prSet/>
      <dgm:spPr>
        <a:xfrm>
          <a:off x="3781655" y="2880359"/>
          <a:ext cx="1168137" cy="1920240"/>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F7D6BF2E-5A2A-4391-BB31-EC44BCC819FB}" type="parTrans" cxnId="{94286CEF-B4FE-4397-A7AE-CECA33842C04}">
      <dgm:prSet/>
      <dgm:spPr/>
      <dgm:t>
        <a:bodyPr/>
        <a:lstStyle/>
        <a:p>
          <a:endParaRPr lang="en-US"/>
        </a:p>
      </dgm:t>
    </dgm:pt>
    <dgm:pt modelId="{A4C544E1-58A8-41F7-B1B6-53D62566D0F0}" type="sibTrans" cxnId="{94286CEF-B4FE-4397-A7AE-CECA33842C04}">
      <dgm:prSet/>
      <dgm:spPr/>
      <dgm:t>
        <a:bodyPr/>
        <a:lstStyle/>
        <a:p>
          <a:endParaRPr lang="en-US"/>
        </a:p>
      </dgm:t>
    </dgm:pt>
    <dgm:pt modelId="{65DCC7B1-7BBC-4BD0-9EC8-6DB012DB908A}">
      <dgm:prSet/>
      <dgm:spPr>
        <a:xfrm>
          <a:off x="5008199" y="0"/>
          <a:ext cx="1168137" cy="1920240"/>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26462EAC-F8E0-4697-B841-6408E7AA0D11}" type="parTrans" cxnId="{31720635-274A-44B2-BC9E-651B314AC625}">
      <dgm:prSet/>
      <dgm:spPr/>
      <dgm:t>
        <a:bodyPr/>
        <a:lstStyle/>
        <a:p>
          <a:endParaRPr lang="en-US"/>
        </a:p>
      </dgm:t>
    </dgm:pt>
    <dgm:pt modelId="{928E103F-F22C-47AF-BA6E-94E2F553AA12}" type="sibTrans" cxnId="{31720635-274A-44B2-BC9E-651B314AC625}">
      <dgm:prSet/>
      <dgm:spPr/>
      <dgm:t>
        <a:bodyPr/>
        <a:lstStyle/>
        <a:p>
          <a:endParaRPr lang="en-US"/>
        </a:p>
      </dgm:t>
    </dgm:pt>
    <dgm:pt modelId="{72FD1E9E-8C14-4F15-BA2B-DFCD643D11EC}">
      <dgm:prSet/>
      <dgm:spPr>
        <a:xfrm>
          <a:off x="6234743" y="2880359"/>
          <a:ext cx="1168137" cy="1920240"/>
        </a:xfrm>
        <a:prstGeom prst="rect">
          <a:avLst/>
        </a:prstGeom>
        <a:noFill/>
        <a:ln>
          <a:noFill/>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181AE710-31FB-4EAE-9A8F-D189EB805FC0}" type="parTrans" cxnId="{2E44BBA2-37E6-4095-909D-2C12D11ED962}">
      <dgm:prSet/>
      <dgm:spPr/>
      <dgm:t>
        <a:bodyPr/>
        <a:lstStyle/>
        <a:p>
          <a:endParaRPr lang="en-US"/>
        </a:p>
      </dgm:t>
    </dgm:pt>
    <dgm:pt modelId="{927C7BF5-D948-43FC-AA94-A3AB715307B9}" type="sibTrans" cxnId="{2E44BBA2-37E6-4095-909D-2C12D11ED962}">
      <dgm:prSet/>
      <dgm:spPr/>
      <dgm:t>
        <a:bodyPr/>
        <a:lstStyle/>
        <a:p>
          <a:endParaRPr lang="en-US"/>
        </a:p>
      </dgm:t>
    </dgm:pt>
    <dgm:pt modelId="{37FFF255-225C-4A56-A525-3630D623BDBC}">
      <dgm:prSet phldrT="[Text]" custT="1">
        <dgm:style>
          <a:lnRef idx="2">
            <a:schemeClr val="accent3"/>
          </a:lnRef>
          <a:fillRef idx="1">
            <a:schemeClr val="lt1"/>
          </a:fillRef>
          <a:effectRef idx="0">
            <a:schemeClr val="accent3"/>
          </a:effectRef>
          <a:fontRef idx="minor">
            <a:schemeClr val="dk1"/>
          </a:fontRef>
        </dgm:style>
      </dgm:prSet>
      <dgm:spPr>
        <a:xfrm>
          <a:off x="1293242" y="3165352"/>
          <a:ext cx="1168137" cy="763372"/>
        </a:xfrm>
        <a:prstGeom prst="roundRect">
          <a:avLst/>
        </a:prstGeom>
        <a:solidFill>
          <a:sysClr val="window" lastClr="FFFFFF"/>
        </a:solidFill>
        <a:ln w="25400" cap="flat" cmpd="sng" algn="ctr">
          <a:solidFill>
            <a:srgbClr val="9BBB59"/>
          </a:solidFill>
          <a:prstDash val="solid"/>
        </a:ln>
        <a:effectLst/>
      </dgm:spPr>
      <dgm:t>
        <a:bodyPr/>
        <a:lstStyle/>
        <a:p>
          <a:r>
            <a:rPr lang="en-US" sz="1800" b="0" dirty="0" smtClean="0">
              <a:solidFill>
                <a:sysClr val="windowText" lastClr="000000"/>
              </a:solidFill>
              <a:latin typeface="Calibri"/>
              <a:ea typeface="+mn-ea"/>
              <a:cs typeface="+mn-cs"/>
            </a:rPr>
            <a:t>Agency Go-Live</a:t>
          </a:r>
          <a:endParaRPr lang="en-US" sz="1800" b="0" dirty="0">
            <a:solidFill>
              <a:sysClr val="windowText" lastClr="000000"/>
            </a:solidFill>
            <a:latin typeface="Calibri"/>
            <a:ea typeface="+mn-ea"/>
            <a:cs typeface="+mn-cs"/>
          </a:endParaRPr>
        </a:p>
      </dgm:t>
    </dgm:pt>
    <dgm:pt modelId="{D6CCF1A6-332F-4F60-91C5-665879A98190}" type="sibTrans" cxnId="{75F12A61-4ECA-4EBF-9B4E-76DF8AE01B6B}">
      <dgm:prSet/>
      <dgm:spPr/>
      <dgm:t>
        <a:bodyPr/>
        <a:lstStyle/>
        <a:p>
          <a:endParaRPr lang="en-US"/>
        </a:p>
      </dgm:t>
    </dgm:pt>
    <dgm:pt modelId="{745C72DE-A1E5-4027-A48C-291A6E3A9115}" type="parTrans" cxnId="{75F12A61-4ECA-4EBF-9B4E-76DF8AE01B6B}">
      <dgm:prSet/>
      <dgm:spPr/>
      <dgm:t>
        <a:bodyPr/>
        <a:lstStyle/>
        <a:p>
          <a:endParaRPr lang="en-US"/>
        </a:p>
      </dgm:t>
    </dgm:pt>
    <dgm:pt modelId="{9938C6E4-250D-4C3B-A315-C329C17D27FD}">
      <dgm:prSet phldrT="[Text]" custT="1">
        <dgm:style>
          <a:lnRef idx="2">
            <a:schemeClr val="accent4"/>
          </a:lnRef>
          <a:fillRef idx="1">
            <a:schemeClr val="lt1"/>
          </a:fillRef>
          <a:effectRef idx="0">
            <a:schemeClr val="accent4"/>
          </a:effectRef>
          <a:fontRef idx="minor">
            <a:schemeClr val="dk1"/>
          </a:fontRef>
        </dgm:style>
      </dgm:prSet>
      <dgm:spPr>
        <a:xfrm>
          <a:off x="2491003" y="885753"/>
          <a:ext cx="1266400" cy="866853"/>
        </a:xfrm>
        <a:prstGeom prst="roundRect">
          <a:avLst/>
        </a:prstGeom>
        <a:solidFill>
          <a:sysClr val="window" lastClr="FFFFFF"/>
        </a:solidFill>
        <a:ln w="25400" cap="flat" cmpd="sng" algn="ctr">
          <a:solidFill>
            <a:srgbClr val="8064A2"/>
          </a:solidFill>
          <a:prstDash val="solid"/>
        </a:ln>
        <a:effectLst/>
      </dgm:spPr>
      <dgm:t>
        <a:bodyPr/>
        <a:lstStyle/>
        <a:p>
          <a:r>
            <a:rPr lang="en-US" sz="1400" b="1" dirty="0" smtClean="0">
              <a:solidFill>
                <a:sysClr val="windowText" lastClr="000000">
                  <a:hueOff val="0"/>
                  <a:satOff val="0"/>
                  <a:lumOff val="0"/>
                  <a:alphaOff val="0"/>
                </a:sysClr>
              </a:solidFill>
              <a:latin typeface="Calibri"/>
              <a:ea typeface="+mn-ea"/>
              <a:cs typeface="+mn-cs"/>
            </a:rPr>
            <a:t>Data review </a:t>
          </a:r>
          <a:r>
            <a:rPr lang="en-US" sz="1400" dirty="0" smtClean="0">
              <a:solidFill>
                <a:sysClr val="windowText" lastClr="000000">
                  <a:hueOff val="0"/>
                  <a:satOff val="0"/>
                  <a:lumOff val="0"/>
                  <a:alphaOff val="0"/>
                </a:sysClr>
              </a:solidFill>
              <a:latin typeface="Calibri"/>
              <a:ea typeface="+mn-ea"/>
              <a:cs typeface="+mn-cs"/>
            </a:rPr>
            <a:t>PI Committee Meeting</a:t>
          </a:r>
          <a:endParaRPr lang="en-US" sz="1400" dirty="0">
            <a:solidFill>
              <a:sysClr val="windowText" lastClr="000000">
                <a:hueOff val="0"/>
                <a:satOff val="0"/>
                <a:lumOff val="0"/>
                <a:alphaOff val="0"/>
              </a:sysClr>
            </a:solidFill>
            <a:latin typeface="Calibri"/>
            <a:ea typeface="+mn-ea"/>
            <a:cs typeface="+mn-cs"/>
          </a:endParaRPr>
        </a:p>
      </dgm:t>
    </dgm:pt>
    <dgm:pt modelId="{70A0DB48-6179-4149-86EA-3D2EF20975F7}" type="sibTrans" cxnId="{39629F54-5883-4284-B8BD-504E5038D1F5}">
      <dgm:prSet/>
      <dgm:spPr/>
      <dgm:t>
        <a:bodyPr/>
        <a:lstStyle/>
        <a:p>
          <a:endParaRPr lang="en-US"/>
        </a:p>
      </dgm:t>
    </dgm:pt>
    <dgm:pt modelId="{F2A4A20C-2204-48A9-A75F-6AD0C70DC3C4}" type="parTrans" cxnId="{39629F54-5883-4284-B8BD-504E5038D1F5}">
      <dgm:prSet/>
      <dgm:spPr/>
      <dgm:t>
        <a:bodyPr/>
        <a:lstStyle/>
        <a:p>
          <a:endParaRPr lang="en-US"/>
        </a:p>
      </dgm:t>
    </dgm:pt>
    <dgm:pt modelId="{44D4531F-4A5F-4C05-BBB0-CE5449786D94}" type="pres">
      <dgm:prSet presAssocID="{EBD12E86-71C1-4B3B-9EB0-DC2EC36EC5F8}" presName="Name0" presStyleCnt="0">
        <dgm:presLayoutVars>
          <dgm:dir/>
          <dgm:resizeHandles val="exact"/>
        </dgm:presLayoutVars>
      </dgm:prSet>
      <dgm:spPr/>
      <dgm:t>
        <a:bodyPr/>
        <a:lstStyle/>
        <a:p>
          <a:endParaRPr lang="en-US"/>
        </a:p>
      </dgm:t>
    </dgm:pt>
    <dgm:pt modelId="{E93DB465-212C-4AE6-A039-8AC5CC87C469}" type="pres">
      <dgm:prSet presAssocID="{EBD12E86-71C1-4B3B-9EB0-DC2EC36EC5F8}" presName="arrow" presStyleLbl="bgShp" presStyleIdx="0" presStyleCnt="1"/>
      <dgm:spPr>
        <a:xfrm>
          <a:off x="0" y="1440179"/>
          <a:ext cx="8229600" cy="1920240"/>
        </a:xfrm>
        <a:prstGeom prst="notchedRightArrow">
          <a:avLst/>
        </a:prstGeom>
        <a:solidFill>
          <a:srgbClr val="4F81BD">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gm:spPr>
      <dgm:t>
        <a:bodyPr/>
        <a:lstStyle/>
        <a:p>
          <a:endParaRPr lang="en-US"/>
        </a:p>
      </dgm:t>
    </dgm:pt>
    <dgm:pt modelId="{3D6409E9-B329-408F-8B33-0E05A8008E59}" type="pres">
      <dgm:prSet presAssocID="{EBD12E86-71C1-4B3B-9EB0-DC2EC36EC5F8}" presName="points" presStyleCnt="0"/>
      <dgm:spPr/>
    </dgm:pt>
    <dgm:pt modelId="{82CA7591-6398-4BE6-9E0A-2C996690AEA9}" type="pres">
      <dgm:prSet presAssocID="{FC5413A0-BCD2-4A86-81B4-7D1EC41E6F5C}" presName="compositeA" presStyleCnt="0"/>
      <dgm:spPr/>
    </dgm:pt>
    <dgm:pt modelId="{C13C55BA-FE46-40D3-B487-776C40FDF7F7}" type="pres">
      <dgm:prSet presAssocID="{FC5413A0-BCD2-4A86-81B4-7D1EC41E6F5C}" presName="textA" presStyleLbl="revTx" presStyleIdx="0" presStyleCnt="6" custScaleX="92773" custScaleY="39374" custLinFactNeighborX="920" custLinFactNeighborY="36739">
        <dgm:presLayoutVars>
          <dgm:bulletEnabled val="1"/>
        </dgm:presLayoutVars>
      </dgm:prSet>
      <dgm:spPr>
        <a:prstGeom prst="roundRect">
          <a:avLst/>
        </a:prstGeom>
      </dgm:spPr>
      <dgm:t>
        <a:bodyPr/>
        <a:lstStyle/>
        <a:p>
          <a:endParaRPr lang="en-US"/>
        </a:p>
      </dgm:t>
    </dgm:pt>
    <dgm:pt modelId="{64E3EA85-42E5-4138-B2FD-E8B9C14F9889}" type="pres">
      <dgm:prSet presAssocID="{FC5413A0-BCD2-4A86-81B4-7D1EC41E6F5C}" presName="circleA" presStyleLbl="node1" presStyleIdx="0" presStyleCnt="6" custLinFactNeighborX="-2023" custLinFactNeighborY="57011"/>
      <dgm:spPr>
        <a:xfrm>
          <a:off x="338086" y="2142915"/>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F307787E-48A8-4789-A763-4D3ED4B8EE73}" type="pres">
      <dgm:prSet presAssocID="{FC5413A0-BCD2-4A86-81B4-7D1EC41E6F5C}" presName="spaceA" presStyleCnt="0"/>
      <dgm:spPr/>
    </dgm:pt>
    <dgm:pt modelId="{DEF90977-B393-4087-A6E0-334943E162E8}" type="pres">
      <dgm:prSet presAssocID="{E8F50AA6-AD83-47AD-9F79-89AF9CDAD230}" presName="space" presStyleCnt="0"/>
      <dgm:spPr/>
    </dgm:pt>
    <dgm:pt modelId="{094D12FE-BCCA-44C4-88A7-A1BE05D01F06}" type="pres">
      <dgm:prSet presAssocID="{37FFF255-225C-4A56-A525-3630D623BDBC}" presName="compositeB" presStyleCnt="0"/>
      <dgm:spPr/>
    </dgm:pt>
    <dgm:pt modelId="{06069CB0-0670-4399-BE62-BF4D74188033}" type="pres">
      <dgm:prSet presAssocID="{37FFF255-225C-4A56-A525-3630D623BDBC}" presName="textB" presStyleLbl="revTx" presStyleIdx="1" presStyleCnt="6" custScaleY="39754" custLinFactNeighborX="5388" custLinFactNeighborY="-30343">
        <dgm:presLayoutVars>
          <dgm:bulletEnabled val="1"/>
        </dgm:presLayoutVars>
      </dgm:prSet>
      <dgm:spPr>
        <a:prstGeom prst="roundRect">
          <a:avLst/>
        </a:prstGeom>
      </dgm:spPr>
      <dgm:t>
        <a:bodyPr/>
        <a:lstStyle/>
        <a:p>
          <a:endParaRPr lang="en-US"/>
        </a:p>
      </dgm:t>
    </dgm:pt>
    <dgm:pt modelId="{A59D929A-0C8F-47D7-B140-AFE45044F9B0}" type="pres">
      <dgm:prSet presAssocID="{37FFF255-225C-4A56-A525-3630D623BDBC}" presName="circleB" presStyleLbl="node1" presStyleIdx="1" presStyleCnt="6" custScaleX="40265" custScaleY="25925" custLinFactNeighborX="14619" custLinFactNeighborY="-66250"/>
      <dgm:spPr>
        <a:xfrm>
          <a:off x="1787904" y="2309249"/>
          <a:ext cx="193296" cy="124455"/>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FFD8BC01-4B95-483F-A3F1-FF38188C9721}" type="pres">
      <dgm:prSet presAssocID="{37FFF255-225C-4A56-A525-3630D623BDBC}" presName="spaceB" presStyleCnt="0"/>
      <dgm:spPr/>
    </dgm:pt>
    <dgm:pt modelId="{2A063651-6F42-47A6-B771-1FFEBBE5FC0B}" type="pres">
      <dgm:prSet presAssocID="{D6CCF1A6-332F-4F60-91C5-665879A98190}" presName="space" presStyleCnt="0"/>
      <dgm:spPr/>
    </dgm:pt>
    <dgm:pt modelId="{C9905DAB-CABC-4CC5-A759-2CB8E593A132}" type="pres">
      <dgm:prSet presAssocID="{9938C6E4-250D-4C3B-A315-C329C17D27FD}" presName="compositeA" presStyleCnt="0"/>
      <dgm:spPr/>
    </dgm:pt>
    <dgm:pt modelId="{BC445822-AFCD-4552-B638-7076A6D443A5}" type="pres">
      <dgm:prSet presAssocID="{9938C6E4-250D-4C3B-A315-C329C17D27FD}" presName="textA" presStyleLbl="revTx" presStyleIdx="2" presStyleCnt="6" custScaleX="108412" custScaleY="45143" custLinFactNeighborX="2924" custLinFactNeighborY="32413">
        <dgm:presLayoutVars>
          <dgm:bulletEnabled val="1"/>
        </dgm:presLayoutVars>
      </dgm:prSet>
      <dgm:spPr>
        <a:prstGeom prst="roundRect">
          <a:avLst/>
        </a:prstGeom>
      </dgm:spPr>
      <dgm:t>
        <a:bodyPr/>
        <a:lstStyle/>
        <a:p>
          <a:endParaRPr lang="en-US"/>
        </a:p>
      </dgm:t>
    </dgm:pt>
    <dgm:pt modelId="{9E1033EC-A477-43BE-9B37-6F540949A0C7}" type="pres">
      <dgm:prSet presAssocID="{9938C6E4-250D-4C3B-A315-C329C17D27FD}" presName="circleA" presStyleLbl="node1" presStyleIdx="2" presStyleCnt="6" custLinFactNeighborX="55" custLinFactNeighborY="49831"/>
      <dgm:spPr>
        <a:xfrm>
          <a:off x="2850282" y="2136142"/>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771B0C09-DE39-4849-A91A-F0AF7CB5080E}" type="pres">
      <dgm:prSet presAssocID="{9938C6E4-250D-4C3B-A315-C329C17D27FD}" presName="spaceA" presStyleCnt="0"/>
      <dgm:spPr/>
    </dgm:pt>
    <dgm:pt modelId="{EA24C5EA-9E5F-4CD0-857D-6DC096335A1A}" type="pres">
      <dgm:prSet presAssocID="{70A0DB48-6179-4149-86EA-3D2EF20975F7}" presName="space" presStyleCnt="0"/>
      <dgm:spPr/>
    </dgm:pt>
    <dgm:pt modelId="{DA75765E-DD73-48D1-9871-032982972FA9}" type="pres">
      <dgm:prSet presAssocID="{97F2BF02-9739-4E83-B5FD-AF821AB2E348}" presName="compositeB" presStyleCnt="0"/>
      <dgm:spPr/>
    </dgm:pt>
    <dgm:pt modelId="{4C08B7AF-E2DF-4249-BA9B-8820B6349489}" type="pres">
      <dgm:prSet presAssocID="{97F2BF02-9739-4E83-B5FD-AF821AB2E348}" presName="textB" presStyleLbl="revTx" presStyleIdx="3" presStyleCnt="6">
        <dgm:presLayoutVars>
          <dgm:bulletEnabled val="1"/>
        </dgm:presLayoutVars>
      </dgm:prSet>
      <dgm:spPr/>
      <dgm:t>
        <a:bodyPr/>
        <a:lstStyle/>
        <a:p>
          <a:endParaRPr lang="en-US"/>
        </a:p>
      </dgm:t>
    </dgm:pt>
    <dgm:pt modelId="{0D82F01F-C9B2-4F8D-A3A7-A76E0F6E9AEA}" type="pres">
      <dgm:prSet presAssocID="{97F2BF02-9739-4E83-B5FD-AF821AB2E348}" presName="circleB" presStyleLbl="node1" presStyleIdx="3" presStyleCnt="6"/>
      <dgm:spPr>
        <a:xfrm>
          <a:off x="4125693"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DAE900CB-FF75-4182-81CF-B79778A5E18C}" type="pres">
      <dgm:prSet presAssocID="{97F2BF02-9739-4E83-B5FD-AF821AB2E348}" presName="spaceB" presStyleCnt="0"/>
      <dgm:spPr/>
    </dgm:pt>
    <dgm:pt modelId="{0CF1B86F-4235-4CF4-A83F-F3D76476FEDB}" type="pres">
      <dgm:prSet presAssocID="{A4C544E1-58A8-41F7-B1B6-53D62566D0F0}" presName="space" presStyleCnt="0"/>
      <dgm:spPr/>
    </dgm:pt>
    <dgm:pt modelId="{665783D4-A0BE-4E9F-9047-85C3996DCC3F}" type="pres">
      <dgm:prSet presAssocID="{65DCC7B1-7BBC-4BD0-9EC8-6DB012DB908A}" presName="compositeA" presStyleCnt="0"/>
      <dgm:spPr/>
    </dgm:pt>
    <dgm:pt modelId="{FCBA8FB8-1284-43AA-B45B-BCADF594DA5E}" type="pres">
      <dgm:prSet presAssocID="{65DCC7B1-7BBC-4BD0-9EC8-6DB012DB908A}" presName="textA" presStyleLbl="revTx" presStyleIdx="4" presStyleCnt="6">
        <dgm:presLayoutVars>
          <dgm:bulletEnabled val="1"/>
        </dgm:presLayoutVars>
      </dgm:prSet>
      <dgm:spPr/>
      <dgm:t>
        <a:bodyPr/>
        <a:lstStyle/>
        <a:p>
          <a:endParaRPr lang="en-US"/>
        </a:p>
      </dgm:t>
    </dgm:pt>
    <dgm:pt modelId="{CF0B66A9-0496-4614-808D-BC34F2DC8148}" type="pres">
      <dgm:prSet presAssocID="{65DCC7B1-7BBC-4BD0-9EC8-6DB012DB908A}" presName="circleA" presStyleLbl="node1" presStyleIdx="4" presStyleCnt="6"/>
      <dgm:spPr>
        <a:xfrm>
          <a:off x="5352237"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E4BEC2A9-6303-41C0-A8A2-2AA3B603DF9B}" type="pres">
      <dgm:prSet presAssocID="{65DCC7B1-7BBC-4BD0-9EC8-6DB012DB908A}" presName="spaceA" presStyleCnt="0"/>
      <dgm:spPr/>
    </dgm:pt>
    <dgm:pt modelId="{B402313D-CFB1-4E63-9D65-9572F97E2E73}" type="pres">
      <dgm:prSet presAssocID="{928E103F-F22C-47AF-BA6E-94E2F553AA12}" presName="space" presStyleCnt="0"/>
      <dgm:spPr/>
    </dgm:pt>
    <dgm:pt modelId="{4F288AE4-D0A9-4EAE-93E8-3FB9C00EABEA}" type="pres">
      <dgm:prSet presAssocID="{72FD1E9E-8C14-4F15-BA2B-DFCD643D11EC}" presName="compositeB" presStyleCnt="0"/>
      <dgm:spPr/>
    </dgm:pt>
    <dgm:pt modelId="{2DFC0444-13B9-4C8B-9436-3A8D64359DD3}" type="pres">
      <dgm:prSet presAssocID="{72FD1E9E-8C14-4F15-BA2B-DFCD643D11EC}" presName="textB" presStyleLbl="revTx" presStyleIdx="5" presStyleCnt="6">
        <dgm:presLayoutVars>
          <dgm:bulletEnabled val="1"/>
        </dgm:presLayoutVars>
      </dgm:prSet>
      <dgm:spPr/>
      <dgm:t>
        <a:bodyPr/>
        <a:lstStyle/>
        <a:p>
          <a:endParaRPr lang="en-US"/>
        </a:p>
      </dgm:t>
    </dgm:pt>
    <dgm:pt modelId="{3A49E9AA-E05F-4F55-8AE8-D7414623C8C1}" type="pres">
      <dgm:prSet presAssocID="{72FD1E9E-8C14-4F15-BA2B-DFCD643D11EC}" presName="circleB" presStyleLbl="node1" presStyleIdx="5" presStyleCnt="6"/>
      <dgm:spPr>
        <a:xfrm>
          <a:off x="6578781"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a:p>
      </dgm:t>
    </dgm:pt>
    <dgm:pt modelId="{11E33EE6-A1DB-4EC2-8640-78C5132999ED}" type="pres">
      <dgm:prSet presAssocID="{72FD1E9E-8C14-4F15-BA2B-DFCD643D11EC}" presName="spaceB" presStyleCnt="0"/>
      <dgm:spPr/>
    </dgm:pt>
  </dgm:ptLst>
  <dgm:cxnLst>
    <dgm:cxn modelId="{D23EBF8A-88D4-4180-B96B-2EF5A015F5DF}" srcId="{EBD12E86-71C1-4B3B-9EB0-DC2EC36EC5F8}" destId="{FC5413A0-BCD2-4A86-81B4-7D1EC41E6F5C}" srcOrd="0" destOrd="0" parTransId="{F4DC5E7B-1E85-4302-B1CA-2B983B01F1AE}" sibTransId="{E8F50AA6-AD83-47AD-9F79-89AF9CDAD230}"/>
    <dgm:cxn modelId="{39629F54-5883-4284-B8BD-504E5038D1F5}" srcId="{EBD12E86-71C1-4B3B-9EB0-DC2EC36EC5F8}" destId="{9938C6E4-250D-4C3B-A315-C329C17D27FD}" srcOrd="2" destOrd="0" parTransId="{F2A4A20C-2204-48A9-A75F-6AD0C70DC3C4}" sibTransId="{70A0DB48-6179-4149-86EA-3D2EF20975F7}"/>
    <dgm:cxn modelId="{7550F300-3C17-47EC-B15A-2E3B20185190}" type="presOf" srcId="{EBD12E86-71C1-4B3B-9EB0-DC2EC36EC5F8}" destId="{44D4531F-4A5F-4C05-BBB0-CE5449786D94}" srcOrd="0" destOrd="0" presId="urn:microsoft.com/office/officeart/2005/8/layout/hProcess11"/>
    <dgm:cxn modelId="{224187D5-31A7-4CF3-B096-1BC1848ED37B}" type="presOf" srcId="{72FD1E9E-8C14-4F15-BA2B-DFCD643D11EC}" destId="{2DFC0444-13B9-4C8B-9436-3A8D64359DD3}" srcOrd="0" destOrd="0" presId="urn:microsoft.com/office/officeart/2005/8/layout/hProcess11"/>
    <dgm:cxn modelId="{147AB5B4-C62F-4CE6-BA2F-468A2ECDD524}" type="presOf" srcId="{65DCC7B1-7BBC-4BD0-9EC8-6DB012DB908A}" destId="{FCBA8FB8-1284-43AA-B45B-BCADF594DA5E}" srcOrd="0" destOrd="0" presId="urn:microsoft.com/office/officeart/2005/8/layout/hProcess11"/>
    <dgm:cxn modelId="{F5FB0CB5-59ED-42CC-8B93-EE9C2FF6CE2F}" type="presOf" srcId="{97F2BF02-9739-4E83-B5FD-AF821AB2E348}" destId="{4C08B7AF-E2DF-4249-BA9B-8820B6349489}" srcOrd="0" destOrd="0" presId="urn:microsoft.com/office/officeart/2005/8/layout/hProcess11"/>
    <dgm:cxn modelId="{31720635-274A-44B2-BC9E-651B314AC625}" srcId="{EBD12E86-71C1-4B3B-9EB0-DC2EC36EC5F8}" destId="{65DCC7B1-7BBC-4BD0-9EC8-6DB012DB908A}" srcOrd="4" destOrd="0" parTransId="{26462EAC-F8E0-4697-B841-6408E7AA0D11}" sibTransId="{928E103F-F22C-47AF-BA6E-94E2F553AA12}"/>
    <dgm:cxn modelId="{ACFE2853-5E1B-41A6-A5B4-1997A39FA293}" type="presOf" srcId="{37FFF255-225C-4A56-A525-3630D623BDBC}" destId="{06069CB0-0670-4399-BE62-BF4D74188033}" srcOrd="0" destOrd="0" presId="urn:microsoft.com/office/officeart/2005/8/layout/hProcess11"/>
    <dgm:cxn modelId="{94286CEF-B4FE-4397-A7AE-CECA33842C04}" srcId="{EBD12E86-71C1-4B3B-9EB0-DC2EC36EC5F8}" destId="{97F2BF02-9739-4E83-B5FD-AF821AB2E348}" srcOrd="3" destOrd="0" parTransId="{F7D6BF2E-5A2A-4391-BB31-EC44BCC819FB}" sibTransId="{A4C544E1-58A8-41F7-B1B6-53D62566D0F0}"/>
    <dgm:cxn modelId="{157E366D-4A40-4339-AAFF-83E8A408BE26}" type="presOf" srcId="{FC5413A0-BCD2-4A86-81B4-7D1EC41E6F5C}" destId="{C13C55BA-FE46-40D3-B487-776C40FDF7F7}" srcOrd="0" destOrd="0" presId="urn:microsoft.com/office/officeart/2005/8/layout/hProcess11"/>
    <dgm:cxn modelId="{2E44BBA2-37E6-4095-909D-2C12D11ED962}" srcId="{EBD12E86-71C1-4B3B-9EB0-DC2EC36EC5F8}" destId="{72FD1E9E-8C14-4F15-BA2B-DFCD643D11EC}" srcOrd="5" destOrd="0" parTransId="{181AE710-31FB-4EAE-9A8F-D189EB805FC0}" sibTransId="{927C7BF5-D948-43FC-AA94-A3AB715307B9}"/>
    <dgm:cxn modelId="{19390F2A-1E3D-45F9-931F-5E273E1F17C7}" type="presOf" srcId="{9938C6E4-250D-4C3B-A315-C329C17D27FD}" destId="{BC445822-AFCD-4552-B638-7076A6D443A5}" srcOrd="0" destOrd="0" presId="urn:microsoft.com/office/officeart/2005/8/layout/hProcess11"/>
    <dgm:cxn modelId="{75F12A61-4ECA-4EBF-9B4E-76DF8AE01B6B}" srcId="{EBD12E86-71C1-4B3B-9EB0-DC2EC36EC5F8}" destId="{37FFF255-225C-4A56-A525-3630D623BDBC}" srcOrd="1" destOrd="0" parTransId="{745C72DE-A1E5-4027-A48C-291A6E3A9115}" sibTransId="{D6CCF1A6-332F-4F60-91C5-665879A98190}"/>
    <dgm:cxn modelId="{7E49BA7C-E857-4ABF-BF6F-DF487FCEE58B}" type="presParOf" srcId="{44D4531F-4A5F-4C05-BBB0-CE5449786D94}" destId="{E93DB465-212C-4AE6-A039-8AC5CC87C469}" srcOrd="0" destOrd="0" presId="urn:microsoft.com/office/officeart/2005/8/layout/hProcess11"/>
    <dgm:cxn modelId="{68E31118-069E-415A-A0C5-0E8E5FCC87C5}" type="presParOf" srcId="{44D4531F-4A5F-4C05-BBB0-CE5449786D94}" destId="{3D6409E9-B329-408F-8B33-0E05A8008E59}" srcOrd="1" destOrd="0" presId="urn:microsoft.com/office/officeart/2005/8/layout/hProcess11"/>
    <dgm:cxn modelId="{86D39743-2CE4-43E6-ABE2-7A989894BCCA}" type="presParOf" srcId="{3D6409E9-B329-408F-8B33-0E05A8008E59}" destId="{82CA7591-6398-4BE6-9E0A-2C996690AEA9}" srcOrd="0" destOrd="0" presId="urn:microsoft.com/office/officeart/2005/8/layout/hProcess11"/>
    <dgm:cxn modelId="{D8BF6615-D372-4951-B258-2C17E4E8317E}" type="presParOf" srcId="{82CA7591-6398-4BE6-9E0A-2C996690AEA9}" destId="{C13C55BA-FE46-40D3-B487-776C40FDF7F7}" srcOrd="0" destOrd="0" presId="urn:microsoft.com/office/officeart/2005/8/layout/hProcess11"/>
    <dgm:cxn modelId="{706AB72A-B8A3-4E34-8F63-1809862C7CFB}" type="presParOf" srcId="{82CA7591-6398-4BE6-9E0A-2C996690AEA9}" destId="{64E3EA85-42E5-4138-B2FD-E8B9C14F9889}" srcOrd="1" destOrd="0" presId="urn:microsoft.com/office/officeart/2005/8/layout/hProcess11"/>
    <dgm:cxn modelId="{2BD3D4FF-58FB-401B-9B4A-E9E31C3C7381}" type="presParOf" srcId="{82CA7591-6398-4BE6-9E0A-2C996690AEA9}" destId="{F307787E-48A8-4789-A763-4D3ED4B8EE73}" srcOrd="2" destOrd="0" presId="urn:microsoft.com/office/officeart/2005/8/layout/hProcess11"/>
    <dgm:cxn modelId="{749C9E33-DABA-4AE9-8712-6476363ABD69}" type="presParOf" srcId="{3D6409E9-B329-408F-8B33-0E05A8008E59}" destId="{DEF90977-B393-4087-A6E0-334943E162E8}" srcOrd="1" destOrd="0" presId="urn:microsoft.com/office/officeart/2005/8/layout/hProcess11"/>
    <dgm:cxn modelId="{40DC6D47-A108-4052-9D69-0A1A5DED7CB1}" type="presParOf" srcId="{3D6409E9-B329-408F-8B33-0E05A8008E59}" destId="{094D12FE-BCCA-44C4-88A7-A1BE05D01F06}" srcOrd="2" destOrd="0" presId="urn:microsoft.com/office/officeart/2005/8/layout/hProcess11"/>
    <dgm:cxn modelId="{E1029139-D891-4792-A0AF-34097C89FD76}" type="presParOf" srcId="{094D12FE-BCCA-44C4-88A7-A1BE05D01F06}" destId="{06069CB0-0670-4399-BE62-BF4D74188033}" srcOrd="0" destOrd="0" presId="urn:microsoft.com/office/officeart/2005/8/layout/hProcess11"/>
    <dgm:cxn modelId="{C0EE0964-F7B3-402E-A3CC-E00B5D598365}" type="presParOf" srcId="{094D12FE-BCCA-44C4-88A7-A1BE05D01F06}" destId="{A59D929A-0C8F-47D7-B140-AFE45044F9B0}" srcOrd="1" destOrd="0" presId="urn:microsoft.com/office/officeart/2005/8/layout/hProcess11"/>
    <dgm:cxn modelId="{11069E34-4F84-4F87-BCA2-4D70DF218538}" type="presParOf" srcId="{094D12FE-BCCA-44C4-88A7-A1BE05D01F06}" destId="{FFD8BC01-4B95-483F-A3F1-FF38188C9721}" srcOrd="2" destOrd="0" presId="urn:microsoft.com/office/officeart/2005/8/layout/hProcess11"/>
    <dgm:cxn modelId="{C0CB6F53-992F-455C-ACB7-99D5B0FB5A5E}" type="presParOf" srcId="{3D6409E9-B329-408F-8B33-0E05A8008E59}" destId="{2A063651-6F42-47A6-B771-1FFEBBE5FC0B}" srcOrd="3" destOrd="0" presId="urn:microsoft.com/office/officeart/2005/8/layout/hProcess11"/>
    <dgm:cxn modelId="{74584866-5C45-4FDB-881F-8E3FC10C133E}" type="presParOf" srcId="{3D6409E9-B329-408F-8B33-0E05A8008E59}" destId="{C9905DAB-CABC-4CC5-A759-2CB8E593A132}" srcOrd="4" destOrd="0" presId="urn:microsoft.com/office/officeart/2005/8/layout/hProcess11"/>
    <dgm:cxn modelId="{FE0D2527-B2F0-466C-9E49-B974943B961A}" type="presParOf" srcId="{C9905DAB-CABC-4CC5-A759-2CB8E593A132}" destId="{BC445822-AFCD-4552-B638-7076A6D443A5}" srcOrd="0" destOrd="0" presId="urn:microsoft.com/office/officeart/2005/8/layout/hProcess11"/>
    <dgm:cxn modelId="{8ECBFBC8-86D6-4708-8298-5A230AF8ABD8}" type="presParOf" srcId="{C9905DAB-CABC-4CC5-A759-2CB8E593A132}" destId="{9E1033EC-A477-43BE-9B37-6F540949A0C7}" srcOrd="1" destOrd="0" presId="urn:microsoft.com/office/officeart/2005/8/layout/hProcess11"/>
    <dgm:cxn modelId="{2F24B23A-95CB-4D3D-9780-198796E1BDF4}" type="presParOf" srcId="{C9905DAB-CABC-4CC5-A759-2CB8E593A132}" destId="{771B0C09-DE39-4849-A91A-F0AF7CB5080E}" srcOrd="2" destOrd="0" presId="urn:microsoft.com/office/officeart/2005/8/layout/hProcess11"/>
    <dgm:cxn modelId="{F5EB2C42-8854-41ED-B3F3-A3F3BF7D1965}" type="presParOf" srcId="{3D6409E9-B329-408F-8B33-0E05A8008E59}" destId="{EA24C5EA-9E5F-4CD0-857D-6DC096335A1A}" srcOrd="5" destOrd="0" presId="urn:microsoft.com/office/officeart/2005/8/layout/hProcess11"/>
    <dgm:cxn modelId="{97316D75-7D6E-4D7A-93DE-D215EEF00DD2}" type="presParOf" srcId="{3D6409E9-B329-408F-8B33-0E05A8008E59}" destId="{DA75765E-DD73-48D1-9871-032982972FA9}" srcOrd="6" destOrd="0" presId="urn:microsoft.com/office/officeart/2005/8/layout/hProcess11"/>
    <dgm:cxn modelId="{D3A5D91A-A343-4B5D-99BC-F0C797E64932}" type="presParOf" srcId="{DA75765E-DD73-48D1-9871-032982972FA9}" destId="{4C08B7AF-E2DF-4249-BA9B-8820B6349489}" srcOrd="0" destOrd="0" presId="urn:microsoft.com/office/officeart/2005/8/layout/hProcess11"/>
    <dgm:cxn modelId="{3617390A-E1E5-4F99-9B8D-9CA74CCFCD77}" type="presParOf" srcId="{DA75765E-DD73-48D1-9871-032982972FA9}" destId="{0D82F01F-C9B2-4F8D-A3A7-A76E0F6E9AEA}" srcOrd="1" destOrd="0" presId="urn:microsoft.com/office/officeart/2005/8/layout/hProcess11"/>
    <dgm:cxn modelId="{FC569FB4-F0C7-453B-B2D5-0506AC2B6003}" type="presParOf" srcId="{DA75765E-DD73-48D1-9871-032982972FA9}" destId="{DAE900CB-FF75-4182-81CF-B79778A5E18C}" srcOrd="2" destOrd="0" presId="urn:microsoft.com/office/officeart/2005/8/layout/hProcess11"/>
    <dgm:cxn modelId="{F095E10F-A455-41D5-A3B5-A9399C11D3CC}" type="presParOf" srcId="{3D6409E9-B329-408F-8B33-0E05A8008E59}" destId="{0CF1B86F-4235-4CF4-A83F-F3D76476FEDB}" srcOrd="7" destOrd="0" presId="urn:microsoft.com/office/officeart/2005/8/layout/hProcess11"/>
    <dgm:cxn modelId="{9C54DC27-2A5B-4F4A-BCB8-4F00122D7FA8}" type="presParOf" srcId="{3D6409E9-B329-408F-8B33-0E05A8008E59}" destId="{665783D4-A0BE-4E9F-9047-85C3996DCC3F}" srcOrd="8" destOrd="0" presId="urn:microsoft.com/office/officeart/2005/8/layout/hProcess11"/>
    <dgm:cxn modelId="{B7B3B34D-0DC3-450D-A5C0-24B9789D0664}" type="presParOf" srcId="{665783D4-A0BE-4E9F-9047-85C3996DCC3F}" destId="{FCBA8FB8-1284-43AA-B45B-BCADF594DA5E}" srcOrd="0" destOrd="0" presId="urn:microsoft.com/office/officeart/2005/8/layout/hProcess11"/>
    <dgm:cxn modelId="{C4705F25-0756-410E-8570-05C5C90BC1A8}" type="presParOf" srcId="{665783D4-A0BE-4E9F-9047-85C3996DCC3F}" destId="{CF0B66A9-0496-4614-808D-BC34F2DC8148}" srcOrd="1" destOrd="0" presId="urn:microsoft.com/office/officeart/2005/8/layout/hProcess11"/>
    <dgm:cxn modelId="{3C96AAC9-A965-45AA-AA91-3FBA18F9A007}" type="presParOf" srcId="{665783D4-A0BE-4E9F-9047-85C3996DCC3F}" destId="{E4BEC2A9-6303-41C0-A8A2-2AA3B603DF9B}" srcOrd="2" destOrd="0" presId="urn:microsoft.com/office/officeart/2005/8/layout/hProcess11"/>
    <dgm:cxn modelId="{CDF8D082-70C6-40E7-A30F-AF96B21673D4}" type="presParOf" srcId="{3D6409E9-B329-408F-8B33-0E05A8008E59}" destId="{B402313D-CFB1-4E63-9D65-9572F97E2E73}" srcOrd="9" destOrd="0" presId="urn:microsoft.com/office/officeart/2005/8/layout/hProcess11"/>
    <dgm:cxn modelId="{8DA106BD-533E-4697-A8BD-858B2F150FAE}" type="presParOf" srcId="{3D6409E9-B329-408F-8B33-0E05A8008E59}" destId="{4F288AE4-D0A9-4EAE-93E8-3FB9C00EABEA}" srcOrd="10" destOrd="0" presId="urn:microsoft.com/office/officeart/2005/8/layout/hProcess11"/>
    <dgm:cxn modelId="{F36AE862-D0D1-4026-B7DE-DB4E1E92279D}" type="presParOf" srcId="{4F288AE4-D0A9-4EAE-93E8-3FB9C00EABEA}" destId="{2DFC0444-13B9-4C8B-9436-3A8D64359DD3}" srcOrd="0" destOrd="0" presId="urn:microsoft.com/office/officeart/2005/8/layout/hProcess11"/>
    <dgm:cxn modelId="{5CAD2F32-D82D-42EB-B8C1-A549E882CEBF}" type="presParOf" srcId="{4F288AE4-D0A9-4EAE-93E8-3FB9C00EABEA}" destId="{3A49E9AA-E05F-4F55-8AE8-D7414623C8C1}" srcOrd="1" destOrd="0" presId="urn:microsoft.com/office/officeart/2005/8/layout/hProcess11"/>
    <dgm:cxn modelId="{2F72EB3B-AE5A-49AA-A0A3-B99755369B96}" type="presParOf" srcId="{4F288AE4-D0A9-4EAE-93E8-3FB9C00EABEA}" destId="{11E33EE6-A1DB-4EC2-8640-78C5132999E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8DB78-F330-48DE-99E5-B6CAA4B0C156}">
      <dsp:nvSpPr>
        <dsp:cNvPr id="0" name=""/>
        <dsp:cNvSpPr/>
      </dsp:nvSpPr>
      <dsp:spPr>
        <a:xfrm>
          <a:off x="0" y="1357788"/>
          <a:ext cx="8524875" cy="1810384"/>
        </a:xfrm>
        <a:prstGeom prst="notchedRightArrow">
          <a:avLst/>
        </a:prstGeom>
        <a:solidFill>
          <a:srgbClr val="4F81BD">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D1FF0D2-145F-4C9D-B518-2E98C642EDA9}">
      <dsp:nvSpPr>
        <dsp:cNvPr id="0" name=""/>
        <dsp:cNvSpPr/>
      </dsp:nvSpPr>
      <dsp:spPr>
        <a:xfrm>
          <a:off x="29227" y="74768"/>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ysClr val="windowText" lastClr="000000">
                  <a:hueOff val="0"/>
                  <a:satOff val="0"/>
                  <a:lumOff val="0"/>
                  <a:alphaOff val="0"/>
                </a:sysClr>
              </a:solidFill>
              <a:latin typeface="Calibri"/>
              <a:ea typeface="+mn-ea"/>
              <a:cs typeface="+mn-cs"/>
            </a:rPr>
            <a:t>PDSA 1: </a:t>
          </a:r>
          <a:r>
            <a:rPr lang="en-US" sz="1400" kern="1200" dirty="0" smtClean="0">
              <a:solidFill>
                <a:sysClr val="windowText" lastClr="000000">
                  <a:hueOff val="0"/>
                  <a:satOff val="0"/>
                  <a:lumOff val="0"/>
                  <a:alphaOff val="0"/>
                </a:sysClr>
              </a:solidFill>
              <a:latin typeface="Calibri"/>
              <a:ea typeface="+mn-ea"/>
              <a:cs typeface="+mn-cs"/>
            </a:rPr>
            <a:t>Pod</a:t>
          </a:r>
          <a:endParaRPr lang="en-US" sz="1400" kern="1200" dirty="0">
            <a:solidFill>
              <a:sysClr val="windowText" lastClr="000000">
                <a:hueOff val="0"/>
                <a:satOff val="0"/>
                <a:lumOff val="0"/>
                <a:alphaOff val="0"/>
              </a:sysClr>
            </a:solidFill>
            <a:latin typeface="Calibri"/>
            <a:ea typeface="+mn-ea"/>
            <a:cs typeface="+mn-cs"/>
          </a:endParaRPr>
        </a:p>
      </dsp:txBody>
      <dsp:txXfrm>
        <a:off x="29227" y="74768"/>
        <a:ext cx="1050832" cy="1810384"/>
      </dsp:txXfrm>
    </dsp:sp>
    <dsp:sp modelId="{E92C971C-AA05-40C1-8DF3-8977049D9CBB}">
      <dsp:nvSpPr>
        <dsp:cNvPr id="0" name=""/>
        <dsp:cNvSpPr/>
      </dsp:nvSpPr>
      <dsp:spPr>
        <a:xfrm>
          <a:off x="299773"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F90789F-EC7E-44D4-A4B7-3A3499D31A07}">
      <dsp:nvSpPr>
        <dsp:cNvPr id="0" name=""/>
        <dsp:cNvSpPr/>
      </dsp:nvSpPr>
      <dsp:spPr>
        <a:xfrm>
          <a:off x="1104029" y="2706045"/>
          <a:ext cx="1050832" cy="182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ysClr val="windowText" lastClr="000000">
                  <a:hueOff val="0"/>
                  <a:satOff val="0"/>
                  <a:lumOff val="0"/>
                  <a:alphaOff val="0"/>
                </a:sysClr>
              </a:solidFill>
              <a:latin typeface="Calibri"/>
              <a:ea typeface="+mn-ea"/>
              <a:cs typeface="+mn-cs"/>
            </a:rPr>
            <a:t>Evaluate</a:t>
          </a:r>
          <a:r>
            <a:rPr lang="en-US" sz="1400" kern="1200" dirty="0" smtClean="0">
              <a:solidFill>
                <a:sysClr val="windowText" lastClr="000000">
                  <a:hueOff val="0"/>
                  <a:satOff val="0"/>
                  <a:lumOff val="0"/>
                  <a:alphaOff val="0"/>
                </a:sysClr>
              </a:solidFill>
              <a:latin typeface="Calibri"/>
              <a:ea typeface="+mn-ea"/>
              <a:cs typeface="+mn-cs"/>
            </a:rPr>
            <a:t> &amp; Create </a:t>
          </a:r>
          <a:r>
            <a:rPr lang="en-US" sz="1400" b="1" kern="1200" dirty="0" smtClean="0">
              <a:solidFill>
                <a:sysClr val="windowText" lastClr="000000">
                  <a:hueOff val="0"/>
                  <a:satOff val="0"/>
                  <a:lumOff val="0"/>
                  <a:alphaOff val="0"/>
                </a:sysClr>
              </a:solidFill>
              <a:latin typeface="Calibri"/>
              <a:ea typeface="+mn-ea"/>
              <a:cs typeface="+mn-cs"/>
            </a:rPr>
            <a:t>Action Plan</a:t>
          </a:r>
        </a:p>
        <a:p>
          <a:pPr lvl="0" algn="ctr" defTabSz="622300">
            <a:lnSpc>
              <a:spcPct val="90000"/>
            </a:lnSpc>
            <a:spcBef>
              <a:spcPct val="0"/>
            </a:spcBef>
            <a:spcAft>
              <a:spcPct val="35000"/>
            </a:spcAft>
          </a:pPr>
          <a:endParaRPr lang="en-US" sz="1400" kern="1200" dirty="0">
            <a:solidFill>
              <a:sysClr val="windowText" lastClr="000000">
                <a:hueOff val="0"/>
                <a:satOff val="0"/>
                <a:lumOff val="0"/>
                <a:alphaOff val="0"/>
              </a:sysClr>
            </a:solidFill>
            <a:latin typeface="Calibri"/>
            <a:ea typeface="+mn-ea"/>
            <a:cs typeface="+mn-cs"/>
          </a:endParaRPr>
        </a:p>
      </dsp:txBody>
      <dsp:txXfrm>
        <a:off x="1104029" y="2706045"/>
        <a:ext cx="1050832" cy="1823093"/>
      </dsp:txXfrm>
    </dsp:sp>
    <dsp:sp modelId="{2AB7FA8D-FAF2-4852-9DCB-D5EA138EA816}">
      <dsp:nvSpPr>
        <dsp:cNvPr id="0" name=""/>
        <dsp:cNvSpPr/>
      </dsp:nvSpPr>
      <dsp:spPr>
        <a:xfrm>
          <a:off x="1403147" y="2033505"/>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0790AE5-7571-4866-A07B-20830E3B3CDE}">
      <dsp:nvSpPr>
        <dsp:cNvPr id="0" name=""/>
        <dsp:cNvSpPr/>
      </dsp:nvSpPr>
      <dsp:spPr>
        <a:xfrm>
          <a:off x="2207403" y="0"/>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455168" rIns="455168" bIns="455168" numCol="1" spcCol="1270" anchor="b" anchorCtr="0">
          <a:noAutofit/>
        </a:bodyPr>
        <a:lstStyle/>
        <a:p>
          <a:pPr lvl="0" algn="ctr" defTabSz="2844800">
            <a:lnSpc>
              <a:spcPct val="90000"/>
            </a:lnSpc>
            <a:spcBef>
              <a:spcPct val="0"/>
            </a:spcBef>
            <a:spcAft>
              <a:spcPct val="35000"/>
            </a:spcAft>
          </a:pPr>
          <a:endParaRPr lang="en-US" sz="6400" kern="1200" dirty="0">
            <a:solidFill>
              <a:sysClr val="windowText" lastClr="000000">
                <a:hueOff val="0"/>
                <a:satOff val="0"/>
                <a:lumOff val="0"/>
                <a:alphaOff val="0"/>
              </a:sysClr>
            </a:solidFill>
            <a:latin typeface="Calibri"/>
            <a:ea typeface="+mn-ea"/>
            <a:cs typeface="+mn-cs"/>
          </a:endParaRPr>
        </a:p>
      </dsp:txBody>
      <dsp:txXfrm>
        <a:off x="2207403" y="0"/>
        <a:ext cx="1050832" cy="1810384"/>
      </dsp:txXfrm>
    </dsp:sp>
    <dsp:sp modelId="{24888E4A-3386-4DDB-A29B-63C59848F909}">
      <dsp:nvSpPr>
        <dsp:cNvPr id="0" name=""/>
        <dsp:cNvSpPr/>
      </dsp:nvSpPr>
      <dsp:spPr>
        <a:xfrm>
          <a:off x="2506521"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CE3E7B2-C16A-4382-B2C4-16385499A602}">
      <dsp:nvSpPr>
        <dsp:cNvPr id="0" name=""/>
        <dsp:cNvSpPr/>
      </dsp:nvSpPr>
      <dsp:spPr>
        <a:xfrm>
          <a:off x="3361312" y="2660541"/>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ysClr val="windowText" lastClr="000000">
                  <a:hueOff val="0"/>
                  <a:satOff val="0"/>
                  <a:lumOff val="0"/>
                  <a:alphaOff val="0"/>
                </a:sysClr>
              </a:solidFill>
              <a:latin typeface="Calibri"/>
              <a:ea typeface="+mn-ea"/>
              <a:cs typeface="+mn-cs"/>
            </a:rPr>
            <a:t>PDSA 3</a:t>
          </a:r>
          <a:r>
            <a:rPr lang="en-US" sz="1400" kern="1200" dirty="0" smtClean="0">
              <a:solidFill>
                <a:sysClr val="windowText" lastClr="000000">
                  <a:hueOff val="0"/>
                  <a:satOff val="0"/>
                  <a:lumOff val="0"/>
                  <a:alphaOff val="0"/>
                </a:sysClr>
              </a:solidFill>
              <a:latin typeface="Calibri"/>
              <a:ea typeface="+mn-ea"/>
              <a:cs typeface="+mn-cs"/>
            </a:rPr>
            <a:t>: Expand to other clinical teams </a:t>
          </a:r>
          <a:endParaRPr lang="en-US" sz="1400" kern="1200" dirty="0">
            <a:solidFill>
              <a:sysClr val="windowText" lastClr="000000">
                <a:hueOff val="0"/>
                <a:satOff val="0"/>
                <a:lumOff val="0"/>
                <a:alphaOff val="0"/>
              </a:sysClr>
            </a:solidFill>
            <a:latin typeface="Calibri"/>
            <a:ea typeface="+mn-ea"/>
            <a:cs typeface="+mn-cs"/>
          </a:endParaRPr>
        </a:p>
      </dsp:txBody>
      <dsp:txXfrm>
        <a:off x="3361312" y="2660541"/>
        <a:ext cx="1050832" cy="1810384"/>
      </dsp:txXfrm>
    </dsp:sp>
    <dsp:sp modelId="{B9C84F87-E5DF-471E-B5E0-7AD11897E890}">
      <dsp:nvSpPr>
        <dsp:cNvPr id="0" name=""/>
        <dsp:cNvSpPr/>
      </dsp:nvSpPr>
      <dsp:spPr>
        <a:xfrm>
          <a:off x="3609895"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0E1441D-9D01-4796-997A-6961BED75F8A}">
      <dsp:nvSpPr>
        <dsp:cNvPr id="0" name=""/>
        <dsp:cNvSpPr/>
      </dsp:nvSpPr>
      <dsp:spPr>
        <a:xfrm>
          <a:off x="4414151" y="0"/>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455168" rIns="455168" bIns="455168" numCol="1" spcCol="1270" anchor="b" anchorCtr="0">
          <a:noAutofit/>
        </a:bodyPr>
        <a:lstStyle/>
        <a:p>
          <a:pPr lvl="0" algn="ctr" defTabSz="2844800">
            <a:lnSpc>
              <a:spcPct val="90000"/>
            </a:lnSpc>
            <a:spcBef>
              <a:spcPct val="0"/>
            </a:spcBef>
            <a:spcAft>
              <a:spcPct val="35000"/>
            </a:spcAft>
          </a:pPr>
          <a:endParaRPr lang="en-US" sz="6400" kern="1200">
            <a:solidFill>
              <a:sysClr val="windowText" lastClr="000000">
                <a:hueOff val="0"/>
                <a:satOff val="0"/>
                <a:lumOff val="0"/>
                <a:alphaOff val="0"/>
              </a:sysClr>
            </a:solidFill>
            <a:latin typeface="Calibri"/>
            <a:ea typeface="+mn-ea"/>
            <a:cs typeface="+mn-cs"/>
          </a:endParaRPr>
        </a:p>
      </dsp:txBody>
      <dsp:txXfrm>
        <a:off x="4414151" y="0"/>
        <a:ext cx="1050832" cy="1810384"/>
      </dsp:txXfrm>
    </dsp:sp>
    <dsp:sp modelId="{7FBD4339-CE23-4AF0-9744-3CE97541243B}">
      <dsp:nvSpPr>
        <dsp:cNvPr id="0" name=""/>
        <dsp:cNvSpPr/>
      </dsp:nvSpPr>
      <dsp:spPr>
        <a:xfrm>
          <a:off x="4713269"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5D9587-838B-4016-8585-A1E626717C10}">
      <dsp:nvSpPr>
        <dsp:cNvPr id="0" name=""/>
        <dsp:cNvSpPr/>
      </dsp:nvSpPr>
      <dsp:spPr>
        <a:xfrm>
          <a:off x="5517525" y="2715577"/>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455168" rIns="455168" bIns="455168" numCol="1" spcCol="1270" anchor="t" anchorCtr="0">
          <a:noAutofit/>
        </a:bodyPr>
        <a:lstStyle/>
        <a:p>
          <a:pPr lvl="0" algn="ctr" defTabSz="2844800">
            <a:lnSpc>
              <a:spcPct val="90000"/>
            </a:lnSpc>
            <a:spcBef>
              <a:spcPct val="0"/>
            </a:spcBef>
            <a:spcAft>
              <a:spcPct val="35000"/>
            </a:spcAft>
          </a:pPr>
          <a:endParaRPr lang="en-US" sz="6400" kern="1200">
            <a:solidFill>
              <a:sysClr val="windowText" lastClr="000000">
                <a:hueOff val="0"/>
                <a:satOff val="0"/>
                <a:lumOff val="0"/>
                <a:alphaOff val="0"/>
              </a:sysClr>
            </a:solidFill>
            <a:latin typeface="Calibri"/>
            <a:ea typeface="+mn-ea"/>
            <a:cs typeface="+mn-cs"/>
          </a:endParaRPr>
        </a:p>
      </dsp:txBody>
      <dsp:txXfrm>
        <a:off x="5517525" y="2715577"/>
        <a:ext cx="1050832" cy="1810384"/>
      </dsp:txXfrm>
    </dsp:sp>
    <dsp:sp modelId="{FB38FD65-C575-4119-B3F2-A91798BF338C}">
      <dsp:nvSpPr>
        <dsp:cNvPr id="0" name=""/>
        <dsp:cNvSpPr/>
      </dsp:nvSpPr>
      <dsp:spPr>
        <a:xfrm>
          <a:off x="5816643"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730EE56-6685-4BC0-ACD4-880AF4626719}">
      <dsp:nvSpPr>
        <dsp:cNvPr id="0" name=""/>
        <dsp:cNvSpPr/>
      </dsp:nvSpPr>
      <dsp:spPr>
        <a:xfrm>
          <a:off x="6620899" y="0"/>
          <a:ext cx="1050832" cy="18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455168" rIns="455168" bIns="455168" numCol="1" spcCol="1270" anchor="b" anchorCtr="0">
          <a:noAutofit/>
        </a:bodyPr>
        <a:lstStyle/>
        <a:p>
          <a:pPr lvl="0" algn="ctr" defTabSz="2844800">
            <a:lnSpc>
              <a:spcPct val="90000"/>
            </a:lnSpc>
            <a:spcBef>
              <a:spcPct val="0"/>
            </a:spcBef>
            <a:spcAft>
              <a:spcPct val="35000"/>
            </a:spcAft>
          </a:pPr>
          <a:endParaRPr lang="en-US" sz="6400" kern="1200">
            <a:solidFill>
              <a:sysClr val="windowText" lastClr="000000">
                <a:hueOff val="0"/>
                <a:satOff val="0"/>
                <a:lumOff val="0"/>
                <a:alphaOff val="0"/>
              </a:sysClr>
            </a:solidFill>
            <a:latin typeface="Calibri"/>
            <a:ea typeface="+mn-ea"/>
            <a:cs typeface="+mn-cs"/>
          </a:endParaRPr>
        </a:p>
      </dsp:txBody>
      <dsp:txXfrm>
        <a:off x="6620899" y="0"/>
        <a:ext cx="1050832" cy="1810384"/>
      </dsp:txXfrm>
    </dsp:sp>
    <dsp:sp modelId="{4B53062C-E163-488D-BCC1-9D3EA2E80E90}">
      <dsp:nvSpPr>
        <dsp:cNvPr id="0" name=""/>
        <dsp:cNvSpPr/>
      </dsp:nvSpPr>
      <dsp:spPr>
        <a:xfrm>
          <a:off x="6920017" y="2036682"/>
          <a:ext cx="452596" cy="452596"/>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B465-212C-4AE6-A039-8AC5CC87C469}">
      <dsp:nvSpPr>
        <dsp:cNvPr id="0" name=""/>
        <dsp:cNvSpPr/>
      </dsp:nvSpPr>
      <dsp:spPr>
        <a:xfrm>
          <a:off x="0" y="1440179"/>
          <a:ext cx="8229600" cy="1920240"/>
        </a:xfrm>
        <a:prstGeom prst="notchedRightArrow">
          <a:avLst/>
        </a:prstGeom>
        <a:solidFill>
          <a:srgbClr val="4F81BD">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13C55BA-FE46-40D3-B487-776C40FDF7F7}">
      <dsp:nvSpPr>
        <dsp:cNvPr id="0" name=""/>
        <dsp:cNvSpPr/>
      </dsp:nvSpPr>
      <dsp:spPr>
        <a:xfrm>
          <a:off x="56717" y="996518"/>
          <a:ext cx="1083715" cy="756075"/>
        </a:xfrm>
        <a:prstGeom prst="round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a:ea typeface="+mn-ea"/>
              <a:cs typeface="+mn-cs"/>
            </a:rPr>
            <a:t>PSA, MA, Provider Training</a:t>
          </a:r>
          <a:endParaRPr lang="en-US" sz="1400" kern="1200" dirty="0">
            <a:solidFill>
              <a:sysClr val="windowText" lastClr="000000">
                <a:hueOff val="0"/>
                <a:satOff val="0"/>
                <a:lumOff val="0"/>
                <a:alphaOff val="0"/>
              </a:sysClr>
            </a:solidFill>
            <a:latin typeface="Calibri"/>
            <a:ea typeface="+mn-ea"/>
            <a:cs typeface="+mn-cs"/>
          </a:endParaRPr>
        </a:p>
      </dsp:txBody>
      <dsp:txXfrm>
        <a:off x="93626" y="1033427"/>
        <a:ext cx="1009897" cy="682257"/>
      </dsp:txXfrm>
    </dsp:sp>
    <dsp:sp modelId="{64E3EA85-42E5-4138-B2FD-E8B9C14F9889}">
      <dsp:nvSpPr>
        <dsp:cNvPr id="0" name=""/>
        <dsp:cNvSpPr/>
      </dsp:nvSpPr>
      <dsp:spPr>
        <a:xfrm>
          <a:off x="338086" y="2142915"/>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6069CB0-0670-4399-BE62-BF4D74188033}">
      <dsp:nvSpPr>
        <dsp:cNvPr id="0" name=""/>
        <dsp:cNvSpPr/>
      </dsp:nvSpPr>
      <dsp:spPr>
        <a:xfrm>
          <a:off x="1293242" y="3165352"/>
          <a:ext cx="1168137" cy="763372"/>
        </a:xfrm>
        <a:prstGeom prst="round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latin typeface="Calibri"/>
              <a:ea typeface="+mn-ea"/>
              <a:cs typeface="+mn-cs"/>
            </a:rPr>
            <a:t>Agency Go-Live</a:t>
          </a:r>
          <a:endParaRPr lang="en-US" sz="1800" b="0" kern="1200" dirty="0">
            <a:solidFill>
              <a:sysClr val="windowText" lastClr="000000"/>
            </a:solidFill>
            <a:latin typeface="Calibri"/>
            <a:ea typeface="+mn-ea"/>
            <a:cs typeface="+mn-cs"/>
          </a:endParaRPr>
        </a:p>
      </dsp:txBody>
      <dsp:txXfrm>
        <a:off x="1330507" y="3202617"/>
        <a:ext cx="1093607" cy="688842"/>
      </dsp:txXfrm>
    </dsp:sp>
    <dsp:sp modelId="{A59D929A-0C8F-47D7-B140-AFE45044F9B0}">
      <dsp:nvSpPr>
        <dsp:cNvPr id="0" name=""/>
        <dsp:cNvSpPr/>
      </dsp:nvSpPr>
      <dsp:spPr>
        <a:xfrm>
          <a:off x="1787904" y="2309249"/>
          <a:ext cx="193296" cy="124455"/>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C445822-AFCD-4552-B638-7076A6D443A5}">
      <dsp:nvSpPr>
        <dsp:cNvPr id="0" name=""/>
        <dsp:cNvSpPr/>
      </dsp:nvSpPr>
      <dsp:spPr>
        <a:xfrm>
          <a:off x="2491003" y="885753"/>
          <a:ext cx="1266400" cy="866853"/>
        </a:xfrm>
        <a:prstGeom prst="roundRect">
          <a:avLst/>
        </a:prstGeom>
        <a:solidFill>
          <a:sysClr val="window" lastClr="FFFFFF"/>
        </a:solidFill>
        <a:ln w="25400" cap="flat" cmpd="sng" algn="ctr">
          <a:solidFill>
            <a:srgbClr val="8064A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ysClr val="windowText" lastClr="000000">
                  <a:hueOff val="0"/>
                  <a:satOff val="0"/>
                  <a:lumOff val="0"/>
                  <a:alphaOff val="0"/>
                </a:sysClr>
              </a:solidFill>
              <a:latin typeface="Calibri"/>
              <a:ea typeface="+mn-ea"/>
              <a:cs typeface="+mn-cs"/>
            </a:rPr>
            <a:t>Data review </a:t>
          </a:r>
          <a:r>
            <a:rPr lang="en-US" sz="1400" kern="1200" dirty="0" smtClean="0">
              <a:solidFill>
                <a:sysClr val="windowText" lastClr="000000">
                  <a:hueOff val="0"/>
                  <a:satOff val="0"/>
                  <a:lumOff val="0"/>
                  <a:alphaOff val="0"/>
                </a:sysClr>
              </a:solidFill>
              <a:latin typeface="Calibri"/>
              <a:ea typeface="+mn-ea"/>
              <a:cs typeface="+mn-cs"/>
            </a:rPr>
            <a:t>PI Committee Meeting</a:t>
          </a:r>
          <a:endParaRPr lang="en-US" sz="1400" kern="1200" dirty="0">
            <a:solidFill>
              <a:sysClr val="windowText" lastClr="000000">
                <a:hueOff val="0"/>
                <a:satOff val="0"/>
                <a:lumOff val="0"/>
                <a:alphaOff val="0"/>
              </a:sysClr>
            </a:solidFill>
            <a:latin typeface="Calibri"/>
            <a:ea typeface="+mn-ea"/>
            <a:cs typeface="+mn-cs"/>
          </a:endParaRPr>
        </a:p>
      </dsp:txBody>
      <dsp:txXfrm>
        <a:off x="2533319" y="928069"/>
        <a:ext cx="1181768" cy="782221"/>
      </dsp:txXfrm>
    </dsp:sp>
    <dsp:sp modelId="{9E1033EC-A477-43BE-9B37-6F540949A0C7}">
      <dsp:nvSpPr>
        <dsp:cNvPr id="0" name=""/>
        <dsp:cNvSpPr/>
      </dsp:nvSpPr>
      <dsp:spPr>
        <a:xfrm>
          <a:off x="2850282" y="2136142"/>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08B7AF-E2DF-4249-BA9B-8820B6349489}">
      <dsp:nvSpPr>
        <dsp:cNvPr id="0" name=""/>
        <dsp:cNvSpPr/>
      </dsp:nvSpPr>
      <dsp:spPr>
        <a:xfrm>
          <a:off x="3781655" y="2880359"/>
          <a:ext cx="116813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Text" lastClr="000000">
                <a:hueOff val="0"/>
                <a:satOff val="0"/>
                <a:lumOff val="0"/>
                <a:alphaOff val="0"/>
              </a:sysClr>
            </a:solidFill>
            <a:latin typeface="Calibri"/>
            <a:ea typeface="+mn-ea"/>
            <a:cs typeface="+mn-cs"/>
          </a:endParaRPr>
        </a:p>
      </dsp:txBody>
      <dsp:txXfrm>
        <a:off x="3781655" y="2880359"/>
        <a:ext cx="1168137" cy="1920240"/>
      </dsp:txXfrm>
    </dsp:sp>
    <dsp:sp modelId="{0D82F01F-C9B2-4F8D-A3A7-A76E0F6E9AEA}">
      <dsp:nvSpPr>
        <dsp:cNvPr id="0" name=""/>
        <dsp:cNvSpPr/>
      </dsp:nvSpPr>
      <dsp:spPr>
        <a:xfrm>
          <a:off x="4125693"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CBA8FB8-1284-43AA-B45B-BCADF594DA5E}">
      <dsp:nvSpPr>
        <dsp:cNvPr id="0" name=""/>
        <dsp:cNvSpPr/>
      </dsp:nvSpPr>
      <dsp:spPr>
        <a:xfrm>
          <a:off x="5008199" y="0"/>
          <a:ext cx="116813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n-US" sz="6500" kern="1200">
            <a:solidFill>
              <a:sysClr val="windowText" lastClr="000000">
                <a:hueOff val="0"/>
                <a:satOff val="0"/>
                <a:lumOff val="0"/>
                <a:alphaOff val="0"/>
              </a:sysClr>
            </a:solidFill>
            <a:latin typeface="Calibri"/>
            <a:ea typeface="+mn-ea"/>
            <a:cs typeface="+mn-cs"/>
          </a:endParaRPr>
        </a:p>
      </dsp:txBody>
      <dsp:txXfrm>
        <a:off x="5008199" y="0"/>
        <a:ext cx="1168137" cy="1920240"/>
      </dsp:txXfrm>
    </dsp:sp>
    <dsp:sp modelId="{CF0B66A9-0496-4614-808D-BC34F2DC8148}">
      <dsp:nvSpPr>
        <dsp:cNvPr id="0" name=""/>
        <dsp:cNvSpPr/>
      </dsp:nvSpPr>
      <dsp:spPr>
        <a:xfrm>
          <a:off x="5352237"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FC0444-13B9-4C8B-9436-3A8D64359DD3}">
      <dsp:nvSpPr>
        <dsp:cNvPr id="0" name=""/>
        <dsp:cNvSpPr/>
      </dsp:nvSpPr>
      <dsp:spPr>
        <a:xfrm>
          <a:off x="6234743" y="2880359"/>
          <a:ext cx="116813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Text" lastClr="000000">
                <a:hueOff val="0"/>
                <a:satOff val="0"/>
                <a:lumOff val="0"/>
                <a:alphaOff val="0"/>
              </a:sysClr>
            </a:solidFill>
            <a:latin typeface="Calibri"/>
            <a:ea typeface="+mn-ea"/>
            <a:cs typeface="+mn-cs"/>
          </a:endParaRPr>
        </a:p>
      </dsp:txBody>
      <dsp:txXfrm>
        <a:off x="6234743" y="2880359"/>
        <a:ext cx="1168137" cy="1920240"/>
      </dsp:txXfrm>
    </dsp:sp>
    <dsp:sp modelId="{3A49E9AA-E05F-4F55-8AE8-D7414623C8C1}">
      <dsp:nvSpPr>
        <dsp:cNvPr id="0" name=""/>
        <dsp:cNvSpPr/>
      </dsp:nvSpPr>
      <dsp:spPr>
        <a:xfrm>
          <a:off x="6578781" y="2160269"/>
          <a:ext cx="480060" cy="480060"/>
        </a:xfrm>
        <a:prstGeom prst="ellipse">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94CFC-66AE-4045-904F-211D9D38F39F}"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40BF2-D68A-4E56-A712-742851901441}" type="slidenum">
              <a:rPr lang="en-US" smtClean="0"/>
              <a:t>‹#›</a:t>
            </a:fld>
            <a:endParaRPr lang="en-US"/>
          </a:p>
        </p:txBody>
      </p:sp>
    </p:spTree>
    <p:extLst>
      <p:ext uri="{BB962C8B-B14F-4D97-AF65-F5344CB8AC3E}">
        <p14:creationId xmlns:p14="http://schemas.microsoft.com/office/powerpoint/2010/main" val="412538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15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37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29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82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91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404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8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96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90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2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85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74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shown</a:t>
            </a:r>
            <a:r>
              <a:rPr lang="en-US" baseline="0" dirty="0" smtClean="0"/>
              <a:t> as part of the first screening question is if they drink alcohol, for men how many times in the last year have they had 5 or more drinks, and for women 4 or more drinks. This would be a positive screen and trigger further questions.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83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58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Substance use may redirect treatment plan by becoming</a:t>
            </a:r>
            <a:r>
              <a:rPr lang="en-US" baseline="0" dirty="0" smtClean="0"/>
              <a:t> the priority – connecting to local services for detox, residential/rehab, clinic BH and substance use services, or intensive outpatient depending on substance use/alcohol use disorder severity, polysubstance use etc. Patient may be the sole “breadwinner” in the household and not able to go to residential or time off for detox or they may not have consistent transportation to get them to intensive outpatient programs.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972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767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435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 – recommend </a:t>
            </a:r>
            <a:r>
              <a:rPr lang="en-US" dirty="0" err="1" smtClean="0"/>
              <a:t>Myplan</a:t>
            </a:r>
            <a:r>
              <a:rPr lang="en-US" baseline="0" dirty="0" smtClean="0"/>
              <a:t> app https://www.myplanapp.org/</a:t>
            </a:r>
          </a:p>
          <a:p>
            <a:r>
              <a:rPr lang="en-US" baseline="0" dirty="0" smtClean="0"/>
              <a:t>Provide domestic violence hotline</a:t>
            </a:r>
          </a:p>
          <a:p>
            <a:r>
              <a:rPr lang="en-US" baseline="0" dirty="0" smtClean="0"/>
              <a:t>Refer to local DV shelter</a:t>
            </a:r>
          </a:p>
          <a:p>
            <a:r>
              <a:rPr lang="en-US" baseline="0" dirty="0" smtClean="0"/>
              <a:t>Connect with BH</a:t>
            </a:r>
          </a:p>
          <a:p>
            <a:r>
              <a:rPr lang="en-US" baseline="0" dirty="0" smtClean="0"/>
              <a:t>Doesn’t address neighborhood safety, racism, toxic stress</a:t>
            </a:r>
          </a:p>
          <a:p>
            <a:r>
              <a:rPr lang="en-US" dirty="0" smtClean="0"/>
              <a:t>Are there children in the home – need to involve child services,</a:t>
            </a:r>
            <a:r>
              <a:rPr lang="en-US" baseline="0" dirty="0" smtClean="0"/>
              <a:t> trust in system, access to care </a:t>
            </a:r>
            <a:r>
              <a:rPr lang="en-US" baseline="0" dirty="0" err="1" smtClean="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410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845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14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Intake – mainly qualitative</a:t>
            </a:r>
            <a:r>
              <a:rPr lang="en-US" baseline="0" dirty="0" smtClean="0"/>
              <a:t> data utilizing an already created intake template – clinicians at their discretion can utilize additional measures/screening tools to assess for specific issues (e.g., </a:t>
            </a:r>
            <a:r>
              <a:rPr lang="en-US" b="1" baseline="0" dirty="0" smtClean="0"/>
              <a:t>PHQ-9</a:t>
            </a:r>
            <a:r>
              <a:rPr lang="en-US" baseline="0" dirty="0" smtClean="0"/>
              <a:t> to assess for depression, </a:t>
            </a:r>
            <a:r>
              <a:rPr lang="en-US" b="1" baseline="0" dirty="0" smtClean="0"/>
              <a:t>GAD-7</a:t>
            </a:r>
            <a:r>
              <a:rPr lang="en-US" baseline="0" dirty="0" smtClean="0"/>
              <a:t> to assess for anxiety, </a:t>
            </a:r>
            <a:r>
              <a:rPr lang="en-US" b="1" baseline="0" dirty="0" smtClean="0"/>
              <a:t>Columbia Suicide Severity Rating Scale </a:t>
            </a:r>
            <a:r>
              <a:rPr lang="en-US" baseline="0" dirty="0" smtClean="0"/>
              <a:t>to assess for suicidality, </a:t>
            </a:r>
            <a:r>
              <a:rPr lang="en-US" b="1" baseline="0" dirty="0" smtClean="0"/>
              <a:t>Mood Disorder Questionnaire (MDQ)</a:t>
            </a:r>
            <a:r>
              <a:rPr lang="en-US" baseline="0" dirty="0" smtClean="0"/>
              <a:t> to assess for mood disorders broadly, but specifically symptoms of mania/hypomania, BH clinicians can also assess using </a:t>
            </a:r>
            <a:r>
              <a:rPr lang="en-US" b="1" baseline="0" dirty="0" smtClean="0"/>
              <a:t>DSM-V cross cutting measures</a:t>
            </a:r>
            <a:r>
              <a:rPr lang="en-US" baseline="0" dirty="0" smtClean="0"/>
              <a:t>, which target symptom criteria for DSM-V diagnoses, </a:t>
            </a:r>
            <a:r>
              <a:rPr lang="en-US" b="1" baseline="0" dirty="0" smtClean="0"/>
              <a:t>ACES</a:t>
            </a:r>
            <a:r>
              <a:rPr lang="en-US" baseline="0" dirty="0" smtClean="0"/>
              <a:t> to assess for childhood trauma)</a:t>
            </a:r>
          </a:p>
          <a:p>
            <a:pPr marL="171450" indent="-171450">
              <a:buFontTx/>
              <a:buChar char="-"/>
            </a:pPr>
            <a:r>
              <a:rPr lang="en-US" baseline="0" dirty="0" smtClean="0"/>
              <a:t>Additionally, the intake template has specific open-ended questions targeting SDOH (e.g., housing, highest level of education, race/ethnicity, employment status, relationship status, etc.), and clinicians are encouraged to ask their own follow up questions to further assess each domain should there be an identified need (e.g., should an individual identify that they are in a relationship, follow up questions will be asked to assess for safety concerns, IPV, etc.</a:t>
            </a:r>
          </a:p>
          <a:p>
            <a:pPr marL="0" indent="0">
              <a:buFontTx/>
              <a:buNone/>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49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Intake – mainly qualitative</a:t>
            </a:r>
            <a:r>
              <a:rPr lang="en-US" baseline="0" dirty="0" smtClean="0"/>
              <a:t> data utilizing an already created intake template – clinicians at their discretion can utilize additional measures/screening tools to assess for specific issues (e.g., </a:t>
            </a:r>
            <a:r>
              <a:rPr lang="en-US" b="1" baseline="0" dirty="0" smtClean="0"/>
              <a:t>PHQ-9</a:t>
            </a:r>
            <a:r>
              <a:rPr lang="en-US" baseline="0" dirty="0" smtClean="0"/>
              <a:t> to assess for depression, </a:t>
            </a:r>
            <a:r>
              <a:rPr lang="en-US" b="1" baseline="0" dirty="0" smtClean="0"/>
              <a:t>GAD-7</a:t>
            </a:r>
            <a:r>
              <a:rPr lang="en-US" baseline="0" dirty="0" smtClean="0"/>
              <a:t> to assess for anxiety, </a:t>
            </a:r>
            <a:r>
              <a:rPr lang="en-US" b="1" baseline="0" dirty="0" smtClean="0"/>
              <a:t>Columbia Suicide Severity Rating Scale </a:t>
            </a:r>
            <a:r>
              <a:rPr lang="en-US" baseline="0" dirty="0" smtClean="0"/>
              <a:t>to assess for suicidality, </a:t>
            </a:r>
            <a:r>
              <a:rPr lang="en-US" b="1" baseline="0" dirty="0" smtClean="0"/>
              <a:t>Mood Disorder Questionnaire (MDQ)</a:t>
            </a:r>
            <a:r>
              <a:rPr lang="en-US" baseline="0" dirty="0" smtClean="0"/>
              <a:t> to assess for mood disorders broadly, but specifically symptoms of mania/hypomania, BH clinicians can also assess using </a:t>
            </a:r>
            <a:r>
              <a:rPr lang="en-US" b="1" baseline="0" dirty="0" smtClean="0"/>
              <a:t>DSM-V cross cutting measures</a:t>
            </a:r>
            <a:r>
              <a:rPr lang="en-US" baseline="0" dirty="0" smtClean="0"/>
              <a:t>, which target symptom criteria for DSM-V diagnoses, </a:t>
            </a:r>
            <a:r>
              <a:rPr lang="en-US" b="1" baseline="0" dirty="0" smtClean="0"/>
              <a:t>ACES</a:t>
            </a:r>
            <a:r>
              <a:rPr lang="en-US" baseline="0" dirty="0" smtClean="0"/>
              <a:t> to assess for childhood trauma)</a:t>
            </a:r>
          </a:p>
          <a:p>
            <a:pPr marL="171450" indent="-171450">
              <a:buFontTx/>
              <a:buChar char="-"/>
            </a:pPr>
            <a:r>
              <a:rPr lang="en-US" baseline="0" dirty="0" smtClean="0"/>
              <a:t>Additionally, the intake template has specific open-ended questions targeting SDOH (e.g., housing, highest level of education, race/ethnicity, employment status, relationship status, etc.), and clinicians are encouraged to ask their own follow up questions to further assess each domain should there be an identified need (e.g., should an individual identify that they are in a relationship, follow up questions will be asked to assess for safety concerns, IPV, etc.</a:t>
            </a:r>
          </a:p>
          <a:p>
            <a:pPr marL="0" indent="0">
              <a:buFontTx/>
              <a:buNone/>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91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690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82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96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51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736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079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184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678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369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201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88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897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417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742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176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174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042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792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272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99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728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55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862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can be useful to think about sexual orientation as being composed of three dimensions: identity, behavior, and attraction/desire. For most people, identity, behavior, and attraction/desire align (for example, a woman who is attracted to men, has sexual relationships with men, and identifies as straight).  However, sometimes these dimensions do not align (for example, a man who identifies as straight, is married to a woman, but feels a strong attraction to men).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5178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The </a:t>
            </a:r>
            <a:r>
              <a:rPr lang="en-US" sz="1200" b="1" i="1" dirty="0" smtClean="0"/>
              <a:t>implementation climate</a:t>
            </a:r>
            <a:r>
              <a:rPr lang="en-US" sz="1200" i="0" dirty="0" smtClean="0"/>
              <a:t> is the degree to which your health center has the absorptive capacity for change,</a:t>
            </a:r>
            <a:r>
              <a:rPr lang="en-US" sz="1200" i="0" baseline="0" dirty="0" smtClean="0"/>
              <a:t> and the </a:t>
            </a:r>
            <a:r>
              <a:rPr lang="en-US" sz="1200" i="0" dirty="0" smtClean="0"/>
              <a:t>extent of support available within the organization to transform primary care for LGBT people. In this table, describe the facilitators</a:t>
            </a:r>
            <a:r>
              <a:rPr lang="en-US" sz="1200" i="0" baseline="0" dirty="0" smtClean="0"/>
              <a:t> or supports on the </a:t>
            </a:r>
            <a:r>
              <a:rPr lang="en-US" sz="1200" i="1" baseline="0" dirty="0" smtClean="0"/>
              <a:t>left</a:t>
            </a:r>
            <a:r>
              <a:rPr lang="en-US" sz="1200" i="0" baseline="0" dirty="0" smtClean="0"/>
              <a:t> and the barriers or weaknesses on the </a:t>
            </a:r>
            <a:r>
              <a:rPr lang="en-US" sz="1200" i="1" baseline="0" dirty="0" smtClean="0"/>
              <a:t>right.</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55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t>The </a:t>
            </a:r>
            <a:r>
              <a:rPr lang="en-US" sz="1200" b="1" i="1" dirty="0" smtClean="0"/>
              <a:t>compatibility of the intervention with workflow </a:t>
            </a:r>
            <a:r>
              <a:rPr lang="en-US" sz="1200" i="0" dirty="0" smtClean="0"/>
              <a:t>asks you to consider perceived risks and needs related to the intervention</a:t>
            </a:r>
            <a:r>
              <a:rPr lang="en-US" sz="1200" i="0" baseline="0" dirty="0" smtClean="0"/>
              <a:t> and</a:t>
            </a:r>
            <a:r>
              <a:rPr lang="en-US" sz="1200" i="0" dirty="0" smtClean="0"/>
              <a:t> how the intervention </a:t>
            </a:r>
            <a:r>
              <a:rPr lang="en-US" sz="1200" b="1" i="0" dirty="0" smtClean="0"/>
              <a:t>fit </a:t>
            </a:r>
            <a:r>
              <a:rPr lang="en-US" sz="1200" i="0" dirty="0" smtClean="0"/>
              <a:t>with existing workflow. In this case, the</a:t>
            </a:r>
            <a:r>
              <a:rPr lang="en-US" sz="1200" i="0" baseline="0" dirty="0" smtClean="0"/>
              <a:t> intervention would include any changes you made in support of transforming your health center for improved LGBT health, so </a:t>
            </a:r>
            <a:r>
              <a:rPr lang="en-US" sz="1200" i="0" dirty="0" smtClean="0"/>
              <a:t>collecting SO/GI data, taking</a:t>
            </a:r>
            <a:r>
              <a:rPr lang="en-US" sz="1200" i="0" baseline="0" dirty="0" smtClean="0"/>
              <a:t> </a:t>
            </a:r>
            <a:r>
              <a:rPr lang="en-US" sz="1200" i="0" dirty="0" smtClean="0"/>
              <a:t>sexual health histories, conducting risk-based screenings, providing STI or HIV testing, offering </a:t>
            </a:r>
            <a:r>
              <a:rPr lang="en-US" sz="1200" i="0" dirty="0" err="1" smtClean="0"/>
              <a:t>PrEP</a:t>
            </a:r>
            <a:r>
              <a:rPr lang="en-US" sz="1200" i="0" dirty="0" smtClean="0"/>
              <a:t> for HIV, policy</a:t>
            </a:r>
            <a:r>
              <a:rPr lang="en-US" sz="1200" i="0" baseline="0" dirty="0" smtClean="0"/>
              <a:t> changes, etc. </a:t>
            </a:r>
            <a:r>
              <a:rPr lang="en-US" sz="1200" i="0" dirty="0" smtClean="0"/>
              <a:t>In this table, describe the facilitators</a:t>
            </a:r>
            <a:r>
              <a:rPr lang="en-US" sz="1200" i="0" baseline="0" dirty="0" smtClean="0"/>
              <a:t> or supports on the left and the barriers or weaknesses on the right.</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59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75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5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95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40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1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632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34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90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811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116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3510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297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7655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827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017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75</a:t>
            </a:fld>
            <a:endParaRPr lang="en-US"/>
          </a:p>
        </p:txBody>
      </p:sp>
    </p:spTree>
    <p:extLst>
      <p:ext uri="{BB962C8B-B14F-4D97-AF65-F5344CB8AC3E}">
        <p14:creationId xmlns:p14="http://schemas.microsoft.com/office/powerpoint/2010/main" val="2801870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329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45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428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031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6406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68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mtClean="0"/>
              <a:t>Meaghan</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64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Marwan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4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2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1600" y="1219207"/>
            <a:ext cx="93472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946400" y="39624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0360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60E5F0-0454-46A1-901D-1A086F108890}"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65761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0E5F0-0454-46A1-901D-1A086F108890}"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3105710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0E5F0-0454-46A1-901D-1A086F108890}"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360162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02482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759606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4076811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8449773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2447511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829073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728415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0E5F0-0454-46A1-901D-1A086F108890}"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242960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5648324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0051679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3459616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332281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white"/>
                </a:solidFill>
                <a:effectLst/>
                <a:uLnTx/>
                <a:uFillTx/>
                <a:latin typeface="Arial Black"/>
                <a:ea typeface="+mn-ea"/>
              </a:rPr>
              <a:t>CHCI Overview</a:t>
            </a:r>
            <a:r>
              <a:rPr kumimoji="0" sz="1200" b="0" i="0" u="none" strike="noStrike" kern="1200" cap="none" spc="-40" normalizeH="0" baseline="0" noProof="0" dirty="0">
                <a:ln>
                  <a:noFill/>
                </a:ln>
                <a:solidFill>
                  <a:prstClr val="white"/>
                </a:solidFill>
                <a:effectLst/>
                <a:uLnTx/>
                <a:uFillTx/>
                <a:latin typeface="Arial Black"/>
                <a:ea typeface="+mn-ea"/>
              </a:rPr>
              <a:t> </a:t>
            </a:r>
            <a:r>
              <a:rPr kumimoji="0" sz="1200" b="0" i="0" u="none" strike="noStrike" kern="1200" cap="none" spc="-5" normalizeH="0" baseline="0" noProof="0" dirty="0">
                <a:ln>
                  <a:noFill/>
                </a:ln>
                <a:solidFill>
                  <a:prstClr val="white"/>
                </a:solidFill>
                <a:effectLst/>
                <a:uLnTx/>
                <a:uFillTx/>
                <a:latin typeface="Arial Black"/>
                <a:ea typeface="+mn-ea"/>
              </a:rPr>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25400" marR="0" lvl="0" indent="0" algn="r"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white"/>
                </a:solidFill>
                <a:effectLst/>
                <a:uLnTx/>
                <a:uFillTx/>
                <a:latin typeface="Calibri"/>
                <a:ea typeface="+mn-ea"/>
                <a:cs typeface="Calibri"/>
              </a:rPr>
              <a:pPr marL="25400" marR="0" lvl="0" indent="0" algn="r" defTabSz="914400" rtl="0" eaLnBrk="1" fontAlgn="auto" latinLnBrk="0" hangingPunct="1">
                <a:lnSpc>
                  <a:spcPts val="1810"/>
                </a:lnSpc>
                <a:spcBef>
                  <a:spcPts val="0"/>
                </a:spcBef>
                <a:spcAft>
                  <a:spcPts val="0"/>
                </a:spcAft>
                <a:buClrTx/>
                <a:buSzTx/>
                <a:buFontTx/>
                <a:buNone/>
                <a:tabLst/>
                <a:defRPr/>
              </a:pPr>
              <a:t>‹#›</a:t>
            </a:fld>
            <a:endParaRPr kumimoji="0"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7276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369923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406908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1906023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63BC2-75FE-4AEC-9B18-6FC6E643861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4259761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63BC2-75FE-4AEC-9B18-6FC6E6438619}"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67820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0E5F0-0454-46A1-901D-1A086F108890}"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1040203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117054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1714580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3773596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63BC2-75FE-4AEC-9B18-6FC6E643861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2817495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63BC2-75FE-4AEC-9B18-6FC6E643861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2204953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185730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2505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3667085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3238489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353118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0E5F0-0454-46A1-901D-1A086F108890}"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3674026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2824969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63BC2-75FE-4AEC-9B18-6FC6E643861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ED6BD-6ED1-4131-A12D-D068E1BFF49A}" type="slidenum">
              <a:rPr lang="en-US" smtClean="0"/>
              <a:t>‹#›</a:t>
            </a:fld>
            <a:endParaRPr lang="en-US"/>
          </a:p>
        </p:txBody>
      </p:sp>
    </p:spTree>
    <p:extLst>
      <p:ext uri="{BB962C8B-B14F-4D97-AF65-F5344CB8AC3E}">
        <p14:creationId xmlns:p14="http://schemas.microsoft.com/office/powerpoint/2010/main" val="172984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0E5F0-0454-46A1-901D-1A086F108890}"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18915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0E5F0-0454-46A1-901D-1A086F108890}"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193735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0E5F0-0454-46A1-901D-1A086F108890}"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283917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0E5F0-0454-46A1-901D-1A086F108890}"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16728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60E5F0-0454-46A1-901D-1A086F108890}"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95F-BEF7-429D-B87A-383C9D8A0F6F}" type="slidenum">
              <a:rPr lang="en-US" smtClean="0"/>
              <a:t>‹#›</a:t>
            </a:fld>
            <a:endParaRPr lang="en-US"/>
          </a:p>
        </p:txBody>
      </p:sp>
    </p:spTree>
    <p:extLst>
      <p:ext uri="{BB962C8B-B14F-4D97-AF65-F5344CB8AC3E}">
        <p14:creationId xmlns:p14="http://schemas.microsoft.com/office/powerpoint/2010/main" val="2463167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4.xml"/><Relationship Id="rId3" Type="http://schemas.openxmlformats.org/officeDocument/2006/relationships/slideLayout" Target="../slideLayouts/slideLayout27.xml"/><Relationship Id="rId21" Type="http://schemas.openxmlformats.org/officeDocument/2006/relationships/image" Target="../media/image6.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740997"/>
      </p:ext>
    </p:extLst>
  </p:cSld>
  <p:clrMap bg1="lt1" tx1="dk1" bg2="lt2" tx2="dk2" accent1="accent1" accent2="accent2" accent3="accent3" accent4="accent4" accent5="accent5" accent6="accent6" hlink="hlink" folHlink="folHlink"/>
  <p:sldLayoutIdLst>
    <p:sldLayoutId id="2147483695" r:id="rId1"/>
  </p:sldLayoutIdLst>
  <p:hf hdr="0" ftr="0"/>
  <p:txStyles>
    <p:titleStyle>
      <a:lvl1pPr algn="ctr" rtl="0" eaLnBrk="0" fontAlgn="base" hangingPunct="0">
        <a:spcBef>
          <a:spcPct val="0"/>
        </a:spcBef>
        <a:spcAft>
          <a:spcPct val="0"/>
        </a:spcAft>
        <a:defRPr sz="2800" kern="1200">
          <a:solidFill>
            <a:schemeClr val="tx1"/>
          </a:solidFill>
          <a:latin typeface="Californian FB" pitchFamily="18" charset="0"/>
          <a:ea typeface="+mj-ea"/>
          <a:cs typeface="+mj-cs"/>
        </a:defRPr>
      </a:lvl1pPr>
      <a:lvl2pPr algn="ctr" rtl="0" eaLnBrk="0" fontAlgn="base" hangingPunct="0">
        <a:spcBef>
          <a:spcPct val="0"/>
        </a:spcBef>
        <a:spcAft>
          <a:spcPct val="0"/>
        </a:spcAft>
        <a:defRPr sz="2800">
          <a:solidFill>
            <a:schemeClr val="tx1"/>
          </a:solidFill>
          <a:latin typeface="Californian FB" pitchFamily="18" charset="0"/>
        </a:defRPr>
      </a:lvl2pPr>
      <a:lvl3pPr algn="ctr" rtl="0" eaLnBrk="0" fontAlgn="base" hangingPunct="0">
        <a:spcBef>
          <a:spcPct val="0"/>
        </a:spcBef>
        <a:spcAft>
          <a:spcPct val="0"/>
        </a:spcAft>
        <a:defRPr sz="2800">
          <a:solidFill>
            <a:schemeClr val="tx1"/>
          </a:solidFill>
          <a:latin typeface="Californian FB" pitchFamily="18" charset="0"/>
        </a:defRPr>
      </a:lvl3pPr>
      <a:lvl4pPr algn="ctr" rtl="0" eaLnBrk="0" fontAlgn="base" hangingPunct="0">
        <a:spcBef>
          <a:spcPct val="0"/>
        </a:spcBef>
        <a:spcAft>
          <a:spcPct val="0"/>
        </a:spcAft>
        <a:defRPr sz="2800">
          <a:solidFill>
            <a:schemeClr val="tx1"/>
          </a:solidFill>
          <a:latin typeface="Californian FB" pitchFamily="18" charset="0"/>
        </a:defRPr>
      </a:lvl4pPr>
      <a:lvl5pPr algn="ctr" rtl="0" eaLnBrk="0" fontAlgn="base" hangingPunct="0">
        <a:spcBef>
          <a:spcPct val="0"/>
        </a:spcBef>
        <a:spcAft>
          <a:spcPct val="0"/>
        </a:spcAft>
        <a:defRPr sz="2800">
          <a:solidFill>
            <a:schemeClr val="tx1"/>
          </a:solidFill>
          <a:latin typeface="Californian FB"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eaLnBrk="0" fontAlgn="base" hangingPunct="0">
        <a:spcBef>
          <a:spcPct val="20000"/>
        </a:spcBef>
        <a:spcAft>
          <a:spcPct val="0"/>
        </a:spcAft>
        <a:buFont typeface="Arial" charset="0"/>
        <a:buNone/>
        <a:defRPr sz="2000" kern="1200">
          <a:solidFill>
            <a:schemeClr val="tx1"/>
          </a:solidFill>
          <a:latin typeface="Californian FB" pitchFamily="18"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0E5F0-0454-46A1-901D-1A086F108890}"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D95F-BEF7-429D-B87A-383C9D8A0F6F}" type="slidenum">
              <a:rPr lang="en-US" smtClean="0"/>
              <a:t>‹#›</a:t>
            </a:fld>
            <a:endParaRPr lang="en-US"/>
          </a:p>
        </p:txBody>
      </p:sp>
    </p:spTree>
    <p:extLst>
      <p:ext uri="{BB962C8B-B14F-4D97-AF65-F5344CB8AC3E}">
        <p14:creationId xmlns:p14="http://schemas.microsoft.com/office/powerpoint/2010/main" val="12142190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37947789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3063BC2-75FE-4AEC-9B18-6FC6E6438619}" type="datetimeFigureOut">
              <a:rPr lang="en-US" smtClean="0"/>
              <a:t>2/26/2024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87ED6BD-6ED1-4131-A12D-D068E1BFF49A}" type="slidenum">
              <a:rPr lang="en-US" smtClean="0"/>
              <a:t>‹#›</a:t>
            </a:fld>
            <a:endParaRPr lang="en-US"/>
          </a:p>
        </p:txBody>
      </p:sp>
    </p:spTree>
    <p:extLst>
      <p:ext uri="{BB962C8B-B14F-4D97-AF65-F5344CB8AC3E}">
        <p14:creationId xmlns:p14="http://schemas.microsoft.com/office/powerpoint/2010/main" val="283767652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hyperlink" Target="https://www.sbirt.care/pdfs/tools/AUDIT.PDF"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hyperlink" Target="https://www.sbirt.care/pdfs/tools/DAS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53.emf"/></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image" Target="../media/image56.emf"/><Relationship Id="rId4" Type="http://schemas.openxmlformats.org/officeDocument/2006/relationships/image" Target="../media/image55.emf"/></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9.xml"/><Relationship Id="rId5" Type="http://schemas.openxmlformats.org/officeDocument/2006/relationships/image" Target="../media/image58.emf"/><Relationship Id="rId4" Type="http://schemas.openxmlformats.org/officeDocument/2006/relationships/image" Target="../media/image57.emf"/></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9.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hyperlink" Target="https://education.weitzmaninstitute.org/content/nttap-hiv-prevention-learning-collaborative-2024" TargetMode="External"/><Relationship Id="rId2" Type="http://schemas.openxmlformats.org/officeDocument/2006/relationships/notesSlide" Target="../notesSlides/notesSlide7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68.png"/></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png"/><Relationship Id="rId7" Type="http://schemas.openxmlformats.org/officeDocument/2006/relationships/hyperlink" Target="https://www.healthcenterinfo.org/" TargetMode="External"/><Relationship Id="rId2" Type="http://schemas.openxmlformats.org/officeDocument/2006/relationships/notesSlide" Target="../notesSlides/notesSlide73.xml"/><Relationship Id="rId1" Type="http://schemas.openxmlformats.org/officeDocument/2006/relationships/slideLayout" Target="../slideLayouts/slideLayout14.xml"/><Relationship Id="rId6" Type="http://schemas.openxmlformats.org/officeDocument/2006/relationships/hyperlink" Target="https://www.weitzmaninstitute.org/ncaresources" TargetMode="External"/><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81473"/>
            <a:ext cx="12191999" cy="13942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HIV </a:t>
            </a:r>
            <a:r>
              <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Prevention Learning </a:t>
            </a:r>
            <a:r>
              <a:rPr kumimoji="0" lang="en-US" sz="54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Collaborative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Session Two: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February 26</a:t>
            </a:r>
            <a:r>
              <a:rPr kumimoji="0" lang="en-US" sz="3600" b="0" i="0" u="none" strike="noStrike" kern="1200" cap="none" spc="-30" normalizeH="0" baseline="3000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th</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4675439"/>
            <a:ext cx="1674188" cy="19755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306804"/>
            <a:ext cx="2192201" cy="965107"/>
          </a:xfrm>
          <a:prstGeom prst="rect">
            <a:avLst/>
          </a:prstGeom>
        </p:spPr>
      </p:pic>
    </p:spTree>
    <p:extLst>
      <p:ext uri="{BB962C8B-B14F-4D97-AF65-F5344CB8AC3E}">
        <p14:creationId xmlns:p14="http://schemas.microsoft.com/office/powerpoint/2010/main" val="117144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5400" spc="-30" dirty="0">
                <a:solidFill>
                  <a:srgbClr val="0E74BD"/>
                </a:solidFill>
                <a:latin typeface="Calibri Light" panose="020F0302020204030204"/>
                <a:cs typeface="Calibri" panose="020F0502020204030204" pitchFamily="34" charset="0"/>
              </a:rPr>
              <a:t>Overview of Screening Tools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4675439"/>
            <a:ext cx="1674188" cy="19755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78668"/>
            <a:ext cx="2192201" cy="965107"/>
          </a:xfrm>
          <a:prstGeom prst="rect">
            <a:avLst/>
          </a:prstGeom>
        </p:spPr>
      </p:pic>
    </p:spTree>
    <p:extLst>
      <p:ext uri="{BB962C8B-B14F-4D97-AF65-F5344CB8AC3E}">
        <p14:creationId xmlns:p14="http://schemas.microsoft.com/office/powerpoint/2010/main" val="612650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HIV Prevention</a:t>
            </a:r>
            <a:r>
              <a:rPr lang="en-US" dirty="0" smtClean="0">
                <a:latin typeface="Calibri Light" panose="020F0302020204030204"/>
              </a:rPr>
              <a:t>: Taking </a:t>
            </a:r>
            <a:r>
              <a:rPr lang="en-US" dirty="0">
                <a:latin typeface="Calibri Light" panose="020F0302020204030204"/>
              </a:rPr>
              <a:t>a History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2241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2 Main Questions:</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What information do we </a:t>
            </a:r>
            <a:r>
              <a:rPr lang="en-US" sz="2200" dirty="0" smtClean="0">
                <a:solidFill>
                  <a:prstClr val="black"/>
                </a:solidFill>
                <a:latin typeface="Calibri Light" panose="020F0302020204030204"/>
                <a:cs typeface="Calibri Light" panose="020F0302020204030204" pitchFamily="34" charset="0"/>
              </a:rPr>
              <a:t>need to deliver optimal care</a:t>
            </a:r>
            <a:endParaRPr lang="en-US" sz="2200" dirty="0">
              <a:solidFill>
                <a:prstClr val="black"/>
              </a:solidFill>
              <a:latin typeface="Calibri Light" panose="020F0302020204030204"/>
              <a:cs typeface="Calibri Light" panose="020F0302020204030204" pitchFamily="34" charset="0"/>
            </a:endParaRP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How do we collect the information</a:t>
            </a:r>
          </a:p>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Same as for all patients.</a:t>
            </a:r>
          </a:p>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Pay specific attention to health disparities.</a:t>
            </a:r>
          </a:p>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Be aware of contexts that increase health risks:</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Risk factors for smoking, substance use, or engaging in sexual risk behaviors </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Incidence of trauma/abuse/victimization</a:t>
            </a:r>
          </a:p>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Ask about social support; be aware of possible rejection by family or community of origin, harassment, and discrimination.</a:t>
            </a:r>
          </a:p>
          <a:p>
            <a:pPr marL="236538" lvl="0"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Other social determinants of health (SDOH)</a:t>
            </a:r>
          </a:p>
          <a:p>
            <a:pPr marL="236538" lvl="0" indent="-236538">
              <a:lnSpc>
                <a:spcPct val="90000"/>
              </a:lnSpc>
              <a:spcBef>
                <a:spcPts val="0"/>
              </a:spcBef>
              <a:spcAft>
                <a:spcPts val="600"/>
              </a:spcAft>
              <a:buClr>
                <a:srgbClr val="008558"/>
              </a:buClr>
            </a:pPr>
            <a:endParaRPr lang="en-US" sz="22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6805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Race and Racism</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4671526"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Implicit and Explicit bias both in the community and within the healthcare system</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Longstanding history of mistrust, experimentation, unequal care</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Lack of representation in healthcare</a:t>
            </a:r>
          </a:p>
          <a:p>
            <a:pPr marL="236538" lvl="0" indent="-236538">
              <a:lnSpc>
                <a:spcPct val="90000"/>
              </a:lnSpc>
              <a:spcBef>
                <a:spcPts val="0"/>
              </a:spcBef>
              <a:spcAft>
                <a:spcPts val="1200"/>
              </a:spcAft>
              <a:buClr>
                <a:srgbClr val="008558"/>
              </a:buClr>
            </a:pPr>
            <a:endParaRPr lang="en-US" sz="3000" dirty="0">
              <a:solidFill>
                <a:prstClr val="black"/>
              </a:solidFill>
              <a:latin typeface="Calibri Light" panose="020F0302020204030204"/>
              <a:cs typeface="Calibri Light" panose="020F0302020204030204" pitchFamily="34" charset="0"/>
            </a:endParaRPr>
          </a:p>
        </p:txBody>
      </p:sp>
      <p:pic>
        <p:nvPicPr>
          <p:cNvPr id="8" name="Picture 7"/>
          <p:cNvPicPr>
            <a:picLocks noChangeAspect="1"/>
          </p:cNvPicPr>
          <p:nvPr/>
        </p:nvPicPr>
        <p:blipFill>
          <a:blip r:embed="rId3"/>
          <a:stretch>
            <a:fillRect/>
          </a:stretch>
        </p:blipFill>
        <p:spPr>
          <a:xfrm>
            <a:off x="5281126" y="2171104"/>
            <a:ext cx="6533483" cy="4226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657237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Screening Tools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559114" y="2311399"/>
            <a:ext cx="5588000" cy="452596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Which ones do you want to use?</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Which ones are being used already?</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Which ones do you want to or can you add?</a:t>
            </a:r>
          </a:p>
          <a:p>
            <a:pPr marL="236538" indent="-236538">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How will they be administered?</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Digitally?</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On paper?</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Orally?</a:t>
            </a:r>
          </a:p>
          <a:p>
            <a:pPr marL="236538" indent="-236538">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Who will administer them?</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Patient</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Medical assistant</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Nursing</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Medical provider</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Behavioral health provider</a:t>
            </a:r>
          </a:p>
          <a:p>
            <a:pPr marL="636588" lvl="1" indent="-236538">
              <a:spcBef>
                <a:spcPts val="0"/>
              </a:spcBef>
              <a:spcAft>
                <a:spcPts val="600"/>
              </a:spcAft>
              <a:buClr>
                <a:srgbClr val="008558"/>
              </a:buClr>
            </a:pPr>
            <a:r>
              <a:rPr lang="en-US" sz="2600" dirty="0" smtClean="0">
                <a:latin typeface="Calibri Light" panose="020F0302020204030204" pitchFamily="34" charset="0"/>
                <a:cs typeface="Calibri Light" panose="020F0302020204030204" pitchFamily="34" charset="0"/>
              </a:rPr>
              <a:t>Front desk staff</a:t>
            </a:r>
          </a:p>
        </p:txBody>
      </p:sp>
      <p:sp>
        <p:nvSpPr>
          <p:cNvPr id="10" name="Content Placeholder 1"/>
          <p:cNvSpPr txBox="1">
            <a:spLocks/>
          </p:cNvSpPr>
          <p:nvPr/>
        </p:nvSpPr>
        <p:spPr>
          <a:xfrm>
            <a:off x="6147114" y="2311400"/>
            <a:ext cx="5384800" cy="21880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What trainings are needed?</a:t>
            </a:r>
          </a:p>
          <a:p>
            <a:pPr marL="636588" lvl="1"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Discipline specific?</a:t>
            </a:r>
          </a:p>
          <a:p>
            <a:pPr marL="636588" lvl="1"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How often?</a:t>
            </a:r>
          </a:p>
          <a:p>
            <a:pPr marL="636588" lvl="1"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Who will give the trainings?</a:t>
            </a:r>
          </a:p>
          <a:p>
            <a:pPr marL="400050" lvl="1" indent="0">
              <a:spcBef>
                <a:spcPts val="0"/>
              </a:spcBef>
              <a:spcAft>
                <a:spcPts val="600"/>
              </a:spcAft>
              <a:buClr>
                <a:srgbClr val="008558"/>
              </a:buClr>
              <a:buFont typeface="Arial" panose="020B0604020202020204" pitchFamily="34" charset="0"/>
              <a:buNone/>
            </a:pPr>
            <a:endParaRPr lang="en-US" sz="23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What are the workflows to be implemented?</a:t>
            </a:r>
          </a:p>
          <a:p>
            <a:pPr marL="236538" indent="-236538">
              <a:spcBef>
                <a:spcPts val="0"/>
              </a:spcBef>
              <a:spcAft>
                <a:spcPts val="600"/>
              </a:spcAft>
              <a:buClr>
                <a:srgbClr val="008558"/>
              </a:buClr>
            </a:pPr>
            <a:endParaRPr lang="en-US" sz="23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r>
              <a:rPr lang="en-US" sz="2300" dirty="0" smtClean="0">
                <a:latin typeface="Calibri Light" panose="020F0302020204030204" pitchFamily="34" charset="0"/>
                <a:cs typeface="Calibri Light" panose="020F0302020204030204" pitchFamily="34" charset="0"/>
              </a:rPr>
              <a:t>How are you going to respond to                positive screenings?</a:t>
            </a:r>
            <a:endParaRPr lang="en-US" sz="23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7526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Routine Screening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Can occur prior to Medical or Behavioral Health (BH) provider entering the room completed by front desk, MA, or RN</a:t>
            </a:r>
          </a:p>
          <a:p>
            <a:pPr marL="636588" lvl="1" indent="-236538">
              <a:lnSpc>
                <a:spcPct val="90000"/>
              </a:lnSpc>
              <a:spcBef>
                <a:spcPts val="0"/>
              </a:spcBef>
              <a:spcAft>
                <a:spcPts val="1200"/>
              </a:spcAft>
              <a:buClr>
                <a:srgbClr val="008558"/>
              </a:buClr>
            </a:pPr>
            <a:r>
              <a:rPr lang="en-US" sz="3000" dirty="0" smtClean="0">
                <a:solidFill>
                  <a:prstClr val="black"/>
                </a:solidFill>
                <a:latin typeface="Calibri Light" panose="020F0302020204030204"/>
                <a:cs typeface="Calibri Light" panose="020F0302020204030204" pitchFamily="34" charset="0"/>
              </a:rPr>
              <a:t>Through </a:t>
            </a:r>
            <a:r>
              <a:rPr lang="en-US" sz="3000" dirty="0">
                <a:solidFill>
                  <a:prstClr val="black"/>
                </a:solidFill>
                <a:latin typeface="Calibri Light" panose="020F0302020204030204"/>
                <a:cs typeface="Calibri Light" panose="020F0302020204030204" pitchFamily="34" charset="0"/>
              </a:rPr>
              <a:t>portal, check-in kiosks, smart tablets</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Set intervals for conducting screenings and updating information</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Overlap with BH and medical screenings – ex. PHQ-2 and PHQ-9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477763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5478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3800" dirty="0">
                <a:latin typeface="Calibri Light" panose="020F0302020204030204"/>
              </a:rPr>
              <a:t>SDOH Screening: </a:t>
            </a:r>
            <a:r>
              <a:rPr lang="en-US" sz="3800" dirty="0" smtClean="0">
                <a:latin typeface="Calibri Light" panose="020F0302020204030204"/>
              </a:rPr>
              <a:t>Gathering </a:t>
            </a:r>
            <a:r>
              <a:rPr lang="en-US" sz="3800" dirty="0">
                <a:latin typeface="Calibri Light" panose="020F0302020204030204"/>
              </a:rPr>
              <a:t>SDOH Data Before a Visit</a:t>
            </a:r>
            <a:endParaRPr kumimoji="0" lang="en-US" sz="3800" b="1" i="0" u="none" strike="noStrike" kern="1200" cap="none" spc="0" normalizeH="0" baseline="0" noProof="0" dirty="0">
              <a:ln>
                <a:noFill/>
              </a:ln>
              <a:solidFill>
                <a:srgbClr val="2270B7"/>
              </a:solidFill>
              <a:effectLst/>
              <a:uLnTx/>
              <a:uFillTx/>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51714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Address (zip code), phone number, email address</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Language(s)</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Insurance Status</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Guardian/Decision-maker</a:t>
            </a:r>
          </a:p>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Permission to share (social support)</a:t>
            </a:r>
          </a:p>
          <a:p>
            <a:pPr marL="236538" lvl="0" indent="-236538">
              <a:lnSpc>
                <a:spcPct val="90000"/>
              </a:lnSpc>
              <a:spcBef>
                <a:spcPts val="0"/>
              </a:spcBef>
              <a:spcAft>
                <a:spcPts val="1200"/>
              </a:spcAft>
              <a:buClr>
                <a:srgbClr val="008558"/>
              </a:buClr>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2048899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676974" y="1582980"/>
            <a:ext cx="4031929"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0E74BD"/>
                </a:solidFill>
                <a:effectLst/>
                <a:uLnTx/>
                <a:uFillTx/>
                <a:ea typeface="+mj-ea"/>
                <a:cs typeface="Calibri" panose="020F0502020204030204" pitchFamily="34" charset="0"/>
              </a:rPr>
              <a:t>PRAPARE: </a:t>
            </a:r>
            <a:r>
              <a:rPr kumimoji="0" lang="en-US" sz="2800" b="1" i="0" u="none" strike="noStrike" kern="1200" cap="none" spc="-30" normalizeH="0" baseline="0" noProof="0" dirty="0" smtClean="0">
                <a:ln>
                  <a:noFill/>
                </a:ln>
                <a:solidFill>
                  <a:srgbClr val="0E74BD"/>
                </a:solidFill>
                <a:effectLst/>
                <a:uLnTx/>
                <a:uFillTx/>
                <a:ea typeface="+mj-ea"/>
                <a:cs typeface="Calibri" panose="020F0502020204030204" pitchFamily="34" charset="0"/>
              </a:rPr>
              <a:t/>
            </a:r>
            <a:br>
              <a:rPr kumimoji="0" lang="en-US" sz="2800" b="1" i="0" u="none" strike="noStrike" kern="1200" cap="none" spc="-30" normalizeH="0" baseline="0" noProof="0" dirty="0" smtClean="0">
                <a:ln>
                  <a:noFill/>
                </a:ln>
                <a:solidFill>
                  <a:srgbClr val="0E74BD"/>
                </a:solidFill>
                <a:effectLst/>
                <a:uLnTx/>
                <a:uFillTx/>
                <a:ea typeface="+mj-ea"/>
                <a:cs typeface="Calibri" panose="020F0502020204030204" pitchFamily="34" charset="0"/>
              </a:rPr>
            </a:br>
            <a:r>
              <a:rPr kumimoji="0" lang="en-US" sz="2800" b="1" i="0" u="none" strike="noStrike" kern="1200" cap="none" spc="-30" normalizeH="0" baseline="0" noProof="0" dirty="0" smtClean="0">
                <a:ln>
                  <a:noFill/>
                </a:ln>
                <a:solidFill>
                  <a:srgbClr val="1F497D"/>
                </a:solidFill>
                <a:effectLst/>
                <a:uLnTx/>
                <a:uFillTx/>
                <a:ea typeface="+mj-ea"/>
                <a:cs typeface="Calibri" panose="020F0502020204030204" pitchFamily="34" charset="0"/>
              </a:rPr>
              <a:t>The Protocol for Responding to and Assessing Patients’ Assets, Risks, and Experiences</a:t>
            </a:r>
            <a:endParaRPr kumimoji="0" lang="en-US" sz="2800" b="1" i="0" u="none" strike="noStrike" kern="1200" cap="none" spc="-30" normalizeH="0" baseline="0" noProof="0" dirty="0">
              <a:ln>
                <a:noFill/>
              </a:ln>
              <a:solidFill>
                <a:srgbClr val="1F497D"/>
              </a:solidFill>
              <a:effectLst/>
              <a:uLnTx/>
              <a:uFillTx/>
              <a:ea typeface="+mj-ea"/>
              <a:cs typeface="Calibri" panose="020F0502020204030204" pitchFamily="34" charset="0"/>
            </a:endParaRPr>
          </a:p>
        </p:txBody>
      </p:sp>
      <p:sp>
        <p:nvSpPr>
          <p:cNvPr id="12" name="Content Placeholder 3">
            <a:extLst>
              <a:ext uri="{FF2B5EF4-FFF2-40B4-BE49-F238E27FC236}">
                <a16:creationId xmlns:a16="http://schemas.microsoft.com/office/drawing/2014/main" id="{5E4702C2-A368-9E43-A250-6A0426674F2B}"/>
              </a:ext>
            </a:extLst>
          </p:cNvPr>
          <p:cNvSpPr txBox="1">
            <a:spLocks/>
          </p:cNvSpPr>
          <p:nvPr/>
        </p:nvSpPr>
        <p:spPr>
          <a:xfrm>
            <a:off x="676974" y="4470184"/>
            <a:ext cx="3746608" cy="11447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400" b="0" i="0" u="none" strike="noStrike" kern="1200" cap="none" spc="0" normalizeH="0" baseline="0" noProof="0" dirty="0" smtClean="0">
                <a:ln>
                  <a:noFill/>
                </a:ln>
                <a:solidFill>
                  <a:sysClr val="windowText" lastClr="000000"/>
                </a:solidFill>
                <a:effectLst/>
                <a:uLnTx/>
                <a:uFillTx/>
                <a:latin typeface="+mj-lt"/>
                <a:ea typeface="+mn-ea"/>
              </a:rPr>
              <a:t>SDOH Specific Screening Tool by the National Association of Community Health Centers (NACHC)</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mj-lt"/>
              <a:ea typeface="+mn-ea"/>
              <a:cs typeface="Calibri" panose="020F0502020204030204" pitchFamily="34" charset="0"/>
            </a:endParaRPr>
          </a:p>
        </p:txBody>
      </p:sp>
      <p:pic>
        <p:nvPicPr>
          <p:cNvPr id="13" name="Picture 12"/>
          <p:cNvPicPr>
            <a:picLocks noChangeAspect="1"/>
          </p:cNvPicPr>
          <p:nvPr/>
        </p:nvPicPr>
        <p:blipFill>
          <a:blip r:embed="rId4"/>
          <a:stretch>
            <a:fillRect/>
          </a:stretch>
        </p:blipFill>
        <p:spPr>
          <a:xfrm>
            <a:off x="4708903" y="1415583"/>
            <a:ext cx="6209550" cy="5004566"/>
          </a:xfrm>
          <a:prstGeom prst="rect">
            <a:avLst/>
          </a:prstGeom>
        </p:spPr>
      </p:pic>
    </p:spTree>
    <p:extLst>
      <p:ext uri="{BB962C8B-B14F-4D97-AF65-F5344CB8AC3E}">
        <p14:creationId xmlns:p14="http://schemas.microsoft.com/office/powerpoint/2010/main" val="392888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676975" y="1582980"/>
            <a:ext cx="26000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0E74BD"/>
                </a:solidFill>
                <a:effectLst/>
                <a:uLnTx/>
                <a:uFillTx/>
                <a:cs typeface="Calibri" panose="020F0502020204030204" pitchFamily="34" charset="0"/>
              </a:rPr>
              <a:t>PRAPARE</a:t>
            </a:r>
          </a:p>
          <a:p>
            <a:pPr marL="0" marR="0" lvl="0" indent="0" algn="l" defTabSz="457200" rtl="0" eaLnBrk="1" fontAlgn="auto" latinLnBrk="0" hangingPunct="1">
              <a:lnSpc>
                <a:spcPct val="90000"/>
              </a:lnSpc>
              <a:spcBef>
                <a:spcPct val="0"/>
              </a:spcBef>
              <a:spcAft>
                <a:spcPts val="0"/>
              </a:spcAft>
              <a:buClrTx/>
              <a:buSzTx/>
              <a:buFontTx/>
              <a:buNone/>
              <a:tabLst/>
              <a:defRPr/>
            </a:pPr>
            <a:r>
              <a:rPr lang="en-US" sz="2800" b="1" spc="-30" dirty="0" smtClean="0">
                <a:solidFill>
                  <a:srgbClr val="0E74BD"/>
                </a:solidFill>
                <a:cs typeface="Calibri" panose="020F0502020204030204" pitchFamily="34" charset="0"/>
              </a:rPr>
              <a:t>In the                        medical record</a:t>
            </a:r>
            <a:endParaRPr kumimoji="0" lang="en-US" sz="28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8" name="Content Placeholder 3"/>
          <p:cNvPicPr>
            <a:picLocks noChangeAspect="1"/>
          </p:cNvPicPr>
          <p:nvPr/>
        </p:nvPicPr>
        <p:blipFill>
          <a:blip r:embed="rId4"/>
          <a:stretch>
            <a:fillRect/>
          </a:stretch>
        </p:blipFill>
        <p:spPr>
          <a:xfrm>
            <a:off x="3277028" y="1466943"/>
            <a:ext cx="8398104" cy="2978807"/>
          </a:xfrm>
          <a:prstGeom prst="rect">
            <a:avLst/>
          </a:prstGeom>
        </p:spPr>
      </p:pic>
      <p:pic>
        <p:nvPicPr>
          <p:cNvPr id="9" name="Picture 8"/>
          <p:cNvPicPr>
            <a:picLocks noChangeAspect="1"/>
          </p:cNvPicPr>
          <p:nvPr/>
        </p:nvPicPr>
        <p:blipFill>
          <a:blip r:embed="rId5"/>
          <a:stretch>
            <a:fillRect/>
          </a:stretch>
        </p:blipFill>
        <p:spPr>
          <a:xfrm>
            <a:off x="3277028" y="4445750"/>
            <a:ext cx="5000625" cy="2333625"/>
          </a:xfrm>
          <a:prstGeom prst="rect">
            <a:avLst/>
          </a:prstGeom>
        </p:spPr>
      </p:pic>
    </p:spTree>
    <p:extLst>
      <p:ext uri="{BB962C8B-B14F-4D97-AF65-F5344CB8AC3E}">
        <p14:creationId xmlns:p14="http://schemas.microsoft.com/office/powerpoint/2010/main" val="36630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12" name="Picture 11"/>
          <p:cNvPicPr>
            <a:picLocks noChangeAspect="1"/>
          </p:cNvPicPr>
          <p:nvPr/>
        </p:nvPicPr>
        <p:blipFill>
          <a:blip r:embed="rId4"/>
          <a:stretch>
            <a:fillRect/>
          </a:stretch>
        </p:blipFill>
        <p:spPr>
          <a:xfrm>
            <a:off x="3706891" y="1093148"/>
            <a:ext cx="3957196" cy="5442417"/>
          </a:xfrm>
          <a:prstGeom prst="rect">
            <a:avLst/>
          </a:prstGeom>
        </p:spPr>
      </p:pic>
      <p:pic>
        <p:nvPicPr>
          <p:cNvPr id="13" name="Picture 12"/>
          <p:cNvPicPr>
            <a:picLocks noChangeAspect="1"/>
          </p:cNvPicPr>
          <p:nvPr/>
        </p:nvPicPr>
        <p:blipFill>
          <a:blip r:embed="rId5"/>
          <a:stretch>
            <a:fillRect/>
          </a:stretch>
        </p:blipFill>
        <p:spPr>
          <a:xfrm>
            <a:off x="7664087" y="1945194"/>
            <a:ext cx="4295404" cy="2376645"/>
          </a:xfrm>
          <a:prstGeom prst="rect">
            <a:avLst/>
          </a:prstGeom>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ea typeface="+mj-ea"/>
                <a:cs typeface="Calibri" panose="020F0502020204030204" pitchFamily="34" charset="0"/>
              </a:rPr>
              <a:t>Other SDOH Specific </a:t>
            </a:r>
            <a:br>
              <a:rPr kumimoji="0" lang="en-US" sz="3600" b="1" i="0" u="none" strike="noStrike" kern="1200" cap="none" spc="-30" normalizeH="0" baseline="0" noProof="0" dirty="0" smtClean="0">
                <a:ln>
                  <a:noFill/>
                </a:ln>
                <a:solidFill>
                  <a:srgbClr val="0E74BD"/>
                </a:solidFill>
                <a:effectLst/>
                <a:uLnTx/>
                <a:uFillTx/>
                <a:ea typeface="+mj-ea"/>
                <a:cs typeface="Calibri" panose="020F0502020204030204" pitchFamily="34" charset="0"/>
              </a:rPr>
            </a:br>
            <a:r>
              <a:rPr kumimoji="0" lang="en-US" sz="3600" b="1" i="0" u="none" strike="noStrike" kern="1200" cap="none" spc="-30" normalizeH="0" baseline="0" noProof="0" dirty="0" smtClean="0">
                <a:ln>
                  <a:noFill/>
                </a:ln>
                <a:solidFill>
                  <a:srgbClr val="0E74BD"/>
                </a:solidFill>
                <a:effectLst/>
                <a:uLnTx/>
                <a:uFillTx/>
                <a:ea typeface="+mj-ea"/>
                <a:cs typeface="Calibri" panose="020F0502020204030204" pitchFamily="34" charset="0"/>
              </a:rPr>
              <a:t>Screening </a:t>
            </a:r>
            <a:br>
              <a:rPr kumimoji="0" lang="en-US" sz="3600" b="1" i="0" u="none" strike="noStrike" kern="1200" cap="none" spc="-30" normalizeH="0" baseline="0" noProof="0" dirty="0" smtClean="0">
                <a:ln>
                  <a:noFill/>
                </a:ln>
                <a:solidFill>
                  <a:srgbClr val="0E74BD"/>
                </a:solidFill>
                <a:effectLst/>
                <a:uLnTx/>
                <a:uFillTx/>
                <a:ea typeface="+mj-ea"/>
                <a:cs typeface="Calibri" panose="020F0502020204030204" pitchFamily="34" charset="0"/>
              </a:rPr>
            </a:br>
            <a:r>
              <a:rPr kumimoji="0" lang="en-US" sz="3600" b="1" i="0" u="none" strike="noStrike" kern="1200" cap="none" spc="-30" normalizeH="0" baseline="0" noProof="0" dirty="0" smtClean="0">
                <a:ln>
                  <a:noFill/>
                </a:ln>
                <a:solidFill>
                  <a:srgbClr val="0E74BD"/>
                </a:solidFill>
                <a:effectLst/>
                <a:uLnTx/>
                <a:uFillTx/>
                <a:ea typeface="+mj-ea"/>
                <a:cs typeface="Calibri" panose="020F0502020204030204" pitchFamily="34" charset="0"/>
              </a:rPr>
              <a:t>Tools</a:t>
            </a:r>
            <a:endParaRPr kumimoji="0" lang="en-US" sz="3600" b="1" i="0" u="none" strike="noStrike" kern="1200" cap="none" spc="-30" normalizeH="0" baseline="0" noProof="0" dirty="0">
              <a:ln>
                <a:noFill/>
              </a:ln>
              <a:solidFill>
                <a:srgbClr val="1F497D"/>
              </a:solidFill>
              <a:effectLst/>
              <a:uLnTx/>
              <a:uFillTx/>
              <a:ea typeface="+mj-ea"/>
              <a:cs typeface="Calibri" panose="020F0502020204030204" pitchFamily="34" charset="0"/>
            </a:endParaRPr>
          </a:p>
        </p:txBody>
      </p:sp>
      <p:sp>
        <p:nvSpPr>
          <p:cNvPr id="17" name="Content Placeholder 3">
            <a:extLst>
              <a:ext uri="{FF2B5EF4-FFF2-40B4-BE49-F238E27FC236}">
                <a16:creationId xmlns:a16="http://schemas.microsoft.com/office/drawing/2014/main" id="{5E4702C2-A368-9E43-A250-6A0426674F2B}"/>
              </a:ext>
            </a:extLst>
          </p:cNvPr>
          <p:cNvSpPr txBox="1">
            <a:spLocks/>
          </p:cNvSpPr>
          <p:nvPr/>
        </p:nvSpPr>
        <p:spPr>
          <a:xfrm>
            <a:off x="450850" y="3949209"/>
            <a:ext cx="3106738" cy="11447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200" b="0" i="0" u="none" strike="noStrike" kern="1200" cap="none" spc="0" normalizeH="0" baseline="0" noProof="0" dirty="0" smtClean="0">
                <a:ln>
                  <a:noFill/>
                </a:ln>
                <a:solidFill>
                  <a:sysClr val="windowText" lastClr="000000"/>
                </a:solidFill>
                <a:effectLst/>
                <a:uLnTx/>
                <a:uFillTx/>
                <a:latin typeface="+mj-lt"/>
                <a:ea typeface="+mn-ea"/>
                <a:cs typeface="+mn-cs"/>
              </a:rPr>
              <a:t>Accountable Health Communities (AHC) Health-Related Social Needs (HRSN) Screening Tool Developed by the Centers for Medicaid and Medicare Services</a:t>
            </a:r>
            <a:endParaRPr kumimoji="0" lang="en-US" sz="2200" b="0" i="0" u="none" strike="noStrike" kern="1200" cap="none" spc="0" normalizeH="0" baseline="0" noProof="0" dirty="0">
              <a:ln>
                <a:noFill/>
              </a:ln>
              <a:solidFill>
                <a:sysClr val="windowText" lastClr="000000"/>
              </a:solidFill>
              <a:effectLst/>
              <a:uLnTx/>
              <a:uFillTx/>
              <a:latin typeface="+mj-lt"/>
              <a:ea typeface="+mn-ea"/>
              <a:cs typeface="+mn-cs"/>
            </a:endParaRPr>
          </a:p>
        </p:txBody>
      </p:sp>
    </p:spTree>
    <p:extLst>
      <p:ext uri="{BB962C8B-B14F-4D97-AF65-F5344CB8AC3E}">
        <p14:creationId xmlns:p14="http://schemas.microsoft.com/office/powerpoint/2010/main" val="1889717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0187" y="1488489"/>
            <a:ext cx="11306598"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r>
              <a:rPr lang="en-US" dirty="0">
                <a:latin typeface="Calibri Light" panose="020F0302020204030204"/>
              </a:rPr>
              <a:t>Using Traditional Tools to </a:t>
            </a:r>
            <a:r>
              <a:rPr lang="en-US" dirty="0" smtClean="0">
                <a:latin typeface="Calibri Light" panose="020F0302020204030204"/>
              </a:rPr>
              <a:t>open up </a:t>
            </a:r>
            <a:r>
              <a:rPr lang="en-US" dirty="0">
                <a:latin typeface="Calibri Light" panose="020F0302020204030204"/>
              </a:rPr>
              <a:t>discussion around SDOH</a:t>
            </a:r>
            <a:endParaRPr kumimoji="0" lang="en-US" b="1" i="0" u="none" strike="noStrike" kern="1200" cap="none" spc="0" normalizeH="0" baseline="0" noProof="0" dirty="0">
              <a:ln>
                <a:noFill/>
              </a:ln>
              <a:solidFill>
                <a:srgbClr val="2270B7"/>
              </a:solidFill>
              <a:effectLst/>
              <a:uLnTx/>
              <a:uFillTx/>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3086100"/>
            <a:ext cx="6179820" cy="33765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1200"/>
              </a:spcAft>
              <a:buClr>
                <a:srgbClr val="008558"/>
              </a:buClr>
            </a:pPr>
            <a:r>
              <a:rPr lang="en-US" sz="3000" dirty="0">
                <a:solidFill>
                  <a:prstClr val="black"/>
                </a:solidFill>
                <a:latin typeface="Calibri Light" panose="020F0302020204030204"/>
                <a:cs typeface="Calibri Light" panose="020F0302020204030204" pitchFamily="34" charset="0"/>
              </a:rPr>
              <a:t>Consider discussing housing/environment after the Asthma Control Test (ACT)</a:t>
            </a:r>
          </a:p>
          <a:p>
            <a:pPr marL="236538" lvl="0" indent="-236538">
              <a:lnSpc>
                <a:spcPct val="90000"/>
              </a:lnSpc>
              <a:spcBef>
                <a:spcPts val="0"/>
              </a:spcBef>
              <a:spcAft>
                <a:spcPts val="1200"/>
              </a:spcAft>
              <a:buClr>
                <a:srgbClr val="008558"/>
              </a:buClr>
            </a:pPr>
            <a:endParaRPr lang="en-US" sz="3000" dirty="0">
              <a:solidFill>
                <a:prstClr val="black"/>
              </a:solidFill>
              <a:latin typeface="Calibri Light" panose="020F0302020204030204"/>
              <a:cs typeface="Calibri Light" panose="020F0302020204030204" pitchFamily="34" charset="0"/>
            </a:endParaRPr>
          </a:p>
        </p:txBody>
      </p:sp>
      <p:pic>
        <p:nvPicPr>
          <p:cNvPr id="8" name="Picture 7"/>
          <p:cNvPicPr>
            <a:picLocks noChangeAspect="1"/>
          </p:cNvPicPr>
          <p:nvPr/>
        </p:nvPicPr>
        <p:blipFill>
          <a:blip r:embed="rId3"/>
          <a:stretch>
            <a:fillRect/>
          </a:stretch>
        </p:blipFill>
        <p:spPr>
          <a:xfrm>
            <a:off x="5672931" y="2116627"/>
            <a:ext cx="6268240" cy="43459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7" y="5612563"/>
            <a:ext cx="782205" cy="923002"/>
          </a:xfrm>
          <a:prstGeom prst="rect">
            <a:avLst/>
          </a:prstGeom>
        </p:spPr>
      </p:pic>
    </p:spTree>
    <p:extLst>
      <p:ext uri="{BB962C8B-B14F-4D97-AF65-F5344CB8AC3E}">
        <p14:creationId xmlns:p14="http://schemas.microsoft.com/office/powerpoint/2010/main" val="1622558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50" y="306804"/>
            <a:ext cx="2192201" cy="965107"/>
          </a:xfrm>
          <a:prstGeom prst="rect">
            <a:avLst/>
          </a:prstGeom>
        </p:spPr>
      </p:pic>
    </p:spTree>
    <p:extLst>
      <p:ext uri="{BB962C8B-B14F-4D97-AF65-F5344CB8AC3E}">
        <p14:creationId xmlns:p14="http://schemas.microsoft.com/office/powerpoint/2010/main" val="2255147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Key Visits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311400"/>
            <a:ext cx="5394960" cy="39774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600" dirty="0">
                <a:solidFill>
                  <a:prstClr val="black"/>
                </a:solidFill>
                <a:latin typeface="Calibri Light" panose="020F0302020204030204"/>
                <a:cs typeface="Calibri Light" panose="020F0302020204030204" pitchFamily="34" charset="0"/>
              </a:rPr>
              <a:t>Initial Visits/Establishing Care</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What brought them to the health center, where are they coming from</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Who do </a:t>
            </a:r>
            <a:r>
              <a:rPr lang="en-US" sz="2200" dirty="0" smtClean="0">
                <a:solidFill>
                  <a:prstClr val="black"/>
                </a:solidFill>
                <a:latin typeface="Calibri Light" panose="020F0302020204030204"/>
                <a:cs typeface="Calibri Light" panose="020F0302020204030204" pitchFamily="34" charset="0"/>
              </a:rPr>
              <a:t>they </a:t>
            </a:r>
            <a:r>
              <a:rPr lang="en-US" sz="2200" dirty="0">
                <a:solidFill>
                  <a:prstClr val="black"/>
                </a:solidFill>
                <a:latin typeface="Calibri Light" panose="020F0302020204030204"/>
                <a:cs typeface="Calibri Light" panose="020F0302020204030204" pitchFamily="34" charset="0"/>
              </a:rPr>
              <a:t>live with, what does </a:t>
            </a:r>
            <a:r>
              <a:rPr lang="en-US" sz="2200" dirty="0" smtClean="0">
                <a:solidFill>
                  <a:prstClr val="black"/>
                </a:solidFill>
                <a:latin typeface="Calibri Light" panose="020F0302020204030204"/>
                <a:cs typeface="Calibri Light" panose="020F0302020204030204" pitchFamily="34" charset="0"/>
              </a:rPr>
              <a:t>their </a:t>
            </a:r>
            <a:r>
              <a:rPr lang="en-US" sz="2200" dirty="0">
                <a:solidFill>
                  <a:prstClr val="black"/>
                </a:solidFill>
                <a:latin typeface="Calibri Light" panose="020F0302020204030204"/>
                <a:cs typeface="Calibri Light" panose="020F0302020204030204" pitchFamily="34" charset="0"/>
              </a:rPr>
              <a:t>home look like</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Family/support</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Employment, disability</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“Is there anything else you want to share with me about you or your health”</a:t>
            </a:r>
          </a:p>
          <a:p>
            <a:pPr marL="236538" lvl="0" indent="-236538">
              <a:lnSpc>
                <a:spcPct val="90000"/>
              </a:lnSpc>
              <a:spcBef>
                <a:spcPts val="0"/>
              </a:spcBef>
              <a:spcAft>
                <a:spcPts val="600"/>
              </a:spcAft>
              <a:buClr>
                <a:srgbClr val="008558"/>
              </a:buClr>
            </a:pPr>
            <a:endParaRPr lang="en-US" sz="2600" dirty="0">
              <a:solidFill>
                <a:prstClr val="black"/>
              </a:solidFill>
              <a:latin typeface="Calibri Light" panose="020F0302020204030204"/>
              <a:cs typeface="Calibri Light" panose="020F0302020204030204" pitchFamily="34" charset="0"/>
            </a:endParaRPr>
          </a:p>
          <a:p>
            <a:pPr marL="236538" lvl="0" indent="-236538">
              <a:lnSpc>
                <a:spcPct val="90000"/>
              </a:lnSpc>
              <a:spcBef>
                <a:spcPts val="0"/>
              </a:spcBef>
              <a:spcAft>
                <a:spcPts val="600"/>
              </a:spcAft>
              <a:buClr>
                <a:srgbClr val="008558"/>
              </a:buClr>
            </a:pPr>
            <a:endParaRPr lang="en-US" sz="26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6233160" y="2311401"/>
            <a:ext cx="5394960" cy="39774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600" dirty="0">
                <a:solidFill>
                  <a:prstClr val="black"/>
                </a:solidFill>
                <a:latin typeface="Calibri Light" panose="020F0302020204030204"/>
                <a:cs typeface="Calibri Light" panose="020F0302020204030204" pitchFamily="34" charset="0"/>
              </a:rPr>
              <a:t>Physicals and Well-Child Visits</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Consistent access to utilities, stable housing, child-care, family structure and support, pets, access to supplementary food/services (WIC, SNAP), neighborhood </a:t>
            </a:r>
            <a:r>
              <a:rPr lang="en-US" sz="2200" dirty="0" smtClean="0">
                <a:solidFill>
                  <a:prstClr val="black"/>
                </a:solidFill>
                <a:latin typeface="Calibri Light" panose="020F0302020204030204"/>
                <a:cs typeface="Calibri Light" panose="020F0302020204030204" pitchFamily="34" charset="0"/>
              </a:rPr>
              <a:t>safety, education </a:t>
            </a:r>
            <a:r>
              <a:rPr lang="en-US" sz="2200" dirty="0">
                <a:solidFill>
                  <a:prstClr val="black"/>
                </a:solidFill>
                <a:latin typeface="Calibri Light" panose="020F0302020204030204"/>
                <a:cs typeface="Calibri Light" panose="020F0302020204030204" pitchFamily="34" charset="0"/>
              </a:rPr>
              <a:t>at home</a:t>
            </a:r>
          </a:p>
          <a:p>
            <a:pPr marL="636588" lvl="1" indent="-236538">
              <a:lnSpc>
                <a:spcPct val="90000"/>
              </a:lnSpc>
              <a:spcBef>
                <a:spcPts val="0"/>
              </a:spcBef>
              <a:spcAft>
                <a:spcPts val="600"/>
              </a:spcAft>
              <a:buClr>
                <a:srgbClr val="008558"/>
              </a:buClr>
            </a:pPr>
            <a:r>
              <a:rPr lang="en-US" sz="2200" dirty="0">
                <a:solidFill>
                  <a:prstClr val="black"/>
                </a:solidFill>
                <a:latin typeface="Calibri Light" panose="020F0302020204030204"/>
                <a:cs typeface="Calibri Light" panose="020F0302020204030204" pitchFamily="34" charset="0"/>
              </a:rPr>
              <a:t>Don’t forget about the parent</a:t>
            </a:r>
          </a:p>
          <a:p>
            <a:pPr marL="236538" lvl="0" indent="-236538">
              <a:lnSpc>
                <a:spcPct val="90000"/>
              </a:lnSpc>
              <a:spcBef>
                <a:spcPts val="0"/>
              </a:spcBef>
              <a:spcAft>
                <a:spcPts val="600"/>
              </a:spcAft>
              <a:buClr>
                <a:srgbClr val="008558"/>
              </a:buClr>
            </a:pPr>
            <a:r>
              <a:rPr lang="en-US" sz="2600" dirty="0">
                <a:solidFill>
                  <a:prstClr val="black"/>
                </a:solidFill>
                <a:latin typeface="Calibri Light" panose="020F0302020204030204"/>
                <a:cs typeface="Calibri Light" panose="020F0302020204030204" pitchFamily="34" charset="0"/>
              </a:rPr>
              <a:t>Complaint-based visits</a:t>
            </a:r>
          </a:p>
          <a:p>
            <a:pPr marL="236538" lvl="0" indent="-236538">
              <a:lnSpc>
                <a:spcPct val="90000"/>
              </a:lnSpc>
              <a:spcBef>
                <a:spcPts val="0"/>
              </a:spcBef>
              <a:spcAft>
                <a:spcPts val="600"/>
              </a:spcAft>
              <a:buClr>
                <a:srgbClr val="008558"/>
              </a:buClr>
            </a:pPr>
            <a:r>
              <a:rPr lang="en-US" sz="2600" dirty="0">
                <a:solidFill>
                  <a:prstClr val="black"/>
                </a:solidFill>
                <a:latin typeface="Calibri Light" panose="020F0302020204030204"/>
                <a:cs typeface="Calibri Light" panose="020F0302020204030204" pitchFamily="34" charset="0"/>
              </a:rPr>
              <a:t>Every visit</a:t>
            </a:r>
          </a:p>
        </p:txBody>
      </p:sp>
    </p:spTree>
    <p:extLst>
      <p:ext uri="{BB962C8B-B14F-4D97-AF65-F5344CB8AC3E}">
        <p14:creationId xmlns:p14="http://schemas.microsoft.com/office/powerpoint/2010/main" val="1666824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Built in EMR Social History Fields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311400"/>
            <a:ext cx="5394960" cy="39774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Language(s) spoken</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How you like to learn (</a:t>
            </a:r>
            <a:r>
              <a:rPr lang="en-US" sz="2800" dirty="0" err="1">
                <a:solidFill>
                  <a:prstClr val="black"/>
                </a:solidFill>
                <a:latin typeface="Calibri Light" panose="020F0302020204030204"/>
                <a:cs typeface="Calibri Light" panose="020F0302020204030204" pitchFamily="34" charset="0"/>
              </a:rPr>
              <a:t>ie</a:t>
            </a:r>
            <a:r>
              <a:rPr lang="en-US" sz="2800" dirty="0">
                <a:solidFill>
                  <a:prstClr val="black"/>
                </a:solidFill>
                <a:latin typeface="Calibri Light" panose="020F0302020204030204"/>
                <a:cs typeface="Calibri Light" panose="020F0302020204030204" pitchFamily="34" charset="0"/>
              </a:rPr>
              <a:t>, verbal, written, </a:t>
            </a:r>
            <a:r>
              <a:rPr lang="en-US" sz="2800" dirty="0" err="1">
                <a:solidFill>
                  <a:prstClr val="black"/>
                </a:solidFill>
                <a:latin typeface="Calibri Light" panose="020F0302020204030204"/>
                <a:cs typeface="Calibri Light" panose="020F0302020204030204" pitchFamily="34" charset="0"/>
              </a:rPr>
              <a:t>etc</a:t>
            </a:r>
            <a:r>
              <a:rPr lang="en-US" sz="2800" dirty="0">
                <a:solidFill>
                  <a:prstClr val="black"/>
                </a:solidFill>
                <a:latin typeface="Calibri Light" panose="020F0302020204030204"/>
                <a:cs typeface="Calibri Light" panose="020F0302020204030204" pitchFamily="34" charset="0"/>
              </a:rPr>
              <a:t>)</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Literacy (</a:t>
            </a:r>
            <a:r>
              <a:rPr lang="en-US" sz="2800" dirty="0" err="1">
                <a:solidFill>
                  <a:prstClr val="black"/>
                </a:solidFill>
                <a:latin typeface="Calibri Light" panose="020F0302020204030204"/>
                <a:cs typeface="Calibri Light" panose="020F0302020204030204" pitchFamily="34" charset="0"/>
              </a:rPr>
              <a:t>ie</a:t>
            </a:r>
            <a:r>
              <a:rPr lang="en-US" sz="2800" dirty="0">
                <a:solidFill>
                  <a:prstClr val="black"/>
                </a:solidFill>
                <a:latin typeface="Calibri Light" panose="020F0302020204030204"/>
                <a:cs typeface="Calibri Light" panose="020F0302020204030204" pitchFamily="34" charset="0"/>
              </a:rPr>
              <a:t> reads well in English,   does not read well in Spanish, </a:t>
            </a:r>
            <a:r>
              <a:rPr lang="en-US" sz="2800" dirty="0" err="1">
                <a:solidFill>
                  <a:prstClr val="black"/>
                </a:solidFill>
                <a:latin typeface="Calibri Light" panose="020F0302020204030204"/>
                <a:cs typeface="Calibri Light" panose="020F0302020204030204" pitchFamily="34" charset="0"/>
              </a:rPr>
              <a:t>etc</a:t>
            </a:r>
            <a:r>
              <a:rPr lang="en-US" sz="2800" dirty="0">
                <a:solidFill>
                  <a:prstClr val="black"/>
                </a:solidFill>
                <a:latin typeface="Calibri Light" panose="020F0302020204030204"/>
                <a:cs typeface="Calibri Light" panose="020F0302020204030204" pitchFamily="34" charset="0"/>
              </a:rPr>
              <a:t>)</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Smoking</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Substance use (specific screenings)</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Sexual </a:t>
            </a:r>
            <a:r>
              <a:rPr lang="en-US" sz="2800" dirty="0" smtClean="0">
                <a:solidFill>
                  <a:prstClr val="black"/>
                </a:solidFill>
                <a:latin typeface="Calibri Light" panose="020F0302020204030204"/>
                <a:cs typeface="Calibri Light" panose="020F0302020204030204" pitchFamily="34" charset="0"/>
              </a:rPr>
              <a:t>History</a:t>
            </a: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6233160" y="2311401"/>
            <a:ext cx="5394960" cy="39774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800" dirty="0" smtClean="0">
                <a:solidFill>
                  <a:prstClr val="black"/>
                </a:solidFill>
                <a:latin typeface="Calibri Light" panose="020F0302020204030204"/>
                <a:cs typeface="Calibri Light" panose="020F0302020204030204" pitchFamily="34" charset="0"/>
              </a:rPr>
              <a:t>SOGI (eCW now has specific tab)</a:t>
            </a:r>
            <a:endParaRPr lang="en-US" sz="2800" dirty="0">
              <a:solidFill>
                <a:prstClr val="black"/>
              </a:solidFill>
              <a:latin typeface="Calibri Light" panose="020F0302020204030204"/>
              <a:cs typeface="Calibri Light" panose="020F0302020204030204" pitchFamily="34" charset="0"/>
            </a:endParaRP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Housing/Living With</a:t>
            </a:r>
          </a:p>
          <a:p>
            <a:pPr marL="236538" lvl="0" indent="-236538">
              <a:lnSpc>
                <a:spcPct val="90000"/>
              </a:lnSpc>
              <a:spcBef>
                <a:spcPts val="0"/>
              </a:spcBef>
              <a:spcAft>
                <a:spcPts val="600"/>
              </a:spcAft>
              <a:buClr>
                <a:srgbClr val="008558"/>
              </a:buClr>
            </a:pPr>
            <a:r>
              <a:rPr lang="en-US" sz="2800" dirty="0" smtClean="0">
                <a:solidFill>
                  <a:prstClr val="black"/>
                </a:solidFill>
                <a:latin typeface="Calibri Light" panose="020F0302020204030204"/>
                <a:cs typeface="Calibri Light" panose="020F0302020204030204" pitchFamily="34" charset="0"/>
              </a:rPr>
              <a:t>Marital </a:t>
            </a:r>
            <a:r>
              <a:rPr lang="en-US" sz="2800" dirty="0">
                <a:solidFill>
                  <a:prstClr val="black"/>
                </a:solidFill>
                <a:latin typeface="Calibri Light" panose="020F0302020204030204"/>
                <a:cs typeface="Calibri Light" panose="020F0302020204030204" pitchFamily="34" charset="0"/>
              </a:rPr>
              <a:t>Status</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Occupation</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Religious Affiliation</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Domestic Violence</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Support System</a:t>
            </a:r>
          </a:p>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Confidential Contact</a:t>
            </a:r>
          </a:p>
        </p:txBody>
      </p:sp>
    </p:spTree>
    <p:extLst>
      <p:ext uri="{BB962C8B-B14F-4D97-AF65-F5344CB8AC3E}">
        <p14:creationId xmlns:p14="http://schemas.microsoft.com/office/powerpoint/2010/main" val="290721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362344"/>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a:solidFill>
                  <a:srgbClr val="0E74BD"/>
                </a:solidFill>
                <a:cs typeface="Calibri" panose="020F0502020204030204" pitchFamily="34" charset="0"/>
              </a:rPr>
              <a:t>SBIRT</a:t>
            </a:r>
            <a:br>
              <a:rPr lang="en-US" sz="4800" b="1" spc="-30" dirty="0">
                <a:solidFill>
                  <a:srgbClr val="0E74BD"/>
                </a:solidFill>
                <a:cs typeface="Calibri" panose="020F0502020204030204" pitchFamily="34" charset="0"/>
              </a:rPr>
            </a:br>
            <a:r>
              <a:rPr lang="en-US" sz="3200" b="1" spc="-30" dirty="0">
                <a:solidFill>
                  <a:srgbClr val="0E74BD"/>
                </a:solidFill>
                <a:cs typeface="Calibri" panose="020F0502020204030204" pitchFamily="34" charset="0"/>
              </a:rPr>
              <a:t>Screening, </a:t>
            </a:r>
            <a:br>
              <a:rPr lang="en-US" sz="3200" b="1" spc="-30" dirty="0">
                <a:solidFill>
                  <a:srgbClr val="0E74BD"/>
                </a:solidFill>
                <a:cs typeface="Calibri" panose="020F0502020204030204" pitchFamily="34" charset="0"/>
              </a:rPr>
            </a:br>
            <a:r>
              <a:rPr lang="en-US" sz="3200" b="1" spc="-30" dirty="0">
                <a:solidFill>
                  <a:srgbClr val="0E74BD"/>
                </a:solidFill>
                <a:cs typeface="Calibri" panose="020F0502020204030204" pitchFamily="34" charset="0"/>
              </a:rPr>
              <a:t>Brief Intervention, Referral to Treatment</a:t>
            </a:r>
            <a:endParaRPr kumimoji="0" lang="en-US" sz="3200" b="1" i="0" u="none" strike="noStrike" kern="1200" cap="none" spc="-30" normalizeH="0" baseline="0" noProof="0" dirty="0">
              <a:ln>
                <a:noFill/>
              </a:ln>
              <a:solidFill>
                <a:srgbClr val="1F497D"/>
              </a:solidFill>
              <a:effectLst/>
              <a:uLnTx/>
              <a:uFillTx/>
              <a:cs typeface="Calibri" panose="020F0502020204030204" pitchFamily="34" charset="0"/>
            </a:endParaRPr>
          </a:p>
        </p:txBody>
      </p:sp>
      <p:sp>
        <p:nvSpPr>
          <p:cNvPr id="10" name="Content Placeholder 3">
            <a:extLst>
              <a:ext uri="{FF2B5EF4-FFF2-40B4-BE49-F238E27FC236}">
                <a16:creationId xmlns:a16="http://schemas.microsoft.com/office/drawing/2014/main" id="{5E4702C2-A368-9E43-A250-6A0426674F2B}"/>
              </a:ext>
            </a:extLst>
          </p:cNvPr>
          <p:cNvSpPr txBox="1">
            <a:spLocks/>
          </p:cNvSpPr>
          <p:nvPr/>
        </p:nvSpPr>
        <p:spPr>
          <a:xfrm>
            <a:off x="3751322" y="1415617"/>
            <a:ext cx="7656434" cy="229023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Utilizes AUDIT (Alcohol Use Disorders Identification Test) and DAST (Drug Abuse Screening Test) scores to screen for risk for and current use of substances followed by a brief intervention and referral to treatment if necessary</a:t>
            </a:r>
          </a:p>
          <a:p>
            <a:pPr marL="236538" indent="-236538">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a:blip r:embed="rId3"/>
          <a:stretch>
            <a:fillRect/>
          </a:stretch>
        </p:blipFill>
        <p:spPr>
          <a:xfrm>
            <a:off x="4060810" y="3767789"/>
            <a:ext cx="7601307" cy="27638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50" y="5608589"/>
            <a:ext cx="782205" cy="923002"/>
          </a:xfrm>
          <a:prstGeom prst="rect">
            <a:avLst/>
          </a:prstGeom>
        </p:spPr>
      </p:pic>
    </p:spTree>
    <p:extLst>
      <p:ext uri="{BB962C8B-B14F-4D97-AF65-F5344CB8AC3E}">
        <p14:creationId xmlns:p14="http://schemas.microsoft.com/office/powerpoint/2010/main" val="2470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a:solidFill>
                  <a:srgbClr val="0E74BD"/>
                </a:solidFill>
                <a:cs typeface="Calibri" panose="020F0502020204030204" pitchFamily="34" charset="0"/>
              </a:rPr>
              <a:t>AUDIT</a:t>
            </a:r>
            <a:endParaRPr kumimoji="0" lang="en-US" sz="48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8" name="Content Placeholder 3"/>
          <p:cNvPicPr>
            <a:picLocks noChangeAspect="1"/>
          </p:cNvPicPr>
          <p:nvPr/>
        </p:nvPicPr>
        <p:blipFill>
          <a:blip r:embed="rId4"/>
          <a:stretch>
            <a:fillRect/>
          </a:stretch>
        </p:blipFill>
        <p:spPr>
          <a:xfrm>
            <a:off x="5094868" y="1415582"/>
            <a:ext cx="4144619" cy="5134517"/>
          </a:xfrm>
          <a:prstGeom prst="rect">
            <a:avLst/>
          </a:prstGeom>
        </p:spPr>
      </p:pic>
      <p:sp>
        <p:nvSpPr>
          <p:cNvPr id="2" name="Rectangle 1"/>
          <p:cNvSpPr/>
          <p:nvPr/>
        </p:nvSpPr>
        <p:spPr>
          <a:xfrm>
            <a:off x="450850" y="2480130"/>
            <a:ext cx="4615882" cy="369332"/>
          </a:xfrm>
          <a:prstGeom prst="rect">
            <a:avLst/>
          </a:prstGeom>
        </p:spPr>
        <p:txBody>
          <a:bodyPr wrap="square">
            <a:spAutoFit/>
          </a:bodyPr>
          <a:lstStyle/>
          <a:p>
            <a:pPr lvl="0">
              <a:defRPr/>
            </a:pPr>
            <a:r>
              <a:rPr lang="en-US" dirty="0">
                <a:hlinkClick r:id="rId5"/>
              </a:rPr>
              <a:t>https://</a:t>
            </a:r>
            <a:r>
              <a:rPr lang="en-US" dirty="0" smtClean="0">
                <a:hlinkClick r:id="rId5"/>
              </a:rPr>
              <a:t>www.sbirt.care/pdfs/tools/AUDIT.PDF</a:t>
            </a:r>
            <a:r>
              <a:rPr lang="en-US" dirty="0" smtClean="0"/>
              <a:t> </a:t>
            </a:r>
            <a:endParaRPr lang="en-US" dirty="0"/>
          </a:p>
        </p:txBody>
      </p:sp>
    </p:spTree>
    <p:extLst>
      <p:ext uri="{BB962C8B-B14F-4D97-AF65-F5344CB8AC3E}">
        <p14:creationId xmlns:p14="http://schemas.microsoft.com/office/powerpoint/2010/main" val="1534148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a:solidFill>
                  <a:srgbClr val="0E74BD"/>
                </a:solidFill>
                <a:cs typeface="Calibri" panose="020F0502020204030204" pitchFamily="34" charset="0"/>
              </a:rPr>
              <a:t>DAST</a:t>
            </a:r>
            <a:endParaRPr kumimoji="0" lang="en-US" sz="4800" b="1" i="0" u="none" strike="noStrike" kern="1200" cap="none" spc="-30" normalizeH="0" baseline="0" noProof="0" dirty="0">
              <a:ln>
                <a:noFill/>
              </a:ln>
              <a:solidFill>
                <a:srgbClr val="1F497D"/>
              </a:solidFill>
              <a:effectLst/>
              <a:uLnTx/>
              <a:uFillTx/>
              <a:cs typeface="Calibri" panose="020F0502020204030204" pitchFamily="34" charset="0"/>
            </a:endParaRPr>
          </a:p>
        </p:txBody>
      </p:sp>
      <p:sp>
        <p:nvSpPr>
          <p:cNvPr id="2" name="Rectangle 1"/>
          <p:cNvSpPr/>
          <p:nvPr/>
        </p:nvSpPr>
        <p:spPr>
          <a:xfrm>
            <a:off x="450850" y="2480130"/>
            <a:ext cx="4615882" cy="369332"/>
          </a:xfrm>
          <a:prstGeom prst="rect">
            <a:avLst/>
          </a:prstGeom>
        </p:spPr>
        <p:txBody>
          <a:bodyPr wrap="square">
            <a:spAutoFit/>
          </a:bodyPr>
          <a:lstStyle/>
          <a:p>
            <a:pPr lvl="0">
              <a:defRPr/>
            </a:pPr>
            <a:r>
              <a:rPr lang="en-US" dirty="0">
                <a:hlinkClick r:id="rId4"/>
              </a:rPr>
              <a:t>https://</a:t>
            </a:r>
            <a:r>
              <a:rPr lang="en-US" dirty="0" smtClean="0">
                <a:hlinkClick r:id="rId4"/>
              </a:rPr>
              <a:t>www.sbirt.care/pdfs/tools/DAST.PDF</a:t>
            </a:r>
            <a:r>
              <a:rPr lang="en-US" dirty="0" smtClean="0"/>
              <a:t> </a:t>
            </a:r>
            <a:endParaRPr lang="en-US" dirty="0"/>
          </a:p>
        </p:txBody>
      </p:sp>
      <p:pic>
        <p:nvPicPr>
          <p:cNvPr id="9" name="Picture 8"/>
          <p:cNvPicPr>
            <a:picLocks noChangeAspect="1"/>
          </p:cNvPicPr>
          <p:nvPr/>
        </p:nvPicPr>
        <p:blipFill>
          <a:blip r:embed="rId5"/>
          <a:stretch>
            <a:fillRect/>
          </a:stretch>
        </p:blipFill>
        <p:spPr>
          <a:xfrm>
            <a:off x="5066732" y="1247634"/>
            <a:ext cx="4611239" cy="5395924"/>
          </a:xfrm>
          <a:prstGeom prst="rect">
            <a:avLst/>
          </a:prstGeom>
        </p:spPr>
      </p:pic>
    </p:spTree>
    <p:extLst>
      <p:ext uri="{BB962C8B-B14F-4D97-AF65-F5344CB8AC3E}">
        <p14:creationId xmlns:p14="http://schemas.microsoft.com/office/powerpoint/2010/main" val="1421268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142305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smtClean="0">
                <a:solidFill>
                  <a:srgbClr val="0E74BD"/>
                </a:solidFill>
                <a:cs typeface="Calibri" panose="020F0502020204030204" pitchFamily="34" charset="0"/>
              </a:rPr>
              <a:t>CRAFFT</a:t>
            </a:r>
          </a:p>
          <a:p>
            <a:pPr lvl="0" algn="l">
              <a:lnSpc>
                <a:spcPct val="90000"/>
              </a:lnSpc>
            </a:pPr>
            <a:r>
              <a:rPr kumimoji="0" lang="en-US" sz="2400" b="1" i="0" u="none" strike="noStrike" kern="1200" cap="none" spc="-30" normalizeH="0" baseline="0" noProof="0" dirty="0" smtClean="0">
                <a:ln>
                  <a:noFill/>
                </a:ln>
                <a:solidFill>
                  <a:srgbClr val="0E74BD"/>
                </a:solidFill>
                <a:effectLst/>
                <a:uLnTx/>
                <a:uFillTx/>
                <a:cs typeface="Calibri" panose="020F0502020204030204" pitchFamily="34" charset="0"/>
              </a:rPr>
              <a:t>(Adolescents)</a:t>
            </a:r>
            <a:endParaRPr kumimoji="0" lang="en-US" sz="24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8" name="Content Placeholder 4"/>
          <p:cNvPicPr>
            <a:picLocks noChangeAspect="1"/>
          </p:cNvPicPr>
          <p:nvPr/>
        </p:nvPicPr>
        <p:blipFill>
          <a:blip r:embed="rId4"/>
          <a:stretch>
            <a:fillRect/>
          </a:stretch>
        </p:blipFill>
        <p:spPr>
          <a:xfrm>
            <a:off x="7534836" y="1206155"/>
            <a:ext cx="4174410" cy="4030539"/>
          </a:xfrm>
          <a:prstGeom prst="rect">
            <a:avLst/>
          </a:prstGeom>
        </p:spPr>
      </p:pic>
      <p:pic>
        <p:nvPicPr>
          <p:cNvPr id="10" name="Content Placeholder 4"/>
          <p:cNvPicPr>
            <a:picLocks noChangeAspect="1"/>
          </p:cNvPicPr>
          <p:nvPr/>
        </p:nvPicPr>
        <p:blipFill>
          <a:blip r:embed="rId5"/>
          <a:stretch>
            <a:fillRect/>
          </a:stretch>
        </p:blipFill>
        <p:spPr>
          <a:xfrm>
            <a:off x="3130883" y="1231641"/>
            <a:ext cx="4435807" cy="5163189"/>
          </a:xfrm>
          <a:prstGeom prst="rect">
            <a:avLst/>
          </a:prstGeom>
        </p:spPr>
      </p:pic>
      <p:pic>
        <p:nvPicPr>
          <p:cNvPr id="11" name="Picture 10"/>
          <p:cNvPicPr>
            <a:picLocks noChangeAspect="1"/>
          </p:cNvPicPr>
          <p:nvPr/>
        </p:nvPicPr>
        <p:blipFill>
          <a:blip r:embed="rId6"/>
          <a:stretch>
            <a:fillRect/>
          </a:stretch>
        </p:blipFill>
        <p:spPr>
          <a:xfrm>
            <a:off x="7534836" y="5266470"/>
            <a:ext cx="2859384" cy="1323266"/>
          </a:xfrm>
          <a:prstGeom prst="rect">
            <a:avLst/>
          </a:prstGeom>
        </p:spPr>
      </p:pic>
    </p:spTree>
    <p:extLst>
      <p:ext uri="{BB962C8B-B14F-4D97-AF65-F5344CB8AC3E}">
        <p14:creationId xmlns:p14="http://schemas.microsoft.com/office/powerpoint/2010/main" val="1717712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smtClean="0">
                <a:solidFill>
                  <a:srgbClr val="0E74BD"/>
                </a:solidFill>
                <a:cs typeface="Calibri" panose="020F0502020204030204" pitchFamily="34" charset="0"/>
              </a:rPr>
              <a:t>CRAFFT</a:t>
            </a:r>
          </a:p>
          <a:p>
            <a:pPr lvl="0" algn="l">
              <a:lnSpc>
                <a:spcPct val="90000"/>
              </a:lnSpc>
            </a:pPr>
            <a:r>
              <a:rPr lang="en-US" sz="2400" b="1" spc="-30" dirty="0">
                <a:solidFill>
                  <a:srgbClr val="0E74BD"/>
                </a:solidFill>
                <a:cs typeface="Calibri" panose="020F0502020204030204" pitchFamily="34" charset="0"/>
              </a:rPr>
              <a:t>(Adolescents)</a:t>
            </a:r>
            <a:endParaRPr kumimoji="0" lang="en-US" sz="24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2848840" y="1770308"/>
            <a:ext cx="8608029" cy="40140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892515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50" y="1770308"/>
            <a:ext cx="359537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a:solidFill>
                  <a:srgbClr val="0E74BD"/>
                </a:solidFill>
                <a:cs typeface="Calibri" panose="020F0502020204030204" pitchFamily="34" charset="0"/>
              </a:rPr>
              <a:t>Intimate Partner Violence Screening</a:t>
            </a:r>
            <a:endParaRPr kumimoji="0" lang="en-US" sz="48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3881535" y="1770308"/>
            <a:ext cx="6191270" cy="1988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sz="3000" dirty="0" smtClean="0">
                <a:latin typeface="Calibri" panose="020F0502020204030204" pitchFamily="34" charset="0"/>
                <a:cs typeface="Calibri" panose="020F0502020204030204" pitchFamily="34" charset="0"/>
              </a:rPr>
              <a:t>HITS – Hurt, Insult, Threaten, Scream</a:t>
            </a:r>
          </a:p>
          <a:p>
            <a:pPr marL="236538" indent="-236538">
              <a:spcBef>
                <a:spcPts val="0"/>
              </a:spcBef>
              <a:spcAft>
                <a:spcPts val="600"/>
              </a:spcAft>
              <a:buClr>
                <a:srgbClr val="008558"/>
              </a:buClr>
            </a:pPr>
            <a:endParaRPr lang="en-US" sz="3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3557588" y="2494737"/>
            <a:ext cx="7283932" cy="3473005"/>
          </a:xfrm>
          <a:prstGeom prst="rect">
            <a:avLst/>
          </a:prstGeom>
        </p:spPr>
      </p:pic>
    </p:spTree>
    <p:extLst>
      <p:ext uri="{BB962C8B-B14F-4D97-AF65-F5344CB8AC3E}">
        <p14:creationId xmlns:p14="http://schemas.microsoft.com/office/powerpoint/2010/main" val="754264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49" y="1770308"/>
            <a:ext cx="4083829"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sz="4800" b="1" spc="-30" dirty="0">
                <a:solidFill>
                  <a:srgbClr val="0E74BD"/>
                </a:solidFill>
                <a:cs typeface="Calibri" panose="020F0502020204030204" pitchFamily="34" charset="0"/>
              </a:rPr>
              <a:t>Adverse Childhood Events</a:t>
            </a:r>
            <a:endParaRPr kumimoji="0" lang="en-US" sz="4800"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9" name="Picture 8"/>
          <p:cNvPicPr>
            <a:picLocks noChangeAspect="1"/>
          </p:cNvPicPr>
          <p:nvPr/>
        </p:nvPicPr>
        <p:blipFill>
          <a:blip r:embed="rId4"/>
          <a:stretch>
            <a:fillRect/>
          </a:stretch>
        </p:blipFill>
        <p:spPr>
          <a:xfrm>
            <a:off x="4534679" y="1415583"/>
            <a:ext cx="5579706" cy="5281298"/>
          </a:xfrm>
          <a:prstGeom prst="rect">
            <a:avLst/>
          </a:prstGeom>
        </p:spPr>
      </p:pic>
    </p:spTree>
    <p:extLst>
      <p:ext uri="{BB962C8B-B14F-4D97-AF65-F5344CB8AC3E}">
        <p14:creationId xmlns:p14="http://schemas.microsoft.com/office/powerpoint/2010/main" val="387522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Beyond Screenings – </a:t>
            </a:r>
            <a:br>
              <a:rPr lang="en-US" dirty="0">
                <a:latin typeface="Calibri Light" panose="020F0302020204030204"/>
              </a:rPr>
            </a:br>
            <a:r>
              <a:rPr lang="en-US" dirty="0">
                <a:latin typeface="Calibri Light" panose="020F0302020204030204"/>
              </a:rPr>
              <a:t>How to have difficult conversations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855168"/>
            <a:ext cx="10744200" cy="3439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1200"/>
              </a:spcAft>
              <a:buClr>
                <a:srgbClr val="008558"/>
              </a:buClr>
            </a:pPr>
            <a:r>
              <a:rPr lang="en-US" sz="2800" dirty="0">
                <a:solidFill>
                  <a:prstClr val="black"/>
                </a:solidFill>
                <a:latin typeface="Calibri Light" panose="020F0302020204030204"/>
                <a:cs typeface="Calibri Light" panose="020F0302020204030204" pitchFamily="34" charset="0"/>
              </a:rPr>
              <a:t>Who did you bring with you </a:t>
            </a:r>
            <a:r>
              <a:rPr lang="en-US" sz="2800" dirty="0" smtClean="0">
                <a:solidFill>
                  <a:prstClr val="black"/>
                </a:solidFill>
                <a:latin typeface="Calibri Light" panose="020F0302020204030204"/>
                <a:cs typeface="Calibri Light" panose="020F0302020204030204" pitchFamily="34" charset="0"/>
              </a:rPr>
              <a:t>today or who came with you today?</a:t>
            </a:r>
            <a:endParaRPr lang="en-US" sz="2800" dirty="0">
              <a:solidFill>
                <a:prstClr val="black"/>
              </a:solidFill>
              <a:latin typeface="Calibri Light" panose="020F0302020204030204"/>
              <a:cs typeface="Calibri Light" panose="020F0302020204030204" pitchFamily="34" charset="0"/>
            </a:endParaRPr>
          </a:p>
          <a:p>
            <a:pPr marL="636588" lvl="1" indent="-236538">
              <a:lnSpc>
                <a:spcPct val="90000"/>
              </a:lnSpc>
              <a:spcBef>
                <a:spcPts val="0"/>
              </a:spcBef>
              <a:spcAft>
                <a:spcPts val="1200"/>
              </a:spcAft>
              <a:buClr>
                <a:srgbClr val="008558"/>
              </a:buClr>
            </a:pPr>
            <a:r>
              <a:rPr lang="en-US" sz="2400" dirty="0">
                <a:solidFill>
                  <a:prstClr val="black"/>
                </a:solidFill>
                <a:latin typeface="Calibri Light" panose="020F0302020204030204"/>
                <a:cs typeface="Calibri Light" panose="020F0302020204030204" pitchFamily="34" charset="0"/>
              </a:rPr>
              <a:t>Ask for accompanying person to briefly leave the room for time alone </a:t>
            </a:r>
          </a:p>
          <a:p>
            <a:pPr marL="236538" lvl="0" indent="-236538">
              <a:lnSpc>
                <a:spcPct val="90000"/>
              </a:lnSpc>
              <a:spcBef>
                <a:spcPts val="0"/>
              </a:spcBef>
              <a:spcAft>
                <a:spcPts val="1200"/>
              </a:spcAft>
              <a:buClr>
                <a:srgbClr val="008558"/>
              </a:buClr>
            </a:pPr>
            <a:r>
              <a:rPr lang="en-US" sz="2800" dirty="0">
                <a:solidFill>
                  <a:prstClr val="black"/>
                </a:solidFill>
                <a:latin typeface="Calibri Light" panose="020F0302020204030204"/>
                <a:cs typeface="Calibri Light" panose="020F0302020204030204" pitchFamily="34" charset="0"/>
              </a:rPr>
              <a:t>Have you ever had to trade sex for money, drugs, or housing?</a:t>
            </a:r>
          </a:p>
          <a:p>
            <a:pPr marL="236538" lvl="0" indent="-236538">
              <a:lnSpc>
                <a:spcPct val="90000"/>
              </a:lnSpc>
              <a:spcBef>
                <a:spcPts val="0"/>
              </a:spcBef>
              <a:spcAft>
                <a:spcPts val="1200"/>
              </a:spcAft>
              <a:buClr>
                <a:srgbClr val="008558"/>
              </a:buClr>
            </a:pPr>
            <a:r>
              <a:rPr lang="en-US" sz="2800" dirty="0">
                <a:solidFill>
                  <a:prstClr val="black"/>
                </a:solidFill>
                <a:latin typeface="Calibri Light" panose="020F0302020204030204"/>
                <a:cs typeface="Calibri Light" panose="020F0302020204030204" pitchFamily="34" charset="0"/>
              </a:rPr>
              <a:t>Tell me about your typical day/what does a typical day look like to you?</a:t>
            </a:r>
          </a:p>
          <a:p>
            <a:pPr marL="236538" lvl="0" indent="-236538">
              <a:lnSpc>
                <a:spcPct val="90000"/>
              </a:lnSpc>
              <a:spcBef>
                <a:spcPts val="0"/>
              </a:spcBef>
              <a:spcAft>
                <a:spcPts val="1200"/>
              </a:spcAft>
              <a:buClr>
                <a:srgbClr val="008558"/>
              </a:buClr>
            </a:pPr>
            <a:r>
              <a:rPr lang="en-US" sz="2800" dirty="0">
                <a:solidFill>
                  <a:prstClr val="black"/>
                </a:solidFill>
                <a:latin typeface="Calibri Light" panose="020F0302020204030204"/>
                <a:cs typeface="Calibri Light" panose="020F0302020204030204" pitchFamily="34" charset="0"/>
              </a:rPr>
              <a:t>Food insecurity: Do you have trouble accessing food or are there days when you aren’t sure where or how you’ll obtain your next meal</a:t>
            </a:r>
          </a:p>
          <a:p>
            <a:pPr marL="236538" lvl="0" indent="-236538">
              <a:lnSpc>
                <a:spcPct val="90000"/>
              </a:lnSpc>
              <a:spcBef>
                <a:spcPts val="0"/>
              </a:spcBef>
              <a:spcAft>
                <a:spcPts val="1200"/>
              </a:spcAft>
              <a:buClr>
                <a:srgbClr val="008558"/>
              </a:buCl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04710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835625"/>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2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7" name="Content Placeholder 3"/>
          <p:cNvGraphicFramePr>
            <a:graphicFrameLocks/>
          </p:cNvGraphicFramePr>
          <p:nvPr>
            <p:extLst>
              <p:ext uri="{D42A27DB-BD31-4B8C-83A1-F6EECF244321}">
                <p14:modId xmlns:p14="http://schemas.microsoft.com/office/powerpoint/2010/main" val="724014553"/>
              </p:ext>
            </p:extLst>
          </p:nvPr>
        </p:nvGraphicFramePr>
        <p:xfrm>
          <a:off x="609600" y="2597977"/>
          <a:ext cx="10972800" cy="3016385"/>
        </p:xfrm>
        <a:graphic>
          <a:graphicData uri="http://schemas.openxmlformats.org/drawingml/2006/table">
            <a:tbl>
              <a:tblPr firstCol="1" bandRow="1">
                <a:tableStyleId>{7DF18680-E054-41AD-8BC1-D1AEF772440D}</a:tableStyleId>
              </a:tblPr>
              <a:tblGrid>
                <a:gridCol w="2597834">
                  <a:extLst>
                    <a:ext uri="{9D8B030D-6E8A-4147-A177-3AD203B41FA5}">
                      <a16:colId xmlns:a16="http://schemas.microsoft.com/office/drawing/2014/main" val="3219212598"/>
                    </a:ext>
                  </a:extLst>
                </a:gridCol>
                <a:gridCol w="8374966">
                  <a:extLst>
                    <a:ext uri="{9D8B030D-6E8A-4147-A177-3AD203B41FA5}">
                      <a16:colId xmlns:a16="http://schemas.microsoft.com/office/drawing/2014/main" val="1873340262"/>
                    </a:ext>
                  </a:extLst>
                </a:gridCol>
              </a:tblGrid>
              <a:tr h="6032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mj-lt"/>
                        </a:rPr>
                        <a:t>1:00 – </a:t>
                      </a:r>
                      <a:r>
                        <a:rPr lang="en-US" sz="3000" dirty="0" smtClean="0">
                          <a:effectLst/>
                          <a:latin typeface="+mj-lt"/>
                        </a:rPr>
                        <a:t>1:05</a:t>
                      </a:r>
                      <a:endParaRPr lang="en-US" sz="3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3000" b="0" dirty="0" smtClean="0">
                          <a:solidFill>
                            <a:schemeClr val="tx1"/>
                          </a:solidFill>
                          <a:effectLst/>
                          <a:latin typeface="+mj-lt"/>
                        </a:rPr>
                        <a:t>Welcome</a:t>
                      </a:r>
                      <a:endParaRPr lang="en-US" sz="30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603277">
                <a:tc>
                  <a:txBody>
                    <a:bodyPr/>
                    <a:lstStyle/>
                    <a:p>
                      <a:pPr marL="0" marR="0" algn="ctr">
                        <a:spcBef>
                          <a:spcPts val="0"/>
                        </a:spcBef>
                        <a:spcAft>
                          <a:spcPts val="0"/>
                        </a:spcAft>
                      </a:pPr>
                      <a:r>
                        <a:rPr lang="en-US" sz="3000" dirty="0" smtClean="0">
                          <a:effectLst/>
                          <a:latin typeface="+mj-lt"/>
                          <a:ea typeface="Calibri" panose="020F0502020204030204" pitchFamily="34" charset="0"/>
                          <a:cs typeface="Times New Roman" panose="02020603050405020304" pitchFamily="18" charset="0"/>
                        </a:rPr>
                        <a:t>1:05 – 1:40</a:t>
                      </a:r>
                      <a:endParaRPr lang="en-US" sz="3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0" kern="1200" dirty="0" smtClean="0">
                          <a:solidFill>
                            <a:schemeClr val="tx1"/>
                          </a:solidFill>
                          <a:latin typeface="+mj-lt"/>
                          <a:ea typeface="+mn-ea"/>
                          <a:cs typeface="+mn-cs"/>
                        </a:rPr>
                        <a:t>Overview of Screening Tools </a:t>
                      </a:r>
                    </a:p>
                  </a:txBody>
                  <a:tcPr marL="68580" marR="68580" marT="0" marB="0" anchor="ctr"/>
                </a:tc>
                <a:extLst>
                  <a:ext uri="{0D108BD9-81ED-4DB2-BD59-A6C34878D82A}">
                    <a16:rowId xmlns:a16="http://schemas.microsoft.com/office/drawing/2014/main" val="2011439024"/>
                  </a:ext>
                </a:extLst>
              </a:tr>
              <a:tr h="603277">
                <a:tc>
                  <a:txBody>
                    <a:bodyPr/>
                    <a:lstStyle/>
                    <a:p>
                      <a:pPr marL="0" marR="0" algn="ctr">
                        <a:spcBef>
                          <a:spcPts val="0"/>
                        </a:spcBef>
                        <a:spcAft>
                          <a:spcPts val="0"/>
                        </a:spcAft>
                      </a:pPr>
                      <a:r>
                        <a:rPr lang="en-US" sz="3000" dirty="0" smtClean="0">
                          <a:effectLst/>
                          <a:latin typeface="+mj-lt"/>
                          <a:ea typeface="Calibri" panose="020F0502020204030204" pitchFamily="34" charset="0"/>
                          <a:cs typeface="Times New Roman" panose="02020603050405020304" pitchFamily="18" charset="0"/>
                        </a:rPr>
                        <a:t>1:40 – 2:05</a:t>
                      </a:r>
                      <a:endParaRPr lang="en-US" sz="3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0" kern="1200" dirty="0" smtClean="0">
                          <a:solidFill>
                            <a:schemeClr val="tx1"/>
                          </a:solidFill>
                          <a:latin typeface="+mj-lt"/>
                          <a:ea typeface="+mn-ea"/>
                          <a:cs typeface="+mn-cs"/>
                        </a:rPr>
                        <a:t>SOGI Data Collection</a:t>
                      </a:r>
                    </a:p>
                  </a:txBody>
                  <a:tcPr marL="68580" marR="68580" marT="0" marB="0" anchor="ctr"/>
                </a:tc>
                <a:extLst>
                  <a:ext uri="{0D108BD9-81ED-4DB2-BD59-A6C34878D82A}">
                    <a16:rowId xmlns:a16="http://schemas.microsoft.com/office/drawing/2014/main" val="3274594110"/>
                  </a:ext>
                </a:extLst>
              </a:tr>
              <a:tr h="6032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smtClean="0">
                          <a:effectLst/>
                          <a:latin typeface="+mj-lt"/>
                        </a:rPr>
                        <a:t>2:05 – 2:2</a:t>
                      </a:r>
                      <a:r>
                        <a:rPr lang="en-US" sz="3000" dirty="0" smtClean="0">
                          <a:effectLst/>
                          <a:latin typeface="+mj-lt"/>
                          <a:cs typeface="Times New Roman" panose="02020603050405020304" pitchFamily="18" charset="0"/>
                        </a:rPr>
                        <a:t>5</a:t>
                      </a:r>
                      <a:endParaRPr lang="en-US" sz="3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0" dirty="0" smtClean="0">
                          <a:solidFill>
                            <a:schemeClr val="tx1"/>
                          </a:solidFill>
                          <a:latin typeface="+mj-lt"/>
                        </a:rPr>
                        <a:t>Sexual</a:t>
                      </a:r>
                      <a:r>
                        <a:rPr lang="en-US" sz="3000" b="0" baseline="0" dirty="0" smtClean="0">
                          <a:solidFill>
                            <a:schemeClr val="tx1"/>
                          </a:solidFill>
                          <a:latin typeface="+mj-lt"/>
                        </a:rPr>
                        <a:t> Risk Assessment</a:t>
                      </a:r>
                      <a:endParaRPr lang="en-US" sz="3000" b="0" dirty="0" smtClean="0">
                        <a:solidFill>
                          <a:schemeClr val="tx1"/>
                        </a:solidFill>
                        <a:latin typeface="+mj-lt"/>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3658435717"/>
                  </a:ext>
                </a:extLst>
              </a:tr>
              <a:tr h="6032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smtClean="0">
                          <a:effectLst/>
                          <a:latin typeface="+mj-lt"/>
                        </a:rPr>
                        <a:t>2:25 </a:t>
                      </a:r>
                      <a:r>
                        <a:rPr lang="en-US" sz="3000" dirty="0">
                          <a:effectLst/>
                          <a:latin typeface="+mj-lt"/>
                        </a:rPr>
                        <a:t>– 2:30</a:t>
                      </a:r>
                      <a:endParaRPr lang="en-US" sz="3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3000" b="0" kern="1200" dirty="0" smtClean="0">
                          <a:solidFill>
                            <a:schemeClr val="tx1"/>
                          </a:solidFill>
                          <a:latin typeface="+mj-lt"/>
                        </a:rPr>
                        <a:t>Q &amp; A and Next Steps</a:t>
                      </a:r>
                      <a:endParaRPr lang="en-US" sz="3000" b="0" kern="1200" dirty="0">
                        <a:solidFill>
                          <a:schemeClr val="tx1"/>
                        </a:solidFill>
                        <a:latin typeface="+mj-lt"/>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22432043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306804"/>
            <a:ext cx="2192201" cy="965107"/>
          </a:xfrm>
          <a:prstGeom prst="rect">
            <a:avLst/>
          </a:prstGeom>
        </p:spPr>
      </p:pic>
    </p:spTree>
    <p:extLst>
      <p:ext uri="{BB962C8B-B14F-4D97-AF65-F5344CB8AC3E}">
        <p14:creationId xmlns:p14="http://schemas.microsoft.com/office/powerpoint/2010/main" val="3467961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8420"/>
            <a:ext cx="10515600" cy="1246223"/>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Use of Data and </a:t>
            </a:r>
            <a:r>
              <a:rPr lang="en-US" dirty="0" smtClean="0">
                <a:latin typeface="Calibri Light" panose="020F0302020204030204"/>
              </a:rPr>
              <a:t>Measurement-Based </a:t>
            </a:r>
            <a:r>
              <a:rPr lang="en-US" dirty="0">
                <a:latin typeface="Calibri Light" panose="020F0302020204030204"/>
              </a:rPr>
              <a:t>Care </a:t>
            </a:r>
            <a:r>
              <a:rPr lang="en-US" dirty="0" smtClean="0">
                <a:latin typeface="Calibri Light" panose="020F0302020204030204"/>
              </a:rPr>
              <a:t>          in </a:t>
            </a:r>
            <a:r>
              <a:rPr lang="en-US" dirty="0">
                <a:latin typeface="Calibri Light" panose="020F0302020204030204"/>
              </a:rPr>
              <a:t>Behavioral Health</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1288839" y="2861217"/>
            <a:ext cx="9776927"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008558"/>
              </a:buClr>
              <a:buFont typeface="Arial" panose="020B0604020202020204" pitchFamily="34" charset="0"/>
              <a:buNone/>
            </a:pPr>
            <a:r>
              <a:rPr lang="en-US" sz="3000" b="1" dirty="0" smtClean="0">
                <a:latin typeface="Calibri Light" panose="020F0302020204030204" pitchFamily="34" charset="0"/>
                <a:cs typeface="Calibri Light" panose="020F0302020204030204" pitchFamily="34" charset="0"/>
              </a:rPr>
              <a:t>Informal screening tool</a:t>
            </a:r>
          </a:p>
          <a:p>
            <a:pPr marL="236538" indent="-236538">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Behavioral health intake</a:t>
            </a:r>
          </a:p>
          <a:p>
            <a:pPr marL="236538" indent="-236538">
              <a:spcBef>
                <a:spcPts val="0"/>
              </a:spcBef>
              <a:spcAft>
                <a:spcPts val="600"/>
              </a:spcAft>
              <a:buClr>
                <a:srgbClr val="008558"/>
              </a:buClr>
            </a:pPr>
            <a:endParaRPr lang="en-US" sz="30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587" y="2715960"/>
            <a:ext cx="5480180" cy="4142040"/>
          </a:xfrm>
          <a:prstGeom prst="rect">
            <a:avLst/>
          </a:prstGeom>
        </p:spPr>
      </p:pic>
    </p:spTree>
    <p:extLst>
      <p:ext uri="{BB962C8B-B14F-4D97-AF65-F5344CB8AC3E}">
        <p14:creationId xmlns:p14="http://schemas.microsoft.com/office/powerpoint/2010/main" val="2633566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1625620"/>
            <a:ext cx="6229868" cy="46814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718" y="1625620"/>
            <a:ext cx="5288837" cy="46814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023720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Use of Data and </a:t>
            </a:r>
            <a:r>
              <a:rPr lang="en-US" dirty="0" smtClean="0">
                <a:latin typeface="Calibri Light" panose="020F0302020204030204"/>
              </a:rPr>
              <a:t>Measurement-Based </a:t>
            </a:r>
            <a:r>
              <a:rPr lang="en-US" dirty="0">
                <a:latin typeface="Calibri Light" panose="020F0302020204030204"/>
              </a:rPr>
              <a:t>Care in Behavioral Health</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855168"/>
            <a:ext cx="10744200" cy="3439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1200"/>
              </a:spcAft>
              <a:buClr>
                <a:srgbClr val="008558"/>
              </a:buClr>
              <a:buNone/>
            </a:pPr>
            <a:r>
              <a:rPr lang="en-US" sz="2800" b="1" dirty="0" smtClean="0">
                <a:solidFill>
                  <a:prstClr val="black"/>
                </a:solidFill>
                <a:latin typeface="Calibri Light" panose="020F0302020204030204"/>
                <a:cs typeface="Calibri Light" panose="020F0302020204030204" pitchFamily="34" charset="0"/>
              </a:rPr>
              <a:t>Formal screening tools/measures</a:t>
            </a:r>
          </a:p>
          <a:p>
            <a:pPr lvl="1">
              <a:lnSpc>
                <a:spcPct val="90000"/>
              </a:lnSpc>
              <a:spcBef>
                <a:spcPts val="0"/>
              </a:spcBef>
              <a:spcAft>
                <a:spcPts val="600"/>
              </a:spcAft>
              <a:buClr>
                <a:srgbClr val="008558"/>
              </a:buClr>
              <a:buFont typeface="Wingdings" panose="05000000000000000000" pitchFamily="2" charset="2"/>
              <a:buChar char="Ø"/>
            </a:pPr>
            <a:r>
              <a:rPr lang="en-US" dirty="0" smtClean="0">
                <a:solidFill>
                  <a:prstClr val="black"/>
                </a:solidFill>
                <a:latin typeface="Calibri Light" panose="020F0302020204030204"/>
                <a:cs typeface="Calibri Light" panose="020F0302020204030204" pitchFamily="34" charset="0"/>
              </a:rPr>
              <a:t>PHQ-9</a:t>
            </a:r>
            <a:endParaRPr lang="en-US" dirty="0">
              <a:solidFill>
                <a:prstClr val="black"/>
              </a:solidFill>
              <a:latin typeface="Calibri Light" panose="020F0302020204030204"/>
              <a:cs typeface="Calibri Light" panose="020F0302020204030204" pitchFamily="34" charset="0"/>
            </a:endParaRPr>
          </a:p>
          <a:p>
            <a:pPr lvl="1">
              <a:lnSpc>
                <a:spcPct val="90000"/>
              </a:lnSpc>
              <a:spcBef>
                <a:spcPts val="0"/>
              </a:spcBef>
              <a:spcAft>
                <a:spcPts val="600"/>
              </a:spcAft>
              <a:buClr>
                <a:srgbClr val="008558"/>
              </a:buClr>
              <a:buFont typeface="Wingdings" panose="05000000000000000000" pitchFamily="2" charset="2"/>
              <a:buChar char="Ø"/>
            </a:pPr>
            <a:r>
              <a:rPr lang="en-US" dirty="0">
                <a:solidFill>
                  <a:prstClr val="black"/>
                </a:solidFill>
                <a:latin typeface="Calibri Light" panose="020F0302020204030204"/>
                <a:cs typeface="Calibri Light" panose="020F0302020204030204" pitchFamily="34" charset="0"/>
              </a:rPr>
              <a:t>GAD-7</a:t>
            </a:r>
          </a:p>
          <a:p>
            <a:pPr lvl="1">
              <a:lnSpc>
                <a:spcPct val="90000"/>
              </a:lnSpc>
              <a:spcBef>
                <a:spcPts val="0"/>
              </a:spcBef>
              <a:spcAft>
                <a:spcPts val="600"/>
              </a:spcAft>
              <a:buClr>
                <a:srgbClr val="008558"/>
              </a:buClr>
              <a:buFont typeface="Wingdings" panose="05000000000000000000" pitchFamily="2" charset="2"/>
              <a:buChar char="Ø"/>
            </a:pPr>
            <a:r>
              <a:rPr lang="en-US" dirty="0" smtClean="0">
                <a:solidFill>
                  <a:prstClr val="black"/>
                </a:solidFill>
                <a:latin typeface="Calibri Light" panose="020F0302020204030204"/>
                <a:cs typeface="Calibri Light" panose="020F0302020204030204" pitchFamily="34" charset="0"/>
              </a:rPr>
              <a:t>CSSRS (suicide severity assessment)</a:t>
            </a:r>
            <a:endParaRPr lang="en-US" dirty="0">
              <a:solidFill>
                <a:prstClr val="black"/>
              </a:solidFill>
              <a:latin typeface="Calibri Light" panose="020F0302020204030204"/>
              <a:cs typeface="Calibri Light" panose="020F0302020204030204" pitchFamily="34" charset="0"/>
            </a:endParaRPr>
          </a:p>
          <a:p>
            <a:pPr lvl="1">
              <a:lnSpc>
                <a:spcPct val="90000"/>
              </a:lnSpc>
              <a:spcBef>
                <a:spcPts val="0"/>
              </a:spcBef>
              <a:spcAft>
                <a:spcPts val="600"/>
              </a:spcAft>
              <a:buClr>
                <a:srgbClr val="008558"/>
              </a:buClr>
              <a:buFont typeface="Wingdings" panose="05000000000000000000" pitchFamily="2" charset="2"/>
              <a:buChar char="Ø"/>
            </a:pPr>
            <a:r>
              <a:rPr lang="en-US" dirty="0" smtClean="0">
                <a:solidFill>
                  <a:prstClr val="black"/>
                </a:solidFill>
                <a:latin typeface="Calibri Light" panose="020F0302020204030204"/>
                <a:cs typeface="Calibri Light" panose="020F0302020204030204" pitchFamily="34" charset="0"/>
              </a:rPr>
              <a:t>MDQ (mood disorder assessment)</a:t>
            </a:r>
            <a:endParaRPr lang="en-US" dirty="0">
              <a:solidFill>
                <a:prstClr val="black"/>
              </a:solidFill>
              <a:latin typeface="Calibri Light" panose="020F0302020204030204"/>
              <a:cs typeface="Calibri Light" panose="020F0302020204030204" pitchFamily="34" charset="0"/>
            </a:endParaRPr>
          </a:p>
          <a:p>
            <a:pPr lvl="1">
              <a:lnSpc>
                <a:spcPct val="90000"/>
              </a:lnSpc>
              <a:spcBef>
                <a:spcPts val="0"/>
              </a:spcBef>
              <a:spcAft>
                <a:spcPts val="600"/>
              </a:spcAft>
              <a:buClr>
                <a:srgbClr val="008558"/>
              </a:buClr>
              <a:buFont typeface="Wingdings" panose="05000000000000000000" pitchFamily="2" charset="2"/>
              <a:buChar char="Ø"/>
            </a:pPr>
            <a:r>
              <a:rPr lang="en-US" dirty="0">
                <a:solidFill>
                  <a:prstClr val="black"/>
                </a:solidFill>
                <a:latin typeface="Calibri Light" panose="020F0302020204030204"/>
                <a:cs typeface="Calibri Light" panose="020F0302020204030204" pitchFamily="34" charset="0"/>
              </a:rPr>
              <a:t>DSM-V Cross Cutting Measures</a:t>
            </a:r>
          </a:p>
          <a:p>
            <a:pPr lvl="1">
              <a:lnSpc>
                <a:spcPct val="90000"/>
              </a:lnSpc>
              <a:spcBef>
                <a:spcPts val="0"/>
              </a:spcBef>
              <a:spcAft>
                <a:spcPts val="600"/>
              </a:spcAft>
              <a:buClr>
                <a:srgbClr val="008558"/>
              </a:buClr>
              <a:buFont typeface="Wingdings" panose="05000000000000000000" pitchFamily="2" charset="2"/>
              <a:buChar char="Ø"/>
            </a:pPr>
            <a:r>
              <a:rPr lang="en-US" dirty="0">
                <a:solidFill>
                  <a:prstClr val="black"/>
                </a:solidFill>
                <a:latin typeface="Calibri Light" panose="020F0302020204030204"/>
                <a:cs typeface="Calibri Light" panose="020F0302020204030204" pitchFamily="34" charset="0"/>
              </a:rPr>
              <a:t>ACES</a:t>
            </a:r>
          </a:p>
          <a:p>
            <a:pPr marL="236538" lvl="0" indent="-236538">
              <a:lnSpc>
                <a:spcPct val="90000"/>
              </a:lnSpc>
              <a:spcBef>
                <a:spcPts val="0"/>
              </a:spcBef>
              <a:spcAft>
                <a:spcPts val="1200"/>
              </a:spcAft>
              <a:buClr>
                <a:srgbClr val="008558"/>
              </a:buCl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317203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323" y="3436599"/>
            <a:ext cx="8424876" cy="31495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323" y="1415583"/>
            <a:ext cx="6942667" cy="2021016"/>
          </a:xfrm>
          <a:prstGeom prst="rect">
            <a:avLst/>
          </a:prstGeom>
        </p:spPr>
      </p:pic>
    </p:spTree>
    <p:extLst>
      <p:ext uri="{BB962C8B-B14F-4D97-AF65-F5344CB8AC3E}">
        <p14:creationId xmlns:p14="http://schemas.microsoft.com/office/powerpoint/2010/main" val="130414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5400" spc="-30" dirty="0">
                <a:solidFill>
                  <a:srgbClr val="0E74BD"/>
                </a:solidFill>
                <a:latin typeface="Calibri Light" panose="020F0302020204030204"/>
                <a:cs typeface="Calibri" panose="020F0502020204030204" pitchFamily="34" charset="0"/>
              </a:rPr>
              <a:t>SOGI Data Collection</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4675439"/>
            <a:ext cx="1674188" cy="19755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64600"/>
            <a:ext cx="2192201" cy="965107"/>
          </a:xfrm>
          <a:prstGeom prst="rect">
            <a:avLst/>
          </a:prstGeom>
        </p:spPr>
      </p:pic>
    </p:spTree>
    <p:extLst>
      <p:ext uri="{BB962C8B-B14F-4D97-AF65-F5344CB8AC3E}">
        <p14:creationId xmlns:p14="http://schemas.microsoft.com/office/powerpoint/2010/main" val="625917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29582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CKP </a:t>
            </a:r>
            <a:r>
              <a:rPr lang="en-US" dirty="0" smtClean="0">
                <a:latin typeface="Calibri Light" panose="020F0302020204030204"/>
              </a:rPr>
              <a:t>Quality Improvement </a:t>
            </a:r>
            <a:r>
              <a:rPr lang="en-US" dirty="0">
                <a:latin typeface="Calibri Light" panose="020F0302020204030204"/>
              </a:rPr>
              <a:t>Team: </a:t>
            </a:r>
            <a:endParaRPr lang="en-US" dirty="0" smtClean="0">
              <a:latin typeface="Calibri Light" panose="020F0302020204030204"/>
            </a:endParaRPr>
          </a:p>
          <a:p>
            <a:pPr lvl="0" algn="ctr"/>
            <a:r>
              <a:rPr lang="en-US" dirty="0" smtClean="0">
                <a:latin typeface="Calibri Light" panose="020F0302020204030204"/>
              </a:rPr>
              <a:t>Choosing </a:t>
            </a:r>
            <a:r>
              <a:rPr lang="en-US" dirty="0">
                <a:latin typeface="Calibri Light" panose="020F0302020204030204"/>
              </a:rPr>
              <a:t>the Initiative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644726"/>
            <a:ext cx="10744200" cy="36121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Why Choose Sexual Orientation and Gender Identity (SO/GI) Collection?</a:t>
            </a:r>
          </a:p>
          <a:p>
            <a:pPr marL="636588" lvl="1" indent="-236538">
              <a:lnSpc>
                <a:spcPct val="90000"/>
              </a:lnSpc>
              <a:spcBef>
                <a:spcPts val="0"/>
              </a:spcBef>
              <a:spcAft>
                <a:spcPts val="600"/>
              </a:spcAft>
              <a:buClr>
                <a:srgbClr val="008558"/>
              </a:buClr>
            </a:pPr>
            <a:r>
              <a:rPr lang="en-US" sz="2400" dirty="0" smtClean="0">
                <a:solidFill>
                  <a:prstClr val="black"/>
                </a:solidFill>
                <a:latin typeface="Calibri Light" panose="020F0302020204030204"/>
                <a:cs typeface="Calibri Light" panose="020F0302020204030204" pitchFamily="34" charset="0"/>
              </a:rPr>
              <a:t>CKP </a:t>
            </a:r>
            <a:r>
              <a:rPr lang="en-US" sz="2400" dirty="0">
                <a:solidFill>
                  <a:prstClr val="black"/>
                </a:solidFill>
                <a:latin typeface="Calibri Light" panose="020F0302020204030204"/>
                <a:cs typeface="Calibri Light" panose="020F0302020204030204" pitchFamily="34" charset="0"/>
              </a:rPr>
              <a:t>team passionate about initiative</a:t>
            </a:r>
          </a:p>
          <a:p>
            <a:pPr marL="636588" lvl="1" indent="-236538">
              <a:lnSpc>
                <a:spcPct val="90000"/>
              </a:lnSpc>
              <a:spcBef>
                <a:spcPts val="0"/>
              </a:spcBef>
              <a:spcAft>
                <a:spcPts val="600"/>
              </a:spcAft>
              <a:buClr>
                <a:srgbClr val="008558"/>
              </a:buClr>
            </a:pPr>
            <a:r>
              <a:rPr lang="en-US" sz="2400" dirty="0">
                <a:solidFill>
                  <a:prstClr val="black"/>
                </a:solidFill>
                <a:latin typeface="Calibri Light" panose="020F0302020204030204"/>
                <a:cs typeface="Calibri Light" panose="020F0302020204030204" pitchFamily="34" charset="0"/>
              </a:rPr>
              <a:t>SO/GI Collection met many of the criteria required to have a successful outcome</a:t>
            </a:r>
          </a:p>
          <a:p>
            <a:pPr lvl="2" indent="-342900">
              <a:lnSpc>
                <a:spcPct val="90000"/>
              </a:lnSpc>
              <a:spcBef>
                <a:spcPts val="0"/>
              </a:spcBef>
              <a:spcAft>
                <a:spcPts val="600"/>
              </a:spcAft>
              <a:buClr>
                <a:srgbClr val="008558"/>
              </a:buClr>
              <a:buFont typeface="Courier New" panose="02070309020205020404" pitchFamily="49" charset="0"/>
              <a:buChar char="o"/>
            </a:pPr>
            <a:r>
              <a:rPr lang="en-US" sz="2000" dirty="0">
                <a:solidFill>
                  <a:prstClr val="black"/>
                </a:solidFill>
                <a:latin typeface="Calibri Light" panose="020F0302020204030204"/>
                <a:cs typeface="Calibri Light" panose="020F0302020204030204" pitchFamily="34" charset="0"/>
              </a:rPr>
              <a:t>SO/GI part of the Uniform Data System (UDS) required by HRSA.</a:t>
            </a:r>
          </a:p>
          <a:p>
            <a:pPr lvl="2" indent="-342900">
              <a:lnSpc>
                <a:spcPct val="90000"/>
              </a:lnSpc>
              <a:spcBef>
                <a:spcPts val="0"/>
              </a:spcBef>
              <a:spcAft>
                <a:spcPts val="600"/>
              </a:spcAft>
              <a:buClr>
                <a:srgbClr val="008558"/>
              </a:buClr>
              <a:buFont typeface="Courier New" panose="02070309020205020404" pitchFamily="49" charset="0"/>
              <a:buChar char="o"/>
            </a:pPr>
            <a:r>
              <a:rPr lang="en-US" sz="2000" dirty="0">
                <a:solidFill>
                  <a:prstClr val="black"/>
                </a:solidFill>
                <a:latin typeface="Calibri Light" panose="020F0302020204030204"/>
                <a:cs typeface="Calibri Light" panose="020F0302020204030204" pitchFamily="34" charset="0"/>
              </a:rPr>
              <a:t>CHC senior leadership buy-in and support.</a:t>
            </a:r>
          </a:p>
          <a:p>
            <a:pPr lvl="2" indent="-342900">
              <a:lnSpc>
                <a:spcPct val="90000"/>
              </a:lnSpc>
              <a:spcBef>
                <a:spcPts val="0"/>
              </a:spcBef>
              <a:spcAft>
                <a:spcPts val="600"/>
              </a:spcAft>
              <a:buClr>
                <a:srgbClr val="008558"/>
              </a:buClr>
              <a:buFont typeface="Courier New" panose="02070309020205020404" pitchFamily="49" charset="0"/>
              <a:buChar char="o"/>
            </a:pPr>
            <a:r>
              <a:rPr lang="en-US" sz="2000" dirty="0">
                <a:solidFill>
                  <a:prstClr val="black"/>
                </a:solidFill>
                <a:latin typeface="Calibri Light" panose="020F0302020204030204"/>
                <a:cs typeface="Calibri Light" panose="020F0302020204030204" pitchFamily="34" charset="0"/>
              </a:rPr>
              <a:t>Grant funding</a:t>
            </a:r>
          </a:p>
          <a:p>
            <a:pPr lvl="2" indent="-342900">
              <a:lnSpc>
                <a:spcPct val="90000"/>
              </a:lnSpc>
              <a:spcBef>
                <a:spcPts val="0"/>
              </a:spcBef>
              <a:spcAft>
                <a:spcPts val="600"/>
              </a:spcAft>
              <a:buClr>
                <a:srgbClr val="008558"/>
              </a:buClr>
              <a:buFont typeface="Courier New" panose="02070309020205020404" pitchFamily="49" charset="0"/>
              <a:buChar char="o"/>
            </a:pPr>
            <a:r>
              <a:rPr lang="en-US" sz="2000" dirty="0">
                <a:solidFill>
                  <a:prstClr val="black"/>
                </a:solidFill>
                <a:latin typeface="Calibri Light" panose="020F0302020204030204"/>
                <a:cs typeface="Calibri Light" panose="020F0302020204030204" pitchFamily="34" charset="0"/>
              </a:rPr>
              <a:t>Strategic partnership (CDC/NACHC/Fenway/CHC collaboration)</a:t>
            </a:r>
          </a:p>
          <a:p>
            <a:pPr lvl="2" indent="-342900">
              <a:lnSpc>
                <a:spcPct val="90000"/>
              </a:lnSpc>
              <a:spcBef>
                <a:spcPts val="0"/>
              </a:spcBef>
              <a:spcAft>
                <a:spcPts val="600"/>
              </a:spcAft>
              <a:buClr>
                <a:srgbClr val="008558"/>
              </a:buClr>
              <a:buFont typeface="Courier New" panose="02070309020205020404" pitchFamily="49" charset="0"/>
              <a:buChar char="o"/>
            </a:pPr>
            <a:r>
              <a:rPr lang="en-US" sz="2000" dirty="0">
                <a:solidFill>
                  <a:prstClr val="black"/>
                </a:solidFill>
                <a:latin typeface="Calibri Light" panose="020F0302020204030204"/>
                <a:cs typeface="Calibri Light" panose="020F0302020204030204" pitchFamily="34" charset="0"/>
              </a:rPr>
              <a:t>Agency-wide initiative</a:t>
            </a:r>
          </a:p>
          <a:p>
            <a:pPr marL="236538" lvl="0" indent="-236538">
              <a:lnSpc>
                <a:spcPct val="90000"/>
              </a:lnSpc>
              <a:spcBef>
                <a:spcPts val="0"/>
              </a:spcBef>
              <a:spcAft>
                <a:spcPts val="600"/>
              </a:spcAft>
              <a:buClr>
                <a:srgbClr val="008558"/>
              </a:buCl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797249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CKP QI Team: Preliminary Decisions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lvl="0" indent="-236538">
              <a:lnSpc>
                <a:spcPct val="90000"/>
              </a:lnSpc>
              <a:spcBef>
                <a:spcPts val="0"/>
              </a:spcBef>
              <a:spcAft>
                <a:spcPts val="600"/>
              </a:spcAft>
              <a:buClr>
                <a:srgbClr val="008558"/>
              </a:buClr>
            </a:pPr>
            <a:r>
              <a:rPr lang="en-US" sz="2800" dirty="0">
                <a:solidFill>
                  <a:prstClr val="black"/>
                </a:solidFill>
                <a:latin typeface="Calibri Light" panose="020F0302020204030204"/>
                <a:cs typeface="Calibri Light" panose="020F0302020204030204" pitchFamily="34" charset="0"/>
              </a:rPr>
              <a:t>Who should be involved as part of the </a:t>
            </a:r>
            <a:r>
              <a:rPr lang="en-US" sz="2800" dirty="0" smtClean="0">
                <a:solidFill>
                  <a:prstClr val="black"/>
                </a:solidFill>
                <a:latin typeface="Calibri Light" panose="020F0302020204030204"/>
                <a:cs typeface="Calibri Light" panose="020F0302020204030204" pitchFamily="34" charset="0"/>
              </a:rPr>
              <a:t>Quality Improvement </a:t>
            </a:r>
            <a:r>
              <a:rPr lang="en-US" sz="2800" dirty="0">
                <a:solidFill>
                  <a:prstClr val="black"/>
                </a:solidFill>
                <a:latin typeface="Calibri Light" panose="020F0302020204030204"/>
                <a:cs typeface="Calibri Light" panose="020F0302020204030204" pitchFamily="34" charset="0"/>
              </a:rPr>
              <a:t>initiative:</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CKP Directors</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Medical providers</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Medical Assistants</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Nursing</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IT/Data/EHR (Coach)</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Case manager</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err="1">
                <a:solidFill>
                  <a:prstClr val="black"/>
                </a:solidFill>
                <a:latin typeface="Calibri Light" panose="020F0302020204030204"/>
                <a:cs typeface="Calibri Light" panose="020F0302020204030204" pitchFamily="34" charset="0"/>
              </a:rPr>
              <a:t>PrEP</a:t>
            </a:r>
            <a:r>
              <a:rPr lang="en-US" sz="2400" dirty="0">
                <a:solidFill>
                  <a:prstClr val="black"/>
                </a:solidFill>
                <a:latin typeface="Calibri Light" panose="020F0302020204030204"/>
                <a:cs typeface="Calibri Light" panose="020F0302020204030204" pitchFamily="34" charset="0"/>
              </a:rPr>
              <a:t> navigator</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Outreach worker</a:t>
            </a:r>
          </a:p>
          <a:p>
            <a:pPr marL="857250" lvl="1" indent="-45720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Front desk staff (when needed)</a:t>
            </a:r>
          </a:p>
          <a:p>
            <a:pPr marL="236538" lvl="0" indent="-236538">
              <a:lnSpc>
                <a:spcPct val="90000"/>
              </a:lnSpc>
              <a:spcBef>
                <a:spcPts val="0"/>
              </a:spcBef>
              <a:spcAft>
                <a:spcPts val="600"/>
              </a:spcAft>
              <a:buClr>
                <a:srgbClr val="008558"/>
              </a:buClr>
            </a:pPr>
            <a:endParaRPr lang="en-US" sz="2800" dirty="0">
              <a:solidFill>
                <a:prstClr val="black"/>
              </a:solidFill>
              <a:latin typeface="Calibri Light" panose="020F0302020204030204"/>
              <a:cs typeface="Calibri Light" panose="020F0302020204030204" pitchFamily="34" charset="0"/>
            </a:endParaRPr>
          </a:p>
          <a:p>
            <a:pPr marL="236538" lvl="0" indent="-236538">
              <a:lnSpc>
                <a:spcPct val="90000"/>
              </a:lnSpc>
              <a:spcBef>
                <a:spcPts val="0"/>
              </a:spcBef>
              <a:spcAft>
                <a:spcPts val="600"/>
              </a:spcAft>
              <a:buClr>
                <a:srgbClr val="008558"/>
              </a:buCl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320939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CKP QI Team: Decisions to Work Through</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600"/>
              </a:spcAft>
              <a:buClr>
                <a:srgbClr val="008558"/>
              </a:buClr>
              <a:buFont typeface="Wingdings" panose="05000000000000000000" pitchFamily="2" charset="2"/>
              <a:buChar char="ü"/>
            </a:pPr>
            <a:r>
              <a:rPr lang="en-US" sz="3000" dirty="0">
                <a:solidFill>
                  <a:prstClr val="black"/>
                </a:solidFill>
                <a:latin typeface="Calibri Light" panose="020F0302020204030204"/>
                <a:cs typeface="Calibri Light" panose="020F0302020204030204" pitchFamily="34" charset="0"/>
              </a:rPr>
              <a:t>When during the patient visit process can SO/GI be collected?</a:t>
            </a:r>
          </a:p>
          <a:p>
            <a:pPr lvl="0">
              <a:lnSpc>
                <a:spcPct val="90000"/>
              </a:lnSpc>
              <a:spcBef>
                <a:spcPts val="0"/>
              </a:spcBef>
              <a:spcAft>
                <a:spcPts val="600"/>
              </a:spcAft>
              <a:buClr>
                <a:srgbClr val="008558"/>
              </a:buClr>
              <a:buFont typeface="Wingdings" panose="05000000000000000000" pitchFamily="2" charset="2"/>
              <a:buChar char="ü"/>
            </a:pPr>
            <a:r>
              <a:rPr lang="en-US" sz="3000" dirty="0">
                <a:solidFill>
                  <a:prstClr val="black"/>
                </a:solidFill>
                <a:latin typeface="Calibri Light" panose="020F0302020204030204"/>
                <a:cs typeface="Calibri Light" panose="020F0302020204030204" pitchFamily="34" charset="0"/>
              </a:rPr>
              <a:t>Who will collect it?</a:t>
            </a:r>
          </a:p>
          <a:p>
            <a:pPr lvl="0">
              <a:lnSpc>
                <a:spcPct val="90000"/>
              </a:lnSpc>
              <a:spcBef>
                <a:spcPts val="0"/>
              </a:spcBef>
              <a:spcAft>
                <a:spcPts val="600"/>
              </a:spcAft>
              <a:buClr>
                <a:srgbClr val="008558"/>
              </a:buClr>
              <a:buFont typeface="Wingdings" panose="05000000000000000000" pitchFamily="2" charset="2"/>
              <a:buChar char="ü"/>
            </a:pPr>
            <a:r>
              <a:rPr lang="en-US" sz="3000" dirty="0">
                <a:solidFill>
                  <a:prstClr val="black"/>
                </a:solidFill>
                <a:latin typeface="Calibri Light" panose="020F0302020204030204"/>
                <a:cs typeface="Calibri Light" panose="020F0302020204030204" pitchFamily="34" charset="0"/>
              </a:rPr>
              <a:t>How will it be collected?</a:t>
            </a:r>
          </a:p>
          <a:p>
            <a:pPr lvl="0">
              <a:lnSpc>
                <a:spcPct val="90000"/>
              </a:lnSpc>
              <a:spcBef>
                <a:spcPts val="0"/>
              </a:spcBef>
              <a:spcAft>
                <a:spcPts val="600"/>
              </a:spcAft>
              <a:buClr>
                <a:srgbClr val="008558"/>
              </a:buClr>
              <a:buFont typeface="Wingdings" panose="05000000000000000000" pitchFamily="2" charset="2"/>
              <a:buChar char="ü"/>
            </a:pPr>
            <a:r>
              <a:rPr lang="en-US" sz="3000" dirty="0">
                <a:solidFill>
                  <a:prstClr val="black"/>
                </a:solidFill>
                <a:latin typeface="Calibri Light" panose="020F0302020204030204"/>
                <a:cs typeface="Calibri Light" panose="020F0302020204030204" pitchFamily="34" charset="0"/>
              </a:rPr>
              <a:t>Where will the information be documented in the health records and what will it look like?</a:t>
            </a:r>
          </a:p>
          <a:p>
            <a:pPr lvl="0">
              <a:lnSpc>
                <a:spcPct val="90000"/>
              </a:lnSpc>
              <a:spcBef>
                <a:spcPts val="0"/>
              </a:spcBef>
              <a:spcAft>
                <a:spcPts val="600"/>
              </a:spcAft>
              <a:buClr>
                <a:srgbClr val="008558"/>
              </a:buClr>
              <a:buFont typeface="Wingdings" panose="05000000000000000000" pitchFamily="2" charset="2"/>
              <a:buChar char="ü"/>
            </a:pPr>
            <a:r>
              <a:rPr lang="en-US" sz="3000" dirty="0">
                <a:solidFill>
                  <a:prstClr val="black"/>
                </a:solidFill>
                <a:latin typeface="Calibri Light" panose="020F0302020204030204"/>
                <a:cs typeface="Calibri Light" panose="020F0302020204030204" pitchFamily="34" charset="0"/>
              </a:rPr>
              <a:t>What type of training is needed and who will require it?</a:t>
            </a:r>
          </a:p>
          <a:p>
            <a:pPr lvl="0">
              <a:lnSpc>
                <a:spcPct val="90000"/>
              </a:lnSpc>
              <a:spcBef>
                <a:spcPts val="0"/>
              </a:spcBef>
              <a:spcAft>
                <a:spcPts val="600"/>
              </a:spcAft>
              <a:buClr>
                <a:srgbClr val="008558"/>
              </a:buClr>
              <a:buFont typeface="Wingdings" panose="05000000000000000000" pitchFamily="2" charset="2"/>
              <a:buChar char="ü"/>
            </a:pPr>
            <a:endParaRPr lang="en-US" sz="30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600"/>
              </a:spcAft>
              <a:buClr>
                <a:srgbClr val="008558"/>
              </a:buClr>
              <a:buFont typeface="Wingdings" panose="05000000000000000000" pitchFamily="2" charset="2"/>
              <a:buChar char="ü"/>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428648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Opportunities for SOGI Data Collection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4406" y="2683195"/>
            <a:ext cx="9399020" cy="3637421"/>
          </a:xfrm>
          <a:prstGeom prst="rect">
            <a:avLst/>
          </a:prstGeom>
        </p:spPr>
      </p:pic>
      <p:sp>
        <p:nvSpPr>
          <p:cNvPr id="9" name="5-Point Star 8"/>
          <p:cNvSpPr/>
          <p:nvPr/>
        </p:nvSpPr>
        <p:spPr>
          <a:xfrm>
            <a:off x="1665026" y="2776500"/>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4566880" y="2796537"/>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5-Point Star 10"/>
          <p:cNvSpPr/>
          <p:nvPr/>
        </p:nvSpPr>
        <p:spPr>
          <a:xfrm>
            <a:off x="7148309" y="204009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95776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SO/GI Initiative at CHC</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Opted to collect information at medical visit.</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Created structured data fields in the EHR under Social History for SO/GI. </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PDSAs done by CKP team, nursing, behavioral health, then expand to more medical providers and pediatrician through QI/Clinical Microsystem.</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Trainings</a:t>
            </a:r>
          </a:p>
          <a:p>
            <a:pPr lvl="1">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On LGBTQ cultural humility</a:t>
            </a:r>
          </a:p>
          <a:p>
            <a:pPr lvl="2">
              <a:lnSpc>
                <a:spcPct val="90000"/>
              </a:lnSpc>
              <a:spcBef>
                <a:spcPts val="0"/>
              </a:spcBef>
              <a:buClr>
                <a:srgbClr val="008558"/>
              </a:buClr>
              <a:buFont typeface="Arial" panose="020B0604020202020204" pitchFamily="34" charset="0"/>
              <a:buChar char="•"/>
            </a:pPr>
            <a:r>
              <a:rPr lang="en-US" dirty="0">
                <a:solidFill>
                  <a:prstClr val="black"/>
                </a:solidFill>
                <a:latin typeface="Calibri Light" panose="020F0302020204030204"/>
                <a:cs typeface="Calibri Light" panose="020F0302020204030204" pitchFamily="34" charset="0"/>
              </a:rPr>
              <a:t>At Grand Rounds and at All Staff meetings</a:t>
            </a:r>
          </a:p>
          <a:p>
            <a:pPr lvl="1">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On SO/GI collection</a:t>
            </a:r>
          </a:p>
          <a:p>
            <a:pPr lvl="2">
              <a:lnSpc>
                <a:spcPct val="90000"/>
              </a:lnSpc>
              <a:spcBef>
                <a:spcPts val="0"/>
              </a:spcBef>
              <a:buClr>
                <a:srgbClr val="008558"/>
              </a:buClr>
              <a:buFont typeface="Arial" panose="020B0604020202020204" pitchFamily="34" charset="0"/>
              <a:buChar char="•"/>
            </a:pPr>
            <a:r>
              <a:rPr lang="en-US" dirty="0">
                <a:solidFill>
                  <a:prstClr val="black"/>
                </a:solidFill>
                <a:latin typeface="Calibri Light" panose="020F0302020204030204"/>
                <a:cs typeface="Calibri Light" panose="020F0302020204030204" pitchFamily="34" charset="0"/>
              </a:rPr>
              <a:t>To the various specific disciplines involved, e.g. providers, MAs, RNs, front desk staff, access to care</a:t>
            </a:r>
          </a:p>
          <a:p>
            <a:pPr lvl="1">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Follow up trainings where required.</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Agency-wide kick off date: September 1, 2016</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Patient Portal access to SO/GI questionnaire set up as well.</a:t>
            </a:r>
          </a:p>
          <a:p>
            <a:pPr lvl="0">
              <a:lnSpc>
                <a:spcPct val="90000"/>
              </a:lnSpc>
              <a:spcBef>
                <a:spcPts val="0"/>
              </a:spcBef>
              <a:buClr>
                <a:srgbClr val="008558"/>
              </a:buClr>
              <a:buFont typeface="Arial" panose="020B0604020202020204" pitchFamily="34" charset="0"/>
              <a:buChar char="•"/>
            </a:pPr>
            <a:endParaRPr lang="en-US" sz="24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093523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Structure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59229" y="2311400"/>
            <a:ext cx="5101087" cy="39454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Six 90-minute Learning Collaborative video conference sessions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calls between coach mentors and practice coach</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Internal team workgroup meetings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Weitzman Education Platform to access resources and receive CME credit </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aphicFrame>
        <p:nvGraphicFramePr>
          <p:cNvPr id="5" name="Content Placeholder 3"/>
          <p:cNvGraphicFramePr>
            <a:graphicFrameLocks/>
          </p:cNvGraphicFramePr>
          <p:nvPr>
            <p:extLst/>
          </p:nvPr>
        </p:nvGraphicFramePr>
        <p:xfrm>
          <a:off x="6096000" y="2229760"/>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rPr>
                        <a:t> </a:t>
                      </a:r>
                      <a:r>
                        <a:rPr lang="en-US" sz="2400" dirty="0" smtClean="0">
                          <a:effectLst/>
                        </a:rPr>
                        <a:t>Learning</a:t>
                      </a:r>
                      <a:r>
                        <a:rPr lang="en-US" sz="2400" baseline="0" dirty="0" smtClean="0">
                          <a:effectLst/>
                        </a:rPr>
                        <a:t> Session Dates</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1800" dirty="0" smtClean="0">
                          <a:effectLst/>
                        </a:rPr>
                        <a:t>Learning Session 1</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 January 29</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1800" dirty="0" smtClean="0">
                          <a:effectLst/>
                        </a:rPr>
                        <a:t>Learning Session 2</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February 26</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1800" dirty="0" smtClean="0">
                          <a:effectLst/>
                        </a:rPr>
                        <a:t>Learning Session 3</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 March 25</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1800" dirty="0" smtClean="0">
                          <a:effectLst/>
                        </a:rPr>
                        <a:t>Learning Session 4</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 April 22</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nd</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1800" dirty="0" smtClean="0">
                          <a:effectLst/>
                        </a:rPr>
                        <a:t>Learning Session 5</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 May 20</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smtClean="0">
                          <a:effectLst/>
                        </a:rPr>
                        <a:t>Learning Session 6</a:t>
                      </a:r>
                      <a:endParaRPr lang="en-US" sz="18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Monday June 10</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096000" y="3300121"/>
            <a:ext cx="4933952" cy="57541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92736"/>
            <a:ext cx="2192201" cy="965107"/>
          </a:xfrm>
          <a:prstGeom prst="rect">
            <a:avLst/>
          </a:prstGeom>
        </p:spPr>
      </p:pic>
    </p:spTree>
    <p:extLst>
      <p:ext uri="{BB962C8B-B14F-4D97-AF65-F5344CB8AC3E}">
        <p14:creationId xmlns:p14="http://schemas.microsoft.com/office/powerpoint/2010/main" val="1040607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SO/GI </a:t>
            </a:r>
            <a:r>
              <a:rPr lang="en-US" dirty="0" smtClean="0">
                <a:latin typeface="Calibri Light" panose="020F0302020204030204"/>
              </a:rPr>
              <a:t>Collection Process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SO/GI information will appear on the Planned Care Dashboard, as a one time ever collection:</a:t>
            </a:r>
          </a:p>
          <a:p>
            <a:pPr lvl="1">
              <a:lnSpc>
                <a:spcPct val="90000"/>
              </a:lnSpc>
              <a:spcBef>
                <a:spcPts val="0"/>
              </a:spcBef>
              <a:buClr>
                <a:srgbClr val="008558"/>
              </a:buClr>
              <a:buFont typeface="Wingdings" panose="05000000000000000000" pitchFamily="2" charset="2"/>
              <a:buChar char="q"/>
            </a:pPr>
            <a:r>
              <a:rPr lang="en-US" sz="2400" dirty="0">
                <a:solidFill>
                  <a:prstClr val="black"/>
                </a:solidFill>
                <a:latin typeface="Calibri Light" panose="020F0302020204030204"/>
                <a:cs typeface="Calibri Light" panose="020F0302020204030204" pitchFamily="34" charset="0"/>
              </a:rPr>
              <a:t>if all components missing </a:t>
            </a:r>
          </a:p>
          <a:p>
            <a:pPr lvl="1">
              <a:lnSpc>
                <a:spcPct val="90000"/>
              </a:lnSpc>
              <a:spcBef>
                <a:spcPts val="0"/>
              </a:spcBef>
              <a:buClr>
                <a:srgbClr val="008558"/>
              </a:buClr>
              <a:buFont typeface="Wingdings" panose="05000000000000000000" pitchFamily="2" charset="2"/>
              <a:buChar char="q"/>
            </a:pPr>
            <a:r>
              <a:rPr lang="en-US" sz="2400" dirty="0">
                <a:solidFill>
                  <a:prstClr val="black"/>
                </a:solidFill>
                <a:latin typeface="Calibri Light" panose="020F0302020204030204"/>
                <a:cs typeface="Calibri Light" panose="020F0302020204030204" pitchFamily="34" charset="0"/>
              </a:rPr>
              <a:t>if sexual orientation, gender identity, or sex at birth is missing</a:t>
            </a:r>
          </a:p>
          <a:p>
            <a:pPr lvl="1">
              <a:lnSpc>
                <a:spcPct val="90000"/>
              </a:lnSpc>
              <a:spcBef>
                <a:spcPts val="0"/>
              </a:spcBef>
              <a:buClr>
                <a:srgbClr val="008558"/>
              </a:buClr>
              <a:buFont typeface="Wingdings" panose="05000000000000000000" pitchFamily="2" charset="2"/>
              <a:buChar char="q"/>
            </a:pPr>
            <a:r>
              <a:rPr lang="en-US" sz="2400" dirty="0">
                <a:solidFill>
                  <a:prstClr val="black"/>
                </a:solidFill>
                <a:latin typeface="Calibri Light" panose="020F0302020204030204"/>
                <a:cs typeface="Calibri Light" panose="020F0302020204030204" pitchFamily="34" charset="0"/>
              </a:rPr>
              <a:t>if patient has chosen a gender identity different from sex at birth and preferred name and pronoun are missing</a:t>
            </a:r>
          </a:p>
          <a:p>
            <a:pPr lvl="0">
              <a:lnSpc>
                <a:spcPct val="90000"/>
              </a:lnSpc>
              <a:spcBef>
                <a:spcPts val="0"/>
              </a:spcBef>
              <a:buClr>
                <a:srgbClr val="008558"/>
              </a:buClr>
              <a:buFont typeface="Arial" panose="020B0604020202020204" pitchFamily="34" charset="0"/>
              <a:buChar char="•"/>
            </a:pPr>
            <a:endParaRPr lang="en-US" sz="24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443" y="4409793"/>
            <a:ext cx="7540482" cy="22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024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SO/GI </a:t>
            </a:r>
            <a:r>
              <a:rPr lang="en-US" dirty="0" smtClean="0">
                <a:latin typeface="Calibri Light" panose="020F0302020204030204"/>
              </a:rPr>
              <a:t>Collection Process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Information will be collected through a questionnaire and entered in Social History in the EHR, </a:t>
            </a:r>
            <a:r>
              <a:rPr lang="en-US" sz="2800" dirty="0" err="1">
                <a:solidFill>
                  <a:prstClr val="black"/>
                </a:solidFill>
                <a:latin typeface="Calibri Light" panose="020F0302020204030204"/>
                <a:cs typeface="Calibri Light" panose="020F0302020204030204" pitchFamily="34" charset="0"/>
              </a:rPr>
              <a:t>eClinicalWorks</a:t>
            </a:r>
            <a:r>
              <a:rPr lang="en-US" sz="2800" dirty="0">
                <a:solidFill>
                  <a:prstClr val="black"/>
                </a:solidFill>
                <a:latin typeface="Calibri Light" panose="020F0302020204030204"/>
                <a:cs typeface="Calibri Light" panose="020F0302020204030204" pitchFamily="34" charset="0"/>
              </a:rPr>
              <a:t> (</a:t>
            </a:r>
            <a:r>
              <a:rPr lang="en-US" sz="2800" dirty="0" err="1">
                <a:solidFill>
                  <a:prstClr val="black"/>
                </a:solidFill>
                <a:latin typeface="Calibri Light" panose="020F0302020204030204"/>
                <a:cs typeface="Calibri Light" panose="020F0302020204030204" pitchFamily="34" charset="0"/>
              </a:rPr>
              <a:t>eCW</a:t>
            </a:r>
            <a:r>
              <a:rPr lang="en-US" sz="2800" dirty="0">
                <a:solidFill>
                  <a:prstClr val="black"/>
                </a:solidFill>
                <a:latin typeface="Calibri Light" panose="020F0302020204030204"/>
                <a:cs typeface="Calibri Light" panose="020F0302020204030204" pitchFamily="34" charset="0"/>
              </a:rPr>
              <a:t>).</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Preferred name and pronouns to use for patients will automatically be pulled to Practice and Phone Management Systems (NOVO /Centricity) so all staff can address patients correctly.</a:t>
            </a:r>
          </a:p>
          <a:p>
            <a:pPr lvl="0">
              <a:lnSpc>
                <a:spcPct val="90000"/>
              </a:lnSpc>
              <a:spcBef>
                <a:spcPts val="0"/>
              </a:spcBef>
              <a:spcAft>
                <a:spcPts val="12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4012393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dirty="0">
                <a:latin typeface="Calibri Light" panose="020F0302020204030204"/>
              </a:rPr>
              <a:t>Key Steps in Collecting SO/GI: </a:t>
            </a:r>
            <a:r>
              <a:rPr lang="en-US" sz="4000" dirty="0" smtClean="0">
                <a:latin typeface="Calibri Light" panose="020F0302020204030204"/>
              </a:rPr>
              <a:t>Medical </a:t>
            </a:r>
            <a:r>
              <a:rPr lang="en-US" sz="4000" dirty="0">
                <a:latin typeface="Calibri Light" panose="020F0302020204030204"/>
              </a:rPr>
              <a:t>Assistants</a:t>
            </a:r>
            <a:endParaRPr kumimoji="0" lang="en-US" sz="4000" b="1" i="0" u="none" strike="noStrike" kern="1200" cap="none" spc="0" normalizeH="0" baseline="0" noProof="0" dirty="0">
              <a:ln>
                <a:noFill/>
              </a:ln>
              <a:solidFill>
                <a:srgbClr val="2270B7"/>
              </a:solidFill>
              <a:effectLst/>
              <a:uLnTx/>
              <a:uFillTx/>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72652"/>
            <a:ext cx="10744200" cy="4000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The purpose is to collect sexual orientation and gender identity (SOGI) information on all patients 13 years + coming in for a medical visit</a:t>
            </a:r>
          </a:p>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The MA checks the planned care dashboard during their huddle.</a:t>
            </a:r>
          </a:p>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If the patient requires any SOGI component, the MA prepares the SOGI questionnaire to give to the patient. </a:t>
            </a:r>
          </a:p>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When the patient presents for the visit, the MA rooms the patient and hands the SOGI questionnaire to the patient. </a:t>
            </a:r>
          </a:p>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The MA will inform the patient that CHC is collecting this information on all patients as a standard of care and that the provider will review the questionnaire with them. </a:t>
            </a:r>
          </a:p>
          <a:p>
            <a:pPr lvl="0">
              <a:lnSpc>
                <a:spcPct val="90000"/>
              </a:lnSpc>
              <a:spcBef>
                <a:spcPts val="0"/>
              </a:spcBef>
              <a:spcAft>
                <a:spcPts val="600"/>
              </a:spcAft>
              <a:buClr>
                <a:srgbClr val="008558"/>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Any questions they may have about the questionnaire can be discussed with the provider if needed.</a:t>
            </a:r>
          </a:p>
          <a:p>
            <a:pPr lvl="0">
              <a:lnSpc>
                <a:spcPct val="90000"/>
              </a:lnSpc>
              <a:spcBef>
                <a:spcPts val="0"/>
              </a:spcBef>
              <a:spcAft>
                <a:spcPts val="600"/>
              </a:spcAft>
              <a:buClr>
                <a:srgbClr val="008558"/>
              </a:buClr>
              <a:buFont typeface="Wingdings" panose="05000000000000000000" pitchFamily="2" charset="2"/>
              <a:buChar char="Ø"/>
            </a:pPr>
            <a:endParaRPr lang="en-US" sz="24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272191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5" y="254354"/>
            <a:ext cx="5149077" cy="637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62" y="234454"/>
            <a:ext cx="5169181" cy="639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4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49" y="1770308"/>
            <a:ext cx="4083829"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0E74BD"/>
                </a:solidFill>
                <a:effectLst/>
                <a:uLnTx/>
                <a:uFillTx/>
                <a:ea typeface="+mj-ea"/>
                <a:cs typeface="Calibri" panose="020F0502020204030204" pitchFamily="34" charset="0"/>
              </a:rPr>
              <a:t>SOGI </a:t>
            </a: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0E74BD"/>
                </a:solidFill>
                <a:effectLst/>
                <a:uLnTx/>
                <a:uFillTx/>
                <a:ea typeface="+mj-ea"/>
                <a:cs typeface="Calibri" panose="020F0502020204030204" pitchFamily="34" charset="0"/>
              </a:rPr>
              <a:t>Screening</a:t>
            </a:r>
            <a:endParaRPr kumimoji="0" lang="en-US" sz="4800" b="1" i="0" u="none" strike="noStrike" kern="1200" cap="none" spc="-30" normalizeH="0" baseline="0" noProof="0" dirty="0">
              <a:ln>
                <a:noFill/>
              </a:ln>
              <a:solidFill>
                <a:srgbClr val="1F497D"/>
              </a:solidFill>
              <a:effectLst/>
              <a:uLnTx/>
              <a:uFillTx/>
              <a:ea typeface="+mj-ea"/>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6" name="Picture 5"/>
          <p:cNvPicPr>
            <a:picLocks noChangeAspect="1"/>
          </p:cNvPicPr>
          <p:nvPr/>
        </p:nvPicPr>
        <p:blipFill>
          <a:blip r:embed="rId4"/>
          <a:stretch>
            <a:fillRect/>
          </a:stretch>
        </p:blipFill>
        <p:spPr>
          <a:xfrm>
            <a:off x="3557588" y="1415583"/>
            <a:ext cx="6685151" cy="5186755"/>
          </a:xfrm>
          <a:prstGeom prst="rect">
            <a:avLst/>
          </a:prstGeom>
        </p:spPr>
      </p:pic>
    </p:spTree>
    <p:extLst>
      <p:ext uri="{BB962C8B-B14F-4D97-AF65-F5344CB8AC3E}">
        <p14:creationId xmlns:p14="http://schemas.microsoft.com/office/powerpoint/2010/main" val="3224370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49" y="1770308"/>
            <a:ext cx="4083829"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b="1" spc="-30" dirty="0">
                <a:solidFill>
                  <a:srgbClr val="0E74BD"/>
                </a:solidFill>
                <a:cs typeface="Calibri" panose="020F0502020204030204" pitchFamily="34" charset="0"/>
              </a:rPr>
              <a:t>SO/GI Information </a:t>
            </a:r>
            <a:endParaRPr lang="en-US" b="1" spc="-30" dirty="0" smtClean="0">
              <a:solidFill>
                <a:srgbClr val="0E74BD"/>
              </a:solidFill>
              <a:cs typeface="Calibri" panose="020F0502020204030204" pitchFamily="34" charset="0"/>
            </a:endParaRPr>
          </a:p>
          <a:p>
            <a:pPr lvl="0" algn="l">
              <a:lnSpc>
                <a:spcPct val="90000"/>
              </a:lnSpc>
            </a:pPr>
            <a:r>
              <a:rPr lang="en-US" b="1" spc="-30" dirty="0" smtClean="0">
                <a:solidFill>
                  <a:srgbClr val="0E74BD"/>
                </a:solidFill>
                <a:cs typeface="Calibri" panose="020F0502020204030204" pitchFamily="34" charset="0"/>
              </a:rPr>
              <a:t>in </a:t>
            </a:r>
            <a:r>
              <a:rPr lang="en-US" b="1" spc="-30" dirty="0">
                <a:solidFill>
                  <a:srgbClr val="0E74BD"/>
                </a:solidFill>
                <a:cs typeface="Calibri" panose="020F0502020204030204" pitchFamily="34" charset="0"/>
              </a:rPr>
              <a:t>Social </a:t>
            </a:r>
            <a:endParaRPr lang="en-US" b="1" spc="-30" dirty="0" smtClean="0">
              <a:solidFill>
                <a:srgbClr val="0E74BD"/>
              </a:solidFill>
              <a:cs typeface="Calibri" panose="020F0502020204030204" pitchFamily="34" charset="0"/>
            </a:endParaRPr>
          </a:p>
          <a:p>
            <a:pPr lvl="0" algn="l">
              <a:lnSpc>
                <a:spcPct val="90000"/>
              </a:lnSpc>
            </a:pPr>
            <a:r>
              <a:rPr lang="en-US" b="1" spc="-30" dirty="0" smtClean="0">
                <a:solidFill>
                  <a:srgbClr val="0E74BD"/>
                </a:solidFill>
                <a:cs typeface="Calibri" panose="020F0502020204030204" pitchFamily="34" charset="0"/>
              </a:rPr>
              <a:t>History</a:t>
            </a:r>
            <a:endParaRPr kumimoji="0" lang="en-US"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Picture 7"/>
          <p:cNvPicPr/>
          <p:nvPr/>
        </p:nvPicPr>
        <p:blipFill rotWithShape="1">
          <a:blip r:embed="rId4"/>
          <a:srcRect l="450" r="750"/>
          <a:stretch/>
        </p:blipFill>
        <p:spPr bwMode="auto">
          <a:xfrm>
            <a:off x="3557588" y="1415583"/>
            <a:ext cx="7248211" cy="500456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6553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7779A16-415A-9145-B181-90C7EE2C2DF1}"/>
              </a:ext>
            </a:extLst>
          </p:cNvPr>
          <p:cNvSpPr txBox="1">
            <a:spLocks/>
          </p:cNvSpPr>
          <p:nvPr/>
        </p:nvSpPr>
        <p:spPr>
          <a:xfrm>
            <a:off x="450849" y="1770308"/>
            <a:ext cx="4083829" cy="187322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b="1" spc="-30" dirty="0">
                <a:solidFill>
                  <a:srgbClr val="0E74BD"/>
                </a:solidFill>
                <a:cs typeface="Calibri" panose="020F0502020204030204" pitchFamily="34" charset="0"/>
              </a:rPr>
              <a:t>The </a:t>
            </a:r>
            <a:r>
              <a:rPr lang="en-US" b="1" spc="-30" dirty="0" smtClean="0">
                <a:solidFill>
                  <a:srgbClr val="0E74BD"/>
                </a:solidFill>
                <a:cs typeface="Calibri" panose="020F0502020204030204" pitchFamily="34" charset="0"/>
              </a:rPr>
              <a:t>SO/GI </a:t>
            </a:r>
            <a:r>
              <a:rPr lang="en-US" b="1" spc="-30" dirty="0">
                <a:solidFill>
                  <a:srgbClr val="0E74BD"/>
                </a:solidFill>
                <a:cs typeface="Calibri" panose="020F0502020204030204" pitchFamily="34" charset="0"/>
              </a:rPr>
              <a:t>Box </a:t>
            </a:r>
            <a:r>
              <a:rPr lang="en-US" b="1" spc="-30" dirty="0" smtClean="0">
                <a:solidFill>
                  <a:srgbClr val="0E74BD"/>
                </a:solidFill>
                <a:cs typeface="Calibri" panose="020F0502020204030204" pitchFamily="34" charset="0"/>
              </a:rPr>
              <a:t>                in </a:t>
            </a:r>
            <a:r>
              <a:rPr lang="en-US" b="1" spc="-30" dirty="0">
                <a:solidFill>
                  <a:srgbClr val="0E74BD"/>
                </a:solidFill>
                <a:cs typeface="Calibri" panose="020F0502020204030204" pitchFamily="34" charset="0"/>
              </a:rPr>
              <a:t>Patient </a:t>
            </a:r>
            <a:endParaRPr lang="en-US" b="1" spc="-30" dirty="0" smtClean="0">
              <a:solidFill>
                <a:srgbClr val="0E74BD"/>
              </a:solidFill>
              <a:cs typeface="Calibri" panose="020F0502020204030204" pitchFamily="34" charset="0"/>
            </a:endParaRPr>
          </a:p>
          <a:p>
            <a:pPr lvl="0" algn="l">
              <a:lnSpc>
                <a:spcPct val="90000"/>
              </a:lnSpc>
            </a:pPr>
            <a:r>
              <a:rPr lang="en-US" b="1" spc="-30" dirty="0" smtClean="0">
                <a:solidFill>
                  <a:srgbClr val="0E74BD"/>
                </a:solidFill>
                <a:cs typeface="Calibri" panose="020F0502020204030204" pitchFamily="34" charset="0"/>
              </a:rPr>
              <a:t>Information</a:t>
            </a:r>
            <a:endParaRPr kumimoji="0" lang="en-US"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23" y="5612563"/>
            <a:ext cx="782205" cy="923002"/>
          </a:xfrm>
          <a:prstGeom prst="rect">
            <a:avLst/>
          </a:prstGeom>
        </p:spPr>
      </p:pic>
      <p:pic>
        <p:nvPicPr>
          <p:cNvPr id="2" name="Picture 1"/>
          <p:cNvPicPr>
            <a:picLocks noChangeAspect="1"/>
          </p:cNvPicPr>
          <p:nvPr/>
        </p:nvPicPr>
        <p:blipFill>
          <a:blip r:embed="rId4"/>
          <a:stretch>
            <a:fillRect/>
          </a:stretch>
        </p:blipFill>
        <p:spPr>
          <a:xfrm>
            <a:off x="4204776" y="1415583"/>
            <a:ext cx="6796161" cy="5272608"/>
          </a:xfrm>
          <a:prstGeom prst="rect">
            <a:avLst/>
          </a:prstGeom>
        </p:spPr>
      </p:pic>
    </p:spTree>
    <p:extLst>
      <p:ext uri="{BB962C8B-B14F-4D97-AF65-F5344CB8AC3E}">
        <p14:creationId xmlns:p14="http://schemas.microsoft.com/office/powerpoint/2010/main" val="1240496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7779A16-415A-9145-B181-90C7EE2C2DF1}"/>
              </a:ext>
            </a:extLst>
          </p:cNvPr>
          <p:cNvSpPr txBox="1">
            <a:spLocks/>
          </p:cNvSpPr>
          <p:nvPr/>
        </p:nvSpPr>
        <p:spPr>
          <a:xfrm>
            <a:off x="2537175" y="1311529"/>
            <a:ext cx="749309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lnSpc>
                <a:spcPct val="90000"/>
              </a:lnSpc>
            </a:pPr>
            <a:r>
              <a:rPr lang="en-US" b="1" spc="-30" dirty="0">
                <a:solidFill>
                  <a:srgbClr val="0E74BD"/>
                </a:solidFill>
                <a:cs typeface="Calibri" panose="020F0502020204030204" pitchFamily="34" charset="0"/>
              </a:rPr>
              <a:t>Preferred Name and Pronouns</a:t>
            </a:r>
            <a:endParaRPr kumimoji="0" lang="en-US" b="1" i="0" u="none" strike="noStrike" kern="1200" cap="none" spc="-30" normalizeH="0" baseline="0" noProof="0" dirty="0">
              <a:ln>
                <a:noFill/>
              </a:ln>
              <a:solidFill>
                <a:srgbClr val="1F497D"/>
              </a:solidFill>
              <a:effectLst/>
              <a:uLnTx/>
              <a:uFillTx/>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1763232" y="2162567"/>
            <a:ext cx="8267033" cy="3675525"/>
          </a:xfrm>
          <a:prstGeom prst="rect">
            <a:avLst/>
          </a:prstGeom>
        </p:spPr>
      </p:pic>
    </p:spTree>
    <p:extLst>
      <p:ext uri="{BB962C8B-B14F-4D97-AF65-F5344CB8AC3E}">
        <p14:creationId xmlns:p14="http://schemas.microsoft.com/office/powerpoint/2010/main" val="4056990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46" y="363365"/>
            <a:ext cx="499295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618801" y="671136"/>
            <a:ext cx="503555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spc="-30" dirty="0" smtClean="0">
                <a:solidFill>
                  <a:srgbClr val="0E74BD"/>
                </a:solidFill>
                <a:cs typeface="Calibri" panose="020F0502020204030204" pitchFamily="34" charset="0"/>
              </a:rPr>
              <a:t>SO/GI Playbook:</a:t>
            </a:r>
            <a:br>
              <a:rPr lang="en-US" sz="4400" b="1" spc="-30" dirty="0" smtClean="0">
                <a:solidFill>
                  <a:srgbClr val="0E74BD"/>
                </a:solidFill>
                <a:cs typeface="Calibri" panose="020F0502020204030204" pitchFamily="34" charset="0"/>
              </a:rPr>
            </a:br>
            <a:r>
              <a:rPr lang="en-US" sz="4400" b="1" spc="-30" dirty="0" smtClean="0">
                <a:solidFill>
                  <a:srgbClr val="0E74BD"/>
                </a:solidFill>
                <a:cs typeface="Calibri" panose="020F0502020204030204" pitchFamily="34" charset="0"/>
              </a:rPr>
              <a:t>Medical Assistants</a:t>
            </a:r>
            <a:endParaRPr lang="en-US" sz="4400" b="1" spc="-30" dirty="0">
              <a:solidFill>
                <a:srgbClr val="0E74BD"/>
              </a:solidFill>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8" y="5612563"/>
            <a:ext cx="782205" cy="923002"/>
          </a:xfrm>
          <a:prstGeom prst="rect">
            <a:avLst/>
          </a:prstGeom>
        </p:spPr>
      </p:pic>
    </p:spTree>
    <p:extLst>
      <p:ext uri="{BB962C8B-B14F-4D97-AF65-F5344CB8AC3E}">
        <p14:creationId xmlns:p14="http://schemas.microsoft.com/office/powerpoint/2010/main" val="431612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907" y="797170"/>
            <a:ext cx="4191000" cy="548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469" y="873370"/>
            <a:ext cx="388474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a:extLst>
              <a:ext uri="{FF2B5EF4-FFF2-40B4-BE49-F238E27FC236}">
                <a16:creationId xmlns:a16="http://schemas.microsoft.com/office/drawing/2014/main" id="{27779A16-415A-9145-B181-90C7EE2C2DF1}"/>
              </a:ext>
            </a:extLst>
          </p:cNvPr>
          <p:cNvSpPr txBox="1">
            <a:spLocks/>
          </p:cNvSpPr>
          <p:nvPr/>
        </p:nvSpPr>
        <p:spPr>
          <a:xfrm>
            <a:off x="618801" y="671136"/>
            <a:ext cx="503555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spc="-30" dirty="0">
                <a:solidFill>
                  <a:srgbClr val="0E74BD"/>
                </a:solidFill>
                <a:cs typeface="Calibri" panose="020F0502020204030204" pitchFamily="34" charset="0"/>
              </a:rPr>
              <a:t>SO/GI Playbook: Nursing and Behavioral Health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768" y="5612563"/>
            <a:ext cx="782205" cy="923002"/>
          </a:xfrm>
          <a:prstGeom prst="rect">
            <a:avLst/>
          </a:prstGeom>
        </p:spPr>
      </p:pic>
    </p:spTree>
    <p:extLst>
      <p:ext uri="{BB962C8B-B14F-4D97-AF65-F5344CB8AC3E}">
        <p14:creationId xmlns:p14="http://schemas.microsoft.com/office/powerpoint/2010/main" val="67435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81392" y="1563529"/>
            <a:ext cx="6516094" cy="4856620"/>
          </a:xfrm>
          <a:prstGeom prst="rect">
            <a:avLst/>
          </a:prstGeom>
          <a:noFill/>
          <a:ln w="25400" cap="flat" cmpd="sng" algn="ctr">
            <a:solidFill>
              <a:srgbClr val="4F81BD"/>
            </a:solidFill>
            <a:prstDash val="solid"/>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800"/>
              </a:spcAft>
              <a:buClrTx/>
              <a:buSzTx/>
              <a:buFont typeface="Arial"/>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NTTAP Faculty</a:t>
            </a:r>
            <a:r>
              <a:rPr kumimoji="0" lang="en-US" sz="20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0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Collaborative Design, and Facilitation </a:t>
            </a:r>
            <a:endParaRPr kumimoji="0" lang="en-US" sz="2000" b="1"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 Schiessl, MPP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Deputy Chief Operating Officer</a:t>
            </a:r>
          </a:p>
          <a:p>
            <a:pPr marL="742950" marR="0" lvl="1"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Project Director/Co-PI, NCA</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Co-PI, NCA &amp; Senior Vice President/Clinical Director</a:t>
            </a: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Bianca Flowers, MPH</a:t>
            </a:r>
          </a:p>
          <a:p>
            <a:pPr marL="742950" marR="0" lvl="1"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Meaghan Angers</a:t>
            </a:r>
          </a:p>
          <a:p>
            <a:pPr marL="742950" marR="0" lvl="1"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Dr. Marwan Haddad, MD, MPH, AAHIVS, </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Director, Center for Key Populations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Kasey Harding, MPH</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Director, Center for Key Populations</a:t>
            </a: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2"/>
          <p:cNvSpPr txBox="1">
            <a:spLocks/>
          </p:cNvSpPr>
          <p:nvPr/>
        </p:nvSpPr>
        <p:spPr>
          <a:xfrm>
            <a:off x="7097486" y="1563529"/>
            <a:ext cx="4637313" cy="4856620"/>
          </a:xfrm>
          <a:prstGeom prst="rect">
            <a:avLst/>
          </a:prstGeom>
          <a:noFill/>
          <a:ln w="25400" cap="flat" cmpd="sng" algn="ctr">
            <a:solidFill>
              <a:srgbClr val="9BBB59"/>
            </a:solidFill>
            <a:prstDash val="solid"/>
          </a:ln>
          <a:effectLst/>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80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Mentors, Coaching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Faculty</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3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Jeannie McIntosh, APRN, FNP-C, </a:t>
            </a:r>
            <a:r>
              <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AAHIV</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Nurse Practitioner, Center for Key Populations</a:t>
            </a:r>
            <a:endPar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mcintosj@chc1.com</a:t>
            </a:r>
            <a:r>
              <a:rPr kumimoji="0" lang="en-US" sz="2300" b="0"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
            </a:r>
            <a:br>
              <a:rPr kumimoji="0" lang="en-US" sz="2300" b="0"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br>
            <a:endParaRPr kumimoji="0" lang="en-US" sz="2300" b="0"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Maria Lorenzo</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Community Based Services Manager, Center for Key Populations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LorenzM@chc1.com</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r>
            <a:b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b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Evaluation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Kathleen 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Researcher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ThiesK@chc1.com</a:t>
            </a:r>
            <a:endPar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92736"/>
            <a:ext cx="2192201" cy="965107"/>
          </a:xfrm>
          <a:prstGeom prst="rect">
            <a:avLst/>
          </a:prstGeom>
        </p:spPr>
      </p:pic>
    </p:spTree>
    <p:extLst>
      <p:ext uri="{BB962C8B-B14F-4D97-AF65-F5344CB8AC3E}">
        <p14:creationId xmlns:p14="http://schemas.microsoft.com/office/powerpoint/2010/main" val="134167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dirty="0">
                <a:latin typeface="Calibri Light" panose="020F0302020204030204"/>
              </a:rPr>
              <a:t>Timeline for Rollout</a:t>
            </a:r>
            <a:endParaRPr kumimoji="0" lang="en-US" sz="4000" b="1" i="0" u="none" strike="noStrike" kern="1200" cap="none" spc="0" normalizeH="0" baseline="0" noProof="0" dirty="0">
              <a:ln>
                <a:noFill/>
              </a:ln>
              <a:solidFill>
                <a:srgbClr val="2270B7"/>
              </a:solidFill>
              <a:effectLst/>
              <a:uLnTx/>
              <a:uFillTx/>
              <a:latin typeface="Calibri Light" panose="020F03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graphicFrame>
        <p:nvGraphicFramePr>
          <p:cNvPr id="32" name="Content Placeholder 5"/>
          <p:cNvGraphicFramePr>
            <a:graphicFrameLocks/>
          </p:cNvGraphicFramePr>
          <p:nvPr>
            <p:extLst>
              <p:ext uri="{D42A27DB-BD31-4B8C-83A1-F6EECF244321}">
                <p14:modId xmlns:p14="http://schemas.microsoft.com/office/powerpoint/2010/main" val="352618111"/>
              </p:ext>
            </p:extLst>
          </p:nvPr>
        </p:nvGraphicFramePr>
        <p:xfrm>
          <a:off x="1795464" y="2009603"/>
          <a:ext cx="8524875"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3" name="Straight Connector 32"/>
          <p:cNvCxnSpPr/>
          <p:nvPr/>
        </p:nvCxnSpPr>
        <p:spPr>
          <a:xfrm>
            <a:off x="4060483" y="4713115"/>
            <a:ext cx="923" cy="1100374"/>
          </a:xfrm>
          <a:prstGeom prst="line">
            <a:avLst/>
          </a:prstGeom>
          <a:noFill/>
          <a:ln w="19050" cap="flat" cmpd="sng" algn="ctr">
            <a:solidFill>
              <a:srgbClr val="9BBB59">
                <a:shade val="95000"/>
                <a:satMod val="105000"/>
              </a:srgbClr>
            </a:solidFill>
            <a:prstDash val="solid"/>
          </a:ln>
          <a:effectLst/>
        </p:spPr>
      </p:cxnSp>
      <p:cxnSp>
        <p:nvCxnSpPr>
          <p:cNvPr id="34" name="Straight Connector 33"/>
          <p:cNvCxnSpPr/>
          <p:nvPr/>
        </p:nvCxnSpPr>
        <p:spPr>
          <a:xfrm>
            <a:off x="4981891" y="2731915"/>
            <a:ext cx="0" cy="1100374"/>
          </a:xfrm>
          <a:prstGeom prst="line">
            <a:avLst/>
          </a:prstGeom>
          <a:noFill/>
          <a:ln w="19050" cap="flat" cmpd="sng" algn="ctr">
            <a:solidFill>
              <a:srgbClr val="8064A2">
                <a:shade val="95000"/>
                <a:satMod val="105000"/>
              </a:srgbClr>
            </a:solidFill>
            <a:prstDash val="solid"/>
          </a:ln>
          <a:effectLst/>
        </p:spPr>
      </p:cxnSp>
      <p:sp>
        <p:nvSpPr>
          <p:cNvPr id="35" name="Rounded Rectangle 34"/>
          <p:cNvSpPr/>
          <p:nvPr/>
        </p:nvSpPr>
        <p:spPr>
          <a:xfrm>
            <a:off x="4486591" y="2339633"/>
            <a:ext cx="990600" cy="392283"/>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Data Review</a:t>
            </a:r>
          </a:p>
        </p:txBody>
      </p:sp>
      <p:sp>
        <p:nvSpPr>
          <p:cNvPr id="36" name="Rounded Rectangle 35"/>
          <p:cNvSpPr/>
          <p:nvPr/>
        </p:nvSpPr>
        <p:spPr>
          <a:xfrm>
            <a:off x="2628900" y="2637588"/>
            <a:ext cx="990600" cy="392283"/>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Data Review</a:t>
            </a:r>
          </a:p>
        </p:txBody>
      </p:sp>
      <p:cxnSp>
        <p:nvCxnSpPr>
          <p:cNvPr id="37" name="Straight Connector 36"/>
          <p:cNvCxnSpPr>
            <a:stCxn id="36" idx="2"/>
          </p:cNvCxnSpPr>
          <p:nvPr/>
        </p:nvCxnSpPr>
        <p:spPr>
          <a:xfrm>
            <a:off x="3124200" y="3029871"/>
            <a:ext cx="0" cy="802419"/>
          </a:xfrm>
          <a:prstGeom prst="line">
            <a:avLst/>
          </a:prstGeom>
          <a:noFill/>
          <a:ln w="19050" cap="flat" cmpd="sng" algn="ctr">
            <a:solidFill>
              <a:srgbClr val="8064A2">
                <a:shade val="95000"/>
                <a:satMod val="105000"/>
              </a:srgbClr>
            </a:solidFill>
            <a:prstDash val="solid"/>
          </a:ln>
          <a:effectLst/>
        </p:spPr>
      </p:cxnSp>
      <p:sp>
        <p:nvSpPr>
          <p:cNvPr id="38" name="Rounded Rectangle 37"/>
          <p:cNvSpPr/>
          <p:nvPr/>
        </p:nvSpPr>
        <p:spPr>
          <a:xfrm>
            <a:off x="3566928" y="5779916"/>
            <a:ext cx="987109" cy="624971"/>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Newsletter Article to Agency</a:t>
            </a:r>
          </a:p>
        </p:txBody>
      </p:sp>
      <p:sp>
        <p:nvSpPr>
          <p:cNvPr id="39" name="Rounded Rectangle 38"/>
          <p:cNvSpPr/>
          <p:nvPr/>
        </p:nvSpPr>
        <p:spPr>
          <a:xfrm>
            <a:off x="5806795" y="5805581"/>
            <a:ext cx="990600" cy="392283"/>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Data Review</a:t>
            </a:r>
          </a:p>
        </p:txBody>
      </p:sp>
      <p:cxnSp>
        <p:nvCxnSpPr>
          <p:cNvPr id="40" name="Straight Connector 39"/>
          <p:cNvCxnSpPr/>
          <p:nvPr/>
        </p:nvCxnSpPr>
        <p:spPr>
          <a:xfrm>
            <a:off x="7422950" y="2967591"/>
            <a:ext cx="0" cy="878248"/>
          </a:xfrm>
          <a:prstGeom prst="line">
            <a:avLst/>
          </a:prstGeom>
          <a:noFill/>
          <a:ln w="19050" cap="flat" cmpd="sng" algn="ctr">
            <a:solidFill>
              <a:srgbClr val="8064A2">
                <a:shade val="95000"/>
                <a:satMod val="105000"/>
              </a:srgbClr>
            </a:solidFill>
            <a:prstDash val="solid"/>
          </a:ln>
          <a:effectLst/>
        </p:spPr>
      </p:cxnSp>
      <p:sp>
        <p:nvSpPr>
          <p:cNvPr id="41" name="Rounded Rectangle 40"/>
          <p:cNvSpPr/>
          <p:nvPr/>
        </p:nvSpPr>
        <p:spPr>
          <a:xfrm>
            <a:off x="6705324" y="2229546"/>
            <a:ext cx="1388569" cy="760554"/>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Report out to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Performance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Improvement (PI)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Committee</a:t>
            </a:r>
          </a:p>
        </p:txBody>
      </p:sp>
      <p:cxnSp>
        <p:nvCxnSpPr>
          <p:cNvPr id="42" name="Straight Connector 41"/>
          <p:cNvCxnSpPr/>
          <p:nvPr/>
        </p:nvCxnSpPr>
        <p:spPr>
          <a:xfrm>
            <a:off x="6286500" y="4713115"/>
            <a:ext cx="0" cy="1100374"/>
          </a:xfrm>
          <a:prstGeom prst="line">
            <a:avLst/>
          </a:prstGeom>
          <a:noFill/>
          <a:ln w="19050" cap="flat" cmpd="sng" algn="ctr">
            <a:solidFill>
              <a:srgbClr val="8064A2">
                <a:shade val="95000"/>
                <a:satMod val="105000"/>
              </a:srgbClr>
            </a:solidFill>
            <a:prstDash val="solid"/>
          </a:ln>
          <a:effectLst/>
        </p:spPr>
      </p:cxnSp>
      <p:sp>
        <p:nvSpPr>
          <p:cNvPr id="43" name="Rounded Rectangle 42"/>
          <p:cNvSpPr/>
          <p:nvPr/>
        </p:nvSpPr>
        <p:spPr>
          <a:xfrm>
            <a:off x="5065243" y="3000883"/>
            <a:ext cx="990600" cy="392283"/>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Training</a:t>
            </a:r>
          </a:p>
        </p:txBody>
      </p:sp>
      <p:cxnSp>
        <p:nvCxnSpPr>
          <p:cNvPr id="44" name="Elbow Connector 43"/>
          <p:cNvCxnSpPr>
            <a:stCxn id="43" idx="2"/>
          </p:cNvCxnSpPr>
          <p:nvPr/>
        </p:nvCxnSpPr>
        <p:spPr>
          <a:xfrm rot="5400000">
            <a:off x="5212797" y="3493499"/>
            <a:ext cx="448080" cy="247412"/>
          </a:xfrm>
          <a:prstGeom prst="bentConnector3">
            <a:avLst/>
          </a:prstGeom>
          <a:noFill/>
          <a:ln w="19050" cap="flat" cmpd="sng" algn="ctr">
            <a:solidFill>
              <a:srgbClr val="F79646">
                <a:shade val="95000"/>
                <a:satMod val="105000"/>
              </a:srgbClr>
            </a:solidFill>
            <a:prstDash val="solid"/>
          </a:ln>
          <a:effectLst/>
        </p:spPr>
      </p:cxnSp>
      <p:sp>
        <p:nvSpPr>
          <p:cNvPr id="45" name="Rounded Rectangle 44"/>
          <p:cNvSpPr/>
          <p:nvPr/>
        </p:nvSpPr>
        <p:spPr>
          <a:xfrm>
            <a:off x="1626816" y="5261443"/>
            <a:ext cx="1045599" cy="518473"/>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Training for Microsystem Team</a:t>
            </a:r>
          </a:p>
        </p:txBody>
      </p:sp>
      <p:cxnSp>
        <p:nvCxnSpPr>
          <p:cNvPr id="46" name="Elbow Connector 45"/>
          <p:cNvCxnSpPr/>
          <p:nvPr/>
        </p:nvCxnSpPr>
        <p:spPr>
          <a:xfrm rot="16200000" flipV="1">
            <a:off x="1791245" y="4903072"/>
            <a:ext cx="548327" cy="168414"/>
          </a:xfrm>
          <a:prstGeom prst="bentConnector3">
            <a:avLst/>
          </a:prstGeom>
          <a:noFill/>
          <a:ln w="19050" cap="flat" cmpd="sng" algn="ctr">
            <a:solidFill>
              <a:srgbClr val="F79646">
                <a:shade val="95000"/>
                <a:satMod val="105000"/>
              </a:srgbClr>
            </a:solidFill>
            <a:prstDash val="solid"/>
          </a:ln>
          <a:effectLst/>
        </p:spPr>
      </p:cxnSp>
      <p:cxnSp>
        <p:nvCxnSpPr>
          <p:cNvPr id="47" name="Straight Connector 46"/>
          <p:cNvCxnSpPr/>
          <p:nvPr/>
        </p:nvCxnSpPr>
        <p:spPr>
          <a:xfrm flipH="1">
            <a:off x="8452430" y="3528313"/>
            <a:ext cx="1" cy="312932"/>
          </a:xfrm>
          <a:prstGeom prst="line">
            <a:avLst/>
          </a:prstGeom>
          <a:noFill/>
          <a:ln w="19050" cap="flat" cmpd="sng" algn="ctr">
            <a:solidFill>
              <a:srgbClr val="9BBB59">
                <a:shade val="95000"/>
                <a:satMod val="105000"/>
              </a:srgbClr>
            </a:solidFill>
            <a:prstDash val="solid"/>
          </a:ln>
          <a:effectLst/>
        </p:spPr>
      </p:cxnSp>
      <p:cxnSp>
        <p:nvCxnSpPr>
          <p:cNvPr id="48" name="Straight Connector 47"/>
          <p:cNvCxnSpPr/>
          <p:nvPr/>
        </p:nvCxnSpPr>
        <p:spPr>
          <a:xfrm>
            <a:off x="8343900" y="4713115"/>
            <a:ext cx="0" cy="1100374"/>
          </a:xfrm>
          <a:prstGeom prst="line">
            <a:avLst/>
          </a:prstGeom>
          <a:noFill/>
          <a:ln w="19050" cap="flat" cmpd="sng" algn="ctr">
            <a:solidFill>
              <a:srgbClr val="8064A2">
                <a:shade val="95000"/>
                <a:satMod val="105000"/>
              </a:srgbClr>
            </a:solidFill>
            <a:prstDash val="solid"/>
          </a:ln>
          <a:effectLst/>
        </p:spPr>
      </p:cxnSp>
      <p:sp>
        <p:nvSpPr>
          <p:cNvPr id="49" name="Rounded Rectangle 48"/>
          <p:cNvSpPr/>
          <p:nvPr/>
        </p:nvSpPr>
        <p:spPr>
          <a:xfrm>
            <a:off x="7848600" y="5765272"/>
            <a:ext cx="990600" cy="392283"/>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Data Review</a:t>
            </a:r>
          </a:p>
        </p:txBody>
      </p:sp>
      <p:sp>
        <p:nvSpPr>
          <p:cNvPr id="50" name="Oval 49"/>
          <p:cNvSpPr/>
          <p:nvPr/>
        </p:nvSpPr>
        <p:spPr>
          <a:xfrm>
            <a:off x="4258585" y="4981321"/>
            <a:ext cx="952499" cy="560242"/>
          </a:xfrm>
          <a:prstGeom prst="ellipse">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EHR Change</a:t>
            </a:r>
          </a:p>
        </p:txBody>
      </p:sp>
      <p:sp>
        <p:nvSpPr>
          <p:cNvPr id="51" name="Rounded Rectangle 50"/>
          <p:cNvSpPr/>
          <p:nvPr/>
        </p:nvSpPr>
        <p:spPr>
          <a:xfrm>
            <a:off x="8019277" y="2937692"/>
            <a:ext cx="987109" cy="624971"/>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Decision on Agency Roll-Out</a:t>
            </a:r>
          </a:p>
        </p:txBody>
      </p:sp>
      <p:cxnSp>
        <p:nvCxnSpPr>
          <p:cNvPr id="52" name="Elbow Connector 51"/>
          <p:cNvCxnSpPr/>
          <p:nvPr/>
        </p:nvCxnSpPr>
        <p:spPr>
          <a:xfrm rot="10800000" flipV="1">
            <a:off x="4724401" y="4713115"/>
            <a:ext cx="257490" cy="253279"/>
          </a:xfrm>
          <a:prstGeom prst="bentConnector3">
            <a:avLst/>
          </a:prstGeom>
          <a:noFill/>
          <a:ln w="19050" cap="flat" cmpd="sng" algn="ctr">
            <a:solidFill>
              <a:srgbClr val="C0504D">
                <a:shade val="95000"/>
                <a:satMod val="105000"/>
              </a:srgbClr>
            </a:solidFill>
            <a:prstDash val="solid"/>
          </a:ln>
          <a:effectLst/>
        </p:spPr>
      </p:cxnSp>
      <p:sp>
        <p:nvSpPr>
          <p:cNvPr id="53" name="Rounded Rectangle 52"/>
          <p:cNvSpPr/>
          <p:nvPr/>
        </p:nvSpPr>
        <p:spPr>
          <a:xfrm>
            <a:off x="6544451" y="5051056"/>
            <a:ext cx="834709" cy="472570"/>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Playbook</a:t>
            </a:r>
          </a:p>
        </p:txBody>
      </p:sp>
      <p:cxnSp>
        <p:nvCxnSpPr>
          <p:cNvPr id="54" name="Elbow Connector 53"/>
          <p:cNvCxnSpPr>
            <a:endCxn id="53" idx="0"/>
          </p:cNvCxnSpPr>
          <p:nvPr/>
        </p:nvCxnSpPr>
        <p:spPr>
          <a:xfrm rot="5400000">
            <a:off x="6869612" y="4805307"/>
            <a:ext cx="337943" cy="153554"/>
          </a:xfrm>
          <a:prstGeom prst="bentConnector3">
            <a:avLst/>
          </a:prstGeom>
          <a:noFill/>
          <a:ln w="19050" cap="flat" cmpd="sng" algn="ctr">
            <a:solidFill>
              <a:srgbClr val="9BBB59">
                <a:shade val="95000"/>
                <a:satMod val="105000"/>
              </a:srgbClr>
            </a:solidFill>
            <a:prstDash val="solid"/>
          </a:ln>
          <a:effectLst/>
        </p:spPr>
      </p:cxnSp>
      <p:sp>
        <p:nvSpPr>
          <p:cNvPr id="55" name="5-Point Star 54"/>
          <p:cNvSpPr/>
          <p:nvPr/>
        </p:nvSpPr>
        <p:spPr>
          <a:xfrm>
            <a:off x="8246570" y="4067053"/>
            <a:ext cx="411723" cy="368860"/>
          </a:xfrm>
          <a:prstGeom prst="star5">
            <a:avLst/>
          </a:prstGeom>
          <a:solidFill>
            <a:srgbClr val="FFFF00"/>
          </a:solidFill>
          <a:ln w="25400" cap="flat" cmpd="sng" algn="ctr">
            <a:solidFill>
              <a:srgbClr val="FFC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2283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dirty="0">
                <a:latin typeface="Calibri Light" panose="020F0302020204030204"/>
              </a:rPr>
              <a:t>Timeline for Rollout</a:t>
            </a:r>
            <a:endParaRPr kumimoji="0" lang="en-US" sz="4000" b="1" i="0" u="none" strike="noStrike" kern="1200" cap="none" spc="0" normalizeH="0" baseline="0" noProof="0" dirty="0">
              <a:ln>
                <a:noFill/>
              </a:ln>
              <a:solidFill>
                <a:srgbClr val="2270B7"/>
              </a:solidFill>
              <a:effectLst/>
              <a:uLnTx/>
              <a:uFillTx/>
              <a:latin typeface="Calibri Light" panose="020F03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93" name="Oval 92"/>
          <p:cNvSpPr/>
          <p:nvPr/>
        </p:nvSpPr>
        <p:spPr>
          <a:xfrm>
            <a:off x="1981201" y="4836935"/>
            <a:ext cx="1140431" cy="626938"/>
          </a:xfrm>
          <a:prstGeom prst="ellipse">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System Change</a:t>
            </a:r>
          </a:p>
        </p:txBody>
      </p:sp>
      <p:cxnSp>
        <p:nvCxnSpPr>
          <p:cNvPr id="94" name="Elbow Connector 93"/>
          <p:cNvCxnSpPr/>
          <p:nvPr/>
        </p:nvCxnSpPr>
        <p:spPr>
          <a:xfrm rot="5400000">
            <a:off x="2669693" y="4519240"/>
            <a:ext cx="405114" cy="266083"/>
          </a:xfrm>
          <a:prstGeom prst="bentConnector3">
            <a:avLst/>
          </a:prstGeom>
          <a:noFill/>
          <a:ln w="19050" cap="flat" cmpd="sng" algn="ctr">
            <a:solidFill>
              <a:srgbClr val="C0504D">
                <a:shade val="95000"/>
                <a:satMod val="105000"/>
              </a:srgbClr>
            </a:solidFill>
            <a:prstDash val="solid"/>
          </a:ln>
          <a:effectLst/>
        </p:spPr>
      </p:cxnSp>
      <p:sp>
        <p:nvSpPr>
          <p:cNvPr id="95" name="TextBox 94"/>
          <p:cNvSpPr txBox="1"/>
          <p:nvPr/>
        </p:nvSpPr>
        <p:spPr>
          <a:xfrm>
            <a:off x="2034051" y="5463873"/>
            <a:ext cx="1047851" cy="52322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Dashboards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NOVO</a:t>
            </a:r>
          </a:p>
        </p:txBody>
      </p:sp>
      <p:graphicFrame>
        <p:nvGraphicFramePr>
          <p:cNvPr id="96" name="Content Placeholder 3"/>
          <p:cNvGraphicFramePr>
            <a:graphicFrameLocks/>
          </p:cNvGraphicFramePr>
          <p:nvPr>
            <p:extLst>
              <p:ext uri="{D42A27DB-BD31-4B8C-83A1-F6EECF244321}">
                <p14:modId xmlns:p14="http://schemas.microsoft.com/office/powerpoint/2010/main" val="1218813339"/>
              </p:ext>
            </p:extLst>
          </p:nvPr>
        </p:nvGraphicFramePr>
        <p:xfrm>
          <a:off x="1981200" y="1577673"/>
          <a:ext cx="8229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7" name="Straight Connector 96"/>
          <p:cNvCxnSpPr/>
          <p:nvPr/>
        </p:nvCxnSpPr>
        <p:spPr>
          <a:xfrm>
            <a:off x="8833681" y="4473273"/>
            <a:ext cx="0" cy="486946"/>
          </a:xfrm>
          <a:prstGeom prst="line">
            <a:avLst/>
          </a:prstGeom>
          <a:noFill/>
          <a:ln w="28575" cap="flat" cmpd="sng" algn="ctr">
            <a:solidFill>
              <a:srgbClr val="9BBB59">
                <a:shade val="95000"/>
                <a:satMod val="105000"/>
              </a:srgbClr>
            </a:solidFill>
            <a:prstDash val="solid"/>
          </a:ln>
          <a:effectLst/>
        </p:spPr>
      </p:cxnSp>
      <p:sp>
        <p:nvSpPr>
          <p:cNvPr id="98" name="Rounded Rectangle 97"/>
          <p:cNvSpPr/>
          <p:nvPr/>
        </p:nvSpPr>
        <p:spPr>
          <a:xfrm>
            <a:off x="5729962" y="4786236"/>
            <a:ext cx="1249919" cy="676965"/>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Site Meetings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&amp; Retraining</a:t>
            </a:r>
          </a:p>
        </p:txBody>
      </p:sp>
      <p:sp>
        <p:nvSpPr>
          <p:cNvPr id="99" name="Rounded Rectangle 98"/>
          <p:cNvSpPr/>
          <p:nvPr/>
        </p:nvSpPr>
        <p:spPr>
          <a:xfrm>
            <a:off x="8145120" y="4930474"/>
            <a:ext cx="1377120" cy="648563"/>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Internal Resource Page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Published</a:t>
            </a:r>
          </a:p>
        </p:txBody>
      </p:sp>
      <p:cxnSp>
        <p:nvCxnSpPr>
          <p:cNvPr id="100" name="Straight Connector 99"/>
          <p:cNvCxnSpPr/>
          <p:nvPr/>
        </p:nvCxnSpPr>
        <p:spPr>
          <a:xfrm>
            <a:off x="3876398" y="4473274"/>
            <a:ext cx="0" cy="249823"/>
          </a:xfrm>
          <a:prstGeom prst="line">
            <a:avLst/>
          </a:prstGeom>
          <a:noFill/>
          <a:ln w="19050" cap="flat" cmpd="sng" algn="ctr">
            <a:solidFill>
              <a:srgbClr val="9BBB59">
                <a:shade val="95000"/>
                <a:satMod val="105000"/>
              </a:srgbClr>
            </a:solidFill>
            <a:prstDash val="solid"/>
          </a:ln>
          <a:effectLst/>
        </p:spPr>
      </p:cxnSp>
      <p:cxnSp>
        <p:nvCxnSpPr>
          <p:cNvPr id="101" name="Straight Connector 100"/>
          <p:cNvCxnSpPr/>
          <p:nvPr/>
        </p:nvCxnSpPr>
        <p:spPr>
          <a:xfrm>
            <a:off x="5105400" y="3330274"/>
            <a:ext cx="0" cy="217765"/>
          </a:xfrm>
          <a:prstGeom prst="line">
            <a:avLst/>
          </a:prstGeom>
          <a:noFill/>
          <a:ln w="19050" cap="flat" cmpd="sng" algn="ctr">
            <a:solidFill>
              <a:srgbClr val="8064A2"/>
            </a:solidFill>
            <a:prstDash val="solid"/>
          </a:ln>
          <a:effectLst/>
        </p:spPr>
      </p:cxnSp>
      <p:cxnSp>
        <p:nvCxnSpPr>
          <p:cNvPr id="102" name="Straight Connector 101"/>
          <p:cNvCxnSpPr/>
          <p:nvPr/>
        </p:nvCxnSpPr>
        <p:spPr>
          <a:xfrm flipH="1">
            <a:off x="6354922" y="4449724"/>
            <a:ext cx="1" cy="343465"/>
          </a:xfrm>
          <a:prstGeom prst="line">
            <a:avLst/>
          </a:prstGeom>
          <a:noFill/>
          <a:ln w="19050" cap="flat" cmpd="sng" algn="ctr">
            <a:solidFill>
              <a:srgbClr val="F79646">
                <a:shade val="95000"/>
                <a:satMod val="105000"/>
              </a:srgbClr>
            </a:solidFill>
            <a:prstDash val="solid"/>
          </a:ln>
          <a:effectLst/>
        </p:spPr>
      </p:cxnSp>
      <p:sp>
        <p:nvSpPr>
          <p:cNvPr id="103" name="Rounded Rectangle 102"/>
          <p:cNvSpPr/>
          <p:nvPr/>
        </p:nvSpPr>
        <p:spPr>
          <a:xfrm>
            <a:off x="8145120" y="2554367"/>
            <a:ext cx="1299632" cy="762000"/>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mn-ea"/>
                <a:cs typeface="+mn-cs"/>
              </a:rPr>
              <a:t>Data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PI Committee Meeting</a:t>
            </a:r>
          </a:p>
        </p:txBody>
      </p:sp>
      <p:cxnSp>
        <p:nvCxnSpPr>
          <p:cNvPr id="104" name="Straight Connector 103"/>
          <p:cNvCxnSpPr/>
          <p:nvPr/>
        </p:nvCxnSpPr>
        <p:spPr>
          <a:xfrm>
            <a:off x="8797235" y="3330273"/>
            <a:ext cx="0" cy="231578"/>
          </a:xfrm>
          <a:prstGeom prst="line">
            <a:avLst/>
          </a:prstGeom>
          <a:noFill/>
          <a:ln w="19050" cap="flat" cmpd="sng" algn="ctr">
            <a:solidFill>
              <a:srgbClr val="8064A2"/>
            </a:solidFill>
            <a:prstDash val="solid"/>
          </a:ln>
          <a:effectLst/>
        </p:spPr>
      </p:cxnSp>
      <p:cxnSp>
        <p:nvCxnSpPr>
          <p:cNvPr id="105" name="Straight Connector 104"/>
          <p:cNvCxnSpPr/>
          <p:nvPr/>
        </p:nvCxnSpPr>
        <p:spPr>
          <a:xfrm>
            <a:off x="2557975" y="3330274"/>
            <a:ext cx="0" cy="217765"/>
          </a:xfrm>
          <a:prstGeom prst="line">
            <a:avLst/>
          </a:prstGeom>
          <a:noFill/>
          <a:ln w="19050" cap="flat" cmpd="sng" algn="ctr">
            <a:solidFill>
              <a:srgbClr val="F79646">
                <a:shade val="95000"/>
                <a:satMod val="105000"/>
              </a:srgbClr>
            </a:solidFill>
            <a:prstDash val="solid"/>
          </a:ln>
          <a:effectLst/>
        </p:spPr>
      </p:cxnSp>
      <p:sp>
        <p:nvSpPr>
          <p:cNvPr id="106" name="5-Point Star 105"/>
          <p:cNvSpPr/>
          <p:nvPr/>
        </p:nvSpPr>
        <p:spPr>
          <a:xfrm>
            <a:off x="3534776" y="3605497"/>
            <a:ext cx="647471" cy="588377"/>
          </a:xfrm>
          <a:prstGeom prst="star5">
            <a:avLst/>
          </a:prstGeom>
          <a:solidFill>
            <a:srgbClr val="FFFF00"/>
          </a:solidFill>
          <a:ln w="25400" cap="flat" cmpd="sng" algn="ctr">
            <a:solidFill>
              <a:srgbClr val="FFC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 name="TextBox 106"/>
          <p:cNvSpPr txBox="1"/>
          <p:nvPr/>
        </p:nvSpPr>
        <p:spPr>
          <a:xfrm>
            <a:off x="2192483" y="4168473"/>
            <a:ext cx="878767"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Aug ‘16</a:t>
            </a:r>
          </a:p>
        </p:txBody>
      </p:sp>
      <p:sp>
        <p:nvSpPr>
          <p:cNvPr id="108" name="TextBox 107"/>
          <p:cNvSpPr txBox="1"/>
          <p:nvPr/>
        </p:nvSpPr>
        <p:spPr>
          <a:xfrm>
            <a:off x="3444678" y="4168473"/>
            <a:ext cx="936475"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Sept ‘16</a:t>
            </a:r>
          </a:p>
        </p:txBody>
      </p:sp>
      <p:sp>
        <p:nvSpPr>
          <p:cNvPr id="109" name="TextBox 108"/>
          <p:cNvSpPr txBox="1"/>
          <p:nvPr/>
        </p:nvSpPr>
        <p:spPr>
          <a:xfrm>
            <a:off x="4720046" y="4168473"/>
            <a:ext cx="835485"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Oct ‘16</a:t>
            </a:r>
          </a:p>
        </p:txBody>
      </p:sp>
      <p:sp>
        <p:nvSpPr>
          <p:cNvPr id="110" name="TextBox 109"/>
          <p:cNvSpPr txBox="1"/>
          <p:nvPr/>
        </p:nvSpPr>
        <p:spPr>
          <a:xfrm>
            <a:off x="5942438" y="4168473"/>
            <a:ext cx="878767"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Nov ‘16</a:t>
            </a:r>
          </a:p>
        </p:txBody>
      </p:sp>
      <p:sp>
        <p:nvSpPr>
          <p:cNvPr id="111" name="TextBox 110"/>
          <p:cNvSpPr txBox="1"/>
          <p:nvPr/>
        </p:nvSpPr>
        <p:spPr>
          <a:xfrm>
            <a:off x="7234769" y="4193873"/>
            <a:ext cx="878767"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Dec ‘16</a:t>
            </a:r>
          </a:p>
        </p:txBody>
      </p:sp>
      <p:sp>
        <p:nvSpPr>
          <p:cNvPr id="112" name="TextBox 111"/>
          <p:cNvSpPr txBox="1"/>
          <p:nvPr/>
        </p:nvSpPr>
        <p:spPr>
          <a:xfrm>
            <a:off x="8452808" y="4181173"/>
            <a:ext cx="845103" cy="338554"/>
          </a:xfrm>
          <a:prstGeom prst="rect">
            <a:avLst/>
          </a:prstGeom>
          <a:noFill/>
        </p:spPr>
        <p:txBody>
          <a:bodyPr wrap="none" rtlCol="0">
            <a:spAutoFit/>
          </a:bodyPr>
          <a:lstStyle/>
          <a:p>
            <a:pPr fontAlgn="base">
              <a:spcBef>
                <a:spcPct val="0"/>
              </a:spcBef>
              <a:spcAft>
                <a:spcPct val="0"/>
              </a:spcAft>
            </a:pPr>
            <a:r>
              <a:rPr lang="en-US" sz="1600" dirty="0">
                <a:solidFill>
                  <a:prstClr val="black"/>
                </a:solidFill>
                <a:latin typeface="Arial" charset="0"/>
              </a:rPr>
              <a:t>Jan ‘17</a:t>
            </a:r>
          </a:p>
        </p:txBody>
      </p:sp>
    </p:spTree>
    <p:extLst>
      <p:ext uri="{BB962C8B-B14F-4D97-AF65-F5344CB8AC3E}">
        <p14:creationId xmlns:p14="http://schemas.microsoft.com/office/powerpoint/2010/main" val="1386230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Agency-wide 6-Month SO/GI Collection Rates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Content Placeholder 7"/>
          <p:cNvPicPr>
            <a:picLocks noChangeAspect="1"/>
          </p:cNvPicPr>
          <p:nvPr/>
        </p:nvPicPr>
        <p:blipFill>
          <a:blip r:embed="rId4"/>
          <a:stretch>
            <a:fillRect/>
          </a:stretch>
        </p:blipFill>
        <p:spPr>
          <a:xfrm>
            <a:off x="1159504" y="2555910"/>
            <a:ext cx="9872992" cy="2812143"/>
          </a:xfrm>
          <a:prstGeom prst="rect">
            <a:avLst/>
          </a:prstGeom>
        </p:spPr>
      </p:pic>
    </p:spTree>
    <p:extLst>
      <p:ext uri="{BB962C8B-B14F-4D97-AF65-F5344CB8AC3E}">
        <p14:creationId xmlns:p14="http://schemas.microsoft.com/office/powerpoint/2010/main" val="3193579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SO/GI Collection Rates by Site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6" name="Picture 5"/>
          <p:cNvPicPr>
            <a:picLocks noChangeAspect="1"/>
          </p:cNvPicPr>
          <p:nvPr/>
        </p:nvPicPr>
        <p:blipFill>
          <a:blip r:embed="rId4"/>
          <a:stretch>
            <a:fillRect/>
          </a:stretch>
        </p:blipFill>
        <p:spPr>
          <a:xfrm>
            <a:off x="1991111" y="2444865"/>
            <a:ext cx="8209777" cy="3812631"/>
          </a:xfrm>
          <a:prstGeom prst="rect">
            <a:avLst/>
          </a:prstGeom>
          <a:ln>
            <a:solidFill>
              <a:schemeClr val="tx1"/>
            </a:solidFill>
          </a:ln>
        </p:spPr>
      </p:pic>
    </p:spTree>
    <p:extLst>
      <p:ext uri="{BB962C8B-B14F-4D97-AF65-F5344CB8AC3E}">
        <p14:creationId xmlns:p14="http://schemas.microsoft.com/office/powerpoint/2010/main" val="184371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1288858"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Sexual Orientation </a:t>
            </a:r>
            <a:r>
              <a:rPr lang="en-US" dirty="0" smtClean="0">
                <a:latin typeface="Calibri Light" panose="020F0302020204030204"/>
              </a:rPr>
              <a:t>Summary by </a:t>
            </a:r>
            <a:r>
              <a:rPr lang="en-US" dirty="0">
                <a:latin typeface="Calibri Light" panose="020F0302020204030204"/>
              </a:rPr>
              <a:t>Age Group</a:t>
            </a:r>
            <a:endParaRPr kumimoji="0" lang="en-US" b="1" i="0" u="none" strike="noStrike" kern="1200" cap="none" spc="0" normalizeH="0" baseline="0" noProof="0" dirty="0">
              <a:ln>
                <a:noFill/>
              </a:ln>
              <a:solidFill>
                <a:srgbClr val="2270B7"/>
              </a:solidFill>
              <a:effectLst/>
              <a:uLnTx/>
              <a:uFillTx/>
              <a:latin typeface="Calibri Light" panose="020F03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TextBox 7"/>
          <p:cNvSpPr txBox="1"/>
          <p:nvPr/>
        </p:nvSpPr>
        <p:spPr>
          <a:xfrm>
            <a:off x="2640623" y="2219067"/>
            <a:ext cx="2743200" cy="461665"/>
          </a:xfrm>
          <a:prstGeom prst="rect">
            <a:avLst/>
          </a:prstGeom>
          <a:noFill/>
        </p:spPr>
        <p:txBody>
          <a:bodyPr wrap="square" rtlCol="0">
            <a:spAutoFit/>
          </a:bodyPr>
          <a:lstStyle/>
          <a:p>
            <a:pPr algn="ctr"/>
            <a:r>
              <a:rPr lang="en-US" sz="2400" dirty="0">
                <a:solidFill>
                  <a:srgbClr val="1F497D">
                    <a:lumMod val="75000"/>
                  </a:srgbClr>
                </a:solidFill>
                <a:latin typeface="+mj-lt"/>
              </a:rPr>
              <a:t>ADULTS 18+</a:t>
            </a:r>
          </a:p>
        </p:txBody>
      </p:sp>
      <p:sp>
        <p:nvSpPr>
          <p:cNvPr id="9" name="TextBox 8"/>
          <p:cNvSpPr txBox="1"/>
          <p:nvPr/>
        </p:nvSpPr>
        <p:spPr>
          <a:xfrm>
            <a:off x="6717323" y="2219067"/>
            <a:ext cx="3124200" cy="461665"/>
          </a:xfrm>
          <a:prstGeom prst="rect">
            <a:avLst/>
          </a:prstGeom>
          <a:noFill/>
        </p:spPr>
        <p:txBody>
          <a:bodyPr wrap="square" rtlCol="0">
            <a:spAutoFit/>
          </a:bodyPr>
          <a:lstStyle/>
          <a:p>
            <a:pPr algn="ctr"/>
            <a:r>
              <a:rPr lang="en-US" sz="2400" dirty="0">
                <a:solidFill>
                  <a:srgbClr val="1F497D">
                    <a:lumMod val="75000"/>
                  </a:srgbClr>
                </a:solidFill>
                <a:latin typeface="+mj-lt"/>
              </a:rPr>
              <a:t>ADOLESCENTS 13-17</a:t>
            </a:r>
          </a:p>
        </p:txBody>
      </p:sp>
      <p:sp>
        <p:nvSpPr>
          <p:cNvPr id="10" name="TextBox 9"/>
          <p:cNvSpPr txBox="1"/>
          <p:nvPr/>
        </p:nvSpPr>
        <p:spPr>
          <a:xfrm>
            <a:off x="1992924" y="6050817"/>
            <a:ext cx="8305800" cy="461665"/>
          </a:xfrm>
          <a:prstGeom prst="rect">
            <a:avLst/>
          </a:prstGeom>
          <a:noFill/>
        </p:spPr>
        <p:txBody>
          <a:bodyPr wrap="square" rtlCol="0">
            <a:spAutoFit/>
          </a:bodyPr>
          <a:lstStyle/>
          <a:p>
            <a:pPr algn="ctr"/>
            <a:r>
              <a:rPr lang="en-US" sz="2400" dirty="0">
                <a:solidFill>
                  <a:prstClr val="black"/>
                </a:solidFill>
                <a:latin typeface="+mj-lt"/>
              </a:rPr>
              <a:t>NON Heterosexual includes Other, Don’t Know and Questioning.</a:t>
            </a:r>
          </a:p>
        </p:txBody>
      </p:sp>
      <p:pic>
        <p:nvPicPr>
          <p:cNvPr id="11" name="Content Placeholder 19"/>
          <p:cNvPicPr>
            <a:picLocks noChangeAspect="1"/>
          </p:cNvPicPr>
          <p:nvPr/>
        </p:nvPicPr>
        <p:blipFill>
          <a:blip r:embed="rId4"/>
          <a:stretch>
            <a:fillRect/>
          </a:stretch>
        </p:blipFill>
        <p:spPr>
          <a:xfrm>
            <a:off x="1992923" y="2680732"/>
            <a:ext cx="4038600" cy="3348166"/>
          </a:xfrm>
          <a:prstGeom prst="rect">
            <a:avLst/>
          </a:prstGeom>
          <a:ln>
            <a:solidFill>
              <a:schemeClr val="tx1"/>
            </a:solidFill>
          </a:ln>
        </p:spPr>
      </p:pic>
      <p:pic>
        <p:nvPicPr>
          <p:cNvPr id="12" name="Content Placeholder 22"/>
          <p:cNvPicPr>
            <a:picLocks noChangeAspect="1"/>
          </p:cNvPicPr>
          <p:nvPr/>
        </p:nvPicPr>
        <p:blipFill>
          <a:blip r:embed="rId5"/>
          <a:stretch>
            <a:fillRect/>
          </a:stretch>
        </p:blipFill>
        <p:spPr>
          <a:xfrm>
            <a:off x="6260123" y="2680732"/>
            <a:ext cx="4038600" cy="3348166"/>
          </a:xfrm>
          <a:prstGeom prst="rect">
            <a:avLst/>
          </a:prstGeom>
          <a:ln>
            <a:solidFill>
              <a:schemeClr val="tx1"/>
            </a:solidFill>
          </a:ln>
        </p:spPr>
      </p:pic>
    </p:spTree>
    <p:extLst>
      <p:ext uri="{BB962C8B-B14F-4D97-AF65-F5344CB8AC3E}">
        <p14:creationId xmlns:p14="http://schemas.microsoft.com/office/powerpoint/2010/main" val="2965761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Transgender Population by Age Group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8" name="Content Placeholder 12"/>
          <p:cNvPicPr>
            <a:picLocks noChangeAspect="1"/>
          </p:cNvPicPr>
          <p:nvPr/>
        </p:nvPicPr>
        <p:blipFill>
          <a:blip r:embed="rId4"/>
          <a:stretch>
            <a:fillRect/>
          </a:stretch>
        </p:blipFill>
        <p:spPr>
          <a:xfrm>
            <a:off x="6271774" y="2311399"/>
            <a:ext cx="5633425" cy="3194799"/>
          </a:xfrm>
          <a:prstGeom prst="rect">
            <a:avLst/>
          </a:prstGeom>
        </p:spPr>
      </p:pic>
      <p:pic>
        <p:nvPicPr>
          <p:cNvPr id="9" name="Content Placeholder 14"/>
          <p:cNvPicPr>
            <a:picLocks noChangeAspect="1"/>
          </p:cNvPicPr>
          <p:nvPr/>
        </p:nvPicPr>
        <p:blipFill>
          <a:blip r:embed="rId5"/>
          <a:stretch>
            <a:fillRect/>
          </a:stretch>
        </p:blipFill>
        <p:spPr>
          <a:xfrm>
            <a:off x="559114" y="2311400"/>
            <a:ext cx="5633425" cy="3194799"/>
          </a:xfrm>
          <a:prstGeom prst="rect">
            <a:avLst/>
          </a:prstGeom>
        </p:spPr>
      </p:pic>
    </p:spTree>
    <p:extLst>
      <p:ext uri="{BB962C8B-B14F-4D97-AF65-F5344CB8AC3E}">
        <p14:creationId xmlns:p14="http://schemas.microsoft.com/office/powerpoint/2010/main" val="645958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Staff Reaction to SO/GI Standardization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200650"/>
            <a:ext cx="11072327"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“We have heard so much about what was going on in [another CHC] site and were wondering when this would get around to us.” 	</a:t>
            </a:r>
          </a:p>
          <a:p>
            <a:pPr marL="0" lvl="0" indent="0">
              <a:lnSpc>
                <a:spcPct val="90000"/>
              </a:lnSpc>
              <a:spcBef>
                <a:spcPts val="0"/>
              </a:spcBef>
              <a:spcAft>
                <a:spcPts val="1200"/>
              </a:spcAft>
              <a:buClr>
                <a:srgbClr val="008558"/>
              </a:buClr>
              <a:buNone/>
            </a:pPr>
            <a:r>
              <a:rPr lang="en-US" sz="2400" dirty="0">
                <a:solidFill>
                  <a:prstClr val="black"/>
                </a:solidFill>
                <a:latin typeface="Calibri Light" panose="020F0302020204030204"/>
                <a:cs typeface="Calibri Light" panose="020F0302020204030204" pitchFamily="34" charset="0"/>
              </a:rPr>
              <a:t>	~MA in Enfield</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“I have a daughter who is transgender and I asked her about the training we received and the process we are using. She was very interested in how we would be using the data collected and not just the fact that we collected it. I would like to know more about our long-term goals.” </a:t>
            </a:r>
          </a:p>
          <a:p>
            <a:pPr marL="0" lvl="0" indent="0">
              <a:lnSpc>
                <a:spcPct val="90000"/>
              </a:lnSpc>
              <a:spcBef>
                <a:spcPts val="0"/>
              </a:spcBef>
              <a:spcAft>
                <a:spcPts val="1200"/>
              </a:spcAft>
              <a:buClr>
                <a:srgbClr val="008558"/>
              </a:buClr>
              <a:buNone/>
            </a:pPr>
            <a:r>
              <a:rPr lang="en-US" sz="2400" dirty="0">
                <a:solidFill>
                  <a:prstClr val="black"/>
                </a:solidFill>
                <a:latin typeface="Calibri Light" panose="020F0302020204030204"/>
                <a:cs typeface="Calibri Light" panose="020F0302020204030204" pitchFamily="34" charset="0"/>
              </a:rPr>
              <a:t>	~ RD in NB</a:t>
            </a:r>
          </a:p>
          <a:p>
            <a:pPr lvl="0">
              <a:lnSpc>
                <a:spcPct val="90000"/>
              </a:lnSpc>
              <a:spcBef>
                <a:spcPts val="0"/>
              </a:spcBef>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“Everything gets put on the MA’s to do but this is something that feels right to do </a:t>
            </a:r>
            <a:r>
              <a:rPr lang="en-US" sz="2400" dirty="0" smtClean="0">
                <a:solidFill>
                  <a:prstClr val="black"/>
                </a:solidFill>
                <a:latin typeface="Calibri Light" panose="020F0302020204030204"/>
                <a:cs typeface="Calibri Light" panose="020F0302020204030204" pitchFamily="34" charset="0"/>
              </a:rPr>
              <a:t>             as </a:t>
            </a:r>
            <a:r>
              <a:rPr lang="en-US" sz="2400" dirty="0">
                <a:solidFill>
                  <a:prstClr val="black"/>
                </a:solidFill>
                <a:latin typeface="Calibri Light" panose="020F0302020204030204"/>
                <a:cs typeface="Calibri Light" panose="020F0302020204030204" pitchFamily="34" charset="0"/>
              </a:rPr>
              <a:t>an agency. When I heard what the patient response was in the first sites </a:t>
            </a:r>
            <a:r>
              <a:rPr lang="en-US" sz="2400" dirty="0" smtClean="0">
                <a:solidFill>
                  <a:prstClr val="black"/>
                </a:solidFill>
                <a:latin typeface="Calibri Light" panose="020F0302020204030204"/>
                <a:cs typeface="Calibri Light" panose="020F0302020204030204" pitchFamily="34" charset="0"/>
              </a:rPr>
              <a:t>                        I </a:t>
            </a:r>
            <a:r>
              <a:rPr lang="en-US" sz="2400" dirty="0">
                <a:solidFill>
                  <a:prstClr val="black"/>
                </a:solidFill>
                <a:latin typeface="Calibri Light" panose="020F0302020204030204"/>
                <a:cs typeface="Calibri Light" panose="020F0302020204030204" pitchFamily="34" charset="0"/>
              </a:rPr>
              <a:t>couldn’t wait for it to move to our site.” </a:t>
            </a:r>
          </a:p>
          <a:p>
            <a:pPr marL="0" lvl="0" indent="0">
              <a:lnSpc>
                <a:spcPct val="90000"/>
              </a:lnSpc>
              <a:spcBef>
                <a:spcPts val="0"/>
              </a:spcBef>
              <a:spcAft>
                <a:spcPts val="1200"/>
              </a:spcAft>
              <a:buClr>
                <a:srgbClr val="008558"/>
              </a:buClr>
              <a:buNone/>
            </a:pPr>
            <a:r>
              <a:rPr lang="en-US" sz="2400" dirty="0" smtClean="0">
                <a:solidFill>
                  <a:prstClr val="black"/>
                </a:solidFill>
                <a:latin typeface="Calibri Light" panose="020F0302020204030204"/>
                <a:cs typeface="Calibri Light" panose="020F0302020204030204" pitchFamily="34" charset="0"/>
              </a:rPr>
              <a:t>      ~ </a:t>
            </a:r>
            <a:r>
              <a:rPr lang="en-US" sz="2400" dirty="0">
                <a:solidFill>
                  <a:prstClr val="black"/>
                </a:solidFill>
                <a:latin typeface="Calibri Light" panose="020F0302020204030204"/>
                <a:cs typeface="Calibri Light" panose="020F0302020204030204" pitchFamily="34" charset="0"/>
              </a:rPr>
              <a:t>MA in New London</a:t>
            </a:r>
          </a:p>
          <a:p>
            <a:pPr lvl="0">
              <a:lnSpc>
                <a:spcPct val="90000"/>
              </a:lnSpc>
              <a:spcBef>
                <a:spcPts val="0"/>
              </a:spcBef>
              <a:spcAft>
                <a:spcPts val="1200"/>
              </a:spcAft>
              <a:buClr>
                <a:srgbClr val="008558"/>
              </a:buClr>
              <a:buFont typeface="Arial" panose="020B0604020202020204" pitchFamily="34" charset="0"/>
              <a:buChar char="•"/>
            </a:pPr>
            <a:endParaRPr lang="en-US" sz="24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pPr>
            <a:endParaRPr lang="en-US" sz="24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2747022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r>
              <a:rPr lang="en-US" dirty="0">
                <a:latin typeface="Calibri Light" panose="020F0302020204030204"/>
              </a:rPr>
              <a:t>Use positive patient feedback to </a:t>
            </a:r>
            <a:br>
              <a:rPr lang="en-US" dirty="0">
                <a:latin typeface="Calibri Light" panose="020F0302020204030204"/>
              </a:rPr>
            </a:br>
            <a:r>
              <a:rPr lang="en-US" dirty="0">
                <a:latin typeface="Calibri Light" panose="020F0302020204030204"/>
              </a:rPr>
              <a:t>sustain momentum!</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1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2350">
            <a:off x="6373314" y="2425882"/>
            <a:ext cx="4038600" cy="3028950"/>
          </a:xfrm>
          <a:prstGeom prst="rect">
            <a:avLst/>
          </a:prstGeom>
          <a:ln w="31750">
            <a:solidFill>
              <a:schemeClr val="accent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0461" y="2877965"/>
            <a:ext cx="3429000" cy="3657600"/>
          </a:xfrm>
          <a:prstGeom prst="rect">
            <a:avLst/>
          </a:prstGeom>
          <a:ln w="28575">
            <a:solidFill>
              <a:schemeClr val="accent1"/>
            </a:solidFill>
          </a:ln>
        </p:spPr>
      </p:pic>
    </p:spTree>
    <p:extLst>
      <p:ext uri="{BB962C8B-B14F-4D97-AF65-F5344CB8AC3E}">
        <p14:creationId xmlns:p14="http://schemas.microsoft.com/office/powerpoint/2010/main" val="1493586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Implementation Climate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559114" y="2867442"/>
            <a:ext cx="5486400" cy="39252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Agency with progressive values</a:t>
            </a:r>
          </a:p>
          <a:p>
            <a:pPr>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Leadership buy – in and support</a:t>
            </a:r>
          </a:p>
          <a:p>
            <a:pPr>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Well-trained, willing, enthusiastic staff</a:t>
            </a:r>
          </a:p>
          <a:p>
            <a:pPr>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Large patient population willing to give feedback and input</a:t>
            </a:r>
          </a:p>
          <a:p>
            <a:pPr>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Pieces for agency-wide implementation already in place</a:t>
            </a:r>
          </a:p>
          <a:p>
            <a:pPr lvl="1">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Screening workflows</a:t>
            </a:r>
          </a:p>
          <a:p>
            <a:pPr lvl="1">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Planned care dashboard</a:t>
            </a:r>
          </a:p>
          <a:p>
            <a:pPr lvl="1">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Staff meetings/trainings</a:t>
            </a:r>
          </a:p>
          <a:p>
            <a:pPr lvl="1">
              <a:lnSpc>
                <a:spcPct val="90000"/>
              </a:lnSpc>
              <a:spcBef>
                <a:spcPts val="0"/>
              </a:spcBef>
              <a:buClr>
                <a:srgbClr val="008558"/>
              </a:buClr>
              <a:buFont typeface="Wingdings" panose="05000000000000000000" pitchFamily="2" charset="2"/>
              <a:buChar char="ü"/>
            </a:pPr>
            <a:r>
              <a:rPr lang="en-US" sz="2400" dirty="0" smtClean="0">
                <a:latin typeface="+mj-lt"/>
                <a:cs typeface="Calibri" panose="020F0502020204030204" pitchFamily="34" charset="0"/>
              </a:rPr>
              <a:t>QI/PDSA/SDSA culture</a:t>
            </a: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p:txBody>
      </p:sp>
      <p:sp>
        <p:nvSpPr>
          <p:cNvPr id="9" name="Rectangle 8"/>
          <p:cNvSpPr/>
          <p:nvPr/>
        </p:nvSpPr>
        <p:spPr>
          <a:xfrm>
            <a:off x="559114" y="2221112"/>
            <a:ext cx="519256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mj-lt"/>
              </a:rPr>
              <a:t>Facilitators</a:t>
            </a:r>
            <a:endParaRPr kumimoji="0" lang="en-US" sz="1800" b="1" i="0" u="none" strike="noStrike" kern="0" cap="none" spc="0" normalizeH="0" baseline="0" noProof="0" dirty="0" smtClean="0">
              <a:ln>
                <a:noFill/>
              </a:ln>
              <a:solidFill>
                <a:prstClr val="black"/>
              </a:solidFill>
              <a:effectLst/>
              <a:uLnTx/>
              <a:uFillTx/>
              <a:latin typeface="+mj-lt"/>
            </a:endParaRPr>
          </a:p>
        </p:txBody>
      </p:sp>
      <p:sp>
        <p:nvSpPr>
          <p:cNvPr id="10" name="Content Placeholder 3">
            <a:extLst>
              <a:ext uri="{FF2B5EF4-FFF2-40B4-BE49-F238E27FC236}">
                <a16:creationId xmlns:a16="http://schemas.microsoft.com/office/drawing/2014/main" id="{5E4702C2-A368-9E43-A250-6A0426674F2B}"/>
              </a:ext>
            </a:extLst>
          </p:cNvPr>
          <p:cNvSpPr txBox="1">
            <a:spLocks/>
          </p:cNvSpPr>
          <p:nvPr/>
        </p:nvSpPr>
        <p:spPr>
          <a:xfrm>
            <a:off x="6381551" y="2867442"/>
            <a:ext cx="5486400" cy="36681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Some patients less receptive to </a:t>
            </a:r>
            <a:r>
              <a:rPr lang="en-US" sz="2400" dirty="0" smtClean="0">
                <a:solidFill>
                  <a:prstClr val="black"/>
                </a:solidFill>
                <a:latin typeface="+mj-lt"/>
                <a:cs typeface="Calibri" panose="020F0502020204030204" pitchFamily="34" charset="0"/>
              </a:rPr>
              <a:t>                 SOGI </a:t>
            </a:r>
            <a:r>
              <a:rPr lang="en-US" sz="2400" dirty="0">
                <a:solidFill>
                  <a:prstClr val="black"/>
                </a:solidFill>
                <a:latin typeface="+mj-lt"/>
                <a:cs typeface="Calibri" panose="020F0502020204030204" pitchFamily="34" charset="0"/>
              </a:rPr>
              <a:t>data collection</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Competition with multiple other standards/clinical expectations</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Limitations of EHR</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Practice management database and </a:t>
            </a:r>
            <a:r>
              <a:rPr lang="en-US" sz="2400" dirty="0" smtClean="0">
                <a:solidFill>
                  <a:prstClr val="black"/>
                </a:solidFill>
                <a:latin typeface="+mj-lt"/>
                <a:cs typeface="Calibri" panose="020F0502020204030204" pitchFamily="34" charset="0"/>
              </a:rPr>
              <a:t> EHR are </a:t>
            </a:r>
            <a:r>
              <a:rPr lang="en-US" sz="2400" dirty="0">
                <a:solidFill>
                  <a:prstClr val="black"/>
                </a:solidFill>
                <a:latin typeface="+mj-lt"/>
                <a:cs typeface="Calibri" panose="020F0502020204030204" pitchFamily="34" charset="0"/>
              </a:rPr>
              <a:t>different</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Large agency with multiple sites with centralized phone systems</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Staff turnover</a:t>
            </a:r>
          </a:p>
          <a:p>
            <a:pPr>
              <a:lnSpc>
                <a:spcPct val="90000"/>
              </a:lnSpc>
              <a:spcBef>
                <a:spcPts val="0"/>
              </a:spcBef>
              <a:buClr>
                <a:srgbClr val="008558"/>
              </a:buClr>
              <a:buFont typeface="Wingdings" panose="05000000000000000000" pitchFamily="2" charset="2"/>
              <a:buChar char="ü"/>
            </a:pPr>
            <a:endParaRPr lang="en-US" sz="2400" dirty="0">
              <a:solidFill>
                <a:prstClr val="black"/>
              </a:solidFill>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solidFill>
                <a:prstClr val="black"/>
              </a:solidFill>
              <a:latin typeface="+mj-lt"/>
              <a:cs typeface="Calibri" panose="020F0502020204030204" pitchFamily="34" charset="0"/>
            </a:endParaRPr>
          </a:p>
          <a:p>
            <a:pPr marL="0" indent="0">
              <a:lnSpc>
                <a:spcPct val="90000"/>
              </a:lnSpc>
              <a:spcBef>
                <a:spcPts val="0"/>
              </a:spcBef>
              <a:buClr>
                <a:srgbClr val="008558"/>
              </a:buClr>
              <a:buFont typeface="Arial"/>
              <a:buNone/>
            </a:pPr>
            <a:endParaRPr lang="en-US" sz="2400" dirty="0">
              <a:solidFill>
                <a:prstClr val="black"/>
              </a:solidFill>
              <a:latin typeface="+mj-lt"/>
              <a:cs typeface="Calibri" panose="020F0502020204030204" pitchFamily="34" charset="0"/>
            </a:endParaRPr>
          </a:p>
        </p:txBody>
      </p:sp>
      <p:sp>
        <p:nvSpPr>
          <p:cNvPr id="11" name="Rectangle 10"/>
          <p:cNvSpPr/>
          <p:nvPr/>
        </p:nvSpPr>
        <p:spPr>
          <a:xfrm>
            <a:off x="6381552" y="2311400"/>
            <a:ext cx="546641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mj-lt"/>
              </a:rPr>
              <a:t>Barriers</a:t>
            </a:r>
            <a:endParaRPr kumimoji="0" lang="en-US" sz="1800" b="1" i="0" u="none" strike="noStrike" kern="0" cap="none" spc="0" normalizeH="0" baseline="0" noProof="0" dirty="0" smtClean="0">
              <a:ln>
                <a:noFill/>
              </a:ln>
              <a:solidFill>
                <a:prstClr val="black"/>
              </a:solidFill>
              <a:effectLst/>
              <a:uLnTx/>
              <a:uFillTx/>
              <a:latin typeface="+mj-lt"/>
            </a:endParaRPr>
          </a:p>
        </p:txBody>
      </p:sp>
    </p:spTree>
    <p:extLst>
      <p:ext uri="{BB962C8B-B14F-4D97-AF65-F5344CB8AC3E}">
        <p14:creationId xmlns:p14="http://schemas.microsoft.com/office/powerpoint/2010/main" val="2840867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dirty="0">
                <a:latin typeface="Calibri Light" panose="020F0302020204030204"/>
              </a:rPr>
              <a:t>Implementation: </a:t>
            </a:r>
            <a:endParaRPr lang="en-US" sz="4000" dirty="0" smtClean="0">
              <a:latin typeface="Calibri Light" panose="020F0302020204030204"/>
            </a:endParaRPr>
          </a:p>
          <a:p>
            <a:pPr lvl="0" algn="ctr"/>
            <a:r>
              <a:rPr lang="en-US" sz="4000" dirty="0" smtClean="0">
                <a:solidFill>
                  <a:schemeClr val="accent5">
                    <a:lumMod val="75000"/>
                  </a:schemeClr>
                </a:solidFill>
                <a:latin typeface="Calibri Light" panose="020F0302020204030204"/>
              </a:rPr>
              <a:t>Compatibility </a:t>
            </a:r>
            <a:r>
              <a:rPr lang="en-US" sz="4000" dirty="0">
                <a:solidFill>
                  <a:schemeClr val="accent5">
                    <a:lumMod val="75000"/>
                  </a:schemeClr>
                </a:solidFill>
                <a:latin typeface="Calibri Light" panose="020F0302020204030204"/>
              </a:rPr>
              <a:t>of Intervention with </a:t>
            </a:r>
            <a:r>
              <a:rPr lang="en-US" sz="4000" dirty="0" smtClean="0">
                <a:solidFill>
                  <a:schemeClr val="accent5">
                    <a:lumMod val="75000"/>
                  </a:schemeClr>
                </a:solidFill>
                <a:latin typeface="Calibri Light" panose="020F0302020204030204"/>
              </a:rPr>
              <a:t>Workflow</a:t>
            </a:r>
            <a:endParaRPr kumimoji="0" lang="en-US" sz="4000" b="1" i="0" u="none" strike="noStrike" kern="1200" cap="none" spc="0" normalizeH="0" baseline="0" noProof="0" dirty="0">
              <a:ln>
                <a:noFill/>
              </a:ln>
              <a:solidFill>
                <a:schemeClr val="accent5">
                  <a:lumMod val="75000"/>
                </a:schemeClr>
              </a:solidFill>
              <a:effectLst/>
              <a:uLnTx/>
              <a:uFillTx/>
              <a:latin typeface="Calibri Light" panose="020F03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559115" y="3352630"/>
            <a:ext cx="5486400" cy="39252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buClr>
                <a:srgbClr val="008558"/>
              </a:buClr>
              <a:buFont typeface="Wingdings" panose="05000000000000000000" pitchFamily="2" charset="2"/>
              <a:buChar char="ü"/>
            </a:pPr>
            <a:r>
              <a:rPr lang="en-US" sz="2400" dirty="0">
                <a:latin typeface="+mj-lt"/>
                <a:cs typeface="Calibri" panose="020F0502020204030204" pitchFamily="34" charset="0"/>
              </a:rPr>
              <a:t>Medical assistants able to administer SOGI data forms during routine interaction prior to OV</a:t>
            </a:r>
          </a:p>
          <a:p>
            <a:pPr>
              <a:lnSpc>
                <a:spcPct val="90000"/>
              </a:lnSpc>
              <a:spcBef>
                <a:spcPts val="0"/>
              </a:spcBef>
              <a:buClr>
                <a:srgbClr val="008558"/>
              </a:buClr>
              <a:buFont typeface="Wingdings" panose="05000000000000000000" pitchFamily="2" charset="2"/>
              <a:buChar char="ü"/>
            </a:pPr>
            <a:r>
              <a:rPr lang="en-US" sz="2400" dirty="0">
                <a:latin typeface="+mj-lt"/>
                <a:cs typeface="Calibri" panose="020F0502020204030204" pitchFamily="34" charset="0"/>
              </a:rPr>
              <a:t>Planned care dashboard available</a:t>
            </a:r>
          </a:p>
          <a:p>
            <a:pPr>
              <a:lnSpc>
                <a:spcPct val="90000"/>
              </a:lnSpc>
              <a:spcBef>
                <a:spcPts val="0"/>
              </a:spcBef>
              <a:buClr>
                <a:srgbClr val="008558"/>
              </a:buClr>
              <a:buFont typeface="Wingdings" panose="05000000000000000000" pitchFamily="2" charset="2"/>
              <a:buChar char="ü"/>
            </a:pPr>
            <a:r>
              <a:rPr lang="en-US" sz="2400" dirty="0">
                <a:latin typeface="+mj-lt"/>
                <a:cs typeface="Calibri" panose="020F0502020204030204" pitchFamily="34" charset="0"/>
              </a:rPr>
              <a:t>Patient portal available and SOGI able to be collected through portal</a:t>
            </a: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latin typeface="+mj-lt"/>
              <a:cs typeface="Calibri" panose="020F0502020204030204" pitchFamily="34" charset="0"/>
            </a:endParaRPr>
          </a:p>
        </p:txBody>
      </p:sp>
      <p:sp>
        <p:nvSpPr>
          <p:cNvPr id="9" name="Rectangle 8"/>
          <p:cNvSpPr/>
          <p:nvPr/>
        </p:nvSpPr>
        <p:spPr>
          <a:xfrm>
            <a:off x="559115" y="2706300"/>
            <a:ext cx="519256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mj-lt"/>
              </a:rPr>
              <a:t>Facilitators</a:t>
            </a:r>
            <a:endParaRPr kumimoji="0" lang="en-US" sz="1800" b="1" i="0" u="none" strike="noStrike" kern="0" cap="none" spc="0" normalizeH="0" baseline="0" noProof="0" dirty="0" smtClean="0">
              <a:ln>
                <a:noFill/>
              </a:ln>
              <a:solidFill>
                <a:prstClr val="black"/>
              </a:solidFill>
              <a:effectLst/>
              <a:uLnTx/>
              <a:uFillTx/>
              <a:latin typeface="+mj-lt"/>
            </a:endParaRPr>
          </a:p>
        </p:txBody>
      </p:sp>
      <p:sp>
        <p:nvSpPr>
          <p:cNvPr id="10" name="Content Placeholder 3">
            <a:extLst>
              <a:ext uri="{FF2B5EF4-FFF2-40B4-BE49-F238E27FC236}">
                <a16:creationId xmlns:a16="http://schemas.microsoft.com/office/drawing/2014/main" id="{5E4702C2-A368-9E43-A250-6A0426674F2B}"/>
              </a:ext>
            </a:extLst>
          </p:cNvPr>
          <p:cNvSpPr txBox="1">
            <a:spLocks/>
          </p:cNvSpPr>
          <p:nvPr/>
        </p:nvSpPr>
        <p:spPr>
          <a:xfrm>
            <a:off x="6381552" y="3352630"/>
            <a:ext cx="5486400" cy="36681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Providers have limited time available to enter SOGI data into EHR</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SOGI collection input by MA not completely in line with busy workflow</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Limited number of patients access and use patient portal.</a:t>
            </a:r>
          </a:p>
          <a:p>
            <a:pPr>
              <a:lnSpc>
                <a:spcPct val="90000"/>
              </a:lnSpc>
              <a:spcBef>
                <a:spcPts val="0"/>
              </a:spcBef>
              <a:buClr>
                <a:srgbClr val="008558"/>
              </a:buClr>
              <a:buFont typeface="Wingdings" panose="05000000000000000000" pitchFamily="2" charset="2"/>
              <a:buChar char="ü"/>
            </a:pPr>
            <a:r>
              <a:rPr lang="en-US" sz="2400" dirty="0">
                <a:solidFill>
                  <a:prstClr val="black"/>
                </a:solidFill>
                <a:latin typeface="+mj-lt"/>
                <a:cs typeface="Calibri" panose="020F0502020204030204" pitchFamily="34" charset="0"/>
              </a:rPr>
              <a:t>SOGI collection at registration very difficult</a:t>
            </a:r>
          </a:p>
          <a:p>
            <a:pPr>
              <a:lnSpc>
                <a:spcPct val="90000"/>
              </a:lnSpc>
              <a:spcBef>
                <a:spcPts val="0"/>
              </a:spcBef>
              <a:buClr>
                <a:srgbClr val="008558"/>
              </a:buClr>
              <a:buFont typeface="Wingdings" panose="05000000000000000000" pitchFamily="2" charset="2"/>
              <a:buChar char="ü"/>
            </a:pPr>
            <a:endParaRPr lang="en-US" sz="2400" dirty="0">
              <a:solidFill>
                <a:prstClr val="black"/>
              </a:solidFill>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solidFill>
                <a:prstClr val="black"/>
              </a:solidFill>
              <a:latin typeface="+mj-lt"/>
              <a:cs typeface="Calibri" panose="020F0502020204030204" pitchFamily="34" charset="0"/>
            </a:endParaRPr>
          </a:p>
          <a:p>
            <a:pPr>
              <a:lnSpc>
                <a:spcPct val="90000"/>
              </a:lnSpc>
              <a:spcBef>
                <a:spcPts val="0"/>
              </a:spcBef>
              <a:buClr>
                <a:srgbClr val="008558"/>
              </a:buClr>
              <a:buFont typeface="Wingdings" panose="05000000000000000000" pitchFamily="2" charset="2"/>
              <a:buChar char="ü"/>
            </a:pPr>
            <a:endParaRPr lang="en-US" sz="2400" dirty="0">
              <a:solidFill>
                <a:prstClr val="black"/>
              </a:solidFill>
              <a:latin typeface="+mj-lt"/>
              <a:cs typeface="Calibri" panose="020F0502020204030204" pitchFamily="34" charset="0"/>
            </a:endParaRPr>
          </a:p>
        </p:txBody>
      </p:sp>
      <p:sp>
        <p:nvSpPr>
          <p:cNvPr id="11" name="Rectangle 10"/>
          <p:cNvSpPr/>
          <p:nvPr/>
        </p:nvSpPr>
        <p:spPr>
          <a:xfrm>
            <a:off x="6381553" y="2796588"/>
            <a:ext cx="546641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mj-lt"/>
              </a:rPr>
              <a:t>Barriers</a:t>
            </a:r>
            <a:endParaRPr kumimoji="0" lang="en-US" sz="1800" b="1" i="0" u="none" strike="noStrike" kern="0" cap="none" spc="0" normalizeH="0" baseline="0" noProof="0" dirty="0" smtClean="0">
              <a:ln>
                <a:noFill/>
              </a:ln>
              <a:solidFill>
                <a:prstClr val="black"/>
              </a:solidFill>
              <a:effectLst/>
              <a:uLnTx/>
              <a:uFillTx/>
              <a:latin typeface="+mj-lt"/>
            </a:endParaRPr>
          </a:p>
        </p:txBody>
      </p:sp>
    </p:spTree>
    <p:extLst>
      <p:ext uri="{BB962C8B-B14F-4D97-AF65-F5344CB8AC3E}">
        <p14:creationId xmlns:p14="http://schemas.microsoft.com/office/powerpoint/2010/main" val="269500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3DD87-19EE-5E46-A5C3-7B6ADE3CF984}"/>
              </a:ext>
            </a:extLst>
          </p:cNvPr>
          <p:cNvSpPr/>
          <p:nvPr/>
        </p:nvSpPr>
        <p:spPr>
          <a:xfrm>
            <a:off x="180108" y="1461845"/>
            <a:ext cx="9689605" cy="25391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The Center for Key Populations</a:t>
            </a:r>
            <a: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 is the first center of its kind that focuses on key groups </a:t>
            </a:r>
            <a:r>
              <a:rPr kumimoji="0" lang="en-US" sz="2200" b="0" i="0" u="none" strike="noStrike" kern="1200" cap="none" spc="-20" normalizeH="0" baseline="0" noProof="0" dirty="0" smtClean="0">
                <a:ln>
                  <a:noFill/>
                </a:ln>
                <a:solidFill>
                  <a:srgbClr val="010101"/>
                </a:solidFill>
                <a:effectLst/>
                <a:uLnTx/>
                <a:uFillTx/>
                <a:latin typeface="+mj-lt"/>
                <a:ea typeface="+mn-ea"/>
                <a:cs typeface="Arial" panose="020B0604020202020204" pitchFamily="34" charset="0"/>
              </a:rPr>
              <a:t>who </a:t>
            </a:r>
            <a: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experience health disparities secondary to stigma and discrimination </a:t>
            </a:r>
            <a:b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br>
            <a: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and who belong to communities that have suffered many barriers to healthcare.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The Center brings together healthcare, training, research, and advocacy for: </a:t>
            </a:r>
            <a:br>
              <a:rPr kumimoji="0" lang="en-US" sz="2200" b="0"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br>
            <a: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People who use drugs, the LGB and Transgender populations, </a:t>
            </a:r>
            <a:b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br>
            <a: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the homeless and those experiencing housing instability, </a:t>
            </a:r>
            <a:b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br>
            <a:r>
              <a:rPr kumimoji="0" lang="en-US" sz="2200" b="1" i="0" u="none" strike="noStrike" kern="1200" cap="none" spc="-20" normalizeH="0" baseline="0" noProof="0" dirty="0">
                <a:ln>
                  <a:noFill/>
                </a:ln>
                <a:solidFill>
                  <a:srgbClr val="010101"/>
                </a:solidFill>
                <a:effectLst/>
                <a:uLnTx/>
                <a:uFillTx/>
                <a:latin typeface="+mj-lt"/>
                <a:ea typeface="+mn-ea"/>
                <a:cs typeface="Arial" panose="020B0604020202020204" pitchFamily="34" charset="0"/>
              </a:rPr>
              <a:t>the recently incarcerated, and sex workers.</a:t>
            </a:r>
          </a:p>
        </p:txBody>
      </p:sp>
      <p:pic>
        <p:nvPicPr>
          <p:cNvPr id="3" name="Picture 6">
            <a:extLst>
              <a:ext uri="{FF2B5EF4-FFF2-40B4-BE49-F238E27FC236}">
                <a16:creationId xmlns:a16="http://schemas.microsoft.com/office/drawing/2014/main" id="{087CB6BA-26A4-AD4E-A18E-153E9D32251D}"/>
              </a:ext>
            </a:extLst>
          </p:cNvPr>
          <p:cNvPicPr>
            <a:picLocks noChangeAspect="1"/>
          </p:cNvPicPr>
          <p:nvPr/>
        </p:nvPicPr>
        <p:blipFill rotWithShape="1">
          <a:blip r:embed="rId3">
            <a:extLst>
              <a:ext uri="{28A0092B-C50C-407E-A947-70E740481C1C}">
                <a14:useLocalDpi xmlns:a14="http://schemas.microsoft.com/office/drawing/2010/main" val="0"/>
              </a:ext>
            </a:extLst>
          </a:blip>
          <a:srcRect l="5650" t="35196" r="75473" b="37390"/>
          <a:stretch/>
        </p:blipFill>
        <p:spPr bwMode="auto">
          <a:xfrm>
            <a:off x="493442" y="4532883"/>
            <a:ext cx="1418229"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CD007C7-C1EE-7544-BF2E-98600C1EF5B1}"/>
              </a:ext>
            </a:extLst>
          </p:cNvPr>
          <p:cNvSpPr txBox="1"/>
          <p:nvPr/>
        </p:nvSpPr>
        <p:spPr>
          <a:xfrm>
            <a:off x="493442" y="5516113"/>
            <a:ext cx="1408073"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Primary Care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2A05E75-CFF8-F94D-AA3C-7C55BE4384DA}"/>
              </a:ext>
            </a:extLst>
          </p:cNvPr>
          <p:cNvSpPr txBox="1"/>
          <p:nvPr/>
        </p:nvSpPr>
        <p:spPr>
          <a:xfrm>
            <a:off x="1901515" y="5516112"/>
            <a:ext cx="140807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Viral Hepatitis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and Treatment</a:t>
            </a:r>
          </a:p>
        </p:txBody>
      </p:sp>
      <p:sp>
        <p:nvSpPr>
          <p:cNvPr id="6" name="TextBox 5">
            <a:extLst>
              <a:ext uri="{FF2B5EF4-FFF2-40B4-BE49-F238E27FC236}">
                <a16:creationId xmlns:a16="http://schemas.microsoft.com/office/drawing/2014/main" id="{7AF4B184-7BF4-F248-9C71-7A51D23A14F0}"/>
              </a:ext>
            </a:extLst>
          </p:cNvPr>
          <p:cNvSpPr txBox="1"/>
          <p:nvPr/>
        </p:nvSpPr>
        <p:spPr>
          <a:xfrm>
            <a:off x="3309589" y="5516113"/>
            <a:ext cx="1408073"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Substance Use Health</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B88D8F5-6F8A-734E-ABE8-B3A74F27BA5F}"/>
              </a:ext>
            </a:extLst>
          </p:cNvPr>
          <p:cNvSpPr txBox="1"/>
          <p:nvPr/>
        </p:nvSpPr>
        <p:spPr>
          <a:xfrm>
            <a:off x="4717662" y="5516113"/>
            <a:ext cx="1408073"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for the Homeless</a:t>
            </a:r>
          </a:p>
        </p:txBody>
      </p:sp>
      <p:sp>
        <p:nvSpPr>
          <p:cNvPr id="8" name="TextBox 7">
            <a:extLst>
              <a:ext uri="{FF2B5EF4-FFF2-40B4-BE49-F238E27FC236}">
                <a16:creationId xmlns:a16="http://schemas.microsoft.com/office/drawing/2014/main" id="{A1B259D7-AD68-0A4E-ABB8-0763654CDE8C}"/>
              </a:ext>
            </a:extLst>
          </p:cNvPr>
          <p:cNvSpPr txBox="1"/>
          <p:nvPr/>
        </p:nvSpPr>
        <p:spPr>
          <a:xfrm>
            <a:off x="6125736" y="5532036"/>
            <a:ext cx="140807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LGB Health and Gender Affirming Care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2772AA-1666-9E48-867B-CCF3C99921BE}"/>
              </a:ext>
            </a:extLst>
          </p:cNvPr>
          <p:cNvSpPr txBox="1"/>
          <p:nvPr/>
        </p:nvSpPr>
        <p:spPr>
          <a:xfrm>
            <a:off x="7533809" y="5516112"/>
            <a:ext cx="1408073"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smtClean="0">
                <a:solidFill>
                  <a:prstClr val="black"/>
                </a:solidFill>
                <a:latin typeface="Arial" panose="020B0604020202020204" pitchFamily="34" charset="0"/>
                <a:cs typeface="Arial" panose="020B0604020202020204" pitchFamily="34" charset="0"/>
              </a:rPr>
              <a:t>Migrant Farmer Health Program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B5BA582-07E1-804A-97E8-5521987284FD}"/>
              </a:ext>
            </a:extLst>
          </p:cNvPr>
          <p:cNvSpPr txBox="1"/>
          <p:nvPr/>
        </p:nvSpPr>
        <p:spPr>
          <a:xfrm>
            <a:off x="8912146" y="5516112"/>
            <a:ext cx="1408073"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Prevention:</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Testing,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PrEP</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PEP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99EB375B-3C85-4647-9487-3834B0E1205E}"/>
              </a:ext>
            </a:extLst>
          </p:cNvPr>
          <p:cNvSpPr txBox="1"/>
          <p:nvPr/>
        </p:nvSpPr>
        <p:spPr>
          <a:xfrm>
            <a:off x="10349956" y="5516112"/>
            <a:ext cx="140807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Sexually</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Transmitted</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a:t>
            </a:r>
          </a:p>
        </p:txBody>
      </p:sp>
      <p:pic>
        <p:nvPicPr>
          <p:cNvPr id="12" name="Picture 6">
            <a:extLst>
              <a:ext uri="{FF2B5EF4-FFF2-40B4-BE49-F238E27FC236}">
                <a16:creationId xmlns:a16="http://schemas.microsoft.com/office/drawing/2014/main" id="{7CD160DA-05C7-274D-A829-4B0CA4E996F0}"/>
              </a:ext>
            </a:extLst>
          </p:cNvPr>
          <p:cNvPicPr>
            <a:picLocks noChangeAspect="1"/>
          </p:cNvPicPr>
          <p:nvPr/>
        </p:nvPicPr>
        <p:blipFill rotWithShape="1">
          <a:blip r:embed="rId3">
            <a:extLst>
              <a:ext uri="{28A0092B-C50C-407E-A947-70E740481C1C}">
                <a14:useLocalDpi xmlns:a14="http://schemas.microsoft.com/office/drawing/2010/main" val="0"/>
              </a:ext>
            </a:extLst>
          </a:blip>
          <a:srcRect l="27765" t="35196" r="53358" b="37390"/>
          <a:stretch/>
        </p:blipFill>
        <p:spPr bwMode="auto">
          <a:xfrm>
            <a:off x="1891360" y="4532883"/>
            <a:ext cx="1418229"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128F47A6-23B8-F04F-B330-75C3B8C8032A}"/>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5196" r="31123" b="37390"/>
          <a:stretch/>
        </p:blipFill>
        <p:spPr bwMode="auto">
          <a:xfrm>
            <a:off x="3309589" y="4532883"/>
            <a:ext cx="1418229"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C977EE62-56F8-8C49-80FD-CC529124619A}"/>
              </a:ext>
            </a:extLst>
          </p:cNvPr>
          <p:cNvPicPr>
            <a:picLocks noChangeAspect="1"/>
          </p:cNvPicPr>
          <p:nvPr/>
        </p:nvPicPr>
        <p:blipFill rotWithShape="1">
          <a:blip r:embed="rId3">
            <a:extLst>
              <a:ext uri="{28A0092B-C50C-407E-A947-70E740481C1C}">
                <a14:useLocalDpi xmlns:a14="http://schemas.microsoft.com/office/drawing/2010/main" val="0"/>
              </a:ext>
            </a:extLst>
          </a:blip>
          <a:srcRect l="72246" t="35196" r="8877" b="37390"/>
          <a:stretch/>
        </p:blipFill>
        <p:spPr bwMode="auto">
          <a:xfrm>
            <a:off x="4707507" y="4532883"/>
            <a:ext cx="1418229"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7FD054D5-B5E3-E848-8610-F9871F5163F5}"/>
              </a:ext>
            </a:extLst>
          </p:cNvPr>
          <p:cNvPicPr>
            <a:picLocks noChangeAspect="1"/>
          </p:cNvPicPr>
          <p:nvPr/>
        </p:nvPicPr>
        <p:blipFill rotWithShape="1">
          <a:blip r:embed="rId4">
            <a:extLst>
              <a:ext uri="{28A0092B-C50C-407E-A947-70E740481C1C}">
                <a14:useLocalDpi xmlns:a14="http://schemas.microsoft.com/office/drawing/2010/main" val="0"/>
              </a:ext>
            </a:extLst>
          </a:blip>
          <a:srcRect l="28127" t="3493" r="53306" b="57320"/>
          <a:stretch/>
        </p:blipFill>
        <p:spPr bwMode="auto">
          <a:xfrm>
            <a:off x="7533809" y="4532883"/>
            <a:ext cx="1408073"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39C37A03-1BB4-9E46-BB7D-9681A3C8C5C6}"/>
              </a:ext>
            </a:extLst>
          </p:cNvPr>
          <p:cNvPicPr>
            <a:picLocks noChangeAspect="1"/>
          </p:cNvPicPr>
          <p:nvPr/>
        </p:nvPicPr>
        <p:blipFill rotWithShape="1">
          <a:blip r:embed="rId4">
            <a:extLst>
              <a:ext uri="{28A0092B-C50C-407E-A947-70E740481C1C}">
                <a14:useLocalDpi xmlns:a14="http://schemas.microsoft.com/office/drawing/2010/main" val="0"/>
              </a:ext>
            </a:extLst>
          </a:blip>
          <a:srcRect l="6466" t="3493" r="74967" b="57320"/>
          <a:stretch/>
        </p:blipFill>
        <p:spPr bwMode="auto">
          <a:xfrm>
            <a:off x="6125736" y="4532883"/>
            <a:ext cx="1408073"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F805DA1E-78B5-E140-BF90-D3A18B6454AE}"/>
              </a:ext>
            </a:extLst>
          </p:cNvPr>
          <p:cNvPicPr>
            <a:picLocks noChangeAspect="1"/>
          </p:cNvPicPr>
          <p:nvPr/>
        </p:nvPicPr>
        <p:blipFill rotWithShape="1">
          <a:blip r:embed="rId4">
            <a:extLst>
              <a:ext uri="{28A0092B-C50C-407E-A947-70E740481C1C}">
                <a14:useLocalDpi xmlns:a14="http://schemas.microsoft.com/office/drawing/2010/main" val="0"/>
              </a:ext>
            </a:extLst>
          </a:blip>
          <a:srcRect l="49046" t="3493" r="32387" b="57320"/>
          <a:stretch/>
        </p:blipFill>
        <p:spPr bwMode="auto">
          <a:xfrm>
            <a:off x="8941882" y="4532883"/>
            <a:ext cx="1408073"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41D733AD-D1D0-5046-A74A-AC58B4EC4CCE}"/>
              </a:ext>
            </a:extLst>
          </p:cNvPr>
          <p:cNvPicPr>
            <a:picLocks noChangeAspect="1"/>
          </p:cNvPicPr>
          <p:nvPr/>
        </p:nvPicPr>
        <p:blipFill rotWithShape="1">
          <a:blip r:embed="rId4">
            <a:extLst>
              <a:ext uri="{28A0092B-C50C-407E-A947-70E740481C1C}">
                <a14:useLocalDpi xmlns:a14="http://schemas.microsoft.com/office/drawing/2010/main" val="0"/>
              </a:ext>
            </a:extLst>
          </a:blip>
          <a:srcRect l="70460" t="3493" r="10973" b="57320"/>
          <a:stretch/>
        </p:blipFill>
        <p:spPr bwMode="auto">
          <a:xfrm>
            <a:off x="10349956" y="4532883"/>
            <a:ext cx="1408073" cy="926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Dollarphotoclub_88756348.jpg">
            <a:extLst>
              <a:ext uri="{FF2B5EF4-FFF2-40B4-BE49-F238E27FC236}">
                <a16:creationId xmlns:a16="http://schemas.microsoft.com/office/drawing/2014/main" id="{19F3CCBD-D37E-AD41-8577-4D4F52A8B3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949" t="23134" r="76653" b="10717"/>
          <a:stretch/>
        </p:blipFill>
        <p:spPr>
          <a:xfrm rot="5400000">
            <a:off x="5909569" y="-1308142"/>
            <a:ext cx="424900" cy="11257152"/>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5918" y="1238629"/>
            <a:ext cx="2340994" cy="2762373"/>
          </a:xfrm>
          <a:prstGeom prst="rect">
            <a:avLst/>
          </a:prstGeom>
        </p:spPr>
      </p:pic>
    </p:spTree>
    <p:extLst>
      <p:ext uri="{BB962C8B-B14F-4D97-AF65-F5344CB8AC3E}">
        <p14:creationId xmlns:p14="http://schemas.microsoft.com/office/powerpoint/2010/main" val="1953983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Lessons Learned</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07442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Standardization is on-going and the process requires continuous attention.</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Prioritize a true change in agency culture not just process. </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Find and lead with your site champions.</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Facilitate collaborations with internal departments early in the process (i.e.: data, business intelligence).</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Be prepared for the “hoops” you need to jump through to get to an agency wide initiative – committee presentations, BOD approval.</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Patient feedback can invigorate enthusiasm in staff.</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Collaboration with other community agencies is essential.</a:t>
            </a:r>
          </a:p>
          <a:p>
            <a:pPr lvl="0">
              <a:lnSpc>
                <a:spcPct val="90000"/>
              </a:lnSpc>
              <a:spcBef>
                <a:spcPts val="0"/>
              </a:spcBef>
              <a:spcAft>
                <a:spcPts val="1200"/>
              </a:spcAft>
              <a:buClr>
                <a:srgbClr val="008558"/>
              </a:buClr>
              <a:buFont typeface="Arial" panose="020B0604020202020204" pitchFamily="34" charset="0"/>
              <a:buChar char="•"/>
            </a:pPr>
            <a:endParaRPr lang="en-US" sz="26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pPr>
            <a:endParaRPr lang="en-US" sz="26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pPr>
            <a:endParaRPr lang="en-US" sz="26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587082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Lessons Learned</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Training to all levels of staff is arduous but necessary in standardization – remember to include administration, IT, billing, finance, facilities.</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Communication to the correct individuals is a key to success. </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Recognition of key staff (especially those with increased work load) is essential.</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Trainings, monitoring, and evaluation must be ongoing.</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Leadership buy-in can make or break an initiative. </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Assign a key point of contact for questions, concerns </a:t>
            </a:r>
            <a:r>
              <a:rPr lang="en-US" sz="2600" dirty="0" smtClean="0">
                <a:solidFill>
                  <a:prstClr val="black"/>
                </a:solidFill>
                <a:latin typeface="Calibri Light" panose="020F0302020204030204"/>
                <a:cs typeface="Calibri Light" panose="020F0302020204030204" pitchFamily="34" charset="0"/>
              </a:rPr>
              <a:t>and suggestions</a:t>
            </a:r>
            <a:r>
              <a:rPr lang="en-US" sz="2600" dirty="0">
                <a:solidFill>
                  <a:prstClr val="black"/>
                </a:solidFill>
                <a:latin typeface="Calibri Light" panose="020F0302020204030204"/>
                <a:cs typeface="Calibri Light" panose="020F0302020204030204" pitchFamily="34" charset="0"/>
              </a:rPr>
              <a:t>.</a:t>
            </a:r>
          </a:p>
          <a:p>
            <a:pPr lvl="0">
              <a:lnSpc>
                <a:spcPct val="90000"/>
              </a:lnSpc>
              <a:spcBef>
                <a:spcPts val="0"/>
              </a:spcBef>
              <a:spcAft>
                <a:spcPts val="1200"/>
              </a:spcAft>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Highlight successes often!</a:t>
            </a:r>
          </a:p>
          <a:p>
            <a:pPr lvl="0">
              <a:lnSpc>
                <a:spcPct val="90000"/>
              </a:lnSpc>
              <a:spcBef>
                <a:spcPts val="0"/>
              </a:spcBef>
              <a:spcAft>
                <a:spcPts val="1200"/>
              </a:spcAft>
              <a:buClr>
                <a:srgbClr val="008558"/>
              </a:buClr>
              <a:buFont typeface="Arial" panose="020B0604020202020204" pitchFamily="34" charset="0"/>
              <a:buChar char="•"/>
            </a:pPr>
            <a:endParaRPr lang="en-US" sz="26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pPr>
            <a:endParaRPr lang="en-US" sz="26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63423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5400" spc="-30" dirty="0">
                <a:solidFill>
                  <a:srgbClr val="0E74BD"/>
                </a:solidFill>
                <a:latin typeface="Calibri Light" panose="020F0302020204030204"/>
                <a:cs typeface="Calibri" panose="020F0502020204030204" pitchFamily="34" charset="0"/>
              </a:rPr>
              <a:t>Sexual Risk Assessment</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4675439"/>
            <a:ext cx="1674188" cy="19755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50532"/>
            <a:ext cx="2192201" cy="965107"/>
          </a:xfrm>
          <a:prstGeom prst="rect">
            <a:avLst/>
          </a:prstGeom>
        </p:spPr>
      </p:pic>
    </p:spTree>
    <p:extLst>
      <p:ext uri="{BB962C8B-B14F-4D97-AF65-F5344CB8AC3E}">
        <p14:creationId xmlns:p14="http://schemas.microsoft.com/office/powerpoint/2010/main" val="1572671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Sexual Health Assessment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May come up as part of a visit.</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During related patient complaints; when taking social </a:t>
            </a:r>
            <a:r>
              <a:rPr lang="en-US" sz="2600" dirty="0" err="1">
                <a:solidFill>
                  <a:prstClr val="black"/>
                </a:solidFill>
                <a:latin typeface="Calibri Light" panose="020F0302020204030204"/>
                <a:cs typeface="Calibri Light" panose="020F0302020204030204" pitchFamily="34" charset="0"/>
              </a:rPr>
              <a:t>hx</a:t>
            </a:r>
            <a:r>
              <a:rPr lang="en-US" sz="2600" dirty="0">
                <a:solidFill>
                  <a:prstClr val="black"/>
                </a:solidFill>
                <a:latin typeface="Calibri Light" panose="020F0302020204030204"/>
                <a:cs typeface="Calibri Light" panose="020F0302020204030204" pitchFamily="34" charset="0"/>
              </a:rPr>
              <a:t>, past medical </a:t>
            </a:r>
            <a:r>
              <a:rPr lang="en-US" sz="2600" dirty="0" err="1">
                <a:solidFill>
                  <a:prstClr val="black"/>
                </a:solidFill>
                <a:latin typeface="Calibri Light" panose="020F0302020204030204"/>
                <a:cs typeface="Calibri Light" panose="020F0302020204030204" pitchFamily="34" charset="0"/>
              </a:rPr>
              <a:t>hx</a:t>
            </a:r>
            <a:r>
              <a:rPr lang="en-US" sz="2600" dirty="0">
                <a:solidFill>
                  <a:prstClr val="black"/>
                </a:solidFill>
                <a:latin typeface="Calibri Light" panose="020F0302020204030204"/>
                <a:cs typeface="Calibri Light" panose="020F0302020204030204" pitchFamily="34" charset="0"/>
              </a:rPr>
              <a:t>, reproductive </a:t>
            </a:r>
            <a:r>
              <a:rPr lang="en-US" sz="2600" dirty="0" err="1">
                <a:solidFill>
                  <a:prstClr val="black"/>
                </a:solidFill>
                <a:latin typeface="Calibri Light" panose="020F0302020204030204"/>
                <a:cs typeface="Calibri Light" panose="020F0302020204030204" pitchFamily="34" charset="0"/>
              </a:rPr>
              <a:t>hx</a:t>
            </a:r>
            <a:r>
              <a:rPr lang="en-US" sz="2600" dirty="0">
                <a:solidFill>
                  <a:prstClr val="black"/>
                </a:solidFill>
                <a:latin typeface="Calibri Light" panose="020F0302020204030204"/>
                <a:cs typeface="Calibri Light" panose="020F0302020204030204" pitchFamily="34" charset="0"/>
              </a:rPr>
              <a:t> </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May be performed as part of routine screening.</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By provider or other trained clinical team member; on paper; on computer or smart screen; through patient </a:t>
            </a:r>
            <a:r>
              <a:rPr lang="en-US" sz="2600" dirty="0" smtClean="0">
                <a:solidFill>
                  <a:prstClr val="black"/>
                </a:solidFill>
                <a:latin typeface="Calibri Light" panose="020F0302020204030204"/>
                <a:cs typeface="Calibri Light" panose="020F0302020204030204" pitchFamily="34" charset="0"/>
              </a:rPr>
              <a:t>portal</a:t>
            </a:r>
          </a:p>
          <a:p>
            <a:pPr marL="457200" lvl="1" indent="0">
              <a:lnSpc>
                <a:spcPct val="90000"/>
              </a:lnSpc>
              <a:spcBef>
                <a:spcPts val="0"/>
              </a:spcBef>
              <a:buClr>
                <a:srgbClr val="008558"/>
              </a:buClr>
              <a:buNone/>
            </a:pPr>
            <a:endParaRPr lang="en-US" sz="2600" dirty="0">
              <a:solidFill>
                <a:prstClr val="black"/>
              </a:solidFill>
              <a:latin typeface="Calibri Light" panose="020F0302020204030204"/>
              <a:cs typeface="Calibri Light" panose="020F0302020204030204" pitchFamily="34" charset="0"/>
            </a:endParaRPr>
          </a:p>
          <a:p>
            <a:pPr marL="457200" lvl="1" indent="0" algn="ctr">
              <a:lnSpc>
                <a:spcPct val="90000"/>
              </a:lnSpc>
              <a:spcBef>
                <a:spcPts val="0"/>
              </a:spcBef>
              <a:buClr>
                <a:srgbClr val="008558"/>
              </a:buClr>
              <a:buNone/>
            </a:pPr>
            <a:r>
              <a:rPr lang="en-US" b="1" dirty="0">
                <a:solidFill>
                  <a:prstClr val="black"/>
                </a:solidFill>
                <a:latin typeface="Calibri Light" panose="020F0302020204030204"/>
                <a:cs typeface="Calibri Light" panose="020F0302020204030204" pitchFamily="34" charset="0"/>
              </a:rPr>
              <a:t>Bottom Line </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Sexual health assessment should be done on every patient </a:t>
            </a:r>
            <a:r>
              <a:rPr lang="en-US" dirty="0" smtClean="0">
                <a:solidFill>
                  <a:prstClr val="black"/>
                </a:solidFill>
                <a:latin typeface="Calibri Light" panose="020F0302020204030204"/>
                <a:cs typeface="Calibri Light" panose="020F0302020204030204" pitchFamily="34" charset="0"/>
              </a:rPr>
              <a:t>                                   and </a:t>
            </a:r>
            <a:r>
              <a:rPr lang="en-US" dirty="0">
                <a:solidFill>
                  <a:prstClr val="black"/>
                </a:solidFill>
                <a:latin typeface="Calibri Light" panose="020F0302020204030204"/>
                <a:cs typeface="Calibri Light" panose="020F0302020204030204" pitchFamily="34" charset="0"/>
              </a:rPr>
              <a:t>should be performed regularly.</a:t>
            </a:r>
          </a:p>
          <a:p>
            <a:pPr marL="457200" lvl="1" indent="0">
              <a:lnSpc>
                <a:spcPct val="90000"/>
              </a:lnSpc>
              <a:spcBef>
                <a:spcPts val="0"/>
              </a:spcBef>
              <a:buClr>
                <a:srgbClr val="008558"/>
              </a:buClr>
              <a:buNone/>
            </a:pPr>
            <a:endParaRPr lang="en-US" sz="2600" dirty="0" smtClean="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4" name="Rectangle 3"/>
          <p:cNvSpPr/>
          <p:nvPr/>
        </p:nvSpPr>
        <p:spPr>
          <a:xfrm>
            <a:off x="1903445" y="4609322"/>
            <a:ext cx="8976049" cy="1536795"/>
          </a:xfrm>
          <a:prstGeom prst="rect">
            <a:avLst/>
          </a:prstGeom>
          <a:noFill/>
          <a:ln>
            <a:solidFill>
              <a:srgbClr val="22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818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How to Broach the Subject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Let patients know:</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you take a sexual history from all patients. </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it is important for emotional and physical health.</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it is confidential.</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you take it regularly because sexual behaviors/STI exposures/sexual function/pregnancy desires and concerns all can change over time.</a:t>
            </a:r>
          </a:p>
          <a:p>
            <a:pPr marL="457200" lvl="1" indent="0">
              <a:lnSpc>
                <a:spcPct val="90000"/>
              </a:lnSpc>
              <a:spcBef>
                <a:spcPts val="0"/>
              </a:spcBef>
              <a:buClr>
                <a:srgbClr val="008558"/>
              </a:buClr>
              <a:buNone/>
            </a:pPr>
            <a:endParaRPr lang="en-US" sz="2600" dirty="0">
              <a:solidFill>
                <a:prstClr val="black"/>
              </a:solidFill>
              <a:latin typeface="Calibri Light" panose="020F0302020204030204"/>
              <a:cs typeface="Calibri Light" panose="020F0302020204030204" pitchFamily="34" charset="0"/>
            </a:endParaRPr>
          </a:p>
          <a:p>
            <a:pPr marL="457200" lvl="1" indent="0" algn="ctr">
              <a:lnSpc>
                <a:spcPct val="90000"/>
              </a:lnSpc>
              <a:spcBef>
                <a:spcPts val="0"/>
              </a:spcBef>
              <a:buClr>
                <a:srgbClr val="008558"/>
              </a:buClr>
              <a:buNone/>
            </a:pPr>
            <a:r>
              <a:rPr lang="en-US" b="1" dirty="0">
                <a:solidFill>
                  <a:prstClr val="black"/>
                </a:solidFill>
                <a:latin typeface="Calibri Light" panose="020F0302020204030204"/>
                <a:cs typeface="Calibri Light" panose="020F0302020204030204" pitchFamily="34" charset="0"/>
              </a:rPr>
              <a:t>Bottom Line </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Ask permission to proceed.</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“I would like to ask you some questions about your </a:t>
            </a:r>
            <a:r>
              <a:rPr lang="en-US" dirty="0" smtClean="0">
                <a:solidFill>
                  <a:prstClr val="black"/>
                </a:solidFill>
                <a:latin typeface="Calibri Light" panose="020F0302020204030204"/>
                <a:cs typeface="Calibri Light" panose="020F0302020204030204" pitchFamily="34" charset="0"/>
              </a:rPr>
              <a:t>                                       sexual </a:t>
            </a:r>
            <a:r>
              <a:rPr lang="en-US" dirty="0">
                <a:solidFill>
                  <a:prstClr val="black"/>
                </a:solidFill>
                <a:latin typeface="Calibri Light" panose="020F0302020204030204"/>
                <a:cs typeface="Calibri Light" panose="020F0302020204030204" pitchFamily="34" charset="0"/>
              </a:rPr>
              <a:t>health. Is that OK with you?”</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4" name="Rectangle 3"/>
          <p:cNvSpPr/>
          <p:nvPr/>
        </p:nvSpPr>
        <p:spPr>
          <a:xfrm>
            <a:off x="1903445" y="4627984"/>
            <a:ext cx="8976049" cy="1679510"/>
          </a:xfrm>
          <a:prstGeom prst="rect">
            <a:avLst/>
          </a:prstGeom>
          <a:noFill/>
          <a:ln>
            <a:solidFill>
              <a:srgbClr val="22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701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How to Approach a Sexual Health Assessment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Be sensitive and open.</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Be aware of your body language and facial expressions.</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Don’t let your beliefs interfere with providing best care.</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Avoid leading questions. </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“You always use condoms, right?” </a:t>
            </a:r>
          </a:p>
          <a:p>
            <a:pPr lvl="1">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“You only sleep with your husband, right?”</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Avoid terms like ‘promiscuous’ or ‘sleep around’.</a:t>
            </a:r>
          </a:p>
          <a:p>
            <a:pPr marL="457200" lvl="1" indent="0">
              <a:lnSpc>
                <a:spcPct val="90000"/>
              </a:lnSpc>
              <a:spcBef>
                <a:spcPts val="0"/>
              </a:spcBef>
              <a:buClr>
                <a:srgbClr val="008558"/>
              </a:buClr>
              <a:buNone/>
            </a:pPr>
            <a:endParaRPr lang="en-US" sz="2600" dirty="0">
              <a:solidFill>
                <a:prstClr val="black"/>
              </a:solidFill>
              <a:latin typeface="Calibri Light" panose="020F0302020204030204"/>
              <a:cs typeface="Calibri Light" panose="020F0302020204030204" pitchFamily="34" charset="0"/>
            </a:endParaRPr>
          </a:p>
          <a:p>
            <a:pPr marL="457200" lvl="1" indent="0" algn="ctr">
              <a:lnSpc>
                <a:spcPct val="90000"/>
              </a:lnSpc>
              <a:spcBef>
                <a:spcPts val="0"/>
              </a:spcBef>
              <a:buClr>
                <a:srgbClr val="008558"/>
              </a:buClr>
              <a:buNone/>
            </a:pPr>
            <a:r>
              <a:rPr lang="en-US" b="1" dirty="0">
                <a:solidFill>
                  <a:prstClr val="black"/>
                </a:solidFill>
                <a:latin typeface="Calibri Light" panose="020F0302020204030204"/>
                <a:cs typeface="Calibri Light" panose="020F0302020204030204" pitchFamily="34" charset="0"/>
              </a:rPr>
              <a:t>Bottom Line </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Avoid being judgmental.</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Practice </a:t>
            </a:r>
            <a:r>
              <a:rPr lang="en-US" dirty="0" smtClean="0">
                <a:solidFill>
                  <a:prstClr val="black"/>
                </a:solidFill>
                <a:latin typeface="Calibri Light" panose="020F0302020204030204"/>
                <a:cs typeface="Calibri Light" panose="020F0302020204030204" pitchFamily="34" charset="0"/>
              </a:rPr>
              <a:t>questions out </a:t>
            </a:r>
            <a:r>
              <a:rPr lang="en-US" dirty="0">
                <a:solidFill>
                  <a:prstClr val="black"/>
                </a:solidFill>
                <a:latin typeface="Calibri Light" panose="020F0302020204030204"/>
                <a:cs typeface="Calibri Light" panose="020F0302020204030204" pitchFamily="34" charset="0"/>
              </a:rPr>
              <a:t>loud and with others.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4" name="Rectangle 3"/>
          <p:cNvSpPr/>
          <p:nvPr/>
        </p:nvSpPr>
        <p:spPr>
          <a:xfrm>
            <a:off x="1903445" y="4982547"/>
            <a:ext cx="8976049" cy="1343608"/>
          </a:xfrm>
          <a:prstGeom prst="rect">
            <a:avLst/>
          </a:prstGeom>
          <a:noFill/>
          <a:ln>
            <a:solidFill>
              <a:srgbClr val="22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6346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How to Approach a Sexual Health Assessment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1"/>
            <a:ext cx="11238372" cy="31737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Sexual orientation does not always determine sexual behaviors. </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How a person identifies and who they have sex with do not always align.</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These can change over time. </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Use gender neutral terms until you know the gender of the partner(s). </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Sexual behavior should not be stereotyped.</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Many elderly people are sexually active.</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Heterosexual couples do have open relationships.</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Gay couples do decide to be monogamous.</a:t>
            </a:r>
          </a:p>
          <a:p>
            <a:pPr lvl="1">
              <a:lnSpc>
                <a:spcPct val="90000"/>
              </a:lnSpc>
              <a:spcBef>
                <a:spcPts val="0"/>
              </a:spcBef>
              <a:buClr>
                <a:srgbClr val="008558"/>
              </a:buClr>
              <a:buFont typeface="Arial" panose="020B0604020202020204" pitchFamily="34" charset="0"/>
              <a:buChar char="•"/>
            </a:pPr>
            <a:r>
              <a:rPr lang="en-US" sz="2200" dirty="0">
                <a:solidFill>
                  <a:prstClr val="black"/>
                </a:solidFill>
                <a:latin typeface="Calibri Light" panose="020F0302020204030204"/>
                <a:cs typeface="Calibri Light" panose="020F0302020204030204" pitchFamily="34" charset="0"/>
              </a:rPr>
              <a:t>Some gay men don’t like to give oral sex or receive anal sex</a:t>
            </a:r>
            <a:r>
              <a:rPr lang="en-US" sz="2200" dirty="0" smtClean="0">
                <a:solidFill>
                  <a:prstClr val="black"/>
                </a:solidFill>
                <a:latin typeface="Calibri Light" panose="020F0302020204030204"/>
                <a:cs typeface="Calibri Light" panose="020F0302020204030204" pitchFamily="34" charset="0"/>
              </a:rPr>
              <a:t>.</a:t>
            </a:r>
          </a:p>
          <a:p>
            <a:pPr marL="457200" lvl="1" indent="0">
              <a:lnSpc>
                <a:spcPct val="90000"/>
              </a:lnSpc>
              <a:spcBef>
                <a:spcPts val="0"/>
              </a:spcBef>
              <a:buClr>
                <a:srgbClr val="008558"/>
              </a:buClr>
              <a:buNone/>
            </a:pPr>
            <a:endParaRPr lang="en-US" sz="2600" dirty="0" smtClean="0">
              <a:solidFill>
                <a:prstClr val="black"/>
              </a:solidFill>
              <a:latin typeface="Calibri Light" panose="020F0302020204030204"/>
              <a:cs typeface="Calibri Light" panose="020F0302020204030204" pitchFamily="34" charset="0"/>
            </a:endParaRPr>
          </a:p>
          <a:p>
            <a:pPr marL="457200" lvl="1" indent="0" algn="ctr">
              <a:lnSpc>
                <a:spcPct val="90000"/>
              </a:lnSpc>
              <a:spcBef>
                <a:spcPts val="0"/>
              </a:spcBef>
              <a:buClr>
                <a:srgbClr val="008558"/>
              </a:buClr>
              <a:buNone/>
            </a:pPr>
            <a:r>
              <a:rPr lang="en-US" b="1" dirty="0" smtClean="0">
                <a:solidFill>
                  <a:prstClr val="black"/>
                </a:solidFill>
                <a:latin typeface="Calibri Light" panose="020F0302020204030204"/>
                <a:cs typeface="Calibri Light" panose="020F0302020204030204" pitchFamily="34" charset="0"/>
              </a:rPr>
              <a:t>Bottom </a:t>
            </a:r>
            <a:r>
              <a:rPr lang="en-US" b="1" dirty="0">
                <a:solidFill>
                  <a:prstClr val="black"/>
                </a:solidFill>
                <a:latin typeface="Calibri Light" panose="020F0302020204030204"/>
                <a:cs typeface="Calibri Light" panose="020F0302020204030204" pitchFamily="34" charset="0"/>
              </a:rPr>
              <a:t>Line </a:t>
            </a:r>
          </a:p>
          <a:p>
            <a:pPr marL="457200" lvl="1" indent="0" algn="ctr">
              <a:lnSpc>
                <a:spcPct val="90000"/>
              </a:lnSpc>
              <a:spcBef>
                <a:spcPts val="0"/>
              </a:spcBef>
              <a:buClr>
                <a:srgbClr val="008558"/>
              </a:buClr>
              <a:buNone/>
            </a:pPr>
            <a:r>
              <a:rPr lang="en-US" dirty="0" smtClean="0">
                <a:solidFill>
                  <a:prstClr val="black"/>
                </a:solidFill>
                <a:latin typeface="Calibri Light" panose="020F0302020204030204"/>
                <a:cs typeface="Calibri Light" panose="020F0302020204030204" pitchFamily="34" charset="0"/>
              </a:rPr>
              <a:t>Make no assumptions.</a:t>
            </a:r>
            <a:endParaRPr lang="en-US"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4" name="Rectangle 3"/>
          <p:cNvSpPr/>
          <p:nvPr/>
        </p:nvSpPr>
        <p:spPr>
          <a:xfrm>
            <a:off x="1903445" y="5374433"/>
            <a:ext cx="8976049" cy="951722"/>
          </a:xfrm>
          <a:prstGeom prst="rect">
            <a:avLst/>
          </a:prstGeom>
          <a:noFill/>
          <a:ln>
            <a:solidFill>
              <a:srgbClr val="22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9569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Goals of Sexual Health Assessment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Arial" panose="020B0604020202020204" pitchFamily="34" charset="0"/>
              <a:buChar char="•"/>
            </a:pPr>
            <a:r>
              <a:rPr lang="en-US" sz="2600" dirty="0" smtClean="0">
                <a:solidFill>
                  <a:prstClr val="black"/>
                </a:solidFill>
                <a:latin typeface="Calibri Light" panose="020F0302020204030204"/>
                <a:cs typeface="Calibri Light" panose="020F0302020204030204" pitchFamily="34" charset="0"/>
              </a:rPr>
              <a:t>Does </a:t>
            </a:r>
            <a:r>
              <a:rPr lang="en-US" sz="2600" dirty="0">
                <a:solidFill>
                  <a:prstClr val="black"/>
                </a:solidFill>
                <a:latin typeface="Calibri Light" panose="020F0302020204030204"/>
                <a:cs typeface="Calibri Light" panose="020F0302020204030204" pitchFamily="34" charset="0"/>
              </a:rPr>
              <a:t>patient require STI screening?</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What parts do we need to screen?</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Does patient require STI treatment?</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Is sexual functioning as desired?</a:t>
            </a:r>
          </a:p>
          <a:p>
            <a:pPr lvl="0">
              <a:lnSpc>
                <a:spcPct val="90000"/>
              </a:lnSpc>
              <a:spcBef>
                <a:spcPts val="0"/>
              </a:spcBef>
              <a:buClr>
                <a:srgbClr val="008558"/>
              </a:buClr>
              <a:buFont typeface="Arial" panose="020B0604020202020204" pitchFamily="34" charset="0"/>
              <a:buChar char="•"/>
            </a:pPr>
            <a:r>
              <a:rPr lang="en-US" sz="2600" dirty="0">
                <a:solidFill>
                  <a:prstClr val="black"/>
                </a:solidFill>
                <a:latin typeface="Calibri Light" panose="020F0302020204030204"/>
                <a:cs typeface="Calibri Light" panose="020F0302020204030204" pitchFamily="34" charset="0"/>
              </a:rPr>
              <a:t>Does patient require STD/HIV prevention and/or family planning?</a:t>
            </a:r>
          </a:p>
          <a:p>
            <a:pPr marL="457200" lvl="1" indent="0">
              <a:lnSpc>
                <a:spcPct val="90000"/>
              </a:lnSpc>
              <a:spcBef>
                <a:spcPts val="0"/>
              </a:spcBef>
              <a:buClr>
                <a:srgbClr val="008558"/>
              </a:buClr>
              <a:buNone/>
            </a:pPr>
            <a:endParaRPr lang="en-US" sz="2600" dirty="0">
              <a:solidFill>
                <a:prstClr val="black"/>
              </a:solidFill>
              <a:latin typeface="Calibri Light" panose="020F0302020204030204"/>
              <a:cs typeface="Calibri Light" panose="020F0302020204030204" pitchFamily="34" charset="0"/>
            </a:endParaRPr>
          </a:p>
          <a:p>
            <a:pPr marL="457200" lvl="1" indent="0" algn="ctr">
              <a:lnSpc>
                <a:spcPct val="90000"/>
              </a:lnSpc>
              <a:spcBef>
                <a:spcPts val="0"/>
              </a:spcBef>
              <a:buClr>
                <a:srgbClr val="008558"/>
              </a:buClr>
              <a:buNone/>
            </a:pPr>
            <a:r>
              <a:rPr lang="en-US" b="1" dirty="0">
                <a:solidFill>
                  <a:prstClr val="black"/>
                </a:solidFill>
                <a:latin typeface="Calibri Light" panose="020F0302020204030204"/>
                <a:cs typeface="Calibri Light" panose="020F0302020204030204" pitchFamily="34" charset="0"/>
              </a:rPr>
              <a:t>Bottom Line </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Promote healthy sex lives.</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Empower with knowledge and choice.</a:t>
            </a:r>
          </a:p>
          <a:p>
            <a:pPr marL="457200" lvl="1" indent="0" algn="ctr">
              <a:lnSpc>
                <a:spcPct val="90000"/>
              </a:lnSpc>
              <a:spcBef>
                <a:spcPts val="0"/>
              </a:spcBef>
              <a:buClr>
                <a:srgbClr val="008558"/>
              </a:buClr>
              <a:buNone/>
            </a:pPr>
            <a:r>
              <a:rPr lang="en-US" dirty="0">
                <a:solidFill>
                  <a:prstClr val="black"/>
                </a:solidFill>
                <a:latin typeface="Calibri Light" panose="020F0302020204030204"/>
                <a:cs typeface="Calibri Light" panose="020F0302020204030204" pitchFamily="34" charset="0"/>
              </a:rPr>
              <a:t>Protect through prevention, screening, and treatment.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4" name="Rectangle 3"/>
          <p:cNvSpPr/>
          <p:nvPr/>
        </p:nvSpPr>
        <p:spPr>
          <a:xfrm>
            <a:off x="1903445" y="4217437"/>
            <a:ext cx="8976049" cy="1928680"/>
          </a:xfrm>
          <a:prstGeom prst="rect">
            <a:avLst/>
          </a:prstGeom>
          <a:noFill/>
          <a:ln>
            <a:solidFill>
              <a:srgbClr val="22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603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The 5 P’s of Sexual Health Assessment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Partners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Practices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Past history of STDs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Protection from STDs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Pregnancy plans</a:t>
            </a:r>
          </a:p>
          <a:p>
            <a:pPr lvl="0">
              <a:lnSpc>
                <a:spcPct val="90000"/>
              </a:lnSpc>
              <a:spcBef>
                <a:spcPts val="0"/>
              </a:spcBef>
              <a:spcAft>
                <a:spcPts val="1200"/>
              </a:spcAft>
              <a:buClr>
                <a:srgbClr val="008558"/>
              </a:buClr>
              <a:buFont typeface="Wingdings" panose="05000000000000000000" pitchFamily="2" charset="2"/>
              <a:buChar char="Ø"/>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195927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I. Partners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Have you been  sexually active in past year?</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How many partners do you have currently? In past year? </a:t>
            </a:r>
            <a:r>
              <a:rPr lang="en-US" sz="3000" dirty="0" smtClean="0">
                <a:solidFill>
                  <a:prstClr val="black"/>
                </a:solidFill>
                <a:latin typeface="Calibri Light" panose="020F0302020204030204"/>
                <a:cs typeface="Calibri Light" panose="020F0302020204030204" pitchFamily="34" charset="0"/>
              </a:rPr>
              <a:t>                                   (</a:t>
            </a:r>
            <a:r>
              <a:rPr lang="en-US" sz="3000" dirty="0">
                <a:solidFill>
                  <a:prstClr val="black"/>
                </a:solidFill>
                <a:latin typeface="Calibri Light" panose="020F0302020204030204"/>
                <a:cs typeface="Calibri Light" panose="020F0302020204030204" pitchFamily="34" charset="0"/>
              </a:rPr>
              <a:t>1 or more than 1)</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Do you have sex with men, women, transmen, transwomen, other? </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Do/did your partner(s) have other partners?</a:t>
            </a:r>
          </a:p>
          <a:p>
            <a:pPr lvl="0">
              <a:lnSpc>
                <a:spcPct val="90000"/>
              </a:lnSpc>
              <a:spcBef>
                <a:spcPts val="0"/>
              </a:spcBef>
              <a:spcAft>
                <a:spcPts val="1200"/>
              </a:spcAft>
              <a:buClr>
                <a:srgbClr val="008558"/>
              </a:buClr>
              <a:buFont typeface="Wingdings" panose="05000000000000000000" pitchFamily="2" charset="2"/>
              <a:buChar char="Ø"/>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61437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355" y="1829781"/>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2024 Cohort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Table 4"/>
          <p:cNvGraphicFramePr>
            <a:graphicFrameLocks noGrp="1"/>
          </p:cNvGraphicFramePr>
          <p:nvPr>
            <p:extLst/>
          </p:nvPr>
        </p:nvGraphicFramePr>
        <p:xfrm>
          <a:off x="3557588" y="1414925"/>
          <a:ext cx="8147790" cy="5120643"/>
        </p:xfrm>
        <a:graphic>
          <a:graphicData uri="http://schemas.openxmlformats.org/drawingml/2006/table">
            <a:tbl>
              <a:tblPr bandRow="1">
                <a:tableStyleId>{7DF18680-E054-41AD-8BC1-D1AEF772440D}</a:tableStyleId>
              </a:tblPr>
              <a:tblGrid>
                <a:gridCol w="5470665">
                  <a:extLst>
                    <a:ext uri="{9D8B030D-6E8A-4147-A177-3AD203B41FA5}">
                      <a16:colId xmlns:a16="http://schemas.microsoft.com/office/drawing/2014/main" val="3157025843"/>
                    </a:ext>
                  </a:extLst>
                </a:gridCol>
                <a:gridCol w="2677125">
                  <a:extLst>
                    <a:ext uri="{9D8B030D-6E8A-4147-A177-3AD203B41FA5}">
                      <a16:colId xmlns:a16="http://schemas.microsoft.com/office/drawing/2014/main" val="3172836537"/>
                    </a:ext>
                  </a:extLst>
                </a:gridCol>
              </a:tblGrid>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Affinia Healthcare</a:t>
                      </a:r>
                    </a:p>
                  </a:txBody>
                  <a:tcPr marL="9525" marR="9525" marT="9525" marB="0" anchor="b"/>
                </a:tc>
                <a:tc>
                  <a:txBody>
                    <a:bodyPr/>
                    <a:lstStyle/>
                    <a:p>
                      <a:pPr marL="0" indent="0">
                        <a:buFont typeface="+mj-lt"/>
                        <a:buNone/>
                      </a:pPr>
                      <a:r>
                        <a:rPr lang="en-US" sz="2000" dirty="0" smtClean="0">
                          <a:latin typeface="Calibri Light" panose="020F0302020204030204" pitchFamily="34" charset="0"/>
                          <a:cs typeface="Calibri Light" panose="020F0302020204030204" pitchFamily="34" charset="0"/>
                        </a:rPr>
                        <a:t>St. Louis, Missouri </a:t>
                      </a:r>
                    </a:p>
                  </a:txBody>
                  <a:tcPr/>
                </a:tc>
                <a:extLst>
                  <a:ext uri="{0D108BD9-81ED-4DB2-BD59-A6C34878D82A}">
                    <a16:rowId xmlns:a16="http://schemas.microsoft.com/office/drawing/2014/main" val="3911534579"/>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Asian American Health Coalition dba HOPE Clinic</a:t>
                      </a:r>
                    </a:p>
                  </a:txBody>
                  <a:tcPr marL="9525" marR="9525" marT="9525" marB="0" anchor="b"/>
                </a:tc>
                <a:tc>
                  <a:txBody>
                    <a:bodyPr/>
                    <a:lstStyle/>
                    <a:p>
                      <a:pPr marL="0" indent="0">
                        <a:buFont typeface="+mj-lt"/>
                        <a:buNone/>
                      </a:pPr>
                      <a:r>
                        <a:rPr lang="en-US" sz="2000" dirty="0" smtClean="0">
                          <a:latin typeface="Calibri Light" panose="020F0302020204030204" pitchFamily="34" charset="0"/>
                          <a:cs typeface="Calibri Light" panose="020F0302020204030204" pitchFamily="34" charset="0"/>
                        </a:rPr>
                        <a:t>Houston,</a:t>
                      </a:r>
                      <a:r>
                        <a:rPr lang="en-US" sz="2000" baseline="0" dirty="0" smtClean="0">
                          <a:latin typeface="Calibri Light" panose="020F0302020204030204" pitchFamily="34" charset="0"/>
                          <a:cs typeface="Calibri Light" panose="020F0302020204030204" pitchFamily="34" charset="0"/>
                        </a:rPr>
                        <a:t> Texas </a:t>
                      </a:r>
                      <a:endParaRPr lang="en-US" sz="20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70273528"/>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East Central Oklahoma Family Health Center</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000" dirty="0" smtClean="0">
                          <a:latin typeface="Calibri Light" panose="020F0302020204030204" pitchFamily="34" charset="0"/>
                          <a:cs typeface="Calibri Light" panose="020F0302020204030204" pitchFamily="34" charset="0"/>
                        </a:rPr>
                        <a:t>Wetumka, Oklahoma</a:t>
                      </a:r>
                    </a:p>
                  </a:txBody>
                  <a:tcPr/>
                </a:tc>
                <a:extLst>
                  <a:ext uri="{0D108BD9-81ED-4DB2-BD59-A6C34878D82A}">
                    <a16:rowId xmlns:a16="http://schemas.microsoft.com/office/drawing/2014/main" val="1934746906"/>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FirstMed Health and Wellness</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indent="0">
                        <a:buFont typeface="+mj-lt"/>
                        <a:buNone/>
                      </a:pPr>
                      <a:r>
                        <a:rPr lang="it-IT" sz="2000" dirty="0" smtClean="0">
                          <a:latin typeface="Calibri Light" panose="020F0302020204030204" pitchFamily="34" charset="0"/>
                          <a:cs typeface="Calibri Light" panose="020F0302020204030204" pitchFamily="34" charset="0"/>
                        </a:rPr>
                        <a:t>Las Vegas,</a:t>
                      </a:r>
                      <a:r>
                        <a:rPr lang="it-IT" sz="2000" baseline="0" dirty="0" smtClean="0">
                          <a:latin typeface="Calibri Light" panose="020F0302020204030204" pitchFamily="34" charset="0"/>
                          <a:cs typeface="Calibri Light" panose="020F0302020204030204" pitchFamily="34" charset="0"/>
                        </a:rPr>
                        <a:t> Nevada</a:t>
                      </a:r>
                      <a:endParaRPr lang="it-IT" sz="20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23521313"/>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Hi-Desert Memorial Health Care District </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indent="0">
                        <a:buFont typeface="+mj-lt"/>
                        <a:buNone/>
                      </a:pPr>
                      <a:r>
                        <a:rPr lang="it-IT" sz="2000" dirty="0" smtClean="0">
                          <a:latin typeface="Calibri Light" panose="020F0302020204030204" pitchFamily="34" charset="0"/>
                          <a:cs typeface="Calibri Light" panose="020F0302020204030204" pitchFamily="34" charset="0"/>
                        </a:rPr>
                        <a:t>California</a:t>
                      </a:r>
                    </a:p>
                  </a:txBody>
                  <a:tcPr/>
                </a:tc>
                <a:extLst>
                  <a:ext uri="{0D108BD9-81ED-4DB2-BD59-A6C34878D82A}">
                    <a16:rowId xmlns:a16="http://schemas.microsoft.com/office/drawing/2014/main" val="2561123819"/>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International Community Health Services</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indent="0">
                        <a:buFont typeface="+mj-lt"/>
                        <a:buNone/>
                      </a:pPr>
                      <a:r>
                        <a:rPr lang="it-IT" sz="2000" dirty="0" smtClean="0">
                          <a:latin typeface="Calibri Light" panose="020F0302020204030204" pitchFamily="34" charset="0"/>
                          <a:cs typeface="Calibri Light" panose="020F0302020204030204" pitchFamily="34" charset="0"/>
                        </a:rPr>
                        <a:t>Seattle,</a:t>
                      </a:r>
                      <a:r>
                        <a:rPr lang="it-IT" sz="2000" baseline="0" dirty="0" smtClean="0">
                          <a:latin typeface="Calibri Light" panose="020F0302020204030204" pitchFamily="34" charset="0"/>
                          <a:cs typeface="Calibri Light" panose="020F0302020204030204" pitchFamily="34" charset="0"/>
                        </a:rPr>
                        <a:t> Washington</a:t>
                      </a:r>
                      <a:endParaRPr lang="it-IT" sz="20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394473625"/>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Jane Pauley Community Health Center</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indent="0">
                        <a:buFont typeface="+mj-lt"/>
                        <a:buNone/>
                      </a:pPr>
                      <a:r>
                        <a:rPr lang="it-IT" sz="2000" dirty="0" smtClean="0">
                          <a:latin typeface="Calibri Light" panose="020F0302020204030204" pitchFamily="34" charset="0"/>
                          <a:cs typeface="Calibri Light" panose="020F0302020204030204" pitchFamily="34" charset="0"/>
                        </a:rPr>
                        <a:t>Indianapolis,</a:t>
                      </a:r>
                      <a:r>
                        <a:rPr lang="it-IT" sz="2000" baseline="0" dirty="0" smtClean="0">
                          <a:latin typeface="Calibri Light" panose="020F0302020204030204" pitchFamily="34" charset="0"/>
                          <a:cs typeface="Calibri Light" panose="020F0302020204030204" pitchFamily="34" charset="0"/>
                        </a:rPr>
                        <a:t> Indiana</a:t>
                      </a:r>
                      <a:endParaRPr lang="it-IT" sz="20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691444210"/>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North County Health Project, Inc. DBA </a:t>
                      </a:r>
                      <a:r>
                        <a:rPr lang="en-US" sz="2000" b="0" i="0" u="none" strike="noStrike" dirty="0" err="1" smtClean="0">
                          <a:solidFill>
                            <a:srgbClr val="000000"/>
                          </a:solidFill>
                          <a:effectLst/>
                          <a:latin typeface="Calibri Light" panose="020F0302020204030204" pitchFamily="34" charset="0"/>
                          <a:cs typeface="Calibri Light" panose="020F0302020204030204" pitchFamily="34" charset="0"/>
                        </a:rPr>
                        <a:t>TrueCare</a:t>
                      </a:r>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tc>
                  <a:txBody>
                    <a:bodyPr/>
                    <a:lstStyle/>
                    <a:p>
                      <a:pPr marL="0" indent="0">
                        <a:buFont typeface="+mj-lt"/>
                        <a:buNone/>
                      </a:pPr>
                      <a:r>
                        <a:rPr lang="it-IT" sz="2000" dirty="0" smtClean="0">
                          <a:latin typeface="Calibri Light" panose="020F0302020204030204" pitchFamily="34" charset="0"/>
                          <a:cs typeface="Calibri Light" panose="020F0302020204030204" pitchFamily="34" charset="0"/>
                        </a:rPr>
                        <a:t>San Marcos, Califonia </a:t>
                      </a:r>
                    </a:p>
                  </a:txBody>
                  <a:tcPr/>
                </a:tc>
                <a:extLst>
                  <a:ext uri="{0D108BD9-81ED-4DB2-BD59-A6C34878D82A}">
                    <a16:rowId xmlns:a16="http://schemas.microsoft.com/office/drawing/2014/main" val="3318093270"/>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Promise Healthcare </a:t>
                      </a:r>
                    </a:p>
                  </a:txBody>
                  <a:tcPr marL="9525" marR="9525" marT="9525" marB="0" anchor="b"/>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000" dirty="0" smtClean="0">
                          <a:latin typeface="Calibri Light" panose="020F0302020204030204" pitchFamily="34" charset="0"/>
                          <a:cs typeface="Calibri Light" panose="020F0302020204030204" pitchFamily="34" charset="0"/>
                        </a:rPr>
                        <a:t>Champaign, Illinois </a:t>
                      </a:r>
                    </a:p>
                  </a:txBody>
                  <a:tcPr/>
                </a:tc>
                <a:extLst>
                  <a:ext uri="{0D108BD9-81ED-4DB2-BD59-A6C34878D82A}">
                    <a16:rowId xmlns:a16="http://schemas.microsoft.com/office/drawing/2014/main" val="1103589495"/>
                  </a:ext>
                </a:extLst>
              </a:tr>
              <a:tr h="465513">
                <a:tc>
                  <a:txBody>
                    <a:bodyPr/>
                    <a:lstStyle/>
                    <a:p>
                      <a:pPr algn="l" fontAlgn="b"/>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The HealthCare Connection, Inc.</a:t>
                      </a:r>
                    </a:p>
                  </a:txBody>
                  <a:tcPr marL="9525" marR="9525" marT="9525" marB="0" anchor="b"/>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000" dirty="0" smtClean="0">
                          <a:latin typeface="Calibri Light" panose="020F0302020204030204" pitchFamily="34" charset="0"/>
                          <a:cs typeface="Calibri Light" panose="020F0302020204030204" pitchFamily="34" charset="0"/>
                        </a:rPr>
                        <a:t>Cincinnati, Ohio</a:t>
                      </a:r>
                    </a:p>
                  </a:txBody>
                  <a:tcPr/>
                </a:tc>
                <a:extLst>
                  <a:ext uri="{0D108BD9-81ED-4DB2-BD59-A6C34878D82A}">
                    <a16:rowId xmlns:a16="http://schemas.microsoft.com/office/drawing/2014/main" val="1126472391"/>
                  </a:ext>
                </a:extLst>
              </a:tr>
              <a:tr h="465513">
                <a:tc>
                  <a:txBody>
                    <a:bodyPr/>
                    <a:lstStyle/>
                    <a:p>
                      <a:pPr algn="l" fontAlgn="b"/>
                      <a:r>
                        <a:rPr lang="en-US" sz="2000" b="0" i="0" u="none" strike="noStrike" dirty="0" err="1" smtClean="0">
                          <a:solidFill>
                            <a:srgbClr val="000000"/>
                          </a:solidFill>
                          <a:effectLst/>
                          <a:latin typeface="Calibri Light" panose="020F0302020204030204" pitchFamily="34" charset="0"/>
                          <a:cs typeface="Calibri Light" panose="020F0302020204030204" pitchFamily="34" charset="0"/>
                        </a:rPr>
                        <a:t>WellSpace</a:t>
                      </a:r>
                      <a:r>
                        <a:rPr lang="en-US" sz="2000" b="0" i="0" u="none" strike="noStrike" dirty="0" smtClean="0">
                          <a:solidFill>
                            <a:srgbClr val="000000"/>
                          </a:solidFill>
                          <a:effectLst/>
                          <a:latin typeface="Calibri Light" panose="020F0302020204030204" pitchFamily="34" charset="0"/>
                          <a:cs typeface="Calibri Light" panose="020F0302020204030204" pitchFamily="34" charset="0"/>
                        </a:rPr>
                        <a:t> Health </a:t>
                      </a:r>
                      <a:endParaRPr lang="en-US" sz="2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000" dirty="0" smtClean="0">
                          <a:latin typeface="Calibri Light" panose="020F0302020204030204" pitchFamily="34" charset="0"/>
                          <a:cs typeface="Calibri Light" panose="020F0302020204030204" pitchFamily="34" charset="0"/>
                        </a:rPr>
                        <a:t>Sacramento,</a:t>
                      </a:r>
                      <a:r>
                        <a:rPr lang="it-IT" sz="2000" baseline="0" dirty="0" smtClean="0">
                          <a:latin typeface="Calibri Light" panose="020F0302020204030204" pitchFamily="34" charset="0"/>
                          <a:cs typeface="Calibri Light" panose="020F0302020204030204" pitchFamily="34" charset="0"/>
                        </a:rPr>
                        <a:t> California </a:t>
                      </a:r>
                      <a:endParaRPr lang="it-IT" sz="20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48640378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23" y="5612563"/>
            <a:ext cx="782205" cy="9230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78668"/>
            <a:ext cx="2192201" cy="965107"/>
          </a:xfrm>
          <a:prstGeom prst="rect">
            <a:avLst/>
          </a:prstGeom>
        </p:spPr>
      </p:pic>
    </p:spTree>
    <p:extLst>
      <p:ext uri="{BB962C8B-B14F-4D97-AF65-F5344CB8AC3E}">
        <p14:creationId xmlns:p14="http://schemas.microsoft.com/office/powerpoint/2010/main" val="3967972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II. Practices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Have you (or your partners) had sex with someone you </a:t>
            </a:r>
            <a:r>
              <a:rPr lang="en-US" sz="3000" dirty="0" smtClean="0">
                <a:solidFill>
                  <a:prstClr val="black"/>
                </a:solidFill>
                <a:latin typeface="Calibri Light" panose="020F0302020204030204"/>
                <a:cs typeface="Calibri Light" panose="020F0302020204030204" pitchFamily="34" charset="0"/>
              </a:rPr>
              <a:t>                                 did </a:t>
            </a:r>
            <a:r>
              <a:rPr lang="en-US" sz="3000" dirty="0">
                <a:solidFill>
                  <a:prstClr val="black"/>
                </a:solidFill>
                <a:latin typeface="Calibri Light" panose="020F0302020204030204"/>
                <a:cs typeface="Calibri Light" panose="020F0302020204030204" pitchFamily="34" charset="0"/>
              </a:rPr>
              <a:t>not know or just met?</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Have you (or your partners) had sex under the influence </a:t>
            </a:r>
            <a:r>
              <a:rPr lang="en-US" sz="3000" dirty="0" smtClean="0">
                <a:solidFill>
                  <a:prstClr val="black"/>
                </a:solidFill>
                <a:latin typeface="Calibri Light" panose="020F0302020204030204"/>
                <a:cs typeface="Calibri Light" panose="020F0302020204030204" pitchFamily="34" charset="0"/>
              </a:rPr>
              <a:t>                                of </a:t>
            </a:r>
            <a:r>
              <a:rPr lang="en-US" sz="3000" dirty="0">
                <a:solidFill>
                  <a:prstClr val="black"/>
                </a:solidFill>
                <a:latin typeface="Calibri Light" panose="020F0302020204030204"/>
                <a:cs typeface="Calibri Light" panose="020F0302020204030204" pitchFamily="34" charset="0"/>
              </a:rPr>
              <a:t>drugs or alcohol? </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Have you (or you partners) received or given money/shelter/drugs </a:t>
            </a:r>
            <a:r>
              <a:rPr lang="en-US" sz="3000" dirty="0" smtClean="0">
                <a:solidFill>
                  <a:prstClr val="black"/>
                </a:solidFill>
                <a:latin typeface="Calibri Light" panose="020F0302020204030204"/>
                <a:cs typeface="Calibri Light" panose="020F0302020204030204" pitchFamily="34" charset="0"/>
              </a:rPr>
              <a:t>    for </a:t>
            </a:r>
            <a:r>
              <a:rPr lang="en-US" sz="3000" dirty="0">
                <a:solidFill>
                  <a:prstClr val="black"/>
                </a:solidFill>
                <a:latin typeface="Calibri Light" panose="020F0302020204030204"/>
                <a:cs typeface="Calibri Light" panose="020F0302020204030204" pitchFamily="34" charset="0"/>
              </a:rPr>
              <a:t>sex?</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Do you have concerns about your sex life?</a:t>
            </a:r>
          </a:p>
          <a:p>
            <a:pPr lvl="1">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Sexual function, desire, satisfaction, orientation, identity</a:t>
            </a:r>
          </a:p>
          <a:p>
            <a:pPr lvl="0">
              <a:lnSpc>
                <a:spcPct val="90000"/>
              </a:lnSpc>
              <a:spcBef>
                <a:spcPts val="0"/>
              </a:spcBef>
              <a:spcAft>
                <a:spcPts val="1200"/>
              </a:spcAft>
              <a:buClr>
                <a:srgbClr val="008558"/>
              </a:buClr>
              <a:buFont typeface="Wingdings" panose="05000000000000000000" pitchFamily="2" charset="2"/>
              <a:buChar char="Ø"/>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9105243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III. Past History of STDs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Have you had or been exposed to:</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GC</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Chlamydia</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Herpes (oral/genital)</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Warts (HPV)</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Syphilis</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Trichomonas</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Hepatitis B</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Hepatitis A</a:t>
            </a:r>
          </a:p>
          <a:p>
            <a:pPr lvl="1">
              <a:lnSpc>
                <a:spcPct val="90000"/>
              </a:lnSpc>
              <a:spcBef>
                <a:spcPts val="0"/>
              </a:spcBef>
              <a:buClr>
                <a:srgbClr val="008558"/>
              </a:buClr>
              <a:buFont typeface="Wingdings" panose="05000000000000000000" pitchFamily="2" charset="2"/>
              <a:buChar char="Ø"/>
            </a:pPr>
            <a:r>
              <a:rPr lang="en-US" sz="2600" dirty="0">
                <a:solidFill>
                  <a:prstClr val="black"/>
                </a:solidFill>
                <a:latin typeface="Calibri Light" panose="020F0302020204030204"/>
                <a:cs typeface="Calibri Light" panose="020F0302020204030204" pitchFamily="34" charset="0"/>
              </a:rPr>
              <a:t>HIV</a:t>
            </a:r>
          </a:p>
          <a:p>
            <a:pPr lvl="0">
              <a:lnSpc>
                <a:spcPct val="90000"/>
              </a:lnSpc>
              <a:spcBef>
                <a:spcPts val="0"/>
              </a:spcBef>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When? Treated? Recurrence of symptoms?</a:t>
            </a:r>
          </a:p>
          <a:p>
            <a:pPr lvl="0">
              <a:lnSpc>
                <a:spcPct val="90000"/>
              </a:lnSpc>
              <a:spcBef>
                <a:spcPts val="0"/>
              </a:spcBef>
              <a:buClr>
                <a:srgbClr val="008558"/>
              </a:buClr>
              <a:buFont typeface="Wingdings" panose="05000000000000000000" pitchFamily="2" charset="2"/>
              <a:buChar char="Ø"/>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279951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STD Symptoms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Genital itching/burning</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Anal itching/burning</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Genital discharge/pus/drip</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Anal discharge/pus/drip</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Sore throat</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Rash</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Genital/anal sores</a:t>
            </a:r>
          </a:p>
          <a:p>
            <a:pPr lvl="0">
              <a:lnSpc>
                <a:spcPct val="90000"/>
              </a:lnSpc>
              <a:spcBef>
                <a:spcPts val="0"/>
              </a:spcBef>
              <a:spcAft>
                <a:spcPts val="12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Genital/anal pain</a:t>
            </a:r>
          </a:p>
          <a:p>
            <a:pPr lvl="0">
              <a:lnSpc>
                <a:spcPct val="90000"/>
              </a:lnSpc>
              <a:spcBef>
                <a:spcPts val="0"/>
              </a:spcBef>
              <a:spcAft>
                <a:spcPts val="12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219859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IV. Protection from STDs Education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Explain difference between HIV and STD prevention, e.g. </a:t>
            </a:r>
            <a:r>
              <a:rPr lang="en-US" sz="3000" dirty="0" err="1">
                <a:solidFill>
                  <a:prstClr val="black"/>
                </a:solidFill>
                <a:latin typeface="Calibri Light" panose="020F0302020204030204"/>
                <a:cs typeface="Calibri Light" panose="020F0302020204030204" pitchFamily="34" charset="0"/>
              </a:rPr>
              <a:t>PrEP</a:t>
            </a:r>
            <a:r>
              <a:rPr lang="en-US" sz="3000" dirty="0">
                <a:solidFill>
                  <a:prstClr val="black"/>
                </a:solidFill>
                <a:latin typeface="Calibri Light" panose="020F0302020204030204"/>
                <a:cs typeface="Calibri Light" panose="020F0302020204030204" pitchFamily="34" charset="0"/>
              </a:rPr>
              <a:t>, condoms.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Unlikely to get HIV from oral sex but you can get STDs, e.g. GC, chlamydia</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Sharing sex toys without condoms can give you STDs.</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Condoms greatly reduce risk of STDs but still possible to get through areas not covered by condom.</a:t>
            </a:r>
          </a:p>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Hepatitis A/B and HPV vaccinations available.</a:t>
            </a:r>
          </a:p>
          <a:p>
            <a:pPr marL="0" lvl="0" indent="0">
              <a:lnSpc>
                <a:spcPct val="90000"/>
              </a:lnSpc>
              <a:spcBef>
                <a:spcPts val="0"/>
              </a:spcBef>
              <a:spcAft>
                <a:spcPts val="1200"/>
              </a:spcAft>
              <a:buClr>
                <a:srgbClr val="008558"/>
              </a:buClr>
              <a:buNone/>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4176951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727" y="339970"/>
            <a:ext cx="983184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525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a:latin typeface="+mj-lt"/>
              </a:rPr>
              <a:t>Condom Use </a:t>
            </a:r>
            <a:r>
              <a:rPr lang="en-US" dirty="0" smtClean="0">
                <a:latin typeface="+mj-lt"/>
              </a:rPr>
              <a:t>Protection Against HIV</a:t>
            </a:r>
            <a:endParaRPr lang="en-US" dirty="0">
              <a:latin typeface="+mj-lt"/>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20156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a:r>
              <a:rPr lang="en-US" altLang="en-US" dirty="0"/>
              <a:t>Consistent condom use with usual rates of breakage and slippage protects about 80% (with range: 35 to 94%)</a:t>
            </a:r>
          </a:p>
          <a:p>
            <a:pPr marL="814388" lvl="1" indent="-257175"/>
            <a:r>
              <a:rPr lang="en-US" altLang="en-US" dirty="0">
                <a:ea typeface="ＭＳ Ｐゴシック" panose="020B0600070205080204" pitchFamily="34" charset="-128"/>
              </a:rPr>
              <a:t>Estimates mainly based on heterosexual couples. </a:t>
            </a:r>
          </a:p>
          <a:p>
            <a:pPr marL="814388" lvl="1" indent="-257175"/>
            <a:r>
              <a:rPr lang="en-US" altLang="en-US" dirty="0">
                <a:ea typeface="ＭＳ Ｐゴシック" panose="020B0600070205080204" pitchFamily="34" charset="-128"/>
              </a:rPr>
              <a:t>Very few studies in MSM or with anal sex.</a:t>
            </a:r>
          </a:p>
          <a:p>
            <a:pPr marL="236538" indent="-236538">
              <a:lnSpc>
                <a:spcPct val="90000"/>
              </a:lnSpc>
              <a:spcBef>
                <a:spcPts val="0"/>
              </a:spcBef>
              <a:spcAft>
                <a:spcPts val="1200"/>
              </a:spcAft>
              <a:buClr>
                <a:srgbClr val="008558"/>
              </a:buClr>
            </a:pPr>
            <a:endParaRPr lang="en-US" sz="40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
        <p:nvSpPr>
          <p:cNvPr id="6" name="Text Placeholder 5"/>
          <p:cNvSpPr txBox="1">
            <a:spLocks/>
          </p:cNvSpPr>
          <p:nvPr/>
        </p:nvSpPr>
        <p:spPr bwMode="auto">
          <a:xfrm>
            <a:off x="5255040" y="5887633"/>
            <a:ext cx="5227903" cy="3728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latin typeface="+mn-lt"/>
              </a:rPr>
              <a:t>Holmes KK, Levine R, Weaver M. Effectiveness of condoms in preventing sexually transmitted infections. Bull World Health Organ. 2004 Jun;82(6):454-61. PMID: 15356939; PMCID: PMC2622864.</a:t>
            </a:r>
            <a:endParaRPr lang="en-US" altLang="en-US" sz="1200" dirty="0">
              <a:latin typeface="+mn-lt"/>
            </a:endParaRPr>
          </a:p>
        </p:txBody>
      </p:sp>
      <p:pic>
        <p:nvPicPr>
          <p:cNvPr id="7" name="Picture 2" descr="http://tse1.mm.bing.net/th?&amp;id=OIP.M3ba95a47365c6c006207aa029a0af097o0&amp;w=312&amp;h=163&amp;c=0&amp;pid=1.9&amp;rs=0&amp;p=0&amp;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748348"/>
            <a:ext cx="2971379" cy="94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8423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V. Pregnancy Plans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00650"/>
            <a:ext cx="11238372"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a:cs typeface="Calibri Light" panose="020F0302020204030204" pitchFamily="34" charset="0"/>
              </a:rPr>
              <a:t>Do you have plans or desires to have (more) children?</a:t>
            </a:r>
          </a:p>
          <a:p>
            <a:pPr lvl="1">
              <a:lnSpc>
                <a:spcPct val="90000"/>
              </a:lnSpc>
              <a:spcBef>
                <a:spcPts val="0"/>
              </a:spcBef>
              <a:spcAft>
                <a:spcPts val="1200"/>
              </a:spcAft>
              <a:buClr>
                <a:srgbClr val="008558"/>
              </a:buClr>
              <a:buFont typeface="Wingdings" panose="05000000000000000000" pitchFamily="2" charset="2"/>
              <a:buChar char="Ø"/>
            </a:pPr>
            <a:r>
              <a:rPr lang="en-US" sz="3200" dirty="0">
                <a:solidFill>
                  <a:prstClr val="black"/>
                </a:solidFill>
                <a:latin typeface="Calibri Light" panose="020F0302020204030204"/>
                <a:cs typeface="Calibri Light" panose="020F0302020204030204" pitchFamily="34" charset="0"/>
              </a:rPr>
              <a:t>Do you have concerns around pregnancy?</a:t>
            </a:r>
          </a:p>
          <a:p>
            <a:pPr lvl="1">
              <a:lnSpc>
                <a:spcPct val="90000"/>
              </a:lnSpc>
              <a:spcBef>
                <a:spcPts val="0"/>
              </a:spcBef>
              <a:spcAft>
                <a:spcPts val="1200"/>
              </a:spcAft>
              <a:buClr>
                <a:srgbClr val="008558"/>
              </a:buClr>
              <a:buFont typeface="Wingdings" panose="05000000000000000000" pitchFamily="2" charset="2"/>
              <a:buChar char="Ø"/>
            </a:pPr>
            <a:r>
              <a:rPr lang="en-US" sz="3200" dirty="0">
                <a:solidFill>
                  <a:prstClr val="black"/>
                </a:solidFill>
                <a:latin typeface="Calibri Light" panose="020F0302020204030204"/>
                <a:cs typeface="Calibri Light" panose="020F0302020204030204" pitchFamily="34" charset="0"/>
              </a:rPr>
              <a:t>What are you doing to prevent pregnancy?</a:t>
            </a:r>
          </a:p>
          <a:p>
            <a:pPr lvl="1">
              <a:lnSpc>
                <a:spcPct val="90000"/>
              </a:lnSpc>
              <a:spcBef>
                <a:spcPts val="0"/>
              </a:spcBef>
              <a:spcAft>
                <a:spcPts val="1200"/>
              </a:spcAft>
              <a:buClr>
                <a:srgbClr val="008558"/>
              </a:buClr>
              <a:buFont typeface="Wingdings" panose="05000000000000000000" pitchFamily="2" charset="2"/>
              <a:buChar char="Ø"/>
            </a:pPr>
            <a:r>
              <a:rPr lang="en-US" sz="3200" dirty="0">
                <a:solidFill>
                  <a:prstClr val="black"/>
                </a:solidFill>
                <a:latin typeface="Calibri Light" panose="020F0302020204030204"/>
                <a:cs typeface="Calibri Light" panose="020F0302020204030204" pitchFamily="34" charset="0"/>
              </a:rPr>
              <a:t>Do you want information on birth control?</a:t>
            </a:r>
          </a:p>
          <a:p>
            <a:pPr lvl="1">
              <a:lnSpc>
                <a:spcPct val="90000"/>
              </a:lnSpc>
              <a:spcBef>
                <a:spcPts val="0"/>
              </a:spcBef>
              <a:spcAft>
                <a:spcPts val="1200"/>
              </a:spcAft>
              <a:buClr>
                <a:srgbClr val="008558"/>
              </a:buClr>
              <a:buFont typeface="Wingdings" panose="05000000000000000000" pitchFamily="2" charset="2"/>
              <a:buChar char="Ø"/>
            </a:pPr>
            <a:r>
              <a:rPr lang="en-US" sz="3200" dirty="0">
                <a:solidFill>
                  <a:prstClr val="black"/>
                </a:solidFill>
                <a:latin typeface="Calibri Light" panose="020F0302020204030204"/>
                <a:cs typeface="Calibri Light" panose="020F0302020204030204" pitchFamily="34" charset="0"/>
              </a:rPr>
              <a:t>Do you have questions about fertility options?</a:t>
            </a:r>
            <a:endParaRPr lang="en-US" sz="26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1200"/>
              </a:spcAft>
              <a:buClr>
                <a:srgbClr val="008558"/>
              </a:buClr>
              <a:buFont typeface="Wingdings" panose="05000000000000000000" pitchFamily="2" charset="2"/>
              <a:buChar char="Ø"/>
            </a:pPr>
            <a:endParaRPr lang="en-US" sz="30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3974420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dirty="0">
                <a:latin typeface="Calibri Light" panose="020F0302020204030204"/>
              </a:rPr>
              <a:t>6 Essential Sexual Health Questions: </a:t>
            </a:r>
            <a:br>
              <a:rPr lang="en-US" sz="4000" dirty="0">
                <a:latin typeface="Calibri Light" panose="020F0302020204030204"/>
              </a:rPr>
            </a:br>
            <a:r>
              <a:rPr lang="en-US" sz="4000" dirty="0">
                <a:latin typeface="Calibri Light" panose="020F0302020204030204"/>
              </a:rPr>
              <a:t>To Determine STD Screening/Treatment</a:t>
            </a:r>
            <a:br>
              <a:rPr lang="en-US" sz="4000" dirty="0">
                <a:latin typeface="Calibri Light" panose="020F0302020204030204"/>
              </a:rPr>
            </a:b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780522"/>
            <a:ext cx="11238372" cy="33655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Have you ever had any type of sex ?</a:t>
            </a:r>
          </a:p>
          <a:p>
            <a:pPr lvl="1">
              <a:lnSpc>
                <a:spcPct val="90000"/>
              </a:lnSpc>
              <a:spcBef>
                <a:spcPts val="0"/>
              </a:spcBef>
              <a:spcAft>
                <a:spcPts val="600"/>
              </a:spcAft>
              <a:buClr>
                <a:srgbClr val="008558"/>
              </a:buClr>
              <a:buFont typeface="Arial" panose="020B0604020202020204" pitchFamily="34" charset="0"/>
              <a:buChar char="•"/>
            </a:pPr>
            <a:r>
              <a:rPr lang="en-US" dirty="0">
                <a:solidFill>
                  <a:prstClr val="black"/>
                </a:solidFill>
                <a:latin typeface="Calibri Light" panose="020F0302020204030204"/>
                <a:cs typeface="Calibri Light" panose="020F0302020204030204" pitchFamily="34" charset="0"/>
              </a:rPr>
              <a:t>Oral, Vaginal, Anal?</a:t>
            </a:r>
          </a:p>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When was the last time?</a:t>
            </a:r>
          </a:p>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Are partners men, women, transmen, transwomen? </a:t>
            </a:r>
            <a:r>
              <a:rPr lang="en-US" sz="2800" dirty="0" smtClean="0">
                <a:solidFill>
                  <a:prstClr val="black"/>
                </a:solidFill>
                <a:latin typeface="Calibri Light" panose="020F0302020204030204"/>
                <a:cs typeface="Calibri Light" panose="020F0302020204030204" pitchFamily="34" charset="0"/>
              </a:rPr>
              <a:t>                                                How </a:t>
            </a:r>
            <a:r>
              <a:rPr lang="en-US" sz="2800" dirty="0">
                <a:solidFill>
                  <a:prstClr val="black"/>
                </a:solidFill>
                <a:latin typeface="Calibri Light" panose="020F0302020204030204"/>
                <a:cs typeface="Calibri Light" panose="020F0302020204030204" pitchFamily="34" charset="0"/>
              </a:rPr>
              <a:t>many (1 or more than 1)?</a:t>
            </a:r>
          </a:p>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Do you use condoms/</a:t>
            </a:r>
            <a:r>
              <a:rPr lang="en-US" sz="2800" dirty="0" err="1">
                <a:solidFill>
                  <a:prstClr val="black"/>
                </a:solidFill>
                <a:latin typeface="Calibri Light" panose="020F0302020204030204"/>
                <a:cs typeface="Calibri Light" panose="020F0302020204030204" pitchFamily="34" charset="0"/>
              </a:rPr>
              <a:t>PrEP</a:t>
            </a:r>
            <a:r>
              <a:rPr lang="en-US" sz="2800" dirty="0">
                <a:solidFill>
                  <a:prstClr val="black"/>
                </a:solidFill>
                <a:latin typeface="Calibri Light" panose="020F0302020204030204"/>
                <a:cs typeface="Calibri Light" panose="020F0302020204030204" pitchFamily="34" charset="0"/>
              </a:rPr>
              <a:t>? Always, sometimes, never?</a:t>
            </a:r>
          </a:p>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Any symptoms?</a:t>
            </a:r>
          </a:p>
          <a:p>
            <a:pPr lvl="0">
              <a:lnSpc>
                <a:spcPct val="90000"/>
              </a:lnSpc>
              <a:spcBef>
                <a:spcPts val="0"/>
              </a:spcBef>
              <a:spcAft>
                <a:spcPts val="6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Were you exposed to any STDs that you know?</a:t>
            </a:r>
          </a:p>
          <a:p>
            <a:pPr lvl="0">
              <a:lnSpc>
                <a:spcPct val="90000"/>
              </a:lnSpc>
              <a:spcBef>
                <a:spcPts val="0"/>
              </a:spcBef>
              <a:spcAft>
                <a:spcPts val="6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spTree>
    <p:extLst>
      <p:ext uri="{BB962C8B-B14F-4D97-AF65-F5344CB8AC3E}">
        <p14:creationId xmlns:p14="http://schemas.microsoft.com/office/powerpoint/2010/main" val="7295212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51175" y="410307"/>
            <a:ext cx="7818948" cy="5752221"/>
          </a:xfrm>
          <a:prstGeom prst="rect">
            <a:avLst/>
          </a:prstGeom>
        </p:spPr>
      </p:pic>
    </p:spTree>
    <p:extLst>
      <p:ext uri="{BB962C8B-B14F-4D97-AF65-F5344CB8AC3E}">
        <p14:creationId xmlns:p14="http://schemas.microsoft.com/office/powerpoint/2010/main" val="10450075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3261" y="449420"/>
            <a:ext cx="8110245" cy="5953824"/>
          </a:xfrm>
          <a:prstGeom prst="rect">
            <a:avLst/>
          </a:prstGeom>
        </p:spPr>
      </p:pic>
    </p:spTree>
    <p:extLst>
      <p:ext uri="{BB962C8B-B14F-4D97-AF65-F5344CB8AC3E}">
        <p14:creationId xmlns:p14="http://schemas.microsoft.com/office/powerpoint/2010/main" val="944160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3CEE11-8A2A-6F7E-F1FC-07873448C0BB}"/>
              </a:ext>
            </a:extLst>
          </p:cNvPr>
          <p:cNvSpPr>
            <a:spLocks noGrp="1"/>
          </p:cNvSpPr>
          <p:nvPr>
            <p:ph type="body" idx="1"/>
          </p:nvPr>
        </p:nvSpPr>
        <p:spPr>
          <a:xfrm>
            <a:off x="285503" y="2086371"/>
            <a:ext cx="11241090" cy="576262"/>
          </a:xfrm>
        </p:spPr>
        <p:txBody>
          <a:bodyPr/>
          <a:lstStyle/>
          <a:p>
            <a:pPr algn="ctr"/>
            <a:r>
              <a:rPr lang="en-US" dirty="0"/>
              <a:t>FQHC since 2013 with multiple locations serving rural California desert communities offering adult and pediatric medical, chiropractic, phlebotomy, dental, behavioral health, and transportation services</a:t>
            </a:r>
          </a:p>
        </p:txBody>
      </p:sp>
      <p:pic>
        <p:nvPicPr>
          <p:cNvPr id="12" name="Content Placeholder 11">
            <a:extLst>
              <a:ext uri="{FF2B5EF4-FFF2-40B4-BE49-F238E27FC236}">
                <a16:creationId xmlns:a16="http://schemas.microsoft.com/office/drawing/2014/main" id="{7EDFB646-CD8B-83BD-5461-988B8B000B6C}"/>
              </a:ext>
            </a:extLst>
          </p:cNvPr>
          <p:cNvPicPr>
            <a:picLocks noGrp="1" noChangeAspect="1"/>
          </p:cNvPicPr>
          <p:nvPr>
            <p:ph sz="half" idx="2"/>
          </p:nvPr>
        </p:nvPicPr>
        <p:blipFill rotWithShape="1">
          <a:blip r:embed="rId2"/>
          <a:srcRect l="2281" t="12740" r="2651" b="7875"/>
          <a:stretch/>
        </p:blipFill>
        <p:spPr>
          <a:xfrm>
            <a:off x="285503" y="2813269"/>
            <a:ext cx="4487632" cy="2811952"/>
          </a:xfrm>
          <a:prstGeom prst="roundRect">
            <a:avLst>
              <a:gd name="adj" fmla="val 8594"/>
            </a:avLst>
          </a:prstGeom>
          <a:solidFill>
            <a:srgbClr val="FFFFFF">
              <a:shade val="85000"/>
            </a:srgbClr>
          </a:solidFill>
          <a:ln>
            <a:noFill/>
          </a:ln>
          <a:effectLst/>
        </p:spPr>
      </p:pic>
      <p:sp>
        <p:nvSpPr>
          <p:cNvPr id="6" name="Content Placeholder 5">
            <a:extLst>
              <a:ext uri="{FF2B5EF4-FFF2-40B4-BE49-F238E27FC236}">
                <a16:creationId xmlns:a16="http://schemas.microsoft.com/office/drawing/2014/main" id="{E8D8EFBB-8E23-E143-3CC5-A5C846035C4B}"/>
              </a:ext>
            </a:extLst>
          </p:cNvPr>
          <p:cNvSpPr>
            <a:spLocks noGrp="1"/>
          </p:cNvSpPr>
          <p:nvPr>
            <p:ph sz="quarter" idx="4"/>
          </p:nvPr>
        </p:nvSpPr>
        <p:spPr>
          <a:xfrm>
            <a:off x="5054937" y="2748874"/>
            <a:ext cx="6851560" cy="4732986"/>
          </a:xfrm>
        </p:spPr>
        <p:txBody>
          <a:bodyPr/>
          <a:lstStyle/>
          <a:p>
            <a:pPr marL="0" indent="0">
              <a:buNone/>
            </a:pPr>
            <a:r>
              <a:rPr lang="en-US" dirty="0"/>
              <a:t>Our HIV Prevention Team (pictured):</a:t>
            </a:r>
          </a:p>
          <a:p>
            <a:r>
              <a:rPr lang="en-US" dirty="0"/>
              <a:t>Malcolm Bryant, CHW</a:t>
            </a:r>
          </a:p>
          <a:p>
            <a:r>
              <a:rPr lang="en-US" dirty="0"/>
              <a:t>Gladys Cardenas, CHW</a:t>
            </a:r>
          </a:p>
          <a:p>
            <a:r>
              <a:rPr lang="en-US" dirty="0"/>
              <a:t>Dianna Anderson,  Community Programs Manager</a:t>
            </a:r>
          </a:p>
          <a:p>
            <a:r>
              <a:rPr lang="en-US" dirty="0"/>
              <a:t>Kathy Alkire, Community Outreach/Patient Education RN</a:t>
            </a:r>
          </a:p>
          <a:p>
            <a:pPr marL="0" indent="0">
              <a:buNone/>
            </a:pPr>
            <a:r>
              <a:rPr lang="en-US" dirty="0"/>
              <a:t>Additional Team Members:</a:t>
            </a:r>
          </a:p>
          <a:p>
            <a:r>
              <a:rPr lang="en-US" dirty="0"/>
              <a:t>Joe Ruddon, Chief Community Program Officer </a:t>
            </a:r>
          </a:p>
          <a:p>
            <a:r>
              <a:rPr lang="en-US" dirty="0"/>
              <a:t>Tina Huff, NP, Chief Clinical Operations Officer</a:t>
            </a:r>
          </a:p>
          <a:p>
            <a:r>
              <a:rPr lang="en-US" dirty="0"/>
              <a:t>Dr. Jack Cruikshank, HIV Prevention Physician Champion</a:t>
            </a:r>
          </a:p>
          <a:p>
            <a:endParaRPr lang="en-US" dirty="0"/>
          </a:p>
        </p:txBody>
      </p:sp>
      <p:pic>
        <p:nvPicPr>
          <p:cNvPr id="11" name="Picture 10" descr="A white text on a black background&#10;&#10;Description automatically generated">
            <a:extLst>
              <a:ext uri="{FF2B5EF4-FFF2-40B4-BE49-F238E27FC236}">
                <a16:creationId xmlns:a16="http://schemas.microsoft.com/office/drawing/2014/main" id="{858D9268-CAFF-AE3E-D071-86D2D18C7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42" y="5676737"/>
            <a:ext cx="4124080" cy="1077442"/>
          </a:xfrm>
          <a:prstGeom prst="rect">
            <a:avLst/>
          </a:prstGeom>
        </p:spPr>
      </p:pic>
      <p:sp>
        <p:nvSpPr>
          <p:cNvPr id="8" name="Title 1">
            <a:extLst>
              <a:ext uri="{FF2B5EF4-FFF2-40B4-BE49-F238E27FC236}">
                <a16:creationId xmlns:a16="http://schemas.microsoft.com/office/drawing/2014/main" id="{E703BEF1-785B-2FA9-B518-996AF5B705A8}"/>
              </a:ext>
            </a:extLst>
          </p:cNvPr>
          <p:cNvSpPr>
            <a:spLocks noGrp="1"/>
          </p:cNvSpPr>
          <p:nvPr>
            <p:ph type="title"/>
          </p:nvPr>
        </p:nvSpPr>
        <p:spPr>
          <a:xfrm>
            <a:off x="285503" y="76200"/>
            <a:ext cx="11241089" cy="1400530"/>
          </a:xfrm>
        </p:spPr>
        <p:txBody>
          <a:bodyPr/>
          <a:lstStyle/>
          <a:p>
            <a:r>
              <a:rPr lang="en-US" sz="3600" dirty="0"/>
              <a:t>Hi-Desert Memorial Health Care District / Morongo Basin Healthcare District</a:t>
            </a:r>
          </a:p>
        </p:txBody>
      </p:sp>
    </p:spTree>
    <p:extLst>
      <p:ext uri="{BB962C8B-B14F-4D97-AF65-F5344CB8AC3E}">
        <p14:creationId xmlns:p14="http://schemas.microsoft.com/office/powerpoint/2010/main" val="2664525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3638" y="590550"/>
            <a:ext cx="7324725" cy="5676900"/>
          </a:xfrm>
          <a:prstGeom prst="rect">
            <a:avLst/>
          </a:prstGeom>
        </p:spPr>
      </p:pic>
    </p:spTree>
    <p:extLst>
      <p:ext uri="{BB962C8B-B14F-4D97-AF65-F5344CB8AC3E}">
        <p14:creationId xmlns:p14="http://schemas.microsoft.com/office/powerpoint/2010/main" val="3410620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3638" y="519113"/>
            <a:ext cx="7324725" cy="5819775"/>
          </a:xfrm>
          <a:prstGeom prst="rect">
            <a:avLst/>
          </a:prstGeom>
        </p:spPr>
      </p:pic>
    </p:spTree>
    <p:extLst>
      <p:ext uri="{BB962C8B-B14F-4D97-AF65-F5344CB8AC3E}">
        <p14:creationId xmlns:p14="http://schemas.microsoft.com/office/powerpoint/2010/main" val="35348314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9422" y="1225552"/>
            <a:ext cx="7315200" cy="5495925"/>
          </a:xfrm>
          <a:prstGeom prst="rect">
            <a:avLst/>
          </a:prstGeom>
        </p:spPr>
      </p:pic>
      <p:sp>
        <p:nvSpPr>
          <p:cNvPr id="3" name="Title 1"/>
          <p:cNvSpPr txBox="1">
            <a:spLocks/>
          </p:cNvSpPr>
          <p:nvPr/>
        </p:nvSpPr>
        <p:spPr>
          <a:xfrm>
            <a:off x="2250141" y="82552"/>
            <a:ext cx="8229600" cy="11430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b="1" kern="1200">
                <a:solidFill>
                  <a:srgbClr val="002060"/>
                </a:solidFill>
                <a:latin typeface="+mj-lt"/>
                <a:ea typeface="+mj-ea"/>
                <a:cs typeface="+mj-cs"/>
              </a:defRPr>
            </a:lvl1pPr>
          </a:lstStyle>
          <a:p>
            <a:pPr algn="ctr" defTabSz="914400">
              <a:spcBef>
                <a:spcPts val="0"/>
              </a:spcBef>
              <a:spcAft>
                <a:spcPts val="3200"/>
              </a:spcAft>
              <a:defRPr/>
            </a:pPr>
            <a:r>
              <a:rPr lang="en-US" sz="4000" dirty="0" smtClean="0">
                <a:solidFill>
                  <a:srgbClr val="0070C0"/>
                </a:solidFill>
                <a:ea typeface="Cambria" panose="02040503050406030204" pitchFamily="18" charset="0"/>
                <a:cs typeface="+mn-cs"/>
              </a:rPr>
              <a:t/>
            </a:r>
            <a:br>
              <a:rPr lang="en-US" sz="4000" dirty="0" smtClean="0">
                <a:solidFill>
                  <a:srgbClr val="0070C0"/>
                </a:solidFill>
                <a:ea typeface="Cambria" panose="02040503050406030204" pitchFamily="18" charset="0"/>
                <a:cs typeface="+mn-cs"/>
              </a:rPr>
            </a:br>
            <a:r>
              <a:rPr lang="en-US" sz="4000" dirty="0" smtClean="0">
                <a:solidFill>
                  <a:srgbClr val="0070C0"/>
                </a:solidFill>
              </a:rPr>
              <a:t>Example of Sexual Health Assessment</a:t>
            </a:r>
            <a:r>
              <a:rPr lang="en-US" sz="4000" dirty="0" smtClean="0">
                <a:solidFill>
                  <a:srgbClr val="0070C0"/>
                </a:solidFill>
                <a:ea typeface="Cambria" panose="02040503050406030204" pitchFamily="18" charset="0"/>
                <a:cs typeface="+mn-cs"/>
              </a:rPr>
              <a:t/>
            </a:r>
            <a:br>
              <a:rPr lang="en-US" sz="4000" dirty="0" smtClean="0">
                <a:solidFill>
                  <a:srgbClr val="0070C0"/>
                </a:solidFill>
                <a:ea typeface="Cambria" panose="02040503050406030204" pitchFamily="18" charset="0"/>
                <a:cs typeface="+mn-cs"/>
              </a:rPr>
            </a:br>
            <a:endParaRPr lang="en-US" sz="3200" dirty="0">
              <a:solidFill>
                <a:srgbClr val="0070C0"/>
              </a:solidFill>
            </a:endParaRPr>
          </a:p>
        </p:txBody>
      </p:sp>
    </p:spTree>
    <p:extLst>
      <p:ext uri="{BB962C8B-B14F-4D97-AF65-F5344CB8AC3E}">
        <p14:creationId xmlns:p14="http://schemas.microsoft.com/office/powerpoint/2010/main" val="16911583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4675439"/>
            <a:ext cx="1674188" cy="19755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50532"/>
            <a:ext cx="2192201" cy="965107"/>
          </a:xfrm>
          <a:prstGeom prst="rect">
            <a:avLst/>
          </a:prstGeom>
        </p:spPr>
      </p:pic>
    </p:spTree>
    <p:extLst>
      <p:ext uri="{BB962C8B-B14F-4D97-AF65-F5344CB8AC3E}">
        <p14:creationId xmlns:p14="http://schemas.microsoft.com/office/powerpoint/2010/main" val="14035424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Next Steps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155766" cy="4339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Agenda items for your meetings during this action period</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pP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Conduct internal team meetings and discuss how you will use the data from the SOGI and Sexual Risk Assessment tools in your electronic health record</a:t>
            </a:r>
          </a:p>
          <a:p>
            <a:pPr marL="0" marR="0" lvl="0" indent="0" algn="l" defTabSz="457200" rtl="0" eaLnBrk="1" fontAlgn="auto" latinLnBrk="0" hangingPunct="1">
              <a:lnSpc>
                <a:spcPct val="100000"/>
              </a:lnSpc>
              <a:spcBef>
                <a:spcPts val="0"/>
              </a:spcBef>
              <a:spcAft>
                <a:spcPts val="800"/>
              </a:spcAft>
              <a:buClrTx/>
              <a:buSzTx/>
              <a:buFont typeface="Arial"/>
              <a:buNone/>
              <a:tabLst/>
              <a:defRPr/>
            </a:pPr>
            <a:endParaRPr kumimoji="0" lang="en-US" sz="9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800"/>
              </a:spcAft>
              <a:buClrTx/>
              <a:buSzTx/>
              <a:buFont typeface="Arial"/>
              <a:buNone/>
              <a:tabLst/>
              <a:defRPr/>
            </a:pPr>
            <a:endParaRPr kumimoji="0" lang="en-US" sz="9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Assignments</a:t>
            </a:r>
            <a:endParaRPr kumimoji="0" lang="en-US" sz="2400" b="0"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spcAft>
                <a:spcPts val="1200"/>
              </a:spcAft>
            </a:pP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Set up process for collecting Sexual Orientation and Gender Identity (SOGI) (i.e. questionnaire, template in EHR, etc.) </a:t>
            </a:r>
          </a:p>
          <a:p>
            <a:pPr lvl="0">
              <a:spcBef>
                <a:spcPts val="0"/>
              </a:spcBef>
            </a:pP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Set up process for collecting Sexual Risk Assessment and STI </a:t>
            </a:r>
            <a:r>
              <a:rPr lang="en-US"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Testing </a:t>
            </a: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(i.e. portal, iPad, template in EHR, etc.) </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877060" y="2311400"/>
            <a:ext cx="3959281" cy="4339581"/>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HIV2024</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education.weitzmaninstitute.org/content/nttap-hiv-prevention-learning-collaborative-2024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4"/>
          <a:stretch>
            <a:fillRect/>
          </a:stretch>
        </p:blipFill>
        <p:spPr>
          <a:xfrm>
            <a:off x="8795657" y="3167048"/>
            <a:ext cx="2438400" cy="23907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50" y="250532"/>
            <a:ext cx="2192201" cy="965107"/>
          </a:xfrm>
          <a:prstGeom prst="rect">
            <a:avLst/>
          </a:prstGeom>
        </p:spPr>
      </p:pic>
    </p:spTree>
    <p:extLst>
      <p:ext uri="{BB962C8B-B14F-4D97-AF65-F5344CB8AC3E}">
        <p14:creationId xmlns:p14="http://schemas.microsoft.com/office/powerpoint/2010/main" val="3584737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ea typeface="+mj-ea"/>
                <a:cs typeface="Calibri" panose="020F0502020204030204" pitchFamily="34" charset="0"/>
              </a:rPr>
              <a:t>NTTAP Contact Information</a:t>
            </a:r>
            <a:endParaRPr kumimoji="0" lang="en-US" sz="4400" b="1" i="0" u="none" strike="noStrike" kern="1200" cap="none" spc="-30" normalizeH="0" baseline="0" noProof="0" dirty="0">
              <a:ln>
                <a:noFill/>
              </a:ln>
              <a:solidFill>
                <a:srgbClr val="0E74BD"/>
              </a:solidFill>
              <a:effectLst/>
              <a:uLnTx/>
              <a:uFillTx/>
              <a:ea typeface="+mj-ea"/>
              <a:cs typeface="Calibri" panose="020F0502020204030204" pitchFamily="34" charset="0"/>
            </a:endParaRPr>
          </a:p>
        </p:txBody>
      </p:sp>
      <p:sp>
        <p:nvSpPr>
          <p:cNvPr id="14" name="TextBox 13"/>
          <p:cNvSpPr txBox="1"/>
          <p:nvPr/>
        </p:nvSpPr>
        <p:spPr>
          <a:xfrm>
            <a:off x="1301942" y="2311400"/>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5" name="TextBox 14"/>
          <p:cNvSpPr txBox="1"/>
          <p:nvPr/>
        </p:nvSpPr>
        <p:spPr>
          <a:xfrm>
            <a:off x="7939087"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angersm@mwhs1.com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6" name="TextBox 15"/>
          <p:cNvSpPr txBox="1"/>
          <p:nvPr/>
        </p:nvSpPr>
        <p:spPr>
          <a:xfrm>
            <a:off x="875091" y="3851077"/>
            <a:ext cx="10441817" cy="23698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Upcoming Coach Calls: Monday </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March 4</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&amp; March 18</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endPar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Next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Learning Session is </a:t>
            </a:r>
            <a:r>
              <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Monday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March 25</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7" name="TextBox 16"/>
          <p:cNvSpPr txBox="1"/>
          <p:nvPr/>
        </p:nvSpPr>
        <p:spPr>
          <a:xfrm>
            <a:off x="4552275"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flowerb@mwhs1.com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767" y="5612563"/>
            <a:ext cx="782205" cy="9230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50" y="250532"/>
            <a:ext cx="2192201" cy="965107"/>
          </a:xfrm>
          <a:prstGeom prst="rect">
            <a:avLst/>
          </a:prstGeom>
        </p:spPr>
      </p:pic>
    </p:spTree>
    <p:extLst>
      <p:ext uri="{BB962C8B-B14F-4D97-AF65-F5344CB8AC3E}">
        <p14:creationId xmlns:p14="http://schemas.microsoft.com/office/powerpoint/2010/main" val="37295934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342323"/>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306804"/>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105900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3C3B-A455-F6E1-DDFB-95A4D801A19D}"/>
              </a:ext>
            </a:extLst>
          </p:cNvPr>
          <p:cNvSpPr>
            <a:spLocks noGrp="1"/>
          </p:cNvSpPr>
          <p:nvPr>
            <p:ph type="title"/>
          </p:nvPr>
        </p:nvSpPr>
        <p:spPr>
          <a:xfrm>
            <a:off x="285503" y="76200"/>
            <a:ext cx="11241089" cy="1400530"/>
          </a:xfrm>
        </p:spPr>
        <p:txBody>
          <a:bodyPr/>
          <a:lstStyle/>
          <a:p>
            <a:r>
              <a:rPr lang="en-US" sz="3600" dirty="0"/>
              <a:t>Hi-Desert Memorial Health Care District / Morongo Basin Healthcare District</a:t>
            </a:r>
          </a:p>
        </p:txBody>
      </p:sp>
      <p:sp>
        <p:nvSpPr>
          <p:cNvPr id="4" name="Content Placeholder 3">
            <a:extLst>
              <a:ext uri="{FF2B5EF4-FFF2-40B4-BE49-F238E27FC236}">
                <a16:creationId xmlns:a16="http://schemas.microsoft.com/office/drawing/2014/main" id="{8E7BB45B-32A8-FB65-C8FD-494D5B5A7843}"/>
              </a:ext>
            </a:extLst>
          </p:cNvPr>
          <p:cNvSpPr>
            <a:spLocks noGrp="1"/>
          </p:cNvSpPr>
          <p:nvPr>
            <p:ph sz="half" idx="2"/>
          </p:nvPr>
        </p:nvSpPr>
        <p:spPr>
          <a:xfrm>
            <a:off x="6086353" y="1569502"/>
            <a:ext cx="6096000" cy="5124486"/>
          </a:xfrm>
        </p:spPr>
        <p:txBody>
          <a:bodyPr>
            <a:normAutofit/>
          </a:bodyPr>
          <a:lstStyle/>
          <a:p>
            <a:pPr marL="0" indent="0">
              <a:buNone/>
            </a:pPr>
            <a:r>
              <a:rPr lang="en-US" dirty="0"/>
              <a:t>Program Goals: </a:t>
            </a:r>
          </a:p>
          <a:p>
            <a:r>
              <a:rPr lang="en-US" dirty="0"/>
              <a:t>Improve HIV/ STI assessments to determine risk and ensure testing and screening through EHR </a:t>
            </a:r>
          </a:p>
          <a:p>
            <a:r>
              <a:rPr lang="en-US" dirty="0"/>
              <a:t>Increase Provider/Staff knowledge of HIV prevention/care/treatment and patient compliance/adherence strategies</a:t>
            </a:r>
          </a:p>
          <a:p>
            <a:r>
              <a:rPr lang="en-US" dirty="0"/>
              <a:t>Develop best practices utilizing latest research and developments for clinical practices</a:t>
            </a:r>
          </a:p>
          <a:p>
            <a:r>
              <a:rPr lang="en-US" dirty="0"/>
              <a:t>Develop best practice strategies for outreach to increase population knowledge</a:t>
            </a:r>
          </a:p>
          <a:p>
            <a:r>
              <a:rPr lang="en-US" dirty="0"/>
              <a:t>Increase HIV screening compliance to 80% </a:t>
            </a:r>
          </a:p>
          <a:p>
            <a:r>
              <a:rPr lang="en-US" dirty="0"/>
              <a:t>Improve </a:t>
            </a:r>
            <a:r>
              <a:rPr lang="en-US" dirty="0" err="1"/>
              <a:t>PrEP</a:t>
            </a:r>
            <a:r>
              <a:rPr lang="en-US" dirty="0"/>
              <a:t> awareness to 60% </a:t>
            </a:r>
          </a:p>
          <a:p>
            <a:endParaRPr lang="en-US" dirty="0"/>
          </a:p>
        </p:txBody>
      </p:sp>
      <p:sp>
        <p:nvSpPr>
          <p:cNvPr id="10" name="TextBox 9">
            <a:extLst>
              <a:ext uri="{FF2B5EF4-FFF2-40B4-BE49-F238E27FC236}">
                <a16:creationId xmlns:a16="http://schemas.microsoft.com/office/drawing/2014/main" id="{55EB3C14-634C-95CC-E3CD-35A6E34A596A}"/>
              </a:ext>
            </a:extLst>
          </p:cNvPr>
          <p:cNvSpPr txBox="1"/>
          <p:nvPr/>
        </p:nvSpPr>
        <p:spPr>
          <a:xfrm>
            <a:off x="132240" y="1583241"/>
            <a:ext cx="5859666" cy="3206006"/>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ACD433"/>
              </a:buClr>
              <a:buSzPct val="80000"/>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HIV Presentations and Education:</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Community organizations, fairs, and events</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Colleges, Gyms, and Senior Centers</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Shopping and Pregnancy Centers</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Tattoo Parlors and Smoke Shops</a:t>
            </a:r>
          </a:p>
          <a:p>
            <a:pPr marL="0" marR="0" lvl="0" indent="0" algn="l" defTabSz="457200" rtl="0" eaLnBrk="1" fontAlgn="auto" latinLnBrk="0" hangingPunct="1">
              <a:lnSpc>
                <a:spcPct val="100000"/>
              </a:lnSpc>
              <a:spcBef>
                <a:spcPts val="1000"/>
              </a:spcBef>
              <a:spcAft>
                <a:spcPts val="0"/>
              </a:spcAft>
              <a:buClr>
                <a:srgbClr val="ACD433"/>
              </a:buClr>
              <a:buSzPct val="80000"/>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Team Distribution: </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Over 4,000 male and female condoms, lube</a:t>
            </a:r>
          </a:p>
          <a:p>
            <a:pPr marL="742950" marR="0" lvl="1" indent="-28575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Over 800 rapid, at-home HIV test kits</a:t>
            </a:r>
          </a:p>
        </p:txBody>
      </p:sp>
      <p:pic>
        <p:nvPicPr>
          <p:cNvPr id="11" name="Content Placeholder 7" descr="A black and white logo&#10;&#10;Description automatically generated">
            <a:extLst>
              <a:ext uri="{FF2B5EF4-FFF2-40B4-BE49-F238E27FC236}">
                <a16:creationId xmlns:a16="http://schemas.microsoft.com/office/drawing/2014/main" id="{9817188E-FBED-DA1E-DFA2-F755358E9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34" y="4801900"/>
            <a:ext cx="2307662" cy="1967021"/>
          </a:xfrm>
          <a:prstGeom prst="roundRect">
            <a:avLst>
              <a:gd name="adj" fmla="val 8594"/>
            </a:avLst>
          </a:prstGeom>
          <a:solidFill>
            <a:srgbClr val="FFFFFF">
              <a:shade val="85000"/>
            </a:srgbClr>
          </a:solidFill>
          <a:ln>
            <a:noFill/>
          </a:ln>
          <a:effectLst/>
        </p:spPr>
      </p:pic>
      <p:sp>
        <p:nvSpPr>
          <p:cNvPr id="12" name="Text Placeholder 4">
            <a:extLst>
              <a:ext uri="{FF2B5EF4-FFF2-40B4-BE49-F238E27FC236}">
                <a16:creationId xmlns:a16="http://schemas.microsoft.com/office/drawing/2014/main" id="{8FB5C773-B1B1-8A4A-2192-310582817F1D}"/>
              </a:ext>
            </a:extLst>
          </p:cNvPr>
          <p:cNvSpPr txBox="1">
            <a:spLocks/>
          </p:cNvSpPr>
          <p:nvPr/>
        </p:nvSpPr>
        <p:spPr>
          <a:xfrm>
            <a:off x="5754875" y="6281738"/>
            <a:ext cx="3552004"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1800" b="0" i="0" u="none" strike="noStrike" kern="1200" cap="none" spc="0" normalizeH="0" baseline="0" noProof="0" dirty="0">
                <a:ln>
                  <a:noFill/>
                </a:ln>
                <a:solidFill>
                  <a:srgbClr val="ACD433"/>
                </a:solidFill>
                <a:effectLst/>
                <a:uLnTx/>
                <a:uFillTx/>
                <a:latin typeface="Century Gothic" panose="020B0502020202020204"/>
                <a:ea typeface="+mj-ea"/>
                <a:cs typeface="+mj-cs"/>
              </a:rPr>
              <a:t>Distributing Red Ribbons and HIV test kits on World AIDS Day</a:t>
            </a:r>
          </a:p>
        </p:txBody>
      </p:sp>
      <p:pic>
        <p:nvPicPr>
          <p:cNvPr id="19" name="Picture 18" descr="A group of people standing next to a pole&#10;&#10;Description automatically generated">
            <a:extLst>
              <a:ext uri="{FF2B5EF4-FFF2-40B4-BE49-F238E27FC236}">
                <a16:creationId xmlns:a16="http://schemas.microsoft.com/office/drawing/2014/main" id="{86131694-139A-E1BC-7E58-BCB11050F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960" y="4785268"/>
            <a:ext cx="3135915" cy="199653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2190492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6263</TotalTime>
  <Words>4630</Words>
  <Application>Microsoft Office PowerPoint</Application>
  <PresentationFormat>Widescreen</PresentationFormat>
  <Paragraphs>670</Paragraphs>
  <Slides>86</Slides>
  <Notes>73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86</vt:i4>
      </vt:variant>
    </vt:vector>
  </HeadingPairs>
  <TitlesOfParts>
    <vt:vector size="103" baseType="lpstr">
      <vt:lpstr>ＭＳ Ｐゴシック</vt:lpstr>
      <vt:lpstr>Arial</vt:lpstr>
      <vt:lpstr>Arial Black</vt:lpstr>
      <vt:lpstr>Calibri</vt:lpstr>
      <vt:lpstr>Calibri Light</vt:lpstr>
      <vt:lpstr>Californian FB</vt:lpstr>
      <vt:lpstr>Cambria</vt:lpstr>
      <vt:lpstr>Century Gothic</vt:lpstr>
      <vt:lpstr>Courier New</vt:lpstr>
      <vt:lpstr>Myriad Pro</vt:lpstr>
      <vt:lpstr>Times New Roman</vt:lpstr>
      <vt:lpstr>Wingdings</vt:lpstr>
      <vt:lpstr>Wingdings 3</vt:lpstr>
      <vt:lpstr>Office Theme</vt:lpstr>
      <vt:lpstr>2_Office Theme</vt:lpstr>
      <vt:lpstr>Custom Design</vt:lpstr>
      <vt:lpstr>Ion</vt:lpstr>
      <vt:lpstr>PowerPoint Presentation</vt:lpstr>
      <vt:lpstr>Get the Most Out of Your Zoom Experience</vt:lpstr>
      <vt:lpstr>PowerPoint Presentation</vt:lpstr>
      <vt:lpstr>PowerPoint Presentation</vt:lpstr>
      <vt:lpstr>PowerPoint Presentation</vt:lpstr>
      <vt:lpstr>PowerPoint Presentation</vt:lpstr>
      <vt:lpstr>PowerPoint Presentation</vt:lpstr>
      <vt:lpstr>Hi-Desert Memorial Health Care District / Morongo Basin Healthcare District</vt:lpstr>
      <vt:lpstr>Hi-Desert Memorial Health Care District / Morongo Basin Healthcare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66</cp:revision>
  <dcterms:created xsi:type="dcterms:W3CDTF">2022-03-09T14:20:32Z</dcterms:created>
  <dcterms:modified xsi:type="dcterms:W3CDTF">2024-02-26T19:36:17Z</dcterms:modified>
</cp:coreProperties>
</file>