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50.jpg" ContentType="image/jpg"/>
  <Override PartName="/ppt/media/image151.jpg" ContentType="image/jpg"/>
  <Override PartName="/ppt/media/image152.jpg" ContentType="image/jpg"/>
  <Override PartName="/ppt/media/image153.jpg" ContentType="image/jpg"/>
  <Override PartName="/ppt/media/image154.jpg" ContentType="image/jpg"/>
  <Override PartName="/ppt/media/image155.jpg" ContentType="image/jpg"/>
  <Override PartName="/ppt/media/image156.jpg" ContentType="image/jpg"/>
  <Override PartName="/ppt/media/image157.jpg" ContentType="image/jpg"/>
  <Override PartName="/ppt/media/image158.jpg" ContentType="image/jpg"/>
  <Override PartName="/ppt/media/image160.jpg" ContentType="image/jpg"/>
  <Override PartName="/ppt/media/image161.jpg" ContentType="image/jpg"/>
  <Override PartName="/ppt/media/image162.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2" r:id="rId3"/>
    <p:sldMasterId id="2147483748" r:id="rId4"/>
    <p:sldMasterId id="2147483754" r:id="rId5"/>
    <p:sldMasterId id="2147483766" r:id="rId6"/>
    <p:sldMasterId id="2147483778" r:id="rId7"/>
    <p:sldMasterId id="2147483808" r:id="rId8"/>
    <p:sldMasterId id="2147483821" r:id="rId9"/>
    <p:sldMasterId id="2147483835" r:id="rId10"/>
    <p:sldMasterId id="2147483863" r:id="rId11"/>
    <p:sldMasterId id="2147483894" r:id="rId12"/>
    <p:sldMasterId id="2147483907" r:id="rId13"/>
    <p:sldMasterId id="2147483919" r:id="rId14"/>
  </p:sldMasterIdLst>
  <p:notesMasterIdLst>
    <p:notesMasterId r:id="rId85"/>
  </p:notesMasterIdLst>
  <p:sldIdLst>
    <p:sldId id="257" r:id="rId15"/>
    <p:sldId id="258" r:id="rId16"/>
    <p:sldId id="259" r:id="rId17"/>
    <p:sldId id="262" r:id="rId18"/>
    <p:sldId id="260" r:id="rId19"/>
    <p:sldId id="324" r:id="rId20"/>
    <p:sldId id="329" r:id="rId21"/>
    <p:sldId id="330" r:id="rId22"/>
    <p:sldId id="265" r:id="rId23"/>
    <p:sldId id="263" r:id="rId24"/>
    <p:sldId id="272" r:id="rId25"/>
    <p:sldId id="268" r:id="rId26"/>
    <p:sldId id="269" r:id="rId27"/>
    <p:sldId id="270" r:id="rId28"/>
    <p:sldId id="271" r:id="rId29"/>
    <p:sldId id="273" r:id="rId30"/>
    <p:sldId id="274" r:id="rId31"/>
    <p:sldId id="275" r:id="rId32"/>
    <p:sldId id="276" r:id="rId33"/>
    <p:sldId id="326" r:id="rId34"/>
    <p:sldId id="359" r:id="rId35"/>
    <p:sldId id="360" r:id="rId36"/>
    <p:sldId id="361" r:id="rId37"/>
    <p:sldId id="366" r:id="rId38"/>
    <p:sldId id="367" r:id="rId39"/>
    <p:sldId id="368" r:id="rId40"/>
    <p:sldId id="369" r:id="rId41"/>
    <p:sldId id="344" r:id="rId42"/>
    <p:sldId id="345" r:id="rId43"/>
    <p:sldId id="346" r:id="rId44"/>
    <p:sldId id="353" r:id="rId45"/>
    <p:sldId id="354" r:id="rId46"/>
    <p:sldId id="355" r:id="rId47"/>
    <p:sldId id="356" r:id="rId48"/>
    <p:sldId id="357" r:id="rId49"/>
    <p:sldId id="358" r:id="rId50"/>
    <p:sldId id="337" r:id="rId51"/>
    <p:sldId id="338" r:id="rId52"/>
    <p:sldId id="333" r:id="rId53"/>
    <p:sldId id="279" r:id="rId54"/>
    <p:sldId id="280" r:id="rId55"/>
    <p:sldId id="281" r:id="rId56"/>
    <p:sldId id="278" r:id="rId57"/>
    <p:sldId id="307" r:id="rId58"/>
    <p:sldId id="306" r:id="rId59"/>
    <p:sldId id="325" r:id="rId60"/>
    <p:sldId id="342" r:id="rId61"/>
    <p:sldId id="343" r:id="rId62"/>
    <p:sldId id="347" r:id="rId63"/>
    <p:sldId id="348" r:id="rId64"/>
    <p:sldId id="331" r:id="rId65"/>
    <p:sldId id="332" r:id="rId66"/>
    <p:sldId id="362" r:id="rId67"/>
    <p:sldId id="363" r:id="rId68"/>
    <p:sldId id="364" r:id="rId69"/>
    <p:sldId id="365" r:id="rId70"/>
    <p:sldId id="311" r:id="rId71"/>
    <p:sldId id="305" r:id="rId72"/>
    <p:sldId id="308" r:id="rId73"/>
    <p:sldId id="314" r:id="rId74"/>
    <p:sldId id="310" r:id="rId75"/>
    <p:sldId id="312" r:id="rId76"/>
    <p:sldId id="317" r:id="rId77"/>
    <p:sldId id="313" r:id="rId78"/>
    <p:sldId id="315" r:id="rId79"/>
    <p:sldId id="316" r:id="rId80"/>
    <p:sldId id="321" r:id="rId81"/>
    <p:sldId id="327" r:id="rId82"/>
    <p:sldId id="322" r:id="rId83"/>
    <p:sldId id="32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0B7"/>
    <a:srgbClr val="FAA2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33" autoAdjust="0"/>
  </p:normalViewPr>
  <p:slideViewPr>
    <p:cSldViewPr snapToGrid="0">
      <p:cViewPr varScale="1">
        <p:scale>
          <a:sx n="60" d="100"/>
          <a:sy n="60" d="100"/>
        </p:scale>
        <p:origin x="9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tableStyles" Target="tableStyle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lveyv\Downloads\Active_Workers_in_Period_-_CHC%20(2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98-4B57-AFF2-BB06F46E5A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98-4B57-AFF2-BB06F46E5A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98-4B57-AFF2-BB06F46E5A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98-4B57-AFF2-BB06F46E5A9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B98-4B57-AFF2-BB06F46E5A9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B98-4B57-AFF2-BB06F46E5A9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B98-4B57-AFF2-BB06F46E5A9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B98-4B57-AFF2-BB06F46E5A9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B98-4B57-AFF2-BB06F46E5A9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B98-4B57-AFF2-BB06F46E5A9B}"/>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B98-4B57-AFF2-BB06F46E5A9B}"/>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B98-4B57-AFF2-BB06F46E5A9B}"/>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B98-4B57-AFF2-BB06F46E5A9B}"/>
              </c:ext>
            </c:extLst>
          </c:dPt>
          <c:cat>
            <c:strRef>
              <c:f>'[Active_Workers_in_Period_-_CHC (29).xlsx]Sheet1'!$A$1:$A$13</c:f>
              <c:strCache>
                <c:ptCount val="13"/>
                <c:pt idx="0">
                  <c:v>behavioral health</c:v>
                </c:pt>
                <c:pt idx="1">
                  <c:v>undergraduate nursing</c:v>
                </c:pt>
                <c:pt idx="2">
                  <c:v>medical resident</c:v>
                </c:pt>
                <c:pt idx="3">
                  <c:v>dental hygiene</c:v>
                </c:pt>
                <c:pt idx="4">
                  <c:v>dietitian</c:v>
                </c:pt>
                <c:pt idx="5">
                  <c:v>nurse practitioner</c:v>
                </c:pt>
                <c:pt idx="6">
                  <c:v>non-clinical</c:v>
                </c:pt>
                <c:pt idx="7">
                  <c:v>medical</c:v>
                </c:pt>
                <c:pt idx="8">
                  <c:v>medical assistant</c:v>
                </c:pt>
                <c:pt idx="9">
                  <c:v>chiropractic</c:v>
                </c:pt>
                <c:pt idx="10">
                  <c:v>psychiatry resident</c:v>
                </c:pt>
                <c:pt idx="11">
                  <c:v>dental resident</c:v>
                </c:pt>
                <c:pt idx="12">
                  <c:v>dental assistant</c:v>
                </c:pt>
              </c:strCache>
            </c:strRef>
          </c:cat>
          <c:val>
            <c:numRef>
              <c:f>'[Active_Workers_in_Period_-_CHC (29).xlsx]Sheet1'!$B$1:$B$13</c:f>
              <c:numCache>
                <c:formatCode>General</c:formatCode>
                <c:ptCount val="13"/>
                <c:pt idx="0">
                  <c:v>41</c:v>
                </c:pt>
                <c:pt idx="1">
                  <c:v>26</c:v>
                </c:pt>
                <c:pt idx="2">
                  <c:v>35</c:v>
                </c:pt>
                <c:pt idx="3">
                  <c:v>41</c:v>
                </c:pt>
                <c:pt idx="4">
                  <c:v>3</c:v>
                </c:pt>
                <c:pt idx="5">
                  <c:v>72</c:v>
                </c:pt>
                <c:pt idx="6">
                  <c:v>32</c:v>
                </c:pt>
                <c:pt idx="7">
                  <c:v>14</c:v>
                </c:pt>
                <c:pt idx="8">
                  <c:v>21</c:v>
                </c:pt>
                <c:pt idx="9">
                  <c:v>18</c:v>
                </c:pt>
                <c:pt idx="10">
                  <c:v>4</c:v>
                </c:pt>
                <c:pt idx="11">
                  <c:v>1</c:v>
                </c:pt>
                <c:pt idx="12">
                  <c:v>3</c:v>
                </c:pt>
              </c:numCache>
            </c:numRef>
          </c:val>
          <c:extLst>
            <c:ext xmlns:c16="http://schemas.microsoft.com/office/drawing/2014/chart" uri="{C3380CC4-5D6E-409C-BE32-E72D297353CC}">
              <c16:uniqueId val="{0000001A-7B98-4B57-AFF2-BB06F46E5A9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13BEA-EBC0-4C25-8D2E-A82D7425F01B}"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71151-49A1-4801-9D29-B3A8ABBB58A1}" type="slidenum">
              <a:rPr lang="en-US" smtClean="0"/>
              <a:t>‹#›</a:t>
            </a:fld>
            <a:endParaRPr lang="en-US"/>
          </a:p>
        </p:txBody>
      </p:sp>
    </p:spTree>
    <p:extLst>
      <p:ext uri="{BB962C8B-B14F-4D97-AF65-F5344CB8AC3E}">
        <p14:creationId xmlns:p14="http://schemas.microsoft.com/office/powerpoint/2010/main" val="274449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a:t>
            </a:fld>
            <a:endParaRPr lang="en-US" dirty="0"/>
          </a:p>
        </p:txBody>
      </p:sp>
    </p:spTree>
    <p:extLst>
      <p:ext uri="{BB962C8B-B14F-4D97-AF65-F5344CB8AC3E}">
        <p14:creationId xmlns:p14="http://schemas.microsoft.com/office/powerpoint/2010/main" val="371789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10</a:t>
            </a:fld>
            <a:endParaRPr lang="en-US" dirty="0"/>
          </a:p>
        </p:txBody>
      </p:sp>
    </p:spTree>
    <p:extLst>
      <p:ext uri="{BB962C8B-B14F-4D97-AF65-F5344CB8AC3E}">
        <p14:creationId xmlns:p14="http://schemas.microsoft.com/office/powerpoint/2010/main" val="423634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11</a:t>
            </a:fld>
            <a:endParaRPr lang="en-US" dirty="0"/>
          </a:p>
        </p:txBody>
      </p:sp>
    </p:spTree>
    <p:extLst>
      <p:ext uri="{BB962C8B-B14F-4D97-AF65-F5344CB8AC3E}">
        <p14:creationId xmlns:p14="http://schemas.microsoft.com/office/powerpoint/2010/main" val="412506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12</a:t>
            </a:fld>
            <a:endParaRPr lang="en-US" dirty="0"/>
          </a:p>
        </p:txBody>
      </p:sp>
    </p:spTree>
    <p:extLst>
      <p:ext uri="{BB962C8B-B14F-4D97-AF65-F5344CB8AC3E}">
        <p14:creationId xmlns:p14="http://schemas.microsoft.com/office/powerpoint/2010/main" val="90894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13</a:t>
            </a:fld>
            <a:endParaRPr lang="en-US" dirty="0"/>
          </a:p>
        </p:txBody>
      </p:sp>
    </p:spTree>
    <p:extLst>
      <p:ext uri="{BB962C8B-B14F-4D97-AF65-F5344CB8AC3E}">
        <p14:creationId xmlns:p14="http://schemas.microsoft.com/office/powerpoint/2010/main" val="4257099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14</a:t>
            </a:fld>
            <a:endParaRPr lang="en-US" dirty="0"/>
          </a:p>
        </p:txBody>
      </p:sp>
    </p:spTree>
    <p:extLst>
      <p:ext uri="{BB962C8B-B14F-4D97-AF65-F5344CB8AC3E}">
        <p14:creationId xmlns:p14="http://schemas.microsoft.com/office/powerpoint/2010/main" val="689705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15</a:t>
            </a:fld>
            <a:endParaRPr lang="en-US" dirty="0"/>
          </a:p>
        </p:txBody>
      </p:sp>
    </p:spTree>
    <p:extLst>
      <p:ext uri="{BB962C8B-B14F-4D97-AF65-F5344CB8AC3E}">
        <p14:creationId xmlns:p14="http://schemas.microsoft.com/office/powerpoint/2010/main" val="421553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16</a:t>
            </a:fld>
            <a:endParaRPr lang="en-US" dirty="0"/>
          </a:p>
        </p:txBody>
      </p:sp>
    </p:spTree>
    <p:extLst>
      <p:ext uri="{BB962C8B-B14F-4D97-AF65-F5344CB8AC3E}">
        <p14:creationId xmlns:p14="http://schemas.microsoft.com/office/powerpoint/2010/main" val="2349281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17</a:t>
            </a:fld>
            <a:endParaRPr lang="en-US" dirty="0"/>
          </a:p>
        </p:txBody>
      </p:sp>
    </p:spTree>
    <p:extLst>
      <p:ext uri="{BB962C8B-B14F-4D97-AF65-F5344CB8AC3E}">
        <p14:creationId xmlns:p14="http://schemas.microsoft.com/office/powerpoint/2010/main" val="239449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18</a:t>
            </a:fld>
            <a:endParaRPr lang="en-US" dirty="0"/>
          </a:p>
        </p:txBody>
      </p:sp>
    </p:spTree>
    <p:extLst>
      <p:ext uri="{BB962C8B-B14F-4D97-AF65-F5344CB8AC3E}">
        <p14:creationId xmlns:p14="http://schemas.microsoft.com/office/powerpoint/2010/main" val="268664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19</a:t>
            </a:fld>
            <a:endParaRPr lang="en-US"/>
          </a:p>
        </p:txBody>
      </p:sp>
    </p:spTree>
    <p:extLst>
      <p:ext uri="{BB962C8B-B14F-4D97-AF65-F5344CB8AC3E}">
        <p14:creationId xmlns:p14="http://schemas.microsoft.com/office/powerpoint/2010/main" val="257510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2</a:t>
            </a:fld>
            <a:endParaRPr lang="en-US" dirty="0"/>
          </a:p>
        </p:txBody>
      </p:sp>
    </p:spTree>
    <p:extLst>
      <p:ext uri="{BB962C8B-B14F-4D97-AF65-F5344CB8AC3E}">
        <p14:creationId xmlns:p14="http://schemas.microsoft.com/office/powerpoint/2010/main" val="3687241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a:t>
            </a:r>
            <a:r>
              <a:rPr lang="en-US" baseline="0" dirty="0" smtClean="0"/>
              <a:t> intros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54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541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944F-C317-B823-0463-EFE54CA77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9BF03-B24F-0FD5-FAFC-58E86BE3D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40DEF-C7DF-BBAA-34B7-B5C33D9F90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D597F4-1822-4DDA-6047-527D81BFED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894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818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BDFB5-3A08-43CE-AE6D-E31BC27BCA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056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Amanda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282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Amanda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40</a:t>
            </a:fld>
            <a:endParaRPr lang="en-US"/>
          </a:p>
        </p:txBody>
      </p:sp>
    </p:spTree>
    <p:extLst>
      <p:ext uri="{BB962C8B-B14F-4D97-AF65-F5344CB8AC3E}">
        <p14:creationId xmlns:p14="http://schemas.microsoft.com/office/powerpoint/2010/main" val="4287178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Amanda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41</a:t>
            </a:fld>
            <a:endParaRPr lang="en-US"/>
          </a:p>
        </p:txBody>
      </p:sp>
    </p:spTree>
    <p:extLst>
      <p:ext uri="{BB962C8B-B14F-4D97-AF65-F5344CB8AC3E}">
        <p14:creationId xmlns:p14="http://schemas.microsoft.com/office/powerpoint/2010/main" val="1544839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Amanda</a:t>
            </a:r>
          </a:p>
          <a:p>
            <a:endParaRPr lang="en-US" dirty="0" smtClean="0"/>
          </a:p>
          <a:p>
            <a:r>
              <a:rPr lang="en-US" dirty="0" smtClean="0"/>
              <a:t>It’s important to begin by identifying the essential components to organizing and supporting safe, high quality, satisfying, and productive educational and training experience. </a:t>
            </a:r>
          </a:p>
          <a:p>
            <a:endParaRPr lang="en-US" dirty="0" smtClean="0"/>
          </a:p>
          <a:p>
            <a:r>
              <a:rPr lang="en-US" dirty="0" smtClean="0"/>
              <a:t>The first step would be to identify the goals you would like to achieve with developing a process for hosting students at your health center. </a:t>
            </a:r>
          </a:p>
          <a:p>
            <a:pPr lvl="1"/>
            <a:r>
              <a:rPr lang="en-US" sz="2200" b="1" dirty="0" smtClean="0"/>
              <a:t>Identify your wishes and priorities:</a:t>
            </a:r>
          </a:p>
          <a:p>
            <a:pPr marL="1200150" lvl="2" indent="-285750">
              <a:buFont typeface="Arial" panose="020B0604020202020204" pitchFamily="34" charset="0"/>
              <a:buChar char="•"/>
            </a:pPr>
            <a:r>
              <a:rPr lang="en-US" sz="2200" dirty="0" smtClean="0"/>
              <a:t>Which professions/work group? </a:t>
            </a:r>
          </a:p>
          <a:p>
            <a:pPr marL="1200150" lvl="2" indent="-285750">
              <a:buFont typeface="Arial" panose="020B0604020202020204" pitchFamily="34" charset="0"/>
              <a:buChar char="•"/>
            </a:pPr>
            <a:r>
              <a:rPr lang="en-US" sz="2200" dirty="0" smtClean="0"/>
              <a:t>Which schools/universities /training programs? </a:t>
            </a:r>
          </a:p>
          <a:p>
            <a:pPr marL="1200150" lvl="2" indent="-285750">
              <a:buFont typeface="Arial" panose="020B0604020202020204" pitchFamily="34" charset="0"/>
              <a:buChar char="•"/>
            </a:pPr>
            <a:r>
              <a:rPr lang="en-US" sz="2200" dirty="0" smtClean="0"/>
              <a:t>Which sites/preceptors?</a:t>
            </a:r>
          </a:p>
          <a:p>
            <a:pPr marL="1200150" lvl="2" indent="-285750">
              <a:buFont typeface="Arial" panose="020B0604020202020204" pitchFamily="34" charset="0"/>
              <a:buChar char="•"/>
            </a:pPr>
            <a:endParaRPr lang="en-US" dirty="0" smtClean="0"/>
          </a:p>
          <a:p>
            <a:r>
              <a:rPr lang="en-US" dirty="0" smtClean="0"/>
              <a:t>An important step in minimizing burden is by identifying your capacity. </a:t>
            </a:r>
          </a:p>
          <a:p>
            <a:pPr lvl="1"/>
            <a:r>
              <a:rPr lang="en-US" sz="2200" b="1" dirty="0" smtClean="0"/>
              <a:t>Identify your capacity:</a:t>
            </a:r>
          </a:p>
          <a:p>
            <a:pPr marL="1200150" lvl="2" indent="-285750">
              <a:buFont typeface="Arial" panose="020B0604020202020204" pitchFamily="34" charset="0"/>
              <a:buChar char="•"/>
            </a:pPr>
            <a:r>
              <a:rPr lang="en-US" sz="2200" dirty="0" smtClean="0"/>
              <a:t>How many sites?</a:t>
            </a:r>
          </a:p>
          <a:p>
            <a:pPr marL="1200150" lvl="2" indent="-285750">
              <a:buFont typeface="Arial" panose="020B0604020202020204" pitchFamily="34" charset="0"/>
              <a:buChar char="•"/>
            </a:pPr>
            <a:r>
              <a:rPr lang="en-US" sz="2200" dirty="0" smtClean="0"/>
              <a:t>How many preceptors?</a:t>
            </a:r>
          </a:p>
          <a:p>
            <a:pPr marL="1200150" lvl="2" indent="-285750">
              <a:buFont typeface="Arial" panose="020B0604020202020204" pitchFamily="34" charset="0"/>
              <a:buChar char="•"/>
            </a:pPr>
            <a:r>
              <a:rPr lang="en-US" sz="2200" dirty="0" smtClean="0"/>
              <a:t>How many hours/days?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42</a:t>
            </a:fld>
            <a:endParaRPr lang="en-US"/>
          </a:p>
        </p:txBody>
      </p:sp>
    </p:spTree>
    <p:extLst>
      <p:ext uri="{BB962C8B-B14F-4D97-AF65-F5344CB8AC3E}">
        <p14:creationId xmlns:p14="http://schemas.microsoft.com/office/powerpoint/2010/main" val="789863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Amanda </a:t>
            </a:r>
          </a:p>
          <a:p>
            <a:endParaRPr lang="en-US" dirty="0" smtClean="0"/>
          </a:p>
          <a:p>
            <a:r>
              <a:rPr lang="en-US" dirty="0" smtClean="0"/>
              <a:t>Consider:</a:t>
            </a:r>
            <a:r>
              <a:rPr lang="en-US" baseline="0" dirty="0" smtClean="0"/>
              <a:t> Assembling a team and a coach</a:t>
            </a:r>
          </a:p>
          <a:p>
            <a:pPr marL="800100" lvl="1" indent="-342900">
              <a:buFont typeface="Arial" panose="020B0604020202020204" pitchFamily="34" charset="0"/>
              <a:buChar char="•"/>
            </a:pPr>
            <a:r>
              <a:rPr lang="en-US" sz="2000" dirty="0" smtClean="0"/>
              <a:t>Create a process map of the  student experience from start to finish </a:t>
            </a:r>
          </a:p>
          <a:p>
            <a:pPr marL="800100" lvl="1" indent="-342900">
              <a:buFont typeface="Arial" panose="020B0604020202020204" pitchFamily="34" charset="0"/>
              <a:buChar char="•"/>
            </a:pPr>
            <a:r>
              <a:rPr lang="en-US" sz="2000" dirty="0" smtClean="0"/>
              <a:t>Develop a comprehensive “playbook” to solidify the program and process to use as a base for continual improvement</a:t>
            </a:r>
          </a:p>
          <a:p>
            <a:pPr marL="800100" lvl="1" indent="-342900">
              <a:buFont typeface="Arial" panose="020B0604020202020204" pitchFamily="34" charset="0"/>
              <a:buChar char="•"/>
            </a:pPr>
            <a:r>
              <a:rPr lang="en-US" sz="2000" dirty="0" smtClean="0"/>
              <a:t>We hope that everyone is working towards creating a strong quality improvement infrastructure including coaches </a:t>
            </a:r>
          </a:p>
          <a:p>
            <a:pPr marL="1257300" lvl="2" indent="-342900">
              <a:buFont typeface="Arial" panose="020B0604020202020204" pitchFamily="34" charset="0"/>
              <a:buChar char="•"/>
            </a:pPr>
            <a:r>
              <a:rPr lang="en-US" sz="2000" dirty="0" smtClean="0"/>
              <a:t>If you don’t, identify someone that can coach or reach out to the NCA for additional resources on process mapping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43</a:t>
            </a:fld>
            <a:endParaRPr lang="en-US"/>
          </a:p>
        </p:txBody>
      </p:sp>
    </p:spTree>
    <p:extLst>
      <p:ext uri="{BB962C8B-B14F-4D97-AF65-F5344CB8AC3E}">
        <p14:creationId xmlns:p14="http://schemas.microsoft.com/office/powerpoint/2010/main" val="98014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3</a:t>
            </a:fld>
            <a:endParaRPr lang="en-US" dirty="0"/>
          </a:p>
        </p:txBody>
      </p:sp>
    </p:spTree>
    <p:extLst>
      <p:ext uri="{BB962C8B-B14F-4D97-AF65-F5344CB8AC3E}">
        <p14:creationId xmlns:p14="http://schemas.microsoft.com/office/powerpoint/2010/main" val="642287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Calibri (Body)"/>
              </a:rPr>
              <a:t>Amanda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Calibri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alibri (Body)"/>
              </a:rPr>
              <a:t>Purpose: </a:t>
            </a:r>
            <a:r>
              <a:rPr lang="en-US" sz="1200" dirty="0" smtClean="0">
                <a:latin typeface="Calibri (Body)"/>
              </a:rPr>
              <a:t>To promote a highly organized, streamlined, and efficient process that supports the needs of CHC, the academic/training institutions, and the students. </a:t>
            </a:r>
            <a:endParaRPr lang="en-US" dirty="0" smtClean="0"/>
          </a:p>
          <a:p>
            <a:r>
              <a:rPr lang="en-US" baseline="0" dirty="0" smtClean="0"/>
              <a:t>A process map that was created will be used to walk you all through some important plays from our playbook. </a:t>
            </a:r>
            <a:endParaRPr lang="en-US" dirty="0" smtClean="0"/>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44</a:t>
            </a:fld>
            <a:endParaRPr lang="en-US"/>
          </a:p>
        </p:txBody>
      </p:sp>
    </p:spTree>
    <p:extLst>
      <p:ext uri="{BB962C8B-B14F-4D97-AF65-F5344CB8AC3E}">
        <p14:creationId xmlns:p14="http://schemas.microsoft.com/office/powerpoint/2010/main" val="1024103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Calibri (Body)"/>
              </a:rPr>
              <a:t>Amanda</a:t>
            </a:r>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45</a:t>
            </a:fld>
            <a:endParaRPr lang="en-US"/>
          </a:p>
        </p:txBody>
      </p:sp>
    </p:spTree>
    <p:extLst>
      <p:ext uri="{BB962C8B-B14F-4D97-AF65-F5344CB8AC3E}">
        <p14:creationId xmlns:p14="http://schemas.microsoft.com/office/powerpoint/2010/main" val="383675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a:t>
            </a:r>
            <a:r>
              <a:rPr lang="en-US" baseline="0" dirty="0" smtClean="0"/>
              <a:t> intros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012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CC732-0D40-A440-A190-596B408B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594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CC732-0D40-A440-A190-596B408B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12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60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58</a:t>
            </a:fld>
            <a:endParaRPr lang="en-US"/>
          </a:p>
        </p:txBody>
      </p:sp>
    </p:spTree>
    <p:extLst>
      <p:ext uri="{BB962C8B-B14F-4D97-AF65-F5344CB8AC3E}">
        <p14:creationId xmlns:p14="http://schemas.microsoft.com/office/powerpoint/2010/main" val="3446404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Victoria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Current state – it’s happening, but for future consider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59</a:t>
            </a:fld>
            <a:endParaRPr lang="en-US"/>
          </a:p>
        </p:txBody>
      </p:sp>
    </p:spTree>
    <p:extLst>
      <p:ext uri="{BB962C8B-B14F-4D97-AF65-F5344CB8AC3E}">
        <p14:creationId xmlns:p14="http://schemas.microsoft.com/office/powerpoint/2010/main" val="2496262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60</a:t>
            </a:fld>
            <a:endParaRPr lang="en-US"/>
          </a:p>
        </p:txBody>
      </p:sp>
    </p:spTree>
    <p:extLst>
      <p:ext uri="{BB962C8B-B14F-4D97-AF65-F5344CB8AC3E}">
        <p14:creationId xmlns:p14="http://schemas.microsoft.com/office/powerpoint/2010/main" val="1570387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62</a:t>
            </a:fld>
            <a:endParaRPr lang="en-US"/>
          </a:p>
        </p:txBody>
      </p:sp>
    </p:spTree>
    <p:extLst>
      <p:ext uri="{BB962C8B-B14F-4D97-AF65-F5344CB8AC3E}">
        <p14:creationId xmlns:p14="http://schemas.microsoft.com/office/powerpoint/2010/main" val="71608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a:t>
            </a:fld>
            <a:endParaRPr lang="en-US" dirty="0"/>
          </a:p>
        </p:txBody>
      </p:sp>
    </p:spTree>
    <p:extLst>
      <p:ext uri="{BB962C8B-B14F-4D97-AF65-F5344CB8AC3E}">
        <p14:creationId xmlns:p14="http://schemas.microsoft.com/office/powerpoint/2010/main" val="528236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63</a:t>
            </a:fld>
            <a:endParaRPr lang="en-US"/>
          </a:p>
        </p:txBody>
      </p:sp>
    </p:spTree>
    <p:extLst>
      <p:ext uri="{BB962C8B-B14F-4D97-AF65-F5344CB8AC3E}">
        <p14:creationId xmlns:p14="http://schemas.microsoft.com/office/powerpoint/2010/main" val="292927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64</a:t>
            </a:fld>
            <a:endParaRPr lang="en-US"/>
          </a:p>
        </p:txBody>
      </p:sp>
    </p:spTree>
    <p:extLst>
      <p:ext uri="{BB962C8B-B14F-4D97-AF65-F5344CB8AC3E}">
        <p14:creationId xmlns:p14="http://schemas.microsoft.com/office/powerpoint/2010/main" val="1989434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65</a:t>
            </a:fld>
            <a:endParaRPr lang="en-US"/>
          </a:p>
        </p:txBody>
      </p:sp>
    </p:spTree>
    <p:extLst>
      <p:ext uri="{BB962C8B-B14F-4D97-AF65-F5344CB8AC3E}">
        <p14:creationId xmlns:p14="http://schemas.microsoft.com/office/powerpoint/2010/main" val="3894038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66</a:t>
            </a:fld>
            <a:endParaRPr lang="en-US"/>
          </a:p>
        </p:txBody>
      </p:sp>
    </p:spTree>
    <p:extLst>
      <p:ext uri="{BB962C8B-B14F-4D97-AF65-F5344CB8AC3E}">
        <p14:creationId xmlns:p14="http://schemas.microsoft.com/office/powerpoint/2010/main" val="1731787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6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68</a:t>
            </a:fld>
            <a:endParaRPr lang="en-US"/>
          </a:p>
        </p:txBody>
      </p:sp>
    </p:spTree>
    <p:extLst>
      <p:ext uri="{BB962C8B-B14F-4D97-AF65-F5344CB8AC3E}">
        <p14:creationId xmlns:p14="http://schemas.microsoft.com/office/powerpoint/2010/main" val="3990103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69</a:t>
            </a:fld>
            <a:endParaRPr lang="en-US"/>
          </a:p>
        </p:txBody>
      </p:sp>
    </p:spTree>
    <p:extLst>
      <p:ext uri="{BB962C8B-B14F-4D97-AF65-F5344CB8AC3E}">
        <p14:creationId xmlns:p14="http://schemas.microsoft.com/office/powerpoint/2010/main" val="273898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mtClean="0"/>
              <a:t>Meaghan</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26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5</a:t>
            </a:fld>
            <a:endParaRPr lang="en-US" dirty="0"/>
          </a:p>
        </p:txBody>
      </p:sp>
    </p:spTree>
    <p:extLst>
      <p:ext uri="{BB962C8B-B14F-4D97-AF65-F5344CB8AC3E}">
        <p14:creationId xmlns:p14="http://schemas.microsoft.com/office/powerpoint/2010/main" val="116992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001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smtClean="0"/>
          </a:p>
          <a:p>
            <a:endParaRPr lang="en-US" dirty="0" smtClean="0"/>
          </a:p>
          <a:p>
            <a:r>
              <a:rPr lang="en-US" dirty="0" smtClean="0"/>
              <a:t>Primary </a:t>
            </a:r>
            <a:r>
              <a:rPr lang="en-US" dirty="0"/>
              <a:t>care has been at the heart of </a:t>
            </a:r>
            <a:r>
              <a:rPr lang="en-US" b="1" dirty="0"/>
              <a:t>Community Health Center, Inc.’s (CHC) </a:t>
            </a:r>
            <a:r>
              <a:rPr lang="en-US" dirty="0"/>
              <a:t>mission since its founding in 1972. Grounded in our mission, the </a:t>
            </a:r>
            <a:r>
              <a:rPr lang="en-US" b="1" dirty="0"/>
              <a:t>Moses/Weitzman Health System (MWHS) </a:t>
            </a:r>
            <a:r>
              <a:rPr lang="en-US" dirty="0"/>
              <a:t>was established to support exponential growth and continued innovation. The MWHS is the parent company of </a:t>
            </a:r>
            <a:r>
              <a:rPr lang="en-US" b="1" dirty="0"/>
              <a:t>CHC</a:t>
            </a:r>
            <a:r>
              <a:rPr lang="en-US" dirty="0"/>
              <a:t>; the </a:t>
            </a:r>
            <a:r>
              <a:rPr lang="en-US" b="1" dirty="0"/>
              <a:t>Community </a:t>
            </a:r>
            <a:r>
              <a:rPr lang="en-US" b="1" dirty="0" err="1"/>
              <a:t>eConsult</a:t>
            </a:r>
            <a:r>
              <a:rPr lang="en-US" b="1" dirty="0"/>
              <a:t> Network, Inc. (CECN) </a:t>
            </a:r>
            <a:r>
              <a:rPr lang="en-US" dirty="0"/>
              <a:t>d/b/a </a:t>
            </a:r>
            <a:r>
              <a:rPr lang="en-US" b="1" dirty="0" err="1"/>
              <a:t>ConferMED</a:t>
            </a:r>
            <a:r>
              <a:rPr lang="en-US" dirty="0"/>
              <a:t>; the </a:t>
            </a:r>
            <a:r>
              <a:rPr lang="en-US" b="1" dirty="0"/>
              <a:t>National Institute for Medical Assistant Advancement (NIMAA)</a:t>
            </a:r>
            <a:r>
              <a:rPr lang="en-US" dirty="0"/>
              <a:t>; and the </a:t>
            </a:r>
            <a:r>
              <a:rPr lang="en-US" b="1" dirty="0"/>
              <a:t>Consortium for Advanced Practice Providers</a:t>
            </a:r>
            <a:r>
              <a:rPr lang="en-US" dirty="0"/>
              <a:t>. The </a:t>
            </a:r>
            <a:r>
              <a:rPr lang="en-US" b="1" dirty="0"/>
              <a:t>Weitzman Institute </a:t>
            </a:r>
            <a:r>
              <a:rPr lang="en-US" dirty="0"/>
              <a:t>(founded by CHC) is embedded in the MWHS. Each affiliate will continue to have its own board of directors and its own mission. The name of the health system honors Lillian Reba Hyman Moses (1924–2012) and Gerard (Gerry) Weitzman (1938–1999), who were among the earliest supporters and board members of CHC.</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7788EF3-B046-4CAC-B7B3-F7E028326A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00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smtClean="0"/>
              <a:t>Meaghan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B58847E-F310-4D98-B287-1E0649679C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581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88EF3-B046-4CAC-B7B3-F7E028326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31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6.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3.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7.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7.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8.jpe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9.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1.jpe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2.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3.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4.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5.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6.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7.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0.jpeg"/><Relationship Id="rId1" Type="http://schemas.openxmlformats.org/officeDocument/2006/relationships/slideMaster" Target="../slideMasters/slideMaster11.xml"/><Relationship Id="rId4" Type="http://schemas.openxmlformats.org/officeDocument/2006/relationships/image" Target="../media/image79.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8.png"/><Relationship Id="rId1" Type="http://schemas.openxmlformats.org/officeDocument/2006/relationships/slideMaster" Target="../slideMasters/slideMaster11.xml"/><Relationship Id="rId4" Type="http://schemas.openxmlformats.org/officeDocument/2006/relationships/image" Target="../media/image7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8.png"/><Relationship Id="rId1" Type="http://schemas.openxmlformats.org/officeDocument/2006/relationships/slideMaster" Target="../slideMasters/slideMaster11.xml"/><Relationship Id="rId4" Type="http://schemas.openxmlformats.org/officeDocument/2006/relationships/image" Target="../media/image79.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Master" Target="../slideMasters/slideMaster8.xml"/><Relationship Id="rId5" Type="http://schemas.openxmlformats.org/officeDocument/2006/relationships/image" Target="../media/image41.svg"/><Relationship Id="rId4" Type="http://schemas.openxmlformats.org/officeDocument/2006/relationships/image" Target="../media/image2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emf"/><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4989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422956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7001287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72834838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5" name="Title 1">
            <a:extLst>
              <a:ext uri="{FF2B5EF4-FFF2-40B4-BE49-F238E27FC236}">
                <a16:creationId xmlns:a16="http://schemas.microsoft.com/office/drawing/2014/main" id="{286DD81C-4804-AAFA-8C6C-6B1A9590F8AB}"/>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6" name="Text Placeholder 3">
            <a:extLst>
              <a:ext uri="{FF2B5EF4-FFF2-40B4-BE49-F238E27FC236}">
                <a16:creationId xmlns:a16="http://schemas.microsoft.com/office/drawing/2014/main" id="{A3D0E6BE-A44C-178F-553B-2675B4653A70}"/>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19">
            <a:extLst>
              <a:ext uri="{FF2B5EF4-FFF2-40B4-BE49-F238E27FC236}">
                <a16:creationId xmlns:a16="http://schemas.microsoft.com/office/drawing/2014/main" id="{C2FE289F-0C49-2259-4BC2-FDA8475FD98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6592CE00-074C-DF3F-89D3-4345B2F14A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1"/>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5AA330AB-8F91-C11E-B0B1-8C31676840CF}"/>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3142087595"/>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4670474" cy="6858000"/>
          </a:xfrm>
          <a:prstGeom prst="rect">
            <a:avLst/>
          </a:prstGeom>
        </p:spPr>
      </p:pic>
      <p:sp>
        <p:nvSpPr>
          <p:cNvPr id="4" name="Title 1">
            <a:extLst>
              <a:ext uri="{FF2B5EF4-FFF2-40B4-BE49-F238E27FC236}">
                <a16:creationId xmlns:a16="http://schemas.microsoft.com/office/drawing/2014/main" id="{19D3594A-F2D3-DA39-EE63-73293B537E7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653047E1-D60E-63F7-291B-11B15444CFCE}"/>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2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85FBA8DC-9582-C37C-F789-B5C7FC646B07}"/>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3" name="Picture 2">
            <a:extLst>
              <a:ext uri="{FF2B5EF4-FFF2-40B4-BE49-F238E27FC236}">
                <a16:creationId xmlns:a16="http://schemas.microsoft.com/office/drawing/2014/main" id="{6ACDEBF5-ADD1-9D99-1195-F6F110275688}"/>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286917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72A902E1-797D-ECCD-FDE7-66E73CBB2FD3}"/>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76FF481-6C59-6CED-CD4E-65ABD7EAD0B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CE6E40FA-A415-275E-F3EF-7A38B6CDC0CB}"/>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97CC4A31-0442-0A0B-F785-4FECBEB74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D23B3B05-D997-CD86-3D9D-49A9AB6B0139}"/>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9769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19D9808D-31E7-C0F5-1C52-5645FDF83943}"/>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6B27BADF-B582-2370-2B41-0FF3392E1F2A}"/>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24F2DCDC-CE27-207B-27A6-CD2AE29F8A5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9BC9AB24-6B08-3299-A624-7D8F9A4E5A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13119038-AAE9-3E2C-1F18-8E8037F360F6}"/>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1111277041"/>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5" name="Title 1">
            <a:extLst>
              <a:ext uri="{FF2B5EF4-FFF2-40B4-BE49-F238E27FC236}">
                <a16:creationId xmlns:a16="http://schemas.microsoft.com/office/drawing/2014/main" id="{7C7E34F6-6855-F01B-DA4B-B4FFCA07F962}"/>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6" name="Text Placeholder 3">
            <a:extLst>
              <a:ext uri="{FF2B5EF4-FFF2-40B4-BE49-F238E27FC236}">
                <a16:creationId xmlns:a16="http://schemas.microsoft.com/office/drawing/2014/main" id="{5B34ADBD-B000-145C-730F-22F696FC40D4}"/>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19">
            <a:extLst>
              <a:ext uri="{FF2B5EF4-FFF2-40B4-BE49-F238E27FC236}">
                <a16:creationId xmlns:a16="http://schemas.microsoft.com/office/drawing/2014/main" id="{54802285-F3DF-6EC0-DA76-5F099C3936E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1B72C6B-6AAB-14B1-F696-293F451169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240DEA99-9C67-6397-F7A0-648573D4A261}"/>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265148153"/>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24F0EC58-3B01-CAA5-4C54-615CFE5526E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8462EE-57C0-D3AC-33B0-9D308CB3691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E520E800-0602-B62A-2804-13F76B30CBBF}"/>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F014D6E5-99A7-3C6B-0382-074F7F00F8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265"/>
          <a:stretch/>
        </p:blipFill>
        <p:spPr>
          <a:xfrm>
            <a:off x="0" y="352621"/>
            <a:ext cx="4675094" cy="6505380"/>
          </a:xfrm>
          <a:prstGeom prst="rect">
            <a:avLst/>
          </a:prstGeom>
        </p:spPr>
      </p:pic>
      <p:pic>
        <p:nvPicPr>
          <p:cNvPr id="2" name="Picture 1">
            <a:extLst>
              <a:ext uri="{FF2B5EF4-FFF2-40B4-BE49-F238E27FC236}">
                <a16:creationId xmlns:a16="http://schemas.microsoft.com/office/drawing/2014/main" id="{72CC39C8-8F4E-C86C-264E-5243AB9C7776}"/>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1565602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BF581298-1B70-799E-B64E-3D267D6E75BB}"/>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D1802CF1-0647-71B7-5AC4-FE6FA9312511}"/>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1F0368F4-8125-1669-E020-C8411068AC2C}"/>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AD280CA5-3BAB-954B-BB0F-4614752C18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4483"/>
            <a:ext cx="4675094" cy="6866965"/>
          </a:xfrm>
          <a:prstGeom prst="rect">
            <a:avLst/>
          </a:prstGeom>
        </p:spPr>
      </p:pic>
    </p:spTree>
    <p:extLst>
      <p:ext uri="{BB962C8B-B14F-4D97-AF65-F5344CB8AC3E}">
        <p14:creationId xmlns:p14="http://schemas.microsoft.com/office/powerpoint/2010/main" val="2961919636"/>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F2E29580-7167-E26B-B563-CC5D60EF464F}"/>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2D12FE3-0249-56D0-A19D-EA5CCBFF18C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5B5311AA-83D1-1430-B220-8B398C8330B0}"/>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6436CEDE-E553-74D7-B7D6-B5B84205DE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167E9F75-682F-7125-EB6F-832E2C046245}"/>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459023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521526" y="0"/>
            <a:ext cx="4670474" cy="6858000"/>
          </a:xfrm>
          <a:prstGeom prst="rect">
            <a:avLst/>
          </a:prstGeom>
        </p:spPr>
      </p:pic>
      <p:sp>
        <p:nvSpPr>
          <p:cNvPr id="4" name="Title 1">
            <a:extLst>
              <a:ext uri="{FF2B5EF4-FFF2-40B4-BE49-F238E27FC236}">
                <a16:creationId xmlns:a16="http://schemas.microsoft.com/office/drawing/2014/main" id="{A538FDF3-7292-97D5-D017-1975869EFAFA}"/>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231C831C-1251-0DE0-C9DF-D0C09142A17F}"/>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21334512-883D-AA48-16D8-D6C7815E792F}"/>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E370BDA-0534-1250-0DFC-8A99387C2993}"/>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1056327083"/>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521526" y="0"/>
            <a:ext cx="4670474" cy="6858000"/>
          </a:xfrm>
          <a:prstGeom prst="rect">
            <a:avLst/>
          </a:prstGeom>
        </p:spPr>
      </p:pic>
      <p:sp>
        <p:nvSpPr>
          <p:cNvPr id="4" name="Title 1">
            <a:extLst>
              <a:ext uri="{FF2B5EF4-FFF2-40B4-BE49-F238E27FC236}">
                <a16:creationId xmlns:a16="http://schemas.microsoft.com/office/drawing/2014/main" id="{04FE5D3E-B975-3F86-5392-0FC0DE3CF833}"/>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F887B70C-3A76-6EBC-72A4-B78C8CFED867}"/>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410A23E1-920D-0D18-3B3D-C26A45D5417B}"/>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6C4B66A2-E129-30AD-A9F1-12EFF8BFFE7F}"/>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2137388190"/>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61247"/>
            <a:ext cx="2628900" cy="47157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461247"/>
            <a:ext cx="7734300" cy="47157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27264315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a:off x="0" y="0"/>
            <a:ext cx="4670474" cy="6858000"/>
          </a:xfrm>
          <a:prstGeom prst="rect">
            <a:avLst/>
          </a:prstGeom>
        </p:spPr>
      </p:pic>
      <p:sp>
        <p:nvSpPr>
          <p:cNvPr id="3" name="Title 1">
            <a:extLst>
              <a:ext uri="{FF2B5EF4-FFF2-40B4-BE49-F238E27FC236}">
                <a16:creationId xmlns:a16="http://schemas.microsoft.com/office/drawing/2014/main" id="{96302ED3-D4C1-AECE-0F8B-A179B9C18397}"/>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B7689AF-E42A-7B1D-59D6-76FD857CC2B3}"/>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2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1D33D526-FAC7-723C-F844-B8042A431C7F}"/>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BD0F3F0E-4AF6-6796-5582-58DD7F681E12}"/>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2831198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4670474" cy="6858000"/>
          </a:xfrm>
          <a:prstGeom prst="rect">
            <a:avLst/>
          </a:prstGeom>
        </p:spPr>
      </p:pic>
      <p:sp>
        <p:nvSpPr>
          <p:cNvPr id="3" name="Title 1">
            <a:extLst>
              <a:ext uri="{FF2B5EF4-FFF2-40B4-BE49-F238E27FC236}">
                <a16:creationId xmlns:a16="http://schemas.microsoft.com/office/drawing/2014/main" id="{2638E77C-BAAF-47BD-44C2-C730794727F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58DE355-FE24-3D60-FDC7-17DC86F0AD81}"/>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6C0A2EA6-E3CE-F2E0-0718-7C7E82647DDA}"/>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A1B06EC6-EC81-360A-E3D6-A24A302385A6}"/>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468652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9E7ADDF2-D663-9CCD-17AB-95103D1FF1FB}"/>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37CC63-97E6-0137-F866-7E3BFEE68595}"/>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9A780D4B-9042-F704-A417-3A9169BE17C2}"/>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744496AA-6EC1-E690-BFFA-3D67A8D2DA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3659A02B-AFEF-A6DE-7034-3C76045EA8A9}"/>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853159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7">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E1E36C4E-0B56-AD91-278F-79793250EB19}"/>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0E6DE06-E335-1A8C-1E06-A19739E5A7F3}"/>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5A0E5FB0-E44E-410E-B81F-4925E1FD89E8}"/>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026F8F90-8372-17C0-6393-861C267877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675094" cy="6866965"/>
          </a:xfrm>
          <a:prstGeom prst="rect">
            <a:avLst/>
          </a:prstGeom>
        </p:spPr>
      </p:pic>
      <p:pic>
        <p:nvPicPr>
          <p:cNvPr id="2" name="Picture 1">
            <a:extLst>
              <a:ext uri="{FF2B5EF4-FFF2-40B4-BE49-F238E27FC236}">
                <a16:creationId xmlns:a16="http://schemas.microsoft.com/office/drawing/2014/main" id="{80FBC476-FE84-8F41-D327-6B777289BA18}"/>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1908861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8">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000B2C54-56CB-2DC0-D040-34AC12503C88}"/>
              </a:ext>
            </a:extLst>
          </p:cNvPr>
          <p:cNvSpPr>
            <a:spLocks noGrp="1"/>
          </p:cNvSpPr>
          <p:nvPr>
            <p:ph type="title"/>
          </p:nvPr>
        </p:nvSpPr>
        <p:spPr>
          <a:xfrm>
            <a:off x="495300" y="457200"/>
            <a:ext cx="6525649" cy="1600200"/>
          </a:xfrm>
        </p:spPr>
        <p:txBody>
          <a:bodyPr anchor="b"/>
          <a:lstStyle>
            <a:lvl1pPr>
              <a:defRPr sz="3200">
                <a:solidFill>
                  <a:schemeClr val="accent1">
                    <a:lumMod val="75000"/>
                  </a:schemeClr>
                </a:solidFill>
                <a:latin typeface="Proxima Nova" panose="02000506030000020004" pitchFamily="2" charset="0"/>
              </a:defRPr>
            </a:lvl1pPr>
          </a:lstStyle>
          <a:p>
            <a:r>
              <a:rPr lang="en-US" dirty="0"/>
              <a:t>Click to edit Master title style</a:t>
            </a:r>
          </a:p>
        </p:txBody>
      </p:sp>
      <p:sp>
        <p:nvSpPr>
          <p:cNvPr id="5" name="Text Placeholder 3">
            <a:extLst>
              <a:ext uri="{FF2B5EF4-FFF2-40B4-BE49-F238E27FC236}">
                <a16:creationId xmlns:a16="http://schemas.microsoft.com/office/drawing/2014/main" id="{0F9168EC-D408-3217-DCD1-B08C313425F8}"/>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37FC0172-5888-D04B-86F0-5C5F309F4675}"/>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ABF3427-1335-61E4-91CC-1C2717E56F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8AE026E2-DE0A-D9C7-8D71-9F14B7F73A38}"/>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681312656"/>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9">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1BFF085F-3742-B2FE-38A6-2EEEE4A54F4D}"/>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2D9DC5F8-96FA-9B97-64DA-67048CBF6A16}"/>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522EC0CD-B900-CEF2-C47B-87BD786C4815}"/>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F4D3968-E4D9-B89F-8AA1-657F25A817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F96ABCC3-F26A-6AD2-B778-397AA4DF96BD}"/>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3363015837"/>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0">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59AB155D-F55D-8CBE-BDD9-F21BCCF8D9B9}"/>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3" name="Text Placeholder 3">
            <a:extLst>
              <a:ext uri="{FF2B5EF4-FFF2-40B4-BE49-F238E27FC236}">
                <a16:creationId xmlns:a16="http://schemas.microsoft.com/office/drawing/2014/main" id="{3FAF1BEC-AF8B-79D7-72CA-1A222B8EB142}"/>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521526" y="0"/>
            <a:ext cx="4670474" cy="6858000"/>
          </a:xfrm>
          <a:prstGeom prst="rect">
            <a:avLst/>
          </a:prstGeom>
        </p:spPr>
      </p:pic>
      <p:sp>
        <p:nvSpPr>
          <p:cNvPr id="6" name="Text Placeholder 19">
            <a:extLst>
              <a:ext uri="{FF2B5EF4-FFF2-40B4-BE49-F238E27FC236}">
                <a16:creationId xmlns:a16="http://schemas.microsoft.com/office/drawing/2014/main" id="{3B0F6473-9A9B-2B7A-0AAD-C34ED332EDD8}"/>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4" name="Picture 3">
            <a:extLst>
              <a:ext uri="{FF2B5EF4-FFF2-40B4-BE49-F238E27FC236}">
                <a16:creationId xmlns:a16="http://schemas.microsoft.com/office/drawing/2014/main" id="{1392BE66-5225-4834-D6D1-740C2806CE87}"/>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635865628"/>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1">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839"/>
          <a:stretch/>
        </p:blipFill>
        <p:spPr>
          <a:xfrm>
            <a:off x="0" y="400440"/>
            <a:ext cx="4670474" cy="6457560"/>
          </a:xfrm>
          <a:prstGeom prst="rect">
            <a:avLst/>
          </a:prstGeom>
        </p:spPr>
      </p:pic>
      <p:sp>
        <p:nvSpPr>
          <p:cNvPr id="3" name="Title 1">
            <a:extLst>
              <a:ext uri="{FF2B5EF4-FFF2-40B4-BE49-F238E27FC236}">
                <a16:creationId xmlns:a16="http://schemas.microsoft.com/office/drawing/2014/main" id="{67C24C78-EC8A-7656-209A-DAD15CDF1545}"/>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50FB964-5E59-9743-0644-2A99DBA595F4}"/>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ext Placeholder 19">
            <a:extLst>
              <a:ext uri="{FF2B5EF4-FFF2-40B4-BE49-F238E27FC236}">
                <a16:creationId xmlns:a16="http://schemas.microsoft.com/office/drawing/2014/main" id="{25A07B59-C470-9714-F509-20368238ABE9}"/>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6" name="Picture 5">
            <a:extLst>
              <a:ext uri="{FF2B5EF4-FFF2-40B4-BE49-F238E27FC236}">
                <a16:creationId xmlns:a16="http://schemas.microsoft.com/office/drawing/2014/main" id="{544FD08D-B2B1-7AC0-6C93-56216BDB665C}"/>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355459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F3628-0CDA-8FBD-6A9C-7374CFE983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25CD9DFC-D3D8-EC85-22F8-958E1A9971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9010" y="5034358"/>
            <a:ext cx="3726180" cy="2097962"/>
          </a:xfrm>
          <a:prstGeom prst="rect">
            <a:avLst/>
          </a:prstGeom>
        </p:spPr>
      </p:pic>
    </p:spTree>
    <p:extLst>
      <p:ext uri="{BB962C8B-B14F-4D97-AF65-F5344CB8AC3E}">
        <p14:creationId xmlns:p14="http://schemas.microsoft.com/office/powerpoint/2010/main" val="33587373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C20CF-E795-8DA5-D73A-6681E172C0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7160"/>
            <a:ext cx="12192000" cy="6995160"/>
          </a:xfrm>
          <a:prstGeom prst="rect">
            <a:avLst/>
          </a:prstGeom>
        </p:spPr>
      </p:pic>
      <p:pic>
        <p:nvPicPr>
          <p:cNvPr id="10" name="Picture 9">
            <a:extLst>
              <a:ext uri="{FF2B5EF4-FFF2-40B4-BE49-F238E27FC236}">
                <a16:creationId xmlns:a16="http://schemas.microsoft.com/office/drawing/2014/main" id="{EE69E1E9-6DB6-6FAD-992F-43650DB6E5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63018" y="5372099"/>
            <a:ext cx="3248122" cy="1828800"/>
          </a:xfrm>
          <a:prstGeom prst="rect">
            <a:avLst/>
          </a:prstGeom>
        </p:spPr>
      </p:pic>
      <p:pic>
        <p:nvPicPr>
          <p:cNvPr id="5" name="Picture 4">
            <a:extLst>
              <a:ext uri="{FF2B5EF4-FFF2-40B4-BE49-F238E27FC236}">
                <a16:creationId xmlns:a16="http://schemas.microsoft.com/office/drawing/2014/main" id="{C44E7894-BE57-7D4E-D13B-FF7CCE7337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0060" y="4862565"/>
            <a:ext cx="4160520" cy="1019069"/>
          </a:xfrm>
          <a:prstGeom prst="rect">
            <a:avLst/>
          </a:prstGeom>
        </p:spPr>
      </p:pic>
    </p:spTree>
    <p:extLst>
      <p:ext uri="{BB962C8B-B14F-4D97-AF65-F5344CB8AC3E}">
        <p14:creationId xmlns:p14="http://schemas.microsoft.com/office/powerpoint/2010/main" val="87882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70408" y="195834"/>
            <a:ext cx="11251183" cy="134810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Black"/>
                <a:cs typeface="Arial Black"/>
              </a:defRPr>
            </a:lvl1p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200" b="0" i="0" u="none" strike="noStrike" kern="1200" cap="none" spc="-5" normalizeH="0" baseline="0" noProof="0" dirty="0">
                <a:ln>
                  <a:noFill/>
                </a:ln>
                <a:solidFill>
                  <a:prstClr val="white"/>
                </a:solidFill>
                <a:effectLst/>
                <a:uLnTx/>
                <a:uFillTx/>
                <a:latin typeface="Arial Black"/>
                <a:ea typeface="+mn-ea"/>
              </a:rPr>
              <a:t>CHCI Overview</a:t>
            </a:r>
            <a:r>
              <a:rPr kumimoji="0" sz="1200" b="0" i="0" u="none" strike="noStrike" kern="1200" cap="none" spc="-40" normalizeH="0" baseline="0" noProof="0" dirty="0">
                <a:ln>
                  <a:noFill/>
                </a:ln>
                <a:solidFill>
                  <a:prstClr val="white"/>
                </a:solidFill>
                <a:effectLst/>
                <a:uLnTx/>
                <a:uFillTx/>
                <a:latin typeface="Arial Black"/>
                <a:ea typeface="+mn-ea"/>
              </a:rPr>
              <a:t> </a:t>
            </a:r>
            <a:r>
              <a:rPr kumimoji="0" sz="1200" b="0" i="0" u="none" strike="noStrike" kern="1200" cap="none" spc="-5" normalizeH="0" baseline="0" noProof="0" dirty="0">
                <a:ln>
                  <a:noFill/>
                </a:ln>
                <a:solidFill>
                  <a:prstClr val="white"/>
                </a:solidFill>
                <a:effectLst/>
                <a:uLnTx/>
                <a:uFillTx/>
                <a:latin typeface="Arial Black"/>
                <a:ea typeface="+mn-ea"/>
              </a:rPr>
              <a:t>2020</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Holder 6"/>
          <p:cNvSpPr>
            <a:spLocks noGrp="1"/>
          </p:cNvSpPr>
          <p:nvPr>
            <p:ph type="sldNum" sz="quarter" idx="7"/>
          </p:nvPr>
        </p:nvSpPr>
        <p:spPr/>
        <p:txBody>
          <a:bodyPr lIns="0" tIns="0" rIns="0" bIns="0"/>
          <a:lstStyle>
            <a:lvl1pPr>
              <a:defRPr sz="1800" b="1" i="0">
                <a:solidFill>
                  <a:schemeClr val="bg1"/>
                </a:solidFill>
                <a:latin typeface="Calibri"/>
                <a:cs typeface="Calibri"/>
              </a:defRPr>
            </a:lvl1pPr>
          </a:lstStyle>
          <a:p>
            <a:pPr marL="25400" marR="0" lvl="0" indent="0" algn="r" defTabSz="914400" rtl="0" eaLnBrk="1" fontAlgn="auto" latinLnBrk="0" hangingPunct="1">
              <a:lnSpc>
                <a:spcPts val="1810"/>
              </a:lnSpc>
              <a:spcBef>
                <a:spcPts val="0"/>
              </a:spcBef>
              <a:spcAft>
                <a:spcPts val="0"/>
              </a:spcAft>
              <a:buClrTx/>
              <a:buSzTx/>
              <a:buFontTx/>
              <a:buNone/>
              <a:tabLst/>
              <a:defRPr/>
            </a:pPr>
            <a:fld id="{81D60167-4931-47E6-BA6A-407CBD079E47}" type="slidenum">
              <a:rPr kumimoji="0" sz="1800" b="1" i="0" u="none" strike="noStrike" kern="1200" cap="none" spc="0" normalizeH="0" baseline="0" noProof="0" dirty="0">
                <a:ln>
                  <a:noFill/>
                </a:ln>
                <a:solidFill>
                  <a:prstClr val="white"/>
                </a:solidFill>
                <a:effectLst/>
                <a:uLnTx/>
                <a:uFillTx/>
                <a:latin typeface="Calibri"/>
                <a:ea typeface="+mn-ea"/>
                <a:cs typeface="Calibri"/>
              </a:rPr>
              <a:pPr marL="25400" marR="0" lvl="0" indent="0" algn="r" defTabSz="914400" rtl="0" eaLnBrk="1" fontAlgn="auto" latinLnBrk="0" hangingPunct="1">
                <a:lnSpc>
                  <a:spcPts val="1810"/>
                </a:lnSpc>
                <a:spcBef>
                  <a:spcPts val="0"/>
                </a:spcBef>
                <a:spcAft>
                  <a:spcPts val="0"/>
                </a:spcAft>
                <a:buClrTx/>
                <a:buSzTx/>
                <a:buFontTx/>
                <a:buNone/>
                <a:tabLst/>
                <a:defRPr/>
              </a:pPr>
              <a:t>‹#›</a:t>
            </a:fld>
            <a:endParaRPr kumimoji="0" sz="1800" b="1"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21388909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91291E-864C-CC13-0D0E-529E67A1F2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15581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ealth">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37F9F5-76B6-7F20-DDAA-24821AFF6EE6}"/>
              </a:ext>
            </a:extLst>
          </p:cNvPr>
          <p:cNvGrpSpPr/>
          <p:nvPr userDrawn="1"/>
        </p:nvGrpSpPr>
        <p:grpSpPr>
          <a:xfrm>
            <a:off x="1584559" y="2123162"/>
            <a:ext cx="9022882" cy="4368232"/>
            <a:chOff x="1900084" y="2167406"/>
            <a:chExt cx="9022882" cy="4368232"/>
          </a:xfrm>
        </p:grpSpPr>
        <p:pic>
          <p:nvPicPr>
            <p:cNvPr id="3" name="Picture 2">
              <a:extLst>
                <a:ext uri="{FF2B5EF4-FFF2-40B4-BE49-F238E27FC236}">
                  <a16:creationId xmlns:a16="http://schemas.microsoft.com/office/drawing/2014/main" id="{AA8BD61D-8BFE-0D01-553E-132DF323AF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0084" y="2167406"/>
              <a:ext cx="7772400" cy="1903755"/>
            </a:xfrm>
            <a:prstGeom prst="rect">
              <a:avLst/>
            </a:prstGeom>
          </p:spPr>
        </p:pic>
        <p:pic>
          <p:nvPicPr>
            <p:cNvPr id="7" name="Picture 6">
              <a:extLst>
                <a:ext uri="{FF2B5EF4-FFF2-40B4-BE49-F238E27FC236}">
                  <a16:creationId xmlns:a16="http://schemas.microsoft.com/office/drawing/2014/main" id="{C78EE8CF-A947-7AE3-7122-66849119E5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5197" y="3119284"/>
              <a:ext cx="6067769" cy="3416354"/>
            </a:xfrm>
            <a:prstGeom prst="rect">
              <a:avLst/>
            </a:prstGeom>
          </p:spPr>
        </p:pic>
      </p:grpSp>
    </p:spTree>
    <p:extLst>
      <p:ext uri="{BB962C8B-B14F-4D97-AF65-F5344CB8AC3E}">
        <p14:creationId xmlns:p14="http://schemas.microsoft.com/office/powerpoint/2010/main" val="5007200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7675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7842249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Open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2957-DC3C-1E40-B60B-858C32867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1631E4-8173-9D40-939A-D841CDB588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2/6/2024</a:t>
            </a:fld>
            <a:endParaRPr lang="en-US"/>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a:p>
        </p:txBody>
      </p:sp>
      <p:pic>
        <p:nvPicPr>
          <p:cNvPr id="10" name="Picture 9">
            <a:extLst>
              <a:ext uri="{FF2B5EF4-FFF2-40B4-BE49-F238E27FC236}">
                <a16:creationId xmlns:a16="http://schemas.microsoft.com/office/drawing/2014/main" id="{F8FA1DA1-C1D5-3E43-A0E8-1A12DF0E11C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spTree>
    <p:extLst>
      <p:ext uri="{BB962C8B-B14F-4D97-AF65-F5344CB8AC3E}">
        <p14:creationId xmlns:p14="http://schemas.microsoft.com/office/powerpoint/2010/main" val="19581182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65F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2957-DC3C-1E40-B60B-858C328670DC}"/>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01631E4-8173-9D40-939A-D841CDB5883F}"/>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2/6/2024</a:t>
            </a:fld>
            <a:endParaRPr lang="en-US"/>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a:p>
        </p:txBody>
      </p:sp>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spTree>
    <p:extLst>
      <p:ext uri="{BB962C8B-B14F-4D97-AF65-F5344CB8AC3E}">
        <p14:creationId xmlns:p14="http://schemas.microsoft.com/office/powerpoint/2010/main" val="19558572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005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23188887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566611"/>
            <a:ext cx="12192000" cy="1291389"/>
          </a:xfrm>
          <a:prstGeom prst="rect">
            <a:avLst/>
          </a:prstGeom>
          <a:solidFill>
            <a:srgbClr val="7675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45222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958112"/>
            <a:ext cx="1800396" cy="593815"/>
          </a:xfrm>
          <a:prstGeom prst="rect">
            <a:avLst/>
          </a:prstGeom>
        </p:spPr>
      </p:pic>
      <p:pic>
        <p:nvPicPr>
          <p:cNvPr id="6" name="Picture 5">
            <a:extLst>
              <a:ext uri="{FF2B5EF4-FFF2-40B4-BE49-F238E27FC236}">
                <a16:creationId xmlns:a16="http://schemas.microsoft.com/office/drawing/2014/main" id="{F4166AA4-2BB5-4842-A346-81DAE5D9B8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838" y="5934749"/>
            <a:ext cx="4735492" cy="578261"/>
          </a:xfrm>
          <a:prstGeom prst="rect">
            <a:avLst/>
          </a:prstGeom>
        </p:spPr>
      </p:pic>
    </p:spTree>
    <p:extLst>
      <p:ext uri="{BB962C8B-B14F-4D97-AF65-F5344CB8AC3E}">
        <p14:creationId xmlns:p14="http://schemas.microsoft.com/office/powerpoint/2010/main" val="19130942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588D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4153087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AF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9515078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F60F9D-56F2-924D-9051-EA6EEC29647E}"/>
              </a:ext>
            </a:extLst>
          </p:cNvPr>
          <p:cNvSpPr/>
          <p:nvPr userDrawn="1"/>
        </p:nvSpPr>
        <p:spPr>
          <a:xfrm>
            <a:off x="0" y="5958112"/>
            <a:ext cx="12192000" cy="899888"/>
          </a:xfrm>
          <a:prstGeom prst="rect">
            <a:avLst/>
          </a:prstGeom>
          <a:solidFill>
            <a:srgbClr val="4F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898D"/>
              </a:solidFill>
            </a:endParaRPr>
          </a:p>
        </p:txBody>
      </p:sp>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802105"/>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1825625"/>
            <a:ext cx="10515600" cy="3718648"/>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5BFF8C33-43B9-4848-A6EB-6452522F8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161" y="6169305"/>
            <a:ext cx="1518786" cy="500933"/>
          </a:xfrm>
          <a:prstGeom prst="rect">
            <a:avLst/>
          </a:prstGeom>
        </p:spPr>
      </p:pic>
    </p:spTree>
    <p:extLst>
      <p:ext uri="{BB962C8B-B14F-4D97-AF65-F5344CB8AC3E}">
        <p14:creationId xmlns:p14="http://schemas.microsoft.com/office/powerpoint/2010/main" val="106653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Content Placeholder 3">
            <a:extLst>
              <a:ext uri="{FF2B5EF4-FFF2-40B4-BE49-F238E27FC236}">
                <a16:creationId xmlns:a16="http://schemas.microsoft.com/office/drawing/2014/main" id="{3D39A8B7-2F8D-C842-8AC0-1E730BF6C0AB}"/>
              </a:ext>
            </a:extLst>
          </p:cNvPr>
          <p:cNvSpPr>
            <a:spLocks noGrp="1"/>
          </p:cNvSpPr>
          <p:nvPr>
            <p:ph sz="quarter" idx="10"/>
          </p:nvPr>
        </p:nvSpPr>
        <p:spPr>
          <a:xfrm>
            <a:off x="1523999" y="720724"/>
            <a:ext cx="9143999" cy="2535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7499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8BF57D-3F01-DE4C-BD04-B25F3CEC01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39790" y="0"/>
            <a:ext cx="465221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96983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21156105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5030" y="0"/>
            <a:ext cx="457697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34438316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30737747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36028202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13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16992274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DC561B16-6220-944B-A591-88FBDDBD94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52210" cy="6858000"/>
          </a:xfrm>
          <a:prstGeom prst="rect">
            <a:avLst/>
          </a:prstGeom>
        </p:spPr>
      </p:pic>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31866721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561B16-6220-944B-A591-88FBDDBD94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39790" y="0"/>
            <a:ext cx="465221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196851"/>
            <a:ext cx="659676" cy="659676"/>
          </a:xfrm>
          <a:prstGeom prst="rect">
            <a:avLst/>
          </a:prstGeom>
        </p:spPr>
      </p:pic>
    </p:spTree>
    <p:extLst>
      <p:ext uri="{BB962C8B-B14F-4D97-AF65-F5344CB8AC3E}">
        <p14:creationId xmlns:p14="http://schemas.microsoft.com/office/powerpoint/2010/main" val="2300924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5991069"/>
            <a:ext cx="659676" cy="659676"/>
          </a:xfrm>
          <a:prstGeom prst="rect">
            <a:avLst/>
          </a:prstGeom>
        </p:spPr>
      </p:pic>
    </p:spTree>
    <p:extLst>
      <p:ext uri="{BB962C8B-B14F-4D97-AF65-F5344CB8AC3E}">
        <p14:creationId xmlns:p14="http://schemas.microsoft.com/office/powerpoint/2010/main" val="891655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9398" y="0"/>
            <a:ext cx="5012602"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3529756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1A147DB3-C5C0-9F43-B4E5-586F73EF3F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622215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60055" y="0"/>
            <a:ext cx="4731945" cy="6872764"/>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4888" y="108675"/>
            <a:ext cx="659676" cy="659676"/>
          </a:xfrm>
          <a:prstGeom prst="rect">
            <a:avLst/>
          </a:prstGeom>
        </p:spPr>
      </p:pic>
    </p:spTree>
    <p:extLst>
      <p:ext uri="{BB962C8B-B14F-4D97-AF65-F5344CB8AC3E}">
        <p14:creationId xmlns:p14="http://schemas.microsoft.com/office/powerpoint/2010/main" val="37181715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7586-D24B-9F40-8BB0-BA9E2493DC17}"/>
              </a:ext>
            </a:extLst>
          </p:cNvPr>
          <p:cNvSpPr>
            <a:spLocks noGrp="1"/>
          </p:cNvSpPr>
          <p:nvPr>
            <p:ph type="title" hasCustomPrompt="1"/>
          </p:nvPr>
        </p:nvSpPr>
        <p:spPr>
          <a:xfrm>
            <a:off x="838200" y="3234657"/>
            <a:ext cx="10515600" cy="888583"/>
          </a:xfrm>
        </p:spPr>
        <p:txBody>
          <a:bodyPr>
            <a:normAutofit/>
          </a:bodyPr>
          <a:lstStyle>
            <a:lvl1pPr>
              <a:defRPr sz="4000" b="1" i="0">
                <a:solidFill>
                  <a:srgbClr val="005E98"/>
                </a:solidFill>
                <a:latin typeface="Avenir Heavy" pitchFamily="2" charset="0"/>
              </a:defRPr>
            </a:lvl1pPr>
          </a:lstStyle>
          <a:p>
            <a:r>
              <a:rPr lang="en-US"/>
              <a:t>Title</a:t>
            </a:r>
          </a:p>
        </p:txBody>
      </p:sp>
      <p:sp>
        <p:nvSpPr>
          <p:cNvPr id="3" name="Content Placeholder 2">
            <a:extLst>
              <a:ext uri="{FF2B5EF4-FFF2-40B4-BE49-F238E27FC236}">
                <a16:creationId xmlns:a16="http://schemas.microsoft.com/office/drawing/2014/main" id="{0BA14DDF-6E41-E649-875C-A64362CFCC0E}"/>
              </a:ext>
            </a:extLst>
          </p:cNvPr>
          <p:cNvSpPr>
            <a:spLocks noGrp="1"/>
          </p:cNvSpPr>
          <p:nvPr>
            <p:ph idx="1"/>
          </p:nvPr>
        </p:nvSpPr>
        <p:spPr>
          <a:xfrm>
            <a:off x="838200" y="4267619"/>
            <a:ext cx="10515600" cy="2106100"/>
          </a:xfrm>
        </p:spPr>
        <p:txBody>
          <a:bodyPr/>
          <a:lstStyle>
            <a:lvl1pPr>
              <a:defRPr sz="2400" b="0" i="0">
                <a:solidFill>
                  <a:srgbClr val="588DBF"/>
                </a:solidFill>
                <a:latin typeface="Avenir Medium" pitchFamily="2" charset="0"/>
              </a:defRPr>
            </a:lvl1pPr>
            <a:lvl2pPr>
              <a:defRPr sz="2000" b="0" i="0">
                <a:solidFill>
                  <a:srgbClr val="588DBF"/>
                </a:solidFill>
                <a:latin typeface="Avenir Medium" pitchFamily="2" charset="0"/>
              </a:defRPr>
            </a:lvl2pPr>
            <a:lvl3pPr>
              <a:defRPr sz="1800" b="0" i="0">
                <a:solidFill>
                  <a:srgbClr val="005E98"/>
                </a:solidFill>
                <a:latin typeface="Avenir Medium" pitchFamily="2" charset="0"/>
              </a:defRPr>
            </a:lvl3pPr>
            <a:lvl4pPr>
              <a:defRPr sz="1600" b="0" i="0">
                <a:solidFill>
                  <a:srgbClr val="005E98"/>
                </a:solidFill>
                <a:latin typeface="Avenir Medium" pitchFamily="2" charset="0"/>
              </a:defRPr>
            </a:lvl4pPr>
            <a:lvl5pPr>
              <a:defRPr sz="1400" b="0" i="0">
                <a:solidFill>
                  <a:srgbClr val="005E98"/>
                </a:solidFill>
                <a:latin typeface="Avenir Medium" pitchFamily="2" charset="0"/>
              </a:defRPr>
            </a:lvl5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6752EE38-2B18-2447-BDB6-CE5E5110B2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439"/>
            <a:ext cx="12192000" cy="2727158"/>
          </a:xfrm>
          <a:prstGeom prst="rect">
            <a:avLst/>
          </a:prstGeom>
        </p:spPr>
      </p:pic>
      <p:pic>
        <p:nvPicPr>
          <p:cNvPr id="10" name="Picture 9">
            <a:extLst>
              <a:ext uri="{FF2B5EF4-FFF2-40B4-BE49-F238E27FC236}">
                <a16:creationId xmlns:a16="http://schemas.microsoft.com/office/drawing/2014/main" id="{52CCE6DF-B4F8-3B4E-9A17-FA93C6DD82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7486784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1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5991069"/>
            <a:ext cx="659676" cy="659676"/>
          </a:xfrm>
          <a:prstGeom prst="rect">
            <a:avLst/>
          </a:prstGeom>
        </p:spPr>
      </p:pic>
    </p:spTree>
    <p:extLst>
      <p:ext uri="{BB962C8B-B14F-4D97-AF65-F5344CB8AC3E}">
        <p14:creationId xmlns:p14="http://schemas.microsoft.com/office/powerpoint/2010/main" val="3648630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3969"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684081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15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808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5500102"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5500102"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08675"/>
            <a:ext cx="659676" cy="659676"/>
          </a:xfrm>
          <a:prstGeom prst="rect">
            <a:avLst/>
          </a:prstGeom>
        </p:spPr>
      </p:pic>
    </p:spTree>
    <p:extLst>
      <p:ext uri="{BB962C8B-B14F-4D97-AF65-F5344CB8AC3E}">
        <p14:creationId xmlns:p14="http://schemas.microsoft.com/office/powerpoint/2010/main" val="23477594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1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60" y="5918641"/>
            <a:ext cx="659676" cy="659676"/>
          </a:xfrm>
          <a:prstGeom prst="rect">
            <a:avLst/>
          </a:prstGeom>
        </p:spPr>
      </p:pic>
    </p:spTree>
    <p:extLst>
      <p:ext uri="{BB962C8B-B14F-4D97-AF65-F5344CB8AC3E}">
        <p14:creationId xmlns:p14="http://schemas.microsoft.com/office/powerpoint/2010/main" val="18320506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1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C7A7727F-430D-8748-8747-959E721B9D86}"/>
              </a:ext>
            </a:extLst>
          </p:cNvPr>
          <p:cNvSpPr>
            <a:spLocks noGrp="1"/>
          </p:cNvSpPr>
          <p:nvPr>
            <p:ph type="title"/>
          </p:nvPr>
        </p:nvSpPr>
        <p:spPr>
          <a:xfrm>
            <a:off x="831849" y="768351"/>
            <a:ext cx="5889791" cy="1301081"/>
          </a:xfrm>
        </p:spPr>
        <p:txBody>
          <a:bodyPr anchor="b">
            <a:normAutofit/>
          </a:bodyPr>
          <a:lstStyle>
            <a:lvl1pPr>
              <a:defRPr sz="4000" b="1" i="0">
                <a:solidFill>
                  <a:srgbClr val="005E98"/>
                </a:solidFill>
                <a:latin typeface="Avenir Heavy"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C5B82E92-9DF5-DC4B-8716-8F03313E8061}"/>
              </a:ext>
            </a:extLst>
          </p:cNvPr>
          <p:cNvSpPr>
            <a:spLocks noGrp="1"/>
          </p:cNvSpPr>
          <p:nvPr>
            <p:ph type="body" idx="1"/>
          </p:nvPr>
        </p:nvSpPr>
        <p:spPr>
          <a:xfrm>
            <a:off x="831850" y="2406317"/>
            <a:ext cx="5889792" cy="3683334"/>
          </a:xfrm>
        </p:spPr>
        <p:txBody>
          <a:bodyPr>
            <a:normAutofit/>
          </a:bodyPr>
          <a:lstStyle>
            <a:lvl1pPr marL="0" indent="0">
              <a:buNone/>
              <a:defRPr sz="2400" b="0" i="0">
                <a:solidFill>
                  <a:srgbClr val="588DBF"/>
                </a:solidFill>
                <a:latin typeface="Avenir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1C3E76E-8C35-7845-A789-63FF2DE6C5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4476" y="108675"/>
            <a:ext cx="659676" cy="659676"/>
          </a:xfrm>
          <a:prstGeom prst="rect">
            <a:avLst/>
          </a:prstGeom>
        </p:spPr>
      </p:pic>
    </p:spTree>
    <p:extLst>
      <p:ext uri="{BB962C8B-B14F-4D97-AF65-F5344CB8AC3E}">
        <p14:creationId xmlns:p14="http://schemas.microsoft.com/office/powerpoint/2010/main" val="41782037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57D2A-8A21-8A4B-BF28-867A142DD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2CCE6DF-B4F8-3B4E-9A17-FA93C6DD82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07" y="196851"/>
            <a:ext cx="659676" cy="659676"/>
          </a:xfrm>
          <a:prstGeom prst="rect">
            <a:avLst/>
          </a:prstGeom>
        </p:spPr>
      </p:pic>
    </p:spTree>
    <p:extLst>
      <p:ext uri="{BB962C8B-B14F-4D97-AF65-F5344CB8AC3E}">
        <p14:creationId xmlns:p14="http://schemas.microsoft.com/office/powerpoint/2010/main" val="21913967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
    <p:bg>
      <p:bgPr>
        <a:solidFill>
          <a:schemeClr val="bg1"/>
        </a:solidFill>
        <a:effectLst/>
      </p:bgPr>
    </p:bg>
    <p:spTree>
      <p:nvGrpSpPr>
        <p:cNvPr id="1" name=""/>
        <p:cNvGrpSpPr/>
        <p:nvPr/>
      </p:nvGrpSpPr>
      <p:grpSpPr>
        <a:xfrm>
          <a:off x="0" y="0"/>
          <a:ext cx="0" cy="0"/>
          <a:chOff x="0" y="0"/>
          <a:chExt cx="0" cy="0"/>
        </a:xfrm>
      </p:grpSpPr>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521526" y="0"/>
            <a:ext cx="4670474" cy="6858000"/>
          </a:xfrm>
          <a:prstGeom prst="rect">
            <a:avLst/>
          </a:prstGeom>
        </p:spPr>
      </p:pic>
      <p:pic>
        <p:nvPicPr>
          <p:cNvPr id="11" name="Picture 10">
            <a:extLst>
              <a:ext uri="{FF2B5EF4-FFF2-40B4-BE49-F238E27FC236}">
                <a16:creationId xmlns:a16="http://schemas.microsoft.com/office/drawing/2014/main" id="{A96D746A-24DF-AD94-5C5D-C1DC42A8D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00" y="6342784"/>
            <a:ext cx="2445023" cy="300181"/>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
        <p:nvSpPr>
          <p:cNvPr id="16" name="Title 1">
            <a:extLst>
              <a:ext uri="{FF2B5EF4-FFF2-40B4-BE49-F238E27FC236}">
                <a16:creationId xmlns:a16="http://schemas.microsoft.com/office/drawing/2014/main" id="{DF2DF8B7-F299-8A06-CD4E-92CDAEB1704D}"/>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p>
        </p:txBody>
      </p:sp>
      <p:sp>
        <p:nvSpPr>
          <p:cNvPr id="17" name="Text Placeholder 3">
            <a:extLst>
              <a:ext uri="{FF2B5EF4-FFF2-40B4-BE49-F238E27FC236}">
                <a16:creationId xmlns:a16="http://schemas.microsoft.com/office/drawing/2014/main" id="{607709A9-7A1F-C140-2936-4DF6D668D737}"/>
              </a:ext>
            </a:extLst>
          </p:cNvPr>
          <p:cNvSpPr>
            <a:spLocks noGrp="1"/>
          </p:cNvSpPr>
          <p:nvPr>
            <p:ph type="body" sz="half" idx="2"/>
          </p:nvPr>
        </p:nvSpPr>
        <p:spPr>
          <a:xfrm>
            <a:off x="495300" y="2057400"/>
            <a:ext cx="6525649" cy="3811588"/>
          </a:xfrm>
        </p:spPr>
        <p:txBody>
          <a:bodyPr/>
          <a:lstStyle>
            <a:lvl1pPr marL="285750" indent="-285750">
              <a:buFont typeface="Arial" panose="020B0604020202020204" pitchFamily="34" charset="0"/>
              <a:buChar char="•"/>
              <a:defRPr sz="16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19">
            <a:extLst>
              <a:ext uri="{FF2B5EF4-FFF2-40B4-BE49-F238E27FC236}">
                <a16:creationId xmlns:a16="http://schemas.microsoft.com/office/drawing/2014/main" id="{8BBBE5B4-8EB3-4347-BADF-C79FCA9CAC3B}"/>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a:t>Click to edit Date // Presentation Title</a:t>
            </a:r>
          </a:p>
        </p:txBody>
      </p:sp>
      <p:pic>
        <p:nvPicPr>
          <p:cNvPr id="2" name="Picture 1">
            <a:extLst>
              <a:ext uri="{FF2B5EF4-FFF2-40B4-BE49-F238E27FC236}">
                <a16:creationId xmlns:a16="http://schemas.microsoft.com/office/drawing/2014/main" id="{2161AF7D-E2DA-58EF-51B1-43D32BC21D4A}"/>
              </a:ext>
            </a:extLst>
          </p:cNvPr>
          <p:cNvPicPr>
            <a:picLocks noChangeAspect="1"/>
          </p:cNvPicPr>
          <p:nvPr userDrawn="1"/>
        </p:nvPicPr>
        <p:blipFill rotWithShape="1">
          <a:blip r:embed="rId4"/>
          <a:srcRect r="14212"/>
          <a:stretch/>
        </p:blipFill>
        <p:spPr>
          <a:xfrm>
            <a:off x="6349" y="0"/>
            <a:ext cx="12185651" cy="6858000"/>
          </a:xfrm>
          <a:prstGeom prst="rect">
            <a:avLst/>
          </a:prstGeom>
        </p:spPr>
      </p:pic>
    </p:spTree>
    <p:extLst>
      <p:ext uri="{BB962C8B-B14F-4D97-AF65-F5344CB8AC3E}">
        <p14:creationId xmlns:p14="http://schemas.microsoft.com/office/powerpoint/2010/main" val="1052237372"/>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6D746A-24DF-AD94-5C5D-C1DC42A8D4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46400" y="6342784"/>
            <a:ext cx="2445023" cy="300181"/>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pic>
        <p:nvPicPr>
          <p:cNvPr id="2" name="Picture Placeholder 7">
            <a:extLst>
              <a:ext uri="{FF2B5EF4-FFF2-40B4-BE49-F238E27FC236}">
                <a16:creationId xmlns:a16="http://schemas.microsoft.com/office/drawing/2014/main" id="{79DCA65A-C1DC-F509-E8EA-62A61F2D62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4670474" cy="6858000"/>
          </a:xfrm>
          <a:prstGeom prst="rect">
            <a:avLst/>
          </a:prstGeom>
        </p:spPr>
      </p:pic>
      <p:sp>
        <p:nvSpPr>
          <p:cNvPr id="4" name="Title 1">
            <a:extLst>
              <a:ext uri="{FF2B5EF4-FFF2-40B4-BE49-F238E27FC236}">
                <a16:creationId xmlns:a16="http://schemas.microsoft.com/office/drawing/2014/main" id="{19D3594A-F2D3-DA39-EE63-73293B537E7A}"/>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p>
        </p:txBody>
      </p:sp>
      <p:sp>
        <p:nvSpPr>
          <p:cNvPr id="5" name="Text Placeholder 3">
            <a:extLst>
              <a:ext uri="{FF2B5EF4-FFF2-40B4-BE49-F238E27FC236}">
                <a16:creationId xmlns:a16="http://schemas.microsoft.com/office/drawing/2014/main" id="{653047E1-D60E-63F7-291B-11B15444CFCE}"/>
              </a:ext>
            </a:extLst>
          </p:cNvPr>
          <p:cNvSpPr>
            <a:spLocks noGrp="1"/>
          </p:cNvSpPr>
          <p:nvPr>
            <p:ph type="body" sz="half" idx="2"/>
          </p:nvPr>
        </p:nvSpPr>
        <p:spPr>
          <a:xfrm>
            <a:off x="5165774" y="2057400"/>
            <a:ext cx="6525649" cy="3811588"/>
          </a:xfrm>
        </p:spPr>
        <p:txBody>
          <a:bodyPr/>
          <a:lstStyle>
            <a:lvl1pPr marL="285750" indent="-285750">
              <a:lnSpc>
                <a:spcPct val="100000"/>
              </a:lnSpc>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6" name="Text Placeholder 19">
            <a:extLst>
              <a:ext uri="{FF2B5EF4-FFF2-40B4-BE49-F238E27FC236}">
                <a16:creationId xmlns:a16="http://schemas.microsoft.com/office/drawing/2014/main" id="{85FBA8DC-9582-C37C-F789-B5C7FC646B07}"/>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a:t>Click to edit Date // Presentation Title</a:t>
            </a:r>
          </a:p>
        </p:txBody>
      </p:sp>
      <p:pic>
        <p:nvPicPr>
          <p:cNvPr id="3" name="Picture 2">
            <a:extLst>
              <a:ext uri="{FF2B5EF4-FFF2-40B4-BE49-F238E27FC236}">
                <a16:creationId xmlns:a16="http://schemas.microsoft.com/office/drawing/2014/main" id="{55277B0B-D4DB-621C-0033-C74C0D05C675}"/>
              </a:ext>
            </a:extLst>
          </p:cNvPr>
          <p:cNvPicPr>
            <a:picLocks noChangeAspect="1"/>
          </p:cNvPicPr>
          <p:nvPr userDrawn="1"/>
        </p:nvPicPr>
        <p:blipFill rotWithShape="1">
          <a:blip r:embed="rId4"/>
          <a:srcRect r="14212"/>
          <a:stretch/>
        </p:blipFill>
        <p:spPr>
          <a:xfrm>
            <a:off x="6349" y="0"/>
            <a:ext cx="12185651" cy="6858000"/>
          </a:xfrm>
          <a:prstGeom prst="rect">
            <a:avLst/>
          </a:prstGeom>
        </p:spPr>
      </p:pic>
    </p:spTree>
    <p:extLst>
      <p:ext uri="{BB962C8B-B14F-4D97-AF65-F5344CB8AC3E}">
        <p14:creationId xmlns:p14="http://schemas.microsoft.com/office/powerpoint/2010/main" val="2576520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56113"/>
            <a:ext cx="10515600" cy="29593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7EC85C-45E0-9B43-ACC6-651F65142B06}"/>
              </a:ext>
            </a:extLst>
          </p:cNvPr>
          <p:cNvSpPr txBox="1">
            <a:spLocks/>
          </p:cNvSpPr>
          <p:nvPr userDrawn="1"/>
        </p:nvSpPr>
        <p:spPr>
          <a:xfrm>
            <a:off x="838200" y="115116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7120759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6D746A-24DF-AD94-5C5D-C1DC42A8D4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5300" y="6342784"/>
            <a:ext cx="2445023" cy="300181"/>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
        <p:nvSpPr>
          <p:cNvPr id="5" name="Title 1">
            <a:extLst>
              <a:ext uri="{FF2B5EF4-FFF2-40B4-BE49-F238E27FC236}">
                <a16:creationId xmlns:a16="http://schemas.microsoft.com/office/drawing/2014/main" id="{286DD81C-4804-AAFA-8C6C-6B1A9590F8AB}"/>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p>
        </p:txBody>
      </p:sp>
      <p:sp>
        <p:nvSpPr>
          <p:cNvPr id="6" name="Text Placeholder 3">
            <a:extLst>
              <a:ext uri="{FF2B5EF4-FFF2-40B4-BE49-F238E27FC236}">
                <a16:creationId xmlns:a16="http://schemas.microsoft.com/office/drawing/2014/main" id="{A3D0E6BE-A44C-178F-553B-2675B4653A70}"/>
              </a:ext>
            </a:extLst>
          </p:cNvPr>
          <p:cNvSpPr>
            <a:spLocks noGrp="1"/>
          </p:cNvSpPr>
          <p:nvPr>
            <p:ph type="body" sz="half" idx="2"/>
          </p:nvPr>
        </p:nvSpPr>
        <p:spPr>
          <a:xfrm>
            <a:off x="495300" y="2057400"/>
            <a:ext cx="6525649" cy="3811588"/>
          </a:xfrm>
        </p:spPr>
        <p:txBody>
          <a:bodyPr/>
          <a:lstStyle>
            <a:lvl1pPr marL="285750" indent="-285750">
              <a:buFont typeface="Arial" panose="020B0604020202020204" pitchFamily="34" charset="0"/>
              <a:buChar char="•"/>
              <a:defRPr sz="16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19">
            <a:extLst>
              <a:ext uri="{FF2B5EF4-FFF2-40B4-BE49-F238E27FC236}">
                <a16:creationId xmlns:a16="http://schemas.microsoft.com/office/drawing/2014/main" id="{C2FE289F-0C49-2259-4BC2-FDA8475FD984}"/>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a:t>Click to edit Date // Presentation Title</a:t>
            </a:r>
          </a:p>
        </p:txBody>
      </p:sp>
      <p:pic>
        <p:nvPicPr>
          <p:cNvPr id="2" name="Picture 1">
            <a:extLst>
              <a:ext uri="{FF2B5EF4-FFF2-40B4-BE49-F238E27FC236}">
                <a16:creationId xmlns:a16="http://schemas.microsoft.com/office/drawing/2014/main" id="{6592CE00-074C-DF3F-89D3-4345B2F14A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31"/>
          <a:stretch/>
        </p:blipFill>
        <p:spPr>
          <a:xfrm>
            <a:off x="7516906" y="0"/>
            <a:ext cx="4675094" cy="6866965"/>
          </a:xfrm>
          <a:prstGeom prst="rect">
            <a:avLst/>
          </a:prstGeom>
        </p:spPr>
      </p:pic>
      <p:pic>
        <p:nvPicPr>
          <p:cNvPr id="3" name="Picture 2">
            <a:extLst>
              <a:ext uri="{FF2B5EF4-FFF2-40B4-BE49-F238E27FC236}">
                <a16:creationId xmlns:a16="http://schemas.microsoft.com/office/drawing/2014/main" id="{A128A7DE-BE2A-B7BF-4C5F-AA7CEC64A67B}"/>
              </a:ext>
            </a:extLst>
          </p:cNvPr>
          <p:cNvPicPr>
            <a:picLocks noChangeAspect="1"/>
          </p:cNvPicPr>
          <p:nvPr userDrawn="1"/>
        </p:nvPicPr>
        <p:blipFill rotWithShape="1">
          <a:blip r:embed="rId4"/>
          <a:srcRect r="14212"/>
          <a:stretch/>
        </p:blipFill>
        <p:spPr>
          <a:xfrm>
            <a:off x="6349" y="0"/>
            <a:ext cx="12185651" cy="6858000"/>
          </a:xfrm>
          <a:prstGeom prst="rect">
            <a:avLst/>
          </a:prstGeom>
        </p:spPr>
      </p:pic>
    </p:spTree>
    <p:extLst>
      <p:ext uri="{BB962C8B-B14F-4D97-AF65-F5344CB8AC3E}">
        <p14:creationId xmlns:p14="http://schemas.microsoft.com/office/powerpoint/2010/main" val="141112185"/>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Internal Slides">
    <p:spTree>
      <p:nvGrpSpPr>
        <p:cNvPr id="1" name=""/>
        <p:cNvGrpSpPr/>
        <p:nvPr/>
      </p:nvGrpSpPr>
      <p:grpSpPr>
        <a:xfrm>
          <a:off x="0" y="0"/>
          <a:ext cx="0" cy="0"/>
          <a:chOff x="0" y="0"/>
          <a:chExt cx="0" cy="0"/>
        </a:xfrm>
      </p:grpSpPr>
      <p:pic>
        <p:nvPicPr>
          <p:cNvPr id="2" name="Picture 1" descr="WeelSpace_ppt_bkgrnd_2-revis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 y="-116860"/>
            <a:ext cx="12380148" cy="7073637"/>
          </a:xfrm>
          <a:prstGeom prst="rect">
            <a:avLst/>
          </a:prstGeom>
        </p:spPr>
      </p:pic>
    </p:spTree>
    <p:extLst>
      <p:ext uri="{BB962C8B-B14F-4D97-AF65-F5344CB8AC3E}">
        <p14:creationId xmlns:p14="http://schemas.microsoft.com/office/powerpoint/2010/main" val="33862362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chemeClr val="accent1">
                    <a:lumMod val="75000"/>
                  </a:schemeClr>
                </a:solidFill>
              </a:defRPr>
            </a:lvl1pPr>
          </a:lstStyle>
          <a:p>
            <a:r>
              <a:rPr lang="en-US"/>
              <a:t>Month Day, Year</a:t>
            </a:r>
          </a:p>
        </p:txBody>
      </p:sp>
      <p:pic>
        <p:nvPicPr>
          <p:cNvPr id="9" name="Picture 8" descr="WeelSpace_ppt_bkgrnd_02-05-13.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44" y="-169332"/>
            <a:ext cx="12369080" cy="7168444"/>
          </a:xfrm>
          <a:prstGeom prst="rect">
            <a:avLst/>
          </a:prstGeom>
        </p:spPr>
      </p:pic>
    </p:spTree>
    <p:extLst>
      <p:ext uri="{BB962C8B-B14F-4D97-AF65-F5344CB8AC3E}">
        <p14:creationId xmlns:p14="http://schemas.microsoft.com/office/powerpoint/2010/main" val="100379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F987-D17F-DB01-74FF-0DBA66D520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1A46463-2DA3-D8D2-F246-5FD7F19743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5FDA80-F608-2372-8581-6B48F1C4E01E}"/>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5" name="Footer Placeholder 4">
            <a:extLst>
              <a:ext uri="{FF2B5EF4-FFF2-40B4-BE49-F238E27FC236}">
                <a16:creationId xmlns:a16="http://schemas.microsoft.com/office/drawing/2014/main" id="{67F3FDD7-054E-CCD1-87F9-ACE04AF942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4F03A9-7438-3567-6FA2-67B28B56689F}"/>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16813193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EE6B-0EE7-47EF-413D-E4F5D47DD1B4}"/>
              </a:ext>
            </a:extLst>
          </p:cNvPr>
          <p:cNvSpPr>
            <a:spLocks noGrp="1"/>
          </p:cNvSpPr>
          <p:nvPr>
            <p:ph type="title"/>
          </p:nvPr>
        </p:nvSpPr>
        <p:spPr>
          <a:xfrm>
            <a:off x="838200" y="1371600"/>
            <a:ext cx="10515600" cy="88741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BAAB9C6-42CF-5E43-C994-AE85E84C86C9}"/>
              </a:ext>
            </a:extLst>
          </p:cNvPr>
          <p:cNvSpPr>
            <a:spLocks noGrp="1"/>
          </p:cNvSpPr>
          <p:nvPr>
            <p:ph idx="1"/>
          </p:nvPr>
        </p:nvSpPr>
        <p:spPr>
          <a:xfrm>
            <a:off x="838200" y="2438401"/>
            <a:ext cx="10515600" cy="3738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D052F7-A7B5-1621-808D-4584B97A8466}"/>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5" name="Footer Placeholder 4">
            <a:extLst>
              <a:ext uri="{FF2B5EF4-FFF2-40B4-BE49-F238E27FC236}">
                <a16:creationId xmlns:a16="http://schemas.microsoft.com/office/drawing/2014/main" id="{6E1C0554-93AB-BA70-E9F8-463C296C3B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D64B05-5B2C-2F37-9DB2-49AE0218696B}"/>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35220438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11AB-759A-A799-4BEF-4F3F283362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2BF30F-0E06-8209-A9C4-144E10994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1A155-2F09-BF0C-C978-B2E17AA585C7}"/>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5" name="Footer Placeholder 4">
            <a:extLst>
              <a:ext uri="{FF2B5EF4-FFF2-40B4-BE49-F238E27FC236}">
                <a16:creationId xmlns:a16="http://schemas.microsoft.com/office/drawing/2014/main" id="{746FE326-808D-E971-15AE-90976D6023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CF67CB-60AE-CAC6-60B0-E9E5F716175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4201966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882F7-E256-FDE7-1935-D8CC08D820EA}"/>
              </a:ext>
            </a:extLst>
          </p:cNvPr>
          <p:cNvSpPr>
            <a:spLocks noGrp="1"/>
          </p:cNvSpPr>
          <p:nvPr>
            <p:ph type="title"/>
          </p:nvPr>
        </p:nvSpPr>
        <p:spPr>
          <a:xfrm>
            <a:off x="838200" y="1397001"/>
            <a:ext cx="10515600" cy="100965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4FB21B9-DDD5-CBD1-88F9-44561CE98842}"/>
              </a:ext>
            </a:extLst>
          </p:cNvPr>
          <p:cNvSpPr>
            <a:spLocks noGrp="1"/>
          </p:cNvSpPr>
          <p:nvPr>
            <p:ph sz="half" idx="1"/>
          </p:nvPr>
        </p:nvSpPr>
        <p:spPr>
          <a:xfrm>
            <a:off x="838200" y="2621281"/>
            <a:ext cx="5181600" cy="355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B75411-A039-7206-E05C-A6D87D9C6FB7}"/>
              </a:ext>
            </a:extLst>
          </p:cNvPr>
          <p:cNvSpPr>
            <a:spLocks noGrp="1"/>
          </p:cNvSpPr>
          <p:nvPr>
            <p:ph sz="half" idx="2"/>
          </p:nvPr>
        </p:nvSpPr>
        <p:spPr>
          <a:xfrm>
            <a:off x="6172200" y="2621281"/>
            <a:ext cx="5181600" cy="3555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CB5A50F-4E18-5BF6-E405-0643C53F6275}"/>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6" name="Footer Placeholder 5">
            <a:extLst>
              <a:ext uri="{FF2B5EF4-FFF2-40B4-BE49-F238E27FC236}">
                <a16:creationId xmlns:a16="http://schemas.microsoft.com/office/drawing/2014/main" id="{A77E8650-4E9F-1A26-3839-F0BF400670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CFD54A-81BC-39B9-C46F-31A94B37E28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2504550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6E39-6433-E26A-53C9-9795A6A87E4E}"/>
              </a:ext>
            </a:extLst>
          </p:cNvPr>
          <p:cNvSpPr>
            <a:spLocks noGrp="1"/>
          </p:cNvSpPr>
          <p:nvPr>
            <p:ph type="title"/>
          </p:nvPr>
        </p:nvSpPr>
        <p:spPr>
          <a:xfrm>
            <a:off x="839788" y="1447799"/>
            <a:ext cx="10515600" cy="82391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D0B81EB-4301-DE73-BC01-447D6144477D}"/>
              </a:ext>
            </a:extLst>
          </p:cNvPr>
          <p:cNvSpPr>
            <a:spLocks noGrp="1"/>
          </p:cNvSpPr>
          <p:nvPr>
            <p:ph type="body" idx="1"/>
          </p:nvPr>
        </p:nvSpPr>
        <p:spPr>
          <a:xfrm>
            <a:off x="839788" y="243839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B5E87FF-447C-D015-822E-58475AF35734}"/>
              </a:ext>
            </a:extLst>
          </p:cNvPr>
          <p:cNvSpPr>
            <a:spLocks noGrp="1"/>
          </p:cNvSpPr>
          <p:nvPr>
            <p:ph sz="half" idx="2"/>
          </p:nvPr>
        </p:nvSpPr>
        <p:spPr>
          <a:xfrm>
            <a:off x="839788" y="3428999"/>
            <a:ext cx="5157787" cy="2760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D450E55-4E26-B389-1590-3A71A2B0C5AF}"/>
              </a:ext>
            </a:extLst>
          </p:cNvPr>
          <p:cNvSpPr>
            <a:spLocks noGrp="1"/>
          </p:cNvSpPr>
          <p:nvPr>
            <p:ph type="body" sz="quarter" idx="3"/>
          </p:nvPr>
        </p:nvSpPr>
        <p:spPr>
          <a:xfrm>
            <a:off x="6172200" y="243839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AD319D-00E5-7ADB-E105-ED6C65881B1A}"/>
              </a:ext>
            </a:extLst>
          </p:cNvPr>
          <p:cNvSpPr>
            <a:spLocks noGrp="1"/>
          </p:cNvSpPr>
          <p:nvPr>
            <p:ph sz="quarter" idx="4"/>
          </p:nvPr>
        </p:nvSpPr>
        <p:spPr>
          <a:xfrm>
            <a:off x="6172200" y="3428999"/>
            <a:ext cx="5183188" cy="2760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7C90F93-CFAF-AB23-BCF7-5D38F0667F57}"/>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8" name="Footer Placeholder 7">
            <a:extLst>
              <a:ext uri="{FF2B5EF4-FFF2-40B4-BE49-F238E27FC236}">
                <a16:creationId xmlns:a16="http://schemas.microsoft.com/office/drawing/2014/main" id="{5FC49434-D02F-ECD9-E95D-3186FFB018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338A95-A7B1-787A-E231-2F6E695AE764}"/>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37959238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BB54-8ADB-8F23-D409-0CC45F932496}"/>
              </a:ext>
            </a:extLst>
          </p:cNvPr>
          <p:cNvSpPr>
            <a:spLocks noGrp="1"/>
          </p:cNvSpPr>
          <p:nvPr>
            <p:ph type="title"/>
          </p:nvPr>
        </p:nvSpPr>
        <p:spPr>
          <a:xfrm>
            <a:off x="838200" y="1310005"/>
            <a:ext cx="10515600" cy="73215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34566B-887A-6151-3329-5CB407080528}"/>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4" name="Footer Placeholder 3">
            <a:extLst>
              <a:ext uri="{FF2B5EF4-FFF2-40B4-BE49-F238E27FC236}">
                <a16:creationId xmlns:a16="http://schemas.microsoft.com/office/drawing/2014/main" id="{C423109B-A5A4-7FB5-04A3-0AC43A7B37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88B214-9517-05B7-8549-14F7FA20E94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30158104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F2F847-9400-F6D6-CE19-9DDF41651B9E}"/>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3" name="Footer Placeholder 2">
            <a:extLst>
              <a:ext uri="{FF2B5EF4-FFF2-40B4-BE49-F238E27FC236}">
                <a16:creationId xmlns:a16="http://schemas.microsoft.com/office/drawing/2014/main" id="{7B6C7BCA-2783-E987-E157-64032E2EEB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ED7CB4-A744-F3B0-7F2B-4424B0FFFB5C}"/>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266421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60375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48347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04480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CDD0-6FA7-28A1-E8D8-A414578A12ED}"/>
              </a:ext>
            </a:extLst>
          </p:cNvPr>
          <p:cNvSpPr>
            <a:spLocks noGrp="1"/>
          </p:cNvSpPr>
          <p:nvPr>
            <p:ph type="title"/>
          </p:nvPr>
        </p:nvSpPr>
        <p:spPr>
          <a:xfrm>
            <a:off x="836612" y="1235075"/>
            <a:ext cx="3932237" cy="1069975"/>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3E27ABC-42F1-BC04-AB62-75FC9DFA5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AD3B3C-359E-C967-F846-14232699FD87}"/>
              </a:ext>
            </a:extLst>
          </p:cNvPr>
          <p:cNvSpPr>
            <a:spLocks noGrp="1"/>
          </p:cNvSpPr>
          <p:nvPr>
            <p:ph type="body" sz="half" idx="2"/>
          </p:nvPr>
        </p:nvSpPr>
        <p:spPr>
          <a:xfrm>
            <a:off x="839788" y="2552700"/>
            <a:ext cx="3932237" cy="33162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5F8DAF4-228C-B171-35C1-6178EECF6963}"/>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6" name="Footer Placeholder 5">
            <a:extLst>
              <a:ext uri="{FF2B5EF4-FFF2-40B4-BE49-F238E27FC236}">
                <a16:creationId xmlns:a16="http://schemas.microsoft.com/office/drawing/2014/main" id="{D25FE24A-0147-8258-145C-DC65A38C44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E2FE46-D34B-9F2F-5457-FB7B5B2ADE38}"/>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41178778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D8EF-D959-D958-DD02-79C9FE6630BD}"/>
              </a:ext>
            </a:extLst>
          </p:cNvPr>
          <p:cNvSpPr>
            <a:spLocks noGrp="1"/>
          </p:cNvSpPr>
          <p:nvPr>
            <p:ph type="title"/>
          </p:nvPr>
        </p:nvSpPr>
        <p:spPr>
          <a:xfrm>
            <a:off x="839788" y="1450808"/>
            <a:ext cx="3932237" cy="85424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86E1051-855B-6152-B34B-C5FB61AE4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B5AF4B-9071-D6CF-E5C0-B0A13EBE91C5}"/>
              </a:ext>
            </a:extLst>
          </p:cNvPr>
          <p:cNvSpPr>
            <a:spLocks noGrp="1"/>
          </p:cNvSpPr>
          <p:nvPr>
            <p:ph type="body" sz="half" idx="2"/>
          </p:nvPr>
        </p:nvSpPr>
        <p:spPr>
          <a:xfrm>
            <a:off x="839788" y="2305050"/>
            <a:ext cx="3932237" cy="356393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86FE4-D788-8731-F095-569A4E2E18D0}"/>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6" name="Footer Placeholder 5">
            <a:extLst>
              <a:ext uri="{FF2B5EF4-FFF2-40B4-BE49-F238E27FC236}">
                <a16:creationId xmlns:a16="http://schemas.microsoft.com/office/drawing/2014/main" id="{A83DC19F-F392-BEED-76F0-65928B07E5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7E64F1-3145-7A49-5A0F-D3417A4A15C5}"/>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35949020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6F79-4B9D-8AA4-B63E-4D464B1C0F06}"/>
              </a:ext>
            </a:extLst>
          </p:cNvPr>
          <p:cNvSpPr>
            <a:spLocks noGrp="1"/>
          </p:cNvSpPr>
          <p:nvPr>
            <p:ph type="title"/>
          </p:nvPr>
        </p:nvSpPr>
        <p:spPr>
          <a:xfrm>
            <a:off x="838200" y="1310640"/>
            <a:ext cx="10515600" cy="795971"/>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A90ED-D27C-5AA5-6217-0A9A3056426E}"/>
              </a:ext>
            </a:extLst>
          </p:cNvPr>
          <p:cNvSpPr>
            <a:spLocks noGrp="1"/>
          </p:cNvSpPr>
          <p:nvPr>
            <p:ph type="body" orient="vert" idx="1"/>
          </p:nvPr>
        </p:nvSpPr>
        <p:spPr>
          <a:xfrm>
            <a:off x="838200" y="2285999"/>
            <a:ext cx="10515600" cy="3890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C670ED-A1EE-AAEA-A11B-F58A5D0D2188}"/>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5" name="Footer Placeholder 4">
            <a:extLst>
              <a:ext uri="{FF2B5EF4-FFF2-40B4-BE49-F238E27FC236}">
                <a16:creationId xmlns:a16="http://schemas.microsoft.com/office/drawing/2014/main" id="{3460201F-46B5-66A2-DF50-B99861B5C6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D5F128-7572-D3DC-DE1F-D149A1290807}"/>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7990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04F58-8E2D-DEF1-92F3-5F99874A7D06}"/>
              </a:ext>
            </a:extLst>
          </p:cNvPr>
          <p:cNvSpPr>
            <a:spLocks noGrp="1"/>
          </p:cNvSpPr>
          <p:nvPr>
            <p:ph type="title" orient="vert"/>
          </p:nvPr>
        </p:nvSpPr>
        <p:spPr>
          <a:xfrm>
            <a:off x="8724900" y="883919"/>
            <a:ext cx="2628900" cy="5293044"/>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5977EC5-636D-521C-47ED-BD70BAC1D495}"/>
              </a:ext>
            </a:extLst>
          </p:cNvPr>
          <p:cNvSpPr>
            <a:spLocks noGrp="1"/>
          </p:cNvSpPr>
          <p:nvPr>
            <p:ph type="body" orient="vert" idx="1"/>
          </p:nvPr>
        </p:nvSpPr>
        <p:spPr>
          <a:xfrm>
            <a:off x="838200" y="883919"/>
            <a:ext cx="7734300" cy="52930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F2EF4-4F6A-0A77-1D5A-C3579CD690BC}"/>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5" name="Footer Placeholder 4">
            <a:extLst>
              <a:ext uri="{FF2B5EF4-FFF2-40B4-BE49-F238E27FC236}">
                <a16:creationId xmlns:a16="http://schemas.microsoft.com/office/drawing/2014/main" id="{0A08C415-5D9C-9490-D7EB-11CD9918AB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245380-12C2-F19E-4E46-72DC70FAF85F}"/>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8250140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301A-5DBD-FD72-8747-EFFEED796A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E43778-CB3C-EA26-EEFB-0033DA305586}"/>
              </a:ext>
            </a:extLst>
          </p:cNvPr>
          <p:cNvSpPr>
            <a:spLocks noGrp="1"/>
          </p:cNvSpPr>
          <p:nvPr>
            <p:ph type="dt" sz="half" idx="10"/>
          </p:nvPr>
        </p:nvSpPr>
        <p:spPr/>
        <p:txBody>
          <a:bodyPr/>
          <a:lstStyle/>
          <a:p>
            <a:fld id="{B3C1D1E6-9F4F-144B-91BE-588BD64A6F45}" type="datetimeFigureOut">
              <a:rPr lang="en-US" smtClean="0"/>
              <a:t>2/6/2024</a:t>
            </a:fld>
            <a:endParaRPr lang="en-US" dirty="0"/>
          </a:p>
        </p:txBody>
      </p:sp>
      <p:sp>
        <p:nvSpPr>
          <p:cNvPr id="4" name="Footer Placeholder 3">
            <a:extLst>
              <a:ext uri="{FF2B5EF4-FFF2-40B4-BE49-F238E27FC236}">
                <a16:creationId xmlns:a16="http://schemas.microsoft.com/office/drawing/2014/main" id="{A612D15D-B1BF-E883-B4D3-E9860AA02EC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E7FA3A-7C66-3EB4-BA37-1D0F4DFB2ADB}"/>
              </a:ext>
            </a:extLst>
          </p:cNvPr>
          <p:cNvSpPr>
            <a:spLocks noGrp="1"/>
          </p:cNvSpPr>
          <p:nvPr>
            <p:ph type="sldNum" sz="quarter" idx="12"/>
          </p:nvPr>
        </p:nvSpPr>
        <p:spPr/>
        <p:txBody>
          <a:bodyPr/>
          <a:lstStyle/>
          <a:p>
            <a:fld id="{0CEA05F5-D71F-474A-98BE-3FAA03103C40}" type="slidenum">
              <a:rPr lang="en-US" smtClean="0"/>
              <a:t>‹#›</a:t>
            </a:fld>
            <a:endParaRPr lang="en-US" dirty="0"/>
          </a:p>
        </p:txBody>
      </p:sp>
    </p:spTree>
    <p:extLst>
      <p:ext uri="{BB962C8B-B14F-4D97-AF65-F5344CB8AC3E}">
        <p14:creationId xmlns:p14="http://schemas.microsoft.com/office/powerpoint/2010/main" val="16058310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6453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5546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2162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0354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15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930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297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2942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875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4469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9896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0692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8926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1931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25589560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7957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42529047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84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395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566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5486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5699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23409564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pic>
        <p:nvPicPr>
          <p:cNvPr id="5" name="Picture 8" descr="http://www.jtchc.org/index_htm_files/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0800" y="5792343"/>
            <a:ext cx="1301752" cy="10974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6521546" y="6183177"/>
            <a:ext cx="3454783" cy="554184"/>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dirty="0">
                <a:solidFill>
                  <a:srgbClr val="FFFFFF"/>
                </a:solidFill>
              </a:rPr>
              <a:t>JESSIE TRICE COMMUNITY HEALTH CENTER</a:t>
            </a:r>
          </a:p>
        </p:txBody>
      </p:sp>
      <p:cxnSp>
        <p:nvCxnSpPr>
          <p:cNvPr id="7" name="Straight Connector 6"/>
          <p:cNvCxnSpPr/>
          <p:nvPr userDrawn="1"/>
        </p:nvCxnSpPr>
        <p:spPr bwMode="auto">
          <a:xfrm flipV="1">
            <a:off x="9644686" y="6460273"/>
            <a:ext cx="711781" cy="1"/>
          </a:xfrm>
          <a:prstGeom prst="line">
            <a:avLst/>
          </a:prstGeom>
          <a:solidFill>
            <a:srgbClr val="00B8FF"/>
          </a:solidFill>
          <a:ln w="9525"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773626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6604469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19838882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2172383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449332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8304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7130454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288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657242"/>
            <a:ext cx="3932237" cy="1219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657242"/>
            <a:ext cx="6172200" cy="46766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876442"/>
            <a:ext cx="3932237" cy="346542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0498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993866"/>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6"/>
            <a:ext cx="6172200" cy="43101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1981291"/>
            <a:ext cx="3932237" cy="33162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9608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80706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320600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877611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7910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102287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786927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78341004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62711705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 xmlns:adec="http://schemas.microsoft.com/office/drawing/2017/decorative" val="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16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579169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04237772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2167862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6979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97036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469167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51882367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22146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500" b="1" i="0">
                <a:solidFill>
                  <a:srgbClr val="0D0D0D"/>
                </a:solidFill>
                <a:latin typeface="Tw Cen MT Condensed"/>
                <a:cs typeface="Tw Cen MT Condense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tx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315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12413281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rgbClr val="0D0D0D"/>
                </a:solidFill>
                <a:latin typeface="Tw Cen MT Condensed"/>
                <a:cs typeface="Tw Cen MT Condensed"/>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6795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rgbClr val="0D0D0D"/>
                </a:solidFill>
                <a:latin typeface="Tw Cen MT Condensed"/>
                <a:cs typeface="Tw Cen MT Condense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5318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rgbClr val="0D0D0D"/>
                </a:solidFill>
                <a:latin typeface="Tw Cen MT Condensed"/>
                <a:cs typeface="Tw Cen MT Condense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58134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2147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BE3FD0-1382-4F0E-A01F-F6C205E7DCDC}"/>
              </a:ext>
            </a:extLst>
          </p:cNvPr>
          <p:cNvSpPr>
            <a:spLocks noGrp="1"/>
          </p:cNvSpPr>
          <p:nvPr>
            <p:ph type="body" sz="quarter" idx="10"/>
          </p:nvPr>
        </p:nvSpPr>
        <p:spPr>
          <a:xfrm>
            <a:off x="4612641" y="3554917"/>
            <a:ext cx="6438912" cy="763083"/>
          </a:xfrm>
        </p:spPr>
        <p:txBody>
          <a:bodyPr>
            <a:noAutofit/>
          </a:bodyPr>
          <a:lstStyle>
            <a:lvl1pPr marL="0" indent="0">
              <a:buNone/>
              <a:defRPr sz="4000">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7" name="Rectangle 2">
            <a:extLst>
              <a:ext uri="{FF2B5EF4-FFF2-40B4-BE49-F238E27FC236}">
                <a16:creationId xmlns:a16="http://schemas.microsoft.com/office/drawing/2014/main" id="{2E0BC0C9-E1C8-43B4-B02D-558783360CD4}"/>
              </a:ext>
            </a:extLst>
          </p:cNvPr>
          <p:cNvSpPr>
            <a:spLocks noGrp="1" noChangeArrowheads="1"/>
          </p:cNvSpPr>
          <p:nvPr>
            <p:ph type="ctrTitle" idx="4294967295"/>
          </p:nvPr>
        </p:nvSpPr>
        <p:spPr>
          <a:xfrm>
            <a:off x="4612640" y="2311400"/>
            <a:ext cx="5156200" cy="1117600"/>
          </a:xfrm>
        </p:spPr>
        <p:txBody>
          <a:bodyPr anchor="ctr">
            <a:normAutofit fontScale="90000"/>
          </a:bodyPr>
          <a:lstStyle>
            <a:lvl1pPr>
              <a:defRPr>
                <a:latin typeface="+mj-lt"/>
              </a:defRPr>
            </a:lvl1pPr>
          </a:lstStyle>
          <a:p>
            <a:pPr algn="l" eaLnBrk="1" hangingPunct="1"/>
            <a:r>
              <a:rPr lang="en-US" altLang="en-US" sz="6600" b="1">
                <a:latin typeface="+mn-lt"/>
              </a:rPr>
              <a:t>Click to edit Master title style</a:t>
            </a:r>
            <a:endParaRPr lang="en-US" altLang="en-US" sz="6600" b="1" dirty="0">
              <a:latin typeface="+mn-lt"/>
            </a:endParaRPr>
          </a:p>
        </p:txBody>
      </p:sp>
      <p:pic>
        <p:nvPicPr>
          <p:cNvPr id="3" name="Picture 2">
            <a:extLst>
              <a:ext uri="{FF2B5EF4-FFF2-40B4-BE49-F238E27FC236}">
                <a16:creationId xmlns:a16="http://schemas.microsoft.com/office/drawing/2014/main" id="{D685578F-CE23-4B1E-8B29-2B29EC47FA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3527592" cy="6858000"/>
          </a:xfrm>
          <a:prstGeom prst="rect">
            <a:avLst/>
          </a:prstGeom>
        </p:spPr>
      </p:pic>
    </p:spTree>
    <p:extLst>
      <p:ext uri="{BB962C8B-B14F-4D97-AF65-F5344CB8AC3E}">
        <p14:creationId xmlns:p14="http://schemas.microsoft.com/office/powerpoint/2010/main" val="3246240990"/>
      </p:ext>
    </p:extLst>
  </p:cSld>
  <p:clrMapOvr>
    <a:masterClrMapping/>
  </p:clrMapOvr>
  <p:extLst>
    <p:ext uri="{DCECCB84-F9BA-43D5-87BE-67443E8EF086}">
      <p15:sldGuideLst xmlns:p15="http://schemas.microsoft.com/office/powerpoint/2012/main">
        <p15:guide id="1" pos="28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2"/>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lvl1pPr>
            <a:lvl2pPr marL="228600" indent="-228600">
              <a:spcBef>
                <a:spcPts val="1000"/>
              </a:spcBef>
              <a:tabLst/>
              <a:defRPr sz="1800"/>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id="{1C19AE8D-05DC-434E-8BAB-DB7EE7462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
        <p:nvSpPr>
          <p:cNvPr id="3" name="Title 2">
            <a:extLst>
              <a:ext uri="{FF2B5EF4-FFF2-40B4-BE49-F238E27FC236}">
                <a16:creationId xmlns:a16="http://schemas.microsoft.com/office/drawing/2014/main" id="{33CCC0B9-F174-4BEA-B4A2-17F39F974373}"/>
              </a:ext>
            </a:extLst>
          </p:cNvPr>
          <p:cNvSpPr>
            <a:spLocks noGrp="1"/>
          </p:cNvSpPr>
          <p:nvPr>
            <p:ph type="title"/>
          </p:nvPr>
        </p:nvSpPr>
        <p:spPr>
          <a:xfrm>
            <a:off x="762000" y="715962"/>
            <a:ext cx="5334000" cy="1189038"/>
          </a:xfrm>
        </p:spPr>
        <p:txBody>
          <a:bodyPr anchor="t">
            <a:no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2680636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2"/>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lvl1pPr>
            <a:lvl2pPr marL="228600">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lstStyle>
            <a:lvl1pPr>
              <a:buNone/>
              <a:defRPr/>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lstStyle>
            <a:lvl1pPr>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id="{15BEAC93-2E5F-4D18-864F-810515C360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
        <p:nvSpPr>
          <p:cNvPr id="10" name="Title 2">
            <a:extLst>
              <a:ext uri="{FF2B5EF4-FFF2-40B4-BE49-F238E27FC236}">
                <a16:creationId xmlns:a16="http://schemas.microsoft.com/office/drawing/2014/main" id="{3F45076F-4240-4B40-8CE4-637DD751A68B}"/>
              </a:ext>
            </a:extLst>
          </p:cNvPr>
          <p:cNvSpPr>
            <a:spLocks noGrp="1"/>
          </p:cNvSpPr>
          <p:nvPr>
            <p:ph type="title"/>
          </p:nvPr>
        </p:nvSpPr>
        <p:spPr>
          <a:xfrm>
            <a:off x="762000" y="715963"/>
            <a:ext cx="5334000" cy="1189038"/>
          </a:xfrm>
        </p:spPr>
        <p:txBody>
          <a:bodyPr anchor="t">
            <a:norm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3863988919"/>
      </p:ext>
    </p:extLst>
  </p:cSld>
  <p:clrMapOvr>
    <a:masterClrMapping/>
  </p:clrMapOvr>
  <p:extLst>
    <p:ext uri="{DCECCB84-F9BA-43D5-87BE-67443E8EF086}">
      <p15:sldGuideLst xmlns:p15="http://schemas.microsoft.com/office/powerpoint/2012/main">
        <p15:guide id="1" orient="horz" pos="3672">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90D68-B82F-49A4-A08B-9A8AF3A6F17D}"/>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7721600" y="0"/>
            <a:ext cx="4470400" cy="6858000"/>
          </a:xfrm>
          <a:prstGeom prst="rect">
            <a:avLst/>
          </a:prstGeom>
        </p:spPr>
      </p:pic>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2000" b="1">
                <a:solidFill>
                  <a:schemeClr val="bg2"/>
                </a:solidFill>
              </a:defRPr>
            </a:lvl1pPr>
            <a:lvl2pPr marL="228600">
              <a:spcBef>
                <a:spcPts val="1000"/>
              </a:spcBef>
              <a:defRPr sz="1800">
                <a:solidFill>
                  <a:schemeClr val="bg2"/>
                </a:solidFill>
              </a:defRPr>
            </a:lvl2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C807187F-739A-422C-9E4F-F94E6DE092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721600" y="0"/>
            <a:ext cx="4470400" cy="6858000"/>
          </a:xfrm>
          <a:prstGeom prst="rect">
            <a:avLst/>
          </a:prstGeom>
        </p:spPr>
      </p:pic>
      <p:sp>
        <p:nvSpPr>
          <p:cNvPr id="2" name="Title 1">
            <a:extLst>
              <a:ext uri="{FF2B5EF4-FFF2-40B4-BE49-F238E27FC236}">
                <a16:creationId xmlns:a16="http://schemas.microsoft.com/office/drawing/2014/main" id="{6EF87E8F-5716-4A71-B64F-EC5A742B45D2}"/>
              </a:ext>
            </a:extLst>
          </p:cNvPr>
          <p:cNvSpPr>
            <a:spLocks noGrp="1"/>
          </p:cNvSpPr>
          <p:nvPr>
            <p:ph type="title"/>
          </p:nvPr>
        </p:nvSpPr>
        <p:spPr>
          <a:xfrm>
            <a:off x="762000" y="715961"/>
            <a:ext cx="6477000" cy="1189038"/>
          </a:xfrm>
        </p:spPr>
        <p:txBody>
          <a:bodyPr anchor="t">
            <a:noAutofit/>
          </a:bodyPr>
          <a:lstStyle>
            <a:lvl1pPr>
              <a:spcBef>
                <a:spcPts val="1000"/>
              </a:spcBef>
              <a:defRPr sz="4000" b="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305491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5199743" y="1905000"/>
            <a:ext cx="6477000" cy="3276600"/>
          </a:xfrm>
        </p:spPr>
        <p:txBody>
          <a:bodyPr/>
          <a:lstStyle>
            <a:lvl1pPr marL="0" indent="0">
              <a:buNone/>
              <a:defRPr sz="2000" b="1">
                <a:solidFill>
                  <a:schemeClr val="bg2"/>
                </a:solidFill>
              </a:defRPr>
            </a:lvl1pPr>
            <a:lvl2pPr marL="228600" indent="-228600">
              <a:spcBef>
                <a:spcPts val="1000"/>
              </a:spcBef>
              <a:defRPr sz="1800">
                <a:solidFill>
                  <a:schemeClr val="bg2"/>
                </a:solidFill>
              </a:defRPr>
            </a:lvl2p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F683DB48-CF57-4729-916D-E4E70143AC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200150" y="1200150"/>
            <a:ext cx="6858000" cy="4457700"/>
          </a:xfrm>
          <a:prstGeom prst="rect">
            <a:avLst/>
          </a:prstGeom>
        </p:spPr>
      </p:pic>
      <p:sp>
        <p:nvSpPr>
          <p:cNvPr id="3" name="Title 2">
            <a:extLst>
              <a:ext uri="{FF2B5EF4-FFF2-40B4-BE49-F238E27FC236}">
                <a16:creationId xmlns:a16="http://schemas.microsoft.com/office/drawing/2014/main" id="{C7668F4E-0433-49FD-9D92-3B60E9B0AEE6}"/>
              </a:ext>
            </a:extLst>
          </p:cNvPr>
          <p:cNvSpPr>
            <a:spLocks noGrp="1"/>
          </p:cNvSpPr>
          <p:nvPr>
            <p:ph type="title"/>
          </p:nvPr>
        </p:nvSpPr>
        <p:spPr>
          <a:xfrm>
            <a:off x="5199742" y="715961"/>
            <a:ext cx="6477000" cy="1189037"/>
          </a:xfrm>
        </p:spPr>
        <p:txBody>
          <a:bodyPr anchor="t">
            <a:normAutofit/>
          </a:bodyPr>
          <a:lstStyle>
            <a:lvl1pPr>
              <a:spcBef>
                <a:spcPts val="1000"/>
              </a:spcBef>
              <a:defRPr sz="4000" b="1" spc="-50" baseline="0">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403848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119" name="Freeform 5">
            <a:extLst>
              <a:ext uri="{FF2B5EF4-FFF2-40B4-BE49-F238E27FC236}">
                <a16:creationId xmlns:a16="http://schemas.microsoft.com/office/drawing/2014/main" id="{83D44B3A-DC81-4CDB-80B8-F943DED435E9}"/>
              </a:ext>
            </a:extLst>
          </p:cNvPr>
          <p:cNvSpPr>
            <a:spLocks/>
          </p:cNvSpPr>
          <p:nvPr userDrawn="1"/>
        </p:nvSpPr>
        <p:spPr bwMode="auto">
          <a:xfrm>
            <a:off x="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5">
            <a:extLst>
              <a:ext uri="{FF2B5EF4-FFF2-40B4-BE49-F238E27FC236}">
                <a16:creationId xmlns:a16="http://schemas.microsoft.com/office/drawing/2014/main" id="{151569B0-9C86-438F-A1AE-05ED60D0F265}"/>
              </a:ext>
            </a:extLst>
          </p:cNvPr>
          <p:cNvSpPr>
            <a:spLocks/>
          </p:cNvSpPr>
          <p:nvPr userDrawn="1"/>
        </p:nvSpPr>
        <p:spPr bwMode="auto">
          <a:xfrm>
            <a:off x="4032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5">
            <a:extLst>
              <a:ext uri="{FF2B5EF4-FFF2-40B4-BE49-F238E27FC236}">
                <a16:creationId xmlns:a16="http://schemas.microsoft.com/office/drawing/2014/main" id="{CCD311FE-1421-46A5-92B9-3C8A6A7F5E8C}"/>
              </a:ext>
            </a:extLst>
          </p:cNvPr>
          <p:cNvSpPr>
            <a:spLocks/>
          </p:cNvSpPr>
          <p:nvPr userDrawn="1"/>
        </p:nvSpPr>
        <p:spPr bwMode="auto">
          <a:xfrm>
            <a:off x="8064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5">
            <a:extLst>
              <a:ext uri="{FF2B5EF4-FFF2-40B4-BE49-F238E27FC236}">
                <a16:creationId xmlns:a16="http://schemas.microsoft.com/office/drawing/2014/main" id="{2B789E47-10B7-479F-B3E4-97A211C54085}"/>
              </a:ext>
            </a:extLst>
          </p:cNvPr>
          <p:cNvSpPr>
            <a:spLocks/>
          </p:cNvSpPr>
          <p:nvPr userDrawn="1"/>
        </p:nvSpPr>
        <p:spPr bwMode="auto">
          <a:xfrm>
            <a:off x="12096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
            <a:extLst>
              <a:ext uri="{FF2B5EF4-FFF2-40B4-BE49-F238E27FC236}">
                <a16:creationId xmlns:a16="http://schemas.microsoft.com/office/drawing/2014/main" id="{E771A75F-B91F-4601-B829-BEEA9E2B5912}"/>
              </a:ext>
            </a:extLst>
          </p:cNvPr>
          <p:cNvSpPr>
            <a:spLocks/>
          </p:cNvSpPr>
          <p:nvPr userDrawn="1"/>
        </p:nvSpPr>
        <p:spPr bwMode="auto">
          <a:xfrm>
            <a:off x="16129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
            <a:extLst>
              <a:ext uri="{FF2B5EF4-FFF2-40B4-BE49-F238E27FC236}">
                <a16:creationId xmlns:a16="http://schemas.microsoft.com/office/drawing/2014/main" id="{12BE88AE-786D-4978-8E31-4015DBC2A4C3}"/>
              </a:ext>
            </a:extLst>
          </p:cNvPr>
          <p:cNvSpPr>
            <a:spLocks/>
          </p:cNvSpPr>
          <p:nvPr userDrawn="1"/>
        </p:nvSpPr>
        <p:spPr bwMode="auto">
          <a:xfrm>
            <a:off x="20161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
            <a:extLst>
              <a:ext uri="{FF2B5EF4-FFF2-40B4-BE49-F238E27FC236}">
                <a16:creationId xmlns:a16="http://schemas.microsoft.com/office/drawing/2014/main" id="{315D8FE8-C69A-44FB-BD09-7F0E768518E0}"/>
              </a:ext>
            </a:extLst>
          </p:cNvPr>
          <p:cNvSpPr>
            <a:spLocks/>
          </p:cNvSpPr>
          <p:nvPr userDrawn="1"/>
        </p:nvSpPr>
        <p:spPr bwMode="auto">
          <a:xfrm>
            <a:off x="24193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
            <a:extLst>
              <a:ext uri="{FF2B5EF4-FFF2-40B4-BE49-F238E27FC236}">
                <a16:creationId xmlns:a16="http://schemas.microsoft.com/office/drawing/2014/main" id="{50F99163-4524-4752-96D9-AA617FC04D65}"/>
              </a:ext>
            </a:extLst>
          </p:cNvPr>
          <p:cNvSpPr>
            <a:spLocks/>
          </p:cNvSpPr>
          <p:nvPr userDrawn="1"/>
        </p:nvSpPr>
        <p:spPr bwMode="auto">
          <a:xfrm>
            <a:off x="28225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
            <a:extLst>
              <a:ext uri="{FF2B5EF4-FFF2-40B4-BE49-F238E27FC236}">
                <a16:creationId xmlns:a16="http://schemas.microsoft.com/office/drawing/2014/main" id="{C777E46D-D756-4BDA-A3B4-2DB1DE6E61D7}"/>
              </a:ext>
            </a:extLst>
          </p:cNvPr>
          <p:cNvSpPr>
            <a:spLocks/>
          </p:cNvSpPr>
          <p:nvPr userDrawn="1"/>
        </p:nvSpPr>
        <p:spPr bwMode="auto">
          <a:xfrm>
            <a:off x="32258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5">
            <a:extLst>
              <a:ext uri="{FF2B5EF4-FFF2-40B4-BE49-F238E27FC236}">
                <a16:creationId xmlns:a16="http://schemas.microsoft.com/office/drawing/2014/main" id="{25B709C5-D087-49F1-A8A6-2D75DE33C76B}"/>
              </a:ext>
            </a:extLst>
          </p:cNvPr>
          <p:cNvSpPr>
            <a:spLocks/>
          </p:cNvSpPr>
          <p:nvPr userDrawn="1"/>
        </p:nvSpPr>
        <p:spPr bwMode="auto">
          <a:xfrm>
            <a:off x="36290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5">
            <a:extLst>
              <a:ext uri="{FF2B5EF4-FFF2-40B4-BE49-F238E27FC236}">
                <a16:creationId xmlns:a16="http://schemas.microsoft.com/office/drawing/2014/main" id="{519D68D8-74F8-44F1-B73F-42156F9FDC23}"/>
              </a:ext>
            </a:extLst>
          </p:cNvPr>
          <p:cNvSpPr>
            <a:spLocks/>
          </p:cNvSpPr>
          <p:nvPr userDrawn="1"/>
        </p:nvSpPr>
        <p:spPr bwMode="auto">
          <a:xfrm>
            <a:off x="40322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543E355E-5790-4E21-8382-3C55A04CB9DC}"/>
              </a:ext>
            </a:extLst>
          </p:cNvPr>
          <p:cNvSpPr>
            <a:spLocks/>
          </p:cNvSpPr>
          <p:nvPr userDrawn="1"/>
        </p:nvSpPr>
        <p:spPr bwMode="auto">
          <a:xfrm>
            <a:off x="44354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5">
            <a:extLst>
              <a:ext uri="{FF2B5EF4-FFF2-40B4-BE49-F238E27FC236}">
                <a16:creationId xmlns:a16="http://schemas.microsoft.com/office/drawing/2014/main" id="{C6494B8B-41CF-4993-B667-E00F064C385F}"/>
              </a:ext>
            </a:extLst>
          </p:cNvPr>
          <p:cNvSpPr>
            <a:spLocks/>
          </p:cNvSpPr>
          <p:nvPr userDrawn="1"/>
        </p:nvSpPr>
        <p:spPr bwMode="auto">
          <a:xfrm>
            <a:off x="48387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5">
            <a:extLst>
              <a:ext uri="{FF2B5EF4-FFF2-40B4-BE49-F238E27FC236}">
                <a16:creationId xmlns:a16="http://schemas.microsoft.com/office/drawing/2014/main" id="{C4265E16-2BDF-4C97-8374-E88DBA6F3A72}"/>
              </a:ext>
            </a:extLst>
          </p:cNvPr>
          <p:cNvSpPr>
            <a:spLocks/>
          </p:cNvSpPr>
          <p:nvPr userDrawn="1"/>
        </p:nvSpPr>
        <p:spPr bwMode="auto">
          <a:xfrm>
            <a:off x="52419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5">
            <a:extLst>
              <a:ext uri="{FF2B5EF4-FFF2-40B4-BE49-F238E27FC236}">
                <a16:creationId xmlns:a16="http://schemas.microsoft.com/office/drawing/2014/main" id="{066F27C5-C1F6-4034-8DFE-3FD5C1AC0452}"/>
              </a:ext>
            </a:extLst>
          </p:cNvPr>
          <p:cNvSpPr>
            <a:spLocks/>
          </p:cNvSpPr>
          <p:nvPr userDrawn="1"/>
        </p:nvSpPr>
        <p:spPr bwMode="auto">
          <a:xfrm>
            <a:off x="56451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5">
            <a:extLst>
              <a:ext uri="{FF2B5EF4-FFF2-40B4-BE49-F238E27FC236}">
                <a16:creationId xmlns:a16="http://schemas.microsoft.com/office/drawing/2014/main" id="{2831DC9A-E543-4101-A138-7EFCEC705713}"/>
              </a:ext>
            </a:extLst>
          </p:cNvPr>
          <p:cNvSpPr>
            <a:spLocks/>
          </p:cNvSpPr>
          <p:nvPr userDrawn="1"/>
        </p:nvSpPr>
        <p:spPr bwMode="auto">
          <a:xfrm>
            <a:off x="60483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5">
            <a:extLst>
              <a:ext uri="{FF2B5EF4-FFF2-40B4-BE49-F238E27FC236}">
                <a16:creationId xmlns:a16="http://schemas.microsoft.com/office/drawing/2014/main" id="{48394A84-CE37-4002-93F8-44426484CDA8}"/>
              </a:ext>
            </a:extLst>
          </p:cNvPr>
          <p:cNvSpPr>
            <a:spLocks/>
          </p:cNvSpPr>
          <p:nvPr userDrawn="1"/>
        </p:nvSpPr>
        <p:spPr bwMode="auto">
          <a:xfrm>
            <a:off x="64516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5">
            <a:extLst>
              <a:ext uri="{FF2B5EF4-FFF2-40B4-BE49-F238E27FC236}">
                <a16:creationId xmlns:a16="http://schemas.microsoft.com/office/drawing/2014/main" id="{B961E482-D999-4A66-AD86-3542D3D18CF4}"/>
              </a:ext>
            </a:extLst>
          </p:cNvPr>
          <p:cNvSpPr>
            <a:spLocks/>
          </p:cNvSpPr>
          <p:nvPr userDrawn="1"/>
        </p:nvSpPr>
        <p:spPr bwMode="auto">
          <a:xfrm>
            <a:off x="68548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5">
            <a:extLst>
              <a:ext uri="{FF2B5EF4-FFF2-40B4-BE49-F238E27FC236}">
                <a16:creationId xmlns:a16="http://schemas.microsoft.com/office/drawing/2014/main" id="{B3AB249E-9AC7-4283-9819-84552EE8DA60}"/>
              </a:ext>
            </a:extLst>
          </p:cNvPr>
          <p:cNvSpPr>
            <a:spLocks/>
          </p:cNvSpPr>
          <p:nvPr userDrawn="1"/>
        </p:nvSpPr>
        <p:spPr bwMode="auto">
          <a:xfrm>
            <a:off x="72580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5">
            <a:extLst>
              <a:ext uri="{FF2B5EF4-FFF2-40B4-BE49-F238E27FC236}">
                <a16:creationId xmlns:a16="http://schemas.microsoft.com/office/drawing/2014/main" id="{143194C4-B8D5-40E8-AA29-09CCFCCB1AAD}"/>
              </a:ext>
            </a:extLst>
          </p:cNvPr>
          <p:cNvSpPr>
            <a:spLocks/>
          </p:cNvSpPr>
          <p:nvPr userDrawn="1"/>
        </p:nvSpPr>
        <p:spPr bwMode="auto">
          <a:xfrm>
            <a:off x="76612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5">
            <a:extLst>
              <a:ext uri="{FF2B5EF4-FFF2-40B4-BE49-F238E27FC236}">
                <a16:creationId xmlns:a16="http://schemas.microsoft.com/office/drawing/2014/main" id="{7D46313C-EB02-4047-89F6-D334E1D6555E}"/>
              </a:ext>
            </a:extLst>
          </p:cNvPr>
          <p:cNvSpPr>
            <a:spLocks/>
          </p:cNvSpPr>
          <p:nvPr userDrawn="1"/>
        </p:nvSpPr>
        <p:spPr bwMode="auto">
          <a:xfrm>
            <a:off x="80645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5">
            <a:extLst>
              <a:ext uri="{FF2B5EF4-FFF2-40B4-BE49-F238E27FC236}">
                <a16:creationId xmlns:a16="http://schemas.microsoft.com/office/drawing/2014/main" id="{9D574720-4432-414F-A755-2165DB6A12B1}"/>
              </a:ext>
            </a:extLst>
          </p:cNvPr>
          <p:cNvSpPr>
            <a:spLocks/>
          </p:cNvSpPr>
          <p:nvPr userDrawn="1"/>
        </p:nvSpPr>
        <p:spPr bwMode="auto">
          <a:xfrm>
            <a:off x="84677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5">
            <a:extLst>
              <a:ext uri="{FF2B5EF4-FFF2-40B4-BE49-F238E27FC236}">
                <a16:creationId xmlns:a16="http://schemas.microsoft.com/office/drawing/2014/main" id="{60DBF99C-FDEF-4EB8-BEB3-6016CF556C4E}"/>
              </a:ext>
            </a:extLst>
          </p:cNvPr>
          <p:cNvSpPr>
            <a:spLocks/>
          </p:cNvSpPr>
          <p:nvPr userDrawn="1"/>
        </p:nvSpPr>
        <p:spPr bwMode="auto">
          <a:xfrm>
            <a:off x="88709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5">
            <a:extLst>
              <a:ext uri="{FF2B5EF4-FFF2-40B4-BE49-F238E27FC236}">
                <a16:creationId xmlns:a16="http://schemas.microsoft.com/office/drawing/2014/main" id="{F9BECBFC-E4BA-40A6-9C5C-2A5A5DF6702C}"/>
              </a:ext>
            </a:extLst>
          </p:cNvPr>
          <p:cNvSpPr>
            <a:spLocks/>
          </p:cNvSpPr>
          <p:nvPr userDrawn="1"/>
        </p:nvSpPr>
        <p:spPr bwMode="auto">
          <a:xfrm>
            <a:off x="92741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5">
            <a:extLst>
              <a:ext uri="{FF2B5EF4-FFF2-40B4-BE49-F238E27FC236}">
                <a16:creationId xmlns:a16="http://schemas.microsoft.com/office/drawing/2014/main" id="{083D96D8-F927-4368-82B6-DF0B012BEAB0}"/>
              </a:ext>
            </a:extLst>
          </p:cNvPr>
          <p:cNvSpPr>
            <a:spLocks/>
          </p:cNvSpPr>
          <p:nvPr userDrawn="1"/>
        </p:nvSpPr>
        <p:spPr bwMode="auto">
          <a:xfrm>
            <a:off x="104838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5">
            <a:extLst>
              <a:ext uri="{FF2B5EF4-FFF2-40B4-BE49-F238E27FC236}">
                <a16:creationId xmlns:a16="http://schemas.microsoft.com/office/drawing/2014/main" id="{C2459E27-74A6-4C11-B416-60F8ACAF5632}"/>
              </a:ext>
            </a:extLst>
          </p:cNvPr>
          <p:cNvSpPr>
            <a:spLocks/>
          </p:cNvSpPr>
          <p:nvPr userDrawn="1"/>
        </p:nvSpPr>
        <p:spPr bwMode="auto">
          <a:xfrm>
            <a:off x="96774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5">
            <a:extLst>
              <a:ext uri="{FF2B5EF4-FFF2-40B4-BE49-F238E27FC236}">
                <a16:creationId xmlns:a16="http://schemas.microsoft.com/office/drawing/2014/main" id="{EE8740CA-03F5-4DE6-A689-9CF8CD6403FD}"/>
              </a:ext>
            </a:extLst>
          </p:cNvPr>
          <p:cNvSpPr>
            <a:spLocks/>
          </p:cNvSpPr>
          <p:nvPr userDrawn="1"/>
        </p:nvSpPr>
        <p:spPr bwMode="auto">
          <a:xfrm>
            <a:off x="100806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5">
            <a:extLst>
              <a:ext uri="{FF2B5EF4-FFF2-40B4-BE49-F238E27FC236}">
                <a16:creationId xmlns:a16="http://schemas.microsoft.com/office/drawing/2014/main" id="{5EB10864-3F2A-490B-9AD9-34D31A126051}"/>
              </a:ext>
            </a:extLst>
          </p:cNvPr>
          <p:cNvSpPr>
            <a:spLocks/>
          </p:cNvSpPr>
          <p:nvPr userDrawn="1"/>
        </p:nvSpPr>
        <p:spPr bwMode="auto">
          <a:xfrm>
            <a:off x="108870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5">
            <a:extLst>
              <a:ext uri="{FF2B5EF4-FFF2-40B4-BE49-F238E27FC236}">
                <a16:creationId xmlns:a16="http://schemas.microsoft.com/office/drawing/2014/main" id="{CA75FFEE-499C-4285-A7E5-05E7568C3C07}"/>
              </a:ext>
            </a:extLst>
          </p:cNvPr>
          <p:cNvSpPr>
            <a:spLocks/>
          </p:cNvSpPr>
          <p:nvPr userDrawn="1"/>
        </p:nvSpPr>
        <p:spPr bwMode="auto">
          <a:xfrm>
            <a:off x="112903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5">
            <a:extLst>
              <a:ext uri="{FF2B5EF4-FFF2-40B4-BE49-F238E27FC236}">
                <a16:creationId xmlns:a16="http://schemas.microsoft.com/office/drawing/2014/main" id="{8932D4FB-D460-4F89-84DC-C0E9B85A0925}"/>
              </a:ext>
            </a:extLst>
          </p:cNvPr>
          <p:cNvSpPr>
            <a:spLocks/>
          </p:cNvSpPr>
          <p:nvPr userDrawn="1"/>
        </p:nvSpPr>
        <p:spPr bwMode="auto">
          <a:xfrm>
            <a:off x="116935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5">
            <a:extLst>
              <a:ext uri="{FF2B5EF4-FFF2-40B4-BE49-F238E27FC236}">
                <a16:creationId xmlns:a16="http://schemas.microsoft.com/office/drawing/2014/main" id="{D74F4718-2831-43DD-B0C3-FFFAF19748B8}"/>
              </a:ext>
            </a:extLst>
          </p:cNvPr>
          <p:cNvSpPr>
            <a:spLocks/>
          </p:cNvSpPr>
          <p:nvPr userDrawn="1"/>
        </p:nvSpPr>
        <p:spPr bwMode="auto">
          <a:xfrm>
            <a:off x="12096738"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5">
            <a:extLst>
              <a:ext uri="{FF2B5EF4-FFF2-40B4-BE49-F238E27FC236}">
                <a16:creationId xmlns:a16="http://schemas.microsoft.com/office/drawing/2014/main" id="{520F6E80-8A84-4DB2-A47F-74399197A10E}"/>
              </a:ext>
            </a:extLst>
          </p:cNvPr>
          <p:cNvSpPr>
            <a:spLocks/>
          </p:cNvSpPr>
          <p:nvPr userDrawn="1"/>
        </p:nvSpPr>
        <p:spPr bwMode="auto">
          <a:xfrm>
            <a:off x="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5">
            <a:extLst>
              <a:ext uri="{FF2B5EF4-FFF2-40B4-BE49-F238E27FC236}">
                <a16:creationId xmlns:a16="http://schemas.microsoft.com/office/drawing/2014/main" id="{6741FEE2-217E-4F02-A93D-3EC0B83DDFDF}"/>
              </a:ext>
            </a:extLst>
          </p:cNvPr>
          <p:cNvSpPr>
            <a:spLocks/>
          </p:cNvSpPr>
          <p:nvPr userDrawn="1"/>
        </p:nvSpPr>
        <p:spPr bwMode="auto">
          <a:xfrm>
            <a:off x="4032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5">
            <a:extLst>
              <a:ext uri="{FF2B5EF4-FFF2-40B4-BE49-F238E27FC236}">
                <a16:creationId xmlns:a16="http://schemas.microsoft.com/office/drawing/2014/main" id="{5AAF5A42-C6C0-4FAC-BE66-8AEB7C834AA4}"/>
              </a:ext>
            </a:extLst>
          </p:cNvPr>
          <p:cNvSpPr>
            <a:spLocks/>
          </p:cNvSpPr>
          <p:nvPr userDrawn="1"/>
        </p:nvSpPr>
        <p:spPr bwMode="auto">
          <a:xfrm>
            <a:off x="8064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5">
            <a:extLst>
              <a:ext uri="{FF2B5EF4-FFF2-40B4-BE49-F238E27FC236}">
                <a16:creationId xmlns:a16="http://schemas.microsoft.com/office/drawing/2014/main" id="{4A6B066C-DCAA-422A-9702-95152A0B04CB}"/>
              </a:ext>
            </a:extLst>
          </p:cNvPr>
          <p:cNvSpPr>
            <a:spLocks/>
          </p:cNvSpPr>
          <p:nvPr userDrawn="1"/>
        </p:nvSpPr>
        <p:spPr bwMode="auto">
          <a:xfrm>
            <a:off x="12096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5">
            <a:extLst>
              <a:ext uri="{FF2B5EF4-FFF2-40B4-BE49-F238E27FC236}">
                <a16:creationId xmlns:a16="http://schemas.microsoft.com/office/drawing/2014/main" id="{C1DD997A-6B6A-49DA-83B4-A6974F09A420}"/>
              </a:ext>
            </a:extLst>
          </p:cNvPr>
          <p:cNvSpPr>
            <a:spLocks/>
          </p:cNvSpPr>
          <p:nvPr userDrawn="1"/>
        </p:nvSpPr>
        <p:spPr bwMode="auto">
          <a:xfrm>
            <a:off x="16129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5">
            <a:extLst>
              <a:ext uri="{FF2B5EF4-FFF2-40B4-BE49-F238E27FC236}">
                <a16:creationId xmlns:a16="http://schemas.microsoft.com/office/drawing/2014/main" id="{17A31390-9BB8-4FE9-8FAB-88549A24175C}"/>
              </a:ext>
            </a:extLst>
          </p:cNvPr>
          <p:cNvSpPr>
            <a:spLocks/>
          </p:cNvSpPr>
          <p:nvPr userDrawn="1"/>
        </p:nvSpPr>
        <p:spPr bwMode="auto">
          <a:xfrm>
            <a:off x="20161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5">
            <a:extLst>
              <a:ext uri="{FF2B5EF4-FFF2-40B4-BE49-F238E27FC236}">
                <a16:creationId xmlns:a16="http://schemas.microsoft.com/office/drawing/2014/main" id="{20FAE2A1-8F27-49B8-8541-3C13B47AD6AC}"/>
              </a:ext>
            </a:extLst>
          </p:cNvPr>
          <p:cNvSpPr>
            <a:spLocks/>
          </p:cNvSpPr>
          <p:nvPr userDrawn="1"/>
        </p:nvSpPr>
        <p:spPr bwMode="auto">
          <a:xfrm>
            <a:off x="24193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5">
            <a:extLst>
              <a:ext uri="{FF2B5EF4-FFF2-40B4-BE49-F238E27FC236}">
                <a16:creationId xmlns:a16="http://schemas.microsoft.com/office/drawing/2014/main" id="{2F19ADC6-9832-4580-9A14-D1B481D11E29}"/>
              </a:ext>
            </a:extLst>
          </p:cNvPr>
          <p:cNvSpPr>
            <a:spLocks/>
          </p:cNvSpPr>
          <p:nvPr userDrawn="1"/>
        </p:nvSpPr>
        <p:spPr bwMode="auto">
          <a:xfrm>
            <a:off x="28225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5">
            <a:extLst>
              <a:ext uri="{FF2B5EF4-FFF2-40B4-BE49-F238E27FC236}">
                <a16:creationId xmlns:a16="http://schemas.microsoft.com/office/drawing/2014/main" id="{C1561070-E604-473F-8E55-B4502DA7BD6D}"/>
              </a:ext>
            </a:extLst>
          </p:cNvPr>
          <p:cNvSpPr>
            <a:spLocks/>
          </p:cNvSpPr>
          <p:nvPr userDrawn="1"/>
        </p:nvSpPr>
        <p:spPr bwMode="auto">
          <a:xfrm>
            <a:off x="32258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5">
            <a:extLst>
              <a:ext uri="{FF2B5EF4-FFF2-40B4-BE49-F238E27FC236}">
                <a16:creationId xmlns:a16="http://schemas.microsoft.com/office/drawing/2014/main" id="{4669F3F3-7F13-41B1-98EA-A04A88CE469C}"/>
              </a:ext>
            </a:extLst>
          </p:cNvPr>
          <p:cNvSpPr>
            <a:spLocks/>
          </p:cNvSpPr>
          <p:nvPr userDrawn="1"/>
        </p:nvSpPr>
        <p:spPr bwMode="auto">
          <a:xfrm>
            <a:off x="36290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5">
            <a:extLst>
              <a:ext uri="{FF2B5EF4-FFF2-40B4-BE49-F238E27FC236}">
                <a16:creationId xmlns:a16="http://schemas.microsoft.com/office/drawing/2014/main" id="{42BD7F25-AB3C-4D00-977B-E773BA10807B}"/>
              </a:ext>
            </a:extLst>
          </p:cNvPr>
          <p:cNvSpPr>
            <a:spLocks/>
          </p:cNvSpPr>
          <p:nvPr userDrawn="1"/>
        </p:nvSpPr>
        <p:spPr bwMode="auto">
          <a:xfrm>
            <a:off x="40322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Freeform 5">
            <a:extLst>
              <a:ext uri="{FF2B5EF4-FFF2-40B4-BE49-F238E27FC236}">
                <a16:creationId xmlns:a16="http://schemas.microsoft.com/office/drawing/2014/main" id="{7B466185-3DA7-4D33-85BF-EAAB41254563}"/>
              </a:ext>
            </a:extLst>
          </p:cNvPr>
          <p:cNvSpPr>
            <a:spLocks/>
          </p:cNvSpPr>
          <p:nvPr userDrawn="1"/>
        </p:nvSpPr>
        <p:spPr bwMode="auto">
          <a:xfrm>
            <a:off x="44354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5">
            <a:extLst>
              <a:ext uri="{FF2B5EF4-FFF2-40B4-BE49-F238E27FC236}">
                <a16:creationId xmlns:a16="http://schemas.microsoft.com/office/drawing/2014/main" id="{067FBB6E-9FD4-4A30-8C7C-B36C4AA32A09}"/>
              </a:ext>
            </a:extLst>
          </p:cNvPr>
          <p:cNvSpPr>
            <a:spLocks/>
          </p:cNvSpPr>
          <p:nvPr userDrawn="1"/>
        </p:nvSpPr>
        <p:spPr bwMode="auto">
          <a:xfrm>
            <a:off x="48387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5">
            <a:extLst>
              <a:ext uri="{FF2B5EF4-FFF2-40B4-BE49-F238E27FC236}">
                <a16:creationId xmlns:a16="http://schemas.microsoft.com/office/drawing/2014/main" id="{0D0C4E3C-A37B-4027-B20D-46357FB3665E}"/>
              </a:ext>
            </a:extLst>
          </p:cNvPr>
          <p:cNvSpPr>
            <a:spLocks/>
          </p:cNvSpPr>
          <p:nvPr userDrawn="1"/>
        </p:nvSpPr>
        <p:spPr bwMode="auto">
          <a:xfrm>
            <a:off x="52419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5">
            <a:extLst>
              <a:ext uri="{FF2B5EF4-FFF2-40B4-BE49-F238E27FC236}">
                <a16:creationId xmlns:a16="http://schemas.microsoft.com/office/drawing/2014/main" id="{0FD2391E-D304-4294-8A05-6EC9E58FC417}"/>
              </a:ext>
            </a:extLst>
          </p:cNvPr>
          <p:cNvSpPr>
            <a:spLocks/>
          </p:cNvSpPr>
          <p:nvPr userDrawn="1"/>
        </p:nvSpPr>
        <p:spPr bwMode="auto">
          <a:xfrm>
            <a:off x="56451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5">
            <a:extLst>
              <a:ext uri="{FF2B5EF4-FFF2-40B4-BE49-F238E27FC236}">
                <a16:creationId xmlns:a16="http://schemas.microsoft.com/office/drawing/2014/main" id="{079D2452-BC77-4742-AB7B-30508A68E3CA}"/>
              </a:ext>
            </a:extLst>
          </p:cNvPr>
          <p:cNvSpPr>
            <a:spLocks/>
          </p:cNvSpPr>
          <p:nvPr userDrawn="1"/>
        </p:nvSpPr>
        <p:spPr bwMode="auto">
          <a:xfrm>
            <a:off x="60483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5">
            <a:extLst>
              <a:ext uri="{FF2B5EF4-FFF2-40B4-BE49-F238E27FC236}">
                <a16:creationId xmlns:a16="http://schemas.microsoft.com/office/drawing/2014/main" id="{7BCEC5E2-D648-46C8-8C64-94FDDCE7685B}"/>
              </a:ext>
            </a:extLst>
          </p:cNvPr>
          <p:cNvSpPr>
            <a:spLocks/>
          </p:cNvSpPr>
          <p:nvPr userDrawn="1"/>
        </p:nvSpPr>
        <p:spPr bwMode="auto">
          <a:xfrm>
            <a:off x="64516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5">
            <a:extLst>
              <a:ext uri="{FF2B5EF4-FFF2-40B4-BE49-F238E27FC236}">
                <a16:creationId xmlns:a16="http://schemas.microsoft.com/office/drawing/2014/main" id="{6E6770F7-8B3D-46A2-BB80-73A1D63F34D1}"/>
              </a:ext>
            </a:extLst>
          </p:cNvPr>
          <p:cNvSpPr>
            <a:spLocks/>
          </p:cNvSpPr>
          <p:nvPr userDrawn="1"/>
        </p:nvSpPr>
        <p:spPr bwMode="auto">
          <a:xfrm>
            <a:off x="68548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5">
            <a:extLst>
              <a:ext uri="{FF2B5EF4-FFF2-40B4-BE49-F238E27FC236}">
                <a16:creationId xmlns:a16="http://schemas.microsoft.com/office/drawing/2014/main" id="{DA305386-2CA9-4CB1-B6C1-3B6D7F722A4A}"/>
              </a:ext>
            </a:extLst>
          </p:cNvPr>
          <p:cNvSpPr>
            <a:spLocks/>
          </p:cNvSpPr>
          <p:nvPr userDrawn="1"/>
        </p:nvSpPr>
        <p:spPr bwMode="auto">
          <a:xfrm>
            <a:off x="72580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5">
            <a:extLst>
              <a:ext uri="{FF2B5EF4-FFF2-40B4-BE49-F238E27FC236}">
                <a16:creationId xmlns:a16="http://schemas.microsoft.com/office/drawing/2014/main" id="{7F1BBA34-10D4-44F3-AE4C-203CE5E635E3}"/>
              </a:ext>
            </a:extLst>
          </p:cNvPr>
          <p:cNvSpPr>
            <a:spLocks/>
          </p:cNvSpPr>
          <p:nvPr userDrawn="1"/>
        </p:nvSpPr>
        <p:spPr bwMode="auto">
          <a:xfrm>
            <a:off x="76612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5">
            <a:extLst>
              <a:ext uri="{FF2B5EF4-FFF2-40B4-BE49-F238E27FC236}">
                <a16:creationId xmlns:a16="http://schemas.microsoft.com/office/drawing/2014/main" id="{3E3BBB0A-F44B-4418-9AB5-90C76F47B65C}"/>
              </a:ext>
            </a:extLst>
          </p:cNvPr>
          <p:cNvSpPr>
            <a:spLocks/>
          </p:cNvSpPr>
          <p:nvPr userDrawn="1"/>
        </p:nvSpPr>
        <p:spPr bwMode="auto">
          <a:xfrm>
            <a:off x="80645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5">
            <a:extLst>
              <a:ext uri="{FF2B5EF4-FFF2-40B4-BE49-F238E27FC236}">
                <a16:creationId xmlns:a16="http://schemas.microsoft.com/office/drawing/2014/main" id="{786EAD10-8FDE-4463-AB44-FA22D4E08EB6}"/>
              </a:ext>
            </a:extLst>
          </p:cNvPr>
          <p:cNvSpPr>
            <a:spLocks/>
          </p:cNvSpPr>
          <p:nvPr userDrawn="1"/>
        </p:nvSpPr>
        <p:spPr bwMode="auto">
          <a:xfrm>
            <a:off x="84677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5">
            <a:extLst>
              <a:ext uri="{FF2B5EF4-FFF2-40B4-BE49-F238E27FC236}">
                <a16:creationId xmlns:a16="http://schemas.microsoft.com/office/drawing/2014/main" id="{F7762CAA-ACEF-45F9-9F8B-D4F10B020BC3}"/>
              </a:ext>
            </a:extLst>
          </p:cNvPr>
          <p:cNvSpPr>
            <a:spLocks/>
          </p:cNvSpPr>
          <p:nvPr userDrawn="1"/>
        </p:nvSpPr>
        <p:spPr bwMode="auto">
          <a:xfrm>
            <a:off x="88709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5">
            <a:extLst>
              <a:ext uri="{FF2B5EF4-FFF2-40B4-BE49-F238E27FC236}">
                <a16:creationId xmlns:a16="http://schemas.microsoft.com/office/drawing/2014/main" id="{386FE2DA-52B1-4946-89A1-7E807D6B8820}"/>
              </a:ext>
            </a:extLst>
          </p:cNvPr>
          <p:cNvSpPr>
            <a:spLocks/>
          </p:cNvSpPr>
          <p:nvPr userDrawn="1"/>
        </p:nvSpPr>
        <p:spPr bwMode="auto">
          <a:xfrm>
            <a:off x="92741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5">
            <a:extLst>
              <a:ext uri="{FF2B5EF4-FFF2-40B4-BE49-F238E27FC236}">
                <a16:creationId xmlns:a16="http://schemas.microsoft.com/office/drawing/2014/main" id="{630CDC40-690A-4572-8E6C-F852F589C734}"/>
              </a:ext>
            </a:extLst>
          </p:cNvPr>
          <p:cNvSpPr>
            <a:spLocks/>
          </p:cNvSpPr>
          <p:nvPr userDrawn="1"/>
        </p:nvSpPr>
        <p:spPr bwMode="auto">
          <a:xfrm>
            <a:off x="104838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5">
            <a:extLst>
              <a:ext uri="{FF2B5EF4-FFF2-40B4-BE49-F238E27FC236}">
                <a16:creationId xmlns:a16="http://schemas.microsoft.com/office/drawing/2014/main" id="{0CBE04A5-557D-4ED8-9367-4965DF872CB7}"/>
              </a:ext>
            </a:extLst>
          </p:cNvPr>
          <p:cNvSpPr>
            <a:spLocks/>
          </p:cNvSpPr>
          <p:nvPr userDrawn="1"/>
        </p:nvSpPr>
        <p:spPr bwMode="auto">
          <a:xfrm>
            <a:off x="96774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5">
            <a:extLst>
              <a:ext uri="{FF2B5EF4-FFF2-40B4-BE49-F238E27FC236}">
                <a16:creationId xmlns:a16="http://schemas.microsoft.com/office/drawing/2014/main" id="{18C1D1A8-8F8A-49D6-AD02-B410DE26F0BE}"/>
              </a:ext>
            </a:extLst>
          </p:cNvPr>
          <p:cNvSpPr>
            <a:spLocks/>
          </p:cNvSpPr>
          <p:nvPr userDrawn="1"/>
        </p:nvSpPr>
        <p:spPr bwMode="auto">
          <a:xfrm>
            <a:off x="100806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5">
            <a:extLst>
              <a:ext uri="{FF2B5EF4-FFF2-40B4-BE49-F238E27FC236}">
                <a16:creationId xmlns:a16="http://schemas.microsoft.com/office/drawing/2014/main" id="{0919F9FD-AAF0-47C3-BF09-F46DC2147B65}"/>
              </a:ext>
            </a:extLst>
          </p:cNvPr>
          <p:cNvSpPr>
            <a:spLocks/>
          </p:cNvSpPr>
          <p:nvPr userDrawn="1"/>
        </p:nvSpPr>
        <p:spPr bwMode="auto">
          <a:xfrm>
            <a:off x="108870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5">
            <a:extLst>
              <a:ext uri="{FF2B5EF4-FFF2-40B4-BE49-F238E27FC236}">
                <a16:creationId xmlns:a16="http://schemas.microsoft.com/office/drawing/2014/main" id="{37375F0B-BC73-4249-8F6A-670E30ED9D64}"/>
              </a:ext>
            </a:extLst>
          </p:cNvPr>
          <p:cNvSpPr>
            <a:spLocks/>
          </p:cNvSpPr>
          <p:nvPr userDrawn="1"/>
        </p:nvSpPr>
        <p:spPr bwMode="auto">
          <a:xfrm>
            <a:off x="112903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5">
            <a:extLst>
              <a:ext uri="{FF2B5EF4-FFF2-40B4-BE49-F238E27FC236}">
                <a16:creationId xmlns:a16="http://schemas.microsoft.com/office/drawing/2014/main" id="{21E5C0A4-FAA3-4924-9412-BBA867E80D39}"/>
              </a:ext>
            </a:extLst>
          </p:cNvPr>
          <p:cNvSpPr>
            <a:spLocks/>
          </p:cNvSpPr>
          <p:nvPr userDrawn="1"/>
        </p:nvSpPr>
        <p:spPr bwMode="auto">
          <a:xfrm>
            <a:off x="116935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5">
            <a:extLst>
              <a:ext uri="{FF2B5EF4-FFF2-40B4-BE49-F238E27FC236}">
                <a16:creationId xmlns:a16="http://schemas.microsoft.com/office/drawing/2014/main" id="{DA9355A1-AFF3-49B5-8161-79FD9B4B2D14}"/>
              </a:ext>
            </a:extLst>
          </p:cNvPr>
          <p:cNvSpPr>
            <a:spLocks/>
          </p:cNvSpPr>
          <p:nvPr userDrawn="1"/>
        </p:nvSpPr>
        <p:spPr bwMode="auto">
          <a:xfrm>
            <a:off x="12096738"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2484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22962"/>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2739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3562912"/>
            <a:ext cx="5157787"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2739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562912"/>
            <a:ext cx="5183188"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1757350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Freeform 5">
            <a:extLst>
              <a:ext uri="{FF2B5EF4-FFF2-40B4-BE49-F238E27FC236}">
                <a16:creationId xmlns:a16="http://schemas.microsoft.com/office/drawing/2014/main" id="{2DC4114B-0609-4C4D-B543-47A78CCD924E}"/>
              </a:ext>
            </a:extLst>
          </p:cNvPr>
          <p:cNvSpPr>
            <a:spLocks/>
          </p:cNvSpPr>
          <p:nvPr userDrawn="1"/>
        </p:nvSpPr>
        <p:spPr bwMode="auto">
          <a:xfrm>
            <a:off x="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Freeform 5">
            <a:extLst>
              <a:ext uri="{FF2B5EF4-FFF2-40B4-BE49-F238E27FC236}">
                <a16:creationId xmlns:a16="http://schemas.microsoft.com/office/drawing/2014/main" id="{F4991A45-6BE7-41F5-A26B-FEDE1476FA01}"/>
              </a:ext>
            </a:extLst>
          </p:cNvPr>
          <p:cNvSpPr>
            <a:spLocks/>
          </p:cNvSpPr>
          <p:nvPr userDrawn="1"/>
        </p:nvSpPr>
        <p:spPr bwMode="auto">
          <a:xfrm>
            <a:off x="4032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5">
            <a:extLst>
              <a:ext uri="{FF2B5EF4-FFF2-40B4-BE49-F238E27FC236}">
                <a16:creationId xmlns:a16="http://schemas.microsoft.com/office/drawing/2014/main" id="{1E524AC6-1148-4420-9876-811DD3A6CFA3}"/>
              </a:ext>
            </a:extLst>
          </p:cNvPr>
          <p:cNvSpPr>
            <a:spLocks/>
          </p:cNvSpPr>
          <p:nvPr userDrawn="1"/>
        </p:nvSpPr>
        <p:spPr bwMode="auto">
          <a:xfrm>
            <a:off x="8064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5">
            <a:extLst>
              <a:ext uri="{FF2B5EF4-FFF2-40B4-BE49-F238E27FC236}">
                <a16:creationId xmlns:a16="http://schemas.microsoft.com/office/drawing/2014/main" id="{3FB0D408-43F7-461D-BFDF-08A3F869B01B}"/>
              </a:ext>
            </a:extLst>
          </p:cNvPr>
          <p:cNvSpPr>
            <a:spLocks/>
          </p:cNvSpPr>
          <p:nvPr userDrawn="1"/>
        </p:nvSpPr>
        <p:spPr bwMode="auto">
          <a:xfrm>
            <a:off x="12096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
            <a:extLst>
              <a:ext uri="{FF2B5EF4-FFF2-40B4-BE49-F238E27FC236}">
                <a16:creationId xmlns:a16="http://schemas.microsoft.com/office/drawing/2014/main" id="{3BFEC4BA-AD08-41E5-B485-5D76779BD22C}"/>
              </a:ext>
            </a:extLst>
          </p:cNvPr>
          <p:cNvSpPr>
            <a:spLocks/>
          </p:cNvSpPr>
          <p:nvPr userDrawn="1"/>
        </p:nvSpPr>
        <p:spPr bwMode="auto">
          <a:xfrm>
            <a:off x="16129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5">
            <a:extLst>
              <a:ext uri="{FF2B5EF4-FFF2-40B4-BE49-F238E27FC236}">
                <a16:creationId xmlns:a16="http://schemas.microsoft.com/office/drawing/2014/main" id="{DCADCEEA-F24D-44AB-922F-8772E0343F65}"/>
              </a:ext>
            </a:extLst>
          </p:cNvPr>
          <p:cNvSpPr>
            <a:spLocks/>
          </p:cNvSpPr>
          <p:nvPr userDrawn="1"/>
        </p:nvSpPr>
        <p:spPr bwMode="auto">
          <a:xfrm>
            <a:off x="20161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a16="http://schemas.microsoft.com/office/drawing/2014/main" id="{A787DE99-F548-4F27-BD73-008223ADC626}"/>
              </a:ext>
            </a:extLst>
          </p:cNvPr>
          <p:cNvSpPr>
            <a:spLocks/>
          </p:cNvSpPr>
          <p:nvPr userDrawn="1"/>
        </p:nvSpPr>
        <p:spPr bwMode="auto">
          <a:xfrm>
            <a:off x="24193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a16="http://schemas.microsoft.com/office/drawing/2014/main" id="{7684DD24-7DDA-4D86-9D3A-4AF92794D2AB}"/>
              </a:ext>
            </a:extLst>
          </p:cNvPr>
          <p:cNvSpPr>
            <a:spLocks/>
          </p:cNvSpPr>
          <p:nvPr userDrawn="1"/>
        </p:nvSpPr>
        <p:spPr bwMode="auto">
          <a:xfrm>
            <a:off x="28225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
            <a:extLst>
              <a:ext uri="{FF2B5EF4-FFF2-40B4-BE49-F238E27FC236}">
                <a16:creationId xmlns:a16="http://schemas.microsoft.com/office/drawing/2014/main" id="{1B9B85DC-2B9F-4D61-8259-DFBAE7153C86}"/>
              </a:ext>
            </a:extLst>
          </p:cNvPr>
          <p:cNvSpPr>
            <a:spLocks/>
          </p:cNvSpPr>
          <p:nvPr userDrawn="1"/>
        </p:nvSpPr>
        <p:spPr bwMode="auto">
          <a:xfrm>
            <a:off x="32258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
            <a:extLst>
              <a:ext uri="{FF2B5EF4-FFF2-40B4-BE49-F238E27FC236}">
                <a16:creationId xmlns:a16="http://schemas.microsoft.com/office/drawing/2014/main" id="{A3C2DDF8-77DE-44E7-82EB-BD2B109B8FDF}"/>
              </a:ext>
            </a:extLst>
          </p:cNvPr>
          <p:cNvSpPr>
            <a:spLocks/>
          </p:cNvSpPr>
          <p:nvPr userDrawn="1"/>
        </p:nvSpPr>
        <p:spPr bwMode="auto">
          <a:xfrm>
            <a:off x="36290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
            <a:extLst>
              <a:ext uri="{FF2B5EF4-FFF2-40B4-BE49-F238E27FC236}">
                <a16:creationId xmlns:a16="http://schemas.microsoft.com/office/drawing/2014/main" id="{FA74D4D0-7595-4C86-991E-ACC5FA41CC6C}"/>
              </a:ext>
            </a:extLst>
          </p:cNvPr>
          <p:cNvSpPr>
            <a:spLocks/>
          </p:cNvSpPr>
          <p:nvPr userDrawn="1"/>
        </p:nvSpPr>
        <p:spPr bwMode="auto">
          <a:xfrm>
            <a:off x="40322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
            <a:extLst>
              <a:ext uri="{FF2B5EF4-FFF2-40B4-BE49-F238E27FC236}">
                <a16:creationId xmlns:a16="http://schemas.microsoft.com/office/drawing/2014/main" id="{23157884-97DA-4B49-BAA8-4F244EF86883}"/>
              </a:ext>
            </a:extLst>
          </p:cNvPr>
          <p:cNvSpPr>
            <a:spLocks/>
          </p:cNvSpPr>
          <p:nvPr userDrawn="1"/>
        </p:nvSpPr>
        <p:spPr bwMode="auto">
          <a:xfrm>
            <a:off x="44354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
            <a:extLst>
              <a:ext uri="{FF2B5EF4-FFF2-40B4-BE49-F238E27FC236}">
                <a16:creationId xmlns:a16="http://schemas.microsoft.com/office/drawing/2014/main" id="{07CDB3B0-5CB6-43DA-A0C1-5990C23AB10D}"/>
              </a:ext>
            </a:extLst>
          </p:cNvPr>
          <p:cNvSpPr>
            <a:spLocks/>
          </p:cNvSpPr>
          <p:nvPr userDrawn="1"/>
        </p:nvSpPr>
        <p:spPr bwMode="auto">
          <a:xfrm>
            <a:off x="48387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5">
            <a:extLst>
              <a:ext uri="{FF2B5EF4-FFF2-40B4-BE49-F238E27FC236}">
                <a16:creationId xmlns:a16="http://schemas.microsoft.com/office/drawing/2014/main" id="{A932886D-EB20-4026-9D6E-687F61B1AA23}"/>
              </a:ext>
            </a:extLst>
          </p:cNvPr>
          <p:cNvSpPr>
            <a:spLocks/>
          </p:cNvSpPr>
          <p:nvPr userDrawn="1"/>
        </p:nvSpPr>
        <p:spPr bwMode="auto">
          <a:xfrm>
            <a:off x="52419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5">
            <a:extLst>
              <a:ext uri="{FF2B5EF4-FFF2-40B4-BE49-F238E27FC236}">
                <a16:creationId xmlns:a16="http://schemas.microsoft.com/office/drawing/2014/main" id="{3E812D95-DE21-4AE5-8F40-2DB182F3DEB9}"/>
              </a:ext>
            </a:extLst>
          </p:cNvPr>
          <p:cNvSpPr>
            <a:spLocks/>
          </p:cNvSpPr>
          <p:nvPr userDrawn="1"/>
        </p:nvSpPr>
        <p:spPr bwMode="auto">
          <a:xfrm>
            <a:off x="56451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5">
            <a:extLst>
              <a:ext uri="{FF2B5EF4-FFF2-40B4-BE49-F238E27FC236}">
                <a16:creationId xmlns:a16="http://schemas.microsoft.com/office/drawing/2014/main" id="{210B2D4F-6E86-4287-8EA1-EA3A728A112A}"/>
              </a:ext>
            </a:extLst>
          </p:cNvPr>
          <p:cNvSpPr>
            <a:spLocks/>
          </p:cNvSpPr>
          <p:nvPr userDrawn="1"/>
        </p:nvSpPr>
        <p:spPr bwMode="auto">
          <a:xfrm>
            <a:off x="60483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5">
            <a:extLst>
              <a:ext uri="{FF2B5EF4-FFF2-40B4-BE49-F238E27FC236}">
                <a16:creationId xmlns:a16="http://schemas.microsoft.com/office/drawing/2014/main" id="{1E976474-73A7-4C5B-9BBB-2F877FE899E6}"/>
              </a:ext>
            </a:extLst>
          </p:cNvPr>
          <p:cNvSpPr>
            <a:spLocks/>
          </p:cNvSpPr>
          <p:nvPr userDrawn="1"/>
        </p:nvSpPr>
        <p:spPr bwMode="auto">
          <a:xfrm>
            <a:off x="64516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5">
            <a:extLst>
              <a:ext uri="{FF2B5EF4-FFF2-40B4-BE49-F238E27FC236}">
                <a16:creationId xmlns:a16="http://schemas.microsoft.com/office/drawing/2014/main" id="{465A6564-AC40-4493-A583-1FFB6C3E9DD9}"/>
              </a:ext>
            </a:extLst>
          </p:cNvPr>
          <p:cNvSpPr>
            <a:spLocks/>
          </p:cNvSpPr>
          <p:nvPr userDrawn="1"/>
        </p:nvSpPr>
        <p:spPr bwMode="auto">
          <a:xfrm>
            <a:off x="68548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
            <a:extLst>
              <a:ext uri="{FF2B5EF4-FFF2-40B4-BE49-F238E27FC236}">
                <a16:creationId xmlns:a16="http://schemas.microsoft.com/office/drawing/2014/main" id="{6954C064-7CB0-4288-BE96-E91AC7F876F2}"/>
              </a:ext>
            </a:extLst>
          </p:cNvPr>
          <p:cNvSpPr>
            <a:spLocks/>
          </p:cNvSpPr>
          <p:nvPr userDrawn="1"/>
        </p:nvSpPr>
        <p:spPr bwMode="auto">
          <a:xfrm>
            <a:off x="72580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
            <a:extLst>
              <a:ext uri="{FF2B5EF4-FFF2-40B4-BE49-F238E27FC236}">
                <a16:creationId xmlns:a16="http://schemas.microsoft.com/office/drawing/2014/main" id="{90BB86D8-7370-4CF9-8DCC-597757CFC2FB}"/>
              </a:ext>
            </a:extLst>
          </p:cNvPr>
          <p:cNvSpPr>
            <a:spLocks/>
          </p:cNvSpPr>
          <p:nvPr userDrawn="1"/>
        </p:nvSpPr>
        <p:spPr bwMode="auto">
          <a:xfrm>
            <a:off x="76612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
            <a:extLst>
              <a:ext uri="{FF2B5EF4-FFF2-40B4-BE49-F238E27FC236}">
                <a16:creationId xmlns:a16="http://schemas.microsoft.com/office/drawing/2014/main" id="{D8B61089-5F8D-4533-AFA2-5E4CFABC7955}"/>
              </a:ext>
            </a:extLst>
          </p:cNvPr>
          <p:cNvSpPr>
            <a:spLocks/>
          </p:cNvSpPr>
          <p:nvPr userDrawn="1"/>
        </p:nvSpPr>
        <p:spPr bwMode="auto">
          <a:xfrm>
            <a:off x="80645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
            <a:extLst>
              <a:ext uri="{FF2B5EF4-FFF2-40B4-BE49-F238E27FC236}">
                <a16:creationId xmlns:a16="http://schemas.microsoft.com/office/drawing/2014/main" id="{C3DAA582-A4E2-4D0D-9142-F0A4E91DF0FF}"/>
              </a:ext>
            </a:extLst>
          </p:cNvPr>
          <p:cNvSpPr>
            <a:spLocks/>
          </p:cNvSpPr>
          <p:nvPr userDrawn="1"/>
        </p:nvSpPr>
        <p:spPr bwMode="auto">
          <a:xfrm>
            <a:off x="84677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
            <a:extLst>
              <a:ext uri="{FF2B5EF4-FFF2-40B4-BE49-F238E27FC236}">
                <a16:creationId xmlns:a16="http://schemas.microsoft.com/office/drawing/2014/main" id="{0330153D-7AC7-4FEE-B014-E16DDA9F990D}"/>
              </a:ext>
            </a:extLst>
          </p:cNvPr>
          <p:cNvSpPr>
            <a:spLocks/>
          </p:cNvSpPr>
          <p:nvPr userDrawn="1"/>
        </p:nvSpPr>
        <p:spPr bwMode="auto">
          <a:xfrm>
            <a:off x="88709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
            <a:extLst>
              <a:ext uri="{FF2B5EF4-FFF2-40B4-BE49-F238E27FC236}">
                <a16:creationId xmlns:a16="http://schemas.microsoft.com/office/drawing/2014/main" id="{9FE05360-0BAD-4CD0-912B-2EFB0A93B25F}"/>
              </a:ext>
            </a:extLst>
          </p:cNvPr>
          <p:cNvSpPr>
            <a:spLocks/>
          </p:cNvSpPr>
          <p:nvPr userDrawn="1"/>
        </p:nvSpPr>
        <p:spPr bwMode="auto">
          <a:xfrm>
            <a:off x="92741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a:extLst>
              <a:ext uri="{FF2B5EF4-FFF2-40B4-BE49-F238E27FC236}">
                <a16:creationId xmlns:a16="http://schemas.microsoft.com/office/drawing/2014/main" id="{2BB69768-4BF4-4369-941D-7F83EA731EC1}"/>
              </a:ext>
            </a:extLst>
          </p:cNvPr>
          <p:cNvSpPr>
            <a:spLocks/>
          </p:cNvSpPr>
          <p:nvPr userDrawn="1"/>
        </p:nvSpPr>
        <p:spPr bwMode="auto">
          <a:xfrm>
            <a:off x="104838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5">
            <a:extLst>
              <a:ext uri="{FF2B5EF4-FFF2-40B4-BE49-F238E27FC236}">
                <a16:creationId xmlns:a16="http://schemas.microsoft.com/office/drawing/2014/main" id="{51F585F2-FB0F-4846-9CD2-11F7FF96FD97}"/>
              </a:ext>
            </a:extLst>
          </p:cNvPr>
          <p:cNvSpPr>
            <a:spLocks/>
          </p:cNvSpPr>
          <p:nvPr userDrawn="1"/>
        </p:nvSpPr>
        <p:spPr bwMode="auto">
          <a:xfrm>
            <a:off x="96774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5">
            <a:extLst>
              <a:ext uri="{FF2B5EF4-FFF2-40B4-BE49-F238E27FC236}">
                <a16:creationId xmlns:a16="http://schemas.microsoft.com/office/drawing/2014/main" id="{CBE3430D-F606-4308-B49E-D9AAD7125090}"/>
              </a:ext>
            </a:extLst>
          </p:cNvPr>
          <p:cNvSpPr>
            <a:spLocks/>
          </p:cNvSpPr>
          <p:nvPr userDrawn="1"/>
        </p:nvSpPr>
        <p:spPr bwMode="auto">
          <a:xfrm>
            <a:off x="100806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5">
            <a:extLst>
              <a:ext uri="{FF2B5EF4-FFF2-40B4-BE49-F238E27FC236}">
                <a16:creationId xmlns:a16="http://schemas.microsoft.com/office/drawing/2014/main" id="{DBCBDCF3-6847-4191-A872-E8389FEBE08D}"/>
              </a:ext>
            </a:extLst>
          </p:cNvPr>
          <p:cNvSpPr>
            <a:spLocks/>
          </p:cNvSpPr>
          <p:nvPr userDrawn="1"/>
        </p:nvSpPr>
        <p:spPr bwMode="auto">
          <a:xfrm>
            <a:off x="108870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5">
            <a:extLst>
              <a:ext uri="{FF2B5EF4-FFF2-40B4-BE49-F238E27FC236}">
                <a16:creationId xmlns:a16="http://schemas.microsoft.com/office/drawing/2014/main" id="{1F7B483D-EB1A-45B5-B1AD-0EAE7F64763C}"/>
              </a:ext>
            </a:extLst>
          </p:cNvPr>
          <p:cNvSpPr>
            <a:spLocks/>
          </p:cNvSpPr>
          <p:nvPr userDrawn="1"/>
        </p:nvSpPr>
        <p:spPr bwMode="auto">
          <a:xfrm>
            <a:off x="112903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5">
            <a:extLst>
              <a:ext uri="{FF2B5EF4-FFF2-40B4-BE49-F238E27FC236}">
                <a16:creationId xmlns:a16="http://schemas.microsoft.com/office/drawing/2014/main" id="{B3466B6D-9C19-4F9A-8173-BC98E52B1023}"/>
              </a:ext>
            </a:extLst>
          </p:cNvPr>
          <p:cNvSpPr>
            <a:spLocks/>
          </p:cNvSpPr>
          <p:nvPr userDrawn="1"/>
        </p:nvSpPr>
        <p:spPr bwMode="auto">
          <a:xfrm>
            <a:off x="116935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5">
            <a:extLst>
              <a:ext uri="{FF2B5EF4-FFF2-40B4-BE49-F238E27FC236}">
                <a16:creationId xmlns:a16="http://schemas.microsoft.com/office/drawing/2014/main" id="{9C4E25A9-A7F7-4238-B98D-A72344849620}"/>
              </a:ext>
            </a:extLst>
          </p:cNvPr>
          <p:cNvSpPr>
            <a:spLocks/>
          </p:cNvSpPr>
          <p:nvPr userDrawn="1"/>
        </p:nvSpPr>
        <p:spPr bwMode="auto">
          <a:xfrm>
            <a:off x="12096738"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
            <a:extLst>
              <a:ext uri="{FF2B5EF4-FFF2-40B4-BE49-F238E27FC236}">
                <a16:creationId xmlns:a16="http://schemas.microsoft.com/office/drawing/2014/main" id="{582162BB-6F36-41B5-B5AD-B7FD4177E530}"/>
              </a:ext>
            </a:extLst>
          </p:cNvPr>
          <p:cNvSpPr>
            <a:spLocks/>
          </p:cNvSpPr>
          <p:nvPr userDrawn="1"/>
        </p:nvSpPr>
        <p:spPr bwMode="auto">
          <a:xfrm>
            <a:off x="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
            <a:extLst>
              <a:ext uri="{FF2B5EF4-FFF2-40B4-BE49-F238E27FC236}">
                <a16:creationId xmlns:a16="http://schemas.microsoft.com/office/drawing/2014/main" id="{652516D9-F1FA-4063-ADA2-9B081A2D5A2E}"/>
              </a:ext>
            </a:extLst>
          </p:cNvPr>
          <p:cNvSpPr>
            <a:spLocks/>
          </p:cNvSpPr>
          <p:nvPr userDrawn="1"/>
        </p:nvSpPr>
        <p:spPr bwMode="auto">
          <a:xfrm>
            <a:off x="4032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
            <a:extLst>
              <a:ext uri="{FF2B5EF4-FFF2-40B4-BE49-F238E27FC236}">
                <a16:creationId xmlns:a16="http://schemas.microsoft.com/office/drawing/2014/main" id="{1C6A6B49-4641-48E9-8819-769AAE00B198}"/>
              </a:ext>
            </a:extLst>
          </p:cNvPr>
          <p:cNvSpPr>
            <a:spLocks/>
          </p:cNvSpPr>
          <p:nvPr userDrawn="1"/>
        </p:nvSpPr>
        <p:spPr bwMode="auto">
          <a:xfrm>
            <a:off x="8064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
            <a:extLst>
              <a:ext uri="{FF2B5EF4-FFF2-40B4-BE49-F238E27FC236}">
                <a16:creationId xmlns:a16="http://schemas.microsoft.com/office/drawing/2014/main" id="{B1530B27-CB32-4FD6-ADCD-696B9A77D606}"/>
              </a:ext>
            </a:extLst>
          </p:cNvPr>
          <p:cNvSpPr>
            <a:spLocks/>
          </p:cNvSpPr>
          <p:nvPr userDrawn="1"/>
        </p:nvSpPr>
        <p:spPr bwMode="auto">
          <a:xfrm>
            <a:off x="12096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
            <a:extLst>
              <a:ext uri="{FF2B5EF4-FFF2-40B4-BE49-F238E27FC236}">
                <a16:creationId xmlns:a16="http://schemas.microsoft.com/office/drawing/2014/main" id="{BAFEEEB6-FF84-414F-A371-D3F809A1C86D}"/>
              </a:ext>
            </a:extLst>
          </p:cNvPr>
          <p:cNvSpPr>
            <a:spLocks/>
          </p:cNvSpPr>
          <p:nvPr userDrawn="1"/>
        </p:nvSpPr>
        <p:spPr bwMode="auto">
          <a:xfrm>
            <a:off x="16129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5">
            <a:extLst>
              <a:ext uri="{FF2B5EF4-FFF2-40B4-BE49-F238E27FC236}">
                <a16:creationId xmlns:a16="http://schemas.microsoft.com/office/drawing/2014/main" id="{0F8F801F-06E9-4E1C-A137-226729983354}"/>
              </a:ext>
            </a:extLst>
          </p:cNvPr>
          <p:cNvSpPr>
            <a:spLocks/>
          </p:cNvSpPr>
          <p:nvPr userDrawn="1"/>
        </p:nvSpPr>
        <p:spPr bwMode="auto">
          <a:xfrm>
            <a:off x="20161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5">
            <a:extLst>
              <a:ext uri="{FF2B5EF4-FFF2-40B4-BE49-F238E27FC236}">
                <a16:creationId xmlns:a16="http://schemas.microsoft.com/office/drawing/2014/main" id="{3062C679-537B-4565-B111-60C31A15ACF4}"/>
              </a:ext>
            </a:extLst>
          </p:cNvPr>
          <p:cNvSpPr>
            <a:spLocks/>
          </p:cNvSpPr>
          <p:nvPr userDrawn="1"/>
        </p:nvSpPr>
        <p:spPr bwMode="auto">
          <a:xfrm>
            <a:off x="24193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887EEB3A-4213-464A-87A3-D2DAF47421F5}"/>
              </a:ext>
            </a:extLst>
          </p:cNvPr>
          <p:cNvSpPr>
            <a:spLocks/>
          </p:cNvSpPr>
          <p:nvPr userDrawn="1"/>
        </p:nvSpPr>
        <p:spPr bwMode="auto">
          <a:xfrm>
            <a:off x="28225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5">
            <a:extLst>
              <a:ext uri="{FF2B5EF4-FFF2-40B4-BE49-F238E27FC236}">
                <a16:creationId xmlns:a16="http://schemas.microsoft.com/office/drawing/2014/main" id="{ADC86261-F90C-45E0-A168-7581A8C02C38}"/>
              </a:ext>
            </a:extLst>
          </p:cNvPr>
          <p:cNvSpPr>
            <a:spLocks/>
          </p:cNvSpPr>
          <p:nvPr userDrawn="1"/>
        </p:nvSpPr>
        <p:spPr bwMode="auto">
          <a:xfrm>
            <a:off x="32258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5">
            <a:extLst>
              <a:ext uri="{FF2B5EF4-FFF2-40B4-BE49-F238E27FC236}">
                <a16:creationId xmlns:a16="http://schemas.microsoft.com/office/drawing/2014/main" id="{504DD272-AA18-4EE6-AA29-9F6F74F23909}"/>
              </a:ext>
            </a:extLst>
          </p:cNvPr>
          <p:cNvSpPr>
            <a:spLocks/>
          </p:cNvSpPr>
          <p:nvPr userDrawn="1"/>
        </p:nvSpPr>
        <p:spPr bwMode="auto">
          <a:xfrm>
            <a:off x="36290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5">
            <a:extLst>
              <a:ext uri="{FF2B5EF4-FFF2-40B4-BE49-F238E27FC236}">
                <a16:creationId xmlns:a16="http://schemas.microsoft.com/office/drawing/2014/main" id="{8BCD198C-85D1-4065-9D67-82D3B38E1C37}"/>
              </a:ext>
            </a:extLst>
          </p:cNvPr>
          <p:cNvSpPr>
            <a:spLocks/>
          </p:cNvSpPr>
          <p:nvPr userDrawn="1"/>
        </p:nvSpPr>
        <p:spPr bwMode="auto">
          <a:xfrm>
            <a:off x="40322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5">
            <a:extLst>
              <a:ext uri="{FF2B5EF4-FFF2-40B4-BE49-F238E27FC236}">
                <a16:creationId xmlns:a16="http://schemas.microsoft.com/office/drawing/2014/main" id="{2900C489-4586-4F04-BD13-FF483556032E}"/>
              </a:ext>
            </a:extLst>
          </p:cNvPr>
          <p:cNvSpPr>
            <a:spLocks/>
          </p:cNvSpPr>
          <p:nvPr userDrawn="1"/>
        </p:nvSpPr>
        <p:spPr bwMode="auto">
          <a:xfrm>
            <a:off x="44354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5">
            <a:extLst>
              <a:ext uri="{FF2B5EF4-FFF2-40B4-BE49-F238E27FC236}">
                <a16:creationId xmlns:a16="http://schemas.microsoft.com/office/drawing/2014/main" id="{FFF75EF5-F4A4-47DF-B2E8-27AF735DAE67}"/>
              </a:ext>
            </a:extLst>
          </p:cNvPr>
          <p:cNvSpPr>
            <a:spLocks/>
          </p:cNvSpPr>
          <p:nvPr userDrawn="1"/>
        </p:nvSpPr>
        <p:spPr bwMode="auto">
          <a:xfrm>
            <a:off x="48387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5">
            <a:extLst>
              <a:ext uri="{FF2B5EF4-FFF2-40B4-BE49-F238E27FC236}">
                <a16:creationId xmlns:a16="http://schemas.microsoft.com/office/drawing/2014/main" id="{0C8AD0A5-DBDC-4519-871E-FE913951AE59}"/>
              </a:ext>
            </a:extLst>
          </p:cNvPr>
          <p:cNvSpPr>
            <a:spLocks/>
          </p:cNvSpPr>
          <p:nvPr userDrawn="1"/>
        </p:nvSpPr>
        <p:spPr bwMode="auto">
          <a:xfrm>
            <a:off x="52419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5">
            <a:extLst>
              <a:ext uri="{FF2B5EF4-FFF2-40B4-BE49-F238E27FC236}">
                <a16:creationId xmlns:a16="http://schemas.microsoft.com/office/drawing/2014/main" id="{5417658F-66B2-4FE7-A854-CC3AE0F7EB74}"/>
              </a:ext>
            </a:extLst>
          </p:cNvPr>
          <p:cNvSpPr>
            <a:spLocks/>
          </p:cNvSpPr>
          <p:nvPr userDrawn="1"/>
        </p:nvSpPr>
        <p:spPr bwMode="auto">
          <a:xfrm>
            <a:off x="56451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5">
            <a:extLst>
              <a:ext uri="{FF2B5EF4-FFF2-40B4-BE49-F238E27FC236}">
                <a16:creationId xmlns:a16="http://schemas.microsoft.com/office/drawing/2014/main" id="{A81C42B8-9501-457C-9DBC-BA397001DE6B}"/>
              </a:ext>
            </a:extLst>
          </p:cNvPr>
          <p:cNvSpPr>
            <a:spLocks/>
          </p:cNvSpPr>
          <p:nvPr userDrawn="1"/>
        </p:nvSpPr>
        <p:spPr bwMode="auto">
          <a:xfrm>
            <a:off x="60483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5">
            <a:extLst>
              <a:ext uri="{FF2B5EF4-FFF2-40B4-BE49-F238E27FC236}">
                <a16:creationId xmlns:a16="http://schemas.microsoft.com/office/drawing/2014/main" id="{1E20BB75-9E81-42DF-B4BF-5B6987919CEC}"/>
              </a:ext>
            </a:extLst>
          </p:cNvPr>
          <p:cNvSpPr>
            <a:spLocks/>
          </p:cNvSpPr>
          <p:nvPr userDrawn="1"/>
        </p:nvSpPr>
        <p:spPr bwMode="auto">
          <a:xfrm>
            <a:off x="64516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5">
            <a:extLst>
              <a:ext uri="{FF2B5EF4-FFF2-40B4-BE49-F238E27FC236}">
                <a16:creationId xmlns:a16="http://schemas.microsoft.com/office/drawing/2014/main" id="{D01EE500-D7A1-4352-BAD2-B850ACC4BC6A}"/>
              </a:ext>
            </a:extLst>
          </p:cNvPr>
          <p:cNvSpPr>
            <a:spLocks/>
          </p:cNvSpPr>
          <p:nvPr userDrawn="1"/>
        </p:nvSpPr>
        <p:spPr bwMode="auto">
          <a:xfrm>
            <a:off x="68548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5">
            <a:extLst>
              <a:ext uri="{FF2B5EF4-FFF2-40B4-BE49-F238E27FC236}">
                <a16:creationId xmlns:a16="http://schemas.microsoft.com/office/drawing/2014/main" id="{1587723F-EB9C-433F-ACA5-343CDE53B4CA}"/>
              </a:ext>
            </a:extLst>
          </p:cNvPr>
          <p:cNvSpPr>
            <a:spLocks/>
          </p:cNvSpPr>
          <p:nvPr userDrawn="1"/>
        </p:nvSpPr>
        <p:spPr bwMode="auto">
          <a:xfrm>
            <a:off x="72580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5">
            <a:extLst>
              <a:ext uri="{FF2B5EF4-FFF2-40B4-BE49-F238E27FC236}">
                <a16:creationId xmlns:a16="http://schemas.microsoft.com/office/drawing/2014/main" id="{3B89FD7D-E9C3-4C00-9808-59AAFB03163F}"/>
              </a:ext>
            </a:extLst>
          </p:cNvPr>
          <p:cNvSpPr>
            <a:spLocks/>
          </p:cNvSpPr>
          <p:nvPr userDrawn="1"/>
        </p:nvSpPr>
        <p:spPr bwMode="auto">
          <a:xfrm>
            <a:off x="76612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5">
            <a:extLst>
              <a:ext uri="{FF2B5EF4-FFF2-40B4-BE49-F238E27FC236}">
                <a16:creationId xmlns:a16="http://schemas.microsoft.com/office/drawing/2014/main" id="{6E04DD36-8E16-472A-941F-022D2E9A88A8}"/>
              </a:ext>
            </a:extLst>
          </p:cNvPr>
          <p:cNvSpPr>
            <a:spLocks/>
          </p:cNvSpPr>
          <p:nvPr userDrawn="1"/>
        </p:nvSpPr>
        <p:spPr bwMode="auto">
          <a:xfrm>
            <a:off x="80645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5">
            <a:extLst>
              <a:ext uri="{FF2B5EF4-FFF2-40B4-BE49-F238E27FC236}">
                <a16:creationId xmlns:a16="http://schemas.microsoft.com/office/drawing/2014/main" id="{12E1B3B0-875B-4233-B21E-CFCC3D054FB2}"/>
              </a:ext>
            </a:extLst>
          </p:cNvPr>
          <p:cNvSpPr>
            <a:spLocks/>
          </p:cNvSpPr>
          <p:nvPr userDrawn="1"/>
        </p:nvSpPr>
        <p:spPr bwMode="auto">
          <a:xfrm>
            <a:off x="84677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5">
            <a:extLst>
              <a:ext uri="{FF2B5EF4-FFF2-40B4-BE49-F238E27FC236}">
                <a16:creationId xmlns:a16="http://schemas.microsoft.com/office/drawing/2014/main" id="{EEFA6ADA-AE04-43D9-AEBA-6D4B6101D19D}"/>
              </a:ext>
            </a:extLst>
          </p:cNvPr>
          <p:cNvSpPr>
            <a:spLocks/>
          </p:cNvSpPr>
          <p:nvPr userDrawn="1"/>
        </p:nvSpPr>
        <p:spPr bwMode="auto">
          <a:xfrm>
            <a:off x="88709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5">
            <a:extLst>
              <a:ext uri="{FF2B5EF4-FFF2-40B4-BE49-F238E27FC236}">
                <a16:creationId xmlns:a16="http://schemas.microsoft.com/office/drawing/2014/main" id="{EF5B0E26-2791-4B14-B592-172C2FAC6FE5}"/>
              </a:ext>
            </a:extLst>
          </p:cNvPr>
          <p:cNvSpPr>
            <a:spLocks/>
          </p:cNvSpPr>
          <p:nvPr userDrawn="1"/>
        </p:nvSpPr>
        <p:spPr bwMode="auto">
          <a:xfrm>
            <a:off x="92741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5">
            <a:extLst>
              <a:ext uri="{FF2B5EF4-FFF2-40B4-BE49-F238E27FC236}">
                <a16:creationId xmlns:a16="http://schemas.microsoft.com/office/drawing/2014/main" id="{7CDA8C23-F3D0-475C-8B0B-D2483AECFAB8}"/>
              </a:ext>
            </a:extLst>
          </p:cNvPr>
          <p:cNvSpPr>
            <a:spLocks/>
          </p:cNvSpPr>
          <p:nvPr userDrawn="1"/>
        </p:nvSpPr>
        <p:spPr bwMode="auto">
          <a:xfrm>
            <a:off x="104838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5">
            <a:extLst>
              <a:ext uri="{FF2B5EF4-FFF2-40B4-BE49-F238E27FC236}">
                <a16:creationId xmlns:a16="http://schemas.microsoft.com/office/drawing/2014/main" id="{A6895141-163A-4201-B333-6467D533F440}"/>
              </a:ext>
            </a:extLst>
          </p:cNvPr>
          <p:cNvSpPr>
            <a:spLocks/>
          </p:cNvSpPr>
          <p:nvPr userDrawn="1"/>
        </p:nvSpPr>
        <p:spPr bwMode="auto">
          <a:xfrm>
            <a:off x="96774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5">
            <a:extLst>
              <a:ext uri="{FF2B5EF4-FFF2-40B4-BE49-F238E27FC236}">
                <a16:creationId xmlns:a16="http://schemas.microsoft.com/office/drawing/2014/main" id="{96857859-9A05-4D31-8334-CDC677051A05}"/>
              </a:ext>
            </a:extLst>
          </p:cNvPr>
          <p:cNvSpPr>
            <a:spLocks/>
          </p:cNvSpPr>
          <p:nvPr userDrawn="1"/>
        </p:nvSpPr>
        <p:spPr bwMode="auto">
          <a:xfrm>
            <a:off x="100806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5">
            <a:extLst>
              <a:ext uri="{FF2B5EF4-FFF2-40B4-BE49-F238E27FC236}">
                <a16:creationId xmlns:a16="http://schemas.microsoft.com/office/drawing/2014/main" id="{EBBC59FD-BB44-465C-9882-47450B890D91}"/>
              </a:ext>
            </a:extLst>
          </p:cNvPr>
          <p:cNvSpPr>
            <a:spLocks/>
          </p:cNvSpPr>
          <p:nvPr userDrawn="1"/>
        </p:nvSpPr>
        <p:spPr bwMode="auto">
          <a:xfrm>
            <a:off x="108870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5">
            <a:extLst>
              <a:ext uri="{FF2B5EF4-FFF2-40B4-BE49-F238E27FC236}">
                <a16:creationId xmlns:a16="http://schemas.microsoft.com/office/drawing/2014/main" id="{B55E93B0-6435-4CBB-9B59-5C2C61984C86}"/>
              </a:ext>
            </a:extLst>
          </p:cNvPr>
          <p:cNvSpPr>
            <a:spLocks/>
          </p:cNvSpPr>
          <p:nvPr userDrawn="1"/>
        </p:nvSpPr>
        <p:spPr bwMode="auto">
          <a:xfrm>
            <a:off x="112903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5">
            <a:extLst>
              <a:ext uri="{FF2B5EF4-FFF2-40B4-BE49-F238E27FC236}">
                <a16:creationId xmlns:a16="http://schemas.microsoft.com/office/drawing/2014/main" id="{CB08B145-8F37-4A8A-A4CE-4438007E168A}"/>
              </a:ext>
            </a:extLst>
          </p:cNvPr>
          <p:cNvSpPr>
            <a:spLocks/>
          </p:cNvSpPr>
          <p:nvPr userDrawn="1"/>
        </p:nvSpPr>
        <p:spPr bwMode="auto">
          <a:xfrm>
            <a:off x="116935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5">
            <a:extLst>
              <a:ext uri="{FF2B5EF4-FFF2-40B4-BE49-F238E27FC236}">
                <a16:creationId xmlns:a16="http://schemas.microsoft.com/office/drawing/2014/main" id="{3B0D020A-90FC-400F-B7B5-63FC994068E4}"/>
              </a:ext>
            </a:extLst>
          </p:cNvPr>
          <p:cNvSpPr>
            <a:spLocks/>
          </p:cNvSpPr>
          <p:nvPr userDrawn="1"/>
        </p:nvSpPr>
        <p:spPr bwMode="auto">
          <a:xfrm>
            <a:off x="12096738"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0879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Pattern Black">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a:t>Insert Text Here</a:t>
            </a:r>
          </a:p>
        </p:txBody>
      </p:sp>
      <p:pic>
        <p:nvPicPr>
          <p:cNvPr id="3" name="Picture 2">
            <a:extLst>
              <a:ext uri="{FF2B5EF4-FFF2-40B4-BE49-F238E27FC236}">
                <a16:creationId xmlns:a16="http://schemas.microsoft.com/office/drawing/2014/main" id="{9C8B4846-4E60-4E5B-9695-28F923D1D7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Tree>
    <p:extLst>
      <p:ext uri="{BB962C8B-B14F-4D97-AF65-F5344CB8AC3E}">
        <p14:creationId xmlns:p14="http://schemas.microsoft.com/office/powerpoint/2010/main" val="8984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91440" tIns="0" rIns="9144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91440" tIns="0" rIns="91440" bIns="0">
            <a:noAutofit/>
          </a:bodyPr>
          <a:lstStyle>
            <a:lvl1pPr marL="0" indent="0" algn="l">
              <a:spcBef>
                <a:spcPts val="0"/>
              </a:spcBef>
              <a:spcAft>
                <a:spcPts val="0"/>
              </a:spcAft>
              <a:buFont typeface="Arial" panose="020B0604020202020204" pitchFamily="34" charset="0"/>
              <a:buNone/>
              <a:defRPr lang="en-US" sz="1800" kern="1200" dirty="0">
                <a:solidFill>
                  <a:schemeClr val="bg2"/>
                </a:solidFill>
                <a:latin typeface="+mn-lt"/>
                <a:ea typeface="+mn-ea"/>
                <a:cs typeface="+mn-cs"/>
              </a:defRPr>
            </a:lvl1pPr>
          </a:lstStyle>
          <a:p>
            <a:pPr lvl="0"/>
            <a:r>
              <a:rPr lang="en-US"/>
              <a:t>Insert content here</a:t>
            </a:r>
          </a:p>
        </p:txBody>
      </p:sp>
      <p:pic>
        <p:nvPicPr>
          <p:cNvPr id="3" name="Picture 2">
            <a:extLst>
              <a:ext uri="{FF2B5EF4-FFF2-40B4-BE49-F238E27FC236}">
                <a16:creationId xmlns:a16="http://schemas.microsoft.com/office/drawing/2014/main" id="{8D8AAE41-A985-425A-934D-615BBE3602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Tree>
    <p:extLst>
      <p:ext uri="{BB962C8B-B14F-4D97-AF65-F5344CB8AC3E}">
        <p14:creationId xmlns:p14="http://schemas.microsoft.com/office/powerpoint/2010/main" val="1262666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91440" tIns="0" rIns="9144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2" name="Title 1">
            <a:extLst>
              <a:ext uri="{FF2B5EF4-FFF2-40B4-BE49-F238E27FC236}">
                <a16:creationId xmlns:a16="http://schemas.microsoft.com/office/drawing/2014/main" id="{AF513624-9AD4-4B61-B3D1-7B21213507C0}"/>
              </a:ext>
            </a:extLst>
          </p:cNvPr>
          <p:cNvSpPr>
            <a:spLocks noGrp="1"/>
          </p:cNvSpPr>
          <p:nvPr>
            <p:ph type="title"/>
          </p:nvPr>
        </p:nvSpPr>
        <p:spPr>
          <a:xfrm>
            <a:off x="762000" y="715964"/>
            <a:ext cx="10591800" cy="646332"/>
          </a:xfrm>
        </p:spPr>
        <p:txBody>
          <a:bodyPr>
            <a:no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1354671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3842083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3084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896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3602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704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85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418506162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994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122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669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660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60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89263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30887"/>
          </a:xfrm>
          <a:prstGeom prst="rect">
            <a:avLst/>
          </a:prstGeom>
        </p:spPr>
        <p:txBody>
          <a:bodyPr wrap="square" lIns="0" tIns="0" rIns="0" bIns="0">
            <a:spAutoFit/>
          </a:bodyPr>
          <a:lstStyle>
            <a:lvl1pPr>
              <a:defRPr sz="2800" b="1" i="0">
                <a:solidFill>
                  <a:srgbClr val="1F4082"/>
                </a:solidFill>
                <a:latin typeface="Segoe UI"/>
                <a:cs typeface="Segoe U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bg1"/>
                </a:solidFill>
                <a:latin typeface="Calibri"/>
                <a:cs typeface="Calibri"/>
              </a:defRPr>
            </a:lvl1pPr>
          </a:lstStyle>
          <a:p>
            <a:pPr marL="12700">
              <a:lnSpc>
                <a:spcPts val="1650"/>
              </a:lnSpc>
            </a:pPr>
            <a:r>
              <a:rPr lang="en-US" smtClean="0">
                <a:solidFill>
                  <a:srgbClr val="0F1B42"/>
                </a:solidFill>
                <a:latin typeface="Arial"/>
                <a:cs typeface="Arial"/>
              </a:rPr>
              <a:t>February</a:t>
            </a:r>
            <a:r>
              <a:rPr lang="en-US" spc="-45" smtClean="0">
                <a:solidFill>
                  <a:srgbClr val="0F1B42"/>
                </a:solidFill>
                <a:latin typeface="Arial"/>
                <a:cs typeface="Arial"/>
              </a:rPr>
              <a:t> </a:t>
            </a:r>
            <a:r>
              <a:rPr lang="en-US" smtClean="0">
                <a:solidFill>
                  <a:srgbClr val="0F1B42"/>
                </a:solidFill>
                <a:latin typeface="Arial"/>
                <a:cs typeface="Arial"/>
              </a:rPr>
              <a:t>5,</a:t>
            </a:r>
            <a:r>
              <a:rPr lang="en-US" spc="-20" smtClean="0">
                <a:solidFill>
                  <a:srgbClr val="0F1B42"/>
                </a:solidFill>
                <a:latin typeface="Arial"/>
                <a:cs typeface="Arial"/>
              </a:rPr>
              <a:t> 2024</a:t>
            </a:r>
            <a:endParaRPr lang="en-US" spc="-20" dirty="0">
              <a:solidFill>
                <a:srgbClr val="0F1B42"/>
              </a:solidFill>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0972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1F4082"/>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bg1"/>
                </a:solidFill>
                <a:latin typeface="Calibri"/>
                <a:cs typeface="Calibri"/>
              </a:defRPr>
            </a:lvl1pPr>
          </a:lstStyle>
          <a:p>
            <a:pPr marL="12700">
              <a:lnSpc>
                <a:spcPts val="1650"/>
              </a:lnSpc>
            </a:pPr>
            <a:r>
              <a:rPr lang="en-US" smtClean="0">
                <a:solidFill>
                  <a:srgbClr val="0F1B42"/>
                </a:solidFill>
                <a:latin typeface="Arial"/>
                <a:cs typeface="Arial"/>
              </a:rPr>
              <a:t>February</a:t>
            </a:r>
            <a:r>
              <a:rPr lang="en-US" spc="-45" smtClean="0">
                <a:solidFill>
                  <a:srgbClr val="0F1B42"/>
                </a:solidFill>
                <a:latin typeface="Arial"/>
                <a:cs typeface="Arial"/>
              </a:rPr>
              <a:t> </a:t>
            </a:r>
            <a:r>
              <a:rPr lang="en-US" smtClean="0">
                <a:solidFill>
                  <a:srgbClr val="0F1B42"/>
                </a:solidFill>
                <a:latin typeface="Arial"/>
                <a:cs typeface="Arial"/>
              </a:rPr>
              <a:t>5,</a:t>
            </a:r>
            <a:r>
              <a:rPr lang="en-US" spc="-20" smtClean="0">
                <a:solidFill>
                  <a:srgbClr val="0F1B42"/>
                </a:solidFill>
                <a:latin typeface="Arial"/>
                <a:cs typeface="Arial"/>
              </a:rPr>
              <a:t> 2024</a:t>
            </a:r>
            <a:endParaRPr lang="en-US" spc="-20" dirty="0">
              <a:solidFill>
                <a:srgbClr val="0F1B42"/>
              </a:solidFill>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37579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1F4082"/>
                </a:solidFill>
                <a:latin typeface="Segoe UI"/>
                <a:cs typeface="Segoe U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bg1"/>
                </a:solidFill>
                <a:latin typeface="Calibri"/>
                <a:cs typeface="Calibri"/>
              </a:defRPr>
            </a:lvl1pPr>
          </a:lstStyle>
          <a:p>
            <a:pPr marL="12700">
              <a:lnSpc>
                <a:spcPts val="1650"/>
              </a:lnSpc>
            </a:pPr>
            <a:r>
              <a:rPr lang="en-US" smtClean="0">
                <a:solidFill>
                  <a:srgbClr val="0F1B42"/>
                </a:solidFill>
                <a:latin typeface="Arial"/>
                <a:cs typeface="Arial"/>
              </a:rPr>
              <a:t>February</a:t>
            </a:r>
            <a:r>
              <a:rPr lang="en-US" spc="-45" smtClean="0">
                <a:solidFill>
                  <a:srgbClr val="0F1B42"/>
                </a:solidFill>
                <a:latin typeface="Arial"/>
                <a:cs typeface="Arial"/>
              </a:rPr>
              <a:t> </a:t>
            </a:r>
            <a:r>
              <a:rPr lang="en-US" smtClean="0">
                <a:solidFill>
                  <a:srgbClr val="0F1B42"/>
                </a:solidFill>
                <a:latin typeface="Arial"/>
                <a:cs typeface="Arial"/>
              </a:rPr>
              <a:t>5,</a:t>
            </a:r>
            <a:r>
              <a:rPr lang="en-US" spc="-20" smtClean="0">
                <a:solidFill>
                  <a:srgbClr val="0F1B42"/>
                </a:solidFill>
                <a:latin typeface="Arial"/>
                <a:cs typeface="Arial"/>
              </a:rPr>
              <a:t> 2024</a:t>
            </a:r>
            <a:endParaRPr lang="en-US" spc="-20" dirty="0">
              <a:solidFill>
                <a:srgbClr val="0F1B42"/>
              </a:solidFill>
              <a:latin typeface="Arial"/>
              <a:cs typeface="Aria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2963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1F4082"/>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bg1"/>
                </a:solidFill>
                <a:latin typeface="Calibri"/>
                <a:cs typeface="Calibri"/>
              </a:defRPr>
            </a:lvl1pPr>
          </a:lstStyle>
          <a:p>
            <a:pPr marL="12700">
              <a:lnSpc>
                <a:spcPts val="1650"/>
              </a:lnSpc>
            </a:pPr>
            <a:r>
              <a:rPr lang="en-US" smtClean="0">
                <a:solidFill>
                  <a:srgbClr val="0F1B42"/>
                </a:solidFill>
                <a:latin typeface="Arial"/>
                <a:cs typeface="Arial"/>
              </a:rPr>
              <a:t>February</a:t>
            </a:r>
            <a:r>
              <a:rPr lang="en-US" spc="-45" smtClean="0">
                <a:solidFill>
                  <a:srgbClr val="0F1B42"/>
                </a:solidFill>
                <a:latin typeface="Arial"/>
                <a:cs typeface="Arial"/>
              </a:rPr>
              <a:t> </a:t>
            </a:r>
            <a:r>
              <a:rPr lang="en-US" smtClean="0">
                <a:solidFill>
                  <a:srgbClr val="0F1B42"/>
                </a:solidFill>
                <a:latin typeface="Arial"/>
                <a:cs typeface="Arial"/>
              </a:rPr>
              <a:t>5,</a:t>
            </a:r>
            <a:r>
              <a:rPr lang="en-US" spc="-20" smtClean="0">
                <a:solidFill>
                  <a:srgbClr val="0F1B42"/>
                </a:solidFill>
                <a:latin typeface="Arial"/>
                <a:cs typeface="Arial"/>
              </a:rPr>
              <a:t> 2024</a:t>
            </a:r>
            <a:endParaRPr lang="en-US" spc="-20" dirty="0">
              <a:solidFill>
                <a:srgbClr val="0F1B42"/>
              </a:solidFill>
              <a:latin typeface="Arial"/>
              <a:cs typeface="Aria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207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56608368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bg1"/>
                </a:solidFill>
                <a:latin typeface="Calibri"/>
                <a:cs typeface="Calibri"/>
              </a:defRPr>
            </a:lvl1pPr>
          </a:lstStyle>
          <a:p>
            <a:pPr marL="12700">
              <a:lnSpc>
                <a:spcPts val="1650"/>
              </a:lnSpc>
            </a:pPr>
            <a:r>
              <a:rPr lang="en-US" smtClean="0">
                <a:solidFill>
                  <a:srgbClr val="0F1B42"/>
                </a:solidFill>
                <a:latin typeface="Arial"/>
                <a:cs typeface="Arial"/>
              </a:rPr>
              <a:t>February</a:t>
            </a:r>
            <a:r>
              <a:rPr lang="en-US" spc="-45" smtClean="0">
                <a:solidFill>
                  <a:srgbClr val="0F1B42"/>
                </a:solidFill>
                <a:latin typeface="Arial"/>
                <a:cs typeface="Arial"/>
              </a:rPr>
              <a:t> </a:t>
            </a:r>
            <a:r>
              <a:rPr lang="en-US" smtClean="0">
                <a:solidFill>
                  <a:srgbClr val="0F1B42"/>
                </a:solidFill>
                <a:latin typeface="Arial"/>
                <a:cs typeface="Arial"/>
              </a:rPr>
              <a:t>5,</a:t>
            </a:r>
            <a:r>
              <a:rPr lang="en-US" spc="-20" smtClean="0">
                <a:solidFill>
                  <a:srgbClr val="0F1B42"/>
                </a:solidFill>
                <a:latin typeface="Arial"/>
                <a:cs typeface="Arial"/>
              </a:rPr>
              <a:t> 2024</a:t>
            </a:r>
            <a:endParaRPr lang="en-US" spc="-20" dirty="0">
              <a:solidFill>
                <a:srgbClr val="0F1B42"/>
              </a:solidFill>
              <a:latin typeface="Arial"/>
              <a:cs typeface="Aria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45718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B43B-6029-4F01-B166-7770E61700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726D00-2AA3-4ADF-8131-5AD9918F24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5BD96B-31AC-4456-ACE7-655241F196FF}"/>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5" name="Footer Placeholder 4">
            <a:extLst>
              <a:ext uri="{FF2B5EF4-FFF2-40B4-BE49-F238E27FC236}">
                <a16:creationId xmlns:a16="http://schemas.microsoft.com/office/drawing/2014/main" id="{0F8CE099-6ED6-4B6F-BF62-03363ADA46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46769A-160D-4058-950B-3E6F061B8744}"/>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243306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2D90-AF6C-4F3B-B79E-D1016A4D5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A9AEA-2B8E-4D82-AE72-6CD5550146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20DDB-BF14-4464-A5D9-9A26AD80C9E7}"/>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5" name="Footer Placeholder 4">
            <a:extLst>
              <a:ext uri="{FF2B5EF4-FFF2-40B4-BE49-F238E27FC236}">
                <a16:creationId xmlns:a16="http://schemas.microsoft.com/office/drawing/2014/main" id="{015AB404-71B3-48EC-B1D4-9305199D0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6D0E35-41E4-4C7F-909C-B4146D336C91}"/>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11357614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46F4-7733-48F6-8C1A-A6B643CE66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AD0A4F-F699-4C37-A78F-0AC8820243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30AE9-451A-4665-A942-54C902EB4C35}"/>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5" name="Footer Placeholder 4">
            <a:extLst>
              <a:ext uri="{FF2B5EF4-FFF2-40B4-BE49-F238E27FC236}">
                <a16:creationId xmlns:a16="http://schemas.microsoft.com/office/drawing/2014/main" id="{1C161192-25C0-48E8-BCDD-4F4F52CD2D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E1540C-14CF-49A7-85E5-7918997539AC}"/>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2433659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BF7E-A95F-40E7-AB9F-E553BA8E0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CE29B-6BA6-4A77-B795-F7C8296390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0AC8FB-D9E2-44F5-9102-28324940C1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572C2D-DF9A-42C2-AF5E-41E43596823D}"/>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6" name="Footer Placeholder 5">
            <a:extLst>
              <a:ext uri="{FF2B5EF4-FFF2-40B4-BE49-F238E27FC236}">
                <a16:creationId xmlns:a16="http://schemas.microsoft.com/office/drawing/2014/main" id="{65FC11D8-A9C0-43D3-9FCD-D2BAF3E22C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7FDF23-BC70-452C-A059-FEB0F219CEDA}"/>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27031201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5FF0-E056-4380-B78D-56928A7842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843092-B972-459C-BB3C-C8716C27CD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5B475-7003-4947-938D-1891E672D7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A51993-6C3D-4351-9137-1FBBE344B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D5EDBF-F0C3-4400-B898-AEBF1D5F6F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BEEA27-3BE2-49E6-9EB7-AC81C0FF6E29}"/>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8" name="Footer Placeholder 7">
            <a:extLst>
              <a:ext uri="{FF2B5EF4-FFF2-40B4-BE49-F238E27FC236}">
                <a16:creationId xmlns:a16="http://schemas.microsoft.com/office/drawing/2014/main" id="{C68029C9-0E17-4EDE-9C73-BC1C06C4A07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933E99-F933-4339-9E29-D2BE608C5DCF}"/>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3002823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33EC-FB23-433F-BF58-811A575878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905A5-E46F-4160-A9B1-0E32B036CFF2}"/>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4" name="Footer Placeholder 3">
            <a:extLst>
              <a:ext uri="{FF2B5EF4-FFF2-40B4-BE49-F238E27FC236}">
                <a16:creationId xmlns:a16="http://schemas.microsoft.com/office/drawing/2014/main" id="{805F16FE-026E-4759-8DE1-2BAFAB664E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0F41CBB-E3FA-4551-80C7-3A2D17DCE03D}"/>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674456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72C0D-C76F-4B96-9458-7125644E0182}"/>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3" name="Footer Placeholder 2">
            <a:extLst>
              <a:ext uri="{FF2B5EF4-FFF2-40B4-BE49-F238E27FC236}">
                <a16:creationId xmlns:a16="http://schemas.microsoft.com/office/drawing/2014/main" id="{C458AE9C-A56E-4B4D-9429-BBC48F3CD5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7E70BE-46A9-4E4F-BD95-D0C101537EAA}"/>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1449077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0F0E7-B59C-44C9-B9D1-F319A97CB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51FFDA-34AB-49F4-9125-25E7F135A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E95A7-6968-45AA-B3D1-9C101C27D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AAE4A-475D-4321-B856-DC580A29106D}"/>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6" name="Footer Placeholder 5">
            <a:extLst>
              <a:ext uri="{FF2B5EF4-FFF2-40B4-BE49-F238E27FC236}">
                <a16:creationId xmlns:a16="http://schemas.microsoft.com/office/drawing/2014/main" id="{D7CF62E1-98A2-4C17-AC8B-97AEDBD756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A01483-D256-423B-B07D-29E6F63ED714}"/>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1253674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2E37-DDDF-4E08-85B8-ECE7E1151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042F73-4C2F-47F5-9F13-594309BE8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83EA35-0DF6-4E95-89CE-D7986F494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1DEE9-26D0-4161-8A0D-62EAD693FB29}"/>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6" name="Footer Placeholder 5">
            <a:extLst>
              <a:ext uri="{FF2B5EF4-FFF2-40B4-BE49-F238E27FC236}">
                <a16:creationId xmlns:a16="http://schemas.microsoft.com/office/drawing/2014/main" id="{2A44996B-973D-49FD-88BA-AC3A7FEC33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D88854-B0C6-4F69-8A18-7F0560743646}"/>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83743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86753"/>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1586753"/>
            <a:ext cx="6172200" cy="4274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3186953"/>
            <a:ext cx="3932237" cy="2577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41441960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DC7C-03E4-48E2-81CD-28876032A7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73E56-2BFD-4A4E-A0FB-06A50D82C0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FC96-FE64-4089-A58F-F6A9B6AA86FA}"/>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5" name="Footer Placeholder 4">
            <a:extLst>
              <a:ext uri="{FF2B5EF4-FFF2-40B4-BE49-F238E27FC236}">
                <a16:creationId xmlns:a16="http://schemas.microsoft.com/office/drawing/2014/main" id="{16FEEBDA-AEEA-4436-98E4-C12B221381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005E69-5620-40C5-8A39-F129F2A5F962}"/>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1547066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3EF0BA-9C90-40D9-A771-F677142119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0DAC86-2D81-45BC-B6DB-7478948544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1BF3B-4501-499E-9156-9C7499B59406}"/>
              </a:ext>
            </a:extLst>
          </p:cNvPr>
          <p:cNvSpPr>
            <a:spLocks noGrp="1"/>
          </p:cNvSpPr>
          <p:nvPr>
            <p:ph type="dt" sz="half" idx="10"/>
          </p:nvPr>
        </p:nvSpPr>
        <p:spPr/>
        <p:txBody>
          <a:bodyPr/>
          <a:lstStyle/>
          <a:p>
            <a:fld id="{5491BD38-4427-4502-9B9A-C6437AD70D07}" type="datetimeFigureOut">
              <a:rPr lang="en-US" smtClean="0"/>
              <a:t>2/6/2024</a:t>
            </a:fld>
            <a:endParaRPr lang="en-US" dirty="0"/>
          </a:p>
        </p:txBody>
      </p:sp>
      <p:sp>
        <p:nvSpPr>
          <p:cNvPr id="5" name="Footer Placeholder 4">
            <a:extLst>
              <a:ext uri="{FF2B5EF4-FFF2-40B4-BE49-F238E27FC236}">
                <a16:creationId xmlns:a16="http://schemas.microsoft.com/office/drawing/2014/main" id="{83A288F2-EE0E-4EB2-B15B-2B85D68D42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539148-AA85-45B5-9362-A032DB7BCA9C}"/>
              </a:ext>
            </a:extLst>
          </p:cNvPr>
          <p:cNvSpPr>
            <a:spLocks noGrp="1"/>
          </p:cNvSpPr>
          <p:nvPr>
            <p:ph type="sldNum" sz="quarter" idx="12"/>
          </p:nvPr>
        </p:nvSpPr>
        <p:spPr/>
        <p:txBody>
          <a:bodyPr/>
          <a:lstStyle/>
          <a:p>
            <a:fld id="{E9FFC310-1FBB-4E6F-B6DD-B70EE2F1D407}" type="slidenum">
              <a:rPr lang="en-US" smtClean="0"/>
              <a:t>‹#›</a:t>
            </a:fld>
            <a:endParaRPr lang="en-US" dirty="0"/>
          </a:p>
        </p:txBody>
      </p:sp>
    </p:spTree>
    <p:extLst>
      <p:ext uri="{BB962C8B-B14F-4D97-AF65-F5344CB8AC3E}">
        <p14:creationId xmlns:p14="http://schemas.microsoft.com/office/powerpoint/2010/main" val="15500046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363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3234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43749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1907782"/>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3066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6517857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32666402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125803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97106"/>
            <a:ext cx="3932237" cy="125505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497106"/>
            <a:ext cx="6172200" cy="43639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841812"/>
            <a:ext cx="3932237" cy="3027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94349607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38274915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89524040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370231137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71984522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867517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76236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1EF311-C0E6-6441-BA6F-D559A6418323}"/>
              </a:ext>
            </a:extLst>
          </p:cNvPr>
          <p:cNvSpPr>
            <a:spLocks noGrp="1"/>
          </p:cNvSpPr>
          <p:nvPr>
            <p:ph type="dt" sz="half" idx="10"/>
          </p:nvPr>
        </p:nvSpPr>
        <p:spPr>
          <a:xfrm>
            <a:off x="838200" y="6356350"/>
            <a:ext cx="2743200" cy="365125"/>
          </a:xfrm>
          <a:prstGeom prst="rect">
            <a:avLst/>
          </a:prstGeom>
        </p:spPr>
        <p:txBody>
          <a:bodyPr/>
          <a:lstStyle/>
          <a:p>
            <a:fld id="{270F9BEB-D79B-9341-92B1-472B581A95C8}" type="datetimeFigureOut">
              <a:rPr lang="en-US" smtClean="0"/>
              <a:t>2/6/2024</a:t>
            </a:fld>
            <a:endParaRPr lang="en-US" dirty="0"/>
          </a:p>
        </p:txBody>
      </p:sp>
      <p:sp>
        <p:nvSpPr>
          <p:cNvPr id="5" name="Footer Placeholder 4">
            <a:extLst>
              <a:ext uri="{FF2B5EF4-FFF2-40B4-BE49-F238E27FC236}">
                <a16:creationId xmlns:a16="http://schemas.microsoft.com/office/drawing/2014/main" id="{0B136BE7-F09B-7D4F-B686-13BF704E05E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FC5F046-D723-6A46-A410-733E4D57AB66}"/>
              </a:ext>
            </a:extLst>
          </p:cNvPr>
          <p:cNvSpPr>
            <a:spLocks noGrp="1"/>
          </p:cNvSpPr>
          <p:nvPr>
            <p:ph type="sldNum" sz="quarter" idx="12"/>
          </p:nvPr>
        </p:nvSpPr>
        <p:spPr>
          <a:xfrm>
            <a:off x="8610600" y="6356350"/>
            <a:ext cx="2743200" cy="365125"/>
          </a:xfrm>
          <a:prstGeom prst="rect">
            <a:avLst/>
          </a:prstGeom>
        </p:spPr>
        <p:txBody>
          <a:bodyPr/>
          <a:lstStyle/>
          <a:p>
            <a:fld id="{700DC54A-905D-3145-82AC-B54E4203CB02}" type="slidenum">
              <a:rPr lang="en-US" smtClean="0"/>
              <a:t>‹#›</a:t>
            </a:fld>
            <a:endParaRPr lang="en-US" dirty="0"/>
          </a:p>
        </p:txBody>
      </p:sp>
      <p:pic>
        <p:nvPicPr>
          <p:cNvPr id="13" name="Picture 12">
            <a:extLst>
              <a:ext uri="{FF2B5EF4-FFF2-40B4-BE49-F238E27FC236}">
                <a16:creationId xmlns:a16="http://schemas.microsoft.com/office/drawing/2014/main" id="{6A9ECDE3-47A5-2947-B1E0-455122886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7518" y="5635891"/>
            <a:ext cx="1789029" cy="438727"/>
          </a:xfrm>
          <a:prstGeom prst="rect">
            <a:avLst/>
          </a:prstGeom>
        </p:spPr>
      </p:pic>
      <p:pic>
        <p:nvPicPr>
          <p:cNvPr id="2" name="Picture 1">
            <a:extLst>
              <a:ext uri="{FF2B5EF4-FFF2-40B4-BE49-F238E27FC236}">
                <a16:creationId xmlns:a16="http://schemas.microsoft.com/office/drawing/2014/main" id="{11FFCBDD-1AD6-B008-4A17-61E4489189A8}"/>
              </a:ext>
            </a:extLst>
          </p:cNvPr>
          <p:cNvPicPr>
            <a:picLocks noChangeAspect="1"/>
          </p:cNvPicPr>
          <p:nvPr userDrawn="1"/>
        </p:nvPicPr>
        <p:blipFill rotWithShape="1">
          <a:blip r:embed="rId3"/>
          <a:srcRect l="2020" t="8221" r="7225"/>
          <a:stretch/>
        </p:blipFill>
        <p:spPr>
          <a:xfrm>
            <a:off x="0" y="-96078"/>
            <a:ext cx="12192000" cy="6954078"/>
          </a:xfrm>
          <a:prstGeom prst="rect">
            <a:avLst/>
          </a:prstGeom>
        </p:spPr>
      </p:pic>
      <p:pic>
        <p:nvPicPr>
          <p:cNvPr id="7" name="Picture 6">
            <a:extLst>
              <a:ext uri="{FF2B5EF4-FFF2-40B4-BE49-F238E27FC236}">
                <a16:creationId xmlns:a16="http://schemas.microsoft.com/office/drawing/2014/main" id="{6D9C06BC-24BC-4B96-E59E-DE14A56F63F3}"/>
              </a:ext>
            </a:extLst>
          </p:cNvPr>
          <p:cNvPicPr>
            <a:picLocks noChangeAspect="1"/>
          </p:cNvPicPr>
          <p:nvPr userDrawn="1"/>
        </p:nvPicPr>
        <p:blipFill>
          <a:blip r:embed="rId4"/>
          <a:stretch>
            <a:fillRect/>
          </a:stretch>
        </p:blipFill>
        <p:spPr>
          <a:xfrm>
            <a:off x="9850429" y="4978801"/>
            <a:ext cx="1802434" cy="1289382"/>
          </a:xfrm>
          <a:prstGeom prst="rect">
            <a:avLst/>
          </a:prstGeom>
        </p:spPr>
      </p:pic>
    </p:spTree>
    <p:extLst>
      <p:ext uri="{BB962C8B-B14F-4D97-AF65-F5344CB8AC3E}">
        <p14:creationId xmlns:p14="http://schemas.microsoft.com/office/powerpoint/2010/main" val="26694077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2DCC5-992D-DB52-2D84-958453330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79576" cy="6858000"/>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65263FC1-7382-6F24-C5E2-469F5FB01E86}"/>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16" name="Text Placeholder 3">
            <a:extLst>
              <a:ext uri="{FF2B5EF4-FFF2-40B4-BE49-F238E27FC236}">
                <a16:creationId xmlns:a16="http://schemas.microsoft.com/office/drawing/2014/main" id="{9159D5FF-BCA8-FD19-BB0D-FB5D474D64E5}"/>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19">
            <a:extLst>
              <a:ext uri="{FF2B5EF4-FFF2-40B4-BE49-F238E27FC236}">
                <a16:creationId xmlns:a16="http://schemas.microsoft.com/office/drawing/2014/main" id="{0B814977-9439-48FD-DC7F-8DC40B37D538}"/>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466AA679-1CEA-A3C9-AC22-F4E91B63D690}"/>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2312256894"/>
      </p:ext>
    </p:extLst>
  </p:cSld>
  <p:clrMapOvr>
    <a:masterClrMapping/>
  </p:clrMapOvr>
  <p:extLst>
    <p:ext uri="{DCECCB84-F9BA-43D5-87BE-67443E8EF086}">
      <p15:sldGuideLst xmlns:p15="http://schemas.microsoft.com/office/powerpoint/2012/main">
        <p15:guide id="1" orient="horz" pos="2160">
          <p15:clr>
            <a:srgbClr val="FBAE40"/>
          </p15:clr>
        </p15:guide>
        <p15:guide id="2" pos="292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2" name="Content Placeholder 4">
            <a:extLst>
              <a:ext uri="{FF2B5EF4-FFF2-40B4-BE49-F238E27FC236}">
                <a16:creationId xmlns:a16="http://schemas.microsoft.com/office/drawing/2014/main" id="{56877D23-C514-EFA9-9ADD-148A4AE628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48200" cy="6858000"/>
          </a:xfrm>
          <a:prstGeom prst="rect">
            <a:avLst/>
          </a:prstGeom>
        </p:spPr>
      </p:pic>
      <p:sp>
        <p:nvSpPr>
          <p:cNvPr id="4" name="Title 1">
            <a:extLst>
              <a:ext uri="{FF2B5EF4-FFF2-40B4-BE49-F238E27FC236}">
                <a16:creationId xmlns:a16="http://schemas.microsoft.com/office/drawing/2014/main" id="{BF9E4898-3DE0-FAEA-A58D-007E74D5E58E}"/>
              </a:ext>
            </a:extLst>
          </p:cNvPr>
          <p:cNvSpPr>
            <a:spLocks noGrp="1"/>
          </p:cNvSpPr>
          <p:nvPr>
            <p:ph type="title"/>
          </p:nvPr>
        </p:nvSpPr>
        <p:spPr>
          <a:xfrm>
            <a:off x="5165774"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0092A46E-BA75-3384-F9EE-50C80D1096F3}"/>
              </a:ext>
            </a:extLst>
          </p:cNvPr>
          <p:cNvSpPr>
            <a:spLocks noGrp="1"/>
          </p:cNvSpPr>
          <p:nvPr>
            <p:ph type="body" sz="half" idx="2"/>
          </p:nvPr>
        </p:nvSpPr>
        <p:spPr>
          <a:xfrm>
            <a:off x="5165774" y="2057400"/>
            <a:ext cx="6525649" cy="3811588"/>
          </a:xfrm>
        </p:spPr>
        <p:txBody>
          <a:bodyPr>
            <a:normAutofit/>
          </a:bodyPr>
          <a:lstStyle>
            <a:lvl1pPr marL="285750" indent="-285750">
              <a:lnSpc>
                <a:spcPct val="100000"/>
              </a:lnSpc>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19">
            <a:extLst>
              <a:ext uri="{FF2B5EF4-FFF2-40B4-BE49-F238E27FC236}">
                <a16:creationId xmlns:a16="http://schemas.microsoft.com/office/drawing/2014/main" id="{F8C562CA-9B69-5FD5-0EA2-812041B81206}"/>
              </a:ext>
            </a:extLst>
          </p:cNvPr>
          <p:cNvSpPr>
            <a:spLocks noGrp="1"/>
          </p:cNvSpPr>
          <p:nvPr>
            <p:ph type="body" sz="quarter" idx="14" hasCustomPrompt="1"/>
          </p:nvPr>
        </p:nvSpPr>
        <p:spPr>
          <a:xfrm>
            <a:off x="9326880" y="248040"/>
            <a:ext cx="2364543" cy="209160"/>
          </a:xfrm>
        </p:spPr>
        <p:txBody>
          <a:bodyPr>
            <a:normAutofit/>
          </a:bodyPr>
          <a:lstStyle>
            <a:lvl1pPr marL="0" indent="0" algn="r">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3" name="Picture 2">
            <a:extLst>
              <a:ext uri="{FF2B5EF4-FFF2-40B4-BE49-F238E27FC236}">
                <a16:creationId xmlns:a16="http://schemas.microsoft.com/office/drawing/2014/main" id="{DD41923A-EC7A-60B0-3481-3587E7807945}"/>
              </a:ext>
            </a:extLst>
          </p:cNvPr>
          <p:cNvPicPr>
            <a:picLocks noChangeAspect="1"/>
          </p:cNvPicPr>
          <p:nvPr userDrawn="1"/>
        </p:nvPicPr>
        <p:blipFill>
          <a:blip r:embed="rId3"/>
          <a:stretch>
            <a:fillRect/>
          </a:stretch>
        </p:blipFill>
        <p:spPr>
          <a:xfrm>
            <a:off x="9096566" y="6359413"/>
            <a:ext cx="2594857" cy="321146"/>
          </a:xfrm>
          <a:prstGeom prst="rect">
            <a:avLst/>
          </a:prstGeom>
        </p:spPr>
      </p:pic>
    </p:spTree>
    <p:extLst>
      <p:ext uri="{BB962C8B-B14F-4D97-AF65-F5344CB8AC3E}">
        <p14:creationId xmlns:p14="http://schemas.microsoft.com/office/powerpoint/2010/main" val="912206986"/>
      </p:ext>
    </p:extLst>
  </p:cSld>
  <p:clrMapOvr>
    <a:masterClrMapping/>
  </p:clrMapOvr>
  <p:extLst>
    <p:ext uri="{DCECCB84-F9BA-43D5-87BE-67443E8EF086}">
      <p15:sldGuideLst xmlns:p15="http://schemas.microsoft.com/office/powerpoint/2012/main">
        <p15:guide id="1" orient="horz" pos="2160">
          <p15:clr>
            <a:srgbClr val="FBAE40"/>
          </p15:clr>
        </p15:guide>
        <p15:guide id="2" pos="292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p:bg>
      <p:bgPr>
        <a:solidFill>
          <a:schemeClr val="bg1"/>
        </a:solidFill>
        <a:effectLst/>
      </p:bgPr>
    </p:bg>
    <p:spTree>
      <p:nvGrpSpPr>
        <p:cNvPr id="1" name=""/>
        <p:cNvGrpSpPr/>
        <p:nvPr/>
      </p:nvGrpSpPr>
      <p:grpSpPr>
        <a:xfrm>
          <a:off x="0" y="0"/>
          <a:ext cx="0" cy="0"/>
          <a:chOff x="0" y="0"/>
          <a:chExt cx="0" cy="0"/>
        </a:xfrm>
      </p:grpSpPr>
      <p:pic>
        <p:nvPicPr>
          <p:cNvPr id="15" name="Picture Placeholder 5">
            <a:extLst>
              <a:ext uri="{FF2B5EF4-FFF2-40B4-BE49-F238E27FC236}">
                <a16:creationId xmlns:a16="http://schemas.microsoft.com/office/drawing/2014/main" id="{76D101EA-AC91-15BA-BA6C-37E11004C6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521526" y="0"/>
            <a:ext cx="4670474" cy="6858000"/>
          </a:xfrm>
          <a:prstGeom prst="rect">
            <a:avLst/>
          </a:prstGeom>
        </p:spPr>
      </p:pic>
      <p:sp>
        <p:nvSpPr>
          <p:cNvPr id="12" name="TextBox 11">
            <a:extLst>
              <a:ext uri="{FF2B5EF4-FFF2-40B4-BE49-F238E27FC236}">
                <a16:creationId xmlns:a16="http://schemas.microsoft.com/office/drawing/2014/main" id="{8BCC3902-FF1A-CAD2-A2A3-EC43E83B55CA}"/>
              </a:ext>
            </a:extLst>
          </p:cNvPr>
          <p:cNvSpPr txBox="1"/>
          <p:nvPr userDrawn="1"/>
        </p:nvSpPr>
        <p:spPr>
          <a:xfrm>
            <a:off x="5584874" y="1800665"/>
            <a:ext cx="6106549"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16" name="Title 1">
            <a:extLst>
              <a:ext uri="{FF2B5EF4-FFF2-40B4-BE49-F238E27FC236}">
                <a16:creationId xmlns:a16="http://schemas.microsoft.com/office/drawing/2014/main" id="{DF2DF8B7-F299-8A06-CD4E-92CDAEB1704D}"/>
              </a:ext>
            </a:extLst>
          </p:cNvPr>
          <p:cNvSpPr>
            <a:spLocks noGrp="1"/>
          </p:cNvSpPr>
          <p:nvPr>
            <p:ph type="title"/>
          </p:nvPr>
        </p:nvSpPr>
        <p:spPr>
          <a:xfrm>
            <a:off x="495300" y="457200"/>
            <a:ext cx="6525649" cy="1600200"/>
          </a:xfrm>
        </p:spPr>
        <p:txBody>
          <a:bodyPr anchor="b"/>
          <a:lstStyle>
            <a:lvl1pPr>
              <a:defRPr sz="3200">
                <a:latin typeface="Proxima Nova" panose="02000506030000020004" pitchFamily="2" charset="0"/>
              </a:defRPr>
            </a:lvl1pPr>
          </a:lstStyle>
          <a:p>
            <a:r>
              <a:rPr lang="en-US"/>
              <a:t>Click to edit Master title style</a:t>
            </a:r>
            <a:endParaRPr lang="en-US" dirty="0"/>
          </a:p>
        </p:txBody>
      </p:sp>
      <p:sp>
        <p:nvSpPr>
          <p:cNvPr id="17" name="Text Placeholder 3">
            <a:extLst>
              <a:ext uri="{FF2B5EF4-FFF2-40B4-BE49-F238E27FC236}">
                <a16:creationId xmlns:a16="http://schemas.microsoft.com/office/drawing/2014/main" id="{607709A9-7A1F-C140-2936-4DF6D668D737}"/>
              </a:ext>
            </a:extLst>
          </p:cNvPr>
          <p:cNvSpPr>
            <a:spLocks noGrp="1"/>
          </p:cNvSpPr>
          <p:nvPr>
            <p:ph type="body" sz="half" idx="2"/>
          </p:nvPr>
        </p:nvSpPr>
        <p:spPr>
          <a:xfrm>
            <a:off x="495300" y="2057400"/>
            <a:ext cx="6525649" cy="3811588"/>
          </a:xfrm>
        </p:spPr>
        <p:txBody>
          <a:bodyPr>
            <a:normAutofit/>
          </a:bodyPr>
          <a:lstStyle>
            <a:lvl1pPr marL="285750" indent="-285750">
              <a:buFont typeface="Arial" panose="020B0604020202020204" pitchFamily="34" charset="0"/>
              <a:buChar char="•"/>
              <a:defRPr sz="2400">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19">
            <a:extLst>
              <a:ext uri="{FF2B5EF4-FFF2-40B4-BE49-F238E27FC236}">
                <a16:creationId xmlns:a16="http://schemas.microsoft.com/office/drawing/2014/main" id="{8BBBE5B4-8EB3-4347-BADF-C79FCA9CAC3B}"/>
              </a:ext>
            </a:extLst>
          </p:cNvPr>
          <p:cNvSpPr>
            <a:spLocks noGrp="1"/>
          </p:cNvSpPr>
          <p:nvPr>
            <p:ph type="body" sz="quarter" idx="14" hasCustomPrompt="1"/>
          </p:nvPr>
        </p:nvSpPr>
        <p:spPr>
          <a:xfrm>
            <a:off x="495300" y="248040"/>
            <a:ext cx="2364543" cy="209160"/>
          </a:xfrm>
        </p:spPr>
        <p:txBody>
          <a:bodyPr>
            <a:normAutofit/>
          </a:bodyPr>
          <a:lstStyle>
            <a:lvl1pPr marL="0" indent="0" algn="l">
              <a:buNone/>
              <a:defRPr sz="1050">
                <a:ln>
                  <a:noFill/>
                </a:ln>
                <a:solidFill>
                  <a:schemeClr val="tx1">
                    <a:lumMod val="50000"/>
                    <a:lumOff val="50000"/>
                  </a:schemeClr>
                </a:solidFill>
              </a:defRPr>
            </a:lvl1pPr>
            <a:lvl3pPr marL="914400" indent="0">
              <a:buNone/>
              <a:defRPr/>
            </a:lvl3pPr>
          </a:lstStyle>
          <a:p>
            <a:pPr lvl="0"/>
            <a:r>
              <a:rPr lang="en-US" dirty="0"/>
              <a:t>Click to edit Date // Presentation Title</a:t>
            </a:r>
          </a:p>
        </p:txBody>
      </p:sp>
      <p:pic>
        <p:nvPicPr>
          <p:cNvPr id="2" name="Picture 1">
            <a:extLst>
              <a:ext uri="{FF2B5EF4-FFF2-40B4-BE49-F238E27FC236}">
                <a16:creationId xmlns:a16="http://schemas.microsoft.com/office/drawing/2014/main" id="{6DFF2EEA-C9EB-4466-784D-1B8284C28026}"/>
              </a:ext>
            </a:extLst>
          </p:cNvPr>
          <p:cNvPicPr>
            <a:picLocks noChangeAspect="1"/>
          </p:cNvPicPr>
          <p:nvPr userDrawn="1"/>
        </p:nvPicPr>
        <p:blipFill>
          <a:blip r:embed="rId3"/>
          <a:stretch>
            <a:fillRect/>
          </a:stretch>
        </p:blipFill>
        <p:spPr>
          <a:xfrm>
            <a:off x="495300" y="6359413"/>
            <a:ext cx="2594857" cy="321146"/>
          </a:xfrm>
          <a:prstGeom prst="rect">
            <a:avLst/>
          </a:prstGeom>
        </p:spPr>
      </p:pic>
    </p:spTree>
    <p:extLst>
      <p:ext uri="{BB962C8B-B14F-4D97-AF65-F5344CB8AC3E}">
        <p14:creationId xmlns:p14="http://schemas.microsoft.com/office/powerpoint/2010/main" val="1806169387"/>
      </p:ext>
    </p:extLst>
  </p:cSld>
  <p:clrMapOvr>
    <a:masterClrMapping/>
  </p:clrMapOvr>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theme" Target="../theme/theme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theme" Target="../theme/theme1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2.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28.emf"/><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7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7.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41558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877671"/>
            <a:ext cx="10515600" cy="329929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yriad Pro" panose="020B0503030403020204" pitchFamily="34" charset="0"/>
              </a:defRPr>
            </a:lvl1pPr>
          </a:lstStyle>
          <a:p>
            <a:fld id="{53E5B161-B30D-465E-9C63-9055E32FD1B5}" type="slidenum">
              <a:rPr lang="en-US" smtClean="0"/>
              <a:pPr/>
              <a:t>‹#›</a:t>
            </a:fld>
            <a:endParaRPr lang="en-US" dirty="0"/>
          </a:p>
        </p:txBody>
      </p:sp>
    </p:spTree>
    <p:extLst>
      <p:ext uri="{BB962C8B-B14F-4D97-AF65-F5344CB8AC3E}">
        <p14:creationId xmlns:p14="http://schemas.microsoft.com/office/powerpoint/2010/main" val="2053632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96CA18-36F3-D7F2-89EB-B89E42CF7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8665AC4-B074-2A37-0157-BC7C6B237F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1</a:t>
            </a:r>
          </a:p>
          <a:p>
            <a:pPr lvl="2"/>
            <a:r>
              <a:rPr lang="en-US" dirty="0"/>
              <a:t>2</a:t>
            </a:r>
          </a:p>
        </p:txBody>
      </p:sp>
      <p:sp>
        <p:nvSpPr>
          <p:cNvPr id="4" name="Date Placeholder 3">
            <a:extLst>
              <a:ext uri="{FF2B5EF4-FFF2-40B4-BE49-F238E27FC236}">
                <a16:creationId xmlns:a16="http://schemas.microsoft.com/office/drawing/2014/main" id="{2399B086-1240-F24C-B6EC-96024EADA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5595"/>
                </a:solidFill>
              </a:defRPr>
            </a:lvl1pPr>
          </a:lstStyle>
          <a:p>
            <a:fld id="{C10F3387-C96C-F842-8A8A-F93E86F457B7}" type="datetimeFigureOut">
              <a:rPr lang="en-US" smtClean="0"/>
              <a:pPr/>
              <a:t>2/6/2024</a:t>
            </a:fld>
            <a:endParaRPr lang="en-US" dirty="0"/>
          </a:p>
        </p:txBody>
      </p:sp>
      <p:sp>
        <p:nvSpPr>
          <p:cNvPr id="5" name="Footer Placeholder 4">
            <a:extLst>
              <a:ext uri="{FF2B5EF4-FFF2-40B4-BE49-F238E27FC236}">
                <a16:creationId xmlns:a16="http://schemas.microsoft.com/office/drawing/2014/main" id="{62CD9275-F3E1-43E4-6F43-BB606EDA1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5595"/>
                </a:solidFill>
              </a:defRPr>
            </a:lvl1pPr>
          </a:lstStyle>
          <a:p>
            <a:endParaRPr lang="en-US" dirty="0"/>
          </a:p>
        </p:txBody>
      </p:sp>
      <p:sp>
        <p:nvSpPr>
          <p:cNvPr id="6" name="Slide Number Placeholder 5">
            <a:extLst>
              <a:ext uri="{FF2B5EF4-FFF2-40B4-BE49-F238E27FC236}">
                <a16:creationId xmlns:a16="http://schemas.microsoft.com/office/drawing/2014/main" id="{10C95194-A912-E2EA-5EA5-B1A710469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5595"/>
                </a:solidFill>
              </a:defRPr>
            </a:lvl1pPr>
          </a:lstStyle>
          <a:p>
            <a:fld id="{B43CBCA4-1F60-2C4E-B537-86FE80CA2F0D}" type="slidenum">
              <a:rPr lang="en-US" smtClean="0"/>
              <a:pPr/>
              <a:t>‹#›</a:t>
            </a:fld>
            <a:endParaRPr lang="en-US" dirty="0"/>
          </a:p>
        </p:txBody>
      </p:sp>
    </p:spTree>
    <p:extLst>
      <p:ext uri="{BB962C8B-B14F-4D97-AF65-F5344CB8AC3E}">
        <p14:creationId xmlns:p14="http://schemas.microsoft.com/office/powerpoint/2010/main" val="119589239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Lst>
  <p:txStyles>
    <p:titleStyle>
      <a:lvl1pPr algn="l" defTabSz="914400" rtl="0" eaLnBrk="1" latinLnBrk="0" hangingPunct="1">
        <a:lnSpc>
          <a:spcPct val="90000"/>
        </a:lnSpc>
        <a:spcBef>
          <a:spcPct val="0"/>
        </a:spcBef>
        <a:buNone/>
        <a:defRPr sz="4400" kern="1200">
          <a:solidFill>
            <a:srgbClr val="00559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5595"/>
          </a:solidFill>
          <a:latin typeface="Proxima Nova" panose="02000506030000020004" pitchFamily="2"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rgbClr val="005595"/>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5595"/>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59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4DAB5-CB91-C14C-AC74-D8F6B663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B4B923-25AE-6547-9C0D-7DF60CEF8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95309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Lst>
  <p:txStyles>
    <p:titleStyle>
      <a:lvl1pPr algn="l" defTabSz="914400" rtl="0" eaLnBrk="1" latinLnBrk="0" hangingPunct="1">
        <a:lnSpc>
          <a:spcPct val="90000"/>
        </a:lnSpc>
        <a:spcBef>
          <a:spcPct val="0"/>
        </a:spcBef>
        <a:buNone/>
        <a:defRPr sz="4400" b="1" i="0" kern="1200">
          <a:solidFill>
            <a:srgbClr val="005E98"/>
          </a:solidFill>
          <a:latin typeface="Avenir Heav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8DBF"/>
          </a:solidFill>
          <a:latin typeface="Avenir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8DBF"/>
          </a:solidFill>
          <a:latin typeface="Avenir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8DBF"/>
          </a:solidFill>
          <a:latin typeface="Avenir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8DBF"/>
          </a:solidFill>
          <a:latin typeface="Avenir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8DBF"/>
          </a:solidFill>
          <a:latin typeface="Avenir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2EFCF7-5E2F-7E50-6927-472B3D813FD1}"/>
              </a:ext>
            </a:extLst>
          </p:cNvPr>
          <p:cNvPicPr>
            <a:picLocks noChangeAspect="1"/>
          </p:cNvPicPr>
          <p:nvPr userDrawn="1"/>
        </p:nvPicPr>
        <p:blipFill rotWithShape="1">
          <a:blip r:embed="rId14"/>
          <a:srcRect r="14212"/>
          <a:stretch/>
        </p:blipFill>
        <p:spPr>
          <a:xfrm>
            <a:off x="0" y="0"/>
            <a:ext cx="12185651" cy="6858000"/>
          </a:xfrm>
          <a:prstGeom prst="rect">
            <a:avLst/>
          </a:prstGeom>
        </p:spPr>
      </p:pic>
      <p:sp>
        <p:nvSpPr>
          <p:cNvPr id="2" name="Title Placeholder 1">
            <a:extLst>
              <a:ext uri="{FF2B5EF4-FFF2-40B4-BE49-F238E27FC236}">
                <a16:creationId xmlns:a16="http://schemas.microsoft.com/office/drawing/2014/main" id="{0ACD7E9D-EADB-C482-CD4A-03EACD8F688C}"/>
              </a:ext>
            </a:extLst>
          </p:cNvPr>
          <p:cNvSpPr>
            <a:spLocks noGrp="1"/>
          </p:cNvSpPr>
          <p:nvPr>
            <p:ph type="title"/>
          </p:nvPr>
        </p:nvSpPr>
        <p:spPr>
          <a:xfrm>
            <a:off x="2450592" y="365125"/>
            <a:ext cx="890320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89E258-D019-7E75-EB32-24CBBAB63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07F46F2-34C6-4629-A669-03FA880910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1D1E6-9F4F-144B-91BE-588BD64A6F45}" type="datetimeFigureOut">
              <a:rPr lang="en-US" smtClean="0"/>
              <a:t>2/6/2024</a:t>
            </a:fld>
            <a:endParaRPr lang="en-US" dirty="0"/>
          </a:p>
        </p:txBody>
      </p:sp>
      <p:sp>
        <p:nvSpPr>
          <p:cNvPr id="5" name="Footer Placeholder 4">
            <a:extLst>
              <a:ext uri="{FF2B5EF4-FFF2-40B4-BE49-F238E27FC236}">
                <a16:creationId xmlns:a16="http://schemas.microsoft.com/office/drawing/2014/main" id="{218CE3BD-A745-5B97-BB2C-0846DFE66C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9D766E-39CA-E0BF-1223-E22913B9B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A05F5-D71F-474A-98BE-3FAA03103C40}" type="slidenum">
              <a:rPr lang="en-US" smtClean="0"/>
              <a:t>‹#›</a:t>
            </a:fld>
            <a:endParaRPr lang="en-US" dirty="0"/>
          </a:p>
        </p:txBody>
      </p:sp>
      <p:pic>
        <p:nvPicPr>
          <p:cNvPr id="10" name="Picture 9">
            <a:extLst>
              <a:ext uri="{FF2B5EF4-FFF2-40B4-BE49-F238E27FC236}">
                <a16:creationId xmlns:a16="http://schemas.microsoft.com/office/drawing/2014/main" id="{7746A663-3DB6-A98A-3636-E7EDE0D08AD4}"/>
              </a:ext>
            </a:extLst>
          </p:cNvPr>
          <p:cNvPicPr>
            <a:picLocks noChangeAspect="1"/>
          </p:cNvPicPr>
          <p:nvPr userDrawn="1"/>
        </p:nvPicPr>
        <p:blipFill>
          <a:blip r:embed="rId15"/>
          <a:stretch>
            <a:fillRect/>
          </a:stretch>
        </p:blipFill>
        <p:spPr>
          <a:xfrm>
            <a:off x="8758943" y="6359413"/>
            <a:ext cx="2594857" cy="321146"/>
          </a:xfrm>
          <a:prstGeom prst="rect">
            <a:avLst/>
          </a:prstGeom>
        </p:spPr>
      </p:pic>
    </p:spTree>
    <p:extLst>
      <p:ext uri="{BB962C8B-B14F-4D97-AF65-F5344CB8AC3E}">
        <p14:creationId xmlns:p14="http://schemas.microsoft.com/office/powerpoint/2010/main" val="396686096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16843-B8F3-4396-A57B-98BF1040B34B}" type="datetimeFigureOut">
              <a:rPr lang="en-US" smtClean="0">
                <a:solidFill>
                  <a:prstClr val="black">
                    <a:tint val="75000"/>
                  </a:prstClr>
                </a:solidFill>
              </a:rPr>
              <a:pPr/>
              <a:t>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97A9A-6878-4AF8-B51A-6704A241EB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01431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2/6/2024</a:t>
            </a:fld>
            <a:endParaRPr lang="en-US" dirty="0"/>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7097405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99C21-3D77-DF40-9D03-028F663A6E0F}" type="datetimeFigureOut">
              <a:rPr lang="en-US" smtClean="0"/>
              <a:t>2/5/2024</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5A6AC-8299-7C4A-987D-EB59C6EF51A5}" type="slidenum">
              <a:rPr lang="en-US" smtClean="0"/>
              <a:t>‹#›</a:t>
            </a:fld>
            <a:endParaRPr lang="en-US"/>
          </a:p>
        </p:txBody>
      </p:sp>
      <p:sp>
        <p:nvSpPr>
          <p:cNvPr id="2" name="Footer Placeholder 1">
            <a:extLst>
              <a:ext uri="{FF2B5EF4-FFF2-40B4-BE49-F238E27FC236}">
                <a16:creationId xmlns:a16="http://schemas.microsoft.com/office/drawing/2014/main" id="{236732B5-B184-7A4A-AEEE-E10246F72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Title Placeholder 2">
            <a:extLst>
              <a:ext uri="{FF2B5EF4-FFF2-40B4-BE49-F238E27FC236}">
                <a16:creationId xmlns:a16="http://schemas.microsoft.com/office/drawing/2014/main" id="{164B74E3-BB50-594C-8406-6F02E3881B40}"/>
              </a:ext>
            </a:extLst>
          </p:cNvPr>
          <p:cNvSpPr>
            <a:spLocks noGrp="1"/>
          </p:cNvSpPr>
          <p:nvPr>
            <p:ph type="title"/>
          </p:nvPr>
        </p:nvSpPr>
        <p:spPr>
          <a:xfrm>
            <a:off x="4881093" y="4832172"/>
            <a:ext cx="7310907" cy="948520"/>
          </a:xfrm>
          <a:prstGeom prst="rect">
            <a:avLst/>
          </a:prstGeom>
        </p:spPr>
        <p:txBody>
          <a:bodyPr vert="horz" lIns="91440" tIns="45720" rIns="91440" bIns="45720" rtlCol="0" anchor="ctr">
            <a:normAutofit/>
          </a:bodyPr>
          <a:lstStyle/>
          <a:p>
            <a:r>
              <a:rPr lang="en-US" dirty="0"/>
              <a:t>Title</a:t>
            </a:r>
          </a:p>
        </p:txBody>
      </p:sp>
    </p:spTree>
    <p:extLst>
      <p:ext uri="{BB962C8B-B14F-4D97-AF65-F5344CB8AC3E}">
        <p14:creationId xmlns:p14="http://schemas.microsoft.com/office/powerpoint/2010/main" val="33562078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5999033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62000" y="826008"/>
            <a:ext cx="0" cy="914400"/>
          </a:xfrm>
          <a:custGeom>
            <a:avLst/>
            <a:gdLst/>
            <a:ahLst/>
            <a:cxnLst/>
            <a:rect l="l" t="t" r="r" b="b"/>
            <a:pathLst>
              <a:path h="914400">
                <a:moveTo>
                  <a:pt x="0" y="914400"/>
                </a:moveTo>
                <a:lnTo>
                  <a:pt x="0" y="0"/>
                </a:lnTo>
              </a:path>
            </a:pathLst>
          </a:custGeom>
          <a:ln w="18288">
            <a:solidFill>
              <a:srgbClr val="1CACE3"/>
            </a:solidFill>
          </a:ln>
        </p:spPr>
        <p:txBody>
          <a:bodyPr wrap="square" lIns="0" tIns="0" rIns="0" bIns="0" rtlCol="0"/>
          <a:lstStyle/>
          <a:p>
            <a:endParaRPr/>
          </a:p>
        </p:txBody>
      </p:sp>
      <p:sp>
        <p:nvSpPr>
          <p:cNvPr id="2" name="Holder 2"/>
          <p:cNvSpPr>
            <a:spLocks noGrp="1"/>
          </p:cNvSpPr>
          <p:nvPr>
            <p:ph type="title"/>
          </p:nvPr>
        </p:nvSpPr>
        <p:spPr>
          <a:xfrm>
            <a:off x="5188965" y="886790"/>
            <a:ext cx="1377315" cy="713740"/>
          </a:xfrm>
          <a:prstGeom prst="rect">
            <a:avLst/>
          </a:prstGeom>
        </p:spPr>
        <p:txBody>
          <a:bodyPr wrap="square" lIns="0" tIns="0" rIns="0" bIns="0">
            <a:spAutoFit/>
          </a:bodyPr>
          <a:lstStyle>
            <a:lvl1pPr>
              <a:defRPr sz="4500" b="1" i="0">
                <a:solidFill>
                  <a:srgbClr val="0D0D0D"/>
                </a:solidFill>
                <a:latin typeface="Tw Cen MT Condensed"/>
                <a:cs typeface="Tw Cen MT Condensed"/>
              </a:defRPr>
            </a:lvl1pPr>
          </a:lstStyle>
          <a:p>
            <a:endParaRPr/>
          </a:p>
        </p:txBody>
      </p:sp>
      <p:sp>
        <p:nvSpPr>
          <p:cNvPr id="3" name="Holder 3"/>
          <p:cNvSpPr>
            <a:spLocks noGrp="1"/>
          </p:cNvSpPr>
          <p:nvPr>
            <p:ph type="body" idx="1"/>
          </p:nvPr>
        </p:nvSpPr>
        <p:spPr>
          <a:xfrm>
            <a:off x="1057452" y="2130576"/>
            <a:ext cx="9472930" cy="3930650"/>
          </a:xfrm>
          <a:prstGeom prst="rect">
            <a:avLst/>
          </a:prstGeom>
        </p:spPr>
        <p:txBody>
          <a:bodyPr wrap="square" lIns="0" tIns="0" rIns="0" bIns="0">
            <a:spAutoFit/>
          </a:bodyPr>
          <a:lstStyle>
            <a:lvl1pPr>
              <a:defRPr sz="2000" b="0" i="0">
                <a:solidFill>
                  <a:schemeClr val="tx1"/>
                </a:solidFill>
                <a:latin typeface="Tw Cen MT"/>
                <a:cs typeface="Tw Cen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547251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2/5/2024</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243046633"/>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5727273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875617" y="80517"/>
            <a:ext cx="6440763" cy="430887"/>
          </a:xfrm>
          <a:prstGeom prst="rect">
            <a:avLst/>
          </a:prstGeom>
        </p:spPr>
        <p:txBody>
          <a:bodyPr wrap="square" lIns="0" tIns="0" rIns="0" bIns="0">
            <a:spAutoFit/>
          </a:bodyPr>
          <a:lstStyle>
            <a:lvl1pPr>
              <a:defRPr sz="2800" b="1" i="0">
                <a:solidFill>
                  <a:srgbClr val="1F4082"/>
                </a:solidFill>
                <a:latin typeface="Segoe UI"/>
                <a:cs typeface="Segoe U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78553" y="6293739"/>
            <a:ext cx="1834727" cy="225425"/>
          </a:xfrm>
          <a:prstGeom prst="rect">
            <a:avLst/>
          </a:prstGeom>
        </p:spPr>
        <p:txBody>
          <a:bodyPr wrap="square" lIns="0" tIns="0" rIns="0" bIns="0">
            <a:spAutoFit/>
          </a:bodyPr>
          <a:lstStyle>
            <a:lvl1pPr>
              <a:defRPr sz="1400" b="0" i="0">
                <a:solidFill>
                  <a:schemeClr val="bg1"/>
                </a:solidFill>
                <a:latin typeface="Calibri"/>
                <a:cs typeface="Calibri"/>
              </a:defRPr>
            </a:lvl1pPr>
          </a:lstStyle>
          <a:p>
            <a:pPr marL="12700">
              <a:lnSpc>
                <a:spcPts val="1650"/>
              </a:lnSpc>
            </a:pPr>
            <a:r>
              <a:rPr lang="en-US" smtClean="0">
                <a:solidFill>
                  <a:srgbClr val="0F1B42"/>
                </a:solidFill>
                <a:latin typeface="Arial"/>
                <a:cs typeface="Arial"/>
              </a:rPr>
              <a:t>February</a:t>
            </a:r>
            <a:r>
              <a:rPr lang="en-US" spc="-45" smtClean="0">
                <a:solidFill>
                  <a:srgbClr val="0F1B42"/>
                </a:solidFill>
                <a:latin typeface="Arial"/>
                <a:cs typeface="Arial"/>
              </a:rPr>
              <a:t> </a:t>
            </a:r>
            <a:r>
              <a:rPr lang="en-US" smtClean="0">
                <a:solidFill>
                  <a:srgbClr val="0F1B42"/>
                </a:solidFill>
                <a:latin typeface="Arial"/>
                <a:cs typeface="Arial"/>
              </a:rPr>
              <a:t>5,</a:t>
            </a:r>
            <a:r>
              <a:rPr lang="en-US" spc="-20" smtClean="0">
                <a:solidFill>
                  <a:srgbClr val="0F1B42"/>
                </a:solidFill>
                <a:latin typeface="Arial"/>
                <a:cs typeface="Arial"/>
              </a:rPr>
              <a:t> 2024</a:t>
            </a:r>
            <a:endParaRPr lang="en-US" spc="-20" dirty="0">
              <a:solidFill>
                <a:srgbClr val="0F1B42"/>
              </a:solidFill>
              <a:latin typeface="Arial"/>
              <a:cs typeface="Aria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958283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AE73B-19F2-4051-8F1A-CC74622D5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D6417-9720-4861-8501-668FE8E9EF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A0716-C982-4003-9910-C822B8460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BD38-4427-4502-9B9A-C6437AD70D07}" type="datetimeFigureOut">
              <a:rPr lang="en-US" smtClean="0"/>
              <a:t>2/6/2024</a:t>
            </a:fld>
            <a:endParaRPr lang="en-US" dirty="0"/>
          </a:p>
        </p:txBody>
      </p:sp>
      <p:sp>
        <p:nvSpPr>
          <p:cNvPr id="5" name="Footer Placeholder 4">
            <a:extLst>
              <a:ext uri="{FF2B5EF4-FFF2-40B4-BE49-F238E27FC236}">
                <a16:creationId xmlns:a16="http://schemas.microsoft.com/office/drawing/2014/main" id="{636CD5BB-1150-4AA1-A64D-8FA60224C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D515AC-E3CB-4113-A665-875E794C6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FC310-1FBB-4E6F-B6DD-B70EE2F1D407}" type="slidenum">
              <a:rPr lang="en-US" smtClean="0"/>
              <a:t>‹#›</a:t>
            </a:fld>
            <a:endParaRPr lang="en-US" dirty="0"/>
          </a:p>
        </p:txBody>
      </p:sp>
    </p:spTree>
    <p:extLst>
      <p:ext uri="{BB962C8B-B14F-4D97-AF65-F5344CB8AC3E}">
        <p14:creationId xmlns:p14="http://schemas.microsoft.com/office/powerpoint/2010/main" val="341354248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25153327"/>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6.jpeg"/><Relationship Id="rId4" Type="http://schemas.openxmlformats.org/officeDocument/2006/relationships/image" Target="../media/image85.jpeg"/></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66.xml"/><Relationship Id="rId4" Type="http://schemas.openxmlformats.org/officeDocument/2006/relationships/hyperlink" Target="http://www.jtchc.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osqKC9s_NAhVCOiYKHV5MA2AQjRwIBw&amp;url=http://www.jtchc.org/#/locations-new-corporate-office&amp;psig=AFQjCNFKtJNiWgdRtae-s-TKkjx7vXaNAw&amp;ust=1467381919018400" TargetMode="External"/><Relationship Id="rId2" Type="http://schemas.openxmlformats.org/officeDocument/2006/relationships/image" Target="../media/image119.png"/><Relationship Id="rId1" Type="http://schemas.openxmlformats.org/officeDocument/2006/relationships/slideLayout" Target="../slideLayouts/slideLayout177.xml"/><Relationship Id="rId4" Type="http://schemas.openxmlformats.org/officeDocument/2006/relationships/image" Target="../media/image1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7.xml"/></Relationships>
</file>

<file path=ppt/slides/_rels/slide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2.png"/><Relationship Id="rId1" Type="http://schemas.openxmlformats.org/officeDocument/2006/relationships/slideLayout" Target="../slideLayouts/slideLayout61.xml"/><Relationship Id="rId6" Type="http://schemas.openxmlformats.org/officeDocument/2006/relationships/image" Target="../media/image124.png"/><Relationship Id="rId5" Type="http://schemas.openxmlformats.org/officeDocument/2006/relationships/image" Target="../media/image40.sv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5.jpeg"/><Relationship Id="rId1" Type="http://schemas.openxmlformats.org/officeDocument/2006/relationships/slideLayout" Target="../slideLayouts/slideLayout61.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72.xml"/><Relationship Id="rId4" Type="http://schemas.openxmlformats.org/officeDocument/2006/relationships/image" Target="../media/image133.jpeg"/></Relationships>
</file>

<file path=ppt/slides/_rels/slide3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47.xml"/><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1.xml"/><Relationship Id="rId5" Type="http://schemas.openxmlformats.org/officeDocument/2006/relationships/image" Target="../media/image147.png"/><Relationship Id="rId4" Type="http://schemas.openxmlformats.org/officeDocument/2006/relationships/image" Target="../media/image146.png"/></Relationships>
</file>

<file path=ppt/slides/_rels/slide49.xml.rels><?xml version="1.0" encoding="UTF-8" standalone="yes"?>
<Relationships xmlns="http://schemas.openxmlformats.org/package/2006/relationships"><Relationship Id="rId8" Type="http://schemas.openxmlformats.org/officeDocument/2006/relationships/image" Target="../media/image154.jpg"/><Relationship Id="rId3" Type="http://schemas.openxmlformats.org/officeDocument/2006/relationships/image" Target="../media/image149.png"/><Relationship Id="rId7" Type="http://schemas.openxmlformats.org/officeDocument/2006/relationships/image" Target="../media/image153.jpg"/><Relationship Id="rId2" Type="http://schemas.openxmlformats.org/officeDocument/2006/relationships/image" Target="../media/image148.png"/><Relationship Id="rId1" Type="http://schemas.openxmlformats.org/officeDocument/2006/relationships/slideLayout" Target="../slideLayouts/slideLayout67.xml"/><Relationship Id="rId6" Type="http://schemas.openxmlformats.org/officeDocument/2006/relationships/image" Target="../media/image152.jpg"/><Relationship Id="rId11" Type="http://schemas.openxmlformats.org/officeDocument/2006/relationships/image" Target="../media/image157.jpg"/><Relationship Id="rId5" Type="http://schemas.openxmlformats.org/officeDocument/2006/relationships/image" Target="../media/image151.jpg"/><Relationship Id="rId10" Type="http://schemas.openxmlformats.org/officeDocument/2006/relationships/image" Target="../media/image156.jpg"/><Relationship Id="rId4" Type="http://schemas.openxmlformats.org/officeDocument/2006/relationships/image" Target="../media/image150.jpg"/><Relationship Id="rId9" Type="http://schemas.openxmlformats.org/officeDocument/2006/relationships/image" Target="../media/image155.jp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67.xml"/><Relationship Id="rId6" Type="http://schemas.openxmlformats.org/officeDocument/2006/relationships/image" Target="../media/image162.jpg"/><Relationship Id="rId5" Type="http://schemas.openxmlformats.org/officeDocument/2006/relationships/image" Target="../media/image161.jpg"/><Relationship Id="rId4" Type="http://schemas.openxmlformats.org/officeDocument/2006/relationships/image" Target="../media/image160.jpg"/></Relationships>
</file>

<file path=ppt/slides/_rels/slide5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4.xml"/></Relationships>
</file>

<file path=ppt/slides/_rels/slide5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education.weitzmaninstitute.org/content/nttap-health-professions-student-training-learning-collaborative-2024"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7.png"/><Relationship Id="rId7" Type="http://schemas.openxmlformats.org/officeDocument/2006/relationships/image" Target="../media/image16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healthcenterinfo.org/" TargetMode="External"/><Relationship Id="rId5" Type="http://schemas.openxmlformats.org/officeDocument/2006/relationships/hyperlink" Target="https://www.weitzmaninstitute.org/ncaresources" TargetMode="External"/><Relationship Id="rId4" Type="http://schemas.openxmlformats.org/officeDocument/2006/relationships/image" Target="../media/image168.PNG"/><Relationship Id="rId9" Type="http://schemas.openxmlformats.org/officeDocument/2006/relationships/image" Target="../media/image135.png"/></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2.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9.xm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81473"/>
            <a:ext cx="12191999" cy="2142125"/>
          </a:xfrm>
          <a:prstGeom prst="rect">
            <a:avLst/>
          </a:prstGeom>
          <a:noFill/>
        </p:spPr>
        <p:txBody>
          <a:bodyPr wrap="square" rtlCol="0">
            <a:spAutoFit/>
          </a:bodyPr>
          <a:lstStyle/>
          <a:p>
            <a:pPr algn="ctr" defTabSz="457200">
              <a:lnSpc>
                <a:spcPct val="90000"/>
              </a:lnSpc>
            </a:pPr>
            <a:r>
              <a:rPr lang="en-US" sz="5400" b="1" spc="-30" dirty="0">
                <a:solidFill>
                  <a:srgbClr val="008558"/>
                </a:solidFill>
                <a:latin typeface="+mj-lt"/>
                <a:cs typeface="Calibri Light" panose="020F0302020204030204" pitchFamily="34" charset="0"/>
              </a:rPr>
              <a:t>Health Profession Student Training </a:t>
            </a:r>
            <a:endParaRPr lang="en-US" sz="5400" b="1" spc="-30" dirty="0" smtClean="0">
              <a:solidFill>
                <a:srgbClr val="008558"/>
              </a:solidFill>
              <a:latin typeface="+mj-lt"/>
              <a:cs typeface="Calibri Light" panose="020F0302020204030204" pitchFamily="34" charset="0"/>
            </a:endParaRPr>
          </a:p>
          <a:p>
            <a:pPr algn="ctr" defTabSz="457200">
              <a:lnSpc>
                <a:spcPct val="90000"/>
              </a:lnSpc>
            </a:pPr>
            <a:r>
              <a:rPr lang="en-US" sz="5400" b="1" spc="-30" dirty="0" smtClean="0">
                <a:solidFill>
                  <a:srgbClr val="008558"/>
                </a:solidFill>
                <a:latin typeface="+mj-lt"/>
                <a:cs typeface="Calibri Light" panose="020F0302020204030204" pitchFamily="34" charset="0"/>
              </a:rPr>
              <a:t>Learning Collaborative</a:t>
            </a:r>
            <a:endParaRPr lang="en-US" sz="2000" dirty="0">
              <a:solidFill>
                <a:srgbClr val="4F81BD">
                  <a:lumMod val="75000"/>
                </a:srgbClr>
              </a:solidFill>
              <a:latin typeface="+mj-lt"/>
              <a:cs typeface="Calibri Light" panose="020F0302020204030204" pitchFamily="34" charset="0"/>
            </a:endParaRPr>
          </a:p>
          <a:p>
            <a:pPr algn="ctr" defTabSz="457200"/>
            <a:r>
              <a:rPr lang="en-US" sz="3600" b="1" spc="-30" dirty="0">
                <a:solidFill>
                  <a:srgbClr val="0E74BD"/>
                </a:solidFill>
                <a:latin typeface="+mj-lt"/>
                <a:cs typeface="Calibri Light" panose="020F0302020204030204" pitchFamily="34" charset="0"/>
              </a:rPr>
              <a:t>Session </a:t>
            </a:r>
            <a:r>
              <a:rPr lang="en-US" sz="3600" b="1" spc="-30" dirty="0" smtClean="0">
                <a:solidFill>
                  <a:srgbClr val="0E74BD"/>
                </a:solidFill>
                <a:latin typeface="+mj-lt"/>
                <a:cs typeface="Calibri Light" panose="020F0302020204030204" pitchFamily="34" charset="0"/>
              </a:rPr>
              <a:t>One: </a:t>
            </a:r>
            <a:r>
              <a:rPr lang="en-US" sz="3600" spc="-30" dirty="0" smtClean="0">
                <a:solidFill>
                  <a:srgbClr val="0E74BD"/>
                </a:solidFill>
                <a:latin typeface="+mj-lt"/>
                <a:cs typeface="Calibri Light" panose="020F0302020204030204" pitchFamily="34" charset="0"/>
              </a:rPr>
              <a:t>February 6</a:t>
            </a:r>
            <a:r>
              <a:rPr lang="en-US" sz="3600" spc="-30" baseline="30000" dirty="0" smtClean="0">
                <a:solidFill>
                  <a:srgbClr val="0E74BD"/>
                </a:solidFill>
                <a:latin typeface="+mj-lt"/>
                <a:cs typeface="Calibri Light" panose="020F0302020204030204" pitchFamily="34" charset="0"/>
              </a:rPr>
              <a:t>th</a:t>
            </a:r>
            <a:r>
              <a:rPr lang="en-US" sz="3600" spc="-30" dirty="0" smtClean="0">
                <a:solidFill>
                  <a:srgbClr val="0E74BD"/>
                </a:solidFill>
                <a:latin typeface="+mj-lt"/>
                <a:cs typeface="Calibri Light" panose="020F0302020204030204" pitchFamily="34" charset="0"/>
              </a:rPr>
              <a:t>, 2024</a:t>
            </a:r>
            <a:endParaRPr lang="en-US" sz="3600" spc="-30" dirty="0">
              <a:solidFill>
                <a:srgbClr val="0E74BD"/>
              </a:solidFill>
              <a:latin typeface="+mj-lt"/>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1100171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41441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a:solidFill>
                  <a:schemeClr val="tx1"/>
                </a:solidFill>
                <a:latin typeface="+mj-lt"/>
              </a:rPr>
              <a:t>CHC Student &amp; Resident Overview: </a:t>
            </a:r>
            <a:r>
              <a:rPr lang="en-US" dirty="0" smtClean="0">
                <a:solidFill>
                  <a:schemeClr val="tx1"/>
                </a:solidFill>
                <a:latin typeface="+mj-lt"/>
              </a:rPr>
              <a:t>2023</a:t>
            </a:r>
            <a:endParaRPr lang="en-US" dirty="0">
              <a:solidFill>
                <a:schemeClr val="tx1"/>
              </a:solidFill>
              <a:latin typeface="+mj-lt"/>
            </a:endParaRPr>
          </a:p>
        </p:txBody>
      </p:sp>
      <p:sp>
        <p:nvSpPr>
          <p:cNvPr id="8" name="Content Placeholder 3"/>
          <p:cNvSpPr txBox="1">
            <a:spLocks/>
          </p:cNvSpPr>
          <p:nvPr/>
        </p:nvSpPr>
        <p:spPr>
          <a:xfrm>
            <a:off x="6713757" y="2176770"/>
            <a:ext cx="5029149" cy="43401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smtClean="0">
                <a:latin typeface="Calibri Light" panose="020F0302020204030204" pitchFamily="34" charset="0"/>
                <a:cs typeface="Calibri Light" panose="020F0302020204030204" pitchFamily="34" charset="0"/>
              </a:rPr>
              <a:t>311 Students and Residents completed their placements at CHC in 2023</a:t>
            </a:r>
          </a:p>
          <a:p>
            <a:r>
              <a:rPr lang="en-US" sz="2600" dirty="0" smtClean="0">
                <a:latin typeface="Calibri Light" panose="020F0302020204030204" pitchFamily="34" charset="0"/>
                <a:cs typeface="Calibri Light" panose="020F0302020204030204" pitchFamily="34" charset="0"/>
              </a:rPr>
              <a:t>Student disciplines include non-clinical research, resident, and medical</a:t>
            </a:r>
          </a:p>
          <a:p>
            <a:r>
              <a:rPr lang="en-US" sz="2600" dirty="0" smtClean="0">
                <a:latin typeface="Calibri Light" panose="020F0302020204030204" pitchFamily="34" charset="0"/>
                <a:cs typeface="Calibri Light" panose="020F0302020204030204" pitchFamily="34" charset="0"/>
              </a:rPr>
              <a:t>Placements primarily onsite, with some remaining hybrid/remote</a:t>
            </a:r>
          </a:p>
          <a:p>
            <a:r>
              <a:rPr lang="en-US" sz="2600" dirty="0" smtClean="0">
                <a:latin typeface="Calibri Light" panose="020F0302020204030204" pitchFamily="34" charset="0"/>
                <a:cs typeface="Calibri Light" panose="020F0302020204030204" pitchFamily="34" charset="0"/>
              </a:rPr>
              <a:t>As of Fall 2023, began to implement stipends for NP and MD students</a:t>
            </a:r>
          </a:p>
          <a:p>
            <a:endParaRPr lang="en-US" sz="2600" dirty="0" smtClean="0">
              <a:latin typeface="Calibri Light" panose="020F0302020204030204" pitchFamily="34" charset="0"/>
              <a:cs typeface="Calibri Light" panose="020F0302020204030204" pitchFamily="34" charset="0"/>
            </a:endParaRPr>
          </a:p>
          <a:p>
            <a:endParaRPr lang="en-US" sz="2600" dirty="0" smtClean="0">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1377433553"/>
              </p:ext>
            </p:extLst>
          </p:nvPr>
        </p:nvGraphicFramePr>
        <p:xfrm>
          <a:off x="449094" y="1944914"/>
          <a:ext cx="7185420"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7929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spc="-30" dirty="0" smtClean="0">
                <a:solidFill>
                  <a:srgbClr val="0E74BD"/>
                </a:solidFill>
                <a:latin typeface="Calibri Light" panose="020F0302020204030204"/>
                <a:cs typeface="Calibri" panose="020F0502020204030204" pitchFamily="34" charset="0"/>
              </a:rPr>
              <a:t>Collaborative</a:t>
            </a:r>
            <a:r>
              <a:rPr kumimoji="0" lang="en-US" sz="5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 Structure</a:t>
            </a:r>
            <a:r>
              <a:rPr kumimoji="0" lang="en-US" sz="5400" b="1" i="0" u="none" strike="noStrike" kern="1200" cap="none" spc="-30" normalizeH="0" noProof="0" dirty="0" smtClean="0">
                <a:ln>
                  <a:noFill/>
                </a:ln>
                <a:solidFill>
                  <a:srgbClr val="0E74BD"/>
                </a:solidFill>
                <a:effectLst/>
                <a:uLnTx/>
                <a:uFillTx/>
                <a:latin typeface="Calibri Light" panose="020F0302020204030204"/>
                <a:ea typeface="+mj-ea"/>
                <a:cs typeface="Calibri" panose="020F0502020204030204" pitchFamily="34" charset="0"/>
              </a:rPr>
              <a:t> &amp; Expectations</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3892979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Welcome to the Health Professions Student Training Learning Collaborative!</a:t>
            </a:r>
            <a:endParaRPr lang="en-US" dirty="0">
              <a:latin typeface="+mj-lt"/>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918229"/>
            <a:ext cx="10972800" cy="36264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The Health Profession Student Training Learning Collaborative is a 6-month participatory learning experience offered by the National Health Center Training and Technical Assistance Partners (NTTAP) for Clinical Workforce Development, funded by the Health Resources and Services Administration, and hosted by Community Health Center, Inc. (CHCI) in Middletown, CT.  </a:t>
            </a:r>
          </a:p>
          <a:p>
            <a:pPr marL="236538" indent="-236538">
              <a:spcBef>
                <a:spcPts val="0"/>
              </a:spcBef>
              <a:spcAft>
                <a:spcPts val="600"/>
              </a:spcAft>
              <a:buClr>
                <a:srgbClr val="008558"/>
              </a:buClr>
            </a:pPr>
            <a:r>
              <a:rPr lang="en-US" sz="2600" dirty="0" smtClean="0">
                <a:latin typeface="Calibri Light" panose="020F0302020204030204" pitchFamily="34" charset="0"/>
                <a:cs typeface="Calibri Light" panose="020F0302020204030204" pitchFamily="34" charset="0"/>
              </a:rPr>
              <a:t>The Collaborative is designed to provide transformational strategies and coaching support to help health centers evaluate, replicate, and sustain a health profession student (HPS) training program.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2585026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Objectives of the Learning Collaborative </a:t>
            </a:r>
            <a:endParaRPr lang="en-US" dirty="0">
              <a:latin typeface="+mj-lt"/>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862"/>
            <a:ext cx="10972800" cy="3945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0"/>
              </a:spcBef>
              <a:spcAft>
                <a:spcPts val="600"/>
              </a:spcAft>
              <a:buClr>
                <a:srgbClr val="008558"/>
              </a:buClr>
              <a:buFont typeface="Arial" panose="020B0604020202020204" pitchFamily="34" charset="0"/>
              <a:buAutoNum type="arabicParenBoth"/>
            </a:pPr>
            <a:r>
              <a:rPr lang="en-US" dirty="0" smtClean="0">
                <a:latin typeface="Calibri Light" panose="020F0302020204030204" pitchFamily="34" charset="0"/>
                <a:cs typeface="Calibri Light" panose="020F0302020204030204" pitchFamily="34" charset="0"/>
              </a:rPr>
              <a:t>Use assessment of their current readiness to train health profession students to identify areas for process improvement</a:t>
            </a:r>
          </a:p>
          <a:p>
            <a:pPr marL="514350" indent="-514350">
              <a:spcBef>
                <a:spcPts val="0"/>
              </a:spcBef>
              <a:spcAft>
                <a:spcPts val="600"/>
              </a:spcAft>
              <a:buClr>
                <a:srgbClr val="008558"/>
              </a:buClr>
              <a:buFont typeface="Arial" panose="020B0604020202020204" pitchFamily="34" charset="0"/>
              <a:buAutoNum type="arabicParenBoth"/>
            </a:pPr>
            <a:r>
              <a:rPr lang="en-US" dirty="0" smtClean="0">
                <a:latin typeface="Calibri Light" panose="020F0302020204030204" pitchFamily="34" charset="0"/>
                <a:cs typeface="Calibri Light" panose="020F0302020204030204" pitchFamily="34" charset="0"/>
              </a:rPr>
              <a:t>Use quality improvement concepts and skills with coaching support to systematically establish a sustainable health professions student  training program</a:t>
            </a:r>
          </a:p>
          <a:p>
            <a:pPr marL="514350" indent="-514350">
              <a:spcBef>
                <a:spcPts val="0"/>
              </a:spcBef>
              <a:spcAft>
                <a:spcPts val="600"/>
              </a:spcAft>
              <a:buClr>
                <a:srgbClr val="008558"/>
              </a:buClr>
              <a:buFont typeface="Arial" panose="020B0604020202020204" pitchFamily="34" charset="0"/>
              <a:buAutoNum type="arabicParenBoth"/>
            </a:pPr>
            <a:r>
              <a:rPr lang="en-US" dirty="0" smtClean="0">
                <a:latin typeface="Calibri Light" panose="020F0302020204030204" pitchFamily="34" charset="0"/>
                <a:cs typeface="Calibri Light" panose="020F0302020204030204" pitchFamily="34" charset="0"/>
              </a:rPr>
              <a:t>Contribute to the learning among participating health centers by engaging in Learning Collaborative activities</a:t>
            </a:r>
            <a:endParaRPr lang="en-US" dirty="0">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3227482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Learning Collaborative Structure </a:t>
            </a:r>
            <a:endParaRPr lang="en-US" dirty="0">
              <a:latin typeface="+mj-lt"/>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759229" y="2311400"/>
            <a:ext cx="5101087" cy="394546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Six 90-minute Learning Collaborative video conference sessions</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Bi-weekly calls between coach mentors and practice coach</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Bi-weekly team workgroup meetings</a:t>
            </a: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Use Online Moodle Learning Network (Share Your Work, Resources, etc.)</a:t>
            </a:r>
            <a:endParaRPr lang="en-US" sz="3000" dirty="0">
              <a:latin typeface="Calibri Light" panose="020F0302020204030204" pitchFamily="34" charset="0"/>
              <a:cs typeface="Calibri Light" panose="020F030202020403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4074989166"/>
              </p:ext>
            </p:extLst>
          </p:nvPr>
        </p:nvGraphicFramePr>
        <p:xfrm>
          <a:off x="6096000" y="2229760"/>
          <a:ext cx="4933952" cy="4108747"/>
        </p:xfrm>
        <a:graphic>
          <a:graphicData uri="http://schemas.openxmlformats.org/drawingml/2006/table">
            <a:tbl>
              <a:tblPr firstRow="1" firstCol="1" bandRow="1">
                <a:tableStyleId>{5C22544A-7EE6-4342-B048-85BDC9FD1C3A}</a:tableStyleId>
              </a:tblPr>
              <a:tblGrid>
                <a:gridCol w="2207195">
                  <a:extLst>
                    <a:ext uri="{9D8B030D-6E8A-4147-A177-3AD203B41FA5}">
                      <a16:colId xmlns:a16="http://schemas.microsoft.com/office/drawing/2014/main" val="20000"/>
                    </a:ext>
                  </a:extLst>
                </a:gridCol>
                <a:gridCol w="2726757">
                  <a:extLst>
                    <a:ext uri="{9D8B030D-6E8A-4147-A177-3AD203B41FA5}">
                      <a16:colId xmlns:a16="http://schemas.microsoft.com/office/drawing/2014/main" val="20001"/>
                    </a:ext>
                  </a:extLst>
                </a:gridCol>
              </a:tblGrid>
              <a:tr h="396793">
                <a:tc gridSpan="2">
                  <a:txBody>
                    <a:bodyPr/>
                    <a:lstStyle/>
                    <a:p>
                      <a:pPr marL="0" marR="0" algn="ctr">
                        <a:spcBef>
                          <a:spcPts val="0"/>
                        </a:spcBef>
                        <a:spcAft>
                          <a:spcPts val="0"/>
                        </a:spcAft>
                      </a:pPr>
                      <a:r>
                        <a:rPr lang="en-US" sz="1800" dirty="0">
                          <a:effectLst/>
                          <a:latin typeface="+mj-lt"/>
                        </a:rPr>
                        <a:t> </a:t>
                      </a:r>
                      <a:r>
                        <a:rPr lang="en-US" sz="2400" dirty="0" smtClean="0">
                          <a:effectLst/>
                          <a:latin typeface="+mj-lt"/>
                        </a:rPr>
                        <a:t>Learning</a:t>
                      </a:r>
                      <a:r>
                        <a:rPr lang="en-US" sz="2400" baseline="0" dirty="0" smtClean="0">
                          <a:effectLst/>
                          <a:latin typeface="+mj-lt"/>
                        </a:rPr>
                        <a:t> Session Dates</a:t>
                      </a:r>
                      <a:endParaRPr lang="en-US" sz="1800" dirty="0">
                        <a:effectLst/>
                        <a:latin typeface="+mj-lt"/>
                        <a:ea typeface="Calibri"/>
                        <a:cs typeface="Calibri Light" panose="020F0302020204030204" pitchFamily="34" charset="0"/>
                      </a:endParaRPr>
                    </a:p>
                  </a:txBody>
                  <a:tcPr marL="68580" marR="68580" marT="0" marB="0" anchor="b">
                    <a:solidFill>
                      <a:schemeClr val="accent1">
                        <a:lumMod val="75000"/>
                      </a:schemeClr>
                    </a:solidFill>
                  </a:tcPr>
                </a:tc>
                <a:tc hMerge="1">
                  <a:txBody>
                    <a:bodyPr/>
                    <a:lstStyle/>
                    <a:p>
                      <a:pPr marL="0" marR="0" algn="ctr">
                        <a:spcBef>
                          <a:spcPts val="0"/>
                        </a:spcBef>
                        <a:spcAft>
                          <a:spcPts val="0"/>
                        </a:spcAft>
                      </a:pP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18659">
                <a:tc>
                  <a:txBody>
                    <a:bodyPr/>
                    <a:lstStyle/>
                    <a:p>
                      <a:pPr marL="0" marR="0" algn="r">
                        <a:spcBef>
                          <a:spcPts val="0"/>
                        </a:spcBef>
                        <a:spcAft>
                          <a:spcPts val="0"/>
                        </a:spcAft>
                      </a:pPr>
                      <a:r>
                        <a:rPr lang="en-US" sz="1800" dirty="0" smtClean="0">
                          <a:effectLst/>
                          <a:latin typeface="+mj-lt"/>
                        </a:rPr>
                        <a:t>Learning Session 1</a:t>
                      </a:r>
                      <a:endParaRPr lang="en-US" sz="1800" dirty="0">
                        <a:effectLst/>
                        <a:latin typeface="+mj-lt"/>
                        <a:ea typeface="Calibri"/>
                        <a:cs typeface="Calibri Light" panose="020F0302020204030204" pitchFamily="34" charset="0"/>
                      </a:endParaRPr>
                    </a:p>
                  </a:txBody>
                  <a:tcPr marL="68580" marR="68580" marT="0" marB="0" anchor="b"/>
                </a:tc>
                <a:tc>
                  <a:txBody>
                    <a:bodyPr/>
                    <a:lstStyle/>
                    <a:p>
                      <a:pPr algn="l" fontAlgn="b"/>
                      <a:r>
                        <a:rPr lang="en-US" sz="1800" b="0" i="0" u="none" strike="noStrike" dirty="0" smtClean="0">
                          <a:solidFill>
                            <a:srgbClr val="000000"/>
                          </a:solidFill>
                          <a:effectLst/>
                          <a:latin typeface="+mj-lt"/>
                          <a:cs typeface="Calibri Light" panose="020F0302020204030204" pitchFamily="34" charset="0"/>
                        </a:rPr>
                        <a:t>Tuesday February 6</a:t>
                      </a:r>
                      <a:r>
                        <a:rPr lang="en-US" sz="1800" b="0" i="0" u="none" strike="noStrike" baseline="30000" dirty="0" smtClean="0">
                          <a:solidFill>
                            <a:srgbClr val="000000"/>
                          </a:solidFill>
                          <a:effectLst/>
                          <a:latin typeface="+mj-lt"/>
                          <a:cs typeface="Calibri Light" panose="020F0302020204030204" pitchFamily="34" charset="0"/>
                        </a:rPr>
                        <a:t>th</a:t>
                      </a:r>
                      <a:r>
                        <a:rPr lang="en-US" sz="1800" b="0" i="0" u="none" strike="noStrike" dirty="0" smtClean="0">
                          <a:solidFill>
                            <a:srgbClr val="000000"/>
                          </a:solidFill>
                          <a:effectLst/>
                          <a:latin typeface="+mj-lt"/>
                          <a:cs typeface="Calibri Light" panose="020F0302020204030204" pitchFamily="34" charset="0"/>
                        </a:rPr>
                        <a:t> </a:t>
                      </a:r>
                    </a:p>
                  </a:txBody>
                  <a:tcPr marL="9525" marR="9525" marT="9525" marB="0" anchor="b"/>
                </a:tc>
                <a:extLst>
                  <a:ext uri="{0D108BD9-81ED-4DB2-BD59-A6C34878D82A}">
                    <a16:rowId xmlns:a16="http://schemas.microsoft.com/office/drawing/2014/main" val="10001"/>
                  </a:ext>
                </a:extLst>
              </a:tr>
              <a:tr h="618659">
                <a:tc>
                  <a:txBody>
                    <a:bodyPr/>
                    <a:lstStyle/>
                    <a:p>
                      <a:pPr marL="0" marR="0" algn="r">
                        <a:spcBef>
                          <a:spcPts val="0"/>
                        </a:spcBef>
                        <a:spcAft>
                          <a:spcPts val="0"/>
                        </a:spcAft>
                      </a:pPr>
                      <a:r>
                        <a:rPr lang="en-US" sz="1800" dirty="0" smtClean="0">
                          <a:effectLst/>
                          <a:latin typeface="+mj-lt"/>
                        </a:rPr>
                        <a:t>Learning Session 2</a:t>
                      </a:r>
                      <a:endParaRPr lang="en-US" sz="1800" dirty="0">
                        <a:effectLst/>
                        <a:latin typeface="+mj-lt"/>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j-lt"/>
                          <a:cs typeface="Calibri Light" panose="020F0302020204030204" pitchFamily="34" charset="0"/>
                        </a:rPr>
                        <a:t>Tuesday March 5</a:t>
                      </a:r>
                      <a:r>
                        <a:rPr lang="en-US" sz="1800" b="0" i="0" u="none" strike="noStrike" baseline="30000" dirty="0" smtClean="0">
                          <a:solidFill>
                            <a:srgbClr val="000000"/>
                          </a:solidFill>
                          <a:effectLst/>
                          <a:latin typeface="+mj-lt"/>
                          <a:cs typeface="Calibri Light" panose="020F0302020204030204" pitchFamily="34" charset="0"/>
                        </a:rPr>
                        <a:t>th</a:t>
                      </a:r>
                      <a:r>
                        <a:rPr lang="en-US" sz="1800" b="0" i="0" u="none" strike="noStrike" dirty="0" smtClean="0">
                          <a:solidFill>
                            <a:srgbClr val="000000"/>
                          </a:solidFill>
                          <a:effectLst/>
                          <a:latin typeface="+mj-lt"/>
                          <a:cs typeface="Calibri Light" panose="020F0302020204030204" pitchFamily="34" charset="0"/>
                        </a:rPr>
                        <a:t> </a:t>
                      </a:r>
                    </a:p>
                  </a:txBody>
                  <a:tcPr marL="9525" marR="9525" marT="9525" marB="0" anchor="b"/>
                </a:tc>
                <a:extLst>
                  <a:ext uri="{0D108BD9-81ED-4DB2-BD59-A6C34878D82A}">
                    <a16:rowId xmlns:a16="http://schemas.microsoft.com/office/drawing/2014/main" val="10002"/>
                  </a:ext>
                </a:extLst>
              </a:tr>
              <a:tr h="618659">
                <a:tc>
                  <a:txBody>
                    <a:bodyPr/>
                    <a:lstStyle/>
                    <a:p>
                      <a:pPr marL="0" marR="0" algn="r">
                        <a:spcBef>
                          <a:spcPts val="0"/>
                        </a:spcBef>
                        <a:spcAft>
                          <a:spcPts val="0"/>
                        </a:spcAft>
                      </a:pPr>
                      <a:r>
                        <a:rPr lang="en-US" sz="1800" dirty="0" smtClean="0">
                          <a:effectLst/>
                          <a:latin typeface="+mj-lt"/>
                        </a:rPr>
                        <a:t>Learning Session 3</a:t>
                      </a:r>
                      <a:endParaRPr lang="en-US" sz="1800" dirty="0">
                        <a:effectLst/>
                        <a:latin typeface="+mj-lt"/>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j-lt"/>
                          <a:cs typeface="Calibri Light" panose="020F0302020204030204" pitchFamily="34" charset="0"/>
                        </a:rPr>
                        <a:t>Tuesday March 26</a:t>
                      </a:r>
                      <a:r>
                        <a:rPr lang="en-US" sz="1800" b="0" i="0" u="none" strike="noStrike" baseline="30000" dirty="0" smtClean="0">
                          <a:solidFill>
                            <a:srgbClr val="000000"/>
                          </a:solidFill>
                          <a:effectLst/>
                          <a:latin typeface="+mj-lt"/>
                          <a:cs typeface="Calibri Light" panose="020F0302020204030204" pitchFamily="34" charset="0"/>
                        </a:rPr>
                        <a:t>th</a:t>
                      </a:r>
                      <a:r>
                        <a:rPr lang="en-US" sz="1800" b="0" i="0" u="none" strike="noStrike" dirty="0" smtClean="0">
                          <a:solidFill>
                            <a:srgbClr val="000000"/>
                          </a:solidFill>
                          <a:effectLst/>
                          <a:latin typeface="+mj-lt"/>
                          <a:cs typeface="Calibri Light" panose="020F0302020204030204" pitchFamily="34" charset="0"/>
                        </a:rPr>
                        <a:t>  </a:t>
                      </a:r>
                    </a:p>
                  </a:txBody>
                  <a:tcPr marL="9525" marR="9525" marT="9525" marB="0" anchor="b"/>
                </a:tc>
                <a:extLst>
                  <a:ext uri="{0D108BD9-81ED-4DB2-BD59-A6C34878D82A}">
                    <a16:rowId xmlns:a16="http://schemas.microsoft.com/office/drawing/2014/main" val="10003"/>
                  </a:ext>
                </a:extLst>
              </a:tr>
              <a:tr h="618659">
                <a:tc>
                  <a:txBody>
                    <a:bodyPr/>
                    <a:lstStyle/>
                    <a:p>
                      <a:pPr marL="0" marR="0" algn="r">
                        <a:spcBef>
                          <a:spcPts val="0"/>
                        </a:spcBef>
                        <a:spcAft>
                          <a:spcPts val="0"/>
                        </a:spcAft>
                      </a:pPr>
                      <a:r>
                        <a:rPr lang="en-US" sz="1800" dirty="0" smtClean="0">
                          <a:effectLst/>
                          <a:latin typeface="+mj-lt"/>
                        </a:rPr>
                        <a:t>Learning Session 4</a:t>
                      </a:r>
                      <a:endParaRPr lang="en-US" sz="1800" dirty="0">
                        <a:effectLst/>
                        <a:latin typeface="+mj-lt"/>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800" b="0" i="0" u="none" strike="noStrike" dirty="0" smtClean="0">
                        <a:solidFill>
                          <a:srgbClr val="000000"/>
                        </a:solidFill>
                        <a:effectLst/>
                        <a:latin typeface="+mj-lt"/>
                        <a:cs typeface="Calibri Light" panose="020F0302020204030204" pitchFamily="34" charset="0"/>
                      </a:endParaRPr>
                    </a:p>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j-lt"/>
                          <a:cs typeface="Calibri Light" panose="020F0302020204030204" pitchFamily="34" charset="0"/>
                        </a:rPr>
                        <a:t>Tuesday April 16</a:t>
                      </a:r>
                      <a:r>
                        <a:rPr lang="en-US" sz="1800" b="0" i="0" u="none" strike="noStrike" baseline="30000" dirty="0" smtClean="0">
                          <a:solidFill>
                            <a:srgbClr val="000000"/>
                          </a:solidFill>
                          <a:effectLst/>
                          <a:latin typeface="+mj-lt"/>
                          <a:cs typeface="Calibri Light" panose="020F0302020204030204" pitchFamily="34" charset="0"/>
                        </a:rPr>
                        <a:t>th</a:t>
                      </a:r>
                      <a:r>
                        <a:rPr lang="en-US" sz="1800" b="0" i="0" u="none" strike="noStrike" dirty="0" smtClean="0">
                          <a:solidFill>
                            <a:srgbClr val="000000"/>
                          </a:solidFill>
                          <a:effectLst/>
                          <a:latin typeface="+mj-lt"/>
                          <a:cs typeface="Calibri Light" panose="020F0302020204030204" pitchFamily="34" charset="0"/>
                        </a:rPr>
                        <a:t> </a:t>
                      </a:r>
                    </a:p>
                  </a:txBody>
                  <a:tcPr marL="9525" marR="9525" marT="9525" marB="0" anchor="b"/>
                </a:tc>
                <a:extLst>
                  <a:ext uri="{0D108BD9-81ED-4DB2-BD59-A6C34878D82A}">
                    <a16:rowId xmlns:a16="http://schemas.microsoft.com/office/drawing/2014/main" val="10004"/>
                  </a:ext>
                </a:extLst>
              </a:tr>
              <a:tr h="618659">
                <a:tc>
                  <a:txBody>
                    <a:bodyPr/>
                    <a:lstStyle/>
                    <a:p>
                      <a:pPr marL="0" marR="0" algn="r">
                        <a:spcBef>
                          <a:spcPts val="0"/>
                        </a:spcBef>
                        <a:spcAft>
                          <a:spcPts val="0"/>
                        </a:spcAft>
                      </a:pPr>
                      <a:r>
                        <a:rPr lang="en-US" sz="1800" dirty="0" smtClean="0">
                          <a:effectLst/>
                          <a:latin typeface="+mj-lt"/>
                        </a:rPr>
                        <a:t>Learning Session 5</a:t>
                      </a:r>
                      <a:endParaRPr lang="en-US" sz="1800" dirty="0">
                        <a:effectLst/>
                        <a:latin typeface="+mj-lt"/>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j-lt"/>
                          <a:cs typeface="Calibri Light" panose="020F0302020204030204" pitchFamily="34" charset="0"/>
                        </a:rPr>
                        <a:t>Tuesday</a:t>
                      </a:r>
                      <a:r>
                        <a:rPr lang="en-US" sz="1800" b="0" i="0" u="none" strike="noStrike" baseline="0" dirty="0" smtClean="0">
                          <a:solidFill>
                            <a:srgbClr val="000000"/>
                          </a:solidFill>
                          <a:effectLst/>
                          <a:latin typeface="+mj-lt"/>
                          <a:cs typeface="Calibri Light" panose="020F0302020204030204" pitchFamily="34" charset="0"/>
                        </a:rPr>
                        <a:t> May 14</a:t>
                      </a:r>
                      <a:r>
                        <a:rPr lang="en-US" sz="1800" b="0" i="0" u="none" strike="noStrike" baseline="30000" dirty="0" smtClean="0">
                          <a:solidFill>
                            <a:srgbClr val="000000"/>
                          </a:solidFill>
                          <a:effectLst/>
                          <a:latin typeface="+mj-lt"/>
                          <a:cs typeface="Calibri Light" panose="020F0302020204030204" pitchFamily="34" charset="0"/>
                        </a:rPr>
                        <a:t>th</a:t>
                      </a:r>
                      <a:r>
                        <a:rPr lang="en-US" sz="1800" b="0" i="0" u="none" strike="noStrike" baseline="0" dirty="0" smtClean="0">
                          <a:solidFill>
                            <a:srgbClr val="000000"/>
                          </a:solidFill>
                          <a:effectLst/>
                          <a:latin typeface="+mj-lt"/>
                          <a:cs typeface="Calibri Light" panose="020F0302020204030204" pitchFamily="34" charset="0"/>
                        </a:rPr>
                        <a:t> </a:t>
                      </a:r>
                      <a:endParaRPr lang="en-US" sz="1800" b="0" i="0" u="none" strike="noStrike" dirty="0" smtClean="0">
                        <a:solidFill>
                          <a:srgbClr val="000000"/>
                        </a:solidFill>
                        <a:effectLst/>
                        <a:latin typeface="+mj-lt"/>
                        <a:cs typeface="Calibri Light" panose="020F0302020204030204" pitchFamily="34" charset="0"/>
                      </a:endParaRPr>
                    </a:p>
                  </a:txBody>
                  <a:tcPr marL="9525" marR="9525" marT="9525" marB="0" anchor="b"/>
                </a:tc>
                <a:extLst>
                  <a:ext uri="{0D108BD9-81ED-4DB2-BD59-A6C34878D82A}">
                    <a16:rowId xmlns:a16="http://schemas.microsoft.com/office/drawing/2014/main" val="682160428"/>
                  </a:ext>
                </a:extLst>
              </a:tr>
              <a:tr h="618659">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800" dirty="0" smtClean="0">
                          <a:effectLst/>
                          <a:latin typeface="+mj-lt"/>
                        </a:rPr>
                        <a:t>Learning Session 6</a:t>
                      </a:r>
                      <a:endParaRPr lang="en-US" sz="1800" dirty="0" smtClean="0">
                        <a:effectLst/>
                        <a:latin typeface="+mj-lt"/>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j-lt"/>
                          <a:cs typeface="Calibri Light" panose="020F0302020204030204" pitchFamily="34" charset="0"/>
                        </a:rPr>
                        <a:t>Tuesday June</a:t>
                      </a:r>
                      <a:r>
                        <a:rPr lang="en-US" sz="1800" b="0" i="0" u="none" strike="noStrike" baseline="0" dirty="0" smtClean="0">
                          <a:solidFill>
                            <a:srgbClr val="000000"/>
                          </a:solidFill>
                          <a:effectLst/>
                          <a:latin typeface="+mj-lt"/>
                          <a:cs typeface="Calibri Light" panose="020F0302020204030204" pitchFamily="34" charset="0"/>
                        </a:rPr>
                        <a:t> 11</a:t>
                      </a:r>
                      <a:r>
                        <a:rPr lang="en-US" sz="1800" b="0" i="0" u="none" strike="noStrike" baseline="30000" dirty="0" smtClean="0">
                          <a:solidFill>
                            <a:srgbClr val="000000"/>
                          </a:solidFill>
                          <a:effectLst/>
                          <a:latin typeface="+mj-lt"/>
                          <a:cs typeface="Calibri Light" panose="020F0302020204030204" pitchFamily="34" charset="0"/>
                        </a:rPr>
                        <a:t>th</a:t>
                      </a:r>
                      <a:r>
                        <a:rPr lang="en-US" sz="1800" b="0" i="0" u="none" strike="noStrike" baseline="0" dirty="0" smtClean="0">
                          <a:solidFill>
                            <a:srgbClr val="000000"/>
                          </a:solidFill>
                          <a:effectLst/>
                          <a:latin typeface="+mj-lt"/>
                          <a:cs typeface="Calibri Light" panose="020F0302020204030204" pitchFamily="34" charset="0"/>
                        </a:rPr>
                        <a:t> </a:t>
                      </a:r>
                      <a:endParaRPr lang="en-US" sz="1800" b="0" i="0" u="none" strike="noStrike" dirty="0" smtClean="0">
                        <a:solidFill>
                          <a:srgbClr val="000000"/>
                        </a:solidFill>
                        <a:effectLst/>
                        <a:latin typeface="+mj-lt"/>
                        <a:cs typeface="Calibri Light" panose="020F0302020204030204" pitchFamily="34" charset="0"/>
                      </a:endParaRPr>
                    </a:p>
                  </a:txBody>
                  <a:tcPr marL="9525" marR="9525" marT="9525" marB="0" anchor="b"/>
                </a:tc>
                <a:extLst>
                  <a:ext uri="{0D108BD9-81ED-4DB2-BD59-A6C34878D82A}">
                    <a16:rowId xmlns:a16="http://schemas.microsoft.com/office/drawing/2014/main" val="3833191965"/>
                  </a:ext>
                </a:extLst>
              </a:tr>
            </a:tbl>
          </a:graphicData>
        </a:graphic>
      </p:graphicFrame>
      <p:sp>
        <p:nvSpPr>
          <p:cNvPr id="6" name="Rectangle 5"/>
          <p:cNvSpPr/>
          <p:nvPr/>
        </p:nvSpPr>
        <p:spPr>
          <a:xfrm>
            <a:off x="6096000" y="2681137"/>
            <a:ext cx="4933952" cy="575410"/>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2459062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Conditions of Success</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z="3000" b="1" dirty="0" smtClean="0">
                <a:solidFill>
                  <a:srgbClr val="008558"/>
                </a:solidFill>
                <a:latin typeface="+mj-lt"/>
                <a:cs typeface="Calibri Light" panose="020F0302020204030204" pitchFamily="34" charset="0"/>
              </a:rPr>
              <a:t>Attendance</a:t>
            </a:r>
            <a:r>
              <a:rPr lang="en-US" sz="3000" dirty="0" smtClean="0">
                <a:latin typeface="+mj-lt"/>
                <a:cs typeface="Calibri Light" panose="020F0302020204030204" pitchFamily="34" charset="0"/>
              </a:rPr>
              <a:t> at collaborative learning sessions and engagement in weekly coach/mentor calls</a:t>
            </a:r>
          </a:p>
          <a:p>
            <a:pPr marL="236538" indent="-236538">
              <a:lnSpc>
                <a:spcPct val="90000"/>
              </a:lnSpc>
              <a:spcBef>
                <a:spcPts val="0"/>
              </a:spcBef>
              <a:spcAft>
                <a:spcPts val="600"/>
              </a:spcAft>
              <a:buClr>
                <a:srgbClr val="008558"/>
              </a:buClr>
            </a:pPr>
            <a:r>
              <a:rPr lang="en-US" sz="3000" b="1" dirty="0" smtClean="0">
                <a:solidFill>
                  <a:srgbClr val="008558"/>
                </a:solidFill>
                <a:latin typeface="+mj-lt"/>
                <a:cs typeface="Calibri Light" panose="020F0302020204030204" pitchFamily="34" charset="0"/>
              </a:rPr>
              <a:t>Engagement</a:t>
            </a:r>
            <a:r>
              <a:rPr lang="en-US" sz="3000" dirty="0" smtClean="0">
                <a:latin typeface="+mj-lt"/>
                <a:cs typeface="Calibri Light" panose="020F0302020204030204" pitchFamily="34" charset="0"/>
              </a:rPr>
              <a:t> in work between sessions that included protected time to meet as a team, trust and respect.</a:t>
            </a:r>
          </a:p>
          <a:p>
            <a:pPr marL="236538" indent="-236538">
              <a:lnSpc>
                <a:spcPct val="90000"/>
              </a:lnSpc>
              <a:spcBef>
                <a:spcPts val="0"/>
              </a:spcBef>
              <a:spcAft>
                <a:spcPts val="600"/>
              </a:spcAft>
              <a:buClr>
                <a:srgbClr val="008558"/>
              </a:buClr>
            </a:pPr>
            <a:r>
              <a:rPr lang="en-US" sz="3000" b="1" dirty="0" smtClean="0">
                <a:solidFill>
                  <a:srgbClr val="008558"/>
                </a:solidFill>
                <a:latin typeface="+mj-lt"/>
                <a:cs typeface="Calibri Light" panose="020F0302020204030204" pitchFamily="34" charset="0"/>
              </a:rPr>
              <a:t>Commitment</a:t>
            </a:r>
            <a:r>
              <a:rPr lang="en-US" sz="3000" dirty="0" smtClean="0">
                <a:latin typeface="+mj-lt"/>
                <a:cs typeface="Calibri Light" panose="020F0302020204030204" pitchFamily="34" charset="0"/>
              </a:rPr>
              <a:t> of trained coaches to improving their skills and helping teams achieve results</a:t>
            </a:r>
          </a:p>
          <a:p>
            <a:pPr marL="236538" indent="-236538">
              <a:lnSpc>
                <a:spcPct val="90000"/>
              </a:lnSpc>
              <a:spcBef>
                <a:spcPts val="0"/>
              </a:spcBef>
              <a:spcAft>
                <a:spcPts val="600"/>
              </a:spcAft>
              <a:buClr>
                <a:srgbClr val="008558"/>
              </a:buClr>
            </a:pPr>
            <a:r>
              <a:rPr lang="en-US" sz="3000" b="1" dirty="0" smtClean="0">
                <a:solidFill>
                  <a:srgbClr val="008558"/>
                </a:solidFill>
                <a:latin typeface="+mj-lt"/>
                <a:cs typeface="Calibri Light" panose="020F0302020204030204" pitchFamily="34" charset="0"/>
              </a:rPr>
              <a:t>Support</a:t>
            </a:r>
            <a:r>
              <a:rPr lang="en-US" sz="3000" dirty="0" smtClean="0">
                <a:latin typeface="+mj-lt"/>
                <a:cs typeface="Calibri Light" panose="020F0302020204030204" pitchFamily="34" charset="0"/>
              </a:rPr>
              <a:t> of practice leadership for time, resources, spread and sustainability</a:t>
            </a:r>
          </a:p>
          <a:p>
            <a:pPr marL="236538" indent="-236538">
              <a:lnSpc>
                <a:spcPct val="90000"/>
              </a:lnSpc>
              <a:spcBef>
                <a:spcPts val="0"/>
              </a:spcBef>
              <a:spcAft>
                <a:spcPts val="600"/>
              </a:spcAft>
              <a:buClr>
                <a:srgbClr val="008558"/>
              </a:buClr>
            </a:pPr>
            <a:endParaRPr lang="en-US" sz="3000" dirty="0" smtClean="0">
              <a:latin typeface="+mj-lt"/>
              <a:cs typeface="Calibri" panose="020F0502020204030204" pitchFamily="34" charset="0"/>
            </a:endParaRPr>
          </a:p>
          <a:p>
            <a:pPr marL="236538" indent="-236538">
              <a:lnSpc>
                <a:spcPct val="90000"/>
              </a:lnSpc>
              <a:spcBef>
                <a:spcPts val="0"/>
              </a:spcBef>
              <a:spcAft>
                <a:spcPts val="600"/>
              </a:spcAft>
              <a:buClr>
                <a:srgbClr val="008558"/>
              </a:buClr>
            </a:pPr>
            <a:endParaRPr lang="en-US" sz="3000" dirty="0">
              <a:latin typeface="+mj-lt"/>
              <a:cs typeface="Calibri" panose="020F0502020204030204" pitchFamily="34" charset="0"/>
            </a:endParaRPr>
          </a:p>
        </p:txBody>
      </p:sp>
    </p:spTree>
    <p:extLst>
      <p:ext uri="{BB962C8B-B14F-4D97-AF65-F5344CB8AC3E}">
        <p14:creationId xmlns:p14="http://schemas.microsoft.com/office/powerpoint/2010/main" val="2694259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32423"/>
            <a:ext cx="10515600" cy="662137"/>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Coach Mentor and Team Coach Role</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720772919"/>
              </p:ext>
            </p:extLst>
          </p:nvPr>
        </p:nvGraphicFramePr>
        <p:xfrm>
          <a:off x="609855" y="2194559"/>
          <a:ext cx="10972290" cy="4391176"/>
        </p:xfrm>
        <a:graphic>
          <a:graphicData uri="http://schemas.openxmlformats.org/drawingml/2006/table">
            <a:tbl>
              <a:tblPr firstRow="1" bandRow="1">
                <a:tableStyleId>{5C22544A-7EE6-4342-B048-85BDC9FD1C3A}</a:tableStyleId>
              </a:tblPr>
              <a:tblGrid>
                <a:gridCol w="5486145">
                  <a:extLst>
                    <a:ext uri="{9D8B030D-6E8A-4147-A177-3AD203B41FA5}">
                      <a16:colId xmlns:a16="http://schemas.microsoft.com/office/drawing/2014/main" val="1243206528"/>
                    </a:ext>
                  </a:extLst>
                </a:gridCol>
                <a:gridCol w="5486145">
                  <a:extLst>
                    <a:ext uri="{9D8B030D-6E8A-4147-A177-3AD203B41FA5}">
                      <a16:colId xmlns:a16="http://schemas.microsoft.com/office/drawing/2014/main" val="2240946194"/>
                    </a:ext>
                  </a:extLst>
                </a:gridCol>
              </a:tblGrid>
              <a:tr h="836415">
                <a:tc>
                  <a:txBody>
                    <a:bodyPr/>
                    <a:lstStyle/>
                    <a:p>
                      <a:pPr algn="ctr"/>
                      <a:r>
                        <a:rPr lang="en-US" sz="2800" dirty="0" smtClean="0">
                          <a:latin typeface="Calibri Light" panose="020F0302020204030204" pitchFamily="34" charset="0"/>
                          <a:cs typeface="Calibri Light" panose="020F0302020204030204" pitchFamily="34" charset="0"/>
                        </a:rPr>
                        <a:t>Role of Coach Mentor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mj-lt"/>
                          <a:cs typeface="Calibri" panose="020F0502020204030204" pitchFamily="34" charset="0"/>
                        </a:rPr>
                        <a:t>Amanda Schiessl &amp; Victoria Malvey</a:t>
                      </a:r>
                      <a:endParaRPr lang="en-US" sz="2000" dirty="0" smtClean="0">
                        <a:solidFill>
                          <a:schemeClr val="bg1"/>
                        </a:solidFill>
                        <a:latin typeface="+mj-lt"/>
                        <a:cs typeface="Calibri Light" panose="020F0302020204030204" pitchFamily="34" charset="0"/>
                      </a:endParaRPr>
                    </a:p>
                  </a:txBody>
                  <a:tcPr/>
                </a:tc>
                <a:tc>
                  <a:txBody>
                    <a:bodyPr/>
                    <a:lstStyle/>
                    <a:p>
                      <a:pPr algn="ctr"/>
                      <a:r>
                        <a:rPr lang="en-US" sz="2800" dirty="0" smtClean="0">
                          <a:latin typeface="Calibri Light" panose="020F0302020204030204" pitchFamily="34" charset="0"/>
                          <a:cs typeface="Calibri Light" panose="020F0302020204030204" pitchFamily="34" charset="0"/>
                        </a:rPr>
                        <a:t>Role of Team Coach</a:t>
                      </a:r>
                      <a:endParaRPr lang="en-US" sz="28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56274260"/>
                  </a:ext>
                </a:extLst>
              </a:tr>
              <a:tr h="3554761">
                <a:tc>
                  <a:txBody>
                    <a:bodyPr/>
                    <a:lstStyle/>
                    <a:p>
                      <a:pPr marL="342900" indent="-34290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Meet with Team Coaches</a:t>
                      </a:r>
                      <a:r>
                        <a:rPr lang="en-US" sz="1800" baseline="0" dirty="0" smtClean="0">
                          <a:latin typeface="Calibri Light" panose="020F0302020204030204" pitchFamily="34" charset="0"/>
                          <a:cs typeface="Calibri Light" panose="020F0302020204030204" pitchFamily="34" charset="0"/>
                        </a:rPr>
                        <a:t> bi-weekly to discuss progress</a:t>
                      </a:r>
                      <a:endParaRPr lang="en-US" sz="18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Work directly</a:t>
                      </a:r>
                      <a:r>
                        <a:rPr lang="en-US" sz="1800" baseline="0" dirty="0" smtClean="0">
                          <a:latin typeface="Calibri Light" panose="020F0302020204030204" pitchFamily="34" charset="0"/>
                          <a:cs typeface="Calibri Light" panose="020F0302020204030204" pitchFamily="34" charset="0"/>
                        </a:rPr>
                        <a:t> with </a:t>
                      </a:r>
                      <a:r>
                        <a:rPr lang="en-US" sz="1800" dirty="0" smtClean="0">
                          <a:latin typeface="Calibri Light" panose="020F0302020204030204" pitchFamily="34" charset="0"/>
                          <a:cs typeface="Calibri Light" panose="020F0302020204030204" pitchFamily="34" charset="0"/>
                        </a:rPr>
                        <a:t>Team Coach</a:t>
                      </a:r>
                      <a:r>
                        <a:rPr lang="en-US" sz="1800" baseline="0" dirty="0" smtClean="0">
                          <a:latin typeface="Calibri Light" panose="020F0302020204030204" pitchFamily="34" charset="0"/>
                          <a:cs typeface="Calibri Light" panose="020F0302020204030204" pitchFamily="34" charset="0"/>
                        </a:rPr>
                        <a:t> to identify successes and work through challenges/barriers.</a:t>
                      </a:r>
                      <a:endParaRPr lang="en-US" sz="18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Mentors Team Coach on how to run an effective meeting for their team and develop their coaching skills</a:t>
                      </a:r>
                      <a:endParaRPr lang="en-US" sz="18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Be available for individual sessions with Team Coaches for specific team and program development </a:t>
                      </a:r>
                      <a:endParaRPr lang="en-US" sz="1800" dirty="0">
                        <a:latin typeface="Calibri Light" panose="020F0302020204030204" pitchFamily="34" charset="0"/>
                        <a:cs typeface="Calibri Light" panose="020F0302020204030204" pitchFamily="34" charset="0"/>
                      </a:endParaRPr>
                    </a:p>
                  </a:txBody>
                  <a:tcPr/>
                </a:tc>
                <a:tc>
                  <a:txBody>
                    <a:bodyPr/>
                    <a:lstStyle/>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Teach team how to prepare and facilitate effective</a:t>
                      </a:r>
                      <a:r>
                        <a:rPr lang="en-US" sz="1800" baseline="0" dirty="0" smtClean="0">
                          <a:latin typeface="Calibri Light" panose="020F0302020204030204" pitchFamily="34" charset="0"/>
                          <a:cs typeface="Calibri Light" panose="020F0302020204030204" pitchFamily="34" charset="0"/>
                        </a:rPr>
                        <a:t> meetings</a:t>
                      </a:r>
                      <a:endParaRPr lang="en-US" sz="18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Provide</a:t>
                      </a:r>
                      <a:r>
                        <a:rPr lang="en-US" sz="1800" baseline="0" dirty="0" smtClean="0">
                          <a:latin typeface="Calibri Light" panose="020F0302020204030204" pitchFamily="34" charset="0"/>
                          <a:cs typeface="Calibri Light" panose="020F0302020204030204" pitchFamily="34" charset="0"/>
                        </a:rPr>
                        <a:t> coaching support between and during weekly internal team meetings</a:t>
                      </a:r>
                      <a:endParaRPr lang="en-US" sz="18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Participate in bi-weekly Zoom calls with Coach Mentors to discusses progress, challenges, and stuck points. </a:t>
                      </a:r>
                      <a:endParaRPr lang="en-US" sz="18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Help team follow</a:t>
                      </a:r>
                      <a:r>
                        <a:rPr lang="en-US" sz="1800" baseline="0" dirty="0" smtClean="0">
                          <a:latin typeface="Calibri Light" panose="020F0302020204030204" pitchFamily="34" charset="0"/>
                          <a:cs typeface="Calibri Light" panose="020F0302020204030204" pitchFamily="34" charset="0"/>
                        </a:rPr>
                        <a:t> timelines, complete assignments, and progress reporting  </a:t>
                      </a:r>
                      <a:endParaRPr lang="en-US" sz="18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Share team’s progress with the Coach Mentor and other Team Coaches during collaborative</a:t>
                      </a:r>
                      <a:r>
                        <a:rPr lang="en-US" sz="1800" baseline="0" dirty="0" smtClean="0">
                          <a:latin typeface="Calibri Light" panose="020F0302020204030204" pitchFamily="34" charset="0"/>
                          <a:cs typeface="Calibri Light" panose="020F0302020204030204" pitchFamily="34" charset="0"/>
                        </a:rPr>
                        <a:t> sessions</a:t>
                      </a:r>
                      <a:endParaRPr lang="en-US" sz="18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542270134"/>
                  </a:ext>
                </a:extLst>
              </a:tr>
            </a:tbl>
          </a:graphicData>
        </a:graphic>
      </p:graphicFrame>
    </p:spTree>
    <p:extLst>
      <p:ext uri="{BB962C8B-B14F-4D97-AF65-F5344CB8AC3E}">
        <p14:creationId xmlns:p14="http://schemas.microsoft.com/office/powerpoint/2010/main" val="1322343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Team Coach Role</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62865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b="1" dirty="0" smtClean="0">
                <a:solidFill>
                  <a:srgbClr val="008558"/>
                </a:solidFill>
                <a:latin typeface="+mj-lt"/>
                <a:cs typeface="Calibri" panose="020F0502020204030204" pitchFamily="34" charset="0"/>
              </a:rPr>
              <a:t>Help and support </a:t>
            </a:r>
            <a:r>
              <a:rPr lang="en-US" sz="3000" dirty="0" smtClean="0">
                <a:latin typeface="+mj-lt"/>
                <a:cs typeface="Calibri Light" panose="020F0302020204030204" pitchFamily="34" charset="0"/>
              </a:rPr>
              <a:t>teams working together to use new skills , achieve their aims, document their work</a:t>
            </a:r>
          </a:p>
          <a:p>
            <a:pPr marL="236538" indent="-236538">
              <a:spcBef>
                <a:spcPts val="0"/>
              </a:spcBef>
              <a:spcAft>
                <a:spcPts val="600"/>
              </a:spcAft>
              <a:buClr>
                <a:srgbClr val="008558"/>
              </a:buClr>
            </a:pPr>
            <a:r>
              <a:rPr lang="en-US" sz="3000" b="1" dirty="0" smtClean="0">
                <a:solidFill>
                  <a:srgbClr val="008558"/>
                </a:solidFill>
                <a:latin typeface="+mj-lt"/>
                <a:cs typeface="Calibri" panose="020F0502020204030204" pitchFamily="34" charset="0"/>
              </a:rPr>
              <a:t>Help</a:t>
            </a:r>
            <a:r>
              <a:rPr lang="en-US" sz="3000" dirty="0" smtClean="0">
                <a:latin typeface="+mj-lt"/>
                <a:cs typeface="Calibri" panose="020F0502020204030204" pitchFamily="34" charset="0"/>
              </a:rPr>
              <a:t> </a:t>
            </a:r>
            <a:r>
              <a:rPr lang="en-US" sz="3000" dirty="0" smtClean="0">
                <a:latin typeface="+mj-lt"/>
                <a:cs typeface="Calibri Light" panose="020F0302020204030204" pitchFamily="34" charset="0"/>
              </a:rPr>
              <a:t>teams complete assessments and action period assignments to stay on track</a:t>
            </a:r>
          </a:p>
          <a:p>
            <a:pPr marL="236538" indent="-236538">
              <a:spcBef>
                <a:spcPts val="0"/>
              </a:spcBef>
              <a:spcAft>
                <a:spcPts val="600"/>
              </a:spcAft>
              <a:buClr>
                <a:srgbClr val="008558"/>
              </a:buClr>
            </a:pPr>
            <a:r>
              <a:rPr lang="en-US" sz="3000" b="1" dirty="0" smtClean="0">
                <a:solidFill>
                  <a:srgbClr val="008558"/>
                </a:solidFill>
                <a:latin typeface="+mj-lt"/>
                <a:cs typeface="Calibri" panose="020F0502020204030204" pitchFamily="34" charset="0"/>
              </a:rPr>
              <a:t>Help</a:t>
            </a:r>
            <a:r>
              <a:rPr lang="en-US" sz="3000" dirty="0" smtClean="0">
                <a:latin typeface="+mj-lt"/>
                <a:cs typeface="Calibri" panose="020F0502020204030204" pitchFamily="34" charset="0"/>
              </a:rPr>
              <a:t> </a:t>
            </a:r>
            <a:r>
              <a:rPr lang="en-US" sz="3000" dirty="0" smtClean="0">
                <a:latin typeface="+mj-lt"/>
                <a:cs typeface="Calibri Light" panose="020F0302020204030204" pitchFamily="34" charset="0"/>
              </a:rPr>
              <a:t>teams run effective weekly team meetings and facilitate teamwork </a:t>
            </a:r>
            <a:endParaRPr lang="en-US" sz="3000" dirty="0">
              <a:latin typeface="+mj-lt"/>
              <a:cs typeface="Calibri Light" panose="020F03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8743" r="14426"/>
          <a:stretch/>
        </p:blipFill>
        <p:spPr>
          <a:xfrm>
            <a:off x="7073171" y="2311400"/>
            <a:ext cx="4332157" cy="3464895"/>
          </a:xfrm>
          <a:prstGeom prst="rect">
            <a:avLst/>
          </a:prstGeom>
        </p:spPr>
      </p:pic>
    </p:spTree>
    <p:extLst>
      <p:ext uri="{BB962C8B-B14F-4D97-AF65-F5344CB8AC3E}">
        <p14:creationId xmlns:p14="http://schemas.microsoft.com/office/powerpoint/2010/main" val="424335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Bi-Weekly Coach Mentor Meetings</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139716"/>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b="1" dirty="0" smtClean="0">
                <a:solidFill>
                  <a:srgbClr val="008558"/>
                </a:solidFill>
                <a:latin typeface="+mj-lt"/>
                <a:cs typeface="Calibri" panose="020F0502020204030204" pitchFamily="34" charset="0"/>
              </a:rPr>
              <a:t>CHCI Coach Mentor Role: Amanda Schiessl &amp; Victoria Malvey</a:t>
            </a:r>
          </a:p>
          <a:p>
            <a:pPr marL="636588" lvl="1" indent="-236538">
              <a:spcBef>
                <a:spcPts val="0"/>
              </a:spcBef>
              <a:spcAft>
                <a:spcPts val="600"/>
              </a:spcAft>
              <a:buClr>
                <a:srgbClr val="008558"/>
              </a:buClr>
            </a:pPr>
            <a:r>
              <a:rPr lang="en-US" sz="2600" dirty="0" smtClean="0">
                <a:latin typeface="+mj-lt"/>
                <a:cs typeface="Calibri Light" panose="020F0302020204030204" pitchFamily="34" charset="0"/>
              </a:rPr>
              <a:t>Provide support and resources for developing coaching and                    improvement skills</a:t>
            </a:r>
          </a:p>
          <a:p>
            <a:pPr marL="636588" lvl="1" indent="-236538">
              <a:spcBef>
                <a:spcPts val="0"/>
              </a:spcBef>
              <a:spcAft>
                <a:spcPts val="600"/>
              </a:spcAft>
              <a:buClr>
                <a:srgbClr val="008558"/>
              </a:buClr>
            </a:pPr>
            <a:r>
              <a:rPr lang="en-US" sz="2600" dirty="0" smtClean="0">
                <a:latin typeface="+mj-lt"/>
                <a:cs typeface="Calibri Light" panose="020F0302020204030204" pitchFamily="34" charset="0"/>
              </a:rPr>
              <a:t>Assess progress and address challenges, help teams stay on track</a:t>
            </a:r>
          </a:p>
          <a:p>
            <a:pPr marL="636588" lvl="1" indent="-236538">
              <a:spcBef>
                <a:spcPts val="0"/>
              </a:spcBef>
              <a:spcAft>
                <a:spcPts val="600"/>
              </a:spcAft>
              <a:buClr>
                <a:srgbClr val="008558"/>
              </a:buClr>
            </a:pPr>
            <a:r>
              <a:rPr lang="en-US" sz="2600" dirty="0" smtClean="0">
                <a:latin typeface="+mj-lt"/>
                <a:cs typeface="Calibri Light" panose="020F0302020204030204" pitchFamily="34" charset="0"/>
              </a:rPr>
              <a:t>Provide individual support as needed</a:t>
            </a:r>
          </a:p>
          <a:p>
            <a:pPr marL="236538" indent="-236538">
              <a:spcBef>
                <a:spcPts val="0"/>
              </a:spcBef>
              <a:spcAft>
                <a:spcPts val="600"/>
              </a:spcAft>
              <a:buClr>
                <a:srgbClr val="008558"/>
              </a:buClr>
            </a:pPr>
            <a:endParaRPr lang="en-US" sz="3000" dirty="0">
              <a:latin typeface="+mj-lt"/>
              <a:cs typeface="Calibri" panose="020F05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9540" r="12935"/>
          <a:stretch/>
        </p:blipFill>
        <p:spPr>
          <a:xfrm>
            <a:off x="2722824" y="4408714"/>
            <a:ext cx="2915977" cy="227265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4262" r="15082"/>
          <a:stretch/>
        </p:blipFill>
        <p:spPr>
          <a:xfrm>
            <a:off x="6992074" y="4408713"/>
            <a:ext cx="3352076" cy="2242267"/>
          </a:xfrm>
          <a:prstGeom prst="rect">
            <a:avLst/>
          </a:prstGeom>
        </p:spPr>
      </p:pic>
    </p:spTree>
    <p:extLst>
      <p:ext uri="{BB962C8B-B14F-4D97-AF65-F5344CB8AC3E}">
        <p14:creationId xmlns:p14="http://schemas.microsoft.com/office/powerpoint/2010/main" val="2321842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70283" y="1415583"/>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2024 Cohort</a:t>
            </a:r>
            <a:endParaRPr lang="en-US" dirty="0">
              <a:latin typeface="+mj-lt"/>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110423175"/>
              </p:ext>
            </p:extLst>
          </p:nvPr>
        </p:nvGraphicFramePr>
        <p:xfrm>
          <a:off x="1813036" y="2135806"/>
          <a:ext cx="8630095" cy="3840480"/>
        </p:xfrm>
        <a:graphic>
          <a:graphicData uri="http://schemas.openxmlformats.org/drawingml/2006/table">
            <a:tbl>
              <a:tblPr bandRow="1">
                <a:tableStyleId>{7DF18680-E054-41AD-8BC1-D1AEF772440D}</a:tableStyleId>
              </a:tblPr>
              <a:tblGrid>
                <a:gridCol w="6249417">
                  <a:extLst>
                    <a:ext uri="{9D8B030D-6E8A-4147-A177-3AD203B41FA5}">
                      <a16:colId xmlns:a16="http://schemas.microsoft.com/office/drawing/2014/main" val="3157025843"/>
                    </a:ext>
                  </a:extLst>
                </a:gridCol>
                <a:gridCol w="2380678">
                  <a:extLst>
                    <a:ext uri="{9D8B030D-6E8A-4147-A177-3AD203B41FA5}">
                      <a16:colId xmlns:a16="http://schemas.microsoft.com/office/drawing/2014/main" val="3172836537"/>
                    </a:ext>
                  </a:extLst>
                </a:gridCol>
              </a:tblGrid>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Five Rivers Health Centers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Ohio</a:t>
                      </a:r>
                    </a:p>
                  </a:txBody>
                  <a:tcPr/>
                </a:tc>
                <a:extLst>
                  <a:ext uri="{0D108BD9-81ED-4DB2-BD59-A6C34878D82A}">
                    <a16:rowId xmlns:a16="http://schemas.microsoft.com/office/drawing/2014/main" val="335660638"/>
                  </a:ext>
                </a:extLst>
              </a:tr>
              <a:tr h="332176">
                <a:tc>
                  <a:txBody>
                    <a:bodyPr/>
                    <a:lstStyle/>
                    <a:p>
                      <a:pPr marL="0" indent="0">
                        <a:buFont typeface="+mj-lt"/>
                        <a:buNone/>
                      </a:pPr>
                      <a:r>
                        <a:rPr lang="en-US" sz="2200" dirty="0" smtClean="0">
                          <a:solidFill>
                            <a:schemeClr val="tx1"/>
                          </a:solidFill>
                          <a:latin typeface="Calibri Light" panose="020F0302020204030204" pitchFamily="34" charset="0"/>
                          <a:cs typeface="Calibri Light" panose="020F0302020204030204" pitchFamily="34" charset="0"/>
                        </a:rPr>
                        <a:t>Jessie Trice Community Health Center</a:t>
                      </a:r>
                    </a:p>
                  </a:txBody>
                  <a:tcPr/>
                </a:tc>
                <a:tc>
                  <a:txBody>
                    <a:bodyPr/>
                    <a:lstStyle/>
                    <a:p>
                      <a:pPr marL="0" indent="0">
                        <a:buFont typeface="+mj-lt"/>
                        <a:buNone/>
                      </a:pPr>
                      <a:r>
                        <a:rPr lang="it-IT" sz="2200" dirty="0" smtClean="0">
                          <a:solidFill>
                            <a:schemeClr val="tx1"/>
                          </a:solidFill>
                          <a:latin typeface="Calibri Light" panose="020F0302020204030204" pitchFamily="34" charset="0"/>
                          <a:cs typeface="Calibri Light" panose="020F0302020204030204" pitchFamily="34" charset="0"/>
                        </a:rPr>
                        <a:t>Florida</a:t>
                      </a:r>
                    </a:p>
                  </a:txBody>
                  <a:tcPr/>
                </a:tc>
                <a:extLst>
                  <a:ext uri="{0D108BD9-81ED-4DB2-BD59-A6C34878D82A}">
                    <a16:rowId xmlns:a16="http://schemas.microsoft.com/office/drawing/2014/main" val="3170273528"/>
                  </a:ext>
                </a:extLst>
              </a:tr>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Northshore Health Centers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Indiana</a:t>
                      </a:r>
                    </a:p>
                  </a:txBody>
                  <a:tcPr/>
                </a:tc>
                <a:extLst>
                  <a:ext uri="{0D108BD9-81ED-4DB2-BD59-A6C34878D82A}">
                    <a16:rowId xmlns:a16="http://schemas.microsoft.com/office/drawing/2014/main" val="1934746906"/>
                  </a:ext>
                </a:extLst>
              </a:tr>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Sun Life Health</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Arizona</a:t>
                      </a:r>
                    </a:p>
                  </a:txBody>
                  <a:tcPr/>
                </a:tc>
                <a:extLst>
                  <a:ext uri="{0D108BD9-81ED-4DB2-BD59-A6C34878D82A}">
                    <a16:rowId xmlns:a16="http://schemas.microsoft.com/office/drawing/2014/main" val="2923521313"/>
                  </a:ext>
                </a:extLst>
              </a:tr>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SWLA Center for Health Services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Louisana </a:t>
                      </a:r>
                    </a:p>
                  </a:txBody>
                  <a:tcPr/>
                </a:tc>
                <a:extLst>
                  <a:ext uri="{0D108BD9-81ED-4DB2-BD59-A6C34878D82A}">
                    <a16:rowId xmlns:a16="http://schemas.microsoft.com/office/drawing/2014/main" val="2691444210"/>
                  </a:ext>
                </a:extLst>
              </a:tr>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err="1" smtClean="0">
                          <a:solidFill>
                            <a:schemeClr val="tx1"/>
                          </a:solidFill>
                          <a:latin typeface="Calibri Light" panose="020F0302020204030204" pitchFamily="34" charset="0"/>
                          <a:cs typeface="Calibri Light" panose="020F0302020204030204" pitchFamily="34" charset="0"/>
                        </a:rPr>
                        <a:t>Tepeyac</a:t>
                      </a:r>
                      <a:r>
                        <a:rPr lang="en-US" sz="2200" dirty="0" smtClean="0">
                          <a:solidFill>
                            <a:schemeClr val="tx1"/>
                          </a:solidFill>
                          <a:latin typeface="Calibri Light" panose="020F0302020204030204" pitchFamily="34" charset="0"/>
                          <a:cs typeface="Calibri Light" panose="020F0302020204030204" pitchFamily="34" charset="0"/>
                        </a:rPr>
                        <a:t> Community Health Center </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Colorado</a:t>
                      </a:r>
                    </a:p>
                  </a:txBody>
                  <a:tcPr/>
                </a:tc>
                <a:extLst>
                  <a:ext uri="{0D108BD9-81ED-4DB2-BD59-A6C34878D82A}">
                    <a16:rowId xmlns:a16="http://schemas.microsoft.com/office/drawing/2014/main" val="3826682983"/>
                  </a:ext>
                </a:extLst>
              </a:tr>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err="1" smtClean="0">
                          <a:solidFill>
                            <a:schemeClr val="tx1"/>
                          </a:solidFill>
                          <a:latin typeface="Calibri Light" panose="020F0302020204030204" pitchFamily="34" charset="0"/>
                          <a:cs typeface="Calibri Light" panose="020F0302020204030204" pitchFamily="34" charset="0"/>
                        </a:rPr>
                        <a:t>Thundermist</a:t>
                      </a:r>
                      <a:r>
                        <a:rPr lang="en-US" sz="2200" dirty="0" smtClean="0">
                          <a:solidFill>
                            <a:schemeClr val="tx1"/>
                          </a:solidFill>
                          <a:latin typeface="Calibri Light" panose="020F0302020204030204" pitchFamily="34" charset="0"/>
                          <a:cs typeface="Calibri Light" panose="020F0302020204030204" pitchFamily="34" charset="0"/>
                        </a:rPr>
                        <a:t> Health Center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Rhode Island</a:t>
                      </a:r>
                    </a:p>
                  </a:txBody>
                  <a:tcPr/>
                </a:tc>
                <a:extLst>
                  <a:ext uri="{0D108BD9-81ED-4DB2-BD59-A6C34878D82A}">
                    <a16:rowId xmlns:a16="http://schemas.microsoft.com/office/drawing/2014/main" val="1815279269"/>
                  </a:ext>
                </a:extLst>
              </a:tr>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Upper Great Lakes Family</a:t>
                      </a:r>
                      <a:r>
                        <a:rPr lang="en-US" sz="2200" baseline="0" dirty="0" smtClean="0">
                          <a:solidFill>
                            <a:schemeClr val="tx1"/>
                          </a:solidFill>
                          <a:latin typeface="Calibri Light" panose="020F0302020204030204" pitchFamily="34" charset="0"/>
                          <a:cs typeface="Calibri Light" panose="020F0302020204030204" pitchFamily="34" charset="0"/>
                        </a:rPr>
                        <a:t> Health</a:t>
                      </a:r>
                      <a:endParaRPr lang="en-US" sz="2200" dirty="0" smtClean="0">
                        <a:solidFill>
                          <a:schemeClr val="tx1"/>
                        </a:solidFill>
                        <a:latin typeface="Calibri Light" panose="020F0302020204030204" pitchFamily="34" charset="0"/>
                        <a:cs typeface="Calibri Light" panose="020F030202020403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Michigan </a:t>
                      </a:r>
                    </a:p>
                  </a:txBody>
                  <a:tcPr/>
                </a:tc>
                <a:extLst>
                  <a:ext uri="{0D108BD9-81ED-4DB2-BD59-A6C34878D82A}">
                    <a16:rowId xmlns:a16="http://schemas.microsoft.com/office/drawing/2014/main" val="3318093270"/>
                  </a:ext>
                </a:extLst>
              </a:tr>
              <a:tr h="332176">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err="1" smtClean="0">
                          <a:solidFill>
                            <a:schemeClr val="tx1"/>
                          </a:solidFill>
                          <a:latin typeface="Calibri Light" panose="020F0302020204030204" pitchFamily="34" charset="0"/>
                          <a:cs typeface="Calibri Light" panose="020F0302020204030204" pitchFamily="34" charset="0"/>
                        </a:rPr>
                        <a:t>Wellspace</a:t>
                      </a:r>
                      <a:r>
                        <a:rPr lang="en-US" sz="2200" dirty="0" smtClean="0">
                          <a:solidFill>
                            <a:schemeClr val="tx1"/>
                          </a:solidFill>
                          <a:latin typeface="Calibri Light" panose="020F0302020204030204" pitchFamily="34" charset="0"/>
                          <a:cs typeface="Calibri Light" panose="020F0302020204030204" pitchFamily="34" charset="0"/>
                        </a:rPr>
                        <a:t> Health</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it-IT" sz="2200" dirty="0" smtClean="0">
                          <a:solidFill>
                            <a:schemeClr val="tx1"/>
                          </a:solidFill>
                          <a:latin typeface="Calibri Light" panose="020F0302020204030204" pitchFamily="34" charset="0"/>
                          <a:cs typeface="Calibri Light" panose="020F0302020204030204" pitchFamily="34" charset="0"/>
                        </a:rPr>
                        <a:t>California</a:t>
                      </a:r>
                    </a:p>
                  </a:txBody>
                  <a:tcPr/>
                </a:tc>
                <a:extLst>
                  <a:ext uri="{0D108BD9-81ED-4DB2-BD59-A6C34878D82A}">
                    <a16:rowId xmlns:a16="http://schemas.microsoft.com/office/drawing/2014/main" val="1103589495"/>
                  </a:ext>
                </a:extLst>
              </a:tr>
            </a:tbl>
          </a:graphicData>
        </a:graphic>
      </p:graphicFrame>
    </p:spTree>
    <p:extLst>
      <p:ext uri="{BB962C8B-B14F-4D97-AF65-F5344CB8AC3E}">
        <p14:creationId xmlns:p14="http://schemas.microsoft.com/office/powerpoint/2010/main" val="2471419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9048"/>
            <a:ext cx="10515600" cy="762352"/>
          </a:xfrm>
        </p:spPr>
        <p:txBody>
          <a:bodyPr/>
          <a:lstStyle/>
          <a:p>
            <a:pPr algn="ctr"/>
            <a:r>
              <a:rPr lang="en-US" dirty="0">
                <a:latin typeface="+mj-lt"/>
              </a:rPr>
              <a:t>Get the Most Out of Your Zoom Experience</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Please keep yourself on MUTE to avoid background/distracting sounds</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Use the CHAT function or UNMUTE to ask questions or make comments</a:t>
            </a:r>
          </a:p>
          <a:p>
            <a:pPr marL="236538" indent="-236538">
              <a:spcBef>
                <a:spcPts val="0"/>
              </a:spcBef>
              <a:spcAft>
                <a:spcPts val="600"/>
              </a:spcAft>
              <a:buClr>
                <a:srgbClr val="008558"/>
              </a:buClr>
            </a:pPr>
            <a:r>
              <a:rPr lang="en-US" sz="2400" dirty="0" smtClean="0">
                <a:latin typeface="Calibri Light" panose="020F0302020204030204" pitchFamily="34" charset="0"/>
                <a:cs typeface="Calibri Light" panose="020F0302020204030204" pitchFamily="34" charset="0"/>
              </a:rPr>
              <a:t>Please change your participant name to your full name and organization</a:t>
            </a:r>
          </a:p>
          <a:p>
            <a:pPr marL="636588" lvl="1" indent="-236538">
              <a:spcBef>
                <a:spcPts val="0"/>
              </a:spcBef>
              <a:spcAft>
                <a:spcPts val="600"/>
              </a:spcAft>
              <a:buClr>
                <a:srgbClr val="008558"/>
              </a:buClr>
            </a:pPr>
            <a:r>
              <a:rPr lang="en-US" dirty="0" smtClean="0">
                <a:latin typeface="Calibri Light" panose="020F0302020204030204" pitchFamily="34" charset="0"/>
                <a:cs typeface="Calibri Light" panose="020F0302020204030204" pitchFamily="34" charset="0"/>
              </a:rPr>
              <a:t>“Meaghan Angers CHCI”</a:t>
            </a:r>
            <a:endParaRPr lang="en-US" dirty="0">
              <a:latin typeface="Calibri Light" panose="020F0302020204030204" pitchFamily="34" charset="0"/>
              <a:cs typeface="Calibri Light" panose="020F0302020204030204" pitchFamily="34" charset="0"/>
            </a:endParaRPr>
          </a:p>
        </p:txBody>
      </p:sp>
      <p:pic>
        <p:nvPicPr>
          <p:cNvPr id="7" name="Picture 2" descr="Changing Your Name in a Zoom Meeting | teaching@N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970" y="4183945"/>
            <a:ext cx="25336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anging Your Name in a Zoom Meeting | teaching@NM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220" y="4231569"/>
            <a:ext cx="3038475" cy="2295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anging Your Name in a Zoom Meeting | teaching@NM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295" y="4144709"/>
            <a:ext cx="2747529" cy="2373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924510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Team Introductions – Part 1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14" y="487930"/>
            <a:ext cx="2998474" cy="927653"/>
          </a:xfrm>
          <a:prstGeom prst="rect">
            <a:avLst/>
          </a:prstGeom>
        </p:spPr>
      </p:pic>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620718" y="2535843"/>
            <a:ext cx="5086195" cy="39997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 of your practice, size, etc.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Names and positions of participating team members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Goals for the learning collaborative</a:t>
            </a:r>
          </a:p>
          <a:p>
            <a:pPr marL="0" marR="0" lvl="0" indent="0" algn="l" defTabSz="457200" rtl="0" eaLnBrk="1" fontAlgn="auto" latinLnBrk="0" hangingPunct="1">
              <a:lnSpc>
                <a:spcPct val="110000"/>
              </a:lnSpc>
              <a:spcBef>
                <a:spcPts val="0"/>
              </a:spcBef>
              <a:spcAft>
                <a:spcPts val="3000"/>
              </a:spcAft>
              <a:buClr>
                <a:srgbClr val="008558"/>
              </a:buClr>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aphicFrame>
        <p:nvGraphicFramePr>
          <p:cNvPr id="9" name="Content Placeholder 3"/>
          <p:cNvGraphicFramePr>
            <a:graphicFrameLocks/>
          </p:cNvGraphicFramePr>
          <p:nvPr>
            <p:extLst>
              <p:ext uri="{D42A27DB-BD31-4B8C-83A1-F6EECF244321}">
                <p14:modId xmlns:p14="http://schemas.microsoft.com/office/powerpoint/2010/main" val="916878178"/>
              </p:ext>
            </p:extLst>
          </p:nvPr>
        </p:nvGraphicFramePr>
        <p:xfrm>
          <a:off x="734113" y="2311400"/>
          <a:ext cx="5643538" cy="4089398"/>
        </p:xfrm>
        <a:graphic>
          <a:graphicData uri="http://schemas.openxmlformats.org/drawingml/2006/table">
            <a:tbl>
              <a:tblPr firstRow="1" firstCol="1" bandRow="1">
                <a:tableStyleId>{93296810-A885-4BE3-A3E7-6D5BEEA58F35}</a:tableStyleId>
              </a:tblPr>
              <a:tblGrid>
                <a:gridCol w="557689">
                  <a:extLst>
                    <a:ext uri="{9D8B030D-6E8A-4147-A177-3AD203B41FA5}">
                      <a16:colId xmlns:a16="http://schemas.microsoft.com/office/drawing/2014/main" val="20000"/>
                    </a:ext>
                  </a:extLst>
                </a:gridCol>
                <a:gridCol w="5085849">
                  <a:extLst>
                    <a:ext uri="{9D8B030D-6E8A-4147-A177-3AD203B41FA5}">
                      <a16:colId xmlns:a16="http://schemas.microsoft.com/office/drawing/2014/main" val="20001"/>
                    </a:ext>
                  </a:extLst>
                </a:gridCol>
              </a:tblGrid>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800" dirty="0">
                          <a:effectLst/>
                          <a:latin typeface="+mj-lt"/>
                        </a:rPr>
                        <a:t> </a:t>
                      </a:r>
                      <a:endParaRPr lang="en-US" sz="1800" dirty="0">
                        <a:effectLst/>
                        <a:latin typeface="+mj-lt"/>
                        <a:ea typeface="Calibri"/>
                        <a:cs typeface="Calibri Light" panose="020F0302020204030204" pitchFamily="34" charset="0"/>
                      </a:endParaRPr>
                    </a:p>
                  </a:txBody>
                  <a:tcPr marL="68580" marR="68580" marT="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smtClean="0">
                          <a:effectLst/>
                          <a:latin typeface="+mj-lt"/>
                        </a:rPr>
                        <a:t>Order of Introductions</a:t>
                      </a:r>
                      <a:endParaRPr lang="en-US" sz="2800" dirty="0">
                        <a:effectLst/>
                        <a:latin typeface="+mj-lt"/>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79693">
                <a:tc>
                  <a:txBody>
                    <a:bodyPr/>
                    <a:lstStyle/>
                    <a:p>
                      <a:pPr marL="0" marR="0" algn="r">
                        <a:spcBef>
                          <a:spcPts val="0"/>
                        </a:spcBef>
                        <a:spcAft>
                          <a:spcPts val="0"/>
                        </a:spcAft>
                      </a:pPr>
                      <a:r>
                        <a:rPr lang="en-US" sz="2800" dirty="0" smtClean="0">
                          <a:effectLst/>
                          <a:latin typeface="+mj-lt"/>
                        </a:rPr>
                        <a:t>1</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Five Rivers Health Centers</a:t>
                      </a:r>
                    </a:p>
                  </a:txBody>
                  <a:tcPr anchor="ctr"/>
                </a:tc>
                <a:extLst>
                  <a:ext uri="{0D108BD9-81ED-4DB2-BD59-A6C34878D82A}">
                    <a16:rowId xmlns:a16="http://schemas.microsoft.com/office/drawing/2014/main" val="3953025518"/>
                  </a:ext>
                </a:extLst>
              </a:tr>
              <a:tr h="6853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mj-lt"/>
                        </a:rPr>
                        <a:t>2</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indent="0">
                        <a:buFont typeface="+mj-lt"/>
                        <a:buNone/>
                      </a:pPr>
                      <a:r>
                        <a:rPr lang="en-US" sz="2200" dirty="0" smtClean="0">
                          <a:solidFill>
                            <a:schemeClr val="tx1"/>
                          </a:solidFill>
                          <a:latin typeface="Calibri Light" panose="020F0302020204030204" pitchFamily="34" charset="0"/>
                          <a:cs typeface="Calibri Light" panose="020F0302020204030204" pitchFamily="34" charset="0"/>
                        </a:rPr>
                        <a:t>Jessie Trice Community Health Center</a:t>
                      </a:r>
                    </a:p>
                  </a:txBody>
                  <a:tcPr anchor="ctr"/>
                </a:tc>
                <a:extLst>
                  <a:ext uri="{0D108BD9-81ED-4DB2-BD59-A6C34878D82A}">
                    <a16:rowId xmlns:a16="http://schemas.microsoft.com/office/drawing/2014/main" val="10002"/>
                  </a:ext>
                </a:extLst>
              </a:tr>
              <a:tr h="685313">
                <a:tc>
                  <a:txBody>
                    <a:bodyPr/>
                    <a:lstStyle/>
                    <a:p>
                      <a:pPr marL="0" marR="0" algn="r">
                        <a:spcBef>
                          <a:spcPts val="0"/>
                        </a:spcBef>
                        <a:spcAft>
                          <a:spcPts val="0"/>
                        </a:spcAft>
                      </a:pPr>
                      <a:r>
                        <a:rPr lang="en-US" sz="2800" dirty="0" smtClean="0">
                          <a:effectLst/>
                          <a:latin typeface="+mj-lt"/>
                        </a:rPr>
                        <a:t>3</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Northshore Health Centers</a:t>
                      </a:r>
                    </a:p>
                  </a:txBody>
                  <a:tcPr anchor="ctr"/>
                </a:tc>
                <a:extLst>
                  <a:ext uri="{0D108BD9-81ED-4DB2-BD59-A6C34878D82A}">
                    <a16:rowId xmlns:a16="http://schemas.microsoft.com/office/drawing/2014/main" val="1788292270"/>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a:effectLst/>
                          <a:latin typeface="+mj-lt"/>
                        </a:rPr>
                        <a:t>4</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Sun Life Health</a:t>
                      </a:r>
                    </a:p>
                  </a:txBody>
                  <a:tcPr anchor="ctr"/>
                </a:tc>
                <a:extLst>
                  <a:ext uri="{0D108BD9-81ED-4DB2-BD59-A6C34878D82A}">
                    <a16:rowId xmlns:a16="http://schemas.microsoft.com/office/drawing/2014/main" val="10003"/>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dirty="0" smtClean="0">
                          <a:effectLst/>
                          <a:latin typeface="+mj-lt"/>
                        </a:rPr>
                        <a:t>5</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SWLA Center for Health Services</a:t>
                      </a:r>
                    </a:p>
                  </a:txBody>
                  <a:tcPr anchor="ctr"/>
                </a:tc>
                <a:extLst>
                  <a:ext uri="{0D108BD9-81ED-4DB2-BD59-A6C34878D82A}">
                    <a16:rowId xmlns:a16="http://schemas.microsoft.com/office/drawing/2014/main" val="1946134763"/>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2559013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6309904" y="411479"/>
            <a:ext cx="5486400" cy="3291840"/>
          </a:xfrm>
        </p:spPr>
        <p:txBody>
          <a:bodyPr/>
          <a:lstStyle/>
          <a:p>
            <a:pPr algn="ctr"/>
            <a:r>
              <a:rPr lang="en-US" sz="3200" dirty="0"/>
              <a:t>Five Rivers Health Centers and </a:t>
            </a:r>
            <a:br>
              <a:rPr lang="en-US" sz="3200" dirty="0"/>
            </a:br>
            <a:r>
              <a:rPr lang="en-US" sz="3200" dirty="0"/>
              <a:t>Ohio Association of Community Health Centers</a:t>
            </a:r>
          </a:p>
        </p:txBody>
      </p:sp>
    </p:spTree>
    <p:extLst>
      <p:ext uri="{BB962C8B-B14F-4D97-AF65-F5344CB8AC3E}">
        <p14:creationId xmlns:p14="http://schemas.microsoft.com/office/powerpoint/2010/main" val="1529350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6C1B-5405-BF8D-2ECF-258A42F335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2F9C81-B58E-9F7D-3527-49ACEA64A73E}"/>
              </a:ext>
            </a:extLst>
          </p:cNvPr>
          <p:cNvSpPr>
            <a:spLocks noGrp="1"/>
          </p:cNvSpPr>
          <p:nvPr>
            <p:ph type="title"/>
          </p:nvPr>
        </p:nvSpPr>
        <p:spPr>
          <a:xfrm>
            <a:off x="594360" y="102876"/>
            <a:ext cx="10873740" cy="668912"/>
          </a:xfrm>
        </p:spPr>
        <p:txBody>
          <a:bodyPr/>
          <a:lstStyle/>
          <a:p>
            <a:r>
              <a:rPr lang="en-US" sz="3600" dirty="0"/>
              <a:t>Five Rivers Health Centers</a:t>
            </a:r>
          </a:p>
        </p:txBody>
      </p:sp>
      <p:sp>
        <p:nvSpPr>
          <p:cNvPr id="7" name="Text Placeholder 6">
            <a:extLst>
              <a:ext uri="{FF2B5EF4-FFF2-40B4-BE49-F238E27FC236}">
                <a16:creationId xmlns:a16="http://schemas.microsoft.com/office/drawing/2014/main" id="{31F6697C-886C-0321-D893-1D89590FC8F0}"/>
              </a:ext>
            </a:extLst>
          </p:cNvPr>
          <p:cNvSpPr>
            <a:spLocks noGrp="1"/>
          </p:cNvSpPr>
          <p:nvPr>
            <p:ph sz="quarter" idx="13"/>
          </p:nvPr>
        </p:nvSpPr>
        <p:spPr>
          <a:xfrm>
            <a:off x="3657600" y="1266739"/>
            <a:ext cx="7810500" cy="5259896"/>
          </a:xfrm>
        </p:spPr>
        <p:txBody>
          <a:bodyPr>
            <a:normAutofit/>
          </a:bodyPr>
          <a:lstStyle/>
          <a:p>
            <a:r>
              <a:rPr lang="en-US" sz="2400" dirty="0"/>
              <a:t>Rebecca Dupras</a:t>
            </a:r>
          </a:p>
          <a:p>
            <a:r>
              <a:rPr lang="en-US" sz="2400" dirty="0"/>
              <a:t>Clinical Nurse Educator</a:t>
            </a:r>
          </a:p>
          <a:p>
            <a:r>
              <a:rPr lang="en-US" sz="2400" dirty="0"/>
              <a:t>Goal for this educational opportunity is: </a:t>
            </a:r>
            <a:r>
              <a:rPr lang="en-US" sz="2400" b="0" i="0" dirty="0">
                <a:solidFill>
                  <a:srgbClr val="242424"/>
                </a:solidFill>
                <a:effectLst/>
                <a:latin typeface="Calibri" panose="020F0502020204030204" pitchFamily="34" charset="0"/>
              </a:rPr>
              <a:t> To improve the current on-boarding process for Health Professions Students. To forge enhanced relationships with area programs that we partner with in student intern and externships. To explore the options of implementing our own training program for Medical Assistants.</a:t>
            </a:r>
            <a:endParaRPr lang="en-US" dirty="0"/>
          </a:p>
        </p:txBody>
      </p:sp>
      <p:grpSp>
        <p:nvGrpSpPr>
          <p:cNvPr id="19" name="Group 18">
            <a:extLst>
              <a:ext uri="{FF2B5EF4-FFF2-40B4-BE49-F238E27FC236}">
                <a16:creationId xmlns:a16="http://schemas.microsoft.com/office/drawing/2014/main" id="{6D9ED1F5-FEF3-6F2D-DE8D-00874504B1E6}"/>
              </a:ext>
              <a:ext uri="{C183D7F6-B498-43B3-948B-1728B52AA6E4}">
                <adec:decorative xmlns=""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A2ED1137-CF9D-A2CE-8D39-0AC6826B7F8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1" name="Freeform 20">
              <a:extLst>
                <a:ext uri="{FF2B5EF4-FFF2-40B4-BE49-F238E27FC236}">
                  <a16:creationId xmlns:a16="http://schemas.microsoft.com/office/drawing/2014/main" id="{6B33A21A-DAB4-D04B-0F8F-0B9634134A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2" name="Freeform 21">
              <a:extLst>
                <a:ext uri="{FF2B5EF4-FFF2-40B4-BE49-F238E27FC236}">
                  <a16:creationId xmlns:a16="http://schemas.microsoft.com/office/drawing/2014/main" id="{A83D2982-6C2B-D58B-B8CE-D95312747441}"/>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grpSp>
      <p:pic>
        <p:nvPicPr>
          <p:cNvPr id="4" name="Picture 3" descr="A close-up of a person smiling&#10;&#10;Description automatically generated">
            <a:extLst>
              <a:ext uri="{FF2B5EF4-FFF2-40B4-BE49-F238E27FC236}">
                <a16:creationId xmlns:a16="http://schemas.microsoft.com/office/drawing/2014/main" id="{6BE327AB-6C4D-1BE5-3DBB-FF77ACF0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79" y="2492015"/>
            <a:ext cx="1604179" cy="1988732"/>
          </a:xfrm>
          <a:prstGeom prst="rect">
            <a:avLst/>
          </a:prstGeom>
        </p:spPr>
      </p:pic>
    </p:spTree>
    <p:extLst>
      <p:ext uri="{BB962C8B-B14F-4D97-AF65-F5344CB8AC3E}">
        <p14:creationId xmlns:p14="http://schemas.microsoft.com/office/powerpoint/2010/main" val="4181184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6"/>
            <a:ext cx="10873740" cy="668912"/>
          </a:xfrm>
        </p:spPr>
        <p:txBody>
          <a:bodyPr/>
          <a:lstStyle/>
          <a:p>
            <a:r>
              <a:rPr lang="en-US" sz="3600" dirty="0"/>
              <a:t>Ohio Association of Community Health Centers</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1266739"/>
            <a:ext cx="7810500" cy="5259896"/>
          </a:xfrm>
        </p:spPr>
        <p:txBody>
          <a:bodyPr>
            <a:normAutofit/>
          </a:bodyPr>
          <a:lstStyle/>
          <a:p>
            <a:r>
              <a:rPr lang="en-US" sz="2400" dirty="0"/>
              <a:t>Carrie Farquhar</a:t>
            </a:r>
          </a:p>
          <a:p>
            <a:r>
              <a:rPr lang="en-US" sz="2400" dirty="0"/>
              <a:t>Director of Workforce Development</a:t>
            </a:r>
          </a:p>
          <a:p>
            <a:r>
              <a:rPr lang="en-US" sz="2400" dirty="0"/>
              <a:t>Goal for this educational opportunity is: </a:t>
            </a:r>
            <a:r>
              <a:rPr lang="en-US" sz="2400" b="0" i="0" dirty="0">
                <a:solidFill>
                  <a:srgbClr val="242424"/>
                </a:solidFill>
                <a:effectLst/>
                <a:latin typeface="Calibri" panose="020F0502020204030204" pitchFamily="34" charset="0"/>
              </a:rPr>
              <a:t> To improve the current HP-ET statewide program that OACHC administers and to be effective in planning for additional HP-ET programs we are developing.</a:t>
            </a:r>
            <a:endParaRPr lang="en-US" sz="2400" dirty="0"/>
          </a:p>
          <a:p>
            <a:pPr marL="0" indent="0">
              <a:buNone/>
            </a:pPr>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grpSp>
      <p:pic>
        <p:nvPicPr>
          <p:cNvPr id="1026" name="Picture 2">
            <a:extLst>
              <a:ext uri="{FF2B5EF4-FFF2-40B4-BE49-F238E27FC236}">
                <a16:creationId xmlns:a16="http://schemas.microsoft.com/office/drawing/2014/main" id="{C78FFF67-6EEF-6FFB-1A53-AC86DE101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48" y="2454793"/>
            <a:ext cx="1721832" cy="207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115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1"/>
          <p:cNvGrpSpPr>
            <a:grpSpLocks/>
          </p:cNvGrpSpPr>
          <p:nvPr/>
        </p:nvGrpSpPr>
        <p:grpSpPr bwMode="auto">
          <a:xfrm>
            <a:off x="114617" y="-81592"/>
            <a:ext cx="6057900" cy="10058400"/>
            <a:chOff x="0" y="0"/>
            <a:chExt cx="9540" cy="15840"/>
          </a:xfrm>
        </p:grpSpPr>
        <p:sp>
          <p:nvSpPr>
            <p:cNvPr id="5" name="Rectangle 15"/>
            <p:cNvSpPr>
              <a:spLocks noChangeArrowheads="1"/>
            </p:cNvSpPr>
            <p:nvPr/>
          </p:nvSpPr>
          <p:spPr bwMode="auto">
            <a:xfrm>
              <a:off x="0" y="0"/>
              <a:ext cx="9540" cy="1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fontAlgn="base">
                <a:spcBef>
                  <a:spcPct val="0"/>
                </a:spcBef>
                <a:spcAft>
                  <a:spcPct val="0"/>
                </a:spcAft>
              </a:pPr>
              <a:endParaRPr lang="en-US" altLang="en-US">
                <a:solidFill>
                  <a:srgbClr val="000000"/>
                </a:solidFill>
                <a:latin typeface="Arial" pitchFamily="34" charset="0"/>
                <a:cs typeface="Arial" pitchFamily="34" charset="0"/>
              </a:endParaRPr>
            </a:p>
          </p:txBody>
        </p:sp>
        <p:sp>
          <p:nvSpPr>
            <p:cNvPr id="6" name="Rectangle 13"/>
            <p:cNvSpPr>
              <a:spLocks noChangeArrowheads="1"/>
            </p:cNvSpPr>
            <p:nvPr/>
          </p:nvSpPr>
          <p:spPr bwMode="auto">
            <a:xfrm>
              <a:off x="2970" y="4427"/>
              <a:ext cx="3540" cy="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fontAlgn="base">
                <a:spcBef>
                  <a:spcPct val="0"/>
                </a:spcBef>
                <a:spcAft>
                  <a:spcPct val="0"/>
                </a:spcAft>
              </a:pPr>
              <a:endParaRPr lang="en-US" altLang="en-US">
                <a:solidFill>
                  <a:srgbClr val="000000"/>
                </a:solidFill>
                <a:latin typeface="Arial" pitchFamily="34" charset="0"/>
                <a:cs typeface="Arial" pitchFamily="34" charset="0"/>
              </a:endParaRPr>
            </a:p>
          </p:txBody>
        </p:sp>
        <p:grpSp>
          <p:nvGrpSpPr>
            <p:cNvPr id="7" name="Group 6"/>
            <p:cNvGrpSpPr>
              <a:grpSpLocks/>
            </p:cNvGrpSpPr>
            <p:nvPr/>
          </p:nvGrpSpPr>
          <p:grpSpPr bwMode="auto">
            <a:xfrm>
              <a:off x="3706" y="3546"/>
              <a:ext cx="2263" cy="721"/>
              <a:chOff x="3706" y="3546"/>
              <a:chExt cx="2263" cy="721"/>
            </a:xfrm>
          </p:grpSpPr>
          <p:sp>
            <p:nvSpPr>
              <p:cNvPr id="12" name="Freeform 12"/>
              <p:cNvSpPr>
                <a:spLocks/>
              </p:cNvSpPr>
              <p:nvPr/>
            </p:nvSpPr>
            <p:spPr bwMode="auto">
              <a:xfrm>
                <a:off x="3706" y="3546"/>
                <a:ext cx="2263" cy="721"/>
              </a:xfrm>
              <a:custGeom>
                <a:avLst/>
                <a:gdLst>
                  <a:gd name="T0" fmla="*/ 1704 w 2263"/>
                  <a:gd name="T1" fmla="*/ 0 h 721"/>
                  <a:gd name="T2" fmla="*/ 432 w 2263"/>
                  <a:gd name="T3" fmla="*/ 0 h 721"/>
                  <a:gd name="T4" fmla="*/ 0 w 2263"/>
                  <a:gd name="T5" fmla="*/ 720 h 721"/>
                  <a:gd name="T6" fmla="*/ 546 w 2263"/>
                  <a:gd name="T7" fmla="*/ 720 h 721"/>
                  <a:gd name="T8" fmla="*/ 546 w 2263"/>
                  <a:gd name="T9" fmla="*/ 441 h 721"/>
                  <a:gd name="T10" fmla="*/ 532 w 2263"/>
                  <a:gd name="T11" fmla="*/ 426 h 721"/>
                  <a:gd name="T12" fmla="*/ 520 w 2263"/>
                  <a:gd name="T13" fmla="*/ 410 h 721"/>
                  <a:gd name="T14" fmla="*/ 510 w 2263"/>
                  <a:gd name="T15" fmla="*/ 393 h 721"/>
                  <a:gd name="T16" fmla="*/ 502 w 2263"/>
                  <a:gd name="T17" fmla="*/ 374 h 721"/>
                  <a:gd name="T18" fmla="*/ 496 w 2263"/>
                  <a:gd name="T19" fmla="*/ 354 h 721"/>
                  <a:gd name="T20" fmla="*/ 493 w 2263"/>
                  <a:gd name="T21" fmla="*/ 333 h 721"/>
                  <a:gd name="T22" fmla="*/ 495 w 2263"/>
                  <a:gd name="T23" fmla="*/ 308 h 721"/>
                  <a:gd name="T24" fmla="*/ 499 w 2263"/>
                  <a:gd name="T25" fmla="*/ 284 h 721"/>
                  <a:gd name="T26" fmla="*/ 506 w 2263"/>
                  <a:gd name="T27" fmla="*/ 262 h 721"/>
                  <a:gd name="T28" fmla="*/ 515 w 2263"/>
                  <a:gd name="T29" fmla="*/ 241 h 721"/>
                  <a:gd name="T30" fmla="*/ 526 w 2263"/>
                  <a:gd name="T31" fmla="*/ 222 h 721"/>
                  <a:gd name="T32" fmla="*/ 540 w 2263"/>
                  <a:gd name="T33" fmla="*/ 205 h 721"/>
                  <a:gd name="T34" fmla="*/ 555 w 2263"/>
                  <a:gd name="T35" fmla="*/ 191 h 721"/>
                  <a:gd name="T36" fmla="*/ 572 w 2263"/>
                  <a:gd name="T37" fmla="*/ 178 h 721"/>
                  <a:gd name="T38" fmla="*/ 590 w 2263"/>
                  <a:gd name="T39" fmla="*/ 168 h 721"/>
                  <a:gd name="T40" fmla="*/ 610 w 2263"/>
                  <a:gd name="T41" fmla="*/ 160 h 721"/>
                  <a:gd name="T42" fmla="*/ 631 w 2263"/>
                  <a:gd name="T43" fmla="*/ 155 h 721"/>
                  <a:gd name="T44" fmla="*/ 653 w 2263"/>
                  <a:gd name="T45" fmla="*/ 153 h 721"/>
                  <a:gd name="T46" fmla="*/ 1374 w 2263"/>
                  <a:gd name="T47" fmla="*/ 153 h 721"/>
                  <a:gd name="T48" fmla="*/ 1375 w 2263"/>
                  <a:gd name="T49" fmla="*/ 151 h 721"/>
                  <a:gd name="T50" fmla="*/ 1387 w 2263"/>
                  <a:gd name="T51" fmla="*/ 133 h 721"/>
                  <a:gd name="T52" fmla="*/ 1401 w 2263"/>
                  <a:gd name="T53" fmla="*/ 116 h 721"/>
                  <a:gd name="T54" fmla="*/ 1416 w 2263"/>
                  <a:gd name="T55" fmla="*/ 101 h 721"/>
                  <a:gd name="T56" fmla="*/ 1433 w 2263"/>
                  <a:gd name="T57" fmla="*/ 88 h 721"/>
                  <a:gd name="T58" fmla="*/ 1451 w 2263"/>
                  <a:gd name="T59" fmla="*/ 77 h 721"/>
                  <a:gd name="T60" fmla="*/ 1470 w 2263"/>
                  <a:gd name="T61" fmla="*/ 69 h 721"/>
                  <a:gd name="T62" fmla="*/ 1490 w 2263"/>
                  <a:gd name="T63" fmla="*/ 62 h 721"/>
                  <a:gd name="T64" fmla="*/ 1511 w 2263"/>
                  <a:gd name="T65" fmla="*/ 58 h 721"/>
                  <a:gd name="T66" fmla="*/ 1533 w 2263"/>
                  <a:gd name="T67" fmla="*/ 57 h 721"/>
                  <a:gd name="T68" fmla="*/ 1752 w 2263"/>
                  <a:gd name="T69" fmla="*/ 57 h 721"/>
                  <a:gd name="T70" fmla="*/ 1704 w 2263"/>
                  <a:gd name="T7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3" h="721">
                    <a:moveTo>
                      <a:pt x="1704" y="0"/>
                    </a:moveTo>
                    <a:lnTo>
                      <a:pt x="432" y="0"/>
                    </a:lnTo>
                    <a:lnTo>
                      <a:pt x="0" y="720"/>
                    </a:lnTo>
                    <a:lnTo>
                      <a:pt x="546" y="720"/>
                    </a:lnTo>
                    <a:lnTo>
                      <a:pt x="546" y="441"/>
                    </a:lnTo>
                    <a:lnTo>
                      <a:pt x="532" y="426"/>
                    </a:lnTo>
                    <a:lnTo>
                      <a:pt x="520" y="410"/>
                    </a:lnTo>
                    <a:lnTo>
                      <a:pt x="510" y="393"/>
                    </a:lnTo>
                    <a:lnTo>
                      <a:pt x="502" y="374"/>
                    </a:lnTo>
                    <a:lnTo>
                      <a:pt x="496" y="354"/>
                    </a:lnTo>
                    <a:lnTo>
                      <a:pt x="493" y="333"/>
                    </a:lnTo>
                    <a:lnTo>
                      <a:pt x="495" y="308"/>
                    </a:lnTo>
                    <a:lnTo>
                      <a:pt x="499" y="284"/>
                    </a:lnTo>
                    <a:lnTo>
                      <a:pt x="506" y="262"/>
                    </a:lnTo>
                    <a:lnTo>
                      <a:pt x="515" y="241"/>
                    </a:lnTo>
                    <a:lnTo>
                      <a:pt x="526" y="222"/>
                    </a:lnTo>
                    <a:lnTo>
                      <a:pt x="540" y="205"/>
                    </a:lnTo>
                    <a:lnTo>
                      <a:pt x="555" y="191"/>
                    </a:lnTo>
                    <a:lnTo>
                      <a:pt x="572" y="178"/>
                    </a:lnTo>
                    <a:lnTo>
                      <a:pt x="590" y="168"/>
                    </a:lnTo>
                    <a:lnTo>
                      <a:pt x="610" y="160"/>
                    </a:lnTo>
                    <a:lnTo>
                      <a:pt x="631" y="155"/>
                    </a:lnTo>
                    <a:lnTo>
                      <a:pt x="653" y="153"/>
                    </a:lnTo>
                    <a:lnTo>
                      <a:pt x="1374" y="153"/>
                    </a:lnTo>
                    <a:lnTo>
                      <a:pt x="1375" y="151"/>
                    </a:lnTo>
                    <a:lnTo>
                      <a:pt x="1387" y="133"/>
                    </a:lnTo>
                    <a:lnTo>
                      <a:pt x="1401" y="116"/>
                    </a:lnTo>
                    <a:lnTo>
                      <a:pt x="1416" y="101"/>
                    </a:lnTo>
                    <a:lnTo>
                      <a:pt x="1433" y="88"/>
                    </a:lnTo>
                    <a:lnTo>
                      <a:pt x="1451" y="77"/>
                    </a:lnTo>
                    <a:lnTo>
                      <a:pt x="1470" y="69"/>
                    </a:lnTo>
                    <a:lnTo>
                      <a:pt x="1490" y="62"/>
                    </a:lnTo>
                    <a:lnTo>
                      <a:pt x="1511" y="58"/>
                    </a:lnTo>
                    <a:lnTo>
                      <a:pt x="1533" y="57"/>
                    </a:lnTo>
                    <a:lnTo>
                      <a:pt x="1752" y="57"/>
                    </a:lnTo>
                    <a:lnTo>
                      <a:pt x="1704" y="0"/>
                    </a:lnTo>
                    <a:close/>
                  </a:path>
                </a:pathLst>
              </a:custGeom>
              <a:solidFill>
                <a:srgbClr val="5B8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3" name="Freeform 11"/>
              <p:cNvSpPr>
                <a:spLocks/>
              </p:cNvSpPr>
              <p:nvPr/>
            </p:nvSpPr>
            <p:spPr bwMode="auto">
              <a:xfrm>
                <a:off x="3706" y="3546"/>
                <a:ext cx="2263" cy="721"/>
              </a:xfrm>
              <a:custGeom>
                <a:avLst/>
                <a:gdLst>
                  <a:gd name="T0" fmla="*/ 1374 w 2263"/>
                  <a:gd name="T1" fmla="*/ 153 h 721"/>
                  <a:gd name="T2" fmla="*/ 653 w 2263"/>
                  <a:gd name="T3" fmla="*/ 153 h 721"/>
                  <a:gd name="T4" fmla="*/ 677 w 2263"/>
                  <a:gd name="T5" fmla="*/ 155 h 721"/>
                  <a:gd name="T6" fmla="*/ 700 w 2263"/>
                  <a:gd name="T7" fmla="*/ 159 h 721"/>
                  <a:gd name="T8" fmla="*/ 721 w 2263"/>
                  <a:gd name="T9" fmla="*/ 166 h 721"/>
                  <a:gd name="T10" fmla="*/ 741 w 2263"/>
                  <a:gd name="T11" fmla="*/ 176 h 721"/>
                  <a:gd name="T12" fmla="*/ 760 w 2263"/>
                  <a:gd name="T13" fmla="*/ 188 h 721"/>
                  <a:gd name="T14" fmla="*/ 776 w 2263"/>
                  <a:gd name="T15" fmla="*/ 202 h 721"/>
                  <a:gd name="T16" fmla="*/ 790 w 2263"/>
                  <a:gd name="T17" fmla="*/ 218 h 721"/>
                  <a:gd name="T18" fmla="*/ 802 w 2263"/>
                  <a:gd name="T19" fmla="*/ 236 h 721"/>
                  <a:gd name="T20" fmla="*/ 812 w 2263"/>
                  <a:gd name="T21" fmla="*/ 255 h 721"/>
                  <a:gd name="T22" fmla="*/ 819 w 2263"/>
                  <a:gd name="T23" fmla="*/ 276 h 721"/>
                  <a:gd name="T24" fmla="*/ 824 w 2263"/>
                  <a:gd name="T25" fmla="*/ 297 h 721"/>
                  <a:gd name="T26" fmla="*/ 823 w 2263"/>
                  <a:gd name="T27" fmla="*/ 324 h 721"/>
                  <a:gd name="T28" fmla="*/ 819 w 2263"/>
                  <a:gd name="T29" fmla="*/ 348 h 721"/>
                  <a:gd name="T30" fmla="*/ 813 w 2263"/>
                  <a:gd name="T31" fmla="*/ 371 h 721"/>
                  <a:gd name="T32" fmla="*/ 805 w 2263"/>
                  <a:gd name="T33" fmla="*/ 391 h 721"/>
                  <a:gd name="T34" fmla="*/ 794 w 2263"/>
                  <a:gd name="T35" fmla="*/ 410 h 721"/>
                  <a:gd name="T36" fmla="*/ 782 w 2263"/>
                  <a:gd name="T37" fmla="*/ 427 h 721"/>
                  <a:gd name="T38" fmla="*/ 768 w 2263"/>
                  <a:gd name="T39" fmla="*/ 442 h 721"/>
                  <a:gd name="T40" fmla="*/ 753 w 2263"/>
                  <a:gd name="T41" fmla="*/ 455 h 721"/>
                  <a:gd name="T42" fmla="*/ 736 w 2263"/>
                  <a:gd name="T43" fmla="*/ 466 h 721"/>
                  <a:gd name="T44" fmla="*/ 717 w 2263"/>
                  <a:gd name="T45" fmla="*/ 474 h 721"/>
                  <a:gd name="T46" fmla="*/ 698 w 2263"/>
                  <a:gd name="T47" fmla="*/ 480 h 721"/>
                  <a:gd name="T48" fmla="*/ 684 w 2263"/>
                  <a:gd name="T49" fmla="*/ 720 h 721"/>
                  <a:gd name="T50" fmla="*/ 1116 w 2263"/>
                  <a:gd name="T51" fmla="*/ 720 h 721"/>
                  <a:gd name="T52" fmla="*/ 1116 w 2263"/>
                  <a:gd name="T53" fmla="*/ 563 h 721"/>
                  <a:gd name="T54" fmla="*/ 1101 w 2263"/>
                  <a:gd name="T55" fmla="*/ 549 h 721"/>
                  <a:gd name="T56" fmla="*/ 1088 w 2263"/>
                  <a:gd name="T57" fmla="*/ 533 h 721"/>
                  <a:gd name="T58" fmla="*/ 1079 w 2263"/>
                  <a:gd name="T59" fmla="*/ 515 h 721"/>
                  <a:gd name="T60" fmla="*/ 1072 w 2263"/>
                  <a:gd name="T61" fmla="*/ 495 h 721"/>
                  <a:gd name="T62" fmla="*/ 1070 w 2263"/>
                  <a:gd name="T63" fmla="*/ 474 h 721"/>
                  <a:gd name="T64" fmla="*/ 1072 w 2263"/>
                  <a:gd name="T65" fmla="*/ 450 h 721"/>
                  <a:gd name="T66" fmla="*/ 1078 w 2263"/>
                  <a:gd name="T67" fmla="*/ 428 h 721"/>
                  <a:gd name="T68" fmla="*/ 1088 w 2263"/>
                  <a:gd name="T69" fmla="*/ 408 h 721"/>
                  <a:gd name="T70" fmla="*/ 1101 w 2263"/>
                  <a:gd name="T71" fmla="*/ 391 h 721"/>
                  <a:gd name="T72" fmla="*/ 1117 w 2263"/>
                  <a:gd name="T73" fmla="*/ 377 h 721"/>
                  <a:gd name="T74" fmla="*/ 1135 w 2263"/>
                  <a:gd name="T75" fmla="*/ 365 h 721"/>
                  <a:gd name="T76" fmla="*/ 1155 w 2263"/>
                  <a:gd name="T77" fmla="*/ 358 h 721"/>
                  <a:gd name="T78" fmla="*/ 1177 w 2263"/>
                  <a:gd name="T79" fmla="*/ 354 h 721"/>
                  <a:gd name="T80" fmla="*/ 1374 w 2263"/>
                  <a:gd name="T81" fmla="*/ 354 h 721"/>
                  <a:gd name="T82" fmla="*/ 1372 w 2263"/>
                  <a:gd name="T83" fmla="*/ 350 h 721"/>
                  <a:gd name="T84" fmla="*/ 1362 w 2263"/>
                  <a:gd name="T85" fmla="*/ 331 h 721"/>
                  <a:gd name="T86" fmla="*/ 1354 w 2263"/>
                  <a:gd name="T87" fmla="*/ 310 h 721"/>
                  <a:gd name="T88" fmla="*/ 1349 w 2263"/>
                  <a:gd name="T89" fmla="*/ 288 h 721"/>
                  <a:gd name="T90" fmla="*/ 1346 w 2263"/>
                  <a:gd name="T91" fmla="*/ 265 h 721"/>
                  <a:gd name="T92" fmla="*/ 1347 w 2263"/>
                  <a:gd name="T93" fmla="*/ 239 h 721"/>
                  <a:gd name="T94" fmla="*/ 1351 w 2263"/>
                  <a:gd name="T95" fmla="*/ 215 h 721"/>
                  <a:gd name="T96" fmla="*/ 1357 w 2263"/>
                  <a:gd name="T97" fmla="*/ 192 h 721"/>
                  <a:gd name="T98" fmla="*/ 1365 w 2263"/>
                  <a:gd name="T99" fmla="*/ 171 h 721"/>
                  <a:gd name="T100" fmla="*/ 1374 w 2263"/>
                  <a:gd name="T101" fmla="*/ 153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3" h="721">
                    <a:moveTo>
                      <a:pt x="1374" y="153"/>
                    </a:moveTo>
                    <a:lnTo>
                      <a:pt x="653" y="153"/>
                    </a:lnTo>
                    <a:lnTo>
                      <a:pt x="677" y="155"/>
                    </a:lnTo>
                    <a:lnTo>
                      <a:pt x="700" y="159"/>
                    </a:lnTo>
                    <a:lnTo>
                      <a:pt x="721" y="166"/>
                    </a:lnTo>
                    <a:lnTo>
                      <a:pt x="741" y="176"/>
                    </a:lnTo>
                    <a:lnTo>
                      <a:pt x="760" y="188"/>
                    </a:lnTo>
                    <a:lnTo>
                      <a:pt x="776" y="202"/>
                    </a:lnTo>
                    <a:lnTo>
                      <a:pt x="790" y="218"/>
                    </a:lnTo>
                    <a:lnTo>
                      <a:pt x="802" y="236"/>
                    </a:lnTo>
                    <a:lnTo>
                      <a:pt x="812" y="255"/>
                    </a:lnTo>
                    <a:lnTo>
                      <a:pt x="819" y="276"/>
                    </a:lnTo>
                    <a:lnTo>
                      <a:pt x="824" y="297"/>
                    </a:lnTo>
                    <a:lnTo>
                      <a:pt x="823" y="324"/>
                    </a:lnTo>
                    <a:lnTo>
                      <a:pt x="819" y="348"/>
                    </a:lnTo>
                    <a:lnTo>
                      <a:pt x="813" y="371"/>
                    </a:lnTo>
                    <a:lnTo>
                      <a:pt x="805" y="391"/>
                    </a:lnTo>
                    <a:lnTo>
                      <a:pt x="794" y="410"/>
                    </a:lnTo>
                    <a:lnTo>
                      <a:pt x="782" y="427"/>
                    </a:lnTo>
                    <a:lnTo>
                      <a:pt x="768" y="442"/>
                    </a:lnTo>
                    <a:lnTo>
                      <a:pt x="753" y="455"/>
                    </a:lnTo>
                    <a:lnTo>
                      <a:pt x="736" y="466"/>
                    </a:lnTo>
                    <a:lnTo>
                      <a:pt x="717" y="474"/>
                    </a:lnTo>
                    <a:lnTo>
                      <a:pt x="698" y="480"/>
                    </a:lnTo>
                    <a:lnTo>
                      <a:pt x="684" y="720"/>
                    </a:lnTo>
                    <a:lnTo>
                      <a:pt x="1116" y="720"/>
                    </a:lnTo>
                    <a:lnTo>
                      <a:pt x="1116" y="563"/>
                    </a:lnTo>
                    <a:lnTo>
                      <a:pt x="1101" y="549"/>
                    </a:lnTo>
                    <a:lnTo>
                      <a:pt x="1088" y="533"/>
                    </a:lnTo>
                    <a:lnTo>
                      <a:pt x="1079" y="515"/>
                    </a:lnTo>
                    <a:lnTo>
                      <a:pt x="1072" y="495"/>
                    </a:lnTo>
                    <a:lnTo>
                      <a:pt x="1070" y="474"/>
                    </a:lnTo>
                    <a:lnTo>
                      <a:pt x="1072" y="450"/>
                    </a:lnTo>
                    <a:lnTo>
                      <a:pt x="1078" y="428"/>
                    </a:lnTo>
                    <a:lnTo>
                      <a:pt x="1088" y="408"/>
                    </a:lnTo>
                    <a:lnTo>
                      <a:pt x="1101" y="391"/>
                    </a:lnTo>
                    <a:lnTo>
                      <a:pt x="1117" y="377"/>
                    </a:lnTo>
                    <a:lnTo>
                      <a:pt x="1135" y="365"/>
                    </a:lnTo>
                    <a:lnTo>
                      <a:pt x="1155" y="358"/>
                    </a:lnTo>
                    <a:lnTo>
                      <a:pt x="1177" y="354"/>
                    </a:lnTo>
                    <a:lnTo>
                      <a:pt x="1374" y="354"/>
                    </a:lnTo>
                    <a:lnTo>
                      <a:pt x="1372" y="350"/>
                    </a:lnTo>
                    <a:lnTo>
                      <a:pt x="1362" y="331"/>
                    </a:lnTo>
                    <a:lnTo>
                      <a:pt x="1354" y="310"/>
                    </a:lnTo>
                    <a:lnTo>
                      <a:pt x="1349" y="288"/>
                    </a:lnTo>
                    <a:lnTo>
                      <a:pt x="1346" y="265"/>
                    </a:lnTo>
                    <a:lnTo>
                      <a:pt x="1347" y="239"/>
                    </a:lnTo>
                    <a:lnTo>
                      <a:pt x="1351" y="215"/>
                    </a:lnTo>
                    <a:lnTo>
                      <a:pt x="1357" y="192"/>
                    </a:lnTo>
                    <a:lnTo>
                      <a:pt x="1365" y="171"/>
                    </a:lnTo>
                    <a:lnTo>
                      <a:pt x="1374" y="153"/>
                    </a:lnTo>
                    <a:close/>
                  </a:path>
                </a:pathLst>
              </a:custGeom>
              <a:solidFill>
                <a:srgbClr val="5B8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4" name="Freeform 10"/>
              <p:cNvSpPr>
                <a:spLocks/>
              </p:cNvSpPr>
              <p:nvPr/>
            </p:nvSpPr>
            <p:spPr bwMode="auto">
              <a:xfrm>
                <a:off x="3706" y="3546"/>
                <a:ext cx="2263" cy="721"/>
              </a:xfrm>
              <a:custGeom>
                <a:avLst/>
                <a:gdLst>
                  <a:gd name="T0" fmla="*/ 1374 w 2263"/>
                  <a:gd name="T1" fmla="*/ 354 h 721"/>
                  <a:gd name="T2" fmla="*/ 1177 w 2263"/>
                  <a:gd name="T3" fmla="*/ 354 h 721"/>
                  <a:gd name="T4" fmla="*/ 1202 w 2263"/>
                  <a:gd name="T5" fmla="*/ 356 h 721"/>
                  <a:gd name="T6" fmla="*/ 1224 w 2263"/>
                  <a:gd name="T7" fmla="*/ 362 h 721"/>
                  <a:gd name="T8" fmla="*/ 1244 w 2263"/>
                  <a:gd name="T9" fmla="*/ 371 h 721"/>
                  <a:gd name="T10" fmla="*/ 1262 w 2263"/>
                  <a:gd name="T11" fmla="*/ 384 h 721"/>
                  <a:gd name="T12" fmla="*/ 1277 w 2263"/>
                  <a:gd name="T13" fmla="*/ 399 h 721"/>
                  <a:gd name="T14" fmla="*/ 1289 w 2263"/>
                  <a:gd name="T15" fmla="*/ 417 h 721"/>
                  <a:gd name="T16" fmla="*/ 1297 w 2263"/>
                  <a:gd name="T17" fmla="*/ 437 h 721"/>
                  <a:gd name="T18" fmla="*/ 1301 w 2263"/>
                  <a:gd name="T19" fmla="*/ 458 h 721"/>
                  <a:gd name="T20" fmla="*/ 1299 w 2263"/>
                  <a:gd name="T21" fmla="*/ 483 h 721"/>
                  <a:gd name="T22" fmla="*/ 1294 w 2263"/>
                  <a:gd name="T23" fmla="*/ 506 h 721"/>
                  <a:gd name="T24" fmla="*/ 1285 w 2263"/>
                  <a:gd name="T25" fmla="*/ 526 h 721"/>
                  <a:gd name="T26" fmla="*/ 1273 w 2263"/>
                  <a:gd name="T27" fmla="*/ 544 h 721"/>
                  <a:gd name="T28" fmla="*/ 1259 w 2263"/>
                  <a:gd name="T29" fmla="*/ 559 h 721"/>
                  <a:gd name="T30" fmla="*/ 1242 w 2263"/>
                  <a:gd name="T31" fmla="*/ 570 h 721"/>
                  <a:gd name="T32" fmla="*/ 1223 w 2263"/>
                  <a:gd name="T33" fmla="*/ 579 h 721"/>
                  <a:gd name="T34" fmla="*/ 1204 w 2263"/>
                  <a:gd name="T35" fmla="*/ 720 h 721"/>
                  <a:gd name="T36" fmla="*/ 1568 w 2263"/>
                  <a:gd name="T37" fmla="*/ 720 h 721"/>
                  <a:gd name="T38" fmla="*/ 1568 w 2263"/>
                  <a:gd name="T39" fmla="*/ 446 h 721"/>
                  <a:gd name="T40" fmla="*/ 1535 w 2263"/>
                  <a:gd name="T41" fmla="*/ 446 h 721"/>
                  <a:gd name="T42" fmla="*/ 1512 w 2263"/>
                  <a:gd name="T43" fmla="*/ 445 h 721"/>
                  <a:gd name="T44" fmla="*/ 1490 w 2263"/>
                  <a:gd name="T45" fmla="*/ 441 h 721"/>
                  <a:gd name="T46" fmla="*/ 1469 w 2263"/>
                  <a:gd name="T47" fmla="*/ 434 h 721"/>
                  <a:gd name="T48" fmla="*/ 1449 w 2263"/>
                  <a:gd name="T49" fmla="*/ 425 h 721"/>
                  <a:gd name="T50" fmla="*/ 1430 w 2263"/>
                  <a:gd name="T51" fmla="*/ 414 h 721"/>
                  <a:gd name="T52" fmla="*/ 1413 w 2263"/>
                  <a:gd name="T53" fmla="*/ 401 h 721"/>
                  <a:gd name="T54" fmla="*/ 1398 w 2263"/>
                  <a:gd name="T55" fmla="*/ 386 h 721"/>
                  <a:gd name="T56" fmla="*/ 1384 w 2263"/>
                  <a:gd name="T57" fmla="*/ 369 h 721"/>
                  <a:gd name="T58" fmla="*/ 1374 w 2263"/>
                  <a:gd name="T59" fmla="*/ 354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3" h="721">
                    <a:moveTo>
                      <a:pt x="1374" y="354"/>
                    </a:moveTo>
                    <a:lnTo>
                      <a:pt x="1177" y="354"/>
                    </a:lnTo>
                    <a:lnTo>
                      <a:pt x="1202" y="356"/>
                    </a:lnTo>
                    <a:lnTo>
                      <a:pt x="1224" y="362"/>
                    </a:lnTo>
                    <a:lnTo>
                      <a:pt x="1244" y="371"/>
                    </a:lnTo>
                    <a:lnTo>
                      <a:pt x="1262" y="384"/>
                    </a:lnTo>
                    <a:lnTo>
                      <a:pt x="1277" y="399"/>
                    </a:lnTo>
                    <a:lnTo>
                      <a:pt x="1289" y="417"/>
                    </a:lnTo>
                    <a:lnTo>
                      <a:pt x="1297" y="437"/>
                    </a:lnTo>
                    <a:lnTo>
                      <a:pt x="1301" y="458"/>
                    </a:lnTo>
                    <a:lnTo>
                      <a:pt x="1299" y="483"/>
                    </a:lnTo>
                    <a:lnTo>
                      <a:pt x="1294" y="506"/>
                    </a:lnTo>
                    <a:lnTo>
                      <a:pt x="1285" y="526"/>
                    </a:lnTo>
                    <a:lnTo>
                      <a:pt x="1273" y="544"/>
                    </a:lnTo>
                    <a:lnTo>
                      <a:pt x="1259" y="559"/>
                    </a:lnTo>
                    <a:lnTo>
                      <a:pt x="1242" y="570"/>
                    </a:lnTo>
                    <a:lnTo>
                      <a:pt x="1223" y="579"/>
                    </a:lnTo>
                    <a:lnTo>
                      <a:pt x="1204" y="720"/>
                    </a:lnTo>
                    <a:lnTo>
                      <a:pt x="1568" y="720"/>
                    </a:lnTo>
                    <a:lnTo>
                      <a:pt x="1568" y="446"/>
                    </a:lnTo>
                    <a:lnTo>
                      <a:pt x="1535" y="446"/>
                    </a:lnTo>
                    <a:lnTo>
                      <a:pt x="1512" y="445"/>
                    </a:lnTo>
                    <a:lnTo>
                      <a:pt x="1490" y="441"/>
                    </a:lnTo>
                    <a:lnTo>
                      <a:pt x="1469" y="434"/>
                    </a:lnTo>
                    <a:lnTo>
                      <a:pt x="1449" y="425"/>
                    </a:lnTo>
                    <a:lnTo>
                      <a:pt x="1430" y="414"/>
                    </a:lnTo>
                    <a:lnTo>
                      <a:pt x="1413" y="401"/>
                    </a:lnTo>
                    <a:lnTo>
                      <a:pt x="1398" y="386"/>
                    </a:lnTo>
                    <a:lnTo>
                      <a:pt x="1384" y="369"/>
                    </a:lnTo>
                    <a:lnTo>
                      <a:pt x="1374" y="354"/>
                    </a:lnTo>
                    <a:close/>
                  </a:path>
                </a:pathLst>
              </a:custGeom>
              <a:solidFill>
                <a:srgbClr val="5B8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5" name="Freeform 9"/>
              <p:cNvSpPr>
                <a:spLocks/>
              </p:cNvSpPr>
              <p:nvPr/>
            </p:nvSpPr>
            <p:spPr bwMode="auto">
              <a:xfrm>
                <a:off x="3706" y="3546"/>
                <a:ext cx="2263" cy="721"/>
              </a:xfrm>
              <a:custGeom>
                <a:avLst/>
                <a:gdLst>
                  <a:gd name="T0" fmla="*/ 1752 w 2263"/>
                  <a:gd name="T1" fmla="*/ 57 h 721"/>
                  <a:gd name="T2" fmla="*/ 1533 w 2263"/>
                  <a:gd name="T3" fmla="*/ 57 h 721"/>
                  <a:gd name="T4" fmla="*/ 1556 w 2263"/>
                  <a:gd name="T5" fmla="*/ 58 h 721"/>
                  <a:gd name="T6" fmla="*/ 1578 w 2263"/>
                  <a:gd name="T7" fmla="*/ 62 h 721"/>
                  <a:gd name="T8" fmla="*/ 1599 w 2263"/>
                  <a:gd name="T9" fmla="*/ 69 h 721"/>
                  <a:gd name="T10" fmla="*/ 1619 w 2263"/>
                  <a:gd name="T11" fmla="*/ 78 h 721"/>
                  <a:gd name="T12" fmla="*/ 1638 w 2263"/>
                  <a:gd name="T13" fmla="*/ 89 h 721"/>
                  <a:gd name="T14" fmla="*/ 1655 w 2263"/>
                  <a:gd name="T15" fmla="*/ 102 h 721"/>
                  <a:gd name="T16" fmla="*/ 1671 w 2263"/>
                  <a:gd name="T17" fmla="*/ 117 h 721"/>
                  <a:gd name="T18" fmla="*/ 1685 w 2263"/>
                  <a:gd name="T19" fmla="*/ 134 h 721"/>
                  <a:gd name="T20" fmla="*/ 1697 w 2263"/>
                  <a:gd name="T21" fmla="*/ 152 h 721"/>
                  <a:gd name="T22" fmla="*/ 1707 w 2263"/>
                  <a:gd name="T23" fmla="*/ 172 h 721"/>
                  <a:gd name="T24" fmla="*/ 1714 w 2263"/>
                  <a:gd name="T25" fmla="*/ 193 h 721"/>
                  <a:gd name="T26" fmla="*/ 1720 w 2263"/>
                  <a:gd name="T27" fmla="*/ 215 h 721"/>
                  <a:gd name="T28" fmla="*/ 1723 w 2263"/>
                  <a:gd name="T29" fmla="*/ 236 h 721"/>
                  <a:gd name="T30" fmla="*/ 1723 w 2263"/>
                  <a:gd name="T31" fmla="*/ 241 h 721"/>
                  <a:gd name="T32" fmla="*/ 1722 w 2263"/>
                  <a:gd name="T33" fmla="*/ 262 h 721"/>
                  <a:gd name="T34" fmla="*/ 1720 w 2263"/>
                  <a:gd name="T35" fmla="*/ 284 h 721"/>
                  <a:gd name="T36" fmla="*/ 1715 w 2263"/>
                  <a:gd name="T37" fmla="*/ 304 h 721"/>
                  <a:gd name="T38" fmla="*/ 1710 w 2263"/>
                  <a:gd name="T39" fmla="*/ 323 h 721"/>
                  <a:gd name="T40" fmla="*/ 1702 w 2263"/>
                  <a:gd name="T41" fmla="*/ 340 h 721"/>
                  <a:gd name="T42" fmla="*/ 1694 w 2263"/>
                  <a:gd name="T43" fmla="*/ 356 h 721"/>
                  <a:gd name="T44" fmla="*/ 1687 w 2263"/>
                  <a:gd name="T45" fmla="*/ 720 h 721"/>
                  <a:gd name="T46" fmla="*/ 2262 w 2263"/>
                  <a:gd name="T47" fmla="*/ 720 h 721"/>
                  <a:gd name="T48" fmla="*/ 2262 w 2263"/>
                  <a:gd name="T49" fmla="*/ 369 h 721"/>
                  <a:gd name="T50" fmla="*/ 2013 w 2263"/>
                  <a:gd name="T51" fmla="*/ 369 h 721"/>
                  <a:gd name="T52" fmla="*/ 1752 w 2263"/>
                  <a:gd name="T53" fmla="*/ 5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3" h="721">
                    <a:moveTo>
                      <a:pt x="1752" y="57"/>
                    </a:moveTo>
                    <a:lnTo>
                      <a:pt x="1533" y="57"/>
                    </a:lnTo>
                    <a:lnTo>
                      <a:pt x="1556" y="58"/>
                    </a:lnTo>
                    <a:lnTo>
                      <a:pt x="1578" y="62"/>
                    </a:lnTo>
                    <a:lnTo>
                      <a:pt x="1599" y="69"/>
                    </a:lnTo>
                    <a:lnTo>
                      <a:pt x="1619" y="78"/>
                    </a:lnTo>
                    <a:lnTo>
                      <a:pt x="1638" y="89"/>
                    </a:lnTo>
                    <a:lnTo>
                      <a:pt x="1655" y="102"/>
                    </a:lnTo>
                    <a:lnTo>
                      <a:pt x="1671" y="117"/>
                    </a:lnTo>
                    <a:lnTo>
                      <a:pt x="1685" y="134"/>
                    </a:lnTo>
                    <a:lnTo>
                      <a:pt x="1697" y="152"/>
                    </a:lnTo>
                    <a:lnTo>
                      <a:pt x="1707" y="172"/>
                    </a:lnTo>
                    <a:lnTo>
                      <a:pt x="1714" y="193"/>
                    </a:lnTo>
                    <a:lnTo>
                      <a:pt x="1720" y="215"/>
                    </a:lnTo>
                    <a:lnTo>
                      <a:pt x="1723" y="236"/>
                    </a:lnTo>
                    <a:lnTo>
                      <a:pt x="1723" y="241"/>
                    </a:lnTo>
                    <a:lnTo>
                      <a:pt x="1722" y="262"/>
                    </a:lnTo>
                    <a:lnTo>
                      <a:pt x="1720" y="284"/>
                    </a:lnTo>
                    <a:lnTo>
                      <a:pt x="1715" y="304"/>
                    </a:lnTo>
                    <a:lnTo>
                      <a:pt x="1710" y="323"/>
                    </a:lnTo>
                    <a:lnTo>
                      <a:pt x="1702" y="340"/>
                    </a:lnTo>
                    <a:lnTo>
                      <a:pt x="1694" y="356"/>
                    </a:lnTo>
                    <a:lnTo>
                      <a:pt x="1687" y="720"/>
                    </a:lnTo>
                    <a:lnTo>
                      <a:pt x="2262" y="720"/>
                    </a:lnTo>
                    <a:lnTo>
                      <a:pt x="2262" y="369"/>
                    </a:lnTo>
                    <a:lnTo>
                      <a:pt x="2013" y="369"/>
                    </a:lnTo>
                    <a:lnTo>
                      <a:pt x="1752" y="57"/>
                    </a:lnTo>
                    <a:close/>
                  </a:path>
                </a:pathLst>
              </a:custGeom>
              <a:solidFill>
                <a:srgbClr val="5B8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6" name="Freeform 8"/>
              <p:cNvSpPr>
                <a:spLocks/>
              </p:cNvSpPr>
              <p:nvPr/>
            </p:nvSpPr>
            <p:spPr bwMode="auto">
              <a:xfrm>
                <a:off x="3706" y="3546"/>
                <a:ext cx="2263" cy="721"/>
              </a:xfrm>
              <a:custGeom>
                <a:avLst/>
                <a:gdLst>
                  <a:gd name="T0" fmla="*/ 1568 w 2263"/>
                  <a:gd name="T1" fmla="*/ 443 h 721"/>
                  <a:gd name="T2" fmla="*/ 1557 w 2263"/>
                  <a:gd name="T3" fmla="*/ 445 h 721"/>
                  <a:gd name="T4" fmla="*/ 1546 w 2263"/>
                  <a:gd name="T5" fmla="*/ 446 h 721"/>
                  <a:gd name="T6" fmla="*/ 1568 w 2263"/>
                  <a:gd name="T7" fmla="*/ 446 h 721"/>
                  <a:gd name="T8" fmla="*/ 1568 w 2263"/>
                  <a:gd name="T9" fmla="*/ 443 h 721"/>
                </a:gdLst>
                <a:ahLst/>
                <a:cxnLst>
                  <a:cxn ang="0">
                    <a:pos x="T0" y="T1"/>
                  </a:cxn>
                  <a:cxn ang="0">
                    <a:pos x="T2" y="T3"/>
                  </a:cxn>
                  <a:cxn ang="0">
                    <a:pos x="T4" y="T5"/>
                  </a:cxn>
                  <a:cxn ang="0">
                    <a:pos x="T6" y="T7"/>
                  </a:cxn>
                  <a:cxn ang="0">
                    <a:pos x="T8" y="T9"/>
                  </a:cxn>
                </a:cxnLst>
                <a:rect l="0" t="0" r="r" b="b"/>
                <a:pathLst>
                  <a:path w="2263" h="721">
                    <a:moveTo>
                      <a:pt x="1568" y="443"/>
                    </a:moveTo>
                    <a:lnTo>
                      <a:pt x="1557" y="445"/>
                    </a:lnTo>
                    <a:lnTo>
                      <a:pt x="1546" y="446"/>
                    </a:lnTo>
                    <a:lnTo>
                      <a:pt x="1568" y="446"/>
                    </a:lnTo>
                    <a:lnTo>
                      <a:pt x="1568" y="443"/>
                    </a:lnTo>
                    <a:close/>
                  </a:path>
                </a:pathLst>
              </a:custGeom>
              <a:solidFill>
                <a:srgbClr val="5B8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7" name="Rectangle 7"/>
              <p:cNvSpPr>
                <a:spLocks/>
              </p:cNvSpPr>
              <p:nvPr/>
            </p:nvSpPr>
            <p:spPr bwMode="auto">
              <a:xfrm>
                <a:off x="5719" y="3546"/>
                <a:ext cx="249" cy="369"/>
              </a:xfrm>
              <a:prstGeom prst="rect">
                <a:avLst/>
              </a:prstGeom>
              <a:solidFill>
                <a:srgbClr val="5B8F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grpSp>
      </p:grpSp>
      <p:pic>
        <p:nvPicPr>
          <p:cNvPr id="308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381" y="2728284"/>
            <a:ext cx="2238375" cy="22193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a:spLocks noChangeArrowheads="1"/>
          </p:cNvSpPr>
          <p:nvPr/>
        </p:nvSpPr>
        <p:spPr bwMode="auto">
          <a:xfrm>
            <a:off x="1524000" y="27909"/>
            <a:ext cx="67370" cy="40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 tIns="31740" rIns="0" bIns="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Times" charset="0"/>
            </a:endParaRPr>
          </a:p>
        </p:txBody>
      </p:sp>
      <p:sp>
        <p:nvSpPr>
          <p:cNvPr id="19" name="Rectangle 18"/>
          <p:cNvSpPr>
            <a:spLocks noChangeArrowheads="1"/>
          </p:cNvSpPr>
          <p:nvPr/>
        </p:nvSpPr>
        <p:spPr bwMode="auto">
          <a:xfrm>
            <a:off x="152400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20" name="Rectangle 20"/>
          <p:cNvSpPr>
            <a:spLocks noChangeArrowheads="1"/>
          </p:cNvSpPr>
          <p:nvPr/>
        </p:nvSpPr>
        <p:spPr bwMode="auto">
          <a:xfrm>
            <a:off x="1524000" y="10515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23" name="Rectangle 22"/>
          <p:cNvSpPr/>
          <p:nvPr/>
        </p:nvSpPr>
        <p:spPr>
          <a:xfrm>
            <a:off x="3733800" y="1556074"/>
            <a:ext cx="6433820" cy="1089529"/>
          </a:xfrm>
          <a:prstGeom prst="rect">
            <a:avLst/>
          </a:prstGeom>
        </p:spPr>
        <p:txBody>
          <a:bodyPr wrap="square">
            <a:spAutoFit/>
          </a:bodyPr>
          <a:lstStyle/>
          <a:p>
            <a:pPr algn="ctr" eaLnBrk="0" fontAlgn="base" hangingPunct="0">
              <a:lnSpc>
                <a:spcPct val="90000"/>
              </a:lnSpc>
              <a:spcBef>
                <a:spcPct val="0"/>
              </a:spcBef>
              <a:spcAft>
                <a:spcPct val="0"/>
              </a:spcAft>
              <a:defRPr/>
            </a:pPr>
            <a:r>
              <a:rPr lang="en-US" altLang="en-US" sz="3600" b="1" dirty="0">
                <a:ln w="17780" cmpd="sng">
                  <a:solidFill>
                    <a:srgbClr val="FFFFFF"/>
                  </a:solidFill>
                  <a:prstDash val="solid"/>
                  <a:miter lim="800000"/>
                </a:ln>
                <a:solidFill>
                  <a:srgbClr val="C00000"/>
                </a:solidFill>
                <a:effectLst>
                  <a:outerShdw blurRad="50800" algn="tl" rotWithShape="0">
                    <a:srgbClr val="000000"/>
                  </a:outerShdw>
                </a:effectLst>
                <a:latin typeface="Trebuchet MS" panose="020B0603020202020204" pitchFamily="34" charset="0"/>
              </a:rPr>
              <a:t>JESSIE TRICE COMMUNITY HEALTH SYSTEM </a:t>
            </a:r>
          </a:p>
        </p:txBody>
      </p:sp>
      <p:sp>
        <p:nvSpPr>
          <p:cNvPr id="3" name="TextBox 2"/>
          <p:cNvSpPr txBox="1"/>
          <p:nvPr/>
        </p:nvSpPr>
        <p:spPr>
          <a:xfrm>
            <a:off x="4071620" y="3240638"/>
            <a:ext cx="6096000" cy="1077218"/>
          </a:xfrm>
          <a:prstGeom prst="rect">
            <a:avLst/>
          </a:prstGeom>
          <a:noFill/>
        </p:spPr>
        <p:txBody>
          <a:bodyPr wrap="square" rtlCol="0">
            <a:spAutoFit/>
          </a:bodyPr>
          <a:lstStyle/>
          <a:p>
            <a:pPr algn="ctr"/>
            <a:r>
              <a:rPr lang="en-US" sz="3200" dirty="0">
                <a:ln>
                  <a:solidFill>
                    <a:srgbClr val="006600"/>
                  </a:solidFill>
                </a:ln>
                <a:solidFill>
                  <a:srgbClr val="00B0F0"/>
                </a:solidFill>
                <a:latin typeface="Trebuchet MS" panose="020B0603020202020204" pitchFamily="34" charset="0"/>
              </a:rPr>
              <a:t>Health Professions Student Training Learning Collaborative</a:t>
            </a:r>
          </a:p>
        </p:txBody>
      </p:sp>
      <p:sp>
        <p:nvSpPr>
          <p:cNvPr id="8" name="TextBox 7"/>
          <p:cNvSpPr txBox="1"/>
          <p:nvPr/>
        </p:nvSpPr>
        <p:spPr>
          <a:xfrm>
            <a:off x="7066756" y="4958623"/>
            <a:ext cx="3429000" cy="1200329"/>
          </a:xfrm>
          <a:prstGeom prst="rect">
            <a:avLst/>
          </a:prstGeom>
          <a:noFill/>
        </p:spPr>
        <p:txBody>
          <a:bodyPr wrap="square" rtlCol="0">
            <a:spAutoFit/>
          </a:bodyPr>
          <a:lstStyle/>
          <a:p>
            <a:pPr algn="ctr"/>
            <a:r>
              <a:rPr lang="en-US" dirty="0">
                <a:solidFill>
                  <a:prstClr val="black"/>
                </a:solidFill>
                <a:latin typeface="Trebuchet MS" panose="020B0603020202020204" pitchFamily="34" charset="0"/>
              </a:rPr>
              <a:t>Arianne Cordon-Duran, MD</a:t>
            </a:r>
          </a:p>
          <a:p>
            <a:pPr algn="ctr"/>
            <a:r>
              <a:rPr lang="en-US" dirty="0">
                <a:solidFill>
                  <a:prstClr val="black"/>
                </a:solidFill>
                <a:latin typeface="Trebuchet MS" panose="020B0603020202020204" pitchFamily="34" charset="0"/>
              </a:rPr>
              <a:t>Acordon-duran@jtchs.org</a:t>
            </a:r>
          </a:p>
          <a:p>
            <a:pPr algn="ctr"/>
            <a:r>
              <a:rPr lang="en-US" dirty="0">
                <a:solidFill>
                  <a:prstClr val="black"/>
                </a:solidFill>
                <a:latin typeface="Trebuchet MS" panose="020B0603020202020204" pitchFamily="34" charset="0"/>
              </a:rPr>
              <a:t>305-805-1700</a:t>
            </a:r>
          </a:p>
          <a:p>
            <a:pPr algn="ctr"/>
            <a:r>
              <a:rPr lang="en-US" dirty="0">
                <a:solidFill>
                  <a:prstClr val="black"/>
                </a:solidFill>
                <a:latin typeface="Trebuchet MS" panose="020B0603020202020204" pitchFamily="34" charset="0"/>
                <a:hlinkClick r:id="rId4"/>
              </a:rPr>
              <a:t>www.JTCHS.org</a:t>
            </a:r>
            <a:endParaRPr lang="en-US" dirty="0">
              <a:solidFill>
                <a:prstClr val="black"/>
              </a:solidFill>
              <a:latin typeface="Trebuchet MS" panose="020B0603020202020204" pitchFamily="34" charset="0"/>
            </a:endParaRPr>
          </a:p>
        </p:txBody>
      </p:sp>
    </p:spTree>
    <p:extLst>
      <p:ext uri="{BB962C8B-B14F-4D97-AF65-F5344CB8AC3E}">
        <p14:creationId xmlns:p14="http://schemas.microsoft.com/office/powerpoint/2010/main" val="4069496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0" y="1026856"/>
            <a:ext cx="7696200" cy="2554545"/>
          </a:xfrm>
          <a:prstGeom prst="rect">
            <a:avLst/>
          </a:prstGeom>
          <a:noFill/>
        </p:spPr>
        <p:txBody>
          <a:bodyPr wrap="square" rtlCol="0">
            <a:spAutoFit/>
          </a:bodyPr>
          <a:lstStyle/>
          <a:p>
            <a:r>
              <a:rPr lang="en-US" sz="2000" dirty="0">
                <a:solidFill>
                  <a:prstClr val="black"/>
                </a:solidFill>
                <a:latin typeface="Trebuchet MS"/>
              </a:rPr>
              <a:t>Jessie Trice Community Health Center, Inc. (JTCHC) is one of Miami-Dade County’s preeminent federally qualified community healthcare centers, governed by a remarkably dedicated Board of Directors (51% of the members are users of the medical services) and a diverse, incredibly talented, committed family of providers and staff.</a:t>
            </a:r>
          </a:p>
          <a:p>
            <a:endParaRPr lang="en-US" sz="2200" dirty="0">
              <a:solidFill>
                <a:prstClr val="black"/>
              </a:solidFill>
              <a:latin typeface="Trebuchet MS"/>
            </a:endParaRPr>
          </a:p>
          <a:p>
            <a:endParaRPr lang="en-US" dirty="0">
              <a:solidFill>
                <a:prstClr val="black"/>
              </a:solidFill>
              <a:latin typeface="Trebuchet MS"/>
            </a:endParaRPr>
          </a:p>
        </p:txBody>
      </p:sp>
      <p:pic>
        <p:nvPicPr>
          <p:cNvPr id="3" name="Picture 2" descr="http://www.jtchc.org/assets/images/jtchc-corp-office-buildin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26" y="2976562"/>
            <a:ext cx="5108575" cy="33480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p:cNvSpPr>
            <a:spLocks noGrp="1"/>
          </p:cNvSpPr>
          <p:nvPr>
            <p:ph type="title"/>
          </p:nvPr>
        </p:nvSpPr>
        <p:spPr>
          <a:xfrm>
            <a:off x="1943100" y="-29688"/>
            <a:ext cx="8229600" cy="748766"/>
          </a:xfrm>
        </p:spPr>
        <p:txBody>
          <a:bodyPr/>
          <a:lstStyle/>
          <a:p>
            <a:pPr marL="0" indent="0">
              <a:buNone/>
            </a:pPr>
            <a:r>
              <a:rPr lang="en-US" dirty="0">
                <a:ln>
                  <a:solidFill>
                    <a:srgbClr val="C00000"/>
                  </a:solidFill>
                </a:ln>
                <a:solidFill>
                  <a:schemeClr val="bg1"/>
                </a:solidFill>
              </a:rPr>
              <a:t>ABOUT JTCHS…</a:t>
            </a:r>
          </a:p>
        </p:txBody>
      </p:sp>
      <p:sp>
        <p:nvSpPr>
          <p:cNvPr id="5" name="TextBox 4"/>
          <p:cNvSpPr txBox="1"/>
          <p:nvPr/>
        </p:nvSpPr>
        <p:spPr>
          <a:xfrm>
            <a:off x="1524000" y="3276600"/>
            <a:ext cx="3848100" cy="2862322"/>
          </a:xfrm>
          <a:prstGeom prst="rect">
            <a:avLst/>
          </a:prstGeom>
          <a:noFill/>
        </p:spPr>
        <p:txBody>
          <a:bodyPr wrap="square" rtlCol="0">
            <a:spAutoFit/>
          </a:bodyPr>
          <a:lstStyle/>
          <a:p>
            <a:r>
              <a:rPr lang="en-US" dirty="0">
                <a:solidFill>
                  <a:prstClr val="black"/>
                </a:solidFill>
                <a:latin typeface="Trebuchet MS"/>
              </a:rPr>
              <a:t>The Jessie Trice Community Health Center, Inc. is a Florida 501 (c) 3, not-for-profit, Federally Qualified Health Center, which has been serving Miami-Dade County since 1967. The target population is the uninsured and underinsured, 95% of which live at or below the Federal Poverty Level of 200%.</a:t>
            </a:r>
          </a:p>
          <a:p>
            <a:endParaRPr lang="en-US" dirty="0">
              <a:solidFill>
                <a:prstClr val="black"/>
              </a:solidFill>
              <a:latin typeface="Trebuchet MS"/>
            </a:endParaRPr>
          </a:p>
        </p:txBody>
      </p:sp>
    </p:spTree>
    <p:extLst>
      <p:ext uri="{BB962C8B-B14F-4D97-AF65-F5344CB8AC3E}">
        <p14:creationId xmlns:p14="http://schemas.microsoft.com/office/powerpoint/2010/main" val="3004612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400" y="1113312"/>
            <a:ext cx="8839200" cy="2308324"/>
          </a:xfrm>
          <a:prstGeom prst="rect">
            <a:avLst/>
          </a:prstGeom>
          <a:noFill/>
        </p:spPr>
        <p:txBody>
          <a:bodyPr wrap="square" rtlCol="0">
            <a:spAutoFit/>
          </a:bodyPr>
          <a:lstStyle/>
          <a:p>
            <a:pPr algn="ctr"/>
            <a:endParaRPr lang="en-US" sz="2400" b="1" dirty="0">
              <a:solidFill>
                <a:prstClr val="black"/>
              </a:solidFill>
              <a:latin typeface="Trebuchet MS"/>
            </a:endParaRPr>
          </a:p>
          <a:p>
            <a:endParaRPr lang="en-US" sz="2400" b="1" dirty="0">
              <a:solidFill>
                <a:prstClr val="black"/>
              </a:solidFill>
              <a:latin typeface="Trebuchet MS"/>
            </a:endParaRPr>
          </a:p>
          <a:p>
            <a:r>
              <a:rPr lang="en-US" sz="2400" dirty="0">
                <a:solidFill>
                  <a:prstClr val="black"/>
                </a:solidFill>
                <a:latin typeface="Trebuchet MS"/>
              </a:rPr>
              <a:t>Dr. Jocelyn Lawrence:	   </a:t>
            </a:r>
            <a:r>
              <a:rPr lang="en-US" sz="2400" i="1" dirty="0">
                <a:solidFill>
                  <a:prstClr val="black"/>
                </a:solidFill>
                <a:latin typeface="Trebuchet MS"/>
              </a:rPr>
              <a:t>Chief Medical Officer / DIO</a:t>
            </a:r>
          </a:p>
          <a:p>
            <a:r>
              <a:rPr lang="en-US" sz="2400" dirty="0">
                <a:solidFill>
                  <a:prstClr val="black"/>
                </a:solidFill>
                <a:latin typeface="Trebuchet MS"/>
              </a:rPr>
              <a:t>Dr. Arianne Cordon-Duran     </a:t>
            </a:r>
            <a:r>
              <a:rPr lang="en-US" sz="2400" i="1" dirty="0">
                <a:solidFill>
                  <a:prstClr val="black"/>
                </a:solidFill>
                <a:latin typeface="Trebuchet MS"/>
              </a:rPr>
              <a:t>Physician /Program Director</a:t>
            </a:r>
          </a:p>
          <a:p>
            <a:r>
              <a:rPr lang="en-US" sz="2400" dirty="0">
                <a:solidFill>
                  <a:prstClr val="black"/>
                </a:solidFill>
                <a:latin typeface="Trebuchet MS"/>
              </a:rPr>
              <a:t>Gladys Opong-Tetteh, PhD 	   </a:t>
            </a:r>
            <a:r>
              <a:rPr lang="en-US" sz="2400" i="1" dirty="0">
                <a:solidFill>
                  <a:prstClr val="black"/>
                </a:solidFill>
                <a:latin typeface="Trebuchet MS"/>
              </a:rPr>
              <a:t>Program Coordinator</a:t>
            </a:r>
          </a:p>
          <a:p>
            <a:r>
              <a:rPr lang="en-US" sz="2400" dirty="0">
                <a:solidFill>
                  <a:prstClr val="black"/>
                </a:solidFill>
                <a:latin typeface="Trebuchet MS"/>
              </a:rPr>
              <a:t>Chantal Herron </a:t>
            </a:r>
            <a:r>
              <a:rPr lang="en-US" sz="2400" i="1" dirty="0">
                <a:solidFill>
                  <a:prstClr val="black"/>
                </a:solidFill>
                <a:latin typeface="Trebuchet MS"/>
              </a:rPr>
              <a:t>		   Medical Student Coordinator </a:t>
            </a:r>
          </a:p>
        </p:txBody>
      </p:sp>
      <p:sp>
        <p:nvSpPr>
          <p:cNvPr id="4" name="Title 2"/>
          <p:cNvSpPr>
            <a:spLocks noGrp="1"/>
          </p:cNvSpPr>
          <p:nvPr>
            <p:ph type="title"/>
          </p:nvPr>
        </p:nvSpPr>
        <p:spPr>
          <a:xfrm>
            <a:off x="1943100" y="-29688"/>
            <a:ext cx="8229600" cy="1143000"/>
          </a:xfrm>
        </p:spPr>
        <p:txBody>
          <a:bodyPr/>
          <a:lstStyle/>
          <a:p>
            <a:pPr marL="0" indent="0" algn="ctr">
              <a:buNone/>
            </a:pPr>
            <a:r>
              <a:rPr lang="en-US" dirty="0">
                <a:ln>
                  <a:solidFill>
                    <a:srgbClr val="C00000"/>
                  </a:solidFill>
                </a:ln>
                <a:solidFill>
                  <a:schemeClr val="bg1"/>
                </a:solidFill>
              </a:rPr>
              <a:t>THE TEAM</a:t>
            </a:r>
          </a:p>
        </p:txBody>
      </p:sp>
    </p:spTree>
    <p:extLst>
      <p:ext uri="{BB962C8B-B14F-4D97-AF65-F5344CB8AC3E}">
        <p14:creationId xmlns:p14="http://schemas.microsoft.com/office/powerpoint/2010/main" val="3493547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401" y="1059693"/>
            <a:ext cx="9138745" cy="3262432"/>
          </a:xfrm>
          <a:prstGeom prst="rect">
            <a:avLst/>
          </a:prstGeom>
          <a:noFill/>
        </p:spPr>
        <p:txBody>
          <a:bodyPr wrap="square" rtlCol="0">
            <a:spAutoFit/>
          </a:bodyPr>
          <a:lstStyle/>
          <a:p>
            <a:endParaRPr lang="en-US" sz="2000" b="1" dirty="0">
              <a:solidFill>
                <a:prstClr val="black"/>
              </a:solidFill>
              <a:latin typeface="Trebuchet MS"/>
            </a:endParaRPr>
          </a:p>
          <a:p>
            <a:pPr marL="342900" indent="-342900">
              <a:buFont typeface="Arial" panose="020B0604020202020204" pitchFamily="34" charset="0"/>
              <a:buChar char="•"/>
            </a:pPr>
            <a:r>
              <a:rPr lang="en-US" sz="2800" b="1" dirty="0">
                <a:solidFill>
                  <a:prstClr val="black"/>
                </a:solidFill>
                <a:latin typeface="Trebuchet MS"/>
              </a:rPr>
              <a:t>Mainstream processes related to medical student rotations at the organization (i.e., on-boarding, evaluations, policies)</a:t>
            </a:r>
          </a:p>
          <a:p>
            <a:pPr marL="342900" indent="-342900">
              <a:buFont typeface="Arial" panose="020B0604020202020204" pitchFamily="34" charset="0"/>
              <a:buChar char="•"/>
            </a:pPr>
            <a:r>
              <a:rPr lang="en-US" sz="2800" b="1" dirty="0">
                <a:solidFill>
                  <a:prstClr val="black"/>
                </a:solidFill>
                <a:latin typeface="Trebuchet MS"/>
              </a:rPr>
              <a:t>Have similar processes in place for developing residency </a:t>
            </a:r>
          </a:p>
          <a:p>
            <a:pPr marL="342900" indent="-342900">
              <a:buFont typeface="Arial" panose="020B0604020202020204" pitchFamily="34" charset="0"/>
              <a:buChar char="•"/>
            </a:pPr>
            <a:r>
              <a:rPr lang="en-US" sz="2800" b="1" dirty="0">
                <a:solidFill>
                  <a:prstClr val="black"/>
                </a:solidFill>
                <a:latin typeface="Trebuchet MS"/>
              </a:rPr>
              <a:t>Train educators and staff on these processes </a:t>
            </a:r>
            <a:endParaRPr lang="en-US" sz="2800" dirty="0">
              <a:solidFill>
                <a:prstClr val="black"/>
              </a:solidFill>
              <a:latin typeface="Trebuchet MS"/>
            </a:endParaRPr>
          </a:p>
          <a:p>
            <a:endParaRPr lang="en-US" dirty="0">
              <a:solidFill>
                <a:prstClr val="black"/>
              </a:solidFill>
              <a:latin typeface="Trebuchet MS"/>
            </a:endParaRPr>
          </a:p>
        </p:txBody>
      </p:sp>
      <p:sp>
        <p:nvSpPr>
          <p:cNvPr id="4" name="Title 2"/>
          <p:cNvSpPr>
            <a:spLocks noGrp="1"/>
          </p:cNvSpPr>
          <p:nvPr>
            <p:ph type="title"/>
          </p:nvPr>
        </p:nvSpPr>
        <p:spPr>
          <a:xfrm>
            <a:off x="1993078" y="0"/>
            <a:ext cx="8496300" cy="846058"/>
          </a:xfrm>
        </p:spPr>
        <p:txBody>
          <a:bodyPr/>
          <a:lstStyle/>
          <a:p>
            <a:pPr marL="0" indent="0" algn="ctr">
              <a:buNone/>
            </a:pPr>
            <a:r>
              <a:rPr lang="en-US" sz="3200" dirty="0">
                <a:ln>
                  <a:solidFill>
                    <a:srgbClr val="C00000"/>
                  </a:solidFill>
                </a:ln>
                <a:solidFill>
                  <a:schemeClr val="bg1"/>
                </a:solidFill>
              </a:rPr>
              <a:t>GOALS FOR THE  COLLABORATIVE </a:t>
            </a:r>
          </a:p>
        </p:txBody>
      </p:sp>
    </p:spTree>
    <p:extLst>
      <p:ext uri="{BB962C8B-B14F-4D97-AF65-F5344CB8AC3E}">
        <p14:creationId xmlns:p14="http://schemas.microsoft.com/office/powerpoint/2010/main" val="3373967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911015" y="-4365948"/>
            <a:ext cx="16591911" cy="16591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995275" y="-2234976"/>
            <a:ext cx="5330257" cy="5330257"/>
          </a:xfrm>
          <a:prstGeom prst="rect">
            <a:avLst/>
          </a:prstGeom>
        </p:spPr>
      </p:pic>
      <p:pic>
        <p:nvPicPr>
          <p:cNvPr id="5" name="Picture 2">
            <a:extLst>
              <a:ext uri="{FF2B5EF4-FFF2-40B4-BE49-F238E27FC236}">
                <a16:creationId xmlns:a16="http://schemas.microsoft.com/office/drawing/2014/main" id="{44F39405-0F4C-E671-4662-2AEA674DEC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911015" y="-4365948"/>
            <a:ext cx="16591911" cy="16591911"/>
          </a:xfrm>
          <a:prstGeom prst="rect">
            <a:avLst/>
          </a:prstGeom>
        </p:spPr>
      </p:pic>
      <p:sp>
        <p:nvSpPr>
          <p:cNvPr id="6" name="Freeform 5">
            <a:extLst>
              <a:ext uri="{FF2B5EF4-FFF2-40B4-BE49-F238E27FC236}">
                <a16:creationId xmlns:a16="http://schemas.microsoft.com/office/drawing/2014/main" id="{A6B85A4A-A7A3-29CF-EC2F-B91C8CE4F264}"/>
              </a:ext>
            </a:extLst>
          </p:cNvPr>
          <p:cNvSpPr/>
          <p:nvPr/>
        </p:nvSpPr>
        <p:spPr>
          <a:xfrm>
            <a:off x="914400" y="2191675"/>
            <a:ext cx="9782467" cy="2474651"/>
          </a:xfrm>
          <a:custGeom>
            <a:avLst/>
            <a:gdLst/>
            <a:ahLst/>
            <a:cxnLst/>
            <a:rect l="l" t="t" r="r" b="b"/>
            <a:pathLst>
              <a:path w="7276592" h="1753616">
                <a:moveTo>
                  <a:pt x="0" y="0"/>
                </a:moveTo>
                <a:lnTo>
                  <a:pt x="0" y="1753616"/>
                </a:lnTo>
                <a:lnTo>
                  <a:pt x="7276592" y="1753616"/>
                </a:lnTo>
                <a:lnTo>
                  <a:pt x="7276592" y="0"/>
                </a:lnTo>
                <a:close/>
              </a:path>
            </a:pathLst>
          </a:custGeom>
          <a:blipFill>
            <a:blip r:embed="rId6"/>
            <a:stretch>
              <a:fillRect/>
            </a:stretch>
          </a:blipFill>
        </p:spPr>
      </p:sp>
    </p:spTree>
    <p:extLst>
      <p:ext uri="{BB962C8B-B14F-4D97-AF65-F5344CB8AC3E}">
        <p14:creationId xmlns:p14="http://schemas.microsoft.com/office/powerpoint/2010/main" val="2764607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2192000" cy="6858000"/>
          </a:xfrm>
          <a:prstGeom prst="rect">
            <a:avLst/>
          </a:prstGeom>
        </p:spPr>
      </p:pic>
      <p:pic>
        <p:nvPicPr>
          <p:cNvPr id="3" name="Picture 3"/>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2192000" cy="11375105"/>
          </a:xfrm>
          <a:prstGeom prst="rect">
            <a:avLst/>
          </a:prstGeom>
        </p:spPr>
      </p:pic>
      <p:sp>
        <p:nvSpPr>
          <p:cNvPr id="4" name="AutoShape 4"/>
          <p:cNvSpPr/>
          <p:nvPr/>
        </p:nvSpPr>
        <p:spPr>
          <a:xfrm>
            <a:off x="4781852" y="1717899"/>
            <a:ext cx="2628297" cy="0"/>
          </a:xfrm>
          <a:prstGeom prst="line">
            <a:avLst/>
          </a:prstGeom>
          <a:ln w="47625" cap="flat">
            <a:solidFill>
              <a:srgbClr val="74D54F"/>
            </a:solidFill>
            <a:prstDash val="solid"/>
            <a:headEnd type="none" w="sm" len="sm"/>
            <a:tailEnd type="none" w="sm" len="sm"/>
          </a:ln>
        </p:spPr>
      </p:sp>
      <p:grpSp>
        <p:nvGrpSpPr>
          <p:cNvPr id="5" name="Group 5"/>
          <p:cNvGrpSpPr/>
          <p:nvPr/>
        </p:nvGrpSpPr>
        <p:grpSpPr>
          <a:xfrm>
            <a:off x="865420" y="2528998"/>
            <a:ext cx="4624379" cy="587857"/>
            <a:chOff x="0" y="0"/>
            <a:chExt cx="2218370" cy="222644"/>
          </a:xfrm>
        </p:grpSpPr>
        <p:sp>
          <p:nvSpPr>
            <p:cNvPr id="6" name="Freeform 6"/>
            <p:cNvSpPr/>
            <p:nvPr/>
          </p:nvSpPr>
          <p:spPr>
            <a:xfrm>
              <a:off x="0" y="0"/>
              <a:ext cx="2218370" cy="222644"/>
            </a:xfrm>
            <a:custGeom>
              <a:avLst/>
              <a:gdLst/>
              <a:ahLst/>
              <a:cxnLst/>
              <a:rect l="l" t="t" r="r" b="b"/>
              <a:pathLst>
                <a:path w="2218370" h="222644">
                  <a:moveTo>
                    <a:pt x="0" y="0"/>
                  </a:moveTo>
                  <a:lnTo>
                    <a:pt x="2218370" y="0"/>
                  </a:lnTo>
                  <a:lnTo>
                    <a:pt x="2218370" y="222644"/>
                  </a:lnTo>
                  <a:lnTo>
                    <a:pt x="0" y="222644"/>
                  </a:lnTo>
                  <a:close/>
                </a:path>
              </a:pathLst>
            </a:custGeom>
            <a:solidFill>
              <a:srgbClr val="FFFFFF"/>
            </a:solidFill>
          </p:spPr>
        </p:sp>
        <p:sp>
          <p:nvSpPr>
            <p:cNvPr id="7" name="TextBox 7"/>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11" name="Group 11"/>
          <p:cNvGrpSpPr/>
          <p:nvPr/>
        </p:nvGrpSpPr>
        <p:grpSpPr>
          <a:xfrm>
            <a:off x="865420" y="3367531"/>
            <a:ext cx="4624379" cy="530704"/>
            <a:chOff x="0" y="0"/>
            <a:chExt cx="2218370" cy="222644"/>
          </a:xfrm>
        </p:grpSpPr>
        <p:sp>
          <p:nvSpPr>
            <p:cNvPr id="12" name="Freeform 12"/>
            <p:cNvSpPr/>
            <p:nvPr/>
          </p:nvSpPr>
          <p:spPr>
            <a:xfrm>
              <a:off x="0" y="0"/>
              <a:ext cx="2218370" cy="222644"/>
            </a:xfrm>
            <a:custGeom>
              <a:avLst/>
              <a:gdLst/>
              <a:ahLst/>
              <a:cxnLst/>
              <a:rect l="l" t="t" r="r" b="b"/>
              <a:pathLst>
                <a:path w="2218370" h="222644">
                  <a:moveTo>
                    <a:pt x="0" y="0"/>
                  </a:moveTo>
                  <a:lnTo>
                    <a:pt x="2218370" y="0"/>
                  </a:lnTo>
                  <a:lnTo>
                    <a:pt x="2218370" y="222644"/>
                  </a:lnTo>
                  <a:lnTo>
                    <a:pt x="0" y="222644"/>
                  </a:lnTo>
                  <a:close/>
                </a:path>
              </a:pathLst>
            </a:custGeom>
            <a:solidFill>
              <a:srgbClr val="FFFFFF"/>
            </a:solidFill>
          </p:spPr>
        </p:sp>
        <p:sp>
          <p:nvSpPr>
            <p:cNvPr id="13" name="TextBox 13"/>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14" name="Group 14"/>
          <p:cNvGrpSpPr/>
          <p:nvPr/>
        </p:nvGrpSpPr>
        <p:grpSpPr>
          <a:xfrm>
            <a:off x="7007197" y="2528998"/>
            <a:ext cx="4624379" cy="587857"/>
            <a:chOff x="0" y="0"/>
            <a:chExt cx="2218370" cy="222644"/>
          </a:xfrm>
        </p:grpSpPr>
        <p:sp>
          <p:nvSpPr>
            <p:cNvPr id="15" name="Freeform 15"/>
            <p:cNvSpPr/>
            <p:nvPr/>
          </p:nvSpPr>
          <p:spPr>
            <a:xfrm>
              <a:off x="0" y="0"/>
              <a:ext cx="2218370" cy="222644"/>
            </a:xfrm>
            <a:custGeom>
              <a:avLst/>
              <a:gdLst/>
              <a:ahLst/>
              <a:cxnLst/>
              <a:rect l="l" t="t" r="r" b="b"/>
              <a:pathLst>
                <a:path w="2218370" h="222644">
                  <a:moveTo>
                    <a:pt x="0" y="0"/>
                  </a:moveTo>
                  <a:lnTo>
                    <a:pt x="2218370" y="0"/>
                  </a:lnTo>
                  <a:lnTo>
                    <a:pt x="2218370" y="222644"/>
                  </a:lnTo>
                  <a:lnTo>
                    <a:pt x="0" y="222644"/>
                  </a:lnTo>
                  <a:close/>
                </a:path>
              </a:pathLst>
            </a:custGeom>
            <a:solidFill>
              <a:srgbClr val="FFFFFF"/>
            </a:solidFill>
          </p:spPr>
        </p:sp>
        <p:sp>
          <p:nvSpPr>
            <p:cNvPr id="16" name="TextBox 16"/>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17" name="Group 17"/>
          <p:cNvGrpSpPr/>
          <p:nvPr/>
        </p:nvGrpSpPr>
        <p:grpSpPr>
          <a:xfrm>
            <a:off x="846375" y="4326878"/>
            <a:ext cx="4624379" cy="587857"/>
            <a:chOff x="0" y="0"/>
            <a:chExt cx="2218370" cy="222644"/>
          </a:xfrm>
        </p:grpSpPr>
        <p:sp>
          <p:nvSpPr>
            <p:cNvPr id="18" name="Freeform 18"/>
            <p:cNvSpPr/>
            <p:nvPr/>
          </p:nvSpPr>
          <p:spPr>
            <a:xfrm>
              <a:off x="0" y="0"/>
              <a:ext cx="2218370" cy="222644"/>
            </a:xfrm>
            <a:custGeom>
              <a:avLst/>
              <a:gdLst/>
              <a:ahLst/>
              <a:cxnLst/>
              <a:rect l="l" t="t" r="r" b="b"/>
              <a:pathLst>
                <a:path w="2218370" h="222644">
                  <a:moveTo>
                    <a:pt x="0" y="0"/>
                  </a:moveTo>
                  <a:lnTo>
                    <a:pt x="2218370" y="0"/>
                  </a:lnTo>
                  <a:lnTo>
                    <a:pt x="2218370" y="222644"/>
                  </a:lnTo>
                  <a:lnTo>
                    <a:pt x="0" y="222644"/>
                  </a:lnTo>
                  <a:close/>
                </a:path>
              </a:pathLst>
            </a:custGeom>
            <a:solidFill>
              <a:srgbClr val="FFFFFF"/>
            </a:solidFill>
          </p:spPr>
        </p:sp>
        <p:sp>
          <p:nvSpPr>
            <p:cNvPr id="19" name="TextBox 19"/>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20" name="Group 20"/>
          <p:cNvGrpSpPr/>
          <p:nvPr/>
        </p:nvGrpSpPr>
        <p:grpSpPr>
          <a:xfrm>
            <a:off x="7007197" y="3367613"/>
            <a:ext cx="4624379" cy="587857"/>
            <a:chOff x="0" y="0"/>
            <a:chExt cx="2218370" cy="222644"/>
          </a:xfrm>
        </p:grpSpPr>
        <p:sp>
          <p:nvSpPr>
            <p:cNvPr id="21" name="Freeform 21"/>
            <p:cNvSpPr/>
            <p:nvPr/>
          </p:nvSpPr>
          <p:spPr>
            <a:xfrm>
              <a:off x="0" y="0"/>
              <a:ext cx="2218370" cy="222644"/>
            </a:xfrm>
            <a:custGeom>
              <a:avLst/>
              <a:gdLst/>
              <a:ahLst/>
              <a:cxnLst/>
              <a:rect l="l" t="t" r="r" b="b"/>
              <a:pathLst>
                <a:path w="2218370" h="222644">
                  <a:moveTo>
                    <a:pt x="0" y="0"/>
                  </a:moveTo>
                  <a:lnTo>
                    <a:pt x="2218370" y="0"/>
                  </a:lnTo>
                  <a:lnTo>
                    <a:pt x="2218370" y="222644"/>
                  </a:lnTo>
                  <a:lnTo>
                    <a:pt x="0" y="222644"/>
                  </a:lnTo>
                  <a:close/>
                </a:path>
              </a:pathLst>
            </a:custGeom>
            <a:solidFill>
              <a:srgbClr val="FFFFFF"/>
            </a:solidFill>
          </p:spPr>
        </p:sp>
        <p:sp>
          <p:nvSpPr>
            <p:cNvPr id="22" name="TextBox 22"/>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23" name="Group 23"/>
          <p:cNvGrpSpPr/>
          <p:nvPr/>
        </p:nvGrpSpPr>
        <p:grpSpPr>
          <a:xfrm>
            <a:off x="7007197" y="4326878"/>
            <a:ext cx="4624379" cy="587857"/>
            <a:chOff x="0" y="0"/>
            <a:chExt cx="2218370" cy="222644"/>
          </a:xfrm>
        </p:grpSpPr>
        <p:sp>
          <p:nvSpPr>
            <p:cNvPr id="24" name="Freeform 24"/>
            <p:cNvSpPr/>
            <p:nvPr/>
          </p:nvSpPr>
          <p:spPr>
            <a:xfrm>
              <a:off x="0" y="0"/>
              <a:ext cx="2218370" cy="222644"/>
            </a:xfrm>
            <a:custGeom>
              <a:avLst/>
              <a:gdLst/>
              <a:ahLst/>
              <a:cxnLst/>
              <a:rect l="l" t="t" r="r" b="b"/>
              <a:pathLst>
                <a:path w="2218370" h="222644">
                  <a:moveTo>
                    <a:pt x="0" y="0"/>
                  </a:moveTo>
                  <a:lnTo>
                    <a:pt x="2218370" y="0"/>
                  </a:lnTo>
                  <a:lnTo>
                    <a:pt x="2218370" y="222644"/>
                  </a:lnTo>
                  <a:lnTo>
                    <a:pt x="0" y="222644"/>
                  </a:lnTo>
                  <a:close/>
                </a:path>
              </a:pathLst>
            </a:custGeom>
            <a:solidFill>
              <a:srgbClr val="FFFFFF"/>
            </a:solidFill>
          </p:spPr>
        </p:sp>
        <p:sp>
          <p:nvSpPr>
            <p:cNvPr id="25" name="TextBox 25"/>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26" name="Group 26"/>
          <p:cNvGrpSpPr/>
          <p:nvPr/>
        </p:nvGrpSpPr>
        <p:grpSpPr>
          <a:xfrm>
            <a:off x="846374" y="2528998"/>
            <a:ext cx="434175" cy="587857"/>
            <a:chOff x="0" y="0"/>
            <a:chExt cx="257733" cy="222644"/>
          </a:xfrm>
        </p:grpSpPr>
        <p:sp>
          <p:nvSpPr>
            <p:cNvPr id="27" name="Freeform 27"/>
            <p:cNvSpPr/>
            <p:nvPr/>
          </p:nvSpPr>
          <p:spPr>
            <a:xfrm>
              <a:off x="0" y="0"/>
              <a:ext cx="257733" cy="222644"/>
            </a:xfrm>
            <a:custGeom>
              <a:avLst/>
              <a:gdLst/>
              <a:ahLst/>
              <a:cxnLst/>
              <a:rect l="l" t="t" r="r" b="b"/>
              <a:pathLst>
                <a:path w="257733" h="222644">
                  <a:moveTo>
                    <a:pt x="0" y="0"/>
                  </a:moveTo>
                  <a:lnTo>
                    <a:pt x="257733" y="0"/>
                  </a:lnTo>
                  <a:lnTo>
                    <a:pt x="257733" y="222644"/>
                  </a:lnTo>
                  <a:lnTo>
                    <a:pt x="0" y="222644"/>
                  </a:lnTo>
                  <a:close/>
                </a:path>
              </a:pathLst>
            </a:custGeom>
            <a:solidFill>
              <a:srgbClr val="74D54F"/>
            </a:solidFill>
          </p:spPr>
        </p:sp>
        <p:sp>
          <p:nvSpPr>
            <p:cNvPr id="28" name="TextBox 28"/>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32" name="Group 32"/>
          <p:cNvGrpSpPr/>
          <p:nvPr/>
        </p:nvGrpSpPr>
        <p:grpSpPr>
          <a:xfrm>
            <a:off x="865419" y="3369961"/>
            <a:ext cx="434175" cy="528275"/>
            <a:chOff x="0" y="0"/>
            <a:chExt cx="257733" cy="222644"/>
          </a:xfrm>
        </p:grpSpPr>
        <p:sp>
          <p:nvSpPr>
            <p:cNvPr id="33" name="Freeform 33"/>
            <p:cNvSpPr/>
            <p:nvPr/>
          </p:nvSpPr>
          <p:spPr>
            <a:xfrm>
              <a:off x="0" y="0"/>
              <a:ext cx="257733" cy="222644"/>
            </a:xfrm>
            <a:custGeom>
              <a:avLst/>
              <a:gdLst/>
              <a:ahLst/>
              <a:cxnLst/>
              <a:rect l="l" t="t" r="r" b="b"/>
              <a:pathLst>
                <a:path w="257733" h="222644">
                  <a:moveTo>
                    <a:pt x="0" y="0"/>
                  </a:moveTo>
                  <a:lnTo>
                    <a:pt x="257733" y="0"/>
                  </a:lnTo>
                  <a:lnTo>
                    <a:pt x="257733" y="222644"/>
                  </a:lnTo>
                  <a:lnTo>
                    <a:pt x="0" y="222644"/>
                  </a:lnTo>
                  <a:close/>
                </a:path>
              </a:pathLst>
            </a:custGeom>
            <a:solidFill>
              <a:srgbClr val="74D54F"/>
            </a:solidFill>
          </p:spPr>
        </p:sp>
        <p:sp>
          <p:nvSpPr>
            <p:cNvPr id="34" name="TextBox 34"/>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35" name="Group 35"/>
          <p:cNvGrpSpPr/>
          <p:nvPr/>
        </p:nvGrpSpPr>
        <p:grpSpPr>
          <a:xfrm>
            <a:off x="7007197" y="2528998"/>
            <a:ext cx="434175" cy="598950"/>
            <a:chOff x="0" y="0"/>
            <a:chExt cx="257733" cy="222644"/>
          </a:xfrm>
        </p:grpSpPr>
        <p:sp>
          <p:nvSpPr>
            <p:cNvPr id="36" name="Freeform 36"/>
            <p:cNvSpPr/>
            <p:nvPr/>
          </p:nvSpPr>
          <p:spPr>
            <a:xfrm>
              <a:off x="0" y="0"/>
              <a:ext cx="257733" cy="222644"/>
            </a:xfrm>
            <a:custGeom>
              <a:avLst/>
              <a:gdLst/>
              <a:ahLst/>
              <a:cxnLst/>
              <a:rect l="l" t="t" r="r" b="b"/>
              <a:pathLst>
                <a:path w="257733" h="222644">
                  <a:moveTo>
                    <a:pt x="0" y="0"/>
                  </a:moveTo>
                  <a:lnTo>
                    <a:pt x="257733" y="0"/>
                  </a:lnTo>
                  <a:lnTo>
                    <a:pt x="257733" y="222644"/>
                  </a:lnTo>
                  <a:lnTo>
                    <a:pt x="0" y="222644"/>
                  </a:lnTo>
                  <a:close/>
                </a:path>
              </a:pathLst>
            </a:custGeom>
            <a:solidFill>
              <a:srgbClr val="74D54F"/>
            </a:solidFill>
          </p:spPr>
        </p:sp>
        <p:sp>
          <p:nvSpPr>
            <p:cNvPr id="37" name="TextBox 37"/>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38" name="Group 38"/>
          <p:cNvGrpSpPr/>
          <p:nvPr/>
        </p:nvGrpSpPr>
        <p:grpSpPr>
          <a:xfrm>
            <a:off x="846374" y="4324361"/>
            <a:ext cx="434175" cy="593114"/>
            <a:chOff x="0" y="0"/>
            <a:chExt cx="257733" cy="222644"/>
          </a:xfrm>
        </p:grpSpPr>
        <p:sp>
          <p:nvSpPr>
            <p:cNvPr id="39" name="Freeform 39"/>
            <p:cNvSpPr/>
            <p:nvPr/>
          </p:nvSpPr>
          <p:spPr>
            <a:xfrm>
              <a:off x="0" y="0"/>
              <a:ext cx="257733" cy="222644"/>
            </a:xfrm>
            <a:custGeom>
              <a:avLst/>
              <a:gdLst/>
              <a:ahLst/>
              <a:cxnLst/>
              <a:rect l="l" t="t" r="r" b="b"/>
              <a:pathLst>
                <a:path w="257733" h="222644">
                  <a:moveTo>
                    <a:pt x="0" y="0"/>
                  </a:moveTo>
                  <a:lnTo>
                    <a:pt x="257733" y="0"/>
                  </a:lnTo>
                  <a:lnTo>
                    <a:pt x="257733" y="222644"/>
                  </a:lnTo>
                  <a:lnTo>
                    <a:pt x="0" y="222644"/>
                  </a:lnTo>
                  <a:close/>
                </a:path>
              </a:pathLst>
            </a:custGeom>
            <a:solidFill>
              <a:srgbClr val="74D54F"/>
            </a:solidFill>
          </p:spPr>
        </p:sp>
        <p:sp>
          <p:nvSpPr>
            <p:cNvPr id="40" name="TextBox 40"/>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41" name="Group 41"/>
          <p:cNvGrpSpPr/>
          <p:nvPr/>
        </p:nvGrpSpPr>
        <p:grpSpPr>
          <a:xfrm>
            <a:off x="7007197" y="3367613"/>
            <a:ext cx="434175" cy="587857"/>
            <a:chOff x="0" y="0"/>
            <a:chExt cx="257733" cy="222644"/>
          </a:xfrm>
        </p:grpSpPr>
        <p:sp>
          <p:nvSpPr>
            <p:cNvPr id="42" name="Freeform 42"/>
            <p:cNvSpPr/>
            <p:nvPr/>
          </p:nvSpPr>
          <p:spPr>
            <a:xfrm>
              <a:off x="0" y="0"/>
              <a:ext cx="257733" cy="222644"/>
            </a:xfrm>
            <a:custGeom>
              <a:avLst/>
              <a:gdLst/>
              <a:ahLst/>
              <a:cxnLst/>
              <a:rect l="l" t="t" r="r" b="b"/>
              <a:pathLst>
                <a:path w="257733" h="222644">
                  <a:moveTo>
                    <a:pt x="0" y="0"/>
                  </a:moveTo>
                  <a:lnTo>
                    <a:pt x="257733" y="0"/>
                  </a:lnTo>
                  <a:lnTo>
                    <a:pt x="257733" y="222644"/>
                  </a:lnTo>
                  <a:lnTo>
                    <a:pt x="0" y="222644"/>
                  </a:lnTo>
                  <a:close/>
                </a:path>
              </a:pathLst>
            </a:custGeom>
            <a:solidFill>
              <a:srgbClr val="74D54F"/>
            </a:solidFill>
          </p:spPr>
        </p:sp>
        <p:sp>
          <p:nvSpPr>
            <p:cNvPr id="43" name="TextBox 43"/>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grpSp>
        <p:nvGrpSpPr>
          <p:cNvPr id="44" name="Group 44"/>
          <p:cNvGrpSpPr/>
          <p:nvPr/>
        </p:nvGrpSpPr>
        <p:grpSpPr>
          <a:xfrm>
            <a:off x="7007197" y="4326877"/>
            <a:ext cx="434175" cy="585283"/>
            <a:chOff x="0" y="0"/>
            <a:chExt cx="257733" cy="222644"/>
          </a:xfrm>
        </p:grpSpPr>
        <p:sp>
          <p:nvSpPr>
            <p:cNvPr id="45" name="Freeform 45"/>
            <p:cNvSpPr/>
            <p:nvPr/>
          </p:nvSpPr>
          <p:spPr>
            <a:xfrm>
              <a:off x="0" y="0"/>
              <a:ext cx="257733" cy="222644"/>
            </a:xfrm>
            <a:custGeom>
              <a:avLst/>
              <a:gdLst/>
              <a:ahLst/>
              <a:cxnLst/>
              <a:rect l="l" t="t" r="r" b="b"/>
              <a:pathLst>
                <a:path w="257733" h="222644">
                  <a:moveTo>
                    <a:pt x="0" y="0"/>
                  </a:moveTo>
                  <a:lnTo>
                    <a:pt x="257733" y="0"/>
                  </a:lnTo>
                  <a:lnTo>
                    <a:pt x="257733" y="222644"/>
                  </a:lnTo>
                  <a:lnTo>
                    <a:pt x="0" y="222644"/>
                  </a:lnTo>
                  <a:close/>
                </a:path>
              </a:pathLst>
            </a:custGeom>
            <a:solidFill>
              <a:srgbClr val="74D54F"/>
            </a:solidFill>
          </p:spPr>
        </p:sp>
        <p:sp>
          <p:nvSpPr>
            <p:cNvPr id="46" name="TextBox 46"/>
            <p:cNvSpPr txBox="1"/>
            <p:nvPr/>
          </p:nvSpPr>
          <p:spPr>
            <a:xfrm>
              <a:off x="0" y="-28575"/>
              <a:ext cx="812800" cy="8413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sp>
        <p:nvSpPr>
          <p:cNvPr id="53" name="TextBox 53"/>
          <p:cNvSpPr txBox="1"/>
          <p:nvPr/>
        </p:nvSpPr>
        <p:spPr>
          <a:xfrm>
            <a:off x="4552597" y="898248"/>
            <a:ext cx="3086807" cy="577081"/>
          </a:xfrm>
          <a:prstGeom prst="rect">
            <a:avLst/>
          </a:prstGeom>
        </p:spPr>
        <p:txBody>
          <a:bodyPr lIns="0" tIns="0" rIns="0" bIns="0" rtlCol="0" anchor="t">
            <a:spAutoFit/>
          </a:bodyPr>
          <a:lstStyle/>
          <a:p>
            <a:pPr algn="ctr" defTabSz="609630">
              <a:lnSpc>
                <a:spcPts val="4524"/>
              </a:lnSpc>
            </a:pPr>
            <a:r>
              <a:rPr lang="en-US" sz="4467" dirty="0">
                <a:solidFill>
                  <a:srgbClr val="FFFFFF"/>
                </a:solidFill>
                <a:latin typeface="Montserrat Extra-Bold"/>
              </a:rPr>
              <a:t>Our Team</a:t>
            </a:r>
            <a:endParaRPr lang="en-US" sz="4480" dirty="0">
              <a:solidFill>
                <a:srgbClr val="FFFFFF"/>
              </a:solidFill>
              <a:latin typeface="Montserrat Extra-Bold"/>
            </a:endParaRPr>
          </a:p>
        </p:txBody>
      </p:sp>
      <p:sp>
        <p:nvSpPr>
          <p:cNvPr id="54" name="TextBox 54"/>
          <p:cNvSpPr txBox="1"/>
          <p:nvPr/>
        </p:nvSpPr>
        <p:spPr>
          <a:xfrm>
            <a:off x="1354830" y="2614935"/>
            <a:ext cx="4029970" cy="384721"/>
          </a:xfrm>
          <a:prstGeom prst="rect">
            <a:avLst/>
          </a:prstGeom>
        </p:spPr>
        <p:txBody>
          <a:bodyPr wrap="square" lIns="0" tIns="0" rIns="0" bIns="0" rtlCol="0" anchor="t">
            <a:spAutoFit/>
          </a:bodyPr>
          <a:lstStyle/>
          <a:p>
            <a:pPr defTabSz="609630">
              <a:lnSpc>
                <a:spcPts val="1493"/>
              </a:lnSpc>
              <a:spcBef>
                <a:spcPct val="0"/>
              </a:spcBef>
            </a:pPr>
            <a:r>
              <a:rPr lang="en-US" sz="1400" dirty="0">
                <a:solidFill>
                  <a:srgbClr val="053366"/>
                </a:solidFill>
                <a:latin typeface="Montserrat Semi-Bold"/>
              </a:rPr>
              <a:t>Amanda Trojanowski – Business Operations Manager</a:t>
            </a:r>
          </a:p>
        </p:txBody>
      </p:sp>
      <p:sp>
        <p:nvSpPr>
          <p:cNvPr id="56" name="TextBox 56"/>
          <p:cNvSpPr txBox="1"/>
          <p:nvPr/>
        </p:nvSpPr>
        <p:spPr>
          <a:xfrm>
            <a:off x="1354830" y="3444797"/>
            <a:ext cx="4029970" cy="384721"/>
          </a:xfrm>
          <a:prstGeom prst="rect">
            <a:avLst/>
          </a:prstGeom>
        </p:spPr>
        <p:txBody>
          <a:bodyPr wrap="square" lIns="0" tIns="0" rIns="0" bIns="0" rtlCol="0" anchor="t">
            <a:spAutoFit/>
          </a:bodyPr>
          <a:lstStyle/>
          <a:p>
            <a:pPr defTabSz="609630">
              <a:lnSpc>
                <a:spcPts val="1493"/>
              </a:lnSpc>
              <a:spcBef>
                <a:spcPct val="0"/>
              </a:spcBef>
            </a:pPr>
            <a:r>
              <a:rPr lang="en-US" sz="1400" dirty="0">
                <a:solidFill>
                  <a:srgbClr val="053366"/>
                </a:solidFill>
                <a:latin typeface="Montserrat Semi-Bold"/>
              </a:rPr>
              <a:t>Lauren Marciniak – Senior Director of Business Operations</a:t>
            </a:r>
          </a:p>
        </p:txBody>
      </p:sp>
      <p:sp>
        <p:nvSpPr>
          <p:cNvPr id="57" name="TextBox 57"/>
          <p:cNvSpPr txBox="1"/>
          <p:nvPr/>
        </p:nvSpPr>
        <p:spPr>
          <a:xfrm>
            <a:off x="7579286" y="2630655"/>
            <a:ext cx="3901514" cy="384721"/>
          </a:xfrm>
          <a:prstGeom prst="rect">
            <a:avLst/>
          </a:prstGeom>
        </p:spPr>
        <p:txBody>
          <a:bodyPr wrap="square" lIns="0" tIns="0" rIns="0" bIns="0" rtlCol="0" anchor="t">
            <a:spAutoFit/>
          </a:bodyPr>
          <a:lstStyle/>
          <a:p>
            <a:pPr defTabSz="609630">
              <a:lnSpc>
                <a:spcPts val="1493"/>
              </a:lnSpc>
              <a:spcBef>
                <a:spcPct val="0"/>
              </a:spcBef>
            </a:pPr>
            <a:r>
              <a:rPr lang="en-US" sz="1400" dirty="0">
                <a:solidFill>
                  <a:srgbClr val="053366"/>
                </a:solidFill>
                <a:latin typeface="Montserrat Semi-Bold"/>
              </a:rPr>
              <a:t>Meaghan McArdle – Director of Employee Relations</a:t>
            </a:r>
          </a:p>
        </p:txBody>
      </p:sp>
      <p:sp>
        <p:nvSpPr>
          <p:cNvPr id="58" name="TextBox 58"/>
          <p:cNvSpPr txBox="1"/>
          <p:nvPr/>
        </p:nvSpPr>
        <p:spPr>
          <a:xfrm>
            <a:off x="1354830" y="4510473"/>
            <a:ext cx="4029970" cy="192360"/>
          </a:xfrm>
          <a:prstGeom prst="rect">
            <a:avLst/>
          </a:prstGeom>
        </p:spPr>
        <p:txBody>
          <a:bodyPr wrap="square" lIns="0" tIns="0" rIns="0" bIns="0" rtlCol="0" anchor="t">
            <a:spAutoFit/>
          </a:bodyPr>
          <a:lstStyle/>
          <a:p>
            <a:pPr defTabSz="609630">
              <a:lnSpc>
                <a:spcPts val="1493"/>
              </a:lnSpc>
              <a:spcBef>
                <a:spcPct val="0"/>
              </a:spcBef>
            </a:pPr>
            <a:r>
              <a:rPr lang="en-US" sz="1400" dirty="0">
                <a:solidFill>
                  <a:srgbClr val="053366"/>
                </a:solidFill>
                <a:latin typeface="Montserrat Semi-Bold"/>
              </a:rPr>
              <a:t>Madeline Palichuk – Employment Manager</a:t>
            </a:r>
          </a:p>
        </p:txBody>
      </p:sp>
      <p:sp>
        <p:nvSpPr>
          <p:cNvPr id="59" name="TextBox 59"/>
          <p:cNvSpPr txBox="1"/>
          <p:nvPr/>
        </p:nvSpPr>
        <p:spPr>
          <a:xfrm>
            <a:off x="7579286" y="3457440"/>
            <a:ext cx="3766340" cy="384721"/>
          </a:xfrm>
          <a:prstGeom prst="rect">
            <a:avLst/>
          </a:prstGeom>
        </p:spPr>
        <p:txBody>
          <a:bodyPr wrap="square" lIns="0" tIns="0" rIns="0" bIns="0" rtlCol="0" anchor="t">
            <a:spAutoFit/>
          </a:bodyPr>
          <a:lstStyle/>
          <a:p>
            <a:pPr defTabSz="609630">
              <a:lnSpc>
                <a:spcPts val="1493"/>
              </a:lnSpc>
              <a:spcBef>
                <a:spcPct val="0"/>
              </a:spcBef>
            </a:pPr>
            <a:r>
              <a:rPr lang="en-US" sz="1400" dirty="0">
                <a:solidFill>
                  <a:srgbClr val="053366"/>
                </a:solidFill>
                <a:latin typeface="Montserrat Semi-Bold"/>
              </a:rPr>
              <a:t>Miranda Redlark – Director of Executive Administration</a:t>
            </a:r>
          </a:p>
        </p:txBody>
      </p:sp>
      <p:sp>
        <p:nvSpPr>
          <p:cNvPr id="60" name="TextBox 60"/>
          <p:cNvSpPr txBox="1"/>
          <p:nvPr/>
        </p:nvSpPr>
        <p:spPr>
          <a:xfrm>
            <a:off x="7569058" y="4416705"/>
            <a:ext cx="4052290" cy="192360"/>
          </a:xfrm>
          <a:prstGeom prst="rect">
            <a:avLst/>
          </a:prstGeom>
        </p:spPr>
        <p:txBody>
          <a:bodyPr wrap="square" lIns="0" tIns="0" rIns="0" bIns="0" rtlCol="0" anchor="t">
            <a:spAutoFit/>
          </a:bodyPr>
          <a:lstStyle/>
          <a:p>
            <a:pPr defTabSz="609630">
              <a:lnSpc>
                <a:spcPts val="1493"/>
              </a:lnSpc>
              <a:spcBef>
                <a:spcPct val="0"/>
              </a:spcBef>
            </a:pPr>
            <a:r>
              <a:rPr lang="en-US" sz="1400" dirty="0">
                <a:solidFill>
                  <a:srgbClr val="053366"/>
                </a:solidFill>
                <a:latin typeface="Montserrat Semi-Bold"/>
              </a:rPr>
              <a:t>Raquel Hall – Executive Administrative Assistant</a:t>
            </a:r>
          </a:p>
        </p:txBody>
      </p:sp>
    </p:spTree>
    <p:extLst>
      <p:ext uri="{BB962C8B-B14F-4D97-AF65-F5344CB8AC3E}">
        <p14:creationId xmlns:p14="http://schemas.microsoft.com/office/powerpoint/2010/main" val="3479709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Session 1 Agenda</a:t>
            </a:r>
            <a:endParaRPr lang="en-US" dirty="0">
              <a:latin typeface="+mj-lt"/>
            </a:endParaRPr>
          </a:p>
        </p:txBody>
      </p:sp>
      <p:graphicFrame>
        <p:nvGraphicFramePr>
          <p:cNvPr id="5" name="Content Placeholder 3"/>
          <p:cNvGraphicFramePr>
            <a:graphicFrameLocks/>
          </p:cNvGraphicFramePr>
          <p:nvPr>
            <p:extLst>
              <p:ext uri="{D42A27DB-BD31-4B8C-83A1-F6EECF244321}">
                <p14:modId xmlns:p14="http://schemas.microsoft.com/office/powerpoint/2010/main" val="1920266373"/>
              </p:ext>
            </p:extLst>
          </p:nvPr>
        </p:nvGraphicFramePr>
        <p:xfrm>
          <a:off x="609600" y="2311400"/>
          <a:ext cx="10972800" cy="4121966"/>
        </p:xfrm>
        <a:graphic>
          <a:graphicData uri="http://schemas.openxmlformats.org/drawingml/2006/table">
            <a:tbl>
              <a:tblPr firstCol="1" bandRow="1">
                <a:tableStyleId>{7DF18680-E054-41AD-8BC1-D1AEF772440D}</a:tableStyleId>
              </a:tblPr>
              <a:tblGrid>
                <a:gridCol w="2221185">
                  <a:extLst>
                    <a:ext uri="{9D8B030D-6E8A-4147-A177-3AD203B41FA5}">
                      <a16:colId xmlns:a16="http://schemas.microsoft.com/office/drawing/2014/main" val="3219212598"/>
                    </a:ext>
                  </a:extLst>
                </a:gridCol>
                <a:gridCol w="8751615">
                  <a:extLst>
                    <a:ext uri="{9D8B030D-6E8A-4147-A177-3AD203B41FA5}">
                      <a16:colId xmlns:a16="http://schemas.microsoft.com/office/drawing/2014/main" val="1873340262"/>
                    </a:ext>
                  </a:extLst>
                </a:gridCol>
              </a:tblGrid>
              <a:tr h="6138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dirty="0" smtClean="0">
                          <a:solidFill>
                            <a:schemeClr val="bg1"/>
                          </a:solidFill>
                          <a:effectLst/>
                          <a:latin typeface="+mj-lt"/>
                        </a:rPr>
                        <a:t>3:00 </a:t>
                      </a:r>
                      <a:r>
                        <a:rPr lang="en-US" sz="2400" dirty="0">
                          <a:solidFill>
                            <a:schemeClr val="bg1"/>
                          </a:solidFill>
                          <a:effectLst/>
                          <a:latin typeface="+mj-lt"/>
                        </a:rPr>
                        <a:t>– </a:t>
                      </a:r>
                      <a:r>
                        <a:rPr lang="en-US" sz="2400" dirty="0" smtClean="0">
                          <a:solidFill>
                            <a:schemeClr val="bg1"/>
                          </a:solidFill>
                          <a:effectLst/>
                          <a:latin typeface="+mj-lt"/>
                        </a:rPr>
                        <a:t>3:15</a:t>
                      </a:r>
                      <a:endParaRPr lang="en-US" sz="2400" dirty="0">
                        <a:solidFill>
                          <a:schemeClr val="bg1"/>
                        </a:solidFill>
                        <a:effectLst/>
                        <a:latin typeface="+mj-lt"/>
                        <a:ea typeface="Calibri" panose="020F0502020204030204" pitchFamily="34" charset="0"/>
                        <a:cs typeface="Calibri Light" panose="020F0302020204030204" pitchFamily="34" charset="0"/>
                      </a:endParaRPr>
                    </a:p>
                  </a:txBody>
                  <a:tcPr marL="68580" marR="68580" marT="0"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2400" b="0" dirty="0">
                          <a:solidFill>
                            <a:schemeClr val="tx1"/>
                          </a:solidFill>
                          <a:effectLst/>
                          <a:latin typeface="+mj-lt"/>
                        </a:rPr>
                        <a:t>Introduction to CHCI,</a:t>
                      </a:r>
                      <a:r>
                        <a:rPr lang="en-US" sz="2400" b="0" baseline="0" dirty="0">
                          <a:solidFill>
                            <a:schemeClr val="tx1"/>
                          </a:solidFill>
                          <a:effectLst/>
                          <a:latin typeface="+mj-lt"/>
                        </a:rPr>
                        <a:t> Collaborative Expectations, </a:t>
                      </a:r>
                      <a:r>
                        <a:rPr lang="en-US" sz="2400" b="0" baseline="0" dirty="0" smtClean="0">
                          <a:solidFill>
                            <a:schemeClr val="tx1"/>
                          </a:solidFill>
                          <a:effectLst/>
                          <a:latin typeface="+mj-lt"/>
                        </a:rPr>
                        <a:t>&amp; Structure</a:t>
                      </a:r>
                      <a:endParaRPr lang="en-US" sz="2400" b="0" dirty="0">
                        <a:solidFill>
                          <a:schemeClr val="tx1"/>
                        </a:solidFill>
                        <a:effectLst/>
                        <a:latin typeface="+mj-lt"/>
                        <a:ea typeface="Calibri" panose="020F05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2751808150"/>
                  </a:ext>
                </a:extLst>
              </a:tr>
              <a:tr h="6138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dirty="0" smtClean="0">
                          <a:solidFill>
                            <a:schemeClr val="bg1"/>
                          </a:solidFill>
                          <a:effectLst/>
                          <a:latin typeface="+mj-lt"/>
                        </a:rPr>
                        <a:t>3:15– 3:30</a:t>
                      </a:r>
                      <a:endParaRPr lang="en-US" sz="2400" dirty="0">
                        <a:solidFill>
                          <a:schemeClr val="bg1"/>
                        </a:solidFill>
                        <a:effectLst/>
                        <a:latin typeface="+mj-lt"/>
                        <a:ea typeface="Calibri" panose="020F0502020204030204" pitchFamily="34" charset="0"/>
                        <a:cs typeface="Calibri Light" panose="020F030202020403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a:spcBef>
                          <a:spcPts val="0"/>
                        </a:spcBef>
                        <a:spcAft>
                          <a:spcPts val="0"/>
                        </a:spcAft>
                        <a:buNone/>
                      </a:pPr>
                      <a:r>
                        <a:rPr lang="en-US" sz="2400" dirty="0">
                          <a:solidFill>
                            <a:schemeClr val="tx1"/>
                          </a:solidFill>
                          <a:latin typeface="+mj-lt"/>
                        </a:rPr>
                        <a:t>Team Introductions: Part I</a:t>
                      </a:r>
                      <a:endParaRPr lang="en-US" sz="2400" b="0" dirty="0">
                        <a:solidFill>
                          <a:schemeClr val="tx1"/>
                        </a:solidFill>
                        <a:latin typeface="+mj-lt"/>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4265957203"/>
                  </a:ext>
                </a:extLst>
              </a:tr>
              <a:tr h="9622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dirty="0" smtClean="0">
                          <a:solidFill>
                            <a:schemeClr val="bg1"/>
                          </a:solidFill>
                          <a:effectLst/>
                          <a:latin typeface="+mj-lt"/>
                        </a:rPr>
                        <a:t>3:30 </a:t>
                      </a:r>
                      <a:r>
                        <a:rPr lang="en-US" sz="2400" dirty="0">
                          <a:solidFill>
                            <a:schemeClr val="bg1"/>
                          </a:solidFill>
                          <a:effectLst/>
                          <a:latin typeface="+mj-lt"/>
                        </a:rPr>
                        <a:t>– </a:t>
                      </a:r>
                      <a:r>
                        <a:rPr lang="en-US" sz="2400" dirty="0" smtClean="0">
                          <a:solidFill>
                            <a:schemeClr val="bg1"/>
                          </a:solidFill>
                          <a:effectLst/>
                          <a:latin typeface="+mj-lt"/>
                        </a:rPr>
                        <a:t>3:45</a:t>
                      </a:r>
                      <a:endParaRPr lang="en-US" sz="2400" dirty="0">
                        <a:solidFill>
                          <a:schemeClr val="bg1"/>
                        </a:solidFill>
                        <a:effectLst/>
                        <a:latin typeface="+mj-lt"/>
                        <a:ea typeface="Calibri" panose="020F0502020204030204" pitchFamily="34" charset="0"/>
                        <a:cs typeface="Calibri Light" panose="020F030202020403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defTabSz="457200" rtl="0" eaLnBrk="1" latinLnBrk="0" hangingPunct="1">
                        <a:spcBef>
                          <a:spcPts val="0"/>
                        </a:spcBef>
                        <a:spcAft>
                          <a:spcPts val="0"/>
                        </a:spcAft>
                      </a:pPr>
                      <a:r>
                        <a:rPr lang="en-US" sz="2400" kern="1200" dirty="0" smtClean="0">
                          <a:solidFill>
                            <a:schemeClr val="tx1"/>
                          </a:solidFill>
                          <a:effectLst/>
                          <a:latin typeface="+mj-lt"/>
                        </a:rPr>
                        <a:t>Overview of Effective HPS Training Program, Playbook Guide, &amp; Learning Collaborative</a:t>
                      </a:r>
                      <a:r>
                        <a:rPr lang="en-US" sz="2400" kern="1200" baseline="0" dirty="0" smtClean="0">
                          <a:solidFill>
                            <a:schemeClr val="tx1"/>
                          </a:solidFill>
                          <a:effectLst/>
                          <a:latin typeface="+mj-lt"/>
                        </a:rPr>
                        <a:t> </a:t>
                      </a:r>
                      <a:r>
                        <a:rPr lang="en-US" sz="2400" kern="1200" dirty="0" smtClean="0">
                          <a:solidFill>
                            <a:schemeClr val="tx1"/>
                          </a:solidFill>
                          <a:effectLst/>
                          <a:latin typeface="+mj-lt"/>
                        </a:rPr>
                        <a:t>Deliverables</a:t>
                      </a:r>
                      <a:endParaRPr lang="en-US" sz="2400" b="0" kern="1200" dirty="0">
                        <a:solidFill>
                          <a:schemeClr val="tx1"/>
                        </a:solidFill>
                        <a:effectLst/>
                        <a:latin typeface="+mj-lt"/>
                        <a:ea typeface="Calibri" panose="020F05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4231363193"/>
                  </a:ext>
                </a:extLst>
              </a:tr>
              <a:tr h="65903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effectLst/>
                          <a:latin typeface="+mj-lt"/>
                        </a:rPr>
                        <a:t>3:45 </a:t>
                      </a:r>
                      <a:r>
                        <a:rPr lang="en-US" sz="2400" dirty="0">
                          <a:solidFill>
                            <a:schemeClr val="bg1"/>
                          </a:solidFill>
                          <a:effectLst/>
                          <a:latin typeface="+mj-lt"/>
                        </a:rPr>
                        <a:t>– </a:t>
                      </a:r>
                      <a:r>
                        <a:rPr lang="en-US" sz="2400" dirty="0" smtClean="0">
                          <a:solidFill>
                            <a:schemeClr val="bg1"/>
                          </a:solidFill>
                          <a:effectLst/>
                          <a:latin typeface="+mj-lt"/>
                        </a:rPr>
                        <a:t>4:00</a:t>
                      </a:r>
                      <a:endParaRPr lang="en-US" sz="2400" dirty="0">
                        <a:solidFill>
                          <a:schemeClr val="bg1"/>
                        </a:solidFill>
                        <a:effectLst/>
                        <a:latin typeface="+mj-lt"/>
                        <a:ea typeface="Calibri" panose="020F0502020204030204" pitchFamily="34" charset="0"/>
                        <a:cs typeface="Calibri Light" panose="020F030202020403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mj-lt"/>
                        </a:rPr>
                        <a:t>Team Introductions: Part I</a:t>
                      </a:r>
                      <a:r>
                        <a:rPr lang="en-US" sz="2400" dirty="0" smtClean="0">
                          <a:solidFill>
                            <a:schemeClr val="tx1"/>
                          </a:solidFill>
                          <a:effectLst/>
                          <a:latin typeface="+mj-lt"/>
                        </a:rPr>
                        <a:t>I</a:t>
                      </a:r>
                      <a:endParaRPr lang="en-US" sz="2400" b="0" dirty="0" smtClean="0">
                        <a:solidFill>
                          <a:schemeClr val="tx1"/>
                        </a:solidFill>
                        <a:latin typeface="+mj-lt"/>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2773016608"/>
                  </a:ext>
                </a:extLst>
              </a:tr>
              <a:tr h="65903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dirty="0" smtClean="0">
                          <a:solidFill>
                            <a:schemeClr val="bg1"/>
                          </a:solidFill>
                          <a:effectLst/>
                          <a:latin typeface="+mj-lt"/>
                        </a:rPr>
                        <a:t>4:00 </a:t>
                      </a:r>
                      <a:r>
                        <a:rPr lang="en-US" sz="2400" dirty="0">
                          <a:solidFill>
                            <a:schemeClr val="bg1"/>
                          </a:solidFill>
                          <a:effectLst/>
                          <a:latin typeface="+mj-lt"/>
                        </a:rPr>
                        <a:t>– </a:t>
                      </a:r>
                      <a:r>
                        <a:rPr lang="en-US" sz="2400" dirty="0" smtClean="0">
                          <a:solidFill>
                            <a:schemeClr val="bg1"/>
                          </a:solidFill>
                          <a:effectLst/>
                          <a:latin typeface="+mj-lt"/>
                        </a:rPr>
                        <a:t>4:25</a:t>
                      </a:r>
                      <a:endParaRPr lang="en-US" sz="2400" dirty="0">
                        <a:solidFill>
                          <a:schemeClr val="bg1"/>
                        </a:solidFill>
                        <a:effectLst/>
                        <a:latin typeface="+mj-lt"/>
                        <a:ea typeface="Calibri" panose="020F0502020204030204" pitchFamily="34" charset="0"/>
                        <a:cs typeface="Calibri Light" panose="020F030202020403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2400" dirty="0" smtClean="0">
                          <a:solidFill>
                            <a:schemeClr val="tx1"/>
                          </a:solidFill>
                          <a:effectLst/>
                          <a:latin typeface="+mj-lt"/>
                        </a:rPr>
                        <a:t>Play 1</a:t>
                      </a:r>
                      <a:r>
                        <a:rPr lang="en-US" sz="2400" baseline="0" dirty="0" smtClean="0">
                          <a:solidFill>
                            <a:schemeClr val="tx1"/>
                          </a:solidFill>
                          <a:effectLst/>
                          <a:latin typeface="+mj-lt"/>
                        </a:rPr>
                        <a:t> and 2: Partnerships</a:t>
                      </a:r>
                      <a:endParaRPr lang="en-US" sz="2400" b="0" dirty="0">
                        <a:solidFill>
                          <a:schemeClr val="tx1"/>
                        </a:solidFill>
                        <a:effectLst/>
                        <a:latin typeface="+mj-lt"/>
                        <a:ea typeface="Calibri" panose="020F05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2850997851"/>
                  </a:ext>
                </a:extLst>
              </a:tr>
              <a:tr h="6138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dirty="0" smtClean="0">
                          <a:solidFill>
                            <a:schemeClr val="bg1"/>
                          </a:solidFill>
                          <a:effectLst/>
                          <a:latin typeface="+mj-lt"/>
                        </a:rPr>
                        <a:t>4:25 – 4:30</a:t>
                      </a:r>
                      <a:endParaRPr lang="en-US" sz="2400" dirty="0">
                        <a:solidFill>
                          <a:schemeClr val="bg1"/>
                        </a:solidFill>
                        <a:effectLst/>
                        <a:latin typeface="+mj-lt"/>
                        <a:ea typeface="Calibri" panose="020F0502020204030204" pitchFamily="34" charset="0"/>
                        <a:cs typeface="Calibri Light" panose="020F030202020403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1200" dirty="0" smtClean="0">
                          <a:solidFill>
                            <a:schemeClr val="tx1"/>
                          </a:solidFill>
                          <a:latin typeface="+mj-lt"/>
                        </a:rPr>
                        <a:t>Q &amp; A,</a:t>
                      </a:r>
                      <a:r>
                        <a:rPr lang="en-US" sz="2400" kern="1200" baseline="0" dirty="0" smtClean="0">
                          <a:solidFill>
                            <a:schemeClr val="tx1"/>
                          </a:solidFill>
                          <a:latin typeface="+mj-lt"/>
                        </a:rPr>
                        <a:t> </a:t>
                      </a:r>
                      <a:r>
                        <a:rPr lang="en-US" sz="2400" kern="1200" dirty="0" smtClean="0">
                          <a:solidFill>
                            <a:schemeClr val="tx1"/>
                          </a:solidFill>
                          <a:latin typeface="+mj-lt"/>
                        </a:rPr>
                        <a:t>Next Steps, Evaluation </a:t>
                      </a:r>
                      <a:endParaRPr lang="en-US" sz="2400" b="0" kern="1200" dirty="0" smtClean="0">
                        <a:solidFill>
                          <a:schemeClr val="tx1"/>
                        </a:solidFill>
                        <a:latin typeface="+mj-lt"/>
                        <a:ea typeface="+mn-ea"/>
                        <a:cs typeface="Calibri Light" panose="020F0302020204030204" pitchFamily="34" charset="0"/>
                      </a:endParaRPr>
                    </a:p>
                  </a:txBody>
                  <a:tcPr marL="68580" marR="68580" marT="0" marB="0" anchor="ctr"/>
                </a:tc>
                <a:extLst>
                  <a:ext uri="{0D108BD9-81ED-4DB2-BD59-A6C34878D82A}">
                    <a16:rowId xmlns:a16="http://schemas.microsoft.com/office/drawing/2014/main" val="4048058987"/>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1657891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999"/>
          </a:blip>
          <a:srcRect t="7786" b="7786"/>
          <a:stretch>
            <a:fillRect/>
          </a:stretch>
        </p:blipFill>
        <p:spPr>
          <a:xfrm>
            <a:off x="0" y="0"/>
            <a:ext cx="12192000" cy="6858000"/>
          </a:xfrm>
          <a:prstGeom prst="rect">
            <a:avLst/>
          </a:prstGeom>
        </p:spPr>
      </p:pic>
      <p:grpSp>
        <p:nvGrpSpPr>
          <p:cNvPr id="3" name="Group 3"/>
          <p:cNvGrpSpPr/>
          <p:nvPr/>
        </p:nvGrpSpPr>
        <p:grpSpPr>
          <a:xfrm>
            <a:off x="-198445" y="-138317"/>
            <a:ext cx="12561411" cy="3567317"/>
            <a:chOff x="0" y="0"/>
            <a:chExt cx="4962533" cy="1409311"/>
          </a:xfrm>
        </p:grpSpPr>
        <p:sp>
          <p:nvSpPr>
            <p:cNvPr id="4" name="Freeform 4"/>
            <p:cNvSpPr/>
            <p:nvPr/>
          </p:nvSpPr>
          <p:spPr>
            <a:xfrm>
              <a:off x="0" y="0"/>
              <a:ext cx="4962533" cy="1409310"/>
            </a:xfrm>
            <a:custGeom>
              <a:avLst/>
              <a:gdLst/>
              <a:ahLst/>
              <a:cxnLst/>
              <a:rect l="l" t="t" r="r" b="b"/>
              <a:pathLst>
                <a:path w="4962533" h="1409310">
                  <a:moveTo>
                    <a:pt x="0" y="0"/>
                  </a:moveTo>
                  <a:lnTo>
                    <a:pt x="4962533" y="0"/>
                  </a:lnTo>
                  <a:lnTo>
                    <a:pt x="4962533" y="1409310"/>
                  </a:lnTo>
                  <a:lnTo>
                    <a:pt x="0" y="1409310"/>
                  </a:lnTo>
                  <a:close/>
                </a:path>
              </a:pathLst>
            </a:custGeom>
            <a:solidFill>
              <a:srgbClr val="0C9AA9"/>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9" name="Group 9"/>
          <p:cNvGrpSpPr/>
          <p:nvPr/>
        </p:nvGrpSpPr>
        <p:grpSpPr>
          <a:xfrm>
            <a:off x="11414393" y="3143960"/>
            <a:ext cx="570080" cy="570080"/>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4D54F"/>
            </a:solidFill>
          </p:spPr>
        </p:sp>
        <p:sp>
          <p:nvSpPr>
            <p:cNvPr id="11" name="TextBox 11"/>
            <p:cNvSpPr txBox="1"/>
            <p:nvPr/>
          </p:nvSpPr>
          <p:spPr>
            <a:xfrm>
              <a:off x="76200" y="47625"/>
              <a:ext cx="660400" cy="688975"/>
            </a:xfrm>
            <a:prstGeom prst="rect">
              <a:avLst/>
            </a:prstGeom>
          </p:spPr>
          <p:txBody>
            <a:bodyPr lIns="33867" tIns="33867" rIns="33867" bIns="33867" rtlCol="0" anchor="ctr"/>
            <a:lstStyle/>
            <a:p>
              <a:pPr algn="ctr" defTabSz="609630">
                <a:lnSpc>
                  <a:spcPts val="1666"/>
                </a:lnSpc>
              </a:pPr>
              <a:endParaRPr sz="1200">
                <a:solidFill>
                  <a:prstClr val="black"/>
                </a:solidFill>
                <a:latin typeface="Calibri"/>
              </a:endParaRPr>
            </a:p>
          </p:txBody>
        </p:sp>
      </p:grpSp>
      <p:sp>
        <p:nvSpPr>
          <p:cNvPr id="14" name="TextBox 14"/>
          <p:cNvSpPr txBox="1"/>
          <p:nvPr/>
        </p:nvSpPr>
        <p:spPr>
          <a:xfrm>
            <a:off x="789713" y="1237886"/>
            <a:ext cx="4260497" cy="769441"/>
          </a:xfrm>
          <a:prstGeom prst="rect">
            <a:avLst/>
          </a:prstGeom>
        </p:spPr>
        <p:txBody>
          <a:bodyPr lIns="0" tIns="0" rIns="0" bIns="0" rtlCol="0" anchor="t">
            <a:spAutoFit/>
          </a:bodyPr>
          <a:lstStyle/>
          <a:p>
            <a:pPr defTabSz="609630">
              <a:lnSpc>
                <a:spcPts val="6033"/>
              </a:lnSpc>
              <a:spcBef>
                <a:spcPct val="0"/>
              </a:spcBef>
            </a:pPr>
            <a:r>
              <a:rPr lang="en-US" sz="4300" dirty="0">
                <a:solidFill>
                  <a:srgbClr val="FFFFFF"/>
                </a:solidFill>
                <a:latin typeface="Montserrat Extra-Bold"/>
              </a:rPr>
              <a:t>Our</a:t>
            </a:r>
            <a:endParaRPr lang="en-US" sz="4310" dirty="0">
              <a:solidFill>
                <a:srgbClr val="FFFFFF"/>
              </a:solidFill>
              <a:latin typeface="Montserrat Extra-Bold"/>
            </a:endParaRPr>
          </a:p>
        </p:txBody>
      </p:sp>
      <p:sp>
        <p:nvSpPr>
          <p:cNvPr id="15" name="TextBox 15"/>
          <p:cNvSpPr txBox="1"/>
          <p:nvPr/>
        </p:nvSpPr>
        <p:spPr>
          <a:xfrm>
            <a:off x="789713" y="1919768"/>
            <a:ext cx="5742275" cy="1295226"/>
          </a:xfrm>
          <a:prstGeom prst="rect">
            <a:avLst/>
          </a:prstGeom>
        </p:spPr>
        <p:txBody>
          <a:bodyPr lIns="0" tIns="0" rIns="0" bIns="0" rtlCol="0" anchor="t">
            <a:spAutoFit/>
          </a:bodyPr>
          <a:lstStyle/>
          <a:p>
            <a:pPr defTabSz="609630">
              <a:lnSpc>
                <a:spcPts val="10062"/>
              </a:lnSpc>
              <a:spcBef>
                <a:spcPct val="0"/>
              </a:spcBef>
            </a:pPr>
            <a:r>
              <a:rPr lang="en-US" sz="7167" dirty="0">
                <a:solidFill>
                  <a:srgbClr val="74D54F"/>
                </a:solidFill>
                <a:latin typeface="Montserrat Extra-Bold"/>
              </a:rPr>
              <a:t>Goals</a:t>
            </a:r>
          </a:p>
        </p:txBody>
      </p:sp>
      <p:sp>
        <p:nvSpPr>
          <p:cNvPr id="16" name="TextBox 16"/>
          <p:cNvSpPr txBox="1"/>
          <p:nvPr/>
        </p:nvSpPr>
        <p:spPr>
          <a:xfrm>
            <a:off x="685800" y="3485440"/>
            <a:ext cx="11099800" cy="2410916"/>
          </a:xfrm>
          <a:prstGeom prst="rect">
            <a:avLst/>
          </a:prstGeom>
        </p:spPr>
        <p:txBody>
          <a:bodyPr wrap="square" lIns="0" tIns="0" rIns="0" bIns="0" rtlCol="0" anchor="t">
            <a:spAutoFit/>
          </a:bodyPr>
          <a:lstStyle/>
          <a:p>
            <a:pPr marL="408758" lvl="1" indent="-204379" defTabSz="609630">
              <a:lnSpc>
                <a:spcPts val="4733"/>
              </a:lnSpc>
              <a:buFont typeface="Arial"/>
              <a:buChar char="•"/>
            </a:pPr>
            <a:r>
              <a:rPr lang="en-US" sz="1467" dirty="0">
                <a:solidFill>
                  <a:srgbClr val="000000"/>
                </a:solidFill>
                <a:latin typeface="Articulat" panose="020B0604020202020204" charset="0"/>
              </a:rPr>
              <a:t>Create a student program that allows the influx of students into NorthShore easily.</a:t>
            </a:r>
          </a:p>
          <a:p>
            <a:pPr marL="408758" lvl="1" indent="-204379" defTabSz="609630">
              <a:lnSpc>
                <a:spcPts val="4733"/>
              </a:lnSpc>
              <a:buFont typeface="Arial"/>
              <a:buChar char="•"/>
            </a:pPr>
            <a:r>
              <a:rPr lang="en-US" sz="1467" dirty="0">
                <a:solidFill>
                  <a:srgbClr val="000000"/>
                </a:solidFill>
                <a:latin typeface="Articulat" panose="020B0604020202020204" charset="0"/>
              </a:rPr>
              <a:t>Establish a way to track students, their documents, and the time they will be at NorthShore. </a:t>
            </a:r>
          </a:p>
          <a:p>
            <a:pPr marL="408758" lvl="1" indent="-204379" defTabSz="609630">
              <a:lnSpc>
                <a:spcPts val="4733"/>
              </a:lnSpc>
              <a:buFont typeface="Arial"/>
              <a:buChar char="•"/>
            </a:pPr>
            <a:r>
              <a:rPr lang="en-US" sz="1467" dirty="0">
                <a:solidFill>
                  <a:srgbClr val="000000"/>
                </a:solidFill>
                <a:latin typeface="Articulat" panose="020B0604020202020204" charset="0"/>
              </a:rPr>
              <a:t>Create a process of evaluation so that students can be considered for hire at NorthShore after completing their student program. </a:t>
            </a:r>
          </a:p>
          <a:p>
            <a:pPr marL="408758" lvl="1" indent="-204379" defTabSz="609630">
              <a:lnSpc>
                <a:spcPts val="4733"/>
              </a:lnSpc>
              <a:buFont typeface="Arial"/>
              <a:buChar char="•"/>
            </a:pPr>
            <a:r>
              <a:rPr lang="en-US" sz="1467" dirty="0">
                <a:solidFill>
                  <a:srgbClr val="000000"/>
                </a:solidFill>
                <a:latin typeface="Articulat" panose="020B0604020202020204" charset="0"/>
              </a:rPr>
              <a:t>Create good communication channels for the program between students, providers, and administration. </a:t>
            </a:r>
          </a:p>
        </p:txBody>
      </p:sp>
      <p:pic>
        <p:nvPicPr>
          <p:cNvPr id="18" name="Picture 17" descr="A close up of a logo&#10;&#10;Description automatically generated">
            <a:extLst>
              <a:ext uri="{FF2B5EF4-FFF2-40B4-BE49-F238E27FC236}">
                <a16:creationId xmlns:a16="http://schemas.microsoft.com/office/drawing/2014/main" id="{0451EF7B-EA7E-2F82-4C31-22771556E787}"/>
              </a:ext>
            </a:extLst>
          </p:cNvPr>
          <p:cNvPicPr>
            <a:picLocks noChangeAspect="1"/>
          </p:cNvPicPr>
          <p:nvPr/>
        </p:nvPicPr>
        <p:blipFill>
          <a:blip r:embed="rId3"/>
          <a:srcRect/>
          <a:stretch>
            <a:fillRect/>
          </a:stretch>
        </p:blipFill>
        <p:spPr>
          <a:xfrm>
            <a:off x="9576284" y="6079510"/>
            <a:ext cx="2448106" cy="597405"/>
          </a:xfrm>
          <a:prstGeom prst="rect">
            <a:avLst/>
          </a:prstGeom>
        </p:spPr>
      </p:pic>
    </p:spTree>
    <p:extLst>
      <p:ext uri="{BB962C8B-B14F-4D97-AF65-F5344CB8AC3E}">
        <p14:creationId xmlns:p14="http://schemas.microsoft.com/office/powerpoint/2010/main" val="1248568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C565CF1-5999-344A-AE37-663423C428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447800"/>
            <a:ext cx="6179634" cy="3619500"/>
          </a:xfrm>
          <a:prstGeom prst="rect">
            <a:avLst/>
          </a:prstGeom>
        </p:spPr>
      </p:pic>
    </p:spTree>
    <p:extLst>
      <p:ext uri="{BB962C8B-B14F-4D97-AF65-F5344CB8AC3E}">
        <p14:creationId xmlns:p14="http://schemas.microsoft.com/office/powerpoint/2010/main" val="27699898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4A4A-9748-A171-7487-EAE9616804C0}"/>
              </a:ext>
            </a:extLst>
          </p:cNvPr>
          <p:cNvSpPr>
            <a:spLocks noGrp="1"/>
          </p:cNvSpPr>
          <p:nvPr>
            <p:ph type="title"/>
          </p:nvPr>
        </p:nvSpPr>
        <p:spPr/>
        <p:txBody>
          <a:bodyPr/>
          <a:lstStyle/>
          <a:p>
            <a:r>
              <a:rPr lang="en-US" dirty="0"/>
              <a:t>Sun Life Education Admin Staff</a:t>
            </a:r>
          </a:p>
        </p:txBody>
      </p:sp>
      <p:pic>
        <p:nvPicPr>
          <p:cNvPr id="7" name="Content Placeholder 6" descr="A person wearing a black dress and a necklace&#10;&#10;Description automatically generated">
            <a:extLst>
              <a:ext uri="{FF2B5EF4-FFF2-40B4-BE49-F238E27FC236}">
                <a16:creationId xmlns:a16="http://schemas.microsoft.com/office/drawing/2014/main" id="{BEB28604-0D2D-17CD-E2F1-DFA275F1237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6904" y="1482725"/>
            <a:ext cx="4204191" cy="4351338"/>
          </a:xfrm>
        </p:spPr>
      </p:pic>
      <p:pic>
        <p:nvPicPr>
          <p:cNvPr id="9" name="Content Placeholder 8" descr="A person in a suit&#10;&#10;Description automatically generated">
            <a:extLst>
              <a:ext uri="{FF2B5EF4-FFF2-40B4-BE49-F238E27FC236}">
                <a16:creationId xmlns:a16="http://schemas.microsoft.com/office/drawing/2014/main" id="{7A38C0CD-65C4-E4F0-F75C-CD47119E02A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22465" y="1482725"/>
            <a:ext cx="3481070" cy="4351338"/>
          </a:xfrm>
        </p:spPr>
      </p:pic>
      <p:sp>
        <p:nvSpPr>
          <p:cNvPr id="10" name="TextBox 9">
            <a:extLst>
              <a:ext uri="{FF2B5EF4-FFF2-40B4-BE49-F238E27FC236}">
                <a16:creationId xmlns:a16="http://schemas.microsoft.com/office/drawing/2014/main" id="{CDD138AE-179A-1952-65D6-7CC4006851DB}"/>
              </a:ext>
            </a:extLst>
          </p:cNvPr>
          <p:cNvSpPr txBox="1"/>
          <p:nvPr/>
        </p:nvSpPr>
        <p:spPr>
          <a:xfrm>
            <a:off x="1829554" y="5943600"/>
            <a:ext cx="319888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Camena Johnson, BHA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Education Department Assistant</a:t>
            </a:r>
          </a:p>
        </p:txBody>
      </p:sp>
      <p:sp>
        <p:nvSpPr>
          <p:cNvPr id="11" name="TextBox 10">
            <a:extLst>
              <a:ext uri="{FF2B5EF4-FFF2-40B4-BE49-F238E27FC236}">
                <a16:creationId xmlns:a16="http://schemas.microsoft.com/office/drawing/2014/main" id="{1EA0DAC7-B2B5-33A7-3F49-34B16AE158A9}"/>
              </a:ext>
            </a:extLst>
          </p:cNvPr>
          <p:cNvSpPr txBox="1"/>
          <p:nvPr/>
        </p:nvSpPr>
        <p:spPr>
          <a:xfrm>
            <a:off x="6663709" y="5929848"/>
            <a:ext cx="419858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Matthew Bertsch, PharmD, 340B ACE, CPEL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Director of Education/Pharmacy</a:t>
            </a:r>
          </a:p>
        </p:txBody>
      </p:sp>
    </p:spTree>
    <p:extLst>
      <p:ext uri="{BB962C8B-B14F-4D97-AF65-F5344CB8AC3E}">
        <p14:creationId xmlns:p14="http://schemas.microsoft.com/office/powerpoint/2010/main" val="14504197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E361-18AE-4D69-A611-5F7E4C349BD2}"/>
              </a:ext>
            </a:extLst>
          </p:cNvPr>
          <p:cNvSpPr>
            <a:spLocks noGrp="1"/>
          </p:cNvSpPr>
          <p:nvPr>
            <p:ph type="title"/>
          </p:nvPr>
        </p:nvSpPr>
        <p:spPr/>
        <p:txBody>
          <a:bodyPr>
            <a:normAutofit/>
          </a:bodyPr>
          <a:lstStyle/>
          <a:p>
            <a:r>
              <a:rPr lang="en-US" sz="4000" dirty="0">
                <a:solidFill>
                  <a:srgbClr val="458F97"/>
                </a:solidFill>
              </a:rPr>
              <a:t>About Sun Life Health</a:t>
            </a:r>
          </a:p>
        </p:txBody>
      </p:sp>
      <p:pic>
        <p:nvPicPr>
          <p:cNvPr id="4" name="Picture 3" descr="Logo&#10;&#10;Description automatically generated">
            <a:extLst>
              <a:ext uri="{FF2B5EF4-FFF2-40B4-BE49-F238E27FC236}">
                <a16:creationId xmlns:a16="http://schemas.microsoft.com/office/drawing/2014/main" id="{24362636-245C-4D72-BE78-13491282AA18}"/>
              </a:ext>
            </a:extLst>
          </p:cNvPr>
          <p:cNvPicPr>
            <a:picLocks noChangeAspect="1"/>
          </p:cNvPicPr>
          <p:nvPr/>
        </p:nvPicPr>
        <p:blipFill>
          <a:blip r:embed="rId2"/>
          <a:stretch>
            <a:fillRect/>
          </a:stretch>
        </p:blipFill>
        <p:spPr>
          <a:xfrm>
            <a:off x="10126470" y="4838190"/>
            <a:ext cx="1895860" cy="1895860"/>
          </a:xfrm>
          <a:prstGeom prst="rect">
            <a:avLst/>
          </a:prstGeom>
        </p:spPr>
      </p:pic>
      <p:sp>
        <p:nvSpPr>
          <p:cNvPr id="5" name="Content Placeholder 2">
            <a:extLst>
              <a:ext uri="{FF2B5EF4-FFF2-40B4-BE49-F238E27FC236}">
                <a16:creationId xmlns:a16="http://schemas.microsoft.com/office/drawing/2014/main" id="{E9D18399-22EF-41AF-ACD4-8869E71C3EAF}"/>
              </a:ext>
            </a:extLst>
          </p:cNvPr>
          <p:cNvSpPr>
            <a:spLocks noGrp="1"/>
          </p:cNvSpPr>
          <p:nvPr>
            <p:ph idx="1"/>
          </p:nvPr>
        </p:nvSpPr>
        <p:spPr>
          <a:xfrm>
            <a:off x="838200" y="1825625"/>
            <a:ext cx="10515600" cy="4351338"/>
          </a:xfrm>
        </p:spPr>
        <p:txBody>
          <a:bodyPr>
            <a:normAutofit/>
          </a:bodyPr>
          <a:lstStyle/>
          <a:p>
            <a:r>
              <a:rPr lang="en-US" sz="2000" dirty="0"/>
              <a:t>FQHC and HRSA grantee</a:t>
            </a:r>
          </a:p>
          <a:p>
            <a:pPr fontAlgn="base"/>
            <a:r>
              <a:rPr lang="en-US" sz="2000" dirty="0"/>
              <a:t>For over 40 years, Sun Life Health has been an integral part of providing health, wellness education and resources to the community, as well as playing an active role in improving the overall economic development of Pinal County.</a:t>
            </a:r>
          </a:p>
          <a:p>
            <a:pPr fontAlgn="base"/>
            <a:r>
              <a:rPr lang="en-US" sz="2000" dirty="0"/>
              <a:t>In 1976, Sun Life Family Health started with one small office in Pinal County, staffed with one full-time and one part-time physician providing 12,000 patient visits per year. Today, as a non-profit Community Health Center Sun Life serves over 47,000 patients, 30 percent of whom are children.</a:t>
            </a:r>
          </a:p>
          <a:p>
            <a:pPr fontAlgn="base"/>
            <a:r>
              <a:rPr lang="en-US" sz="2000" dirty="0"/>
              <a:t>Born out of the Community Health Center Movement that had been sweeping the country in effort to bring accessible, high quality and culturally effective healthcare to all people. We have an unfailing concern for the well-being of our patients, as we provide the best possible experience for every person that walks through our doors. This mission is echoed most in the following quote from the late health center movement leader, Wilford A. Payne (1945-2016).</a:t>
            </a:r>
          </a:p>
        </p:txBody>
      </p:sp>
    </p:spTree>
    <p:extLst>
      <p:ext uri="{BB962C8B-B14F-4D97-AF65-F5344CB8AC3E}">
        <p14:creationId xmlns:p14="http://schemas.microsoft.com/office/powerpoint/2010/main" val="3459522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E361-18AE-4D69-A611-5F7E4C349BD2}"/>
              </a:ext>
            </a:extLst>
          </p:cNvPr>
          <p:cNvSpPr>
            <a:spLocks noGrp="1"/>
          </p:cNvSpPr>
          <p:nvPr>
            <p:ph type="title"/>
          </p:nvPr>
        </p:nvSpPr>
        <p:spPr/>
        <p:txBody>
          <a:bodyPr>
            <a:normAutofit/>
          </a:bodyPr>
          <a:lstStyle/>
          <a:p>
            <a:r>
              <a:rPr lang="en-US" sz="4000" dirty="0">
                <a:solidFill>
                  <a:srgbClr val="458F97"/>
                </a:solidFill>
              </a:rPr>
              <a:t>About Sun Life Health</a:t>
            </a:r>
          </a:p>
        </p:txBody>
      </p:sp>
      <p:pic>
        <p:nvPicPr>
          <p:cNvPr id="4" name="Picture 3" descr="Logo&#10;&#10;Description automatically generated">
            <a:extLst>
              <a:ext uri="{FF2B5EF4-FFF2-40B4-BE49-F238E27FC236}">
                <a16:creationId xmlns:a16="http://schemas.microsoft.com/office/drawing/2014/main" id="{24362636-245C-4D72-BE78-13491282AA18}"/>
              </a:ext>
            </a:extLst>
          </p:cNvPr>
          <p:cNvPicPr>
            <a:picLocks noChangeAspect="1"/>
          </p:cNvPicPr>
          <p:nvPr/>
        </p:nvPicPr>
        <p:blipFill>
          <a:blip r:embed="rId2"/>
          <a:stretch>
            <a:fillRect/>
          </a:stretch>
        </p:blipFill>
        <p:spPr>
          <a:xfrm>
            <a:off x="10126470" y="4838190"/>
            <a:ext cx="1895860" cy="1895860"/>
          </a:xfrm>
          <a:prstGeom prst="rect">
            <a:avLst/>
          </a:prstGeom>
        </p:spPr>
      </p:pic>
      <p:grpSp>
        <p:nvGrpSpPr>
          <p:cNvPr id="47" name="Group 46">
            <a:extLst>
              <a:ext uri="{FF2B5EF4-FFF2-40B4-BE49-F238E27FC236}">
                <a16:creationId xmlns:a16="http://schemas.microsoft.com/office/drawing/2014/main" id="{DD3ECC1D-73AB-C24D-9065-FE669F7F59A2}"/>
              </a:ext>
            </a:extLst>
          </p:cNvPr>
          <p:cNvGrpSpPr/>
          <p:nvPr/>
        </p:nvGrpSpPr>
        <p:grpSpPr>
          <a:xfrm>
            <a:off x="1000215" y="1501744"/>
            <a:ext cx="7379607" cy="4917988"/>
            <a:chOff x="1558039" y="83929"/>
            <a:chExt cx="9075921" cy="6048462"/>
          </a:xfrm>
        </p:grpSpPr>
        <p:pic>
          <p:nvPicPr>
            <p:cNvPr id="48" name="Picture 47" descr="Map&#10;&#10;Description automatically generated">
              <a:extLst>
                <a:ext uri="{FF2B5EF4-FFF2-40B4-BE49-F238E27FC236}">
                  <a16:creationId xmlns:a16="http://schemas.microsoft.com/office/drawing/2014/main" id="{FC0BE608-BFA1-264B-9EF2-80ECBDF48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039" y="83929"/>
              <a:ext cx="9075921" cy="6048462"/>
            </a:xfrm>
            <a:prstGeom prst="rect">
              <a:avLst/>
            </a:prstGeom>
          </p:spPr>
        </p:pic>
        <p:sp>
          <p:nvSpPr>
            <p:cNvPr id="49" name="Oval 48">
              <a:extLst>
                <a:ext uri="{FF2B5EF4-FFF2-40B4-BE49-F238E27FC236}">
                  <a16:creationId xmlns:a16="http://schemas.microsoft.com/office/drawing/2014/main" id="{57D2F851-FBCC-1CEE-5F89-758DFF5AB134}"/>
                </a:ext>
              </a:extLst>
            </p:cNvPr>
            <p:cNvSpPr/>
            <p:nvPr/>
          </p:nvSpPr>
          <p:spPr>
            <a:xfrm>
              <a:off x="3657599" y="3582099"/>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A21F01FB-8806-A1C5-7BCB-0A1D3E71F51F}"/>
                </a:ext>
              </a:extLst>
            </p:cNvPr>
            <p:cNvSpPr/>
            <p:nvPr/>
          </p:nvSpPr>
          <p:spPr>
            <a:xfrm>
              <a:off x="4606953" y="4397229"/>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EA303C47-D0A4-6464-E3E4-9FDEFDE787A4}"/>
                </a:ext>
              </a:extLst>
            </p:cNvPr>
            <p:cNvSpPr/>
            <p:nvPr/>
          </p:nvSpPr>
          <p:spPr>
            <a:xfrm>
              <a:off x="8601510" y="5245915"/>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2EA53F9-E7D6-1F99-33FA-2A4CDF12148B}"/>
                </a:ext>
              </a:extLst>
            </p:cNvPr>
            <p:cNvSpPr/>
            <p:nvPr/>
          </p:nvSpPr>
          <p:spPr>
            <a:xfrm>
              <a:off x="9263716" y="5143849"/>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DA115F1E-03FA-56E3-2E20-7A74AAC7220E}"/>
                </a:ext>
              </a:extLst>
            </p:cNvPr>
            <p:cNvSpPr/>
            <p:nvPr/>
          </p:nvSpPr>
          <p:spPr>
            <a:xfrm>
              <a:off x="2192322" y="2494326"/>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9CB34F0-1C14-4815-EE44-7C78697BCB1F}"/>
                </a:ext>
              </a:extLst>
            </p:cNvPr>
            <p:cNvSpPr/>
            <p:nvPr/>
          </p:nvSpPr>
          <p:spPr>
            <a:xfrm>
              <a:off x="5564697" y="2603383"/>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CDDCF9E4-2D00-4949-6DBD-4C4251665B20}"/>
                </a:ext>
              </a:extLst>
            </p:cNvPr>
            <p:cNvSpPr/>
            <p:nvPr/>
          </p:nvSpPr>
          <p:spPr>
            <a:xfrm>
              <a:off x="4688571" y="2890007"/>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9B0A0A16-7F70-B709-30FA-62170691E180}"/>
                </a:ext>
              </a:extLst>
            </p:cNvPr>
            <p:cNvSpPr/>
            <p:nvPr/>
          </p:nvSpPr>
          <p:spPr>
            <a:xfrm>
              <a:off x="4276445" y="320258"/>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6ADE5F7F-E5C5-99C4-00DE-E6DCB89CEC5D}"/>
                </a:ext>
              </a:extLst>
            </p:cNvPr>
            <p:cNvSpPr/>
            <p:nvPr/>
          </p:nvSpPr>
          <p:spPr>
            <a:xfrm>
              <a:off x="3124373" y="1363172"/>
              <a:ext cx="427839" cy="360727"/>
            </a:xfrm>
            <a:prstGeom prst="ellipse">
              <a:avLst/>
            </a:prstGeom>
            <a:solidFill>
              <a:srgbClr val="FFFF00">
                <a:alpha val="50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3" name="Slide Number Placeholder 3">
            <a:extLst>
              <a:ext uri="{FF2B5EF4-FFF2-40B4-BE49-F238E27FC236}">
                <a16:creationId xmlns:a16="http://schemas.microsoft.com/office/drawing/2014/main" id="{FEC2B996-4B7C-63E1-B4D1-4C338AFAF713}"/>
              </a:ext>
            </a:extLst>
          </p:cNvPr>
          <p:cNvSpPr txBox="1">
            <a:spLocks/>
          </p:cNvSpPr>
          <p:nvPr/>
        </p:nvSpPr>
        <p:spPr>
          <a:xfrm>
            <a:off x="8596085" y="3502479"/>
            <a:ext cx="1502797" cy="200025"/>
          </a:xfrm>
          <a:prstGeom prst="rect">
            <a:avLst/>
          </a:prstGeom>
        </p:spPr>
        <p:txBody>
          <a:bodyPr/>
          <a:lstStyle>
            <a:defPPr>
              <a:defRPr kern="0"/>
            </a:defPPr>
          </a:lstStyle>
          <a:p>
            <a:pPr marL="0" marR="0" lvl="0" indent="0" algn="l" defTabSz="914400" rtl="0" eaLnBrk="1" fontAlgn="auto" latinLnBrk="0" hangingPunct="1">
              <a:lnSpc>
                <a:spcPct val="100000"/>
              </a:lnSpc>
              <a:spcBef>
                <a:spcPts val="0"/>
              </a:spcBef>
              <a:spcAft>
                <a:spcPts val="0"/>
              </a:spcAft>
              <a:buClrTx/>
              <a:buSzTx/>
              <a:buFontTx/>
              <a:buNone/>
              <a:tabLst/>
              <a:defRPr/>
            </a:pPr>
            <a:fld id="{14223CC2-7D1B-4948-B10A-9802D8E0F29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Title 1">
            <a:extLst>
              <a:ext uri="{FF2B5EF4-FFF2-40B4-BE49-F238E27FC236}">
                <a16:creationId xmlns:a16="http://schemas.microsoft.com/office/drawing/2014/main" id="{8816591B-F4A9-9039-AD68-D17BCC31B862}"/>
              </a:ext>
            </a:extLst>
          </p:cNvPr>
          <p:cNvSpPr txBox="1">
            <a:spLocks/>
          </p:cNvSpPr>
          <p:nvPr/>
        </p:nvSpPr>
        <p:spPr>
          <a:xfrm rot="16200000">
            <a:off x="-564369" y="4295574"/>
            <a:ext cx="2651681" cy="405542"/>
          </a:xfrm>
          <a:prstGeom prst="rect">
            <a:avLst/>
          </a:prstGeom>
          <a:solidFill>
            <a:srgbClr val="FFFFFF">
              <a:alpha val="69804"/>
            </a:srgb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0" i="0" kern="1200">
                <a:solidFill>
                  <a:srgbClr val="00416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416F"/>
                </a:solidFill>
                <a:effectLst/>
                <a:uLnTx/>
                <a:uFillTx/>
                <a:latin typeface="Tahoma" panose="020B0604030504040204" pitchFamily="34" charset="0"/>
                <a:ea typeface="Tahoma" panose="020B0604030504040204" pitchFamily="34" charset="0"/>
                <a:cs typeface="Tahoma" panose="020B0604030504040204" pitchFamily="34" charset="0"/>
              </a:rPr>
              <a:t>Pinal County, AZ</a:t>
            </a:r>
          </a:p>
        </p:txBody>
      </p:sp>
      <p:sp>
        <p:nvSpPr>
          <p:cNvPr id="65" name="TextBox 64">
            <a:extLst>
              <a:ext uri="{FF2B5EF4-FFF2-40B4-BE49-F238E27FC236}">
                <a16:creationId xmlns:a16="http://schemas.microsoft.com/office/drawing/2014/main" id="{8FFB85FF-1E1E-C464-E56F-9417254A8BDF}"/>
              </a:ext>
            </a:extLst>
          </p:cNvPr>
          <p:cNvSpPr txBox="1"/>
          <p:nvPr/>
        </p:nvSpPr>
        <p:spPr>
          <a:xfrm>
            <a:off x="6575385" y="1153337"/>
            <a:ext cx="508716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In-House Pharmacies Owned by Sun Life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sites are over 100 miles apart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only medical or pharmacy in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6" name="Picture 65" descr="A close-up of a logo&#10;&#10;Description automatically generated">
            <a:extLst>
              <a:ext uri="{FF2B5EF4-FFF2-40B4-BE49-F238E27FC236}">
                <a16:creationId xmlns:a16="http://schemas.microsoft.com/office/drawing/2014/main" id="{8136E565-A83A-FE3A-E2D8-1193AAF64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710" y="7291546"/>
            <a:ext cx="2056512" cy="426726"/>
          </a:xfrm>
          <a:prstGeom prst="rect">
            <a:avLst/>
          </a:prstGeom>
        </p:spPr>
      </p:pic>
    </p:spTree>
    <p:extLst>
      <p:ext uri="{BB962C8B-B14F-4D97-AF65-F5344CB8AC3E}">
        <p14:creationId xmlns:p14="http://schemas.microsoft.com/office/powerpoint/2010/main" val="1340887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34575B-0F91-79EA-4C2E-320B1CEEA8AA}"/>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41BAE9-87C3-32C3-763E-1C8F00656063}"/>
              </a:ext>
            </a:extLst>
          </p:cNvPr>
          <p:cNvSpPr>
            <a:spLocks noGrp="1"/>
          </p:cNvSpPr>
          <p:nvPr>
            <p:ph type="title"/>
          </p:nvPr>
        </p:nvSpPr>
        <p:spPr>
          <a:xfrm>
            <a:off x="3685032" y="296100"/>
            <a:ext cx="8165592" cy="768096"/>
          </a:xfrm>
        </p:spPr>
        <p:txBody>
          <a:bodyPr anchor="t">
            <a:normAutofit/>
          </a:bodyPr>
          <a:lstStyle/>
          <a:p>
            <a:r>
              <a:rPr lang="en-US" dirty="0"/>
              <a:t>Pillars of Education</a:t>
            </a:r>
          </a:p>
        </p:txBody>
      </p:sp>
      <p:sp>
        <p:nvSpPr>
          <p:cNvPr id="3" name="Content Placeholder 2">
            <a:extLst>
              <a:ext uri="{FF2B5EF4-FFF2-40B4-BE49-F238E27FC236}">
                <a16:creationId xmlns:a16="http://schemas.microsoft.com/office/drawing/2014/main" id="{972E12D9-56E2-AAB1-B8F6-BEA4CEB78FD4}"/>
              </a:ext>
            </a:extLst>
          </p:cNvPr>
          <p:cNvSpPr>
            <a:spLocks noGrp="1"/>
          </p:cNvSpPr>
          <p:nvPr>
            <p:ph sz="half" idx="2"/>
          </p:nvPr>
        </p:nvSpPr>
        <p:spPr>
          <a:xfrm>
            <a:off x="3685031" y="1216404"/>
            <a:ext cx="4178809" cy="5345496"/>
          </a:xfrm>
        </p:spPr>
        <p:txBody>
          <a:bodyPr>
            <a:normAutofit/>
          </a:bodyPr>
          <a:lstStyle/>
          <a:p>
            <a:r>
              <a:rPr lang="en-US" sz="1800" b="1" dirty="0"/>
              <a:t>Education of Future Healthcare Workers</a:t>
            </a:r>
          </a:p>
          <a:p>
            <a:pPr lvl="1"/>
            <a:r>
              <a:rPr lang="en-US" sz="1600" dirty="0"/>
              <a:t>Residencies</a:t>
            </a:r>
          </a:p>
          <a:p>
            <a:pPr lvl="1"/>
            <a:r>
              <a:rPr lang="en-US" sz="1600" dirty="0"/>
              <a:t>Clinical and Nonclinical Rotations</a:t>
            </a:r>
          </a:p>
          <a:p>
            <a:pPr lvl="1"/>
            <a:r>
              <a:rPr lang="en-US" sz="1600" dirty="0"/>
              <a:t>Development of training programs</a:t>
            </a:r>
          </a:p>
          <a:p>
            <a:r>
              <a:rPr lang="en-US" sz="1800" b="1" dirty="0"/>
              <a:t>Education of Ourselves/Employees</a:t>
            </a:r>
          </a:p>
          <a:p>
            <a:pPr lvl="1"/>
            <a:r>
              <a:rPr lang="en-US" sz="1600" dirty="0"/>
              <a:t>Development and standardization of clinical training and internal workforce development programs</a:t>
            </a:r>
          </a:p>
          <a:p>
            <a:pPr lvl="1"/>
            <a:r>
              <a:rPr lang="en-US" sz="1600" dirty="0"/>
              <a:t>Support internal training initiatives</a:t>
            </a:r>
          </a:p>
          <a:p>
            <a:r>
              <a:rPr lang="en-US" sz="1800" b="1" dirty="0"/>
              <a:t>Education of Our Patients</a:t>
            </a:r>
          </a:p>
          <a:p>
            <a:pPr lvl="1"/>
            <a:r>
              <a:rPr lang="en-US" sz="1600" dirty="0"/>
              <a:t>Standardization of Patient Education materials</a:t>
            </a:r>
          </a:p>
          <a:p>
            <a:pPr lvl="1"/>
            <a:r>
              <a:rPr lang="en-US" sz="1600" dirty="0"/>
              <a:t>Development of additional initiatives around patient education</a:t>
            </a:r>
          </a:p>
          <a:p>
            <a:r>
              <a:rPr lang="en-US" sz="1800" b="1" dirty="0"/>
              <a:t>Education of the Community</a:t>
            </a:r>
          </a:p>
          <a:p>
            <a:pPr lvl="1"/>
            <a:r>
              <a:rPr lang="en-US" sz="1600" dirty="0"/>
              <a:t>Engage with the community to host educational events and seminars</a:t>
            </a:r>
          </a:p>
          <a:p>
            <a:pPr lvl="1"/>
            <a:r>
              <a:rPr lang="en-US" sz="1600" dirty="0"/>
              <a:t>Development of additional initiatives around community education</a:t>
            </a:r>
          </a:p>
          <a:p>
            <a:pPr marL="128016" lvl="1" indent="0">
              <a:buNone/>
            </a:pPr>
            <a:endParaRPr lang="en-US" sz="1600" dirty="0"/>
          </a:p>
        </p:txBody>
      </p:sp>
      <p:pic>
        <p:nvPicPr>
          <p:cNvPr id="7" name="Picture 6" descr="Classical columns">
            <a:extLst>
              <a:ext uri="{FF2B5EF4-FFF2-40B4-BE49-F238E27FC236}">
                <a16:creationId xmlns:a16="http://schemas.microsoft.com/office/drawing/2014/main" id="{F66242FC-74F0-F087-E82E-395C8520BD4A}"/>
              </a:ext>
            </a:extLst>
          </p:cNvPr>
          <p:cNvPicPr>
            <a:picLocks noChangeAspect="1"/>
          </p:cNvPicPr>
          <p:nvPr/>
        </p:nvPicPr>
        <p:blipFill rotWithShape="1">
          <a:blip r:embed="rId2"/>
          <a:srcRect l="15017" r="7868" b="3"/>
          <a:stretch/>
        </p:blipFill>
        <p:spPr>
          <a:xfrm>
            <a:off x="8173561" y="1416621"/>
            <a:ext cx="3741928" cy="4306380"/>
          </a:xfrm>
          <a:prstGeom prst="rect">
            <a:avLst/>
          </a:prstGeom>
          <a:noFill/>
        </p:spPr>
      </p:pic>
    </p:spTree>
    <p:extLst>
      <p:ext uri="{BB962C8B-B14F-4D97-AF65-F5344CB8AC3E}">
        <p14:creationId xmlns:p14="http://schemas.microsoft.com/office/powerpoint/2010/main" val="752031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C43D-F6E5-4570-F181-E50A47DD9A20}"/>
              </a:ext>
            </a:extLst>
          </p:cNvPr>
          <p:cNvSpPr>
            <a:spLocks noGrp="1"/>
          </p:cNvSpPr>
          <p:nvPr>
            <p:ph type="title"/>
          </p:nvPr>
        </p:nvSpPr>
        <p:spPr/>
        <p:txBody>
          <a:bodyPr/>
          <a:lstStyle/>
          <a:p>
            <a:r>
              <a:rPr lang="en-US" dirty="0"/>
              <a:t>Goals of Participation</a:t>
            </a:r>
          </a:p>
        </p:txBody>
      </p:sp>
      <p:sp>
        <p:nvSpPr>
          <p:cNvPr id="5" name="Content Placeholder 4">
            <a:extLst>
              <a:ext uri="{FF2B5EF4-FFF2-40B4-BE49-F238E27FC236}">
                <a16:creationId xmlns:a16="http://schemas.microsoft.com/office/drawing/2014/main" id="{068D8A76-A891-D3FE-35B2-0BDC96773D44}"/>
              </a:ext>
            </a:extLst>
          </p:cNvPr>
          <p:cNvSpPr>
            <a:spLocks noGrp="1"/>
          </p:cNvSpPr>
          <p:nvPr>
            <p:ph idx="1"/>
          </p:nvPr>
        </p:nvSpPr>
        <p:spPr/>
        <p:txBody>
          <a:bodyPr/>
          <a:lstStyle/>
          <a:p>
            <a:r>
              <a:rPr lang="en-US" dirty="0"/>
              <a:t>Meet likeminded organizations and gain insight into how they are operating their training programs.</a:t>
            </a:r>
          </a:p>
          <a:p>
            <a:r>
              <a:rPr lang="en-US" dirty="0"/>
              <a:t>Discover best practice models for tracking and onboarding student learners.</a:t>
            </a:r>
          </a:p>
          <a:p>
            <a:r>
              <a:rPr lang="en-US" dirty="0"/>
              <a:t>Discover best practices for retaining students as staff.</a:t>
            </a:r>
          </a:p>
          <a:p>
            <a:r>
              <a:rPr lang="en-US" dirty="0"/>
              <a:t>Implement models learned to enhance Sun Life’s Education Department.</a:t>
            </a:r>
          </a:p>
        </p:txBody>
      </p:sp>
    </p:spTree>
    <p:extLst>
      <p:ext uri="{BB962C8B-B14F-4D97-AF65-F5344CB8AC3E}">
        <p14:creationId xmlns:p14="http://schemas.microsoft.com/office/powerpoint/2010/main" val="4182124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9685" y="357327"/>
            <a:ext cx="9156700" cy="1811020"/>
          </a:xfrm>
          <a:prstGeom prst="rect">
            <a:avLst/>
          </a:prstGeom>
        </p:spPr>
        <p:txBody>
          <a:bodyPr vert="horz" wrap="square" lIns="0" tIns="146685" rIns="0" bIns="0" rtlCol="0">
            <a:spAutoFit/>
          </a:bodyPr>
          <a:lstStyle/>
          <a:p>
            <a:pPr marL="12065" marR="5080" algn="ctr">
              <a:lnSpc>
                <a:spcPts val="4320"/>
              </a:lnSpc>
              <a:spcBef>
                <a:spcPts val="1155"/>
              </a:spcBef>
            </a:pPr>
            <a:r>
              <a:rPr b="0" dirty="0">
                <a:latin typeface="Tw Cen MT Condensed"/>
                <a:cs typeface="Tw Cen MT Condensed"/>
              </a:rPr>
              <a:t>HEALTH</a:t>
            </a:r>
            <a:r>
              <a:rPr b="0" spc="254" dirty="0">
                <a:latin typeface="Tw Cen MT Condensed"/>
                <a:cs typeface="Tw Cen MT Condensed"/>
              </a:rPr>
              <a:t> </a:t>
            </a:r>
            <a:r>
              <a:rPr b="0" spc="75" dirty="0">
                <a:latin typeface="Tw Cen MT Condensed"/>
                <a:cs typeface="Tw Cen MT Condensed"/>
              </a:rPr>
              <a:t>PROFESSIONS</a:t>
            </a:r>
            <a:r>
              <a:rPr b="0" spc="204" dirty="0">
                <a:latin typeface="Tw Cen MT Condensed"/>
                <a:cs typeface="Tw Cen MT Condensed"/>
              </a:rPr>
              <a:t> </a:t>
            </a:r>
            <a:r>
              <a:rPr b="0" spc="75" dirty="0">
                <a:latin typeface="Tw Cen MT Condensed"/>
                <a:cs typeface="Tw Cen MT Condensed"/>
              </a:rPr>
              <a:t>STUDENT</a:t>
            </a:r>
            <a:r>
              <a:rPr b="0" spc="265" dirty="0">
                <a:latin typeface="Tw Cen MT Condensed"/>
                <a:cs typeface="Tw Cen MT Condensed"/>
              </a:rPr>
              <a:t> </a:t>
            </a:r>
            <a:r>
              <a:rPr b="0" spc="75" dirty="0">
                <a:latin typeface="Tw Cen MT Condensed"/>
                <a:cs typeface="Tw Cen MT Condensed"/>
              </a:rPr>
              <a:t>TRAINING</a:t>
            </a:r>
            <a:r>
              <a:rPr b="0" spc="235" dirty="0">
                <a:latin typeface="Tw Cen MT Condensed"/>
                <a:cs typeface="Tw Cen MT Condensed"/>
              </a:rPr>
              <a:t> </a:t>
            </a:r>
            <a:r>
              <a:rPr lang="en-US" b="0" spc="235" dirty="0" smtClean="0">
                <a:latin typeface="Tw Cen MT Condensed"/>
                <a:cs typeface="Tw Cen MT Condensed"/>
              </a:rPr>
              <a:t/>
            </a:r>
            <a:br>
              <a:rPr lang="en-US" b="0" spc="235" dirty="0" smtClean="0">
                <a:latin typeface="Tw Cen MT Condensed"/>
                <a:cs typeface="Tw Cen MT Condensed"/>
              </a:rPr>
            </a:br>
            <a:r>
              <a:rPr b="0" spc="65" dirty="0" smtClean="0">
                <a:latin typeface="Tw Cen MT Condensed"/>
                <a:cs typeface="Tw Cen MT Condensed"/>
              </a:rPr>
              <a:t>LEARNING </a:t>
            </a:r>
            <a:r>
              <a:rPr b="0" spc="55" dirty="0">
                <a:latin typeface="Tw Cen MT Condensed"/>
                <a:cs typeface="Tw Cen MT Condensed"/>
              </a:rPr>
              <a:t>COLLABORATIVE</a:t>
            </a:r>
          </a:p>
          <a:p>
            <a:pPr marL="3810" algn="ctr">
              <a:lnSpc>
                <a:spcPts val="4360"/>
              </a:lnSpc>
            </a:pPr>
            <a:r>
              <a:rPr b="0" spc="70" dirty="0">
                <a:latin typeface="Tw Cen MT Condensed"/>
                <a:cs typeface="Tw Cen MT Condensed"/>
              </a:rPr>
              <a:t>SWLA</a:t>
            </a:r>
            <a:r>
              <a:rPr b="0" spc="220" dirty="0">
                <a:latin typeface="Tw Cen MT Condensed"/>
                <a:cs typeface="Tw Cen MT Condensed"/>
              </a:rPr>
              <a:t> </a:t>
            </a:r>
            <a:r>
              <a:rPr b="0" spc="75" dirty="0">
                <a:latin typeface="Tw Cen MT Condensed"/>
                <a:cs typeface="Tw Cen MT Condensed"/>
              </a:rPr>
              <a:t>CENTER</a:t>
            </a:r>
            <a:r>
              <a:rPr b="0" spc="200" dirty="0">
                <a:latin typeface="Tw Cen MT Condensed"/>
                <a:cs typeface="Tw Cen MT Condensed"/>
              </a:rPr>
              <a:t> </a:t>
            </a:r>
            <a:r>
              <a:rPr b="0" spc="60" dirty="0">
                <a:latin typeface="Tw Cen MT Condensed"/>
                <a:cs typeface="Tw Cen MT Condensed"/>
              </a:rPr>
              <a:t>FOR</a:t>
            </a:r>
            <a:r>
              <a:rPr b="0" spc="254" dirty="0">
                <a:latin typeface="Tw Cen MT Condensed"/>
                <a:cs typeface="Tw Cen MT Condensed"/>
              </a:rPr>
              <a:t> </a:t>
            </a:r>
            <a:r>
              <a:rPr b="0" dirty="0">
                <a:latin typeface="Tw Cen MT Condensed"/>
                <a:cs typeface="Tw Cen MT Condensed"/>
              </a:rPr>
              <a:t>HEALTH</a:t>
            </a:r>
            <a:r>
              <a:rPr b="0" spc="235" dirty="0">
                <a:latin typeface="Tw Cen MT Condensed"/>
                <a:cs typeface="Tw Cen MT Condensed"/>
              </a:rPr>
              <a:t> </a:t>
            </a:r>
            <a:r>
              <a:rPr b="0" spc="65" dirty="0">
                <a:latin typeface="Tw Cen MT Condensed"/>
                <a:cs typeface="Tw Cen MT Condensed"/>
              </a:rPr>
              <a:t>SERVICES</a:t>
            </a:r>
          </a:p>
        </p:txBody>
      </p:sp>
      <p:sp>
        <p:nvSpPr>
          <p:cNvPr id="3" name="object 3"/>
          <p:cNvSpPr txBox="1"/>
          <p:nvPr/>
        </p:nvSpPr>
        <p:spPr>
          <a:xfrm>
            <a:off x="1148892" y="2142973"/>
            <a:ext cx="9319895" cy="4166524"/>
          </a:xfrm>
          <a:prstGeom prst="rect">
            <a:avLst/>
          </a:prstGeom>
        </p:spPr>
        <p:txBody>
          <a:bodyPr vert="horz" wrap="square" lIns="0" tIns="110489" rIns="0" bIns="0" rtlCol="0">
            <a:spAutoFit/>
          </a:bodyPr>
          <a:lstStyle/>
          <a:p>
            <a:pPr marL="12700" marR="0" lvl="0" indent="0" defTabSz="914400" eaLnBrk="1" fontAlgn="auto" latinLnBrk="0" hangingPunct="1">
              <a:lnSpc>
                <a:spcPct val="100000"/>
              </a:lnSpc>
              <a:spcBef>
                <a:spcPts val="869"/>
              </a:spcBef>
              <a:spcAft>
                <a:spcPts val="0"/>
              </a:spcAft>
              <a:buClrTx/>
              <a:buSzTx/>
              <a:buFontTx/>
              <a:buNone/>
              <a:tabLst/>
              <a:defRPr/>
            </a:pPr>
            <a:r>
              <a:rPr kumimoji="0" b="0" i="0" u="sng" strike="noStrike" kern="0" cap="none" spc="-20" normalizeH="0" baseline="0" noProof="0" dirty="0">
                <a:ln>
                  <a:noFill/>
                </a:ln>
                <a:solidFill>
                  <a:sysClr val="windowText" lastClr="000000"/>
                </a:solidFill>
                <a:effectLst/>
                <a:uLnTx/>
                <a:uFill>
                  <a:solidFill>
                    <a:srgbClr val="000000"/>
                  </a:solidFill>
                </a:uFill>
                <a:latin typeface="Tw Cen MT"/>
                <a:cs typeface="Tw Cen MT"/>
              </a:rPr>
              <a:t>Team</a:t>
            </a:r>
            <a:r>
              <a:rPr kumimoji="0" b="0" i="0" u="sng" strike="noStrike" kern="0" cap="none" spc="-85" normalizeH="0" baseline="0" noProof="0" dirty="0">
                <a:ln>
                  <a:noFill/>
                </a:ln>
                <a:solidFill>
                  <a:sysClr val="windowText" lastClr="000000"/>
                </a:solidFill>
                <a:effectLst/>
                <a:uLnTx/>
                <a:uFill>
                  <a:solidFill>
                    <a:srgbClr val="000000"/>
                  </a:solidFill>
                </a:uFill>
                <a:latin typeface="Tw Cen MT"/>
                <a:cs typeface="Tw Cen MT"/>
              </a:rPr>
              <a:t> </a:t>
            </a:r>
            <a:r>
              <a:rPr kumimoji="0" b="0" i="0" u="sng" strike="noStrike" kern="0" cap="none" spc="-10" normalizeH="0" baseline="0" noProof="0" dirty="0">
                <a:ln>
                  <a:noFill/>
                </a:ln>
                <a:solidFill>
                  <a:sysClr val="windowText" lastClr="000000"/>
                </a:solidFill>
                <a:effectLst/>
                <a:uLnTx/>
                <a:uFill>
                  <a:solidFill>
                    <a:srgbClr val="000000"/>
                  </a:solidFill>
                </a:uFill>
                <a:latin typeface="Tw Cen MT"/>
                <a:cs typeface="Tw Cen MT"/>
              </a:rPr>
              <a:t>Members:</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12700" marR="0" lvl="0" indent="0" defTabSz="914400" eaLnBrk="1" fontAlgn="auto" latinLnBrk="0" hangingPunct="1">
              <a:lnSpc>
                <a:spcPct val="100000"/>
              </a:lnSpc>
              <a:spcBef>
                <a:spcPts val="775"/>
              </a:spcBef>
              <a:spcAft>
                <a:spcPts val="0"/>
              </a:spcAft>
              <a:buClrTx/>
              <a:buSzTx/>
              <a:buFontTx/>
              <a:buNone/>
              <a:tabLst/>
              <a:defRPr/>
            </a:pPr>
            <a:r>
              <a:rPr kumimoji="0" b="0" i="0" u="none" strike="noStrike" kern="0" cap="none" spc="-10" normalizeH="0" baseline="0" noProof="0" dirty="0">
                <a:ln>
                  <a:noFill/>
                </a:ln>
                <a:solidFill>
                  <a:sysClr val="windowText" lastClr="000000"/>
                </a:solidFill>
                <a:effectLst/>
                <a:uLnTx/>
                <a:uFillTx/>
                <a:latin typeface="Tw Cen MT"/>
                <a:cs typeface="Tw Cen MT"/>
              </a:rPr>
              <a:t>Organization</a:t>
            </a:r>
            <a:r>
              <a:rPr kumimoji="0" b="0" i="0" u="none" strike="noStrike" kern="0" cap="none" spc="-4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leadership</a:t>
            </a:r>
            <a:r>
              <a:rPr kumimoji="0" b="0" i="0" u="none" strike="noStrike" kern="0" cap="none" spc="-4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representation-</a:t>
            </a:r>
            <a:r>
              <a:rPr kumimoji="0" b="0" i="0" u="none" strike="noStrike" kern="0" cap="none" spc="-55" normalizeH="0" baseline="0" noProof="0" dirty="0">
                <a:ln>
                  <a:noFill/>
                </a:ln>
                <a:solidFill>
                  <a:sysClr val="windowText" lastClr="000000"/>
                </a:solidFill>
                <a:effectLst/>
                <a:uLnTx/>
                <a:uFillTx/>
                <a:latin typeface="Tw Cen MT"/>
                <a:cs typeface="Tw Cen MT"/>
              </a:rPr>
              <a:t> </a:t>
            </a:r>
            <a:r>
              <a:rPr kumimoji="0" b="1" i="0" u="none" strike="noStrike" kern="0" cap="none" spc="-10" normalizeH="0" baseline="0" noProof="0" dirty="0">
                <a:ln>
                  <a:noFill/>
                </a:ln>
                <a:solidFill>
                  <a:sysClr val="windowText" lastClr="000000"/>
                </a:solidFill>
                <a:effectLst/>
                <a:uLnTx/>
                <a:uFillTx/>
                <a:latin typeface="Tw Cen MT"/>
                <a:cs typeface="Tw Cen MT"/>
              </a:rPr>
              <a:t>Paulette</a:t>
            </a:r>
            <a:r>
              <a:rPr kumimoji="0" b="1" i="0" u="none" strike="noStrike" kern="0" cap="none" spc="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Lofton,</a:t>
            </a:r>
            <a:r>
              <a:rPr kumimoji="0" b="1" i="0" u="none" strike="noStrike" kern="0" cap="none" spc="-30" normalizeH="0" baseline="0" noProof="0" dirty="0">
                <a:ln>
                  <a:noFill/>
                </a:ln>
                <a:solidFill>
                  <a:sysClr val="windowText" lastClr="000000"/>
                </a:solidFill>
                <a:effectLst/>
                <a:uLnTx/>
                <a:uFillTx/>
                <a:latin typeface="Tw Cen MT"/>
                <a:cs typeface="Tw Cen MT"/>
              </a:rPr>
              <a:t> </a:t>
            </a:r>
            <a:r>
              <a:rPr kumimoji="0" b="1" i="0" u="none" strike="noStrike" kern="0" cap="none" spc="-25" normalizeH="0" baseline="0" noProof="0" dirty="0">
                <a:ln>
                  <a:noFill/>
                </a:ln>
                <a:solidFill>
                  <a:sysClr val="windowText" lastClr="000000"/>
                </a:solidFill>
                <a:effectLst/>
                <a:uLnTx/>
                <a:uFillTx/>
                <a:latin typeface="Tw Cen MT"/>
                <a:cs typeface="Tw Cen MT"/>
              </a:rPr>
              <a:t>MBA</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12700" marR="5080" lvl="0" indent="0" defTabSz="914400" eaLnBrk="1" fontAlgn="auto" latinLnBrk="0" hangingPunct="1">
              <a:lnSpc>
                <a:spcPts val="2830"/>
              </a:lnSpc>
              <a:spcBef>
                <a:spcPts val="225"/>
              </a:spcBef>
              <a:spcAft>
                <a:spcPts val="0"/>
              </a:spcAft>
              <a:buClrTx/>
              <a:buSzTx/>
              <a:buFontTx/>
              <a:buNone/>
              <a:tabLst/>
              <a:defRPr/>
            </a:pPr>
            <a:r>
              <a:rPr kumimoji="0" b="0" i="0" u="none" strike="noStrike" kern="0" cap="none" spc="0" normalizeH="0" baseline="0" noProof="0" dirty="0">
                <a:ln>
                  <a:noFill/>
                </a:ln>
                <a:solidFill>
                  <a:sysClr val="windowText" lastClr="000000"/>
                </a:solidFill>
                <a:effectLst/>
                <a:uLnTx/>
                <a:uFillTx/>
                <a:latin typeface="Tw Cen MT"/>
                <a:cs typeface="Tw Cen MT"/>
              </a:rPr>
              <a:t>Designated</a:t>
            </a:r>
            <a:r>
              <a:rPr kumimoji="0" b="0" i="0" u="none" strike="noStrike" kern="0" cap="none" spc="-5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coach</a:t>
            </a:r>
            <a:r>
              <a:rPr kumimoji="0" b="0" i="0" u="none" strike="noStrike" kern="0" cap="none" spc="-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to</a:t>
            </a:r>
            <a:r>
              <a:rPr kumimoji="0" b="0" i="0" u="none" strike="noStrike" kern="0" cap="none" spc="-1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lead</a:t>
            </a:r>
            <a:r>
              <a:rPr kumimoji="0" b="0" i="0" u="none" strike="noStrike" kern="0" cap="none" spc="-3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the team</a:t>
            </a:r>
            <a:r>
              <a:rPr kumimoji="0" b="0" i="0" u="none" strike="noStrike" kern="0" cap="none" spc="-1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through</a:t>
            </a:r>
            <a:r>
              <a:rPr kumimoji="0" b="0" i="0" u="none" strike="noStrike" kern="0" cap="none" spc="-3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the work</a:t>
            </a:r>
            <a:r>
              <a:rPr kumimoji="0" b="0" i="0" u="none" strike="noStrike" kern="0" cap="none" spc="-3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of</a:t>
            </a:r>
            <a:r>
              <a:rPr kumimoji="0" b="0" i="0" u="none" strike="noStrike" kern="0" cap="none" spc="3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the Collaborative-</a:t>
            </a:r>
            <a:r>
              <a:rPr kumimoji="0" b="0" i="0" u="none" strike="noStrike" kern="0" cap="none" spc="-6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Dr.</a:t>
            </a:r>
            <a:r>
              <a:rPr kumimoji="0" b="1"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Latonia Miller-</a:t>
            </a:r>
            <a:r>
              <a:rPr kumimoji="0" b="1" i="0" u="none" strike="noStrike" kern="0" cap="none" spc="-10" normalizeH="0" baseline="0" noProof="0" dirty="0">
                <a:ln>
                  <a:noFill/>
                </a:ln>
                <a:solidFill>
                  <a:sysClr val="windowText" lastClr="000000"/>
                </a:solidFill>
                <a:effectLst/>
                <a:uLnTx/>
                <a:uFillTx/>
                <a:latin typeface="Tw Cen MT"/>
                <a:cs typeface="Tw Cen MT"/>
              </a:rPr>
              <a:t>Harrison </a:t>
            </a:r>
            <a:r>
              <a:rPr kumimoji="0" b="0" i="0" u="none" strike="noStrike" kern="0" cap="none" spc="0" normalizeH="0" baseline="0" noProof="0" dirty="0">
                <a:ln>
                  <a:noFill/>
                </a:ln>
                <a:solidFill>
                  <a:sysClr val="windowText" lastClr="000000"/>
                </a:solidFill>
                <a:effectLst/>
                <a:uLnTx/>
                <a:uFillTx/>
                <a:latin typeface="Tw Cen MT"/>
                <a:cs typeface="Tw Cen MT"/>
              </a:rPr>
              <a:t>Direct</a:t>
            </a:r>
            <a:r>
              <a:rPr kumimoji="0" b="0" i="0" u="none" strike="noStrike" kern="0" cap="none" spc="-6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oversight</a:t>
            </a:r>
            <a:r>
              <a:rPr kumimoji="0" b="0" i="0" u="none" strike="noStrike" kern="0" cap="none" spc="-6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by the</a:t>
            </a:r>
            <a:r>
              <a:rPr kumimoji="0" b="0" i="0" u="none" strike="noStrike" kern="0" cap="none" spc="-25" normalizeH="0" baseline="0" noProof="0" dirty="0">
                <a:ln>
                  <a:noFill/>
                </a:ln>
                <a:solidFill>
                  <a:sysClr val="windowText" lastClr="000000"/>
                </a:solidFill>
                <a:effectLst/>
                <a:uLnTx/>
                <a:uFillTx/>
                <a:latin typeface="Tw Cen MT"/>
                <a:cs typeface="Tw Cen MT"/>
              </a:rPr>
              <a:t> </a:t>
            </a:r>
            <a:r>
              <a:rPr kumimoji="0" b="0" i="0" u="none" strike="noStrike" kern="0" cap="none" spc="-10" normalizeH="0" baseline="0" noProof="0" dirty="0">
                <a:ln>
                  <a:noFill/>
                </a:ln>
                <a:solidFill>
                  <a:sysClr val="windowText" lastClr="000000"/>
                </a:solidFill>
                <a:effectLst/>
                <a:uLnTx/>
                <a:uFillTx/>
                <a:latin typeface="Tw Cen MT"/>
                <a:cs typeface="Tw Cen MT"/>
              </a:rPr>
              <a:t>organization’s</a:t>
            </a:r>
            <a:r>
              <a:rPr kumimoji="0" b="0" i="0" u="none" strike="noStrike" kern="0" cap="none" spc="-7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Director</a:t>
            </a:r>
            <a:r>
              <a:rPr kumimoji="0" b="0" i="0" u="none" strike="noStrike" kern="0" cap="none" spc="-7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of</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Risk</a:t>
            </a:r>
            <a:r>
              <a:rPr kumimoji="0" b="0" i="0" u="none" strike="noStrike" kern="0" cap="none" spc="-6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and</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Corporate</a:t>
            </a:r>
            <a:r>
              <a:rPr kumimoji="0" b="0" i="0" u="none" strike="noStrike" kern="0" cap="none" spc="-4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Compliance-</a:t>
            </a:r>
            <a:r>
              <a:rPr kumimoji="0" b="0" i="0" u="none" strike="noStrike" kern="0" cap="none" spc="-5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Sharon</a:t>
            </a:r>
            <a:r>
              <a:rPr kumimoji="0" b="1" i="0" u="none" strike="noStrike" kern="0" cap="none" spc="-3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Dunbar,</a:t>
            </a:r>
            <a:r>
              <a:rPr kumimoji="0" b="1" i="0" u="none" strike="noStrike" kern="0" cap="none" spc="-4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MSN</a:t>
            </a:r>
            <a:r>
              <a:rPr kumimoji="0" b="1" i="0" u="none" strike="noStrike" kern="0" cap="none" spc="-35" normalizeH="0" baseline="0" noProof="0" dirty="0">
                <a:ln>
                  <a:noFill/>
                </a:ln>
                <a:solidFill>
                  <a:sysClr val="windowText" lastClr="000000"/>
                </a:solidFill>
                <a:effectLst/>
                <a:uLnTx/>
                <a:uFillTx/>
                <a:latin typeface="Tw Cen MT"/>
                <a:cs typeface="Tw Cen MT"/>
              </a:rPr>
              <a:t> </a:t>
            </a:r>
            <a:r>
              <a:rPr kumimoji="0" b="1" i="0" u="none" strike="noStrike" kern="0" cap="none" spc="-25" normalizeH="0" baseline="0" noProof="0" dirty="0">
                <a:ln>
                  <a:noFill/>
                </a:ln>
                <a:solidFill>
                  <a:sysClr val="windowText" lastClr="000000"/>
                </a:solidFill>
                <a:effectLst/>
                <a:uLnTx/>
                <a:uFillTx/>
                <a:latin typeface="Tw Cen MT"/>
                <a:cs typeface="Tw Cen MT"/>
              </a:rPr>
              <a:t>RN </a:t>
            </a:r>
            <a:r>
              <a:rPr kumimoji="0" b="0" i="0" u="none" strike="noStrike" kern="0" cap="none" spc="0" normalizeH="0" baseline="0" noProof="0" dirty="0">
                <a:ln>
                  <a:noFill/>
                </a:ln>
                <a:solidFill>
                  <a:sysClr val="windowText" lastClr="000000"/>
                </a:solidFill>
                <a:effectLst/>
                <a:uLnTx/>
                <a:uFillTx/>
                <a:latin typeface="Tw Cen MT"/>
                <a:cs typeface="Tw Cen MT"/>
              </a:rPr>
              <a:t>Quality</a:t>
            </a:r>
            <a:r>
              <a:rPr kumimoji="0" b="0" i="0" u="none" strike="noStrike" kern="0" cap="none" spc="-10" normalizeH="0" baseline="0" noProof="0" dirty="0">
                <a:ln>
                  <a:noFill/>
                </a:ln>
                <a:solidFill>
                  <a:sysClr val="windowText" lastClr="000000"/>
                </a:solidFill>
                <a:effectLst/>
                <a:uLnTx/>
                <a:uFillTx/>
                <a:latin typeface="Tw Cen MT"/>
                <a:cs typeface="Tw Cen MT"/>
              </a:rPr>
              <a:t> Improvement-</a:t>
            </a:r>
            <a:r>
              <a:rPr kumimoji="0" b="0" i="0" u="none" strike="noStrike" kern="0" cap="none" spc="-6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Andre’</a:t>
            </a:r>
            <a:r>
              <a:rPr kumimoji="0" b="1"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St.</a:t>
            </a:r>
            <a:r>
              <a:rPr kumimoji="0" b="1"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Julien,</a:t>
            </a:r>
            <a:r>
              <a:rPr kumimoji="0" b="1" i="0" u="none" strike="noStrike" kern="0" cap="none" spc="-3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BSN,</a:t>
            </a:r>
            <a:r>
              <a:rPr kumimoji="0" b="1"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25" normalizeH="0" baseline="0" noProof="0" dirty="0">
                <a:ln>
                  <a:noFill/>
                </a:ln>
                <a:solidFill>
                  <a:sysClr val="windowText" lastClr="000000"/>
                </a:solidFill>
                <a:effectLst/>
                <a:uLnTx/>
                <a:uFillTx/>
                <a:latin typeface="Tw Cen MT"/>
                <a:cs typeface="Tw Cen MT"/>
              </a:rPr>
              <a:t>RN</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12700" marR="0" lvl="0" indent="0" defTabSz="914400" eaLnBrk="1" fontAlgn="auto" latinLnBrk="0" hangingPunct="1">
              <a:lnSpc>
                <a:spcPct val="100000"/>
              </a:lnSpc>
              <a:spcBef>
                <a:spcPts val="575"/>
              </a:spcBef>
              <a:spcAft>
                <a:spcPts val="1800"/>
              </a:spcAft>
              <a:buClrTx/>
              <a:buSzTx/>
              <a:buFontTx/>
              <a:buNone/>
              <a:tabLst/>
              <a:defRPr/>
            </a:pPr>
            <a:r>
              <a:rPr kumimoji="0" b="0" i="0" u="none" strike="noStrike" kern="0" cap="none" spc="0" normalizeH="0" baseline="0" noProof="0" dirty="0">
                <a:ln>
                  <a:noFill/>
                </a:ln>
                <a:solidFill>
                  <a:sysClr val="windowText" lastClr="000000"/>
                </a:solidFill>
                <a:effectLst/>
                <a:uLnTx/>
                <a:uFillTx/>
                <a:latin typeface="Tw Cen MT"/>
                <a:cs typeface="Tw Cen MT"/>
              </a:rPr>
              <a:t>Human</a:t>
            </a:r>
            <a:r>
              <a:rPr kumimoji="0" b="0" i="0" u="none" strike="noStrike" kern="0" cap="none" spc="-2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Resources-</a:t>
            </a:r>
            <a:r>
              <a:rPr kumimoji="0" b="0" i="0" u="none" strike="noStrike" kern="0" cap="none" spc="-10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Germaine Breaux,</a:t>
            </a:r>
            <a:r>
              <a:rPr kumimoji="0" b="1" i="0" u="none" strike="noStrike" kern="0" cap="none" spc="-50" normalizeH="0" baseline="0" noProof="0" dirty="0">
                <a:ln>
                  <a:noFill/>
                </a:ln>
                <a:solidFill>
                  <a:sysClr val="windowText" lastClr="000000"/>
                </a:solidFill>
                <a:effectLst/>
                <a:uLnTx/>
                <a:uFillTx/>
                <a:latin typeface="Tw Cen MT"/>
                <a:cs typeface="Tw Cen MT"/>
              </a:rPr>
              <a:t> </a:t>
            </a:r>
            <a:r>
              <a:rPr kumimoji="0" b="1" i="0" u="none" strike="noStrike" kern="0" cap="none" spc="-25" normalizeH="0" baseline="0" noProof="0" dirty="0">
                <a:ln>
                  <a:noFill/>
                </a:ln>
                <a:solidFill>
                  <a:sysClr val="windowText" lastClr="000000"/>
                </a:solidFill>
                <a:effectLst/>
                <a:uLnTx/>
                <a:uFillTx/>
                <a:latin typeface="Tw Cen MT"/>
                <a:cs typeface="Tw Cen MT"/>
              </a:rPr>
              <a:t>MS</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12700" marR="0" lvl="0" indent="0" defTabSz="914400" eaLnBrk="1" fontAlgn="auto" latinLnBrk="0" hangingPunct="1">
              <a:lnSpc>
                <a:spcPts val="2000"/>
              </a:lnSpc>
              <a:spcBef>
                <a:spcPts val="790"/>
              </a:spcBef>
              <a:spcAft>
                <a:spcPts val="0"/>
              </a:spcAft>
              <a:buClrTx/>
              <a:buSzTx/>
              <a:buFontTx/>
              <a:buNone/>
              <a:tabLst/>
              <a:defRPr/>
            </a:pPr>
            <a:r>
              <a:rPr kumimoji="0" b="0" i="0" u="none" strike="noStrike" kern="0" cap="none" spc="-10" normalizeH="0" baseline="0" noProof="0" dirty="0">
                <a:ln>
                  <a:noFill/>
                </a:ln>
                <a:solidFill>
                  <a:sysClr val="windowText" lastClr="000000"/>
                </a:solidFill>
                <a:effectLst/>
                <a:uLnTx/>
                <a:uFillTx/>
                <a:latin typeface="Tw Cen MT"/>
                <a:cs typeface="Tw Cen MT"/>
              </a:rPr>
              <a:t>Representation</a:t>
            </a:r>
            <a:r>
              <a:rPr kumimoji="0" b="0" i="0" u="none" strike="noStrike" kern="0" cap="none" spc="-8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regarding</a:t>
            </a:r>
            <a:r>
              <a:rPr kumimoji="0" b="0" i="0" u="none" strike="noStrike" kern="0" cap="none" spc="-6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the</a:t>
            </a:r>
            <a:r>
              <a:rPr kumimoji="0" b="0" i="0" u="none" strike="noStrike" kern="0" cap="none" spc="-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“Models</a:t>
            </a:r>
            <a:r>
              <a:rPr kumimoji="0" b="0" i="0" u="none" strike="noStrike" kern="0" cap="none" spc="-7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to </a:t>
            </a:r>
            <a:r>
              <a:rPr kumimoji="0" b="0" i="0" u="none" strike="noStrike" kern="0" cap="none" spc="-10" normalizeH="0" baseline="0" noProof="0" dirty="0">
                <a:ln>
                  <a:noFill/>
                </a:ln>
                <a:solidFill>
                  <a:sysClr val="windowText" lastClr="000000"/>
                </a:solidFill>
                <a:effectLst/>
                <a:uLnTx/>
                <a:uFillTx/>
                <a:latin typeface="Tw Cen MT"/>
                <a:cs typeface="Tw Cen MT"/>
              </a:rPr>
              <a:t>Train </a:t>
            </a:r>
            <a:r>
              <a:rPr kumimoji="0" b="0" i="0" u="none" strike="noStrike" kern="0" cap="none" spc="0" normalizeH="0" baseline="0" noProof="0" dirty="0">
                <a:ln>
                  <a:noFill/>
                </a:ln>
                <a:solidFill>
                  <a:sysClr val="windowText" lastClr="000000"/>
                </a:solidFill>
                <a:effectLst/>
                <a:uLnTx/>
                <a:uFillTx/>
                <a:latin typeface="Tw Cen MT"/>
                <a:cs typeface="Tw Cen MT"/>
              </a:rPr>
              <a:t>the</a:t>
            </a:r>
            <a:r>
              <a:rPr kumimoji="0" b="0" i="0" u="none" strike="noStrike" kern="0" cap="none" spc="-1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Next</a:t>
            </a:r>
            <a:r>
              <a:rPr kumimoji="0" b="0" i="0" u="none" strike="noStrike" kern="0" cap="none" spc="15" normalizeH="0" baseline="0" noProof="0" dirty="0">
                <a:ln>
                  <a:noFill/>
                </a:ln>
                <a:solidFill>
                  <a:sysClr val="windowText" lastClr="000000"/>
                </a:solidFill>
                <a:effectLst/>
                <a:uLnTx/>
                <a:uFillTx/>
                <a:latin typeface="Tw Cen MT"/>
                <a:cs typeface="Tw Cen MT"/>
              </a:rPr>
              <a:t> </a:t>
            </a:r>
            <a:r>
              <a:rPr kumimoji="0" b="0" i="0" u="none" strike="noStrike" kern="0" cap="none" spc="-10" normalizeH="0" baseline="0" noProof="0" dirty="0">
                <a:ln>
                  <a:noFill/>
                </a:ln>
                <a:solidFill>
                  <a:sysClr val="windowText" lastClr="000000"/>
                </a:solidFill>
                <a:effectLst/>
                <a:uLnTx/>
                <a:uFillTx/>
                <a:latin typeface="Tw Cen MT"/>
                <a:cs typeface="Tw Cen MT"/>
              </a:rPr>
              <a:t>Generation:</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48895" marR="0" lvl="0" indent="0" defTabSz="914400" eaLnBrk="1" fontAlgn="auto" latinLnBrk="0" hangingPunct="1">
              <a:lnSpc>
                <a:spcPts val="1520"/>
              </a:lnSpc>
              <a:spcBef>
                <a:spcPts val="0"/>
              </a:spcBef>
              <a:spcAft>
                <a:spcPts val="0"/>
              </a:spcAft>
              <a:buClrTx/>
              <a:buSzTx/>
              <a:buFontTx/>
              <a:buNone/>
              <a:tabLst/>
              <a:defRPr/>
            </a:pPr>
            <a:r>
              <a:rPr kumimoji="0" sz="1400" b="0" i="0" u="none" strike="noStrike" kern="0" cap="none" spc="0" normalizeH="0" baseline="0" noProof="0" dirty="0">
                <a:ln>
                  <a:noFill/>
                </a:ln>
                <a:solidFill>
                  <a:srgbClr val="1CACE3"/>
                </a:solidFill>
                <a:effectLst/>
                <a:uLnTx/>
                <a:uFillTx/>
                <a:latin typeface="Wingdings 3"/>
                <a:cs typeface="Wingdings 3"/>
              </a:rPr>
              <a:t></a:t>
            </a:r>
            <a:r>
              <a:rPr kumimoji="0" sz="1400" b="0" i="0" u="none" strike="noStrike" kern="0" cap="none" spc="300" normalizeH="0" baseline="0" noProof="0" dirty="0">
                <a:ln>
                  <a:noFill/>
                </a:ln>
                <a:solidFill>
                  <a:srgbClr val="1CACE3"/>
                </a:solidFill>
                <a:effectLst/>
                <a:uLnTx/>
                <a:uFillTx/>
                <a:latin typeface="Times New Roman"/>
                <a:cs typeface="Times New Roman"/>
              </a:rPr>
              <a:t> </a:t>
            </a:r>
            <a:r>
              <a:rPr kumimoji="0" b="0" i="0" u="none" strike="noStrike" kern="0" cap="none" spc="0" normalizeH="0" baseline="0" noProof="0" dirty="0">
                <a:ln>
                  <a:noFill/>
                </a:ln>
                <a:solidFill>
                  <a:sysClr val="windowText" lastClr="000000"/>
                </a:solidFill>
                <a:effectLst/>
                <a:uLnTx/>
                <a:uFillTx/>
                <a:latin typeface="Tw Cen MT"/>
                <a:cs typeface="Tw Cen MT"/>
              </a:rPr>
              <a:t>Nurse</a:t>
            </a:r>
            <a:r>
              <a:rPr kumimoji="0" b="0" i="0" u="none" strike="noStrike" kern="0" cap="none" spc="-1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Practitioner</a:t>
            </a:r>
            <a:r>
              <a:rPr kumimoji="0" b="0" i="0" u="none" strike="noStrike" kern="0" cap="none" spc="-6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Residency</a:t>
            </a:r>
            <a:r>
              <a:rPr kumimoji="0" b="0" i="0" u="none" strike="noStrike" kern="0" cap="none" spc="-4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and</a:t>
            </a:r>
            <a:r>
              <a:rPr kumimoji="0" b="0" i="0" u="none" strike="noStrike" kern="0" cap="none" spc="-3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Fellowship</a:t>
            </a:r>
            <a:r>
              <a:rPr kumimoji="0" b="0" i="0" u="none" strike="noStrike" kern="0" cap="none" spc="-40" normalizeH="0" baseline="0" noProof="0" dirty="0">
                <a:ln>
                  <a:noFill/>
                </a:ln>
                <a:solidFill>
                  <a:sysClr val="windowText" lastClr="000000"/>
                </a:solidFill>
                <a:effectLst/>
                <a:uLnTx/>
                <a:uFillTx/>
                <a:latin typeface="Tw Cen MT"/>
                <a:cs typeface="Tw Cen MT"/>
              </a:rPr>
              <a:t> </a:t>
            </a:r>
            <a:r>
              <a:rPr kumimoji="0" b="0" i="0" u="none" strike="noStrike" kern="0" cap="none" spc="-10" normalizeH="0" baseline="0" noProof="0" dirty="0">
                <a:ln>
                  <a:noFill/>
                </a:ln>
                <a:solidFill>
                  <a:sysClr val="windowText" lastClr="000000"/>
                </a:solidFill>
                <a:effectLst/>
                <a:uLnTx/>
                <a:uFillTx/>
                <a:latin typeface="Tw Cen MT"/>
                <a:cs typeface="Tw Cen MT"/>
              </a:rPr>
              <a:t>Training</a:t>
            </a:r>
            <a:r>
              <a:rPr kumimoji="0" b="0" i="0" u="none" strike="noStrike" kern="0" cap="none" spc="-4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Programs-</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Latoya</a:t>
            </a:r>
            <a:r>
              <a:rPr kumimoji="0" b="1" i="0" u="none" strike="noStrike" kern="0" cap="none" spc="-3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Granger,</a:t>
            </a:r>
            <a:r>
              <a:rPr kumimoji="0" b="1" i="0" u="none" strike="noStrike" kern="0" cap="none" spc="-5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APRN,</a:t>
            </a:r>
            <a:r>
              <a:rPr kumimoji="0" b="1" i="0" u="none" strike="noStrike" kern="0" cap="none" spc="-10" normalizeH="0" baseline="0" noProof="0" dirty="0">
                <a:ln>
                  <a:noFill/>
                </a:ln>
                <a:solidFill>
                  <a:sysClr val="windowText" lastClr="000000"/>
                </a:solidFill>
                <a:effectLst/>
                <a:uLnTx/>
                <a:uFillTx/>
                <a:latin typeface="Tw Cen MT"/>
                <a:cs typeface="Tw Cen MT"/>
              </a:rPr>
              <a:t> FNP-</a:t>
            </a:r>
            <a:r>
              <a:rPr kumimoji="0" b="1" i="0" u="none" strike="noStrike" kern="0" cap="none" spc="-25" normalizeH="0" baseline="0" noProof="0" dirty="0">
                <a:ln>
                  <a:noFill/>
                </a:ln>
                <a:solidFill>
                  <a:sysClr val="windowText" lastClr="000000"/>
                </a:solidFill>
                <a:effectLst/>
                <a:uLnTx/>
                <a:uFillTx/>
                <a:latin typeface="Tw Cen MT"/>
                <a:cs typeface="Tw Cen MT"/>
              </a:rPr>
              <a:t>BC</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48895" marR="0" lvl="0" indent="0" defTabSz="914400" eaLnBrk="1" fontAlgn="auto" latinLnBrk="0" hangingPunct="1">
              <a:lnSpc>
                <a:spcPct val="100000"/>
              </a:lnSpc>
              <a:spcBef>
                <a:spcPts val="145"/>
              </a:spcBef>
              <a:spcAft>
                <a:spcPts val="0"/>
              </a:spcAft>
              <a:buClrTx/>
              <a:buSzTx/>
              <a:buFontTx/>
              <a:buNone/>
              <a:tabLst/>
              <a:defRPr/>
            </a:pPr>
            <a:r>
              <a:rPr kumimoji="0" b="0" i="0" u="none" strike="noStrike" kern="0" cap="none" spc="0" normalizeH="0" baseline="0" noProof="0" dirty="0">
                <a:ln>
                  <a:noFill/>
                </a:ln>
                <a:solidFill>
                  <a:srgbClr val="1CACE3"/>
                </a:solidFill>
                <a:effectLst/>
                <a:uLnTx/>
                <a:uFillTx/>
                <a:latin typeface="Wingdings 3"/>
                <a:cs typeface="Wingdings 3"/>
              </a:rPr>
              <a:t></a:t>
            </a:r>
            <a:r>
              <a:rPr kumimoji="0" b="0" i="0" u="none" strike="noStrike" kern="0" cap="none" spc="330" normalizeH="0" baseline="0" noProof="0" dirty="0">
                <a:ln>
                  <a:noFill/>
                </a:ln>
                <a:solidFill>
                  <a:srgbClr val="1CACE3"/>
                </a:solidFill>
                <a:effectLst/>
                <a:uLnTx/>
                <a:uFillTx/>
                <a:latin typeface="Times New Roman"/>
                <a:cs typeface="Times New Roman"/>
              </a:rPr>
              <a:t> </a:t>
            </a:r>
            <a:r>
              <a:rPr kumimoji="0" b="0" i="0" u="none" strike="noStrike" kern="0" cap="none" spc="0" normalizeH="0" baseline="0" noProof="0" dirty="0">
                <a:ln>
                  <a:noFill/>
                </a:ln>
                <a:solidFill>
                  <a:sysClr val="windowText" lastClr="000000"/>
                </a:solidFill>
                <a:effectLst/>
                <a:uLnTx/>
                <a:uFillTx/>
                <a:latin typeface="Tw Cen MT"/>
                <a:cs typeface="Tw Cen MT"/>
              </a:rPr>
              <a:t>Behavioral</a:t>
            </a:r>
            <a:r>
              <a:rPr kumimoji="0" b="0" i="0" u="none" strike="noStrike" kern="0" cap="none" spc="-2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Health:</a:t>
            </a:r>
            <a:r>
              <a:rPr kumimoji="0" b="0" i="0" u="none" strike="noStrike" kern="0" cap="none" spc="-2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Students,</a:t>
            </a:r>
            <a:r>
              <a:rPr kumimoji="0" b="0" i="0" u="none" strike="noStrike" kern="0" cap="none" spc="-5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Externs,</a:t>
            </a:r>
            <a:r>
              <a:rPr kumimoji="0" b="0" i="0" u="none" strike="noStrike" kern="0" cap="none" spc="-2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and</a:t>
            </a:r>
            <a:r>
              <a:rPr kumimoji="0" b="0" i="0" u="none" strike="noStrike" kern="0" cap="none" spc="-4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Residents- </a:t>
            </a:r>
            <a:r>
              <a:rPr kumimoji="0" b="1" i="0" u="none" strike="noStrike" kern="0" cap="none" spc="0" normalizeH="0" baseline="0" noProof="0" dirty="0">
                <a:ln>
                  <a:noFill/>
                </a:ln>
                <a:solidFill>
                  <a:sysClr val="windowText" lastClr="000000"/>
                </a:solidFill>
                <a:effectLst/>
                <a:uLnTx/>
                <a:uFillTx/>
                <a:latin typeface="Tw Cen MT"/>
                <a:cs typeface="Tw Cen MT"/>
              </a:rPr>
              <a:t>Shannon</a:t>
            </a:r>
            <a:r>
              <a:rPr kumimoji="0" b="1" i="0" u="none" strike="noStrike" kern="0" cap="none" spc="-75" normalizeH="0" baseline="0" noProof="0" dirty="0">
                <a:ln>
                  <a:noFill/>
                </a:ln>
                <a:solidFill>
                  <a:sysClr val="windowText" lastClr="000000"/>
                </a:solidFill>
                <a:effectLst/>
                <a:uLnTx/>
                <a:uFillTx/>
                <a:latin typeface="Tw Cen MT"/>
                <a:cs typeface="Tw Cen MT"/>
              </a:rPr>
              <a:t> </a:t>
            </a:r>
            <a:r>
              <a:rPr kumimoji="0" b="1" i="0" u="none" strike="noStrike" kern="0" cap="none" spc="-10" normalizeH="0" baseline="0" noProof="0" dirty="0">
                <a:ln>
                  <a:noFill/>
                </a:ln>
                <a:solidFill>
                  <a:sysClr val="windowText" lastClr="000000"/>
                </a:solidFill>
                <a:effectLst/>
                <a:uLnTx/>
                <a:uFillTx/>
                <a:latin typeface="Tw Cen MT"/>
                <a:cs typeface="Tw Cen MT"/>
              </a:rPr>
              <a:t>Vallair,</a:t>
            </a:r>
            <a:r>
              <a:rPr kumimoji="0" b="1"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10" normalizeH="0" baseline="0" noProof="0" dirty="0">
                <a:ln>
                  <a:noFill/>
                </a:ln>
                <a:solidFill>
                  <a:sysClr val="windowText" lastClr="000000"/>
                </a:solidFill>
                <a:effectLst/>
                <a:uLnTx/>
                <a:uFillTx/>
                <a:latin typeface="Tw Cen MT"/>
                <a:cs typeface="Tw Cen MT"/>
              </a:rPr>
              <a:t>LPC-</a:t>
            </a:r>
            <a:r>
              <a:rPr kumimoji="0" b="1" i="0" u="none" strike="noStrike" kern="0" cap="none" spc="-50" normalizeH="0" baseline="0" noProof="0" dirty="0">
                <a:ln>
                  <a:noFill/>
                </a:ln>
                <a:solidFill>
                  <a:sysClr val="windowText" lastClr="000000"/>
                </a:solidFill>
                <a:effectLst/>
                <a:uLnTx/>
                <a:uFillTx/>
                <a:latin typeface="Tw Cen MT"/>
                <a:cs typeface="Tw Cen MT"/>
              </a:rPr>
              <a:t>S</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48895" marR="0" lvl="0" indent="0" defTabSz="914400" eaLnBrk="1" fontAlgn="auto" latinLnBrk="0" hangingPunct="1">
              <a:lnSpc>
                <a:spcPct val="100000"/>
              </a:lnSpc>
              <a:spcBef>
                <a:spcPts val="120"/>
              </a:spcBef>
              <a:spcAft>
                <a:spcPts val="0"/>
              </a:spcAft>
              <a:buClrTx/>
              <a:buSzTx/>
              <a:buFontTx/>
              <a:buNone/>
              <a:tabLst/>
              <a:defRPr/>
            </a:pPr>
            <a:r>
              <a:rPr kumimoji="0" b="0" i="0" u="none" strike="noStrike" kern="0" cap="none" spc="0" normalizeH="0" baseline="0" noProof="0" dirty="0">
                <a:ln>
                  <a:noFill/>
                </a:ln>
                <a:solidFill>
                  <a:srgbClr val="1CACE3"/>
                </a:solidFill>
                <a:effectLst/>
                <a:uLnTx/>
                <a:uFillTx/>
                <a:latin typeface="Wingdings 3"/>
                <a:cs typeface="Wingdings 3"/>
              </a:rPr>
              <a:t></a:t>
            </a:r>
            <a:r>
              <a:rPr kumimoji="0" b="0" i="0" u="none" strike="noStrike" kern="0" cap="none" spc="345" normalizeH="0" baseline="0" noProof="0" dirty="0">
                <a:ln>
                  <a:noFill/>
                </a:ln>
                <a:solidFill>
                  <a:srgbClr val="1CACE3"/>
                </a:solidFill>
                <a:effectLst/>
                <a:uLnTx/>
                <a:uFillTx/>
                <a:latin typeface="Times New Roman"/>
                <a:cs typeface="Times New Roman"/>
              </a:rPr>
              <a:t> </a:t>
            </a:r>
            <a:r>
              <a:rPr kumimoji="0" b="0" i="0" u="none" strike="noStrike" kern="0" cap="none" spc="-10" normalizeH="0" baseline="0" noProof="0" dirty="0">
                <a:ln>
                  <a:noFill/>
                </a:ln>
                <a:solidFill>
                  <a:sysClr val="windowText" lastClr="000000"/>
                </a:solidFill>
                <a:effectLst/>
                <a:uLnTx/>
                <a:uFillTx/>
                <a:latin typeface="Tw Cen MT"/>
                <a:cs typeface="Tw Cen MT"/>
              </a:rPr>
              <a:t>Administrative</a:t>
            </a:r>
            <a:r>
              <a:rPr kumimoji="0" b="0" i="0" u="none" strike="noStrike" kern="0" cap="none" spc="-3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Fellowship-</a:t>
            </a:r>
            <a:r>
              <a:rPr kumimoji="0" b="0"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Crystal</a:t>
            </a:r>
            <a:r>
              <a:rPr kumimoji="0" b="1" i="0" u="none" strike="noStrike" kern="0" cap="none" spc="-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Decuir MSN,</a:t>
            </a:r>
            <a:r>
              <a:rPr kumimoji="0" b="1" i="0" u="none" strike="noStrike" kern="0" cap="none" spc="-5" normalizeH="0" baseline="0" noProof="0" dirty="0">
                <a:ln>
                  <a:noFill/>
                </a:ln>
                <a:solidFill>
                  <a:sysClr val="windowText" lastClr="000000"/>
                </a:solidFill>
                <a:effectLst/>
                <a:uLnTx/>
                <a:uFillTx/>
                <a:latin typeface="Tw Cen MT"/>
                <a:cs typeface="Tw Cen MT"/>
              </a:rPr>
              <a:t> </a:t>
            </a:r>
            <a:r>
              <a:rPr kumimoji="0" b="1" i="0" u="none" strike="noStrike" kern="0" cap="none" spc="-10" normalizeH="0" baseline="0" noProof="0" dirty="0">
                <a:ln>
                  <a:noFill/>
                </a:ln>
                <a:solidFill>
                  <a:sysClr val="windowText" lastClr="000000"/>
                </a:solidFill>
                <a:effectLst/>
                <a:uLnTx/>
                <a:uFillTx/>
                <a:latin typeface="Tw Cen MT"/>
                <a:cs typeface="Tw Cen MT"/>
              </a:rPr>
              <a:t>RN-</a:t>
            </a:r>
            <a:r>
              <a:rPr kumimoji="0" b="1" i="0" u="none" strike="noStrike" kern="0" cap="none" spc="-25" normalizeH="0" baseline="0" noProof="0" dirty="0">
                <a:ln>
                  <a:noFill/>
                </a:ln>
                <a:solidFill>
                  <a:sysClr val="windowText" lastClr="000000"/>
                </a:solidFill>
                <a:effectLst/>
                <a:uLnTx/>
                <a:uFillTx/>
                <a:latin typeface="Tw Cen MT"/>
                <a:cs typeface="Tw Cen MT"/>
              </a:rPr>
              <a:t>BC</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48895" marR="0" lvl="0" indent="0" defTabSz="914400" eaLnBrk="1" fontAlgn="auto" latinLnBrk="0" hangingPunct="1">
              <a:lnSpc>
                <a:spcPct val="100000"/>
              </a:lnSpc>
              <a:spcBef>
                <a:spcPts val="145"/>
              </a:spcBef>
              <a:spcAft>
                <a:spcPts val="0"/>
              </a:spcAft>
              <a:buClrTx/>
              <a:buSzTx/>
              <a:buFontTx/>
              <a:buNone/>
              <a:tabLst/>
              <a:defRPr/>
            </a:pPr>
            <a:r>
              <a:rPr kumimoji="0" b="0" i="0" u="none" strike="noStrike" kern="0" cap="none" spc="0" normalizeH="0" baseline="0" noProof="0" dirty="0">
                <a:ln>
                  <a:noFill/>
                </a:ln>
                <a:solidFill>
                  <a:srgbClr val="1CACE3"/>
                </a:solidFill>
                <a:effectLst/>
                <a:uLnTx/>
                <a:uFillTx/>
                <a:latin typeface="Wingdings 3"/>
                <a:cs typeface="Wingdings 3"/>
              </a:rPr>
              <a:t></a:t>
            </a:r>
            <a:r>
              <a:rPr kumimoji="0" b="0" i="0" u="none" strike="noStrike" kern="0" cap="none" spc="340" normalizeH="0" baseline="0" noProof="0" dirty="0">
                <a:ln>
                  <a:noFill/>
                </a:ln>
                <a:solidFill>
                  <a:srgbClr val="1CACE3"/>
                </a:solidFill>
                <a:effectLst/>
                <a:uLnTx/>
                <a:uFillTx/>
                <a:latin typeface="Times New Roman"/>
                <a:cs typeface="Times New Roman"/>
              </a:rPr>
              <a:t> </a:t>
            </a:r>
            <a:r>
              <a:rPr kumimoji="0" b="0" i="0" u="none" strike="noStrike" kern="0" cap="none" spc="0" normalizeH="0" baseline="0" noProof="0" dirty="0">
                <a:ln>
                  <a:noFill/>
                </a:ln>
                <a:solidFill>
                  <a:sysClr val="windowText" lastClr="000000"/>
                </a:solidFill>
                <a:effectLst/>
                <a:uLnTx/>
                <a:uFillTx/>
                <a:latin typeface="Tw Cen MT"/>
                <a:cs typeface="Tw Cen MT"/>
              </a:rPr>
              <a:t>Medical</a:t>
            </a:r>
            <a:r>
              <a:rPr kumimoji="0" b="0" i="0" u="none" strike="noStrike" kern="0" cap="none" spc="-4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Assistants:</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Serving</a:t>
            </a:r>
            <a:r>
              <a:rPr kumimoji="0" b="0" i="0" u="none" strike="noStrike" kern="0" cap="none" spc="-1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as</a:t>
            </a:r>
            <a:r>
              <a:rPr kumimoji="0" b="0" i="0" u="none" strike="noStrike" kern="0" cap="none" spc="-2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Externship</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Organization-</a:t>
            </a:r>
            <a:r>
              <a:rPr kumimoji="0" b="0" i="0" u="none" strike="noStrike" kern="0" cap="none" spc="-6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Crystal</a:t>
            </a:r>
            <a:r>
              <a:rPr kumimoji="0" b="1" i="0" u="none" strike="noStrike" kern="0" cap="none" spc="-1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Decuir</a:t>
            </a:r>
            <a:r>
              <a:rPr kumimoji="0" b="1" i="0" u="none" strike="noStrike" kern="0" cap="none" spc="-5"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MSN,</a:t>
            </a:r>
            <a:r>
              <a:rPr kumimoji="0" b="1"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10" normalizeH="0" baseline="0" noProof="0" dirty="0">
                <a:ln>
                  <a:noFill/>
                </a:ln>
                <a:solidFill>
                  <a:sysClr val="windowText" lastClr="000000"/>
                </a:solidFill>
                <a:effectLst/>
                <a:uLnTx/>
                <a:uFillTx/>
                <a:latin typeface="Tw Cen MT"/>
                <a:cs typeface="Tw Cen MT"/>
              </a:rPr>
              <a:t>RN-</a:t>
            </a:r>
            <a:r>
              <a:rPr kumimoji="0" b="1" i="0" u="none" strike="noStrike" kern="0" cap="none" spc="-25" normalizeH="0" baseline="0" noProof="0" dirty="0">
                <a:ln>
                  <a:noFill/>
                </a:ln>
                <a:solidFill>
                  <a:sysClr val="windowText" lastClr="000000"/>
                </a:solidFill>
                <a:effectLst/>
                <a:uLnTx/>
                <a:uFillTx/>
                <a:latin typeface="Tw Cen MT"/>
                <a:cs typeface="Tw Cen MT"/>
              </a:rPr>
              <a:t>BC</a:t>
            </a:r>
            <a:endParaRPr kumimoji="0" b="0" i="0" u="none" strike="noStrike" kern="0" cap="none" spc="0" normalizeH="0" baseline="0" noProof="0" dirty="0">
              <a:ln>
                <a:noFill/>
              </a:ln>
              <a:solidFill>
                <a:sysClr val="windowText" lastClr="000000"/>
              </a:solidFill>
              <a:effectLst/>
              <a:uLnTx/>
              <a:uFillTx/>
              <a:latin typeface="Tw Cen MT"/>
              <a:cs typeface="Tw Cen MT"/>
            </a:endParaRPr>
          </a:p>
          <a:p>
            <a:pPr marL="48895" marR="0" lvl="0" indent="0" defTabSz="914400" eaLnBrk="1" fontAlgn="auto" latinLnBrk="0" hangingPunct="1">
              <a:lnSpc>
                <a:spcPct val="100000"/>
              </a:lnSpc>
              <a:spcBef>
                <a:spcPts val="120"/>
              </a:spcBef>
              <a:spcAft>
                <a:spcPts val="0"/>
              </a:spcAft>
              <a:buClrTx/>
              <a:buSzTx/>
              <a:buFontTx/>
              <a:buNone/>
              <a:tabLst/>
              <a:defRPr/>
            </a:pPr>
            <a:r>
              <a:rPr kumimoji="0" b="0" i="0" u="none" strike="noStrike" kern="0" cap="none" spc="0" normalizeH="0" baseline="0" noProof="0" dirty="0">
                <a:ln>
                  <a:noFill/>
                </a:ln>
                <a:solidFill>
                  <a:srgbClr val="1CACE3"/>
                </a:solidFill>
                <a:effectLst/>
                <a:uLnTx/>
                <a:uFillTx/>
                <a:latin typeface="Wingdings 3"/>
                <a:cs typeface="Wingdings 3"/>
              </a:rPr>
              <a:t></a:t>
            </a:r>
            <a:r>
              <a:rPr kumimoji="0" b="0" i="0" u="none" strike="noStrike" kern="0" cap="none" spc="340" normalizeH="0" baseline="0" noProof="0" dirty="0">
                <a:ln>
                  <a:noFill/>
                </a:ln>
                <a:solidFill>
                  <a:srgbClr val="1CACE3"/>
                </a:solidFill>
                <a:effectLst/>
                <a:uLnTx/>
                <a:uFillTx/>
                <a:latin typeface="Times New Roman"/>
                <a:cs typeface="Times New Roman"/>
              </a:rPr>
              <a:t> </a:t>
            </a:r>
            <a:r>
              <a:rPr kumimoji="0" b="0" i="0" u="none" strike="noStrike" kern="0" cap="none" spc="0" normalizeH="0" baseline="0" noProof="0" dirty="0">
                <a:ln>
                  <a:noFill/>
                </a:ln>
                <a:solidFill>
                  <a:sysClr val="windowText" lastClr="000000"/>
                </a:solidFill>
                <a:effectLst/>
                <a:uLnTx/>
                <a:uFillTx/>
                <a:latin typeface="Tw Cen MT"/>
                <a:cs typeface="Tw Cen MT"/>
              </a:rPr>
              <a:t>RN</a:t>
            </a:r>
            <a:r>
              <a:rPr kumimoji="0" b="0" i="0" u="none" strike="noStrike" kern="0" cap="none" spc="-2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and</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MA</a:t>
            </a:r>
            <a:r>
              <a:rPr kumimoji="0" b="0" i="0" u="none" strike="noStrike" kern="0" cap="none" spc="-4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student</a:t>
            </a:r>
            <a:r>
              <a:rPr kumimoji="0" b="0" i="0" u="none" strike="noStrike" kern="0" cap="none" spc="-35"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training</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0" i="0" u="none" strike="noStrike" kern="0" cap="none" spc="0" normalizeH="0" baseline="0" noProof="0" dirty="0">
                <a:ln>
                  <a:noFill/>
                </a:ln>
                <a:solidFill>
                  <a:sysClr val="windowText" lastClr="000000"/>
                </a:solidFill>
                <a:effectLst/>
                <a:uLnTx/>
                <a:uFillTx/>
                <a:latin typeface="Tw Cen MT"/>
                <a:cs typeface="Tw Cen MT"/>
              </a:rPr>
              <a:t>programs-</a:t>
            </a:r>
            <a:r>
              <a:rPr kumimoji="0" b="0" i="0" u="none" strike="noStrike" kern="0" cap="none" spc="-2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Crystal</a:t>
            </a:r>
            <a:r>
              <a:rPr kumimoji="0" b="1" i="0" u="none" strike="noStrike" kern="0" cap="none" spc="-1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Decuir</a:t>
            </a:r>
            <a:r>
              <a:rPr kumimoji="0" b="1" i="0" u="none" strike="noStrike" kern="0" cap="none" spc="-10" normalizeH="0" baseline="0" noProof="0" dirty="0">
                <a:ln>
                  <a:noFill/>
                </a:ln>
                <a:solidFill>
                  <a:sysClr val="windowText" lastClr="000000"/>
                </a:solidFill>
                <a:effectLst/>
                <a:uLnTx/>
                <a:uFillTx/>
                <a:latin typeface="Tw Cen MT"/>
                <a:cs typeface="Tw Cen MT"/>
              </a:rPr>
              <a:t> </a:t>
            </a:r>
            <a:r>
              <a:rPr kumimoji="0" b="1" i="0" u="none" strike="noStrike" kern="0" cap="none" spc="0" normalizeH="0" baseline="0" noProof="0" dirty="0">
                <a:ln>
                  <a:noFill/>
                </a:ln>
                <a:solidFill>
                  <a:sysClr val="windowText" lastClr="000000"/>
                </a:solidFill>
                <a:effectLst/>
                <a:uLnTx/>
                <a:uFillTx/>
                <a:latin typeface="Tw Cen MT"/>
                <a:cs typeface="Tw Cen MT"/>
              </a:rPr>
              <a:t>MSN,</a:t>
            </a:r>
            <a:r>
              <a:rPr kumimoji="0" b="1" i="0" u="none" strike="noStrike" kern="0" cap="none" spc="-15" normalizeH="0" baseline="0" noProof="0" dirty="0">
                <a:ln>
                  <a:noFill/>
                </a:ln>
                <a:solidFill>
                  <a:sysClr val="windowText" lastClr="000000"/>
                </a:solidFill>
                <a:effectLst/>
                <a:uLnTx/>
                <a:uFillTx/>
                <a:latin typeface="Tw Cen MT"/>
                <a:cs typeface="Tw Cen MT"/>
              </a:rPr>
              <a:t> </a:t>
            </a:r>
            <a:r>
              <a:rPr kumimoji="0" b="1" i="0" u="none" strike="noStrike" kern="0" cap="none" spc="-10" normalizeH="0" baseline="0" noProof="0" dirty="0">
                <a:ln>
                  <a:noFill/>
                </a:ln>
                <a:solidFill>
                  <a:sysClr val="windowText" lastClr="000000"/>
                </a:solidFill>
                <a:effectLst/>
                <a:uLnTx/>
                <a:uFillTx/>
                <a:latin typeface="Tw Cen MT"/>
                <a:cs typeface="Tw Cen MT"/>
              </a:rPr>
              <a:t>RN-</a:t>
            </a:r>
            <a:r>
              <a:rPr kumimoji="0" b="1" i="0" u="none" strike="noStrike" kern="0" cap="none" spc="-25" normalizeH="0" baseline="0" noProof="0" dirty="0">
                <a:ln>
                  <a:noFill/>
                </a:ln>
                <a:solidFill>
                  <a:sysClr val="windowText" lastClr="000000"/>
                </a:solidFill>
                <a:effectLst/>
                <a:uLnTx/>
                <a:uFillTx/>
                <a:latin typeface="Tw Cen MT"/>
                <a:cs typeface="Tw Cen MT"/>
              </a:rPr>
              <a:t>BC</a:t>
            </a:r>
            <a:endParaRPr kumimoji="0" b="0" i="0" u="none" strike="noStrike" kern="0" cap="none" spc="0" normalizeH="0" baseline="0" noProof="0" dirty="0">
              <a:ln>
                <a:noFill/>
              </a:ln>
              <a:solidFill>
                <a:sysClr val="windowText" lastClr="000000"/>
              </a:solidFill>
              <a:effectLst/>
              <a:uLnTx/>
              <a:uFillTx/>
              <a:latin typeface="Tw Cen MT"/>
              <a:cs typeface="Tw Cen MT"/>
            </a:endParaRPr>
          </a:p>
        </p:txBody>
      </p:sp>
    </p:spTree>
    <p:extLst>
      <p:ext uri="{BB962C8B-B14F-4D97-AF65-F5344CB8AC3E}">
        <p14:creationId xmlns:p14="http://schemas.microsoft.com/office/powerpoint/2010/main" val="3331868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4605" rIns="0" bIns="0" rtlCol="0">
            <a:spAutoFit/>
          </a:bodyPr>
          <a:lstStyle/>
          <a:p>
            <a:pPr marL="12700">
              <a:lnSpc>
                <a:spcPct val="100000"/>
              </a:lnSpc>
              <a:spcBef>
                <a:spcPts val="115"/>
              </a:spcBef>
            </a:pPr>
            <a:r>
              <a:rPr spc="40" dirty="0"/>
              <a:t>GOALS</a:t>
            </a:r>
          </a:p>
        </p:txBody>
      </p:sp>
      <p:sp>
        <p:nvSpPr>
          <p:cNvPr id="3" name="object 3"/>
          <p:cNvSpPr txBox="1">
            <a:spLocks noGrp="1"/>
          </p:cNvSpPr>
          <p:nvPr>
            <p:ph type="body" idx="1"/>
          </p:nvPr>
        </p:nvSpPr>
        <p:spPr>
          <a:prstGeom prst="rect">
            <a:avLst/>
          </a:prstGeom>
        </p:spPr>
        <p:txBody>
          <a:bodyPr vert="horz" wrap="square" lIns="0" tIns="158750" rIns="0" bIns="0" rtlCol="0">
            <a:spAutoFit/>
          </a:bodyPr>
          <a:lstStyle/>
          <a:p>
            <a:pPr marL="104139">
              <a:lnSpc>
                <a:spcPct val="100000"/>
              </a:lnSpc>
              <a:spcBef>
                <a:spcPts val="1250"/>
              </a:spcBef>
            </a:pPr>
            <a:r>
              <a:rPr dirty="0"/>
              <a:t>SWLA</a:t>
            </a:r>
            <a:r>
              <a:rPr spc="-5" dirty="0"/>
              <a:t> </a:t>
            </a:r>
            <a:r>
              <a:rPr dirty="0"/>
              <a:t>Center</a:t>
            </a:r>
            <a:r>
              <a:rPr spc="-40" dirty="0"/>
              <a:t> </a:t>
            </a:r>
            <a:r>
              <a:rPr dirty="0"/>
              <a:t>for</a:t>
            </a:r>
            <a:r>
              <a:rPr spc="-40" dirty="0"/>
              <a:t> </a:t>
            </a:r>
            <a:r>
              <a:rPr dirty="0"/>
              <a:t>Health</a:t>
            </a:r>
            <a:r>
              <a:rPr spc="-30" dirty="0"/>
              <a:t> </a:t>
            </a:r>
            <a:r>
              <a:rPr dirty="0"/>
              <a:t>Services’</a:t>
            </a:r>
            <a:r>
              <a:rPr spc="-20" dirty="0"/>
              <a:t> </a:t>
            </a:r>
            <a:r>
              <a:rPr dirty="0"/>
              <a:t>goals</a:t>
            </a:r>
            <a:r>
              <a:rPr spc="-40" dirty="0"/>
              <a:t> </a:t>
            </a:r>
            <a:r>
              <a:rPr dirty="0"/>
              <a:t>for</a:t>
            </a:r>
            <a:r>
              <a:rPr spc="-40" dirty="0"/>
              <a:t> </a:t>
            </a:r>
            <a:r>
              <a:rPr dirty="0"/>
              <a:t>participation</a:t>
            </a:r>
            <a:r>
              <a:rPr spc="-75" dirty="0"/>
              <a:t> </a:t>
            </a:r>
            <a:r>
              <a:rPr dirty="0"/>
              <a:t>in</a:t>
            </a:r>
            <a:r>
              <a:rPr spc="-10" dirty="0"/>
              <a:t> </a:t>
            </a:r>
            <a:r>
              <a:rPr dirty="0"/>
              <a:t>the</a:t>
            </a:r>
            <a:r>
              <a:rPr spc="-35" dirty="0"/>
              <a:t> </a:t>
            </a:r>
            <a:r>
              <a:rPr spc="-10" dirty="0"/>
              <a:t>Collaborative</a:t>
            </a:r>
            <a:r>
              <a:rPr spc="-15" dirty="0"/>
              <a:t> </a:t>
            </a:r>
            <a:r>
              <a:rPr dirty="0"/>
              <a:t>are</a:t>
            </a:r>
            <a:r>
              <a:rPr spc="-30" dirty="0"/>
              <a:t> </a:t>
            </a:r>
            <a:r>
              <a:rPr dirty="0"/>
              <a:t>as</a:t>
            </a:r>
            <a:r>
              <a:rPr spc="-35" dirty="0"/>
              <a:t> </a:t>
            </a:r>
            <a:r>
              <a:rPr spc="-10" dirty="0"/>
              <a:t>follows:</a:t>
            </a:r>
          </a:p>
          <a:p>
            <a:pPr marL="469265" indent="-456565">
              <a:lnSpc>
                <a:spcPts val="2280"/>
              </a:lnSpc>
              <a:spcBef>
                <a:spcPts val="1150"/>
              </a:spcBef>
              <a:buClr>
                <a:srgbClr val="1CACE3"/>
              </a:buClr>
              <a:buAutoNum type="arabicPeriod"/>
              <a:tabLst>
                <a:tab pos="469265" algn="l"/>
              </a:tabLst>
            </a:pPr>
            <a:r>
              <a:rPr dirty="0"/>
              <a:t>Identify</a:t>
            </a:r>
            <a:r>
              <a:rPr spc="-40" dirty="0"/>
              <a:t> </a:t>
            </a:r>
            <a:r>
              <a:rPr dirty="0"/>
              <a:t>the</a:t>
            </a:r>
            <a:r>
              <a:rPr spc="-45" dirty="0"/>
              <a:t> </a:t>
            </a:r>
            <a:r>
              <a:rPr dirty="0"/>
              <a:t>resources</a:t>
            </a:r>
            <a:r>
              <a:rPr spc="-40" dirty="0"/>
              <a:t> </a:t>
            </a:r>
            <a:r>
              <a:rPr dirty="0"/>
              <a:t>and</a:t>
            </a:r>
            <a:r>
              <a:rPr spc="-30" dirty="0"/>
              <a:t> </a:t>
            </a:r>
            <a:r>
              <a:rPr dirty="0"/>
              <a:t>tools</a:t>
            </a:r>
            <a:r>
              <a:rPr spc="-75" dirty="0"/>
              <a:t> </a:t>
            </a:r>
            <a:r>
              <a:rPr dirty="0"/>
              <a:t>required to</a:t>
            </a:r>
            <a:r>
              <a:rPr spc="-35" dirty="0"/>
              <a:t> </a:t>
            </a:r>
            <a:r>
              <a:rPr dirty="0"/>
              <a:t>implement an</a:t>
            </a:r>
            <a:r>
              <a:rPr spc="-25" dirty="0"/>
              <a:t> </a:t>
            </a:r>
            <a:r>
              <a:rPr spc="-10" dirty="0"/>
              <a:t>evidence-</a:t>
            </a:r>
            <a:r>
              <a:rPr dirty="0"/>
              <a:t>based</a:t>
            </a:r>
            <a:r>
              <a:rPr spc="-65" dirty="0"/>
              <a:t> </a:t>
            </a:r>
            <a:r>
              <a:rPr spc="-10" dirty="0"/>
              <a:t>training</a:t>
            </a:r>
          </a:p>
          <a:p>
            <a:pPr marL="469265">
              <a:lnSpc>
                <a:spcPts val="2280"/>
              </a:lnSpc>
            </a:pPr>
            <a:r>
              <a:rPr dirty="0"/>
              <a:t>program</a:t>
            </a:r>
            <a:r>
              <a:rPr spc="-60" dirty="0"/>
              <a:t> </a:t>
            </a:r>
            <a:r>
              <a:rPr dirty="0"/>
              <a:t>for</a:t>
            </a:r>
            <a:r>
              <a:rPr spc="-75" dirty="0"/>
              <a:t> </a:t>
            </a:r>
            <a:r>
              <a:rPr dirty="0"/>
              <a:t>various</a:t>
            </a:r>
            <a:r>
              <a:rPr spc="-55" dirty="0"/>
              <a:t> </a:t>
            </a:r>
            <a:r>
              <a:rPr dirty="0"/>
              <a:t>members</a:t>
            </a:r>
            <a:r>
              <a:rPr spc="-50" dirty="0"/>
              <a:t> </a:t>
            </a:r>
            <a:r>
              <a:rPr dirty="0"/>
              <a:t>of</a:t>
            </a:r>
            <a:r>
              <a:rPr spc="-35" dirty="0"/>
              <a:t> </a:t>
            </a:r>
            <a:r>
              <a:rPr dirty="0"/>
              <a:t>the</a:t>
            </a:r>
            <a:r>
              <a:rPr spc="-50" dirty="0"/>
              <a:t> </a:t>
            </a:r>
            <a:r>
              <a:rPr dirty="0"/>
              <a:t>healthcare</a:t>
            </a:r>
            <a:r>
              <a:rPr spc="-20" dirty="0"/>
              <a:t> </a:t>
            </a:r>
            <a:r>
              <a:rPr spc="-10" dirty="0"/>
              <a:t>community.</a:t>
            </a:r>
          </a:p>
          <a:p>
            <a:pPr marL="469265" marR="5080" indent="-457200">
              <a:lnSpc>
                <a:spcPts val="2160"/>
              </a:lnSpc>
              <a:spcBef>
                <a:spcPts val="1425"/>
              </a:spcBef>
              <a:buClr>
                <a:srgbClr val="1CACE3"/>
              </a:buClr>
              <a:buAutoNum type="arabicPeriod" startAt="2"/>
              <a:tabLst>
                <a:tab pos="469265" algn="l"/>
              </a:tabLst>
            </a:pPr>
            <a:r>
              <a:rPr dirty="0"/>
              <a:t>Develop</a:t>
            </a:r>
            <a:r>
              <a:rPr spc="-50" dirty="0"/>
              <a:t> </a:t>
            </a:r>
            <a:r>
              <a:rPr dirty="0"/>
              <a:t>a</a:t>
            </a:r>
            <a:r>
              <a:rPr spc="-40" dirty="0"/>
              <a:t> </a:t>
            </a:r>
            <a:r>
              <a:rPr dirty="0"/>
              <a:t>student-trained</a:t>
            </a:r>
            <a:r>
              <a:rPr spc="-85" dirty="0"/>
              <a:t> </a:t>
            </a:r>
            <a:r>
              <a:rPr spc="-10" dirty="0"/>
              <a:t>collaborative</a:t>
            </a:r>
            <a:r>
              <a:rPr spc="-60" dirty="0"/>
              <a:t> </a:t>
            </a:r>
            <a:r>
              <a:rPr dirty="0"/>
              <a:t>that</a:t>
            </a:r>
            <a:r>
              <a:rPr spc="-55" dirty="0"/>
              <a:t> </a:t>
            </a:r>
            <a:r>
              <a:rPr dirty="0"/>
              <a:t>is</a:t>
            </a:r>
            <a:r>
              <a:rPr spc="-50" dirty="0"/>
              <a:t> </a:t>
            </a:r>
            <a:r>
              <a:rPr dirty="0"/>
              <a:t>invaluable</a:t>
            </a:r>
            <a:r>
              <a:rPr spc="-20" dirty="0"/>
              <a:t> </a:t>
            </a:r>
            <a:r>
              <a:rPr dirty="0"/>
              <a:t>and</a:t>
            </a:r>
            <a:r>
              <a:rPr spc="-50" dirty="0"/>
              <a:t> </a:t>
            </a:r>
            <a:r>
              <a:rPr dirty="0"/>
              <a:t>a</a:t>
            </a:r>
            <a:r>
              <a:rPr spc="-35" dirty="0"/>
              <a:t> </a:t>
            </a:r>
            <a:r>
              <a:rPr dirty="0"/>
              <a:t>sustainable</a:t>
            </a:r>
            <a:r>
              <a:rPr spc="-65" dirty="0"/>
              <a:t> </a:t>
            </a:r>
            <a:r>
              <a:rPr dirty="0"/>
              <a:t>link</a:t>
            </a:r>
            <a:r>
              <a:rPr spc="-30" dirty="0"/>
              <a:t> </a:t>
            </a:r>
            <a:r>
              <a:rPr spc="-10" dirty="0"/>
              <a:t>between </a:t>
            </a:r>
            <a:r>
              <a:rPr dirty="0"/>
              <a:t>students,</a:t>
            </a:r>
            <a:r>
              <a:rPr spc="-65" dirty="0"/>
              <a:t> </a:t>
            </a:r>
            <a:r>
              <a:rPr dirty="0"/>
              <a:t>health</a:t>
            </a:r>
            <a:r>
              <a:rPr spc="-45" dirty="0"/>
              <a:t> </a:t>
            </a:r>
            <a:r>
              <a:rPr dirty="0"/>
              <a:t>care</a:t>
            </a:r>
            <a:r>
              <a:rPr spc="-50" dirty="0"/>
              <a:t> </a:t>
            </a:r>
            <a:r>
              <a:rPr spc="-10" dirty="0"/>
              <a:t>professionals,</a:t>
            </a:r>
            <a:r>
              <a:rPr spc="-65" dirty="0"/>
              <a:t> </a:t>
            </a:r>
            <a:r>
              <a:rPr dirty="0"/>
              <a:t>community</a:t>
            </a:r>
            <a:r>
              <a:rPr spc="-5" dirty="0"/>
              <a:t> </a:t>
            </a:r>
            <a:r>
              <a:rPr dirty="0"/>
              <a:t>health</a:t>
            </a:r>
            <a:r>
              <a:rPr spc="-45" dirty="0"/>
              <a:t> </a:t>
            </a:r>
            <a:r>
              <a:rPr dirty="0"/>
              <a:t>centers,</a:t>
            </a:r>
            <a:r>
              <a:rPr spc="-65" dirty="0"/>
              <a:t> </a:t>
            </a:r>
            <a:r>
              <a:rPr dirty="0"/>
              <a:t>academic</a:t>
            </a:r>
            <a:r>
              <a:rPr spc="-20" dirty="0"/>
              <a:t> </a:t>
            </a:r>
            <a:r>
              <a:rPr spc="-10" dirty="0"/>
              <a:t>institutions, </a:t>
            </a:r>
            <a:r>
              <a:rPr dirty="0"/>
              <a:t>community</a:t>
            </a:r>
            <a:r>
              <a:rPr spc="-10" dirty="0"/>
              <a:t> organizations,</a:t>
            </a:r>
            <a:r>
              <a:rPr spc="-40" dirty="0"/>
              <a:t> </a:t>
            </a:r>
            <a:r>
              <a:rPr dirty="0"/>
              <a:t>and</a:t>
            </a:r>
            <a:r>
              <a:rPr spc="-40" dirty="0"/>
              <a:t> </a:t>
            </a:r>
            <a:r>
              <a:rPr dirty="0"/>
              <a:t>the</a:t>
            </a:r>
            <a:r>
              <a:rPr spc="-30" dirty="0"/>
              <a:t> </a:t>
            </a:r>
            <a:r>
              <a:rPr spc="-10" dirty="0"/>
              <a:t>community.</a:t>
            </a:r>
          </a:p>
          <a:p>
            <a:pPr marL="467359" marR="316230" indent="-455295" algn="just">
              <a:lnSpc>
                <a:spcPts val="2160"/>
              </a:lnSpc>
              <a:spcBef>
                <a:spcPts val="1420"/>
              </a:spcBef>
              <a:buClr>
                <a:srgbClr val="1CACE3"/>
              </a:buClr>
              <a:buAutoNum type="arabicPeriod" startAt="2"/>
              <a:tabLst>
                <a:tab pos="469265" algn="l"/>
              </a:tabLst>
            </a:pPr>
            <a:r>
              <a:rPr dirty="0"/>
              <a:t>Cultivate</a:t>
            </a:r>
            <a:r>
              <a:rPr spc="-35" dirty="0"/>
              <a:t> </a:t>
            </a:r>
            <a:r>
              <a:rPr dirty="0"/>
              <a:t>a</a:t>
            </a:r>
            <a:r>
              <a:rPr spc="-35" dirty="0"/>
              <a:t> </a:t>
            </a:r>
            <a:r>
              <a:rPr dirty="0"/>
              <a:t>student-trained</a:t>
            </a:r>
            <a:r>
              <a:rPr spc="-80" dirty="0"/>
              <a:t> </a:t>
            </a:r>
            <a:r>
              <a:rPr dirty="0"/>
              <a:t>program</a:t>
            </a:r>
            <a:r>
              <a:rPr spc="-65" dirty="0"/>
              <a:t> </a:t>
            </a:r>
            <a:r>
              <a:rPr dirty="0"/>
              <a:t>that</a:t>
            </a:r>
            <a:r>
              <a:rPr spc="-50" dirty="0"/>
              <a:t> </a:t>
            </a:r>
            <a:r>
              <a:rPr dirty="0"/>
              <a:t>provides</a:t>
            </a:r>
            <a:r>
              <a:rPr spc="-55" dirty="0"/>
              <a:t> </a:t>
            </a:r>
            <a:r>
              <a:rPr dirty="0"/>
              <a:t>service</a:t>
            </a:r>
            <a:r>
              <a:rPr spc="-35" dirty="0"/>
              <a:t> </a:t>
            </a:r>
            <a:r>
              <a:rPr dirty="0"/>
              <a:t>learning</a:t>
            </a:r>
            <a:r>
              <a:rPr spc="-40" dirty="0"/>
              <a:t> </a:t>
            </a:r>
            <a:r>
              <a:rPr dirty="0"/>
              <a:t>for</a:t>
            </a:r>
            <a:r>
              <a:rPr spc="-55" dirty="0"/>
              <a:t> </a:t>
            </a:r>
            <a:r>
              <a:rPr dirty="0"/>
              <a:t>students</a:t>
            </a:r>
            <a:r>
              <a:rPr spc="-55" dirty="0"/>
              <a:t> </a:t>
            </a:r>
            <a:r>
              <a:rPr dirty="0"/>
              <a:t>to</a:t>
            </a:r>
            <a:r>
              <a:rPr spc="-50" dirty="0"/>
              <a:t> </a:t>
            </a:r>
            <a:r>
              <a:rPr spc="-20" dirty="0"/>
              <a:t>gain 	</a:t>
            </a:r>
            <a:r>
              <a:rPr dirty="0"/>
              <a:t>practical</a:t>
            </a:r>
            <a:r>
              <a:rPr spc="-35" dirty="0"/>
              <a:t> </a:t>
            </a:r>
            <a:r>
              <a:rPr spc="-10" dirty="0"/>
              <a:t>experience</a:t>
            </a:r>
            <a:r>
              <a:rPr spc="-65" dirty="0"/>
              <a:t> </a:t>
            </a:r>
            <a:r>
              <a:rPr dirty="0"/>
              <a:t>in</a:t>
            </a:r>
            <a:r>
              <a:rPr spc="-40" dirty="0"/>
              <a:t> </a:t>
            </a:r>
            <a:r>
              <a:rPr dirty="0"/>
              <a:t>an</a:t>
            </a:r>
            <a:r>
              <a:rPr spc="-20" dirty="0"/>
              <a:t> </a:t>
            </a:r>
            <a:r>
              <a:rPr spc="-10" dirty="0"/>
              <a:t>interdisciplinary</a:t>
            </a:r>
            <a:r>
              <a:rPr spc="-40" dirty="0"/>
              <a:t> </a:t>
            </a:r>
            <a:r>
              <a:rPr dirty="0"/>
              <a:t>setting</a:t>
            </a:r>
            <a:r>
              <a:rPr spc="-70" dirty="0"/>
              <a:t> </a:t>
            </a:r>
            <a:r>
              <a:rPr dirty="0"/>
              <a:t>and</a:t>
            </a:r>
            <a:r>
              <a:rPr spc="-10" dirty="0"/>
              <a:t> </a:t>
            </a:r>
            <a:r>
              <a:rPr dirty="0"/>
              <a:t>cultural</a:t>
            </a:r>
            <a:r>
              <a:rPr spc="-30" dirty="0"/>
              <a:t> </a:t>
            </a:r>
            <a:r>
              <a:rPr dirty="0"/>
              <a:t>competence</a:t>
            </a:r>
            <a:r>
              <a:rPr spc="-20" dirty="0"/>
              <a:t> </a:t>
            </a:r>
            <a:r>
              <a:rPr dirty="0"/>
              <a:t>to</a:t>
            </a:r>
            <a:r>
              <a:rPr spc="-40" dirty="0"/>
              <a:t> </a:t>
            </a:r>
            <a:r>
              <a:rPr spc="-10" dirty="0"/>
              <a:t>increase 	</a:t>
            </a:r>
            <a:r>
              <a:rPr dirty="0"/>
              <a:t>access</a:t>
            </a:r>
            <a:r>
              <a:rPr spc="-65" dirty="0"/>
              <a:t> </a:t>
            </a:r>
            <a:r>
              <a:rPr dirty="0"/>
              <a:t>to</a:t>
            </a:r>
            <a:r>
              <a:rPr spc="-60" dirty="0"/>
              <a:t> </a:t>
            </a:r>
            <a:r>
              <a:rPr dirty="0"/>
              <a:t>culturally</a:t>
            </a:r>
            <a:r>
              <a:rPr spc="-15" dirty="0"/>
              <a:t> </a:t>
            </a:r>
            <a:r>
              <a:rPr dirty="0"/>
              <a:t>appropriate</a:t>
            </a:r>
            <a:r>
              <a:rPr spc="-105" dirty="0"/>
              <a:t> </a:t>
            </a:r>
            <a:r>
              <a:rPr dirty="0"/>
              <a:t>health</a:t>
            </a:r>
            <a:r>
              <a:rPr spc="-55" dirty="0"/>
              <a:t> </a:t>
            </a:r>
            <a:r>
              <a:rPr spc="-10" dirty="0"/>
              <a:t>services.</a:t>
            </a:r>
          </a:p>
          <a:p>
            <a:pPr marL="467995" indent="-455295" algn="just">
              <a:lnSpc>
                <a:spcPts val="2280"/>
              </a:lnSpc>
              <a:spcBef>
                <a:spcPts val="1125"/>
              </a:spcBef>
              <a:buClr>
                <a:srgbClr val="1CACE3"/>
              </a:buClr>
              <a:buAutoNum type="arabicPeriod" startAt="2"/>
              <a:tabLst>
                <a:tab pos="467995" algn="l"/>
              </a:tabLst>
            </a:pPr>
            <a:r>
              <a:rPr dirty="0"/>
              <a:t>Create</a:t>
            </a:r>
            <a:r>
              <a:rPr spc="-60" dirty="0"/>
              <a:t> </a:t>
            </a:r>
            <a:r>
              <a:rPr dirty="0"/>
              <a:t>a</a:t>
            </a:r>
            <a:r>
              <a:rPr spc="-60" dirty="0"/>
              <a:t> </a:t>
            </a:r>
            <a:r>
              <a:rPr dirty="0"/>
              <a:t>comprehensive</a:t>
            </a:r>
            <a:r>
              <a:rPr spc="-15" dirty="0"/>
              <a:t> </a:t>
            </a:r>
            <a:r>
              <a:rPr dirty="0"/>
              <a:t>health</a:t>
            </a:r>
            <a:r>
              <a:rPr spc="-50" dirty="0"/>
              <a:t> </a:t>
            </a:r>
            <a:r>
              <a:rPr dirty="0"/>
              <a:t>training</a:t>
            </a:r>
            <a:r>
              <a:rPr spc="-45" dirty="0"/>
              <a:t> </a:t>
            </a:r>
            <a:r>
              <a:rPr dirty="0"/>
              <a:t>program</a:t>
            </a:r>
            <a:r>
              <a:rPr spc="-45" dirty="0"/>
              <a:t> </a:t>
            </a:r>
            <a:r>
              <a:rPr dirty="0"/>
              <a:t>to</a:t>
            </a:r>
            <a:r>
              <a:rPr spc="-60" dirty="0"/>
              <a:t> </a:t>
            </a:r>
            <a:r>
              <a:rPr dirty="0"/>
              <a:t>serve</a:t>
            </a:r>
            <a:r>
              <a:rPr spc="-55" dirty="0"/>
              <a:t> </a:t>
            </a:r>
            <a:r>
              <a:rPr dirty="0"/>
              <a:t>as</a:t>
            </a:r>
            <a:r>
              <a:rPr spc="-35" dirty="0"/>
              <a:t> </a:t>
            </a:r>
            <a:r>
              <a:rPr dirty="0"/>
              <a:t>a</a:t>
            </a:r>
            <a:r>
              <a:rPr spc="-60" dirty="0"/>
              <a:t> </a:t>
            </a:r>
            <a:r>
              <a:rPr dirty="0"/>
              <a:t>pipeline</a:t>
            </a:r>
            <a:r>
              <a:rPr spc="-35" dirty="0"/>
              <a:t> </a:t>
            </a:r>
            <a:r>
              <a:rPr dirty="0"/>
              <a:t>for</a:t>
            </a:r>
            <a:r>
              <a:rPr spc="-65" dirty="0"/>
              <a:t> </a:t>
            </a:r>
            <a:r>
              <a:rPr spc="-10" dirty="0"/>
              <a:t>health</a:t>
            </a:r>
          </a:p>
          <a:p>
            <a:pPr marL="469265">
              <a:lnSpc>
                <a:spcPts val="2280"/>
              </a:lnSpc>
            </a:pPr>
            <a:r>
              <a:rPr spc="-10" dirty="0"/>
              <a:t>professionals.</a:t>
            </a:r>
          </a:p>
        </p:txBody>
      </p:sp>
    </p:spTree>
    <p:extLst>
      <p:ext uri="{BB962C8B-B14F-4D97-AF65-F5344CB8AC3E}">
        <p14:creationId xmlns:p14="http://schemas.microsoft.com/office/powerpoint/2010/main" val="937373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r>
              <a:rPr lang="en-US" sz="5400" spc="-30" dirty="0">
                <a:solidFill>
                  <a:srgbClr val="0E74BD"/>
                </a:solidFill>
                <a:latin typeface="Calibri Light" panose="020F0302020204030204"/>
                <a:cs typeface="Calibri" panose="020F0502020204030204" pitchFamily="34" charset="0"/>
              </a:rPr>
              <a:t>Overview of an Effective                                 HPS Training Program</a:t>
            </a:r>
            <a:br>
              <a:rPr lang="en-US" sz="5400" spc="-30" dirty="0">
                <a:solidFill>
                  <a:srgbClr val="0E74BD"/>
                </a:solidFill>
                <a:latin typeface="Calibri Light" panose="020F0302020204030204"/>
                <a:cs typeface="Calibri" panose="020F0502020204030204" pitchFamily="34" charset="0"/>
              </a:rPr>
            </a:br>
            <a:r>
              <a:rPr lang="en-US" sz="5400" spc="-30" dirty="0">
                <a:solidFill>
                  <a:srgbClr val="0E74BD"/>
                </a:solidFill>
                <a:latin typeface="Calibri Light" panose="020F0302020204030204"/>
                <a:cs typeface="Calibri" panose="020F0502020204030204" pitchFamily="34" charset="0"/>
              </a:rPr>
              <a:t> </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15" y="324972"/>
            <a:ext cx="2212530" cy="974057"/>
          </a:xfrm>
          <a:prstGeom prst="rect">
            <a:avLst/>
          </a:prstGeom>
        </p:spPr>
      </p:pic>
    </p:spTree>
    <p:extLst>
      <p:ext uri="{BB962C8B-B14F-4D97-AF65-F5344CB8AC3E}">
        <p14:creationId xmlns:p14="http://schemas.microsoft.com/office/powerpoint/2010/main" val="3469455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r>
              <a:rPr lang="en-US" sz="5400" spc="-30" dirty="0" smtClean="0">
                <a:solidFill>
                  <a:srgbClr val="0E74BD"/>
                </a:solidFill>
                <a:latin typeface="+mj-lt"/>
                <a:cs typeface="Calibri" panose="020F0502020204030204" pitchFamily="34" charset="0"/>
              </a:rPr>
              <a:t>Community Health Center Inc. and </a:t>
            </a:r>
            <a:br>
              <a:rPr lang="en-US" sz="5400" spc="-30" dirty="0" smtClean="0">
                <a:solidFill>
                  <a:srgbClr val="0E74BD"/>
                </a:solidFill>
                <a:latin typeface="+mj-lt"/>
                <a:cs typeface="Calibri" panose="020F0502020204030204" pitchFamily="34" charset="0"/>
              </a:rPr>
            </a:br>
            <a:r>
              <a:rPr lang="en-US" sz="5400" spc="-30" dirty="0" smtClean="0">
                <a:solidFill>
                  <a:srgbClr val="0E74BD"/>
                </a:solidFill>
                <a:latin typeface="+mj-lt"/>
                <a:cs typeface="Calibri" panose="020F0502020204030204" pitchFamily="34" charset="0"/>
              </a:rPr>
              <a:t>NTTAP Introduction</a:t>
            </a:r>
            <a:endParaRPr lang="en-US" sz="5400" spc="-30" dirty="0">
              <a:solidFill>
                <a:srgbClr val="0E74BD"/>
              </a:solidFill>
              <a:latin typeface="+mj-lt"/>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949130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Strategic Workforce Planning</a:t>
            </a:r>
            <a:endParaRPr lang="en-US" dirty="0">
              <a:latin typeface="+mj-lt"/>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z="3000" dirty="0" smtClean="0">
                <a:cs typeface="Calibri Light" panose="020F0302020204030204" pitchFamily="34" charset="0"/>
              </a:rPr>
              <a:t>CHC has followed three common pathways:</a:t>
            </a:r>
          </a:p>
          <a:p>
            <a:pPr marL="914400" lvl="1" indent="-514350">
              <a:lnSpc>
                <a:spcPct val="90000"/>
              </a:lnSpc>
              <a:spcBef>
                <a:spcPts val="0"/>
              </a:spcBef>
              <a:spcAft>
                <a:spcPts val="600"/>
              </a:spcAft>
              <a:buClr>
                <a:srgbClr val="008558"/>
              </a:buClr>
              <a:buFont typeface="+mj-lt"/>
              <a:buAutoNum type="arabicPeriod"/>
            </a:pPr>
            <a:r>
              <a:rPr lang="en-US" dirty="0" smtClean="0">
                <a:latin typeface="Calibri Light" panose="020F0302020204030204" pitchFamily="34" charset="0"/>
                <a:cs typeface="Calibri Light" panose="020F0302020204030204" pitchFamily="34" charset="0"/>
              </a:rPr>
              <a:t>Establishing relationships with academic partners for pre-licensure training</a:t>
            </a:r>
          </a:p>
          <a:p>
            <a:pPr marL="914400" lvl="1" indent="-514350">
              <a:lnSpc>
                <a:spcPct val="90000"/>
              </a:lnSpc>
              <a:spcBef>
                <a:spcPts val="0"/>
              </a:spcBef>
              <a:spcAft>
                <a:spcPts val="600"/>
              </a:spcAft>
              <a:buClr>
                <a:srgbClr val="008558"/>
              </a:buClr>
              <a:buFont typeface="+mj-lt"/>
              <a:buAutoNum type="arabicPeriod"/>
            </a:pPr>
            <a:r>
              <a:rPr lang="en-US" dirty="0" smtClean="0">
                <a:latin typeface="Calibri Light" panose="020F0302020204030204" pitchFamily="34" charset="0"/>
                <a:cs typeface="Calibri Light" panose="020F0302020204030204" pitchFamily="34" charset="0"/>
              </a:rPr>
              <a:t>Sponsoring program for postgraduates (MD, NP, PA, Post Doc), and</a:t>
            </a:r>
          </a:p>
          <a:p>
            <a:pPr marL="914400" lvl="1" indent="-514350">
              <a:lnSpc>
                <a:spcPct val="90000"/>
              </a:lnSpc>
              <a:spcBef>
                <a:spcPts val="0"/>
              </a:spcBef>
              <a:spcAft>
                <a:spcPts val="600"/>
              </a:spcAft>
              <a:buClr>
                <a:srgbClr val="008558"/>
              </a:buClr>
              <a:buFont typeface="+mj-lt"/>
              <a:buAutoNum type="arabicPeriod"/>
            </a:pPr>
            <a:r>
              <a:rPr lang="en-US" dirty="0" smtClean="0">
                <a:latin typeface="Calibri Light" panose="020F0302020204030204" pitchFamily="34" charset="0"/>
                <a:cs typeface="Calibri Light" panose="020F0302020204030204" pitchFamily="34" charset="0"/>
              </a:rPr>
              <a:t>Incorporating opportunities for certificate level training (MA). </a:t>
            </a:r>
          </a:p>
          <a:p>
            <a:pPr marL="236538" indent="-236538">
              <a:lnSpc>
                <a:spcPct val="90000"/>
              </a:lnSpc>
              <a:spcBef>
                <a:spcPts val="0"/>
              </a:spcBef>
              <a:spcAft>
                <a:spcPts val="600"/>
              </a:spcAft>
              <a:buClr>
                <a:srgbClr val="008558"/>
              </a:buClr>
            </a:pPr>
            <a:endParaRPr lang="en-US" sz="3600" dirty="0" smtClean="0">
              <a:latin typeface="Calibri" panose="020F0502020204030204" pitchFamily="34" charset="0"/>
              <a:cs typeface="Calibri" panose="020F0502020204030204" pitchFamily="34" charset="0"/>
            </a:endParaRPr>
          </a:p>
          <a:p>
            <a:pPr marL="236538" indent="-236538">
              <a:lnSpc>
                <a:spcPct val="90000"/>
              </a:lnSpc>
              <a:spcBef>
                <a:spcPts val="0"/>
              </a:spcBef>
              <a:spcAft>
                <a:spcPts val="600"/>
              </a:spcAft>
              <a:buClr>
                <a:srgbClr val="008558"/>
              </a:buClr>
            </a:pP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754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Health Center Team Accomplishments </a:t>
            </a:r>
            <a:endParaRPr lang="en-US" dirty="0">
              <a:latin typeface="+mj-lt"/>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1200"/>
              </a:spcAft>
              <a:buClr>
                <a:srgbClr val="008558"/>
              </a:buClr>
            </a:pPr>
            <a:r>
              <a:rPr lang="en-US" sz="2400" dirty="0">
                <a:latin typeface="+mj-lt"/>
                <a:cs typeface="Calibri Light" panose="020F0302020204030204" pitchFamily="34" charset="0"/>
              </a:rPr>
              <a:t>Developed a standardized affiliation agreement template for academic partners with direct oversight by </a:t>
            </a:r>
            <a:r>
              <a:rPr lang="en-US" sz="2400" dirty="0" smtClean="0">
                <a:latin typeface="+mj-lt"/>
                <a:cs typeface="Calibri Light" panose="020F0302020204030204" pitchFamily="34" charset="0"/>
              </a:rPr>
              <a:t>the organization’s Director </a:t>
            </a:r>
            <a:r>
              <a:rPr lang="en-US" sz="2400" dirty="0">
                <a:latin typeface="+mj-lt"/>
                <a:cs typeface="Calibri Light" panose="020F0302020204030204" pitchFamily="34" charset="0"/>
              </a:rPr>
              <a:t>of Risk and Corporate </a:t>
            </a:r>
            <a:r>
              <a:rPr lang="en-US" sz="2400" dirty="0" smtClean="0">
                <a:latin typeface="+mj-lt"/>
                <a:cs typeface="Calibri Light" panose="020F0302020204030204" pitchFamily="34" charset="0"/>
              </a:rPr>
              <a:t>Compliance</a:t>
            </a:r>
          </a:p>
          <a:p>
            <a:pPr marL="236538" indent="-236538">
              <a:lnSpc>
                <a:spcPct val="90000"/>
              </a:lnSpc>
              <a:spcBef>
                <a:spcPts val="0"/>
              </a:spcBef>
              <a:spcAft>
                <a:spcPts val="1200"/>
              </a:spcAft>
              <a:buClr>
                <a:srgbClr val="008558"/>
              </a:buClr>
            </a:pPr>
            <a:r>
              <a:rPr lang="en-US" sz="2400" dirty="0" smtClean="0">
                <a:latin typeface="+mj-lt"/>
                <a:cs typeface="Calibri Light" panose="020F0302020204030204" pitchFamily="34" charset="0"/>
              </a:rPr>
              <a:t>Standardized </a:t>
            </a:r>
            <a:r>
              <a:rPr lang="en-US" sz="2400" dirty="0">
                <a:latin typeface="+mj-lt"/>
                <a:cs typeface="Calibri Light" panose="020F0302020204030204" pitchFamily="34" charset="0"/>
              </a:rPr>
              <a:t>the learner experience across all departments and </a:t>
            </a:r>
            <a:r>
              <a:rPr lang="en-US" sz="2400" dirty="0" smtClean="0">
                <a:latin typeface="+mj-lt"/>
                <a:cs typeface="Calibri Light" panose="020F0302020204030204" pitchFamily="34" charset="0"/>
              </a:rPr>
              <a:t>promoted </a:t>
            </a:r>
            <a:r>
              <a:rPr lang="en-US" sz="2400" dirty="0">
                <a:latin typeface="+mj-lt"/>
                <a:cs typeface="Calibri Light" panose="020F0302020204030204" pitchFamily="34" charset="0"/>
              </a:rPr>
              <a:t>interdisciplinary learning across </a:t>
            </a:r>
            <a:r>
              <a:rPr lang="en-US" sz="2400" dirty="0" smtClean="0">
                <a:latin typeface="+mj-lt"/>
                <a:cs typeface="Calibri Light" panose="020F0302020204030204" pitchFamily="34" charset="0"/>
              </a:rPr>
              <a:t>the health center (e.g. uniform application and onboarding process, IT system access)</a:t>
            </a:r>
          </a:p>
          <a:p>
            <a:pPr marL="236538" indent="-236538">
              <a:lnSpc>
                <a:spcPct val="90000"/>
              </a:lnSpc>
              <a:spcBef>
                <a:spcPts val="0"/>
              </a:spcBef>
              <a:spcAft>
                <a:spcPts val="1200"/>
              </a:spcAft>
              <a:buClr>
                <a:srgbClr val="008558"/>
              </a:buClr>
            </a:pPr>
            <a:r>
              <a:rPr lang="en-US" sz="2400" dirty="0" smtClean="0">
                <a:latin typeface="+mj-lt"/>
                <a:cs typeface="Calibri Light" panose="020F0302020204030204" pitchFamily="34" charset="0"/>
              </a:rPr>
              <a:t>Created tools </a:t>
            </a:r>
            <a:r>
              <a:rPr lang="en-US" sz="2400" dirty="0">
                <a:latin typeface="+mj-lt"/>
                <a:cs typeface="Calibri Light" panose="020F0302020204030204" pitchFamily="34" charset="0"/>
              </a:rPr>
              <a:t>to evaluate </a:t>
            </a:r>
            <a:r>
              <a:rPr lang="en-US" sz="2400" dirty="0" smtClean="0">
                <a:latin typeface="+mj-lt"/>
                <a:cs typeface="Calibri Light" panose="020F0302020204030204" pitchFamily="34" charset="0"/>
              </a:rPr>
              <a:t>student capacity and effectiveness </a:t>
            </a:r>
            <a:r>
              <a:rPr lang="en-US" sz="2400" dirty="0">
                <a:latin typeface="+mj-lt"/>
                <a:cs typeface="Calibri Light" panose="020F0302020204030204" pitchFamily="34" charset="0"/>
              </a:rPr>
              <a:t>of the training </a:t>
            </a:r>
            <a:r>
              <a:rPr lang="en-US" sz="2400" dirty="0" smtClean="0">
                <a:latin typeface="+mj-lt"/>
                <a:cs typeface="Calibri Light" panose="020F0302020204030204" pitchFamily="34" charset="0"/>
              </a:rPr>
              <a:t>program</a:t>
            </a:r>
          </a:p>
          <a:p>
            <a:pPr marL="236538" indent="-236538">
              <a:lnSpc>
                <a:spcPct val="90000"/>
              </a:lnSpc>
              <a:spcBef>
                <a:spcPts val="0"/>
              </a:spcBef>
              <a:spcAft>
                <a:spcPts val="1200"/>
              </a:spcAft>
              <a:buClr>
                <a:srgbClr val="008558"/>
              </a:buClr>
            </a:pPr>
            <a:r>
              <a:rPr lang="en-US" sz="2400" dirty="0" smtClean="0">
                <a:latin typeface="+mj-lt"/>
                <a:cs typeface="Calibri Light" panose="020F0302020204030204" pitchFamily="34" charset="0"/>
              </a:rPr>
              <a:t>Successfully implemented a playbook and passed it off to the incoming Student Coordinator </a:t>
            </a:r>
          </a:p>
          <a:p>
            <a:pPr marL="236538" indent="-236538">
              <a:lnSpc>
                <a:spcPct val="90000"/>
              </a:lnSpc>
              <a:spcBef>
                <a:spcPts val="0"/>
              </a:spcBef>
              <a:spcAft>
                <a:spcPts val="1200"/>
              </a:spcAft>
              <a:buClr>
                <a:srgbClr val="008558"/>
              </a:buClr>
            </a:pPr>
            <a:r>
              <a:rPr lang="en-US" sz="2400" dirty="0" smtClean="0">
                <a:latin typeface="+mj-lt"/>
                <a:cs typeface="Calibri Light" panose="020F0302020204030204" pitchFamily="34" charset="0"/>
              </a:rPr>
              <a:t>Equipped learners to be </a:t>
            </a:r>
            <a:r>
              <a:rPr lang="en-US" sz="2400" dirty="0">
                <a:latin typeface="+mj-lt"/>
                <a:cs typeface="Calibri Light" panose="020F0302020204030204" pitchFamily="34" charset="0"/>
              </a:rPr>
              <a:t>interested in a career in a community health </a:t>
            </a:r>
            <a:r>
              <a:rPr lang="en-US" sz="2400" dirty="0" smtClean="0">
                <a:latin typeface="+mj-lt"/>
                <a:cs typeface="Calibri Light" panose="020F0302020204030204" pitchFamily="34" charset="0"/>
              </a:rPr>
              <a:t>setting</a:t>
            </a:r>
            <a:endParaRPr lang="en-US" sz="2400" dirty="0" smtClean="0">
              <a:latin typeface="+mj-lt"/>
              <a:cs typeface="Calibri" panose="020F0502020204030204" pitchFamily="34" charset="0"/>
            </a:endParaRPr>
          </a:p>
          <a:p>
            <a:pPr marL="236538" indent="-236538">
              <a:lnSpc>
                <a:spcPct val="90000"/>
              </a:lnSpc>
              <a:spcBef>
                <a:spcPts val="0"/>
              </a:spcBef>
              <a:spcAft>
                <a:spcPts val="1200"/>
              </a:spcAft>
              <a:buClr>
                <a:srgbClr val="008558"/>
              </a:buClr>
            </a:pPr>
            <a:endParaRPr lang="en-US" sz="2400" dirty="0">
              <a:latin typeface="+mj-lt"/>
              <a:cs typeface="Calibri" panose="020F0502020204030204" pitchFamily="34" charset="0"/>
            </a:endParaRPr>
          </a:p>
        </p:txBody>
      </p:sp>
    </p:spTree>
    <p:extLst>
      <p:ext uri="{BB962C8B-B14F-4D97-AF65-F5344CB8AC3E}">
        <p14:creationId xmlns:p14="http://schemas.microsoft.com/office/powerpoint/2010/main" val="1726275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952036" y="1485809"/>
            <a:ext cx="10474712" cy="724429"/>
          </a:xfrm>
          <a:prstGeom prst="rect">
            <a:avLst/>
          </a:prstGeom>
        </p:spPr>
        <p:txBody>
          <a:bodyPr anchor="t">
            <a:noAutofit/>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z="2800" spc="-30" dirty="0" smtClean="0">
                <a:solidFill>
                  <a:srgbClr val="0E74BD"/>
                </a:solidFill>
                <a:latin typeface="+mj-lt"/>
                <a:cs typeface="Calibri" panose="020F0502020204030204" pitchFamily="34" charset="0"/>
              </a:rPr>
              <a:t>Essential components to organizing and supporting safe, high quality, satisfying, and productive educational and training experiences </a:t>
            </a:r>
            <a:br>
              <a:rPr lang="en-US" sz="2800" spc="-30" dirty="0" smtClean="0">
                <a:solidFill>
                  <a:srgbClr val="0E74BD"/>
                </a:solidFill>
                <a:latin typeface="+mj-lt"/>
                <a:cs typeface="Calibri" panose="020F0502020204030204" pitchFamily="34" charset="0"/>
              </a:rPr>
            </a:br>
            <a:endParaRPr lang="en-US" sz="2800" spc="-30" dirty="0">
              <a:solidFill>
                <a:srgbClr val="0E74BD"/>
              </a:solidFill>
              <a:latin typeface="+mj-lt"/>
              <a:cs typeface="Calibri" panose="020F0502020204030204" pitchFamily="34" charset="0"/>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453948" y="2407776"/>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rgbClr val="008558"/>
              </a:buClr>
              <a:buFont typeface="Arial" panose="020B0604020202020204" pitchFamily="34" charset="0"/>
              <a:buNone/>
            </a:pPr>
            <a:r>
              <a:rPr lang="en-US" sz="2400" dirty="0" smtClean="0">
                <a:latin typeface="+mj-lt"/>
                <a:cs typeface="Calibri" panose="020F0502020204030204" pitchFamily="34" charset="0"/>
              </a:rPr>
              <a:t>Identify your </a:t>
            </a:r>
            <a:r>
              <a:rPr lang="en-US" sz="2400" b="1" dirty="0" smtClean="0">
                <a:solidFill>
                  <a:srgbClr val="008558"/>
                </a:solidFill>
                <a:latin typeface="+mj-lt"/>
                <a:cs typeface="Calibri" panose="020F0502020204030204" pitchFamily="34" charset="0"/>
              </a:rPr>
              <a:t>wishes and priorities</a:t>
            </a:r>
          </a:p>
          <a:p>
            <a:pPr marL="0" indent="0" algn="ctr">
              <a:spcBef>
                <a:spcPts val="0"/>
              </a:spcBef>
              <a:spcAft>
                <a:spcPts val="600"/>
              </a:spcAft>
              <a:buClr>
                <a:srgbClr val="008558"/>
              </a:buClr>
              <a:buFont typeface="Arial" panose="020B0604020202020204" pitchFamily="34" charset="0"/>
              <a:buNone/>
            </a:pPr>
            <a:r>
              <a:rPr lang="en-US" sz="2400" dirty="0" smtClean="0">
                <a:latin typeface="+mj-lt"/>
                <a:cs typeface="Calibri" panose="020F0502020204030204" pitchFamily="34" charset="0"/>
              </a:rPr>
              <a:t>Identify your </a:t>
            </a:r>
            <a:r>
              <a:rPr lang="en-US" sz="2400" b="1" dirty="0" smtClean="0">
                <a:solidFill>
                  <a:srgbClr val="008558"/>
                </a:solidFill>
                <a:latin typeface="+mj-lt"/>
                <a:cs typeface="Calibri" panose="020F0502020204030204" pitchFamily="34" charset="0"/>
              </a:rPr>
              <a:t>capacity</a:t>
            </a:r>
          </a:p>
          <a:p>
            <a:pPr marL="0" indent="0" algn="ctr">
              <a:spcBef>
                <a:spcPts val="0"/>
              </a:spcBef>
              <a:spcAft>
                <a:spcPts val="600"/>
              </a:spcAft>
              <a:buClr>
                <a:srgbClr val="008558"/>
              </a:buClr>
              <a:buFont typeface="Arial" panose="020B0604020202020204" pitchFamily="34" charset="0"/>
              <a:buNone/>
            </a:pPr>
            <a:r>
              <a:rPr lang="en-US" sz="2400" dirty="0" smtClean="0">
                <a:latin typeface="+mj-lt"/>
                <a:cs typeface="Calibri" panose="020F0502020204030204" pitchFamily="34" charset="0"/>
              </a:rPr>
              <a:t>Identify your </a:t>
            </a:r>
            <a:r>
              <a:rPr lang="en-US" sz="2400" b="1" dirty="0" smtClean="0">
                <a:solidFill>
                  <a:srgbClr val="008558"/>
                </a:solidFill>
                <a:latin typeface="+mj-lt"/>
                <a:cs typeface="Calibri" panose="020F0502020204030204" pitchFamily="34" charset="0"/>
              </a:rPr>
              <a:t>infrastructure requirements</a:t>
            </a:r>
          </a:p>
          <a:p>
            <a:pPr marL="0" indent="0" algn="ctr">
              <a:spcBef>
                <a:spcPts val="0"/>
              </a:spcBef>
              <a:spcAft>
                <a:spcPts val="600"/>
              </a:spcAft>
              <a:buClr>
                <a:srgbClr val="008558"/>
              </a:buClr>
              <a:buFont typeface="Arial" panose="020B0604020202020204" pitchFamily="34" charset="0"/>
              <a:buNone/>
            </a:pPr>
            <a:endParaRPr lang="en-US" sz="2400" b="1" dirty="0">
              <a:solidFill>
                <a:srgbClr val="008558"/>
              </a:solidFill>
              <a:latin typeface="+mj-lt"/>
              <a:cs typeface="Calibri" panose="020F0502020204030204" pitchFamily="34" charset="0"/>
            </a:endParaRPr>
          </a:p>
        </p:txBody>
      </p:sp>
      <p:pic>
        <p:nvPicPr>
          <p:cNvPr id="6" name="Picture 3" descr="S:\Communications\Photos and video\camera161103\DSC087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78" t="9259"/>
          <a:stretch/>
        </p:blipFill>
        <p:spPr bwMode="auto">
          <a:xfrm>
            <a:off x="6517050" y="3872893"/>
            <a:ext cx="3657600" cy="24308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156276" y="6303789"/>
            <a:ext cx="2002471" cy="215444"/>
          </a:xfrm>
          <a:prstGeom prst="rect">
            <a:avLst/>
          </a:prstGeom>
        </p:spPr>
        <p:txBody>
          <a:bodyPr wrap="none">
            <a:spAutoFit/>
          </a:bodyPr>
          <a:lstStyle/>
          <a:p>
            <a:r>
              <a:rPr lang="en-US" sz="800" dirty="0">
                <a:latin typeface="Californian FB" panose="0207040306080B030204" pitchFamily="18" charset="0"/>
              </a:rPr>
              <a:t>CHC/NIMAA Inaugural Medial Assistants  </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298" y="3887861"/>
            <a:ext cx="382905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03428" y="6338517"/>
            <a:ext cx="3736920" cy="215444"/>
          </a:xfrm>
          <a:prstGeom prst="rect">
            <a:avLst/>
          </a:prstGeom>
        </p:spPr>
        <p:txBody>
          <a:bodyPr wrap="none">
            <a:spAutoFit/>
          </a:bodyPr>
          <a:lstStyle/>
          <a:p>
            <a:r>
              <a:rPr lang="en-US" sz="800" dirty="0">
                <a:latin typeface="Californian FB" panose="0207040306080B030204" pitchFamily="18" charset="0"/>
              </a:rPr>
              <a:t>Nurse Manager, Patrick Murphy, with Quinnipiac University DEU Nursing Students </a:t>
            </a:r>
          </a:p>
        </p:txBody>
      </p:sp>
    </p:spTree>
    <p:extLst>
      <p:ext uri="{BB962C8B-B14F-4D97-AF65-F5344CB8AC3E}">
        <p14:creationId xmlns:p14="http://schemas.microsoft.com/office/powerpoint/2010/main" val="1832224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5E4702C2-A368-9E43-A250-6A0426674F2B}"/>
              </a:ext>
            </a:extLst>
          </p:cNvPr>
          <p:cNvSpPr txBox="1">
            <a:spLocks/>
          </p:cNvSpPr>
          <p:nvPr/>
        </p:nvSpPr>
        <p:spPr>
          <a:xfrm>
            <a:off x="850752" y="2560537"/>
            <a:ext cx="67056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Create a process map of the student experience from start to finish </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Develop a comprehensive “playbook” to solidify the program and process to use as a base for continual improvement</a:t>
            </a:r>
          </a:p>
          <a:p>
            <a:pPr marL="236538" indent="-236538">
              <a:lnSpc>
                <a:spcPct val="90000"/>
              </a:lnSpc>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Working towards creating a strong quality improvement infrastructure including coaches </a:t>
            </a:r>
          </a:p>
          <a:p>
            <a:pPr marL="236538" indent="-236538">
              <a:lnSpc>
                <a:spcPct val="90000"/>
              </a:lnSpc>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pic>
        <p:nvPicPr>
          <p:cNvPr id="10" name="Picture 2" descr="C:\Users\SCHIESM\Desktop\Pictu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326" y="2560537"/>
            <a:ext cx="3657600" cy="35019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333938" y="6010624"/>
            <a:ext cx="3414717" cy="246221"/>
          </a:xfrm>
          <a:prstGeom prst="rect">
            <a:avLst/>
          </a:prstGeom>
        </p:spPr>
        <p:txBody>
          <a:bodyPr wrap="none">
            <a:spAutoFit/>
          </a:bodyPr>
          <a:lstStyle/>
          <a:p>
            <a:r>
              <a:rPr lang="en-US" sz="1000" dirty="0">
                <a:solidFill>
                  <a:prstClr val="black"/>
                </a:solidFill>
                <a:latin typeface="Californian FB" panose="0207040306080B030204" pitchFamily="18" charset="0"/>
              </a:rPr>
              <a:t>CHC Clinical microsystem goes to work on designing a system</a:t>
            </a:r>
          </a:p>
        </p:txBody>
      </p:sp>
      <p:sp>
        <p:nvSpPr>
          <p:cNvPr id="13" name="Title 2">
            <a:extLst>
              <a:ext uri="{FF2B5EF4-FFF2-40B4-BE49-F238E27FC236}">
                <a16:creationId xmlns:a16="http://schemas.microsoft.com/office/drawing/2014/main" id="{27779A16-415A-9145-B181-90C7EE2C2DF1}"/>
              </a:ext>
            </a:extLst>
          </p:cNvPr>
          <p:cNvSpPr txBox="1">
            <a:spLocks/>
          </p:cNvSpPr>
          <p:nvPr/>
        </p:nvSpPr>
        <p:spPr>
          <a:xfrm>
            <a:off x="775855" y="1263630"/>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b="1" spc="-30" dirty="0" smtClean="0">
                <a:solidFill>
                  <a:srgbClr val="0E74BD"/>
                </a:solidFill>
                <a:cs typeface="Calibri" panose="020F0502020204030204" pitchFamily="34" charset="0"/>
              </a:rPr>
              <a:t>Scaling Up: Making It Work</a:t>
            </a:r>
            <a:br>
              <a:rPr lang="en-US" sz="4000" b="1" spc="-30" dirty="0" smtClean="0">
                <a:solidFill>
                  <a:srgbClr val="0E74BD"/>
                </a:solidFill>
                <a:cs typeface="Calibri" panose="020F0502020204030204" pitchFamily="34" charset="0"/>
              </a:rPr>
            </a:br>
            <a:r>
              <a:rPr lang="en-US" sz="4000" dirty="0" smtClean="0">
                <a:solidFill>
                  <a:srgbClr val="008558"/>
                </a:solidFill>
                <a:cs typeface="Calibri Light" panose="020F0302020204030204" pitchFamily="34" charset="0"/>
              </a:rPr>
              <a:t>Assemble a team and a coach</a:t>
            </a:r>
            <a:endParaRPr lang="en-US" sz="4000" b="1" spc="-30" dirty="0">
              <a:solidFill>
                <a:srgbClr val="0E74BD"/>
              </a:solidFill>
              <a:cs typeface="Calibri" panose="020F0502020204030204" pitchFamily="34" charset="0"/>
            </a:endParaRPr>
          </a:p>
        </p:txBody>
      </p:sp>
    </p:spTree>
    <p:extLst>
      <p:ext uri="{BB962C8B-B14F-4D97-AF65-F5344CB8AC3E}">
        <p14:creationId xmlns:p14="http://schemas.microsoft.com/office/powerpoint/2010/main" val="5214299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Healthcare Students Playbook</a:t>
            </a:r>
            <a:endParaRPr lang="en-US" dirty="0">
              <a:latin typeface="+mj-lt"/>
            </a:endParaRPr>
          </a:p>
        </p:txBody>
      </p:sp>
      <p:sp>
        <p:nvSpPr>
          <p:cNvPr id="4" name="Rectangle 3"/>
          <p:cNvSpPr/>
          <p:nvPr/>
        </p:nvSpPr>
        <p:spPr>
          <a:xfrm>
            <a:off x="1015674" y="2311400"/>
            <a:ext cx="4522594" cy="4031873"/>
          </a:xfrm>
          <a:prstGeom prst="rect">
            <a:avLst/>
          </a:prstGeom>
        </p:spPr>
        <p:txBody>
          <a:bodyPr wrap="square">
            <a:spAutoFit/>
          </a:bodyPr>
          <a:lstStyle/>
          <a:p>
            <a:r>
              <a:rPr lang="en-US" sz="3200" b="1" dirty="0">
                <a:solidFill>
                  <a:prstClr val="black"/>
                </a:solidFill>
                <a:latin typeface="Calibri Light" panose="020F0302020204030204" pitchFamily="34" charset="0"/>
                <a:cs typeface="Calibri Light" panose="020F0302020204030204" pitchFamily="34" charset="0"/>
              </a:rPr>
              <a:t>Purpose: </a:t>
            </a:r>
            <a:r>
              <a:rPr lang="en-US" sz="3200" dirty="0">
                <a:solidFill>
                  <a:prstClr val="black"/>
                </a:solidFill>
                <a:latin typeface="Calibri Light" panose="020F0302020204030204" pitchFamily="34" charset="0"/>
                <a:cs typeface="Calibri Light" panose="020F0302020204030204" pitchFamily="34" charset="0"/>
              </a:rPr>
              <a:t>Tool to promote a highly organized, streamlined, and efficient process that supports the needs of the organization, the academic/training institutions, and the students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876" y="2311400"/>
            <a:ext cx="5511924" cy="434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6080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Learning Collaborative Road Map</a:t>
            </a:r>
            <a:endParaRPr lang="en-US" dirty="0">
              <a:latin typeface="+mj-lt"/>
            </a:endParaRPr>
          </a:p>
        </p:txBody>
      </p:sp>
      <p:pic>
        <p:nvPicPr>
          <p:cNvPr id="4" name="Picture 3"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b="4909"/>
          <a:stretch/>
        </p:blipFill>
        <p:spPr bwMode="auto">
          <a:xfrm>
            <a:off x="1280732" y="2311399"/>
            <a:ext cx="9758280" cy="410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1878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Team Introductions – Part 2 </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6620718" y="2535843"/>
            <a:ext cx="5086195" cy="39997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 of your practice, size, etc.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Names and positions of participating team members </a:t>
            </a:r>
          </a:p>
          <a:p>
            <a:pPr marL="236538" marR="0" lvl="0" indent="-236538" algn="l" defTabSz="457200" rtl="0" eaLnBrk="1" fontAlgn="auto" latinLnBrk="0" hangingPunct="1">
              <a:lnSpc>
                <a:spcPct val="110000"/>
              </a:lnSpc>
              <a:spcBef>
                <a:spcPts val="0"/>
              </a:spcBef>
              <a:spcAft>
                <a:spcPts val="30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Goals for the learning collaborative</a:t>
            </a:r>
          </a:p>
          <a:p>
            <a:pPr marL="0" marR="0" lvl="0" indent="0" algn="l" defTabSz="457200" rtl="0" eaLnBrk="1" fontAlgn="auto" latinLnBrk="0" hangingPunct="1">
              <a:lnSpc>
                <a:spcPct val="110000"/>
              </a:lnSpc>
              <a:spcBef>
                <a:spcPts val="0"/>
              </a:spcBef>
              <a:spcAft>
                <a:spcPts val="3000"/>
              </a:spcAft>
              <a:buClr>
                <a:srgbClr val="008558"/>
              </a:buClr>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aphicFrame>
        <p:nvGraphicFramePr>
          <p:cNvPr id="9" name="Content Placeholder 3"/>
          <p:cNvGraphicFramePr>
            <a:graphicFrameLocks/>
          </p:cNvGraphicFramePr>
          <p:nvPr>
            <p:extLst>
              <p:ext uri="{D42A27DB-BD31-4B8C-83A1-F6EECF244321}">
                <p14:modId xmlns:p14="http://schemas.microsoft.com/office/powerpoint/2010/main" val="315354669"/>
              </p:ext>
            </p:extLst>
          </p:nvPr>
        </p:nvGraphicFramePr>
        <p:xfrm>
          <a:off x="734113" y="2311400"/>
          <a:ext cx="5643538" cy="3409705"/>
        </p:xfrm>
        <a:graphic>
          <a:graphicData uri="http://schemas.openxmlformats.org/drawingml/2006/table">
            <a:tbl>
              <a:tblPr firstRow="1" firstCol="1" bandRow="1">
                <a:tableStyleId>{93296810-A885-4BE3-A3E7-6D5BEEA58F35}</a:tableStyleId>
              </a:tblPr>
              <a:tblGrid>
                <a:gridCol w="557689">
                  <a:extLst>
                    <a:ext uri="{9D8B030D-6E8A-4147-A177-3AD203B41FA5}">
                      <a16:colId xmlns:a16="http://schemas.microsoft.com/office/drawing/2014/main" val="20000"/>
                    </a:ext>
                  </a:extLst>
                </a:gridCol>
                <a:gridCol w="5085849">
                  <a:extLst>
                    <a:ext uri="{9D8B030D-6E8A-4147-A177-3AD203B41FA5}">
                      <a16:colId xmlns:a16="http://schemas.microsoft.com/office/drawing/2014/main" val="20001"/>
                    </a:ext>
                  </a:extLst>
                </a:gridCol>
              </a:tblGrid>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800" dirty="0">
                          <a:effectLst/>
                          <a:latin typeface="+mj-lt"/>
                        </a:rPr>
                        <a:t> </a:t>
                      </a:r>
                      <a:endParaRPr lang="en-US" sz="1800" dirty="0">
                        <a:effectLst/>
                        <a:latin typeface="+mj-lt"/>
                        <a:ea typeface="Calibri"/>
                        <a:cs typeface="Calibri Light" panose="020F0302020204030204" pitchFamily="34" charset="0"/>
                      </a:endParaRPr>
                    </a:p>
                  </a:txBody>
                  <a:tcPr marL="68580" marR="68580" marT="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smtClean="0">
                          <a:effectLst/>
                          <a:latin typeface="+mj-lt"/>
                        </a:rPr>
                        <a:t>Order of Introductions</a:t>
                      </a:r>
                      <a:endParaRPr lang="en-US" sz="2800" dirty="0">
                        <a:effectLst/>
                        <a:latin typeface="+mj-lt"/>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b="1" dirty="0" smtClean="0">
                          <a:solidFill>
                            <a:schemeClr val="lt1"/>
                          </a:solidFill>
                          <a:effectLst/>
                          <a:latin typeface="+mj-lt"/>
                          <a:ea typeface="+mn-ea"/>
                          <a:cs typeface="+mn-cs"/>
                        </a:rPr>
                        <a:t>6</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err="1" smtClean="0">
                          <a:solidFill>
                            <a:schemeClr val="tx1"/>
                          </a:solidFill>
                          <a:latin typeface="Calibri Light" panose="020F0302020204030204" pitchFamily="34" charset="0"/>
                          <a:cs typeface="Calibri Light" panose="020F0302020204030204" pitchFamily="34" charset="0"/>
                        </a:rPr>
                        <a:t>Tepeyac</a:t>
                      </a:r>
                      <a:r>
                        <a:rPr lang="en-US" sz="2200" dirty="0" smtClean="0">
                          <a:solidFill>
                            <a:schemeClr val="tx1"/>
                          </a:solidFill>
                          <a:latin typeface="Calibri Light" panose="020F0302020204030204" pitchFamily="34" charset="0"/>
                          <a:cs typeface="Calibri Light" panose="020F0302020204030204" pitchFamily="34" charset="0"/>
                        </a:rPr>
                        <a:t> Community Health Center </a:t>
                      </a:r>
                    </a:p>
                  </a:txBody>
                  <a:tcPr anchor="ctr"/>
                </a:tc>
                <a:extLst>
                  <a:ext uri="{0D108BD9-81ED-4DB2-BD59-A6C34878D82A}">
                    <a16:rowId xmlns:a16="http://schemas.microsoft.com/office/drawing/2014/main" val="3953025518"/>
                  </a:ext>
                </a:extLst>
              </a:tr>
              <a:tr h="685313">
                <a:tc>
                  <a:txBody>
                    <a:bodyPr/>
                    <a:lstStyle/>
                    <a:p>
                      <a:pPr marL="0" marR="0" algn="r">
                        <a:spcBef>
                          <a:spcPts val="0"/>
                        </a:spcBef>
                        <a:spcAft>
                          <a:spcPts val="0"/>
                        </a:spcAft>
                      </a:pPr>
                      <a:r>
                        <a:rPr lang="en-US" sz="2800" b="1" dirty="0" smtClean="0">
                          <a:solidFill>
                            <a:schemeClr val="lt1"/>
                          </a:solidFill>
                          <a:effectLst/>
                          <a:latin typeface="+mj-lt"/>
                          <a:ea typeface="+mn-ea"/>
                          <a:cs typeface="+mn-cs"/>
                        </a:rPr>
                        <a:t>7</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err="1" smtClean="0">
                          <a:solidFill>
                            <a:schemeClr val="tx1"/>
                          </a:solidFill>
                          <a:latin typeface="Calibri Light" panose="020F0302020204030204" pitchFamily="34" charset="0"/>
                          <a:cs typeface="Calibri Light" panose="020F0302020204030204" pitchFamily="34" charset="0"/>
                        </a:rPr>
                        <a:t>Thundermist</a:t>
                      </a:r>
                      <a:r>
                        <a:rPr lang="en-US" sz="2200" dirty="0" smtClean="0">
                          <a:solidFill>
                            <a:schemeClr val="tx1"/>
                          </a:solidFill>
                          <a:latin typeface="Calibri Light" panose="020F0302020204030204" pitchFamily="34" charset="0"/>
                          <a:cs typeface="Calibri Light" panose="020F0302020204030204" pitchFamily="34" charset="0"/>
                        </a:rPr>
                        <a:t> Health Center</a:t>
                      </a:r>
                    </a:p>
                  </a:txBody>
                  <a:tcPr anchor="ctr"/>
                </a:tc>
                <a:extLst>
                  <a:ext uri="{0D108BD9-81ED-4DB2-BD59-A6C34878D82A}">
                    <a16:rowId xmlns:a16="http://schemas.microsoft.com/office/drawing/2014/main" val="10002"/>
                  </a:ext>
                </a:extLst>
              </a:tr>
              <a:tr h="6853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b="1" dirty="0">
                          <a:solidFill>
                            <a:schemeClr val="lt1"/>
                          </a:solidFill>
                          <a:effectLst/>
                          <a:latin typeface="+mj-lt"/>
                          <a:ea typeface="+mn-ea"/>
                          <a:cs typeface="+mn-cs"/>
                        </a:rPr>
                        <a:t>8</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smtClean="0">
                          <a:solidFill>
                            <a:schemeClr val="tx1"/>
                          </a:solidFill>
                          <a:latin typeface="Calibri Light" panose="020F0302020204030204" pitchFamily="34" charset="0"/>
                          <a:cs typeface="Calibri Light" panose="020F0302020204030204" pitchFamily="34" charset="0"/>
                        </a:rPr>
                        <a:t>Upper Great Lakes Family</a:t>
                      </a:r>
                      <a:r>
                        <a:rPr lang="en-US" sz="2200" baseline="0" dirty="0" smtClean="0">
                          <a:solidFill>
                            <a:schemeClr val="tx1"/>
                          </a:solidFill>
                          <a:latin typeface="Calibri Light" panose="020F0302020204030204" pitchFamily="34" charset="0"/>
                          <a:cs typeface="Calibri Light" panose="020F0302020204030204" pitchFamily="34" charset="0"/>
                        </a:rPr>
                        <a:t> Health</a:t>
                      </a:r>
                      <a:endParaRPr lang="en-US" sz="2200" dirty="0" smtClean="0">
                        <a:solidFill>
                          <a:schemeClr val="tx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788292270"/>
                  </a:ext>
                </a:extLst>
              </a:tr>
              <a:tr h="67969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r">
                        <a:spcBef>
                          <a:spcPts val="0"/>
                        </a:spcBef>
                        <a:spcAft>
                          <a:spcPts val="0"/>
                        </a:spcAft>
                      </a:pPr>
                      <a:r>
                        <a:rPr lang="en-US" sz="2800" b="1" dirty="0" smtClean="0">
                          <a:solidFill>
                            <a:schemeClr val="bg1"/>
                          </a:solidFill>
                          <a:effectLst/>
                          <a:latin typeface="+mj-lt"/>
                          <a:ea typeface="Calibri"/>
                          <a:cs typeface="Calibri Light" panose="020F0302020204030204" pitchFamily="34" charset="0"/>
                        </a:rPr>
                        <a:t>9</a:t>
                      </a:r>
                      <a:endParaRPr lang="en-US" sz="2800" b="1" dirty="0">
                        <a:solidFill>
                          <a:schemeClr val="bg1"/>
                        </a:solidFill>
                        <a:effectLst/>
                        <a:latin typeface="+mj-lt"/>
                        <a:ea typeface="Calibri"/>
                        <a:cs typeface="Calibri Light" panose="020F03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2200" dirty="0" err="1" smtClean="0">
                          <a:solidFill>
                            <a:schemeClr val="tx1"/>
                          </a:solidFill>
                          <a:latin typeface="Calibri Light" panose="020F0302020204030204" pitchFamily="34" charset="0"/>
                          <a:cs typeface="Calibri Light" panose="020F0302020204030204" pitchFamily="34" charset="0"/>
                        </a:rPr>
                        <a:t>Wellspace</a:t>
                      </a:r>
                      <a:r>
                        <a:rPr lang="en-US" sz="2200" dirty="0" smtClean="0">
                          <a:solidFill>
                            <a:schemeClr val="tx1"/>
                          </a:solidFill>
                          <a:latin typeface="Calibri Light" panose="020F0302020204030204" pitchFamily="34" charset="0"/>
                          <a:cs typeface="Calibri Light" panose="020F0302020204030204" pitchFamily="34" charset="0"/>
                        </a:rPr>
                        <a:t> Health</a:t>
                      </a:r>
                    </a:p>
                  </a:txBody>
                  <a:tcPr anchor="ct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67" y="5612563"/>
            <a:ext cx="782205" cy="923002"/>
          </a:xfrm>
          <a:prstGeom prst="rect">
            <a:avLst/>
          </a:prstGeom>
        </p:spPr>
      </p:pic>
    </p:spTree>
    <p:extLst>
      <p:ext uri="{BB962C8B-B14F-4D97-AF65-F5344CB8AC3E}">
        <p14:creationId xmlns:p14="http://schemas.microsoft.com/office/powerpoint/2010/main" val="19492919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960581" y="1556506"/>
            <a:ext cx="6344227" cy="3276600"/>
          </a:xfrm>
        </p:spPr>
        <p:txBody>
          <a:bodyPr vert="horz" lIns="91440" tIns="45720" rIns="91440" bIns="45720" rtlCol="0" anchor="t">
            <a:normAutofit/>
          </a:bodyPr>
          <a:lstStyle/>
          <a:p>
            <a:r>
              <a:rPr lang="en-US" sz="1600" b="0" i="0" dirty="0">
                <a:solidFill>
                  <a:srgbClr val="7030A0"/>
                </a:solidFill>
                <a:effectLst/>
                <a:latin typeface="Arial"/>
                <a:cs typeface="Segoe UI"/>
              </a:rPr>
              <a:t>Tepeyac Community Health Center is a non-profit community health center in Denver, CO, that has provided affordable and accessible integrated care for more than 25 years.</a:t>
            </a:r>
            <a:r>
              <a:rPr lang="en-US" sz="1600" b="0" dirty="0">
                <a:solidFill>
                  <a:srgbClr val="7030A0"/>
                </a:solidFill>
                <a:latin typeface="Arial"/>
                <a:cs typeface="Segoe UI"/>
              </a:rPr>
              <a:t> </a:t>
            </a:r>
          </a:p>
          <a:p>
            <a:r>
              <a:rPr lang="en-US" sz="1600" b="0" i="0" dirty="0">
                <a:solidFill>
                  <a:srgbClr val="7030A0"/>
                </a:solidFill>
                <a:effectLst/>
                <a:latin typeface="Arial"/>
                <a:cs typeface="Segoe UI"/>
              </a:rPr>
              <a:t>Our team’s goal is to build meaningful and sustainable health professions student training programs to continue Tepeyac’s rich history of caring for underserved families and individuals with love, humor, and humility.</a:t>
            </a:r>
          </a:p>
          <a:p>
            <a:endParaRPr lang="en-US" dirty="0">
              <a:solidFill>
                <a:srgbClr val="002060"/>
              </a:solidFill>
            </a:endParaRPr>
          </a:p>
        </p:txBody>
      </p:sp>
      <p:pic>
        <p:nvPicPr>
          <p:cNvPr id="1026" name="Picture 2" descr="Tepeyac Community Health Center">
            <a:extLst>
              <a:ext uri="{FF2B5EF4-FFF2-40B4-BE49-F238E27FC236}">
                <a16:creationId xmlns:a16="http://schemas.microsoft.com/office/drawing/2014/main" id="{053A8D47-7E95-A57D-53A2-54F9E6B4E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773" y="234070"/>
            <a:ext cx="3716481" cy="1144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171023A-6D60-2F5E-60C6-2D365ABE6B91}"/>
              </a:ext>
            </a:extLst>
          </p:cNvPr>
          <p:cNvPicPr>
            <a:picLocks noChangeAspect="1"/>
          </p:cNvPicPr>
          <p:nvPr/>
        </p:nvPicPr>
        <p:blipFill>
          <a:blip r:embed="rId3"/>
          <a:stretch>
            <a:fillRect/>
          </a:stretch>
        </p:blipFill>
        <p:spPr>
          <a:xfrm>
            <a:off x="1324404" y="3400949"/>
            <a:ext cx="5616579" cy="3157601"/>
          </a:xfrm>
          <a:prstGeom prst="rect">
            <a:avLst/>
          </a:prstGeom>
        </p:spPr>
      </p:pic>
      <p:sp>
        <p:nvSpPr>
          <p:cNvPr id="6" name="TextBox 5">
            <a:extLst>
              <a:ext uri="{FF2B5EF4-FFF2-40B4-BE49-F238E27FC236}">
                <a16:creationId xmlns:a16="http://schemas.microsoft.com/office/drawing/2014/main" id="{2B8585EE-BB44-A222-62D1-9426BA92CC09}"/>
              </a:ext>
            </a:extLst>
          </p:cNvPr>
          <p:cNvSpPr txBox="1"/>
          <p:nvPr/>
        </p:nvSpPr>
        <p:spPr>
          <a:xfrm>
            <a:off x="8298873" y="806302"/>
            <a:ext cx="3311236"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Inspiring health, wellbeing, and humanity in our community, through all of life’s stages.</a:t>
            </a:r>
          </a:p>
        </p:txBody>
      </p:sp>
      <p:sp>
        <p:nvSpPr>
          <p:cNvPr id="12" name="TextBox 11">
            <a:extLst>
              <a:ext uri="{FF2B5EF4-FFF2-40B4-BE49-F238E27FC236}">
                <a16:creationId xmlns:a16="http://schemas.microsoft.com/office/drawing/2014/main" id="{890C3328-4D4A-8BE3-CD71-537DD87A5B5B}"/>
              </a:ext>
            </a:extLst>
          </p:cNvPr>
          <p:cNvSpPr txBox="1"/>
          <p:nvPr/>
        </p:nvSpPr>
        <p:spPr>
          <a:xfrm>
            <a:off x="7415643" y="4489102"/>
            <a:ext cx="5149273" cy="830997"/>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a:rPr>
              <a:t>Tepeyac Community Health Center</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Arial"/>
                <a:ea typeface="+mn-ea"/>
                <a:cs typeface="Arial"/>
              </a:rPr>
              <a:t>2101 E. 48th Ave</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Arial"/>
                <a:ea typeface="+mn-ea"/>
                <a:cs typeface="Arial"/>
              </a:rPr>
              <a:t>Denver, CO 80216</a:t>
            </a: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pic>
        <p:nvPicPr>
          <p:cNvPr id="1028" name="Picture 4">
            <a:extLst>
              <a:ext uri="{FF2B5EF4-FFF2-40B4-BE49-F238E27FC236}">
                <a16:creationId xmlns:a16="http://schemas.microsoft.com/office/drawing/2014/main" id="{C215DE54-BA64-2530-177C-16E250D3B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077" y="5470578"/>
            <a:ext cx="987244" cy="116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1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EA6602-30A1-4051-A288-1510D0F072DB}"/>
              </a:ext>
            </a:extLst>
          </p:cNvPr>
          <p:cNvSpPr>
            <a:spLocks noGrp="1"/>
          </p:cNvSpPr>
          <p:nvPr>
            <p:ph type="title"/>
          </p:nvPr>
        </p:nvSpPr>
        <p:spPr>
          <a:xfrm>
            <a:off x="1291076" y="441202"/>
            <a:ext cx="9141397" cy="615553"/>
          </a:xfrm>
        </p:spPr>
        <p:txBody>
          <a:bodyPr/>
          <a:lstStyle/>
          <a:p>
            <a:r>
              <a:rPr lang="en-US" dirty="0">
                <a:solidFill>
                  <a:schemeClr val="accent1">
                    <a:lumMod val="75000"/>
                  </a:schemeClr>
                </a:solidFill>
                <a:cs typeface="Segoe UI"/>
              </a:rPr>
              <a:t>Tepeyac’s Core Team</a:t>
            </a:r>
          </a:p>
        </p:txBody>
      </p:sp>
      <p:pic>
        <p:nvPicPr>
          <p:cNvPr id="2" name="Picture 1">
            <a:extLst>
              <a:ext uri="{FF2B5EF4-FFF2-40B4-BE49-F238E27FC236}">
                <a16:creationId xmlns:a16="http://schemas.microsoft.com/office/drawing/2014/main" id="{A515E189-A797-8277-DEEC-C4DD49846FCE}"/>
              </a:ext>
            </a:extLst>
          </p:cNvPr>
          <p:cNvPicPr>
            <a:picLocks noChangeAspect="1"/>
          </p:cNvPicPr>
          <p:nvPr/>
        </p:nvPicPr>
        <p:blipFill>
          <a:blip r:embed="rId2"/>
          <a:stretch>
            <a:fillRect/>
          </a:stretch>
        </p:blipFill>
        <p:spPr>
          <a:xfrm>
            <a:off x="964152" y="2066183"/>
            <a:ext cx="2008908" cy="2008908"/>
          </a:xfrm>
          <a:prstGeom prst="rect">
            <a:avLst/>
          </a:prstGeom>
        </p:spPr>
      </p:pic>
      <p:sp>
        <p:nvSpPr>
          <p:cNvPr id="4" name="TextBox 3">
            <a:extLst>
              <a:ext uri="{FF2B5EF4-FFF2-40B4-BE49-F238E27FC236}">
                <a16:creationId xmlns:a16="http://schemas.microsoft.com/office/drawing/2014/main" id="{7C753C8C-0917-7034-0CF7-F9387DF18444}"/>
              </a:ext>
            </a:extLst>
          </p:cNvPr>
          <p:cNvSpPr txBox="1"/>
          <p:nvPr/>
        </p:nvSpPr>
        <p:spPr>
          <a:xfrm>
            <a:off x="909801" y="4293345"/>
            <a:ext cx="2230581"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Gina Middleton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HR Manager – Opportunity Now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Team Coach</a:t>
            </a:r>
          </a:p>
        </p:txBody>
      </p:sp>
      <p:sp>
        <p:nvSpPr>
          <p:cNvPr id="6" name="AutoShape 2" descr="Amber Mozet">
            <a:extLst>
              <a:ext uri="{FF2B5EF4-FFF2-40B4-BE49-F238E27FC236}">
                <a16:creationId xmlns:a16="http://schemas.microsoft.com/office/drawing/2014/main" id="{E18C7528-D8C5-76C3-FD95-96E88E2FEE78}"/>
              </a:ext>
            </a:extLst>
          </p:cNvPr>
          <p:cNvSpPr>
            <a:spLocks noChangeAspect="1" noChangeArrowheads="1"/>
          </p:cNvSpPr>
          <p:nvPr/>
        </p:nvSpPr>
        <p:spPr bwMode="auto">
          <a:xfrm>
            <a:off x="9213273" y="495300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92BAABB-DDE9-2A16-7B3A-AF8470F302AA}"/>
              </a:ext>
            </a:extLst>
          </p:cNvPr>
          <p:cNvPicPr>
            <a:picLocks noChangeAspect="1"/>
          </p:cNvPicPr>
          <p:nvPr/>
        </p:nvPicPr>
        <p:blipFill>
          <a:blip r:embed="rId3"/>
          <a:stretch>
            <a:fillRect/>
          </a:stretch>
        </p:blipFill>
        <p:spPr>
          <a:xfrm>
            <a:off x="9023929" y="2066183"/>
            <a:ext cx="2008908" cy="2008908"/>
          </a:xfrm>
          <a:prstGeom prst="rect">
            <a:avLst/>
          </a:prstGeom>
        </p:spPr>
      </p:pic>
      <p:pic>
        <p:nvPicPr>
          <p:cNvPr id="8" name="Picture 7">
            <a:extLst>
              <a:ext uri="{FF2B5EF4-FFF2-40B4-BE49-F238E27FC236}">
                <a16:creationId xmlns:a16="http://schemas.microsoft.com/office/drawing/2014/main" id="{D38FC09B-B4B7-189B-8BCF-A85F39AE5D3B}"/>
              </a:ext>
            </a:extLst>
          </p:cNvPr>
          <p:cNvPicPr>
            <a:picLocks noChangeAspect="1"/>
          </p:cNvPicPr>
          <p:nvPr/>
        </p:nvPicPr>
        <p:blipFill>
          <a:blip r:embed="rId4"/>
          <a:stretch>
            <a:fillRect/>
          </a:stretch>
        </p:blipFill>
        <p:spPr>
          <a:xfrm>
            <a:off x="6117002" y="2066183"/>
            <a:ext cx="2063259" cy="2063259"/>
          </a:xfrm>
          <a:prstGeom prst="rect">
            <a:avLst/>
          </a:prstGeom>
        </p:spPr>
      </p:pic>
      <p:pic>
        <p:nvPicPr>
          <p:cNvPr id="2052" name="Picture 4" descr="A person smiling at the camera&#10;&#10;Description automatically generated">
            <a:extLst>
              <a:ext uri="{FF2B5EF4-FFF2-40B4-BE49-F238E27FC236}">
                <a16:creationId xmlns:a16="http://schemas.microsoft.com/office/drawing/2014/main" id="{53C7E939-CBF8-6B72-7E07-C15210806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470" y="2066228"/>
            <a:ext cx="1750771" cy="20088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84B259-FF5F-A05E-23FA-92D9A49A0700}"/>
              </a:ext>
            </a:extLst>
          </p:cNvPr>
          <p:cNvSpPr txBox="1"/>
          <p:nvPr/>
        </p:nvSpPr>
        <p:spPr>
          <a:xfrm>
            <a:off x="3373638" y="4293344"/>
            <a:ext cx="2339072" cy="4462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Erika Delgado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HR Coordinator - Opportunity Now</a:t>
            </a:r>
          </a:p>
        </p:txBody>
      </p:sp>
      <p:sp>
        <p:nvSpPr>
          <p:cNvPr id="15" name="TextBox 14">
            <a:extLst>
              <a:ext uri="{FF2B5EF4-FFF2-40B4-BE49-F238E27FC236}">
                <a16:creationId xmlns:a16="http://schemas.microsoft.com/office/drawing/2014/main" id="{8235BE5F-8170-8A96-FF84-5A7CA50EC5D6}"/>
              </a:ext>
            </a:extLst>
          </p:cNvPr>
          <p:cNvSpPr txBox="1"/>
          <p:nvPr/>
        </p:nvSpPr>
        <p:spPr>
          <a:xfrm>
            <a:off x="6047546" y="4293344"/>
            <a:ext cx="2339072" cy="4462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Mili Vazquez Pereira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Senior Director, People &amp; Culture</a:t>
            </a:r>
          </a:p>
        </p:txBody>
      </p:sp>
      <p:sp>
        <p:nvSpPr>
          <p:cNvPr id="16" name="TextBox 15">
            <a:extLst>
              <a:ext uri="{FF2B5EF4-FFF2-40B4-BE49-F238E27FC236}">
                <a16:creationId xmlns:a16="http://schemas.microsoft.com/office/drawing/2014/main" id="{69220601-EA3C-35C4-EB5C-9201623DA6D1}"/>
              </a:ext>
            </a:extLst>
          </p:cNvPr>
          <p:cNvSpPr txBox="1"/>
          <p:nvPr/>
        </p:nvSpPr>
        <p:spPr>
          <a:xfrm>
            <a:off x="8913092" y="4293344"/>
            <a:ext cx="223058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Amber Mozet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HR Manager</a:t>
            </a:r>
          </a:p>
        </p:txBody>
      </p:sp>
    </p:spTree>
    <p:extLst>
      <p:ext uri="{BB962C8B-B14F-4D97-AF65-F5344CB8AC3E}">
        <p14:creationId xmlns:p14="http://schemas.microsoft.com/office/powerpoint/2010/main" val="5737392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0" y="1"/>
            <a:ext cx="9144000" cy="6652259"/>
            <a:chOff x="0" y="0"/>
            <a:chExt cx="9144000" cy="6652259"/>
          </a:xfrm>
        </p:grpSpPr>
        <p:pic>
          <p:nvPicPr>
            <p:cNvPr id="3" name="object 3"/>
            <p:cNvPicPr/>
            <p:nvPr/>
          </p:nvPicPr>
          <p:blipFill>
            <a:blip r:embed="rId2" cstate="print"/>
            <a:stretch>
              <a:fillRect/>
            </a:stretch>
          </p:blipFill>
          <p:spPr>
            <a:xfrm>
              <a:off x="0" y="0"/>
              <a:ext cx="9143999" cy="6030096"/>
            </a:xfrm>
            <a:prstGeom prst="rect">
              <a:avLst/>
            </a:prstGeom>
          </p:spPr>
        </p:pic>
        <p:pic>
          <p:nvPicPr>
            <p:cNvPr id="4" name="object 4"/>
            <p:cNvPicPr/>
            <p:nvPr/>
          </p:nvPicPr>
          <p:blipFill>
            <a:blip r:embed="rId3" cstate="print"/>
            <a:stretch>
              <a:fillRect/>
            </a:stretch>
          </p:blipFill>
          <p:spPr>
            <a:xfrm>
              <a:off x="228599" y="5867400"/>
              <a:ext cx="2286000" cy="784860"/>
            </a:xfrm>
            <a:prstGeom prst="rect">
              <a:avLst/>
            </a:prstGeom>
          </p:spPr>
        </p:pic>
      </p:grpSp>
      <p:sp>
        <p:nvSpPr>
          <p:cNvPr id="5" name="object 5"/>
          <p:cNvSpPr txBox="1">
            <a:spLocks noGrp="1"/>
          </p:cNvSpPr>
          <p:nvPr>
            <p:ph type="title"/>
          </p:nvPr>
        </p:nvSpPr>
        <p:spPr>
          <a:xfrm>
            <a:off x="2080361" y="154304"/>
            <a:ext cx="7815580" cy="635000"/>
          </a:xfrm>
          <a:prstGeom prst="rect">
            <a:avLst/>
          </a:prstGeom>
        </p:spPr>
        <p:txBody>
          <a:bodyPr vert="horz" wrap="square" lIns="0" tIns="12065" rIns="0" bIns="0" rtlCol="0">
            <a:spAutoFit/>
          </a:bodyPr>
          <a:lstStyle/>
          <a:p>
            <a:pPr marL="12700">
              <a:spcBef>
                <a:spcPts val="95"/>
              </a:spcBef>
            </a:pPr>
            <a:r>
              <a:rPr sz="4000" dirty="0">
                <a:solidFill>
                  <a:srgbClr val="B4CC3E"/>
                </a:solidFill>
              </a:rPr>
              <a:t>THUNDERMIST</a:t>
            </a:r>
            <a:r>
              <a:rPr sz="4000" spc="-220" dirty="0">
                <a:solidFill>
                  <a:srgbClr val="B4CC3E"/>
                </a:solidFill>
              </a:rPr>
              <a:t> </a:t>
            </a:r>
            <a:r>
              <a:rPr sz="4000" dirty="0">
                <a:solidFill>
                  <a:srgbClr val="B4CC3E"/>
                </a:solidFill>
              </a:rPr>
              <a:t>HEALTH</a:t>
            </a:r>
            <a:r>
              <a:rPr sz="4000" spc="-225" dirty="0">
                <a:solidFill>
                  <a:srgbClr val="B4CC3E"/>
                </a:solidFill>
              </a:rPr>
              <a:t> </a:t>
            </a:r>
            <a:r>
              <a:rPr sz="4000" spc="-10" dirty="0">
                <a:solidFill>
                  <a:srgbClr val="B4CC3E"/>
                </a:solidFill>
              </a:rPr>
              <a:t>CENTER</a:t>
            </a:r>
            <a:endParaRPr sz="4000"/>
          </a:p>
        </p:txBody>
      </p:sp>
      <p:pic>
        <p:nvPicPr>
          <p:cNvPr id="6" name="object 6"/>
          <p:cNvPicPr/>
          <p:nvPr/>
        </p:nvPicPr>
        <p:blipFill>
          <a:blip r:embed="rId4" cstate="print"/>
          <a:stretch>
            <a:fillRect/>
          </a:stretch>
        </p:blipFill>
        <p:spPr>
          <a:xfrm>
            <a:off x="5263896" y="943355"/>
            <a:ext cx="1431036" cy="952500"/>
          </a:xfrm>
          <a:prstGeom prst="rect">
            <a:avLst/>
          </a:prstGeom>
        </p:spPr>
      </p:pic>
      <p:sp>
        <p:nvSpPr>
          <p:cNvPr id="7" name="object 7"/>
          <p:cNvSpPr txBox="1"/>
          <p:nvPr/>
        </p:nvSpPr>
        <p:spPr>
          <a:xfrm>
            <a:off x="3838702" y="1923034"/>
            <a:ext cx="1274445" cy="228909"/>
          </a:xfrm>
          <a:prstGeom prst="rect">
            <a:avLst/>
          </a:prstGeom>
        </p:spPr>
        <p:txBody>
          <a:bodyPr vert="horz" wrap="square" lIns="0" tIns="13335" rIns="0" bIns="0" rtlCol="0">
            <a:spAutoFit/>
          </a:bodyPr>
          <a:lstStyle/>
          <a:p>
            <a:pPr marL="12700">
              <a:spcBef>
                <a:spcPts val="105"/>
              </a:spcBef>
            </a:pPr>
            <a:r>
              <a:rPr sz="1400" kern="0" dirty="0">
                <a:solidFill>
                  <a:srgbClr val="FFFFFF"/>
                </a:solidFill>
                <a:latin typeface="Arial"/>
                <a:cs typeface="Arial"/>
              </a:rPr>
              <a:t>Woonsocket,</a:t>
            </a:r>
            <a:r>
              <a:rPr sz="1400" kern="0" spc="-105" dirty="0">
                <a:solidFill>
                  <a:srgbClr val="FFFFFF"/>
                </a:solidFill>
                <a:latin typeface="Arial"/>
                <a:cs typeface="Arial"/>
              </a:rPr>
              <a:t> </a:t>
            </a:r>
            <a:r>
              <a:rPr sz="1400" kern="0" spc="-25" dirty="0">
                <a:solidFill>
                  <a:srgbClr val="FFFFFF"/>
                </a:solidFill>
                <a:latin typeface="Arial"/>
                <a:cs typeface="Arial"/>
              </a:rPr>
              <a:t>RI</a:t>
            </a:r>
            <a:endParaRPr sz="1400" kern="0">
              <a:solidFill>
                <a:sysClr val="windowText" lastClr="000000"/>
              </a:solidFill>
              <a:latin typeface="Arial"/>
              <a:cs typeface="Arial"/>
            </a:endParaRPr>
          </a:p>
        </p:txBody>
      </p:sp>
      <p:sp>
        <p:nvSpPr>
          <p:cNvPr id="8" name="object 8"/>
          <p:cNvSpPr txBox="1"/>
          <p:nvPr/>
        </p:nvSpPr>
        <p:spPr>
          <a:xfrm>
            <a:off x="5613020" y="1942288"/>
            <a:ext cx="967105" cy="228909"/>
          </a:xfrm>
          <a:prstGeom prst="rect">
            <a:avLst/>
          </a:prstGeom>
        </p:spPr>
        <p:txBody>
          <a:bodyPr vert="horz" wrap="square" lIns="0" tIns="13335" rIns="0" bIns="0" rtlCol="0">
            <a:spAutoFit/>
          </a:bodyPr>
          <a:lstStyle/>
          <a:p>
            <a:pPr marL="12700">
              <a:spcBef>
                <a:spcPts val="105"/>
              </a:spcBef>
            </a:pPr>
            <a:r>
              <a:rPr sz="1400" kern="0" spc="-10" dirty="0">
                <a:solidFill>
                  <a:srgbClr val="FFFFFF"/>
                </a:solidFill>
                <a:latin typeface="Arial"/>
                <a:cs typeface="Arial"/>
              </a:rPr>
              <a:t>Warwick,</a:t>
            </a:r>
            <a:r>
              <a:rPr sz="1400" kern="0" spc="-20" dirty="0">
                <a:solidFill>
                  <a:srgbClr val="FFFFFF"/>
                </a:solidFill>
                <a:latin typeface="Arial"/>
                <a:cs typeface="Arial"/>
              </a:rPr>
              <a:t> </a:t>
            </a:r>
            <a:r>
              <a:rPr sz="1400" kern="0" spc="-35" dirty="0">
                <a:solidFill>
                  <a:srgbClr val="FFFFFF"/>
                </a:solidFill>
                <a:latin typeface="Arial"/>
                <a:cs typeface="Arial"/>
              </a:rPr>
              <a:t>RI</a:t>
            </a:r>
            <a:endParaRPr sz="1400" kern="0">
              <a:solidFill>
                <a:sysClr val="windowText" lastClr="000000"/>
              </a:solidFill>
              <a:latin typeface="Arial"/>
              <a:cs typeface="Arial"/>
            </a:endParaRPr>
          </a:p>
        </p:txBody>
      </p:sp>
      <p:sp>
        <p:nvSpPr>
          <p:cNvPr id="9" name="object 9"/>
          <p:cNvSpPr txBox="1"/>
          <p:nvPr/>
        </p:nvSpPr>
        <p:spPr>
          <a:xfrm>
            <a:off x="6941059" y="1892301"/>
            <a:ext cx="1075055" cy="228909"/>
          </a:xfrm>
          <a:prstGeom prst="rect">
            <a:avLst/>
          </a:prstGeom>
        </p:spPr>
        <p:txBody>
          <a:bodyPr vert="horz" wrap="square" lIns="0" tIns="13335" rIns="0" bIns="0" rtlCol="0">
            <a:spAutoFit/>
          </a:bodyPr>
          <a:lstStyle/>
          <a:p>
            <a:pPr marL="12700">
              <a:spcBef>
                <a:spcPts val="105"/>
              </a:spcBef>
            </a:pPr>
            <a:r>
              <a:rPr sz="1400" kern="0" spc="-10" dirty="0">
                <a:solidFill>
                  <a:srgbClr val="FFFFFF"/>
                </a:solidFill>
                <a:latin typeface="Arial"/>
                <a:cs typeface="Arial"/>
              </a:rPr>
              <a:t>Wakefield,</a:t>
            </a:r>
            <a:r>
              <a:rPr sz="1400" kern="0" dirty="0">
                <a:solidFill>
                  <a:srgbClr val="FFFFFF"/>
                </a:solidFill>
                <a:latin typeface="Arial"/>
                <a:cs typeface="Arial"/>
              </a:rPr>
              <a:t> </a:t>
            </a:r>
            <a:r>
              <a:rPr sz="1400" kern="0" spc="-25" dirty="0">
                <a:solidFill>
                  <a:srgbClr val="FFFFFF"/>
                </a:solidFill>
                <a:latin typeface="Arial"/>
                <a:cs typeface="Arial"/>
              </a:rPr>
              <a:t>RI</a:t>
            </a:r>
            <a:endParaRPr sz="1400" kern="0">
              <a:solidFill>
                <a:sysClr val="windowText" lastClr="000000"/>
              </a:solidFill>
              <a:latin typeface="Arial"/>
              <a:cs typeface="Arial"/>
            </a:endParaRPr>
          </a:p>
        </p:txBody>
      </p:sp>
      <p:grpSp>
        <p:nvGrpSpPr>
          <p:cNvPr id="10" name="object 10"/>
          <p:cNvGrpSpPr/>
          <p:nvPr/>
        </p:nvGrpSpPr>
        <p:grpSpPr>
          <a:xfrm>
            <a:off x="2031491" y="923544"/>
            <a:ext cx="7886700" cy="4396740"/>
            <a:chOff x="507491" y="923544"/>
            <a:chExt cx="7886700" cy="4396740"/>
          </a:xfrm>
        </p:grpSpPr>
        <p:pic>
          <p:nvPicPr>
            <p:cNvPr id="11" name="object 11"/>
            <p:cNvPicPr/>
            <p:nvPr/>
          </p:nvPicPr>
          <p:blipFill>
            <a:blip r:embed="rId5" cstate="print"/>
            <a:stretch>
              <a:fillRect/>
            </a:stretch>
          </p:blipFill>
          <p:spPr>
            <a:xfrm>
              <a:off x="2235708" y="943356"/>
              <a:ext cx="1431036" cy="952500"/>
            </a:xfrm>
            <a:prstGeom prst="rect">
              <a:avLst/>
            </a:prstGeom>
          </p:spPr>
        </p:pic>
        <p:pic>
          <p:nvPicPr>
            <p:cNvPr id="12" name="object 12"/>
            <p:cNvPicPr/>
            <p:nvPr/>
          </p:nvPicPr>
          <p:blipFill>
            <a:blip r:embed="rId6" cstate="print"/>
            <a:stretch>
              <a:fillRect/>
            </a:stretch>
          </p:blipFill>
          <p:spPr>
            <a:xfrm>
              <a:off x="5244083" y="923544"/>
              <a:ext cx="1164336" cy="992124"/>
            </a:xfrm>
            <a:prstGeom prst="rect">
              <a:avLst/>
            </a:prstGeom>
          </p:spPr>
        </p:pic>
        <p:pic>
          <p:nvPicPr>
            <p:cNvPr id="13" name="object 13"/>
            <p:cNvPicPr/>
            <p:nvPr/>
          </p:nvPicPr>
          <p:blipFill>
            <a:blip r:embed="rId7" cstate="print"/>
            <a:stretch>
              <a:fillRect/>
            </a:stretch>
          </p:blipFill>
          <p:spPr>
            <a:xfrm>
              <a:off x="507491" y="3006851"/>
              <a:ext cx="844295" cy="844296"/>
            </a:xfrm>
            <a:prstGeom prst="rect">
              <a:avLst/>
            </a:prstGeom>
          </p:spPr>
        </p:pic>
        <p:pic>
          <p:nvPicPr>
            <p:cNvPr id="14" name="object 14"/>
            <p:cNvPicPr/>
            <p:nvPr/>
          </p:nvPicPr>
          <p:blipFill>
            <a:blip r:embed="rId8" cstate="print"/>
            <a:stretch>
              <a:fillRect/>
            </a:stretch>
          </p:blipFill>
          <p:spPr>
            <a:xfrm>
              <a:off x="2845308" y="3075432"/>
              <a:ext cx="844295" cy="844296"/>
            </a:xfrm>
            <a:prstGeom prst="rect">
              <a:avLst/>
            </a:prstGeom>
          </p:spPr>
        </p:pic>
        <p:pic>
          <p:nvPicPr>
            <p:cNvPr id="15" name="object 15"/>
            <p:cNvPicPr/>
            <p:nvPr/>
          </p:nvPicPr>
          <p:blipFill>
            <a:blip r:embed="rId9" cstate="print"/>
            <a:stretch>
              <a:fillRect/>
            </a:stretch>
          </p:blipFill>
          <p:spPr>
            <a:xfrm>
              <a:off x="4882895" y="3044951"/>
              <a:ext cx="858012" cy="858012"/>
            </a:xfrm>
            <a:prstGeom prst="rect">
              <a:avLst/>
            </a:prstGeom>
          </p:spPr>
        </p:pic>
        <p:pic>
          <p:nvPicPr>
            <p:cNvPr id="16" name="object 16"/>
            <p:cNvPicPr/>
            <p:nvPr/>
          </p:nvPicPr>
          <p:blipFill>
            <a:blip r:embed="rId10" cstate="print"/>
            <a:stretch>
              <a:fillRect/>
            </a:stretch>
          </p:blipFill>
          <p:spPr>
            <a:xfrm>
              <a:off x="7536180" y="3006851"/>
              <a:ext cx="858012" cy="858012"/>
            </a:xfrm>
            <a:prstGeom prst="rect">
              <a:avLst/>
            </a:prstGeom>
          </p:spPr>
        </p:pic>
        <p:pic>
          <p:nvPicPr>
            <p:cNvPr id="17" name="object 17"/>
            <p:cNvPicPr/>
            <p:nvPr/>
          </p:nvPicPr>
          <p:blipFill>
            <a:blip r:embed="rId11" cstate="print"/>
            <a:stretch>
              <a:fillRect/>
            </a:stretch>
          </p:blipFill>
          <p:spPr>
            <a:xfrm>
              <a:off x="507491" y="5007864"/>
              <a:ext cx="1514856" cy="312420"/>
            </a:xfrm>
            <a:prstGeom prst="rect">
              <a:avLst/>
            </a:prstGeom>
          </p:spPr>
        </p:pic>
      </p:grpSp>
      <p:sp>
        <p:nvSpPr>
          <p:cNvPr id="18" name="object 18"/>
          <p:cNvSpPr txBox="1"/>
          <p:nvPr/>
        </p:nvSpPr>
        <p:spPr>
          <a:xfrm>
            <a:off x="3099942" y="2475357"/>
            <a:ext cx="6004560" cy="299720"/>
          </a:xfrm>
          <a:prstGeom prst="rect">
            <a:avLst/>
          </a:prstGeom>
        </p:spPr>
        <p:txBody>
          <a:bodyPr vert="horz" wrap="square" lIns="0" tIns="12700" rIns="0" bIns="0" rtlCol="0">
            <a:spAutoFit/>
          </a:bodyPr>
          <a:lstStyle/>
          <a:p>
            <a:pPr marL="12700">
              <a:spcBef>
                <a:spcPts val="100"/>
              </a:spcBef>
            </a:pPr>
            <a:r>
              <a:rPr b="1" kern="0" dirty="0">
                <a:solidFill>
                  <a:srgbClr val="AEC728"/>
                </a:solidFill>
                <a:latin typeface="Arial"/>
                <a:cs typeface="Arial"/>
              </a:rPr>
              <a:t>Thundermist</a:t>
            </a:r>
            <a:r>
              <a:rPr b="1" kern="0" spc="-50" dirty="0">
                <a:solidFill>
                  <a:srgbClr val="AEC728"/>
                </a:solidFill>
                <a:latin typeface="Arial"/>
                <a:cs typeface="Arial"/>
              </a:rPr>
              <a:t> </a:t>
            </a:r>
            <a:r>
              <a:rPr b="1" kern="0" dirty="0">
                <a:solidFill>
                  <a:srgbClr val="AEC728"/>
                </a:solidFill>
                <a:latin typeface="Arial"/>
                <a:cs typeface="Arial"/>
              </a:rPr>
              <a:t>Student</a:t>
            </a:r>
            <a:r>
              <a:rPr b="1" kern="0" spc="-50" dirty="0">
                <a:solidFill>
                  <a:srgbClr val="AEC728"/>
                </a:solidFill>
                <a:latin typeface="Arial"/>
                <a:cs typeface="Arial"/>
              </a:rPr>
              <a:t> </a:t>
            </a:r>
            <a:r>
              <a:rPr b="1" kern="0" spc="-10" dirty="0">
                <a:solidFill>
                  <a:srgbClr val="AEC728"/>
                </a:solidFill>
                <a:latin typeface="Arial"/>
                <a:cs typeface="Arial"/>
              </a:rPr>
              <a:t>Trainee</a:t>
            </a:r>
            <a:r>
              <a:rPr b="1" kern="0" spc="-45" dirty="0">
                <a:solidFill>
                  <a:srgbClr val="AEC728"/>
                </a:solidFill>
                <a:latin typeface="Arial"/>
                <a:cs typeface="Arial"/>
              </a:rPr>
              <a:t> </a:t>
            </a:r>
            <a:r>
              <a:rPr b="1" kern="0" dirty="0">
                <a:solidFill>
                  <a:srgbClr val="AEC728"/>
                </a:solidFill>
                <a:latin typeface="Arial"/>
                <a:cs typeface="Arial"/>
              </a:rPr>
              <a:t>Programs</a:t>
            </a:r>
            <a:r>
              <a:rPr b="1" kern="0" spc="-50" dirty="0">
                <a:solidFill>
                  <a:srgbClr val="AEC728"/>
                </a:solidFill>
                <a:latin typeface="Arial"/>
                <a:cs typeface="Arial"/>
              </a:rPr>
              <a:t> </a:t>
            </a:r>
            <a:r>
              <a:rPr b="1" kern="0" dirty="0">
                <a:solidFill>
                  <a:srgbClr val="AEC728"/>
                </a:solidFill>
                <a:latin typeface="Arial"/>
                <a:cs typeface="Arial"/>
              </a:rPr>
              <a:t>&amp;</a:t>
            </a:r>
            <a:r>
              <a:rPr b="1" kern="0" spc="-35" dirty="0">
                <a:solidFill>
                  <a:srgbClr val="AEC728"/>
                </a:solidFill>
                <a:latin typeface="Arial"/>
                <a:cs typeface="Arial"/>
              </a:rPr>
              <a:t> </a:t>
            </a:r>
            <a:r>
              <a:rPr b="1" kern="0" spc="-10" dirty="0">
                <a:solidFill>
                  <a:srgbClr val="AEC728"/>
                </a:solidFill>
                <a:latin typeface="Arial"/>
                <a:cs typeface="Arial"/>
              </a:rPr>
              <a:t>Partnerships</a:t>
            </a:r>
            <a:endParaRPr kern="0">
              <a:solidFill>
                <a:sysClr val="windowText" lastClr="000000"/>
              </a:solidFill>
              <a:latin typeface="Arial"/>
              <a:cs typeface="Arial"/>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kern="0" dirty="0">
                <a:solidFill>
                  <a:srgbClr val="0F1B42"/>
                </a:solidFill>
                <a:latin typeface="Arial"/>
                <a:cs typeface="Arial"/>
              </a:rPr>
              <a:t>February</a:t>
            </a:r>
            <a:r>
              <a:rPr kern="0" spc="-45" dirty="0">
                <a:solidFill>
                  <a:srgbClr val="0F1B42"/>
                </a:solidFill>
                <a:latin typeface="Arial"/>
                <a:cs typeface="Arial"/>
              </a:rPr>
              <a:t> </a:t>
            </a:r>
            <a:r>
              <a:rPr kern="0" dirty="0">
                <a:solidFill>
                  <a:srgbClr val="0F1B42"/>
                </a:solidFill>
                <a:latin typeface="Arial"/>
                <a:cs typeface="Arial"/>
              </a:rPr>
              <a:t>5,</a:t>
            </a:r>
            <a:r>
              <a:rPr kern="0" spc="-20" dirty="0">
                <a:solidFill>
                  <a:srgbClr val="0F1B42"/>
                </a:solidFill>
                <a:latin typeface="Arial"/>
                <a:cs typeface="Arial"/>
              </a:rPr>
              <a:t> 2024</a:t>
            </a:r>
          </a:p>
        </p:txBody>
      </p:sp>
      <p:sp>
        <p:nvSpPr>
          <p:cNvPr id="19" name="object 19"/>
          <p:cNvSpPr txBox="1"/>
          <p:nvPr/>
        </p:nvSpPr>
        <p:spPr>
          <a:xfrm>
            <a:off x="1897787" y="4068826"/>
            <a:ext cx="1390015" cy="228268"/>
          </a:xfrm>
          <a:prstGeom prst="rect">
            <a:avLst/>
          </a:prstGeom>
        </p:spPr>
        <p:txBody>
          <a:bodyPr vert="horz" wrap="square" lIns="0" tIns="12700" rIns="0" bIns="0" rtlCol="0">
            <a:spAutoFit/>
          </a:bodyPr>
          <a:lstStyle/>
          <a:p>
            <a:pPr marL="12700">
              <a:spcBef>
                <a:spcPts val="100"/>
              </a:spcBef>
            </a:pPr>
            <a:r>
              <a:rPr sz="1400" kern="0" dirty="0">
                <a:solidFill>
                  <a:srgbClr val="FFFFFF"/>
                </a:solidFill>
                <a:latin typeface="Arial"/>
                <a:cs typeface="Arial"/>
              </a:rPr>
              <a:t>Medical</a:t>
            </a:r>
            <a:r>
              <a:rPr sz="1400" kern="0" spc="-45" dirty="0">
                <a:solidFill>
                  <a:srgbClr val="FFFFFF"/>
                </a:solidFill>
                <a:latin typeface="Arial"/>
                <a:cs typeface="Arial"/>
              </a:rPr>
              <a:t> </a:t>
            </a:r>
            <a:r>
              <a:rPr sz="1400" kern="0" spc="-10" dirty="0">
                <a:solidFill>
                  <a:srgbClr val="FFFFFF"/>
                </a:solidFill>
                <a:latin typeface="Arial"/>
                <a:cs typeface="Arial"/>
              </a:rPr>
              <a:t>Students</a:t>
            </a:r>
            <a:endParaRPr sz="1400" kern="0">
              <a:solidFill>
                <a:sysClr val="windowText" lastClr="000000"/>
              </a:solidFill>
              <a:latin typeface="Arial"/>
              <a:cs typeface="Arial"/>
            </a:endParaRPr>
          </a:p>
        </p:txBody>
      </p:sp>
      <p:sp>
        <p:nvSpPr>
          <p:cNvPr id="20" name="object 20"/>
          <p:cNvSpPr txBox="1"/>
          <p:nvPr/>
        </p:nvSpPr>
        <p:spPr>
          <a:xfrm>
            <a:off x="4243833" y="4037457"/>
            <a:ext cx="1428115" cy="453390"/>
          </a:xfrm>
          <a:prstGeom prst="rect">
            <a:avLst/>
          </a:prstGeom>
        </p:spPr>
        <p:txBody>
          <a:bodyPr vert="horz" wrap="square" lIns="0" tIns="12700" rIns="0" bIns="0" rtlCol="0">
            <a:spAutoFit/>
          </a:bodyPr>
          <a:lstStyle/>
          <a:p>
            <a:pPr marL="12700">
              <a:spcBef>
                <a:spcPts val="100"/>
              </a:spcBef>
            </a:pPr>
            <a:r>
              <a:rPr sz="1400" kern="0" dirty="0">
                <a:solidFill>
                  <a:srgbClr val="FFFFFF"/>
                </a:solidFill>
                <a:latin typeface="Arial"/>
                <a:cs typeface="Arial"/>
              </a:rPr>
              <a:t>UG</a:t>
            </a:r>
            <a:r>
              <a:rPr sz="1400" kern="0" spc="-20" dirty="0">
                <a:solidFill>
                  <a:srgbClr val="FFFFFF"/>
                </a:solidFill>
                <a:latin typeface="Arial"/>
                <a:cs typeface="Arial"/>
              </a:rPr>
              <a:t> </a:t>
            </a:r>
            <a:r>
              <a:rPr sz="1400" kern="0" spc="-10" dirty="0">
                <a:solidFill>
                  <a:srgbClr val="FFFFFF"/>
                </a:solidFill>
                <a:latin typeface="Arial"/>
                <a:cs typeface="Arial"/>
              </a:rPr>
              <a:t>Nursing</a:t>
            </a:r>
            <a:endParaRPr sz="1400" kern="0">
              <a:solidFill>
                <a:sysClr val="windowText" lastClr="000000"/>
              </a:solidFill>
              <a:latin typeface="Arial"/>
              <a:cs typeface="Arial"/>
            </a:endParaRPr>
          </a:p>
          <a:p>
            <a:pPr marL="12700">
              <a:spcBef>
                <a:spcPts val="5"/>
              </a:spcBef>
            </a:pPr>
            <a:r>
              <a:rPr sz="1400" kern="0" dirty="0">
                <a:solidFill>
                  <a:srgbClr val="FFFFFF"/>
                </a:solidFill>
                <a:latin typeface="Arial"/>
                <a:cs typeface="Arial"/>
              </a:rPr>
              <a:t>Graduate</a:t>
            </a:r>
            <a:r>
              <a:rPr sz="1400" kern="0" spc="-80" dirty="0">
                <a:solidFill>
                  <a:srgbClr val="FFFFFF"/>
                </a:solidFill>
                <a:latin typeface="Arial"/>
                <a:cs typeface="Arial"/>
              </a:rPr>
              <a:t> </a:t>
            </a:r>
            <a:r>
              <a:rPr sz="1400" kern="0" spc="-10" dirty="0">
                <a:solidFill>
                  <a:srgbClr val="FFFFFF"/>
                </a:solidFill>
                <a:latin typeface="Arial"/>
                <a:cs typeface="Arial"/>
              </a:rPr>
              <a:t>Nursing</a:t>
            </a:r>
            <a:endParaRPr sz="1400" kern="0">
              <a:solidFill>
                <a:sysClr val="windowText" lastClr="000000"/>
              </a:solidFill>
              <a:latin typeface="Arial"/>
              <a:cs typeface="Arial"/>
            </a:endParaRPr>
          </a:p>
        </p:txBody>
      </p:sp>
      <p:sp>
        <p:nvSpPr>
          <p:cNvPr id="21" name="object 21"/>
          <p:cNvSpPr txBox="1"/>
          <p:nvPr/>
        </p:nvSpPr>
        <p:spPr>
          <a:xfrm>
            <a:off x="6377686" y="3954526"/>
            <a:ext cx="2195195" cy="880110"/>
          </a:xfrm>
          <a:prstGeom prst="rect">
            <a:avLst/>
          </a:prstGeom>
        </p:spPr>
        <p:txBody>
          <a:bodyPr vert="horz" wrap="square" lIns="0" tIns="12700" rIns="0" bIns="0" rtlCol="0">
            <a:spAutoFit/>
          </a:bodyPr>
          <a:lstStyle/>
          <a:p>
            <a:pPr marL="12700">
              <a:spcBef>
                <a:spcPts val="100"/>
              </a:spcBef>
            </a:pPr>
            <a:r>
              <a:rPr sz="1400" kern="0" dirty="0">
                <a:solidFill>
                  <a:srgbClr val="FFFFFF"/>
                </a:solidFill>
                <a:latin typeface="Arial"/>
                <a:cs typeface="Arial"/>
              </a:rPr>
              <a:t>UG</a:t>
            </a:r>
            <a:r>
              <a:rPr sz="1400" kern="0" spc="-20" dirty="0">
                <a:solidFill>
                  <a:srgbClr val="FFFFFF"/>
                </a:solidFill>
                <a:latin typeface="Arial"/>
                <a:cs typeface="Arial"/>
              </a:rPr>
              <a:t> </a:t>
            </a:r>
            <a:r>
              <a:rPr sz="1400" kern="0" spc="-10" dirty="0">
                <a:solidFill>
                  <a:srgbClr val="FFFFFF"/>
                </a:solidFill>
                <a:latin typeface="Arial"/>
                <a:cs typeface="Arial"/>
              </a:rPr>
              <a:t>Nursing</a:t>
            </a:r>
            <a:endParaRPr sz="1400" kern="0">
              <a:solidFill>
                <a:sysClr val="windowText" lastClr="000000"/>
              </a:solidFill>
              <a:latin typeface="Arial"/>
              <a:cs typeface="Arial"/>
            </a:endParaRPr>
          </a:p>
          <a:p>
            <a:pPr marL="12700">
              <a:spcBef>
                <a:spcPts val="5"/>
              </a:spcBef>
            </a:pPr>
            <a:r>
              <a:rPr sz="1400" kern="0" dirty="0">
                <a:solidFill>
                  <a:srgbClr val="FFFFFF"/>
                </a:solidFill>
                <a:latin typeface="Arial"/>
                <a:cs typeface="Arial"/>
              </a:rPr>
              <a:t>UG</a:t>
            </a:r>
            <a:r>
              <a:rPr sz="1400" kern="0" spc="-25" dirty="0">
                <a:solidFill>
                  <a:srgbClr val="FFFFFF"/>
                </a:solidFill>
                <a:latin typeface="Arial"/>
                <a:cs typeface="Arial"/>
              </a:rPr>
              <a:t> </a:t>
            </a:r>
            <a:r>
              <a:rPr sz="1400" kern="0" dirty="0">
                <a:solidFill>
                  <a:srgbClr val="FFFFFF"/>
                </a:solidFill>
                <a:latin typeface="Arial"/>
                <a:cs typeface="Arial"/>
              </a:rPr>
              <a:t>Social</a:t>
            </a:r>
            <a:r>
              <a:rPr sz="1400" kern="0" spc="-25" dirty="0">
                <a:solidFill>
                  <a:srgbClr val="FFFFFF"/>
                </a:solidFill>
                <a:latin typeface="Arial"/>
                <a:cs typeface="Arial"/>
              </a:rPr>
              <a:t> </a:t>
            </a:r>
            <a:r>
              <a:rPr sz="1400" kern="0" spc="-20" dirty="0">
                <a:solidFill>
                  <a:srgbClr val="FFFFFF"/>
                </a:solidFill>
                <a:latin typeface="Arial"/>
                <a:cs typeface="Arial"/>
              </a:rPr>
              <a:t>Work</a:t>
            </a:r>
            <a:endParaRPr sz="1400" kern="0">
              <a:solidFill>
                <a:sysClr val="windowText" lastClr="000000"/>
              </a:solidFill>
              <a:latin typeface="Arial"/>
              <a:cs typeface="Arial"/>
            </a:endParaRPr>
          </a:p>
          <a:p>
            <a:pPr marL="12700"/>
            <a:r>
              <a:rPr sz="1400" kern="0" dirty="0">
                <a:solidFill>
                  <a:srgbClr val="FFFFFF"/>
                </a:solidFill>
                <a:latin typeface="Arial"/>
                <a:cs typeface="Arial"/>
              </a:rPr>
              <a:t>Graduate</a:t>
            </a:r>
            <a:r>
              <a:rPr sz="1400" kern="0" spc="-75" dirty="0">
                <a:solidFill>
                  <a:srgbClr val="FFFFFF"/>
                </a:solidFill>
                <a:latin typeface="Arial"/>
                <a:cs typeface="Arial"/>
              </a:rPr>
              <a:t> </a:t>
            </a:r>
            <a:r>
              <a:rPr sz="1400" kern="0" dirty="0">
                <a:solidFill>
                  <a:srgbClr val="FFFFFF"/>
                </a:solidFill>
                <a:latin typeface="Arial"/>
                <a:cs typeface="Arial"/>
              </a:rPr>
              <a:t>Social</a:t>
            </a:r>
            <a:r>
              <a:rPr sz="1400" kern="0" spc="-50" dirty="0">
                <a:solidFill>
                  <a:srgbClr val="FFFFFF"/>
                </a:solidFill>
                <a:latin typeface="Arial"/>
                <a:cs typeface="Arial"/>
              </a:rPr>
              <a:t> </a:t>
            </a:r>
            <a:r>
              <a:rPr sz="1400" kern="0" spc="-20" dirty="0">
                <a:solidFill>
                  <a:srgbClr val="FFFFFF"/>
                </a:solidFill>
                <a:latin typeface="Arial"/>
                <a:cs typeface="Arial"/>
              </a:rPr>
              <a:t>Work</a:t>
            </a:r>
            <a:endParaRPr sz="1400" kern="0">
              <a:solidFill>
                <a:sysClr val="windowText" lastClr="000000"/>
              </a:solidFill>
              <a:latin typeface="Arial"/>
              <a:cs typeface="Arial"/>
            </a:endParaRPr>
          </a:p>
          <a:p>
            <a:pPr marL="12700"/>
            <a:r>
              <a:rPr sz="1400" kern="0" dirty="0">
                <a:solidFill>
                  <a:srgbClr val="FFFFFF"/>
                </a:solidFill>
                <a:latin typeface="Arial"/>
                <a:cs typeface="Arial"/>
              </a:rPr>
              <a:t>Community</a:t>
            </a:r>
            <a:r>
              <a:rPr sz="1400" kern="0" spc="-45" dirty="0">
                <a:solidFill>
                  <a:srgbClr val="FFFFFF"/>
                </a:solidFill>
                <a:latin typeface="Arial"/>
                <a:cs typeface="Arial"/>
              </a:rPr>
              <a:t> </a:t>
            </a:r>
            <a:r>
              <a:rPr sz="1400" kern="0" dirty="0">
                <a:solidFill>
                  <a:srgbClr val="FFFFFF"/>
                </a:solidFill>
                <a:latin typeface="Arial"/>
                <a:cs typeface="Arial"/>
              </a:rPr>
              <a:t>Health</a:t>
            </a:r>
            <a:r>
              <a:rPr sz="1400" kern="0" spc="-40" dirty="0">
                <a:solidFill>
                  <a:srgbClr val="FFFFFF"/>
                </a:solidFill>
                <a:latin typeface="Arial"/>
                <a:cs typeface="Arial"/>
              </a:rPr>
              <a:t> </a:t>
            </a:r>
            <a:r>
              <a:rPr sz="1400" kern="0" spc="-10" dirty="0">
                <a:solidFill>
                  <a:srgbClr val="FFFFFF"/>
                </a:solidFill>
                <a:latin typeface="Arial"/>
                <a:cs typeface="Arial"/>
              </a:rPr>
              <a:t>Workers</a:t>
            </a:r>
            <a:endParaRPr sz="1400" kern="0">
              <a:solidFill>
                <a:sysClr val="windowText" lastClr="000000"/>
              </a:solidFill>
              <a:latin typeface="Arial"/>
              <a:cs typeface="Arial"/>
            </a:endParaRPr>
          </a:p>
        </p:txBody>
      </p:sp>
      <p:sp>
        <p:nvSpPr>
          <p:cNvPr id="22" name="object 22"/>
          <p:cNvSpPr txBox="1"/>
          <p:nvPr/>
        </p:nvSpPr>
        <p:spPr>
          <a:xfrm>
            <a:off x="9018779" y="4062729"/>
            <a:ext cx="1490345" cy="666750"/>
          </a:xfrm>
          <a:prstGeom prst="rect">
            <a:avLst/>
          </a:prstGeom>
        </p:spPr>
        <p:txBody>
          <a:bodyPr vert="horz" wrap="square" lIns="0" tIns="12700" rIns="0" bIns="0" rtlCol="0">
            <a:spAutoFit/>
          </a:bodyPr>
          <a:lstStyle/>
          <a:p>
            <a:pPr marL="12700" marR="5080">
              <a:spcBef>
                <a:spcPts val="100"/>
              </a:spcBef>
            </a:pPr>
            <a:r>
              <a:rPr sz="1400" kern="0" spc="-10" dirty="0">
                <a:solidFill>
                  <a:srgbClr val="FFFFFF"/>
                </a:solidFill>
                <a:latin typeface="Arial"/>
                <a:cs typeface="Arial"/>
              </a:rPr>
              <a:t>Medical</a:t>
            </a:r>
            <a:r>
              <a:rPr sz="1400" kern="0" spc="-50" dirty="0">
                <a:solidFill>
                  <a:srgbClr val="FFFFFF"/>
                </a:solidFill>
                <a:latin typeface="Arial"/>
                <a:cs typeface="Arial"/>
              </a:rPr>
              <a:t> </a:t>
            </a:r>
            <a:r>
              <a:rPr sz="1400" kern="0" spc="-10" dirty="0">
                <a:solidFill>
                  <a:srgbClr val="FFFFFF"/>
                </a:solidFill>
                <a:latin typeface="Arial"/>
                <a:cs typeface="Arial"/>
              </a:rPr>
              <a:t>Assistants Dental</a:t>
            </a:r>
            <a:r>
              <a:rPr sz="1400" kern="0" spc="-60" dirty="0">
                <a:solidFill>
                  <a:srgbClr val="FFFFFF"/>
                </a:solidFill>
                <a:latin typeface="Arial"/>
                <a:cs typeface="Arial"/>
              </a:rPr>
              <a:t> </a:t>
            </a:r>
            <a:r>
              <a:rPr sz="1400" kern="0" spc="-10" dirty="0">
                <a:solidFill>
                  <a:srgbClr val="FFFFFF"/>
                </a:solidFill>
                <a:latin typeface="Arial"/>
                <a:cs typeface="Arial"/>
              </a:rPr>
              <a:t>Assistants </a:t>
            </a:r>
            <a:r>
              <a:rPr sz="1400" kern="0" dirty="0">
                <a:solidFill>
                  <a:srgbClr val="FFFFFF"/>
                </a:solidFill>
                <a:latin typeface="Arial"/>
                <a:cs typeface="Arial"/>
              </a:rPr>
              <a:t>Dental</a:t>
            </a:r>
            <a:r>
              <a:rPr sz="1400" kern="0" spc="-50" dirty="0">
                <a:solidFill>
                  <a:srgbClr val="FFFFFF"/>
                </a:solidFill>
                <a:latin typeface="Arial"/>
                <a:cs typeface="Arial"/>
              </a:rPr>
              <a:t> </a:t>
            </a:r>
            <a:r>
              <a:rPr sz="1400" kern="0" spc="-10" dirty="0">
                <a:solidFill>
                  <a:srgbClr val="FFFFFF"/>
                </a:solidFill>
                <a:latin typeface="Arial"/>
                <a:cs typeface="Arial"/>
              </a:rPr>
              <a:t>Hygienists</a:t>
            </a:r>
            <a:endParaRPr sz="1400" kern="0">
              <a:solidFill>
                <a:sysClr val="windowText" lastClr="000000"/>
              </a:solidFill>
              <a:latin typeface="Arial"/>
              <a:cs typeface="Arial"/>
            </a:endParaRPr>
          </a:p>
        </p:txBody>
      </p:sp>
      <p:sp>
        <p:nvSpPr>
          <p:cNvPr id="23" name="object 23"/>
          <p:cNvSpPr txBox="1"/>
          <p:nvPr/>
        </p:nvSpPr>
        <p:spPr>
          <a:xfrm>
            <a:off x="3625088" y="5059503"/>
            <a:ext cx="2052320" cy="228909"/>
          </a:xfrm>
          <a:prstGeom prst="rect">
            <a:avLst/>
          </a:prstGeom>
        </p:spPr>
        <p:txBody>
          <a:bodyPr vert="horz" wrap="square" lIns="0" tIns="13335" rIns="0" bIns="0" rtlCol="0">
            <a:spAutoFit/>
          </a:bodyPr>
          <a:lstStyle/>
          <a:p>
            <a:pPr marL="12700">
              <a:spcBef>
                <a:spcPts val="105"/>
              </a:spcBef>
            </a:pPr>
            <a:r>
              <a:rPr sz="1400" kern="0" dirty="0">
                <a:solidFill>
                  <a:srgbClr val="FFFFFF"/>
                </a:solidFill>
                <a:latin typeface="Arial"/>
                <a:cs typeface="Arial"/>
              </a:rPr>
              <a:t>Dental</a:t>
            </a:r>
            <a:r>
              <a:rPr sz="1400" kern="0" spc="-60" dirty="0">
                <a:solidFill>
                  <a:srgbClr val="FFFFFF"/>
                </a:solidFill>
                <a:latin typeface="Arial"/>
                <a:cs typeface="Arial"/>
              </a:rPr>
              <a:t> </a:t>
            </a:r>
            <a:r>
              <a:rPr sz="1400" kern="0" dirty="0">
                <a:solidFill>
                  <a:srgbClr val="FFFFFF"/>
                </a:solidFill>
                <a:latin typeface="Arial"/>
                <a:cs typeface="Arial"/>
              </a:rPr>
              <a:t>Medicine</a:t>
            </a:r>
            <a:r>
              <a:rPr sz="1400" kern="0" spc="-65" dirty="0">
                <a:solidFill>
                  <a:srgbClr val="FFFFFF"/>
                </a:solidFill>
                <a:latin typeface="Arial"/>
                <a:cs typeface="Arial"/>
              </a:rPr>
              <a:t> </a:t>
            </a:r>
            <a:r>
              <a:rPr sz="1400" kern="0" spc="-10" dirty="0">
                <a:solidFill>
                  <a:srgbClr val="FFFFFF"/>
                </a:solidFill>
                <a:latin typeface="Arial"/>
                <a:cs typeface="Arial"/>
              </a:rPr>
              <a:t>Students</a:t>
            </a:r>
            <a:endParaRPr sz="1400" kern="0">
              <a:solidFill>
                <a:sysClr val="windowText" lastClr="000000"/>
              </a:solidFill>
              <a:latin typeface="Arial"/>
              <a:cs typeface="Arial"/>
            </a:endParaRPr>
          </a:p>
        </p:txBody>
      </p:sp>
    </p:spTree>
    <p:extLst>
      <p:ext uri="{BB962C8B-B14F-4D97-AF65-F5344CB8AC3E}">
        <p14:creationId xmlns:p14="http://schemas.microsoft.com/office/powerpoint/2010/main" val="4157311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Learning Collaborative Faculty</a:t>
            </a:r>
            <a:endParaRPr lang="en-US" dirty="0">
              <a:latin typeface="+mj-lt"/>
            </a:endParaRPr>
          </a:p>
        </p:txBody>
      </p:sp>
      <p:sp>
        <p:nvSpPr>
          <p:cNvPr id="4" name="Content Placeholder 2"/>
          <p:cNvSpPr>
            <a:spLocks noGrp="1"/>
          </p:cNvSpPr>
          <p:nvPr/>
        </p:nvSpPr>
        <p:spPr>
          <a:xfrm>
            <a:off x="951990" y="2444865"/>
            <a:ext cx="5420970" cy="38624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Margaret </a:t>
            </a:r>
            <a:r>
              <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Flinter,  APRN, PhD, FAAN</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Co-PI</a:t>
            </a:r>
            <a:r>
              <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 </a:t>
            </a: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NTTAP</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CHCI’s Senior </a:t>
            </a:r>
            <a:r>
              <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Vice President/Clinical </a:t>
            </a: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Director</a:t>
            </a:r>
          </a:p>
          <a:p>
            <a:pPr marL="5715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0" lvl="0" indent="0">
              <a:spcBef>
                <a:spcPts val="0"/>
              </a:spcBef>
              <a:buNone/>
              <a:defRPr/>
            </a:pPr>
            <a:r>
              <a:rPr lang="en-US" sz="2200" dirty="0">
                <a:solidFill>
                  <a:prstClr val="black"/>
                </a:solidFill>
                <a:latin typeface="Calibri Light" panose="020F0302020204030204" pitchFamily="34" charset="0"/>
                <a:cs typeface="Calibri Light" panose="020F0302020204030204" pitchFamily="34" charset="0"/>
              </a:rPr>
              <a:t>Amanda Schiessl, MPP</a:t>
            </a:r>
          </a:p>
          <a:p>
            <a:pPr marL="457200" lvl="1" indent="0">
              <a:spcBef>
                <a:spcPts val="0"/>
              </a:spcBef>
              <a:buFont typeface="Wingdings" panose="05000000000000000000" pitchFamily="2" charset="2"/>
              <a:buChar char="§"/>
              <a:defRPr/>
            </a:pPr>
            <a:r>
              <a:rPr lang="en-US" sz="2200" dirty="0">
                <a:solidFill>
                  <a:prstClr val="black"/>
                </a:solidFill>
                <a:latin typeface="Calibri Light" panose="020F0302020204030204" pitchFamily="34" charset="0"/>
                <a:cs typeface="Calibri Light" panose="020F0302020204030204" pitchFamily="34" charset="0"/>
              </a:rPr>
              <a:t>   Co-PI &amp; Project Director, NTTAP</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0" indent="0">
              <a:buNone/>
            </a:pPr>
            <a:r>
              <a:rPr lang="en-US" sz="2200" dirty="0">
                <a:latin typeface="Calibri Light" panose="020F0302020204030204" pitchFamily="34" charset="0"/>
                <a:cs typeface="Calibri Light" panose="020F0302020204030204" pitchFamily="34" charset="0"/>
              </a:rPr>
              <a:t>Victoria Malvey</a:t>
            </a:r>
          </a:p>
          <a:p>
            <a:pPr lvl="1">
              <a:buFont typeface="Wingdings" panose="05000000000000000000" pitchFamily="2" charset="2"/>
              <a:buChar char="§"/>
            </a:pPr>
            <a:r>
              <a:rPr lang="en-US" sz="2200" dirty="0">
                <a:latin typeface="Calibri Light" panose="020F0302020204030204" pitchFamily="34" charset="0"/>
                <a:cs typeface="Calibri Light" panose="020F0302020204030204" pitchFamily="34" charset="0"/>
              </a:rPr>
              <a:t>Interprofessional Student </a:t>
            </a:r>
            <a:r>
              <a:rPr lang="en-US" sz="2200" dirty="0" smtClean="0">
                <a:latin typeface="Calibri Light" panose="020F0302020204030204" pitchFamily="34" charset="0"/>
                <a:cs typeface="Calibri Light" panose="020F0302020204030204" pitchFamily="34" charset="0"/>
              </a:rPr>
              <a:t>Specialist</a:t>
            </a:r>
            <a:endPar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5" name="Content Placeholder 2"/>
          <p:cNvSpPr txBox="1">
            <a:spLocks/>
          </p:cNvSpPr>
          <p:nvPr/>
        </p:nvSpPr>
        <p:spPr>
          <a:xfrm>
            <a:off x="6372960" y="2458542"/>
            <a:ext cx="5398252" cy="3602130"/>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Bianca Flowers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Project Manager, NTTAP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Meaghan Angers</a:t>
            </a:r>
            <a:endPar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    Project Manager, NTTAP</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Tree>
    <p:extLst>
      <p:ext uri="{BB962C8B-B14F-4D97-AF65-F5344CB8AC3E}">
        <p14:creationId xmlns:p14="http://schemas.microsoft.com/office/powerpoint/2010/main" val="28567081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3999" cy="6857999"/>
            </a:xfrm>
            <a:prstGeom prst="rect">
              <a:avLst/>
            </a:prstGeom>
          </p:spPr>
        </p:pic>
        <p:pic>
          <p:nvPicPr>
            <p:cNvPr id="4" name="object 4"/>
            <p:cNvPicPr/>
            <p:nvPr/>
          </p:nvPicPr>
          <p:blipFill>
            <a:blip r:embed="rId3" cstate="print"/>
            <a:stretch>
              <a:fillRect/>
            </a:stretch>
          </p:blipFill>
          <p:spPr>
            <a:xfrm>
              <a:off x="228599" y="5863152"/>
              <a:ext cx="2293688" cy="792054"/>
            </a:xfrm>
            <a:prstGeom prst="rect">
              <a:avLst/>
            </a:prstGeom>
          </p:spPr>
        </p:pic>
      </p:grpSp>
      <p:sp>
        <p:nvSpPr>
          <p:cNvPr id="5" name="object 5"/>
          <p:cNvSpPr txBox="1">
            <a:spLocks noGrp="1"/>
          </p:cNvSpPr>
          <p:nvPr>
            <p:ph type="title"/>
          </p:nvPr>
        </p:nvSpPr>
        <p:spPr>
          <a:xfrm>
            <a:off x="4399618" y="80517"/>
            <a:ext cx="6440763" cy="443070"/>
          </a:xfrm>
          <a:prstGeom prst="rect">
            <a:avLst/>
          </a:prstGeom>
        </p:spPr>
        <p:txBody>
          <a:bodyPr vert="horz" wrap="square" lIns="0" tIns="12065" rIns="0" bIns="0" rtlCol="0">
            <a:spAutoFit/>
          </a:bodyPr>
          <a:lstStyle/>
          <a:p>
            <a:pPr marL="12700">
              <a:spcBef>
                <a:spcPts val="95"/>
              </a:spcBef>
            </a:pPr>
            <a:r>
              <a:rPr dirty="0"/>
              <a:t>Learning</a:t>
            </a:r>
            <a:r>
              <a:rPr spc="-140" dirty="0"/>
              <a:t> </a:t>
            </a:r>
            <a:r>
              <a:rPr dirty="0"/>
              <a:t>Collaborative</a:t>
            </a:r>
            <a:r>
              <a:rPr spc="-130" dirty="0"/>
              <a:t> </a:t>
            </a:r>
            <a:r>
              <a:rPr spc="-20" dirty="0"/>
              <a:t>Team</a:t>
            </a:r>
          </a:p>
        </p:txBody>
      </p:sp>
      <p:grpSp>
        <p:nvGrpSpPr>
          <p:cNvPr id="6" name="object 6"/>
          <p:cNvGrpSpPr/>
          <p:nvPr/>
        </p:nvGrpSpPr>
        <p:grpSpPr>
          <a:xfrm>
            <a:off x="2020824" y="778763"/>
            <a:ext cx="1877695" cy="4540250"/>
            <a:chOff x="496823" y="778763"/>
            <a:chExt cx="1877695" cy="4540250"/>
          </a:xfrm>
        </p:grpSpPr>
        <p:pic>
          <p:nvPicPr>
            <p:cNvPr id="7" name="object 7"/>
            <p:cNvPicPr/>
            <p:nvPr/>
          </p:nvPicPr>
          <p:blipFill>
            <a:blip r:embed="rId4" cstate="print"/>
            <a:stretch>
              <a:fillRect/>
            </a:stretch>
          </p:blipFill>
          <p:spPr>
            <a:xfrm>
              <a:off x="496823" y="778763"/>
              <a:ext cx="1877568" cy="1199388"/>
            </a:xfrm>
            <a:prstGeom prst="rect">
              <a:avLst/>
            </a:prstGeom>
          </p:spPr>
        </p:pic>
        <p:pic>
          <p:nvPicPr>
            <p:cNvPr id="8" name="object 8"/>
            <p:cNvPicPr/>
            <p:nvPr/>
          </p:nvPicPr>
          <p:blipFill>
            <a:blip r:embed="rId5" cstate="print"/>
            <a:stretch>
              <a:fillRect/>
            </a:stretch>
          </p:blipFill>
          <p:spPr>
            <a:xfrm>
              <a:off x="545591" y="4230623"/>
              <a:ext cx="1705356" cy="1088136"/>
            </a:xfrm>
            <a:prstGeom prst="rect">
              <a:avLst/>
            </a:prstGeom>
          </p:spPr>
        </p:pic>
        <p:pic>
          <p:nvPicPr>
            <p:cNvPr id="9" name="object 9"/>
            <p:cNvPicPr/>
            <p:nvPr/>
          </p:nvPicPr>
          <p:blipFill>
            <a:blip r:embed="rId6" cstate="print"/>
            <a:stretch>
              <a:fillRect/>
            </a:stretch>
          </p:blipFill>
          <p:spPr>
            <a:xfrm>
              <a:off x="615695" y="2377439"/>
              <a:ext cx="1203960" cy="1453896"/>
            </a:xfrm>
            <a:prstGeom prst="rect">
              <a:avLst/>
            </a:prstGeom>
          </p:spPr>
        </p:pic>
      </p:grpSp>
      <p:sp>
        <p:nvSpPr>
          <p:cNvPr id="10" name="object 10"/>
          <p:cNvSpPr txBox="1"/>
          <p:nvPr/>
        </p:nvSpPr>
        <p:spPr>
          <a:xfrm>
            <a:off x="4136517" y="633221"/>
            <a:ext cx="5900420" cy="5085080"/>
          </a:xfrm>
          <a:prstGeom prst="rect">
            <a:avLst/>
          </a:prstGeom>
        </p:spPr>
        <p:txBody>
          <a:bodyPr vert="horz" wrap="square" lIns="0" tIns="12065" rIns="0" bIns="0" rtlCol="0">
            <a:spAutoFit/>
          </a:bodyPr>
          <a:lstStyle/>
          <a:p>
            <a:pPr marL="12700" marR="407670" algn="just">
              <a:lnSpc>
                <a:spcPct val="100400"/>
              </a:lnSpc>
              <a:spcBef>
                <a:spcPts val="95"/>
              </a:spcBef>
            </a:pPr>
            <a:r>
              <a:rPr sz="1400" b="1" kern="0" spc="-10" dirty="0">
                <a:solidFill>
                  <a:srgbClr val="0F1B42"/>
                </a:solidFill>
                <a:latin typeface="Gill Sans MT"/>
                <a:cs typeface="Gill Sans MT"/>
              </a:rPr>
              <a:t>Claire</a:t>
            </a:r>
            <a:r>
              <a:rPr sz="1400" b="1" kern="0" spc="-55" dirty="0">
                <a:solidFill>
                  <a:srgbClr val="0F1B42"/>
                </a:solidFill>
                <a:latin typeface="Gill Sans MT"/>
                <a:cs typeface="Gill Sans MT"/>
              </a:rPr>
              <a:t> </a:t>
            </a:r>
            <a:r>
              <a:rPr sz="1400" b="1" kern="0" spc="-10" dirty="0">
                <a:solidFill>
                  <a:srgbClr val="0F1B42"/>
                </a:solidFill>
                <a:latin typeface="Gill Sans MT"/>
                <a:cs typeface="Gill Sans MT"/>
              </a:rPr>
              <a:t>Haynes</a:t>
            </a:r>
            <a:r>
              <a:rPr sz="1100" kern="0" spc="-10" dirty="0">
                <a:solidFill>
                  <a:srgbClr val="0F1B42"/>
                </a:solidFill>
                <a:latin typeface="Gill Sans MT"/>
                <a:cs typeface="Gill Sans MT"/>
              </a:rPr>
              <a:t>,</a:t>
            </a:r>
            <a:r>
              <a:rPr sz="1100" kern="0" spc="-50" dirty="0">
                <a:solidFill>
                  <a:srgbClr val="0F1B42"/>
                </a:solidFill>
                <a:latin typeface="Gill Sans MT"/>
                <a:cs typeface="Gill Sans MT"/>
              </a:rPr>
              <a:t> </a:t>
            </a:r>
            <a:r>
              <a:rPr sz="1100" kern="0" dirty="0">
                <a:solidFill>
                  <a:srgbClr val="0F1B42"/>
                </a:solidFill>
                <a:latin typeface="Gill Sans MT"/>
                <a:cs typeface="Gill Sans MT"/>
              </a:rPr>
              <a:t>BSN,</a:t>
            </a:r>
            <a:r>
              <a:rPr sz="1100" kern="0" spc="-20" dirty="0">
                <a:solidFill>
                  <a:srgbClr val="0F1B42"/>
                </a:solidFill>
                <a:latin typeface="Gill Sans MT"/>
                <a:cs typeface="Gill Sans MT"/>
              </a:rPr>
              <a:t> </a:t>
            </a:r>
            <a:r>
              <a:rPr sz="1100" kern="0" dirty="0">
                <a:solidFill>
                  <a:srgbClr val="0F1B42"/>
                </a:solidFill>
                <a:latin typeface="Gill Sans MT"/>
                <a:cs typeface="Gill Sans MT"/>
              </a:rPr>
              <a:t>RN</a:t>
            </a:r>
            <a:r>
              <a:rPr sz="1100" kern="0" spc="-30" dirty="0">
                <a:solidFill>
                  <a:srgbClr val="0F1B42"/>
                </a:solidFill>
                <a:latin typeface="Gill Sans MT"/>
                <a:cs typeface="Gill Sans MT"/>
              </a:rPr>
              <a:t> </a:t>
            </a:r>
            <a:r>
              <a:rPr sz="1100" kern="0" dirty="0">
                <a:solidFill>
                  <a:srgbClr val="0F1B42"/>
                </a:solidFill>
                <a:latin typeface="Gill Sans MT"/>
                <a:cs typeface="Gill Sans MT"/>
              </a:rPr>
              <a:t>is</a:t>
            </a:r>
            <a:r>
              <a:rPr sz="1100" kern="0" spc="-30" dirty="0">
                <a:solidFill>
                  <a:srgbClr val="0F1B42"/>
                </a:solidFill>
                <a:latin typeface="Gill Sans MT"/>
                <a:cs typeface="Gill Sans MT"/>
              </a:rPr>
              <a:t> </a:t>
            </a:r>
            <a:r>
              <a:rPr sz="1100" kern="0" dirty="0">
                <a:solidFill>
                  <a:srgbClr val="0F1B42"/>
                </a:solidFill>
                <a:latin typeface="Gill Sans MT"/>
                <a:cs typeface="Gill Sans MT"/>
              </a:rPr>
              <a:t>the</a:t>
            </a:r>
            <a:r>
              <a:rPr sz="1100" kern="0" spc="-30" dirty="0">
                <a:solidFill>
                  <a:srgbClr val="0F1B42"/>
                </a:solidFill>
                <a:latin typeface="Gill Sans MT"/>
                <a:cs typeface="Gill Sans MT"/>
              </a:rPr>
              <a:t> </a:t>
            </a:r>
            <a:r>
              <a:rPr sz="1100" kern="0" dirty="0">
                <a:solidFill>
                  <a:srgbClr val="0F1B42"/>
                </a:solidFill>
                <a:latin typeface="Gill Sans MT"/>
                <a:cs typeface="Gill Sans MT"/>
              </a:rPr>
              <a:t>Senior</a:t>
            </a:r>
            <a:r>
              <a:rPr sz="1100" kern="0" spc="-30" dirty="0">
                <a:solidFill>
                  <a:srgbClr val="0F1B42"/>
                </a:solidFill>
                <a:latin typeface="Gill Sans MT"/>
                <a:cs typeface="Gill Sans MT"/>
              </a:rPr>
              <a:t> </a:t>
            </a:r>
            <a:r>
              <a:rPr sz="1100" kern="0" dirty="0">
                <a:solidFill>
                  <a:srgbClr val="0F1B42"/>
                </a:solidFill>
                <a:latin typeface="Gill Sans MT"/>
                <a:cs typeface="Gill Sans MT"/>
              </a:rPr>
              <a:t>Director</a:t>
            </a:r>
            <a:r>
              <a:rPr sz="1100" kern="0" spc="-25" dirty="0">
                <a:solidFill>
                  <a:srgbClr val="0F1B42"/>
                </a:solidFill>
                <a:latin typeface="Gill Sans MT"/>
                <a:cs typeface="Gill Sans MT"/>
              </a:rPr>
              <a:t> </a:t>
            </a:r>
            <a:r>
              <a:rPr sz="1100" kern="0" dirty="0">
                <a:solidFill>
                  <a:srgbClr val="0F1B42"/>
                </a:solidFill>
                <a:latin typeface="Gill Sans MT"/>
                <a:cs typeface="Gill Sans MT"/>
              </a:rPr>
              <a:t>of</a:t>
            </a:r>
            <a:r>
              <a:rPr sz="1100" kern="0" spc="-15" dirty="0">
                <a:solidFill>
                  <a:srgbClr val="0F1B42"/>
                </a:solidFill>
                <a:latin typeface="Gill Sans MT"/>
                <a:cs typeface="Gill Sans MT"/>
              </a:rPr>
              <a:t> </a:t>
            </a:r>
            <a:r>
              <a:rPr sz="1100" kern="0" dirty="0">
                <a:solidFill>
                  <a:srgbClr val="0F1B42"/>
                </a:solidFill>
                <a:latin typeface="Gill Sans MT"/>
                <a:cs typeface="Gill Sans MT"/>
              </a:rPr>
              <a:t>Clinical</a:t>
            </a:r>
            <a:r>
              <a:rPr sz="1100" kern="0" spc="-25" dirty="0">
                <a:solidFill>
                  <a:srgbClr val="0F1B42"/>
                </a:solidFill>
                <a:latin typeface="Gill Sans MT"/>
                <a:cs typeface="Gill Sans MT"/>
              </a:rPr>
              <a:t> </a:t>
            </a:r>
            <a:r>
              <a:rPr sz="1100" kern="0" dirty="0">
                <a:solidFill>
                  <a:srgbClr val="0F1B42"/>
                </a:solidFill>
                <a:latin typeface="Gill Sans MT"/>
                <a:cs typeface="Gill Sans MT"/>
              </a:rPr>
              <a:t>Initiatives,</a:t>
            </a:r>
            <a:r>
              <a:rPr sz="1100" kern="0" spc="-30" dirty="0">
                <a:solidFill>
                  <a:srgbClr val="0F1B42"/>
                </a:solidFill>
                <a:latin typeface="Gill Sans MT"/>
                <a:cs typeface="Gill Sans MT"/>
              </a:rPr>
              <a:t> </a:t>
            </a:r>
            <a:r>
              <a:rPr sz="1100" kern="0" dirty="0">
                <a:solidFill>
                  <a:srgbClr val="0F1B42"/>
                </a:solidFill>
                <a:latin typeface="Gill Sans MT"/>
                <a:cs typeface="Gill Sans MT"/>
              </a:rPr>
              <a:t>with</a:t>
            </a:r>
            <a:r>
              <a:rPr sz="1100" kern="0" spc="-40" dirty="0">
                <a:solidFill>
                  <a:srgbClr val="0F1B42"/>
                </a:solidFill>
                <a:latin typeface="Gill Sans MT"/>
                <a:cs typeface="Gill Sans MT"/>
              </a:rPr>
              <a:t> </a:t>
            </a:r>
            <a:r>
              <a:rPr sz="1100" kern="0" dirty="0">
                <a:solidFill>
                  <a:srgbClr val="0F1B42"/>
                </a:solidFill>
                <a:latin typeface="Gill Sans MT"/>
                <a:cs typeface="Gill Sans MT"/>
              </a:rPr>
              <a:t>over</a:t>
            </a:r>
            <a:r>
              <a:rPr sz="1100" kern="0" spc="-20" dirty="0">
                <a:solidFill>
                  <a:srgbClr val="0F1B42"/>
                </a:solidFill>
                <a:latin typeface="Gill Sans MT"/>
                <a:cs typeface="Gill Sans MT"/>
              </a:rPr>
              <a:t> </a:t>
            </a:r>
            <a:r>
              <a:rPr sz="1100" kern="0" dirty="0">
                <a:solidFill>
                  <a:srgbClr val="0F1B42"/>
                </a:solidFill>
                <a:latin typeface="Gill Sans MT"/>
                <a:cs typeface="Gill Sans MT"/>
              </a:rPr>
              <a:t>12</a:t>
            </a:r>
            <a:r>
              <a:rPr sz="1100" kern="0" spc="-20" dirty="0">
                <a:solidFill>
                  <a:srgbClr val="0F1B42"/>
                </a:solidFill>
                <a:latin typeface="Gill Sans MT"/>
                <a:cs typeface="Gill Sans MT"/>
              </a:rPr>
              <a:t> </a:t>
            </a:r>
            <a:r>
              <a:rPr sz="1100" kern="0" dirty="0">
                <a:solidFill>
                  <a:srgbClr val="0F1B42"/>
                </a:solidFill>
                <a:latin typeface="Gill Sans MT"/>
                <a:cs typeface="Gill Sans MT"/>
              </a:rPr>
              <a:t>years</a:t>
            </a:r>
            <a:r>
              <a:rPr sz="1100" kern="0" spc="-5" dirty="0">
                <a:solidFill>
                  <a:srgbClr val="0F1B42"/>
                </a:solidFill>
                <a:latin typeface="Gill Sans MT"/>
                <a:cs typeface="Gill Sans MT"/>
              </a:rPr>
              <a:t> </a:t>
            </a:r>
            <a:r>
              <a:rPr sz="1100" kern="0" spc="-25" dirty="0">
                <a:solidFill>
                  <a:srgbClr val="0F1B42"/>
                </a:solidFill>
                <a:latin typeface="Gill Sans MT"/>
                <a:cs typeface="Gill Sans MT"/>
              </a:rPr>
              <a:t>of </a:t>
            </a:r>
            <a:r>
              <a:rPr sz="1100" kern="0" dirty="0">
                <a:solidFill>
                  <a:srgbClr val="0F1B42"/>
                </a:solidFill>
                <a:latin typeface="Gill Sans MT"/>
                <a:cs typeface="Gill Sans MT"/>
              </a:rPr>
              <a:t>dedicated</a:t>
            </a:r>
            <a:r>
              <a:rPr sz="1100" kern="0" spc="-35" dirty="0">
                <a:solidFill>
                  <a:srgbClr val="0F1B42"/>
                </a:solidFill>
                <a:latin typeface="Gill Sans MT"/>
                <a:cs typeface="Gill Sans MT"/>
              </a:rPr>
              <a:t> </a:t>
            </a:r>
            <a:r>
              <a:rPr sz="1100" kern="0" dirty="0">
                <a:solidFill>
                  <a:srgbClr val="0F1B42"/>
                </a:solidFill>
                <a:latin typeface="Gill Sans MT"/>
                <a:cs typeface="Gill Sans MT"/>
              </a:rPr>
              <a:t>service</a:t>
            </a:r>
            <a:r>
              <a:rPr sz="1100" kern="0" spc="-5" dirty="0">
                <a:solidFill>
                  <a:srgbClr val="0F1B42"/>
                </a:solidFill>
                <a:latin typeface="Gill Sans MT"/>
                <a:cs typeface="Gill Sans MT"/>
              </a:rPr>
              <a:t> </a:t>
            </a:r>
            <a:r>
              <a:rPr sz="1100" kern="0" dirty="0">
                <a:solidFill>
                  <a:srgbClr val="0F1B42"/>
                </a:solidFill>
                <a:latin typeface="Gill Sans MT"/>
                <a:cs typeface="Gill Sans MT"/>
              </a:rPr>
              <a:t>as</a:t>
            </a:r>
            <a:r>
              <a:rPr sz="1100" kern="0" spc="-15" dirty="0">
                <a:solidFill>
                  <a:srgbClr val="0F1B42"/>
                </a:solidFill>
                <a:latin typeface="Gill Sans MT"/>
                <a:cs typeface="Gill Sans MT"/>
              </a:rPr>
              <a:t> </a:t>
            </a:r>
            <a:r>
              <a:rPr sz="1100" kern="0" dirty="0">
                <a:solidFill>
                  <a:srgbClr val="0F1B42"/>
                </a:solidFill>
                <a:latin typeface="Gill Sans MT"/>
                <a:cs typeface="Gill Sans MT"/>
              </a:rPr>
              <a:t>a</a:t>
            </a:r>
            <a:r>
              <a:rPr sz="1100" kern="0" spc="-25" dirty="0">
                <a:solidFill>
                  <a:srgbClr val="0F1B42"/>
                </a:solidFill>
                <a:latin typeface="Gill Sans MT"/>
                <a:cs typeface="Gill Sans MT"/>
              </a:rPr>
              <a:t> </a:t>
            </a:r>
            <a:r>
              <a:rPr sz="1100" kern="0" dirty="0">
                <a:solidFill>
                  <a:srgbClr val="0F1B42"/>
                </a:solidFill>
                <a:latin typeface="Gill Sans MT"/>
                <a:cs typeface="Gill Sans MT"/>
              </a:rPr>
              <a:t>staff</a:t>
            </a:r>
            <a:r>
              <a:rPr sz="1100" kern="0" spc="-25" dirty="0">
                <a:solidFill>
                  <a:srgbClr val="0F1B42"/>
                </a:solidFill>
                <a:latin typeface="Gill Sans MT"/>
                <a:cs typeface="Gill Sans MT"/>
              </a:rPr>
              <a:t> </a:t>
            </a:r>
            <a:r>
              <a:rPr sz="1100" kern="0" dirty="0">
                <a:solidFill>
                  <a:srgbClr val="0F1B42"/>
                </a:solidFill>
                <a:latin typeface="Gill Sans MT"/>
                <a:cs typeface="Gill Sans MT"/>
              </a:rPr>
              <a:t>nurse</a:t>
            </a:r>
            <a:r>
              <a:rPr sz="1100" kern="0" spc="-15" dirty="0">
                <a:solidFill>
                  <a:srgbClr val="0F1B42"/>
                </a:solidFill>
                <a:latin typeface="Gill Sans MT"/>
                <a:cs typeface="Gill Sans MT"/>
              </a:rPr>
              <a:t> </a:t>
            </a:r>
            <a:r>
              <a:rPr sz="1100" kern="0" dirty="0">
                <a:solidFill>
                  <a:srgbClr val="0F1B42"/>
                </a:solidFill>
                <a:latin typeface="Gill Sans MT"/>
                <a:cs typeface="Gill Sans MT"/>
              </a:rPr>
              <a:t>at</a:t>
            </a:r>
            <a:r>
              <a:rPr sz="1100" kern="0" spc="-30" dirty="0">
                <a:solidFill>
                  <a:srgbClr val="0F1B42"/>
                </a:solidFill>
                <a:latin typeface="Gill Sans MT"/>
                <a:cs typeface="Gill Sans MT"/>
              </a:rPr>
              <a:t> </a:t>
            </a:r>
            <a:r>
              <a:rPr sz="1100" kern="0" dirty="0">
                <a:solidFill>
                  <a:srgbClr val="0F1B42"/>
                </a:solidFill>
                <a:latin typeface="Gill Sans MT"/>
                <a:cs typeface="Gill Sans MT"/>
              </a:rPr>
              <a:t>Thundermist.</a:t>
            </a:r>
            <a:r>
              <a:rPr sz="1100" kern="0" spc="254" dirty="0">
                <a:solidFill>
                  <a:srgbClr val="0F1B42"/>
                </a:solidFill>
                <a:latin typeface="Gill Sans MT"/>
                <a:cs typeface="Gill Sans MT"/>
              </a:rPr>
              <a:t> </a:t>
            </a:r>
            <a:r>
              <a:rPr sz="1100" kern="0" dirty="0">
                <a:solidFill>
                  <a:srgbClr val="0F1B42"/>
                </a:solidFill>
                <a:latin typeface="Gill Sans MT"/>
                <a:cs typeface="Gill Sans MT"/>
              </a:rPr>
              <a:t>Over</a:t>
            </a:r>
            <a:r>
              <a:rPr sz="1100" kern="0" spc="-40" dirty="0">
                <a:solidFill>
                  <a:srgbClr val="0F1B42"/>
                </a:solidFill>
                <a:latin typeface="Gill Sans MT"/>
                <a:cs typeface="Gill Sans MT"/>
              </a:rPr>
              <a:t> </a:t>
            </a:r>
            <a:r>
              <a:rPr sz="1100" kern="0" dirty="0">
                <a:solidFill>
                  <a:srgbClr val="0F1B42"/>
                </a:solidFill>
                <a:latin typeface="Gill Sans MT"/>
                <a:cs typeface="Gill Sans MT"/>
              </a:rPr>
              <a:t>the</a:t>
            </a:r>
            <a:r>
              <a:rPr sz="1100" kern="0" spc="-30" dirty="0">
                <a:solidFill>
                  <a:srgbClr val="0F1B42"/>
                </a:solidFill>
                <a:latin typeface="Gill Sans MT"/>
                <a:cs typeface="Gill Sans MT"/>
              </a:rPr>
              <a:t> </a:t>
            </a:r>
            <a:r>
              <a:rPr sz="1100" kern="0" dirty="0">
                <a:solidFill>
                  <a:srgbClr val="0F1B42"/>
                </a:solidFill>
                <a:latin typeface="Gill Sans MT"/>
                <a:cs typeface="Gill Sans MT"/>
              </a:rPr>
              <a:t>past</a:t>
            </a:r>
            <a:r>
              <a:rPr sz="1100" kern="0" spc="-20" dirty="0">
                <a:solidFill>
                  <a:srgbClr val="0F1B42"/>
                </a:solidFill>
                <a:latin typeface="Gill Sans MT"/>
                <a:cs typeface="Gill Sans MT"/>
              </a:rPr>
              <a:t> </a:t>
            </a:r>
            <a:r>
              <a:rPr sz="1100" kern="0" dirty="0">
                <a:solidFill>
                  <a:srgbClr val="0F1B42"/>
                </a:solidFill>
                <a:latin typeface="Gill Sans MT"/>
                <a:cs typeface="Gill Sans MT"/>
              </a:rPr>
              <a:t>9</a:t>
            </a:r>
            <a:r>
              <a:rPr sz="1100" kern="0" spc="-25" dirty="0">
                <a:solidFill>
                  <a:srgbClr val="0F1B42"/>
                </a:solidFill>
                <a:latin typeface="Gill Sans MT"/>
                <a:cs typeface="Gill Sans MT"/>
              </a:rPr>
              <a:t> </a:t>
            </a:r>
            <a:r>
              <a:rPr sz="1100" kern="0" dirty="0">
                <a:solidFill>
                  <a:srgbClr val="0F1B42"/>
                </a:solidFill>
                <a:latin typeface="Gill Sans MT"/>
                <a:cs typeface="Gill Sans MT"/>
              </a:rPr>
              <a:t>years,</a:t>
            </a:r>
            <a:r>
              <a:rPr sz="1100" kern="0" spc="-20" dirty="0">
                <a:solidFill>
                  <a:srgbClr val="0F1B42"/>
                </a:solidFill>
                <a:latin typeface="Gill Sans MT"/>
                <a:cs typeface="Gill Sans MT"/>
              </a:rPr>
              <a:t> </a:t>
            </a:r>
            <a:r>
              <a:rPr sz="1100" kern="0" dirty="0">
                <a:solidFill>
                  <a:srgbClr val="0F1B42"/>
                </a:solidFill>
                <a:latin typeface="Gill Sans MT"/>
                <a:cs typeface="Gill Sans MT"/>
              </a:rPr>
              <a:t>she</a:t>
            </a:r>
            <a:r>
              <a:rPr sz="1100" kern="0" spc="-25" dirty="0">
                <a:solidFill>
                  <a:srgbClr val="0F1B42"/>
                </a:solidFill>
                <a:latin typeface="Gill Sans MT"/>
                <a:cs typeface="Gill Sans MT"/>
              </a:rPr>
              <a:t> </a:t>
            </a:r>
            <a:r>
              <a:rPr sz="1100" kern="0" dirty="0">
                <a:solidFill>
                  <a:srgbClr val="0F1B42"/>
                </a:solidFill>
                <a:latin typeface="Gill Sans MT"/>
                <a:cs typeface="Gill Sans MT"/>
              </a:rPr>
              <a:t>has</a:t>
            </a:r>
            <a:r>
              <a:rPr sz="1100" kern="0" spc="-15" dirty="0">
                <a:solidFill>
                  <a:srgbClr val="0F1B42"/>
                </a:solidFill>
                <a:latin typeface="Gill Sans MT"/>
                <a:cs typeface="Gill Sans MT"/>
              </a:rPr>
              <a:t> </a:t>
            </a:r>
            <a:r>
              <a:rPr sz="1100" kern="0" dirty="0">
                <a:solidFill>
                  <a:srgbClr val="0F1B42"/>
                </a:solidFill>
                <a:latin typeface="Gill Sans MT"/>
                <a:cs typeface="Gill Sans MT"/>
              </a:rPr>
              <a:t>held</a:t>
            </a:r>
            <a:r>
              <a:rPr sz="1100" kern="0" spc="-25" dirty="0">
                <a:solidFill>
                  <a:srgbClr val="0F1B42"/>
                </a:solidFill>
                <a:latin typeface="Gill Sans MT"/>
                <a:cs typeface="Gill Sans MT"/>
              </a:rPr>
              <a:t> </a:t>
            </a:r>
            <a:r>
              <a:rPr sz="1100" kern="0" spc="-10" dirty="0">
                <a:solidFill>
                  <a:srgbClr val="0F1B42"/>
                </a:solidFill>
                <a:latin typeface="Gill Sans MT"/>
                <a:cs typeface="Gill Sans MT"/>
              </a:rPr>
              <a:t>leadership </a:t>
            </a:r>
            <a:r>
              <a:rPr sz="1100" kern="0" dirty="0">
                <a:solidFill>
                  <a:srgbClr val="0F1B42"/>
                </a:solidFill>
                <a:latin typeface="Gill Sans MT"/>
                <a:cs typeface="Gill Sans MT"/>
              </a:rPr>
              <a:t>positions,</a:t>
            </a:r>
            <a:r>
              <a:rPr sz="1100" kern="0" spc="-35" dirty="0">
                <a:solidFill>
                  <a:srgbClr val="0F1B42"/>
                </a:solidFill>
                <a:latin typeface="Gill Sans MT"/>
                <a:cs typeface="Gill Sans MT"/>
              </a:rPr>
              <a:t> </a:t>
            </a:r>
            <a:r>
              <a:rPr sz="1100" kern="0" dirty="0">
                <a:solidFill>
                  <a:srgbClr val="0F1B42"/>
                </a:solidFill>
                <a:latin typeface="Gill Sans MT"/>
                <a:cs typeface="Gill Sans MT"/>
              </a:rPr>
              <a:t>supporting</a:t>
            </a:r>
            <a:r>
              <a:rPr sz="1100" kern="0" spc="-20" dirty="0">
                <a:solidFill>
                  <a:srgbClr val="0F1B42"/>
                </a:solidFill>
                <a:latin typeface="Gill Sans MT"/>
                <a:cs typeface="Gill Sans MT"/>
              </a:rPr>
              <a:t> </a:t>
            </a:r>
            <a:r>
              <a:rPr sz="1100" kern="0" dirty="0">
                <a:solidFill>
                  <a:srgbClr val="0F1B42"/>
                </a:solidFill>
                <a:latin typeface="Gill Sans MT"/>
                <a:cs typeface="Gill Sans MT"/>
              </a:rPr>
              <a:t>site</a:t>
            </a:r>
            <a:r>
              <a:rPr sz="1100" kern="0" spc="-30" dirty="0">
                <a:solidFill>
                  <a:srgbClr val="0F1B42"/>
                </a:solidFill>
                <a:latin typeface="Gill Sans MT"/>
                <a:cs typeface="Gill Sans MT"/>
              </a:rPr>
              <a:t> </a:t>
            </a:r>
            <a:r>
              <a:rPr sz="1100" kern="0" dirty="0">
                <a:solidFill>
                  <a:srgbClr val="0F1B42"/>
                </a:solidFill>
                <a:latin typeface="Gill Sans MT"/>
                <a:cs typeface="Gill Sans MT"/>
              </a:rPr>
              <a:t>nurses</a:t>
            </a:r>
            <a:r>
              <a:rPr sz="1100" kern="0" spc="-10" dirty="0">
                <a:solidFill>
                  <a:srgbClr val="0F1B42"/>
                </a:solidFill>
                <a:latin typeface="Gill Sans MT"/>
                <a:cs typeface="Gill Sans MT"/>
              </a:rPr>
              <a:t> </a:t>
            </a:r>
            <a:r>
              <a:rPr sz="1100" kern="0" dirty="0">
                <a:solidFill>
                  <a:srgbClr val="0F1B42"/>
                </a:solidFill>
                <a:latin typeface="Gill Sans MT"/>
                <a:cs typeface="Gill Sans MT"/>
              </a:rPr>
              <a:t>and</a:t>
            </a:r>
            <a:r>
              <a:rPr sz="1100" kern="0" spc="-15" dirty="0">
                <a:solidFill>
                  <a:srgbClr val="0F1B42"/>
                </a:solidFill>
                <a:latin typeface="Gill Sans MT"/>
                <a:cs typeface="Gill Sans MT"/>
              </a:rPr>
              <a:t> </a:t>
            </a:r>
            <a:r>
              <a:rPr sz="1100" kern="0" dirty="0">
                <a:solidFill>
                  <a:srgbClr val="0F1B42"/>
                </a:solidFill>
                <a:latin typeface="Gill Sans MT"/>
                <a:cs typeface="Gill Sans MT"/>
              </a:rPr>
              <a:t>medical</a:t>
            </a:r>
            <a:r>
              <a:rPr sz="1100" kern="0" spc="-20" dirty="0">
                <a:solidFill>
                  <a:srgbClr val="0F1B42"/>
                </a:solidFill>
                <a:latin typeface="Gill Sans MT"/>
                <a:cs typeface="Gill Sans MT"/>
              </a:rPr>
              <a:t> </a:t>
            </a:r>
            <a:r>
              <a:rPr sz="1100" kern="0" dirty="0">
                <a:solidFill>
                  <a:srgbClr val="0F1B42"/>
                </a:solidFill>
                <a:latin typeface="Gill Sans MT"/>
                <a:cs typeface="Gill Sans MT"/>
              </a:rPr>
              <a:t>assistants</a:t>
            </a:r>
            <a:r>
              <a:rPr sz="1100" kern="0" spc="-15" dirty="0">
                <a:solidFill>
                  <a:srgbClr val="0F1B42"/>
                </a:solidFill>
                <a:latin typeface="Gill Sans MT"/>
                <a:cs typeface="Gill Sans MT"/>
              </a:rPr>
              <a:t> </a:t>
            </a:r>
            <a:r>
              <a:rPr sz="1100" kern="0" dirty="0">
                <a:solidFill>
                  <a:srgbClr val="0F1B42"/>
                </a:solidFill>
                <a:latin typeface="Gill Sans MT"/>
                <a:cs typeface="Gill Sans MT"/>
              </a:rPr>
              <a:t>as</a:t>
            </a:r>
            <a:r>
              <a:rPr sz="1100" kern="0" spc="-10" dirty="0">
                <a:solidFill>
                  <a:srgbClr val="0F1B42"/>
                </a:solidFill>
                <a:latin typeface="Gill Sans MT"/>
                <a:cs typeface="Gill Sans MT"/>
              </a:rPr>
              <a:t> Director/Senior</a:t>
            </a:r>
            <a:r>
              <a:rPr sz="1100" kern="0" spc="-20" dirty="0">
                <a:solidFill>
                  <a:srgbClr val="0F1B42"/>
                </a:solidFill>
                <a:latin typeface="Gill Sans MT"/>
                <a:cs typeface="Gill Sans MT"/>
              </a:rPr>
              <a:t> </a:t>
            </a:r>
            <a:r>
              <a:rPr sz="1100" kern="0" dirty="0">
                <a:solidFill>
                  <a:srgbClr val="0F1B42"/>
                </a:solidFill>
                <a:latin typeface="Gill Sans MT"/>
                <a:cs typeface="Gill Sans MT"/>
              </a:rPr>
              <a:t>Director</a:t>
            </a:r>
            <a:r>
              <a:rPr sz="1100" kern="0" spc="-20" dirty="0">
                <a:solidFill>
                  <a:srgbClr val="0F1B42"/>
                </a:solidFill>
                <a:latin typeface="Gill Sans MT"/>
                <a:cs typeface="Gill Sans MT"/>
              </a:rPr>
              <a:t> </a:t>
            </a:r>
            <a:r>
              <a:rPr sz="1100" kern="0" spc="-25" dirty="0">
                <a:solidFill>
                  <a:srgbClr val="0F1B42"/>
                </a:solidFill>
                <a:latin typeface="Gill Sans MT"/>
                <a:cs typeface="Gill Sans MT"/>
              </a:rPr>
              <a:t>of</a:t>
            </a:r>
            <a:endParaRPr sz="1100" kern="0">
              <a:solidFill>
                <a:sysClr val="windowText" lastClr="000000"/>
              </a:solidFill>
              <a:latin typeface="Gill Sans MT"/>
              <a:cs typeface="Gill Sans MT"/>
            </a:endParaRPr>
          </a:p>
          <a:p>
            <a:pPr marL="12700" marR="310515"/>
            <a:r>
              <a:rPr sz="1100" kern="0" dirty="0">
                <a:solidFill>
                  <a:srgbClr val="0F1B42"/>
                </a:solidFill>
                <a:latin typeface="Gill Sans MT"/>
                <a:cs typeface="Gill Sans MT"/>
              </a:rPr>
              <a:t>Nursing.</a:t>
            </a:r>
            <a:r>
              <a:rPr sz="1100" kern="0" spc="254" dirty="0">
                <a:solidFill>
                  <a:srgbClr val="0F1B42"/>
                </a:solidFill>
                <a:latin typeface="Gill Sans MT"/>
                <a:cs typeface="Gill Sans MT"/>
              </a:rPr>
              <a:t> </a:t>
            </a:r>
            <a:r>
              <a:rPr sz="1100" kern="0" dirty="0">
                <a:solidFill>
                  <a:srgbClr val="0F1B42"/>
                </a:solidFill>
                <a:latin typeface="Gill Sans MT"/>
                <a:cs typeface="Gill Sans MT"/>
              </a:rPr>
              <a:t>Following</a:t>
            </a:r>
            <a:r>
              <a:rPr sz="1100" kern="0" spc="-40" dirty="0">
                <a:solidFill>
                  <a:srgbClr val="0F1B42"/>
                </a:solidFill>
                <a:latin typeface="Gill Sans MT"/>
                <a:cs typeface="Gill Sans MT"/>
              </a:rPr>
              <a:t> </a:t>
            </a:r>
            <a:r>
              <a:rPr sz="1100" kern="0" dirty="0">
                <a:solidFill>
                  <a:srgbClr val="0F1B42"/>
                </a:solidFill>
                <a:latin typeface="Gill Sans MT"/>
                <a:cs typeface="Gill Sans MT"/>
              </a:rPr>
              <a:t>challenges</a:t>
            </a:r>
            <a:r>
              <a:rPr sz="1100" kern="0" spc="-15" dirty="0">
                <a:solidFill>
                  <a:srgbClr val="0F1B42"/>
                </a:solidFill>
                <a:latin typeface="Gill Sans MT"/>
                <a:cs typeface="Gill Sans MT"/>
              </a:rPr>
              <a:t> </a:t>
            </a:r>
            <a:r>
              <a:rPr sz="1100" kern="0" dirty="0">
                <a:solidFill>
                  <a:srgbClr val="0F1B42"/>
                </a:solidFill>
                <a:latin typeface="Gill Sans MT"/>
                <a:cs typeface="Gill Sans MT"/>
              </a:rPr>
              <a:t>brought</a:t>
            </a:r>
            <a:r>
              <a:rPr sz="1100" kern="0" spc="-25" dirty="0">
                <a:solidFill>
                  <a:srgbClr val="0F1B42"/>
                </a:solidFill>
                <a:latin typeface="Gill Sans MT"/>
                <a:cs typeface="Gill Sans MT"/>
              </a:rPr>
              <a:t> </a:t>
            </a:r>
            <a:r>
              <a:rPr sz="1100" kern="0" dirty="0">
                <a:solidFill>
                  <a:srgbClr val="0F1B42"/>
                </a:solidFill>
                <a:latin typeface="Gill Sans MT"/>
                <a:cs typeface="Gill Sans MT"/>
              </a:rPr>
              <a:t>on</a:t>
            </a:r>
            <a:r>
              <a:rPr sz="1100" kern="0" spc="-35" dirty="0">
                <a:solidFill>
                  <a:srgbClr val="0F1B42"/>
                </a:solidFill>
                <a:latin typeface="Gill Sans MT"/>
                <a:cs typeface="Gill Sans MT"/>
              </a:rPr>
              <a:t> </a:t>
            </a:r>
            <a:r>
              <a:rPr sz="1100" kern="0" dirty="0">
                <a:solidFill>
                  <a:srgbClr val="0F1B42"/>
                </a:solidFill>
                <a:latin typeface="Gill Sans MT"/>
                <a:cs typeface="Gill Sans MT"/>
              </a:rPr>
              <a:t>by</a:t>
            </a:r>
            <a:r>
              <a:rPr sz="1100" kern="0" spc="-20" dirty="0">
                <a:solidFill>
                  <a:srgbClr val="0F1B42"/>
                </a:solidFill>
                <a:latin typeface="Gill Sans MT"/>
                <a:cs typeface="Gill Sans MT"/>
              </a:rPr>
              <a:t> </a:t>
            </a:r>
            <a:r>
              <a:rPr sz="1100" kern="0" dirty="0">
                <a:solidFill>
                  <a:srgbClr val="0F1B42"/>
                </a:solidFill>
                <a:latin typeface="Gill Sans MT"/>
                <a:cs typeface="Gill Sans MT"/>
              </a:rPr>
              <a:t>COVID-19,</a:t>
            </a:r>
            <a:r>
              <a:rPr sz="1100" kern="0" spc="-60" dirty="0">
                <a:solidFill>
                  <a:srgbClr val="0F1B42"/>
                </a:solidFill>
                <a:latin typeface="Gill Sans MT"/>
                <a:cs typeface="Gill Sans MT"/>
              </a:rPr>
              <a:t> </a:t>
            </a:r>
            <a:r>
              <a:rPr sz="1100" kern="0" dirty="0">
                <a:solidFill>
                  <a:srgbClr val="0F1B42"/>
                </a:solidFill>
                <a:latin typeface="Gill Sans MT"/>
                <a:cs typeface="Gill Sans MT"/>
              </a:rPr>
              <a:t>Claire’s</a:t>
            </a:r>
            <a:r>
              <a:rPr sz="1100" kern="0" spc="-30" dirty="0">
                <a:solidFill>
                  <a:srgbClr val="0F1B42"/>
                </a:solidFill>
                <a:latin typeface="Gill Sans MT"/>
                <a:cs typeface="Gill Sans MT"/>
              </a:rPr>
              <a:t> </a:t>
            </a:r>
            <a:r>
              <a:rPr sz="1100" kern="0" dirty="0">
                <a:solidFill>
                  <a:srgbClr val="0F1B42"/>
                </a:solidFill>
                <a:latin typeface="Gill Sans MT"/>
                <a:cs typeface="Gill Sans MT"/>
              </a:rPr>
              <a:t>role</a:t>
            </a:r>
            <a:r>
              <a:rPr sz="1100" kern="0" spc="-25" dirty="0">
                <a:solidFill>
                  <a:srgbClr val="0F1B42"/>
                </a:solidFill>
                <a:latin typeface="Gill Sans MT"/>
                <a:cs typeface="Gill Sans MT"/>
              </a:rPr>
              <a:t> </a:t>
            </a:r>
            <a:r>
              <a:rPr sz="1100" kern="0" dirty="0">
                <a:solidFill>
                  <a:srgbClr val="0F1B42"/>
                </a:solidFill>
                <a:latin typeface="Gill Sans MT"/>
                <a:cs typeface="Gill Sans MT"/>
              </a:rPr>
              <a:t>has</a:t>
            </a:r>
            <a:r>
              <a:rPr sz="1100" kern="0" spc="-20" dirty="0">
                <a:solidFill>
                  <a:srgbClr val="0F1B42"/>
                </a:solidFill>
                <a:latin typeface="Gill Sans MT"/>
                <a:cs typeface="Gill Sans MT"/>
              </a:rPr>
              <a:t> </a:t>
            </a:r>
            <a:r>
              <a:rPr sz="1100" kern="0" dirty="0">
                <a:solidFill>
                  <a:srgbClr val="0F1B42"/>
                </a:solidFill>
                <a:latin typeface="Gill Sans MT"/>
                <a:cs typeface="Gill Sans MT"/>
              </a:rPr>
              <a:t>evolved</a:t>
            </a:r>
            <a:r>
              <a:rPr sz="1100" kern="0" spc="-20" dirty="0">
                <a:solidFill>
                  <a:srgbClr val="0F1B42"/>
                </a:solidFill>
                <a:latin typeface="Gill Sans MT"/>
                <a:cs typeface="Gill Sans MT"/>
              </a:rPr>
              <a:t> </a:t>
            </a:r>
            <a:r>
              <a:rPr sz="1100" kern="0" dirty="0">
                <a:solidFill>
                  <a:srgbClr val="0F1B42"/>
                </a:solidFill>
                <a:latin typeface="Gill Sans MT"/>
                <a:cs typeface="Gill Sans MT"/>
              </a:rPr>
              <a:t>to</a:t>
            </a:r>
            <a:r>
              <a:rPr sz="1100" kern="0" spc="-25" dirty="0">
                <a:solidFill>
                  <a:srgbClr val="0F1B42"/>
                </a:solidFill>
                <a:latin typeface="Gill Sans MT"/>
                <a:cs typeface="Gill Sans MT"/>
              </a:rPr>
              <a:t> </a:t>
            </a:r>
            <a:r>
              <a:rPr sz="1100" kern="0" spc="-10" dirty="0">
                <a:solidFill>
                  <a:srgbClr val="0F1B42"/>
                </a:solidFill>
                <a:latin typeface="Gill Sans MT"/>
                <a:cs typeface="Gill Sans MT"/>
              </a:rPr>
              <a:t>focus </a:t>
            </a:r>
            <a:r>
              <a:rPr sz="1100" kern="0" dirty="0">
                <a:solidFill>
                  <a:srgbClr val="0F1B42"/>
                </a:solidFill>
                <a:latin typeface="Gill Sans MT"/>
                <a:cs typeface="Gill Sans MT"/>
              </a:rPr>
              <a:t>significantly</a:t>
            </a:r>
            <a:r>
              <a:rPr sz="1100" kern="0" spc="-20" dirty="0">
                <a:solidFill>
                  <a:srgbClr val="0F1B42"/>
                </a:solidFill>
                <a:latin typeface="Gill Sans MT"/>
                <a:cs typeface="Gill Sans MT"/>
              </a:rPr>
              <a:t> </a:t>
            </a:r>
            <a:r>
              <a:rPr sz="1100" kern="0" dirty="0">
                <a:solidFill>
                  <a:srgbClr val="0F1B42"/>
                </a:solidFill>
                <a:latin typeface="Gill Sans MT"/>
                <a:cs typeface="Gill Sans MT"/>
              </a:rPr>
              <a:t>on</a:t>
            </a:r>
            <a:r>
              <a:rPr sz="1100" kern="0" spc="-25" dirty="0">
                <a:solidFill>
                  <a:srgbClr val="0F1B42"/>
                </a:solidFill>
                <a:latin typeface="Gill Sans MT"/>
                <a:cs typeface="Gill Sans MT"/>
              </a:rPr>
              <a:t> </a:t>
            </a:r>
            <a:r>
              <a:rPr sz="1100" kern="0" dirty="0">
                <a:solidFill>
                  <a:srgbClr val="0F1B42"/>
                </a:solidFill>
                <a:latin typeface="Gill Sans MT"/>
                <a:cs typeface="Gill Sans MT"/>
              </a:rPr>
              <a:t>workforce</a:t>
            </a:r>
            <a:r>
              <a:rPr sz="1100" kern="0" spc="-30" dirty="0">
                <a:solidFill>
                  <a:srgbClr val="0F1B42"/>
                </a:solidFill>
                <a:latin typeface="Gill Sans MT"/>
                <a:cs typeface="Gill Sans MT"/>
              </a:rPr>
              <a:t> </a:t>
            </a:r>
            <a:r>
              <a:rPr sz="1100" kern="0" dirty="0">
                <a:solidFill>
                  <a:srgbClr val="0F1B42"/>
                </a:solidFill>
                <a:latin typeface="Gill Sans MT"/>
                <a:cs typeface="Gill Sans MT"/>
              </a:rPr>
              <a:t>development</a:t>
            </a:r>
            <a:r>
              <a:rPr sz="1100" kern="0" spc="-35" dirty="0">
                <a:solidFill>
                  <a:srgbClr val="0F1B42"/>
                </a:solidFill>
                <a:latin typeface="Gill Sans MT"/>
                <a:cs typeface="Gill Sans MT"/>
              </a:rPr>
              <a:t> </a:t>
            </a:r>
            <a:r>
              <a:rPr sz="1100" kern="0" dirty="0">
                <a:solidFill>
                  <a:srgbClr val="0F1B42"/>
                </a:solidFill>
                <a:latin typeface="Gill Sans MT"/>
                <a:cs typeface="Gill Sans MT"/>
              </a:rPr>
              <a:t>including</a:t>
            </a:r>
            <a:r>
              <a:rPr sz="1100" kern="0" spc="-30" dirty="0">
                <a:solidFill>
                  <a:srgbClr val="0F1B42"/>
                </a:solidFill>
                <a:latin typeface="Gill Sans MT"/>
                <a:cs typeface="Gill Sans MT"/>
              </a:rPr>
              <a:t> </a:t>
            </a:r>
            <a:r>
              <a:rPr sz="1100" kern="0" dirty="0">
                <a:solidFill>
                  <a:srgbClr val="0F1B42"/>
                </a:solidFill>
                <a:latin typeface="Gill Sans MT"/>
                <a:cs typeface="Gill Sans MT"/>
              </a:rPr>
              <a:t>efforts</a:t>
            </a:r>
            <a:r>
              <a:rPr sz="1100" kern="0" spc="-45" dirty="0">
                <a:solidFill>
                  <a:srgbClr val="0F1B42"/>
                </a:solidFill>
                <a:latin typeface="Gill Sans MT"/>
                <a:cs typeface="Gill Sans MT"/>
              </a:rPr>
              <a:t> </a:t>
            </a:r>
            <a:r>
              <a:rPr sz="1100" kern="0" dirty="0">
                <a:solidFill>
                  <a:srgbClr val="0F1B42"/>
                </a:solidFill>
                <a:latin typeface="Gill Sans MT"/>
                <a:cs typeface="Gill Sans MT"/>
              </a:rPr>
              <a:t>to</a:t>
            </a:r>
            <a:r>
              <a:rPr sz="1100" kern="0" spc="-25" dirty="0">
                <a:solidFill>
                  <a:srgbClr val="0F1B42"/>
                </a:solidFill>
                <a:latin typeface="Gill Sans MT"/>
                <a:cs typeface="Gill Sans MT"/>
              </a:rPr>
              <a:t> </a:t>
            </a:r>
            <a:r>
              <a:rPr sz="1100" kern="0" dirty="0">
                <a:solidFill>
                  <a:srgbClr val="0F1B42"/>
                </a:solidFill>
                <a:latin typeface="Gill Sans MT"/>
                <a:cs typeface="Gill Sans MT"/>
              </a:rPr>
              <a:t>sustain</a:t>
            </a:r>
            <a:r>
              <a:rPr sz="1100" kern="0" spc="-25" dirty="0">
                <a:solidFill>
                  <a:srgbClr val="0F1B42"/>
                </a:solidFill>
                <a:latin typeface="Gill Sans MT"/>
                <a:cs typeface="Gill Sans MT"/>
              </a:rPr>
              <a:t> </a:t>
            </a:r>
            <a:r>
              <a:rPr sz="1100" kern="0" dirty="0">
                <a:solidFill>
                  <a:srgbClr val="0F1B42"/>
                </a:solidFill>
                <a:latin typeface="Gill Sans MT"/>
                <a:cs typeface="Gill Sans MT"/>
              </a:rPr>
              <a:t>staffing</a:t>
            </a:r>
            <a:r>
              <a:rPr sz="1100" kern="0" spc="-35" dirty="0">
                <a:solidFill>
                  <a:srgbClr val="0F1B42"/>
                </a:solidFill>
                <a:latin typeface="Gill Sans MT"/>
                <a:cs typeface="Gill Sans MT"/>
              </a:rPr>
              <a:t> </a:t>
            </a:r>
            <a:r>
              <a:rPr sz="1100" kern="0" dirty="0">
                <a:solidFill>
                  <a:srgbClr val="0F1B42"/>
                </a:solidFill>
                <a:latin typeface="Gill Sans MT"/>
                <a:cs typeface="Gill Sans MT"/>
              </a:rPr>
              <a:t>levels</a:t>
            </a:r>
            <a:r>
              <a:rPr sz="1100" kern="0" spc="-35" dirty="0">
                <a:solidFill>
                  <a:srgbClr val="0F1B42"/>
                </a:solidFill>
                <a:latin typeface="Gill Sans MT"/>
                <a:cs typeface="Gill Sans MT"/>
              </a:rPr>
              <a:t> </a:t>
            </a:r>
            <a:r>
              <a:rPr sz="1100" kern="0" dirty="0">
                <a:solidFill>
                  <a:srgbClr val="0F1B42"/>
                </a:solidFill>
                <a:latin typeface="Gill Sans MT"/>
                <a:cs typeface="Gill Sans MT"/>
              </a:rPr>
              <a:t>and</a:t>
            </a:r>
            <a:r>
              <a:rPr sz="1100" kern="0" spc="-25" dirty="0">
                <a:solidFill>
                  <a:srgbClr val="0F1B42"/>
                </a:solidFill>
                <a:latin typeface="Gill Sans MT"/>
                <a:cs typeface="Gill Sans MT"/>
              </a:rPr>
              <a:t> </a:t>
            </a:r>
            <a:r>
              <a:rPr sz="1100" kern="0" dirty="0">
                <a:solidFill>
                  <a:srgbClr val="0F1B42"/>
                </a:solidFill>
                <a:latin typeface="Gill Sans MT"/>
                <a:cs typeface="Gill Sans MT"/>
              </a:rPr>
              <a:t>establish</a:t>
            </a:r>
            <a:r>
              <a:rPr sz="1100" kern="0" spc="-25" dirty="0">
                <a:solidFill>
                  <a:srgbClr val="0F1B42"/>
                </a:solidFill>
                <a:latin typeface="Gill Sans MT"/>
                <a:cs typeface="Gill Sans MT"/>
              </a:rPr>
              <a:t> new </a:t>
            </a:r>
            <a:r>
              <a:rPr sz="1100" kern="0" dirty="0">
                <a:solidFill>
                  <a:srgbClr val="0F1B42"/>
                </a:solidFill>
                <a:latin typeface="Gill Sans MT"/>
                <a:cs typeface="Gill Sans MT"/>
              </a:rPr>
              <a:t>pathways</a:t>
            </a:r>
            <a:r>
              <a:rPr sz="1100" kern="0" spc="-20" dirty="0">
                <a:solidFill>
                  <a:srgbClr val="0F1B42"/>
                </a:solidFill>
                <a:latin typeface="Gill Sans MT"/>
                <a:cs typeface="Gill Sans MT"/>
              </a:rPr>
              <a:t> </a:t>
            </a:r>
            <a:r>
              <a:rPr sz="1100" kern="0" dirty="0">
                <a:solidFill>
                  <a:srgbClr val="0F1B42"/>
                </a:solidFill>
                <a:latin typeface="Gill Sans MT"/>
                <a:cs typeface="Gill Sans MT"/>
              </a:rPr>
              <a:t>for</a:t>
            </a:r>
            <a:r>
              <a:rPr sz="1100" kern="0" spc="-30" dirty="0">
                <a:solidFill>
                  <a:srgbClr val="0F1B42"/>
                </a:solidFill>
                <a:latin typeface="Gill Sans MT"/>
                <a:cs typeface="Gill Sans MT"/>
              </a:rPr>
              <a:t> </a:t>
            </a:r>
            <a:r>
              <a:rPr sz="1100" kern="0" dirty="0">
                <a:solidFill>
                  <a:srgbClr val="0F1B42"/>
                </a:solidFill>
                <a:latin typeface="Gill Sans MT"/>
                <a:cs typeface="Gill Sans MT"/>
              </a:rPr>
              <a:t>the</a:t>
            </a:r>
            <a:r>
              <a:rPr sz="1100" kern="0" spc="-40" dirty="0">
                <a:solidFill>
                  <a:srgbClr val="0F1B42"/>
                </a:solidFill>
                <a:latin typeface="Gill Sans MT"/>
                <a:cs typeface="Gill Sans MT"/>
              </a:rPr>
              <a:t> </a:t>
            </a:r>
            <a:r>
              <a:rPr sz="1100" kern="0" dirty="0">
                <a:solidFill>
                  <a:srgbClr val="0F1B42"/>
                </a:solidFill>
                <a:latin typeface="Gill Sans MT"/>
                <a:cs typeface="Gill Sans MT"/>
              </a:rPr>
              <a:t>recruitment</a:t>
            </a:r>
            <a:r>
              <a:rPr sz="1100" kern="0" spc="-40" dirty="0">
                <a:solidFill>
                  <a:srgbClr val="0F1B42"/>
                </a:solidFill>
                <a:latin typeface="Gill Sans MT"/>
                <a:cs typeface="Gill Sans MT"/>
              </a:rPr>
              <a:t> </a:t>
            </a:r>
            <a:r>
              <a:rPr sz="1100" kern="0" dirty="0">
                <a:solidFill>
                  <a:srgbClr val="0F1B42"/>
                </a:solidFill>
                <a:latin typeface="Gill Sans MT"/>
                <a:cs typeface="Gill Sans MT"/>
              </a:rPr>
              <a:t>and</a:t>
            </a:r>
            <a:r>
              <a:rPr sz="1100" kern="0" spc="-25" dirty="0">
                <a:solidFill>
                  <a:srgbClr val="0F1B42"/>
                </a:solidFill>
                <a:latin typeface="Gill Sans MT"/>
                <a:cs typeface="Gill Sans MT"/>
              </a:rPr>
              <a:t> </a:t>
            </a:r>
            <a:r>
              <a:rPr sz="1100" kern="0" dirty="0">
                <a:solidFill>
                  <a:srgbClr val="0F1B42"/>
                </a:solidFill>
                <a:latin typeface="Gill Sans MT"/>
                <a:cs typeface="Gill Sans MT"/>
              </a:rPr>
              <a:t>development</a:t>
            </a:r>
            <a:r>
              <a:rPr sz="1100" kern="0" spc="-45" dirty="0">
                <a:solidFill>
                  <a:srgbClr val="0F1B42"/>
                </a:solidFill>
                <a:latin typeface="Gill Sans MT"/>
                <a:cs typeface="Gill Sans MT"/>
              </a:rPr>
              <a:t> </a:t>
            </a:r>
            <a:r>
              <a:rPr sz="1100" kern="0" dirty="0">
                <a:solidFill>
                  <a:srgbClr val="0F1B42"/>
                </a:solidFill>
                <a:latin typeface="Gill Sans MT"/>
                <a:cs typeface="Gill Sans MT"/>
              </a:rPr>
              <a:t>of</a:t>
            </a:r>
            <a:r>
              <a:rPr sz="1100" kern="0" spc="-25" dirty="0">
                <a:solidFill>
                  <a:srgbClr val="0F1B42"/>
                </a:solidFill>
                <a:latin typeface="Gill Sans MT"/>
                <a:cs typeface="Gill Sans MT"/>
              </a:rPr>
              <a:t> </a:t>
            </a:r>
            <a:r>
              <a:rPr sz="1100" kern="0" dirty="0">
                <a:solidFill>
                  <a:srgbClr val="0F1B42"/>
                </a:solidFill>
                <a:latin typeface="Gill Sans MT"/>
                <a:cs typeface="Gill Sans MT"/>
              </a:rPr>
              <a:t>medical</a:t>
            </a:r>
            <a:r>
              <a:rPr sz="1100" kern="0" spc="-30" dirty="0">
                <a:solidFill>
                  <a:srgbClr val="0F1B42"/>
                </a:solidFill>
                <a:latin typeface="Gill Sans MT"/>
                <a:cs typeface="Gill Sans MT"/>
              </a:rPr>
              <a:t> </a:t>
            </a:r>
            <a:r>
              <a:rPr sz="1100" kern="0" dirty="0">
                <a:solidFill>
                  <a:srgbClr val="0F1B42"/>
                </a:solidFill>
                <a:latin typeface="Gill Sans MT"/>
                <a:cs typeface="Gill Sans MT"/>
              </a:rPr>
              <a:t>assistants</a:t>
            </a:r>
            <a:r>
              <a:rPr sz="1100" kern="0" spc="-20" dirty="0">
                <a:solidFill>
                  <a:srgbClr val="0F1B42"/>
                </a:solidFill>
                <a:latin typeface="Gill Sans MT"/>
                <a:cs typeface="Gill Sans MT"/>
              </a:rPr>
              <a:t> </a:t>
            </a:r>
            <a:r>
              <a:rPr sz="1100" kern="0" dirty="0">
                <a:solidFill>
                  <a:srgbClr val="0F1B42"/>
                </a:solidFill>
                <a:latin typeface="Gill Sans MT"/>
                <a:cs typeface="Gill Sans MT"/>
              </a:rPr>
              <a:t>and</a:t>
            </a:r>
            <a:r>
              <a:rPr sz="1100" kern="0" spc="-15" dirty="0">
                <a:solidFill>
                  <a:srgbClr val="0F1B42"/>
                </a:solidFill>
                <a:latin typeface="Gill Sans MT"/>
                <a:cs typeface="Gill Sans MT"/>
              </a:rPr>
              <a:t> </a:t>
            </a:r>
            <a:r>
              <a:rPr sz="1100" kern="0" spc="-10" dirty="0">
                <a:solidFill>
                  <a:srgbClr val="0F1B42"/>
                </a:solidFill>
                <a:latin typeface="Gill Sans MT"/>
                <a:cs typeface="Gill Sans MT"/>
              </a:rPr>
              <a:t>nurses.</a:t>
            </a:r>
            <a:endParaRPr sz="1100" kern="0">
              <a:solidFill>
                <a:sysClr val="windowText" lastClr="000000"/>
              </a:solidFill>
              <a:latin typeface="Gill Sans MT"/>
              <a:cs typeface="Gill Sans MT"/>
            </a:endParaRPr>
          </a:p>
          <a:p>
            <a:pPr>
              <a:spcBef>
                <a:spcPts val="940"/>
              </a:spcBef>
            </a:pPr>
            <a:endParaRPr sz="1100" kern="0">
              <a:solidFill>
                <a:sysClr val="windowText" lastClr="000000"/>
              </a:solidFill>
              <a:latin typeface="Gill Sans MT"/>
              <a:cs typeface="Gill Sans MT"/>
            </a:endParaRPr>
          </a:p>
          <a:p>
            <a:pPr marL="43180" marR="171450">
              <a:lnSpc>
                <a:spcPct val="100200"/>
              </a:lnSpc>
            </a:pPr>
            <a:r>
              <a:rPr sz="1400" b="1" kern="0" spc="-10" dirty="0">
                <a:solidFill>
                  <a:srgbClr val="0F1B42"/>
                </a:solidFill>
                <a:latin typeface="Gill Sans MT"/>
                <a:cs typeface="Gill Sans MT"/>
              </a:rPr>
              <a:t>Jennifer</a:t>
            </a:r>
            <a:r>
              <a:rPr sz="1400" b="1" kern="0" spc="-65" dirty="0">
                <a:solidFill>
                  <a:srgbClr val="0F1B42"/>
                </a:solidFill>
                <a:latin typeface="Gill Sans MT"/>
                <a:cs typeface="Gill Sans MT"/>
              </a:rPr>
              <a:t> </a:t>
            </a:r>
            <a:r>
              <a:rPr sz="1400" b="1" kern="0" spc="-10" dirty="0">
                <a:solidFill>
                  <a:srgbClr val="0F1B42"/>
                </a:solidFill>
                <a:latin typeface="Gill Sans MT"/>
                <a:cs typeface="Gill Sans MT"/>
              </a:rPr>
              <a:t>Gaviria</a:t>
            </a:r>
            <a:r>
              <a:rPr sz="1400" b="1" kern="0" spc="-130" dirty="0">
                <a:solidFill>
                  <a:srgbClr val="0F1B42"/>
                </a:solidFill>
                <a:latin typeface="Gill Sans MT"/>
                <a:cs typeface="Gill Sans MT"/>
              </a:rPr>
              <a:t> </a:t>
            </a:r>
            <a:r>
              <a:rPr sz="1100" kern="0" dirty="0">
                <a:solidFill>
                  <a:srgbClr val="0F1B42"/>
                </a:solidFill>
                <a:latin typeface="Gill Sans MT"/>
                <a:cs typeface="Gill Sans MT"/>
              </a:rPr>
              <a:t>MSW,</a:t>
            </a:r>
            <a:r>
              <a:rPr sz="1100" kern="0" spc="-30" dirty="0">
                <a:solidFill>
                  <a:srgbClr val="0F1B42"/>
                </a:solidFill>
                <a:latin typeface="Gill Sans MT"/>
                <a:cs typeface="Gill Sans MT"/>
              </a:rPr>
              <a:t> </a:t>
            </a:r>
            <a:r>
              <a:rPr sz="1100" kern="0" dirty="0">
                <a:solidFill>
                  <a:srgbClr val="0F1B42"/>
                </a:solidFill>
                <a:latin typeface="Gill Sans MT"/>
                <a:cs typeface="Gill Sans MT"/>
              </a:rPr>
              <a:t>LICSW</a:t>
            </a:r>
            <a:r>
              <a:rPr sz="1100" kern="0" spc="-30" dirty="0">
                <a:solidFill>
                  <a:srgbClr val="0F1B42"/>
                </a:solidFill>
                <a:latin typeface="Gill Sans MT"/>
                <a:cs typeface="Gill Sans MT"/>
              </a:rPr>
              <a:t> </a:t>
            </a:r>
            <a:r>
              <a:rPr sz="1100" kern="0" dirty="0">
                <a:solidFill>
                  <a:srgbClr val="0F1B42"/>
                </a:solidFill>
                <a:latin typeface="Gill Sans MT"/>
                <a:cs typeface="Gill Sans MT"/>
              </a:rPr>
              <a:t>is</a:t>
            </a:r>
            <a:r>
              <a:rPr sz="1100" kern="0" spc="-25" dirty="0">
                <a:solidFill>
                  <a:srgbClr val="0F1B42"/>
                </a:solidFill>
                <a:latin typeface="Gill Sans MT"/>
                <a:cs typeface="Gill Sans MT"/>
              </a:rPr>
              <a:t> </a:t>
            </a:r>
            <a:r>
              <a:rPr sz="1100" kern="0" dirty="0">
                <a:solidFill>
                  <a:srgbClr val="0F1B42"/>
                </a:solidFill>
                <a:latin typeface="Gill Sans MT"/>
                <a:cs typeface="Gill Sans MT"/>
              </a:rPr>
              <a:t>the</a:t>
            </a:r>
            <a:r>
              <a:rPr sz="1100" kern="0" spc="-25" dirty="0">
                <a:solidFill>
                  <a:srgbClr val="0F1B42"/>
                </a:solidFill>
                <a:latin typeface="Gill Sans MT"/>
                <a:cs typeface="Gill Sans MT"/>
              </a:rPr>
              <a:t> </a:t>
            </a:r>
            <a:r>
              <a:rPr sz="1100" kern="0" dirty="0">
                <a:solidFill>
                  <a:srgbClr val="0F1B42"/>
                </a:solidFill>
                <a:latin typeface="Gill Sans MT"/>
                <a:cs typeface="Gill Sans MT"/>
              </a:rPr>
              <a:t>Director</a:t>
            </a:r>
            <a:r>
              <a:rPr sz="1100" kern="0" spc="-25" dirty="0">
                <a:solidFill>
                  <a:srgbClr val="0F1B42"/>
                </a:solidFill>
                <a:latin typeface="Gill Sans MT"/>
                <a:cs typeface="Gill Sans MT"/>
              </a:rPr>
              <a:t> </a:t>
            </a:r>
            <a:r>
              <a:rPr sz="1100" kern="0" dirty="0">
                <a:solidFill>
                  <a:srgbClr val="0F1B42"/>
                </a:solidFill>
                <a:latin typeface="Gill Sans MT"/>
                <a:cs typeface="Gill Sans MT"/>
              </a:rPr>
              <a:t>of</a:t>
            </a:r>
            <a:r>
              <a:rPr sz="1100" kern="0" spc="-15" dirty="0">
                <a:solidFill>
                  <a:srgbClr val="0F1B42"/>
                </a:solidFill>
                <a:latin typeface="Gill Sans MT"/>
                <a:cs typeface="Gill Sans MT"/>
              </a:rPr>
              <a:t> </a:t>
            </a:r>
            <a:r>
              <a:rPr sz="1100" kern="0" dirty="0">
                <a:solidFill>
                  <a:srgbClr val="0F1B42"/>
                </a:solidFill>
                <a:latin typeface="Gill Sans MT"/>
                <a:cs typeface="Gill Sans MT"/>
              </a:rPr>
              <a:t>Behavioral</a:t>
            </a:r>
            <a:r>
              <a:rPr sz="1100" kern="0" spc="5" dirty="0">
                <a:solidFill>
                  <a:srgbClr val="0F1B42"/>
                </a:solidFill>
                <a:latin typeface="Gill Sans MT"/>
                <a:cs typeface="Gill Sans MT"/>
              </a:rPr>
              <a:t> </a:t>
            </a:r>
            <a:r>
              <a:rPr sz="1100" kern="0" dirty="0">
                <a:solidFill>
                  <a:srgbClr val="0F1B42"/>
                </a:solidFill>
                <a:latin typeface="Gill Sans MT"/>
                <a:cs typeface="Gill Sans MT"/>
              </a:rPr>
              <a:t>Health</a:t>
            </a:r>
            <a:r>
              <a:rPr sz="1100" kern="0" spc="-30" dirty="0">
                <a:solidFill>
                  <a:srgbClr val="0F1B42"/>
                </a:solidFill>
                <a:latin typeface="Gill Sans MT"/>
                <a:cs typeface="Gill Sans MT"/>
              </a:rPr>
              <a:t> </a:t>
            </a:r>
            <a:r>
              <a:rPr sz="1100" kern="0" dirty="0">
                <a:solidFill>
                  <a:srgbClr val="0F1B42"/>
                </a:solidFill>
                <a:latin typeface="Gill Sans MT"/>
                <a:cs typeface="Gill Sans MT"/>
              </a:rPr>
              <a:t>Workforce</a:t>
            </a:r>
            <a:r>
              <a:rPr sz="1100" kern="0" spc="-10" dirty="0">
                <a:solidFill>
                  <a:srgbClr val="0F1B42"/>
                </a:solidFill>
                <a:latin typeface="Gill Sans MT"/>
                <a:cs typeface="Gill Sans MT"/>
              </a:rPr>
              <a:t> Development </a:t>
            </a:r>
            <a:r>
              <a:rPr sz="1100" kern="0" dirty="0">
                <a:solidFill>
                  <a:srgbClr val="0F1B42"/>
                </a:solidFill>
                <a:latin typeface="Gill Sans MT"/>
                <a:cs typeface="Gill Sans MT"/>
              </a:rPr>
              <a:t>at</a:t>
            </a:r>
            <a:r>
              <a:rPr sz="1100" kern="0" spc="-25" dirty="0">
                <a:solidFill>
                  <a:srgbClr val="0F1B42"/>
                </a:solidFill>
                <a:latin typeface="Gill Sans MT"/>
                <a:cs typeface="Gill Sans MT"/>
              </a:rPr>
              <a:t> </a:t>
            </a:r>
            <a:r>
              <a:rPr sz="1100" kern="0" dirty="0">
                <a:solidFill>
                  <a:srgbClr val="0F1B42"/>
                </a:solidFill>
                <a:latin typeface="Gill Sans MT"/>
                <a:cs typeface="Gill Sans MT"/>
              </a:rPr>
              <a:t>Thundermist,</a:t>
            </a:r>
            <a:r>
              <a:rPr sz="1100" kern="0" spc="-55" dirty="0">
                <a:solidFill>
                  <a:srgbClr val="0F1B42"/>
                </a:solidFill>
                <a:latin typeface="Gill Sans MT"/>
                <a:cs typeface="Gill Sans MT"/>
              </a:rPr>
              <a:t> </a:t>
            </a:r>
            <a:r>
              <a:rPr sz="1100" kern="0" dirty="0">
                <a:solidFill>
                  <a:srgbClr val="0F1B42"/>
                </a:solidFill>
                <a:latin typeface="Gill Sans MT"/>
                <a:cs typeface="Gill Sans MT"/>
              </a:rPr>
              <a:t>bringing</a:t>
            </a:r>
            <a:r>
              <a:rPr sz="1100" kern="0" spc="-35" dirty="0">
                <a:solidFill>
                  <a:srgbClr val="0F1B42"/>
                </a:solidFill>
                <a:latin typeface="Gill Sans MT"/>
                <a:cs typeface="Gill Sans MT"/>
              </a:rPr>
              <a:t> </a:t>
            </a:r>
            <a:r>
              <a:rPr sz="1100" kern="0" dirty="0">
                <a:solidFill>
                  <a:srgbClr val="0F1B42"/>
                </a:solidFill>
                <a:latin typeface="Gill Sans MT"/>
                <a:cs typeface="Gill Sans MT"/>
              </a:rPr>
              <a:t>over</a:t>
            </a:r>
            <a:r>
              <a:rPr sz="1100" kern="0" spc="-25" dirty="0">
                <a:solidFill>
                  <a:srgbClr val="0F1B42"/>
                </a:solidFill>
                <a:latin typeface="Gill Sans MT"/>
                <a:cs typeface="Gill Sans MT"/>
              </a:rPr>
              <a:t> </a:t>
            </a:r>
            <a:r>
              <a:rPr sz="1100" kern="0" dirty="0">
                <a:solidFill>
                  <a:srgbClr val="0F1B42"/>
                </a:solidFill>
                <a:latin typeface="Gill Sans MT"/>
                <a:cs typeface="Gill Sans MT"/>
              </a:rPr>
              <a:t>7.5</a:t>
            </a:r>
            <a:r>
              <a:rPr sz="1100" kern="0" spc="-25" dirty="0">
                <a:solidFill>
                  <a:srgbClr val="0F1B42"/>
                </a:solidFill>
                <a:latin typeface="Gill Sans MT"/>
                <a:cs typeface="Gill Sans MT"/>
              </a:rPr>
              <a:t> </a:t>
            </a:r>
            <a:r>
              <a:rPr sz="1100" kern="0" dirty="0">
                <a:solidFill>
                  <a:srgbClr val="0F1B42"/>
                </a:solidFill>
                <a:latin typeface="Gill Sans MT"/>
                <a:cs typeface="Gill Sans MT"/>
              </a:rPr>
              <a:t>years</a:t>
            </a:r>
            <a:r>
              <a:rPr sz="1100" kern="0" spc="-10" dirty="0">
                <a:solidFill>
                  <a:srgbClr val="0F1B42"/>
                </a:solidFill>
                <a:latin typeface="Gill Sans MT"/>
                <a:cs typeface="Gill Sans MT"/>
              </a:rPr>
              <a:t> </a:t>
            </a:r>
            <a:r>
              <a:rPr sz="1100" kern="0" dirty="0">
                <a:solidFill>
                  <a:srgbClr val="0F1B42"/>
                </a:solidFill>
                <a:latin typeface="Gill Sans MT"/>
                <a:cs typeface="Gill Sans MT"/>
              </a:rPr>
              <a:t>of</a:t>
            </a:r>
            <a:r>
              <a:rPr sz="1100" kern="0" spc="-40" dirty="0">
                <a:solidFill>
                  <a:srgbClr val="0F1B42"/>
                </a:solidFill>
                <a:latin typeface="Gill Sans MT"/>
                <a:cs typeface="Gill Sans MT"/>
              </a:rPr>
              <a:t> </a:t>
            </a:r>
            <a:r>
              <a:rPr sz="1100" kern="0" dirty="0">
                <a:solidFill>
                  <a:srgbClr val="0F1B42"/>
                </a:solidFill>
                <a:latin typeface="Gill Sans MT"/>
                <a:cs typeface="Gill Sans MT"/>
              </a:rPr>
              <a:t>dedicated</a:t>
            </a:r>
            <a:r>
              <a:rPr sz="1100" kern="0" spc="-30" dirty="0">
                <a:solidFill>
                  <a:srgbClr val="0F1B42"/>
                </a:solidFill>
                <a:latin typeface="Gill Sans MT"/>
                <a:cs typeface="Gill Sans MT"/>
              </a:rPr>
              <a:t> </a:t>
            </a:r>
            <a:r>
              <a:rPr sz="1100" kern="0" dirty="0">
                <a:solidFill>
                  <a:srgbClr val="0F1B42"/>
                </a:solidFill>
                <a:latin typeface="Gill Sans MT"/>
                <a:cs typeface="Gill Sans MT"/>
              </a:rPr>
              <a:t>service</a:t>
            </a:r>
            <a:r>
              <a:rPr sz="1100" kern="0" spc="-20" dirty="0">
                <a:solidFill>
                  <a:srgbClr val="0F1B42"/>
                </a:solidFill>
                <a:latin typeface="Gill Sans MT"/>
                <a:cs typeface="Gill Sans MT"/>
              </a:rPr>
              <a:t> </a:t>
            </a:r>
            <a:r>
              <a:rPr sz="1100" kern="0" dirty="0">
                <a:solidFill>
                  <a:srgbClr val="0F1B42"/>
                </a:solidFill>
                <a:latin typeface="Gill Sans MT"/>
                <a:cs typeface="Gill Sans MT"/>
              </a:rPr>
              <a:t>to</a:t>
            </a:r>
            <a:r>
              <a:rPr sz="1100" kern="0" spc="-35" dirty="0">
                <a:solidFill>
                  <a:srgbClr val="0F1B42"/>
                </a:solidFill>
                <a:latin typeface="Gill Sans MT"/>
                <a:cs typeface="Gill Sans MT"/>
              </a:rPr>
              <a:t> </a:t>
            </a:r>
            <a:r>
              <a:rPr sz="1100" kern="0" dirty="0">
                <a:solidFill>
                  <a:srgbClr val="0F1B42"/>
                </a:solidFill>
                <a:latin typeface="Gill Sans MT"/>
                <a:cs typeface="Gill Sans MT"/>
              </a:rPr>
              <a:t>the</a:t>
            </a:r>
            <a:r>
              <a:rPr sz="1100" kern="0" spc="-35" dirty="0">
                <a:solidFill>
                  <a:srgbClr val="0F1B42"/>
                </a:solidFill>
                <a:latin typeface="Gill Sans MT"/>
                <a:cs typeface="Gill Sans MT"/>
              </a:rPr>
              <a:t> </a:t>
            </a:r>
            <a:r>
              <a:rPr sz="1100" kern="0" dirty="0">
                <a:solidFill>
                  <a:srgbClr val="0F1B42"/>
                </a:solidFill>
                <a:latin typeface="Gill Sans MT"/>
                <a:cs typeface="Gill Sans MT"/>
              </a:rPr>
              <a:t>organization.</a:t>
            </a:r>
            <a:r>
              <a:rPr sz="1100" kern="0" spc="-20" dirty="0">
                <a:solidFill>
                  <a:srgbClr val="0F1B42"/>
                </a:solidFill>
                <a:latin typeface="Gill Sans MT"/>
                <a:cs typeface="Gill Sans MT"/>
              </a:rPr>
              <a:t> </a:t>
            </a:r>
            <a:r>
              <a:rPr sz="1100" kern="0" dirty="0">
                <a:solidFill>
                  <a:srgbClr val="0F1B42"/>
                </a:solidFill>
                <a:latin typeface="Gill Sans MT"/>
                <a:cs typeface="Gill Sans MT"/>
              </a:rPr>
              <a:t>Since</a:t>
            </a:r>
            <a:r>
              <a:rPr sz="1100" kern="0" spc="-30" dirty="0">
                <a:solidFill>
                  <a:srgbClr val="0F1B42"/>
                </a:solidFill>
                <a:latin typeface="Gill Sans MT"/>
                <a:cs typeface="Gill Sans MT"/>
              </a:rPr>
              <a:t> </a:t>
            </a:r>
            <a:r>
              <a:rPr sz="1100" kern="0" dirty="0">
                <a:solidFill>
                  <a:srgbClr val="0F1B42"/>
                </a:solidFill>
                <a:latin typeface="Gill Sans MT"/>
                <a:cs typeface="Gill Sans MT"/>
              </a:rPr>
              <a:t>2019,</a:t>
            </a:r>
            <a:r>
              <a:rPr sz="1100" kern="0" spc="-40" dirty="0">
                <a:solidFill>
                  <a:srgbClr val="0F1B42"/>
                </a:solidFill>
                <a:latin typeface="Gill Sans MT"/>
                <a:cs typeface="Gill Sans MT"/>
              </a:rPr>
              <a:t> </a:t>
            </a:r>
            <a:r>
              <a:rPr sz="1100" kern="0" dirty="0">
                <a:solidFill>
                  <a:srgbClr val="0F1B42"/>
                </a:solidFill>
                <a:latin typeface="Gill Sans MT"/>
                <a:cs typeface="Gill Sans MT"/>
              </a:rPr>
              <a:t>she</a:t>
            </a:r>
            <a:r>
              <a:rPr sz="1100" kern="0" spc="-30" dirty="0">
                <a:solidFill>
                  <a:srgbClr val="0F1B42"/>
                </a:solidFill>
                <a:latin typeface="Gill Sans MT"/>
                <a:cs typeface="Gill Sans MT"/>
              </a:rPr>
              <a:t> </a:t>
            </a:r>
            <a:r>
              <a:rPr sz="1100" kern="0" spc="-25" dirty="0">
                <a:solidFill>
                  <a:srgbClr val="0F1B42"/>
                </a:solidFill>
                <a:latin typeface="Gill Sans MT"/>
                <a:cs typeface="Gill Sans MT"/>
              </a:rPr>
              <a:t>has </a:t>
            </a:r>
            <a:r>
              <a:rPr sz="1100" kern="0" dirty="0">
                <a:solidFill>
                  <a:srgbClr val="0F1B42"/>
                </a:solidFill>
                <a:latin typeface="Gill Sans MT"/>
                <a:cs typeface="Gill Sans MT"/>
              </a:rPr>
              <a:t>successfully</a:t>
            </a:r>
            <a:r>
              <a:rPr sz="1100" kern="0" spc="-10" dirty="0">
                <a:solidFill>
                  <a:srgbClr val="0F1B42"/>
                </a:solidFill>
                <a:latin typeface="Gill Sans MT"/>
                <a:cs typeface="Gill Sans MT"/>
              </a:rPr>
              <a:t> </a:t>
            </a:r>
            <a:r>
              <a:rPr sz="1100" kern="0" dirty="0">
                <a:solidFill>
                  <a:srgbClr val="0F1B42"/>
                </a:solidFill>
                <a:latin typeface="Gill Sans MT"/>
                <a:cs typeface="Gill Sans MT"/>
              </a:rPr>
              <a:t>overseen</a:t>
            </a:r>
            <a:r>
              <a:rPr sz="1100" kern="0" spc="-20" dirty="0">
                <a:solidFill>
                  <a:srgbClr val="0F1B42"/>
                </a:solidFill>
                <a:latin typeface="Gill Sans MT"/>
                <a:cs typeface="Gill Sans MT"/>
              </a:rPr>
              <a:t> </a:t>
            </a:r>
            <a:r>
              <a:rPr sz="1100" kern="0" dirty="0">
                <a:solidFill>
                  <a:srgbClr val="0F1B42"/>
                </a:solidFill>
                <a:latin typeface="Gill Sans MT"/>
                <a:cs typeface="Gill Sans MT"/>
              </a:rPr>
              <a:t>and</a:t>
            </a:r>
            <a:r>
              <a:rPr sz="1100" kern="0" spc="-30" dirty="0">
                <a:solidFill>
                  <a:srgbClr val="0F1B42"/>
                </a:solidFill>
                <a:latin typeface="Gill Sans MT"/>
                <a:cs typeface="Gill Sans MT"/>
              </a:rPr>
              <a:t> </a:t>
            </a:r>
            <a:r>
              <a:rPr sz="1100" kern="0" dirty="0">
                <a:solidFill>
                  <a:srgbClr val="0F1B42"/>
                </a:solidFill>
                <a:latin typeface="Gill Sans MT"/>
                <a:cs typeface="Gill Sans MT"/>
              </a:rPr>
              <a:t>mentored</a:t>
            </a:r>
            <a:r>
              <a:rPr sz="1100" kern="0" spc="-35" dirty="0">
                <a:solidFill>
                  <a:srgbClr val="0F1B42"/>
                </a:solidFill>
                <a:latin typeface="Gill Sans MT"/>
                <a:cs typeface="Gill Sans MT"/>
              </a:rPr>
              <a:t> </a:t>
            </a:r>
            <a:r>
              <a:rPr sz="1100" kern="0" dirty="0">
                <a:solidFill>
                  <a:srgbClr val="0F1B42"/>
                </a:solidFill>
                <a:latin typeface="Gill Sans MT"/>
                <a:cs typeface="Gill Sans MT"/>
              </a:rPr>
              <a:t>cohorts</a:t>
            </a:r>
            <a:r>
              <a:rPr sz="1100" kern="0" spc="-35" dirty="0">
                <a:solidFill>
                  <a:srgbClr val="0F1B42"/>
                </a:solidFill>
                <a:latin typeface="Gill Sans MT"/>
                <a:cs typeface="Gill Sans MT"/>
              </a:rPr>
              <a:t> </a:t>
            </a:r>
            <a:r>
              <a:rPr sz="1100" kern="0" dirty="0">
                <a:solidFill>
                  <a:srgbClr val="0F1B42"/>
                </a:solidFill>
                <a:latin typeface="Gill Sans MT"/>
                <a:cs typeface="Gill Sans MT"/>
              </a:rPr>
              <a:t>of</a:t>
            </a:r>
            <a:r>
              <a:rPr sz="1100" kern="0" spc="-25" dirty="0">
                <a:solidFill>
                  <a:srgbClr val="0F1B42"/>
                </a:solidFill>
                <a:latin typeface="Gill Sans MT"/>
                <a:cs typeface="Gill Sans MT"/>
              </a:rPr>
              <a:t> </a:t>
            </a:r>
            <a:r>
              <a:rPr sz="1100" kern="0" dirty="0">
                <a:solidFill>
                  <a:srgbClr val="0F1B42"/>
                </a:solidFill>
                <a:latin typeface="Gill Sans MT"/>
                <a:cs typeface="Gill Sans MT"/>
              </a:rPr>
              <a:t>6-8</a:t>
            </a:r>
            <a:r>
              <a:rPr sz="1100" kern="0" spc="-35" dirty="0">
                <a:solidFill>
                  <a:srgbClr val="0F1B42"/>
                </a:solidFill>
                <a:latin typeface="Gill Sans MT"/>
                <a:cs typeface="Gill Sans MT"/>
              </a:rPr>
              <a:t> </a:t>
            </a:r>
            <a:r>
              <a:rPr sz="1100" kern="0" dirty="0">
                <a:solidFill>
                  <a:srgbClr val="0F1B42"/>
                </a:solidFill>
                <a:latin typeface="Gill Sans MT"/>
                <a:cs typeface="Gill Sans MT"/>
              </a:rPr>
              <a:t>Bachelor</a:t>
            </a:r>
            <a:r>
              <a:rPr sz="1100" kern="0" spc="-20" dirty="0">
                <a:solidFill>
                  <a:srgbClr val="0F1B42"/>
                </a:solidFill>
                <a:latin typeface="Gill Sans MT"/>
                <a:cs typeface="Gill Sans MT"/>
              </a:rPr>
              <a:t> </a:t>
            </a:r>
            <a:r>
              <a:rPr sz="1100" kern="0" dirty="0">
                <a:solidFill>
                  <a:srgbClr val="0F1B42"/>
                </a:solidFill>
                <a:latin typeface="Gill Sans MT"/>
                <a:cs typeface="Gill Sans MT"/>
              </a:rPr>
              <a:t>of</a:t>
            </a:r>
            <a:r>
              <a:rPr sz="1100" kern="0" spc="-25" dirty="0">
                <a:solidFill>
                  <a:srgbClr val="0F1B42"/>
                </a:solidFill>
                <a:latin typeface="Gill Sans MT"/>
                <a:cs typeface="Gill Sans MT"/>
              </a:rPr>
              <a:t> </a:t>
            </a:r>
            <a:r>
              <a:rPr sz="1100" kern="0" dirty="0">
                <a:solidFill>
                  <a:srgbClr val="0F1B42"/>
                </a:solidFill>
                <a:latin typeface="Gill Sans MT"/>
                <a:cs typeface="Gill Sans MT"/>
              </a:rPr>
              <a:t>Social</a:t>
            </a:r>
            <a:r>
              <a:rPr sz="1100" kern="0" spc="-20" dirty="0">
                <a:solidFill>
                  <a:srgbClr val="0F1B42"/>
                </a:solidFill>
                <a:latin typeface="Gill Sans MT"/>
                <a:cs typeface="Gill Sans MT"/>
              </a:rPr>
              <a:t> </a:t>
            </a:r>
            <a:r>
              <a:rPr sz="1100" kern="0" dirty="0">
                <a:solidFill>
                  <a:srgbClr val="0F1B42"/>
                </a:solidFill>
                <a:latin typeface="Gill Sans MT"/>
                <a:cs typeface="Gill Sans MT"/>
              </a:rPr>
              <a:t>Work</a:t>
            </a:r>
            <a:r>
              <a:rPr sz="1100" kern="0" spc="-25" dirty="0">
                <a:solidFill>
                  <a:srgbClr val="0F1B42"/>
                </a:solidFill>
                <a:latin typeface="Gill Sans MT"/>
                <a:cs typeface="Gill Sans MT"/>
              </a:rPr>
              <a:t> </a:t>
            </a:r>
            <a:r>
              <a:rPr sz="1100" kern="0" dirty="0">
                <a:solidFill>
                  <a:srgbClr val="0F1B42"/>
                </a:solidFill>
                <a:latin typeface="Gill Sans MT"/>
                <a:cs typeface="Gill Sans MT"/>
              </a:rPr>
              <a:t>(BSW)</a:t>
            </a:r>
            <a:r>
              <a:rPr sz="1100" kern="0" spc="-50" dirty="0">
                <a:solidFill>
                  <a:srgbClr val="0F1B42"/>
                </a:solidFill>
                <a:latin typeface="Gill Sans MT"/>
                <a:cs typeface="Gill Sans MT"/>
              </a:rPr>
              <a:t> </a:t>
            </a:r>
            <a:r>
              <a:rPr sz="1100" kern="0" dirty="0">
                <a:solidFill>
                  <a:srgbClr val="0F1B42"/>
                </a:solidFill>
                <a:latin typeface="Gill Sans MT"/>
                <a:cs typeface="Gill Sans MT"/>
              </a:rPr>
              <a:t>and</a:t>
            </a:r>
            <a:r>
              <a:rPr sz="1100" kern="0" spc="-25" dirty="0">
                <a:solidFill>
                  <a:srgbClr val="0F1B42"/>
                </a:solidFill>
                <a:latin typeface="Gill Sans MT"/>
                <a:cs typeface="Gill Sans MT"/>
              </a:rPr>
              <a:t> </a:t>
            </a:r>
            <a:r>
              <a:rPr sz="1100" kern="0" dirty="0">
                <a:solidFill>
                  <a:srgbClr val="0F1B42"/>
                </a:solidFill>
                <a:latin typeface="Gill Sans MT"/>
                <a:cs typeface="Gill Sans MT"/>
              </a:rPr>
              <a:t>Master</a:t>
            </a:r>
            <a:r>
              <a:rPr sz="1100" kern="0" spc="-35" dirty="0">
                <a:solidFill>
                  <a:srgbClr val="0F1B42"/>
                </a:solidFill>
                <a:latin typeface="Gill Sans MT"/>
                <a:cs typeface="Gill Sans MT"/>
              </a:rPr>
              <a:t> </a:t>
            </a:r>
            <a:r>
              <a:rPr sz="1100" kern="0" spc="-25" dirty="0">
                <a:solidFill>
                  <a:srgbClr val="0F1B42"/>
                </a:solidFill>
                <a:latin typeface="Gill Sans MT"/>
                <a:cs typeface="Gill Sans MT"/>
              </a:rPr>
              <a:t>of </a:t>
            </a:r>
            <a:r>
              <a:rPr sz="1100" kern="0" dirty="0">
                <a:solidFill>
                  <a:srgbClr val="0F1B42"/>
                </a:solidFill>
                <a:latin typeface="Gill Sans MT"/>
                <a:cs typeface="Gill Sans MT"/>
              </a:rPr>
              <a:t>Social</a:t>
            </a:r>
            <a:r>
              <a:rPr sz="1100" kern="0" spc="-25" dirty="0">
                <a:solidFill>
                  <a:srgbClr val="0F1B42"/>
                </a:solidFill>
                <a:latin typeface="Gill Sans MT"/>
                <a:cs typeface="Gill Sans MT"/>
              </a:rPr>
              <a:t> </a:t>
            </a:r>
            <a:r>
              <a:rPr sz="1100" kern="0" dirty="0">
                <a:solidFill>
                  <a:srgbClr val="0F1B42"/>
                </a:solidFill>
                <a:latin typeface="Gill Sans MT"/>
                <a:cs typeface="Gill Sans MT"/>
              </a:rPr>
              <a:t>Work</a:t>
            </a:r>
            <a:r>
              <a:rPr sz="1100" kern="0" spc="-10" dirty="0">
                <a:solidFill>
                  <a:srgbClr val="0F1B42"/>
                </a:solidFill>
                <a:latin typeface="Gill Sans MT"/>
                <a:cs typeface="Gill Sans MT"/>
              </a:rPr>
              <a:t> </a:t>
            </a:r>
            <a:r>
              <a:rPr sz="1100" kern="0" dirty="0">
                <a:solidFill>
                  <a:srgbClr val="0F1B42"/>
                </a:solidFill>
                <a:latin typeface="Gill Sans MT"/>
                <a:cs typeface="Gill Sans MT"/>
              </a:rPr>
              <a:t>(MSW)</a:t>
            </a:r>
            <a:r>
              <a:rPr sz="1100" kern="0" spc="-50" dirty="0">
                <a:solidFill>
                  <a:srgbClr val="0F1B42"/>
                </a:solidFill>
                <a:latin typeface="Gill Sans MT"/>
                <a:cs typeface="Gill Sans MT"/>
              </a:rPr>
              <a:t> </a:t>
            </a:r>
            <a:r>
              <a:rPr sz="1100" kern="0" dirty="0">
                <a:solidFill>
                  <a:srgbClr val="0F1B42"/>
                </a:solidFill>
                <a:latin typeface="Gill Sans MT"/>
                <a:cs typeface="Gill Sans MT"/>
              </a:rPr>
              <a:t>students,</a:t>
            </a:r>
            <a:r>
              <a:rPr sz="1100" kern="0" spc="-30" dirty="0">
                <a:solidFill>
                  <a:srgbClr val="0F1B42"/>
                </a:solidFill>
                <a:latin typeface="Gill Sans MT"/>
                <a:cs typeface="Gill Sans MT"/>
              </a:rPr>
              <a:t> </a:t>
            </a:r>
            <a:r>
              <a:rPr sz="1100" kern="0" dirty="0">
                <a:solidFill>
                  <a:srgbClr val="0F1B42"/>
                </a:solidFill>
                <a:latin typeface="Gill Sans MT"/>
                <a:cs typeface="Gill Sans MT"/>
              </a:rPr>
              <a:t>contributing</a:t>
            </a:r>
            <a:r>
              <a:rPr sz="1100" kern="0" spc="-35" dirty="0">
                <a:solidFill>
                  <a:srgbClr val="0F1B42"/>
                </a:solidFill>
                <a:latin typeface="Gill Sans MT"/>
                <a:cs typeface="Gill Sans MT"/>
              </a:rPr>
              <a:t> </a:t>
            </a:r>
            <a:r>
              <a:rPr sz="1100" kern="0" spc="-10" dirty="0">
                <a:solidFill>
                  <a:srgbClr val="0F1B42"/>
                </a:solidFill>
                <a:latin typeface="Gill Sans MT"/>
                <a:cs typeface="Gill Sans MT"/>
              </a:rPr>
              <a:t>significantly</a:t>
            </a:r>
            <a:r>
              <a:rPr sz="1100" kern="0" spc="-25" dirty="0">
                <a:solidFill>
                  <a:srgbClr val="0F1B42"/>
                </a:solidFill>
                <a:latin typeface="Gill Sans MT"/>
                <a:cs typeface="Gill Sans MT"/>
              </a:rPr>
              <a:t> </a:t>
            </a:r>
            <a:r>
              <a:rPr sz="1100" kern="0" dirty="0">
                <a:solidFill>
                  <a:srgbClr val="0F1B42"/>
                </a:solidFill>
                <a:latin typeface="Gill Sans MT"/>
                <a:cs typeface="Gill Sans MT"/>
              </a:rPr>
              <a:t>to</a:t>
            </a:r>
            <a:r>
              <a:rPr sz="1100" kern="0" spc="-15" dirty="0">
                <a:solidFill>
                  <a:srgbClr val="0F1B42"/>
                </a:solidFill>
                <a:latin typeface="Gill Sans MT"/>
                <a:cs typeface="Gill Sans MT"/>
              </a:rPr>
              <a:t> </a:t>
            </a:r>
            <a:r>
              <a:rPr sz="1100" kern="0" dirty="0">
                <a:solidFill>
                  <a:srgbClr val="0F1B42"/>
                </a:solidFill>
                <a:latin typeface="Gill Sans MT"/>
                <a:cs typeface="Gill Sans MT"/>
              </a:rPr>
              <a:t>their</a:t>
            </a:r>
            <a:r>
              <a:rPr sz="1100" kern="0" spc="-40" dirty="0">
                <a:solidFill>
                  <a:srgbClr val="0F1B42"/>
                </a:solidFill>
                <a:latin typeface="Gill Sans MT"/>
                <a:cs typeface="Gill Sans MT"/>
              </a:rPr>
              <a:t> </a:t>
            </a:r>
            <a:r>
              <a:rPr sz="1100" kern="0" dirty="0">
                <a:solidFill>
                  <a:srgbClr val="0F1B42"/>
                </a:solidFill>
                <a:latin typeface="Gill Sans MT"/>
                <a:cs typeface="Gill Sans MT"/>
              </a:rPr>
              <a:t>professional</a:t>
            </a:r>
            <a:r>
              <a:rPr sz="1100" kern="0" spc="-15" dirty="0">
                <a:solidFill>
                  <a:srgbClr val="0F1B42"/>
                </a:solidFill>
                <a:latin typeface="Gill Sans MT"/>
                <a:cs typeface="Gill Sans MT"/>
              </a:rPr>
              <a:t> </a:t>
            </a:r>
            <a:r>
              <a:rPr sz="1100" kern="0" dirty="0">
                <a:solidFill>
                  <a:srgbClr val="0F1B42"/>
                </a:solidFill>
                <a:latin typeface="Gill Sans MT"/>
                <a:cs typeface="Gill Sans MT"/>
              </a:rPr>
              <a:t>growth.</a:t>
            </a:r>
            <a:r>
              <a:rPr sz="1100" kern="0" spc="-30" dirty="0">
                <a:solidFill>
                  <a:srgbClr val="0F1B42"/>
                </a:solidFill>
                <a:latin typeface="Gill Sans MT"/>
                <a:cs typeface="Gill Sans MT"/>
              </a:rPr>
              <a:t> </a:t>
            </a:r>
            <a:r>
              <a:rPr sz="1100" kern="0" dirty="0">
                <a:solidFill>
                  <a:srgbClr val="0F1B42"/>
                </a:solidFill>
                <a:latin typeface="Gill Sans MT"/>
                <a:cs typeface="Gill Sans MT"/>
              </a:rPr>
              <a:t>Jennifer</a:t>
            </a:r>
            <a:r>
              <a:rPr sz="1100" kern="0" spc="-35" dirty="0">
                <a:solidFill>
                  <a:srgbClr val="0F1B42"/>
                </a:solidFill>
                <a:latin typeface="Gill Sans MT"/>
                <a:cs typeface="Gill Sans MT"/>
              </a:rPr>
              <a:t> </a:t>
            </a:r>
            <a:r>
              <a:rPr sz="1100" kern="0" spc="-25" dirty="0">
                <a:solidFill>
                  <a:srgbClr val="0F1B42"/>
                </a:solidFill>
                <a:latin typeface="Gill Sans MT"/>
                <a:cs typeface="Gill Sans MT"/>
              </a:rPr>
              <a:t>is </a:t>
            </a:r>
            <a:r>
              <a:rPr sz="1100" kern="0" dirty="0">
                <a:solidFill>
                  <a:srgbClr val="0F1B42"/>
                </a:solidFill>
                <a:latin typeface="Gill Sans MT"/>
                <a:cs typeface="Gill Sans MT"/>
              </a:rPr>
              <a:t>committed</a:t>
            </a:r>
            <a:r>
              <a:rPr sz="1100" kern="0" spc="-45" dirty="0">
                <a:solidFill>
                  <a:srgbClr val="0F1B42"/>
                </a:solidFill>
                <a:latin typeface="Gill Sans MT"/>
                <a:cs typeface="Gill Sans MT"/>
              </a:rPr>
              <a:t> </a:t>
            </a:r>
            <a:r>
              <a:rPr sz="1100" kern="0" dirty="0">
                <a:solidFill>
                  <a:srgbClr val="0F1B42"/>
                </a:solidFill>
                <a:latin typeface="Gill Sans MT"/>
                <a:cs typeface="Gill Sans MT"/>
              </a:rPr>
              <a:t>to</a:t>
            </a:r>
            <a:r>
              <a:rPr sz="1100" kern="0" spc="-25" dirty="0">
                <a:solidFill>
                  <a:srgbClr val="0F1B42"/>
                </a:solidFill>
                <a:latin typeface="Gill Sans MT"/>
                <a:cs typeface="Gill Sans MT"/>
              </a:rPr>
              <a:t> </a:t>
            </a:r>
            <a:r>
              <a:rPr sz="1100" kern="0" dirty="0">
                <a:solidFill>
                  <a:srgbClr val="0F1B42"/>
                </a:solidFill>
                <a:latin typeface="Gill Sans MT"/>
                <a:cs typeface="Gill Sans MT"/>
              </a:rPr>
              <a:t>enhancing</a:t>
            </a:r>
            <a:r>
              <a:rPr sz="1100" kern="0" spc="-15" dirty="0">
                <a:solidFill>
                  <a:srgbClr val="0F1B42"/>
                </a:solidFill>
                <a:latin typeface="Gill Sans MT"/>
                <a:cs typeface="Gill Sans MT"/>
              </a:rPr>
              <a:t> </a:t>
            </a:r>
            <a:r>
              <a:rPr sz="1100" kern="0" dirty="0">
                <a:solidFill>
                  <a:srgbClr val="0F1B42"/>
                </a:solidFill>
                <a:latin typeface="Gill Sans MT"/>
                <a:cs typeface="Gill Sans MT"/>
              </a:rPr>
              <a:t>the</a:t>
            </a:r>
            <a:r>
              <a:rPr sz="1100" kern="0" spc="-35" dirty="0">
                <a:solidFill>
                  <a:srgbClr val="0F1B42"/>
                </a:solidFill>
                <a:latin typeface="Gill Sans MT"/>
                <a:cs typeface="Gill Sans MT"/>
              </a:rPr>
              <a:t> </a:t>
            </a:r>
            <a:r>
              <a:rPr sz="1100" kern="0" dirty="0">
                <a:solidFill>
                  <a:srgbClr val="0F1B42"/>
                </a:solidFill>
                <a:latin typeface="Gill Sans MT"/>
                <a:cs typeface="Gill Sans MT"/>
              </a:rPr>
              <a:t>internship</a:t>
            </a:r>
            <a:r>
              <a:rPr sz="1100" kern="0" spc="-30" dirty="0">
                <a:solidFill>
                  <a:srgbClr val="0F1B42"/>
                </a:solidFill>
                <a:latin typeface="Gill Sans MT"/>
                <a:cs typeface="Gill Sans MT"/>
              </a:rPr>
              <a:t> </a:t>
            </a:r>
            <a:r>
              <a:rPr sz="1100" kern="0" dirty="0">
                <a:solidFill>
                  <a:srgbClr val="0F1B42"/>
                </a:solidFill>
                <a:latin typeface="Gill Sans MT"/>
                <a:cs typeface="Gill Sans MT"/>
              </a:rPr>
              <a:t>program</a:t>
            </a:r>
            <a:r>
              <a:rPr sz="1100" kern="0" spc="-10" dirty="0">
                <a:solidFill>
                  <a:srgbClr val="0F1B42"/>
                </a:solidFill>
                <a:latin typeface="Gill Sans MT"/>
                <a:cs typeface="Gill Sans MT"/>
              </a:rPr>
              <a:t> </a:t>
            </a:r>
            <a:r>
              <a:rPr sz="1100" kern="0" dirty="0">
                <a:solidFill>
                  <a:srgbClr val="0F1B42"/>
                </a:solidFill>
                <a:latin typeface="Gill Sans MT"/>
                <a:cs typeface="Gill Sans MT"/>
              </a:rPr>
              <a:t>by</a:t>
            </a:r>
            <a:r>
              <a:rPr sz="1100" kern="0" spc="-15" dirty="0">
                <a:solidFill>
                  <a:srgbClr val="0F1B42"/>
                </a:solidFill>
                <a:latin typeface="Gill Sans MT"/>
                <a:cs typeface="Gill Sans MT"/>
              </a:rPr>
              <a:t> </a:t>
            </a:r>
            <a:r>
              <a:rPr sz="1100" kern="0" spc="-10" dirty="0">
                <a:solidFill>
                  <a:srgbClr val="0F1B42"/>
                </a:solidFill>
                <a:latin typeface="Gill Sans MT"/>
                <a:cs typeface="Gill Sans MT"/>
              </a:rPr>
              <a:t>streamlining</a:t>
            </a:r>
            <a:r>
              <a:rPr sz="1100" kern="0" spc="-20" dirty="0">
                <a:solidFill>
                  <a:srgbClr val="0F1B42"/>
                </a:solidFill>
                <a:latin typeface="Gill Sans MT"/>
                <a:cs typeface="Gill Sans MT"/>
              </a:rPr>
              <a:t> </a:t>
            </a:r>
            <a:r>
              <a:rPr sz="1100" kern="0" dirty="0">
                <a:solidFill>
                  <a:srgbClr val="0F1B42"/>
                </a:solidFill>
                <a:latin typeface="Gill Sans MT"/>
                <a:cs typeface="Gill Sans MT"/>
              </a:rPr>
              <a:t>processes</a:t>
            </a:r>
            <a:r>
              <a:rPr sz="1100" kern="0" spc="-15" dirty="0">
                <a:solidFill>
                  <a:srgbClr val="0F1B42"/>
                </a:solidFill>
                <a:latin typeface="Gill Sans MT"/>
                <a:cs typeface="Gill Sans MT"/>
              </a:rPr>
              <a:t> </a:t>
            </a:r>
            <a:r>
              <a:rPr sz="1100" kern="0" dirty="0">
                <a:solidFill>
                  <a:srgbClr val="0F1B42"/>
                </a:solidFill>
                <a:latin typeface="Gill Sans MT"/>
                <a:cs typeface="Gill Sans MT"/>
              </a:rPr>
              <a:t>and</a:t>
            </a:r>
            <a:r>
              <a:rPr sz="1100" kern="0" spc="-10" dirty="0">
                <a:solidFill>
                  <a:srgbClr val="0F1B42"/>
                </a:solidFill>
                <a:latin typeface="Gill Sans MT"/>
                <a:cs typeface="Gill Sans MT"/>
              </a:rPr>
              <a:t> prioritizing </a:t>
            </a:r>
            <a:r>
              <a:rPr sz="1100" kern="0" dirty="0">
                <a:solidFill>
                  <a:srgbClr val="0F1B42"/>
                </a:solidFill>
                <a:latin typeface="Gill Sans MT"/>
                <a:cs typeface="Gill Sans MT"/>
              </a:rPr>
              <a:t>sustainability</a:t>
            </a:r>
            <a:r>
              <a:rPr sz="1100" kern="0" spc="-30" dirty="0">
                <a:solidFill>
                  <a:srgbClr val="0F1B42"/>
                </a:solidFill>
                <a:latin typeface="Gill Sans MT"/>
                <a:cs typeface="Gill Sans MT"/>
              </a:rPr>
              <a:t> </a:t>
            </a:r>
            <a:r>
              <a:rPr sz="1100" kern="0" dirty="0">
                <a:solidFill>
                  <a:srgbClr val="0F1B42"/>
                </a:solidFill>
                <a:latin typeface="Gill Sans MT"/>
                <a:cs typeface="Gill Sans MT"/>
              </a:rPr>
              <a:t>for</a:t>
            </a:r>
            <a:r>
              <a:rPr sz="1100" kern="0" spc="-30" dirty="0">
                <a:solidFill>
                  <a:srgbClr val="0F1B42"/>
                </a:solidFill>
                <a:latin typeface="Gill Sans MT"/>
                <a:cs typeface="Gill Sans MT"/>
              </a:rPr>
              <a:t> </a:t>
            </a:r>
            <a:r>
              <a:rPr sz="1100" kern="0" dirty="0">
                <a:solidFill>
                  <a:srgbClr val="0F1B42"/>
                </a:solidFill>
                <a:latin typeface="Gill Sans MT"/>
                <a:cs typeface="Gill Sans MT"/>
              </a:rPr>
              <a:t>a</a:t>
            </a:r>
            <a:r>
              <a:rPr sz="1100" kern="0" spc="-15" dirty="0">
                <a:solidFill>
                  <a:srgbClr val="0F1B42"/>
                </a:solidFill>
                <a:latin typeface="Gill Sans MT"/>
                <a:cs typeface="Gill Sans MT"/>
              </a:rPr>
              <a:t> </a:t>
            </a:r>
            <a:r>
              <a:rPr sz="1100" kern="0" dirty="0">
                <a:solidFill>
                  <a:srgbClr val="0F1B42"/>
                </a:solidFill>
                <a:latin typeface="Gill Sans MT"/>
                <a:cs typeface="Gill Sans MT"/>
              </a:rPr>
              <a:t>lasting</a:t>
            </a:r>
            <a:r>
              <a:rPr sz="1100" kern="0" spc="-35" dirty="0">
                <a:solidFill>
                  <a:srgbClr val="0F1B42"/>
                </a:solidFill>
                <a:latin typeface="Gill Sans MT"/>
                <a:cs typeface="Gill Sans MT"/>
              </a:rPr>
              <a:t> </a:t>
            </a:r>
            <a:r>
              <a:rPr sz="1100" kern="0" dirty="0">
                <a:solidFill>
                  <a:srgbClr val="0F1B42"/>
                </a:solidFill>
                <a:latin typeface="Gill Sans MT"/>
                <a:cs typeface="Gill Sans MT"/>
              </a:rPr>
              <a:t>impact</a:t>
            </a:r>
            <a:r>
              <a:rPr sz="1100" kern="0" spc="-20" dirty="0">
                <a:solidFill>
                  <a:srgbClr val="0F1B42"/>
                </a:solidFill>
                <a:latin typeface="Gill Sans MT"/>
                <a:cs typeface="Gill Sans MT"/>
              </a:rPr>
              <a:t> </a:t>
            </a:r>
            <a:r>
              <a:rPr sz="1100" kern="0" dirty="0">
                <a:solidFill>
                  <a:srgbClr val="0F1B42"/>
                </a:solidFill>
                <a:latin typeface="Gill Sans MT"/>
                <a:cs typeface="Gill Sans MT"/>
              </a:rPr>
              <a:t>on</a:t>
            </a:r>
            <a:r>
              <a:rPr sz="1100" kern="0" spc="-20" dirty="0">
                <a:solidFill>
                  <a:srgbClr val="0F1B42"/>
                </a:solidFill>
                <a:latin typeface="Gill Sans MT"/>
                <a:cs typeface="Gill Sans MT"/>
              </a:rPr>
              <a:t> </a:t>
            </a:r>
            <a:r>
              <a:rPr sz="1100" kern="0" dirty="0">
                <a:solidFill>
                  <a:srgbClr val="0F1B42"/>
                </a:solidFill>
                <a:latin typeface="Gill Sans MT"/>
                <a:cs typeface="Gill Sans MT"/>
              </a:rPr>
              <a:t>Thundermist's</a:t>
            </a:r>
            <a:r>
              <a:rPr sz="1100" kern="0" spc="-35" dirty="0">
                <a:solidFill>
                  <a:srgbClr val="0F1B42"/>
                </a:solidFill>
                <a:latin typeface="Gill Sans MT"/>
                <a:cs typeface="Gill Sans MT"/>
              </a:rPr>
              <a:t> </a:t>
            </a:r>
            <a:r>
              <a:rPr sz="1100" kern="0" dirty="0">
                <a:solidFill>
                  <a:srgbClr val="0F1B42"/>
                </a:solidFill>
                <a:latin typeface="Gill Sans MT"/>
                <a:cs typeface="Gill Sans MT"/>
              </a:rPr>
              <a:t>behavioral</a:t>
            </a:r>
            <a:r>
              <a:rPr sz="1100" kern="0" spc="-20" dirty="0">
                <a:solidFill>
                  <a:srgbClr val="0F1B42"/>
                </a:solidFill>
                <a:latin typeface="Gill Sans MT"/>
                <a:cs typeface="Gill Sans MT"/>
              </a:rPr>
              <a:t> </a:t>
            </a:r>
            <a:r>
              <a:rPr sz="1100" kern="0" dirty="0">
                <a:solidFill>
                  <a:srgbClr val="0F1B42"/>
                </a:solidFill>
                <a:latin typeface="Gill Sans MT"/>
                <a:cs typeface="Gill Sans MT"/>
              </a:rPr>
              <a:t>health</a:t>
            </a:r>
            <a:r>
              <a:rPr sz="1100" kern="0" spc="-35" dirty="0">
                <a:solidFill>
                  <a:srgbClr val="0F1B42"/>
                </a:solidFill>
                <a:latin typeface="Gill Sans MT"/>
                <a:cs typeface="Gill Sans MT"/>
              </a:rPr>
              <a:t> </a:t>
            </a:r>
            <a:r>
              <a:rPr sz="1100" kern="0" spc="-10" dirty="0">
                <a:solidFill>
                  <a:srgbClr val="0F1B42"/>
                </a:solidFill>
                <a:latin typeface="Gill Sans MT"/>
                <a:cs typeface="Gill Sans MT"/>
              </a:rPr>
              <a:t>initiatives.</a:t>
            </a:r>
            <a:endParaRPr sz="1100" kern="0">
              <a:solidFill>
                <a:sysClr val="windowText" lastClr="000000"/>
              </a:solidFill>
              <a:latin typeface="Gill Sans MT"/>
              <a:cs typeface="Gill Sans MT"/>
            </a:endParaRPr>
          </a:p>
          <a:p>
            <a:pPr>
              <a:spcBef>
                <a:spcPts val="944"/>
              </a:spcBef>
            </a:pPr>
            <a:endParaRPr sz="1100" kern="0">
              <a:solidFill>
                <a:sysClr val="windowText" lastClr="000000"/>
              </a:solidFill>
              <a:latin typeface="Gill Sans MT"/>
              <a:cs typeface="Gill Sans MT"/>
            </a:endParaRPr>
          </a:p>
          <a:p>
            <a:pPr marL="55244" marR="180975">
              <a:lnSpc>
                <a:spcPct val="100099"/>
              </a:lnSpc>
            </a:pPr>
            <a:r>
              <a:rPr sz="1400" b="1" kern="0" spc="-10" dirty="0">
                <a:solidFill>
                  <a:srgbClr val="0F1B42"/>
                </a:solidFill>
                <a:latin typeface="Gill Sans MT"/>
                <a:cs typeface="Gill Sans MT"/>
              </a:rPr>
              <a:t>Andrew</a:t>
            </a:r>
            <a:r>
              <a:rPr sz="1400" b="1" kern="0" spc="-50" dirty="0">
                <a:solidFill>
                  <a:srgbClr val="0F1B42"/>
                </a:solidFill>
                <a:latin typeface="Gill Sans MT"/>
                <a:cs typeface="Gill Sans MT"/>
              </a:rPr>
              <a:t> </a:t>
            </a:r>
            <a:r>
              <a:rPr sz="1400" b="1" kern="0" dirty="0">
                <a:solidFill>
                  <a:srgbClr val="0F1B42"/>
                </a:solidFill>
                <a:latin typeface="Gill Sans MT"/>
                <a:cs typeface="Gill Sans MT"/>
              </a:rPr>
              <a:t>Jarbeau</a:t>
            </a:r>
            <a:r>
              <a:rPr sz="1400" b="1" kern="0" spc="-65" dirty="0">
                <a:solidFill>
                  <a:srgbClr val="0F1B42"/>
                </a:solidFill>
                <a:latin typeface="Gill Sans MT"/>
                <a:cs typeface="Gill Sans MT"/>
              </a:rPr>
              <a:t> </a:t>
            </a:r>
            <a:r>
              <a:rPr sz="1100" kern="0" dirty="0">
                <a:solidFill>
                  <a:srgbClr val="0F1B42"/>
                </a:solidFill>
                <a:latin typeface="Gill Sans MT"/>
                <a:cs typeface="Gill Sans MT"/>
              </a:rPr>
              <a:t>is</a:t>
            </a:r>
            <a:r>
              <a:rPr sz="1100" kern="0" spc="-25" dirty="0">
                <a:solidFill>
                  <a:srgbClr val="0F1B42"/>
                </a:solidFill>
                <a:latin typeface="Gill Sans MT"/>
                <a:cs typeface="Gill Sans MT"/>
              </a:rPr>
              <a:t> </a:t>
            </a:r>
            <a:r>
              <a:rPr sz="1100" kern="0" dirty="0">
                <a:solidFill>
                  <a:srgbClr val="0F1B42"/>
                </a:solidFill>
                <a:latin typeface="Gill Sans MT"/>
                <a:cs typeface="Gill Sans MT"/>
              </a:rPr>
              <a:t>the</a:t>
            </a:r>
            <a:r>
              <a:rPr sz="1100" kern="0" spc="-50" dirty="0">
                <a:solidFill>
                  <a:srgbClr val="0F1B42"/>
                </a:solidFill>
                <a:latin typeface="Gill Sans MT"/>
                <a:cs typeface="Gill Sans MT"/>
              </a:rPr>
              <a:t> </a:t>
            </a:r>
            <a:r>
              <a:rPr sz="1100" kern="0" dirty="0">
                <a:solidFill>
                  <a:srgbClr val="0F1B42"/>
                </a:solidFill>
                <a:latin typeface="Gill Sans MT"/>
                <a:cs typeface="Gill Sans MT"/>
              </a:rPr>
              <a:t>Associate</a:t>
            </a:r>
            <a:r>
              <a:rPr sz="1100" kern="0" spc="-5" dirty="0">
                <a:solidFill>
                  <a:srgbClr val="0F1B42"/>
                </a:solidFill>
                <a:latin typeface="Gill Sans MT"/>
                <a:cs typeface="Gill Sans MT"/>
              </a:rPr>
              <a:t> </a:t>
            </a:r>
            <a:r>
              <a:rPr sz="1100" kern="0" dirty="0">
                <a:solidFill>
                  <a:srgbClr val="0F1B42"/>
                </a:solidFill>
                <a:latin typeface="Gill Sans MT"/>
                <a:cs typeface="Gill Sans MT"/>
              </a:rPr>
              <a:t>Vice</a:t>
            </a:r>
            <a:r>
              <a:rPr sz="1100" kern="0" spc="-40" dirty="0">
                <a:solidFill>
                  <a:srgbClr val="0F1B42"/>
                </a:solidFill>
                <a:latin typeface="Gill Sans MT"/>
                <a:cs typeface="Gill Sans MT"/>
              </a:rPr>
              <a:t> </a:t>
            </a:r>
            <a:r>
              <a:rPr sz="1100" kern="0" dirty="0">
                <a:solidFill>
                  <a:srgbClr val="0F1B42"/>
                </a:solidFill>
                <a:latin typeface="Gill Sans MT"/>
                <a:cs typeface="Gill Sans MT"/>
              </a:rPr>
              <a:t>President</a:t>
            </a:r>
            <a:r>
              <a:rPr sz="1100" kern="0" spc="-30" dirty="0">
                <a:solidFill>
                  <a:srgbClr val="0F1B42"/>
                </a:solidFill>
                <a:latin typeface="Gill Sans MT"/>
                <a:cs typeface="Gill Sans MT"/>
              </a:rPr>
              <a:t> </a:t>
            </a:r>
            <a:r>
              <a:rPr sz="1100" kern="0" dirty="0">
                <a:solidFill>
                  <a:srgbClr val="0F1B42"/>
                </a:solidFill>
                <a:latin typeface="Gill Sans MT"/>
                <a:cs typeface="Gill Sans MT"/>
              </a:rPr>
              <a:t>of</a:t>
            </a:r>
            <a:r>
              <a:rPr sz="1100" kern="0" spc="-25" dirty="0">
                <a:solidFill>
                  <a:srgbClr val="0F1B42"/>
                </a:solidFill>
                <a:latin typeface="Gill Sans MT"/>
                <a:cs typeface="Gill Sans MT"/>
              </a:rPr>
              <a:t> </a:t>
            </a:r>
            <a:r>
              <a:rPr sz="1100" kern="0" dirty="0">
                <a:solidFill>
                  <a:srgbClr val="0F1B42"/>
                </a:solidFill>
                <a:latin typeface="Gill Sans MT"/>
                <a:cs typeface="Gill Sans MT"/>
              </a:rPr>
              <a:t>Human</a:t>
            </a:r>
            <a:r>
              <a:rPr sz="1100" kern="0" spc="-30" dirty="0">
                <a:solidFill>
                  <a:srgbClr val="0F1B42"/>
                </a:solidFill>
                <a:latin typeface="Gill Sans MT"/>
                <a:cs typeface="Gill Sans MT"/>
              </a:rPr>
              <a:t> </a:t>
            </a:r>
            <a:r>
              <a:rPr sz="1100" kern="0" dirty="0">
                <a:solidFill>
                  <a:srgbClr val="0F1B42"/>
                </a:solidFill>
                <a:latin typeface="Gill Sans MT"/>
                <a:cs typeface="Gill Sans MT"/>
              </a:rPr>
              <a:t>Resources,</a:t>
            </a:r>
            <a:r>
              <a:rPr sz="1100" kern="0" spc="-25" dirty="0">
                <a:solidFill>
                  <a:srgbClr val="0F1B42"/>
                </a:solidFill>
                <a:latin typeface="Gill Sans MT"/>
                <a:cs typeface="Gill Sans MT"/>
              </a:rPr>
              <a:t> </a:t>
            </a:r>
            <a:r>
              <a:rPr sz="1100" kern="0" dirty="0">
                <a:solidFill>
                  <a:srgbClr val="0F1B42"/>
                </a:solidFill>
                <a:latin typeface="Gill Sans MT"/>
                <a:cs typeface="Gill Sans MT"/>
              </a:rPr>
              <a:t>previously</a:t>
            </a:r>
            <a:r>
              <a:rPr sz="1100" kern="0" spc="-20" dirty="0">
                <a:solidFill>
                  <a:srgbClr val="0F1B42"/>
                </a:solidFill>
                <a:latin typeface="Gill Sans MT"/>
                <a:cs typeface="Gill Sans MT"/>
              </a:rPr>
              <a:t> </a:t>
            </a:r>
            <a:r>
              <a:rPr sz="1100" kern="0" spc="-25" dirty="0">
                <a:solidFill>
                  <a:srgbClr val="0F1B42"/>
                </a:solidFill>
                <a:latin typeface="Gill Sans MT"/>
                <a:cs typeface="Gill Sans MT"/>
              </a:rPr>
              <a:t>the </a:t>
            </a:r>
            <a:r>
              <a:rPr sz="1100" kern="0" dirty="0">
                <a:solidFill>
                  <a:srgbClr val="0F1B42"/>
                </a:solidFill>
                <a:latin typeface="Gill Sans MT"/>
                <a:cs typeface="Gill Sans MT"/>
              </a:rPr>
              <a:t>Director</a:t>
            </a:r>
            <a:r>
              <a:rPr sz="1100" kern="0" spc="-30" dirty="0">
                <a:solidFill>
                  <a:srgbClr val="0F1B42"/>
                </a:solidFill>
                <a:latin typeface="Gill Sans MT"/>
                <a:cs typeface="Gill Sans MT"/>
              </a:rPr>
              <a:t> </a:t>
            </a:r>
            <a:r>
              <a:rPr sz="1100" kern="0" dirty="0">
                <a:solidFill>
                  <a:srgbClr val="0F1B42"/>
                </a:solidFill>
                <a:latin typeface="Gill Sans MT"/>
                <a:cs typeface="Gill Sans MT"/>
              </a:rPr>
              <a:t>of</a:t>
            </a:r>
            <a:r>
              <a:rPr sz="1100" kern="0" spc="-25" dirty="0">
                <a:solidFill>
                  <a:srgbClr val="0F1B42"/>
                </a:solidFill>
                <a:latin typeface="Gill Sans MT"/>
                <a:cs typeface="Gill Sans MT"/>
              </a:rPr>
              <a:t> </a:t>
            </a:r>
            <a:r>
              <a:rPr sz="1100" kern="0" dirty="0">
                <a:solidFill>
                  <a:srgbClr val="0F1B42"/>
                </a:solidFill>
                <a:latin typeface="Gill Sans MT"/>
                <a:cs typeface="Gill Sans MT"/>
              </a:rPr>
              <a:t>Talent</a:t>
            </a:r>
            <a:r>
              <a:rPr sz="1100" kern="0" spc="-50" dirty="0">
                <a:solidFill>
                  <a:srgbClr val="0F1B42"/>
                </a:solidFill>
                <a:latin typeface="Gill Sans MT"/>
                <a:cs typeface="Gill Sans MT"/>
              </a:rPr>
              <a:t> </a:t>
            </a:r>
            <a:r>
              <a:rPr sz="1100" kern="0" dirty="0">
                <a:solidFill>
                  <a:srgbClr val="0F1B42"/>
                </a:solidFill>
                <a:latin typeface="Gill Sans MT"/>
                <a:cs typeface="Gill Sans MT"/>
              </a:rPr>
              <a:t>Acquisition.</a:t>
            </a:r>
            <a:r>
              <a:rPr sz="1100" kern="0" spc="254" dirty="0">
                <a:solidFill>
                  <a:srgbClr val="0F1B42"/>
                </a:solidFill>
                <a:latin typeface="Gill Sans MT"/>
                <a:cs typeface="Gill Sans MT"/>
              </a:rPr>
              <a:t> </a:t>
            </a:r>
            <a:r>
              <a:rPr sz="1100" kern="0" dirty="0">
                <a:solidFill>
                  <a:srgbClr val="0F1B42"/>
                </a:solidFill>
                <a:latin typeface="Gill Sans MT"/>
                <a:cs typeface="Gill Sans MT"/>
              </a:rPr>
              <a:t>Since</a:t>
            </a:r>
            <a:r>
              <a:rPr sz="1100" kern="0" spc="-35" dirty="0">
                <a:solidFill>
                  <a:srgbClr val="0F1B42"/>
                </a:solidFill>
                <a:latin typeface="Gill Sans MT"/>
                <a:cs typeface="Gill Sans MT"/>
              </a:rPr>
              <a:t> </a:t>
            </a:r>
            <a:r>
              <a:rPr sz="1100" kern="0" dirty="0">
                <a:solidFill>
                  <a:srgbClr val="0F1B42"/>
                </a:solidFill>
                <a:latin typeface="Gill Sans MT"/>
                <a:cs typeface="Gill Sans MT"/>
              </a:rPr>
              <a:t>starting</a:t>
            </a:r>
            <a:r>
              <a:rPr sz="1100" kern="0" spc="-35" dirty="0">
                <a:solidFill>
                  <a:srgbClr val="0F1B42"/>
                </a:solidFill>
                <a:latin typeface="Gill Sans MT"/>
                <a:cs typeface="Gill Sans MT"/>
              </a:rPr>
              <a:t> </a:t>
            </a:r>
            <a:r>
              <a:rPr sz="1100" kern="0" dirty="0">
                <a:solidFill>
                  <a:srgbClr val="0F1B42"/>
                </a:solidFill>
                <a:latin typeface="Gill Sans MT"/>
                <a:cs typeface="Gill Sans MT"/>
              </a:rPr>
              <a:t>a</a:t>
            </a:r>
            <a:r>
              <a:rPr sz="1100" kern="0" spc="-25" dirty="0">
                <a:solidFill>
                  <a:srgbClr val="0F1B42"/>
                </a:solidFill>
                <a:latin typeface="Gill Sans MT"/>
                <a:cs typeface="Gill Sans MT"/>
              </a:rPr>
              <a:t> </a:t>
            </a:r>
            <a:r>
              <a:rPr sz="1100" kern="0" dirty="0">
                <a:solidFill>
                  <a:srgbClr val="0F1B42"/>
                </a:solidFill>
                <a:latin typeface="Gill Sans MT"/>
                <a:cs typeface="Gill Sans MT"/>
              </a:rPr>
              <a:t>Thundermist</a:t>
            </a:r>
            <a:r>
              <a:rPr sz="1100" kern="0" spc="-45" dirty="0">
                <a:solidFill>
                  <a:srgbClr val="0F1B42"/>
                </a:solidFill>
                <a:latin typeface="Gill Sans MT"/>
                <a:cs typeface="Gill Sans MT"/>
              </a:rPr>
              <a:t> </a:t>
            </a:r>
            <a:r>
              <a:rPr sz="1100" kern="0" dirty="0">
                <a:solidFill>
                  <a:srgbClr val="0F1B42"/>
                </a:solidFill>
                <a:latin typeface="Gill Sans MT"/>
                <a:cs typeface="Gill Sans MT"/>
              </a:rPr>
              <a:t>1.5</a:t>
            </a:r>
            <a:r>
              <a:rPr sz="1100" kern="0" spc="-25" dirty="0">
                <a:solidFill>
                  <a:srgbClr val="0F1B42"/>
                </a:solidFill>
                <a:latin typeface="Gill Sans MT"/>
                <a:cs typeface="Gill Sans MT"/>
              </a:rPr>
              <a:t> </a:t>
            </a:r>
            <a:r>
              <a:rPr sz="1100" kern="0" dirty="0">
                <a:solidFill>
                  <a:srgbClr val="0F1B42"/>
                </a:solidFill>
                <a:latin typeface="Gill Sans MT"/>
                <a:cs typeface="Gill Sans MT"/>
              </a:rPr>
              <a:t>years</a:t>
            </a:r>
            <a:r>
              <a:rPr sz="1100" kern="0" spc="-10" dirty="0">
                <a:solidFill>
                  <a:srgbClr val="0F1B42"/>
                </a:solidFill>
                <a:latin typeface="Gill Sans MT"/>
                <a:cs typeface="Gill Sans MT"/>
              </a:rPr>
              <a:t> </a:t>
            </a:r>
            <a:r>
              <a:rPr sz="1100" kern="0" dirty="0">
                <a:solidFill>
                  <a:srgbClr val="0F1B42"/>
                </a:solidFill>
                <a:latin typeface="Gill Sans MT"/>
                <a:cs typeface="Gill Sans MT"/>
              </a:rPr>
              <a:t>ago,</a:t>
            </a:r>
            <a:r>
              <a:rPr sz="1100" kern="0" spc="-20" dirty="0">
                <a:solidFill>
                  <a:srgbClr val="0F1B42"/>
                </a:solidFill>
                <a:latin typeface="Gill Sans MT"/>
                <a:cs typeface="Gill Sans MT"/>
              </a:rPr>
              <a:t> </a:t>
            </a:r>
            <a:r>
              <a:rPr sz="1100" kern="0" dirty="0">
                <a:solidFill>
                  <a:srgbClr val="0F1B42"/>
                </a:solidFill>
                <a:latin typeface="Gill Sans MT"/>
                <a:cs typeface="Gill Sans MT"/>
              </a:rPr>
              <a:t>Andrew</a:t>
            </a:r>
            <a:r>
              <a:rPr sz="1100" kern="0" spc="-25" dirty="0">
                <a:solidFill>
                  <a:srgbClr val="0F1B42"/>
                </a:solidFill>
                <a:latin typeface="Gill Sans MT"/>
                <a:cs typeface="Gill Sans MT"/>
              </a:rPr>
              <a:t> </a:t>
            </a:r>
            <a:r>
              <a:rPr sz="1100" kern="0" dirty="0">
                <a:solidFill>
                  <a:srgbClr val="0F1B42"/>
                </a:solidFill>
                <a:latin typeface="Gill Sans MT"/>
                <a:cs typeface="Gill Sans MT"/>
              </a:rPr>
              <a:t>has</a:t>
            </a:r>
            <a:r>
              <a:rPr sz="1100" kern="0" spc="-35" dirty="0">
                <a:solidFill>
                  <a:srgbClr val="0F1B42"/>
                </a:solidFill>
                <a:latin typeface="Gill Sans MT"/>
                <a:cs typeface="Gill Sans MT"/>
              </a:rPr>
              <a:t> </a:t>
            </a:r>
            <a:r>
              <a:rPr sz="1100" kern="0" spc="-20" dirty="0">
                <a:solidFill>
                  <a:srgbClr val="0F1B42"/>
                </a:solidFill>
                <a:latin typeface="Gill Sans MT"/>
                <a:cs typeface="Gill Sans MT"/>
              </a:rPr>
              <a:t>been </a:t>
            </a:r>
            <a:r>
              <a:rPr sz="1100" kern="0" dirty="0">
                <a:solidFill>
                  <a:srgbClr val="0F1B42"/>
                </a:solidFill>
                <a:latin typeface="Gill Sans MT"/>
                <a:cs typeface="Gill Sans MT"/>
              </a:rPr>
              <a:t>instrumental</a:t>
            </a:r>
            <a:r>
              <a:rPr sz="1100" kern="0" spc="-50" dirty="0">
                <a:solidFill>
                  <a:srgbClr val="0F1B42"/>
                </a:solidFill>
                <a:latin typeface="Gill Sans MT"/>
                <a:cs typeface="Gill Sans MT"/>
              </a:rPr>
              <a:t> </a:t>
            </a:r>
            <a:r>
              <a:rPr sz="1100" kern="0" dirty="0">
                <a:solidFill>
                  <a:srgbClr val="0F1B42"/>
                </a:solidFill>
                <a:latin typeface="Gill Sans MT"/>
                <a:cs typeface="Gill Sans MT"/>
              </a:rPr>
              <a:t>developing</a:t>
            </a:r>
            <a:r>
              <a:rPr sz="1100" kern="0" spc="-50" dirty="0">
                <a:solidFill>
                  <a:srgbClr val="0F1B42"/>
                </a:solidFill>
                <a:latin typeface="Gill Sans MT"/>
                <a:cs typeface="Gill Sans MT"/>
              </a:rPr>
              <a:t> </a:t>
            </a:r>
            <a:r>
              <a:rPr sz="1100" kern="0" dirty="0">
                <a:solidFill>
                  <a:srgbClr val="0F1B42"/>
                </a:solidFill>
                <a:latin typeface="Gill Sans MT"/>
                <a:cs typeface="Gill Sans MT"/>
              </a:rPr>
              <a:t>recruitment</a:t>
            </a:r>
            <a:r>
              <a:rPr sz="1100" kern="0" spc="-50" dirty="0">
                <a:solidFill>
                  <a:srgbClr val="0F1B42"/>
                </a:solidFill>
                <a:latin typeface="Gill Sans MT"/>
                <a:cs typeface="Gill Sans MT"/>
              </a:rPr>
              <a:t> </a:t>
            </a:r>
            <a:r>
              <a:rPr sz="1100" kern="0" dirty="0">
                <a:solidFill>
                  <a:srgbClr val="0F1B42"/>
                </a:solidFill>
                <a:latin typeface="Gill Sans MT"/>
                <a:cs typeface="Gill Sans MT"/>
              </a:rPr>
              <a:t>strategies</a:t>
            </a:r>
            <a:r>
              <a:rPr sz="1100" kern="0" spc="-45" dirty="0">
                <a:solidFill>
                  <a:srgbClr val="0F1B42"/>
                </a:solidFill>
                <a:latin typeface="Gill Sans MT"/>
                <a:cs typeface="Gill Sans MT"/>
              </a:rPr>
              <a:t> </a:t>
            </a:r>
            <a:r>
              <a:rPr sz="1100" kern="0" dirty="0">
                <a:solidFill>
                  <a:srgbClr val="0F1B42"/>
                </a:solidFill>
                <a:latin typeface="Gill Sans MT"/>
                <a:cs typeface="Gill Sans MT"/>
              </a:rPr>
              <a:t>resulting</a:t>
            </a:r>
            <a:r>
              <a:rPr sz="1100" kern="0" spc="-35" dirty="0">
                <a:solidFill>
                  <a:srgbClr val="0F1B42"/>
                </a:solidFill>
                <a:latin typeface="Gill Sans MT"/>
                <a:cs typeface="Gill Sans MT"/>
              </a:rPr>
              <a:t> </a:t>
            </a:r>
            <a:r>
              <a:rPr sz="1100" kern="0" dirty="0">
                <a:solidFill>
                  <a:srgbClr val="0F1B42"/>
                </a:solidFill>
                <a:latin typeface="Gill Sans MT"/>
                <a:cs typeface="Gill Sans MT"/>
              </a:rPr>
              <a:t>in</a:t>
            </a:r>
            <a:r>
              <a:rPr sz="1100" kern="0" spc="-40" dirty="0">
                <a:solidFill>
                  <a:srgbClr val="0F1B42"/>
                </a:solidFill>
                <a:latin typeface="Gill Sans MT"/>
                <a:cs typeface="Gill Sans MT"/>
              </a:rPr>
              <a:t> </a:t>
            </a:r>
            <a:r>
              <a:rPr sz="1100" kern="0" dirty="0">
                <a:solidFill>
                  <a:srgbClr val="0F1B42"/>
                </a:solidFill>
                <a:latin typeface="Gill Sans MT"/>
                <a:cs typeface="Gill Sans MT"/>
              </a:rPr>
              <a:t>significant</a:t>
            </a:r>
            <a:r>
              <a:rPr sz="1100" kern="0" spc="-35" dirty="0">
                <a:solidFill>
                  <a:srgbClr val="0F1B42"/>
                </a:solidFill>
                <a:latin typeface="Gill Sans MT"/>
                <a:cs typeface="Gill Sans MT"/>
              </a:rPr>
              <a:t> </a:t>
            </a:r>
            <a:r>
              <a:rPr sz="1100" kern="0" dirty="0">
                <a:solidFill>
                  <a:srgbClr val="0F1B42"/>
                </a:solidFill>
                <a:latin typeface="Gill Sans MT"/>
                <a:cs typeface="Gill Sans MT"/>
              </a:rPr>
              <a:t>organizational</a:t>
            </a:r>
            <a:r>
              <a:rPr sz="1100" kern="0" spc="-20" dirty="0">
                <a:solidFill>
                  <a:srgbClr val="0F1B42"/>
                </a:solidFill>
                <a:latin typeface="Gill Sans MT"/>
                <a:cs typeface="Gill Sans MT"/>
              </a:rPr>
              <a:t> </a:t>
            </a:r>
            <a:r>
              <a:rPr sz="1100" kern="0" dirty="0">
                <a:solidFill>
                  <a:srgbClr val="0F1B42"/>
                </a:solidFill>
                <a:latin typeface="Gill Sans MT"/>
                <a:cs typeface="Gill Sans MT"/>
              </a:rPr>
              <a:t>growth.</a:t>
            </a:r>
            <a:r>
              <a:rPr sz="1100" kern="0" spc="229" dirty="0">
                <a:solidFill>
                  <a:srgbClr val="0F1B42"/>
                </a:solidFill>
                <a:latin typeface="Gill Sans MT"/>
                <a:cs typeface="Gill Sans MT"/>
              </a:rPr>
              <a:t> </a:t>
            </a:r>
            <a:r>
              <a:rPr sz="1100" kern="0" dirty="0">
                <a:solidFill>
                  <a:srgbClr val="0F1B42"/>
                </a:solidFill>
                <a:latin typeface="Gill Sans MT"/>
                <a:cs typeface="Gill Sans MT"/>
              </a:rPr>
              <a:t>He</a:t>
            </a:r>
            <a:r>
              <a:rPr sz="1100" kern="0" spc="-50" dirty="0">
                <a:solidFill>
                  <a:srgbClr val="0F1B42"/>
                </a:solidFill>
                <a:latin typeface="Gill Sans MT"/>
                <a:cs typeface="Gill Sans MT"/>
              </a:rPr>
              <a:t> </a:t>
            </a:r>
            <a:r>
              <a:rPr sz="1100" kern="0" spc="-25" dirty="0">
                <a:solidFill>
                  <a:srgbClr val="0F1B42"/>
                </a:solidFill>
                <a:latin typeface="Gill Sans MT"/>
                <a:cs typeface="Gill Sans MT"/>
              </a:rPr>
              <a:t>has </a:t>
            </a:r>
            <a:r>
              <a:rPr sz="1100" kern="0" dirty="0">
                <a:solidFill>
                  <a:srgbClr val="0F1B42"/>
                </a:solidFill>
                <a:latin typeface="Gill Sans MT"/>
                <a:cs typeface="Gill Sans MT"/>
              </a:rPr>
              <a:t>redesigned</a:t>
            </a:r>
            <a:r>
              <a:rPr sz="1100" kern="0" spc="-45" dirty="0">
                <a:solidFill>
                  <a:srgbClr val="0F1B42"/>
                </a:solidFill>
                <a:latin typeface="Gill Sans MT"/>
                <a:cs typeface="Gill Sans MT"/>
              </a:rPr>
              <a:t> </a:t>
            </a:r>
            <a:r>
              <a:rPr sz="1100" kern="0" dirty="0">
                <a:solidFill>
                  <a:srgbClr val="0F1B42"/>
                </a:solidFill>
                <a:latin typeface="Gill Sans MT"/>
                <a:cs typeface="Gill Sans MT"/>
              </a:rPr>
              <a:t>a</a:t>
            </a:r>
            <a:r>
              <a:rPr sz="1100" kern="0" spc="-25" dirty="0">
                <a:solidFill>
                  <a:srgbClr val="0F1B42"/>
                </a:solidFill>
                <a:latin typeface="Gill Sans MT"/>
                <a:cs typeface="Gill Sans MT"/>
              </a:rPr>
              <a:t> </a:t>
            </a:r>
            <a:r>
              <a:rPr sz="1100" kern="0" dirty="0">
                <a:solidFill>
                  <a:srgbClr val="0F1B42"/>
                </a:solidFill>
                <a:latin typeface="Gill Sans MT"/>
                <a:cs typeface="Gill Sans MT"/>
              </a:rPr>
              <a:t>loan</a:t>
            </a:r>
            <a:r>
              <a:rPr sz="1100" kern="0" spc="-30" dirty="0">
                <a:solidFill>
                  <a:srgbClr val="0F1B42"/>
                </a:solidFill>
                <a:latin typeface="Gill Sans MT"/>
                <a:cs typeface="Gill Sans MT"/>
              </a:rPr>
              <a:t> </a:t>
            </a:r>
            <a:r>
              <a:rPr sz="1100" kern="0" dirty="0">
                <a:solidFill>
                  <a:srgbClr val="0F1B42"/>
                </a:solidFill>
                <a:latin typeface="Gill Sans MT"/>
                <a:cs typeface="Gill Sans MT"/>
              </a:rPr>
              <a:t>repayment</a:t>
            </a:r>
            <a:r>
              <a:rPr sz="1100" kern="0" spc="-30" dirty="0">
                <a:solidFill>
                  <a:srgbClr val="0F1B42"/>
                </a:solidFill>
                <a:latin typeface="Gill Sans MT"/>
                <a:cs typeface="Gill Sans MT"/>
              </a:rPr>
              <a:t> </a:t>
            </a:r>
            <a:r>
              <a:rPr sz="1100" kern="0" dirty="0">
                <a:solidFill>
                  <a:srgbClr val="0F1B42"/>
                </a:solidFill>
                <a:latin typeface="Gill Sans MT"/>
                <a:cs typeface="Gill Sans MT"/>
              </a:rPr>
              <a:t>guarantee</a:t>
            </a:r>
            <a:r>
              <a:rPr sz="1100" kern="0" spc="-35" dirty="0">
                <a:solidFill>
                  <a:srgbClr val="0F1B42"/>
                </a:solidFill>
                <a:latin typeface="Gill Sans MT"/>
                <a:cs typeface="Gill Sans MT"/>
              </a:rPr>
              <a:t> </a:t>
            </a:r>
            <a:r>
              <a:rPr sz="1100" kern="0" dirty="0">
                <a:solidFill>
                  <a:srgbClr val="0F1B42"/>
                </a:solidFill>
                <a:latin typeface="Gill Sans MT"/>
                <a:cs typeface="Gill Sans MT"/>
              </a:rPr>
              <a:t>program</a:t>
            </a:r>
            <a:r>
              <a:rPr sz="1100" kern="0" spc="-10" dirty="0">
                <a:solidFill>
                  <a:srgbClr val="0F1B42"/>
                </a:solidFill>
                <a:latin typeface="Gill Sans MT"/>
                <a:cs typeface="Gill Sans MT"/>
              </a:rPr>
              <a:t> </a:t>
            </a:r>
            <a:r>
              <a:rPr sz="1100" kern="0" dirty="0">
                <a:solidFill>
                  <a:srgbClr val="0F1B42"/>
                </a:solidFill>
                <a:latin typeface="Gill Sans MT"/>
                <a:cs typeface="Gill Sans MT"/>
              </a:rPr>
              <a:t>and</a:t>
            </a:r>
            <a:r>
              <a:rPr sz="1100" kern="0" spc="-25" dirty="0">
                <a:solidFill>
                  <a:srgbClr val="0F1B42"/>
                </a:solidFill>
                <a:latin typeface="Gill Sans MT"/>
                <a:cs typeface="Gill Sans MT"/>
              </a:rPr>
              <a:t> </a:t>
            </a:r>
            <a:r>
              <a:rPr sz="1100" kern="0" dirty="0">
                <a:solidFill>
                  <a:srgbClr val="0F1B42"/>
                </a:solidFill>
                <a:latin typeface="Gill Sans MT"/>
                <a:cs typeface="Gill Sans MT"/>
              </a:rPr>
              <a:t>implemented</a:t>
            </a:r>
            <a:r>
              <a:rPr sz="1100" kern="0" spc="-55" dirty="0">
                <a:solidFill>
                  <a:srgbClr val="0F1B42"/>
                </a:solidFill>
                <a:latin typeface="Gill Sans MT"/>
                <a:cs typeface="Gill Sans MT"/>
              </a:rPr>
              <a:t> </a:t>
            </a:r>
            <a:r>
              <a:rPr sz="1100" kern="0" dirty="0">
                <a:solidFill>
                  <a:srgbClr val="0F1B42"/>
                </a:solidFill>
                <a:latin typeface="Gill Sans MT"/>
                <a:cs typeface="Gill Sans MT"/>
              </a:rPr>
              <a:t>a</a:t>
            </a:r>
            <a:r>
              <a:rPr sz="1100" kern="0" spc="-30" dirty="0">
                <a:solidFill>
                  <a:srgbClr val="0F1B42"/>
                </a:solidFill>
                <a:latin typeface="Gill Sans MT"/>
                <a:cs typeface="Gill Sans MT"/>
              </a:rPr>
              <a:t> </a:t>
            </a:r>
            <a:r>
              <a:rPr sz="1100" kern="0" dirty="0">
                <a:solidFill>
                  <a:srgbClr val="0F1B42"/>
                </a:solidFill>
                <a:latin typeface="Gill Sans MT"/>
                <a:cs typeface="Gill Sans MT"/>
              </a:rPr>
              <a:t>technology</a:t>
            </a:r>
            <a:r>
              <a:rPr sz="1100" kern="0" spc="-25" dirty="0">
                <a:solidFill>
                  <a:srgbClr val="0F1B42"/>
                </a:solidFill>
                <a:latin typeface="Gill Sans MT"/>
                <a:cs typeface="Gill Sans MT"/>
              </a:rPr>
              <a:t> </a:t>
            </a:r>
            <a:r>
              <a:rPr sz="1100" kern="0" dirty="0">
                <a:solidFill>
                  <a:srgbClr val="0F1B42"/>
                </a:solidFill>
                <a:latin typeface="Gill Sans MT"/>
                <a:cs typeface="Gill Sans MT"/>
              </a:rPr>
              <a:t>platform</a:t>
            </a:r>
            <a:r>
              <a:rPr sz="1100" kern="0" spc="-40" dirty="0">
                <a:solidFill>
                  <a:srgbClr val="0F1B42"/>
                </a:solidFill>
                <a:latin typeface="Gill Sans MT"/>
                <a:cs typeface="Gill Sans MT"/>
              </a:rPr>
              <a:t> </a:t>
            </a:r>
            <a:r>
              <a:rPr sz="1100" kern="0" spc="-10" dirty="0">
                <a:solidFill>
                  <a:srgbClr val="0F1B42"/>
                </a:solidFill>
                <a:latin typeface="Gill Sans MT"/>
                <a:cs typeface="Gill Sans MT"/>
              </a:rPr>
              <a:t>allowing </a:t>
            </a:r>
            <a:r>
              <a:rPr sz="1100" kern="0" dirty="0">
                <a:solidFill>
                  <a:srgbClr val="0F1B42"/>
                </a:solidFill>
                <a:latin typeface="Gill Sans MT"/>
                <a:cs typeface="Gill Sans MT"/>
              </a:rPr>
              <a:t>employees</a:t>
            </a:r>
            <a:r>
              <a:rPr sz="1100" kern="0" spc="-35" dirty="0">
                <a:solidFill>
                  <a:srgbClr val="0F1B42"/>
                </a:solidFill>
                <a:latin typeface="Gill Sans MT"/>
                <a:cs typeface="Gill Sans MT"/>
              </a:rPr>
              <a:t> </a:t>
            </a:r>
            <a:r>
              <a:rPr sz="1100" kern="0" dirty="0">
                <a:solidFill>
                  <a:srgbClr val="0F1B42"/>
                </a:solidFill>
                <a:latin typeface="Gill Sans MT"/>
                <a:cs typeface="Gill Sans MT"/>
              </a:rPr>
              <a:t>access</a:t>
            </a:r>
            <a:r>
              <a:rPr sz="1100" kern="0" spc="-10" dirty="0">
                <a:solidFill>
                  <a:srgbClr val="0F1B42"/>
                </a:solidFill>
                <a:latin typeface="Gill Sans MT"/>
                <a:cs typeface="Gill Sans MT"/>
              </a:rPr>
              <a:t> </a:t>
            </a:r>
            <a:r>
              <a:rPr sz="1100" kern="0" dirty="0">
                <a:solidFill>
                  <a:srgbClr val="0F1B42"/>
                </a:solidFill>
                <a:latin typeface="Gill Sans MT"/>
                <a:cs typeface="Gill Sans MT"/>
              </a:rPr>
              <a:t>to</a:t>
            </a:r>
            <a:r>
              <a:rPr sz="1100" kern="0" spc="-35" dirty="0">
                <a:solidFill>
                  <a:srgbClr val="0F1B42"/>
                </a:solidFill>
                <a:latin typeface="Gill Sans MT"/>
                <a:cs typeface="Gill Sans MT"/>
              </a:rPr>
              <a:t> </a:t>
            </a:r>
            <a:r>
              <a:rPr sz="1100" kern="0" dirty="0">
                <a:solidFill>
                  <a:srgbClr val="0F1B42"/>
                </a:solidFill>
                <a:latin typeface="Gill Sans MT"/>
                <a:cs typeface="Gill Sans MT"/>
              </a:rPr>
              <a:t>loan</a:t>
            </a:r>
            <a:r>
              <a:rPr sz="1100" kern="0" spc="-20" dirty="0">
                <a:solidFill>
                  <a:srgbClr val="0F1B42"/>
                </a:solidFill>
                <a:latin typeface="Gill Sans MT"/>
                <a:cs typeface="Gill Sans MT"/>
              </a:rPr>
              <a:t> </a:t>
            </a:r>
            <a:r>
              <a:rPr sz="1100" kern="0" dirty="0">
                <a:solidFill>
                  <a:srgbClr val="0F1B42"/>
                </a:solidFill>
                <a:latin typeface="Gill Sans MT"/>
                <a:cs typeface="Gill Sans MT"/>
              </a:rPr>
              <a:t>forgiveness.</a:t>
            </a:r>
            <a:r>
              <a:rPr sz="1100" kern="0" spc="260" dirty="0">
                <a:solidFill>
                  <a:srgbClr val="0F1B42"/>
                </a:solidFill>
                <a:latin typeface="Gill Sans MT"/>
                <a:cs typeface="Gill Sans MT"/>
              </a:rPr>
              <a:t> </a:t>
            </a:r>
            <a:r>
              <a:rPr sz="1100" kern="0" dirty="0">
                <a:solidFill>
                  <a:srgbClr val="0F1B42"/>
                </a:solidFill>
                <a:latin typeface="Gill Sans MT"/>
                <a:cs typeface="Gill Sans MT"/>
              </a:rPr>
              <a:t>Andrew</a:t>
            </a:r>
            <a:r>
              <a:rPr sz="1100" kern="0" spc="-30" dirty="0">
                <a:solidFill>
                  <a:srgbClr val="0F1B42"/>
                </a:solidFill>
                <a:latin typeface="Gill Sans MT"/>
                <a:cs typeface="Gill Sans MT"/>
              </a:rPr>
              <a:t> </a:t>
            </a:r>
            <a:r>
              <a:rPr sz="1100" kern="0" dirty="0">
                <a:solidFill>
                  <a:srgbClr val="0F1B42"/>
                </a:solidFill>
                <a:latin typeface="Gill Sans MT"/>
                <a:cs typeface="Gill Sans MT"/>
              </a:rPr>
              <a:t>is</a:t>
            </a:r>
            <a:r>
              <a:rPr sz="1100" kern="0" spc="-30" dirty="0">
                <a:solidFill>
                  <a:srgbClr val="0F1B42"/>
                </a:solidFill>
                <a:latin typeface="Gill Sans MT"/>
                <a:cs typeface="Gill Sans MT"/>
              </a:rPr>
              <a:t> </a:t>
            </a:r>
            <a:r>
              <a:rPr sz="1100" kern="0" dirty="0">
                <a:solidFill>
                  <a:srgbClr val="0F1B42"/>
                </a:solidFill>
                <a:latin typeface="Gill Sans MT"/>
                <a:cs typeface="Gill Sans MT"/>
              </a:rPr>
              <a:t>committed</a:t>
            </a:r>
            <a:r>
              <a:rPr sz="1100" kern="0" spc="-50" dirty="0">
                <a:solidFill>
                  <a:srgbClr val="0F1B42"/>
                </a:solidFill>
                <a:latin typeface="Gill Sans MT"/>
                <a:cs typeface="Gill Sans MT"/>
              </a:rPr>
              <a:t> </a:t>
            </a:r>
            <a:r>
              <a:rPr sz="1100" kern="0" dirty="0">
                <a:solidFill>
                  <a:srgbClr val="0F1B42"/>
                </a:solidFill>
                <a:latin typeface="Gill Sans MT"/>
                <a:cs typeface="Gill Sans MT"/>
              </a:rPr>
              <a:t>to</a:t>
            </a:r>
            <a:r>
              <a:rPr sz="1100" kern="0" spc="-25" dirty="0">
                <a:solidFill>
                  <a:srgbClr val="0F1B42"/>
                </a:solidFill>
                <a:latin typeface="Gill Sans MT"/>
                <a:cs typeface="Gill Sans MT"/>
              </a:rPr>
              <a:t> </a:t>
            </a:r>
            <a:r>
              <a:rPr sz="1100" kern="0" dirty="0">
                <a:solidFill>
                  <a:srgbClr val="0F1B42"/>
                </a:solidFill>
                <a:latin typeface="Gill Sans MT"/>
                <a:cs typeface="Gill Sans MT"/>
              </a:rPr>
              <a:t>prioritizing</a:t>
            </a:r>
            <a:r>
              <a:rPr sz="1100" kern="0" spc="-30" dirty="0">
                <a:solidFill>
                  <a:srgbClr val="0F1B42"/>
                </a:solidFill>
                <a:latin typeface="Gill Sans MT"/>
                <a:cs typeface="Gill Sans MT"/>
              </a:rPr>
              <a:t> </a:t>
            </a:r>
            <a:r>
              <a:rPr sz="1100" kern="0" dirty="0">
                <a:solidFill>
                  <a:srgbClr val="0F1B42"/>
                </a:solidFill>
                <a:latin typeface="Gill Sans MT"/>
                <a:cs typeface="Gill Sans MT"/>
              </a:rPr>
              <a:t>impactful</a:t>
            </a:r>
            <a:r>
              <a:rPr sz="1100" kern="0" spc="-40" dirty="0">
                <a:solidFill>
                  <a:srgbClr val="0F1B42"/>
                </a:solidFill>
                <a:latin typeface="Gill Sans MT"/>
                <a:cs typeface="Gill Sans MT"/>
              </a:rPr>
              <a:t> </a:t>
            </a:r>
            <a:r>
              <a:rPr sz="1100" kern="0" spc="-10" dirty="0">
                <a:solidFill>
                  <a:srgbClr val="0F1B42"/>
                </a:solidFill>
                <a:latin typeface="Gill Sans MT"/>
                <a:cs typeface="Gill Sans MT"/>
              </a:rPr>
              <a:t>employee </a:t>
            </a:r>
            <a:r>
              <a:rPr sz="1100" kern="0" dirty="0">
                <a:solidFill>
                  <a:srgbClr val="0F1B42"/>
                </a:solidFill>
                <a:latin typeface="Gill Sans MT"/>
                <a:cs typeface="Gill Sans MT"/>
              </a:rPr>
              <a:t>retention</a:t>
            </a:r>
            <a:r>
              <a:rPr sz="1100" kern="0" spc="-50" dirty="0">
                <a:solidFill>
                  <a:srgbClr val="0F1B42"/>
                </a:solidFill>
                <a:latin typeface="Gill Sans MT"/>
                <a:cs typeface="Gill Sans MT"/>
              </a:rPr>
              <a:t> </a:t>
            </a:r>
            <a:r>
              <a:rPr sz="1100" kern="0" dirty="0">
                <a:solidFill>
                  <a:srgbClr val="0F1B42"/>
                </a:solidFill>
                <a:latin typeface="Gill Sans MT"/>
                <a:cs typeface="Gill Sans MT"/>
              </a:rPr>
              <a:t>and</a:t>
            </a:r>
            <a:r>
              <a:rPr sz="1100" kern="0" spc="-25" dirty="0">
                <a:solidFill>
                  <a:srgbClr val="0F1B42"/>
                </a:solidFill>
                <a:latin typeface="Gill Sans MT"/>
                <a:cs typeface="Gill Sans MT"/>
              </a:rPr>
              <a:t> </a:t>
            </a:r>
            <a:r>
              <a:rPr sz="1100" kern="0" dirty="0">
                <a:solidFill>
                  <a:srgbClr val="0F1B42"/>
                </a:solidFill>
                <a:latin typeface="Gill Sans MT"/>
                <a:cs typeface="Gill Sans MT"/>
              </a:rPr>
              <a:t>recruitment</a:t>
            </a:r>
            <a:r>
              <a:rPr sz="1100" kern="0" spc="-40" dirty="0">
                <a:solidFill>
                  <a:srgbClr val="0F1B42"/>
                </a:solidFill>
                <a:latin typeface="Gill Sans MT"/>
                <a:cs typeface="Gill Sans MT"/>
              </a:rPr>
              <a:t> </a:t>
            </a:r>
            <a:r>
              <a:rPr sz="1100" kern="0" spc="-10" dirty="0">
                <a:solidFill>
                  <a:srgbClr val="0F1B42"/>
                </a:solidFill>
                <a:latin typeface="Gill Sans MT"/>
                <a:cs typeface="Gill Sans MT"/>
              </a:rPr>
              <a:t>strategies.</a:t>
            </a:r>
            <a:endParaRPr sz="1100" kern="0">
              <a:solidFill>
                <a:sysClr val="windowText" lastClr="000000"/>
              </a:solidFill>
              <a:latin typeface="Gill Sans MT"/>
              <a:cs typeface="Gill Sans MT"/>
            </a:endParaRPr>
          </a:p>
          <a:p>
            <a:pPr>
              <a:spcBef>
                <a:spcPts val="940"/>
              </a:spcBef>
            </a:pPr>
            <a:endParaRPr sz="1100" kern="0">
              <a:solidFill>
                <a:sysClr val="windowText" lastClr="000000"/>
              </a:solidFill>
              <a:latin typeface="Gill Sans MT"/>
              <a:cs typeface="Gill Sans MT"/>
            </a:endParaRPr>
          </a:p>
          <a:p>
            <a:pPr marL="48895" marR="5080">
              <a:lnSpc>
                <a:spcPct val="100200"/>
              </a:lnSpc>
            </a:pPr>
            <a:r>
              <a:rPr sz="1400" b="1" kern="0" spc="-25" dirty="0">
                <a:solidFill>
                  <a:srgbClr val="0F1B42"/>
                </a:solidFill>
                <a:latin typeface="Gill Sans MT"/>
                <a:cs typeface="Gill Sans MT"/>
              </a:rPr>
              <a:t>Amy</a:t>
            </a:r>
            <a:r>
              <a:rPr sz="1400" b="1" kern="0" spc="-195" dirty="0">
                <a:solidFill>
                  <a:srgbClr val="0F1B42"/>
                </a:solidFill>
                <a:latin typeface="Gill Sans MT"/>
                <a:cs typeface="Gill Sans MT"/>
              </a:rPr>
              <a:t> </a:t>
            </a:r>
            <a:r>
              <a:rPr sz="1400" b="1" kern="0" spc="-25" dirty="0">
                <a:solidFill>
                  <a:srgbClr val="0F1B42"/>
                </a:solidFill>
                <a:latin typeface="Gill Sans MT"/>
                <a:cs typeface="Gill Sans MT"/>
              </a:rPr>
              <a:t>Weinstein</a:t>
            </a:r>
            <a:r>
              <a:rPr sz="1400" b="1" kern="0" spc="-125" dirty="0">
                <a:solidFill>
                  <a:srgbClr val="0F1B42"/>
                </a:solidFill>
                <a:latin typeface="Gill Sans MT"/>
                <a:cs typeface="Gill Sans MT"/>
              </a:rPr>
              <a:t> </a:t>
            </a:r>
            <a:r>
              <a:rPr sz="1100" kern="0" dirty="0">
                <a:solidFill>
                  <a:srgbClr val="0F1B42"/>
                </a:solidFill>
                <a:latin typeface="Gill Sans MT"/>
                <a:cs typeface="Gill Sans MT"/>
              </a:rPr>
              <a:t>is</a:t>
            </a:r>
            <a:r>
              <a:rPr sz="1100" kern="0" spc="-25" dirty="0">
                <a:solidFill>
                  <a:srgbClr val="0F1B42"/>
                </a:solidFill>
                <a:latin typeface="Gill Sans MT"/>
                <a:cs typeface="Gill Sans MT"/>
              </a:rPr>
              <a:t> </a:t>
            </a:r>
            <a:r>
              <a:rPr sz="1100" kern="0" dirty="0">
                <a:solidFill>
                  <a:srgbClr val="0F1B42"/>
                </a:solidFill>
                <a:latin typeface="Gill Sans MT"/>
                <a:cs typeface="Gill Sans MT"/>
              </a:rPr>
              <a:t>the</a:t>
            </a:r>
            <a:r>
              <a:rPr sz="1100" kern="0" spc="-25" dirty="0">
                <a:solidFill>
                  <a:srgbClr val="0F1B42"/>
                </a:solidFill>
                <a:latin typeface="Gill Sans MT"/>
                <a:cs typeface="Gill Sans MT"/>
              </a:rPr>
              <a:t> </a:t>
            </a:r>
            <a:r>
              <a:rPr sz="1100" kern="0" dirty="0">
                <a:solidFill>
                  <a:srgbClr val="0F1B42"/>
                </a:solidFill>
                <a:latin typeface="Gill Sans MT"/>
                <a:cs typeface="Gill Sans MT"/>
              </a:rPr>
              <a:t>Director</a:t>
            </a:r>
            <a:r>
              <a:rPr sz="1100" kern="0" spc="-15" dirty="0">
                <a:solidFill>
                  <a:srgbClr val="0F1B42"/>
                </a:solidFill>
                <a:latin typeface="Gill Sans MT"/>
                <a:cs typeface="Gill Sans MT"/>
              </a:rPr>
              <a:t> </a:t>
            </a:r>
            <a:r>
              <a:rPr sz="1100" kern="0" dirty="0">
                <a:solidFill>
                  <a:srgbClr val="0F1B42"/>
                </a:solidFill>
                <a:latin typeface="Gill Sans MT"/>
                <a:cs typeface="Gill Sans MT"/>
              </a:rPr>
              <a:t>of</a:t>
            </a:r>
            <a:r>
              <a:rPr sz="1100" kern="0" spc="-10" dirty="0">
                <a:solidFill>
                  <a:srgbClr val="0F1B42"/>
                </a:solidFill>
                <a:latin typeface="Gill Sans MT"/>
                <a:cs typeface="Gill Sans MT"/>
              </a:rPr>
              <a:t> </a:t>
            </a:r>
            <a:r>
              <a:rPr sz="1100" kern="0" dirty="0">
                <a:solidFill>
                  <a:srgbClr val="0F1B42"/>
                </a:solidFill>
                <a:latin typeface="Gill Sans MT"/>
                <a:cs typeface="Gill Sans MT"/>
              </a:rPr>
              <a:t>Workforce</a:t>
            </a:r>
            <a:r>
              <a:rPr sz="1100" kern="0" spc="-5" dirty="0">
                <a:solidFill>
                  <a:srgbClr val="0F1B42"/>
                </a:solidFill>
                <a:latin typeface="Gill Sans MT"/>
                <a:cs typeface="Gill Sans MT"/>
              </a:rPr>
              <a:t> </a:t>
            </a:r>
            <a:r>
              <a:rPr sz="1100" kern="0" dirty="0">
                <a:solidFill>
                  <a:srgbClr val="0F1B42"/>
                </a:solidFill>
                <a:latin typeface="Gill Sans MT"/>
                <a:cs typeface="Gill Sans MT"/>
              </a:rPr>
              <a:t>Development</a:t>
            </a:r>
            <a:r>
              <a:rPr sz="1100" kern="0" spc="-30" dirty="0">
                <a:solidFill>
                  <a:srgbClr val="0F1B42"/>
                </a:solidFill>
                <a:latin typeface="Gill Sans MT"/>
                <a:cs typeface="Gill Sans MT"/>
              </a:rPr>
              <a:t> </a:t>
            </a:r>
            <a:r>
              <a:rPr sz="1100" kern="0" dirty="0">
                <a:solidFill>
                  <a:srgbClr val="0F1B42"/>
                </a:solidFill>
                <a:latin typeface="Gill Sans MT"/>
                <a:cs typeface="Gill Sans MT"/>
              </a:rPr>
              <a:t>at</a:t>
            </a:r>
            <a:r>
              <a:rPr sz="1100" kern="0" spc="-10" dirty="0">
                <a:solidFill>
                  <a:srgbClr val="0F1B42"/>
                </a:solidFill>
                <a:latin typeface="Gill Sans MT"/>
                <a:cs typeface="Gill Sans MT"/>
              </a:rPr>
              <a:t> </a:t>
            </a:r>
            <a:r>
              <a:rPr sz="1100" kern="0" dirty="0">
                <a:solidFill>
                  <a:srgbClr val="0F1B42"/>
                </a:solidFill>
                <a:latin typeface="Gill Sans MT"/>
                <a:cs typeface="Gill Sans MT"/>
              </a:rPr>
              <a:t>Thundermist.</a:t>
            </a:r>
            <a:r>
              <a:rPr sz="1100" kern="0" spc="265" dirty="0">
                <a:solidFill>
                  <a:srgbClr val="0F1B42"/>
                </a:solidFill>
                <a:latin typeface="Gill Sans MT"/>
                <a:cs typeface="Gill Sans MT"/>
              </a:rPr>
              <a:t> </a:t>
            </a:r>
            <a:r>
              <a:rPr sz="1100" kern="0" dirty="0">
                <a:solidFill>
                  <a:srgbClr val="0F1B42"/>
                </a:solidFill>
                <a:latin typeface="Gill Sans MT"/>
                <a:cs typeface="Gill Sans MT"/>
              </a:rPr>
              <a:t>Amy</a:t>
            </a:r>
            <a:r>
              <a:rPr sz="1100" kern="0" spc="-15" dirty="0">
                <a:solidFill>
                  <a:srgbClr val="0F1B42"/>
                </a:solidFill>
                <a:latin typeface="Gill Sans MT"/>
                <a:cs typeface="Gill Sans MT"/>
              </a:rPr>
              <a:t> </a:t>
            </a:r>
            <a:r>
              <a:rPr sz="1100" kern="0" dirty="0">
                <a:solidFill>
                  <a:srgbClr val="0F1B42"/>
                </a:solidFill>
                <a:latin typeface="Gill Sans MT"/>
                <a:cs typeface="Gill Sans MT"/>
              </a:rPr>
              <a:t>began</a:t>
            </a:r>
            <a:r>
              <a:rPr sz="1100" kern="0" spc="-15" dirty="0">
                <a:solidFill>
                  <a:srgbClr val="0F1B42"/>
                </a:solidFill>
                <a:latin typeface="Gill Sans MT"/>
                <a:cs typeface="Gill Sans MT"/>
              </a:rPr>
              <a:t> </a:t>
            </a:r>
            <a:r>
              <a:rPr sz="1100" kern="0" dirty="0">
                <a:solidFill>
                  <a:srgbClr val="0F1B42"/>
                </a:solidFill>
                <a:latin typeface="Gill Sans MT"/>
                <a:cs typeface="Gill Sans MT"/>
              </a:rPr>
              <a:t>in</a:t>
            </a:r>
            <a:r>
              <a:rPr sz="1100" kern="0" spc="-15" dirty="0">
                <a:solidFill>
                  <a:srgbClr val="0F1B42"/>
                </a:solidFill>
                <a:latin typeface="Gill Sans MT"/>
                <a:cs typeface="Gill Sans MT"/>
              </a:rPr>
              <a:t> </a:t>
            </a:r>
            <a:r>
              <a:rPr sz="1100" kern="0" spc="-25" dirty="0">
                <a:solidFill>
                  <a:srgbClr val="0F1B42"/>
                </a:solidFill>
                <a:latin typeface="Gill Sans MT"/>
                <a:cs typeface="Gill Sans MT"/>
              </a:rPr>
              <a:t>her </a:t>
            </a:r>
            <a:r>
              <a:rPr sz="1100" kern="0" dirty="0">
                <a:solidFill>
                  <a:srgbClr val="0F1B42"/>
                </a:solidFill>
                <a:latin typeface="Gill Sans MT"/>
                <a:cs typeface="Gill Sans MT"/>
              </a:rPr>
              <a:t>newly</a:t>
            </a:r>
            <a:r>
              <a:rPr sz="1100" kern="0" spc="-40" dirty="0">
                <a:solidFill>
                  <a:srgbClr val="0F1B42"/>
                </a:solidFill>
                <a:latin typeface="Gill Sans MT"/>
                <a:cs typeface="Gill Sans MT"/>
              </a:rPr>
              <a:t> </a:t>
            </a:r>
            <a:r>
              <a:rPr sz="1100" kern="0" dirty="0">
                <a:solidFill>
                  <a:srgbClr val="0F1B42"/>
                </a:solidFill>
                <a:latin typeface="Gill Sans MT"/>
                <a:cs typeface="Gill Sans MT"/>
              </a:rPr>
              <a:t>created</a:t>
            </a:r>
            <a:r>
              <a:rPr sz="1100" kern="0" spc="-35" dirty="0">
                <a:solidFill>
                  <a:srgbClr val="0F1B42"/>
                </a:solidFill>
                <a:latin typeface="Gill Sans MT"/>
                <a:cs typeface="Gill Sans MT"/>
              </a:rPr>
              <a:t> </a:t>
            </a:r>
            <a:r>
              <a:rPr sz="1100" kern="0" dirty="0">
                <a:solidFill>
                  <a:srgbClr val="0F1B42"/>
                </a:solidFill>
                <a:latin typeface="Gill Sans MT"/>
                <a:cs typeface="Gill Sans MT"/>
              </a:rPr>
              <a:t>role</a:t>
            </a:r>
            <a:r>
              <a:rPr sz="1100" kern="0" spc="-30" dirty="0">
                <a:solidFill>
                  <a:srgbClr val="0F1B42"/>
                </a:solidFill>
                <a:latin typeface="Gill Sans MT"/>
                <a:cs typeface="Gill Sans MT"/>
              </a:rPr>
              <a:t> </a:t>
            </a:r>
            <a:r>
              <a:rPr sz="1100" kern="0" dirty="0">
                <a:solidFill>
                  <a:srgbClr val="0F1B42"/>
                </a:solidFill>
                <a:latin typeface="Gill Sans MT"/>
                <a:cs typeface="Gill Sans MT"/>
              </a:rPr>
              <a:t>one</a:t>
            </a:r>
            <a:r>
              <a:rPr sz="1100" kern="0" spc="-30" dirty="0">
                <a:solidFill>
                  <a:srgbClr val="0F1B42"/>
                </a:solidFill>
                <a:latin typeface="Gill Sans MT"/>
                <a:cs typeface="Gill Sans MT"/>
              </a:rPr>
              <a:t> </a:t>
            </a:r>
            <a:r>
              <a:rPr sz="1100" kern="0" dirty="0">
                <a:solidFill>
                  <a:srgbClr val="0F1B42"/>
                </a:solidFill>
                <a:latin typeface="Gill Sans MT"/>
                <a:cs typeface="Gill Sans MT"/>
              </a:rPr>
              <a:t>year</a:t>
            </a:r>
            <a:r>
              <a:rPr sz="1100" kern="0" spc="-30" dirty="0">
                <a:solidFill>
                  <a:srgbClr val="0F1B42"/>
                </a:solidFill>
                <a:latin typeface="Gill Sans MT"/>
                <a:cs typeface="Gill Sans MT"/>
              </a:rPr>
              <a:t> </a:t>
            </a:r>
            <a:r>
              <a:rPr sz="1100" kern="0" dirty="0">
                <a:solidFill>
                  <a:srgbClr val="0F1B42"/>
                </a:solidFill>
                <a:latin typeface="Gill Sans MT"/>
                <a:cs typeface="Gill Sans MT"/>
              </a:rPr>
              <a:t>ago</a:t>
            </a:r>
            <a:r>
              <a:rPr sz="1100" kern="0" spc="-20" dirty="0">
                <a:solidFill>
                  <a:srgbClr val="0F1B42"/>
                </a:solidFill>
                <a:latin typeface="Gill Sans MT"/>
                <a:cs typeface="Gill Sans MT"/>
              </a:rPr>
              <a:t> </a:t>
            </a:r>
            <a:r>
              <a:rPr sz="1100" kern="0" dirty="0">
                <a:solidFill>
                  <a:srgbClr val="0F1B42"/>
                </a:solidFill>
                <a:latin typeface="Gill Sans MT"/>
                <a:cs typeface="Gill Sans MT"/>
              </a:rPr>
              <a:t>to</a:t>
            </a:r>
            <a:r>
              <a:rPr sz="1100" kern="0" spc="-40" dirty="0">
                <a:solidFill>
                  <a:srgbClr val="0F1B42"/>
                </a:solidFill>
                <a:latin typeface="Gill Sans MT"/>
                <a:cs typeface="Gill Sans MT"/>
              </a:rPr>
              <a:t> </a:t>
            </a:r>
            <a:r>
              <a:rPr sz="1100" kern="0" dirty="0">
                <a:solidFill>
                  <a:srgbClr val="0F1B42"/>
                </a:solidFill>
                <a:latin typeface="Gill Sans MT"/>
                <a:cs typeface="Gill Sans MT"/>
              </a:rPr>
              <a:t>manage</a:t>
            </a:r>
            <a:r>
              <a:rPr sz="1100" kern="0" spc="-10" dirty="0">
                <a:solidFill>
                  <a:srgbClr val="0F1B42"/>
                </a:solidFill>
                <a:latin typeface="Gill Sans MT"/>
                <a:cs typeface="Gill Sans MT"/>
              </a:rPr>
              <a:t> </a:t>
            </a:r>
            <a:r>
              <a:rPr sz="1100" kern="0" dirty="0">
                <a:solidFill>
                  <a:srgbClr val="0F1B42"/>
                </a:solidFill>
                <a:latin typeface="Gill Sans MT"/>
                <a:cs typeface="Gill Sans MT"/>
              </a:rPr>
              <a:t>a</a:t>
            </a:r>
            <a:r>
              <a:rPr sz="1100" kern="0" spc="-35" dirty="0">
                <a:solidFill>
                  <a:srgbClr val="0F1B42"/>
                </a:solidFill>
                <a:latin typeface="Gill Sans MT"/>
                <a:cs typeface="Gill Sans MT"/>
              </a:rPr>
              <a:t> </a:t>
            </a:r>
            <a:r>
              <a:rPr sz="1100" kern="0" dirty="0">
                <a:solidFill>
                  <a:srgbClr val="0F1B42"/>
                </a:solidFill>
                <a:latin typeface="Gill Sans MT"/>
                <a:cs typeface="Gill Sans MT"/>
              </a:rPr>
              <a:t>Congressional</a:t>
            </a:r>
            <a:r>
              <a:rPr sz="1100" kern="0" spc="-25" dirty="0">
                <a:solidFill>
                  <a:srgbClr val="0F1B42"/>
                </a:solidFill>
                <a:latin typeface="Gill Sans MT"/>
                <a:cs typeface="Gill Sans MT"/>
              </a:rPr>
              <a:t> </a:t>
            </a:r>
            <a:r>
              <a:rPr sz="1100" kern="0" dirty="0">
                <a:solidFill>
                  <a:srgbClr val="0F1B42"/>
                </a:solidFill>
                <a:latin typeface="Gill Sans MT"/>
                <a:cs typeface="Gill Sans MT"/>
              </a:rPr>
              <a:t>Appropriation</a:t>
            </a:r>
            <a:r>
              <a:rPr sz="1100" kern="0" spc="-30" dirty="0">
                <a:solidFill>
                  <a:srgbClr val="0F1B42"/>
                </a:solidFill>
                <a:latin typeface="Gill Sans MT"/>
                <a:cs typeface="Gill Sans MT"/>
              </a:rPr>
              <a:t> </a:t>
            </a:r>
            <a:r>
              <a:rPr sz="1100" kern="0" dirty="0">
                <a:solidFill>
                  <a:srgbClr val="0F1B42"/>
                </a:solidFill>
                <a:latin typeface="Gill Sans MT"/>
                <a:cs typeface="Gill Sans MT"/>
              </a:rPr>
              <a:t>grant</a:t>
            </a:r>
            <a:r>
              <a:rPr sz="1100" kern="0" spc="-25" dirty="0">
                <a:solidFill>
                  <a:srgbClr val="0F1B42"/>
                </a:solidFill>
                <a:latin typeface="Gill Sans MT"/>
                <a:cs typeface="Gill Sans MT"/>
              </a:rPr>
              <a:t> </a:t>
            </a:r>
            <a:r>
              <a:rPr sz="1100" kern="0" dirty="0">
                <a:solidFill>
                  <a:srgbClr val="0F1B42"/>
                </a:solidFill>
                <a:latin typeface="Gill Sans MT"/>
                <a:cs typeface="Gill Sans MT"/>
              </a:rPr>
              <a:t>which</a:t>
            </a:r>
            <a:r>
              <a:rPr sz="1100" kern="0" spc="-35" dirty="0">
                <a:solidFill>
                  <a:srgbClr val="0F1B42"/>
                </a:solidFill>
                <a:latin typeface="Gill Sans MT"/>
                <a:cs typeface="Gill Sans MT"/>
              </a:rPr>
              <a:t> </a:t>
            </a:r>
            <a:r>
              <a:rPr sz="1100" kern="0" spc="-10" dirty="0">
                <a:solidFill>
                  <a:srgbClr val="0F1B42"/>
                </a:solidFill>
                <a:latin typeface="Gill Sans MT"/>
                <a:cs typeface="Gill Sans MT"/>
              </a:rPr>
              <a:t>provided </a:t>
            </a:r>
            <a:r>
              <a:rPr sz="1100" kern="0" dirty="0">
                <a:solidFill>
                  <a:srgbClr val="0F1B42"/>
                </a:solidFill>
                <a:latin typeface="Gill Sans MT"/>
                <a:cs typeface="Gill Sans MT"/>
              </a:rPr>
              <a:t>training,</a:t>
            </a:r>
            <a:r>
              <a:rPr sz="1100" kern="0" spc="-30" dirty="0">
                <a:solidFill>
                  <a:srgbClr val="0F1B42"/>
                </a:solidFill>
                <a:latin typeface="Gill Sans MT"/>
                <a:cs typeface="Gill Sans MT"/>
              </a:rPr>
              <a:t> </a:t>
            </a:r>
            <a:r>
              <a:rPr sz="1100" kern="0" dirty="0">
                <a:solidFill>
                  <a:srgbClr val="0F1B42"/>
                </a:solidFill>
                <a:latin typeface="Gill Sans MT"/>
                <a:cs typeface="Gill Sans MT"/>
              </a:rPr>
              <a:t>certification</a:t>
            </a:r>
            <a:r>
              <a:rPr sz="1100" kern="0" spc="-40" dirty="0">
                <a:solidFill>
                  <a:srgbClr val="0F1B42"/>
                </a:solidFill>
                <a:latin typeface="Gill Sans MT"/>
                <a:cs typeface="Gill Sans MT"/>
              </a:rPr>
              <a:t> </a:t>
            </a:r>
            <a:r>
              <a:rPr sz="1100" kern="0" dirty="0">
                <a:solidFill>
                  <a:srgbClr val="0F1B42"/>
                </a:solidFill>
                <a:latin typeface="Gill Sans MT"/>
                <a:cs typeface="Gill Sans MT"/>
              </a:rPr>
              <a:t>and</a:t>
            </a:r>
            <a:r>
              <a:rPr sz="1100" kern="0" spc="-20" dirty="0">
                <a:solidFill>
                  <a:srgbClr val="0F1B42"/>
                </a:solidFill>
                <a:latin typeface="Gill Sans MT"/>
                <a:cs typeface="Gill Sans MT"/>
              </a:rPr>
              <a:t> </a:t>
            </a:r>
            <a:r>
              <a:rPr sz="1100" kern="0" dirty="0">
                <a:solidFill>
                  <a:srgbClr val="0F1B42"/>
                </a:solidFill>
                <a:latin typeface="Gill Sans MT"/>
                <a:cs typeface="Gill Sans MT"/>
              </a:rPr>
              <a:t>degree</a:t>
            </a:r>
            <a:r>
              <a:rPr sz="1100" kern="0" spc="-30" dirty="0">
                <a:solidFill>
                  <a:srgbClr val="0F1B42"/>
                </a:solidFill>
                <a:latin typeface="Gill Sans MT"/>
                <a:cs typeface="Gill Sans MT"/>
              </a:rPr>
              <a:t> </a:t>
            </a:r>
            <a:r>
              <a:rPr sz="1100" kern="0" dirty="0">
                <a:solidFill>
                  <a:srgbClr val="0F1B42"/>
                </a:solidFill>
                <a:latin typeface="Gill Sans MT"/>
                <a:cs typeface="Gill Sans MT"/>
              </a:rPr>
              <a:t>attainment</a:t>
            </a:r>
            <a:r>
              <a:rPr sz="1100" kern="0" spc="-50" dirty="0">
                <a:solidFill>
                  <a:srgbClr val="0F1B42"/>
                </a:solidFill>
                <a:latin typeface="Gill Sans MT"/>
                <a:cs typeface="Gill Sans MT"/>
              </a:rPr>
              <a:t> </a:t>
            </a:r>
            <a:r>
              <a:rPr sz="1100" kern="0" dirty="0">
                <a:solidFill>
                  <a:srgbClr val="0F1B42"/>
                </a:solidFill>
                <a:latin typeface="Gill Sans MT"/>
                <a:cs typeface="Gill Sans MT"/>
              </a:rPr>
              <a:t>to</a:t>
            </a:r>
            <a:r>
              <a:rPr sz="1100" kern="0" spc="-35" dirty="0">
                <a:solidFill>
                  <a:srgbClr val="0F1B42"/>
                </a:solidFill>
                <a:latin typeface="Gill Sans MT"/>
                <a:cs typeface="Gill Sans MT"/>
              </a:rPr>
              <a:t> </a:t>
            </a:r>
            <a:r>
              <a:rPr sz="1100" kern="0" dirty="0">
                <a:solidFill>
                  <a:srgbClr val="0F1B42"/>
                </a:solidFill>
                <a:latin typeface="Gill Sans MT"/>
                <a:cs typeface="Gill Sans MT"/>
              </a:rPr>
              <a:t>Dental</a:t>
            </a:r>
            <a:r>
              <a:rPr sz="1100" kern="0" spc="-40" dirty="0">
                <a:solidFill>
                  <a:srgbClr val="0F1B42"/>
                </a:solidFill>
                <a:latin typeface="Gill Sans MT"/>
                <a:cs typeface="Gill Sans MT"/>
              </a:rPr>
              <a:t> </a:t>
            </a:r>
            <a:r>
              <a:rPr sz="1100" kern="0" dirty="0">
                <a:solidFill>
                  <a:srgbClr val="0F1B42"/>
                </a:solidFill>
                <a:latin typeface="Gill Sans MT"/>
                <a:cs typeface="Gill Sans MT"/>
              </a:rPr>
              <a:t>&amp;</a:t>
            </a:r>
            <a:r>
              <a:rPr sz="1100" kern="0" spc="-35" dirty="0">
                <a:solidFill>
                  <a:srgbClr val="0F1B42"/>
                </a:solidFill>
                <a:latin typeface="Gill Sans MT"/>
                <a:cs typeface="Gill Sans MT"/>
              </a:rPr>
              <a:t> </a:t>
            </a:r>
            <a:r>
              <a:rPr sz="1100" kern="0" dirty="0">
                <a:solidFill>
                  <a:srgbClr val="0F1B42"/>
                </a:solidFill>
                <a:latin typeface="Gill Sans MT"/>
                <a:cs typeface="Gill Sans MT"/>
              </a:rPr>
              <a:t>Medical</a:t>
            </a:r>
            <a:r>
              <a:rPr sz="1100" kern="0" spc="-15" dirty="0">
                <a:solidFill>
                  <a:srgbClr val="0F1B42"/>
                </a:solidFill>
                <a:latin typeface="Gill Sans MT"/>
                <a:cs typeface="Gill Sans MT"/>
              </a:rPr>
              <a:t> </a:t>
            </a:r>
            <a:r>
              <a:rPr sz="1100" kern="0" dirty="0">
                <a:solidFill>
                  <a:srgbClr val="0F1B42"/>
                </a:solidFill>
                <a:latin typeface="Gill Sans MT"/>
                <a:cs typeface="Gill Sans MT"/>
              </a:rPr>
              <a:t>Assistants;</a:t>
            </a:r>
            <a:r>
              <a:rPr sz="1100" kern="0" spc="-30" dirty="0">
                <a:solidFill>
                  <a:srgbClr val="0F1B42"/>
                </a:solidFill>
                <a:latin typeface="Gill Sans MT"/>
                <a:cs typeface="Gill Sans MT"/>
              </a:rPr>
              <a:t> </a:t>
            </a:r>
            <a:r>
              <a:rPr sz="1100" kern="0" dirty="0">
                <a:solidFill>
                  <a:srgbClr val="0F1B42"/>
                </a:solidFill>
                <a:latin typeface="Gill Sans MT"/>
                <a:cs typeface="Gill Sans MT"/>
              </a:rPr>
              <a:t>RN’s</a:t>
            </a:r>
            <a:r>
              <a:rPr sz="1100" kern="0" spc="-45" dirty="0">
                <a:solidFill>
                  <a:srgbClr val="0F1B42"/>
                </a:solidFill>
                <a:latin typeface="Gill Sans MT"/>
                <a:cs typeface="Gill Sans MT"/>
              </a:rPr>
              <a:t> </a:t>
            </a:r>
            <a:r>
              <a:rPr sz="1100" kern="0" dirty="0">
                <a:solidFill>
                  <a:srgbClr val="0F1B42"/>
                </a:solidFill>
                <a:latin typeface="Gill Sans MT"/>
                <a:cs typeface="Gill Sans MT"/>
              </a:rPr>
              <a:t>and</a:t>
            </a:r>
            <a:r>
              <a:rPr sz="1100" kern="0" spc="-20" dirty="0">
                <a:solidFill>
                  <a:srgbClr val="0F1B42"/>
                </a:solidFill>
                <a:latin typeface="Gill Sans MT"/>
                <a:cs typeface="Gill Sans MT"/>
              </a:rPr>
              <a:t> </a:t>
            </a:r>
            <a:r>
              <a:rPr sz="1100" kern="0" spc="-10" dirty="0">
                <a:solidFill>
                  <a:srgbClr val="0F1B42"/>
                </a:solidFill>
                <a:latin typeface="Gill Sans MT"/>
                <a:cs typeface="Gill Sans MT"/>
              </a:rPr>
              <a:t>Behavioral</a:t>
            </a:r>
            <a:r>
              <a:rPr sz="1100" kern="0" spc="500" dirty="0">
                <a:solidFill>
                  <a:srgbClr val="0F1B42"/>
                </a:solidFill>
                <a:latin typeface="Gill Sans MT"/>
                <a:cs typeface="Gill Sans MT"/>
              </a:rPr>
              <a:t> </a:t>
            </a:r>
            <a:r>
              <a:rPr sz="1100" kern="0" dirty="0">
                <a:solidFill>
                  <a:srgbClr val="0F1B42"/>
                </a:solidFill>
                <a:latin typeface="Gill Sans MT"/>
                <a:cs typeface="Gill Sans MT"/>
              </a:rPr>
              <a:t>Health</a:t>
            </a:r>
            <a:r>
              <a:rPr sz="1100" kern="0" spc="-40" dirty="0">
                <a:solidFill>
                  <a:srgbClr val="0F1B42"/>
                </a:solidFill>
                <a:latin typeface="Gill Sans MT"/>
                <a:cs typeface="Gill Sans MT"/>
              </a:rPr>
              <a:t> </a:t>
            </a:r>
            <a:r>
              <a:rPr sz="1100" kern="0" dirty="0">
                <a:solidFill>
                  <a:srgbClr val="0F1B42"/>
                </a:solidFill>
                <a:latin typeface="Gill Sans MT"/>
                <a:cs typeface="Gill Sans MT"/>
              </a:rPr>
              <a:t>professionals.</a:t>
            </a:r>
            <a:r>
              <a:rPr sz="1100" kern="0" spc="265" dirty="0">
                <a:solidFill>
                  <a:srgbClr val="0F1B42"/>
                </a:solidFill>
                <a:latin typeface="Gill Sans MT"/>
                <a:cs typeface="Gill Sans MT"/>
              </a:rPr>
              <a:t> </a:t>
            </a:r>
            <a:r>
              <a:rPr sz="1100" kern="0" dirty="0">
                <a:solidFill>
                  <a:srgbClr val="0F1B42"/>
                </a:solidFill>
                <a:latin typeface="Gill Sans MT"/>
                <a:cs typeface="Gill Sans MT"/>
              </a:rPr>
              <a:t>Amy’s</a:t>
            </a:r>
            <a:r>
              <a:rPr sz="1100" kern="0" spc="-20" dirty="0">
                <a:solidFill>
                  <a:srgbClr val="0F1B42"/>
                </a:solidFill>
                <a:latin typeface="Gill Sans MT"/>
                <a:cs typeface="Gill Sans MT"/>
              </a:rPr>
              <a:t> </a:t>
            </a:r>
            <a:r>
              <a:rPr sz="1100" kern="0" dirty="0">
                <a:solidFill>
                  <a:srgbClr val="0F1B42"/>
                </a:solidFill>
                <a:latin typeface="Gill Sans MT"/>
                <a:cs typeface="Gill Sans MT"/>
              </a:rPr>
              <a:t>role</a:t>
            </a:r>
            <a:r>
              <a:rPr sz="1100" kern="0" spc="-25" dirty="0">
                <a:solidFill>
                  <a:srgbClr val="0F1B42"/>
                </a:solidFill>
                <a:latin typeface="Gill Sans MT"/>
                <a:cs typeface="Gill Sans MT"/>
              </a:rPr>
              <a:t> </a:t>
            </a:r>
            <a:r>
              <a:rPr sz="1100" kern="0" dirty="0">
                <a:solidFill>
                  <a:srgbClr val="0F1B42"/>
                </a:solidFill>
                <a:latin typeface="Gill Sans MT"/>
                <a:cs typeface="Gill Sans MT"/>
              </a:rPr>
              <a:t>has</a:t>
            </a:r>
            <a:r>
              <a:rPr sz="1100" kern="0" spc="-20" dirty="0">
                <a:solidFill>
                  <a:srgbClr val="0F1B42"/>
                </a:solidFill>
                <a:latin typeface="Gill Sans MT"/>
                <a:cs typeface="Gill Sans MT"/>
              </a:rPr>
              <a:t> </a:t>
            </a:r>
            <a:r>
              <a:rPr sz="1100" kern="0" dirty="0">
                <a:solidFill>
                  <a:srgbClr val="0F1B42"/>
                </a:solidFill>
                <a:latin typeface="Gill Sans MT"/>
                <a:cs typeface="Gill Sans MT"/>
              </a:rPr>
              <a:t>evolved</a:t>
            </a:r>
            <a:r>
              <a:rPr sz="1100" kern="0" spc="-20" dirty="0">
                <a:solidFill>
                  <a:srgbClr val="0F1B42"/>
                </a:solidFill>
                <a:latin typeface="Gill Sans MT"/>
                <a:cs typeface="Gill Sans MT"/>
              </a:rPr>
              <a:t> </a:t>
            </a:r>
            <a:r>
              <a:rPr sz="1100" kern="0" dirty="0">
                <a:solidFill>
                  <a:srgbClr val="0F1B42"/>
                </a:solidFill>
                <a:latin typeface="Gill Sans MT"/>
                <a:cs typeface="Gill Sans MT"/>
              </a:rPr>
              <a:t>to</a:t>
            </a:r>
            <a:r>
              <a:rPr sz="1100" kern="0" spc="-25" dirty="0">
                <a:solidFill>
                  <a:srgbClr val="0F1B42"/>
                </a:solidFill>
                <a:latin typeface="Gill Sans MT"/>
                <a:cs typeface="Gill Sans MT"/>
              </a:rPr>
              <a:t> </a:t>
            </a:r>
            <a:r>
              <a:rPr sz="1100" kern="0" dirty="0">
                <a:solidFill>
                  <a:srgbClr val="0F1B42"/>
                </a:solidFill>
                <a:latin typeface="Gill Sans MT"/>
                <a:cs typeface="Gill Sans MT"/>
              </a:rPr>
              <a:t>sustain,</a:t>
            </a:r>
            <a:r>
              <a:rPr sz="1100" kern="0" spc="-25" dirty="0">
                <a:solidFill>
                  <a:srgbClr val="0F1B42"/>
                </a:solidFill>
                <a:latin typeface="Gill Sans MT"/>
                <a:cs typeface="Gill Sans MT"/>
              </a:rPr>
              <a:t> </a:t>
            </a:r>
            <a:r>
              <a:rPr sz="1100" kern="0" dirty="0">
                <a:solidFill>
                  <a:srgbClr val="0F1B42"/>
                </a:solidFill>
                <a:latin typeface="Gill Sans MT"/>
                <a:cs typeface="Gill Sans MT"/>
              </a:rPr>
              <a:t>grow</a:t>
            </a:r>
            <a:r>
              <a:rPr sz="1100" kern="0" spc="-25" dirty="0">
                <a:solidFill>
                  <a:srgbClr val="0F1B42"/>
                </a:solidFill>
                <a:latin typeface="Gill Sans MT"/>
                <a:cs typeface="Gill Sans MT"/>
              </a:rPr>
              <a:t> </a:t>
            </a:r>
            <a:r>
              <a:rPr sz="1100" kern="0" dirty="0">
                <a:solidFill>
                  <a:srgbClr val="0F1B42"/>
                </a:solidFill>
                <a:latin typeface="Gill Sans MT"/>
                <a:cs typeface="Gill Sans MT"/>
              </a:rPr>
              <a:t>and</a:t>
            </a:r>
            <a:r>
              <a:rPr sz="1100" kern="0" spc="-15" dirty="0">
                <a:solidFill>
                  <a:srgbClr val="0F1B42"/>
                </a:solidFill>
                <a:latin typeface="Gill Sans MT"/>
                <a:cs typeface="Gill Sans MT"/>
              </a:rPr>
              <a:t> </a:t>
            </a:r>
            <a:r>
              <a:rPr sz="1100" kern="0" dirty="0">
                <a:solidFill>
                  <a:srgbClr val="0F1B42"/>
                </a:solidFill>
                <a:latin typeface="Gill Sans MT"/>
                <a:cs typeface="Gill Sans MT"/>
              </a:rPr>
              <a:t>develop</a:t>
            </a:r>
            <a:r>
              <a:rPr sz="1100" kern="0" spc="-35" dirty="0">
                <a:solidFill>
                  <a:srgbClr val="0F1B42"/>
                </a:solidFill>
                <a:latin typeface="Gill Sans MT"/>
                <a:cs typeface="Gill Sans MT"/>
              </a:rPr>
              <a:t> </a:t>
            </a:r>
            <a:r>
              <a:rPr sz="1100" kern="0" dirty="0">
                <a:solidFill>
                  <a:srgbClr val="0F1B42"/>
                </a:solidFill>
                <a:latin typeface="Gill Sans MT"/>
                <a:cs typeface="Gill Sans MT"/>
              </a:rPr>
              <a:t>workforce</a:t>
            </a:r>
            <a:r>
              <a:rPr sz="1100" kern="0" spc="-20" dirty="0">
                <a:solidFill>
                  <a:srgbClr val="0F1B42"/>
                </a:solidFill>
                <a:latin typeface="Gill Sans MT"/>
                <a:cs typeface="Gill Sans MT"/>
              </a:rPr>
              <a:t> </a:t>
            </a:r>
            <a:r>
              <a:rPr sz="1100" kern="0" spc="-10" dirty="0">
                <a:solidFill>
                  <a:srgbClr val="0F1B42"/>
                </a:solidFill>
                <a:latin typeface="Gill Sans MT"/>
                <a:cs typeface="Gill Sans MT"/>
              </a:rPr>
              <a:t>programs organization-</a:t>
            </a:r>
            <a:r>
              <a:rPr sz="1100" kern="0" dirty="0">
                <a:solidFill>
                  <a:srgbClr val="0F1B42"/>
                </a:solidFill>
                <a:latin typeface="Gill Sans MT"/>
                <a:cs typeface="Gill Sans MT"/>
              </a:rPr>
              <a:t>wide</a:t>
            </a:r>
            <a:r>
              <a:rPr sz="1100" kern="0" spc="-35" dirty="0">
                <a:solidFill>
                  <a:srgbClr val="0F1B42"/>
                </a:solidFill>
                <a:latin typeface="Gill Sans MT"/>
                <a:cs typeface="Gill Sans MT"/>
              </a:rPr>
              <a:t> </a:t>
            </a:r>
            <a:r>
              <a:rPr sz="1100" kern="0" dirty="0">
                <a:solidFill>
                  <a:srgbClr val="0F1B42"/>
                </a:solidFill>
                <a:latin typeface="Gill Sans MT"/>
                <a:cs typeface="Gill Sans MT"/>
              </a:rPr>
              <a:t>with</a:t>
            </a:r>
            <a:r>
              <a:rPr sz="1100" kern="0" spc="-30" dirty="0">
                <a:solidFill>
                  <a:srgbClr val="0F1B42"/>
                </a:solidFill>
                <a:latin typeface="Gill Sans MT"/>
                <a:cs typeface="Gill Sans MT"/>
              </a:rPr>
              <a:t> </a:t>
            </a:r>
            <a:r>
              <a:rPr sz="1100" kern="0" dirty="0">
                <a:solidFill>
                  <a:srgbClr val="0F1B42"/>
                </a:solidFill>
                <a:latin typeface="Gill Sans MT"/>
                <a:cs typeface="Gill Sans MT"/>
              </a:rPr>
              <a:t>a</a:t>
            </a:r>
            <a:r>
              <a:rPr sz="1100" kern="0" spc="-10" dirty="0">
                <a:solidFill>
                  <a:srgbClr val="0F1B42"/>
                </a:solidFill>
                <a:latin typeface="Gill Sans MT"/>
                <a:cs typeface="Gill Sans MT"/>
              </a:rPr>
              <a:t> </a:t>
            </a:r>
            <a:r>
              <a:rPr sz="1100" kern="0" dirty="0">
                <a:solidFill>
                  <a:srgbClr val="0F1B42"/>
                </a:solidFill>
                <a:latin typeface="Gill Sans MT"/>
                <a:cs typeface="Gill Sans MT"/>
              </a:rPr>
              <a:t>focus</a:t>
            </a:r>
            <a:r>
              <a:rPr sz="1100" kern="0" spc="-25" dirty="0">
                <a:solidFill>
                  <a:srgbClr val="0F1B42"/>
                </a:solidFill>
                <a:latin typeface="Gill Sans MT"/>
                <a:cs typeface="Gill Sans MT"/>
              </a:rPr>
              <a:t> </a:t>
            </a:r>
            <a:r>
              <a:rPr sz="1100" kern="0" dirty="0">
                <a:solidFill>
                  <a:srgbClr val="0F1B42"/>
                </a:solidFill>
                <a:latin typeface="Gill Sans MT"/>
                <a:cs typeface="Gill Sans MT"/>
              </a:rPr>
              <a:t>on</a:t>
            </a:r>
            <a:r>
              <a:rPr sz="1100" kern="0" spc="-20" dirty="0">
                <a:solidFill>
                  <a:srgbClr val="0F1B42"/>
                </a:solidFill>
                <a:latin typeface="Gill Sans MT"/>
                <a:cs typeface="Gill Sans MT"/>
              </a:rPr>
              <a:t> </a:t>
            </a:r>
            <a:r>
              <a:rPr sz="1100" kern="0" dirty="0">
                <a:solidFill>
                  <a:srgbClr val="0F1B42"/>
                </a:solidFill>
                <a:latin typeface="Gill Sans MT"/>
                <a:cs typeface="Gill Sans MT"/>
              </a:rPr>
              <a:t>developing</a:t>
            </a:r>
            <a:r>
              <a:rPr sz="1100" kern="0" spc="-25" dirty="0">
                <a:solidFill>
                  <a:srgbClr val="0F1B42"/>
                </a:solidFill>
                <a:latin typeface="Gill Sans MT"/>
                <a:cs typeface="Gill Sans MT"/>
              </a:rPr>
              <a:t> </a:t>
            </a:r>
            <a:r>
              <a:rPr sz="1100" kern="0" dirty="0">
                <a:solidFill>
                  <a:srgbClr val="0F1B42"/>
                </a:solidFill>
                <a:latin typeface="Gill Sans MT"/>
                <a:cs typeface="Gill Sans MT"/>
              </a:rPr>
              <a:t>partnerships</a:t>
            </a:r>
            <a:r>
              <a:rPr sz="1100" kern="0" spc="-15" dirty="0">
                <a:solidFill>
                  <a:srgbClr val="0F1B42"/>
                </a:solidFill>
                <a:latin typeface="Gill Sans MT"/>
                <a:cs typeface="Gill Sans MT"/>
              </a:rPr>
              <a:t> </a:t>
            </a:r>
            <a:r>
              <a:rPr sz="1100" kern="0" dirty="0">
                <a:solidFill>
                  <a:srgbClr val="0F1B42"/>
                </a:solidFill>
                <a:latin typeface="Gill Sans MT"/>
                <a:cs typeface="Gill Sans MT"/>
              </a:rPr>
              <a:t>and</a:t>
            </a:r>
            <a:r>
              <a:rPr sz="1100" kern="0" spc="-20" dirty="0">
                <a:solidFill>
                  <a:srgbClr val="0F1B42"/>
                </a:solidFill>
                <a:latin typeface="Gill Sans MT"/>
                <a:cs typeface="Gill Sans MT"/>
              </a:rPr>
              <a:t> </a:t>
            </a:r>
            <a:r>
              <a:rPr sz="1100" kern="0" dirty="0">
                <a:solidFill>
                  <a:srgbClr val="0F1B42"/>
                </a:solidFill>
                <a:latin typeface="Gill Sans MT"/>
                <a:cs typeface="Gill Sans MT"/>
              </a:rPr>
              <a:t>creating</a:t>
            </a:r>
            <a:r>
              <a:rPr sz="1100" kern="0" spc="-10" dirty="0">
                <a:solidFill>
                  <a:srgbClr val="0F1B42"/>
                </a:solidFill>
                <a:latin typeface="Gill Sans MT"/>
                <a:cs typeface="Gill Sans MT"/>
              </a:rPr>
              <a:t> </a:t>
            </a:r>
            <a:r>
              <a:rPr sz="1100" kern="0" dirty="0">
                <a:solidFill>
                  <a:srgbClr val="0F1B42"/>
                </a:solidFill>
                <a:latin typeface="Gill Sans MT"/>
                <a:cs typeface="Gill Sans MT"/>
              </a:rPr>
              <a:t>career</a:t>
            </a:r>
            <a:r>
              <a:rPr sz="1100" kern="0" spc="-15" dirty="0">
                <a:solidFill>
                  <a:srgbClr val="0F1B42"/>
                </a:solidFill>
                <a:latin typeface="Gill Sans MT"/>
                <a:cs typeface="Gill Sans MT"/>
              </a:rPr>
              <a:t> </a:t>
            </a:r>
            <a:r>
              <a:rPr sz="1100" kern="0" dirty="0">
                <a:solidFill>
                  <a:srgbClr val="0F1B42"/>
                </a:solidFill>
                <a:latin typeface="Gill Sans MT"/>
                <a:cs typeface="Gill Sans MT"/>
              </a:rPr>
              <a:t>pathways</a:t>
            </a:r>
            <a:r>
              <a:rPr sz="1100" kern="0" spc="-15" dirty="0">
                <a:solidFill>
                  <a:srgbClr val="0F1B42"/>
                </a:solidFill>
                <a:latin typeface="Gill Sans MT"/>
                <a:cs typeface="Gill Sans MT"/>
              </a:rPr>
              <a:t> </a:t>
            </a:r>
            <a:r>
              <a:rPr sz="1100" kern="0" dirty="0">
                <a:solidFill>
                  <a:srgbClr val="0F1B42"/>
                </a:solidFill>
                <a:latin typeface="Gill Sans MT"/>
                <a:cs typeface="Gill Sans MT"/>
              </a:rPr>
              <a:t>for</a:t>
            </a:r>
            <a:r>
              <a:rPr sz="1100" kern="0" spc="-20" dirty="0">
                <a:solidFill>
                  <a:srgbClr val="0F1B42"/>
                </a:solidFill>
                <a:latin typeface="Gill Sans MT"/>
                <a:cs typeface="Gill Sans MT"/>
              </a:rPr>
              <a:t> </a:t>
            </a:r>
            <a:r>
              <a:rPr sz="1100" kern="0" spc="-10" dirty="0">
                <a:solidFill>
                  <a:srgbClr val="0F1B42"/>
                </a:solidFill>
                <a:latin typeface="Gill Sans MT"/>
                <a:cs typeface="Gill Sans MT"/>
              </a:rPr>
              <a:t>employees </a:t>
            </a:r>
            <a:r>
              <a:rPr sz="1100" kern="0" dirty="0">
                <a:solidFill>
                  <a:srgbClr val="0F1B42"/>
                </a:solidFill>
                <a:latin typeface="Gill Sans MT"/>
                <a:cs typeface="Gill Sans MT"/>
              </a:rPr>
              <a:t>and</a:t>
            </a:r>
            <a:r>
              <a:rPr sz="1100" kern="0" spc="-25" dirty="0">
                <a:solidFill>
                  <a:srgbClr val="0F1B42"/>
                </a:solidFill>
                <a:latin typeface="Gill Sans MT"/>
                <a:cs typeface="Gill Sans MT"/>
              </a:rPr>
              <a:t> </a:t>
            </a:r>
            <a:r>
              <a:rPr sz="1100" kern="0" dirty="0">
                <a:solidFill>
                  <a:srgbClr val="0F1B42"/>
                </a:solidFill>
                <a:latin typeface="Gill Sans MT"/>
                <a:cs typeface="Gill Sans MT"/>
              </a:rPr>
              <a:t>community</a:t>
            </a:r>
            <a:r>
              <a:rPr sz="1100" kern="0" spc="-30" dirty="0">
                <a:solidFill>
                  <a:srgbClr val="0F1B42"/>
                </a:solidFill>
                <a:latin typeface="Gill Sans MT"/>
                <a:cs typeface="Gill Sans MT"/>
              </a:rPr>
              <a:t> </a:t>
            </a:r>
            <a:r>
              <a:rPr sz="1100" kern="0" spc="-10" dirty="0">
                <a:solidFill>
                  <a:srgbClr val="0F1B42"/>
                </a:solidFill>
                <a:latin typeface="Gill Sans MT"/>
                <a:cs typeface="Gill Sans MT"/>
              </a:rPr>
              <a:t>members.</a:t>
            </a:r>
            <a:endParaRPr sz="1100" kern="0">
              <a:solidFill>
                <a:sysClr val="windowText" lastClr="000000"/>
              </a:solidFill>
              <a:latin typeface="Gill Sans MT"/>
              <a:cs typeface="Gill Sans MT"/>
            </a:endParaRPr>
          </a:p>
        </p:txBody>
      </p:sp>
      <p:sp>
        <p:nvSpPr>
          <p:cNvPr id="11" name="object 11"/>
          <p:cNvSpPr txBox="1">
            <a:spLocks noGrp="1"/>
          </p:cNvSpPr>
          <p:nvPr>
            <p:ph type="ftr" sz="quarter" idx="5"/>
          </p:nvPr>
        </p:nvSpPr>
        <p:spPr>
          <a:xfrm>
            <a:off x="6702554" y="6293739"/>
            <a:ext cx="1834727" cy="179536"/>
          </a:xfrm>
          <a:prstGeom prst="rect">
            <a:avLst/>
          </a:prstGeom>
        </p:spPr>
        <p:txBody>
          <a:bodyPr vert="horz" wrap="square" lIns="0" tIns="0" rIns="0" bIns="0" rtlCol="0">
            <a:spAutoFit/>
          </a:bodyPr>
          <a:lstStyle/>
          <a:p>
            <a:pPr marL="78105">
              <a:lnSpc>
                <a:spcPts val="1435"/>
              </a:lnSpc>
            </a:pPr>
            <a:r>
              <a:rPr kern="0" dirty="0">
                <a:solidFill>
                  <a:prstClr val="white"/>
                </a:solidFill>
              </a:rPr>
              <a:t>February</a:t>
            </a:r>
            <a:r>
              <a:rPr kern="0" spc="-50" dirty="0">
                <a:solidFill>
                  <a:prstClr val="white"/>
                </a:solidFill>
              </a:rPr>
              <a:t> </a:t>
            </a:r>
            <a:r>
              <a:rPr kern="0" dirty="0">
                <a:solidFill>
                  <a:prstClr val="white"/>
                </a:solidFill>
              </a:rPr>
              <a:t>5,</a:t>
            </a:r>
            <a:r>
              <a:rPr kern="0" spc="-40" dirty="0">
                <a:solidFill>
                  <a:prstClr val="white"/>
                </a:solidFill>
              </a:rPr>
              <a:t> </a:t>
            </a:r>
            <a:r>
              <a:rPr kern="0" spc="-20" dirty="0">
                <a:solidFill>
                  <a:prstClr val="white"/>
                </a:solidFill>
              </a:rPr>
              <a:t>2024</a:t>
            </a:r>
          </a:p>
        </p:txBody>
      </p:sp>
    </p:spTree>
    <p:extLst>
      <p:ext uri="{BB962C8B-B14F-4D97-AF65-F5344CB8AC3E}">
        <p14:creationId xmlns:p14="http://schemas.microsoft.com/office/powerpoint/2010/main" val="16834509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for a health company&#10;&#10;Description automatically generated">
            <a:extLst>
              <a:ext uri="{FF2B5EF4-FFF2-40B4-BE49-F238E27FC236}">
                <a16:creationId xmlns:a16="http://schemas.microsoft.com/office/drawing/2014/main" id="{EE31E4B5-ADBB-AF0E-B529-74F54ABB2989}"/>
              </a:ext>
            </a:extLst>
          </p:cNvPr>
          <p:cNvPicPr>
            <a:picLocks noChangeAspect="1"/>
          </p:cNvPicPr>
          <p:nvPr/>
        </p:nvPicPr>
        <p:blipFill>
          <a:blip r:embed="rId2"/>
          <a:stretch>
            <a:fillRect/>
          </a:stretch>
        </p:blipFill>
        <p:spPr>
          <a:xfrm>
            <a:off x="3510000" y="3111190"/>
            <a:ext cx="8343289" cy="2781096"/>
          </a:xfrm>
          <a:prstGeom prst="rect">
            <a:avLst/>
          </a:prstGeom>
        </p:spPr>
      </p:pic>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3733025" y="5513980"/>
            <a:ext cx="5509550" cy="489818"/>
          </a:xfrm>
        </p:spPr>
        <p:txBody>
          <a:bodyPr>
            <a:noAutofit/>
          </a:bodyPr>
          <a:lstStyle/>
          <a:p>
            <a:r>
              <a:rPr lang="en-US" sz="1800" dirty="0"/>
              <a:t>Shelby Santti, Program Director and Danielle Taseris, Human Resources Director</a:t>
            </a:r>
          </a:p>
        </p:txBody>
      </p:sp>
    </p:spTree>
    <p:extLst>
      <p:ext uri="{BB962C8B-B14F-4D97-AF65-F5344CB8AC3E}">
        <p14:creationId xmlns:p14="http://schemas.microsoft.com/office/powerpoint/2010/main" val="2115012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059366" y="400710"/>
            <a:ext cx="5111750" cy="1204912"/>
          </a:xfrm>
        </p:spPr>
        <p:txBody>
          <a:bodyPr/>
          <a:lstStyle/>
          <a:p>
            <a:r>
              <a:rPr lang="en-US" dirty="0"/>
              <a:t>INTRODUCTION</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059365" y="1990493"/>
            <a:ext cx="7705493" cy="4287644"/>
          </a:xfrm>
        </p:spPr>
        <p:txBody>
          <a:bodyPr>
            <a:normAutofit/>
          </a:bodyPr>
          <a:lstStyle/>
          <a:p>
            <a:r>
              <a:rPr lang="en-US" sz="1600" b="1" dirty="0"/>
              <a:t>Upper Great Lakes Family Health Center </a:t>
            </a:r>
            <a:r>
              <a:rPr lang="en-US" sz="1600" dirty="0"/>
              <a:t>(UGL) is a Federally Qualified Health Center in Michigan’s rural and medically underserved Upper Peninsula including 12 clinics in 10 different locations offering primary care, behavioral health, pediatrics, women’s health, senior health, dental, sports injury, and school-based services.</a:t>
            </a:r>
          </a:p>
          <a:p>
            <a:r>
              <a:rPr lang="en-US" sz="1600" b="1" dirty="0"/>
              <a:t>The</a:t>
            </a:r>
            <a:r>
              <a:rPr lang="en-US" sz="1600" dirty="0"/>
              <a:t> </a:t>
            </a:r>
            <a:r>
              <a:rPr lang="en-US" sz="1600" b="1" dirty="0"/>
              <a:t>Upper Peninsula Area Health Education Center </a:t>
            </a:r>
            <a:r>
              <a:rPr lang="en-US" sz="1600" dirty="0"/>
              <a:t>(UP AHEC) is a Health Resources Services Administration (HRSA) grant funded organization in which UGL is the host partner.</a:t>
            </a:r>
          </a:p>
          <a:p>
            <a:pPr marL="285750" indent="-285750">
              <a:buFont typeface="Arial" panose="020B0604020202020204" pitchFamily="34" charset="0"/>
              <a:buChar char="•"/>
            </a:pPr>
            <a:r>
              <a:rPr lang="en-US" sz="1600" dirty="0"/>
              <a:t>Community Based Student Education</a:t>
            </a:r>
          </a:p>
          <a:p>
            <a:pPr marL="285750" indent="-285750">
              <a:buFont typeface="Arial" panose="020B0604020202020204" pitchFamily="34" charset="0"/>
              <a:buChar char="•"/>
            </a:pPr>
            <a:r>
              <a:rPr lang="en-US" sz="1600" dirty="0"/>
              <a:t>Workforce Development</a:t>
            </a:r>
          </a:p>
          <a:p>
            <a:pPr marL="285750" indent="-285750">
              <a:buFont typeface="Arial" panose="020B0604020202020204" pitchFamily="34" charset="0"/>
              <a:buChar char="•"/>
            </a:pPr>
            <a:r>
              <a:rPr lang="en-US" sz="1600" dirty="0"/>
              <a:t>Pipeline Programs</a:t>
            </a:r>
          </a:p>
          <a:p>
            <a:pPr marL="285750" indent="-285750">
              <a:buFont typeface="Arial" panose="020B0604020202020204" pitchFamily="34" charset="0"/>
              <a:buChar char="•"/>
            </a:pPr>
            <a:r>
              <a:rPr lang="en-US" sz="1600" dirty="0"/>
              <a:t>Recruitment/Retention</a:t>
            </a:r>
          </a:p>
          <a:p>
            <a:r>
              <a:rPr lang="en-US" sz="1600" b="1" dirty="0"/>
              <a:t>Goals? </a:t>
            </a:r>
            <a:r>
              <a:rPr lang="en-US" sz="1600" dirty="0"/>
              <a:t>To learn ways in which we can improve our </a:t>
            </a:r>
            <a:r>
              <a:rPr lang="en-US" sz="1600"/>
              <a:t>already                        existing </a:t>
            </a:r>
            <a:r>
              <a:rPr lang="en-US" sz="1600" dirty="0"/>
              <a:t>health professions student training program</a:t>
            </a:r>
            <a:endParaRPr lang="en-US" sz="1600" b="1" dirty="0"/>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26576561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1749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831850" y="1352282"/>
            <a:ext cx="5889792" cy="4737369"/>
          </a:xfrm>
        </p:spPr>
        <p:txBody>
          <a:bodyPr>
            <a:normAutofit/>
          </a:bodyPr>
          <a:lstStyle/>
          <a:p>
            <a:pPr algn="ctr">
              <a:lnSpc>
                <a:spcPct val="150000"/>
              </a:lnSpc>
            </a:pPr>
            <a:r>
              <a:rPr lang="en-US" sz="2800"/>
              <a:t>Everybody deserves to be seen, no matter who you are, where you come from, where you work or what place you call home. </a:t>
            </a:r>
            <a:br>
              <a:rPr lang="en-US" sz="2800"/>
            </a:br>
            <a:r>
              <a:rPr lang="en-US" sz="2800"/>
              <a:t/>
            </a:r>
            <a:br>
              <a:rPr lang="en-US" sz="2800"/>
            </a:br>
            <a:endParaRPr lang="en-US" sz="28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083" y="3868614"/>
            <a:ext cx="4801325" cy="2670400"/>
          </a:xfrm>
          <a:prstGeom prst="rect">
            <a:avLst/>
          </a:prstGeom>
        </p:spPr>
      </p:pic>
    </p:spTree>
    <p:extLst>
      <p:ext uri="{BB962C8B-B14F-4D97-AF65-F5344CB8AC3E}">
        <p14:creationId xmlns:p14="http://schemas.microsoft.com/office/powerpoint/2010/main" val="8212554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73543"/>
            <a:ext cx="10515600" cy="888583"/>
          </a:xfrm>
        </p:spPr>
        <p:txBody>
          <a:bodyPr/>
          <a:lstStyle/>
          <a:p>
            <a:r>
              <a:rPr lang="en-US" dirty="0"/>
              <a:t>Mission </a:t>
            </a:r>
          </a:p>
        </p:txBody>
      </p:sp>
      <p:sp>
        <p:nvSpPr>
          <p:cNvPr id="3" name="Content Placeholder 2"/>
          <p:cNvSpPr>
            <a:spLocks noGrp="1"/>
          </p:cNvSpPr>
          <p:nvPr>
            <p:ph idx="1"/>
          </p:nvPr>
        </p:nvSpPr>
        <p:spPr>
          <a:xfrm>
            <a:off x="847492" y="4446161"/>
            <a:ext cx="10506308" cy="813107"/>
          </a:xfrm>
        </p:spPr>
        <p:txBody>
          <a:bodyPr vert="horz" lIns="91440" tIns="45720" rIns="91440" bIns="45720" rtlCol="0" anchor="t">
            <a:normAutofit/>
          </a:bodyPr>
          <a:lstStyle/>
          <a:p>
            <a:pPr marL="0" indent="0">
              <a:lnSpc>
                <a:spcPct val="150000"/>
              </a:lnSpc>
              <a:buNone/>
            </a:pPr>
            <a:r>
              <a:rPr lang="en-US" sz="2200" i="1" dirty="0">
                <a:latin typeface="Avenir Medium"/>
              </a:rPr>
              <a:t>Achieving regional health through high quality comprehensive care. </a:t>
            </a:r>
            <a:endParaRPr lang="en-US" sz="2200" i="1"/>
          </a:p>
          <a:p>
            <a:endParaRPr lang="en-US"/>
          </a:p>
        </p:txBody>
      </p:sp>
      <p:sp>
        <p:nvSpPr>
          <p:cNvPr id="5" name="Title 1">
            <a:extLst>
              <a:ext uri="{FF2B5EF4-FFF2-40B4-BE49-F238E27FC236}">
                <a16:creationId xmlns:a16="http://schemas.microsoft.com/office/drawing/2014/main" id="{E9D7929F-962F-10F1-C6B9-86726823E83E}"/>
              </a:ext>
            </a:extLst>
          </p:cNvPr>
          <p:cNvSpPr txBox="1">
            <a:spLocks/>
          </p:cNvSpPr>
          <p:nvPr/>
        </p:nvSpPr>
        <p:spPr>
          <a:xfrm>
            <a:off x="609601" y="396944"/>
            <a:ext cx="10515600" cy="888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98"/>
                </a:solidFill>
                <a:latin typeface="Avenir Heavy"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E98"/>
                </a:solidFill>
                <a:effectLst/>
                <a:uLnTx/>
                <a:uFillTx/>
                <a:latin typeface="Avenir Heavy"/>
                <a:ea typeface="+mj-ea"/>
                <a:cs typeface="+mj-cs"/>
              </a:rPr>
              <a:t>WellSpace Institute</a:t>
            </a:r>
            <a:endParaRPr kumimoji="0" lang="en-US" sz="4000" b="1" i="0" u="none" strike="noStrike" kern="1200" cap="none" spc="0" normalizeH="0" baseline="0" noProof="0" dirty="0">
              <a:ln>
                <a:noFill/>
              </a:ln>
              <a:solidFill>
                <a:srgbClr val="005E98"/>
              </a:solidFill>
              <a:effectLst/>
              <a:uLnTx/>
              <a:uFillTx/>
              <a:latin typeface="Avenir Heavy" pitchFamily="2" charset="0"/>
              <a:ea typeface="+mj-ea"/>
              <a:cs typeface="+mj-cs"/>
            </a:endParaRPr>
          </a:p>
        </p:txBody>
      </p:sp>
      <p:sp>
        <p:nvSpPr>
          <p:cNvPr id="16" name="Content Placeholder 2">
            <a:extLst>
              <a:ext uri="{FF2B5EF4-FFF2-40B4-BE49-F238E27FC236}">
                <a16:creationId xmlns:a16="http://schemas.microsoft.com/office/drawing/2014/main" id="{D2753BB7-A47B-F39C-67A9-A94C0534055D}"/>
              </a:ext>
            </a:extLst>
          </p:cNvPr>
          <p:cNvSpPr txBox="1">
            <a:spLocks/>
          </p:cNvSpPr>
          <p:nvPr/>
        </p:nvSpPr>
        <p:spPr>
          <a:xfrm>
            <a:off x="674649" y="1281073"/>
            <a:ext cx="7616284" cy="230922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8DBF"/>
                </a:solidFill>
                <a:latin typeface="Avenir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8DBF"/>
                </a:solidFill>
                <a:latin typeface="Avenir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E98"/>
                </a:solidFill>
                <a:latin typeface="Avenir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005E98"/>
                </a:solidFill>
                <a:latin typeface="Avenir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5E98"/>
                </a:solidFill>
                <a:latin typeface="Avenir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srgbClr val="588DBF"/>
                </a:solidFill>
                <a:effectLst/>
                <a:uLnTx/>
                <a:uFillTx/>
                <a:latin typeface="Avenir Medium"/>
                <a:ea typeface="+mn-ea"/>
                <a:cs typeface="+mn-cs"/>
              </a:rPr>
              <a:t>WellSpace Institue is a non-profit training and education institute created to uplift historically disenfranchised communities through healthcare workforce programs and initiatives. WellSpace has successfully graduated students from its healthcare leadership program, medical assistant certificate program, and Community Health Worker certificate program.</a:t>
            </a:r>
            <a:endParaRPr kumimoji="0" lang="en-US" sz="2400" b="0" i="1" u="none" strike="noStrike" kern="1200" cap="none" spc="0" normalizeH="0" baseline="0" noProof="0" dirty="0">
              <a:ln>
                <a:noFill/>
              </a:ln>
              <a:solidFill>
                <a:srgbClr val="588DBF"/>
              </a:solidFill>
              <a:effectLst/>
              <a:uLnTx/>
              <a:uFillTx/>
              <a:latin typeface="Avenir Medium"/>
              <a:ea typeface="+mn-ea"/>
              <a:cs typeface="+mn-cs"/>
            </a:endParaRPr>
          </a:p>
        </p:txBody>
      </p:sp>
      <p:pic>
        <p:nvPicPr>
          <p:cNvPr id="17" name="Picture 16" descr="A group of people in lab coats&#10;&#10;Description automatically generated">
            <a:extLst>
              <a:ext uri="{FF2B5EF4-FFF2-40B4-BE49-F238E27FC236}">
                <a16:creationId xmlns:a16="http://schemas.microsoft.com/office/drawing/2014/main" id="{70909086-E233-C9C5-4A35-E502E29A0DF9}"/>
              </a:ext>
            </a:extLst>
          </p:cNvPr>
          <p:cNvPicPr>
            <a:picLocks noChangeAspect="1"/>
          </p:cNvPicPr>
          <p:nvPr/>
        </p:nvPicPr>
        <p:blipFill>
          <a:blip r:embed="rId2"/>
          <a:stretch>
            <a:fillRect/>
          </a:stretch>
        </p:blipFill>
        <p:spPr>
          <a:xfrm>
            <a:off x="8644982" y="-58659"/>
            <a:ext cx="3581400" cy="2905125"/>
          </a:xfrm>
          <a:prstGeom prst="rect">
            <a:avLst/>
          </a:prstGeom>
        </p:spPr>
      </p:pic>
    </p:spTree>
    <p:extLst>
      <p:ext uri="{BB962C8B-B14F-4D97-AF65-F5344CB8AC3E}">
        <p14:creationId xmlns:p14="http://schemas.microsoft.com/office/powerpoint/2010/main" val="38827885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06B9-3569-AD7C-6721-040BB9D06D18}"/>
              </a:ext>
            </a:extLst>
          </p:cNvPr>
          <p:cNvSpPr>
            <a:spLocks noGrp="1"/>
          </p:cNvSpPr>
          <p:nvPr>
            <p:ph type="title"/>
          </p:nvPr>
        </p:nvSpPr>
        <p:spPr/>
        <p:txBody>
          <a:bodyPr/>
          <a:lstStyle/>
          <a:p>
            <a:r>
              <a:rPr lang="en-US" dirty="0">
                <a:latin typeface="Proxima Nova"/>
              </a:rPr>
              <a:t>WellSpace Health Team</a:t>
            </a:r>
            <a:endParaRPr lang="en-US" dirty="0"/>
          </a:p>
        </p:txBody>
      </p:sp>
      <p:sp>
        <p:nvSpPr>
          <p:cNvPr id="3" name="Content Placeholder 2">
            <a:extLst>
              <a:ext uri="{FF2B5EF4-FFF2-40B4-BE49-F238E27FC236}">
                <a16:creationId xmlns:a16="http://schemas.microsoft.com/office/drawing/2014/main" id="{2DC09A56-4A91-0DB8-603E-578A345D8727}"/>
              </a:ext>
            </a:extLst>
          </p:cNvPr>
          <p:cNvSpPr>
            <a:spLocks noGrp="1"/>
          </p:cNvSpPr>
          <p:nvPr>
            <p:ph idx="1"/>
          </p:nvPr>
        </p:nvSpPr>
        <p:spPr>
          <a:xfrm>
            <a:off x="838200" y="2438401"/>
            <a:ext cx="10515600" cy="988882"/>
          </a:xfrm>
        </p:spPr>
        <p:txBody>
          <a:bodyPr vert="horz" lIns="91440" tIns="45720" rIns="91440" bIns="45720" rtlCol="0" anchor="t">
            <a:normAutofit/>
          </a:bodyPr>
          <a:lstStyle/>
          <a:p>
            <a:r>
              <a:rPr lang="en-US" dirty="0">
                <a:latin typeface="Proxima Nova"/>
              </a:rPr>
              <a:t>Tina Frushour, Health Professions Manager</a:t>
            </a:r>
            <a:endParaRPr lang="en-US" dirty="0"/>
          </a:p>
          <a:p>
            <a:r>
              <a:rPr lang="en-US" dirty="0">
                <a:latin typeface="Proxima Nova"/>
              </a:rPr>
              <a:t>Jessica Poage, Administrative Assistant to Medical Directors</a:t>
            </a:r>
            <a:endParaRPr lang="en-US" dirty="0"/>
          </a:p>
          <a:p>
            <a:endParaRPr lang="en-US" dirty="0">
              <a:latin typeface="Proxima Nova"/>
            </a:endParaRPr>
          </a:p>
        </p:txBody>
      </p:sp>
      <p:sp>
        <p:nvSpPr>
          <p:cNvPr id="7" name="Title 1">
            <a:extLst>
              <a:ext uri="{FF2B5EF4-FFF2-40B4-BE49-F238E27FC236}">
                <a16:creationId xmlns:a16="http://schemas.microsoft.com/office/drawing/2014/main" id="{CDA10E32-8596-9CCB-B3DC-9C84C2D2E157}"/>
              </a:ext>
            </a:extLst>
          </p:cNvPr>
          <p:cNvSpPr txBox="1">
            <a:spLocks/>
          </p:cNvSpPr>
          <p:nvPr/>
        </p:nvSpPr>
        <p:spPr>
          <a:xfrm>
            <a:off x="786161" y="3391829"/>
            <a:ext cx="10515600" cy="887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Proxima Nova" panose="02000506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472C4">
                    <a:lumMod val="75000"/>
                  </a:srgbClr>
                </a:solidFill>
                <a:effectLst/>
                <a:uLnTx/>
                <a:uFillTx/>
                <a:latin typeface="Proxima Nova"/>
                <a:ea typeface="+mj-ea"/>
                <a:cs typeface="+mj-cs"/>
              </a:rPr>
              <a:t>WellSpace Institute Programs</a:t>
            </a:r>
            <a:endParaRPr kumimoji="0" lang="en-US" sz="4400" b="0" i="0" u="none" strike="noStrike" kern="1200" cap="none" spc="0" normalizeH="0" baseline="0" noProof="0" dirty="0">
              <a:ln>
                <a:noFill/>
              </a:ln>
              <a:solidFill>
                <a:srgbClr val="4472C4">
                  <a:lumMod val="75000"/>
                </a:srgbClr>
              </a:solidFill>
              <a:effectLst/>
              <a:uLnTx/>
              <a:uFillTx/>
              <a:latin typeface="Proxima Nova" panose="02000506030000020004" pitchFamily="2" charset="0"/>
              <a:ea typeface="+mj-ea"/>
              <a:cs typeface="+mj-cs"/>
            </a:endParaRPr>
          </a:p>
        </p:txBody>
      </p:sp>
      <p:sp>
        <p:nvSpPr>
          <p:cNvPr id="9" name="Content Placeholder 2">
            <a:extLst>
              <a:ext uri="{FF2B5EF4-FFF2-40B4-BE49-F238E27FC236}">
                <a16:creationId xmlns:a16="http://schemas.microsoft.com/office/drawing/2014/main" id="{54C528B8-C68D-B27A-809A-5C9942E72A5A}"/>
              </a:ext>
            </a:extLst>
          </p:cNvPr>
          <p:cNvSpPr txBox="1">
            <a:spLocks/>
          </p:cNvSpPr>
          <p:nvPr/>
        </p:nvSpPr>
        <p:spPr>
          <a:xfrm>
            <a:off x="841917" y="4347118"/>
            <a:ext cx="10524892" cy="180663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Proxima Nova"/>
                <a:ea typeface="+mn-ea"/>
                <a:cs typeface="+mn-cs"/>
              </a:rPr>
              <a:t>FNP Clinical Practicum</a:t>
            </a:r>
            <a:endParaRPr kumimoji="0" lang="en-US" sz="2400" b="0" i="0" u="none" strike="noStrike" kern="1200" cap="none" spc="0" normalizeH="0" baseline="0" noProof="0" dirty="0">
              <a:ln>
                <a:noFill/>
              </a:ln>
              <a:solidFill>
                <a:srgbClr val="4472C4">
                  <a:lumMod val="75000"/>
                </a:srgbClr>
              </a:solidFill>
              <a:effectLst/>
              <a:uLnTx/>
              <a:uFillTx/>
              <a:latin typeface="Proxima Nova" panose="02000506030000020004"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Proxima Nova"/>
                <a:ea typeface="+mn-ea"/>
                <a:cs typeface="+mn-cs"/>
              </a:rPr>
              <a:t>Preceptorship Programs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Proxima Nova"/>
                <a:ea typeface="+mn-ea"/>
                <a:cs typeface="+mn-cs"/>
              </a:rPr>
              <a:t>Extern Placements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Proxima Nova"/>
                <a:ea typeface="+mn-ea"/>
                <a:cs typeface="+mn-cs"/>
              </a:rPr>
              <a:t>Intern Placements</a:t>
            </a:r>
            <a:endParaRPr kumimoji="0" lang="en-US" sz="2400" b="0" i="0" u="none" strike="noStrike" kern="1200" cap="none" spc="0" normalizeH="0" baseline="0" noProof="0">
              <a:ln>
                <a:noFill/>
              </a:ln>
              <a:solidFill>
                <a:srgbClr val="4472C4">
                  <a:lumMod val="75000"/>
                </a:srgbClr>
              </a:solidFill>
              <a:effectLst/>
              <a:uLnTx/>
              <a:uFillTx/>
              <a:latin typeface="Proxima Nova"/>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Proxima Nova"/>
                <a:ea typeface="+mn-ea"/>
                <a:cs typeface="+mn-cs"/>
              </a:rPr>
              <a:t>Coming Soon: NP/PA Fellowship Program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72C4">
                  <a:lumMod val="75000"/>
                </a:srgbClr>
              </a:solidFill>
              <a:effectLst/>
              <a:uLnTx/>
              <a:uFillTx/>
              <a:latin typeface="Proxima Nova"/>
              <a:ea typeface="+mn-ea"/>
              <a:cs typeface="+mn-cs"/>
            </a:endParaRPr>
          </a:p>
        </p:txBody>
      </p:sp>
    </p:spTree>
    <p:extLst>
      <p:ext uri="{BB962C8B-B14F-4D97-AF65-F5344CB8AC3E}">
        <p14:creationId xmlns:p14="http://schemas.microsoft.com/office/powerpoint/2010/main" val="11620547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r>
              <a:rPr lang="en-US" sz="5400" spc="-30" dirty="0" smtClean="0">
                <a:solidFill>
                  <a:srgbClr val="0E74BD"/>
                </a:solidFill>
                <a:latin typeface="Calibri Light" panose="020F0302020204030204"/>
                <a:cs typeface="Calibri" panose="020F0502020204030204" pitchFamily="34" charset="0"/>
              </a:rPr>
              <a:t>Plays </a:t>
            </a:r>
            <a:r>
              <a:rPr lang="en-US" sz="5400" spc="-30" dirty="0">
                <a:solidFill>
                  <a:srgbClr val="0E74BD"/>
                </a:solidFill>
                <a:latin typeface="Calibri Light" panose="020F0302020204030204"/>
                <a:cs typeface="Calibri" panose="020F0502020204030204" pitchFamily="34" charset="0"/>
              </a:rPr>
              <a:t>1 and 2: Partnerships </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15" y="324972"/>
            <a:ext cx="2212530" cy="974057"/>
          </a:xfrm>
          <a:prstGeom prst="rect">
            <a:avLst/>
          </a:prstGeom>
        </p:spPr>
      </p:pic>
    </p:spTree>
    <p:extLst>
      <p:ext uri="{BB962C8B-B14F-4D97-AF65-F5344CB8AC3E}">
        <p14:creationId xmlns:p14="http://schemas.microsoft.com/office/powerpoint/2010/main" val="4220172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Playbook</a:t>
            </a:r>
            <a:r>
              <a:rPr kumimoji="0" lang="en-US" sz="4400" b="1" i="0" u="none" strike="noStrike" kern="1200" cap="none" spc="0" normalizeH="0" noProof="0" dirty="0" smtClean="0">
                <a:ln>
                  <a:noFill/>
                </a:ln>
                <a:solidFill>
                  <a:srgbClr val="2270B7"/>
                </a:solidFill>
                <a:effectLst/>
                <a:uLnTx/>
                <a:uFillTx/>
                <a:latin typeface="Calibri Light" panose="020F0302020204030204"/>
                <a:ea typeface="+mj-ea"/>
                <a:cs typeface="+mj-cs"/>
              </a:rPr>
              <a:t> Overview</a:t>
            </a:r>
            <a:endParaRPr kumimoji="0" lang="en-US" sz="44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433878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rgbClr val="008558"/>
              </a:buClr>
              <a:buFont typeface="Arial" panose="020B0604020202020204" pitchFamily="34" charset="0"/>
              <a:buNone/>
            </a:pPr>
            <a:r>
              <a:rPr lang="en-US" b="1" dirty="0" smtClean="0">
                <a:latin typeface="Calibri Light" panose="020F0302020204030204" pitchFamily="34" charset="0"/>
                <a:cs typeface="Calibri Light" panose="020F0302020204030204" pitchFamily="34" charset="0"/>
              </a:rPr>
              <a:t>Play 1: Partnership Approval and Communications with Schools</a:t>
            </a:r>
          </a:p>
          <a:p>
            <a:pPr marL="0" indent="0">
              <a:spcBef>
                <a:spcPts val="0"/>
              </a:spcBef>
              <a:spcAft>
                <a:spcPts val="1200"/>
              </a:spcAft>
              <a:buClr>
                <a:srgbClr val="008558"/>
              </a:buClr>
              <a:buFont typeface="Arial" panose="020B0604020202020204" pitchFamily="34" charset="0"/>
              <a:buNone/>
            </a:pPr>
            <a:r>
              <a:rPr lang="en-US" b="1" dirty="0" smtClean="0">
                <a:latin typeface="Calibri Light" panose="020F0302020204030204" pitchFamily="34" charset="0"/>
                <a:cs typeface="Calibri Light" panose="020F0302020204030204" pitchFamily="34" charset="0"/>
              </a:rPr>
              <a:t>Play 2: Affiliation Agreement Management </a:t>
            </a:r>
          </a:p>
          <a:p>
            <a:pPr marL="0" indent="0">
              <a:spcBef>
                <a:spcPts val="0"/>
              </a:spcBef>
              <a:spcAft>
                <a:spcPts val="1200"/>
              </a:spcAft>
              <a:buClr>
                <a:srgbClr val="008558"/>
              </a:buClr>
              <a:buFont typeface="Arial" panose="020B0604020202020204" pitchFamily="34" charset="0"/>
              <a:buNone/>
            </a:pPr>
            <a:r>
              <a:rPr lang="en-US" dirty="0" smtClean="0">
                <a:latin typeface="Calibri Light" panose="020F0302020204030204" pitchFamily="34" charset="0"/>
                <a:cs typeface="Calibri Light" panose="020F0302020204030204" pitchFamily="34" charset="0"/>
              </a:rPr>
              <a:t>Play 3: Student Capacity </a:t>
            </a:r>
          </a:p>
          <a:p>
            <a:pPr marL="0" indent="0">
              <a:spcBef>
                <a:spcPts val="0"/>
              </a:spcBef>
              <a:spcAft>
                <a:spcPts val="1200"/>
              </a:spcAft>
              <a:buClr>
                <a:srgbClr val="008558"/>
              </a:buClr>
              <a:buFont typeface="Arial" panose="020B0604020202020204" pitchFamily="34" charset="0"/>
              <a:buNone/>
            </a:pPr>
            <a:r>
              <a:rPr lang="en-US" dirty="0" smtClean="0">
                <a:latin typeface="Calibri Light" panose="020F0302020204030204" pitchFamily="34" charset="0"/>
                <a:cs typeface="Calibri Light" panose="020F0302020204030204" pitchFamily="34" charset="0"/>
              </a:rPr>
              <a:t>Play 4: Initiating the Onboarding of a Student</a:t>
            </a:r>
          </a:p>
          <a:p>
            <a:pPr marL="0" indent="0">
              <a:spcBef>
                <a:spcPts val="0"/>
              </a:spcBef>
              <a:spcAft>
                <a:spcPts val="1200"/>
              </a:spcAft>
              <a:buClr>
                <a:srgbClr val="008558"/>
              </a:buClr>
              <a:buFont typeface="Arial" panose="020B0604020202020204" pitchFamily="34" charset="0"/>
              <a:buNone/>
            </a:pPr>
            <a:r>
              <a:rPr lang="en-US" dirty="0" smtClean="0">
                <a:latin typeface="Calibri Light" panose="020F0302020204030204" pitchFamily="34" charset="0"/>
                <a:cs typeface="Calibri Light" panose="020F0302020204030204" pitchFamily="34" charset="0"/>
              </a:rPr>
              <a:t>Play 5: Communication with Student</a:t>
            </a:r>
          </a:p>
          <a:p>
            <a:pPr marL="0" indent="0">
              <a:spcBef>
                <a:spcPts val="0"/>
              </a:spcBef>
              <a:spcAft>
                <a:spcPts val="1200"/>
              </a:spcAft>
              <a:buClr>
                <a:srgbClr val="008558"/>
              </a:buClr>
              <a:buFont typeface="Arial" panose="020B0604020202020204" pitchFamily="34" charset="0"/>
              <a:buNone/>
            </a:pPr>
            <a:r>
              <a:rPr lang="en-US" dirty="0" smtClean="0">
                <a:latin typeface="Calibri Light" panose="020F0302020204030204" pitchFamily="34" charset="0"/>
                <a:cs typeface="Calibri Light" panose="020F0302020204030204" pitchFamily="34" charset="0"/>
              </a:rPr>
              <a:t>Play 6: Student is Trained</a:t>
            </a:r>
          </a:p>
          <a:p>
            <a:pPr marL="0" indent="0">
              <a:spcBef>
                <a:spcPts val="0"/>
              </a:spcBef>
              <a:spcAft>
                <a:spcPts val="1200"/>
              </a:spcAft>
              <a:buClr>
                <a:srgbClr val="008558"/>
              </a:buClr>
              <a:buFont typeface="Arial" panose="020B0604020202020204" pitchFamily="34" charset="0"/>
              <a:buNone/>
            </a:pPr>
            <a:r>
              <a:rPr lang="en-US" dirty="0" smtClean="0">
                <a:latin typeface="Calibri Light" panose="020F0302020204030204" pitchFamily="34" charset="0"/>
                <a:cs typeface="Calibri Light" panose="020F0302020204030204" pitchFamily="34" charset="0"/>
              </a:rPr>
              <a:t>Play 7: Student Arrives</a:t>
            </a:r>
          </a:p>
          <a:p>
            <a:pPr marL="0" indent="0">
              <a:spcBef>
                <a:spcPts val="0"/>
              </a:spcBef>
              <a:spcAft>
                <a:spcPts val="1200"/>
              </a:spcAft>
              <a:buClr>
                <a:srgbClr val="008558"/>
              </a:buClr>
              <a:buFont typeface="Arial" panose="020B0604020202020204" pitchFamily="34" charset="0"/>
              <a:buNone/>
            </a:pPr>
            <a:r>
              <a:rPr lang="en-US" dirty="0" smtClean="0">
                <a:latin typeface="Calibri Light" panose="020F0302020204030204" pitchFamily="34" charset="0"/>
                <a:cs typeface="Calibri Light" panose="020F0302020204030204" pitchFamily="34" charset="0"/>
              </a:rPr>
              <a:t>Play 8:  Student Documentation and Reporting</a:t>
            </a:r>
          </a:p>
          <a:p>
            <a:pPr marL="0" indent="0">
              <a:spcBef>
                <a:spcPts val="0"/>
              </a:spcBef>
              <a:spcAft>
                <a:spcPts val="1200"/>
              </a:spcAft>
              <a:buClr>
                <a:srgbClr val="008558"/>
              </a:buClr>
              <a:buFont typeface="Arial" panose="020B0604020202020204" pitchFamily="34" charset="0"/>
              <a:buNone/>
            </a:pPr>
            <a:r>
              <a:rPr lang="en-US" dirty="0" smtClean="0">
                <a:latin typeface="Calibri Light" panose="020F0302020204030204" pitchFamily="34" charset="0"/>
                <a:cs typeface="Calibri Light" panose="020F0302020204030204" pitchFamily="34" charset="0"/>
              </a:rPr>
              <a:t>Play 9: Off-boarding</a:t>
            </a:r>
            <a:endParaRPr lang="en-US" dirty="0">
              <a:latin typeface="Calibri Light" panose="020F0302020204030204" pitchFamily="34" charset="0"/>
              <a:cs typeface="Calibri Light" panose="020F0302020204030204" pitchFamily="34" charset="0"/>
            </a:endParaRPr>
          </a:p>
        </p:txBody>
      </p:sp>
      <p:sp>
        <p:nvSpPr>
          <p:cNvPr id="5" name="Rectangle 4"/>
          <p:cNvSpPr/>
          <p:nvPr/>
        </p:nvSpPr>
        <p:spPr>
          <a:xfrm>
            <a:off x="609600" y="2311400"/>
            <a:ext cx="10020300" cy="895817"/>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28047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Choosing Partners</a:t>
            </a:r>
            <a:endParaRPr lang="en-US" dirty="0">
              <a:latin typeface="+mj-lt"/>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Your current state: </a:t>
            </a:r>
          </a:p>
          <a:p>
            <a:pPr marL="636588" lvl="1" indent="-236538">
              <a:lnSpc>
                <a:spcPct val="90000"/>
              </a:lnSpc>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Respond to individuals requests via varied pathways  </a:t>
            </a:r>
          </a:p>
          <a:p>
            <a:pPr marL="236538" indent="-236538">
              <a:lnSpc>
                <a:spcPct val="90000"/>
              </a:lnSpc>
              <a:spcBef>
                <a:spcPts val="0"/>
              </a:spcBef>
              <a:spcAft>
                <a:spcPts val="600"/>
              </a:spcAft>
              <a:buClr>
                <a:srgbClr val="008558"/>
              </a:buClr>
            </a:pPr>
            <a:endParaRPr lang="en-US" smtClean="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Future state recommendations:</a:t>
            </a:r>
          </a:p>
          <a:p>
            <a:pPr marL="636588" lvl="1" indent="-236538">
              <a:lnSpc>
                <a:spcPct val="90000"/>
              </a:lnSpc>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Identify one individual to respond to all application questions and requests (e.g. Executive Assistant, HR Coordinator)</a:t>
            </a:r>
          </a:p>
          <a:p>
            <a:pPr marL="636588" lvl="1" indent="-236538">
              <a:lnSpc>
                <a:spcPct val="90000"/>
              </a:lnSpc>
              <a:spcBef>
                <a:spcPts val="0"/>
              </a:spcBef>
              <a:spcAft>
                <a:spcPts val="600"/>
              </a:spcAft>
              <a:buClr>
                <a:srgbClr val="008558"/>
              </a:buClr>
            </a:pPr>
            <a:r>
              <a:rPr lang="en-US" smtClean="0">
                <a:latin typeface="Calibri Light" panose="020F0302020204030204" pitchFamily="34" charset="0"/>
                <a:cs typeface="Calibri Light" panose="020F0302020204030204" pitchFamily="34" charset="0"/>
              </a:rPr>
              <a:t>Determine who will assess and review school affiliation requests (e.g. group of stakeholder leaders who determine strategic value of each relationship)</a:t>
            </a:r>
          </a:p>
          <a:p>
            <a:pPr marL="0" indent="0">
              <a:lnSpc>
                <a:spcPct val="90000"/>
              </a:lnSpc>
              <a:spcBef>
                <a:spcPts val="0"/>
              </a:spcBef>
              <a:spcAft>
                <a:spcPts val="600"/>
              </a:spcAft>
              <a:buClr>
                <a:srgbClr val="008558"/>
              </a:buClr>
              <a:buFont typeface="Arial"/>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42198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90" y="382392"/>
            <a:ext cx="2344205" cy="1032026"/>
          </a:xfrm>
          <a:prstGeom prst="rect">
            <a:avLst/>
          </a:prstGeom>
        </p:spPr>
      </p:pic>
      <p:sp>
        <p:nvSpPr>
          <p:cNvPr id="27" name="Title 2">
            <a:extLst>
              <a:ext uri="{FF2B5EF4-FFF2-40B4-BE49-F238E27FC236}">
                <a16:creationId xmlns:a16="http://schemas.microsoft.com/office/drawing/2014/main" id="{27779A16-415A-9145-B181-90C7EE2C2DF1}"/>
              </a:ext>
            </a:extLst>
          </p:cNvPr>
          <p:cNvSpPr txBox="1">
            <a:spLocks/>
          </p:cNvSpPr>
          <p:nvPr/>
        </p:nvSpPr>
        <p:spPr>
          <a:xfrm>
            <a:off x="609600" y="1621524"/>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270B7"/>
                </a:solidFill>
                <a:effectLst/>
                <a:uLnTx/>
                <a:uFillTx/>
                <a:latin typeface="Calibri Light" panose="020F0302020204030204"/>
                <a:ea typeface="+mj-ea"/>
                <a:cs typeface="+mj-cs"/>
              </a:rPr>
              <a:t>National Training and Technical Assistance Partners </a:t>
            </a:r>
            <a:endParaRPr kumimoji="0" lang="en-US" sz="3600" b="1" i="0" u="none" strike="noStrike" kern="1200" cap="none" spc="0" normalizeH="0" baseline="0" noProof="0" dirty="0" smtClean="0">
              <a:ln>
                <a:noFill/>
              </a:ln>
              <a:solidFill>
                <a:srgbClr val="2270B7"/>
              </a:solidFill>
              <a:effectLst/>
              <a:uLnTx/>
              <a:uFillTx/>
              <a:latin typeface="Calibri Light" panose="020F0302020204030204"/>
              <a:ea typeface="+mj-ea"/>
              <a:cs typeface="+mj-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uLnTx/>
                <a:uFillTx/>
                <a:latin typeface="Calibri Light" panose="020F0302020204030204"/>
                <a:ea typeface="+mj-ea"/>
                <a:cs typeface="+mj-cs"/>
              </a:rPr>
              <a:t>Clinical Workforce Development</a:t>
            </a:r>
          </a:p>
        </p:txBody>
      </p:sp>
      <p:sp>
        <p:nvSpPr>
          <p:cNvPr id="28" name="Content Placeholder 3">
            <a:extLst>
              <a:ext uri="{FF2B5EF4-FFF2-40B4-BE49-F238E27FC236}">
                <a16:creationId xmlns:a16="http://schemas.microsoft.com/office/drawing/2014/main" id="{5E4702C2-A368-9E43-A250-6A0426674F2B}"/>
              </a:ext>
            </a:extLst>
          </p:cNvPr>
          <p:cNvSpPr txBox="1">
            <a:spLocks/>
          </p:cNvSpPr>
          <p:nvPr/>
        </p:nvSpPr>
        <p:spPr>
          <a:xfrm>
            <a:off x="609600" y="2680418"/>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008558"/>
              </a:buClr>
              <a:buSzTx/>
              <a:buFont typeface="Arial"/>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Provides free training and technical assistance to health centers across the nation through national webinars, learning collaboratives, activity sessions, trainings, research, publications, etc.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0" y="4192656"/>
            <a:ext cx="10477500" cy="2061170"/>
          </a:xfrm>
          <a:prstGeom prst="rect">
            <a:avLst/>
          </a:prstGeom>
        </p:spPr>
      </p:pic>
    </p:spTree>
    <p:extLst>
      <p:ext uri="{BB962C8B-B14F-4D97-AF65-F5344CB8AC3E}">
        <p14:creationId xmlns:p14="http://schemas.microsoft.com/office/powerpoint/2010/main" val="34526880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Restructuring Communication with Partners</a:t>
            </a:r>
            <a:endParaRPr lang="en-US" dirty="0">
              <a:latin typeface="+mj-lt"/>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Begin to prepare existing partnerships on the new process</a:t>
            </a: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Prepare to collaborate with contact personnel at academic institution to complete forms, contract/agreement or addendums in regards to existing partnerships and new </a:t>
            </a: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Work with clinical leadership team to determine current and future site capacity to accommodate placements overall to make determinations on affiliations</a:t>
            </a: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186372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Communication Plan: Lateral and Vertical</a:t>
            </a:r>
            <a:endParaRPr lang="en-US" dirty="0">
              <a:latin typeface="+mj-lt"/>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Bef>
                <a:spcPts val="0"/>
              </a:spcBef>
              <a:spcAft>
                <a:spcPts val="1800"/>
              </a:spcAft>
              <a:buClr>
                <a:srgbClr val="008558"/>
              </a:buClr>
            </a:pPr>
            <a:r>
              <a:rPr lang="en-US" sz="3000" b="1" dirty="0" smtClean="0">
                <a:solidFill>
                  <a:srgbClr val="008558"/>
                </a:solidFill>
                <a:latin typeface="Calibri Light" panose="020F0302020204030204" pitchFamily="34" charset="0"/>
                <a:cs typeface="Calibri Light" panose="020F0302020204030204" pitchFamily="34" charset="0"/>
              </a:rPr>
              <a:t>Purpose</a:t>
            </a:r>
            <a:r>
              <a:rPr lang="en-US" sz="3000" dirty="0" smtClean="0">
                <a:latin typeface="Calibri Light" panose="020F0302020204030204" pitchFamily="34" charset="0"/>
                <a:cs typeface="Calibri Light" panose="020F0302020204030204" pitchFamily="34" charset="0"/>
              </a:rPr>
              <a:t>: To keep stakeholders apprised of and engaged in your work</a:t>
            </a:r>
          </a:p>
          <a:p>
            <a:pPr marL="636588" lvl="1" indent="-236538">
              <a:spcBef>
                <a:spcPts val="0"/>
              </a:spcBef>
              <a:spcAft>
                <a:spcPts val="1800"/>
              </a:spcAft>
              <a:buClr>
                <a:srgbClr val="008558"/>
              </a:buClr>
            </a:pPr>
            <a:r>
              <a:rPr lang="en-US" sz="2800" dirty="0" smtClean="0">
                <a:latin typeface="Calibri Light" panose="020F0302020204030204" pitchFamily="34" charset="0"/>
                <a:cs typeface="Calibri Light" panose="020F0302020204030204" pitchFamily="34" charset="0"/>
              </a:rPr>
              <a:t>Most clinical entities in the organization will be affected by the presence of students, trainees, interns and/or residents: you need their support</a:t>
            </a:r>
          </a:p>
          <a:p>
            <a:pPr marL="636588" lvl="1" indent="-236538">
              <a:spcBef>
                <a:spcPts val="0"/>
              </a:spcBef>
              <a:spcAft>
                <a:spcPts val="1800"/>
              </a:spcAft>
              <a:buClr>
                <a:srgbClr val="008558"/>
              </a:buClr>
            </a:pPr>
            <a:r>
              <a:rPr lang="en-US" sz="2800" dirty="0" smtClean="0">
                <a:latin typeface="Calibri Light" panose="020F0302020204030204" pitchFamily="34" charset="0"/>
                <a:cs typeface="Calibri Light" panose="020F0302020204030204" pitchFamily="34" charset="0"/>
              </a:rPr>
              <a:t>Who, what, when, where, why, how (template on </a:t>
            </a:r>
            <a:r>
              <a:rPr lang="en-US" sz="2800" dirty="0" smtClean="0">
                <a:latin typeface="Calibri Light" panose="020F0302020204030204" pitchFamily="34" charset="0"/>
                <a:cs typeface="Calibri Light" panose="020F0302020204030204" pitchFamily="34" charset="0"/>
              </a:rPr>
              <a:t>the Weitzman Education Platform)</a:t>
            </a:r>
            <a:endParaRPr lang="en-US" sz="2800" dirty="0" smtClean="0">
              <a:latin typeface="Calibri Light" panose="020F0302020204030204" pitchFamily="34" charset="0"/>
              <a:cs typeface="Calibri Light" panose="020F0302020204030204" pitchFamily="34" charset="0"/>
            </a:endParaRPr>
          </a:p>
          <a:p>
            <a:pPr marL="236538" indent="-236538">
              <a:spcBef>
                <a:spcPts val="0"/>
              </a:spcBef>
              <a:spcAft>
                <a:spcPts val="18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1800"/>
              </a:spcAft>
              <a:buClr>
                <a:srgbClr val="008558"/>
              </a:buClr>
            </a:pP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18859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z="4000" dirty="0">
                <a:latin typeface="+mj-lt"/>
              </a:rPr>
              <a:t>Strategy Around Partnership Review and Approval</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520840" y="3073752"/>
            <a:ext cx="10972800" cy="3945467"/>
          </a:xfrm>
          <a:prstGeom prst="rect">
            <a:avLst/>
          </a:prstGeom>
        </p:spPr>
        <p:txBody>
          <a:bodyPr vert="horz" lIns="91440" tIns="45720" rIns="91440" bIns="45720" numCol="2"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600"/>
              </a:spcAft>
              <a:buClr>
                <a:srgbClr val="008558"/>
              </a:buClr>
              <a:buFont typeface="Arial"/>
              <a:buNone/>
            </a:pPr>
            <a:endParaRPr lang="en-US" sz="2400" dirty="0" smtClean="0">
              <a:latin typeface="Calibri Light" panose="020F0302020204030204" pitchFamily="34" charset="0"/>
              <a:cs typeface="Calibri Light" panose="020F0302020204030204" pitchFamily="34" charset="0"/>
            </a:endParaRPr>
          </a:p>
          <a:p>
            <a:pPr marL="0" indent="0">
              <a:lnSpc>
                <a:spcPct val="90000"/>
              </a:lnSpc>
              <a:spcBef>
                <a:spcPts val="0"/>
              </a:spcBef>
              <a:spcAft>
                <a:spcPts val="600"/>
              </a:spcAft>
              <a:buClr>
                <a:srgbClr val="008558"/>
              </a:buClr>
              <a:buFont typeface="Arial"/>
              <a:buNone/>
            </a:pPr>
            <a:endParaRPr lang="en-US" sz="2400" dirty="0">
              <a:latin typeface="Calibri Light" panose="020F0302020204030204" pitchFamily="34" charset="0"/>
              <a:cs typeface="Calibri Light" panose="020F0302020204030204" pitchFamily="34" charset="0"/>
            </a:endParaRPr>
          </a:p>
        </p:txBody>
      </p:sp>
      <p:sp>
        <p:nvSpPr>
          <p:cNvPr id="7" name="Rectangle 6"/>
          <p:cNvSpPr/>
          <p:nvPr/>
        </p:nvSpPr>
        <p:spPr>
          <a:xfrm>
            <a:off x="559115" y="2311400"/>
            <a:ext cx="10934526" cy="4293483"/>
          </a:xfrm>
          <a:prstGeom prst="rect">
            <a:avLst/>
          </a:prstGeom>
        </p:spPr>
        <p:txBody>
          <a:bodyPr wrap="square">
            <a:spAutoFit/>
          </a:bodyPr>
          <a:lstStyle/>
          <a:p>
            <a:pPr>
              <a:lnSpc>
                <a:spcPct val="90000"/>
              </a:lnSpc>
              <a:spcAft>
                <a:spcPts val="600"/>
              </a:spcAft>
              <a:buClr>
                <a:srgbClr val="008558"/>
              </a:buClr>
            </a:pPr>
            <a:r>
              <a:rPr lang="en-US" sz="2800" dirty="0">
                <a:solidFill>
                  <a:prstClr val="black"/>
                </a:solidFill>
                <a:latin typeface="Calibri Light" panose="020F0302020204030204" pitchFamily="34" charset="0"/>
                <a:cs typeface="Calibri Light" panose="020F0302020204030204" pitchFamily="34" charset="0"/>
              </a:rPr>
              <a:t>Decision to affiliate with university can be based on some of the following</a:t>
            </a:r>
            <a:r>
              <a:rPr lang="en-US" sz="2800" dirty="0" smtClean="0">
                <a:solidFill>
                  <a:prstClr val="black"/>
                </a:solidFill>
                <a:latin typeface="Calibri Light" panose="020F0302020204030204" pitchFamily="34" charset="0"/>
                <a:cs typeface="Calibri Light" panose="020F0302020204030204" pitchFamily="34" charset="0"/>
              </a:rPr>
              <a:t>:</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a:latin typeface="Calibri Light" panose="020F0302020204030204" pitchFamily="34" charset="0"/>
                <a:cs typeface="Calibri Light" panose="020F0302020204030204" pitchFamily="34" charset="0"/>
              </a:rPr>
              <a:t>Geography</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a:latin typeface="Calibri Light" panose="020F0302020204030204" pitchFamily="34" charset="0"/>
                <a:cs typeface="Calibri Light" panose="020F0302020204030204" pitchFamily="34" charset="0"/>
              </a:rPr>
              <a:t>Ranking</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a:latin typeface="Calibri Light" panose="020F0302020204030204" pitchFamily="34" charset="0"/>
                <a:cs typeface="Calibri Light" panose="020F0302020204030204" pitchFamily="34" charset="0"/>
              </a:rPr>
              <a:t>Strategic partnership</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a:latin typeface="Calibri Light" panose="020F0302020204030204" pitchFamily="34" charset="0"/>
                <a:cs typeface="Calibri Light" panose="020F0302020204030204" pitchFamily="34" charset="0"/>
              </a:rPr>
              <a:t>Capacity for requested discipline </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a:latin typeface="Calibri Light" panose="020F0302020204030204" pitchFamily="34" charset="0"/>
                <a:cs typeface="Calibri Light" panose="020F0302020204030204" pitchFamily="34" charset="0"/>
              </a:rPr>
              <a:t>Current staff alumni</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a:latin typeface="Calibri Light" panose="020F0302020204030204" pitchFamily="34" charset="0"/>
                <a:cs typeface="Calibri Light" panose="020F0302020204030204" pitchFamily="34" charset="0"/>
              </a:rPr>
              <a:t>Willing and available preceptors</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a:latin typeface="Calibri Light" panose="020F0302020204030204" pitchFamily="34" charset="0"/>
                <a:cs typeface="Calibri Light" panose="020F0302020204030204" pitchFamily="34" charset="0"/>
              </a:rPr>
              <a:t>Contributions to </a:t>
            </a:r>
            <a:r>
              <a:rPr lang="en-US" sz="2400" dirty="0" smtClean="0">
                <a:latin typeface="Calibri Light" panose="020F0302020204030204" pitchFamily="34" charset="0"/>
                <a:cs typeface="Calibri Light" panose="020F0302020204030204" pitchFamily="34" charset="0"/>
              </a:rPr>
              <a:t>pipeline</a:t>
            </a:r>
          </a:p>
          <a:p>
            <a:pPr marL="800100" lvl="1" indent="-342900">
              <a:lnSpc>
                <a:spcPct val="90000"/>
              </a:lnSpc>
              <a:spcBef>
                <a:spcPts val="0"/>
              </a:spcBef>
              <a:spcAft>
                <a:spcPts val="1200"/>
              </a:spcAft>
              <a:buClr>
                <a:srgbClr val="008558"/>
              </a:buClr>
              <a:buFont typeface="Wingdings" panose="05000000000000000000" pitchFamily="2" charset="2"/>
              <a:buChar char="v"/>
            </a:pPr>
            <a:r>
              <a:rPr lang="en-US" sz="2400" dirty="0" smtClean="0">
                <a:latin typeface="Calibri Light" panose="020F0302020204030204" pitchFamily="34" charset="0"/>
                <a:cs typeface="Calibri Light" panose="020F0302020204030204" pitchFamily="34" charset="0"/>
              </a:rPr>
              <a:t>Ability to contribute stipends/compensation for students</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009558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z="4000" dirty="0">
                <a:latin typeface="+mj-lt"/>
              </a:rPr>
              <a:t>Best Practices for Communicating with </a:t>
            </a:r>
            <a:br>
              <a:rPr lang="en-US" sz="4000" dirty="0">
                <a:latin typeface="+mj-lt"/>
              </a:rPr>
            </a:br>
            <a:r>
              <a:rPr lang="en-US" sz="4000" dirty="0">
                <a:latin typeface="+mj-lt"/>
              </a:rPr>
              <a:t>Academic Partners </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727037"/>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1800"/>
              </a:spcAft>
              <a:buClr>
                <a:srgbClr val="008558"/>
              </a:buClr>
              <a:buFont typeface="Wingdings" panose="05000000000000000000" pitchFamily="2" charset="2"/>
              <a:buChar char="ü"/>
            </a:pPr>
            <a:r>
              <a:rPr lang="en-US" dirty="0" smtClean="0">
                <a:latin typeface="Calibri Light" panose="020F0302020204030204" pitchFamily="34" charset="0"/>
                <a:cs typeface="Calibri Light" panose="020F0302020204030204" pitchFamily="34" charset="0"/>
              </a:rPr>
              <a:t>Maintain clear and constant communication on expectations on capacity and possibility for placements</a:t>
            </a:r>
          </a:p>
          <a:p>
            <a:pPr>
              <a:lnSpc>
                <a:spcPct val="90000"/>
              </a:lnSpc>
              <a:spcBef>
                <a:spcPts val="0"/>
              </a:spcBef>
              <a:spcAft>
                <a:spcPts val="1800"/>
              </a:spcAft>
              <a:buClr>
                <a:srgbClr val="008558"/>
              </a:buClr>
              <a:buFont typeface="Wingdings" panose="05000000000000000000" pitchFamily="2" charset="2"/>
              <a:buChar char="ü"/>
            </a:pPr>
            <a:r>
              <a:rPr lang="en-US" dirty="0" smtClean="0">
                <a:latin typeface="Calibri Light" panose="020F0302020204030204" pitchFamily="34" charset="0"/>
                <a:cs typeface="Calibri Light" panose="020F0302020204030204" pitchFamily="34" charset="0"/>
              </a:rPr>
              <a:t>Continue to respond accordingly to all application questions including providing updates</a:t>
            </a:r>
          </a:p>
          <a:p>
            <a:pPr>
              <a:lnSpc>
                <a:spcPct val="90000"/>
              </a:lnSpc>
              <a:spcBef>
                <a:spcPts val="0"/>
              </a:spcBef>
              <a:spcAft>
                <a:spcPts val="1800"/>
              </a:spcAft>
              <a:buClr>
                <a:srgbClr val="008558"/>
              </a:buClr>
              <a:buFont typeface="Wingdings" panose="05000000000000000000" pitchFamily="2" charset="2"/>
              <a:buChar char="ü"/>
            </a:pPr>
            <a:r>
              <a:rPr lang="en-US" dirty="0" smtClean="0">
                <a:latin typeface="Calibri Light" panose="020F0302020204030204" pitchFamily="34" charset="0"/>
                <a:cs typeface="Calibri Light" panose="020F0302020204030204" pitchFamily="34" charset="0"/>
              </a:rPr>
              <a:t>An affiliation agreement creates the foundation to accept requests for placement – NOT committing to placements </a:t>
            </a:r>
          </a:p>
          <a:p>
            <a:pPr marL="236538" indent="-236538">
              <a:lnSpc>
                <a:spcPct val="90000"/>
              </a:lnSpc>
              <a:spcBef>
                <a:spcPts val="0"/>
              </a:spcBef>
              <a:spcAft>
                <a:spcPts val="1800"/>
              </a:spcAft>
              <a:buClr>
                <a:srgbClr val="008558"/>
              </a:buClr>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321389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z="4000" dirty="0">
                <a:latin typeface="+mj-lt"/>
              </a:rPr>
              <a:t>Recommended Components to Include </a:t>
            </a:r>
            <a:br>
              <a:rPr lang="en-US" sz="4000" dirty="0">
                <a:latin typeface="+mj-lt"/>
              </a:rPr>
            </a:br>
            <a:r>
              <a:rPr lang="en-US" sz="4000" dirty="0">
                <a:latin typeface="+mj-lt"/>
              </a:rPr>
              <a:t>in Affiliation Agreement</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717800"/>
            <a:ext cx="10972800" cy="3945467"/>
          </a:xfrm>
          <a:prstGeom prst="rect">
            <a:avLst/>
          </a:prstGeom>
        </p:spPr>
        <p:txBody>
          <a:bodyPr vert="horz" lIns="91440" tIns="45720" rIns="91440" bIns="45720" numCol="2"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Start/end date</a:t>
            </a: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School assumes responsibility to assure infection control/immunization/health statement requirements are met </a:t>
            </a: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Termination procedure</a:t>
            </a: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Contact information</a:t>
            </a: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Liability insurance</a:t>
            </a:r>
          </a:p>
          <a:p>
            <a:pPr marL="236538" indent="-236538">
              <a:lnSpc>
                <a:spcPct val="90000"/>
              </a:lnSpc>
              <a:spcBef>
                <a:spcPts val="0"/>
              </a:spcBef>
              <a:spcAft>
                <a:spcPts val="1200"/>
              </a:spcAft>
              <a:buClr>
                <a:srgbClr val="008558"/>
              </a:buClr>
            </a:pPr>
            <a:endParaRPr lang="en-US" sz="2600" dirty="0">
              <a:latin typeface="Calibri Light" panose="020F0302020204030204" pitchFamily="34" charset="0"/>
              <a:cs typeface="Calibri Light" panose="020F0302020204030204" pitchFamily="34" charset="0"/>
            </a:endParaRPr>
          </a:p>
          <a:p>
            <a:pPr marL="0" indent="0">
              <a:lnSpc>
                <a:spcPct val="90000"/>
              </a:lnSpc>
              <a:spcBef>
                <a:spcPts val="0"/>
              </a:spcBef>
              <a:spcAft>
                <a:spcPts val="1200"/>
              </a:spcAft>
              <a:buClr>
                <a:srgbClr val="008558"/>
              </a:buClr>
              <a:buNone/>
            </a:pPr>
            <a:endParaRPr lang="en-US" sz="2600" dirty="0" smtClean="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Emergency process</a:t>
            </a: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Student's learning objectives (Very important to have these objectives on file to ensure appropriate response to supplemental learning opportunities)</a:t>
            </a: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Confidentiality/privacy</a:t>
            </a:r>
          </a:p>
          <a:p>
            <a:pPr marL="236538" indent="-236538">
              <a:lnSpc>
                <a:spcPct val="90000"/>
              </a:lnSpc>
              <a:spcBef>
                <a:spcPts val="0"/>
              </a:spcBef>
              <a:spcAft>
                <a:spcPts val="1200"/>
              </a:spcAft>
              <a:buClr>
                <a:srgbClr val="008558"/>
              </a:buClr>
            </a:pPr>
            <a:r>
              <a:rPr lang="en-US" sz="2600" dirty="0" smtClean="0">
                <a:latin typeface="Calibri Light" panose="020F0302020204030204" pitchFamily="34" charset="0"/>
                <a:cs typeface="Calibri Light" panose="020F0302020204030204" pitchFamily="34" charset="0"/>
              </a:rPr>
              <a:t>Stipend/compensation information (if applicable)</a:t>
            </a:r>
          </a:p>
          <a:p>
            <a:pPr marL="236538" indent="-236538">
              <a:lnSpc>
                <a:spcPct val="90000"/>
              </a:lnSpc>
              <a:spcBef>
                <a:spcPts val="0"/>
              </a:spcBef>
              <a:spcAft>
                <a:spcPts val="600"/>
              </a:spcAft>
              <a:buClr>
                <a:srgbClr val="008558"/>
              </a:buClr>
            </a:pPr>
            <a:endParaRPr lang="en-US" sz="2600" dirty="0" smtClean="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2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901840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sz="4000" dirty="0">
                <a:latin typeface="+mj-lt"/>
              </a:rPr>
              <a:t>Affiliation Agreement Management &amp; </a:t>
            </a:r>
            <a:br>
              <a:rPr lang="en-US" sz="4000" dirty="0">
                <a:latin typeface="+mj-lt"/>
              </a:rPr>
            </a:br>
            <a:r>
              <a:rPr lang="en-US" sz="4000" dirty="0">
                <a:latin typeface="+mj-lt"/>
              </a:rPr>
              <a:t>Addendums</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764751"/>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1800"/>
              </a:spcAft>
              <a:buClr>
                <a:srgbClr val="008558"/>
              </a:buClr>
              <a:buFont typeface="Wingdings" panose="05000000000000000000" pitchFamily="2" charset="2"/>
              <a:buChar char="Ø"/>
            </a:pPr>
            <a:r>
              <a:rPr lang="en-US" sz="3000" dirty="0" smtClean="0">
                <a:latin typeface="Calibri Light" panose="020F0302020204030204" pitchFamily="34" charset="0"/>
                <a:cs typeface="Calibri Light" panose="020F0302020204030204" pitchFamily="34" charset="0"/>
              </a:rPr>
              <a:t>Development of a process, system and location for affiliation agreement storage</a:t>
            </a:r>
          </a:p>
          <a:p>
            <a:pPr>
              <a:lnSpc>
                <a:spcPct val="90000"/>
              </a:lnSpc>
              <a:spcBef>
                <a:spcPts val="0"/>
              </a:spcBef>
              <a:spcAft>
                <a:spcPts val="1800"/>
              </a:spcAft>
              <a:buClr>
                <a:srgbClr val="008558"/>
              </a:buClr>
              <a:buFont typeface="Wingdings" panose="05000000000000000000" pitchFamily="2" charset="2"/>
              <a:buChar char="Ø"/>
            </a:pPr>
            <a:r>
              <a:rPr lang="en-US" sz="3000" dirty="0" smtClean="0">
                <a:latin typeface="Calibri Light" panose="020F0302020204030204" pitchFamily="34" charset="0"/>
                <a:cs typeface="Calibri Light" panose="020F0302020204030204" pitchFamily="34" charset="0"/>
              </a:rPr>
              <a:t>Ensure affiliation agreements are up to date </a:t>
            </a:r>
          </a:p>
          <a:p>
            <a:pPr>
              <a:lnSpc>
                <a:spcPct val="90000"/>
              </a:lnSpc>
              <a:spcBef>
                <a:spcPts val="0"/>
              </a:spcBef>
              <a:spcAft>
                <a:spcPts val="1800"/>
              </a:spcAft>
              <a:buClr>
                <a:srgbClr val="008558"/>
              </a:buClr>
              <a:buFont typeface="Wingdings" panose="05000000000000000000" pitchFamily="2" charset="2"/>
              <a:buChar char="Ø"/>
            </a:pPr>
            <a:r>
              <a:rPr lang="en-US" sz="3000" dirty="0" smtClean="0">
                <a:latin typeface="Calibri Light" panose="020F0302020204030204" pitchFamily="34" charset="0"/>
                <a:cs typeface="Calibri Light" panose="020F0302020204030204" pitchFamily="34" charset="0"/>
              </a:rPr>
              <a:t>Organization Template for Clinical and Non Clinical Affiliation Agreements &amp; Addendums</a:t>
            </a:r>
          </a:p>
          <a:p>
            <a:pPr>
              <a:lnSpc>
                <a:spcPct val="90000"/>
              </a:lnSpc>
              <a:spcBef>
                <a:spcPts val="0"/>
              </a:spcBef>
              <a:spcAft>
                <a:spcPts val="600"/>
              </a:spcAft>
              <a:buClr>
                <a:srgbClr val="008558"/>
              </a:buClr>
              <a:buFont typeface="Wingdings" panose="05000000000000000000" pitchFamily="2" charset="2"/>
              <a:buChar char="Ø"/>
            </a:pPr>
            <a:endParaRPr lang="en-US" dirty="0" smtClean="0">
              <a:latin typeface="Calibri Light" panose="020F0302020204030204" pitchFamily="34" charset="0"/>
              <a:cs typeface="Calibri Light" panose="020F0302020204030204" pitchFamily="34" charset="0"/>
            </a:endParaRPr>
          </a:p>
          <a:p>
            <a:pPr>
              <a:lnSpc>
                <a:spcPct val="90000"/>
              </a:lnSpc>
              <a:spcBef>
                <a:spcPts val="0"/>
              </a:spcBef>
              <a:spcAft>
                <a:spcPts val="600"/>
              </a:spcAft>
              <a:buClr>
                <a:srgbClr val="008558"/>
              </a:buClr>
              <a:buFont typeface="Wingdings" panose="05000000000000000000" pitchFamily="2" charset="2"/>
              <a:buChar char="Ø"/>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786856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49048"/>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Key Takeaways</a:t>
            </a:r>
            <a:endParaRPr lang="en-US" dirty="0">
              <a:latin typeface="+mj-lt"/>
            </a:endParaRPr>
          </a:p>
        </p:txBody>
      </p:sp>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008558"/>
              </a:buClr>
              <a:buFont typeface="Wingdings" panose="05000000000000000000" pitchFamily="2" charset="2"/>
              <a:buChar char="ü"/>
            </a:pPr>
            <a:r>
              <a:rPr lang="en-US" sz="3000" dirty="0" smtClean="0">
                <a:latin typeface="Calibri Light" panose="020F0302020204030204" pitchFamily="34" charset="0"/>
                <a:cs typeface="Calibri Light" panose="020F0302020204030204" pitchFamily="34" charset="0"/>
              </a:rPr>
              <a:t>Structured </a:t>
            </a:r>
            <a:r>
              <a:rPr lang="en-US" sz="3000" dirty="0">
                <a:latin typeface="Calibri Light" panose="020F0302020204030204" pitchFamily="34" charset="0"/>
                <a:cs typeface="Calibri Light" panose="020F0302020204030204" pitchFamily="34" charset="0"/>
              </a:rPr>
              <a:t>and efficient communication </a:t>
            </a:r>
          </a:p>
          <a:p>
            <a:pPr>
              <a:spcBef>
                <a:spcPts val="0"/>
              </a:spcBef>
              <a:spcAft>
                <a:spcPts val="1200"/>
              </a:spcAft>
              <a:buClr>
                <a:srgbClr val="008558"/>
              </a:buClr>
              <a:buFont typeface="Wingdings" panose="05000000000000000000" pitchFamily="2" charset="2"/>
              <a:buChar char="ü"/>
            </a:pPr>
            <a:r>
              <a:rPr lang="en-US" sz="3000" dirty="0">
                <a:latin typeface="Calibri Light" panose="020F0302020204030204" pitchFamily="34" charset="0"/>
                <a:cs typeface="Calibri Light" panose="020F0302020204030204" pitchFamily="34" charset="0"/>
              </a:rPr>
              <a:t>Process for strategic decision making</a:t>
            </a:r>
          </a:p>
          <a:p>
            <a:pPr>
              <a:spcBef>
                <a:spcPts val="0"/>
              </a:spcBef>
              <a:spcAft>
                <a:spcPts val="1200"/>
              </a:spcAft>
              <a:buClr>
                <a:srgbClr val="008558"/>
              </a:buClr>
              <a:buFont typeface="Wingdings" panose="05000000000000000000" pitchFamily="2" charset="2"/>
              <a:buChar char="ü"/>
            </a:pPr>
            <a:r>
              <a:rPr lang="en-US" sz="3000" dirty="0">
                <a:latin typeface="Calibri Light" panose="020F0302020204030204" pitchFamily="34" charset="0"/>
                <a:cs typeface="Calibri Light" panose="020F0302020204030204" pitchFamily="34" charset="0"/>
              </a:rPr>
              <a:t>Effective affiliation agreements that outline the responsibilities of each </a:t>
            </a:r>
            <a:r>
              <a:rPr lang="en-US" sz="3000" dirty="0" smtClean="0">
                <a:latin typeface="Calibri Light" panose="020F0302020204030204" pitchFamily="34" charset="0"/>
                <a:cs typeface="Calibri Light" panose="020F0302020204030204" pitchFamily="34" charset="0"/>
              </a:rPr>
              <a:t> partner</a:t>
            </a:r>
            <a:endParaRPr lang="en-US" sz="3000" dirty="0">
              <a:latin typeface="Calibri Light" panose="020F0302020204030204" pitchFamily="34" charset="0"/>
              <a:cs typeface="Calibri Light" panose="020F0302020204030204" pitchFamily="34" charset="0"/>
            </a:endParaRPr>
          </a:p>
          <a:p>
            <a:pPr>
              <a:spcBef>
                <a:spcPts val="0"/>
              </a:spcBef>
              <a:spcAft>
                <a:spcPts val="1200"/>
              </a:spcAft>
              <a:buClr>
                <a:srgbClr val="008558"/>
              </a:buClr>
              <a:buFont typeface="Wingdings" panose="05000000000000000000" pitchFamily="2" charset="2"/>
              <a:buChar char="ü"/>
            </a:pPr>
            <a:r>
              <a:rPr lang="en-US" sz="3000" dirty="0">
                <a:latin typeface="Calibri Light" panose="020F0302020204030204" pitchFamily="34" charset="0"/>
                <a:cs typeface="Calibri Light" panose="020F0302020204030204" pitchFamily="34" charset="0"/>
              </a:rPr>
              <a:t>Organized processes for maintaining and storing affiliations</a:t>
            </a:r>
          </a:p>
          <a:p>
            <a:pPr>
              <a:spcBef>
                <a:spcPts val="0"/>
              </a:spcBef>
              <a:spcAft>
                <a:spcPts val="1200"/>
              </a:spcAft>
              <a:buClr>
                <a:srgbClr val="008558"/>
              </a:buClr>
              <a:buFont typeface="Wingdings" panose="05000000000000000000" pitchFamily="2" charset="2"/>
              <a:buChar char="ü"/>
            </a:pPr>
            <a:r>
              <a:rPr lang="en-US" sz="3000" dirty="0">
                <a:latin typeface="Calibri Light" panose="020F0302020204030204" pitchFamily="34" charset="0"/>
                <a:cs typeface="Calibri Light" panose="020F0302020204030204" pitchFamily="34" charset="0"/>
              </a:rPr>
              <a:t> Development of a strong foundational process that is maintained overtime</a:t>
            </a:r>
          </a:p>
          <a:p>
            <a:pPr>
              <a:spcBef>
                <a:spcPts val="0"/>
              </a:spcBef>
              <a:spcAft>
                <a:spcPts val="1200"/>
              </a:spcAft>
              <a:buClr>
                <a:srgbClr val="008558"/>
              </a:buClr>
              <a:buFont typeface="Wingdings" panose="05000000000000000000" pitchFamily="2" charset="2"/>
              <a:buChar char="ü"/>
            </a:pPr>
            <a:endParaRPr lang="en-US" dirty="0">
              <a:latin typeface="Calibri Light" panose="020F0302020204030204" pitchFamily="34" charset="0"/>
              <a:cs typeface="Calibri Light" panose="020F0302020204030204" pitchFamily="34" charset="0"/>
            </a:endParaRPr>
          </a:p>
          <a:p>
            <a:pPr>
              <a:spcBef>
                <a:spcPts val="0"/>
              </a:spcBef>
              <a:spcAft>
                <a:spcPts val="1200"/>
              </a:spcAft>
              <a:buClr>
                <a:srgbClr val="008558"/>
              </a:buClr>
              <a:buFont typeface="Wingdings" panose="05000000000000000000" pitchFamily="2" charset="2"/>
              <a:buChar char="ü"/>
            </a:pPr>
            <a:endParaRPr lang="en-US" dirty="0" smtClean="0">
              <a:latin typeface="Calibri Light" panose="020F0302020204030204" pitchFamily="34" charset="0"/>
              <a:cs typeface="Calibri Light" panose="020F0302020204030204" pitchFamily="34" charset="0"/>
            </a:endParaRPr>
          </a:p>
          <a:p>
            <a:pPr>
              <a:spcBef>
                <a:spcPts val="0"/>
              </a:spcBef>
              <a:spcAft>
                <a:spcPts val="1200"/>
              </a:spcAft>
              <a:buClr>
                <a:srgbClr val="008558"/>
              </a:buClr>
              <a:buFont typeface="Wingdings" panose="05000000000000000000" pitchFamily="2" charset="2"/>
              <a:buChar char="ü"/>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95288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30" normalizeH="0" baseline="0" noProof="0" dirty="0" smtClean="0">
                <a:ln>
                  <a:noFill/>
                </a:ln>
                <a:solidFill>
                  <a:srgbClr val="0E74BD"/>
                </a:solidFill>
                <a:effectLst/>
                <a:uLnTx/>
                <a:uFillTx/>
                <a:latin typeface="Calibri Light" panose="020F0302020204030204"/>
                <a:ea typeface="+mj-ea"/>
                <a:cs typeface="Calibri" panose="020F0502020204030204" pitchFamily="34" charset="0"/>
              </a:rPr>
              <a:t>Questions?</a:t>
            </a:r>
            <a:endParaRPr kumimoji="0" lang="en-US" sz="5400" b="1" i="0" u="none" strike="noStrike" kern="1200" cap="none" spc="-30" normalizeH="0" baseline="0" noProof="0" dirty="0">
              <a:ln>
                <a:noFill/>
              </a:ln>
              <a:solidFill>
                <a:srgbClr val="0E74BD"/>
              </a:solidFill>
              <a:effectLst/>
              <a:uLnTx/>
              <a:uFillTx/>
              <a:latin typeface="Calibri Light" panose="020F0302020204030204"/>
              <a:ea typeface="+mj-ea"/>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15" y="324972"/>
            <a:ext cx="2212530" cy="974057"/>
          </a:xfrm>
          <a:prstGeom prst="rect">
            <a:avLst/>
          </a:prstGeom>
        </p:spPr>
      </p:pic>
    </p:spTree>
    <p:extLst>
      <p:ext uri="{BB962C8B-B14F-4D97-AF65-F5344CB8AC3E}">
        <p14:creationId xmlns:p14="http://schemas.microsoft.com/office/powerpoint/2010/main" val="13811463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415583"/>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latin typeface="+mj-lt"/>
              </a:rPr>
              <a:t>Next Steps</a:t>
            </a:r>
            <a:endParaRPr lang="en-US" dirty="0">
              <a:latin typeface="+mj-lt"/>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7877060" y="2311400"/>
            <a:ext cx="3959281" cy="4339581"/>
          </a:xfrm>
          <a:prstGeom prst="rect">
            <a:avLst/>
          </a:prstGeom>
          <a:ln>
            <a:solidFill>
              <a:schemeClr val="accent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CME and Resource Page</a:t>
            </a:r>
          </a:p>
          <a:p>
            <a:pPr marL="0" indent="0" algn="ctr">
              <a:spcBef>
                <a:spcPts val="0"/>
              </a:spcBef>
              <a:spcAft>
                <a:spcPts val="600"/>
              </a:spcAft>
              <a:buClr>
                <a:srgbClr val="008558"/>
              </a:buClr>
              <a:buNone/>
            </a:pPr>
            <a:r>
              <a:rPr lang="en-US" sz="2600" dirty="0" smtClean="0">
                <a:latin typeface="Calibri Light" panose="020F0302020204030204" pitchFamily="34" charset="0"/>
                <a:cs typeface="Calibri Light" panose="020F0302020204030204" pitchFamily="34" charset="0"/>
              </a:rPr>
              <a:t>Access Code: HPS2024</a:t>
            </a:r>
          </a:p>
          <a:p>
            <a:pPr marL="0" indent="0" algn="ctr">
              <a:spcBef>
                <a:spcPts val="0"/>
              </a:spcBef>
              <a:spcAft>
                <a:spcPts val="600"/>
              </a:spcAft>
              <a:buClr>
                <a:srgbClr val="008558"/>
              </a:buClr>
              <a:buNone/>
            </a:pPr>
            <a:endParaRPr lang="en-US" sz="26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26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4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4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r>
              <a:rPr lang="en-US" sz="1800" dirty="0">
                <a:latin typeface="Calibri Light" panose="020F0302020204030204" pitchFamily="34" charset="0"/>
                <a:cs typeface="Calibri Light" panose="020F0302020204030204" pitchFamily="34" charset="0"/>
                <a:hlinkClick r:id="rId3"/>
              </a:rPr>
              <a:t>https://</a:t>
            </a:r>
            <a:r>
              <a:rPr lang="en-US" sz="1800" dirty="0" smtClean="0">
                <a:latin typeface="Calibri Light" panose="020F0302020204030204" pitchFamily="34" charset="0"/>
                <a:cs typeface="Calibri Light" panose="020F0302020204030204" pitchFamily="34" charset="0"/>
                <a:hlinkClick r:id="rId3"/>
              </a:rPr>
              <a:t>education.weitzmaninstitute.org/content/nttap-health-professions-student-training-learning-collaborative-2024</a:t>
            </a:r>
            <a:r>
              <a:rPr lang="en-US" sz="1800" dirty="0" smtClean="0">
                <a:latin typeface="Calibri Light" panose="020F0302020204030204" pitchFamily="34" charset="0"/>
                <a:cs typeface="Calibri Light" panose="020F0302020204030204" pitchFamily="34" charset="0"/>
              </a:rPr>
              <a:t> </a:t>
            </a:r>
            <a:endParaRPr lang="en-US" sz="1800" dirty="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a:p>
            <a:pPr marL="0" indent="0" algn="ctr">
              <a:spcBef>
                <a:spcPts val="0"/>
              </a:spcBef>
              <a:spcAft>
                <a:spcPts val="600"/>
              </a:spcAft>
              <a:buClr>
                <a:srgbClr val="008558"/>
              </a:buClr>
              <a:buNone/>
            </a:pPr>
            <a:endParaRPr lang="en-US" sz="1800" dirty="0" smtClean="0">
              <a:latin typeface="Calibri Light" panose="020F0302020204030204" pitchFamily="34" charset="0"/>
              <a:cs typeface="Calibri Light" panose="020F0302020204030204" pitchFamily="34" charset="0"/>
            </a:endParaRPr>
          </a:p>
        </p:txBody>
      </p:sp>
      <p:sp>
        <p:nvSpPr>
          <p:cNvPr id="9"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7126840" cy="43395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2000" b="1" u="sng" dirty="0" smtClean="0">
                <a:latin typeface="Calibri Light" panose="020F0302020204030204" pitchFamily="34" charset="0"/>
                <a:ea typeface="Calibri" panose="020F0502020204030204" pitchFamily="34" charset="0"/>
                <a:cs typeface="Calibri Light" panose="020F0302020204030204" pitchFamily="34" charset="0"/>
              </a:rPr>
              <a:t>Agenda items for your meetings during this action period</a:t>
            </a:r>
            <a:endParaRPr lang="en-US" sz="2000" b="1" dirty="0" smtClean="0">
              <a:latin typeface="Calibri Light" panose="020F0302020204030204" pitchFamily="34" charset="0"/>
              <a:ea typeface="Calibri" panose="020F0502020204030204" pitchFamily="34" charset="0"/>
              <a:cs typeface="Calibri Light" panose="020F0302020204030204" pitchFamily="34" charset="0"/>
            </a:endParaRPr>
          </a:p>
          <a:p>
            <a:pPr>
              <a:spcBef>
                <a:spcPts val="0"/>
              </a:spcBef>
              <a:spcAft>
                <a:spcPts val="1200"/>
              </a:spcAft>
            </a:pPr>
            <a:r>
              <a:rPr lang="en-US" sz="2000" dirty="0" smtClean="0">
                <a:latin typeface="Calibri Light" panose="020F0302020204030204" pitchFamily="34" charset="0"/>
                <a:ea typeface="Calibri" panose="020F0502020204030204" pitchFamily="34" charset="0"/>
                <a:cs typeface="Calibri Light" panose="020F0302020204030204" pitchFamily="34" charset="0"/>
              </a:rPr>
              <a:t>Meet with key stakeholders to discuss play 1 and 2 in the HPS Training Playbook Guide</a:t>
            </a:r>
          </a:p>
          <a:p>
            <a:pPr>
              <a:spcBef>
                <a:spcPts val="0"/>
              </a:spcBef>
              <a:spcAft>
                <a:spcPts val="1200"/>
              </a:spcAft>
            </a:pPr>
            <a:r>
              <a:rPr lang="en-US" sz="2000" dirty="0" smtClean="0">
                <a:latin typeface="Calibri Light" panose="020F0302020204030204" pitchFamily="34" charset="0"/>
                <a:ea typeface="Calibri" panose="020F0502020204030204" pitchFamily="34" charset="0"/>
                <a:cs typeface="Calibri Light" panose="020F0302020204030204" pitchFamily="34" charset="0"/>
              </a:rPr>
              <a:t>Complete the </a:t>
            </a:r>
            <a:r>
              <a:rPr lang="en-US" sz="2000" i="1" dirty="0" smtClean="0">
                <a:latin typeface="Calibri Light" panose="020F0302020204030204" pitchFamily="34" charset="0"/>
                <a:ea typeface="Calibri" panose="020F0502020204030204" pitchFamily="34" charset="0"/>
                <a:cs typeface="Calibri Light" panose="020F0302020204030204" pitchFamily="34" charset="0"/>
              </a:rPr>
              <a:t>Organizational Readiness to Implement Change (ORIC)</a:t>
            </a:r>
            <a:r>
              <a:rPr lang="en-US" sz="2000" dirty="0" smtClean="0">
                <a:latin typeface="Calibri Light" panose="020F0302020204030204" pitchFamily="34" charset="0"/>
                <a:ea typeface="Calibri" panose="020F0502020204030204" pitchFamily="34" charset="0"/>
                <a:cs typeface="Calibri Light" panose="020F0302020204030204" pitchFamily="34" charset="0"/>
              </a:rPr>
              <a:t> and </a:t>
            </a:r>
            <a:r>
              <a:rPr lang="en-US" sz="2000" i="1" dirty="0" smtClean="0">
                <a:latin typeface="Calibri Light" panose="020F0302020204030204" pitchFamily="34" charset="0"/>
                <a:ea typeface="Calibri" panose="020F0502020204030204" pitchFamily="34" charset="0"/>
                <a:cs typeface="Calibri Light" panose="020F0302020204030204" pitchFamily="34" charset="0"/>
              </a:rPr>
              <a:t>Readiness to Train Assessment (RTAT)</a:t>
            </a:r>
            <a:endParaRPr lang="en-US" sz="2000" dirty="0" smtClean="0">
              <a:latin typeface="Calibri Light" panose="020F0302020204030204" pitchFamily="34" charset="0"/>
              <a:ea typeface="Calibri" panose="020F0502020204030204" pitchFamily="34" charset="0"/>
              <a:cs typeface="Calibri Light" panose="020F0302020204030204" pitchFamily="34" charset="0"/>
            </a:endParaRPr>
          </a:p>
          <a:p>
            <a:pPr>
              <a:spcBef>
                <a:spcPts val="0"/>
              </a:spcBef>
              <a:spcAft>
                <a:spcPts val="1200"/>
              </a:spcAft>
            </a:pPr>
            <a:r>
              <a:rPr lang="en-US" sz="2000" dirty="0" smtClean="0">
                <a:latin typeface="Calibri Light" panose="020F0302020204030204" pitchFamily="34" charset="0"/>
                <a:ea typeface="Calibri" panose="020F0502020204030204" pitchFamily="34" charset="0"/>
                <a:cs typeface="Calibri Light" panose="020F0302020204030204" pitchFamily="34" charset="0"/>
              </a:rPr>
              <a:t>Draft a Goal, Value and Aim Statement</a:t>
            </a:r>
          </a:p>
          <a:p>
            <a:pPr marL="0" indent="0">
              <a:spcBef>
                <a:spcPts val="0"/>
              </a:spcBef>
              <a:spcAft>
                <a:spcPts val="1800"/>
              </a:spcAft>
              <a:buNone/>
            </a:pPr>
            <a:endParaRPr lang="en-US" sz="1050" dirty="0" smtClean="0">
              <a:latin typeface="Calibri Light" panose="020F0302020204030204" pitchFamily="34" charset="0"/>
              <a:ea typeface="Calibri" panose="020F0502020204030204" pitchFamily="34" charset="0"/>
              <a:cs typeface="Calibri Light" panose="020F0302020204030204" pitchFamily="34" charset="0"/>
            </a:endParaRPr>
          </a:p>
          <a:p>
            <a:pPr marL="0" indent="0">
              <a:spcBef>
                <a:spcPts val="0"/>
              </a:spcBef>
              <a:spcAft>
                <a:spcPts val="800"/>
              </a:spcAft>
              <a:buFont typeface="Arial"/>
              <a:buNone/>
            </a:pPr>
            <a:r>
              <a:rPr lang="en-US" sz="2000" b="1" u="sng" dirty="0" smtClean="0">
                <a:latin typeface="Calibri Light" panose="020F0302020204030204" pitchFamily="34" charset="0"/>
                <a:ea typeface="Calibri" panose="020F0502020204030204" pitchFamily="34" charset="0"/>
                <a:cs typeface="Calibri Light" panose="020F0302020204030204" pitchFamily="34" charset="0"/>
              </a:rPr>
              <a:t>Assignments</a:t>
            </a:r>
            <a:endParaRPr lang="en-US" sz="2000" u="sng" dirty="0" smtClean="0">
              <a:latin typeface="Calibri Light" panose="020F0302020204030204" pitchFamily="34" charset="0"/>
              <a:ea typeface="Calibri" panose="020F0502020204030204" pitchFamily="34" charset="0"/>
              <a:cs typeface="Calibri Light" panose="020F0302020204030204" pitchFamily="34" charset="0"/>
            </a:endParaRPr>
          </a:p>
          <a:p>
            <a:pPr>
              <a:spcBef>
                <a:spcPts val="0"/>
              </a:spcBef>
              <a:spcAft>
                <a:spcPts val="1200"/>
              </a:spcAft>
            </a:pPr>
            <a:r>
              <a:rPr lang="en-US" sz="2000" dirty="0" smtClean="0">
                <a:latin typeface="Calibri Light" panose="020F0302020204030204" pitchFamily="34" charset="0"/>
                <a:ea typeface="Calibri" panose="020F0502020204030204" pitchFamily="34" charset="0"/>
                <a:cs typeface="Calibri Light" panose="020F0302020204030204" pitchFamily="34" charset="0"/>
              </a:rPr>
              <a:t>Review and adapt the affiliation agreement template </a:t>
            </a:r>
          </a:p>
          <a:p>
            <a:pPr>
              <a:spcBef>
                <a:spcPts val="0"/>
              </a:spcBef>
              <a:spcAft>
                <a:spcPts val="1200"/>
              </a:spcAft>
            </a:pPr>
            <a:r>
              <a:rPr lang="en-US" sz="2000" dirty="0" smtClean="0">
                <a:latin typeface="Calibri Light" panose="020F0302020204030204" pitchFamily="34" charset="0"/>
                <a:ea typeface="Calibri" panose="020F0502020204030204" pitchFamily="34" charset="0"/>
                <a:cs typeface="Calibri Light" panose="020F0302020204030204" pitchFamily="34" charset="0"/>
              </a:rPr>
              <a:t>Draft and submit plays 1 and 2 </a:t>
            </a:r>
            <a:endParaRPr lang="en-US" sz="2000" dirty="0">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a:blip r:embed="rId4"/>
          <a:stretch>
            <a:fillRect/>
          </a:stretch>
        </p:blipFill>
        <p:spPr>
          <a:xfrm>
            <a:off x="8747931" y="3177507"/>
            <a:ext cx="2305104" cy="2339715"/>
          </a:xfrm>
          <a:prstGeom prst="rect">
            <a:avLst/>
          </a:prstGeom>
        </p:spPr>
      </p:pic>
    </p:spTree>
    <p:extLst>
      <p:ext uri="{BB962C8B-B14F-4D97-AF65-F5344CB8AC3E}">
        <p14:creationId xmlns:p14="http://schemas.microsoft.com/office/powerpoint/2010/main" val="2713922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7779A16-415A-9145-B181-90C7EE2C2DF1}"/>
              </a:ext>
            </a:extLst>
          </p:cNvPr>
          <p:cNvSpPr txBox="1">
            <a:spLocks/>
          </p:cNvSpPr>
          <p:nvPr/>
        </p:nvSpPr>
        <p:spPr>
          <a:xfrm>
            <a:off x="609600" y="1586971"/>
            <a:ext cx="10972800" cy="72442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b="1" spc="-30" smtClean="0">
                <a:solidFill>
                  <a:srgbClr val="0E74BD"/>
                </a:solidFill>
                <a:latin typeface="Calibri" panose="020F0502020204030204" pitchFamily="34" charset="0"/>
                <a:cs typeface="Calibri" panose="020F0502020204030204" pitchFamily="34" charset="0"/>
              </a:rPr>
              <a:t>NTTAP Contact Information</a:t>
            </a:r>
            <a:endParaRPr lang="en-US" b="1" spc="-30" dirty="0">
              <a:solidFill>
                <a:srgbClr val="0E74BD"/>
              </a:solidFill>
              <a:latin typeface="Calibri" panose="020F0502020204030204" pitchFamily="34" charset="0"/>
              <a:cs typeface="Calibri" panose="020F0502020204030204" pitchFamily="34" charset="0"/>
            </a:endParaRPr>
          </a:p>
        </p:txBody>
      </p:sp>
      <p:sp>
        <p:nvSpPr>
          <p:cNvPr id="14" name="TextBox 13"/>
          <p:cNvSpPr txBox="1"/>
          <p:nvPr/>
        </p:nvSpPr>
        <p:spPr>
          <a:xfrm>
            <a:off x="1301942" y="2311400"/>
            <a:ext cx="3241342" cy="1261884"/>
          </a:xfrm>
          <a:prstGeom prst="rect">
            <a:avLst/>
          </a:prstGeom>
          <a:noFill/>
        </p:spPr>
        <p:txBody>
          <a:bodyPr wrap="square" rtlCol="0">
            <a:spAutoFit/>
          </a:bodyPr>
          <a:lstStyle/>
          <a:p>
            <a:pPr defTabSz="457200">
              <a:defRPr/>
            </a:pPr>
            <a:r>
              <a:rPr lang="en-US" sz="2800" b="1" dirty="0">
                <a:solidFill>
                  <a:prstClr val="black"/>
                </a:solidFill>
                <a:latin typeface="Calibri Light" panose="020F0302020204030204" pitchFamily="34" charset="0"/>
                <a:cs typeface="Calibri Light" panose="020F0302020204030204" pitchFamily="34" charset="0"/>
              </a:rPr>
              <a:t>Amanda Schiessl</a:t>
            </a:r>
            <a:endParaRPr lang="en-US" sz="2800" dirty="0">
              <a:solidFill>
                <a:prstClr val="black"/>
              </a:solidFill>
              <a:latin typeface="Calibri Light" panose="020F0302020204030204" pitchFamily="34" charset="0"/>
              <a:cs typeface="Calibri Light" panose="020F0302020204030204" pitchFamily="34" charset="0"/>
            </a:endParaRPr>
          </a:p>
          <a:p>
            <a:pPr defTabSz="457200">
              <a:defRPr/>
            </a:pPr>
            <a:r>
              <a:rPr lang="en-US" sz="2400" i="1" dirty="0">
                <a:solidFill>
                  <a:prstClr val="black"/>
                </a:solidFill>
                <a:latin typeface="Calibri Light" panose="020F0302020204030204" pitchFamily="34" charset="0"/>
                <a:cs typeface="Calibri Light" panose="020F0302020204030204" pitchFamily="34" charset="0"/>
              </a:rPr>
              <a:t>Project Director/Co-PI</a:t>
            </a:r>
          </a:p>
          <a:p>
            <a:pPr defTabSz="457200">
              <a:defRPr/>
            </a:pPr>
            <a:r>
              <a:rPr lang="en-US" sz="2400" dirty="0">
                <a:solidFill>
                  <a:prstClr val="black"/>
                </a:solidFill>
                <a:latin typeface="Calibri Light" panose="020F0302020204030204" pitchFamily="34" charset="0"/>
                <a:cs typeface="Calibri Light" panose="020F0302020204030204" pitchFamily="34" charset="0"/>
              </a:rPr>
              <a:t>Amanda@chc1.com</a:t>
            </a:r>
          </a:p>
        </p:txBody>
      </p:sp>
      <p:sp>
        <p:nvSpPr>
          <p:cNvPr id="15" name="TextBox 14"/>
          <p:cNvSpPr txBox="1"/>
          <p:nvPr/>
        </p:nvSpPr>
        <p:spPr>
          <a:xfrm>
            <a:off x="7939087" y="2311400"/>
            <a:ext cx="3377821" cy="1261884"/>
          </a:xfrm>
          <a:prstGeom prst="rect">
            <a:avLst/>
          </a:prstGeom>
          <a:noFill/>
        </p:spPr>
        <p:txBody>
          <a:bodyPr wrap="square" rtlCol="0">
            <a:spAutoFit/>
          </a:bodyPr>
          <a:lstStyle/>
          <a:p>
            <a:pPr defTabSz="457200">
              <a:defRPr/>
            </a:pPr>
            <a:r>
              <a:rPr lang="en-US" sz="2800" b="1" dirty="0">
                <a:solidFill>
                  <a:prstClr val="black"/>
                </a:solidFill>
                <a:latin typeface="Calibri Light" panose="020F0302020204030204" pitchFamily="34" charset="0"/>
                <a:cs typeface="Calibri Light" panose="020F0302020204030204" pitchFamily="34" charset="0"/>
              </a:rPr>
              <a:t>Meaghan Angers</a:t>
            </a:r>
          </a:p>
          <a:p>
            <a:pPr defTabSz="457200">
              <a:defRPr/>
            </a:pPr>
            <a:r>
              <a:rPr lang="en-US" sz="2400" i="1" dirty="0">
                <a:solidFill>
                  <a:prstClr val="black"/>
                </a:solidFill>
                <a:latin typeface="Calibri Light" panose="020F0302020204030204" pitchFamily="34" charset="0"/>
                <a:cs typeface="Calibri Light" panose="020F0302020204030204" pitchFamily="34" charset="0"/>
              </a:rPr>
              <a:t>Project Specialist</a:t>
            </a:r>
          </a:p>
          <a:p>
            <a:pPr defTabSz="457200">
              <a:defRPr/>
            </a:pPr>
            <a:r>
              <a:rPr lang="en-US" sz="2400" dirty="0">
                <a:solidFill>
                  <a:prstClr val="black"/>
                </a:solidFill>
                <a:latin typeface="Calibri Light" panose="020F0302020204030204" pitchFamily="34" charset="0"/>
                <a:cs typeface="Calibri Light" panose="020F0302020204030204" pitchFamily="34" charset="0"/>
              </a:rPr>
              <a:t>angersm@chc1.com</a:t>
            </a:r>
          </a:p>
        </p:txBody>
      </p:sp>
      <p:sp>
        <p:nvSpPr>
          <p:cNvPr id="16" name="TextBox 15"/>
          <p:cNvSpPr txBox="1"/>
          <p:nvPr/>
        </p:nvSpPr>
        <p:spPr>
          <a:xfrm>
            <a:off x="875091" y="3573284"/>
            <a:ext cx="10441817" cy="2585323"/>
          </a:xfrm>
          <a:prstGeom prst="rect">
            <a:avLst/>
          </a:prstGeom>
          <a:noFill/>
        </p:spPr>
        <p:txBody>
          <a:bodyPr wrap="square" rtlCol="0">
            <a:spAutoFit/>
          </a:bodyPr>
          <a:lstStyle/>
          <a:p>
            <a:pPr algn="ctr" defTabSz="457200">
              <a:defRPr/>
            </a:pPr>
            <a:r>
              <a:rPr lang="en-US" sz="3200" b="1" dirty="0">
                <a:solidFill>
                  <a:srgbClr val="FF0000"/>
                </a:solidFill>
                <a:latin typeface="Calibri Light" panose="020F0302020204030204" pitchFamily="34" charset="0"/>
                <a:cs typeface="Calibri Light" panose="020F0302020204030204" pitchFamily="34" charset="0"/>
              </a:rPr>
              <a:t>REMINDER: </a:t>
            </a:r>
            <a:r>
              <a:rPr lang="en-US" sz="3200" dirty="0">
                <a:solidFill>
                  <a:srgbClr val="FF0000"/>
                </a:solidFill>
                <a:latin typeface="Calibri Light" panose="020F0302020204030204" pitchFamily="34" charset="0"/>
                <a:cs typeface="Calibri Light" panose="020F0302020204030204" pitchFamily="34" charset="0"/>
              </a:rPr>
              <a:t>Complete evaluation in the poll!</a:t>
            </a:r>
          </a:p>
          <a:p>
            <a:pPr algn="ctr" defTabSz="457200">
              <a:defRPr/>
            </a:pPr>
            <a:endParaRPr lang="en-US" sz="1600" dirty="0">
              <a:solidFill>
                <a:prstClr val="black"/>
              </a:solidFill>
              <a:latin typeface="Calibri Light" panose="020F0302020204030204" pitchFamily="34" charset="0"/>
              <a:cs typeface="Calibri Light" panose="020F0302020204030204" pitchFamily="34" charset="0"/>
            </a:endParaRPr>
          </a:p>
          <a:p>
            <a:pPr algn="ctr" defTabSz="457200">
              <a:defRPr/>
            </a:pPr>
            <a:r>
              <a:rPr lang="en-US" sz="3200" dirty="0">
                <a:solidFill>
                  <a:prstClr val="black"/>
                </a:solidFill>
                <a:latin typeface="Calibri Light" panose="020F0302020204030204" pitchFamily="34" charset="0"/>
                <a:cs typeface="Calibri Light" panose="020F0302020204030204" pitchFamily="34" charset="0"/>
              </a:rPr>
              <a:t>Upcoming Coach Calls</a:t>
            </a:r>
            <a:r>
              <a:rPr lang="en-US" sz="3200" dirty="0" smtClean="0">
                <a:solidFill>
                  <a:prstClr val="black"/>
                </a:solidFill>
                <a:latin typeface="Calibri Light" panose="020F0302020204030204" pitchFamily="34" charset="0"/>
                <a:cs typeface="Calibri Light" panose="020F0302020204030204" pitchFamily="34" charset="0"/>
              </a:rPr>
              <a:t>:</a:t>
            </a:r>
          </a:p>
          <a:p>
            <a:pPr algn="ctr" defTabSz="457200">
              <a:defRPr/>
            </a:pPr>
            <a:r>
              <a:rPr lang="en-US" sz="3200" dirty="0" smtClean="0">
                <a:solidFill>
                  <a:prstClr val="black"/>
                </a:solidFill>
                <a:latin typeface="Calibri Light" panose="020F0302020204030204" pitchFamily="34" charset="0"/>
                <a:cs typeface="Calibri Light" panose="020F0302020204030204" pitchFamily="34" charset="0"/>
              </a:rPr>
              <a:t> Tuesday February 13</a:t>
            </a:r>
            <a:r>
              <a:rPr lang="en-US" sz="3200" baseline="30000" dirty="0" smtClean="0">
                <a:solidFill>
                  <a:prstClr val="black"/>
                </a:solidFill>
                <a:latin typeface="Calibri Light" panose="020F0302020204030204" pitchFamily="34" charset="0"/>
                <a:cs typeface="Calibri Light" panose="020F0302020204030204" pitchFamily="34" charset="0"/>
              </a:rPr>
              <a:t>th</a:t>
            </a:r>
            <a:r>
              <a:rPr lang="en-US" sz="3200" dirty="0" smtClean="0">
                <a:solidFill>
                  <a:prstClr val="black"/>
                </a:solidFill>
                <a:latin typeface="Calibri Light" panose="020F0302020204030204" pitchFamily="34" charset="0"/>
                <a:cs typeface="Calibri Light" panose="020F0302020204030204" pitchFamily="34" charset="0"/>
              </a:rPr>
              <a:t> and Tuesday February 27</a:t>
            </a:r>
            <a:r>
              <a:rPr lang="en-US" sz="3200" baseline="30000" dirty="0" smtClean="0">
                <a:solidFill>
                  <a:prstClr val="black"/>
                </a:solidFill>
                <a:latin typeface="Calibri Light" panose="020F0302020204030204" pitchFamily="34" charset="0"/>
                <a:cs typeface="Calibri Light" panose="020F0302020204030204" pitchFamily="34" charset="0"/>
              </a:rPr>
              <a:t>th</a:t>
            </a:r>
            <a:r>
              <a:rPr lang="en-US" sz="3200" dirty="0" smtClean="0">
                <a:solidFill>
                  <a:prstClr val="black"/>
                </a:solidFill>
                <a:latin typeface="Calibri Light" panose="020F0302020204030204" pitchFamily="34" charset="0"/>
                <a:cs typeface="Calibri Light" panose="020F0302020204030204" pitchFamily="34" charset="0"/>
              </a:rPr>
              <a:t> </a:t>
            </a:r>
          </a:p>
          <a:p>
            <a:pPr algn="ctr" defTabSz="457200">
              <a:defRPr/>
            </a:pPr>
            <a:endParaRPr lang="en-US" dirty="0" smtClean="0">
              <a:solidFill>
                <a:prstClr val="black"/>
              </a:solidFill>
              <a:latin typeface="Calibri Light" panose="020F0302020204030204" pitchFamily="34" charset="0"/>
              <a:cs typeface="Calibri Light" panose="020F0302020204030204" pitchFamily="34" charset="0"/>
            </a:endParaRPr>
          </a:p>
          <a:p>
            <a:pPr algn="ctr" defTabSz="457200">
              <a:defRPr/>
            </a:pPr>
            <a:r>
              <a:rPr lang="en-US" sz="3200" dirty="0" smtClean="0">
                <a:solidFill>
                  <a:prstClr val="black"/>
                </a:solidFill>
                <a:latin typeface="Calibri Light" panose="020F0302020204030204" pitchFamily="34" charset="0"/>
                <a:cs typeface="Calibri Light" panose="020F0302020204030204" pitchFamily="34" charset="0"/>
              </a:rPr>
              <a:t>Next </a:t>
            </a:r>
            <a:r>
              <a:rPr lang="en-US" sz="3200" dirty="0">
                <a:solidFill>
                  <a:prstClr val="black"/>
                </a:solidFill>
                <a:latin typeface="Calibri Light" panose="020F0302020204030204" pitchFamily="34" charset="0"/>
                <a:cs typeface="Calibri Light" panose="020F0302020204030204" pitchFamily="34" charset="0"/>
              </a:rPr>
              <a:t>Learning Session is </a:t>
            </a:r>
            <a:r>
              <a:rPr lang="en-US" sz="3200" b="1" dirty="0" smtClean="0">
                <a:solidFill>
                  <a:prstClr val="black"/>
                </a:solidFill>
                <a:latin typeface="Calibri Light" panose="020F0302020204030204" pitchFamily="34" charset="0"/>
                <a:cs typeface="Calibri Light" panose="020F0302020204030204" pitchFamily="34" charset="0"/>
              </a:rPr>
              <a:t>Tuesday March 5</a:t>
            </a:r>
            <a:r>
              <a:rPr lang="en-US" sz="3200" b="1" baseline="30000" dirty="0" smtClean="0">
                <a:solidFill>
                  <a:prstClr val="black"/>
                </a:solidFill>
                <a:latin typeface="Calibri Light" panose="020F0302020204030204" pitchFamily="34" charset="0"/>
                <a:cs typeface="Calibri Light" panose="020F0302020204030204" pitchFamily="34" charset="0"/>
              </a:rPr>
              <a:t>th</a:t>
            </a:r>
            <a:r>
              <a:rPr lang="en-US" sz="3200" b="1" dirty="0" smtClean="0">
                <a:solidFill>
                  <a:prstClr val="black"/>
                </a:solidFill>
                <a:latin typeface="Calibri Light" panose="020F0302020204030204" pitchFamily="34" charset="0"/>
                <a:cs typeface="Calibri Light" panose="020F0302020204030204" pitchFamily="34" charset="0"/>
              </a:rPr>
              <a:t>! </a:t>
            </a:r>
            <a:endParaRPr lang="en-US" sz="3200" b="1" dirty="0">
              <a:solidFill>
                <a:prstClr val="black"/>
              </a:solidFill>
              <a:latin typeface="Calibri Light" panose="020F0302020204030204" pitchFamily="34" charset="0"/>
              <a:cs typeface="Calibri Light" panose="020F0302020204030204" pitchFamily="34" charset="0"/>
            </a:endParaRPr>
          </a:p>
        </p:txBody>
      </p:sp>
      <p:sp>
        <p:nvSpPr>
          <p:cNvPr id="17" name="TextBox 16"/>
          <p:cNvSpPr txBox="1"/>
          <p:nvPr/>
        </p:nvSpPr>
        <p:spPr>
          <a:xfrm>
            <a:off x="4552275" y="2311400"/>
            <a:ext cx="3377821" cy="1261884"/>
          </a:xfrm>
          <a:prstGeom prst="rect">
            <a:avLst/>
          </a:prstGeom>
          <a:noFill/>
        </p:spPr>
        <p:txBody>
          <a:bodyPr wrap="square" rtlCol="0">
            <a:spAutoFit/>
          </a:bodyPr>
          <a:lstStyle/>
          <a:p>
            <a:pPr defTabSz="457200">
              <a:defRPr/>
            </a:pPr>
            <a:r>
              <a:rPr lang="en-US" sz="2800" b="1" dirty="0">
                <a:solidFill>
                  <a:prstClr val="black"/>
                </a:solidFill>
                <a:latin typeface="Calibri Light" panose="020F0302020204030204" pitchFamily="34" charset="0"/>
                <a:cs typeface="Calibri Light" panose="020F0302020204030204" pitchFamily="34" charset="0"/>
              </a:rPr>
              <a:t>Bianca Flowers</a:t>
            </a:r>
          </a:p>
          <a:p>
            <a:pPr defTabSz="457200">
              <a:defRPr/>
            </a:pPr>
            <a:r>
              <a:rPr lang="en-US" sz="2400" i="1" dirty="0">
                <a:solidFill>
                  <a:prstClr val="black"/>
                </a:solidFill>
                <a:latin typeface="Calibri Light" panose="020F0302020204030204" pitchFamily="34" charset="0"/>
                <a:cs typeface="Calibri Light" panose="020F0302020204030204" pitchFamily="34" charset="0"/>
              </a:rPr>
              <a:t>Project Manager</a:t>
            </a:r>
          </a:p>
          <a:p>
            <a:pPr defTabSz="457200">
              <a:defRPr/>
            </a:pPr>
            <a:r>
              <a:rPr lang="en-US" sz="2400" dirty="0">
                <a:solidFill>
                  <a:prstClr val="black"/>
                </a:solidFill>
                <a:latin typeface="Calibri Light" panose="020F0302020204030204" pitchFamily="34" charset="0"/>
                <a:cs typeface="Calibri Light" panose="020F0302020204030204" pitchFamily="34" charset="0"/>
              </a:rPr>
              <a:t>flowerb@chc1.com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15" y="324972"/>
            <a:ext cx="2212530" cy="974057"/>
          </a:xfrm>
          <a:prstGeom prst="rect">
            <a:avLst/>
          </a:prstGeom>
        </p:spPr>
      </p:pic>
    </p:spTree>
    <p:extLst>
      <p:ext uri="{BB962C8B-B14F-4D97-AF65-F5344CB8AC3E}">
        <p14:creationId xmlns:p14="http://schemas.microsoft.com/office/powerpoint/2010/main" val="4088050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IMAA Open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553" y="1500039"/>
            <a:ext cx="38585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NIMAA – NIM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877" y="1652337"/>
            <a:ext cx="4518818" cy="1524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ConferM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9477" y="3721768"/>
            <a:ext cx="4309617" cy="20533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495" y="3514023"/>
            <a:ext cx="3048000" cy="24688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1947" y="645095"/>
            <a:ext cx="6924675" cy="762352"/>
          </a:xfrm>
          <a:prstGeom prst="rect">
            <a:avLst/>
          </a:prstGeom>
        </p:spPr>
        <p:txBody>
          <a:bodyPr anchor="b"/>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270B7"/>
                </a:solidFill>
                <a:effectLst/>
                <a:uLnTx/>
                <a:uFillTx/>
                <a:latin typeface="Calibri Light" panose="020F0302020204030204"/>
                <a:ea typeface="+mj-ea"/>
                <a:cs typeface="+mj-cs"/>
              </a:rPr>
              <a:t>Moses Weitzman Health System Affiliates</a:t>
            </a:r>
            <a:endParaRPr kumimoji="0" lang="en-US" sz="3200" b="1" i="0" u="none" strike="noStrike" kern="1200" cap="none" spc="0" normalizeH="0" baseline="0" noProof="0" dirty="0">
              <a:ln>
                <a:noFill/>
              </a:ln>
              <a:solidFill>
                <a:srgbClr val="2270B7"/>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4777437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1646771" y="1342323"/>
            <a:ext cx="9074727" cy="724429"/>
          </a:xfrm>
        </p:spPr>
        <p:txBody>
          <a:bodyPr anchor="t">
            <a:noAutofit/>
          </a:bodyPr>
          <a:lstStyle/>
          <a:p>
            <a:pPr algn="ctr">
              <a:lnSpc>
                <a:spcPct val="90000"/>
              </a:lnSpc>
            </a:pPr>
            <a:r>
              <a:rPr lang="en-US" sz="4800" b="1" spc="-30" dirty="0" smtClean="0">
                <a:solidFill>
                  <a:srgbClr val="0E74BD"/>
                </a:solidFill>
                <a:latin typeface="Calibri Light" panose="020F0302020204030204" pitchFamily="34" charset="0"/>
                <a:cs typeface="Calibri Light" panose="020F0302020204030204" pitchFamily="34" charset="0"/>
              </a:rPr>
              <a:t>Explore more resources!</a:t>
            </a:r>
            <a:endParaRPr lang="en-US" sz="4800" b="1" spc="-30" dirty="0">
              <a:solidFill>
                <a:srgbClr val="0E74BD"/>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531033" y="2993714"/>
            <a:ext cx="2643530" cy="29697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563" y="3302550"/>
            <a:ext cx="3642800" cy="2126508"/>
          </a:xfrm>
          <a:prstGeom prst="rect">
            <a:avLst/>
          </a:prstGeom>
        </p:spPr>
      </p:pic>
      <p:sp>
        <p:nvSpPr>
          <p:cNvPr id="11" name="Title 2">
            <a:extLst>
              <a:ext uri="{FF2B5EF4-FFF2-40B4-BE49-F238E27FC236}">
                <a16:creationId xmlns:a16="http://schemas.microsoft.com/office/drawing/2014/main" id="{27779A16-415A-9145-B181-90C7EE2C2DF1}"/>
              </a:ext>
            </a:extLst>
          </p:cNvPr>
          <p:cNvSpPr txBox="1">
            <a:spLocks/>
          </p:cNvSpPr>
          <p:nvPr/>
        </p:nvSpPr>
        <p:spPr>
          <a:xfrm>
            <a:off x="211871" y="2155371"/>
            <a:ext cx="7005298" cy="724429"/>
          </a:xfrm>
          <a:prstGeom prst="rect">
            <a:avLst/>
          </a:prstGeom>
        </p:spPr>
        <p:txBody>
          <a:bodyPr vert="horz" lIns="91440" tIns="45720" rIns="91440" bIns="45720" rtlCol="0" anchor="t">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National Learning Library: </a:t>
            </a:r>
            <a:br>
              <a:rPr kumimoji="0" lang="en-US" sz="44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br>
            <a:r>
              <a:rPr kumimoji="0" lang="en-US" sz="3600" b="1" i="0" u="none" strike="noStrike" kern="1200" cap="none" spc="-30" normalizeH="0" baseline="0" noProof="0" dirty="0" smtClean="0">
                <a:ln>
                  <a:noFill/>
                </a:ln>
                <a:solidFill>
                  <a:srgbClr val="1DAF4C"/>
                </a:solidFill>
                <a:effectLst/>
                <a:uLnTx/>
                <a:uFillTx/>
                <a:latin typeface="Calibri" panose="020F0502020204030204" pitchFamily="34" charset="0"/>
                <a:ea typeface="+mj-ea"/>
                <a:cs typeface="Calibri" panose="020F0502020204030204" pitchFamily="34" charset="0"/>
              </a:rPr>
              <a:t>Resources for Clinical Workforce Development</a:t>
            </a:r>
            <a:endParaRPr kumimoji="0" lang="en-US" sz="36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sp>
        <p:nvSpPr>
          <p:cNvPr id="12" name="Rectangle 11"/>
          <p:cNvSpPr/>
          <p:nvPr/>
        </p:nvSpPr>
        <p:spPr>
          <a:xfrm>
            <a:off x="970765" y="6072283"/>
            <a:ext cx="540686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5"/>
              </a:rPr>
              <a:t>https://</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5"/>
              </a:rPr>
              <a:t>www.weitzmaninstitute.org/ncaresources</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cxnSp>
        <p:nvCxnSpPr>
          <p:cNvPr id="13" name="Straight Connector 12"/>
          <p:cNvCxnSpPr/>
          <p:nvPr/>
        </p:nvCxnSpPr>
        <p:spPr>
          <a:xfrm>
            <a:off x="6897546" y="1945342"/>
            <a:ext cx="0" cy="4483167"/>
          </a:xfrm>
          <a:prstGeom prst="line">
            <a:avLst/>
          </a:prstGeom>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7713509" y="6072283"/>
            <a:ext cx="393530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6"/>
              </a:rPr>
              <a:t>https://www.healthcenterinfo.org</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6"/>
              </a:rPr>
              <a:t>/</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5" name="Picture 14"/>
          <p:cNvPicPr>
            <a:picLocks noChangeAspect="1"/>
          </p:cNvPicPr>
          <p:nvPr/>
        </p:nvPicPr>
        <p:blipFill>
          <a:blip r:embed="rId7"/>
          <a:stretch>
            <a:fillRect/>
          </a:stretch>
        </p:blipFill>
        <p:spPr>
          <a:xfrm>
            <a:off x="7550685" y="3260434"/>
            <a:ext cx="4131325" cy="943986"/>
          </a:xfrm>
          <a:prstGeom prst="rect">
            <a:avLst/>
          </a:prstGeom>
          <a:ln>
            <a:solidFill>
              <a:schemeClr val="accent1"/>
            </a:solidFill>
          </a:ln>
        </p:spPr>
      </p:pic>
      <p:sp>
        <p:nvSpPr>
          <p:cNvPr id="16" name="Title 2">
            <a:extLst>
              <a:ext uri="{FF2B5EF4-FFF2-40B4-BE49-F238E27FC236}">
                <a16:creationId xmlns:a16="http://schemas.microsoft.com/office/drawing/2014/main" id="{27779A16-415A-9145-B181-90C7EE2C2DF1}"/>
              </a:ext>
            </a:extLst>
          </p:cNvPr>
          <p:cNvSpPr txBox="1">
            <a:spLocks/>
          </p:cNvSpPr>
          <p:nvPr/>
        </p:nvSpPr>
        <p:spPr>
          <a:xfrm>
            <a:off x="6897546" y="2186020"/>
            <a:ext cx="5294454"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Health Center </a:t>
            </a:r>
            <a:endPar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smtClean="0">
                <a:ln>
                  <a:noFill/>
                </a:ln>
                <a:solidFill>
                  <a:srgbClr val="0E74BD"/>
                </a:solidFill>
                <a:effectLst/>
                <a:uLnTx/>
                <a:uFillTx/>
                <a:latin typeface="Calibri" panose="020F0502020204030204" pitchFamily="34" charset="0"/>
                <a:ea typeface="+mj-ea"/>
                <a:cs typeface="Calibri" panose="020F0502020204030204" pitchFamily="34" charset="0"/>
              </a:rPr>
              <a:t>Resource </a:t>
            </a:r>
            <a:r>
              <a:rPr kumimoji="0" lang="en-US" sz="3000" b="1" i="0" u="none" strike="noStrike" kern="1200" cap="none" spc="-30" normalizeH="0" baseline="0" noProof="0" dirty="0">
                <a:ln>
                  <a:noFill/>
                </a:ln>
                <a:solidFill>
                  <a:srgbClr val="0E74BD"/>
                </a:solidFill>
                <a:effectLst/>
                <a:uLnTx/>
                <a:uFillTx/>
                <a:latin typeface="Calibri" panose="020F0502020204030204" pitchFamily="34" charset="0"/>
                <a:ea typeface="+mj-ea"/>
                <a:cs typeface="Calibri" panose="020F0502020204030204" pitchFamily="34" charset="0"/>
              </a:rPr>
              <a:t>Clearinghouse</a:t>
            </a:r>
            <a:endParaRPr kumimoji="0" lang="en-US" sz="3000" b="1" i="0" u="none" strike="noStrike" kern="1200" cap="none" spc="-30" normalizeH="0" baseline="0" noProof="0" dirty="0">
              <a:ln>
                <a:noFill/>
              </a:ln>
              <a:solidFill>
                <a:srgbClr val="1DAF4C"/>
              </a:solidFill>
              <a:effectLst/>
              <a:uLnTx/>
              <a:uFillTx/>
              <a:latin typeface="Calibri" panose="020F0502020204030204" pitchFamily="34" charset="0"/>
              <a:ea typeface="+mj-ea"/>
              <a:cs typeface="Calibri" panose="020F0502020204030204" pitchFamily="34" charset="0"/>
            </a:endParaRPr>
          </a:p>
        </p:txBody>
      </p:sp>
      <p:pic>
        <p:nvPicPr>
          <p:cNvPr id="6" name="Picture 5"/>
          <p:cNvPicPr>
            <a:picLocks noChangeAspect="1"/>
          </p:cNvPicPr>
          <p:nvPr/>
        </p:nvPicPr>
        <p:blipFill>
          <a:blip r:embed="rId8"/>
          <a:stretch>
            <a:fillRect/>
          </a:stretch>
        </p:blipFill>
        <p:spPr>
          <a:xfrm>
            <a:off x="7550684" y="4323688"/>
            <a:ext cx="4131325" cy="139860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915" y="324972"/>
            <a:ext cx="2212530" cy="974057"/>
          </a:xfrm>
          <a:prstGeom prst="rect">
            <a:avLst/>
          </a:prstGeom>
        </p:spPr>
      </p:pic>
    </p:spTree>
    <p:extLst>
      <p:ext uri="{BB962C8B-B14F-4D97-AF65-F5344CB8AC3E}">
        <p14:creationId xmlns:p14="http://schemas.microsoft.com/office/powerpoint/2010/main" val="3352740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433" y="1717316"/>
            <a:ext cx="6825615" cy="359073"/>
          </a:xfrm>
          <a:prstGeom prst="rect">
            <a:avLst/>
          </a:prstGeom>
        </p:spPr>
        <p:txBody>
          <a:bodyPr vert="horz" wrap="square" lIns="0" tIns="0" rIns="0" bIns="0" rtlCol="0">
            <a:spAutoFit/>
          </a:bodyPr>
          <a:lstStyle/>
          <a:p>
            <a:pPr marR="105410" algn="ctr">
              <a:lnSpc>
                <a:spcPts val="2785"/>
              </a:lnSpc>
            </a:pPr>
            <a:r>
              <a:rPr sz="2400" b="0" spc="-5" dirty="0" smtClean="0">
                <a:solidFill>
                  <a:srgbClr val="073E8A"/>
                </a:solidFill>
                <a:latin typeface="+mj-lt"/>
                <a:cs typeface="Calibri"/>
              </a:rPr>
              <a:t>Locations </a:t>
            </a:r>
            <a:r>
              <a:rPr sz="2400" b="0" dirty="0">
                <a:solidFill>
                  <a:srgbClr val="073E8A"/>
                </a:solidFill>
                <a:latin typeface="+mj-lt"/>
                <a:cs typeface="Calibri"/>
              </a:rPr>
              <a:t>and Service </a:t>
            </a:r>
            <a:r>
              <a:rPr sz="2400" b="0" spc="-5" dirty="0">
                <a:solidFill>
                  <a:srgbClr val="073E8A"/>
                </a:solidFill>
                <a:latin typeface="+mj-lt"/>
                <a:cs typeface="Calibri"/>
              </a:rPr>
              <a:t>Sites </a:t>
            </a:r>
            <a:r>
              <a:rPr sz="2400" b="0" dirty="0">
                <a:solidFill>
                  <a:srgbClr val="073E8A"/>
                </a:solidFill>
                <a:latin typeface="+mj-lt"/>
                <a:cs typeface="Calibri"/>
              </a:rPr>
              <a:t>in</a:t>
            </a:r>
            <a:r>
              <a:rPr sz="2400" b="0" spc="-175" dirty="0">
                <a:solidFill>
                  <a:srgbClr val="073E8A"/>
                </a:solidFill>
                <a:latin typeface="+mj-lt"/>
                <a:cs typeface="Calibri"/>
              </a:rPr>
              <a:t> </a:t>
            </a:r>
            <a:r>
              <a:rPr sz="2400" b="0" dirty="0">
                <a:solidFill>
                  <a:srgbClr val="073E8A"/>
                </a:solidFill>
                <a:latin typeface="+mj-lt"/>
                <a:cs typeface="Calibri"/>
              </a:rPr>
              <a:t>Connecticut</a:t>
            </a:r>
            <a:endParaRPr sz="2400" dirty="0">
              <a:latin typeface="+mj-lt"/>
              <a:cs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91" y="927150"/>
            <a:ext cx="6446757" cy="7901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759" y="2045496"/>
            <a:ext cx="5869614" cy="4291150"/>
          </a:xfrm>
          <a:prstGeom prst="rect">
            <a:avLst/>
          </a:prstGeom>
        </p:spPr>
      </p:pic>
      <p:sp>
        <p:nvSpPr>
          <p:cNvPr id="15" name="object 7"/>
          <p:cNvSpPr txBox="1"/>
          <p:nvPr/>
        </p:nvSpPr>
        <p:spPr>
          <a:xfrm>
            <a:off x="7206048" y="1912300"/>
            <a:ext cx="4618336" cy="4588436"/>
          </a:xfrm>
          <a:prstGeom prst="rect">
            <a:avLst/>
          </a:prstGeom>
          <a:ln>
            <a:solidFill>
              <a:schemeClr val="bg1"/>
            </a:solidFill>
          </a:ln>
        </p:spPr>
        <p:txBody>
          <a:bodyPr vert="horz" wrap="square" lIns="0" tIns="0" rIns="0" bIns="0" rtlCol="0" anchor="ctr">
            <a:spAutoFit/>
          </a:bodyPr>
          <a:lstStyle/>
          <a:p>
            <a:pPr marL="0" marR="0" lvl="0" indent="0" algn="l" defTabSz="914400" rtl="0" eaLnBrk="1" fontAlgn="auto" latinLnBrk="0" hangingPunct="1">
              <a:lnSpc>
                <a:spcPct val="100000"/>
              </a:lnSpc>
              <a:spcBef>
                <a:spcPts val="2400"/>
              </a:spcBef>
              <a:spcAft>
                <a:spcPts val="0"/>
              </a:spcAft>
              <a:buClr>
                <a:srgbClr val="168533"/>
              </a:buClr>
              <a:buSzPct val="80000"/>
              <a:buFontTx/>
              <a:buNone/>
              <a:tabLst>
                <a:tab pos="220663" algn="l"/>
              </a:tabLst>
              <a:defRPr/>
            </a:pPr>
            <a:r>
              <a:rPr kumimoji="0" lang="en-US" sz="3200" b="1" i="0" u="none" strike="noStrike" kern="1200" cap="none" spc="-2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CHC </a:t>
            </a:r>
            <a:r>
              <a:rPr kumimoji="0" lang="en-US" sz="3200" b="1" i="0" u="none" strike="noStrike" kern="1200" cap="none" spc="-20" normalizeH="0" baseline="0" noProof="0" dirty="0">
                <a:ln>
                  <a:noFill/>
                </a:ln>
                <a:solidFill>
                  <a:srgbClr val="00529B"/>
                </a:solidFill>
                <a:effectLst/>
                <a:uLnTx/>
                <a:uFillTx/>
                <a:latin typeface="Calibri Light" panose="020F0302020204030204"/>
                <a:ea typeface="+mn-ea"/>
                <a:cs typeface="Calibri" panose="020F0502020204030204" pitchFamily="34" charset="0"/>
              </a:rPr>
              <a:t>Profile:</a:t>
            </a:r>
          </a:p>
          <a:p>
            <a:pPr marL="228600" marR="0" lvl="0" indent="-228600" algn="l" defTabSz="914400" rtl="0" eaLnBrk="1" fontAlgn="auto" latinLnBrk="0" hangingPunct="1">
              <a:lnSpc>
                <a:spcPct val="100000"/>
              </a:lnSpc>
              <a:spcBef>
                <a:spcPts val="0"/>
              </a:spcBef>
              <a:spcAft>
                <a:spcPts val="0"/>
              </a:spcAft>
              <a:buClr>
                <a:srgbClr val="168533"/>
              </a:buClr>
              <a:buSzPct val="80000"/>
              <a:buFont typeface=".Hiragino Kaku Gothic Interface W3"/>
              <a:buChar char="◉"/>
              <a:tabLst>
                <a:tab pos="220663" algn="l"/>
              </a:tabLst>
              <a:defRPr/>
            </a:pPr>
            <a:r>
              <a:rPr kumimoji="0" sz="2400" b="0" i="0" u="none" strike="noStrike" kern="1200" cap="none" spc="-1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Foun</a:t>
            </a:r>
            <a:r>
              <a:rPr kumimoji="0" lang="en-US" sz="2400" b="0" i="0" u="none" strike="noStrike" kern="1200" cap="none" spc="-15" normalizeH="0" baseline="0" noProof="0" dirty="0">
                <a:ln>
                  <a:noFill/>
                </a:ln>
                <a:solidFill>
                  <a:prstClr val="black"/>
                </a:solidFill>
                <a:effectLst/>
                <a:uLnTx/>
                <a:uFillTx/>
                <a:latin typeface="Calibri Light" panose="020F0302020204030204"/>
                <a:ea typeface="+mn-ea"/>
                <a:cs typeface="Calibri" panose="020F0502020204030204" pitchFamily="34" charset="0"/>
              </a:rPr>
              <a:t>ded: </a:t>
            </a:r>
            <a:r>
              <a:rPr kumimoji="0" lang="en-US"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rPr>
              <a:t>May 1, </a:t>
            </a:r>
            <a:r>
              <a:rPr kumimoji="0"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rPr>
              <a:t>1972</a:t>
            </a:r>
            <a:endParaRPr kumimoji="0" sz="2400" b="1" i="0" u="none" strike="noStrike" kern="1200" cap="none" spc="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Staff</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4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0" i="0" u="none" strike="noStrike" kern="1200" cap="none" spc="4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1,200</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Total Patients Served: </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102,275</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10"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Clinical Sites across CT:</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 19</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SBHCs </a:t>
            </a:r>
            <a:r>
              <a:rPr kumimoji="0" sz="2400" b="0" i="0" u="none" strike="noStrike" kern="1200" cap="none" spc="-10" normalizeH="0" baseline="0" noProof="0" dirty="0">
                <a:ln>
                  <a:noFill/>
                </a:ln>
                <a:solidFill>
                  <a:prstClr val="black"/>
                </a:solidFill>
                <a:effectLst/>
                <a:uLnTx/>
                <a:uFillTx/>
                <a:latin typeface="Calibri Light" panose="020F0302020204030204"/>
                <a:ea typeface="+mn-ea"/>
                <a:cs typeface="Calibri" panose="020F0502020204030204" pitchFamily="34" charset="0"/>
              </a:rPr>
              <a:t>across </a:t>
            </a:r>
            <a:r>
              <a:rPr kumimoji="0" sz="2400" b="0" i="0" u="none" strike="noStrike" kern="1200" cap="none" spc="-30" normalizeH="0" baseline="0" noProof="0" dirty="0">
                <a:ln>
                  <a:noFill/>
                </a:ln>
                <a:solidFill>
                  <a:prstClr val="black"/>
                </a:solidFill>
                <a:effectLst/>
                <a:uLnTx/>
                <a:uFillTx/>
                <a:latin typeface="Calibri Light" panose="020F0302020204030204"/>
                <a:ea typeface="+mn-ea"/>
                <a:cs typeface="Calibri" panose="020F0502020204030204" pitchFamily="34" charset="0"/>
              </a:rPr>
              <a:t>CT: </a:t>
            </a:r>
            <a:r>
              <a:rPr kumimoji="0"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1</a:t>
            </a: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80+</a:t>
            </a:r>
            <a:endParaRPr kumimoji="0" lang="en-US" sz="24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Students</a:t>
            </a:r>
            <a:r>
              <a:rPr kumimoji="0" lang="en-US"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 &amp; Residents</a:t>
            </a:r>
            <a:r>
              <a:rPr kumimoji="0" sz="2400" b="0" i="0" u="none" strike="noStrike" kern="1200" cap="none" spc="-5" normalizeH="0" baseline="0" noProof="0" dirty="0" smtClean="0">
                <a:ln>
                  <a:noFill/>
                </a:ln>
                <a:solidFill>
                  <a:prstClr val="black"/>
                </a:solidFill>
                <a:effectLst/>
                <a:uLnTx/>
                <a:uFillTx/>
                <a:latin typeface="Calibri Light" panose="020F0302020204030204"/>
                <a:ea typeface="+mn-ea"/>
                <a:cs typeface="Calibri" panose="020F0502020204030204" pitchFamily="34" charset="0"/>
              </a:rPr>
              <a:t>/year</a:t>
            </a:r>
            <a:r>
              <a:rPr kumimoji="0"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a:t>
            </a:r>
            <a:r>
              <a:rPr kumimoji="0" sz="2400" b="0" i="0" u="none" strike="noStrike" kern="1200" cap="none" spc="9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390</a:t>
            </a: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lang="en-US" sz="2400" b="0" i="0" u="none" strike="noStrike" kern="1200" cap="none" spc="-5" normalizeH="0" baseline="0" noProof="0" dirty="0">
                <a:ln>
                  <a:noFill/>
                </a:ln>
                <a:solidFill>
                  <a:prstClr val="black"/>
                </a:solidFill>
                <a:effectLst/>
                <a:uLnTx/>
                <a:uFillTx/>
                <a:latin typeface="Calibri Light" panose="020F0302020204030204"/>
                <a:ea typeface="+mn-ea"/>
                <a:cs typeface="Calibri" panose="020F0502020204030204" pitchFamily="34" charset="0"/>
              </a:rPr>
              <a:t>Three Foundational Pillars:</a:t>
            </a:r>
            <a:endParaRPr kumimoji="0" lang="en-US" sz="2400" b="1" i="0" u="none" strike="noStrike" kern="1200" cap="none" spc="0" normalizeH="0" baseline="0" noProof="0" dirty="0" smtClean="0">
              <a:ln>
                <a:noFill/>
              </a:ln>
              <a:solidFill>
                <a:srgbClr val="00529B"/>
              </a:solidFill>
              <a:effectLst/>
              <a:uLnTx/>
              <a:uFillTx/>
              <a:latin typeface="Calibri Light" panose="020F0302020204030204"/>
              <a:ea typeface="+mn-ea"/>
              <a:cs typeface="Calibri" panose="020F0502020204030204" pitchFamily="34" charset="0"/>
            </a:endParaRP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Clinical Excellence</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Research &amp; Development</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r>
              <a:rPr kumimoji="0" lang="en-US" sz="2400" b="1" i="0" u="none" strike="noStrike" kern="1200" cap="none" spc="-10" normalizeH="0" baseline="0" noProof="0" dirty="0" smtClean="0">
                <a:ln>
                  <a:noFill/>
                </a:ln>
                <a:solidFill>
                  <a:srgbClr val="00529B"/>
                </a:solidFill>
                <a:effectLst/>
                <a:uLnTx/>
                <a:uFillTx/>
                <a:latin typeface="Calibri Light" panose="020F0302020204030204"/>
                <a:ea typeface="+mn-ea"/>
                <a:cs typeface="Calibri" panose="020F0502020204030204" pitchFamily="34" charset="0"/>
              </a:rPr>
              <a:t>Training the Next Generation</a:t>
            </a:r>
          </a:p>
          <a:p>
            <a:pPr marL="914400" marR="0" lvl="1" indent="-457200" algn="l" defTabSz="914400" rtl="0" eaLnBrk="1" fontAlgn="auto" latinLnBrk="0" hangingPunct="1">
              <a:lnSpc>
                <a:spcPct val="100000"/>
              </a:lnSpc>
              <a:spcBef>
                <a:spcPts val="165"/>
              </a:spcBef>
              <a:spcAft>
                <a:spcPts val="0"/>
              </a:spcAft>
              <a:buClr>
                <a:srgbClr val="168533"/>
              </a:buClr>
              <a:buSzPct val="80000"/>
              <a:buFont typeface="+mj-lt"/>
              <a:buAutoNum type="arabicPeriod"/>
              <a:tabLst>
                <a:tab pos="220663" algn="l"/>
              </a:tabLst>
              <a:defRPr/>
            </a:pPr>
            <a:endParaRPr kumimoji="0" lang="en-US" sz="1000" b="1" i="0" u="none" strike="noStrike" kern="1200" cap="none" spc="-10" normalizeH="0" baseline="0" noProof="0" dirty="0">
              <a:ln>
                <a:noFill/>
              </a:ln>
              <a:solidFill>
                <a:srgbClr val="00529B"/>
              </a:solidFill>
              <a:effectLst/>
              <a:uLnTx/>
              <a:uFillTx/>
              <a:latin typeface="Calibri Light" panose="020F0302020204030204"/>
              <a:ea typeface="+mn-ea"/>
              <a:cs typeface="Calibri" panose="020F0502020204030204" pitchFamily="34" charset="0"/>
            </a:endParaRPr>
          </a:p>
        </p:txBody>
      </p:sp>
      <p:cxnSp>
        <p:nvCxnSpPr>
          <p:cNvPr id="7" name="Straight Connector 6"/>
          <p:cNvCxnSpPr/>
          <p:nvPr/>
        </p:nvCxnSpPr>
        <p:spPr>
          <a:xfrm>
            <a:off x="6915150" y="1717316"/>
            <a:ext cx="0" cy="47787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645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10763884" y="6386118"/>
            <a:ext cx="167004" cy="233910"/>
          </a:xfrm>
          <a:prstGeom prst="rect">
            <a:avLst/>
          </a:prstGeom>
        </p:spPr>
        <p:txBody>
          <a:bodyPr vert="horz" wrap="square" lIns="0" tIns="0" rIns="0" bIns="0" rtlCol="0">
            <a:spAutoFit/>
          </a:bodyPr>
          <a:lstStyle/>
          <a:p>
            <a:pPr marL="25400" marR="0" lvl="0" indent="0" algn="r" defTabSz="914400" rtl="0" eaLnBrk="1" fontAlgn="auto" latinLnBrk="0" hangingPunct="1">
              <a:lnSpc>
                <a:spcPts val="1810"/>
              </a:lnSpc>
              <a:spcBef>
                <a:spcPts val="0"/>
              </a:spcBef>
              <a:spcAft>
                <a:spcPts val="0"/>
              </a:spcAft>
              <a:buClrTx/>
              <a:buSzTx/>
              <a:buFontTx/>
              <a:buNone/>
              <a:tabLst/>
              <a:defRPr/>
            </a:pPr>
            <a:fld id="{81D60167-4931-47E6-BA6A-407CBD079E47}" type="slidenum">
              <a:rPr kumimoji="0"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pPr marL="25400" marR="0" lvl="0" indent="0" algn="r" defTabSz="914400" rtl="0" eaLnBrk="1" fontAlgn="auto" latinLnBrk="0" hangingPunct="1">
                <a:lnSpc>
                  <a:spcPts val="1810"/>
                </a:lnSpc>
                <a:spcBef>
                  <a:spcPts val="0"/>
                </a:spcBef>
                <a:spcAft>
                  <a:spcPts val="0"/>
                </a:spcAft>
                <a:buClrTx/>
                <a:buSzTx/>
                <a:buFontTx/>
                <a:buNone/>
                <a:tabLst/>
                <a:defRPr/>
              </a:pPr>
              <a:t>9</a:t>
            </a:fld>
            <a:endParaRPr kumimoji="0"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36" y="581614"/>
            <a:ext cx="6446757" cy="790166"/>
          </a:xfrm>
          <a:prstGeom prst="rect">
            <a:avLst/>
          </a:prstGeom>
        </p:spPr>
      </p:pic>
      <p:pic>
        <p:nvPicPr>
          <p:cNvPr id="2" name="Picture 1"/>
          <p:cNvPicPr>
            <a:picLocks noChangeAspect="1"/>
          </p:cNvPicPr>
          <p:nvPr/>
        </p:nvPicPr>
        <p:blipFill>
          <a:blip r:embed="rId4"/>
          <a:stretch>
            <a:fillRect/>
          </a:stretch>
        </p:blipFill>
        <p:spPr>
          <a:xfrm>
            <a:off x="1905" y="2162264"/>
            <a:ext cx="1621518" cy="1238250"/>
          </a:xfrm>
          <a:prstGeom prst="rect">
            <a:avLst/>
          </a:prstGeom>
        </p:spPr>
      </p:pic>
      <p:pic>
        <p:nvPicPr>
          <p:cNvPr id="8" name="Picture 7"/>
          <p:cNvPicPr>
            <a:picLocks noChangeAspect="1"/>
          </p:cNvPicPr>
          <p:nvPr/>
        </p:nvPicPr>
        <p:blipFill>
          <a:blip r:embed="rId5"/>
          <a:stretch>
            <a:fillRect/>
          </a:stretch>
        </p:blipFill>
        <p:spPr>
          <a:xfrm>
            <a:off x="1752600" y="2162265"/>
            <a:ext cx="1607964" cy="1238250"/>
          </a:xfrm>
          <a:prstGeom prst="rect">
            <a:avLst/>
          </a:prstGeom>
        </p:spPr>
      </p:pic>
      <p:pic>
        <p:nvPicPr>
          <p:cNvPr id="9" name="Picture 8"/>
          <p:cNvPicPr>
            <a:picLocks noChangeAspect="1"/>
          </p:cNvPicPr>
          <p:nvPr/>
        </p:nvPicPr>
        <p:blipFill>
          <a:blip r:embed="rId6"/>
          <a:stretch>
            <a:fillRect/>
          </a:stretch>
        </p:blipFill>
        <p:spPr>
          <a:xfrm>
            <a:off x="3499266" y="2162264"/>
            <a:ext cx="1606134" cy="1234125"/>
          </a:xfrm>
          <a:prstGeom prst="rect">
            <a:avLst/>
          </a:prstGeom>
        </p:spPr>
      </p:pic>
      <p:pic>
        <p:nvPicPr>
          <p:cNvPr id="10" name="Picture 9"/>
          <p:cNvPicPr>
            <a:picLocks noChangeAspect="1"/>
          </p:cNvPicPr>
          <p:nvPr/>
        </p:nvPicPr>
        <p:blipFill>
          <a:blip r:embed="rId7"/>
          <a:stretch>
            <a:fillRect/>
          </a:stretch>
        </p:blipFill>
        <p:spPr>
          <a:xfrm>
            <a:off x="5226882" y="2162264"/>
            <a:ext cx="1598486" cy="1234125"/>
          </a:xfrm>
          <a:prstGeom prst="rect">
            <a:avLst/>
          </a:prstGeom>
        </p:spPr>
      </p:pic>
      <p:pic>
        <p:nvPicPr>
          <p:cNvPr id="11" name="Picture 10"/>
          <p:cNvPicPr>
            <a:picLocks noChangeAspect="1"/>
          </p:cNvPicPr>
          <p:nvPr/>
        </p:nvPicPr>
        <p:blipFill>
          <a:blip r:embed="rId8"/>
          <a:stretch>
            <a:fillRect/>
          </a:stretch>
        </p:blipFill>
        <p:spPr>
          <a:xfrm>
            <a:off x="6948611" y="2133690"/>
            <a:ext cx="1620954" cy="1262700"/>
          </a:xfrm>
          <a:prstGeom prst="rect">
            <a:avLst/>
          </a:prstGeom>
        </p:spPr>
      </p:pic>
      <p:pic>
        <p:nvPicPr>
          <p:cNvPr id="12" name="Picture 11"/>
          <p:cNvPicPr>
            <a:picLocks noChangeAspect="1"/>
          </p:cNvPicPr>
          <p:nvPr/>
        </p:nvPicPr>
        <p:blipFill>
          <a:blip r:embed="rId9"/>
          <a:stretch>
            <a:fillRect/>
          </a:stretch>
        </p:blipFill>
        <p:spPr>
          <a:xfrm>
            <a:off x="-9525" y="3533864"/>
            <a:ext cx="1632948" cy="1266735"/>
          </a:xfrm>
          <a:prstGeom prst="rect">
            <a:avLst/>
          </a:prstGeom>
        </p:spPr>
      </p:pic>
      <p:pic>
        <p:nvPicPr>
          <p:cNvPr id="13" name="Picture 12"/>
          <p:cNvPicPr>
            <a:picLocks noChangeAspect="1"/>
          </p:cNvPicPr>
          <p:nvPr/>
        </p:nvPicPr>
        <p:blipFill>
          <a:blip r:embed="rId10"/>
          <a:stretch>
            <a:fillRect/>
          </a:stretch>
        </p:blipFill>
        <p:spPr>
          <a:xfrm>
            <a:off x="1752601" y="3533864"/>
            <a:ext cx="1620242" cy="1266735"/>
          </a:xfrm>
          <a:prstGeom prst="rect">
            <a:avLst/>
          </a:prstGeom>
        </p:spPr>
      </p:pic>
      <p:pic>
        <p:nvPicPr>
          <p:cNvPr id="14" name="Picture 13"/>
          <p:cNvPicPr>
            <a:picLocks noChangeAspect="1"/>
          </p:cNvPicPr>
          <p:nvPr/>
        </p:nvPicPr>
        <p:blipFill>
          <a:blip r:embed="rId11"/>
          <a:stretch>
            <a:fillRect/>
          </a:stretch>
        </p:blipFill>
        <p:spPr>
          <a:xfrm>
            <a:off x="3420519" y="3533864"/>
            <a:ext cx="1684881" cy="1266735"/>
          </a:xfrm>
          <a:prstGeom prst="rect">
            <a:avLst/>
          </a:prstGeom>
        </p:spPr>
      </p:pic>
      <p:pic>
        <p:nvPicPr>
          <p:cNvPr id="15" name="Picture 14"/>
          <p:cNvPicPr>
            <a:picLocks noChangeAspect="1"/>
          </p:cNvPicPr>
          <p:nvPr/>
        </p:nvPicPr>
        <p:blipFill>
          <a:blip r:embed="rId12"/>
          <a:stretch>
            <a:fillRect/>
          </a:stretch>
        </p:blipFill>
        <p:spPr>
          <a:xfrm>
            <a:off x="5226881" y="3533864"/>
            <a:ext cx="1625245" cy="1266735"/>
          </a:xfrm>
          <a:prstGeom prst="rect">
            <a:avLst/>
          </a:prstGeom>
        </p:spPr>
      </p:pic>
      <p:pic>
        <p:nvPicPr>
          <p:cNvPr id="16" name="Picture 15"/>
          <p:cNvPicPr>
            <a:picLocks noChangeAspect="1"/>
          </p:cNvPicPr>
          <p:nvPr/>
        </p:nvPicPr>
        <p:blipFill>
          <a:blip r:embed="rId13"/>
          <a:stretch>
            <a:fillRect/>
          </a:stretch>
        </p:blipFill>
        <p:spPr>
          <a:xfrm>
            <a:off x="6948611" y="3543389"/>
            <a:ext cx="1640360" cy="1257210"/>
          </a:xfrm>
          <a:prstGeom prst="rect">
            <a:avLst/>
          </a:prstGeom>
        </p:spPr>
      </p:pic>
      <p:pic>
        <p:nvPicPr>
          <p:cNvPr id="17" name="Picture 16"/>
          <p:cNvPicPr>
            <a:picLocks noChangeAspect="1"/>
          </p:cNvPicPr>
          <p:nvPr/>
        </p:nvPicPr>
        <p:blipFill>
          <a:blip r:embed="rId14"/>
          <a:stretch>
            <a:fillRect/>
          </a:stretch>
        </p:blipFill>
        <p:spPr>
          <a:xfrm>
            <a:off x="8685456" y="3543390"/>
            <a:ext cx="1648208" cy="1257210"/>
          </a:xfrm>
          <a:prstGeom prst="rect">
            <a:avLst/>
          </a:prstGeom>
        </p:spPr>
      </p:pic>
      <p:pic>
        <p:nvPicPr>
          <p:cNvPr id="18" name="Picture 17"/>
          <p:cNvPicPr>
            <a:picLocks noChangeAspect="1"/>
          </p:cNvPicPr>
          <p:nvPr/>
        </p:nvPicPr>
        <p:blipFill>
          <a:blip r:embed="rId15"/>
          <a:stretch>
            <a:fillRect/>
          </a:stretch>
        </p:blipFill>
        <p:spPr>
          <a:xfrm>
            <a:off x="0" y="4924334"/>
            <a:ext cx="1659055" cy="1266915"/>
          </a:xfrm>
          <a:prstGeom prst="rect">
            <a:avLst/>
          </a:prstGeom>
        </p:spPr>
      </p:pic>
      <p:pic>
        <p:nvPicPr>
          <p:cNvPr id="19" name="Picture 18"/>
          <p:cNvPicPr>
            <a:picLocks noChangeAspect="1"/>
          </p:cNvPicPr>
          <p:nvPr/>
        </p:nvPicPr>
        <p:blipFill>
          <a:blip r:embed="rId16"/>
          <a:stretch>
            <a:fillRect/>
          </a:stretch>
        </p:blipFill>
        <p:spPr>
          <a:xfrm>
            <a:off x="1752600" y="4912917"/>
            <a:ext cx="1667919" cy="1278332"/>
          </a:xfrm>
          <a:prstGeom prst="rect">
            <a:avLst/>
          </a:prstGeom>
        </p:spPr>
      </p:pic>
      <p:pic>
        <p:nvPicPr>
          <p:cNvPr id="20" name="Picture 19"/>
          <p:cNvPicPr>
            <a:picLocks noChangeAspect="1"/>
          </p:cNvPicPr>
          <p:nvPr/>
        </p:nvPicPr>
        <p:blipFill>
          <a:blip r:embed="rId17"/>
          <a:stretch>
            <a:fillRect/>
          </a:stretch>
        </p:blipFill>
        <p:spPr>
          <a:xfrm>
            <a:off x="5226881" y="4970862"/>
            <a:ext cx="1614308" cy="1234126"/>
          </a:xfrm>
          <a:prstGeom prst="rect">
            <a:avLst/>
          </a:prstGeom>
        </p:spPr>
      </p:pic>
      <p:pic>
        <p:nvPicPr>
          <p:cNvPr id="21" name="Picture 20"/>
          <p:cNvPicPr>
            <a:picLocks noChangeAspect="1"/>
          </p:cNvPicPr>
          <p:nvPr/>
        </p:nvPicPr>
        <p:blipFill>
          <a:blip r:embed="rId18"/>
          <a:stretch>
            <a:fillRect/>
          </a:stretch>
        </p:blipFill>
        <p:spPr>
          <a:xfrm>
            <a:off x="6956168" y="4953000"/>
            <a:ext cx="1625245" cy="1244235"/>
          </a:xfrm>
          <a:prstGeom prst="rect">
            <a:avLst/>
          </a:prstGeom>
        </p:spPr>
      </p:pic>
      <p:pic>
        <p:nvPicPr>
          <p:cNvPr id="22" name="Picture 21"/>
          <p:cNvPicPr>
            <a:picLocks noChangeAspect="1"/>
          </p:cNvPicPr>
          <p:nvPr/>
        </p:nvPicPr>
        <p:blipFill>
          <a:blip r:embed="rId19"/>
          <a:stretch>
            <a:fillRect/>
          </a:stretch>
        </p:blipFill>
        <p:spPr>
          <a:xfrm>
            <a:off x="8685456" y="4949897"/>
            <a:ext cx="1648208" cy="1267853"/>
          </a:xfrm>
          <a:prstGeom prst="rect">
            <a:avLst/>
          </a:prstGeom>
        </p:spPr>
      </p:pic>
      <p:pic>
        <p:nvPicPr>
          <p:cNvPr id="23" name="Picture 22"/>
          <p:cNvPicPr>
            <a:picLocks noChangeAspect="1"/>
          </p:cNvPicPr>
          <p:nvPr/>
        </p:nvPicPr>
        <p:blipFill>
          <a:blip r:embed="rId20"/>
          <a:stretch>
            <a:fillRect/>
          </a:stretch>
        </p:blipFill>
        <p:spPr>
          <a:xfrm>
            <a:off x="10466002" y="4935913"/>
            <a:ext cx="1649798" cy="1269075"/>
          </a:xfrm>
          <a:prstGeom prst="rect">
            <a:avLst/>
          </a:prstGeom>
        </p:spPr>
      </p:pic>
      <p:pic>
        <p:nvPicPr>
          <p:cNvPr id="24" name="Picture 23"/>
          <p:cNvPicPr>
            <a:picLocks noChangeAspect="1"/>
          </p:cNvPicPr>
          <p:nvPr/>
        </p:nvPicPr>
        <p:blipFill>
          <a:blip r:embed="rId21"/>
          <a:stretch>
            <a:fillRect/>
          </a:stretch>
        </p:blipFill>
        <p:spPr>
          <a:xfrm>
            <a:off x="3499266" y="4961339"/>
            <a:ext cx="1606134" cy="1230979"/>
          </a:xfrm>
          <a:prstGeom prst="rect">
            <a:avLst/>
          </a:prstGeom>
        </p:spPr>
      </p:pic>
      <p:sp>
        <p:nvSpPr>
          <p:cNvPr id="25" name="Rectangle 24"/>
          <p:cNvSpPr/>
          <p:nvPr/>
        </p:nvSpPr>
        <p:spPr>
          <a:xfrm>
            <a:off x="3360564" y="2133690"/>
            <a:ext cx="138702" cy="405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bject 7"/>
          <p:cNvSpPr txBox="1">
            <a:spLocks noGrp="1"/>
          </p:cNvSpPr>
          <p:nvPr>
            <p:ph type="ftr" sz="quarter" idx="5"/>
          </p:nvPr>
        </p:nvSpPr>
        <p:spPr>
          <a:xfrm>
            <a:off x="444500" y="6296570"/>
            <a:ext cx="1734185" cy="212879"/>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200" b="0" i="0" u="none" strike="noStrike" kern="1200" cap="none" spc="-5" normalizeH="0" baseline="0" noProof="0" dirty="0" smtClean="0">
                <a:ln>
                  <a:noFill/>
                </a:ln>
                <a:solidFill>
                  <a:prstClr val="white"/>
                </a:solidFill>
                <a:effectLst/>
                <a:uLnTx/>
                <a:uFillTx/>
                <a:latin typeface="Arial Black"/>
                <a:ea typeface="+mn-ea"/>
              </a:rPr>
              <a:t>CHC </a:t>
            </a:r>
            <a:r>
              <a:rPr kumimoji="0" sz="1200" b="0" i="0" u="none" strike="noStrike" kern="1200" cap="none" spc="-5" normalizeH="0" baseline="0" noProof="0" dirty="0">
                <a:ln>
                  <a:noFill/>
                </a:ln>
                <a:solidFill>
                  <a:prstClr val="white"/>
                </a:solidFill>
                <a:effectLst/>
                <a:uLnTx/>
                <a:uFillTx/>
                <a:latin typeface="Arial Black"/>
                <a:ea typeface="+mn-ea"/>
              </a:rPr>
              <a:t>Overview</a:t>
            </a:r>
            <a:r>
              <a:rPr kumimoji="0" sz="1200" b="0" i="0" u="none" strike="noStrike" kern="1200" cap="none" spc="-40" normalizeH="0" baseline="0" noProof="0" dirty="0">
                <a:ln>
                  <a:noFill/>
                </a:ln>
                <a:solidFill>
                  <a:prstClr val="white"/>
                </a:solidFill>
                <a:effectLst/>
                <a:uLnTx/>
                <a:uFillTx/>
                <a:latin typeface="Arial Black"/>
                <a:ea typeface="+mn-ea"/>
              </a:rPr>
              <a:t> </a:t>
            </a:r>
            <a:r>
              <a:rPr kumimoji="0" sz="1200" b="0" i="0" u="none" strike="noStrike" kern="1200" cap="none" spc="-5" normalizeH="0" baseline="0" noProof="0" dirty="0" smtClean="0">
                <a:ln>
                  <a:noFill/>
                </a:ln>
                <a:solidFill>
                  <a:prstClr val="white"/>
                </a:solidFill>
                <a:effectLst/>
                <a:uLnTx/>
                <a:uFillTx/>
                <a:latin typeface="Arial Black"/>
                <a:ea typeface="+mn-ea"/>
              </a:rPr>
              <a:t>202</a:t>
            </a:r>
            <a:r>
              <a:rPr kumimoji="0" lang="en-US" sz="1200" b="0" i="0" u="none" strike="noStrike" kern="1200" cap="none" spc="-5" normalizeH="0" baseline="0" noProof="0" dirty="0" smtClean="0">
                <a:ln>
                  <a:noFill/>
                </a:ln>
                <a:solidFill>
                  <a:prstClr val="white"/>
                </a:solidFill>
                <a:effectLst/>
                <a:uLnTx/>
                <a:uFillTx/>
                <a:latin typeface="Arial Black"/>
                <a:ea typeface="+mn-ea"/>
              </a:rPr>
              <a:t>2</a:t>
            </a:r>
            <a:endParaRPr kumimoji="0" sz="1200" b="0" i="0" u="none" strike="noStrike" kern="1200" cap="none" spc="-5" normalizeH="0" baseline="0" noProof="0" dirty="0">
              <a:ln>
                <a:noFill/>
              </a:ln>
              <a:solidFill>
                <a:prstClr val="white"/>
              </a:solidFill>
              <a:effectLst/>
              <a:uLnTx/>
              <a:uFillTx/>
              <a:latin typeface="Arial Black"/>
              <a:ea typeface="+mn-ea"/>
            </a:endParaRPr>
          </a:p>
        </p:txBody>
      </p:sp>
    </p:spTree>
    <p:extLst>
      <p:ext uri="{BB962C8B-B14F-4D97-AF65-F5344CB8AC3E}">
        <p14:creationId xmlns:p14="http://schemas.microsoft.com/office/powerpoint/2010/main" val="631263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ellSpace Healt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PresentationSlides_Template" id="{CF845CAD-9570-B145-BC1D-C50444B5ED55}" vid="{E95729A7-3E17-8C41-AA91-775F5F74AA54}"/>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lue Horiz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2 4">
      <a:dk1>
        <a:srgbClr val="5E5E5E"/>
      </a:dk1>
      <a:lt1>
        <a:srgbClr val="FFFFFF"/>
      </a:lt1>
      <a:dk2>
        <a:srgbClr val="5E5E5E"/>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PPT-template-2" id="{FFB69950-602D-0343-B9DF-C4E3C9853BC5}" vid="{0BCF12F2-3D28-C74E-98EC-4E19332FBE03}"/>
    </a:ext>
  </a:extLst>
</a:theme>
</file>

<file path=ppt/theme/theme3.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 id="{11346FDE-2DA4-453A-ACF7-41117CE5C235}" vid="{A628C74B-DC45-4C37-9A15-B37206CA4560}"/>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ustom 14">
      <a:dk1>
        <a:srgbClr val="000000"/>
      </a:dk1>
      <a:lt1>
        <a:srgbClr val="FFFFFF"/>
      </a:lt1>
      <a:dk2>
        <a:srgbClr val="000000"/>
      </a:dk2>
      <a:lt2>
        <a:srgbClr val="E6E6E6"/>
      </a:lt2>
      <a:accent1>
        <a:srgbClr val="0078D4"/>
      </a:accent1>
      <a:accent2>
        <a:srgbClr val="007788"/>
      </a:accent2>
      <a:accent3>
        <a:srgbClr val="297C2A"/>
      </a:accent3>
      <a:accent4>
        <a:srgbClr val="FF2625"/>
      </a:accent4>
      <a:accent5>
        <a:srgbClr val="FE4387"/>
      </a:accent5>
      <a:accent6>
        <a:srgbClr val="D7D7D7"/>
      </a:accent6>
      <a:hlink>
        <a:srgbClr val="51E5FF"/>
      </a:hlink>
      <a:folHlink>
        <a:srgbClr val="0078D4"/>
      </a:folHlink>
    </a:clrScheme>
    <a:fontScheme name="Custom 4">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panic Heritage Template_LW_v2" id="{305F3CB5-DAFC-47B1-A1A2-5F7FD2458A84}" vid="{65144770-9016-4FAC-934C-5E9A9429981F}"/>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docProps/app.xml><?xml version="1.0" encoding="utf-8"?>
<Properties xmlns="http://schemas.openxmlformats.org/officeDocument/2006/extended-properties" xmlns:vt="http://schemas.openxmlformats.org/officeDocument/2006/docPropsVTypes">
  <TotalTime>1844</TotalTime>
  <Words>4206</Words>
  <Application>Microsoft Office PowerPoint</Application>
  <PresentationFormat>Widescreen</PresentationFormat>
  <Paragraphs>583</Paragraphs>
  <Slides>70</Slides>
  <Notes>47</Notes>
  <HiddenSlides>0</HiddenSlides>
  <MMClips>0</MMClips>
  <ScaleCrop>false</ScaleCrop>
  <HeadingPairs>
    <vt:vector size="6" baseType="variant">
      <vt:variant>
        <vt:lpstr>Fonts Used</vt:lpstr>
      </vt:variant>
      <vt:variant>
        <vt:i4>28</vt:i4>
      </vt:variant>
      <vt:variant>
        <vt:lpstr>Theme</vt:lpstr>
      </vt:variant>
      <vt:variant>
        <vt:i4>14</vt:i4>
      </vt:variant>
      <vt:variant>
        <vt:lpstr>Slide Titles</vt:lpstr>
      </vt:variant>
      <vt:variant>
        <vt:i4>70</vt:i4>
      </vt:variant>
    </vt:vector>
  </HeadingPairs>
  <TitlesOfParts>
    <vt:vector size="112" baseType="lpstr">
      <vt:lpstr>.Hiragino Kaku Gothic Interface W3</vt:lpstr>
      <vt:lpstr>Arial</vt:lpstr>
      <vt:lpstr>Arial Black</vt:lpstr>
      <vt:lpstr>Articulat</vt:lpstr>
      <vt:lpstr>Avenir Heavy</vt:lpstr>
      <vt:lpstr>Avenir Medium</vt:lpstr>
      <vt:lpstr>Calibri</vt:lpstr>
      <vt:lpstr>Calibri (Body)</vt:lpstr>
      <vt:lpstr>Calibri Light</vt:lpstr>
      <vt:lpstr>Californian FB</vt:lpstr>
      <vt:lpstr>Franklin Gothic Book</vt:lpstr>
      <vt:lpstr>Franklin Gothic Demi</vt:lpstr>
      <vt:lpstr>Georgia</vt:lpstr>
      <vt:lpstr>Gill Sans MT</vt:lpstr>
      <vt:lpstr>Montserrat Extra-Bold</vt:lpstr>
      <vt:lpstr>Montserrat Semi-Bold</vt:lpstr>
      <vt:lpstr>Myriad Pro</vt:lpstr>
      <vt:lpstr>Proxima Nova</vt:lpstr>
      <vt:lpstr>Segoe UI</vt:lpstr>
      <vt:lpstr>Tahoma</vt:lpstr>
      <vt:lpstr>Tenorite</vt:lpstr>
      <vt:lpstr>Times</vt:lpstr>
      <vt:lpstr>Times New Roman</vt:lpstr>
      <vt:lpstr>Trebuchet MS</vt:lpstr>
      <vt:lpstr>Tw Cen MT</vt:lpstr>
      <vt:lpstr>Tw Cen MT Condensed</vt:lpstr>
      <vt:lpstr>Wingdings</vt:lpstr>
      <vt:lpstr>Wingdings 3</vt:lpstr>
      <vt:lpstr>Custom Design</vt:lpstr>
      <vt:lpstr>3_Office Theme</vt:lpstr>
      <vt:lpstr>Office Theme</vt:lpstr>
      <vt:lpstr>1_Office Theme</vt:lpstr>
      <vt:lpstr>2_Office Theme</vt:lpstr>
      <vt:lpstr>4_Office Theme</vt:lpstr>
      <vt:lpstr>5_Office Theme</vt:lpstr>
      <vt:lpstr>7_Office Theme</vt:lpstr>
      <vt:lpstr>Custom</vt:lpstr>
      <vt:lpstr>WellSpace Health</vt:lpstr>
      <vt:lpstr>8_Office Theme</vt:lpstr>
      <vt:lpstr>Blue Horizon Slides</vt:lpstr>
      <vt:lpstr>6_Office Theme</vt:lpstr>
      <vt:lpstr>Slipstream</vt:lpstr>
      <vt:lpstr>PowerPoint Presentation</vt:lpstr>
      <vt:lpstr>Get the Most Out of Your Zoom Experience</vt:lpstr>
      <vt:lpstr>PowerPoint Presentation</vt:lpstr>
      <vt:lpstr>PowerPoint Presentation</vt:lpstr>
      <vt:lpstr>PowerPoint Presentation</vt:lpstr>
      <vt:lpstr>PowerPoint Presentation</vt:lpstr>
      <vt:lpstr>PowerPoint Presentation</vt:lpstr>
      <vt:lpstr>Locations and Service Sites in Connecticut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Rivers Health Centers and  Ohio Association of Community Health Centers</vt:lpstr>
      <vt:lpstr>Five Rivers Health Centers</vt:lpstr>
      <vt:lpstr>Ohio Association of Community Health Centers</vt:lpstr>
      <vt:lpstr>PowerPoint Presentation</vt:lpstr>
      <vt:lpstr>ABOUT JTCHS…</vt:lpstr>
      <vt:lpstr>THE TEAM</vt:lpstr>
      <vt:lpstr>GOALS FOR THE  COLLABORATIVE </vt:lpstr>
      <vt:lpstr>PowerPoint Presentation</vt:lpstr>
      <vt:lpstr>PowerPoint Presentation</vt:lpstr>
      <vt:lpstr>PowerPoint Presentation</vt:lpstr>
      <vt:lpstr>PowerPoint Presentation</vt:lpstr>
      <vt:lpstr>Sun Life Education Admin Staff</vt:lpstr>
      <vt:lpstr>About Sun Life Health</vt:lpstr>
      <vt:lpstr>About Sun Life Health</vt:lpstr>
      <vt:lpstr>Pillars of Education</vt:lpstr>
      <vt:lpstr>Goals of Participation</vt:lpstr>
      <vt:lpstr>HEALTH PROFESSIONS STUDENT TRAINING  LEARNING COLLABORATIVE SWLA CENTER FOR HEALTH SERVICES</vt:lpstr>
      <vt:lpstr>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Tepeyac’s Core Team</vt:lpstr>
      <vt:lpstr>THUNDERMIST HEALTH CENTER</vt:lpstr>
      <vt:lpstr>Learning Collaborative Team</vt:lpstr>
      <vt:lpstr>PowerPoint Presentation</vt:lpstr>
      <vt:lpstr>INTRODUCTION</vt:lpstr>
      <vt:lpstr>PowerPoint Presentation</vt:lpstr>
      <vt:lpstr>PowerPoint Presentation</vt:lpstr>
      <vt:lpstr>Mission </vt:lpstr>
      <vt:lpstr>WellSpace Health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more resources!</vt:lpstr>
    </vt:vector>
  </TitlesOfParts>
  <Company>CHC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Ivers Heine, Stephanie</dc:creator>
  <cp:lastModifiedBy>Angers, Meaghan</cp:lastModifiedBy>
  <cp:revision>53</cp:revision>
  <dcterms:created xsi:type="dcterms:W3CDTF">2022-11-29T13:58:37Z</dcterms:created>
  <dcterms:modified xsi:type="dcterms:W3CDTF">2024-02-06T21:13:53Z</dcterms:modified>
</cp:coreProperties>
</file>