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36" r:id="rId2"/>
    <p:sldMasterId id="2147483748" r:id="rId3"/>
    <p:sldMasterId id="2147483754" r:id="rId4"/>
  </p:sldMasterIdLst>
  <p:notesMasterIdLst>
    <p:notesMasterId r:id="rId80"/>
  </p:notesMasterIdLst>
  <p:sldIdLst>
    <p:sldId id="366" r:id="rId5"/>
    <p:sldId id="367" r:id="rId6"/>
    <p:sldId id="368" r:id="rId7"/>
    <p:sldId id="369" r:id="rId8"/>
    <p:sldId id="370" r:id="rId9"/>
    <p:sldId id="371" r:id="rId10"/>
    <p:sldId id="372" r:id="rId11"/>
    <p:sldId id="387" r:id="rId12"/>
    <p:sldId id="446" r:id="rId13"/>
    <p:sldId id="45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83" r:id="rId28"/>
    <p:sldId id="492" r:id="rId29"/>
    <p:sldId id="435" r:id="rId30"/>
    <p:sldId id="484" r:id="rId31"/>
    <p:sldId id="485" r:id="rId32"/>
    <p:sldId id="486" r:id="rId33"/>
    <p:sldId id="487" r:id="rId34"/>
    <p:sldId id="488" r:id="rId35"/>
    <p:sldId id="489" r:id="rId36"/>
    <p:sldId id="490" r:id="rId37"/>
    <p:sldId id="491" r:id="rId38"/>
    <p:sldId id="390" r:id="rId39"/>
    <p:sldId id="461" r:id="rId40"/>
    <p:sldId id="462" r:id="rId41"/>
    <p:sldId id="463" r:id="rId42"/>
    <p:sldId id="464" r:id="rId43"/>
    <p:sldId id="465" r:id="rId44"/>
    <p:sldId id="466" r:id="rId45"/>
    <p:sldId id="467" r:id="rId46"/>
    <p:sldId id="468" r:id="rId47"/>
    <p:sldId id="469" r:id="rId48"/>
    <p:sldId id="470" r:id="rId49"/>
    <p:sldId id="471" r:id="rId50"/>
    <p:sldId id="482" r:id="rId51"/>
    <p:sldId id="473" r:id="rId52"/>
    <p:sldId id="474" r:id="rId53"/>
    <p:sldId id="475" r:id="rId54"/>
    <p:sldId id="476" r:id="rId55"/>
    <p:sldId id="477" r:id="rId56"/>
    <p:sldId id="478" r:id="rId57"/>
    <p:sldId id="479" r:id="rId58"/>
    <p:sldId id="480" r:id="rId59"/>
    <p:sldId id="481" r:id="rId60"/>
    <p:sldId id="444" r:id="rId61"/>
    <p:sldId id="448" r:id="rId62"/>
    <p:sldId id="449" r:id="rId63"/>
    <p:sldId id="450" r:id="rId64"/>
    <p:sldId id="451" r:id="rId65"/>
    <p:sldId id="452" r:id="rId66"/>
    <p:sldId id="453" r:id="rId67"/>
    <p:sldId id="454" r:id="rId68"/>
    <p:sldId id="455" r:id="rId69"/>
    <p:sldId id="456" r:id="rId70"/>
    <p:sldId id="457" r:id="rId71"/>
    <p:sldId id="458" r:id="rId72"/>
    <p:sldId id="374" r:id="rId73"/>
    <p:sldId id="375" r:id="rId74"/>
    <p:sldId id="376" r:id="rId75"/>
    <p:sldId id="381" r:id="rId76"/>
    <p:sldId id="377" r:id="rId77"/>
    <p:sldId id="378" r:id="rId78"/>
    <p:sldId id="37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5584" autoAdjust="0"/>
  </p:normalViewPr>
  <p:slideViewPr>
    <p:cSldViewPr snapToGrid="0">
      <p:cViewPr varScale="1">
        <p:scale>
          <a:sx n="59" d="100"/>
          <a:sy n="59" d="100"/>
        </p:scale>
        <p:origin x="760" y="48"/>
      </p:cViewPr>
      <p:guideLst/>
    </p:cSldViewPr>
  </p:slideViewPr>
  <p:notesTextViewPr>
    <p:cViewPr>
      <p:scale>
        <a:sx n="1" d="1"/>
        <a:sy n="1" d="1"/>
      </p:scale>
      <p:origin x="0" y="0"/>
    </p:cViewPr>
  </p:notesTextViewPr>
  <p:sorterViewPr>
    <p:cViewPr>
      <p:scale>
        <a:sx n="100" d="100"/>
        <a:sy n="100" d="100"/>
      </p:scale>
      <p:origin x="0" y="-127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56917-9B44-4639-ADFF-1F6137C63A42}" type="doc">
      <dgm:prSet loTypeId="urn:microsoft.com/office/officeart/2005/8/layout/pyramid3" loCatId="pyramid" qsTypeId="urn:microsoft.com/office/officeart/2005/8/quickstyle/simple1" qsCatId="simple" csTypeId="urn:microsoft.com/office/officeart/2005/8/colors/colorful5" csCatId="colorful" phldr="1"/>
      <dgm:spPr/>
    </dgm:pt>
    <dgm:pt modelId="{69494D6B-1010-473D-B448-A0E262516819}">
      <dgm:prSet phldrT="[Text]"/>
      <dgm:spPr/>
      <dgm:t>
        <a:bodyPr/>
        <a:lstStyle/>
        <a:p>
          <a:r>
            <a:rPr lang="en-US" b="1" dirty="0" smtClean="0">
              <a:latin typeface="+mj-lt"/>
            </a:rPr>
            <a:t>Program Mission</a:t>
          </a:r>
          <a:endParaRPr lang="en-US" b="1" dirty="0">
            <a:latin typeface="+mj-lt"/>
          </a:endParaRPr>
        </a:p>
      </dgm:t>
    </dgm:pt>
    <dgm:pt modelId="{FF249417-F6F7-4728-8D1C-F503495D5E6B}" type="parTrans" cxnId="{D3D10EC8-DC44-41B5-9646-DD5BF842E2D4}">
      <dgm:prSet/>
      <dgm:spPr/>
      <dgm:t>
        <a:bodyPr/>
        <a:lstStyle/>
        <a:p>
          <a:endParaRPr lang="en-US" b="1">
            <a:latin typeface="+mj-lt"/>
          </a:endParaRPr>
        </a:p>
      </dgm:t>
    </dgm:pt>
    <dgm:pt modelId="{8236B844-3C61-4512-96AF-8D6E4066596B}" type="sibTrans" cxnId="{D3D10EC8-DC44-41B5-9646-DD5BF842E2D4}">
      <dgm:prSet/>
      <dgm:spPr/>
      <dgm:t>
        <a:bodyPr/>
        <a:lstStyle/>
        <a:p>
          <a:endParaRPr lang="en-US" b="1">
            <a:latin typeface="+mj-lt"/>
          </a:endParaRPr>
        </a:p>
      </dgm:t>
    </dgm:pt>
    <dgm:pt modelId="{49D996E7-2F9C-4817-898A-94EBEE32FC9E}">
      <dgm:prSet phldrT="[Text]"/>
      <dgm:spPr/>
      <dgm:t>
        <a:bodyPr/>
        <a:lstStyle/>
        <a:p>
          <a:r>
            <a:rPr lang="en-US" b="1" dirty="0" smtClean="0">
              <a:latin typeface="+mj-lt"/>
            </a:rPr>
            <a:t>Program Goals and Objectives</a:t>
          </a:r>
          <a:endParaRPr lang="en-US" b="1" dirty="0">
            <a:latin typeface="+mj-lt"/>
          </a:endParaRPr>
        </a:p>
      </dgm:t>
    </dgm:pt>
    <dgm:pt modelId="{43D1F32D-1883-407A-AE92-2D17A1EE029C}" type="parTrans" cxnId="{C45241A8-A62B-4E37-8F9B-4A840B69F569}">
      <dgm:prSet/>
      <dgm:spPr/>
      <dgm:t>
        <a:bodyPr/>
        <a:lstStyle/>
        <a:p>
          <a:endParaRPr lang="en-US" b="1">
            <a:latin typeface="+mj-lt"/>
          </a:endParaRPr>
        </a:p>
      </dgm:t>
    </dgm:pt>
    <dgm:pt modelId="{0BEEEC9E-17CF-4303-96FD-08C99484DDD3}" type="sibTrans" cxnId="{C45241A8-A62B-4E37-8F9B-4A840B69F569}">
      <dgm:prSet/>
      <dgm:spPr/>
      <dgm:t>
        <a:bodyPr/>
        <a:lstStyle/>
        <a:p>
          <a:endParaRPr lang="en-US" b="1">
            <a:latin typeface="+mj-lt"/>
          </a:endParaRPr>
        </a:p>
      </dgm:t>
    </dgm:pt>
    <dgm:pt modelId="{F3F2CFE1-79DB-47D2-BAA7-F9A8CDF703D4}">
      <dgm:prSet phldrT="[Text]"/>
      <dgm:spPr/>
      <dgm:t>
        <a:bodyPr/>
        <a:lstStyle/>
        <a:p>
          <a:r>
            <a:rPr lang="en-US" b="1" dirty="0" smtClean="0">
              <a:latin typeface="+mj-lt"/>
            </a:rPr>
            <a:t>Learner Outcomes</a:t>
          </a:r>
          <a:endParaRPr lang="en-US" b="1" dirty="0">
            <a:latin typeface="+mj-lt"/>
          </a:endParaRPr>
        </a:p>
      </dgm:t>
    </dgm:pt>
    <dgm:pt modelId="{21A43EFE-430E-4A9A-9218-34DE7F32B040}" type="parTrans" cxnId="{DAA0F5E4-E3FD-43BD-9E8D-3CC45483BB28}">
      <dgm:prSet/>
      <dgm:spPr/>
      <dgm:t>
        <a:bodyPr/>
        <a:lstStyle/>
        <a:p>
          <a:endParaRPr lang="en-US" b="1">
            <a:latin typeface="+mj-lt"/>
          </a:endParaRPr>
        </a:p>
      </dgm:t>
    </dgm:pt>
    <dgm:pt modelId="{D60A123B-F62C-4859-8891-EEAF2BE3CF21}" type="sibTrans" cxnId="{DAA0F5E4-E3FD-43BD-9E8D-3CC45483BB28}">
      <dgm:prSet/>
      <dgm:spPr/>
      <dgm:t>
        <a:bodyPr/>
        <a:lstStyle/>
        <a:p>
          <a:endParaRPr lang="en-US" b="1">
            <a:latin typeface="+mj-lt"/>
          </a:endParaRPr>
        </a:p>
      </dgm:t>
    </dgm:pt>
    <dgm:pt modelId="{783F4F54-B627-41C5-9132-2484E6262746}">
      <dgm:prSet phldrT="[Text]"/>
      <dgm:spPr/>
      <dgm:t>
        <a:bodyPr/>
        <a:lstStyle/>
        <a:p>
          <a:r>
            <a:rPr lang="en-US" b="1" dirty="0" smtClean="0">
              <a:latin typeface="+mj-lt"/>
            </a:rPr>
            <a:t>Competencies and Curriculum Objectives</a:t>
          </a:r>
          <a:endParaRPr lang="en-US" b="1" dirty="0">
            <a:latin typeface="+mj-lt"/>
          </a:endParaRPr>
        </a:p>
      </dgm:t>
    </dgm:pt>
    <dgm:pt modelId="{3FB7E18B-9ADA-4586-84C4-67806943AC67}" type="parTrans" cxnId="{9A5CA0FB-9C5F-4915-BB9B-CBE620746A32}">
      <dgm:prSet/>
      <dgm:spPr/>
      <dgm:t>
        <a:bodyPr/>
        <a:lstStyle/>
        <a:p>
          <a:endParaRPr lang="en-US" b="1">
            <a:latin typeface="+mj-lt"/>
          </a:endParaRPr>
        </a:p>
      </dgm:t>
    </dgm:pt>
    <dgm:pt modelId="{E7997687-453C-4168-9AF5-4D6C6818BB50}" type="sibTrans" cxnId="{9A5CA0FB-9C5F-4915-BB9B-CBE620746A32}">
      <dgm:prSet/>
      <dgm:spPr/>
      <dgm:t>
        <a:bodyPr/>
        <a:lstStyle/>
        <a:p>
          <a:endParaRPr lang="en-US" b="1">
            <a:latin typeface="+mj-lt"/>
          </a:endParaRPr>
        </a:p>
      </dgm:t>
    </dgm:pt>
    <dgm:pt modelId="{12526C2F-819D-4552-9FF0-09310D57ED84}" type="pres">
      <dgm:prSet presAssocID="{42556917-9B44-4639-ADFF-1F6137C63A42}" presName="Name0" presStyleCnt="0">
        <dgm:presLayoutVars>
          <dgm:dir/>
          <dgm:animLvl val="lvl"/>
          <dgm:resizeHandles val="exact"/>
        </dgm:presLayoutVars>
      </dgm:prSet>
      <dgm:spPr/>
    </dgm:pt>
    <dgm:pt modelId="{0BC8A92A-B8E5-4C91-A265-830FBD3F6761}" type="pres">
      <dgm:prSet presAssocID="{69494D6B-1010-473D-B448-A0E262516819}" presName="Name8" presStyleCnt="0"/>
      <dgm:spPr/>
    </dgm:pt>
    <dgm:pt modelId="{6129F63C-5ED2-40A2-A91D-B1EA1EBA76BD}" type="pres">
      <dgm:prSet presAssocID="{69494D6B-1010-473D-B448-A0E262516819}" presName="level" presStyleLbl="node1" presStyleIdx="0" presStyleCnt="4">
        <dgm:presLayoutVars>
          <dgm:chMax val="1"/>
          <dgm:bulletEnabled val="1"/>
        </dgm:presLayoutVars>
      </dgm:prSet>
      <dgm:spPr/>
      <dgm:t>
        <a:bodyPr/>
        <a:lstStyle/>
        <a:p>
          <a:endParaRPr lang="en-US"/>
        </a:p>
      </dgm:t>
    </dgm:pt>
    <dgm:pt modelId="{1E4EEB8E-E362-4D36-A881-30D67BE38E47}" type="pres">
      <dgm:prSet presAssocID="{69494D6B-1010-473D-B448-A0E262516819}" presName="levelTx" presStyleLbl="revTx" presStyleIdx="0" presStyleCnt="0">
        <dgm:presLayoutVars>
          <dgm:chMax val="1"/>
          <dgm:bulletEnabled val="1"/>
        </dgm:presLayoutVars>
      </dgm:prSet>
      <dgm:spPr/>
      <dgm:t>
        <a:bodyPr/>
        <a:lstStyle/>
        <a:p>
          <a:endParaRPr lang="en-US"/>
        </a:p>
      </dgm:t>
    </dgm:pt>
    <dgm:pt modelId="{582552D1-8BB8-4B37-9BA7-7FDE0E04A99B}" type="pres">
      <dgm:prSet presAssocID="{49D996E7-2F9C-4817-898A-94EBEE32FC9E}" presName="Name8" presStyleCnt="0"/>
      <dgm:spPr/>
    </dgm:pt>
    <dgm:pt modelId="{56507FAE-37B7-4449-9B54-C6B683E995D8}" type="pres">
      <dgm:prSet presAssocID="{49D996E7-2F9C-4817-898A-94EBEE32FC9E}" presName="level" presStyleLbl="node1" presStyleIdx="1" presStyleCnt="4">
        <dgm:presLayoutVars>
          <dgm:chMax val="1"/>
          <dgm:bulletEnabled val="1"/>
        </dgm:presLayoutVars>
      </dgm:prSet>
      <dgm:spPr/>
      <dgm:t>
        <a:bodyPr/>
        <a:lstStyle/>
        <a:p>
          <a:endParaRPr lang="en-US"/>
        </a:p>
      </dgm:t>
    </dgm:pt>
    <dgm:pt modelId="{1075731A-F9D9-4F50-B070-B23E5C777B92}" type="pres">
      <dgm:prSet presAssocID="{49D996E7-2F9C-4817-898A-94EBEE32FC9E}" presName="levelTx" presStyleLbl="revTx" presStyleIdx="0" presStyleCnt="0">
        <dgm:presLayoutVars>
          <dgm:chMax val="1"/>
          <dgm:bulletEnabled val="1"/>
        </dgm:presLayoutVars>
      </dgm:prSet>
      <dgm:spPr/>
      <dgm:t>
        <a:bodyPr/>
        <a:lstStyle/>
        <a:p>
          <a:endParaRPr lang="en-US"/>
        </a:p>
      </dgm:t>
    </dgm:pt>
    <dgm:pt modelId="{823CF82E-CAE9-49FF-9C94-6BF4B11E88F5}" type="pres">
      <dgm:prSet presAssocID="{783F4F54-B627-41C5-9132-2484E6262746}" presName="Name8" presStyleCnt="0"/>
      <dgm:spPr/>
    </dgm:pt>
    <dgm:pt modelId="{138E0EDF-7CAA-4923-B81B-198C458DD7F8}" type="pres">
      <dgm:prSet presAssocID="{783F4F54-B627-41C5-9132-2484E6262746}" presName="level" presStyleLbl="node1" presStyleIdx="2" presStyleCnt="4">
        <dgm:presLayoutVars>
          <dgm:chMax val="1"/>
          <dgm:bulletEnabled val="1"/>
        </dgm:presLayoutVars>
      </dgm:prSet>
      <dgm:spPr/>
      <dgm:t>
        <a:bodyPr/>
        <a:lstStyle/>
        <a:p>
          <a:endParaRPr lang="en-US"/>
        </a:p>
      </dgm:t>
    </dgm:pt>
    <dgm:pt modelId="{9F2D9CFE-6C03-4276-A717-636FD6D0C367}" type="pres">
      <dgm:prSet presAssocID="{783F4F54-B627-41C5-9132-2484E6262746}" presName="levelTx" presStyleLbl="revTx" presStyleIdx="0" presStyleCnt="0">
        <dgm:presLayoutVars>
          <dgm:chMax val="1"/>
          <dgm:bulletEnabled val="1"/>
        </dgm:presLayoutVars>
      </dgm:prSet>
      <dgm:spPr/>
      <dgm:t>
        <a:bodyPr/>
        <a:lstStyle/>
        <a:p>
          <a:endParaRPr lang="en-US"/>
        </a:p>
      </dgm:t>
    </dgm:pt>
    <dgm:pt modelId="{F952E866-D341-4A42-BA55-1C5C8A24E448}" type="pres">
      <dgm:prSet presAssocID="{F3F2CFE1-79DB-47D2-BAA7-F9A8CDF703D4}" presName="Name8" presStyleCnt="0"/>
      <dgm:spPr/>
    </dgm:pt>
    <dgm:pt modelId="{FC3083F4-EAA2-49AE-BF52-6A29E55432DE}" type="pres">
      <dgm:prSet presAssocID="{F3F2CFE1-79DB-47D2-BAA7-F9A8CDF703D4}" presName="level" presStyleLbl="node1" presStyleIdx="3" presStyleCnt="4">
        <dgm:presLayoutVars>
          <dgm:chMax val="1"/>
          <dgm:bulletEnabled val="1"/>
        </dgm:presLayoutVars>
      </dgm:prSet>
      <dgm:spPr/>
      <dgm:t>
        <a:bodyPr/>
        <a:lstStyle/>
        <a:p>
          <a:endParaRPr lang="en-US"/>
        </a:p>
      </dgm:t>
    </dgm:pt>
    <dgm:pt modelId="{7894D9AF-79F1-4D60-A45B-5E7A9A839C9D}" type="pres">
      <dgm:prSet presAssocID="{F3F2CFE1-79DB-47D2-BAA7-F9A8CDF703D4}" presName="levelTx" presStyleLbl="revTx" presStyleIdx="0" presStyleCnt="0">
        <dgm:presLayoutVars>
          <dgm:chMax val="1"/>
          <dgm:bulletEnabled val="1"/>
        </dgm:presLayoutVars>
      </dgm:prSet>
      <dgm:spPr/>
      <dgm:t>
        <a:bodyPr/>
        <a:lstStyle/>
        <a:p>
          <a:endParaRPr lang="en-US"/>
        </a:p>
      </dgm:t>
    </dgm:pt>
  </dgm:ptLst>
  <dgm:cxnLst>
    <dgm:cxn modelId="{C45241A8-A62B-4E37-8F9B-4A840B69F569}" srcId="{42556917-9B44-4639-ADFF-1F6137C63A42}" destId="{49D996E7-2F9C-4817-898A-94EBEE32FC9E}" srcOrd="1" destOrd="0" parTransId="{43D1F32D-1883-407A-AE92-2D17A1EE029C}" sibTransId="{0BEEEC9E-17CF-4303-96FD-08C99484DDD3}"/>
    <dgm:cxn modelId="{325C98FD-0820-484E-89CD-BD665C1B3F7C}" type="presOf" srcId="{42556917-9B44-4639-ADFF-1F6137C63A42}" destId="{12526C2F-819D-4552-9FF0-09310D57ED84}" srcOrd="0" destOrd="0" presId="urn:microsoft.com/office/officeart/2005/8/layout/pyramid3"/>
    <dgm:cxn modelId="{0CC1DD9D-CF75-4231-A67C-6BEFEA7B676E}" type="presOf" srcId="{69494D6B-1010-473D-B448-A0E262516819}" destId="{1E4EEB8E-E362-4D36-A881-30D67BE38E47}" srcOrd="1" destOrd="0" presId="urn:microsoft.com/office/officeart/2005/8/layout/pyramid3"/>
    <dgm:cxn modelId="{062A1997-64CC-4ACC-AC06-6D8E5D144AE5}" type="presOf" srcId="{783F4F54-B627-41C5-9132-2484E6262746}" destId="{138E0EDF-7CAA-4923-B81B-198C458DD7F8}" srcOrd="0" destOrd="0" presId="urn:microsoft.com/office/officeart/2005/8/layout/pyramid3"/>
    <dgm:cxn modelId="{D3D10EC8-DC44-41B5-9646-DD5BF842E2D4}" srcId="{42556917-9B44-4639-ADFF-1F6137C63A42}" destId="{69494D6B-1010-473D-B448-A0E262516819}" srcOrd="0" destOrd="0" parTransId="{FF249417-F6F7-4728-8D1C-F503495D5E6B}" sibTransId="{8236B844-3C61-4512-96AF-8D6E4066596B}"/>
    <dgm:cxn modelId="{4526F72B-EEA3-44A3-8024-1D50D2E9F917}" type="presOf" srcId="{783F4F54-B627-41C5-9132-2484E6262746}" destId="{9F2D9CFE-6C03-4276-A717-636FD6D0C367}" srcOrd="1" destOrd="0" presId="urn:microsoft.com/office/officeart/2005/8/layout/pyramid3"/>
    <dgm:cxn modelId="{DAA0F5E4-E3FD-43BD-9E8D-3CC45483BB28}" srcId="{42556917-9B44-4639-ADFF-1F6137C63A42}" destId="{F3F2CFE1-79DB-47D2-BAA7-F9A8CDF703D4}" srcOrd="3" destOrd="0" parTransId="{21A43EFE-430E-4A9A-9218-34DE7F32B040}" sibTransId="{D60A123B-F62C-4859-8891-EEAF2BE3CF21}"/>
    <dgm:cxn modelId="{9A5CA0FB-9C5F-4915-BB9B-CBE620746A32}" srcId="{42556917-9B44-4639-ADFF-1F6137C63A42}" destId="{783F4F54-B627-41C5-9132-2484E6262746}" srcOrd="2" destOrd="0" parTransId="{3FB7E18B-9ADA-4586-84C4-67806943AC67}" sibTransId="{E7997687-453C-4168-9AF5-4D6C6818BB50}"/>
    <dgm:cxn modelId="{D9D660BD-240F-42B7-9A3E-B4D901CD3BE1}" type="presOf" srcId="{49D996E7-2F9C-4817-898A-94EBEE32FC9E}" destId="{1075731A-F9D9-4F50-B070-B23E5C777B92}" srcOrd="1" destOrd="0" presId="urn:microsoft.com/office/officeart/2005/8/layout/pyramid3"/>
    <dgm:cxn modelId="{44856243-C1B0-4ED7-9424-783AE45B5515}" type="presOf" srcId="{F3F2CFE1-79DB-47D2-BAA7-F9A8CDF703D4}" destId="{7894D9AF-79F1-4D60-A45B-5E7A9A839C9D}" srcOrd="1" destOrd="0" presId="urn:microsoft.com/office/officeart/2005/8/layout/pyramid3"/>
    <dgm:cxn modelId="{ABACC5A7-2842-4AFD-A0AD-1E0E1C9BFBC7}" type="presOf" srcId="{49D996E7-2F9C-4817-898A-94EBEE32FC9E}" destId="{56507FAE-37B7-4449-9B54-C6B683E995D8}" srcOrd="0" destOrd="0" presId="urn:microsoft.com/office/officeart/2005/8/layout/pyramid3"/>
    <dgm:cxn modelId="{B8DF9C9E-99FC-4CAE-B2C3-C716DAC65496}" type="presOf" srcId="{F3F2CFE1-79DB-47D2-BAA7-F9A8CDF703D4}" destId="{FC3083F4-EAA2-49AE-BF52-6A29E55432DE}" srcOrd="0" destOrd="0" presId="urn:microsoft.com/office/officeart/2005/8/layout/pyramid3"/>
    <dgm:cxn modelId="{4230D41B-5565-41CA-A15B-661E168C837A}" type="presOf" srcId="{69494D6B-1010-473D-B448-A0E262516819}" destId="{6129F63C-5ED2-40A2-A91D-B1EA1EBA76BD}" srcOrd="0" destOrd="0" presId="urn:microsoft.com/office/officeart/2005/8/layout/pyramid3"/>
    <dgm:cxn modelId="{2FE097D5-3FF1-4264-9E38-5FB14E7C62C8}" type="presParOf" srcId="{12526C2F-819D-4552-9FF0-09310D57ED84}" destId="{0BC8A92A-B8E5-4C91-A265-830FBD3F6761}" srcOrd="0" destOrd="0" presId="urn:microsoft.com/office/officeart/2005/8/layout/pyramid3"/>
    <dgm:cxn modelId="{0F23AF84-4149-48E4-B214-9BEFE361EE0D}" type="presParOf" srcId="{0BC8A92A-B8E5-4C91-A265-830FBD3F6761}" destId="{6129F63C-5ED2-40A2-A91D-B1EA1EBA76BD}" srcOrd="0" destOrd="0" presId="urn:microsoft.com/office/officeart/2005/8/layout/pyramid3"/>
    <dgm:cxn modelId="{C0F5BA7D-C288-48D9-952A-2D90193F25D2}" type="presParOf" srcId="{0BC8A92A-B8E5-4C91-A265-830FBD3F6761}" destId="{1E4EEB8E-E362-4D36-A881-30D67BE38E47}" srcOrd="1" destOrd="0" presId="urn:microsoft.com/office/officeart/2005/8/layout/pyramid3"/>
    <dgm:cxn modelId="{48BB12A0-095A-4A03-A63C-B59CAC7A65E0}" type="presParOf" srcId="{12526C2F-819D-4552-9FF0-09310D57ED84}" destId="{582552D1-8BB8-4B37-9BA7-7FDE0E04A99B}" srcOrd="1" destOrd="0" presId="urn:microsoft.com/office/officeart/2005/8/layout/pyramid3"/>
    <dgm:cxn modelId="{342E0A81-DB62-40EE-9EB1-763972533CDB}" type="presParOf" srcId="{582552D1-8BB8-4B37-9BA7-7FDE0E04A99B}" destId="{56507FAE-37B7-4449-9B54-C6B683E995D8}" srcOrd="0" destOrd="0" presId="urn:microsoft.com/office/officeart/2005/8/layout/pyramid3"/>
    <dgm:cxn modelId="{7892350C-9ABC-4C6C-B0FF-C0E5469E763F}" type="presParOf" srcId="{582552D1-8BB8-4B37-9BA7-7FDE0E04A99B}" destId="{1075731A-F9D9-4F50-B070-B23E5C777B92}" srcOrd="1" destOrd="0" presId="urn:microsoft.com/office/officeart/2005/8/layout/pyramid3"/>
    <dgm:cxn modelId="{48C2644E-692A-4DA9-86A2-476B61572D38}" type="presParOf" srcId="{12526C2F-819D-4552-9FF0-09310D57ED84}" destId="{823CF82E-CAE9-49FF-9C94-6BF4B11E88F5}" srcOrd="2" destOrd="0" presId="urn:microsoft.com/office/officeart/2005/8/layout/pyramid3"/>
    <dgm:cxn modelId="{3D78C044-F794-42B1-AA86-1EBE02CC3313}" type="presParOf" srcId="{823CF82E-CAE9-49FF-9C94-6BF4B11E88F5}" destId="{138E0EDF-7CAA-4923-B81B-198C458DD7F8}" srcOrd="0" destOrd="0" presId="urn:microsoft.com/office/officeart/2005/8/layout/pyramid3"/>
    <dgm:cxn modelId="{6F39CD4E-696C-49E1-BA98-8C296EAF7586}" type="presParOf" srcId="{823CF82E-CAE9-49FF-9C94-6BF4B11E88F5}" destId="{9F2D9CFE-6C03-4276-A717-636FD6D0C367}" srcOrd="1" destOrd="0" presId="urn:microsoft.com/office/officeart/2005/8/layout/pyramid3"/>
    <dgm:cxn modelId="{86352BDD-7284-4337-B75C-258A2824D714}" type="presParOf" srcId="{12526C2F-819D-4552-9FF0-09310D57ED84}" destId="{F952E866-D341-4A42-BA55-1C5C8A24E448}" srcOrd="3" destOrd="0" presId="urn:microsoft.com/office/officeart/2005/8/layout/pyramid3"/>
    <dgm:cxn modelId="{8C97DD92-D3C1-4521-8522-73B2D5426493}" type="presParOf" srcId="{F952E866-D341-4A42-BA55-1C5C8A24E448}" destId="{FC3083F4-EAA2-49AE-BF52-6A29E55432DE}" srcOrd="0" destOrd="0" presId="urn:microsoft.com/office/officeart/2005/8/layout/pyramid3"/>
    <dgm:cxn modelId="{1E84BCA4-12F3-45F2-A06D-83451DBF4E54}" type="presParOf" srcId="{F952E866-D341-4A42-BA55-1C5C8A24E448}" destId="{7894D9AF-79F1-4D60-A45B-5E7A9A839C9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F63C-5ED2-40A2-A91D-B1EA1EBA76BD}">
      <dsp:nvSpPr>
        <dsp:cNvPr id="0" name=""/>
        <dsp:cNvSpPr/>
      </dsp:nvSpPr>
      <dsp:spPr>
        <a:xfrm rot="10800000">
          <a:off x="0" y="0"/>
          <a:ext cx="6654800" cy="1267883"/>
        </a:xfrm>
        <a:prstGeom prst="trapezoid">
          <a:avLst>
            <a:gd name="adj" fmla="val 6560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latin typeface="+mj-lt"/>
            </a:rPr>
            <a:t>Program Mission</a:t>
          </a:r>
          <a:endParaRPr lang="en-US" sz="2700" b="1" kern="1200" dirty="0">
            <a:latin typeface="+mj-lt"/>
          </a:endParaRPr>
        </a:p>
      </dsp:txBody>
      <dsp:txXfrm rot="-10800000">
        <a:off x="1164589" y="0"/>
        <a:ext cx="4325620" cy="1267883"/>
      </dsp:txXfrm>
    </dsp:sp>
    <dsp:sp modelId="{56507FAE-37B7-4449-9B54-C6B683E995D8}">
      <dsp:nvSpPr>
        <dsp:cNvPr id="0" name=""/>
        <dsp:cNvSpPr/>
      </dsp:nvSpPr>
      <dsp:spPr>
        <a:xfrm rot="10800000">
          <a:off x="831850" y="1267883"/>
          <a:ext cx="4991099" cy="1267883"/>
        </a:xfrm>
        <a:prstGeom prst="trapezoid">
          <a:avLst>
            <a:gd name="adj" fmla="val 65609"/>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latin typeface="+mj-lt"/>
            </a:rPr>
            <a:t>Program Goals and Objectives</a:t>
          </a:r>
          <a:endParaRPr lang="en-US" sz="2700" b="1" kern="1200" dirty="0">
            <a:latin typeface="+mj-lt"/>
          </a:endParaRPr>
        </a:p>
      </dsp:txBody>
      <dsp:txXfrm rot="-10800000">
        <a:off x="1705292" y="1267883"/>
        <a:ext cx="3244215" cy="1267883"/>
      </dsp:txXfrm>
    </dsp:sp>
    <dsp:sp modelId="{138E0EDF-7CAA-4923-B81B-198C458DD7F8}">
      <dsp:nvSpPr>
        <dsp:cNvPr id="0" name=""/>
        <dsp:cNvSpPr/>
      </dsp:nvSpPr>
      <dsp:spPr>
        <a:xfrm rot="10800000">
          <a:off x="1663700" y="2535767"/>
          <a:ext cx="3327400" cy="1267883"/>
        </a:xfrm>
        <a:prstGeom prst="trapezoid">
          <a:avLst>
            <a:gd name="adj" fmla="val 65609"/>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latin typeface="+mj-lt"/>
            </a:rPr>
            <a:t>Competencies and Curriculum Objectives</a:t>
          </a:r>
          <a:endParaRPr lang="en-US" sz="2700" b="1" kern="1200" dirty="0">
            <a:latin typeface="+mj-lt"/>
          </a:endParaRPr>
        </a:p>
      </dsp:txBody>
      <dsp:txXfrm rot="-10800000">
        <a:off x="2245994" y="2535767"/>
        <a:ext cx="2162810" cy="1267883"/>
      </dsp:txXfrm>
    </dsp:sp>
    <dsp:sp modelId="{FC3083F4-EAA2-49AE-BF52-6A29E55432DE}">
      <dsp:nvSpPr>
        <dsp:cNvPr id="0" name=""/>
        <dsp:cNvSpPr/>
      </dsp:nvSpPr>
      <dsp:spPr>
        <a:xfrm rot="10800000">
          <a:off x="2495549" y="3803650"/>
          <a:ext cx="1663700" cy="1267883"/>
        </a:xfrm>
        <a:prstGeom prst="trapezoid">
          <a:avLst>
            <a:gd name="adj" fmla="val 65609"/>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latin typeface="+mj-lt"/>
            </a:rPr>
            <a:t>Learner Outcomes</a:t>
          </a:r>
          <a:endParaRPr lang="en-US" sz="2700" b="1" kern="1200" dirty="0">
            <a:latin typeface="+mj-lt"/>
          </a:endParaRPr>
        </a:p>
      </dsp:txBody>
      <dsp:txXfrm rot="-10800000">
        <a:off x="2495549" y="3803650"/>
        <a:ext cx="1663700" cy="1267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7062D-87CA-4A27-B19C-E0C7A424A282}" type="datetimeFigureOut">
              <a:rPr lang="en-US" smtClean="0"/>
              <a:t>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973B2-4A46-44B3-A77D-01703AA2107C}" type="slidenum">
              <a:rPr lang="en-US" smtClean="0"/>
              <a:t>‹#›</a:t>
            </a:fld>
            <a:endParaRPr lang="en-US" dirty="0"/>
          </a:p>
        </p:txBody>
      </p:sp>
    </p:spTree>
    <p:extLst>
      <p:ext uri="{BB962C8B-B14F-4D97-AF65-F5344CB8AC3E}">
        <p14:creationId xmlns:p14="http://schemas.microsoft.com/office/powerpoint/2010/main" val="157797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97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37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00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76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57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11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75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73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0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24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0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3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035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SUPPORT the achievement of competence, confidence, and mastery in all domains of primary care that are needed to serve as a full scope, primary care provider in a complex FQHC setting through a highly structured transition experience that includes the necessary depth, breadth, volume and intensity of clinical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0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Kathleen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88EF3-B046-4CAC-B7B3-F7E028326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57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3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8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820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09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197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882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20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668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678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63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Tempestt</a:t>
            </a:r>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36</a:t>
            </a:fld>
            <a:endParaRPr lang="en-US" dirty="0"/>
          </a:p>
        </p:txBody>
      </p:sp>
    </p:spTree>
    <p:extLst>
      <p:ext uri="{BB962C8B-B14F-4D97-AF65-F5344CB8AC3E}">
        <p14:creationId xmlns:p14="http://schemas.microsoft.com/office/powerpoint/2010/main" val="4037488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Tempestt- Why do you do didactics?</a:t>
            </a:r>
          </a:p>
          <a:p>
            <a:r>
              <a:rPr lang="en-US" dirty="0"/>
              <a:t>(zoom poll or embedded survey)</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214966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smtClean="0"/>
              <a:t>Tempestt</a:t>
            </a:r>
          </a:p>
          <a:p>
            <a:r>
              <a:rPr lang="en-US" dirty="0" smtClean="0"/>
              <a:t>What </a:t>
            </a:r>
            <a:r>
              <a:rPr lang="en-US" dirty="0"/>
              <a:t>is your presentation style?</a:t>
            </a:r>
          </a:p>
          <a:p>
            <a:r>
              <a:rPr lang="en-US" dirty="0"/>
              <a:t>what are some key elements in didactics you've attended or facilitated that made them enjoyable?</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556856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Tempestt</a:t>
            </a:r>
            <a:endParaRPr lang="en-US" smtClean="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268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40</a:t>
            </a:fld>
            <a:endParaRPr lang="en-US" dirty="0"/>
          </a:p>
        </p:txBody>
      </p:sp>
    </p:spTree>
    <p:extLst>
      <p:ext uri="{BB962C8B-B14F-4D97-AF65-F5344CB8AC3E}">
        <p14:creationId xmlns:p14="http://schemas.microsoft.com/office/powerpoint/2010/main" val="290246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Meaghan</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21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41</a:t>
            </a:fld>
            <a:endParaRPr lang="en-US" dirty="0"/>
          </a:p>
        </p:txBody>
      </p:sp>
    </p:spTree>
    <p:extLst>
      <p:ext uri="{BB962C8B-B14F-4D97-AF65-F5344CB8AC3E}">
        <p14:creationId xmlns:p14="http://schemas.microsoft.com/office/powerpoint/2010/main" val="3656415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42</a:t>
            </a:fld>
            <a:endParaRPr lang="en-US" dirty="0"/>
          </a:p>
        </p:txBody>
      </p:sp>
    </p:spTree>
    <p:extLst>
      <p:ext uri="{BB962C8B-B14F-4D97-AF65-F5344CB8AC3E}">
        <p14:creationId xmlns:p14="http://schemas.microsoft.com/office/powerpoint/2010/main" val="3920518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43</a:t>
            </a:fld>
            <a:endParaRPr lang="en-US" dirty="0"/>
          </a:p>
        </p:txBody>
      </p:sp>
    </p:spTree>
    <p:extLst>
      <p:ext uri="{BB962C8B-B14F-4D97-AF65-F5344CB8AC3E}">
        <p14:creationId xmlns:p14="http://schemas.microsoft.com/office/powerpoint/2010/main" val="1411254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44</a:t>
            </a:fld>
            <a:endParaRPr lang="en-US" dirty="0"/>
          </a:p>
        </p:txBody>
      </p:sp>
    </p:spTree>
    <p:extLst>
      <p:ext uri="{BB962C8B-B14F-4D97-AF65-F5344CB8AC3E}">
        <p14:creationId xmlns:p14="http://schemas.microsoft.com/office/powerpoint/2010/main" val="1371195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smtClean="0"/>
          </a:p>
          <a:p>
            <a:r>
              <a:rPr lang="en-US" dirty="0" smtClean="0"/>
              <a:t>Regular </a:t>
            </a:r>
            <a:r>
              <a:rPr lang="en-US" dirty="0"/>
              <a:t>attendees - build on previous discussions</a:t>
            </a:r>
          </a:p>
          <a:p>
            <a:endParaRPr lang="en-US" dirty="0"/>
          </a:p>
          <a:p>
            <a:r>
              <a:rPr lang="en-US" dirty="0"/>
              <a:t>New audience - Rate topic knowledge, share experiences, or have an icebreaker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279182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46</a:t>
            </a:fld>
            <a:endParaRPr lang="en-US" dirty="0"/>
          </a:p>
        </p:txBody>
      </p:sp>
    </p:spTree>
    <p:extLst>
      <p:ext uri="{BB962C8B-B14F-4D97-AF65-F5344CB8AC3E}">
        <p14:creationId xmlns:p14="http://schemas.microsoft.com/office/powerpoint/2010/main" val="4289157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47</a:t>
            </a:fld>
            <a:endParaRPr lang="en-US" dirty="0"/>
          </a:p>
        </p:txBody>
      </p:sp>
    </p:spTree>
    <p:extLst>
      <p:ext uri="{BB962C8B-B14F-4D97-AF65-F5344CB8AC3E}">
        <p14:creationId xmlns:p14="http://schemas.microsoft.com/office/powerpoint/2010/main" val="563461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48</a:t>
            </a:fld>
            <a:endParaRPr lang="en-US" dirty="0"/>
          </a:p>
        </p:txBody>
      </p:sp>
    </p:spTree>
    <p:extLst>
      <p:ext uri="{BB962C8B-B14F-4D97-AF65-F5344CB8AC3E}">
        <p14:creationId xmlns:p14="http://schemas.microsoft.com/office/powerpoint/2010/main" val="4064979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Tempestt</a:t>
            </a:r>
            <a:endParaRPr lang="en-US" smtClean="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968746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50</a:t>
            </a:fld>
            <a:endParaRPr lang="en-US" dirty="0"/>
          </a:p>
        </p:txBody>
      </p:sp>
    </p:spTree>
    <p:extLst>
      <p:ext uri="{BB962C8B-B14F-4D97-AF65-F5344CB8AC3E}">
        <p14:creationId xmlns:p14="http://schemas.microsoft.com/office/powerpoint/2010/main" val="263852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792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smtClean="0"/>
              <a:t>Tempestt</a:t>
            </a:r>
          </a:p>
          <a:p>
            <a:r>
              <a:rPr lang="en-US" dirty="0" smtClean="0"/>
              <a:t>have </a:t>
            </a:r>
            <a:r>
              <a:rPr lang="en-US" dirty="0"/>
              <a:t>attendees pull there objectives to review and </a:t>
            </a:r>
            <a:r>
              <a:rPr lang="en-US" dirty="0" smtClean="0"/>
              <a:t>discussion</a:t>
            </a: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84635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smtClean="0"/>
          </a:p>
          <a:p>
            <a:r>
              <a:rPr lang="en-US" dirty="0" smtClean="0"/>
              <a:t>Join </a:t>
            </a:r>
            <a:r>
              <a:rPr lang="en-US" dirty="0"/>
              <a:t>early to check technology</a:t>
            </a:r>
          </a:p>
          <a:p>
            <a:endParaRPr lang="en-US" dirty="0"/>
          </a:p>
          <a:p>
            <a:r>
              <a:rPr lang="en-US" dirty="0"/>
              <a:t>Prepare questions for silence in open discussion</a:t>
            </a:r>
          </a:p>
          <a:p>
            <a:endParaRPr lang="en-US" dirty="0"/>
          </a:p>
          <a:p>
            <a:r>
              <a:rPr lang="en-US" dirty="0"/>
              <a:t>Make recommendations that consider</a:t>
            </a:r>
          </a:p>
          <a:p>
            <a:r>
              <a:rPr lang="en-US" dirty="0"/>
              <a:t>Diversity Factors </a:t>
            </a:r>
          </a:p>
          <a:p>
            <a:r>
              <a:rPr lang="en-US" dirty="0"/>
              <a:t>Population type</a:t>
            </a:r>
          </a:p>
          <a:p>
            <a:endParaRPr lang="en-US" dirty="0"/>
          </a:p>
          <a:p>
            <a:r>
              <a:rPr lang="en-US" dirty="0"/>
              <a:t>Add references &amp; resources</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806648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671070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smtClean="0"/>
              <a:t>Tempestt</a:t>
            </a:r>
            <a:endParaRPr lang="en-US" dirty="0"/>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smtClean="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763266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55</a:t>
            </a:fld>
            <a:endParaRPr lang="en-US" dirty="0"/>
          </a:p>
        </p:txBody>
      </p:sp>
    </p:spTree>
    <p:extLst>
      <p:ext uri="{BB962C8B-B14F-4D97-AF65-F5344CB8AC3E}">
        <p14:creationId xmlns:p14="http://schemas.microsoft.com/office/powerpoint/2010/main" val="1510082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Tempestt</a:t>
            </a:r>
          </a:p>
          <a:p>
            <a:endParaRPr lang="en-US" dirty="0"/>
          </a:p>
        </p:txBody>
      </p:sp>
      <p:sp>
        <p:nvSpPr>
          <p:cNvPr id="4" name="Slide Number Placeholder 3"/>
          <p:cNvSpPr>
            <a:spLocks noGrp="1"/>
          </p:cNvSpPr>
          <p:nvPr>
            <p:ph type="sldNum" sz="quarter" idx="10"/>
          </p:nvPr>
        </p:nvSpPr>
        <p:spPr/>
        <p:txBody>
          <a:bodyPr/>
          <a:lstStyle/>
          <a:p>
            <a:fld id="{5AA973B2-4A46-44B3-A77D-01703AA2107C}" type="slidenum">
              <a:rPr lang="en-US" smtClean="0"/>
              <a:t>56</a:t>
            </a:fld>
            <a:endParaRPr lang="en-US" dirty="0"/>
          </a:p>
        </p:txBody>
      </p:sp>
    </p:spTree>
    <p:extLst>
      <p:ext uri="{BB962C8B-B14F-4D97-AF65-F5344CB8AC3E}">
        <p14:creationId xmlns:p14="http://schemas.microsoft.com/office/powerpoint/2010/main" val="327104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69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p>
          <a:p>
            <a:endParaRPr lang="en-US" dirty="0" smtClean="0"/>
          </a:p>
          <a:p>
            <a:r>
              <a:rPr lang="en-US" dirty="0" smtClean="0"/>
              <a:t>IRB approval for retrospective,</a:t>
            </a:r>
            <a:r>
              <a:rPr lang="en-US" baseline="0" dirty="0" smtClean="0"/>
              <a:t> de-identified analysis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07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p>
          <a:p>
            <a:r>
              <a:rPr lang="en-US" dirty="0" smtClean="0"/>
              <a:t>For</a:t>
            </a:r>
            <a:r>
              <a:rPr lang="en-US" baseline="0" dirty="0" smtClean="0"/>
              <a:t> each simulation experience, the resident participants started with a </a:t>
            </a:r>
            <a:r>
              <a:rPr lang="en-US" baseline="0" dirty="0" err="1" smtClean="0"/>
              <a:t>prebrief</a:t>
            </a:r>
            <a:r>
              <a:rPr lang="en-US" baseline="0" dirty="0" smtClean="0"/>
              <a:t>, as led by [Laina and Lindsay], to outline that “what happens in sim, stays in sim” and ask each individual to suspend reality for 30 minutes in order to fully immerse in the clinical situation.</a:t>
            </a:r>
          </a:p>
          <a:p>
            <a:endParaRPr lang="en-US" baseline="0" dirty="0" smtClean="0"/>
          </a:p>
          <a:p>
            <a:r>
              <a:rPr lang="en-US" baseline="0" dirty="0" smtClean="0"/>
              <a:t>Simulations generally lasted ~30 minutes, and providers were encouraged to “step out of the room” and black out their screens/mute their microphones as needed to collect their thoughts and come up with a treatment plan.</a:t>
            </a:r>
          </a:p>
          <a:p>
            <a:endParaRPr lang="en-US" baseline="0" dirty="0" smtClean="0"/>
          </a:p>
          <a:p>
            <a:r>
              <a:rPr lang="en-US" baseline="0" dirty="0" smtClean="0"/>
              <a:t>During debrief following the simulation, the observers were tasked with presenting the case to the group, as if presenting to a preceptor, and a discussion of strengths/areas for improvement was undertaken. Debrief is a great opportunity to ask residents WHY they chose the specific antibiotic regimen, or probe further on additional considerations, patient education that may have gone undiscussed, etc.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69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3336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p>
          <a:p>
            <a:r>
              <a:rPr lang="en-US" dirty="0" smtClean="0"/>
              <a:t>https://static1.squarespace.com/static/5fad419ff89b0151b02dabc1/t/601944a8d9bfea17a24e1c07/1612268712811/Simulation+Effectiveness+Tool+SETM.pdf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77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p>
          <a:p>
            <a:r>
              <a:rPr lang="en-US" dirty="0" smtClean="0"/>
              <a:t>Promoting Excellence</a:t>
            </a:r>
            <a:r>
              <a:rPr lang="en-US" baseline="0" dirty="0" smtClean="0"/>
              <a:t> and Reflective Learning in Simulation (PEARLS)</a:t>
            </a:r>
          </a:p>
          <a:p>
            <a:endParaRPr lang="en-US" baseline="0" dirty="0" smtClean="0"/>
          </a:p>
          <a:p>
            <a:r>
              <a:rPr lang="en-US" dirty="0" smtClean="0"/>
              <a:t>https://debrief2learn.org/pearls-debriefing-tool/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0654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2400" dirty="0" smtClean="0"/>
              <a:t>LM</a:t>
            </a:r>
          </a:p>
          <a:p>
            <a:pPr marL="457200" lvl="1" indent="0">
              <a:buFont typeface="Arial" panose="020B0604020202020204" pitchFamily="34" charset="0"/>
              <a:buNone/>
            </a:pPr>
            <a:r>
              <a:rPr lang="en-US" sz="2400" dirty="0" smtClean="0"/>
              <a:t>ADOLESCENT SUICIDALITY:</a:t>
            </a:r>
          </a:p>
          <a:p>
            <a:pPr marL="742950" lvl="1" indent="-285750">
              <a:buFont typeface="Arial" panose="020B0604020202020204" pitchFamily="34" charset="0"/>
              <a:buChar char="•"/>
            </a:pPr>
            <a:r>
              <a:rPr lang="en-US" sz="2400" dirty="0" smtClean="0"/>
              <a:t>Complete a thorough safety assessment</a:t>
            </a:r>
          </a:p>
          <a:p>
            <a:pPr marL="742950" lvl="1" indent="-285750">
              <a:buFont typeface="Arial" panose="020B0604020202020204" pitchFamily="34" charset="0"/>
              <a:buChar char="•"/>
            </a:pPr>
            <a:r>
              <a:rPr lang="en-US" sz="2400" dirty="0" smtClean="0"/>
              <a:t>Determine appropriate disposition</a:t>
            </a:r>
          </a:p>
          <a:p>
            <a:pPr marL="742950" lvl="1" indent="-285750">
              <a:buFont typeface="Arial" panose="020B0604020202020204" pitchFamily="34" charset="0"/>
              <a:buChar char="•"/>
            </a:pPr>
            <a:r>
              <a:rPr lang="en-US" sz="2400" dirty="0" smtClean="0"/>
              <a:t>Review of parental consent/teen assent and confidential discussion topics</a:t>
            </a:r>
          </a:p>
          <a:p>
            <a:pPr marL="742950" lvl="1" indent="-285750">
              <a:buFont typeface="Arial" panose="020B0604020202020204" pitchFamily="34" charset="0"/>
              <a:buChar char="•"/>
            </a:pPr>
            <a:r>
              <a:rPr lang="en-US" sz="2400" dirty="0" smtClean="0"/>
              <a:t>Review of black box warning for SSRIs</a:t>
            </a:r>
          </a:p>
          <a:p>
            <a:r>
              <a:rPr lang="en-US" dirty="0" smtClean="0"/>
              <a:t>CARE FOR THE DIFFICULT</a:t>
            </a:r>
            <a:r>
              <a:rPr lang="en-US" baseline="0" dirty="0" smtClean="0"/>
              <a:t> PATIENT:</a:t>
            </a:r>
          </a:p>
          <a:p>
            <a:pPr marL="171450" indent="-171450">
              <a:buFontTx/>
              <a:buChar char="-"/>
            </a:pPr>
            <a:r>
              <a:rPr lang="en-US" baseline="0" dirty="0" smtClean="0"/>
              <a:t>Controlled substance expectations/laws/policies</a:t>
            </a:r>
          </a:p>
          <a:p>
            <a:pPr marL="171450" indent="-171450">
              <a:buFontTx/>
              <a:buChar char="-"/>
            </a:pPr>
            <a:r>
              <a:rPr lang="en-US" baseline="0" dirty="0" smtClean="0"/>
              <a:t>De-escalation </a:t>
            </a:r>
          </a:p>
          <a:p>
            <a:pPr marL="171450" indent="-171450">
              <a:buFontTx/>
              <a:buChar char="-"/>
            </a:pPr>
            <a:r>
              <a:rPr lang="en-US" baseline="0" dirty="0" smtClean="0"/>
              <a:t>Saying no</a:t>
            </a:r>
          </a:p>
          <a:p>
            <a:pPr marL="171450" indent="-171450">
              <a:buFontTx/>
              <a:buChar char="-"/>
            </a:pPr>
            <a:r>
              <a:rPr lang="en-US" baseline="0" dirty="0" smtClean="0"/>
              <a:t>Safe prescribing practices</a:t>
            </a:r>
          </a:p>
          <a:p>
            <a:pPr marL="171450" indent="-171450">
              <a:buFontTx/>
              <a:buChar char="-"/>
            </a:pPr>
            <a:r>
              <a:rPr lang="en-US" baseline="0" dirty="0" smtClean="0"/>
              <a:t>Checking PMP; CMA/UDS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919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p>
          <a:p>
            <a:r>
              <a:rPr lang="en-US" dirty="0" smtClean="0"/>
              <a:t>81 y/o</a:t>
            </a:r>
            <a:r>
              <a:rPr lang="en-US" baseline="0" dirty="0" smtClean="0"/>
              <a:t> female presents for telehealth follow-up with PCP after ED visit after a fall.</a:t>
            </a:r>
          </a:p>
          <a:p>
            <a:r>
              <a:rPr lang="en-US" baseline="0" dirty="0" smtClean="0"/>
              <a:t>Upon review of labs, UTI identified but not treated in the ED. </a:t>
            </a:r>
          </a:p>
          <a:p>
            <a:r>
              <a:rPr lang="en-US" baseline="0" dirty="0" smtClean="0"/>
              <a:t>Residents were tasked with interpreting lab results, identifying AKI, and selecting an appropriate antibiotic regimen for this patient based on urine C&amp;S results, kidney function, and patient allergies.</a:t>
            </a:r>
          </a:p>
          <a:p>
            <a:r>
              <a:rPr lang="en-US" baseline="0" dirty="0" smtClean="0"/>
              <a:t>Although not prompted, many residents also took on the task of </a:t>
            </a:r>
            <a:r>
              <a:rPr lang="en-US" baseline="0" dirty="0" err="1" smtClean="0"/>
              <a:t>deprescribing</a:t>
            </a:r>
            <a:r>
              <a:rPr lang="en-US" baseline="0" dirty="0" smtClean="0"/>
              <a:t> medications that may pose a risk to older adults, or that were contraindicated in the setting of AKI </a:t>
            </a:r>
          </a:p>
          <a:p>
            <a:r>
              <a:rPr lang="en-US" baseline="0" dirty="0" smtClean="0"/>
              <a:t>As with real life clinical encounters, there were many layers to unwrap – “pick your own adventure” – and each resident provider addressed the patient encounter in a different way.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08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t>
            </a:r>
          </a:p>
          <a:p>
            <a:r>
              <a:rPr lang="en-US" dirty="0" smtClean="0"/>
              <a:t>41 individual SET-M survey</a:t>
            </a:r>
            <a:r>
              <a:rPr lang="en-US" baseline="0" dirty="0" smtClean="0"/>
              <a:t> responses were analyzed following the telehealth simulation experiences – from both providers and observers. Participants were given a statement, as noted in quotation marks above, and asked to respond using a Likert scale of “1: do not agree, 2: somewhat agree, or 3: strongly agree.”</a:t>
            </a:r>
          </a:p>
          <a:p>
            <a:endParaRPr lang="en-US" baseline="0" dirty="0" smtClean="0"/>
          </a:p>
          <a:p>
            <a:r>
              <a:rPr lang="en-US" baseline="0" dirty="0" smtClean="0"/>
              <a:t>Overall, we saw a net positive response, from both providers and observers, as to the benefits of telehealth simulation experiences in enhancing confidence and providing the opportunity to experience and practice new patient scenarios in a safe, low-stakes setting.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913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06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2159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 (CHC) LM (YSN and others)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1A4EF-39B4-48AF-99F8-2B9DC708F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202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Launch evaluation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54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87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351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6077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811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761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782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97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86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93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294006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45428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9338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612991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054825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117266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0435892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1391739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1209918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7365835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002765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202798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545429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699592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6369573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r>
              <a:rPr lang="en-US" smtClean="0"/>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smtClean="0"/>
              <a:t>Click to edit Master subtitle style</a:t>
            </a:r>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7125DCC-4FC3-416B-A0EC-A1626F74EF28}" type="datetime1">
              <a:rPr lang="en-US" smtClean="0"/>
              <a:t>2/13/2024</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257069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549334"/>
                </a:solidFill>
                <a:latin typeface="Arial Black"/>
                <a:cs typeface="Arial Black"/>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pPr lvl="0"/>
            <a:r>
              <a:rPr lang="en-US" smtClean="0"/>
              <a:t>Edit Master text styles</a:t>
            </a: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98052A4-C9F0-4B55-9D83-33AE10614C27}" type="datetime1">
              <a:rPr lang="en-US" smtClean="0"/>
              <a:t>2/13/2024</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731982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549334"/>
                </a:solidFill>
                <a:latin typeface="Arial Black"/>
                <a:cs typeface="Arial Black"/>
              </a:defRPr>
            </a:lvl1pPr>
          </a:lstStyle>
          <a:p>
            <a:r>
              <a:rPr lang="en-US" smtClean="0"/>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smtClean="0"/>
              <a:t>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smtClean="0"/>
              <a:t>Edit Master text styles</a:t>
            </a:r>
          </a:p>
        </p:txBody>
      </p:sp>
      <p:sp>
        <p:nvSpPr>
          <p:cNvPr id="5" name="Holder 5"/>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B03567D-D6A4-49E9-BBF2-8796E45F7814}" type="datetime1">
              <a:rPr lang="en-US" smtClean="0"/>
              <a:t>2/13/2024</a:t>
            </a:fld>
            <a:endParaRPr lang="en-US"/>
          </a:p>
        </p:txBody>
      </p:sp>
      <p:sp>
        <p:nvSpPr>
          <p:cNvPr id="7" name="Holder 7"/>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392960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rgbClr val="549334"/>
                </a:solidFill>
                <a:latin typeface="Arial Black"/>
                <a:cs typeface="Arial Black"/>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E122C00-1B5E-44D8-9D00-4DB79B60216E}" type="datetime1">
              <a:rPr lang="en-US" smtClean="0"/>
              <a:t>2/13/2024</a:t>
            </a:fld>
            <a:endParaRPr lang="en-US"/>
          </a:p>
        </p:txBody>
      </p:sp>
      <p:sp>
        <p:nvSpPr>
          <p:cNvPr id="5" name="Holder 5"/>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1558732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436452C-DF44-4F44-A7E3-8BDBFF1ACFF9}" type="datetime1">
              <a:rPr lang="en-US" smtClean="0"/>
              <a:t>2/13/2024</a:t>
            </a:fld>
            <a:endParaRPr lang="en-US"/>
          </a:p>
        </p:txBody>
      </p:sp>
      <p:sp>
        <p:nvSpPr>
          <p:cNvPr id="4" name="Holder 4"/>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2994267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861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843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400741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9371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68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2540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9975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6559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606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6419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274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97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36562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210331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314500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229380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333530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C59D7-603A-4BE2-B563-3C888AA99532}" type="datetimeFigureOut">
              <a:rPr lang="en-US" smtClean="0"/>
              <a:t>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60F83-B4DA-4515-A426-1AF3E98AACBB}" type="slidenum">
              <a:rPr lang="en-US" smtClean="0"/>
              <a:t>‹#›</a:t>
            </a:fld>
            <a:endParaRPr lang="en-US" dirty="0"/>
          </a:p>
        </p:txBody>
      </p:sp>
    </p:spTree>
    <p:extLst>
      <p:ext uri="{BB962C8B-B14F-4D97-AF65-F5344CB8AC3E}">
        <p14:creationId xmlns:p14="http://schemas.microsoft.com/office/powerpoint/2010/main" val="88554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C59D7-603A-4BE2-B563-3C888AA99532}" type="datetimeFigureOut">
              <a:rPr lang="en-US" smtClean="0"/>
              <a:t>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60F83-B4DA-4515-A426-1AF3E98AACBB}" type="slidenum">
              <a:rPr lang="en-US" smtClean="0"/>
              <a:t>‹#›</a:t>
            </a:fld>
            <a:endParaRPr lang="en-US" dirty="0"/>
          </a:p>
        </p:txBody>
      </p:sp>
    </p:spTree>
    <p:extLst>
      <p:ext uri="{BB962C8B-B14F-4D97-AF65-F5344CB8AC3E}">
        <p14:creationId xmlns:p14="http://schemas.microsoft.com/office/powerpoint/2010/main" val="26595721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292489785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7"/>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998626" y="487553"/>
            <a:ext cx="10194747" cy="487680"/>
          </a:xfrm>
          <a:prstGeom prst="rect">
            <a:avLst/>
          </a:prstGeom>
        </p:spPr>
        <p:txBody>
          <a:bodyPr wrap="square" lIns="0" tIns="0" rIns="0" bIns="0">
            <a:spAutoFit/>
          </a:bodyPr>
          <a:lstStyle>
            <a:lvl1pPr>
              <a:defRPr sz="2550" b="1" i="0">
                <a:solidFill>
                  <a:srgbClr val="549334"/>
                </a:solidFill>
                <a:latin typeface="Arial Black"/>
                <a:cs typeface="Arial Black"/>
              </a:defRPr>
            </a:lvl1pPr>
          </a:lstStyle>
          <a:p>
            <a:endParaRPr/>
          </a:p>
        </p:txBody>
      </p:sp>
      <p:sp>
        <p:nvSpPr>
          <p:cNvPr id="3" name="Holder 3"/>
          <p:cNvSpPr>
            <a:spLocks noGrp="1"/>
          </p:cNvSpPr>
          <p:nvPr>
            <p:ph type="body" idx="1"/>
          </p:nvPr>
        </p:nvSpPr>
        <p:spPr>
          <a:xfrm>
            <a:off x="561593" y="2075688"/>
            <a:ext cx="11068812" cy="392302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44500" y="6296570"/>
            <a:ext cx="1734185" cy="240665"/>
          </a:xfrm>
          <a:prstGeom prst="rect">
            <a:avLst/>
          </a:prstGeom>
        </p:spPr>
        <p:txBody>
          <a:bodyPr wrap="square" lIns="0" tIns="0" rIns="0" bIns="0">
            <a:spAutoFit/>
          </a:bodyPr>
          <a:lstStyle>
            <a:lvl1pPr>
              <a:defRPr sz="1200" b="0" i="0">
                <a:solidFill>
                  <a:schemeClr val="bg1"/>
                </a:solidFill>
                <a:latin typeface="Arial Black"/>
                <a:cs typeface="Arial Black"/>
              </a:defRPr>
            </a:lvl1pPr>
          </a:lstStyle>
          <a:p>
            <a:endParaRPr lang="en-US"/>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72207986-6FA9-4165-9B53-3CB280FF3BEC}" type="datetime1">
              <a:rPr lang="en-US" smtClean="0"/>
              <a:t>2/13/2024</a:t>
            </a:fld>
            <a:endParaRPr lang="en-US"/>
          </a:p>
        </p:txBody>
      </p:sp>
      <p:sp>
        <p:nvSpPr>
          <p:cNvPr id="6" name="Holder 6"/>
          <p:cNvSpPr>
            <a:spLocks noGrp="1"/>
          </p:cNvSpPr>
          <p:nvPr>
            <p:ph type="sldNum" sz="quarter" idx="7"/>
          </p:nvPr>
        </p:nvSpPr>
        <p:spPr>
          <a:xfrm>
            <a:off x="10763884" y="6386118"/>
            <a:ext cx="167004" cy="254000"/>
          </a:xfrm>
          <a:prstGeom prst="rect">
            <a:avLst/>
          </a:prstGeom>
        </p:spPr>
        <p:txBody>
          <a:bodyPr wrap="square" lIns="0" tIns="0" rIns="0" bIns="0">
            <a:spAutoFit/>
          </a:bodyPr>
          <a:lstStyle>
            <a:lvl1pPr>
              <a:defRPr sz="1800" b="1" i="0">
                <a:solidFill>
                  <a:schemeClr val="bg1"/>
                </a:solidFill>
                <a:latin typeface="Calibri"/>
                <a:cs typeface="Calibri"/>
              </a:defRPr>
            </a:lvl1pPr>
          </a:lstStyle>
          <a:p>
            <a:fld id="{42682729-A315-4EAE-8F8C-B8BE57F0C48A}" type="slidenum">
              <a:rPr lang="en-US" smtClean="0"/>
              <a:t>‹#›</a:t>
            </a:fld>
            <a:endParaRPr lang="en-US"/>
          </a:p>
        </p:txBody>
      </p:sp>
    </p:spTree>
    <p:extLst>
      <p:ext uri="{BB962C8B-B14F-4D97-AF65-F5344CB8AC3E}">
        <p14:creationId xmlns:p14="http://schemas.microsoft.com/office/powerpoint/2010/main" val="10378017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3211179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548498438" TargetMode="External"/><Relationship Id="rId7" Type="http://schemas.openxmlformats.org/officeDocument/2006/relationships/hyperlink" Target="https://www.weitzmaninstitute.org/wp-content/uploads/2022/02/NPResidencyBook.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vimeo.com/683474643/aeb96a3545" TargetMode="External"/><Relationship Id="rId5" Type="http://schemas.openxmlformats.org/officeDocument/2006/relationships/hyperlink" Target="https://vimeo.com/854376706/95d1527774" TargetMode="External"/><Relationship Id="rId4" Type="http://schemas.openxmlformats.org/officeDocument/2006/relationships/hyperlink" Target="https://vimeo.com/790173280/958e0245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pppostgradtraining.com/wp-content/uploads/2023/02/Accreditation-Standards-2023.pdf"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apppostgradtraining.com/wp-content/uploads/2023/02/Accreditation-Standards-202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www.apppostgradtraining.com/wp-content/uploads/2023/02/Accreditation-Standards-2023.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8.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image" Target="../media/image9.sv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4.xml"/><Relationship Id="rId4" Type="http://schemas.openxmlformats.org/officeDocument/2006/relationships/image" Target="../media/image9.sv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4.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4.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image" Target="../media/image9.svg"/></Relationships>
</file>

<file path=ppt/slides/_rels/slide5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9.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33.svg"/><Relationship Id="rId2" Type="http://schemas.openxmlformats.org/officeDocument/2006/relationships/notesSlide" Target="../notesSlides/notesSlide51.xml"/><Relationship Id="rId1" Type="http://schemas.openxmlformats.org/officeDocument/2006/relationships/slideLayout" Target="../slideLayouts/slideLayout34.xml"/><Relationship Id="rId6" Type="http://schemas.openxmlformats.org/officeDocument/2006/relationships/image" Target="../media/image27.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44.png"/><Relationship Id="rId14" Type="http://schemas.openxmlformats.org/officeDocument/2006/relationships/image" Target="../media/image46.png"/></Relationships>
</file>

<file path=ppt/slides/_rels/slide53.xml.rels><?xml version="1.0" encoding="UTF-8" standalone="yes"?>
<Relationships xmlns="http://schemas.openxmlformats.org/package/2006/relationships"><Relationship Id="rId8" Type="http://schemas.openxmlformats.org/officeDocument/2006/relationships/hyperlink" Target="https://www.rhythmsystems.com/blog/the-best-icebreakers-to-energize-your-virtual-meetings#:~:text=Ice%20Breakers%20for%20Zoom%20Meetings%20at%20Work%201,who%20we%E2%80%99ve%20noticed%20living%20our%20core%20values.%20" TargetMode="External"/><Relationship Id="rId3" Type="http://schemas.openxmlformats.org/officeDocument/2006/relationships/hyperlink" Target="https://edspace.american.edu/ctrl/learning-outcomes/" TargetMode="External"/><Relationship Id="rId7" Type="http://schemas.openxmlformats.org/officeDocument/2006/relationships/hyperlink" Target="https://www.youtube.com/watch?v=vU3fKM57YGw" TargetMode="External"/><Relationship Id="rId2" Type="http://schemas.openxmlformats.org/officeDocument/2006/relationships/notesSlide" Target="../notesSlides/notesSlide52.xml"/><Relationship Id="rId1" Type="http://schemas.openxmlformats.org/officeDocument/2006/relationships/slideLayout" Target="../slideLayouts/slideLayout34.xml"/><Relationship Id="rId6" Type="http://schemas.openxmlformats.org/officeDocument/2006/relationships/hyperlink" Target="https://www.slido.com/" TargetMode="External"/><Relationship Id="rId11" Type="http://schemas.openxmlformats.org/officeDocument/2006/relationships/hyperlink" Target="https://www.apa.org/ed/sponsor/resources/objectives.pdf" TargetMode="External"/><Relationship Id="rId5" Type="http://schemas.openxmlformats.org/officeDocument/2006/relationships/hyperlink" Target="https://www.surveymonkey.com/mp/survey-templates/?msclkid=2e6b5b7e499819f4ad2b3fbdbe7a9c5c&amp;utm_source=bing&amp;utm_medium=cpc&amp;utm_campaign=60_Shared_CR_NB_US_EN_Poll_Phrase_X&amp;utm_term=polling%20tool&amp;utm_content=CR_NB_US_EN_Poll_Tools&amp;msclkid=2e6b5b7e499819f4ad2b3fbdbe7a9c5c&amp;utm_source=bing&amp;utm_medium=cpc&amp;utm_campaign=60_Shared_CR_NB_US_EN_Poll_Phrase_X&amp;utm_term=polling%20tool&amp;utm_content=CR_NB_US_EN_Poll_Tools&amp;gclid=CN_E8evzsYADFRSgswod1BAIgQ&amp;gclsrc=ds" TargetMode="External"/><Relationship Id="rId10" Type="http://schemas.openxmlformats.org/officeDocument/2006/relationships/hyperlink" Target="https://urldefense.com/v3/__https:/www.cdc.gov/healthcommunication/Preferred_Terms.html__;!!CfiprD0C6IEL0SLVhA0!tnxGklR9XXxtlXo4h1jH7gSl0YErsTo269KRz43j_NL3NMR2g2wMKXZtqZcw9RgOVRvr_UwlhJ3-LXa0nez6$" TargetMode="External"/><Relationship Id="rId4" Type="http://schemas.openxmlformats.org/officeDocument/2006/relationships/hyperlink" Target="https://www.canva.com/" TargetMode="External"/><Relationship Id="rId9" Type="http://schemas.openxmlformats.org/officeDocument/2006/relationships/image" Target="../media/image22.gif"/></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34.xml"/><Relationship Id="rId5" Type="http://schemas.openxmlformats.org/officeDocument/2006/relationships/hyperlink" Target="https://chc1.zoom.us/rec/share/oNhjRxxukW09su6R1TZCewKFpmI9YZvPgzLfn4Yd_a-2jz6r--wNDOHzEjSNeAb0.YzXUrhb7tIH8jYRl?startTime=1682618763000" TargetMode="External"/><Relationship Id="rId4" Type="http://schemas.openxmlformats.org/officeDocument/2006/relationships/image" Target="../media/image36.sv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4.xml"/><Relationship Id="rId5" Type="http://schemas.openxmlformats.org/officeDocument/2006/relationships/hyperlink" Target="http://www.ted.com/talks/diana_laufenberg_3_ways_to_teach" TargetMode="External"/><Relationship Id="rId4" Type="http://schemas.openxmlformats.org/officeDocument/2006/relationships/image" Target="../media/image9.sv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s://drive.google.com/drive/folders/1WgVbObv-KgPfz5UyKgSuXsWj09Skq1pp?usp=sharing" TargetMode="External"/><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hyperlink" Target="https://education.weitzmaninstitute.org/content/postgraduate-nurse-practitioner-np-residency-and-npphysician-associate-pa-training-programs" TargetMode="External"/><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hyperlink" Target="https://www.healthcenterinfo.org/"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hyperlink" Target="https://www.weitzmaninstitute.org/ncaresources" TargetMode="External"/><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548498438"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50485"/>
            <a:ext cx="12191999" cy="2031325"/>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0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Postgraduate Nurse Practitioner Residency </a:t>
            </a:r>
            <a:r>
              <a:rPr kumimoji="0" lang="en-US" sz="5000" b="1" i="0" u="none" strike="noStrike" kern="1200" cap="none" spc="-3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&amp; </a:t>
            </a:r>
            <a:r>
              <a:rPr kumimoji="0" lang="en-US" sz="5000" b="1" i="0" u="none" strike="noStrike" kern="1200" cap="none" spc="-30" normalizeH="0" baseline="0" noProof="0" dirty="0">
                <a:ln>
                  <a:noFill/>
                </a:ln>
                <a:solidFill>
                  <a:srgbClr val="008558"/>
                </a:solidFill>
                <a:effectLst/>
                <a:uLnTx/>
                <a:uFillTx/>
                <a:latin typeface="Calibri Light" panose="020F0302020204030204" pitchFamily="34" charset="0"/>
                <a:ea typeface="+mn-ea"/>
                <a:cs typeface="Calibri Light" panose="020F0302020204030204" pitchFamily="34" charset="0"/>
              </a:rPr>
              <a:t>Fellowship Program Learning Collaborative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Session Four: </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Tuesday February 13</a:t>
            </a:r>
            <a:r>
              <a:rPr kumimoji="0" lang="en-US" sz="3600" b="0" i="0" u="none" strike="noStrike" kern="1200" cap="none" spc="-30" normalizeH="0" baseline="3000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th</a:t>
            </a:r>
            <a:r>
              <a:rPr kumimoji="0" lang="en-US" sz="3600" b="0" i="0" u="none" strike="noStrike" kern="1200" cap="none" spc="-30" normalizeH="0" baseline="0" noProof="0" dirty="0" smtClean="0">
                <a:ln>
                  <a:noFill/>
                </a:ln>
                <a:solidFill>
                  <a:srgbClr val="0E74BD"/>
                </a:solidFill>
                <a:effectLst/>
                <a:uLnTx/>
                <a:uFillTx/>
                <a:latin typeface="Calibri Light" panose="020F0302020204030204" pitchFamily="34" charset="0"/>
                <a:ea typeface="+mn-ea"/>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65717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8598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smtClean="0">
                <a:latin typeface="Calibri Light" panose="020F0302020204030204"/>
              </a:rPr>
              <a:t>Resources</a:t>
            </a:r>
          </a:p>
          <a:p>
            <a:pPr lvl="0" algn="ctr">
              <a:defRPr/>
            </a:pPr>
            <a:r>
              <a:rPr lang="en-US" sz="4000" dirty="0" smtClean="0">
                <a:solidFill>
                  <a:schemeClr val="accent5">
                    <a:lumMod val="75000"/>
                  </a:schemeClr>
                </a:solidFill>
                <a:latin typeface="Calibri Light" panose="020F0302020204030204"/>
              </a:rPr>
              <a:t>Finances</a:t>
            </a:r>
            <a:r>
              <a:rPr lang="en-US" sz="4000" dirty="0">
                <a:solidFill>
                  <a:schemeClr val="accent5">
                    <a:lumMod val="75000"/>
                  </a:schemeClr>
                </a:solidFill>
                <a:latin typeface="Calibri Light" panose="020F0302020204030204"/>
              </a:rPr>
              <a:t>, Sustainability, and Return on Investment </a:t>
            </a:r>
            <a:endParaRPr lang="en-US" dirty="0">
              <a:solidFill>
                <a:schemeClr val="accent5">
                  <a:lumMod val="75000"/>
                </a:schemeClr>
              </a:solidFill>
              <a:latin typeface="Calibri Light" panose="020F0302020204030204"/>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40080" y="2919906"/>
            <a:ext cx="11384280" cy="393809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1400"/>
              </a:spcAft>
              <a:buClr>
                <a:srgbClr val="008558"/>
              </a:buClr>
              <a:defRPr/>
            </a:pPr>
            <a:r>
              <a:rPr lang="en-US" sz="2400" dirty="0" smtClean="0">
                <a:latin typeface="Calibri Light" panose="020F0302020204030204" pitchFamily="34" charset="0"/>
                <a:cs typeface="Calibri Light" panose="020F0302020204030204" pitchFamily="34" charset="0"/>
                <a:hlinkClick r:id="rId3"/>
              </a:rPr>
              <a:t>Bob </a:t>
            </a:r>
            <a:r>
              <a:rPr lang="en-US" sz="2400" dirty="0">
                <a:latin typeface="Calibri Light" panose="020F0302020204030204" pitchFamily="34" charset="0"/>
                <a:cs typeface="Calibri Light" panose="020F0302020204030204" pitchFamily="34" charset="0"/>
                <a:hlinkClick r:id="rId3"/>
              </a:rPr>
              <a:t>Block, Former CHCI Chief Financial Officer, Presentation</a:t>
            </a:r>
            <a:endParaRPr lang="en-US" sz="2400" dirty="0">
              <a:latin typeface="Calibri Light" panose="020F0302020204030204" pitchFamily="34" charset="0"/>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1400"/>
              </a:spcAft>
              <a:buClr>
                <a:srgbClr val="008558"/>
              </a:buClr>
              <a:buSzTx/>
              <a:buFont typeface="Arial" panose="020B0604020202020204" pitchFamily="34" charset="0"/>
              <a:buChar char="•"/>
              <a:tabLst/>
              <a:defRPr/>
            </a:pPr>
            <a:r>
              <a:rPr lang="en-US" sz="2400" dirty="0" smtClean="0">
                <a:solidFill>
                  <a:srgbClr val="FF0000"/>
                </a:solidFill>
                <a:latin typeface="Calibri Light" panose="020F0302020204030204" pitchFamily="34" charset="0"/>
                <a:cs typeface="Calibri Light" panose="020F0302020204030204" pitchFamily="34" charset="0"/>
                <a:hlinkClick r:id="rId4"/>
              </a:rPr>
              <a:t>Danielle Potter, APRN Residency Program Director at El Rio Health, Presentation</a:t>
            </a:r>
            <a:endParaRPr lang="en-US" sz="2400" dirty="0" smtClean="0">
              <a:solidFill>
                <a:srgbClr val="FF0000"/>
              </a:solidFill>
              <a:latin typeface="Calibri Light" panose="020F0302020204030204" pitchFamily="34" charset="0"/>
              <a:cs typeface="Calibri Light" panose="020F0302020204030204" pitchFamily="34" charset="0"/>
            </a:endParaRPr>
          </a:p>
          <a:p>
            <a:pPr marL="236538" lvl="0" indent="-236538">
              <a:spcBef>
                <a:spcPts val="0"/>
              </a:spcBef>
              <a:spcAft>
                <a:spcPts val="1400"/>
              </a:spcAft>
              <a:buClr>
                <a:srgbClr val="008558"/>
              </a:buClr>
              <a:defRPr/>
            </a:pPr>
            <a:r>
              <a:rPr lang="en-US" sz="2400" dirty="0" smtClean="0">
                <a:solidFill>
                  <a:srgbClr val="FF0000"/>
                </a:solidFill>
                <a:latin typeface="Calibri Light" panose="020F0302020204030204" pitchFamily="34" charset="0"/>
                <a:cs typeface="Calibri Light" panose="020F0302020204030204" pitchFamily="34" charset="0"/>
                <a:hlinkClick r:id="rId5"/>
              </a:rPr>
              <a:t>Alan </a:t>
            </a:r>
            <a:r>
              <a:rPr lang="en-US" sz="2400" dirty="0" err="1" smtClean="0">
                <a:solidFill>
                  <a:srgbClr val="FF0000"/>
                </a:solidFill>
                <a:latin typeface="Calibri Light" panose="020F0302020204030204" pitchFamily="34" charset="0"/>
                <a:cs typeface="Calibri Light" panose="020F0302020204030204" pitchFamily="34" charset="0"/>
                <a:hlinkClick r:id="rId5"/>
              </a:rPr>
              <a:t>Wengrofsky</a:t>
            </a:r>
            <a:r>
              <a:rPr lang="en-US" sz="2400" dirty="0" smtClean="0">
                <a:solidFill>
                  <a:srgbClr val="FF0000"/>
                </a:solidFill>
                <a:latin typeface="Calibri Light" panose="020F0302020204030204" pitchFamily="34" charset="0"/>
                <a:cs typeface="Calibri Light" panose="020F0302020204030204" pitchFamily="34" charset="0"/>
                <a:hlinkClick r:id="rId5"/>
              </a:rPr>
              <a:t>, </a:t>
            </a:r>
            <a:r>
              <a:rPr lang="en-US" sz="2400" dirty="0">
                <a:solidFill>
                  <a:srgbClr val="FF0000"/>
                </a:solidFill>
                <a:latin typeface="Calibri Light" panose="020F0302020204030204" pitchFamily="34" charset="0"/>
                <a:cs typeface="Calibri Light" panose="020F0302020204030204" pitchFamily="34" charset="0"/>
                <a:hlinkClick r:id="rId5"/>
              </a:rPr>
              <a:t>Community Health Care </a:t>
            </a:r>
            <a:r>
              <a:rPr lang="en-US" sz="2400" dirty="0" smtClean="0">
                <a:solidFill>
                  <a:srgbClr val="FF0000"/>
                </a:solidFill>
                <a:latin typeface="Calibri Light" panose="020F0302020204030204" pitchFamily="34" charset="0"/>
                <a:cs typeface="Calibri Light" panose="020F0302020204030204" pitchFamily="34" charset="0"/>
                <a:hlinkClick r:id="rId5"/>
              </a:rPr>
              <a:t>Network CFO, presentation at the 2023 Consortium for Advanced Practice Providers Conference</a:t>
            </a:r>
            <a:endParaRPr lang="en-US" sz="2400" dirty="0" smtClean="0">
              <a:solidFill>
                <a:srgbClr val="FF0000"/>
              </a:solidFill>
              <a:latin typeface="Calibri Light" panose="020F0302020204030204" pitchFamily="34" charset="0"/>
              <a:cs typeface="Calibri Light" panose="020F0302020204030204" pitchFamily="34" charset="0"/>
            </a:endParaRPr>
          </a:p>
          <a:p>
            <a:pPr marL="236538" lvl="0" indent="-236538">
              <a:spcBef>
                <a:spcPts val="0"/>
              </a:spcBef>
              <a:spcAft>
                <a:spcPts val="1400"/>
              </a:spcAft>
              <a:buClr>
                <a:srgbClr val="008558"/>
              </a:buClr>
              <a:defRPr/>
            </a:pPr>
            <a:r>
              <a:rPr lang="en-US" sz="2400" dirty="0" smtClean="0">
                <a:solidFill>
                  <a:srgbClr val="FF0000"/>
                </a:solidFill>
                <a:latin typeface="Calibri Light" panose="020F0302020204030204" pitchFamily="34" charset="0"/>
                <a:cs typeface="Calibri Light" panose="020F0302020204030204" pitchFamily="34" charset="0"/>
                <a:hlinkClick r:id="rId6"/>
              </a:rPr>
              <a:t>CHAS </a:t>
            </a:r>
            <a:r>
              <a:rPr lang="en-US" sz="2400" dirty="0">
                <a:solidFill>
                  <a:srgbClr val="FF0000"/>
                </a:solidFill>
                <a:latin typeface="Calibri Light" panose="020F0302020204030204" pitchFamily="34" charset="0"/>
                <a:cs typeface="Calibri Light" panose="020F0302020204030204" pitchFamily="34" charset="0"/>
                <a:hlinkClick r:id="rId6"/>
              </a:rPr>
              <a:t>Health – Lesson Learned in Finances and Operations </a:t>
            </a:r>
            <a:endParaRPr lang="en-US" sz="2400" dirty="0" smtClean="0">
              <a:solidFill>
                <a:srgbClr val="FF0000"/>
              </a:solidFill>
              <a:latin typeface="Calibri Light" panose="020F0302020204030204" pitchFamily="34" charset="0"/>
              <a:cs typeface="Calibri Light" panose="020F0302020204030204" pitchFamily="34" charset="0"/>
            </a:endParaRPr>
          </a:p>
          <a:p>
            <a:pPr marL="236538" lvl="0" indent="-236538">
              <a:spcBef>
                <a:spcPts val="0"/>
              </a:spcBef>
              <a:spcAft>
                <a:spcPts val="1400"/>
              </a:spcAft>
              <a:buClr>
                <a:srgbClr val="008558"/>
              </a:buClr>
              <a:defRPr/>
            </a:pPr>
            <a:r>
              <a:rPr lang="en-US" sz="2400" dirty="0" smtClean="0">
                <a:solidFill>
                  <a:srgbClr val="FF0000"/>
                </a:solidFill>
                <a:latin typeface="Calibri Light" panose="020F0302020204030204" pitchFamily="34" charset="0"/>
                <a:cs typeface="Calibri Light" panose="020F0302020204030204" pitchFamily="34" charset="0"/>
                <a:hlinkClick r:id="rId7"/>
              </a:rPr>
              <a:t>Training the Next Generation Book – Chapter 5 </a:t>
            </a:r>
            <a:endParaRPr lang="en-US" sz="2400" dirty="0" smtClean="0">
              <a:solidFill>
                <a:srgbClr val="FF0000"/>
              </a:solidFill>
              <a:latin typeface="Calibri Light" panose="020F0302020204030204" pitchFamily="34" charset="0"/>
              <a:cs typeface="Calibri Light" panose="020F0302020204030204" pitchFamily="34" charset="0"/>
            </a:endParaRPr>
          </a:p>
          <a:p>
            <a:pPr marL="236538" lvl="0" indent="-236538">
              <a:spcBef>
                <a:spcPts val="0"/>
              </a:spcBef>
              <a:spcAft>
                <a:spcPts val="1400"/>
              </a:spcAft>
              <a:buClr>
                <a:srgbClr val="008558"/>
              </a:buClr>
              <a:defRPr/>
            </a:pPr>
            <a:r>
              <a:rPr lang="en-US" sz="2400" dirty="0" smtClean="0">
                <a:latin typeface="Calibri Light" panose="020F0302020204030204" pitchFamily="34" charset="0"/>
                <a:cs typeface="Calibri Light" panose="020F0302020204030204" pitchFamily="34" charset="0"/>
              </a:rPr>
              <a:t>Pro </a:t>
            </a:r>
            <a:r>
              <a:rPr lang="en-US" sz="2400" dirty="0">
                <a:latin typeface="Calibri Light" panose="020F0302020204030204" pitchFamily="34" charset="0"/>
                <a:cs typeface="Calibri Light" panose="020F0302020204030204" pitchFamily="34" charset="0"/>
              </a:rPr>
              <a:t>Forma </a:t>
            </a:r>
            <a:r>
              <a:rPr lang="en-US" sz="2400" dirty="0" smtClean="0">
                <a:latin typeface="Calibri Light" panose="020F0302020204030204" pitchFamily="34" charset="0"/>
                <a:cs typeface="Calibri Light" panose="020F0302020204030204" pitchFamily="34" charset="0"/>
              </a:rPr>
              <a:t>Analysis template available for download on the Weitzman Education Platform </a:t>
            </a:r>
            <a:endPar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236538" lvl="0" indent="-236538">
              <a:spcBef>
                <a:spcPts val="0"/>
              </a:spcBef>
              <a:spcAft>
                <a:spcPts val="1400"/>
              </a:spcAft>
              <a:buClr>
                <a:srgbClr val="008558"/>
              </a:buClr>
              <a:defRPr/>
            </a:pPr>
            <a:r>
              <a:rPr lang="en-US" sz="2400" dirty="0" smtClean="0">
                <a:latin typeface="Calibri Light" panose="020F0302020204030204" pitchFamily="34" charset="0"/>
                <a:cs typeface="Calibri Light" panose="020F0302020204030204" pitchFamily="34" charset="0"/>
              </a:rPr>
              <a:t>Matthew </a:t>
            </a:r>
            <a:r>
              <a:rPr lang="en-US" sz="2400" dirty="0">
                <a:latin typeface="Calibri Light" panose="020F0302020204030204" pitchFamily="34" charset="0"/>
                <a:cs typeface="Calibri Light" panose="020F0302020204030204" pitchFamily="34" charset="0"/>
              </a:rPr>
              <a:t>Roman, Chief Operating Officer of Thundermist Health Center, will be attending the coaching call on March 12th </a:t>
            </a:r>
            <a:endParaRPr kumimoji="0" lang="en-US" sz="1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665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Introduction to </a:t>
            </a: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Contracts/Agreements</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187091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8598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Contracts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&amp;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Agreements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242207"/>
            <a:ext cx="10972800" cy="46676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Immediately following the offer provide selected candidates with a formal employment contract.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Determine method of delivery (electronic or direct mail) and length of time to return signed contract</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contract can be a modified version of your organization’s existing employment contract.  Items that may differ in the contract include:</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Will your program has a post residency contractual commitment?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Rectangle 4"/>
          <p:cNvSpPr/>
          <p:nvPr/>
        </p:nvSpPr>
        <p:spPr>
          <a:xfrm>
            <a:off x="5439410" y="4511683"/>
            <a:ext cx="6242050" cy="1631216"/>
          </a:xfrm>
          <a:prstGeom prst="rect">
            <a:avLst/>
          </a:prstGeom>
        </p:spPr>
        <p:txBody>
          <a:bodyPr wrap="square">
            <a:spAutoFit/>
          </a:bodyPr>
          <a:lstStyle/>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PTO</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CME</a:t>
            </a:r>
          </a:p>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Employment requirement post residency year- determine length of commitment and subsequent year salaries.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796290" y="4511684"/>
            <a:ext cx="5106670" cy="1354217"/>
          </a:xfrm>
          <a:prstGeom prst="rect">
            <a:avLst/>
          </a:prstGeom>
        </p:spPr>
        <p:txBody>
          <a:bodyPr wrap="square">
            <a:spAutoFit/>
          </a:bodyPr>
          <a:lstStyle/>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Term of the contract- 12 month residency program</a:t>
            </a:r>
          </a:p>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Practice location </a:t>
            </a:r>
          </a:p>
          <a:p>
            <a:pPr marL="857250" marR="0" lvl="1" indent="-457200" algn="l" defTabSz="914400" rtl="0" eaLnBrk="1" fontAlgn="auto" latinLnBrk="0" hangingPunct="1">
              <a:lnSpc>
                <a:spcPct val="90000"/>
              </a:lnSpc>
              <a:spcBef>
                <a:spcPts val="0"/>
              </a:spcBef>
              <a:spcAft>
                <a:spcPts val="600"/>
              </a:spcAft>
              <a:buClr>
                <a:srgbClr val="008558"/>
              </a:buClr>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Salary</a:t>
            </a:r>
          </a:p>
        </p:txBody>
      </p:sp>
    </p:spTree>
    <p:extLst>
      <p:ext uri="{BB962C8B-B14F-4D97-AF65-F5344CB8AC3E}">
        <p14:creationId xmlns:p14="http://schemas.microsoft.com/office/powerpoint/2010/main" val="33883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Program Policies &amp; Procedures</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33490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2716" y="2249870"/>
            <a:ext cx="11994564" cy="5736955"/>
          </a:xfrm>
          <a:prstGeom prst="rect">
            <a:avLst/>
          </a:prstGeom>
        </p:spPr>
        <p:txBody>
          <a:bodyPr wrap="square" numCol="2">
            <a:spAutoFit/>
          </a:bodyPr>
          <a:lstStyle/>
          <a:p>
            <a:pPr marL="342900" marR="0" lvl="0" indent="-342900">
              <a:lnSpc>
                <a:spcPct val="107000"/>
              </a:lnSpc>
              <a:spcBef>
                <a:spcPts val="0"/>
              </a:spcBef>
              <a:spcAft>
                <a:spcPts val="600"/>
              </a:spcAft>
              <a:buFont typeface="+mj-lt"/>
              <a:buAutoNum type="arabicPeriod"/>
            </a:pPr>
            <a:r>
              <a:rPr lang="en-US" sz="2000" dirty="0">
                <a:latin typeface="+mj-lt"/>
                <a:ea typeface="Calibri" panose="020F0502020204030204" pitchFamily="34" charset="0"/>
                <a:cs typeface="Times New Roman" panose="02020603050405020304" pitchFamily="18" charset="0"/>
              </a:rPr>
              <a:t>Stepwise Increase of APRN Resident Clinical Scheduling Policy</a:t>
            </a:r>
          </a:p>
          <a:p>
            <a:pPr marL="342900" marR="0" lvl="0" indent="-342900">
              <a:lnSpc>
                <a:spcPct val="107000"/>
              </a:lnSpc>
              <a:spcBef>
                <a:spcPts val="0"/>
              </a:spcBef>
              <a:spcAft>
                <a:spcPts val="600"/>
              </a:spcAft>
              <a:buFont typeface="+mj-lt"/>
              <a:buAutoNum type="arabicPeriod"/>
            </a:pPr>
            <a:r>
              <a:rPr lang="en-US" sz="2000" dirty="0">
                <a:latin typeface="+mj-lt"/>
                <a:ea typeface="Calibri" panose="020F0502020204030204" pitchFamily="34" charset="0"/>
                <a:cs typeface="Times New Roman" panose="02020603050405020304" pitchFamily="18" charset="0"/>
              </a:rPr>
              <a:t>NP Residency Program </a:t>
            </a:r>
            <a:r>
              <a:rPr lang="en-US" sz="2000" dirty="0" err="1">
                <a:latin typeface="+mj-lt"/>
                <a:ea typeface="Calibri" panose="020F0502020204030204" pitchFamily="34" charset="0"/>
                <a:cs typeface="Times New Roman" panose="02020603050405020304" pitchFamily="18" charset="0"/>
              </a:rPr>
              <a:t>Precepting</a:t>
            </a:r>
            <a:r>
              <a:rPr lang="en-US" sz="2000" dirty="0">
                <a:latin typeface="+mj-lt"/>
                <a:ea typeface="Calibri" panose="020F0502020204030204" pitchFamily="34" charset="0"/>
                <a:cs typeface="Times New Roman" panose="02020603050405020304" pitchFamily="18" charset="0"/>
              </a:rPr>
              <a:t> Policy </a:t>
            </a:r>
          </a:p>
          <a:p>
            <a:pPr marL="342900" marR="0" lvl="0" indent="-342900">
              <a:lnSpc>
                <a:spcPct val="107000"/>
              </a:lnSpc>
              <a:spcBef>
                <a:spcPts val="0"/>
              </a:spcBef>
              <a:spcAft>
                <a:spcPts val="600"/>
              </a:spcAft>
              <a:buFont typeface="+mj-lt"/>
              <a:buAutoNum type="arabicPeriod"/>
            </a:pPr>
            <a:r>
              <a:rPr lang="en-US" sz="2000" dirty="0">
                <a:latin typeface="+mj-lt"/>
                <a:ea typeface="Calibri" panose="020F0502020204030204" pitchFamily="34" charset="0"/>
                <a:cs typeface="Times New Roman" panose="02020603050405020304" pitchFamily="18" charset="0"/>
              </a:rPr>
              <a:t>NP Residency Program Assessment of Training Sites</a:t>
            </a: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CHCI Clinical Guidelines for Medical Providers</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latin typeface="+mj-lt"/>
                <a:ea typeface="Calibri" panose="020F0502020204030204" pitchFamily="34" charset="0"/>
                <a:cs typeface="Times New Roman" panose="02020603050405020304" pitchFamily="18" charset="0"/>
              </a:rPr>
              <a:t>CHCI Formal Residency Agreement</a:t>
            </a: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CHCI HR Personnel Records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CHCI Disciplinary Action Process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CHCI Grievance and Due Process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endParaRPr lang="en-US" sz="2000" dirty="0" smtClean="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smtClean="0">
                <a:latin typeface="+mj-lt"/>
                <a:ea typeface="Calibri" panose="020F0502020204030204" pitchFamily="34" charset="0"/>
                <a:cs typeface="Times New Roman" panose="02020603050405020304" pitchFamily="18" charset="0"/>
              </a:rPr>
              <a:t>Applicant </a:t>
            </a:r>
            <a:r>
              <a:rPr lang="en-US" sz="2000" dirty="0">
                <a:latin typeface="+mj-lt"/>
                <a:ea typeface="Calibri" panose="020F0502020204030204" pitchFamily="34" charset="0"/>
                <a:cs typeface="Times New Roman" panose="02020603050405020304" pitchFamily="18" charset="0"/>
              </a:rPr>
              <a:t>Process for CHCI’s Nurse Practitioner Residency Training Program</a:t>
            </a:r>
          </a:p>
          <a:p>
            <a:pPr marL="342900" marR="0" lvl="0" indent="-342900">
              <a:lnSpc>
                <a:spcPct val="107000"/>
              </a:lnSpc>
              <a:spcBef>
                <a:spcPts val="0"/>
              </a:spcBef>
              <a:spcAft>
                <a:spcPts val="600"/>
              </a:spcAft>
              <a:buFont typeface="+mj-lt"/>
              <a:buAutoNum type="arabicPeriod"/>
            </a:pPr>
            <a:r>
              <a:rPr lang="en-US" sz="2000" dirty="0" smtClean="0">
                <a:highlight>
                  <a:srgbClr val="FFFF00"/>
                </a:highlight>
                <a:latin typeface="+mj-lt"/>
                <a:ea typeface="Calibri" panose="020F0502020204030204" pitchFamily="34" charset="0"/>
                <a:cs typeface="Times New Roman" panose="02020603050405020304" pitchFamily="18" charset="0"/>
              </a:rPr>
              <a:t>CHCI </a:t>
            </a:r>
            <a:r>
              <a:rPr lang="en-US" sz="2000" dirty="0">
                <a:highlight>
                  <a:srgbClr val="FFFF00"/>
                </a:highlight>
                <a:latin typeface="+mj-lt"/>
                <a:ea typeface="Calibri" panose="020F0502020204030204" pitchFamily="34" charset="0"/>
                <a:cs typeface="Times New Roman" panose="02020603050405020304" pitchFamily="18" charset="0"/>
              </a:rPr>
              <a:t>Benefits Overview</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CHCI Employment Health Documentation Requirements</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Employee Infection Control Levels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Universal Flu Prevention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IC HR Employee Tuberculosis Screening Policy</a:t>
            </a: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2000" dirty="0">
                <a:highlight>
                  <a:srgbClr val="FFFF00"/>
                </a:highlight>
                <a:latin typeface="+mj-lt"/>
                <a:ea typeface="Calibri" panose="020F0502020204030204" pitchFamily="34" charset="0"/>
                <a:cs typeface="Times New Roman" panose="02020603050405020304" pitchFamily="18" charset="0"/>
              </a:rPr>
              <a:t>Non Discrimination Policy </a:t>
            </a:r>
            <a:endParaRPr lang="en-US" sz="2000" dirty="0">
              <a:latin typeface="+mj-lt"/>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mj-lt"/>
                <a:ea typeface="Calibri" panose="020F0502020204030204" pitchFamily="34"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p:txBody>
      </p:sp>
      <p:sp>
        <p:nvSpPr>
          <p:cNvPr id="2" name="Title 1"/>
          <p:cNvSpPr txBox="1">
            <a:spLocks/>
          </p:cNvSpPr>
          <p:nvPr/>
        </p:nvSpPr>
        <p:spPr>
          <a:xfrm>
            <a:off x="90055" y="1491079"/>
            <a:ext cx="1210194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Program Policies &amp; Procedures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32716" y="5945061"/>
            <a:ext cx="11141124" cy="427700"/>
          </a:xfrm>
          <a:prstGeom prst="rect">
            <a:avLst/>
          </a:prstGeom>
          <a:ln>
            <a:solidFill>
              <a:schemeClr val="accent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None/>
              <a:tabLst/>
              <a:defRPr/>
            </a:pPr>
            <a:r>
              <a:rPr kumimoji="0" lang="en-US" sz="1600" b="0" i="0" u="none" strike="noStrike" kern="1200" cap="none" spc="0" normalizeH="0" baseline="0" noProof="0" dirty="0" smtClean="0">
                <a:ln>
                  <a:noFill/>
                </a:ln>
                <a:solidFill>
                  <a:prstClr val="black"/>
                </a:solidFill>
                <a:effectLst/>
                <a:uLnTx/>
                <a:uFillTx/>
                <a:latin typeface="Calibri Light" panose="020F0302020204030204"/>
                <a:ea typeface="+mn-ea"/>
                <a:cs typeface="Calibri" panose="020F0502020204030204" pitchFamily="34" charset="0"/>
              </a:rPr>
              <a:t>*Items highlighted are policies that come from your organization and can be used in full or modified to meet the program needs </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spTree>
    <p:extLst>
      <p:ext uri="{BB962C8B-B14F-4D97-AF65-F5344CB8AC3E}">
        <p14:creationId xmlns:p14="http://schemas.microsoft.com/office/powerpoint/2010/main" val="188155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345" y="1332696"/>
            <a:ext cx="3995057"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Precepting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Policy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402" y="1332696"/>
            <a:ext cx="7762549" cy="5151231"/>
          </a:xfrm>
          <a:prstGeom prst="rect">
            <a:avLst/>
          </a:prstGeom>
          <a:ln>
            <a:solidFill>
              <a:schemeClr val="accent1"/>
            </a:solidFill>
          </a:ln>
        </p:spPr>
      </p:pic>
    </p:spTree>
    <p:extLst>
      <p:ext uri="{BB962C8B-B14F-4D97-AF65-F5344CB8AC3E}">
        <p14:creationId xmlns:p14="http://schemas.microsoft.com/office/powerpoint/2010/main" val="204649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053" y="1956962"/>
            <a:ext cx="1210194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Formal Agreement </a:t>
            </a:r>
          </a:p>
        </p:txBody>
      </p:sp>
      <p:pic>
        <p:nvPicPr>
          <p:cNvPr id="4" name="Content Placeholder 1"/>
          <p:cNvPicPr>
            <a:picLocks noChangeAspect="1"/>
          </p:cNvPicPr>
          <p:nvPr/>
        </p:nvPicPr>
        <p:blipFill>
          <a:blip r:embed="rId3"/>
          <a:stretch>
            <a:fillRect/>
          </a:stretch>
        </p:blipFill>
        <p:spPr>
          <a:xfrm>
            <a:off x="1096665" y="2726198"/>
            <a:ext cx="10088723" cy="3017666"/>
          </a:xfrm>
          <a:prstGeom prst="rect">
            <a:avLst/>
          </a:prstGeom>
          <a:ln>
            <a:solidFill>
              <a:schemeClr val="accent1"/>
            </a:solidFill>
          </a:ln>
        </p:spPr>
      </p:pic>
    </p:spTree>
    <p:extLst>
      <p:ext uri="{BB962C8B-B14F-4D97-AF65-F5344CB8AC3E}">
        <p14:creationId xmlns:p14="http://schemas.microsoft.com/office/powerpoint/2010/main" val="142290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61296"/>
            <a:ext cx="514976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Assessment of Training Sites </a:t>
            </a:r>
          </a:p>
        </p:txBody>
      </p:sp>
      <p:pic>
        <p:nvPicPr>
          <p:cNvPr id="5" name="Picture 4"/>
          <p:cNvPicPr>
            <a:picLocks noChangeAspect="1"/>
          </p:cNvPicPr>
          <p:nvPr/>
        </p:nvPicPr>
        <p:blipFill rotWithShape="1">
          <a:blip r:embed="rId3"/>
          <a:srcRect b="9866"/>
          <a:stretch/>
        </p:blipFill>
        <p:spPr>
          <a:xfrm>
            <a:off x="5117900" y="1561296"/>
            <a:ext cx="6460233" cy="4946184"/>
          </a:xfrm>
          <a:prstGeom prst="rect">
            <a:avLst/>
          </a:prstGeom>
          <a:ln>
            <a:solidFill>
              <a:schemeClr val="accent1"/>
            </a:solidFill>
          </a:ln>
        </p:spPr>
      </p:pic>
    </p:spTree>
    <p:extLst>
      <p:ext uri="{BB962C8B-B14F-4D97-AF65-F5344CB8AC3E}">
        <p14:creationId xmlns:p14="http://schemas.microsoft.com/office/powerpoint/2010/main" val="24016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055" y="1332696"/>
            <a:ext cx="12101945" cy="769236"/>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Sharing Policies and Procedures with your Trainees</a:t>
            </a:r>
          </a:p>
        </p:txBody>
      </p:sp>
      <p:pic>
        <p:nvPicPr>
          <p:cNvPr id="5" name="Picture 4"/>
          <p:cNvPicPr>
            <a:picLocks noChangeAspect="1"/>
          </p:cNvPicPr>
          <p:nvPr/>
        </p:nvPicPr>
        <p:blipFill>
          <a:blip r:embed="rId3"/>
          <a:stretch>
            <a:fillRect/>
          </a:stretch>
        </p:blipFill>
        <p:spPr>
          <a:xfrm>
            <a:off x="1513233" y="2101932"/>
            <a:ext cx="9255587" cy="3917869"/>
          </a:xfrm>
          <a:prstGeom prst="rect">
            <a:avLst/>
          </a:prstGeom>
          <a:ln>
            <a:solidFill>
              <a:schemeClr val="accent1"/>
            </a:solidFill>
          </a:ln>
        </p:spPr>
      </p:pic>
    </p:spTree>
    <p:extLst>
      <p:ext uri="{BB962C8B-B14F-4D97-AF65-F5344CB8AC3E}">
        <p14:creationId xmlns:p14="http://schemas.microsoft.com/office/powerpoint/2010/main" val="793533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Curriculum </a:t>
            </a: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Development:</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sp>
        <p:nvSpPr>
          <p:cNvPr id="3" name="Title 2">
            <a:extLst>
              <a:ext uri="{FF2B5EF4-FFF2-40B4-BE49-F238E27FC236}">
                <a16:creationId xmlns:a16="http://schemas.microsoft.com/office/drawing/2014/main" id="{27779A16-415A-9145-B181-90C7EE2C2DF1}"/>
              </a:ext>
            </a:extLst>
          </p:cNvPr>
          <p:cNvSpPr txBox="1">
            <a:spLocks/>
          </p:cNvSpPr>
          <p:nvPr/>
        </p:nvSpPr>
        <p:spPr>
          <a:xfrm>
            <a:off x="0" y="3329582"/>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rPr>
              <a:t>Program Goals </a:t>
            </a:r>
            <a:r>
              <a:rPr kumimoji="0" lang="en-US" sz="40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and Objectives</a:t>
            </a:r>
            <a:br>
              <a:rPr kumimoji="0" lang="en-US" sz="40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0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70987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347004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1" y="3092522"/>
            <a:ext cx="7376160" cy="51370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txBox="1">
            <a:spLocks/>
          </p:cNvSpPr>
          <p:nvPr/>
        </p:nvSpPr>
        <p:spPr>
          <a:xfrm>
            <a:off x="838200" y="1323017"/>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Consortium for Advanced Practice Providers </a:t>
            </a:r>
            <a:r>
              <a:rPr kumimoji="0" lang="en-US" sz="4400" b="1" i="0" u="none" strike="noStrike" kern="1200" cap="none" spc="0" normalizeH="0" baseline="0" noProof="0" dirty="0" smtClean="0">
                <a:ln>
                  <a:noFill/>
                </a:ln>
                <a:solidFill>
                  <a:schemeClr val="accent5">
                    <a:lumMod val="75000"/>
                  </a:schemeClr>
                </a:solidFill>
                <a:effectLst/>
                <a:uLnTx/>
                <a:uFillTx/>
                <a:latin typeface="Calibri Light" panose="020F0302020204030204"/>
                <a:ea typeface="+mj-ea"/>
                <a:cs typeface="+mj-cs"/>
              </a:rPr>
              <a:t>The Standards</a:t>
            </a:r>
            <a:endParaRPr kumimoji="0" lang="en-US" sz="4400" b="1" i="0" u="none" strike="noStrike" kern="1200" cap="none" spc="0" normalizeH="0" baseline="0" noProof="0" dirty="0">
              <a:ln>
                <a:noFill/>
              </a:ln>
              <a:solidFill>
                <a:schemeClr val="accent5">
                  <a:lumMod val="75000"/>
                </a:schemeClr>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661007"/>
            <a:ext cx="10972800" cy="37072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Standard 1 – Mission, Goals and Objectives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2 – Curriculum</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3 – Evaluation</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4 – Program Eligibility</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5 – Administration</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6 – Operations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7 – Staff</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Standard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8 – Postgraduate Trainee Services</a:t>
            </a: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3"/>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3"/>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074" name="Picture 2" descr="Standards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290" y="2222479"/>
            <a:ext cx="4169271" cy="416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16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80+ Adult Learning Stock Illustrations, Royalty-Free Vector Graphics &amp; Clip  Art - iStock | Adult learning online, Adult learning classroom, Adult  learning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2529840"/>
            <a:ext cx="5179458" cy="37661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838199" y="122820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Consortium for Advanced Practice Providers </a:t>
            </a:r>
            <a:r>
              <a:rPr kumimoji="0" lang="en-US" sz="3600" b="1" i="0" u="none" strike="noStrike" kern="1200" cap="none" spc="0" normalizeH="0" baseline="0" noProof="0" dirty="0" smtClean="0">
                <a:ln>
                  <a:noFill/>
                </a:ln>
                <a:solidFill>
                  <a:schemeClr val="accent5">
                    <a:lumMod val="75000"/>
                  </a:schemeClr>
                </a:solidFill>
                <a:effectLst/>
                <a:uLnTx/>
                <a:uFillTx/>
                <a:latin typeface="Calibri Light" panose="020F0302020204030204"/>
                <a:ea typeface="+mj-ea"/>
                <a:cs typeface="+mj-cs"/>
              </a:rPr>
              <a:t>Standard 2: Curriculum</a:t>
            </a:r>
            <a:endParaRPr kumimoji="0" lang="en-US" sz="4400" b="1" i="0" u="none" strike="noStrike" kern="1200" cap="none" spc="0" normalizeH="0" baseline="0" noProof="0" dirty="0">
              <a:ln>
                <a:noFill/>
              </a:ln>
              <a:solidFill>
                <a:schemeClr val="accent5">
                  <a:lumMod val="75000"/>
                </a:schemeClr>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529840"/>
            <a:ext cx="9520051" cy="386191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Clinically based practice and patient care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experience</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Regularly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scheduled didactic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sessions</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System-based learning and quality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improvement</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Population-based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health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focus</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Technology</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Equity and social justice</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Leadership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professional development</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Social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Determinants of Health (SDOH)</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Certificate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of Completion</a:t>
            </a: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4"/>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94948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40+ Competency Stock Illustrations, Royalty-Free Vector Graphics &amp; Clip Art  - iStock | Competence, Skill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640" y="1852209"/>
            <a:ext cx="5151121" cy="5005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838200" y="1248035"/>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Consortium for Advanced Practice Providers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Competency Domains</a:t>
            </a:r>
            <a:endParaRPr kumimoji="0" lang="en-US" sz="36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1356360" y="2484120"/>
            <a:ext cx="8633725" cy="390763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Patient-centered Care</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Knowledge for Practice</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Practice-Based Learning and Improvement</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Interpersonal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Communication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Skills</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Professionalism</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Systems-Based Practice</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Interdisciplinary Collaboration</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Personal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Professional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Development</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Technology and Telehealth</a:t>
            </a:r>
          </a:p>
          <a:p>
            <a:pPr marL="514350" marR="0" lvl="0" indent="-514350" algn="l" defTabSz="914400" rtl="0" eaLnBrk="1" fontAlgn="auto" latinLnBrk="0" hangingPunct="1">
              <a:lnSpc>
                <a:spcPct val="90000"/>
              </a:lnSpc>
              <a:spcBef>
                <a:spcPts val="0"/>
              </a:spcBef>
              <a:spcAft>
                <a:spcPts val="1200"/>
              </a:spcAft>
              <a:buClr>
                <a:srgbClr val="008558"/>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Diversity, Equity, and Inclusion</a:t>
            </a:r>
          </a:p>
        </p:txBody>
      </p:sp>
      <p:sp>
        <p:nvSpPr>
          <p:cNvPr id="5" name="TextBox 4"/>
          <p:cNvSpPr txBox="1"/>
          <p:nvPr/>
        </p:nvSpPr>
        <p:spPr>
          <a:xfrm>
            <a:off x="609600" y="6391751"/>
            <a:ext cx="113495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https</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4"/>
              </a:rPr>
              <a:t>://</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4"/>
              </a:rPr>
              <a:t>www.apppostgradtraining.com/wp-content/uploads/2023/02/Accreditation-Standards-2023.pdf</a:t>
            </a:r>
            <a:r>
              <a:rPr kumimoji="0" lang="en-US" sz="12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7799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126138"/>
            <a:ext cx="1110615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Core Elements of a Postgraduate NP Residency</a:t>
            </a:r>
          </a:p>
        </p:txBody>
      </p:sp>
      <p:graphicFrame>
        <p:nvGraphicFramePr>
          <p:cNvPr id="7" name="Table 6"/>
          <p:cNvGraphicFramePr>
            <a:graphicFrameLocks noGrp="1"/>
          </p:cNvGraphicFramePr>
          <p:nvPr>
            <p:extLst/>
          </p:nvPr>
        </p:nvGraphicFramePr>
        <p:xfrm>
          <a:off x="609600" y="2205498"/>
          <a:ext cx="11106150" cy="4445483"/>
        </p:xfrm>
        <a:graphic>
          <a:graphicData uri="http://schemas.openxmlformats.org/drawingml/2006/table">
            <a:tbl>
              <a:tblPr firstRow="1" bandRow="1"/>
              <a:tblGrid>
                <a:gridCol w="11106150">
                  <a:extLst>
                    <a:ext uri="{9D8B030D-6E8A-4147-A177-3AD203B41FA5}">
                      <a16:colId xmlns:a16="http://schemas.microsoft.com/office/drawing/2014/main" val="20000"/>
                    </a:ext>
                  </a:extLst>
                </a:gridCol>
              </a:tblGrid>
              <a:tr h="10012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eaLnBrk="1" hangingPunct="1">
                        <a:lnSpc>
                          <a:spcPct val="100000"/>
                        </a:lnSpc>
                        <a:buFont typeface="Arial" panose="020B0604020202020204" pitchFamily="34" charset="0"/>
                        <a:buNone/>
                      </a:pPr>
                      <a:endParaRPr lang="en-US" sz="800" dirty="0">
                        <a:latin typeface="Californian FB" panose="0207040306080B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25792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5100" indent="-165100" eaLnBrk="1" hangingPunct="1">
                        <a:lnSpc>
                          <a:spcPct val="100000"/>
                        </a:lnSpc>
                      </a:pPr>
                      <a:endParaRPr lang="en-US" sz="2200" dirty="0">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a:solidFill>
                            <a:schemeClr val="tx1"/>
                          </a:solidFill>
                          <a:latin typeface="Calibri Light" panose="020F0302020204030204" pitchFamily="34" charset="0"/>
                          <a:cs typeface="Calibri Light" panose="020F0302020204030204" pitchFamily="34" charset="0"/>
                        </a:rPr>
                        <a:t>Precepted Continuity Clinics</a:t>
                      </a:r>
                      <a:r>
                        <a:rPr lang="en-US" sz="1800" b="1" baseline="0" dirty="0">
                          <a:solidFill>
                            <a:schemeClr val="tx1"/>
                          </a:solidFill>
                          <a:latin typeface="Calibri Light" panose="020F0302020204030204" pitchFamily="34" charset="0"/>
                          <a:cs typeface="Calibri Light" panose="020F0302020204030204" pitchFamily="34" charset="0"/>
                        </a:rPr>
                        <a:t> </a:t>
                      </a:r>
                      <a:r>
                        <a:rPr lang="en-US" sz="1800" dirty="0">
                          <a:solidFill>
                            <a:schemeClr val="tx1"/>
                          </a:solidFill>
                          <a:latin typeface="Calibri Light" panose="020F0302020204030204" pitchFamily="34" charset="0"/>
                          <a:cs typeface="Calibri Light" panose="020F0302020204030204" pitchFamily="34" charset="0"/>
                        </a:rPr>
                        <a:t>(40%); </a:t>
                      </a:r>
                      <a:r>
                        <a:rPr lang="en-US" sz="1800" dirty="0" smtClean="0">
                          <a:solidFill>
                            <a:schemeClr val="tx1"/>
                          </a:solidFill>
                          <a:latin typeface="Calibri Light" panose="020F0302020204030204" pitchFamily="34" charset="0"/>
                          <a:cs typeface="Calibri Light" panose="020F0302020204030204" pitchFamily="34" charset="0"/>
                        </a:rPr>
                        <a:t>Residents</a:t>
                      </a:r>
                      <a:r>
                        <a:rPr lang="en-US" sz="1800" baseline="0" dirty="0" smtClean="0">
                          <a:solidFill>
                            <a:schemeClr val="tx1"/>
                          </a:solidFill>
                          <a:latin typeface="Calibri Light" panose="020F0302020204030204" pitchFamily="34" charset="0"/>
                          <a:cs typeface="Calibri Light" panose="020F0302020204030204" pitchFamily="34" charset="0"/>
                        </a:rPr>
                        <a:t> </a:t>
                      </a:r>
                      <a:r>
                        <a:rPr lang="en-US" sz="1800" baseline="0" dirty="0">
                          <a:solidFill>
                            <a:schemeClr val="tx1"/>
                          </a:solidFill>
                          <a:latin typeface="Calibri Light" panose="020F0302020204030204" pitchFamily="34" charset="0"/>
                          <a:cs typeface="Calibri Light" panose="020F0302020204030204" pitchFamily="34" charset="0"/>
                        </a:rPr>
                        <a:t>develop and manage </a:t>
                      </a:r>
                      <a:r>
                        <a:rPr lang="en-US" sz="1800" baseline="0" dirty="0" smtClean="0">
                          <a:solidFill>
                            <a:schemeClr val="tx1"/>
                          </a:solidFill>
                          <a:latin typeface="Calibri Light" panose="020F0302020204030204" pitchFamily="34" charset="0"/>
                          <a:cs typeface="Calibri Light" panose="020F0302020204030204" pitchFamily="34" charset="0"/>
                        </a:rPr>
                        <a:t>a panel </a:t>
                      </a:r>
                      <a:r>
                        <a:rPr lang="en-US" sz="1800" baseline="0" dirty="0">
                          <a:solidFill>
                            <a:schemeClr val="tx1"/>
                          </a:solidFill>
                          <a:latin typeface="Calibri Light" panose="020F0302020204030204" pitchFamily="34" charset="0"/>
                          <a:cs typeface="Calibri Light" panose="020F0302020204030204" pitchFamily="34" charset="0"/>
                        </a:rPr>
                        <a:t>of patients  with the exclusive attention of an expert  preceptor </a:t>
                      </a:r>
                      <a:r>
                        <a:rPr lang="en-US" sz="1800" baseline="0" dirty="0" smtClean="0">
                          <a:solidFill>
                            <a:schemeClr val="tx1"/>
                          </a:solidFill>
                          <a:latin typeface="Calibri Light" panose="020F0302020204030204" pitchFamily="34" charset="0"/>
                          <a:cs typeface="Calibri Light" panose="020F0302020204030204" pitchFamily="34" charset="0"/>
                        </a:rPr>
                        <a:t>(NP, PA or Physician)</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smtClean="0">
                          <a:solidFill>
                            <a:schemeClr val="tx1"/>
                          </a:solidFill>
                          <a:latin typeface="Calibri Light" panose="020F0302020204030204" pitchFamily="34" charset="0"/>
                          <a:cs typeface="Calibri Light" panose="020F0302020204030204" pitchFamily="34" charset="0"/>
                        </a:rPr>
                        <a:t>Specialty </a:t>
                      </a:r>
                      <a:r>
                        <a:rPr lang="en-US" sz="1800" b="1" dirty="0">
                          <a:solidFill>
                            <a:schemeClr val="tx1"/>
                          </a:solidFill>
                          <a:latin typeface="Calibri Light" panose="020F0302020204030204" pitchFamily="34" charset="0"/>
                          <a:cs typeface="Calibri Light" panose="020F0302020204030204" pitchFamily="34" charset="0"/>
                        </a:rPr>
                        <a:t>Rotations </a:t>
                      </a:r>
                      <a:r>
                        <a:rPr lang="en-US" sz="1800" dirty="0">
                          <a:solidFill>
                            <a:schemeClr val="tx1"/>
                          </a:solidFill>
                          <a:latin typeface="Calibri Light" panose="020F0302020204030204" pitchFamily="34" charset="0"/>
                          <a:cs typeface="Calibri Light" panose="020F0302020204030204" pitchFamily="34" charset="0"/>
                        </a:rPr>
                        <a:t>(20%); Experience in </a:t>
                      </a:r>
                      <a:r>
                        <a:rPr lang="en-US" sz="1800" dirty="0" smtClean="0">
                          <a:solidFill>
                            <a:schemeClr val="tx1"/>
                          </a:solidFill>
                          <a:latin typeface="Calibri Light" panose="020F0302020204030204" pitchFamily="34" charset="0"/>
                          <a:cs typeface="Calibri Light" panose="020F0302020204030204" pitchFamily="34" charset="0"/>
                        </a:rPr>
                        <a:t>primary</a:t>
                      </a:r>
                      <a:r>
                        <a:rPr lang="en-US" sz="1800" baseline="0" dirty="0" smtClean="0">
                          <a:solidFill>
                            <a:schemeClr val="tx1"/>
                          </a:solidFill>
                          <a:latin typeface="Calibri Light" panose="020F0302020204030204" pitchFamily="34" charset="0"/>
                          <a:cs typeface="Calibri Light" panose="020F0302020204030204" pitchFamily="34" charset="0"/>
                        </a:rPr>
                        <a:t> care specialty areas to expand and enhance resident practice knowledge and skills </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lvl="1" indent="-342900" eaLnBrk="1" hangingPunct="1">
                        <a:lnSpc>
                          <a:spcPct val="100000"/>
                        </a:lnSpc>
                        <a:buFont typeface="+mj-lt"/>
                        <a:buAutoNum type="arabicParenR"/>
                      </a:pPr>
                      <a:r>
                        <a:rPr lang="en-US" sz="1800" b="1" dirty="0" smtClean="0">
                          <a:solidFill>
                            <a:schemeClr val="tx1"/>
                          </a:solidFill>
                          <a:latin typeface="Calibri Light" panose="020F0302020204030204" pitchFamily="34" charset="0"/>
                          <a:cs typeface="Calibri Light" panose="020F0302020204030204" pitchFamily="34" charset="0"/>
                        </a:rPr>
                        <a:t>Mentored</a:t>
                      </a:r>
                      <a:r>
                        <a:rPr lang="en-US" sz="1800" b="1" baseline="0" dirty="0" smtClean="0">
                          <a:solidFill>
                            <a:schemeClr val="tx1"/>
                          </a:solidFill>
                          <a:latin typeface="Calibri Light" panose="020F0302020204030204" pitchFamily="34" charset="0"/>
                          <a:cs typeface="Calibri Light" panose="020F0302020204030204" pitchFamily="34" charset="0"/>
                        </a:rPr>
                        <a:t> </a:t>
                      </a:r>
                      <a:r>
                        <a:rPr lang="en-US" sz="1800" b="1" dirty="0">
                          <a:solidFill>
                            <a:schemeClr val="tx1"/>
                          </a:solidFill>
                          <a:latin typeface="Calibri Light" panose="020F0302020204030204" pitchFamily="34" charset="0"/>
                          <a:cs typeface="Calibri Light" panose="020F0302020204030204" pitchFamily="34" charset="0"/>
                        </a:rPr>
                        <a:t>Clinics </a:t>
                      </a:r>
                      <a:r>
                        <a:rPr lang="en-US" sz="1800" dirty="0">
                          <a:solidFill>
                            <a:schemeClr val="tx1"/>
                          </a:solidFill>
                          <a:latin typeface="Calibri Light" panose="020F0302020204030204" pitchFamily="34" charset="0"/>
                          <a:cs typeface="Calibri Light" panose="020F0302020204030204" pitchFamily="34" charset="0"/>
                        </a:rPr>
                        <a:t>(20%);</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Work </a:t>
                      </a:r>
                      <a:r>
                        <a:rPr lang="en-US" sz="1800" baseline="0" dirty="0">
                          <a:solidFill>
                            <a:schemeClr val="tx1"/>
                          </a:solidFill>
                          <a:latin typeface="Calibri Light" panose="020F0302020204030204" pitchFamily="34" charset="0"/>
                          <a:cs typeface="Calibri Light" panose="020F0302020204030204" pitchFamily="34" charset="0"/>
                        </a:rPr>
                        <a:t>within a primary care </a:t>
                      </a:r>
                      <a:r>
                        <a:rPr lang="en-US" sz="1800" baseline="0" dirty="0" smtClean="0">
                          <a:solidFill>
                            <a:schemeClr val="tx1"/>
                          </a:solidFill>
                          <a:latin typeface="Calibri Light" panose="020F0302020204030204" pitchFamily="34" charset="0"/>
                          <a:cs typeface="Calibri Light" panose="020F0302020204030204" pitchFamily="34" charset="0"/>
                        </a:rPr>
                        <a:t>team focusing on diversity of chief complaints, efficiency, episodic and acute care </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800" b="1" dirty="0" smtClean="0">
                          <a:solidFill>
                            <a:schemeClr val="tx1"/>
                          </a:solidFill>
                          <a:latin typeface="Calibri Light" panose="020F0302020204030204" pitchFamily="34" charset="0"/>
                          <a:cs typeface="Calibri Light" panose="020F0302020204030204" pitchFamily="34" charset="0"/>
                        </a:rPr>
                        <a:t>Didactic </a:t>
                      </a:r>
                      <a:r>
                        <a:rPr lang="en-US" sz="1800" b="1" dirty="0">
                          <a:solidFill>
                            <a:schemeClr val="tx1"/>
                          </a:solidFill>
                          <a:latin typeface="Calibri Light" panose="020F0302020204030204" pitchFamily="34" charset="0"/>
                          <a:cs typeface="Calibri Light" panose="020F0302020204030204" pitchFamily="34" charset="0"/>
                        </a:rPr>
                        <a:t>Sessions </a:t>
                      </a:r>
                      <a:r>
                        <a:rPr lang="en-US" sz="1800" dirty="0">
                          <a:solidFill>
                            <a:schemeClr val="tx1"/>
                          </a:solidFill>
                          <a:latin typeface="Calibri Light" panose="020F0302020204030204" pitchFamily="34" charset="0"/>
                          <a:cs typeface="Calibri Light" panose="020F0302020204030204" pitchFamily="34" charset="0"/>
                        </a:rPr>
                        <a:t>(15%);</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Topics that are h</a:t>
                      </a:r>
                      <a:r>
                        <a:rPr lang="en-US" sz="1800" dirty="0" smtClean="0">
                          <a:solidFill>
                            <a:schemeClr val="tx1"/>
                          </a:solidFill>
                          <a:latin typeface="Calibri Light" panose="020F0302020204030204" pitchFamily="34" charset="0"/>
                          <a:cs typeface="Calibri Light" panose="020F0302020204030204" pitchFamily="34" charset="0"/>
                        </a:rPr>
                        <a:t>igh volume, complexity and/or</a:t>
                      </a:r>
                      <a:r>
                        <a:rPr lang="en-US" sz="1800" baseline="0" dirty="0" smtClean="0">
                          <a:solidFill>
                            <a:schemeClr val="tx1"/>
                          </a:solidFill>
                          <a:latin typeface="Calibri Light" panose="020F0302020204030204" pitchFamily="34" charset="0"/>
                          <a:cs typeface="Calibri Light" panose="020F0302020204030204" pitchFamily="34" charset="0"/>
                        </a:rPr>
                        <a:t> b</a:t>
                      </a:r>
                      <a:r>
                        <a:rPr lang="en-US" sz="1800" dirty="0" smtClean="0">
                          <a:solidFill>
                            <a:schemeClr val="tx1"/>
                          </a:solidFill>
                          <a:latin typeface="Calibri Light" panose="020F0302020204030204" pitchFamily="34" charset="0"/>
                          <a:cs typeface="Calibri Light" panose="020F0302020204030204" pitchFamily="34" charset="0"/>
                        </a:rPr>
                        <a:t>urden topics in primary care. Includes </a:t>
                      </a:r>
                      <a:r>
                        <a:rPr lang="en-US" sz="1800" dirty="0">
                          <a:solidFill>
                            <a:schemeClr val="tx1"/>
                          </a:solidFill>
                          <a:latin typeface="Calibri Light" panose="020F0302020204030204" pitchFamily="34" charset="0"/>
                          <a:cs typeface="Calibri Light" panose="020F0302020204030204" pitchFamily="34" charset="0"/>
                        </a:rPr>
                        <a:t>participation in</a:t>
                      </a:r>
                      <a:r>
                        <a:rPr lang="en-US" sz="1800" baseline="0" dirty="0">
                          <a:solidFill>
                            <a:schemeClr val="tx1"/>
                          </a:solidFill>
                          <a:latin typeface="Calibri Light" panose="020F0302020204030204" pitchFamily="34" charset="0"/>
                          <a:cs typeface="Calibri Light" panose="020F0302020204030204" pitchFamily="34" charset="0"/>
                        </a:rPr>
                        <a:t> Project ECHO sessions for </a:t>
                      </a:r>
                      <a:r>
                        <a:rPr lang="en-US" sz="1800" baseline="0" dirty="0" smtClean="0">
                          <a:solidFill>
                            <a:schemeClr val="tx1"/>
                          </a:solidFill>
                          <a:latin typeface="Calibri Light" panose="020F0302020204030204" pitchFamily="34" charset="0"/>
                          <a:cs typeface="Calibri Light" panose="020F0302020204030204" pitchFamily="34" charset="0"/>
                        </a:rPr>
                        <a:t>managing </a:t>
                      </a:r>
                      <a:r>
                        <a:rPr lang="en-US" sz="1800" baseline="0" dirty="0">
                          <a:solidFill>
                            <a:schemeClr val="tx1"/>
                          </a:solidFill>
                          <a:latin typeface="Calibri Light" panose="020F0302020204030204" pitchFamily="34" charset="0"/>
                          <a:cs typeface="Calibri Light" panose="020F0302020204030204" pitchFamily="34" charset="0"/>
                        </a:rPr>
                        <a:t>chronic pain, treating </a:t>
                      </a:r>
                      <a:r>
                        <a:rPr lang="en-US" sz="1800" baseline="0" dirty="0" smtClean="0">
                          <a:solidFill>
                            <a:schemeClr val="tx1"/>
                          </a:solidFill>
                          <a:latin typeface="Calibri Light" panose="020F0302020204030204" pitchFamily="34" charset="0"/>
                          <a:cs typeface="Calibri Light" panose="020F0302020204030204" pitchFamily="34" charset="0"/>
                        </a:rPr>
                        <a:t>HIV/</a:t>
                      </a:r>
                      <a:r>
                        <a:rPr lang="en-US" sz="1800" baseline="0" dirty="0" err="1" smtClean="0">
                          <a:solidFill>
                            <a:schemeClr val="tx1"/>
                          </a:solidFill>
                          <a:latin typeface="Calibri Light" panose="020F0302020204030204" pitchFamily="34" charset="0"/>
                          <a:cs typeface="Calibri Light" panose="020F0302020204030204" pitchFamily="34" charset="0"/>
                        </a:rPr>
                        <a:t>Hep</a:t>
                      </a:r>
                      <a:r>
                        <a:rPr lang="en-US" sz="1800" baseline="0" dirty="0" smtClean="0">
                          <a:solidFill>
                            <a:schemeClr val="tx1"/>
                          </a:solidFill>
                          <a:latin typeface="Calibri Light" panose="020F0302020204030204" pitchFamily="34" charset="0"/>
                          <a:cs typeface="Calibri Light" panose="020F0302020204030204" pitchFamily="34" charset="0"/>
                        </a:rPr>
                        <a:t> C</a:t>
                      </a:r>
                      <a:r>
                        <a:rPr lang="en-US" sz="1800" baseline="0" dirty="0">
                          <a:solidFill>
                            <a:schemeClr val="tx1"/>
                          </a:solidFill>
                          <a:latin typeface="Calibri Light" panose="020F0302020204030204" pitchFamily="34" charset="0"/>
                          <a:cs typeface="Calibri Light" panose="020F0302020204030204" pitchFamily="34" charset="0"/>
                        </a:rPr>
                        <a:t>, </a:t>
                      </a:r>
                      <a:r>
                        <a:rPr lang="en-US" sz="1800" baseline="0" dirty="0" smtClean="0">
                          <a:solidFill>
                            <a:schemeClr val="tx1"/>
                          </a:solidFill>
                          <a:latin typeface="Calibri Light" panose="020F0302020204030204" pitchFamily="34" charset="0"/>
                          <a:cs typeface="Calibri Light" panose="020F0302020204030204" pitchFamily="34" charset="0"/>
                        </a:rPr>
                        <a:t>opioid addiction, complex pediatrics</a:t>
                      </a:r>
                      <a:endParaRPr lang="en-US" sz="1800" baseline="0" dirty="0">
                        <a:solidFill>
                          <a:schemeClr val="tx1"/>
                        </a:solidFill>
                        <a:latin typeface="Calibri Light" panose="020F0302020204030204" pitchFamily="34" charset="0"/>
                        <a:cs typeface="Calibri Light" panose="020F03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arenR"/>
                        <a:tabLst/>
                        <a:defRPr/>
                      </a:pPr>
                      <a:r>
                        <a:rPr lang="en-US" sz="1800" b="1" baseline="0" dirty="0" smtClean="0">
                          <a:solidFill>
                            <a:schemeClr val="tx1"/>
                          </a:solidFill>
                          <a:latin typeface="Calibri Light" panose="020F0302020204030204" pitchFamily="34" charset="0"/>
                          <a:cs typeface="Calibri Light" panose="020F0302020204030204" pitchFamily="34" charset="0"/>
                        </a:rPr>
                        <a:t>Quality </a:t>
                      </a:r>
                      <a:r>
                        <a:rPr lang="en-US" sz="1800" b="1" baseline="0" dirty="0">
                          <a:solidFill>
                            <a:schemeClr val="tx1"/>
                          </a:solidFill>
                          <a:latin typeface="Calibri Light" panose="020F0302020204030204" pitchFamily="34" charset="0"/>
                          <a:cs typeface="Calibri Light" panose="020F0302020204030204" pitchFamily="34" charset="0"/>
                        </a:rPr>
                        <a:t>Improvement Training </a:t>
                      </a:r>
                      <a:r>
                        <a:rPr lang="en-US" sz="1800" baseline="0" dirty="0">
                          <a:solidFill>
                            <a:schemeClr val="tx1"/>
                          </a:solidFill>
                          <a:latin typeface="Calibri Light" panose="020F0302020204030204" pitchFamily="34" charset="0"/>
                          <a:cs typeface="Calibri Light" panose="020F0302020204030204" pitchFamily="34" charset="0"/>
                        </a:rPr>
                        <a:t>(5%); Training to a high performance QI model, including front line QI improvement, data driven QI, and leadership development</a:t>
                      </a:r>
                      <a:r>
                        <a:rPr lang="en-US" sz="1800" baseline="0" dirty="0" smtClean="0">
                          <a:solidFill>
                            <a:schemeClr val="tx1"/>
                          </a:solidFill>
                          <a:latin typeface="Calibri Light" panose="020F0302020204030204" pitchFamily="34" charset="0"/>
                          <a:cs typeface="Calibri Light" panose="020F0302020204030204" pitchFamily="34" charset="0"/>
                        </a:rPr>
                        <a:t>.</a:t>
                      </a:r>
                      <a:endParaRPr lang="en-US" sz="1800" dirty="0">
                        <a:solidFill>
                          <a:schemeClr val="tx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609600" y="1758950"/>
          <a:ext cx="11106150" cy="1737360"/>
        </p:xfrm>
        <a:graphic>
          <a:graphicData uri="http://schemas.openxmlformats.org/drawingml/2006/table">
            <a:tbl>
              <a:tblPr firstRow="1" bandRow="1">
                <a:gradFill rotWithShape="1">
                  <a:gsLst>
                    <a:gs pos="0">
                      <a:srgbClr val="4F81BD">
                        <a:tint val="100000"/>
                        <a:shade val="100000"/>
                        <a:satMod val="130000"/>
                      </a:srgbClr>
                    </a:gs>
                    <a:gs pos="100000">
                      <a:srgbClr val="4F81BD">
                        <a:tint val="50000"/>
                        <a:shade val="100000"/>
                        <a:satMod val="350000"/>
                      </a:srgbClr>
                    </a:gs>
                  </a:gsLst>
                  <a:lin ang="16200000" scaled="0"/>
                </a:gradFill>
                <a:effectLst>
                  <a:outerShdw blurRad="40000" dist="23000" dir="5400000" rotWithShape="0">
                    <a:srgbClr val="000000">
                      <a:alpha val="35000"/>
                    </a:srgbClr>
                  </a:outerShdw>
                </a:effectLst>
              </a:tblPr>
              <a:tblGrid>
                <a:gridCol w="2355851">
                  <a:extLst>
                    <a:ext uri="{9D8B030D-6E8A-4147-A177-3AD203B41FA5}">
                      <a16:colId xmlns:a16="http://schemas.microsoft.com/office/drawing/2014/main" val="1716825489"/>
                    </a:ext>
                  </a:extLst>
                </a:gridCol>
                <a:gridCol w="6203738">
                  <a:extLst>
                    <a:ext uri="{9D8B030D-6E8A-4147-A177-3AD203B41FA5}">
                      <a16:colId xmlns:a16="http://schemas.microsoft.com/office/drawing/2014/main" val="588128276"/>
                    </a:ext>
                  </a:extLst>
                </a:gridCol>
                <a:gridCol w="2546561">
                  <a:extLst>
                    <a:ext uri="{9D8B030D-6E8A-4147-A177-3AD203B41FA5}">
                      <a16:colId xmlns:a16="http://schemas.microsoft.com/office/drawing/2014/main" val="923929818"/>
                    </a:ext>
                  </a:extLst>
                </a:gridCol>
              </a:tblGrid>
              <a:tr h="12128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smtClean="0">
                        <a:latin typeface="Calibri Light" panose="020F0302020204030204" pitchFamily="34" charset="0"/>
                        <a:cs typeface="Calibri Light" panose="020F0302020204030204" pitchFamily="34" charset="0"/>
                      </a:endParaRPr>
                    </a:p>
                    <a:p>
                      <a:pPr algn="ctr"/>
                      <a:r>
                        <a:rPr lang="en-US" sz="1800" dirty="0" smtClean="0">
                          <a:latin typeface="Calibri Light" panose="020F0302020204030204" pitchFamily="34" charset="0"/>
                          <a:cs typeface="Calibri Light" panose="020F0302020204030204" pitchFamily="34" charset="0"/>
                        </a:rPr>
                        <a:t>12 Months</a:t>
                      </a:r>
                    </a:p>
                    <a:p>
                      <a:pPr algn="ctr"/>
                      <a:r>
                        <a:rPr lang="en-US" sz="1800" dirty="0" smtClean="0">
                          <a:latin typeface="Calibri Light" panose="020F0302020204030204" pitchFamily="34" charset="0"/>
                          <a:cs typeface="Calibri Light" panose="020F0302020204030204" pitchFamily="34" charset="0"/>
                        </a:rPr>
                        <a:t>Full</a:t>
                      </a:r>
                      <a:r>
                        <a:rPr lang="en-US" sz="1800" baseline="0" dirty="0" smtClean="0">
                          <a:latin typeface="Calibri Light" panose="020F0302020204030204" pitchFamily="34" charset="0"/>
                          <a:cs typeface="Calibri Light" panose="020F0302020204030204" pitchFamily="34" charset="0"/>
                        </a:rPr>
                        <a:t>-time Employment</a:t>
                      </a:r>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Training to Clinical Complexity and</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High Performance Model of Care</a:t>
                      </a: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smtClean="0">
                        <a:latin typeface="Calibri Light" panose="020F0302020204030204" pitchFamily="34" charset="0"/>
                        <a:cs typeface="Calibri Light" panose="020F0302020204030204" pitchFamily="34" charset="0"/>
                      </a:endParaRPr>
                    </a:p>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latin typeface="Calibri Light" panose="020F0302020204030204" pitchFamily="34" charset="0"/>
                          <a:cs typeface="Calibri Light" panose="020F0302020204030204" pitchFamily="34" charset="0"/>
                        </a:rPr>
                        <a:t>team-based care, inter-professional collaboration, integrated care, data driven QI ,expert use of technology</a:t>
                      </a:r>
                      <a:endParaRPr lang="en-US" sz="1800" dirty="0" smtClean="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smtClean="0">
                        <a:latin typeface="Calibri Light" panose="020F0302020204030204" pitchFamily="34" charset="0"/>
                        <a:cs typeface="Calibri Light" panose="020F0302020204030204" pitchFamily="34" charset="0"/>
                      </a:endParaRPr>
                    </a:p>
                    <a:p>
                      <a:pPr algn="ctr"/>
                      <a:r>
                        <a:rPr lang="en-US" sz="1800" dirty="0" smtClean="0">
                          <a:latin typeface="Calibri Light" panose="020F0302020204030204" pitchFamily="34" charset="0"/>
                          <a:cs typeface="Calibri Light" panose="020F0302020204030204" pitchFamily="34" charset="0"/>
                        </a:rPr>
                        <a:t>Full Integration into Home</a:t>
                      </a:r>
                      <a:r>
                        <a:rPr lang="en-US" sz="1800" baseline="0" dirty="0" smtClean="0">
                          <a:latin typeface="Calibri Light" panose="020F0302020204030204" pitchFamily="34" charset="0"/>
                          <a:cs typeface="Calibri Light" panose="020F0302020204030204" pitchFamily="34" charset="0"/>
                        </a:rPr>
                        <a:t> Site and Organization </a:t>
                      </a:r>
                      <a:endParaRPr lang="en-US" sz="1800" dirty="0">
                        <a:latin typeface="Calibri Light" panose="020F0302020204030204" pitchFamily="34" charset="0"/>
                        <a:cs typeface="Calibri Light" panose="020F03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361269"/>
                  </a:ext>
                </a:extLst>
              </a:tr>
            </a:tbl>
          </a:graphicData>
        </a:graphic>
      </p:graphicFrame>
      <p:sp>
        <p:nvSpPr>
          <p:cNvPr id="5" name="Rectangle 4"/>
          <p:cNvSpPr/>
          <p:nvPr/>
        </p:nvSpPr>
        <p:spPr>
          <a:xfrm>
            <a:off x="609600" y="5212080"/>
            <a:ext cx="11106150" cy="838200"/>
          </a:xfrm>
          <a:prstGeom prst="rect">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460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18191829"/>
              </p:ext>
            </p:extLst>
          </p:nvPr>
        </p:nvGraphicFramePr>
        <p:xfrm>
          <a:off x="2352040" y="1466427"/>
          <a:ext cx="6654800" cy="507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Arrow 7"/>
          <p:cNvSpPr/>
          <p:nvPr/>
        </p:nvSpPr>
        <p:spPr>
          <a:xfrm rot="18187925">
            <a:off x="5070015" y="3737688"/>
            <a:ext cx="5982302" cy="795936"/>
          </a:xfrm>
          <a:prstGeom prst="leftArrow">
            <a:avLst>
              <a:gd name="adj1" fmla="val 50000"/>
              <a:gd name="adj2" fmla="val 10711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8189236" flipH="1">
            <a:off x="5642064" y="3622655"/>
            <a:ext cx="5172573" cy="584775"/>
          </a:xfrm>
          <a:prstGeom prst="rect">
            <a:avLst/>
          </a:prstGeom>
          <a:noFill/>
        </p:spPr>
        <p:txBody>
          <a:bodyPr wrap="square" rtlCol="0">
            <a:spAutoFit/>
          </a:bodyPr>
          <a:lstStyle/>
          <a:p>
            <a:pPr algn="ctr"/>
            <a:r>
              <a:rPr lang="en-US" sz="3200" b="1" spc="1200" dirty="0" smtClean="0">
                <a:latin typeface="+mj-lt"/>
              </a:rPr>
              <a:t>SPECIFICITY </a:t>
            </a:r>
            <a:endParaRPr lang="en-US" sz="3200" b="1" spc="1200" dirty="0">
              <a:latin typeface="+mj-lt"/>
            </a:endParaRPr>
          </a:p>
        </p:txBody>
      </p:sp>
    </p:spTree>
    <p:extLst>
      <p:ext uri="{BB962C8B-B14F-4D97-AF65-F5344CB8AC3E}">
        <p14:creationId xmlns:p14="http://schemas.microsoft.com/office/powerpoint/2010/main" val="488465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8598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Goals and Objectives: Program Level</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48338"/>
            <a:ext cx="10972800"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spcBef>
                <a:spcPts val="0"/>
              </a:spcBef>
              <a:spcAft>
                <a:spcPts val="600"/>
              </a:spcAft>
              <a:buClr>
                <a:srgbClr val="008558"/>
              </a:buClr>
            </a:pPr>
            <a:r>
              <a:rPr lang="en-US" b="1" dirty="0" smtClean="0">
                <a:latin typeface="Calibri Light" panose="020F0302020204030204" pitchFamily="34" charset="0"/>
                <a:cs typeface="Calibri Light" panose="020F0302020204030204" pitchFamily="34" charset="0"/>
              </a:rPr>
              <a:t>Program Goals: </a:t>
            </a:r>
            <a:r>
              <a:rPr lang="en-US" dirty="0" smtClean="0">
                <a:latin typeface="Calibri Light" panose="020F0302020204030204" pitchFamily="34" charset="0"/>
                <a:cs typeface="Calibri Light" panose="020F0302020204030204" pitchFamily="34" charset="0"/>
              </a:rPr>
              <a:t>broad, long-term</a:t>
            </a:r>
          </a:p>
          <a:p>
            <a:pPr marL="636588" lvl="1" indent="-236538">
              <a:spcBef>
                <a:spcPts val="0"/>
              </a:spcBef>
              <a:spcAft>
                <a:spcPts val="600"/>
              </a:spcAft>
              <a:buClr>
                <a:srgbClr val="008558"/>
              </a:buClr>
            </a:pPr>
            <a:r>
              <a:rPr lang="en-US" dirty="0" smtClean="0">
                <a:latin typeface="Calibri Light" panose="020F0302020204030204" pitchFamily="34" charset="0"/>
                <a:cs typeface="Calibri Light" panose="020F0302020204030204" pitchFamily="34" charset="0"/>
              </a:rPr>
              <a:t>What the </a:t>
            </a:r>
            <a:r>
              <a:rPr lang="en-US" u="sng" dirty="0" smtClean="0">
                <a:latin typeface="Calibri Light" panose="020F0302020204030204" pitchFamily="34" charset="0"/>
                <a:cs typeface="Calibri Light" panose="020F0302020204030204" pitchFamily="34" charset="0"/>
              </a:rPr>
              <a:t>program</a:t>
            </a:r>
            <a:r>
              <a:rPr lang="en-US" dirty="0" smtClean="0">
                <a:latin typeface="Calibri Light" panose="020F0302020204030204" pitchFamily="34" charset="0"/>
                <a:cs typeface="Calibri Light" panose="020F0302020204030204" pitchFamily="34" charset="0"/>
              </a:rPr>
              <a:t> aims to achieve as its end point. </a:t>
            </a:r>
          </a:p>
          <a:p>
            <a:pPr marL="636588" lvl="1" indent="-236538">
              <a:spcBef>
                <a:spcPts val="0"/>
              </a:spcBef>
              <a:spcAft>
                <a:spcPts val="600"/>
              </a:spcAft>
              <a:buClr>
                <a:srgbClr val="008558"/>
              </a:buClr>
            </a:pPr>
            <a:r>
              <a:rPr lang="en-US" dirty="0" smtClean="0">
                <a:latin typeface="Calibri Light" panose="020F0302020204030204" pitchFamily="34" charset="0"/>
                <a:cs typeface="Calibri Light" panose="020F0302020204030204" pitchFamily="34" charset="0"/>
              </a:rPr>
              <a:t>Not intended to be measured; must clearly lead to objectives and outcomes that are measurable</a:t>
            </a:r>
          </a:p>
          <a:p>
            <a:pPr marL="236538" indent="-236538">
              <a:spcBef>
                <a:spcPts val="0"/>
              </a:spcBef>
              <a:spcAft>
                <a:spcPts val="600"/>
              </a:spcAft>
              <a:buClr>
                <a:srgbClr val="008558"/>
              </a:buClr>
            </a:pPr>
            <a:r>
              <a:rPr lang="en-US" b="1" dirty="0" smtClean="0">
                <a:latin typeface="Calibri Light" panose="020F0302020204030204" pitchFamily="34" charset="0"/>
                <a:cs typeface="Calibri Light" panose="020F0302020204030204" pitchFamily="34" charset="0"/>
              </a:rPr>
              <a:t>Program Objectives</a:t>
            </a:r>
          </a:p>
          <a:p>
            <a:pPr marL="636588" lvl="1" indent="-236538">
              <a:spcBef>
                <a:spcPts val="0"/>
              </a:spcBef>
              <a:spcAft>
                <a:spcPts val="600"/>
              </a:spcAft>
              <a:buClr>
                <a:srgbClr val="008558"/>
              </a:buClr>
            </a:pPr>
            <a:r>
              <a:rPr lang="en-US" dirty="0" smtClean="0">
                <a:latin typeface="Calibri Light" panose="020F0302020204030204" pitchFamily="34" charset="0"/>
                <a:cs typeface="Calibri Light" panose="020F0302020204030204" pitchFamily="34" charset="0"/>
              </a:rPr>
              <a:t>The specific activities, strategies, actions, content the program will offer to achieve the program goals</a:t>
            </a:r>
          </a:p>
          <a:p>
            <a:pPr marL="636588" lvl="1" indent="-236538">
              <a:spcBef>
                <a:spcPts val="0"/>
              </a:spcBef>
              <a:spcAft>
                <a:spcPts val="600"/>
              </a:spcAft>
              <a:buClr>
                <a:srgbClr val="008558"/>
              </a:buClr>
            </a:pPr>
            <a:r>
              <a:rPr lang="en-US" dirty="0" smtClean="0">
                <a:latin typeface="Calibri Light" panose="020F0302020204030204" pitchFamily="34" charset="0"/>
                <a:cs typeface="Calibri Light" panose="020F0302020204030204" pitchFamily="34" charset="0"/>
              </a:rPr>
              <a:t>Measurable </a:t>
            </a:r>
          </a:p>
          <a:p>
            <a:pPr marL="236538" indent="-236538">
              <a:spcBef>
                <a:spcPts val="0"/>
              </a:spcBef>
              <a:spcAft>
                <a:spcPts val="600"/>
              </a:spcAft>
              <a:buClr>
                <a:srgbClr val="008558"/>
              </a:buClr>
            </a:pPr>
            <a:r>
              <a:rPr lang="en-US" b="1" dirty="0" smtClean="0">
                <a:latin typeface="Calibri Light" panose="020F0302020204030204" pitchFamily="34" charset="0"/>
                <a:cs typeface="Calibri Light" panose="020F0302020204030204" pitchFamily="34" charset="0"/>
              </a:rPr>
              <a:t>Curricular elements: </a:t>
            </a:r>
            <a:r>
              <a:rPr lang="en-US" dirty="0" smtClean="0">
                <a:latin typeface="Calibri Light" panose="020F0302020204030204" pitchFamily="34" charset="0"/>
                <a:cs typeface="Calibri Light" panose="020F0302020204030204" pitchFamily="34" charset="0"/>
              </a:rPr>
              <a:t>Types of activities, used to meet the Program Objectives, e.g., clinical rotation, didactics, seminars.</a:t>
            </a:r>
          </a:p>
          <a:p>
            <a:pPr marL="236538" indent="-236538">
              <a:spcBef>
                <a:spcPts val="0"/>
              </a:spcBef>
              <a:spcAft>
                <a:spcPts val="600"/>
              </a:spcAft>
              <a:buClr>
                <a:srgbClr val="008558"/>
              </a:buCl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0396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35824" y="924034"/>
          <a:ext cx="10396056" cy="5735716"/>
        </p:xfrm>
        <a:graphic>
          <a:graphicData uri="http://schemas.openxmlformats.org/drawingml/2006/table">
            <a:tbl>
              <a:tblPr bandRow="1"/>
              <a:tblGrid>
                <a:gridCol w="2756462">
                  <a:extLst>
                    <a:ext uri="{9D8B030D-6E8A-4147-A177-3AD203B41FA5}">
                      <a16:colId xmlns:a16="http://schemas.microsoft.com/office/drawing/2014/main" val="20000"/>
                    </a:ext>
                  </a:extLst>
                </a:gridCol>
                <a:gridCol w="7639594">
                  <a:extLst>
                    <a:ext uri="{9D8B030D-6E8A-4147-A177-3AD203B41FA5}">
                      <a16:colId xmlns:a16="http://schemas.microsoft.com/office/drawing/2014/main" val="20001"/>
                    </a:ext>
                  </a:extLst>
                </a:gridCol>
              </a:tblGrid>
              <a:tr h="9982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smtClean="0">
                          <a:effectLst/>
                          <a:latin typeface="+mj-lt"/>
                        </a:rPr>
                        <a:t>Program Goal </a:t>
                      </a:r>
                      <a:r>
                        <a:rPr lang="en-US" sz="1800" b="1" dirty="0">
                          <a:effectLst/>
                          <a:latin typeface="+mj-lt"/>
                        </a:rPr>
                        <a:t>#2</a:t>
                      </a:r>
                      <a:endParaRPr lang="en-US" sz="1800" b="1"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dirty="0">
                          <a:effectLst/>
                          <a:latin typeface="+mj-lt"/>
                        </a:rPr>
                        <a:t>SUPPORT the achievement of competence, confidence, and mastery in all domains of primary care that are needed to serve as a full scope, primary care provider in a complex FQHC </a:t>
                      </a:r>
                      <a:r>
                        <a:rPr lang="en-US" sz="1800" dirty="0" smtClean="0">
                          <a:effectLst/>
                          <a:latin typeface="+mj-lt"/>
                        </a:rPr>
                        <a:t>setting……</a:t>
                      </a:r>
                      <a:endParaRPr lang="en-US" sz="1800" dirty="0">
                        <a:effectLst/>
                        <a:latin typeface="+mj-lt"/>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0"/>
                  </a:ext>
                </a:extLst>
              </a:tr>
              <a:tr h="1551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smtClean="0">
                          <a:effectLst/>
                          <a:latin typeface="+mj-lt"/>
                        </a:rPr>
                        <a:t>Program Objective(s</a:t>
                      </a:r>
                      <a:r>
                        <a:rPr lang="en-US" sz="1800" b="1" dirty="0">
                          <a:effectLst/>
                          <a:latin typeface="+mj-lt"/>
                        </a:rPr>
                        <a:t>) for Goal  #2</a:t>
                      </a:r>
                      <a:endParaRPr lang="en-US" sz="1800" b="1"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spcBef>
                          <a:spcPts val="0"/>
                        </a:spcBef>
                        <a:spcAft>
                          <a:spcPts val="0"/>
                        </a:spcAft>
                        <a:buFont typeface="+mj-lt"/>
                        <a:buAutoNum type="arabicPeriod"/>
                      </a:pPr>
                      <a:r>
                        <a:rPr lang="en-US" sz="1800" dirty="0">
                          <a:effectLst/>
                          <a:latin typeface="+mj-lt"/>
                        </a:rPr>
                        <a:t>Establish and meet targets for each NP resident panel for diversity of patients by age, gender, clinical complexity and challenges, and cultural diversity</a:t>
                      </a:r>
                    </a:p>
                    <a:p>
                      <a:pPr marL="342900" marR="0" lvl="0" indent="-342900">
                        <a:spcBef>
                          <a:spcPts val="0"/>
                        </a:spcBef>
                        <a:spcAft>
                          <a:spcPts val="0"/>
                        </a:spcAft>
                        <a:buFont typeface="+mj-lt"/>
                        <a:buAutoNum type="arabicPeriod"/>
                      </a:pPr>
                      <a:r>
                        <a:rPr lang="en-US" sz="1800" dirty="0" smtClean="0">
                          <a:effectLst/>
                          <a:latin typeface="+mj-lt"/>
                        </a:rPr>
                        <a:t>Require </a:t>
                      </a:r>
                      <a:r>
                        <a:rPr lang="en-US" sz="1800" dirty="0">
                          <a:effectLst/>
                          <a:latin typeface="+mj-lt"/>
                        </a:rPr>
                        <a:t>residents to complete rotations in 10 specialty areas </a:t>
                      </a:r>
                    </a:p>
                    <a:p>
                      <a:pPr marL="342900" marR="0" lvl="0" indent="-342900">
                        <a:spcBef>
                          <a:spcPts val="0"/>
                        </a:spcBef>
                        <a:spcAft>
                          <a:spcPts val="0"/>
                        </a:spcAft>
                        <a:buFont typeface="+mj-lt"/>
                        <a:buAutoNum type="arabicPeriod"/>
                      </a:pPr>
                      <a:r>
                        <a:rPr lang="en-US" sz="1800" dirty="0" smtClean="0">
                          <a:effectLst/>
                          <a:latin typeface="+mj-lt"/>
                        </a:rPr>
                        <a:t>Require </a:t>
                      </a:r>
                      <a:r>
                        <a:rPr lang="en-US" sz="1800" dirty="0">
                          <a:effectLst/>
                          <a:latin typeface="+mj-lt"/>
                        </a:rPr>
                        <a:t>accomplishment in a specified number of clinical procedures by each resident </a:t>
                      </a:r>
                    </a:p>
                    <a:p>
                      <a:pPr marL="0" marR="0">
                        <a:lnSpc>
                          <a:spcPct val="115000"/>
                        </a:lnSpc>
                        <a:spcBef>
                          <a:spcPts val="0"/>
                        </a:spcBef>
                        <a:spcAft>
                          <a:spcPts val="0"/>
                        </a:spcAft>
                      </a:pPr>
                      <a:r>
                        <a:rPr lang="en-US" sz="1800" dirty="0">
                          <a:effectLst/>
                          <a:latin typeface="+mj-lt"/>
                        </a:rPr>
                        <a:t> </a:t>
                      </a:r>
                      <a:endParaRPr lang="en-US" sz="1800"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1"/>
                  </a:ext>
                </a:extLst>
              </a:tr>
              <a:tr h="6788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a:effectLst/>
                          <a:latin typeface="+mj-lt"/>
                        </a:rPr>
                        <a:t>Curricular </a:t>
                      </a:r>
                      <a:r>
                        <a:rPr lang="en-US" sz="1800" b="1" dirty="0" smtClean="0">
                          <a:effectLst/>
                          <a:latin typeface="+mj-lt"/>
                        </a:rPr>
                        <a:t>Element</a:t>
                      </a:r>
                    </a:p>
                    <a:p>
                      <a:pPr marL="0" marR="0">
                        <a:lnSpc>
                          <a:spcPct val="115000"/>
                        </a:lnSpc>
                        <a:spcBef>
                          <a:spcPts val="0"/>
                        </a:spcBef>
                        <a:spcAft>
                          <a:spcPts val="0"/>
                        </a:spcAft>
                      </a:pPr>
                      <a:r>
                        <a:rPr lang="en-US" sz="1800" b="1" dirty="0" smtClean="0">
                          <a:effectLst/>
                          <a:latin typeface="+mj-lt"/>
                        </a:rPr>
                        <a:t>linked </a:t>
                      </a:r>
                      <a:r>
                        <a:rPr lang="en-US" sz="1800" b="1" dirty="0">
                          <a:effectLst/>
                          <a:latin typeface="+mj-lt"/>
                        </a:rPr>
                        <a:t>to </a:t>
                      </a:r>
                      <a:r>
                        <a:rPr lang="en-US" sz="1800" b="1" dirty="0" smtClean="0">
                          <a:effectLst/>
                          <a:latin typeface="+mj-lt"/>
                        </a:rPr>
                        <a:t>Objective</a:t>
                      </a:r>
                      <a:endParaRPr lang="en-US" sz="1800" b="1"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spcBef>
                          <a:spcPts val="0"/>
                        </a:spcBef>
                        <a:spcAft>
                          <a:spcPts val="0"/>
                        </a:spcAft>
                        <a:buFont typeface="+mj-lt"/>
                        <a:buAutoNum type="arabicPeriod"/>
                      </a:pPr>
                      <a:r>
                        <a:rPr lang="en-US" sz="1800" dirty="0">
                          <a:effectLst/>
                          <a:latin typeface="+mj-lt"/>
                        </a:rPr>
                        <a:t>Clinical-based practice and patient care </a:t>
                      </a:r>
                      <a:r>
                        <a:rPr lang="en-US" sz="1800" dirty="0" smtClean="0">
                          <a:effectLst/>
                          <a:latin typeface="+mj-lt"/>
                        </a:rPr>
                        <a:t>experiences</a:t>
                      </a:r>
                      <a:endParaRPr lang="en-US" sz="1800" dirty="0">
                        <a:effectLst/>
                        <a:latin typeface="+mj-lt"/>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12756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smtClean="0">
                          <a:solidFill>
                            <a:srgbClr val="000000"/>
                          </a:solidFill>
                          <a:effectLst/>
                          <a:latin typeface="+mj-lt"/>
                          <a:ea typeface="Calibri"/>
                          <a:cs typeface="Calibri"/>
                        </a:rPr>
                        <a:t>Curriculum objective  at the competency</a:t>
                      </a:r>
                      <a:r>
                        <a:rPr lang="en-US" sz="1800" b="1" baseline="0" dirty="0" smtClean="0">
                          <a:solidFill>
                            <a:srgbClr val="000000"/>
                          </a:solidFill>
                          <a:effectLst/>
                          <a:latin typeface="+mj-lt"/>
                          <a:ea typeface="Calibri"/>
                          <a:cs typeface="Calibri"/>
                        </a:rPr>
                        <a:t> </a:t>
                      </a:r>
                      <a:r>
                        <a:rPr lang="en-US" sz="1800" b="1" dirty="0" smtClean="0">
                          <a:solidFill>
                            <a:srgbClr val="000000"/>
                          </a:solidFill>
                          <a:effectLst/>
                          <a:latin typeface="+mj-lt"/>
                          <a:ea typeface="Calibri"/>
                          <a:cs typeface="Calibri"/>
                        </a:rPr>
                        <a:t>level</a:t>
                      </a:r>
                      <a:endParaRPr lang="en-US" sz="1800" b="1"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800" dirty="0" smtClean="0">
                          <a:latin typeface="+mj-lt"/>
                        </a:rPr>
                        <a:t>Clinical Learning Objective for curriculum element </a:t>
                      </a:r>
                      <a:r>
                        <a:rPr lang="en-US" sz="1800" dirty="0" err="1" smtClean="0">
                          <a:latin typeface="+mj-lt"/>
                        </a:rPr>
                        <a:t>precepted</a:t>
                      </a:r>
                      <a:r>
                        <a:rPr lang="en-US" sz="1800" dirty="0" smtClean="0">
                          <a:latin typeface="+mj-lt"/>
                        </a:rPr>
                        <a:t> clinic</a:t>
                      </a:r>
                      <a:r>
                        <a:rPr lang="en-US" sz="1800" i="0" dirty="0" smtClean="0">
                          <a:latin typeface="+mj-lt"/>
                        </a:rPr>
                        <a:t>:  Provide patient-centered care that is compassionate, valued, appropriate and effective for the treatment of health problems and the promotion of health (competency #1)</a:t>
                      </a:r>
                    </a:p>
                    <a:p>
                      <a:pPr marL="0" marR="0" lvl="0" indent="0">
                        <a:spcBef>
                          <a:spcPts val="0"/>
                        </a:spcBef>
                        <a:spcAft>
                          <a:spcPts val="0"/>
                        </a:spcAft>
                        <a:buFont typeface="+mj-lt"/>
                        <a:buNone/>
                      </a:pPr>
                      <a:endParaRPr lang="en-US" sz="1800" dirty="0">
                        <a:effectLst/>
                        <a:latin typeface="+mj-lt"/>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r h="9999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800" b="1" dirty="0" smtClean="0">
                          <a:solidFill>
                            <a:srgbClr val="000000"/>
                          </a:solidFill>
                          <a:effectLst/>
                          <a:latin typeface="+mj-lt"/>
                          <a:ea typeface="Calibri"/>
                          <a:cs typeface="Calibri"/>
                        </a:rPr>
                        <a:t>Learner outcome</a:t>
                      </a:r>
                      <a:endParaRPr lang="en-US" sz="1800" b="1" dirty="0">
                        <a:solidFill>
                          <a:srgbClr val="000000"/>
                        </a:solidFill>
                        <a:effectLst/>
                        <a:latin typeface="+mj-lt"/>
                        <a:ea typeface="Calibri"/>
                        <a:cs typeface="Calibri"/>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i="1" dirty="0" smtClean="0">
                          <a:latin typeface="+mj-lt"/>
                        </a:rPr>
                        <a:t>1.</a:t>
                      </a:r>
                      <a:r>
                        <a:rPr lang="en-US" sz="1800" i="1" baseline="0" dirty="0" smtClean="0">
                          <a:latin typeface="+mj-lt"/>
                        </a:rPr>
                        <a:t>  </a:t>
                      </a:r>
                      <a:r>
                        <a:rPr lang="en-US" sz="1800" i="0" dirty="0" smtClean="0">
                          <a:latin typeface="+mj-lt"/>
                        </a:rPr>
                        <a:t>Assess for, diagnose, treat and manage over time common medical conditions experienced in primary care (subdomain of competency #1): Hypertension, diabetes…..</a:t>
                      </a:r>
                      <a:endParaRPr lang="en-US" sz="1800" i="0" dirty="0">
                        <a:latin typeface="+mj-lt"/>
                      </a:endParaRPr>
                    </a:p>
                  </a:txBody>
                  <a:tcPr marL="72702" marR="72702"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bl>
          </a:graphicData>
        </a:graphic>
      </p:graphicFrame>
      <p:sp>
        <p:nvSpPr>
          <p:cNvPr id="5" name="Down Arrow 4"/>
          <p:cNvSpPr/>
          <p:nvPr/>
        </p:nvSpPr>
        <p:spPr>
          <a:xfrm>
            <a:off x="11090715" y="924033"/>
            <a:ext cx="484632" cy="5735717"/>
          </a:xfrm>
          <a:prstGeom prst="downArrow">
            <a:avLst>
              <a:gd name="adj1" fmla="val 50000"/>
              <a:gd name="adj2" fmla="val 100314"/>
            </a:avLst>
          </a:prstGeom>
          <a:solidFill>
            <a:schemeClr val="accent2">
              <a:lumMod val="40000"/>
              <a:lumOff val="60000"/>
            </a:schemeClr>
          </a:solidFill>
          <a:ln w="9525" cap="flat" cmpd="sng" algn="ctr">
            <a:solidFill>
              <a:schemeClr val="accent2"/>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Title 2">
            <a:extLst>
              <a:ext uri="{FF2B5EF4-FFF2-40B4-BE49-F238E27FC236}">
                <a16:creationId xmlns:a16="http://schemas.microsoft.com/office/drawing/2014/main" id="{27779A16-415A-9145-B181-90C7EE2C2DF1}"/>
              </a:ext>
            </a:extLst>
          </p:cNvPr>
          <p:cNvSpPr txBox="1">
            <a:spLocks/>
          </p:cNvSpPr>
          <p:nvPr/>
        </p:nvSpPr>
        <p:spPr>
          <a:xfrm>
            <a:off x="835824" y="199606"/>
            <a:ext cx="10566468"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Putting it together</a:t>
            </a:r>
            <a:endPar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spTree>
    <p:extLst>
      <p:ext uri="{BB962C8B-B14F-4D97-AF65-F5344CB8AC3E}">
        <p14:creationId xmlns:p14="http://schemas.microsoft.com/office/powerpoint/2010/main" val="316652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rPr>
              <a:t>Curriculum </a:t>
            </a: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Development:</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sp>
        <p:nvSpPr>
          <p:cNvPr id="3" name="Title 2">
            <a:extLst>
              <a:ext uri="{FF2B5EF4-FFF2-40B4-BE49-F238E27FC236}">
                <a16:creationId xmlns:a16="http://schemas.microsoft.com/office/drawing/2014/main" id="{27779A16-415A-9145-B181-90C7EE2C2DF1}"/>
              </a:ext>
            </a:extLst>
          </p:cNvPr>
          <p:cNvSpPr txBox="1">
            <a:spLocks/>
          </p:cNvSpPr>
          <p:nvPr/>
        </p:nvSpPr>
        <p:spPr>
          <a:xfrm>
            <a:off x="0" y="3329582"/>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000" spc="-30" dirty="0">
                <a:solidFill>
                  <a:srgbClr val="4472C4">
                    <a:lumMod val="75000"/>
                  </a:srgbClr>
                </a:solidFill>
                <a:latin typeface="Calibri Light" panose="020F0302020204030204"/>
                <a:cs typeface="Calibri" panose="020F0502020204030204" pitchFamily="34" charset="0"/>
              </a:rPr>
              <a:t>Elements and Learning Objectives</a:t>
            </a:r>
            <a:r>
              <a:rPr kumimoji="0" lang="en-US" sz="40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
            </a:r>
            <a:br>
              <a:rPr kumimoji="0" lang="en-US" sz="40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endParaRPr kumimoji="0" lang="en-US" sz="40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174012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8598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Developing Learner Goals and Objectives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248338"/>
            <a:ext cx="10972800"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800"/>
              </a:spcAft>
              <a:buClr>
                <a:srgbClr val="008558"/>
              </a:buClr>
              <a:buFont typeface="Wingdings" panose="05000000000000000000" pitchFamily="2" charset="2"/>
              <a:buChar char="v"/>
            </a:pPr>
            <a:r>
              <a:rPr lang="en-US" dirty="0" smtClean="0">
                <a:solidFill>
                  <a:prstClr val="black"/>
                </a:solidFill>
                <a:latin typeface="Calibri Light" panose="020F0302020204030204" pitchFamily="34" charset="0"/>
                <a:cs typeface="Calibri Light" panose="020F0302020204030204" pitchFamily="34" charset="0"/>
              </a:rPr>
              <a:t>Common </a:t>
            </a:r>
            <a:r>
              <a:rPr lang="en-US" dirty="0">
                <a:solidFill>
                  <a:prstClr val="black"/>
                </a:solidFill>
                <a:latin typeface="Calibri Light" panose="020F0302020204030204" pitchFamily="34" charset="0"/>
                <a:cs typeface="Calibri Light" panose="020F0302020204030204" pitchFamily="34" charset="0"/>
              </a:rPr>
              <a:t>conditions to assess your trainees during </a:t>
            </a:r>
            <a:r>
              <a:rPr lang="en-US" dirty="0" err="1">
                <a:solidFill>
                  <a:prstClr val="black"/>
                </a:solidFill>
                <a:latin typeface="Calibri Light" panose="020F0302020204030204" pitchFamily="34" charset="0"/>
                <a:cs typeface="Calibri Light" panose="020F0302020204030204" pitchFamily="34" charset="0"/>
              </a:rPr>
              <a:t>precepted</a:t>
            </a:r>
            <a:r>
              <a:rPr lang="en-US" dirty="0">
                <a:solidFill>
                  <a:prstClr val="black"/>
                </a:solidFill>
                <a:latin typeface="Calibri Light" panose="020F0302020204030204" pitchFamily="34" charset="0"/>
                <a:cs typeface="Calibri Light" panose="020F0302020204030204" pitchFamily="34" charset="0"/>
              </a:rPr>
              <a:t> clinic </a:t>
            </a:r>
          </a:p>
          <a:p>
            <a:pPr lvl="0">
              <a:spcBef>
                <a:spcPts val="0"/>
              </a:spcBef>
              <a:spcAft>
                <a:spcPts val="1800"/>
              </a:spcAft>
              <a:buClr>
                <a:srgbClr val="008558"/>
              </a:buClr>
              <a:buFont typeface="Wingdings" panose="05000000000000000000" pitchFamily="2" charset="2"/>
              <a:buChar char="v"/>
            </a:pPr>
            <a:r>
              <a:rPr lang="en-US" dirty="0">
                <a:solidFill>
                  <a:prstClr val="black"/>
                </a:solidFill>
                <a:latin typeface="Calibri Light" panose="020F0302020204030204" pitchFamily="34" charset="0"/>
                <a:cs typeface="Calibri Light" panose="020F0302020204030204" pitchFamily="34" charset="0"/>
              </a:rPr>
              <a:t>List of procedures for your trainees to develop competency in</a:t>
            </a:r>
          </a:p>
          <a:p>
            <a:pPr lvl="0">
              <a:spcBef>
                <a:spcPts val="0"/>
              </a:spcBef>
              <a:spcAft>
                <a:spcPts val="1800"/>
              </a:spcAft>
              <a:buClr>
                <a:srgbClr val="008558"/>
              </a:buClr>
              <a:buFont typeface="Wingdings" panose="05000000000000000000" pitchFamily="2" charset="2"/>
              <a:buChar char="v"/>
            </a:pPr>
            <a:r>
              <a:rPr lang="en-US" dirty="0">
                <a:solidFill>
                  <a:prstClr val="black"/>
                </a:solidFill>
                <a:latin typeface="Calibri Light" panose="020F0302020204030204" pitchFamily="34" charset="0"/>
                <a:cs typeface="Calibri Light" panose="020F0302020204030204" pitchFamily="34" charset="0"/>
              </a:rPr>
              <a:t>Specialty Rotations learning objectives</a:t>
            </a:r>
          </a:p>
          <a:p>
            <a:pPr lvl="0">
              <a:spcBef>
                <a:spcPts val="0"/>
              </a:spcBef>
              <a:spcAft>
                <a:spcPts val="1800"/>
              </a:spcAft>
              <a:buClr>
                <a:srgbClr val="008558"/>
              </a:buClr>
              <a:buFont typeface="Wingdings" panose="05000000000000000000" pitchFamily="2" charset="2"/>
              <a:buChar char="v"/>
            </a:pPr>
            <a:r>
              <a:rPr lang="en-US" dirty="0">
                <a:solidFill>
                  <a:prstClr val="black"/>
                </a:solidFill>
                <a:latin typeface="Calibri Light" panose="020F0302020204030204" pitchFamily="34" charset="0"/>
                <a:cs typeface="Calibri Light" panose="020F0302020204030204" pitchFamily="34" charset="0"/>
              </a:rPr>
              <a:t>Didactic sessions and corresponding learning objectives </a:t>
            </a:r>
          </a:p>
          <a:p>
            <a:pPr lvl="0">
              <a:spcBef>
                <a:spcPts val="0"/>
              </a:spcBef>
              <a:spcAft>
                <a:spcPts val="1800"/>
              </a:spcAft>
              <a:buClr>
                <a:srgbClr val="008558"/>
              </a:buClr>
              <a:buFont typeface="Wingdings" panose="05000000000000000000" pitchFamily="2" charset="2"/>
              <a:buChar char="v"/>
            </a:pPr>
            <a:r>
              <a:rPr lang="en-US" dirty="0">
                <a:solidFill>
                  <a:prstClr val="black"/>
                </a:solidFill>
                <a:latin typeface="Calibri Light" panose="020F0302020204030204" pitchFamily="34" charset="0"/>
                <a:cs typeface="Calibri Light" panose="020F0302020204030204" pitchFamily="34" charset="0"/>
              </a:rPr>
              <a:t>Other educational components to assess</a:t>
            </a:r>
          </a:p>
        </p:txBody>
      </p:sp>
    </p:spTree>
    <p:extLst>
      <p:ext uri="{BB962C8B-B14F-4D97-AF65-F5344CB8AC3E}">
        <p14:creationId xmlns:p14="http://schemas.microsoft.com/office/powerpoint/2010/main" val="3685080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174506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Common Conditions to Assess Learner</a:t>
            </a:r>
          </a:p>
        </p:txBody>
      </p:sp>
      <p:graphicFrame>
        <p:nvGraphicFramePr>
          <p:cNvPr id="4" name="Table 3"/>
          <p:cNvGraphicFramePr>
            <a:graphicFrameLocks noGrp="1"/>
          </p:cNvGraphicFramePr>
          <p:nvPr>
            <p:extLst>
              <p:ext uri="{D42A27DB-BD31-4B8C-83A1-F6EECF244321}">
                <p14:modId xmlns:p14="http://schemas.microsoft.com/office/powerpoint/2010/main" val="2975922508"/>
              </p:ext>
            </p:extLst>
          </p:nvPr>
        </p:nvGraphicFramePr>
        <p:xfrm>
          <a:off x="1395663" y="2712722"/>
          <a:ext cx="9400673" cy="3444240"/>
        </p:xfrm>
        <a:graphic>
          <a:graphicData uri="http://schemas.openxmlformats.org/drawingml/2006/table">
            <a:tbl>
              <a:tblPr bandRow="1">
                <a:tableStyleId>{69CF1AB2-1976-4502-BF36-3FF5EA218861}</a:tableStyleId>
              </a:tblPr>
              <a:tblGrid>
                <a:gridCol w="2830227">
                  <a:extLst>
                    <a:ext uri="{9D8B030D-6E8A-4147-A177-3AD203B41FA5}">
                      <a16:colId xmlns:a16="http://schemas.microsoft.com/office/drawing/2014/main" val="236436481"/>
                    </a:ext>
                  </a:extLst>
                </a:gridCol>
                <a:gridCol w="3285223">
                  <a:extLst>
                    <a:ext uri="{9D8B030D-6E8A-4147-A177-3AD203B41FA5}">
                      <a16:colId xmlns:a16="http://schemas.microsoft.com/office/drawing/2014/main" val="3744038624"/>
                    </a:ext>
                  </a:extLst>
                </a:gridCol>
                <a:gridCol w="3285223">
                  <a:extLst>
                    <a:ext uri="{9D8B030D-6E8A-4147-A177-3AD203B41FA5}">
                      <a16:colId xmlns:a16="http://schemas.microsoft.com/office/drawing/2014/main" val="2805430427"/>
                    </a:ext>
                  </a:extLst>
                </a:gridCol>
              </a:tblGrid>
              <a:tr h="688848">
                <a:tc>
                  <a:txBody>
                    <a:bodyPr/>
                    <a:lstStyle/>
                    <a:p>
                      <a:pPr algn="ctr"/>
                      <a:r>
                        <a:rPr lang="en-US" sz="2800" dirty="0" smtClean="0">
                          <a:latin typeface="+mj-lt"/>
                        </a:rPr>
                        <a:t>Hypertension</a:t>
                      </a:r>
                      <a:endParaRPr lang="en-US" sz="2800" b="0" dirty="0">
                        <a:latin typeface="+mj-lt"/>
                      </a:endParaRPr>
                    </a:p>
                  </a:txBody>
                  <a:tcPr anchor="ctr"/>
                </a:tc>
                <a:tc>
                  <a:txBody>
                    <a:bodyPr/>
                    <a:lstStyle/>
                    <a:p>
                      <a:pPr algn="ctr"/>
                      <a:r>
                        <a:rPr lang="en-US" sz="2800" dirty="0" smtClean="0">
                          <a:latin typeface="+mj-lt"/>
                        </a:rPr>
                        <a:t>Chronic Pain</a:t>
                      </a:r>
                      <a:endParaRPr lang="en-US" sz="2800" b="0" dirty="0">
                        <a:latin typeface="+mj-lt"/>
                      </a:endParaRPr>
                    </a:p>
                  </a:txBody>
                  <a:tcPr anchor="ctr"/>
                </a:tc>
                <a:tc>
                  <a:txBody>
                    <a:bodyPr/>
                    <a:lstStyle/>
                    <a:p>
                      <a:pPr algn="ctr"/>
                      <a:r>
                        <a:rPr lang="en-US" sz="2800" dirty="0" smtClean="0">
                          <a:latin typeface="+mj-lt"/>
                        </a:rPr>
                        <a:t>Hepatitis</a:t>
                      </a:r>
                      <a:r>
                        <a:rPr lang="en-US" sz="2800" baseline="0" dirty="0" smtClean="0">
                          <a:latin typeface="+mj-lt"/>
                        </a:rPr>
                        <a:t> C</a:t>
                      </a:r>
                      <a:endParaRPr lang="en-US" sz="2800" b="0" dirty="0">
                        <a:latin typeface="+mj-lt"/>
                      </a:endParaRPr>
                    </a:p>
                  </a:txBody>
                  <a:tcPr anchor="ctr"/>
                </a:tc>
                <a:extLst>
                  <a:ext uri="{0D108BD9-81ED-4DB2-BD59-A6C34878D82A}">
                    <a16:rowId xmlns:a16="http://schemas.microsoft.com/office/drawing/2014/main" val="3981741143"/>
                  </a:ext>
                </a:extLst>
              </a:tr>
              <a:tr h="688848">
                <a:tc>
                  <a:txBody>
                    <a:bodyPr/>
                    <a:lstStyle/>
                    <a:p>
                      <a:pPr algn="ctr"/>
                      <a:r>
                        <a:rPr lang="en-US" sz="2800" dirty="0" smtClean="0">
                          <a:latin typeface="+mj-lt"/>
                        </a:rPr>
                        <a:t>Diabetes</a:t>
                      </a:r>
                      <a:endParaRPr lang="en-US" sz="2800" b="0" dirty="0">
                        <a:latin typeface="+mj-lt"/>
                      </a:endParaRPr>
                    </a:p>
                  </a:txBody>
                  <a:tcPr anchor="ctr"/>
                </a:tc>
                <a:tc>
                  <a:txBody>
                    <a:bodyPr/>
                    <a:lstStyle/>
                    <a:p>
                      <a:pPr algn="ctr"/>
                      <a:r>
                        <a:rPr lang="en-US" sz="2800" dirty="0" smtClean="0">
                          <a:latin typeface="+mj-lt"/>
                        </a:rPr>
                        <a:t>COPD</a:t>
                      </a:r>
                      <a:endParaRPr lang="en-US" sz="2800" b="0" dirty="0">
                        <a:latin typeface="+mj-lt"/>
                      </a:endParaRPr>
                    </a:p>
                  </a:txBody>
                  <a:tcPr anchor="ctr"/>
                </a:tc>
                <a:tc>
                  <a:txBody>
                    <a:bodyPr/>
                    <a:lstStyle/>
                    <a:p>
                      <a:pPr algn="ctr"/>
                      <a:r>
                        <a:rPr lang="en-US" sz="2800" dirty="0" smtClean="0">
                          <a:latin typeface="+mj-lt"/>
                        </a:rPr>
                        <a:t>Alcoholism </a:t>
                      </a:r>
                      <a:endParaRPr lang="en-US" sz="2800" b="0" dirty="0">
                        <a:latin typeface="+mj-lt"/>
                      </a:endParaRPr>
                    </a:p>
                  </a:txBody>
                  <a:tcPr anchor="ctr"/>
                </a:tc>
                <a:extLst>
                  <a:ext uri="{0D108BD9-81ED-4DB2-BD59-A6C34878D82A}">
                    <a16:rowId xmlns:a16="http://schemas.microsoft.com/office/drawing/2014/main" val="3571966553"/>
                  </a:ext>
                </a:extLst>
              </a:tr>
              <a:tr h="688848">
                <a:tc>
                  <a:txBody>
                    <a:bodyPr/>
                    <a:lstStyle/>
                    <a:p>
                      <a:pPr algn="ctr"/>
                      <a:r>
                        <a:rPr lang="en-US" sz="2800" dirty="0" smtClean="0">
                          <a:latin typeface="+mj-lt"/>
                        </a:rPr>
                        <a:t>Depression</a:t>
                      </a:r>
                      <a:endParaRPr lang="en-US" sz="2800" b="0" dirty="0">
                        <a:latin typeface="+mj-lt"/>
                      </a:endParaRPr>
                    </a:p>
                  </a:txBody>
                  <a:tcPr anchor="ctr"/>
                </a:tc>
                <a:tc>
                  <a:txBody>
                    <a:bodyPr/>
                    <a:lstStyle/>
                    <a:p>
                      <a:pPr algn="ctr"/>
                      <a:r>
                        <a:rPr lang="en-US" sz="2800" dirty="0" smtClean="0">
                          <a:latin typeface="+mj-lt"/>
                        </a:rPr>
                        <a:t>Chronic rental failure</a:t>
                      </a:r>
                      <a:endParaRPr lang="en-US" sz="2800" b="0" dirty="0">
                        <a:latin typeface="+mj-lt"/>
                      </a:endParaRPr>
                    </a:p>
                  </a:txBody>
                  <a:tcPr anchor="ctr"/>
                </a:tc>
                <a:tc>
                  <a:txBody>
                    <a:bodyPr/>
                    <a:lstStyle/>
                    <a:p>
                      <a:pPr algn="ctr"/>
                      <a:r>
                        <a:rPr lang="en-US" sz="2800" dirty="0" smtClean="0">
                          <a:latin typeface="+mj-lt"/>
                        </a:rPr>
                        <a:t>Substance</a:t>
                      </a:r>
                      <a:r>
                        <a:rPr lang="en-US" sz="2800" baseline="0" dirty="0" smtClean="0">
                          <a:latin typeface="+mj-lt"/>
                        </a:rPr>
                        <a:t> use</a:t>
                      </a:r>
                      <a:endParaRPr lang="en-US" sz="2800" b="0" dirty="0">
                        <a:latin typeface="+mj-lt"/>
                      </a:endParaRPr>
                    </a:p>
                  </a:txBody>
                  <a:tcPr anchor="ctr"/>
                </a:tc>
                <a:extLst>
                  <a:ext uri="{0D108BD9-81ED-4DB2-BD59-A6C34878D82A}">
                    <a16:rowId xmlns:a16="http://schemas.microsoft.com/office/drawing/2014/main" val="885535164"/>
                  </a:ext>
                </a:extLst>
              </a:tr>
              <a:tr h="688848">
                <a:tc>
                  <a:txBody>
                    <a:bodyPr/>
                    <a:lstStyle/>
                    <a:p>
                      <a:pPr algn="ctr"/>
                      <a:r>
                        <a:rPr lang="en-US" sz="2800" dirty="0" smtClean="0">
                          <a:latin typeface="+mj-lt"/>
                        </a:rPr>
                        <a:t>Obesity</a:t>
                      </a:r>
                      <a:endParaRPr lang="en-US" sz="2800" b="0" dirty="0">
                        <a:latin typeface="+mj-lt"/>
                      </a:endParaRPr>
                    </a:p>
                  </a:txBody>
                  <a:tcPr anchor="ctr"/>
                </a:tc>
                <a:tc>
                  <a:txBody>
                    <a:bodyPr/>
                    <a:lstStyle/>
                    <a:p>
                      <a:pPr algn="ctr"/>
                      <a:r>
                        <a:rPr lang="en-US" sz="2800" dirty="0" smtClean="0">
                          <a:latin typeface="+mj-lt"/>
                        </a:rPr>
                        <a:t>Hear</a:t>
                      </a:r>
                      <a:r>
                        <a:rPr lang="en-US" sz="2800" baseline="0" dirty="0" smtClean="0">
                          <a:latin typeface="+mj-lt"/>
                        </a:rPr>
                        <a:t>t failure </a:t>
                      </a:r>
                      <a:endParaRPr lang="en-US" sz="2800" b="0" dirty="0">
                        <a:latin typeface="+mj-lt"/>
                      </a:endParaRPr>
                    </a:p>
                  </a:txBody>
                  <a:tcPr anchor="ctr"/>
                </a:tc>
                <a:tc>
                  <a:txBody>
                    <a:bodyPr/>
                    <a:lstStyle/>
                    <a:p>
                      <a:pPr algn="ctr"/>
                      <a:r>
                        <a:rPr lang="en-US" sz="2800" dirty="0" smtClean="0">
                          <a:latin typeface="+mj-lt"/>
                        </a:rPr>
                        <a:t>Women’s Health</a:t>
                      </a:r>
                      <a:endParaRPr lang="en-US" sz="2800" b="0" dirty="0">
                        <a:latin typeface="+mj-lt"/>
                      </a:endParaRPr>
                    </a:p>
                  </a:txBody>
                  <a:tcPr anchor="ctr"/>
                </a:tc>
                <a:extLst>
                  <a:ext uri="{0D108BD9-81ED-4DB2-BD59-A6C34878D82A}">
                    <a16:rowId xmlns:a16="http://schemas.microsoft.com/office/drawing/2014/main" val="1054153994"/>
                  </a:ext>
                </a:extLst>
              </a:tr>
              <a:tr h="688848">
                <a:tc>
                  <a:txBody>
                    <a:bodyPr/>
                    <a:lstStyle/>
                    <a:p>
                      <a:pPr algn="ctr"/>
                      <a:r>
                        <a:rPr lang="en-US" sz="2800" dirty="0" smtClean="0">
                          <a:latin typeface="+mj-lt"/>
                        </a:rPr>
                        <a:t>Asthma</a:t>
                      </a:r>
                      <a:endParaRPr lang="en-US" sz="2800" b="0" dirty="0">
                        <a:latin typeface="+mj-lt"/>
                      </a:endParaRPr>
                    </a:p>
                  </a:txBody>
                  <a:tcPr anchor="ctr"/>
                </a:tc>
                <a:tc>
                  <a:txBody>
                    <a:bodyPr/>
                    <a:lstStyle/>
                    <a:p>
                      <a:pPr algn="ctr"/>
                      <a:r>
                        <a:rPr lang="en-US" sz="2800" dirty="0" smtClean="0">
                          <a:latin typeface="+mj-lt"/>
                        </a:rPr>
                        <a:t>HIV</a:t>
                      </a:r>
                      <a:endParaRPr lang="en-US" sz="2800" b="0" dirty="0">
                        <a:latin typeface="+mj-lt"/>
                      </a:endParaRPr>
                    </a:p>
                  </a:txBody>
                  <a:tcPr anchor="ctr"/>
                </a:tc>
                <a:tc>
                  <a:txBody>
                    <a:bodyPr/>
                    <a:lstStyle/>
                    <a:p>
                      <a:pPr algn="ctr"/>
                      <a:r>
                        <a:rPr lang="en-US" sz="2800" dirty="0" smtClean="0">
                          <a:latin typeface="+mj-lt"/>
                        </a:rPr>
                        <a:t>MAT</a:t>
                      </a:r>
                      <a:endParaRPr lang="en-US" sz="2800" b="0" dirty="0">
                        <a:latin typeface="+mj-lt"/>
                      </a:endParaRPr>
                    </a:p>
                  </a:txBody>
                  <a:tcPr anchor="ctr"/>
                </a:tc>
                <a:extLst>
                  <a:ext uri="{0D108BD9-81ED-4DB2-BD59-A6C34878D82A}">
                    <a16:rowId xmlns:a16="http://schemas.microsoft.com/office/drawing/2014/main" val="37624971"/>
                  </a:ext>
                </a:extLst>
              </a:tr>
            </a:tbl>
          </a:graphicData>
        </a:graphic>
      </p:graphicFrame>
    </p:spTree>
    <p:extLst>
      <p:ext uri="{BB962C8B-B14F-4D97-AF65-F5344CB8AC3E}">
        <p14:creationId xmlns:p14="http://schemas.microsoft.com/office/powerpoint/2010/main" val="317907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4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6" name="Content Placeholder 3"/>
          <p:cNvGraphicFramePr>
            <a:graphicFrameLocks/>
          </p:cNvGraphicFramePr>
          <p:nvPr>
            <p:extLst>
              <p:ext uri="{D42A27DB-BD31-4B8C-83A1-F6EECF244321}">
                <p14:modId xmlns:p14="http://schemas.microsoft.com/office/powerpoint/2010/main" val="3077009519"/>
              </p:ext>
            </p:extLst>
          </p:nvPr>
        </p:nvGraphicFramePr>
        <p:xfrm>
          <a:off x="609600" y="2311400"/>
          <a:ext cx="10972800" cy="3990426"/>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5431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mj-lt"/>
                        </a:rPr>
                        <a:t>1:00-1:05</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smtClean="0">
                          <a:solidFill>
                            <a:schemeClr val="tx1"/>
                          </a:solidFill>
                          <a:effectLst/>
                          <a:latin typeface="+mj-lt"/>
                        </a:rPr>
                        <a:t>Introduction</a:t>
                      </a:r>
                      <a:r>
                        <a:rPr lang="en-US" sz="2400" b="0" baseline="0" dirty="0" smtClean="0">
                          <a:solidFill>
                            <a:schemeClr val="tx1"/>
                          </a:solidFill>
                          <a:effectLst/>
                          <a:latin typeface="+mj-lt"/>
                        </a:rPr>
                        <a:t> and Agenda </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5431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mj-lt"/>
                        </a:rPr>
                        <a:t>1:05-1:20</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smtClean="0">
                          <a:solidFill>
                            <a:schemeClr val="tx1"/>
                          </a:solidFill>
                          <a:effectLst/>
                          <a:latin typeface="+mj-lt"/>
                        </a:rPr>
                        <a:t>Finances, Sustainability, and Return on Investment</a:t>
                      </a:r>
                      <a:r>
                        <a:rPr lang="en-US" sz="2400" b="0" kern="1200" baseline="0" dirty="0" smtClean="0">
                          <a:solidFill>
                            <a:schemeClr val="tx1"/>
                          </a:solidFill>
                          <a:effectLst/>
                          <a:latin typeface="+mj-lt"/>
                        </a:rPr>
                        <a:t> </a:t>
                      </a:r>
                      <a:r>
                        <a:rPr lang="en-US" sz="2400" b="0" kern="1200" dirty="0" smtClean="0">
                          <a:solidFill>
                            <a:schemeClr val="tx1"/>
                          </a:solidFill>
                          <a:effectLst/>
                          <a:latin typeface="+mj-lt"/>
                        </a:rPr>
                        <a:t> </a:t>
                      </a:r>
                    </a:p>
                  </a:txBody>
                  <a:tcPr marL="68580" marR="68580" marT="0" marB="0" anchor="ctr"/>
                </a:tc>
                <a:extLst>
                  <a:ext uri="{0D108BD9-81ED-4DB2-BD59-A6C34878D82A}">
                    <a16:rowId xmlns:a16="http://schemas.microsoft.com/office/drawing/2014/main" val="4265957203"/>
                  </a:ext>
                </a:extLst>
              </a:tr>
              <a:tr h="625009">
                <a:tc>
                  <a:txBody>
                    <a:bodyPr/>
                    <a:lstStyle/>
                    <a:p>
                      <a:pPr marL="0" marR="0" algn="ctr">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1:20-1:35</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342900" marR="0" indent="-342900" algn="l">
                        <a:spcBef>
                          <a:spcPts val="0"/>
                        </a:spcBef>
                        <a:spcAft>
                          <a:spcPts val="0"/>
                        </a:spcAft>
                        <a:buFont typeface="Arial" panose="020B0604020202020204" pitchFamily="34" charset="0"/>
                        <a:buChar char="•"/>
                      </a:pPr>
                      <a:r>
                        <a:rPr lang="en-US" sz="2400" b="0" dirty="0" smtClean="0">
                          <a:solidFill>
                            <a:schemeClr val="tx1"/>
                          </a:solidFill>
                          <a:latin typeface="+mj-lt"/>
                        </a:rPr>
                        <a:t>Contracts and Agreements</a:t>
                      </a:r>
                    </a:p>
                    <a:p>
                      <a:pPr marL="342900" marR="0" indent="-342900" algn="l">
                        <a:spcBef>
                          <a:spcPts val="0"/>
                        </a:spcBef>
                        <a:spcAft>
                          <a:spcPts val="0"/>
                        </a:spcAft>
                        <a:buFont typeface="Arial" panose="020B0604020202020204" pitchFamily="34" charset="0"/>
                        <a:buChar char="•"/>
                      </a:pPr>
                      <a:r>
                        <a:rPr lang="en-US" sz="2400" b="0" dirty="0" smtClean="0">
                          <a:solidFill>
                            <a:schemeClr val="tx1"/>
                          </a:solidFill>
                          <a:latin typeface="+mj-lt"/>
                        </a:rPr>
                        <a:t>Program Policies </a:t>
                      </a:r>
                    </a:p>
                  </a:txBody>
                  <a:tcPr marL="68580" marR="68580" marT="0" marB="0" anchor="ctr"/>
                </a:tc>
                <a:extLst>
                  <a:ext uri="{0D108BD9-81ED-4DB2-BD59-A6C34878D82A}">
                    <a16:rowId xmlns:a16="http://schemas.microsoft.com/office/drawing/2014/main" val="1505512847"/>
                  </a:ext>
                </a:extLst>
              </a:tr>
              <a:tr h="5431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mj-lt"/>
                        </a:rPr>
                        <a:t>1:35-1:55</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a:spcBef>
                          <a:spcPts val="0"/>
                        </a:spcBef>
                        <a:spcAft>
                          <a:spcPts val="0"/>
                        </a:spcAft>
                        <a:buFont typeface="Arial" panose="020B0604020202020204" pitchFamily="34" charset="0"/>
                        <a:buNone/>
                      </a:pPr>
                      <a:r>
                        <a:rPr lang="en-US" sz="2400" b="0" dirty="0" smtClean="0">
                          <a:solidFill>
                            <a:schemeClr val="tx1"/>
                          </a:solidFill>
                          <a:latin typeface="+mj-lt"/>
                        </a:rPr>
                        <a:t>Curriculum Development Overview</a:t>
                      </a:r>
                    </a:p>
                  </a:txBody>
                  <a:tcPr marL="68580" marR="68580" marT="0" marB="0" anchor="ctr"/>
                </a:tc>
                <a:extLst>
                  <a:ext uri="{0D108BD9-81ED-4DB2-BD59-A6C34878D82A}">
                    <a16:rowId xmlns:a16="http://schemas.microsoft.com/office/drawing/2014/main" val="4231363193"/>
                  </a:ext>
                </a:extLst>
              </a:tr>
              <a:tr h="543151">
                <a:tc>
                  <a:txBody>
                    <a:bodyPr/>
                    <a:lstStyle/>
                    <a:p>
                      <a:pPr marL="0" marR="0" algn="ctr">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1:55-2:10</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Arial" panose="020B0604020202020204" pitchFamily="34" charset="0"/>
                        <a:buNone/>
                      </a:pPr>
                      <a:r>
                        <a:rPr lang="en-US" sz="2400" b="0" dirty="0" smtClean="0">
                          <a:solidFill>
                            <a:schemeClr val="tx1"/>
                          </a:solidFill>
                          <a:latin typeface="+mj-lt"/>
                        </a:rPr>
                        <a:t>Didactics Presentation Training</a:t>
                      </a:r>
                    </a:p>
                  </a:txBody>
                  <a:tcPr marL="68580" marR="68580" marT="0" marB="0" anchor="ctr"/>
                </a:tc>
                <a:extLst>
                  <a:ext uri="{0D108BD9-81ED-4DB2-BD59-A6C34878D82A}">
                    <a16:rowId xmlns:a16="http://schemas.microsoft.com/office/drawing/2014/main" val="1954702667"/>
                  </a:ext>
                </a:extLst>
              </a:tr>
              <a:tr h="543151">
                <a:tc>
                  <a:txBody>
                    <a:bodyPr/>
                    <a:lstStyle/>
                    <a:p>
                      <a:pPr marL="0" marR="0" algn="ctr">
                        <a:spcBef>
                          <a:spcPts val="0"/>
                        </a:spcBef>
                        <a:spcAft>
                          <a:spcPts val="0"/>
                        </a:spcAft>
                      </a:pPr>
                      <a:r>
                        <a:rPr lang="en-US" sz="2400" b="1" dirty="0" smtClean="0">
                          <a:effectLst/>
                          <a:latin typeface="+mj-lt"/>
                          <a:ea typeface="Calibri" panose="020F0502020204030204" pitchFamily="34" charset="0"/>
                          <a:cs typeface="Times New Roman" panose="02020603050405020304" pitchFamily="18" charset="0"/>
                        </a:rPr>
                        <a:t>2:10-2:25</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Arial" panose="020B0604020202020204" pitchFamily="34" charset="0"/>
                        <a:buNone/>
                      </a:pPr>
                      <a:r>
                        <a:rPr lang="en-US" sz="2400" b="0" dirty="0" smtClean="0">
                          <a:solidFill>
                            <a:schemeClr val="tx1"/>
                          </a:solidFill>
                          <a:latin typeface="+mj-lt"/>
                        </a:rPr>
                        <a:t>Postgraduate Residency Simulation Training</a:t>
                      </a:r>
                    </a:p>
                  </a:txBody>
                  <a:tcPr marL="68580" marR="68580" marT="0" marB="0" anchor="ctr"/>
                </a:tc>
                <a:extLst>
                  <a:ext uri="{0D108BD9-81ED-4DB2-BD59-A6C34878D82A}">
                    <a16:rowId xmlns:a16="http://schemas.microsoft.com/office/drawing/2014/main" val="4117967932"/>
                  </a:ext>
                </a:extLst>
              </a:tr>
              <a:tr h="5431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mj-lt"/>
                        </a:rPr>
                        <a:t>2:25-2:30</a:t>
                      </a:r>
                      <a:endParaRPr lang="en-US" sz="24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b="0" dirty="0" smtClean="0">
                          <a:solidFill>
                            <a:schemeClr val="tx1"/>
                          </a:solidFill>
                          <a:latin typeface="+mj-lt"/>
                        </a:rPr>
                        <a:t>Q/A, Wrap-Up and Evaluation </a:t>
                      </a:r>
                    </a:p>
                  </a:txBody>
                  <a:tcPr marL="68580" marR="68580" marT="0" marB="0" anchor="ctr"/>
                </a:tc>
                <a:extLst>
                  <a:ext uri="{0D108BD9-81ED-4DB2-BD59-A6C34878D82A}">
                    <a16:rowId xmlns:a16="http://schemas.microsoft.com/office/drawing/2014/main" val="2817454093"/>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985571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9" y="174506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Example of Procedures for Learner</a:t>
            </a:r>
          </a:p>
        </p:txBody>
      </p:sp>
      <p:graphicFrame>
        <p:nvGraphicFramePr>
          <p:cNvPr id="5" name="Table 4"/>
          <p:cNvGraphicFramePr>
            <a:graphicFrameLocks noGrp="1"/>
          </p:cNvGraphicFramePr>
          <p:nvPr>
            <p:extLst>
              <p:ext uri="{D42A27DB-BD31-4B8C-83A1-F6EECF244321}">
                <p14:modId xmlns:p14="http://schemas.microsoft.com/office/powerpoint/2010/main" val="1092739634"/>
              </p:ext>
            </p:extLst>
          </p:nvPr>
        </p:nvGraphicFramePr>
        <p:xfrm>
          <a:off x="2748546" y="2507418"/>
          <a:ext cx="6694905" cy="3627120"/>
        </p:xfrm>
        <a:graphic>
          <a:graphicData uri="http://schemas.openxmlformats.org/drawingml/2006/table">
            <a:tbl>
              <a:tblPr firstRow="1" bandRow="1">
                <a:tableStyleId>{5C22544A-7EE6-4342-B048-85BDC9FD1C3A}</a:tableStyleId>
              </a:tblPr>
              <a:tblGrid>
                <a:gridCol w="4304633">
                  <a:extLst>
                    <a:ext uri="{9D8B030D-6E8A-4147-A177-3AD203B41FA5}">
                      <a16:colId xmlns:a16="http://schemas.microsoft.com/office/drawing/2014/main" val="2566309921"/>
                    </a:ext>
                  </a:extLst>
                </a:gridCol>
                <a:gridCol w="2390272">
                  <a:extLst>
                    <a:ext uri="{9D8B030D-6E8A-4147-A177-3AD203B41FA5}">
                      <a16:colId xmlns:a16="http://schemas.microsoft.com/office/drawing/2014/main" val="3135885421"/>
                    </a:ext>
                  </a:extLst>
                </a:gridCol>
              </a:tblGrid>
              <a:tr h="239689">
                <a:tc>
                  <a:txBody>
                    <a:bodyPr/>
                    <a:lstStyle/>
                    <a:p>
                      <a:pPr algn="ctr"/>
                      <a:r>
                        <a:rPr lang="en-US" sz="2800" dirty="0" smtClean="0">
                          <a:latin typeface="+mj-lt"/>
                        </a:rPr>
                        <a:t>PROCEDURE</a:t>
                      </a:r>
                      <a:endParaRPr lang="en-US" sz="2800" dirty="0">
                        <a:latin typeface="+mj-lt"/>
                      </a:endParaRPr>
                    </a:p>
                  </a:txBody>
                  <a:tcPr/>
                </a:tc>
                <a:tc>
                  <a:txBody>
                    <a:bodyPr/>
                    <a:lstStyle/>
                    <a:p>
                      <a:pPr algn="ctr"/>
                      <a:r>
                        <a:rPr lang="en-US" sz="2800" dirty="0" smtClean="0">
                          <a:latin typeface="+mj-lt"/>
                        </a:rPr>
                        <a:t>TARGET #</a:t>
                      </a:r>
                      <a:endParaRPr lang="en-US" sz="2800" dirty="0">
                        <a:latin typeface="+mj-lt"/>
                      </a:endParaRPr>
                    </a:p>
                  </a:txBody>
                  <a:tcPr/>
                </a:tc>
                <a:extLst>
                  <a:ext uri="{0D108BD9-81ED-4DB2-BD59-A6C34878D82A}">
                    <a16:rowId xmlns:a16="http://schemas.microsoft.com/office/drawing/2014/main" val="235445802"/>
                  </a:ext>
                </a:extLst>
              </a:tr>
              <a:tr h="370840">
                <a:tc>
                  <a:txBody>
                    <a:bodyPr/>
                    <a:lstStyle/>
                    <a:p>
                      <a:r>
                        <a:rPr lang="en-US" sz="2800" dirty="0" smtClean="0">
                          <a:latin typeface="+mj-lt"/>
                        </a:rPr>
                        <a:t>IUD</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4239097217"/>
                  </a:ext>
                </a:extLst>
              </a:tr>
              <a:tr h="370840">
                <a:tc>
                  <a:txBody>
                    <a:bodyPr/>
                    <a:lstStyle/>
                    <a:p>
                      <a:r>
                        <a:rPr lang="en-US" sz="2800" dirty="0" smtClean="0">
                          <a:latin typeface="+mj-lt"/>
                        </a:rPr>
                        <a:t>NEXPLANON</a:t>
                      </a:r>
                      <a:endParaRPr lang="en-US" sz="2800" dirty="0">
                        <a:latin typeface="+mj-lt"/>
                      </a:endParaRPr>
                    </a:p>
                  </a:txBody>
                  <a:tcPr/>
                </a:tc>
                <a:tc>
                  <a:txBody>
                    <a:bodyPr/>
                    <a:lstStyle/>
                    <a:p>
                      <a:pPr algn="ctr"/>
                      <a:r>
                        <a:rPr lang="en-US" sz="2800" dirty="0" smtClean="0">
                          <a:latin typeface="+mj-lt"/>
                        </a:rPr>
                        <a:t>5</a:t>
                      </a:r>
                      <a:endParaRPr lang="en-US" sz="2800" dirty="0">
                        <a:latin typeface="+mj-lt"/>
                      </a:endParaRPr>
                    </a:p>
                  </a:txBody>
                  <a:tcPr/>
                </a:tc>
                <a:extLst>
                  <a:ext uri="{0D108BD9-81ED-4DB2-BD59-A6C34878D82A}">
                    <a16:rowId xmlns:a16="http://schemas.microsoft.com/office/drawing/2014/main" val="1643285204"/>
                  </a:ext>
                </a:extLst>
              </a:tr>
              <a:tr h="370840">
                <a:tc>
                  <a:txBody>
                    <a:bodyPr/>
                    <a:lstStyle/>
                    <a:p>
                      <a:r>
                        <a:rPr lang="en-US" sz="2800" dirty="0" smtClean="0">
                          <a:latin typeface="+mj-lt"/>
                        </a:rPr>
                        <a:t>EKG INTERPRETATION</a:t>
                      </a:r>
                      <a:endParaRPr lang="en-US" sz="2800" dirty="0">
                        <a:latin typeface="+mj-lt"/>
                      </a:endParaRPr>
                    </a:p>
                  </a:txBody>
                  <a:tcPr/>
                </a:tc>
                <a:tc>
                  <a:txBody>
                    <a:bodyPr/>
                    <a:lstStyle/>
                    <a:p>
                      <a:pPr algn="ctr"/>
                      <a:r>
                        <a:rPr lang="en-US" sz="2800" dirty="0" smtClean="0">
                          <a:latin typeface="+mj-lt"/>
                        </a:rPr>
                        <a:t>20 </a:t>
                      </a:r>
                      <a:endParaRPr lang="en-US" sz="2800" dirty="0">
                        <a:latin typeface="+mj-lt"/>
                      </a:endParaRPr>
                    </a:p>
                  </a:txBody>
                  <a:tcPr/>
                </a:tc>
                <a:extLst>
                  <a:ext uri="{0D108BD9-81ED-4DB2-BD59-A6C34878D82A}">
                    <a16:rowId xmlns:a16="http://schemas.microsoft.com/office/drawing/2014/main" val="2475497563"/>
                  </a:ext>
                </a:extLst>
              </a:tr>
              <a:tr h="370840">
                <a:tc>
                  <a:txBody>
                    <a:bodyPr/>
                    <a:lstStyle/>
                    <a:p>
                      <a:r>
                        <a:rPr lang="en-US" sz="2800" dirty="0" smtClean="0">
                          <a:latin typeface="+mj-lt"/>
                        </a:rPr>
                        <a:t>JOINT INJECTIONS</a:t>
                      </a:r>
                      <a:endParaRPr lang="en-US" sz="2800" dirty="0">
                        <a:latin typeface="+mj-lt"/>
                      </a:endParaRPr>
                    </a:p>
                  </a:txBody>
                  <a:tcPr/>
                </a:tc>
                <a:tc>
                  <a:txBody>
                    <a:bodyPr/>
                    <a:lstStyle/>
                    <a:p>
                      <a:pPr algn="ctr"/>
                      <a:r>
                        <a:rPr lang="en-US" sz="2800" dirty="0" smtClean="0">
                          <a:latin typeface="+mj-lt"/>
                        </a:rPr>
                        <a:t>10 </a:t>
                      </a:r>
                      <a:endParaRPr lang="en-US" sz="2800" dirty="0">
                        <a:latin typeface="+mj-lt"/>
                      </a:endParaRPr>
                    </a:p>
                  </a:txBody>
                  <a:tcPr/>
                </a:tc>
                <a:extLst>
                  <a:ext uri="{0D108BD9-81ED-4DB2-BD59-A6C34878D82A}">
                    <a16:rowId xmlns:a16="http://schemas.microsoft.com/office/drawing/2014/main" val="3339025495"/>
                  </a:ext>
                </a:extLst>
              </a:tr>
              <a:tr h="370840">
                <a:tc>
                  <a:txBody>
                    <a:bodyPr/>
                    <a:lstStyle/>
                    <a:p>
                      <a:r>
                        <a:rPr lang="en-US" sz="2800" dirty="0" smtClean="0">
                          <a:latin typeface="+mj-lt"/>
                        </a:rPr>
                        <a:t>BIOPSY</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3365081055"/>
                  </a:ext>
                </a:extLst>
              </a:tr>
              <a:tr h="370840">
                <a:tc>
                  <a:txBody>
                    <a:bodyPr/>
                    <a:lstStyle/>
                    <a:p>
                      <a:r>
                        <a:rPr lang="en-US" sz="2800" dirty="0" smtClean="0">
                          <a:latin typeface="+mj-lt"/>
                        </a:rPr>
                        <a:t>SUTURING </a:t>
                      </a:r>
                      <a:endParaRPr lang="en-US" sz="2800" dirty="0">
                        <a:latin typeface="+mj-lt"/>
                      </a:endParaRPr>
                    </a:p>
                  </a:txBody>
                  <a:tcPr/>
                </a:tc>
                <a:tc>
                  <a:txBody>
                    <a:bodyPr/>
                    <a:lstStyle/>
                    <a:p>
                      <a:pPr algn="ctr"/>
                      <a:r>
                        <a:rPr lang="en-US" sz="2800" dirty="0" smtClean="0">
                          <a:latin typeface="+mj-lt"/>
                        </a:rPr>
                        <a:t>10</a:t>
                      </a:r>
                      <a:endParaRPr lang="en-US" sz="2800" dirty="0">
                        <a:latin typeface="+mj-lt"/>
                      </a:endParaRPr>
                    </a:p>
                  </a:txBody>
                  <a:tcPr/>
                </a:tc>
                <a:extLst>
                  <a:ext uri="{0D108BD9-81ED-4DB2-BD59-A6C34878D82A}">
                    <a16:rowId xmlns:a16="http://schemas.microsoft.com/office/drawing/2014/main" val="3654438653"/>
                  </a:ext>
                </a:extLst>
              </a:tr>
            </a:tbl>
          </a:graphicData>
        </a:graphic>
      </p:graphicFrame>
    </p:spTree>
    <p:extLst>
      <p:ext uri="{BB962C8B-B14F-4D97-AF65-F5344CB8AC3E}">
        <p14:creationId xmlns:p14="http://schemas.microsoft.com/office/powerpoint/2010/main" val="675213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1386995"/>
              </p:ext>
            </p:extLst>
          </p:nvPr>
        </p:nvGraphicFramePr>
        <p:xfrm>
          <a:off x="1369994" y="2731220"/>
          <a:ext cx="9452010" cy="3227620"/>
        </p:xfrm>
        <a:graphic>
          <a:graphicData uri="http://schemas.openxmlformats.org/drawingml/2006/table">
            <a:tbl>
              <a:tblPr firstRow="1" bandRow="1">
                <a:tableStyleId>{16D9F66E-5EB9-4882-86FB-DCBF35E3C3E4}</a:tableStyleId>
              </a:tblPr>
              <a:tblGrid>
                <a:gridCol w="4726005">
                  <a:extLst>
                    <a:ext uri="{9D8B030D-6E8A-4147-A177-3AD203B41FA5}">
                      <a16:colId xmlns:a16="http://schemas.microsoft.com/office/drawing/2014/main" val="236436481"/>
                    </a:ext>
                  </a:extLst>
                </a:gridCol>
                <a:gridCol w="4726005">
                  <a:extLst>
                    <a:ext uri="{9D8B030D-6E8A-4147-A177-3AD203B41FA5}">
                      <a16:colId xmlns:a16="http://schemas.microsoft.com/office/drawing/2014/main" val="3744038624"/>
                    </a:ext>
                  </a:extLst>
                </a:gridCol>
              </a:tblGrid>
              <a:tr h="645524">
                <a:tc>
                  <a:txBody>
                    <a:bodyPr/>
                    <a:lstStyle/>
                    <a:p>
                      <a:pPr algn="ctr"/>
                      <a:r>
                        <a:rPr lang="en-US" sz="2800" b="0" dirty="0" smtClean="0">
                          <a:latin typeface="+mj-lt"/>
                        </a:rPr>
                        <a:t>Adult Psychiatry </a:t>
                      </a:r>
                      <a:endParaRPr lang="en-US" sz="2800" b="0" dirty="0">
                        <a:latin typeface="+mj-lt"/>
                      </a:endParaRPr>
                    </a:p>
                  </a:txBody>
                  <a:tcPr anchor="ctr"/>
                </a:tc>
                <a:tc>
                  <a:txBody>
                    <a:bodyPr/>
                    <a:lstStyle/>
                    <a:p>
                      <a:pPr algn="ctr"/>
                      <a:r>
                        <a:rPr lang="en-US" sz="2800" b="0" dirty="0" smtClean="0">
                          <a:latin typeface="+mj-lt"/>
                        </a:rPr>
                        <a:t>Healthcare for the Homeless </a:t>
                      </a:r>
                      <a:endParaRPr lang="en-US" sz="2800" b="0" dirty="0">
                        <a:latin typeface="+mj-lt"/>
                      </a:endParaRPr>
                    </a:p>
                  </a:txBody>
                  <a:tcPr anchor="ctr"/>
                </a:tc>
                <a:extLst>
                  <a:ext uri="{0D108BD9-81ED-4DB2-BD59-A6C34878D82A}">
                    <a16:rowId xmlns:a16="http://schemas.microsoft.com/office/drawing/2014/main" val="3981741143"/>
                  </a:ext>
                </a:extLst>
              </a:tr>
              <a:tr h="645524">
                <a:tc>
                  <a:txBody>
                    <a:bodyPr/>
                    <a:lstStyle/>
                    <a:p>
                      <a:pPr algn="ctr"/>
                      <a:r>
                        <a:rPr lang="en-US" sz="2800" b="0" dirty="0" smtClean="0">
                          <a:latin typeface="+mj-lt"/>
                        </a:rPr>
                        <a:t>Child</a:t>
                      </a:r>
                      <a:r>
                        <a:rPr lang="en-US" sz="2800" b="0" baseline="0" dirty="0" smtClean="0">
                          <a:latin typeface="+mj-lt"/>
                        </a:rPr>
                        <a:t> and Adolescent Psychiatry</a:t>
                      </a:r>
                      <a:endParaRPr lang="en-US" sz="2800" b="0" dirty="0">
                        <a:latin typeface="+mj-lt"/>
                      </a:endParaRPr>
                    </a:p>
                  </a:txBody>
                  <a:tcPr anchor="ctr"/>
                </a:tc>
                <a:tc>
                  <a:txBody>
                    <a:bodyPr/>
                    <a:lstStyle/>
                    <a:p>
                      <a:pPr algn="ctr"/>
                      <a:r>
                        <a:rPr lang="en-US" sz="2800" b="0" dirty="0" smtClean="0">
                          <a:latin typeface="+mj-lt"/>
                        </a:rPr>
                        <a:t>Center</a:t>
                      </a:r>
                      <a:r>
                        <a:rPr lang="en-US" sz="2800" b="0" baseline="0" dirty="0" smtClean="0">
                          <a:latin typeface="+mj-lt"/>
                        </a:rPr>
                        <a:t> for Key Populations </a:t>
                      </a:r>
                      <a:endParaRPr lang="en-US" sz="2800" b="0" dirty="0">
                        <a:latin typeface="+mj-lt"/>
                      </a:endParaRPr>
                    </a:p>
                  </a:txBody>
                  <a:tcPr anchor="ctr"/>
                </a:tc>
                <a:extLst>
                  <a:ext uri="{0D108BD9-81ED-4DB2-BD59-A6C34878D82A}">
                    <a16:rowId xmlns:a16="http://schemas.microsoft.com/office/drawing/2014/main" val="3571966553"/>
                  </a:ext>
                </a:extLst>
              </a:tr>
              <a:tr h="645524">
                <a:tc>
                  <a:txBody>
                    <a:bodyPr/>
                    <a:lstStyle/>
                    <a:p>
                      <a:pPr algn="ctr"/>
                      <a:r>
                        <a:rPr lang="en-US" sz="2800" b="0" dirty="0" smtClean="0">
                          <a:latin typeface="+mj-lt"/>
                        </a:rPr>
                        <a:t>Women’s Health</a:t>
                      </a:r>
                      <a:endParaRPr lang="en-US" sz="2800" b="0" dirty="0">
                        <a:latin typeface="+mj-lt"/>
                      </a:endParaRPr>
                    </a:p>
                  </a:txBody>
                  <a:tcPr anchor="ctr"/>
                </a:tc>
                <a:tc>
                  <a:txBody>
                    <a:bodyPr/>
                    <a:lstStyle/>
                    <a:p>
                      <a:pPr algn="ctr"/>
                      <a:r>
                        <a:rPr lang="en-US" sz="2800" b="0" dirty="0" smtClean="0">
                          <a:latin typeface="+mj-lt"/>
                        </a:rPr>
                        <a:t>Urgent Care</a:t>
                      </a:r>
                      <a:endParaRPr lang="en-US" sz="2800" b="0" dirty="0">
                        <a:latin typeface="+mj-lt"/>
                      </a:endParaRPr>
                    </a:p>
                  </a:txBody>
                  <a:tcPr anchor="ctr"/>
                </a:tc>
                <a:extLst>
                  <a:ext uri="{0D108BD9-81ED-4DB2-BD59-A6C34878D82A}">
                    <a16:rowId xmlns:a16="http://schemas.microsoft.com/office/drawing/2014/main" val="885535164"/>
                  </a:ext>
                </a:extLst>
              </a:tr>
              <a:tr h="645524">
                <a:tc>
                  <a:txBody>
                    <a:bodyPr/>
                    <a:lstStyle/>
                    <a:p>
                      <a:pPr algn="ctr"/>
                      <a:r>
                        <a:rPr lang="en-US" sz="2800" b="0" dirty="0" smtClean="0">
                          <a:latin typeface="+mj-lt"/>
                        </a:rPr>
                        <a:t>Orthopedics</a:t>
                      </a:r>
                      <a:endParaRPr lang="en-US" sz="2800" b="0" dirty="0">
                        <a:latin typeface="+mj-lt"/>
                      </a:endParaRPr>
                    </a:p>
                  </a:txBody>
                  <a:tcPr anchor="ctr"/>
                </a:tc>
                <a:tc>
                  <a:txBody>
                    <a:bodyPr/>
                    <a:lstStyle/>
                    <a:p>
                      <a:pPr algn="ctr"/>
                      <a:r>
                        <a:rPr lang="en-US" sz="2800" b="0" dirty="0" smtClean="0">
                          <a:latin typeface="+mj-lt"/>
                        </a:rPr>
                        <a:t>School Based Health Center </a:t>
                      </a:r>
                      <a:endParaRPr lang="en-US" sz="2800" b="0" dirty="0">
                        <a:latin typeface="+mj-lt"/>
                      </a:endParaRPr>
                    </a:p>
                  </a:txBody>
                  <a:tcPr anchor="ctr"/>
                </a:tc>
                <a:extLst>
                  <a:ext uri="{0D108BD9-81ED-4DB2-BD59-A6C34878D82A}">
                    <a16:rowId xmlns:a16="http://schemas.microsoft.com/office/drawing/2014/main" val="1054153994"/>
                  </a:ext>
                </a:extLst>
              </a:tr>
              <a:tr h="645524">
                <a:tc>
                  <a:txBody>
                    <a:bodyPr/>
                    <a:lstStyle/>
                    <a:p>
                      <a:pPr algn="ctr"/>
                      <a:r>
                        <a:rPr lang="en-US" sz="2800" b="0" dirty="0" smtClean="0">
                          <a:latin typeface="+mj-lt"/>
                        </a:rPr>
                        <a:t>Pediatrics</a:t>
                      </a:r>
                      <a:endParaRPr lang="en-US" sz="2800" b="0" dirty="0">
                        <a:latin typeface="+mj-lt"/>
                      </a:endParaRPr>
                    </a:p>
                  </a:txBody>
                  <a:tcPr anchor="ctr"/>
                </a:tc>
                <a:tc>
                  <a:txBody>
                    <a:bodyPr/>
                    <a:lstStyle/>
                    <a:p>
                      <a:pPr algn="ctr"/>
                      <a:r>
                        <a:rPr lang="en-US" sz="2800" b="0" dirty="0" smtClean="0">
                          <a:latin typeface="+mj-lt"/>
                        </a:rPr>
                        <a:t>Newborn</a:t>
                      </a:r>
                      <a:r>
                        <a:rPr lang="en-US" sz="2800" b="0" baseline="0" dirty="0" smtClean="0">
                          <a:latin typeface="+mj-lt"/>
                        </a:rPr>
                        <a:t> Nursery </a:t>
                      </a:r>
                      <a:endParaRPr lang="en-US" sz="2800" b="0" dirty="0">
                        <a:latin typeface="+mj-lt"/>
                      </a:endParaRPr>
                    </a:p>
                  </a:txBody>
                  <a:tcPr anchor="ctr"/>
                </a:tc>
                <a:extLst>
                  <a:ext uri="{0D108BD9-81ED-4DB2-BD59-A6C34878D82A}">
                    <a16:rowId xmlns:a16="http://schemas.microsoft.com/office/drawing/2014/main" val="37624971"/>
                  </a:ext>
                </a:extLst>
              </a:tr>
            </a:tbl>
          </a:graphicData>
        </a:graphic>
      </p:graphicFrame>
      <p:sp>
        <p:nvSpPr>
          <p:cNvPr id="7" name="Title 1"/>
          <p:cNvSpPr txBox="1">
            <a:spLocks/>
          </p:cNvSpPr>
          <p:nvPr/>
        </p:nvSpPr>
        <p:spPr>
          <a:xfrm>
            <a:off x="990599" y="1897466"/>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smtClean="0">
                <a:latin typeface="Calibri Light" panose="020F0302020204030204"/>
              </a:rPr>
              <a:t>Specialty Rotations</a:t>
            </a:r>
            <a:endParaRPr lang="en-US" dirty="0">
              <a:latin typeface="Calibri Light" panose="020F0302020204030204"/>
            </a:endParaRPr>
          </a:p>
        </p:txBody>
      </p:sp>
    </p:spTree>
    <p:extLst>
      <p:ext uri="{BB962C8B-B14F-4D97-AF65-F5344CB8AC3E}">
        <p14:creationId xmlns:p14="http://schemas.microsoft.com/office/powerpoint/2010/main" val="3302948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 y="1485986"/>
            <a:ext cx="1171956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latin typeface="Calibri Light" panose="020F0302020204030204"/>
              </a:rPr>
              <a:t>Developing Learning Objectives Specialty Rotations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563880" y="2271635"/>
            <a:ext cx="4815840" cy="4198371"/>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800"/>
              </a:spcAft>
              <a:buClr>
                <a:srgbClr val="008558"/>
              </a:buClr>
              <a:buFont typeface="Wingdings" panose="05000000000000000000" pitchFamily="2" charset="2"/>
              <a:buChar char="v"/>
            </a:pPr>
            <a:r>
              <a:rPr lang="en-US" sz="2400" dirty="0">
                <a:solidFill>
                  <a:prstClr val="black"/>
                </a:solidFill>
                <a:latin typeface="Calibri Light" panose="020F0302020204030204" pitchFamily="34" charset="0"/>
                <a:cs typeface="Calibri Light" panose="020F0302020204030204" pitchFamily="34" charset="0"/>
              </a:rPr>
              <a:t>Each specialty rotation should have its own specific learning objectives</a:t>
            </a:r>
          </a:p>
          <a:p>
            <a:pPr lvl="0">
              <a:spcBef>
                <a:spcPts val="0"/>
              </a:spcBef>
              <a:spcAft>
                <a:spcPts val="1800"/>
              </a:spcAft>
              <a:buClr>
                <a:srgbClr val="008558"/>
              </a:buClr>
              <a:buFont typeface="Wingdings" panose="05000000000000000000" pitchFamily="2" charset="2"/>
              <a:buChar char="v"/>
            </a:pPr>
            <a:r>
              <a:rPr lang="en-US" sz="2400" dirty="0">
                <a:solidFill>
                  <a:prstClr val="black"/>
                </a:solidFill>
                <a:latin typeface="Calibri Light" panose="020F0302020204030204" pitchFamily="34" charset="0"/>
                <a:cs typeface="Calibri Light" panose="020F0302020204030204" pitchFamily="34" charset="0"/>
              </a:rPr>
              <a:t>What are the clinical knowledge and skills you want your trainees to obtain by participating in the rotation</a:t>
            </a:r>
          </a:p>
          <a:p>
            <a:pPr lvl="0">
              <a:spcBef>
                <a:spcPts val="0"/>
              </a:spcBef>
              <a:spcAft>
                <a:spcPts val="1800"/>
              </a:spcAft>
              <a:buClr>
                <a:srgbClr val="008558"/>
              </a:buClr>
              <a:buFont typeface="Wingdings" panose="05000000000000000000" pitchFamily="2" charset="2"/>
              <a:buChar char="v"/>
            </a:pPr>
            <a:r>
              <a:rPr lang="en-US" sz="2400" dirty="0">
                <a:solidFill>
                  <a:prstClr val="black"/>
                </a:solidFill>
                <a:latin typeface="Calibri Light" panose="020F0302020204030204" pitchFamily="34" charset="0"/>
                <a:cs typeface="Calibri Light" panose="020F0302020204030204" pitchFamily="34" charset="0"/>
              </a:rPr>
              <a:t>Tie in competency domains when possible</a:t>
            </a:r>
          </a:p>
          <a:p>
            <a:pPr lvl="0">
              <a:spcBef>
                <a:spcPts val="0"/>
              </a:spcBef>
              <a:spcAft>
                <a:spcPts val="1800"/>
              </a:spcAft>
              <a:buClr>
                <a:srgbClr val="008558"/>
              </a:buClr>
              <a:buFont typeface="Wingdings" panose="05000000000000000000" pitchFamily="2" charset="2"/>
              <a:buChar char="v"/>
            </a:pPr>
            <a:r>
              <a:rPr lang="en-US" sz="2400" dirty="0">
                <a:solidFill>
                  <a:prstClr val="black"/>
                </a:solidFill>
                <a:latin typeface="Calibri Light" panose="020F0302020204030204" pitchFamily="34" charset="0"/>
                <a:cs typeface="Calibri Light" panose="020F0302020204030204" pitchFamily="34" charset="0"/>
              </a:rPr>
              <a:t>Use objectives to build your evaluation </a:t>
            </a:r>
          </a:p>
        </p:txBody>
      </p:sp>
      <p:sp>
        <p:nvSpPr>
          <p:cNvPr id="4" name="Rectangle 3"/>
          <p:cNvSpPr/>
          <p:nvPr/>
        </p:nvSpPr>
        <p:spPr>
          <a:xfrm>
            <a:off x="5486400" y="2248338"/>
            <a:ext cx="6237926" cy="4221669"/>
          </a:xfrm>
          <a:prstGeom prst="rect">
            <a:avLst/>
          </a:prstGeom>
          <a:ln>
            <a:solidFill>
              <a:schemeClr val="accent6">
                <a:lumMod val="60000"/>
                <a:lumOff val="40000"/>
              </a:schemeClr>
            </a:solidFill>
          </a:ln>
        </p:spPr>
        <p:txBody>
          <a:bodyPr wrap="square">
            <a:spAutoFit/>
          </a:bodyPr>
          <a:lstStyle/>
          <a:p>
            <a:pPr marL="34290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prstClr val="black"/>
                </a:solidFill>
                <a:effectLst/>
                <a:uLnTx/>
                <a:uFillTx/>
                <a:latin typeface="+mj-lt"/>
                <a:ea typeface="+mn-ea"/>
                <a:cs typeface="+mn-cs"/>
              </a:rPr>
              <a:t>Example outline for specialty rotation objectives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Perform </a:t>
            </a:r>
            <a:r>
              <a:rPr kumimoji="0" lang="en-US" sz="2000" b="0" i="0" u="none" strike="noStrike" kern="1200" cap="none" spc="0" normalizeH="0" baseline="0" noProof="0" dirty="0">
                <a:ln>
                  <a:noFill/>
                </a:ln>
                <a:solidFill>
                  <a:prstClr val="black"/>
                </a:solidFill>
                <a:effectLst/>
                <a:uLnTx/>
                <a:uFillTx/>
                <a:latin typeface="+mj-lt"/>
                <a:ea typeface="+mn-ea"/>
                <a:cs typeface="+mn-cs"/>
              </a:rPr>
              <a:t>comprehensive history and physical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exam</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Know </a:t>
            </a:r>
            <a:r>
              <a:rPr kumimoji="0" lang="en-US" sz="2000" b="0" i="0" u="none" strike="noStrike" kern="1200" cap="none" spc="0" normalizeH="0" baseline="0" noProof="0" dirty="0">
                <a:ln>
                  <a:noFill/>
                </a:ln>
                <a:solidFill>
                  <a:prstClr val="black"/>
                </a:solidFill>
                <a:effectLst/>
                <a:uLnTx/>
                <a:uFillTx/>
                <a:latin typeface="+mj-lt"/>
                <a:ea typeface="+mn-ea"/>
                <a:cs typeface="+mn-cs"/>
              </a:rPr>
              <a:t>the appropriate screening and diagnostic tests to order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Identify </a:t>
            </a:r>
            <a:r>
              <a:rPr kumimoji="0" lang="en-US" sz="2000" b="0" i="0" u="none" strike="noStrike" kern="1200" cap="none" spc="0" normalizeH="0" baseline="0" noProof="0" dirty="0">
                <a:ln>
                  <a:noFill/>
                </a:ln>
                <a:solidFill>
                  <a:prstClr val="black"/>
                </a:solidFill>
                <a:effectLst/>
                <a:uLnTx/>
                <a:uFillTx/>
                <a:latin typeface="+mj-lt"/>
                <a:ea typeface="+mn-ea"/>
                <a:cs typeface="+mn-cs"/>
              </a:rPr>
              <a:t>clinical situations when appropriate to order a consult or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e-consult</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Know </a:t>
            </a:r>
            <a:r>
              <a:rPr kumimoji="0" lang="en-US" sz="2000" b="0" i="0" u="none" strike="noStrike" kern="1200" cap="none" spc="0" normalizeH="0" baseline="0" noProof="0" dirty="0">
                <a:ln>
                  <a:noFill/>
                </a:ln>
                <a:solidFill>
                  <a:prstClr val="black"/>
                </a:solidFill>
                <a:effectLst/>
                <a:uLnTx/>
                <a:uFillTx/>
                <a:latin typeface="+mj-lt"/>
                <a:ea typeface="+mn-ea"/>
                <a:cs typeface="+mn-cs"/>
              </a:rPr>
              <a:t>the appropriate medications commonly used in (specialty)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Assess </a:t>
            </a:r>
            <a:r>
              <a:rPr kumimoji="0" lang="en-US" sz="2000" b="0" i="0" u="none" strike="noStrike" kern="1200" cap="none" spc="0" normalizeH="0" baseline="0" noProof="0" dirty="0">
                <a:ln>
                  <a:noFill/>
                </a:ln>
                <a:solidFill>
                  <a:prstClr val="black"/>
                </a:solidFill>
                <a:effectLst/>
                <a:uLnTx/>
                <a:uFillTx/>
                <a:latin typeface="+mj-lt"/>
                <a:ea typeface="+mn-ea"/>
                <a:cs typeface="+mn-cs"/>
              </a:rPr>
              <a:t>for, diagnose, treat and manage common medical conditions experienced in (specialty)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including… </a:t>
            </a:r>
          </a:p>
          <a:p>
            <a:pPr marL="800100" marR="0" lvl="0" indent="-457200" algn="l" defTabSz="914400" rtl="0" eaLnBrk="1" fontAlgn="auto" latinLnBrk="0" hangingPunct="1">
              <a:lnSpc>
                <a:spcPct val="100000"/>
              </a:lnSpc>
              <a:spcBef>
                <a:spcPts val="0"/>
              </a:spcBef>
              <a:spcAft>
                <a:spcPts val="20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j-lt"/>
                <a:ea typeface="+mn-ea"/>
                <a:cs typeface="+mn-cs"/>
              </a:rPr>
              <a:t>Perform </a:t>
            </a:r>
            <a:r>
              <a:rPr kumimoji="0" lang="en-US" sz="2000" b="0" i="0" u="none" strike="noStrike" kern="1200" cap="none" spc="0" normalizeH="0" baseline="0" noProof="0" dirty="0">
                <a:ln>
                  <a:noFill/>
                </a:ln>
                <a:solidFill>
                  <a:prstClr val="black"/>
                </a:solidFill>
                <a:effectLst/>
                <a:uLnTx/>
                <a:uFillTx/>
                <a:latin typeface="+mj-lt"/>
                <a:ea typeface="+mn-ea"/>
                <a:cs typeface="+mn-cs"/>
              </a:rPr>
              <a:t>clinical procedures commonly see in (specialty) </a:t>
            </a:r>
            <a:r>
              <a:rPr kumimoji="0" lang="en-US" sz="2000" b="0" i="0" u="none" strike="noStrike" kern="1200" cap="none" spc="0" normalizeH="0" baseline="0" noProof="0" dirty="0" smtClean="0">
                <a:ln>
                  <a:noFill/>
                </a:ln>
                <a:solidFill>
                  <a:prstClr val="black"/>
                </a:solidFill>
                <a:effectLst/>
                <a:uLnTx/>
                <a:uFillTx/>
                <a:latin typeface="+mj-lt"/>
                <a:ea typeface="+mn-ea"/>
                <a:cs typeface="+mn-cs"/>
              </a:rPr>
              <a:t>including… </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046496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181186"/>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z="3800" dirty="0">
                <a:latin typeface="Calibri Light" panose="020F0302020204030204"/>
              </a:rPr>
              <a:t>Example: Healthcare for the Homeless Specialty Rotation</a:t>
            </a:r>
          </a:p>
        </p:txBody>
      </p:sp>
      <p:sp>
        <p:nvSpPr>
          <p:cNvPr id="5" name="Rectangle 4"/>
          <p:cNvSpPr/>
          <p:nvPr/>
        </p:nvSpPr>
        <p:spPr>
          <a:xfrm>
            <a:off x="513393" y="1829676"/>
            <a:ext cx="11343327"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smtClean="0">
                <a:ln>
                  <a:noFill/>
                </a:ln>
                <a:solidFill>
                  <a:prstClr val="black"/>
                </a:solidFill>
                <a:effectLst/>
                <a:uLnTx/>
                <a:uFillTx/>
                <a:latin typeface="+mj-lt"/>
                <a:ea typeface="+mn-ea"/>
                <a:cs typeface="+mn-cs"/>
              </a:rPr>
              <a:t>Overview</a:t>
            </a:r>
            <a:r>
              <a:rPr kumimoji="0" lang="en-US" b="1" i="0" u="sng" strike="noStrike" kern="1200" cap="none" spc="0" normalizeH="0" baseline="0" noProof="0" dirty="0">
                <a:ln>
                  <a:noFill/>
                </a:ln>
                <a:solidFill>
                  <a:prstClr val="black"/>
                </a:solidFill>
                <a:effectLst/>
                <a:uLnTx/>
                <a:uFillTx/>
                <a:latin typeface="+mj-lt"/>
                <a:ea typeface="+mn-ea"/>
                <a:cs typeface="+mn-cs"/>
              </a:rPr>
              <a:t> </a:t>
            </a:r>
            <a:endParaRPr kumimoji="0" lang="en-US"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The rotation is a 4 week longitudinal experience in health care for the homeless.  During this rotation residents will have the opportunity to work within homeless shelters and domestic violence shelters to provider comprehensive primary care to a highly complex and vulnerable patient population. </a:t>
            </a:r>
            <a:endParaRPr kumimoji="0" lang="en-US" b="0" i="0" u="none" strike="noStrike" kern="1200" cap="none" spc="0" normalizeH="0" baseline="0" noProof="0" dirty="0" smtClean="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prstClr val="black"/>
                </a:solidFill>
                <a:effectLst/>
                <a:uLnTx/>
                <a:uFillTx/>
                <a:latin typeface="+mj-lt"/>
                <a:ea typeface="+mn-ea"/>
                <a:cs typeface="+mn-cs"/>
              </a:rPr>
              <a:t>Learning Objectives:</a:t>
            </a:r>
            <a:endParaRPr kumimoji="0" lang="en-US" b="0" i="0" u="sng"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Perform relevant history and physical exam understanding the complex health problems associate with the homeless experience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Know the appropriate screening tests to order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Understand and utilize the role of government, social agencies, health service providers and community resources in providing services to persons experiencing homelessness and under-housing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Provide cost effective treatment plans while being sensitive to patients housing status, social and economic resources, and ensure treatment compliant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Assess for, diagnose, and treat common medical conditions experienced by the homeless population including mental health, substance abuse, infectious diseases, wound and skin infections, </a:t>
            </a:r>
            <a:r>
              <a:rPr kumimoji="0" lang="en-US" b="0" i="0" u="none" strike="noStrike" kern="1200" cap="none" spc="0" normalizeH="0" baseline="0" noProof="0" dirty="0" smtClean="0">
                <a:ln>
                  <a:noFill/>
                </a:ln>
                <a:solidFill>
                  <a:prstClr val="black"/>
                </a:solidFill>
                <a:effectLst/>
                <a:uLnTx/>
                <a:uFillTx/>
                <a:latin typeface="+mj-lt"/>
                <a:ea typeface="+mn-ea"/>
                <a:cs typeface="+mn-cs"/>
              </a:rPr>
              <a:t>Understand </a:t>
            </a:r>
            <a:r>
              <a:rPr kumimoji="0" lang="en-US" b="0" i="0" u="none" strike="noStrike" kern="1200" cap="none" spc="0" normalizeH="0" baseline="0" noProof="0" dirty="0">
                <a:ln>
                  <a:noFill/>
                </a:ln>
                <a:solidFill>
                  <a:prstClr val="black"/>
                </a:solidFill>
                <a:effectLst/>
                <a:uLnTx/>
                <a:uFillTx/>
                <a:latin typeface="+mj-lt"/>
                <a:ea typeface="+mn-ea"/>
                <a:cs typeface="+mn-cs"/>
              </a:rPr>
              <a:t>various social determinants of health that can impact the patients health and well-being, including the connection between health, housing and poverty </a:t>
            </a:r>
          </a:p>
        </p:txBody>
      </p:sp>
    </p:spTree>
    <p:extLst>
      <p:ext uri="{BB962C8B-B14F-4D97-AF65-F5344CB8AC3E}">
        <p14:creationId xmlns:p14="http://schemas.microsoft.com/office/powerpoint/2010/main" val="1919122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897466"/>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smtClean="0">
                <a:latin typeface="Calibri Light" panose="020F0302020204030204"/>
              </a:rPr>
              <a:t>Didactics </a:t>
            </a:r>
            <a:endParaRPr lang="en-US" dirty="0">
              <a:latin typeface="Calibri Light" panose="020F0302020204030204"/>
            </a:endParaRPr>
          </a:p>
        </p:txBody>
      </p:sp>
      <p:graphicFrame>
        <p:nvGraphicFramePr>
          <p:cNvPr id="2" name="Table 1"/>
          <p:cNvGraphicFramePr>
            <a:graphicFrameLocks noGrp="1"/>
          </p:cNvGraphicFramePr>
          <p:nvPr>
            <p:extLst>
              <p:ext uri="{D42A27DB-BD31-4B8C-83A1-F6EECF244321}">
                <p14:modId xmlns:p14="http://schemas.microsoft.com/office/powerpoint/2010/main" val="950296206"/>
              </p:ext>
            </p:extLst>
          </p:nvPr>
        </p:nvGraphicFramePr>
        <p:xfrm>
          <a:off x="845820" y="2713596"/>
          <a:ext cx="10500360" cy="359664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1608903142"/>
                    </a:ext>
                  </a:extLst>
                </a:gridCol>
                <a:gridCol w="1847850">
                  <a:extLst>
                    <a:ext uri="{9D8B030D-6E8A-4147-A177-3AD203B41FA5}">
                      <a16:colId xmlns:a16="http://schemas.microsoft.com/office/drawing/2014/main" val="1749828521"/>
                    </a:ext>
                  </a:extLst>
                </a:gridCol>
                <a:gridCol w="1847850">
                  <a:extLst>
                    <a:ext uri="{9D8B030D-6E8A-4147-A177-3AD203B41FA5}">
                      <a16:colId xmlns:a16="http://schemas.microsoft.com/office/drawing/2014/main" val="1143503091"/>
                    </a:ext>
                  </a:extLst>
                </a:gridCol>
                <a:gridCol w="1847850">
                  <a:extLst>
                    <a:ext uri="{9D8B030D-6E8A-4147-A177-3AD203B41FA5}">
                      <a16:colId xmlns:a16="http://schemas.microsoft.com/office/drawing/2014/main" val="2878227978"/>
                    </a:ext>
                  </a:extLst>
                </a:gridCol>
                <a:gridCol w="3108960">
                  <a:extLst>
                    <a:ext uri="{9D8B030D-6E8A-4147-A177-3AD203B41FA5}">
                      <a16:colId xmlns:a16="http://schemas.microsoft.com/office/drawing/2014/main" val="3260718120"/>
                    </a:ext>
                  </a:extLst>
                </a:gridCol>
              </a:tblGrid>
              <a:tr h="432724">
                <a:tc>
                  <a:txBody>
                    <a:bodyPr/>
                    <a:lstStyle/>
                    <a:p>
                      <a:pPr algn="ctr"/>
                      <a:r>
                        <a:rPr lang="en-US" sz="2400" dirty="0" smtClean="0">
                          <a:latin typeface="+mj-lt"/>
                        </a:rPr>
                        <a:t>Topic</a:t>
                      </a:r>
                      <a:endParaRPr lang="en-US" sz="2400" dirty="0">
                        <a:latin typeface="+mj-lt"/>
                      </a:endParaRPr>
                    </a:p>
                  </a:txBody>
                  <a:tcPr anchor="ctr"/>
                </a:tc>
                <a:tc>
                  <a:txBody>
                    <a:bodyPr/>
                    <a:lstStyle/>
                    <a:p>
                      <a:pPr algn="ctr"/>
                      <a:r>
                        <a:rPr lang="en-US" sz="2400" dirty="0" smtClean="0">
                          <a:latin typeface="+mj-lt"/>
                        </a:rPr>
                        <a:t>Presenter</a:t>
                      </a:r>
                      <a:endParaRPr lang="en-US" sz="2400" dirty="0">
                        <a:latin typeface="+mj-lt"/>
                      </a:endParaRPr>
                    </a:p>
                  </a:txBody>
                  <a:tcPr anchor="ctr"/>
                </a:tc>
                <a:tc>
                  <a:txBody>
                    <a:bodyPr/>
                    <a:lstStyle/>
                    <a:p>
                      <a:pPr algn="ctr"/>
                      <a:r>
                        <a:rPr lang="en-US" sz="2400" dirty="0" smtClean="0">
                          <a:latin typeface="+mj-lt"/>
                        </a:rPr>
                        <a:t>Credentials</a:t>
                      </a:r>
                      <a:endParaRPr lang="en-US" sz="2400" dirty="0">
                        <a:latin typeface="+mj-lt"/>
                      </a:endParaRPr>
                    </a:p>
                  </a:txBody>
                  <a:tcPr anchor="ctr"/>
                </a:tc>
                <a:tc>
                  <a:txBody>
                    <a:bodyPr/>
                    <a:lstStyle/>
                    <a:p>
                      <a:pPr algn="ctr"/>
                      <a:r>
                        <a:rPr lang="en-US" sz="2400" dirty="0" smtClean="0">
                          <a:latin typeface="+mj-lt"/>
                        </a:rPr>
                        <a:t>Title</a:t>
                      </a:r>
                      <a:endParaRPr lang="en-US" sz="2400" dirty="0">
                        <a:latin typeface="+mj-lt"/>
                      </a:endParaRPr>
                    </a:p>
                  </a:txBody>
                  <a:tcPr anchor="ctr"/>
                </a:tc>
                <a:tc>
                  <a:txBody>
                    <a:bodyPr/>
                    <a:lstStyle/>
                    <a:p>
                      <a:pPr algn="ctr"/>
                      <a:r>
                        <a:rPr lang="en-US" sz="2400" dirty="0" smtClean="0">
                          <a:latin typeface="+mj-lt"/>
                        </a:rPr>
                        <a:t>Learning Objectives</a:t>
                      </a:r>
                      <a:endParaRPr lang="en-US" sz="2400" dirty="0">
                        <a:latin typeface="+mj-lt"/>
                      </a:endParaRPr>
                    </a:p>
                  </a:txBody>
                  <a:tcPr anchor="ctr"/>
                </a:tc>
                <a:extLst>
                  <a:ext uri="{0D108BD9-81ED-4DB2-BD59-A6C34878D82A}">
                    <a16:rowId xmlns:a16="http://schemas.microsoft.com/office/drawing/2014/main" val="2393873941"/>
                  </a:ext>
                </a:extLst>
              </a:tr>
              <a:tr h="2652445">
                <a:tc>
                  <a:txBody>
                    <a:bodyPr/>
                    <a:lstStyle/>
                    <a:p>
                      <a:r>
                        <a:rPr lang="en-US" sz="2000" dirty="0" smtClean="0">
                          <a:latin typeface="+mj-lt"/>
                        </a:rPr>
                        <a:t>Performing the Pre-Op</a:t>
                      </a:r>
                      <a:r>
                        <a:rPr lang="en-US" sz="2000" baseline="0" dirty="0" smtClean="0">
                          <a:latin typeface="+mj-lt"/>
                        </a:rPr>
                        <a:t> Physical </a:t>
                      </a:r>
                      <a:endParaRPr lang="en-US" sz="2000" dirty="0">
                        <a:latin typeface="+mj-lt"/>
                      </a:endParaRPr>
                    </a:p>
                  </a:txBody>
                  <a:tcPr/>
                </a:tc>
                <a:tc>
                  <a:txBody>
                    <a:bodyPr/>
                    <a:lstStyle/>
                    <a:p>
                      <a:r>
                        <a:rPr lang="en-US" sz="2000" dirty="0" smtClean="0">
                          <a:latin typeface="+mj-lt"/>
                        </a:rPr>
                        <a:t>Dan</a:t>
                      </a:r>
                      <a:r>
                        <a:rPr lang="en-US" sz="2000" baseline="0" dirty="0" smtClean="0">
                          <a:latin typeface="+mj-lt"/>
                        </a:rPr>
                        <a:t> Wilensky</a:t>
                      </a:r>
                      <a:endParaRPr lang="en-US" sz="2000" dirty="0">
                        <a:latin typeface="+mj-lt"/>
                      </a:endParaRPr>
                    </a:p>
                  </a:txBody>
                  <a:tcPr/>
                </a:tc>
                <a:tc>
                  <a:txBody>
                    <a:bodyPr/>
                    <a:lstStyle/>
                    <a:p>
                      <a:r>
                        <a:rPr lang="en-US" sz="2000" dirty="0" smtClean="0">
                          <a:latin typeface="+mj-lt"/>
                        </a:rPr>
                        <a:t>MD</a:t>
                      </a:r>
                      <a:endParaRPr lang="en-US" sz="2000" dirty="0">
                        <a:latin typeface="+mj-lt"/>
                      </a:endParaRPr>
                    </a:p>
                  </a:txBody>
                  <a:tcPr/>
                </a:tc>
                <a:tc>
                  <a:txBody>
                    <a:bodyPr/>
                    <a:lstStyle/>
                    <a:p>
                      <a:r>
                        <a:rPr lang="en-US" sz="2000" dirty="0" smtClean="0">
                          <a:latin typeface="+mj-lt"/>
                        </a:rPr>
                        <a:t>Chief Preceptor and Medical Consultant to NP residency,</a:t>
                      </a:r>
                      <a:r>
                        <a:rPr lang="en-US" sz="2000" baseline="0" dirty="0" smtClean="0">
                          <a:latin typeface="+mj-lt"/>
                        </a:rPr>
                        <a:t> CHC Clinician </a:t>
                      </a:r>
                      <a:endParaRPr lang="en-US" sz="2000" dirty="0">
                        <a:latin typeface="+mj-lt"/>
                      </a:endParaRPr>
                    </a:p>
                  </a:txBody>
                  <a:tcPr/>
                </a:tc>
                <a:tc>
                  <a:txBody>
                    <a:bodyPr/>
                    <a:lstStyle/>
                    <a:p>
                      <a:pPr marL="342900" indent="-342900">
                        <a:buAutoNum type="arabicPeriod"/>
                      </a:pPr>
                      <a:r>
                        <a:rPr lang="en-US" sz="2000" dirty="0" smtClean="0">
                          <a:latin typeface="+mj-lt"/>
                        </a:rPr>
                        <a:t>Gain comfort</a:t>
                      </a:r>
                      <a:r>
                        <a:rPr lang="en-US" sz="2000" baseline="0" dirty="0" smtClean="0">
                          <a:latin typeface="+mj-lt"/>
                        </a:rPr>
                        <a:t> with the pre-op consultation </a:t>
                      </a:r>
                    </a:p>
                    <a:p>
                      <a:pPr marL="342900" indent="-342900">
                        <a:buAutoNum type="arabicPeriod"/>
                      </a:pPr>
                      <a:r>
                        <a:rPr lang="en-US" sz="2000" baseline="0" dirty="0" smtClean="0">
                          <a:latin typeface="+mj-lt"/>
                        </a:rPr>
                        <a:t>Learn recognized language for the progress note</a:t>
                      </a:r>
                    </a:p>
                    <a:p>
                      <a:pPr marL="342900" indent="-342900">
                        <a:buAutoNum type="arabicPeriod"/>
                      </a:pPr>
                      <a:r>
                        <a:rPr lang="en-US" sz="2000" baseline="0" dirty="0" smtClean="0">
                          <a:latin typeface="+mj-lt"/>
                        </a:rPr>
                        <a:t>Be able to decide on testing</a:t>
                      </a:r>
                    </a:p>
                    <a:p>
                      <a:pPr marL="342900" indent="-342900">
                        <a:buAutoNum type="arabicPeriod"/>
                      </a:pPr>
                      <a:r>
                        <a:rPr lang="en-US" sz="2000" baseline="0" dirty="0" smtClean="0">
                          <a:latin typeface="+mj-lt"/>
                        </a:rPr>
                        <a:t>Anticipate lesser-considered issues and their implications</a:t>
                      </a:r>
                      <a:endParaRPr lang="en-US" sz="2000" dirty="0">
                        <a:latin typeface="+mj-lt"/>
                      </a:endParaRPr>
                    </a:p>
                  </a:txBody>
                  <a:tcPr/>
                </a:tc>
                <a:extLst>
                  <a:ext uri="{0D108BD9-81ED-4DB2-BD59-A6C34878D82A}">
                    <a16:rowId xmlns:a16="http://schemas.microsoft.com/office/drawing/2014/main" val="166088289"/>
                  </a:ext>
                </a:extLst>
              </a:tr>
            </a:tbl>
          </a:graphicData>
        </a:graphic>
      </p:graphicFrame>
    </p:spTree>
    <p:extLst>
      <p:ext uri="{BB962C8B-B14F-4D97-AF65-F5344CB8AC3E}">
        <p14:creationId xmlns:p14="http://schemas.microsoft.com/office/powerpoint/2010/main" val="3329519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400" spc="-30" dirty="0">
                <a:solidFill>
                  <a:srgbClr val="0E74BD"/>
                </a:solidFill>
                <a:latin typeface="Calibri Light" panose="020F0302020204030204"/>
                <a:cs typeface="Calibri" panose="020F0502020204030204" pitchFamily="34" charset="0"/>
              </a:rPr>
              <a:t>Didactics Presentation Training</a:t>
            </a:r>
          </a:p>
          <a:p>
            <a:pPr lvl="0">
              <a:defRPr/>
            </a:pPr>
            <a:endParaRPr lang="en-US" sz="4400" spc="-30" dirty="0">
              <a:solidFill>
                <a:srgbClr val="0E74BD"/>
              </a:solidFill>
              <a:latin typeface="Calibri Light" panose="020F0302020204030204"/>
              <a:cs typeface="Calibri" panose="020F0502020204030204" pitchFamily="34" charset="0"/>
            </a:endParaRPr>
          </a:p>
        </p:txBody>
      </p:sp>
      <p:sp>
        <p:nvSpPr>
          <p:cNvPr id="6" name="Subtitle 2"/>
          <p:cNvSpPr txBox="1">
            <a:spLocks/>
          </p:cNvSpPr>
          <p:nvPr/>
        </p:nvSpPr>
        <p:spPr>
          <a:xfrm>
            <a:off x="3053383" y="3429000"/>
            <a:ext cx="6085233" cy="430887"/>
          </a:xfrm>
          <a:prstGeom prst="rect">
            <a:avLst/>
          </a:prstGeom>
        </p:spPr>
        <p:txBody>
          <a:bodyPr wrap="square" lIns="0" tIns="0" rIns="0" bIns="0">
            <a:spAutoFit/>
          </a:bodyPr>
          <a:lstStyle>
            <a:lvl1pPr marL="0" eaLnBrk="1" hangingPunct="1">
              <a:defRPr sz="1800" b="0" i="0">
                <a:solidFill>
                  <a:schemeClr val="tx1"/>
                </a:solidFill>
                <a:latin typeface="Calibri"/>
                <a:ea typeface="+mn-ea"/>
                <a:cs typeface="Calibri"/>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lgn="ctr">
              <a:defRPr/>
            </a:pPr>
            <a:r>
              <a:rPr lang="en-US" sz="2800" b="1" kern="0" dirty="0">
                <a:solidFill>
                  <a:schemeClr val="accent5">
                    <a:lumMod val="75000"/>
                  </a:schemeClr>
                </a:solidFill>
                <a:latin typeface="+mj-lt"/>
              </a:rPr>
              <a:t>Tempestt S. Latham, MPH, </a:t>
            </a:r>
            <a:r>
              <a:rPr lang="en-US" sz="2800" b="1" kern="0" dirty="0" smtClean="0">
                <a:solidFill>
                  <a:schemeClr val="accent5">
                    <a:lumMod val="75000"/>
                  </a:schemeClr>
                </a:solidFill>
                <a:latin typeface="+mj-lt"/>
              </a:rPr>
              <a:t>RDH</a:t>
            </a:r>
            <a:endParaRPr lang="en-US" sz="2800" b="1" kern="0" dirty="0">
              <a:solidFill>
                <a:schemeClr val="accent5">
                  <a:lumMod val="75000"/>
                </a:schemeClr>
              </a:solidFill>
              <a:latin typeface="+mj-lt"/>
            </a:endParaRPr>
          </a:p>
        </p:txBody>
      </p:sp>
    </p:spTree>
    <p:extLst>
      <p:ext uri="{BB962C8B-B14F-4D97-AF65-F5344CB8AC3E}">
        <p14:creationId xmlns:p14="http://schemas.microsoft.com/office/powerpoint/2010/main" val="1133811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TextBox 2"/>
          <p:cNvSpPr txBox="1"/>
          <p:nvPr/>
        </p:nvSpPr>
        <p:spPr>
          <a:xfrm>
            <a:off x="477595" y="3031953"/>
            <a:ext cx="5856962" cy="1000274"/>
          </a:xfrm>
          <a:prstGeom prst="rect">
            <a:avLst/>
          </a:prstGeom>
        </p:spPr>
        <p:txBody>
          <a:bodyPr lIns="0" tIns="0" rIns="0" bIns="0" rtlCol="0" anchor="t">
            <a:spAutoFit/>
          </a:bodyPr>
          <a:lstStyle/>
          <a:p>
            <a:pPr defTabSz="609630">
              <a:lnSpc>
                <a:spcPts val="2626"/>
              </a:lnSpc>
            </a:pPr>
            <a:r>
              <a:rPr lang="en-US" sz="2400" spc="-85" dirty="0">
                <a:solidFill>
                  <a:srgbClr val="242424"/>
                </a:solidFill>
                <a:latin typeface="Brightwall"/>
              </a:rPr>
              <a:t>Tempestt S. Latham, MPH, RDH</a:t>
            </a:r>
          </a:p>
          <a:p>
            <a:pPr defTabSz="609630">
              <a:lnSpc>
                <a:spcPts val="2626"/>
              </a:lnSpc>
            </a:pPr>
            <a:endParaRPr lang="en-US" sz="2400" spc="-85" dirty="0">
              <a:solidFill>
                <a:srgbClr val="242424"/>
              </a:solidFill>
              <a:latin typeface="Brightwall"/>
            </a:endParaRPr>
          </a:p>
          <a:p>
            <a:pPr defTabSz="609630">
              <a:lnSpc>
                <a:spcPts val="2565"/>
              </a:lnSpc>
            </a:pPr>
            <a:r>
              <a:rPr lang="en-US" sz="2000" spc="-83" dirty="0">
                <a:solidFill>
                  <a:srgbClr val="242424"/>
                </a:solidFill>
                <a:latin typeface="Cardo"/>
              </a:rPr>
              <a:t>  </a:t>
            </a:r>
          </a:p>
        </p:txBody>
      </p:sp>
      <p:sp>
        <p:nvSpPr>
          <p:cNvPr id="3" name="Freeform 3"/>
          <p:cNvSpPr/>
          <p:nvPr/>
        </p:nvSpPr>
        <p:spPr>
          <a:xfrm rot="-256861">
            <a:off x="8369954" y="5850341"/>
            <a:ext cx="4668010" cy="1115921"/>
          </a:xfrm>
          <a:custGeom>
            <a:avLst/>
            <a:gdLst/>
            <a:ahLst/>
            <a:cxnLst/>
            <a:rect l="l" t="t" r="r" b="b"/>
            <a:pathLst>
              <a:path w="7002015" h="1673882">
                <a:moveTo>
                  <a:pt x="0" y="0"/>
                </a:moveTo>
                <a:lnTo>
                  <a:pt x="7002016" y="0"/>
                </a:lnTo>
                <a:lnTo>
                  <a:pt x="7002016" y="1673883"/>
                </a:lnTo>
                <a:lnTo>
                  <a:pt x="0" y="167388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5484075" y="475556"/>
            <a:ext cx="2006583" cy="6466581"/>
          </a:xfrm>
          <a:custGeom>
            <a:avLst/>
            <a:gdLst/>
            <a:ahLst/>
            <a:cxnLst/>
            <a:rect l="l" t="t" r="r" b="b"/>
            <a:pathLst>
              <a:path w="3009875" h="9699872">
                <a:moveTo>
                  <a:pt x="0" y="0"/>
                </a:moveTo>
                <a:lnTo>
                  <a:pt x="3009875" y="0"/>
                </a:lnTo>
                <a:lnTo>
                  <a:pt x="3009875" y="9699872"/>
                </a:lnTo>
                <a:lnTo>
                  <a:pt x="0" y="9699872"/>
                </a:lnTo>
                <a:lnTo>
                  <a:pt x="0" y="0"/>
                </a:lnTo>
                <a:close/>
              </a:path>
            </a:pathLst>
          </a:custGeom>
          <a:blipFill>
            <a:blip r:embed="rId5"/>
            <a:stretch>
              <a:fillRect l="-154680" t="-60322" r="-163041" b="-12503"/>
            </a:stretch>
          </a:blipFill>
        </p:spPr>
      </p:sp>
      <p:sp>
        <p:nvSpPr>
          <p:cNvPr id="5" name="Freeform 5"/>
          <p:cNvSpPr/>
          <p:nvPr/>
        </p:nvSpPr>
        <p:spPr>
          <a:xfrm>
            <a:off x="8817703" y="3436945"/>
            <a:ext cx="3772511" cy="3421055"/>
          </a:xfrm>
          <a:custGeom>
            <a:avLst/>
            <a:gdLst/>
            <a:ahLst/>
            <a:cxnLst/>
            <a:rect l="l" t="t" r="r" b="b"/>
            <a:pathLst>
              <a:path w="5658766" h="5131582">
                <a:moveTo>
                  <a:pt x="0" y="0"/>
                </a:moveTo>
                <a:lnTo>
                  <a:pt x="5658766" y="0"/>
                </a:lnTo>
                <a:lnTo>
                  <a:pt x="5658766" y="5131582"/>
                </a:lnTo>
                <a:lnTo>
                  <a:pt x="0" y="5131582"/>
                </a:lnTo>
                <a:lnTo>
                  <a:pt x="0" y="0"/>
                </a:lnTo>
                <a:close/>
              </a:path>
            </a:pathLst>
          </a:custGeom>
          <a:blipFill>
            <a:blip r:embed="rId6"/>
            <a:stretch>
              <a:fillRect/>
            </a:stretch>
          </a:blipFill>
        </p:spPr>
      </p:sp>
      <p:sp>
        <p:nvSpPr>
          <p:cNvPr id="6" name="TextBox 6"/>
          <p:cNvSpPr txBox="1"/>
          <p:nvPr/>
        </p:nvSpPr>
        <p:spPr>
          <a:xfrm>
            <a:off x="7617900" y="1294862"/>
            <a:ext cx="4197924" cy="1885131"/>
          </a:xfrm>
          <a:prstGeom prst="rect">
            <a:avLst/>
          </a:prstGeom>
        </p:spPr>
        <p:txBody>
          <a:bodyPr lIns="0" tIns="0" rIns="0" bIns="0" rtlCol="0" anchor="t">
            <a:spAutoFit/>
          </a:bodyPr>
          <a:lstStyle/>
          <a:p>
            <a:pPr defTabSz="609630">
              <a:lnSpc>
                <a:spcPts val="2147"/>
              </a:lnSpc>
            </a:pPr>
            <a:r>
              <a:rPr lang="en-US" sz="2333" spc="-70" dirty="0">
                <a:solidFill>
                  <a:srgbClr val="242424"/>
                </a:solidFill>
                <a:latin typeface="Cardo Bold"/>
              </a:rPr>
              <a:t>NP Residency Program Specialist</a:t>
            </a:r>
          </a:p>
          <a:p>
            <a:pPr defTabSz="609630">
              <a:lnSpc>
                <a:spcPts val="2147"/>
              </a:lnSpc>
            </a:pPr>
            <a:endParaRPr lang="en-US" sz="2333" spc="-70" dirty="0">
              <a:solidFill>
                <a:srgbClr val="242424"/>
              </a:solidFill>
              <a:latin typeface="Cardo Bold"/>
            </a:endParaRPr>
          </a:p>
          <a:p>
            <a:pPr defTabSz="609630">
              <a:lnSpc>
                <a:spcPts val="2147"/>
              </a:lnSpc>
            </a:pPr>
            <a:r>
              <a:rPr lang="en-US" sz="2333" spc="-70" dirty="0">
                <a:solidFill>
                  <a:srgbClr val="242424"/>
                </a:solidFill>
                <a:latin typeface="Cardo Bold"/>
              </a:rPr>
              <a:t>Adjunct Faculty</a:t>
            </a:r>
          </a:p>
          <a:p>
            <a:pPr defTabSz="609630">
              <a:lnSpc>
                <a:spcPts val="2147"/>
              </a:lnSpc>
            </a:pPr>
            <a:endParaRPr lang="en-US" sz="2333" spc="-70" dirty="0">
              <a:solidFill>
                <a:srgbClr val="242424"/>
              </a:solidFill>
              <a:latin typeface="Cardo Bold"/>
            </a:endParaRPr>
          </a:p>
          <a:p>
            <a:pPr defTabSz="609630">
              <a:lnSpc>
                <a:spcPts val="2147"/>
              </a:lnSpc>
            </a:pPr>
            <a:r>
              <a:rPr lang="en-US" sz="2333" spc="-70" dirty="0">
                <a:solidFill>
                  <a:srgbClr val="242424"/>
                </a:solidFill>
                <a:latin typeface="Cardo Bold"/>
              </a:rPr>
              <a:t>Public Heath Educator</a:t>
            </a:r>
          </a:p>
          <a:p>
            <a:pPr defTabSz="609630">
              <a:lnSpc>
                <a:spcPts val="2147"/>
              </a:lnSpc>
            </a:pPr>
            <a:endParaRPr lang="en-US" sz="2333" spc="-70" dirty="0">
              <a:solidFill>
                <a:srgbClr val="242424"/>
              </a:solidFill>
              <a:latin typeface="Cardo Bold"/>
            </a:endParaRPr>
          </a:p>
          <a:p>
            <a:pPr defTabSz="609630">
              <a:lnSpc>
                <a:spcPts val="2147"/>
              </a:lnSpc>
            </a:pPr>
            <a:endParaRPr lang="en-US" sz="2333" spc="-70" dirty="0">
              <a:solidFill>
                <a:srgbClr val="242424"/>
              </a:solidFill>
              <a:latin typeface="Cardo Bold"/>
            </a:endParaRPr>
          </a:p>
        </p:txBody>
      </p:sp>
      <p:sp>
        <p:nvSpPr>
          <p:cNvPr id="7" name="TextBox 7"/>
          <p:cNvSpPr txBox="1"/>
          <p:nvPr/>
        </p:nvSpPr>
        <p:spPr>
          <a:xfrm>
            <a:off x="7617900" y="3161880"/>
            <a:ext cx="4314162" cy="1346522"/>
          </a:xfrm>
          <a:prstGeom prst="rect">
            <a:avLst/>
          </a:prstGeom>
        </p:spPr>
        <p:txBody>
          <a:bodyPr lIns="0" tIns="0" rIns="0" bIns="0" rtlCol="0" anchor="t">
            <a:spAutoFit/>
          </a:bodyPr>
          <a:lstStyle/>
          <a:p>
            <a:pPr defTabSz="609630">
              <a:lnSpc>
                <a:spcPts val="2147"/>
              </a:lnSpc>
            </a:pPr>
            <a:r>
              <a:rPr lang="en-US" sz="2333" spc="-70" dirty="0">
                <a:solidFill>
                  <a:srgbClr val="242424"/>
                </a:solidFill>
                <a:latin typeface="Cardo Bold"/>
              </a:rPr>
              <a:t>Dog Mom</a:t>
            </a:r>
          </a:p>
          <a:p>
            <a:pPr defTabSz="609630">
              <a:lnSpc>
                <a:spcPts val="2147"/>
              </a:lnSpc>
            </a:pPr>
            <a:endParaRPr lang="en-US" sz="2333" spc="-70" dirty="0">
              <a:solidFill>
                <a:srgbClr val="242424"/>
              </a:solidFill>
              <a:latin typeface="Cardo Bold"/>
            </a:endParaRPr>
          </a:p>
          <a:p>
            <a:pPr defTabSz="609630">
              <a:lnSpc>
                <a:spcPts val="2147"/>
              </a:lnSpc>
            </a:pPr>
            <a:r>
              <a:rPr lang="en-US" sz="2333" spc="-70" dirty="0">
                <a:solidFill>
                  <a:srgbClr val="242424"/>
                </a:solidFill>
                <a:latin typeface="Cardo Bold"/>
              </a:rPr>
              <a:t>Avid </a:t>
            </a:r>
            <a:r>
              <a:rPr lang="en-US" sz="2333" spc="-70" dirty="0" err="1">
                <a:solidFill>
                  <a:srgbClr val="242424"/>
                </a:solidFill>
                <a:latin typeface="Cardo Bold"/>
              </a:rPr>
              <a:t>Crocheter</a:t>
            </a:r>
            <a:endParaRPr lang="en-US" sz="2333" spc="-70" dirty="0">
              <a:solidFill>
                <a:srgbClr val="242424"/>
              </a:solidFill>
              <a:latin typeface="Cardo Bold"/>
            </a:endParaRPr>
          </a:p>
          <a:p>
            <a:pPr defTabSz="609630">
              <a:lnSpc>
                <a:spcPts val="2147"/>
              </a:lnSpc>
            </a:pPr>
            <a:endParaRPr lang="en-US" sz="2333" spc="-70" dirty="0">
              <a:solidFill>
                <a:srgbClr val="242424"/>
              </a:solidFill>
              <a:latin typeface="Cardo Bold"/>
            </a:endParaRPr>
          </a:p>
          <a:p>
            <a:pPr defTabSz="609630">
              <a:lnSpc>
                <a:spcPts val="2147"/>
              </a:lnSpc>
            </a:pPr>
            <a:r>
              <a:rPr lang="en-US" sz="2333" spc="-70" dirty="0">
                <a:solidFill>
                  <a:srgbClr val="242424"/>
                </a:solidFill>
                <a:latin typeface="Cardo Bold"/>
              </a:rPr>
              <a:t>Plant </a:t>
            </a:r>
            <a:r>
              <a:rPr lang="en-US" sz="2333" spc="-70" dirty="0" smtClean="0">
                <a:solidFill>
                  <a:srgbClr val="242424"/>
                </a:solidFill>
                <a:latin typeface="Cardo Bold"/>
              </a:rPr>
              <a:t>Enthusiast</a:t>
            </a:r>
            <a:endParaRPr lang="en-US" sz="2333" spc="-70" dirty="0">
              <a:solidFill>
                <a:srgbClr val="242424"/>
              </a:solidFill>
              <a:latin typeface="Cardo Bold"/>
            </a:endParaRPr>
          </a:p>
        </p:txBody>
      </p:sp>
      <p:sp>
        <p:nvSpPr>
          <p:cNvPr id="8" name="TextBox 8"/>
          <p:cNvSpPr txBox="1"/>
          <p:nvPr/>
        </p:nvSpPr>
        <p:spPr>
          <a:xfrm>
            <a:off x="7490658" y="545407"/>
            <a:ext cx="2456422" cy="525785"/>
          </a:xfrm>
          <a:prstGeom prst="rect">
            <a:avLst/>
          </a:prstGeom>
        </p:spPr>
        <p:txBody>
          <a:bodyPr wrap="square" lIns="0" tIns="0" rIns="0" bIns="0" rtlCol="0" anchor="t">
            <a:spAutoFit/>
          </a:bodyPr>
          <a:lstStyle/>
          <a:p>
            <a:pPr defTabSz="609630">
              <a:lnSpc>
                <a:spcPts val="4120"/>
              </a:lnSpc>
              <a:spcBef>
                <a:spcPct val="0"/>
              </a:spcBef>
            </a:pPr>
            <a:r>
              <a:rPr lang="en-US" sz="4000" spc="-80" dirty="0">
                <a:solidFill>
                  <a:srgbClr val="242424"/>
                </a:solidFill>
                <a:latin typeface="Open Sans Extra Bold Bold"/>
              </a:rPr>
              <a:t>I am A..</a:t>
            </a:r>
          </a:p>
        </p:txBody>
      </p:sp>
      <p:sp>
        <p:nvSpPr>
          <p:cNvPr id="15" name="Snip and Round Single Corner Rectangle 14"/>
          <p:cNvSpPr/>
          <p:nvPr/>
        </p:nvSpPr>
        <p:spPr>
          <a:xfrm rot="10800000">
            <a:off x="0" y="0"/>
            <a:ext cx="3352558" cy="139700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16" name="Picture 15"/>
          <p:cNvPicPr>
            <a:picLocks noChangeAspect="1"/>
          </p:cNvPicPr>
          <p:nvPr/>
        </p:nvPicPr>
        <p:blipFill>
          <a:blip r:embed="rId7"/>
          <a:stretch>
            <a:fillRect/>
          </a:stretch>
        </p:blipFill>
        <p:spPr>
          <a:xfrm>
            <a:off x="177561" y="-98113"/>
            <a:ext cx="2840982" cy="1593226"/>
          </a:xfrm>
          <a:prstGeom prst="rect">
            <a:avLst/>
          </a:prstGeom>
        </p:spPr>
      </p:pic>
    </p:spTree>
    <p:extLst>
      <p:ext uri="{BB962C8B-B14F-4D97-AF65-F5344CB8AC3E}">
        <p14:creationId xmlns:p14="http://schemas.microsoft.com/office/powerpoint/2010/main" val="234132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1701746" y="532470"/>
            <a:ext cx="9059420" cy="5823913"/>
          </a:xfrm>
          <a:custGeom>
            <a:avLst/>
            <a:gdLst/>
            <a:ahLst/>
            <a:cxnLst/>
            <a:rect l="l" t="t" r="r" b="b"/>
            <a:pathLst>
              <a:path w="13589130" h="8735869">
                <a:moveTo>
                  <a:pt x="0" y="0"/>
                </a:moveTo>
                <a:lnTo>
                  <a:pt x="13589130" y="0"/>
                </a:lnTo>
                <a:lnTo>
                  <a:pt x="13589130" y="8735870"/>
                </a:lnTo>
                <a:lnTo>
                  <a:pt x="0" y="8735870"/>
                </a:lnTo>
                <a:lnTo>
                  <a:pt x="0" y="0"/>
                </a:lnTo>
                <a:close/>
              </a:path>
            </a:pathLst>
          </a:custGeom>
          <a:blipFill>
            <a:blip r:embed="rId3"/>
            <a:stretch>
              <a:fillRect/>
            </a:stretch>
          </a:blipFill>
        </p:spPr>
      </p:sp>
    </p:spTree>
    <p:extLst>
      <p:ext uri="{BB962C8B-B14F-4D97-AF65-F5344CB8AC3E}">
        <p14:creationId xmlns:p14="http://schemas.microsoft.com/office/powerpoint/2010/main" val="1402372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685800"/>
            <a:ext cx="9988550" cy="5298060"/>
          </a:xfrm>
          <a:prstGeom prst="rect">
            <a:avLst/>
          </a:prstGeom>
        </p:spPr>
      </p:pic>
    </p:spTree>
    <p:extLst>
      <p:ext uri="{BB962C8B-B14F-4D97-AF65-F5344CB8AC3E}">
        <p14:creationId xmlns:p14="http://schemas.microsoft.com/office/powerpoint/2010/main" val="1542803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grpSp>
        <p:nvGrpSpPr>
          <p:cNvPr id="8" name="Group 8"/>
          <p:cNvGrpSpPr/>
          <p:nvPr/>
        </p:nvGrpSpPr>
        <p:grpSpPr>
          <a:xfrm>
            <a:off x="313141" y="3490535"/>
            <a:ext cx="3945868" cy="1317548"/>
            <a:chOff x="0" y="0"/>
            <a:chExt cx="10853535" cy="3624058"/>
          </a:xfrm>
        </p:grpSpPr>
        <p:sp>
          <p:nvSpPr>
            <p:cNvPr id="9" name="Freeform 9"/>
            <p:cNvSpPr/>
            <p:nvPr/>
          </p:nvSpPr>
          <p:spPr>
            <a:xfrm>
              <a:off x="0" y="0"/>
              <a:ext cx="10853535" cy="3624058"/>
            </a:xfrm>
            <a:custGeom>
              <a:avLst/>
              <a:gdLst/>
              <a:ahLst/>
              <a:cxnLst/>
              <a:rect l="l" t="t" r="r" b="b"/>
              <a:pathLst>
                <a:path w="10853535" h="3624058">
                  <a:moveTo>
                    <a:pt x="10853535" y="3624058"/>
                  </a:moveTo>
                  <a:lnTo>
                    <a:pt x="1124331" y="3624058"/>
                  </a:lnTo>
                  <a:cubicBezTo>
                    <a:pt x="503428" y="3624058"/>
                    <a:pt x="0" y="3120630"/>
                    <a:pt x="0" y="2499727"/>
                  </a:cubicBezTo>
                  <a:lnTo>
                    <a:pt x="0" y="0"/>
                  </a:lnTo>
                  <a:lnTo>
                    <a:pt x="9729205" y="0"/>
                  </a:lnTo>
                  <a:cubicBezTo>
                    <a:pt x="10350234" y="0"/>
                    <a:pt x="10853535" y="503428"/>
                    <a:pt x="10853535" y="1124331"/>
                  </a:cubicBezTo>
                  <a:lnTo>
                    <a:pt x="10853535" y="3624058"/>
                  </a:lnTo>
                  <a:close/>
                </a:path>
              </a:pathLst>
            </a:custGeom>
            <a:solidFill>
              <a:srgbClr val="FFFFFF"/>
            </a:solidFill>
          </p:spPr>
        </p:sp>
      </p:grpSp>
      <p:grpSp>
        <p:nvGrpSpPr>
          <p:cNvPr id="10" name="Group 10"/>
          <p:cNvGrpSpPr/>
          <p:nvPr/>
        </p:nvGrpSpPr>
        <p:grpSpPr>
          <a:xfrm>
            <a:off x="4417759" y="3538142"/>
            <a:ext cx="3573184" cy="1269942"/>
            <a:chOff x="0" y="0"/>
            <a:chExt cx="10196863" cy="3624058"/>
          </a:xfrm>
        </p:grpSpPr>
        <p:sp>
          <p:nvSpPr>
            <p:cNvPr id="11" name="Freeform 11"/>
            <p:cNvSpPr/>
            <p:nvPr/>
          </p:nvSpPr>
          <p:spPr>
            <a:xfrm>
              <a:off x="0" y="0"/>
              <a:ext cx="10196864" cy="3624058"/>
            </a:xfrm>
            <a:custGeom>
              <a:avLst/>
              <a:gdLst/>
              <a:ahLst/>
              <a:cxnLst/>
              <a:rect l="l" t="t" r="r" b="b"/>
              <a:pathLst>
                <a:path w="10196864" h="3624058">
                  <a:moveTo>
                    <a:pt x="10196864" y="3624058"/>
                  </a:moveTo>
                  <a:lnTo>
                    <a:pt x="1124331" y="3624058"/>
                  </a:lnTo>
                  <a:cubicBezTo>
                    <a:pt x="503428" y="3624058"/>
                    <a:pt x="0" y="3120630"/>
                    <a:pt x="0" y="2499727"/>
                  </a:cubicBezTo>
                  <a:lnTo>
                    <a:pt x="0" y="0"/>
                  </a:lnTo>
                  <a:lnTo>
                    <a:pt x="9072532" y="0"/>
                  </a:lnTo>
                  <a:cubicBezTo>
                    <a:pt x="9693563" y="0"/>
                    <a:pt x="10196864" y="503428"/>
                    <a:pt x="10196864" y="1124331"/>
                  </a:cubicBezTo>
                  <a:lnTo>
                    <a:pt x="10196864" y="3624058"/>
                  </a:lnTo>
                  <a:close/>
                </a:path>
              </a:pathLst>
            </a:custGeom>
            <a:solidFill>
              <a:srgbClr val="FFFFFF"/>
            </a:solidFill>
          </p:spPr>
        </p:sp>
      </p:grpSp>
      <p:grpSp>
        <p:nvGrpSpPr>
          <p:cNvPr id="12" name="Group 12"/>
          <p:cNvGrpSpPr/>
          <p:nvPr/>
        </p:nvGrpSpPr>
        <p:grpSpPr>
          <a:xfrm>
            <a:off x="8110870" y="3490535"/>
            <a:ext cx="3792500" cy="1317548"/>
            <a:chOff x="0" y="0"/>
            <a:chExt cx="10855164" cy="3771180"/>
          </a:xfrm>
        </p:grpSpPr>
        <p:sp>
          <p:nvSpPr>
            <p:cNvPr id="13" name="Freeform 13"/>
            <p:cNvSpPr/>
            <p:nvPr/>
          </p:nvSpPr>
          <p:spPr>
            <a:xfrm>
              <a:off x="0" y="0"/>
              <a:ext cx="10855164" cy="3771180"/>
            </a:xfrm>
            <a:custGeom>
              <a:avLst/>
              <a:gdLst/>
              <a:ahLst/>
              <a:cxnLst/>
              <a:rect l="l" t="t" r="r" b="b"/>
              <a:pathLst>
                <a:path w="10855164" h="3771180">
                  <a:moveTo>
                    <a:pt x="10855164" y="3771180"/>
                  </a:moveTo>
                  <a:lnTo>
                    <a:pt x="1124331" y="3771180"/>
                  </a:lnTo>
                  <a:cubicBezTo>
                    <a:pt x="503428" y="3771180"/>
                    <a:pt x="0" y="3267752"/>
                    <a:pt x="0" y="2646849"/>
                  </a:cubicBezTo>
                  <a:lnTo>
                    <a:pt x="0" y="0"/>
                  </a:lnTo>
                  <a:lnTo>
                    <a:pt x="9730832" y="0"/>
                  </a:lnTo>
                  <a:cubicBezTo>
                    <a:pt x="10351863" y="0"/>
                    <a:pt x="10855164" y="503428"/>
                    <a:pt x="10855164" y="1124331"/>
                  </a:cubicBezTo>
                  <a:lnTo>
                    <a:pt x="10855164" y="3771180"/>
                  </a:lnTo>
                  <a:close/>
                </a:path>
              </a:pathLst>
            </a:custGeom>
            <a:solidFill>
              <a:srgbClr val="FFFFFF"/>
            </a:solidFill>
          </p:spPr>
        </p:sp>
      </p:grpSp>
      <p:grpSp>
        <p:nvGrpSpPr>
          <p:cNvPr id="14" name="Group 14"/>
          <p:cNvGrpSpPr/>
          <p:nvPr/>
        </p:nvGrpSpPr>
        <p:grpSpPr>
          <a:xfrm>
            <a:off x="4712145" y="3247923"/>
            <a:ext cx="2358399" cy="1013981"/>
            <a:chOff x="0" y="0"/>
            <a:chExt cx="945238" cy="406400"/>
          </a:xfrm>
        </p:grpSpPr>
        <p:sp>
          <p:nvSpPr>
            <p:cNvPr id="15" name="Freeform 15"/>
            <p:cNvSpPr/>
            <p:nvPr/>
          </p:nvSpPr>
          <p:spPr>
            <a:xfrm>
              <a:off x="0" y="0"/>
              <a:ext cx="945238" cy="406400"/>
            </a:xfrm>
            <a:custGeom>
              <a:avLst/>
              <a:gdLst/>
              <a:ahLst/>
              <a:cxnLst/>
              <a:rect l="l" t="t" r="r" b="b"/>
              <a:pathLst>
                <a:path w="945238" h="406400">
                  <a:moveTo>
                    <a:pt x="742038" y="0"/>
                  </a:moveTo>
                  <a:cubicBezTo>
                    <a:pt x="854262" y="0"/>
                    <a:pt x="945238" y="90976"/>
                    <a:pt x="945238" y="203200"/>
                  </a:cubicBezTo>
                  <a:cubicBezTo>
                    <a:pt x="945238" y="315424"/>
                    <a:pt x="854262" y="406400"/>
                    <a:pt x="74203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p:spPr>
        </p:sp>
        <p:sp>
          <p:nvSpPr>
            <p:cNvPr id="16" name="TextBox 16"/>
            <p:cNvSpPr txBox="1"/>
            <p:nvPr/>
          </p:nvSpPr>
          <p:spPr>
            <a:xfrm>
              <a:off x="0" y="-76200"/>
              <a:ext cx="945238" cy="482600"/>
            </a:xfrm>
            <a:prstGeom prst="rect">
              <a:avLst/>
            </a:prstGeom>
          </p:spPr>
          <p:txBody>
            <a:bodyPr lIns="33867" tIns="33867" rIns="33867" bIns="33867" rtlCol="0" anchor="ctr"/>
            <a:lstStyle/>
            <a:p>
              <a:pPr algn="ctr" defTabSz="609630">
                <a:lnSpc>
                  <a:spcPts val="2499"/>
                </a:lnSpc>
              </a:pPr>
              <a:endParaRPr sz="1200">
                <a:solidFill>
                  <a:prstClr val="black"/>
                </a:solidFill>
                <a:latin typeface="Calibri"/>
              </a:endParaRPr>
            </a:p>
          </p:txBody>
        </p:sp>
      </p:grpSp>
      <p:pic>
        <p:nvPicPr>
          <p:cNvPr id="17" name="Picture 17"/>
          <p:cNvPicPr>
            <a:picLocks noChangeAspect="1"/>
          </p:cNvPicPr>
          <p:nvPr/>
        </p:nvPicPr>
        <p:blipFill>
          <a:blip r:embed="rId3"/>
          <a:srcRect/>
          <a:stretch>
            <a:fillRect/>
          </a:stretch>
        </p:blipFill>
        <p:spPr>
          <a:xfrm rot="5400000">
            <a:off x="3420520" y="3793105"/>
            <a:ext cx="362425" cy="424519"/>
          </a:xfrm>
          <a:prstGeom prst="rect">
            <a:avLst/>
          </a:prstGeom>
        </p:spPr>
      </p:pic>
      <p:pic>
        <p:nvPicPr>
          <p:cNvPr id="18" name="Picture 18"/>
          <p:cNvPicPr>
            <a:picLocks noChangeAspect="1"/>
          </p:cNvPicPr>
          <p:nvPr/>
        </p:nvPicPr>
        <p:blipFill>
          <a:blip r:embed="rId3"/>
          <a:srcRect/>
          <a:stretch>
            <a:fillRect/>
          </a:stretch>
        </p:blipFill>
        <p:spPr>
          <a:xfrm rot="5400000">
            <a:off x="7221518" y="3826969"/>
            <a:ext cx="362425" cy="424519"/>
          </a:xfrm>
          <a:prstGeom prst="rect">
            <a:avLst/>
          </a:prstGeom>
        </p:spPr>
      </p:pic>
      <p:sp>
        <p:nvSpPr>
          <p:cNvPr id="19" name="TextBox 19"/>
          <p:cNvSpPr txBox="1"/>
          <p:nvPr/>
        </p:nvSpPr>
        <p:spPr>
          <a:xfrm>
            <a:off x="8273303" y="3655928"/>
            <a:ext cx="2645946" cy="923330"/>
          </a:xfrm>
          <a:prstGeom prst="rect">
            <a:avLst/>
          </a:prstGeom>
        </p:spPr>
        <p:txBody>
          <a:bodyPr lIns="0" tIns="0" rIns="0" bIns="0" rtlCol="0" anchor="t">
            <a:spAutoFit/>
          </a:bodyPr>
          <a:lstStyle/>
          <a:p>
            <a:pPr marL="0" lvl="1" defTabSz="609630">
              <a:lnSpc>
                <a:spcPts val="2360"/>
              </a:lnSpc>
            </a:pPr>
            <a:r>
              <a:rPr lang="en-US" sz="2000" dirty="0">
                <a:solidFill>
                  <a:srgbClr val="000000"/>
                </a:solidFill>
                <a:latin typeface="Open Sans 1 Bold"/>
              </a:rPr>
              <a:t>Identify tools &amp; resources for didactic presentation</a:t>
            </a:r>
          </a:p>
        </p:txBody>
      </p:sp>
      <p:pic>
        <p:nvPicPr>
          <p:cNvPr id="20" name="Picture 20"/>
          <p:cNvPicPr>
            <a:picLocks noChangeAspect="1"/>
          </p:cNvPicPr>
          <p:nvPr/>
        </p:nvPicPr>
        <p:blipFill>
          <a:blip r:embed="rId3"/>
          <a:srcRect/>
          <a:stretch>
            <a:fillRect/>
          </a:stretch>
        </p:blipFill>
        <p:spPr>
          <a:xfrm rot="5400000">
            <a:off x="11112728" y="3801437"/>
            <a:ext cx="362425" cy="424519"/>
          </a:xfrm>
          <a:prstGeom prst="rect">
            <a:avLst/>
          </a:prstGeom>
        </p:spPr>
      </p:pic>
      <p:sp>
        <p:nvSpPr>
          <p:cNvPr id="27" name="TextBox 27"/>
          <p:cNvSpPr txBox="1"/>
          <p:nvPr/>
        </p:nvSpPr>
        <p:spPr>
          <a:xfrm>
            <a:off x="685800" y="3655928"/>
            <a:ext cx="2558973" cy="923330"/>
          </a:xfrm>
          <a:prstGeom prst="rect">
            <a:avLst/>
          </a:prstGeom>
        </p:spPr>
        <p:txBody>
          <a:bodyPr lIns="0" tIns="0" rIns="0" bIns="0" rtlCol="0" anchor="t">
            <a:spAutoFit/>
          </a:bodyPr>
          <a:lstStyle/>
          <a:p>
            <a:pPr marL="0" lvl="1" defTabSz="609630">
              <a:lnSpc>
                <a:spcPts val="2360"/>
              </a:lnSpc>
            </a:pPr>
            <a:r>
              <a:rPr lang="en-US" sz="2000" dirty="0">
                <a:solidFill>
                  <a:srgbClr val="000000"/>
                </a:solidFill>
                <a:latin typeface="Open Sans 1 Bold"/>
              </a:rPr>
              <a:t>Identify characteristics of an effective didactic presenter</a:t>
            </a:r>
          </a:p>
        </p:txBody>
      </p:sp>
      <p:sp>
        <p:nvSpPr>
          <p:cNvPr id="28" name="TextBox 28"/>
          <p:cNvSpPr txBox="1"/>
          <p:nvPr/>
        </p:nvSpPr>
        <p:spPr>
          <a:xfrm>
            <a:off x="4545691" y="3655928"/>
            <a:ext cx="2171517" cy="923330"/>
          </a:xfrm>
          <a:prstGeom prst="rect">
            <a:avLst/>
          </a:prstGeom>
        </p:spPr>
        <p:txBody>
          <a:bodyPr lIns="0" tIns="0" rIns="0" bIns="0" rtlCol="0" anchor="t">
            <a:spAutoFit/>
          </a:bodyPr>
          <a:lstStyle/>
          <a:p>
            <a:pPr marL="0" lvl="1" defTabSz="609630">
              <a:lnSpc>
                <a:spcPts val="2360"/>
              </a:lnSpc>
            </a:pPr>
            <a:r>
              <a:rPr lang="en-US" sz="2000" dirty="0">
                <a:solidFill>
                  <a:srgbClr val="000000"/>
                </a:solidFill>
                <a:latin typeface="Open Sans 1 Bold"/>
              </a:rPr>
              <a:t>Explain a well-designed didactic PPT</a:t>
            </a:r>
          </a:p>
        </p:txBody>
      </p:sp>
      <p:sp>
        <p:nvSpPr>
          <p:cNvPr id="29" name="TextBox 29"/>
          <p:cNvSpPr txBox="1"/>
          <p:nvPr/>
        </p:nvSpPr>
        <p:spPr>
          <a:xfrm>
            <a:off x="1043551" y="2844579"/>
            <a:ext cx="2770442" cy="487313"/>
          </a:xfrm>
          <a:prstGeom prst="rect">
            <a:avLst/>
          </a:prstGeom>
        </p:spPr>
        <p:txBody>
          <a:bodyPr lIns="0" tIns="0" rIns="0" bIns="0" rtlCol="0" anchor="t">
            <a:spAutoFit/>
          </a:bodyPr>
          <a:lstStyle/>
          <a:p>
            <a:pPr defTabSz="609630">
              <a:lnSpc>
                <a:spcPts val="3774"/>
              </a:lnSpc>
              <a:spcBef>
                <a:spcPct val="0"/>
              </a:spcBef>
            </a:pPr>
            <a:r>
              <a:rPr lang="en-US" sz="3664" spc="-73">
                <a:solidFill>
                  <a:srgbClr val="FFFFFF"/>
                </a:solidFill>
                <a:latin typeface="Open Sans 1 Bold"/>
              </a:rPr>
              <a:t>01</a:t>
            </a:r>
          </a:p>
        </p:txBody>
      </p:sp>
      <p:sp>
        <p:nvSpPr>
          <p:cNvPr id="30" name="TextBox 30"/>
          <p:cNvSpPr txBox="1"/>
          <p:nvPr/>
        </p:nvSpPr>
        <p:spPr>
          <a:xfrm>
            <a:off x="4623385" y="2844579"/>
            <a:ext cx="2770442" cy="487313"/>
          </a:xfrm>
          <a:prstGeom prst="rect">
            <a:avLst/>
          </a:prstGeom>
        </p:spPr>
        <p:txBody>
          <a:bodyPr lIns="0" tIns="0" rIns="0" bIns="0" rtlCol="0" anchor="t">
            <a:spAutoFit/>
          </a:bodyPr>
          <a:lstStyle/>
          <a:p>
            <a:pPr defTabSz="609630">
              <a:lnSpc>
                <a:spcPts val="3774"/>
              </a:lnSpc>
              <a:spcBef>
                <a:spcPct val="0"/>
              </a:spcBef>
            </a:pPr>
            <a:r>
              <a:rPr lang="en-US" sz="3664" spc="-73">
                <a:solidFill>
                  <a:srgbClr val="FFFFFF"/>
                </a:solidFill>
                <a:latin typeface="Open Sans 1 Bold"/>
              </a:rPr>
              <a:t>02</a:t>
            </a:r>
          </a:p>
        </p:txBody>
      </p:sp>
      <p:sp>
        <p:nvSpPr>
          <p:cNvPr id="31" name="TextBox 31"/>
          <p:cNvSpPr txBox="1"/>
          <p:nvPr/>
        </p:nvSpPr>
        <p:spPr>
          <a:xfrm>
            <a:off x="8282826" y="2844579"/>
            <a:ext cx="2770442" cy="487313"/>
          </a:xfrm>
          <a:prstGeom prst="rect">
            <a:avLst/>
          </a:prstGeom>
        </p:spPr>
        <p:txBody>
          <a:bodyPr lIns="0" tIns="0" rIns="0" bIns="0" rtlCol="0" anchor="t">
            <a:spAutoFit/>
          </a:bodyPr>
          <a:lstStyle/>
          <a:p>
            <a:pPr defTabSz="609630">
              <a:lnSpc>
                <a:spcPts val="3774"/>
              </a:lnSpc>
              <a:spcBef>
                <a:spcPct val="0"/>
              </a:spcBef>
            </a:pPr>
            <a:r>
              <a:rPr lang="en-US" sz="3664" spc="-73">
                <a:solidFill>
                  <a:srgbClr val="FFFFFF"/>
                </a:solidFill>
                <a:latin typeface="Open Sans 1 Bold"/>
              </a:rPr>
              <a:t>03</a:t>
            </a:r>
          </a:p>
        </p:txBody>
      </p:sp>
      <p:pic>
        <p:nvPicPr>
          <p:cNvPr id="32" name="Picture 31"/>
          <p:cNvPicPr>
            <a:picLocks noChangeAspect="1"/>
          </p:cNvPicPr>
          <p:nvPr/>
        </p:nvPicPr>
        <p:blipFill>
          <a:blip r:embed="rId4"/>
          <a:stretch>
            <a:fillRect/>
          </a:stretch>
        </p:blipFill>
        <p:spPr>
          <a:xfrm>
            <a:off x="0" y="0"/>
            <a:ext cx="3353091" cy="1398137"/>
          </a:xfrm>
          <a:prstGeom prst="rect">
            <a:avLst/>
          </a:prstGeom>
        </p:spPr>
      </p:pic>
      <p:pic>
        <p:nvPicPr>
          <p:cNvPr id="33" name="Picture 32"/>
          <p:cNvPicPr>
            <a:picLocks noChangeAspect="1"/>
          </p:cNvPicPr>
          <p:nvPr/>
        </p:nvPicPr>
        <p:blipFill>
          <a:blip r:embed="rId5"/>
          <a:stretch>
            <a:fillRect/>
          </a:stretch>
        </p:blipFill>
        <p:spPr>
          <a:xfrm>
            <a:off x="97515" y="-199154"/>
            <a:ext cx="3694496" cy="1597291"/>
          </a:xfrm>
          <a:prstGeom prst="rect">
            <a:avLst/>
          </a:prstGeom>
        </p:spPr>
      </p:pic>
    </p:spTree>
    <p:extLst>
      <p:ext uri="{BB962C8B-B14F-4D97-AF65-F5344CB8AC3E}">
        <p14:creationId xmlns:p14="http://schemas.microsoft.com/office/powerpoint/2010/main" val="239320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1033037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TextBox 2"/>
          <p:cNvSpPr txBox="1"/>
          <p:nvPr/>
        </p:nvSpPr>
        <p:spPr>
          <a:xfrm>
            <a:off x="233323" y="336033"/>
            <a:ext cx="2770442" cy="782265"/>
          </a:xfrm>
          <a:prstGeom prst="rect">
            <a:avLst/>
          </a:prstGeom>
        </p:spPr>
        <p:txBody>
          <a:bodyPr lIns="0" tIns="0" rIns="0" bIns="0" rtlCol="0" anchor="t">
            <a:spAutoFit/>
          </a:bodyPr>
          <a:lstStyle/>
          <a:p>
            <a:pPr defTabSz="609630">
              <a:lnSpc>
                <a:spcPts val="6108"/>
              </a:lnSpc>
              <a:spcBef>
                <a:spcPct val="0"/>
              </a:spcBef>
            </a:pPr>
            <a:r>
              <a:rPr lang="en-US" sz="5930" spc="-118">
                <a:solidFill>
                  <a:srgbClr val="FFFFFF"/>
                </a:solidFill>
                <a:latin typeface="Open Sans 1 Bold"/>
              </a:rPr>
              <a:t>01</a:t>
            </a:r>
          </a:p>
        </p:txBody>
      </p:sp>
      <p:sp>
        <p:nvSpPr>
          <p:cNvPr id="3" name="TextBox 3"/>
          <p:cNvSpPr txBox="1"/>
          <p:nvPr/>
        </p:nvSpPr>
        <p:spPr>
          <a:xfrm>
            <a:off x="0" y="2723577"/>
            <a:ext cx="12192000" cy="1205458"/>
          </a:xfrm>
          <a:prstGeom prst="rect">
            <a:avLst/>
          </a:prstGeom>
        </p:spPr>
        <p:txBody>
          <a:bodyPr wrap="square" lIns="0" tIns="0" rIns="0" bIns="0" rtlCol="0" anchor="t">
            <a:spAutoFit/>
          </a:bodyPr>
          <a:lstStyle/>
          <a:p>
            <a:pPr marL="0" lvl="1" algn="ctr" defTabSz="609630">
              <a:lnSpc>
                <a:spcPts val="4720"/>
              </a:lnSpc>
            </a:pPr>
            <a:r>
              <a:rPr lang="en-US" sz="4000" b="1" dirty="0">
                <a:latin typeface="Open Sans 1 Bold"/>
              </a:rPr>
              <a:t>Characteristics of an </a:t>
            </a:r>
            <a:r>
              <a:rPr lang="en-US" sz="4000" b="1" dirty="0" smtClean="0">
                <a:latin typeface="Open Sans 1 Bold"/>
              </a:rPr>
              <a:t>                                     Effective </a:t>
            </a:r>
            <a:r>
              <a:rPr lang="en-US" sz="4000" b="1" dirty="0">
                <a:latin typeface="Open Sans 1 Bold"/>
              </a:rPr>
              <a:t>Didactic Presenter</a:t>
            </a:r>
          </a:p>
        </p:txBody>
      </p:sp>
      <p:sp>
        <p:nvSpPr>
          <p:cNvPr id="4" name="Freeform 4"/>
          <p:cNvSpPr/>
          <p:nvPr/>
        </p:nvSpPr>
        <p:spPr>
          <a:xfrm>
            <a:off x="8853729" y="-237618"/>
            <a:ext cx="3338271" cy="3338271"/>
          </a:xfrm>
          <a:custGeom>
            <a:avLst/>
            <a:gdLst/>
            <a:ahLst/>
            <a:cxnLst/>
            <a:rect l="l" t="t" r="r" b="b"/>
            <a:pathLst>
              <a:path w="5007407" h="5007407">
                <a:moveTo>
                  <a:pt x="0" y="0"/>
                </a:moveTo>
                <a:lnTo>
                  <a:pt x="5007407" y="0"/>
                </a:lnTo>
                <a:lnTo>
                  <a:pt x="5007407" y="5007407"/>
                </a:lnTo>
                <a:lnTo>
                  <a:pt x="0" y="50074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667088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2232371" y="2112064"/>
            <a:ext cx="7960723" cy="3972587"/>
          </a:xfrm>
          <a:custGeom>
            <a:avLst/>
            <a:gdLst/>
            <a:ahLst/>
            <a:cxnLst/>
            <a:rect l="l" t="t" r="r" b="b"/>
            <a:pathLst>
              <a:path w="11941084" h="5958881">
                <a:moveTo>
                  <a:pt x="0" y="0"/>
                </a:moveTo>
                <a:lnTo>
                  <a:pt x="11941084" y="0"/>
                </a:lnTo>
                <a:lnTo>
                  <a:pt x="11941084" y="5958881"/>
                </a:lnTo>
                <a:lnTo>
                  <a:pt x="0" y="5958881"/>
                </a:lnTo>
                <a:lnTo>
                  <a:pt x="0" y="0"/>
                </a:lnTo>
                <a:close/>
              </a:path>
            </a:pathLst>
          </a:custGeom>
          <a:blipFill>
            <a:blip r:embed="rId3"/>
            <a:stretch>
              <a:fillRect/>
            </a:stretch>
          </a:blipFill>
        </p:spPr>
      </p:sp>
      <p:sp>
        <p:nvSpPr>
          <p:cNvPr id="3" name="TextBox 3"/>
          <p:cNvSpPr txBox="1"/>
          <p:nvPr/>
        </p:nvSpPr>
        <p:spPr>
          <a:xfrm>
            <a:off x="2114516" y="943870"/>
            <a:ext cx="8651753" cy="602729"/>
          </a:xfrm>
          <a:prstGeom prst="rect">
            <a:avLst/>
          </a:prstGeom>
        </p:spPr>
        <p:txBody>
          <a:bodyPr lIns="0" tIns="0" rIns="0" bIns="0" rtlCol="0" anchor="t">
            <a:spAutoFit/>
          </a:bodyPr>
          <a:lstStyle/>
          <a:p>
            <a:pPr marL="0" lvl="1" algn="ctr" defTabSz="609630">
              <a:lnSpc>
                <a:spcPts val="4720"/>
              </a:lnSpc>
            </a:pPr>
            <a:r>
              <a:rPr lang="en-US" sz="4000" b="1" dirty="0">
                <a:latin typeface="Open Sans 1 Bold"/>
              </a:rPr>
              <a:t>What Type of Presenter are You?</a:t>
            </a:r>
          </a:p>
        </p:txBody>
      </p:sp>
    </p:spTree>
    <p:extLst>
      <p:ext uri="{BB962C8B-B14F-4D97-AF65-F5344CB8AC3E}">
        <p14:creationId xmlns:p14="http://schemas.microsoft.com/office/powerpoint/2010/main" val="158682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2979888" y="1156878"/>
            <a:ext cx="5637578" cy="4573457"/>
          </a:xfrm>
          <a:custGeom>
            <a:avLst/>
            <a:gdLst/>
            <a:ahLst/>
            <a:cxnLst/>
            <a:rect l="l" t="t" r="r" b="b"/>
            <a:pathLst>
              <a:path w="8456367" h="6860185">
                <a:moveTo>
                  <a:pt x="0" y="0"/>
                </a:moveTo>
                <a:lnTo>
                  <a:pt x="8456367" y="0"/>
                </a:lnTo>
                <a:lnTo>
                  <a:pt x="8456367" y="6860186"/>
                </a:lnTo>
                <a:lnTo>
                  <a:pt x="0" y="6860186"/>
                </a:lnTo>
                <a:lnTo>
                  <a:pt x="0" y="0"/>
                </a:lnTo>
                <a:close/>
              </a:path>
            </a:pathLst>
          </a:custGeom>
          <a:blipFill>
            <a:blip r:embed="rId3"/>
            <a:stretch>
              <a:fillRect/>
            </a:stretch>
          </a:blipFill>
        </p:spPr>
      </p:sp>
      <p:sp>
        <p:nvSpPr>
          <p:cNvPr id="3" name="Freeform 3"/>
          <p:cNvSpPr/>
          <p:nvPr/>
        </p:nvSpPr>
        <p:spPr>
          <a:xfrm rot="-10800000">
            <a:off x="6989160" y="1852924"/>
            <a:ext cx="2986473" cy="854878"/>
          </a:xfrm>
          <a:custGeom>
            <a:avLst/>
            <a:gdLst/>
            <a:ahLst/>
            <a:cxnLst/>
            <a:rect l="l" t="t" r="r" b="b"/>
            <a:pathLst>
              <a:path w="4479709" h="1282317">
                <a:moveTo>
                  <a:pt x="0" y="0"/>
                </a:moveTo>
                <a:lnTo>
                  <a:pt x="4479709" y="0"/>
                </a:lnTo>
                <a:lnTo>
                  <a:pt x="4479709" y="1282317"/>
                </a:lnTo>
                <a:lnTo>
                  <a:pt x="0" y="12823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8482396" y="1723956"/>
            <a:ext cx="3406950" cy="795089"/>
          </a:xfrm>
          <a:prstGeom prst="rect">
            <a:avLst/>
          </a:prstGeom>
        </p:spPr>
        <p:txBody>
          <a:bodyPr lIns="0" tIns="0" rIns="0" bIns="0" rtlCol="0" anchor="t">
            <a:spAutoFit/>
          </a:bodyPr>
          <a:lstStyle/>
          <a:p>
            <a:pPr marL="647738" lvl="1" indent="-323869" defTabSz="609630">
              <a:lnSpc>
                <a:spcPts val="3090"/>
              </a:lnSpc>
              <a:buFont typeface="Arial"/>
              <a:buChar char="•"/>
            </a:pPr>
            <a:r>
              <a:rPr lang="en-US" sz="3000" spc="-60">
                <a:solidFill>
                  <a:srgbClr val="000000"/>
                </a:solidFill>
                <a:latin typeface="Cardo Bold"/>
              </a:rPr>
              <a:t>Knowledge</a:t>
            </a:r>
          </a:p>
          <a:p>
            <a:pPr marL="647738" lvl="1" indent="-323869" defTabSz="609630">
              <a:lnSpc>
                <a:spcPts val="3090"/>
              </a:lnSpc>
              <a:buFont typeface="Arial"/>
              <a:buChar char="•"/>
            </a:pPr>
            <a:r>
              <a:rPr lang="en-US" sz="3000" spc="-60">
                <a:solidFill>
                  <a:srgbClr val="000000"/>
                </a:solidFill>
                <a:latin typeface="Cardo Bold"/>
              </a:rPr>
              <a:t>Attitude</a:t>
            </a:r>
          </a:p>
        </p:txBody>
      </p:sp>
      <p:sp>
        <p:nvSpPr>
          <p:cNvPr id="5" name="TextBox 5"/>
          <p:cNvSpPr txBox="1"/>
          <p:nvPr/>
        </p:nvSpPr>
        <p:spPr>
          <a:xfrm>
            <a:off x="9120156" y="4312847"/>
            <a:ext cx="3265555" cy="1192634"/>
          </a:xfrm>
          <a:prstGeom prst="rect">
            <a:avLst/>
          </a:prstGeom>
        </p:spPr>
        <p:txBody>
          <a:bodyPr lIns="0" tIns="0" rIns="0" bIns="0" rtlCol="0" anchor="t">
            <a:spAutoFit/>
          </a:bodyPr>
          <a:lstStyle/>
          <a:p>
            <a:pPr marL="647738" lvl="1" indent="-323869" algn="just" defTabSz="609630">
              <a:lnSpc>
                <a:spcPts val="3090"/>
              </a:lnSpc>
              <a:buFont typeface="Arial"/>
              <a:buChar char="•"/>
            </a:pPr>
            <a:r>
              <a:rPr lang="en-US" sz="3000" spc="-60">
                <a:solidFill>
                  <a:srgbClr val="000000"/>
                </a:solidFill>
                <a:latin typeface="Cardo Bold"/>
              </a:rPr>
              <a:t>Voice/Tone</a:t>
            </a:r>
          </a:p>
          <a:p>
            <a:pPr marL="647738" lvl="1" indent="-323869" algn="just" defTabSz="609630">
              <a:lnSpc>
                <a:spcPts val="3090"/>
              </a:lnSpc>
              <a:buFont typeface="Arial"/>
              <a:buChar char="•"/>
            </a:pPr>
            <a:r>
              <a:rPr lang="en-US" sz="3000" spc="-60">
                <a:solidFill>
                  <a:srgbClr val="000000"/>
                </a:solidFill>
                <a:latin typeface="Cardo Bold"/>
              </a:rPr>
              <a:t>Eye Contact</a:t>
            </a:r>
          </a:p>
          <a:p>
            <a:pPr marL="647738" lvl="1" indent="-323869" algn="just" defTabSz="609630">
              <a:lnSpc>
                <a:spcPts val="3090"/>
              </a:lnSpc>
              <a:buFont typeface="Arial"/>
              <a:buChar char="•"/>
            </a:pPr>
            <a:r>
              <a:rPr lang="en-US" sz="3000" spc="-60">
                <a:solidFill>
                  <a:srgbClr val="000000"/>
                </a:solidFill>
                <a:latin typeface="Cardo Bold"/>
              </a:rPr>
              <a:t>Attitude</a:t>
            </a:r>
          </a:p>
        </p:txBody>
      </p:sp>
      <p:sp>
        <p:nvSpPr>
          <p:cNvPr id="6" name="TextBox 6"/>
          <p:cNvSpPr txBox="1"/>
          <p:nvPr/>
        </p:nvSpPr>
        <p:spPr>
          <a:xfrm>
            <a:off x="435534" y="4312847"/>
            <a:ext cx="2844063" cy="795089"/>
          </a:xfrm>
          <a:prstGeom prst="rect">
            <a:avLst/>
          </a:prstGeom>
        </p:spPr>
        <p:txBody>
          <a:bodyPr lIns="0" tIns="0" rIns="0" bIns="0" rtlCol="0" anchor="t">
            <a:spAutoFit/>
          </a:bodyPr>
          <a:lstStyle/>
          <a:p>
            <a:pPr marL="647738" lvl="1" indent="-323869" defTabSz="609630">
              <a:lnSpc>
                <a:spcPts val="3090"/>
              </a:lnSpc>
              <a:buFont typeface="Arial"/>
              <a:buChar char="•"/>
            </a:pPr>
            <a:r>
              <a:rPr lang="en-US" sz="3000" spc="-60">
                <a:solidFill>
                  <a:srgbClr val="000000"/>
                </a:solidFill>
                <a:latin typeface="Cardo Bold"/>
              </a:rPr>
              <a:t>Appearance</a:t>
            </a:r>
          </a:p>
          <a:p>
            <a:pPr marL="647738" lvl="1" indent="-323869" defTabSz="609630">
              <a:lnSpc>
                <a:spcPts val="3090"/>
              </a:lnSpc>
              <a:buFont typeface="Arial"/>
              <a:buChar char="•"/>
            </a:pPr>
            <a:r>
              <a:rPr lang="en-US" sz="3000" spc="-60">
                <a:solidFill>
                  <a:srgbClr val="000000"/>
                </a:solidFill>
                <a:latin typeface="Cardo Bold"/>
              </a:rPr>
              <a:t>Audience</a:t>
            </a:r>
          </a:p>
        </p:txBody>
      </p:sp>
      <p:sp>
        <p:nvSpPr>
          <p:cNvPr id="7" name="Freeform 7"/>
          <p:cNvSpPr/>
          <p:nvPr/>
        </p:nvSpPr>
        <p:spPr>
          <a:xfrm rot="-10800000">
            <a:off x="8005452" y="4875457"/>
            <a:ext cx="2986473" cy="854878"/>
          </a:xfrm>
          <a:custGeom>
            <a:avLst/>
            <a:gdLst/>
            <a:ahLst/>
            <a:cxnLst/>
            <a:rect l="l" t="t" r="r" b="b"/>
            <a:pathLst>
              <a:path w="4479709" h="1282317">
                <a:moveTo>
                  <a:pt x="0" y="0"/>
                </a:moveTo>
                <a:lnTo>
                  <a:pt x="4479709" y="0"/>
                </a:lnTo>
                <a:lnTo>
                  <a:pt x="4479709" y="1282317"/>
                </a:lnTo>
                <a:lnTo>
                  <a:pt x="0" y="12823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flipH="1">
            <a:off x="564789" y="4448018"/>
            <a:ext cx="2986473" cy="854878"/>
          </a:xfrm>
          <a:custGeom>
            <a:avLst/>
            <a:gdLst/>
            <a:ahLst/>
            <a:cxnLst/>
            <a:rect l="l" t="t" r="r" b="b"/>
            <a:pathLst>
              <a:path w="4479709" h="1282317">
                <a:moveTo>
                  <a:pt x="4479709" y="0"/>
                </a:moveTo>
                <a:lnTo>
                  <a:pt x="0" y="0"/>
                </a:lnTo>
                <a:lnTo>
                  <a:pt x="0" y="1282317"/>
                </a:lnTo>
                <a:lnTo>
                  <a:pt x="4479709" y="1282317"/>
                </a:lnTo>
                <a:lnTo>
                  <a:pt x="4479709"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16" name="Picture 15"/>
          <p:cNvPicPr>
            <a:picLocks noChangeAspect="1"/>
          </p:cNvPicPr>
          <p:nvPr/>
        </p:nvPicPr>
        <p:blipFill>
          <a:blip r:embed="rId6"/>
          <a:stretch>
            <a:fillRect/>
          </a:stretch>
        </p:blipFill>
        <p:spPr>
          <a:xfrm>
            <a:off x="0" y="0"/>
            <a:ext cx="3353091" cy="1398137"/>
          </a:xfrm>
          <a:prstGeom prst="rect">
            <a:avLst/>
          </a:prstGeom>
        </p:spPr>
      </p:pic>
      <p:pic>
        <p:nvPicPr>
          <p:cNvPr id="17" name="Picture 16"/>
          <p:cNvPicPr>
            <a:picLocks noChangeAspect="1"/>
          </p:cNvPicPr>
          <p:nvPr/>
        </p:nvPicPr>
        <p:blipFill>
          <a:blip r:embed="rId7"/>
          <a:stretch>
            <a:fillRect/>
          </a:stretch>
        </p:blipFill>
        <p:spPr>
          <a:xfrm>
            <a:off x="32671" y="-99577"/>
            <a:ext cx="3649788" cy="1597291"/>
          </a:xfrm>
          <a:prstGeom prst="rect">
            <a:avLst/>
          </a:prstGeom>
        </p:spPr>
      </p:pic>
    </p:spTree>
    <p:extLst>
      <p:ext uri="{BB962C8B-B14F-4D97-AF65-F5344CB8AC3E}">
        <p14:creationId xmlns:p14="http://schemas.microsoft.com/office/powerpoint/2010/main" val="3014935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TextBox 2"/>
          <p:cNvSpPr txBox="1"/>
          <p:nvPr/>
        </p:nvSpPr>
        <p:spPr>
          <a:xfrm>
            <a:off x="231098" y="162276"/>
            <a:ext cx="2770442" cy="782265"/>
          </a:xfrm>
          <a:prstGeom prst="rect">
            <a:avLst/>
          </a:prstGeom>
        </p:spPr>
        <p:txBody>
          <a:bodyPr lIns="0" tIns="0" rIns="0" bIns="0" rtlCol="0" anchor="t">
            <a:spAutoFit/>
          </a:bodyPr>
          <a:lstStyle/>
          <a:p>
            <a:pPr defTabSz="609630">
              <a:lnSpc>
                <a:spcPts val="6112"/>
              </a:lnSpc>
              <a:spcBef>
                <a:spcPct val="0"/>
              </a:spcBef>
            </a:pPr>
            <a:r>
              <a:rPr lang="en-US" sz="5934" spc="-119">
                <a:solidFill>
                  <a:srgbClr val="FFFFFF"/>
                </a:solidFill>
                <a:latin typeface="Open Sans 1 Bold"/>
              </a:rPr>
              <a:t>02</a:t>
            </a:r>
          </a:p>
        </p:txBody>
      </p:sp>
      <p:sp>
        <p:nvSpPr>
          <p:cNvPr id="3" name="TextBox 3"/>
          <p:cNvSpPr txBox="1"/>
          <p:nvPr/>
        </p:nvSpPr>
        <p:spPr>
          <a:xfrm>
            <a:off x="0" y="2637163"/>
            <a:ext cx="12192000" cy="1205458"/>
          </a:xfrm>
          <a:prstGeom prst="rect">
            <a:avLst/>
          </a:prstGeom>
        </p:spPr>
        <p:txBody>
          <a:bodyPr wrap="square" lIns="0" tIns="0" rIns="0" bIns="0" rtlCol="0" anchor="t">
            <a:spAutoFit/>
          </a:bodyPr>
          <a:lstStyle/>
          <a:p>
            <a:pPr marL="0" lvl="1" algn="ctr" defTabSz="609630">
              <a:lnSpc>
                <a:spcPts val="4720"/>
              </a:lnSpc>
            </a:pPr>
            <a:r>
              <a:rPr lang="en-US" sz="4000" b="1" dirty="0">
                <a:latin typeface="Open Sans 1 Bold"/>
              </a:rPr>
              <a:t>A Well-Designed </a:t>
            </a:r>
            <a:endParaRPr lang="en-US" sz="4000" b="1" dirty="0" smtClean="0">
              <a:latin typeface="Open Sans 1 Bold"/>
            </a:endParaRPr>
          </a:p>
          <a:p>
            <a:pPr marL="0" lvl="1" algn="ctr" defTabSz="609630">
              <a:lnSpc>
                <a:spcPts val="4720"/>
              </a:lnSpc>
            </a:pPr>
            <a:r>
              <a:rPr lang="en-US" sz="4000" b="1" dirty="0" smtClean="0">
                <a:latin typeface="Open Sans 1 Bold"/>
              </a:rPr>
              <a:t>Presentation</a:t>
            </a:r>
            <a:endParaRPr lang="en-US" sz="4000" b="1" dirty="0">
              <a:latin typeface="Open Sans 1 Bold"/>
            </a:endParaRPr>
          </a:p>
        </p:txBody>
      </p:sp>
      <p:sp>
        <p:nvSpPr>
          <p:cNvPr id="4" name="Freeform 4"/>
          <p:cNvSpPr/>
          <p:nvPr/>
        </p:nvSpPr>
        <p:spPr>
          <a:xfrm>
            <a:off x="8853729" y="-141243"/>
            <a:ext cx="3338271" cy="3338271"/>
          </a:xfrm>
          <a:custGeom>
            <a:avLst/>
            <a:gdLst/>
            <a:ahLst/>
            <a:cxnLst/>
            <a:rect l="l" t="t" r="r" b="b"/>
            <a:pathLst>
              <a:path w="5007407" h="5007407">
                <a:moveTo>
                  <a:pt x="0" y="0"/>
                </a:moveTo>
                <a:lnTo>
                  <a:pt x="5007407" y="0"/>
                </a:lnTo>
                <a:lnTo>
                  <a:pt x="5007407" y="5007407"/>
                </a:lnTo>
                <a:lnTo>
                  <a:pt x="0" y="50074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857153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1118753" y="2501496"/>
            <a:ext cx="9954495" cy="1689504"/>
          </a:xfrm>
          <a:custGeom>
            <a:avLst/>
            <a:gdLst/>
            <a:ahLst/>
            <a:cxnLst/>
            <a:rect l="l" t="t" r="r" b="b"/>
            <a:pathLst>
              <a:path w="14931743" h="2129292">
                <a:moveTo>
                  <a:pt x="0" y="0"/>
                </a:moveTo>
                <a:lnTo>
                  <a:pt x="14931744" y="0"/>
                </a:lnTo>
                <a:lnTo>
                  <a:pt x="14931744" y="2129292"/>
                </a:lnTo>
                <a:lnTo>
                  <a:pt x="0" y="2129292"/>
                </a:lnTo>
                <a:lnTo>
                  <a:pt x="0" y="0"/>
                </a:lnTo>
                <a:close/>
              </a:path>
            </a:pathLst>
          </a:custGeom>
          <a:blipFill>
            <a:blip r:embed="rId3"/>
            <a:stretch>
              <a:fillRect l="-613" t="-8223" r="-613" b="-10279"/>
            </a:stretch>
          </a:blipFill>
        </p:spPr>
      </p:sp>
      <p:pic>
        <p:nvPicPr>
          <p:cNvPr id="9" name="Picture 8"/>
          <p:cNvPicPr>
            <a:picLocks noChangeAspect="1"/>
          </p:cNvPicPr>
          <p:nvPr/>
        </p:nvPicPr>
        <p:blipFill>
          <a:blip r:embed="rId4"/>
          <a:stretch>
            <a:fillRect/>
          </a:stretch>
        </p:blipFill>
        <p:spPr>
          <a:xfrm>
            <a:off x="0" y="0"/>
            <a:ext cx="3353091" cy="1398137"/>
          </a:xfrm>
          <a:prstGeom prst="rect">
            <a:avLst/>
          </a:prstGeom>
        </p:spPr>
      </p:pic>
      <p:pic>
        <p:nvPicPr>
          <p:cNvPr id="10" name="Picture 9"/>
          <p:cNvPicPr>
            <a:picLocks noChangeAspect="1"/>
          </p:cNvPicPr>
          <p:nvPr/>
        </p:nvPicPr>
        <p:blipFill>
          <a:blip r:embed="rId5"/>
          <a:stretch>
            <a:fillRect/>
          </a:stretch>
        </p:blipFill>
        <p:spPr>
          <a:xfrm>
            <a:off x="152400" y="164606"/>
            <a:ext cx="3694496" cy="1068925"/>
          </a:xfrm>
          <a:prstGeom prst="rect">
            <a:avLst/>
          </a:prstGeom>
        </p:spPr>
      </p:pic>
    </p:spTree>
    <p:extLst>
      <p:ext uri="{BB962C8B-B14F-4D97-AF65-F5344CB8AC3E}">
        <p14:creationId xmlns:p14="http://schemas.microsoft.com/office/powerpoint/2010/main" val="947234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5601549" y="1407965"/>
            <a:ext cx="6066899" cy="4042071"/>
          </a:xfrm>
          <a:custGeom>
            <a:avLst/>
            <a:gdLst/>
            <a:ahLst/>
            <a:cxnLst/>
            <a:rect l="l" t="t" r="r" b="b"/>
            <a:pathLst>
              <a:path w="9100349" h="6063107">
                <a:moveTo>
                  <a:pt x="0" y="0"/>
                </a:moveTo>
                <a:lnTo>
                  <a:pt x="9100349" y="0"/>
                </a:lnTo>
                <a:lnTo>
                  <a:pt x="9100349" y="6063108"/>
                </a:lnTo>
                <a:lnTo>
                  <a:pt x="0" y="6063108"/>
                </a:lnTo>
                <a:lnTo>
                  <a:pt x="0" y="0"/>
                </a:lnTo>
                <a:close/>
              </a:path>
            </a:pathLst>
          </a:custGeom>
          <a:blipFill>
            <a:blip r:embed="rId3"/>
            <a:stretch>
              <a:fillRect/>
            </a:stretch>
          </a:blipFill>
        </p:spPr>
      </p:sp>
      <p:sp>
        <p:nvSpPr>
          <p:cNvPr id="3" name="TextBox 3"/>
          <p:cNvSpPr txBox="1"/>
          <p:nvPr/>
        </p:nvSpPr>
        <p:spPr>
          <a:xfrm>
            <a:off x="399357" y="984254"/>
            <a:ext cx="4162969" cy="525785"/>
          </a:xfrm>
          <a:prstGeom prst="rect">
            <a:avLst/>
          </a:prstGeom>
        </p:spPr>
        <p:txBody>
          <a:bodyPr lIns="0" tIns="0" rIns="0" bIns="0" rtlCol="0" anchor="t">
            <a:spAutoFit/>
          </a:bodyPr>
          <a:lstStyle/>
          <a:p>
            <a:pPr defTabSz="609630">
              <a:lnSpc>
                <a:spcPts val="4120"/>
              </a:lnSpc>
              <a:spcBef>
                <a:spcPct val="0"/>
              </a:spcBef>
            </a:pPr>
            <a:r>
              <a:rPr lang="en-US" sz="4000" b="1" spc="-80" dirty="0">
                <a:solidFill>
                  <a:srgbClr val="000000"/>
                </a:solidFill>
                <a:latin typeface="Open Sans Extra Bold Bold"/>
              </a:rPr>
              <a:t>Welcome</a:t>
            </a:r>
          </a:p>
        </p:txBody>
      </p:sp>
      <p:sp>
        <p:nvSpPr>
          <p:cNvPr id="4" name="TextBox 4"/>
          <p:cNvSpPr txBox="1"/>
          <p:nvPr/>
        </p:nvSpPr>
        <p:spPr>
          <a:xfrm>
            <a:off x="517372" y="1707017"/>
            <a:ext cx="4218263" cy="3244478"/>
          </a:xfrm>
          <a:prstGeom prst="rect">
            <a:avLst/>
          </a:prstGeom>
        </p:spPr>
        <p:txBody>
          <a:bodyPr lIns="0" tIns="0" rIns="0" bIns="0" rtlCol="0" anchor="t">
            <a:spAutoFit/>
          </a:bodyPr>
          <a:lstStyle/>
          <a:p>
            <a:pPr marL="647738" lvl="1" indent="-323869" algn="just" defTabSz="609630">
              <a:lnSpc>
                <a:spcPts val="3090"/>
              </a:lnSpc>
              <a:buFont typeface="Arial"/>
              <a:buChar char="•"/>
            </a:pPr>
            <a:r>
              <a:rPr lang="en-US" sz="3000" spc="-60">
                <a:solidFill>
                  <a:srgbClr val="000000"/>
                </a:solidFill>
                <a:latin typeface="Open Sans 2"/>
              </a:rPr>
              <a:t>Introduce yourself</a:t>
            </a:r>
          </a:p>
          <a:p>
            <a:pPr algn="just" defTabSz="609630">
              <a:lnSpc>
                <a:spcPts val="3090"/>
              </a:lnSpc>
            </a:pPr>
            <a:endParaRPr lang="en-US" sz="3000" spc="-60">
              <a:solidFill>
                <a:srgbClr val="000000"/>
              </a:solidFill>
              <a:latin typeface="Open Sans 2"/>
            </a:endParaRPr>
          </a:p>
          <a:p>
            <a:pPr marL="647738" lvl="1" indent="-323869" defTabSz="609630">
              <a:lnSpc>
                <a:spcPts val="3090"/>
              </a:lnSpc>
              <a:buFont typeface="Arial"/>
              <a:buChar char="•"/>
            </a:pPr>
            <a:r>
              <a:rPr lang="en-US" sz="3000" spc="-60">
                <a:solidFill>
                  <a:srgbClr val="000000"/>
                </a:solidFill>
                <a:latin typeface="Open Sans 2"/>
              </a:rPr>
              <a:t>Get to know your audience</a:t>
            </a:r>
          </a:p>
          <a:p>
            <a:pPr algn="just" defTabSz="609630">
              <a:lnSpc>
                <a:spcPts val="3090"/>
              </a:lnSpc>
            </a:pPr>
            <a:endParaRPr lang="en-US" sz="3000" spc="-60">
              <a:solidFill>
                <a:srgbClr val="000000"/>
              </a:solidFill>
              <a:latin typeface="Open Sans 2"/>
            </a:endParaRPr>
          </a:p>
          <a:p>
            <a:pPr marL="647738" lvl="1" indent="-323869" defTabSz="609630">
              <a:lnSpc>
                <a:spcPts val="3090"/>
              </a:lnSpc>
              <a:buFont typeface="Arial"/>
              <a:buChar char="•"/>
            </a:pPr>
            <a:r>
              <a:rPr lang="en-US" sz="3000" spc="-60">
                <a:solidFill>
                  <a:srgbClr val="000000"/>
                </a:solidFill>
                <a:latin typeface="Open Sans 2"/>
              </a:rPr>
              <a:t>Use inclusive language</a:t>
            </a:r>
          </a:p>
          <a:p>
            <a:pPr defTabSz="609630">
              <a:lnSpc>
                <a:spcPts val="3571"/>
              </a:lnSpc>
              <a:spcBef>
                <a:spcPct val="0"/>
              </a:spcBef>
            </a:pPr>
            <a:endParaRPr lang="en-US" sz="3000" spc="-60">
              <a:solidFill>
                <a:srgbClr val="000000"/>
              </a:solidFill>
              <a:latin typeface="Open Sans 2"/>
            </a:endParaRPr>
          </a:p>
        </p:txBody>
      </p:sp>
    </p:spTree>
    <p:extLst>
      <p:ext uri="{BB962C8B-B14F-4D97-AF65-F5344CB8AC3E}">
        <p14:creationId xmlns:p14="http://schemas.microsoft.com/office/powerpoint/2010/main" val="1863291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3353091" cy="1398137"/>
          </a:xfrm>
          <a:prstGeom prst="rect">
            <a:avLst/>
          </a:prstGeom>
        </p:spPr>
      </p:pic>
      <p:pic>
        <p:nvPicPr>
          <p:cNvPr id="9" name="Picture 8"/>
          <p:cNvPicPr>
            <a:picLocks noChangeAspect="1"/>
          </p:cNvPicPr>
          <p:nvPr/>
        </p:nvPicPr>
        <p:blipFill>
          <a:blip r:embed="rId4"/>
          <a:stretch>
            <a:fillRect/>
          </a:stretch>
        </p:blipFill>
        <p:spPr>
          <a:xfrm>
            <a:off x="101600" y="162574"/>
            <a:ext cx="3694496" cy="1072989"/>
          </a:xfrm>
          <a:prstGeom prst="rect">
            <a:avLst/>
          </a:prstGeom>
        </p:spPr>
      </p:pic>
      <p:pic>
        <p:nvPicPr>
          <p:cNvPr id="11" name="Picture 10"/>
          <p:cNvPicPr>
            <a:picLocks noChangeAspect="1"/>
          </p:cNvPicPr>
          <p:nvPr/>
        </p:nvPicPr>
        <p:blipFill>
          <a:blip r:embed="rId5"/>
          <a:stretch>
            <a:fillRect/>
          </a:stretch>
        </p:blipFill>
        <p:spPr>
          <a:xfrm>
            <a:off x="2387600" y="1701801"/>
            <a:ext cx="8070850" cy="4025311"/>
          </a:xfrm>
          <a:prstGeom prst="rect">
            <a:avLst/>
          </a:prstGeom>
        </p:spPr>
      </p:pic>
    </p:spTree>
    <p:extLst>
      <p:ext uri="{BB962C8B-B14F-4D97-AF65-F5344CB8AC3E}">
        <p14:creationId xmlns:p14="http://schemas.microsoft.com/office/powerpoint/2010/main" val="1644093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588" y="50860"/>
            <a:ext cx="11958637" cy="6769040"/>
          </a:xfrm>
          <a:prstGeom prst="rect">
            <a:avLst/>
          </a:prstGeom>
        </p:spPr>
      </p:pic>
    </p:spTree>
    <p:extLst>
      <p:ext uri="{BB962C8B-B14F-4D97-AF65-F5344CB8AC3E}">
        <p14:creationId xmlns:p14="http://schemas.microsoft.com/office/powerpoint/2010/main" val="2074412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1578585" y="904674"/>
            <a:ext cx="9470191" cy="5412433"/>
          </a:xfrm>
          <a:custGeom>
            <a:avLst/>
            <a:gdLst/>
            <a:ahLst/>
            <a:cxnLst/>
            <a:rect l="l" t="t" r="r" b="b"/>
            <a:pathLst>
              <a:path w="14205286" h="8118650">
                <a:moveTo>
                  <a:pt x="0" y="0"/>
                </a:moveTo>
                <a:lnTo>
                  <a:pt x="14205286" y="0"/>
                </a:lnTo>
                <a:lnTo>
                  <a:pt x="14205286" y="8118650"/>
                </a:lnTo>
                <a:lnTo>
                  <a:pt x="0" y="8118650"/>
                </a:lnTo>
                <a:lnTo>
                  <a:pt x="0" y="0"/>
                </a:lnTo>
                <a:close/>
              </a:path>
            </a:pathLst>
          </a:custGeom>
          <a:blipFill>
            <a:blip r:embed="rId3"/>
            <a:stretch>
              <a:fillRect/>
            </a:stretch>
          </a:blipFill>
        </p:spPr>
      </p:sp>
    </p:spTree>
    <p:extLst>
      <p:ext uri="{BB962C8B-B14F-4D97-AF65-F5344CB8AC3E}">
        <p14:creationId xmlns:p14="http://schemas.microsoft.com/office/powerpoint/2010/main" val="2223704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grpSp>
        <p:nvGrpSpPr>
          <p:cNvPr id="8" name="Group 8"/>
          <p:cNvGrpSpPr/>
          <p:nvPr/>
        </p:nvGrpSpPr>
        <p:grpSpPr>
          <a:xfrm>
            <a:off x="4701139" y="3432222"/>
            <a:ext cx="2358399" cy="1013981"/>
            <a:chOff x="0" y="0"/>
            <a:chExt cx="945238" cy="406400"/>
          </a:xfrm>
        </p:grpSpPr>
        <p:sp>
          <p:nvSpPr>
            <p:cNvPr id="9" name="Freeform 9"/>
            <p:cNvSpPr/>
            <p:nvPr/>
          </p:nvSpPr>
          <p:spPr>
            <a:xfrm>
              <a:off x="0" y="0"/>
              <a:ext cx="945238" cy="406400"/>
            </a:xfrm>
            <a:custGeom>
              <a:avLst/>
              <a:gdLst/>
              <a:ahLst/>
              <a:cxnLst/>
              <a:rect l="l" t="t" r="r" b="b"/>
              <a:pathLst>
                <a:path w="945238" h="406400">
                  <a:moveTo>
                    <a:pt x="742038" y="0"/>
                  </a:moveTo>
                  <a:cubicBezTo>
                    <a:pt x="854262" y="0"/>
                    <a:pt x="945238" y="90976"/>
                    <a:pt x="945238" y="203200"/>
                  </a:cubicBezTo>
                  <a:cubicBezTo>
                    <a:pt x="945238" y="315424"/>
                    <a:pt x="854262" y="406400"/>
                    <a:pt x="74203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p:spPr>
        </p:sp>
        <p:sp>
          <p:nvSpPr>
            <p:cNvPr id="10" name="TextBox 10"/>
            <p:cNvSpPr txBox="1"/>
            <p:nvPr/>
          </p:nvSpPr>
          <p:spPr>
            <a:xfrm>
              <a:off x="0" y="-76200"/>
              <a:ext cx="945238" cy="482600"/>
            </a:xfrm>
            <a:prstGeom prst="rect">
              <a:avLst/>
            </a:prstGeom>
          </p:spPr>
          <p:txBody>
            <a:bodyPr lIns="33867" tIns="33867" rIns="33867" bIns="33867" rtlCol="0" anchor="ctr"/>
            <a:lstStyle/>
            <a:p>
              <a:pPr algn="ctr" defTabSz="609630">
                <a:lnSpc>
                  <a:spcPts val="2499"/>
                </a:lnSpc>
              </a:pPr>
              <a:endParaRPr sz="1200">
                <a:solidFill>
                  <a:prstClr val="black"/>
                </a:solidFill>
                <a:latin typeface="Calibri"/>
              </a:endParaRPr>
            </a:p>
          </p:txBody>
        </p:sp>
      </p:grpSp>
      <p:sp>
        <p:nvSpPr>
          <p:cNvPr id="17" name="TextBox 17"/>
          <p:cNvSpPr txBox="1"/>
          <p:nvPr/>
        </p:nvSpPr>
        <p:spPr>
          <a:xfrm>
            <a:off x="4262543" y="1344747"/>
            <a:ext cx="7140639" cy="4552528"/>
          </a:xfrm>
          <a:prstGeom prst="rect">
            <a:avLst/>
          </a:prstGeom>
        </p:spPr>
        <p:txBody>
          <a:bodyPr lIns="0" tIns="0" rIns="0" bIns="0" rtlCol="0" anchor="t">
            <a:spAutoFit/>
          </a:bodyPr>
          <a:lstStyle/>
          <a:p>
            <a:pPr defTabSz="609630">
              <a:lnSpc>
                <a:spcPts val="3325"/>
              </a:lnSpc>
            </a:pPr>
            <a:endParaRPr sz="1200" dirty="0">
              <a:solidFill>
                <a:prstClr val="black"/>
              </a:solidFill>
              <a:latin typeface="Calibri"/>
            </a:endParaRPr>
          </a:p>
          <a:p>
            <a:pPr defTabSz="609630">
              <a:lnSpc>
                <a:spcPts val="3325"/>
              </a:lnSpc>
            </a:pPr>
            <a:endParaRPr sz="1200" dirty="0">
              <a:solidFill>
                <a:prstClr val="black"/>
              </a:solidFill>
              <a:latin typeface="Calibri"/>
            </a:endParaRPr>
          </a:p>
          <a:p>
            <a:pPr marL="938543" lvl="2" indent="-312848" defTabSz="609630">
              <a:lnSpc>
                <a:spcPts val="3325"/>
              </a:lnSpc>
              <a:buFont typeface="Arial"/>
              <a:buChar char="⚬"/>
            </a:pPr>
            <a:r>
              <a:rPr lang="en-US" sz="2173" spc="-43" dirty="0">
                <a:solidFill>
                  <a:srgbClr val="000000"/>
                </a:solidFill>
                <a:latin typeface="Open Sans Extra Bold Bold"/>
              </a:rPr>
              <a:t>Title </a:t>
            </a:r>
          </a:p>
          <a:p>
            <a:pPr marL="938543" lvl="2" indent="-312848" defTabSz="609630">
              <a:lnSpc>
                <a:spcPts val="3325"/>
              </a:lnSpc>
              <a:buFont typeface="Arial"/>
              <a:buChar char="⚬"/>
            </a:pPr>
            <a:r>
              <a:rPr lang="en-US" sz="2173" spc="-43" dirty="0">
                <a:solidFill>
                  <a:srgbClr val="000000"/>
                </a:solidFill>
                <a:latin typeface="Open Sans Extra Bold Bold"/>
              </a:rPr>
              <a:t>Disclosures</a:t>
            </a:r>
          </a:p>
          <a:p>
            <a:pPr marL="938543" lvl="2" indent="-312848" defTabSz="609630">
              <a:lnSpc>
                <a:spcPts val="3325"/>
              </a:lnSpc>
              <a:buFont typeface="Arial"/>
              <a:buChar char="⚬"/>
            </a:pPr>
            <a:r>
              <a:rPr lang="en-US" sz="2173" spc="-43" dirty="0">
                <a:solidFill>
                  <a:srgbClr val="000000"/>
                </a:solidFill>
                <a:latin typeface="Open Sans Extra Bold Bold"/>
              </a:rPr>
              <a:t>CME statement </a:t>
            </a:r>
          </a:p>
          <a:p>
            <a:pPr marL="938543" lvl="2" indent="-312848" defTabSz="609630">
              <a:lnSpc>
                <a:spcPts val="3325"/>
              </a:lnSpc>
              <a:buFont typeface="Arial"/>
              <a:buChar char="⚬"/>
            </a:pPr>
            <a:r>
              <a:rPr lang="en-US" sz="2173" spc="-43" dirty="0">
                <a:solidFill>
                  <a:srgbClr val="000000"/>
                </a:solidFill>
                <a:latin typeface="Open Sans Extra Bold Bold"/>
              </a:rPr>
              <a:t>Objectives</a:t>
            </a:r>
          </a:p>
          <a:p>
            <a:pPr marL="1946101" lvl="2" indent="-648700" defTabSz="609630">
              <a:lnSpc>
                <a:spcPts val="6895"/>
              </a:lnSpc>
              <a:buFont typeface="Arial"/>
              <a:buChar char="⚬"/>
            </a:pPr>
            <a:r>
              <a:rPr lang="en-US" sz="4507" b="1" spc="-90" dirty="0">
                <a:solidFill>
                  <a:srgbClr val="BF1F1F"/>
                </a:solidFill>
                <a:latin typeface="Open Sans Extra Bold Bold"/>
              </a:rPr>
              <a:t>Content</a:t>
            </a:r>
          </a:p>
          <a:p>
            <a:pPr marL="938543" lvl="2" indent="-312848" defTabSz="609630">
              <a:lnSpc>
                <a:spcPts val="3325"/>
              </a:lnSpc>
              <a:buFont typeface="Arial"/>
              <a:buChar char="⚬"/>
            </a:pPr>
            <a:r>
              <a:rPr lang="en-US" sz="2173" spc="-43" dirty="0">
                <a:solidFill>
                  <a:srgbClr val="000000"/>
                </a:solidFill>
                <a:latin typeface="Open Sans Extra Bold Bold"/>
              </a:rPr>
              <a:t>References </a:t>
            </a:r>
          </a:p>
          <a:p>
            <a:pPr defTabSz="609630">
              <a:lnSpc>
                <a:spcPts val="3325"/>
              </a:lnSpc>
            </a:pPr>
            <a:endParaRPr lang="en-US" sz="2173" spc="-43" dirty="0">
              <a:solidFill>
                <a:srgbClr val="000000"/>
              </a:solidFill>
              <a:latin typeface="Open Sans Extra Bold Bold"/>
            </a:endParaRPr>
          </a:p>
          <a:p>
            <a:pPr defTabSz="609630">
              <a:lnSpc>
                <a:spcPts val="2238"/>
              </a:lnSpc>
              <a:spcBef>
                <a:spcPct val="0"/>
              </a:spcBef>
            </a:pPr>
            <a:endParaRPr lang="en-US" sz="2173" spc="-43" dirty="0">
              <a:solidFill>
                <a:srgbClr val="000000"/>
              </a:solidFill>
              <a:latin typeface="Open Sans Extra Bold Bold"/>
            </a:endParaRPr>
          </a:p>
        </p:txBody>
      </p:sp>
      <p:pic>
        <p:nvPicPr>
          <p:cNvPr id="18" name="Picture 17"/>
          <p:cNvPicPr>
            <a:picLocks noChangeAspect="1"/>
          </p:cNvPicPr>
          <p:nvPr/>
        </p:nvPicPr>
        <p:blipFill>
          <a:blip r:embed="rId3"/>
          <a:stretch>
            <a:fillRect/>
          </a:stretch>
        </p:blipFill>
        <p:spPr>
          <a:xfrm>
            <a:off x="0" y="0"/>
            <a:ext cx="3353091" cy="1398137"/>
          </a:xfrm>
          <a:prstGeom prst="rect">
            <a:avLst/>
          </a:prstGeom>
        </p:spPr>
      </p:pic>
      <p:pic>
        <p:nvPicPr>
          <p:cNvPr id="19" name="Picture 18"/>
          <p:cNvPicPr>
            <a:picLocks noChangeAspect="1"/>
          </p:cNvPicPr>
          <p:nvPr/>
        </p:nvPicPr>
        <p:blipFill>
          <a:blip r:embed="rId4"/>
          <a:stretch>
            <a:fillRect/>
          </a:stretch>
        </p:blipFill>
        <p:spPr>
          <a:xfrm>
            <a:off x="109256" y="-59900"/>
            <a:ext cx="3698561" cy="1597291"/>
          </a:xfrm>
          <a:prstGeom prst="rect">
            <a:avLst/>
          </a:prstGeom>
        </p:spPr>
      </p:pic>
    </p:spTree>
    <p:extLst>
      <p:ext uri="{BB962C8B-B14F-4D97-AF65-F5344CB8AC3E}">
        <p14:creationId xmlns:p14="http://schemas.microsoft.com/office/powerpoint/2010/main" val="4193872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559114" y="1484073"/>
            <a:ext cx="11023286" cy="724429"/>
          </a:xfrm>
        </p:spPr>
        <p:txBody>
          <a:bodyPr anchor="t"/>
          <a:lstStyle/>
          <a:p>
            <a:pPr algn="ctr">
              <a:lnSpc>
                <a:spcPct val="90000"/>
              </a:lnSpc>
            </a:pPr>
            <a:r>
              <a:rPr lang="en-US" b="1" spc="-30" dirty="0" smtClean="0">
                <a:solidFill>
                  <a:srgbClr val="0E74BD"/>
                </a:solidFill>
                <a:latin typeface="+mj-lt"/>
                <a:cs typeface="Calibri" panose="020F0502020204030204" pitchFamily="34" charset="0"/>
              </a:rPr>
              <a:t>Learning Collaborative Faculty</a:t>
            </a:r>
            <a:endParaRPr lang="en-US" b="1" spc="-30" dirty="0">
              <a:solidFill>
                <a:srgbClr val="0E74BD"/>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sp>
        <p:nvSpPr>
          <p:cNvPr id="5" name="Content Placeholder 2"/>
          <p:cNvSpPr>
            <a:spLocks noGrp="1"/>
          </p:cNvSpPr>
          <p:nvPr/>
        </p:nvSpPr>
        <p:spPr>
          <a:xfrm>
            <a:off x="654364" y="2276993"/>
            <a:ext cx="5971788"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 Emeritus, WI, Senior Investigator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Founder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of America’s first nurse practitioner residency program </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Kerry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Bamrick, MBA</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Executive Director, Consortium for Advanced Practice </a:t>
            </a: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Providers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Charise Corsino, MA</a:t>
            </a: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Program Director, NP Residency Programs  </a:t>
            </a: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700" b="0" i="0" u="none" strike="noStrike" kern="1200" cap="none" spc="0" normalizeH="0" baseline="0" noProof="0" dirty="0" smtClean="0">
              <a:ln>
                <a:noFill/>
              </a:ln>
              <a:solidFill>
                <a:prstClr val="black"/>
              </a:solidFill>
              <a:effectLst/>
              <a:uLnTx/>
              <a:uFillTx/>
              <a:latin typeface="Californian FB" panose="0207040306080B030204" pitchFamily="18"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700" b="0" i="0" u="none" strike="noStrike" kern="1200" cap="none" spc="0" normalizeH="0" baseline="0" noProof="0" dirty="0" smtClean="0">
              <a:ln>
                <a:noFill/>
              </a:ln>
              <a:solidFill>
                <a:prstClr val="black"/>
              </a:solidFill>
              <a:effectLst/>
              <a:uLnTx/>
              <a:uFillTx/>
              <a:latin typeface="Californian FB" panose="0207040306080B030204" pitchFamily="18"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700" b="0" i="0" u="none" strike="noStrike" kern="1200" cap="none" spc="0" normalizeH="0" baseline="0" noProof="0" dirty="0" smtClean="0">
              <a:ln>
                <a:noFill/>
              </a:ln>
              <a:solidFill>
                <a:prstClr val="black"/>
              </a:solidFill>
              <a:effectLst/>
              <a:uLnTx/>
              <a:uFillTx/>
              <a:latin typeface="Californian FB" panose="0207040306080B030204"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6626152" y="2276993"/>
            <a:ext cx="5398252"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Nicole Seagriff, DNP, APRN, FNP-BC</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Clinical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7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Kathleen Thies, PhD, RN</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Consultant, Researcher</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Evaluation Faculty</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Co-PI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&amp; </a:t>
            </a: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Project Manager, NTTAP</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7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1974814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185264" y="992155"/>
            <a:ext cx="11821472" cy="4574185"/>
          </a:xfrm>
          <a:custGeom>
            <a:avLst/>
            <a:gdLst/>
            <a:ahLst/>
            <a:cxnLst/>
            <a:rect l="l" t="t" r="r" b="b"/>
            <a:pathLst>
              <a:path w="17732208" h="6861278">
                <a:moveTo>
                  <a:pt x="0" y="0"/>
                </a:moveTo>
                <a:lnTo>
                  <a:pt x="17732208" y="0"/>
                </a:lnTo>
                <a:lnTo>
                  <a:pt x="17732208" y="6861278"/>
                </a:lnTo>
                <a:lnTo>
                  <a:pt x="0" y="6861278"/>
                </a:lnTo>
                <a:lnTo>
                  <a:pt x="0" y="0"/>
                </a:lnTo>
                <a:close/>
              </a:path>
            </a:pathLst>
          </a:custGeom>
          <a:blipFill>
            <a:blip r:embed="rId3"/>
            <a:stretch>
              <a:fillRect l="-810" r="-810"/>
            </a:stretch>
          </a:blipFill>
        </p:spPr>
      </p:sp>
    </p:spTree>
    <p:extLst>
      <p:ext uri="{BB962C8B-B14F-4D97-AF65-F5344CB8AC3E}">
        <p14:creationId xmlns:p14="http://schemas.microsoft.com/office/powerpoint/2010/main" val="9455013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grpSp>
        <p:nvGrpSpPr>
          <p:cNvPr id="2" name="Group 2"/>
          <p:cNvGrpSpPr/>
          <p:nvPr/>
        </p:nvGrpSpPr>
        <p:grpSpPr>
          <a:xfrm>
            <a:off x="4701139" y="3432222"/>
            <a:ext cx="2358399" cy="1013981"/>
            <a:chOff x="0" y="0"/>
            <a:chExt cx="945238" cy="406400"/>
          </a:xfrm>
        </p:grpSpPr>
        <p:sp>
          <p:nvSpPr>
            <p:cNvPr id="3" name="Freeform 3"/>
            <p:cNvSpPr/>
            <p:nvPr/>
          </p:nvSpPr>
          <p:spPr>
            <a:xfrm>
              <a:off x="0" y="0"/>
              <a:ext cx="945238" cy="406400"/>
            </a:xfrm>
            <a:custGeom>
              <a:avLst/>
              <a:gdLst/>
              <a:ahLst/>
              <a:cxnLst/>
              <a:rect l="l" t="t" r="r" b="b"/>
              <a:pathLst>
                <a:path w="945238" h="406400">
                  <a:moveTo>
                    <a:pt x="742038" y="0"/>
                  </a:moveTo>
                  <a:cubicBezTo>
                    <a:pt x="854262" y="0"/>
                    <a:pt x="945238" y="90976"/>
                    <a:pt x="945238" y="203200"/>
                  </a:cubicBezTo>
                  <a:cubicBezTo>
                    <a:pt x="945238" y="315424"/>
                    <a:pt x="854262" y="406400"/>
                    <a:pt x="74203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p:spPr>
        </p:sp>
        <p:sp>
          <p:nvSpPr>
            <p:cNvPr id="4" name="TextBox 4"/>
            <p:cNvSpPr txBox="1"/>
            <p:nvPr/>
          </p:nvSpPr>
          <p:spPr>
            <a:xfrm>
              <a:off x="0" y="-76200"/>
              <a:ext cx="945238" cy="482600"/>
            </a:xfrm>
            <a:prstGeom prst="rect">
              <a:avLst/>
            </a:prstGeom>
          </p:spPr>
          <p:txBody>
            <a:bodyPr lIns="33867" tIns="33867" rIns="33867" bIns="33867" rtlCol="0" anchor="ctr"/>
            <a:lstStyle/>
            <a:p>
              <a:pPr algn="ctr" defTabSz="609630">
                <a:lnSpc>
                  <a:spcPts val="2499"/>
                </a:lnSpc>
              </a:pPr>
              <a:endParaRPr sz="1200">
                <a:solidFill>
                  <a:prstClr val="black"/>
                </a:solidFill>
                <a:latin typeface="Calibri"/>
              </a:endParaRPr>
            </a:p>
          </p:txBody>
        </p:sp>
      </p:grpSp>
      <p:sp>
        <p:nvSpPr>
          <p:cNvPr id="5" name="TextBox 5"/>
          <p:cNvSpPr txBox="1"/>
          <p:nvPr/>
        </p:nvSpPr>
        <p:spPr>
          <a:xfrm>
            <a:off x="0" y="2733754"/>
            <a:ext cx="12192000" cy="1205458"/>
          </a:xfrm>
          <a:prstGeom prst="rect">
            <a:avLst/>
          </a:prstGeom>
        </p:spPr>
        <p:txBody>
          <a:bodyPr wrap="square" lIns="0" tIns="0" rIns="0" bIns="0" rtlCol="0" anchor="t">
            <a:spAutoFit/>
          </a:bodyPr>
          <a:lstStyle/>
          <a:p>
            <a:pPr marL="0" lvl="1" algn="ctr" defTabSz="609630">
              <a:lnSpc>
                <a:spcPts val="4720"/>
              </a:lnSpc>
            </a:pPr>
            <a:r>
              <a:rPr lang="en-US" sz="4000" b="1" dirty="0">
                <a:solidFill>
                  <a:srgbClr val="000000"/>
                </a:solidFill>
                <a:latin typeface="Open Sans 1 Bold"/>
              </a:rPr>
              <a:t>Tools &amp; Resources for </a:t>
            </a:r>
            <a:endParaRPr lang="en-US" sz="4000" b="1" dirty="0" smtClean="0">
              <a:solidFill>
                <a:srgbClr val="000000"/>
              </a:solidFill>
              <a:latin typeface="Open Sans 1 Bold"/>
            </a:endParaRPr>
          </a:p>
          <a:p>
            <a:pPr marL="0" lvl="1" algn="ctr" defTabSz="609630">
              <a:lnSpc>
                <a:spcPts val="4720"/>
              </a:lnSpc>
            </a:pPr>
            <a:r>
              <a:rPr lang="en-US" sz="4000" b="1" dirty="0" smtClean="0">
                <a:solidFill>
                  <a:srgbClr val="000000"/>
                </a:solidFill>
                <a:latin typeface="Open Sans 1 Bold"/>
              </a:rPr>
              <a:t>Didactic </a:t>
            </a:r>
            <a:r>
              <a:rPr lang="en-US" sz="4000" b="1" dirty="0">
                <a:solidFill>
                  <a:srgbClr val="000000"/>
                </a:solidFill>
                <a:latin typeface="Open Sans 1 Bold"/>
              </a:rPr>
              <a:t>Presentations</a:t>
            </a:r>
          </a:p>
        </p:txBody>
      </p:sp>
      <p:sp>
        <p:nvSpPr>
          <p:cNvPr id="6" name="TextBox 6"/>
          <p:cNvSpPr txBox="1"/>
          <p:nvPr/>
        </p:nvSpPr>
        <p:spPr>
          <a:xfrm>
            <a:off x="233323" y="336033"/>
            <a:ext cx="2770442" cy="782265"/>
          </a:xfrm>
          <a:prstGeom prst="rect">
            <a:avLst/>
          </a:prstGeom>
        </p:spPr>
        <p:txBody>
          <a:bodyPr lIns="0" tIns="0" rIns="0" bIns="0" rtlCol="0" anchor="t">
            <a:spAutoFit/>
          </a:bodyPr>
          <a:lstStyle/>
          <a:p>
            <a:pPr defTabSz="609630">
              <a:lnSpc>
                <a:spcPts val="6108"/>
              </a:lnSpc>
              <a:spcBef>
                <a:spcPct val="0"/>
              </a:spcBef>
            </a:pPr>
            <a:r>
              <a:rPr lang="en-US" sz="5930" spc="-118">
                <a:solidFill>
                  <a:srgbClr val="FFFFFF"/>
                </a:solidFill>
                <a:latin typeface="Open Sans 1 Bold"/>
              </a:rPr>
              <a:t>03</a:t>
            </a:r>
          </a:p>
        </p:txBody>
      </p:sp>
      <p:sp>
        <p:nvSpPr>
          <p:cNvPr id="7" name="Freeform 7"/>
          <p:cNvSpPr/>
          <p:nvPr/>
        </p:nvSpPr>
        <p:spPr>
          <a:xfrm>
            <a:off x="8853729" y="93951"/>
            <a:ext cx="3338271" cy="3338271"/>
          </a:xfrm>
          <a:custGeom>
            <a:avLst/>
            <a:gdLst/>
            <a:ahLst/>
            <a:cxnLst/>
            <a:rect l="l" t="t" r="r" b="b"/>
            <a:pathLst>
              <a:path w="5007407" h="5007407">
                <a:moveTo>
                  <a:pt x="0" y="0"/>
                </a:moveTo>
                <a:lnTo>
                  <a:pt x="5007407" y="0"/>
                </a:lnTo>
                <a:lnTo>
                  <a:pt x="5007407" y="5007407"/>
                </a:lnTo>
                <a:lnTo>
                  <a:pt x="0" y="50074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309997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grpSp>
        <p:nvGrpSpPr>
          <p:cNvPr id="8" name="Group 8"/>
          <p:cNvGrpSpPr/>
          <p:nvPr/>
        </p:nvGrpSpPr>
        <p:grpSpPr>
          <a:xfrm>
            <a:off x="4701139" y="3432222"/>
            <a:ext cx="2358399" cy="1013981"/>
            <a:chOff x="0" y="0"/>
            <a:chExt cx="945238" cy="406400"/>
          </a:xfrm>
        </p:grpSpPr>
        <p:sp>
          <p:nvSpPr>
            <p:cNvPr id="9" name="Freeform 9"/>
            <p:cNvSpPr/>
            <p:nvPr/>
          </p:nvSpPr>
          <p:spPr>
            <a:xfrm>
              <a:off x="0" y="0"/>
              <a:ext cx="945238" cy="406400"/>
            </a:xfrm>
            <a:custGeom>
              <a:avLst/>
              <a:gdLst/>
              <a:ahLst/>
              <a:cxnLst/>
              <a:rect l="l" t="t" r="r" b="b"/>
              <a:pathLst>
                <a:path w="945238" h="406400">
                  <a:moveTo>
                    <a:pt x="742038" y="0"/>
                  </a:moveTo>
                  <a:cubicBezTo>
                    <a:pt x="854262" y="0"/>
                    <a:pt x="945238" y="90976"/>
                    <a:pt x="945238" y="203200"/>
                  </a:cubicBezTo>
                  <a:cubicBezTo>
                    <a:pt x="945238" y="315424"/>
                    <a:pt x="854262" y="406400"/>
                    <a:pt x="74203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p:spPr>
        </p:sp>
        <p:sp>
          <p:nvSpPr>
            <p:cNvPr id="10" name="TextBox 10"/>
            <p:cNvSpPr txBox="1"/>
            <p:nvPr/>
          </p:nvSpPr>
          <p:spPr>
            <a:xfrm>
              <a:off x="0" y="-76200"/>
              <a:ext cx="945238" cy="482600"/>
            </a:xfrm>
            <a:prstGeom prst="rect">
              <a:avLst/>
            </a:prstGeom>
          </p:spPr>
          <p:txBody>
            <a:bodyPr lIns="33867" tIns="33867" rIns="33867" bIns="33867" rtlCol="0" anchor="ctr"/>
            <a:lstStyle/>
            <a:p>
              <a:pPr algn="ctr" defTabSz="609630">
                <a:lnSpc>
                  <a:spcPts val="2499"/>
                </a:lnSpc>
              </a:pPr>
              <a:endParaRPr sz="1200">
                <a:solidFill>
                  <a:prstClr val="black"/>
                </a:solidFill>
                <a:latin typeface="Calibri"/>
              </a:endParaRPr>
            </a:p>
          </p:txBody>
        </p:sp>
      </p:grpSp>
      <p:sp>
        <p:nvSpPr>
          <p:cNvPr id="16" name="Freeform 16"/>
          <p:cNvSpPr/>
          <p:nvPr/>
        </p:nvSpPr>
        <p:spPr>
          <a:xfrm>
            <a:off x="9130705" y="2077710"/>
            <a:ext cx="1861503" cy="1861503"/>
          </a:xfrm>
          <a:custGeom>
            <a:avLst/>
            <a:gdLst/>
            <a:ahLst/>
            <a:cxnLst/>
            <a:rect l="l" t="t" r="r" b="b"/>
            <a:pathLst>
              <a:path w="2792255" h="2792255">
                <a:moveTo>
                  <a:pt x="0" y="0"/>
                </a:moveTo>
                <a:lnTo>
                  <a:pt x="2792255" y="0"/>
                </a:lnTo>
                <a:lnTo>
                  <a:pt x="2792255" y="2792255"/>
                </a:lnTo>
                <a:lnTo>
                  <a:pt x="0" y="279225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17"/>
          <p:cNvSpPr/>
          <p:nvPr/>
        </p:nvSpPr>
        <p:spPr>
          <a:xfrm>
            <a:off x="7417060" y="4187184"/>
            <a:ext cx="2410870" cy="2142661"/>
          </a:xfrm>
          <a:custGeom>
            <a:avLst/>
            <a:gdLst/>
            <a:ahLst/>
            <a:cxnLst/>
            <a:rect l="l" t="t" r="r" b="b"/>
            <a:pathLst>
              <a:path w="3616305" h="3213991">
                <a:moveTo>
                  <a:pt x="0" y="0"/>
                </a:moveTo>
                <a:lnTo>
                  <a:pt x="3616305" y="0"/>
                </a:lnTo>
                <a:lnTo>
                  <a:pt x="3616305" y="3213991"/>
                </a:lnTo>
                <a:lnTo>
                  <a:pt x="0" y="321399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18"/>
          <p:cNvSpPr/>
          <p:nvPr/>
        </p:nvSpPr>
        <p:spPr>
          <a:xfrm>
            <a:off x="3391682" y="3939213"/>
            <a:ext cx="2273113" cy="2457420"/>
          </a:xfrm>
          <a:custGeom>
            <a:avLst/>
            <a:gdLst/>
            <a:ahLst/>
            <a:cxnLst/>
            <a:rect l="l" t="t" r="r" b="b"/>
            <a:pathLst>
              <a:path w="3409670" h="3686130">
                <a:moveTo>
                  <a:pt x="0" y="0"/>
                </a:moveTo>
                <a:lnTo>
                  <a:pt x="3409670" y="0"/>
                </a:lnTo>
                <a:lnTo>
                  <a:pt x="3409670" y="3686130"/>
                </a:lnTo>
                <a:lnTo>
                  <a:pt x="0" y="368613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a:off x="984307" y="2270201"/>
            <a:ext cx="1983941" cy="1916983"/>
          </a:xfrm>
          <a:custGeom>
            <a:avLst/>
            <a:gdLst/>
            <a:ahLst/>
            <a:cxnLst/>
            <a:rect l="l" t="t" r="r" b="b"/>
            <a:pathLst>
              <a:path w="2975911" h="2875474">
                <a:moveTo>
                  <a:pt x="0" y="0"/>
                </a:moveTo>
                <a:lnTo>
                  <a:pt x="2975911" y="0"/>
                </a:lnTo>
                <a:lnTo>
                  <a:pt x="2975911" y="2875474"/>
                </a:lnTo>
                <a:lnTo>
                  <a:pt x="0" y="287547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0" name="Freeform 20"/>
          <p:cNvSpPr/>
          <p:nvPr/>
        </p:nvSpPr>
        <p:spPr>
          <a:xfrm>
            <a:off x="5166641" y="1788350"/>
            <a:ext cx="2340796" cy="1808265"/>
          </a:xfrm>
          <a:custGeom>
            <a:avLst/>
            <a:gdLst/>
            <a:ahLst/>
            <a:cxnLst/>
            <a:rect l="l" t="t" r="r" b="b"/>
            <a:pathLst>
              <a:path w="3511194" h="2712397">
                <a:moveTo>
                  <a:pt x="0" y="0"/>
                </a:moveTo>
                <a:lnTo>
                  <a:pt x="3511194" y="0"/>
                </a:lnTo>
                <a:lnTo>
                  <a:pt x="3511194" y="2712397"/>
                </a:lnTo>
                <a:lnTo>
                  <a:pt x="0" y="271239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pic>
        <p:nvPicPr>
          <p:cNvPr id="22" name="Picture 21"/>
          <p:cNvPicPr>
            <a:picLocks noChangeAspect="1"/>
          </p:cNvPicPr>
          <p:nvPr/>
        </p:nvPicPr>
        <p:blipFill>
          <a:blip r:embed="rId13"/>
          <a:stretch>
            <a:fillRect/>
          </a:stretch>
        </p:blipFill>
        <p:spPr>
          <a:xfrm>
            <a:off x="0" y="0"/>
            <a:ext cx="3353091" cy="1398137"/>
          </a:xfrm>
          <a:prstGeom prst="rect">
            <a:avLst/>
          </a:prstGeom>
        </p:spPr>
      </p:pic>
      <p:pic>
        <p:nvPicPr>
          <p:cNvPr id="23" name="Picture 22"/>
          <p:cNvPicPr>
            <a:picLocks noChangeAspect="1"/>
          </p:cNvPicPr>
          <p:nvPr/>
        </p:nvPicPr>
        <p:blipFill>
          <a:blip r:embed="rId14"/>
          <a:stretch>
            <a:fillRect/>
          </a:stretch>
        </p:blipFill>
        <p:spPr>
          <a:xfrm>
            <a:off x="-10160" y="-99577"/>
            <a:ext cx="3694496" cy="1597291"/>
          </a:xfrm>
          <a:prstGeom prst="rect">
            <a:avLst/>
          </a:prstGeom>
        </p:spPr>
      </p:pic>
    </p:spTree>
    <p:extLst>
      <p:ext uri="{BB962C8B-B14F-4D97-AF65-F5344CB8AC3E}">
        <p14:creationId xmlns:p14="http://schemas.microsoft.com/office/powerpoint/2010/main" val="3675237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92077" cy="6858000"/>
            <a:chOff x="0" y="0"/>
            <a:chExt cx="10184155" cy="13716000"/>
          </a:xfrm>
        </p:grpSpPr>
        <p:sp>
          <p:nvSpPr>
            <p:cNvPr id="3" name="AutoShape 3"/>
            <p:cNvSpPr/>
            <p:nvPr/>
          </p:nvSpPr>
          <p:spPr>
            <a:xfrm>
              <a:off x="0" y="0"/>
              <a:ext cx="10184155" cy="13716000"/>
            </a:xfrm>
            <a:prstGeom prst="rect">
              <a:avLst/>
            </a:prstGeom>
            <a:solidFill>
              <a:srgbClr val="84A859"/>
            </a:solidFill>
          </p:spPr>
        </p:sp>
      </p:grpSp>
      <p:grpSp>
        <p:nvGrpSpPr>
          <p:cNvPr id="4" name="Group 4"/>
          <p:cNvGrpSpPr/>
          <p:nvPr/>
        </p:nvGrpSpPr>
        <p:grpSpPr>
          <a:xfrm>
            <a:off x="6249689" y="1050105"/>
            <a:ext cx="2006451" cy="759076"/>
            <a:chOff x="0" y="0"/>
            <a:chExt cx="9579404" cy="3624058"/>
          </a:xfrm>
        </p:grpSpPr>
        <p:sp>
          <p:nvSpPr>
            <p:cNvPr id="5" name="Freeform 5"/>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6" name="Group 6"/>
          <p:cNvGrpSpPr/>
          <p:nvPr/>
        </p:nvGrpSpPr>
        <p:grpSpPr>
          <a:xfrm>
            <a:off x="9291339" y="1050105"/>
            <a:ext cx="2006451" cy="759076"/>
            <a:chOff x="0" y="0"/>
            <a:chExt cx="9579404" cy="3624058"/>
          </a:xfrm>
        </p:grpSpPr>
        <p:sp>
          <p:nvSpPr>
            <p:cNvPr id="7" name="Freeform 7"/>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8" name="Group 8"/>
          <p:cNvGrpSpPr/>
          <p:nvPr/>
        </p:nvGrpSpPr>
        <p:grpSpPr>
          <a:xfrm>
            <a:off x="6249689" y="2365481"/>
            <a:ext cx="2006451" cy="759076"/>
            <a:chOff x="0" y="0"/>
            <a:chExt cx="9579404" cy="3624058"/>
          </a:xfrm>
        </p:grpSpPr>
        <p:sp>
          <p:nvSpPr>
            <p:cNvPr id="9" name="Freeform 9"/>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10" name="Group 10"/>
          <p:cNvGrpSpPr/>
          <p:nvPr/>
        </p:nvGrpSpPr>
        <p:grpSpPr>
          <a:xfrm>
            <a:off x="9291339" y="2365481"/>
            <a:ext cx="2006451" cy="759076"/>
            <a:chOff x="0" y="0"/>
            <a:chExt cx="9579404" cy="3624058"/>
          </a:xfrm>
        </p:grpSpPr>
        <p:sp>
          <p:nvSpPr>
            <p:cNvPr id="11" name="Freeform 11"/>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12" name="Group 12"/>
          <p:cNvGrpSpPr/>
          <p:nvPr/>
        </p:nvGrpSpPr>
        <p:grpSpPr>
          <a:xfrm>
            <a:off x="6249689" y="3687355"/>
            <a:ext cx="2006451" cy="759076"/>
            <a:chOff x="0" y="0"/>
            <a:chExt cx="9579404" cy="3624058"/>
          </a:xfrm>
        </p:grpSpPr>
        <p:sp>
          <p:nvSpPr>
            <p:cNvPr id="13" name="Freeform 13"/>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14" name="Group 14"/>
          <p:cNvGrpSpPr/>
          <p:nvPr/>
        </p:nvGrpSpPr>
        <p:grpSpPr>
          <a:xfrm>
            <a:off x="9291339" y="3687355"/>
            <a:ext cx="2006451" cy="759076"/>
            <a:chOff x="0" y="0"/>
            <a:chExt cx="9579404" cy="3624058"/>
          </a:xfrm>
        </p:grpSpPr>
        <p:sp>
          <p:nvSpPr>
            <p:cNvPr id="15" name="Freeform 15"/>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16" name="Group 16"/>
          <p:cNvGrpSpPr/>
          <p:nvPr/>
        </p:nvGrpSpPr>
        <p:grpSpPr>
          <a:xfrm>
            <a:off x="6281349" y="5005231"/>
            <a:ext cx="2006451" cy="759076"/>
            <a:chOff x="0" y="0"/>
            <a:chExt cx="9579404" cy="3624058"/>
          </a:xfrm>
        </p:grpSpPr>
        <p:sp>
          <p:nvSpPr>
            <p:cNvPr id="17" name="Freeform 17"/>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grpSp>
        <p:nvGrpSpPr>
          <p:cNvPr id="18" name="Group 18"/>
          <p:cNvGrpSpPr/>
          <p:nvPr/>
        </p:nvGrpSpPr>
        <p:grpSpPr>
          <a:xfrm>
            <a:off x="9291339" y="5006579"/>
            <a:ext cx="2006451" cy="759076"/>
            <a:chOff x="0" y="0"/>
            <a:chExt cx="9579404" cy="3624058"/>
          </a:xfrm>
        </p:grpSpPr>
        <p:sp>
          <p:nvSpPr>
            <p:cNvPr id="19" name="Freeform 19"/>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sp>
        <p:nvSpPr>
          <p:cNvPr id="20" name="TextBox 20"/>
          <p:cNvSpPr txBox="1"/>
          <p:nvPr/>
        </p:nvSpPr>
        <p:spPr>
          <a:xfrm>
            <a:off x="6342402" y="1097581"/>
            <a:ext cx="1821026" cy="666849"/>
          </a:xfrm>
          <a:prstGeom prst="rect">
            <a:avLst/>
          </a:prstGeom>
        </p:spPr>
        <p:txBody>
          <a:bodyPr lIns="0" tIns="0" rIns="0" bIns="0" rtlCol="0" anchor="t">
            <a:spAutoFit/>
          </a:bodyPr>
          <a:lstStyle/>
          <a:p>
            <a:pPr algn="ctr" defTabSz="609630">
              <a:lnSpc>
                <a:spcPts val="2590"/>
              </a:lnSpc>
              <a:spcBef>
                <a:spcPct val="0"/>
              </a:spcBef>
            </a:pPr>
            <a:r>
              <a:rPr lang="en-US" sz="1933" u="sng" spc="-56" dirty="0">
                <a:latin typeface="Open Sans 1 Bold"/>
                <a:hlinkClick r:id="rId3"/>
              </a:rPr>
              <a:t>B</a:t>
            </a:r>
            <a:r>
              <a:rPr lang="en-US" sz="1933" spc="-56" dirty="0">
                <a:latin typeface="Open Sans 1 Bold"/>
                <a:hlinkClick r:id="rId3"/>
              </a:rPr>
              <a:t>looms </a:t>
            </a:r>
          </a:p>
          <a:p>
            <a:pPr algn="ctr" defTabSz="609630">
              <a:lnSpc>
                <a:spcPts val="2590"/>
              </a:lnSpc>
              <a:spcBef>
                <a:spcPct val="0"/>
              </a:spcBef>
            </a:pPr>
            <a:r>
              <a:rPr lang="en-US" sz="1933" spc="-56" dirty="0">
                <a:latin typeface="Open Sans 1 Bold"/>
                <a:hlinkClick r:id="rId3"/>
              </a:rPr>
              <a:t>Taxonomy</a:t>
            </a:r>
            <a:endParaRPr lang="en-US" sz="1933" spc="-56" dirty="0">
              <a:latin typeface="Open Sans 1 Bold"/>
            </a:endParaRPr>
          </a:p>
        </p:txBody>
      </p:sp>
      <p:sp>
        <p:nvSpPr>
          <p:cNvPr id="21" name="TextBox 21"/>
          <p:cNvSpPr txBox="1"/>
          <p:nvPr/>
        </p:nvSpPr>
        <p:spPr>
          <a:xfrm>
            <a:off x="9375586" y="1253006"/>
            <a:ext cx="1837959" cy="333425"/>
          </a:xfrm>
          <a:prstGeom prst="rect">
            <a:avLst/>
          </a:prstGeom>
        </p:spPr>
        <p:txBody>
          <a:bodyPr lIns="0" tIns="0" rIns="0" bIns="0" rtlCol="0" anchor="t">
            <a:spAutoFit/>
          </a:bodyPr>
          <a:lstStyle/>
          <a:p>
            <a:pPr algn="ctr" defTabSz="609630">
              <a:lnSpc>
                <a:spcPts val="2590"/>
              </a:lnSpc>
              <a:spcBef>
                <a:spcPct val="0"/>
              </a:spcBef>
            </a:pPr>
            <a:r>
              <a:rPr lang="en-US" sz="1933" u="sng" spc="-56" dirty="0" err="1">
                <a:latin typeface="Open Sans 1 Bold"/>
                <a:hlinkClick r:id="rId4" tooltip="https://www.canva.com"/>
              </a:rPr>
              <a:t>Canva</a:t>
            </a:r>
            <a:endParaRPr lang="en-US" sz="1933" u="sng" spc="-56" dirty="0">
              <a:latin typeface="Open Sans 1 Bold"/>
              <a:hlinkClick r:id="rId4" tooltip="https://www.canva.com"/>
            </a:endParaRPr>
          </a:p>
        </p:txBody>
      </p:sp>
      <p:sp>
        <p:nvSpPr>
          <p:cNvPr id="22" name="TextBox 22"/>
          <p:cNvSpPr txBox="1"/>
          <p:nvPr/>
        </p:nvSpPr>
        <p:spPr>
          <a:xfrm>
            <a:off x="9375586" y="2574881"/>
            <a:ext cx="1837959" cy="333425"/>
          </a:xfrm>
          <a:prstGeom prst="rect">
            <a:avLst/>
          </a:prstGeom>
        </p:spPr>
        <p:txBody>
          <a:bodyPr lIns="0" tIns="0" rIns="0" bIns="0" rtlCol="0" anchor="t">
            <a:spAutoFit/>
          </a:bodyPr>
          <a:lstStyle/>
          <a:p>
            <a:pPr algn="ctr" defTabSz="609630">
              <a:lnSpc>
                <a:spcPts val="2590"/>
              </a:lnSpc>
              <a:spcBef>
                <a:spcPct val="0"/>
              </a:spcBef>
            </a:pPr>
            <a:r>
              <a:rPr lang="en-US" sz="1933" spc="-56">
                <a:solidFill>
                  <a:srgbClr val="000000"/>
                </a:solidFill>
                <a:latin typeface="Open Sans 1 Bold"/>
              </a:rPr>
              <a:t>Assesments</a:t>
            </a:r>
          </a:p>
        </p:txBody>
      </p:sp>
      <p:sp>
        <p:nvSpPr>
          <p:cNvPr id="23" name="TextBox 23"/>
          <p:cNvSpPr txBox="1"/>
          <p:nvPr/>
        </p:nvSpPr>
        <p:spPr>
          <a:xfrm>
            <a:off x="9375586" y="3896756"/>
            <a:ext cx="1837959" cy="333425"/>
          </a:xfrm>
          <a:prstGeom prst="rect">
            <a:avLst/>
          </a:prstGeom>
        </p:spPr>
        <p:txBody>
          <a:bodyPr lIns="0" tIns="0" rIns="0" bIns="0" rtlCol="0" anchor="t">
            <a:spAutoFit/>
          </a:bodyPr>
          <a:lstStyle/>
          <a:p>
            <a:pPr algn="ctr" defTabSz="609630">
              <a:lnSpc>
                <a:spcPts val="2590"/>
              </a:lnSpc>
              <a:spcBef>
                <a:spcPct val="0"/>
              </a:spcBef>
            </a:pPr>
            <a:r>
              <a:rPr lang="en-US" sz="1933" u="sng" spc="-56" dirty="0">
                <a:latin typeface="Open Sans 1 Bold"/>
                <a:hlinkClick r:id="rId5" tooltip="https://www.surveymonkey.com/mp/survey-templates/?msclkid=2e6b5b7e499819f4ad2b3fbdbe7a9c5c&amp;utm_source=bing&amp;utm_medium=cpc&amp;utm_campaign=60_Shared_CR_NB_US_EN_Poll_Phrase_X&amp;utm_term=polling%20tool&amp;utm_content=CR_NB_US_EN_Poll_Tools&amp;msclkid=2e6b5b7e499819f4ad2b3fbdbe7a9c5c&amp;utm_source=bing&amp;utm_medium=cpc&amp;utm_campaign=60_Shared_CR_NB_US_EN_Poll_Phrase_X&amp;utm_term=polling%20tool&amp;utm_content=CR_NB_US_EN_Poll_Tools&amp;gclid=CN_E8evzsYADFRSgswod1BAIgQ&amp;gclsrc=ds"/>
              </a:rPr>
              <a:t>Surveys</a:t>
            </a:r>
          </a:p>
        </p:txBody>
      </p:sp>
      <p:sp>
        <p:nvSpPr>
          <p:cNvPr id="24" name="TextBox 24"/>
          <p:cNvSpPr txBox="1"/>
          <p:nvPr/>
        </p:nvSpPr>
        <p:spPr>
          <a:xfrm>
            <a:off x="9375586" y="5215980"/>
            <a:ext cx="1689793" cy="333425"/>
          </a:xfrm>
          <a:prstGeom prst="rect">
            <a:avLst/>
          </a:prstGeom>
        </p:spPr>
        <p:txBody>
          <a:bodyPr lIns="0" tIns="0" rIns="0" bIns="0" rtlCol="0" anchor="t">
            <a:spAutoFit/>
          </a:bodyPr>
          <a:lstStyle/>
          <a:p>
            <a:pPr algn="ctr" defTabSz="609630">
              <a:lnSpc>
                <a:spcPts val="2590"/>
              </a:lnSpc>
              <a:spcBef>
                <a:spcPct val="0"/>
              </a:spcBef>
            </a:pPr>
            <a:r>
              <a:rPr lang="en-US" sz="1933" spc="-56">
                <a:solidFill>
                  <a:srgbClr val="000000"/>
                </a:solidFill>
                <a:latin typeface="Open Sans 1 Bold"/>
              </a:rPr>
              <a:t>Show/Tell/Do</a:t>
            </a:r>
          </a:p>
        </p:txBody>
      </p:sp>
      <p:sp>
        <p:nvSpPr>
          <p:cNvPr id="25" name="TextBox 25"/>
          <p:cNvSpPr txBox="1"/>
          <p:nvPr/>
        </p:nvSpPr>
        <p:spPr>
          <a:xfrm>
            <a:off x="6249689" y="2574881"/>
            <a:ext cx="2006451" cy="333425"/>
          </a:xfrm>
          <a:prstGeom prst="rect">
            <a:avLst/>
          </a:prstGeom>
        </p:spPr>
        <p:txBody>
          <a:bodyPr lIns="0" tIns="0" rIns="0" bIns="0" rtlCol="0" anchor="t">
            <a:spAutoFit/>
          </a:bodyPr>
          <a:lstStyle/>
          <a:p>
            <a:pPr algn="ctr" defTabSz="609630">
              <a:lnSpc>
                <a:spcPts val="2590"/>
              </a:lnSpc>
              <a:spcBef>
                <a:spcPct val="0"/>
              </a:spcBef>
            </a:pPr>
            <a:r>
              <a:rPr lang="en-US" sz="1933" u="sng" spc="-56" dirty="0" err="1">
                <a:latin typeface="Open Sans 1 Bold"/>
                <a:hlinkClick r:id="rId6" tooltip="https://www.slido.com"/>
              </a:rPr>
              <a:t>Slido</a:t>
            </a:r>
            <a:endParaRPr lang="en-US" sz="1933" u="sng" spc="-56" dirty="0">
              <a:latin typeface="Open Sans 1 Bold"/>
              <a:hlinkClick r:id="rId6" tooltip="https://www.slido.com"/>
            </a:endParaRPr>
          </a:p>
        </p:txBody>
      </p:sp>
      <p:sp>
        <p:nvSpPr>
          <p:cNvPr id="26" name="TextBox 26"/>
          <p:cNvSpPr txBox="1"/>
          <p:nvPr/>
        </p:nvSpPr>
        <p:spPr>
          <a:xfrm>
            <a:off x="6342402" y="3896756"/>
            <a:ext cx="1821026" cy="333425"/>
          </a:xfrm>
          <a:prstGeom prst="rect">
            <a:avLst/>
          </a:prstGeom>
        </p:spPr>
        <p:txBody>
          <a:bodyPr lIns="0" tIns="0" rIns="0" bIns="0" rtlCol="0" anchor="t">
            <a:spAutoFit/>
          </a:bodyPr>
          <a:lstStyle/>
          <a:p>
            <a:pPr algn="ctr" defTabSz="609630">
              <a:lnSpc>
                <a:spcPts val="2590"/>
              </a:lnSpc>
              <a:spcBef>
                <a:spcPct val="0"/>
              </a:spcBef>
            </a:pPr>
            <a:r>
              <a:rPr lang="en-US" sz="1933" u="sng" spc="-56" dirty="0" err="1">
                <a:latin typeface="Open Sans 1 Bold"/>
                <a:hlinkClick r:id="rId7" tooltip="https://www.youtube.com/watch?v=vU3fKM57YGw"/>
              </a:rPr>
              <a:t>Youtube</a:t>
            </a:r>
            <a:endParaRPr lang="en-US" sz="1933" u="sng" spc="-56" dirty="0">
              <a:latin typeface="Open Sans 1 Bold"/>
              <a:hlinkClick r:id="rId7" tooltip="https://www.youtube.com/watch?v=vU3fKM57YGw"/>
            </a:endParaRPr>
          </a:p>
        </p:txBody>
      </p:sp>
      <p:sp>
        <p:nvSpPr>
          <p:cNvPr id="27" name="TextBox 27"/>
          <p:cNvSpPr txBox="1"/>
          <p:nvPr/>
        </p:nvSpPr>
        <p:spPr>
          <a:xfrm>
            <a:off x="6342402" y="5215980"/>
            <a:ext cx="1821026" cy="333425"/>
          </a:xfrm>
          <a:prstGeom prst="rect">
            <a:avLst/>
          </a:prstGeom>
        </p:spPr>
        <p:txBody>
          <a:bodyPr lIns="0" tIns="0" rIns="0" bIns="0" rtlCol="0" anchor="t">
            <a:spAutoFit/>
          </a:bodyPr>
          <a:lstStyle/>
          <a:p>
            <a:pPr algn="ctr" defTabSz="609630">
              <a:lnSpc>
                <a:spcPts val="2590"/>
              </a:lnSpc>
              <a:spcBef>
                <a:spcPct val="0"/>
              </a:spcBef>
            </a:pPr>
            <a:r>
              <a:rPr lang="en-US" sz="1933" u="sng" spc="-56" dirty="0">
                <a:solidFill>
                  <a:srgbClr val="000000"/>
                </a:solidFill>
                <a:latin typeface="Open Sans 1 Bold"/>
                <a:hlinkClick r:id="rId8" tooltip="https://www.rhythmsystems.com/blog/the-best-icebreakers-to-energize-your-virtual-meetings#:~:text=Ice%20Breakers%20for%20Zoom%20Meetings%20at%20Work%201,who%20we%E2%80%99ve%20noticed%20living%20our%20core%20values.%20"/>
              </a:rPr>
              <a:t>Ice Breakers</a:t>
            </a:r>
          </a:p>
        </p:txBody>
      </p:sp>
      <p:grpSp>
        <p:nvGrpSpPr>
          <p:cNvPr id="28" name="Group 28"/>
          <p:cNvGrpSpPr>
            <a:grpSpLocks noChangeAspect="1"/>
          </p:cNvGrpSpPr>
          <p:nvPr/>
        </p:nvGrpSpPr>
        <p:grpSpPr>
          <a:xfrm>
            <a:off x="157701" y="2365481"/>
            <a:ext cx="3867187" cy="2321086"/>
            <a:chOff x="0" y="0"/>
            <a:chExt cx="6350000" cy="3811270"/>
          </a:xfrm>
        </p:grpSpPr>
        <p:sp>
          <p:nvSpPr>
            <p:cNvPr id="29" name="Freeform 29"/>
            <p:cNvSpPr/>
            <p:nvPr/>
          </p:nvSpPr>
          <p:spPr>
            <a:xfrm>
              <a:off x="0" y="0"/>
              <a:ext cx="6350000" cy="3811270"/>
            </a:xfrm>
            <a:custGeom>
              <a:avLst/>
              <a:gdLst/>
              <a:ahLst/>
              <a:cxnLst/>
              <a:rect l="l" t="t" r="r" b="b"/>
              <a:pathLst>
                <a:path w="6350000" h="3811270">
                  <a:moveTo>
                    <a:pt x="1648460" y="0"/>
                  </a:moveTo>
                  <a:lnTo>
                    <a:pt x="5812790" y="0"/>
                  </a:lnTo>
                  <a:cubicBezTo>
                    <a:pt x="6109970" y="0"/>
                    <a:pt x="6350000" y="240030"/>
                    <a:pt x="6350000" y="537210"/>
                  </a:cubicBezTo>
                  <a:lnTo>
                    <a:pt x="6350000" y="2466340"/>
                  </a:lnTo>
                  <a:cubicBezTo>
                    <a:pt x="6350000" y="2763520"/>
                    <a:pt x="6109970" y="3003550"/>
                    <a:pt x="5812790" y="3003550"/>
                  </a:cubicBezTo>
                  <a:lnTo>
                    <a:pt x="4751070" y="3003550"/>
                  </a:lnTo>
                  <a:cubicBezTo>
                    <a:pt x="4587240" y="3003550"/>
                    <a:pt x="4431030" y="3078480"/>
                    <a:pt x="4329430" y="3208020"/>
                  </a:cubicBezTo>
                  <a:lnTo>
                    <a:pt x="4013200" y="3606800"/>
                  </a:lnTo>
                  <a:cubicBezTo>
                    <a:pt x="3911600" y="3735070"/>
                    <a:pt x="3756660" y="3811270"/>
                    <a:pt x="3591560" y="3811270"/>
                  </a:cubicBezTo>
                  <a:lnTo>
                    <a:pt x="537210" y="3811270"/>
                  </a:lnTo>
                  <a:cubicBezTo>
                    <a:pt x="240030" y="3811270"/>
                    <a:pt x="0" y="3571240"/>
                    <a:pt x="0" y="3274060"/>
                  </a:cubicBezTo>
                  <a:lnTo>
                    <a:pt x="0" y="1375410"/>
                  </a:lnTo>
                  <a:cubicBezTo>
                    <a:pt x="0" y="1206500"/>
                    <a:pt x="78740" y="1047750"/>
                    <a:pt x="213360" y="946150"/>
                  </a:cubicBezTo>
                  <a:lnTo>
                    <a:pt x="1324610" y="107950"/>
                  </a:lnTo>
                  <a:cubicBezTo>
                    <a:pt x="1417320" y="38100"/>
                    <a:pt x="1531620" y="0"/>
                    <a:pt x="1648460" y="0"/>
                  </a:cubicBezTo>
                  <a:close/>
                </a:path>
              </a:pathLst>
            </a:custGeom>
            <a:solidFill>
              <a:srgbClr val="FFFFFF"/>
            </a:solidFill>
          </p:spPr>
        </p:sp>
      </p:grpSp>
      <p:sp>
        <p:nvSpPr>
          <p:cNvPr id="30" name="TextBox 30"/>
          <p:cNvSpPr txBox="1"/>
          <p:nvPr/>
        </p:nvSpPr>
        <p:spPr>
          <a:xfrm>
            <a:off x="685801" y="2696434"/>
            <a:ext cx="2973119" cy="1769715"/>
          </a:xfrm>
          <a:prstGeom prst="rect">
            <a:avLst/>
          </a:prstGeom>
        </p:spPr>
        <p:txBody>
          <a:bodyPr lIns="0" tIns="0" rIns="0" bIns="0" rtlCol="0" anchor="t">
            <a:spAutoFit/>
          </a:bodyPr>
          <a:lstStyle/>
          <a:p>
            <a:pPr defTabSz="609630">
              <a:lnSpc>
                <a:spcPts val="4594"/>
              </a:lnSpc>
            </a:pPr>
            <a:r>
              <a:rPr lang="en-US" sz="4461" spc="-89">
                <a:solidFill>
                  <a:srgbClr val="000000"/>
                </a:solidFill>
                <a:latin typeface="Open Sans Extra Bold Bold"/>
              </a:rPr>
              <a:t>Tools &amp;</a:t>
            </a:r>
          </a:p>
          <a:p>
            <a:pPr defTabSz="609630">
              <a:lnSpc>
                <a:spcPts val="4594"/>
              </a:lnSpc>
            </a:pPr>
            <a:r>
              <a:rPr lang="en-US" sz="4461" spc="-89">
                <a:solidFill>
                  <a:srgbClr val="000000"/>
                </a:solidFill>
                <a:latin typeface="Open Sans Extra Bold Bold"/>
              </a:rPr>
              <a:t>Resources </a:t>
            </a:r>
          </a:p>
          <a:p>
            <a:pPr defTabSz="609630">
              <a:lnSpc>
                <a:spcPts val="4594"/>
              </a:lnSpc>
              <a:spcBef>
                <a:spcPct val="0"/>
              </a:spcBef>
            </a:pPr>
            <a:endParaRPr lang="en-US" sz="4461" spc="-89">
              <a:solidFill>
                <a:srgbClr val="000000"/>
              </a:solidFill>
              <a:latin typeface="Open Sans Extra Bold Bold"/>
            </a:endParaRPr>
          </a:p>
        </p:txBody>
      </p:sp>
      <p:pic>
        <p:nvPicPr>
          <p:cNvPr id="31" name="Picture 31"/>
          <p:cNvPicPr>
            <a:picLocks noChangeAspect="1"/>
          </p:cNvPicPr>
          <p:nvPr/>
        </p:nvPicPr>
        <p:blipFill>
          <a:blip r:embed="rId9"/>
          <a:srcRect/>
          <a:stretch>
            <a:fillRect/>
          </a:stretch>
        </p:blipFill>
        <p:spPr>
          <a:xfrm rot="-5400000">
            <a:off x="4297673" y="3146734"/>
            <a:ext cx="538445" cy="630695"/>
          </a:xfrm>
          <a:prstGeom prst="rect">
            <a:avLst/>
          </a:prstGeom>
        </p:spPr>
      </p:pic>
      <p:grpSp>
        <p:nvGrpSpPr>
          <p:cNvPr id="32" name="Group 32"/>
          <p:cNvGrpSpPr/>
          <p:nvPr/>
        </p:nvGrpSpPr>
        <p:grpSpPr>
          <a:xfrm>
            <a:off x="6342402" y="5967525"/>
            <a:ext cx="1884346" cy="712881"/>
            <a:chOff x="0" y="0"/>
            <a:chExt cx="9579404" cy="3624058"/>
          </a:xfrm>
        </p:grpSpPr>
        <p:sp>
          <p:nvSpPr>
            <p:cNvPr id="33" name="Freeform 33"/>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sp>
        <p:nvSpPr>
          <p:cNvPr id="34" name="TextBox 34"/>
          <p:cNvSpPr txBox="1"/>
          <p:nvPr/>
        </p:nvSpPr>
        <p:spPr>
          <a:xfrm>
            <a:off x="6871518" y="6210300"/>
            <a:ext cx="1205682" cy="269304"/>
          </a:xfrm>
          <a:prstGeom prst="rect">
            <a:avLst/>
          </a:prstGeom>
        </p:spPr>
        <p:txBody>
          <a:bodyPr wrap="square" lIns="0" tIns="0" rIns="0" bIns="0" rtlCol="0" anchor="t">
            <a:spAutoFit/>
          </a:bodyPr>
          <a:lstStyle/>
          <a:p>
            <a:pPr algn="ctr" defTabSz="609630">
              <a:lnSpc>
                <a:spcPts val="2060"/>
              </a:lnSpc>
              <a:spcBef>
                <a:spcPct val="0"/>
              </a:spcBef>
            </a:pPr>
            <a:r>
              <a:rPr lang="en-US" sz="2000" u="sng" spc="-40" dirty="0">
                <a:solidFill>
                  <a:srgbClr val="000000"/>
                </a:solidFill>
                <a:latin typeface="Open Sans 2 Bold"/>
                <a:hlinkClick r:id="rId10" tooltip="https://urldefense.com/v3/__https:/www.cdc.gov/healthcommunication/Preferred_Terms.html__;!!CfiprD0C6IEL0SLVhA0!tnxGklR9XXxtlXo4h1jH7gSl0YErsTo269KRz43j_NL3NMR2g2wMKXZtqZcw9RgOVRvr_UwlhJ3-LXa0nez6$"/>
              </a:rPr>
              <a:t>Terms</a:t>
            </a:r>
          </a:p>
        </p:txBody>
      </p:sp>
      <p:grpSp>
        <p:nvGrpSpPr>
          <p:cNvPr id="35" name="Group 35"/>
          <p:cNvGrpSpPr/>
          <p:nvPr/>
        </p:nvGrpSpPr>
        <p:grpSpPr>
          <a:xfrm>
            <a:off x="9352392" y="5967525"/>
            <a:ext cx="1884346" cy="712881"/>
            <a:chOff x="0" y="0"/>
            <a:chExt cx="9579404" cy="3624058"/>
          </a:xfrm>
        </p:grpSpPr>
        <p:sp>
          <p:nvSpPr>
            <p:cNvPr id="36" name="Freeform 36"/>
            <p:cNvSpPr/>
            <p:nvPr/>
          </p:nvSpPr>
          <p:spPr>
            <a:xfrm>
              <a:off x="0" y="0"/>
              <a:ext cx="9579404" cy="3624058"/>
            </a:xfrm>
            <a:custGeom>
              <a:avLst/>
              <a:gdLst/>
              <a:ahLst/>
              <a:cxnLst/>
              <a:rect l="l" t="t" r="r" b="b"/>
              <a:pathLst>
                <a:path w="9579404" h="3624058">
                  <a:moveTo>
                    <a:pt x="9579404" y="3624058"/>
                  </a:moveTo>
                  <a:lnTo>
                    <a:pt x="1124331" y="3624058"/>
                  </a:lnTo>
                  <a:cubicBezTo>
                    <a:pt x="503428" y="3624058"/>
                    <a:pt x="0" y="3120630"/>
                    <a:pt x="0" y="2499727"/>
                  </a:cubicBezTo>
                  <a:lnTo>
                    <a:pt x="0" y="0"/>
                  </a:lnTo>
                  <a:lnTo>
                    <a:pt x="8455073" y="0"/>
                  </a:lnTo>
                  <a:cubicBezTo>
                    <a:pt x="9076103" y="0"/>
                    <a:pt x="9579404" y="503428"/>
                    <a:pt x="9579404" y="1124331"/>
                  </a:cubicBezTo>
                  <a:lnTo>
                    <a:pt x="9579404" y="3624058"/>
                  </a:lnTo>
                  <a:close/>
                </a:path>
              </a:pathLst>
            </a:custGeom>
            <a:solidFill>
              <a:srgbClr val="84A859"/>
            </a:solidFill>
          </p:spPr>
        </p:sp>
      </p:grpSp>
      <p:sp>
        <p:nvSpPr>
          <p:cNvPr id="37" name="TextBox 37"/>
          <p:cNvSpPr txBox="1"/>
          <p:nvPr/>
        </p:nvSpPr>
        <p:spPr>
          <a:xfrm>
            <a:off x="10047163" y="6210300"/>
            <a:ext cx="773237" cy="269304"/>
          </a:xfrm>
          <a:prstGeom prst="rect">
            <a:avLst/>
          </a:prstGeom>
        </p:spPr>
        <p:txBody>
          <a:bodyPr wrap="square" lIns="0" tIns="0" rIns="0" bIns="0" rtlCol="0" anchor="t">
            <a:spAutoFit/>
          </a:bodyPr>
          <a:lstStyle/>
          <a:p>
            <a:pPr algn="ctr" defTabSz="609630">
              <a:lnSpc>
                <a:spcPts val="2060"/>
              </a:lnSpc>
              <a:spcBef>
                <a:spcPct val="0"/>
              </a:spcBef>
            </a:pPr>
            <a:r>
              <a:rPr lang="en-US" sz="2000" u="sng" spc="-40" dirty="0">
                <a:solidFill>
                  <a:srgbClr val="000000"/>
                </a:solidFill>
                <a:latin typeface="Open Sans 2 Bold"/>
                <a:hlinkClick r:id="rId11" tooltip="https://www.apa.org/ed/sponsor/resources/objectives.pdf"/>
              </a:rPr>
              <a:t>APA</a:t>
            </a:r>
          </a:p>
        </p:txBody>
      </p:sp>
    </p:spTree>
    <p:extLst>
      <p:ext uri="{BB962C8B-B14F-4D97-AF65-F5344CB8AC3E}">
        <p14:creationId xmlns:p14="http://schemas.microsoft.com/office/powerpoint/2010/main" val="10238813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grpSp>
        <p:nvGrpSpPr>
          <p:cNvPr id="2" name="Group 2"/>
          <p:cNvGrpSpPr/>
          <p:nvPr/>
        </p:nvGrpSpPr>
        <p:grpSpPr>
          <a:xfrm>
            <a:off x="4701139" y="3432222"/>
            <a:ext cx="2358399" cy="1013981"/>
            <a:chOff x="0" y="0"/>
            <a:chExt cx="945238" cy="406400"/>
          </a:xfrm>
        </p:grpSpPr>
        <p:sp>
          <p:nvSpPr>
            <p:cNvPr id="3" name="Freeform 3"/>
            <p:cNvSpPr/>
            <p:nvPr/>
          </p:nvSpPr>
          <p:spPr>
            <a:xfrm>
              <a:off x="0" y="0"/>
              <a:ext cx="945238" cy="406400"/>
            </a:xfrm>
            <a:custGeom>
              <a:avLst/>
              <a:gdLst/>
              <a:ahLst/>
              <a:cxnLst/>
              <a:rect l="l" t="t" r="r" b="b"/>
              <a:pathLst>
                <a:path w="945238" h="406400">
                  <a:moveTo>
                    <a:pt x="742038" y="0"/>
                  </a:moveTo>
                  <a:cubicBezTo>
                    <a:pt x="854262" y="0"/>
                    <a:pt x="945238" y="90976"/>
                    <a:pt x="945238" y="203200"/>
                  </a:cubicBezTo>
                  <a:cubicBezTo>
                    <a:pt x="945238" y="315424"/>
                    <a:pt x="854262" y="406400"/>
                    <a:pt x="74203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p:spPr>
        </p:sp>
        <p:sp>
          <p:nvSpPr>
            <p:cNvPr id="4" name="TextBox 4"/>
            <p:cNvSpPr txBox="1"/>
            <p:nvPr/>
          </p:nvSpPr>
          <p:spPr>
            <a:xfrm>
              <a:off x="0" y="-76200"/>
              <a:ext cx="945238" cy="482600"/>
            </a:xfrm>
            <a:prstGeom prst="rect">
              <a:avLst/>
            </a:prstGeom>
          </p:spPr>
          <p:txBody>
            <a:bodyPr lIns="33867" tIns="33867" rIns="33867" bIns="33867" rtlCol="0" anchor="ctr"/>
            <a:lstStyle/>
            <a:p>
              <a:pPr algn="ctr" defTabSz="609630">
                <a:lnSpc>
                  <a:spcPts val="2499"/>
                </a:lnSpc>
              </a:pPr>
              <a:endParaRPr sz="1200">
                <a:solidFill>
                  <a:prstClr val="black"/>
                </a:solidFill>
                <a:latin typeface="Calibri"/>
              </a:endParaRPr>
            </a:p>
          </p:txBody>
        </p:sp>
      </p:grpSp>
      <p:sp>
        <p:nvSpPr>
          <p:cNvPr id="5" name="Freeform 5"/>
          <p:cNvSpPr/>
          <p:nvPr/>
        </p:nvSpPr>
        <p:spPr>
          <a:xfrm>
            <a:off x="1122823" y="685800"/>
            <a:ext cx="9946354" cy="5781318"/>
          </a:xfrm>
          <a:custGeom>
            <a:avLst/>
            <a:gdLst/>
            <a:ahLst/>
            <a:cxnLst/>
            <a:rect l="l" t="t" r="r" b="b"/>
            <a:pathLst>
              <a:path w="14919531" h="8671977">
                <a:moveTo>
                  <a:pt x="0" y="0"/>
                </a:moveTo>
                <a:lnTo>
                  <a:pt x="14919532" y="0"/>
                </a:lnTo>
                <a:lnTo>
                  <a:pt x="14919532" y="8671977"/>
                </a:lnTo>
                <a:lnTo>
                  <a:pt x="0" y="8671977"/>
                </a:lnTo>
                <a:lnTo>
                  <a:pt x="0" y="0"/>
                </a:lnTo>
                <a:close/>
              </a:path>
            </a:pathLst>
          </a:custGeom>
          <a:blipFill>
            <a:blip r:embed="rId3"/>
            <a:stretch>
              <a:fillRect/>
            </a:stretch>
          </a:blipFill>
        </p:spPr>
      </p:sp>
    </p:spTree>
    <p:extLst>
      <p:ext uri="{BB962C8B-B14F-4D97-AF65-F5344CB8AC3E}">
        <p14:creationId xmlns:p14="http://schemas.microsoft.com/office/powerpoint/2010/main" val="3664991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3287211" y="461059"/>
            <a:ext cx="5935883" cy="5935883"/>
          </a:xfrm>
          <a:custGeom>
            <a:avLst/>
            <a:gdLst/>
            <a:ahLst/>
            <a:cxnLst/>
            <a:rect l="l" t="t" r="r" b="b"/>
            <a:pathLst>
              <a:path w="8903825" h="8903825">
                <a:moveTo>
                  <a:pt x="0" y="0"/>
                </a:moveTo>
                <a:lnTo>
                  <a:pt x="8903826" y="0"/>
                </a:lnTo>
                <a:lnTo>
                  <a:pt x="8903826" y="8903826"/>
                </a:lnTo>
                <a:lnTo>
                  <a:pt x="0" y="89038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3309581" y="3195321"/>
            <a:ext cx="6037619" cy="525785"/>
          </a:xfrm>
          <a:prstGeom prst="rect">
            <a:avLst/>
          </a:prstGeom>
        </p:spPr>
        <p:txBody>
          <a:bodyPr wrap="square" lIns="0" tIns="0" rIns="0" bIns="0" rtlCol="0" anchor="t">
            <a:spAutoFit/>
          </a:bodyPr>
          <a:lstStyle/>
          <a:p>
            <a:pPr algn="ctr" defTabSz="609630">
              <a:lnSpc>
                <a:spcPts val="4120"/>
              </a:lnSpc>
              <a:spcBef>
                <a:spcPct val="0"/>
              </a:spcBef>
            </a:pPr>
            <a:r>
              <a:rPr lang="en-US" sz="3200" b="1" u="sng" spc="-80" dirty="0">
                <a:solidFill>
                  <a:srgbClr val="000000"/>
                </a:solidFill>
                <a:latin typeface="Open Sans Extra Bold"/>
                <a:hlinkClick r:id="rId5" tooltip="https://chc1.zoom.us/rec/share/oNhjRxxukW09su6R1TZCewKFpmI9YZvPgzLfn4Yd_a-2jz6r--wNDOHzEjSNeAb0.YzXUrhb7tIH8jYRl?startTime=1682618763000"/>
              </a:rPr>
              <a:t>Abdominal Pain Part 1</a:t>
            </a:r>
          </a:p>
        </p:txBody>
      </p:sp>
    </p:spTree>
    <p:extLst>
      <p:ext uri="{BB962C8B-B14F-4D97-AF65-F5344CB8AC3E}">
        <p14:creationId xmlns:p14="http://schemas.microsoft.com/office/powerpoint/2010/main" val="2595198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4A859"/>
        </a:solidFill>
        <a:effectLst/>
      </p:bgPr>
    </p:bg>
    <p:spTree>
      <p:nvGrpSpPr>
        <p:cNvPr id="1" name=""/>
        <p:cNvGrpSpPr/>
        <p:nvPr/>
      </p:nvGrpSpPr>
      <p:grpSpPr>
        <a:xfrm>
          <a:off x="0" y="0"/>
          <a:ext cx="0" cy="0"/>
          <a:chOff x="0" y="0"/>
          <a:chExt cx="0" cy="0"/>
        </a:xfrm>
      </p:grpSpPr>
      <p:sp>
        <p:nvSpPr>
          <p:cNvPr id="2" name="Freeform 2"/>
          <p:cNvSpPr/>
          <p:nvPr/>
        </p:nvSpPr>
        <p:spPr>
          <a:xfrm>
            <a:off x="8853729" y="90729"/>
            <a:ext cx="3338271" cy="3338271"/>
          </a:xfrm>
          <a:custGeom>
            <a:avLst/>
            <a:gdLst/>
            <a:ahLst/>
            <a:cxnLst/>
            <a:rect l="l" t="t" r="r" b="b"/>
            <a:pathLst>
              <a:path w="5007407" h="5007407">
                <a:moveTo>
                  <a:pt x="0" y="0"/>
                </a:moveTo>
                <a:lnTo>
                  <a:pt x="5007407" y="0"/>
                </a:lnTo>
                <a:lnTo>
                  <a:pt x="5007407" y="5007407"/>
                </a:lnTo>
                <a:lnTo>
                  <a:pt x="0" y="50074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437573" y="1234079"/>
            <a:ext cx="4162969" cy="525785"/>
          </a:xfrm>
          <a:prstGeom prst="rect">
            <a:avLst/>
          </a:prstGeom>
        </p:spPr>
        <p:txBody>
          <a:bodyPr lIns="0" tIns="0" rIns="0" bIns="0" rtlCol="0" anchor="t">
            <a:spAutoFit/>
          </a:bodyPr>
          <a:lstStyle/>
          <a:p>
            <a:pPr defTabSz="609630">
              <a:lnSpc>
                <a:spcPts val="4120"/>
              </a:lnSpc>
              <a:spcBef>
                <a:spcPct val="0"/>
              </a:spcBef>
            </a:pPr>
            <a:r>
              <a:rPr lang="en-US" sz="4000" b="1" spc="-80" dirty="0">
                <a:solidFill>
                  <a:srgbClr val="000000"/>
                </a:solidFill>
                <a:latin typeface="Open Sans Extra Bold Bold"/>
              </a:rPr>
              <a:t>References</a:t>
            </a:r>
          </a:p>
        </p:txBody>
      </p:sp>
      <p:sp>
        <p:nvSpPr>
          <p:cNvPr id="4" name="TextBox 4"/>
          <p:cNvSpPr txBox="1"/>
          <p:nvPr/>
        </p:nvSpPr>
        <p:spPr>
          <a:xfrm>
            <a:off x="437574" y="1987029"/>
            <a:ext cx="8620702" cy="3270126"/>
          </a:xfrm>
          <a:prstGeom prst="rect">
            <a:avLst/>
          </a:prstGeom>
        </p:spPr>
        <p:txBody>
          <a:bodyPr wrap="square" lIns="0" tIns="0" rIns="0" bIns="0" rtlCol="0" anchor="t">
            <a:spAutoFit/>
          </a:bodyPr>
          <a:lstStyle/>
          <a:p>
            <a:pPr defTabSz="609630">
              <a:lnSpc>
                <a:spcPts val="1854"/>
              </a:lnSpc>
            </a:pPr>
            <a:r>
              <a:rPr lang="en-US" spc="-36" dirty="0">
                <a:solidFill>
                  <a:srgbClr val="000000"/>
                </a:solidFill>
                <a:latin typeface="Open Sans 1"/>
              </a:rPr>
              <a:t>Thomas, M., </a:t>
            </a:r>
            <a:r>
              <a:rPr lang="en-US" spc="-36" dirty="0" err="1">
                <a:solidFill>
                  <a:srgbClr val="000000"/>
                </a:solidFill>
                <a:latin typeface="Open Sans 1"/>
              </a:rPr>
              <a:t>Wieser</a:t>
            </a:r>
            <a:r>
              <a:rPr lang="en-US" spc="-36" dirty="0">
                <a:solidFill>
                  <a:srgbClr val="000000"/>
                </a:solidFill>
                <a:latin typeface="Open Sans 1"/>
              </a:rPr>
              <a:t>, M., &amp; </a:t>
            </a:r>
            <a:r>
              <a:rPr lang="en-US" spc="-36" dirty="0" err="1">
                <a:solidFill>
                  <a:srgbClr val="000000"/>
                </a:solidFill>
                <a:latin typeface="Open Sans 1"/>
              </a:rPr>
              <a:t>Fittipaldi</a:t>
            </a:r>
            <a:r>
              <a:rPr lang="en-US" spc="-36" dirty="0">
                <a:solidFill>
                  <a:srgbClr val="000000"/>
                </a:solidFill>
                <a:latin typeface="Open Sans 1"/>
              </a:rPr>
              <a:t>, D. (2019). Utilizing Bloom’s Taxonomy for Facilitating Effective and Meaningful Online Classroom Discussions. Marketing Management Association Annual Conference Proceedings, 1–9.</a:t>
            </a:r>
          </a:p>
          <a:p>
            <a:pPr defTabSz="609630">
              <a:lnSpc>
                <a:spcPts val="1854"/>
              </a:lnSpc>
            </a:pPr>
            <a:endParaRPr lang="en-US" spc="-36" dirty="0">
              <a:solidFill>
                <a:srgbClr val="000000"/>
              </a:solidFill>
              <a:latin typeface="Open Sans 1"/>
            </a:endParaRPr>
          </a:p>
          <a:p>
            <a:pPr defTabSz="609630">
              <a:lnSpc>
                <a:spcPts val="1854"/>
              </a:lnSpc>
            </a:pPr>
            <a:r>
              <a:rPr lang="en-US" spc="-36" dirty="0">
                <a:solidFill>
                  <a:srgbClr val="000000"/>
                </a:solidFill>
                <a:latin typeface="Open Sans 1"/>
              </a:rPr>
              <a:t>Churches, A. 2012. Bloom’s Digital Taxonomy. Available: http://edorigami.wikispaces.com/Bloom%27s+Digital+Taxonomy [2014, 19 March].</a:t>
            </a:r>
          </a:p>
          <a:p>
            <a:pPr defTabSz="609630">
              <a:lnSpc>
                <a:spcPts val="1854"/>
              </a:lnSpc>
            </a:pPr>
            <a:endParaRPr lang="en-US" spc="-36" dirty="0">
              <a:solidFill>
                <a:srgbClr val="000000"/>
              </a:solidFill>
              <a:latin typeface="Open Sans 1"/>
            </a:endParaRPr>
          </a:p>
          <a:p>
            <a:pPr defTabSz="609630">
              <a:lnSpc>
                <a:spcPts val="1854"/>
              </a:lnSpc>
            </a:pPr>
            <a:r>
              <a:rPr lang="en-US" spc="-36" dirty="0">
                <a:solidFill>
                  <a:srgbClr val="000000"/>
                </a:solidFill>
                <a:latin typeface="Open Sans 1"/>
              </a:rPr>
              <a:t>Churches, A. 2008. Bloom’s Digital Taxonomy. Unpublished.</a:t>
            </a:r>
          </a:p>
          <a:p>
            <a:pPr defTabSz="609630">
              <a:lnSpc>
                <a:spcPts val="1854"/>
              </a:lnSpc>
            </a:pPr>
            <a:r>
              <a:rPr lang="en-US" spc="-36" dirty="0">
                <a:solidFill>
                  <a:srgbClr val="000000"/>
                </a:solidFill>
                <a:latin typeface="Open Sans 1"/>
              </a:rPr>
              <a:t>Laufenberg, D. 2010. How to learn? From mistakes. Available: </a:t>
            </a:r>
            <a:r>
              <a:rPr lang="en-US" u="sng" spc="-36" dirty="0">
                <a:solidFill>
                  <a:srgbClr val="000000"/>
                </a:solidFill>
                <a:latin typeface="Open Sans 1"/>
                <a:hlinkClick r:id="rId5" tooltip="http://www.ted.com/talks/diana_laufenberg_3_ways_to_teach"/>
              </a:rPr>
              <a:t>http://www.ted.com/talks/diana_laufenberg_3_ways_to_teach</a:t>
            </a:r>
            <a:r>
              <a:rPr lang="en-US" spc="-36" dirty="0">
                <a:solidFill>
                  <a:srgbClr val="000000"/>
                </a:solidFill>
                <a:latin typeface="Open Sans 1"/>
              </a:rPr>
              <a:t> [2014, 19 March].</a:t>
            </a:r>
          </a:p>
          <a:p>
            <a:pPr defTabSz="609630">
              <a:lnSpc>
                <a:spcPts val="2403"/>
              </a:lnSpc>
            </a:pPr>
            <a:endParaRPr lang="en-US" spc="-36" dirty="0">
              <a:solidFill>
                <a:srgbClr val="000000"/>
              </a:solidFill>
              <a:latin typeface="Open Sans 1"/>
            </a:endParaRPr>
          </a:p>
          <a:p>
            <a:pPr defTabSz="609630">
              <a:lnSpc>
                <a:spcPts val="4120"/>
              </a:lnSpc>
              <a:spcBef>
                <a:spcPct val="0"/>
              </a:spcBef>
            </a:pPr>
            <a:endParaRPr lang="en-US" spc="-36" dirty="0">
              <a:solidFill>
                <a:srgbClr val="000000"/>
              </a:solidFill>
              <a:latin typeface="Open Sans 1"/>
            </a:endParaRPr>
          </a:p>
        </p:txBody>
      </p:sp>
    </p:spTree>
    <p:extLst>
      <p:ext uri="{BB962C8B-B14F-4D97-AF65-F5344CB8AC3E}">
        <p14:creationId xmlns:p14="http://schemas.microsoft.com/office/powerpoint/2010/main" val="1160193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400" spc="-30" dirty="0">
                <a:solidFill>
                  <a:srgbClr val="0E74BD"/>
                </a:solidFill>
                <a:latin typeface="Calibri Light" panose="020F0302020204030204"/>
                <a:cs typeface="Calibri" panose="020F0502020204030204" pitchFamily="34" charset="0"/>
              </a:rPr>
              <a:t>Postgraduate Residency </a:t>
            </a:r>
            <a:r>
              <a:rPr lang="en-US" sz="4400" spc="-30" dirty="0" smtClean="0">
                <a:solidFill>
                  <a:srgbClr val="0E74BD"/>
                </a:solidFill>
                <a:latin typeface="Calibri Light" panose="020F0302020204030204"/>
                <a:cs typeface="Calibri" panose="020F0502020204030204" pitchFamily="34" charset="0"/>
              </a:rPr>
              <a:t>Simulation </a:t>
            </a:r>
            <a:r>
              <a:rPr lang="en-US" sz="4400" spc="-30" dirty="0">
                <a:solidFill>
                  <a:srgbClr val="0E74BD"/>
                </a:solidFill>
                <a:latin typeface="Calibri Light" panose="020F0302020204030204"/>
                <a:cs typeface="Calibri" panose="020F0502020204030204" pitchFamily="34" charset="0"/>
              </a:rPr>
              <a:t>Training</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sp>
        <p:nvSpPr>
          <p:cNvPr id="6" name="Subtitle 2"/>
          <p:cNvSpPr txBox="1">
            <a:spLocks/>
          </p:cNvSpPr>
          <p:nvPr/>
        </p:nvSpPr>
        <p:spPr>
          <a:xfrm>
            <a:off x="3053383" y="3438117"/>
            <a:ext cx="6085233" cy="1292662"/>
          </a:xfrm>
          <a:prstGeom prst="rect">
            <a:avLst/>
          </a:prstGeom>
        </p:spPr>
        <p:txBody>
          <a:bodyPr wrap="square" lIns="0" tIns="0" rIns="0" bIns="0">
            <a:spAutoFit/>
          </a:bodyPr>
          <a:lstStyle>
            <a:lvl1pPr marL="0" eaLnBrk="1" hangingPunct="1">
              <a:defRPr sz="1800" b="0" i="0">
                <a:solidFill>
                  <a:schemeClr val="tx1"/>
                </a:solidFill>
                <a:latin typeface="Calibri"/>
                <a:ea typeface="+mn-ea"/>
                <a:cs typeface="Calibri"/>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0" algn="ctr">
              <a:defRPr/>
            </a:pPr>
            <a:r>
              <a:rPr lang="en-US" sz="2800" b="1" kern="0" dirty="0">
                <a:solidFill>
                  <a:schemeClr val="accent5">
                    <a:lumMod val="75000"/>
                  </a:schemeClr>
                </a:solidFill>
                <a:latin typeface="+mj-lt"/>
              </a:rPr>
              <a:t>Laina Cross, MSN, APRN, FNP-C</a:t>
            </a:r>
          </a:p>
          <a:p>
            <a:pPr lvl="0" algn="ctr">
              <a:defRPr/>
            </a:pPr>
            <a:r>
              <a:rPr lang="en-US" sz="2800" b="1" kern="0" dirty="0">
                <a:solidFill>
                  <a:schemeClr val="accent5">
                    <a:lumMod val="75000"/>
                  </a:schemeClr>
                </a:solidFill>
                <a:latin typeface="+mj-lt"/>
              </a:rPr>
              <a:t>Lindsay Marmaras, MSN, APRN, FNP-C</a:t>
            </a:r>
          </a:p>
          <a:p>
            <a:pPr lvl="0" algn="ctr">
              <a:defRPr/>
            </a:pPr>
            <a:endParaRPr lang="en-US" sz="2800" b="1" kern="0" dirty="0">
              <a:solidFill>
                <a:schemeClr val="accent5">
                  <a:lumMod val="75000"/>
                </a:schemeClr>
              </a:solidFill>
              <a:latin typeface="+mj-lt"/>
            </a:endParaRPr>
          </a:p>
        </p:txBody>
      </p:sp>
      <p:pic>
        <p:nvPicPr>
          <p:cNvPr id="5" name="Picture 4"/>
          <p:cNvPicPr>
            <a:picLocks noChangeAspect="1"/>
          </p:cNvPicPr>
          <p:nvPr/>
        </p:nvPicPr>
        <p:blipFill>
          <a:blip r:embed="rId3"/>
          <a:stretch>
            <a:fillRect/>
          </a:stretch>
        </p:blipFill>
        <p:spPr>
          <a:xfrm>
            <a:off x="7800975" y="5590212"/>
            <a:ext cx="4141120" cy="1003005"/>
          </a:xfrm>
          <a:prstGeom prst="rect">
            <a:avLst/>
          </a:prstGeom>
        </p:spPr>
      </p:pic>
    </p:spTree>
    <p:extLst>
      <p:ext uri="{BB962C8B-B14F-4D97-AF65-F5344CB8AC3E}">
        <p14:creationId xmlns:p14="http://schemas.microsoft.com/office/powerpoint/2010/main" val="2896346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697103"/>
            <a:ext cx="10194747" cy="430887"/>
          </a:xfrm>
        </p:spPr>
        <p:txBody>
          <a:bodyPr/>
          <a:lstStyle/>
          <a:p>
            <a:r>
              <a:rPr lang="en-US" sz="2800" dirty="0" smtClean="0"/>
              <a:t>Disclosures</a:t>
            </a:r>
            <a:endParaRPr lang="en-US" sz="2800" dirty="0"/>
          </a:p>
        </p:txBody>
      </p:sp>
      <p:sp>
        <p:nvSpPr>
          <p:cNvPr id="3" name="Content Placeholder 2"/>
          <p:cNvSpPr>
            <a:spLocks noGrp="1"/>
          </p:cNvSpPr>
          <p:nvPr>
            <p:ph type="body" idx="1"/>
          </p:nvPr>
        </p:nvSpPr>
        <p:spPr>
          <a:xfrm>
            <a:off x="561593" y="2667000"/>
            <a:ext cx="11068812" cy="1384995"/>
          </a:xfrm>
        </p:spPr>
        <p:txBody>
          <a:bodyPr/>
          <a:lstStyle/>
          <a:p>
            <a:pPr marL="0" indent="0" algn="ctr">
              <a:buNone/>
            </a:pPr>
            <a:r>
              <a:rPr lang="en-US" sz="3000" dirty="0" smtClean="0">
                <a:latin typeface="Calibri" panose="020F0502020204030204" pitchFamily="34" charset="0"/>
                <a:cs typeface="Calibri" panose="020F0502020204030204" pitchFamily="34" charset="0"/>
              </a:rPr>
              <a:t>We have no financial disclosures </a:t>
            </a:r>
          </a:p>
          <a:p>
            <a:pPr marL="0" indent="0" algn="ctr">
              <a:buNone/>
            </a:pPr>
            <a:r>
              <a:rPr lang="en-US" sz="3000" dirty="0" smtClean="0">
                <a:latin typeface="Calibri" panose="020F0502020204030204" pitchFamily="34" charset="0"/>
                <a:cs typeface="Calibri" panose="020F0502020204030204" pitchFamily="34" charset="0"/>
              </a:rPr>
              <a:t>or conflicts of interest in relation </a:t>
            </a:r>
          </a:p>
          <a:p>
            <a:pPr marL="0" indent="0" algn="ctr">
              <a:buNone/>
            </a:pPr>
            <a:r>
              <a:rPr lang="en-US" sz="3000" dirty="0" smtClean="0">
                <a:latin typeface="Calibri" panose="020F0502020204030204" pitchFamily="34" charset="0"/>
                <a:cs typeface="Calibri" panose="020F0502020204030204" pitchFamily="34" charset="0"/>
              </a:rPr>
              <a:t>to the material presented today.</a:t>
            </a:r>
            <a:endParaRPr lang="en-US" sz="3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8427168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687578"/>
            <a:ext cx="10194747" cy="430887"/>
          </a:xfrm>
        </p:spPr>
        <p:txBody>
          <a:bodyPr/>
          <a:lstStyle/>
          <a:p>
            <a:r>
              <a:rPr lang="en-US" sz="2800" dirty="0" smtClean="0"/>
              <a:t>Outline</a:t>
            </a:r>
            <a:endParaRPr lang="en-US" sz="2800" dirty="0"/>
          </a:p>
        </p:txBody>
      </p:sp>
      <p:sp>
        <p:nvSpPr>
          <p:cNvPr id="3" name="Content Placeholder 2"/>
          <p:cNvSpPr>
            <a:spLocks noGrp="1"/>
          </p:cNvSpPr>
          <p:nvPr>
            <p:ph type="body" idx="1"/>
          </p:nvPr>
        </p:nvSpPr>
        <p:spPr>
          <a:xfrm>
            <a:off x="561593" y="2075688"/>
            <a:ext cx="11068812" cy="2585323"/>
          </a:xfrm>
        </p:spPr>
        <p:txBody>
          <a:bodyPr/>
          <a:lstStyle/>
          <a:p>
            <a:pPr marL="285750" indent="-285750">
              <a:buFont typeface="Arial" panose="020B0604020202020204" pitchFamily="34" charset="0"/>
              <a:buChar char="•"/>
            </a:pPr>
            <a:r>
              <a:rPr lang="en-US" sz="2800" dirty="0" smtClean="0"/>
              <a:t>Simulation Model</a:t>
            </a:r>
          </a:p>
          <a:p>
            <a:pPr marL="285750" indent="-285750">
              <a:buFont typeface="Arial" panose="020B0604020202020204" pitchFamily="34" charset="0"/>
              <a:buChar char="•"/>
            </a:pPr>
            <a:r>
              <a:rPr lang="en-US" sz="2800" dirty="0" smtClean="0"/>
              <a:t>Overview of the Community Health Center, Inc. Nurse Practitioner Residency Program simulation training program </a:t>
            </a:r>
          </a:p>
          <a:p>
            <a:pPr marL="742950" lvl="1" indent="-285750">
              <a:buFont typeface="Arial" panose="020B0604020202020204" pitchFamily="34" charset="0"/>
              <a:buChar char="•"/>
            </a:pPr>
            <a:r>
              <a:rPr lang="en-US" sz="2800" dirty="0" smtClean="0"/>
              <a:t>Past simulation topics</a:t>
            </a:r>
          </a:p>
          <a:p>
            <a:pPr marL="742950" lvl="1" indent="-285750">
              <a:buFont typeface="Arial" panose="020B0604020202020204" pitchFamily="34" charset="0"/>
              <a:buChar char="•"/>
            </a:pPr>
            <a:r>
              <a:rPr lang="en-US" sz="2800" dirty="0" smtClean="0"/>
              <a:t>Outcomes and resident feedback</a:t>
            </a:r>
          </a:p>
          <a:p>
            <a:pPr marL="285750" indent="-285750">
              <a:buFont typeface="Arial" panose="020B0604020202020204" pitchFamily="34" charset="0"/>
              <a:buChar char="•"/>
            </a:pPr>
            <a:r>
              <a:rPr lang="en-US" sz="2800" dirty="0" smtClean="0"/>
              <a:t>Implications &amp; Future Plans</a:t>
            </a:r>
          </a:p>
        </p:txBody>
      </p:sp>
      <p:sp>
        <p:nvSpPr>
          <p:cNvPr id="4" name="Slide Number Placeholder 3"/>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87170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559114" y="1458385"/>
            <a:ext cx="10972800" cy="724429"/>
          </a:xfrm>
        </p:spPr>
        <p:txBody>
          <a:bodyPr anchor="t"/>
          <a:lstStyle/>
          <a:p>
            <a:pPr algn="ctr">
              <a:lnSpc>
                <a:spcPct val="90000"/>
              </a:lnSpc>
            </a:pPr>
            <a:r>
              <a:rPr lang="en-US" b="1" spc="-30" dirty="0" smtClean="0">
                <a:solidFill>
                  <a:srgbClr val="0E74BD"/>
                </a:solidFill>
                <a:latin typeface="+mj-lt"/>
                <a:cs typeface="Calibri" panose="020F0502020204030204" pitchFamily="34" charset="0"/>
              </a:rPr>
              <a:t>Learning Collaborative Structure</a:t>
            </a:r>
            <a:endParaRPr lang="en-US" b="1" spc="-30" dirty="0">
              <a:solidFill>
                <a:srgbClr val="0E74BD"/>
              </a:solidFill>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818797" y="2264454"/>
            <a:ext cx="5101087" cy="3945467"/>
          </a:xfrm>
        </p:spPr>
        <p:txBody>
          <a:bodyPr>
            <a:normAutofit fontScale="92500" lnSpcReduction="10000"/>
          </a:bodyPr>
          <a:lstStyle/>
          <a:p>
            <a:pPr marL="236538" indent="-236538">
              <a:lnSpc>
                <a:spcPct val="90000"/>
              </a:lnSpc>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Six 90-minute Learning Collaborative video conference sessions</a:t>
            </a:r>
          </a:p>
          <a:p>
            <a:pPr marL="236538" indent="-236538">
              <a:lnSpc>
                <a:spcPct val="90000"/>
              </a:lnSpc>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Bi-weekly calls between coach mentors and practice coach</a:t>
            </a:r>
          </a:p>
          <a:p>
            <a:pPr marL="236538" indent="-236538">
              <a:lnSpc>
                <a:spcPct val="90000"/>
              </a:lnSpc>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Bi-weekly team workgroup meetings</a:t>
            </a:r>
          </a:p>
          <a:p>
            <a:pPr marL="236538" indent="-236538">
              <a:lnSpc>
                <a:spcPct val="90000"/>
              </a:lnSpc>
              <a:spcBef>
                <a:spcPts val="0"/>
              </a:spcBef>
              <a:spcAft>
                <a:spcPts val="600"/>
              </a:spcAft>
              <a:buClr>
                <a:srgbClr val="008558"/>
              </a:buClr>
            </a:pPr>
            <a:r>
              <a:rPr lang="en-US" sz="3000" dirty="0">
                <a:latin typeface="Calibri Light" panose="020F0302020204030204" pitchFamily="34" charset="0"/>
                <a:cs typeface="Calibri Light" panose="020F0302020204030204" pitchFamily="34" charset="0"/>
              </a:rPr>
              <a:t>Use </a:t>
            </a:r>
            <a:r>
              <a:rPr lang="en-US" sz="3000" dirty="0" smtClean="0">
                <a:latin typeface="Calibri Light" panose="020F0302020204030204" pitchFamily="34" charset="0"/>
                <a:cs typeface="Calibri Light" panose="020F0302020204030204" pitchFamily="34" charset="0"/>
              </a:rPr>
              <a:t>the Weitzman Education Platform (</a:t>
            </a:r>
            <a:r>
              <a:rPr lang="en-US" sz="3000" dirty="0">
                <a:latin typeface="Calibri Light" panose="020F0302020204030204" pitchFamily="34" charset="0"/>
                <a:cs typeface="Calibri Light" panose="020F0302020204030204" pitchFamily="34" charset="0"/>
              </a:rPr>
              <a:t>Share Your Work, Resources, etc</a:t>
            </a:r>
            <a:r>
              <a:rPr lang="en-US" sz="3000" dirty="0" smtClean="0">
                <a:latin typeface="Calibri Light" panose="020F0302020204030204" pitchFamily="34" charset="0"/>
                <a:cs typeface="Calibri Light" panose="020F0302020204030204" pitchFamily="34" charset="0"/>
              </a:rPr>
              <a:t>.)</a:t>
            </a:r>
            <a:endParaRPr lang="en-US" sz="30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graphicFrame>
        <p:nvGraphicFramePr>
          <p:cNvPr id="6" name="Content Placeholder 3"/>
          <p:cNvGraphicFramePr>
            <a:graphicFrameLocks/>
          </p:cNvGraphicFramePr>
          <p:nvPr>
            <p:extLst/>
          </p:nvPr>
        </p:nvGraphicFramePr>
        <p:xfrm>
          <a:off x="6179567" y="2182814"/>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rPr>
                        <a:t> </a:t>
                      </a:r>
                      <a:r>
                        <a:rPr lang="en-US" sz="2400" dirty="0" smtClean="0">
                          <a:effectLst/>
                        </a:rPr>
                        <a:t>Learning</a:t>
                      </a:r>
                      <a:r>
                        <a:rPr lang="en-US" sz="2400" baseline="0" dirty="0" smtClean="0">
                          <a:effectLst/>
                        </a:rPr>
                        <a:t> Session Dates</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1800" dirty="0" smtClean="0">
                          <a:effectLst/>
                        </a:rPr>
                        <a:t>Learning Session 1</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November 21</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st</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1800" dirty="0" smtClean="0">
                          <a:effectLst/>
                        </a:rPr>
                        <a:t>Learning Session 2</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December 19</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1800" dirty="0" smtClean="0">
                          <a:effectLst/>
                        </a:rPr>
                        <a:t>Learning Session 3</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January</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16</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1800" dirty="0" smtClean="0">
                          <a:effectLst/>
                        </a:rPr>
                        <a:t>Learning Session 4</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February 13</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1800" dirty="0" smtClean="0">
                          <a:effectLst/>
                        </a:rPr>
                        <a:t>Learning Session 5</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March 5</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th</a:t>
                      </a: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smtClean="0">
                          <a:effectLst/>
                        </a:rPr>
                        <a:t>Learning Session 6</a:t>
                      </a:r>
                      <a:endParaRPr lang="en-US" sz="18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Light" panose="020F0302020204030204" pitchFamily="34" charset="0"/>
                          <a:cs typeface="Calibri Light" panose="020F0302020204030204" pitchFamily="34" charset="0"/>
                        </a:rPr>
                        <a:t>Tuesday April</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2</a:t>
                      </a:r>
                      <a:r>
                        <a:rPr lang="en-US" sz="1800" b="0" i="0" u="none" strike="noStrike" baseline="30000" dirty="0" smtClean="0">
                          <a:solidFill>
                            <a:srgbClr val="000000"/>
                          </a:solidFill>
                          <a:effectLst/>
                          <a:latin typeface="Calibri Light" panose="020F0302020204030204" pitchFamily="34" charset="0"/>
                          <a:cs typeface="Calibri Light" panose="020F0302020204030204" pitchFamily="34" charset="0"/>
                        </a:rPr>
                        <a:t>nd</a:t>
                      </a:r>
                      <a:r>
                        <a:rPr lang="en-US" sz="18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US" sz="1800" b="0"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bl>
          </a:graphicData>
        </a:graphic>
      </p:graphicFrame>
      <p:sp>
        <p:nvSpPr>
          <p:cNvPr id="2" name="Rectangle 1"/>
          <p:cNvSpPr/>
          <p:nvPr/>
        </p:nvSpPr>
        <p:spPr>
          <a:xfrm>
            <a:off x="6179567" y="4461011"/>
            <a:ext cx="4886140" cy="62195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53817"/>
            <a:ext cx="2344205" cy="1032026"/>
          </a:xfrm>
          <a:prstGeom prst="rect">
            <a:avLst/>
          </a:prstGeom>
        </p:spPr>
      </p:pic>
    </p:spTree>
    <p:extLst>
      <p:ext uri="{BB962C8B-B14F-4D97-AF65-F5344CB8AC3E}">
        <p14:creationId xmlns:p14="http://schemas.microsoft.com/office/powerpoint/2010/main" val="1217208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592328"/>
            <a:ext cx="10194747" cy="430887"/>
          </a:xfrm>
        </p:spPr>
        <p:txBody>
          <a:bodyPr/>
          <a:lstStyle/>
          <a:p>
            <a:r>
              <a:rPr lang="en-US" sz="2800" dirty="0" smtClean="0"/>
              <a:t>Simulation Model</a:t>
            </a:r>
            <a:endParaRPr lang="en-US" sz="2800" dirty="0"/>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2800" dirty="0" smtClean="0"/>
              <a:t>Standardized patients</a:t>
            </a:r>
          </a:p>
          <a:p>
            <a:pPr marL="285750" indent="-285750">
              <a:buFont typeface="Arial" panose="020B0604020202020204" pitchFamily="34" charset="0"/>
              <a:buChar char="•"/>
            </a:pPr>
            <a:r>
              <a:rPr lang="en-US" sz="2800" dirty="0" smtClean="0"/>
              <a:t>Setting: in-person or telehealth</a:t>
            </a:r>
          </a:p>
          <a:p>
            <a:pPr marL="285750" indent="-285750">
              <a:buFont typeface="Arial" panose="020B0604020202020204" pitchFamily="34" charset="0"/>
              <a:buChar char="•"/>
            </a:pPr>
            <a:r>
              <a:rPr lang="en-US" sz="2800" dirty="0" smtClean="0"/>
              <a:t>Small groups (1 “provider” and 1-2 “observers”)</a:t>
            </a:r>
          </a:p>
          <a:p>
            <a:pPr marL="285750" indent="-285750">
              <a:buFont typeface="Arial" panose="020B0604020202020204" pitchFamily="34" charset="0"/>
              <a:buChar char="•"/>
            </a:pPr>
            <a:r>
              <a:rPr lang="en-US" sz="2800" dirty="0" smtClean="0"/>
              <a:t>Pre-brief: “what happens in sim stays in sim”</a:t>
            </a:r>
          </a:p>
          <a:p>
            <a:pPr marL="285750" indent="-285750">
              <a:buFont typeface="Arial" panose="020B0604020202020204" pitchFamily="34" charset="0"/>
              <a:buChar char="•"/>
            </a:pPr>
            <a:r>
              <a:rPr lang="en-US" sz="2800" dirty="0" smtClean="0"/>
              <a:t>Simulation evaluation</a:t>
            </a:r>
          </a:p>
          <a:p>
            <a:pPr marL="742950" lvl="1" indent="-285750">
              <a:buFont typeface="Arial" panose="020B0604020202020204" pitchFamily="34" charset="0"/>
              <a:buChar char="•"/>
            </a:pPr>
            <a:r>
              <a:rPr lang="en-US" sz="2800" dirty="0" smtClean="0"/>
              <a:t>SET-M</a:t>
            </a:r>
          </a:p>
          <a:p>
            <a:pPr marL="285750" indent="-285750">
              <a:buFont typeface="Arial" panose="020B0604020202020204" pitchFamily="34" charset="0"/>
              <a:buChar char="•"/>
            </a:pPr>
            <a:r>
              <a:rPr lang="en-US" sz="2800" dirty="0" smtClean="0"/>
              <a:t>Debrief </a:t>
            </a:r>
          </a:p>
          <a:p>
            <a:pPr marL="742950" lvl="1" indent="-285750">
              <a:buFont typeface="Arial" panose="020B0604020202020204" pitchFamily="34" charset="0"/>
              <a:buChar char="•"/>
            </a:pPr>
            <a:r>
              <a:rPr lang="en-US" sz="2800" dirty="0" smtClean="0"/>
              <a:t>PEARLS Model</a:t>
            </a:r>
            <a:endParaRPr lang="en-US" sz="2800" dirty="0"/>
          </a:p>
        </p:txBody>
      </p:sp>
      <p:sp>
        <p:nvSpPr>
          <p:cNvPr id="4" name="TextBox 3"/>
          <p:cNvSpPr txBox="1"/>
          <p:nvPr/>
        </p:nvSpPr>
        <p:spPr>
          <a:xfrm>
            <a:off x="6267450" y="5562600"/>
            <a:ext cx="508635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962056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592328"/>
            <a:ext cx="10194747" cy="430887"/>
          </a:xfrm>
        </p:spPr>
        <p:txBody>
          <a:bodyPr/>
          <a:lstStyle/>
          <a:p>
            <a:r>
              <a:rPr lang="en-US" sz="2800" dirty="0" smtClean="0"/>
              <a:t>Simulation Model</a:t>
            </a:r>
            <a:endParaRPr lang="en-US" sz="2800" dirty="0"/>
          </a:p>
        </p:txBody>
      </p:sp>
      <p:sp>
        <p:nvSpPr>
          <p:cNvPr id="4" name="TextBox 3"/>
          <p:cNvSpPr txBox="1"/>
          <p:nvPr/>
        </p:nvSpPr>
        <p:spPr>
          <a:xfrm>
            <a:off x="6267450" y="5562600"/>
            <a:ext cx="508635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64621" y="-32656"/>
            <a:ext cx="10090363" cy="6890656"/>
          </a:xfrm>
          <a:prstGeom prst="rect">
            <a:avLst/>
          </a:prstGeom>
        </p:spPr>
      </p:pic>
      <p:sp>
        <p:nvSpPr>
          <p:cNvPr id="3" name="Slide Number Placeholder 2"/>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883489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67450" y="5562600"/>
            <a:ext cx="508635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1068760" y="0"/>
            <a:ext cx="8859012" cy="6761385"/>
          </a:xfrm>
          <a:prstGeom prst="rect">
            <a:avLst/>
          </a:prstGeom>
        </p:spPr>
      </p:pic>
      <p:sp>
        <p:nvSpPr>
          <p:cNvPr id="2" name="Slide Number Placeholder 1"/>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800" b="1"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4070074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592328"/>
            <a:ext cx="10194747" cy="430887"/>
          </a:xfrm>
        </p:spPr>
        <p:txBody>
          <a:bodyPr/>
          <a:lstStyle/>
          <a:p>
            <a:r>
              <a:rPr lang="en-US" sz="2800" dirty="0" smtClean="0"/>
              <a:t>Simulation Topics</a:t>
            </a:r>
            <a:endParaRPr lang="en-US" sz="2800" dirty="0"/>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2800" dirty="0" smtClean="0"/>
              <a:t>Topic selection</a:t>
            </a:r>
          </a:p>
          <a:p>
            <a:pPr marL="285750" indent="-285750">
              <a:buFont typeface="Arial" panose="020B0604020202020204" pitchFamily="34" charset="0"/>
              <a:buChar char="•"/>
            </a:pPr>
            <a:r>
              <a:rPr lang="en-US" sz="2800" dirty="0" smtClean="0"/>
              <a:t>Past simulation topics</a:t>
            </a:r>
          </a:p>
          <a:p>
            <a:pPr marL="742950" lvl="1" indent="-285750">
              <a:buFont typeface="Arial" panose="020B0604020202020204" pitchFamily="34" charset="0"/>
              <a:buChar char="•"/>
            </a:pPr>
            <a:r>
              <a:rPr lang="en-US" sz="2800" dirty="0" smtClean="0"/>
              <a:t>Adolescent suicidality</a:t>
            </a:r>
          </a:p>
          <a:p>
            <a:pPr marL="742950" lvl="1" indent="-285750">
              <a:buFont typeface="Arial" panose="020B0604020202020204" pitchFamily="34" charset="0"/>
              <a:buChar char="•"/>
            </a:pPr>
            <a:r>
              <a:rPr lang="en-US" sz="2800" dirty="0" smtClean="0"/>
              <a:t>Care for the difficult patient</a:t>
            </a:r>
          </a:p>
          <a:p>
            <a:pPr marL="742950" lvl="1" indent="-285750">
              <a:buFont typeface="Arial" panose="020B0604020202020204" pitchFamily="34" charset="0"/>
              <a:buChar char="•"/>
            </a:pPr>
            <a:r>
              <a:rPr lang="en-US" sz="2800" dirty="0" smtClean="0"/>
              <a:t>Geriatric ED follow-up</a:t>
            </a:r>
          </a:p>
          <a:p>
            <a:pPr marL="742950" lvl="1" indent="-285750">
              <a:buFont typeface="Arial" panose="020B0604020202020204" pitchFamily="34" charset="0"/>
              <a:buChar char="•"/>
            </a:pPr>
            <a:endParaRPr lang="en-US" sz="2800" dirty="0"/>
          </a:p>
        </p:txBody>
      </p:sp>
      <p:sp>
        <p:nvSpPr>
          <p:cNvPr id="4" name="TextBox 3"/>
          <p:cNvSpPr txBox="1"/>
          <p:nvPr/>
        </p:nvSpPr>
        <p:spPr>
          <a:xfrm>
            <a:off x="6267450" y="5562600"/>
            <a:ext cx="508635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4135601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51" y="573278"/>
            <a:ext cx="10194747" cy="1292662"/>
          </a:xfrm>
        </p:spPr>
        <p:txBody>
          <a:bodyPr/>
          <a:lstStyle/>
          <a:p>
            <a:r>
              <a:rPr lang="en-US" sz="2800" dirty="0" smtClean="0"/>
              <a:t>Simulation-based </a:t>
            </a:r>
            <a:br>
              <a:rPr lang="en-US" sz="2800" dirty="0" smtClean="0"/>
            </a:br>
            <a:r>
              <a:rPr lang="en-US" sz="2800" dirty="0" smtClean="0"/>
              <a:t>learning experience: </a:t>
            </a:r>
            <a:br>
              <a:rPr lang="en-US" sz="2800" dirty="0" smtClean="0"/>
            </a:br>
            <a:r>
              <a:rPr lang="en-US" sz="2800" b="1" dirty="0" smtClean="0"/>
              <a:t>ED discharge/untreated UTI</a:t>
            </a:r>
            <a:endParaRPr lang="en-US" sz="2800" b="1" dirty="0"/>
          </a:p>
        </p:txBody>
      </p:sp>
      <p:sp>
        <p:nvSpPr>
          <p:cNvPr id="3" name="Content Placeholder 2"/>
          <p:cNvSpPr>
            <a:spLocks noGrp="1"/>
          </p:cNvSpPr>
          <p:nvPr>
            <p:ph type="body" idx="1"/>
          </p:nvPr>
        </p:nvSpPr>
        <p:spPr>
          <a:xfrm>
            <a:off x="571118" y="2351913"/>
            <a:ext cx="11068812" cy="3323987"/>
          </a:xfrm>
        </p:spPr>
        <p:txBody>
          <a:bodyPr/>
          <a:lstStyle/>
          <a:p>
            <a:pPr marL="285750" indent="-285750">
              <a:buFont typeface="Arial" panose="020B0604020202020204" pitchFamily="34" charset="0"/>
              <a:buChar char="•"/>
            </a:pPr>
            <a:r>
              <a:rPr lang="en-US" sz="2400" b="1" dirty="0" smtClean="0"/>
              <a:t>Telehealth video visit</a:t>
            </a:r>
          </a:p>
          <a:p>
            <a:pPr marL="285750" indent="-285750">
              <a:buFont typeface="Arial" panose="020B0604020202020204" pitchFamily="34" charset="0"/>
              <a:buChar char="•"/>
            </a:pPr>
            <a:r>
              <a:rPr lang="en-US" sz="2400" dirty="0" smtClean="0"/>
              <a:t>Participants: 10 FNP residents, 2 AGNP residents</a:t>
            </a:r>
          </a:p>
          <a:p>
            <a:pPr marL="285750" indent="-285750">
              <a:buFont typeface="Arial" panose="020B0604020202020204" pitchFamily="34" charset="0"/>
              <a:buChar char="•"/>
            </a:pPr>
            <a:r>
              <a:rPr lang="en-US" sz="2400" dirty="0" smtClean="0"/>
              <a:t>Goals:</a:t>
            </a:r>
          </a:p>
          <a:p>
            <a:pPr marL="742950" lvl="1" indent="-285750">
              <a:buFont typeface="Arial" panose="020B0604020202020204" pitchFamily="34" charset="0"/>
              <a:buChar char="•"/>
            </a:pPr>
            <a:r>
              <a:rPr lang="en-US" sz="2400" dirty="0" smtClean="0"/>
              <a:t>Review of ED discharge records</a:t>
            </a:r>
          </a:p>
          <a:p>
            <a:pPr marL="742950" lvl="1" indent="-285750">
              <a:buFont typeface="Arial" panose="020B0604020202020204" pitchFamily="34" charset="0"/>
              <a:buChar char="•"/>
            </a:pPr>
            <a:r>
              <a:rPr lang="en-US" sz="2400" dirty="0" smtClean="0"/>
              <a:t>Evaluation of basic home safety/fall risk and home support system</a:t>
            </a:r>
          </a:p>
          <a:p>
            <a:pPr marL="742950" lvl="1" indent="-285750">
              <a:buFont typeface="Arial" panose="020B0604020202020204" pitchFamily="34" charset="0"/>
              <a:buChar char="•"/>
            </a:pPr>
            <a:r>
              <a:rPr lang="en-US" sz="2400" dirty="0"/>
              <a:t>Lab interpretation (urine culture </a:t>
            </a:r>
            <a:r>
              <a:rPr lang="en-US" sz="2400" dirty="0" smtClean="0"/>
              <a:t>interpretation and </a:t>
            </a:r>
            <a:r>
              <a:rPr lang="en-US" sz="2400" dirty="0"/>
              <a:t>antibiotic selection</a:t>
            </a:r>
            <a:r>
              <a:rPr lang="en-US" sz="2400" dirty="0" smtClean="0"/>
              <a:t>)</a:t>
            </a:r>
          </a:p>
          <a:p>
            <a:pPr marL="742950" lvl="1" indent="-285750">
              <a:buFont typeface="Arial" panose="020B0604020202020204" pitchFamily="34" charset="0"/>
              <a:buChar char="•"/>
            </a:pPr>
            <a:r>
              <a:rPr lang="en-US" sz="2400" dirty="0"/>
              <a:t>R</a:t>
            </a:r>
            <a:r>
              <a:rPr lang="en-US" sz="2400" dirty="0" smtClean="0"/>
              <a:t>eview of Beers list medications</a:t>
            </a:r>
          </a:p>
          <a:p>
            <a:pPr marL="742950" lvl="1" indent="-285750">
              <a:buFont typeface="Arial" panose="020B0604020202020204" pitchFamily="34" charset="0"/>
              <a:buChar char="•"/>
            </a:pPr>
            <a:r>
              <a:rPr lang="en-US" sz="2400" dirty="0"/>
              <a:t>P</a:t>
            </a:r>
            <a:r>
              <a:rPr lang="en-US" sz="2400" dirty="0" smtClean="0"/>
              <a:t>olypharmacy and de-prescribing for older adult patients</a:t>
            </a:r>
          </a:p>
          <a:p>
            <a:pPr marL="742950" lvl="1" indent="-285750">
              <a:buFont typeface="Arial" panose="020B0604020202020204" pitchFamily="34" charset="0"/>
              <a:buChar char="•"/>
            </a:pPr>
            <a:r>
              <a:rPr lang="en-US" sz="2400" dirty="0" smtClean="0"/>
              <a:t>Establish </a:t>
            </a:r>
            <a:r>
              <a:rPr lang="en-US" sz="2400" dirty="0"/>
              <a:t>appropriate follow-up and care </a:t>
            </a:r>
            <a:r>
              <a:rPr lang="en-US" sz="2400" dirty="0" smtClean="0"/>
              <a:t>coordination</a:t>
            </a:r>
            <a:endParaRPr lang="en-US" sz="2400" dirty="0"/>
          </a:p>
        </p:txBody>
      </p:sp>
      <p:sp>
        <p:nvSpPr>
          <p:cNvPr id="4" name="Slide Number Placeholder 3"/>
          <p:cNvSpPr>
            <a:spLocks noGrp="1"/>
          </p:cNvSpPr>
          <p:nvPr>
            <p:ph type="sldNum" sz="quarter" idx="7"/>
          </p:nvPr>
        </p:nvSpPr>
        <p:spPr>
          <a:xfrm>
            <a:off x="10763884" y="6346362"/>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975895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539" y="2871236"/>
            <a:ext cx="4373218" cy="1292662"/>
          </a:xfrm>
        </p:spPr>
        <p:txBody>
          <a:bodyPr/>
          <a:lstStyle/>
          <a:p>
            <a:pPr algn="just"/>
            <a:r>
              <a:rPr lang="en-US" sz="2800" dirty="0"/>
              <a:t>Impact of </a:t>
            </a:r>
            <a:r>
              <a:rPr lang="en-US" sz="2800" dirty="0" smtClean="0"/>
              <a:t>simulation for CHCI </a:t>
            </a:r>
            <a:r>
              <a:rPr lang="en-US" sz="2800" dirty="0"/>
              <a:t>NP </a:t>
            </a:r>
            <a:r>
              <a:rPr lang="en-US" sz="2800" dirty="0" smtClean="0"/>
              <a:t>Residents (n=41)</a:t>
            </a:r>
            <a:endParaRPr lang="en-US" sz="2800" dirty="0"/>
          </a:p>
        </p:txBody>
      </p:sp>
      <p:pic>
        <p:nvPicPr>
          <p:cNvPr id="3" name="Picture 2"/>
          <p:cNvPicPr>
            <a:picLocks noChangeAspect="1"/>
          </p:cNvPicPr>
          <p:nvPr/>
        </p:nvPicPr>
        <p:blipFill>
          <a:blip r:embed="rId3"/>
          <a:stretch>
            <a:fillRect/>
          </a:stretch>
        </p:blipFill>
        <p:spPr>
          <a:xfrm>
            <a:off x="281196" y="132161"/>
            <a:ext cx="6099726" cy="6059530"/>
          </a:xfrm>
          <a:prstGeom prst="rect">
            <a:avLst/>
          </a:prstGeom>
        </p:spPr>
      </p:pic>
      <p:sp>
        <p:nvSpPr>
          <p:cNvPr id="4" name="Slide Number Placeholder 3"/>
          <p:cNvSpPr>
            <a:spLocks noGrp="1"/>
          </p:cNvSpPr>
          <p:nvPr>
            <p:ph type="sldNum" sz="quarter" idx="7"/>
          </p:nvPr>
        </p:nvSpPr>
        <p:spPr>
          <a:xfrm>
            <a:off x="10763884" y="6326484"/>
            <a:ext cx="167004" cy="25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148848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468503"/>
            <a:ext cx="10194747" cy="861774"/>
          </a:xfrm>
        </p:spPr>
        <p:txBody>
          <a:bodyPr/>
          <a:lstStyle/>
          <a:p>
            <a:r>
              <a:rPr lang="en-US" sz="2800" dirty="0" smtClean="0"/>
              <a:t>Impact of simulation experience </a:t>
            </a:r>
            <a:br>
              <a:rPr lang="en-US" sz="2800" dirty="0" smtClean="0"/>
            </a:br>
            <a:r>
              <a:rPr lang="en-US" sz="2800" dirty="0" smtClean="0"/>
              <a:t>for CHC NP Residents</a:t>
            </a:r>
            <a:endParaRPr lang="en-US" sz="2800" dirty="0"/>
          </a:p>
        </p:txBody>
      </p:sp>
      <p:sp>
        <p:nvSpPr>
          <p:cNvPr id="3" name="Content Placeholder 2"/>
          <p:cNvSpPr>
            <a:spLocks noGrp="1"/>
          </p:cNvSpPr>
          <p:nvPr>
            <p:ph type="body" idx="1"/>
          </p:nvPr>
        </p:nvSpPr>
        <p:spPr>
          <a:xfrm>
            <a:off x="561593" y="2199513"/>
            <a:ext cx="11068812" cy="3923029"/>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endParaRPr lang="en-US" sz="2400" dirty="0"/>
          </a:p>
          <a:p>
            <a:r>
              <a:rPr lang="en-US" sz="2400" b="1" i="1" dirty="0" smtClean="0"/>
              <a:t>“It </a:t>
            </a:r>
            <a:r>
              <a:rPr lang="en-US" sz="2400" b="1" i="1" dirty="0"/>
              <a:t>was very helpful! I’d recommend including more sim in the residency</a:t>
            </a:r>
            <a:r>
              <a:rPr lang="en-US" sz="2400" b="1" i="1" dirty="0" smtClean="0"/>
              <a:t>.”</a:t>
            </a:r>
          </a:p>
          <a:p>
            <a:endParaRPr lang="en-US" sz="2400" dirty="0"/>
          </a:p>
          <a:p>
            <a:endParaRPr lang="en-US" sz="2400" dirty="0"/>
          </a:p>
          <a:p>
            <a:r>
              <a:rPr lang="en-US" sz="2400" b="1" i="1" dirty="0" smtClean="0"/>
              <a:t>“This </a:t>
            </a:r>
            <a:r>
              <a:rPr lang="en-US" sz="2400" b="1" i="1" dirty="0"/>
              <a:t>was a great learning experience and I was glad I had more practice with suicidal patient interaction because I have [not] had this yet in my precepted clinics.“ </a:t>
            </a:r>
            <a:endParaRPr lang="en-US" sz="2400" b="1" i="1" dirty="0" smtClean="0"/>
          </a:p>
          <a:p>
            <a:endParaRPr lang="en-US" sz="2400" dirty="0"/>
          </a:p>
          <a:p>
            <a:endParaRPr lang="en-US" sz="2400" dirty="0"/>
          </a:p>
          <a:p>
            <a:r>
              <a:rPr lang="en-US" sz="2400" b="1" i="1" dirty="0" smtClean="0"/>
              <a:t>“I </a:t>
            </a:r>
            <a:r>
              <a:rPr lang="en-US" sz="2400" b="1" i="1" dirty="0"/>
              <a:t>am so grateful for the topic that we covered— definitely a clinical weakness of mine and I appreciate all opportunities to learn how to provide the best care in these situations.“ </a:t>
            </a:r>
            <a:endParaRPr lang="en-US" sz="2400" dirty="0" smtClean="0"/>
          </a:p>
        </p:txBody>
      </p:sp>
      <p:sp>
        <p:nvSpPr>
          <p:cNvPr id="4" name="Slide Number Placeholder 3"/>
          <p:cNvSpPr>
            <a:spLocks noGrp="1"/>
          </p:cNvSpPr>
          <p:nvPr>
            <p:ph type="sldNum" sz="quarter" idx="7"/>
          </p:nvPr>
        </p:nvSpPr>
        <p:spPr>
          <a:xfrm>
            <a:off x="10674625" y="6346362"/>
            <a:ext cx="375531" cy="1935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32699802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3" y="582803"/>
            <a:ext cx="10194747" cy="430887"/>
          </a:xfrm>
        </p:spPr>
        <p:txBody>
          <a:bodyPr/>
          <a:lstStyle/>
          <a:p>
            <a:r>
              <a:rPr lang="en-US" sz="2800" dirty="0" smtClean="0"/>
              <a:t>Implications &amp; Future Plans</a:t>
            </a:r>
            <a:endParaRPr lang="en-US" sz="2800" dirty="0"/>
          </a:p>
        </p:txBody>
      </p:sp>
      <p:sp>
        <p:nvSpPr>
          <p:cNvPr id="3" name="Content Placeholder 2"/>
          <p:cNvSpPr>
            <a:spLocks noGrp="1"/>
          </p:cNvSpPr>
          <p:nvPr>
            <p:ph type="body" idx="1"/>
          </p:nvPr>
        </p:nvSpPr>
        <p:spPr>
          <a:xfrm>
            <a:off x="561593" y="2428113"/>
            <a:ext cx="11068812" cy="3724096"/>
          </a:xfrm>
        </p:spPr>
        <p:txBody>
          <a:bodyPr/>
          <a:lstStyle/>
          <a:p>
            <a:pPr marL="285750" indent="-285750">
              <a:buFont typeface="Arial" panose="020B0604020202020204" pitchFamily="34" charset="0"/>
              <a:buChar char="•"/>
            </a:pPr>
            <a:r>
              <a:rPr lang="en-US" sz="2800" dirty="0" smtClean="0"/>
              <a:t>Simulations are welcomed by residents and present opportunities for observation/assessment by faculty</a:t>
            </a:r>
          </a:p>
          <a:p>
            <a:pPr marL="285750" indent="-285750">
              <a:buFont typeface="Arial" panose="020B0604020202020204" pitchFamily="34" charset="0"/>
              <a:buChar char="•"/>
            </a:pPr>
            <a:r>
              <a:rPr lang="en-US" sz="2800" dirty="0" smtClean="0"/>
              <a:t>Areas of interest for future simulations:</a:t>
            </a:r>
          </a:p>
          <a:p>
            <a:pPr marL="742950" lvl="1" indent="-285750">
              <a:buFont typeface="Arial" panose="020B0604020202020204" pitchFamily="34" charset="0"/>
              <a:buChar char="•"/>
            </a:pPr>
            <a:r>
              <a:rPr lang="en-US" sz="2800" dirty="0" smtClean="0"/>
              <a:t>Pregnant patient with substance use disorder</a:t>
            </a:r>
          </a:p>
          <a:p>
            <a:pPr marL="742950" lvl="1" indent="-285750">
              <a:buFont typeface="Arial" panose="020B0604020202020204" pitchFamily="34" charset="0"/>
              <a:buChar char="•"/>
            </a:pPr>
            <a:r>
              <a:rPr lang="en-US" sz="2800" dirty="0" smtClean="0"/>
              <a:t>Pregnancy complications</a:t>
            </a:r>
          </a:p>
          <a:p>
            <a:pPr marL="742950" lvl="1" indent="-285750">
              <a:buFont typeface="Arial" panose="020B0604020202020204" pitchFamily="34" charset="0"/>
              <a:buChar char="•"/>
            </a:pPr>
            <a:r>
              <a:rPr lang="en-US" sz="2800" dirty="0" smtClean="0"/>
              <a:t>Psychiatric prescribing in primary care</a:t>
            </a:r>
          </a:p>
          <a:p>
            <a:pPr marL="742950" lvl="1" indent="-285750">
              <a:buFont typeface="Arial" panose="020B0604020202020204" pitchFamily="34" charset="0"/>
              <a:buChar char="•"/>
            </a:pPr>
            <a:r>
              <a:rPr lang="en-US" sz="2800" dirty="0"/>
              <a:t>Documentation efficiency</a:t>
            </a:r>
          </a:p>
          <a:p>
            <a:pPr marL="742950" lvl="1" indent="-285750">
              <a:buFont typeface="Arial" panose="020B0604020202020204" pitchFamily="34" charset="0"/>
              <a:buChar char="•"/>
            </a:pPr>
            <a:r>
              <a:rPr lang="en-US" sz="2800" dirty="0" smtClean="0"/>
              <a:t>And more!</a:t>
            </a:r>
          </a:p>
          <a:p>
            <a:endParaRPr lang="en-US" dirty="0" smtClean="0"/>
          </a:p>
        </p:txBody>
      </p:sp>
      <p:sp>
        <p:nvSpPr>
          <p:cNvPr id="4" name="Slide Number Placeholder 3"/>
          <p:cNvSpPr>
            <a:spLocks noGrp="1"/>
          </p:cNvSpPr>
          <p:nvPr>
            <p:ph type="sldNum" sz="quarter" idx="7"/>
          </p:nvPr>
        </p:nvSpPr>
        <p:spPr>
          <a:xfrm>
            <a:off x="10724127" y="6341166"/>
            <a:ext cx="407699" cy="1995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316331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696" y="657231"/>
            <a:ext cx="4906874" cy="430887"/>
          </a:xfrm>
        </p:spPr>
        <p:txBody>
          <a:bodyPr/>
          <a:lstStyle/>
          <a:p>
            <a:r>
              <a:rPr lang="en-US" sz="2800" dirty="0" smtClean="0"/>
              <a:t>Acknowledgements</a:t>
            </a:r>
            <a:endParaRPr lang="en-US" sz="2800" dirty="0"/>
          </a:p>
        </p:txBody>
      </p:sp>
      <p:sp>
        <p:nvSpPr>
          <p:cNvPr id="3" name="Content Placeholder 2"/>
          <p:cNvSpPr>
            <a:spLocks noGrp="1"/>
          </p:cNvSpPr>
          <p:nvPr>
            <p:ph type="body" idx="1"/>
          </p:nvPr>
        </p:nvSpPr>
        <p:spPr>
          <a:xfrm>
            <a:off x="2865696" y="2438769"/>
            <a:ext cx="7315200" cy="2954655"/>
          </a:xfrm>
        </p:spPr>
        <p:txBody>
          <a:bodyPr/>
          <a:lstStyle/>
          <a:p>
            <a:pPr marL="342900" indent="-342900">
              <a:buFont typeface="Arial" panose="020B0604020202020204" pitchFamily="34" charset="0"/>
              <a:buChar char="•"/>
            </a:pPr>
            <a:r>
              <a:rPr lang="en-US" sz="2800" dirty="0" smtClean="0"/>
              <a:t>CHCI NP Residency Team: </a:t>
            </a:r>
          </a:p>
          <a:p>
            <a:pPr marL="800100" lvl="1" indent="-342900">
              <a:buFont typeface="Arial" panose="020B0604020202020204" pitchFamily="34" charset="0"/>
              <a:buChar char="•"/>
            </a:pPr>
            <a:r>
              <a:rPr lang="en-US" sz="2800" dirty="0" smtClean="0"/>
              <a:t>Charise Corsino, Margaret Flinter, Nicole Seagriff</a:t>
            </a:r>
          </a:p>
          <a:p>
            <a:pPr marL="342900" indent="-342900">
              <a:buFont typeface="Arial" panose="020B0604020202020204" pitchFamily="34" charset="0"/>
              <a:buChar char="•"/>
            </a:pPr>
            <a:r>
              <a:rPr lang="en-US" sz="2800" dirty="0" smtClean="0"/>
              <a:t>Yale School of Nursing Simulation Team: </a:t>
            </a:r>
          </a:p>
          <a:p>
            <a:pPr marL="800100" lvl="1" indent="-342900">
              <a:buFont typeface="Arial" panose="020B0604020202020204" pitchFamily="34" charset="0"/>
              <a:buChar char="•"/>
            </a:pPr>
            <a:r>
              <a:rPr lang="en-US" sz="2800" dirty="0" smtClean="0"/>
              <a:t>Linda Caruso, Linda Ghampson, Christine Rodriguez, Tricia </a:t>
            </a:r>
            <a:r>
              <a:rPr lang="en-US" sz="2800" dirty="0" err="1" smtClean="0"/>
              <a:t>Siefker</a:t>
            </a:r>
            <a:endParaRPr lang="en-US" sz="2800" dirty="0" smtClean="0"/>
          </a:p>
          <a:p>
            <a:pPr marL="342900" indent="-342900">
              <a:buFont typeface="Arial" panose="020B0604020202020204" pitchFamily="34" charset="0"/>
              <a:buChar char="•"/>
            </a:pPr>
            <a:r>
              <a:rPr lang="en-US" sz="2800" dirty="0" smtClean="0"/>
              <a:t>Jessica Horstmann, Sarah Freiberg</a:t>
            </a:r>
          </a:p>
          <a:p>
            <a:pPr marL="285750" indent="-285750">
              <a:buFont typeface="Arial" panose="020B0604020202020204" pitchFamily="34" charset="0"/>
              <a:buChar char="•"/>
            </a:pPr>
            <a:endParaRPr lang="en-US" sz="2400" dirty="0"/>
          </a:p>
        </p:txBody>
      </p:sp>
      <p:pic>
        <p:nvPicPr>
          <p:cNvPr id="3074" name="Picture 2" descr="dac32051-bfa5-45be-bec4-b17898d07369@ch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56" t="31435" r="821" b="22658"/>
          <a:stretch/>
        </p:blipFill>
        <p:spPr bwMode="auto">
          <a:xfrm rot="5400000">
            <a:off x="-1757572" y="1963777"/>
            <a:ext cx="6123008" cy="23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7"/>
          </p:nvPr>
        </p:nvSpPr>
        <p:spPr>
          <a:xfrm>
            <a:off x="10724128" y="6341166"/>
            <a:ext cx="348064" cy="2591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682729-A315-4EAE-8F8C-B8BE57F0C48A}" type="slidenum">
              <a:rPr kumimoji="0" lang="en-US" sz="1800" b="1" i="0" u="none" strike="noStrike" kern="1200" cap="none" spc="0" normalizeH="0" baseline="0" noProof="0" smtClean="0">
                <a:ln>
                  <a:noFill/>
                </a:ln>
                <a:solidFill>
                  <a:prstClr val="white"/>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7832439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p>
        </p:txBody>
      </p:sp>
    </p:spTree>
    <p:extLst>
      <p:ext uri="{BB962C8B-B14F-4D97-AF65-F5344CB8AC3E}">
        <p14:creationId xmlns:p14="http://schemas.microsoft.com/office/powerpoint/2010/main" val="385430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46050" y="2417324"/>
            <a:ext cx="2943514" cy="724429"/>
          </a:xfrm>
        </p:spPr>
        <p:txBody>
          <a:bodyPr anchor="t">
            <a:noAutofit/>
          </a:bodyPr>
          <a:lstStyle/>
          <a:p>
            <a:pPr algn="ctr">
              <a:lnSpc>
                <a:spcPct val="90000"/>
              </a:lnSpc>
            </a:pPr>
            <a:r>
              <a:rPr lang="en-US" sz="4800" b="1" spc="-30" dirty="0" smtClean="0">
                <a:solidFill>
                  <a:srgbClr val="0E74BD"/>
                </a:solidFill>
                <a:latin typeface="+mj-lt"/>
                <a:cs typeface="Calibri" panose="020F0502020204030204" pitchFamily="34" charset="0"/>
              </a:rPr>
              <a:t>2023-2024</a:t>
            </a:r>
            <a:br>
              <a:rPr lang="en-US" sz="4800" b="1" spc="-30" dirty="0" smtClean="0">
                <a:solidFill>
                  <a:srgbClr val="0E74BD"/>
                </a:solidFill>
                <a:latin typeface="+mj-lt"/>
                <a:cs typeface="Calibri" panose="020F0502020204030204" pitchFamily="34" charset="0"/>
              </a:rPr>
            </a:br>
            <a:r>
              <a:rPr lang="en-US" sz="4800" b="1" spc="-30" dirty="0" smtClean="0">
                <a:solidFill>
                  <a:srgbClr val="0E74BD"/>
                </a:solidFill>
                <a:latin typeface="+mj-lt"/>
                <a:cs typeface="Calibri" panose="020F0502020204030204" pitchFamily="34" charset="0"/>
              </a:rPr>
              <a:t>Cohort</a:t>
            </a:r>
            <a:endParaRPr lang="en-US" sz="4800" b="1" spc="-30" dirty="0">
              <a:solidFill>
                <a:srgbClr val="0E74BD"/>
              </a:solidFill>
              <a:latin typeface="+mj-lt"/>
              <a:cs typeface="Calibri" panose="020F05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graphicFrame>
        <p:nvGraphicFramePr>
          <p:cNvPr id="2" name="Table 1"/>
          <p:cNvGraphicFramePr>
            <a:graphicFrameLocks noGrp="1"/>
          </p:cNvGraphicFramePr>
          <p:nvPr>
            <p:extLst/>
          </p:nvPr>
        </p:nvGraphicFramePr>
        <p:xfrm>
          <a:off x="3269673" y="1415585"/>
          <a:ext cx="8702587" cy="5235398"/>
        </p:xfrm>
        <a:graphic>
          <a:graphicData uri="http://schemas.openxmlformats.org/drawingml/2006/table">
            <a:tbl>
              <a:tblPr bandRow="1">
                <a:tableStyleId>{7DF18680-E054-41AD-8BC1-D1AEF772440D}</a:tableStyleId>
              </a:tblPr>
              <a:tblGrid>
                <a:gridCol w="5985839">
                  <a:extLst>
                    <a:ext uri="{9D8B030D-6E8A-4147-A177-3AD203B41FA5}">
                      <a16:colId xmlns:a16="http://schemas.microsoft.com/office/drawing/2014/main" val="3157025843"/>
                    </a:ext>
                  </a:extLst>
                </a:gridCol>
                <a:gridCol w="2716748">
                  <a:extLst>
                    <a:ext uri="{9D8B030D-6E8A-4147-A177-3AD203B41FA5}">
                      <a16:colId xmlns:a16="http://schemas.microsoft.com/office/drawing/2014/main" val="3172836537"/>
                    </a:ext>
                  </a:extLst>
                </a:gridCol>
              </a:tblGrid>
              <a:tr h="373957">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Bartz-Altadonna Community Health Center</a:t>
                      </a:r>
                    </a:p>
                  </a:txBody>
                  <a:tcPr/>
                </a:tc>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California</a:t>
                      </a:r>
                    </a:p>
                  </a:txBody>
                  <a:tcPr/>
                </a:tc>
                <a:extLst>
                  <a:ext uri="{0D108BD9-81ED-4DB2-BD59-A6C34878D82A}">
                    <a16:rowId xmlns:a16="http://schemas.microsoft.com/office/drawing/2014/main" val="3170273528"/>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Charles B. Wang Community Health Center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New York</a:t>
                      </a:r>
                    </a:p>
                  </a:txBody>
                  <a:tcPr/>
                </a:tc>
                <a:extLst>
                  <a:ext uri="{0D108BD9-81ED-4DB2-BD59-A6C34878D82A}">
                    <a16:rowId xmlns:a16="http://schemas.microsoft.com/office/drawing/2014/main" val="1934746906"/>
                  </a:ext>
                </a:extLst>
              </a:tr>
              <a:tr h="373957">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Chase </a:t>
                      </a:r>
                      <a:r>
                        <a:rPr lang="en-US" sz="1800" dirty="0" err="1" smtClean="0">
                          <a:latin typeface="Calibri Light" panose="020F0302020204030204" pitchFamily="34" charset="0"/>
                          <a:cs typeface="Calibri Light" panose="020F0302020204030204" pitchFamily="34" charset="0"/>
                        </a:rPr>
                        <a:t>Brexton</a:t>
                      </a:r>
                      <a:r>
                        <a:rPr lang="en-US" sz="1800" dirty="0" smtClean="0">
                          <a:latin typeface="Calibri Light" panose="020F0302020204030204" pitchFamily="34" charset="0"/>
                          <a:cs typeface="Calibri Light" panose="020F0302020204030204" pitchFamily="34" charset="0"/>
                        </a:rPr>
                        <a:t> Health Care</a:t>
                      </a:r>
                    </a:p>
                  </a:txBody>
                  <a:tcPr/>
                </a:tc>
                <a:tc>
                  <a:txBody>
                    <a:bodyPr/>
                    <a:lstStyle/>
                    <a:p>
                      <a:pPr marL="0" indent="0">
                        <a:buFont typeface="+mj-lt"/>
                        <a:buNone/>
                      </a:pPr>
                      <a:r>
                        <a:rPr lang="it-IT" sz="1800" dirty="0" smtClean="0">
                          <a:latin typeface="Calibri Light" panose="020F0302020204030204" pitchFamily="34" charset="0"/>
                          <a:cs typeface="Calibri Light" panose="020F0302020204030204" pitchFamily="34" charset="0"/>
                        </a:rPr>
                        <a:t>Maryland</a:t>
                      </a:r>
                    </a:p>
                  </a:txBody>
                  <a:tcPr/>
                </a:tc>
                <a:extLst>
                  <a:ext uri="{0D108BD9-81ED-4DB2-BD59-A6C34878D82A}">
                    <a16:rowId xmlns:a16="http://schemas.microsoft.com/office/drawing/2014/main" val="2923521313"/>
                  </a:ext>
                </a:extLst>
              </a:tr>
              <a:tr h="373957">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Community Clinic Association of Los Angeles County (CCALAC) </a:t>
                      </a:r>
                    </a:p>
                  </a:txBody>
                  <a:tcPr/>
                </a:tc>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California</a:t>
                      </a:r>
                      <a:endParaRPr lang="it-IT" sz="18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691444210"/>
                  </a:ext>
                </a:extLst>
              </a:tr>
              <a:tr h="373957">
                <a:tc>
                  <a:txBody>
                    <a:bodyPr/>
                    <a:lstStyle/>
                    <a:p>
                      <a:pPr marL="0" indent="0">
                        <a:buFont typeface="+mj-lt"/>
                        <a:buNone/>
                      </a:pPr>
                      <a:r>
                        <a:rPr lang="en-US" sz="1800" dirty="0" smtClean="0">
                          <a:latin typeface="Calibri Light" panose="020F0302020204030204" pitchFamily="34" charset="0"/>
                          <a:cs typeface="Calibri Light" panose="020F0302020204030204" pitchFamily="34" charset="0"/>
                        </a:rPr>
                        <a:t>Crossing Healthcare</a:t>
                      </a:r>
                    </a:p>
                  </a:txBody>
                  <a:tcPr/>
                </a:tc>
                <a:tc>
                  <a:txBody>
                    <a:bodyPr/>
                    <a:lstStyle/>
                    <a:p>
                      <a:pPr marL="0" indent="0">
                        <a:buFont typeface="+mj-lt"/>
                        <a:buNone/>
                      </a:pPr>
                      <a:r>
                        <a:rPr lang="it-IT" sz="1800" dirty="0" smtClean="0">
                          <a:latin typeface="Calibri Light" panose="020F0302020204030204" pitchFamily="34" charset="0"/>
                          <a:cs typeface="Calibri Light" panose="020F0302020204030204" pitchFamily="34" charset="0"/>
                        </a:rPr>
                        <a:t>Illinois</a:t>
                      </a:r>
                    </a:p>
                  </a:txBody>
                  <a:tcPr/>
                </a:tc>
                <a:extLst>
                  <a:ext uri="{0D108BD9-81ED-4DB2-BD59-A6C34878D82A}">
                    <a16:rowId xmlns:a16="http://schemas.microsoft.com/office/drawing/2014/main" val="3318093270"/>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Hope Christian Health Center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Nevada</a:t>
                      </a:r>
                    </a:p>
                  </a:txBody>
                  <a:tcPr/>
                </a:tc>
                <a:extLst>
                  <a:ext uri="{0D108BD9-81ED-4DB2-BD59-A6C34878D82A}">
                    <a16:rowId xmlns:a16="http://schemas.microsoft.com/office/drawing/2014/main" val="1103589495"/>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Klamath Health Partnership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Oregon</a:t>
                      </a:r>
                    </a:p>
                  </a:txBody>
                  <a:tcPr/>
                </a:tc>
                <a:extLst>
                  <a:ext uri="{0D108BD9-81ED-4DB2-BD59-A6C34878D82A}">
                    <a16:rowId xmlns:a16="http://schemas.microsoft.com/office/drawing/2014/main" val="3311682859"/>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err="1" smtClean="0">
                          <a:latin typeface="Calibri Light" panose="020F0302020204030204" pitchFamily="34" charset="0"/>
                          <a:cs typeface="Calibri Light" panose="020F0302020204030204" pitchFamily="34" charset="0"/>
                        </a:rPr>
                        <a:t>Nasson</a:t>
                      </a:r>
                      <a:r>
                        <a:rPr lang="en-US" sz="1800" dirty="0" smtClean="0">
                          <a:latin typeface="Calibri Light" panose="020F0302020204030204" pitchFamily="34" charset="0"/>
                          <a:cs typeface="Calibri Light" panose="020F0302020204030204" pitchFamily="34" charset="0"/>
                        </a:rPr>
                        <a:t> Health Care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Maine</a:t>
                      </a:r>
                    </a:p>
                  </a:txBody>
                  <a:tcPr/>
                </a:tc>
                <a:extLst>
                  <a:ext uri="{0D108BD9-81ED-4DB2-BD59-A6C34878D82A}">
                    <a16:rowId xmlns:a16="http://schemas.microsoft.com/office/drawing/2014/main" val="1742735149"/>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Neighborhood Outreach Access to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Arizona</a:t>
                      </a:r>
                    </a:p>
                  </a:txBody>
                  <a:tcPr/>
                </a:tc>
                <a:extLst>
                  <a:ext uri="{0D108BD9-81ED-4DB2-BD59-A6C34878D82A}">
                    <a16:rowId xmlns:a16="http://schemas.microsoft.com/office/drawing/2014/main" val="2660371100"/>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Peninsula Community Health Services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Washington</a:t>
                      </a:r>
                    </a:p>
                  </a:txBody>
                  <a:tcPr/>
                </a:tc>
                <a:extLst>
                  <a:ext uri="{0D108BD9-81ED-4DB2-BD59-A6C34878D82A}">
                    <a16:rowId xmlns:a16="http://schemas.microsoft.com/office/drawing/2014/main" val="587802208"/>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Penobscot Community Health Center, Inc.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Maine</a:t>
                      </a:r>
                    </a:p>
                  </a:txBody>
                  <a:tcPr/>
                </a:tc>
                <a:extLst>
                  <a:ext uri="{0D108BD9-81ED-4DB2-BD59-A6C34878D82A}">
                    <a16:rowId xmlns:a16="http://schemas.microsoft.com/office/drawing/2014/main" val="870173865"/>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Primary Health Network</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Pennsylvania</a:t>
                      </a:r>
                    </a:p>
                  </a:txBody>
                  <a:tcPr/>
                </a:tc>
                <a:extLst>
                  <a:ext uri="{0D108BD9-81ED-4DB2-BD59-A6C34878D82A}">
                    <a16:rowId xmlns:a16="http://schemas.microsoft.com/office/drawing/2014/main" val="2286243917"/>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err="1" smtClean="0">
                          <a:latin typeface="Calibri Light" panose="020F0302020204030204" pitchFamily="34" charset="0"/>
                          <a:cs typeface="Calibri Light" panose="020F0302020204030204" pitchFamily="34" charset="0"/>
                        </a:rPr>
                        <a:t>WellSpace</a:t>
                      </a:r>
                      <a:r>
                        <a:rPr lang="en-US" sz="1800" dirty="0" smtClean="0">
                          <a:latin typeface="Calibri Light" panose="020F0302020204030204" pitchFamily="34" charset="0"/>
                          <a:cs typeface="Calibri Light" panose="020F0302020204030204" pitchFamily="34" charset="0"/>
                        </a:rPr>
                        <a:t>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California</a:t>
                      </a:r>
                      <a:endParaRPr lang="it-IT" sz="1800" dirty="0" smtClean="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422397164"/>
                  </a:ext>
                </a:extLst>
              </a:tr>
              <a:tr h="373957">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dirty="0" smtClean="0">
                          <a:latin typeface="Calibri Light" panose="020F0302020204030204" pitchFamily="34" charset="0"/>
                          <a:cs typeface="Calibri Light" panose="020F0302020204030204" pitchFamily="34" charset="0"/>
                        </a:rPr>
                        <a:t>Wheeler Health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1800" dirty="0" smtClean="0">
                          <a:latin typeface="Calibri Light" panose="020F0302020204030204" pitchFamily="34" charset="0"/>
                          <a:cs typeface="Calibri Light" panose="020F0302020204030204" pitchFamily="34" charset="0"/>
                        </a:rPr>
                        <a:t>Connecticut</a:t>
                      </a:r>
                    </a:p>
                  </a:txBody>
                  <a:tcPr/>
                </a:tc>
                <a:extLst>
                  <a:ext uri="{0D108BD9-81ED-4DB2-BD59-A6C34878D82A}">
                    <a16:rowId xmlns:a16="http://schemas.microsoft.com/office/drawing/2014/main" val="1357275120"/>
                  </a:ext>
                </a:extLst>
              </a:tr>
            </a:tbl>
          </a:graphicData>
        </a:graphic>
      </p:graphicFrame>
    </p:spTree>
    <p:extLst>
      <p:ext uri="{BB962C8B-B14F-4D97-AF65-F5344CB8AC3E}">
        <p14:creationId xmlns:p14="http://schemas.microsoft.com/office/powerpoint/2010/main" val="609982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Wrap-Up</a:t>
            </a:r>
          </a:p>
        </p:txBody>
      </p:sp>
    </p:spTree>
    <p:extLst>
      <p:ext uri="{BB962C8B-B14F-4D97-AF65-F5344CB8AC3E}">
        <p14:creationId xmlns:p14="http://schemas.microsoft.com/office/powerpoint/2010/main" val="26715226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Deliverables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46723" y="2336250"/>
            <a:ext cx="5740341" cy="3945467"/>
          </a:xfrm>
          <a:prstGeom prst="rect">
            <a:avLst/>
          </a:prstGeom>
          <a:ln>
            <a:solidFill>
              <a:schemeClr val="accent1"/>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600"/>
              </a:spcAft>
              <a:buClr>
                <a:srgbClr val="008558"/>
              </a:buClr>
              <a:buFont typeface="Wingdings" panose="05000000000000000000" pitchFamily="2" charset="2"/>
              <a:buChar char="ü"/>
            </a:pPr>
            <a:r>
              <a:rPr lang="en-US" dirty="0" smtClean="0">
                <a:solidFill>
                  <a:prstClr val="black"/>
                </a:solidFill>
                <a:latin typeface="Calibri Light" panose="020F0302020204030204" pitchFamily="34" charset="0"/>
                <a:cs typeface="Calibri Light" panose="020F0302020204030204" pitchFamily="34" charset="0"/>
              </a:rPr>
              <a:t>Draft </a:t>
            </a:r>
            <a:r>
              <a:rPr lang="en-US" dirty="0">
                <a:solidFill>
                  <a:prstClr val="black"/>
                </a:solidFill>
                <a:latin typeface="Calibri Light" panose="020F0302020204030204" pitchFamily="34" charset="0"/>
                <a:cs typeface="Calibri Light" panose="020F0302020204030204" pitchFamily="34" charset="0"/>
              </a:rPr>
              <a:t>didactic </a:t>
            </a:r>
            <a:r>
              <a:rPr lang="en-US" dirty="0" smtClean="0">
                <a:solidFill>
                  <a:prstClr val="black"/>
                </a:solidFill>
                <a:latin typeface="Calibri Light" panose="020F0302020204030204" pitchFamily="34" charset="0"/>
                <a:cs typeface="Calibri Light" panose="020F0302020204030204" pitchFamily="34" charset="0"/>
              </a:rPr>
              <a:t>curriculum</a:t>
            </a:r>
          </a:p>
          <a:p>
            <a:pPr marL="0" lvl="0" indent="0">
              <a:spcBef>
                <a:spcPts val="0"/>
              </a:spcBef>
              <a:spcAft>
                <a:spcPts val="600"/>
              </a:spcAft>
              <a:buClr>
                <a:srgbClr val="008558"/>
              </a:buClr>
              <a:buNone/>
            </a:pPr>
            <a:endParaRPr lang="en-US" dirty="0">
              <a:solidFill>
                <a:prstClr val="black"/>
              </a:solidFill>
              <a:latin typeface="Calibri Light" panose="020F0302020204030204" pitchFamily="34" charset="0"/>
              <a:cs typeface="Calibri Light" panose="020F0302020204030204" pitchFamily="34" charset="0"/>
            </a:endParaRPr>
          </a:p>
          <a:p>
            <a:pPr lvl="0">
              <a:spcBef>
                <a:spcPts val="0"/>
              </a:spcBef>
              <a:spcAft>
                <a:spcPts val="600"/>
              </a:spcAft>
              <a:buClr>
                <a:srgbClr val="008558"/>
              </a:buClr>
              <a:buFont typeface="Wingdings" panose="05000000000000000000" pitchFamily="2" charset="2"/>
              <a:buChar char="ü"/>
            </a:pPr>
            <a:r>
              <a:rPr lang="en-US" dirty="0">
                <a:solidFill>
                  <a:prstClr val="black"/>
                </a:solidFill>
                <a:latin typeface="Calibri Light" panose="020F0302020204030204" pitchFamily="34" charset="0"/>
                <a:cs typeface="Calibri Light" panose="020F0302020204030204" pitchFamily="34" charset="0"/>
              </a:rPr>
              <a:t>Continue to work on Progress </a:t>
            </a:r>
            <a:r>
              <a:rPr lang="en-US" dirty="0" smtClean="0">
                <a:solidFill>
                  <a:prstClr val="black"/>
                </a:solidFill>
                <a:latin typeface="Calibri Light" panose="020F0302020204030204" pitchFamily="34" charset="0"/>
                <a:cs typeface="Calibri Light" panose="020F0302020204030204" pitchFamily="34" charset="0"/>
              </a:rPr>
              <a:t>Checklist</a:t>
            </a:r>
          </a:p>
          <a:p>
            <a:pPr lvl="0">
              <a:spcBef>
                <a:spcPts val="0"/>
              </a:spcBef>
              <a:spcAft>
                <a:spcPts val="600"/>
              </a:spcAft>
              <a:buClr>
                <a:srgbClr val="008558"/>
              </a:buClr>
              <a:buFont typeface="Wingdings" panose="05000000000000000000" pitchFamily="2" charset="2"/>
              <a:buChar char="ü"/>
            </a:pPr>
            <a:endParaRPr lang="en-US" dirty="0" smtClean="0">
              <a:solidFill>
                <a:prstClr val="black"/>
              </a:solidFill>
              <a:latin typeface="Calibri Light" panose="020F0302020204030204" pitchFamily="34" charset="0"/>
              <a:cs typeface="Calibri Light" panose="020F0302020204030204" pitchFamily="34" charset="0"/>
            </a:endParaRPr>
          </a:p>
          <a:p>
            <a:pPr lvl="0">
              <a:spcBef>
                <a:spcPts val="0"/>
              </a:spcBef>
              <a:spcAft>
                <a:spcPts val="600"/>
              </a:spcAft>
              <a:buClr>
                <a:srgbClr val="008558"/>
              </a:buClr>
              <a:buFont typeface="Wingdings" panose="05000000000000000000" pitchFamily="2" charset="2"/>
              <a:buChar char="ü"/>
            </a:pPr>
            <a:r>
              <a:rPr lang="en-US" dirty="0" smtClean="0">
                <a:solidFill>
                  <a:prstClr val="black"/>
                </a:solidFill>
                <a:latin typeface="Calibri Light" panose="020F0302020204030204" pitchFamily="34" charset="0"/>
                <a:cs typeface="Calibri Light" panose="020F0302020204030204" pitchFamily="34" charset="0"/>
              </a:rPr>
              <a:t>Begin drafting showcase presentation</a:t>
            </a:r>
          </a:p>
          <a:p>
            <a:pPr lvl="0">
              <a:spcBef>
                <a:spcPts val="0"/>
              </a:spcBef>
              <a:spcAft>
                <a:spcPts val="600"/>
              </a:spcAft>
              <a:buClr>
                <a:srgbClr val="008558"/>
              </a:buClr>
              <a:buFont typeface="Wingdings" panose="05000000000000000000" pitchFamily="2" charset="2"/>
              <a:buChar char="ü"/>
            </a:pPr>
            <a:endParaRPr lang="en-US" dirty="0">
              <a:solidFill>
                <a:prstClr val="black"/>
              </a:solidFill>
              <a:latin typeface="Calibri Light" panose="020F0302020204030204" pitchFamily="34" charset="0"/>
              <a:cs typeface="Calibri Light" panose="020F0302020204030204" pitchFamily="34" charset="0"/>
            </a:endParaRPr>
          </a:p>
        </p:txBody>
      </p:sp>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7056408" y="2311400"/>
            <a:ext cx="4779933" cy="3945467"/>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Google Drive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drive.google.com/drive/folders/1WgVbObv-KgPfz5UyKgSuXsWj09Skq1pp?usp=sharing</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8" name="Picture 7"/>
          <p:cNvPicPr>
            <a:picLocks noChangeAspect="1"/>
          </p:cNvPicPr>
          <p:nvPr/>
        </p:nvPicPr>
        <p:blipFill>
          <a:blip r:embed="rId4"/>
          <a:stretch>
            <a:fillRect/>
          </a:stretch>
        </p:blipFill>
        <p:spPr>
          <a:xfrm>
            <a:off x="8165805" y="2801235"/>
            <a:ext cx="2565337" cy="2507034"/>
          </a:xfrm>
          <a:prstGeom prst="rect">
            <a:avLst/>
          </a:prstGeom>
        </p:spPr>
      </p:pic>
    </p:spTree>
    <p:extLst>
      <p:ext uri="{BB962C8B-B14F-4D97-AF65-F5344CB8AC3E}">
        <p14:creationId xmlns:p14="http://schemas.microsoft.com/office/powerpoint/2010/main" val="3896415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609600" y="1621181"/>
            <a:ext cx="6854076" cy="724429"/>
          </a:xfrm>
        </p:spPr>
        <p:txBody>
          <a:bodyPr anchor="t"/>
          <a:lstStyle/>
          <a:p>
            <a:pPr>
              <a:lnSpc>
                <a:spcPct val="90000"/>
              </a:lnSpc>
            </a:pPr>
            <a:r>
              <a:rPr lang="en-US" b="1" spc="-30" dirty="0" smtClean="0">
                <a:solidFill>
                  <a:srgbClr val="0E74BD"/>
                </a:solidFill>
                <a:latin typeface="+mj-lt"/>
                <a:cs typeface="Calibri" panose="020F0502020204030204" pitchFamily="34" charset="0"/>
              </a:rPr>
              <a:t>Showcase Overview </a:t>
            </a:r>
            <a:endParaRPr lang="en-US" b="1" spc="-30" dirty="0">
              <a:solidFill>
                <a:srgbClr val="0E74BD"/>
              </a:solidFill>
              <a:latin typeface="+mj-lt"/>
              <a:cs typeface="Calibri" panose="020F05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609600" y="2313819"/>
            <a:ext cx="6695326" cy="4339581"/>
          </a:xfrm>
        </p:spPr>
        <p:txBody>
          <a:bodyPr>
            <a:normAutofit fontScale="70000" lnSpcReduction="20000"/>
          </a:bodyPr>
          <a:lstStyle/>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Due Date: Monday March 18</a:t>
            </a:r>
            <a:r>
              <a:rPr lang="en-US" sz="3100" baseline="30000" dirty="0" smtClean="0">
                <a:latin typeface="Calibri Light" panose="020F0302020204030204" pitchFamily="34" charset="0"/>
                <a:cs typeface="Calibri Light" panose="020F0302020204030204" pitchFamily="34" charset="0"/>
              </a:rPr>
              <a:t>th</a:t>
            </a:r>
            <a:r>
              <a:rPr lang="en-US" sz="3100" dirty="0" smtClean="0">
                <a:latin typeface="Calibri Light" panose="020F0302020204030204" pitchFamily="34" charset="0"/>
                <a:cs typeface="Calibri Light" panose="020F0302020204030204" pitchFamily="34" charset="0"/>
              </a:rPr>
              <a:t> </a:t>
            </a:r>
          </a:p>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Showcase Date: Tuesday April 2</a:t>
            </a:r>
            <a:r>
              <a:rPr lang="en-US" sz="3100" baseline="30000" dirty="0" smtClean="0">
                <a:latin typeface="Calibri Light" panose="020F0302020204030204" pitchFamily="34" charset="0"/>
                <a:cs typeface="Calibri Light" panose="020F0302020204030204" pitchFamily="34" charset="0"/>
              </a:rPr>
              <a:t>nd</a:t>
            </a:r>
            <a:r>
              <a:rPr lang="en-US" sz="3100" dirty="0" smtClean="0">
                <a:latin typeface="Calibri Light" panose="020F0302020204030204" pitchFamily="34" charset="0"/>
                <a:cs typeface="Calibri Light" panose="020F0302020204030204" pitchFamily="34" charset="0"/>
              </a:rPr>
              <a:t> </a:t>
            </a:r>
          </a:p>
          <a:p>
            <a:pPr marL="236538" indent="-236538">
              <a:lnSpc>
                <a:spcPct val="90000"/>
              </a:lnSpc>
              <a:spcBef>
                <a:spcPts val="0"/>
              </a:spcBef>
              <a:spcAft>
                <a:spcPts val="600"/>
              </a:spcAft>
              <a:buClr>
                <a:srgbClr val="008558"/>
              </a:buClr>
            </a:pPr>
            <a:r>
              <a:rPr lang="en-US" sz="3100" dirty="0" smtClean="0">
                <a:latin typeface="Calibri Light" panose="020F0302020204030204" pitchFamily="34" charset="0"/>
                <a:cs typeface="Calibri Light" panose="020F0302020204030204" pitchFamily="34" charset="0"/>
              </a:rPr>
              <a:t>Team coaches will </a:t>
            </a:r>
            <a:r>
              <a:rPr lang="en-US" sz="3100" dirty="0">
                <a:latin typeface="Calibri Light" panose="020F0302020204030204" pitchFamily="34" charset="0"/>
                <a:cs typeface="Calibri Light" panose="020F0302020204030204" pitchFamily="34" charset="0"/>
              </a:rPr>
              <a:t>be sent a </a:t>
            </a:r>
            <a:r>
              <a:rPr lang="en-US" sz="3100" dirty="0" smtClean="0">
                <a:latin typeface="Calibri Light" panose="020F0302020204030204" pitchFamily="34" charset="0"/>
                <a:cs typeface="Calibri Light" panose="020F0302020204030204" pitchFamily="34" charset="0"/>
              </a:rPr>
              <a:t>template, including:</a:t>
            </a:r>
            <a:endParaRPr lang="en-US" sz="3100" dirty="0">
              <a:latin typeface="Calibri Light" panose="020F0302020204030204" pitchFamily="34" charset="0"/>
              <a:cs typeface="Calibri Light" panose="020F0302020204030204" pitchFamily="34" charset="0"/>
            </a:endParaRP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Innovations*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‘Aha’ Moments*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Recommendations to others*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Aim Statement</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Measures/Impacts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Key Partners</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Quote from leadership</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Quote from team member</a:t>
            </a:r>
          </a:p>
          <a:p>
            <a:pPr marL="636588" lvl="1" indent="-236538">
              <a:lnSpc>
                <a:spcPct val="90000"/>
              </a:lnSpc>
              <a:spcBef>
                <a:spcPts val="0"/>
              </a:spcBef>
              <a:spcAft>
                <a:spcPts val="600"/>
              </a:spcAft>
              <a:buClr>
                <a:srgbClr val="008558"/>
              </a:buClr>
            </a:pPr>
            <a:r>
              <a:rPr lang="en-US" sz="3100" dirty="0">
                <a:latin typeface="Calibri Light" panose="020F0302020204030204" pitchFamily="34" charset="0"/>
                <a:cs typeface="Calibri Light" panose="020F0302020204030204" pitchFamily="34" charset="0"/>
              </a:rPr>
              <a:t>Process Map or other visuals (i.e. photos, graphs)</a:t>
            </a:r>
          </a:p>
          <a:p>
            <a:pPr marL="0" indent="0">
              <a:lnSpc>
                <a:spcPct val="90000"/>
              </a:lnSpc>
              <a:spcBef>
                <a:spcPts val="0"/>
              </a:spcBef>
              <a:spcAft>
                <a:spcPts val="600"/>
              </a:spcAft>
              <a:buClr>
                <a:srgbClr val="008558"/>
              </a:buClr>
              <a:buNone/>
            </a:pPr>
            <a:r>
              <a:rPr lang="en-US" sz="3100" dirty="0">
                <a:latin typeface="Calibri Light" panose="020F0302020204030204" pitchFamily="34" charset="0"/>
                <a:cs typeface="Calibri Light" panose="020F0302020204030204" pitchFamily="34" charset="0"/>
              </a:rPr>
              <a:t>*Required</a:t>
            </a:r>
          </a:p>
          <a:p>
            <a:pPr marL="236538" indent="-236538">
              <a:lnSpc>
                <a:spcPct val="90000"/>
              </a:lnSpc>
              <a:spcBef>
                <a:spcPts val="0"/>
              </a:spcBef>
              <a:spcAft>
                <a:spcPts val="600"/>
              </a:spcAft>
              <a:buClr>
                <a:srgbClr val="008558"/>
              </a:buClr>
            </a:pPr>
            <a:endParaRPr lang="en-US" sz="30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7463676" y="1503346"/>
            <a:ext cx="3924380" cy="5032219"/>
          </a:xfrm>
          <a:prstGeom prst="rect">
            <a:avLst/>
          </a:prstGeom>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14" y="487930"/>
            <a:ext cx="2998474" cy="927653"/>
          </a:xfrm>
          <a:prstGeom prst="rect">
            <a:avLst/>
          </a:prstGeom>
        </p:spPr>
      </p:pic>
    </p:spTree>
    <p:extLst>
      <p:ext uri="{BB962C8B-B14F-4D97-AF65-F5344CB8AC3E}">
        <p14:creationId xmlns:p14="http://schemas.microsoft.com/office/powerpoint/2010/main" val="1054849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Reminders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3"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6136257"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Calls: </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February 27</a:t>
            </a:r>
            <a:r>
              <a:rPr kumimoji="0" lang="en-US" sz="30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Eastern / 10:00am Pacific </a:t>
            </a:r>
          </a:p>
          <a:p>
            <a:pPr marL="685800" marR="0" lvl="1" indent="-22860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March 12</a:t>
            </a:r>
            <a:r>
              <a:rPr kumimoji="0" lang="en-US" sz="30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Eastern / 10:00am Pacific </a:t>
            </a: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Session 5: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March 5</a:t>
            </a:r>
            <a:r>
              <a:rPr kumimoji="0" lang="en-US" sz="30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1:00pm Eastern / 10:00am Pacific</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056408" y="2311400"/>
            <a:ext cx="4779933" cy="3945467"/>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PGR2023</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education.weitzmaninstitute.org/content/postgraduate-nurse-practitioner-np-residency-and-npphysician-associate-pa-training-programs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4"/>
          <a:stretch>
            <a:fillRect/>
          </a:stretch>
        </p:blipFill>
        <p:spPr>
          <a:xfrm>
            <a:off x="8453349" y="3263534"/>
            <a:ext cx="2033086" cy="2033086"/>
          </a:xfrm>
          <a:prstGeom prst="rect">
            <a:avLst/>
          </a:prstGeom>
        </p:spPr>
      </p:pic>
    </p:spTree>
    <p:extLst>
      <p:ext uri="{BB962C8B-B14F-4D97-AF65-F5344CB8AC3E}">
        <p14:creationId xmlns:p14="http://schemas.microsoft.com/office/powerpoint/2010/main" val="4087937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Contact </a:t>
            </a:r>
            <a:r>
              <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rPr>
              <a:t>Information</a:t>
            </a:r>
          </a:p>
        </p:txBody>
      </p:sp>
      <p:sp>
        <p:nvSpPr>
          <p:cNvPr id="4" name="TextBox 3"/>
          <p:cNvSpPr txBox="1"/>
          <p:nvPr/>
        </p:nvSpPr>
        <p:spPr>
          <a:xfrm>
            <a:off x="2244917" y="2544426"/>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TextBox 4"/>
          <p:cNvSpPr txBox="1"/>
          <p:nvPr/>
        </p:nvSpPr>
        <p:spPr>
          <a:xfrm>
            <a:off x="6567487" y="2544426"/>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angersm@mwhs1.com</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875091" y="4039336"/>
            <a:ext cx="1044181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0E74BD"/>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Next Learning Session is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March 5</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4521692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190264"/>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77854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400" spc="-30" dirty="0">
                <a:solidFill>
                  <a:srgbClr val="0E74BD"/>
                </a:solidFill>
                <a:latin typeface="Calibri Light" panose="020F0302020204030204"/>
                <a:cs typeface="Calibri" panose="020F0502020204030204" pitchFamily="34" charset="0"/>
              </a:rPr>
              <a:t>Finances, Sustainability, and Return on Investment </a:t>
            </a:r>
            <a:endParaRPr kumimoji="0" lang="en-US" sz="4400" b="1" i="0" u="none" strike="noStrike" kern="1200" cap="none" spc="-30" normalizeH="0" baseline="0" noProof="0" dirty="0" smtClean="0">
              <a:ln>
                <a:noFill/>
              </a:ln>
              <a:solidFill>
                <a:srgbClr val="4472C4">
                  <a:lumMod val="75000"/>
                </a:srgbClr>
              </a:solidFill>
              <a:effectLst/>
              <a:uLnTx/>
              <a:uFillTx/>
              <a:latin typeface="Calibri Light" panose="020F0302020204030204"/>
              <a:ea typeface="+mj-ea"/>
              <a:cs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68105"/>
            <a:ext cx="2344205" cy="1032026"/>
          </a:xfrm>
          <a:prstGeom prst="rect">
            <a:avLst/>
          </a:prstGeom>
        </p:spPr>
      </p:pic>
    </p:spTree>
    <p:extLst>
      <p:ext uri="{BB962C8B-B14F-4D97-AF65-F5344CB8AC3E}">
        <p14:creationId xmlns:p14="http://schemas.microsoft.com/office/powerpoint/2010/main" val="1270045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a:srcRect l="614"/>
          <a:stretch/>
        </p:blipFill>
        <p:spPr>
          <a:xfrm>
            <a:off x="2130458" y="1405969"/>
            <a:ext cx="7961377" cy="4762500"/>
          </a:xfrm>
          <a:prstGeom prst="rect">
            <a:avLst/>
          </a:prstGeom>
          <a:solidFill>
            <a:schemeClr val="accent6"/>
          </a:solidFill>
          <a:ln>
            <a:solidFill>
              <a:schemeClr val="accent1"/>
            </a:solidFill>
          </a:ln>
        </p:spPr>
      </p:pic>
    </p:spTree>
    <p:extLst>
      <p:ext uri="{BB962C8B-B14F-4D97-AF65-F5344CB8AC3E}">
        <p14:creationId xmlns:p14="http://schemas.microsoft.com/office/powerpoint/2010/main" val="3447016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pdated CHC PP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dated CHC PPT slides" id="{180999BA-8635-4F2A-825E-A9903DB8D1BB}" vid="{D5B0C723-B844-47A0-B662-2E5D802ABF69}"/>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3375</Words>
  <Application>Microsoft Office PowerPoint</Application>
  <PresentationFormat>Widescreen</PresentationFormat>
  <Paragraphs>732</Paragraphs>
  <Slides>75</Slides>
  <Notes>74</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75</vt:i4>
      </vt:variant>
    </vt:vector>
  </HeadingPairs>
  <TitlesOfParts>
    <vt:vector size="96" baseType="lpstr">
      <vt:lpstr>Arial</vt:lpstr>
      <vt:lpstr>Arial Black</vt:lpstr>
      <vt:lpstr>Brightwall</vt:lpstr>
      <vt:lpstr>Calibri</vt:lpstr>
      <vt:lpstr>Calibri Light</vt:lpstr>
      <vt:lpstr>Californian FB</vt:lpstr>
      <vt:lpstr>Cardo</vt:lpstr>
      <vt:lpstr>Cardo Bold</vt:lpstr>
      <vt:lpstr>Myriad Pro</vt:lpstr>
      <vt:lpstr>Open Sans 1</vt:lpstr>
      <vt:lpstr>Open Sans 1 Bold</vt:lpstr>
      <vt:lpstr>Open Sans 2</vt:lpstr>
      <vt:lpstr>Open Sans 2 Bold</vt:lpstr>
      <vt:lpstr>Open Sans Extra Bold</vt:lpstr>
      <vt:lpstr>Open Sans Extra Bold Bold</vt:lpstr>
      <vt:lpstr>Times New Roman</vt:lpstr>
      <vt:lpstr>Wingdings</vt:lpstr>
      <vt:lpstr>Office Theme</vt:lpstr>
      <vt:lpstr>Custom Design</vt:lpstr>
      <vt:lpstr>updated CHC PPT slides</vt:lpstr>
      <vt:lpstr>1_Office Theme</vt:lpstr>
      <vt:lpstr>PowerPoint Presentation</vt:lpstr>
      <vt:lpstr>Get the Most Out of Your Zoom Experience</vt:lpstr>
      <vt:lpstr>PowerPoint Presentation</vt:lpstr>
      <vt:lpstr>PowerPoint Presentation</vt:lpstr>
      <vt:lpstr>Learning Collaborative Faculty</vt:lpstr>
      <vt:lpstr>Learning Collaborative Structure</vt:lpstr>
      <vt:lpstr>2023-2024 Cohort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lpstr>Outline</vt:lpstr>
      <vt:lpstr>Simulation Model</vt:lpstr>
      <vt:lpstr>Simulation Model</vt:lpstr>
      <vt:lpstr>PowerPoint Presentation</vt:lpstr>
      <vt:lpstr>Simulation Topics</vt:lpstr>
      <vt:lpstr>Simulation-based  learning experience:  ED discharge/untreated UTI</vt:lpstr>
      <vt:lpstr>Impact of simulation for CHCI NP Residents (n=41)</vt:lpstr>
      <vt:lpstr>Impact of simulation experience  for CHC NP Residents</vt:lpstr>
      <vt:lpstr>Implications &amp; Future Plans</vt:lpstr>
      <vt:lpstr>Acknowledgements</vt:lpstr>
      <vt:lpstr>PowerPoint Presentation</vt:lpstr>
      <vt:lpstr>PowerPoint Presentation</vt:lpstr>
      <vt:lpstr>PowerPoint Presentation</vt:lpstr>
      <vt:lpstr>Showcase Overview </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86</cp:revision>
  <dcterms:created xsi:type="dcterms:W3CDTF">2022-01-11T18:34:32Z</dcterms:created>
  <dcterms:modified xsi:type="dcterms:W3CDTF">2024-02-13T19:30:06Z</dcterms:modified>
</cp:coreProperties>
</file>