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4.xml" ContentType="application/vnd.openxmlformats-officedocument.theme+xml"/>
  <Override PartName="/ppt/tags/tag3.xml" ContentType="application/vnd.openxmlformats-officedocument.presentationml.tags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media/image16.jpg" ContentType="image/jpg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1.jpg" ContentType="image/jpg"/>
  <Override PartName="/ppt/media/image32.jpg" ContentType="image/jp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41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4" r:id="rId1"/>
    <p:sldMasterId id="2147483732" r:id="rId2"/>
    <p:sldMasterId id="2147483757" r:id="rId3"/>
    <p:sldMasterId id="2147483765" r:id="rId4"/>
  </p:sldMasterIdLst>
  <p:notesMasterIdLst>
    <p:notesMasterId r:id="rId91"/>
  </p:notesMasterIdLst>
  <p:sldIdLst>
    <p:sldId id="606" r:id="rId5"/>
    <p:sldId id="607" r:id="rId6"/>
    <p:sldId id="608" r:id="rId7"/>
    <p:sldId id="609" r:id="rId8"/>
    <p:sldId id="610" r:id="rId9"/>
    <p:sldId id="611" r:id="rId10"/>
    <p:sldId id="612" r:id="rId11"/>
    <p:sldId id="621" r:id="rId12"/>
    <p:sldId id="622" r:id="rId13"/>
    <p:sldId id="623" r:id="rId14"/>
    <p:sldId id="624" r:id="rId15"/>
    <p:sldId id="625" r:id="rId16"/>
    <p:sldId id="626" r:id="rId17"/>
    <p:sldId id="627" r:id="rId18"/>
    <p:sldId id="628" r:id="rId19"/>
    <p:sldId id="629" r:id="rId20"/>
    <p:sldId id="630" r:id="rId21"/>
    <p:sldId id="631" r:id="rId22"/>
    <p:sldId id="632" r:id="rId23"/>
    <p:sldId id="633" r:id="rId24"/>
    <p:sldId id="634" r:id="rId25"/>
    <p:sldId id="635" r:id="rId26"/>
    <p:sldId id="636" r:id="rId27"/>
    <p:sldId id="637" r:id="rId28"/>
    <p:sldId id="638" r:id="rId29"/>
    <p:sldId id="639" r:id="rId30"/>
    <p:sldId id="640" r:id="rId31"/>
    <p:sldId id="641" r:id="rId32"/>
    <p:sldId id="642" r:id="rId33"/>
    <p:sldId id="643" r:id="rId34"/>
    <p:sldId id="644" r:id="rId35"/>
    <p:sldId id="645" r:id="rId36"/>
    <p:sldId id="646" r:id="rId37"/>
    <p:sldId id="647" r:id="rId38"/>
    <p:sldId id="648" r:id="rId39"/>
    <p:sldId id="649" r:id="rId40"/>
    <p:sldId id="650" r:id="rId41"/>
    <p:sldId id="651" r:id="rId42"/>
    <p:sldId id="652" r:id="rId43"/>
    <p:sldId id="653" r:id="rId44"/>
    <p:sldId id="654" r:id="rId45"/>
    <p:sldId id="655" r:id="rId46"/>
    <p:sldId id="656" r:id="rId47"/>
    <p:sldId id="657" r:id="rId48"/>
    <p:sldId id="658" r:id="rId49"/>
    <p:sldId id="659" r:id="rId50"/>
    <p:sldId id="660" r:id="rId51"/>
    <p:sldId id="661" r:id="rId52"/>
    <p:sldId id="662" r:id="rId53"/>
    <p:sldId id="663" r:id="rId54"/>
    <p:sldId id="664" r:id="rId55"/>
    <p:sldId id="665" r:id="rId56"/>
    <p:sldId id="666" r:id="rId57"/>
    <p:sldId id="667" r:id="rId58"/>
    <p:sldId id="668" r:id="rId59"/>
    <p:sldId id="669" r:id="rId60"/>
    <p:sldId id="670" r:id="rId61"/>
    <p:sldId id="671" r:id="rId62"/>
    <p:sldId id="672" r:id="rId63"/>
    <p:sldId id="673" r:id="rId64"/>
    <p:sldId id="674" r:id="rId65"/>
    <p:sldId id="675" r:id="rId66"/>
    <p:sldId id="676" r:id="rId67"/>
    <p:sldId id="677" r:id="rId68"/>
    <p:sldId id="678" r:id="rId69"/>
    <p:sldId id="679" r:id="rId70"/>
    <p:sldId id="680" r:id="rId71"/>
    <p:sldId id="681" r:id="rId72"/>
    <p:sldId id="682" r:id="rId73"/>
    <p:sldId id="683" r:id="rId74"/>
    <p:sldId id="684" r:id="rId75"/>
    <p:sldId id="685" r:id="rId76"/>
    <p:sldId id="686" r:id="rId77"/>
    <p:sldId id="687" r:id="rId78"/>
    <p:sldId id="688" r:id="rId79"/>
    <p:sldId id="689" r:id="rId80"/>
    <p:sldId id="690" r:id="rId81"/>
    <p:sldId id="691" r:id="rId82"/>
    <p:sldId id="692" r:id="rId83"/>
    <p:sldId id="693" r:id="rId84"/>
    <p:sldId id="694" r:id="rId85"/>
    <p:sldId id="695" r:id="rId86"/>
    <p:sldId id="696" r:id="rId87"/>
    <p:sldId id="617" r:id="rId88"/>
    <p:sldId id="618" r:id="rId89"/>
    <p:sldId id="619" r:id="rId9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70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64" autoAdjust="0"/>
    <p:restoredTop sz="84489" autoAdjust="0"/>
  </p:normalViewPr>
  <p:slideViewPr>
    <p:cSldViewPr snapToGrid="0">
      <p:cViewPr varScale="1">
        <p:scale>
          <a:sx n="50" d="100"/>
          <a:sy n="50" d="100"/>
        </p:scale>
        <p:origin x="87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tableStyles" Target="tableStyles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9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bifulcl\AppData\Local\Microsoft\Windows\INetCache\Content.Outlook\MOX3L200\2020-07-10%20-%20STI%20Self-Collection%20Data%20Charts%20V1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The instructions were easy to follow (n=33)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'[2020-07-10 - STI Self-Collection Data Charts V1.xlsx]Data Charts'!$B$4:$B$8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Disagree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CE-4747-8A75-B9370AE29788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CE-4747-8A75-B9370AE2978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5CE-4747-8A75-B9370AE29788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5CE-4747-8A75-B9370AE29788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5CE-4747-8A75-B9370AE29788}"/>
              </c:ext>
            </c:extLst>
          </c:dPt>
          <c:dLbls>
            <c:dLbl>
              <c:idx val="0"/>
              <c:layout>
                <c:manualLayout>
                  <c:x val="0.17301442673850687"/>
                  <c:y val="-0.3283778687723670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5CE-4747-8A75-B9370AE29788}"/>
                </c:ext>
              </c:extLst>
            </c:dLbl>
            <c:dLbl>
              <c:idx val="1"/>
              <c:layout>
                <c:manualLayout>
                  <c:x val="0.23910626948016439"/>
                  <c:y val="3.967864100497107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6772610021143363"/>
                      <c:h val="0.1495338054059335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5CE-4747-8A75-B9370AE2978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5CE-4747-8A75-B9370AE2978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CE-4747-8A75-B9370AE2978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5CE-4747-8A75-B9370AE2978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'[2020-07-10 - STI Self-Collection Data Charts V1.xlsx]Data Charts'!$B$4:$B$8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Disagree</c:v>
                </c:pt>
              </c:strCache>
            </c:strRef>
          </c:cat>
          <c:val>
            <c:numRef>
              <c:f>'[2020-07-10 - STI Self-Collection Data Charts V1.xlsx]Data Charts'!$C$4:$C$8</c:f>
              <c:numCache>
                <c:formatCode>General</c:formatCode>
                <c:ptCount val="5"/>
                <c:pt idx="0">
                  <c:v>31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5CE-4747-8A75-B9370AE297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It</a:t>
            </a:r>
            <a:r>
              <a:rPr lang="en-US" sz="2000" b="1" baseline="0" dirty="0"/>
              <a:t> was easy to swab my own bottom (n=33)</a:t>
            </a:r>
            <a:endParaRPr lang="en-US" sz="2000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4193061265782626"/>
          <c:y val="0.35814199075630782"/>
          <c:w val="0.31613877468434748"/>
          <c:h val="0.46389825392149375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1B-4037-87F2-24318A7909F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1B-4037-87F2-24318A7909F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1B-4037-87F2-24318A7909F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1B-4037-87F2-24318A7909F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1B-4037-87F2-24318A7909FE}"/>
              </c:ext>
            </c:extLst>
          </c:dPt>
          <c:dLbls>
            <c:dLbl>
              <c:idx val="0"/>
              <c:layout>
                <c:manualLayout>
                  <c:x val="5.7230576359220554E-2"/>
                  <c:y val="-0.10077535526784324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71B-4037-87F2-24318A7909FE}"/>
                </c:ext>
              </c:extLst>
            </c:dLbl>
            <c:dLbl>
              <c:idx val="1"/>
              <c:layout>
                <c:manualLayout>
                  <c:x val="-1.3888888888888888E-2"/>
                  <c:y val="6.9444444444444448E-2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71B-4037-87F2-24318A7909F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71B-4037-87F2-24318A7909F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71B-4037-87F2-24318A7909F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'[2020-07-10 - STI Self-Collection Data Charts V1.xlsx]Data Charts'!$B$12:$B$16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Disagree</c:v>
                </c:pt>
                <c:pt idx="4">
                  <c:v>Somewhat Disagree</c:v>
                </c:pt>
              </c:strCache>
            </c:strRef>
          </c:cat>
          <c:val>
            <c:numRef>
              <c:f>'[2020-07-10 - STI Self-Collection Data Charts V1.xlsx]Data Charts'!$C$12:$C$16</c:f>
              <c:numCache>
                <c:formatCode>General</c:formatCode>
                <c:ptCount val="5"/>
                <c:pt idx="0">
                  <c:v>27</c:v>
                </c:pt>
                <c:pt idx="1">
                  <c:v>4</c:v>
                </c:pt>
                <c:pt idx="2">
                  <c:v>2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1B-4037-87F2-24318A7909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egendEntry>
        <c:idx val="3"/>
        <c:delete val="1"/>
      </c:legendEntry>
      <c:legendEntry>
        <c:idx val="4"/>
        <c:delete val="1"/>
      </c:legendEntry>
      <c:layout>
        <c:manualLayout>
          <c:xMode val="edge"/>
          <c:yMode val="edge"/>
          <c:x val="0.73803263775640371"/>
          <c:y val="0.32518950369883981"/>
          <c:w val="0.23005174775734233"/>
          <c:h val="0.3084962163509663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="1" dirty="0"/>
              <a:t>I felt comfortable swabbing my own bottom (n=33)</a:t>
            </a:r>
          </a:p>
        </c:rich>
      </c:tx>
      <c:layout>
        <c:manualLayout>
          <c:xMode val="edge"/>
          <c:yMode val="edge"/>
          <c:x val="0.13999382923777831"/>
          <c:y val="6.502315105773978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'[2020-07-10 - STI Self-Collection Data Charts V1.xlsx]Data Charts'!$B$20:$B$24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Disagree</c:v>
                </c:pt>
                <c:pt idx="4">
                  <c:v>Somewhat Disagree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39-4F60-A95E-E7DDF9A78C01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39-4F60-A95E-E7DDF9A78C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F39-4F60-A95E-E7DDF9A78C01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F39-4F60-A95E-E7DDF9A78C01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F39-4F60-A95E-E7DDF9A78C01}"/>
              </c:ext>
            </c:extLst>
          </c:dPt>
          <c:dLbls>
            <c:dLbl>
              <c:idx val="0"/>
              <c:layout>
                <c:manualLayout>
                  <c:x val="0.13808866280037352"/>
                  <c:y val="-1.0493541101512668E-2"/>
                </c:manualLayout>
              </c:layout>
              <c:tx>
                <c:rich>
                  <a:bodyPr/>
                  <a:lstStyle/>
                  <a:p>
                    <a:fld id="{48D015D8-5A76-485C-953F-F2009CDD6B2F}" type="CATEGORYNAME">
                      <a:rPr lang="en-US" sz="1400" smtClean="0"/>
                      <a:pPr/>
                      <a:t>[CATEGORY NAME]</a:t>
                    </a:fld>
                    <a:r>
                      <a:rPr lang="en-US" sz="1400" baseline="0" dirty="0" smtClean="0"/>
                      <a:t>, 94%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752197516165809"/>
                      <c:h val="8.394974526309279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39-4F60-A95E-E7DDF9A78C01}"/>
                </c:ext>
              </c:extLst>
            </c:dLbl>
            <c:dLbl>
              <c:idx val="1"/>
              <c:layout>
                <c:manualLayout>
                  <c:x val="-3.6635776891488323E-2"/>
                  <c:y val="-2.8193004575583921E-2"/>
                </c:manualLayout>
              </c:layout>
              <c:tx>
                <c:rich>
                  <a:bodyPr/>
                  <a:lstStyle/>
                  <a:p>
                    <a:fld id="{FAFD81A6-BBE5-4DD1-8C08-4DF76BA48B39}" type="CATEGORYNAME">
                      <a:rPr lang="en-US" sz="1400" smtClean="0"/>
                      <a:pPr/>
                      <a:t>[CATEGORY NAME]</a:t>
                    </a:fld>
                    <a:r>
                      <a:rPr lang="en-US" sz="1400" dirty="0" smtClean="0"/>
                      <a:t>, 6%</a:t>
                    </a: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357705733801538"/>
                      <c:h val="7.634316740036784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39-4F60-A95E-E7DDF9A78C01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F39-4F60-A95E-E7DDF9A78C01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8F39-4F60-A95E-E7DDF9A78C01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8F39-4F60-A95E-E7DDF9A78C01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'[2020-07-10 - STI Self-Collection Data Charts V1.xlsx]Data Charts'!$B$4:$B$8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Disagree</c:v>
                </c:pt>
              </c:strCache>
            </c:strRef>
          </c:cat>
          <c:val>
            <c:numRef>
              <c:f>'[2020-07-10 - STI Self-Collection Data Charts V1.xlsx]Data Charts'!$C$20:$C$24</c:f>
              <c:numCache>
                <c:formatCode>General</c:formatCode>
                <c:ptCount val="5"/>
                <c:pt idx="0">
                  <c:v>31</c:v>
                </c:pt>
                <c:pt idx="1">
                  <c:v>2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8F39-4F60-A95E-E7DDF9A78C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  <a:r>
              <a:rPr lang="en-US" sz="2000" b="1" dirty="0"/>
              <a:t>I felt pain when swabbing </a:t>
            </a:r>
            <a:endParaRPr lang="en-US" sz="2000" b="1" dirty="0" smtClean="0"/>
          </a:p>
          <a:p>
            <a:pPr>
              <a:defRPr/>
            </a:pPr>
            <a:r>
              <a:rPr lang="en-US" sz="2000" b="1" dirty="0" smtClean="0"/>
              <a:t>my </a:t>
            </a:r>
            <a:r>
              <a:rPr lang="en-US" sz="2000" b="1" dirty="0"/>
              <a:t>own bottom (</a:t>
            </a:r>
            <a:r>
              <a:rPr lang="en-US" sz="2000" b="1" dirty="0" smtClean="0"/>
              <a:t>n=33)</a:t>
            </a:r>
            <a:endParaRPr lang="en-US" dirty="0"/>
          </a:p>
        </c:rich>
      </c:tx>
      <c:layout>
        <c:manualLayout>
          <c:xMode val="edge"/>
          <c:yMode val="edge"/>
          <c:x val="1.2681918147037436E-2"/>
          <c:y val="4.7143511530857466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22735388402086465"/>
          <c:y val="0.23793351230213672"/>
          <c:w val="0.44799999585412148"/>
          <c:h val="0.65872991077721876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69B-496F-90DE-9917939DEC37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69B-496F-90DE-9917939DEC3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69B-496F-90DE-9917939DEC37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69B-496F-90DE-9917939DEC37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69B-496F-90DE-9917939DEC37}"/>
              </c:ext>
            </c:extLst>
          </c:dPt>
          <c:dLbls>
            <c:dLbl>
              <c:idx val="0"/>
              <c:layout>
                <c:manualLayout>
                  <c:x val="-4.2780283083170598E-2"/>
                  <c:y val="-3.387097634518070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69B-496F-90DE-9917939DEC37}"/>
                </c:ext>
              </c:extLst>
            </c:dLbl>
            <c:dLbl>
              <c:idx val="1"/>
              <c:layout>
                <c:manualLayout>
                  <c:x val="-1.2066094301574027E-16"/>
                  <c:y val="-4.3548398158089467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69B-496F-90DE-9917939DEC37}"/>
                </c:ext>
              </c:extLst>
            </c:dLbl>
            <c:dLbl>
              <c:idx val="2"/>
              <c:layout>
                <c:manualLayout>
                  <c:x val="9.8723730191930936E-3"/>
                  <c:y val="-7.983872995649732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D69B-496F-90DE-9917939DEC37}"/>
                </c:ext>
              </c:extLst>
            </c:dLbl>
            <c:dLbl>
              <c:idx val="3"/>
              <c:layout>
                <c:manualLayout>
                  <c:x val="-1.645395503198881E-2"/>
                  <c:y val="0.147580682646858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D69B-496F-90DE-9917939DEC37}"/>
                </c:ext>
              </c:extLst>
            </c:dLbl>
            <c:dLbl>
              <c:idx val="4"/>
              <c:layout>
                <c:manualLayout>
                  <c:x val="-3.2907910063977384E-2"/>
                  <c:y val="1.935484362581744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D69B-496F-90DE-9917939DEC37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'[2020-07-10 - STI Self-Collection Data Charts V1.xlsx]Data Charts'!$B$28:$B$33</c:f>
              <c:strCache>
                <c:ptCount val="6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Disagree</c:v>
                </c:pt>
                <c:pt idx="5">
                  <c:v>TOTAL </c:v>
                </c:pt>
              </c:strCache>
            </c:strRef>
          </c:cat>
          <c:val>
            <c:numRef>
              <c:f>'[2020-07-10 - STI Self-Collection Data Charts V1.xlsx]Data Charts'!$C$28:$C$32</c:f>
              <c:numCache>
                <c:formatCode>General</c:formatCode>
                <c:ptCount val="5"/>
                <c:pt idx="0">
                  <c:v>1</c:v>
                </c:pt>
                <c:pt idx="1">
                  <c:v>5</c:v>
                </c:pt>
                <c:pt idx="2">
                  <c:v>4</c:v>
                </c:pt>
                <c:pt idx="3">
                  <c:v>1</c:v>
                </c:pt>
                <c:pt idx="4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69B-496F-90DE-9917939DEC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3049419762493684"/>
          <c:y val="0.19599525149764171"/>
          <c:w val="0.16288288320969765"/>
          <c:h val="0.6772725242217837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/>
              <a:t> </a:t>
            </a:r>
            <a:r>
              <a:rPr lang="en-US" sz="1800" b="1" dirty="0"/>
              <a:t>I felt I was able to ask questions about swabbing my own bottom (n=33)</a:t>
            </a:r>
            <a:endParaRPr lang="en-US" b="1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4D2-4635-BB18-06A509899DDE}"/>
              </c:ext>
            </c:extLst>
          </c:dPt>
          <c:dPt>
            <c:idx val="1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4D2-4635-BB18-06A509899DD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4D2-4635-BB18-06A509899DDE}"/>
              </c:ext>
            </c:extLst>
          </c:dPt>
          <c:dPt>
            <c:idx val="3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4D2-4635-BB18-06A509899DDE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64D2-4635-BB18-06A509899DDE}"/>
              </c:ext>
            </c:extLst>
          </c:dPt>
          <c:dLbls>
            <c:dLbl>
              <c:idx val="0"/>
              <c:layout>
                <c:manualLayout>
                  <c:x val="-0.16763553824780564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64D2-4635-BB18-06A509899DDE}"/>
                </c:ext>
              </c:extLst>
            </c:dLbl>
            <c:dLbl>
              <c:idx val="1"/>
              <c:layout>
                <c:manualLayout>
                  <c:x val="-0.21836734587543111"/>
                  <c:y val="7.5614556177333855E-2"/>
                </c:manualLayout>
              </c:layout>
              <c:spPr>
                <a:solidFill>
                  <a:prstClr val="white"/>
                </a:solidFill>
                <a:ln>
                  <a:solidFill>
                    <a:prstClr val="black">
                      <a:lumMod val="25000"/>
                      <a:lumOff val="75000"/>
                    </a:prstClr>
                  </a:solidFill>
                </a:ln>
                <a:effectLst/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wedgeRectCallout">
                      <a:avLst/>
                    </a:prstGeom>
                    <a:noFill/>
                    <a:ln>
                      <a:noFill/>
                    </a:ln>
                  </c15:spPr>
                  <c15:layout>
                    <c:manualLayout>
                      <c:w val="0.24523245189205675"/>
                      <c:h val="0.110602825442019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4D2-4635-BB18-06A509899DD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4D2-4635-BB18-06A509899DD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4D2-4635-BB18-06A509899DD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4D2-4635-BB18-06A509899DDE}"/>
                </c:ext>
              </c:extLst>
            </c:dLbl>
            <c:spPr>
              <a:solidFill>
                <a:prstClr val="white"/>
              </a:solidFill>
              <a:ln>
                <a:solidFill>
                  <a:prstClr val="black">
                    <a:lumMod val="25000"/>
                    <a:lumOff val="75000"/>
                  </a:prst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'[2020-07-10 - STI Self-Collection Data Charts V1.xlsx]Data Charts'!$B$36:$B$40</c:f>
              <c:strCache>
                <c:ptCount val="5"/>
                <c:pt idx="0">
                  <c:v>Agree</c:v>
                </c:pt>
                <c:pt idx="1">
                  <c:v>Somewhat Agree</c:v>
                </c:pt>
                <c:pt idx="2">
                  <c:v>Neutral</c:v>
                </c:pt>
                <c:pt idx="3">
                  <c:v>Somewhat Disagree</c:v>
                </c:pt>
                <c:pt idx="4">
                  <c:v>Disagree</c:v>
                </c:pt>
              </c:strCache>
            </c:strRef>
          </c:cat>
          <c:val>
            <c:numRef>
              <c:f>'[2020-07-10 - STI Self-Collection Data Charts V1.xlsx]Data Charts'!$C$36:$C$40</c:f>
              <c:numCache>
                <c:formatCode>General</c:formatCode>
                <c:ptCount val="5"/>
                <c:pt idx="0">
                  <c:v>32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64D2-4635-BB18-06A509899D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92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pPr>
            <a:r>
              <a:rPr lang="en-US" b="1" dirty="0"/>
              <a:t>Given A Choice... (n=33)</a:t>
            </a:r>
          </a:p>
        </c:rich>
      </c:tx>
      <c:layout>
        <c:manualLayout>
          <c:xMode val="edge"/>
          <c:yMode val="edge"/>
          <c:x val="0.45857710792524248"/>
          <c:y val="3.21639952825389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92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307626558293632"/>
          <c:y val="0.20959342287039889"/>
          <c:w val="0.39625204385638202"/>
          <c:h val="0.59739870399570594"/>
        </c:manualLayout>
      </c:layout>
      <c:pieChart>
        <c:varyColors val="1"/>
        <c:ser>
          <c:idx val="0"/>
          <c:order val="0"/>
          <c:spPr>
            <a:solidFill>
              <a:schemeClr val="accent6"/>
            </a:solidFill>
          </c:spPr>
          <c:dPt>
            <c:idx val="0"/>
            <c:bubble3D val="0"/>
            <c:explosion val="2"/>
            <c:spPr>
              <a:solidFill>
                <a:schemeClr val="accent6">
                  <a:lumMod val="7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B25-499F-AB1E-FC615969BBD3}"/>
              </c:ext>
            </c:extLst>
          </c:dPt>
          <c:dPt>
            <c:idx val="1"/>
            <c:bubble3D val="0"/>
            <c:spPr>
              <a:solidFill>
                <a:srgbClr val="92D05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B25-499F-AB1E-FC615969BBD3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B25-499F-AB1E-FC615969BBD3}"/>
              </c:ext>
            </c:extLst>
          </c:dPt>
          <c:dLbls>
            <c:dLbl>
              <c:idx val="0"/>
              <c:layout>
                <c:manualLayout>
                  <c:x val="3.8111219080001646E-2"/>
                  <c:y val="9.106448130122163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138301882754243"/>
                      <c:h val="0.13814212068587567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0B25-499F-AB1E-FC615969BBD3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B25-499F-AB1E-FC615969BBD3}"/>
                </c:ext>
              </c:extLst>
            </c:dLbl>
            <c:dLbl>
              <c:idx val="2"/>
              <c:layout>
                <c:manualLayout>
                  <c:x val="4.7459253948681245E-2"/>
                  <c:y val="-0.1777925587309565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B25-499F-AB1E-FC615969BBD3}"/>
                </c:ext>
              </c:extLst>
            </c:dLbl>
            <c:spPr>
              <a:solidFill>
                <a:sysClr val="window" lastClr="FFFFFF"/>
              </a:solidFill>
              <a:ln>
                <a:solidFill>
                  <a:sysClr val="windowText" lastClr="000000">
                    <a:lumMod val="25000"/>
                    <a:lumOff val="75000"/>
                  </a:sysClr>
                </a:solidFill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</c:ext>
            </c:extLst>
          </c:dLbls>
          <c:cat>
            <c:strRef>
              <c:f>'[2020-07-10 - STI Self-Collection Data Charts V1.xlsx]Data Charts'!$B$44:$B$46</c:f>
              <c:strCache>
                <c:ptCount val="3"/>
                <c:pt idx="0">
                  <c:v>I prefer to swab my own bottom</c:v>
                </c:pt>
                <c:pt idx="1">
                  <c:v>I prefer to have my provider swab my bottom</c:v>
                </c:pt>
                <c:pt idx="2">
                  <c:v> I do not have a preference</c:v>
                </c:pt>
              </c:strCache>
            </c:strRef>
          </c:cat>
          <c:val>
            <c:numRef>
              <c:f>'[2020-07-10 - STI Self-Collection Data Charts V1.xlsx]Data Charts'!$C$44:$C$46</c:f>
              <c:numCache>
                <c:formatCode>General</c:formatCode>
                <c:ptCount val="3"/>
                <c:pt idx="0">
                  <c:v>23</c:v>
                </c:pt>
                <c:pt idx="1">
                  <c:v>0</c:v>
                </c:pt>
                <c:pt idx="2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B25-499F-AB1E-FC615969BB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2473592333977122"/>
          <c:y val="0.1634913804963079"/>
          <c:w val="0.2737985935720299"/>
          <c:h val="0.3490654487600857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0EBEEA0-D7EA-4F64-9E31-762F2E40C6CB}" type="doc">
      <dgm:prSet loTypeId="urn:diagrams.loki3.com/VaryingWidthList" loCatId="list" qsTypeId="urn:microsoft.com/office/officeart/2005/8/quickstyle/simple1" qsCatId="simple" csTypeId="urn:microsoft.com/office/officeart/2005/8/colors/colorful3" csCatId="colorful" phldr="1"/>
      <dgm:spPr/>
    </dgm:pt>
    <dgm:pt modelId="{CD4A7E76-1B41-44D8-91D4-B1B6249E9C7C}">
      <dgm:prSet phldrT="[Text]" custT="1"/>
      <dgm:spPr>
        <a:xfrm>
          <a:off x="0" y="235"/>
          <a:ext cx="5829301" cy="1153211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Test every patient between the ages of 13 – 64 at least once. </a:t>
          </a:r>
          <a:endParaRPr lang="en-US" sz="2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88D64624-ADB2-4776-A80F-AA7D989E8B4F}" type="parTrans" cxnId="{B2F57203-DCC6-40C9-8F3F-BE69297BCCA7}">
      <dgm:prSet/>
      <dgm:spPr/>
      <dgm:t>
        <a:bodyPr/>
        <a:lstStyle/>
        <a:p>
          <a:endParaRPr lang="en-US" sz="1600"/>
        </a:p>
      </dgm:t>
    </dgm:pt>
    <dgm:pt modelId="{086CEFA1-EE78-443F-B642-DB6602CA3BAB}" type="sibTrans" cxnId="{B2F57203-DCC6-40C9-8F3F-BE69297BCCA7}">
      <dgm:prSet/>
      <dgm:spPr/>
      <dgm:t>
        <a:bodyPr/>
        <a:lstStyle/>
        <a:p>
          <a:endParaRPr lang="en-US" sz="1600"/>
        </a:p>
      </dgm:t>
    </dgm:pt>
    <dgm:pt modelId="{9B59E08E-4A0B-4CB0-9E89-2F068CE27410}">
      <dgm:prSet phldrT="[Text]" custT="1"/>
      <dgm:spPr>
        <a:xfrm>
          <a:off x="0" y="1211107"/>
          <a:ext cx="5829301" cy="1153211"/>
        </a:xfrm>
        <a:prstGeom prst="rect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Test every patient who has risk factors at least annually.</a:t>
          </a:r>
          <a:endParaRPr lang="en-US" sz="2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694AA9B3-63AF-4A0A-8748-97F9894F5A54}" type="parTrans" cxnId="{AD9F5B61-735B-4A53-9E7F-2C4D6153304C}">
      <dgm:prSet/>
      <dgm:spPr/>
      <dgm:t>
        <a:bodyPr/>
        <a:lstStyle/>
        <a:p>
          <a:endParaRPr lang="en-US" sz="1600"/>
        </a:p>
      </dgm:t>
    </dgm:pt>
    <dgm:pt modelId="{2C249103-E0AB-47FA-B2B3-82527E7B5FFF}" type="sibTrans" cxnId="{AD9F5B61-735B-4A53-9E7F-2C4D6153304C}">
      <dgm:prSet/>
      <dgm:spPr/>
      <dgm:t>
        <a:bodyPr/>
        <a:lstStyle/>
        <a:p>
          <a:endParaRPr lang="en-US" sz="1600"/>
        </a:p>
      </dgm:t>
    </dgm:pt>
    <dgm:pt modelId="{6E51CBCB-F173-467E-99CB-9D084E4E15A1}">
      <dgm:prSet phldrT="[Text]" custT="1"/>
      <dgm:spPr>
        <a:xfrm>
          <a:off x="0" y="2421980"/>
          <a:ext cx="5829301" cy="1113380"/>
        </a:xfrm>
        <a:prstGeom prst="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28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Confirm immediate linkage to care for every patient who tests positive. </a:t>
          </a:r>
          <a:endParaRPr lang="en-US" sz="28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82C48CC-775B-4856-90EA-7EEC57D3DF49}" type="parTrans" cxnId="{E78142BE-BEF2-4013-91AD-BD4DA4090748}">
      <dgm:prSet/>
      <dgm:spPr/>
      <dgm:t>
        <a:bodyPr/>
        <a:lstStyle/>
        <a:p>
          <a:endParaRPr lang="en-US" sz="1600"/>
        </a:p>
      </dgm:t>
    </dgm:pt>
    <dgm:pt modelId="{81C085A2-93EE-4BE3-A9C3-1AB3582057BD}" type="sibTrans" cxnId="{E78142BE-BEF2-4013-91AD-BD4DA4090748}">
      <dgm:prSet/>
      <dgm:spPr/>
      <dgm:t>
        <a:bodyPr/>
        <a:lstStyle/>
        <a:p>
          <a:endParaRPr lang="en-US" sz="1600"/>
        </a:p>
      </dgm:t>
    </dgm:pt>
    <dgm:pt modelId="{682B9F9A-0051-486A-B4ED-AC61B6FA1A57}" type="pres">
      <dgm:prSet presAssocID="{A0EBEEA0-D7EA-4F64-9E31-762F2E40C6CB}" presName="Name0" presStyleCnt="0">
        <dgm:presLayoutVars>
          <dgm:resizeHandles/>
        </dgm:presLayoutVars>
      </dgm:prSet>
      <dgm:spPr/>
    </dgm:pt>
    <dgm:pt modelId="{BB726CC2-DD9C-4E61-8DC7-EDBC9096F3A5}" type="pres">
      <dgm:prSet presAssocID="{CD4A7E76-1B41-44D8-91D4-B1B6249E9C7C}" presName="text" presStyleLbl="node1" presStyleIdx="0" presStyleCnt="3" custScaleX="41804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A88CB5E-5058-421F-954F-E2AA0D7EDD1F}" type="pres">
      <dgm:prSet presAssocID="{086CEFA1-EE78-443F-B642-DB6602CA3BAB}" presName="space" presStyleCnt="0"/>
      <dgm:spPr/>
    </dgm:pt>
    <dgm:pt modelId="{C5FD7F87-0E28-4B03-89F9-C708E48DBA15}" type="pres">
      <dgm:prSet presAssocID="{9B59E08E-4A0B-4CB0-9E89-2F068CE27410}" presName="text" presStyleLbl="node1" presStyleIdx="1" presStyleCnt="3" custScaleX="4101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C35A0F-43D3-4BDF-B623-5F48E59E2D0B}" type="pres">
      <dgm:prSet presAssocID="{2C249103-E0AB-47FA-B2B3-82527E7B5FFF}" presName="space" presStyleCnt="0"/>
      <dgm:spPr/>
    </dgm:pt>
    <dgm:pt modelId="{8B812D1A-F5F5-4954-8B6D-D3AAC8704CF0}" type="pres">
      <dgm:prSet presAssocID="{6E51CBCB-F173-467E-99CB-9D084E4E15A1}" presName="text" presStyleLbl="node1" presStyleIdx="2" presStyleCnt="3" custScaleX="809625" custScaleY="965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D9F5B61-735B-4A53-9E7F-2C4D6153304C}" srcId="{A0EBEEA0-D7EA-4F64-9E31-762F2E40C6CB}" destId="{9B59E08E-4A0B-4CB0-9E89-2F068CE27410}" srcOrd="1" destOrd="0" parTransId="{694AA9B3-63AF-4A0A-8748-97F9894F5A54}" sibTransId="{2C249103-E0AB-47FA-B2B3-82527E7B5FFF}"/>
    <dgm:cxn modelId="{673EEB96-B963-47CF-8AC5-19D1DEFEF1A6}" type="presOf" srcId="{CD4A7E76-1B41-44D8-91D4-B1B6249E9C7C}" destId="{BB726CC2-DD9C-4E61-8DC7-EDBC9096F3A5}" srcOrd="0" destOrd="0" presId="urn:diagrams.loki3.com/VaryingWidthList"/>
    <dgm:cxn modelId="{B2F57203-DCC6-40C9-8F3F-BE69297BCCA7}" srcId="{A0EBEEA0-D7EA-4F64-9E31-762F2E40C6CB}" destId="{CD4A7E76-1B41-44D8-91D4-B1B6249E9C7C}" srcOrd="0" destOrd="0" parTransId="{88D64624-ADB2-4776-A80F-AA7D989E8B4F}" sibTransId="{086CEFA1-EE78-443F-B642-DB6602CA3BAB}"/>
    <dgm:cxn modelId="{2792FA1B-B082-4CF3-A94E-7DBBDF9B538B}" type="presOf" srcId="{9B59E08E-4A0B-4CB0-9E89-2F068CE27410}" destId="{C5FD7F87-0E28-4B03-89F9-C708E48DBA15}" srcOrd="0" destOrd="0" presId="urn:diagrams.loki3.com/VaryingWidthList"/>
    <dgm:cxn modelId="{7BBDB5CD-9D6F-4020-A555-00BAD32443A2}" type="presOf" srcId="{6E51CBCB-F173-467E-99CB-9D084E4E15A1}" destId="{8B812D1A-F5F5-4954-8B6D-D3AAC8704CF0}" srcOrd="0" destOrd="0" presId="urn:diagrams.loki3.com/VaryingWidthList"/>
    <dgm:cxn modelId="{E78142BE-BEF2-4013-91AD-BD4DA4090748}" srcId="{A0EBEEA0-D7EA-4F64-9E31-762F2E40C6CB}" destId="{6E51CBCB-F173-467E-99CB-9D084E4E15A1}" srcOrd="2" destOrd="0" parTransId="{282C48CC-775B-4856-90EA-7EEC57D3DF49}" sibTransId="{81C085A2-93EE-4BE3-A9C3-1AB3582057BD}"/>
    <dgm:cxn modelId="{713BEA83-879A-4865-A5B0-2391983CDF07}" type="presOf" srcId="{A0EBEEA0-D7EA-4F64-9E31-762F2E40C6CB}" destId="{682B9F9A-0051-486A-B4ED-AC61B6FA1A57}" srcOrd="0" destOrd="0" presId="urn:diagrams.loki3.com/VaryingWidthList"/>
    <dgm:cxn modelId="{4773D99B-0463-47E4-B0C2-86372A6B5F54}" type="presParOf" srcId="{682B9F9A-0051-486A-B4ED-AC61B6FA1A57}" destId="{BB726CC2-DD9C-4E61-8DC7-EDBC9096F3A5}" srcOrd="0" destOrd="0" presId="urn:diagrams.loki3.com/VaryingWidthList"/>
    <dgm:cxn modelId="{E33ABE83-84BA-4137-8A55-4A47713B3569}" type="presParOf" srcId="{682B9F9A-0051-486A-B4ED-AC61B6FA1A57}" destId="{BA88CB5E-5058-421F-954F-E2AA0D7EDD1F}" srcOrd="1" destOrd="0" presId="urn:diagrams.loki3.com/VaryingWidthList"/>
    <dgm:cxn modelId="{A511D523-94FC-4A82-839D-7E9B2BEA2D35}" type="presParOf" srcId="{682B9F9A-0051-486A-B4ED-AC61B6FA1A57}" destId="{C5FD7F87-0E28-4B03-89F9-C708E48DBA15}" srcOrd="2" destOrd="0" presId="urn:diagrams.loki3.com/VaryingWidthList"/>
    <dgm:cxn modelId="{39FD8CBA-2FC5-4F24-837A-ACD39150BC63}" type="presParOf" srcId="{682B9F9A-0051-486A-B4ED-AC61B6FA1A57}" destId="{ACC35A0F-43D3-4BDF-B623-5F48E59E2D0B}" srcOrd="3" destOrd="0" presId="urn:diagrams.loki3.com/VaryingWidthList"/>
    <dgm:cxn modelId="{CF4A3B58-EA30-4030-A61A-8A0FB677E523}" type="presParOf" srcId="{682B9F9A-0051-486A-B4ED-AC61B6FA1A57}" destId="{8B812D1A-F5F5-4954-8B6D-D3AAC8704CF0}" srcOrd="4" destOrd="0" presId="urn:diagrams.loki3.com/VaryingWidth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8ED9CE-E72D-4075-ADD4-D214AB4DFFE0}" type="doc">
      <dgm:prSet loTypeId="urn:microsoft.com/office/officeart/2005/8/layout/chevron2" loCatId="process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7727553C-4986-4B83-80DB-619EBFD3636B}">
      <dgm:prSet phldrT="[Text]"/>
      <dgm:spPr>
        <a:xfrm rot="5400000">
          <a:off x="-242677" y="245453"/>
          <a:ext cx="1617846" cy="1132492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Panel Management 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11530BF6-B3A1-482D-B49E-99144161138A}" type="parTrans" cxnId="{8F8EFD03-FE7F-42CC-BEBA-069A2A5667A8}">
      <dgm:prSet/>
      <dgm:spPr/>
      <dgm:t>
        <a:bodyPr/>
        <a:lstStyle/>
        <a:p>
          <a:endParaRPr lang="en-US"/>
        </a:p>
      </dgm:t>
    </dgm:pt>
    <dgm:pt modelId="{59A51AC3-B52F-4620-81EB-B040A7C8B38E}" type="sibTrans" cxnId="{8F8EFD03-FE7F-42CC-BEBA-069A2A5667A8}">
      <dgm:prSet/>
      <dgm:spPr/>
      <dgm:t>
        <a:bodyPr/>
        <a:lstStyle/>
        <a:p>
          <a:endParaRPr lang="en-US"/>
        </a:p>
      </dgm:t>
    </dgm:pt>
    <dgm:pt modelId="{6DB17F25-A797-40DD-847A-2B4C21DCFD60}">
      <dgm:prSet phldrT="[Text]"/>
      <dgm:spPr>
        <a:xfrm rot="5400000">
          <a:off x="4104446" y="-2969176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MA uses planned care dashboard to assess need for routine HIV test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+mn-cs"/>
          </a:endParaRPr>
        </a:p>
      </dgm:t>
    </dgm:pt>
    <dgm:pt modelId="{E0C5AD5B-5EF1-4951-BB2C-CFB6E51A1D94}" type="parTrans" cxnId="{B4AB2332-1ED1-4C72-A637-552ECED95CCD}">
      <dgm:prSet/>
      <dgm:spPr/>
      <dgm:t>
        <a:bodyPr/>
        <a:lstStyle/>
        <a:p>
          <a:endParaRPr lang="en-US"/>
        </a:p>
      </dgm:t>
    </dgm:pt>
    <dgm:pt modelId="{AD3CC203-DE54-45A1-A718-DCB5B7E50B86}" type="sibTrans" cxnId="{B4AB2332-1ED1-4C72-A637-552ECED95CCD}">
      <dgm:prSet/>
      <dgm:spPr/>
      <dgm:t>
        <a:bodyPr/>
        <a:lstStyle/>
        <a:p>
          <a:endParaRPr lang="en-US"/>
        </a:p>
      </dgm:t>
    </dgm:pt>
    <dgm:pt modelId="{DF3652CC-1627-4BEA-9323-46EE1972D724}">
      <dgm:prSet phldrT="[Text]"/>
      <dgm:spPr>
        <a:xfrm rot="5400000">
          <a:off x="4104446" y="-2969176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MA electronically adds HIV testing to list of necessary labs for visit so PCP can order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+mn-cs"/>
          </a:endParaRPr>
        </a:p>
      </dgm:t>
    </dgm:pt>
    <dgm:pt modelId="{FD191AEF-EB18-43BD-8379-4F6B826CA5EA}" type="parTrans" cxnId="{5C602184-F395-474C-B578-2FBC55ECB370}">
      <dgm:prSet/>
      <dgm:spPr/>
      <dgm:t>
        <a:bodyPr/>
        <a:lstStyle/>
        <a:p>
          <a:endParaRPr lang="en-US"/>
        </a:p>
      </dgm:t>
    </dgm:pt>
    <dgm:pt modelId="{6F6C0F3D-938A-41DB-9F73-0CEE33E19A3C}" type="sibTrans" cxnId="{5C602184-F395-474C-B578-2FBC55ECB370}">
      <dgm:prSet/>
      <dgm:spPr/>
      <dgm:t>
        <a:bodyPr/>
        <a:lstStyle/>
        <a:p>
          <a:endParaRPr lang="en-US"/>
        </a:p>
      </dgm:t>
    </dgm:pt>
    <dgm:pt modelId="{77A358E9-7538-458E-BE32-8D019160B01F}">
      <dgm:prSet phldrT="[Text]"/>
      <dgm:spPr>
        <a:xfrm rot="5400000">
          <a:off x="-242677" y="1669482"/>
          <a:ext cx="1617846" cy="1132492"/>
        </a:xfrm>
        <a:prstGeom prst="chevron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Result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1746645-992F-4BF9-9928-67517F5646B9}" type="parTrans" cxnId="{103F4ADF-7225-4DAE-8A8D-C26E353DB664}">
      <dgm:prSet/>
      <dgm:spPr/>
      <dgm:t>
        <a:bodyPr/>
        <a:lstStyle/>
        <a:p>
          <a:endParaRPr lang="en-US"/>
        </a:p>
      </dgm:t>
    </dgm:pt>
    <dgm:pt modelId="{C6C339BB-51AE-4247-8A99-A679945149FA}" type="sibTrans" cxnId="{103F4ADF-7225-4DAE-8A8D-C26E353DB664}">
      <dgm:prSet/>
      <dgm:spPr/>
      <dgm:t>
        <a:bodyPr/>
        <a:lstStyle/>
        <a:p>
          <a:endParaRPr lang="en-US"/>
        </a:p>
      </dgm:t>
    </dgm:pt>
    <dgm:pt modelId="{8DE65341-26D1-456F-AD48-1968AC26E1C2}">
      <dgm:prSet phldrT="[Text]"/>
      <dgm:spPr>
        <a:xfrm rot="5400000">
          <a:off x="4104446" y="-1545147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PCP reviews labs and informs patient of result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A06A2B8B-316D-4905-841D-B978387535BB}" type="parTrans" cxnId="{927DD9AE-8763-44FC-A544-378EE0DD979F}">
      <dgm:prSet/>
      <dgm:spPr/>
      <dgm:t>
        <a:bodyPr/>
        <a:lstStyle/>
        <a:p>
          <a:endParaRPr lang="en-US"/>
        </a:p>
      </dgm:t>
    </dgm:pt>
    <dgm:pt modelId="{E7AAE621-C0EB-42CA-97BA-B1A1BAEB5F51}" type="sibTrans" cxnId="{927DD9AE-8763-44FC-A544-378EE0DD979F}">
      <dgm:prSet/>
      <dgm:spPr/>
      <dgm:t>
        <a:bodyPr/>
        <a:lstStyle/>
        <a:p>
          <a:endParaRPr lang="en-US"/>
        </a:p>
      </dgm:t>
    </dgm:pt>
    <dgm:pt modelId="{12503723-827E-4566-A396-D8C5ED9D2F80}">
      <dgm:prSet phldrT="[Text]"/>
      <dgm:spPr>
        <a:xfrm rot="5400000">
          <a:off x="4104446" y="-1545147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Positive HIV test is reported to CHC – Center for Key Populations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8055EED8-90BB-461A-8A9A-64FFF89B962E}" type="parTrans" cxnId="{C00DD0AF-226B-4BD8-856E-B98B0074A9DE}">
      <dgm:prSet/>
      <dgm:spPr/>
      <dgm:t>
        <a:bodyPr/>
        <a:lstStyle/>
        <a:p>
          <a:endParaRPr lang="en-US"/>
        </a:p>
      </dgm:t>
    </dgm:pt>
    <dgm:pt modelId="{C524915E-4C33-48FC-9F69-6A3D4538EEEE}" type="sibTrans" cxnId="{C00DD0AF-226B-4BD8-856E-B98B0074A9DE}">
      <dgm:prSet/>
      <dgm:spPr/>
      <dgm:t>
        <a:bodyPr/>
        <a:lstStyle/>
        <a:p>
          <a:endParaRPr lang="en-US"/>
        </a:p>
      </dgm:t>
    </dgm:pt>
    <dgm:pt modelId="{9747F6F7-796D-48B7-9877-237C29654AB5}">
      <dgm:prSet phldrT="[Text]"/>
      <dgm:spPr>
        <a:xfrm rot="5400000">
          <a:off x="-242677" y="3093511"/>
          <a:ext cx="1617846" cy="1132492"/>
        </a:xfrm>
        <a:prstGeom prst="chevron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Linkage to Care</a:t>
          </a:r>
          <a:endParaRPr lang="en-US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gm:t>
    </dgm:pt>
    <dgm:pt modelId="{2083FF54-2F8D-47B0-BD7B-72D286618932}" type="parTrans" cxnId="{62BE9F4E-4E36-46F7-8A72-60D90623FF97}">
      <dgm:prSet/>
      <dgm:spPr/>
      <dgm:t>
        <a:bodyPr/>
        <a:lstStyle/>
        <a:p>
          <a:endParaRPr lang="en-US"/>
        </a:p>
      </dgm:t>
    </dgm:pt>
    <dgm:pt modelId="{4E7D195D-F556-4C68-BC07-E5377D9E2A86}" type="sibTrans" cxnId="{62BE9F4E-4E36-46F7-8A72-60D90623FF97}">
      <dgm:prSet/>
      <dgm:spPr/>
      <dgm:t>
        <a:bodyPr/>
        <a:lstStyle/>
        <a:p>
          <a:endParaRPr lang="en-US"/>
        </a:p>
      </dgm:t>
    </dgm:pt>
    <dgm:pt modelId="{6E3838E4-FE87-401B-8809-6069877ABEE4}">
      <dgm:prSet phldrT="[Text]"/>
      <dgm:spPr>
        <a:xfrm rot="5400000">
          <a:off x="4104446" y="-121118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 is linked to care with PCP at CHC with HIV expertise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7C4D4A02-1C92-48EA-B0FE-AACD7A4D918C}" type="parTrans" cxnId="{8337E028-12A2-464C-AC23-65F2AEEBA169}">
      <dgm:prSet/>
      <dgm:spPr/>
      <dgm:t>
        <a:bodyPr/>
        <a:lstStyle/>
        <a:p>
          <a:endParaRPr lang="en-US"/>
        </a:p>
      </dgm:t>
    </dgm:pt>
    <dgm:pt modelId="{641C1C98-3B06-4A7D-B4AD-A33F9905698E}" type="sibTrans" cxnId="{8337E028-12A2-464C-AC23-65F2AEEBA169}">
      <dgm:prSet/>
      <dgm:spPr/>
      <dgm:t>
        <a:bodyPr/>
        <a:lstStyle/>
        <a:p>
          <a:endParaRPr lang="en-US"/>
        </a:p>
      </dgm:t>
    </dgm:pt>
    <dgm:pt modelId="{C9103219-50C0-4AB4-A5DE-7FAB9D16FFA9}">
      <dgm:prSet phldrT="[Text]"/>
      <dgm:spPr>
        <a:xfrm rot="5400000">
          <a:off x="4104446" y="-121118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</a:ln>
        <a:effectLst/>
      </dgm:spPr>
      <dgm:t>
        <a:bodyPr/>
        <a:lstStyle/>
        <a:p>
          <a:r>
            <a:rPr lang="en-US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 is connected to support services as needed or desired and tracked by organization via HIV Dashboard. </a:t>
          </a:r>
          <a:endParaRPr lang="en-US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gm:t>
    </dgm:pt>
    <dgm:pt modelId="{60A7DBC2-E456-4E6B-B862-4F3B771F1336}" type="parTrans" cxnId="{24FABBAF-F506-443E-B1D7-D85E4B3DDB21}">
      <dgm:prSet/>
      <dgm:spPr/>
      <dgm:t>
        <a:bodyPr/>
        <a:lstStyle/>
        <a:p>
          <a:endParaRPr lang="en-US"/>
        </a:p>
      </dgm:t>
    </dgm:pt>
    <dgm:pt modelId="{E8B762C9-ADA5-4683-A070-BD8E43013FB8}" type="sibTrans" cxnId="{24FABBAF-F506-443E-B1D7-D85E4B3DDB21}">
      <dgm:prSet/>
      <dgm:spPr/>
      <dgm:t>
        <a:bodyPr/>
        <a:lstStyle/>
        <a:p>
          <a:endParaRPr lang="en-US"/>
        </a:p>
      </dgm:t>
    </dgm:pt>
    <dgm:pt modelId="{A47280BC-08D2-4E95-B613-7DF26DF9344B}" type="pres">
      <dgm:prSet presAssocID="{C78ED9CE-E72D-4075-ADD4-D214AB4DFFE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F84FE72-AAC0-48DA-B808-F5403F0A7B57}" type="pres">
      <dgm:prSet presAssocID="{7727553C-4986-4B83-80DB-619EBFD3636B}" presName="composite" presStyleCnt="0"/>
      <dgm:spPr/>
    </dgm:pt>
    <dgm:pt modelId="{066E7843-8063-4307-B387-3786B043AF7C}" type="pres">
      <dgm:prSet presAssocID="{7727553C-4986-4B83-80DB-619EBFD3636B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3B357E-F60A-41CF-9DF0-64C9E33F50A6}" type="pres">
      <dgm:prSet presAssocID="{7727553C-4986-4B83-80DB-619EBFD3636B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E584FB-4E66-4EA4-9838-8E62088AF4D0}" type="pres">
      <dgm:prSet presAssocID="{59A51AC3-B52F-4620-81EB-B040A7C8B38E}" presName="sp" presStyleCnt="0"/>
      <dgm:spPr/>
    </dgm:pt>
    <dgm:pt modelId="{7933B9F5-FFDE-41A9-9B56-75134D34E162}" type="pres">
      <dgm:prSet presAssocID="{77A358E9-7538-458E-BE32-8D019160B01F}" presName="composite" presStyleCnt="0"/>
      <dgm:spPr/>
    </dgm:pt>
    <dgm:pt modelId="{8A608AB7-C290-4506-8DE4-72D72D5F6761}" type="pres">
      <dgm:prSet presAssocID="{77A358E9-7538-458E-BE32-8D019160B01F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2A3BCC4-B1B3-47C6-AE35-828BFB620423}" type="pres">
      <dgm:prSet presAssocID="{77A358E9-7538-458E-BE32-8D019160B01F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01C9F6-3A6C-4187-9435-0C5E62D6B368}" type="pres">
      <dgm:prSet presAssocID="{C6C339BB-51AE-4247-8A99-A679945149FA}" presName="sp" presStyleCnt="0"/>
      <dgm:spPr/>
    </dgm:pt>
    <dgm:pt modelId="{64E4FD27-22AB-48E9-B4F5-9AD915794ABD}" type="pres">
      <dgm:prSet presAssocID="{9747F6F7-796D-48B7-9877-237C29654AB5}" presName="composite" presStyleCnt="0"/>
      <dgm:spPr/>
    </dgm:pt>
    <dgm:pt modelId="{86A000CD-C0D4-474E-B306-08438F3BC666}" type="pres">
      <dgm:prSet presAssocID="{9747F6F7-796D-48B7-9877-237C29654AB5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482DED4-9603-4063-B221-DF4614266190}" type="pres">
      <dgm:prSet presAssocID="{9747F6F7-796D-48B7-9877-237C29654AB5}" presName="descendantText" presStyleLbl="align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8C88CD-B48E-4EBC-8F4D-8AE36DC8FD70}" type="presOf" srcId="{C78ED9CE-E72D-4075-ADD4-D214AB4DFFE0}" destId="{A47280BC-08D2-4E95-B613-7DF26DF9344B}" srcOrd="0" destOrd="0" presId="urn:microsoft.com/office/officeart/2005/8/layout/chevron2"/>
    <dgm:cxn modelId="{7F2B7000-ADA8-4245-82C1-4791155BA823}" type="presOf" srcId="{DF3652CC-1627-4BEA-9323-46EE1972D724}" destId="{573B357E-F60A-41CF-9DF0-64C9E33F50A6}" srcOrd="0" destOrd="1" presId="urn:microsoft.com/office/officeart/2005/8/layout/chevron2"/>
    <dgm:cxn modelId="{0A55CC1C-A976-4676-BEDA-AFC7922FB6FF}" type="presOf" srcId="{6DB17F25-A797-40DD-847A-2B4C21DCFD60}" destId="{573B357E-F60A-41CF-9DF0-64C9E33F50A6}" srcOrd="0" destOrd="0" presId="urn:microsoft.com/office/officeart/2005/8/layout/chevron2"/>
    <dgm:cxn modelId="{8337E028-12A2-464C-AC23-65F2AEEBA169}" srcId="{9747F6F7-796D-48B7-9877-237C29654AB5}" destId="{6E3838E4-FE87-401B-8809-6069877ABEE4}" srcOrd="0" destOrd="0" parTransId="{7C4D4A02-1C92-48EA-B0FE-AACD7A4D918C}" sibTransId="{641C1C98-3B06-4A7D-B4AD-A33F9905698E}"/>
    <dgm:cxn modelId="{5C602184-F395-474C-B578-2FBC55ECB370}" srcId="{7727553C-4986-4B83-80DB-619EBFD3636B}" destId="{DF3652CC-1627-4BEA-9323-46EE1972D724}" srcOrd="1" destOrd="0" parTransId="{FD191AEF-EB18-43BD-8379-4F6B826CA5EA}" sibTransId="{6F6C0F3D-938A-41DB-9F73-0CEE33E19A3C}"/>
    <dgm:cxn modelId="{927DD9AE-8763-44FC-A544-378EE0DD979F}" srcId="{77A358E9-7538-458E-BE32-8D019160B01F}" destId="{8DE65341-26D1-456F-AD48-1968AC26E1C2}" srcOrd="0" destOrd="0" parTransId="{A06A2B8B-316D-4905-841D-B978387535BB}" sibTransId="{E7AAE621-C0EB-42CA-97BA-B1A1BAEB5F51}"/>
    <dgm:cxn modelId="{62A0916E-E4C6-494E-958F-7DA59738DD02}" type="presOf" srcId="{C9103219-50C0-4AB4-A5DE-7FAB9D16FFA9}" destId="{4482DED4-9603-4063-B221-DF4614266190}" srcOrd="0" destOrd="1" presId="urn:microsoft.com/office/officeart/2005/8/layout/chevron2"/>
    <dgm:cxn modelId="{4288040F-509A-4BF0-AECD-62D71981CE32}" type="presOf" srcId="{12503723-827E-4566-A396-D8C5ED9D2F80}" destId="{B2A3BCC4-B1B3-47C6-AE35-828BFB620423}" srcOrd="0" destOrd="1" presId="urn:microsoft.com/office/officeart/2005/8/layout/chevron2"/>
    <dgm:cxn modelId="{103F4ADF-7225-4DAE-8A8D-C26E353DB664}" srcId="{C78ED9CE-E72D-4075-ADD4-D214AB4DFFE0}" destId="{77A358E9-7538-458E-BE32-8D019160B01F}" srcOrd="1" destOrd="0" parTransId="{21746645-992F-4BF9-9928-67517F5646B9}" sibTransId="{C6C339BB-51AE-4247-8A99-A679945149FA}"/>
    <dgm:cxn modelId="{1D812245-F626-4883-849B-5F95F3307364}" type="presOf" srcId="{6E3838E4-FE87-401B-8809-6069877ABEE4}" destId="{4482DED4-9603-4063-B221-DF4614266190}" srcOrd="0" destOrd="0" presId="urn:microsoft.com/office/officeart/2005/8/layout/chevron2"/>
    <dgm:cxn modelId="{40E7190C-F5DF-44A5-BD35-A64F0E307441}" type="presOf" srcId="{8DE65341-26D1-456F-AD48-1968AC26E1C2}" destId="{B2A3BCC4-B1B3-47C6-AE35-828BFB620423}" srcOrd="0" destOrd="0" presId="urn:microsoft.com/office/officeart/2005/8/layout/chevron2"/>
    <dgm:cxn modelId="{7744B250-5E12-49A7-8B6C-CAAAA8AD2148}" type="presOf" srcId="{9747F6F7-796D-48B7-9877-237C29654AB5}" destId="{86A000CD-C0D4-474E-B306-08438F3BC666}" srcOrd="0" destOrd="0" presId="urn:microsoft.com/office/officeart/2005/8/layout/chevron2"/>
    <dgm:cxn modelId="{62BE9F4E-4E36-46F7-8A72-60D90623FF97}" srcId="{C78ED9CE-E72D-4075-ADD4-D214AB4DFFE0}" destId="{9747F6F7-796D-48B7-9877-237C29654AB5}" srcOrd="2" destOrd="0" parTransId="{2083FF54-2F8D-47B0-BD7B-72D286618932}" sibTransId="{4E7D195D-F556-4C68-BC07-E5377D9E2A86}"/>
    <dgm:cxn modelId="{C00DD0AF-226B-4BD8-856E-B98B0074A9DE}" srcId="{77A358E9-7538-458E-BE32-8D019160B01F}" destId="{12503723-827E-4566-A396-D8C5ED9D2F80}" srcOrd="1" destOrd="0" parTransId="{8055EED8-90BB-461A-8A9A-64FFF89B962E}" sibTransId="{C524915E-4C33-48FC-9F69-6A3D4538EEEE}"/>
    <dgm:cxn modelId="{8F8EFD03-FE7F-42CC-BEBA-069A2A5667A8}" srcId="{C78ED9CE-E72D-4075-ADD4-D214AB4DFFE0}" destId="{7727553C-4986-4B83-80DB-619EBFD3636B}" srcOrd="0" destOrd="0" parTransId="{11530BF6-B3A1-482D-B49E-99144161138A}" sibTransId="{59A51AC3-B52F-4620-81EB-B040A7C8B38E}"/>
    <dgm:cxn modelId="{24FABBAF-F506-443E-B1D7-D85E4B3DDB21}" srcId="{9747F6F7-796D-48B7-9877-237C29654AB5}" destId="{C9103219-50C0-4AB4-A5DE-7FAB9D16FFA9}" srcOrd="1" destOrd="0" parTransId="{60A7DBC2-E456-4E6B-B862-4F3B771F1336}" sibTransId="{E8B762C9-ADA5-4683-A070-BD8E43013FB8}"/>
    <dgm:cxn modelId="{FB3AC2E2-8083-4C01-B56D-81D5F5A0C00A}" type="presOf" srcId="{7727553C-4986-4B83-80DB-619EBFD3636B}" destId="{066E7843-8063-4307-B387-3786B043AF7C}" srcOrd="0" destOrd="0" presId="urn:microsoft.com/office/officeart/2005/8/layout/chevron2"/>
    <dgm:cxn modelId="{B4AB2332-1ED1-4C72-A637-552ECED95CCD}" srcId="{7727553C-4986-4B83-80DB-619EBFD3636B}" destId="{6DB17F25-A797-40DD-847A-2B4C21DCFD60}" srcOrd="0" destOrd="0" parTransId="{E0C5AD5B-5EF1-4951-BB2C-CFB6E51A1D94}" sibTransId="{AD3CC203-DE54-45A1-A718-DCB5B7E50B86}"/>
    <dgm:cxn modelId="{09CD4B59-66E5-43EA-9A64-57C45CD1084A}" type="presOf" srcId="{77A358E9-7538-458E-BE32-8D019160B01F}" destId="{8A608AB7-C290-4506-8DE4-72D72D5F6761}" srcOrd="0" destOrd="0" presId="urn:microsoft.com/office/officeart/2005/8/layout/chevron2"/>
    <dgm:cxn modelId="{CF73E0C4-72B8-445B-8F77-BD85F482E2C0}" type="presParOf" srcId="{A47280BC-08D2-4E95-B613-7DF26DF9344B}" destId="{1F84FE72-AAC0-48DA-B808-F5403F0A7B57}" srcOrd="0" destOrd="0" presId="urn:microsoft.com/office/officeart/2005/8/layout/chevron2"/>
    <dgm:cxn modelId="{EAEF8D1A-3C02-4B0C-947E-95D95CEA4EF5}" type="presParOf" srcId="{1F84FE72-AAC0-48DA-B808-F5403F0A7B57}" destId="{066E7843-8063-4307-B387-3786B043AF7C}" srcOrd="0" destOrd="0" presId="urn:microsoft.com/office/officeart/2005/8/layout/chevron2"/>
    <dgm:cxn modelId="{886D7B38-A771-4530-9044-AE1151963EBF}" type="presParOf" srcId="{1F84FE72-AAC0-48DA-B808-F5403F0A7B57}" destId="{573B357E-F60A-41CF-9DF0-64C9E33F50A6}" srcOrd="1" destOrd="0" presId="urn:microsoft.com/office/officeart/2005/8/layout/chevron2"/>
    <dgm:cxn modelId="{FE285531-383F-4E92-A3F4-648255962A70}" type="presParOf" srcId="{A47280BC-08D2-4E95-B613-7DF26DF9344B}" destId="{18E584FB-4E66-4EA4-9838-8E62088AF4D0}" srcOrd="1" destOrd="0" presId="urn:microsoft.com/office/officeart/2005/8/layout/chevron2"/>
    <dgm:cxn modelId="{BFFB4534-2801-4492-BD67-48D8D0D77EE7}" type="presParOf" srcId="{A47280BC-08D2-4E95-B613-7DF26DF9344B}" destId="{7933B9F5-FFDE-41A9-9B56-75134D34E162}" srcOrd="2" destOrd="0" presId="urn:microsoft.com/office/officeart/2005/8/layout/chevron2"/>
    <dgm:cxn modelId="{3C82B55B-5D00-4192-AF11-7662C7C6F43D}" type="presParOf" srcId="{7933B9F5-FFDE-41A9-9B56-75134D34E162}" destId="{8A608AB7-C290-4506-8DE4-72D72D5F6761}" srcOrd="0" destOrd="0" presId="urn:microsoft.com/office/officeart/2005/8/layout/chevron2"/>
    <dgm:cxn modelId="{47F8FF11-7A66-4385-BDAB-F5611B5676CA}" type="presParOf" srcId="{7933B9F5-FFDE-41A9-9B56-75134D34E162}" destId="{B2A3BCC4-B1B3-47C6-AE35-828BFB620423}" srcOrd="1" destOrd="0" presId="urn:microsoft.com/office/officeart/2005/8/layout/chevron2"/>
    <dgm:cxn modelId="{E59A9784-DE0E-49D4-B06B-A060245123D7}" type="presParOf" srcId="{A47280BC-08D2-4E95-B613-7DF26DF9344B}" destId="{6701C9F6-3A6C-4187-9435-0C5E62D6B368}" srcOrd="3" destOrd="0" presId="urn:microsoft.com/office/officeart/2005/8/layout/chevron2"/>
    <dgm:cxn modelId="{B4E38198-BDD0-40A5-B99F-59EA0B39F8BA}" type="presParOf" srcId="{A47280BC-08D2-4E95-B613-7DF26DF9344B}" destId="{64E4FD27-22AB-48E9-B4F5-9AD915794ABD}" srcOrd="4" destOrd="0" presId="urn:microsoft.com/office/officeart/2005/8/layout/chevron2"/>
    <dgm:cxn modelId="{AD0C0064-56E7-4D60-8EE0-9E463F626F2C}" type="presParOf" srcId="{64E4FD27-22AB-48E9-B4F5-9AD915794ABD}" destId="{86A000CD-C0D4-474E-B306-08438F3BC666}" srcOrd="0" destOrd="0" presId="urn:microsoft.com/office/officeart/2005/8/layout/chevron2"/>
    <dgm:cxn modelId="{40B09CB3-34FF-4BB3-9356-01693688858C}" type="presParOf" srcId="{64E4FD27-22AB-48E9-B4F5-9AD915794ABD}" destId="{4482DED4-9603-4063-B221-DF461426619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817BCE-0C55-4006-8622-9EF0E42A9700}" type="doc">
      <dgm:prSet loTypeId="urn:microsoft.com/office/officeart/2005/8/layout/matrix1" loCatId="matrix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416EAC0A-502A-4AD3-8920-620307603101}">
      <dgm:prSet phldrT="[Text]"/>
      <dgm:spPr>
        <a:xfrm>
          <a:off x="3060658" y="2025543"/>
          <a:ext cx="1346555" cy="1384069"/>
        </a:xfrm>
        <a:prstGeom prst="roundRect">
          <a:avLst/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b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Routine HIV Testing Quality Improvement Plan </a:t>
          </a:r>
          <a:endParaRPr lang="en-US" b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gm:t>
    </dgm:pt>
    <dgm:pt modelId="{FA2C2472-20DD-4ADD-8636-C3D894A7260B}" type="parTrans" cxnId="{24A4D2AE-4922-4599-B8E6-B526D7C22B74}">
      <dgm:prSet/>
      <dgm:spPr/>
      <dgm:t>
        <a:bodyPr/>
        <a:lstStyle/>
        <a:p>
          <a:endParaRPr lang="en-US"/>
        </a:p>
      </dgm:t>
    </dgm:pt>
    <dgm:pt modelId="{EFCEDDBD-D689-4F14-8741-AFD637CAF5B7}" type="sibTrans" cxnId="{24A4D2AE-4922-4599-B8E6-B526D7C22B74}">
      <dgm:prSet/>
      <dgm:spPr/>
      <dgm:t>
        <a:bodyPr/>
        <a:lstStyle/>
        <a:p>
          <a:endParaRPr lang="en-US"/>
        </a:p>
      </dgm:t>
    </dgm:pt>
    <dgm:pt modelId="{580D733D-4FEE-4422-A5A1-3047D41D6BBE}">
      <dgm:prSet phldrT="[Text]" custT="1"/>
      <dgm:spPr>
        <a:xfrm rot="16200000">
          <a:off x="473392" y="-487752"/>
          <a:ext cx="2768138" cy="3714923"/>
        </a:xfrm>
        <a:prstGeom prst="round1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600" u="sng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Analysis</a:t>
          </a:r>
        </a:p>
        <a:p>
          <a:r>
            <a:rPr lang="en-US" sz="16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patients with no HIV test ordered.</a:t>
          </a:r>
        </a:p>
        <a:p>
          <a:r>
            <a:rPr lang="en-US" sz="16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patients with HIV tests ordered but not obtained.  </a:t>
          </a:r>
        </a:p>
        <a:p>
          <a:r>
            <a:rPr lang="en-US" sz="16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pediatric/adolescent patients with HIV test ordered/obtained</a:t>
          </a:r>
          <a:endParaRPr lang="en-US" sz="1600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gm:t>
    </dgm:pt>
    <dgm:pt modelId="{D291410C-2DC3-4E84-985D-241CD4B353C0}" type="parTrans" cxnId="{FF889CEA-B85C-43E7-A08E-9D78F64D0232}">
      <dgm:prSet/>
      <dgm:spPr/>
      <dgm:t>
        <a:bodyPr/>
        <a:lstStyle/>
        <a:p>
          <a:endParaRPr lang="en-US"/>
        </a:p>
      </dgm:t>
    </dgm:pt>
    <dgm:pt modelId="{A6764795-DDBB-4F9A-9C03-396FDF082040}" type="sibTrans" cxnId="{FF889CEA-B85C-43E7-A08E-9D78F64D0232}">
      <dgm:prSet/>
      <dgm:spPr/>
      <dgm:t>
        <a:bodyPr/>
        <a:lstStyle/>
        <a:p>
          <a:endParaRPr lang="en-US"/>
        </a:p>
      </dgm:t>
    </dgm:pt>
    <dgm:pt modelId="{3AC95746-8370-4B61-B698-1613C98D7D81}">
      <dgm:prSet phldrT="[Text]" custT="1"/>
      <dgm:spPr>
        <a:xfrm>
          <a:off x="3714923" y="-14359"/>
          <a:ext cx="3714923" cy="2768138"/>
        </a:xfrm>
        <a:prstGeom prst="round1Rect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endParaRPr lang="en-US" sz="1100" u="sng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endParaRPr lang="en-US" sz="1800" u="sng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r>
            <a:rPr lang="en-US" sz="1800" u="sng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Training/Education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Annual Clinical grand rounds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Organization Training – Town Hall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Dissemination by site/provider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Pediatric/Adolescent Specific Training</a:t>
          </a:r>
        </a:p>
        <a:p>
          <a:r>
            <a:rPr lang="en-US" sz="18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Competition/Recognition </a:t>
          </a:r>
        </a:p>
        <a:p>
          <a:r>
            <a:rPr lang="en-US" sz="11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 </a:t>
          </a:r>
          <a:endParaRPr lang="en-US" sz="1100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gm:t>
    </dgm:pt>
    <dgm:pt modelId="{30501401-6A09-4AC3-B59A-F236D222BC36}" type="parTrans" cxnId="{6C2BC0BC-1103-498F-9C1D-E5EF80F031AE}">
      <dgm:prSet/>
      <dgm:spPr/>
      <dgm:t>
        <a:bodyPr/>
        <a:lstStyle/>
        <a:p>
          <a:endParaRPr lang="en-US"/>
        </a:p>
      </dgm:t>
    </dgm:pt>
    <dgm:pt modelId="{C762BDFD-F675-47D2-B398-890A10116F0D}" type="sibTrans" cxnId="{6C2BC0BC-1103-498F-9C1D-E5EF80F031AE}">
      <dgm:prSet/>
      <dgm:spPr/>
      <dgm:t>
        <a:bodyPr/>
        <a:lstStyle/>
        <a:p>
          <a:endParaRPr lang="en-US"/>
        </a:p>
      </dgm:t>
    </dgm:pt>
    <dgm:pt modelId="{0B102C46-0779-4192-A91F-1C0AA85686BC}">
      <dgm:prSet phldrT="[Text]" custT="1"/>
      <dgm:spPr>
        <a:xfrm rot="10800000">
          <a:off x="0" y="2649211"/>
          <a:ext cx="3714923" cy="2825576"/>
        </a:xfrm>
        <a:prstGeom prst="round1Rect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u="sng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Communication/QI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Monthly Meetings with Outreach/Prevention Team to work on QI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QI input from Champions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CKP Team feedback</a:t>
          </a:r>
        </a:p>
        <a:p>
          <a:endParaRPr lang="en-US" sz="1600" u="none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gm:t>
    </dgm:pt>
    <dgm:pt modelId="{61F6D0D2-A55B-4D6B-B86E-A2E7585FA368}" type="parTrans" cxnId="{F02040A4-9082-4137-9E87-EFEAD5A04E2D}">
      <dgm:prSet/>
      <dgm:spPr/>
      <dgm:t>
        <a:bodyPr/>
        <a:lstStyle/>
        <a:p>
          <a:endParaRPr lang="en-US"/>
        </a:p>
      </dgm:t>
    </dgm:pt>
    <dgm:pt modelId="{A80AC674-1FD7-4DCD-BC96-C29A9429CA18}" type="sibTrans" cxnId="{F02040A4-9082-4137-9E87-EFEAD5A04E2D}">
      <dgm:prSet/>
      <dgm:spPr/>
      <dgm:t>
        <a:bodyPr/>
        <a:lstStyle/>
        <a:p>
          <a:endParaRPr lang="en-US"/>
        </a:p>
      </dgm:t>
    </dgm:pt>
    <dgm:pt modelId="{43517DF8-E1D0-4608-BDF5-55E68A8BE0CA}">
      <dgm:prSet phldrT="[Text]" custT="1"/>
      <dgm:spPr>
        <a:xfrm rot="5400000">
          <a:off x="4230807" y="2291098"/>
          <a:ext cx="2683156" cy="3714923"/>
        </a:xfrm>
        <a:prstGeom prst="round1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</a:ln>
        <a:effectLst/>
      </dgm:spPr>
      <dgm:t>
        <a:bodyPr/>
        <a:lstStyle/>
        <a:p>
          <a:r>
            <a:rPr lang="en-US" sz="1800" u="sng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Meaningful Use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PrEP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Target high risk populations with outreach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Disseminate information widely</a:t>
          </a:r>
        </a:p>
        <a:p>
          <a:r>
            <a:rPr lang="en-US" sz="1800" u="none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Patient Education</a:t>
          </a:r>
        </a:p>
        <a:p>
          <a:endParaRPr lang="en-US" sz="1800" u="none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endParaRPr lang="en-US" sz="1600" u="none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gm:t>
    </dgm:pt>
    <dgm:pt modelId="{83058DE0-D596-440E-B8A5-226F8907A264}" type="parTrans" cxnId="{245D4F6B-E2AB-4B9E-84AC-B4DE57C497EB}">
      <dgm:prSet/>
      <dgm:spPr/>
      <dgm:t>
        <a:bodyPr/>
        <a:lstStyle/>
        <a:p>
          <a:endParaRPr lang="en-US"/>
        </a:p>
      </dgm:t>
    </dgm:pt>
    <dgm:pt modelId="{8C73A15F-0C64-4456-B3B8-5D76EEB37AA2}" type="sibTrans" cxnId="{245D4F6B-E2AB-4B9E-84AC-B4DE57C497EB}">
      <dgm:prSet/>
      <dgm:spPr/>
      <dgm:t>
        <a:bodyPr/>
        <a:lstStyle/>
        <a:p>
          <a:endParaRPr lang="en-US"/>
        </a:p>
      </dgm:t>
    </dgm:pt>
    <dgm:pt modelId="{1EE375ED-0816-4E2B-BC11-5111A3AEEFAF}" type="pres">
      <dgm:prSet presAssocID="{3B817BCE-0C55-4006-8622-9EF0E42A9700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87B5812-DD6E-4D22-A33A-A0A343D9DBDB}" type="pres">
      <dgm:prSet presAssocID="{3B817BCE-0C55-4006-8622-9EF0E42A9700}" presName="matrix" presStyleCnt="0"/>
      <dgm:spPr/>
    </dgm:pt>
    <dgm:pt modelId="{96690FC4-64AB-4431-9496-270FB5B4F2EC}" type="pres">
      <dgm:prSet presAssocID="{3B817BCE-0C55-4006-8622-9EF0E42A9700}" presName="tile1" presStyleLbl="node1" presStyleIdx="0" presStyleCnt="4"/>
      <dgm:spPr/>
      <dgm:t>
        <a:bodyPr/>
        <a:lstStyle/>
        <a:p>
          <a:endParaRPr lang="en-US"/>
        </a:p>
      </dgm:t>
    </dgm:pt>
    <dgm:pt modelId="{AF5A2BFA-62EF-4B59-AF50-0F539ACE8C86}" type="pres">
      <dgm:prSet presAssocID="{3B817BCE-0C55-4006-8622-9EF0E42A9700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C138E40-96F3-49D8-9E95-AD18A3C340C4}" type="pres">
      <dgm:prSet presAssocID="{3B817BCE-0C55-4006-8622-9EF0E42A9700}" presName="tile2" presStyleLbl="node1" presStyleIdx="1" presStyleCnt="4"/>
      <dgm:spPr/>
      <dgm:t>
        <a:bodyPr/>
        <a:lstStyle/>
        <a:p>
          <a:endParaRPr lang="en-US"/>
        </a:p>
      </dgm:t>
    </dgm:pt>
    <dgm:pt modelId="{C3B6E92D-AD7A-437F-8B79-F115E0C77841}" type="pres">
      <dgm:prSet presAssocID="{3B817BCE-0C55-4006-8622-9EF0E42A9700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CC4FE7-140B-41B5-B310-8090B4B5AAD9}" type="pres">
      <dgm:prSet presAssocID="{3B817BCE-0C55-4006-8622-9EF0E42A9700}" presName="tile3" presStyleLbl="node1" presStyleIdx="2" presStyleCnt="4" custScaleY="102075" custLinFactNeighborX="-1023" custLinFactNeighborY="-2740"/>
      <dgm:spPr/>
      <dgm:t>
        <a:bodyPr/>
        <a:lstStyle/>
        <a:p>
          <a:endParaRPr lang="en-US"/>
        </a:p>
      </dgm:t>
    </dgm:pt>
    <dgm:pt modelId="{ED01AA20-B01E-4826-AF78-F940F4C5F56D}" type="pres">
      <dgm:prSet presAssocID="{3B817BCE-0C55-4006-8622-9EF0E42A9700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E3363CF-0E7A-4F55-AE21-FE156B402731}" type="pres">
      <dgm:prSet presAssocID="{3B817BCE-0C55-4006-8622-9EF0E42A9700}" presName="tile4" presStyleLbl="node1" presStyleIdx="3" presStyleCnt="4" custScaleY="96930" custLinFactNeighborY="387"/>
      <dgm:spPr/>
      <dgm:t>
        <a:bodyPr/>
        <a:lstStyle/>
        <a:p>
          <a:endParaRPr lang="en-US"/>
        </a:p>
      </dgm:t>
    </dgm:pt>
    <dgm:pt modelId="{F1FF67F0-E3B0-44F0-A220-70DED4815221}" type="pres">
      <dgm:prSet presAssocID="{3B817BCE-0C55-4006-8622-9EF0E42A9700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CF454CC-6C53-4C27-B959-5576555CA836}" type="pres">
      <dgm:prSet presAssocID="{3B817BCE-0C55-4006-8622-9EF0E42A9700}" presName="centerTile" presStyleLbl="fgShp" presStyleIdx="0" presStyleCnt="1" custScaleX="60412" custLinFactNeighborX="853" custLinFactNeighborY="-3653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0B48C6CA-532D-45CE-87D7-1EC7B290C9A1}" type="presOf" srcId="{43517DF8-E1D0-4608-BDF5-55E68A8BE0CA}" destId="{DE3363CF-0E7A-4F55-AE21-FE156B402731}" srcOrd="0" destOrd="0" presId="urn:microsoft.com/office/officeart/2005/8/layout/matrix1"/>
    <dgm:cxn modelId="{F02040A4-9082-4137-9E87-EFEAD5A04E2D}" srcId="{416EAC0A-502A-4AD3-8920-620307603101}" destId="{0B102C46-0779-4192-A91F-1C0AA85686BC}" srcOrd="2" destOrd="0" parTransId="{61F6D0D2-A55B-4D6B-B86E-A2E7585FA368}" sibTransId="{A80AC674-1FD7-4DCD-BC96-C29A9429CA18}"/>
    <dgm:cxn modelId="{40040B3A-167E-45F5-9678-4E773C4A17E1}" type="presOf" srcId="{416EAC0A-502A-4AD3-8920-620307603101}" destId="{BCF454CC-6C53-4C27-B959-5576555CA836}" srcOrd="0" destOrd="0" presId="urn:microsoft.com/office/officeart/2005/8/layout/matrix1"/>
    <dgm:cxn modelId="{A455A647-0A41-4A52-93E8-2A8FF626759F}" type="presOf" srcId="{580D733D-4FEE-4422-A5A1-3047D41D6BBE}" destId="{96690FC4-64AB-4431-9496-270FB5B4F2EC}" srcOrd="0" destOrd="0" presId="urn:microsoft.com/office/officeart/2005/8/layout/matrix1"/>
    <dgm:cxn modelId="{6C2BC0BC-1103-498F-9C1D-E5EF80F031AE}" srcId="{416EAC0A-502A-4AD3-8920-620307603101}" destId="{3AC95746-8370-4B61-B698-1613C98D7D81}" srcOrd="1" destOrd="0" parTransId="{30501401-6A09-4AC3-B59A-F236D222BC36}" sibTransId="{C762BDFD-F675-47D2-B398-890A10116F0D}"/>
    <dgm:cxn modelId="{E615CC4A-D7AD-4B7E-8C4C-B297D9E7181C}" type="presOf" srcId="{3B817BCE-0C55-4006-8622-9EF0E42A9700}" destId="{1EE375ED-0816-4E2B-BC11-5111A3AEEFAF}" srcOrd="0" destOrd="0" presId="urn:microsoft.com/office/officeart/2005/8/layout/matrix1"/>
    <dgm:cxn modelId="{FF889CEA-B85C-43E7-A08E-9D78F64D0232}" srcId="{416EAC0A-502A-4AD3-8920-620307603101}" destId="{580D733D-4FEE-4422-A5A1-3047D41D6BBE}" srcOrd="0" destOrd="0" parTransId="{D291410C-2DC3-4E84-985D-241CD4B353C0}" sibTransId="{A6764795-DDBB-4F9A-9C03-396FDF082040}"/>
    <dgm:cxn modelId="{EA60791E-68FD-4CC4-865A-8D5E7D2A1803}" type="presOf" srcId="{3AC95746-8370-4B61-B698-1613C98D7D81}" destId="{C3B6E92D-AD7A-437F-8B79-F115E0C77841}" srcOrd="1" destOrd="0" presId="urn:microsoft.com/office/officeart/2005/8/layout/matrix1"/>
    <dgm:cxn modelId="{F39C2048-A781-4E0F-8246-09FD5EA3D33C}" type="presOf" srcId="{0B102C46-0779-4192-A91F-1C0AA85686BC}" destId="{4BCC4FE7-140B-41B5-B310-8090B4B5AAD9}" srcOrd="0" destOrd="0" presId="urn:microsoft.com/office/officeart/2005/8/layout/matrix1"/>
    <dgm:cxn modelId="{4036A938-4D44-4872-9B2D-5FD6E55692C7}" type="presOf" srcId="{0B102C46-0779-4192-A91F-1C0AA85686BC}" destId="{ED01AA20-B01E-4826-AF78-F940F4C5F56D}" srcOrd="1" destOrd="0" presId="urn:microsoft.com/office/officeart/2005/8/layout/matrix1"/>
    <dgm:cxn modelId="{FAC212FF-323B-4507-B6E2-ECF5FC553DD1}" type="presOf" srcId="{3AC95746-8370-4B61-B698-1613C98D7D81}" destId="{AC138E40-96F3-49D8-9E95-AD18A3C340C4}" srcOrd="0" destOrd="0" presId="urn:microsoft.com/office/officeart/2005/8/layout/matrix1"/>
    <dgm:cxn modelId="{245D4F6B-E2AB-4B9E-84AC-B4DE57C497EB}" srcId="{416EAC0A-502A-4AD3-8920-620307603101}" destId="{43517DF8-E1D0-4608-BDF5-55E68A8BE0CA}" srcOrd="3" destOrd="0" parTransId="{83058DE0-D596-440E-B8A5-226F8907A264}" sibTransId="{8C73A15F-0C64-4456-B3B8-5D76EEB37AA2}"/>
    <dgm:cxn modelId="{BCCD2CF7-BC07-4D31-BB44-D900C0D64F7B}" type="presOf" srcId="{580D733D-4FEE-4422-A5A1-3047D41D6BBE}" destId="{AF5A2BFA-62EF-4B59-AF50-0F539ACE8C86}" srcOrd="1" destOrd="0" presId="urn:microsoft.com/office/officeart/2005/8/layout/matrix1"/>
    <dgm:cxn modelId="{24A4D2AE-4922-4599-B8E6-B526D7C22B74}" srcId="{3B817BCE-0C55-4006-8622-9EF0E42A9700}" destId="{416EAC0A-502A-4AD3-8920-620307603101}" srcOrd="0" destOrd="0" parTransId="{FA2C2472-20DD-4ADD-8636-C3D894A7260B}" sibTransId="{EFCEDDBD-D689-4F14-8741-AFD637CAF5B7}"/>
    <dgm:cxn modelId="{5401DDCA-20C8-4AFE-AE3D-4D27755AD269}" type="presOf" srcId="{43517DF8-E1D0-4608-BDF5-55E68A8BE0CA}" destId="{F1FF67F0-E3B0-44F0-A220-70DED4815221}" srcOrd="1" destOrd="0" presId="urn:microsoft.com/office/officeart/2005/8/layout/matrix1"/>
    <dgm:cxn modelId="{8E1803BC-FFA3-42C3-BCFB-29D09B08F6C3}" type="presParOf" srcId="{1EE375ED-0816-4E2B-BC11-5111A3AEEFAF}" destId="{987B5812-DD6E-4D22-A33A-A0A343D9DBDB}" srcOrd="0" destOrd="0" presId="urn:microsoft.com/office/officeart/2005/8/layout/matrix1"/>
    <dgm:cxn modelId="{DF1102D6-AC54-4CE0-9445-9AFDF093C615}" type="presParOf" srcId="{987B5812-DD6E-4D22-A33A-A0A343D9DBDB}" destId="{96690FC4-64AB-4431-9496-270FB5B4F2EC}" srcOrd="0" destOrd="0" presId="urn:microsoft.com/office/officeart/2005/8/layout/matrix1"/>
    <dgm:cxn modelId="{EEF61773-23DF-411F-9739-A090EEEC5BA2}" type="presParOf" srcId="{987B5812-DD6E-4D22-A33A-A0A343D9DBDB}" destId="{AF5A2BFA-62EF-4B59-AF50-0F539ACE8C86}" srcOrd="1" destOrd="0" presId="urn:microsoft.com/office/officeart/2005/8/layout/matrix1"/>
    <dgm:cxn modelId="{C0D3B8BA-7E54-4697-BFB5-34DC8C08F9AD}" type="presParOf" srcId="{987B5812-DD6E-4D22-A33A-A0A343D9DBDB}" destId="{AC138E40-96F3-49D8-9E95-AD18A3C340C4}" srcOrd="2" destOrd="0" presId="urn:microsoft.com/office/officeart/2005/8/layout/matrix1"/>
    <dgm:cxn modelId="{68ABB40E-1D04-426A-BA42-7C416CFB0167}" type="presParOf" srcId="{987B5812-DD6E-4D22-A33A-A0A343D9DBDB}" destId="{C3B6E92D-AD7A-437F-8B79-F115E0C77841}" srcOrd="3" destOrd="0" presId="urn:microsoft.com/office/officeart/2005/8/layout/matrix1"/>
    <dgm:cxn modelId="{8DA63088-CF2B-47C4-93E9-36CC5210F0F8}" type="presParOf" srcId="{987B5812-DD6E-4D22-A33A-A0A343D9DBDB}" destId="{4BCC4FE7-140B-41B5-B310-8090B4B5AAD9}" srcOrd="4" destOrd="0" presId="urn:microsoft.com/office/officeart/2005/8/layout/matrix1"/>
    <dgm:cxn modelId="{F0748E97-C35F-4D80-9FBB-E39BCE762CA9}" type="presParOf" srcId="{987B5812-DD6E-4D22-A33A-A0A343D9DBDB}" destId="{ED01AA20-B01E-4826-AF78-F940F4C5F56D}" srcOrd="5" destOrd="0" presId="urn:microsoft.com/office/officeart/2005/8/layout/matrix1"/>
    <dgm:cxn modelId="{CD721628-BD46-44F8-BFA7-5D8F3724F80C}" type="presParOf" srcId="{987B5812-DD6E-4D22-A33A-A0A343D9DBDB}" destId="{DE3363CF-0E7A-4F55-AE21-FE156B402731}" srcOrd="6" destOrd="0" presId="urn:microsoft.com/office/officeart/2005/8/layout/matrix1"/>
    <dgm:cxn modelId="{D15A33DA-DE6B-4764-A614-2CF0A7A8E253}" type="presParOf" srcId="{987B5812-DD6E-4D22-A33A-A0A343D9DBDB}" destId="{F1FF67F0-E3B0-44F0-A220-70DED4815221}" srcOrd="7" destOrd="0" presId="urn:microsoft.com/office/officeart/2005/8/layout/matrix1"/>
    <dgm:cxn modelId="{124F4966-4E35-4FD8-9CDC-A745C7A9D22F}" type="presParOf" srcId="{1EE375ED-0816-4E2B-BC11-5111A3AEEFAF}" destId="{BCF454CC-6C53-4C27-B959-5576555CA836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726CC2-DD9C-4E61-8DC7-EDBC9096F3A5}">
      <dsp:nvSpPr>
        <dsp:cNvPr id="0" name=""/>
        <dsp:cNvSpPr/>
      </dsp:nvSpPr>
      <dsp:spPr>
        <a:xfrm>
          <a:off x="0" y="235"/>
          <a:ext cx="5829301" cy="1153211"/>
        </a:xfrm>
        <a:prstGeom prst="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Test every patient between the ages of 13 – 64 at least once. </a:t>
          </a:r>
          <a:endParaRPr lang="en-US" sz="2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235"/>
        <a:ext cx="5829301" cy="1153211"/>
      </dsp:txXfrm>
    </dsp:sp>
    <dsp:sp modelId="{C5FD7F87-0E28-4B03-89F9-C708E48DBA15}">
      <dsp:nvSpPr>
        <dsp:cNvPr id="0" name=""/>
        <dsp:cNvSpPr/>
      </dsp:nvSpPr>
      <dsp:spPr>
        <a:xfrm>
          <a:off x="0" y="1211107"/>
          <a:ext cx="5829301" cy="1153211"/>
        </a:xfrm>
        <a:prstGeom prst="rect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Test every patient who has risk factors at least annually.</a:t>
          </a:r>
          <a:endParaRPr lang="en-US" sz="2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1211107"/>
        <a:ext cx="5829301" cy="1153211"/>
      </dsp:txXfrm>
    </dsp:sp>
    <dsp:sp modelId="{8B812D1A-F5F5-4954-8B6D-D3AAC8704CF0}">
      <dsp:nvSpPr>
        <dsp:cNvPr id="0" name=""/>
        <dsp:cNvSpPr/>
      </dsp:nvSpPr>
      <dsp:spPr>
        <a:xfrm>
          <a:off x="0" y="2421980"/>
          <a:ext cx="5829301" cy="1113380"/>
        </a:xfrm>
        <a:prstGeom prst="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Confirm immediate linkage to care for every patient who tests positive. </a:t>
          </a:r>
          <a:endParaRPr lang="en-US" sz="28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>
        <a:off x="0" y="2421980"/>
        <a:ext cx="5829301" cy="111338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6E7843-8063-4307-B387-3786B043AF7C}">
      <dsp:nvSpPr>
        <dsp:cNvPr id="0" name=""/>
        <dsp:cNvSpPr/>
      </dsp:nvSpPr>
      <dsp:spPr>
        <a:xfrm rot="5400000">
          <a:off x="-242677" y="245453"/>
          <a:ext cx="1617846" cy="1132492"/>
        </a:xfrm>
        <a:prstGeom prst="chevron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Panel Management 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0" y="569022"/>
        <a:ext cx="1132492" cy="485354"/>
      </dsp:txXfrm>
    </dsp:sp>
    <dsp:sp modelId="{573B357E-F60A-41CF-9DF0-64C9E33F50A6}">
      <dsp:nvSpPr>
        <dsp:cNvPr id="0" name=""/>
        <dsp:cNvSpPr/>
      </dsp:nvSpPr>
      <dsp:spPr>
        <a:xfrm rot="5400000">
          <a:off x="4104446" y="-2969176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MA uses planned care dashboard to assess need for routine HIV test 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+mn-cs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+mj-lt"/>
              <a:ea typeface="+mn-ea"/>
              <a:cs typeface="+mn-cs"/>
            </a:rPr>
            <a:t>MA electronically adds HIV testing to list of necessary labs for visit so PCP can order 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+mj-lt"/>
            <a:ea typeface="+mn-ea"/>
            <a:cs typeface="+mn-cs"/>
          </a:endParaRPr>
        </a:p>
      </dsp:txBody>
      <dsp:txXfrm rot="-5400000">
        <a:off x="1132493" y="54112"/>
        <a:ext cx="6944172" cy="948930"/>
      </dsp:txXfrm>
    </dsp:sp>
    <dsp:sp modelId="{8A608AB7-C290-4506-8DE4-72D72D5F6761}">
      <dsp:nvSpPr>
        <dsp:cNvPr id="0" name=""/>
        <dsp:cNvSpPr/>
      </dsp:nvSpPr>
      <dsp:spPr>
        <a:xfrm rot="5400000">
          <a:off x="-242677" y="1669482"/>
          <a:ext cx="1617846" cy="1132492"/>
        </a:xfrm>
        <a:prstGeom prst="chevron">
          <a:avLst/>
        </a:prstGeom>
        <a:solidFill>
          <a:srgbClr val="9BBB59">
            <a:hueOff val="5625132"/>
            <a:satOff val="-8440"/>
            <a:lumOff val="-1373"/>
            <a:alphaOff val="0"/>
          </a:srgb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Result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0" y="1993051"/>
        <a:ext cx="1132492" cy="485354"/>
      </dsp:txXfrm>
    </dsp:sp>
    <dsp:sp modelId="{B2A3BCC4-B1B3-47C6-AE35-828BFB620423}">
      <dsp:nvSpPr>
        <dsp:cNvPr id="0" name=""/>
        <dsp:cNvSpPr/>
      </dsp:nvSpPr>
      <dsp:spPr>
        <a:xfrm rot="5400000">
          <a:off x="4104446" y="-1545147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5625132"/>
              <a:satOff val="-8440"/>
              <a:lumOff val="-1373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PCP reviews labs and informs patient of result 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Positive HIV test is reported to CHC – Center for Key Populations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-5400000">
        <a:off x="1132493" y="1478141"/>
        <a:ext cx="6944172" cy="948930"/>
      </dsp:txXfrm>
    </dsp:sp>
    <dsp:sp modelId="{86A000CD-C0D4-474E-B306-08438F3BC666}">
      <dsp:nvSpPr>
        <dsp:cNvPr id="0" name=""/>
        <dsp:cNvSpPr/>
      </dsp:nvSpPr>
      <dsp:spPr>
        <a:xfrm rot="5400000">
          <a:off x="-242677" y="3093511"/>
          <a:ext cx="1617846" cy="1132492"/>
        </a:xfrm>
        <a:prstGeom prst="chevron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"/>
              <a:ea typeface="+mn-ea"/>
              <a:cs typeface="+mn-cs"/>
            </a:rPr>
            <a:t>Linkage to Care</a:t>
          </a:r>
          <a:endParaRPr lang="en-US" sz="1600" kern="1200" dirty="0">
            <a:solidFill>
              <a:sysClr val="window" lastClr="FFFFFF"/>
            </a:solidFill>
            <a:latin typeface="Calibri"/>
            <a:ea typeface="+mn-ea"/>
            <a:cs typeface="+mn-cs"/>
          </a:endParaRPr>
        </a:p>
      </dsp:txBody>
      <dsp:txXfrm rot="-5400000">
        <a:off x="0" y="3417080"/>
        <a:ext cx="1132492" cy="485354"/>
      </dsp:txXfrm>
    </dsp:sp>
    <dsp:sp modelId="{4482DED4-9603-4063-B221-DF4614266190}">
      <dsp:nvSpPr>
        <dsp:cNvPr id="0" name=""/>
        <dsp:cNvSpPr/>
      </dsp:nvSpPr>
      <dsp:spPr>
        <a:xfrm rot="5400000">
          <a:off x="4104446" y="-121118"/>
          <a:ext cx="1051600" cy="6995507"/>
        </a:xfrm>
        <a:prstGeom prst="round2Same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 w="25400" cap="flat" cmpd="sng" algn="ctr">
          <a:solidFill>
            <a:srgbClr val="9BBB59">
              <a:hueOff val="11250264"/>
              <a:satOff val="-16880"/>
              <a:lumOff val="-2745"/>
              <a:alphaOff val="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5128" tIns="12065" rIns="12065" bIns="1206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 is linked to care with PCP at CHC with HIV expertise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900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"/>
              <a:ea typeface="+mn-ea"/>
              <a:cs typeface="+mn-cs"/>
            </a:rPr>
            <a:t>Patient is connected to support services as needed or desired and tracked by organization via HIV Dashboard. </a:t>
          </a:r>
          <a:endParaRPr lang="en-US" sz="19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"/>
            <a:ea typeface="+mn-ea"/>
            <a:cs typeface="+mn-cs"/>
          </a:endParaRPr>
        </a:p>
      </dsp:txBody>
      <dsp:txXfrm rot="-5400000">
        <a:off x="1132493" y="2902170"/>
        <a:ext cx="6944172" cy="94893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690FC4-64AB-4431-9496-270FB5B4F2EC}">
      <dsp:nvSpPr>
        <dsp:cNvPr id="0" name=""/>
        <dsp:cNvSpPr/>
      </dsp:nvSpPr>
      <dsp:spPr>
        <a:xfrm rot="16200000">
          <a:off x="605038" y="-618025"/>
          <a:ext cx="2503443" cy="3713520"/>
        </a:xfrm>
        <a:prstGeom prst="round1Rect">
          <a:avLst/>
        </a:prstGeom>
        <a:solidFill>
          <a:srgbClr val="9BBB59"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u="sng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Analysis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patients with no HIV test ordered.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patients with HIV tests ordered but not obtained.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# of eligible pediatric/adolescent patients with HIV test ordered/obtained</a:t>
          </a:r>
          <a:endParaRPr lang="en-US" sz="1600" kern="1200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sp:txBody>
      <dsp:txXfrm rot="5400000">
        <a:off x="-1" y="78670"/>
        <a:ext cx="3713520" cy="1785926"/>
      </dsp:txXfrm>
    </dsp:sp>
    <dsp:sp modelId="{AC138E40-96F3-49D8-9E95-AD18A3C340C4}">
      <dsp:nvSpPr>
        <dsp:cNvPr id="0" name=""/>
        <dsp:cNvSpPr/>
      </dsp:nvSpPr>
      <dsp:spPr>
        <a:xfrm>
          <a:off x="3713520" y="-12986"/>
          <a:ext cx="3713520" cy="2503443"/>
        </a:xfrm>
        <a:prstGeom prst="round1Rect">
          <a:avLst/>
        </a:prstGeom>
        <a:solidFill>
          <a:srgbClr val="9BBB59">
            <a:hueOff val="3750088"/>
            <a:satOff val="-5627"/>
            <a:lumOff val="-91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78232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100" u="sng" kern="1200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sng" kern="1200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Training/Education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Annual Clinical grand rounds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Organization Training – Town Hall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Data Dissemination by site/provider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Pediatric/Adolescent Specific Training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Competition/Recognition 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 </a:t>
          </a:r>
          <a:endParaRPr lang="en-US" sz="1100" kern="1200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sp:txBody>
      <dsp:txXfrm>
        <a:off x="3713520" y="-12986"/>
        <a:ext cx="3621864" cy="1877582"/>
      </dsp:txXfrm>
    </dsp:sp>
    <dsp:sp modelId="{4BCC4FE7-140B-41B5-B310-8090B4B5AAD9}">
      <dsp:nvSpPr>
        <dsp:cNvPr id="0" name=""/>
        <dsp:cNvSpPr/>
      </dsp:nvSpPr>
      <dsp:spPr>
        <a:xfrm rot="10800000">
          <a:off x="0" y="2395889"/>
          <a:ext cx="3713520" cy="2555389"/>
        </a:xfrm>
        <a:prstGeom prst="round1Rect">
          <a:avLst/>
        </a:prstGeom>
        <a:solidFill>
          <a:srgbClr val="9BBB59">
            <a:hueOff val="7500176"/>
            <a:satOff val="-11253"/>
            <a:lumOff val="-183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Communication/QI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Monthly Meetings with Outreach/Prevention Team to work on QI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QI input from Champions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CKP Team feedback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u="none" kern="1200" dirty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sp:txBody>
      <dsp:txXfrm rot="10800000">
        <a:off x="93558" y="3034736"/>
        <a:ext cx="3619962" cy="1916542"/>
      </dsp:txXfrm>
    </dsp:sp>
    <dsp:sp modelId="{DE3363CF-0E7A-4F55-AE21-FE156B402731}">
      <dsp:nvSpPr>
        <dsp:cNvPr id="0" name=""/>
        <dsp:cNvSpPr/>
      </dsp:nvSpPr>
      <dsp:spPr>
        <a:xfrm rot="5400000">
          <a:off x="4356986" y="1895106"/>
          <a:ext cx="2426587" cy="3713520"/>
        </a:xfrm>
        <a:prstGeom prst="round1Rect">
          <a:avLst/>
        </a:prstGeom>
        <a:solidFill>
          <a:srgbClr val="9BBB59">
            <a:hueOff val="11250264"/>
            <a:satOff val="-16880"/>
            <a:lumOff val="-2745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sng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Meaningful Use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PrEP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Target high risk populations with outreach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Disseminate information widely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u="none" kern="1200" dirty="0" smtClean="0">
              <a:solidFill>
                <a:sysClr val="window" lastClr="FFFFFF"/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Patient Education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u="none" kern="1200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u="none" kern="1200" dirty="0" smtClean="0">
            <a:solidFill>
              <a:sysClr val="window" lastClr="FFFFFF"/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sp:txBody>
      <dsp:txXfrm rot="-5400000">
        <a:off x="3713520" y="3145220"/>
        <a:ext cx="3713520" cy="1731098"/>
      </dsp:txXfrm>
    </dsp:sp>
    <dsp:sp modelId="{BCF454CC-6C53-4C27-B959-5576555CA836}">
      <dsp:nvSpPr>
        <dsp:cNvPr id="0" name=""/>
        <dsp:cNvSpPr/>
      </dsp:nvSpPr>
      <dsp:spPr>
        <a:xfrm>
          <a:off x="3059502" y="1831857"/>
          <a:ext cx="1346047" cy="1251721"/>
        </a:xfrm>
        <a:prstGeom prst="roundRect">
          <a:avLst/>
        </a:prstGeom>
        <a:solidFill>
          <a:srgbClr val="9BBB59"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500" b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alibri Light" panose="020F0302020204030204" pitchFamily="34" charset="0"/>
              <a:ea typeface="+mn-ea"/>
              <a:cs typeface="Calibri Light" panose="020F0302020204030204" pitchFamily="34" charset="0"/>
            </a:rPr>
            <a:t>Routine HIV Testing Quality Improvement Plan </a:t>
          </a:r>
          <a:endParaRPr lang="en-US" sz="1500" b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alibri Light" panose="020F0302020204030204" pitchFamily="34" charset="0"/>
            <a:ea typeface="+mn-ea"/>
            <a:cs typeface="Calibri Light" panose="020F0302020204030204" pitchFamily="34" charset="0"/>
          </a:endParaRPr>
        </a:p>
      </dsp:txBody>
      <dsp:txXfrm>
        <a:off x="3120606" y="1892961"/>
        <a:ext cx="1223839" cy="11295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diagrams.loki3.com/VaryingWidthList">
  <dgm:title val="Varying Width List"/>
  <dgm:desc val="Use for emphasizing items of different weights.  Good for large amounts of Level 1 text.  The width of each shape is independently determined based on its text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B94CFC-66AE-4045-904F-211D9D38F39F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40BF2-D68A-4E56-A712-7428519014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387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77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HITEQ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81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HITEQ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89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HITEQ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2806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HITEQ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4501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HITEQ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753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HITEQ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8223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HITEQ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713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HITEQ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9813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516496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8678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Meaghan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5176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9309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78329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72676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26844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61013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59197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7734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17014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26673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748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97368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3423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Jeannie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4296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769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384410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740697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450085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33037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1941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051616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6480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Meaghan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089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9583289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621789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875978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75522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0BF2-D68A-4E56-A712-74285190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916520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0BF2-D68A-4E56-A712-74285190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9963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0BF2-D68A-4E56-A712-74285190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25581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Jeannie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D40BF2-D68A-4E56-A712-74285190144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2389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Jeannie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54009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Marwan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722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Meaghan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001684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Marwan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50707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3081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62755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58173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Meaghan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84F7C2-655D-47C5-A565-6CEB872A607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675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Meaghan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47081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Meaghan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371151-49A1-4801-9D29-B3A8ABBB58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33103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HITEQ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6012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HITEQ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40BF2-D68A-4E56-A712-74285190144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8716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ags" Target="../tags/tag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41600" y="1219207"/>
            <a:ext cx="93472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946400" y="39624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081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97106"/>
            <a:ext cx="3932237" cy="125505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497106"/>
            <a:ext cx="6172200" cy="43639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841812"/>
            <a:ext cx="3932237" cy="302717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167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961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461247"/>
            <a:ext cx="2628900" cy="471571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461247"/>
            <a:ext cx="7734300" cy="471571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22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70408" y="195834"/>
            <a:ext cx="11251183" cy="13481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bg1"/>
                </a:solidFill>
                <a:latin typeface="Arial Black"/>
                <a:cs typeface="Arial Black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2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</a:rPr>
              <a:t>CHCI Overview</a:t>
            </a:r>
            <a:r>
              <a:rPr kumimoji="0" sz="1200" b="0" i="0" u="none" strike="noStrike" kern="1200" cap="none" spc="-4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</a:rPr>
              <a:t> </a:t>
            </a:r>
            <a:r>
              <a:rPr kumimoji="0" sz="1200" b="0" i="0" u="none" strike="noStrike" kern="1200" cap="none" spc="-5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Black"/>
                <a:ea typeface="+mn-ea"/>
              </a:rPr>
              <a:t>2020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3/25/2024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8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pPr marL="25400" marR="0" lvl="0" indent="0" algn="r" defTabSz="914400" rtl="0" eaLnBrk="1" fontAlgn="auto" latinLnBrk="0" hangingPunct="1">
              <a:lnSpc>
                <a:spcPts val="18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pPr marL="25400" marR="0" lvl="0" indent="0" algn="r" defTabSz="914400" rtl="0" eaLnBrk="1" fontAlgn="auto" latinLnBrk="0" hangingPunct="1">
                <a:lnSpc>
                  <a:spcPts val="181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67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Bulleted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63225-221F-3145-94AA-6221A0AC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464684" cy="762000"/>
          </a:xfrm>
          <a:prstGeom prst="rect">
            <a:avLst/>
          </a:prstGeom>
        </p:spPr>
        <p:txBody>
          <a:bodyPr/>
          <a:lstStyle>
            <a:lvl1pPr algn="l">
              <a:defRPr b="1" i="0" spc="-20" baseline="0">
                <a:solidFill>
                  <a:srgbClr val="53731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4BB363-35D6-5D4F-966B-8E089324F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86" y="1143000"/>
            <a:ext cx="11452597" cy="5334000"/>
          </a:xfrm>
          <a:prstGeom prst="rect">
            <a:avLst/>
          </a:prstGeom>
        </p:spPr>
        <p:txBody>
          <a:bodyPr/>
          <a:lstStyle>
            <a:lvl1pPr marL="288925" indent="-288925">
              <a:buClr>
                <a:srgbClr val="4379BD"/>
              </a:buClr>
              <a:buSzPct val="70000"/>
              <a:buFont typeface=".Hiragino Kaku Gothic Interface W3"/>
              <a:buChar char="◉"/>
              <a:tabLst/>
              <a:defRPr/>
            </a:lvl1pPr>
            <a:lvl2pPr>
              <a:buClr>
                <a:srgbClr val="447ABE"/>
              </a:buClr>
              <a:buSzPct val="70000"/>
              <a:buFont typeface=".PingFang SC Regular"/>
              <a:buChar char="◎"/>
              <a:defRPr/>
            </a:lvl2pPr>
            <a:lvl3pPr>
              <a:buClr>
                <a:srgbClr val="4379BD"/>
              </a:buClr>
              <a:buFont typeface="System Font Regular"/>
              <a:buChar char="●"/>
              <a:defRPr/>
            </a:lvl3pPr>
            <a:lvl4pPr marL="1546225" indent="-174625">
              <a:buClr>
                <a:srgbClr val="447ABE"/>
              </a:buClr>
              <a:buFont typeface="System Font Regular"/>
              <a:buChar char="•"/>
              <a:tabLst/>
              <a:defRPr/>
            </a:lvl4pPr>
            <a:lvl5pPr marL="2005013" indent="-176213">
              <a:buClr>
                <a:srgbClr val="447ABE"/>
              </a:buClr>
              <a:buFont typeface="System Font Regular"/>
              <a:buChar char="◦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2434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1010761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901888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783553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6599235" y="4707907"/>
            <a:ext cx="5593080" cy="1006475"/>
          </a:xfrm>
          <a:custGeom>
            <a:avLst/>
            <a:gdLst/>
            <a:ahLst/>
            <a:cxnLst/>
            <a:rect l="l" t="t" r="r" b="b"/>
            <a:pathLst>
              <a:path w="5593080" h="1006475">
                <a:moveTo>
                  <a:pt x="5592763" y="1006474"/>
                </a:moveTo>
                <a:lnTo>
                  <a:pt x="0" y="1006474"/>
                </a:lnTo>
                <a:lnTo>
                  <a:pt x="0" y="0"/>
                </a:lnTo>
                <a:lnTo>
                  <a:pt x="5592763" y="0"/>
                </a:lnTo>
                <a:lnTo>
                  <a:pt x="5592763" y="10064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1648185"/>
            <a:ext cx="5627370" cy="1006475"/>
          </a:xfrm>
          <a:custGeom>
            <a:avLst/>
            <a:gdLst/>
            <a:ahLst/>
            <a:cxnLst/>
            <a:rect l="l" t="t" r="r" b="b"/>
            <a:pathLst>
              <a:path w="5627370" h="1006475">
                <a:moveTo>
                  <a:pt x="5627076" y="1006474"/>
                </a:moveTo>
                <a:lnTo>
                  <a:pt x="0" y="1006474"/>
                </a:lnTo>
                <a:lnTo>
                  <a:pt x="0" y="0"/>
                </a:lnTo>
                <a:lnTo>
                  <a:pt x="5627076" y="0"/>
                </a:lnTo>
                <a:lnTo>
                  <a:pt x="5627076" y="100647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5084762" y="1652761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002029" h="1002030">
                <a:moveTo>
                  <a:pt x="500949" y="1001898"/>
                </a:moveTo>
                <a:lnTo>
                  <a:pt x="452704" y="999605"/>
                </a:lnTo>
                <a:lnTo>
                  <a:pt x="405757" y="992866"/>
                </a:lnTo>
                <a:lnTo>
                  <a:pt x="360317" y="981889"/>
                </a:lnTo>
                <a:lnTo>
                  <a:pt x="316595" y="966887"/>
                </a:lnTo>
                <a:lnTo>
                  <a:pt x="274799" y="948067"/>
                </a:lnTo>
                <a:lnTo>
                  <a:pt x="235141" y="925641"/>
                </a:lnTo>
                <a:lnTo>
                  <a:pt x="197830" y="899818"/>
                </a:lnTo>
                <a:lnTo>
                  <a:pt x="163077" y="870808"/>
                </a:lnTo>
                <a:lnTo>
                  <a:pt x="131090" y="838821"/>
                </a:lnTo>
                <a:lnTo>
                  <a:pt x="102080" y="804068"/>
                </a:lnTo>
                <a:lnTo>
                  <a:pt x="76257" y="766757"/>
                </a:lnTo>
                <a:lnTo>
                  <a:pt x="53831" y="727099"/>
                </a:lnTo>
                <a:lnTo>
                  <a:pt x="35011" y="685303"/>
                </a:lnTo>
                <a:lnTo>
                  <a:pt x="20009" y="641581"/>
                </a:lnTo>
                <a:lnTo>
                  <a:pt x="9032" y="596141"/>
                </a:lnTo>
                <a:lnTo>
                  <a:pt x="2293" y="549194"/>
                </a:lnTo>
                <a:lnTo>
                  <a:pt x="0" y="500949"/>
                </a:lnTo>
                <a:lnTo>
                  <a:pt x="2293" y="452704"/>
                </a:lnTo>
                <a:lnTo>
                  <a:pt x="9032" y="405757"/>
                </a:lnTo>
                <a:lnTo>
                  <a:pt x="20009" y="360317"/>
                </a:lnTo>
                <a:lnTo>
                  <a:pt x="35011" y="316595"/>
                </a:lnTo>
                <a:lnTo>
                  <a:pt x="53831" y="274799"/>
                </a:lnTo>
                <a:lnTo>
                  <a:pt x="76257" y="235141"/>
                </a:lnTo>
                <a:lnTo>
                  <a:pt x="102080" y="197830"/>
                </a:lnTo>
                <a:lnTo>
                  <a:pt x="131090" y="163077"/>
                </a:lnTo>
                <a:lnTo>
                  <a:pt x="163077" y="131090"/>
                </a:lnTo>
                <a:lnTo>
                  <a:pt x="197830" y="102080"/>
                </a:lnTo>
                <a:lnTo>
                  <a:pt x="235141" y="76257"/>
                </a:lnTo>
                <a:lnTo>
                  <a:pt x="274799" y="53831"/>
                </a:lnTo>
                <a:lnTo>
                  <a:pt x="316595" y="35011"/>
                </a:lnTo>
                <a:lnTo>
                  <a:pt x="360317" y="20009"/>
                </a:lnTo>
                <a:lnTo>
                  <a:pt x="405757" y="9032"/>
                </a:lnTo>
                <a:lnTo>
                  <a:pt x="452704" y="2293"/>
                </a:lnTo>
                <a:lnTo>
                  <a:pt x="500949" y="0"/>
                </a:lnTo>
                <a:lnTo>
                  <a:pt x="550462" y="2451"/>
                </a:lnTo>
                <a:lnTo>
                  <a:pt x="599136" y="9714"/>
                </a:lnTo>
                <a:lnTo>
                  <a:pt x="646643" y="21653"/>
                </a:lnTo>
                <a:lnTo>
                  <a:pt x="692654" y="38132"/>
                </a:lnTo>
                <a:lnTo>
                  <a:pt x="736841" y="59015"/>
                </a:lnTo>
                <a:lnTo>
                  <a:pt x="778876" y="84165"/>
                </a:lnTo>
                <a:lnTo>
                  <a:pt x="818429" y="113447"/>
                </a:lnTo>
                <a:lnTo>
                  <a:pt x="855173" y="146724"/>
                </a:lnTo>
                <a:lnTo>
                  <a:pt x="888451" y="183468"/>
                </a:lnTo>
                <a:lnTo>
                  <a:pt x="917733" y="223022"/>
                </a:lnTo>
                <a:lnTo>
                  <a:pt x="942883" y="265057"/>
                </a:lnTo>
                <a:lnTo>
                  <a:pt x="963766" y="309244"/>
                </a:lnTo>
                <a:lnTo>
                  <a:pt x="980245" y="355255"/>
                </a:lnTo>
                <a:lnTo>
                  <a:pt x="992184" y="402762"/>
                </a:lnTo>
                <a:lnTo>
                  <a:pt x="999447" y="451436"/>
                </a:lnTo>
                <a:lnTo>
                  <a:pt x="1001898" y="500949"/>
                </a:lnTo>
                <a:lnTo>
                  <a:pt x="999605" y="549194"/>
                </a:lnTo>
                <a:lnTo>
                  <a:pt x="992866" y="596141"/>
                </a:lnTo>
                <a:lnTo>
                  <a:pt x="981889" y="641581"/>
                </a:lnTo>
                <a:lnTo>
                  <a:pt x="966887" y="685303"/>
                </a:lnTo>
                <a:lnTo>
                  <a:pt x="948067" y="727099"/>
                </a:lnTo>
                <a:lnTo>
                  <a:pt x="925641" y="766757"/>
                </a:lnTo>
                <a:lnTo>
                  <a:pt x="899818" y="804068"/>
                </a:lnTo>
                <a:lnTo>
                  <a:pt x="870808" y="838821"/>
                </a:lnTo>
                <a:lnTo>
                  <a:pt x="838821" y="870808"/>
                </a:lnTo>
                <a:lnTo>
                  <a:pt x="804068" y="899818"/>
                </a:lnTo>
                <a:lnTo>
                  <a:pt x="766757" y="925641"/>
                </a:lnTo>
                <a:lnTo>
                  <a:pt x="727099" y="948067"/>
                </a:lnTo>
                <a:lnTo>
                  <a:pt x="685303" y="966887"/>
                </a:lnTo>
                <a:lnTo>
                  <a:pt x="641581" y="981889"/>
                </a:lnTo>
                <a:lnTo>
                  <a:pt x="596141" y="992866"/>
                </a:lnTo>
                <a:lnTo>
                  <a:pt x="549194" y="999605"/>
                </a:lnTo>
                <a:lnTo>
                  <a:pt x="500949" y="1001898"/>
                </a:lnTo>
                <a:close/>
              </a:path>
            </a:pathLst>
          </a:custGeom>
          <a:solidFill>
            <a:srgbClr val="111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5084762" y="1652761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002029" h="1002030">
                <a:moveTo>
                  <a:pt x="0" y="500949"/>
                </a:moveTo>
                <a:lnTo>
                  <a:pt x="2293" y="452704"/>
                </a:lnTo>
                <a:lnTo>
                  <a:pt x="9032" y="405757"/>
                </a:lnTo>
                <a:lnTo>
                  <a:pt x="20009" y="360317"/>
                </a:lnTo>
                <a:lnTo>
                  <a:pt x="35011" y="316595"/>
                </a:lnTo>
                <a:lnTo>
                  <a:pt x="53831" y="274799"/>
                </a:lnTo>
                <a:lnTo>
                  <a:pt x="76257" y="235141"/>
                </a:lnTo>
                <a:lnTo>
                  <a:pt x="102080" y="197830"/>
                </a:lnTo>
                <a:lnTo>
                  <a:pt x="131090" y="163077"/>
                </a:lnTo>
                <a:lnTo>
                  <a:pt x="163077" y="131090"/>
                </a:lnTo>
                <a:lnTo>
                  <a:pt x="197830" y="102080"/>
                </a:lnTo>
                <a:lnTo>
                  <a:pt x="235141" y="76257"/>
                </a:lnTo>
                <a:lnTo>
                  <a:pt x="274799" y="53831"/>
                </a:lnTo>
                <a:lnTo>
                  <a:pt x="316595" y="35011"/>
                </a:lnTo>
                <a:lnTo>
                  <a:pt x="360317" y="20009"/>
                </a:lnTo>
                <a:lnTo>
                  <a:pt x="405757" y="9032"/>
                </a:lnTo>
                <a:lnTo>
                  <a:pt x="452704" y="2293"/>
                </a:lnTo>
                <a:lnTo>
                  <a:pt x="500949" y="0"/>
                </a:lnTo>
                <a:lnTo>
                  <a:pt x="550462" y="2451"/>
                </a:lnTo>
                <a:lnTo>
                  <a:pt x="599136" y="9714"/>
                </a:lnTo>
                <a:lnTo>
                  <a:pt x="646643" y="21653"/>
                </a:lnTo>
                <a:lnTo>
                  <a:pt x="692654" y="38132"/>
                </a:lnTo>
                <a:lnTo>
                  <a:pt x="736841" y="59015"/>
                </a:lnTo>
                <a:lnTo>
                  <a:pt x="778876" y="84165"/>
                </a:lnTo>
                <a:lnTo>
                  <a:pt x="818429" y="113447"/>
                </a:lnTo>
                <a:lnTo>
                  <a:pt x="855173" y="146724"/>
                </a:lnTo>
                <a:lnTo>
                  <a:pt x="888451" y="183468"/>
                </a:lnTo>
                <a:lnTo>
                  <a:pt x="917733" y="223022"/>
                </a:lnTo>
                <a:lnTo>
                  <a:pt x="942883" y="265057"/>
                </a:lnTo>
                <a:lnTo>
                  <a:pt x="963766" y="309244"/>
                </a:lnTo>
                <a:lnTo>
                  <a:pt x="980245" y="355255"/>
                </a:lnTo>
                <a:lnTo>
                  <a:pt x="992184" y="402762"/>
                </a:lnTo>
                <a:lnTo>
                  <a:pt x="999447" y="451436"/>
                </a:lnTo>
                <a:lnTo>
                  <a:pt x="1001898" y="500949"/>
                </a:lnTo>
                <a:lnTo>
                  <a:pt x="999605" y="549194"/>
                </a:lnTo>
                <a:lnTo>
                  <a:pt x="992866" y="596141"/>
                </a:lnTo>
                <a:lnTo>
                  <a:pt x="981889" y="641581"/>
                </a:lnTo>
                <a:lnTo>
                  <a:pt x="966887" y="685303"/>
                </a:lnTo>
                <a:lnTo>
                  <a:pt x="948067" y="727099"/>
                </a:lnTo>
                <a:lnTo>
                  <a:pt x="925641" y="766757"/>
                </a:lnTo>
                <a:lnTo>
                  <a:pt x="899818" y="804068"/>
                </a:lnTo>
                <a:lnTo>
                  <a:pt x="870808" y="838821"/>
                </a:lnTo>
                <a:lnTo>
                  <a:pt x="838821" y="870808"/>
                </a:lnTo>
                <a:lnTo>
                  <a:pt x="804068" y="899818"/>
                </a:lnTo>
                <a:lnTo>
                  <a:pt x="766757" y="925641"/>
                </a:lnTo>
                <a:lnTo>
                  <a:pt x="727099" y="948067"/>
                </a:lnTo>
                <a:lnTo>
                  <a:pt x="685303" y="966887"/>
                </a:lnTo>
                <a:lnTo>
                  <a:pt x="641581" y="981889"/>
                </a:lnTo>
                <a:lnTo>
                  <a:pt x="596141" y="992866"/>
                </a:lnTo>
                <a:lnTo>
                  <a:pt x="549194" y="999605"/>
                </a:lnTo>
                <a:lnTo>
                  <a:pt x="500949" y="1001898"/>
                </a:lnTo>
                <a:lnTo>
                  <a:pt x="452704" y="999605"/>
                </a:lnTo>
                <a:lnTo>
                  <a:pt x="405757" y="992866"/>
                </a:lnTo>
                <a:lnTo>
                  <a:pt x="360317" y="981889"/>
                </a:lnTo>
                <a:lnTo>
                  <a:pt x="316595" y="966887"/>
                </a:lnTo>
                <a:lnTo>
                  <a:pt x="274799" y="948067"/>
                </a:lnTo>
                <a:lnTo>
                  <a:pt x="235141" y="925641"/>
                </a:lnTo>
                <a:lnTo>
                  <a:pt x="197830" y="899818"/>
                </a:lnTo>
                <a:lnTo>
                  <a:pt x="163077" y="870808"/>
                </a:lnTo>
                <a:lnTo>
                  <a:pt x="131090" y="838821"/>
                </a:lnTo>
                <a:lnTo>
                  <a:pt x="102080" y="804068"/>
                </a:lnTo>
                <a:lnTo>
                  <a:pt x="76257" y="766757"/>
                </a:lnTo>
                <a:lnTo>
                  <a:pt x="53831" y="727099"/>
                </a:lnTo>
                <a:lnTo>
                  <a:pt x="35011" y="685303"/>
                </a:lnTo>
                <a:lnTo>
                  <a:pt x="20009" y="641581"/>
                </a:lnTo>
                <a:lnTo>
                  <a:pt x="9032" y="596141"/>
                </a:lnTo>
                <a:lnTo>
                  <a:pt x="2293" y="549194"/>
                </a:lnTo>
                <a:lnTo>
                  <a:pt x="0" y="500949"/>
                </a:lnTo>
                <a:close/>
              </a:path>
            </a:pathLst>
          </a:custGeom>
          <a:ln w="12699">
            <a:solidFill>
              <a:srgbClr val="1111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6100576" y="4707906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002029" h="1002029">
                <a:moveTo>
                  <a:pt x="500949" y="1001898"/>
                </a:moveTo>
                <a:lnTo>
                  <a:pt x="452704" y="999605"/>
                </a:lnTo>
                <a:lnTo>
                  <a:pt x="405757" y="992865"/>
                </a:lnTo>
                <a:lnTo>
                  <a:pt x="360317" y="981889"/>
                </a:lnTo>
                <a:lnTo>
                  <a:pt x="316594" y="966886"/>
                </a:lnTo>
                <a:lnTo>
                  <a:pt x="274799" y="948067"/>
                </a:lnTo>
                <a:lnTo>
                  <a:pt x="235141" y="925641"/>
                </a:lnTo>
                <a:lnTo>
                  <a:pt x="197830" y="899818"/>
                </a:lnTo>
                <a:lnTo>
                  <a:pt x="163076" y="870808"/>
                </a:lnTo>
                <a:lnTo>
                  <a:pt x="131090" y="838821"/>
                </a:lnTo>
                <a:lnTo>
                  <a:pt x="102080" y="804068"/>
                </a:lnTo>
                <a:lnTo>
                  <a:pt x="76257" y="766757"/>
                </a:lnTo>
                <a:lnTo>
                  <a:pt x="53831" y="727099"/>
                </a:lnTo>
                <a:lnTo>
                  <a:pt x="35011" y="685304"/>
                </a:lnTo>
                <a:lnTo>
                  <a:pt x="20009" y="641581"/>
                </a:lnTo>
                <a:lnTo>
                  <a:pt x="9032" y="596141"/>
                </a:lnTo>
                <a:lnTo>
                  <a:pt x="2293" y="549194"/>
                </a:lnTo>
                <a:lnTo>
                  <a:pt x="0" y="500949"/>
                </a:lnTo>
                <a:lnTo>
                  <a:pt x="2293" y="452704"/>
                </a:lnTo>
                <a:lnTo>
                  <a:pt x="9032" y="405757"/>
                </a:lnTo>
                <a:lnTo>
                  <a:pt x="20009" y="360317"/>
                </a:lnTo>
                <a:lnTo>
                  <a:pt x="35011" y="316595"/>
                </a:lnTo>
                <a:lnTo>
                  <a:pt x="53831" y="274800"/>
                </a:lnTo>
                <a:lnTo>
                  <a:pt x="76257" y="235141"/>
                </a:lnTo>
                <a:lnTo>
                  <a:pt x="102080" y="197831"/>
                </a:lnTo>
                <a:lnTo>
                  <a:pt x="131090" y="163077"/>
                </a:lnTo>
                <a:lnTo>
                  <a:pt x="163076" y="131090"/>
                </a:lnTo>
                <a:lnTo>
                  <a:pt x="197830" y="102080"/>
                </a:lnTo>
                <a:lnTo>
                  <a:pt x="235141" y="76257"/>
                </a:lnTo>
                <a:lnTo>
                  <a:pt x="274799" y="53831"/>
                </a:lnTo>
                <a:lnTo>
                  <a:pt x="316594" y="35011"/>
                </a:lnTo>
                <a:lnTo>
                  <a:pt x="360317" y="20009"/>
                </a:lnTo>
                <a:lnTo>
                  <a:pt x="405757" y="9032"/>
                </a:lnTo>
                <a:lnTo>
                  <a:pt x="452704" y="2293"/>
                </a:lnTo>
                <a:lnTo>
                  <a:pt x="500949" y="0"/>
                </a:lnTo>
                <a:lnTo>
                  <a:pt x="550462" y="2451"/>
                </a:lnTo>
                <a:lnTo>
                  <a:pt x="599136" y="9714"/>
                </a:lnTo>
                <a:lnTo>
                  <a:pt x="646643" y="21653"/>
                </a:lnTo>
                <a:lnTo>
                  <a:pt x="692654" y="38132"/>
                </a:lnTo>
                <a:lnTo>
                  <a:pt x="736841" y="59015"/>
                </a:lnTo>
                <a:lnTo>
                  <a:pt x="778876" y="84165"/>
                </a:lnTo>
                <a:lnTo>
                  <a:pt x="818429" y="113447"/>
                </a:lnTo>
                <a:lnTo>
                  <a:pt x="855173" y="146724"/>
                </a:lnTo>
                <a:lnTo>
                  <a:pt x="888451" y="183468"/>
                </a:lnTo>
                <a:lnTo>
                  <a:pt x="917733" y="223022"/>
                </a:lnTo>
                <a:lnTo>
                  <a:pt x="942883" y="265057"/>
                </a:lnTo>
                <a:lnTo>
                  <a:pt x="963766" y="309244"/>
                </a:lnTo>
                <a:lnTo>
                  <a:pt x="980245" y="355255"/>
                </a:lnTo>
                <a:lnTo>
                  <a:pt x="992184" y="402762"/>
                </a:lnTo>
                <a:lnTo>
                  <a:pt x="999447" y="451436"/>
                </a:lnTo>
                <a:lnTo>
                  <a:pt x="1001898" y="500949"/>
                </a:lnTo>
                <a:lnTo>
                  <a:pt x="999605" y="549194"/>
                </a:lnTo>
                <a:lnTo>
                  <a:pt x="992865" y="596141"/>
                </a:lnTo>
                <a:lnTo>
                  <a:pt x="981889" y="641581"/>
                </a:lnTo>
                <a:lnTo>
                  <a:pt x="966886" y="685304"/>
                </a:lnTo>
                <a:lnTo>
                  <a:pt x="948067" y="727099"/>
                </a:lnTo>
                <a:lnTo>
                  <a:pt x="925641" y="766757"/>
                </a:lnTo>
                <a:lnTo>
                  <a:pt x="899818" y="804068"/>
                </a:lnTo>
                <a:lnTo>
                  <a:pt x="870808" y="838821"/>
                </a:lnTo>
                <a:lnTo>
                  <a:pt x="838821" y="870808"/>
                </a:lnTo>
                <a:lnTo>
                  <a:pt x="804067" y="899818"/>
                </a:lnTo>
                <a:lnTo>
                  <a:pt x="766757" y="925641"/>
                </a:lnTo>
                <a:lnTo>
                  <a:pt x="727099" y="948067"/>
                </a:lnTo>
                <a:lnTo>
                  <a:pt x="685303" y="966886"/>
                </a:lnTo>
                <a:lnTo>
                  <a:pt x="641581" y="981889"/>
                </a:lnTo>
                <a:lnTo>
                  <a:pt x="596141" y="992865"/>
                </a:lnTo>
                <a:lnTo>
                  <a:pt x="549194" y="999605"/>
                </a:lnTo>
                <a:lnTo>
                  <a:pt x="500949" y="1001898"/>
                </a:lnTo>
                <a:close/>
              </a:path>
            </a:pathLst>
          </a:custGeom>
          <a:solidFill>
            <a:srgbClr val="BB1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6100576" y="4707906"/>
            <a:ext cx="1002030" cy="1002030"/>
          </a:xfrm>
          <a:custGeom>
            <a:avLst/>
            <a:gdLst/>
            <a:ahLst/>
            <a:cxnLst/>
            <a:rect l="l" t="t" r="r" b="b"/>
            <a:pathLst>
              <a:path w="1002029" h="1002029">
                <a:moveTo>
                  <a:pt x="0" y="500949"/>
                </a:moveTo>
                <a:lnTo>
                  <a:pt x="2293" y="452704"/>
                </a:lnTo>
                <a:lnTo>
                  <a:pt x="9032" y="405757"/>
                </a:lnTo>
                <a:lnTo>
                  <a:pt x="20009" y="360317"/>
                </a:lnTo>
                <a:lnTo>
                  <a:pt x="35011" y="316595"/>
                </a:lnTo>
                <a:lnTo>
                  <a:pt x="53831" y="274800"/>
                </a:lnTo>
                <a:lnTo>
                  <a:pt x="76257" y="235141"/>
                </a:lnTo>
                <a:lnTo>
                  <a:pt x="102080" y="197831"/>
                </a:lnTo>
                <a:lnTo>
                  <a:pt x="131090" y="163077"/>
                </a:lnTo>
                <a:lnTo>
                  <a:pt x="163076" y="131090"/>
                </a:lnTo>
                <a:lnTo>
                  <a:pt x="197830" y="102080"/>
                </a:lnTo>
                <a:lnTo>
                  <a:pt x="235141" y="76257"/>
                </a:lnTo>
                <a:lnTo>
                  <a:pt x="274799" y="53831"/>
                </a:lnTo>
                <a:lnTo>
                  <a:pt x="316594" y="35011"/>
                </a:lnTo>
                <a:lnTo>
                  <a:pt x="360317" y="20009"/>
                </a:lnTo>
                <a:lnTo>
                  <a:pt x="405757" y="9032"/>
                </a:lnTo>
                <a:lnTo>
                  <a:pt x="452704" y="2293"/>
                </a:lnTo>
                <a:lnTo>
                  <a:pt x="500949" y="0"/>
                </a:lnTo>
                <a:lnTo>
                  <a:pt x="550462" y="2451"/>
                </a:lnTo>
                <a:lnTo>
                  <a:pt x="599136" y="9714"/>
                </a:lnTo>
                <a:lnTo>
                  <a:pt x="646643" y="21653"/>
                </a:lnTo>
                <a:lnTo>
                  <a:pt x="692654" y="38132"/>
                </a:lnTo>
                <a:lnTo>
                  <a:pt x="736841" y="59015"/>
                </a:lnTo>
                <a:lnTo>
                  <a:pt x="778876" y="84165"/>
                </a:lnTo>
                <a:lnTo>
                  <a:pt x="818429" y="113447"/>
                </a:lnTo>
                <a:lnTo>
                  <a:pt x="855173" y="146724"/>
                </a:lnTo>
                <a:lnTo>
                  <a:pt x="888451" y="183468"/>
                </a:lnTo>
                <a:lnTo>
                  <a:pt x="917733" y="223022"/>
                </a:lnTo>
                <a:lnTo>
                  <a:pt x="942883" y="265057"/>
                </a:lnTo>
                <a:lnTo>
                  <a:pt x="963766" y="309244"/>
                </a:lnTo>
                <a:lnTo>
                  <a:pt x="980245" y="355255"/>
                </a:lnTo>
                <a:lnTo>
                  <a:pt x="992184" y="402762"/>
                </a:lnTo>
                <a:lnTo>
                  <a:pt x="999447" y="451436"/>
                </a:lnTo>
                <a:lnTo>
                  <a:pt x="1001898" y="500949"/>
                </a:lnTo>
                <a:lnTo>
                  <a:pt x="999605" y="549194"/>
                </a:lnTo>
                <a:lnTo>
                  <a:pt x="992865" y="596141"/>
                </a:lnTo>
                <a:lnTo>
                  <a:pt x="981889" y="641581"/>
                </a:lnTo>
                <a:lnTo>
                  <a:pt x="966886" y="685304"/>
                </a:lnTo>
                <a:lnTo>
                  <a:pt x="948067" y="727099"/>
                </a:lnTo>
                <a:lnTo>
                  <a:pt x="925641" y="766757"/>
                </a:lnTo>
                <a:lnTo>
                  <a:pt x="899818" y="804068"/>
                </a:lnTo>
                <a:lnTo>
                  <a:pt x="870808" y="838821"/>
                </a:lnTo>
                <a:lnTo>
                  <a:pt x="838821" y="870808"/>
                </a:lnTo>
                <a:lnTo>
                  <a:pt x="804067" y="899818"/>
                </a:lnTo>
                <a:lnTo>
                  <a:pt x="766757" y="925641"/>
                </a:lnTo>
                <a:lnTo>
                  <a:pt x="727099" y="948067"/>
                </a:lnTo>
                <a:lnTo>
                  <a:pt x="685303" y="966886"/>
                </a:lnTo>
                <a:lnTo>
                  <a:pt x="641581" y="981889"/>
                </a:lnTo>
                <a:lnTo>
                  <a:pt x="596141" y="992865"/>
                </a:lnTo>
                <a:lnTo>
                  <a:pt x="549194" y="999605"/>
                </a:lnTo>
                <a:lnTo>
                  <a:pt x="500949" y="1001898"/>
                </a:lnTo>
                <a:lnTo>
                  <a:pt x="452704" y="999605"/>
                </a:lnTo>
                <a:lnTo>
                  <a:pt x="405757" y="992865"/>
                </a:lnTo>
                <a:lnTo>
                  <a:pt x="360317" y="981889"/>
                </a:lnTo>
                <a:lnTo>
                  <a:pt x="316594" y="966886"/>
                </a:lnTo>
                <a:lnTo>
                  <a:pt x="274799" y="948067"/>
                </a:lnTo>
                <a:lnTo>
                  <a:pt x="235141" y="925641"/>
                </a:lnTo>
                <a:lnTo>
                  <a:pt x="197830" y="899818"/>
                </a:lnTo>
                <a:lnTo>
                  <a:pt x="163076" y="870808"/>
                </a:lnTo>
                <a:lnTo>
                  <a:pt x="131090" y="838821"/>
                </a:lnTo>
                <a:lnTo>
                  <a:pt x="102080" y="804068"/>
                </a:lnTo>
                <a:lnTo>
                  <a:pt x="76257" y="766757"/>
                </a:lnTo>
                <a:lnTo>
                  <a:pt x="53831" y="727099"/>
                </a:lnTo>
                <a:lnTo>
                  <a:pt x="35011" y="685304"/>
                </a:lnTo>
                <a:lnTo>
                  <a:pt x="20009" y="641581"/>
                </a:lnTo>
                <a:lnTo>
                  <a:pt x="9032" y="596141"/>
                </a:lnTo>
                <a:lnTo>
                  <a:pt x="2293" y="549194"/>
                </a:lnTo>
                <a:lnTo>
                  <a:pt x="0" y="500949"/>
                </a:lnTo>
                <a:close/>
              </a:path>
            </a:pathLst>
          </a:custGeom>
          <a:ln w="12699">
            <a:solidFill>
              <a:srgbClr val="BB113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4" name="bg 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8959" y="6409397"/>
            <a:ext cx="885522" cy="366005"/>
          </a:xfrm>
          <a:prstGeom prst="rect">
            <a:avLst/>
          </a:prstGeom>
        </p:spPr>
      </p:pic>
      <p:sp>
        <p:nvSpPr>
          <p:cNvPr id="25" name="bg object 25"/>
          <p:cNvSpPr/>
          <p:nvPr/>
        </p:nvSpPr>
        <p:spPr>
          <a:xfrm>
            <a:off x="500859" y="6371297"/>
            <a:ext cx="962025" cy="442595"/>
          </a:xfrm>
          <a:custGeom>
            <a:avLst/>
            <a:gdLst/>
            <a:ahLst/>
            <a:cxnLst/>
            <a:rect l="l" t="t" r="r" b="b"/>
            <a:pathLst>
              <a:path w="962025" h="442595">
                <a:moveTo>
                  <a:pt x="0" y="0"/>
                </a:moveTo>
                <a:lnTo>
                  <a:pt x="961722" y="0"/>
                </a:lnTo>
                <a:lnTo>
                  <a:pt x="961722" y="442205"/>
                </a:lnTo>
                <a:lnTo>
                  <a:pt x="0" y="442205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7315217" y="1335430"/>
            <a:ext cx="4257040" cy="4008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41815603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111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8" name="bg object 1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21382" y="6149792"/>
            <a:ext cx="1193531" cy="493312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183282" y="6111692"/>
            <a:ext cx="1270000" cy="569595"/>
          </a:xfrm>
          <a:custGeom>
            <a:avLst/>
            <a:gdLst/>
            <a:ahLst/>
            <a:cxnLst/>
            <a:rect l="l" t="t" r="r" b="b"/>
            <a:pathLst>
              <a:path w="1270000" h="569595">
                <a:moveTo>
                  <a:pt x="0" y="0"/>
                </a:moveTo>
                <a:lnTo>
                  <a:pt x="1269731" y="0"/>
                </a:lnTo>
                <a:lnTo>
                  <a:pt x="1269731" y="569512"/>
                </a:lnTo>
                <a:lnTo>
                  <a:pt x="0" y="569512"/>
                </a:lnTo>
                <a:lnTo>
                  <a:pt x="0" y="0"/>
                </a:lnTo>
                <a:close/>
              </a:path>
            </a:pathLst>
          </a:custGeom>
          <a:ln w="76199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1898048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749891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229566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24824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199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12191999" y="0"/>
                </a:lnTo>
                <a:lnTo>
                  <a:pt x="12191999" y="6857999"/>
                </a:lnTo>
                <a:close/>
              </a:path>
            </a:pathLst>
          </a:custGeom>
          <a:solidFill>
            <a:srgbClr val="1111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0" y="0"/>
            <a:ext cx="7005320" cy="6858000"/>
          </a:xfrm>
          <a:custGeom>
            <a:avLst/>
            <a:gdLst/>
            <a:ahLst/>
            <a:cxnLst/>
            <a:rect l="l" t="t" r="r" b="b"/>
            <a:pathLst>
              <a:path w="7005320" h="6858000">
                <a:moveTo>
                  <a:pt x="1051153" y="0"/>
                </a:moveTo>
                <a:lnTo>
                  <a:pt x="0" y="0"/>
                </a:lnTo>
                <a:lnTo>
                  <a:pt x="0" y="1047775"/>
                </a:lnTo>
                <a:lnTo>
                  <a:pt x="1498" y="1045616"/>
                </a:lnTo>
                <a:lnTo>
                  <a:pt x="29527" y="1006449"/>
                </a:lnTo>
                <a:lnTo>
                  <a:pt x="58077" y="967524"/>
                </a:lnTo>
                <a:lnTo>
                  <a:pt x="87160" y="928865"/>
                </a:lnTo>
                <a:lnTo>
                  <a:pt x="116763" y="890447"/>
                </a:lnTo>
                <a:lnTo>
                  <a:pt x="146900" y="852284"/>
                </a:lnTo>
                <a:lnTo>
                  <a:pt x="177190" y="814514"/>
                </a:lnTo>
                <a:lnTo>
                  <a:pt x="207822" y="777176"/>
                </a:lnTo>
                <a:lnTo>
                  <a:pt x="238760" y="740283"/>
                </a:lnTo>
                <a:lnTo>
                  <a:pt x="270014" y="703821"/>
                </a:lnTo>
                <a:lnTo>
                  <a:pt x="301586" y="667816"/>
                </a:lnTo>
                <a:lnTo>
                  <a:pt x="333463" y="632244"/>
                </a:lnTo>
                <a:lnTo>
                  <a:pt x="365658" y="597115"/>
                </a:lnTo>
                <a:lnTo>
                  <a:pt x="398145" y="562432"/>
                </a:lnTo>
                <a:lnTo>
                  <a:pt x="430936" y="528180"/>
                </a:lnTo>
                <a:lnTo>
                  <a:pt x="464019" y="494385"/>
                </a:lnTo>
                <a:lnTo>
                  <a:pt x="497408" y="461035"/>
                </a:lnTo>
                <a:lnTo>
                  <a:pt x="531063" y="428117"/>
                </a:lnTo>
                <a:lnTo>
                  <a:pt x="565023" y="395655"/>
                </a:lnTo>
                <a:lnTo>
                  <a:pt x="599249" y="363639"/>
                </a:lnTo>
                <a:lnTo>
                  <a:pt x="633768" y="332054"/>
                </a:lnTo>
                <a:lnTo>
                  <a:pt x="668553" y="300926"/>
                </a:lnTo>
                <a:lnTo>
                  <a:pt x="703605" y="270243"/>
                </a:lnTo>
                <a:lnTo>
                  <a:pt x="738936" y="240017"/>
                </a:lnTo>
                <a:lnTo>
                  <a:pt x="774522" y="210223"/>
                </a:lnTo>
                <a:lnTo>
                  <a:pt x="810361" y="180886"/>
                </a:lnTo>
                <a:lnTo>
                  <a:pt x="846467" y="151993"/>
                </a:lnTo>
                <a:lnTo>
                  <a:pt x="882827" y="123545"/>
                </a:lnTo>
                <a:lnTo>
                  <a:pt x="919429" y="95542"/>
                </a:lnTo>
                <a:lnTo>
                  <a:pt x="956284" y="67995"/>
                </a:lnTo>
                <a:lnTo>
                  <a:pt x="993381" y="40906"/>
                </a:lnTo>
                <a:lnTo>
                  <a:pt x="1030719" y="14262"/>
                </a:lnTo>
                <a:lnTo>
                  <a:pt x="1051153" y="0"/>
                </a:lnTo>
                <a:close/>
              </a:path>
              <a:path w="7005320" h="6858000">
                <a:moveTo>
                  <a:pt x="1196606" y="6858000"/>
                </a:moveTo>
                <a:lnTo>
                  <a:pt x="1140079" y="6821310"/>
                </a:lnTo>
                <a:lnTo>
                  <a:pt x="1100950" y="6795084"/>
                </a:lnTo>
                <a:lnTo>
                  <a:pt x="1062050" y="6768401"/>
                </a:lnTo>
                <a:lnTo>
                  <a:pt x="1023378" y="6741236"/>
                </a:lnTo>
                <a:lnTo>
                  <a:pt x="984961" y="6713614"/>
                </a:lnTo>
                <a:lnTo>
                  <a:pt x="946785" y="6685508"/>
                </a:lnTo>
                <a:lnTo>
                  <a:pt x="908850" y="6656946"/>
                </a:lnTo>
                <a:lnTo>
                  <a:pt x="871169" y="6627914"/>
                </a:lnTo>
                <a:lnTo>
                  <a:pt x="833755" y="6598412"/>
                </a:lnTo>
                <a:lnTo>
                  <a:pt x="796594" y="6568440"/>
                </a:lnTo>
                <a:lnTo>
                  <a:pt x="759701" y="6537998"/>
                </a:lnTo>
                <a:lnTo>
                  <a:pt x="723074" y="6507086"/>
                </a:lnTo>
                <a:lnTo>
                  <a:pt x="686727" y="6475717"/>
                </a:lnTo>
                <a:lnTo>
                  <a:pt x="650659" y="6443878"/>
                </a:lnTo>
                <a:lnTo>
                  <a:pt x="614857" y="6411569"/>
                </a:lnTo>
                <a:lnTo>
                  <a:pt x="579361" y="6378791"/>
                </a:lnTo>
                <a:lnTo>
                  <a:pt x="544131" y="6345555"/>
                </a:lnTo>
                <a:lnTo>
                  <a:pt x="509206" y="6311849"/>
                </a:lnTo>
                <a:lnTo>
                  <a:pt x="474586" y="6277686"/>
                </a:lnTo>
                <a:lnTo>
                  <a:pt x="440258" y="6243053"/>
                </a:lnTo>
                <a:lnTo>
                  <a:pt x="406234" y="6207963"/>
                </a:lnTo>
                <a:lnTo>
                  <a:pt x="372757" y="6173025"/>
                </a:lnTo>
                <a:lnTo>
                  <a:pt x="339775" y="6137783"/>
                </a:lnTo>
                <a:lnTo>
                  <a:pt x="307276" y="6102223"/>
                </a:lnTo>
                <a:lnTo>
                  <a:pt x="275272" y="6066371"/>
                </a:lnTo>
                <a:lnTo>
                  <a:pt x="243751" y="6030214"/>
                </a:lnTo>
                <a:lnTo>
                  <a:pt x="212725" y="5993765"/>
                </a:lnTo>
                <a:lnTo>
                  <a:pt x="182194" y="5957036"/>
                </a:lnTo>
                <a:lnTo>
                  <a:pt x="152158" y="5920016"/>
                </a:lnTo>
                <a:lnTo>
                  <a:pt x="122605" y="5882703"/>
                </a:lnTo>
                <a:lnTo>
                  <a:pt x="93560" y="5845137"/>
                </a:lnTo>
                <a:lnTo>
                  <a:pt x="64998" y="5807291"/>
                </a:lnTo>
                <a:lnTo>
                  <a:pt x="36931" y="5769178"/>
                </a:lnTo>
                <a:lnTo>
                  <a:pt x="9347" y="5730799"/>
                </a:lnTo>
                <a:lnTo>
                  <a:pt x="0" y="5717451"/>
                </a:lnTo>
                <a:lnTo>
                  <a:pt x="0" y="6858000"/>
                </a:lnTo>
                <a:lnTo>
                  <a:pt x="1196606" y="6858000"/>
                </a:lnTo>
                <a:close/>
              </a:path>
              <a:path w="7005320" h="6858000">
                <a:moveTo>
                  <a:pt x="3526739" y="6642100"/>
                </a:moveTo>
                <a:lnTo>
                  <a:pt x="3525431" y="6591300"/>
                </a:lnTo>
                <a:lnTo>
                  <a:pt x="3521659" y="6553200"/>
                </a:lnTo>
                <a:lnTo>
                  <a:pt x="3515283" y="6502400"/>
                </a:lnTo>
                <a:lnTo>
                  <a:pt x="3506114" y="6464300"/>
                </a:lnTo>
                <a:lnTo>
                  <a:pt x="3493998" y="6426200"/>
                </a:lnTo>
                <a:lnTo>
                  <a:pt x="3478771" y="6400800"/>
                </a:lnTo>
                <a:lnTo>
                  <a:pt x="3460280" y="6362700"/>
                </a:lnTo>
                <a:lnTo>
                  <a:pt x="3438334" y="6337300"/>
                </a:lnTo>
                <a:lnTo>
                  <a:pt x="3412794" y="6299200"/>
                </a:lnTo>
                <a:lnTo>
                  <a:pt x="3383483" y="6273800"/>
                </a:lnTo>
                <a:lnTo>
                  <a:pt x="3350234" y="6248400"/>
                </a:lnTo>
                <a:lnTo>
                  <a:pt x="3312896" y="6223000"/>
                </a:lnTo>
                <a:lnTo>
                  <a:pt x="3271278" y="6210300"/>
                </a:lnTo>
                <a:lnTo>
                  <a:pt x="3225254" y="6184900"/>
                </a:lnTo>
                <a:lnTo>
                  <a:pt x="3174619" y="6172200"/>
                </a:lnTo>
                <a:lnTo>
                  <a:pt x="3119234" y="6159500"/>
                </a:lnTo>
                <a:lnTo>
                  <a:pt x="3058934" y="6146800"/>
                </a:lnTo>
                <a:lnTo>
                  <a:pt x="3007753" y="6134100"/>
                </a:lnTo>
                <a:lnTo>
                  <a:pt x="2565806" y="6019800"/>
                </a:lnTo>
                <a:lnTo>
                  <a:pt x="2518867" y="5994400"/>
                </a:lnTo>
                <a:lnTo>
                  <a:pt x="2472385" y="5981700"/>
                </a:lnTo>
                <a:lnTo>
                  <a:pt x="2426347" y="5956300"/>
                </a:lnTo>
                <a:lnTo>
                  <a:pt x="2380780" y="5943600"/>
                </a:lnTo>
                <a:lnTo>
                  <a:pt x="2335669" y="5918200"/>
                </a:lnTo>
                <a:lnTo>
                  <a:pt x="2291042" y="5905500"/>
                </a:lnTo>
                <a:lnTo>
                  <a:pt x="2246884" y="5880100"/>
                </a:lnTo>
                <a:lnTo>
                  <a:pt x="2203196" y="5867400"/>
                </a:lnTo>
                <a:lnTo>
                  <a:pt x="2117306" y="5816600"/>
                </a:lnTo>
                <a:lnTo>
                  <a:pt x="2033384" y="5765800"/>
                </a:lnTo>
                <a:lnTo>
                  <a:pt x="1992172" y="5753100"/>
                </a:lnTo>
                <a:lnTo>
                  <a:pt x="1911299" y="5702300"/>
                </a:lnTo>
                <a:lnTo>
                  <a:pt x="1832508" y="5651500"/>
                </a:lnTo>
                <a:lnTo>
                  <a:pt x="1793887" y="5613400"/>
                </a:lnTo>
                <a:lnTo>
                  <a:pt x="1755813" y="5588000"/>
                </a:lnTo>
                <a:lnTo>
                  <a:pt x="1681289" y="5537200"/>
                </a:lnTo>
                <a:lnTo>
                  <a:pt x="1644840" y="5511800"/>
                </a:lnTo>
                <a:lnTo>
                  <a:pt x="1608950" y="5473700"/>
                </a:lnTo>
                <a:lnTo>
                  <a:pt x="1573618" y="5448300"/>
                </a:lnTo>
                <a:lnTo>
                  <a:pt x="1538859" y="5410200"/>
                </a:lnTo>
                <a:lnTo>
                  <a:pt x="1504657" y="5384800"/>
                </a:lnTo>
                <a:lnTo>
                  <a:pt x="1471028" y="5359400"/>
                </a:lnTo>
                <a:lnTo>
                  <a:pt x="1437970" y="5321300"/>
                </a:lnTo>
                <a:lnTo>
                  <a:pt x="1405509" y="5295900"/>
                </a:lnTo>
                <a:lnTo>
                  <a:pt x="1373619" y="5257800"/>
                </a:lnTo>
                <a:lnTo>
                  <a:pt x="1342339" y="5219700"/>
                </a:lnTo>
                <a:lnTo>
                  <a:pt x="1311643" y="5194300"/>
                </a:lnTo>
                <a:lnTo>
                  <a:pt x="1281557" y="5156200"/>
                </a:lnTo>
                <a:lnTo>
                  <a:pt x="1252067" y="5118100"/>
                </a:lnTo>
                <a:lnTo>
                  <a:pt x="1223200" y="5080000"/>
                </a:lnTo>
                <a:lnTo>
                  <a:pt x="1194943" y="5054600"/>
                </a:lnTo>
                <a:lnTo>
                  <a:pt x="1167307" y="5016500"/>
                </a:lnTo>
                <a:lnTo>
                  <a:pt x="1140307" y="4978400"/>
                </a:lnTo>
                <a:lnTo>
                  <a:pt x="1113929" y="4940300"/>
                </a:lnTo>
                <a:lnTo>
                  <a:pt x="1088199" y="4902200"/>
                </a:lnTo>
                <a:lnTo>
                  <a:pt x="1063091" y="4864100"/>
                </a:lnTo>
                <a:lnTo>
                  <a:pt x="1038644" y="4826000"/>
                </a:lnTo>
                <a:lnTo>
                  <a:pt x="1014844" y="4787900"/>
                </a:lnTo>
                <a:lnTo>
                  <a:pt x="991692" y="4749800"/>
                </a:lnTo>
                <a:lnTo>
                  <a:pt x="969213" y="4711700"/>
                </a:lnTo>
                <a:lnTo>
                  <a:pt x="947394" y="4673600"/>
                </a:lnTo>
                <a:lnTo>
                  <a:pt x="926249" y="4635500"/>
                </a:lnTo>
                <a:lnTo>
                  <a:pt x="905776" y="4597400"/>
                </a:lnTo>
                <a:lnTo>
                  <a:pt x="885977" y="4546600"/>
                </a:lnTo>
                <a:lnTo>
                  <a:pt x="866863" y="4508500"/>
                </a:lnTo>
                <a:lnTo>
                  <a:pt x="848448" y="4470400"/>
                </a:lnTo>
                <a:lnTo>
                  <a:pt x="830719" y="4432300"/>
                </a:lnTo>
                <a:lnTo>
                  <a:pt x="813701" y="4381500"/>
                </a:lnTo>
                <a:lnTo>
                  <a:pt x="797369" y="4343400"/>
                </a:lnTo>
                <a:lnTo>
                  <a:pt x="781761" y="4305300"/>
                </a:lnTo>
                <a:lnTo>
                  <a:pt x="766864" y="4254500"/>
                </a:lnTo>
                <a:lnTo>
                  <a:pt x="752690" y="4216400"/>
                </a:lnTo>
                <a:lnTo>
                  <a:pt x="739228" y="4178300"/>
                </a:lnTo>
                <a:lnTo>
                  <a:pt x="726503" y="4127500"/>
                </a:lnTo>
                <a:lnTo>
                  <a:pt x="714514" y="4089400"/>
                </a:lnTo>
                <a:lnTo>
                  <a:pt x="703262" y="4038600"/>
                </a:lnTo>
                <a:lnTo>
                  <a:pt x="692746" y="4000500"/>
                </a:lnTo>
                <a:lnTo>
                  <a:pt x="682980" y="3949700"/>
                </a:lnTo>
                <a:lnTo>
                  <a:pt x="673976" y="3911600"/>
                </a:lnTo>
                <a:lnTo>
                  <a:pt x="665721" y="3860800"/>
                </a:lnTo>
                <a:lnTo>
                  <a:pt x="658228" y="3822700"/>
                </a:lnTo>
                <a:lnTo>
                  <a:pt x="651510" y="3771900"/>
                </a:lnTo>
                <a:lnTo>
                  <a:pt x="645566" y="3721100"/>
                </a:lnTo>
                <a:lnTo>
                  <a:pt x="640384" y="3683000"/>
                </a:lnTo>
                <a:lnTo>
                  <a:pt x="636003" y="3632200"/>
                </a:lnTo>
                <a:lnTo>
                  <a:pt x="632396" y="3581400"/>
                </a:lnTo>
                <a:lnTo>
                  <a:pt x="629589" y="3543300"/>
                </a:lnTo>
                <a:lnTo>
                  <a:pt x="627570" y="3492500"/>
                </a:lnTo>
                <a:lnTo>
                  <a:pt x="626364" y="3441700"/>
                </a:lnTo>
                <a:lnTo>
                  <a:pt x="625957" y="3403600"/>
                </a:lnTo>
                <a:lnTo>
                  <a:pt x="625665" y="3352800"/>
                </a:lnTo>
                <a:lnTo>
                  <a:pt x="626173" y="3302000"/>
                </a:lnTo>
                <a:lnTo>
                  <a:pt x="627481" y="3251200"/>
                </a:lnTo>
                <a:lnTo>
                  <a:pt x="629577" y="3213100"/>
                </a:lnTo>
                <a:lnTo>
                  <a:pt x="632485" y="3162300"/>
                </a:lnTo>
                <a:lnTo>
                  <a:pt x="636168" y="3111500"/>
                </a:lnTo>
                <a:lnTo>
                  <a:pt x="640638" y="3073400"/>
                </a:lnTo>
                <a:lnTo>
                  <a:pt x="645883" y="3022600"/>
                </a:lnTo>
                <a:lnTo>
                  <a:pt x="651903" y="2984500"/>
                </a:lnTo>
                <a:lnTo>
                  <a:pt x="658685" y="2933700"/>
                </a:lnTo>
                <a:lnTo>
                  <a:pt x="666229" y="2882900"/>
                </a:lnTo>
                <a:lnTo>
                  <a:pt x="674535" y="2844800"/>
                </a:lnTo>
                <a:lnTo>
                  <a:pt x="683590" y="2794000"/>
                </a:lnTo>
                <a:lnTo>
                  <a:pt x="693407" y="2755900"/>
                </a:lnTo>
                <a:lnTo>
                  <a:pt x="703948" y="2705100"/>
                </a:lnTo>
                <a:lnTo>
                  <a:pt x="715238" y="2667000"/>
                </a:lnTo>
                <a:lnTo>
                  <a:pt x="727265" y="2616200"/>
                </a:lnTo>
                <a:lnTo>
                  <a:pt x="740016" y="2578100"/>
                </a:lnTo>
                <a:lnTo>
                  <a:pt x="753491" y="2540000"/>
                </a:lnTo>
                <a:lnTo>
                  <a:pt x="767689" y="2489200"/>
                </a:lnTo>
                <a:lnTo>
                  <a:pt x="782599" y="2451100"/>
                </a:lnTo>
                <a:lnTo>
                  <a:pt x="798207" y="2400300"/>
                </a:lnTo>
                <a:lnTo>
                  <a:pt x="814539" y="2362200"/>
                </a:lnTo>
                <a:lnTo>
                  <a:pt x="831557" y="2324100"/>
                </a:lnTo>
                <a:lnTo>
                  <a:pt x="849274" y="2286000"/>
                </a:lnTo>
                <a:lnTo>
                  <a:pt x="867676" y="2235200"/>
                </a:lnTo>
                <a:lnTo>
                  <a:pt x="886764" y="2197100"/>
                </a:lnTo>
                <a:lnTo>
                  <a:pt x="906538" y="2159000"/>
                </a:lnTo>
                <a:lnTo>
                  <a:pt x="926985" y="2120900"/>
                </a:lnTo>
                <a:lnTo>
                  <a:pt x="948093" y="2082800"/>
                </a:lnTo>
                <a:lnTo>
                  <a:pt x="969873" y="2044700"/>
                </a:lnTo>
                <a:lnTo>
                  <a:pt x="992314" y="1993900"/>
                </a:lnTo>
                <a:lnTo>
                  <a:pt x="1015415" y="1955800"/>
                </a:lnTo>
                <a:lnTo>
                  <a:pt x="1039164" y="1917700"/>
                </a:lnTo>
                <a:lnTo>
                  <a:pt x="1063561" y="1879600"/>
                </a:lnTo>
                <a:lnTo>
                  <a:pt x="1088593" y="1841500"/>
                </a:lnTo>
                <a:lnTo>
                  <a:pt x="1114259" y="1816100"/>
                </a:lnTo>
                <a:lnTo>
                  <a:pt x="1140561" y="1778000"/>
                </a:lnTo>
                <a:lnTo>
                  <a:pt x="1167498" y="1739900"/>
                </a:lnTo>
                <a:lnTo>
                  <a:pt x="1195044" y="1701800"/>
                </a:lnTo>
                <a:lnTo>
                  <a:pt x="1223213" y="1663700"/>
                </a:lnTo>
                <a:lnTo>
                  <a:pt x="1251991" y="1625600"/>
                </a:lnTo>
                <a:lnTo>
                  <a:pt x="1281379" y="1600200"/>
                </a:lnTo>
                <a:lnTo>
                  <a:pt x="1311363" y="1562100"/>
                </a:lnTo>
                <a:lnTo>
                  <a:pt x="1341945" y="1524000"/>
                </a:lnTo>
                <a:lnTo>
                  <a:pt x="1373124" y="1498600"/>
                </a:lnTo>
                <a:lnTo>
                  <a:pt x="1404886" y="1460500"/>
                </a:lnTo>
                <a:lnTo>
                  <a:pt x="1437233" y="1435100"/>
                </a:lnTo>
                <a:lnTo>
                  <a:pt x="1470164" y="1397000"/>
                </a:lnTo>
                <a:lnTo>
                  <a:pt x="1503667" y="1371600"/>
                </a:lnTo>
                <a:lnTo>
                  <a:pt x="1537728" y="1333500"/>
                </a:lnTo>
                <a:lnTo>
                  <a:pt x="1572361" y="1308100"/>
                </a:lnTo>
                <a:lnTo>
                  <a:pt x="1607540" y="1282700"/>
                </a:lnTo>
                <a:lnTo>
                  <a:pt x="1643278" y="1244600"/>
                </a:lnTo>
                <a:lnTo>
                  <a:pt x="1679575" y="1219200"/>
                </a:lnTo>
                <a:lnTo>
                  <a:pt x="1753768" y="1168400"/>
                </a:lnTo>
                <a:lnTo>
                  <a:pt x="1791677" y="1130300"/>
                </a:lnTo>
                <a:lnTo>
                  <a:pt x="1830108" y="1104900"/>
                </a:lnTo>
                <a:lnTo>
                  <a:pt x="1908543" y="1054100"/>
                </a:lnTo>
                <a:lnTo>
                  <a:pt x="1989035" y="1003300"/>
                </a:lnTo>
                <a:lnTo>
                  <a:pt x="2030044" y="990600"/>
                </a:lnTo>
                <a:lnTo>
                  <a:pt x="2071547" y="965200"/>
                </a:lnTo>
                <a:lnTo>
                  <a:pt x="2156041" y="914400"/>
                </a:lnTo>
                <a:lnTo>
                  <a:pt x="2199017" y="901700"/>
                </a:lnTo>
                <a:lnTo>
                  <a:pt x="2286406" y="850900"/>
                </a:lnTo>
                <a:lnTo>
                  <a:pt x="2330805" y="838200"/>
                </a:lnTo>
                <a:lnTo>
                  <a:pt x="2375674" y="812800"/>
                </a:lnTo>
                <a:lnTo>
                  <a:pt x="2421001" y="800100"/>
                </a:lnTo>
                <a:lnTo>
                  <a:pt x="2466784" y="774700"/>
                </a:lnTo>
                <a:lnTo>
                  <a:pt x="2606827" y="736600"/>
                </a:lnTo>
                <a:lnTo>
                  <a:pt x="2654389" y="711200"/>
                </a:lnTo>
                <a:lnTo>
                  <a:pt x="2898559" y="647700"/>
                </a:lnTo>
                <a:lnTo>
                  <a:pt x="2948635" y="647700"/>
                </a:lnTo>
                <a:lnTo>
                  <a:pt x="2999105" y="635000"/>
                </a:lnTo>
                <a:lnTo>
                  <a:pt x="3062338" y="622300"/>
                </a:lnTo>
                <a:lnTo>
                  <a:pt x="3121050" y="609600"/>
                </a:lnTo>
                <a:lnTo>
                  <a:pt x="3175330" y="596900"/>
                </a:lnTo>
                <a:lnTo>
                  <a:pt x="3225279" y="571500"/>
                </a:lnTo>
                <a:lnTo>
                  <a:pt x="3270961" y="558800"/>
                </a:lnTo>
                <a:lnTo>
                  <a:pt x="3312490" y="533400"/>
                </a:lnTo>
                <a:lnTo>
                  <a:pt x="3349942" y="508000"/>
                </a:lnTo>
                <a:lnTo>
                  <a:pt x="3383432" y="482600"/>
                </a:lnTo>
                <a:lnTo>
                  <a:pt x="3413010" y="457200"/>
                </a:lnTo>
                <a:lnTo>
                  <a:pt x="3460889" y="393700"/>
                </a:lnTo>
                <a:lnTo>
                  <a:pt x="3479355" y="355600"/>
                </a:lnTo>
                <a:lnTo>
                  <a:pt x="3494290" y="330200"/>
                </a:lnTo>
                <a:lnTo>
                  <a:pt x="3505797" y="292100"/>
                </a:lnTo>
                <a:lnTo>
                  <a:pt x="3513950" y="254000"/>
                </a:lnTo>
                <a:lnTo>
                  <a:pt x="3518852" y="203200"/>
                </a:lnTo>
                <a:lnTo>
                  <a:pt x="3520579" y="165100"/>
                </a:lnTo>
                <a:lnTo>
                  <a:pt x="3519246" y="114300"/>
                </a:lnTo>
                <a:lnTo>
                  <a:pt x="3514915" y="76200"/>
                </a:lnTo>
                <a:lnTo>
                  <a:pt x="3507689" y="25400"/>
                </a:lnTo>
                <a:lnTo>
                  <a:pt x="3502190" y="0"/>
                </a:lnTo>
                <a:lnTo>
                  <a:pt x="1859241" y="0"/>
                </a:lnTo>
                <a:lnTo>
                  <a:pt x="1822043" y="12700"/>
                </a:lnTo>
                <a:lnTo>
                  <a:pt x="1779003" y="25400"/>
                </a:lnTo>
                <a:lnTo>
                  <a:pt x="1651939" y="101600"/>
                </a:lnTo>
                <a:lnTo>
                  <a:pt x="1610283" y="114300"/>
                </a:lnTo>
                <a:lnTo>
                  <a:pt x="1487462" y="190500"/>
                </a:lnTo>
                <a:lnTo>
                  <a:pt x="1367904" y="266700"/>
                </a:lnTo>
                <a:lnTo>
                  <a:pt x="1251686" y="342900"/>
                </a:lnTo>
                <a:lnTo>
                  <a:pt x="1176108" y="393700"/>
                </a:lnTo>
                <a:lnTo>
                  <a:pt x="1102080" y="444500"/>
                </a:lnTo>
                <a:lnTo>
                  <a:pt x="1065657" y="482600"/>
                </a:lnTo>
                <a:lnTo>
                  <a:pt x="994003" y="533400"/>
                </a:lnTo>
                <a:lnTo>
                  <a:pt x="958773" y="558800"/>
                </a:lnTo>
                <a:lnTo>
                  <a:pt x="923937" y="596900"/>
                </a:lnTo>
                <a:lnTo>
                  <a:pt x="889533" y="622300"/>
                </a:lnTo>
                <a:lnTo>
                  <a:pt x="855522" y="660400"/>
                </a:lnTo>
                <a:lnTo>
                  <a:pt x="821931" y="685800"/>
                </a:lnTo>
                <a:lnTo>
                  <a:pt x="788758" y="723900"/>
                </a:lnTo>
                <a:lnTo>
                  <a:pt x="755992" y="749300"/>
                </a:lnTo>
                <a:lnTo>
                  <a:pt x="723671" y="787400"/>
                </a:lnTo>
                <a:lnTo>
                  <a:pt x="691756" y="812800"/>
                </a:lnTo>
                <a:lnTo>
                  <a:pt x="660273" y="850900"/>
                </a:lnTo>
                <a:lnTo>
                  <a:pt x="629234" y="889000"/>
                </a:lnTo>
                <a:lnTo>
                  <a:pt x="598614" y="914400"/>
                </a:lnTo>
                <a:lnTo>
                  <a:pt x="568439" y="952500"/>
                </a:lnTo>
                <a:lnTo>
                  <a:pt x="538708" y="990600"/>
                </a:lnTo>
                <a:lnTo>
                  <a:pt x="509422" y="1016000"/>
                </a:lnTo>
                <a:lnTo>
                  <a:pt x="480580" y="1054100"/>
                </a:lnTo>
                <a:lnTo>
                  <a:pt x="452183" y="1092200"/>
                </a:lnTo>
                <a:lnTo>
                  <a:pt x="424243" y="1130300"/>
                </a:lnTo>
                <a:lnTo>
                  <a:pt x="396748" y="1168400"/>
                </a:lnTo>
                <a:lnTo>
                  <a:pt x="369722" y="1206500"/>
                </a:lnTo>
                <a:lnTo>
                  <a:pt x="343154" y="1231900"/>
                </a:lnTo>
                <a:lnTo>
                  <a:pt x="317055" y="1270000"/>
                </a:lnTo>
                <a:lnTo>
                  <a:pt x="291414" y="1308100"/>
                </a:lnTo>
                <a:lnTo>
                  <a:pt x="266255" y="1346200"/>
                </a:lnTo>
                <a:lnTo>
                  <a:pt x="241566" y="1384300"/>
                </a:lnTo>
                <a:lnTo>
                  <a:pt x="217347" y="1422400"/>
                </a:lnTo>
                <a:lnTo>
                  <a:pt x="193611" y="1473200"/>
                </a:lnTo>
                <a:lnTo>
                  <a:pt x="170357" y="1511300"/>
                </a:lnTo>
                <a:lnTo>
                  <a:pt x="147586" y="1549400"/>
                </a:lnTo>
                <a:lnTo>
                  <a:pt x="125310" y="1587500"/>
                </a:lnTo>
                <a:lnTo>
                  <a:pt x="103517" y="1625600"/>
                </a:lnTo>
                <a:lnTo>
                  <a:pt x="82232" y="1663700"/>
                </a:lnTo>
                <a:lnTo>
                  <a:pt x="61429" y="1701800"/>
                </a:lnTo>
                <a:lnTo>
                  <a:pt x="41135" y="1752600"/>
                </a:lnTo>
                <a:lnTo>
                  <a:pt x="21336" y="1790700"/>
                </a:lnTo>
                <a:lnTo>
                  <a:pt x="2057" y="1828800"/>
                </a:lnTo>
                <a:lnTo>
                  <a:pt x="0" y="1841500"/>
                </a:lnTo>
                <a:lnTo>
                  <a:pt x="0" y="4927600"/>
                </a:lnTo>
                <a:lnTo>
                  <a:pt x="14782" y="4953000"/>
                </a:lnTo>
                <a:lnTo>
                  <a:pt x="34620" y="5003800"/>
                </a:lnTo>
                <a:lnTo>
                  <a:pt x="54952" y="5041900"/>
                </a:lnTo>
                <a:lnTo>
                  <a:pt x="75780" y="5080000"/>
                </a:lnTo>
                <a:lnTo>
                  <a:pt x="97116" y="5118100"/>
                </a:lnTo>
                <a:lnTo>
                  <a:pt x="118935" y="5168900"/>
                </a:lnTo>
                <a:lnTo>
                  <a:pt x="141236" y="5207000"/>
                </a:lnTo>
                <a:lnTo>
                  <a:pt x="164033" y="5245100"/>
                </a:lnTo>
                <a:lnTo>
                  <a:pt x="187299" y="5283200"/>
                </a:lnTo>
                <a:lnTo>
                  <a:pt x="211048" y="5321300"/>
                </a:lnTo>
                <a:lnTo>
                  <a:pt x="235254" y="5359400"/>
                </a:lnTo>
                <a:lnTo>
                  <a:pt x="259943" y="5397500"/>
                </a:lnTo>
                <a:lnTo>
                  <a:pt x="285089" y="5435600"/>
                </a:lnTo>
                <a:lnTo>
                  <a:pt x="310692" y="5473700"/>
                </a:lnTo>
                <a:lnTo>
                  <a:pt x="336740" y="5511800"/>
                </a:lnTo>
                <a:lnTo>
                  <a:pt x="363258" y="5549900"/>
                </a:lnTo>
                <a:lnTo>
                  <a:pt x="390207" y="5588000"/>
                </a:lnTo>
                <a:lnTo>
                  <a:pt x="417601" y="5626100"/>
                </a:lnTo>
                <a:lnTo>
                  <a:pt x="445439" y="5664200"/>
                </a:lnTo>
                <a:lnTo>
                  <a:pt x="473710" y="5702300"/>
                </a:lnTo>
                <a:lnTo>
                  <a:pt x="502412" y="5740400"/>
                </a:lnTo>
                <a:lnTo>
                  <a:pt x="531545" y="5778500"/>
                </a:lnTo>
                <a:lnTo>
                  <a:pt x="561086" y="5803900"/>
                </a:lnTo>
                <a:lnTo>
                  <a:pt x="591058" y="5842000"/>
                </a:lnTo>
                <a:lnTo>
                  <a:pt x="621436" y="5880100"/>
                </a:lnTo>
                <a:lnTo>
                  <a:pt x="652233" y="5918200"/>
                </a:lnTo>
                <a:lnTo>
                  <a:pt x="683437" y="5943600"/>
                </a:lnTo>
                <a:lnTo>
                  <a:pt x="715035" y="5981700"/>
                </a:lnTo>
                <a:lnTo>
                  <a:pt x="747039" y="6019800"/>
                </a:lnTo>
                <a:lnTo>
                  <a:pt x="779424" y="6045200"/>
                </a:lnTo>
                <a:lnTo>
                  <a:pt x="812215" y="6083300"/>
                </a:lnTo>
                <a:lnTo>
                  <a:pt x="845375" y="6108700"/>
                </a:lnTo>
                <a:lnTo>
                  <a:pt x="878928" y="6146800"/>
                </a:lnTo>
                <a:lnTo>
                  <a:pt x="947166" y="6197600"/>
                </a:lnTo>
                <a:lnTo>
                  <a:pt x="981837" y="6235700"/>
                </a:lnTo>
                <a:lnTo>
                  <a:pt x="1052283" y="6286500"/>
                </a:lnTo>
                <a:lnTo>
                  <a:pt x="1088034" y="6324600"/>
                </a:lnTo>
                <a:lnTo>
                  <a:pt x="1197419" y="6400800"/>
                </a:lnTo>
                <a:lnTo>
                  <a:pt x="1234567" y="6426200"/>
                </a:lnTo>
                <a:lnTo>
                  <a:pt x="1272057" y="6464300"/>
                </a:lnTo>
                <a:lnTo>
                  <a:pt x="1386509" y="6540500"/>
                </a:lnTo>
                <a:lnTo>
                  <a:pt x="1425308" y="6565900"/>
                </a:lnTo>
                <a:lnTo>
                  <a:pt x="1464424" y="6578600"/>
                </a:lnTo>
                <a:lnTo>
                  <a:pt x="1623974" y="6680200"/>
                </a:lnTo>
                <a:lnTo>
                  <a:pt x="1664614" y="6692900"/>
                </a:lnTo>
                <a:lnTo>
                  <a:pt x="1746770" y="6743700"/>
                </a:lnTo>
                <a:lnTo>
                  <a:pt x="1788274" y="6756400"/>
                </a:lnTo>
                <a:lnTo>
                  <a:pt x="1830070" y="6781800"/>
                </a:lnTo>
                <a:lnTo>
                  <a:pt x="1872132" y="6794500"/>
                </a:lnTo>
                <a:lnTo>
                  <a:pt x="1914474" y="6819900"/>
                </a:lnTo>
                <a:lnTo>
                  <a:pt x="1957082" y="6832600"/>
                </a:lnTo>
                <a:lnTo>
                  <a:pt x="1994420" y="6845300"/>
                </a:lnTo>
                <a:lnTo>
                  <a:pt x="3506736" y="6845300"/>
                </a:lnTo>
                <a:lnTo>
                  <a:pt x="3517608" y="6781800"/>
                </a:lnTo>
                <a:lnTo>
                  <a:pt x="3522675" y="6731000"/>
                </a:lnTo>
                <a:lnTo>
                  <a:pt x="3525774" y="6680200"/>
                </a:lnTo>
                <a:lnTo>
                  <a:pt x="3526739" y="6642100"/>
                </a:lnTo>
                <a:close/>
              </a:path>
              <a:path w="7005320" h="6858000">
                <a:moveTo>
                  <a:pt x="6982930" y="0"/>
                </a:moveTo>
                <a:lnTo>
                  <a:pt x="5907722" y="0"/>
                </a:lnTo>
                <a:lnTo>
                  <a:pt x="5949188" y="27444"/>
                </a:lnTo>
                <a:lnTo>
                  <a:pt x="5990221" y="55206"/>
                </a:lnTo>
                <a:lnTo>
                  <a:pt x="6031090" y="83477"/>
                </a:lnTo>
                <a:lnTo>
                  <a:pt x="6071768" y="112229"/>
                </a:lnTo>
                <a:lnTo>
                  <a:pt x="6117298" y="142875"/>
                </a:lnTo>
                <a:lnTo>
                  <a:pt x="6162980" y="170357"/>
                </a:lnTo>
                <a:lnTo>
                  <a:pt x="6208700" y="194729"/>
                </a:lnTo>
                <a:lnTo>
                  <a:pt x="6254343" y="216014"/>
                </a:lnTo>
                <a:lnTo>
                  <a:pt x="6299784" y="234264"/>
                </a:lnTo>
                <a:lnTo>
                  <a:pt x="6344882" y="249504"/>
                </a:lnTo>
                <a:lnTo>
                  <a:pt x="6389535" y="261772"/>
                </a:lnTo>
                <a:lnTo>
                  <a:pt x="6433617" y="271119"/>
                </a:lnTo>
                <a:lnTo>
                  <a:pt x="6477000" y="277571"/>
                </a:lnTo>
                <a:lnTo>
                  <a:pt x="6519570" y="281190"/>
                </a:lnTo>
                <a:lnTo>
                  <a:pt x="6561188" y="281978"/>
                </a:lnTo>
                <a:lnTo>
                  <a:pt x="6601739" y="279996"/>
                </a:lnTo>
                <a:lnTo>
                  <a:pt x="6641109" y="275285"/>
                </a:lnTo>
                <a:lnTo>
                  <a:pt x="6679171" y="267868"/>
                </a:lnTo>
                <a:lnTo>
                  <a:pt x="6750863" y="245110"/>
                </a:lnTo>
                <a:lnTo>
                  <a:pt x="6815849" y="212013"/>
                </a:lnTo>
                <a:lnTo>
                  <a:pt x="6873138" y="168897"/>
                </a:lnTo>
                <a:lnTo>
                  <a:pt x="6921741" y="116065"/>
                </a:lnTo>
                <a:lnTo>
                  <a:pt x="6960692" y="53822"/>
                </a:lnTo>
                <a:lnTo>
                  <a:pt x="6976237" y="19265"/>
                </a:lnTo>
                <a:lnTo>
                  <a:pt x="6982930" y="0"/>
                </a:lnTo>
                <a:close/>
              </a:path>
              <a:path w="7005320" h="6858000">
                <a:moveTo>
                  <a:pt x="7004926" y="6858000"/>
                </a:moveTo>
                <a:lnTo>
                  <a:pt x="6974751" y="6790855"/>
                </a:lnTo>
                <a:lnTo>
                  <a:pt x="6945795" y="6743878"/>
                </a:lnTo>
                <a:lnTo>
                  <a:pt x="6909625" y="6694843"/>
                </a:lnTo>
                <a:lnTo>
                  <a:pt x="6872579" y="6652438"/>
                </a:lnTo>
                <a:lnTo>
                  <a:pt x="6835521" y="6614236"/>
                </a:lnTo>
                <a:lnTo>
                  <a:pt x="6798424" y="6580200"/>
                </a:lnTo>
                <a:lnTo>
                  <a:pt x="6761302" y="6550292"/>
                </a:lnTo>
                <a:lnTo>
                  <a:pt x="6724116" y="6524472"/>
                </a:lnTo>
                <a:lnTo>
                  <a:pt x="6686880" y="6502705"/>
                </a:lnTo>
                <a:lnTo>
                  <a:pt x="6649555" y="6484937"/>
                </a:lnTo>
                <a:lnTo>
                  <a:pt x="6612141" y="6471158"/>
                </a:lnTo>
                <a:lnTo>
                  <a:pt x="6574625" y="6461303"/>
                </a:lnTo>
                <a:lnTo>
                  <a:pt x="6499238" y="6453276"/>
                </a:lnTo>
                <a:lnTo>
                  <a:pt x="6461328" y="6455003"/>
                </a:lnTo>
                <a:lnTo>
                  <a:pt x="6423266" y="6460528"/>
                </a:lnTo>
                <a:lnTo>
                  <a:pt x="6385039" y="6469799"/>
                </a:lnTo>
                <a:lnTo>
                  <a:pt x="6346634" y="6482766"/>
                </a:lnTo>
                <a:lnTo>
                  <a:pt x="6308039" y="6499415"/>
                </a:lnTo>
                <a:lnTo>
                  <a:pt x="6269228" y="6519697"/>
                </a:lnTo>
                <a:lnTo>
                  <a:pt x="6230201" y="6543586"/>
                </a:lnTo>
                <a:lnTo>
                  <a:pt x="6190945" y="6571018"/>
                </a:lnTo>
                <a:lnTo>
                  <a:pt x="6151435" y="6601968"/>
                </a:lnTo>
                <a:lnTo>
                  <a:pt x="6073686" y="6669291"/>
                </a:lnTo>
                <a:lnTo>
                  <a:pt x="6032830" y="6698424"/>
                </a:lnTo>
                <a:lnTo>
                  <a:pt x="5991022" y="6724751"/>
                </a:lnTo>
                <a:lnTo>
                  <a:pt x="5950166" y="6749212"/>
                </a:lnTo>
                <a:lnTo>
                  <a:pt x="5912180" y="6772745"/>
                </a:lnTo>
                <a:lnTo>
                  <a:pt x="5871718" y="6800113"/>
                </a:lnTo>
                <a:lnTo>
                  <a:pt x="5831040" y="6826974"/>
                </a:lnTo>
                <a:lnTo>
                  <a:pt x="5790171" y="6853314"/>
                </a:lnTo>
                <a:lnTo>
                  <a:pt x="5782716" y="6858000"/>
                </a:lnTo>
                <a:lnTo>
                  <a:pt x="7004926" y="6858000"/>
                </a:lnTo>
                <a:close/>
              </a:path>
            </a:pathLst>
          </a:custGeom>
          <a:solidFill>
            <a:srgbClr val="FFFFFF">
              <a:alpha val="1529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6469777" y="4233581"/>
            <a:ext cx="2532380" cy="0"/>
          </a:xfrm>
          <a:custGeom>
            <a:avLst/>
            <a:gdLst/>
            <a:ahLst/>
            <a:cxnLst/>
            <a:rect l="l" t="t" r="r" b="b"/>
            <a:pathLst>
              <a:path w="2532379">
                <a:moveTo>
                  <a:pt x="0" y="0"/>
                </a:moveTo>
                <a:lnTo>
                  <a:pt x="2532335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200261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7167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0873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633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0298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22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726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6293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322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5323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0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95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281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_Bulleted 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5D263225-221F-3145-94AA-6221A0AC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04800"/>
            <a:ext cx="11464684" cy="762000"/>
          </a:xfrm>
          <a:prstGeom prst="rect">
            <a:avLst/>
          </a:prstGeom>
        </p:spPr>
        <p:txBody>
          <a:bodyPr/>
          <a:lstStyle>
            <a:lvl1pPr algn="l">
              <a:defRPr b="1" i="0" spc="-20" baseline="0">
                <a:solidFill>
                  <a:srgbClr val="53731C"/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4BB363-35D6-5D4F-966B-8E089324F9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6886" y="1143000"/>
            <a:ext cx="11452597" cy="5334000"/>
          </a:xfrm>
          <a:prstGeom prst="rect">
            <a:avLst/>
          </a:prstGeom>
        </p:spPr>
        <p:txBody>
          <a:bodyPr/>
          <a:lstStyle>
            <a:lvl1pPr marL="288925" indent="-288925">
              <a:buClr>
                <a:srgbClr val="4379BD"/>
              </a:buClr>
              <a:buSzPct val="70000"/>
              <a:buFont typeface=".Hiragino Kaku Gothic Interface W3"/>
              <a:buChar char="◉"/>
              <a:tabLst/>
              <a:defRPr/>
            </a:lvl1pPr>
            <a:lvl2pPr>
              <a:buClr>
                <a:srgbClr val="447ABE"/>
              </a:buClr>
              <a:buSzPct val="70000"/>
              <a:buFont typeface=".PingFang SC Regular"/>
              <a:buChar char="◎"/>
              <a:defRPr/>
            </a:lvl2pPr>
            <a:lvl3pPr>
              <a:buClr>
                <a:srgbClr val="4379BD"/>
              </a:buClr>
              <a:buFont typeface="System Font Regular"/>
              <a:buChar char="●"/>
              <a:defRPr/>
            </a:lvl3pPr>
            <a:lvl4pPr marL="1546225" indent="-174625">
              <a:buClr>
                <a:srgbClr val="447ABE"/>
              </a:buClr>
              <a:buFont typeface="System Font Regular"/>
              <a:buChar char="•"/>
              <a:tabLst/>
              <a:defRPr/>
            </a:lvl4pPr>
            <a:lvl5pPr marL="2005013" indent="-176213">
              <a:buClr>
                <a:srgbClr val="447ABE"/>
              </a:buClr>
              <a:buFont typeface="System Font Regular"/>
              <a:buChar char="◦"/>
              <a:tabLst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1364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76811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977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1422962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27390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3562912"/>
            <a:ext cx="5157787" cy="2515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27390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562912"/>
            <a:ext cx="5183188" cy="25151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7511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90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15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86753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586753"/>
            <a:ext cx="6172200" cy="427429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3186953"/>
            <a:ext cx="3932237" cy="257735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5B161-B30D-465E-9C63-9055E32FD1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832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5" Type="http://schemas.openxmlformats.org/officeDocument/2006/relationships/slideLayout" Target="../slideLayouts/slideLayout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9740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kern="1200">
          <a:solidFill>
            <a:schemeClr val="tx1"/>
          </a:solidFill>
          <a:latin typeface="Californian FB" pitchFamily="18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fornian FB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fornian FB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fornian FB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Californian FB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0" indent="0" algn="l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2000" kern="1200">
          <a:solidFill>
            <a:schemeClr val="tx1"/>
          </a:solidFill>
          <a:latin typeface="Californian FB" pitchFamily="18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fornian FB" pitchFamily="18" charset="0"/>
          <a:ea typeface="ＭＳ Ｐゴシック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Californian FB" pitchFamily="18" charset="0"/>
          <a:ea typeface="ＭＳ Ｐゴシック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fornian FB" pitchFamily="18" charset="0"/>
          <a:ea typeface="ＭＳ Ｐゴシック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fornian FB" pitchFamily="18" charset="0"/>
          <a:ea typeface="ＭＳ Ｐゴシック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4155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877671"/>
            <a:ext cx="10515600" cy="32992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Myriad Pro" panose="020B0503030403020204" pitchFamily="34" charset="0"/>
              </a:defRPr>
            </a:lvl1pPr>
          </a:lstStyle>
          <a:p>
            <a:fld id="{53E5B161-B30D-465E-9C63-9055E32FD1B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477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63" r:id="rId13"/>
    <p:sldLayoutId id="2147483764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2270B7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03237" y="660074"/>
            <a:ext cx="7023100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Tw Cen MT"/>
                <a:cs typeface="Tw Cen M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5025" y="1608450"/>
            <a:ext cx="6605270" cy="23012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441293" y="6480035"/>
            <a:ext cx="152400" cy="1498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bg1"/>
                </a:solidFill>
                <a:latin typeface="Tw Cen MT"/>
                <a:cs typeface="Tw Cen MT"/>
              </a:defRPr>
            </a:lvl1pPr>
          </a:lstStyle>
          <a:p>
            <a:pPr marL="38100">
              <a:lnSpc>
                <a:spcPts val="1050"/>
              </a:lnSpc>
            </a:pPr>
            <a:fld id="{81D60167-4931-47E6-BA6A-407CBD079E47}" type="slidenum">
              <a:rPr spc="-50" dirty="0"/>
              <a:t>‹#›</a:t>
            </a:fld>
            <a:endParaRPr spc="-50" dirty="0"/>
          </a:p>
        </p:txBody>
      </p:sp>
    </p:spTree>
    <p:extLst>
      <p:ext uri="{BB962C8B-B14F-4D97-AF65-F5344CB8AC3E}">
        <p14:creationId xmlns:p14="http://schemas.microsoft.com/office/powerpoint/2010/main" val="3527321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41D3A-3E51-477F-B4F5-6EB5FB7ED6C8}" type="datetimeFigureOut">
              <a:rPr lang="en-US" smtClean="0"/>
              <a:t>3/25/2024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A5B8C-7F35-411F-981F-5EEAA6CA42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889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6.png"/><Relationship Id="rId5" Type="http://schemas.openxmlformats.org/officeDocument/2006/relationships/image" Target="../media/image29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jpg"/><Relationship Id="rId7" Type="http://schemas.openxmlformats.org/officeDocument/2006/relationships/hyperlink" Target="http://www.hiteqcenter.org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Relationship Id="rId6" Type="http://schemas.openxmlformats.org/officeDocument/2006/relationships/hyperlink" Target="mailto:HITEQINFO@JSI.COM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7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dc.gov/hiv/clinicians/screening/diagnostic-tests.html" TargetMode="Externa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cdc.gov/nchhstp/newsroom/fact-sheets/std/std-us-2020.html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hyperlink" Target="https://www.cdc.gov/nchhstp/newsroom/fact-sheets/std/std-us-2020.html" TargetMode="Externa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hyperlink" Target="https://www.cdc.gov/nchhstp/newsroom/fact-sheets/std/std-us-2020.html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hstp/newsroom/fact-sheets/std/std-us-2020.html" TargetMode="External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5" Type="http://schemas.openxmlformats.org/officeDocument/2006/relationships/hyperlink" Target="https://www.cdc.gov/mmwr/preview/mmwrhtml/mm5826a2.htm" TargetMode="External"/><Relationship Id="rId4" Type="http://schemas.openxmlformats.org/officeDocument/2006/relationships/hyperlink" Target="https://www.cdc.gov/std/tg2015/specialpops.htm#msm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dc.gov/std/treatment-guidelines/trans.htm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8.xml"/><Relationship Id="rId4" Type="http://schemas.openxmlformats.org/officeDocument/2006/relationships/hyperlink" Target="http://dx.doi.org/10.15585/mmwr.rr6805a1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.xml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8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hyperlink" Target="https://www.cdc.gov/std/treatment-guidelines/wall-chart.pdf" TargetMode="Externa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7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3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8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weitzmaninstitute.org/content/nttap-hiv-prevention-learning-collaborative-2024" TargetMode="Externa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89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6.png"/><Relationship Id="rId7" Type="http://schemas.openxmlformats.org/officeDocument/2006/relationships/hyperlink" Target="https://www.healthcenterinfo.org/" TargetMode="External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weitzmaninstitute.org/ncaresources" TargetMode="External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9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westat.com/" TargetMode="External"/><Relationship Id="rId3" Type="http://schemas.openxmlformats.org/officeDocument/2006/relationships/image" Target="../media/image16.jpg"/><Relationship Id="rId7" Type="http://schemas.openxmlformats.org/officeDocument/2006/relationships/hyperlink" Target="https://www.jsi.com/united-states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hiteqcenter.org/" TargetMode="External"/><Relationship Id="rId5" Type="http://schemas.openxmlformats.org/officeDocument/2006/relationships/hyperlink" Target="mailto:hiteqinfo@jsi.com" TargetMode="External"/><Relationship Id="rId4" Type="http://schemas.openxmlformats.org/officeDocument/2006/relationships/hyperlink" Target="http://www.hiteqcenter.org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2681473"/>
            <a:ext cx="12191999" cy="13942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0855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HIV </a:t>
            </a:r>
            <a:r>
              <a:rPr kumimoji="0" lang="en-US" sz="5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0855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Prevention Learning </a:t>
            </a:r>
            <a: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08558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Collaborative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Session Three: </a:t>
            </a:r>
            <a:r>
              <a:rPr kumimoji="0" lang="en-US" sz="3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March 25</a:t>
            </a:r>
            <a:r>
              <a:rPr kumimoji="0" lang="en-US" sz="3600" b="0" i="0" u="none" strike="noStrike" kern="1200" cap="none" spc="-30" normalizeH="0" baseline="3000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3600" b="0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2024</a:t>
            </a:r>
            <a:endParaRPr kumimoji="0" lang="en-US" sz="3600" b="0" i="0" u="none" strike="noStrike" kern="1200" cap="none" spc="-30" normalizeH="0" baseline="0" noProof="0" dirty="0">
              <a:ln>
                <a:noFill/>
              </a:ln>
              <a:solidFill>
                <a:srgbClr val="0E74BD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4675439"/>
            <a:ext cx="1674188" cy="19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306804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85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768989" y="4487760"/>
            <a:ext cx="2202815" cy="2225040"/>
          </a:xfrm>
          <a:custGeom>
            <a:avLst/>
            <a:gdLst/>
            <a:ahLst/>
            <a:cxnLst/>
            <a:rect l="l" t="t" r="r" b="b"/>
            <a:pathLst>
              <a:path w="2202815" h="2225040">
                <a:moveTo>
                  <a:pt x="1580515" y="1120089"/>
                </a:moveTo>
                <a:lnTo>
                  <a:pt x="1576501" y="1040333"/>
                </a:lnTo>
                <a:lnTo>
                  <a:pt x="1567180" y="992809"/>
                </a:lnTo>
                <a:lnTo>
                  <a:pt x="1552663" y="947000"/>
                </a:lnTo>
                <a:lnTo>
                  <a:pt x="1534083" y="902804"/>
                </a:lnTo>
                <a:lnTo>
                  <a:pt x="1512544" y="860158"/>
                </a:lnTo>
                <a:lnTo>
                  <a:pt x="1489151" y="818997"/>
                </a:lnTo>
                <a:lnTo>
                  <a:pt x="1456588" y="782637"/>
                </a:lnTo>
                <a:lnTo>
                  <a:pt x="1422666" y="748423"/>
                </a:lnTo>
                <a:lnTo>
                  <a:pt x="1386751" y="717118"/>
                </a:lnTo>
                <a:lnTo>
                  <a:pt x="1348206" y="689432"/>
                </a:lnTo>
                <a:lnTo>
                  <a:pt x="1306423" y="666140"/>
                </a:lnTo>
                <a:lnTo>
                  <a:pt x="1260754" y="647992"/>
                </a:lnTo>
                <a:lnTo>
                  <a:pt x="1230718" y="635558"/>
                </a:lnTo>
                <a:lnTo>
                  <a:pt x="1199629" y="627824"/>
                </a:lnTo>
                <a:lnTo>
                  <a:pt x="1172413" y="635000"/>
                </a:lnTo>
                <a:lnTo>
                  <a:pt x="1153998" y="667308"/>
                </a:lnTo>
                <a:lnTo>
                  <a:pt x="1142771" y="701027"/>
                </a:lnTo>
                <a:lnTo>
                  <a:pt x="1131582" y="737235"/>
                </a:lnTo>
                <a:lnTo>
                  <a:pt x="1127912" y="773049"/>
                </a:lnTo>
                <a:lnTo>
                  <a:pt x="1139266" y="805573"/>
                </a:lnTo>
                <a:lnTo>
                  <a:pt x="1173111" y="831938"/>
                </a:lnTo>
                <a:lnTo>
                  <a:pt x="1221600" y="859053"/>
                </a:lnTo>
                <a:lnTo>
                  <a:pt x="1263091" y="889825"/>
                </a:lnTo>
                <a:lnTo>
                  <a:pt x="1297851" y="924636"/>
                </a:lnTo>
                <a:lnTo>
                  <a:pt x="1326146" y="963841"/>
                </a:lnTo>
                <a:lnTo>
                  <a:pt x="1348232" y="1007795"/>
                </a:lnTo>
                <a:lnTo>
                  <a:pt x="1364373" y="1056868"/>
                </a:lnTo>
                <a:lnTo>
                  <a:pt x="1374838" y="1111427"/>
                </a:lnTo>
                <a:lnTo>
                  <a:pt x="1390205" y="1153198"/>
                </a:lnTo>
                <a:lnTo>
                  <a:pt x="1417955" y="1174432"/>
                </a:lnTo>
                <a:lnTo>
                  <a:pt x="1453642" y="1181874"/>
                </a:lnTo>
                <a:lnTo>
                  <a:pt x="1492808" y="1182281"/>
                </a:lnTo>
                <a:lnTo>
                  <a:pt x="1531010" y="1182382"/>
                </a:lnTo>
                <a:lnTo>
                  <a:pt x="1564081" y="1174584"/>
                </a:lnTo>
                <a:lnTo>
                  <a:pt x="1577975" y="1151102"/>
                </a:lnTo>
                <a:lnTo>
                  <a:pt x="1580515" y="1120089"/>
                </a:lnTo>
                <a:close/>
              </a:path>
              <a:path w="2202815" h="2225040">
                <a:moveTo>
                  <a:pt x="1902345" y="1120762"/>
                </a:moveTo>
                <a:lnTo>
                  <a:pt x="1901393" y="1074585"/>
                </a:lnTo>
                <a:lnTo>
                  <a:pt x="1897748" y="1028433"/>
                </a:lnTo>
                <a:lnTo>
                  <a:pt x="1891411" y="982395"/>
                </a:lnTo>
                <a:lnTo>
                  <a:pt x="1882368" y="936586"/>
                </a:lnTo>
                <a:lnTo>
                  <a:pt x="1870621" y="891095"/>
                </a:lnTo>
                <a:lnTo>
                  <a:pt x="1856143" y="846023"/>
                </a:lnTo>
                <a:lnTo>
                  <a:pt x="1838934" y="801471"/>
                </a:lnTo>
                <a:lnTo>
                  <a:pt x="1818995" y="757542"/>
                </a:lnTo>
                <a:lnTo>
                  <a:pt x="1796300" y="714324"/>
                </a:lnTo>
                <a:lnTo>
                  <a:pt x="1770862" y="671918"/>
                </a:lnTo>
                <a:lnTo>
                  <a:pt x="1742655" y="630428"/>
                </a:lnTo>
                <a:lnTo>
                  <a:pt x="1713255" y="592137"/>
                </a:lnTo>
                <a:lnTo>
                  <a:pt x="1681975" y="555967"/>
                </a:lnTo>
                <a:lnTo>
                  <a:pt x="1648929" y="521970"/>
                </a:lnTo>
                <a:lnTo>
                  <a:pt x="1614233" y="490156"/>
                </a:lnTo>
                <a:lnTo>
                  <a:pt x="1578013" y="460552"/>
                </a:lnTo>
                <a:lnTo>
                  <a:pt x="1540383" y="433209"/>
                </a:lnTo>
                <a:lnTo>
                  <a:pt x="1501470" y="408127"/>
                </a:lnTo>
                <a:lnTo>
                  <a:pt x="1461389" y="385356"/>
                </a:lnTo>
                <a:lnTo>
                  <a:pt x="1420266" y="364896"/>
                </a:lnTo>
                <a:lnTo>
                  <a:pt x="1378216" y="346811"/>
                </a:lnTo>
                <a:lnTo>
                  <a:pt x="1335366" y="331089"/>
                </a:lnTo>
                <a:lnTo>
                  <a:pt x="1291844" y="317792"/>
                </a:lnTo>
                <a:lnTo>
                  <a:pt x="1247749" y="306933"/>
                </a:lnTo>
                <a:lnTo>
                  <a:pt x="1203223" y="298538"/>
                </a:lnTo>
                <a:lnTo>
                  <a:pt x="1158379" y="292633"/>
                </a:lnTo>
                <a:lnTo>
                  <a:pt x="1113332" y="289255"/>
                </a:lnTo>
                <a:lnTo>
                  <a:pt x="1068209" y="288429"/>
                </a:lnTo>
                <a:lnTo>
                  <a:pt x="1023137" y="290169"/>
                </a:lnTo>
                <a:lnTo>
                  <a:pt x="978217" y="294525"/>
                </a:lnTo>
                <a:lnTo>
                  <a:pt x="933602" y="301510"/>
                </a:lnTo>
                <a:lnTo>
                  <a:pt x="889381" y="311150"/>
                </a:lnTo>
                <a:lnTo>
                  <a:pt x="845693" y="323481"/>
                </a:lnTo>
                <a:lnTo>
                  <a:pt x="802652" y="338531"/>
                </a:lnTo>
                <a:lnTo>
                  <a:pt x="760374" y="356323"/>
                </a:lnTo>
                <a:lnTo>
                  <a:pt x="718997" y="376885"/>
                </a:lnTo>
                <a:lnTo>
                  <a:pt x="678611" y="398399"/>
                </a:lnTo>
                <a:lnTo>
                  <a:pt x="644944" y="424434"/>
                </a:lnTo>
                <a:lnTo>
                  <a:pt x="629132" y="460197"/>
                </a:lnTo>
                <a:lnTo>
                  <a:pt x="642366" y="510946"/>
                </a:lnTo>
                <a:lnTo>
                  <a:pt x="672033" y="553529"/>
                </a:lnTo>
                <a:lnTo>
                  <a:pt x="706501" y="578866"/>
                </a:lnTo>
                <a:lnTo>
                  <a:pt x="749312" y="584390"/>
                </a:lnTo>
                <a:lnTo>
                  <a:pt x="804049" y="567524"/>
                </a:lnTo>
                <a:lnTo>
                  <a:pt x="852119" y="547204"/>
                </a:lnTo>
                <a:lnTo>
                  <a:pt x="900493" y="530745"/>
                </a:lnTo>
                <a:lnTo>
                  <a:pt x="949032" y="518096"/>
                </a:lnTo>
                <a:lnTo>
                  <a:pt x="997534" y="509206"/>
                </a:lnTo>
                <a:lnTo>
                  <a:pt x="1045845" y="504037"/>
                </a:lnTo>
                <a:lnTo>
                  <a:pt x="1093774" y="502513"/>
                </a:lnTo>
                <a:lnTo>
                  <a:pt x="1141171" y="504596"/>
                </a:lnTo>
                <a:lnTo>
                  <a:pt x="1187843" y="510235"/>
                </a:lnTo>
                <a:lnTo>
                  <a:pt x="1233614" y="519366"/>
                </a:lnTo>
                <a:lnTo>
                  <a:pt x="1278331" y="531939"/>
                </a:lnTo>
                <a:lnTo>
                  <a:pt x="1321803" y="547903"/>
                </a:lnTo>
                <a:lnTo>
                  <a:pt x="1363865" y="567194"/>
                </a:lnTo>
                <a:lnTo>
                  <a:pt x="1404340" y="589788"/>
                </a:lnTo>
                <a:lnTo>
                  <a:pt x="1443050" y="615594"/>
                </a:lnTo>
                <a:lnTo>
                  <a:pt x="1479829" y="644588"/>
                </a:lnTo>
                <a:lnTo>
                  <a:pt x="1514500" y="676706"/>
                </a:lnTo>
                <a:lnTo>
                  <a:pt x="1546898" y="711898"/>
                </a:lnTo>
                <a:lnTo>
                  <a:pt x="1576832" y="750112"/>
                </a:lnTo>
                <a:lnTo>
                  <a:pt x="1604264" y="790181"/>
                </a:lnTo>
                <a:lnTo>
                  <a:pt x="1628101" y="831672"/>
                </a:lnTo>
                <a:lnTo>
                  <a:pt x="1648345" y="874420"/>
                </a:lnTo>
                <a:lnTo>
                  <a:pt x="1664982" y="918235"/>
                </a:lnTo>
                <a:lnTo>
                  <a:pt x="1678012" y="962901"/>
                </a:lnTo>
                <a:lnTo>
                  <a:pt x="1687461" y="1008253"/>
                </a:lnTo>
                <a:lnTo>
                  <a:pt x="1693291" y="1054100"/>
                </a:lnTo>
                <a:lnTo>
                  <a:pt x="1695526" y="1100251"/>
                </a:lnTo>
                <a:lnTo>
                  <a:pt x="1694167" y="1146530"/>
                </a:lnTo>
                <a:lnTo>
                  <a:pt x="1689188" y="1192720"/>
                </a:lnTo>
                <a:lnTo>
                  <a:pt x="1680616" y="1238656"/>
                </a:lnTo>
                <a:lnTo>
                  <a:pt x="1668437" y="1284135"/>
                </a:lnTo>
                <a:lnTo>
                  <a:pt x="1652651" y="1328978"/>
                </a:lnTo>
                <a:lnTo>
                  <a:pt x="1633245" y="1372997"/>
                </a:lnTo>
                <a:lnTo>
                  <a:pt x="1610245" y="1415999"/>
                </a:lnTo>
                <a:lnTo>
                  <a:pt x="1583626" y="1457807"/>
                </a:lnTo>
                <a:lnTo>
                  <a:pt x="1553413" y="1498219"/>
                </a:lnTo>
                <a:lnTo>
                  <a:pt x="1519567" y="1537042"/>
                </a:lnTo>
                <a:lnTo>
                  <a:pt x="1486852" y="1577721"/>
                </a:lnTo>
                <a:lnTo>
                  <a:pt x="1471358" y="1615020"/>
                </a:lnTo>
                <a:lnTo>
                  <a:pt x="1472069" y="1649958"/>
                </a:lnTo>
                <a:lnTo>
                  <a:pt x="1487944" y="1683537"/>
                </a:lnTo>
                <a:lnTo>
                  <a:pt x="1517929" y="1716747"/>
                </a:lnTo>
                <a:lnTo>
                  <a:pt x="1556321" y="1742059"/>
                </a:lnTo>
                <a:lnTo>
                  <a:pt x="1589925" y="1743595"/>
                </a:lnTo>
                <a:lnTo>
                  <a:pt x="1619910" y="1728584"/>
                </a:lnTo>
                <a:lnTo>
                  <a:pt x="1673720" y="1677822"/>
                </a:lnTo>
                <a:lnTo>
                  <a:pt x="1706981" y="1640395"/>
                </a:lnTo>
                <a:lnTo>
                  <a:pt x="1737664" y="1601711"/>
                </a:lnTo>
                <a:lnTo>
                  <a:pt x="1765757" y="1561846"/>
                </a:lnTo>
                <a:lnTo>
                  <a:pt x="1791246" y="1520913"/>
                </a:lnTo>
                <a:lnTo>
                  <a:pt x="1814131" y="1479016"/>
                </a:lnTo>
                <a:lnTo>
                  <a:pt x="1834388" y="1436243"/>
                </a:lnTo>
                <a:lnTo>
                  <a:pt x="1852041" y="1392694"/>
                </a:lnTo>
                <a:lnTo>
                  <a:pt x="1867052" y="1348473"/>
                </a:lnTo>
                <a:lnTo>
                  <a:pt x="1879422" y="1303680"/>
                </a:lnTo>
                <a:lnTo>
                  <a:pt x="1889137" y="1258417"/>
                </a:lnTo>
                <a:lnTo>
                  <a:pt x="1896211" y="1212773"/>
                </a:lnTo>
                <a:lnTo>
                  <a:pt x="1900605" y="1166850"/>
                </a:lnTo>
                <a:lnTo>
                  <a:pt x="1902345" y="1120762"/>
                </a:lnTo>
                <a:close/>
              </a:path>
              <a:path w="2202815" h="2225040">
                <a:moveTo>
                  <a:pt x="2202243" y="1076794"/>
                </a:moveTo>
                <a:lnTo>
                  <a:pt x="2200224" y="1030236"/>
                </a:lnTo>
                <a:lnTo>
                  <a:pt x="2196109" y="984097"/>
                </a:lnTo>
                <a:lnTo>
                  <a:pt x="2189962" y="938390"/>
                </a:lnTo>
                <a:lnTo>
                  <a:pt x="2181809" y="893152"/>
                </a:lnTo>
                <a:lnTo>
                  <a:pt x="2171687" y="848398"/>
                </a:lnTo>
                <a:lnTo>
                  <a:pt x="2159635" y="804164"/>
                </a:lnTo>
                <a:lnTo>
                  <a:pt x="2145703" y="760476"/>
                </a:lnTo>
                <a:lnTo>
                  <a:pt x="2129917" y="717346"/>
                </a:lnTo>
                <a:lnTo>
                  <a:pt x="2112314" y="674827"/>
                </a:lnTo>
                <a:lnTo>
                  <a:pt x="2092960" y="632917"/>
                </a:lnTo>
                <a:lnTo>
                  <a:pt x="2071865" y="591654"/>
                </a:lnTo>
                <a:lnTo>
                  <a:pt x="2049081" y="551065"/>
                </a:lnTo>
                <a:lnTo>
                  <a:pt x="2024646" y="511175"/>
                </a:lnTo>
                <a:lnTo>
                  <a:pt x="1992693" y="469226"/>
                </a:lnTo>
                <a:lnTo>
                  <a:pt x="1959648" y="428993"/>
                </a:lnTo>
                <a:lnTo>
                  <a:pt x="1925561" y="390499"/>
                </a:lnTo>
                <a:lnTo>
                  <a:pt x="1890483" y="353745"/>
                </a:lnTo>
                <a:lnTo>
                  <a:pt x="1854454" y="318744"/>
                </a:lnTo>
                <a:lnTo>
                  <a:pt x="1817509" y="285496"/>
                </a:lnTo>
                <a:lnTo>
                  <a:pt x="1779701" y="254038"/>
                </a:lnTo>
                <a:lnTo>
                  <a:pt x="1741093" y="224358"/>
                </a:lnTo>
                <a:lnTo>
                  <a:pt x="1701698" y="196469"/>
                </a:lnTo>
                <a:lnTo>
                  <a:pt x="1661591" y="170383"/>
                </a:lnTo>
                <a:lnTo>
                  <a:pt x="1620799" y="146100"/>
                </a:lnTo>
                <a:lnTo>
                  <a:pt x="1579384" y="123659"/>
                </a:lnTo>
                <a:lnTo>
                  <a:pt x="1537385" y="103035"/>
                </a:lnTo>
                <a:lnTo>
                  <a:pt x="1494840" y="84264"/>
                </a:lnTo>
                <a:lnTo>
                  <a:pt x="1451800" y="67348"/>
                </a:lnTo>
                <a:lnTo>
                  <a:pt x="1408315" y="52298"/>
                </a:lnTo>
                <a:lnTo>
                  <a:pt x="1364424" y="39128"/>
                </a:lnTo>
                <a:lnTo>
                  <a:pt x="1320177" y="27838"/>
                </a:lnTo>
                <a:lnTo>
                  <a:pt x="1275626" y="18440"/>
                </a:lnTo>
                <a:lnTo>
                  <a:pt x="1230807" y="10947"/>
                </a:lnTo>
                <a:lnTo>
                  <a:pt x="1185773" y="5372"/>
                </a:lnTo>
                <a:lnTo>
                  <a:pt x="1140561" y="1714"/>
                </a:lnTo>
                <a:lnTo>
                  <a:pt x="1095222" y="0"/>
                </a:lnTo>
                <a:lnTo>
                  <a:pt x="1049794" y="228"/>
                </a:lnTo>
                <a:lnTo>
                  <a:pt x="1004341" y="2425"/>
                </a:lnTo>
                <a:lnTo>
                  <a:pt x="958900" y="6578"/>
                </a:lnTo>
                <a:lnTo>
                  <a:pt x="913511" y="12700"/>
                </a:lnTo>
                <a:lnTo>
                  <a:pt x="868222" y="20815"/>
                </a:lnTo>
                <a:lnTo>
                  <a:pt x="823074" y="30937"/>
                </a:lnTo>
                <a:lnTo>
                  <a:pt x="778129" y="43053"/>
                </a:lnTo>
                <a:lnTo>
                  <a:pt x="733425" y="57188"/>
                </a:lnTo>
                <a:lnTo>
                  <a:pt x="689000" y="73355"/>
                </a:lnTo>
                <a:lnTo>
                  <a:pt x="641007" y="92849"/>
                </a:lnTo>
                <a:lnTo>
                  <a:pt x="594626" y="113893"/>
                </a:lnTo>
                <a:lnTo>
                  <a:pt x="549859" y="136461"/>
                </a:lnTo>
                <a:lnTo>
                  <a:pt x="506704" y="160566"/>
                </a:lnTo>
                <a:lnTo>
                  <a:pt x="465175" y="186194"/>
                </a:lnTo>
                <a:lnTo>
                  <a:pt x="425246" y="213334"/>
                </a:lnTo>
                <a:lnTo>
                  <a:pt x="386930" y="241985"/>
                </a:lnTo>
                <a:lnTo>
                  <a:pt x="350227" y="272135"/>
                </a:lnTo>
                <a:lnTo>
                  <a:pt x="315137" y="303796"/>
                </a:lnTo>
                <a:lnTo>
                  <a:pt x="281647" y="336943"/>
                </a:lnTo>
                <a:lnTo>
                  <a:pt x="249770" y="371576"/>
                </a:lnTo>
                <a:lnTo>
                  <a:pt x="219506" y="407695"/>
                </a:lnTo>
                <a:lnTo>
                  <a:pt x="190830" y="445274"/>
                </a:lnTo>
                <a:lnTo>
                  <a:pt x="163779" y="484339"/>
                </a:lnTo>
                <a:lnTo>
                  <a:pt x="138315" y="524852"/>
                </a:lnTo>
                <a:lnTo>
                  <a:pt x="114465" y="566826"/>
                </a:lnTo>
                <a:lnTo>
                  <a:pt x="92202" y="610247"/>
                </a:lnTo>
                <a:lnTo>
                  <a:pt x="71551" y="655116"/>
                </a:lnTo>
                <a:lnTo>
                  <a:pt x="52489" y="701421"/>
                </a:lnTo>
                <a:lnTo>
                  <a:pt x="35039" y="749160"/>
                </a:lnTo>
                <a:lnTo>
                  <a:pt x="19177" y="798322"/>
                </a:lnTo>
                <a:lnTo>
                  <a:pt x="6972" y="833843"/>
                </a:lnTo>
                <a:lnTo>
                  <a:pt x="0" y="869619"/>
                </a:lnTo>
                <a:lnTo>
                  <a:pt x="3949" y="903058"/>
                </a:lnTo>
                <a:lnTo>
                  <a:pt x="24523" y="931557"/>
                </a:lnTo>
                <a:lnTo>
                  <a:pt x="67411" y="952525"/>
                </a:lnTo>
                <a:lnTo>
                  <a:pt x="123698" y="959396"/>
                </a:lnTo>
                <a:lnTo>
                  <a:pt x="166052" y="946302"/>
                </a:lnTo>
                <a:lnTo>
                  <a:pt x="195516" y="913955"/>
                </a:lnTo>
                <a:lnTo>
                  <a:pt x="213106" y="863117"/>
                </a:lnTo>
                <a:lnTo>
                  <a:pt x="216242" y="849934"/>
                </a:lnTo>
                <a:lnTo>
                  <a:pt x="220726" y="837272"/>
                </a:lnTo>
                <a:lnTo>
                  <a:pt x="225679" y="825246"/>
                </a:lnTo>
                <a:lnTo>
                  <a:pt x="230225" y="814006"/>
                </a:lnTo>
                <a:lnTo>
                  <a:pt x="247218" y="768896"/>
                </a:lnTo>
                <a:lnTo>
                  <a:pt x="266293" y="725195"/>
                </a:lnTo>
                <a:lnTo>
                  <a:pt x="287388" y="682955"/>
                </a:lnTo>
                <a:lnTo>
                  <a:pt x="310426" y="642213"/>
                </a:lnTo>
                <a:lnTo>
                  <a:pt x="335330" y="603034"/>
                </a:lnTo>
                <a:lnTo>
                  <a:pt x="362026" y="565429"/>
                </a:lnTo>
                <a:lnTo>
                  <a:pt x="390448" y="529450"/>
                </a:lnTo>
                <a:lnTo>
                  <a:pt x="420522" y="495147"/>
                </a:lnTo>
                <a:lnTo>
                  <a:pt x="452170" y="462559"/>
                </a:lnTo>
                <a:lnTo>
                  <a:pt x="485317" y="431736"/>
                </a:lnTo>
                <a:lnTo>
                  <a:pt x="519899" y="402704"/>
                </a:lnTo>
                <a:lnTo>
                  <a:pt x="555840" y="375513"/>
                </a:lnTo>
                <a:lnTo>
                  <a:pt x="593064" y="350215"/>
                </a:lnTo>
                <a:lnTo>
                  <a:pt x="631507" y="326834"/>
                </a:lnTo>
                <a:lnTo>
                  <a:pt x="671080" y="305435"/>
                </a:lnTo>
                <a:lnTo>
                  <a:pt x="711720" y="286042"/>
                </a:lnTo>
                <a:lnTo>
                  <a:pt x="753364" y="268693"/>
                </a:lnTo>
                <a:lnTo>
                  <a:pt x="795934" y="253453"/>
                </a:lnTo>
                <a:lnTo>
                  <a:pt x="839343" y="240360"/>
                </a:lnTo>
                <a:lnTo>
                  <a:pt x="883526" y="229438"/>
                </a:lnTo>
                <a:lnTo>
                  <a:pt x="928420" y="220738"/>
                </a:lnTo>
                <a:lnTo>
                  <a:pt x="973937" y="214312"/>
                </a:lnTo>
                <a:lnTo>
                  <a:pt x="1020025" y="210185"/>
                </a:lnTo>
                <a:lnTo>
                  <a:pt x="1066584" y="208419"/>
                </a:lnTo>
                <a:lnTo>
                  <a:pt x="1113561" y="209054"/>
                </a:lnTo>
                <a:lnTo>
                  <a:pt x="1160881" y="212115"/>
                </a:lnTo>
                <a:lnTo>
                  <a:pt x="1208468" y="217665"/>
                </a:lnTo>
                <a:lnTo>
                  <a:pt x="1256245" y="225729"/>
                </a:lnTo>
                <a:lnTo>
                  <a:pt x="1303769" y="236080"/>
                </a:lnTo>
                <a:lnTo>
                  <a:pt x="1350264" y="248907"/>
                </a:lnTo>
                <a:lnTo>
                  <a:pt x="1395666" y="264147"/>
                </a:lnTo>
                <a:lnTo>
                  <a:pt x="1439900" y="281686"/>
                </a:lnTo>
                <a:lnTo>
                  <a:pt x="1482915" y="301472"/>
                </a:lnTo>
                <a:lnTo>
                  <a:pt x="1524635" y="323418"/>
                </a:lnTo>
                <a:lnTo>
                  <a:pt x="1564982" y="347446"/>
                </a:lnTo>
                <a:lnTo>
                  <a:pt x="1603921" y="373468"/>
                </a:lnTo>
                <a:lnTo>
                  <a:pt x="1641373" y="401421"/>
                </a:lnTo>
                <a:lnTo>
                  <a:pt x="1677263" y="431215"/>
                </a:lnTo>
                <a:lnTo>
                  <a:pt x="1711528" y="462762"/>
                </a:lnTo>
                <a:lnTo>
                  <a:pt x="1744116" y="495998"/>
                </a:lnTo>
                <a:lnTo>
                  <a:pt x="1774952" y="530834"/>
                </a:lnTo>
                <a:lnTo>
                  <a:pt x="1803971" y="567207"/>
                </a:lnTo>
                <a:lnTo>
                  <a:pt x="1831111" y="605015"/>
                </a:lnTo>
                <a:lnTo>
                  <a:pt x="1856308" y="644194"/>
                </a:lnTo>
                <a:lnTo>
                  <a:pt x="1879485" y="684657"/>
                </a:lnTo>
                <a:lnTo>
                  <a:pt x="1900593" y="726325"/>
                </a:lnTo>
                <a:lnTo>
                  <a:pt x="1919554" y="769124"/>
                </a:lnTo>
                <a:lnTo>
                  <a:pt x="1936318" y="812977"/>
                </a:lnTo>
                <a:lnTo>
                  <a:pt x="1950796" y="857783"/>
                </a:lnTo>
                <a:lnTo>
                  <a:pt x="1962950" y="903490"/>
                </a:lnTo>
                <a:lnTo>
                  <a:pt x="1972691" y="950010"/>
                </a:lnTo>
                <a:lnTo>
                  <a:pt x="1979968" y="997267"/>
                </a:lnTo>
                <a:lnTo>
                  <a:pt x="1984717" y="1045159"/>
                </a:lnTo>
                <a:lnTo>
                  <a:pt x="1986864" y="1093635"/>
                </a:lnTo>
                <a:lnTo>
                  <a:pt x="1986343" y="1142606"/>
                </a:lnTo>
                <a:lnTo>
                  <a:pt x="1983486" y="1190650"/>
                </a:lnTo>
                <a:lnTo>
                  <a:pt x="1978291" y="1237856"/>
                </a:lnTo>
                <a:lnTo>
                  <a:pt x="1970798" y="1284173"/>
                </a:lnTo>
                <a:lnTo>
                  <a:pt x="1961070" y="1329550"/>
                </a:lnTo>
                <a:lnTo>
                  <a:pt x="1949145" y="1373936"/>
                </a:lnTo>
                <a:lnTo>
                  <a:pt x="1935099" y="1417294"/>
                </a:lnTo>
                <a:lnTo>
                  <a:pt x="1918982" y="1459547"/>
                </a:lnTo>
                <a:lnTo>
                  <a:pt x="1900847" y="1500657"/>
                </a:lnTo>
                <a:lnTo>
                  <a:pt x="1880755" y="1540586"/>
                </a:lnTo>
                <a:lnTo>
                  <a:pt x="1858746" y="1579257"/>
                </a:lnTo>
                <a:lnTo>
                  <a:pt x="1834896" y="1616646"/>
                </a:lnTo>
                <a:lnTo>
                  <a:pt x="1809242" y="1652676"/>
                </a:lnTo>
                <a:lnTo>
                  <a:pt x="1781860" y="1687322"/>
                </a:lnTo>
                <a:lnTo>
                  <a:pt x="1752790" y="1720519"/>
                </a:lnTo>
                <a:lnTo>
                  <a:pt x="1722081" y="1752219"/>
                </a:lnTo>
                <a:lnTo>
                  <a:pt x="1689811" y="1782381"/>
                </a:lnTo>
                <a:lnTo>
                  <a:pt x="1656016" y="1810931"/>
                </a:lnTo>
                <a:lnTo>
                  <a:pt x="1620761" y="1837842"/>
                </a:lnTo>
                <a:lnTo>
                  <a:pt x="1584109" y="1863051"/>
                </a:lnTo>
                <a:lnTo>
                  <a:pt x="1546085" y="1886508"/>
                </a:lnTo>
                <a:lnTo>
                  <a:pt x="1506778" y="1908162"/>
                </a:lnTo>
                <a:lnTo>
                  <a:pt x="1466240" y="1927961"/>
                </a:lnTo>
                <a:lnTo>
                  <a:pt x="1424508" y="1945868"/>
                </a:lnTo>
                <a:lnTo>
                  <a:pt x="1381645" y="1961819"/>
                </a:lnTo>
                <a:lnTo>
                  <a:pt x="1337716" y="1975764"/>
                </a:lnTo>
                <a:lnTo>
                  <a:pt x="1292758" y="1987664"/>
                </a:lnTo>
                <a:lnTo>
                  <a:pt x="1246847" y="1997456"/>
                </a:lnTo>
                <a:lnTo>
                  <a:pt x="1200035" y="2005088"/>
                </a:lnTo>
                <a:lnTo>
                  <a:pt x="1152359" y="2010511"/>
                </a:lnTo>
                <a:lnTo>
                  <a:pt x="1103896" y="2013686"/>
                </a:lnTo>
                <a:lnTo>
                  <a:pt x="1054684" y="2014550"/>
                </a:lnTo>
                <a:lnTo>
                  <a:pt x="1001255" y="2020989"/>
                </a:lnTo>
                <a:lnTo>
                  <a:pt x="958062" y="2038985"/>
                </a:lnTo>
                <a:lnTo>
                  <a:pt x="926960" y="2066048"/>
                </a:lnTo>
                <a:lnTo>
                  <a:pt x="909789" y="2099691"/>
                </a:lnTo>
                <a:lnTo>
                  <a:pt x="908418" y="2137384"/>
                </a:lnTo>
                <a:lnTo>
                  <a:pt x="924661" y="2176653"/>
                </a:lnTo>
                <a:lnTo>
                  <a:pt x="956894" y="2208352"/>
                </a:lnTo>
                <a:lnTo>
                  <a:pt x="996670" y="2221814"/>
                </a:lnTo>
                <a:lnTo>
                  <a:pt x="1040485" y="2224481"/>
                </a:lnTo>
                <a:lnTo>
                  <a:pt x="1084834" y="2223808"/>
                </a:lnTo>
                <a:lnTo>
                  <a:pt x="1137742" y="2220925"/>
                </a:lnTo>
                <a:lnTo>
                  <a:pt x="1189647" y="2216289"/>
                </a:lnTo>
                <a:lnTo>
                  <a:pt x="1240510" y="2209889"/>
                </a:lnTo>
                <a:lnTo>
                  <a:pt x="1290332" y="2201722"/>
                </a:lnTo>
                <a:lnTo>
                  <a:pt x="1339113" y="2191791"/>
                </a:lnTo>
                <a:lnTo>
                  <a:pt x="1386814" y="2180069"/>
                </a:lnTo>
                <a:lnTo>
                  <a:pt x="1433449" y="2166556"/>
                </a:lnTo>
                <a:lnTo>
                  <a:pt x="1478991" y="2151253"/>
                </a:lnTo>
                <a:lnTo>
                  <a:pt x="1523441" y="2134133"/>
                </a:lnTo>
                <a:lnTo>
                  <a:pt x="1566773" y="2115210"/>
                </a:lnTo>
                <a:lnTo>
                  <a:pt x="1608988" y="2094458"/>
                </a:lnTo>
                <a:lnTo>
                  <a:pt x="1650060" y="2071890"/>
                </a:lnTo>
                <a:lnTo>
                  <a:pt x="1689989" y="2047481"/>
                </a:lnTo>
                <a:lnTo>
                  <a:pt x="1728762" y="2021217"/>
                </a:lnTo>
                <a:lnTo>
                  <a:pt x="1766366" y="1993112"/>
                </a:lnTo>
                <a:lnTo>
                  <a:pt x="1802790" y="1963140"/>
                </a:lnTo>
                <a:lnTo>
                  <a:pt x="1838032" y="1931314"/>
                </a:lnTo>
                <a:lnTo>
                  <a:pt x="1872056" y="1897595"/>
                </a:lnTo>
                <a:lnTo>
                  <a:pt x="1904873" y="1862010"/>
                </a:lnTo>
                <a:lnTo>
                  <a:pt x="1936457" y="1824532"/>
                </a:lnTo>
                <a:lnTo>
                  <a:pt x="1966798" y="1785150"/>
                </a:lnTo>
                <a:lnTo>
                  <a:pt x="1995893" y="1743862"/>
                </a:lnTo>
                <a:lnTo>
                  <a:pt x="2023732" y="1700657"/>
                </a:lnTo>
                <a:lnTo>
                  <a:pt x="2050288" y="1655533"/>
                </a:lnTo>
                <a:lnTo>
                  <a:pt x="2075573" y="1608493"/>
                </a:lnTo>
                <a:lnTo>
                  <a:pt x="2099081" y="1559140"/>
                </a:lnTo>
                <a:lnTo>
                  <a:pt x="2120087" y="1509928"/>
                </a:lnTo>
                <a:lnTo>
                  <a:pt x="2138603" y="1460855"/>
                </a:lnTo>
                <a:lnTo>
                  <a:pt x="2154682" y="1411960"/>
                </a:lnTo>
                <a:lnTo>
                  <a:pt x="2168360" y="1363268"/>
                </a:lnTo>
                <a:lnTo>
                  <a:pt x="2179688" y="1314792"/>
                </a:lnTo>
                <a:lnTo>
                  <a:pt x="2188680" y="1266583"/>
                </a:lnTo>
                <a:lnTo>
                  <a:pt x="2195398" y="1218653"/>
                </a:lnTo>
                <a:lnTo>
                  <a:pt x="2199868" y="1171016"/>
                </a:lnTo>
                <a:lnTo>
                  <a:pt x="2202129" y="1123721"/>
                </a:lnTo>
                <a:lnTo>
                  <a:pt x="2202243" y="1076794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462759" y="6333197"/>
            <a:ext cx="1038225" cy="518795"/>
            <a:chOff x="462759" y="6333197"/>
            <a:chExt cx="1038225" cy="518795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959" y="6409397"/>
              <a:ext cx="885522" cy="366005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500859" y="6371297"/>
              <a:ext cx="962025" cy="442595"/>
            </a:xfrm>
            <a:custGeom>
              <a:avLst/>
              <a:gdLst/>
              <a:ahLst/>
              <a:cxnLst/>
              <a:rect l="l" t="t" r="r" b="b"/>
              <a:pathLst>
                <a:path w="962025" h="442595">
                  <a:moveTo>
                    <a:pt x="0" y="0"/>
                  </a:moveTo>
                  <a:lnTo>
                    <a:pt x="961722" y="0"/>
                  </a:lnTo>
                  <a:lnTo>
                    <a:pt x="961722" y="442205"/>
                  </a:lnTo>
                  <a:lnTo>
                    <a:pt x="0" y="442205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503237" y="655494"/>
            <a:ext cx="4135120" cy="9525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dirty="0"/>
              <a:t>THE</a:t>
            </a:r>
            <a:r>
              <a:rPr spc="-114" dirty="0"/>
              <a:t> </a:t>
            </a:r>
            <a:r>
              <a:rPr dirty="0"/>
              <a:t>ROLE</a:t>
            </a:r>
            <a:r>
              <a:rPr spc="-120" dirty="0"/>
              <a:t> </a:t>
            </a:r>
            <a:r>
              <a:rPr dirty="0"/>
              <a:t>OF</a:t>
            </a:r>
            <a:r>
              <a:rPr spc="-114" dirty="0"/>
              <a:t> </a:t>
            </a:r>
            <a:r>
              <a:rPr spc="-10" dirty="0">
                <a:solidFill>
                  <a:srgbClr val="BB1133"/>
                </a:solidFill>
              </a:rPr>
              <a:t>HEALTH</a:t>
            </a:r>
            <a:r>
              <a:rPr spc="-114" dirty="0">
                <a:solidFill>
                  <a:srgbClr val="BB1133"/>
                </a:solidFill>
              </a:rPr>
              <a:t> </a:t>
            </a:r>
            <a:r>
              <a:rPr spc="-25" dirty="0">
                <a:solidFill>
                  <a:srgbClr val="BB1133"/>
                </a:solidFill>
              </a:rPr>
              <a:t>IT </a:t>
            </a:r>
            <a:r>
              <a:rPr dirty="0"/>
              <a:t>IN</a:t>
            </a:r>
            <a:r>
              <a:rPr spc="-55" dirty="0"/>
              <a:t> </a:t>
            </a:r>
            <a:r>
              <a:rPr dirty="0"/>
              <a:t>HIV</a:t>
            </a:r>
            <a:r>
              <a:rPr spc="-50" dirty="0"/>
              <a:t> </a:t>
            </a:r>
            <a:r>
              <a:rPr spc="-10" dirty="0"/>
              <a:t>PREVENTION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26260" y="1773199"/>
            <a:ext cx="4221480" cy="422719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2480"/>
              </a:lnSpc>
              <a:spcBef>
                <a:spcPts val="4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HITEQ</a:t>
            </a:r>
            <a:r>
              <a:rPr kumimoji="0" sz="23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focuses</a:t>
            </a:r>
            <a:r>
              <a:rPr kumimoji="0" sz="23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</a:t>
            </a:r>
            <a:r>
              <a:rPr kumimoji="0" sz="23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23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primary</a:t>
            </a:r>
            <a:r>
              <a:rPr kumimoji="0" sz="2300" b="0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role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3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value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 using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2300" b="0" i="0" u="none" strike="noStrike" kern="0" cap="none" spc="5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broader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2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system</a:t>
            </a:r>
            <a:r>
              <a:rPr kumimoji="0" sz="23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23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2300" b="0" i="0" u="none" strike="noStrike" kern="0" cap="none" spc="-9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3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prevention.</a:t>
            </a:r>
            <a:r>
              <a:rPr kumimoji="0" sz="2300" b="0" i="0" u="none" strike="noStrike" kern="0" cap="none" spc="-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primary</a:t>
            </a:r>
            <a:r>
              <a:rPr kumimoji="0" sz="23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role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23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this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standardizing,</a:t>
            </a:r>
            <a:r>
              <a:rPr kumimoji="0" sz="2300" b="1" i="0" u="none" strike="noStrike" kern="0" cap="none" spc="-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supporting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decision making,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300" b="1" i="0" u="none" strike="noStrike" kern="0" cap="none" spc="-7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monitoring</a:t>
            </a:r>
            <a:r>
              <a:rPr kumimoji="0" sz="23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.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257175" lvl="0" indent="0" defTabSz="914400" eaLnBrk="1" fontAlgn="auto" latinLnBrk="0" hangingPunct="1">
              <a:lnSpc>
                <a:spcPts val="24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There</a:t>
            </a:r>
            <a:r>
              <a:rPr kumimoji="0" sz="23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also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important</a:t>
            </a:r>
            <a:r>
              <a:rPr kumimoji="0" sz="23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role</a:t>
            </a:r>
            <a:r>
              <a:rPr kumimoji="0" sz="23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digital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2300" b="1" i="0" u="none" strike="noStrike" kern="0" cap="none" spc="-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engagement</a:t>
            </a:r>
            <a:r>
              <a:rPr kumimoji="0" sz="23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digitally</a:t>
            </a:r>
            <a:r>
              <a:rPr kumimoji="0" sz="2300" b="1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enabled</a:t>
            </a:r>
            <a:r>
              <a:rPr kumimoji="0" sz="2300" b="1" i="0" u="none" strike="noStrike" kern="0" cap="none" spc="-1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3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23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.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Access</a:t>
            </a:r>
            <a:r>
              <a:rPr kumimoji="0" sz="2300" b="0" i="0" u="heavy" strike="noStrike" kern="0" cap="none" spc="-2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our</a:t>
            </a:r>
            <a:r>
              <a:rPr kumimoji="0" sz="2300" b="0" i="0" u="heavy" strike="noStrike" kern="0" cap="none" spc="-2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EHE</a:t>
            </a:r>
            <a:r>
              <a:rPr kumimoji="0" sz="2300" b="0" i="0" u="heavy" strike="noStrike" kern="0" cap="none" spc="-2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resources</a:t>
            </a:r>
            <a:r>
              <a:rPr kumimoji="0" sz="2300" b="0" i="0" u="heavy" strike="noStrike" kern="0" cap="none" spc="-2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at</a:t>
            </a:r>
            <a:r>
              <a:rPr kumimoji="0" sz="2300" b="0" i="0" u="heavy" strike="noStrike" kern="0" cap="none" spc="-2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this</a:t>
            </a:r>
            <a:r>
              <a:rPr kumimoji="0" sz="2300" b="0" i="0" u="heavy" strike="noStrike" kern="0" cap="none" spc="-25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 </a:t>
            </a:r>
            <a:r>
              <a:rPr kumimoji="0" sz="2300" b="0" i="0" u="heavy" strike="noStrike" kern="0" cap="none" spc="-10" normalizeH="0" baseline="0" noProof="0" dirty="0">
                <a:ln>
                  <a:noFill/>
                </a:ln>
                <a:solidFill>
                  <a:srgbClr val="0563C1"/>
                </a:solidFill>
                <a:effectLst/>
                <a:uLnTx/>
                <a:uFill>
                  <a:solidFill>
                    <a:srgbClr val="0563C1"/>
                  </a:solidFill>
                </a:uFill>
                <a:latin typeface="Tw Cen MT"/>
                <a:cs typeface="Tw Cen MT"/>
              </a:rPr>
              <a:t>link.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117913" y="0"/>
            <a:ext cx="6074086" cy="5319132"/>
          </a:xfrm>
          <a:prstGeom prst="rect">
            <a:avLst/>
          </a:prstGeom>
        </p:spPr>
      </p:pic>
      <p:sp>
        <p:nvSpPr>
          <p:cNvPr id="11" name="object 1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4635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46274" y="0"/>
            <a:ext cx="5545724" cy="3427801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954140" y="1698469"/>
            <a:ext cx="1729739" cy="1729739"/>
          </a:xfrm>
          <a:custGeom>
            <a:avLst/>
            <a:gdLst/>
            <a:ahLst/>
            <a:cxnLst/>
            <a:rect l="l" t="t" r="r" b="b"/>
            <a:pathLst>
              <a:path w="1729739" h="1729739">
                <a:moveTo>
                  <a:pt x="864665" y="1729332"/>
                </a:moveTo>
                <a:lnTo>
                  <a:pt x="817224" y="1728052"/>
                </a:lnTo>
                <a:lnTo>
                  <a:pt x="770451" y="1724258"/>
                </a:lnTo>
                <a:lnTo>
                  <a:pt x="724412" y="1718015"/>
                </a:lnTo>
                <a:lnTo>
                  <a:pt x="679174" y="1709388"/>
                </a:lnTo>
                <a:lnTo>
                  <a:pt x="634803" y="1698445"/>
                </a:lnTo>
                <a:lnTo>
                  <a:pt x="591364" y="1685250"/>
                </a:lnTo>
                <a:lnTo>
                  <a:pt x="548924" y="1669871"/>
                </a:lnTo>
                <a:lnTo>
                  <a:pt x="507548" y="1652372"/>
                </a:lnTo>
                <a:lnTo>
                  <a:pt x="467302" y="1632819"/>
                </a:lnTo>
                <a:lnTo>
                  <a:pt x="428252" y="1611279"/>
                </a:lnTo>
                <a:lnTo>
                  <a:pt x="390464" y="1587818"/>
                </a:lnTo>
                <a:lnTo>
                  <a:pt x="354005" y="1562501"/>
                </a:lnTo>
                <a:lnTo>
                  <a:pt x="318940" y="1535395"/>
                </a:lnTo>
                <a:lnTo>
                  <a:pt x="285334" y="1506565"/>
                </a:lnTo>
                <a:lnTo>
                  <a:pt x="253254" y="1476077"/>
                </a:lnTo>
                <a:lnTo>
                  <a:pt x="222766" y="1443997"/>
                </a:lnTo>
                <a:lnTo>
                  <a:pt x="193936" y="1410392"/>
                </a:lnTo>
                <a:lnTo>
                  <a:pt x="166830" y="1375326"/>
                </a:lnTo>
                <a:lnTo>
                  <a:pt x="141513" y="1338867"/>
                </a:lnTo>
                <a:lnTo>
                  <a:pt x="118052" y="1301079"/>
                </a:lnTo>
                <a:lnTo>
                  <a:pt x="96512" y="1262029"/>
                </a:lnTo>
                <a:lnTo>
                  <a:pt x="76960" y="1221783"/>
                </a:lnTo>
                <a:lnTo>
                  <a:pt x="59461" y="1180407"/>
                </a:lnTo>
                <a:lnTo>
                  <a:pt x="44081" y="1137967"/>
                </a:lnTo>
                <a:lnTo>
                  <a:pt x="30886" y="1094528"/>
                </a:lnTo>
                <a:lnTo>
                  <a:pt x="19943" y="1050157"/>
                </a:lnTo>
                <a:lnTo>
                  <a:pt x="11317" y="1004919"/>
                </a:lnTo>
                <a:lnTo>
                  <a:pt x="5073" y="958880"/>
                </a:lnTo>
                <a:lnTo>
                  <a:pt x="1279" y="912107"/>
                </a:lnTo>
                <a:lnTo>
                  <a:pt x="0" y="864665"/>
                </a:lnTo>
                <a:lnTo>
                  <a:pt x="1279" y="817224"/>
                </a:lnTo>
                <a:lnTo>
                  <a:pt x="5073" y="770451"/>
                </a:lnTo>
                <a:lnTo>
                  <a:pt x="11317" y="724412"/>
                </a:lnTo>
                <a:lnTo>
                  <a:pt x="19943" y="679174"/>
                </a:lnTo>
                <a:lnTo>
                  <a:pt x="30886" y="634803"/>
                </a:lnTo>
                <a:lnTo>
                  <a:pt x="44081" y="591364"/>
                </a:lnTo>
                <a:lnTo>
                  <a:pt x="59461" y="548924"/>
                </a:lnTo>
                <a:lnTo>
                  <a:pt x="76960" y="507548"/>
                </a:lnTo>
                <a:lnTo>
                  <a:pt x="96512" y="467302"/>
                </a:lnTo>
                <a:lnTo>
                  <a:pt x="118052" y="428252"/>
                </a:lnTo>
                <a:lnTo>
                  <a:pt x="141513" y="390465"/>
                </a:lnTo>
                <a:lnTo>
                  <a:pt x="166830" y="354005"/>
                </a:lnTo>
                <a:lnTo>
                  <a:pt x="193936" y="318940"/>
                </a:lnTo>
                <a:lnTo>
                  <a:pt x="222766" y="285334"/>
                </a:lnTo>
                <a:lnTo>
                  <a:pt x="253254" y="253254"/>
                </a:lnTo>
                <a:lnTo>
                  <a:pt x="285334" y="222766"/>
                </a:lnTo>
                <a:lnTo>
                  <a:pt x="318940" y="193936"/>
                </a:lnTo>
                <a:lnTo>
                  <a:pt x="354005" y="166830"/>
                </a:lnTo>
                <a:lnTo>
                  <a:pt x="390464" y="141513"/>
                </a:lnTo>
                <a:lnTo>
                  <a:pt x="428252" y="118052"/>
                </a:lnTo>
                <a:lnTo>
                  <a:pt x="467302" y="96512"/>
                </a:lnTo>
                <a:lnTo>
                  <a:pt x="507548" y="76960"/>
                </a:lnTo>
                <a:lnTo>
                  <a:pt x="548924" y="59461"/>
                </a:lnTo>
                <a:lnTo>
                  <a:pt x="591364" y="44081"/>
                </a:lnTo>
                <a:lnTo>
                  <a:pt x="634803" y="30886"/>
                </a:lnTo>
                <a:lnTo>
                  <a:pt x="679174" y="19943"/>
                </a:lnTo>
                <a:lnTo>
                  <a:pt x="724412" y="11317"/>
                </a:lnTo>
                <a:lnTo>
                  <a:pt x="770451" y="5073"/>
                </a:lnTo>
                <a:lnTo>
                  <a:pt x="817224" y="1279"/>
                </a:lnTo>
                <a:lnTo>
                  <a:pt x="864665" y="0"/>
                </a:lnTo>
                <a:lnTo>
                  <a:pt x="913645" y="1387"/>
                </a:lnTo>
                <a:lnTo>
                  <a:pt x="962231" y="5519"/>
                </a:lnTo>
                <a:lnTo>
                  <a:pt x="1010318" y="12352"/>
                </a:lnTo>
                <a:lnTo>
                  <a:pt x="1057800" y="21842"/>
                </a:lnTo>
                <a:lnTo>
                  <a:pt x="1104571" y="33946"/>
                </a:lnTo>
                <a:lnTo>
                  <a:pt x="1150526" y="48619"/>
                </a:lnTo>
                <a:lnTo>
                  <a:pt x="1195559" y="65818"/>
                </a:lnTo>
                <a:lnTo>
                  <a:pt x="1239563" y="85499"/>
                </a:lnTo>
                <a:lnTo>
                  <a:pt x="1282434" y="107619"/>
                </a:lnTo>
                <a:lnTo>
                  <a:pt x="1324065" y="132132"/>
                </a:lnTo>
                <a:lnTo>
                  <a:pt x="1364351" y="158997"/>
                </a:lnTo>
                <a:lnTo>
                  <a:pt x="1403185" y="188168"/>
                </a:lnTo>
                <a:lnTo>
                  <a:pt x="1440462" y="219601"/>
                </a:lnTo>
                <a:lnTo>
                  <a:pt x="1476077" y="253254"/>
                </a:lnTo>
                <a:lnTo>
                  <a:pt x="1509730" y="288869"/>
                </a:lnTo>
                <a:lnTo>
                  <a:pt x="1541163" y="326146"/>
                </a:lnTo>
                <a:lnTo>
                  <a:pt x="1570334" y="364980"/>
                </a:lnTo>
                <a:lnTo>
                  <a:pt x="1597198" y="405266"/>
                </a:lnTo>
                <a:lnTo>
                  <a:pt x="1621712" y="446897"/>
                </a:lnTo>
                <a:lnTo>
                  <a:pt x="1643832" y="489768"/>
                </a:lnTo>
                <a:lnTo>
                  <a:pt x="1663513" y="533772"/>
                </a:lnTo>
                <a:lnTo>
                  <a:pt x="1680712" y="578805"/>
                </a:lnTo>
                <a:lnTo>
                  <a:pt x="1695385" y="624760"/>
                </a:lnTo>
                <a:lnTo>
                  <a:pt x="1707489" y="671531"/>
                </a:lnTo>
                <a:lnTo>
                  <a:pt x="1716979" y="719013"/>
                </a:lnTo>
                <a:lnTo>
                  <a:pt x="1723812" y="767100"/>
                </a:lnTo>
                <a:lnTo>
                  <a:pt x="1727944" y="815686"/>
                </a:lnTo>
                <a:lnTo>
                  <a:pt x="1729331" y="864665"/>
                </a:lnTo>
                <a:lnTo>
                  <a:pt x="1728052" y="912107"/>
                </a:lnTo>
                <a:lnTo>
                  <a:pt x="1724258" y="958880"/>
                </a:lnTo>
                <a:lnTo>
                  <a:pt x="1718014" y="1004919"/>
                </a:lnTo>
                <a:lnTo>
                  <a:pt x="1709388" y="1050157"/>
                </a:lnTo>
                <a:lnTo>
                  <a:pt x="1698445" y="1094528"/>
                </a:lnTo>
                <a:lnTo>
                  <a:pt x="1685250" y="1137967"/>
                </a:lnTo>
                <a:lnTo>
                  <a:pt x="1669870" y="1180407"/>
                </a:lnTo>
                <a:lnTo>
                  <a:pt x="1652371" y="1221783"/>
                </a:lnTo>
                <a:lnTo>
                  <a:pt x="1632819" y="1262029"/>
                </a:lnTo>
                <a:lnTo>
                  <a:pt x="1611279" y="1301079"/>
                </a:lnTo>
                <a:lnTo>
                  <a:pt x="1587818" y="1338867"/>
                </a:lnTo>
                <a:lnTo>
                  <a:pt x="1562501" y="1375326"/>
                </a:lnTo>
                <a:lnTo>
                  <a:pt x="1535395" y="1410392"/>
                </a:lnTo>
                <a:lnTo>
                  <a:pt x="1506565" y="1443997"/>
                </a:lnTo>
                <a:lnTo>
                  <a:pt x="1476077" y="1476077"/>
                </a:lnTo>
                <a:lnTo>
                  <a:pt x="1443997" y="1506565"/>
                </a:lnTo>
                <a:lnTo>
                  <a:pt x="1410391" y="1535395"/>
                </a:lnTo>
                <a:lnTo>
                  <a:pt x="1375326" y="1562501"/>
                </a:lnTo>
                <a:lnTo>
                  <a:pt x="1338867" y="1587818"/>
                </a:lnTo>
                <a:lnTo>
                  <a:pt x="1301079" y="1611279"/>
                </a:lnTo>
                <a:lnTo>
                  <a:pt x="1262029" y="1632819"/>
                </a:lnTo>
                <a:lnTo>
                  <a:pt x="1221783" y="1652372"/>
                </a:lnTo>
                <a:lnTo>
                  <a:pt x="1180407" y="1669871"/>
                </a:lnTo>
                <a:lnTo>
                  <a:pt x="1137967" y="1685250"/>
                </a:lnTo>
                <a:lnTo>
                  <a:pt x="1094528" y="1698445"/>
                </a:lnTo>
                <a:lnTo>
                  <a:pt x="1050157" y="1709388"/>
                </a:lnTo>
                <a:lnTo>
                  <a:pt x="1004919" y="1718015"/>
                </a:lnTo>
                <a:lnTo>
                  <a:pt x="958880" y="1724258"/>
                </a:lnTo>
                <a:lnTo>
                  <a:pt x="912107" y="1728052"/>
                </a:lnTo>
                <a:lnTo>
                  <a:pt x="864665" y="1729332"/>
                </a:lnTo>
                <a:close/>
              </a:path>
            </a:pathLst>
          </a:custGeom>
          <a:solidFill>
            <a:srgbClr val="000000">
              <a:alpha val="12548"/>
            </a:srgbClr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807538" y="1698469"/>
            <a:ext cx="1729739" cy="1729739"/>
            <a:chOff x="3807538" y="1698469"/>
            <a:chExt cx="1729739" cy="1729739"/>
          </a:xfrm>
        </p:grpSpPr>
        <p:sp>
          <p:nvSpPr>
            <p:cNvPr id="5" name="object 5"/>
            <p:cNvSpPr/>
            <p:nvPr/>
          </p:nvSpPr>
          <p:spPr>
            <a:xfrm>
              <a:off x="3807538" y="1698469"/>
              <a:ext cx="1729739" cy="1729739"/>
            </a:xfrm>
            <a:custGeom>
              <a:avLst/>
              <a:gdLst/>
              <a:ahLst/>
              <a:cxnLst/>
              <a:rect l="l" t="t" r="r" b="b"/>
              <a:pathLst>
                <a:path w="1729739" h="1729739">
                  <a:moveTo>
                    <a:pt x="864665" y="1729332"/>
                  </a:moveTo>
                  <a:lnTo>
                    <a:pt x="817224" y="1728052"/>
                  </a:lnTo>
                  <a:lnTo>
                    <a:pt x="770451" y="1724258"/>
                  </a:lnTo>
                  <a:lnTo>
                    <a:pt x="724412" y="1718015"/>
                  </a:lnTo>
                  <a:lnTo>
                    <a:pt x="679174" y="1709388"/>
                  </a:lnTo>
                  <a:lnTo>
                    <a:pt x="634803" y="1698445"/>
                  </a:lnTo>
                  <a:lnTo>
                    <a:pt x="591364" y="1685250"/>
                  </a:lnTo>
                  <a:lnTo>
                    <a:pt x="548924" y="1669871"/>
                  </a:lnTo>
                  <a:lnTo>
                    <a:pt x="507548" y="1652372"/>
                  </a:lnTo>
                  <a:lnTo>
                    <a:pt x="467302" y="1632819"/>
                  </a:lnTo>
                  <a:lnTo>
                    <a:pt x="428252" y="1611279"/>
                  </a:lnTo>
                  <a:lnTo>
                    <a:pt x="390465" y="1587818"/>
                  </a:lnTo>
                  <a:lnTo>
                    <a:pt x="354005" y="1562501"/>
                  </a:lnTo>
                  <a:lnTo>
                    <a:pt x="318940" y="1535395"/>
                  </a:lnTo>
                  <a:lnTo>
                    <a:pt x="285334" y="1506565"/>
                  </a:lnTo>
                  <a:lnTo>
                    <a:pt x="253254" y="1476077"/>
                  </a:lnTo>
                  <a:lnTo>
                    <a:pt x="222766" y="1443997"/>
                  </a:lnTo>
                  <a:lnTo>
                    <a:pt x="193936" y="1410392"/>
                  </a:lnTo>
                  <a:lnTo>
                    <a:pt x="166830" y="1375326"/>
                  </a:lnTo>
                  <a:lnTo>
                    <a:pt x="141513" y="1338867"/>
                  </a:lnTo>
                  <a:lnTo>
                    <a:pt x="118052" y="1301079"/>
                  </a:lnTo>
                  <a:lnTo>
                    <a:pt x="96512" y="1262029"/>
                  </a:lnTo>
                  <a:lnTo>
                    <a:pt x="76960" y="1221783"/>
                  </a:lnTo>
                  <a:lnTo>
                    <a:pt x="59461" y="1180407"/>
                  </a:lnTo>
                  <a:lnTo>
                    <a:pt x="44081" y="1137967"/>
                  </a:lnTo>
                  <a:lnTo>
                    <a:pt x="30886" y="1094528"/>
                  </a:lnTo>
                  <a:lnTo>
                    <a:pt x="19943" y="1050157"/>
                  </a:lnTo>
                  <a:lnTo>
                    <a:pt x="11317" y="1004919"/>
                  </a:lnTo>
                  <a:lnTo>
                    <a:pt x="5073" y="958880"/>
                  </a:lnTo>
                  <a:lnTo>
                    <a:pt x="1279" y="912107"/>
                  </a:lnTo>
                  <a:lnTo>
                    <a:pt x="0" y="864665"/>
                  </a:lnTo>
                  <a:lnTo>
                    <a:pt x="1279" y="817224"/>
                  </a:lnTo>
                  <a:lnTo>
                    <a:pt x="5073" y="770451"/>
                  </a:lnTo>
                  <a:lnTo>
                    <a:pt x="11317" y="724412"/>
                  </a:lnTo>
                  <a:lnTo>
                    <a:pt x="19943" y="679174"/>
                  </a:lnTo>
                  <a:lnTo>
                    <a:pt x="30886" y="634803"/>
                  </a:lnTo>
                  <a:lnTo>
                    <a:pt x="44081" y="591364"/>
                  </a:lnTo>
                  <a:lnTo>
                    <a:pt x="59461" y="548924"/>
                  </a:lnTo>
                  <a:lnTo>
                    <a:pt x="76960" y="507548"/>
                  </a:lnTo>
                  <a:lnTo>
                    <a:pt x="96512" y="467302"/>
                  </a:lnTo>
                  <a:lnTo>
                    <a:pt x="118052" y="428252"/>
                  </a:lnTo>
                  <a:lnTo>
                    <a:pt x="141513" y="390465"/>
                  </a:lnTo>
                  <a:lnTo>
                    <a:pt x="166830" y="354005"/>
                  </a:lnTo>
                  <a:lnTo>
                    <a:pt x="193936" y="318940"/>
                  </a:lnTo>
                  <a:lnTo>
                    <a:pt x="222766" y="285334"/>
                  </a:lnTo>
                  <a:lnTo>
                    <a:pt x="253254" y="253254"/>
                  </a:lnTo>
                  <a:lnTo>
                    <a:pt x="285334" y="222766"/>
                  </a:lnTo>
                  <a:lnTo>
                    <a:pt x="318940" y="193936"/>
                  </a:lnTo>
                  <a:lnTo>
                    <a:pt x="354005" y="166830"/>
                  </a:lnTo>
                  <a:lnTo>
                    <a:pt x="390465" y="141513"/>
                  </a:lnTo>
                  <a:lnTo>
                    <a:pt x="428252" y="118052"/>
                  </a:lnTo>
                  <a:lnTo>
                    <a:pt x="467302" y="96512"/>
                  </a:lnTo>
                  <a:lnTo>
                    <a:pt x="507548" y="76960"/>
                  </a:lnTo>
                  <a:lnTo>
                    <a:pt x="548924" y="59461"/>
                  </a:lnTo>
                  <a:lnTo>
                    <a:pt x="591364" y="44081"/>
                  </a:lnTo>
                  <a:lnTo>
                    <a:pt x="634803" y="30886"/>
                  </a:lnTo>
                  <a:lnTo>
                    <a:pt x="679174" y="19943"/>
                  </a:lnTo>
                  <a:lnTo>
                    <a:pt x="724412" y="11317"/>
                  </a:lnTo>
                  <a:lnTo>
                    <a:pt x="770451" y="5073"/>
                  </a:lnTo>
                  <a:lnTo>
                    <a:pt x="817224" y="1279"/>
                  </a:lnTo>
                  <a:lnTo>
                    <a:pt x="864665" y="0"/>
                  </a:lnTo>
                  <a:lnTo>
                    <a:pt x="913645" y="1387"/>
                  </a:lnTo>
                  <a:lnTo>
                    <a:pt x="962231" y="5519"/>
                  </a:lnTo>
                  <a:lnTo>
                    <a:pt x="1010318" y="12352"/>
                  </a:lnTo>
                  <a:lnTo>
                    <a:pt x="1057800" y="21842"/>
                  </a:lnTo>
                  <a:lnTo>
                    <a:pt x="1104571" y="33946"/>
                  </a:lnTo>
                  <a:lnTo>
                    <a:pt x="1150526" y="48619"/>
                  </a:lnTo>
                  <a:lnTo>
                    <a:pt x="1195559" y="65818"/>
                  </a:lnTo>
                  <a:lnTo>
                    <a:pt x="1239563" y="85499"/>
                  </a:lnTo>
                  <a:lnTo>
                    <a:pt x="1282434" y="107619"/>
                  </a:lnTo>
                  <a:lnTo>
                    <a:pt x="1324065" y="132132"/>
                  </a:lnTo>
                  <a:lnTo>
                    <a:pt x="1364350" y="158997"/>
                  </a:lnTo>
                  <a:lnTo>
                    <a:pt x="1403185" y="188168"/>
                  </a:lnTo>
                  <a:lnTo>
                    <a:pt x="1440462" y="219601"/>
                  </a:lnTo>
                  <a:lnTo>
                    <a:pt x="1476077" y="253254"/>
                  </a:lnTo>
                  <a:lnTo>
                    <a:pt x="1509729" y="288869"/>
                  </a:lnTo>
                  <a:lnTo>
                    <a:pt x="1541163" y="326146"/>
                  </a:lnTo>
                  <a:lnTo>
                    <a:pt x="1570334" y="364980"/>
                  </a:lnTo>
                  <a:lnTo>
                    <a:pt x="1597198" y="405266"/>
                  </a:lnTo>
                  <a:lnTo>
                    <a:pt x="1621712" y="446897"/>
                  </a:lnTo>
                  <a:lnTo>
                    <a:pt x="1643831" y="489768"/>
                  </a:lnTo>
                  <a:lnTo>
                    <a:pt x="1663513" y="533772"/>
                  </a:lnTo>
                  <a:lnTo>
                    <a:pt x="1680712" y="578805"/>
                  </a:lnTo>
                  <a:lnTo>
                    <a:pt x="1695385" y="624760"/>
                  </a:lnTo>
                  <a:lnTo>
                    <a:pt x="1707489" y="671531"/>
                  </a:lnTo>
                  <a:lnTo>
                    <a:pt x="1716979" y="719013"/>
                  </a:lnTo>
                  <a:lnTo>
                    <a:pt x="1723812" y="767100"/>
                  </a:lnTo>
                  <a:lnTo>
                    <a:pt x="1727944" y="815686"/>
                  </a:lnTo>
                  <a:lnTo>
                    <a:pt x="1729331" y="864665"/>
                  </a:lnTo>
                  <a:lnTo>
                    <a:pt x="1728052" y="912107"/>
                  </a:lnTo>
                  <a:lnTo>
                    <a:pt x="1724258" y="958880"/>
                  </a:lnTo>
                  <a:lnTo>
                    <a:pt x="1718014" y="1004919"/>
                  </a:lnTo>
                  <a:lnTo>
                    <a:pt x="1709388" y="1050157"/>
                  </a:lnTo>
                  <a:lnTo>
                    <a:pt x="1698445" y="1094528"/>
                  </a:lnTo>
                  <a:lnTo>
                    <a:pt x="1685250" y="1137967"/>
                  </a:lnTo>
                  <a:lnTo>
                    <a:pt x="1669870" y="1180407"/>
                  </a:lnTo>
                  <a:lnTo>
                    <a:pt x="1652371" y="1221783"/>
                  </a:lnTo>
                  <a:lnTo>
                    <a:pt x="1632819" y="1262029"/>
                  </a:lnTo>
                  <a:lnTo>
                    <a:pt x="1611279" y="1301079"/>
                  </a:lnTo>
                  <a:lnTo>
                    <a:pt x="1587818" y="1338867"/>
                  </a:lnTo>
                  <a:lnTo>
                    <a:pt x="1562501" y="1375326"/>
                  </a:lnTo>
                  <a:lnTo>
                    <a:pt x="1535395" y="1410392"/>
                  </a:lnTo>
                  <a:lnTo>
                    <a:pt x="1506565" y="1443997"/>
                  </a:lnTo>
                  <a:lnTo>
                    <a:pt x="1476077" y="1476077"/>
                  </a:lnTo>
                  <a:lnTo>
                    <a:pt x="1443997" y="1506565"/>
                  </a:lnTo>
                  <a:lnTo>
                    <a:pt x="1410392" y="1535395"/>
                  </a:lnTo>
                  <a:lnTo>
                    <a:pt x="1375326" y="1562501"/>
                  </a:lnTo>
                  <a:lnTo>
                    <a:pt x="1338867" y="1587818"/>
                  </a:lnTo>
                  <a:lnTo>
                    <a:pt x="1301079" y="1611279"/>
                  </a:lnTo>
                  <a:lnTo>
                    <a:pt x="1262029" y="1632819"/>
                  </a:lnTo>
                  <a:lnTo>
                    <a:pt x="1221783" y="1652372"/>
                  </a:lnTo>
                  <a:lnTo>
                    <a:pt x="1180407" y="1669871"/>
                  </a:lnTo>
                  <a:lnTo>
                    <a:pt x="1137967" y="1685250"/>
                  </a:lnTo>
                  <a:lnTo>
                    <a:pt x="1094528" y="1698445"/>
                  </a:lnTo>
                  <a:lnTo>
                    <a:pt x="1050157" y="1709388"/>
                  </a:lnTo>
                  <a:lnTo>
                    <a:pt x="1004919" y="1718015"/>
                  </a:lnTo>
                  <a:lnTo>
                    <a:pt x="958880" y="1724258"/>
                  </a:lnTo>
                  <a:lnTo>
                    <a:pt x="912107" y="1728052"/>
                  </a:lnTo>
                  <a:lnTo>
                    <a:pt x="864665" y="1729332"/>
                  </a:lnTo>
                  <a:close/>
                </a:path>
              </a:pathLst>
            </a:custGeom>
            <a:solidFill>
              <a:srgbClr val="000000">
                <a:alpha val="1254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4011967" y="1778212"/>
              <a:ext cx="1320800" cy="362585"/>
            </a:xfrm>
            <a:custGeom>
              <a:avLst/>
              <a:gdLst/>
              <a:ahLst/>
              <a:cxnLst/>
              <a:rect l="l" t="t" r="r" b="b"/>
              <a:pathLst>
                <a:path w="1320800" h="362585">
                  <a:moveTo>
                    <a:pt x="1320475" y="362087"/>
                  </a:moveTo>
                  <a:lnTo>
                    <a:pt x="0" y="362087"/>
                  </a:lnTo>
                  <a:lnTo>
                    <a:pt x="8424" y="346565"/>
                  </a:lnTo>
                  <a:lnTo>
                    <a:pt x="36043" y="308216"/>
                  </a:lnTo>
                  <a:lnTo>
                    <a:pt x="65860" y="271641"/>
                  </a:lnTo>
                  <a:lnTo>
                    <a:pt x="97781" y="236938"/>
                  </a:lnTo>
                  <a:lnTo>
                    <a:pt x="131708" y="204203"/>
                  </a:lnTo>
                  <a:lnTo>
                    <a:pt x="167546" y="173533"/>
                  </a:lnTo>
                  <a:lnTo>
                    <a:pt x="205197" y="145023"/>
                  </a:lnTo>
                  <a:lnTo>
                    <a:pt x="244565" y="118771"/>
                  </a:lnTo>
                  <a:lnTo>
                    <a:pt x="285554" y="94873"/>
                  </a:lnTo>
                  <a:lnTo>
                    <a:pt x="328067" y="73425"/>
                  </a:lnTo>
                  <a:lnTo>
                    <a:pt x="372008" y="54523"/>
                  </a:lnTo>
                  <a:lnTo>
                    <a:pt x="417281" y="38265"/>
                  </a:lnTo>
                  <a:lnTo>
                    <a:pt x="463788" y="24747"/>
                  </a:lnTo>
                  <a:lnTo>
                    <a:pt x="511434" y="14065"/>
                  </a:lnTo>
                  <a:lnTo>
                    <a:pt x="560122" y="6315"/>
                  </a:lnTo>
                  <a:lnTo>
                    <a:pt x="609755" y="1594"/>
                  </a:lnTo>
                  <a:lnTo>
                    <a:pt x="660237" y="0"/>
                  </a:lnTo>
                  <a:lnTo>
                    <a:pt x="710719" y="1594"/>
                  </a:lnTo>
                  <a:lnTo>
                    <a:pt x="760353" y="6315"/>
                  </a:lnTo>
                  <a:lnTo>
                    <a:pt x="809040" y="14065"/>
                  </a:lnTo>
                  <a:lnTo>
                    <a:pt x="856686" y="24747"/>
                  </a:lnTo>
                  <a:lnTo>
                    <a:pt x="903193" y="38265"/>
                  </a:lnTo>
                  <a:lnTo>
                    <a:pt x="948466" y="54523"/>
                  </a:lnTo>
                  <a:lnTo>
                    <a:pt x="992407" y="73425"/>
                  </a:lnTo>
                  <a:lnTo>
                    <a:pt x="1034920" y="94873"/>
                  </a:lnTo>
                  <a:lnTo>
                    <a:pt x="1075909" y="118771"/>
                  </a:lnTo>
                  <a:lnTo>
                    <a:pt x="1115278" y="145023"/>
                  </a:lnTo>
                  <a:lnTo>
                    <a:pt x="1152929" y="173533"/>
                  </a:lnTo>
                  <a:lnTo>
                    <a:pt x="1188766" y="204203"/>
                  </a:lnTo>
                  <a:lnTo>
                    <a:pt x="1222694" y="236938"/>
                  </a:lnTo>
                  <a:lnTo>
                    <a:pt x="1254614" y="271641"/>
                  </a:lnTo>
                  <a:lnTo>
                    <a:pt x="1284432" y="308216"/>
                  </a:lnTo>
                  <a:lnTo>
                    <a:pt x="1312050" y="346565"/>
                  </a:lnTo>
                  <a:lnTo>
                    <a:pt x="1320475" y="362087"/>
                  </a:lnTo>
                  <a:close/>
                </a:path>
              </a:pathLst>
            </a:custGeom>
            <a:solidFill>
              <a:srgbClr val="BB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7" name="object 7"/>
          <p:cNvSpPr/>
          <p:nvPr/>
        </p:nvSpPr>
        <p:spPr>
          <a:xfrm>
            <a:off x="1158568" y="1778212"/>
            <a:ext cx="1320800" cy="362585"/>
          </a:xfrm>
          <a:custGeom>
            <a:avLst/>
            <a:gdLst/>
            <a:ahLst/>
            <a:cxnLst/>
            <a:rect l="l" t="t" r="r" b="b"/>
            <a:pathLst>
              <a:path w="1320800" h="362585">
                <a:moveTo>
                  <a:pt x="1320475" y="362087"/>
                </a:moveTo>
                <a:lnTo>
                  <a:pt x="0" y="362087"/>
                </a:lnTo>
                <a:lnTo>
                  <a:pt x="8424" y="346565"/>
                </a:lnTo>
                <a:lnTo>
                  <a:pt x="36043" y="308216"/>
                </a:lnTo>
                <a:lnTo>
                  <a:pt x="65860" y="271641"/>
                </a:lnTo>
                <a:lnTo>
                  <a:pt x="97781" y="236938"/>
                </a:lnTo>
                <a:lnTo>
                  <a:pt x="131708" y="204203"/>
                </a:lnTo>
                <a:lnTo>
                  <a:pt x="167546" y="173533"/>
                </a:lnTo>
                <a:lnTo>
                  <a:pt x="205197" y="145023"/>
                </a:lnTo>
                <a:lnTo>
                  <a:pt x="244565" y="118771"/>
                </a:lnTo>
                <a:lnTo>
                  <a:pt x="285554" y="94873"/>
                </a:lnTo>
                <a:lnTo>
                  <a:pt x="328068" y="73425"/>
                </a:lnTo>
                <a:lnTo>
                  <a:pt x="372009" y="54523"/>
                </a:lnTo>
                <a:lnTo>
                  <a:pt x="417281" y="38265"/>
                </a:lnTo>
                <a:lnTo>
                  <a:pt x="463789" y="24747"/>
                </a:lnTo>
                <a:lnTo>
                  <a:pt x="511434" y="14065"/>
                </a:lnTo>
                <a:lnTo>
                  <a:pt x="560122" y="6315"/>
                </a:lnTo>
                <a:lnTo>
                  <a:pt x="609755" y="1594"/>
                </a:lnTo>
                <a:lnTo>
                  <a:pt x="660237" y="0"/>
                </a:lnTo>
                <a:lnTo>
                  <a:pt x="710720" y="1594"/>
                </a:lnTo>
                <a:lnTo>
                  <a:pt x="760353" y="6315"/>
                </a:lnTo>
                <a:lnTo>
                  <a:pt x="809041" y="14065"/>
                </a:lnTo>
                <a:lnTo>
                  <a:pt x="856686" y="24747"/>
                </a:lnTo>
                <a:lnTo>
                  <a:pt x="903194" y="38265"/>
                </a:lnTo>
                <a:lnTo>
                  <a:pt x="948466" y="54523"/>
                </a:lnTo>
                <a:lnTo>
                  <a:pt x="992407" y="73425"/>
                </a:lnTo>
                <a:lnTo>
                  <a:pt x="1034921" y="94873"/>
                </a:lnTo>
                <a:lnTo>
                  <a:pt x="1075910" y="118771"/>
                </a:lnTo>
                <a:lnTo>
                  <a:pt x="1115278" y="145023"/>
                </a:lnTo>
                <a:lnTo>
                  <a:pt x="1152929" y="173533"/>
                </a:lnTo>
                <a:lnTo>
                  <a:pt x="1188767" y="204203"/>
                </a:lnTo>
                <a:lnTo>
                  <a:pt x="1222694" y="236938"/>
                </a:lnTo>
                <a:lnTo>
                  <a:pt x="1254615" y="271641"/>
                </a:lnTo>
                <a:lnTo>
                  <a:pt x="1284432" y="308216"/>
                </a:lnTo>
                <a:lnTo>
                  <a:pt x="1312050" y="346565"/>
                </a:lnTo>
                <a:lnTo>
                  <a:pt x="1320475" y="362087"/>
                </a:lnTo>
                <a:close/>
              </a:path>
            </a:pathLst>
          </a:custGeom>
          <a:solidFill>
            <a:srgbClr val="BB113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62759" y="6333197"/>
            <a:ext cx="1038225" cy="518795"/>
            <a:chOff x="462759" y="6333197"/>
            <a:chExt cx="1038225" cy="518795"/>
          </a:xfrm>
        </p:grpSpPr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38959" y="6409397"/>
              <a:ext cx="885522" cy="366005"/>
            </a:xfrm>
            <a:prstGeom prst="rect">
              <a:avLst/>
            </a:prstGeom>
          </p:spPr>
        </p:pic>
        <p:sp>
          <p:nvSpPr>
            <p:cNvPr id="12" name="object 12"/>
            <p:cNvSpPr/>
            <p:nvPr/>
          </p:nvSpPr>
          <p:spPr>
            <a:xfrm>
              <a:off x="500859" y="6371297"/>
              <a:ext cx="962025" cy="442595"/>
            </a:xfrm>
            <a:custGeom>
              <a:avLst/>
              <a:gdLst/>
              <a:ahLst/>
              <a:cxnLst/>
              <a:rect l="l" t="t" r="r" b="b"/>
              <a:pathLst>
                <a:path w="962025" h="442595">
                  <a:moveTo>
                    <a:pt x="0" y="0"/>
                  </a:moveTo>
                  <a:lnTo>
                    <a:pt x="961722" y="0"/>
                  </a:lnTo>
                  <a:lnTo>
                    <a:pt x="961722" y="442205"/>
                  </a:lnTo>
                  <a:lnTo>
                    <a:pt x="0" y="442205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HIV</a:t>
            </a:r>
            <a:r>
              <a:rPr spc="-100" dirty="0"/>
              <a:t> </a:t>
            </a:r>
            <a:r>
              <a:rPr spc="-10" dirty="0"/>
              <a:t>PREVENTION</a:t>
            </a:r>
            <a:r>
              <a:rPr spc="-100" dirty="0"/>
              <a:t> </a:t>
            </a:r>
            <a:r>
              <a:rPr spc="-10" dirty="0"/>
              <a:t>HEALTH</a:t>
            </a:r>
            <a:r>
              <a:rPr spc="-95" dirty="0"/>
              <a:t> </a:t>
            </a:r>
            <a:r>
              <a:rPr dirty="0"/>
              <a:t>IT</a:t>
            </a:r>
            <a:r>
              <a:rPr spc="-100" dirty="0"/>
              <a:t> </a:t>
            </a:r>
            <a:r>
              <a:rPr spc="-10" dirty="0"/>
              <a:t>FUNCTIONS</a:t>
            </a:r>
          </a:p>
        </p:txBody>
      </p:sp>
      <p:pic>
        <p:nvPicPr>
          <p:cNvPr id="14" name="object 1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78028" y="1855000"/>
            <a:ext cx="1470608" cy="145605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704093" y="3505674"/>
            <a:ext cx="2362200" cy="231203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382270" marR="0" lvl="0" indent="0" defTabSz="91440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STANDARDIZING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5080" lvl="0" indent="0" algn="ctr" defTabSz="914400" eaLnBrk="1" fontAlgn="auto" latinLnBrk="0" hangingPunct="1">
              <a:lnSpc>
                <a:spcPts val="173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Once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have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plan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how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prevention,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such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PrEP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services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will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done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at</a:t>
            </a:r>
            <a:r>
              <a:rPr kumimoji="0" sz="16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clinic,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used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standardize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approach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templates,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order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sets,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alerts,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etc.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6" name="object 1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940762" y="1851510"/>
            <a:ext cx="1462883" cy="1463039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3386492" y="3505668"/>
            <a:ext cx="2614295" cy="2750820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0" marR="36830" lvl="0" indent="0" algn="ctr" defTabSz="91440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CLINICAL</a:t>
            </a:r>
            <a:r>
              <a:rPr kumimoji="0" sz="1600" b="1" i="0" u="none" strike="noStrike" kern="0" cap="none" spc="-75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1" i="0" u="none" strike="noStrike" kern="0" cap="none" spc="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DECISION</a:t>
            </a:r>
            <a:r>
              <a:rPr kumimoji="0" sz="1600" b="1" i="0" u="none" strike="noStrike" kern="0" cap="none" spc="-7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SUPPORT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6034" marR="5080" lvl="0" indent="-56515" algn="ctr" defTabSz="914400" eaLnBrk="1" fontAlgn="auto" latinLnBrk="0" hangingPunct="1">
              <a:lnSpc>
                <a:spcPts val="173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Particularly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primary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clinicians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are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not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always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familiar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details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6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what,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example,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needed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initiate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sustain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PrEP.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Clinical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decision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take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some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6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burden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off</a:t>
            </a:r>
            <a:r>
              <a:rPr kumimoji="0" sz="16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clinicians,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giving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then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recommendations</a:t>
            </a:r>
            <a:r>
              <a:rPr kumimoji="0" sz="1600" b="0" i="0" u="none" strike="noStrike" kern="0" cap="none" spc="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appropriate.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95775" y="1851510"/>
            <a:ext cx="1460879" cy="1463040"/>
          </a:xfrm>
          <a:prstGeom prst="rect">
            <a:avLst/>
          </a:prstGeom>
        </p:spPr>
      </p:pic>
      <p:sp>
        <p:nvSpPr>
          <p:cNvPr id="19" name="object 19"/>
          <p:cNvSpPr txBox="1"/>
          <p:nvPr/>
        </p:nvSpPr>
        <p:spPr>
          <a:xfrm>
            <a:off x="6235744" y="3505668"/>
            <a:ext cx="2606675" cy="2092325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0" marR="48260" lvl="0" indent="0" algn="ctr" defTabSz="91440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MONITORING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5080" lvl="0" indent="-58419" algn="ctr" defTabSz="914400" eaLnBrk="1" fontAlgn="auto" latinLnBrk="0" hangingPunct="1">
              <a:lnSpc>
                <a:spcPts val="173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standardized,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structured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within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system,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are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able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6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information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build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reports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dashboards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monitor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progress,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outcomes,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even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adherence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processes.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20" name="object 2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648782" y="1851510"/>
            <a:ext cx="1461835" cy="1463040"/>
          </a:xfrm>
          <a:prstGeom prst="rect">
            <a:avLst/>
          </a:prstGeom>
        </p:spPr>
      </p:pic>
      <p:sp>
        <p:nvSpPr>
          <p:cNvPr id="21" name="object 21"/>
          <p:cNvSpPr txBox="1"/>
          <p:nvPr/>
        </p:nvSpPr>
        <p:spPr>
          <a:xfrm>
            <a:off x="9065658" y="3505668"/>
            <a:ext cx="2789555" cy="1653539"/>
          </a:xfrm>
          <a:prstGeom prst="rect">
            <a:avLst/>
          </a:prstGeom>
        </p:spPr>
        <p:txBody>
          <a:bodyPr vert="horz" wrap="square" lIns="0" tIns="143510" rIns="0" bIns="0" rtlCol="0">
            <a:spAutoFit/>
          </a:bodyPr>
          <a:lstStyle/>
          <a:p>
            <a:pPr marL="34290" marR="0" lvl="0" indent="0" defTabSz="914400" eaLnBrk="1" fontAlgn="auto" latinLnBrk="0" hangingPunct="1">
              <a:lnSpc>
                <a:spcPct val="100000"/>
              </a:lnSpc>
              <a:spcBef>
                <a:spcPts val="11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DIGITAL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1" i="0" u="none" strike="noStrike" kern="0" cap="none" spc="-25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600" b="1" i="0" u="none" strike="noStrike" kern="0" cap="none" spc="-65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rgbClr val="0D1C51"/>
                </a:solidFill>
                <a:effectLst/>
                <a:uLnTx/>
                <a:uFillTx/>
                <a:latin typeface="Tw Cen MT"/>
                <a:cs typeface="Tw Cen MT"/>
              </a:rPr>
              <a:t>ENGAGEMENT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200025" lvl="0" indent="0" algn="ctr" defTabSz="914400" eaLnBrk="1" fontAlgn="auto" latinLnBrk="0" hangingPunct="1">
              <a:lnSpc>
                <a:spcPts val="1730"/>
              </a:lnSpc>
              <a:spcBef>
                <a:spcPts val="12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Digital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tools,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whether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those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built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into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third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party</a:t>
            </a:r>
            <a:r>
              <a:rPr kumimoji="0" sz="16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tools,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outreach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engagement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 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beyond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visit.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14794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326314" y="264602"/>
            <a:ext cx="7522209" cy="1431290"/>
          </a:xfrm>
          <a:prstGeom prst="rect">
            <a:avLst/>
          </a:prstGeom>
        </p:spPr>
        <p:txBody>
          <a:bodyPr vert="horz" wrap="square" lIns="0" tIns="20193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590"/>
              </a:spcBef>
            </a:pPr>
            <a:r>
              <a:rPr sz="4000" dirty="0">
                <a:solidFill>
                  <a:srgbClr val="FFFFFF"/>
                </a:solidFill>
              </a:rPr>
              <a:t>LET’S</a:t>
            </a:r>
            <a:r>
              <a:rPr sz="4000" spc="-14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LOOK</a:t>
            </a:r>
            <a:r>
              <a:rPr sz="4000" spc="-145" dirty="0">
                <a:solidFill>
                  <a:srgbClr val="FFFFFF"/>
                </a:solidFill>
              </a:rPr>
              <a:t> </a:t>
            </a:r>
            <a:r>
              <a:rPr sz="4000" dirty="0">
                <a:solidFill>
                  <a:srgbClr val="FFFFFF"/>
                </a:solidFill>
              </a:rPr>
              <a:t>AT</a:t>
            </a:r>
            <a:r>
              <a:rPr sz="4000" spc="-145" dirty="0">
                <a:solidFill>
                  <a:srgbClr val="FFFFFF"/>
                </a:solidFill>
              </a:rPr>
              <a:t> </a:t>
            </a:r>
            <a:r>
              <a:rPr sz="4000" spc="-20" dirty="0">
                <a:solidFill>
                  <a:srgbClr val="FFFFFF"/>
                </a:solidFill>
              </a:rPr>
              <a:t>EACH</a:t>
            </a:r>
            <a:endParaRPr sz="4000"/>
          </a:p>
          <a:p>
            <a:pPr marL="12700" marR="5080" algn="ctr">
              <a:lnSpc>
                <a:spcPts val="1939"/>
              </a:lnSpc>
              <a:spcBef>
                <a:spcPts val="919"/>
              </a:spcBef>
            </a:pPr>
            <a:r>
              <a:rPr sz="1800" b="0" spc="-10" dirty="0">
                <a:solidFill>
                  <a:srgbClr val="FFFFFF"/>
                </a:solidFill>
                <a:latin typeface="Tw Cen MT"/>
                <a:cs typeface="Tw Cen MT"/>
              </a:rPr>
              <a:t>Following,</a:t>
            </a:r>
            <a:r>
              <a:rPr sz="1800" b="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we’ll</a:t>
            </a:r>
            <a:r>
              <a:rPr sz="1800" b="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discuss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a</a:t>
            </a:r>
            <a:r>
              <a:rPr sz="1800" b="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couple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sz="1800" b="0" spc="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examples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for</a:t>
            </a:r>
            <a:r>
              <a:rPr sz="1800" b="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each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of</a:t>
            </a:r>
            <a:r>
              <a:rPr sz="1800" b="0" spc="1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these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key</a:t>
            </a:r>
            <a:r>
              <a:rPr sz="1800" b="0" spc="-3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functions.</a:t>
            </a:r>
            <a:r>
              <a:rPr sz="1800" b="0" spc="-30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Tw Cen MT"/>
                <a:cs typeface="Tw Cen MT"/>
              </a:rPr>
              <a:t>These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might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serve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as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ideas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or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inspiration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as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to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what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you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might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do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in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your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dirty="0">
                <a:solidFill>
                  <a:srgbClr val="FFFFFF"/>
                </a:solidFill>
                <a:latin typeface="Tw Cen MT"/>
                <a:cs typeface="Tw Cen MT"/>
              </a:rPr>
              <a:t>health</a:t>
            </a:r>
            <a:r>
              <a:rPr sz="1800" b="0" spc="-25" dirty="0">
                <a:solidFill>
                  <a:srgbClr val="FFFFFF"/>
                </a:solidFill>
                <a:latin typeface="Tw Cen MT"/>
                <a:cs typeface="Tw Cen MT"/>
              </a:rPr>
              <a:t> </a:t>
            </a:r>
            <a:r>
              <a:rPr sz="1800" b="0" spc="-10" dirty="0">
                <a:solidFill>
                  <a:srgbClr val="FFFFFF"/>
                </a:solidFill>
                <a:latin typeface="Tw Cen MT"/>
                <a:cs typeface="Tw Cen MT"/>
              </a:rPr>
              <a:t>center.</a:t>
            </a:r>
            <a:endParaRPr sz="1800">
              <a:latin typeface="Tw Cen MT"/>
              <a:cs typeface="Tw Cen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4324" y="2143456"/>
            <a:ext cx="6660682" cy="4499649"/>
          </a:xfrm>
          <a:prstGeom prst="rect">
            <a:avLst/>
          </a:prstGeom>
        </p:spPr>
      </p:pic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04242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08181" y="1630017"/>
            <a:ext cx="3884295" cy="4373245"/>
            <a:chOff x="8308181" y="1630017"/>
            <a:chExt cx="3884295" cy="4373245"/>
          </a:xfrm>
        </p:grpSpPr>
        <p:sp>
          <p:nvSpPr>
            <p:cNvPr id="3" name="object 3"/>
            <p:cNvSpPr/>
            <p:nvPr/>
          </p:nvSpPr>
          <p:spPr>
            <a:xfrm>
              <a:off x="8308181" y="1630017"/>
              <a:ext cx="3884295" cy="4373245"/>
            </a:xfrm>
            <a:custGeom>
              <a:avLst/>
              <a:gdLst/>
              <a:ahLst/>
              <a:cxnLst/>
              <a:rect l="l" t="t" r="r" b="b"/>
              <a:pathLst>
                <a:path w="3884295" h="4373245">
                  <a:moveTo>
                    <a:pt x="3883818" y="4373216"/>
                  </a:moveTo>
                  <a:lnTo>
                    <a:pt x="0" y="4373216"/>
                  </a:lnTo>
                  <a:lnTo>
                    <a:pt x="0" y="0"/>
                  </a:lnTo>
                  <a:lnTo>
                    <a:pt x="3883818" y="0"/>
                  </a:lnTo>
                  <a:lnTo>
                    <a:pt x="3883818" y="4373216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833702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4" h="832485">
                  <a:moveTo>
                    <a:pt x="416051" y="832103"/>
                  </a:moveTo>
                  <a:lnTo>
                    <a:pt x="367531" y="829304"/>
                  </a:lnTo>
                  <a:lnTo>
                    <a:pt x="320654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4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4" y="121858"/>
                  </a:lnTo>
                  <a:lnTo>
                    <a:pt x="741562" y="156932"/>
                  </a:lnTo>
                  <a:lnTo>
                    <a:pt x="768524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3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5" y="599021"/>
                  </a:lnTo>
                  <a:lnTo>
                    <a:pt x="767329" y="639092"/>
                  </a:lnTo>
                  <a:lnTo>
                    <a:pt x="740701" y="676271"/>
                  </a:lnTo>
                  <a:lnTo>
                    <a:pt x="710244" y="710245"/>
                  </a:lnTo>
                  <a:lnTo>
                    <a:pt x="676270" y="740701"/>
                  </a:lnTo>
                  <a:lnTo>
                    <a:pt x="639091" y="767329"/>
                  </a:lnTo>
                  <a:lnTo>
                    <a:pt x="599020" y="789815"/>
                  </a:lnTo>
                  <a:lnTo>
                    <a:pt x="556368" y="807848"/>
                  </a:lnTo>
                  <a:lnTo>
                    <a:pt x="511448" y="821115"/>
                  </a:lnTo>
                  <a:lnTo>
                    <a:pt x="464571" y="829304"/>
                  </a:lnTo>
                  <a:lnTo>
                    <a:pt x="416051" y="832103"/>
                  </a:lnTo>
                  <a:close/>
                </a:path>
              </a:pathLst>
            </a:custGeom>
            <a:solidFill>
              <a:srgbClr val="BB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833702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4" h="832485">
                  <a:moveTo>
                    <a:pt x="0" y="416051"/>
                  </a:move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4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4" y="121858"/>
                  </a:lnTo>
                  <a:lnTo>
                    <a:pt x="741562" y="156932"/>
                  </a:lnTo>
                  <a:lnTo>
                    <a:pt x="768524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3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5" y="599021"/>
                  </a:lnTo>
                  <a:lnTo>
                    <a:pt x="767329" y="639092"/>
                  </a:lnTo>
                  <a:lnTo>
                    <a:pt x="740701" y="676271"/>
                  </a:lnTo>
                  <a:lnTo>
                    <a:pt x="710244" y="710245"/>
                  </a:lnTo>
                  <a:lnTo>
                    <a:pt x="676270" y="740701"/>
                  </a:lnTo>
                  <a:lnTo>
                    <a:pt x="639091" y="767329"/>
                  </a:lnTo>
                  <a:lnTo>
                    <a:pt x="599020" y="789815"/>
                  </a:lnTo>
                  <a:lnTo>
                    <a:pt x="556368" y="807848"/>
                  </a:lnTo>
                  <a:lnTo>
                    <a:pt x="511448" y="821115"/>
                  </a:lnTo>
                  <a:lnTo>
                    <a:pt x="464571" y="829304"/>
                  </a:lnTo>
                  <a:lnTo>
                    <a:pt x="416051" y="832103"/>
                  </a:lnTo>
                  <a:lnTo>
                    <a:pt x="367531" y="829304"/>
                  </a:lnTo>
                  <a:lnTo>
                    <a:pt x="320654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close/>
                </a:path>
              </a:pathLst>
            </a:custGeom>
            <a:ln w="12699">
              <a:solidFill>
                <a:srgbClr val="BB11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1630017"/>
            <a:ext cx="3884295" cy="4373245"/>
            <a:chOff x="0" y="1630017"/>
            <a:chExt cx="3884295" cy="4373245"/>
          </a:xfrm>
        </p:grpSpPr>
        <p:sp>
          <p:nvSpPr>
            <p:cNvPr id="7" name="object 7"/>
            <p:cNvSpPr/>
            <p:nvPr/>
          </p:nvSpPr>
          <p:spPr>
            <a:xfrm>
              <a:off x="0" y="1630017"/>
              <a:ext cx="3884295" cy="4373245"/>
            </a:xfrm>
            <a:custGeom>
              <a:avLst/>
              <a:gdLst/>
              <a:ahLst/>
              <a:cxnLst/>
              <a:rect l="l" t="t" r="r" b="b"/>
              <a:pathLst>
                <a:path w="3884295" h="4373245">
                  <a:moveTo>
                    <a:pt x="3883819" y="4373216"/>
                  </a:moveTo>
                  <a:lnTo>
                    <a:pt x="0" y="4373216"/>
                  </a:lnTo>
                  <a:lnTo>
                    <a:pt x="0" y="0"/>
                  </a:lnTo>
                  <a:lnTo>
                    <a:pt x="3883819" y="0"/>
                  </a:lnTo>
                  <a:lnTo>
                    <a:pt x="3883819" y="4373216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26011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5" h="832485">
                  <a:moveTo>
                    <a:pt x="416051" y="832103"/>
                  </a:moveTo>
                  <a:lnTo>
                    <a:pt x="367531" y="829304"/>
                  </a:lnTo>
                  <a:lnTo>
                    <a:pt x="320655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5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5" y="121858"/>
                  </a:lnTo>
                  <a:lnTo>
                    <a:pt x="741562" y="156932"/>
                  </a:lnTo>
                  <a:lnTo>
                    <a:pt x="768525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4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6" y="599021"/>
                  </a:lnTo>
                  <a:lnTo>
                    <a:pt x="767329" y="639092"/>
                  </a:lnTo>
                  <a:lnTo>
                    <a:pt x="740702" y="676271"/>
                  </a:lnTo>
                  <a:lnTo>
                    <a:pt x="710245" y="710245"/>
                  </a:lnTo>
                  <a:lnTo>
                    <a:pt x="676271" y="740701"/>
                  </a:lnTo>
                  <a:lnTo>
                    <a:pt x="639092" y="767329"/>
                  </a:lnTo>
                  <a:lnTo>
                    <a:pt x="599021" y="789815"/>
                  </a:lnTo>
                  <a:lnTo>
                    <a:pt x="556369" y="807848"/>
                  </a:lnTo>
                  <a:lnTo>
                    <a:pt x="511448" y="821115"/>
                  </a:lnTo>
                  <a:lnTo>
                    <a:pt x="464572" y="829304"/>
                  </a:lnTo>
                  <a:lnTo>
                    <a:pt x="416051" y="832103"/>
                  </a:lnTo>
                  <a:close/>
                </a:path>
              </a:pathLst>
            </a:custGeom>
            <a:solidFill>
              <a:srgbClr val="11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26011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5" h="832485">
                  <a:moveTo>
                    <a:pt x="0" y="416051"/>
                  </a:move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5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5" y="121858"/>
                  </a:lnTo>
                  <a:lnTo>
                    <a:pt x="741563" y="156932"/>
                  </a:lnTo>
                  <a:lnTo>
                    <a:pt x="768525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4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6" y="599021"/>
                  </a:lnTo>
                  <a:lnTo>
                    <a:pt x="767329" y="639092"/>
                  </a:lnTo>
                  <a:lnTo>
                    <a:pt x="740702" y="676271"/>
                  </a:lnTo>
                  <a:lnTo>
                    <a:pt x="710245" y="710245"/>
                  </a:lnTo>
                  <a:lnTo>
                    <a:pt x="676271" y="740701"/>
                  </a:lnTo>
                  <a:lnTo>
                    <a:pt x="639092" y="767329"/>
                  </a:lnTo>
                  <a:lnTo>
                    <a:pt x="599021" y="789815"/>
                  </a:lnTo>
                  <a:lnTo>
                    <a:pt x="556369" y="807848"/>
                  </a:lnTo>
                  <a:lnTo>
                    <a:pt x="511448" y="821115"/>
                  </a:lnTo>
                  <a:lnTo>
                    <a:pt x="464572" y="829304"/>
                  </a:lnTo>
                  <a:lnTo>
                    <a:pt x="416051" y="832103"/>
                  </a:lnTo>
                  <a:lnTo>
                    <a:pt x="367531" y="829304"/>
                  </a:lnTo>
                  <a:lnTo>
                    <a:pt x="320655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close/>
                </a:path>
              </a:pathLst>
            </a:custGeom>
            <a:ln w="12699">
              <a:solidFill>
                <a:srgbClr val="1111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2759" y="6333197"/>
            <a:ext cx="1038225" cy="518795"/>
            <a:chOff x="462759" y="6333197"/>
            <a:chExt cx="1038225" cy="5187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959" y="6409397"/>
              <a:ext cx="885522" cy="3660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0859" y="6371297"/>
              <a:ext cx="962025" cy="442595"/>
            </a:xfrm>
            <a:custGeom>
              <a:avLst/>
              <a:gdLst/>
              <a:ahLst/>
              <a:cxnLst/>
              <a:rect l="l" t="t" r="r" b="b"/>
              <a:pathLst>
                <a:path w="962025" h="442595">
                  <a:moveTo>
                    <a:pt x="0" y="0"/>
                  </a:moveTo>
                  <a:lnTo>
                    <a:pt x="961722" y="0"/>
                  </a:lnTo>
                  <a:lnTo>
                    <a:pt x="961722" y="442205"/>
                  </a:lnTo>
                  <a:lnTo>
                    <a:pt x="0" y="442205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0" dirty="0"/>
              <a:t>STANDARDIZATION</a:t>
            </a: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0627" y="1988373"/>
            <a:ext cx="502872" cy="50287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0" y="1630017"/>
            <a:ext cx="3884295" cy="437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SETTING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8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EXPECTATION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54000" marR="248920" lvl="0" indent="0" algn="ctr" defTabSz="914400" eaLnBrk="1" fontAlgn="auto" latinLnBrk="0" hangingPunct="1">
              <a:lnSpc>
                <a:spcPts val="151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guidelines,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alerts,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pre-visit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planning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expectation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how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should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done.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41300" marR="235585" lvl="0" indent="0" algn="ctr" defTabSz="914400" eaLnBrk="1" fontAlgn="auto" latinLnBrk="0" hangingPunct="1">
              <a:lnSpc>
                <a:spcPts val="1510"/>
              </a:lnSpc>
              <a:spcBef>
                <a:spcPts val="100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example,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adding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(defined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eCQM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test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between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patient’s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15</a:t>
            </a:r>
            <a:r>
              <a:rPr kumimoji="0" sz="1350" b="0" i="0" u="none" strike="noStrike" kern="0" cap="none" spc="0" normalizeH="0" baseline="3086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</a:t>
            </a:r>
            <a:r>
              <a:rPr kumimoji="0" sz="1350" b="0" i="0" u="none" strike="noStrike" kern="0" cap="none" spc="150" normalizeH="0" baseline="3086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66</a:t>
            </a:r>
            <a:r>
              <a:rPr kumimoji="0" sz="1350" b="0" i="0" u="none" strike="noStrike" kern="0" cap="none" spc="0" normalizeH="0" baseline="3086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</a:t>
            </a:r>
            <a:r>
              <a:rPr kumimoji="0" sz="1350" b="0" i="0" u="none" strike="noStrike" kern="0" cap="none" spc="157" normalizeH="0" baseline="30864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birthday)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added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33045" marR="203835" lvl="0" indent="-24130" algn="ctr" defTabSz="914400" eaLnBrk="1" fontAlgn="auto" latinLnBrk="0" hangingPunct="1">
              <a:lnSpc>
                <a:spcPts val="151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visit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planning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way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reinforce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expectation.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Similarly,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alerts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to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notify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teams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need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test,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benefit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from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PrEP,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based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established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guidelines.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0623" y="1640376"/>
            <a:ext cx="4429376" cy="4358979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98318" y="1988373"/>
            <a:ext cx="502872" cy="50287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308181" y="1630017"/>
            <a:ext cx="3884295" cy="437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2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619125" marR="614045" lvl="0" indent="0" algn="ctr" defTabSz="914400" eaLnBrk="1" fontAlgn="auto" latinLnBrk="0" hangingPunct="1">
              <a:lnSpc>
                <a:spcPts val="193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SETTING</a:t>
            </a:r>
            <a:r>
              <a:rPr kumimoji="0" sz="1800" b="1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DOCUMENTATION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55904" marR="252095" lvl="0" indent="1270" algn="ctr" defTabSz="914400" eaLnBrk="1" fontAlgn="auto" latinLnBrk="0" hangingPunct="1">
              <a:lnSpc>
                <a:spcPts val="1510"/>
              </a:lnSpc>
              <a:spcBef>
                <a:spcPts val="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Standardizing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documentation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critically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important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understanding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status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prevention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services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center.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Using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templates,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favorites,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smart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phrases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other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help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ensure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consistent documentation,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where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needed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information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meaningfully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measurement, monitoring,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population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management.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50825" marR="244475" lvl="0" indent="635" algn="ctr" defTabSz="914400" eaLnBrk="1" fontAlgn="auto" latinLnBrk="0" hangingPunct="1">
              <a:lnSpc>
                <a:spcPts val="151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Also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consider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value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HIEs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other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exchange,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where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things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like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test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results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from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other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providers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may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available–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thereby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limiting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duplication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services.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86974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CLINICAL</a:t>
            </a:r>
            <a:r>
              <a:rPr spc="-110" dirty="0"/>
              <a:t> </a:t>
            </a:r>
            <a:r>
              <a:rPr dirty="0"/>
              <a:t>DECISION</a:t>
            </a:r>
            <a:r>
              <a:rPr spc="-105" dirty="0"/>
              <a:t> </a:t>
            </a:r>
            <a:r>
              <a:rPr spc="-10" dirty="0"/>
              <a:t>SUPPORT</a:t>
            </a:r>
          </a:p>
        </p:txBody>
      </p:sp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282969" y="1850968"/>
            <a:ext cx="605486" cy="605486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709279" y="1984188"/>
            <a:ext cx="4058285" cy="3210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29665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w Cen MT"/>
                <a:cs typeface="Tw Cen MT"/>
              </a:rPr>
              <a:t>TEMPLATES</a:t>
            </a:r>
            <a:r>
              <a:rPr kumimoji="0" sz="1800" b="1" i="0" u="none" strike="noStrike" kern="0" cap="none" spc="-55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800" b="1" i="0" u="none" strike="noStrike" kern="0" cap="none" spc="-5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rgbClr val="111133"/>
                </a:solidFill>
                <a:effectLst/>
                <a:uLnTx/>
                <a:uFillTx/>
                <a:latin typeface="Tw Cen MT"/>
                <a:cs typeface="Tw Cen MT"/>
              </a:rPr>
              <a:t>FLOWSHEETS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7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6350" lvl="0" indent="626110" algn="r" defTabSz="914400" eaLnBrk="1" fontAlgn="auto" latinLnBrk="0" hangingPunct="1">
              <a:lnSpc>
                <a:spcPts val="173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CDS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systems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help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providers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interpret</a:t>
            </a:r>
            <a:r>
              <a:rPr kumimoji="0" sz="16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determine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next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steps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based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clinical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results,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document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patients'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status,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6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prescribe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medications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such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PrEP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through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6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6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alerts,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reminders,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customized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entry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forms.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97485" marR="6985" lvl="0" indent="604520" algn="r" defTabSz="914400" eaLnBrk="1" fontAlgn="auto" latinLnBrk="0" hangingPunct="1">
              <a:lnSpc>
                <a:spcPts val="1730"/>
              </a:lnSpc>
              <a:spcBef>
                <a:spcPts val="9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</a:t>
            </a:r>
            <a:r>
              <a:rPr kumimoji="0" sz="16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entry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forms,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such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templates</a:t>
            </a:r>
            <a:r>
              <a:rPr kumimoji="0" sz="16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flowsheets</a:t>
            </a:r>
            <a:r>
              <a:rPr kumimoji="0" sz="16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pull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information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from</a:t>
            </a:r>
            <a:r>
              <a:rPr kumimoji="0" sz="16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different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parts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6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chart,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used</a:t>
            </a:r>
            <a:r>
              <a:rPr kumimoji="0" sz="16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with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clinical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decision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supports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prompt</a:t>
            </a:r>
            <a:r>
              <a:rPr kumimoji="0" sz="1600" b="0" i="0" u="none" strike="noStrike" kern="0" cap="none" spc="-6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6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5080" lvl="0" indent="0" algn="r" defTabSz="914400" eaLnBrk="1" fontAlgn="auto" latinLnBrk="0" hangingPunct="1">
              <a:lnSpc>
                <a:spcPts val="1695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appropriate action.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98782" y="4906113"/>
            <a:ext cx="605486" cy="605486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12700" marR="377190">
              <a:lnSpc>
                <a:spcPts val="1730"/>
              </a:lnSpc>
              <a:spcBef>
                <a:spcPts val="315"/>
              </a:spcBef>
            </a:pPr>
            <a:r>
              <a:rPr dirty="0"/>
              <a:t>Algorithms</a:t>
            </a:r>
            <a:r>
              <a:rPr spc="-60" dirty="0"/>
              <a:t> </a:t>
            </a:r>
            <a:r>
              <a:rPr dirty="0"/>
              <a:t>can</a:t>
            </a:r>
            <a:r>
              <a:rPr spc="-55" dirty="0"/>
              <a:t> </a:t>
            </a:r>
            <a:r>
              <a:rPr dirty="0"/>
              <a:t>take</a:t>
            </a:r>
            <a:r>
              <a:rPr spc="-55" dirty="0"/>
              <a:t> </a:t>
            </a:r>
            <a:r>
              <a:rPr dirty="0"/>
              <a:t>into</a:t>
            </a:r>
            <a:r>
              <a:rPr spc="-55" dirty="0"/>
              <a:t> </a:t>
            </a:r>
            <a:r>
              <a:rPr dirty="0"/>
              <a:t>account</a:t>
            </a:r>
            <a:r>
              <a:rPr spc="-55" dirty="0"/>
              <a:t> </a:t>
            </a:r>
            <a:r>
              <a:rPr dirty="0"/>
              <a:t>test</a:t>
            </a:r>
            <a:r>
              <a:rPr spc="-55" dirty="0"/>
              <a:t> </a:t>
            </a:r>
            <a:r>
              <a:rPr spc="-10" dirty="0"/>
              <a:t>results, </a:t>
            </a:r>
            <a:r>
              <a:rPr dirty="0"/>
              <a:t>diagnoses,</a:t>
            </a:r>
            <a:r>
              <a:rPr spc="-60" dirty="0"/>
              <a:t> </a:t>
            </a:r>
            <a:r>
              <a:rPr dirty="0"/>
              <a:t>and</a:t>
            </a:r>
            <a:r>
              <a:rPr spc="-55" dirty="0"/>
              <a:t> </a:t>
            </a:r>
            <a:r>
              <a:rPr dirty="0"/>
              <a:t>other</a:t>
            </a:r>
            <a:r>
              <a:rPr spc="-55" dirty="0"/>
              <a:t> </a:t>
            </a:r>
            <a:r>
              <a:rPr dirty="0"/>
              <a:t>structured</a:t>
            </a:r>
            <a:r>
              <a:rPr spc="-60" dirty="0"/>
              <a:t> </a:t>
            </a:r>
            <a:r>
              <a:rPr dirty="0"/>
              <a:t>data</a:t>
            </a:r>
            <a:r>
              <a:rPr spc="-55" dirty="0"/>
              <a:t> </a:t>
            </a:r>
            <a:r>
              <a:rPr dirty="0"/>
              <a:t>fields</a:t>
            </a:r>
            <a:r>
              <a:rPr spc="-55" dirty="0"/>
              <a:t> </a:t>
            </a:r>
            <a:r>
              <a:rPr spc="-25" dirty="0"/>
              <a:t>to </a:t>
            </a:r>
            <a:r>
              <a:rPr dirty="0"/>
              <a:t>support</a:t>
            </a:r>
            <a:r>
              <a:rPr spc="-55" dirty="0"/>
              <a:t> </a:t>
            </a:r>
            <a:r>
              <a:rPr dirty="0"/>
              <a:t>decision</a:t>
            </a:r>
            <a:r>
              <a:rPr spc="-50" dirty="0"/>
              <a:t> </a:t>
            </a:r>
            <a:r>
              <a:rPr dirty="0"/>
              <a:t>making</a:t>
            </a:r>
            <a:r>
              <a:rPr spc="-50" dirty="0"/>
              <a:t> </a:t>
            </a:r>
            <a:r>
              <a:rPr dirty="0"/>
              <a:t>for</a:t>
            </a:r>
            <a:r>
              <a:rPr spc="-55" dirty="0"/>
              <a:t> </a:t>
            </a:r>
            <a:r>
              <a:rPr dirty="0"/>
              <a:t>clinicians.</a:t>
            </a:r>
            <a:r>
              <a:rPr spc="-50" dirty="0"/>
              <a:t> </a:t>
            </a:r>
            <a:r>
              <a:rPr dirty="0"/>
              <a:t>These</a:t>
            </a:r>
            <a:r>
              <a:rPr spc="-50" dirty="0"/>
              <a:t> </a:t>
            </a:r>
            <a:r>
              <a:rPr spc="-25" dirty="0"/>
              <a:t>can </a:t>
            </a:r>
            <a:r>
              <a:rPr dirty="0"/>
              <a:t>typically</a:t>
            </a:r>
            <a:r>
              <a:rPr spc="-45" dirty="0"/>
              <a:t> </a:t>
            </a:r>
            <a:r>
              <a:rPr dirty="0"/>
              <a:t>be</a:t>
            </a:r>
            <a:r>
              <a:rPr spc="-40" dirty="0"/>
              <a:t> </a:t>
            </a:r>
            <a:r>
              <a:rPr dirty="0"/>
              <a:t>as</a:t>
            </a:r>
            <a:r>
              <a:rPr spc="-40" dirty="0"/>
              <a:t> </a:t>
            </a:r>
            <a:r>
              <a:rPr dirty="0"/>
              <a:t>broad</a:t>
            </a:r>
            <a:r>
              <a:rPr spc="-40" dirty="0"/>
              <a:t> </a:t>
            </a:r>
            <a:r>
              <a:rPr dirty="0"/>
              <a:t>or</a:t>
            </a:r>
            <a:r>
              <a:rPr spc="-40" dirty="0"/>
              <a:t> </a:t>
            </a:r>
            <a:r>
              <a:rPr spc="-10" dirty="0"/>
              <a:t>narrow</a:t>
            </a:r>
            <a:r>
              <a:rPr spc="-40" dirty="0"/>
              <a:t> </a:t>
            </a:r>
            <a:r>
              <a:rPr dirty="0"/>
              <a:t>as</a:t>
            </a:r>
            <a:r>
              <a:rPr spc="-45" dirty="0"/>
              <a:t> </a:t>
            </a:r>
            <a:r>
              <a:rPr spc="-10" dirty="0"/>
              <a:t>needed.</a:t>
            </a:r>
          </a:p>
          <a:p>
            <a:pPr marL="12700" marR="5080">
              <a:lnSpc>
                <a:spcPts val="1730"/>
              </a:lnSpc>
              <a:spcBef>
                <a:spcPts val="990"/>
              </a:spcBef>
            </a:pPr>
            <a:r>
              <a:rPr dirty="0"/>
              <a:t>For</a:t>
            </a:r>
            <a:r>
              <a:rPr spc="-55" dirty="0"/>
              <a:t> </a:t>
            </a:r>
            <a:r>
              <a:rPr spc="-10" dirty="0"/>
              <a:t>example,</a:t>
            </a:r>
            <a:r>
              <a:rPr spc="-50" dirty="0"/>
              <a:t> </a:t>
            </a:r>
            <a:r>
              <a:rPr dirty="0"/>
              <a:t>you</a:t>
            </a:r>
            <a:r>
              <a:rPr spc="-50" dirty="0"/>
              <a:t> </a:t>
            </a:r>
            <a:r>
              <a:rPr dirty="0"/>
              <a:t>health</a:t>
            </a:r>
            <a:r>
              <a:rPr spc="-50" dirty="0"/>
              <a:t> </a:t>
            </a:r>
            <a:r>
              <a:rPr dirty="0"/>
              <a:t>center</a:t>
            </a:r>
            <a:r>
              <a:rPr spc="-50" dirty="0"/>
              <a:t> </a:t>
            </a:r>
            <a:r>
              <a:rPr dirty="0"/>
              <a:t>may</a:t>
            </a:r>
            <a:r>
              <a:rPr spc="-50" dirty="0"/>
              <a:t> </a:t>
            </a:r>
            <a:r>
              <a:rPr dirty="0"/>
              <a:t>decide</a:t>
            </a:r>
            <a:r>
              <a:rPr spc="-50" dirty="0"/>
              <a:t> </a:t>
            </a:r>
            <a:r>
              <a:rPr dirty="0"/>
              <a:t>on</a:t>
            </a:r>
            <a:r>
              <a:rPr spc="-50" dirty="0"/>
              <a:t> </a:t>
            </a:r>
            <a:r>
              <a:rPr spc="-25" dirty="0"/>
              <a:t>an </a:t>
            </a:r>
            <a:r>
              <a:rPr dirty="0"/>
              <a:t>algorithm</a:t>
            </a:r>
            <a:r>
              <a:rPr spc="-50" dirty="0"/>
              <a:t> </a:t>
            </a:r>
            <a:r>
              <a:rPr dirty="0"/>
              <a:t>that</a:t>
            </a:r>
            <a:r>
              <a:rPr spc="-50" dirty="0"/>
              <a:t> </a:t>
            </a:r>
            <a:r>
              <a:rPr dirty="0"/>
              <a:t>looks</a:t>
            </a:r>
            <a:r>
              <a:rPr spc="-50" dirty="0"/>
              <a:t> </a:t>
            </a:r>
            <a:r>
              <a:rPr dirty="0"/>
              <a:t>at</a:t>
            </a:r>
            <a:r>
              <a:rPr spc="-50" dirty="0"/>
              <a:t> </a:t>
            </a:r>
            <a:r>
              <a:rPr dirty="0"/>
              <a:t>whether</a:t>
            </a:r>
            <a:r>
              <a:rPr spc="-50" dirty="0"/>
              <a:t> </a:t>
            </a:r>
            <a:r>
              <a:rPr dirty="0"/>
              <a:t>the</a:t>
            </a:r>
            <a:r>
              <a:rPr spc="-50" dirty="0"/>
              <a:t> </a:t>
            </a:r>
            <a:r>
              <a:rPr dirty="0"/>
              <a:t>patient</a:t>
            </a:r>
            <a:r>
              <a:rPr spc="-50" dirty="0"/>
              <a:t> </a:t>
            </a:r>
            <a:r>
              <a:rPr dirty="0"/>
              <a:t>has</a:t>
            </a:r>
            <a:r>
              <a:rPr spc="-50" dirty="0"/>
              <a:t> a </a:t>
            </a:r>
            <a:r>
              <a:rPr spc="-10" dirty="0"/>
              <a:t>documented</a:t>
            </a:r>
            <a:r>
              <a:rPr spc="-25" dirty="0"/>
              <a:t> </a:t>
            </a:r>
            <a:r>
              <a:rPr dirty="0"/>
              <a:t>HIV</a:t>
            </a:r>
            <a:r>
              <a:rPr spc="-20" dirty="0"/>
              <a:t> </a:t>
            </a:r>
            <a:r>
              <a:rPr dirty="0"/>
              <a:t>test</a:t>
            </a:r>
            <a:r>
              <a:rPr spc="-20" dirty="0"/>
              <a:t> </a:t>
            </a:r>
            <a:r>
              <a:rPr dirty="0"/>
              <a:t>result</a:t>
            </a:r>
            <a:r>
              <a:rPr spc="-20" dirty="0"/>
              <a:t> </a:t>
            </a:r>
            <a:r>
              <a:rPr dirty="0"/>
              <a:t>in</a:t>
            </a:r>
            <a:r>
              <a:rPr spc="-20" dirty="0"/>
              <a:t> </a:t>
            </a:r>
            <a:r>
              <a:rPr dirty="0"/>
              <a:t>their</a:t>
            </a:r>
            <a:r>
              <a:rPr spc="-20" dirty="0"/>
              <a:t> </a:t>
            </a:r>
            <a:r>
              <a:rPr dirty="0"/>
              <a:t>chart,</a:t>
            </a:r>
            <a:r>
              <a:rPr spc="-20" dirty="0"/>
              <a:t> </a:t>
            </a:r>
            <a:r>
              <a:rPr dirty="0"/>
              <a:t>and</a:t>
            </a:r>
            <a:r>
              <a:rPr spc="-20" dirty="0"/>
              <a:t> </a:t>
            </a:r>
            <a:r>
              <a:rPr dirty="0"/>
              <a:t>if</a:t>
            </a:r>
            <a:r>
              <a:rPr spc="30" dirty="0"/>
              <a:t> </a:t>
            </a:r>
            <a:r>
              <a:rPr spc="-20" dirty="0"/>
              <a:t>not, </a:t>
            </a:r>
            <a:r>
              <a:rPr dirty="0"/>
              <a:t>prompts</a:t>
            </a:r>
            <a:r>
              <a:rPr spc="-55" dirty="0"/>
              <a:t> </a:t>
            </a:r>
            <a:r>
              <a:rPr dirty="0"/>
              <a:t>for</a:t>
            </a:r>
            <a:r>
              <a:rPr spc="-50" dirty="0"/>
              <a:t> </a:t>
            </a:r>
            <a:r>
              <a:rPr dirty="0"/>
              <a:t>a</a:t>
            </a:r>
            <a:r>
              <a:rPr spc="-55" dirty="0"/>
              <a:t> </a:t>
            </a:r>
            <a:r>
              <a:rPr dirty="0"/>
              <a:t>test.</a:t>
            </a:r>
            <a:r>
              <a:rPr spc="-50" dirty="0"/>
              <a:t> </a:t>
            </a:r>
            <a:r>
              <a:rPr spc="-20" dirty="0"/>
              <a:t>Or,</a:t>
            </a:r>
            <a:r>
              <a:rPr spc="-55" dirty="0"/>
              <a:t> </a:t>
            </a:r>
            <a:r>
              <a:rPr dirty="0"/>
              <a:t>you</a:t>
            </a:r>
            <a:r>
              <a:rPr spc="-50" dirty="0"/>
              <a:t> </a:t>
            </a:r>
            <a:r>
              <a:rPr dirty="0"/>
              <a:t>may</a:t>
            </a:r>
            <a:r>
              <a:rPr spc="-50" dirty="0"/>
              <a:t> </a:t>
            </a:r>
            <a:r>
              <a:rPr dirty="0"/>
              <a:t>create</a:t>
            </a:r>
            <a:r>
              <a:rPr spc="-55" dirty="0"/>
              <a:t> </a:t>
            </a:r>
            <a:r>
              <a:rPr dirty="0"/>
              <a:t>an</a:t>
            </a:r>
            <a:r>
              <a:rPr spc="-50" dirty="0"/>
              <a:t> </a:t>
            </a:r>
            <a:r>
              <a:rPr spc="-10" dirty="0"/>
              <a:t>algorithm </a:t>
            </a:r>
            <a:r>
              <a:rPr dirty="0"/>
              <a:t>that</a:t>
            </a:r>
            <a:r>
              <a:rPr spc="-35" dirty="0"/>
              <a:t> </a:t>
            </a:r>
            <a:r>
              <a:rPr dirty="0"/>
              <a:t>looks</a:t>
            </a:r>
            <a:r>
              <a:rPr spc="-35" dirty="0"/>
              <a:t> </a:t>
            </a:r>
            <a:r>
              <a:rPr dirty="0"/>
              <a:t>for</a:t>
            </a:r>
            <a:r>
              <a:rPr spc="-30" dirty="0"/>
              <a:t> </a:t>
            </a:r>
            <a:r>
              <a:rPr dirty="0"/>
              <a:t>a</a:t>
            </a:r>
            <a:r>
              <a:rPr spc="-35" dirty="0"/>
              <a:t> </a:t>
            </a:r>
            <a:r>
              <a:rPr dirty="0"/>
              <a:t>set</a:t>
            </a:r>
            <a:r>
              <a:rPr spc="-35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dirty="0"/>
              <a:t>diagnoses,</a:t>
            </a:r>
            <a:r>
              <a:rPr spc="-35" dirty="0"/>
              <a:t> </a:t>
            </a:r>
            <a:r>
              <a:rPr dirty="0"/>
              <a:t>such</a:t>
            </a:r>
            <a:r>
              <a:rPr spc="-30" dirty="0"/>
              <a:t> </a:t>
            </a:r>
            <a:r>
              <a:rPr dirty="0"/>
              <a:t>as</a:t>
            </a:r>
            <a:r>
              <a:rPr spc="-35" dirty="0"/>
              <a:t> </a:t>
            </a:r>
            <a:r>
              <a:rPr dirty="0"/>
              <a:t>certain</a:t>
            </a:r>
            <a:r>
              <a:rPr spc="-35" dirty="0"/>
              <a:t> </a:t>
            </a:r>
            <a:r>
              <a:rPr spc="-20" dirty="0"/>
              <a:t>STIs </a:t>
            </a:r>
            <a:r>
              <a:rPr dirty="0"/>
              <a:t>and/</a:t>
            </a:r>
            <a:r>
              <a:rPr spc="-50" dirty="0"/>
              <a:t> </a:t>
            </a:r>
            <a:r>
              <a:rPr dirty="0"/>
              <a:t>or</a:t>
            </a:r>
            <a:r>
              <a:rPr spc="-50" dirty="0"/>
              <a:t> </a:t>
            </a:r>
            <a:r>
              <a:rPr dirty="0"/>
              <a:t>OUD,</a:t>
            </a:r>
            <a:r>
              <a:rPr spc="-45" dirty="0"/>
              <a:t> </a:t>
            </a:r>
            <a:r>
              <a:rPr dirty="0"/>
              <a:t>and</a:t>
            </a:r>
            <a:r>
              <a:rPr spc="-50" dirty="0"/>
              <a:t> </a:t>
            </a:r>
            <a:r>
              <a:rPr dirty="0"/>
              <a:t>prompts</a:t>
            </a:r>
            <a:r>
              <a:rPr spc="-45" dirty="0"/>
              <a:t> </a:t>
            </a:r>
            <a:r>
              <a:rPr dirty="0"/>
              <a:t>for</a:t>
            </a:r>
            <a:r>
              <a:rPr spc="-50" dirty="0"/>
              <a:t> </a:t>
            </a:r>
            <a:r>
              <a:rPr dirty="0"/>
              <a:t>PrEP</a:t>
            </a:r>
            <a:r>
              <a:rPr spc="-50" dirty="0"/>
              <a:t> </a:t>
            </a:r>
            <a:r>
              <a:rPr dirty="0"/>
              <a:t>if those</a:t>
            </a:r>
            <a:r>
              <a:rPr spc="-50" dirty="0"/>
              <a:t> </a:t>
            </a:r>
            <a:r>
              <a:rPr spc="-25" dirty="0"/>
              <a:t>are </a:t>
            </a:r>
            <a:r>
              <a:rPr spc="-10" dirty="0"/>
              <a:t>identified</a:t>
            </a:r>
            <a:r>
              <a:rPr spc="-20" dirty="0"/>
              <a:t> </a:t>
            </a:r>
            <a:r>
              <a:rPr dirty="0"/>
              <a:t>in</a:t>
            </a:r>
            <a:r>
              <a:rPr spc="-15" dirty="0"/>
              <a:t> </a:t>
            </a:r>
            <a:r>
              <a:rPr dirty="0"/>
              <a:t>the</a:t>
            </a:r>
            <a:r>
              <a:rPr spc="-15" dirty="0"/>
              <a:t> </a:t>
            </a:r>
            <a:r>
              <a:rPr spc="-10" dirty="0"/>
              <a:t>chart.</a:t>
            </a:r>
          </a:p>
          <a:p>
            <a:pPr marL="12700" marR="722630">
              <a:lnSpc>
                <a:spcPts val="1730"/>
              </a:lnSpc>
              <a:spcBef>
                <a:spcPts val="990"/>
              </a:spcBef>
            </a:pPr>
            <a:r>
              <a:rPr dirty="0"/>
              <a:t>Note</a:t>
            </a:r>
            <a:r>
              <a:rPr spc="-40" dirty="0"/>
              <a:t> </a:t>
            </a:r>
            <a:r>
              <a:rPr dirty="0"/>
              <a:t>that</a:t>
            </a:r>
            <a:r>
              <a:rPr spc="-35" dirty="0"/>
              <a:t> </a:t>
            </a:r>
            <a:r>
              <a:rPr dirty="0"/>
              <a:t>the</a:t>
            </a:r>
            <a:r>
              <a:rPr spc="-35" dirty="0"/>
              <a:t> </a:t>
            </a:r>
            <a:r>
              <a:rPr dirty="0"/>
              <a:t>success</a:t>
            </a:r>
            <a:r>
              <a:rPr spc="-35" dirty="0"/>
              <a:t> </a:t>
            </a:r>
            <a:r>
              <a:rPr dirty="0"/>
              <a:t>of</a:t>
            </a:r>
            <a:r>
              <a:rPr spc="15" dirty="0"/>
              <a:t> </a:t>
            </a:r>
            <a:r>
              <a:rPr dirty="0"/>
              <a:t>algorithms</a:t>
            </a:r>
            <a:r>
              <a:rPr spc="-35" dirty="0"/>
              <a:t> </a:t>
            </a:r>
            <a:r>
              <a:rPr dirty="0"/>
              <a:t>relies</a:t>
            </a:r>
            <a:r>
              <a:rPr spc="-35" dirty="0"/>
              <a:t> </a:t>
            </a:r>
            <a:r>
              <a:rPr spc="-25" dirty="0"/>
              <a:t>on </a:t>
            </a:r>
            <a:r>
              <a:rPr spc="-10" dirty="0"/>
              <a:t>standardization.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lnSpc>
                <a:spcPct val="100000"/>
              </a:lnSpc>
              <a:spcBef>
                <a:spcPts val="1030"/>
              </a:spcBef>
            </a:pPr>
            <a:endParaRPr spc="-10" dirty="0"/>
          </a:p>
          <a:p>
            <a:pPr marL="160020">
              <a:lnSpc>
                <a:spcPct val="100000"/>
              </a:lnSpc>
            </a:pPr>
            <a:r>
              <a:rPr sz="1800" b="1" spc="-10" dirty="0">
                <a:solidFill>
                  <a:srgbClr val="BB1133"/>
                </a:solidFill>
                <a:latin typeface="Tw Cen MT"/>
                <a:cs typeface="Tw Cen MT"/>
              </a:rPr>
              <a:t>ALGORITHMS</a:t>
            </a:r>
            <a:endParaRPr sz="1800">
              <a:latin typeface="Tw Cen MT"/>
              <a:cs typeface="Tw Cen MT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88335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8308181" y="1630017"/>
            <a:ext cx="3884295" cy="4373245"/>
            <a:chOff x="8308181" y="1630017"/>
            <a:chExt cx="3884295" cy="4373245"/>
          </a:xfrm>
        </p:grpSpPr>
        <p:sp>
          <p:nvSpPr>
            <p:cNvPr id="3" name="object 3"/>
            <p:cNvSpPr/>
            <p:nvPr/>
          </p:nvSpPr>
          <p:spPr>
            <a:xfrm>
              <a:off x="8308181" y="1630017"/>
              <a:ext cx="3884295" cy="4373245"/>
            </a:xfrm>
            <a:custGeom>
              <a:avLst/>
              <a:gdLst/>
              <a:ahLst/>
              <a:cxnLst/>
              <a:rect l="l" t="t" r="r" b="b"/>
              <a:pathLst>
                <a:path w="3884295" h="4373245">
                  <a:moveTo>
                    <a:pt x="3883818" y="4373216"/>
                  </a:moveTo>
                  <a:lnTo>
                    <a:pt x="0" y="4373216"/>
                  </a:lnTo>
                  <a:lnTo>
                    <a:pt x="0" y="0"/>
                  </a:lnTo>
                  <a:lnTo>
                    <a:pt x="3883818" y="0"/>
                  </a:lnTo>
                  <a:lnTo>
                    <a:pt x="3883818" y="4373216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bject 4"/>
            <p:cNvSpPr/>
            <p:nvPr/>
          </p:nvSpPr>
          <p:spPr>
            <a:xfrm>
              <a:off x="9833702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4" h="832485">
                  <a:moveTo>
                    <a:pt x="416051" y="832103"/>
                  </a:moveTo>
                  <a:lnTo>
                    <a:pt x="367531" y="829304"/>
                  </a:lnTo>
                  <a:lnTo>
                    <a:pt x="320654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4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4" y="121858"/>
                  </a:lnTo>
                  <a:lnTo>
                    <a:pt x="741562" y="156932"/>
                  </a:lnTo>
                  <a:lnTo>
                    <a:pt x="768524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3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5" y="599021"/>
                  </a:lnTo>
                  <a:lnTo>
                    <a:pt x="767329" y="639092"/>
                  </a:lnTo>
                  <a:lnTo>
                    <a:pt x="740701" y="676271"/>
                  </a:lnTo>
                  <a:lnTo>
                    <a:pt x="710244" y="710245"/>
                  </a:lnTo>
                  <a:lnTo>
                    <a:pt x="676270" y="740701"/>
                  </a:lnTo>
                  <a:lnTo>
                    <a:pt x="639091" y="767329"/>
                  </a:lnTo>
                  <a:lnTo>
                    <a:pt x="599020" y="789815"/>
                  </a:lnTo>
                  <a:lnTo>
                    <a:pt x="556368" y="807848"/>
                  </a:lnTo>
                  <a:lnTo>
                    <a:pt x="511448" y="821115"/>
                  </a:lnTo>
                  <a:lnTo>
                    <a:pt x="464571" y="829304"/>
                  </a:lnTo>
                  <a:lnTo>
                    <a:pt x="416051" y="832103"/>
                  </a:lnTo>
                  <a:close/>
                </a:path>
              </a:pathLst>
            </a:custGeom>
            <a:solidFill>
              <a:srgbClr val="BB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9833702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4" h="832485">
                  <a:moveTo>
                    <a:pt x="0" y="416051"/>
                  </a:move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4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4" y="121858"/>
                  </a:lnTo>
                  <a:lnTo>
                    <a:pt x="741562" y="156932"/>
                  </a:lnTo>
                  <a:lnTo>
                    <a:pt x="768524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3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5" y="599021"/>
                  </a:lnTo>
                  <a:lnTo>
                    <a:pt x="767329" y="639092"/>
                  </a:lnTo>
                  <a:lnTo>
                    <a:pt x="740701" y="676271"/>
                  </a:lnTo>
                  <a:lnTo>
                    <a:pt x="710244" y="710245"/>
                  </a:lnTo>
                  <a:lnTo>
                    <a:pt x="676270" y="740701"/>
                  </a:lnTo>
                  <a:lnTo>
                    <a:pt x="639091" y="767329"/>
                  </a:lnTo>
                  <a:lnTo>
                    <a:pt x="599020" y="789815"/>
                  </a:lnTo>
                  <a:lnTo>
                    <a:pt x="556368" y="807848"/>
                  </a:lnTo>
                  <a:lnTo>
                    <a:pt x="511448" y="821115"/>
                  </a:lnTo>
                  <a:lnTo>
                    <a:pt x="464571" y="829304"/>
                  </a:lnTo>
                  <a:lnTo>
                    <a:pt x="416051" y="832103"/>
                  </a:lnTo>
                  <a:lnTo>
                    <a:pt x="367531" y="829304"/>
                  </a:lnTo>
                  <a:lnTo>
                    <a:pt x="320654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close/>
                </a:path>
              </a:pathLst>
            </a:custGeom>
            <a:ln w="12699">
              <a:solidFill>
                <a:srgbClr val="BB11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0" y="1630017"/>
            <a:ext cx="3884295" cy="4373245"/>
            <a:chOff x="0" y="1630017"/>
            <a:chExt cx="3884295" cy="4373245"/>
          </a:xfrm>
        </p:grpSpPr>
        <p:sp>
          <p:nvSpPr>
            <p:cNvPr id="7" name="object 7"/>
            <p:cNvSpPr/>
            <p:nvPr/>
          </p:nvSpPr>
          <p:spPr>
            <a:xfrm>
              <a:off x="0" y="1630017"/>
              <a:ext cx="3884295" cy="4373245"/>
            </a:xfrm>
            <a:custGeom>
              <a:avLst/>
              <a:gdLst/>
              <a:ahLst/>
              <a:cxnLst/>
              <a:rect l="l" t="t" r="r" b="b"/>
              <a:pathLst>
                <a:path w="3884295" h="4373245">
                  <a:moveTo>
                    <a:pt x="3883819" y="4373216"/>
                  </a:moveTo>
                  <a:lnTo>
                    <a:pt x="0" y="4373216"/>
                  </a:lnTo>
                  <a:lnTo>
                    <a:pt x="0" y="0"/>
                  </a:lnTo>
                  <a:lnTo>
                    <a:pt x="3883819" y="0"/>
                  </a:lnTo>
                  <a:lnTo>
                    <a:pt x="3883819" y="4373216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object 8"/>
            <p:cNvSpPr/>
            <p:nvPr/>
          </p:nvSpPr>
          <p:spPr>
            <a:xfrm>
              <a:off x="1526011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5" h="832485">
                  <a:moveTo>
                    <a:pt x="416051" y="832103"/>
                  </a:moveTo>
                  <a:lnTo>
                    <a:pt x="367531" y="829304"/>
                  </a:lnTo>
                  <a:lnTo>
                    <a:pt x="320655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5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5" y="121858"/>
                  </a:lnTo>
                  <a:lnTo>
                    <a:pt x="741562" y="156932"/>
                  </a:lnTo>
                  <a:lnTo>
                    <a:pt x="768525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4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6" y="599021"/>
                  </a:lnTo>
                  <a:lnTo>
                    <a:pt x="767329" y="639092"/>
                  </a:lnTo>
                  <a:lnTo>
                    <a:pt x="740702" y="676271"/>
                  </a:lnTo>
                  <a:lnTo>
                    <a:pt x="710245" y="710245"/>
                  </a:lnTo>
                  <a:lnTo>
                    <a:pt x="676271" y="740701"/>
                  </a:lnTo>
                  <a:lnTo>
                    <a:pt x="639092" y="767329"/>
                  </a:lnTo>
                  <a:lnTo>
                    <a:pt x="599021" y="789815"/>
                  </a:lnTo>
                  <a:lnTo>
                    <a:pt x="556369" y="807848"/>
                  </a:lnTo>
                  <a:lnTo>
                    <a:pt x="511448" y="821115"/>
                  </a:lnTo>
                  <a:lnTo>
                    <a:pt x="464572" y="829304"/>
                  </a:lnTo>
                  <a:lnTo>
                    <a:pt x="416051" y="832103"/>
                  </a:lnTo>
                  <a:close/>
                </a:path>
              </a:pathLst>
            </a:custGeom>
            <a:solidFill>
              <a:srgbClr val="11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1526011" y="1823756"/>
              <a:ext cx="832485" cy="832485"/>
            </a:xfrm>
            <a:custGeom>
              <a:avLst/>
              <a:gdLst/>
              <a:ahLst/>
              <a:cxnLst/>
              <a:rect l="l" t="t" r="r" b="b"/>
              <a:pathLst>
                <a:path w="832485" h="832485">
                  <a:moveTo>
                    <a:pt x="0" y="416051"/>
                  </a:moveTo>
                  <a:lnTo>
                    <a:pt x="2799" y="367531"/>
                  </a:lnTo>
                  <a:lnTo>
                    <a:pt x="10988" y="320655"/>
                  </a:lnTo>
                  <a:lnTo>
                    <a:pt x="24255" y="275734"/>
                  </a:lnTo>
                  <a:lnTo>
                    <a:pt x="42287" y="233082"/>
                  </a:lnTo>
                  <a:lnTo>
                    <a:pt x="64774" y="193011"/>
                  </a:lnTo>
                  <a:lnTo>
                    <a:pt x="91401" y="155832"/>
                  </a:lnTo>
                  <a:lnTo>
                    <a:pt x="121858" y="121858"/>
                  </a:lnTo>
                  <a:lnTo>
                    <a:pt x="155832" y="91401"/>
                  </a:lnTo>
                  <a:lnTo>
                    <a:pt x="193011" y="64774"/>
                  </a:lnTo>
                  <a:lnTo>
                    <a:pt x="233082" y="42288"/>
                  </a:lnTo>
                  <a:lnTo>
                    <a:pt x="275734" y="24255"/>
                  </a:lnTo>
                  <a:lnTo>
                    <a:pt x="320655" y="10988"/>
                  </a:lnTo>
                  <a:lnTo>
                    <a:pt x="367531" y="2799"/>
                  </a:lnTo>
                  <a:lnTo>
                    <a:pt x="416051" y="0"/>
                  </a:lnTo>
                  <a:lnTo>
                    <a:pt x="462997" y="2655"/>
                  </a:lnTo>
                  <a:lnTo>
                    <a:pt x="508982" y="10509"/>
                  </a:lnTo>
                  <a:lnTo>
                    <a:pt x="553599" y="23394"/>
                  </a:lnTo>
                  <a:lnTo>
                    <a:pt x="596441" y="41140"/>
                  </a:lnTo>
                  <a:lnTo>
                    <a:pt x="637101" y="63578"/>
                  </a:lnTo>
                  <a:lnTo>
                    <a:pt x="675171" y="90540"/>
                  </a:lnTo>
                  <a:lnTo>
                    <a:pt x="710245" y="121858"/>
                  </a:lnTo>
                  <a:lnTo>
                    <a:pt x="741563" y="156932"/>
                  </a:lnTo>
                  <a:lnTo>
                    <a:pt x="768525" y="195002"/>
                  </a:lnTo>
                  <a:lnTo>
                    <a:pt x="790963" y="235662"/>
                  </a:lnTo>
                  <a:lnTo>
                    <a:pt x="808709" y="278504"/>
                  </a:lnTo>
                  <a:lnTo>
                    <a:pt x="821594" y="323121"/>
                  </a:lnTo>
                  <a:lnTo>
                    <a:pt x="829448" y="369106"/>
                  </a:lnTo>
                  <a:lnTo>
                    <a:pt x="832103" y="416051"/>
                  </a:lnTo>
                  <a:lnTo>
                    <a:pt x="829304" y="464572"/>
                  </a:lnTo>
                  <a:lnTo>
                    <a:pt x="821115" y="511448"/>
                  </a:lnTo>
                  <a:lnTo>
                    <a:pt x="807848" y="556369"/>
                  </a:lnTo>
                  <a:lnTo>
                    <a:pt x="789816" y="599021"/>
                  </a:lnTo>
                  <a:lnTo>
                    <a:pt x="767329" y="639092"/>
                  </a:lnTo>
                  <a:lnTo>
                    <a:pt x="740702" y="676271"/>
                  </a:lnTo>
                  <a:lnTo>
                    <a:pt x="710245" y="710245"/>
                  </a:lnTo>
                  <a:lnTo>
                    <a:pt x="676271" y="740701"/>
                  </a:lnTo>
                  <a:lnTo>
                    <a:pt x="639092" y="767329"/>
                  </a:lnTo>
                  <a:lnTo>
                    <a:pt x="599021" y="789815"/>
                  </a:lnTo>
                  <a:lnTo>
                    <a:pt x="556369" y="807848"/>
                  </a:lnTo>
                  <a:lnTo>
                    <a:pt x="511448" y="821115"/>
                  </a:lnTo>
                  <a:lnTo>
                    <a:pt x="464572" y="829304"/>
                  </a:lnTo>
                  <a:lnTo>
                    <a:pt x="416051" y="832103"/>
                  </a:lnTo>
                  <a:lnTo>
                    <a:pt x="367531" y="829304"/>
                  </a:lnTo>
                  <a:lnTo>
                    <a:pt x="320655" y="821115"/>
                  </a:lnTo>
                  <a:lnTo>
                    <a:pt x="275734" y="807848"/>
                  </a:lnTo>
                  <a:lnTo>
                    <a:pt x="233082" y="789815"/>
                  </a:lnTo>
                  <a:lnTo>
                    <a:pt x="193011" y="767329"/>
                  </a:lnTo>
                  <a:lnTo>
                    <a:pt x="155832" y="740701"/>
                  </a:lnTo>
                  <a:lnTo>
                    <a:pt x="121858" y="710245"/>
                  </a:lnTo>
                  <a:lnTo>
                    <a:pt x="91401" y="676271"/>
                  </a:lnTo>
                  <a:lnTo>
                    <a:pt x="64774" y="639092"/>
                  </a:lnTo>
                  <a:lnTo>
                    <a:pt x="42287" y="599021"/>
                  </a:lnTo>
                  <a:lnTo>
                    <a:pt x="24255" y="556369"/>
                  </a:lnTo>
                  <a:lnTo>
                    <a:pt x="10988" y="511448"/>
                  </a:lnTo>
                  <a:lnTo>
                    <a:pt x="2799" y="464572"/>
                  </a:lnTo>
                  <a:lnTo>
                    <a:pt x="0" y="416051"/>
                  </a:lnTo>
                  <a:close/>
                </a:path>
              </a:pathLst>
            </a:custGeom>
            <a:ln w="12699">
              <a:solidFill>
                <a:srgbClr val="11113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0" name="object 10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62759" y="6333197"/>
            <a:ext cx="1038225" cy="518795"/>
            <a:chOff x="462759" y="6333197"/>
            <a:chExt cx="1038225" cy="518795"/>
          </a:xfrm>
        </p:grpSpPr>
        <p:pic>
          <p:nvPicPr>
            <p:cNvPr id="13" name="object 1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959" y="6409397"/>
              <a:ext cx="885522" cy="366005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500859" y="6371297"/>
              <a:ext cx="962025" cy="442595"/>
            </a:xfrm>
            <a:custGeom>
              <a:avLst/>
              <a:gdLst/>
              <a:ahLst/>
              <a:cxnLst/>
              <a:rect l="l" t="t" r="r" b="b"/>
              <a:pathLst>
                <a:path w="962025" h="442595">
                  <a:moveTo>
                    <a:pt x="0" y="0"/>
                  </a:moveTo>
                  <a:lnTo>
                    <a:pt x="961722" y="0"/>
                  </a:lnTo>
                  <a:lnTo>
                    <a:pt x="961722" y="442205"/>
                  </a:lnTo>
                  <a:lnTo>
                    <a:pt x="0" y="442205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MONITORING</a:t>
            </a:r>
          </a:p>
        </p:txBody>
      </p:sp>
      <p:pic>
        <p:nvPicPr>
          <p:cNvPr id="16" name="object 1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690627" y="1988373"/>
            <a:ext cx="502872" cy="502872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0" y="1630017"/>
            <a:ext cx="3884295" cy="437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DASHBOARDS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800" b="1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REPORTS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47015" marR="240029" lvl="0" indent="-2540" algn="ctr" defTabSz="914400" eaLnBrk="1" fontAlgn="auto" latinLnBrk="0" hangingPunct="1">
              <a:lnSpc>
                <a:spcPct val="80000"/>
              </a:lnSpc>
              <a:spcBef>
                <a:spcPts val="10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Standardized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information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defined</a:t>
            </a:r>
            <a:r>
              <a:rPr kumimoji="0" sz="1400" b="0" i="0" u="none" strike="noStrike" kern="0" cap="none" spc="50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processes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lend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themselves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regular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monitoring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which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useful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performance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continuous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quality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improvement.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It’s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also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useful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monitoring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changes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processes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identify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opportunities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retraining.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306070" marR="300355" lvl="0" indent="1905" algn="ctr" defTabSz="91440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example,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may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dashboards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reports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monitor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performance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clinical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quality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measures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like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linkage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rates;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also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create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missed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opportunity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reports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identify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were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seen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but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didn’t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receive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screening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(and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didn’t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have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opt-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documented).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8" name="object 1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883844" y="1628050"/>
            <a:ext cx="4421169" cy="4370930"/>
          </a:xfrm>
          <a:prstGeom prst="rect">
            <a:avLst/>
          </a:prstGeom>
        </p:spPr>
      </p:pic>
      <p:pic>
        <p:nvPicPr>
          <p:cNvPr id="19" name="object 1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998318" y="1988373"/>
            <a:ext cx="502872" cy="502872"/>
          </a:xfrm>
          <a:prstGeom prst="rect">
            <a:avLst/>
          </a:prstGeom>
        </p:spPr>
      </p:pic>
      <p:sp>
        <p:nvSpPr>
          <p:cNvPr id="20" name="object 20"/>
          <p:cNvSpPr txBox="1"/>
          <p:nvPr/>
        </p:nvSpPr>
        <p:spPr>
          <a:xfrm>
            <a:off x="8308181" y="1630017"/>
            <a:ext cx="3884295" cy="43732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969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/>
              <a:cs typeface="Times New Roman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REGISTRIES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WORK</a:t>
            </a:r>
            <a:r>
              <a:rPr kumimoji="0" sz="1800" b="1" i="0" u="none" strike="noStrike" kern="0" cap="none" spc="-4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LISTS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52729" marR="246379" lvl="0" indent="0" algn="ctr" defTabSz="914400" eaLnBrk="1" fontAlgn="auto" latinLnBrk="0" hangingPunct="1">
              <a:lnSpc>
                <a:spcPts val="151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Keeping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engaged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their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care,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including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maintaining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them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PrEP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typically involves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outreach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follow-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up.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systems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create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registries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worklists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these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purposes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useful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taking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the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burden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off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teams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track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outside</a:t>
            </a:r>
            <a:r>
              <a:rPr kumimoji="0" sz="1400" b="0" i="0" u="none" strike="noStrike" kern="0" cap="none" spc="-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system.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64160" marR="257810" lvl="0" indent="0" algn="ctr" defTabSz="914400" eaLnBrk="1" fontAlgn="auto" latinLnBrk="0" hangingPunct="1">
              <a:lnSpc>
                <a:spcPts val="1510"/>
              </a:lnSpc>
              <a:spcBef>
                <a:spcPts val="101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example,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their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analytics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generate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weekly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list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are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their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last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week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4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their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PrEP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prescription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(according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rx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order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date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if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don’t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have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information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about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when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rx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was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filled).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Then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someone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from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team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reach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out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these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bring</a:t>
            </a:r>
            <a:r>
              <a:rPr kumimoji="0" sz="14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them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20745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15937" y="0"/>
            <a:ext cx="1259205" cy="93980"/>
          </a:xfrm>
          <a:custGeom>
            <a:avLst/>
            <a:gdLst/>
            <a:ahLst/>
            <a:cxnLst/>
            <a:rect l="l" t="t" r="r" b="b"/>
            <a:pathLst>
              <a:path w="1259205" h="93980">
                <a:moveTo>
                  <a:pt x="1258617" y="93784"/>
                </a:moveTo>
                <a:lnTo>
                  <a:pt x="0" y="93784"/>
                </a:lnTo>
                <a:lnTo>
                  <a:pt x="0" y="0"/>
                </a:lnTo>
                <a:lnTo>
                  <a:pt x="1258617" y="0"/>
                </a:lnTo>
                <a:lnTo>
                  <a:pt x="1258617" y="93784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371668" y="6409396"/>
            <a:ext cx="280670" cy="280670"/>
          </a:xfrm>
          <a:custGeom>
            <a:avLst/>
            <a:gdLst/>
            <a:ahLst/>
            <a:cxnLst/>
            <a:rect l="l" t="t" r="r" b="b"/>
            <a:pathLst>
              <a:path w="280670" h="280670">
                <a:moveTo>
                  <a:pt x="140025" y="280050"/>
                </a:moveTo>
                <a:lnTo>
                  <a:pt x="95767" y="272911"/>
                </a:lnTo>
                <a:lnTo>
                  <a:pt x="57328" y="253033"/>
                </a:lnTo>
                <a:lnTo>
                  <a:pt x="27017" y="222722"/>
                </a:lnTo>
                <a:lnTo>
                  <a:pt x="7138" y="184284"/>
                </a:lnTo>
                <a:lnTo>
                  <a:pt x="0" y="140025"/>
                </a:lnTo>
                <a:lnTo>
                  <a:pt x="7138" y="95766"/>
                </a:lnTo>
                <a:lnTo>
                  <a:pt x="27017" y="57328"/>
                </a:lnTo>
                <a:lnTo>
                  <a:pt x="57328" y="27016"/>
                </a:lnTo>
                <a:lnTo>
                  <a:pt x="95767" y="7138"/>
                </a:lnTo>
                <a:lnTo>
                  <a:pt x="140025" y="0"/>
                </a:lnTo>
                <a:lnTo>
                  <a:pt x="167470" y="2715"/>
                </a:lnTo>
                <a:lnTo>
                  <a:pt x="217711" y="23525"/>
                </a:lnTo>
                <a:lnTo>
                  <a:pt x="256525" y="62339"/>
                </a:lnTo>
                <a:lnTo>
                  <a:pt x="277335" y="112580"/>
                </a:lnTo>
                <a:lnTo>
                  <a:pt x="280051" y="140025"/>
                </a:lnTo>
                <a:lnTo>
                  <a:pt x="272912" y="184284"/>
                </a:lnTo>
                <a:lnTo>
                  <a:pt x="253034" y="222722"/>
                </a:lnTo>
                <a:lnTo>
                  <a:pt x="222722" y="253033"/>
                </a:lnTo>
                <a:lnTo>
                  <a:pt x="184284" y="272911"/>
                </a:lnTo>
                <a:lnTo>
                  <a:pt x="140025" y="280050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107816" y="633612"/>
            <a:ext cx="7082155" cy="5562600"/>
            <a:chOff x="5107816" y="633612"/>
            <a:chExt cx="7082155" cy="5562600"/>
          </a:xfrm>
        </p:grpSpPr>
        <p:sp>
          <p:nvSpPr>
            <p:cNvPr id="5" name="object 5"/>
            <p:cNvSpPr/>
            <p:nvPr/>
          </p:nvSpPr>
          <p:spPr>
            <a:xfrm>
              <a:off x="7854461" y="988535"/>
              <a:ext cx="4329430" cy="4881245"/>
            </a:xfrm>
            <a:custGeom>
              <a:avLst/>
              <a:gdLst/>
              <a:ahLst/>
              <a:cxnLst/>
              <a:rect l="l" t="t" r="r" b="b"/>
              <a:pathLst>
                <a:path w="4329430" h="4881245">
                  <a:moveTo>
                    <a:pt x="4329128" y="4880926"/>
                  </a:moveTo>
                  <a:lnTo>
                    <a:pt x="0" y="4880926"/>
                  </a:lnTo>
                  <a:lnTo>
                    <a:pt x="0" y="0"/>
                  </a:lnTo>
                  <a:lnTo>
                    <a:pt x="4329128" y="0"/>
                  </a:lnTo>
                  <a:lnTo>
                    <a:pt x="4329128" y="4880926"/>
                  </a:lnTo>
                  <a:close/>
                </a:path>
              </a:pathLst>
            </a:custGeom>
            <a:solidFill>
              <a:srgbClr val="111133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7854461" y="988535"/>
              <a:ext cx="4329430" cy="4881245"/>
            </a:xfrm>
            <a:custGeom>
              <a:avLst/>
              <a:gdLst/>
              <a:ahLst/>
              <a:cxnLst/>
              <a:rect l="l" t="t" r="r" b="b"/>
              <a:pathLst>
                <a:path w="4329430" h="4881245">
                  <a:moveTo>
                    <a:pt x="0" y="0"/>
                  </a:moveTo>
                  <a:lnTo>
                    <a:pt x="4329128" y="0"/>
                  </a:lnTo>
                  <a:lnTo>
                    <a:pt x="4329128" y="4880926"/>
                  </a:lnTo>
                  <a:lnTo>
                    <a:pt x="0" y="4880926"/>
                  </a:lnTo>
                  <a:lnTo>
                    <a:pt x="0" y="0"/>
                  </a:lnTo>
                  <a:close/>
                </a:path>
              </a:pathLst>
            </a:custGeom>
            <a:ln w="12699">
              <a:solidFill>
                <a:srgbClr val="0C0C26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5107816" y="633612"/>
              <a:ext cx="5572125" cy="5562600"/>
            </a:xfrm>
            <a:custGeom>
              <a:avLst/>
              <a:gdLst/>
              <a:ahLst/>
              <a:cxnLst/>
              <a:rect l="l" t="t" r="r" b="b"/>
              <a:pathLst>
                <a:path w="5572125" h="5562600">
                  <a:moveTo>
                    <a:pt x="3086139" y="12699"/>
                  </a:moveTo>
                  <a:lnTo>
                    <a:pt x="2498149" y="12699"/>
                  </a:lnTo>
                  <a:lnTo>
                    <a:pt x="2545571" y="0"/>
                  </a:lnTo>
                  <a:lnTo>
                    <a:pt x="3036444" y="0"/>
                  </a:lnTo>
                  <a:lnTo>
                    <a:pt x="3086139" y="12699"/>
                  </a:lnTo>
                  <a:close/>
                </a:path>
                <a:path w="5572125" h="5562600">
                  <a:moveTo>
                    <a:pt x="3185041" y="25399"/>
                  </a:moveTo>
                  <a:lnTo>
                    <a:pt x="2404013" y="25399"/>
                  </a:lnTo>
                  <a:lnTo>
                    <a:pt x="2450961" y="12699"/>
                  </a:lnTo>
                  <a:lnTo>
                    <a:pt x="3135676" y="12699"/>
                  </a:lnTo>
                  <a:lnTo>
                    <a:pt x="3185041" y="25399"/>
                  </a:lnTo>
                  <a:close/>
                </a:path>
                <a:path w="5572125" h="5562600">
                  <a:moveTo>
                    <a:pt x="3353145" y="5511799"/>
                  </a:moveTo>
                  <a:lnTo>
                    <a:pt x="2218762" y="5511799"/>
                  </a:lnTo>
                  <a:lnTo>
                    <a:pt x="1818625" y="5397499"/>
                  </a:lnTo>
                  <a:lnTo>
                    <a:pt x="1775747" y="5372099"/>
                  </a:lnTo>
                  <a:lnTo>
                    <a:pt x="1691020" y="5346699"/>
                  </a:lnTo>
                  <a:lnTo>
                    <a:pt x="1649185" y="5321299"/>
                  </a:lnTo>
                  <a:lnTo>
                    <a:pt x="1607710" y="5308599"/>
                  </a:lnTo>
                  <a:lnTo>
                    <a:pt x="1566603" y="5283199"/>
                  </a:lnTo>
                  <a:lnTo>
                    <a:pt x="1525871" y="5270499"/>
                  </a:lnTo>
                  <a:lnTo>
                    <a:pt x="1405986" y="5194299"/>
                  </a:lnTo>
                  <a:lnTo>
                    <a:pt x="1366818" y="5181599"/>
                  </a:lnTo>
                  <a:lnTo>
                    <a:pt x="1289711" y="5130799"/>
                  </a:lnTo>
                  <a:lnTo>
                    <a:pt x="1214289" y="5079999"/>
                  </a:lnTo>
                  <a:lnTo>
                    <a:pt x="1140605" y="5029199"/>
                  </a:lnTo>
                  <a:lnTo>
                    <a:pt x="1068713" y="4978399"/>
                  </a:lnTo>
                  <a:lnTo>
                    <a:pt x="1033455" y="4940299"/>
                  </a:lnTo>
                  <a:lnTo>
                    <a:pt x="998666" y="4914899"/>
                  </a:lnTo>
                  <a:lnTo>
                    <a:pt x="964351" y="4889499"/>
                  </a:lnTo>
                  <a:lnTo>
                    <a:pt x="930517" y="4864099"/>
                  </a:lnTo>
                  <a:lnTo>
                    <a:pt x="897171" y="4825999"/>
                  </a:lnTo>
                  <a:lnTo>
                    <a:pt x="864321" y="4800599"/>
                  </a:lnTo>
                  <a:lnTo>
                    <a:pt x="831971" y="4762499"/>
                  </a:lnTo>
                  <a:lnTo>
                    <a:pt x="800130" y="4737099"/>
                  </a:lnTo>
                  <a:lnTo>
                    <a:pt x="768803" y="4698999"/>
                  </a:lnTo>
                  <a:lnTo>
                    <a:pt x="737998" y="4673599"/>
                  </a:lnTo>
                  <a:lnTo>
                    <a:pt x="707721" y="4635499"/>
                  </a:lnTo>
                  <a:lnTo>
                    <a:pt x="677979" y="4597399"/>
                  </a:lnTo>
                  <a:lnTo>
                    <a:pt x="648779" y="4571999"/>
                  </a:lnTo>
                  <a:lnTo>
                    <a:pt x="620127" y="4533899"/>
                  </a:lnTo>
                  <a:lnTo>
                    <a:pt x="592030" y="4495799"/>
                  </a:lnTo>
                  <a:lnTo>
                    <a:pt x="564494" y="4457699"/>
                  </a:lnTo>
                  <a:lnTo>
                    <a:pt x="537527" y="4419599"/>
                  </a:lnTo>
                  <a:lnTo>
                    <a:pt x="511135" y="4394199"/>
                  </a:lnTo>
                  <a:lnTo>
                    <a:pt x="485324" y="4356099"/>
                  </a:lnTo>
                  <a:lnTo>
                    <a:pt x="460102" y="4317999"/>
                  </a:lnTo>
                  <a:lnTo>
                    <a:pt x="435475" y="4279899"/>
                  </a:lnTo>
                  <a:lnTo>
                    <a:pt x="411450" y="4241799"/>
                  </a:lnTo>
                  <a:lnTo>
                    <a:pt x="388033" y="4203699"/>
                  </a:lnTo>
                  <a:lnTo>
                    <a:pt x="365231" y="4165599"/>
                  </a:lnTo>
                  <a:lnTo>
                    <a:pt x="343052" y="4114799"/>
                  </a:lnTo>
                  <a:lnTo>
                    <a:pt x="321500" y="4076699"/>
                  </a:lnTo>
                  <a:lnTo>
                    <a:pt x="300584" y="4038599"/>
                  </a:lnTo>
                  <a:lnTo>
                    <a:pt x="280310" y="4000499"/>
                  </a:lnTo>
                  <a:lnTo>
                    <a:pt x="260685" y="3962399"/>
                  </a:lnTo>
                  <a:lnTo>
                    <a:pt x="241715" y="3911599"/>
                  </a:lnTo>
                  <a:lnTo>
                    <a:pt x="223406" y="3873499"/>
                  </a:lnTo>
                  <a:lnTo>
                    <a:pt x="205767" y="3835399"/>
                  </a:lnTo>
                  <a:lnTo>
                    <a:pt x="188803" y="3784599"/>
                  </a:lnTo>
                  <a:lnTo>
                    <a:pt x="172521" y="3746499"/>
                  </a:lnTo>
                  <a:lnTo>
                    <a:pt x="156927" y="3708399"/>
                  </a:lnTo>
                  <a:lnTo>
                    <a:pt x="142029" y="3657599"/>
                  </a:lnTo>
                  <a:lnTo>
                    <a:pt x="127833" y="3619499"/>
                  </a:lnTo>
                  <a:lnTo>
                    <a:pt x="114346" y="3568699"/>
                  </a:lnTo>
                  <a:lnTo>
                    <a:pt x="101575" y="3530599"/>
                  </a:lnTo>
                  <a:lnTo>
                    <a:pt x="89526" y="3479799"/>
                  </a:lnTo>
                  <a:lnTo>
                    <a:pt x="78205" y="3441699"/>
                  </a:lnTo>
                  <a:lnTo>
                    <a:pt x="67621" y="3390899"/>
                  </a:lnTo>
                  <a:lnTo>
                    <a:pt x="57778" y="3352799"/>
                  </a:lnTo>
                  <a:lnTo>
                    <a:pt x="48684" y="3301999"/>
                  </a:lnTo>
                  <a:lnTo>
                    <a:pt x="40346" y="3251199"/>
                  </a:lnTo>
                  <a:lnTo>
                    <a:pt x="32771" y="3213099"/>
                  </a:lnTo>
                  <a:lnTo>
                    <a:pt x="25964" y="3162299"/>
                  </a:lnTo>
                  <a:lnTo>
                    <a:pt x="19933" y="3111499"/>
                  </a:lnTo>
                  <a:lnTo>
                    <a:pt x="14685" y="3073399"/>
                  </a:lnTo>
                  <a:lnTo>
                    <a:pt x="10226" y="3022599"/>
                  </a:lnTo>
                  <a:lnTo>
                    <a:pt x="6562" y="2971799"/>
                  </a:lnTo>
                  <a:lnTo>
                    <a:pt x="3701" y="2920999"/>
                  </a:lnTo>
                  <a:lnTo>
                    <a:pt x="1649" y="2870199"/>
                  </a:lnTo>
                  <a:lnTo>
                    <a:pt x="413" y="2832099"/>
                  </a:lnTo>
                  <a:lnTo>
                    <a:pt x="0" y="2781299"/>
                  </a:lnTo>
                  <a:lnTo>
                    <a:pt x="413" y="2730499"/>
                  </a:lnTo>
                  <a:lnTo>
                    <a:pt x="1649" y="2679699"/>
                  </a:lnTo>
                  <a:lnTo>
                    <a:pt x="3701" y="2628899"/>
                  </a:lnTo>
                  <a:lnTo>
                    <a:pt x="6562" y="2590799"/>
                  </a:lnTo>
                  <a:lnTo>
                    <a:pt x="10226" y="2539999"/>
                  </a:lnTo>
                  <a:lnTo>
                    <a:pt x="14685" y="2489199"/>
                  </a:lnTo>
                  <a:lnTo>
                    <a:pt x="19933" y="2438399"/>
                  </a:lnTo>
                  <a:lnTo>
                    <a:pt x="25964" y="2400299"/>
                  </a:lnTo>
                  <a:lnTo>
                    <a:pt x="32771" y="2349499"/>
                  </a:lnTo>
                  <a:lnTo>
                    <a:pt x="40346" y="2298699"/>
                  </a:lnTo>
                  <a:lnTo>
                    <a:pt x="48684" y="2260599"/>
                  </a:lnTo>
                  <a:lnTo>
                    <a:pt x="57778" y="2209799"/>
                  </a:lnTo>
                  <a:lnTo>
                    <a:pt x="67621" y="2171699"/>
                  </a:lnTo>
                  <a:lnTo>
                    <a:pt x="78205" y="2120899"/>
                  </a:lnTo>
                  <a:lnTo>
                    <a:pt x="89526" y="2070099"/>
                  </a:lnTo>
                  <a:lnTo>
                    <a:pt x="101575" y="2031999"/>
                  </a:lnTo>
                  <a:lnTo>
                    <a:pt x="114346" y="1981199"/>
                  </a:lnTo>
                  <a:lnTo>
                    <a:pt x="127833" y="1943099"/>
                  </a:lnTo>
                  <a:lnTo>
                    <a:pt x="142029" y="1904999"/>
                  </a:lnTo>
                  <a:lnTo>
                    <a:pt x="156927" y="1854199"/>
                  </a:lnTo>
                  <a:lnTo>
                    <a:pt x="172521" y="1816099"/>
                  </a:lnTo>
                  <a:lnTo>
                    <a:pt x="188803" y="1765299"/>
                  </a:lnTo>
                  <a:lnTo>
                    <a:pt x="205767" y="1727199"/>
                  </a:lnTo>
                  <a:lnTo>
                    <a:pt x="223406" y="1689099"/>
                  </a:lnTo>
                  <a:lnTo>
                    <a:pt x="241715" y="1638299"/>
                  </a:lnTo>
                  <a:lnTo>
                    <a:pt x="260685" y="1600199"/>
                  </a:lnTo>
                  <a:lnTo>
                    <a:pt x="280310" y="1562099"/>
                  </a:lnTo>
                  <a:lnTo>
                    <a:pt x="300584" y="1523999"/>
                  </a:lnTo>
                  <a:lnTo>
                    <a:pt x="321500" y="1473199"/>
                  </a:lnTo>
                  <a:lnTo>
                    <a:pt x="343052" y="1435099"/>
                  </a:lnTo>
                  <a:lnTo>
                    <a:pt x="365231" y="1396999"/>
                  </a:lnTo>
                  <a:lnTo>
                    <a:pt x="388033" y="1358899"/>
                  </a:lnTo>
                  <a:lnTo>
                    <a:pt x="411450" y="1320799"/>
                  </a:lnTo>
                  <a:lnTo>
                    <a:pt x="435475" y="1282699"/>
                  </a:lnTo>
                  <a:lnTo>
                    <a:pt x="460102" y="1244599"/>
                  </a:lnTo>
                  <a:lnTo>
                    <a:pt x="485324" y="1206499"/>
                  </a:lnTo>
                  <a:lnTo>
                    <a:pt x="511135" y="1168399"/>
                  </a:lnTo>
                  <a:lnTo>
                    <a:pt x="537527" y="1130299"/>
                  </a:lnTo>
                  <a:lnTo>
                    <a:pt x="564494" y="1092199"/>
                  </a:lnTo>
                  <a:lnTo>
                    <a:pt x="592030" y="1066799"/>
                  </a:lnTo>
                  <a:lnTo>
                    <a:pt x="620127" y="1028699"/>
                  </a:lnTo>
                  <a:lnTo>
                    <a:pt x="648779" y="990599"/>
                  </a:lnTo>
                  <a:lnTo>
                    <a:pt x="677979" y="952499"/>
                  </a:lnTo>
                  <a:lnTo>
                    <a:pt x="707721" y="927099"/>
                  </a:lnTo>
                  <a:lnTo>
                    <a:pt x="737998" y="888999"/>
                  </a:lnTo>
                  <a:lnTo>
                    <a:pt x="768803" y="863599"/>
                  </a:lnTo>
                  <a:lnTo>
                    <a:pt x="800130" y="825499"/>
                  </a:lnTo>
                  <a:lnTo>
                    <a:pt x="831971" y="800099"/>
                  </a:lnTo>
                  <a:lnTo>
                    <a:pt x="864321" y="761999"/>
                  </a:lnTo>
                  <a:lnTo>
                    <a:pt x="897171" y="736599"/>
                  </a:lnTo>
                  <a:lnTo>
                    <a:pt x="930517" y="698499"/>
                  </a:lnTo>
                  <a:lnTo>
                    <a:pt x="964351" y="673099"/>
                  </a:lnTo>
                  <a:lnTo>
                    <a:pt x="998666" y="647699"/>
                  </a:lnTo>
                  <a:lnTo>
                    <a:pt x="1033455" y="609599"/>
                  </a:lnTo>
                  <a:lnTo>
                    <a:pt x="1104432" y="558799"/>
                  </a:lnTo>
                  <a:lnTo>
                    <a:pt x="1177227" y="507999"/>
                  </a:lnTo>
                  <a:lnTo>
                    <a:pt x="1251786" y="457199"/>
                  </a:lnTo>
                  <a:lnTo>
                    <a:pt x="1328057" y="406399"/>
                  </a:lnTo>
                  <a:lnTo>
                    <a:pt x="1405986" y="355599"/>
                  </a:lnTo>
                  <a:lnTo>
                    <a:pt x="1445556" y="342899"/>
                  </a:lnTo>
                  <a:lnTo>
                    <a:pt x="1525871" y="292099"/>
                  </a:lnTo>
                  <a:lnTo>
                    <a:pt x="1566603" y="279399"/>
                  </a:lnTo>
                  <a:lnTo>
                    <a:pt x="1607710" y="253999"/>
                  </a:lnTo>
                  <a:lnTo>
                    <a:pt x="1649185" y="241299"/>
                  </a:lnTo>
                  <a:lnTo>
                    <a:pt x="1691020" y="215899"/>
                  </a:lnTo>
                  <a:lnTo>
                    <a:pt x="1733210" y="203199"/>
                  </a:lnTo>
                  <a:lnTo>
                    <a:pt x="1775747" y="177799"/>
                  </a:lnTo>
                  <a:lnTo>
                    <a:pt x="1993411" y="114299"/>
                  </a:lnTo>
                  <a:lnTo>
                    <a:pt x="2037893" y="88899"/>
                  </a:lnTo>
                  <a:lnTo>
                    <a:pt x="2082676" y="88899"/>
                  </a:lnTo>
                  <a:lnTo>
                    <a:pt x="2264680" y="38099"/>
                  </a:lnTo>
                  <a:lnTo>
                    <a:pt x="2310866" y="38099"/>
                  </a:lnTo>
                  <a:lnTo>
                    <a:pt x="2357313" y="25399"/>
                  </a:lnTo>
                  <a:lnTo>
                    <a:pt x="3234225" y="25399"/>
                  </a:lnTo>
                  <a:lnTo>
                    <a:pt x="3380577" y="63499"/>
                  </a:lnTo>
                  <a:lnTo>
                    <a:pt x="3428925" y="63499"/>
                  </a:lnTo>
                  <a:lnTo>
                    <a:pt x="3572505" y="101599"/>
                  </a:lnTo>
                  <a:lnTo>
                    <a:pt x="3619840" y="126999"/>
                  </a:lnTo>
                  <a:lnTo>
                    <a:pt x="3760120" y="165099"/>
                  </a:lnTo>
                  <a:lnTo>
                    <a:pt x="3806268" y="190499"/>
                  </a:lnTo>
                  <a:lnTo>
                    <a:pt x="3852092" y="203199"/>
                  </a:lnTo>
                  <a:lnTo>
                    <a:pt x="3897580" y="228599"/>
                  </a:lnTo>
                  <a:lnTo>
                    <a:pt x="3942722" y="241299"/>
                  </a:lnTo>
                  <a:lnTo>
                    <a:pt x="4031923" y="292099"/>
                  </a:lnTo>
                  <a:lnTo>
                    <a:pt x="4075960" y="304799"/>
                  </a:lnTo>
                  <a:lnTo>
                    <a:pt x="4205685" y="380999"/>
                  </a:lnTo>
                  <a:lnTo>
                    <a:pt x="4331602" y="457199"/>
                  </a:lnTo>
                  <a:lnTo>
                    <a:pt x="4372677" y="495299"/>
                  </a:lnTo>
                  <a:lnTo>
                    <a:pt x="4453414" y="546099"/>
                  </a:lnTo>
                  <a:lnTo>
                    <a:pt x="4493054" y="584199"/>
                  </a:lnTo>
                  <a:lnTo>
                    <a:pt x="4570824" y="634999"/>
                  </a:lnTo>
                  <a:lnTo>
                    <a:pt x="4608931" y="673099"/>
                  </a:lnTo>
                  <a:lnTo>
                    <a:pt x="4646505" y="711199"/>
                  </a:lnTo>
                  <a:lnTo>
                    <a:pt x="4683535" y="736599"/>
                  </a:lnTo>
                  <a:lnTo>
                    <a:pt x="4720011" y="774699"/>
                  </a:lnTo>
                  <a:lnTo>
                    <a:pt x="4755920" y="812799"/>
                  </a:lnTo>
                  <a:lnTo>
                    <a:pt x="4791188" y="850899"/>
                  </a:lnTo>
                  <a:lnTo>
                    <a:pt x="4825741" y="876299"/>
                  </a:lnTo>
                  <a:lnTo>
                    <a:pt x="4859575" y="914399"/>
                  </a:lnTo>
                  <a:lnTo>
                    <a:pt x="4892687" y="952499"/>
                  </a:lnTo>
                  <a:lnTo>
                    <a:pt x="4925070" y="990599"/>
                  </a:lnTo>
                  <a:lnTo>
                    <a:pt x="4956722" y="1028699"/>
                  </a:lnTo>
                  <a:lnTo>
                    <a:pt x="4987636" y="1066799"/>
                  </a:lnTo>
                  <a:lnTo>
                    <a:pt x="5017809" y="1117599"/>
                  </a:lnTo>
                  <a:lnTo>
                    <a:pt x="5047236" y="1155699"/>
                  </a:lnTo>
                  <a:lnTo>
                    <a:pt x="5075913" y="1193799"/>
                  </a:lnTo>
                  <a:lnTo>
                    <a:pt x="5103835" y="1231899"/>
                  </a:lnTo>
                  <a:lnTo>
                    <a:pt x="5130997" y="1269999"/>
                  </a:lnTo>
                  <a:lnTo>
                    <a:pt x="5157395" y="1320799"/>
                  </a:lnTo>
                  <a:lnTo>
                    <a:pt x="5183024" y="1358899"/>
                  </a:lnTo>
                  <a:lnTo>
                    <a:pt x="5207880" y="1396999"/>
                  </a:lnTo>
                  <a:lnTo>
                    <a:pt x="5231958" y="1447799"/>
                  </a:lnTo>
                  <a:lnTo>
                    <a:pt x="5255254" y="1485899"/>
                  </a:lnTo>
                  <a:lnTo>
                    <a:pt x="5277763" y="1536699"/>
                  </a:lnTo>
                  <a:lnTo>
                    <a:pt x="5299481" y="1574799"/>
                  </a:lnTo>
                  <a:lnTo>
                    <a:pt x="5320402" y="1625599"/>
                  </a:lnTo>
                  <a:lnTo>
                    <a:pt x="5340523" y="1663699"/>
                  </a:lnTo>
                  <a:lnTo>
                    <a:pt x="5359840" y="1714499"/>
                  </a:lnTo>
                  <a:lnTo>
                    <a:pt x="5378346" y="1765299"/>
                  </a:lnTo>
                  <a:lnTo>
                    <a:pt x="5396038" y="1803399"/>
                  </a:lnTo>
                  <a:lnTo>
                    <a:pt x="5412912" y="1854199"/>
                  </a:lnTo>
                  <a:lnTo>
                    <a:pt x="5428962" y="1904999"/>
                  </a:lnTo>
                  <a:lnTo>
                    <a:pt x="5444185" y="1943099"/>
                  </a:lnTo>
                  <a:lnTo>
                    <a:pt x="5458575" y="1993899"/>
                  </a:lnTo>
                  <a:lnTo>
                    <a:pt x="5472128" y="2044699"/>
                  </a:lnTo>
                  <a:lnTo>
                    <a:pt x="5484840" y="2082799"/>
                  </a:lnTo>
                  <a:lnTo>
                    <a:pt x="5496706" y="2133599"/>
                  </a:lnTo>
                  <a:lnTo>
                    <a:pt x="5507722" y="2184399"/>
                  </a:lnTo>
                  <a:lnTo>
                    <a:pt x="5517882" y="2235199"/>
                  </a:lnTo>
                  <a:lnTo>
                    <a:pt x="5527182" y="2285999"/>
                  </a:lnTo>
                  <a:lnTo>
                    <a:pt x="5535619" y="2336799"/>
                  </a:lnTo>
                  <a:lnTo>
                    <a:pt x="5543186" y="2374899"/>
                  </a:lnTo>
                  <a:lnTo>
                    <a:pt x="5549881" y="2425699"/>
                  </a:lnTo>
                  <a:lnTo>
                    <a:pt x="5555697" y="2476499"/>
                  </a:lnTo>
                  <a:lnTo>
                    <a:pt x="5560632" y="2527299"/>
                  </a:lnTo>
                  <a:lnTo>
                    <a:pt x="5564679" y="2578099"/>
                  </a:lnTo>
                  <a:lnTo>
                    <a:pt x="5567835" y="2628899"/>
                  </a:lnTo>
                  <a:lnTo>
                    <a:pt x="5570094" y="2679699"/>
                  </a:lnTo>
                  <a:lnTo>
                    <a:pt x="5571454" y="2730499"/>
                  </a:lnTo>
                  <a:lnTo>
                    <a:pt x="5571908" y="2781299"/>
                  </a:lnTo>
                  <a:lnTo>
                    <a:pt x="5571494" y="2832099"/>
                  </a:lnTo>
                  <a:lnTo>
                    <a:pt x="5570258" y="2870199"/>
                  </a:lnTo>
                  <a:lnTo>
                    <a:pt x="5568206" y="2920999"/>
                  </a:lnTo>
                  <a:lnTo>
                    <a:pt x="5565345" y="2971799"/>
                  </a:lnTo>
                  <a:lnTo>
                    <a:pt x="5561682" y="3022599"/>
                  </a:lnTo>
                  <a:lnTo>
                    <a:pt x="5557222" y="3073399"/>
                  </a:lnTo>
                  <a:lnTo>
                    <a:pt x="5551974" y="3111499"/>
                  </a:lnTo>
                  <a:lnTo>
                    <a:pt x="5545943" y="3162299"/>
                  </a:lnTo>
                  <a:lnTo>
                    <a:pt x="5539136" y="3213099"/>
                  </a:lnTo>
                  <a:lnTo>
                    <a:pt x="5531561" y="3251199"/>
                  </a:lnTo>
                  <a:lnTo>
                    <a:pt x="5523223" y="3301999"/>
                  </a:lnTo>
                  <a:lnTo>
                    <a:pt x="5514129" y="3352799"/>
                  </a:lnTo>
                  <a:lnTo>
                    <a:pt x="5504287" y="3390899"/>
                  </a:lnTo>
                  <a:lnTo>
                    <a:pt x="5493702" y="3441699"/>
                  </a:lnTo>
                  <a:lnTo>
                    <a:pt x="5482381" y="3479799"/>
                  </a:lnTo>
                  <a:lnTo>
                    <a:pt x="5470332" y="3530599"/>
                  </a:lnTo>
                  <a:lnTo>
                    <a:pt x="5457561" y="3568699"/>
                  </a:lnTo>
                  <a:lnTo>
                    <a:pt x="5444074" y="3619499"/>
                  </a:lnTo>
                  <a:lnTo>
                    <a:pt x="5429878" y="3657599"/>
                  </a:lnTo>
                  <a:lnTo>
                    <a:pt x="5414980" y="3708399"/>
                  </a:lnTo>
                  <a:lnTo>
                    <a:pt x="5399387" y="3746499"/>
                  </a:lnTo>
                  <a:lnTo>
                    <a:pt x="5383104" y="3784599"/>
                  </a:lnTo>
                  <a:lnTo>
                    <a:pt x="5366140" y="3835399"/>
                  </a:lnTo>
                  <a:lnTo>
                    <a:pt x="5348501" y="3873499"/>
                  </a:lnTo>
                  <a:lnTo>
                    <a:pt x="5330193" y="3911599"/>
                  </a:lnTo>
                  <a:lnTo>
                    <a:pt x="5311222" y="3962399"/>
                  </a:lnTo>
                  <a:lnTo>
                    <a:pt x="5291597" y="4000499"/>
                  </a:lnTo>
                  <a:lnTo>
                    <a:pt x="5271323" y="4038599"/>
                  </a:lnTo>
                  <a:lnTo>
                    <a:pt x="5250407" y="4076699"/>
                  </a:lnTo>
                  <a:lnTo>
                    <a:pt x="5228855" y="4114799"/>
                  </a:lnTo>
                  <a:lnTo>
                    <a:pt x="5206676" y="4165599"/>
                  </a:lnTo>
                  <a:lnTo>
                    <a:pt x="5183874" y="4203699"/>
                  </a:lnTo>
                  <a:lnTo>
                    <a:pt x="5160457" y="4241799"/>
                  </a:lnTo>
                  <a:lnTo>
                    <a:pt x="5136432" y="4279899"/>
                  </a:lnTo>
                  <a:lnTo>
                    <a:pt x="5111805" y="4317999"/>
                  </a:lnTo>
                  <a:lnTo>
                    <a:pt x="5086583" y="4356099"/>
                  </a:lnTo>
                  <a:lnTo>
                    <a:pt x="5060772" y="4394199"/>
                  </a:lnTo>
                  <a:lnTo>
                    <a:pt x="5034380" y="4419599"/>
                  </a:lnTo>
                  <a:lnTo>
                    <a:pt x="5007413" y="4457699"/>
                  </a:lnTo>
                  <a:lnTo>
                    <a:pt x="4979877" y="4495799"/>
                  </a:lnTo>
                  <a:lnTo>
                    <a:pt x="4951780" y="4533899"/>
                  </a:lnTo>
                  <a:lnTo>
                    <a:pt x="4923128" y="4571999"/>
                  </a:lnTo>
                  <a:lnTo>
                    <a:pt x="4893928" y="4597399"/>
                  </a:lnTo>
                  <a:lnTo>
                    <a:pt x="4864186" y="4635499"/>
                  </a:lnTo>
                  <a:lnTo>
                    <a:pt x="4833909" y="4673599"/>
                  </a:lnTo>
                  <a:lnTo>
                    <a:pt x="4803104" y="4698999"/>
                  </a:lnTo>
                  <a:lnTo>
                    <a:pt x="4771777" y="4737099"/>
                  </a:lnTo>
                  <a:lnTo>
                    <a:pt x="4739936" y="4762499"/>
                  </a:lnTo>
                  <a:lnTo>
                    <a:pt x="4707587" y="4800599"/>
                  </a:lnTo>
                  <a:lnTo>
                    <a:pt x="4674736" y="4825999"/>
                  </a:lnTo>
                  <a:lnTo>
                    <a:pt x="4641390" y="4864099"/>
                  </a:lnTo>
                  <a:lnTo>
                    <a:pt x="4607557" y="4889499"/>
                  </a:lnTo>
                  <a:lnTo>
                    <a:pt x="4573242" y="4914899"/>
                  </a:lnTo>
                  <a:lnTo>
                    <a:pt x="4538452" y="4940299"/>
                  </a:lnTo>
                  <a:lnTo>
                    <a:pt x="4503194" y="4978399"/>
                  </a:lnTo>
                  <a:lnTo>
                    <a:pt x="4431302" y="5029199"/>
                  </a:lnTo>
                  <a:lnTo>
                    <a:pt x="4357618" y="5079999"/>
                  </a:lnTo>
                  <a:lnTo>
                    <a:pt x="4282196" y="5130799"/>
                  </a:lnTo>
                  <a:lnTo>
                    <a:pt x="4205089" y="5181599"/>
                  </a:lnTo>
                  <a:lnTo>
                    <a:pt x="4165921" y="5194299"/>
                  </a:lnTo>
                  <a:lnTo>
                    <a:pt x="4046036" y="5270499"/>
                  </a:lnTo>
                  <a:lnTo>
                    <a:pt x="4005304" y="5283199"/>
                  </a:lnTo>
                  <a:lnTo>
                    <a:pt x="3964197" y="5308599"/>
                  </a:lnTo>
                  <a:lnTo>
                    <a:pt x="3922722" y="5321299"/>
                  </a:lnTo>
                  <a:lnTo>
                    <a:pt x="3880887" y="5346699"/>
                  </a:lnTo>
                  <a:lnTo>
                    <a:pt x="3796160" y="5372099"/>
                  </a:lnTo>
                  <a:lnTo>
                    <a:pt x="3753282" y="5397499"/>
                  </a:lnTo>
                  <a:lnTo>
                    <a:pt x="3353145" y="5511799"/>
                  </a:lnTo>
                  <a:close/>
                </a:path>
                <a:path w="5572125" h="5562600">
                  <a:moveTo>
                    <a:pt x="3214594" y="5537199"/>
                  </a:moveTo>
                  <a:lnTo>
                    <a:pt x="2357313" y="5537199"/>
                  </a:lnTo>
                  <a:lnTo>
                    <a:pt x="2264680" y="5511799"/>
                  </a:lnTo>
                  <a:lnTo>
                    <a:pt x="3307227" y="5511799"/>
                  </a:lnTo>
                  <a:lnTo>
                    <a:pt x="3214594" y="5537199"/>
                  </a:lnTo>
                  <a:close/>
                </a:path>
                <a:path w="5572125" h="5562600">
                  <a:moveTo>
                    <a:pt x="3120946" y="5549899"/>
                  </a:moveTo>
                  <a:lnTo>
                    <a:pt x="2450961" y="5549899"/>
                  </a:lnTo>
                  <a:lnTo>
                    <a:pt x="2404013" y="5537199"/>
                  </a:lnTo>
                  <a:lnTo>
                    <a:pt x="3167894" y="5537199"/>
                  </a:lnTo>
                  <a:lnTo>
                    <a:pt x="3120946" y="5549899"/>
                  </a:lnTo>
                  <a:close/>
                </a:path>
                <a:path w="5572125" h="5562600">
                  <a:moveTo>
                    <a:pt x="2978687" y="5562599"/>
                  </a:moveTo>
                  <a:lnTo>
                    <a:pt x="2593220" y="5562599"/>
                  </a:lnTo>
                  <a:lnTo>
                    <a:pt x="2545571" y="5549899"/>
                  </a:lnTo>
                  <a:lnTo>
                    <a:pt x="3026336" y="5549899"/>
                  </a:lnTo>
                  <a:lnTo>
                    <a:pt x="2978687" y="5562599"/>
                  </a:lnTo>
                  <a:close/>
                </a:path>
              </a:pathLst>
            </a:custGeom>
            <a:solidFill>
              <a:srgbClr val="E7E6E6">
                <a:alpha val="52548"/>
              </a:srgbClr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8" name="object 8"/>
          <p:cNvGrpSpPr/>
          <p:nvPr/>
        </p:nvGrpSpPr>
        <p:grpSpPr>
          <a:xfrm>
            <a:off x="462759" y="6333197"/>
            <a:ext cx="1038225" cy="518795"/>
            <a:chOff x="462759" y="6333197"/>
            <a:chExt cx="1038225" cy="518795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38959" y="6409397"/>
              <a:ext cx="885522" cy="366005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500859" y="6371297"/>
              <a:ext cx="962025" cy="442595"/>
            </a:xfrm>
            <a:custGeom>
              <a:avLst/>
              <a:gdLst/>
              <a:ahLst/>
              <a:cxnLst/>
              <a:rect l="l" t="t" r="r" b="b"/>
              <a:pathLst>
                <a:path w="962025" h="442595">
                  <a:moveTo>
                    <a:pt x="0" y="0"/>
                  </a:moveTo>
                  <a:lnTo>
                    <a:pt x="961722" y="0"/>
                  </a:lnTo>
                  <a:lnTo>
                    <a:pt x="961722" y="442205"/>
                  </a:lnTo>
                  <a:lnTo>
                    <a:pt x="0" y="442205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11" name="object 11"/>
          <p:cNvSpPr txBox="1">
            <a:spLocks noGrp="1"/>
          </p:cNvSpPr>
          <p:nvPr>
            <p:ph type="title"/>
          </p:nvPr>
        </p:nvSpPr>
        <p:spPr>
          <a:xfrm>
            <a:off x="503237" y="655494"/>
            <a:ext cx="2912745" cy="952500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 marR="5080">
              <a:lnSpc>
                <a:spcPts val="3460"/>
              </a:lnSpc>
              <a:spcBef>
                <a:spcPts val="530"/>
              </a:spcBef>
            </a:pPr>
            <a:r>
              <a:rPr spc="-20" dirty="0"/>
              <a:t>DIGITAL</a:t>
            </a:r>
            <a:r>
              <a:rPr spc="-170" dirty="0"/>
              <a:t> </a:t>
            </a:r>
            <a:r>
              <a:rPr spc="-65" dirty="0"/>
              <a:t>PATIENT </a:t>
            </a:r>
            <a:r>
              <a:rPr spc="-10" dirty="0"/>
              <a:t>ENGAGEMENT</a:t>
            </a:r>
          </a:p>
        </p:txBody>
      </p:sp>
      <p:sp>
        <p:nvSpPr>
          <p:cNvPr id="12" name="object 12"/>
          <p:cNvSpPr txBox="1"/>
          <p:nvPr/>
        </p:nvSpPr>
        <p:spPr>
          <a:xfrm>
            <a:off x="526260" y="1781835"/>
            <a:ext cx="4088129" cy="326961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939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Digital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engagement</a:t>
            </a:r>
            <a:r>
              <a:rPr kumimoji="0" sz="1800" b="0" i="0" u="none" strike="noStrike" kern="0" cap="none" spc="-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encompasses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direct-to-consumer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telehealth</a:t>
            </a:r>
            <a:r>
              <a:rPr kumimoji="0" sz="1800" b="0" i="0" u="none" strike="noStrike" kern="0" cap="none" spc="-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(meaning,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between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provider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at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your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somewhere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else),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facilitating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access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providers</a:t>
            </a:r>
            <a:r>
              <a:rPr kumimoji="0" sz="18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through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originating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site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telehealth,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direct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messaging,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etc.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automated outreach such as</a:t>
            </a:r>
            <a:r>
              <a:rPr kumimoji="0" sz="18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through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driven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SMS/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email</a:t>
            </a:r>
            <a:r>
              <a:rPr kumimoji="0" sz="1800" b="0" i="0" u="none" strike="noStrike" kern="0" cap="none" spc="-3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campaigns.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5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83820" lvl="0" indent="0" algn="just" defTabSz="914400" eaLnBrk="1" fontAlgn="auto" latinLnBrk="0" hangingPunct="1">
              <a:lnSpc>
                <a:spcPts val="1939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These</a:t>
            </a:r>
            <a:r>
              <a:rPr kumimoji="0" sz="1800" b="0" i="0" u="none" strike="noStrike" kern="0" cap="none" spc="-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tools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can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open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whole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new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world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of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services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patients,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increase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retention,</a:t>
            </a:r>
            <a:r>
              <a:rPr kumimoji="0" sz="1800" b="0" i="0" u="none" strike="noStrike" kern="0" cap="none" spc="-4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increase</a:t>
            </a:r>
            <a:r>
              <a:rPr kumimoji="0" sz="1800" b="0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adherence.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53148" y="904972"/>
            <a:ext cx="4953550" cy="4972135"/>
          </a:xfrm>
          <a:prstGeom prst="rect">
            <a:avLst/>
          </a:prstGeom>
        </p:spPr>
      </p:pic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 marR="0" lvl="0" indent="0" defTabSz="914400" eaLnBrk="1" fontAlgn="auto" latinLnBrk="0" hangingPunct="1">
              <a:lnSpc>
                <a:spcPts val="10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D60167-4931-47E6-BA6A-407CBD079E47}" type="slidenum">
              <a:rPr kumimoji="0" sz="900" b="0" i="0" u="none" strike="noStrike" kern="0" cap="none" spc="-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w Cen MT"/>
              </a:rPr>
              <a:pPr marL="38100" marR="0" lvl="0" indent="0" defTabSz="914400" eaLnBrk="1" fontAlgn="auto" latinLnBrk="0" hangingPunct="1">
                <a:lnSpc>
                  <a:spcPts val="10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sz="900" b="0" i="0" u="none" strike="noStrike" kern="0" cap="none" spc="-5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808702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9002395" cy="6858000"/>
            <a:chOff x="0" y="0"/>
            <a:chExt cx="9002395" cy="68580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41475" y="4452337"/>
              <a:ext cx="387794" cy="38779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522084" y="4925639"/>
              <a:ext cx="426575" cy="426574"/>
            </a:xfrm>
            <a:prstGeom prst="rect">
              <a:avLst/>
            </a:prstGeom>
          </p:spPr>
        </p:pic>
      </p:grpSp>
      <p:grpSp>
        <p:nvGrpSpPr>
          <p:cNvPr id="5" name="object 5"/>
          <p:cNvGrpSpPr/>
          <p:nvPr/>
        </p:nvGrpSpPr>
        <p:grpSpPr>
          <a:xfrm>
            <a:off x="9806443" y="350740"/>
            <a:ext cx="1751330" cy="813435"/>
            <a:chOff x="9806443" y="350740"/>
            <a:chExt cx="1751330" cy="813435"/>
          </a:xfrm>
        </p:grpSpPr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882643" y="426940"/>
              <a:ext cx="1598545" cy="660713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844543" y="388840"/>
              <a:ext cx="1675130" cy="737235"/>
            </a:xfrm>
            <a:custGeom>
              <a:avLst/>
              <a:gdLst/>
              <a:ahLst/>
              <a:cxnLst/>
              <a:rect l="l" t="t" r="r" b="b"/>
              <a:pathLst>
                <a:path w="1675129" h="737235">
                  <a:moveTo>
                    <a:pt x="0" y="0"/>
                  </a:moveTo>
                  <a:lnTo>
                    <a:pt x="1674745" y="0"/>
                  </a:lnTo>
                  <a:lnTo>
                    <a:pt x="1674745" y="736913"/>
                  </a:lnTo>
                  <a:lnTo>
                    <a:pt x="0" y="736913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542802" y="3091732"/>
            <a:ext cx="422656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6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THANK</a:t>
            </a:r>
            <a:r>
              <a:rPr kumimoji="0" sz="6000" b="1" i="0" u="none" strike="noStrike" kern="0" cap="none" spc="-2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6000" b="1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YOU!</a:t>
            </a:r>
            <a:endParaRPr kumimoji="0" sz="6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075155" y="4482455"/>
            <a:ext cx="2247265" cy="81560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cs typeface="Tw Cen MT"/>
                <a:hlinkClick r:id="rId6"/>
              </a:rPr>
              <a:t>HITEQINFO@JSI.COM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0" cap="none" spc="-1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/>
                <a:cs typeface="Tw Cen MT"/>
                <a:hlinkClick r:id="rId7"/>
              </a:rPr>
              <a:t>WWW.HITEQCENTER.ORG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10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032671" y="886118"/>
            <a:ext cx="4986557" cy="4966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63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0" y="2704571"/>
            <a:ext cx="12192000" cy="72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HIV Screening and </a:t>
            </a:r>
            <a:b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</a:br>
            <a: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Diagnostic Testing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4675439"/>
            <a:ext cx="1674188" cy="19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78668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90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Routine HIV Testing Recommendations </a:t>
            </a:r>
          </a:p>
        </p:txBody>
      </p:sp>
      <p:graphicFrame>
        <p:nvGraphicFramePr>
          <p:cNvPr id="10" name="Diagram 9"/>
          <p:cNvGraphicFramePr/>
          <p:nvPr>
            <p:extLst/>
          </p:nvPr>
        </p:nvGraphicFramePr>
        <p:xfrm>
          <a:off x="5524499" y="2311400"/>
          <a:ext cx="5829301" cy="3535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1" name="Picture 6" descr="5 Things You Definitely Didn't Know About HIV Testi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282" y="2576411"/>
            <a:ext cx="4321175" cy="30055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25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549048"/>
            <a:ext cx="10515600" cy="762352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Get the Most Out of Your Zoom Experience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10972800" cy="394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keep yourself on MUTE to avoid background/distracting sounds</a:t>
            </a:r>
          </a:p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Use the CHAT function or UNMUTE to ask questions or make comments</a:t>
            </a:r>
          </a:p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Please change your participant name to your full name and organization</a:t>
            </a:r>
          </a:p>
          <a:p>
            <a:pPr marL="636588" marR="0" lvl="1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“Meaghan Angers CHCI”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2" descr="Changing Your Name in a Zoom Meeting | teaching@NM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4970" y="4183945"/>
            <a:ext cx="2533650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hanging Your Name in a Zoom Meeting | teaching@NM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220" y="4231569"/>
            <a:ext cx="3038475" cy="229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hanging Your Name in a Zoom Meeting | teaching@NM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0295" y="4144709"/>
            <a:ext cx="2747529" cy="237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306804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9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559114" y="1699733"/>
            <a:ext cx="11015265" cy="4840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OPT-OUT TESTING: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Part of consent to routine medical care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Opportunity to ask questions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Option to decline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Separate written/oral consent not required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30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Prevention counseling not required in conjunction with testing.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STATUS NEUTRAL APPROACH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promoting support and engagement in care regardless of test result.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People with HIV who are aware of status can get HIV treatment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Promote individual health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Prevent transmission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People who don’t have HIV and are at-risk can make decisions about their health, including PrEP.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9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Risk-Based Screening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Any patient suspected of acute HIV infection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Patients seeking STI treatment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Pregnant women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Patients with TB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Patients with viral hepatitis (HBV/HCV)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Patients starting new sexual relationships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Occupationally exposed individuals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21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1745674"/>
            <a:ext cx="10972800" cy="35857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PATIENTS WITH ONGOING RISK - at least annually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People who inject drugs and their sex partners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Persons who exchange sex for money or drugs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Sex partners of persons with HIV who are not virally suppressed.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MSM or heterosexual persons who themselves or their partners have had more than one sexual partner since their last HIV test*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439186" y="5842861"/>
            <a:ext cx="3254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*Should include transgender individuals, bisexual women.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406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60292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Types of HIV Tests</a:t>
            </a:r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1978891"/>
            <a:ext cx="8311411" cy="45566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4th generation Ab/Ag test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enous blood draw; checks HIV Abs and P24 antigen (a viral protein)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Results available in 1-2 weeks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Can detect HIV as early as 2 weeks after exposure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24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Sensitivity &gt;99.7%, Specificity 100%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Rapid Tests*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INSTI HIV ½ Ab IgM/IgG (3</a:t>
            </a:r>
            <a:r>
              <a:rPr kumimoji="0" lang="en-US" sz="1600" b="1" i="0" u="sng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rd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gen)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Finger stick blood test with results in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 min.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Sensitivity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&gt;99.8%,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specificity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&gt;99.5%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Picks up infections 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by 3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weeks after exposure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Alere</a:t>
            </a:r>
            <a:r>
              <a:rPr kumimoji="0" lang="en-US" sz="16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Determine HIV1/2 (4th gen) used at CHCI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Finger stick blood test with results in 15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mins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.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Sensitivity 100%, specificity 99.8%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Picks up infections as early as 2 weeks after exposure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								* Positive results require confirmation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011" y="3905832"/>
            <a:ext cx="1976976" cy="2478198"/>
          </a:xfrm>
          <a:prstGeom prst="rect">
            <a:avLst/>
          </a:prstGeom>
          <a:ln>
            <a:solidFill>
              <a:srgbClr val="0E74BD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5021" y="2601264"/>
            <a:ext cx="2414588" cy="180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8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6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1" b="11461"/>
          <a:stretch/>
        </p:blipFill>
        <p:spPr bwMode="auto">
          <a:xfrm>
            <a:off x="1997243" y="1513354"/>
            <a:ext cx="8314110" cy="5022211"/>
          </a:xfrm>
          <a:prstGeom prst="rect">
            <a:avLst/>
          </a:prstGeom>
          <a:noFill/>
          <a:ln w="9525">
            <a:solidFill>
              <a:srgbClr val="0E74B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2761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7916" y="951756"/>
            <a:ext cx="4089588" cy="55550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087832" y="4257207"/>
            <a:ext cx="37175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5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5"/>
              </a:rPr>
              <a:t>www.cdc.gov/hiv/clinicians/screening/diagnostic-tests.html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61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72601" y="1326175"/>
            <a:ext cx="11181223" cy="762352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CHCI Operations: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Implementing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an HIV Screening Policy and Workflow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3425824" y="2348104"/>
          <a:ext cx="8128000" cy="44714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2" descr="HIV Screening - Rapid Testing in Singapore | Cross Street Medical Clinic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01" y="2697089"/>
            <a:ext cx="2759075" cy="3773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479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1549048"/>
            <a:ext cx="11238372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Planned Care Dashboard &amp; Clinical Expectation: </a:t>
            </a:r>
            <a:b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Universal HIV Screening 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8124" y="4189276"/>
            <a:ext cx="47625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98" y="2728896"/>
            <a:ext cx="6276975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8332" y="5125781"/>
            <a:ext cx="10100906" cy="10169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6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1452796"/>
            <a:ext cx="109728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Community Health Center Data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/>
          </p:nvPr>
        </p:nvGraphicFramePr>
        <p:xfrm>
          <a:off x="609600" y="2176027"/>
          <a:ext cx="10972800" cy="454951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81680">
                  <a:extLst>
                    <a:ext uri="{9D8B030D-6E8A-4147-A177-3AD203B41FA5}">
                      <a16:colId xmlns:a16="http://schemas.microsoft.com/office/drawing/2014/main" val="3477921029"/>
                    </a:ext>
                  </a:extLst>
                </a:gridCol>
                <a:gridCol w="924560">
                  <a:extLst>
                    <a:ext uri="{9D8B030D-6E8A-4147-A177-3AD203B41FA5}">
                      <a16:colId xmlns:a16="http://schemas.microsoft.com/office/drawing/2014/main" val="3310541805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2179232990"/>
                    </a:ext>
                  </a:extLst>
                </a:gridCol>
                <a:gridCol w="5466080">
                  <a:extLst>
                    <a:ext uri="{9D8B030D-6E8A-4147-A177-3AD203B41FA5}">
                      <a16:colId xmlns:a16="http://schemas.microsoft.com/office/drawing/2014/main" val="1976948643"/>
                    </a:ext>
                  </a:extLst>
                </a:gridCol>
              </a:tblGrid>
              <a:tr h="507478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+mj-lt"/>
                        </a:rPr>
                        <a:t>Measure 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+mj-lt"/>
                        </a:rPr>
                        <a:t>Year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+mj-lt"/>
                        </a:rPr>
                        <a:t>Data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latin typeface="+mj-lt"/>
                        </a:rPr>
                        <a:t>Explanation/Comment</a:t>
                      </a:r>
                      <a:endParaRPr lang="en-US" sz="24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0682085"/>
                  </a:ext>
                </a:extLst>
              </a:tr>
              <a:tr h="88378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j-lt"/>
                        </a:rPr>
                        <a:t>Number of patients between 13-64</a:t>
                      </a:r>
                      <a:r>
                        <a:rPr lang="en-US" sz="1800" b="0" baseline="0" dirty="0" smtClean="0">
                          <a:latin typeface="+mj-lt"/>
                        </a:rPr>
                        <a:t> with at least one HIV test result </a:t>
                      </a:r>
                      <a:endParaRPr lang="en-US" sz="1800" b="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2018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64%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CHC continued to experience difficulty with adolescent HIV</a:t>
                      </a:r>
                      <a:r>
                        <a:rPr lang="en-US" sz="1800" b="0" baseline="0" dirty="0" smtClean="0">
                          <a:latin typeface="+mj-lt"/>
                        </a:rPr>
                        <a:t> testing. The rate of routine HIV testing rose to 81% when we excluded 13-17 year old patients.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1786000"/>
                  </a:ext>
                </a:extLst>
              </a:tr>
              <a:tr h="618495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 smtClean="0">
                          <a:latin typeface="+mj-lt"/>
                        </a:rPr>
                        <a:t>Number of patients between 13-64</a:t>
                      </a:r>
                      <a:r>
                        <a:rPr lang="en-US" sz="1800" b="0" baseline="0" dirty="0" smtClean="0">
                          <a:latin typeface="+mj-lt"/>
                        </a:rPr>
                        <a:t> with at least one HIV test result </a:t>
                      </a:r>
                      <a:endParaRPr lang="en-US" sz="1800" b="0" dirty="0" smtClean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2021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75%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Although Covid created challenges training and education</a:t>
                      </a:r>
                      <a:r>
                        <a:rPr lang="en-US" sz="1800" b="0" baseline="0" dirty="0" smtClean="0">
                          <a:latin typeface="+mj-lt"/>
                        </a:rPr>
                        <a:t> geared directly toward pediatric providers and pediatric focused sites increased the routine HIV testing numbers dramatically. 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845776"/>
                  </a:ext>
                </a:extLst>
              </a:tr>
              <a:tr h="1094547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Number of high risk patients with annual HIV test.</a:t>
                      </a:r>
                      <a:r>
                        <a:rPr lang="en-US" sz="1800" b="0" baseline="0" dirty="0" smtClean="0">
                          <a:latin typeface="+mj-lt"/>
                        </a:rPr>
                        <a:t> (Previous 3 years)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2018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41%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High risk is patient</a:t>
                      </a:r>
                      <a:r>
                        <a:rPr lang="en-US" sz="1800" b="0" baseline="0" dirty="0" smtClean="0">
                          <a:latin typeface="+mj-lt"/>
                        </a:rPr>
                        <a:t> with one confirmed positive STI test – provider education was lacking and planned care dashboard was not populating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4750298"/>
                  </a:ext>
                </a:extLst>
              </a:tr>
              <a:tr h="844365"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Number of high risk patients with annual HIV test (Previous 3 years)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2021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0" dirty="0" smtClean="0">
                          <a:latin typeface="+mj-lt"/>
                        </a:rPr>
                        <a:t>62%</a:t>
                      </a:r>
                      <a:endParaRPr lang="en-US" sz="1800" b="0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+mj-lt"/>
                        </a:rPr>
                        <a:t>Change to planned care dashboard, increased provider education, monitoring by</a:t>
                      </a:r>
                      <a:r>
                        <a:rPr lang="en-US" sz="1600" b="0" baseline="0" dirty="0" smtClean="0">
                          <a:latin typeface="+mj-lt"/>
                        </a:rPr>
                        <a:t> PrEP and outreach team. </a:t>
                      </a:r>
                      <a:endParaRPr lang="en-US" sz="1600" b="0" dirty="0">
                        <a:latin typeface="+mj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9546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95660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" y="1741553"/>
            <a:ext cx="4027022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Plans for the Future of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Routine HIV Testing </a:t>
            </a:r>
          </a:p>
        </p:txBody>
      </p:sp>
      <p:graphicFrame>
        <p:nvGraphicFramePr>
          <p:cNvPr id="8" name="Diagram 7"/>
          <p:cNvGraphicFramePr/>
          <p:nvPr>
            <p:extLst/>
          </p:nvPr>
        </p:nvGraphicFramePr>
        <p:xfrm>
          <a:off x="4027022" y="1321724"/>
          <a:ext cx="7427041" cy="50068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47" y="552112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30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835625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Session 3 Agenda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7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65190282"/>
              </p:ext>
            </p:extLst>
          </p:nvPr>
        </p:nvGraphicFramePr>
        <p:xfrm>
          <a:off x="609600" y="2597977"/>
          <a:ext cx="10972800" cy="3327508"/>
        </p:xfrm>
        <a:graphic>
          <a:graphicData uri="http://schemas.openxmlformats.org/drawingml/2006/table">
            <a:tbl>
              <a:tblPr firstCol="1" bandRow="1">
                <a:tableStyleId>{7DF18680-E054-41AD-8BC1-D1AEF772440D}</a:tableStyleId>
              </a:tblPr>
              <a:tblGrid>
                <a:gridCol w="2597834">
                  <a:extLst>
                    <a:ext uri="{9D8B030D-6E8A-4147-A177-3AD203B41FA5}">
                      <a16:colId xmlns:a16="http://schemas.microsoft.com/office/drawing/2014/main" val="3219212598"/>
                    </a:ext>
                  </a:extLst>
                </a:gridCol>
                <a:gridCol w="8374966">
                  <a:extLst>
                    <a:ext uri="{9D8B030D-6E8A-4147-A177-3AD203B41FA5}">
                      <a16:colId xmlns:a16="http://schemas.microsoft.com/office/drawing/2014/main" val="1873340262"/>
                    </a:ext>
                  </a:extLst>
                </a:gridCol>
              </a:tblGrid>
              <a:tr h="603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>
                          <a:effectLst/>
                          <a:latin typeface="+mj-lt"/>
                        </a:rPr>
                        <a:t>1:00 – </a:t>
                      </a:r>
                      <a:r>
                        <a:rPr lang="en-US" sz="3000" dirty="0" smtClean="0">
                          <a:effectLst/>
                          <a:latin typeface="+mj-lt"/>
                        </a:rPr>
                        <a:t>1:05</a:t>
                      </a:r>
                      <a:endParaRPr lang="en-US" sz="3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dirty="0" smtClean="0">
                          <a:solidFill>
                            <a:schemeClr val="tx1"/>
                          </a:solidFill>
                          <a:effectLst/>
                          <a:latin typeface="+mj-lt"/>
                        </a:rPr>
                        <a:t>Welcome</a:t>
                      </a:r>
                      <a:endParaRPr lang="en-US" sz="3000" b="0" dirty="0">
                        <a:solidFill>
                          <a:schemeClr val="tx1"/>
                        </a:solidFill>
                        <a:effectLst/>
                        <a:latin typeface="+mj-lt"/>
                        <a:ea typeface="Calibri" panose="020F05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51808150"/>
                  </a:ext>
                </a:extLst>
              </a:tr>
              <a:tr h="603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1:05 – 1:30</a:t>
                      </a:r>
                      <a:endParaRPr lang="en-US" sz="3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Ending</a:t>
                      </a:r>
                      <a:r>
                        <a:rPr lang="en-US" sz="3000" b="0" kern="1200" baseline="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the HIV Epidemic: Using Health IT to Support Primary Care HIV Prevention </a:t>
                      </a:r>
                      <a:endParaRPr lang="en-US" sz="3000" b="0" kern="1200" dirty="0" smtClean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11439024"/>
                  </a:ext>
                </a:extLst>
              </a:tr>
              <a:tr h="60327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1:30 – </a:t>
                      </a:r>
                      <a:r>
                        <a:rPr lang="en-US" sz="3000" dirty="0" smtClean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1:50</a:t>
                      </a:r>
                      <a:endParaRPr lang="en-US" sz="3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HIV Screening and Diagnostic Testing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274594110"/>
                  </a:ext>
                </a:extLst>
              </a:tr>
              <a:tr h="603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smtClean="0">
                          <a:effectLst/>
                          <a:latin typeface="+mj-lt"/>
                        </a:rPr>
                        <a:t>1:50 </a:t>
                      </a:r>
                      <a:r>
                        <a:rPr lang="en-US" sz="3000" dirty="0" smtClean="0">
                          <a:effectLst/>
                          <a:latin typeface="+mj-lt"/>
                        </a:rPr>
                        <a:t>– 2:2</a:t>
                      </a:r>
                      <a:r>
                        <a:rPr lang="en-US" sz="3000" dirty="0" smtClean="0"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5</a:t>
                      </a:r>
                      <a:endParaRPr lang="en-US" sz="3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000" b="0" dirty="0" smtClean="0">
                          <a:solidFill>
                            <a:schemeClr val="tx1"/>
                          </a:solidFill>
                          <a:latin typeface="+mj-lt"/>
                        </a:rPr>
                        <a:t>STI Testing and Screening</a:t>
                      </a: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658435717"/>
                  </a:ext>
                </a:extLst>
              </a:tr>
              <a:tr h="60327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dirty="0" smtClean="0">
                          <a:effectLst/>
                          <a:latin typeface="+mj-lt"/>
                        </a:rPr>
                        <a:t>2:25 </a:t>
                      </a:r>
                      <a:r>
                        <a:rPr lang="en-US" sz="3000" dirty="0">
                          <a:effectLst/>
                          <a:latin typeface="+mj-lt"/>
                        </a:rPr>
                        <a:t>– 2:30</a:t>
                      </a:r>
                      <a:endParaRPr lang="en-US" sz="30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000" b="0" kern="1200" dirty="0" smtClean="0">
                          <a:solidFill>
                            <a:schemeClr val="tx1"/>
                          </a:solidFill>
                          <a:latin typeface="+mj-lt"/>
                        </a:rPr>
                        <a:t>Q &amp; A and Next Steps</a:t>
                      </a:r>
                      <a:endParaRPr lang="en-US" sz="3000" b="0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4320437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306804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0" y="2704571"/>
            <a:ext cx="12192000" cy="72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Questions?</a:t>
            </a:r>
            <a:endParaRPr kumimoji="0" lang="en-US" sz="5400" b="1" i="0" u="none" strike="noStrike" kern="1200" cap="none" spc="-30" normalizeH="0" baseline="0" noProof="0" dirty="0">
              <a:ln>
                <a:noFill/>
              </a:ln>
              <a:solidFill>
                <a:srgbClr val="0E74BD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4675439"/>
            <a:ext cx="1674188" cy="19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50532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67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0" y="2704571"/>
            <a:ext cx="12192000" cy="72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STI Testing and Screening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4675439"/>
            <a:ext cx="1674188" cy="19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50532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2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373" y="451946"/>
            <a:ext cx="10515600" cy="1325563"/>
          </a:xfrm>
        </p:spPr>
        <p:txBody>
          <a:bodyPr/>
          <a:lstStyle/>
          <a:p>
            <a:r>
              <a:rPr lang="en-US" dirty="0" smtClean="0">
                <a:latin typeface="+mj-lt"/>
              </a:rPr>
              <a:t>Rising STI Rates in the U.S.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2960" y="1688387"/>
            <a:ext cx="10515600" cy="4351338"/>
          </a:xfrm>
        </p:spPr>
        <p:txBody>
          <a:bodyPr/>
          <a:lstStyle/>
          <a:p>
            <a:r>
              <a:rPr lang="en-US" dirty="0" smtClean="0">
                <a:latin typeface="+mn-lt"/>
              </a:rPr>
              <a:t>Disproportionately affecting young people under 25, racial and ethnic minority groups, and gay and bisexual men.</a:t>
            </a:r>
            <a:endParaRPr lang="en-US" dirty="0"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28" y="2727772"/>
            <a:ext cx="7255687" cy="29521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748" y="2682185"/>
            <a:ext cx="5015154" cy="29512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7576" y="6163695"/>
            <a:ext cx="51937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Reported STDs in the United States, 2020 (cdc.gov)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615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6" y="373779"/>
            <a:ext cx="7810500" cy="1047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7026" y="1592124"/>
            <a:ext cx="5876925" cy="371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8624" y="2184464"/>
            <a:ext cx="4815269" cy="33894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678" y="2075683"/>
            <a:ext cx="4281844" cy="30201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3769" y="3394867"/>
            <a:ext cx="4221609" cy="30298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0074" y="5992367"/>
            <a:ext cx="31623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Reported STDs in the United States, 2020 (cdc.gov)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7753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6007" y="1264079"/>
            <a:ext cx="4078833" cy="245375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198587"/>
            <a:ext cx="5546650" cy="24844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450" y="3888317"/>
            <a:ext cx="4621180" cy="2401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8990" y="3818692"/>
            <a:ext cx="4652865" cy="247070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3606" y="562278"/>
            <a:ext cx="6162675" cy="2762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305615" y="6401345"/>
            <a:ext cx="38863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7"/>
              </a:rPr>
              <a:t>Reported STDs in the United States, 2020 (cdc.gov)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5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796" y="1593316"/>
            <a:ext cx="9171838" cy="4353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089137" y="6226085"/>
            <a:ext cx="4943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3"/>
              </a:rPr>
              <a:t>Reported STDs in the United States, 2020 (cdc.gov)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6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340902" y="1440964"/>
            <a:ext cx="11115967" cy="5990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Extra-genital gonorrhea (GC) and chlamydia (CT) infections are common among MSM: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	Estimated prevalence of extra-genital GC/CT in MSM (CDC, 2015)</a:t>
            </a:r>
          </a:p>
          <a:p>
            <a:pPr marL="1143000" marR="0" lvl="2" indent="-22860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914400" marR="0" lvl="2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914400" marR="0" lvl="2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 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914400" marR="0" lvl="2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2017 systematic review of 115 studies:</a:t>
            </a:r>
          </a:p>
          <a:p>
            <a:pPr marL="457200" marR="0" lvl="2" indent="0" algn="ctr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		Prevalence of rectal CT (9%) &gt; prevalence of rectal GC (4.7%)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412" y="5473005"/>
            <a:ext cx="10999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Centers 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for Disease Control and Prevention, 2015. Sexually transmitted diseases treatment guidelines, 2015. 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Annals of Emergency Medicine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66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(5),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pp.526-528. </a:t>
            </a: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://www.cdc.gov/std/tg2015/specialpops.htm#msm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CDC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 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Clinic-based testing for rectal and pharyngeal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Neisseria </a:t>
            </a:r>
            <a:r>
              <a:rPr kumimoji="0" lang="en-US" sz="1200" b="0" i="1" u="sng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gonorrhoeae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and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1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Chlamydia trachomatis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  <a:r>
              <a:rPr kumimoji="0" lang="en-US" sz="12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infections by community-based organizations–five cities, United States, 2007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MMWR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Morb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Mortal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Wkly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Rep 2009;58:716–19.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Dewart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C.M., Bernstein, K.T.,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DeGroote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N.P., Romaguera, R. and Turner, A.N., 2018. Prevalence of rectal chlamydial and gonococcal infections: a systematic review. 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Sexually transmitted diseases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12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45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(5), p.287.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2117352" y="2560322"/>
          <a:ext cx="8512233" cy="1529539"/>
        </p:xfrm>
        <a:graphic>
          <a:graphicData uri="http://schemas.openxmlformats.org/drawingml/2006/table">
            <a:tbl>
              <a:tblPr firstRow="1" bandRow="1"/>
              <a:tblGrid>
                <a:gridCol w="2837411">
                  <a:extLst>
                    <a:ext uri="{9D8B030D-6E8A-4147-A177-3AD203B41FA5}">
                      <a16:colId xmlns:a16="http://schemas.microsoft.com/office/drawing/2014/main" val="3923716949"/>
                    </a:ext>
                  </a:extLst>
                </a:gridCol>
                <a:gridCol w="2837411">
                  <a:extLst>
                    <a:ext uri="{9D8B030D-6E8A-4147-A177-3AD203B41FA5}">
                      <a16:colId xmlns:a16="http://schemas.microsoft.com/office/drawing/2014/main" val="4015518579"/>
                    </a:ext>
                  </a:extLst>
                </a:gridCol>
                <a:gridCol w="2837411">
                  <a:extLst>
                    <a:ext uri="{9D8B030D-6E8A-4147-A177-3AD203B41FA5}">
                      <a16:colId xmlns:a16="http://schemas.microsoft.com/office/drawing/2014/main" val="4230719967"/>
                    </a:ext>
                  </a:extLst>
                </a:gridCol>
              </a:tblGrid>
              <a:tr h="5051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STI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Pharyngeal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Rectal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967923"/>
                  </a:ext>
                </a:extLst>
              </a:tr>
              <a:tr h="512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Gonorrhea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7.3%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5.4%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8499969"/>
                  </a:ext>
                </a:extLst>
              </a:tr>
              <a:tr h="51218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Chlamydia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2.3%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en-US" dirty="0" smtClean="0"/>
                        <a:t>8.9%</a:t>
                      </a:r>
                      <a:endParaRPr lang="en-US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02995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5474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1645920"/>
            <a:ext cx="10972800" cy="46109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STI rates in transgender and gender non-conforming persons: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Data is more limited but GC/CT rates among trans women appear similar to those of cisgender MSM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HIV prevalence of 14% among trans women in US (44% in Black transwomen, 26% in Hispanic trans women)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Neovaginal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STI infections can occur s/p </a:t>
            </a:r>
            <a:r>
              <a:rPr kumimoji="0" lang="en-US" sz="30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vaginoplasty</a:t>
            </a:r>
            <a:endParaRPr kumimoji="0" lang="en-US" sz="30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Very limited data on STIs in trans men and non-binary individuals.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Trans men may be at increased risk for delayed cervical cancer diagnosis due to avoidance (or difficulty accessing) pap smears – consider HPV self-swab as alternative?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4518" y="6126164"/>
            <a:ext cx="59361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6. https://www.cdc.gov/std/treatment-guidelines/trans.htm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38842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299399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STI Screenings: Background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061751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CDC recommends that basic STI care services should be available in all primary care 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settings.</a:t>
            </a:r>
            <a:r>
              <a:rPr kumimoji="0" lang="en-US" sz="30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7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Screenings should include (at a minimum) gonorrhea, chlamydia, syphilis, HIV, viral hepatitis, cervical cancer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Clinical laboratory services to include:</a:t>
            </a:r>
          </a:p>
          <a:p>
            <a:pPr marL="636588" marR="0" lvl="1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Urogenital nucleic acid amplification test (NAAT) for GC and CT</a:t>
            </a:r>
          </a:p>
          <a:p>
            <a:pPr marL="636588" marR="0" lvl="1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Extra-genital (pharyngeal and rectal) NAAT for GC and CT</a:t>
            </a:r>
          </a:p>
          <a:p>
            <a:pPr marL="636588" marR="0" lvl="1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Treponemal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and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nontreponemal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serologic tests for syphilis</a:t>
            </a:r>
          </a:p>
          <a:p>
            <a:pPr marL="636588" marR="0" lvl="1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–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Fourth-generation HIV test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6241361"/>
            <a:ext cx="912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 Barrow RY, Ahmed F, Bolan GA,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Workowski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KA. Recommendations for Providing Quality Sexually Transmitted Diseases Clinical Services, 2020. MMWR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Recomm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Rep 2020;68(No. RR-5):1–20. DOI: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http://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4"/>
              </a:rPr>
              <a:t>dx.doi.org/10.15585/mmwr.rr6805a1</a:t>
            </a:r>
            <a:endParaRPr kumimoji="0" lang="en-US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295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7574" y="633414"/>
            <a:ext cx="6725073" cy="37576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799" y="2114551"/>
            <a:ext cx="8457195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16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Learning Collaborative Structure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759229" y="2311400"/>
            <a:ext cx="5101087" cy="3945467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Six 90-minute Learning Collaborative video conference sessions</a:t>
            </a:r>
          </a:p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Bi-weekly calls between coach mentors and practice coach</a:t>
            </a:r>
          </a:p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Internal team workgroup meetings</a:t>
            </a:r>
          </a:p>
          <a:p>
            <a:pPr marL="236538" marR="0" lvl="0" indent="-236538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Use the Weitzman Education Platform to access resources and receive CME credit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graphicFrame>
        <p:nvGraphicFramePr>
          <p:cNvPr id="5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8168872"/>
              </p:ext>
            </p:extLst>
          </p:nvPr>
        </p:nvGraphicFramePr>
        <p:xfrm>
          <a:off x="6096000" y="2229760"/>
          <a:ext cx="4933952" cy="41087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071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267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6793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  <a:latin typeface="+mj-lt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+mj-lt"/>
                        </a:rPr>
                        <a:t>Learning</a:t>
                      </a:r>
                      <a:r>
                        <a:rPr lang="en-US" sz="2400" baseline="0" dirty="0" smtClean="0">
                          <a:effectLst/>
                          <a:latin typeface="+mj-lt"/>
                        </a:rPr>
                        <a:t> Session Dates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 dirty="0">
                        <a:effectLst/>
                        <a:latin typeface="Calibri Light" panose="020F0302020204030204" pitchFamily="34" charset="0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1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 January 29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2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February 26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3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 March 25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4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 April 22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nd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5</a:t>
                      </a:r>
                      <a:endParaRPr lang="en-US" sz="1800" dirty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 May 20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</a:t>
                      </a:r>
                      <a:r>
                        <a:rPr lang="en-US" sz="18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</a:t>
                      </a:r>
                      <a:endParaRPr lang="en-US" sz="18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j-lt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82160428"/>
                  </a:ext>
                </a:extLst>
              </a:tr>
              <a:tr h="618659"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effectLst/>
                          <a:latin typeface="+mj-lt"/>
                        </a:rPr>
                        <a:t>Learning Session 6</a:t>
                      </a:r>
                      <a:endParaRPr lang="en-US" sz="1800" dirty="0" smtClean="0">
                        <a:effectLst/>
                        <a:latin typeface="+mj-lt"/>
                        <a:ea typeface="Calibri"/>
                        <a:cs typeface="Calibri Light" panose="020F0302020204030204" pitchFamily="34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Monday June 10</a:t>
                      </a:r>
                      <a:r>
                        <a:rPr lang="en-US" sz="1800" b="0" i="0" u="none" strike="noStrike" baseline="30000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th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   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833191965"/>
                  </a:ext>
                </a:extLst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6096000" y="3884016"/>
            <a:ext cx="4933952" cy="575410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92736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61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17500" y="1589448"/>
          <a:ext cx="11450913" cy="450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6971">
                  <a:extLst>
                    <a:ext uri="{9D8B030D-6E8A-4147-A177-3AD203B41FA5}">
                      <a16:colId xmlns:a16="http://schemas.microsoft.com/office/drawing/2014/main" val="3399484321"/>
                    </a:ext>
                  </a:extLst>
                </a:gridCol>
                <a:gridCol w="3162735">
                  <a:extLst>
                    <a:ext uri="{9D8B030D-6E8A-4147-A177-3AD203B41FA5}">
                      <a16:colId xmlns:a16="http://schemas.microsoft.com/office/drawing/2014/main" val="3022690444"/>
                    </a:ext>
                  </a:extLst>
                </a:gridCol>
                <a:gridCol w="4471207">
                  <a:extLst>
                    <a:ext uri="{9D8B030D-6E8A-4147-A177-3AD203B41FA5}">
                      <a16:colId xmlns:a16="http://schemas.microsoft.com/office/drawing/2014/main" val="384320909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Asymptomatic Screening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 s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29777570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Sexually active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&lt;25:</a:t>
                      </a:r>
                      <a:r>
                        <a:rPr lang="en-US" baseline="0" dirty="0" smtClean="0"/>
                        <a:t> women, pregnant women, transmen/gender diverse with cervix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Chlamydia, Gonorrhea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</a:p>
                    <a:p>
                      <a:r>
                        <a:rPr lang="en-US" dirty="0" smtClean="0"/>
                        <a:t>More frequent based on risk (e.g. 3-6 months)</a:t>
                      </a:r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33368673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Sexually</a:t>
                      </a:r>
                      <a:r>
                        <a:rPr lang="en-US" baseline="0" dirty="0" smtClean="0"/>
                        <a:t> active MSM 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Chlamydia/</a:t>
                      </a:r>
                      <a:r>
                        <a:rPr lang="en-US" baseline="0" dirty="0" smtClean="0"/>
                        <a:t>Gonorrhea (3-sites),</a:t>
                      </a:r>
                    </a:p>
                    <a:p>
                      <a:r>
                        <a:rPr lang="en-US" dirty="0" smtClean="0"/>
                        <a:t>Syphilis, HIV,</a:t>
                      </a:r>
                      <a:r>
                        <a:rPr lang="en-US" baseline="0" dirty="0" smtClean="0"/>
                        <a:t> HBV</a:t>
                      </a:r>
                      <a:endParaRPr lang="en-US" dirty="0" smtClean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</a:p>
                    <a:p>
                      <a:r>
                        <a:rPr lang="en-US" dirty="0" smtClean="0"/>
                        <a:t>More frequent based on risk (e.g. 3-6 months)</a:t>
                      </a:r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10469754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Persons with HIV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Chlamydia, Gonorrhea,</a:t>
                      </a:r>
                      <a:r>
                        <a:rPr lang="en-US" baseline="0" dirty="0" smtClean="0"/>
                        <a:t> Syphilis, HBV, Trichomonas (women), HCV (MSM)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</a:p>
                    <a:p>
                      <a:r>
                        <a:rPr lang="en-US" dirty="0" smtClean="0"/>
                        <a:t>More frequent based on risk (e.g. 3-6 months)</a:t>
                      </a:r>
                    </a:p>
                    <a:p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478799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13-64 year olds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HIV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once</a:t>
                      </a:r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227085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All: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18+ year olds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HCV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once</a:t>
                      </a:r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18261435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pregnant individuals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HIV, Syphilis, HBV, HCV</a:t>
                      </a:r>
                      <a:endParaRPr lang="en-US" dirty="0"/>
                    </a:p>
                  </a:txBody>
                  <a:tcPr marL="90264" marR="90264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At least once</a:t>
                      </a:r>
                      <a:endParaRPr lang="en-US" dirty="0"/>
                    </a:p>
                  </a:txBody>
                  <a:tcPr marL="90264" marR="90264"/>
                </a:tc>
                <a:extLst>
                  <a:ext uri="{0D108BD9-81ED-4DB2-BD59-A6C34878D82A}">
                    <a16:rowId xmlns:a16="http://schemas.microsoft.com/office/drawing/2014/main" val="389822038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39483" y="387871"/>
            <a:ext cx="79816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 of Asymptomatic STI Screening Recommendations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189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/>
          </p:nvPr>
        </p:nvGraphicFramePr>
        <p:xfrm>
          <a:off x="395748" y="2357040"/>
          <a:ext cx="11452224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17408">
                  <a:extLst>
                    <a:ext uri="{9D8B030D-6E8A-4147-A177-3AD203B41FA5}">
                      <a16:colId xmlns:a16="http://schemas.microsoft.com/office/drawing/2014/main" val="3632442199"/>
                    </a:ext>
                  </a:extLst>
                </a:gridCol>
                <a:gridCol w="3817408">
                  <a:extLst>
                    <a:ext uri="{9D8B030D-6E8A-4147-A177-3AD203B41FA5}">
                      <a16:colId xmlns:a16="http://schemas.microsoft.com/office/drawing/2014/main" val="1945101923"/>
                    </a:ext>
                  </a:extLst>
                </a:gridCol>
                <a:gridCol w="3817408">
                  <a:extLst>
                    <a:ext uri="{9D8B030D-6E8A-4147-A177-3AD203B41FA5}">
                      <a16:colId xmlns:a16="http://schemas.microsoft.com/office/drawing/2014/main" val="312893035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At-Exposure Risk Based on Sexual</a:t>
                      </a:r>
                      <a:r>
                        <a:rPr lang="en-US" baseline="0" dirty="0" smtClean="0"/>
                        <a:t> History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STIs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Frequency</a:t>
                      </a:r>
                      <a:endParaRPr lang="en-US" dirty="0"/>
                    </a:p>
                  </a:txBody>
                  <a:tcPr marL="99585" marR="99585"/>
                </a:tc>
                <a:extLst>
                  <a:ext uri="{0D108BD9-81ED-4DB2-BD59-A6C34878D82A}">
                    <a16:rowId xmlns:a16="http://schemas.microsoft.com/office/drawing/2014/main" val="38947083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All at</a:t>
                      </a:r>
                      <a:r>
                        <a:rPr lang="en-US" baseline="0" dirty="0" smtClean="0"/>
                        <a:t> exposure risk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Chlamydia/Gonorrhea (3-site testing where appropriate), Syphilis, HIV, HBV, HCV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</a:p>
                    <a:p>
                      <a:r>
                        <a:rPr lang="en-US" dirty="0" smtClean="0"/>
                        <a:t>More frequent based on risk (e.g. 3-6 months)</a:t>
                      </a:r>
                    </a:p>
                  </a:txBody>
                  <a:tcPr marL="99585" marR="99585"/>
                </a:tc>
                <a:extLst>
                  <a:ext uri="{0D108BD9-81ED-4DB2-BD59-A6C34878D82A}">
                    <a16:rowId xmlns:a16="http://schemas.microsoft.com/office/drawing/2014/main" val="1144843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Women</a:t>
                      </a:r>
                      <a:r>
                        <a:rPr lang="en-US" baseline="0" dirty="0" smtClean="0"/>
                        <a:t> at exposure risk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Trichomonas</a:t>
                      </a:r>
                      <a:endParaRPr lang="en-US" dirty="0"/>
                    </a:p>
                  </a:txBody>
                  <a:tcPr marL="99585" marR="99585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Annual</a:t>
                      </a:r>
                    </a:p>
                    <a:p>
                      <a:r>
                        <a:rPr lang="en-US" dirty="0" smtClean="0"/>
                        <a:t>More frequent based on risk (e.g. 3-6 months)</a:t>
                      </a:r>
                      <a:endParaRPr lang="en-US" dirty="0"/>
                    </a:p>
                  </a:txBody>
                  <a:tcPr marL="99585" marR="99585"/>
                </a:tc>
                <a:extLst>
                  <a:ext uri="{0D108BD9-81ED-4DB2-BD59-A6C34878D82A}">
                    <a16:rowId xmlns:a16="http://schemas.microsoft.com/office/drawing/2014/main" val="3358996016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-18300" y="539303"/>
            <a:ext cx="8026371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 of At-Exposure Risk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STI Screening Recommendations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886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2901" y="254000"/>
            <a:ext cx="7762714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/>
              <a:t>CDC STI Treatment Guidelines 2021: </a:t>
            </a:r>
            <a:br>
              <a:rPr lang="en-US" sz="3600" dirty="0" smtClean="0"/>
            </a:br>
            <a:r>
              <a:rPr lang="en-US" sz="3600" dirty="0" smtClean="0"/>
              <a:t>Asymptomatic Screenings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57250" y="1481138"/>
            <a:ext cx="8343900" cy="4557712"/>
          </a:xfrm>
        </p:spPr>
        <p:txBody>
          <a:bodyPr>
            <a:noAutofit/>
          </a:bodyPr>
          <a:lstStyle/>
          <a:p>
            <a:r>
              <a:rPr lang="en-US" sz="2800" dirty="0" smtClean="0"/>
              <a:t>Cis-Women:</a:t>
            </a:r>
          </a:p>
          <a:p>
            <a:pPr lvl="1"/>
            <a:r>
              <a:rPr lang="en-US" sz="2400" dirty="0" smtClean="0"/>
              <a:t>Chlamydia/Gonorrhea</a:t>
            </a:r>
          </a:p>
          <a:p>
            <a:pPr lvl="2"/>
            <a:r>
              <a:rPr lang="en-US" sz="2000" dirty="0" smtClean="0"/>
              <a:t>All sexually active &lt;25</a:t>
            </a:r>
          </a:p>
          <a:p>
            <a:pPr lvl="2"/>
            <a:r>
              <a:rPr lang="en-US" sz="2000" dirty="0" smtClean="0"/>
              <a:t>Sexually active 25+ if at increased risk </a:t>
            </a:r>
          </a:p>
          <a:p>
            <a:pPr lvl="3"/>
            <a:r>
              <a:rPr lang="en-US" sz="1800" dirty="0" smtClean="0"/>
              <a:t>New sex partner, </a:t>
            </a:r>
            <a:r>
              <a:rPr lang="en-US" dirty="0" smtClean="0"/>
              <a:t>&gt;1 </a:t>
            </a:r>
            <a:r>
              <a:rPr lang="en-US" sz="1800" dirty="0" smtClean="0"/>
              <a:t>partner, a partner with other partners, sex partner with a STI</a:t>
            </a:r>
          </a:p>
          <a:p>
            <a:pPr lvl="2"/>
            <a:r>
              <a:rPr lang="en-US" sz="2000" dirty="0" smtClean="0"/>
              <a:t>If positive, test after 3 months to rule out reinfection</a:t>
            </a:r>
          </a:p>
          <a:p>
            <a:pPr lvl="2"/>
            <a:r>
              <a:rPr lang="en-US" sz="2000" dirty="0" smtClean="0"/>
              <a:t>Consider rectal chlamydia and pharyngeal/rectal gonorrhea screening based on sexual exposures and shared decision making. </a:t>
            </a:r>
          </a:p>
          <a:p>
            <a:pPr lvl="1"/>
            <a:r>
              <a:rPr lang="en-US" sz="2400" dirty="0"/>
              <a:t>Syphilis: </a:t>
            </a:r>
          </a:p>
          <a:p>
            <a:pPr lvl="2"/>
            <a:r>
              <a:rPr lang="en-US" sz="2000" dirty="0" smtClean="0"/>
              <a:t>If at </a:t>
            </a:r>
            <a:r>
              <a:rPr lang="en-US" sz="2000" dirty="0"/>
              <a:t>risk </a:t>
            </a:r>
            <a:r>
              <a:rPr lang="en-US" sz="2000" dirty="0" smtClean="0"/>
              <a:t>of exposure</a:t>
            </a:r>
          </a:p>
          <a:p>
            <a:pPr lvl="3"/>
            <a:r>
              <a:rPr lang="en-US" sz="1800" dirty="0" smtClean="0"/>
              <a:t>History </a:t>
            </a:r>
            <a:r>
              <a:rPr lang="en-US" sz="1800" dirty="0"/>
              <a:t>of incarceration or </a:t>
            </a:r>
            <a:r>
              <a:rPr lang="en-US" sz="1800" dirty="0" smtClean="0"/>
              <a:t>transactional sex, </a:t>
            </a:r>
            <a:r>
              <a:rPr lang="en-US" sz="1800" dirty="0"/>
              <a:t>geography, </a:t>
            </a:r>
            <a:r>
              <a:rPr lang="en-US" sz="1800" dirty="0" smtClean="0"/>
              <a:t>race/ethnicity</a:t>
            </a:r>
            <a:r>
              <a:rPr lang="en-US" sz="1800" dirty="0"/>
              <a:t>.</a:t>
            </a:r>
          </a:p>
          <a:p>
            <a:pPr lvl="2"/>
            <a:endParaRPr lang="en-US" sz="2000" dirty="0"/>
          </a:p>
        </p:txBody>
      </p:sp>
      <p:pic>
        <p:nvPicPr>
          <p:cNvPr id="1032" name="Picture 8" descr="Free Vector | Group of strong women vector | Ladies day, Wom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2402" y="1677989"/>
            <a:ext cx="2613024" cy="2613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111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1579418"/>
            <a:ext cx="10972800" cy="4840731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HERPES: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Type-specific HSV serologic testing to be considered if presenting for STI evaluation, esp. if more than one partner.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TRICHOMONAS</a:t>
            </a: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Consider in high prevalence settings, e.g. STI clinics, correctional facilities and in asymptomatic at high risk (multiple partners, transactional sex, drug misuse, history of STI or incarceration). 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HIV: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All 13-64 (opt out); all who seek STI evaluation/treatment.</a:t>
            </a:r>
          </a:p>
          <a:p>
            <a:pPr marL="0" marR="0" lvl="0" indent="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HBV: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At risk (more than one partner in last 6 months, STI evaluation/treatment,            past or current IDU, HBV+ sex partner)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HCV: 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All 18+ (unless positivity rate &lt;0.1%)</a:t>
            </a:r>
          </a:p>
          <a:p>
            <a:pPr marL="236538" marR="0" lvl="0" indent="-236538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744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6" y="1426662"/>
            <a:ext cx="7691185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Pregnancy:</a:t>
            </a:r>
          </a:p>
          <a:p>
            <a:pPr lvl="1"/>
            <a:r>
              <a:rPr lang="en-US" dirty="0" smtClean="0"/>
              <a:t>Chlamydia/Gonorrhea</a:t>
            </a:r>
          </a:p>
          <a:p>
            <a:pPr lvl="2"/>
            <a:r>
              <a:rPr lang="en-US" dirty="0" smtClean="0"/>
              <a:t>All &lt;25</a:t>
            </a:r>
          </a:p>
          <a:p>
            <a:pPr lvl="2"/>
            <a:r>
              <a:rPr lang="en-US" dirty="0" smtClean="0"/>
              <a:t>25</a:t>
            </a:r>
            <a:r>
              <a:rPr lang="en-US" dirty="0"/>
              <a:t>+ if at increased risk </a:t>
            </a:r>
          </a:p>
          <a:p>
            <a:pPr lvl="3"/>
            <a:r>
              <a:rPr lang="en-US" dirty="0"/>
              <a:t>New sex partner, more than one partner, a partner with other partners, sex partner with a </a:t>
            </a:r>
            <a:r>
              <a:rPr lang="en-US" dirty="0" smtClean="0"/>
              <a:t>STI</a:t>
            </a:r>
          </a:p>
          <a:p>
            <a:pPr lvl="2"/>
            <a:r>
              <a:rPr lang="en-US" dirty="0" smtClean="0"/>
              <a:t>Rescreen during third trimester</a:t>
            </a:r>
          </a:p>
          <a:p>
            <a:pPr lvl="2"/>
            <a:r>
              <a:rPr lang="en-US" dirty="0" smtClean="0"/>
              <a:t>Test of cure for chlamydia 4 weeks after treatment</a:t>
            </a:r>
          </a:p>
          <a:p>
            <a:pPr lvl="2"/>
            <a:r>
              <a:rPr lang="en-US" dirty="0" smtClean="0"/>
              <a:t>Retest within 3 months for reinfection</a:t>
            </a:r>
          </a:p>
          <a:p>
            <a:pPr lvl="1"/>
            <a:r>
              <a:rPr lang="en-US" dirty="0"/>
              <a:t>Syphilis: </a:t>
            </a:r>
          </a:p>
          <a:p>
            <a:pPr lvl="2"/>
            <a:r>
              <a:rPr lang="en-US" dirty="0"/>
              <a:t>All at first prenatal visit</a:t>
            </a:r>
          </a:p>
          <a:p>
            <a:pPr lvl="2"/>
            <a:r>
              <a:rPr lang="en-US" dirty="0"/>
              <a:t>Retest at 28 weeks and at delivery if at </a:t>
            </a:r>
            <a:r>
              <a:rPr lang="en-US" dirty="0" smtClean="0"/>
              <a:t>risk of exposure</a:t>
            </a:r>
          </a:p>
          <a:p>
            <a:pPr lvl="3"/>
            <a:r>
              <a:rPr lang="en-US" dirty="0" smtClean="0"/>
              <a:t>Lives </a:t>
            </a:r>
            <a:r>
              <a:rPr lang="en-US" dirty="0"/>
              <a:t>in community with high syphilis </a:t>
            </a:r>
            <a:r>
              <a:rPr lang="en-US" dirty="0" smtClean="0"/>
              <a:t>morbidity; drug use, STI in </a:t>
            </a:r>
            <a:r>
              <a:rPr lang="en-US" dirty="0"/>
              <a:t>pregnancy, </a:t>
            </a:r>
            <a:r>
              <a:rPr lang="en-US" dirty="0" smtClean="0"/>
              <a:t>&gt;1 partner, </a:t>
            </a:r>
            <a:r>
              <a:rPr lang="en-US" dirty="0"/>
              <a:t>new partner, partner with </a:t>
            </a:r>
            <a:r>
              <a:rPr lang="en-US" dirty="0" smtClean="0"/>
              <a:t>STIs</a:t>
            </a:r>
            <a:endParaRPr lang="en-US" dirty="0"/>
          </a:p>
          <a:p>
            <a:pPr lvl="2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" y="244836"/>
            <a:ext cx="8172418" cy="662782"/>
          </a:xfrm>
          <a:prstGeom prst="rect">
            <a:avLst/>
          </a:prstGeom>
        </p:spPr>
        <p:txBody>
          <a:bodyPr>
            <a:no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Asymptomatic Screenings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050" name="Picture 2" descr="Interracial Group of Pregnancy Women in Heart Stock Illustra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905" y="1876112"/>
            <a:ext cx="3368675" cy="238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00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883" y="1524000"/>
            <a:ext cx="11452597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Pregnant Women:</a:t>
            </a:r>
          </a:p>
          <a:p>
            <a:pPr lvl="1"/>
            <a:r>
              <a:rPr lang="en-US" dirty="0" smtClean="0"/>
              <a:t>Herpes: </a:t>
            </a:r>
          </a:p>
          <a:p>
            <a:pPr lvl="2"/>
            <a:r>
              <a:rPr lang="en-US" dirty="0" smtClean="0"/>
              <a:t>Not routinely.</a:t>
            </a:r>
          </a:p>
          <a:p>
            <a:pPr lvl="2"/>
            <a:r>
              <a:rPr lang="en-US" dirty="0" smtClean="0"/>
              <a:t>Consider type-specific HSV serologic testing if at risk. </a:t>
            </a:r>
          </a:p>
          <a:p>
            <a:pPr lvl="1"/>
            <a:r>
              <a:rPr lang="en-US" dirty="0" smtClean="0"/>
              <a:t>HIV: </a:t>
            </a:r>
          </a:p>
          <a:p>
            <a:pPr lvl="2"/>
            <a:r>
              <a:rPr lang="en-US" dirty="0" smtClean="0"/>
              <a:t>All at first prenatal visit </a:t>
            </a:r>
          </a:p>
          <a:p>
            <a:pPr lvl="2"/>
            <a:r>
              <a:rPr lang="en-US" dirty="0" smtClean="0"/>
              <a:t>Retest in 3</a:t>
            </a:r>
            <a:r>
              <a:rPr lang="en-US" baseline="30000" dirty="0" smtClean="0"/>
              <a:t>rd</a:t>
            </a:r>
            <a:r>
              <a:rPr lang="en-US" dirty="0" smtClean="0"/>
              <a:t> trimester if at risk of exposure</a:t>
            </a:r>
          </a:p>
          <a:p>
            <a:pPr lvl="3"/>
            <a:r>
              <a:rPr lang="en-US" dirty="0" smtClean="0"/>
              <a:t>Drug use, STI in pregnancy, &gt;1 partner, new sex partner, lives in high HIV prevalence area, partners with HIV</a:t>
            </a:r>
          </a:p>
          <a:p>
            <a:pPr lvl="2"/>
            <a:r>
              <a:rPr lang="en-US" dirty="0" smtClean="0"/>
              <a:t>Rapid testing at delivery if not previously screened</a:t>
            </a:r>
          </a:p>
          <a:p>
            <a:pPr lvl="1"/>
            <a:r>
              <a:rPr lang="en-US" dirty="0" smtClean="0"/>
              <a:t>HBV: </a:t>
            </a:r>
          </a:p>
          <a:p>
            <a:pPr lvl="2"/>
            <a:r>
              <a:rPr lang="en-US" dirty="0" smtClean="0"/>
              <a:t>All at first prenatal visit; retest if at risk.</a:t>
            </a:r>
          </a:p>
          <a:p>
            <a:pPr lvl="1"/>
            <a:r>
              <a:rPr lang="en-US" dirty="0" smtClean="0"/>
              <a:t>HCV: </a:t>
            </a:r>
          </a:p>
          <a:p>
            <a:pPr lvl="2"/>
            <a:r>
              <a:rPr lang="en-US" dirty="0" smtClean="0"/>
              <a:t>All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510121"/>
            <a:ext cx="8141421" cy="79499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Asymptomatic Screenings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" name="Picture 2" descr="Interracial Group of Pregnancy Women in Heart Stock Illustratio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407" y="1305115"/>
            <a:ext cx="3368675" cy="238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504" y="1211279"/>
            <a:ext cx="10319057" cy="5334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Men who have sex with women:</a:t>
            </a:r>
          </a:p>
          <a:p>
            <a:pPr lvl="1"/>
            <a:r>
              <a:rPr lang="en-US" dirty="0" smtClean="0"/>
              <a:t>Chlamydia/Gonorrhea</a:t>
            </a:r>
          </a:p>
          <a:p>
            <a:pPr lvl="2"/>
            <a:r>
              <a:rPr lang="en-US" dirty="0" smtClean="0"/>
              <a:t>Insufficient evidence for screening low risk</a:t>
            </a:r>
          </a:p>
          <a:p>
            <a:pPr lvl="2"/>
            <a:r>
              <a:rPr lang="en-US" dirty="0" smtClean="0"/>
              <a:t>Could consider screening for chlamydia in young men in high prevalence settings </a:t>
            </a:r>
          </a:p>
          <a:p>
            <a:pPr lvl="3"/>
            <a:r>
              <a:rPr lang="en-US" dirty="0" smtClean="0"/>
              <a:t>Adolescent clinics, correctional facilities, STI/sexual health clinics</a:t>
            </a:r>
          </a:p>
          <a:p>
            <a:pPr lvl="1"/>
            <a:r>
              <a:rPr lang="en-US" dirty="0" smtClean="0"/>
              <a:t>Syphilis</a:t>
            </a:r>
          </a:p>
          <a:p>
            <a:pPr lvl="2"/>
            <a:r>
              <a:rPr lang="en-US" dirty="0" smtClean="0"/>
              <a:t>Consider in younger than 29 years in high prevalence settings</a:t>
            </a:r>
          </a:p>
          <a:p>
            <a:pPr lvl="2"/>
            <a:r>
              <a:rPr lang="en-US" dirty="0" smtClean="0"/>
              <a:t>Any at risk of exposure</a:t>
            </a:r>
          </a:p>
          <a:p>
            <a:pPr lvl="3"/>
            <a:r>
              <a:rPr lang="en-US" dirty="0" smtClean="0"/>
              <a:t>History of incarceration or transactional sex, geography, race/ethnicity</a:t>
            </a:r>
          </a:p>
          <a:p>
            <a:pPr lvl="1"/>
            <a:r>
              <a:rPr lang="en-US" dirty="0" smtClean="0"/>
              <a:t>Herpes</a:t>
            </a:r>
          </a:p>
          <a:p>
            <a:pPr lvl="2"/>
            <a:r>
              <a:rPr lang="en-US" dirty="0" smtClean="0"/>
              <a:t>Type-specific HSV serologic testing to consider if presenting for STI evaluation, </a:t>
            </a:r>
            <a:r>
              <a:rPr lang="en-US" dirty="0" err="1" smtClean="0"/>
              <a:t>esp</a:t>
            </a:r>
            <a:r>
              <a:rPr lang="en-US" dirty="0" smtClean="0"/>
              <a:t> if &gt;1 partner</a:t>
            </a:r>
          </a:p>
          <a:p>
            <a:pPr lvl="1"/>
            <a:r>
              <a:rPr lang="en-US" dirty="0" smtClean="0"/>
              <a:t>HIV</a:t>
            </a:r>
          </a:p>
          <a:p>
            <a:pPr lvl="2"/>
            <a:r>
              <a:rPr lang="en-US" dirty="0" smtClean="0"/>
              <a:t>All 13-64 (at least once)</a:t>
            </a:r>
          </a:p>
          <a:p>
            <a:pPr lvl="2"/>
            <a:r>
              <a:rPr lang="en-US" dirty="0" smtClean="0"/>
              <a:t>All who seek STI evaluation/treatment</a:t>
            </a:r>
          </a:p>
          <a:p>
            <a:pPr lvl="1"/>
            <a:r>
              <a:rPr lang="en-US" dirty="0" smtClean="0"/>
              <a:t>HBV</a:t>
            </a:r>
          </a:p>
          <a:p>
            <a:pPr lvl="2"/>
            <a:r>
              <a:rPr lang="en-US" dirty="0" smtClean="0"/>
              <a:t>At risk e.g. sexual or percutaneous exposure</a:t>
            </a:r>
          </a:p>
          <a:p>
            <a:pPr lvl="1"/>
            <a:r>
              <a:rPr lang="en-US" dirty="0" smtClean="0"/>
              <a:t>HCV</a:t>
            </a:r>
          </a:p>
          <a:p>
            <a:pPr lvl="2"/>
            <a:r>
              <a:rPr lang="en-US" dirty="0" smtClean="0"/>
              <a:t>All 18+ (at least once)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70481" y="381393"/>
            <a:ext cx="8008071" cy="662782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Asymptomatic Screenings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8038" y="4529144"/>
            <a:ext cx="3131434" cy="218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2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6" y="1738062"/>
            <a:ext cx="11452597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Men who have sex with men:</a:t>
            </a:r>
          </a:p>
          <a:p>
            <a:pPr lvl="1"/>
            <a:r>
              <a:rPr lang="en-US" dirty="0" smtClean="0"/>
              <a:t>Chlamydia/Gonorrhea</a:t>
            </a:r>
          </a:p>
          <a:p>
            <a:pPr lvl="2"/>
            <a:r>
              <a:rPr lang="en-US" dirty="0" smtClean="0"/>
              <a:t>At least annually at sites of contact regardless of condom use</a:t>
            </a:r>
          </a:p>
          <a:p>
            <a:pPr lvl="3"/>
            <a:r>
              <a:rPr lang="en-US" dirty="0" smtClean="0"/>
              <a:t>Chlamydia: urethra, rectum</a:t>
            </a:r>
          </a:p>
          <a:p>
            <a:pPr lvl="3"/>
            <a:r>
              <a:rPr lang="en-US" dirty="0" smtClean="0"/>
              <a:t>Gonorrhea: urethra, rectum, pharynx</a:t>
            </a:r>
          </a:p>
          <a:p>
            <a:pPr lvl="2"/>
            <a:r>
              <a:rPr lang="en-US" dirty="0" smtClean="0"/>
              <a:t>Every 3-6 months if at continued risk of exposure</a:t>
            </a:r>
          </a:p>
          <a:p>
            <a:pPr lvl="3"/>
            <a:r>
              <a:rPr lang="en-US" dirty="0" smtClean="0"/>
              <a:t>On </a:t>
            </a:r>
            <a:r>
              <a:rPr lang="en-US" dirty="0" err="1" smtClean="0"/>
              <a:t>PrEP</a:t>
            </a:r>
            <a:endParaRPr lang="en-US" dirty="0" smtClean="0"/>
          </a:p>
          <a:p>
            <a:pPr lvl="3"/>
            <a:r>
              <a:rPr lang="en-US" dirty="0" smtClean="0"/>
              <a:t>If they or their sex partners have other partners</a:t>
            </a:r>
          </a:p>
          <a:p>
            <a:pPr lvl="1"/>
            <a:r>
              <a:rPr lang="en-US" dirty="0" smtClean="0"/>
              <a:t>Syphilis</a:t>
            </a:r>
          </a:p>
          <a:p>
            <a:pPr lvl="2"/>
            <a:r>
              <a:rPr lang="en-US" dirty="0" smtClean="0"/>
              <a:t>At least annually</a:t>
            </a:r>
          </a:p>
          <a:p>
            <a:pPr lvl="2"/>
            <a:r>
              <a:rPr lang="en-US" dirty="0" smtClean="0"/>
              <a:t>Every 3-6 months if at continued risk of exposure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0" y="492809"/>
            <a:ext cx="8028122" cy="7680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Asymptomatic Screenings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4092" y="2212342"/>
            <a:ext cx="2428875" cy="368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6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386" y="1689640"/>
            <a:ext cx="8909422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Men who have sex with men:</a:t>
            </a:r>
          </a:p>
          <a:p>
            <a:pPr lvl="1"/>
            <a:r>
              <a:rPr lang="en-US" dirty="0" smtClean="0"/>
              <a:t>Herpes: </a:t>
            </a:r>
          </a:p>
          <a:p>
            <a:pPr lvl="2"/>
            <a:r>
              <a:rPr lang="en-US" dirty="0"/>
              <a:t>T</a:t>
            </a:r>
            <a:r>
              <a:rPr lang="en-US" dirty="0" smtClean="0"/>
              <a:t>ype-specific HSV serologic testing to consider if infection status is unknown with previously undiagnosed genital tract infection.</a:t>
            </a:r>
          </a:p>
          <a:p>
            <a:pPr lvl="1"/>
            <a:r>
              <a:rPr lang="en-US" dirty="0" smtClean="0"/>
              <a:t>HIV: </a:t>
            </a:r>
          </a:p>
          <a:p>
            <a:pPr lvl="2"/>
            <a:r>
              <a:rPr lang="en-US" dirty="0" smtClean="0"/>
              <a:t>At least annually if HIV status unknown/negative and patient or partners have had &gt;1 partner since last HIV test.</a:t>
            </a:r>
          </a:p>
          <a:p>
            <a:pPr lvl="2"/>
            <a:r>
              <a:rPr lang="en-US" dirty="0" smtClean="0"/>
              <a:t>More frequent (e.g. every 3-6 months) if at continued risk</a:t>
            </a:r>
            <a:r>
              <a:rPr lang="en-US" dirty="0"/>
              <a:t> </a:t>
            </a:r>
            <a:r>
              <a:rPr lang="en-US" dirty="0" smtClean="0"/>
              <a:t>of exposure</a:t>
            </a:r>
          </a:p>
          <a:p>
            <a:pPr lvl="1"/>
            <a:r>
              <a:rPr lang="en-US" dirty="0" smtClean="0"/>
              <a:t>HBV: </a:t>
            </a:r>
          </a:p>
          <a:p>
            <a:pPr lvl="2"/>
            <a:r>
              <a:rPr lang="en-US" dirty="0" smtClean="0"/>
              <a:t>All should be tested for </a:t>
            </a:r>
            <a:r>
              <a:rPr lang="en-US" dirty="0" err="1" smtClean="0"/>
              <a:t>HBsAg</a:t>
            </a:r>
            <a:r>
              <a:rPr lang="en-US" dirty="0" smtClean="0"/>
              <a:t>, </a:t>
            </a:r>
            <a:r>
              <a:rPr lang="en-US" dirty="0" err="1" smtClean="0"/>
              <a:t>HBVcAb</a:t>
            </a:r>
            <a:r>
              <a:rPr lang="en-US" dirty="0" smtClean="0"/>
              <a:t>, </a:t>
            </a:r>
            <a:r>
              <a:rPr lang="en-US" dirty="0" err="1" smtClean="0"/>
              <a:t>HBVsAb</a:t>
            </a:r>
            <a:endParaRPr lang="en-US" dirty="0" smtClean="0"/>
          </a:p>
          <a:p>
            <a:pPr lvl="1"/>
            <a:r>
              <a:rPr lang="en-US" dirty="0" smtClean="0"/>
              <a:t>HCV: </a:t>
            </a:r>
          </a:p>
          <a:p>
            <a:pPr lvl="2"/>
            <a:r>
              <a:rPr lang="en-US" dirty="0" smtClean="0"/>
              <a:t>All (at least once)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8489" y="537368"/>
            <a:ext cx="8245098" cy="841015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Asymptomatic Screenings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58783" y="2038821"/>
            <a:ext cx="2543175" cy="3860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40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3803" y="1570398"/>
            <a:ext cx="11452597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Transgender and Gender Diverse Persons:</a:t>
            </a:r>
          </a:p>
          <a:p>
            <a:pPr lvl="1"/>
            <a:r>
              <a:rPr lang="en-US" dirty="0" smtClean="0"/>
              <a:t>Chlamydia/Gonorrhea</a:t>
            </a:r>
          </a:p>
          <a:p>
            <a:pPr lvl="2"/>
            <a:r>
              <a:rPr lang="en-US" dirty="0" smtClean="0"/>
              <a:t>Screening recommendations should be adapted based on anatomy.</a:t>
            </a:r>
          </a:p>
          <a:p>
            <a:pPr lvl="3"/>
            <a:r>
              <a:rPr lang="en-US" dirty="0" smtClean="0"/>
              <a:t>E.g. persons with cervix annual routine screening if &lt; 25.</a:t>
            </a:r>
          </a:p>
          <a:p>
            <a:pPr lvl="2"/>
            <a:r>
              <a:rPr lang="en-US" dirty="0" smtClean="0"/>
              <a:t>Consider screening at rectal site (chlamydia) and pharyngeal/rectal sites (gonorrhea) based on sexual exposure. </a:t>
            </a:r>
          </a:p>
          <a:p>
            <a:pPr lvl="1"/>
            <a:r>
              <a:rPr lang="en-US" dirty="0" smtClean="0"/>
              <a:t>Syphilis</a:t>
            </a:r>
          </a:p>
          <a:p>
            <a:pPr lvl="2"/>
            <a:r>
              <a:rPr lang="en-US" dirty="0" smtClean="0"/>
              <a:t>Consider at least annually based on sexual exposure</a:t>
            </a:r>
          </a:p>
          <a:p>
            <a:pPr lvl="1"/>
            <a:r>
              <a:rPr lang="en-US" dirty="0" smtClean="0"/>
              <a:t>HIV</a:t>
            </a:r>
          </a:p>
          <a:p>
            <a:pPr lvl="2"/>
            <a:r>
              <a:rPr lang="en-US" dirty="0" smtClean="0"/>
              <a:t>Discuss and offer to all. </a:t>
            </a:r>
          </a:p>
          <a:p>
            <a:pPr lvl="2"/>
            <a:r>
              <a:rPr lang="en-US" dirty="0" smtClean="0"/>
              <a:t>Frequency based on level of exposure risk.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244835"/>
            <a:ext cx="7966129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Asymptomatic Screenings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4450" y="3856246"/>
            <a:ext cx="4171950" cy="240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374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 txBox="1">
            <a:spLocks/>
          </p:cNvSpPr>
          <p:nvPr/>
        </p:nvSpPr>
        <p:spPr>
          <a:xfrm>
            <a:off x="581392" y="1563529"/>
            <a:ext cx="6516094" cy="4856620"/>
          </a:xfrm>
          <a:prstGeom prst="rect">
            <a:avLst/>
          </a:prstGeom>
          <a:noFill/>
          <a:ln w="25400" cap="flat" cmpd="sng" algn="ctr">
            <a:solidFill>
              <a:srgbClr val="4F81BD"/>
            </a:solidFill>
            <a:prstDash val="solid"/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NTTAP Faculty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Collaborative Design, and Facilitation </a:t>
            </a:r>
            <a:endParaRPr kumimoji="0" lang="en-US" sz="20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Amanda Schiessl, MPP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Deputy Chief Operating Officer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Project Director/Co-PI, NCA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Margaret Flinter, APRN, PhD, FAAN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Co-PI, NCA &amp; Senior Vice President/Clinical Director</a:t>
            </a:r>
          </a:p>
          <a:p>
            <a:pPr marL="571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Bianca Flowers, MPH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Program Manager</a:t>
            </a:r>
          </a:p>
          <a:p>
            <a:pPr marL="5715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Meaghan Angers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Program Manager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Dr. Marwan Haddad, MD, MPH, AAHIVS,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Medical Director, Center for Key Populations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Kasey Harding, MPH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Program Director, Center for Key Populations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7097486" y="1563529"/>
            <a:ext cx="4637313" cy="4856620"/>
          </a:xfrm>
          <a:prstGeom prst="rect">
            <a:avLst/>
          </a:prstGeom>
          <a:noFill/>
          <a:ln w="25400" cap="flat" cmpd="sng" algn="ctr">
            <a:solidFill>
              <a:srgbClr val="9BBB59"/>
            </a:solidFill>
            <a:prstDash val="solid"/>
          </a:ln>
          <a:effectLst/>
        </p:spPr>
        <p:txBody>
          <a:bodyPr vert="horz" lIns="91440" tIns="45720" rIns="91440" bIns="45720" rtlCol="0">
            <a:normAutofit fontScale="8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Mentors, Coaching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Faculty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Jeannie McIntosh, APRN, FNP-C, 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AAHIV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Nurse Practitioner, Center for Key Populations</a:t>
            </a: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mcintosj@chc1.com</a:t>
            </a: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/>
            </a:r>
            <a:b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endParaRPr kumimoji="0" lang="en-US" sz="23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Maria Lorenzo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Community Based Services Manager, Center for Key Populations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LorenzM@chc1.com</a:t>
            </a: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/>
            </a:r>
            <a:b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</a:br>
            <a:endParaRPr kumimoji="0" lang="en-US" sz="1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Evaluation Faculty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Kathleen Thies, PhD, RN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Consultant, Researcher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ThiesK@chc1.com</a:t>
            </a: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92736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9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6" y="1378383"/>
            <a:ext cx="11452597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Persons with HIV:</a:t>
            </a:r>
          </a:p>
          <a:p>
            <a:pPr lvl="1"/>
            <a:r>
              <a:rPr lang="en-US" dirty="0" smtClean="0"/>
              <a:t>Chlamydia/Gonorrhea/Syphilis</a:t>
            </a:r>
          </a:p>
          <a:p>
            <a:pPr lvl="2"/>
            <a:r>
              <a:rPr lang="en-US" dirty="0" smtClean="0"/>
              <a:t>At first evaluation after HIV diagnosis and at least annually after that.</a:t>
            </a:r>
          </a:p>
          <a:p>
            <a:pPr lvl="2"/>
            <a:r>
              <a:rPr lang="en-US" dirty="0" smtClean="0"/>
              <a:t>More frequent screening based on risk.</a:t>
            </a:r>
          </a:p>
          <a:p>
            <a:pPr lvl="1"/>
            <a:r>
              <a:rPr lang="en-US" dirty="0" smtClean="0"/>
              <a:t>Herpes:</a:t>
            </a:r>
          </a:p>
          <a:p>
            <a:pPr lvl="2"/>
            <a:r>
              <a:rPr lang="en-US" dirty="0" smtClean="0"/>
              <a:t>Type-specific HSV serologic testing considered for persons presenting for STI evaluation. </a:t>
            </a:r>
          </a:p>
          <a:p>
            <a:pPr lvl="1"/>
            <a:r>
              <a:rPr lang="en-US" dirty="0" smtClean="0"/>
              <a:t>Trichomonas:</a:t>
            </a:r>
          </a:p>
          <a:p>
            <a:pPr lvl="2"/>
            <a:r>
              <a:rPr lang="en-US" dirty="0" smtClean="0"/>
              <a:t>For women at entry to care and at least annually thereafter.</a:t>
            </a:r>
          </a:p>
          <a:p>
            <a:pPr lvl="1"/>
            <a:r>
              <a:rPr lang="en-US" dirty="0" smtClean="0"/>
              <a:t>HBV: </a:t>
            </a:r>
          </a:p>
          <a:p>
            <a:pPr lvl="2"/>
            <a:r>
              <a:rPr lang="en-US" dirty="0" smtClean="0"/>
              <a:t>All should be tested for </a:t>
            </a:r>
            <a:r>
              <a:rPr lang="en-US" dirty="0" err="1" smtClean="0"/>
              <a:t>HBsAg</a:t>
            </a:r>
            <a:r>
              <a:rPr lang="en-US" dirty="0" smtClean="0"/>
              <a:t>, </a:t>
            </a:r>
            <a:r>
              <a:rPr lang="en-US" dirty="0" err="1" smtClean="0"/>
              <a:t>HBVcAb</a:t>
            </a:r>
            <a:r>
              <a:rPr lang="en-US" dirty="0" smtClean="0"/>
              <a:t>, </a:t>
            </a:r>
            <a:r>
              <a:rPr lang="en-US" dirty="0" err="1" smtClean="0"/>
              <a:t>HBVsAb</a:t>
            </a:r>
            <a:endParaRPr lang="en-US" dirty="0" smtClean="0"/>
          </a:p>
          <a:p>
            <a:pPr lvl="1"/>
            <a:r>
              <a:rPr lang="en-US" dirty="0" smtClean="0"/>
              <a:t>HCV: </a:t>
            </a:r>
          </a:p>
          <a:p>
            <a:pPr lvl="2"/>
            <a:r>
              <a:rPr lang="en-US" dirty="0" smtClean="0"/>
              <a:t>All at initial evaluation</a:t>
            </a:r>
          </a:p>
          <a:p>
            <a:pPr lvl="2"/>
            <a:r>
              <a:rPr lang="en-US" dirty="0" smtClean="0"/>
              <a:t>Annual in MSM with HIV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0" y="337823"/>
            <a:ext cx="8477573" cy="89816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Asymptomatic Screenings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8071" y="3876106"/>
            <a:ext cx="4010025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07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41269" y="140996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STI Screening on Planned Care Dashboard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Subtitle 7"/>
          <p:cNvSpPr txBox="1">
            <a:spLocks/>
          </p:cNvSpPr>
          <p:nvPr/>
        </p:nvSpPr>
        <p:spPr>
          <a:xfrm>
            <a:off x="1120456" y="2039765"/>
            <a:ext cx="9337675" cy="4495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sng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Routine annual STI Screening for specific groups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Women 13-24 (chlamydia/gonorrhea)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MSM/Transfeminine individuals (3-site testing chlamydia/gonorrhea, syphilis)</a:t>
            </a:r>
          </a:p>
          <a:p>
            <a:pPr marL="800100" marR="0" lvl="1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PrEP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patients (3-site testing chlamydia/gonorrhea, syphilis)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51" y="3567873"/>
            <a:ext cx="7673687" cy="310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0928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Clinical Expectations for Medical Providers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r="1428"/>
          <a:stretch/>
        </p:blipFill>
        <p:spPr>
          <a:xfrm>
            <a:off x="166745" y="2444865"/>
            <a:ext cx="11858510" cy="1574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18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587904" y="1549048"/>
            <a:ext cx="11260068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Evidence: Benefits of Rectal Swab Self-Collection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769901" y="3238217"/>
            <a:ext cx="10818041" cy="332460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 2019 meta-analysis showed self-collection increased uptake of STI testing services relative to clinician-collection.</a:t>
            </a:r>
            <a:r>
              <a:rPr kumimoji="0" lang="en-US" sz="20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11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Self-collection: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Helps overcome barriers associated with stigmatization of MSM and transwomen.</a:t>
            </a:r>
            <a:r>
              <a:rPr kumimoji="0" lang="en-US" sz="20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9,12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Is preferred by patients vs. invasive nature of clinician-collection.</a:t>
            </a:r>
            <a:r>
              <a:rPr kumimoji="0" lang="en-US" sz="20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13,14</a:t>
            </a: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Has been shown to be equally or more effective than clinician-collection.</a:t>
            </a:r>
            <a:r>
              <a:rPr kumimoji="0" lang="en-US" sz="20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15,16</a:t>
            </a:r>
            <a:endParaRPr kumimoji="0" lang="en-US" sz="20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7904" y="5512054"/>
            <a:ext cx="102510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Reisner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2017. Comparing self-and provider-collected swabbing for HPV DNA testing in female-to-male transgender adult patients: a mixed-methods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biobehavioral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study protocol.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BMC infectious diseases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(1), p.444.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Anschuetz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(2016).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Extragenital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screening in men who have sex with men diagnoses more chlamydia and gonorrhea cases than urine testing alone. Sexually Transmitted Diseases, 43(5), 299–301. https://doi.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org/10.1097/OLQ.0000000000000435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Ogale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2019. Self-collection of samples as an additional approach to deliver testing services for sexually transmitted infections: a systematic review and meta-analysis. BMJ global health, 4(2), p.e001349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8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12.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Rosenberger et al.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2011. Reactions to self-sampling for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ano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-rectal sexually transmitted infections among men who have sex with men: A qualitative study.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Archives of sexual behavior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40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(2), pp.281-288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Paudyal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2015. Obtaining self-samples to diagnose curable sexually transmitted infections: a systematic review of patients’ experiences. 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(4), p.e0124310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14.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Yared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2017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Optimizing Screening for Sexually Transmitted Infections in Men Using Self-Collected Swabs—A Systematic Review. In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Open Forum Infectious Diseases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(Vol. 4, No. </a:t>
            </a:r>
            <a:r>
              <a:rPr kumimoji="0" lang="en-US" sz="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Suppl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1, p. S104). Oxford University Press.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8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Lunny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al. 2015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Self-collected versus clinician-collected sampling for chlamydia and gonorrhea screening: a systemic review and meta-analysis. </a:t>
            </a:r>
            <a:r>
              <a:rPr kumimoji="0" lang="en-US" sz="8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PLoS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One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 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(7), p.e0132776.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Sexton et al. (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2013). </a:t>
            </a:r>
            <a:r>
              <a:rPr kumimoji="0" lang="en-US" sz="8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reliable is self-testing for gonorrhea and chlamydia among men who have sex with men?</a:t>
            </a:r>
            <a:r>
              <a:rPr kumimoji="0" lang="en-US" sz="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(Vol. 62).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9902" y="2317411"/>
            <a:ext cx="7481912" cy="987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 2016 study in a cohort of MSM over 1 year found: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Without extra-genital testing, &gt;70% of CT and &gt;80% of GC would have been missed.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412312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CHC Rectal Self-Collection Study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33 MSM and Transwomen due for STI screening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Mean age 40, range 19-59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39% White, 18% Black, 39% Hispanic, 3% Other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70% Gay/Lesbian, 6% Bisexual, 6% Straight, 9% Other, 9% Chose Not to Disclose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79% Male, 15%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Transfemale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, 6% Chose Not to Disclose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Offered rectal self-collection or clinician-collection.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Informed consent obtained.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Written instructions given and reviewed.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Survey questionnaire filled out after collection.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72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graphicFrame>
        <p:nvGraphicFramePr>
          <p:cNvPr id="4" name="Chart 3"/>
          <p:cNvGraphicFramePr>
            <a:graphicFrameLocks/>
          </p:cNvGraphicFramePr>
          <p:nvPr>
            <p:extLst/>
          </p:nvPr>
        </p:nvGraphicFramePr>
        <p:xfrm>
          <a:off x="-3" y="1442620"/>
          <a:ext cx="4105779" cy="2619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3911497" y="1408585"/>
          <a:ext cx="4438187" cy="30245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/>
          </p:nvPr>
        </p:nvGraphicFramePr>
        <p:xfrm>
          <a:off x="194281" y="4225241"/>
          <a:ext cx="3717216" cy="24871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993714" y="3889040"/>
          <a:ext cx="7946315" cy="2693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9359544" y="1217555"/>
          <a:ext cx="2580485" cy="3007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872790" y="663251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Aggregate Data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2514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48145" y="2560320"/>
          <a:ext cx="4389464" cy="24007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6592">
                  <a:extLst>
                    <a:ext uri="{9D8B030D-6E8A-4147-A177-3AD203B41FA5}">
                      <a16:colId xmlns:a16="http://schemas.microsoft.com/office/drawing/2014/main" val="1432385651"/>
                    </a:ext>
                  </a:extLst>
                </a:gridCol>
                <a:gridCol w="832872">
                  <a:extLst>
                    <a:ext uri="{9D8B030D-6E8A-4147-A177-3AD203B41FA5}">
                      <a16:colId xmlns:a16="http://schemas.microsoft.com/office/drawing/2014/main" val="3963413376"/>
                    </a:ext>
                  </a:extLst>
                </a:gridCol>
              </a:tblGrid>
              <a:tr h="40211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 smtClean="0">
                          <a:effectLst/>
                          <a:latin typeface="+mj-lt"/>
                        </a:rPr>
                        <a:t>Given </a:t>
                      </a:r>
                      <a:r>
                        <a:rPr lang="en-US" sz="2000" b="1" u="none" strike="noStrike" dirty="0">
                          <a:effectLst/>
                          <a:latin typeface="+mj-lt"/>
                        </a:rPr>
                        <a:t>a choice…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n</a:t>
                      </a:r>
                    </a:p>
                  </a:txBody>
                  <a:tcPr marL="9352" marR="9352" marT="9352" marB="0" anchor="b"/>
                </a:tc>
                <a:extLst>
                  <a:ext uri="{0D108BD9-81ED-4DB2-BD59-A6C34878D82A}">
                    <a16:rowId xmlns:a16="http://schemas.microsoft.com/office/drawing/2014/main" val="573575395"/>
                  </a:ext>
                </a:extLst>
              </a:tr>
              <a:tr h="40211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I prefer to swab my own bottom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extLst>
                  <a:ext uri="{0D108BD9-81ED-4DB2-BD59-A6C34878D82A}">
                    <a16:rowId xmlns:a16="http://schemas.microsoft.com/office/drawing/2014/main" val="2939679839"/>
                  </a:ext>
                </a:extLst>
              </a:tr>
              <a:tr h="79225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I prefer to have my provider swab my bottom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extLst>
                  <a:ext uri="{0D108BD9-81ED-4DB2-BD59-A6C34878D82A}">
                    <a16:rowId xmlns:a16="http://schemas.microsoft.com/office/drawing/2014/main" val="806110493"/>
                  </a:ext>
                </a:extLst>
              </a:tr>
              <a:tr h="402112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 I do not have a preference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extLst>
                  <a:ext uri="{0D108BD9-81ED-4DB2-BD59-A6C34878D82A}">
                    <a16:rowId xmlns:a16="http://schemas.microsoft.com/office/drawing/2014/main" val="2254617502"/>
                  </a:ext>
                </a:extLst>
              </a:tr>
              <a:tr h="402112"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u="none" strike="noStrike">
                          <a:effectLst/>
                          <a:latin typeface="+mj-lt"/>
                        </a:rPr>
                        <a:t>TOTAL 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+mj-lt"/>
                        </a:rPr>
                        <a:t>33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352" marR="9352" marT="9352" marB="0" anchor="b"/>
                </a:tc>
                <a:extLst>
                  <a:ext uri="{0D108BD9-81ED-4DB2-BD59-A6C34878D82A}">
                    <a16:rowId xmlns:a16="http://schemas.microsoft.com/office/drawing/2014/main" val="3579238830"/>
                  </a:ext>
                </a:extLst>
              </a:tr>
            </a:tbl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3560967" y="1679593"/>
          <a:ext cx="7995557" cy="51784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17064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380607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Evidence: Nurse-based, Self-Collection in Community Health Settings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76938" y="2634364"/>
            <a:ext cx="11234057" cy="334327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 nurse-led screening program for CT and GC at an HIV center conducted 976 screens and detected 143 infections that would otherwise have been missed.</a:t>
            </a:r>
            <a:r>
              <a:rPr kumimoji="0" lang="en-US" sz="3200" b="0" i="0" u="none" strike="noStrike" kern="1200" cap="none" spc="0" normalizeH="0" baseline="3000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17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17.4% prevalence of GC/CT in MSM screened (n=571)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Rectal CT 9.8% (n=56) and GC 4.2% (n=24)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Pharyngeal CT 1.7% (n=10) and GC 3.9% (n=23)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Urethral CT 2.6% (n=16) and GC 1.3% (n=8)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All MSM found self-collection acceptable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0945" y="5934267"/>
            <a:ext cx="101859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17.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Soni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S. and White, J.A., 2011. Self-screening for Neisseria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gonorrhoeae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Chlamydia trachomatis in the human immunodeficiency virus clinic—high yields and high acceptability. Sexually transmitted diseases, 38(12), pp.1107-1109.</a:t>
            </a:r>
            <a:b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80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STI Nursing </a:t>
            </a: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Visit –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Nuts and Bolts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502301" y="21875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Provider-directed visit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Standing order for patient-directed visit (near future)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History including 5 P’s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Anatomical inventory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Sexual History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STI History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Sexual Health and Family Planning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Testing: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Urine and pharyngeal swab collection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Self collection of rectal/vaginal swabs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–"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HIV rapid test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Lab orders for blood draw (HIV, syphilis, HCV, HBV)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Vaccinations (e.g. HAV, HBV, HPV)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Patient education/counseling (PrEP, condom distribution)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231" y="2812167"/>
            <a:ext cx="6696755" cy="210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3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581711" y="766519"/>
            <a:ext cx="7461909" cy="762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CDC STI TREATMENT WALL CHART: 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wall-chart.pdf </a:t>
            </a:r>
            <a:r>
              <a:rPr lang="en-US" dirty="0">
                <a:hlinkClick r:id="rId2"/>
              </a:rPr>
              <a:t>(cdc.gov)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712" y="1697796"/>
            <a:ext cx="11073796" cy="4845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05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F33DD87-19EE-5E46-A5C3-7B6ADE3CF984}"/>
              </a:ext>
            </a:extLst>
          </p:cNvPr>
          <p:cNvSpPr/>
          <p:nvPr/>
        </p:nvSpPr>
        <p:spPr>
          <a:xfrm>
            <a:off x="180108" y="1461845"/>
            <a:ext cx="9689605" cy="25391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Center for Key Populations</a:t>
            </a:r>
            <a: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 is the first center of its kind that focuses on key groups </a:t>
            </a:r>
            <a:r>
              <a:rPr kumimoji="0" lang="en-US" sz="2200" b="0" i="0" u="none" strike="noStrike" kern="1200" cap="none" spc="-20" normalizeH="0" baseline="0" noProof="0" dirty="0" smtClean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who </a:t>
            </a:r>
            <a: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experience health disparities secondary to stigma and discrimination </a:t>
            </a:r>
            <a:b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and who belong to communities that have suffered many barriers to healthcare.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Center brings together healthcare, training, research, and advocacy for: </a:t>
            </a:r>
            <a:br>
              <a:rPr kumimoji="0" lang="en-US" sz="2200" b="0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People who use drugs, the LGB and Transgender populations, </a:t>
            </a:r>
            <a:b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homeless and those experiencing housing instability, </a:t>
            </a:r>
            <a:b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</a:br>
            <a:r>
              <a:rPr kumimoji="0" lang="en-US" sz="2200" b="1" i="0" u="none" strike="noStrike" kern="1200" cap="none" spc="-20" normalizeH="0" baseline="0" noProof="0" dirty="0">
                <a:ln>
                  <a:noFill/>
                </a:ln>
                <a:solidFill>
                  <a:srgbClr val="010101"/>
                </a:solidFill>
                <a:effectLst/>
                <a:uLnTx/>
                <a:uFillTx/>
                <a:latin typeface="Calibri Light" panose="020F0302020204030204"/>
                <a:ea typeface="+mn-ea"/>
                <a:cs typeface="Arial" panose="020B0604020202020204" pitchFamily="34" charset="0"/>
              </a:rPr>
              <a:t>the recently incarcerated, and sex workers.</a:t>
            </a: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087CB6BA-26A4-AD4E-A18E-153E9D3225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" t="35196" r="75473" b="37390"/>
          <a:stretch/>
        </p:blipFill>
        <p:spPr bwMode="auto">
          <a:xfrm>
            <a:off x="493442" y="4532883"/>
            <a:ext cx="1418229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D007C7-C1EE-7544-BF2E-98600C1EF5B1}"/>
              </a:ext>
            </a:extLst>
          </p:cNvPr>
          <p:cNvSpPr txBox="1"/>
          <p:nvPr/>
        </p:nvSpPr>
        <p:spPr>
          <a:xfrm>
            <a:off x="493442" y="5516113"/>
            <a:ext cx="14080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 Primary Care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A05E75-CFF8-F94D-AA3C-7C55BE4384DA}"/>
              </a:ext>
            </a:extLst>
          </p:cNvPr>
          <p:cNvSpPr txBox="1"/>
          <p:nvPr/>
        </p:nvSpPr>
        <p:spPr>
          <a:xfrm>
            <a:off x="1901515" y="5516112"/>
            <a:ext cx="140807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Viral Hepatitis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Screening and Treatment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F4B184-7BF4-F248-9C71-7A51D23A14F0}"/>
              </a:ext>
            </a:extLst>
          </p:cNvPr>
          <p:cNvSpPr txBox="1"/>
          <p:nvPr/>
        </p:nvSpPr>
        <p:spPr>
          <a:xfrm>
            <a:off x="3309589" y="5516113"/>
            <a:ext cx="14080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Substance Use Health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B88D8F5-6F8A-734E-ABE8-B3A74F27BA5F}"/>
              </a:ext>
            </a:extLst>
          </p:cNvPr>
          <p:cNvSpPr txBox="1"/>
          <p:nvPr/>
        </p:nvSpPr>
        <p:spPr>
          <a:xfrm>
            <a:off x="4717662" y="5516113"/>
            <a:ext cx="14080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Health Care for the Homeless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B259D7-AD68-0A4E-ABB8-0763654CDE8C}"/>
              </a:ext>
            </a:extLst>
          </p:cNvPr>
          <p:cNvSpPr txBox="1"/>
          <p:nvPr/>
        </p:nvSpPr>
        <p:spPr>
          <a:xfrm>
            <a:off x="6125736" y="5532036"/>
            <a:ext cx="140807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LGB Health and Gender Affirming Care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2772AA-1666-9E48-867B-CCF3C99921BE}"/>
              </a:ext>
            </a:extLst>
          </p:cNvPr>
          <p:cNvSpPr txBox="1"/>
          <p:nvPr/>
        </p:nvSpPr>
        <p:spPr>
          <a:xfrm>
            <a:off x="7533809" y="5516112"/>
            <a:ext cx="1408073" cy="424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Migrant Farmer Health Program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5BA582-07E1-804A-97E8-5521987284FD}"/>
              </a:ext>
            </a:extLst>
          </p:cNvPr>
          <p:cNvSpPr txBox="1"/>
          <p:nvPr/>
        </p:nvSpPr>
        <p:spPr>
          <a:xfrm>
            <a:off x="8912146" y="5516112"/>
            <a:ext cx="1408073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HIV 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Prevention: Testing,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PrEP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PEP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EB375B-3C85-4647-9487-3834B0E1205E}"/>
              </a:ext>
            </a:extLst>
          </p:cNvPr>
          <p:cNvSpPr txBox="1"/>
          <p:nvPr/>
        </p:nvSpPr>
        <p:spPr>
          <a:xfrm>
            <a:off x="10349956" y="5516112"/>
            <a:ext cx="1408073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Sexually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Transmitted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Infections</a:t>
            </a:r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7CD160DA-05C7-274D-A829-4B0CA4E996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65" t="35196" r="53358" b="37390"/>
          <a:stretch/>
        </p:blipFill>
        <p:spPr bwMode="auto">
          <a:xfrm>
            <a:off x="1891360" y="4532883"/>
            <a:ext cx="1418229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128F47A6-23B8-F04F-B330-75C3B8C8032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5196" r="31123" b="37390"/>
          <a:stretch/>
        </p:blipFill>
        <p:spPr bwMode="auto">
          <a:xfrm>
            <a:off x="3309589" y="4532883"/>
            <a:ext cx="1418229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C977EE62-56F8-8C49-80FD-CC52912461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46" t="35196" r="8877" b="37390"/>
          <a:stretch/>
        </p:blipFill>
        <p:spPr bwMode="auto">
          <a:xfrm>
            <a:off x="4707507" y="4532883"/>
            <a:ext cx="1418229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>
            <a:extLst>
              <a:ext uri="{FF2B5EF4-FFF2-40B4-BE49-F238E27FC236}">
                <a16:creationId xmlns:a16="http://schemas.microsoft.com/office/drawing/2014/main" id="{7FD054D5-B5E3-E848-8610-F9871F5163F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3493" r="53306" b="57320"/>
          <a:stretch/>
        </p:blipFill>
        <p:spPr bwMode="auto">
          <a:xfrm>
            <a:off x="7533809" y="4532883"/>
            <a:ext cx="1408073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39C37A03-1BB4-9E46-BB7D-9681A3C8C5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6" t="3493" r="74967" b="57320"/>
          <a:stretch/>
        </p:blipFill>
        <p:spPr bwMode="auto">
          <a:xfrm>
            <a:off x="6125736" y="4532883"/>
            <a:ext cx="1408073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05DA1E-78B5-E140-BF90-D3A18B6454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6" t="3493" r="32387" b="57320"/>
          <a:stretch/>
        </p:blipFill>
        <p:spPr bwMode="auto">
          <a:xfrm>
            <a:off x="8941882" y="4532883"/>
            <a:ext cx="1408073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>
            <a:extLst>
              <a:ext uri="{FF2B5EF4-FFF2-40B4-BE49-F238E27FC236}">
                <a16:creationId xmlns:a16="http://schemas.microsoft.com/office/drawing/2014/main" id="{41D733AD-D1D0-5046-A74A-AC58B4EC4C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460" t="3493" r="10973" b="57320"/>
          <a:stretch/>
        </p:blipFill>
        <p:spPr bwMode="auto">
          <a:xfrm>
            <a:off x="10349956" y="4532883"/>
            <a:ext cx="1408073" cy="926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Dollarphotoclub_88756348.jpg">
            <a:extLst>
              <a:ext uri="{FF2B5EF4-FFF2-40B4-BE49-F238E27FC236}">
                <a16:creationId xmlns:a16="http://schemas.microsoft.com/office/drawing/2014/main" id="{19F3CCBD-D37E-AD41-8577-4D4F52A8B3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9" t="23134" r="76653" b="10717"/>
          <a:stretch/>
        </p:blipFill>
        <p:spPr>
          <a:xfrm rot="5400000">
            <a:off x="5909569" y="-1308142"/>
            <a:ext cx="424900" cy="1125715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5918" y="1238629"/>
            <a:ext cx="2340994" cy="276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01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137609" y="6373829"/>
            <a:ext cx="57409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fornian FB" panose="0207040306080B030204" pitchFamily="18" charset="0"/>
                <a:ea typeface="+mn-ea"/>
                <a:cs typeface="+mn-cs"/>
              </a:rPr>
              <a:t>Center for Key Populations: Reimagining Primary Care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fornian FB" panose="0207040306080B030204" pitchFamily="18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539" y="1416158"/>
            <a:ext cx="10435969" cy="39195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78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5" y="1340282"/>
            <a:ext cx="11684615" cy="5334000"/>
          </a:xfrm>
        </p:spPr>
        <p:txBody>
          <a:bodyPr>
            <a:noAutofit/>
          </a:bodyPr>
          <a:lstStyle/>
          <a:p>
            <a:r>
              <a:rPr lang="en-US" b="0" dirty="0" smtClean="0"/>
              <a:t>Treat </a:t>
            </a:r>
            <a:r>
              <a:rPr lang="en-US" b="0" dirty="0"/>
              <a:t>gonorrhea infections with a single 500 mg </a:t>
            </a:r>
            <a:r>
              <a:rPr lang="en-US" b="0" dirty="0" smtClean="0"/>
              <a:t>IM injection </a:t>
            </a:r>
            <a:r>
              <a:rPr lang="en-US" b="0" dirty="0"/>
              <a:t>of ceftriaxone. </a:t>
            </a:r>
            <a:endParaRPr lang="en-US" b="0" dirty="0" smtClean="0"/>
          </a:p>
          <a:p>
            <a:pPr lvl="1"/>
            <a:r>
              <a:rPr lang="en-US" b="0" dirty="0" smtClean="0"/>
              <a:t>For </a:t>
            </a:r>
            <a:r>
              <a:rPr lang="en-US" b="0" dirty="0"/>
              <a:t>persons weighing ≥150 kg (300 </a:t>
            </a:r>
            <a:r>
              <a:rPr lang="en-US" b="0" dirty="0" err="1"/>
              <a:t>lb</a:t>
            </a:r>
            <a:r>
              <a:rPr lang="en-US" b="0" dirty="0" smtClean="0"/>
              <a:t>), use </a:t>
            </a:r>
            <a:r>
              <a:rPr lang="en-US" b="0" dirty="0"/>
              <a:t>1 g of IM </a:t>
            </a:r>
            <a:r>
              <a:rPr lang="en-US" b="0" dirty="0" smtClean="0"/>
              <a:t>ceftriaxone.</a:t>
            </a:r>
            <a:endParaRPr lang="en-US" b="0" dirty="0"/>
          </a:p>
          <a:p>
            <a:r>
              <a:rPr lang="en-US" b="0" dirty="0"/>
              <a:t>I</a:t>
            </a:r>
            <a:r>
              <a:rPr lang="en-US" b="0" dirty="0" smtClean="0"/>
              <a:t>f chlamydia not excluded</a:t>
            </a:r>
            <a:r>
              <a:rPr lang="en-US" b="0" dirty="0"/>
              <a:t>, </a:t>
            </a:r>
            <a:r>
              <a:rPr lang="en-US" b="0" dirty="0" smtClean="0"/>
              <a:t>also treat with </a:t>
            </a:r>
            <a:r>
              <a:rPr lang="en-US" b="0" dirty="0"/>
              <a:t>doxycycline 100 mg orally twice daily for 7 days. </a:t>
            </a:r>
          </a:p>
          <a:p>
            <a:pPr lvl="1"/>
            <a:r>
              <a:rPr lang="en-US" sz="2000" b="0" dirty="0" smtClean="0"/>
              <a:t>During pregnancy, </a:t>
            </a:r>
            <a:r>
              <a:rPr lang="en-US" sz="2000" b="0" dirty="0"/>
              <a:t>azithromycin 1 g as a single dose </a:t>
            </a:r>
            <a:r>
              <a:rPr lang="en-US" sz="2000" b="0" dirty="0" smtClean="0"/>
              <a:t>recommended. </a:t>
            </a:r>
            <a:endParaRPr lang="en-US" sz="2000" b="0" dirty="0"/>
          </a:p>
          <a:p>
            <a:r>
              <a:rPr lang="en-US" b="0" dirty="0" smtClean="0"/>
              <a:t>For </a:t>
            </a:r>
            <a:r>
              <a:rPr lang="en-US" b="0" dirty="0"/>
              <a:t>Expedited Partner Therapy (EPT), </a:t>
            </a:r>
            <a:r>
              <a:rPr lang="en-US" b="0" dirty="0" smtClean="0"/>
              <a:t>partner </a:t>
            </a:r>
            <a:r>
              <a:rPr lang="en-US" b="0" dirty="0"/>
              <a:t>may be treated with a single 800 mg oral dose of </a:t>
            </a:r>
            <a:r>
              <a:rPr lang="en-US" b="0" dirty="0" err="1" smtClean="0"/>
              <a:t>cefixime</a:t>
            </a:r>
            <a:r>
              <a:rPr lang="en-US" b="0" dirty="0" smtClean="0"/>
              <a:t>.</a:t>
            </a:r>
          </a:p>
          <a:p>
            <a:pPr lvl="1"/>
            <a:r>
              <a:rPr lang="en-US" sz="2000" dirty="0" smtClean="0"/>
              <a:t>If</a:t>
            </a:r>
            <a:r>
              <a:rPr lang="en-US" sz="2000" b="0" dirty="0" smtClean="0"/>
              <a:t> chlamydia not excluded, add </a:t>
            </a:r>
            <a:r>
              <a:rPr lang="en-US" sz="2000" b="0" dirty="0"/>
              <a:t>doxycycline 100 mg twice daily for 7 days. </a:t>
            </a:r>
            <a:endParaRPr lang="en-US" sz="2000" b="0" dirty="0" smtClean="0"/>
          </a:p>
          <a:p>
            <a:endParaRPr lang="en-US" sz="24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76167" y="419100"/>
            <a:ext cx="8290269" cy="7680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Gonorrhea Treatment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408" y="4852839"/>
            <a:ext cx="2240433" cy="182144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38670" y="4932200"/>
            <a:ext cx="2476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Gram stain of male urethral discharge with </a:t>
            </a:r>
            <a:r>
              <a:rPr kumimoji="0" lang="en-US" sz="1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polymorphonuclear</a:t>
            </a:r>
            <a:r>
              <a:rPr kumimoji="0" lang="en-US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leukocytes with intracellular gram-negative diplococci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8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5" y="1324264"/>
            <a:ext cx="11452597" cy="5334000"/>
          </a:xfrm>
        </p:spPr>
        <p:txBody>
          <a:bodyPr>
            <a:noAutofit/>
          </a:bodyPr>
          <a:lstStyle/>
          <a:p>
            <a:r>
              <a:rPr lang="en-US" sz="3200" dirty="0"/>
              <a:t>T</a:t>
            </a:r>
            <a:r>
              <a:rPr lang="en-US" sz="3200" b="0" dirty="0" smtClean="0"/>
              <a:t>est-of-cure not </a:t>
            </a:r>
            <a:r>
              <a:rPr lang="en-US" sz="3200" b="0" dirty="0"/>
              <a:t>needed </a:t>
            </a:r>
            <a:r>
              <a:rPr lang="en-US" sz="3200" b="0" dirty="0" smtClean="0"/>
              <a:t>if uncomplicated </a:t>
            </a:r>
            <a:r>
              <a:rPr lang="en-US" sz="3200" b="0" dirty="0"/>
              <a:t>urogenital or rectal gonorrhea unless symptoms persist. </a:t>
            </a:r>
          </a:p>
          <a:p>
            <a:r>
              <a:rPr lang="en-US" sz="3200" dirty="0" smtClean="0"/>
              <a:t>If </a:t>
            </a:r>
            <a:r>
              <a:rPr lang="en-US" sz="3200" dirty="0"/>
              <a:t>pharyngeal </a:t>
            </a:r>
            <a:r>
              <a:rPr lang="en-US" sz="3200" dirty="0" smtClean="0"/>
              <a:t>gonorrhea, test-of-cure </a:t>
            </a:r>
            <a:r>
              <a:rPr lang="en-US" sz="3200" b="0" dirty="0" smtClean="0"/>
              <a:t>(NAAT or culture) </a:t>
            </a:r>
            <a:r>
              <a:rPr lang="en-US" sz="3200" b="0" dirty="0"/>
              <a:t>is recommended </a:t>
            </a:r>
            <a:r>
              <a:rPr lang="en-US" sz="3200" b="0" dirty="0" smtClean="0"/>
              <a:t>7-14 </a:t>
            </a:r>
            <a:r>
              <a:rPr lang="en-US" sz="3200" b="0" dirty="0"/>
              <a:t>days after </a:t>
            </a:r>
            <a:r>
              <a:rPr lang="en-US" sz="3200" b="0" dirty="0" smtClean="0"/>
              <a:t>initial </a:t>
            </a:r>
            <a:r>
              <a:rPr lang="en-US" sz="3200" b="0" dirty="0"/>
              <a:t>treatment, regardless of </a:t>
            </a:r>
            <a:r>
              <a:rPr lang="en-US" sz="3200" b="0" dirty="0" smtClean="0"/>
              <a:t>regimen</a:t>
            </a:r>
            <a:r>
              <a:rPr lang="en-US" sz="3200" dirty="0"/>
              <a:t> </a:t>
            </a:r>
            <a:r>
              <a:rPr lang="en-US" sz="3200" dirty="0" smtClean="0"/>
              <a:t>used.</a:t>
            </a:r>
            <a:r>
              <a:rPr lang="en-US" sz="3200" b="0" dirty="0" smtClean="0"/>
              <a:t> </a:t>
            </a:r>
          </a:p>
          <a:p>
            <a:pPr lvl="1"/>
            <a:r>
              <a:rPr lang="en-US" sz="2800" dirty="0" smtClean="0"/>
              <a:t>Be mindful can have high potential for false positive with NAAT.</a:t>
            </a:r>
            <a:endParaRPr lang="en-US" sz="2800" b="0" dirty="0"/>
          </a:p>
          <a:p>
            <a:r>
              <a:rPr lang="en-US" sz="3200" b="0" dirty="0" smtClean="0"/>
              <a:t>Patients treated </a:t>
            </a:r>
            <a:r>
              <a:rPr lang="en-US" sz="3200" b="0" dirty="0"/>
              <a:t>for gonorrhea should be retested three months after treatment to ensure there is no reinfection. 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16885" y="484994"/>
            <a:ext cx="7375869" cy="768024"/>
          </a:xfrm>
          <a:prstGeom prst="rect">
            <a:avLst/>
          </a:prstGeom>
        </p:spPr>
        <p:txBody>
          <a:bodyPr>
            <a:normAutofit fontScale="85000" lnSpcReduction="20000"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CDC STI Treatment Guidelines 2021: </a:t>
            </a:r>
          </a:p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Gonorrhea Treatment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7170" name="Picture 2" descr="STD Swab Tests | Chlamydia Swab Test | Gonorrhea Swab Tes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3188" y="5221658"/>
            <a:ext cx="3038508" cy="1436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97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38" y="1714500"/>
            <a:ext cx="10973974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614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Lymphogranuloma </a:t>
            </a:r>
            <a:r>
              <a:rPr lang="en-US" b="0" dirty="0" err="1" smtClean="0">
                <a:solidFill>
                  <a:schemeClr val="tx1"/>
                </a:solidFill>
              </a:rPr>
              <a:t>Venereum</a:t>
            </a:r>
            <a:r>
              <a:rPr lang="en-US" b="0" dirty="0" smtClean="0">
                <a:solidFill>
                  <a:schemeClr val="tx1"/>
                </a:solidFill>
              </a:rPr>
              <a:t> (LGV)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38250"/>
            <a:ext cx="11452597" cy="5715000"/>
          </a:xfrm>
        </p:spPr>
        <p:txBody>
          <a:bodyPr/>
          <a:lstStyle/>
          <a:p>
            <a:r>
              <a:rPr lang="en-US" dirty="0" smtClean="0"/>
              <a:t>Due to Chlamydia trachomatis </a:t>
            </a:r>
            <a:r>
              <a:rPr lang="en-US" dirty="0" err="1" smtClean="0"/>
              <a:t>serovars</a:t>
            </a:r>
            <a:r>
              <a:rPr lang="en-US" dirty="0" smtClean="0"/>
              <a:t> L1, L2,or L3.</a:t>
            </a:r>
          </a:p>
          <a:p>
            <a:pPr lvl="1"/>
            <a:r>
              <a:rPr lang="en-US" dirty="0" smtClean="0"/>
              <a:t>Different than </a:t>
            </a:r>
            <a:r>
              <a:rPr lang="en-US" dirty="0" err="1" smtClean="0"/>
              <a:t>serovars</a:t>
            </a:r>
            <a:r>
              <a:rPr lang="en-US" dirty="0" smtClean="0"/>
              <a:t> A-K that cause typical chlamydia infection which presents with relatively mild or asymptomatic infection.</a:t>
            </a:r>
          </a:p>
          <a:p>
            <a:r>
              <a:rPr lang="en-US" dirty="0" smtClean="0"/>
              <a:t>Symptoms and Signs:</a:t>
            </a:r>
          </a:p>
          <a:p>
            <a:pPr lvl="1"/>
            <a:r>
              <a:rPr lang="en-US" dirty="0"/>
              <a:t>Can cause genital </a:t>
            </a:r>
            <a:r>
              <a:rPr lang="en-US" dirty="0" smtClean="0"/>
              <a:t>ulcers, typically self limited at site of inoculation; lymphadenopathy, usually inguinal/femoral and unilateral; or </a:t>
            </a:r>
            <a:r>
              <a:rPr lang="en-US" dirty="0" err="1"/>
              <a:t>proctocolitis</a:t>
            </a:r>
            <a:endParaRPr lang="en-US" dirty="0"/>
          </a:p>
          <a:p>
            <a:pPr lvl="1"/>
            <a:r>
              <a:rPr lang="en-US" dirty="0" smtClean="0"/>
              <a:t>Can </a:t>
            </a:r>
            <a:r>
              <a:rPr lang="en-US" dirty="0"/>
              <a:t>cause severe inflammation and invasive </a:t>
            </a:r>
            <a:r>
              <a:rPr lang="en-US" dirty="0" smtClean="0"/>
              <a:t>infection</a:t>
            </a:r>
          </a:p>
          <a:p>
            <a:pPr lvl="2"/>
            <a:r>
              <a:rPr lang="en-US" dirty="0" smtClean="0"/>
              <a:t>Can lead to chronic </a:t>
            </a:r>
            <a:r>
              <a:rPr lang="en-US" dirty="0"/>
              <a:t>colorectal fistulas and </a:t>
            </a:r>
            <a:r>
              <a:rPr lang="en-US" dirty="0" smtClean="0"/>
              <a:t>strictures</a:t>
            </a:r>
          </a:p>
          <a:p>
            <a:pPr lvl="2"/>
            <a:r>
              <a:rPr lang="en-US" dirty="0" smtClean="0"/>
              <a:t>Reactive </a:t>
            </a:r>
            <a:r>
              <a:rPr lang="en-US" dirty="0" err="1" smtClean="0"/>
              <a:t>arthropathy</a:t>
            </a:r>
            <a:endParaRPr lang="en-US" dirty="0" smtClean="0"/>
          </a:p>
          <a:p>
            <a:pPr lvl="1"/>
            <a:r>
              <a:rPr lang="en-US" dirty="0" smtClean="0"/>
              <a:t>Can be asymptomatic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8087" y="4114800"/>
            <a:ext cx="4025663" cy="1747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7586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36" y="1524000"/>
            <a:ext cx="11452597" cy="5334000"/>
          </a:xfrm>
        </p:spPr>
        <p:txBody>
          <a:bodyPr/>
          <a:lstStyle/>
          <a:p>
            <a:r>
              <a:rPr lang="en-US" dirty="0" err="1"/>
              <a:t>Proctocolitis</a:t>
            </a:r>
            <a:r>
              <a:rPr lang="en-US" dirty="0"/>
              <a:t> is most common presentation among MSM and women. </a:t>
            </a:r>
          </a:p>
          <a:p>
            <a:pPr lvl="1"/>
            <a:r>
              <a:rPr lang="en-US" dirty="0"/>
              <a:t>Cam mimic IBD– mucoid or hemorrhagic rectal discharge, anal pain, constipation, fever, or </a:t>
            </a:r>
            <a:r>
              <a:rPr lang="en-US" dirty="0" err="1"/>
              <a:t>tenesmus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Has been seen in outbreaks among MSM with HIV</a:t>
            </a:r>
          </a:p>
          <a:p>
            <a:r>
              <a:rPr lang="en-US" dirty="0" smtClean="0"/>
              <a:t>LGV-associated lymphadenopathy can be severe with bubo formation </a:t>
            </a:r>
          </a:p>
          <a:p>
            <a:pPr lvl="1"/>
            <a:r>
              <a:rPr lang="en-US" dirty="0" smtClean="0"/>
              <a:t>Fluctuant or </a:t>
            </a:r>
            <a:r>
              <a:rPr lang="en-US" dirty="0" err="1" smtClean="0"/>
              <a:t>suppurative</a:t>
            </a:r>
            <a:r>
              <a:rPr lang="en-US" dirty="0" smtClean="0"/>
              <a:t> inguinal or femoral lymphadenopathy. </a:t>
            </a:r>
          </a:p>
          <a:p>
            <a:pPr lvl="1"/>
            <a:r>
              <a:rPr lang="en-US" dirty="0" smtClean="0"/>
              <a:t>Oral ulceration and cervical lymphadenopathy can also occur.</a:t>
            </a:r>
          </a:p>
          <a:p>
            <a:r>
              <a:rPr lang="en-US" dirty="0" smtClean="0"/>
              <a:t>Can have secondary bacterial infection or other sexually and non sexually transmitted pathogens.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457200"/>
            <a:ext cx="11464684" cy="762000"/>
          </a:xfrm>
          <a:prstGeom prst="rect">
            <a:avLst/>
          </a:prstGeom>
        </p:spPr>
        <p:txBody>
          <a:bodyPr/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 i="0" kern="1200" spc="-20" baseline="0">
                <a:solidFill>
                  <a:srgbClr val="53731C"/>
                </a:solidFill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Lymphogranuloma </a:t>
            </a:r>
            <a:r>
              <a:rPr kumimoji="0" lang="en-US" sz="4400" b="0" i="0" u="none" strike="noStrike" kern="1200" cap="none" spc="-2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Venereum</a:t>
            </a:r>
            <a:r>
              <a:rPr kumimoji="0" lang="en-US" sz="4400" b="0" i="0" u="none" strike="noStrike" kern="1200" cap="none" spc="-2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 (LGV)</a:t>
            </a:r>
            <a:endParaRPr kumimoji="0" lang="en-US" sz="4400" b="0" i="0" u="none" strike="noStrike" kern="1200" cap="none" spc="-2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j-ea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84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0500"/>
            <a:ext cx="11464684" cy="7620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Diagnosis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837" y="1085850"/>
            <a:ext cx="11452597" cy="5715000"/>
          </a:xfrm>
        </p:spPr>
        <p:txBody>
          <a:bodyPr/>
          <a:lstStyle/>
          <a:p>
            <a:r>
              <a:rPr lang="en-US" dirty="0" smtClean="0"/>
              <a:t>Definitive diagnosis made with LGV-specific molecular testing (PCR-based genotyping). </a:t>
            </a:r>
          </a:p>
          <a:p>
            <a:pPr lvl="1"/>
            <a:r>
              <a:rPr lang="en-US" dirty="0" smtClean="0"/>
              <a:t>Can differentiate LGV from non-LGV C. trachomatis in rectal specimens .</a:t>
            </a:r>
          </a:p>
          <a:p>
            <a:pPr lvl="1"/>
            <a:r>
              <a:rPr lang="en-US" dirty="0" smtClean="0"/>
              <a:t>Not widely available and results can take time. </a:t>
            </a:r>
          </a:p>
          <a:p>
            <a:r>
              <a:rPr lang="en-US" dirty="0" smtClean="0"/>
              <a:t>Otherwise, diagnosis made with positive chlamydia NAAT at symptomatic anatomic site, a clinical suspicion, and local epidemiology, along with exclusion of other etiologies for signs and symptoms.</a:t>
            </a:r>
          </a:p>
          <a:p>
            <a:pPr lvl="1"/>
            <a:r>
              <a:rPr lang="en-US" dirty="0" smtClean="0"/>
              <a:t>Severe symptoms of </a:t>
            </a:r>
            <a:r>
              <a:rPr lang="en-US" dirty="0" err="1" smtClean="0"/>
              <a:t>proctocolitis</a:t>
            </a:r>
            <a:r>
              <a:rPr lang="en-US" dirty="0" smtClean="0"/>
              <a:t>, e.g. bloody discharge, </a:t>
            </a:r>
            <a:r>
              <a:rPr lang="en-US" dirty="0" err="1" smtClean="0"/>
              <a:t>tenesmus</a:t>
            </a:r>
            <a:r>
              <a:rPr lang="en-US" dirty="0" smtClean="0"/>
              <a:t>, and rectal ulcers can indicate LGV. </a:t>
            </a:r>
          </a:p>
          <a:p>
            <a:r>
              <a:rPr lang="en-US" dirty="0" smtClean="0"/>
              <a:t>LGV chlamydia serology should not be used routinely as a diagnostic tool for LGV because utility has not been established and interpretation has not been standardized.</a:t>
            </a:r>
          </a:p>
          <a:p>
            <a:pPr lvl="1"/>
            <a:r>
              <a:rPr lang="en-US" dirty="0" smtClean="0"/>
              <a:t>Might support LGV diagnosis in cases of isolated lymphadenopathy for which diagnostic material for NAAT cannot be obtained. </a:t>
            </a:r>
            <a:endParaRPr lang="en-US" dirty="0"/>
          </a:p>
        </p:txBody>
      </p:sp>
      <p:pic>
        <p:nvPicPr>
          <p:cNvPr id="12290" name="Picture 2" descr="Diagnosis and Medical Test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109" y="73942"/>
            <a:ext cx="3997325" cy="995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923654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>
                <a:solidFill>
                  <a:schemeClr val="tx1"/>
                </a:solidFill>
              </a:rPr>
              <a:t>T</a:t>
            </a:r>
            <a:r>
              <a:rPr lang="en-US" b="0" dirty="0" smtClean="0">
                <a:solidFill>
                  <a:schemeClr val="tx1"/>
                </a:solidFill>
              </a:rPr>
              <a:t>reatment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7" y="971550"/>
            <a:ext cx="11452597" cy="5886450"/>
          </a:xfrm>
        </p:spPr>
        <p:txBody>
          <a:bodyPr/>
          <a:lstStyle/>
          <a:p>
            <a:r>
              <a:rPr lang="en-US" dirty="0" smtClean="0"/>
              <a:t>If clinical syndrome consistent with LGV, presumptively treat.</a:t>
            </a:r>
          </a:p>
          <a:p>
            <a:pPr lvl="1"/>
            <a:r>
              <a:rPr lang="en-US" dirty="0" smtClean="0"/>
              <a:t>Severe </a:t>
            </a:r>
            <a:r>
              <a:rPr lang="en-US" dirty="0" err="1" smtClean="0"/>
              <a:t>proctocolitis</a:t>
            </a:r>
            <a:r>
              <a:rPr lang="en-US" dirty="0"/>
              <a:t> </a:t>
            </a:r>
            <a:r>
              <a:rPr lang="en-US" dirty="0" smtClean="0"/>
              <a:t>with bloody discharge, </a:t>
            </a:r>
            <a:r>
              <a:rPr lang="en-US" dirty="0" err="1" smtClean="0"/>
              <a:t>tenesmus</a:t>
            </a:r>
            <a:r>
              <a:rPr lang="en-US" dirty="0" smtClean="0"/>
              <a:t>, and ulceration.</a:t>
            </a:r>
          </a:p>
          <a:p>
            <a:pPr lvl="1"/>
            <a:r>
              <a:rPr lang="en-US" dirty="0" smtClean="0"/>
              <a:t>In cases of severe inguinal lymphadenopathy with bubo formation, </a:t>
            </a:r>
            <a:r>
              <a:rPr lang="en-US" dirty="0" err="1" smtClean="0"/>
              <a:t>esp</a:t>
            </a:r>
            <a:r>
              <a:rPr lang="en-US" dirty="0" smtClean="0"/>
              <a:t> if recent history of genital ulcer.</a:t>
            </a:r>
          </a:p>
          <a:p>
            <a:pPr lvl="1"/>
            <a:r>
              <a:rPr lang="en-US" dirty="0" smtClean="0"/>
              <a:t>Buboes might require aspiration through intact skin or incision and drainage to prevent formation of inguinal or femoral ulcerations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4587" y="3286125"/>
            <a:ext cx="7667625" cy="3409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5708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Treatment Duration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Optimal treatment duration for symptomatic LGV has not been studied. </a:t>
            </a:r>
          </a:p>
          <a:p>
            <a:r>
              <a:rPr lang="en-US" dirty="0" smtClean="0"/>
              <a:t>21-days is based on long standing clinical practice and is highly effective with cure rates &gt;98.5%. </a:t>
            </a:r>
          </a:p>
          <a:p>
            <a:r>
              <a:rPr lang="en-US" dirty="0" smtClean="0"/>
              <a:t>Shorter courses might be effective on basis of small retrospective study in MSM with rectal LGV, half were symptomatic, who received 7-14 day course and had 97% cure rate. </a:t>
            </a:r>
          </a:p>
          <a:p>
            <a:r>
              <a:rPr lang="en-US" dirty="0" smtClean="0"/>
              <a:t>Longer courses of therapy might be required in setting of fistulas, buboes, and other forms of severe disease. </a:t>
            </a:r>
          </a:p>
          <a:p>
            <a:r>
              <a:rPr lang="en-US" dirty="0" smtClean="0"/>
              <a:t>Asymptomatic LGV is effectively treated with 7 day course of doxycycline.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84418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Follow up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Follow until signs and symptoms resolve.</a:t>
            </a:r>
          </a:p>
          <a:p>
            <a:r>
              <a:rPr lang="en-US" dirty="0" smtClean="0"/>
              <a:t>Retest for chlamydia 3 months after treatment. </a:t>
            </a:r>
          </a:p>
          <a:p>
            <a:r>
              <a:rPr lang="en-US" dirty="0" smtClean="0"/>
              <a:t>Sex partners within 60 days of diagnosis/symptoms should be evaluated and tested for chlamydial infection. </a:t>
            </a:r>
          </a:p>
          <a:p>
            <a:pPr lvl="1"/>
            <a:r>
              <a:rPr lang="en-US" dirty="0" smtClean="0"/>
              <a:t>Asymptomatic partners can be presumptively treated with a chlamydia regimen such as doxycycline 100 mg 2 times a day for 7 days.</a:t>
            </a:r>
            <a:endParaRPr lang="en-US" dirty="0"/>
          </a:p>
        </p:txBody>
      </p:sp>
      <p:pic>
        <p:nvPicPr>
          <p:cNvPr id="4" name="Picture 2" descr="Follow-Up Care at DOC | Direct Orthopedic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1550" y="3849748"/>
            <a:ext cx="2703452" cy="270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9582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355" y="1829781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2024 Cohort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3557588" y="1414925"/>
          <a:ext cx="8147790" cy="5120643"/>
        </p:xfrm>
        <a:graphic>
          <a:graphicData uri="http://schemas.openxmlformats.org/drawingml/2006/table">
            <a:tbl>
              <a:tblPr bandRow="1">
                <a:tableStyleId>{7DF18680-E054-41AD-8BC1-D1AEF772440D}</a:tableStyleId>
              </a:tblPr>
              <a:tblGrid>
                <a:gridCol w="5470665">
                  <a:extLst>
                    <a:ext uri="{9D8B030D-6E8A-4147-A177-3AD203B41FA5}">
                      <a16:colId xmlns:a16="http://schemas.microsoft.com/office/drawing/2014/main" val="3157025843"/>
                    </a:ext>
                  </a:extLst>
                </a:gridCol>
                <a:gridCol w="2677125">
                  <a:extLst>
                    <a:ext uri="{9D8B030D-6E8A-4147-A177-3AD203B41FA5}">
                      <a16:colId xmlns:a16="http://schemas.microsoft.com/office/drawing/2014/main" val="3172836537"/>
                    </a:ext>
                  </a:extLst>
                </a:gridCol>
              </a:tblGrid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Affinia Healthcare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St. Louis, Missouri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1534579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Asian American Health Coalition dba HOPE Clinic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en-US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Houston,</a:t>
                      </a:r>
                      <a:r>
                        <a:rPr lang="en-US" sz="200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Texas </a:t>
                      </a:r>
                      <a:endParaRPr lang="en-US" sz="200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70273528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East Central Oklahoma Family Health Center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Wetumka, Oklahoma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746906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FirstMed Health and Wellness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Las Vegas,</a:t>
                      </a:r>
                      <a:r>
                        <a:rPr lang="it-IT" sz="200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Nevada</a:t>
                      </a:r>
                      <a:endParaRPr lang="it-IT" sz="200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3521313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Hi-Desert Memorial Health Care District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California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123819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International Community Health Services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Seattle,</a:t>
                      </a:r>
                      <a:r>
                        <a:rPr lang="it-IT" sz="200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Washington</a:t>
                      </a:r>
                      <a:endParaRPr lang="it-IT" sz="200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4473625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Jane Pauley Community Health Center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Indianapolis,</a:t>
                      </a:r>
                      <a:r>
                        <a:rPr lang="it-IT" sz="200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Indiana</a:t>
                      </a:r>
                      <a:endParaRPr lang="it-IT" sz="200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1444210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North County Health Project, Inc. DBA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TrueCare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indent="0">
                        <a:buFont typeface="+mj-lt"/>
                        <a:buNone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San Marcos, Califonia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8093270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Promise Healthcare 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Champaign, Illinois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3589495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The HealthCare Connection, Inc.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Cincinnati, Ohio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6472391"/>
                  </a:ext>
                </a:extLst>
              </a:tr>
              <a:tr h="465513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WellSpace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Health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it-IT" sz="200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Sacramento,</a:t>
                      </a:r>
                      <a:r>
                        <a:rPr lang="it-IT" sz="2000" baseline="0" dirty="0" smtClean="0">
                          <a:latin typeface="Calibri Light" panose="020F0302020204030204" pitchFamily="34" charset="0"/>
                          <a:cs typeface="Calibri Light" panose="020F0302020204030204" pitchFamily="34" charset="0"/>
                        </a:rPr>
                        <a:t> California </a:t>
                      </a:r>
                      <a:endParaRPr lang="it-IT" sz="2000" dirty="0" smtClean="0">
                        <a:latin typeface="Calibri Light" panose="020F0302020204030204" pitchFamily="34" charset="0"/>
                        <a:cs typeface="Calibri Light" panose="020F03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640378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623" y="5612563"/>
            <a:ext cx="782205" cy="923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78668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66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876" y="3040750"/>
            <a:ext cx="8208669" cy="35664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5876" y="175469"/>
            <a:ext cx="8208669" cy="338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9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258970"/>
            <a:ext cx="7547346" cy="762000"/>
          </a:xfrm>
        </p:spPr>
        <p:txBody>
          <a:bodyPr/>
          <a:lstStyle/>
          <a:p>
            <a:r>
              <a:rPr lang="en-US" sz="3600" b="0" dirty="0" smtClean="0">
                <a:solidFill>
                  <a:schemeClr val="tx1"/>
                </a:solidFill>
              </a:rPr>
              <a:t>Prevalence of Mycoplasma </a:t>
            </a:r>
            <a:r>
              <a:rPr lang="en-US" sz="3600" b="0" dirty="0" err="1" smtClean="0">
                <a:solidFill>
                  <a:schemeClr val="tx1"/>
                </a:solidFill>
              </a:rPr>
              <a:t>genitalium</a:t>
            </a:r>
            <a:endParaRPr lang="en-US" sz="3600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" y="1020970"/>
            <a:ext cx="11452597" cy="5715000"/>
          </a:xfrm>
        </p:spPr>
        <p:txBody>
          <a:bodyPr/>
          <a:lstStyle/>
          <a:p>
            <a:r>
              <a:rPr lang="en-US" dirty="0" smtClean="0"/>
              <a:t>Men</a:t>
            </a:r>
          </a:p>
          <a:p>
            <a:pPr lvl="1"/>
            <a:r>
              <a:rPr lang="en-US" dirty="0" smtClean="0"/>
              <a:t>Causes symptomatic and asymptomatic urethritis</a:t>
            </a:r>
          </a:p>
          <a:p>
            <a:pPr lvl="2"/>
            <a:r>
              <a:rPr lang="en-US" dirty="0" smtClean="0"/>
              <a:t>~ 15-20% of NGU, ~20-25% of non-chlamydial NGU, ~40% of persistent or recurrent urethritis</a:t>
            </a:r>
          </a:p>
          <a:p>
            <a:pPr lvl="2"/>
            <a:r>
              <a:rPr lang="en-US" dirty="0" smtClean="0"/>
              <a:t>Infection with Chlamydia trachomatis common in certain geographic areas but M </a:t>
            </a:r>
            <a:r>
              <a:rPr lang="en-US" dirty="0" err="1" smtClean="0"/>
              <a:t>genitalium</a:t>
            </a:r>
            <a:r>
              <a:rPr lang="en-US" dirty="0" smtClean="0"/>
              <a:t> is often only pathogen</a:t>
            </a:r>
            <a:r>
              <a:rPr lang="en-US" dirty="0"/>
              <a:t> </a:t>
            </a:r>
            <a:r>
              <a:rPr lang="en-US" dirty="0" smtClean="0"/>
              <a:t>found.</a:t>
            </a:r>
          </a:p>
          <a:p>
            <a:pPr lvl="1"/>
            <a:r>
              <a:rPr lang="en-US" dirty="0" smtClean="0"/>
              <a:t>Insufficient data to implicate in epididymitis or prostatitis</a:t>
            </a:r>
          </a:p>
          <a:p>
            <a:pPr lvl="1"/>
            <a:r>
              <a:rPr lang="en-US" dirty="0" smtClean="0"/>
              <a:t>Rectal infection has been reported in 1-26% of MSM </a:t>
            </a:r>
          </a:p>
          <a:p>
            <a:r>
              <a:rPr lang="en-US" dirty="0" smtClean="0"/>
              <a:t>Women</a:t>
            </a:r>
          </a:p>
          <a:p>
            <a:pPr lvl="1"/>
            <a:r>
              <a:rPr lang="en-US" dirty="0" smtClean="0"/>
              <a:t>Associated with cervicitis, PID, preterm delivery, spontaneous abortion, and infertility</a:t>
            </a:r>
          </a:p>
          <a:p>
            <a:pPr lvl="2"/>
            <a:r>
              <a:rPr lang="en-US" dirty="0"/>
              <a:t>Detected in 10-30% of cervicitis; 4-22% </a:t>
            </a:r>
            <a:r>
              <a:rPr lang="en-US" dirty="0" smtClean="0"/>
              <a:t>in PID</a:t>
            </a:r>
            <a:r>
              <a:rPr lang="en-US" dirty="0"/>
              <a:t>; one study </a:t>
            </a:r>
            <a:r>
              <a:rPr lang="en-US" dirty="0" smtClean="0"/>
              <a:t>found 60</a:t>
            </a:r>
            <a:r>
              <a:rPr lang="en-US" dirty="0"/>
              <a:t>% prevalence in post-</a:t>
            </a:r>
            <a:r>
              <a:rPr lang="en-US" dirty="0" err="1"/>
              <a:t>abortal</a:t>
            </a:r>
            <a:r>
              <a:rPr lang="en-US" dirty="0"/>
              <a:t> PID; rectal infection </a:t>
            </a:r>
            <a:r>
              <a:rPr lang="en-US" dirty="0" smtClean="0"/>
              <a:t>among </a:t>
            </a:r>
            <a:r>
              <a:rPr lang="en-US" dirty="0"/>
              <a:t>3% of women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Frequently asymptomatic</a:t>
            </a:r>
          </a:p>
          <a:p>
            <a:r>
              <a:rPr lang="en-US" dirty="0" smtClean="0"/>
              <a:t>Consequences of asymptomatic </a:t>
            </a:r>
            <a:r>
              <a:rPr lang="en-US" dirty="0"/>
              <a:t>infection </a:t>
            </a:r>
            <a:r>
              <a:rPr lang="en-US" dirty="0" smtClean="0"/>
              <a:t>unknown </a:t>
            </a:r>
            <a:r>
              <a:rPr lang="en-US" dirty="0"/>
              <a:t>in </a:t>
            </a:r>
            <a:r>
              <a:rPr lang="en-US" dirty="0" smtClean="0"/>
              <a:t>men and women.</a:t>
            </a:r>
            <a:endParaRPr lang="en-US" dirty="0"/>
          </a:p>
          <a:p>
            <a:r>
              <a:rPr lang="en-US" dirty="0" smtClean="0"/>
              <a:t>Most data available are from cross sectional or observational studies.</a:t>
            </a:r>
          </a:p>
        </p:txBody>
      </p:sp>
      <p:pic>
        <p:nvPicPr>
          <p:cNvPr id="8194" name="Picture 2" descr="Mycoplasma Genitalium In Men | Men's Health Singapo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796" y="213140"/>
            <a:ext cx="4076701" cy="1425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4460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Diagnosis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87" y="945891"/>
            <a:ext cx="11452597" cy="5715000"/>
          </a:xfrm>
        </p:spPr>
        <p:txBody>
          <a:bodyPr/>
          <a:lstStyle/>
          <a:p>
            <a:r>
              <a:rPr lang="en-US" dirty="0" smtClean="0"/>
              <a:t>NAAT is FDA cleared for use with urine and urethral, penile, </a:t>
            </a:r>
            <a:r>
              <a:rPr lang="en-US" dirty="0" err="1" smtClean="0"/>
              <a:t>endocervical</a:t>
            </a:r>
            <a:r>
              <a:rPr lang="en-US" dirty="0" smtClean="0"/>
              <a:t>, and vaginal swab samples.</a:t>
            </a:r>
          </a:p>
          <a:p>
            <a:pPr lvl="1"/>
            <a:r>
              <a:rPr lang="en-US" dirty="0"/>
              <a:t>If resistance testing is available (very limited availability), it should be performed.</a:t>
            </a:r>
          </a:p>
          <a:p>
            <a:r>
              <a:rPr lang="en-US" dirty="0" smtClean="0"/>
              <a:t>Culture </a:t>
            </a:r>
            <a:r>
              <a:rPr lang="en-US" dirty="0"/>
              <a:t>can take up to 6 months </a:t>
            </a:r>
            <a:r>
              <a:rPr lang="en-US" dirty="0" smtClean="0"/>
              <a:t>and is </a:t>
            </a:r>
            <a:r>
              <a:rPr lang="en-US" dirty="0"/>
              <a:t>limited to research </a:t>
            </a:r>
            <a:r>
              <a:rPr lang="en-US" dirty="0" smtClean="0"/>
              <a:t>settings.</a:t>
            </a:r>
            <a:endParaRPr lang="en-US" dirty="0"/>
          </a:p>
          <a:p>
            <a:r>
              <a:rPr lang="en-US" dirty="0" smtClean="0"/>
              <a:t>Who should be tested?</a:t>
            </a:r>
          </a:p>
          <a:p>
            <a:pPr lvl="1"/>
            <a:r>
              <a:rPr lang="en-US" dirty="0" smtClean="0"/>
              <a:t>Men with recurrent NGU.</a:t>
            </a:r>
          </a:p>
          <a:p>
            <a:pPr lvl="1"/>
            <a:r>
              <a:rPr lang="en-US" dirty="0" smtClean="0"/>
              <a:t>Women with recurrent cervicitis.</a:t>
            </a:r>
          </a:p>
          <a:p>
            <a:pPr lvl="1"/>
            <a:r>
              <a:rPr lang="en-US" dirty="0" smtClean="0"/>
              <a:t>Consider in women with PID. </a:t>
            </a:r>
          </a:p>
          <a:p>
            <a:r>
              <a:rPr lang="en-US" dirty="0" smtClean="0"/>
              <a:t>When should testing NOT be performed?</a:t>
            </a:r>
          </a:p>
          <a:p>
            <a:pPr lvl="1"/>
            <a:r>
              <a:rPr lang="en-US" dirty="0" smtClean="0"/>
              <a:t>If asymptomatic</a:t>
            </a:r>
          </a:p>
          <a:p>
            <a:pPr lvl="1"/>
            <a:r>
              <a:rPr lang="en-US" dirty="0" smtClean="0"/>
              <a:t>If extra-genital</a:t>
            </a:r>
          </a:p>
          <a:p>
            <a:r>
              <a:rPr lang="en-US" dirty="0" smtClean="0"/>
              <a:t>If testing not available, suspect infection in cases of persistent or recurrent urethritis or cervicitis and for PID.</a:t>
            </a:r>
            <a:endParaRPr lang="en-US" dirty="0"/>
          </a:p>
        </p:txBody>
      </p:sp>
      <p:pic>
        <p:nvPicPr>
          <p:cNvPr id="10244" name="Picture 4" descr="A comprehensive guide to A/B testing | CI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0197" y="2852672"/>
            <a:ext cx="3824503" cy="254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09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6436" y="304800"/>
            <a:ext cx="11464684" cy="7620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Mycoplasma </a:t>
            </a:r>
            <a:r>
              <a:rPr lang="en-US" b="0" dirty="0" err="1" smtClean="0">
                <a:solidFill>
                  <a:schemeClr val="tx1"/>
                </a:solidFill>
              </a:rPr>
              <a:t>genitalium</a:t>
            </a:r>
            <a:r>
              <a:rPr lang="en-US" b="0" dirty="0" smtClean="0">
                <a:solidFill>
                  <a:schemeClr val="tx1"/>
                </a:solidFill>
              </a:rPr>
              <a:t> Resistance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436" y="1066800"/>
            <a:ext cx="11452597" cy="5334000"/>
          </a:xfrm>
        </p:spPr>
        <p:txBody>
          <a:bodyPr/>
          <a:lstStyle/>
          <a:p>
            <a:r>
              <a:rPr lang="en-US" dirty="0" smtClean="0"/>
              <a:t>Resistance to azithromycin rapidly increasing.</a:t>
            </a:r>
          </a:p>
          <a:p>
            <a:r>
              <a:rPr lang="en-US" dirty="0" smtClean="0"/>
              <a:t>Macrolide resistance correlated with treatment failure ranges from 44-90% in US, Canada, Western Europe and Australia.</a:t>
            </a:r>
          </a:p>
          <a:p>
            <a:r>
              <a:rPr lang="en-US" dirty="0" smtClean="0"/>
              <a:t>Treating macrolide-susceptible infections </a:t>
            </a:r>
            <a:r>
              <a:rPr lang="en-US" dirty="0"/>
              <a:t>with azithromycin 1 g dose </a:t>
            </a:r>
            <a:r>
              <a:rPr lang="en-US" dirty="0" smtClean="0"/>
              <a:t>resulted in resistance in 10-12% of cases.</a:t>
            </a:r>
          </a:p>
          <a:p>
            <a:r>
              <a:rPr lang="en-US" dirty="0" smtClean="0"/>
              <a:t>Prevalence of quinolone resistance much lower. </a:t>
            </a:r>
            <a:endParaRPr lang="en-US" dirty="0"/>
          </a:p>
        </p:txBody>
      </p:sp>
      <p:pic>
        <p:nvPicPr>
          <p:cNvPr id="9218" name="Picture 2" descr="Antibiotic Resistance in Canada | The Canadian Encyclopedi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59" y="4043362"/>
            <a:ext cx="4104966" cy="262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07144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971" y="1266825"/>
            <a:ext cx="11464684" cy="7620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Treatment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713" y="4191000"/>
            <a:ext cx="11887200" cy="5334000"/>
          </a:xfrm>
        </p:spPr>
        <p:txBody>
          <a:bodyPr/>
          <a:lstStyle/>
          <a:p>
            <a:r>
              <a:rPr lang="en-US" dirty="0" smtClean="0"/>
              <a:t>2-stage approach, ideally using resistance-guided therapy</a:t>
            </a:r>
          </a:p>
          <a:p>
            <a:r>
              <a:rPr lang="en-US" dirty="0" smtClean="0"/>
              <a:t>First step is doxycycline (reduces organism load and facilitates organism clearance)</a:t>
            </a:r>
          </a:p>
          <a:p>
            <a:r>
              <a:rPr lang="en-US" dirty="0" smtClean="0"/>
              <a:t>PID treatment less clear: initial empiric therapy is doxycycline for 14 days; if tested and detected, then follow with </a:t>
            </a:r>
            <a:r>
              <a:rPr lang="en-US" dirty="0" err="1" smtClean="0"/>
              <a:t>moxifloxacin</a:t>
            </a:r>
            <a:r>
              <a:rPr lang="en-US" dirty="0" smtClean="0"/>
              <a:t> 400 mg daily for 14 days.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4879" y="266700"/>
            <a:ext cx="7705725" cy="360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012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Follow Up and Treatment of Partners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Test of cure is not recommended for asymptomatic infections. </a:t>
            </a:r>
          </a:p>
          <a:p>
            <a:r>
              <a:rPr lang="en-US" dirty="0" smtClean="0"/>
              <a:t>Persons with persistent symptoms can get tested and if present, treat with </a:t>
            </a:r>
            <a:r>
              <a:rPr lang="en-US" dirty="0" err="1" smtClean="0"/>
              <a:t>moxifloxacin</a:t>
            </a:r>
            <a:r>
              <a:rPr lang="en-US" dirty="0" smtClean="0"/>
              <a:t>.</a:t>
            </a:r>
          </a:p>
          <a:p>
            <a:r>
              <a:rPr lang="en-US" dirty="0" smtClean="0"/>
              <a:t>Sex partners can be tested and treated if positive. If unable to test the partner, same regimen given to patient can be provided to partner. </a:t>
            </a:r>
            <a:endParaRPr lang="en-US" dirty="0"/>
          </a:p>
        </p:txBody>
      </p:sp>
      <p:pic>
        <p:nvPicPr>
          <p:cNvPr id="11266" name="Picture 2" descr="Follow-Up Care at DOC | Direct Orthopedic Ca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3081" y="3505079"/>
            <a:ext cx="3048121" cy="3048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099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666" y="648393"/>
            <a:ext cx="10820567" cy="585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66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3769" y="345483"/>
            <a:ext cx="11464684" cy="762000"/>
          </a:xfrm>
        </p:spPr>
        <p:txBody>
          <a:bodyPr/>
          <a:lstStyle/>
          <a:p>
            <a:r>
              <a:rPr lang="en-US" b="0" dirty="0" smtClean="0">
                <a:solidFill>
                  <a:schemeClr val="tx1"/>
                </a:solidFill>
              </a:rPr>
              <a:t>Alternative Syphilis Treatment</a:t>
            </a:r>
            <a:endParaRPr lang="en-US" b="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19200"/>
            <a:ext cx="11452597" cy="5334000"/>
          </a:xfrm>
        </p:spPr>
        <p:txBody>
          <a:bodyPr/>
          <a:lstStyle/>
          <a:p>
            <a:r>
              <a:rPr lang="en-US" dirty="0" smtClean="0"/>
              <a:t>Doxycycline 100 mg twice a day for all except in pregnancy.</a:t>
            </a:r>
          </a:p>
          <a:p>
            <a:pPr lvl="1"/>
            <a:r>
              <a:rPr lang="en-US" dirty="0" smtClean="0"/>
              <a:t>Primary or Secondary: treat for 14 days</a:t>
            </a:r>
          </a:p>
          <a:p>
            <a:pPr lvl="1"/>
            <a:r>
              <a:rPr lang="en-US" dirty="0" smtClean="0"/>
              <a:t>Late latent or unknown duration: treat for 28 days</a:t>
            </a:r>
          </a:p>
          <a:p>
            <a:r>
              <a:rPr lang="en-US" dirty="0" smtClean="0"/>
              <a:t>If penicillin allergic and have </a:t>
            </a:r>
            <a:r>
              <a:rPr lang="en-US" dirty="0" err="1" smtClean="0"/>
              <a:t>bicillin</a:t>
            </a:r>
            <a:r>
              <a:rPr lang="en-US" dirty="0" smtClean="0"/>
              <a:t> available, consider desensitization.</a:t>
            </a:r>
            <a:endParaRPr lang="en-US" dirty="0"/>
          </a:p>
        </p:txBody>
      </p:sp>
      <p:pic>
        <p:nvPicPr>
          <p:cNvPr id="14338" name="Picture 2" descr="Sexually transmitted infections (STIs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25" y="3254644"/>
            <a:ext cx="3298555" cy="3298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85864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94" y="814648"/>
            <a:ext cx="10251931" cy="522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34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672" y="931025"/>
            <a:ext cx="10790287" cy="24399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671" y="3192401"/>
            <a:ext cx="10790288" cy="18930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72" y="5019972"/>
            <a:ext cx="10790287" cy="69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18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9539437" y="390150"/>
            <a:ext cx="1903095" cy="876300"/>
            <a:chOff x="9539437" y="390150"/>
            <a:chExt cx="1903095" cy="876300"/>
          </a:xfrm>
        </p:grpSpPr>
        <p:pic>
          <p:nvPicPr>
            <p:cNvPr id="3" name="object 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615637" y="466350"/>
              <a:ext cx="1750523" cy="723529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9577537" y="428250"/>
              <a:ext cx="1826895" cy="800100"/>
            </a:xfrm>
            <a:custGeom>
              <a:avLst/>
              <a:gdLst/>
              <a:ahLst/>
              <a:cxnLst/>
              <a:rect l="l" t="t" r="r" b="b"/>
              <a:pathLst>
                <a:path w="1826895" h="800100">
                  <a:moveTo>
                    <a:pt x="0" y="0"/>
                  </a:moveTo>
                  <a:lnTo>
                    <a:pt x="1826723" y="0"/>
                  </a:lnTo>
                  <a:lnTo>
                    <a:pt x="1826723" y="799729"/>
                  </a:lnTo>
                  <a:lnTo>
                    <a:pt x="0" y="799729"/>
                  </a:lnTo>
                  <a:lnTo>
                    <a:pt x="0" y="0"/>
                  </a:lnTo>
                  <a:close/>
                </a:path>
              </a:pathLst>
            </a:custGeom>
            <a:ln w="76199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object 5"/>
          <p:cNvSpPr txBox="1"/>
          <p:nvPr/>
        </p:nvSpPr>
        <p:spPr>
          <a:xfrm>
            <a:off x="6416675" y="2638699"/>
            <a:ext cx="4883150" cy="1589405"/>
          </a:xfrm>
          <a:prstGeom prst="rect">
            <a:avLst/>
          </a:prstGeom>
        </p:spPr>
        <p:txBody>
          <a:bodyPr vert="horz" wrap="square" lIns="0" tIns="10604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5830"/>
              </a:lnSpc>
              <a:spcBef>
                <a:spcPts val="8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ENDING</a:t>
            </a:r>
            <a:r>
              <a:rPr kumimoji="0" sz="5400" b="1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5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5400" b="1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5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HIV </a:t>
            </a:r>
            <a:r>
              <a:rPr kumimoji="0" sz="5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EPIDEMIC</a:t>
            </a:r>
            <a:endParaRPr kumimoji="0" sz="5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16675" y="4274281"/>
            <a:ext cx="4719955" cy="54673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ts val="1939"/>
              </a:lnSpc>
              <a:spcBef>
                <a:spcPts val="3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8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SUPPORT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PRIMARY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8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8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HIV </a:t>
            </a:r>
            <a:r>
              <a:rPr kumimoji="0" sz="18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PREVENTION</a:t>
            </a:r>
            <a:endParaRPr kumimoji="0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1078030" y="964364"/>
            <a:ext cx="4837430" cy="4791710"/>
            <a:chOff x="1078030" y="964364"/>
            <a:chExt cx="4837430" cy="4791710"/>
          </a:xfrm>
        </p:grpSpPr>
        <p:sp>
          <p:nvSpPr>
            <p:cNvPr id="8" name="object 8"/>
            <p:cNvSpPr/>
            <p:nvPr/>
          </p:nvSpPr>
          <p:spPr>
            <a:xfrm>
              <a:off x="1078030" y="964364"/>
              <a:ext cx="4837430" cy="4787900"/>
            </a:xfrm>
            <a:custGeom>
              <a:avLst/>
              <a:gdLst/>
              <a:ahLst/>
              <a:cxnLst/>
              <a:rect l="l" t="t" r="r" b="b"/>
              <a:pathLst>
                <a:path w="4837430" h="4787900">
                  <a:moveTo>
                    <a:pt x="2670089" y="12699"/>
                  </a:moveTo>
                  <a:lnTo>
                    <a:pt x="2129738" y="12699"/>
                  </a:lnTo>
                  <a:lnTo>
                    <a:pt x="2177228" y="0"/>
                  </a:lnTo>
                  <a:lnTo>
                    <a:pt x="2620090" y="0"/>
                  </a:lnTo>
                  <a:lnTo>
                    <a:pt x="2670089" y="12699"/>
                  </a:lnTo>
                  <a:close/>
                </a:path>
                <a:path w="4837430" h="4787900">
                  <a:moveTo>
                    <a:pt x="2986131" y="4724399"/>
                  </a:moveTo>
                  <a:lnTo>
                    <a:pt x="1850990" y="4724399"/>
                  </a:lnTo>
                  <a:lnTo>
                    <a:pt x="1671719" y="4673599"/>
                  </a:lnTo>
                  <a:lnTo>
                    <a:pt x="1627804" y="4648199"/>
                  </a:lnTo>
                  <a:lnTo>
                    <a:pt x="1498371" y="4610099"/>
                  </a:lnTo>
                  <a:lnTo>
                    <a:pt x="1456027" y="4584699"/>
                  </a:lnTo>
                  <a:lnTo>
                    <a:pt x="1414098" y="4571999"/>
                  </a:lnTo>
                  <a:lnTo>
                    <a:pt x="1372594" y="4546599"/>
                  </a:lnTo>
                  <a:lnTo>
                    <a:pt x="1331523" y="4533899"/>
                  </a:lnTo>
                  <a:lnTo>
                    <a:pt x="1250718" y="4483099"/>
                  </a:lnTo>
                  <a:lnTo>
                    <a:pt x="1211001" y="4470399"/>
                  </a:lnTo>
                  <a:lnTo>
                    <a:pt x="1171754" y="4444999"/>
                  </a:lnTo>
                  <a:lnTo>
                    <a:pt x="1094705" y="4394199"/>
                  </a:lnTo>
                  <a:lnTo>
                    <a:pt x="1019642" y="4343399"/>
                  </a:lnTo>
                  <a:lnTo>
                    <a:pt x="946638" y="4292599"/>
                  </a:lnTo>
                  <a:lnTo>
                    <a:pt x="910931" y="4267199"/>
                  </a:lnTo>
                  <a:lnTo>
                    <a:pt x="875765" y="4229099"/>
                  </a:lnTo>
                  <a:lnTo>
                    <a:pt x="841150" y="4203699"/>
                  </a:lnTo>
                  <a:lnTo>
                    <a:pt x="807095" y="4178299"/>
                  </a:lnTo>
                  <a:lnTo>
                    <a:pt x="773609" y="4140199"/>
                  </a:lnTo>
                  <a:lnTo>
                    <a:pt x="740701" y="4114799"/>
                  </a:lnTo>
                  <a:lnTo>
                    <a:pt x="708380" y="4089399"/>
                  </a:lnTo>
                  <a:lnTo>
                    <a:pt x="676654" y="4051299"/>
                  </a:lnTo>
                  <a:lnTo>
                    <a:pt x="645534" y="4013199"/>
                  </a:lnTo>
                  <a:lnTo>
                    <a:pt x="615027" y="3987799"/>
                  </a:lnTo>
                  <a:lnTo>
                    <a:pt x="585144" y="3949699"/>
                  </a:lnTo>
                  <a:lnTo>
                    <a:pt x="555893" y="3911599"/>
                  </a:lnTo>
                  <a:lnTo>
                    <a:pt x="527283" y="3886199"/>
                  </a:lnTo>
                  <a:lnTo>
                    <a:pt x="499323" y="3848099"/>
                  </a:lnTo>
                  <a:lnTo>
                    <a:pt x="472022" y="3809999"/>
                  </a:lnTo>
                  <a:lnTo>
                    <a:pt x="445389" y="3771899"/>
                  </a:lnTo>
                  <a:lnTo>
                    <a:pt x="419434" y="3733799"/>
                  </a:lnTo>
                  <a:lnTo>
                    <a:pt x="394165" y="3695699"/>
                  </a:lnTo>
                  <a:lnTo>
                    <a:pt x="369591" y="3657599"/>
                  </a:lnTo>
                  <a:lnTo>
                    <a:pt x="345721" y="3619499"/>
                  </a:lnTo>
                  <a:lnTo>
                    <a:pt x="322565" y="3581399"/>
                  </a:lnTo>
                  <a:lnTo>
                    <a:pt x="300131" y="3543299"/>
                  </a:lnTo>
                  <a:lnTo>
                    <a:pt x="278429" y="3505199"/>
                  </a:lnTo>
                  <a:lnTo>
                    <a:pt x="257467" y="3467099"/>
                  </a:lnTo>
                  <a:lnTo>
                    <a:pt x="237255" y="3428999"/>
                  </a:lnTo>
                  <a:lnTo>
                    <a:pt x="217801" y="3378199"/>
                  </a:lnTo>
                  <a:lnTo>
                    <a:pt x="199115" y="3340099"/>
                  </a:lnTo>
                  <a:lnTo>
                    <a:pt x="181205" y="3301999"/>
                  </a:lnTo>
                  <a:lnTo>
                    <a:pt x="164081" y="3263899"/>
                  </a:lnTo>
                  <a:lnTo>
                    <a:pt x="147751" y="3213099"/>
                  </a:lnTo>
                  <a:lnTo>
                    <a:pt x="132225" y="3174999"/>
                  </a:lnTo>
                  <a:lnTo>
                    <a:pt x="117512" y="3124199"/>
                  </a:lnTo>
                  <a:lnTo>
                    <a:pt x="103621" y="3086099"/>
                  </a:lnTo>
                  <a:lnTo>
                    <a:pt x="90560" y="3035299"/>
                  </a:lnTo>
                  <a:lnTo>
                    <a:pt x="78339" y="2997199"/>
                  </a:lnTo>
                  <a:lnTo>
                    <a:pt x="66967" y="2946399"/>
                  </a:lnTo>
                  <a:lnTo>
                    <a:pt x="56453" y="2908299"/>
                  </a:lnTo>
                  <a:lnTo>
                    <a:pt x="46806" y="2857499"/>
                  </a:lnTo>
                  <a:lnTo>
                    <a:pt x="38035" y="2819399"/>
                  </a:lnTo>
                  <a:lnTo>
                    <a:pt x="30148" y="2768599"/>
                  </a:lnTo>
                  <a:lnTo>
                    <a:pt x="23156" y="2717799"/>
                  </a:lnTo>
                  <a:lnTo>
                    <a:pt x="17067" y="2679699"/>
                  </a:lnTo>
                  <a:lnTo>
                    <a:pt x="11889" y="2628899"/>
                  </a:lnTo>
                  <a:lnTo>
                    <a:pt x="7633" y="2578099"/>
                  </a:lnTo>
                  <a:lnTo>
                    <a:pt x="4307" y="2527299"/>
                  </a:lnTo>
                  <a:lnTo>
                    <a:pt x="1920" y="2489199"/>
                  </a:lnTo>
                  <a:lnTo>
                    <a:pt x="481" y="2438399"/>
                  </a:lnTo>
                  <a:lnTo>
                    <a:pt x="0" y="2387599"/>
                  </a:lnTo>
                  <a:lnTo>
                    <a:pt x="481" y="2336799"/>
                  </a:lnTo>
                  <a:lnTo>
                    <a:pt x="1920" y="2298699"/>
                  </a:lnTo>
                  <a:lnTo>
                    <a:pt x="4307" y="2247899"/>
                  </a:lnTo>
                  <a:lnTo>
                    <a:pt x="7633" y="2197099"/>
                  </a:lnTo>
                  <a:lnTo>
                    <a:pt x="11889" y="2146299"/>
                  </a:lnTo>
                  <a:lnTo>
                    <a:pt x="17067" y="2108199"/>
                  </a:lnTo>
                  <a:lnTo>
                    <a:pt x="23156" y="2057399"/>
                  </a:lnTo>
                  <a:lnTo>
                    <a:pt x="30148" y="2006599"/>
                  </a:lnTo>
                  <a:lnTo>
                    <a:pt x="38035" y="1968499"/>
                  </a:lnTo>
                  <a:lnTo>
                    <a:pt x="46806" y="1917699"/>
                  </a:lnTo>
                  <a:lnTo>
                    <a:pt x="56453" y="1866899"/>
                  </a:lnTo>
                  <a:lnTo>
                    <a:pt x="66967" y="1828799"/>
                  </a:lnTo>
                  <a:lnTo>
                    <a:pt x="78339" y="1777999"/>
                  </a:lnTo>
                  <a:lnTo>
                    <a:pt x="90560" y="1739899"/>
                  </a:lnTo>
                  <a:lnTo>
                    <a:pt x="103621" y="1689099"/>
                  </a:lnTo>
                  <a:lnTo>
                    <a:pt x="117512" y="1650999"/>
                  </a:lnTo>
                  <a:lnTo>
                    <a:pt x="132225" y="1600199"/>
                  </a:lnTo>
                  <a:lnTo>
                    <a:pt x="147751" y="1562099"/>
                  </a:lnTo>
                  <a:lnTo>
                    <a:pt x="164081" y="1523999"/>
                  </a:lnTo>
                  <a:lnTo>
                    <a:pt x="181205" y="1473199"/>
                  </a:lnTo>
                  <a:lnTo>
                    <a:pt x="199115" y="1435099"/>
                  </a:lnTo>
                  <a:lnTo>
                    <a:pt x="217801" y="1396999"/>
                  </a:lnTo>
                  <a:lnTo>
                    <a:pt x="237255" y="1358899"/>
                  </a:lnTo>
                  <a:lnTo>
                    <a:pt x="257467" y="1308099"/>
                  </a:lnTo>
                  <a:lnTo>
                    <a:pt x="278429" y="1269999"/>
                  </a:lnTo>
                  <a:lnTo>
                    <a:pt x="300131" y="1231899"/>
                  </a:lnTo>
                  <a:lnTo>
                    <a:pt x="322565" y="1193799"/>
                  </a:lnTo>
                  <a:lnTo>
                    <a:pt x="345721" y="1155699"/>
                  </a:lnTo>
                  <a:lnTo>
                    <a:pt x="369591" y="1117599"/>
                  </a:lnTo>
                  <a:lnTo>
                    <a:pt x="394165" y="1079499"/>
                  </a:lnTo>
                  <a:lnTo>
                    <a:pt x="419434" y="1041399"/>
                  </a:lnTo>
                  <a:lnTo>
                    <a:pt x="445389" y="1003299"/>
                  </a:lnTo>
                  <a:lnTo>
                    <a:pt x="472022" y="965199"/>
                  </a:lnTo>
                  <a:lnTo>
                    <a:pt x="499323" y="927099"/>
                  </a:lnTo>
                  <a:lnTo>
                    <a:pt x="527283" y="901699"/>
                  </a:lnTo>
                  <a:lnTo>
                    <a:pt x="555893" y="863599"/>
                  </a:lnTo>
                  <a:lnTo>
                    <a:pt x="585144" y="825499"/>
                  </a:lnTo>
                  <a:lnTo>
                    <a:pt x="615027" y="787399"/>
                  </a:lnTo>
                  <a:lnTo>
                    <a:pt x="645534" y="761999"/>
                  </a:lnTo>
                  <a:lnTo>
                    <a:pt x="676654" y="723899"/>
                  </a:lnTo>
                  <a:lnTo>
                    <a:pt x="708380" y="698499"/>
                  </a:lnTo>
                  <a:lnTo>
                    <a:pt x="740701" y="660399"/>
                  </a:lnTo>
                  <a:lnTo>
                    <a:pt x="773609" y="634999"/>
                  </a:lnTo>
                  <a:lnTo>
                    <a:pt x="807095" y="596899"/>
                  </a:lnTo>
                  <a:lnTo>
                    <a:pt x="841150" y="571499"/>
                  </a:lnTo>
                  <a:lnTo>
                    <a:pt x="875765" y="546099"/>
                  </a:lnTo>
                  <a:lnTo>
                    <a:pt x="910931" y="520699"/>
                  </a:lnTo>
                  <a:lnTo>
                    <a:pt x="946638" y="482599"/>
                  </a:lnTo>
                  <a:lnTo>
                    <a:pt x="1019642" y="431799"/>
                  </a:lnTo>
                  <a:lnTo>
                    <a:pt x="1094705" y="380999"/>
                  </a:lnTo>
                  <a:lnTo>
                    <a:pt x="1171754" y="330199"/>
                  </a:lnTo>
                  <a:lnTo>
                    <a:pt x="1211001" y="317499"/>
                  </a:lnTo>
                  <a:lnTo>
                    <a:pt x="1290895" y="266699"/>
                  </a:lnTo>
                  <a:lnTo>
                    <a:pt x="1331523" y="253999"/>
                  </a:lnTo>
                  <a:lnTo>
                    <a:pt x="1414098" y="203199"/>
                  </a:lnTo>
                  <a:lnTo>
                    <a:pt x="1498371" y="177799"/>
                  </a:lnTo>
                  <a:lnTo>
                    <a:pt x="1541121" y="152399"/>
                  </a:lnTo>
                  <a:lnTo>
                    <a:pt x="1627804" y="126999"/>
                  </a:lnTo>
                  <a:lnTo>
                    <a:pt x="1988983" y="25399"/>
                  </a:lnTo>
                  <a:lnTo>
                    <a:pt x="2035606" y="25399"/>
                  </a:lnTo>
                  <a:lnTo>
                    <a:pt x="2082528" y="12699"/>
                  </a:lnTo>
                  <a:lnTo>
                    <a:pt x="2769521" y="12699"/>
                  </a:lnTo>
                  <a:lnTo>
                    <a:pt x="2917038" y="50799"/>
                  </a:lnTo>
                  <a:lnTo>
                    <a:pt x="2965716" y="50799"/>
                  </a:lnTo>
                  <a:lnTo>
                    <a:pt x="3110058" y="88899"/>
                  </a:lnTo>
                  <a:lnTo>
                    <a:pt x="3157559" y="114299"/>
                  </a:lnTo>
                  <a:lnTo>
                    <a:pt x="3298016" y="152399"/>
                  </a:lnTo>
                  <a:lnTo>
                    <a:pt x="3344104" y="177799"/>
                  </a:lnTo>
                  <a:lnTo>
                    <a:pt x="3389801" y="190499"/>
                  </a:lnTo>
                  <a:lnTo>
                    <a:pt x="3479966" y="241299"/>
                  </a:lnTo>
                  <a:lnTo>
                    <a:pt x="3524404" y="253999"/>
                  </a:lnTo>
                  <a:lnTo>
                    <a:pt x="3654961" y="330199"/>
                  </a:lnTo>
                  <a:lnTo>
                    <a:pt x="3739554" y="380999"/>
                  </a:lnTo>
                  <a:lnTo>
                    <a:pt x="3781072" y="406399"/>
                  </a:lnTo>
                  <a:lnTo>
                    <a:pt x="3822053" y="444499"/>
                  </a:lnTo>
                  <a:lnTo>
                    <a:pt x="3902340" y="495299"/>
                  </a:lnTo>
                  <a:lnTo>
                    <a:pt x="3941616" y="533399"/>
                  </a:lnTo>
                  <a:lnTo>
                    <a:pt x="3980295" y="558799"/>
                  </a:lnTo>
                  <a:lnTo>
                    <a:pt x="4018362" y="596899"/>
                  </a:lnTo>
                  <a:lnTo>
                    <a:pt x="4055802" y="622299"/>
                  </a:lnTo>
                  <a:lnTo>
                    <a:pt x="4092600" y="660399"/>
                  </a:lnTo>
                  <a:lnTo>
                    <a:pt x="4128741" y="698499"/>
                  </a:lnTo>
                  <a:lnTo>
                    <a:pt x="4164136" y="736599"/>
                  </a:lnTo>
                  <a:lnTo>
                    <a:pt x="4198698" y="761999"/>
                  </a:lnTo>
                  <a:lnTo>
                    <a:pt x="4232422" y="800099"/>
                  </a:lnTo>
                  <a:lnTo>
                    <a:pt x="4265301" y="838199"/>
                  </a:lnTo>
                  <a:lnTo>
                    <a:pt x="4297331" y="876299"/>
                  </a:lnTo>
                  <a:lnTo>
                    <a:pt x="4328503" y="914399"/>
                  </a:lnTo>
                  <a:lnTo>
                    <a:pt x="4358814" y="965199"/>
                  </a:lnTo>
                  <a:lnTo>
                    <a:pt x="4388255" y="1003299"/>
                  </a:lnTo>
                  <a:lnTo>
                    <a:pt x="4416822" y="1041399"/>
                  </a:lnTo>
                  <a:lnTo>
                    <a:pt x="4444507" y="1079499"/>
                  </a:lnTo>
                  <a:lnTo>
                    <a:pt x="4471306" y="1117599"/>
                  </a:lnTo>
                  <a:lnTo>
                    <a:pt x="4497211" y="1168399"/>
                  </a:lnTo>
                  <a:lnTo>
                    <a:pt x="4522216" y="1206499"/>
                  </a:lnTo>
                  <a:lnTo>
                    <a:pt x="4546316" y="1244599"/>
                  </a:lnTo>
                  <a:lnTo>
                    <a:pt x="4569505" y="1295399"/>
                  </a:lnTo>
                  <a:lnTo>
                    <a:pt x="4591776" y="1333499"/>
                  </a:lnTo>
                  <a:lnTo>
                    <a:pt x="4613122" y="1384299"/>
                  </a:lnTo>
                  <a:lnTo>
                    <a:pt x="4633539" y="1422399"/>
                  </a:lnTo>
                  <a:lnTo>
                    <a:pt x="4653020" y="1473199"/>
                  </a:lnTo>
                  <a:lnTo>
                    <a:pt x="4671558" y="1523999"/>
                  </a:lnTo>
                  <a:lnTo>
                    <a:pt x="4689147" y="1562099"/>
                  </a:lnTo>
                  <a:lnTo>
                    <a:pt x="4705783" y="1612899"/>
                  </a:lnTo>
                  <a:lnTo>
                    <a:pt x="4721457" y="1663699"/>
                  </a:lnTo>
                  <a:lnTo>
                    <a:pt x="4736165" y="1701799"/>
                  </a:lnTo>
                  <a:lnTo>
                    <a:pt x="4749899" y="1752599"/>
                  </a:lnTo>
                  <a:lnTo>
                    <a:pt x="4762655" y="1803399"/>
                  </a:lnTo>
                  <a:lnTo>
                    <a:pt x="4774425" y="1841499"/>
                  </a:lnTo>
                  <a:lnTo>
                    <a:pt x="4785204" y="1892299"/>
                  </a:lnTo>
                  <a:lnTo>
                    <a:pt x="4794986" y="1943099"/>
                  </a:lnTo>
                  <a:lnTo>
                    <a:pt x="4803764" y="1993899"/>
                  </a:lnTo>
                  <a:lnTo>
                    <a:pt x="4811532" y="2044699"/>
                  </a:lnTo>
                  <a:lnTo>
                    <a:pt x="4818284" y="2095499"/>
                  </a:lnTo>
                  <a:lnTo>
                    <a:pt x="4824014" y="2146299"/>
                  </a:lnTo>
                  <a:lnTo>
                    <a:pt x="4828717" y="2184399"/>
                  </a:lnTo>
                  <a:lnTo>
                    <a:pt x="4832385" y="2235199"/>
                  </a:lnTo>
                  <a:lnTo>
                    <a:pt x="4835012" y="2285999"/>
                  </a:lnTo>
                  <a:lnTo>
                    <a:pt x="4836593" y="2336799"/>
                  </a:lnTo>
                  <a:lnTo>
                    <a:pt x="4837121" y="2387599"/>
                  </a:lnTo>
                  <a:lnTo>
                    <a:pt x="4836640" y="2438399"/>
                  </a:lnTo>
                  <a:lnTo>
                    <a:pt x="4835201" y="2489199"/>
                  </a:lnTo>
                  <a:lnTo>
                    <a:pt x="4832814" y="2527299"/>
                  </a:lnTo>
                  <a:lnTo>
                    <a:pt x="4829488" y="2578099"/>
                  </a:lnTo>
                  <a:lnTo>
                    <a:pt x="4825232" y="2628899"/>
                  </a:lnTo>
                  <a:lnTo>
                    <a:pt x="4820054" y="2679699"/>
                  </a:lnTo>
                  <a:lnTo>
                    <a:pt x="4813965" y="2717799"/>
                  </a:lnTo>
                  <a:lnTo>
                    <a:pt x="4806973" y="2768599"/>
                  </a:lnTo>
                  <a:lnTo>
                    <a:pt x="4799086" y="2819399"/>
                  </a:lnTo>
                  <a:lnTo>
                    <a:pt x="4790315" y="2857499"/>
                  </a:lnTo>
                  <a:lnTo>
                    <a:pt x="4780668" y="2908299"/>
                  </a:lnTo>
                  <a:lnTo>
                    <a:pt x="4770154" y="2946399"/>
                  </a:lnTo>
                  <a:lnTo>
                    <a:pt x="4758782" y="2997199"/>
                  </a:lnTo>
                  <a:lnTo>
                    <a:pt x="4746561" y="3035299"/>
                  </a:lnTo>
                  <a:lnTo>
                    <a:pt x="4733500" y="3086099"/>
                  </a:lnTo>
                  <a:lnTo>
                    <a:pt x="4719609" y="3124199"/>
                  </a:lnTo>
                  <a:lnTo>
                    <a:pt x="4704896" y="3174999"/>
                  </a:lnTo>
                  <a:lnTo>
                    <a:pt x="4689370" y="3213099"/>
                  </a:lnTo>
                  <a:lnTo>
                    <a:pt x="4673040" y="3263899"/>
                  </a:lnTo>
                  <a:lnTo>
                    <a:pt x="4655916" y="3301999"/>
                  </a:lnTo>
                  <a:lnTo>
                    <a:pt x="4638006" y="3340099"/>
                  </a:lnTo>
                  <a:lnTo>
                    <a:pt x="4619320" y="3378199"/>
                  </a:lnTo>
                  <a:lnTo>
                    <a:pt x="4599866" y="3428999"/>
                  </a:lnTo>
                  <a:lnTo>
                    <a:pt x="4579654" y="3467099"/>
                  </a:lnTo>
                  <a:lnTo>
                    <a:pt x="4558692" y="3505199"/>
                  </a:lnTo>
                  <a:lnTo>
                    <a:pt x="4536990" y="3543299"/>
                  </a:lnTo>
                  <a:lnTo>
                    <a:pt x="4514556" y="3581399"/>
                  </a:lnTo>
                  <a:lnTo>
                    <a:pt x="4491400" y="3619499"/>
                  </a:lnTo>
                  <a:lnTo>
                    <a:pt x="4467530" y="3657599"/>
                  </a:lnTo>
                  <a:lnTo>
                    <a:pt x="4442956" y="3695699"/>
                  </a:lnTo>
                  <a:lnTo>
                    <a:pt x="4417687" y="3733799"/>
                  </a:lnTo>
                  <a:lnTo>
                    <a:pt x="4391732" y="3771899"/>
                  </a:lnTo>
                  <a:lnTo>
                    <a:pt x="4365099" y="3809999"/>
                  </a:lnTo>
                  <a:lnTo>
                    <a:pt x="4337798" y="3848099"/>
                  </a:lnTo>
                  <a:lnTo>
                    <a:pt x="4309838" y="3886199"/>
                  </a:lnTo>
                  <a:lnTo>
                    <a:pt x="4281228" y="3911599"/>
                  </a:lnTo>
                  <a:lnTo>
                    <a:pt x="4251977" y="3949699"/>
                  </a:lnTo>
                  <a:lnTo>
                    <a:pt x="4222094" y="3987799"/>
                  </a:lnTo>
                  <a:lnTo>
                    <a:pt x="4191587" y="4013199"/>
                  </a:lnTo>
                  <a:lnTo>
                    <a:pt x="4160467" y="4051299"/>
                  </a:lnTo>
                  <a:lnTo>
                    <a:pt x="4128741" y="4089399"/>
                  </a:lnTo>
                  <a:lnTo>
                    <a:pt x="4096420" y="4114799"/>
                  </a:lnTo>
                  <a:lnTo>
                    <a:pt x="4063512" y="4140199"/>
                  </a:lnTo>
                  <a:lnTo>
                    <a:pt x="4030026" y="4178299"/>
                  </a:lnTo>
                  <a:lnTo>
                    <a:pt x="3995971" y="4203699"/>
                  </a:lnTo>
                  <a:lnTo>
                    <a:pt x="3961356" y="4229099"/>
                  </a:lnTo>
                  <a:lnTo>
                    <a:pt x="3926190" y="4267199"/>
                  </a:lnTo>
                  <a:lnTo>
                    <a:pt x="3890483" y="4292599"/>
                  </a:lnTo>
                  <a:lnTo>
                    <a:pt x="3817479" y="4343399"/>
                  </a:lnTo>
                  <a:lnTo>
                    <a:pt x="3742416" y="4394199"/>
                  </a:lnTo>
                  <a:lnTo>
                    <a:pt x="3665367" y="4444999"/>
                  </a:lnTo>
                  <a:lnTo>
                    <a:pt x="3626120" y="4470399"/>
                  </a:lnTo>
                  <a:lnTo>
                    <a:pt x="3586403" y="4483099"/>
                  </a:lnTo>
                  <a:lnTo>
                    <a:pt x="3505598" y="4533899"/>
                  </a:lnTo>
                  <a:lnTo>
                    <a:pt x="3464527" y="4546599"/>
                  </a:lnTo>
                  <a:lnTo>
                    <a:pt x="3423023" y="4571999"/>
                  </a:lnTo>
                  <a:lnTo>
                    <a:pt x="3381094" y="4584699"/>
                  </a:lnTo>
                  <a:lnTo>
                    <a:pt x="3338750" y="4610099"/>
                  </a:lnTo>
                  <a:lnTo>
                    <a:pt x="3209317" y="4648199"/>
                  </a:lnTo>
                  <a:lnTo>
                    <a:pt x="3165402" y="4673599"/>
                  </a:lnTo>
                  <a:lnTo>
                    <a:pt x="2986131" y="4724399"/>
                  </a:lnTo>
                  <a:close/>
                </a:path>
                <a:path w="4837430" h="4787900">
                  <a:moveTo>
                    <a:pt x="2848138" y="4749799"/>
                  </a:moveTo>
                  <a:lnTo>
                    <a:pt x="1988983" y="4749799"/>
                  </a:lnTo>
                  <a:lnTo>
                    <a:pt x="1896666" y="4724399"/>
                  </a:lnTo>
                  <a:lnTo>
                    <a:pt x="2940455" y="4724399"/>
                  </a:lnTo>
                  <a:lnTo>
                    <a:pt x="2848138" y="4749799"/>
                  </a:lnTo>
                  <a:close/>
                </a:path>
                <a:path w="4837430" h="4787900">
                  <a:moveTo>
                    <a:pt x="2754593" y="4762499"/>
                  </a:moveTo>
                  <a:lnTo>
                    <a:pt x="2082528" y="4762499"/>
                  </a:lnTo>
                  <a:lnTo>
                    <a:pt x="2035606" y="4749799"/>
                  </a:lnTo>
                  <a:lnTo>
                    <a:pt x="2801515" y="4749799"/>
                  </a:lnTo>
                  <a:lnTo>
                    <a:pt x="2754593" y="4762499"/>
                  </a:lnTo>
                  <a:close/>
                </a:path>
                <a:path w="4837430" h="4787900">
                  <a:moveTo>
                    <a:pt x="2659893" y="4775199"/>
                  </a:moveTo>
                  <a:lnTo>
                    <a:pt x="2177228" y="4775199"/>
                  </a:lnTo>
                  <a:lnTo>
                    <a:pt x="2129738" y="4762499"/>
                  </a:lnTo>
                  <a:lnTo>
                    <a:pt x="2707383" y="4762499"/>
                  </a:lnTo>
                  <a:lnTo>
                    <a:pt x="2659893" y="4775199"/>
                  </a:lnTo>
                  <a:close/>
                </a:path>
                <a:path w="4837430" h="4787900">
                  <a:moveTo>
                    <a:pt x="2515834" y="4787899"/>
                  </a:moveTo>
                  <a:lnTo>
                    <a:pt x="2321287" y="4787899"/>
                  </a:lnTo>
                  <a:lnTo>
                    <a:pt x="2273012" y="4775199"/>
                  </a:lnTo>
                  <a:lnTo>
                    <a:pt x="2564109" y="4775199"/>
                  </a:lnTo>
                  <a:lnTo>
                    <a:pt x="2515834" y="4787899"/>
                  </a:lnTo>
                  <a:close/>
                </a:path>
              </a:pathLst>
            </a:custGeom>
            <a:solidFill>
              <a:srgbClr val="E7E6E6"/>
            </a:solidFill>
          </p:spPr>
          <p:txBody>
            <a:bodyPr wrap="square" lIns="0" tIns="0" rIns="0" bIns="0" rtlCol="0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pic>
          <p:nvPicPr>
            <p:cNvPr id="9" name="object 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78030" y="1060618"/>
              <a:ext cx="4837121" cy="46952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45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Other STI Treatments on Summary Chart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Epididymitis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Pelvic Inflammatory Disease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Genital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Warts (HPV)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Pediculosis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 Pubis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Scabies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Potential Barriers to Screening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590098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Provider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and clinical team discomfort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Lack of rectal screening in MSM may be due to multiple barriers, including access to care, stigma, and discrimination.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With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decreased funding to STI clinics across the nation, primary care clinics like community health centers will need to provide the access to STI screening and treatment.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2726" y="5933963"/>
            <a:ext cx="103305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Reisner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S.L., Deutsch, M.B.,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Peitzmeier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S.M.,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Hughto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J.M.W., Cavanaugh, T.,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Pardee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D.J., McLean, S., Marrow, E.J.,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Mimiaga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M.J., Panther, L. and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Gelman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M., 2017. Comparing self-and provider-collected swabbing for HPV DNA testing in female-to-male transgender adult patients: a mixed-methods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biobehavioral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study protocol.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BMC infectious diseases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 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(1), p.444.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1865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549048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Summary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10744200" cy="3945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STI rates continue to rise and infections are rates are disproportionately high in certain population subsets. 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Primary care clinics need to scale up screening and education to stem the rise.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Implementing best practice guidelines, collecting and analyzing QI data, and streamlining clinic workflow around sexual history taking and STI screening are key to this process.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Focusing on extra-genital testing</a:t>
            </a:r>
          </a:p>
          <a:p>
            <a:pPr marL="742950" marR="0" lvl="1" indent="-28575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Adoption of self collection testing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Nurse-led screening and testing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Other innovations– same-day access, home-testing, telehealth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Calibri Light" panose="020F0302020204030204" pitchFamily="34" charset="0"/>
              </a:rPr>
              <a:t>We need to acknowledge and address racial and ethnic disparities in STI rates</a:t>
            </a:r>
          </a:p>
          <a:p>
            <a:pPr marL="342900" marR="0" lvl="0" indent="-342900" algn="l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000"/>
              </a:spcAft>
              <a:buClr>
                <a:srgbClr val="008558"/>
              </a:buClr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2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0" y="2704571"/>
            <a:ext cx="12192000" cy="72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Questions?</a:t>
            </a:r>
            <a:endParaRPr kumimoji="0" lang="en-US" sz="5400" b="1" i="0" u="none" strike="noStrike" kern="1200" cap="none" spc="-30" normalizeH="0" baseline="0" noProof="0" dirty="0">
              <a:ln>
                <a:noFill/>
              </a:ln>
              <a:solidFill>
                <a:srgbClr val="0E74BD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0" y="4675439"/>
            <a:ext cx="1674188" cy="1975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50532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9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838200" y="1415583"/>
            <a:ext cx="10515600" cy="76235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2270B7"/>
                </a:solidFill>
                <a:latin typeface="Myriad Pro" panose="020B0503030403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270B7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Next Steps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2270B7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609600" y="2311400"/>
            <a:ext cx="7410680" cy="43395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Agenda items for your meetings during this action period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lvl="0">
              <a:spcBef>
                <a:spcPts val="0"/>
              </a:spcBef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If you do not have protocols for routine HIV and STI testing/screening, discuss how to develop them.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900" b="1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Assignments</a:t>
            </a:r>
            <a:endParaRPr kumimoji="0" lang="en-US" sz="2400" b="0" i="0" u="sng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Review or develop current protocols for routine HIV and STI testing/screening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Review or develop a draft workflow for routine HIV and STI testing/screening, including universal testing </a:t>
            </a:r>
          </a:p>
          <a:p>
            <a:pPr lvl="0">
              <a:spcBef>
                <a:spcPts val="0"/>
              </a:spcBef>
              <a:spcAft>
                <a:spcPts val="1200"/>
              </a:spcAft>
            </a:pPr>
            <a:r>
              <a:rPr lang="en-US" sz="2000" dirty="0">
                <a:solidFill>
                  <a:prstClr val="black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Review or develop a draft workflow for identifying at-risk patients and directing them to the appropriate providers for treatment 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5E4702C2-A368-9E43-A250-6A0426674F2B}"/>
              </a:ext>
            </a:extLst>
          </p:cNvPr>
          <p:cNvSpPr txBox="1">
            <a:spLocks/>
          </p:cNvSpPr>
          <p:nvPr/>
        </p:nvSpPr>
        <p:spPr>
          <a:xfrm>
            <a:off x="8020280" y="2311400"/>
            <a:ext cx="3816061" cy="4339581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CME and Resource Page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Access Code: HIV2024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rgbClr val="008558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hlinkClick r:id="rId3"/>
              </a:rPr>
              <a:t>https://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  <a:hlinkClick r:id="rId3"/>
              </a:rPr>
              <a:t>education.weitzmaninstitute.org/content/nttap-hiv-prevention-learning-collaborative-2024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19279" y="3208684"/>
            <a:ext cx="2438400" cy="23907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50532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38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609600" y="1586971"/>
            <a:ext cx="10972800" cy="7244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NTTAP Contact Information</a:t>
            </a:r>
            <a:endParaRPr kumimoji="0" lang="en-US" sz="4400" b="1" i="0" u="none" strike="noStrike" kern="1200" cap="none" spc="-30" normalizeH="0" baseline="0" noProof="0" dirty="0">
              <a:ln>
                <a:noFill/>
              </a:ln>
              <a:solidFill>
                <a:srgbClr val="0E74BD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01942" y="2311400"/>
            <a:ext cx="324134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Amanda Schiessl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Project Director/Co-PI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Amanda@mwhs1.com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939087" y="2311400"/>
            <a:ext cx="33778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Meaghan Angers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Project </a:t>
            </a:r>
            <a:r>
              <a:rPr kumimoji="0" lang="en-US" sz="2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Manager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angersm@mwhs1.com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75091" y="3851077"/>
            <a:ext cx="10441817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REMINDER: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Complete evaluation in the poll!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Upcoming Coach Calls: Monday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April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1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st</a:t>
            </a:r>
            <a:r>
              <a:rPr lang="en-US" sz="32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3200" dirty="0" smtClean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&amp;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15</a:t>
            </a:r>
            <a:r>
              <a:rPr kumimoji="0" lang="en-US" sz="3200" b="0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th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Next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Learning Session is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Monday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April 22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nd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!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52275" y="2311400"/>
            <a:ext cx="3377821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Bianca Flowers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Project Manager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flowerb@mwhs1.com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 pitchFamily="34" charset="0"/>
              <a:ea typeface="+mn-ea"/>
              <a:cs typeface="Calibri Light" panose="020F03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767" y="5612563"/>
            <a:ext cx="782205" cy="9230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250532"/>
            <a:ext cx="2192201" cy="965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178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771" y="1342323"/>
            <a:ext cx="9074727" cy="724429"/>
          </a:xfrm>
        </p:spPr>
        <p:txBody>
          <a:bodyPr anchor="t"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US" sz="4800" b="1" spc="-30" dirty="0" smtClean="0">
                <a:solidFill>
                  <a:srgbClr val="0E74BD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Explore more resources!</a:t>
            </a:r>
            <a:endParaRPr lang="en-US" sz="4800" b="1" spc="-30" dirty="0">
              <a:solidFill>
                <a:srgbClr val="0E74BD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1C57A9-FA56-8846-A262-C38A4576E609}"/>
              </a:ext>
            </a:extLst>
          </p:cNvPr>
          <p:cNvSpPr txBox="1"/>
          <p:nvPr/>
        </p:nvSpPr>
        <p:spPr>
          <a:xfrm>
            <a:off x="146050" y="6420149"/>
            <a:ext cx="304800" cy="230832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624103-554C-2E4E-857E-364EE110D31D}" type="slidenum">
              <a:rPr kumimoji="0" lang="en-US" sz="900" b="0" i="0" u="none" strike="noStrike" kern="0" cap="none" spc="0" normalizeH="0" baseline="0" noProof="0" dirty="0" smtClean="0">
                <a:ln>
                  <a:noFill/>
                </a:ln>
                <a:solidFill>
                  <a:srgbClr val="1B374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86</a:t>
            </a:fld>
            <a:endParaRPr kumimoji="0" lang="en-US" sz="900" b="0" i="0" u="none" strike="noStrike" kern="0" cap="none" spc="0" normalizeH="0" baseline="0" noProof="0" dirty="0">
              <a:ln>
                <a:noFill/>
              </a:ln>
              <a:solidFill>
                <a:srgbClr val="1B374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50" y="306804"/>
            <a:ext cx="2192201" cy="9651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033" y="2993714"/>
            <a:ext cx="2643530" cy="29697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563" y="3302550"/>
            <a:ext cx="3642800" cy="2126508"/>
          </a:xfrm>
          <a:prstGeom prst="rect">
            <a:avLst/>
          </a:prstGeom>
        </p:spPr>
      </p:pic>
      <p:sp>
        <p:nvSpPr>
          <p:cNvPr id="11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211871" y="2155371"/>
            <a:ext cx="7005298" cy="7244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National Learning Library: </a:t>
            </a:r>
            <a:br>
              <a:rPr kumimoji="0" lang="en-US" sz="44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</a:br>
            <a:r>
              <a:rPr kumimoji="0" lang="en-US" sz="36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1DAF4C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Resources for Clinical Workforce Development</a:t>
            </a:r>
            <a:endParaRPr kumimoji="0" lang="en-US" sz="3600" b="1" i="0" u="none" strike="noStrike" kern="1200" cap="none" spc="-30" normalizeH="0" baseline="0" noProof="0" dirty="0">
              <a:ln>
                <a:noFill/>
              </a:ln>
              <a:solidFill>
                <a:srgbClr val="1DAF4C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0765" y="6072283"/>
            <a:ext cx="540686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6"/>
              </a:rPr>
              <a:t>https://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6"/>
              </a:rPr>
              <a:t>www.weitzmaninstitute.org/ncaresources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6897546" y="1945342"/>
            <a:ext cx="0" cy="448316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713509" y="6072283"/>
            <a:ext cx="393530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7"/>
              </a:rPr>
              <a:t>https://www.healthcenterinfo.org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  <a:hlinkClick r:id="rId7"/>
              </a:rPr>
              <a:t>/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rPr>
              <a:t> 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50685" y="3260434"/>
            <a:ext cx="4131325" cy="9439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Title 2">
            <a:extLst>
              <a:ext uri="{FF2B5EF4-FFF2-40B4-BE49-F238E27FC236}">
                <a16:creationId xmlns:a16="http://schemas.microsoft.com/office/drawing/2014/main" id="{27779A16-415A-9145-B181-90C7EE2C2DF1}"/>
              </a:ext>
            </a:extLst>
          </p:cNvPr>
          <p:cNvSpPr txBox="1">
            <a:spLocks/>
          </p:cNvSpPr>
          <p:nvPr/>
        </p:nvSpPr>
        <p:spPr>
          <a:xfrm>
            <a:off x="6897546" y="2186020"/>
            <a:ext cx="5294454" cy="724429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Health Center </a:t>
            </a:r>
            <a:endParaRPr kumimoji="0" lang="en-US" sz="3000" b="1" i="0" u="none" strike="noStrike" kern="1200" cap="none" spc="-30" normalizeH="0" baseline="0" noProof="0" dirty="0" smtClean="0">
              <a:ln>
                <a:noFill/>
              </a:ln>
              <a:solidFill>
                <a:srgbClr val="0E74BD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-30" normalizeH="0" baseline="0" noProof="0" dirty="0" smtClean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Resource </a:t>
            </a:r>
            <a:r>
              <a:rPr kumimoji="0" lang="en-US" sz="3000" b="1" i="0" u="none" strike="noStrike" kern="1200" cap="none" spc="-30" normalizeH="0" baseline="0" noProof="0" dirty="0">
                <a:ln>
                  <a:noFill/>
                </a:ln>
                <a:solidFill>
                  <a:srgbClr val="0E74BD"/>
                </a:solidFill>
                <a:effectLst/>
                <a:uLnTx/>
                <a:uFillTx/>
                <a:latin typeface="Calibri Light" panose="020F0302020204030204"/>
                <a:ea typeface="+mj-ea"/>
                <a:cs typeface="Calibri" panose="020F0502020204030204" pitchFamily="34" charset="0"/>
              </a:rPr>
              <a:t>Clearinghouse</a:t>
            </a:r>
            <a:endParaRPr kumimoji="0" lang="en-US" sz="3000" b="1" i="0" u="none" strike="noStrike" kern="1200" cap="none" spc="-30" normalizeH="0" baseline="0" noProof="0" dirty="0">
              <a:ln>
                <a:noFill/>
              </a:ln>
              <a:solidFill>
                <a:srgbClr val="1DAF4C"/>
              </a:solidFill>
              <a:effectLst/>
              <a:uLnTx/>
              <a:uFillTx/>
              <a:latin typeface="Calibri Light" panose="020F0302020204030204"/>
              <a:ea typeface="+mj-ea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684" y="4323688"/>
            <a:ext cx="4131325" cy="1398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8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6394300"/>
            <a:ext cx="12192000" cy="464184"/>
          </a:xfrm>
          <a:custGeom>
            <a:avLst/>
            <a:gdLst/>
            <a:ahLst/>
            <a:cxnLst/>
            <a:rect l="l" t="t" r="r" b="b"/>
            <a:pathLst>
              <a:path w="12192000" h="464184">
                <a:moveTo>
                  <a:pt x="0" y="0"/>
                </a:moveTo>
                <a:lnTo>
                  <a:pt x="12191999" y="0"/>
                </a:lnTo>
                <a:lnTo>
                  <a:pt x="12191999" y="463699"/>
                </a:lnTo>
                <a:lnTo>
                  <a:pt x="0" y="463699"/>
                </a:lnTo>
                <a:lnTo>
                  <a:pt x="0" y="0"/>
                </a:lnTo>
                <a:close/>
              </a:path>
            </a:pathLst>
          </a:custGeom>
          <a:solidFill>
            <a:srgbClr val="11113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12192000" cy="1341755"/>
          </a:xfrm>
          <a:custGeom>
            <a:avLst/>
            <a:gdLst/>
            <a:ahLst/>
            <a:cxnLst/>
            <a:rect l="l" t="t" r="r" b="b"/>
            <a:pathLst>
              <a:path w="12192000" h="1341755">
                <a:moveTo>
                  <a:pt x="0" y="0"/>
                </a:moveTo>
                <a:lnTo>
                  <a:pt x="12191999" y="0"/>
                </a:lnTo>
                <a:lnTo>
                  <a:pt x="12191999" y="1341149"/>
                </a:lnTo>
                <a:lnTo>
                  <a:pt x="0" y="1341149"/>
                </a:lnTo>
                <a:lnTo>
                  <a:pt x="0" y="0"/>
                </a:lnTo>
                <a:close/>
              </a:path>
            </a:pathLst>
          </a:custGeom>
          <a:solidFill>
            <a:srgbClr val="111133"/>
          </a:solidFill>
        </p:spPr>
        <p:txBody>
          <a:bodyPr wrap="square" lIns="0" tIns="0" rIns="0" bIns="0" rtlCol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835025" y="280542"/>
            <a:ext cx="692023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dirty="0">
                <a:solidFill>
                  <a:srgbClr val="FFFFFF"/>
                </a:solidFill>
              </a:rPr>
              <a:t>About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The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HITEQ</a:t>
            </a:r>
            <a:r>
              <a:rPr sz="5400" spc="-15" dirty="0">
                <a:solidFill>
                  <a:srgbClr val="FFFFFF"/>
                </a:solidFill>
              </a:rPr>
              <a:t> </a:t>
            </a:r>
            <a:r>
              <a:rPr sz="5400" spc="-10" dirty="0">
                <a:solidFill>
                  <a:srgbClr val="FFFFFF"/>
                </a:solidFill>
              </a:rPr>
              <a:t>Center</a:t>
            </a:r>
            <a:endParaRPr sz="5400"/>
          </a:p>
        </p:txBody>
      </p:sp>
      <p:sp>
        <p:nvSpPr>
          <p:cNvPr id="5" name="object 5"/>
          <p:cNvSpPr txBox="1"/>
          <p:nvPr/>
        </p:nvSpPr>
        <p:spPr>
          <a:xfrm>
            <a:off x="835025" y="1608450"/>
            <a:ext cx="6605270" cy="23012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 lvl="0" indent="0" defTabSz="914400" eaLnBrk="1" fontAlgn="auto" latinLnBrk="0" hangingPunct="1">
              <a:lnSpc>
                <a:spcPct val="1016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HITEQ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HRSA-funded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National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Training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Technical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Assistance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Partner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(NTTAPs)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that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supports</a:t>
            </a:r>
            <a:r>
              <a:rPr kumimoji="0" sz="2100" b="0" i="0" u="none" strike="noStrike" kern="0" cap="none" spc="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centers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become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data-driven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equitable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by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providing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training,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technical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assistance,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resources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effective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use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21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data,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IT,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EHRs.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This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support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aims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enhance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the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quality,</a:t>
            </a:r>
            <a:r>
              <a:rPr kumimoji="0" sz="21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security,</a:t>
            </a:r>
            <a:r>
              <a:rPr kumimoji="0" sz="21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documentation</a:t>
            </a:r>
            <a:r>
              <a:rPr kumimoji="0" sz="21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2100" b="0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2100" b="0" i="0" u="none" strike="noStrike" kern="0" cap="none" spc="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while</a:t>
            </a:r>
            <a:r>
              <a:rPr kumimoji="0" sz="2100" b="0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addressing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barriers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maximizing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value.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900020" y="3883934"/>
            <a:ext cx="6517005" cy="132588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04495" marR="5080" lvl="0" indent="-392430" defTabSz="914400" eaLnBrk="1" fontAlgn="auto" latinLnBrk="0" hangingPunct="1">
              <a:lnSpc>
                <a:spcPct val="101600"/>
              </a:lnSpc>
              <a:spcBef>
                <a:spcPts val="9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404495" algn="l"/>
              </a:tabLst>
              <a:defRPr/>
            </a:pP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national</a:t>
            </a:r>
            <a:r>
              <a:rPr kumimoji="0" sz="21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website</a:t>
            </a:r>
            <a:r>
              <a:rPr kumimoji="0" sz="2100" b="1" i="0" u="none" strike="noStrike" kern="0" cap="none" spc="6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2100" b="0" i="0" u="none" strike="noStrike" kern="0" cap="none" spc="5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center-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focused</a:t>
            </a:r>
            <a:r>
              <a:rPr kumimoji="0" sz="2100" b="0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resources,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toolkits,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training,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2100" b="0" i="0" u="none" strike="noStrike" kern="0" cap="none" spc="3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calendar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2100" b="0" i="0" u="none" strike="noStrike" kern="0" cap="none" spc="9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related</a:t>
            </a:r>
            <a:r>
              <a:rPr kumimoji="0" sz="2100" b="0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events.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404495" marR="429895" lvl="0" indent="-392430" defTabSz="914400" eaLnBrk="1" fontAlgn="auto" latinLnBrk="0" hangingPunct="1">
              <a:lnSpc>
                <a:spcPct val="1016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●"/>
              <a:tabLst>
                <a:tab pos="404495" algn="l"/>
              </a:tabLst>
              <a:defRPr/>
            </a:pP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Learning</a:t>
            </a:r>
            <a:r>
              <a:rPr kumimoji="0" sz="2100" b="1" i="0" u="none" strike="noStrike" kern="0" cap="none" spc="7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collaboratives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,</a:t>
            </a:r>
            <a:r>
              <a:rPr kumimoji="0" sz="21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trainings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,</a:t>
            </a:r>
            <a:r>
              <a:rPr kumimoji="0" sz="2100" b="0" i="0" u="none" strike="noStrike" kern="0" cap="none" spc="8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2100" b="0" i="0" u="none" strike="noStrike" kern="0" cap="none" spc="8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on-</a:t>
            </a:r>
            <a:r>
              <a:rPr kumimoji="0" sz="21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demand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technical</a:t>
            </a:r>
            <a:r>
              <a:rPr kumimoji="0" sz="2100" b="1" i="0" u="none" strike="noStrike" kern="0" cap="none" spc="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assistance</a:t>
            </a:r>
            <a:r>
              <a:rPr kumimoji="0" sz="2100" b="1" i="0" u="none" strike="noStrike" kern="0" cap="none" spc="5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on</a:t>
            </a:r>
            <a:r>
              <a:rPr kumimoji="0" sz="21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key</a:t>
            </a:r>
            <a:r>
              <a:rPr kumimoji="0" sz="21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topic</a:t>
            </a:r>
            <a:r>
              <a:rPr kumimoji="0" sz="2100" b="0" i="0" u="none" strike="noStrike" kern="0" cap="none" spc="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100" b="0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areas.</a:t>
            </a:r>
            <a:endParaRPr kumimoji="0" sz="21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802247" y="190549"/>
            <a:ext cx="1607417" cy="87020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2382126" y="6347988"/>
            <a:ext cx="7483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Website:</a:t>
            </a:r>
            <a:r>
              <a:rPr kumimoji="0" sz="2400" b="1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400" b="1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  <a:hlinkClick r:id="rId4"/>
              </a:rPr>
              <a:t>www.HITEQcenter.org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|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Email:</a:t>
            </a:r>
            <a:r>
              <a:rPr kumimoji="0" sz="2400" b="1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4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  <a:hlinkClick r:id="rId5"/>
              </a:rPr>
              <a:t>hiteqinfo@jsi.com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60199" y="1341149"/>
            <a:ext cx="3731895" cy="5053330"/>
          </a:xfrm>
          <a:prstGeom prst="rect">
            <a:avLst/>
          </a:prstGeom>
          <a:solidFill>
            <a:srgbClr val="006666"/>
          </a:solidFill>
        </p:spPr>
        <p:txBody>
          <a:bodyPr vert="horz" wrap="square" lIns="0" tIns="23495" rIns="0" bIns="0" rtlCol="0">
            <a:spAutoFit/>
          </a:bodyPr>
          <a:lstStyle/>
          <a:p>
            <a:pPr marL="202565" marR="0" lvl="0" indent="0" algn="ctr" defTabSz="914400" eaLnBrk="1" fontAlgn="auto" latinLnBrk="0" hangingPunct="1">
              <a:lnSpc>
                <a:spcPct val="100000"/>
              </a:lnSpc>
              <a:spcBef>
                <a:spcPts val="18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HITEQ</a:t>
            </a:r>
            <a:r>
              <a:rPr kumimoji="0" sz="2800" b="1" i="0" u="none" strike="noStrike" kern="0" cap="none" spc="-10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Topic</a:t>
            </a:r>
            <a:r>
              <a:rPr kumimoji="0" sz="2800" b="1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2800" b="1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Areas</a:t>
            </a:r>
            <a:endParaRPr kumimoji="0" sz="2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03835" marR="0" lvl="0" indent="0" algn="ctr" defTabSz="914400" eaLnBrk="1" fontAlgn="auto" latinLnBrk="0" hangingPunct="1">
              <a:lnSpc>
                <a:spcPct val="100000"/>
              </a:lnSpc>
              <a:spcBef>
                <a:spcPts val="211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Virtual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digitally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enabled</a:t>
            </a:r>
            <a:r>
              <a:rPr kumimoji="0" sz="1400" b="0" i="0" u="none" strike="noStrike" kern="0" cap="none" spc="-5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45110" marR="36195" lvl="0" indent="0" algn="ctr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Access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comprehensive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telehealth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03835" marR="0" lvl="0" indent="0" algn="ctr" defTabSz="91440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Privacy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security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48285" marR="36830" lvl="0" indent="0" algn="ctr" defTabSz="914400" eaLnBrk="1" fontAlgn="auto" latinLnBrk="0" hangingPunct="1">
              <a:lnSpc>
                <a:spcPts val="1650"/>
              </a:lnSpc>
              <a:spcBef>
                <a:spcPts val="6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Advancing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interoperability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standards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based exchange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51460" marR="42545" lvl="0" indent="0" algn="ctr" defTabSz="914400" eaLnBrk="1" fontAlgn="auto" latinLnBrk="0" hangingPunct="1">
              <a:lnSpc>
                <a:spcPts val="3300"/>
              </a:lnSpc>
              <a:spcBef>
                <a:spcPts val="33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Electronic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patient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engagement</a:t>
            </a:r>
            <a:r>
              <a:rPr kumimoji="0" sz="1400" b="0" i="0" u="none" strike="noStrike" kern="0" cap="none" spc="-5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digital</a:t>
            </a:r>
            <a:r>
              <a:rPr kumimoji="0" sz="1400" b="0" i="0" u="none" strike="noStrike" kern="0" cap="none" spc="-6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 Readiness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value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based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care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495300" marR="285115" lvl="0" indent="-1270" algn="ctr" defTabSz="914400" eaLnBrk="1" fontAlgn="auto" latinLnBrk="0" hangingPunct="1">
              <a:lnSpc>
                <a:spcPts val="1650"/>
              </a:lnSpc>
              <a:spcBef>
                <a:spcPts val="132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400" b="0" i="0" u="none" strike="noStrike" kern="0" cap="none" spc="-3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telehealth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3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improve documentation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integrity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4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equity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228600" marR="19685" lvl="0" indent="0" algn="ctr" defTabSz="914400" eaLnBrk="1" fontAlgn="auto" latinLnBrk="0" hangingPunct="1">
              <a:lnSpc>
                <a:spcPts val="16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Using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IT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telehealth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to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address</a:t>
            </a:r>
            <a:r>
              <a:rPr kumimoji="0" sz="1400" b="0" i="0" u="none" strike="noStrike" kern="0" cap="none" spc="-2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emerging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issues: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behavioral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health,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HIV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prevention,</a:t>
            </a:r>
            <a:r>
              <a:rPr kumimoji="0" sz="1400" b="0" i="0" u="none" strike="noStrike" kern="0" cap="none" spc="-4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2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and </a:t>
            </a:r>
            <a:r>
              <a: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emergency</a:t>
            </a:r>
            <a:r>
              <a:rPr kumimoji="0" sz="1400" b="0" i="0" u="none" strike="noStrike" kern="0" cap="none" spc="-95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400" b="0" i="0" u="none" strike="noStrike" kern="0" cap="none" spc="-1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cs typeface="Tw Cen MT"/>
              </a:rPr>
              <a:t>preparedness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67675" y="5484020"/>
            <a:ext cx="7755890" cy="78740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 marR="0" lvl="0" indent="0" defTabSz="91440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6"/>
              </a:rPr>
              <a:t>The</a:t>
            </a:r>
            <a:r>
              <a:rPr kumimoji="0" sz="1000" b="1" i="0" u="sng" strike="noStrike" kern="0" cap="none" spc="-2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6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6"/>
              </a:rPr>
              <a:t>HITEQ</a:t>
            </a:r>
            <a:r>
              <a:rPr kumimoji="0" sz="1000" b="1" i="0" u="sng" strike="noStrike" kern="0" cap="none" spc="-15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6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6"/>
              </a:rPr>
              <a:t>Center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HRSA-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funded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National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Training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Technical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Assistance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Partner</a:t>
            </a:r>
            <a:r>
              <a:rPr kumimoji="0" sz="1000" b="1" i="0" u="none" strike="noStrike" kern="0" cap="none" spc="-1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operated</a:t>
            </a:r>
            <a:r>
              <a:rPr kumimoji="0" sz="1000" b="1" i="0" u="none" strike="noStrike" kern="0" cap="none" spc="-2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by</a:t>
            </a:r>
            <a:r>
              <a:rPr kumimoji="0" sz="1000" b="1" i="0" u="none" strike="noStrike" kern="0" cap="none" spc="25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JSI</a:t>
            </a:r>
            <a:r>
              <a:rPr kumimoji="0" sz="1000" b="1" i="0" u="sng" strike="noStrike" kern="0" cap="none" spc="-2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Research</a:t>
            </a:r>
            <a:r>
              <a:rPr kumimoji="0" sz="1000" b="1" i="0" u="sng" strike="noStrike" kern="0" cap="none" spc="-15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&amp;</a:t>
            </a:r>
            <a:r>
              <a:rPr kumimoji="0" sz="1000" b="1" i="0" u="sng" strike="noStrike" kern="0" cap="none" spc="-15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 </a:t>
            </a:r>
            <a:r>
              <a:rPr kumimoji="0" sz="1000" b="1" i="0" u="sng" strike="noStrike" kern="0" cap="none" spc="-1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Training,</a:t>
            </a:r>
            <a:r>
              <a:rPr kumimoji="0" sz="1000" b="1" i="0" u="sng" strike="noStrike" kern="0" cap="none" spc="-15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 </a:t>
            </a:r>
            <a:r>
              <a:rPr kumimoji="0" sz="1000" b="1" i="0" u="sng" strike="noStrike" kern="0" cap="none" spc="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7"/>
              </a:rPr>
              <a:t>Inc.</a:t>
            </a:r>
            <a:r>
              <a:rPr kumimoji="0" sz="1000" b="1" i="0" u="none" strike="noStrike" kern="0" cap="none" spc="-5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1" i="0" u="sng" strike="noStrike" kern="0" cap="none" spc="-10" normalizeH="0" baseline="0" noProof="0" dirty="0">
                <a:ln>
                  <a:noFill/>
                </a:ln>
                <a:solidFill>
                  <a:srgbClr val="1155CC"/>
                </a:solidFill>
                <a:effectLst/>
                <a:uLnTx/>
                <a:uFill>
                  <a:solidFill>
                    <a:srgbClr val="1155CC"/>
                  </a:solidFill>
                </a:uFill>
                <a:latin typeface="Tw Cen MT"/>
                <a:cs typeface="Tw Cen MT"/>
                <a:hlinkClick r:id="rId8"/>
              </a:rPr>
              <a:t>Westat</a:t>
            </a:r>
            <a:r>
              <a:rPr kumimoji="0" sz="1000" b="1" i="0" u="none" strike="noStrike" kern="0" cap="none" spc="-1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w Cen MT"/>
                <a:cs typeface="Tw Cen MT"/>
              </a:rPr>
              <a:t>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  <a:p>
            <a:pPr marL="12700" marR="5080" lvl="0" indent="0" defTabSz="91440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This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project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is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supported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by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Resources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Services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Administration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(HRSA)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U.S.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Department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000" b="0" i="0" u="none" strike="noStrike" kern="0" cap="none" spc="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Health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Human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Services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(HHS)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as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part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000" b="0" i="0" u="none" strike="noStrike" kern="0" cap="none" spc="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awards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totaling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$693,000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0%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financed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with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non-governmental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sources.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contents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are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those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</a:t>
            </a:r>
            <a:r>
              <a:rPr kumimoji="0" sz="1000" b="0" i="0" u="none" strike="noStrike" kern="0" cap="none" spc="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author(s)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and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do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not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necessarily</a:t>
            </a:r>
            <a:r>
              <a:rPr kumimoji="0" sz="1000" b="0" i="0" u="none" strike="noStrike" kern="0" cap="none" spc="-1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represent</a:t>
            </a:r>
            <a:r>
              <a:rPr kumimoji="0" sz="1000" b="0" i="0" u="none" strike="noStrike" kern="0" cap="none" spc="50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official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views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of,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nor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an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endorsement,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by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HRSA,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HHS,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or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the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U.S.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Government.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For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more</a:t>
            </a:r>
            <a:r>
              <a:rPr kumimoji="0" sz="1000" b="0" i="0" u="none" strike="noStrike" kern="0" cap="none" spc="-2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information,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please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visit</a:t>
            </a:r>
            <a:r>
              <a:rPr kumimoji="0" sz="1000" b="0" i="0" u="none" strike="noStrike" kern="0" cap="none" spc="-25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 </a:t>
            </a:r>
            <a:r>
              <a:rPr kumimoji="0" sz="1000" b="0" i="0" u="none" strike="noStrike" kern="0" cap="none" spc="-1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Tw Cen MT"/>
                <a:cs typeface="Tw Cen MT"/>
              </a:rPr>
              <a:t>HRSA.gov.</a:t>
            </a:r>
            <a:endParaRPr kumimoji="0" sz="1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w Cen MT"/>
              <a:cs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15510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6601</TotalTime>
  <Words>6640</Words>
  <Application>Microsoft Office PowerPoint</Application>
  <PresentationFormat>Widescreen</PresentationFormat>
  <Paragraphs>865</Paragraphs>
  <Slides>86</Slides>
  <Notes>54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86</vt:i4>
      </vt:variant>
    </vt:vector>
  </HeadingPairs>
  <TitlesOfParts>
    <vt:vector size="103" baseType="lpstr">
      <vt:lpstr>ＭＳ Ｐゴシック</vt:lpstr>
      <vt:lpstr>.Hiragino Kaku Gothic Interface W3</vt:lpstr>
      <vt:lpstr>.PingFang SC Regular</vt:lpstr>
      <vt:lpstr>Arial</vt:lpstr>
      <vt:lpstr>Arial Black</vt:lpstr>
      <vt:lpstr>Calibri</vt:lpstr>
      <vt:lpstr>Calibri Light</vt:lpstr>
      <vt:lpstr>Californian FB</vt:lpstr>
      <vt:lpstr>Myriad Pro</vt:lpstr>
      <vt:lpstr>System Font Regular</vt:lpstr>
      <vt:lpstr>Times New Roman</vt:lpstr>
      <vt:lpstr>Tw Cen MT</vt:lpstr>
      <vt:lpstr>Wingdings</vt:lpstr>
      <vt:lpstr>Office Theme</vt:lpstr>
      <vt:lpstr>Custom Design</vt:lpstr>
      <vt:lpstr>1_Office Theme</vt:lpstr>
      <vt:lpstr>2_Office Theme</vt:lpstr>
      <vt:lpstr>PowerPoint Presentation</vt:lpstr>
      <vt:lpstr>Get the Most Out of Your Zoom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About The HITEQ Center</vt:lpstr>
      <vt:lpstr>THE ROLE OF HEALTH IT IN HIV PREVENTION</vt:lpstr>
      <vt:lpstr>HIV PREVENTION HEALTH IT FUNCTIONS</vt:lpstr>
      <vt:lpstr>LET’S LOOK AT EACH Following, we’ll discuss a couple of examples for each of these key functions. These might serve as ideas or inspiration as to what you might do in your health center.</vt:lpstr>
      <vt:lpstr>STANDARDIZATION</vt:lpstr>
      <vt:lpstr>CLINICAL DECISION SUPPORT</vt:lpstr>
      <vt:lpstr>MONITORING</vt:lpstr>
      <vt:lpstr>DIGITAL PATIENT ENGAGEMENT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Rising STI Rates in the U.S.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CDC STI Treatment Guidelines 2021:  Asymptomatic Screenings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CDC STI TREATMENT WALL CHART:  wall-chart.pdf (cdc.gov) </vt:lpstr>
      <vt:lpstr>PowerPoint Presentation</vt:lpstr>
      <vt:lpstr>PowerPoint Presentation</vt:lpstr>
      <vt:lpstr>PowerPoint Presentation</vt:lpstr>
      <vt:lpstr>PowerPoint Presentation</vt:lpstr>
      <vt:lpstr>Lymphogranuloma Venereum (LGV)</vt:lpstr>
      <vt:lpstr>PowerPoint Presentation</vt:lpstr>
      <vt:lpstr>Diagnosis</vt:lpstr>
      <vt:lpstr>Treatment</vt:lpstr>
      <vt:lpstr>Treatment Duration</vt:lpstr>
      <vt:lpstr>Follow up</vt:lpstr>
      <vt:lpstr>PowerPoint Presentation</vt:lpstr>
      <vt:lpstr>Prevalence of Mycoplasma genitalium</vt:lpstr>
      <vt:lpstr>Diagnosis</vt:lpstr>
      <vt:lpstr>Mycoplasma genitalium Resistance</vt:lpstr>
      <vt:lpstr>Treatment</vt:lpstr>
      <vt:lpstr>Follow Up and Treatment of Partners</vt:lpstr>
      <vt:lpstr>PowerPoint Presentation</vt:lpstr>
      <vt:lpstr>Alternative Syphilis 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 more resources!</vt:lpstr>
    </vt:vector>
  </TitlesOfParts>
  <Company>CHC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Angers, Meaghan</dc:creator>
  <cp:lastModifiedBy>Angers, Meaghan</cp:lastModifiedBy>
  <cp:revision>86</cp:revision>
  <dcterms:created xsi:type="dcterms:W3CDTF">2022-03-09T14:20:32Z</dcterms:created>
  <dcterms:modified xsi:type="dcterms:W3CDTF">2024-03-25T18:32:01Z</dcterms:modified>
</cp:coreProperties>
</file>