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7" r:id="rId2"/>
  </p:sldMasterIdLst>
  <p:notesMasterIdLst>
    <p:notesMasterId r:id="rId40"/>
  </p:notesMasterIdLst>
  <p:sldIdLst>
    <p:sldId id="293" r:id="rId3"/>
    <p:sldId id="294" r:id="rId4"/>
    <p:sldId id="327" r:id="rId5"/>
    <p:sldId id="329" r:id="rId6"/>
    <p:sldId id="328" r:id="rId7"/>
    <p:sldId id="330" r:id="rId8"/>
    <p:sldId id="331" r:id="rId9"/>
    <p:sldId id="300" r:id="rId10"/>
    <p:sldId id="326" r:id="rId11"/>
    <p:sldId id="336" r:id="rId12"/>
    <p:sldId id="337" r:id="rId13"/>
    <p:sldId id="338" r:id="rId14"/>
    <p:sldId id="301" r:id="rId15"/>
    <p:sldId id="321" r:id="rId16"/>
    <p:sldId id="322" r:id="rId17"/>
    <p:sldId id="339" r:id="rId18"/>
    <p:sldId id="340" r:id="rId19"/>
    <p:sldId id="345" r:id="rId20"/>
    <p:sldId id="302" r:id="rId21"/>
    <p:sldId id="303" r:id="rId22"/>
    <p:sldId id="304" r:id="rId23"/>
    <p:sldId id="305" r:id="rId24"/>
    <p:sldId id="320" r:id="rId25"/>
    <p:sldId id="306" r:id="rId26"/>
    <p:sldId id="307" r:id="rId27"/>
    <p:sldId id="308" r:id="rId28"/>
    <p:sldId id="309" r:id="rId29"/>
    <p:sldId id="310" r:id="rId30"/>
    <p:sldId id="311" r:id="rId31"/>
    <p:sldId id="312" r:id="rId32"/>
    <p:sldId id="319" r:id="rId33"/>
    <p:sldId id="313" r:id="rId34"/>
    <p:sldId id="314" r:id="rId35"/>
    <p:sldId id="332" r:id="rId36"/>
    <p:sldId id="333" r:id="rId37"/>
    <p:sldId id="334" r:id="rId38"/>
    <p:sldId id="34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80000" autoAdjust="0"/>
  </p:normalViewPr>
  <p:slideViewPr>
    <p:cSldViewPr snapToGrid="0">
      <p:cViewPr varScale="1">
        <p:scale>
          <a:sx n="55" d="100"/>
          <a:sy n="55" d="100"/>
        </p:scale>
        <p:origin x="8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7D3CA-8A9C-4340-8B49-4BA176E11F60}"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71EA2-0F93-4357-AE7C-617DCAC1FF47}" type="slidenum">
              <a:rPr lang="en-US" smtClean="0"/>
              <a:t>‹#›</a:t>
            </a:fld>
            <a:endParaRPr lang="en-US"/>
          </a:p>
        </p:txBody>
      </p:sp>
    </p:spTree>
    <p:extLst>
      <p:ext uri="{BB962C8B-B14F-4D97-AF65-F5344CB8AC3E}">
        <p14:creationId xmlns:p14="http://schemas.microsoft.com/office/powerpoint/2010/main" val="100023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57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772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6ab81c25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6ab81c25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04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75fc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285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Amanda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70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8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28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92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SWLA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420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Rivers Health Centers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14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38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Meaghan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65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atin typeface="Calibri (Body)"/>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94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1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173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938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984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464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86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745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32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016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935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286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025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Victoria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899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688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96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666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Meaghan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91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4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52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711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Meaghan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9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5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71151-49A1-4801-9D29-B3A8ABBB58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92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891"/>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42295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181297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642667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61247"/>
            <a:ext cx="2628900" cy="47157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461247"/>
            <a:ext cx="7734300" cy="47157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4291544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0408" y="195834"/>
            <a:ext cx="11251183" cy="134810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Black"/>
                <a:cs typeface="Arial Black"/>
              </a:defRPr>
            </a:lvl1pPr>
          </a:lstStyle>
          <a:p>
            <a:pPr marL="12700" marR="0" lvl="0" indent="0" algn="l" defTabSz="914400" rtl="0" eaLnBrk="1" fontAlgn="auto" latinLnBrk="0" hangingPunct="1">
              <a:lnSpc>
                <a:spcPct val="100000"/>
              </a:lnSpc>
              <a:spcBef>
                <a:spcPts val="220"/>
              </a:spcBef>
              <a:spcAft>
                <a:spcPts val="0"/>
              </a:spcAft>
              <a:buClrTx/>
              <a:buSzTx/>
              <a:buFontTx/>
              <a:buNone/>
              <a:tabLst/>
              <a:defRPr/>
            </a:pPr>
            <a:r>
              <a:rPr kumimoji="0" sz="1200" b="0" i="0" u="none" strike="noStrike" kern="1200" cap="none" spc="-5" normalizeH="0" baseline="0" noProof="0" dirty="0">
                <a:ln>
                  <a:noFill/>
                </a:ln>
                <a:solidFill>
                  <a:prstClr val="white"/>
                </a:solidFill>
                <a:effectLst/>
                <a:uLnTx/>
                <a:uFillTx/>
                <a:latin typeface="Arial Black"/>
                <a:ea typeface="+mn-ea"/>
              </a:rPr>
              <a:t>CHCI Overview</a:t>
            </a:r>
            <a:r>
              <a:rPr kumimoji="0" sz="1200" b="0" i="0" u="none" strike="noStrike" kern="1200" cap="none" spc="-40" normalizeH="0" baseline="0" noProof="0" dirty="0">
                <a:ln>
                  <a:noFill/>
                </a:ln>
                <a:solidFill>
                  <a:prstClr val="white"/>
                </a:solidFill>
                <a:effectLst/>
                <a:uLnTx/>
                <a:uFillTx/>
                <a:latin typeface="Arial Black"/>
                <a:ea typeface="+mn-ea"/>
              </a:rPr>
              <a:t> </a:t>
            </a:r>
            <a:r>
              <a:rPr kumimoji="0" sz="1200" b="0" i="0" u="none" strike="noStrike" kern="1200" cap="none" spc="-5" normalizeH="0" baseline="0" noProof="0" dirty="0">
                <a:ln>
                  <a:noFill/>
                </a:ln>
                <a:solidFill>
                  <a:prstClr val="white"/>
                </a:solidFill>
                <a:effectLst/>
                <a:uLnTx/>
                <a:uFillTx/>
                <a:latin typeface="Arial Black"/>
                <a:ea typeface="+mn-ea"/>
              </a:rPr>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3/5/2024</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25400" marR="0" lvl="0" indent="0" algn="r" defTabSz="914400" rtl="0" eaLnBrk="1" fontAlgn="auto" latinLnBrk="0" hangingPunct="1">
              <a:lnSpc>
                <a:spcPts val="1810"/>
              </a:lnSpc>
              <a:spcBef>
                <a:spcPts val="0"/>
              </a:spcBef>
              <a:spcAft>
                <a:spcPts val="0"/>
              </a:spcAft>
              <a:buClrTx/>
              <a:buSzTx/>
              <a:buFontTx/>
              <a:buNone/>
              <a:tabLst/>
              <a:defRPr/>
            </a:pPr>
            <a:fld id="{81D60167-4931-47E6-BA6A-407CBD079E47}" type="slidenum">
              <a:rPr kumimoji="0" sz="1800" b="1" i="0" u="none" strike="noStrike" kern="1200" cap="none" spc="0" normalizeH="0" baseline="0" noProof="0" dirty="0">
                <a:ln>
                  <a:noFill/>
                </a:ln>
                <a:solidFill>
                  <a:prstClr val="white"/>
                </a:solidFill>
                <a:effectLst/>
                <a:uLnTx/>
                <a:uFillTx/>
                <a:latin typeface="Calibri"/>
                <a:ea typeface="+mn-ea"/>
                <a:cs typeface="Calibri"/>
              </a:rPr>
              <a:pPr marL="25400" marR="0" lvl="0" indent="0" algn="r" defTabSz="914400" rtl="0" eaLnBrk="1" fontAlgn="auto" latinLnBrk="0" hangingPunct="1">
                <a:lnSpc>
                  <a:spcPts val="1810"/>
                </a:lnSpc>
                <a:spcBef>
                  <a:spcPts val="0"/>
                </a:spcBef>
                <a:spcAft>
                  <a:spcPts val="0"/>
                </a:spcAft>
                <a:buClrTx/>
                <a:buSzTx/>
                <a:buFontTx/>
                <a:buNone/>
                <a:tabLst/>
                <a:defRPr/>
              </a:pPr>
              <a:t>‹#›</a:t>
            </a:fld>
            <a:endParaRPr kumimoji="0" sz="18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153012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2033067" y="896808"/>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8716751" y="44572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5812803" y="3756619"/>
            <a:ext cx="5664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2240403" y="1585233"/>
            <a:ext cx="7711200" cy="19432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4" name="Google Shape;14;p2"/>
          <p:cNvSpPr txBox="1">
            <a:spLocks noGrp="1"/>
          </p:cNvSpPr>
          <p:nvPr>
            <p:ph type="subTitle" idx="1"/>
          </p:nvPr>
        </p:nvSpPr>
        <p:spPr>
          <a:xfrm>
            <a:off x="2240403" y="4065933"/>
            <a:ext cx="7711200" cy="121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32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9107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cxnSp>
        <p:nvCxnSpPr>
          <p:cNvPr id="17" name="Google Shape;17;p3"/>
          <p:cNvCxnSpPr/>
          <p:nvPr/>
        </p:nvCxnSpPr>
        <p:spPr>
          <a:xfrm>
            <a:off x="5812803" y="3756619"/>
            <a:ext cx="5664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641000" y="2353267"/>
            <a:ext cx="10962800" cy="12100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9" name="Google Shape;19;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837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93321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517200" y="1986433"/>
            <a:ext cx="5333200" cy="410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341600" y="1986433"/>
            <a:ext cx="5333200" cy="410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2877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1681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cxnSp>
        <p:nvCxnSpPr>
          <p:cNvPr id="35" name="Google Shape;35;p7"/>
          <p:cNvCxnSpPr/>
          <p:nvPr/>
        </p:nvCxnSpPr>
        <p:spPr>
          <a:xfrm>
            <a:off x="652291" y="1883036"/>
            <a:ext cx="4420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5172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7"/>
          <p:cNvSpPr txBox="1">
            <a:spLocks noGrp="1"/>
          </p:cNvSpPr>
          <p:nvPr>
            <p:ph type="body" idx="1"/>
          </p:nvPr>
        </p:nvSpPr>
        <p:spPr>
          <a:xfrm>
            <a:off x="517200" y="2125367"/>
            <a:ext cx="3744000" cy="3574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8" name="Google Shape;3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8308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1" name="Google Shape;41;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940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0332128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4" name="Google Shape;44;p9"/>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354000" y="1612100"/>
            <a:ext cx="5393600" cy="20084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46" name="Google Shape;46;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800">
                <a:solidFill>
                  <a:schemeClr val="accent5"/>
                </a:solidFill>
              </a:defRPr>
            </a:lvl1pPr>
            <a:lvl2pPr lvl="1" algn="ctr">
              <a:lnSpc>
                <a:spcPct val="100000"/>
              </a:lnSpc>
              <a:spcBef>
                <a:spcPts val="0"/>
              </a:spcBef>
              <a:spcAft>
                <a:spcPts val="0"/>
              </a:spcAft>
              <a:buClr>
                <a:schemeClr val="accent5"/>
              </a:buClr>
              <a:buSzPts val="2100"/>
              <a:buNone/>
              <a:defRPr sz="2800">
                <a:solidFill>
                  <a:schemeClr val="accent5"/>
                </a:solidFill>
              </a:defRPr>
            </a:lvl2pPr>
            <a:lvl3pPr lvl="2" algn="ctr">
              <a:lnSpc>
                <a:spcPct val="100000"/>
              </a:lnSpc>
              <a:spcBef>
                <a:spcPts val="0"/>
              </a:spcBef>
              <a:spcAft>
                <a:spcPts val="0"/>
              </a:spcAft>
              <a:buClr>
                <a:schemeClr val="accent5"/>
              </a:buClr>
              <a:buSzPts val="2100"/>
              <a:buNone/>
              <a:defRPr sz="2800">
                <a:solidFill>
                  <a:schemeClr val="accent5"/>
                </a:solidFill>
              </a:defRPr>
            </a:lvl3pPr>
            <a:lvl4pPr lvl="3" algn="ctr">
              <a:lnSpc>
                <a:spcPct val="100000"/>
              </a:lnSpc>
              <a:spcBef>
                <a:spcPts val="0"/>
              </a:spcBef>
              <a:spcAft>
                <a:spcPts val="0"/>
              </a:spcAft>
              <a:buClr>
                <a:schemeClr val="accent5"/>
              </a:buClr>
              <a:buSzPts val="2100"/>
              <a:buNone/>
              <a:defRPr sz="2800">
                <a:solidFill>
                  <a:schemeClr val="accent5"/>
                </a:solidFill>
              </a:defRPr>
            </a:lvl4pPr>
            <a:lvl5pPr lvl="4" algn="ctr">
              <a:lnSpc>
                <a:spcPct val="100000"/>
              </a:lnSpc>
              <a:spcBef>
                <a:spcPts val="0"/>
              </a:spcBef>
              <a:spcAft>
                <a:spcPts val="0"/>
              </a:spcAft>
              <a:buClr>
                <a:schemeClr val="accent5"/>
              </a:buClr>
              <a:buSzPts val="2100"/>
              <a:buNone/>
              <a:defRPr sz="2800">
                <a:solidFill>
                  <a:schemeClr val="accent5"/>
                </a:solidFill>
              </a:defRPr>
            </a:lvl5pPr>
            <a:lvl6pPr lvl="5" algn="ctr">
              <a:lnSpc>
                <a:spcPct val="100000"/>
              </a:lnSpc>
              <a:spcBef>
                <a:spcPts val="0"/>
              </a:spcBef>
              <a:spcAft>
                <a:spcPts val="0"/>
              </a:spcAft>
              <a:buClr>
                <a:schemeClr val="accent5"/>
              </a:buClr>
              <a:buSzPts val="2100"/>
              <a:buNone/>
              <a:defRPr sz="2800">
                <a:solidFill>
                  <a:schemeClr val="accent5"/>
                </a:solidFill>
              </a:defRPr>
            </a:lvl6pPr>
            <a:lvl7pPr lvl="6" algn="ctr">
              <a:lnSpc>
                <a:spcPct val="100000"/>
              </a:lnSpc>
              <a:spcBef>
                <a:spcPts val="0"/>
              </a:spcBef>
              <a:spcAft>
                <a:spcPts val="0"/>
              </a:spcAft>
              <a:buClr>
                <a:schemeClr val="accent5"/>
              </a:buClr>
              <a:buSzPts val="2100"/>
              <a:buNone/>
              <a:defRPr sz="2800">
                <a:solidFill>
                  <a:schemeClr val="accent5"/>
                </a:solidFill>
              </a:defRPr>
            </a:lvl7pPr>
            <a:lvl8pPr lvl="7" algn="ctr">
              <a:lnSpc>
                <a:spcPct val="100000"/>
              </a:lnSpc>
              <a:spcBef>
                <a:spcPts val="0"/>
              </a:spcBef>
              <a:spcAft>
                <a:spcPts val="0"/>
              </a:spcAft>
              <a:buClr>
                <a:schemeClr val="accent5"/>
              </a:buClr>
              <a:buSzPts val="2100"/>
              <a:buNone/>
              <a:defRPr sz="2800">
                <a:solidFill>
                  <a:schemeClr val="accent5"/>
                </a:solidFill>
              </a:defRPr>
            </a:lvl8pPr>
            <a:lvl9pPr lvl="8" algn="ctr">
              <a:lnSpc>
                <a:spcPct val="100000"/>
              </a:lnSpc>
              <a:spcBef>
                <a:spcPts val="0"/>
              </a:spcBef>
              <a:spcAft>
                <a:spcPts val="0"/>
              </a:spcAft>
              <a:buClr>
                <a:schemeClr val="accent5"/>
              </a:buClr>
              <a:buSzPts val="2100"/>
              <a:buNone/>
              <a:defRPr sz="2800">
                <a:solidFill>
                  <a:schemeClr val="accent5"/>
                </a:solidFill>
              </a:defRPr>
            </a:lvl9pPr>
          </a:lstStyle>
          <a:p>
            <a:endParaRPr/>
          </a:p>
        </p:txBody>
      </p:sp>
      <p:sp>
        <p:nvSpPr>
          <p:cNvPr id="47" name="Google Shape;47;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8" name="Google Shape;48;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3525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426000" y="5644967"/>
            <a:ext cx="7998400" cy="798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3252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200" y="6769100"/>
            <a:ext cx="121916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1"/>
          <p:cNvSpPr txBox="1">
            <a:spLocks noGrp="1"/>
          </p:cNvSpPr>
          <p:nvPr>
            <p:ph type="title" hasCustomPrompt="1"/>
          </p:nvPr>
        </p:nvSpPr>
        <p:spPr>
          <a:xfrm>
            <a:off x="517200" y="1536600"/>
            <a:ext cx="11157600" cy="205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7333">
                <a:solidFill>
                  <a:schemeClr val="accent5"/>
                </a:solidFill>
              </a:defRPr>
            </a:lvl1pPr>
            <a:lvl2pPr lvl="1" algn="ctr">
              <a:spcBef>
                <a:spcPts val="0"/>
              </a:spcBef>
              <a:spcAft>
                <a:spcPts val="0"/>
              </a:spcAft>
              <a:buClr>
                <a:schemeClr val="accent5"/>
              </a:buClr>
              <a:buSzPts val="13000"/>
              <a:buNone/>
              <a:defRPr sz="17333">
                <a:solidFill>
                  <a:schemeClr val="accent5"/>
                </a:solidFill>
              </a:defRPr>
            </a:lvl2pPr>
            <a:lvl3pPr lvl="2" algn="ctr">
              <a:spcBef>
                <a:spcPts val="0"/>
              </a:spcBef>
              <a:spcAft>
                <a:spcPts val="0"/>
              </a:spcAft>
              <a:buClr>
                <a:schemeClr val="accent5"/>
              </a:buClr>
              <a:buSzPts val="13000"/>
              <a:buNone/>
              <a:defRPr sz="17333">
                <a:solidFill>
                  <a:schemeClr val="accent5"/>
                </a:solidFill>
              </a:defRPr>
            </a:lvl3pPr>
            <a:lvl4pPr lvl="3" algn="ctr">
              <a:spcBef>
                <a:spcPts val="0"/>
              </a:spcBef>
              <a:spcAft>
                <a:spcPts val="0"/>
              </a:spcAft>
              <a:buClr>
                <a:schemeClr val="accent5"/>
              </a:buClr>
              <a:buSzPts val="13000"/>
              <a:buNone/>
              <a:defRPr sz="17333">
                <a:solidFill>
                  <a:schemeClr val="accent5"/>
                </a:solidFill>
              </a:defRPr>
            </a:lvl4pPr>
            <a:lvl5pPr lvl="4" algn="ctr">
              <a:spcBef>
                <a:spcPts val="0"/>
              </a:spcBef>
              <a:spcAft>
                <a:spcPts val="0"/>
              </a:spcAft>
              <a:buClr>
                <a:schemeClr val="accent5"/>
              </a:buClr>
              <a:buSzPts val="13000"/>
              <a:buNone/>
              <a:defRPr sz="17333">
                <a:solidFill>
                  <a:schemeClr val="accent5"/>
                </a:solidFill>
              </a:defRPr>
            </a:lvl5pPr>
            <a:lvl6pPr lvl="5" algn="ctr">
              <a:spcBef>
                <a:spcPts val="0"/>
              </a:spcBef>
              <a:spcAft>
                <a:spcPts val="0"/>
              </a:spcAft>
              <a:buClr>
                <a:schemeClr val="accent5"/>
              </a:buClr>
              <a:buSzPts val="13000"/>
              <a:buNone/>
              <a:defRPr sz="17333">
                <a:solidFill>
                  <a:schemeClr val="accent5"/>
                </a:solidFill>
              </a:defRPr>
            </a:lvl6pPr>
            <a:lvl7pPr lvl="6" algn="ctr">
              <a:spcBef>
                <a:spcPts val="0"/>
              </a:spcBef>
              <a:spcAft>
                <a:spcPts val="0"/>
              </a:spcAft>
              <a:buClr>
                <a:schemeClr val="accent5"/>
              </a:buClr>
              <a:buSzPts val="13000"/>
              <a:buNone/>
              <a:defRPr sz="17333">
                <a:solidFill>
                  <a:schemeClr val="accent5"/>
                </a:solidFill>
              </a:defRPr>
            </a:lvl7pPr>
            <a:lvl8pPr lvl="7" algn="ctr">
              <a:spcBef>
                <a:spcPts val="0"/>
              </a:spcBef>
              <a:spcAft>
                <a:spcPts val="0"/>
              </a:spcAft>
              <a:buClr>
                <a:schemeClr val="accent5"/>
              </a:buClr>
              <a:buSzPts val="13000"/>
              <a:buNone/>
              <a:defRPr sz="17333">
                <a:solidFill>
                  <a:schemeClr val="accent5"/>
                </a:solidFill>
              </a:defRPr>
            </a:lvl8pPr>
            <a:lvl9pPr lvl="8" algn="ctr">
              <a:spcBef>
                <a:spcPts val="0"/>
              </a:spcBef>
              <a:spcAft>
                <a:spcPts val="0"/>
              </a:spcAft>
              <a:buClr>
                <a:schemeClr val="accent5"/>
              </a:buClr>
              <a:buSzPts val="13000"/>
              <a:buNone/>
              <a:defRPr sz="17333">
                <a:solidFill>
                  <a:schemeClr val="accent5"/>
                </a:solidFill>
              </a:defRPr>
            </a:lvl9pPr>
          </a:lstStyle>
          <a:p>
            <a:r>
              <a:t>xx%</a:t>
            </a:r>
          </a:p>
        </p:txBody>
      </p:sp>
      <p:sp>
        <p:nvSpPr>
          <p:cNvPr id="55" name="Google Shape;55;p11"/>
          <p:cNvSpPr txBox="1">
            <a:spLocks noGrp="1"/>
          </p:cNvSpPr>
          <p:nvPr>
            <p:ph type="body" idx="1"/>
          </p:nvPr>
        </p:nvSpPr>
        <p:spPr>
          <a:xfrm>
            <a:off x="517200" y="3892600"/>
            <a:ext cx="11157600" cy="1428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6" name="Google Shape;56;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50094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305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694992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34170061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22962"/>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27390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562912"/>
            <a:ext cx="5157787"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27390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562912"/>
            <a:ext cx="5183188" cy="251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18918910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377357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8365998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86753"/>
            <a:ext cx="3932237"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586753"/>
            <a:ext cx="6172200" cy="4274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86953"/>
            <a:ext cx="3932237" cy="25773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42315057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97106"/>
            <a:ext cx="3932237" cy="125505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1497106"/>
            <a:ext cx="6172200" cy="43639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841812"/>
            <a:ext cx="3932237" cy="3027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53E5B161-B30D-465E-9C63-9055E32FD1B5}" type="slidenum">
              <a:rPr lang="en-US" smtClean="0"/>
              <a:t>‹#›</a:t>
            </a:fld>
            <a:endParaRPr lang="en-US"/>
          </a:p>
        </p:txBody>
      </p:sp>
    </p:spTree>
    <p:extLst>
      <p:ext uri="{BB962C8B-B14F-4D97-AF65-F5344CB8AC3E}">
        <p14:creationId xmlns:p14="http://schemas.microsoft.com/office/powerpoint/2010/main" val="20225996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141558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77671"/>
            <a:ext cx="10515600" cy="329929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yriad Pro" panose="020B0503030403020204" pitchFamily="34" charset="0"/>
              </a:defRPr>
            </a:lvl1pPr>
          </a:lstStyle>
          <a:p>
            <a:fld id="{53E5B161-B30D-465E-9C63-9055E32FD1B5}" type="slidenum">
              <a:rPr lang="en-US" smtClean="0"/>
              <a:pPr/>
              <a:t>‹#›</a:t>
            </a:fld>
            <a:endParaRPr lang="en-US" dirty="0"/>
          </a:p>
        </p:txBody>
      </p:sp>
    </p:spTree>
    <p:extLst>
      <p:ext uri="{BB962C8B-B14F-4D97-AF65-F5344CB8AC3E}">
        <p14:creationId xmlns:p14="http://schemas.microsoft.com/office/powerpoint/2010/main" val="350139827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7200" y="610700"/>
            <a:ext cx="11157600" cy="914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517200" y="1986432"/>
            <a:ext cx="11157600" cy="410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1"/>
                </a:solidFill>
                <a:latin typeface="Roboto"/>
                <a:ea typeface="Roboto"/>
                <a:cs typeface="Roboto"/>
                <a:sym typeface="Roboto"/>
              </a:defRPr>
            </a:lvl1pPr>
            <a:lvl2pPr lvl="1" algn="r">
              <a:buNone/>
              <a:defRPr sz="1333">
                <a:solidFill>
                  <a:schemeClr val="dk1"/>
                </a:solidFill>
                <a:latin typeface="Roboto"/>
                <a:ea typeface="Roboto"/>
                <a:cs typeface="Roboto"/>
                <a:sym typeface="Roboto"/>
              </a:defRPr>
            </a:lvl2pPr>
            <a:lvl3pPr lvl="2" algn="r">
              <a:buNone/>
              <a:defRPr sz="1333">
                <a:solidFill>
                  <a:schemeClr val="dk1"/>
                </a:solidFill>
                <a:latin typeface="Roboto"/>
                <a:ea typeface="Roboto"/>
                <a:cs typeface="Roboto"/>
                <a:sym typeface="Roboto"/>
              </a:defRPr>
            </a:lvl3pPr>
            <a:lvl4pPr lvl="3" algn="r">
              <a:buNone/>
              <a:defRPr sz="1333">
                <a:solidFill>
                  <a:schemeClr val="dk1"/>
                </a:solidFill>
                <a:latin typeface="Roboto"/>
                <a:ea typeface="Roboto"/>
                <a:cs typeface="Roboto"/>
                <a:sym typeface="Roboto"/>
              </a:defRPr>
            </a:lvl4pPr>
            <a:lvl5pPr lvl="4" algn="r">
              <a:buNone/>
              <a:defRPr sz="1333">
                <a:solidFill>
                  <a:schemeClr val="dk1"/>
                </a:solidFill>
                <a:latin typeface="Roboto"/>
                <a:ea typeface="Roboto"/>
                <a:cs typeface="Roboto"/>
                <a:sym typeface="Roboto"/>
              </a:defRPr>
            </a:lvl5pPr>
            <a:lvl6pPr lvl="5" algn="r">
              <a:buNone/>
              <a:defRPr sz="1333">
                <a:solidFill>
                  <a:schemeClr val="dk1"/>
                </a:solidFill>
                <a:latin typeface="Roboto"/>
                <a:ea typeface="Roboto"/>
                <a:cs typeface="Roboto"/>
                <a:sym typeface="Roboto"/>
              </a:defRPr>
            </a:lvl6pPr>
            <a:lvl7pPr lvl="6" algn="r">
              <a:buNone/>
              <a:defRPr sz="1333">
                <a:solidFill>
                  <a:schemeClr val="dk1"/>
                </a:solidFill>
                <a:latin typeface="Roboto"/>
                <a:ea typeface="Roboto"/>
                <a:cs typeface="Roboto"/>
                <a:sym typeface="Roboto"/>
              </a:defRPr>
            </a:lvl7pPr>
            <a:lvl8pPr lvl="7" algn="r">
              <a:buNone/>
              <a:defRPr sz="1333">
                <a:solidFill>
                  <a:schemeClr val="dk1"/>
                </a:solidFill>
                <a:latin typeface="Roboto"/>
                <a:ea typeface="Roboto"/>
                <a:cs typeface="Roboto"/>
                <a:sym typeface="Roboto"/>
              </a:defRPr>
            </a:lvl8pPr>
            <a:lvl9pPr lvl="8" algn="r">
              <a:buNone/>
              <a:defRPr sz="1333">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4984315"/>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ducation.weitzmaninstitute.org/content/nttap-health-professions-student-training-learning-collaborative-2024"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drive.google.com/drive/folders/1l8mFwbFw2-2Z_QgmndDL_a1Dcsmr08H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s://www.healthcenterinfo.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weitzmaninstitute.org/ncaresources" TargetMode="Externa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39440"/>
            <a:ext cx="12191999" cy="275767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30" normalizeH="0" baseline="0" noProof="0" dirty="0">
                <a:ln>
                  <a:noFill/>
                </a:ln>
                <a:solidFill>
                  <a:srgbClr val="008558"/>
                </a:solidFill>
                <a:effectLst/>
                <a:uLnTx/>
                <a:uFillTx/>
                <a:latin typeface="Calibri Light" panose="020F0302020204030204" pitchFamily="34" charset="0"/>
                <a:cs typeface="Calibri Light" panose="020F0302020204030204" pitchFamily="34" charset="0"/>
              </a:rPr>
              <a:t>Health Profession Student Training </a:t>
            </a:r>
            <a:endParaRPr kumimoji="0" lang="en-US" sz="5400" b="1" i="0" u="none" strike="noStrike" kern="1200" cap="none" spc="-30" normalizeH="0" baseline="0" noProof="0" dirty="0" smtClean="0">
              <a:ln>
                <a:noFill/>
              </a:ln>
              <a:solidFill>
                <a:srgbClr val="008558"/>
              </a:solidFill>
              <a:effectLst/>
              <a:uLnTx/>
              <a:uFillTx/>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30" normalizeH="0" baseline="0" noProof="0" dirty="0" smtClean="0">
                <a:ln>
                  <a:noFill/>
                </a:ln>
                <a:solidFill>
                  <a:srgbClr val="008558"/>
                </a:solidFill>
                <a:effectLst/>
                <a:uLnTx/>
                <a:uFillTx/>
                <a:latin typeface="Calibri Light" panose="020F0302020204030204" pitchFamily="34" charset="0"/>
                <a:cs typeface="Calibri Light" panose="020F0302020204030204" pitchFamily="34" charset="0"/>
              </a:rPr>
              <a:t>Learning Collaborative</a:t>
            </a:r>
            <a:endParaRPr kumimoji="0" lang="en-US" sz="2000" b="0" i="0" u="none" strike="noStrike" kern="1200" cap="none" spc="0" normalizeH="0" baseline="0" noProof="0" dirty="0">
              <a:ln>
                <a:noFill/>
              </a:ln>
              <a:solidFill>
                <a:srgbClr val="4F81BD">
                  <a:lumMod val="75000"/>
                </a:srgbClr>
              </a:solidFill>
              <a:effectLst/>
              <a:uLnTx/>
              <a:uFillTx/>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 normalizeH="0" baseline="0" noProof="0" dirty="0">
                <a:ln>
                  <a:noFill/>
                </a:ln>
                <a:solidFill>
                  <a:srgbClr val="0E74BD"/>
                </a:solidFill>
                <a:effectLst/>
                <a:uLnTx/>
                <a:uFillTx/>
                <a:latin typeface="Calibri Light" panose="020F0302020204030204" pitchFamily="34" charset="0"/>
                <a:cs typeface="Calibri Light" panose="020F0302020204030204" pitchFamily="34" charset="0"/>
              </a:rPr>
              <a:t>Session </a:t>
            </a:r>
            <a:r>
              <a:rPr kumimoji="0" lang="en-US" sz="3600" b="1" i="0" u="none" strike="noStrike" kern="1200" cap="none" spc="-30" normalizeH="0" baseline="0" noProof="0" dirty="0" smtClean="0">
                <a:ln>
                  <a:noFill/>
                </a:ln>
                <a:solidFill>
                  <a:srgbClr val="0E74BD"/>
                </a:solidFill>
                <a:effectLst/>
                <a:uLnTx/>
                <a:uFillTx/>
                <a:latin typeface="Calibri Light" panose="020F0302020204030204" pitchFamily="34" charset="0"/>
                <a:cs typeface="Calibri Light" panose="020F0302020204030204" pitchFamily="34" charset="0"/>
              </a:rPr>
              <a:t>Two: </a:t>
            </a:r>
            <a:r>
              <a:rPr lang="en-US" sz="3600" spc="-30" dirty="0" smtClean="0">
                <a:solidFill>
                  <a:srgbClr val="0E74BD"/>
                </a:solidFill>
                <a:latin typeface="Calibri Light" panose="020F0302020204030204" pitchFamily="34" charset="0"/>
                <a:cs typeface="Calibri Light" panose="020F0302020204030204" pitchFamily="34" charset="0"/>
              </a:rPr>
              <a:t>Tuesday March 5</a:t>
            </a:r>
            <a:r>
              <a:rPr lang="en-US" sz="3600" spc="-30" baseline="30000" dirty="0" smtClean="0">
                <a:solidFill>
                  <a:srgbClr val="0E74BD"/>
                </a:solidFill>
                <a:latin typeface="Calibri Light" panose="020F0302020204030204" pitchFamily="34" charset="0"/>
                <a:cs typeface="Calibri Light" panose="020F0302020204030204" pitchFamily="34" charset="0"/>
              </a:rPr>
              <a:t>th</a:t>
            </a:r>
            <a:r>
              <a:rPr lang="en-US" sz="3600" spc="-30" dirty="0" smtClean="0">
                <a:solidFill>
                  <a:srgbClr val="0E74BD"/>
                </a:solidFill>
                <a:latin typeface="Calibri Light" panose="020F0302020204030204" pitchFamily="34" charset="0"/>
                <a:cs typeface="Calibri Light" panose="020F0302020204030204" pitchFamily="34" charset="0"/>
              </a:rPr>
              <a:t>, 2024</a:t>
            </a:r>
            <a:endParaRPr kumimoji="0" lang="en-US" sz="3600" b="0" i="0" u="none" strike="noStrike" kern="1200" cap="none" spc="-30" normalizeH="0" baseline="0" noProof="0" dirty="0">
              <a:ln>
                <a:noFill/>
              </a:ln>
              <a:solidFill>
                <a:srgbClr val="0E74BD"/>
              </a:solidFill>
              <a:effectLst/>
              <a:uLnTx/>
              <a:uFillTx/>
              <a:latin typeface="Calibri Light" panose="020F0302020204030204" pitchFamily="34" charset="0"/>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4F81BD">
                  <a:lumMod val="75000"/>
                </a:srgbClr>
              </a:solidFill>
              <a:effectLst/>
              <a:uLnTx/>
              <a:uFillTx/>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641863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2240403" y="1585233"/>
            <a:ext cx="7711200" cy="1943200"/>
          </a:xfrm>
          <a:prstGeom prst="rect">
            <a:avLst/>
          </a:prstGeom>
        </p:spPr>
        <p:txBody>
          <a:bodyPr spcFirstLastPara="1" wrap="square" lIns="121900" tIns="121900" rIns="121900" bIns="121900" anchor="b" anchorCtr="0">
            <a:noAutofit/>
          </a:bodyPr>
          <a:lstStyle/>
          <a:p>
            <a:r>
              <a:rPr lang="en" sz="4000"/>
              <a:t>Health Professions Student Training Learning Collaborative</a:t>
            </a:r>
            <a:endParaRPr sz="4000"/>
          </a:p>
        </p:txBody>
      </p:sp>
      <p:sp>
        <p:nvSpPr>
          <p:cNvPr id="64" name="Google Shape;64;p13"/>
          <p:cNvSpPr txBox="1">
            <a:spLocks noGrp="1"/>
          </p:cNvSpPr>
          <p:nvPr>
            <p:ph type="subTitle" idx="1"/>
          </p:nvPr>
        </p:nvSpPr>
        <p:spPr>
          <a:xfrm>
            <a:off x="2240403" y="4065933"/>
            <a:ext cx="7711200" cy="1212000"/>
          </a:xfrm>
          <a:prstGeom prst="rect">
            <a:avLst/>
          </a:prstGeom>
        </p:spPr>
        <p:txBody>
          <a:bodyPr spcFirstLastPara="1" wrap="square" lIns="121900" tIns="121900" rIns="121900" bIns="121900" anchor="t" anchorCtr="0">
            <a:noAutofit/>
          </a:bodyPr>
          <a:lstStyle/>
          <a:p>
            <a:pPr marL="0" indent="0"/>
            <a:r>
              <a:rPr lang="en" dirty="0"/>
              <a:t>Primary Health Care, Inc.</a:t>
            </a:r>
            <a:endParaRPr dirty="0"/>
          </a:p>
        </p:txBody>
      </p:sp>
    </p:spTree>
    <p:extLst>
      <p:ext uri="{BB962C8B-B14F-4D97-AF65-F5344CB8AC3E}">
        <p14:creationId xmlns:p14="http://schemas.microsoft.com/office/powerpoint/2010/main" val="261390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Autofit/>
          </a:bodyPr>
          <a:lstStyle/>
          <a:p>
            <a:r>
              <a:rPr lang="en"/>
              <a:t>The Team</a:t>
            </a:r>
            <a:endParaRPr/>
          </a:p>
        </p:txBody>
      </p:sp>
      <p:sp>
        <p:nvSpPr>
          <p:cNvPr id="70" name="Google Shape;70;p14"/>
          <p:cNvSpPr txBox="1">
            <a:spLocks noGrp="1"/>
          </p:cNvSpPr>
          <p:nvPr>
            <p:ph type="body" idx="1"/>
          </p:nvPr>
        </p:nvSpPr>
        <p:spPr>
          <a:xfrm>
            <a:off x="517200" y="1986433"/>
            <a:ext cx="11157600" cy="4454400"/>
          </a:xfrm>
          <a:prstGeom prst="rect">
            <a:avLst/>
          </a:prstGeom>
        </p:spPr>
        <p:txBody>
          <a:bodyPr spcFirstLastPara="1" wrap="square" lIns="121900" tIns="121900" rIns="121900" bIns="121900" anchor="t" anchorCtr="0">
            <a:noAutofit/>
          </a:bodyPr>
          <a:lstStyle/>
          <a:p>
            <a:pPr marL="0" indent="0">
              <a:buNone/>
            </a:pPr>
            <a:r>
              <a:rPr lang="en" sz="2933"/>
              <a:t>Kirstin Bounds: Training Coordinator and Team Coach</a:t>
            </a:r>
            <a:endParaRPr sz="2667"/>
          </a:p>
          <a:p>
            <a:pPr marL="0" indent="0">
              <a:spcBef>
                <a:spcPts val="2133"/>
              </a:spcBef>
              <a:buNone/>
            </a:pPr>
            <a:r>
              <a:rPr lang="en" sz="2000"/>
              <a:t>Jenny Brown: Chief Human Resources Officer </a:t>
            </a:r>
            <a:endParaRPr sz="2000"/>
          </a:p>
          <a:p>
            <a:pPr marL="0" indent="0">
              <a:spcBef>
                <a:spcPts val="2133"/>
              </a:spcBef>
              <a:buNone/>
            </a:pPr>
            <a:r>
              <a:rPr lang="en" sz="2000"/>
              <a:t>Rachael Miller: Credentialing Director</a:t>
            </a:r>
            <a:endParaRPr sz="2000"/>
          </a:p>
          <a:p>
            <a:pPr marL="0" indent="0">
              <a:spcBef>
                <a:spcPts val="2133"/>
              </a:spcBef>
              <a:buNone/>
            </a:pPr>
            <a:r>
              <a:rPr lang="en" sz="2000"/>
              <a:t>Lisa Thang: Recruitment and Retention Director</a:t>
            </a:r>
            <a:endParaRPr sz="2000"/>
          </a:p>
          <a:p>
            <a:pPr marL="0" indent="0">
              <a:spcBef>
                <a:spcPts val="2133"/>
              </a:spcBef>
              <a:buNone/>
            </a:pPr>
            <a:r>
              <a:rPr lang="en" sz="2000"/>
              <a:t>Amanda Wagoner: Talent Acquisition Partner</a:t>
            </a:r>
            <a:endParaRPr sz="2000"/>
          </a:p>
          <a:p>
            <a:pPr marL="0" indent="0">
              <a:spcBef>
                <a:spcPts val="2133"/>
              </a:spcBef>
              <a:buNone/>
            </a:pPr>
            <a:r>
              <a:rPr lang="en" sz="2000"/>
              <a:t>Johanna Fernandez Rodriguez: Talent Acquisition Partner</a:t>
            </a:r>
            <a:endParaRPr sz="2000"/>
          </a:p>
          <a:p>
            <a:pPr marL="0" indent="0">
              <a:spcBef>
                <a:spcPts val="2133"/>
              </a:spcBef>
              <a:spcAft>
                <a:spcPts val="2133"/>
              </a:spcAft>
              <a:buNone/>
            </a:pPr>
            <a:endParaRPr sz="2133"/>
          </a:p>
        </p:txBody>
      </p:sp>
    </p:spTree>
    <p:extLst>
      <p:ext uri="{BB962C8B-B14F-4D97-AF65-F5344CB8AC3E}">
        <p14:creationId xmlns:p14="http://schemas.microsoft.com/office/powerpoint/2010/main" val="337906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517200" y="610700"/>
            <a:ext cx="11157600" cy="914800"/>
          </a:xfrm>
          <a:prstGeom prst="rect">
            <a:avLst/>
          </a:prstGeom>
        </p:spPr>
        <p:txBody>
          <a:bodyPr spcFirstLastPara="1" wrap="square" lIns="121900" tIns="121900" rIns="121900" bIns="121900" anchor="b" anchorCtr="0">
            <a:noAutofit/>
          </a:bodyPr>
          <a:lstStyle/>
          <a:p>
            <a:r>
              <a:rPr lang="en"/>
              <a:t>Team Goals</a:t>
            </a:r>
            <a:endParaRPr/>
          </a:p>
        </p:txBody>
      </p:sp>
      <p:sp>
        <p:nvSpPr>
          <p:cNvPr id="76" name="Google Shape;76;p15"/>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Autofit/>
          </a:bodyPr>
          <a:lstStyle/>
          <a:p>
            <a:r>
              <a:rPr lang="en"/>
              <a:t>Identify specific areas for process improvement in our student onboarding        </a:t>
            </a:r>
            <a:endParaRPr/>
          </a:p>
          <a:p>
            <a:r>
              <a:rPr lang="en"/>
              <a:t>Develop a playbook for PHC’s student onboarding and engagement </a:t>
            </a:r>
            <a:endParaRPr/>
          </a:p>
          <a:p>
            <a:r>
              <a:rPr lang="en"/>
              <a:t>Create a job description for Student Coordinator </a:t>
            </a:r>
            <a:endParaRPr/>
          </a:p>
        </p:txBody>
      </p:sp>
      <p:pic>
        <p:nvPicPr>
          <p:cNvPr id="77" name="Google Shape;77;p15"/>
          <p:cNvPicPr preferRelativeResize="0"/>
          <p:nvPr/>
        </p:nvPicPr>
        <p:blipFill>
          <a:blip r:embed="rId3">
            <a:alphaModFix/>
          </a:blip>
          <a:stretch>
            <a:fillRect/>
          </a:stretch>
        </p:blipFill>
        <p:spPr>
          <a:xfrm>
            <a:off x="9118501" y="4407434"/>
            <a:ext cx="2768700" cy="2145765"/>
          </a:xfrm>
          <a:prstGeom prst="rect">
            <a:avLst/>
          </a:prstGeom>
          <a:noFill/>
          <a:ln>
            <a:noFill/>
          </a:ln>
        </p:spPr>
      </p:pic>
    </p:spTree>
    <p:extLst>
      <p:ext uri="{BB962C8B-B14F-4D97-AF65-F5344CB8AC3E}">
        <p14:creationId xmlns:p14="http://schemas.microsoft.com/office/powerpoint/2010/main" val="2516286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5400" spc="-30" dirty="0" smtClean="0">
                <a:solidFill>
                  <a:srgbClr val="0E74BD"/>
                </a:solidFill>
                <a:latin typeface="Calibri Light" panose="020F0302020204030204"/>
                <a:cs typeface="Calibri" panose="020F0502020204030204" pitchFamily="34" charset="0"/>
              </a:rPr>
              <a:t>Session 1 Recap</a:t>
            </a:r>
            <a:endParaRPr lang="en-US" sz="5400" spc="-30" dirty="0">
              <a:solidFill>
                <a:srgbClr val="0E74BD"/>
              </a:solidFill>
              <a:latin typeface="Calibri Light" panose="020F0302020204030204"/>
              <a:cs typeface="Calibri" panose="020F0502020204030204" pitchFamily="34" charset="0"/>
            </a:endParaRPr>
          </a:p>
        </p:txBody>
      </p:sp>
    </p:spTree>
    <p:extLst>
      <p:ext uri="{BB962C8B-B14F-4D97-AF65-F5344CB8AC3E}">
        <p14:creationId xmlns:p14="http://schemas.microsoft.com/office/powerpoint/2010/main" val="2637684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Key Takeaways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Structured </a:t>
            </a: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and efficient communication </a:t>
            </a: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Process for strategic decision making</a:t>
            </a: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Effective affiliation agreements that outline the responsibilities of each </a:t>
            </a: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partner</a:t>
            </a:r>
            <a:endPar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Organized processes for maintaining and storing affiliations</a:t>
            </a: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Development of a strong foundational process that is maintained overtime</a:t>
            </a: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endPar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542708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smtClean="0">
                <a:latin typeface="Calibri Light" panose="020F0302020204030204"/>
              </a:rPr>
              <a:t>Health Center Team Progress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0"/>
              </a:spcBef>
              <a:spcAft>
                <a:spcPts val="1200"/>
              </a:spcAft>
              <a:buClr>
                <a:srgbClr val="008558"/>
              </a:buClr>
              <a:buSzTx/>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2 organizations</a:t>
            </a:r>
            <a:r>
              <a:rPr kumimoji="0" lang="en-US" sz="30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have drafted their play 1 and 2</a:t>
            </a:r>
          </a:p>
          <a:p>
            <a:pPr marR="0" lvl="0" algn="l" defTabSz="914400" rtl="0" eaLnBrk="1" fontAlgn="auto" latinLnBrk="0" hangingPunct="1">
              <a:lnSpc>
                <a:spcPct val="90000"/>
              </a:lnSpc>
              <a:spcBef>
                <a:spcPts val="0"/>
              </a:spcBef>
              <a:spcAft>
                <a:spcPts val="1200"/>
              </a:spcAft>
              <a:buClr>
                <a:srgbClr val="008558"/>
              </a:buClr>
              <a:buSzTx/>
              <a:tabLst/>
              <a:defRPr/>
            </a:pPr>
            <a:r>
              <a:rPr lang="en-US" sz="3000" dirty="0" smtClean="0">
                <a:solidFill>
                  <a:prstClr val="black"/>
                </a:solidFill>
                <a:latin typeface="Calibri Light" panose="020F0302020204030204" pitchFamily="34" charset="0"/>
                <a:cs typeface="Calibri Light" panose="020F0302020204030204" pitchFamily="34" charset="0"/>
              </a:rPr>
              <a:t>Beginning to have conversations with leadership to understand current partnerships and direction the organization wants to move to</a:t>
            </a:r>
          </a:p>
          <a:p>
            <a:pPr lvl="1">
              <a:spcBef>
                <a:spcPts val="0"/>
              </a:spcBef>
              <a:spcAft>
                <a:spcPts val="1200"/>
              </a:spcAft>
              <a:buClr>
                <a:srgbClr val="008558"/>
              </a:buClr>
            </a:pPr>
            <a:r>
              <a:rPr lang="en-US" sz="2600" dirty="0" smtClean="0">
                <a:solidFill>
                  <a:prstClr val="black"/>
                </a:solidFill>
                <a:latin typeface="Calibri Light" panose="020F0302020204030204" pitchFamily="34" charset="0"/>
                <a:cs typeface="Calibri Light" panose="020F0302020204030204" pitchFamily="34" charset="0"/>
              </a:rPr>
              <a:t>Excitement, support, and engagement surrounding formalizing the process </a:t>
            </a:r>
          </a:p>
          <a:p>
            <a:pPr lvl="1">
              <a:spcBef>
                <a:spcPts val="0"/>
              </a:spcBef>
              <a:spcAft>
                <a:spcPts val="1200"/>
              </a:spcAft>
              <a:buClr>
                <a:srgbClr val="008558"/>
              </a:buClr>
            </a:pPr>
            <a:r>
              <a:rPr lang="en-US" sz="2600" dirty="0" smtClean="0">
                <a:solidFill>
                  <a:prstClr val="black"/>
                </a:solidFill>
                <a:latin typeface="Calibri Light" panose="020F0302020204030204" pitchFamily="34" charset="0"/>
                <a:cs typeface="Calibri Light" panose="020F0302020204030204" pitchFamily="34" charset="0"/>
              </a:rPr>
              <a:t>Taking the time to secure champions and engage a team </a:t>
            </a:r>
            <a:endParaRPr lang="en-US" sz="2600" dirty="0">
              <a:solidFill>
                <a:prstClr val="black"/>
              </a:solidFill>
              <a:latin typeface="Calibri Light" panose="020F0302020204030204" pitchFamily="34" charset="0"/>
              <a:cs typeface="Calibri Light" panose="020F0302020204030204" pitchFamily="34" charset="0"/>
            </a:endParaRPr>
          </a:p>
          <a:p>
            <a:pPr marR="0" lvl="0" algn="l" defTabSz="914400" rtl="0" eaLnBrk="1" fontAlgn="auto" latinLnBrk="0" hangingPunct="1">
              <a:lnSpc>
                <a:spcPct val="90000"/>
              </a:lnSpc>
              <a:spcBef>
                <a:spcPts val="0"/>
              </a:spcBef>
              <a:spcAft>
                <a:spcPts val="1200"/>
              </a:spcAft>
              <a:buClr>
                <a:srgbClr val="008558"/>
              </a:buClr>
              <a:buSzTx/>
              <a:tabLst/>
              <a:defRPr/>
            </a:pPr>
            <a:r>
              <a:rPr kumimoji="0" lang="en-US" sz="30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Drafting and formalizing mission / vision </a:t>
            </a: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endParaRPr kumimoji="0" lang="en-US" sz="30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endParaRPr kumimoji="0" lang="en-US" sz="3000" b="0" i="0" u="none" strike="noStrike" kern="1200" cap="none" spc="0" normalizeH="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228600" marR="0" lvl="0" indent="-228600" algn="l" defTabSz="914400" rtl="0" eaLnBrk="1" fontAlgn="auto" latinLnBrk="0" hangingPunct="1">
              <a:lnSpc>
                <a:spcPct val="90000"/>
              </a:lnSpc>
              <a:spcBef>
                <a:spcPts val="0"/>
              </a:spcBef>
              <a:spcAft>
                <a:spcPts val="1200"/>
              </a:spcAft>
              <a:buClr>
                <a:srgbClr val="008558"/>
              </a:buClr>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813022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5400" spc="-30" dirty="0" smtClean="0">
                <a:solidFill>
                  <a:srgbClr val="0E74BD"/>
                </a:solidFill>
                <a:latin typeface="Calibri Light" panose="020F0302020204030204"/>
                <a:cs typeface="Calibri" panose="020F0502020204030204" pitchFamily="34" charset="0"/>
              </a:rPr>
              <a:t>Team Reports</a:t>
            </a:r>
            <a:endParaRPr lang="en-US" sz="5400" spc="-30" dirty="0">
              <a:solidFill>
                <a:srgbClr val="0E74BD"/>
              </a:solidFill>
              <a:latin typeface="Calibri Light" panose="020F0302020204030204"/>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1449941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8283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SWLA Center for Health Services (SWLA) </a:t>
            </a:r>
            <a:endParaRPr lang="en-US" dirty="0" smtClean="0">
              <a:latin typeface="Calibri Light" panose="020F0302020204030204"/>
            </a:endParaRPr>
          </a:p>
          <a:p>
            <a:pPr lvl="0" algn="ctr"/>
            <a:r>
              <a:rPr lang="en-US" dirty="0" smtClean="0">
                <a:solidFill>
                  <a:schemeClr val="accent5">
                    <a:lumMod val="75000"/>
                  </a:schemeClr>
                </a:solidFill>
                <a:latin typeface="Calibri Light" panose="020F0302020204030204"/>
              </a:rPr>
              <a:t>Team </a:t>
            </a:r>
            <a:r>
              <a:rPr lang="en-US" dirty="0">
                <a:solidFill>
                  <a:schemeClr val="accent5">
                    <a:lumMod val="75000"/>
                  </a:schemeClr>
                </a:solidFill>
                <a:latin typeface="Calibri Light" panose="020F0302020204030204"/>
              </a:rPr>
              <a:t>Report</a:t>
            </a:r>
            <a:endParaRPr kumimoji="0" lang="en-US" sz="4400" b="1" i="0" u="none" strike="noStrike" kern="1200" cap="none" spc="0" normalizeH="0" baseline="0" noProof="0" dirty="0">
              <a:ln>
                <a:noFill/>
              </a:ln>
              <a:solidFill>
                <a:schemeClr val="accent5">
                  <a:lumMod val="75000"/>
                </a:schemeClr>
              </a:solidFill>
              <a:effectLst/>
              <a:uLnTx/>
              <a:uFillTx/>
              <a:latin typeface="Calibri Light" panose="020F0302020204030204"/>
            </a:endParaRPr>
          </a:p>
        </p:txBody>
      </p:sp>
      <p:sp>
        <p:nvSpPr>
          <p:cNvPr id="4" name="Rectangle 3"/>
          <p:cNvSpPr/>
          <p:nvPr/>
        </p:nvSpPr>
        <p:spPr>
          <a:xfrm>
            <a:off x="277792" y="2544561"/>
            <a:ext cx="11678855" cy="3956468"/>
          </a:xfrm>
          <a:prstGeom prst="rect">
            <a:avLst/>
          </a:prstGeom>
        </p:spPr>
        <p:txBody>
          <a:bodyPr wrap="square">
            <a:spAutoFit/>
          </a:bodyPr>
          <a:lstStyle/>
          <a:p>
            <a:pPr>
              <a:lnSpc>
                <a:spcPct val="107000"/>
              </a:lnSpc>
              <a:spcAft>
                <a:spcPts val="800"/>
              </a:spcAft>
            </a:pPr>
            <a:r>
              <a:rPr lang="en-US" b="1" dirty="0" smtClean="0">
                <a:latin typeface="+mj-lt"/>
                <a:ea typeface="Calibri" panose="020F0502020204030204" pitchFamily="34" charset="0"/>
                <a:cs typeface="Times New Roman" panose="02020603050405020304" pitchFamily="18" charset="0"/>
              </a:rPr>
              <a:t>What </a:t>
            </a:r>
            <a:r>
              <a:rPr lang="en-US" b="1" dirty="0">
                <a:latin typeface="+mj-lt"/>
                <a:ea typeface="Calibri" panose="020F0502020204030204" pitchFamily="34" charset="0"/>
                <a:cs typeface="Times New Roman" panose="02020603050405020304" pitchFamily="18" charset="0"/>
              </a:rPr>
              <a:t>it was like to sit down with your team and complete Play 1 and 2?</a:t>
            </a:r>
          </a:p>
          <a:p>
            <a:pPr>
              <a:lnSpc>
                <a:spcPct val="107000"/>
              </a:lnSpc>
              <a:spcAft>
                <a:spcPts val="800"/>
              </a:spcAft>
            </a:pPr>
            <a:r>
              <a:rPr lang="en-US" dirty="0">
                <a:latin typeface="+mj-lt"/>
                <a:ea typeface="Calibri" panose="020F0502020204030204" pitchFamily="34" charset="0"/>
                <a:cs typeface="Times New Roman" panose="02020603050405020304" pitchFamily="18" charset="0"/>
              </a:rPr>
              <a:t>Our committee met to discuss and clarify the information needed for each play. After identifying the specific departments for information gathering, the departmental leaders met individually with the project lead to discuss additional details of requested information. Next, the departmental leaders submitted the requested information. The project lead created the first draft of Plays 1 and 2. Thereafter, the draft was submitted to the committee for review and feedback. After consideration of feedback, changes were made and additional information was included. The final draft was submitted to the NTTAP team.</a:t>
            </a:r>
          </a:p>
          <a:p>
            <a:pPr>
              <a:lnSpc>
                <a:spcPct val="107000"/>
              </a:lnSpc>
              <a:spcAft>
                <a:spcPts val="800"/>
              </a:spcAft>
            </a:pPr>
            <a:r>
              <a:rPr lang="en-US" b="1" dirty="0" smtClean="0">
                <a:latin typeface="+mj-lt"/>
                <a:ea typeface="Calibri" panose="020F0502020204030204" pitchFamily="34" charset="0"/>
                <a:cs typeface="Times New Roman" panose="02020603050405020304" pitchFamily="18" charset="0"/>
              </a:rPr>
              <a:t>Were </a:t>
            </a:r>
            <a:r>
              <a:rPr lang="en-US" b="1" dirty="0">
                <a:latin typeface="+mj-lt"/>
                <a:ea typeface="Calibri" panose="020F0502020204030204" pitchFamily="34" charset="0"/>
                <a:cs typeface="Times New Roman" panose="02020603050405020304" pitchFamily="18" charset="0"/>
              </a:rPr>
              <a:t>there any highlights or key findings from this experience?</a:t>
            </a:r>
          </a:p>
          <a:p>
            <a:pPr>
              <a:lnSpc>
                <a:spcPct val="107000"/>
              </a:lnSpc>
              <a:spcAft>
                <a:spcPts val="800"/>
              </a:spcAft>
            </a:pPr>
            <a:r>
              <a:rPr lang="en-US" dirty="0">
                <a:latin typeface="+mj-lt"/>
                <a:ea typeface="Calibri" panose="020F0502020204030204" pitchFamily="34" charset="0"/>
                <a:cs typeface="Times New Roman" panose="02020603050405020304" pitchFamily="18" charset="0"/>
              </a:rPr>
              <a:t>This exercise is allowing SWLA to compile its’ current processes, from various departments, used to administer the health professions student training program in one succinct document. Various departments play a critical role in assisting potential health profession students with, program acceptance, onboarding, school and SWLA compliance, and training regarding the program. One succinct document promotes more efficiency and effectiveness regarding SWLAs health profession student training program. Moreover, compiling policies allows for additional opportunities to review and amend policies as needed.   </a:t>
            </a:r>
          </a:p>
        </p:txBody>
      </p:sp>
    </p:spTree>
    <p:extLst>
      <p:ext uri="{BB962C8B-B14F-4D97-AF65-F5344CB8AC3E}">
        <p14:creationId xmlns:p14="http://schemas.microsoft.com/office/powerpoint/2010/main" val="3239675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82830"/>
            <a:ext cx="121920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Five Rivers Health Centers</a:t>
            </a:r>
          </a:p>
          <a:p>
            <a:pPr lvl="0" algn="ctr"/>
            <a:r>
              <a:rPr lang="en-US" dirty="0" smtClean="0">
                <a:solidFill>
                  <a:schemeClr val="accent5">
                    <a:lumMod val="75000"/>
                  </a:schemeClr>
                </a:solidFill>
                <a:latin typeface="Calibri Light" panose="020F0302020204030204"/>
              </a:rPr>
              <a:t>Team </a:t>
            </a:r>
            <a:r>
              <a:rPr lang="en-US" dirty="0">
                <a:solidFill>
                  <a:schemeClr val="accent5">
                    <a:lumMod val="75000"/>
                  </a:schemeClr>
                </a:solidFill>
                <a:latin typeface="Calibri Light" panose="020F0302020204030204"/>
              </a:rPr>
              <a:t>Report</a:t>
            </a:r>
            <a:endParaRPr kumimoji="0" lang="en-US" sz="4400" b="1" i="0" u="none" strike="noStrike" kern="1200" cap="none" spc="0" normalizeH="0" baseline="0" noProof="0" dirty="0">
              <a:ln>
                <a:noFill/>
              </a:ln>
              <a:solidFill>
                <a:schemeClr val="accent5">
                  <a:lumMod val="75000"/>
                </a:schemeClr>
              </a:solidFill>
              <a:effectLst/>
              <a:uLnTx/>
              <a:uFillTx/>
              <a:latin typeface="Calibri Light" panose="020F0302020204030204"/>
            </a:endParaRPr>
          </a:p>
        </p:txBody>
      </p:sp>
      <p:sp>
        <p:nvSpPr>
          <p:cNvPr id="3" name="Rectangle 2"/>
          <p:cNvSpPr/>
          <p:nvPr/>
        </p:nvSpPr>
        <p:spPr>
          <a:xfrm>
            <a:off x="193964" y="2503617"/>
            <a:ext cx="11804072" cy="4154984"/>
          </a:xfrm>
          <a:prstGeom prst="rect">
            <a:avLst/>
          </a:prstGeom>
        </p:spPr>
        <p:txBody>
          <a:bodyPr wrap="square">
            <a:spAutoFit/>
          </a:bodyPr>
          <a:lstStyle/>
          <a:p>
            <a:r>
              <a:rPr lang="en-US" b="1" dirty="0" smtClean="0">
                <a:solidFill>
                  <a:srgbClr val="242424"/>
                </a:solidFill>
                <a:latin typeface="+mj-lt"/>
                <a:ea typeface="Calibri" panose="020F0502020204030204" pitchFamily="34" charset="0"/>
              </a:rPr>
              <a:t>What </a:t>
            </a:r>
            <a:r>
              <a:rPr lang="en-US" b="1" dirty="0">
                <a:solidFill>
                  <a:srgbClr val="242424"/>
                </a:solidFill>
                <a:latin typeface="+mj-lt"/>
                <a:ea typeface="Calibri" panose="020F0502020204030204" pitchFamily="34" charset="0"/>
              </a:rPr>
              <a:t>it was like to sit down with your team and complete </a:t>
            </a:r>
            <a:r>
              <a:rPr lang="en-US" b="1" dirty="0" smtClean="0">
                <a:solidFill>
                  <a:srgbClr val="242424"/>
                </a:solidFill>
                <a:latin typeface="+mj-lt"/>
                <a:ea typeface="Calibri" panose="020F0502020204030204" pitchFamily="34" charset="0"/>
              </a:rPr>
              <a:t>Play 1 and 2?</a:t>
            </a:r>
            <a:endParaRPr lang="en-US" b="1" dirty="0">
              <a:latin typeface="+mj-lt"/>
              <a:ea typeface="Calibri" panose="020F0502020204030204" pitchFamily="34" charset="0"/>
            </a:endParaRPr>
          </a:p>
          <a:p>
            <a:r>
              <a:rPr lang="en-US" dirty="0" smtClean="0">
                <a:solidFill>
                  <a:srgbClr val="242424"/>
                </a:solidFill>
                <a:latin typeface="+mj-lt"/>
                <a:ea typeface="Calibri" panose="020F0502020204030204" pitchFamily="34" charset="0"/>
              </a:rPr>
              <a:t>I am really a team of one, so I completed Play 1 and 2 by myself. I sent a copy to Carrie and received great feedback. I also had our director of our People Department (HR) look at everything and she made some great recommendations also. I have made some changes to the wording that I used.</a:t>
            </a:r>
            <a:endParaRPr lang="en-US" dirty="0">
              <a:latin typeface="+mj-lt"/>
              <a:ea typeface="Calibri" panose="020F0502020204030204" pitchFamily="34" charset="0"/>
            </a:endParaRPr>
          </a:p>
          <a:p>
            <a:endParaRPr lang="en-US" sz="1000" dirty="0" smtClean="0">
              <a:solidFill>
                <a:srgbClr val="242424"/>
              </a:solidFill>
              <a:latin typeface="+mj-lt"/>
              <a:ea typeface="Calibri" panose="020F0502020204030204" pitchFamily="34" charset="0"/>
            </a:endParaRPr>
          </a:p>
          <a:p>
            <a:r>
              <a:rPr lang="en-US" b="1" dirty="0" smtClean="0">
                <a:solidFill>
                  <a:srgbClr val="242424"/>
                </a:solidFill>
                <a:latin typeface="+mj-lt"/>
                <a:ea typeface="Calibri" panose="020F0502020204030204" pitchFamily="34" charset="0"/>
              </a:rPr>
              <a:t>Were there any highlights or key findings from this experience?</a:t>
            </a:r>
            <a:endParaRPr lang="en-US" b="1" dirty="0">
              <a:latin typeface="+mj-lt"/>
              <a:ea typeface="Calibri" panose="020F0502020204030204" pitchFamily="34" charset="0"/>
            </a:endParaRPr>
          </a:p>
          <a:p>
            <a:r>
              <a:rPr lang="en-US" dirty="0" smtClean="0">
                <a:solidFill>
                  <a:srgbClr val="242424"/>
                </a:solidFill>
                <a:latin typeface="+mj-lt"/>
                <a:ea typeface="Calibri" panose="020F0502020204030204" pitchFamily="34" charset="0"/>
              </a:rPr>
              <a:t>One highlight for me is that I now have letters that I can just copy and paste and send to people who are requesting information and I do not have to re-invent the letters each time I send a reply to someone</a:t>
            </a:r>
            <a:r>
              <a:rPr lang="en-US" dirty="0" smtClean="0">
                <a:latin typeface="+mj-lt"/>
                <a:ea typeface="Calibri" panose="020F0502020204030204" pitchFamily="34" charset="0"/>
              </a:rPr>
              <a:t>.</a:t>
            </a:r>
          </a:p>
          <a:p>
            <a:endParaRPr lang="en-US" sz="1000" dirty="0">
              <a:solidFill>
                <a:srgbClr val="242424"/>
              </a:solidFill>
              <a:latin typeface="+mj-lt"/>
              <a:ea typeface="Calibri" panose="020F0502020204030204" pitchFamily="34" charset="0"/>
            </a:endParaRPr>
          </a:p>
          <a:p>
            <a:r>
              <a:rPr lang="en-US" b="1" dirty="0" smtClean="0">
                <a:solidFill>
                  <a:srgbClr val="242424"/>
                </a:solidFill>
                <a:latin typeface="+mj-lt"/>
                <a:ea typeface="Calibri" panose="020F0502020204030204" pitchFamily="34" charset="0"/>
              </a:rPr>
              <a:t>Did </a:t>
            </a:r>
            <a:r>
              <a:rPr lang="en-US" b="1" dirty="0">
                <a:solidFill>
                  <a:srgbClr val="242424"/>
                </a:solidFill>
                <a:latin typeface="+mj-lt"/>
                <a:ea typeface="Calibri" panose="020F0502020204030204" pitchFamily="34" charset="0"/>
              </a:rPr>
              <a:t>you or are you encountering any challenges and </a:t>
            </a:r>
            <a:r>
              <a:rPr lang="en-US" b="1" dirty="0" smtClean="0">
                <a:solidFill>
                  <a:srgbClr val="242424"/>
                </a:solidFill>
                <a:latin typeface="+mj-lt"/>
                <a:ea typeface="Calibri" panose="020F0502020204030204" pitchFamily="34" charset="0"/>
              </a:rPr>
              <a:t>barriers?</a:t>
            </a:r>
            <a:endParaRPr lang="en-US" b="1" dirty="0" smtClean="0">
              <a:latin typeface="+mj-lt"/>
              <a:ea typeface="Calibri" panose="020F0502020204030204" pitchFamily="34" charset="0"/>
            </a:endParaRPr>
          </a:p>
          <a:p>
            <a:r>
              <a:rPr lang="en-US" dirty="0" smtClean="0">
                <a:solidFill>
                  <a:srgbClr val="242424"/>
                </a:solidFill>
                <a:latin typeface="+mj-lt"/>
                <a:ea typeface="Calibri" panose="020F0502020204030204" pitchFamily="34" charset="0"/>
              </a:rPr>
              <a:t>Since </a:t>
            </a:r>
            <a:r>
              <a:rPr lang="en-US" dirty="0">
                <a:solidFill>
                  <a:srgbClr val="242424"/>
                </a:solidFill>
                <a:latin typeface="+mj-lt"/>
                <a:ea typeface="Calibri" panose="020F0502020204030204" pitchFamily="34" charset="0"/>
              </a:rPr>
              <a:t>I am the only one working on the plays at Five Rivers, time to work on the projects has been a challenge. Carrie was a huge help at proofing my </a:t>
            </a:r>
            <a:r>
              <a:rPr lang="en-US" dirty="0" smtClean="0">
                <a:solidFill>
                  <a:srgbClr val="242424"/>
                </a:solidFill>
                <a:latin typeface="+mj-lt"/>
                <a:ea typeface="Calibri" panose="020F0502020204030204" pitchFamily="34" charset="0"/>
              </a:rPr>
              <a:t>work.</a:t>
            </a:r>
          </a:p>
          <a:p>
            <a:endParaRPr lang="en-US" sz="1000" b="1" dirty="0">
              <a:solidFill>
                <a:srgbClr val="242424"/>
              </a:solidFill>
              <a:latin typeface="+mj-lt"/>
              <a:ea typeface="Calibri" panose="020F0502020204030204" pitchFamily="34" charset="0"/>
            </a:endParaRPr>
          </a:p>
          <a:p>
            <a:r>
              <a:rPr lang="en-US" b="1" dirty="0" smtClean="0">
                <a:solidFill>
                  <a:srgbClr val="242424"/>
                </a:solidFill>
                <a:latin typeface="+mj-lt"/>
                <a:ea typeface="Calibri" panose="020F0502020204030204" pitchFamily="34" charset="0"/>
              </a:rPr>
              <a:t>Anything </a:t>
            </a:r>
            <a:r>
              <a:rPr lang="en-US" b="1" dirty="0">
                <a:solidFill>
                  <a:srgbClr val="242424"/>
                </a:solidFill>
                <a:latin typeface="+mj-lt"/>
                <a:ea typeface="Calibri" panose="020F0502020204030204" pitchFamily="34" charset="0"/>
              </a:rPr>
              <a:t>else that was interesting from your </a:t>
            </a:r>
            <a:r>
              <a:rPr lang="en-US" b="1" dirty="0" smtClean="0">
                <a:solidFill>
                  <a:srgbClr val="242424"/>
                </a:solidFill>
                <a:latin typeface="+mj-lt"/>
                <a:ea typeface="Calibri" panose="020F0502020204030204" pitchFamily="34" charset="0"/>
              </a:rPr>
              <a:t>discussion!</a:t>
            </a:r>
            <a:endParaRPr lang="en-US" b="1" dirty="0" smtClean="0">
              <a:latin typeface="+mj-lt"/>
              <a:ea typeface="Calibri" panose="020F0502020204030204" pitchFamily="34" charset="0"/>
            </a:endParaRPr>
          </a:p>
          <a:p>
            <a:r>
              <a:rPr lang="en-US" dirty="0" smtClean="0">
                <a:solidFill>
                  <a:srgbClr val="242424"/>
                </a:solidFill>
                <a:latin typeface="+mj-lt"/>
                <a:ea typeface="Calibri" panose="020F0502020204030204" pitchFamily="34" charset="0"/>
              </a:rPr>
              <a:t>Once </a:t>
            </a:r>
            <a:r>
              <a:rPr lang="en-US" dirty="0">
                <a:solidFill>
                  <a:srgbClr val="242424"/>
                </a:solidFill>
                <a:latin typeface="+mj-lt"/>
                <a:ea typeface="Calibri" panose="020F0502020204030204" pitchFamily="34" charset="0"/>
              </a:rPr>
              <a:t>again as a party of one, there was no team discussion. I did use our director of the people department preview both plays to make sure they aligned with our mission and values and processes</a:t>
            </a:r>
            <a:r>
              <a:rPr lang="en-US" dirty="0" smtClean="0">
                <a:solidFill>
                  <a:srgbClr val="242424"/>
                </a:solidFill>
                <a:latin typeface="+mj-lt"/>
                <a:ea typeface="Calibri" panose="020F0502020204030204" pitchFamily="34" charset="0"/>
              </a:rPr>
              <a:t>.</a:t>
            </a:r>
            <a:endParaRPr lang="en-US" dirty="0">
              <a:latin typeface="+mj-lt"/>
              <a:ea typeface="Calibri" panose="020F0502020204030204" pitchFamily="34" charset="0"/>
            </a:endParaRPr>
          </a:p>
        </p:txBody>
      </p:sp>
    </p:spTree>
    <p:extLst>
      <p:ext uri="{BB962C8B-B14F-4D97-AF65-F5344CB8AC3E}">
        <p14:creationId xmlns:p14="http://schemas.microsoft.com/office/powerpoint/2010/main" val="40425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5400" spc="-30" dirty="0" smtClean="0">
                <a:solidFill>
                  <a:srgbClr val="0E74BD"/>
                </a:solidFill>
                <a:latin typeface="Calibri Light" panose="020F0302020204030204"/>
                <a:cs typeface="Calibri" panose="020F0502020204030204" pitchFamily="34" charset="0"/>
              </a:rPr>
              <a:t>Play 3: Capacity</a:t>
            </a:r>
            <a:endParaRPr lang="en-US" sz="5400" spc="-30" dirty="0">
              <a:solidFill>
                <a:srgbClr val="0E74BD"/>
              </a:solidFill>
              <a:latin typeface="Calibri Light" panose="020F0302020204030204"/>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3093347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9048"/>
            <a:ext cx="10515600" cy="762352"/>
          </a:xfrm>
        </p:spPr>
        <p:txBody>
          <a:bodyPr/>
          <a:lstStyle/>
          <a:p>
            <a:pPr algn="ctr"/>
            <a:r>
              <a:rPr lang="en-US" dirty="0">
                <a:latin typeface="+mj-lt"/>
              </a:rPr>
              <a:t>Get the Most Out of Your Zoom Experience</a:t>
            </a: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keep yourself on MUTE to avoid background/distracting sounds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Use the CHAT function or UNMUTE to ask questions or make comments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Please change your participant name to your full name and organization</a:t>
            </a:r>
          </a:p>
          <a:p>
            <a:pPr marL="636588" marR="0" lvl="1"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24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 CHCI”</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7" name="Picture 2" descr="Changing Your Name in a Zoom Meeting | teaching@N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970" y="4183945"/>
            <a:ext cx="25336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nging Your Name in a Zoom Meeting | teaching@NM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220" y="4231569"/>
            <a:ext cx="303847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anging Your Name in a Zoom Meeting | teaching@N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0295" y="4144709"/>
            <a:ext cx="2747529" cy="2373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16179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Road Map</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1026" name="Picture 2" descr="cid:image002.png@01DA6A1D.7E53ADE0"/>
          <p:cNvPicPr>
            <a:picLocks noChangeAspect="1" noChangeArrowheads="1"/>
          </p:cNvPicPr>
          <p:nvPr/>
        </p:nvPicPr>
        <p:blipFill rotWithShape="1">
          <a:blip r:embed="rId3">
            <a:extLst>
              <a:ext uri="{28A0092B-C50C-407E-A947-70E740481C1C}">
                <a14:useLocalDpi xmlns:a14="http://schemas.microsoft.com/office/drawing/2010/main" val="0"/>
              </a:ext>
            </a:extLst>
          </a:blip>
          <a:srcRect t="16047"/>
          <a:stretch/>
        </p:blipFill>
        <p:spPr bwMode="auto">
          <a:xfrm>
            <a:off x="1069591" y="2627854"/>
            <a:ext cx="10284209" cy="392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53315" y="4590415"/>
            <a:ext cx="1941023" cy="182196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89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Playbook Overview</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433878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1: Partnership Approval and Communications with Schools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2: Affiliation Agreement Management </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3: Student Capacity </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4: Initiating the Onboarding of a Student</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5: Communication with Student</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6: Student is Trained</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7: Student Arrives</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8:  Student Documentation and Reporting</a:t>
            </a:r>
          </a:p>
          <a:p>
            <a:pPr marL="0" marR="0" lvl="0" indent="0" algn="l" defTabSz="914400" rtl="0" eaLnBrk="1" fontAlgn="auto" latinLnBrk="0" hangingPunct="1">
              <a:lnSpc>
                <a:spcPct val="90000"/>
              </a:lnSpc>
              <a:spcBef>
                <a:spcPts val="0"/>
              </a:spcBef>
              <a:spcAft>
                <a:spcPts val="1200"/>
              </a:spcAft>
              <a:buClr>
                <a:srgbClr val="008558"/>
              </a:buClr>
              <a:buSzTx/>
              <a:buFont typeface="Arial" panose="020B0604020202020204" pitchFamily="34" charset="0"/>
              <a:buNone/>
              <a:tabLst/>
              <a:defRPr/>
            </a:pPr>
            <a:r>
              <a:rPr kumimoji="0" lang="en-US" sz="280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Play 9: Off-boarding</a:t>
            </a:r>
            <a:endParaRPr kumimoji="0" lang="en-US" sz="280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Rectangle 4"/>
          <p:cNvSpPr/>
          <p:nvPr/>
        </p:nvSpPr>
        <p:spPr>
          <a:xfrm>
            <a:off x="609600" y="3184237"/>
            <a:ext cx="10020300" cy="473363"/>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56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Aspects of Assessing Organizational Capacity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buFont typeface="Wingdings" panose="05000000000000000000" pitchFamily="2" charset="2"/>
              <a:buChar char="ü"/>
            </a:pPr>
            <a:r>
              <a:rPr lang="en-US" sz="3000" dirty="0">
                <a:solidFill>
                  <a:prstClr val="black"/>
                </a:solidFill>
                <a:latin typeface="Calibri Light" panose="020F0302020204030204" pitchFamily="34" charset="0"/>
                <a:cs typeface="Calibri Light" panose="020F0302020204030204" pitchFamily="34" charset="0"/>
              </a:rPr>
              <a:t>Assess and approve your organization’s clinical staff on their availability to precept</a:t>
            </a:r>
          </a:p>
          <a:p>
            <a:pPr lvl="0">
              <a:spcBef>
                <a:spcPts val="0"/>
              </a:spcBef>
              <a:spcAft>
                <a:spcPts val="1200"/>
              </a:spcAft>
              <a:buClr>
                <a:srgbClr val="008558"/>
              </a:buClr>
              <a:buFont typeface="Wingdings" panose="05000000000000000000" pitchFamily="2" charset="2"/>
              <a:buChar char="ü"/>
            </a:pPr>
            <a:r>
              <a:rPr lang="en-US" sz="3000" dirty="0">
                <a:solidFill>
                  <a:prstClr val="black"/>
                </a:solidFill>
                <a:latin typeface="Calibri Light" panose="020F0302020204030204" pitchFamily="34" charset="0"/>
                <a:cs typeface="Calibri Light" panose="020F0302020204030204" pitchFamily="34" charset="0"/>
              </a:rPr>
              <a:t>Maintain an available preceptor capacity report </a:t>
            </a:r>
          </a:p>
          <a:p>
            <a:pPr lvl="0">
              <a:spcBef>
                <a:spcPts val="0"/>
              </a:spcBef>
              <a:spcAft>
                <a:spcPts val="1200"/>
              </a:spcAft>
              <a:buClr>
                <a:srgbClr val="008558"/>
              </a:buClr>
              <a:buFont typeface="Wingdings" panose="05000000000000000000" pitchFamily="2" charset="2"/>
              <a:buChar char="ü"/>
            </a:pPr>
            <a:r>
              <a:rPr lang="en-US" sz="3000" dirty="0">
                <a:solidFill>
                  <a:prstClr val="black"/>
                </a:solidFill>
                <a:latin typeface="Calibri Light" panose="020F0302020204030204" pitchFamily="34" charset="0"/>
                <a:cs typeface="Calibri Light" panose="020F0302020204030204" pitchFamily="34" charset="0"/>
              </a:rPr>
              <a:t>Communicate with available preceptors regarding their interest </a:t>
            </a:r>
          </a:p>
          <a:p>
            <a:pPr lvl="0">
              <a:spcBef>
                <a:spcPts val="0"/>
              </a:spcBef>
              <a:spcAft>
                <a:spcPts val="1200"/>
              </a:spcAft>
              <a:buClr>
                <a:srgbClr val="008558"/>
              </a:buClr>
              <a:buFont typeface="Wingdings" panose="05000000000000000000" pitchFamily="2" charset="2"/>
              <a:buChar char="ü"/>
            </a:pPr>
            <a:r>
              <a:rPr lang="en-US" sz="3000" dirty="0">
                <a:solidFill>
                  <a:prstClr val="black"/>
                </a:solidFill>
                <a:latin typeface="Calibri Light" panose="020F0302020204030204" pitchFamily="34" charset="0"/>
                <a:cs typeface="Calibri Light" panose="020F0302020204030204" pitchFamily="34" charset="0"/>
              </a:rPr>
              <a:t>Assess secondary review for available space, day(s) of the week</a:t>
            </a:r>
          </a:p>
          <a:p>
            <a:pPr lvl="0">
              <a:spcBef>
                <a:spcPts val="0"/>
              </a:spcBef>
              <a:spcAft>
                <a:spcPts val="1200"/>
              </a:spcAft>
              <a:buClr>
                <a:srgbClr val="008558"/>
              </a:buClr>
              <a:buFont typeface="Wingdings" panose="05000000000000000000" pitchFamily="2" charset="2"/>
              <a:buChar char="ü"/>
            </a:pPr>
            <a:r>
              <a:rPr lang="en-US" sz="3000" dirty="0">
                <a:solidFill>
                  <a:prstClr val="black"/>
                </a:solidFill>
                <a:latin typeface="Calibri Light" panose="020F0302020204030204" pitchFamily="34" charset="0"/>
                <a:cs typeface="Calibri Light" panose="020F0302020204030204" pitchFamily="34" charset="0"/>
              </a:rPr>
              <a:t>Formally match preceptors to students</a:t>
            </a:r>
          </a:p>
          <a:p>
            <a:pPr lvl="0">
              <a:spcBef>
                <a:spcPts val="0"/>
              </a:spcBef>
              <a:spcAft>
                <a:spcPts val="1200"/>
              </a:spcAft>
              <a:buClr>
                <a:srgbClr val="008558"/>
              </a:buClr>
              <a:buFont typeface="Wingdings" panose="05000000000000000000" pitchFamily="2" charset="2"/>
              <a:buChar char="ü"/>
            </a:pPr>
            <a:endParaRPr lang="en-US" sz="3000" dirty="0">
              <a:solidFill>
                <a:prstClr val="black"/>
              </a:solidFill>
              <a:latin typeface="Calibri Light" panose="020F0302020204030204" pitchFamily="34" charset="0"/>
              <a:cs typeface="Calibri Light" panose="020F0302020204030204" pitchFamily="34" charset="0"/>
            </a:endParaRPr>
          </a:p>
          <a:p>
            <a:pPr lvl="0">
              <a:spcBef>
                <a:spcPts val="0"/>
              </a:spcBef>
              <a:spcAft>
                <a:spcPts val="1200"/>
              </a:spcAft>
              <a:buClr>
                <a:srgbClr val="008558"/>
              </a:buClr>
              <a:buFont typeface="Wingdings" panose="05000000000000000000" pitchFamily="2" charset="2"/>
              <a:buChar char="ü"/>
            </a:pPr>
            <a:endParaRPr lang="en-US" sz="30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9269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198" y="1433302"/>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Using the </a:t>
            </a:r>
            <a:r>
              <a:rPr lang="en-US" dirty="0">
                <a:latin typeface="Calibri Light" panose="020F0302020204030204"/>
              </a:rPr>
              <a:t>Readiness to Train Assessment Tool (RTAT) </a:t>
            </a: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to understand capacity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Rectangle 4"/>
          <p:cNvSpPr/>
          <p:nvPr/>
        </p:nvSpPr>
        <p:spPr>
          <a:xfrm>
            <a:off x="621173" y="2858946"/>
            <a:ext cx="10949651" cy="3662541"/>
          </a:xfrm>
          <a:prstGeom prst="rect">
            <a:avLst/>
          </a:prstGeom>
          <a:ln>
            <a:noFill/>
          </a:ln>
        </p:spPr>
        <p:txBody>
          <a:bodyPr wrap="square">
            <a:spAutoFit/>
          </a:bodyPr>
          <a:lstStyle/>
          <a:p>
            <a:r>
              <a:rPr lang="en-US" sz="2800" b="1" dirty="0" smtClean="0">
                <a:solidFill>
                  <a:srgbClr val="000000"/>
                </a:solidFill>
                <a:latin typeface="+mj-lt"/>
              </a:rPr>
              <a:t>Additional Resources Subscale: </a:t>
            </a:r>
            <a:r>
              <a:rPr lang="en-US" sz="2800" b="1" dirty="0">
                <a:solidFill>
                  <a:srgbClr val="000000"/>
                </a:solidFill>
                <a:latin typeface="+mj-lt"/>
              </a:rPr>
              <a:t> </a:t>
            </a:r>
            <a:r>
              <a:rPr lang="en-US" sz="2800" dirty="0" smtClean="0">
                <a:solidFill>
                  <a:srgbClr val="000000"/>
                </a:solidFill>
                <a:latin typeface="+mj-lt"/>
              </a:rPr>
              <a:t>The </a:t>
            </a:r>
            <a:r>
              <a:rPr lang="en-US" sz="2800" dirty="0">
                <a:solidFill>
                  <a:srgbClr val="000000"/>
                </a:solidFill>
                <a:latin typeface="+mj-lt"/>
              </a:rPr>
              <a:t>following resources are available and sufficient to implement and carry out the </a:t>
            </a:r>
            <a:r>
              <a:rPr lang="en-US" sz="2800" dirty="0" smtClean="0">
                <a:solidFill>
                  <a:srgbClr val="000000"/>
                </a:solidFill>
                <a:latin typeface="+mj-lt"/>
              </a:rPr>
              <a:t>health professions </a:t>
            </a:r>
            <a:r>
              <a:rPr lang="en-US" sz="2800" dirty="0">
                <a:solidFill>
                  <a:srgbClr val="000000"/>
                </a:solidFill>
                <a:latin typeface="+mj-lt"/>
              </a:rPr>
              <a:t>training program: </a:t>
            </a:r>
            <a:r>
              <a:rPr lang="en-US" sz="2800" dirty="0" smtClean="0">
                <a:solidFill>
                  <a:srgbClr val="000000"/>
                </a:solidFill>
                <a:latin typeface="+mj-lt"/>
              </a:rPr>
              <a:t>Staff </a:t>
            </a:r>
            <a:r>
              <a:rPr lang="en-US" sz="2800" dirty="0">
                <a:solidFill>
                  <a:srgbClr val="000000"/>
                </a:solidFill>
                <a:latin typeface="+mj-lt"/>
              </a:rPr>
              <a:t>(e.g., </a:t>
            </a:r>
            <a:r>
              <a:rPr lang="en-US" sz="2800" dirty="0" smtClean="0">
                <a:solidFill>
                  <a:srgbClr val="000000"/>
                </a:solidFill>
                <a:latin typeface="+mj-lt"/>
              </a:rPr>
              <a:t>interested </a:t>
            </a:r>
            <a:r>
              <a:rPr lang="en-US" sz="2800" dirty="0">
                <a:solidFill>
                  <a:srgbClr val="000000"/>
                </a:solidFill>
                <a:latin typeface="+mj-lt"/>
              </a:rPr>
              <a:t>and qualified </a:t>
            </a:r>
            <a:r>
              <a:rPr lang="en-US" sz="2800" dirty="0" smtClean="0">
                <a:solidFill>
                  <a:srgbClr val="000000"/>
                </a:solidFill>
                <a:latin typeface="+mj-lt"/>
              </a:rPr>
              <a:t>preceptors/ supervisors</a:t>
            </a:r>
            <a:r>
              <a:rPr lang="en-US" sz="2800" dirty="0">
                <a:solidFill>
                  <a:srgbClr val="000000"/>
                </a:solidFill>
                <a:latin typeface="+mj-lt"/>
              </a:rPr>
              <a:t>).</a:t>
            </a:r>
            <a:r>
              <a:rPr lang="en-US" sz="2800" dirty="0">
                <a:latin typeface="+mj-lt"/>
              </a:rPr>
              <a:t> </a:t>
            </a:r>
            <a:endParaRPr lang="en-US" sz="2800" dirty="0" smtClean="0">
              <a:latin typeface="+mj-lt"/>
            </a:endParaRPr>
          </a:p>
          <a:p>
            <a:pPr marL="914400" lvl="1" indent="-457200">
              <a:buFont typeface="Arial" panose="020B0604020202020204" pitchFamily="34" charset="0"/>
              <a:buChar char="•"/>
            </a:pPr>
            <a:r>
              <a:rPr lang="en-US" sz="2400" dirty="0" smtClean="0">
                <a:latin typeface="+mj-lt"/>
              </a:rPr>
              <a:t>Use results from this subscale to determine readiness</a:t>
            </a:r>
          </a:p>
          <a:p>
            <a:pPr marL="1371600" lvl="2" indent="-457200">
              <a:buFont typeface="Arial" panose="020B0604020202020204" pitchFamily="34" charset="0"/>
              <a:buChar char="•"/>
            </a:pPr>
            <a:r>
              <a:rPr lang="en-US" sz="2400" dirty="0" smtClean="0">
                <a:latin typeface="+mj-lt"/>
              </a:rPr>
              <a:t>Full Readiness [4.00-5.00] – begin outreach to preceptors </a:t>
            </a:r>
          </a:p>
          <a:p>
            <a:pPr marL="1371600" lvl="2" indent="-457200">
              <a:buFont typeface="Arial" panose="020B0604020202020204" pitchFamily="34" charset="0"/>
              <a:buChar char="•"/>
            </a:pPr>
            <a:r>
              <a:rPr lang="en-US" sz="2400" dirty="0" smtClean="0">
                <a:latin typeface="+mj-lt"/>
              </a:rPr>
              <a:t>Approaching Readiness [3.99-3.00) – need to discuss with leadership further to assess readiness </a:t>
            </a:r>
          </a:p>
          <a:p>
            <a:pPr marL="1371600" lvl="2" indent="-457200">
              <a:buFont typeface="Arial" panose="020B0604020202020204" pitchFamily="34" charset="0"/>
              <a:buChar char="•"/>
            </a:pPr>
            <a:r>
              <a:rPr lang="en-US" sz="2400" dirty="0" smtClean="0">
                <a:latin typeface="+mj-lt"/>
              </a:rPr>
              <a:t>Developing Readiness [1.00-2.99] – may need to determine a different program to invest in </a:t>
            </a:r>
            <a:r>
              <a:rPr lang="en-US" sz="2800" dirty="0" smtClean="0">
                <a:latin typeface="+mj-lt"/>
              </a:rPr>
              <a:t> </a:t>
            </a:r>
          </a:p>
        </p:txBody>
      </p:sp>
    </p:spTree>
    <p:extLst>
      <p:ext uri="{BB962C8B-B14F-4D97-AF65-F5344CB8AC3E}">
        <p14:creationId xmlns:p14="http://schemas.microsoft.com/office/powerpoint/2010/main" val="3660622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Who is available to precept?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pPr>
            <a:r>
              <a:rPr lang="en-US" sz="3000" dirty="0">
                <a:solidFill>
                  <a:prstClr val="black"/>
                </a:solidFill>
                <a:latin typeface="Calibri Light" panose="020F0302020204030204" pitchFamily="34" charset="0"/>
                <a:cs typeface="Calibri Light" panose="020F0302020204030204" pitchFamily="34" charset="0"/>
              </a:rPr>
              <a:t>Assess and approve your organization’s clinical staff on their availability to precept</a:t>
            </a:r>
          </a:p>
          <a:p>
            <a:pPr lvl="1">
              <a:spcBef>
                <a:spcPts val="0"/>
              </a:spcBef>
              <a:spcAft>
                <a:spcPts val="1200"/>
              </a:spcAft>
              <a:buClr>
                <a:srgbClr val="008558"/>
              </a:buClr>
              <a:buFont typeface="Wingdings" panose="05000000000000000000" pitchFamily="2" charset="2"/>
              <a:buChar char="Ø"/>
            </a:pPr>
            <a:r>
              <a:rPr lang="en-US" sz="2800" dirty="0">
                <a:solidFill>
                  <a:prstClr val="black"/>
                </a:solidFill>
                <a:latin typeface="Calibri Light" panose="020F0302020204030204" pitchFamily="34" charset="0"/>
                <a:cs typeface="Calibri Light" panose="020F0302020204030204" pitchFamily="34" charset="0"/>
              </a:rPr>
              <a:t>Do you have a list of clinical staff to review?</a:t>
            </a:r>
          </a:p>
          <a:p>
            <a:pPr lvl="1">
              <a:spcBef>
                <a:spcPts val="0"/>
              </a:spcBef>
              <a:spcAft>
                <a:spcPts val="1200"/>
              </a:spcAft>
              <a:buClr>
                <a:srgbClr val="008558"/>
              </a:buClr>
              <a:buFont typeface="Wingdings" panose="05000000000000000000" pitchFamily="2" charset="2"/>
              <a:buChar char="Ø"/>
            </a:pPr>
            <a:r>
              <a:rPr lang="en-US" sz="2800" dirty="0">
                <a:solidFill>
                  <a:prstClr val="black"/>
                </a:solidFill>
                <a:latin typeface="Calibri Light" panose="020F0302020204030204" pitchFamily="34" charset="0"/>
                <a:cs typeface="Calibri Light" panose="020F0302020204030204" pitchFamily="34" charset="0"/>
              </a:rPr>
              <a:t>Who will review/approve?</a:t>
            </a:r>
          </a:p>
          <a:p>
            <a:pPr lvl="1">
              <a:spcBef>
                <a:spcPts val="0"/>
              </a:spcBef>
              <a:spcAft>
                <a:spcPts val="1200"/>
              </a:spcAft>
              <a:buClr>
                <a:srgbClr val="008558"/>
              </a:buClr>
              <a:buFont typeface="Wingdings" panose="05000000000000000000" pitchFamily="2" charset="2"/>
              <a:buChar char="Ø"/>
            </a:pPr>
            <a:r>
              <a:rPr lang="en-US" sz="2800" dirty="0">
                <a:solidFill>
                  <a:prstClr val="black"/>
                </a:solidFill>
                <a:latin typeface="Calibri Light" panose="020F0302020204030204" pitchFamily="34" charset="0"/>
                <a:cs typeface="Calibri Light" panose="020F0302020204030204" pitchFamily="34" charset="0"/>
              </a:rPr>
              <a:t>Who will maintain this list?</a:t>
            </a:r>
          </a:p>
          <a:p>
            <a:pPr lvl="0">
              <a:spcBef>
                <a:spcPts val="0"/>
              </a:spcBef>
              <a:spcAft>
                <a:spcPts val="1200"/>
              </a:spcAft>
              <a:buClr>
                <a:srgbClr val="008558"/>
              </a:buClr>
              <a:buFont typeface="Wingdings" panose="05000000000000000000" pitchFamily="2" charset="2"/>
              <a:buChar char="ü"/>
            </a:pPr>
            <a:endParaRPr lang="en-US" sz="3000" dirty="0">
              <a:solidFill>
                <a:prstClr val="black"/>
              </a:solidFill>
              <a:latin typeface="Calibri Light" panose="020F0302020204030204" pitchFamily="34" charset="0"/>
              <a:cs typeface="Calibri Light" panose="020F0302020204030204" pitchFamily="34" charset="0"/>
            </a:endParaRPr>
          </a:p>
          <a:p>
            <a:pPr lvl="0">
              <a:spcBef>
                <a:spcPts val="0"/>
              </a:spcBef>
              <a:spcAft>
                <a:spcPts val="1200"/>
              </a:spcAft>
              <a:buClr>
                <a:srgbClr val="008558"/>
              </a:buClr>
              <a:buFont typeface="Wingdings" panose="05000000000000000000" pitchFamily="2" charset="2"/>
              <a:buChar char="ü"/>
            </a:pPr>
            <a:endParaRPr lang="en-US" sz="30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62833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Report of All Eligible Preceptors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6" name="Picture 5"/>
          <p:cNvPicPr>
            <a:picLocks noChangeAspect="1"/>
          </p:cNvPicPr>
          <p:nvPr/>
        </p:nvPicPr>
        <p:blipFill>
          <a:blip r:embed="rId3"/>
          <a:stretch>
            <a:fillRect/>
          </a:stretch>
        </p:blipFill>
        <p:spPr>
          <a:xfrm>
            <a:off x="609600" y="2311400"/>
            <a:ext cx="10972800" cy="4108749"/>
          </a:xfrm>
          <a:prstGeom prst="rect">
            <a:avLst/>
          </a:prstGeom>
        </p:spPr>
      </p:pic>
    </p:spTree>
    <p:extLst>
      <p:ext uri="{BB962C8B-B14F-4D97-AF65-F5344CB8AC3E}">
        <p14:creationId xmlns:p14="http://schemas.microsoft.com/office/powerpoint/2010/main" val="2253561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What is the criteria for </a:t>
            </a:r>
            <a:r>
              <a:rPr lang="en-US" dirty="0" smtClean="0">
                <a:latin typeface="Calibri Light" panose="020F0302020204030204"/>
              </a:rPr>
              <a:t>availability?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Review of below factors when considering availability </a:t>
            </a:r>
          </a:p>
          <a:p>
            <a:pPr lvl="1">
              <a:spcBef>
                <a:spcPts val="0"/>
              </a:spcBef>
              <a:spcAft>
                <a:spcPts val="1200"/>
              </a:spcAft>
              <a:buClr>
                <a:srgbClr val="008558"/>
              </a:buClr>
              <a:buFont typeface="Wingdings" panose="05000000000000000000" pitchFamily="2" charset="2"/>
              <a:buChar char="Ø"/>
            </a:pPr>
            <a:r>
              <a:rPr lang="en-US" sz="2800" dirty="0">
                <a:latin typeface="Calibri Light" panose="020F0302020204030204" pitchFamily="34" charset="0"/>
                <a:cs typeface="Calibri Light" panose="020F0302020204030204" pitchFamily="34" charset="0"/>
              </a:rPr>
              <a:t>Performance (e.g. unlocked notes every week)</a:t>
            </a:r>
          </a:p>
          <a:p>
            <a:pPr lvl="1">
              <a:spcBef>
                <a:spcPts val="0"/>
              </a:spcBef>
              <a:spcAft>
                <a:spcPts val="1200"/>
              </a:spcAft>
              <a:buClr>
                <a:srgbClr val="008558"/>
              </a:buClr>
              <a:buFont typeface="Wingdings" panose="05000000000000000000" pitchFamily="2" charset="2"/>
              <a:buChar char="Ø"/>
            </a:pPr>
            <a:r>
              <a:rPr lang="en-US" sz="2800" dirty="0">
                <a:latin typeface="Calibri Light" panose="020F0302020204030204" pitchFamily="34" charset="0"/>
                <a:cs typeface="Calibri Light" panose="020F0302020204030204" pitchFamily="34" charset="0"/>
              </a:rPr>
              <a:t>Other commitments (e.g. leadership role, faculty positions)</a:t>
            </a:r>
          </a:p>
          <a:p>
            <a:pPr lvl="1">
              <a:spcBef>
                <a:spcPts val="0"/>
              </a:spcBef>
              <a:spcAft>
                <a:spcPts val="1200"/>
              </a:spcAft>
              <a:buClr>
                <a:srgbClr val="008558"/>
              </a:buClr>
              <a:buFont typeface="Wingdings" panose="05000000000000000000" pitchFamily="2" charset="2"/>
              <a:buChar char="Ø"/>
            </a:pPr>
            <a:r>
              <a:rPr lang="en-US" sz="2800" dirty="0">
                <a:latin typeface="Calibri Light" panose="020F0302020204030204" pitchFamily="34" charset="0"/>
                <a:cs typeface="Calibri Light" panose="020F0302020204030204" pitchFamily="34" charset="0"/>
              </a:rPr>
              <a:t>Personal factors (e.g. in school, personal leave)</a:t>
            </a:r>
          </a:p>
          <a:p>
            <a:pPr lvl="1">
              <a:spcBef>
                <a:spcPts val="0"/>
              </a:spcBef>
              <a:spcAft>
                <a:spcPts val="1200"/>
              </a:spcAft>
              <a:buClr>
                <a:srgbClr val="008558"/>
              </a:buClr>
              <a:buFont typeface="Wingdings" panose="05000000000000000000" pitchFamily="2" charset="2"/>
              <a:buChar char="Ø"/>
            </a:pPr>
            <a:r>
              <a:rPr lang="en-US" sz="2800" dirty="0">
                <a:latin typeface="Calibri Light" panose="020F0302020204030204" pitchFamily="34" charset="0"/>
                <a:cs typeface="Calibri Light" panose="020F0302020204030204" pitchFamily="34" charset="0"/>
              </a:rPr>
              <a:t>Fit for </a:t>
            </a:r>
            <a:r>
              <a:rPr lang="en-US" sz="2800" dirty="0" smtClean="0">
                <a:latin typeface="Calibri Light" panose="020F0302020204030204" pitchFamily="34" charset="0"/>
                <a:cs typeface="Calibri Light" panose="020F0302020204030204" pitchFamily="34" charset="0"/>
              </a:rPr>
              <a:t>teaching/training</a:t>
            </a:r>
          </a:p>
          <a:p>
            <a:pPr lvl="1">
              <a:spcBef>
                <a:spcPts val="0"/>
              </a:spcBef>
              <a:spcAft>
                <a:spcPts val="1200"/>
              </a:spcAft>
              <a:buClr>
                <a:srgbClr val="008558"/>
              </a:buClr>
              <a:buFont typeface="Wingdings" panose="05000000000000000000" pitchFamily="2" charset="2"/>
              <a:buChar char="Ø"/>
            </a:pPr>
            <a:r>
              <a:rPr lang="en-US" sz="2800" dirty="0" smtClean="0">
                <a:latin typeface="Calibri Light" panose="020F0302020204030204" pitchFamily="34" charset="0"/>
                <a:cs typeface="Calibri Light" panose="020F0302020204030204" pitchFamily="34" charset="0"/>
              </a:rPr>
              <a:t>Length of time in organization</a:t>
            </a:r>
            <a:endParaRPr lang="en-US" sz="2800" dirty="0">
              <a:latin typeface="Calibri Light" panose="020F0302020204030204" pitchFamily="34" charset="0"/>
              <a:cs typeface="Calibri Light" panose="020F0302020204030204" pitchFamily="34" charset="0"/>
            </a:endParaRPr>
          </a:p>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Ensure that you have someone at the table who can provide this information (e.g. leadership/supervisors</a:t>
            </a:r>
            <a:r>
              <a:rPr lang="en-US" sz="3000" dirty="0" smtClean="0">
                <a:latin typeface="Calibri Light" panose="020F0302020204030204" pitchFamily="34" charset="0"/>
                <a:cs typeface="Calibri Light" panose="020F0302020204030204" pitchFamily="34" charset="0"/>
              </a:rPr>
              <a:t>)</a:t>
            </a:r>
          </a:p>
          <a:p>
            <a:pPr lvl="0">
              <a:spcBef>
                <a:spcPts val="0"/>
              </a:spcBef>
              <a:spcAft>
                <a:spcPts val="1200"/>
              </a:spcAft>
              <a:buClr>
                <a:srgbClr val="008558"/>
              </a:buClr>
            </a:pPr>
            <a:r>
              <a:rPr lang="en-US" sz="3000" dirty="0" smtClean="0">
                <a:latin typeface="Calibri Light" panose="020F0302020204030204" pitchFamily="34" charset="0"/>
                <a:cs typeface="Calibri Light" panose="020F0302020204030204" pitchFamily="34" charset="0"/>
              </a:rPr>
              <a:t>Ensure preceptors understand time commitment (e.g. one semester)</a:t>
            </a:r>
            <a:endParaRPr lang="en-US" sz="3000" dirty="0">
              <a:latin typeface="Calibri Light" panose="020F0302020204030204" pitchFamily="34" charset="0"/>
              <a:cs typeface="Calibri Light" panose="020F0302020204030204" pitchFamily="34" charset="0"/>
            </a:endParaRPr>
          </a:p>
          <a:p>
            <a:pPr lvl="0">
              <a:spcBef>
                <a:spcPts val="0"/>
              </a:spcBef>
              <a:spcAft>
                <a:spcPts val="1200"/>
              </a:spcAft>
              <a:buClr>
                <a:srgbClr val="008558"/>
              </a:buClr>
            </a:pPr>
            <a:endParaRPr lang="en-US" sz="3000" dirty="0">
              <a:latin typeface="Calibri Light" panose="020F0302020204030204" pitchFamily="34" charset="0"/>
              <a:cs typeface="Calibri Light" panose="020F0302020204030204" pitchFamily="34" charset="0"/>
            </a:endParaRPr>
          </a:p>
          <a:p>
            <a:pPr lvl="0">
              <a:spcBef>
                <a:spcPts val="0"/>
              </a:spcBef>
              <a:spcAft>
                <a:spcPts val="1200"/>
              </a:spcAft>
              <a:buClr>
                <a:srgbClr val="008558"/>
              </a:buClr>
            </a:pPr>
            <a:endParaRPr lang="en-US" sz="3000" dirty="0">
              <a:latin typeface="Calibri Light" panose="020F0302020204030204" pitchFamily="34" charset="0"/>
              <a:cs typeface="Calibri Light" panose="020F0302020204030204" pitchFamily="34" charset="0"/>
            </a:endParaRPr>
          </a:p>
          <a:p>
            <a:pPr lvl="0">
              <a:spcBef>
                <a:spcPts val="0"/>
              </a:spcBef>
              <a:spcAft>
                <a:spcPts val="1200"/>
              </a:spcAft>
              <a:buClr>
                <a:srgbClr val="008558"/>
              </a:buClr>
            </a:pPr>
            <a:endParaRPr lang="en-US" sz="3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42397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Creating a Spreadsheet of Available Preceptors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pic>
        <p:nvPicPr>
          <p:cNvPr id="5" name="Picture 4"/>
          <p:cNvPicPr>
            <a:picLocks noChangeAspect="1"/>
          </p:cNvPicPr>
          <p:nvPr/>
        </p:nvPicPr>
        <p:blipFill>
          <a:blip r:embed="rId3"/>
          <a:stretch>
            <a:fillRect/>
          </a:stretch>
        </p:blipFill>
        <p:spPr>
          <a:xfrm>
            <a:off x="609600" y="2292177"/>
            <a:ext cx="10972800" cy="4127972"/>
          </a:xfrm>
          <a:prstGeom prst="rect">
            <a:avLst/>
          </a:prstGeom>
        </p:spPr>
      </p:pic>
    </p:spTree>
    <p:extLst>
      <p:ext uri="{BB962C8B-B14F-4D97-AF65-F5344CB8AC3E}">
        <p14:creationId xmlns:p14="http://schemas.microsoft.com/office/powerpoint/2010/main" val="3458987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Identifying willing and available preceptors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7" name="Title 1"/>
          <p:cNvSpPr txBox="1">
            <a:spLocks/>
          </p:cNvSpPr>
          <p:nvPr/>
        </p:nvSpPr>
        <p:spPr>
          <a:xfrm>
            <a:off x="1981200" y="5581707"/>
            <a:ext cx="8229600" cy="1143000"/>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mj-lt"/>
              </a:rPr>
              <a:t>Email to Assess Preceptor’s Initial Interest</a:t>
            </a:r>
            <a:endParaRPr lang="en-US" sz="3600" dirty="0">
              <a:latin typeface="+mj-lt"/>
            </a:endParaRPr>
          </a:p>
        </p:txBody>
      </p:sp>
      <p:pic>
        <p:nvPicPr>
          <p:cNvPr id="4" name="Picture 3"/>
          <p:cNvPicPr>
            <a:picLocks noChangeAspect="1"/>
          </p:cNvPicPr>
          <p:nvPr/>
        </p:nvPicPr>
        <p:blipFill>
          <a:blip r:embed="rId3"/>
          <a:stretch>
            <a:fillRect/>
          </a:stretch>
        </p:blipFill>
        <p:spPr>
          <a:xfrm>
            <a:off x="3381375" y="2286057"/>
            <a:ext cx="5429250" cy="3295650"/>
          </a:xfrm>
          <a:prstGeom prst="rect">
            <a:avLst/>
          </a:prstGeom>
        </p:spPr>
      </p:pic>
    </p:spTree>
    <p:extLst>
      <p:ext uri="{BB962C8B-B14F-4D97-AF65-F5344CB8AC3E}">
        <p14:creationId xmlns:p14="http://schemas.microsoft.com/office/powerpoint/2010/main" val="1228873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solidFill>
                  <a:schemeClr val="accent5">
                    <a:lumMod val="75000"/>
                  </a:schemeClr>
                </a:solidFill>
                <a:latin typeface="Calibri Light" panose="020F0302020204030204"/>
              </a:rPr>
              <a:t>VERY IMPORTANT – </a:t>
            </a:r>
            <a:br>
              <a:rPr lang="en-US" dirty="0">
                <a:solidFill>
                  <a:schemeClr val="accent5">
                    <a:lumMod val="75000"/>
                  </a:schemeClr>
                </a:solidFill>
                <a:latin typeface="Calibri Light" panose="020F0302020204030204"/>
              </a:rPr>
            </a:br>
            <a:r>
              <a:rPr lang="en-US" dirty="0">
                <a:latin typeface="Calibri Light" panose="020F0302020204030204"/>
              </a:rPr>
              <a:t>Conducting Secondary Review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867891"/>
            <a:ext cx="10972800" cy="33889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600"/>
              </a:spcAft>
              <a:buClr>
                <a:srgbClr val="008558"/>
              </a:buClr>
            </a:pPr>
            <a:r>
              <a:rPr lang="en-US" sz="3200" dirty="0">
                <a:solidFill>
                  <a:prstClr val="black"/>
                </a:solidFill>
                <a:latin typeface="Calibri Light" panose="020F0302020204030204" pitchFamily="34" charset="0"/>
                <a:cs typeface="Calibri Light" panose="020F0302020204030204" pitchFamily="34" charset="0"/>
              </a:rPr>
              <a:t>Although you may have a willing and available preceptor, a quality student training experience requires – </a:t>
            </a:r>
          </a:p>
          <a:p>
            <a:pPr lvl="1">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pitchFamily="34" charset="0"/>
                <a:cs typeface="Calibri Light" panose="020F0302020204030204" pitchFamily="34" charset="0"/>
              </a:rPr>
              <a:t>Adequate space on site (e.g. desk, set-up, parking)</a:t>
            </a:r>
          </a:p>
          <a:p>
            <a:pPr lvl="1">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pitchFamily="34" charset="0"/>
                <a:cs typeface="Calibri Light" panose="020F0302020204030204" pitchFamily="34" charset="0"/>
              </a:rPr>
              <a:t>Adequate training time to EHR</a:t>
            </a:r>
          </a:p>
          <a:p>
            <a:pPr lvl="1">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pitchFamily="34" charset="0"/>
                <a:cs typeface="Calibri Light" panose="020F0302020204030204" pitchFamily="34" charset="0"/>
              </a:rPr>
              <a:t>Set up in systems (e.g. email, EHR accounts) </a:t>
            </a:r>
          </a:p>
          <a:p>
            <a:pPr lvl="1">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pitchFamily="34" charset="0"/>
                <a:cs typeface="Calibri Light" panose="020F0302020204030204" pitchFamily="34" charset="0"/>
              </a:rPr>
              <a:t>Equipment (e.g. laptop)</a:t>
            </a:r>
          </a:p>
          <a:p>
            <a:pPr lvl="1">
              <a:spcBef>
                <a:spcPts val="0"/>
              </a:spcBef>
              <a:spcAft>
                <a:spcPts val="1200"/>
              </a:spcAft>
              <a:buClr>
                <a:srgbClr val="008558"/>
              </a:buClr>
              <a:buFont typeface="Wingdings" panose="05000000000000000000" pitchFamily="2" charset="2"/>
              <a:buChar char="Ø"/>
            </a:pPr>
            <a:r>
              <a:rPr lang="en-US" sz="3000" dirty="0">
                <a:solidFill>
                  <a:prstClr val="black"/>
                </a:solidFill>
                <a:latin typeface="Calibri Light" panose="020F0302020204030204" pitchFamily="34" charset="0"/>
                <a:cs typeface="Calibri Light" panose="020F0302020204030204" pitchFamily="34" charset="0"/>
              </a:rPr>
              <a:t>Adequate onboarding to organization</a:t>
            </a:r>
          </a:p>
          <a:p>
            <a:pPr lvl="0">
              <a:spcBef>
                <a:spcPts val="0"/>
              </a:spcBef>
              <a:spcAft>
                <a:spcPts val="1200"/>
              </a:spcAft>
              <a:buClr>
                <a:srgbClr val="008558"/>
              </a:buClr>
            </a:pPr>
            <a:endParaRPr lang="en-US" sz="3000" dirty="0">
              <a:solidFill>
                <a:prstClr val="black"/>
              </a:solidFill>
              <a:latin typeface="Calibri Light" panose="020F0302020204030204" pitchFamily="34" charset="0"/>
              <a:cs typeface="Calibri Light" panose="020F0302020204030204" pitchFamily="34" charset="0"/>
            </a:endParaRPr>
          </a:p>
          <a:p>
            <a:pPr lvl="0">
              <a:spcBef>
                <a:spcPts val="0"/>
              </a:spcBef>
              <a:spcAft>
                <a:spcPts val="1200"/>
              </a:spcAft>
              <a:buClr>
                <a:srgbClr val="008558"/>
              </a:buClr>
            </a:pPr>
            <a:endParaRPr lang="en-US" sz="3000" dirty="0">
              <a:solidFill>
                <a:prstClr val="black"/>
              </a:solidFill>
              <a:latin typeface="Calibri Light" panose="020F0302020204030204" pitchFamily="34" charset="0"/>
              <a:cs typeface="Calibri Light" panose="020F0302020204030204" pitchFamily="34" charset="0"/>
            </a:endParaRPr>
          </a:p>
          <a:p>
            <a:pPr lvl="0">
              <a:spcBef>
                <a:spcPts val="0"/>
              </a:spcBef>
              <a:spcAft>
                <a:spcPts val="1200"/>
              </a:spcAft>
              <a:buClr>
                <a:srgbClr val="008558"/>
              </a:buClr>
            </a:pPr>
            <a:endParaRPr lang="en-US" sz="30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95433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Session 2 Agenda</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Content Placeholder 3"/>
          <p:cNvGraphicFramePr>
            <a:graphicFrameLocks/>
          </p:cNvGraphicFramePr>
          <p:nvPr>
            <p:extLst>
              <p:ext uri="{D42A27DB-BD31-4B8C-83A1-F6EECF244321}">
                <p14:modId xmlns:p14="http://schemas.microsoft.com/office/powerpoint/2010/main" val="4215404433"/>
              </p:ext>
            </p:extLst>
          </p:nvPr>
        </p:nvGraphicFramePr>
        <p:xfrm>
          <a:off x="609600" y="2311400"/>
          <a:ext cx="10972800" cy="3796794"/>
        </p:xfrm>
        <a:graphic>
          <a:graphicData uri="http://schemas.openxmlformats.org/drawingml/2006/table">
            <a:tbl>
              <a:tblPr firstCol="1" bandRow="1">
                <a:tableStyleId>{7DF18680-E054-41AD-8BC1-D1AEF772440D}</a:tableStyleId>
              </a:tblPr>
              <a:tblGrid>
                <a:gridCol w="2221185">
                  <a:extLst>
                    <a:ext uri="{9D8B030D-6E8A-4147-A177-3AD203B41FA5}">
                      <a16:colId xmlns:a16="http://schemas.microsoft.com/office/drawing/2014/main" val="3219212598"/>
                    </a:ext>
                  </a:extLst>
                </a:gridCol>
                <a:gridCol w="8751615">
                  <a:extLst>
                    <a:ext uri="{9D8B030D-6E8A-4147-A177-3AD203B41FA5}">
                      <a16:colId xmlns:a16="http://schemas.microsoft.com/office/drawing/2014/main" val="1873340262"/>
                    </a:ext>
                  </a:extLst>
                </a:gridCol>
              </a:tblGrid>
              <a:tr h="6327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3:00 </a:t>
                      </a:r>
                      <a:r>
                        <a:rPr lang="en-US" sz="2400" dirty="0">
                          <a:solidFill>
                            <a:schemeClr val="bg1"/>
                          </a:solidFill>
                          <a:effectLst/>
                          <a:latin typeface="+mj-lt"/>
                        </a:rPr>
                        <a:t>– </a:t>
                      </a:r>
                      <a:r>
                        <a:rPr lang="en-US" sz="2400" dirty="0" smtClean="0">
                          <a:solidFill>
                            <a:schemeClr val="bg1"/>
                          </a:solidFill>
                          <a:effectLst/>
                          <a:latin typeface="+mj-lt"/>
                        </a:rPr>
                        <a:t>3:05</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400" b="0" dirty="0">
                          <a:solidFill>
                            <a:schemeClr val="tx1"/>
                          </a:solidFill>
                          <a:effectLst/>
                          <a:latin typeface="+mj-lt"/>
                        </a:rPr>
                        <a:t>Introduction to CHCI,</a:t>
                      </a:r>
                      <a:r>
                        <a:rPr lang="en-US" sz="2400" b="0" baseline="0" dirty="0">
                          <a:solidFill>
                            <a:schemeClr val="tx1"/>
                          </a:solidFill>
                          <a:effectLst/>
                          <a:latin typeface="+mj-lt"/>
                        </a:rPr>
                        <a:t> Collaborative Expectations, </a:t>
                      </a:r>
                      <a:r>
                        <a:rPr lang="en-US" sz="2400" b="0" baseline="0" dirty="0" smtClean="0">
                          <a:solidFill>
                            <a:schemeClr val="tx1"/>
                          </a:solidFill>
                          <a:effectLst/>
                          <a:latin typeface="+mj-lt"/>
                        </a:rPr>
                        <a:t>&amp; Structure</a:t>
                      </a:r>
                      <a:endParaRPr lang="en-US" sz="2400" b="0" dirty="0">
                        <a:solidFill>
                          <a:schemeClr val="tx1"/>
                        </a:solidFill>
                        <a:effectLst/>
                        <a:latin typeface="+mj-lt"/>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751808150"/>
                  </a:ext>
                </a:extLst>
              </a:tr>
              <a:tr h="6327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3:05– </a:t>
                      </a:r>
                      <a:r>
                        <a:rPr lang="en-US" sz="2400" dirty="0" smtClean="0">
                          <a:solidFill>
                            <a:schemeClr val="bg1"/>
                          </a:solidFill>
                          <a:effectLst/>
                          <a:latin typeface="+mj-lt"/>
                        </a:rPr>
                        <a:t>3:30</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a:spcBef>
                          <a:spcPts val="0"/>
                        </a:spcBef>
                        <a:spcAft>
                          <a:spcPts val="0"/>
                        </a:spcAft>
                        <a:buNone/>
                      </a:pPr>
                      <a:r>
                        <a:rPr lang="en-US" sz="2400" b="0" dirty="0" smtClean="0">
                          <a:solidFill>
                            <a:schemeClr val="tx1"/>
                          </a:solidFill>
                          <a:latin typeface="+mj-lt"/>
                          <a:ea typeface="Calibri"/>
                          <a:cs typeface="Calibri Light" panose="020F0302020204030204" pitchFamily="34" charset="0"/>
                        </a:rPr>
                        <a:t>Presentation from</a:t>
                      </a:r>
                      <a:r>
                        <a:rPr lang="en-US" sz="2400" b="0" baseline="0" dirty="0" smtClean="0">
                          <a:solidFill>
                            <a:schemeClr val="tx1"/>
                          </a:solidFill>
                          <a:latin typeface="+mj-lt"/>
                          <a:ea typeface="Calibri"/>
                          <a:cs typeface="Calibri Light" panose="020F0302020204030204" pitchFamily="34" charset="0"/>
                        </a:rPr>
                        <a:t> Alluvion Health</a:t>
                      </a:r>
                    </a:p>
                  </a:txBody>
                  <a:tcPr marL="68580" marR="68580" marT="0" marB="0" anchor="ctr"/>
                </a:tc>
                <a:extLst>
                  <a:ext uri="{0D108BD9-81ED-4DB2-BD59-A6C34878D82A}">
                    <a16:rowId xmlns:a16="http://schemas.microsoft.com/office/drawing/2014/main" val="4265957203"/>
                  </a:ext>
                </a:extLst>
              </a:tr>
              <a:tr h="6327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3:30 </a:t>
                      </a:r>
                      <a:r>
                        <a:rPr lang="en-US" sz="2400" dirty="0">
                          <a:solidFill>
                            <a:schemeClr val="bg1"/>
                          </a:solidFill>
                          <a:effectLst/>
                          <a:latin typeface="+mj-lt"/>
                        </a:rPr>
                        <a:t>– </a:t>
                      </a:r>
                      <a:r>
                        <a:rPr lang="en-US" sz="2400" dirty="0" smtClean="0">
                          <a:solidFill>
                            <a:schemeClr val="bg1"/>
                          </a:solidFill>
                          <a:effectLst/>
                          <a:latin typeface="+mj-lt"/>
                        </a:rPr>
                        <a:t>3:35</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l" defTabSz="457200" rtl="0" eaLnBrk="1" latinLnBrk="0" hangingPunct="1">
                        <a:spcBef>
                          <a:spcPts val="0"/>
                        </a:spcBef>
                        <a:spcAft>
                          <a:spcPts val="0"/>
                        </a:spcAft>
                      </a:pPr>
                      <a:r>
                        <a:rPr lang="en-US" sz="2400" b="0" kern="1200" dirty="0" smtClean="0">
                          <a:solidFill>
                            <a:schemeClr val="tx1"/>
                          </a:solidFill>
                          <a:effectLst/>
                          <a:latin typeface="+mj-lt"/>
                          <a:ea typeface="Calibri" panose="020F0502020204030204" pitchFamily="34" charset="0"/>
                          <a:cs typeface="Calibri Light" panose="020F0302020204030204" pitchFamily="34" charset="0"/>
                        </a:rPr>
                        <a:t>Team Introductions</a:t>
                      </a:r>
                    </a:p>
                  </a:txBody>
                  <a:tcPr marL="68580" marR="68580" marT="0" marB="0" anchor="ctr"/>
                </a:tc>
                <a:extLst>
                  <a:ext uri="{0D108BD9-81ED-4DB2-BD59-A6C34878D82A}">
                    <a16:rowId xmlns:a16="http://schemas.microsoft.com/office/drawing/2014/main" val="4231363193"/>
                  </a:ext>
                </a:extLst>
              </a:tr>
              <a:tr h="6327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effectLst/>
                          <a:latin typeface="+mj-lt"/>
                        </a:rPr>
                        <a:t>3:35 </a:t>
                      </a:r>
                      <a:r>
                        <a:rPr lang="en-US" sz="2400" dirty="0">
                          <a:solidFill>
                            <a:schemeClr val="bg1"/>
                          </a:solidFill>
                          <a:effectLst/>
                          <a:latin typeface="+mj-lt"/>
                        </a:rPr>
                        <a:t>– </a:t>
                      </a:r>
                      <a:r>
                        <a:rPr lang="en-US" sz="2400" dirty="0" smtClean="0">
                          <a:solidFill>
                            <a:schemeClr val="bg1"/>
                          </a:solidFill>
                          <a:effectLst/>
                          <a:latin typeface="+mj-lt"/>
                        </a:rPr>
                        <a:t>3:45</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mj-lt"/>
                          <a:ea typeface="Calibri"/>
                          <a:cs typeface="Calibri Light" panose="020F0302020204030204" pitchFamily="34" charset="0"/>
                        </a:rPr>
                        <a:t>Session 1 Recap and Team Reports</a:t>
                      </a:r>
                    </a:p>
                  </a:txBody>
                  <a:tcPr marL="68580" marR="68580" marT="0" marB="0" anchor="ctr"/>
                </a:tc>
                <a:extLst>
                  <a:ext uri="{0D108BD9-81ED-4DB2-BD59-A6C34878D82A}">
                    <a16:rowId xmlns:a16="http://schemas.microsoft.com/office/drawing/2014/main" val="2773016608"/>
                  </a:ext>
                </a:extLst>
              </a:tr>
              <a:tr h="6327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3:45 – </a:t>
                      </a:r>
                      <a:r>
                        <a:rPr lang="en-US" sz="2400" dirty="0" smtClean="0">
                          <a:solidFill>
                            <a:schemeClr val="bg1"/>
                          </a:solidFill>
                          <a:effectLst/>
                          <a:latin typeface="+mj-lt"/>
                        </a:rPr>
                        <a:t>4:25</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b="0" dirty="0" smtClean="0">
                          <a:solidFill>
                            <a:schemeClr val="tx1"/>
                          </a:solidFill>
                          <a:effectLst/>
                          <a:latin typeface="+mj-lt"/>
                          <a:ea typeface="Calibri" panose="020F0502020204030204" pitchFamily="34" charset="0"/>
                          <a:cs typeface="Calibri Light" panose="020F0302020204030204" pitchFamily="34" charset="0"/>
                        </a:rPr>
                        <a:t>Play 3: Capacity </a:t>
                      </a:r>
                    </a:p>
                  </a:txBody>
                  <a:tcPr marL="68580" marR="68580" marT="0" marB="0" anchor="ctr"/>
                </a:tc>
                <a:extLst>
                  <a:ext uri="{0D108BD9-81ED-4DB2-BD59-A6C34878D82A}">
                    <a16:rowId xmlns:a16="http://schemas.microsoft.com/office/drawing/2014/main" val="2850997851"/>
                  </a:ext>
                </a:extLst>
              </a:tr>
              <a:tr h="63279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400" dirty="0" smtClean="0">
                          <a:solidFill>
                            <a:schemeClr val="bg1"/>
                          </a:solidFill>
                          <a:effectLst/>
                          <a:latin typeface="+mj-lt"/>
                        </a:rPr>
                        <a:t>4:25 – 4:30</a:t>
                      </a:r>
                      <a:endParaRPr lang="en-US" sz="2400" dirty="0">
                        <a:solidFill>
                          <a:schemeClr val="bg1"/>
                        </a:solidFill>
                        <a:effectLst/>
                        <a:latin typeface="+mj-lt"/>
                        <a:ea typeface="Calibri" panose="020F0502020204030204" pitchFamily="34" charset="0"/>
                        <a:cs typeface="Calibri Light" panose="020F0302020204030204" pitchFamily="34" charset="0"/>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latin typeface="+mj-lt"/>
                          <a:ea typeface="+mn-ea"/>
                          <a:cs typeface="Calibri Light" panose="020F0302020204030204" pitchFamily="34" charset="0"/>
                        </a:rPr>
                        <a:t>Q/A and Wrap-Up </a:t>
                      </a:r>
                    </a:p>
                  </a:txBody>
                  <a:tcPr marL="68580" marR="68580" marT="0" marB="0" anchor="ctr"/>
                </a:tc>
                <a:extLst>
                  <a:ext uri="{0D108BD9-81ED-4DB2-BD59-A6C34878D82A}">
                    <a16:rowId xmlns:a16="http://schemas.microsoft.com/office/drawing/2014/main" val="4048058987"/>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440279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Once you’ve secured willing </a:t>
            </a:r>
            <a:r>
              <a:rPr lang="en-US" dirty="0" smtClean="0">
                <a:latin typeface="Calibri Light" panose="020F0302020204030204"/>
              </a:rPr>
              <a:t>and </a:t>
            </a:r>
          </a:p>
          <a:p>
            <a:pPr lvl="0" algn="ctr"/>
            <a:r>
              <a:rPr lang="en-US" dirty="0" smtClean="0">
                <a:latin typeface="Calibri Light" panose="020F0302020204030204"/>
              </a:rPr>
              <a:t>available </a:t>
            </a:r>
            <a:r>
              <a:rPr lang="en-US" dirty="0">
                <a:latin typeface="Calibri Light" panose="020F0302020204030204"/>
              </a:rPr>
              <a:t>preceptors…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847109"/>
            <a:ext cx="10972800" cy="363681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600"/>
              </a:spcAft>
              <a:buClr>
                <a:srgbClr val="008558"/>
              </a:buClr>
            </a:pPr>
            <a:r>
              <a:rPr lang="en-US" sz="3000" dirty="0" smtClean="0">
                <a:latin typeface="Calibri Light" panose="020F0302020204030204" pitchFamily="34" charset="0"/>
                <a:cs typeface="Calibri Light" panose="020F0302020204030204" pitchFamily="34" charset="0"/>
              </a:rPr>
              <a:t>Assessing </a:t>
            </a:r>
            <a:r>
              <a:rPr lang="en-US" sz="3000" dirty="0">
                <a:latin typeface="Calibri Light" panose="020F0302020204030204" pitchFamily="34" charset="0"/>
                <a:cs typeface="Calibri Light" panose="020F0302020204030204" pitchFamily="34" charset="0"/>
              </a:rPr>
              <a:t>credential, experience and clinical interests to prepare for match with academic affiliations </a:t>
            </a:r>
          </a:p>
          <a:p>
            <a:pPr lvl="0">
              <a:spcBef>
                <a:spcPts val="0"/>
              </a:spcBef>
              <a:spcAft>
                <a:spcPts val="600"/>
              </a:spcAft>
              <a:buClr>
                <a:srgbClr val="008558"/>
              </a:buClr>
            </a:pPr>
            <a:r>
              <a:rPr lang="en-US" sz="3000" dirty="0">
                <a:latin typeface="Calibri Light" panose="020F0302020204030204" pitchFamily="34" charset="0"/>
                <a:cs typeface="Calibri Light" panose="020F0302020204030204" pitchFamily="34" charset="0"/>
              </a:rPr>
              <a:t>Identify preceptor preferences </a:t>
            </a:r>
          </a:p>
          <a:p>
            <a:pPr lvl="0">
              <a:spcBef>
                <a:spcPts val="0"/>
              </a:spcBef>
              <a:spcAft>
                <a:spcPts val="600"/>
              </a:spcAft>
              <a:buClr>
                <a:srgbClr val="008558"/>
              </a:buClr>
            </a:pPr>
            <a:r>
              <a:rPr lang="en-US" sz="3000" dirty="0">
                <a:latin typeface="Calibri Light" panose="020F0302020204030204" pitchFamily="34" charset="0"/>
                <a:cs typeface="Calibri Light" panose="020F0302020204030204" pitchFamily="34" charset="0"/>
              </a:rPr>
              <a:t>Prepare communication to preceptors early in advance on student details </a:t>
            </a:r>
          </a:p>
          <a:p>
            <a:pPr lvl="0">
              <a:spcBef>
                <a:spcPts val="0"/>
              </a:spcBef>
              <a:spcAft>
                <a:spcPts val="600"/>
              </a:spcAft>
              <a:buClr>
                <a:srgbClr val="008558"/>
              </a:buClr>
            </a:pPr>
            <a:r>
              <a:rPr lang="en-US" sz="3000" dirty="0">
                <a:latin typeface="Calibri Light" panose="020F0302020204030204" pitchFamily="34" charset="0"/>
                <a:cs typeface="Calibri Light" panose="020F0302020204030204" pitchFamily="34" charset="0"/>
              </a:rPr>
              <a:t>Assist in facilitating interview process (if applicable)</a:t>
            </a:r>
          </a:p>
          <a:p>
            <a:pPr lvl="0">
              <a:spcBef>
                <a:spcPts val="0"/>
              </a:spcBef>
              <a:spcAft>
                <a:spcPts val="600"/>
              </a:spcAft>
              <a:buClr>
                <a:srgbClr val="008558"/>
              </a:buClr>
            </a:pPr>
            <a:r>
              <a:rPr lang="en-US" sz="3000" dirty="0">
                <a:latin typeface="Calibri Light" panose="020F0302020204030204" pitchFamily="34" charset="0"/>
                <a:cs typeface="Calibri Light" panose="020F0302020204030204" pitchFamily="34" charset="0"/>
              </a:rPr>
              <a:t>Keep On-Site </a:t>
            </a:r>
            <a:r>
              <a:rPr lang="en-US" sz="3000" dirty="0" smtClean="0">
                <a:latin typeface="Calibri Light" panose="020F0302020204030204" pitchFamily="34" charset="0"/>
                <a:cs typeface="Calibri Light" panose="020F0302020204030204" pitchFamily="34" charset="0"/>
              </a:rPr>
              <a:t>Directors, </a:t>
            </a:r>
            <a:r>
              <a:rPr lang="en-US" sz="3000" dirty="0">
                <a:latin typeface="Calibri Light" panose="020F0302020204030204" pitchFamily="34" charset="0"/>
                <a:cs typeface="Calibri Light" panose="020F0302020204030204" pitchFamily="34" charset="0"/>
              </a:rPr>
              <a:t>Operations </a:t>
            </a:r>
            <a:r>
              <a:rPr lang="en-US" sz="3000" dirty="0" smtClean="0">
                <a:latin typeface="Calibri Light" panose="020F0302020204030204" pitchFamily="34" charset="0"/>
                <a:cs typeface="Calibri Light" panose="020F0302020204030204" pitchFamily="34" charset="0"/>
              </a:rPr>
              <a:t>Managers, and Clinical Leadership </a:t>
            </a:r>
            <a:r>
              <a:rPr lang="en-US" sz="3000" dirty="0">
                <a:latin typeface="Calibri Light" panose="020F0302020204030204" pitchFamily="34" charset="0"/>
                <a:cs typeface="Calibri Light" panose="020F0302020204030204" pitchFamily="34" charset="0"/>
              </a:rPr>
              <a:t>involved in </a:t>
            </a:r>
            <a:r>
              <a:rPr lang="en-US" sz="3000" dirty="0" smtClean="0">
                <a:latin typeface="Calibri Light" panose="020F0302020204030204" pitchFamily="34" charset="0"/>
                <a:cs typeface="Calibri Light" panose="020F0302020204030204" pitchFamily="34" charset="0"/>
              </a:rPr>
              <a:t>conversation</a:t>
            </a:r>
            <a:endParaRPr lang="en-US" sz="3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85787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9114" y="1673739"/>
            <a:ext cx="4093303"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r>
              <a:rPr lang="en-US" sz="3600" dirty="0">
                <a:latin typeface="Calibri Light" panose="020F0302020204030204"/>
              </a:rPr>
              <a:t>Willing and Available Preceptors Assigned to Academic Affiliation Requests</a:t>
            </a:r>
            <a:endParaRPr kumimoji="0" lang="en-US" sz="3600" b="1" i="0" u="none" strike="noStrike" kern="1200" cap="none" spc="0" normalizeH="0" baseline="0" noProof="0" dirty="0">
              <a:ln>
                <a:noFill/>
              </a:ln>
              <a:solidFill>
                <a:srgbClr val="2270B7"/>
              </a:solidFill>
              <a:effectLst/>
              <a:uLnTx/>
              <a:uFillTx/>
              <a:latin typeface="Calibri Light" panose="020F0302020204030204"/>
            </a:endParaRPr>
          </a:p>
        </p:txBody>
      </p:sp>
      <p:pic>
        <p:nvPicPr>
          <p:cNvPr id="6" name="Picture 5"/>
          <p:cNvPicPr>
            <a:picLocks noChangeAspect="1"/>
          </p:cNvPicPr>
          <p:nvPr/>
        </p:nvPicPr>
        <p:blipFill>
          <a:blip r:embed="rId3"/>
          <a:stretch>
            <a:fillRect/>
          </a:stretch>
        </p:blipFill>
        <p:spPr>
          <a:xfrm>
            <a:off x="4652417" y="1415583"/>
            <a:ext cx="7215395" cy="5203410"/>
          </a:xfrm>
          <a:prstGeom prst="rect">
            <a:avLst/>
          </a:prstGeom>
        </p:spPr>
      </p:pic>
    </p:spTree>
    <p:extLst>
      <p:ext uri="{BB962C8B-B14F-4D97-AF65-F5344CB8AC3E}">
        <p14:creationId xmlns:p14="http://schemas.microsoft.com/office/powerpoint/2010/main" val="1404700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Negotiations with Academic </a:t>
            </a:r>
            <a:r>
              <a:rPr lang="en-US" dirty="0" smtClean="0">
                <a:latin typeface="Calibri Light" panose="020F0302020204030204"/>
              </a:rPr>
              <a:t>Affiliations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pPr>
            <a:r>
              <a:rPr lang="en-US" sz="2600" dirty="0">
                <a:solidFill>
                  <a:prstClr val="black"/>
                </a:solidFill>
                <a:latin typeface="Calibri Light" panose="020F0302020204030204" pitchFamily="34" charset="0"/>
                <a:cs typeface="Calibri Light" panose="020F0302020204030204" pitchFamily="34" charset="0"/>
              </a:rPr>
              <a:t>Working with clinical leadership to match available and willing preceptors with the </a:t>
            </a:r>
            <a:r>
              <a:rPr lang="en-US" sz="2600" dirty="0">
                <a:latin typeface="Calibri Light" panose="020F0302020204030204" pitchFamily="34" charset="0"/>
                <a:cs typeface="Calibri Light" panose="020F0302020204030204" pitchFamily="34" charset="0"/>
              </a:rPr>
              <a:t>academic affiliation requests</a:t>
            </a:r>
          </a:p>
          <a:p>
            <a:pPr lvl="0">
              <a:spcBef>
                <a:spcPts val="0"/>
              </a:spcBef>
              <a:spcAft>
                <a:spcPts val="1200"/>
              </a:spcAft>
              <a:buClr>
                <a:srgbClr val="008558"/>
              </a:buClr>
            </a:pPr>
            <a:r>
              <a:rPr lang="en-US" sz="2600" dirty="0">
                <a:latin typeface="Calibri Light" panose="020F0302020204030204" pitchFamily="34" charset="0"/>
                <a:cs typeface="Calibri Light" panose="020F0302020204030204" pitchFamily="34" charset="0"/>
              </a:rPr>
              <a:t>Juggling organization priorities, preceptor preferences and academic affiliation requests</a:t>
            </a:r>
          </a:p>
          <a:p>
            <a:pPr lvl="0">
              <a:spcBef>
                <a:spcPts val="0"/>
              </a:spcBef>
              <a:spcAft>
                <a:spcPts val="1200"/>
              </a:spcAft>
              <a:buClr>
                <a:srgbClr val="008558"/>
              </a:buClr>
            </a:pPr>
            <a:r>
              <a:rPr lang="en-US" sz="2600" dirty="0">
                <a:latin typeface="Calibri Light" panose="020F0302020204030204" pitchFamily="34" charset="0"/>
                <a:cs typeface="Calibri Light" panose="020F0302020204030204" pitchFamily="34" charset="0"/>
              </a:rPr>
              <a:t>Finalizing the number of placements that the organization can accommodate for the requested affiliation agreements </a:t>
            </a:r>
          </a:p>
          <a:p>
            <a:pPr lvl="0">
              <a:spcBef>
                <a:spcPts val="0"/>
              </a:spcBef>
              <a:spcAft>
                <a:spcPts val="1200"/>
              </a:spcAft>
              <a:buClr>
                <a:srgbClr val="008558"/>
              </a:buClr>
            </a:pPr>
            <a:r>
              <a:rPr lang="en-US" sz="2600" dirty="0" smtClean="0">
                <a:latin typeface="Calibri Light" panose="020F0302020204030204" pitchFamily="34" charset="0"/>
                <a:cs typeface="Calibri Light" panose="020F0302020204030204" pitchFamily="34" charset="0"/>
              </a:rPr>
              <a:t>Notify the </a:t>
            </a:r>
            <a:r>
              <a:rPr lang="en-US" sz="2600" dirty="0">
                <a:latin typeface="Calibri Light" panose="020F0302020204030204" pitchFamily="34" charset="0"/>
                <a:cs typeface="Calibri Light" panose="020F0302020204030204" pitchFamily="34" charset="0"/>
              </a:rPr>
              <a:t>academic institutions of </a:t>
            </a:r>
            <a:r>
              <a:rPr lang="en-US" sz="2600" dirty="0" smtClean="0">
                <a:latin typeface="Calibri Light" panose="020F0302020204030204" pitchFamily="34" charset="0"/>
                <a:cs typeface="Calibri Light" panose="020F0302020204030204" pitchFamily="34" charset="0"/>
              </a:rPr>
              <a:t>available placements only after internal communication and confirmation has occurred </a:t>
            </a:r>
            <a:endParaRPr lang="en-US" sz="2600" strike="sngStrike" dirty="0">
              <a:latin typeface="Calibri Light" panose="020F0302020204030204" pitchFamily="34" charset="0"/>
              <a:cs typeface="Calibri Light" panose="020F0302020204030204" pitchFamily="34" charset="0"/>
            </a:endParaRPr>
          </a:p>
          <a:p>
            <a:pPr lvl="1">
              <a:spcBef>
                <a:spcPts val="0"/>
              </a:spcBef>
              <a:spcAft>
                <a:spcPts val="1200"/>
              </a:spcAft>
              <a:buClr>
                <a:srgbClr val="008558"/>
              </a:buClr>
            </a:pPr>
            <a:r>
              <a:rPr lang="en-US" sz="2600" dirty="0" smtClean="0">
                <a:latin typeface="Calibri Light" panose="020F0302020204030204" pitchFamily="34" charset="0"/>
                <a:cs typeface="Calibri Light" panose="020F0302020204030204" pitchFamily="34" charset="0"/>
              </a:rPr>
              <a:t>Availability subjective to organization’s providers and willingness, not to school’s demands on capacity</a:t>
            </a:r>
            <a:endParaRPr lang="en-US" sz="2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42397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lvl="0" algn="ctr"/>
            <a:r>
              <a:rPr lang="en-US" dirty="0">
                <a:latin typeface="Calibri Light" panose="020F0302020204030204"/>
              </a:rPr>
              <a:t>Student Assignment to Slots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5"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10972800" cy="394546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Receiving names associated with slots from academic institutions</a:t>
            </a:r>
          </a:p>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Send Welcome email to students (Cc preceptor, site coordinator and On-Site Director)</a:t>
            </a:r>
          </a:p>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Inform students of onboarding requirements and instructions for submission</a:t>
            </a:r>
          </a:p>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Keep spreadsheet of student name and materials received and still pending</a:t>
            </a:r>
          </a:p>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Keep student, site coordinator, and preceptor informed if start date is changed</a:t>
            </a:r>
          </a:p>
          <a:p>
            <a:pPr lvl="0">
              <a:spcBef>
                <a:spcPts val="0"/>
              </a:spcBef>
              <a:spcAft>
                <a:spcPts val="1200"/>
              </a:spcAft>
              <a:buClr>
                <a:srgbClr val="008558"/>
              </a:buClr>
            </a:pPr>
            <a:r>
              <a:rPr lang="en-US" sz="3000" dirty="0">
                <a:latin typeface="Calibri Light" panose="020F0302020204030204" pitchFamily="34" charset="0"/>
                <a:cs typeface="Calibri Light" panose="020F0302020204030204" pitchFamily="34" charset="0"/>
              </a:rPr>
              <a:t>Request associated syllabus/curriculum to share with preceptors </a:t>
            </a:r>
          </a:p>
          <a:p>
            <a:pPr>
              <a:spcBef>
                <a:spcPts val="0"/>
              </a:spcBef>
              <a:spcAft>
                <a:spcPts val="1200"/>
              </a:spcAft>
              <a:buClr>
                <a:srgbClr val="008558"/>
              </a:buClr>
            </a:pPr>
            <a:r>
              <a:rPr lang="en-US" sz="3000" dirty="0" smtClean="0">
                <a:latin typeface="Calibri Light" panose="020F0302020204030204" pitchFamily="34" charset="0"/>
                <a:cs typeface="Calibri Light" panose="020F0302020204030204" pitchFamily="34" charset="0"/>
              </a:rPr>
              <a:t>Communicate </a:t>
            </a:r>
            <a:r>
              <a:rPr lang="en-US" sz="3000" dirty="0">
                <a:latin typeface="Calibri Light" panose="020F0302020204030204" pitchFamily="34" charset="0"/>
                <a:cs typeface="Calibri Light" panose="020F0302020204030204" pitchFamily="34" charset="0"/>
              </a:rPr>
              <a:t>information to preceptors prior to assigning student </a:t>
            </a:r>
            <a:r>
              <a:rPr lang="en-US" sz="3000" dirty="0" smtClean="0">
                <a:latin typeface="Calibri Light" panose="020F0302020204030204" pitchFamily="34" charset="0"/>
                <a:cs typeface="Calibri Light" panose="020F0302020204030204" pitchFamily="34" charset="0"/>
              </a:rPr>
              <a:t>slot</a:t>
            </a:r>
            <a:endParaRPr lang="en-US" sz="3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49292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30" normalizeH="0" baseline="0" noProof="0" dirty="0" smtClean="0">
                <a:ln>
                  <a:noFill/>
                </a:ln>
                <a:solidFill>
                  <a:srgbClr val="0E74BD"/>
                </a:solidFill>
                <a:effectLst/>
                <a:uLnTx/>
                <a:uFillTx/>
                <a:latin typeface="Calibri Light" panose="020F0302020204030204"/>
                <a:ea typeface="+mj-ea"/>
                <a:cs typeface="Calibri" panose="020F0502020204030204" pitchFamily="34" charset="0"/>
              </a:rPr>
              <a:t>Questions?</a:t>
            </a:r>
            <a:endParaRPr kumimoji="0" lang="en-US" sz="5400" b="1" i="0" u="none" strike="noStrike" kern="1200" cap="none" spc="-30" normalizeH="0" baseline="0" noProof="0" dirty="0">
              <a:ln>
                <a:noFill/>
              </a:ln>
              <a:solidFill>
                <a:srgbClr val="0E74BD"/>
              </a:solidFill>
              <a:effectLst/>
              <a:uLnTx/>
              <a:uFillTx/>
              <a:latin typeface="Calibri Light" panose="020F0302020204030204"/>
              <a:ea typeface="+mj-ea"/>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4021198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Next Steps</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6" name="Content Placeholder 3">
            <a:extLst>
              <a:ext uri="{FF2B5EF4-FFF2-40B4-BE49-F238E27FC236}">
                <a16:creationId xmlns:a16="http://schemas.microsoft.com/office/drawing/2014/main" id="{5E4702C2-A368-9E43-A250-6A0426674F2B}"/>
              </a:ext>
            </a:extLst>
          </p:cNvPr>
          <p:cNvSpPr txBox="1">
            <a:spLocks/>
          </p:cNvSpPr>
          <p:nvPr/>
        </p:nvSpPr>
        <p:spPr>
          <a:xfrm>
            <a:off x="7877060" y="2311400"/>
            <a:ext cx="3959281" cy="4339581"/>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CME and Resource Page</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Access Code: HPS2024</a:t>
            </a: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education.weitzmaninstitute.org/content/nttap-health-professions-student-training-learning-collaborative-2024</a:t>
            </a:r>
            <a:r>
              <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600"/>
              </a:spcAft>
              <a:buClr>
                <a:srgbClr val="008558"/>
              </a:buClr>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9" name="Content Placeholder 3">
            <a:extLst>
              <a:ext uri="{FF2B5EF4-FFF2-40B4-BE49-F238E27FC236}">
                <a16:creationId xmlns:a16="http://schemas.microsoft.com/office/drawing/2014/main" id="{5E4702C2-A368-9E43-A250-6A0426674F2B}"/>
              </a:ext>
            </a:extLst>
          </p:cNvPr>
          <p:cNvSpPr txBox="1">
            <a:spLocks/>
          </p:cNvSpPr>
          <p:nvPr/>
        </p:nvSpPr>
        <p:spPr>
          <a:xfrm>
            <a:off x="609600" y="2311400"/>
            <a:ext cx="7126840" cy="43395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Agenda items for your meetings during this action period</a:t>
            </a:r>
            <a:endParaRPr kumimoji="0" lang="en-US" sz="2400" b="1"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lvl="0">
              <a:spcBef>
                <a:spcPts val="0"/>
              </a:spcBef>
              <a:spcAft>
                <a:spcPts val="1200"/>
              </a:spcAft>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Meet with key stakeholders to present play 1 and 2 in the HPS Training Playbook Guide</a:t>
            </a:r>
          </a:p>
          <a:p>
            <a:pPr lvl="0">
              <a:spcBef>
                <a:spcPts val="0"/>
              </a:spcBef>
              <a:spcAft>
                <a:spcPts val="1200"/>
              </a:spcAft>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Review Play 3 in the HPS Training Playbook Guide</a:t>
            </a:r>
          </a:p>
          <a:p>
            <a:pPr lvl="0">
              <a:spcBef>
                <a:spcPts val="0"/>
              </a:spcBef>
              <a:spcAft>
                <a:spcPts val="1200"/>
              </a:spcAft>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Draft process map for play 3</a:t>
            </a:r>
          </a:p>
          <a:p>
            <a:pPr marL="0" marR="0" lvl="0" indent="0" algn="l" defTabSz="457200" rtl="0" eaLnBrk="1" fontAlgn="auto" latinLnBrk="0" hangingPunct="1">
              <a:lnSpc>
                <a:spcPct val="100000"/>
              </a:lnSpc>
              <a:spcBef>
                <a:spcPts val="0"/>
              </a:spcBef>
              <a:buClrTx/>
              <a:buSzTx/>
              <a:buFont typeface="Arial"/>
              <a:buNone/>
              <a:tabLst/>
              <a:defRPr/>
            </a:pPr>
            <a:endParaRPr kumimoji="0" lang="en-US" sz="1100" b="0" i="0" u="none"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en-US" sz="2400" b="1"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rPr>
              <a:t>Assignments</a:t>
            </a:r>
            <a:endParaRPr kumimoji="0" lang="en-US" sz="2400" b="0" i="0" u="sng" strike="noStrike" kern="1200" cap="none" spc="0" normalizeH="0" baseline="0" noProof="0" dirty="0" smtClean="0">
              <a:ln>
                <a:noFill/>
              </a:ln>
              <a:solidFill>
                <a:prstClr val="black"/>
              </a:solidFill>
              <a:effectLst/>
              <a:uLnTx/>
              <a:uFillTx/>
              <a:latin typeface="Calibri Light" panose="020F0302020204030204" pitchFamily="34" charset="0"/>
              <a:ea typeface="Calibri" panose="020F0502020204030204" pitchFamily="34" charset="0"/>
              <a:cs typeface="Calibri Light" panose="020F0302020204030204" pitchFamily="34" charset="0"/>
            </a:endParaRPr>
          </a:p>
          <a:p>
            <a:pPr lvl="0">
              <a:spcBef>
                <a:spcPts val="0"/>
              </a:spcBef>
            </a:pP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Submit rough draft of play </a:t>
            </a:r>
            <a:r>
              <a:rPr lang="en-US" sz="2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3</a:t>
            </a:r>
          </a:p>
          <a:p>
            <a:pPr lvl="0">
              <a:spcBef>
                <a:spcPts val="0"/>
              </a:spcBef>
            </a:pPr>
            <a:r>
              <a:rPr lang="en-US" sz="24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Google Drive Link</a:t>
            </a:r>
            <a:r>
              <a:rPr lang="en-US" sz="2400"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r>
              <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hlinkClick r:id="rId4"/>
              </a:rPr>
              <a:t>https://</a:t>
            </a:r>
            <a:r>
              <a:rPr lang="en-US" sz="20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hlinkClick r:id="rId4"/>
              </a:rPr>
              <a:t>drive.google.com/drive/folders/1l8mFwbFw2-2Z_QgmndDL_a1Dcsmr08HX</a:t>
            </a:r>
            <a:r>
              <a:rPr lang="en-US" sz="2000" dirty="0" smtClean="0">
                <a:solidFill>
                  <a:prstClr val="black"/>
                </a:solidFill>
                <a:latin typeface="Calibri Light" panose="020F0302020204030204" pitchFamily="34" charset="0"/>
                <a:ea typeface="Calibri" panose="020F0502020204030204" pitchFamily="34" charset="0"/>
                <a:cs typeface="Calibri Light" panose="020F0302020204030204" pitchFamily="34" charset="0"/>
              </a:rPr>
              <a:t> </a:t>
            </a:r>
            <a:endParaRPr lang="en-US" sz="2000" dirty="0">
              <a:solidFill>
                <a:prstClr val="black"/>
              </a:solidFill>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Picture 4"/>
          <p:cNvPicPr>
            <a:picLocks noChangeAspect="1"/>
          </p:cNvPicPr>
          <p:nvPr/>
        </p:nvPicPr>
        <p:blipFill>
          <a:blip r:embed="rId5"/>
          <a:stretch>
            <a:fillRect/>
          </a:stretch>
        </p:blipFill>
        <p:spPr>
          <a:xfrm>
            <a:off x="8747931" y="3177507"/>
            <a:ext cx="2305104" cy="2339715"/>
          </a:xfrm>
          <a:prstGeom prst="rect">
            <a:avLst/>
          </a:prstGeom>
        </p:spPr>
      </p:pic>
    </p:spTree>
    <p:extLst>
      <p:ext uri="{BB962C8B-B14F-4D97-AF65-F5344CB8AC3E}">
        <p14:creationId xmlns:p14="http://schemas.microsoft.com/office/powerpoint/2010/main" val="13138549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27779A16-415A-9145-B181-90C7EE2C2DF1}"/>
              </a:ext>
            </a:extLst>
          </p:cNvPr>
          <p:cNvSpPr txBox="1">
            <a:spLocks/>
          </p:cNvSpPr>
          <p:nvPr/>
        </p:nvSpPr>
        <p:spPr>
          <a:xfrm>
            <a:off x="609600" y="1586971"/>
            <a:ext cx="10972800" cy="72442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smtClean="0">
                <a:ln>
                  <a:noFill/>
                </a:ln>
                <a:solidFill>
                  <a:srgbClr val="0E74BD"/>
                </a:solidFill>
                <a:effectLst/>
                <a:uLnTx/>
                <a:uFillTx/>
                <a:latin typeface="Calibri" panose="020F0502020204030204" pitchFamily="34" charset="0"/>
                <a:ea typeface="+mj-ea"/>
                <a:cs typeface="Calibri" panose="020F0502020204030204" pitchFamily="34" charset="0"/>
              </a:rPr>
              <a:t>NTTAP Contact Information</a:t>
            </a:r>
            <a:endParaRPr kumimoji="0" lang="en-US" sz="44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endParaRPr>
          </a:p>
        </p:txBody>
      </p:sp>
      <p:sp>
        <p:nvSpPr>
          <p:cNvPr id="14" name="TextBox 13"/>
          <p:cNvSpPr txBox="1"/>
          <p:nvPr/>
        </p:nvSpPr>
        <p:spPr>
          <a:xfrm>
            <a:off x="1301942" y="2311400"/>
            <a:ext cx="3241342"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Director/Co-PI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Amanda@chc1.com</a:t>
            </a:r>
          </a:p>
        </p:txBody>
      </p:sp>
      <p:sp>
        <p:nvSpPr>
          <p:cNvPr id="15" name="TextBox 14"/>
          <p:cNvSpPr txBox="1"/>
          <p:nvPr/>
        </p:nvSpPr>
        <p:spPr>
          <a:xfrm>
            <a:off x="7939087"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Specialist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angersm@chc1.com</a:t>
            </a:r>
          </a:p>
        </p:txBody>
      </p:sp>
      <p:sp>
        <p:nvSpPr>
          <p:cNvPr id="16" name="TextBox 15"/>
          <p:cNvSpPr txBox="1"/>
          <p:nvPr/>
        </p:nvSpPr>
        <p:spPr>
          <a:xfrm>
            <a:off x="875091" y="3573284"/>
            <a:ext cx="10441817" cy="20928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REMINDER: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Complete evaluation in the poll!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Upcoming Coach Calls</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Tuesday March 12</a:t>
            </a:r>
            <a:r>
              <a:rPr kumimoji="0" lang="en-US" sz="3200" b="0"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Next </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Learning Session is </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Tuesday March 26</a:t>
            </a:r>
            <a:r>
              <a:rPr kumimoji="0" lang="en-US" sz="3200" b="1" i="0" u="none" strike="noStrike" kern="1200" cap="none" spc="0" normalizeH="0" baseline="3000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th</a:t>
            </a:r>
            <a:r>
              <a:rPr kumimoji="0" lang="en-US" sz="3200" b="1"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a:t>
            </a:r>
            <a:endPar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7" name="TextBox 16"/>
          <p:cNvSpPr txBox="1"/>
          <p:nvPr/>
        </p:nvSpPr>
        <p:spPr>
          <a:xfrm>
            <a:off x="4552275" y="2311400"/>
            <a:ext cx="337782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Project 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flowerb@chc1.com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1772881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79A16-415A-9145-B181-90C7EE2C2DF1}"/>
              </a:ext>
            </a:extLst>
          </p:cNvPr>
          <p:cNvSpPr>
            <a:spLocks noGrp="1"/>
          </p:cNvSpPr>
          <p:nvPr>
            <p:ph type="title"/>
          </p:nvPr>
        </p:nvSpPr>
        <p:spPr>
          <a:xfrm>
            <a:off x="1646771" y="1190264"/>
            <a:ext cx="9074727" cy="724429"/>
          </a:xfrm>
        </p:spPr>
        <p:txBody>
          <a:bodyPr anchor="t">
            <a:noAutofit/>
          </a:bodyPr>
          <a:lstStyle/>
          <a:p>
            <a:pPr algn="ctr">
              <a:lnSpc>
                <a:spcPct val="90000"/>
              </a:lnSpc>
            </a:pPr>
            <a:r>
              <a:rPr lang="en-US" sz="4800" b="1" spc="-30" dirty="0" smtClean="0">
                <a:solidFill>
                  <a:srgbClr val="0E74BD"/>
                </a:solidFill>
                <a:latin typeface="Calibri Light" panose="020F0302020204030204" pitchFamily="34" charset="0"/>
                <a:cs typeface="Calibri Light" panose="020F0302020204030204" pitchFamily="34" charset="0"/>
              </a:rPr>
              <a:t>Explore more resources!</a:t>
            </a:r>
            <a:endParaRPr lang="en-US" sz="4800" b="1" spc="-30" dirty="0">
              <a:solidFill>
                <a:srgbClr val="0E74BD"/>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811C57A9-FA56-8846-A262-C38A4576E609}"/>
              </a:ext>
            </a:extLst>
          </p:cNvPr>
          <p:cNvSpPr txBox="1"/>
          <p:nvPr/>
        </p:nvSpPr>
        <p:spPr>
          <a:xfrm>
            <a:off x="146050" y="6420149"/>
            <a:ext cx="304800" cy="230832"/>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D624103-554C-2E4E-857E-364EE110D31D}" type="slidenum">
              <a:rPr kumimoji="0" lang="en-US" sz="900" b="0" i="0" u="none" strike="noStrike" kern="0" cap="none" spc="0" normalizeH="0" baseline="0" noProof="0" dirty="0" smtClean="0">
                <a:ln>
                  <a:noFill/>
                </a:ln>
                <a:solidFill>
                  <a:srgbClr val="1B374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0" cap="none" spc="0" normalizeH="0" baseline="0" noProof="0" dirty="0">
              <a:ln>
                <a:noFill/>
              </a:ln>
              <a:solidFill>
                <a:srgbClr val="1B3749"/>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50" y="225157"/>
            <a:ext cx="2192201" cy="965107"/>
          </a:xfrm>
          <a:prstGeom prst="rect">
            <a:avLst/>
          </a:prstGeom>
        </p:spPr>
      </p:pic>
      <p:pic>
        <p:nvPicPr>
          <p:cNvPr id="9" name="Picture 8"/>
          <p:cNvPicPr>
            <a:picLocks noChangeAspect="1"/>
          </p:cNvPicPr>
          <p:nvPr/>
        </p:nvPicPr>
        <p:blipFill>
          <a:blip r:embed="rId4"/>
          <a:stretch>
            <a:fillRect/>
          </a:stretch>
        </p:blipFill>
        <p:spPr>
          <a:xfrm>
            <a:off x="531033" y="2993714"/>
            <a:ext cx="2643530" cy="29697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563" y="3302550"/>
            <a:ext cx="3642800" cy="2126508"/>
          </a:xfrm>
          <a:prstGeom prst="rect">
            <a:avLst/>
          </a:prstGeom>
        </p:spPr>
      </p:pic>
      <p:sp>
        <p:nvSpPr>
          <p:cNvPr id="11" name="Title 2">
            <a:extLst>
              <a:ext uri="{FF2B5EF4-FFF2-40B4-BE49-F238E27FC236}">
                <a16:creationId xmlns:a16="http://schemas.microsoft.com/office/drawing/2014/main" id="{27779A16-415A-9145-B181-90C7EE2C2DF1}"/>
              </a:ext>
            </a:extLst>
          </p:cNvPr>
          <p:cNvSpPr txBox="1">
            <a:spLocks/>
          </p:cNvSpPr>
          <p:nvPr/>
        </p:nvSpPr>
        <p:spPr>
          <a:xfrm>
            <a:off x="211871" y="2155371"/>
            <a:ext cx="7005298" cy="724429"/>
          </a:xfrm>
          <a:prstGeom prst="rect">
            <a:avLst/>
          </a:prstGeom>
        </p:spPr>
        <p:txBody>
          <a:bodyPr vert="horz" lIns="91440" tIns="45720" rIns="91440" bIns="45720" rtlCol="0" anchor="t">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National Learning Library: </a:t>
            </a:r>
            <a:br>
              <a:rPr kumimoji="0" lang="en-US" sz="44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br>
            <a:r>
              <a:rPr kumimoji="0" lang="en-US" sz="3600" b="1" i="0" u="none" strike="noStrike" kern="1200" cap="none" spc="-30" normalizeH="0" baseline="0" noProof="0" dirty="0" smtClean="0">
                <a:ln>
                  <a:noFill/>
                </a:ln>
                <a:solidFill>
                  <a:srgbClr val="1DAF4C"/>
                </a:solidFill>
                <a:effectLst/>
                <a:uLnTx/>
                <a:uFillTx/>
                <a:latin typeface="Calibri" panose="020F0502020204030204" pitchFamily="34" charset="0"/>
                <a:ea typeface="+mj-ea"/>
                <a:cs typeface="Calibri" panose="020F0502020204030204" pitchFamily="34" charset="0"/>
              </a:rPr>
              <a:t>Resources for Clinical Workforce Development</a:t>
            </a:r>
            <a:endParaRPr kumimoji="0" lang="en-US" sz="36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sp>
        <p:nvSpPr>
          <p:cNvPr id="12" name="Rectangle 11"/>
          <p:cNvSpPr/>
          <p:nvPr/>
        </p:nvSpPr>
        <p:spPr>
          <a:xfrm>
            <a:off x="970765" y="6072283"/>
            <a:ext cx="5406866"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6"/>
              </a:rPr>
              <a:t>https://</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6"/>
              </a:rPr>
              <a:t>www.weitzmaninstitute.org/ncaresources</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cxnSp>
        <p:nvCxnSpPr>
          <p:cNvPr id="13" name="Straight Connector 12"/>
          <p:cNvCxnSpPr/>
          <p:nvPr/>
        </p:nvCxnSpPr>
        <p:spPr>
          <a:xfrm>
            <a:off x="6897546" y="1945342"/>
            <a:ext cx="0" cy="448316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7713509" y="6072283"/>
            <a:ext cx="393530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hlinkClick r:id="rId7"/>
              </a:rPr>
              <a:t>https://www.healthcenterinfo.org</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hlinkClick r:id="rId7"/>
              </a:rPr>
              <a:t>/</a:t>
            </a:r>
            <a:r>
              <a:rPr kumimoji="0" lang="en-US" sz="2000" b="0"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5" name="Picture 14"/>
          <p:cNvPicPr>
            <a:picLocks noChangeAspect="1"/>
          </p:cNvPicPr>
          <p:nvPr/>
        </p:nvPicPr>
        <p:blipFill>
          <a:blip r:embed="rId8"/>
          <a:stretch>
            <a:fillRect/>
          </a:stretch>
        </p:blipFill>
        <p:spPr>
          <a:xfrm>
            <a:off x="7550685" y="3260434"/>
            <a:ext cx="4131325" cy="943986"/>
          </a:xfrm>
          <a:prstGeom prst="rect">
            <a:avLst/>
          </a:prstGeom>
          <a:ln>
            <a:solidFill>
              <a:schemeClr val="accent1"/>
            </a:solidFill>
          </a:ln>
        </p:spPr>
      </p:pic>
      <p:sp>
        <p:nvSpPr>
          <p:cNvPr id="16" name="Title 2">
            <a:extLst>
              <a:ext uri="{FF2B5EF4-FFF2-40B4-BE49-F238E27FC236}">
                <a16:creationId xmlns:a16="http://schemas.microsoft.com/office/drawing/2014/main" id="{27779A16-415A-9145-B181-90C7EE2C2DF1}"/>
              </a:ext>
            </a:extLst>
          </p:cNvPr>
          <p:cNvSpPr txBox="1">
            <a:spLocks/>
          </p:cNvSpPr>
          <p:nvPr/>
        </p:nvSpPr>
        <p:spPr>
          <a:xfrm>
            <a:off x="6897546" y="2186020"/>
            <a:ext cx="5294454"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Health Center </a:t>
            </a:r>
            <a:endPar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 normalizeH="0" baseline="0" noProof="0" dirty="0" smtClean="0">
                <a:ln>
                  <a:noFill/>
                </a:ln>
                <a:solidFill>
                  <a:srgbClr val="0E74BD"/>
                </a:solidFill>
                <a:effectLst/>
                <a:uLnTx/>
                <a:uFillTx/>
                <a:latin typeface="Calibri" panose="020F0502020204030204" pitchFamily="34" charset="0"/>
                <a:ea typeface="+mj-ea"/>
                <a:cs typeface="Calibri" panose="020F0502020204030204" pitchFamily="34" charset="0"/>
              </a:rPr>
              <a:t>Resource </a:t>
            </a:r>
            <a:r>
              <a:rPr kumimoji="0" lang="en-US" sz="3000" b="1" i="0" u="none" strike="noStrike" kern="1200" cap="none" spc="-30" normalizeH="0" baseline="0" noProof="0" dirty="0">
                <a:ln>
                  <a:noFill/>
                </a:ln>
                <a:solidFill>
                  <a:srgbClr val="0E74BD"/>
                </a:solidFill>
                <a:effectLst/>
                <a:uLnTx/>
                <a:uFillTx/>
                <a:latin typeface="Calibri" panose="020F0502020204030204" pitchFamily="34" charset="0"/>
                <a:ea typeface="+mj-ea"/>
                <a:cs typeface="Calibri" panose="020F0502020204030204" pitchFamily="34" charset="0"/>
              </a:rPr>
              <a:t>Clearinghouse</a:t>
            </a:r>
            <a:endParaRPr kumimoji="0" lang="en-US" sz="3000" b="1" i="0" u="none" strike="noStrike" kern="1200" cap="none" spc="-30" normalizeH="0" baseline="0" noProof="0" dirty="0">
              <a:ln>
                <a:noFill/>
              </a:ln>
              <a:solidFill>
                <a:srgbClr val="1DAF4C"/>
              </a:solidFill>
              <a:effectLst/>
              <a:uLnTx/>
              <a:uFillTx/>
              <a:latin typeface="Calibri" panose="020F0502020204030204" pitchFamily="34" charset="0"/>
              <a:ea typeface="+mj-ea"/>
              <a:cs typeface="Calibri" panose="020F0502020204030204" pitchFamily="34" charset="0"/>
            </a:endParaRPr>
          </a:p>
        </p:txBody>
      </p:sp>
      <p:pic>
        <p:nvPicPr>
          <p:cNvPr id="6" name="Picture 5"/>
          <p:cNvPicPr>
            <a:picLocks noChangeAspect="1"/>
          </p:cNvPicPr>
          <p:nvPr/>
        </p:nvPicPr>
        <p:blipFill>
          <a:blip r:embed="rId9"/>
          <a:stretch>
            <a:fillRect/>
          </a:stretch>
        </p:blipFill>
        <p:spPr>
          <a:xfrm>
            <a:off x="7550684" y="4323688"/>
            <a:ext cx="4131325" cy="1398609"/>
          </a:xfrm>
          <a:prstGeom prst="rect">
            <a:avLst/>
          </a:prstGeom>
        </p:spPr>
      </p:pic>
    </p:spTree>
    <p:extLst>
      <p:ext uri="{BB962C8B-B14F-4D97-AF65-F5344CB8AC3E}">
        <p14:creationId xmlns:p14="http://schemas.microsoft.com/office/powerpoint/2010/main" val="446212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Faculty</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2"/>
          <p:cNvSpPr>
            <a:spLocks noGrp="1"/>
          </p:cNvSpPr>
          <p:nvPr/>
        </p:nvSpPr>
        <p:spPr>
          <a:xfrm>
            <a:off x="951990" y="2444865"/>
            <a:ext cx="5420970" cy="38624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Margaret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Flinter,  APRN, PhD, FAAN</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Co-PI</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NTTAP</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CHCI’s Senior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Vice President/Clinical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Director</a:t>
            </a:r>
          </a:p>
          <a:p>
            <a:pPr marL="5715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Amanda Schiessl, MPP</a:t>
            </a: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Co-PI &amp; Project Director, NTTAP</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Victoria Malvey</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Interprofessional Student </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Specialist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5" name="Content Placeholder 2"/>
          <p:cNvSpPr txBox="1">
            <a:spLocks/>
          </p:cNvSpPr>
          <p:nvPr/>
        </p:nvSpPr>
        <p:spPr>
          <a:xfrm>
            <a:off x="6372960" y="2458542"/>
            <a:ext cx="5398252" cy="3602130"/>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Bianca Flowers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Project Manager, NTTAP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Meaghan Angers</a:t>
            </a: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    Project Manager, NTTAP</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45720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273843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
        <p:nvSpPr>
          <p:cNvPr id="27" name="Title 2">
            <a:extLst>
              <a:ext uri="{FF2B5EF4-FFF2-40B4-BE49-F238E27FC236}">
                <a16:creationId xmlns:a16="http://schemas.microsoft.com/office/drawing/2014/main" id="{27779A16-415A-9145-B181-90C7EE2C2DF1}"/>
              </a:ext>
            </a:extLst>
          </p:cNvPr>
          <p:cNvSpPr txBox="1">
            <a:spLocks/>
          </p:cNvSpPr>
          <p:nvPr/>
        </p:nvSpPr>
        <p:spPr>
          <a:xfrm>
            <a:off x="609600" y="1621524"/>
            <a:ext cx="10972800" cy="724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270B7"/>
                </a:solidFill>
                <a:effectLst/>
                <a:uLnTx/>
                <a:uFillTx/>
                <a:latin typeface="Calibri Light" panose="020F0302020204030204"/>
                <a:ea typeface="+mj-ea"/>
                <a:cs typeface="+mj-cs"/>
              </a:rPr>
              <a:t>National Training and Technical Assistance Partners </a:t>
            </a:r>
            <a:endParaRPr kumimoji="0" lang="en-US" sz="3600" b="1" i="0" u="none" strike="noStrike" kern="1200" cap="none" spc="0" normalizeH="0" baseline="0" noProof="0" dirty="0" smtClean="0">
              <a:ln>
                <a:noFill/>
              </a:ln>
              <a:solidFill>
                <a:srgbClr val="2270B7"/>
              </a:solidFill>
              <a:effectLst/>
              <a:uLnTx/>
              <a:uFillTx/>
              <a:latin typeface="Calibri Light" panose="020F0302020204030204"/>
              <a:ea typeface="+mj-ea"/>
              <a:cs typeface="+mj-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Calibri Light" panose="020F0302020204030204"/>
                <a:ea typeface="+mj-ea"/>
                <a:cs typeface="+mj-cs"/>
              </a:rPr>
              <a:t>Clinical Workforce Development</a:t>
            </a:r>
          </a:p>
        </p:txBody>
      </p:sp>
      <p:sp>
        <p:nvSpPr>
          <p:cNvPr id="28" name="Content Placeholder 3">
            <a:extLst>
              <a:ext uri="{FF2B5EF4-FFF2-40B4-BE49-F238E27FC236}">
                <a16:creationId xmlns:a16="http://schemas.microsoft.com/office/drawing/2014/main" id="{5E4702C2-A368-9E43-A250-6A0426674F2B}"/>
              </a:ext>
            </a:extLst>
          </p:cNvPr>
          <p:cNvSpPr txBox="1">
            <a:spLocks/>
          </p:cNvSpPr>
          <p:nvPr/>
        </p:nvSpPr>
        <p:spPr>
          <a:xfrm>
            <a:off x="609600" y="2680418"/>
            <a:ext cx="10972800" cy="39454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600"/>
              </a:spcAft>
              <a:buClr>
                <a:srgbClr val="008558"/>
              </a:buClr>
              <a:buSzTx/>
              <a:buFont typeface="Arial"/>
              <a:buNone/>
              <a:tabLst/>
              <a:defRPr/>
            </a:pP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Provides free training and technical assistance to health centers across the nation through national webinars, learning collaboratives, activity sessions, trainings, research, publications, etc. </a:t>
            </a:r>
          </a:p>
          <a:p>
            <a:pPr marL="0" marR="0" lvl="0" indent="0" algn="l" defTabSz="457200" rtl="0" eaLnBrk="1" fontAlgn="auto" latinLnBrk="0" hangingPunct="1">
              <a:lnSpc>
                <a:spcPct val="90000"/>
              </a:lnSpc>
              <a:spcBef>
                <a:spcPts val="0"/>
              </a:spcBef>
              <a:spcAft>
                <a:spcPts val="600"/>
              </a:spcAft>
              <a:buClr>
                <a:srgbClr val="008558"/>
              </a:buClr>
              <a:buSzTx/>
              <a:buFont typeface="Arial"/>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0" y="4192656"/>
            <a:ext cx="10477500" cy="2061170"/>
          </a:xfrm>
          <a:prstGeom prst="rect">
            <a:avLst/>
          </a:prstGeom>
        </p:spPr>
      </p:pic>
    </p:spTree>
    <p:extLst>
      <p:ext uri="{BB962C8B-B14F-4D97-AF65-F5344CB8AC3E}">
        <p14:creationId xmlns:p14="http://schemas.microsoft.com/office/powerpoint/2010/main" val="2000586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549048"/>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Learning Collaborative Structure </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sp>
        <p:nvSpPr>
          <p:cNvPr id="4" name="Content Placeholder 3">
            <a:extLst>
              <a:ext uri="{FF2B5EF4-FFF2-40B4-BE49-F238E27FC236}">
                <a16:creationId xmlns:a16="http://schemas.microsoft.com/office/drawing/2014/main" id="{5E4702C2-A368-9E43-A250-6A0426674F2B}"/>
              </a:ext>
            </a:extLst>
          </p:cNvPr>
          <p:cNvSpPr txBox="1">
            <a:spLocks/>
          </p:cNvSpPr>
          <p:nvPr/>
        </p:nvSpPr>
        <p:spPr>
          <a:xfrm>
            <a:off x="759229" y="2311400"/>
            <a:ext cx="5101087" cy="402710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Six 90-minute Learning Collaborative video conference sessions</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Bi-weekly calls between coach mentors and practice coach</a:t>
            </a:r>
          </a:p>
          <a:p>
            <a:pPr marL="236538" marR="0" lvl="0" indent="-236538" algn="l" defTabSz="914400" rtl="0" eaLnBrk="1" fontAlgn="auto" latinLnBrk="0" hangingPunct="1">
              <a:lnSpc>
                <a:spcPct val="90000"/>
              </a:lnSpc>
              <a:spcBef>
                <a:spcPts val="0"/>
              </a:spcBef>
              <a:spcAft>
                <a:spcPts val="600"/>
              </a:spcAft>
              <a:buClr>
                <a:srgbClr val="008558"/>
              </a:buClr>
              <a:buSzTx/>
              <a:buFont typeface="Arial" panose="020B0604020202020204" pitchFamily="34" charset="0"/>
              <a:buChar char="•"/>
              <a:tabLst/>
              <a:defRPr/>
            </a:pPr>
            <a:r>
              <a:rPr kumimoji="0" lang="en-US" sz="30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Bi-weekly team workgroup meetings</a:t>
            </a:r>
          </a:p>
          <a:p>
            <a:pPr marL="236538" lvl="0" indent="-236538">
              <a:spcBef>
                <a:spcPts val="0"/>
              </a:spcBef>
              <a:spcAft>
                <a:spcPts val="600"/>
              </a:spcAft>
              <a:buClr>
                <a:srgbClr val="008558"/>
              </a:buClr>
              <a:defRPr/>
            </a:pPr>
            <a:r>
              <a:rPr lang="en-US" sz="3000" dirty="0">
                <a:solidFill>
                  <a:prstClr val="black"/>
                </a:solidFill>
                <a:latin typeface="Calibri Light" panose="020F0302020204030204" pitchFamily="34" charset="0"/>
                <a:cs typeface="Calibri Light" panose="020F0302020204030204" pitchFamily="34" charset="0"/>
              </a:rPr>
              <a:t>Use the Weitzman Education Platform to access resources and receive CME credit </a:t>
            </a:r>
          </a:p>
        </p:txBody>
      </p:sp>
      <p:graphicFrame>
        <p:nvGraphicFramePr>
          <p:cNvPr id="5" name="Content Placeholder 3"/>
          <p:cNvGraphicFramePr>
            <a:graphicFrameLocks/>
          </p:cNvGraphicFramePr>
          <p:nvPr>
            <p:extLst/>
          </p:nvPr>
        </p:nvGraphicFramePr>
        <p:xfrm>
          <a:off x="6096000" y="2229760"/>
          <a:ext cx="4933952" cy="4108747"/>
        </p:xfrm>
        <a:graphic>
          <a:graphicData uri="http://schemas.openxmlformats.org/drawingml/2006/table">
            <a:tbl>
              <a:tblPr firstRow="1" firstCol="1" bandRow="1">
                <a:tableStyleId>{5C22544A-7EE6-4342-B048-85BDC9FD1C3A}</a:tableStyleId>
              </a:tblPr>
              <a:tblGrid>
                <a:gridCol w="2207195">
                  <a:extLst>
                    <a:ext uri="{9D8B030D-6E8A-4147-A177-3AD203B41FA5}">
                      <a16:colId xmlns:a16="http://schemas.microsoft.com/office/drawing/2014/main" val="20000"/>
                    </a:ext>
                  </a:extLst>
                </a:gridCol>
                <a:gridCol w="2726757">
                  <a:extLst>
                    <a:ext uri="{9D8B030D-6E8A-4147-A177-3AD203B41FA5}">
                      <a16:colId xmlns:a16="http://schemas.microsoft.com/office/drawing/2014/main" val="20001"/>
                    </a:ext>
                  </a:extLst>
                </a:gridCol>
              </a:tblGrid>
              <a:tr h="396793">
                <a:tc gridSpan="2">
                  <a:txBody>
                    <a:bodyPr/>
                    <a:lstStyle/>
                    <a:p>
                      <a:pPr marL="0" marR="0" algn="ctr">
                        <a:spcBef>
                          <a:spcPts val="0"/>
                        </a:spcBef>
                        <a:spcAft>
                          <a:spcPts val="0"/>
                        </a:spcAft>
                      </a:pPr>
                      <a:r>
                        <a:rPr lang="en-US" sz="1800" dirty="0">
                          <a:effectLst/>
                          <a:latin typeface="+mj-lt"/>
                        </a:rPr>
                        <a:t> </a:t>
                      </a:r>
                      <a:r>
                        <a:rPr lang="en-US" sz="2400" dirty="0" smtClean="0">
                          <a:effectLst/>
                          <a:latin typeface="+mj-lt"/>
                        </a:rPr>
                        <a:t>Learning</a:t>
                      </a:r>
                      <a:r>
                        <a:rPr lang="en-US" sz="2400" baseline="0" dirty="0" smtClean="0">
                          <a:effectLst/>
                          <a:latin typeface="+mj-lt"/>
                        </a:rPr>
                        <a:t> Session Dates</a:t>
                      </a:r>
                      <a:endParaRPr lang="en-US" sz="1800" dirty="0">
                        <a:effectLst/>
                        <a:latin typeface="+mj-lt"/>
                        <a:ea typeface="Calibri"/>
                        <a:cs typeface="Calibri Light" panose="020F0302020204030204" pitchFamily="34" charset="0"/>
                      </a:endParaRPr>
                    </a:p>
                  </a:txBody>
                  <a:tcPr marL="68580" marR="68580" marT="0" marB="0" anchor="b">
                    <a:solidFill>
                      <a:schemeClr val="accent1">
                        <a:lumMod val="75000"/>
                      </a:schemeClr>
                    </a:solidFill>
                  </a:tcPr>
                </a:tc>
                <a:tc hMerge="1">
                  <a:txBody>
                    <a:bodyPr/>
                    <a:lstStyle/>
                    <a:p>
                      <a:pPr marL="0" marR="0" algn="ctr">
                        <a:spcBef>
                          <a:spcPts val="0"/>
                        </a:spcBef>
                        <a:spcAft>
                          <a:spcPts val="0"/>
                        </a:spcAft>
                      </a:pPr>
                      <a:endParaRPr lang="en-US" sz="1800" dirty="0">
                        <a:effectLst/>
                        <a:latin typeface="Calibri Light" panose="020F0302020204030204" pitchFamily="34" charset="0"/>
                        <a:ea typeface="Calibri"/>
                        <a:cs typeface="Calibri Light" panose="020F0302020204030204" pitchFamily="34" charset="0"/>
                      </a:endParaRPr>
                    </a:p>
                  </a:txBody>
                  <a:tcPr marL="68580" marR="68580" marT="0" marB="0" anchor="ctr"/>
                </a:tc>
                <a:extLst>
                  <a:ext uri="{0D108BD9-81ED-4DB2-BD59-A6C34878D82A}">
                    <a16:rowId xmlns:a16="http://schemas.microsoft.com/office/drawing/2014/main" val="10000"/>
                  </a:ext>
                </a:extLst>
              </a:tr>
              <a:tr h="618659">
                <a:tc>
                  <a:txBody>
                    <a:bodyPr/>
                    <a:lstStyle/>
                    <a:p>
                      <a:pPr marL="0" marR="0" algn="r">
                        <a:spcBef>
                          <a:spcPts val="0"/>
                        </a:spcBef>
                        <a:spcAft>
                          <a:spcPts val="0"/>
                        </a:spcAft>
                      </a:pPr>
                      <a:r>
                        <a:rPr lang="en-US" sz="1800" dirty="0" smtClean="0">
                          <a:effectLst/>
                          <a:latin typeface="+mj-lt"/>
                        </a:rPr>
                        <a:t>Learning Session 1</a:t>
                      </a:r>
                      <a:endParaRPr lang="en-US" sz="1800" dirty="0">
                        <a:effectLst/>
                        <a:latin typeface="+mj-lt"/>
                        <a:ea typeface="Calibri"/>
                        <a:cs typeface="Calibri Light" panose="020F0302020204030204" pitchFamily="34" charset="0"/>
                      </a:endParaRPr>
                    </a:p>
                  </a:txBody>
                  <a:tcPr marL="68580" marR="68580" marT="0" marB="0" anchor="b"/>
                </a:tc>
                <a:tc>
                  <a:txBody>
                    <a:bodyPr/>
                    <a:lstStyle/>
                    <a:p>
                      <a:pPr algn="l" fontAlgn="b"/>
                      <a:r>
                        <a:rPr lang="en-US" sz="1800" b="0" i="0" u="none" strike="noStrike" dirty="0" smtClean="0">
                          <a:solidFill>
                            <a:srgbClr val="000000"/>
                          </a:solidFill>
                          <a:effectLst/>
                          <a:latin typeface="+mj-lt"/>
                          <a:cs typeface="Calibri Light" panose="020F0302020204030204" pitchFamily="34" charset="0"/>
                        </a:rPr>
                        <a:t>Tuesday February 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1"/>
                  </a:ext>
                </a:extLst>
              </a:tr>
              <a:tr h="618659">
                <a:tc>
                  <a:txBody>
                    <a:bodyPr/>
                    <a:lstStyle/>
                    <a:p>
                      <a:pPr marL="0" marR="0" algn="r">
                        <a:spcBef>
                          <a:spcPts val="0"/>
                        </a:spcBef>
                        <a:spcAft>
                          <a:spcPts val="0"/>
                        </a:spcAft>
                      </a:pPr>
                      <a:r>
                        <a:rPr lang="en-US" sz="1800" dirty="0" smtClean="0">
                          <a:effectLst/>
                          <a:latin typeface="+mj-lt"/>
                        </a:rPr>
                        <a:t>Learning Session 2</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March 5</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2"/>
                  </a:ext>
                </a:extLst>
              </a:tr>
              <a:tr h="618659">
                <a:tc>
                  <a:txBody>
                    <a:bodyPr/>
                    <a:lstStyle/>
                    <a:p>
                      <a:pPr marL="0" marR="0" algn="r">
                        <a:spcBef>
                          <a:spcPts val="0"/>
                        </a:spcBef>
                        <a:spcAft>
                          <a:spcPts val="0"/>
                        </a:spcAft>
                      </a:pPr>
                      <a:r>
                        <a:rPr lang="en-US" sz="1800" dirty="0" smtClean="0">
                          <a:effectLst/>
                          <a:latin typeface="+mj-lt"/>
                        </a:rPr>
                        <a:t>Learning Session 3</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March 26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3"/>
                  </a:ext>
                </a:extLst>
              </a:tr>
              <a:tr h="618659">
                <a:tc>
                  <a:txBody>
                    <a:bodyPr/>
                    <a:lstStyle/>
                    <a:p>
                      <a:pPr marL="0" marR="0" algn="r">
                        <a:spcBef>
                          <a:spcPts val="0"/>
                        </a:spcBef>
                        <a:spcAft>
                          <a:spcPts val="0"/>
                        </a:spcAft>
                      </a:pPr>
                      <a:r>
                        <a:rPr lang="en-US" sz="1800" dirty="0" smtClean="0">
                          <a:effectLst/>
                          <a:latin typeface="+mj-lt"/>
                        </a:rPr>
                        <a:t>Learning Session 4</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800" b="0" i="0" u="none" strike="noStrike" dirty="0" smtClean="0">
                        <a:solidFill>
                          <a:srgbClr val="000000"/>
                        </a:solidFill>
                        <a:effectLst/>
                        <a:latin typeface="+mj-lt"/>
                        <a:cs typeface="Calibri Light" panose="020F0302020204030204" pitchFamily="34"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April 16</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dirty="0" smtClean="0">
                          <a:solidFill>
                            <a:srgbClr val="000000"/>
                          </a:solidFill>
                          <a:effectLst/>
                          <a:latin typeface="+mj-lt"/>
                          <a:cs typeface="Calibri Light" panose="020F0302020204030204" pitchFamily="34" charset="0"/>
                        </a:rPr>
                        <a:t> </a:t>
                      </a:r>
                    </a:p>
                  </a:txBody>
                  <a:tcPr marL="9525" marR="9525" marT="9525" marB="0" anchor="b"/>
                </a:tc>
                <a:extLst>
                  <a:ext uri="{0D108BD9-81ED-4DB2-BD59-A6C34878D82A}">
                    <a16:rowId xmlns:a16="http://schemas.microsoft.com/office/drawing/2014/main" val="10004"/>
                  </a:ext>
                </a:extLst>
              </a:tr>
              <a:tr h="618659">
                <a:tc>
                  <a:txBody>
                    <a:bodyPr/>
                    <a:lstStyle/>
                    <a:p>
                      <a:pPr marL="0" marR="0" algn="r">
                        <a:spcBef>
                          <a:spcPts val="0"/>
                        </a:spcBef>
                        <a:spcAft>
                          <a:spcPts val="0"/>
                        </a:spcAft>
                      </a:pPr>
                      <a:r>
                        <a:rPr lang="en-US" sz="1800" dirty="0" smtClean="0">
                          <a:effectLst/>
                          <a:latin typeface="+mj-lt"/>
                        </a:rPr>
                        <a:t>Learning Session 5</a:t>
                      </a:r>
                      <a:endParaRPr lang="en-US" sz="1800" dirty="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a:t>
                      </a:r>
                      <a:r>
                        <a:rPr lang="en-US" sz="1800" b="0" i="0" u="none" strike="noStrike" baseline="0" dirty="0" smtClean="0">
                          <a:solidFill>
                            <a:srgbClr val="000000"/>
                          </a:solidFill>
                          <a:effectLst/>
                          <a:latin typeface="+mj-lt"/>
                          <a:cs typeface="Calibri Light" panose="020F0302020204030204" pitchFamily="34" charset="0"/>
                        </a:rPr>
                        <a:t> May 14</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baseline="0" dirty="0" smtClean="0">
                          <a:solidFill>
                            <a:srgbClr val="000000"/>
                          </a:solidFill>
                          <a:effectLst/>
                          <a:latin typeface="+mj-lt"/>
                          <a:cs typeface="Calibri Light" panose="020F0302020204030204" pitchFamily="34" charset="0"/>
                        </a:rPr>
                        <a:t> </a:t>
                      </a:r>
                      <a:endParaRPr lang="en-US" sz="1800" b="0" i="0" u="none" strike="noStrike" dirty="0" smtClean="0">
                        <a:solidFill>
                          <a:srgbClr val="000000"/>
                        </a:solidFill>
                        <a:effectLst/>
                        <a:latin typeface="+mj-lt"/>
                        <a:cs typeface="Calibri Light" panose="020F0302020204030204" pitchFamily="34" charset="0"/>
                      </a:endParaRPr>
                    </a:p>
                  </a:txBody>
                  <a:tcPr marL="9525" marR="9525" marT="9525" marB="0" anchor="b"/>
                </a:tc>
                <a:extLst>
                  <a:ext uri="{0D108BD9-81ED-4DB2-BD59-A6C34878D82A}">
                    <a16:rowId xmlns:a16="http://schemas.microsoft.com/office/drawing/2014/main" val="682160428"/>
                  </a:ext>
                </a:extLst>
              </a:tr>
              <a:tr h="618659">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smtClean="0">
                          <a:effectLst/>
                          <a:latin typeface="+mj-lt"/>
                        </a:rPr>
                        <a:t>Learning Session 6</a:t>
                      </a:r>
                      <a:endParaRPr lang="en-US" sz="1800" dirty="0" smtClean="0">
                        <a:effectLst/>
                        <a:latin typeface="+mj-lt"/>
                        <a:ea typeface="Calibri"/>
                        <a:cs typeface="Calibri Light" panose="020F0302020204030204" pitchFamily="34" charset="0"/>
                      </a:endParaRPr>
                    </a:p>
                  </a:txBody>
                  <a:tcPr marL="68580" marR="68580" marT="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j-lt"/>
                          <a:cs typeface="Calibri Light" panose="020F0302020204030204" pitchFamily="34" charset="0"/>
                        </a:rPr>
                        <a:t>Tuesday June</a:t>
                      </a:r>
                      <a:r>
                        <a:rPr lang="en-US" sz="1800" b="0" i="0" u="none" strike="noStrike" baseline="0" dirty="0" smtClean="0">
                          <a:solidFill>
                            <a:srgbClr val="000000"/>
                          </a:solidFill>
                          <a:effectLst/>
                          <a:latin typeface="+mj-lt"/>
                          <a:cs typeface="Calibri Light" panose="020F0302020204030204" pitchFamily="34" charset="0"/>
                        </a:rPr>
                        <a:t> 11</a:t>
                      </a:r>
                      <a:r>
                        <a:rPr lang="en-US" sz="1800" b="0" i="0" u="none" strike="noStrike" baseline="30000" dirty="0" smtClean="0">
                          <a:solidFill>
                            <a:srgbClr val="000000"/>
                          </a:solidFill>
                          <a:effectLst/>
                          <a:latin typeface="+mj-lt"/>
                          <a:cs typeface="Calibri Light" panose="020F0302020204030204" pitchFamily="34" charset="0"/>
                        </a:rPr>
                        <a:t>th</a:t>
                      </a:r>
                      <a:r>
                        <a:rPr lang="en-US" sz="1800" b="0" i="0" u="none" strike="noStrike" baseline="0" dirty="0" smtClean="0">
                          <a:solidFill>
                            <a:srgbClr val="000000"/>
                          </a:solidFill>
                          <a:effectLst/>
                          <a:latin typeface="+mj-lt"/>
                          <a:cs typeface="Calibri Light" panose="020F0302020204030204" pitchFamily="34" charset="0"/>
                        </a:rPr>
                        <a:t> </a:t>
                      </a:r>
                      <a:endParaRPr lang="en-US" sz="1800" b="0" i="0" u="none" strike="noStrike" dirty="0" smtClean="0">
                        <a:solidFill>
                          <a:srgbClr val="000000"/>
                        </a:solidFill>
                        <a:effectLst/>
                        <a:latin typeface="+mj-lt"/>
                        <a:cs typeface="Calibri Light" panose="020F0302020204030204" pitchFamily="34" charset="0"/>
                      </a:endParaRPr>
                    </a:p>
                  </a:txBody>
                  <a:tcPr marL="9525" marR="9525" marT="9525" marB="0" anchor="b"/>
                </a:tc>
                <a:extLst>
                  <a:ext uri="{0D108BD9-81ED-4DB2-BD59-A6C34878D82A}">
                    <a16:rowId xmlns:a16="http://schemas.microsoft.com/office/drawing/2014/main" val="3833191965"/>
                  </a:ext>
                </a:extLst>
              </a:tr>
            </a:tbl>
          </a:graphicData>
        </a:graphic>
      </p:graphicFrame>
      <p:sp>
        <p:nvSpPr>
          <p:cNvPr id="6" name="Rectangle 5"/>
          <p:cNvSpPr/>
          <p:nvPr/>
        </p:nvSpPr>
        <p:spPr>
          <a:xfrm>
            <a:off x="6076122" y="3257609"/>
            <a:ext cx="4933952" cy="575410"/>
          </a:xfrm>
          <a:prstGeom prst="rect">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155076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0283" y="1415583"/>
            <a:ext cx="10515600" cy="762352"/>
          </a:xfrm>
          <a:prstGeom prst="rect">
            <a:avLst/>
          </a:prstGeom>
        </p:spPr>
        <p:txBody>
          <a:bodyPr/>
          <a:lstStyle>
            <a:lvl1pPr algn="l" defTabSz="914400" rtl="0" eaLnBrk="1" latinLnBrk="0" hangingPunct="1">
              <a:lnSpc>
                <a:spcPct val="90000"/>
              </a:lnSpc>
              <a:spcBef>
                <a:spcPct val="0"/>
              </a:spcBef>
              <a:buNone/>
              <a:defRPr sz="4400" b="1" kern="1200">
                <a:solidFill>
                  <a:srgbClr val="2270B7"/>
                </a:solidFill>
                <a:latin typeface="Myriad Pro" panose="020B0503030403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2270B7"/>
                </a:solidFill>
                <a:effectLst/>
                <a:uLnTx/>
                <a:uFillTx/>
                <a:latin typeface="Calibri Light" panose="020F0302020204030204"/>
                <a:ea typeface="+mj-ea"/>
                <a:cs typeface="+mj-cs"/>
              </a:rPr>
              <a:t>2024 Cohort</a:t>
            </a:r>
            <a:endParaRPr kumimoji="0" lang="en-US" sz="4400" b="1" i="0" u="none" strike="noStrike" kern="1200" cap="none" spc="0" normalizeH="0" baseline="0" noProof="0" dirty="0">
              <a:ln>
                <a:noFill/>
              </a:ln>
              <a:solidFill>
                <a:srgbClr val="2270B7"/>
              </a:solidFill>
              <a:effectLst/>
              <a:uLnTx/>
              <a:uFillTx/>
              <a:latin typeface="Calibri Light" panose="020F0302020204030204"/>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2168825582"/>
              </p:ext>
            </p:extLst>
          </p:nvPr>
        </p:nvGraphicFramePr>
        <p:xfrm>
          <a:off x="1813036" y="2135806"/>
          <a:ext cx="8630095" cy="4267200"/>
        </p:xfrm>
        <a:graphic>
          <a:graphicData uri="http://schemas.openxmlformats.org/drawingml/2006/table">
            <a:tbl>
              <a:tblPr bandRow="1">
                <a:tableStyleId>{7DF18680-E054-41AD-8BC1-D1AEF772440D}</a:tableStyleId>
              </a:tblPr>
              <a:tblGrid>
                <a:gridCol w="6249417">
                  <a:extLst>
                    <a:ext uri="{9D8B030D-6E8A-4147-A177-3AD203B41FA5}">
                      <a16:colId xmlns:a16="http://schemas.microsoft.com/office/drawing/2014/main" val="3157025843"/>
                    </a:ext>
                  </a:extLst>
                </a:gridCol>
                <a:gridCol w="2380678">
                  <a:extLst>
                    <a:ext uri="{9D8B030D-6E8A-4147-A177-3AD203B41FA5}">
                      <a16:colId xmlns:a16="http://schemas.microsoft.com/office/drawing/2014/main" val="3172836537"/>
                    </a:ext>
                  </a:extLst>
                </a:gridCol>
              </a:tblGrid>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Five Rivers Health Centers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Ohio</a:t>
                      </a:r>
                    </a:p>
                  </a:txBody>
                  <a:tcPr/>
                </a:tc>
                <a:extLst>
                  <a:ext uri="{0D108BD9-81ED-4DB2-BD59-A6C34878D82A}">
                    <a16:rowId xmlns:a16="http://schemas.microsoft.com/office/drawing/2014/main" val="335660638"/>
                  </a:ext>
                </a:extLst>
              </a:tr>
              <a:tr h="332176">
                <a:tc>
                  <a:txBody>
                    <a:bodyPr/>
                    <a:lstStyle/>
                    <a:p>
                      <a:pPr marL="0" indent="0">
                        <a:buFont typeface="+mj-lt"/>
                        <a:buNone/>
                      </a:pPr>
                      <a:r>
                        <a:rPr lang="en-US" sz="2200" dirty="0" smtClean="0">
                          <a:solidFill>
                            <a:schemeClr val="tx1"/>
                          </a:solidFill>
                          <a:latin typeface="Calibri Light" panose="020F0302020204030204" pitchFamily="34" charset="0"/>
                          <a:cs typeface="Calibri Light" panose="020F0302020204030204" pitchFamily="34" charset="0"/>
                        </a:rPr>
                        <a:t>Jessie Trice Community Health Center</a:t>
                      </a:r>
                    </a:p>
                  </a:txBody>
                  <a:tcPr/>
                </a:tc>
                <a:tc>
                  <a:txBody>
                    <a:bodyPr/>
                    <a:lstStyle/>
                    <a:p>
                      <a:pPr marL="0" indent="0">
                        <a:buFont typeface="+mj-lt"/>
                        <a:buNone/>
                      </a:pPr>
                      <a:r>
                        <a:rPr lang="it-IT" sz="2200" dirty="0" smtClean="0">
                          <a:solidFill>
                            <a:schemeClr val="tx1"/>
                          </a:solidFill>
                          <a:latin typeface="Calibri Light" panose="020F0302020204030204" pitchFamily="34" charset="0"/>
                          <a:cs typeface="Calibri Light" panose="020F0302020204030204" pitchFamily="34" charset="0"/>
                        </a:rPr>
                        <a:t>Florida</a:t>
                      </a:r>
                    </a:p>
                  </a:txBody>
                  <a:tcPr/>
                </a:tc>
                <a:extLst>
                  <a:ext uri="{0D108BD9-81ED-4DB2-BD59-A6C34878D82A}">
                    <a16:rowId xmlns:a16="http://schemas.microsoft.com/office/drawing/2014/main" val="3170273528"/>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Northshore Health Centers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Indiana</a:t>
                      </a:r>
                    </a:p>
                  </a:txBody>
                  <a:tcPr/>
                </a:tc>
                <a:extLst>
                  <a:ext uri="{0D108BD9-81ED-4DB2-BD59-A6C34878D82A}">
                    <a16:rowId xmlns:a16="http://schemas.microsoft.com/office/drawing/2014/main" val="1934746906"/>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Primary Health Care, Inc.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Iowa</a:t>
                      </a:r>
                    </a:p>
                  </a:txBody>
                  <a:tcPr/>
                </a:tc>
                <a:extLst>
                  <a:ext uri="{0D108BD9-81ED-4DB2-BD59-A6C34878D82A}">
                    <a16:rowId xmlns:a16="http://schemas.microsoft.com/office/drawing/2014/main" val="31983272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Sun Life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Arizona</a:t>
                      </a:r>
                    </a:p>
                  </a:txBody>
                  <a:tcPr/>
                </a:tc>
                <a:extLst>
                  <a:ext uri="{0D108BD9-81ED-4DB2-BD59-A6C34878D82A}">
                    <a16:rowId xmlns:a16="http://schemas.microsoft.com/office/drawing/2014/main" val="292352131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SWLA Center for Health Services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Louisana </a:t>
                      </a:r>
                    </a:p>
                  </a:txBody>
                  <a:tcPr/>
                </a:tc>
                <a:extLst>
                  <a:ext uri="{0D108BD9-81ED-4DB2-BD59-A6C34878D82A}">
                    <a16:rowId xmlns:a16="http://schemas.microsoft.com/office/drawing/2014/main" val="2691444210"/>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Tepeyac</a:t>
                      </a:r>
                      <a:r>
                        <a:rPr lang="en-US" sz="2200" dirty="0" smtClean="0">
                          <a:solidFill>
                            <a:schemeClr val="tx1"/>
                          </a:solidFill>
                          <a:latin typeface="Calibri Light" panose="020F0302020204030204" pitchFamily="34" charset="0"/>
                          <a:cs typeface="Calibri Light" panose="020F0302020204030204" pitchFamily="34" charset="0"/>
                        </a:rPr>
                        <a:t> Community Health Center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Colorado</a:t>
                      </a:r>
                    </a:p>
                  </a:txBody>
                  <a:tcPr/>
                </a:tc>
                <a:extLst>
                  <a:ext uri="{0D108BD9-81ED-4DB2-BD59-A6C34878D82A}">
                    <a16:rowId xmlns:a16="http://schemas.microsoft.com/office/drawing/2014/main" val="3826682983"/>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Thundermist</a:t>
                      </a:r>
                      <a:r>
                        <a:rPr lang="en-US" sz="2200" dirty="0" smtClean="0">
                          <a:solidFill>
                            <a:schemeClr val="tx1"/>
                          </a:solidFill>
                          <a:latin typeface="Calibri Light" panose="020F0302020204030204" pitchFamily="34" charset="0"/>
                          <a:cs typeface="Calibri Light" panose="020F0302020204030204" pitchFamily="34" charset="0"/>
                        </a:rPr>
                        <a:t> Health Center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Rhode Island</a:t>
                      </a:r>
                    </a:p>
                  </a:txBody>
                  <a:tcPr/>
                </a:tc>
                <a:extLst>
                  <a:ext uri="{0D108BD9-81ED-4DB2-BD59-A6C34878D82A}">
                    <a16:rowId xmlns:a16="http://schemas.microsoft.com/office/drawing/2014/main" val="1815279269"/>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smtClean="0">
                          <a:solidFill>
                            <a:schemeClr val="tx1"/>
                          </a:solidFill>
                          <a:latin typeface="Calibri Light" panose="020F0302020204030204" pitchFamily="34" charset="0"/>
                          <a:cs typeface="Calibri Light" panose="020F0302020204030204" pitchFamily="34" charset="0"/>
                        </a:rPr>
                        <a:t>Upper Great Lakes Family</a:t>
                      </a:r>
                      <a:r>
                        <a:rPr lang="en-US" sz="2200" baseline="0" dirty="0" smtClean="0">
                          <a:solidFill>
                            <a:schemeClr val="tx1"/>
                          </a:solidFill>
                          <a:latin typeface="Calibri Light" panose="020F0302020204030204" pitchFamily="34" charset="0"/>
                          <a:cs typeface="Calibri Light" panose="020F0302020204030204" pitchFamily="34" charset="0"/>
                        </a:rPr>
                        <a:t> Health</a:t>
                      </a:r>
                      <a:endParaRPr lang="en-US" sz="2200" dirty="0" smtClean="0">
                        <a:solidFill>
                          <a:schemeClr val="tx1"/>
                        </a:solidFill>
                        <a:latin typeface="Calibri Light" panose="020F0302020204030204" pitchFamily="34" charset="0"/>
                        <a:cs typeface="Calibri Light" panose="020F03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Michigan </a:t>
                      </a:r>
                    </a:p>
                  </a:txBody>
                  <a:tcPr/>
                </a:tc>
                <a:extLst>
                  <a:ext uri="{0D108BD9-81ED-4DB2-BD59-A6C34878D82A}">
                    <a16:rowId xmlns:a16="http://schemas.microsoft.com/office/drawing/2014/main" val="3318093270"/>
                  </a:ext>
                </a:extLst>
              </a:tr>
              <a:tr h="33217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200" dirty="0" err="1" smtClean="0">
                          <a:solidFill>
                            <a:schemeClr val="tx1"/>
                          </a:solidFill>
                          <a:latin typeface="Calibri Light" panose="020F0302020204030204" pitchFamily="34" charset="0"/>
                          <a:cs typeface="Calibri Light" panose="020F0302020204030204" pitchFamily="34" charset="0"/>
                        </a:rPr>
                        <a:t>Wellspace</a:t>
                      </a:r>
                      <a:r>
                        <a:rPr lang="en-US" sz="2200" dirty="0" smtClean="0">
                          <a:solidFill>
                            <a:schemeClr val="tx1"/>
                          </a:solidFill>
                          <a:latin typeface="Calibri Light" panose="020F0302020204030204" pitchFamily="34" charset="0"/>
                          <a:cs typeface="Calibri Light" panose="020F0302020204030204" pitchFamily="34" charset="0"/>
                        </a:rPr>
                        <a:t> Health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it-IT" sz="2200" dirty="0" smtClean="0">
                          <a:solidFill>
                            <a:schemeClr val="tx1"/>
                          </a:solidFill>
                          <a:latin typeface="Calibri Light" panose="020F0302020204030204" pitchFamily="34" charset="0"/>
                          <a:cs typeface="Calibri Light" panose="020F0302020204030204" pitchFamily="34" charset="0"/>
                        </a:rPr>
                        <a:t>California</a:t>
                      </a:r>
                    </a:p>
                  </a:txBody>
                  <a:tcPr/>
                </a:tc>
                <a:extLst>
                  <a:ext uri="{0D108BD9-81ED-4DB2-BD59-A6C34878D82A}">
                    <a16:rowId xmlns:a16="http://schemas.microsoft.com/office/drawing/2014/main" val="1103589495"/>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90" y="382392"/>
            <a:ext cx="2344205" cy="1032026"/>
          </a:xfrm>
          <a:prstGeom prst="rect">
            <a:avLst/>
          </a:prstGeom>
        </p:spPr>
      </p:pic>
    </p:spTree>
    <p:extLst>
      <p:ext uri="{BB962C8B-B14F-4D97-AF65-F5344CB8AC3E}">
        <p14:creationId xmlns:p14="http://schemas.microsoft.com/office/powerpoint/2010/main" val="4241413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5400" spc="-30" dirty="0">
                <a:solidFill>
                  <a:srgbClr val="0E74BD"/>
                </a:solidFill>
                <a:latin typeface="Calibri Light" panose="020F0302020204030204"/>
                <a:cs typeface="Calibri" panose="020F0502020204030204" pitchFamily="34" charset="0"/>
              </a:rPr>
              <a:t>Presentation </a:t>
            </a:r>
            <a:r>
              <a:rPr lang="en-US" sz="5400" spc="-30" dirty="0" smtClean="0">
                <a:solidFill>
                  <a:srgbClr val="0E74BD"/>
                </a:solidFill>
                <a:latin typeface="Calibri Light" panose="020F0302020204030204"/>
                <a:cs typeface="Calibri" panose="020F0502020204030204" pitchFamily="34" charset="0"/>
              </a:rPr>
              <a:t>from Alluvion Health</a:t>
            </a:r>
            <a:endParaRPr lang="en-US" sz="5400" spc="-30" dirty="0">
              <a:solidFill>
                <a:srgbClr val="FF0000"/>
              </a:solidFill>
              <a:latin typeface="Calibri Light" panose="020F0302020204030204"/>
              <a:cs typeface="Calibri" panose="020F0502020204030204" pitchFamily="34" charset="0"/>
            </a:endParaRPr>
          </a:p>
        </p:txBody>
      </p:sp>
      <p:sp>
        <p:nvSpPr>
          <p:cNvPr id="2" name="Rectangle 1"/>
          <p:cNvSpPr/>
          <p:nvPr/>
        </p:nvSpPr>
        <p:spPr>
          <a:xfrm>
            <a:off x="1518213" y="3429000"/>
            <a:ext cx="9155574" cy="584775"/>
          </a:xfrm>
          <a:prstGeom prst="rect">
            <a:avLst/>
          </a:prstGeom>
        </p:spPr>
        <p:txBody>
          <a:bodyPr wrap="square">
            <a:spAutoFit/>
          </a:bodyPr>
          <a:lstStyle/>
          <a:p>
            <a:pPr lvl="0" algn="ctr" defTabSz="457200">
              <a:defRPr/>
            </a:pPr>
            <a:r>
              <a:rPr lang="en-US" sz="3200" b="1" spc="-30" dirty="0">
                <a:solidFill>
                  <a:schemeClr val="accent5">
                    <a:lumMod val="75000"/>
                  </a:schemeClr>
                </a:solidFill>
                <a:latin typeface="Calibri Light" panose="020F0302020204030204" pitchFamily="34" charset="0"/>
                <a:cs typeface="Calibri Light" panose="020F0302020204030204" pitchFamily="34" charset="0"/>
              </a:rPr>
              <a:t>Leesha Ford, MSN, RNC-OB, CNE</a:t>
            </a:r>
            <a:endParaRPr lang="en-US" sz="3200" spc="-30" dirty="0">
              <a:solidFill>
                <a:schemeClr val="accent5">
                  <a:lumMod val="75000"/>
                </a:schemeClr>
              </a:solidFill>
              <a:latin typeface="Calibri Light" panose="020F0302020204030204" pitchFamily="34" charset="0"/>
              <a:cs typeface="Calibri Light" panose="020F03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773659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779A16-415A-9145-B181-90C7EE2C2DF1}"/>
              </a:ext>
            </a:extLst>
          </p:cNvPr>
          <p:cNvSpPr txBox="1">
            <a:spLocks/>
          </p:cNvSpPr>
          <p:nvPr/>
        </p:nvSpPr>
        <p:spPr>
          <a:xfrm>
            <a:off x="0" y="2704571"/>
            <a:ext cx="12192000" cy="7244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2270B7"/>
                </a:solidFill>
                <a:latin typeface="Myriad Pro" panose="020B0503030403020204" pitchFamily="34" charset="0"/>
                <a:ea typeface="+mj-ea"/>
                <a:cs typeface="+mj-cs"/>
              </a:defRPr>
            </a:lvl1pPr>
          </a:lstStyle>
          <a:p>
            <a:pPr lvl="0"/>
            <a:r>
              <a:rPr lang="en-US" sz="5400" spc="-30" smtClean="0">
                <a:solidFill>
                  <a:srgbClr val="0E74BD"/>
                </a:solidFill>
                <a:latin typeface="Calibri Light" panose="020F0302020204030204"/>
                <a:cs typeface="Calibri" panose="020F0502020204030204" pitchFamily="34" charset="0"/>
              </a:rPr>
              <a:t>Team Introduction</a:t>
            </a:r>
            <a:endParaRPr lang="en-US" sz="5400" spc="-30" dirty="0">
              <a:solidFill>
                <a:srgbClr val="0E74BD"/>
              </a:solidFill>
              <a:latin typeface="Calibri Light" panose="020F0302020204030204"/>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915" y="324972"/>
            <a:ext cx="2212530" cy="974057"/>
          </a:xfrm>
          <a:prstGeom prst="rect">
            <a:avLst/>
          </a:prstGeom>
        </p:spPr>
      </p:pic>
    </p:spTree>
    <p:extLst>
      <p:ext uri="{BB962C8B-B14F-4D97-AF65-F5344CB8AC3E}">
        <p14:creationId xmlns:p14="http://schemas.microsoft.com/office/powerpoint/2010/main" val="36328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1820</Words>
  <Application>Microsoft Office PowerPoint</Application>
  <PresentationFormat>Widescreen</PresentationFormat>
  <Paragraphs>313</Paragraphs>
  <Slides>37</Slides>
  <Notes>37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Arial Black</vt:lpstr>
      <vt:lpstr>Calibri</vt:lpstr>
      <vt:lpstr>Calibri (Body)</vt:lpstr>
      <vt:lpstr>Calibri Light</vt:lpstr>
      <vt:lpstr>Myriad Pro</vt:lpstr>
      <vt:lpstr>Roboto</vt:lpstr>
      <vt:lpstr>Roboto Slab</vt:lpstr>
      <vt:lpstr>Times New Roman</vt:lpstr>
      <vt:lpstr>Wingdings</vt:lpstr>
      <vt:lpstr>Custom Design</vt:lpstr>
      <vt:lpstr>Marina</vt:lpstr>
      <vt:lpstr>PowerPoint Presentation</vt:lpstr>
      <vt:lpstr>Get the Most Out of Your Zoom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Professions Student Training Learning Collaborative</vt:lpstr>
      <vt:lpstr>The Team</vt:lpstr>
      <vt:lpstr>Team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Explore more resources!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Angers, Meaghan</dc:creator>
  <cp:lastModifiedBy>Angers, Meaghan</cp:lastModifiedBy>
  <cp:revision>56</cp:revision>
  <dcterms:created xsi:type="dcterms:W3CDTF">2021-12-23T14:45:33Z</dcterms:created>
  <dcterms:modified xsi:type="dcterms:W3CDTF">2024-03-05T21:17:42Z</dcterms:modified>
</cp:coreProperties>
</file>