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59" r:id="rId2"/>
    <p:sldMasterId id="2147483771" r:id="rId3"/>
  </p:sldMasterIdLst>
  <p:notesMasterIdLst>
    <p:notesMasterId r:id="rId61"/>
  </p:notesMasterIdLst>
  <p:sldIdLst>
    <p:sldId id="293" r:id="rId4"/>
    <p:sldId id="294" r:id="rId5"/>
    <p:sldId id="327" r:id="rId6"/>
    <p:sldId id="329" r:id="rId7"/>
    <p:sldId id="328" r:id="rId8"/>
    <p:sldId id="330" r:id="rId9"/>
    <p:sldId id="331" r:id="rId10"/>
    <p:sldId id="302" r:id="rId11"/>
    <p:sldId id="303" r:id="rId12"/>
    <p:sldId id="304" r:id="rId13"/>
    <p:sldId id="362" r:id="rId14"/>
    <p:sldId id="363" r:id="rId15"/>
    <p:sldId id="364" r:id="rId16"/>
    <p:sldId id="365" r:id="rId17"/>
    <p:sldId id="366" r:id="rId18"/>
    <p:sldId id="367" r:id="rId19"/>
    <p:sldId id="368" r:id="rId20"/>
    <p:sldId id="369" r:id="rId21"/>
    <p:sldId id="370" r:id="rId22"/>
    <p:sldId id="371" r:id="rId23"/>
    <p:sldId id="372" r:id="rId24"/>
    <p:sldId id="378" r:id="rId25"/>
    <p:sldId id="374" r:id="rId26"/>
    <p:sldId id="375" r:id="rId27"/>
    <p:sldId id="376" r:id="rId28"/>
    <p:sldId id="377" r:id="rId29"/>
    <p:sldId id="332" r:id="rId30"/>
    <p:sldId id="395" r:id="rId31"/>
    <p:sldId id="396" r:id="rId32"/>
    <p:sldId id="397" r:id="rId33"/>
    <p:sldId id="398" r:id="rId34"/>
    <p:sldId id="399" r:id="rId35"/>
    <p:sldId id="403" r:id="rId36"/>
    <p:sldId id="401" r:id="rId37"/>
    <p:sldId id="405" r:id="rId38"/>
    <p:sldId id="406" r:id="rId39"/>
    <p:sldId id="404" r:id="rId40"/>
    <p:sldId id="407" r:id="rId41"/>
    <p:sldId id="379" r:id="rId42"/>
    <p:sldId id="380" r:id="rId43"/>
    <p:sldId id="381" r:id="rId44"/>
    <p:sldId id="382" r:id="rId45"/>
    <p:sldId id="408" r:id="rId46"/>
    <p:sldId id="384" r:id="rId47"/>
    <p:sldId id="385" r:id="rId48"/>
    <p:sldId id="386" r:id="rId49"/>
    <p:sldId id="387" r:id="rId50"/>
    <p:sldId id="388" r:id="rId51"/>
    <p:sldId id="389" r:id="rId52"/>
    <p:sldId id="390" r:id="rId53"/>
    <p:sldId id="391" r:id="rId54"/>
    <p:sldId id="392" r:id="rId55"/>
    <p:sldId id="393" r:id="rId56"/>
    <p:sldId id="394" r:id="rId57"/>
    <p:sldId id="333" r:id="rId58"/>
    <p:sldId id="334" r:id="rId59"/>
    <p:sldId id="34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80000" autoAdjust="0"/>
  </p:normalViewPr>
  <p:slideViewPr>
    <p:cSldViewPr snapToGrid="0">
      <p:cViewPr varScale="1">
        <p:scale>
          <a:sx n="55" d="100"/>
          <a:sy n="55" d="100"/>
        </p:scale>
        <p:origin x="8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lveyv\Downloads\Active_Workers_in_Period_-_CHC%20(2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9F-453C-B8F2-149A7F3645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9F-453C-B8F2-149A7F3645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9F-453C-B8F2-149A7F3645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9F-453C-B8F2-149A7F36458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9F-453C-B8F2-149A7F36458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9F-453C-B8F2-149A7F36458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9F-453C-B8F2-149A7F36458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69F-453C-B8F2-149A7F36458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69F-453C-B8F2-149A7F36458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69F-453C-B8F2-149A7F36458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9F-453C-B8F2-149A7F364586}"/>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9F-453C-B8F2-149A7F36458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9F-453C-B8F2-149A7F364586}"/>
              </c:ext>
            </c:extLst>
          </c:dPt>
          <c:cat>
            <c:strRef>
              <c:f>'[Active_Workers_in_Period_-_CHC (29).xlsx]Sheet1'!$A$1:$A$13</c:f>
              <c:strCache>
                <c:ptCount val="13"/>
                <c:pt idx="0">
                  <c:v>behavioral health</c:v>
                </c:pt>
                <c:pt idx="1">
                  <c:v>undergraduate nursing</c:v>
                </c:pt>
                <c:pt idx="2">
                  <c:v>medical resident</c:v>
                </c:pt>
                <c:pt idx="3">
                  <c:v>dental hygiene</c:v>
                </c:pt>
                <c:pt idx="4">
                  <c:v>dietitian</c:v>
                </c:pt>
                <c:pt idx="5">
                  <c:v>nurse practitioner</c:v>
                </c:pt>
                <c:pt idx="6">
                  <c:v>non-clinical</c:v>
                </c:pt>
                <c:pt idx="7">
                  <c:v>medical</c:v>
                </c:pt>
                <c:pt idx="8">
                  <c:v>medical assistant</c:v>
                </c:pt>
                <c:pt idx="9">
                  <c:v>chiropractic</c:v>
                </c:pt>
                <c:pt idx="10">
                  <c:v>psychiatry resident</c:v>
                </c:pt>
                <c:pt idx="11">
                  <c:v>dental resident</c:v>
                </c:pt>
                <c:pt idx="12">
                  <c:v>dental assistant</c:v>
                </c:pt>
              </c:strCache>
            </c:strRef>
          </c:cat>
          <c:val>
            <c:numRef>
              <c:f>'[Active_Workers_in_Period_-_CHC (29).xlsx]Sheet1'!$B$1:$B$13</c:f>
              <c:numCache>
                <c:formatCode>General</c:formatCode>
                <c:ptCount val="13"/>
                <c:pt idx="0">
                  <c:v>41</c:v>
                </c:pt>
                <c:pt idx="1">
                  <c:v>26</c:v>
                </c:pt>
                <c:pt idx="2">
                  <c:v>35</c:v>
                </c:pt>
                <c:pt idx="3">
                  <c:v>41</c:v>
                </c:pt>
                <c:pt idx="4">
                  <c:v>3</c:v>
                </c:pt>
                <c:pt idx="5">
                  <c:v>72</c:v>
                </c:pt>
                <c:pt idx="6">
                  <c:v>32</c:v>
                </c:pt>
                <c:pt idx="7">
                  <c:v>14</c:v>
                </c:pt>
                <c:pt idx="8">
                  <c:v>21</c:v>
                </c:pt>
                <c:pt idx="9">
                  <c:v>18</c:v>
                </c:pt>
                <c:pt idx="10">
                  <c:v>4</c:v>
                </c:pt>
                <c:pt idx="11">
                  <c:v>1</c:v>
                </c:pt>
                <c:pt idx="12">
                  <c:v>3</c:v>
                </c:pt>
              </c:numCache>
            </c:numRef>
          </c:val>
          <c:extLst>
            <c:ext xmlns:c16="http://schemas.microsoft.com/office/drawing/2014/chart" uri="{C3380CC4-5D6E-409C-BE32-E72D297353CC}">
              <c16:uniqueId val="{0000001A-C69F-453C-B8F2-149A7F36458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AF960-8499-4F07-BC52-58A9B6058A37}"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n-US"/>
        </a:p>
      </dgm:t>
    </dgm:pt>
    <dgm:pt modelId="{161F7831-39D2-4729-96C0-CF0FB77BF71C}">
      <dgm:prSet phldrT="[Text]" custT="1"/>
      <dgm:spPr/>
      <dgm:t>
        <a:bodyPr/>
        <a:lstStyle/>
        <a:p>
          <a:r>
            <a:rPr lang="en-US" sz="2000" dirty="0"/>
            <a:t>Student</a:t>
          </a:r>
        </a:p>
      </dgm:t>
    </dgm:pt>
    <dgm:pt modelId="{73C5E8A5-0063-4841-A06C-00CD9A804338}" type="parTrans" cxnId="{52CA84E0-78F6-40A9-A357-E0E0A9280943}">
      <dgm:prSet/>
      <dgm:spPr/>
      <dgm:t>
        <a:bodyPr/>
        <a:lstStyle/>
        <a:p>
          <a:endParaRPr lang="en-US"/>
        </a:p>
      </dgm:t>
    </dgm:pt>
    <dgm:pt modelId="{83B9D791-7A73-4907-B0F9-FD0EAA0C334F}" type="sibTrans" cxnId="{52CA84E0-78F6-40A9-A357-E0E0A9280943}">
      <dgm:prSet/>
      <dgm:spPr/>
      <dgm:t>
        <a:bodyPr/>
        <a:lstStyle/>
        <a:p>
          <a:endParaRPr lang="en-US"/>
        </a:p>
      </dgm:t>
    </dgm:pt>
    <dgm:pt modelId="{322342B1-709B-4916-83FB-CB9EEC82D50C}">
      <dgm:prSet phldrT="[Text]" custT="1"/>
      <dgm:spPr/>
      <dgm:t>
        <a:bodyPr/>
        <a:lstStyle/>
        <a:p>
          <a:r>
            <a:rPr lang="en-US" sz="2000" dirty="0"/>
            <a:t>Clinical Placement</a:t>
          </a:r>
        </a:p>
      </dgm:t>
    </dgm:pt>
    <dgm:pt modelId="{B030BA36-441E-4CF4-9005-055B7357FFB3}" type="parTrans" cxnId="{349D4DB2-9856-4BEA-9F26-8EB300BA63A7}">
      <dgm:prSet/>
      <dgm:spPr/>
      <dgm:t>
        <a:bodyPr/>
        <a:lstStyle/>
        <a:p>
          <a:endParaRPr lang="en-US"/>
        </a:p>
      </dgm:t>
    </dgm:pt>
    <dgm:pt modelId="{FA040D71-4CC7-429F-A9ED-3798B31D47AF}" type="sibTrans" cxnId="{349D4DB2-9856-4BEA-9F26-8EB300BA63A7}">
      <dgm:prSet/>
      <dgm:spPr/>
      <dgm:t>
        <a:bodyPr/>
        <a:lstStyle/>
        <a:p>
          <a:endParaRPr lang="en-US"/>
        </a:p>
      </dgm:t>
    </dgm:pt>
    <dgm:pt modelId="{45CA89A2-8323-46D0-9C17-127385014392}">
      <dgm:prSet phldrT="[Text]" custT="1"/>
      <dgm:spPr/>
      <dgm:t>
        <a:bodyPr/>
        <a:lstStyle/>
        <a:p>
          <a:r>
            <a:rPr lang="en-US" sz="2000" dirty="0"/>
            <a:t>Postgraduate </a:t>
          </a:r>
          <a:r>
            <a:rPr lang="en-US" sz="2000" dirty="0" smtClean="0"/>
            <a:t>Trainee</a:t>
          </a:r>
          <a:endParaRPr lang="en-US" sz="2000" dirty="0"/>
        </a:p>
      </dgm:t>
    </dgm:pt>
    <dgm:pt modelId="{0F5448A5-4BAC-4EAB-937A-1102FC202571}" type="parTrans" cxnId="{CB38A742-51A5-49C0-A079-7F05CFDD061E}">
      <dgm:prSet/>
      <dgm:spPr/>
      <dgm:t>
        <a:bodyPr/>
        <a:lstStyle/>
        <a:p>
          <a:endParaRPr lang="en-US"/>
        </a:p>
      </dgm:t>
    </dgm:pt>
    <dgm:pt modelId="{11AB8409-A27F-428D-AF3F-DCB481C4C077}" type="sibTrans" cxnId="{CB38A742-51A5-49C0-A079-7F05CFDD061E}">
      <dgm:prSet/>
      <dgm:spPr/>
      <dgm:t>
        <a:bodyPr/>
        <a:lstStyle/>
        <a:p>
          <a:endParaRPr lang="en-US"/>
        </a:p>
      </dgm:t>
    </dgm:pt>
    <dgm:pt modelId="{900A01C9-D001-4CF3-857B-F8E4B5024A91}">
      <dgm:prSet phldrT="[Text]" custT="1"/>
      <dgm:spPr/>
      <dgm:t>
        <a:bodyPr/>
        <a:lstStyle/>
        <a:p>
          <a:r>
            <a:rPr lang="en-US" sz="2400" dirty="0"/>
            <a:t>Full-Time Provider</a:t>
          </a:r>
        </a:p>
      </dgm:t>
    </dgm:pt>
    <dgm:pt modelId="{6334EF5C-3861-46B8-862C-D213A60DACEE}" type="parTrans" cxnId="{2DAB59C2-5A1F-4AD3-9B0E-8868E29F979F}">
      <dgm:prSet/>
      <dgm:spPr/>
      <dgm:t>
        <a:bodyPr/>
        <a:lstStyle/>
        <a:p>
          <a:endParaRPr lang="en-US"/>
        </a:p>
      </dgm:t>
    </dgm:pt>
    <dgm:pt modelId="{38564756-F912-46A5-8557-9A7EB06B09C7}" type="sibTrans" cxnId="{2DAB59C2-5A1F-4AD3-9B0E-8868E29F979F}">
      <dgm:prSet/>
      <dgm:spPr/>
      <dgm:t>
        <a:bodyPr/>
        <a:lstStyle/>
        <a:p>
          <a:endParaRPr lang="en-US"/>
        </a:p>
      </dgm:t>
    </dgm:pt>
    <dgm:pt modelId="{62617E28-FB41-435C-89B4-4A032CC0A748}">
      <dgm:prSet phldrT="[Text]"/>
      <dgm:spPr/>
      <dgm:t>
        <a:bodyPr/>
        <a:lstStyle/>
        <a:p>
          <a:r>
            <a:rPr lang="en-US" dirty="0" smtClean="0"/>
            <a:t>Preceptor/</a:t>
          </a:r>
          <a:endParaRPr lang="en-US" dirty="0"/>
        </a:p>
        <a:p>
          <a:r>
            <a:rPr lang="en-US" dirty="0"/>
            <a:t>Faculty</a:t>
          </a:r>
        </a:p>
      </dgm:t>
    </dgm:pt>
    <dgm:pt modelId="{CC54CBE0-5810-44A3-9B7C-F18979432D81}" type="parTrans" cxnId="{6AC0EF3C-8938-4C79-8D78-96FF4E88DE4A}">
      <dgm:prSet/>
      <dgm:spPr/>
      <dgm:t>
        <a:bodyPr/>
        <a:lstStyle/>
        <a:p>
          <a:endParaRPr lang="en-US"/>
        </a:p>
      </dgm:t>
    </dgm:pt>
    <dgm:pt modelId="{26289907-C5DA-41E4-9C2C-BF841DE5F420}" type="sibTrans" cxnId="{6AC0EF3C-8938-4C79-8D78-96FF4E88DE4A}">
      <dgm:prSet/>
      <dgm:spPr/>
      <dgm:t>
        <a:bodyPr/>
        <a:lstStyle/>
        <a:p>
          <a:endParaRPr lang="en-US"/>
        </a:p>
      </dgm:t>
    </dgm:pt>
    <dgm:pt modelId="{7C956307-36CF-4C2B-90B3-66C4E254E4F0}" type="pres">
      <dgm:prSet presAssocID="{BC2AF960-8499-4F07-BC52-58A9B6058A37}" presName="Name0" presStyleCnt="0">
        <dgm:presLayoutVars>
          <dgm:dir/>
          <dgm:resizeHandles val="exact"/>
        </dgm:presLayoutVars>
      </dgm:prSet>
      <dgm:spPr/>
      <dgm:t>
        <a:bodyPr/>
        <a:lstStyle/>
        <a:p>
          <a:endParaRPr lang="en-US"/>
        </a:p>
      </dgm:t>
    </dgm:pt>
    <dgm:pt modelId="{64A040DD-FA15-45D9-B339-D1519DE47884}" type="pres">
      <dgm:prSet presAssocID="{161F7831-39D2-4729-96C0-CF0FB77BF71C}" presName="node" presStyleLbl="node1" presStyleIdx="0" presStyleCnt="5">
        <dgm:presLayoutVars>
          <dgm:bulletEnabled val="1"/>
        </dgm:presLayoutVars>
      </dgm:prSet>
      <dgm:spPr/>
      <dgm:t>
        <a:bodyPr/>
        <a:lstStyle/>
        <a:p>
          <a:endParaRPr lang="en-US"/>
        </a:p>
      </dgm:t>
    </dgm:pt>
    <dgm:pt modelId="{6283D5E2-A3AB-48AA-9CE6-C5EE71D6E221}" type="pres">
      <dgm:prSet presAssocID="{83B9D791-7A73-4907-B0F9-FD0EAA0C334F}" presName="sibTrans" presStyleLbl="sibTrans2D1" presStyleIdx="0" presStyleCnt="5"/>
      <dgm:spPr/>
      <dgm:t>
        <a:bodyPr/>
        <a:lstStyle/>
        <a:p>
          <a:endParaRPr lang="en-US"/>
        </a:p>
      </dgm:t>
    </dgm:pt>
    <dgm:pt modelId="{5299E02F-709A-4E0D-861E-4599F712C4CD}" type="pres">
      <dgm:prSet presAssocID="{83B9D791-7A73-4907-B0F9-FD0EAA0C334F}" presName="connectorText" presStyleLbl="sibTrans2D1" presStyleIdx="0" presStyleCnt="5"/>
      <dgm:spPr/>
      <dgm:t>
        <a:bodyPr/>
        <a:lstStyle/>
        <a:p>
          <a:endParaRPr lang="en-US"/>
        </a:p>
      </dgm:t>
    </dgm:pt>
    <dgm:pt modelId="{A416B0D7-6201-406D-896C-79FE812C74DF}" type="pres">
      <dgm:prSet presAssocID="{322342B1-709B-4916-83FB-CB9EEC82D50C}" presName="node" presStyleLbl="node1" presStyleIdx="1" presStyleCnt="5">
        <dgm:presLayoutVars>
          <dgm:bulletEnabled val="1"/>
        </dgm:presLayoutVars>
      </dgm:prSet>
      <dgm:spPr/>
      <dgm:t>
        <a:bodyPr/>
        <a:lstStyle/>
        <a:p>
          <a:endParaRPr lang="en-US"/>
        </a:p>
      </dgm:t>
    </dgm:pt>
    <dgm:pt modelId="{46CE8FF3-3902-4CDE-BB1A-AAA77E2A92BF}" type="pres">
      <dgm:prSet presAssocID="{FA040D71-4CC7-429F-A9ED-3798B31D47AF}" presName="sibTrans" presStyleLbl="sibTrans2D1" presStyleIdx="1" presStyleCnt="5"/>
      <dgm:spPr/>
      <dgm:t>
        <a:bodyPr/>
        <a:lstStyle/>
        <a:p>
          <a:endParaRPr lang="en-US"/>
        </a:p>
      </dgm:t>
    </dgm:pt>
    <dgm:pt modelId="{8CB7952D-977A-40E5-829E-9C59212F1AD1}" type="pres">
      <dgm:prSet presAssocID="{FA040D71-4CC7-429F-A9ED-3798B31D47AF}" presName="connectorText" presStyleLbl="sibTrans2D1" presStyleIdx="1" presStyleCnt="5"/>
      <dgm:spPr/>
      <dgm:t>
        <a:bodyPr/>
        <a:lstStyle/>
        <a:p>
          <a:endParaRPr lang="en-US"/>
        </a:p>
      </dgm:t>
    </dgm:pt>
    <dgm:pt modelId="{8FC333D5-9A8D-41BF-B459-266D44397792}" type="pres">
      <dgm:prSet presAssocID="{45CA89A2-8323-46D0-9C17-127385014392}" presName="node" presStyleLbl="node1" presStyleIdx="2" presStyleCnt="5">
        <dgm:presLayoutVars>
          <dgm:bulletEnabled val="1"/>
        </dgm:presLayoutVars>
      </dgm:prSet>
      <dgm:spPr/>
      <dgm:t>
        <a:bodyPr/>
        <a:lstStyle/>
        <a:p>
          <a:endParaRPr lang="en-US"/>
        </a:p>
      </dgm:t>
    </dgm:pt>
    <dgm:pt modelId="{2C72F9BF-711B-4B8D-8AD7-33C73D740DC0}" type="pres">
      <dgm:prSet presAssocID="{11AB8409-A27F-428D-AF3F-DCB481C4C077}" presName="sibTrans" presStyleLbl="sibTrans2D1" presStyleIdx="2" presStyleCnt="5"/>
      <dgm:spPr/>
      <dgm:t>
        <a:bodyPr/>
        <a:lstStyle/>
        <a:p>
          <a:endParaRPr lang="en-US"/>
        </a:p>
      </dgm:t>
    </dgm:pt>
    <dgm:pt modelId="{54B3CCAF-F6EB-4D12-A145-2B43523CBCB9}" type="pres">
      <dgm:prSet presAssocID="{11AB8409-A27F-428D-AF3F-DCB481C4C077}" presName="connectorText" presStyleLbl="sibTrans2D1" presStyleIdx="2" presStyleCnt="5"/>
      <dgm:spPr/>
      <dgm:t>
        <a:bodyPr/>
        <a:lstStyle/>
        <a:p>
          <a:endParaRPr lang="en-US"/>
        </a:p>
      </dgm:t>
    </dgm:pt>
    <dgm:pt modelId="{AF9AAAF5-EF97-4C50-9F6F-0564F42A6DC5}" type="pres">
      <dgm:prSet presAssocID="{900A01C9-D001-4CF3-857B-F8E4B5024A91}" presName="node" presStyleLbl="node1" presStyleIdx="3" presStyleCnt="5">
        <dgm:presLayoutVars>
          <dgm:bulletEnabled val="1"/>
        </dgm:presLayoutVars>
      </dgm:prSet>
      <dgm:spPr/>
      <dgm:t>
        <a:bodyPr/>
        <a:lstStyle/>
        <a:p>
          <a:endParaRPr lang="en-US"/>
        </a:p>
      </dgm:t>
    </dgm:pt>
    <dgm:pt modelId="{7A8065DD-21C3-479C-BA3B-7C3FA01803A0}" type="pres">
      <dgm:prSet presAssocID="{38564756-F912-46A5-8557-9A7EB06B09C7}" presName="sibTrans" presStyleLbl="sibTrans2D1" presStyleIdx="3" presStyleCnt="5"/>
      <dgm:spPr/>
      <dgm:t>
        <a:bodyPr/>
        <a:lstStyle/>
        <a:p>
          <a:endParaRPr lang="en-US"/>
        </a:p>
      </dgm:t>
    </dgm:pt>
    <dgm:pt modelId="{D3F3B75D-8852-49B4-B324-0E8791CBFF8D}" type="pres">
      <dgm:prSet presAssocID="{38564756-F912-46A5-8557-9A7EB06B09C7}" presName="connectorText" presStyleLbl="sibTrans2D1" presStyleIdx="3" presStyleCnt="5"/>
      <dgm:spPr/>
      <dgm:t>
        <a:bodyPr/>
        <a:lstStyle/>
        <a:p>
          <a:endParaRPr lang="en-US"/>
        </a:p>
      </dgm:t>
    </dgm:pt>
    <dgm:pt modelId="{8C671482-8D39-42A3-B7D8-2FB42E68874B}" type="pres">
      <dgm:prSet presAssocID="{62617E28-FB41-435C-89B4-4A032CC0A748}" presName="node" presStyleLbl="node1" presStyleIdx="4" presStyleCnt="5">
        <dgm:presLayoutVars>
          <dgm:bulletEnabled val="1"/>
        </dgm:presLayoutVars>
      </dgm:prSet>
      <dgm:spPr/>
      <dgm:t>
        <a:bodyPr/>
        <a:lstStyle/>
        <a:p>
          <a:endParaRPr lang="en-US"/>
        </a:p>
      </dgm:t>
    </dgm:pt>
    <dgm:pt modelId="{36C94176-2583-4CE5-A9A8-5DEE4F446955}" type="pres">
      <dgm:prSet presAssocID="{26289907-C5DA-41E4-9C2C-BF841DE5F420}" presName="sibTrans" presStyleLbl="sibTrans2D1" presStyleIdx="4" presStyleCnt="5"/>
      <dgm:spPr/>
      <dgm:t>
        <a:bodyPr/>
        <a:lstStyle/>
        <a:p>
          <a:endParaRPr lang="en-US"/>
        </a:p>
      </dgm:t>
    </dgm:pt>
    <dgm:pt modelId="{AF59B2A2-DDFF-4B23-B4EF-71B2DBFCF486}" type="pres">
      <dgm:prSet presAssocID="{26289907-C5DA-41E4-9C2C-BF841DE5F420}" presName="connectorText" presStyleLbl="sibTrans2D1" presStyleIdx="4" presStyleCnt="5"/>
      <dgm:spPr/>
      <dgm:t>
        <a:bodyPr/>
        <a:lstStyle/>
        <a:p>
          <a:endParaRPr lang="en-US"/>
        </a:p>
      </dgm:t>
    </dgm:pt>
  </dgm:ptLst>
  <dgm:cxnLst>
    <dgm:cxn modelId="{E2555050-CF7C-43B4-A10A-467B9071A02E}" type="presOf" srcId="{83B9D791-7A73-4907-B0F9-FD0EAA0C334F}" destId="{5299E02F-709A-4E0D-861E-4599F712C4CD}" srcOrd="1" destOrd="0" presId="urn:microsoft.com/office/officeart/2005/8/layout/cycle7"/>
    <dgm:cxn modelId="{5D443C79-AE97-4E46-A8C7-C438F08A2EDB}" type="presOf" srcId="{45CA89A2-8323-46D0-9C17-127385014392}" destId="{8FC333D5-9A8D-41BF-B459-266D44397792}" srcOrd="0" destOrd="0" presId="urn:microsoft.com/office/officeart/2005/8/layout/cycle7"/>
    <dgm:cxn modelId="{FF529275-CE80-44A5-935F-B3A03ED86EAE}" type="presOf" srcId="{322342B1-709B-4916-83FB-CB9EEC82D50C}" destId="{A416B0D7-6201-406D-896C-79FE812C74DF}" srcOrd="0" destOrd="0" presId="urn:microsoft.com/office/officeart/2005/8/layout/cycle7"/>
    <dgm:cxn modelId="{CB38A742-51A5-49C0-A079-7F05CFDD061E}" srcId="{BC2AF960-8499-4F07-BC52-58A9B6058A37}" destId="{45CA89A2-8323-46D0-9C17-127385014392}" srcOrd="2" destOrd="0" parTransId="{0F5448A5-4BAC-4EAB-937A-1102FC202571}" sibTransId="{11AB8409-A27F-428D-AF3F-DCB481C4C077}"/>
    <dgm:cxn modelId="{0B49DDF7-1AE1-44DA-853D-A26C36C4DAE0}" type="presOf" srcId="{11AB8409-A27F-428D-AF3F-DCB481C4C077}" destId="{2C72F9BF-711B-4B8D-8AD7-33C73D740DC0}" srcOrd="0" destOrd="0" presId="urn:microsoft.com/office/officeart/2005/8/layout/cycle7"/>
    <dgm:cxn modelId="{7F9CC518-CFF4-486A-9673-56DE166261BC}" type="presOf" srcId="{FA040D71-4CC7-429F-A9ED-3798B31D47AF}" destId="{8CB7952D-977A-40E5-829E-9C59212F1AD1}" srcOrd="1" destOrd="0" presId="urn:microsoft.com/office/officeart/2005/8/layout/cycle7"/>
    <dgm:cxn modelId="{F7429C94-BB6E-4842-B6FA-735773468EE6}" type="presOf" srcId="{900A01C9-D001-4CF3-857B-F8E4B5024A91}" destId="{AF9AAAF5-EF97-4C50-9F6F-0564F42A6DC5}" srcOrd="0" destOrd="0" presId="urn:microsoft.com/office/officeart/2005/8/layout/cycle7"/>
    <dgm:cxn modelId="{995D24A8-5682-4C0B-BD4E-82ADDD71396B}" type="presOf" srcId="{62617E28-FB41-435C-89B4-4A032CC0A748}" destId="{8C671482-8D39-42A3-B7D8-2FB42E68874B}" srcOrd="0" destOrd="0" presId="urn:microsoft.com/office/officeart/2005/8/layout/cycle7"/>
    <dgm:cxn modelId="{6AC0EF3C-8938-4C79-8D78-96FF4E88DE4A}" srcId="{BC2AF960-8499-4F07-BC52-58A9B6058A37}" destId="{62617E28-FB41-435C-89B4-4A032CC0A748}" srcOrd="4" destOrd="0" parTransId="{CC54CBE0-5810-44A3-9B7C-F18979432D81}" sibTransId="{26289907-C5DA-41E4-9C2C-BF841DE5F420}"/>
    <dgm:cxn modelId="{EA014050-0D2A-4363-9E4A-FEB753E53E0A}" type="presOf" srcId="{FA040D71-4CC7-429F-A9ED-3798B31D47AF}" destId="{46CE8FF3-3902-4CDE-BB1A-AAA77E2A92BF}" srcOrd="0" destOrd="0" presId="urn:microsoft.com/office/officeart/2005/8/layout/cycle7"/>
    <dgm:cxn modelId="{349D4DB2-9856-4BEA-9F26-8EB300BA63A7}" srcId="{BC2AF960-8499-4F07-BC52-58A9B6058A37}" destId="{322342B1-709B-4916-83FB-CB9EEC82D50C}" srcOrd="1" destOrd="0" parTransId="{B030BA36-441E-4CF4-9005-055B7357FFB3}" sibTransId="{FA040D71-4CC7-429F-A9ED-3798B31D47AF}"/>
    <dgm:cxn modelId="{E8E4F7D8-F480-4EBB-A0E5-7D24EDAF03D4}" type="presOf" srcId="{BC2AF960-8499-4F07-BC52-58A9B6058A37}" destId="{7C956307-36CF-4C2B-90B3-66C4E254E4F0}" srcOrd="0" destOrd="0" presId="urn:microsoft.com/office/officeart/2005/8/layout/cycle7"/>
    <dgm:cxn modelId="{52CA84E0-78F6-40A9-A357-E0E0A9280943}" srcId="{BC2AF960-8499-4F07-BC52-58A9B6058A37}" destId="{161F7831-39D2-4729-96C0-CF0FB77BF71C}" srcOrd="0" destOrd="0" parTransId="{73C5E8A5-0063-4841-A06C-00CD9A804338}" sibTransId="{83B9D791-7A73-4907-B0F9-FD0EAA0C334F}"/>
    <dgm:cxn modelId="{AE69E67F-2549-4DFB-B457-EA0FEC10378B}" type="presOf" srcId="{38564756-F912-46A5-8557-9A7EB06B09C7}" destId="{D3F3B75D-8852-49B4-B324-0E8791CBFF8D}" srcOrd="1" destOrd="0" presId="urn:microsoft.com/office/officeart/2005/8/layout/cycle7"/>
    <dgm:cxn modelId="{DFADFF55-DBC0-42FC-ABF5-B7D65179A8D5}" type="presOf" srcId="{11AB8409-A27F-428D-AF3F-DCB481C4C077}" destId="{54B3CCAF-F6EB-4D12-A145-2B43523CBCB9}" srcOrd="1" destOrd="0" presId="urn:microsoft.com/office/officeart/2005/8/layout/cycle7"/>
    <dgm:cxn modelId="{B5365970-E88F-4119-AA6C-2D1F607BFE7C}" type="presOf" srcId="{83B9D791-7A73-4907-B0F9-FD0EAA0C334F}" destId="{6283D5E2-A3AB-48AA-9CE6-C5EE71D6E221}" srcOrd="0" destOrd="0" presId="urn:microsoft.com/office/officeart/2005/8/layout/cycle7"/>
    <dgm:cxn modelId="{592B2607-BD7A-44A2-BC68-559DB4E73759}" type="presOf" srcId="{26289907-C5DA-41E4-9C2C-BF841DE5F420}" destId="{36C94176-2583-4CE5-A9A8-5DEE4F446955}" srcOrd="0" destOrd="0" presId="urn:microsoft.com/office/officeart/2005/8/layout/cycle7"/>
    <dgm:cxn modelId="{1D0739B7-39DC-43DF-860D-092E7E19540A}" type="presOf" srcId="{161F7831-39D2-4729-96C0-CF0FB77BF71C}" destId="{64A040DD-FA15-45D9-B339-D1519DE47884}" srcOrd="0" destOrd="0" presId="urn:microsoft.com/office/officeart/2005/8/layout/cycle7"/>
    <dgm:cxn modelId="{0C3F364D-032F-4226-A0B4-A4D38EFDE5EB}" type="presOf" srcId="{26289907-C5DA-41E4-9C2C-BF841DE5F420}" destId="{AF59B2A2-DDFF-4B23-B4EF-71B2DBFCF486}" srcOrd="1" destOrd="0" presId="urn:microsoft.com/office/officeart/2005/8/layout/cycle7"/>
    <dgm:cxn modelId="{2DAB59C2-5A1F-4AD3-9B0E-8868E29F979F}" srcId="{BC2AF960-8499-4F07-BC52-58A9B6058A37}" destId="{900A01C9-D001-4CF3-857B-F8E4B5024A91}" srcOrd="3" destOrd="0" parTransId="{6334EF5C-3861-46B8-862C-D213A60DACEE}" sibTransId="{38564756-F912-46A5-8557-9A7EB06B09C7}"/>
    <dgm:cxn modelId="{AA40BC3B-BCFB-47A9-B1F8-1B0CC5CFF024}" type="presOf" srcId="{38564756-F912-46A5-8557-9A7EB06B09C7}" destId="{7A8065DD-21C3-479C-BA3B-7C3FA01803A0}" srcOrd="0" destOrd="0" presId="urn:microsoft.com/office/officeart/2005/8/layout/cycle7"/>
    <dgm:cxn modelId="{F36A3634-2212-4D0E-8AE7-89F472EBF636}" type="presParOf" srcId="{7C956307-36CF-4C2B-90B3-66C4E254E4F0}" destId="{64A040DD-FA15-45D9-B339-D1519DE47884}" srcOrd="0" destOrd="0" presId="urn:microsoft.com/office/officeart/2005/8/layout/cycle7"/>
    <dgm:cxn modelId="{336AE3B3-9665-4B02-9DB8-DD1B4B447CF7}" type="presParOf" srcId="{7C956307-36CF-4C2B-90B3-66C4E254E4F0}" destId="{6283D5E2-A3AB-48AA-9CE6-C5EE71D6E221}" srcOrd="1" destOrd="0" presId="urn:microsoft.com/office/officeart/2005/8/layout/cycle7"/>
    <dgm:cxn modelId="{E1D9F474-B837-4191-B6D6-E48D435A5F1B}" type="presParOf" srcId="{6283D5E2-A3AB-48AA-9CE6-C5EE71D6E221}" destId="{5299E02F-709A-4E0D-861E-4599F712C4CD}" srcOrd="0" destOrd="0" presId="urn:microsoft.com/office/officeart/2005/8/layout/cycle7"/>
    <dgm:cxn modelId="{EA166073-2269-4B7A-AB28-1E97DFED9E73}" type="presParOf" srcId="{7C956307-36CF-4C2B-90B3-66C4E254E4F0}" destId="{A416B0D7-6201-406D-896C-79FE812C74DF}" srcOrd="2" destOrd="0" presId="urn:microsoft.com/office/officeart/2005/8/layout/cycle7"/>
    <dgm:cxn modelId="{1F141B78-5382-452B-9BB6-AAD3AF18F67B}" type="presParOf" srcId="{7C956307-36CF-4C2B-90B3-66C4E254E4F0}" destId="{46CE8FF3-3902-4CDE-BB1A-AAA77E2A92BF}" srcOrd="3" destOrd="0" presId="urn:microsoft.com/office/officeart/2005/8/layout/cycle7"/>
    <dgm:cxn modelId="{8A51475F-1467-4769-A857-E6AD7752055A}" type="presParOf" srcId="{46CE8FF3-3902-4CDE-BB1A-AAA77E2A92BF}" destId="{8CB7952D-977A-40E5-829E-9C59212F1AD1}" srcOrd="0" destOrd="0" presId="urn:microsoft.com/office/officeart/2005/8/layout/cycle7"/>
    <dgm:cxn modelId="{3E9BDC8B-B6FF-45EA-8F69-BD3B46153CE9}" type="presParOf" srcId="{7C956307-36CF-4C2B-90B3-66C4E254E4F0}" destId="{8FC333D5-9A8D-41BF-B459-266D44397792}" srcOrd="4" destOrd="0" presId="urn:microsoft.com/office/officeart/2005/8/layout/cycle7"/>
    <dgm:cxn modelId="{3C2CF4A7-4024-4D08-9BD6-397968170CA3}" type="presParOf" srcId="{7C956307-36CF-4C2B-90B3-66C4E254E4F0}" destId="{2C72F9BF-711B-4B8D-8AD7-33C73D740DC0}" srcOrd="5" destOrd="0" presId="urn:microsoft.com/office/officeart/2005/8/layout/cycle7"/>
    <dgm:cxn modelId="{EC1173EE-9CC5-43DC-ACE8-1088E9235C3A}" type="presParOf" srcId="{2C72F9BF-711B-4B8D-8AD7-33C73D740DC0}" destId="{54B3CCAF-F6EB-4D12-A145-2B43523CBCB9}" srcOrd="0" destOrd="0" presId="urn:microsoft.com/office/officeart/2005/8/layout/cycle7"/>
    <dgm:cxn modelId="{638E827A-1A7D-4BBA-A2B8-82EBCF525EDB}" type="presParOf" srcId="{7C956307-36CF-4C2B-90B3-66C4E254E4F0}" destId="{AF9AAAF5-EF97-4C50-9F6F-0564F42A6DC5}" srcOrd="6" destOrd="0" presId="urn:microsoft.com/office/officeart/2005/8/layout/cycle7"/>
    <dgm:cxn modelId="{A6A642C6-8BC9-4535-A7DF-1CDA06404938}" type="presParOf" srcId="{7C956307-36CF-4C2B-90B3-66C4E254E4F0}" destId="{7A8065DD-21C3-479C-BA3B-7C3FA01803A0}" srcOrd="7" destOrd="0" presId="urn:microsoft.com/office/officeart/2005/8/layout/cycle7"/>
    <dgm:cxn modelId="{27C79765-0B0B-44CA-BCEA-910DBDC6079A}" type="presParOf" srcId="{7A8065DD-21C3-479C-BA3B-7C3FA01803A0}" destId="{D3F3B75D-8852-49B4-B324-0E8791CBFF8D}" srcOrd="0" destOrd="0" presId="urn:microsoft.com/office/officeart/2005/8/layout/cycle7"/>
    <dgm:cxn modelId="{C55D0621-236F-4A84-BDB0-5BC54B6FF16E}" type="presParOf" srcId="{7C956307-36CF-4C2B-90B3-66C4E254E4F0}" destId="{8C671482-8D39-42A3-B7D8-2FB42E68874B}" srcOrd="8" destOrd="0" presId="urn:microsoft.com/office/officeart/2005/8/layout/cycle7"/>
    <dgm:cxn modelId="{751C195A-0087-4B20-85E6-07E94334015A}" type="presParOf" srcId="{7C956307-36CF-4C2B-90B3-66C4E254E4F0}" destId="{36C94176-2583-4CE5-A9A8-5DEE4F446955}" srcOrd="9" destOrd="0" presId="urn:microsoft.com/office/officeart/2005/8/layout/cycle7"/>
    <dgm:cxn modelId="{BED616E1-C52B-41FC-A97E-7B75DC6A935E}" type="presParOf" srcId="{36C94176-2583-4CE5-A9A8-5DEE4F446955}" destId="{AF59B2A2-DDFF-4B23-B4EF-71B2DBFCF48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0A0F53-2299-4CFA-981B-AB628EF1185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9D87D72-6523-4137-A165-B85428ECDC2E}">
      <dgm:prSet phldrT="[Text]" custT="1"/>
      <dgm:spPr>
        <a:xfrm>
          <a:off x="3313318" y="1429609"/>
          <a:ext cx="1791050" cy="162545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dirty="0" smtClean="0">
              <a:solidFill>
                <a:sysClr val="window" lastClr="FFFFFF"/>
              </a:solidFill>
              <a:latin typeface="Calibri"/>
              <a:ea typeface="+mn-ea"/>
              <a:cs typeface="+mn-cs"/>
            </a:rPr>
            <a:t>What are your drivers? </a:t>
          </a:r>
          <a:endParaRPr lang="en-US" sz="2000" dirty="0">
            <a:solidFill>
              <a:sysClr val="window" lastClr="FFFFFF"/>
            </a:solidFill>
            <a:latin typeface="Calibri"/>
            <a:ea typeface="+mn-ea"/>
            <a:cs typeface="+mn-cs"/>
          </a:endParaRPr>
        </a:p>
      </dgm:t>
    </dgm:pt>
    <dgm:pt modelId="{82ACD655-58A7-4DE5-8D41-1C9B1FC47FA4}" type="parTrans" cxnId="{EDE51826-AD01-43E3-86E6-9F471A4429A0}">
      <dgm:prSet/>
      <dgm:spPr/>
      <dgm:t>
        <a:bodyPr/>
        <a:lstStyle/>
        <a:p>
          <a:endParaRPr lang="en-US"/>
        </a:p>
      </dgm:t>
    </dgm:pt>
    <dgm:pt modelId="{9EEC77F8-52D7-451E-A542-7F940CE7CF79}" type="sibTrans" cxnId="{EDE51826-AD01-43E3-86E6-9F471A4429A0}">
      <dgm:prSet/>
      <dgm:spPr/>
      <dgm:t>
        <a:bodyPr/>
        <a:lstStyle/>
        <a:p>
          <a:endParaRPr lang="en-US"/>
        </a:p>
      </dgm:t>
    </dgm:pt>
    <dgm:pt modelId="{AFD31FC5-B110-49AF-A4DF-F0C6C8F0175D}">
      <dgm:prSet phldrT="[Text]" custT="1"/>
      <dgm:spPr>
        <a:xfrm>
          <a:off x="2943665" y="-38694"/>
          <a:ext cx="2353285" cy="113524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400" dirty="0" smtClean="0">
              <a:solidFill>
                <a:sysClr val="window" lastClr="FFFFFF"/>
              </a:solidFill>
              <a:latin typeface="Calibri"/>
              <a:ea typeface="+mn-ea"/>
              <a:cs typeface="+mn-cs"/>
            </a:rPr>
            <a:t>Recruitment</a:t>
          </a:r>
          <a:r>
            <a:rPr lang="en-US" sz="1600" dirty="0" smtClean="0">
              <a:solidFill>
                <a:sysClr val="window" lastClr="FFFFFF"/>
              </a:solidFill>
              <a:latin typeface="Calibri"/>
              <a:ea typeface="+mn-ea"/>
              <a:cs typeface="+mn-cs"/>
            </a:rPr>
            <a:t> </a:t>
          </a:r>
          <a:endParaRPr lang="en-US" sz="1600" dirty="0">
            <a:solidFill>
              <a:sysClr val="window" lastClr="FFFFFF"/>
            </a:solidFill>
            <a:latin typeface="Calibri"/>
            <a:ea typeface="+mn-ea"/>
            <a:cs typeface="+mn-cs"/>
          </a:endParaRPr>
        </a:p>
      </dgm:t>
    </dgm:pt>
    <dgm:pt modelId="{F2E8DDFC-CCC3-46ED-8C51-53AC10A9B2F1}" type="parTrans" cxnId="{56779FCA-27A3-4826-8603-562AA7504F73}">
      <dgm:prSet/>
      <dgm:spPr/>
      <dgm:t>
        <a:bodyPr/>
        <a:lstStyle/>
        <a:p>
          <a:endParaRPr lang="en-US"/>
        </a:p>
      </dgm:t>
    </dgm:pt>
    <dgm:pt modelId="{F664E56F-7D47-4C19-97A2-EC1ECAA86BC7}" type="sibTrans" cxnId="{56779FCA-27A3-4826-8603-562AA7504F73}">
      <dgm:prSet/>
      <dgm:spPr>
        <a:xfrm>
          <a:off x="2354869" y="487965"/>
          <a:ext cx="3530879" cy="3530879"/>
        </a:xfrm>
        <a:prstGeom prst="blockArc">
          <a:avLst>
            <a:gd name="adj1" fmla="val 16200000"/>
            <a:gd name="adj2" fmla="val 0"/>
            <a:gd name="adj3" fmla="val 4640"/>
          </a:avLst>
        </a:prstGeom>
        <a:solidFill>
          <a:srgbClr val="4F81BD">
            <a:tint val="60000"/>
            <a:hueOff val="0"/>
            <a:satOff val="0"/>
            <a:lumOff val="0"/>
            <a:alphaOff val="0"/>
          </a:srgbClr>
        </a:solidFill>
        <a:ln>
          <a:noFill/>
        </a:ln>
        <a:effectLst/>
      </dgm:spPr>
      <dgm:t>
        <a:bodyPr/>
        <a:lstStyle/>
        <a:p>
          <a:endParaRPr lang="en-US"/>
        </a:p>
      </dgm:t>
    </dgm:pt>
    <dgm:pt modelId="{06332B24-33D3-4F27-9AD2-FC34000F5B98}">
      <dgm:prSet phldrT="[Text]" custT="1"/>
      <dgm:spPr>
        <a:xfrm>
          <a:off x="5157854" y="1638724"/>
          <a:ext cx="1373866" cy="122936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dirty="0" smtClean="0">
              <a:solidFill>
                <a:sysClr val="window" lastClr="FFFFFF"/>
              </a:solidFill>
              <a:latin typeface="Calibri"/>
              <a:ea typeface="+mn-ea"/>
              <a:cs typeface="+mn-cs"/>
            </a:rPr>
            <a:t>Training</a:t>
          </a:r>
          <a:endParaRPr lang="en-US" sz="1600" dirty="0">
            <a:solidFill>
              <a:sysClr val="window" lastClr="FFFFFF"/>
            </a:solidFill>
            <a:latin typeface="Calibri"/>
            <a:ea typeface="+mn-ea"/>
            <a:cs typeface="+mn-cs"/>
          </a:endParaRPr>
        </a:p>
      </dgm:t>
    </dgm:pt>
    <dgm:pt modelId="{BB807938-4985-474C-BEEA-C1043B6ED303}" type="parTrans" cxnId="{C4AC77A8-5515-43E1-A74D-CB00D45B7A81}">
      <dgm:prSet/>
      <dgm:spPr/>
      <dgm:t>
        <a:bodyPr/>
        <a:lstStyle/>
        <a:p>
          <a:endParaRPr lang="en-US"/>
        </a:p>
      </dgm:t>
    </dgm:pt>
    <dgm:pt modelId="{27882741-BCB3-49E7-84B2-52BD1FB83A47}" type="sibTrans" cxnId="{C4AC77A8-5515-43E1-A74D-CB00D45B7A81}">
      <dgm:prSet/>
      <dgm:spPr>
        <a:xfrm>
          <a:off x="2354869" y="487965"/>
          <a:ext cx="3530879" cy="3530879"/>
        </a:xfrm>
        <a:prstGeom prst="blockArc">
          <a:avLst>
            <a:gd name="adj1" fmla="val 0"/>
            <a:gd name="adj2" fmla="val 5400000"/>
            <a:gd name="adj3" fmla="val 4640"/>
          </a:avLst>
        </a:prstGeom>
        <a:solidFill>
          <a:srgbClr val="4F81BD">
            <a:tint val="60000"/>
            <a:hueOff val="0"/>
            <a:satOff val="0"/>
            <a:lumOff val="0"/>
            <a:alphaOff val="0"/>
          </a:srgbClr>
        </a:solidFill>
        <a:ln>
          <a:noFill/>
        </a:ln>
        <a:effectLst/>
      </dgm:spPr>
      <dgm:t>
        <a:bodyPr/>
        <a:lstStyle/>
        <a:p>
          <a:endParaRPr lang="en-US"/>
        </a:p>
      </dgm:t>
    </dgm:pt>
    <dgm:pt modelId="{DEA92E27-F6D8-4E05-A107-A976422EE4C2}">
      <dgm:prSet phldrT="[Text]" custT="1"/>
      <dgm:spPr>
        <a:xfrm>
          <a:off x="3082564" y="3327856"/>
          <a:ext cx="2075488" cy="130005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400" dirty="0" smtClean="0">
              <a:solidFill>
                <a:sysClr val="window" lastClr="FFFFFF"/>
              </a:solidFill>
              <a:latin typeface="Calibri"/>
              <a:ea typeface="+mn-ea"/>
              <a:cs typeface="+mn-cs"/>
            </a:rPr>
            <a:t>Retention</a:t>
          </a:r>
          <a:r>
            <a:rPr lang="en-US" sz="1600" dirty="0" smtClean="0">
              <a:solidFill>
                <a:sysClr val="window" lastClr="FFFFFF"/>
              </a:solidFill>
              <a:latin typeface="Calibri"/>
              <a:ea typeface="+mn-ea"/>
              <a:cs typeface="+mn-cs"/>
            </a:rPr>
            <a:t> </a:t>
          </a:r>
          <a:endParaRPr lang="en-US" sz="1600" dirty="0">
            <a:solidFill>
              <a:sysClr val="window" lastClr="FFFFFF"/>
            </a:solidFill>
            <a:latin typeface="Calibri"/>
            <a:ea typeface="+mn-ea"/>
            <a:cs typeface="+mn-cs"/>
          </a:endParaRPr>
        </a:p>
      </dgm:t>
    </dgm:pt>
    <dgm:pt modelId="{360344CA-7718-440A-A064-123367A6C4E2}" type="parTrans" cxnId="{1A413E2C-3C9F-4B75-99EC-24E541FC9045}">
      <dgm:prSet/>
      <dgm:spPr/>
      <dgm:t>
        <a:bodyPr/>
        <a:lstStyle/>
        <a:p>
          <a:endParaRPr lang="en-US"/>
        </a:p>
      </dgm:t>
    </dgm:pt>
    <dgm:pt modelId="{716F8DEF-009A-4383-AE18-83175D5D8B7B}" type="sibTrans" cxnId="{1A413E2C-3C9F-4B75-99EC-24E541FC9045}">
      <dgm:prSet/>
      <dgm:spPr>
        <a:xfrm>
          <a:off x="2354869" y="487965"/>
          <a:ext cx="3530879" cy="3530879"/>
        </a:xfrm>
        <a:prstGeom prst="blockArc">
          <a:avLst>
            <a:gd name="adj1" fmla="val 5400000"/>
            <a:gd name="adj2" fmla="val 10800000"/>
            <a:gd name="adj3" fmla="val 4640"/>
          </a:avLst>
        </a:prstGeom>
        <a:solidFill>
          <a:srgbClr val="4F81BD">
            <a:tint val="60000"/>
            <a:hueOff val="0"/>
            <a:satOff val="0"/>
            <a:lumOff val="0"/>
            <a:alphaOff val="0"/>
          </a:srgbClr>
        </a:solidFill>
        <a:ln>
          <a:noFill/>
        </a:ln>
        <a:effectLst/>
      </dgm:spPr>
      <dgm:t>
        <a:bodyPr/>
        <a:lstStyle/>
        <a:p>
          <a:endParaRPr lang="en-US"/>
        </a:p>
      </dgm:t>
    </dgm:pt>
    <dgm:pt modelId="{C716B3CC-3B9A-4A73-BB00-106316B2E9FA}">
      <dgm:prSet phldrT="[Text]" custT="1"/>
      <dgm:spPr>
        <a:xfrm>
          <a:off x="1587600" y="1435259"/>
          <a:ext cx="1616459" cy="163629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dirty="0" smtClean="0">
              <a:solidFill>
                <a:sysClr val="window" lastClr="FFFFFF"/>
              </a:solidFill>
              <a:latin typeface="Calibri"/>
              <a:ea typeface="+mn-ea"/>
              <a:cs typeface="+mn-cs"/>
            </a:rPr>
            <a:t>Clinical Workforce</a:t>
          </a:r>
          <a:endParaRPr lang="en-US" sz="2000" dirty="0">
            <a:solidFill>
              <a:sysClr val="window" lastClr="FFFFFF"/>
            </a:solidFill>
            <a:latin typeface="Calibri"/>
            <a:ea typeface="+mn-ea"/>
            <a:cs typeface="+mn-cs"/>
          </a:endParaRPr>
        </a:p>
      </dgm:t>
    </dgm:pt>
    <dgm:pt modelId="{E7ECCDA2-5124-492A-9857-EE9249FB2FD3}" type="parTrans" cxnId="{6F343DF1-8C0E-47AC-B539-CF57DF1E44EB}">
      <dgm:prSet/>
      <dgm:spPr/>
      <dgm:t>
        <a:bodyPr/>
        <a:lstStyle/>
        <a:p>
          <a:endParaRPr lang="en-US"/>
        </a:p>
      </dgm:t>
    </dgm:pt>
    <dgm:pt modelId="{24845276-E622-4EF6-8EAF-F3B5ADD4A567}" type="sibTrans" cxnId="{6F343DF1-8C0E-47AC-B539-CF57DF1E44EB}">
      <dgm:prSet/>
      <dgm:spPr>
        <a:xfrm>
          <a:off x="2354869" y="487965"/>
          <a:ext cx="3530879" cy="3530879"/>
        </a:xfrm>
        <a:prstGeom prst="blockArc">
          <a:avLst>
            <a:gd name="adj1" fmla="val 10800000"/>
            <a:gd name="adj2" fmla="val 16200000"/>
            <a:gd name="adj3" fmla="val 4640"/>
          </a:avLst>
        </a:prstGeom>
        <a:solidFill>
          <a:srgbClr val="4F81BD">
            <a:tint val="60000"/>
            <a:hueOff val="0"/>
            <a:satOff val="0"/>
            <a:lumOff val="0"/>
            <a:alphaOff val="0"/>
          </a:srgbClr>
        </a:solidFill>
        <a:ln>
          <a:noFill/>
        </a:ln>
        <a:effectLst/>
      </dgm:spPr>
      <dgm:t>
        <a:bodyPr/>
        <a:lstStyle/>
        <a:p>
          <a:endParaRPr lang="en-US"/>
        </a:p>
      </dgm:t>
    </dgm:pt>
    <dgm:pt modelId="{3DAB2CAC-158B-4735-98D2-7D87AA98C984}" type="pres">
      <dgm:prSet presAssocID="{3E0A0F53-2299-4CFA-981B-AB628EF11855}" presName="Name0" presStyleCnt="0">
        <dgm:presLayoutVars>
          <dgm:chMax val="1"/>
          <dgm:dir/>
          <dgm:animLvl val="ctr"/>
          <dgm:resizeHandles val="exact"/>
        </dgm:presLayoutVars>
      </dgm:prSet>
      <dgm:spPr/>
      <dgm:t>
        <a:bodyPr/>
        <a:lstStyle/>
        <a:p>
          <a:endParaRPr lang="en-US"/>
        </a:p>
      </dgm:t>
    </dgm:pt>
    <dgm:pt modelId="{C510EE42-E381-4026-A051-9C0BE49656B4}" type="pres">
      <dgm:prSet presAssocID="{B9D87D72-6523-4137-A165-B85428ECDC2E}" presName="centerShape" presStyleLbl="node0" presStyleIdx="0" presStyleCnt="1" custScaleX="110188" custLinFactNeighborX="2567" custLinFactNeighborY="-321"/>
      <dgm:spPr/>
      <dgm:t>
        <a:bodyPr/>
        <a:lstStyle/>
        <a:p>
          <a:endParaRPr lang="en-US"/>
        </a:p>
      </dgm:t>
    </dgm:pt>
    <dgm:pt modelId="{F0C9D425-255E-4271-B785-60CE931DF097}" type="pres">
      <dgm:prSet presAssocID="{AFD31FC5-B110-49AF-A4DF-F0C6C8F0175D}" presName="node" presStyleLbl="node1" presStyleIdx="0" presStyleCnt="4" custScaleX="206825" custScaleY="99774">
        <dgm:presLayoutVars>
          <dgm:bulletEnabled val="1"/>
        </dgm:presLayoutVars>
      </dgm:prSet>
      <dgm:spPr/>
      <dgm:t>
        <a:bodyPr/>
        <a:lstStyle/>
        <a:p>
          <a:endParaRPr lang="en-US"/>
        </a:p>
      </dgm:t>
    </dgm:pt>
    <dgm:pt modelId="{7A7517AB-BE59-4EAB-A513-9BDF853C5E1D}" type="pres">
      <dgm:prSet presAssocID="{AFD31FC5-B110-49AF-A4DF-F0C6C8F0175D}" presName="dummy" presStyleCnt="0"/>
      <dgm:spPr/>
    </dgm:pt>
    <dgm:pt modelId="{F09860C4-92B1-4BEF-910B-CCC6F7589497}" type="pres">
      <dgm:prSet presAssocID="{F664E56F-7D47-4C19-97A2-EC1ECAA86BC7}" presName="sibTrans" presStyleLbl="sibTrans2D1" presStyleIdx="0" presStyleCnt="4"/>
      <dgm:spPr/>
      <dgm:t>
        <a:bodyPr/>
        <a:lstStyle/>
        <a:p>
          <a:endParaRPr lang="en-US"/>
        </a:p>
      </dgm:t>
    </dgm:pt>
    <dgm:pt modelId="{8971BBA4-00EE-4BFC-A448-E21270EB7853}" type="pres">
      <dgm:prSet presAssocID="{06332B24-33D3-4F27-9AD2-FC34000F5B98}" presName="node" presStyleLbl="node1" presStyleIdx="1" presStyleCnt="4" custScaleX="120746" custScaleY="108046">
        <dgm:presLayoutVars>
          <dgm:bulletEnabled val="1"/>
        </dgm:presLayoutVars>
      </dgm:prSet>
      <dgm:spPr/>
      <dgm:t>
        <a:bodyPr/>
        <a:lstStyle/>
        <a:p>
          <a:endParaRPr lang="en-US"/>
        </a:p>
      </dgm:t>
    </dgm:pt>
    <dgm:pt modelId="{AE40F39E-9880-4BF8-8C1C-B8D3189521BE}" type="pres">
      <dgm:prSet presAssocID="{06332B24-33D3-4F27-9AD2-FC34000F5B98}" presName="dummy" presStyleCnt="0"/>
      <dgm:spPr/>
    </dgm:pt>
    <dgm:pt modelId="{7DF0D72E-911A-4336-B8A8-499B4F7446A4}" type="pres">
      <dgm:prSet presAssocID="{27882741-BCB3-49E7-84B2-52BD1FB83A47}" presName="sibTrans" presStyleLbl="sibTrans2D1" presStyleIdx="1" presStyleCnt="4"/>
      <dgm:spPr/>
      <dgm:t>
        <a:bodyPr/>
        <a:lstStyle/>
        <a:p>
          <a:endParaRPr lang="en-US"/>
        </a:p>
      </dgm:t>
    </dgm:pt>
    <dgm:pt modelId="{BB982126-6260-4FBD-98F4-8F929869D3F1}" type="pres">
      <dgm:prSet presAssocID="{DEA92E27-F6D8-4E05-A107-A976422EE4C2}" presName="node" presStyleLbl="node1" presStyleIdx="2" presStyleCnt="4" custScaleX="182410" custScaleY="114259">
        <dgm:presLayoutVars>
          <dgm:bulletEnabled val="1"/>
        </dgm:presLayoutVars>
      </dgm:prSet>
      <dgm:spPr/>
      <dgm:t>
        <a:bodyPr/>
        <a:lstStyle/>
        <a:p>
          <a:endParaRPr lang="en-US"/>
        </a:p>
      </dgm:t>
    </dgm:pt>
    <dgm:pt modelId="{696A752F-520C-44F1-9A14-BB93F36979D0}" type="pres">
      <dgm:prSet presAssocID="{DEA92E27-F6D8-4E05-A107-A976422EE4C2}" presName="dummy" presStyleCnt="0"/>
      <dgm:spPr/>
    </dgm:pt>
    <dgm:pt modelId="{1521E69B-0771-4011-BF7C-C5185DE1B8AE}" type="pres">
      <dgm:prSet presAssocID="{716F8DEF-009A-4383-AE18-83175D5D8B7B}" presName="sibTrans" presStyleLbl="sibTrans2D1" presStyleIdx="2" presStyleCnt="4"/>
      <dgm:spPr/>
      <dgm:t>
        <a:bodyPr/>
        <a:lstStyle/>
        <a:p>
          <a:endParaRPr lang="en-US"/>
        </a:p>
      </dgm:t>
    </dgm:pt>
    <dgm:pt modelId="{AD78E523-7F67-4FD8-9BC7-6D0E00D4A566}" type="pres">
      <dgm:prSet presAssocID="{C716B3CC-3B9A-4A73-BB00-106316B2E9FA}" presName="node" presStyleLbl="node1" presStyleIdx="3" presStyleCnt="4" custScaleX="142067" custScaleY="143810">
        <dgm:presLayoutVars>
          <dgm:bulletEnabled val="1"/>
        </dgm:presLayoutVars>
      </dgm:prSet>
      <dgm:spPr/>
      <dgm:t>
        <a:bodyPr/>
        <a:lstStyle/>
        <a:p>
          <a:endParaRPr lang="en-US"/>
        </a:p>
      </dgm:t>
    </dgm:pt>
    <dgm:pt modelId="{9BD7A70B-3A8E-41BB-8A78-262B4E3B32D8}" type="pres">
      <dgm:prSet presAssocID="{C716B3CC-3B9A-4A73-BB00-106316B2E9FA}" presName="dummy" presStyleCnt="0"/>
      <dgm:spPr/>
    </dgm:pt>
    <dgm:pt modelId="{072E9B5D-915E-45FB-89D1-CD9261C992CA}" type="pres">
      <dgm:prSet presAssocID="{24845276-E622-4EF6-8EAF-F3B5ADD4A567}" presName="sibTrans" presStyleLbl="sibTrans2D1" presStyleIdx="3" presStyleCnt="4"/>
      <dgm:spPr/>
      <dgm:t>
        <a:bodyPr/>
        <a:lstStyle/>
        <a:p>
          <a:endParaRPr lang="en-US"/>
        </a:p>
      </dgm:t>
    </dgm:pt>
  </dgm:ptLst>
  <dgm:cxnLst>
    <dgm:cxn modelId="{2B13DC19-1C66-44ED-9B64-8900392E140A}" type="presOf" srcId="{06332B24-33D3-4F27-9AD2-FC34000F5B98}" destId="{8971BBA4-00EE-4BFC-A448-E21270EB7853}" srcOrd="0" destOrd="0" presId="urn:microsoft.com/office/officeart/2005/8/layout/radial6"/>
    <dgm:cxn modelId="{5B22192E-7012-41E5-94A1-52B8D14E5248}" type="presOf" srcId="{F664E56F-7D47-4C19-97A2-EC1ECAA86BC7}" destId="{F09860C4-92B1-4BEF-910B-CCC6F7589497}" srcOrd="0" destOrd="0" presId="urn:microsoft.com/office/officeart/2005/8/layout/radial6"/>
    <dgm:cxn modelId="{BAA7CD7C-8AF7-4E79-9B93-0CF857AF8E66}" type="presOf" srcId="{AFD31FC5-B110-49AF-A4DF-F0C6C8F0175D}" destId="{F0C9D425-255E-4271-B785-60CE931DF097}" srcOrd="0" destOrd="0" presId="urn:microsoft.com/office/officeart/2005/8/layout/radial6"/>
    <dgm:cxn modelId="{6CF6235C-E503-4977-B43D-777F652D579B}" type="presOf" srcId="{3E0A0F53-2299-4CFA-981B-AB628EF11855}" destId="{3DAB2CAC-158B-4735-98D2-7D87AA98C984}" srcOrd="0" destOrd="0" presId="urn:microsoft.com/office/officeart/2005/8/layout/radial6"/>
    <dgm:cxn modelId="{4D1A150A-4255-4767-97F4-B0FA3CF26026}" type="presOf" srcId="{C716B3CC-3B9A-4A73-BB00-106316B2E9FA}" destId="{AD78E523-7F67-4FD8-9BC7-6D0E00D4A566}" srcOrd="0" destOrd="0" presId="urn:microsoft.com/office/officeart/2005/8/layout/radial6"/>
    <dgm:cxn modelId="{1A413E2C-3C9F-4B75-99EC-24E541FC9045}" srcId="{B9D87D72-6523-4137-A165-B85428ECDC2E}" destId="{DEA92E27-F6D8-4E05-A107-A976422EE4C2}" srcOrd="2" destOrd="0" parTransId="{360344CA-7718-440A-A064-123367A6C4E2}" sibTransId="{716F8DEF-009A-4383-AE18-83175D5D8B7B}"/>
    <dgm:cxn modelId="{56779FCA-27A3-4826-8603-562AA7504F73}" srcId="{B9D87D72-6523-4137-A165-B85428ECDC2E}" destId="{AFD31FC5-B110-49AF-A4DF-F0C6C8F0175D}" srcOrd="0" destOrd="0" parTransId="{F2E8DDFC-CCC3-46ED-8C51-53AC10A9B2F1}" sibTransId="{F664E56F-7D47-4C19-97A2-EC1ECAA86BC7}"/>
    <dgm:cxn modelId="{08ECF612-0B9A-42BC-B650-7EFB7A343C2D}" type="presOf" srcId="{24845276-E622-4EF6-8EAF-F3B5ADD4A567}" destId="{072E9B5D-915E-45FB-89D1-CD9261C992CA}" srcOrd="0" destOrd="0" presId="urn:microsoft.com/office/officeart/2005/8/layout/radial6"/>
    <dgm:cxn modelId="{EDADF0D0-5DCC-42C3-82D5-00AC03D67B91}" type="presOf" srcId="{DEA92E27-F6D8-4E05-A107-A976422EE4C2}" destId="{BB982126-6260-4FBD-98F4-8F929869D3F1}" srcOrd="0" destOrd="0" presId="urn:microsoft.com/office/officeart/2005/8/layout/radial6"/>
    <dgm:cxn modelId="{CEAFDD56-3B0A-49B8-A409-943403E1E1AF}" type="presOf" srcId="{B9D87D72-6523-4137-A165-B85428ECDC2E}" destId="{C510EE42-E381-4026-A051-9C0BE49656B4}" srcOrd="0" destOrd="0" presId="urn:microsoft.com/office/officeart/2005/8/layout/radial6"/>
    <dgm:cxn modelId="{75D566BF-8274-48EB-8BE7-9DB851873F9F}" type="presOf" srcId="{27882741-BCB3-49E7-84B2-52BD1FB83A47}" destId="{7DF0D72E-911A-4336-B8A8-499B4F7446A4}" srcOrd="0" destOrd="0" presId="urn:microsoft.com/office/officeart/2005/8/layout/radial6"/>
    <dgm:cxn modelId="{C0303090-9DB5-4C9B-BBC9-E086B59E1B29}" type="presOf" srcId="{716F8DEF-009A-4383-AE18-83175D5D8B7B}" destId="{1521E69B-0771-4011-BF7C-C5185DE1B8AE}" srcOrd="0" destOrd="0" presId="urn:microsoft.com/office/officeart/2005/8/layout/radial6"/>
    <dgm:cxn modelId="{C4AC77A8-5515-43E1-A74D-CB00D45B7A81}" srcId="{B9D87D72-6523-4137-A165-B85428ECDC2E}" destId="{06332B24-33D3-4F27-9AD2-FC34000F5B98}" srcOrd="1" destOrd="0" parTransId="{BB807938-4985-474C-BEEA-C1043B6ED303}" sibTransId="{27882741-BCB3-49E7-84B2-52BD1FB83A47}"/>
    <dgm:cxn modelId="{6F343DF1-8C0E-47AC-B539-CF57DF1E44EB}" srcId="{B9D87D72-6523-4137-A165-B85428ECDC2E}" destId="{C716B3CC-3B9A-4A73-BB00-106316B2E9FA}" srcOrd="3" destOrd="0" parTransId="{E7ECCDA2-5124-492A-9857-EE9249FB2FD3}" sibTransId="{24845276-E622-4EF6-8EAF-F3B5ADD4A567}"/>
    <dgm:cxn modelId="{EDE51826-AD01-43E3-86E6-9F471A4429A0}" srcId="{3E0A0F53-2299-4CFA-981B-AB628EF11855}" destId="{B9D87D72-6523-4137-A165-B85428ECDC2E}" srcOrd="0" destOrd="0" parTransId="{82ACD655-58A7-4DE5-8D41-1C9B1FC47FA4}" sibTransId="{9EEC77F8-52D7-451E-A542-7F940CE7CF79}"/>
    <dgm:cxn modelId="{57C7A8C6-CC4A-49E4-AD9B-147B7820A1F2}" type="presParOf" srcId="{3DAB2CAC-158B-4735-98D2-7D87AA98C984}" destId="{C510EE42-E381-4026-A051-9C0BE49656B4}" srcOrd="0" destOrd="0" presId="urn:microsoft.com/office/officeart/2005/8/layout/radial6"/>
    <dgm:cxn modelId="{9BD31080-386A-412E-8234-B3D5A03D26D0}" type="presParOf" srcId="{3DAB2CAC-158B-4735-98D2-7D87AA98C984}" destId="{F0C9D425-255E-4271-B785-60CE931DF097}" srcOrd="1" destOrd="0" presId="urn:microsoft.com/office/officeart/2005/8/layout/radial6"/>
    <dgm:cxn modelId="{E83E2590-D7F2-4D04-85F9-97ACBBB08AA7}" type="presParOf" srcId="{3DAB2CAC-158B-4735-98D2-7D87AA98C984}" destId="{7A7517AB-BE59-4EAB-A513-9BDF853C5E1D}" srcOrd="2" destOrd="0" presId="urn:microsoft.com/office/officeart/2005/8/layout/radial6"/>
    <dgm:cxn modelId="{09888444-9496-486C-9556-58B3DA6281BE}" type="presParOf" srcId="{3DAB2CAC-158B-4735-98D2-7D87AA98C984}" destId="{F09860C4-92B1-4BEF-910B-CCC6F7589497}" srcOrd="3" destOrd="0" presId="urn:microsoft.com/office/officeart/2005/8/layout/radial6"/>
    <dgm:cxn modelId="{63CFA473-19F7-480D-9F4B-6F97B0AE5889}" type="presParOf" srcId="{3DAB2CAC-158B-4735-98D2-7D87AA98C984}" destId="{8971BBA4-00EE-4BFC-A448-E21270EB7853}" srcOrd="4" destOrd="0" presId="urn:microsoft.com/office/officeart/2005/8/layout/radial6"/>
    <dgm:cxn modelId="{4D779932-F6CD-4B04-B70A-F90040F8F3F9}" type="presParOf" srcId="{3DAB2CAC-158B-4735-98D2-7D87AA98C984}" destId="{AE40F39E-9880-4BF8-8C1C-B8D3189521BE}" srcOrd="5" destOrd="0" presId="urn:microsoft.com/office/officeart/2005/8/layout/radial6"/>
    <dgm:cxn modelId="{B9537676-0210-4297-A938-63EFFB6B3B75}" type="presParOf" srcId="{3DAB2CAC-158B-4735-98D2-7D87AA98C984}" destId="{7DF0D72E-911A-4336-B8A8-499B4F7446A4}" srcOrd="6" destOrd="0" presId="urn:microsoft.com/office/officeart/2005/8/layout/radial6"/>
    <dgm:cxn modelId="{6BB2901F-4EED-448C-A81F-DD02C29B4B93}" type="presParOf" srcId="{3DAB2CAC-158B-4735-98D2-7D87AA98C984}" destId="{BB982126-6260-4FBD-98F4-8F929869D3F1}" srcOrd="7" destOrd="0" presId="urn:microsoft.com/office/officeart/2005/8/layout/radial6"/>
    <dgm:cxn modelId="{D7D6E9C7-D229-4BD1-9C96-7AAE68AD6E14}" type="presParOf" srcId="{3DAB2CAC-158B-4735-98D2-7D87AA98C984}" destId="{696A752F-520C-44F1-9A14-BB93F36979D0}" srcOrd="8" destOrd="0" presId="urn:microsoft.com/office/officeart/2005/8/layout/radial6"/>
    <dgm:cxn modelId="{867B99E2-FA6A-4404-ACD1-C37CCF5849AB}" type="presParOf" srcId="{3DAB2CAC-158B-4735-98D2-7D87AA98C984}" destId="{1521E69B-0771-4011-BF7C-C5185DE1B8AE}" srcOrd="9" destOrd="0" presId="urn:microsoft.com/office/officeart/2005/8/layout/radial6"/>
    <dgm:cxn modelId="{809F4609-C29E-496E-A256-D8D53786120F}" type="presParOf" srcId="{3DAB2CAC-158B-4735-98D2-7D87AA98C984}" destId="{AD78E523-7F67-4FD8-9BC7-6D0E00D4A566}" srcOrd="10" destOrd="0" presId="urn:microsoft.com/office/officeart/2005/8/layout/radial6"/>
    <dgm:cxn modelId="{99D374F8-C377-4A9A-B5C4-37BAA1158F82}" type="presParOf" srcId="{3DAB2CAC-158B-4735-98D2-7D87AA98C984}" destId="{9BD7A70B-3A8E-41BB-8A78-262B4E3B32D8}" srcOrd="11" destOrd="0" presId="urn:microsoft.com/office/officeart/2005/8/layout/radial6"/>
    <dgm:cxn modelId="{6AA1C6FA-6B62-4431-B59E-CE16B8B24177}" type="presParOf" srcId="{3DAB2CAC-158B-4735-98D2-7D87AA98C984}" destId="{072E9B5D-915E-45FB-89D1-CD9261C992C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040DD-FA15-45D9-B339-D1519DE47884}">
      <dsp:nvSpPr>
        <dsp:cNvPr id="0" name=""/>
        <dsp:cNvSpPr/>
      </dsp:nvSpPr>
      <dsp:spPr>
        <a:xfrm>
          <a:off x="2282671" y="1414"/>
          <a:ext cx="1618402" cy="80920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Student</a:t>
          </a:r>
        </a:p>
      </dsp:txBody>
      <dsp:txXfrm>
        <a:off x="2306372" y="25115"/>
        <a:ext cx="1571000" cy="761799"/>
      </dsp:txXfrm>
    </dsp:sp>
    <dsp:sp modelId="{6283D5E2-A3AB-48AA-9CE6-C5EE71D6E221}">
      <dsp:nvSpPr>
        <dsp:cNvPr id="0" name=""/>
        <dsp:cNvSpPr/>
      </dsp:nvSpPr>
      <dsp:spPr>
        <a:xfrm rot="2160000">
          <a:off x="3751297" y="1050849"/>
          <a:ext cx="846046" cy="283220"/>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836263" y="1107493"/>
        <a:ext cx="676114" cy="169932"/>
      </dsp:txXfrm>
    </dsp:sp>
    <dsp:sp modelId="{A416B0D7-6201-406D-896C-79FE812C74DF}">
      <dsp:nvSpPr>
        <dsp:cNvPr id="0" name=""/>
        <dsp:cNvSpPr/>
      </dsp:nvSpPr>
      <dsp:spPr>
        <a:xfrm>
          <a:off x="4447568" y="1574304"/>
          <a:ext cx="1618402" cy="809201"/>
        </a:xfrm>
        <a:prstGeom prst="roundRect">
          <a:avLst>
            <a:gd name="adj" fmla="val 1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Clinical Placement</a:t>
          </a:r>
        </a:p>
      </dsp:txBody>
      <dsp:txXfrm>
        <a:off x="4471269" y="1598005"/>
        <a:ext cx="1571000" cy="761799"/>
      </dsp:txXfrm>
    </dsp:sp>
    <dsp:sp modelId="{46CE8FF3-3902-4CDE-BB1A-AAA77E2A92BF}">
      <dsp:nvSpPr>
        <dsp:cNvPr id="0" name=""/>
        <dsp:cNvSpPr/>
      </dsp:nvSpPr>
      <dsp:spPr>
        <a:xfrm rot="6480000">
          <a:off x="4420287" y="3109789"/>
          <a:ext cx="846046" cy="283220"/>
        </a:xfrm>
        <a:prstGeom prst="leftRightArrow">
          <a:avLst>
            <a:gd name="adj1" fmla="val 60000"/>
            <a:gd name="adj2" fmla="val 50000"/>
          </a:avLst>
        </a:prstGeom>
        <a:solidFill>
          <a:schemeClr val="accent4">
            <a:hueOff val="2598923"/>
            <a:satOff val="-11992"/>
            <a:lumOff val="4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505253" y="3166433"/>
        <a:ext cx="676114" cy="169932"/>
      </dsp:txXfrm>
    </dsp:sp>
    <dsp:sp modelId="{8FC333D5-9A8D-41BF-B459-266D44397792}">
      <dsp:nvSpPr>
        <dsp:cNvPr id="0" name=""/>
        <dsp:cNvSpPr/>
      </dsp:nvSpPr>
      <dsp:spPr>
        <a:xfrm>
          <a:off x="3620651" y="4119293"/>
          <a:ext cx="1618402" cy="809201"/>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Postgraduate </a:t>
          </a:r>
          <a:r>
            <a:rPr lang="en-US" sz="2000" kern="1200" dirty="0" smtClean="0"/>
            <a:t>Trainee</a:t>
          </a:r>
          <a:endParaRPr lang="en-US" sz="2000" kern="1200" dirty="0"/>
        </a:p>
      </dsp:txBody>
      <dsp:txXfrm>
        <a:off x="3644352" y="4142994"/>
        <a:ext cx="1571000" cy="761799"/>
      </dsp:txXfrm>
    </dsp:sp>
    <dsp:sp modelId="{2C72F9BF-711B-4B8D-8AD7-33C73D740DC0}">
      <dsp:nvSpPr>
        <dsp:cNvPr id="0" name=""/>
        <dsp:cNvSpPr/>
      </dsp:nvSpPr>
      <dsp:spPr>
        <a:xfrm rot="10800000">
          <a:off x="2668849" y="4382283"/>
          <a:ext cx="846046" cy="283220"/>
        </a:xfrm>
        <a:prstGeom prst="leftRigh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753815" y="4438927"/>
        <a:ext cx="676114" cy="169932"/>
      </dsp:txXfrm>
    </dsp:sp>
    <dsp:sp modelId="{AF9AAAF5-EF97-4C50-9F6F-0564F42A6DC5}">
      <dsp:nvSpPr>
        <dsp:cNvPr id="0" name=""/>
        <dsp:cNvSpPr/>
      </dsp:nvSpPr>
      <dsp:spPr>
        <a:xfrm>
          <a:off x="944691" y="4119293"/>
          <a:ext cx="1618402" cy="809201"/>
        </a:xfrm>
        <a:prstGeom prst="roundRect">
          <a:avLst>
            <a:gd name="adj" fmla="val 1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Full-Time Provider</a:t>
          </a:r>
        </a:p>
      </dsp:txBody>
      <dsp:txXfrm>
        <a:off x="968392" y="4142994"/>
        <a:ext cx="1571000" cy="761799"/>
      </dsp:txXfrm>
    </dsp:sp>
    <dsp:sp modelId="{7A8065DD-21C3-479C-BA3B-7C3FA01803A0}">
      <dsp:nvSpPr>
        <dsp:cNvPr id="0" name=""/>
        <dsp:cNvSpPr/>
      </dsp:nvSpPr>
      <dsp:spPr>
        <a:xfrm rot="15120000">
          <a:off x="917410" y="3109789"/>
          <a:ext cx="846046" cy="283220"/>
        </a:xfrm>
        <a:prstGeom prst="leftRightArrow">
          <a:avLst>
            <a:gd name="adj1" fmla="val 60000"/>
            <a:gd name="adj2" fmla="val 50000"/>
          </a:avLst>
        </a:prstGeom>
        <a:solidFill>
          <a:schemeClr val="accent4">
            <a:hueOff val="7796769"/>
            <a:satOff val="-35976"/>
            <a:lumOff val="13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1002376" y="3166433"/>
        <a:ext cx="676114" cy="169932"/>
      </dsp:txXfrm>
    </dsp:sp>
    <dsp:sp modelId="{8C671482-8D39-42A3-B7D8-2FB42E68874B}">
      <dsp:nvSpPr>
        <dsp:cNvPr id="0" name=""/>
        <dsp:cNvSpPr/>
      </dsp:nvSpPr>
      <dsp:spPr>
        <a:xfrm>
          <a:off x="117774" y="1574304"/>
          <a:ext cx="1618402" cy="809201"/>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Preceptor/</a:t>
          </a:r>
          <a:endParaRPr lang="en-US" sz="1800" kern="1200" dirty="0"/>
        </a:p>
        <a:p>
          <a:pPr lvl="0" algn="ctr" defTabSz="800100">
            <a:lnSpc>
              <a:spcPct val="90000"/>
            </a:lnSpc>
            <a:spcBef>
              <a:spcPct val="0"/>
            </a:spcBef>
            <a:spcAft>
              <a:spcPct val="35000"/>
            </a:spcAft>
          </a:pPr>
          <a:r>
            <a:rPr lang="en-US" sz="1800" kern="1200" dirty="0"/>
            <a:t>Faculty</a:t>
          </a:r>
        </a:p>
      </dsp:txBody>
      <dsp:txXfrm>
        <a:off x="141475" y="1598005"/>
        <a:ext cx="1571000" cy="761799"/>
      </dsp:txXfrm>
    </dsp:sp>
    <dsp:sp modelId="{36C94176-2583-4CE5-A9A8-5DEE4F446955}">
      <dsp:nvSpPr>
        <dsp:cNvPr id="0" name=""/>
        <dsp:cNvSpPr/>
      </dsp:nvSpPr>
      <dsp:spPr>
        <a:xfrm rot="19440000">
          <a:off x="1586400" y="1050849"/>
          <a:ext cx="846046" cy="283220"/>
        </a:xfrm>
        <a:prstGeom prst="lef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671366" y="1107493"/>
        <a:ext cx="676114" cy="169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E9B5D-915E-45FB-89D1-CD9261C992CA}">
      <dsp:nvSpPr>
        <dsp:cNvPr id="0" name=""/>
        <dsp:cNvSpPr/>
      </dsp:nvSpPr>
      <dsp:spPr>
        <a:xfrm>
          <a:off x="2354869" y="487965"/>
          <a:ext cx="3530879" cy="3530879"/>
        </a:xfrm>
        <a:prstGeom prst="blockArc">
          <a:avLst>
            <a:gd name="adj1" fmla="val 10800000"/>
            <a:gd name="adj2" fmla="val 16200000"/>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521E69B-0771-4011-BF7C-C5185DE1B8AE}">
      <dsp:nvSpPr>
        <dsp:cNvPr id="0" name=""/>
        <dsp:cNvSpPr/>
      </dsp:nvSpPr>
      <dsp:spPr>
        <a:xfrm>
          <a:off x="2354869" y="487965"/>
          <a:ext cx="3530879" cy="3530879"/>
        </a:xfrm>
        <a:prstGeom prst="blockArc">
          <a:avLst>
            <a:gd name="adj1" fmla="val 5400000"/>
            <a:gd name="adj2" fmla="val 10800000"/>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DF0D72E-911A-4336-B8A8-499B4F7446A4}">
      <dsp:nvSpPr>
        <dsp:cNvPr id="0" name=""/>
        <dsp:cNvSpPr/>
      </dsp:nvSpPr>
      <dsp:spPr>
        <a:xfrm>
          <a:off x="2354869" y="487965"/>
          <a:ext cx="3530879" cy="3530879"/>
        </a:xfrm>
        <a:prstGeom prst="blockArc">
          <a:avLst>
            <a:gd name="adj1" fmla="val 0"/>
            <a:gd name="adj2" fmla="val 5400000"/>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09860C4-92B1-4BEF-910B-CCC6F7589497}">
      <dsp:nvSpPr>
        <dsp:cNvPr id="0" name=""/>
        <dsp:cNvSpPr/>
      </dsp:nvSpPr>
      <dsp:spPr>
        <a:xfrm>
          <a:off x="2354869" y="487965"/>
          <a:ext cx="3530879" cy="3530879"/>
        </a:xfrm>
        <a:prstGeom prst="blockArc">
          <a:avLst>
            <a:gd name="adj1" fmla="val 16200000"/>
            <a:gd name="adj2" fmla="val 0"/>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510EE42-E381-4026-A051-9C0BE49656B4}">
      <dsp:nvSpPr>
        <dsp:cNvPr id="0" name=""/>
        <dsp:cNvSpPr/>
      </dsp:nvSpPr>
      <dsp:spPr>
        <a:xfrm>
          <a:off x="3313318" y="1429609"/>
          <a:ext cx="1791050" cy="162545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 lastClr="FFFFFF"/>
              </a:solidFill>
              <a:latin typeface="Calibri"/>
              <a:ea typeface="+mn-ea"/>
              <a:cs typeface="+mn-cs"/>
            </a:rPr>
            <a:t>What are your drivers? </a:t>
          </a:r>
          <a:endParaRPr lang="en-US" sz="2000" kern="1200" dirty="0">
            <a:solidFill>
              <a:sysClr val="window" lastClr="FFFFFF"/>
            </a:solidFill>
            <a:latin typeface="Calibri"/>
            <a:ea typeface="+mn-ea"/>
            <a:cs typeface="+mn-cs"/>
          </a:endParaRPr>
        </a:p>
      </dsp:txBody>
      <dsp:txXfrm>
        <a:off x="3575611" y="1667651"/>
        <a:ext cx="1266464" cy="1149366"/>
      </dsp:txXfrm>
    </dsp:sp>
    <dsp:sp modelId="{F0C9D425-255E-4271-B785-60CE931DF097}">
      <dsp:nvSpPr>
        <dsp:cNvPr id="0" name=""/>
        <dsp:cNvSpPr/>
      </dsp:nvSpPr>
      <dsp:spPr>
        <a:xfrm>
          <a:off x="2943665" y="-38694"/>
          <a:ext cx="2353285" cy="113524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Recruitment</a:t>
          </a:r>
          <a:r>
            <a:rPr lang="en-US" sz="1600" kern="1200" dirty="0" smtClean="0">
              <a:solidFill>
                <a:sysClr val="window" lastClr="FFFFFF"/>
              </a:solidFill>
              <a:latin typeface="Calibri"/>
              <a:ea typeface="+mn-ea"/>
              <a:cs typeface="+mn-cs"/>
            </a:rPr>
            <a:t> </a:t>
          </a:r>
          <a:endParaRPr lang="en-US" sz="1600" kern="1200" dirty="0">
            <a:solidFill>
              <a:sysClr val="window" lastClr="FFFFFF"/>
            </a:solidFill>
            <a:latin typeface="Calibri"/>
            <a:ea typeface="+mn-ea"/>
            <a:cs typeface="+mn-cs"/>
          </a:endParaRPr>
        </a:p>
      </dsp:txBody>
      <dsp:txXfrm>
        <a:off x="3288296" y="127558"/>
        <a:ext cx="1664023" cy="802739"/>
      </dsp:txXfrm>
    </dsp:sp>
    <dsp:sp modelId="{8971BBA4-00EE-4BFC-A448-E21270EB7853}">
      <dsp:nvSpPr>
        <dsp:cNvPr id="0" name=""/>
        <dsp:cNvSpPr/>
      </dsp:nvSpPr>
      <dsp:spPr>
        <a:xfrm>
          <a:off x="5157854" y="1638724"/>
          <a:ext cx="1373866" cy="122936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 lastClr="FFFFFF"/>
              </a:solidFill>
              <a:latin typeface="Calibri"/>
              <a:ea typeface="+mn-ea"/>
              <a:cs typeface="+mn-cs"/>
            </a:rPr>
            <a:t>Training</a:t>
          </a:r>
          <a:endParaRPr lang="en-US" sz="1600" kern="1200" dirty="0">
            <a:solidFill>
              <a:sysClr val="window" lastClr="FFFFFF"/>
            </a:solidFill>
            <a:latin typeface="Calibri"/>
            <a:ea typeface="+mn-ea"/>
            <a:cs typeface="+mn-cs"/>
          </a:endParaRPr>
        </a:p>
      </dsp:txBody>
      <dsp:txXfrm>
        <a:off x="5359052" y="1818760"/>
        <a:ext cx="971470" cy="869291"/>
      </dsp:txXfrm>
    </dsp:sp>
    <dsp:sp modelId="{BB982126-6260-4FBD-98F4-8F929869D3F1}">
      <dsp:nvSpPr>
        <dsp:cNvPr id="0" name=""/>
        <dsp:cNvSpPr/>
      </dsp:nvSpPr>
      <dsp:spPr>
        <a:xfrm>
          <a:off x="3082564" y="3327856"/>
          <a:ext cx="2075488" cy="130005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Retention</a:t>
          </a:r>
          <a:r>
            <a:rPr lang="en-US" sz="1600" kern="1200" dirty="0" smtClean="0">
              <a:solidFill>
                <a:sysClr val="window" lastClr="FFFFFF"/>
              </a:solidFill>
              <a:latin typeface="Calibri"/>
              <a:ea typeface="+mn-ea"/>
              <a:cs typeface="+mn-cs"/>
            </a:rPr>
            <a:t> </a:t>
          </a:r>
          <a:endParaRPr lang="en-US" sz="1600" kern="1200" dirty="0">
            <a:solidFill>
              <a:sysClr val="window" lastClr="FFFFFF"/>
            </a:solidFill>
            <a:latin typeface="Calibri"/>
            <a:ea typeface="+mn-ea"/>
            <a:cs typeface="+mn-cs"/>
          </a:endParaRPr>
        </a:p>
      </dsp:txBody>
      <dsp:txXfrm>
        <a:off x="3386512" y="3518245"/>
        <a:ext cx="1467592" cy="919278"/>
      </dsp:txXfrm>
    </dsp:sp>
    <dsp:sp modelId="{AD78E523-7F67-4FD8-9BC7-6D0E00D4A566}">
      <dsp:nvSpPr>
        <dsp:cNvPr id="0" name=""/>
        <dsp:cNvSpPr/>
      </dsp:nvSpPr>
      <dsp:spPr>
        <a:xfrm>
          <a:off x="1587600" y="1435259"/>
          <a:ext cx="1616459" cy="163629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 lastClr="FFFFFF"/>
              </a:solidFill>
              <a:latin typeface="Calibri"/>
              <a:ea typeface="+mn-ea"/>
              <a:cs typeface="+mn-cs"/>
            </a:rPr>
            <a:t>Clinical Workforce</a:t>
          </a:r>
          <a:endParaRPr lang="en-US" sz="2000" kern="1200" dirty="0">
            <a:solidFill>
              <a:sysClr val="window" lastClr="FFFFFF"/>
            </a:solidFill>
            <a:latin typeface="Calibri"/>
            <a:ea typeface="+mn-ea"/>
            <a:cs typeface="+mn-cs"/>
          </a:endParaRPr>
        </a:p>
      </dsp:txBody>
      <dsp:txXfrm>
        <a:off x="1824325" y="1674888"/>
        <a:ext cx="1143009" cy="115703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7D3CA-8A9C-4340-8B49-4BA176E11F60}"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71EA2-0F93-4357-AE7C-617DCAC1FF47}" type="slidenum">
              <a:rPr lang="en-US" smtClean="0"/>
              <a:t>‹#›</a:t>
            </a:fld>
            <a:endParaRPr lang="en-US"/>
          </a:p>
        </p:txBody>
      </p:sp>
    </p:spTree>
    <p:extLst>
      <p:ext uri="{BB962C8B-B14F-4D97-AF65-F5344CB8AC3E}">
        <p14:creationId xmlns:p14="http://schemas.microsoft.com/office/powerpoint/2010/main" val="100023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57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946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131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68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90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744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293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270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031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433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4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565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199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508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Victoria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852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Victoria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431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Victoria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468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841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Victoria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056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688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Amanda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72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Amanda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27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016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Amanda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204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Amanda</a:t>
            </a:r>
          </a:p>
          <a:p>
            <a:endParaRPr lang="en-US" dirty="0" smtClean="0"/>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095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Amanda</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560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Amanda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371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Amanda</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prstClr val="black"/>
                </a:solidFill>
                <a:latin typeface="+mn-lt"/>
                <a:ea typeface="+mn-ea"/>
                <a:cs typeface="Calibri Light" panose="020F0302020204030204" pitchFamily="34" charset="0"/>
              </a:rPr>
              <a:t>Health centers need to provide opportunities for high quality, effective training and career advancement. This requires health centers to both partner with other institutions that offer the formal degree/certification programs, but also to develop their own training programs and career advancement strategies. When developing these training programs, health centers should consider the needs and demographics of the population and economic and sociocultural contexts of the community.</a:t>
            </a:r>
            <a:endParaRPr kumimoji="0" lang="en-US" sz="1200" b="0" i="0" u="none" strike="noStrike" kern="1200" cap="none" spc="0" normalizeH="0" baseline="0" noProof="0" dirty="0" smtClean="0">
              <a:ln>
                <a:noFill/>
              </a:ln>
              <a:solidFill>
                <a:prstClr val="black"/>
              </a:solidFill>
              <a:effectLst/>
              <a:uLnTx/>
              <a:uFillTx/>
              <a:latin typeface="+mn-lt"/>
              <a:ea typeface="+mn-ea"/>
              <a:cs typeface="Calibri Light" panose="020F03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415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0"/>
              </a:spcBef>
              <a:spcAft>
                <a:spcPts val="1800"/>
              </a:spcAft>
              <a:buClr>
                <a:srgbClr val="008558"/>
              </a:buClr>
              <a:buFont typeface="Arial" panose="020B0604020202020204" pitchFamily="34" charset="0"/>
              <a:buNone/>
            </a:pPr>
            <a:r>
              <a:rPr lang="en-US" sz="1200" b="0" i="0" u="none" strike="noStrike" kern="1200" baseline="0" dirty="0" smtClean="0">
                <a:solidFill>
                  <a:schemeClr val="tx1"/>
                </a:solidFill>
                <a:latin typeface="+mn-lt"/>
                <a:ea typeface="+mn-ea"/>
                <a:cs typeface="+mn-cs"/>
              </a:rPr>
              <a:t>Amanda</a:t>
            </a:r>
          </a:p>
          <a:p>
            <a:pPr marL="0" indent="0">
              <a:lnSpc>
                <a:spcPct val="90000"/>
              </a:lnSpc>
              <a:spcBef>
                <a:spcPts val="0"/>
              </a:spcBef>
              <a:spcAft>
                <a:spcPts val="1800"/>
              </a:spcAft>
              <a:buClr>
                <a:srgbClr val="008558"/>
              </a:buClr>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171450" indent="-171450">
              <a:lnSpc>
                <a:spcPct val="90000"/>
              </a:lnSpc>
              <a:spcBef>
                <a:spcPts val="0"/>
              </a:spcBef>
              <a:spcAft>
                <a:spcPts val="1800"/>
              </a:spcAft>
              <a:buClr>
                <a:srgbClr val="008558"/>
              </a:buClr>
              <a:buFont typeface="Arial" panose="020B0604020202020204" pitchFamily="34" charset="0"/>
              <a:buChar char="•"/>
            </a:pPr>
            <a:r>
              <a:rPr lang="en-US" sz="1200" dirty="0" smtClean="0">
                <a:latin typeface="Calibri Light" panose="020F0302020204030204" pitchFamily="34" charset="0"/>
                <a:cs typeface="Calibri Light" panose="020F0302020204030204" pitchFamily="34" charset="0"/>
              </a:rPr>
              <a:t>Will provide more information on the tool and utilizing it at your organization towards</a:t>
            </a:r>
            <a:r>
              <a:rPr lang="en-US" sz="1200" baseline="0" dirty="0" smtClean="0">
                <a:latin typeface="Calibri Light" panose="020F0302020204030204" pitchFamily="34" charset="0"/>
                <a:cs typeface="Calibri Light" panose="020F0302020204030204" pitchFamily="34" charset="0"/>
              </a:rPr>
              <a:t> the end of the presentation. </a:t>
            </a:r>
          </a:p>
          <a:p>
            <a:pPr marL="0" indent="0">
              <a:lnSpc>
                <a:spcPct val="90000"/>
              </a:lnSpc>
              <a:spcBef>
                <a:spcPts val="0"/>
              </a:spcBef>
              <a:spcAft>
                <a:spcPts val="1800"/>
              </a:spcAft>
              <a:buClr>
                <a:srgbClr val="008558"/>
              </a:buClr>
              <a:buFont typeface="Arial" panose="020B0604020202020204" pitchFamily="34" charset="0"/>
              <a:buNone/>
            </a:pPr>
            <a:endParaRPr lang="en-US" sz="1200" dirty="0" smtClean="0">
              <a:latin typeface="Calibri Light" panose="020F0302020204030204" pitchFamily="34" charset="0"/>
              <a:cs typeface="Calibri Light" panose="020F0302020204030204" pitchFamily="34" charset="0"/>
            </a:endParaRPr>
          </a:p>
          <a:p>
            <a:pPr marL="236538" indent="-236538">
              <a:lnSpc>
                <a:spcPct val="90000"/>
              </a:lnSpc>
              <a:spcBef>
                <a:spcPts val="0"/>
              </a:spcBef>
              <a:spcAft>
                <a:spcPts val="1800"/>
              </a:spcAft>
              <a:buClr>
                <a:srgbClr val="008558"/>
              </a:buClr>
              <a:buFont typeface="Arial" panose="020B0604020202020204" pitchFamily="34" charset="0"/>
              <a:buChar char="•"/>
            </a:pPr>
            <a:r>
              <a:rPr lang="en-US" sz="1200" dirty="0" smtClean="0">
                <a:latin typeface="Calibri Light" panose="020F0302020204030204" pitchFamily="34" charset="0"/>
                <a:cs typeface="Calibri Light" panose="020F0302020204030204" pitchFamily="34" charset="0"/>
              </a:rPr>
              <a:t>The</a:t>
            </a:r>
            <a:r>
              <a:rPr lang="en-US" sz="1200" baseline="0" dirty="0" smtClean="0">
                <a:latin typeface="Calibri Light" panose="020F0302020204030204" pitchFamily="34" charset="0"/>
                <a:cs typeface="Calibri Light" panose="020F0302020204030204" pitchFamily="34" charset="0"/>
              </a:rPr>
              <a:t> RTAT is a </a:t>
            </a:r>
            <a:r>
              <a:rPr lang="en-US" sz="1200" dirty="0" smtClean="0">
                <a:latin typeface="Calibri Light" panose="020F0302020204030204" pitchFamily="34" charset="0"/>
                <a:cs typeface="Calibri Light" panose="020F0302020204030204" pitchFamily="34" charset="0"/>
              </a:rPr>
              <a:t>41-item, 7-subscale structure of the survey was derived through exploratory factor analysis. </a:t>
            </a:r>
          </a:p>
          <a:p>
            <a:pPr marL="693738" marR="0" lvl="1" indent="-236538" algn="l" defTabSz="914400" rtl="0" eaLnBrk="1" fontAlgn="auto" latinLnBrk="0" hangingPunct="1">
              <a:lnSpc>
                <a:spcPct val="90000"/>
              </a:lnSpc>
              <a:spcBef>
                <a:spcPts val="0"/>
              </a:spcBef>
              <a:spcAft>
                <a:spcPts val="1800"/>
              </a:spcAft>
              <a:buClr>
                <a:srgbClr val="008558"/>
              </a:buClr>
              <a:buSzTx/>
              <a:buFont typeface="Arial" panose="020B0604020202020204" pitchFamily="34" charset="0"/>
              <a:buChar char="•"/>
              <a:tabLst/>
              <a:defRPr/>
            </a:pPr>
            <a:r>
              <a:rPr lang="en-US" sz="1200" dirty="0" smtClean="0">
                <a:latin typeface="Calibri Light" panose="020F0302020204030204" pitchFamily="34" charset="0"/>
                <a:cs typeface="Calibri Light" panose="020F0302020204030204" pitchFamily="34" charset="0"/>
              </a:rPr>
              <a:t>Cronbach’s alphas (.79 -.97) indicated good to excellent reliability.  </a:t>
            </a:r>
          </a:p>
          <a:p>
            <a:pPr marL="236538" indent="-236538">
              <a:lnSpc>
                <a:spcPct val="90000"/>
              </a:lnSpc>
              <a:spcBef>
                <a:spcPts val="0"/>
              </a:spcBef>
              <a:spcAft>
                <a:spcPts val="1800"/>
              </a:spcAft>
              <a:buClr>
                <a:srgbClr val="008558"/>
              </a:buClr>
              <a:buFont typeface="Arial" panose="020B0604020202020204" pitchFamily="34" charset="0"/>
              <a:buChar char="•"/>
            </a:pPr>
            <a:r>
              <a:rPr lang="en-US" sz="1200" dirty="0" smtClean="0">
                <a:latin typeface="Calibri Light" panose="020F0302020204030204" pitchFamily="34" charset="0"/>
                <a:cs typeface="Calibri Light" panose="020F0302020204030204" pitchFamily="34" charset="0"/>
              </a:rPr>
              <a:t>The instrument covers dimensions of health center readiness for engaging with HPT programs that were deemed critical to evaluate by the project’s subject matter experts. </a:t>
            </a:r>
          </a:p>
          <a:p>
            <a:pPr marL="236538" indent="-236538">
              <a:lnSpc>
                <a:spcPct val="90000"/>
              </a:lnSpc>
              <a:spcBef>
                <a:spcPts val="0"/>
              </a:spcBef>
              <a:spcAft>
                <a:spcPts val="1800"/>
              </a:spcAft>
              <a:buClr>
                <a:srgbClr val="008558"/>
              </a:buClr>
              <a:buFont typeface="Arial" panose="020B0604020202020204" pitchFamily="34" charset="0"/>
              <a:buChar char="•"/>
            </a:pPr>
            <a:r>
              <a:rPr lang="en-US" sz="1200" dirty="0" smtClean="0">
                <a:latin typeface="Calibri Light" panose="020F0302020204030204" pitchFamily="34" charset="0"/>
                <a:cs typeface="Calibri Light" panose="020F0302020204030204" pitchFamily="34" charset="0"/>
              </a:rPr>
              <a:t>The advantage of the RTAT™ is that it covers organizational readiness dimensions that are relevant to all kinds of health professions training programs and types of health centers. </a:t>
            </a:r>
          </a:p>
          <a:p>
            <a:pPr marL="236538" indent="-236538">
              <a:lnSpc>
                <a:spcPct val="90000"/>
              </a:lnSpc>
              <a:spcBef>
                <a:spcPts val="0"/>
              </a:spcBef>
              <a:spcAft>
                <a:spcPts val="1800"/>
              </a:spcAft>
              <a:buClr>
                <a:srgbClr val="008558"/>
              </a:buClr>
              <a:buFont typeface="Arial" panose="020B0604020202020204" pitchFamily="34" charset="0"/>
              <a:buChar char="•"/>
            </a:pPr>
            <a:endParaRPr lang="en-US" sz="1200" dirty="0" smtClean="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ts val="0"/>
              </a:spcBef>
              <a:spcAft>
                <a:spcPts val="1800"/>
              </a:spcAft>
              <a:buClr>
                <a:srgbClr val="008558"/>
              </a:buClr>
              <a:buSzTx/>
              <a:buFont typeface="Arial" panose="020B0604020202020204" pitchFamily="34" charset="0"/>
              <a:buNone/>
              <a:tabLst/>
              <a:defRPr/>
            </a:pPr>
            <a:r>
              <a:rPr lang="en-US" sz="1200" dirty="0" smtClean="0">
                <a:latin typeface="Calibri Light" panose="020F0302020204030204" pitchFamily="34" charset="0"/>
                <a:cs typeface="Calibri Light" panose="020F0302020204030204" pitchFamily="34" charset="0"/>
              </a:rPr>
              <a:t>The seven sub-scales that emerged from the data analysis represent seven areas of readiness: </a:t>
            </a:r>
          </a:p>
          <a:p>
            <a:pPr marL="236538" indent="-236538">
              <a:lnSpc>
                <a:spcPct val="90000"/>
              </a:lnSpc>
              <a:spcBef>
                <a:spcPts val="0"/>
              </a:spcBef>
              <a:spcAft>
                <a:spcPts val="1200"/>
              </a:spcAft>
              <a:buClr>
                <a:srgbClr val="008558"/>
              </a:buClr>
              <a:buFont typeface="Arial" panose="020B0604020202020204" pitchFamily="34" charset="0"/>
              <a:buChar char="•"/>
            </a:pPr>
            <a:r>
              <a:rPr lang="en-US" sz="1200" b="1" dirty="0" smtClean="0">
                <a:latin typeface="Calibri Light" panose="020F0302020204030204" pitchFamily="34" charset="0"/>
                <a:cs typeface="Calibri Light" panose="020F0302020204030204" pitchFamily="34" charset="0"/>
              </a:rPr>
              <a:t>Readiness to engage </a:t>
            </a:r>
            <a:r>
              <a:rPr lang="en-US" sz="1200" dirty="0" smtClean="0">
                <a:latin typeface="Calibri Light" panose="020F0302020204030204" pitchFamily="34" charset="0"/>
                <a:cs typeface="Calibri Light" panose="020F0302020204030204" pitchFamily="34" charset="0"/>
              </a:rPr>
              <a:t>(8 items), </a:t>
            </a:r>
          </a:p>
          <a:p>
            <a:pPr marL="236538" indent="-236538">
              <a:lnSpc>
                <a:spcPct val="90000"/>
              </a:lnSpc>
              <a:spcBef>
                <a:spcPts val="0"/>
              </a:spcBef>
              <a:spcAft>
                <a:spcPts val="1200"/>
              </a:spcAft>
              <a:buClr>
                <a:srgbClr val="008558"/>
              </a:buClr>
              <a:buFont typeface="Arial" panose="020B0604020202020204" pitchFamily="34" charset="0"/>
              <a:buChar char="•"/>
            </a:pPr>
            <a:r>
              <a:rPr lang="en-US" sz="1200" b="1" dirty="0" smtClean="0">
                <a:latin typeface="Calibri Light" panose="020F0302020204030204" pitchFamily="34" charset="0"/>
                <a:cs typeface="Calibri Light" panose="020F0302020204030204" pitchFamily="34" charset="0"/>
              </a:rPr>
              <a:t>Evidence strength </a:t>
            </a:r>
            <a:r>
              <a:rPr lang="en-US" sz="1200" dirty="0" smtClean="0">
                <a:latin typeface="Calibri Light" panose="020F0302020204030204" pitchFamily="34" charset="0"/>
                <a:cs typeface="Calibri Light" panose="020F0302020204030204" pitchFamily="34" charset="0"/>
              </a:rPr>
              <a:t>and </a:t>
            </a:r>
            <a:r>
              <a:rPr lang="en-US" sz="1200" b="1" dirty="0" smtClean="0">
                <a:latin typeface="Calibri Light" panose="020F0302020204030204" pitchFamily="34" charset="0"/>
                <a:cs typeface="Calibri Light" panose="020F0302020204030204" pitchFamily="34" charset="0"/>
              </a:rPr>
              <a:t>quality of the HPT program </a:t>
            </a:r>
            <a:r>
              <a:rPr lang="en-US" sz="1200" dirty="0" smtClean="0">
                <a:latin typeface="Calibri Light" panose="020F0302020204030204" pitchFamily="34" charset="0"/>
                <a:cs typeface="Calibri Light" panose="020F0302020204030204" pitchFamily="34" charset="0"/>
              </a:rPr>
              <a:t>(4 items), </a:t>
            </a:r>
          </a:p>
          <a:p>
            <a:pPr marL="236538" indent="-236538">
              <a:lnSpc>
                <a:spcPct val="90000"/>
              </a:lnSpc>
              <a:spcBef>
                <a:spcPts val="0"/>
              </a:spcBef>
              <a:spcAft>
                <a:spcPts val="1200"/>
              </a:spcAft>
              <a:buClr>
                <a:srgbClr val="008558"/>
              </a:buClr>
              <a:buFont typeface="Arial" panose="020B0604020202020204" pitchFamily="34" charset="0"/>
              <a:buChar char="•"/>
            </a:pPr>
            <a:r>
              <a:rPr lang="en-US" sz="1200" b="1" dirty="0" smtClean="0">
                <a:latin typeface="Calibri Light" panose="020F0302020204030204" pitchFamily="34" charset="0"/>
                <a:cs typeface="Calibri Light" panose="020F0302020204030204" pitchFamily="34" charset="0"/>
              </a:rPr>
              <a:t>Relative advantage of the HPT program </a:t>
            </a:r>
            <a:r>
              <a:rPr lang="en-US" sz="1200" dirty="0" smtClean="0">
                <a:latin typeface="Calibri Light" panose="020F0302020204030204" pitchFamily="34" charset="0"/>
                <a:cs typeface="Calibri Light" panose="020F0302020204030204" pitchFamily="34" charset="0"/>
              </a:rPr>
              <a:t>(4 items), </a:t>
            </a:r>
          </a:p>
          <a:p>
            <a:pPr marL="236538" indent="-236538">
              <a:lnSpc>
                <a:spcPct val="90000"/>
              </a:lnSpc>
              <a:spcBef>
                <a:spcPts val="0"/>
              </a:spcBef>
              <a:spcAft>
                <a:spcPts val="1200"/>
              </a:spcAft>
              <a:buClr>
                <a:srgbClr val="008558"/>
              </a:buClr>
              <a:buFont typeface="Arial" panose="020B0604020202020204" pitchFamily="34" charset="0"/>
              <a:buChar char="•"/>
            </a:pPr>
            <a:r>
              <a:rPr lang="en-US" sz="1200" b="1" dirty="0" smtClean="0">
                <a:latin typeface="Calibri Light" panose="020F0302020204030204" pitchFamily="34" charset="0"/>
                <a:cs typeface="Calibri Light" panose="020F0302020204030204" pitchFamily="34" charset="0"/>
              </a:rPr>
              <a:t>Financial resources </a:t>
            </a:r>
            <a:r>
              <a:rPr lang="en-US" sz="1200" dirty="0" smtClean="0">
                <a:latin typeface="Calibri Light" panose="020F0302020204030204" pitchFamily="34" charset="0"/>
                <a:cs typeface="Calibri Light" panose="020F0302020204030204" pitchFamily="34" charset="0"/>
              </a:rPr>
              <a:t>(3 items), </a:t>
            </a:r>
          </a:p>
          <a:p>
            <a:pPr marL="236538" indent="-236538">
              <a:lnSpc>
                <a:spcPct val="90000"/>
              </a:lnSpc>
              <a:spcBef>
                <a:spcPts val="0"/>
              </a:spcBef>
              <a:spcAft>
                <a:spcPts val="1200"/>
              </a:spcAft>
              <a:buClr>
                <a:srgbClr val="008558"/>
              </a:buClr>
              <a:buFont typeface="Arial" panose="020B0604020202020204" pitchFamily="34" charset="0"/>
              <a:buChar char="•"/>
            </a:pPr>
            <a:r>
              <a:rPr lang="en-US" sz="1200" b="1" dirty="0" smtClean="0">
                <a:latin typeface="Calibri Light" panose="020F0302020204030204" pitchFamily="34" charset="0"/>
                <a:cs typeface="Calibri Light" panose="020F0302020204030204" pitchFamily="34" charset="0"/>
              </a:rPr>
              <a:t>Additional resources </a:t>
            </a:r>
            <a:r>
              <a:rPr lang="en-US" sz="1200" dirty="0" smtClean="0">
                <a:latin typeface="Calibri Light" panose="020F0302020204030204" pitchFamily="34" charset="0"/>
                <a:cs typeface="Calibri Light" panose="020F0302020204030204" pitchFamily="34" charset="0"/>
              </a:rPr>
              <a:t>(3 items), </a:t>
            </a:r>
          </a:p>
          <a:p>
            <a:pPr marL="236538" indent="-236538">
              <a:lnSpc>
                <a:spcPct val="90000"/>
              </a:lnSpc>
              <a:spcBef>
                <a:spcPts val="0"/>
              </a:spcBef>
              <a:spcAft>
                <a:spcPts val="1200"/>
              </a:spcAft>
              <a:buClr>
                <a:srgbClr val="008558"/>
              </a:buClr>
              <a:buFont typeface="Arial" panose="020B0604020202020204" pitchFamily="34" charset="0"/>
              <a:buChar char="•"/>
            </a:pPr>
            <a:r>
              <a:rPr lang="en-US" sz="1200" b="1" dirty="0" smtClean="0">
                <a:latin typeface="Calibri Light" panose="020F0302020204030204" pitchFamily="34" charset="0"/>
                <a:cs typeface="Calibri Light" panose="020F0302020204030204" pitchFamily="34" charset="0"/>
              </a:rPr>
              <a:t>Implementation team </a:t>
            </a:r>
            <a:r>
              <a:rPr lang="en-US" sz="1200" dirty="0" smtClean="0">
                <a:latin typeface="Calibri Light" panose="020F0302020204030204" pitchFamily="34" charset="0"/>
                <a:cs typeface="Calibri Light" panose="020F0302020204030204" pitchFamily="34" charset="0"/>
              </a:rPr>
              <a:t>(4 items), and </a:t>
            </a:r>
          </a:p>
          <a:p>
            <a:pPr marL="236538" indent="-236538">
              <a:lnSpc>
                <a:spcPct val="90000"/>
              </a:lnSpc>
              <a:spcBef>
                <a:spcPts val="0"/>
              </a:spcBef>
              <a:spcAft>
                <a:spcPts val="1200"/>
              </a:spcAft>
              <a:buClr>
                <a:srgbClr val="008558"/>
              </a:buClr>
              <a:buFont typeface="Arial" panose="020B0604020202020204" pitchFamily="34" charset="0"/>
              <a:buChar char="•"/>
            </a:pPr>
            <a:r>
              <a:rPr lang="en-US" sz="1200" b="1" dirty="0" smtClean="0">
                <a:latin typeface="Calibri Light" panose="020F0302020204030204" pitchFamily="34" charset="0"/>
                <a:cs typeface="Calibri Light" panose="020F0302020204030204" pitchFamily="34" charset="0"/>
              </a:rPr>
              <a:t>Implementation plan </a:t>
            </a:r>
            <a:r>
              <a:rPr lang="en-US" sz="1200" dirty="0" smtClean="0">
                <a:latin typeface="Calibri Light" panose="020F0302020204030204" pitchFamily="34" charset="0"/>
                <a:cs typeface="Calibri Light" panose="020F0302020204030204" pitchFamily="34" charset="0"/>
              </a:rPr>
              <a:t>(15 items).</a:t>
            </a:r>
          </a:p>
          <a:p>
            <a:pPr marL="171450" indent="-171450">
              <a:lnSpc>
                <a:spcPct val="90000"/>
              </a:lnSpc>
              <a:spcBef>
                <a:spcPts val="0"/>
              </a:spcBef>
              <a:spcAft>
                <a:spcPts val="1800"/>
              </a:spcAft>
              <a:buClr>
                <a:srgbClr val="008558"/>
              </a:buClr>
              <a:buFont typeface="Arial" panose="020B0604020202020204" pitchFamily="34" charset="0"/>
              <a:buChar char="•"/>
            </a:pPr>
            <a:endParaRPr lang="en-US" sz="1200" dirty="0" smtClean="0">
              <a:latin typeface="Calibri Light" panose="020F0302020204030204" pitchFamily="34" charset="0"/>
              <a:cs typeface="Calibri Light" panose="020F0302020204030204" pitchFamily="34" charset="0"/>
            </a:endParaRPr>
          </a:p>
          <a:p>
            <a:pPr marL="236538" indent="-236538">
              <a:lnSpc>
                <a:spcPct val="90000"/>
              </a:lnSpc>
              <a:spcBef>
                <a:spcPts val="0"/>
              </a:spcBef>
              <a:spcAft>
                <a:spcPts val="1800"/>
              </a:spcAft>
              <a:buClr>
                <a:srgbClr val="008558"/>
              </a:buClr>
              <a:buFont typeface="Arial" panose="020B0604020202020204" pitchFamily="34" charset="0"/>
              <a:buChar char="•"/>
            </a:pPr>
            <a:endParaRPr lang="en-US" sz="1200" dirty="0" smtClean="0">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258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681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Amanda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362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416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6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949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545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368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r>
              <a:rPr lang="en-US" dirty="0" smtClean="0"/>
              <a:t>A new slide</a:t>
            </a:r>
            <a:r>
              <a:rPr lang="en-US" baseline="0" dirty="0" smtClean="0"/>
              <a:t> – but I think this framework is really important and also has been an increasing factor in our success if getting NPs interested in primary care and community health as well as a pipeline to for residents and training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B6D0-1CCD-0E4E-A7EA-E2EBBDC44A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105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r>
              <a:rPr lang="en-US" sz="1200" kern="1200" dirty="0" smtClean="0">
                <a:solidFill>
                  <a:schemeClr val="tx1"/>
                </a:solidFill>
                <a:effectLst/>
                <a:latin typeface="+mn-lt"/>
                <a:ea typeface="+mn-ea"/>
                <a:cs typeface="+mn-cs"/>
              </a:rPr>
              <a:t>CHCI’s dedication to training the next generation of the healthcare workforce is seen in the educational and training placements offered across the agency in all disciplines including medical, dental, behavior health, as well as some non-clinical students and residents/fellows such as our Administrative Fellowship. CHCI has been providing health professional education and training for decades. In 1981, CHCI hosted its first clinical student placement, a nurse practitioner, and has not stopped since; today CHCI hosts clinical placements for more than 400 trainees on average each year. Of the students trained since 2018, CHCI has employed 84 students following their placements and retained 64% of those employees as </a:t>
            </a:r>
            <a:r>
              <a:rPr lang="en-US" sz="1200" kern="1200" smtClean="0">
                <a:solidFill>
                  <a:schemeClr val="tx1"/>
                </a:solidFill>
                <a:effectLst/>
                <a:latin typeface="+mn-lt"/>
                <a:ea typeface="+mn-ea"/>
                <a:cs typeface="+mn-cs"/>
              </a:rPr>
              <a:t>of March 2024. </a:t>
            </a:r>
            <a:r>
              <a:rPr lang="en-US" sz="1200" kern="1200" dirty="0" smtClean="0">
                <a:solidFill>
                  <a:schemeClr val="tx1"/>
                </a:solidFill>
                <a:effectLst/>
                <a:latin typeface="+mn-lt"/>
                <a:ea typeface="+mn-ea"/>
                <a:cs typeface="+mn-cs"/>
              </a:rPr>
              <a:t>CHCI has affiliation agreements with over 20 different educational institutions, including Yale University, </a:t>
            </a:r>
            <a:r>
              <a:rPr lang="en-US" sz="1200" kern="1200" dirty="0" err="1" smtClean="0">
                <a:solidFill>
                  <a:schemeClr val="tx1"/>
                </a:solidFill>
                <a:effectLst/>
                <a:latin typeface="+mn-lt"/>
                <a:ea typeface="+mn-ea"/>
                <a:cs typeface="+mn-cs"/>
              </a:rPr>
              <a:t>Univeristy</a:t>
            </a:r>
            <a:r>
              <a:rPr lang="en-US" sz="1200" kern="1200" dirty="0" smtClean="0">
                <a:solidFill>
                  <a:schemeClr val="tx1"/>
                </a:solidFill>
                <a:effectLst/>
                <a:latin typeface="+mn-lt"/>
                <a:ea typeface="+mn-ea"/>
                <a:cs typeface="+mn-cs"/>
              </a:rPr>
              <a:t> of Connecticut (UConn), Tunxis Community College, University of Bridgeport, Wesleyan University, Quinnipiac University, and health care institutions including, Middlesex Health System, St. Francis Hospital, and UConn School of Medicine. Over 30 years ago, CHCI established a collaborative relationship with the Family Medicine Residency Program of Middlesex Hospital under which residents and faculty joined CHCI’s maternal care and prenatal program. This collaboration has given generations of family medicine residents an intensive exposure to the health center model of care. CHCI has a long-standing commitment to collaborating with academic institutions to pilot, test and scale innovative clinical placements with the objectives of providing comprehensive didactic and clinical experiences that prepare students to deliver effective integrated care services, and preparing students upon graduation to provide high-value care within complex health settings for medically underserved communities.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725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367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r>
              <a:rPr lang="en-US" dirty="0" smtClean="0"/>
              <a:t>Since we’ve started in 2007, this is how the movement have grown </a:t>
            </a:r>
          </a:p>
          <a:p>
            <a:r>
              <a:rPr lang="en-US" dirty="0" smtClean="0"/>
              <a:t>Always growing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354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Charise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B6D0-1CCD-0E4E-A7EA-E2EBBDC44A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605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440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114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Charise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9B6D0-1CCD-0E4E-A7EA-E2EBBDC44A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29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527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8A9A0-E5B1-4A61-8439-9D1883DF6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1"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pitchFamily="1" charset="-128"/>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bwMode="auto">
          <a:xfrm>
            <a:off x="701675" y="4416431"/>
            <a:ext cx="5607050" cy="4183063"/>
          </a:xfrm>
          <a:prstGeom prst="rect">
            <a:avLst/>
          </a:prstGeom>
          <a:noFill/>
          <a:ln>
            <a:miter lim="800000"/>
            <a:headEnd/>
            <a:tailEnd/>
          </a:ln>
        </p:spPr>
        <p:txBody>
          <a:bodyPr/>
          <a:lstStyle/>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Community Health Center, Inc. © 2014</a:t>
            </a:r>
          </a:p>
        </p:txBody>
      </p:sp>
    </p:spTree>
    <p:extLst>
      <p:ext uri="{BB962C8B-B14F-4D97-AF65-F5344CB8AC3E}">
        <p14:creationId xmlns:p14="http://schemas.microsoft.com/office/powerpoint/2010/main" val="1400739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71EA2-0F93-4357-AE7C-617DCAC1F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346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Current reflections on recruitment for residency – impact</a:t>
            </a:r>
            <a:r>
              <a:rPr lang="en-US" baseline="0" dirty="0" smtClean="0"/>
              <a:t> of clinical placement wanting to work at an FQHC</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4809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1927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Charise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5563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964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6666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Meaghan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591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711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9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382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Calibri (Body)"/>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181297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642667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4291544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70408" y="195834"/>
            <a:ext cx="11251183" cy="134810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Black"/>
                <a:cs typeface="Arial Black"/>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sz="1200" b="0" i="0" u="none" strike="noStrike" kern="1200" cap="none" spc="-5" normalizeH="0" baseline="0" noProof="0" dirty="0">
                <a:ln>
                  <a:noFill/>
                </a:ln>
                <a:solidFill>
                  <a:prstClr val="white"/>
                </a:solidFill>
                <a:effectLst/>
                <a:uLnTx/>
                <a:uFillTx/>
                <a:latin typeface="Arial Black"/>
                <a:ea typeface="+mn-ea"/>
              </a:rPr>
              <a:t>CHCI Overview</a:t>
            </a:r>
            <a:r>
              <a:rPr kumimoji="0" sz="1200" b="0" i="0" u="none" strike="noStrike" kern="1200" cap="none" spc="-40" normalizeH="0" baseline="0" noProof="0" dirty="0">
                <a:ln>
                  <a:noFill/>
                </a:ln>
                <a:solidFill>
                  <a:prstClr val="white"/>
                </a:solidFill>
                <a:effectLst/>
                <a:uLnTx/>
                <a:uFillTx/>
                <a:latin typeface="Arial Black"/>
                <a:ea typeface="+mn-ea"/>
              </a:rPr>
              <a:t> </a:t>
            </a:r>
            <a:r>
              <a:rPr kumimoji="0" sz="1200" b="0" i="0" u="none" strike="noStrike" kern="1200" cap="none" spc="-5" normalizeH="0" baseline="0" noProof="0" dirty="0">
                <a:ln>
                  <a:noFill/>
                </a:ln>
                <a:solidFill>
                  <a:prstClr val="white"/>
                </a:solidFill>
                <a:effectLst/>
                <a:uLnTx/>
                <a:uFillTx/>
                <a:latin typeface="Arial Black"/>
                <a:ea typeface="+mn-ea"/>
              </a:rPr>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3/26/2024</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Holder 6"/>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25400" marR="0" lvl="0" indent="0" algn="r"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white"/>
                </a:solidFill>
                <a:effectLst/>
                <a:uLnTx/>
                <a:uFillTx/>
                <a:latin typeface="Calibri"/>
                <a:ea typeface="+mn-ea"/>
                <a:cs typeface="Calibri"/>
              </a:rPr>
              <a:pPr marL="25400" marR="0" lvl="0" indent="0" algn="r" defTabSz="914400" rtl="0" eaLnBrk="1" fontAlgn="auto" latinLnBrk="0" hangingPunct="1">
                <a:lnSpc>
                  <a:spcPts val="1810"/>
                </a:lnSpc>
                <a:spcBef>
                  <a:spcPts val="0"/>
                </a:spcBef>
                <a:spcAft>
                  <a:spcPts val="0"/>
                </a:spcAft>
                <a:buClrTx/>
                <a:buSzTx/>
                <a:buFontTx/>
                <a:buNone/>
                <a:tabLst/>
                <a:defRPr/>
              </a:pPr>
              <a:t>‹#›</a:t>
            </a:fld>
            <a:endParaRPr kumimoji="0"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1530122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2194822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1721977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8052871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3732357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0737621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5265834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471217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0332128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5080644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0990915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0684931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557365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6325902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7129779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4321824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8366113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2731171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230875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69499253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07690357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30690765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1030244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25425005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5825378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246" y="1411553"/>
            <a:ext cx="11367911"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553177" y="6611408"/>
            <a:ext cx="28448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October 21, 2014</a:t>
            </a:r>
            <a:endParaRPr lang="en-US" dirty="0"/>
          </a:p>
        </p:txBody>
      </p:sp>
      <p:sp>
        <p:nvSpPr>
          <p:cNvPr id="9" name="Slide Number Placeholder 5"/>
          <p:cNvSpPr>
            <a:spLocks noGrp="1"/>
          </p:cNvSpPr>
          <p:nvPr>
            <p:ph type="sldNum" sz="quarter" idx="4"/>
          </p:nvPr>
        </p:nvSpPr>
        <p:spPr>
          <a:xfrm>
            <a:off x="11277600" y="6611408"/>
            <a:ext cx="9144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361245" y="702727"/>
            <a:ext cx="11367911" cy="685800"/>
          </a:xfrm>
          <a:prstGeom prst="rect">
            <a:avLst/>
          </a:prstGeom>
        </p:spPr>
        <p:txBody>
          <a:bodyPr/>
          <a:lstStyle>
            <a:lvl1pPr algn="l">
              <a:defRPr sz="2800" b="1">
                <a:solidFill>
                  <a:srgbClr val="002060"/>
                </a:solidFill>
              </a:defRPr>
            </a:lvl1pPr>
          </a:lstStyle>
          <a:p>
            <a:r>
              <a:rPr lang="en-US" dirty="0"/>
              <a:t>Click to edit Master title style</a:t>
            </a:r>
          </a:p>
        </p:txBody>
      </p:sp>
      <p:sp>
        <p:nvSpPr>
          <p:cNvPr id="11" name="Text Placeholder 12"/>
          <p:cNvSpPr>
            <a:spLocks noGrp="1"/>
          </p:cNvSpPr>
          <p:nvPr>
            <p:ph type="body" sz="quarter" idx="10" hasCustomPrompt="1"/>
          </p:nvPr>
        </p:nvSpPr>
        <p:spPr>
          <a:xfrm>
            <a:off x="1636890" y="6611939"/>
            <a:ext cx="9629423" cy="355600"/>
          </a:xfrm>
          <a:prstGeom prst="rect">
            <a:avLst/>
          </a:prstGeom>
        </p:spPr>
        <p:txBody>
          <a:bodyPr vert="horz"/>
          <a:lstStyle>
            <a:lvl1pPr algn="ctr">
              <a:defRPr sz="1000" b="1">
                <a:solidFill>
                  <a:schemeClr val="bg1"/>
                </a:solidFill>
              </a:defRPr>
            </a:lvl1pPr>
          </a:lstStyle>
          <a:p>
            <a:pPr>
              <a:defRPr/>
            </a:pPr>
            <a:r>
              <a:rPr lang="en-US" dirty="0"/>
              <a:t>Click to edit Master footer style</a:t>
            </a:r>
          </a:p>
        </p:txBody>
      </p:sp>
    </p:spTree>
    <p:extLst>
      <p:ext uri="{BB962C8B-B14F-4D97-AF65-F5344CB8AC3E}">
        <p14:creationId xmlns:p14="http://schemas.microsoft.com/office/powerpoint/2010/main" val="143500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4170061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8918910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3773573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8365998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2315057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0225996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350139827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256883601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373751196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weitzmaninstitute.org/wp-content/uploads/2022/02/NPResidencyBook.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nap.nationalacademies.org/catalog/25983/implementing-high-quality-primary-care-rebuilding-the-foundation-of-health"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s://www.chc1.com/rta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hc1.com/RTAT"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hyperlink" Target="https://www.weitzmaninstitute.org/NPResidencyBook" TargetMode="External"/><Relationship Id="rId2" Type="http://schemas.openxmlformats.org/officeDocument/2006/relationships/notesSlide" Target="../notesSlides/notesSlide53.xml"/><Relationship Id="rId1" Type="http://schemas.openxmlformats.org/officeDocument/2006/relationships/slideLayout" Target="../slideLayouts/slideLayout30.xml"/><Relationship Id="rId5" Type="http://schemas.openxmlformats.org/officeDocument/2006/relationships/image" Target="../media/image19.jpeg"/><Relationship Id="rId4" Type="http://schemas.openxmlformats.org/officeDocument/2006/relationships/hyperlink" Target="https://vimeo.com/655094514"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education.weitzmaninstitute.org/content/nttap-health-professions-student-training-learning-collaborative-2024"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hyperlink" Target="https://drive.google.com/drive/folders/1l8mFwbFw2-2Z_QgmndDL_a1Dcsmr08HX"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hyperlink" Target="https://www.healthcenterinfo.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weitzmaninstitute.org/ncaresources" TargetMode="External"/><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39440"/>
            <a:ext cx="12191999" cy="275767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30" normalizeH="0" baseline="0" noProof="0" dirty="0">
                <a:ln>
                  <a:noFill/>
                </a:ln>
                <a:solidFill>
                  <a:srgbClr val="008558"/>
                </a:solidFill>
                <a:effectLst/>
                <a:uLnTx/>
                <a:uFillTx/>
                <a:latin typeface="Calibri Light" panose="020F0302020204030204" pitchFamily="34" charset="0"/>
                <a:cs typeface="Calibri Light" panose="020F0302020204030204" pitchFamily="34" charset="0"/>
              </a:rPr>
              <a:t>Health Profession Student Training </a:t>
            </a:r>
            <a:endParaRPr kumimoji="0" lang="en-US" sz="5400" b="1" i="0" u="none" strike="noStrike" kern="1200" cap="none" spc="-30" normalizeH="0" baseline="0" noProof="0" dirty="0" smtClean="0">
              <a:ln>
                <a:noFill/>
              </a:ln>
              <a:solidFill>
                <a:srgbClr val="008558"/>
              </a:solidFill>
              <a:effectLst/>
              <a:uLnTx/>
              <a:uFillTx/>
              <a:latin typeface="Calibri Light" panose="020F0302020204030204" pitchFamily="34" charset="0"/>
              <a:cs typeface="Calibri Light" panose="020F030202020403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30" normalizeH="0" baseline="0" noProof="0" dirty="0" smtClean="0">
                <a:ln>
                  <a:noFill/>
                </a:ln>
                <a:solidFill>
                  <a:srgbClr val="008558"/>
                </a:solidFill>
                <a:effectLst/>
                <a:uLnTx/>
                <a:uFillTx/>
                <a:latin typeface="Calibri Light" panose="020F0302020204030204" pitchFamily="34" charset="0"/>
                <a:cs typeface="Calibri Light" panose="020F0302020204030204" pitchFamily="34" charset="0"/>
              </a:rPr>
              <a:t>Learning Collaborative</a:t>
            </a:r>
            <a:endParaRPr kumimoji="0" lang="en-US" sz="2000" b="0" i="0" u="none" strike="noStrike" kern="1200" cap="none" spc="0" normalizeH="0" baseline="0" noProof="0" dirty="0">
              <a:ln>
                <a:noFill/>
              </a:ln>
              <a:solidFill>
                <a:srgbClr val="4F81BD">
                  <a:lumMod val="75000"/>
                </a:srgbClr>
              </a:solidFill>
              <a:effectLst/>
              <a:uLnTx/>
              <a:uFillTx/>
              <a:latin typeface="Calibri Light" panose="020F0302020204030204" pitchFamily="34" charset="0"/>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 normalizeH="0" baseline="0" noProof="0" dirty="0">
                <a:ln>
                  <a:noFill/>
                </a:ln>
                <a:solidFill>
                  <a:srgbClr val="0E74BD"/>
                </a:solidFill>
                <a:effectLst/>
                <a:uLnTx/>
                <a:uFillTx/>
                <a:latin typeface="Calibri Light" panose="020F0302020204030204" pitchFamily="34" charset="0"/>
                <a:cs typeface="Calibri Light" panose="020F0302020204030204" pitchFamily="34" charset="0"/>
              </a:rPr>
              <a:t>Session </a:t>
            </a:r>
            <a:r>
              <a:rPr kumimoji="0" lang="en-US" sz="3600" b="1" i="0" u="none" strike="noStrike" kern="1200" cap="none" spc="-30" normalizeH="0" baseline="0" noProof="0" dirty="0" smtClean="0">
                <a:ln>
                  <a:noFill/>
                </a:ln>
                <a:solidFill>
                  <a:srgbClr val="0E74BD"/>
                </a:solidFill>
                <a:effectLst/>
                <a:uLnTx/>
                <a:uFillTx/>
                <a:latin typeface="Calibri Light" panose="020F0302020204030204" pitchFamily="34" charset="0"/>
                <a:cs typeface="Calibri Light" panose="020F0302020204030204" pitchFamily="34" charset="0"/>
              </a:rPr>
              <a:t>Three: </a:t>
            </a:r>
            <a:r>
              <a:rPr lang="en-US" sz="3600" spc="-30" dirty="0" smtClean="0">
                <a:solidFill>
                  <a:srgbClr val="0E74BD"/>
                </a:solidFill>
                <a:latin typeface="Calibri Light" panose="020F0302020204030204" pitchFamily="34" charset="0"/>
                <a:cs typeface="Calibri Light" panose="020F0302020204030204" pitchFamily="34" charset="0"/>
              </a:rPr>
              <a:t>Tuesday March 26</a:t>
            </a:r>
            <a:r>
              <a:rPr lang="en-US" sz="3600" spc="-30" baseline="30000" dirty="0" smtClean="0">
                <a:solidFill>
                  <a:srgbClr val="0E74BD"/>
                </a:solidFill>
                <a:latin typeface="Calibri Light" panose="020F0302020204030204" pitchFamily="34" charset="0"/>
                <a:cs typeface="Calibri Light" panose="020F0302020204030204" pitchFamily="34" charset="0"/>
              </a:rPr>
              <a:t>th</a:t>
            </a:r>
            <a:r>
              <a:rPr lang="en-US" sz="3600" spc="-30" dirty="0" smtClean="0">
                <a:solidFill>
                  <a:srgbClr val="0E74BD"/>
                </a:solidFill>
                <a:latin typeface="Calibri Light" panose="020F0302020204030204" pitchFamily="34" charset="0"/>
                <a:cs typeface="Calibri Light" panose="020F0302020204030204" pitchFamily="34" charset="0"/>
              </a:rPr>
              <a:t>, 2024</a:t>
            </a:r>
            <a:endParaRPr kumimoji="0" lang="en-US" sz="3600" b="0" i="0" u="none" strike="noStrike" kern="1200" cap="none" spc="-30" normalizeH="0" baseline="0" noProof="0" dirty="0">
              <a:ln>
                <a:noFill/>
              </a:ln>
              <a:solidFill>
                <a:srgbClr val="0E74BD"/>
              </a:solidFill>
              <a:effectLst/>
              <a:uLnTx/>
              <a:uFillTx/>
              <a:latin typeface="Calibri Light" panose="020F0302020204030204" pitchFamily="34" charset="0"/>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4F81BD">
                  <a:lumMod val="75000"/>
                </a:srgbClr>
              </a:solidFill>
              <a:effectLst/>
              <a:uLnTx/>
              <a:uFillTx/>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641863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Playbook Overview</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433878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1: Partnership Approval and Communications with Schools</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2: Affiliation Agreement Management </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3: Student Capacity </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4: Initiating the Onboarding of a Student</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5: Communication with Student</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6: Student is Trained</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7: Student Arrives</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8:  Student Documentation and Reporting</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9: Off-boarding</a:t>
            </a:r>
            <a:endParaRPr kumimoji="0" lang="en-US" sz="280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5" name="Rectangle 4"/>
          <p:cNvSpPr/>
          <p:nvPr/>
        </p:nvSpPr>
        <p:spPr>
          <a:xfrm>
            <a:off x="609600" y="3670374"/>
            <a:ext cx="10020300" cy="187389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56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Onboarding: Key Elements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Communication</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Human Resources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Information Technology</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Training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Facilities and Operations</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22180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Play #4: Initiating the Onboarding of a Student</a:t>
            </a:r>
          </a:p>
        </p:txBody>
      </p:sp>
      <p:pic>
        <p:nvPicPr>
          <p:cNvPr id="6" name="Picture 5"/>
          <p:cNvPicPr>
            <a:picLocks noChangeAspect="1"/>
          </p:cNvPicPr>
          <p:nvPr/>
        </p:nvPicPr>
        <p:blipFill>
          <a:blip r:embed="rId3"/>
          <a:stretch>
            <a:fillRect/>
          </a:stretch>
        </p:blipFill>
        <p:spPr>
          <a:xfrm>
            <a:off x="1839310" y="2311399"/>
            <a:ext cx="8838334" cy="4108749"/>
          </a:xfrm>
          <a:prstGeom prst="rect">
            <a:avLst/>
          </a:prstGeom>
        </p:spPr>
      </p:pic>
    </p:spTree>
    <p:extLst>
      <p:ext uri="{BB962C8B-B14F-4D97-AF65-F5344CB8AC3E}">
        <p14:creationId xmlns:p14="http://schemas.microsoft.com/office/powerpoint/2010/main" val="1961273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Play #5: Communication with Students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Effective communication from the initial point of contact is key to a quality student experience</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Formally welcome and communicate onboarding details to the student(s)</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Ensure all onboarding paperwork is completed prior to beginning placement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Orientate students to company rules and regulations including HIPAA regulations</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Initiate onboarding process with Information Technology, Facilities and Training</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435754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COVID-19 Specific Onboarding Details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Through the COVID 19 pandemic across the nation, this role will requires additional responsibilities as follows:</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Monitor barriers to satisfying infection control requirements (e.g. PCPs limiting routine care due to COVID-19)</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Ensure background checks have been submitted accordingly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Identify students who do not have access to personal laptops for placements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Coordinate fit testing if deemed necessary for placements</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Determine appropriate method for collecting needed Human Resources documentation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Refine onboarding communication for students completing placements virtually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941502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Welcome Email Example</a:t>
            </a:r>
          </a:p>
        </p:txBody>
      </p:sp>
      <p:pic>
        <p:nvPicPr>
          <p:cNvPr id="6" name="Picture 5"/>
          <p:cNvPicPr>
            <a:picLocks noChangeAspect="1"/>
          </p:cNvPicPr>
          <p:nvPr/>
        </p:nvPicPr>
        <p:blipFill>
          <a:blip r:embed="rId3"/>
          <a:stretch>
            <a:fillRect/>
          </a:stretch>
        </p:blipFill>
        <p:spPr>
          <a:xfrm>
            <a:off x="387054" y="2153984"/>
            <a:ext cx="7450309" cy="4463898"/>
          </a:xfrm>
          <a:prstGeom prst="rect">
            <a:avLst/>
          </a:prstGeom>
        </p:spPr>
      </p:pic>
      <p:sp>
        <p:nvSpPr>
          <p:cNvPr id="7" name="Rectangle 6"/>
          <p:cNvSpPr/>
          <p:nvPr/>
        </p:nvSpPr>
        <p:spPr>
          <a:xfrm>
            <a:off x="6663516" y="3050274"/>
            <a:ext cx="4981574" cy="24622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*Onboarding </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communication for students participating in rotations on site during the COVID-19 pandemic will need additional instructions on appropriate PPE, instructions for onsite logistics, etc. Please ensure to tailor the above email based on that information. </a:t>
            </a:r>
          </a:p>
        </p:txBody>
      </p:sp>
    </p:spTree>
    <p:extLst>
      <p:ext uri="{BB962C8B-B14F-4D97-AF65-F5344CB8AC3E}">
        <p14:creationId xmlns:p14="http://schemas.microsoft.com/office/powerpoint/2010/main" val="2374393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Important Onboarding Best Practices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Email student and school representatives (include student preceptor on communications as well)</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Incorporate students into existing HR processes if possible (e.g. contingent worker onboarding)</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Strive to schedule health record training as close to start date as possible</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Remember details like dress code, ID badges, parking, directions, etc.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Add the students to the internal distribution list especially important during pandemic</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386922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Managing Expectations </a:t>
            </a: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with Student/Affiliations</a:t>
            </a: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student’s ability to begin </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placement </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is contingent on a variety of factors (e.g. infection control, background checks, IT set up, technical training). It is important to effectively communicate with preceptors, academic partners and the students about their progress towards completion</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Once a student has satisfied all requirements, communication to all key players should be initiated</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virtual placements, supervisors can determine start dates once requirements are satisfied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in-person placements, it is important to discuss start dates with operations, leadership and preceptors to ensure compliance with all COVID-19 guidelines</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706173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Play 5: Communication with Students</a:t>
            </a:r>
          </a:p>
        </p:txBody>
      </p:sp>
      <p:sp>
        <p:nvSpPr>
          <p:cNvPr id="2" name="Rectangle 1"/>
          <p:cNvSpPr/>
          <p:nvPr/>
        </p:nvSpPr>
        <p:spPr>
          <a:xfrm>
            <a:off x="333154" y="3413051"/>
            <a:ext cx="11525692" cy="67710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30" normalizeH="0" baseline="0" noProof="0" dirty="0">
                <a:ln>
                  <a:noFill/>
                </a:ln>
                <a:solidFill>
                  <a:srgbClr val="4472C4">
                    <a:lumMod val="50000"/>
                  </a:srgbClr>
                </a:solidFill>
                <a:effectLst/>
                <a:uLnTx/>
                <a:uFillTx/>
                <a:latin typeface="Calibri Light" panose="020F0302020204030204" pitchFamily="34" charset="0"/>
                <a:ea typeface="+mn-ea"/>
                <a:cs typeface="Calibri Light" panose="020F0302020204030204" pitchFamily="34" charset="0"/>
              </a:rPr>
              <a:t>Information Technology</a:t>
            </a:r>
            <a:endParaRPr kumimoji="0" lang="en-US" sz="3800" b="0" i="0" u="none" strike="noStrike" kern="1200" cap="none" spc="-30" normalizeH="0" baseline="0" noProof="0" dirty="0">
              <a:ln>
                <a:noFill/>
              </a:ln>
              <a:solidFill>
                <a:srgbClr val="4472C4">
                  <a:lumMod val="50000"/>
                </a:srgbClr>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725801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Information Technology (IT)</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Ensure a process/pathway for communicating necessary information to IT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IT process for identifying the students technological needs for account and equipment set ups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Access/needs varies based on discipline, remote/onsite, etc.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Work together with IT to determine the necessary time needed to set up accounts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Maintaining and managing IT equipment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291827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9048"/>
            <a:ext cx="10515600" cy="762352"/>
          </a:xfrm>
        </p:spPr>
        <p:txBody>
          <a:bodyPr/>
          <a:lstStyle/>
          <a:p>
            <a:pPr algn="ctr"/>
            <a:r>
              <a:rPr lang="en-US" dirty="0">
                <a:latin typeface="+mj-lt"/>
              </a:rPr>
              <a:t>Get the Most Out of Your Zoom Experience</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keep yourself on MUTE to avoid background/distracting sounds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Use the CHAT function or UNMUTE to ask questions or make comments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change your participant name to your full name and organization</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Angers CHCI”</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2" descr="Changing Your Name in a Zoom Meeting | teaching@N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970" y="4183945"/>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20" y="4231569"/>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0295" y="4144709"/>
            <a:ext cx="2747529" cy="2373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161798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Student Laptop Process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students logging in remotely from their own laptop, coordinate a time for students to meet remotely with IT prior to electronic health record training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Ensure students are able to access their account successfully with their account prior to their placement</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Students are required to keep laptops on-site – they are not able to take them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on-site student laptops, ensure there is a standardized sign-in and sign-out process</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Submit termination tickets to IT, so students do not have account access beyond the final date of their placement</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Require DUO as a mean to log-in from the schools/remote if they are not on-site (same process as a CHCI employee) </a:t>
            </a:r>
          </a:p>
        </p:txBody>
      </p:sp>
    </p:spTree>
    <p:extLst>
      <p:ext uri="{BB962C8B-B14F-4D97-AF65-F5344CB8AC3E}">
        <p14:creationId xmlns:p14="http://schemas.microsoft.com/office/powerpoint/2010/main" val="2739543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IT Support</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We do provide IT Support to students via email and/or phone – same process as staff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Student schedule is difficult to work with and have to reach them after hours</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689395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2876424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Play #6: Student is Trained</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Training on the electronic health record policies, standards, and functions of your organization and appropriate clinical discipline is important to setting the foundation for the student experience</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736103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Play #6: Key Steps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Identify the appropriate training needs for each student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Account for access needs to effectively train but ensure appropriate conversations with IT on access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Collaborate with the appropriate departments to identify the next available technical training </a:t>
            </a:r>
          </a:p>
        </p:txBody>
      </p:sp>
    </p:spTree>
    <p:extLst>
      <p:ext uri="{BB962C8B-B14F-4D97-AF65-F5344CB8AC3E}">
        <p14:creationId xmlns:p14="http://schemas.microsoft.com/office/powerpoint/2010/main" val="1704585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Play #6: Key Steps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Utilize existing training schedule and opportunities to abbreviate for students (e.g. attend first hour of three hours employee training)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Coordinate with student(s) regarding accommodating training prior to start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Providing students with dates/times and ensure that they understand that if unable to attend will impact start date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Do not accommodate one offs</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904708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Play #7: Student Arrives or Begins Virtually</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IMPORTANT</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Assure that key personnel/departments have been notified in advance, and all equipment/space is prepared for student arrival</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Coordinate appropriate facilities access (e.g. badges) and space (e.g. desk, chair) for student prior to arrival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Communication details to the student (e.g. time, parking)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Ensure student has all details, access and training on joining remote prior to start</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Communicate with site operations and clinical leadership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Ensure that the site has appropriate equipment for the student</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460264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4021198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r>
              <a:rPr lang="en-US" sz="5400" spc="-30" dirty="0">
                <a:solidFill>
                  <a:srgbClr val="0E74BD"/>
                </a:solidFill>
                <a:latin typeface="Calibri Light" panose="020F0302020204030204"/>
                <a:cs typeface="Calibri" panose="020F0502020204030204" pitchFamily="34" charset="0"/>
              </a:rPr>
              <a:t>Strategic Workforce Planning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4251387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9114" y="1549048"/>
            <a:ext cx="11251886"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CHC’s </a:t>
            </a: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Clinical-Related </a:t>
            </a: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Workforce Development Efforts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4" name="Table 3"/>
          <p:cNvGraphicFramePr>
            <a:graphicFrameLocks noGrp="1"/>
          </p:cNvGraphicFramePr>
          <p:nvPr>
            <p:extLst/>
          </p:nvPr>
        </p:nvGraphicFramePr>
        <p:xfrm>
          <a:off x="733426" y="2311400"/>
          <a:ext cx="10710862" cy="4284904"/>
        </p:xfrm>
        <a:graphic>
          <a:graphicData uri="http://schemas.openxmlformats.org/drawingml/2006/table">
            <a:tbl>
              <a:tblPr firstRow="1" bandRow="1">
                <a:tableStyleId>{FABFCF23-3B69-468F-B69F-88F6DE6A72F2}</a:tableStyleId>
              </a:tblPr>
              <a:tblGrid>
                <a:gridCol w="8915399">
                  <a:extLst>
                    <a:ext uri="{9D8B030D-6E8A-4147-A177-3AD203B41FA5}">
                      <a16:colId xmlns:a16="http://schemas.microsoft.com/office/drawing/2014/main" val="1591970527"/>
                    </a:ext>
                  </a:extLst>
                </a:gridCol>
                <a:gridCol w="1795463">
                  <a:extLst>
                    <a:ext uri="{9D8B030D-6E8A-4147-A177-3AD203B41FA5}">
                      <a16:colId xmlns:a16="http://schemas.microsoft.com/office/drawing/2014/main" val="1616879861"/>
                    </a:ext>
                  </a:extLst>
                </a:gridCol>
              </a:tblGrid>
              <a:tr h="360353">
                <a:tc>
                  <a:txBody>
                    <a:bodyPr/>
                    <a:lstStyle/>
                    <a:p>
                      <a:r>
                        <a:rPr lang="en-US" dirty="0" smtClean="0"/>
                        <a:t>Program</a:t>
                      </a:r>
                      <a:endParaRPr lang="en-US" dirty="0"/>
                    </a:p>
                  </a:txBody>
                  <a:tcPr/>
                </a:tc>
                <a:tc>
                  <a:txBody>
                    <a:bodyPr/>
                    <a:lstStyle/>
                    <a:p>
                      <a:r>
                        <a:rPr lang="en-US" dirty="0" smtClean="0"/>
                        <a:t>Established Year</a:t>
                      </a:r>
                      <a:endParaRPr lang="en-US" dirty="0"/>
                    </a:p>
                  </a:txBody>
                  <a:tcPr/>
                </a:tc>
                <a:extLst>
                  <a:ext uri="{0D108BD9-81ED-4DB2-BD59-A6C34878D82A}">
                    <a16:rowId xmlns:a16="http://schemas.microsoft.com/office/drawing/2014/main" val="3007875040"/>
                  </a:ext>
                </a:extLst>
              </a:tr>
              <a:tr h="360353">
                <a:tc>
                  <a:txBody>
                    <a:bodyPr/>
                    <a:lstStyle/>
                    <a:p>
                      <a:r>
                        <a:rPr lang="en-US" sz="1400" dirty="0" smtClean="0">
                          <a:latin typeface="+mj-lt"/>
                        </a:rPr>
                        <a:t>Clinical Psychology Doctoral Psychology Internship – Child Guidance Center of Southern Connecticut (CGC)</a:t>
                      </a:r>
                    </a:p>
                  </a:txBody>
                  <a:tcPr/>
                </a:tc>
                <a:tc>
                  <a:txBody>
                    <a:bodyPr/>
                    <a:lstStyle/>
                    <a:p>
                      <a:r>
                        <a:rPr lang="en-US" sz="1400" dirty="0" smtClean="0">
                          <a:latin typeface="+mj-lt"/>
                        </a:rPr>
                        <a:t>2003</a:t>
                      </a:r>
                      <a:endParaRPr lang="en-US" sz="1400" dirty="0">
                        <a:latin typeface="+mj-lt"/>
                      </a:endParaRPr>
                    </a:p>
                  </a:txBody>
                  <a:tcPr/>
                </a:tc>
                <a:extLst>
                  <a:ext uri="{0D108BD9-81ED-4DB2-BD59-A6C34878D82A}">
                    <a16:rowId xmlns:a16="http://schemas.microsoft.com/office/drawing/2014/main" val="450187478"/>
                  </a:ext>
                </a:extLst>
              </a:tr>
              <a:tr h="360353">
                <a:tc>
                  <a:txBody>
                    <a:bodyPr/>
                    <a:lstStyle/>
                    <a:p>
                      <a:r>
                        <a:rPr lang="en-US" sz="1400" dirty="0" smtClean="0">
                          <a:latin typeface="+mj-lt"/>
                        </a:rPr>
                        <a:t>Nurse</a:t>
                      </a:r>
                      <a:r>
                        <a:rPr lang="en-US" sz="1400" baseline="0" dirty="0" smtClean="0">
                          <a:latin typeface="+mj-lt"/>
                        </a:rPr>
                        <a:t> Practitioner (NP)</a:t>
                      </a:r>
                      <a:r>
                        <a:rPr lang="en-US" sz="1400" dirty="0" smtClean="0">
                          <a:latin typeface="+mj-lt"/>
                        </a:rPr>
                        <a:t> Residency Program</a:t>
                      </a:r>
                      <a:endParaRPr lang="en-US" sz="1400" dirty="0">
                        <a:latin typeface="+mj-lt"/>
                      </a:endParaRPr>
                    </a:p>
                  </a:txBody>
                  <a:tcPr anchor="ctr"/>
                </a:tc>
                <a:tc>
                  <a:txBody>
                    <a:bodyPr/>
                    <a:lstStyle/>
                    <a:p>
                      <a:pPr algn="l"/>
                      <a:r>
                        <a:rPr lang="en-US" sz="1400" dirty="0" smtClean="0">
                          <a:latin typeface="+mj-lt"/>
                        </a:rPr>
                        <a:t>2007</a:t>
                      </a:r>
                      <a:endParaRPr lang="en-US" sz="1400" dirty="0">
                        <a:latin typeface="+mj-lt"/>
                      </a:endParaRPr>
                    </a:p>
                  </a:txBody>
                  <a:tcPr anchor="ctr"/>
                </a:tc>
                <a:extLst>
                  <a:ext uri="{0D108BD9-81ED-4DB2-BD59-A6C34878D82A}">
                    <a16:rowId xmlns:a16="http://schemas.microsoft.com/office/drawing/2014/main" val="642760186"/>
                  </a:ext>
                </a:extLst>
              </a:tr>
              <a:tr h="360353">
                <a:tc>
                  <a:txBody>
                    <a:bodyPr/>
                    <a:lstStyle/>
                    <a:p>
                      <a:r>
                        <a:rPr lang="en-US" sz="1400" dirty="0" smtClean="0">
                          <a:latin typeface="+mj-lt"/>
                        </a:rPr>
                        <a:t>Clinical Hosting</a:t>
                      </a:r>
                      <a:r>
                        <a:rPr lang="en-US" sz="1400" baseline="0" dirty="0" smtClean="0">
                          <a:latin typeface="+mj-lt"/>
                        </a:rPr>
                        <a:t> (Nurse Practitioners, Dental Hygiene, BSN Nursing, Behavioral Health, Chiropractic, MD, Dietician) </a:t>
                      </a:r>
                      <a:endParaRPr lang="en-US" sz="1400" dirty="0">
                        <a:latin typeface="+mj-lt"/>
                      </a:endParaRPr>
                    </a:p>
                  </a:txBody>
                  <a:tcPr anchor="ctr"/>
                </a:tc>
                <a:tc>
                  <a:txBody>
                    <a:bodyPr/>
                    <a:lstStyle/>
                    <a:p>
                      <a:pPr algn="l"/>
                      <a:r>
                        <a:rPr lang="en-US" sz="1400" dirty="0" smtClean="0">
                          <a:solidFill>
                            <a:schemeClr val="tx1"/>
                          </a:solidFill>
                          <a:latin typeface="+mj-lt"/>
                        </a:rPr>
                        <a:t>2009</a:t>
                      </a:r>
                      <a:endParaRPr lang="en-US" sz="1400" dirty="0">
                        <a:solidFill>
                          <a:schemeClr val="tx1"/>
                        </a:solidFill>
                        <a:latin typeface="+mj-lt"/>
                      </a:endParaRPr>
                    </a:p>
                  </a:txBody>
                  <a:tcPr anchor="ctr"/>
                </a:tc>
                <a:extLst>
                  <a:ext uri="{0D108BD9-81ED-4DB2-BD59-A6C34878D82A}">
                    <a16:rowId xmlns:a16="http://schemas.microsoft.com/office/drawing/2014/main" val="983707"/>
                  </a:ext>
                </a:extLst>
              </a:tr>
              <a:tr h="360353">
                <a:tc>
                  <a:txBody>
                    <a:bodyPr/>
                    <a:lstStyle/>
                    <a:p>
                      <a:r>
                        <a:rPr lang="en-US" sz="1400" dirty="0" smtClean="0">
                          <a:latin typeface="+mj-lt"/>
                        </a:rPr>
                        <a:t>Postdoctoral Psychology Residency Program </a:t>
                      </a:r>
                      <a:endParaRPr lang="en-US" sz="1400" dirty="0">
                        <a:latin typeface="+mj-lt"/>
                      </a:endParaRPr>
                    </a:p>
                  </a:txBody>
                  <a:tcPr anchor="ctr"/>
                </a:tc>
                <a:tc>
                  <a:txBody>
                    <a:bodyPr/>
                    <a:lstStyle/>
                    <a:p>
                      <a:pPr algn="l"/>
                      <a:r>
                        <a:rPr lang="en-US" sz="1400" dirty="0" smtClean="0">
                          <a:latin typeface="+mj-lt"/>
                        </a:rPr>
                        <a:t>2011</a:t>
                      </a:r>
                      <a:endParaRPr lang="en-US" sz="1400" dirty="0">
                        <a:latin typeface="+mj-lt"/>
                      </a:endParaRPr>
                    </a:p>
                  </a:txBody>
                  <a:tcPr anchor="ctr"/>
                </a:tc>
                <a:extLst>
                  <a:ext uri="{0D108BD9-81ED-4DB2-BD59-A6C34878D82A}">
                    <a16:rowId xmlns:a16="http://schemas.microsoft.com/office/drawing/2014/main" val="2375701963"/>
                  </a:ext>
                </a:extLst>
              </a:tr>
              <a:tr h="360353">
                <a:tc>
                  <a:txBody>
                    <a:bodyPr/>
                    <a:lstStyle/>
                    <a:p>
                      <a:r>
                        <a:rPr lang="en-US" sz="1400" dirty="0" smtClean="0">
                          <a:latin typeface="+mj-lt"/>
                        </a:rPr>
                        <a:t>National Nurse Practitioner Residency and Fellowship Training Consortium – NNPRFTC</a:t>
                      </a:r>
                      <a:endParaRPr lang="en-US" sz="1400" dirty="0">
                        <a:latin typeface="+mj-lt"/>
                      </a:endParaRPr>
                    </a:p>
                  </a:txBody>
                  <a:tcPr anchor="ctr"/>
                </a:tc>
                <a:tc>
                  <a:txBody>
                    <a:bodyPr/>
                    <a:lstStyle/>
                    <a:p>
                      <a:pPr algn="l"/>
                      <a:r>
                        <a:rPr lang="en-US" sz="1400" dirty="0" smtClean="0">
                          <a:latin typeface="+mj-lt"/>
                        </a:rPr>
                        <a:t>2015</a:t>
                      </a:r>
                      <a:endParaRPr lang="en-US" sz="1400" dirty="0">
                        <a:latin typeface="+mj-lt"/>
                      </a:endParaRPr>
                    </a:p>
                  </a:txBody>
                  <a:tcPr anchor="ctr"/>
                </a:tc>
                <a:extLst>
                  <a:ext uri="{0D108BD9-81ED-4DB2-BD59-A6C34878D82A}">
                    <a16:rowId xmlns:a16="http://schemas.microsoft.com/office/drawing/2014/main" val="1813270033"/>
                  </a:ext>
                </a:extLst>
              </a:tr>
              <a:tr h="360353">
                <a:tc>
                  <a:txBody>
                    <a:bodyPr/>
                    <a:lstStyle/>
                    <a:p>
                      <a:r>
                        <a:rPr lang="en-US" sz="1400" dirty="0" smtClean="0">
                          <a:latin typeface="+mj-lt"/>
                        </a:rPr>
                        <a:t>National Institute for Medical Assistant Advancement – NIMAA</a:t>
                      </a:r>
                      <a:endParaRPr lang="en-US" sz="1400" dirty="0">
                        <a:latin typeface="+mj-lt"/>
                      </a:endParaRPr>
                    </a:p>
                  </a:txBody>
                  <a:tcPr anchor="ctr"/>
                </a:tc>
                <a:tc>
                  <a:txBody>
                    <a:bodyPr/>
                    <a:lstStyle/>
                    <a:p>
                      <a:pPr algn="l"/>
                      <a:r>
                        <a:rPr lang="en-US" sz="1400" dirty="0" smtClean="0">
                          <a:latin typeface="+mj-lt"/>
                        </a:rPr>
                        <a:t>2016</a:t>
                      </a:r>
                      <a:endParaRPr lang="en-US" sz="1400" dirty="0">
                        <a:latin typeface="+mj-lt"/>
                      </a:endParaRPr>
                    </a:p>
                  </a:txBody>
                  <a:tcPr anchor="ctr"/>
                </a:tc>
                <a:extLst>
                  <a:ext uri="{0D108BD9-81ED-4DB2-BD59-A6C34878D82A}">
                    <a16:rowId xmlns:a16="http://schemas.microsoft.com/office/drawing/2014/main" val="1726034211"/>
                  </a:ext>
                </a:extLst>
              </a:tr>
              <a:tr h="360353">
                <a:tc>
                  <a:txBody>
                    <a:bodyPr/>
                    <a:lstStyle/>
                    <a:p>
                      <a:r>
                        <a:rPr lang="en-US" sz="1400" dirty="0" smtClean="0">
                          <a:latin typeface="+mj-lt"/>
                        </a:rPr>
                        <a:t>Center for Key Populations Fellowship</a:t>
                      </a:r>
                    </a:p>
                  </a:txBody>
                  <a:tcPr/>
                </a:tc>
                <a:tc>
                  <a:txBody>
                    <a:bodyPr/>
                    <a:lstStyle/>
                    <a:p>
                      <a:r>
                        <a:rPr lang="en-US" sz="1400" dirty="0" smtClean="0">
                          <a:latin typeface="+mj-lt"/>
                        </a:rPr>
                        <a:t>2017</a:t>
                      </a:r>
                      <a:endParaRPr lang="en-US" sz="1400" dirty="0">
                        <a:latin typeface="+mj-lt"/>
                      </a:endParaRPr>
                    </a:p>
                  </a:txBody>
                  <a:tcPr/>
                </a:tc>
                <a:extLst>
                  <a:ext uri="{0D108BD9-81ED-4DB2-BD59-A6C34878D82A}">
                    <a16:rowId xmlns:a16="http://schemas.microsoft.com/office/drawing/2014/main" val="2001118338"/>
                  </a:ext>
                </a:extLst>
              </a:tr>
              <a:tr h="360353">
                <a:tc>
                  <a:txBody>
                    <a:bodyPr/>
                    <a:lstStyle/>
                    <a:p>
                      <a:r>
                        <a:rPr lang="en-US" sz="1400" dirty="0" smtClean="0">
                          <a:latin typeface="+mj-lt"/>
                        </a:rPr>
                        <a:t>Clinical Students Programs: Caring for Underserved Populations</a:t>
                      </a:r>
                      <a:r>
                        <a:rPr lang="en-US" sz="1400" baseline="0" dirty="0" smtClean="0">
                          <a:latin typeface="+mj-lt"/>
                        </a:rPr>
                        <a:t> &amp; Clinical Longitudinal Immersion in the Community </a:t>
                      </a:r>
                      <a:r>
                        <a:rPr lang="en-US" sz="1400" dirty="0" smtClean="0">
                          <a:latin typeface="+mj-lt"/>
                        </a:rPr>
                        <a:t>Grant</a:t>
                      </a:r>
                      <a:endParaRPr lang="en-US" sz="1400" dirty="0">
                        <a:latin typeface="+mj-lt"/>
                      </a:endParaRPr>
                    </a:p>
                  </a:txBody>
                  <a:tcPr anchor="ctr"/>
                </a:tc>
                <a:tc>
                  <a:txBody>
                    <a:bodyPr/>
                    <a:lstStyle/>
                    <a:p>
                      <a:pPr algn="l"/>
                      <a:r>
                        <a:rPr lang="en-US" sz="1400" dirty="0" smtClean="0">
                          <a:solidFill>
                            <a:schemeClr val="tx1"/>
                          </a:solidFill>
                          <a:latin typeface="+mj-lt"/>
                        </a:rPr>
                        <a:t>2019</a:t>
                      </a:r>
                      <a:endParaRPr lang="en-US" sz="1400" dirty="0">
                        <a:solidFill>
                          <a:schemeClr val="tx1"/>
                        </a:solidFill>
                        <a:latin typeface="+mj-lt"/>
                      </a:endParaRPr>
                    </a:p>
                  </a:txBody>
                  <a:tcPr anchor="ctr"/>
                </a:tc>
                <a:extLst>
                  <a:ext uri="{0D108BD9-81ED-4DB2-BD59-A6C34878D82A}">
                    <a16:rowId xmlns:a16="http://schemas.microsoft.com/office/drawing/2014/main" val="819908489"/>
                  </a:ext>
                </a:extLst>
              </a:tr>
              <a:tr h="360353">
                <a:tc>
                  <a:txBody>
                    <a:bodyPr/>
                    <a:lstStyle/>
                    <a:p>
                      <a:r>
                        <a:rPr lang="nl-NL" sz="1400" dirty="0" smtClean="0">
                          <a:latin typeface="+mj-lt"/>
                        </a:rPr>
                        <a:t>Psychology GPE Doctoral Practicum Students </a:t>
                      </a:r>
                      <a:endParaRPr lang="en-US" sz="1400" dirty="0">
                        <a:latin typeface="+mj-lt"/>
                      </a:endParaRPr>
                    </a:p>
                  </a:txBody>
                  <a:tcPr anchor="ctr"/>
                </a:tc>
                <a:tc>
                  <a:txBody>
                    <a:bodyPr/>
                    <a:lstStyle/>
                    <a:p>
                      <a:pPr algn="l"/>
                      <a:r>
                        <a:rPr lang="en-US" sz="1400" dirty="0" smtClean="0">
                          <a:latin typeface="+mj-lt"/>
                        </a:rPr>
                        <a:t>2019 – 2021 funding</a:t>
                      </a:r>
                      <a:r>
                        <a:rPr lang="en-US" sz="1400" baseline="0" dirty="0" smtClean="0">
                          <a:latin typeface="+mj-lt"/>
                        </a:rPr>
                        <a:t> period</a:t>
                      </a:r>
                      <a:endParaRPr lang="en-US" sz="1400" dirty="0">
                        <a:latin typeface="+mj-lt"/>
                      </a:endParaRPr>
                    </a:p>
                  </a:txBody>
                  <a:tcPr anchor="ctr"/>
                </a:tc>
                <a:extLst>
                  <a:ext uri="{0D108BD9-81ED-4DB2-BD59-A6C34878D82A}">
                    <a16:rowId xmlns:a16="http://schemas.microsoft.com/office/drawing/2014/main" val="1013879193"/>
                  </a:ext>
                </a:extLst>
              </a:tr>
              <a:tr h="360353">
                <a:tc>
                  <a:txBody>
                    <a:bodyPr/>
                    <a:lstStyle/>
                    <a:p>
                      <a:r>
                        <a:rPr lang="en-US" sz="1400" dirty="0" smtClean="0">
                          <a:latin typeface="+mj-lt"/>
                        </a:rPr>
                        <a:t>Weitzman Education – Joint Accreditation</a:t>
                      </a:r>
                      <a:endParaRPr lang="en-US" sz="1400" dirty="0">
                        <a:latin typeface="+mj-lt"/>
                      </a:endParaRPr>
                    </a:p>
                  </a:txBody>
                  <a:tcPr anchor="ctr"/>
                </a:tc>
                <a:tc>
                  <a:txBody>
                    <a:bodyPr/>
                    <a:lstStyle/>
                    <a:p>
                      <a:pPr algn="l"/>
                      <a:r>
                        <a:rPr lang="en-US" sz="1400" dirty="0" smtClean="0">
                          <a:latin typeface="+mj-lt"/>
                        </a:rPr>
                        <a:t>2020</a:t>
                      </a:r>
                      <a:r>
                        <a:rPr lang="en-US" sz="1400" baseline="0" dirty="0" smtClean="0">
                          <a:latin typeface="+mj-lt"/>
                        </a:rPr>
                        <a:t> (accreditation rec.)</a:t>
                      </a:r>
                      <a:endParaRPr lang="en-US" sz="1400" dirty="0">
                        <a:latin typeface="+mj-lt"/>
                      </a:endParaRPr>
                    </a:p>
                  </a:txBody>
                  <a:tcPr anchor="ctr"/>
                </a:tc>
                <a:extLst>
                  <a:ext uri="{0D108BD9-81ED-4DB2-BD59-A6C34878D82A}">
                    <a16:rowId xmlns:a16="http://schemas.microsoft.com/office/drawing/2014/main" val="161347463"/>
                  </a:ext>
                </a:extLst>
              </a:tr>
            </a:tbl>
          </a:graphicData>
        </a:graphic>
      </p:graphicFrame>
    </p:spTree>
    <p:extLst>
      <p:ext uri="{BB962C8B-B14F-4D97-AF65-F5344CB8AC3E}">
        <p14:creationId xmlns:p14="http://schemas.microsoft.com/office/powerpoint/2010/main" val="268379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Session 3 Agenda</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5" name="Content Placeholder 3"/>
          <p:cNvGraphicFramePr>
            <a:graphicFrameLocks/>
          </p:cNvGraphicFramePr>
          <p:nvPr>
            <p:extLst>
              <p:ext uri="{D42A27DB-BD31-4B8C-83A1-F6EECF244321}">
                <p14:modId xmlns:p14="http://schemas.microsoft.com/office/powerpoint/2010/main" val="4071055937"/>
              </p:ext>
            </p:extLst>
          </p:nvPr>
        </p:nvGraphicFramePr>
        <p:xfrm>
          <a:off x="609600" y="2311400"/>
          <a:ext cx="10972800" cy="3721847"/>
        </p:xfrm>
        <a:graphic>
          <a:graphicData uri="http://schemas.openxmlformats.org/drawingml/2006/table">
            <a:tbl>
              <a:tblPr firstCol="1" bandRow="1">
                <a:tableStyleId>{7DF18680-E054-41AD-8BC1-D1AEF772440D}</a:tableStyleId>
              </a:tblPr>
              <a:tblGrid>
                <a:gridCol w="2221185">
                  <a:extLst>
                    <a:ext uri="{9D8B030D-6E8A-4147-A177-3AD203B41FA5}">
                      <a16:colId xmlns:a16="http://schemas.microsoft.com/office/drawing/2014/main" val="3219212598"/>
                    </a:ext>
                  </a:extLst>
                </a:gridCol>
                <a:gridCol w="8751615">
                  <a:extLst>
                    <a:ext uri="{9D8B030D-6E8A-4147-A177-3AD203B41FA5}">
                      <a16:colId xmlns:a16="http://schemas.microsoft.com/office/drawing/2014/main" val="1873340262"/>
                    </a:ext>
                  </a:extLst>
                </a:gridCol>
              </a:tblGrid>
              <a:tr h="7029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solidFill>
                            <a:schemeClr val="bg1"/>
                          </a:solidFill>
                          <a:effectLst/>
                          <a:latin typeface="+mj-lt"/>
                        </a:rPr>
                        <a:t>3:00 </a:t>
                      </a:r>
                      <a:r>
                        <a:rPr lang="en-US" sz="2400" dirty="0">
                          <a:solidFill>
                            <a:schemeClr val="bg1"/>
                          </a:solidFill>
                          <a:effectLst/>
                          <a:latin typeface="+mj-lt"/>
                        </a:rPr>
                        <a:t>– </a:t>
                      </a:r>
                      <a:r>
                        <a:rPr lang="en-US" sz="2400" dirty="0" smtClean="0">
                          <a:solidFill>
                            <a:schemeClr val="bg1"/>
                          </a:solidFill>
                          <a:effectLst/>
                          <a:latin typeface="+mj-lt"/>
                        </a:rPr>
                        <a:t>3:05</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US" sz="2400" b="0" dirty="0" smtClean="0">
                          <a:solidFill>
                            <a:schemeClr val="tx1"/>
                          </a:solidFill>
                          <a:effectLst/>
                          <a:latin typeface="+mj-lt"/>
                        </a:rPr>
                        <a:t>Introduction</a:t>
                      </a:r>
                      <a:endParaRPr lang="en-US" sz="2400" b="0" dirty="0">
                        <a:solidFill>
                          <a:schemeClr val="tx1"/>
                        </a:solidFill>
                        <a:effectLst/>
                        <a:latin typeface="+mj-lt"/>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751808150"/>
                  </a:ext>
                </a:extLst>
              </a:tr>
              <a:tr h="81261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solidFill>
                            <a:schemeClr val="bg1"/>
                          </a:solidFill>
                          <a:effectLst/>
                          <a:latin typeface="+mj-lt"/>
                        </a:rPr>
                        <a:t>3:05 –</a:t>
                      </a:r>
                      <a:r>
                        <a:rPr lang="en-US" sz="2400" baseline="0" dirty="0" smtClean="0">
                          <a:solidFill>
                            <a:schemeClr val="bg1"/>
                          </a:solidFill>
                          <a:effectLst/>
                          <a:latin typeface="+mj-lt"/>
                        </a:rPr>
                        <a:t> 3:45 </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Play 4-7: Onboarding </a:t>
                      </a:r>
                    </a:p>
                  </a:txBody>
                  <a:tcPr marL="68580" marR="68580" marT="0" marB="0" anchor="ctr"/>
                </a:tc>
                <a:extLst>
                  <a:ext uri="{0D108BD9-81ED-4DB2-BD59-A6C34878D82A}">
                    <a16:rowId xmlns:a16="http://schemas.microsoft.com/office/drawing/2014/main" val="4265957203"/>
                  </a:ext>
                </a:extLst>
              </a:tr>
              <a:tr h="7029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effectLst/>
                          <a:latin typeface="+mj-lt"/>
                        </a:rPr>
                        <a:t>3:45 </a:t>
                      </a:r>
                      <a:r>
                        <a:rPr lang="en-US" sz="2400" dirty="0">
                          <a:solidFill>
                            <a:schemeClr val="bg1"/>
                          </a:solidFill>
                          <a:effectLst/>
                          <a:latin typeface="+mj-lt"/>
                        </a:rPr>
                        <a:t>– </a:t>
                      </a:r>
                      <a:r>
                        <a:rPr lang="en-US" sz="2400" dirty="0" smtClean="0">
                          <a:solidFill>
                            <a:schemeClr val="bg1"/>
                          </a:solidFill>
                          <a:effectLst/>
                          <a:latin typeface="+mj-lt"/>
                        </a:rPr>
                        <a:t>4:00</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mj-lt"/>
                          <a:ea typeface="Calibri"/>
                          <a:cs typeface="Calibri Light" panose="020F0302020204030204" pitchFamily="34" charset="0"/>
                        </a:rPr>
                        <a:t>Strategic Workforce</a:t>
                      </a:r>
                      <a:r>
                        <a:rPr lang="en-US" sz="2400" b="0" baseline="0" dirty="0" smtClean="0">
                          <a:solidFill>
                            <a:schemeClr val="tx1"/>
                          </a:solidFill>
                          <a:latin typeface="+mj-lt"/>
                          <a:ea typeface="Calibri"/>
                          <a:cs typeface="Calibri Light" panose="020F0302020204030204" pitchFamily="34" charset="0"/>
                        </a:rPr>
                        <a:t> Planning</a:t>
                      </a:r>
                      <a:endParaRPr lang="en-US" sz="2400" b="0" dirty="0" smtClean="0">
                        <a:solidFill>
                          <a:schemeClr val="tx1"/>
                        </a:solidFill>
                        <a:latin typeface="+mj-lt"/>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2773016608"/>
                  </a:ext>
                </a:extLst>
              </a:tr>
              <a:tr h="800402">
                <a:tc>
                  <a:txBody>
                    <a:bodyPr/>
                    <a:lstStyle/>
                    <a:p>
                      <a:pPr marL="0" marR="0" algn="ctr">
                        <a:spcBef>
                          <a:spcPts val="0"/>
                        </a:spcBef>
                        <a:spcAft>
                          <a:spcPts val="0"/>
                        </a:spcAft>
                      </a:pPr>
                      <a:r>
                        <a:rPr lang="en-US" sz="2400" dirty="0" smtClean="0">
                          <a:solidFill>
                            <a:schemeClr val="bg1"/>
                          </a:solidFill>
                          <a:effectLst/>
                          <a:latin typeface="+mj-lt"/>
                          <a:ea typeface="Calibri" panose="020F0502020204030204" pitchFamily="34" charset="0"/>
                          <a:cs typeface="Calibri Light" panose="020F0302020204030204" pitchFamily="34" charset="0"/>
                        </a:rPr>
                        <a:t>4:00 – 4:25</a:t>
                      </a:r>
                    </a:p>
                  </a:txBody>
                  <a:tcPr marL="68580" marR="68580" marT="0" marB="0" anchor="ctr"/>
                </a:tc>
                <a:tc>
                  <a:txBody>
                    <a:bodyPr/>
                    <a:lstStyle/>
                    <a:p>
                      <a:pPr marL="0" marR="0" algn="l" defTabSz="457200" rtl="0" eaLnBrk="1" latinLnBrk="0" hangingPunct="1">
                        <a:spcBef>
                          <a:spcPts val="0"/>
                        </a:spcBef>
                        <a:spcAft>
                          <a:spcPts val="0"/>
                        </a:spcAft>
                      </a:pPr>
                      <a:r>
                        <a:rPr lang="en-US" sz="2400" b="0" kern="120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Models for Training the Next Generation:                                           Postgraduate NP and NP/PA Training Programs </a:t>
                      </a:r>
                    </a:p>
                  </a:txBody>
                  <a:tcPr marL="68580" marR="68580" marT="0" marB="0" anchor="ctr"/>
                </a:tc>
                <a:extLst>
                  <a:ext uri="{0D108BD9-81ED-4DB2-BD59-A6C34878D82A}">
                    <a16:rowId xmlns:a16="http://schemas.microsoft.com/office/drawing/2014/main" val="2220589932"/>
                  </a:ext>
                </a:extLst>
              </a:tr>
              <a:tr h="7029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solidFill>
                            <a:schemeClr val="bg1"/>
                          </a:solidFill>
                          <a:effectLst/>
                          <a:latin typeface="+mj-lt"/>
                        </a:rPr>
                        <a:t>4:25 – 4:30</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latin typeface="+mj-lt"/>
                          <a:ea typeface="+mn-ea"/>
                          <a:cs typeface="Calibri Light" panose="020F0302020204030204" pitchFamily="34" charset="0"/>
                        </a:rPr>
                        <a:t>Wrap-Up </a:t>
                      </a:r>
                    </a:p>
                  </a:txBody>
                  <a:tcPr marL="68580" marR="68580" marT="0" marB="0" anchor="ctr"/>
                </a:tc>
                <a:extLst>
                  <a:ext uri="{0D108BD9-81ED-4DB2-BD59-A6C34878D82A}">
                    <a16:rowId xmlns:a16="http://schemas.microsoft.com/office/drawing/2014/main" val="4048058987"/>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440279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9114" y="1549048"/>
            <a:ext cx="11251886"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CHC’s Non-Clinical Workforce </a:t>
            </a: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Development Efforts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4" name="Table 3"/>
          <p:cNvGraphicFramePr>
            <a:graphicFrameLocks noGrp="1"/>
          </p:cNvGraphicFramePr>
          <p:nvPr>
            <p:extLst/>
          </p:nvPr>
        </p:nvGraphicFramePr>
        <p:xfrm>
          <a:off x="733426" y="2311400"/>
          <a:ext cx="10710862" cy="2527878"/>
        </p:xfrm>
        <a:graphic>
          <a:graphicData uri="http://schemas.openxmlformats.org/drawingml/2006/table">
            <a:tbl>
              <a:tblPr firstRow="1" bandRow="1">
                <a:tableStyleId>{FABFCF23-3B69-468F-B69F-88F6DE6A72F2}</a:tableStyleId>
              </a:tblPr>
              <a:tblGrid>
                <a:gridCol w="8915399">
                  <a:extLst>
                    <a:ext uri="{9D8B030D-6E8A-4147-A177-3AD203B41FA5}">
                      <a16:colId xmlns:a16="http://schemas.microsoft.com/office/drawing/2014/main" val="1591970527"/>
                    </a:ext>
                  </a:extLst>
                </a:gridCol>
                <a:gridCol w="1795463">
                  <a:extLst>
                    <a:ext uri="{9D8B030D-6E8A-4147-A177-3AD203B41FA5}">
                      <a16:colId xmlns:a16="http://schemas.microsoft.com/office/drawing/2014/main" val="1616879861"/>
                    </a:ext>
                  </a:extLst>
                </a:gridCol>
              </a:tblGrid>
              <a:tr h="360353">
                <a:tc>
                  <a:txBody>
                    <a:bodyPr/>
                    <a:lstStyle/>
                    <a:p>
                      <a:r>
                        <a:rPr lang="en-US" dirty="0" smtClean="0"/>
                        <a:t>Program</a:t>
                      </a:r>
                      <a:endParaRPr lang="en-US" dirty="0"/>
                    </a:p>
                  </a:txBody>
                  <a:tcPr/>
                </a:tc>
                <a:tc>
                  <a:txBody>
                    <a:bodyPr/>
                    <a:lstStyle/>
                    <a:p>
                      <a:r>
                        <a:rPr lang="en-US" dirty="0" smtClean="0"/>
                        <a:t>Established Year</a:t>
                      </a:r>
                      <a:endParaRPr lang="en-US" dirty="0"/>
                    </a:p>
                  </a:txBody>
                  <a:tcPr/>
                </a:tc>
                <a:extLst>
                  <a:ext uri="{0D108BD9-81ED-4DB2-BD59-A6C34878D82A}">
                    <a16:rowId xmlns:a16="http://schemas.microsoft.com/office/drawing/2014/main" val="3007875040"/>
                  </a:ext>
                </a:extLst>
              </a:tr>
              <a:tr h="360353">
                <a:tc>
                  <a:txBody>
                    <a:bodyPr/>
                    <a:lstStyle/>
                    <a:p>
                      <a:r>
                        <a:rPr lang="en-US" sz="1400" dirty="0" smtClean="0">
                          <a:latin typeface="+mj-lt"/>
                        </a:rPr>
                        <a:t>Wesleyan University Communities Class Research</a:t>
                      </a:r>
                    </a:p>
                  </a:txBody>
                  <a:tcPr/>
                </a:tc>
                <a:tc>
                  <a:txBody>
                    <a:bodyPr/>
                    <a:lstStyle/>
                    <a:p>
                      <a:r>
                        <a:rPr lang="en-US" sz="1400" dirty="0" smtClean="0">
                          <a:latin typeface="+mj-lt"/>
                        </a:rPr>
                        <a:t>2006</a:t>
                      </a:r>
                      <a:endParaRPr lang="en-US" sz="1400" dirty="0">
                        <a:latin typeface="+mj-lt"/>
                      </a:endParaRPr>
                    </a:p>
                  </a:txBody>
                  <a:tcPr/>
                </a:tc>
                <a:extLst>
                  <a:ext uri="{0D108BD9-81ED-4DB2-BD59-A6C34878D82A}">
                    <a16:rowId xmlns:a16="http://schemas.microsoft.com/office/drawing/2014/main" val="450187478"/>
                  </a:ext>
                </a:extLst>
              </a:tr>
              <a:tr h="360353">
                <a:tc>
                  <a:txBody>
                    <a:bodyPr/>
                    <a:lstStyle/>
                    <a:p>
                      <a:r>
                        <a:rPr lang="en-US" sz="1400" dirty="0" smtClean="0">
                          <a:latin typeface="+mj-lt"/>
                        </a:rPr>
                        <a:t>Administrative Fellowship</a:t>
                      </a:r>
                      <a:endParaRPr lang="en-US" sz="1400" dirty="0">
                        <a:latin typeface="+mj-lt"/>
                      </a:endParaRPr>
                    </a:p>
                  </a:txBody>
                  <a:tcPr anchor="ctr"/>
                </a:tc>
                <a:tc>
                  <a:txBody>
                    <a:bodyPr/>
                    <a:lstStyle/>
                    <a:p>
                      <a:pPr algn="l"/>
                      <a:r>
                        <a:rPr lang="en-US" sz="1400" dirty="0" smtClean="0">
                          <a:latin typeface="+mj-lt"/>
                        </a:rPr>
                        <a:t>2017</a:t>
                      </a:r>
                      <a:endParaRPr lang="en-US" sz="1400" dirty="0">
                        <a:latin typeface="+mj-lt"/>
                      </a:endParaRPr>
                    </a:p>
                  </a:txBody>
                  <a:tcPr anchor="ctr"/>
                </a:tc>
                <a:extLst>
                  <a:ext uri="{0D108BD9-81ED-4DB2-BD59-A6C34878D82A}">
                    <a16:rowId xmlns:a16="http://schemas.microsoft.com/office/drawing/2014/main" val="642760186"/>
                  </a:ext>
                </a:extLst>
              </a:tr>
              <a:tr h="360353">
                <a:tc>
                  <a:txBody>
                    <a:bodyPr/>
                    <a:lstStyle/>
                    <a:p>
                      <a:r>
                        <a:rPr lang="en-US" sz="1400" dirty="0" smtClean="0">
                          <a:latin typeface="+mj-lt"/>
                        </a:rPr>
                        <a:t>AmeriCorps / ConnectiCorps</a:t>
                      </a:r>
                    </a:p>
                  </a:txBody>
                  <a:tcPr anchor="ctr"/>
                </a:tc>
                <a:tc>
                  <a:txBody>
                    <a:bodyPr/>
                    <a:lstStyle/>
                    <a:p>
                      <a:pPr algn="l"/>
                      <a:r>
                        <a:rPr lang="en-US" sz="1400" dirty="0" smtClean="0">
                          <a:solidFill>
                            <a:schemeClr val="tx1"/>
                          </a:solidFill>
                          <a:latin typeface="+mj-lt"/>
                        </a:rPr>
                        <a:t>2019</a:t>
                      </a:r>
                      <a:endParaRPr lang="en-US" sz="1400" dirty="0">
                        <a:solidFill>
                          <a:schemeClr val="tx1"/>
                        </a:solidFill>
                        <a:latin typeface="+mj-lt"/>
                      </a:endParaRPr>
                    </a:p>
                  </a:txBody>
                  <a:tcPr anchor="ctr"/>
                </a:tc>
                <a:extLst>
                  <a:ext uri="{0D108BD9-81ED-4DB2-BD59-A6C34878D82A}">
                    <a16:rowId xmlns:a16="http://schemas.microsoft.com/office/drawing/2014/main" val="983707"/>
                  </a:ext>
                </a:extLst>
              </a:tr>
              <a:tr h="360353">
                <a:tc>
                  <a:txBody>
                    <a:bodyPr/>
                    <a:lstStyle/>
                    <a:p>
                      <a:r>
                        <a:rPr lang="en-US" sz="1400" dirty="0" smtClean="0">
                          <a:latin typeface="+mj-lt"/>
                        </a:rPr>
                        <a:t>Summer Fellows </a:t>
                      </a:r>
                      <a:endParaRPr lang="en-US" sz="1400" dirty="0">
                        <a:latin typeface="+mj-lt"/>
                      </a:endParaRPr>
                    </a:p>
                  </a:txBody>
                  <a:tcPr anchor="ctr"/>
                </a:tc>
                <a:tc>
                  <a:txBody>
                    <a:bodyPr/>
                    <a:lstStyle/>
                    <a:p>
                      <a:pPr algn="l"/>
                      <a:r>
                        <a:rPr lang="en-US" sz="1400" dirty="0" smtClean="0">
                          <a:latin typeface="+mj-lt"/>
                        </a:rPr>
                        <a:t>2020</a:t>
                      </a:r>
                      <a:endParaRPr lang="en-US" sz="1400" dirty="0">
                        <a:latin typeface="+mj-lt"/>
                      </a:endParaRPr>
                    </a:p>
                  </a:txBody>
                  <a:tcPr anchor="ctr"/>
                </a:tc>
                <a:extLst>
                  <a:ext uri="{0D108BD9-81ED-4DB2-BD59-A6C34878D82A}">
                    <a16:rowId xmlns:a16="http://schemas.microsoft.com/office/drawing/2014/main" val="2375701963"/>
                  </a:ext>
                </a:extLst>
              </a:tr>
              <a:tr h="360353">
                <a:tc>
                  <a:txBody>
                    <a:bodyPr/>
                    <a:lstStyle/>
                    <a:p>
                      <a:r>
                        <a:rPr lang="en-US" sz="1400" dirty="0" smtClean="0">
                          <a:latin typeface="+mj-lt"/>
                        </a:rPr>
                        <a:t>Truman-Albright Health Policy Fellowship</a:t>
                      </a:r>
                      <a:endParaRPr lang="en-US" sz="1400" dirty="0">
                        <a:latin typeface="+mj-lt"/>
                      </a:endParaRPr>
                    </a:p>
                  </a:txBody>
                  <a:tcPr anchor="ctr"/>
                </a:tc>
                <a:tc>
                  <a:txBody>
                    <a:bodyPr/>
                    <a:lstStyle/>
                    <a:p>
                      <a:pPr algn="l"/>
                      <a:r>
                        <a:rPr lang="en-US" sz="1400" dirty="0" smtClean="0">
                          <a:latin typeface="+mj-lt"/>
                        </a:rPr>
                        <a:t>2020</a:t>
                      </a:r>
                      <a:endParaRPr lang="en-US" sz="1400" dirty="0">
                        <a:latin typeface="+mj-lt"/>
                      </a:endParaRPr>
                    </a:p>
                  </a:txBody>
                  <a:tcPr anchor="ctr"/>
                </a:tc>
                <a:extLst>
                  <a:ext uri="{0D108BD9-81ED-4DB2-BD59-A6C34878D82A}">
                    <a16:rowId xmlns:a16="http://schemas.microsoft.com/office/drawing/2014/main" val="1813270033"/>
                  </a:ext>
                </a:extLst>
              </a:tr>
              <a:tr h="360353">
                <a:tc>
                  <a:txBody>
                    <a:bodyPr/>
                    <a:lstStyle/>
                    <a:p>
                      <a:r>
                        <a:rPr lang="en-US" sz="1400" dirty="0" smtClean="0">
                          <a:latin typeface="+mj-lt"/>
                        </a:rPr>
                        <a:t>AcademyHealth Delivery Science Systems Fellowship </a:t>
                      </a:r>
                      <a:endParaRPr lang="en-US" sz="1400" dirty="0">
                        <a:latin typeface="+mj-lt"/>
                      </a:endParaRPr>
                    </a:p>
                  </a:txBody>
                  <a:tcPr anchor="ctr"/>
                </a:tc>
                <a:tc>
                  <a:txBody>
                    <a:bodyPr/>
                    <a:lstStyle/>
                    <a:p>
                      <a:pPr algn="l"/>
                      <a:r>
                        <a:rPr lang="en-US" sz="1400" dirty="0" smtClean="0">
                          <a:latin typeface="+mj-lt"/>
                        </a:rPr>
                        <a:t>2022</a:t>
                      </a:r>
                      <a:endParaRPr lang="en-US" sz="1400" dirty="0">
                        <a:latin typeface="+mj-lt"/>
                      </a:endParaRPr>
                    </a:p>
                  </a:txBody>
                  <a:tcPr anchor="ctr"/>
                </a:tc>
                <a:extLst>
                  <a:ext uri="{0D108BD9-81ED-4DB2-BD59-A6C34878D82A}">
                    <a16:rowId xmlns:a16="http://schemas.microsoft.com/office/drawing/2014/main" val="1726034211"/>
                  </a:ext>
                </a:extLst>
              </a:tr>
            </a:tbl>
          </a:graphicData>
        </a:graphic>
      </p:graphicFrame>
    </p:spTree>
    <p:extLst>
      <p:ext uri="{BB962C8B-B14F-4D97-AF65-F5344CB8AC3E}">
        <p14:creationId xmlns:p14="http://schemas.microsoft.com/office/powerpoint/2010/main" val="1716460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nvolves educating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trainees on a career providing care for the medically </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underserved</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Present a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unique opportunity to prepare pre-licensure and postgraduate health professionals to practice with confidence and competence at a high level of performance, not to just fill a job vacancy</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New graduates often lack training in settings that welcome vulnerable populations, and therefore are often overwhelmed by the complexity of the patients that health centers serve. </a:t>
            </a:r>
          </a:p>
        </p:txBody>
      </p:sp>
      <p:sp>
        <p:nvSpPr>
          <p:cNvPr id="5" name="Title 1"/>
          <p:cNvSpPr txBox="1">
            <a:spLocks/>
          </p:cNvSpPr>
          <p:nvPr/>
        </p:nvSpPr>
        <p:spPr>
          <a:xfrm>
            <a:off x="559114" y="1549048"/>
            <a:ext cx="11251886"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What does it mean to “Grow Your Own” workforce?</a:t>
            </a: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2" name="Rectangle 1"/>
          <p:cNvSpPr/>
          <p:nvPr/>
        </p:nvSpPr>
        <p:spPr>
          <a:xfrm>
            <a:off x="559114" y="6256868"/>
            <a:ext cx="88069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www.weitzmaninstitute.org/wp-content/uploads/2022/02/NPResidencyBook.pdf</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909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2422" y="2419895"/>
            <a:ext cx="585216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Objectives for Organizations</a:t>
            </a:r>
            <a:endParaRPr kumimoji="0" lang="en-US" sz="3600" b="1"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549556" y="3182247"/>
            <a:ext cx="5715000" cy="34268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2400"/>
              </a:spcAft>
              <a:buClr>
                <a:srgbClr val="008558"/>
              </a:buClr>
              <a:buSzTx/>
              <a:buFont typeface="Wingdings" panose="05000000000000000000" pitchFamily="2" charset="2"/>
              <a:buChar char="ü"/>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Professional responsibility</a:t>
            </a:r>
          </a:p>
          <a:p>
            <a:pPr marL="342900" marR="0" lvl="0" indent="-342900" algn="l" defTabSz="457200" rtl="0" eaLnBrk="1" fontAlgn="auto" latinLnBrk="0" hangingPunct="1">
              <a:lnSpc>
                <a:spcPct val="90000"/>
              </a:lnSpc>
              <a:spcBef>
                <a:spcPts val="0"/>
              </a:spcBef>
              <a:spcAft>
                <a:spcPts val="2400"/>
              </a:spcAft>
              <a:buClr>
                <a:srgbClr val="008558"/>
              </a:buClr>
              <a:buSzTx/>
              <a:buFont typeface="Wingdings" panose="05000000000000000000" pitchFamily="2" charset="2"/>
              <a:buChar char="ü"/>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Creates clinical workforce pathways</a:t>
            </a:r>
          </a:p>
          <a:p>
            <a:pPr marL="342900" marR="0" lvl="0" indent="-342900" algn="l" defTabSz="457200" rtl="0" eaLnBrk="1" fontAlgn="auto" latinLnBrk="0" hangingPunct="1">
              <a:lnSpc>
                <a:spcPct val="90000"/>
              </a:lnSpc>
              <a:spcBef>
                <a:spcPts val="0"/>
              </a:spcBef>
              <a:spcAft>
                <a:spcPts val="2400"/>
              </a:spcAft>
              <a:buClr>
                <a:srgbClr val="008558"/>
              </a:buClr>
              <a:buSzTx/>
              <a:buFont typeface="Wingdings" panose="05000000000000000000" pitchFamily="2" charset="2"/>
              <a:buChar char="ü"/>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Provide clinical staff opportunity to teach</a:t>
            </a:r>
            <a:endPar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2400"/>
              </a:spcAft>
              <a:buClr>
                <a:srgbClr val="008558"/>
              </a:buClr>
              <a:buSzTx/>
              <a:buFont typeface="Arial"/>
              <a:buChar char="•"/>
              <a:tabLst/>
              <a:defRPr/>
            </a:pPr>
            <a:endParaRPr kumimoji="0" lang="en-US" sz="3600" b="0"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endParaRPr>
          </a:p>
          <a:p>
            <a:pPr marL="236538" marR="0" lvl="0" indent="-236538" algn="l" defTabSz="457200" rtl="0" eaLnBrk="1" fontAlgn="auto" latinLnBrk="0" hangingPunct="1">
              <a:lnSpc>
                <a:spcPct val="90000"/>
              </a:lnSpc>
              <a:spcBef>
                <a:spcPts val="0"/>
              </a:spcBef>
              <a:spcAft>
                <a:spcPts val="2400"/>
              </a:spcAft>
              <a:buClr>
                <a:srgbClr val="008558"/>
              </a:buClr>
              <a:buSzTx/>
              <a:buFont typeface="Arial"/>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5" name="Title 1"/>
          <p:cNvSpPr txBox="1">
            <a:spLocks/>
          </p:cNvSpPr>
          <p:nvPr/>
        </p:nvSpPr>
        <p:spPr>
          <a:xfrm>
            <a:off x="6359183" y="2419895"/>
            <a:ext cx="54102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Objectives for Trainee</a:t>
            </a:r>
            <a:endParaRPr kumimoji="0" lang="en-US" sz="3600" b="1"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endParaRPr>
          </a:p>
        </p:txBody>
      </p:sp>
      <p:sp>
        <p:nvSpPr>
          <p:cNvPr id="12" name="Content Placeholder 3">
            <a:extLst>
              <a:ext uri="{FF2B5EF4-FFF2-40B4-BE49-F238E27FC236}">
                <a16:creationId xmlns:a16="http://schemas.microsoft.com/office/drawing/2014/main" id="{5E4702C2-A368-9E43-A250-6A0426674F2B}"/>
              </a:ext>
            </a:extLst>
          </p:cNvPr>
          <p:cNvSpPr txBox="1">
            <a:spLocks/>
          </p:cNvSpPr>
          <p:nvPr/>
        </p:nvSpPr>
        <p:spPr>
          <a:xfrm>
            <a:off x="6359840" y="3095965"/>
            <a:ext cx="5715000" cy="35131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2400"/>
              </a:spcAft>
              <a:buClr>
                <a:srgbClr val="008558"/>
              </a:buClr>
              <a:buSzTx/>
              <a:buFont typeface="Wingdings" panose="05000000000000000000" pitchFamily="2" charset="2"/>
              <a:buChar char="ü"/>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Train to a high performing model of care</a:t>
            </a:r>
          </a:p>
          <a:p>
            <a:pPr marL="342900" marR="0" lvl="0" indent="-342900" algn="l" defTabSz="457200" rtl="0" eaLnBrk="1" fontAlgn="auto" latinLnBrk="0" hangingPunct="1">
              <a:lnSpc>
                <a:spcPct val="90000"/>
              </a:lnSpc>
              <a:spcBef>
                <a:spcPts val="0"/>
              </a:spcBef>
              <a:spcAft>
                <a:spcPts val="2400"/>
              </a:spcAft>
              <a:buClr>
                <a:srgbClr val="008558"/>
              </a:buClr>
              <a:buSzTx/>
              <a:buFont typeface="Wingdings" panose="05000000000000000000" pitchFamily="2" charset="2"/>
              <a:buChar char="ü"/>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Opportunity to increase confidence and competency</a:t>
            </a:r>
          </a:p>
          <a:p>
            <a:pPr marL="342900" marR="0" lvl="0" indent="-342900" algn="l" defTabSz="457200" rtl="0" eaLnBrk="1" fontAlgn="auto" latinLnBrk="0" hangingPunct="1">
              <a:lnSpc>
                <a:spcPct val="90000"/>
              </a:lnSpc>
              <a:spcBef>
                <a:spcPts val="0"/>
              </a:spcBef>
              <a:spcAft>
                <a:spcPts val="2400"/>
              </a:spcAft>
              <a:buClr>
                <a:srgbClr val="008558"/>
              </a:buClr>
              <a:buSzTx/>
              <a:buFont typeface="Wingdings" panose="05000000000000000000" pitchFamily="2" charset="2"/>
              <a:buChar char="ü"/>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Train to the needs of underserved populations </a:t>
            </a:r>
            <a:endParaRPr kumimoji="0" lang="en-US" sz="3600" b="0"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endParaRPr>
          </a:p>
          <a:p>
            <a:pPr marL="236538" marR="0" lvl="0" indent="-236538" algn="l" defTabSz="457200" rtl="0" eaLnBrk="1" fontAlgn="auto" latinLnBrk="0" hangingPunct="1">
              <a:lnSpc>
                <a:spcPct val="90000"/>
              </a:lnSpc>
              <a:spcBef>
                <a:spcPts val="0"/>
              </a:spcBef>
              <a:spcAft>
                <a:spcPts val="2400"/>
              </a:spcAft>
              <a:buClr>
                <a:srgbClr val="008558"/>
              </a:buClr>
              <a:buSzTx/>
              <a:buFont typeface="Arial"/>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13" name="Rectangle 12"/>
          <p:cNvSpPr/>
          <p:nvPr/>
        </p:nvSpPr>
        <p:spPr>
          <a:xfrm>
            <a:off x="6124866" y="2311400"/>
            <a:ext cx="45719" cy="4297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p:cNvSpPr txBox="1">
            <a:spLocks/>
          </p:cNvSpPr>
          <p:nvPr/>
        </p:nvSpPr>
        <p:spPr>
          <a:xfrm>
            <a:off x="559114" y="1549048"/>
            <a:ext cx="11251886"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Investment in Your Workforce</a:t>
            </a: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714105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Investing in </a:t>
            </a: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“growing your own” allows </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health centers to </a:t>
            </a:r>
            <a:r>
              <a:rPr kumimoji="0" lang="en-US" sz="26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recruit</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individuals within their own communities who represent the </a:t>
            </a:r>
            <a:r>
              <a:rPr kumimoji="0" lang="en-US" sz="26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diversity</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of the community, particularly underserved populations. </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For </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instance, Black, Hispanic, American Indian, Alaska Native, and Native Hawaiian and other Pacific Island people are under-represented in nearly every health care </a:t>
            </a: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occupation </a:t>
            </a:r>
          </a:p>
          <a:p>
            <a:pPr marL="636588" marR="0" lvl="1"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Without </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 </a:t>
            </a:r>
            <a:r>
              <a:rPr kumimoji="0" lang="en-US" sz="26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strong understanding of the population</a:t>
            </a: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 the interprofessional care team cannot effectively provide access to comprehensive, affordable, and linguistically appropriate health services that will be ready to address the health disparities of their patient populations. </a:t>
            </a:r>
          </a:p>
        </p:txBody>
      </p:sp>
      <p:sp>
        <p:nvSpPr>
          <p:cNvPr id="5" name="Title 1"/>
          <p:cNvSpPr txBox="1">
            <a:spLocks/>
          </p:cNvSpPr>
          <p:nvPr/>
        </p:nvSpPr>
        <p:spPr>
          <a:xfrm>
            <a:off x="559114" y="1549048"/>
            <a:ext cx="11251886"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Benefits to “Grow Your Own” workforce</a:t>
            </a: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Rectangle 5"/>
          <p:cNvSpPr/>
          <p:nvPr/>
        </p:nvSpPr>
        <p:spPr>
          <a:xfrm>
            <a:off x="609600" y="6256868"/>
            <a:ext cx="1062110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3"/>
              </a:rPr>
              <a:t>https://</a:t>
            </a:r>
            <a:r>
              <a:rPr kumimoji="0" lang="en-US" sz="14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3"/>
              </a:rPr>
              <a:t>nap.nationalacademies.org/catalog/25983/implementing-high-quality-primary-care-rebuilding-the-foundation-of-health</a:t>
            </a:r>
            <a:r>
              <a:rPr kumimoji="0" lang="en-US"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45244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Strategic Workforce Planning</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3000" b="0" i="0" u="none" strike="noStrike" kern="1200" cap="none" spc="0" normalizeH="0" baseline="0" noProof="0" dirty="0" smtClean="0">
                <a:ln>
                  <a:noFill/>
                </a:ln>
                <a:solidFill>
                  <a:prstClr val="black"/>
                </a:solidFill>
                <a:effectLst/>
                <a:uLnTx/>
                <a:uFillTx/>
                <a:latin typeface="Calibri" panose="020F0502020204030204"/>
                <a:ea typeface="+mn-ea"/>
                <a:cs typeface="Calibri Light" panose="020F0302020204030204" pitchFamily="34" charset="0"/>
              </a:rPr>
              <a:t>CHC has followed three common pathways:</a:t>
            </a:r>
          </a:p>
          <a:p>
            <a:pPr marL="914400" marR="0" lvl="1" indent="-514350" algn="l" defTabSz="4572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Establishing relationships with academic partners for pre-licensure training</a:t>
            </a:r>
          </a:p>
          <a:p>
            <a:pPr marL="914400" marR="0" lvl="1" indent="-514350" algn="l" defTabSz="4572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Sponsoring program for postgraduates (MD, NP, PA, Post Doc)</a:t>
            </a:r>
          </a:p>
          <a:p>
            <a:pPr marL="914400" marR="0" lvl="1" indent="-514350" algn="l" defTabSz="457200" rtl="0" eaLnBrk="1" fontAlgn="auto" latinLnBrk="0" hangingPunct="1">
              <a:lnSpc>
                <a:spcPct val="90000"/>
              </a:lnSpc>
              <a:spcBef>
                <a:spcPts val="0"/>
              </a:spcBef>
              <a:spcAft>
                <a:spcPts val="18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Incorporating opportunities for certificate level training (MA)</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07801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t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045" y="2444865"/>
            <a:ext cx="3548990" cy="350736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59114" y="2789499"/>
            <a:ext cx="7577889" cy="272636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1800"/>
              </a:spcAft>
              <a:buClr>
                <a:srgbClr val="008558"/>
              </a:buClr>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As part of HRSA’s Health </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Professions Education &amp; Training (HP-ET) </a:t>
            </a:r>
            <a:r>
              <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initiative, Community </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Health Center (CHC), Inc., a HRSA-funded National Training and Technical Assistance Partner (NTTAP), </a:t>
            </a:r>
            <a:r>
              <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received funding to develop a tool to </a:t>
            </a: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help health centers assess and improve their readiness to engage in health professions training programs. </a:t>
            </a:r>
            <a:endPar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Creating this tool required extensive literature review to create the framework/subscales and that process gave us expertise at to what health professions training is and made us realize there was no clear definition of HPT before creating this tool</a:t>
            </a:r>
          </a:p>
          <a:p>
            <a:pPr marL="0" marR="0" lvl="0" indent="0" algn="l" defTabSz="457200" rtl="0" eaLnBrk="1" fontAlgn="auto" latinLnBrk="0" hangingPunct="1">
              <a:lnSpc>
                <a:spcPct val="90000"/>
              </a:lnSpc>
              <a:spcBef>
                <a:spcPts val="0"/>
              </a:spcBef>
              <a:spcAft>
                <a:spcPts val="1200"/>
              </a:spcAft>
              <a:buClr>
                <a:srgbClr val="008558"/>
              </a:buClr>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
        <p:nvSpPr>
          <p:cNvPr id="5" name="Title 1"/>
          <p:cNvSpPr txBox="1">
            <a:spLocks/>
          </p:cNvSpPr>
          <p:nvPr/>
        </p:nvSpPr>
        <p:spPr>
          <a:xfrm>
            <a:off x="559114" y="1417358"/>
            <a:ext cx="11251886"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Utilizing the Readiness </a:t>
            </a:r>
            <a:r>
              <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rPr>
              <a:t>to Train Assessment Tool (RTAT</a:t>
            </a: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 for Strategic Workforce Planning  </a:t>
            </a: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TextBox 5"/>
          <p:cNvSpPr txBox="1"/>
          <p:nvPr/>
        </p:nvSpPr>
        <p:spPr>
          <a:xfrm>
            <a:off x="8610747" y="5952226"/>
            <a:ext cx="31035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Access the tool: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https://www.chc1.com/rtat</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4"/>
              </a:rPr>
              <a:t>/</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980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71394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How do we identify </a:t>
            </a: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models using </a:t>
            </a: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the </a:t>
            </a: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RTAT?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476298"/>
            <a:ext cx="10972800" cy="378056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Results </a:t>
            </a: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inform</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t>
            </a:r>
          </a:p>
          <a:p>
            <a:pPr marL="742950" marR="0" lvl="1" indent="-285750"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Determinations of individual health center readiness to engage with HPT programs</a:t>
            </a:r>
          </a:p>
          <a:p>
            <a:pPr marL="742950" marR="0" lvl="1" indent="-285750"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Determinations of readiness at various levels for the purposes of evaluation and support</a:t>
            </a:r>
          </a:p>
          <a:p>
            <a:pPr marL="742950" marR="0" lvl="1" indent="-285750"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Development of a system of effective and instructionally useful strategies to improve readiness </a:t>
            </a:r>
          </a:p>
          <a:p>
            <a:pPr marL="742950" marR="0" lvl="1" indent="-285750"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Readiness improvement</a:t>
            </a:r>
          </a:p>
          <a:p>
            <a:pPr marL="342900" marR="0" lvl="0" indent="-342900"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Decisions cannot happen in silos</a:t>
            </a:r>
          </a:p>
          <a:p>
            <a:pPr marL="342900" marR="0" lvl="0" indent="-342900"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The </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RTAT is designed to take again and again – can download the PDF on our website (</a:t>
            </a: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hlinkClick r:id="rId3"/>
              </a:rPr>
              <a:t>www.chc1.com/RTAT</a:t>
            </a: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 create </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survey, and follow instructions on how to aggregate the data </a:t>
            </a:r>
          </a:p>
          <a:p>
            <a:pPr marL="342900" marR="0" lvl="0" indent="-342900"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342900" marR="0" lvl="0" indent="-342900"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342900" marR="0" lvl="0" indent="-342900"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342900" marR="0" lvl="0" indent="-342900"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342900" marR="0" lvl="0" indent="-342900"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spTree>
    <p:extLst>
      <p:ext uri="{BB962C8B-B14F-4D97-AF65-F5344CB8AC3E}">
        <p14:creationId xmlns:p14="http://schemas.microsoft.com/office/powerpoint/2010/main" val="984366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marR="0" lvl="0"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Create a working group to bring together key stakeholders (HR, clinical leaders, IT)</a:t>
            </a:r>
          </a:p>
          <a:p>
            <a:pPr marL="514350" marR="0" lvl="0"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Complete the Readiness to Train Assessment (RTAT) with your organization </a:t>
            </a:r>
          </a:p>
          <a:p>
            <a:pPr marL="514350" marR="0" lvl="0"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Determine health professions pathway </a:t>
            </a:r>
          </a:p>
          <a:p>
            <a:pPr marL="514350" marR="0" lvl="0"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Deeper dive into replicable models, best practice, and partnership opportunities </a:t>
            </a:r>
          </a:p>
          <a:p>
            <a:pPr marL="514350" marR="0" lvl="0"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Assess your organization’s capacity and infrastructure </a:t>
            </a:r>
          </a:p>
          <a:p>
            <a:pPr marL="514350" marR="0" lvl="0"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Designate a champion for this initiative </a:t>
            </a:r>
          </a:p>
          <a:p>
            <a:pPr marL="514350" marR="0" lvl="0"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Develop a plan and a team to go from planning to implementation</a:t>
            </a:r>
          </a:p>
          <a:p>
            <a:pPr marL="514350" marR="0" lvl="0" indent="-514350" algn="l" defTabSz="457200" rtl="0" eaLnBrk="1" fontAlgn="auto" latinLnBrk="0" hangingPunct="1">
              <a:lnSpc>
                <a:spcPct val="90000"/>
              </a:lnSpc>
              <a:spcBef>
                <a:spcPts val="0"/>
              </a:spcBef>
              <a:spcAft>
                <a:spcPts val="600"/>
              </a:spcAft>
              <a:buClr>
                <a:srgbClr val="008558"/>
              </a:buClr>
              <a:buSzTx/>
              <a:buFont typeface="+mj-lt"/>
              <a:buAutoNum type="arabicPeriod"/>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
        <p:nvSpPr>
          <p:cNvPr id="5" name="Title 1"/>
          <p:cNvSpPr txBox="1">
            <a:spLocks/>
          </p:cNvSpPr>
          <p:nvPr/>
        </p:nvSpPr>
        <p:spPr>
          <a:xfrm>
            <a:off x="559114" y="1549048"/>
            <a:ext cx="11251886"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Road Map for Growing Your Own Training Programs</a:t>
            </a:r>
            <a:endParaRPr kumimoji="0" lang="en-US" sz="40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470890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2613733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Postgraduate Nurse </a:t>
            </a: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Practitioner and </a:t>
            </a:r>
            <a:r>
              <a:rPr kumimoji="0" lang="en-US" sz="4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Nurse Practitioner/Physician </a:t>
            </a: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Associate Training </a:t>
            </a:r>
            <a:r>
              <a:rPr kumimoji="0" lang="en-US" sz="4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Programs </a:t>
            </a:r>
          </a:p>
        </p:txBody>
      </p:sp>
      <p:sp>
        <p:nvSpPr>
          <p:cNvPr id="2" name="Rectangle 1"/>
          <p:cNvSpPr/>
          <p:nvPr/>
        </p:nvSpPr>
        <p:spPr>
          <a:xfrm>
            <a:off x="1518213" y="3912309"/>
            <a:ext cx="9155574" cy="5539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30" normalizeH="0" baseline="0" noProof="0" dirty="0">
                <a:ln>
                  <a:noFill/>
                </a:ln>
                <a:solidFill>
                  <a:srgbClr val="4472C4">
                    <a:lumMod val="50000"/>
                  </a:srgbClr>
                </a:solidFill>
                <a:effectLst/>
                <a:uLnTx/>
                <a:uFillTx/>
                <a:latin typeface="Calibri Light" panose="020F0302020204030204" pitchFamily="34" charset="0"/>
                <a:ea typeface="+mn-ea"/>
                <a:cs typeface="Calibri Light" panose="020F0302020204030204" pitchFamily="34" charset="0"/>
              </a:rPr>
              <a:t>Charise Corsino, Program Director, NP Residency Programs</a:t>
            </a:r>
            <a:endParaRPr kumimoji="0" lang="en-US" sz="3000" b="0" i="0" u="none" strike="noStrike" kern="1200" cap="none" spc="-30" normalizeH="0" baseline="0" noProof="0" dirty="0">
              <a:ln>
                <a:noFill/>
              </a:ln>
              <a:solidFill>
                <a:srgbClr val="4472C4">
                  <a:lumMod val="50000"/>
                </a:srgbClr>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449596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Learning Collaborative Faculty</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2"/>
          <p:cNvSpPr>
            <a:spLocks noGrp="1"/>
          </p:cNvSpPr>
          <p:nvPr/>
        </p:nvSpPr>
        <p:spPr>
          <a:xfrm>
            <a:off x="951990" y="2444865"/>
            <a:ext cx="5420970" cy="38624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Margaret </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Flinter,  APRN, PhD, FAAN</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Co-PI</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NTTAP</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CHCI’s Senior </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Vice President/Clinical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Director</a:t>
            </a:r>
          </a:p>
          <a:p>
            <a:pPr marL="5715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 MPP</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Co-PI &amp; Project Director, NTTAP</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Victoria Malvey</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Interprofessional Student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Specialist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5" name="Content Placeholder 2"/>
          <p:cNvSpPr txBox="1">
            <a:spLocks/>
          </p:cNvSpPr>
          <p:nvPr/>
        </p:nvSpPr>
        <p:spPr>
          <a:xfrm>
            <a:off x="6372960" y="2458542"/>
            <a:ext cx="5398252" cy="3602130"/>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Project Manager, NTTAP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Project Manager, NTTAP</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738432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Objectives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42531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Learn the framework for building a clinical workforce pipeline</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Identify </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the drivers of implementing postgraduate </a:t>
            </a: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training program </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at your health center </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Understand the key components and resources needed postgraduate training </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programs</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Identify </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the benefits of implementing postgraduate </a:t>
            </a: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training </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programs </a:t>
            </a: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638677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655" y="2307805"/>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Poll: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270B7"/>
                </a:solidFill>
                <a:effectLst/>
                <a:uLnTx/>
                <a:uFillTx/>
                <a:latin typeface="Calibri Light" panose="020F0302020204030204"/>
                <a:ea typeface="+mj-ea"/>
                <a:cs typeface="+mj-cs"/>
              </a:rPr>
              <a:t>Have you thought about starting a Postgraduate </a:t>
            </a:r>
            <a:r>
              <a:rPr kumimoji="0" lang="en-US" sz="4400" b="0" i="0" u="none" strike="noStrike" kern="1200" cap="none" spc="0" normalizeH="0" baseline="0" noProof="0" dirty="0" smtClean="0">
                <a:ln>
                  <a:noFill/>
                </a:ln>
                <a:solidFill>
                  <a:srgbClr val="2270B7"/>
                </a:solidFill>
                <a:effectLst/>
                <a:uLnTx/>
                <a:uFillTx/>
                <a:latin typeface="Calibri Light" panose="020F0302020204030204"/>
                <a:ea typeface="+mj-ea"/>
                <a:cs typeface="+mj-cs"/>
              </a:rPr>
              <a:t>NP or NP/PA Training Program             at </a:t>
            </a:r>
            <a:r>
              <a:rPr kumimoji="0" lang="en-US" sz="4400" b="0" i="0" u="none" strike="noStrike" kern="1200" cap="none" spc="0" normalizeH="0" baseline="0" noProof="0" dirty="0">
                <a:ln>
                  <a:noFill/>
                </a:ln>
                <a:solidFill>
                  <a:srgbClr val="2270B7"/>
                </a:solidFill>
                <a:effectLst/>
                <a:uLnTx/>
                <a:uFillTx/>
                <a:latin typeface="Calibri Light" panose="020F0302020204030204"/>
                <a:ea typeface="+mj-ea"/>
                <a:cs typeface="+mj-cs"/>
              </a:rPr>
              <a:t>your </a:t>
            </a:r>
            <a:r>
              <a:rPr kumimoji="0" lang="en-US" sz="4400" b="0" i="0" u="none" strike="noStrike" kern="1200" cap="none" spc="0" normalizeH="0" baseline="0" noProof="0" dirty="0" smtClean="0">
                <a:ln>
                  <a:noFill/>
                </a:ln>
                <a:solidFill>
                  <a:srgbClr val="2270B7"/>
                </a:solidFill>
                <a:effectLst/>
                <a:uLnTx/>
                <a:uFillTx/>
                <a:latin typeface="Calibri Light" panose="020F0302020204030204"/>
                <a:ea typeface="+mj-ea"/>
                <a:cs typeface="+mj-cs"/>
              </a:rPr>
              <a:t>health center? </a:t>
            </a:r>
            <a:endParaRPr kumimoji="0" lang="en-US" sz="4400" b="0"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135261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940530" y="1566840"/>
          <a:ext cx="6183745" cy="4929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307770" y="1750057"/>
            <a:ext cx="7315200" cy="685800"/>
          </a:xfrm>
        </p:spPr>
        <p:txBody>
          <a:bodyPr>
            <a:noAutofit/>
          </a:bodyPr>
          <a:lstStyle/>
          <a:p>
            <a:r>
              <a:rPr lang="en-US" sz="3200" dirty="0">
                <a:latin typeface="+mj-lt"/>
              </a:rPr>
              <a:t>Building a Clinical Workforce Pipeline</a:t>
            </a:r>
            <a:br>
              <a:rPr lang="en-US" sz="3200" dirty="0">
                <a:latin typeface="+mj-lt"/>
              </a:rPr>
            </a:br>
            <a:r>
              <a:rPr lang="en-US" sz="3200" dirty="0">
                <a:latin typeface="+mj-lt"/>
              </a:rPr>
              <a:t>at Federally Qualified Health Centers</a:t>
            </a:r>
          </a:p>
        </p:txBody>
      </p:sp>
      <p:pic>
        <p:nvPicPr>
          <p:cNvPr id="8" name="Picture 7"/>
          <p:cNvPicPr>
            <a:picLocks noChangeAspect="1"/>
          </p:cNvPicPr>
          <p:nvPr/>
        </p:nvPicPr>
        <p:blipFill>
          <a:blip r:embed="rId8"/>
          <a:stretch>
            <a:fillRect/>
          </a:stretch>
        </p:blipFill>
        <p:spPr>
          <a:xfrm>
            <a:off x="1106392" y="2687313"/>
            <a:ext cx="2442025" cy="3632443"/>
          </a:xfrm>
          <a:prstGeom prst="rect">
            <a:avLst/>
          </a:prstGeom>
        </p:spPr>
      </p:pic>
    </p:spTree>
    <p:extLst>
      <p:ext uri="{BB962C8B-B14F-4D97-AF65-F5344CB8AC3E}">
        <p14:creationId xmlns:p14="http://schemas.microsoft.com/office/powerpoint/2010/main" val="902670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CHC Student &amp; Resident </a:t>
            </a: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Overview</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8" name="Content Placeholder 3"/>
          <p:cNvSpPr txBox="1">
            <a:spLocks/>
          </p:cNvSpPr>
          <p:nvPr/>
        </p:nvSpPr>
        <p:spPr>
          <a:xfrm>
            <a:off x="5601661" y="2311400"/>
            <a:ext cx="6177963" cy="225291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311 Students and Residents completed their placements at CHC in 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Student disciplines include non-clinical research, resident, and medical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Placements primarily hybrid/remote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4" name="Rectangle 3"/>
          <p:cNvSpPr/>
          <p:nvPr/>
        </p:nvSpPr>
        <p:spPr>
          <a:xfrm>
            <a:off x="5601661" y="4719909"/>
            <a:ext cx="6177963"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t>Of the students trained since 2018, </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CHCI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t>has employed </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84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t>students following their placements and retained </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64% of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t>those employees as of </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March 2024. </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7" name="Chart 6"/>
          <p:cNvGraphicFramePr>
            <a:graphicFrameLocks/>
          </p:cNvGraphicFramePr>
          <p:nvPr>
            <p:extLst/>
          </p:nvPr>
        </p:nvGraphicFramePr>
        <p:xfrm>
          <a:off x="449094" y="2311400"/>
          <a:ext cx="5002582" cy="4205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1601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7779A16-415A-9145-B181-90C7EE2C2DF1}"/>
              </a:ext>
            </a:extLst>
          </p:cNvPr>
          <p:cNvSpPr txBox="1">
            <a:spLocks/>
          </p:cNvSpPr>
          <p:nvPr/>
        </p:nvSpPr>
        <p:spPr>
          <a:xfrm>
            <a:off x="609600" y="1351444"/>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Growth and Development of CHCI</a:t>
            </a:r>
            <a:br>
              <a:rPr kumimoji="0" lang="en-US" sz="36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br>
            <a:r>
              <a:rPr kumimoji="0" lang="en-US" sz="36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Postgraduate Residency Training Programs </a:t>
            </a:r>
            <a:endParaRPr kumimoji="0" lang="en-US" sz="36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7" name="35665DC4-0F9D-45C4-804C-EB13B1B6F28F" descr="A92ADAC2-ABE8-4896-8EC7-794607A7D3F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854" y="2457283"/>
            <a:ext cx="10607976" cy="396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5429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6939" y="5451858"/>
            <a:ext cx="9758119" cy="48726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sz="2400" dirty="0" smtClean="0">
                <a:solidFill>
                  <a:srgbClr val="002060"/>
                </a:solidFill>
                <a:latin typeface="+mj-lt"/>
              </a:rPr>
              <a:t>APP Postgraduate Training Programs </a:t>
            </a:r>
            <a:br>
              <a:rPr lang="en-US" sz="2400" dirty="0" smtClean="0">
                <a:solidFill>
                  <a:srgbClr val="002060"/>
                </a:solidFill>
                <a:latin typeface="+mj-lt"/>
              </a:rPr>
            </a:br>
            <a:r>
              <a:rPr lang="en-US" sz="2400" dirty="0" smtClean="0">
                <a:solidFill>
                  <a:srgbClr val="002060"/>
                </a:solidFill>
                <a:latin typeface="+mj-lt"/>
              </a:rPr>
              <a:t>Total 500+ Programs Nationally (continues to grow)</a:t>
            </a:r>
          </a:p>
          <a:p>
            <a:pPr algn="ctr"/>
            <a:r>
              <a:rPr lang="en-US" sz="2400" dirty="0" smtClean="0">
                <a:solidFill>
                  <a:srgbClr val="002060"/>
                </a:solidFill>
                <a:latin typeface="+mj-lt"/>
              </a:rPr>
              <a:t>Over 100 in health centers! </a:t>
            </a:r>
            <a:endParaRPr lang="en-US" sz="2400" dirty="0">
              <a:solidFill>
                <a:srgbClr val="002060"/>
              </a:solidFill>
              <a:latin typeface="+mj-lt"/>
            </a:endParaRPr>
          </a:p>
        </p:txBody>
      </p:sp>
      <p:pic>
        <p:nvPicPr>
          <p:cNvPr id="5" name="Picture 4"/>
          <p:cNvPicPr>
            <a:picLocks noChangeAspect="1"/>
          </p:cNvPicPr>
          <p:nvPr/>
        </p:nvPicPr>
        <p:blipFill>
          <a:blip r:embed="rId3"/>
          <a:stretch>
            <a:fillRect/>
          </a:stretch>
        </p:blipFill>
        <p:spPr>
          <a:xfrm>
            <a:off x="2469734" y="2415179"/>
            <a:ext cx="7252530" cy="3014653"/>
          </a:xfrm>
          <a:prstGeom prst="rect">
            <a:avLst/>
          </a:prstGeom>
          <a:ln>
            <a:solidFill>
              <a:schemeClr val="accent1"/>
            </a:solidFill>
          </a:ln>
        </p:spPr>
      </p:pic>
      <p:sp>
        <p:nvSpPr>
          <p:cNvPr id="6" name="Title 1"/>
          <p:cNvSpPr txBox="1">
            <a:spLocks/>
          </p:cNvSpPr>
          <p:nvPr/>
        </p:nvSpPr>
        <p:spPr>
          <a:xfrm>
            <a:off x="900142" y="1220088"/>
            <a:ext cx="10391714" cy="685800"/>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sz="4000" dirty="0" smtClean="0">
                <a:latin typeface="+mj-lt"/>
              </a:rPr>
              <a:t>National Landscape: </a:t>
            </a:r>
          </a:p>
          <a:p>
            <a:pPr algn="ctr"/>
            <a:r>
              <a:rPr lang="en-US" sz="4000" dirty="0" smtClean="0">
                <a:latin typeface="+mj-lt"/>
              </a:rPr>
              <a:t>Postgraduate </a:t>
            </a:r>
            <a:r>
              <a:rPr lang="en-US" sz="4000" dirty="0">
                <a:latin typeface="+mj-lt"/>
              </a:rPr>
              <a:t>Residency/Fellowship Programs</a:t>
            </a:r>
          </a:p>
          <a:p>
            <a:pPr algn="ctr"/>
            <a:endParaRPr lang="en-US" sz="4000" dirty="0">
              <a:latin typeface="+mj-lt"/>
            </a:endParaRPr>
          </a:p>
        </p:txBody>
      </p:sp>
    </p:spTree>
    <p:extLst>
      <p:ext uri="{BB962C8B-B14F-4D97-AF65-F5344CB8AC3E}">
        <p14:creationId xmlns:p14="http://schemas.microsoft.com/office/powerpoint/2010/main" val="2151125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4868" y="1694119"/>
            <a:ext cx="7842971" cy="4764422"/>
          </a:xfrm>
          <a:prstGeom prst="rect">
            <a:avLst/>
          </a:prstGeom>
        </p:spPr>
      </p:pic>
      <p:sp>
        <p:nvSpPr>
          <p:cNvPr id="2" name="Title 1"/>
          <p:cNvSpPr>
            <a:spLocks noGrp="1"/>
          </p:cNvSpPr>
          <p:nvPr>
            <p:ph type="title"/>
          </p:nvPr>
        </p:nvSpPr>
        <p:spPr>
          <a:xfrm>
            <a:off x="314868" y="861273"/>
            <a:ext cx="7315200" cy="685800"/>
          </a:xfrm>
        </p:spPr>
        <p:txBody>
          <a:bodyPr>
            <a:normAutofit/>
          </a:bodyPr>
          <a:lstStyle/>
          <a:p>
            <a:r>
              <a:rPr lang="en-US" sz="4000" dirty="0">
                <a:latin typeface="+mj-lt"/>
              </a:rPr>
              <a:t>CHCI NP Residency Program Today</a:t>
            </a:r>
            <a:endParaRPr lang="en-US" sz="5400" dirty="0">
              <a:latin typeface="+mj-lt"/>
            </a:endParaRPr>
          </a:p>
        </p:txBody>
      </p:sp>
      <p:sp>
        <p:nvSpPr>
          <p:cNvPr id="5" name="TextBox 4"/>
          <p:cNvSpPr txBox="1"/>
          <p:nvPr/>
        </p:nvSpPr>
        <p:spPr>
          <a:xfrm>
            <a:off x="7893953" y="3237451"/>
            <a:ext cx="4285675" cy="1431161"/>
          </a:xfrm>
          <a:prstGeom prst="homePlate">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Country’s first program </a:t>
            </a:r>
            <a:r>
              <a:rPr kumimoji="0" lang="en-US" sz="1400" b="0" i="0" u="none" strike="noStrike" kern="1200" cap="none" spc="0" normalizeH="0" baseline="0" noProof="0" dirty="0">
                <a:ln>
                  <a:noFill/>
                </a:ln>
                <a:solidFill>
                  <a:srgbClr val="002060"/>
                </a:solidFill>
                <a:effectLst/>
                <a:uLnTx/>
                <a:uFillTx/>
                <a:latin typeface="Calibri" panose="020F0502020204030204"/>
                <a:ea typeface="+mn-ea"/>
                <a:cs typeface="+mn-cs"/>
              </a:rPr>
              <a:t>(est. 2007)</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Operating for </a:t>
            </a:r>
            <a:r>
              <a:rPr kumimoji="0" lang="en-US"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17 </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years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Graduated </a:t>
            </a:r>
            <a:r>
              <a:rPr kumimoji="0" lang="en-US"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155 </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panose="020F0502020204030204"/>
                <a:ea typeface="+mn-ea"/>
                <a:cs typeface="+mn-cs"/>
              </a:rPr>
              <a:t>Recipient </a:t>
            </a:r>
            <a:r>
              <a:rPr kumimoji="0" lang="en-US" sz="1400" b="0" i="0" u="none" strike="noStrike" kern="1200" cap="none" spc="0" normalizeH="0" baseline="0" noProof="0" dirty="0" smtClean="0">
                <a:ln>
                  <a:noFill/>
                </a:ln>
                <a:solidFill>
                  <a:srgbClr val="002060"/>
                </a:solidFill>
                <a:effectLst/>
                <a:uLnTx/>
                <a:uFillTx/>
                <a:latin typeface="Calibri" panose="020F0502020204030204"/>
                <a:ea typeface="+mn-ea"/>
                <a:cs typeface="+mn-cs"/>
              </a:rPr>
              <a:t>competitive </a:t>
            </a:r>
            <a:r>
              <a:rPr kumimoji="0" lang="en-US" sz="1400" b="0" i="0" u="none" strike="noStrike" kern="1200" cap="none" spc="0" normalizeH="0" baseline="0" noProof="0" dirty="0">
                <a:ln>
                  <a:noFill/>
                </a:ln>
                <a:solidFill>
                  <a:srgbClr val="002060"/>
                </a:solidFill>
                <a:effectLst/>
                <a:uLnTx/>
                <a:uFillTx/>
                <a:latin typeface="Calibri" panose="020F0502020204030204"/>
                <a:ea typeface="+mn-ea"/>
                <a:cs typeface="+mn-cs"/>
              </a:rPr>
              <a:t>HRSA grants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panose="020F0502020204030204"/>
                <a:ea typeface="+mn-ea"/>
                <a:cs typeface="+mn-cs"/>
              </a:rPr>
              <a:t>Advanced Nursing Education </a:t>
            </a:r>
          </a:p>
        </p:txBody>
      </p:sp>
      <p:sp>
        <p:nvSpPr>
          <p:cNvPr id="7" name="TextBox 6"/>
          <p:cNvSpPr txBox="1"/>
          <p:nvPr/>
        </p:nvSpPr>
        <p:spPr>
          <a:xfrm>
            <a:off x="7893953" y="4963412"/>
            <a:ext cx="4285675" cy="1200329"/>
          </a:xfrm>
          <a:prstGeom prst="homePlate">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NP Residency Tracks: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alibri" panose="020F0502020204030204"/>
                <a:ea typeface="+mn-ea"/>
                <a:cs typeface="+mn-cs"/>
              </a:rPr>
              <a:t>Family NPs </a:t>
            </a: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(est. 2007)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alibri" panose="020F0502020204030204"/>
                <a:ea typeface="+mn-ea"/>
                <a:cs typeface="+mn-cs"/>
              </a:rPr>
              <a:t>Psych MH NPs </a:t>
            </a: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(est. 2015)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alibri" panose="020F0502020204030204"/>
                <a:ea typeface="+mn-ea"/>
                <a:cs typeface="+mn-cs"/>
              </a:rPr>
              <a:t>Pediatric NPs </a:t>
            </a: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(est. 2019)</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2060"/>
                </a:solidFill>
                <a:effectLst/>
                <a:uLnTx/>
                <a:uFillTx/>
                <a:latin typeface="Calibri" panose="020F0502020204030204"/>
                <a:ea typeface="+mn-ea"/>
                <a:cs typeface="+mn-cs"/>
              </a:rPr>
              <a:t>Post-residency </a:t>
            </a:r>
            <a:r>
              <a:rPr kumimoji="0" lang="en-US" sz="1400" b="0" i="0" u="none" strike="noStrike" kern="1200" cap="none" spc="0" normalizeH="0" baseline="0" noProof="0" dirty="0">
                <a:ln>
                  <a:noFill/>
                </a:ln>
                <a:solidFill>
                  <a:srgbClr val="002060"/>
                </a:solidFill>
                <a:effectLst/>
                <a:uLnTx/>
                <a:uFillTx/>
                <a:latin typeface="Calibri" panose="020F0502020204030204"/>
                <a:ea typeface="+mn-ea"/>
                <a:cs typeface="+mn-cs"/>
              </a:rPr>
              <a:t>Fellowship </a:t>
            </a: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(est. 2017)</a:t>
            </a:r>
          </a:p>
        </p:txBody>
      </p:sp>
    </p:spTree>
    <p:extLst>
      <p:ext uri="{BB962C8B-B14F-4D97-AF65-F5344CB8AC3E}">
        <p14:creationId xmlns:p14="http://schemas.microsoft.com/office/powerpoint/2010/main" val="32212149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Why Start a Postgraduate Residency Program?</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763092" y="2444864"/>
            <a:ext cx="6439967" cy="40889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Address the shortage of expert </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providers,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particularly for vulnerable populations</a:t>
            </a:r>
          </a:p>
          <a:p>
            <a:pPr marL="342900" marR="0" lvl="0" indent="-342900" algn="l" defTabSz="4572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Give new primary care medical and behavioral health providers the opportunity for postgraduate residency training in fully integrated primary care settings </a:t>
            </a:r>
          </a:p>
          <a:p>
            <a:pPr marL="342900" marR="0" lvl="0" indent="-342900" algn="l" defTabSz="4572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Support the development of confidence, competence and mastery in the </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health center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setting</a:t>
            </a:r>
          </a:p>
          <a:p>
            <a:pPr marL="342900" marR="0" lvl="0" indent="-342900" algn="l" defTabSz="4572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Reduce attrition due to burnout and distress during the initial postgraduate year</a:t>
            </a:r>
          </a:p>
          <a:p>
            <a:pPr marL="342900" marR="0" lvl="0" indent="-342900" algn="l" defTabSz="4572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Provide the depth, breadth, volume, and intensity of clinical </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training</a:t>
            </a:r>
          </a:p>
          <a:p>
            <a:pPr marL="342900" marR="0" lvl="0" indent="-342900" algn="l" defTabSz="4572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Prepare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the next generation of leadership for </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health centers</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grpSp>
        <p:nvGrpSpPr>
          <p:cNvPr id="5" name="Group 4"/>
          <p:cNvGrpSpPr/>
          <p:nvPr/>
        </p:nvGrpSpPr>
        <p:grpSpPr>
          <a:xfrm>
            <a:off x="8449229" y="2590098"/>
            <a:ext cx="2302392" cy="2302392"/>
            <a:chOff x="1679386" y="47966"/>
            <a:chExt cx="2302392" cy="2302392"/>
          </a:xfrm>
        </p:grpSpPr>
        <p:sp>
          <p:nvSpPr>
            <p:cNvPr id="6" name="Oval 5"/>
            <p:cNvSpPr/>
            <p:nvPr/>
          </p:nvSpPr>
          <p:spPr>
            <a:xfrm>
              <a:off x="1679386" y="47966"/>
              <a:ext cx="2302392" cy="2302392"/>
            </a:xfrm>
            <a:prstGeom prst="ellipse">
              <a:avLst/>
            </a:prstGeom>
            <a:gradFill rotWithShape="1">
              <a:gsLst>
                <a:gs pos="0">
                  <a:srgbClr val="C0504D">
                    <a:alpha val="50000"/>
                    <a:hueOff val="0"/>
                    <a:satOff val="0"/>
                    <a:lumOff val="0"/>
                    <a:alphaOff val="0"/>
                    <a:tint val="100000"/>
                    <a:shade val="100000"/>
                    <a:satMod val="130000"/>
                  </a:srgbClr>
                </a:gs>
                <a:gs pos="100000">
                  <a:srgbClr val="C0504D">
                    <a:alpha val="50000"/>
                    <a:hueOff val="0"/>
                    <a:satOff val="0"/>
                    <a:lumOff val="0"/>
                    <a:alphaOff val="0"/>
                    <a:tint val="50000"/>
                    <a:shade val="100000"/>
                    <a:satMod val="350000"/>
                  </a:srgbClr>
                </a:gs>
              </a:gsLst>
              <a:lin ang="16200000" scaled="0"/>
            </a:gradFill>
            <a:ln>
              <a:noFill/>
            </a:ln>
            <a:effectLst/>
          </p:spPr>
        </p:sp>
        <p:sp>
          <p:nvSpPr>
            <p:cNvPr id="7" name="Oval 4"/>
            <p:cNvSpPr txBox="1"/>
            <p:nvPr/>
          </p:nvSpPr>
          <p:spPr>
            <a:xfrm>
              <a:off x="1986371" y="450885"/>
              <a:ext cx="1688420" cy="103607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For the  common good</a:t>
              </a:r>
              <a:endParaRPr kumimoji="0" lang="en-US" sz="2400" b="0" i="0" u="none" strike="noStrike" kern="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grpSp>
      <p:grpSp>
        <p:nvGrpSpPr>
          <p:cNvPr id="8" name="Group 7"/>
          <p:cNvGrpSpPr/>
          <p:nvPr/>
        </p:nvGrpSpPr>
        <p:grpSpPr>
          <a:xfrm>
            <a:off x="9280008" y="4029093"/>
            <a:ext cx="2302392" cy="2302392"/>
            <a:chOff x="2510165" y="1486961"/>
            <a:chExt cx="2302392" cy="2302392"/>
          </a:xfrm>
        </p:grpSpPr>
        <p:sp>
          <p:nvSpPr>
            <p:cNvPr id="9" name="Oval 8"/>
            <p:cNvSpPr/>
            <p:nvPr/>
          </p:nvSpPr>
          <p:spPr>
            <a:xfrm>
              <a:off x="2510165" y="1486961"/>
              <a:ext cx="2302392" cy="2302392"/>
            </a:xfrm>
            <a:prstGeom prst="ellipse">
              <a:avLst/>
            </a:prstGeom>
            <a:gradFill rotWithShape="1">
              <a:gsLst>
                <a:gs pos="0">
                  <a:srgbClr val="9BBB59">
                    <a:alpha val="50000"/>
                    <a:hueOff val="0"/>
                    <a:satOff val="0"/>
                    <a:lumOff val="0"/>
                    <a:alphaOff val="0"/>
                    <a:tint val="100000"/>
                    <a:shade val="100000"/>
                    <a:satMod val="130000"/>
                  </a:srgbClr>
                </a:gs>
                <a:gs pos="100000">
                  <a:srgbClr val="9BBB59">
                    <a:alpha val="50000"/>
                    <a:hueOff val="0"/>
                    <a:satOff val="0"/>
                    <a:lumOff val="0"/>
                    <a:alphaOff val="0"/>
                    <a:tint val="50000"/>
                    <a:shade val="100000"/>
                    <a:satMod val="350000"/>
                  </a:srgbClr>
                </a:gs>
              </a:gsLst>
              <a:lin ang="16200000" scaled="0"/>
            </a:gradFill>
            <a:ln>
              <a:noFill/>
            </a:ln>
            <a:effectLst/>
          </p:spPr>
        </p:sp>
        <p:sp>
          <p:nvSpPr>
            <p:cNvPr id="10" name="Oval 6"/>
            <p:cNvSpPr txBox="1"/>
            <p:nvPr/>
          </p:nvSpPr>
          <p:spPr>
            <a:xfrm>
              <a:off x="3214314" y="2081746"/>
              <a:ext cx="1381435" cy="1266315"/>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For the good of clinicians</a:t>
              </a:r>
              <a:endParaRPr kumimoji="0" lang="en-US" sz="2200" b="0" i="0" u="none" strike="noStrike" kern="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grpSp>
      <p:grpSp>
        <p:nvGrpSpPr>
          <p:cNvPr id="11" name="Group 10"/>
          <p:cNvGrpSpPr/>
          <p:nvPr/>
        </p:nvGrpSpPr>
        <p:grpSpPr>
          <a:xfrm>
            <a:off x="7618449" y="4029093"/>
            <a:ext cx="2302392" cy="2302392"/>
            <a:chOff x="848606" y="1486961"/>
            <a:chExt cx="2302392" cy="2302392"/>
          </a:xfrm>
        </p:grpSpPr>
        <p:sp>
          <p:nvSpPr>
            <p:cNvPr id="12" name="Oval 11"/>
            <p:cNvSpPr/>
            <p:nvPr/>
          </p:nvSpPr>
          <p:spPr>
            <a:xfrm>
              <a:off x="848606" y="1486961"/>
              <a:ext cx="2302392" cy="2302392"/>
            </a:xfrm>
            <a:prstGeom prst="ellipse">
              <a:avLst/>
            </a:prstGeom>
            <a:gradFill rotWithShape="1">
              <a:gsLst>
                <a:gs pos="0">
                  <a:srgbClr val="8064A2">
                    <a:alpha val="50000"/>
                    <a:hueOff val="0"/>
                    <a:satOff val="0"/>
                    <a:lumOff val="0"/>
                    <a:alphaOff val="0"/>
                    <a:tint val="100000"/>
                    <a:shade val="100000"/>
                    <a:satMod val="130000"/>
                  </a:srgbClr>
                </a:gs>
                <a:gs pos="100000">
                  <a:srgbClr val="8064A2">
                    <a:alpha val="50000"/>
                    <a:hueOff val="0"/>
                    <a:satOff val="0"/>
                    <a:lumOff val="0"/>
                    <a:alphaOff val="0"/>
                    <a:tint val="50000"/>
                    <a:shade val="100000"/>
                    <a:satMod val="350000"/>
                  </a:srgbClr>
                </a:gs>
              </a:gsLst>
              <a:lin ang="16200000" scaled="0"/>
            </a:gradFill>
            <a:ln>
              <a:noFill/>
            </a:ln>
            <a:effectLst/>
          </p:spPr>
        </p:sp>
        <p:sp>
          <p:nvSpPr>
            <p:cNvPr id="13" name="Oval 8"/>
            <p:cNvSpPr txBox="1"/>
            <p:nvPr/>
          </p:nvSpPr>
          <p:spPr>
            <a:xfrm>
              <a:off x="1065414" y="2081746"/>
              <a:ext cx="1534929" cy="1266315"/>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For the good of your organization</a:t>
              </a:r>
              <a:endParaRPr kumimoji="0" lang="en-US" sz="2200" b="0" i="0" u="none" strike="noStrike" kern="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grpSp>
    </p:spTree>
    <p:extLst>
      <p:ext uri="{BB962C8B-B14F-4D97-AF65-F5344CB8AC3E}">
        <p14:creationId xmlns:p14="http://schemas.microsoft.com/office/powerpoint/2010/main" val="31437967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27779A16-415A-9145-B181-90C7EE2C2DF1}"/>
              </a:ext>
            </a:extLst>
          </p:cNvPr>
          <p:cNvSpPr txBox="1">
            <a:spLocks/>
          </p:cNvSpPr>
          <p:nvPr/>
        </p:nvSpPr>
        <p:spPr>
          <a:xfrm>
            <a:off x="450850" y="1310059"/>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Program Drivers</a:t>
            </a:r>
            <a:b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br>
            <a:endParaRPr kumimoji="0" lang="en-US" sz="4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sp>
        <p:nvSpPr>
          <p:cNvPr id="28" name="Content Placeholder 2"/>
          <p:cNvSpPr txBox="1">
            <a:spLocks/>
          </p:cNvSpPr>
          <p:nvPr/>
        </p:nvSpPr>
        <p:spPr>
          <a:xfrm>
            <a:off x="450850" y="2075666"/>
            <a:ext cx="5721350" cy="45892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smtClean="0">
              <a:ln>
                <a:noFill/>
              </a:ln>
              <a:solidFill>
                <a:srgbClr val="1F497D"/>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dirty="0" smtClean="0">
                <a:ln>
                  <a:noFill/>
                </a:ln>
                <a:solidFill>
                  <a:srgbClr val="1F497D"/>
                </a:solidFill>
                <a:effectLst/>
                <a:uLnTx/>
                <a:uFillTx/>
                <a:latin typeface="Calibri Light" panose="020F0302020204030204" pitchFamily="34" charset="0"/>
                <a:ea typeface="+mn-ea"/>
                <a:cs typeface="Calibri Light" panose="020F0302020204030204" pitchFamily="34" charset="0"/>
              </a:rPr>
              <a:t>Your </a:t>
            </a:r>
            <a:r>
              <a:rPr kumimoji="0" lang="en-US" sz="36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organization should </a:t>
            </a:r>
            <a:r>
              <a:rPr kumimoji="0" lang="en-US" sz="3600" b="0" i="0" u="none" strike="noStrike" kern="1200" cap="none" spc="0" normalizeH="0" baseline="0" noProof="0" dirty="0" smtClean="0">
                <a:ln>
                  <a:noFill/>
                </a:ln>
                <a:solidFill>
                  <a:srgbClr val="1F497D"/>
                </a:solidFill>
                <a:effectLst/>
                <a:uLnTx/>
                <a:uFillTx/>
                <a:latin typeface="Calibri Light" panose="020F0302020204030204" pitchFamily="34" charset="0"/>
                <a:ea typeface="+mn-ea"/>
                <a:cs typeface="Calibri Light" panose="020F0302020204030204" pitchFamily="34" charset="0"/>
              </a:rPr>
              <a:t>ask: </a:t>
            </a:r>
            <a:endParaRPr kumimoji="0" lang="en-US" sz="36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smtClean="0">
                <a:ln>
                  <a:noFill/>
                </a:ln>
                <a:solidFill>
                  <a:srgbClr val="1F497D"/>
                </a:solidFill>
                <a:effectLst/>
                <a:uLnTx/>
                <a:uFillTx/>
                <a:latin typeface="Calibri Light" panose="020F0302020204030204" pitchFamily="34" charset="0"/>
                <a:ea typeface="+mn-ea"/>
                <a:cs typeface="Calibri Light" panose="020F0302020204030204" pitchFamily="34" charset="0"/>
              </a:rPr>
              <a:t>Why start </a:t>
            </a:r>
            <a:r>
              <a:rPr kumimoji="0" lang="en-US" sz="3600" b="1"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a postgraduate residency training program</a:t>
            </a:r>
            <a:r>
              <a:rPr kumimoji="0" lang="en-US" sz="3600" b="1" i="0" u="none" strike="noStrike" kern="1200" cap="none" spc="0" normalizeH="0" baseline="0" noProof="0" dirty="0" smtClean="0">
                <a:ln>
                  <a:noFill/>
                </a:ln>
                <a:solidFill>
                  <a:srgbClr val="1F497D"/>
                </a:solidFill>
                <a:effectLst/>
                <a:uLnTx/>
                <a:uFillTx/>
                <a:latin typeface="Calibri Light" panose="020F0302020204030204" pitchFamily="34" charset="0"/>
                <a:ea typeface="+mn-ea"/>
                <a:cs typeface="Calibri Light" panose="020F0302020204030204" pitchFamily="34" charset="0"/>
              </a:rPr>
              <a:t>?</a:t>
            </a:r>
          </a:p>
        </p:txBody>
      </p:sp>
      <p:graphicFrame>
        <p:nvGraphicFramePr>
          <p:cNvPr id="29" name="Diagram 28"/>
          <p:cNvGraphicFramePr/>
          <p:nvPr>
            <p:extLst/>
          </p:nvPr>
        </p:nvGraphicFramePr>
        <p:xfrm>
          <a:off x="4722470" y="2075666"/>
          <a:ext cx="8119321" cy="4589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1310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052" y="550718"/>
            <a:ext cx="11759878" cy="1307661"/>
          </a:xfrm>
        </p:spPr>
        <p:txBody>
          <a:bodyPr>
            <a:noAutofit/>
          </a:bodyPr>
          <a:lstStyle/>
          <a:p>
            <a:pPr algn="ctr"/>
            <a:r>
              <a:rPr lang="en-US" sz="3600" dirty="0">
                <a:latin typeface="+mj-lt"/>
              </a:rPr>
              <a:t>Drivers in Developing a Model </a:t>
            </a:r>
            <a:r>
              <a:rPr lang="en-US" sz="3600" dirty="0" smtClean="0">
                <a:latin typeface="+mj-lt"/>
              </a:rPr>
              <a:t/>
            </a:r>
            <a:br>
              <a:rPr lang="en-US" sz="3600" dirty="0" smtClean="0">
                <a:latin typeface="+mj-lt"/>
              </a:rPr>
            </a:br>
            <a:r>
              <a:rPr lang="en-US" sz="3600" dirty="0" smtClean="0">
                <a:latin typeface="+mj-lt"/>
              </a:rPr>
              <a:t>for Postgraduate </a:t>
            </a:r>
            <a:r>
              <a:rPr lang="en-US" sz="3600" dirty="0">
                <a:latin typeface="+mj-lt"/>
              </a:rPr>
              <a:t>NP Training</a:t>
            </a:r>
          </a:p>
        </p:txBody>
      </p:sp>
      <p:sp>
        <p:nvSpPr>
          <p:cNvPr id="3" name="Content Placeholder 2"/>
          <p:cNvSpPr>
            <a:spLocks noGrp="1"/>
          </p:cNvSpPr>
          <p:nvPr>
            <p:ph idx="1"/>
          </p:nvPr>
        </p:nvSpPr>
        <p:spPr>
          <a:xfrm>
            <a:off x="1047950" y="1942217"/>
            <a:ext cx="5173884" cy="4303258"/>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100584" indent="-100584">
              <a:spcBef>
                <a:spcPts val="700"/>
              </a:spcBef>
            </a:pPr>
            <a:r>
              <a:rPr lang="en-US" sz="1800" dirty="0">
                <a:solidFill>
                  <a:srgbClr val="002060"/>
                </a:solidFill>
                <a:latin typeface="+mj-lt"/>
              </a:rPr>
              <a:t>Increase the nation’s ability for </a:t>
            </a:r>
            <a:r>
              <a:rPr lang="en-US" sz="1800" u="sng" dirty="0">
                <a:solidFill>
                  <a:srgbClr val="002060"/>
                </a:solidFill>
                <a:latin typeface="+mj-lt"/>
              </a:rPr>
              <a:t>every</a:t>
            </a:r>
            <a:r>
              <a:rPr lang="en-US" sz="1800" dirty="0">
                <a:solidFill>
                  <a:srgbClr val="002060"/>
                </a:solidFill>
                <a:latin typeface="+mj-lt"/>
              </a:rPr>
              <a:t> person to have an expert primary care provider, but particularly in underserved communities and special populations. </a:t>
            </a:r>
          </a:p>
          <a:p>
            <a:pPr marL="100584" indent="-100584">
              <a:spcBef>
                <a:spcPts val="900"/>
              </a:spcBef>
            </a:pPr>
            <a:r>
              <a:rPr lang="en-US" sz="1800" dirty="0">
                <a:solidFill>
                  <a:srgbClr val="002060"/>
                </a:solidFill>
                <a:latin typeface="+mj-lt"/>
              </a:rPr>
              <a:t>Provide new NPs committed to practice careers as PCPs with an intensive training experience focused on training to clinical complexity and high performance.</a:t>
            </a:r>
          </a:p>
          <a:p>
            <a:pPr marL="100584" indent="-100584">
              <a:spcBef>
                <a:spcPts val="900"/>
              </a:spcBef>
            </a:pPr>
            <a:r>
              <a:rPr lang="en-US" sz="1800" dirty="0">
                <a:solidFill>
                  <a:srgbClr val="002060"/>
                </a:solidFill>
                <a:latin typeface="+mj-lt"/>
              </a:rPr>
              <a:t>Provide a highly structured transition from university to practice that supports the development of confidence, competence, and mastery in the FQHC setting.</a:t>
            </a:r>
          </a:p>
          <a:p>
            <a:pPr marL="100584" indent="-100584">
              <a:spcBef>
                <a:spcPts val="900"/>
              </a:spcBef>
            </a:pPr>
            <a:r>
              <a:rPr lang="en-US" sz="1800" dirty="0">
                <a:solidFill>
                  <a:srgbClr val="002060"/>
                </a:solidFill>
                <a:latin typeface="+mj-lt"/>
              </a:rPr>
              <a:t>Utilize the postgraduate training year to develop expertise in high volume/high burden condition such: chronic pain, HIV, Hepatitis C, addiction.</a:t>
            </a:r>
          </a:p>
          <a:p>
            <a:pPr marL="100584" indent="-100584">
              <a:spcBef>
                <a:spcPts val="700"/>
              </a:spcBef>
            </a:pPr>
            <a:r>
              <a:rPr lang="en-US" sz="1800" dirty="0" smtClean="0">
                <a:solidFill>
                  <a:srgbClr val="002060"/>
                </a:solidFill>
                <a:latin typeface="+mj-lt"/>
              </a:rPr>
              <a:t>Create </a:t>
            </a:r>
            <a:r>
              <a:rPr lang="en-US" sz="1800" dirty="0">
                <a:solidFill>
                  <a:srgbClr val="002060"/>
                </a:solidFill>
                <a:latin typeface="+mj-lt"/>
              </a:rPr>
              <a:t>a nationally replicable, sustainable model of </a:t>
            </a:r>
            <a:br>
              <a:rPr lang="en-US" sz="1800" dirty="0">
                <a:solidFill>
                  <a:srgbClr val="002060"/>
                </a:solidFill>
                <a:latin typeface="+mj-lt"/>
              </a:rPr>
            </a:br>
            <a:r>
              <a:rPr lang="en-US" sz="1800" dirty="0">
                <a:solidFill>
                  <a:srgbClr val="002060"/>
                </a:solidFill>
                <a:latin typeface="+mj-lt"/>
              </a:rPr>
              <a:t>primary care based postgraduate training for new NPs.</a:t>
            </a:r>
            <a:endParaRPr lang="en-US" sz="1800" dirty="0">
              <a:solidFill>
                <a:srgbClr val="002060"/>
              </a:solidFill>
            </a:endParaRPr>
          </a:p>
          <a:p>
            <a:pPr algn="just"/>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520" y="3844464"/>
            <a:ext cx="3605515" cy="25756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552" y="1920519"/>
            <a:ext cx="3540804" cy="2360535"/>
          </a:xfrm>
          <a:prstGeom prst="rect">
            <a:avLst/>
          </a:prstGeom>
        </p:spPr>
      </p:pic>
    </p:spTree>
    <p:extLst>
      <p:ext uri="{BB962C8B-B14F-4D97-AF65-F5344CB8AC3E}">
        <p14:creationId xmlns:p14="http://schemas.microsoft.com/office/powerpoint/2010/main" val="1359545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27" name="Title 2">
            <a:extLst>
              <a:ext uri="{FF2B5EF4-FFF2-40B4-BE49-F238E27FC236}">
                <a16:creationId xmlns:a16="http://schemas.microsoft.com/office/drawing/2014/main" id="{27779A16-415A-9145-B181-90C7EE2C2DF1}"/>
              </a:ext>
            </a:extLst>
          </p:cNvPr>
          <p:cNvSpPr txBox="1">
            <a:spLocks/>
          </p:cNvSpPr>
          <p:nvPr/>
        </p:nvSpPr>
        <p:spPr>
          <a:xfrm>
            <a:off x="609600" y="1621524"/>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t>National Training and Technical Assistance Partners </a:t>
            </a:r>
            <a:endParaRPr kumimoji="0" lang="en-US" sz="3600" b="1" i="0" u="none" strike="noStrike" kern="1200" cap="none" spc="0" normalizeH="0" baseline="0" noProof="0" dirty="0" smtClean="0">
              <a:ln>
                <a:noFill/>
              </a:ln>
              <a:solidFill>
                <a:srgbClr val="2270B7"/>
              </a:solidFill>
              <a:effectLst/>
              <a:uLnTx/>
              <a:uFillTx/>
              <a:latin typeface="Calibri Light" panose="020F0302020204030204"/>
              <a:ea typeface="+mj-ea"/>
              <a:cs typeface="+mj-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Calibri Light" panose="020F0302020204030204"/>
                <a:ea typeface="+mj-ea"/>
                <a:cs typeface="+mj-cs"/>
              </a:rPr>
              <a:t>Clinical Workforce Development</a:t>
            </a:r>
          </a:p>
        </p:txBody>
      </p:sp>
      <p:sp>
        <p:nvSpPr>
          <p:cNvPr id="28" name="Content Placeholder 3">
            <a:extLst>
              <a:ext uri="{FF2B5EF4-FFF2-40B4-BE49-F238E27FC236}">
                <a16:creationId xmlns:a16="http://schemas.microsoft.com/office/drawing/2014/main" id="{5E4702C2-A368-9E43-A250-6A0426674F2B}"/>
              </a:ext>
            </a:extLst>
          </p:cNvPr>
          <p:cNvSpPr txBox="1">
            <a:spLocks/>
          </p:cNvSpPr>
          <p:nvPr/>
        </p:nvSpPr>
        <p:spPr>
          <a:xfrm>
            <a:off x="609600" y="2680418"/>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free training and technical assistance to health centers across the nation through national webinars, learning collaboratives, activity sessions, trainings, research, publications, etc.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0" y="4192656"/>
            <a:ext cx="10477500" cy="2061170"/>
          </a:xfrm>
          <a:prstGeom prst="rect">
            <a:avLst/>
          </a:prstGeom>
        </p:spPr>
      </p:pic>
    </p:spTree>
    <p:extLst>
      <p:ext uri="{BB962C8B-B14F-4D97-AF65-F5344CB8AC3E}">
        <p14:creationId xmlns:p14="http://schemas.microsoft.com/office/powerpoint/2010/main" val="20005863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693958"/>
            <a:ext cx="8175009" cy="586845"/>
          </a:xfrm>
        </p:spPr>
        <p:txBody>
          <a:bodyPr/>
          <a:lstStyle/>
          <a:p>
            <a:pPr>
              <a:defRPr/>
            </a:pPr>
            <a:r>
              <a:rPr lang="en-US" sz="2800" dirty="0">
                <a:latin typeface="+mj-lt"/>
              </a:rPr>
              <a:t>Core Elements of Postgraduate NP Residency</a:t>
            </a:r>
          </a:p>
        </p:txBody>
      </p:sp>
      <p:graphicFrame>
        <p:nvGraphicFramePr>
          <p:cNvPr id="4" name="Table 3"/>
          <p:cNvGraphicFramePr>
            <a:graphicFrameLocks noGrp="1"/>
          </p:cNvGraphicFramePr>
          <p:nvPr>
            <p:extLst/>
          </p:nvPr>
        </p:nvGraphicFramePr>
        <p:xfrm>
          <a:off x="641446" y="1368380"/>
          <a:ext cx="11041038" cy="1524000"/>
        </p:xfrm>
        <a:graphic>
          <a:graphicData uri="http://schemas.openxmlformats.org/drawingml/2006/table">
            <a:tbl>
              <a:tblPr firstRow="1" bandRow="1">
                <a:tableStyleId>{D113A9D2-9D6B-4929-AA2D-F23B5EE8CBE7}</a:tableStyleId>
              </a:tblPr>
              <a:tblGrid>
                <a:gridCol w="2342039">
                  <a:extLst>
                    <a:ext uri="{9D8B030D-6E8A-4147-A177-3AD203B41FA5}">
                      <a16:colId xmlns:a16="http://schemas.microsoft.com/office/drawing/2014/main" val="1716825489"/>
                    </a:ext>
                  </a:extLst>
                </a:gridCol>
                <a:gridCol w="6167367">
                  <a:extLst>
                    <a:ext uri="{9D8B030D-6E8A-4147-A177-3AD203B41FA5}">
                      <a16:colId xmlns:a16="http://schemas.microsoft.com/office/drawing/2014/main" val="588128276"/>
                    </a:ext>
                  </a:extLst>
                </a:gridCol>
                <a:gridCol w="2531632">
                  <a:extLst>
                    <a:ext uri="{9D8B030D-6E8A-4147-A177-3AD203B41FA5}">
                      <a16:colId xmlns:a16="http://schemas.microsoft.com/office/drawing/2014/main" val="923929818"/>
                    </a:ext>
                  </a:extLst>
                </a:gridCol>
              </a:tblGrid>
              <a:tr h="1524000">
                <a:tc>
                  <a:txBody>
                    <a:bodyPr/>
                    <a:lstStyle/>
                    <a:p>
                      <a:pPr algn="ctr"/>
                      <a:r>
                        <a:rPr lang="en-US" sz="2000" dirty="0" smtClean="0">
                          <a:latin typeface="+mn-lt"/>
                          <a:cs typeface="Calibri Light" panose="020F0302020204030204" pitchFamily="34" charset="0"/>
                        </a:rPr>
                        <a:t>12 Months</a:t>
                      </a:r>
                    </a:p>
                    <a:p>
                      <a:pPr algn="ctr"/>
                      <a:r>
                        <a:rPr lang="en-US" sz="2000" dirty="0" smtClean="0">
                          <a:latin typeface="+mn-lt"/>
                          <a:cs typeface="Calibri Light" panose="020F0302020204030204" pitchFamily="34" charset="0"/>
                        </a:rPr>
                        <a:t>Full</a:t>
                      </a:r>
                      <a:r>
                        <a:rPr lang="en-US" sz="2000" baseline="0" dirty="0" smtClean="0">
                          <a:latin typeface="+mn-lt"/>
                          <a:cs typeface="Calibri Light" panose="020F0302020204030204" pitchFamily="34" charset="0"/>
                        </a:rPr>
                        <a:t>-time Employment</a:t>
                      </a:r>
                      <a:endParaRPr lang="en-US" sz="2000" dirty="0">
                        <a:latin typeface="+mn-lt"/>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latin typeface="+mn-lt"/>
                          <a:cs typeface="Calibri Light" panose="020F0302020204030204" pitchFamily="34" charset="0"/>
                        </a:rPr>
                        <a:t>Training to Clinical Complexity and</a:t>
                      </a: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latin typeface="+mn-lt"/>
                          <a:cs typeface="Calibri Light" panose="020F0302020204030204" pitchFamily="34" charset="0"/>
                        </a:rPr>
                        <a:t>High Performance Model of Care</a:t>
                      </a:r>
                      <a:endParaRPr lang="en-US" sz="1800" baseline="0" dirty="0" smtClean="0">
                        <a:latin typeface="+mn-lt"/>
                        <a:cs typeface="Calibri Light" panose="020F0302020204030204" pitchFamily="34" charset="0"/>
                      </a:endParaRP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smtClean="0">
                        <a:latin typeface="+mn-lt"/>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mn-lt"/>
                          <a:cs typeface="Calibri Light" panose="020F0302020204030204" pitchFamily="34" charset="0"/>
                        </a:rPr>
                        <a:t>Full Integration at </a:t>
                      </a:r>
                      <a:r>
                        <a:rPr lang="en-US" sz="2000" baseline="0" dirty="0" smtClean="0">
                          <a:latin typeface="+mn-lt"/>
                          <a:cs typeface="Calibri Light" panose="020F0302020204030204" pitchFamily="34" charset="0"/>
                        </a:rPr>
                        <a:t>Organization </a:t>
                      </a:r>
                      <a:endParaRPr lang="en-US" sz="2000" dirty="0">
                        <a:latin typeface="+mn-lt"/>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1361269"/>
                  </a:ext>
                </a:extLst>
              </a:tr>
            </a:tbl>
          </a:graphicData>
        </a:graphic>
      </p:graphicFrame>
      <p:graphicFrame>
        <p:nvGraphicFramePr>
          <p:cNvPr id="3" name="Table 2"/>
          <p:cNvGraphicFramePr>
            <a:graphicFrameLocks noGrp="1"/>
          </p:cNvGraphicFramePr>
          <p:nvPr>
            <p:extLst/>
          </p:nvPr>
        </p:nvGraphicFramePr>
        <p:xfrm>
          <a:off x="641445" y="2903464"/>
          <a:ext cx="11041038" cy="3682063"/>
        </p:xfrm>
        <a:graphic>
          <a:graphicData uri="http://schemas.openxmlformats.org/drawingml/2006/table">
            <a:tbl>
              <a:tblPr firstRow="1" bandRow="1">
                <a:tableStyleId>{46F890A9-2807-4EBB-B81D-B2AA78EC7F39}</a:tableStyleId>
              </a:tblPr>
              <a:tblGrid>
                <a:gridCol w="5520519">
                  <a:extLst>
                    <a:ext uri="{9D8B030D-6E8A-4147-A177-3AD203B41FA5}">
                      <a16:colId xmlns:a16="http://schemas.microsoft.com/office/drawing/2014/main" val="483333555"/>
                    </a:ext>
                  </a:extLst>
                </a:gridCol>
                <a:gridCol w="5520519">
                  <a:extLst>
                    <a:ext uri="{9D8B030D-6E8A-4147-A177-3AD203B41FA5}">
                      <a16:colId xmlns:a16="http://schemas.microsoft.com/office/drawing/2014/main" val="1232375900"/>
                    </a:ext>
                  </a:extLst>
                </a:gridCol>
              </a:tblGrid>
              <a:tr h="595905">
                <a:tc>
                  <a:txBody>
                    <a:bodyPr/>
                    <a:lstStyle/>
                    <a:p>
                      <a:pPr algn="ctr"/>
                      <a:r>
                        <a:rPr lang="en-US" dirty="0" smtClean="0"/>
                        <a:t>Clinical Based Training Experiences</a:t>
                      </a:r>
                      <a:r>
                        <a:rPr lang="en-US" baseline="0" dirty="0" smtClean="0"/>
                        <a:t> </a:t>
                      </a:r>
                    </a:p>
                    <a:p>
                      <a:pPr algn="ctr"/>
                      <a:r>
                        <a:rPr lang="en-US" sz="1400" baseline="0" dirty="0" smtClean="0"/>
                        <a:t>(80% of time)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dirty="0" smtClean="0"/>
                        <a:t>Education </a:t>
                      </a:r>
                    </a:p>
                    <a:p>
                      <a:pPr algn="ctr"/>
                      <a:r>
                        <a:rPr lang="en-US" sz="1400" dirty="0" smtClean="0"/>
                        <a:t>(20% of</a:t>
                      </a:r>
                      <a:r>
                        <a:rPr lang="en-US" sz="1400" baseline="0" dirty="0" smtClean="0"/>
                        <a:t> time)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4237583435"/>
                  </a:ext>
                </a:extLst>
              </a:tr>
              <a:tr h="3086158">
                <a:tc>
                  <a:txBody>
                    <a:bodyPr/>
                    <a:lstStyle/>
                    <a:p>
                      <a:pPr marL="285750" lvl="1" indent="-285750" eaLnBrk="1" hangingPunct="1">
                        <a:lnSpc>
                          <a:spcPct val="90000"/>
                        </a:lnSpc>
                        <a:buFont typeface="Arial" panose="020B0604020202020204" pitchFamily="34" charset="0"/>
                        <a:buChar char="•"/>
                      </a:pPr>
                      <a:r>
                        <a:rPr lang="en-US" sz="1600" b="1" dirty="0" smtClean="0"/>
                        <a:t>Precepted Continuity Clinics</a:t>
                      </a:r>
                      <a:r>
                        <a:rPr lang="en-US" sz="1600" b="1" baseline="0" dirty="0" smtClean="0"/>
                        <a:t> </a:t>
                      </a:r>
                      <a:r>
                        <a:rPr lang="en-US" sz="1600" dirty="0" smtClean="0"/>
                        <a:t>(40%); </a:t>
                      </a:r>
                      <a:r>
                        <a:rPr lang="en-US" sz="1600" baseline="0" dirty="0" smtClean="0"/>
                        <a:t>Develop and manage a panel of patients with the exclusive and dedicated attention of an expert preceptor. </a:t>
                      </a:r>
                    </a:p>
                    <a:p>
                      <a:pPr marL="285750" lvl="1" indent="-285750" eaLnBrk="1" hangingPunct="1">
                        <a:lnSpc>
                          <a:spcPct val="90000"/>
                        </a:lnSpc>
                        <a:buFont typeface="Arial" panose="020B0604020202020204" pitchFamily="34" charset="0"/>
                        <a:buChar char="•"/>
                      </a:pPr>
                      <a:endParaRPr lang="en-US" sz="1600" dirty="0" smtClean="0"/>
                    </a:p>
                    <a:p>
                      <a:pPr marL="285750" lvl="1" indent="-285750" eaLnBrk="1" hangingPunct="1">
                        <a:lnSpc>
                          <a:spcPct val="90000"/>
                        </a:lnSpc>
                        <a:buFont typeface="Arial" panose="020B0604020202020204" pitchFamily="34" charset="0"/>
                        <a:buChar char="•"/>
                      </a:pPr>
                      <a:r>
                        <a:rPr lang="en-US" sz="1600" b="1" dirty="0" smtClean="0"/>
                        <a:t>Specialty Rotations </a:t>
                      </a:r>
                      <a:r>
                        <a:rPr lang="en-US" sz="1600" dirty="0" smtClean="0"/>
                        <a:t>(20%); Experience in core specialty areas most</a:t>
                      </a:r>
                      <a:r>
                        <a:rPr lang="en-US" sz="1600" baseline="0" dirty="0" smtClean="0"/>
                        <a:t> commonly encountered in primary care focused on building critical skills and knowledge for primary care practice. </a:t>
                      </a:r>
                    </a:p>
                    <a:p>
                      <a:pPr marL="342900" lvl="1" indent="-342900" eaLnBrk="1" hangingPunct="1">
                        <a:lnSpc>
                          <a:spcPct val="90000"/>
                        </a:lnSpc>
                        <a:buFont typeface="Arial" panose="020B0604020202020204" pitchFamily="34" charset="0"/>
                        <a:buChar char="•"/>
                      </a:pPr>
                      <a:endParaRPr lang="en-US" sz="1600" baseline="0" dirty="0" smtClean="0"/>
                    </a:p>
                    <a:p>
                      <a:pPr marL="285750" lvl="1" indent="-285750" eaLnBrk="1" hangingPunct="1">
                        <a:lnSpc>
                          <a:spcPct val="90000"/>
                        </a:lnSpc>
                        <a:buFont typeface="Arial" panose="020B0604020202020204" pitchFamily="34" charset="0"/>
                        <a:buChar char="•"/>
                      </a:pPr>
                      <a:r>
                        <a:rPr lang="en-US" sz="1600" b="1" dirty="0" smtClean="0"/>
                        <a:t>Mentored</a:t>
                      </a:r>
                      <a:r>
                        <a:rPr lang="en-US" sz="1600" b="1" baseline="0" dirty="0" smtClean="0"/>
                        <a:t> </a:t>
                      </a:r>
                      <a:r>
                        <a:rPr lang="en-US" sz="1600" b="1" dirty="0" smtClean="0"/>
                        <a:t>Clinics </a:t>
                      </a:r>
                      <a:r>
                        <a:rPr lang="en-US" sz="1600" dirty="0" smtClean="0"/>
                        <a:t>(20%);</a:t>
                      </a:r>
                      <a:r>
                        <a:rPr lang="en-US" sz="1600" baseline="0" dirty="0" smtClean="0"/>
                        <a:t> Focused on diversity of chief complaints, efficiency, and acute care working within a variety of primary care teams.</a:t>
                      </a:r>
                      <a:endParaRPr lang="en-US" sz="16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1"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b="1" dirty="0" smtClean="0"/>
                        <a:t>Didactic</a:t>
                      </a:r>
                      <a:r>
                        <a:rPr lang="en-US" sz="1600" b="1" baseline="0" dirty="0" smtClean="0"/>
                        <a:t> Education</a:t>
                      </a:r>
                      <a:r>
                        <a:rPr lang="en-US" sz="1600" b="1" dirty="0" smtClean="0"/>
                        <a:t> </a:t>
                      </a:r>
                      <a:r>
                        <a:rPr lang="en-US" sz="1600" dirty="0" smtClean="0"/>
                        <a:t>- </a:t>
                      </a:r>
                      <a:r>
                        <a:rPr lang="en-US" sz="1600" baseline="0" dirty="0" smtClean="0"/>
                        <a:t>H</a:t>
                      </a:r>
                      <a:r>
                        <a:rPr lang="en-US" sz="1600" dirty="0" smtClean="0"/>
                        <a:t>igh volume and burden</a:t>
                      </a:r>
                      <a:r>
                        <a:rPr lang="en-US" sz="1600" baseline="0" dirty="0" smtClean="0"/>
                        <a:t> topics most commonly seen in primary care</a:t>
                      </a:r>
                      <a:r>
                        <a:rPr lang="en-US" sz="1600" dirty="0" smtClean="0"/>
                        <a:t>.  </a:t>
                      </a:r>
                    </a:p>
                    <a:p>
                      <a:pPr marL="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600" baseline="0" dirty="0" smtClean="0"/>
                    </a:p>
                    <a:p>
                      <a:pPr marL="285750" marR="0" lvl="1"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b="1" baseline="0" dirty="0" smtClean="0"/>
                        <a:t>Project ECHO </a:t>
                      </a:r>
                      <a:r>
                        <a:rPr lang="en-US" sz="1600" baseline="0" dirty="0" smtClean="0"/>
                        <a:t>– Case-based distance learning in high complexity issues like chronic pain, treating HIV, Hepatitis C, and MOUD</a:t>
                      </a:r>
                    </a:p>
                    <a:p>
                      <a:pPr marL="34290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sz="1600" baseline="0" dirty="0" smtClean="0"/>
                    </a:p>
                    <a:p>
                      <a:pPr marL="285750" marR="0" lvl="1"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b="1" baseline="0" dirty="0" smtClean="0"/>
                        <a:t>Quality Improvement Training </a:t>
                      </a:r>
                      <a:r>
                        <a:rPr lang="en-US" sz="1600" baseline="0" dirty="0" smtClean="0"/>
                        <a:t>- Training to a high performance QI model, including frontline process improvement, collecting and reviewing data, and leadership development</a:t>
                      </a:r>
                      <a:endParaRPr lang="en-US" sz="1600"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8285241"/>
                  </a:ext>
                </a:extLst>
              </a:tr>
            </a:tbl>
          </a:graphicData>
        </a:graphic>
      </p:graphicFrame>
      <p:graphicFrame>
        <p:nvGraphicFramePr>
          <p:cNvPr id="9" name="Table 8"/>
          <p:cNvGraphicFramePr>
            <a:graphicFrameLocks noGrp="1"/>
          </p:cNvGraphicFramePr>
          <p:nvPr>
            <p:extLst/>
          </p:nvPr>
        </p:nvGraphicFramePr>
        <p:xfrm>
          <a:off x="3546765" y="2130380"/>
          <a:ext cx="4992211" cy="731520"/>
        </p:xfrm>
        <a:graphic>
          <a:graphicData uri="http://schemas.openxmlformats.org/drawingml/2006/table">
            <a:tbl>
              <a:tblPr firstRow="1" bandRow="1">
                <a:tableStyleId>{5C22544A-7EE6-4342-B048-85BDC9FD1C3A}</a:tableStyleId>
              </a:tblPr>
              <a:tblGrid>
                <a:gridCol w="2523492">
                  <a:extLst>
                    <a:ext uri="{9D8B030D-6E8A-4147-A177-3AD203B41FA5}">
                      <a16:colId xmlns:a16="http://schemas.microsoft.com/office/drawing/2014/main" val="1409455171"/>
                    </a:ext>
                  </a:extLst>
                </a:gridCol>
                <a:gridCol w="2468719">
                  <a:extLst>
                    <a:ext uri="{9D8B030D-6E8A-4147-A177-3AD203B41FA5}">
                      <a16:colId xmlns:a16="http://schemas.microsoft.com/office/drawing/2014/main" val="3781791307"/>
                    </a:ext>
                  </a:extLst>
                </a:gridCol>
              </a:tblGrid>
              <a:tr h="659002">
                <a:tc>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latin typeface="Calibri Light" panose="020F0302020204030204" pitchFamily="34" charset="0"/>
                          <a:cs typeface="Calibri Light" panose="020F0302020204030204" pitchFamily="34" charset="0"/>
                        </a:rPr>
                        <a:t>Team-based care </a:t>
                      </a: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latin typeface="Calibri Light" panose="020F0302020204030204" pitchFamily="34" charset="0"/>
                          <a:cs typeface="Calibri Light" panose="020F0302020204030204" pitchFamily="34" charset="0"/>
                        </a:rPr>
                        <a:t>Integrated care</a:t>
                      </a: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latin typeface="Calibri Light" panose="020F0302020204030204" pitchFamily="34" charset="0"/>
                          <a:cs typeface="Calibri Light" panose="020F0302020204030204" pitchFamily="34" charset="0"/>
                        </a:rPr>
                        <a:t>Inter-professional collaboration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latin typeface="Calibri Light" panose="020F0302020204030204" pitchFamily="34" charset="0"/>
                          <a:cs typeface="Calibri Light" panose="020F0302020204030204" pitchFamily="34" charset="0"/>
                        </a:rPr>
                        <a:t>Data driven QI </a:t>
                      </a: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latin typeface="Calibri Light" panose="020F0302020204030204" pitchFamily="34" charset="0"/>
                          <a:cs typeface="Calibri Light" panose="020F0302020204030204" pitchFamily="34" charset="0"/>
                        </a:rPr>
                        <a:t>Expert use of technology</a:t>
                      </a: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latin typeface="Calibri Light" panose="020F0302020204030204" pitchFamily="34" charset="0"/>
                          <a:cs typeface="Calibri Light" panose="020F0302020204030204" pitchFamily="34" charset="0"/>
                        </a:rPr>
                        <a:t>Primary care innovations</a:t>
                      </a:r>
                      <a:endParaRPr lang="en-US" sz="1600" dirty="0" smtClean="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252186022"/>
                  </a:ext>
                </a:extLst>
              </a:tr>
            </a:tbl>
          </a:graphicData>
        </a:graphic>
      </p:graphicFrame>
    </p:spTree>
    <p:extLst>
      <p:ext uri="{BB962C8B-B14F-4D97-AF65-F5344CB8AC3E}">
        <p14:creationId xmlns:p14="http://schemas.microsoft.com/office/powerpoint/2010/main" val="299125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002685" y="1842447"/>
            <a:ext cx="4714540" cy="1954049"/>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ctr"/>
            <a:r>
              <a:rPr lang="en-US" sz="2400" dirty="0">
                <a:solidFill>
                  <a:srgbClr val="2270B7"/>
                </a:solidFill>
                <a:latin typeface="+mj-lt"/>
              </a:rPr>
              <a:t>Thematic Elements of Postgraduate NP Residency Year</a:t>
            </a:r>
            <a:br>
              <a:rPr lang="en-US" sz="2400" dirty="0">
                <a:solidFill>
                  <a:srgbClr val="2270B7"/>
                </a:solidFill>
                <a:latin typeface="+mj-lt"/>
              </a:rPr>
            </a:br>
            <a:r>
              <a:rPr lang="en-US" sz="1600" b="0" dirty="0">
                <a:solidFill>
                  <a:srgbClr val="2270B7"/>
                </a:solidFill>
                <a:latin typeface="+mj-lt"/>
              </a:rPr>
              <a:t>Flinter, Margaret, Ann Marie Hart, Journal of Nursing Education and Practice (2016</a:t>
            </a:r>
            <a:r>
              <a:rPr lang="en-US" sz="1600" b="0" dirty="0" smtClean="0">
                <a:solidFill>
                  <a:srgbClr val="2270B7"/>
                </a:solidFill>
                <a:latin typeface="+mj-lt"/>
              </a:rPr>
              <a:t>).</a:t>
            </a:r>
            <a:endParaRPr lang="en-US" sz="4800" dirty="0">
              <a:solidFill>
                <a:srgbClr val="2270B7"/>
              </a:solidFill>
              <a:latin typeface="+mj-lt"/>
            </a:endParaRPr>
          </a:p>
        </p:txBody>
      </p:sp>
      <p:pic>
        <p:nvPicPr>
          <p:cNvPr id="6" name="Picture 5" descr="CHC_NP12MonthWheel_color_F052316.png"/>
          <p:cNvPicPr>
            <a:picLocks noChangeAspect="1"/>
          </p:cNvPicPr>
          <p:nvPr/>
        </p:nvPicPr>
        <p:blipFill rotWithShape="1">
          <a:blip r:embed="rId3" cstate="email">
            <a:extLst>
              <a:ext uri="{28A0092B-C50C-407E-A947-70E740481C1C}">
                <a14:useLocalDpi xmlns:a14="http://schemas.microsoft.com/office/drawing/2010/main"/>
              </a:ext>
            </a:extLst>
          </a:blip>
          <a:srcRect t="7936"/>
          <a:stretch/>
        </p:blipFill>
        <p:spPr>
          <a:xfrm>
            <a:off x="1251381" y="980889"/>
            <a:ext cx="5309909" cy="5332964"/>
          </a:xfrm>
          <a:prstGeom prst="rect">
            <a:avLst/>
          </a:prstGeom>
        </p:spPr>
      </p:pic>
      <p:sp>
        <p:nvSpPr>
          <p:cNvPr id="4" name="Content Placeholder 1"/>
          <p:cNvSpPr txBox="1">
            <a:spLocks/>
          </p:cNvSpPr>
          <p:nvPr/>
        </p:nvSpPr>
        <p:spPr>
          <a:xfrm>
            <a:off x="7002685" y="4016416"/>
            <a:ext cx="4714540" cy="1967696"/>
          </a:xfrm>
          <a:prstGeom prst="roundRect">
            <a:avLst/>
          </a:prstGeom>
        </p:spPr>
        <p:style>
          <a:lnRef idx="2">
            <a:schemeClr val="accent1"/>
          </a:lnRef>
          <a:fillRef idx="1">
            <a:schemeClr val="lt1"/>
          </a:fillRef>
          <a:effectRef idx="0">
            <a:schemeClr val="accent1"/>
          </a:effectRef>
          <a:fontRef idx="minor">
            <a:schemeClr val="dk1"/>
          </a:fontRef>
        </p:style>
        <p:txBody>
          <a:bodyPr/>
          <a:lstStyle>
            <a:lvl1pPr marL="0" indent="0" algn="l" rtl="0" eaLnBrk="0" fontAlgn="base" hangingPunct="0">
              <a:spcBef>
                <a:spcPct val="20000"/>
              </a:spcBef>
              <a:spcAft>
                <a:spcPct val="0"/>
              </a:spcAft>
              <a:buFont typeface="Arial" charset="0"/>
              <a:buNone/>
              <a:defRPr sz="20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2270B7"/>
                </a:solidFill>
                <a:effectLst/>
                <a:uLnTx/>
                <a:uFillTx/>
                <a:latin typeface="Calibri Light" panose="020F0302020204030204"/>
                <a:ea typeface="+mn-ea"/>
                <a:cs typeface="+mn-cs"/>
              </a:rPr>
              <a:t>A Year in the </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2270B7"/>
                </a:solidFill>
                <a:effectLst/>
                <a:uLnTx/>
                <a:uFillTx/>
                <a:latin typeface="Calibri Light" panose="020F0302020204030204"/>
                <a:ea typeface="+mn-ea"/>
                <a:cs typeface="+mn-cs"/>
              </a:rPr>
              <a:t>NP Residency Program</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2270B7"/>
                </a:solidFill>
                <a:effectLst/>
                <a:uLnTx/>
                <a:uFillTx/>
                <a:latin typeface="Calibri Light" panose="020F0302020204030204"/>
                <a:ea typeface="+mn-ea"/>
                <a:cs typeface="+mn-cs"/>
              </a:rPr>
              <a:t>Based on Analysis of </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2270B7"/>
                </a:solidFill>
                <a:effectLst/>
                <a:uLnTx/>
                <a:uFillTx/>
                <a:latin typeface="Calibri Light" panose="020F0302020204030204"/>
                <a:ea typeface="+mn-ea"/>
                <a:cs typeface="+mn-cs"/>
              </a:rPr>
              <a:t>1,200 Journal Entries</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2270B7"/>
                </a:solidFill>
                <a:effectLst/>
                <a:uLnTx/>
                <a:uFillTx/>
                <a:latin typeface="Calibri Light" panose="020F0302020204030204"/>
                <a:ea typeface="+mn-ea"/>
                <a:cs typeface="+mn-cs"/>
              </a:rPr>
              <a:t>From 2008 through 2013</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800" b="1" i="0" u="none" strike="noStrike" kern="1200" cap="none" spc="0" normalizeH="0" baseline="0" noProof="0" dirty="0">
              <a:ln>
                <a:noFill/>
              </a:ln>
              <a:solidFill>
                <a:srgbClr val="2270B7"/>
              </a:solidFill>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800" b="1" i="0" u="none" strike="noStrike" kern="1200" cap="none" spc="0" normalizeH="0" baseline="0" noProof="0" dirty="0">
              <a:ln>
                <a:noFill/>
              </a:ln>
              <a:solidFill>
                <a:srgbClr val="2270B7"/>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4421977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15583"/>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Residency Recruitment</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449793"/>
            <a:ext cx="10972800" cy="394546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Have </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particular focus on candidates committed to community health and who have done rotations in </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health centers or similar settings</a:t>
            </a: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Have noted strong connections for candidates who have experience at </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health centers </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and particularly at CHC</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Benefits of having rotations at CHC:</a:t>
            </a:r>
          </a:p>
          <a:p>
            <a:pPr marL="685800" marR="0" lvl="1"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Understand patient population, culture, and pace </a:t>
            </a:r>
          </a:p>
          <a:p>
            <a:pPr marL="685800" marR="0" lvl="1"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Work directly with a provider and their teams who are either preceptors or former residents</a:t>
            </a:r>
          </a:p>
          <a:p>
            <a:pPr marL="685800" marR="0" lvl="1"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Often get to see and interact with current residents in real time and observe their experience training in the residency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8172718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Resources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8017164" cy="41632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Training the Next Generation E-Book </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hlinkClick r:id="rId3"/>
              </a:rPr>
              <a:t>https://</a:t>
            </a: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hlinkClick r:id="rId3"/>
              </a:rPr>
              <a:t>www.weitzmaninstitute.org/NPResidencyBook  </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342900" marR="0" lvl="0" indent="-342900" algn="l" defTabSz="4572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Building the Case for Implementing Postgraduate NP Residency and NP/PA Training Programs </a:t>
            </a: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Webinar </a:t>
            </a:r>
            <a:r>
              <a:rPr kumimoji="0" lang="en-US" sz="24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hlinkClick r:id="rId4"/>
              </a:rPr>
              <a:t>https</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hlinkClick r:id="rId4"/>
              </a:rPr>
              <a:t>://vimeo.com/655094514 </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lvl="0">
              <a:lnSpc>
                <a:spcPct val="90000"/>
              </a:lnSpc>
              <a:spcBef>
                <a:spcPts val="0"/>
              </a:spcBef>
              <a:spcAft>
                <a:spcPts val="1200"/>
              </a:spcAft>
              <a:buClr>
                <a:srgbClr val="008558"/>
              </a:buClr>
              <a:buFont typeface="Arial" panose="020B0604020202020204" pitchFamily="34" charset="0"/>
              <a:buChar char="•"/>
              <a:defRPr/>
            </a:pPr>
            <a:r>
              <a:rPr lang="en-US" sz="2400" dirty="0">
                <a:solidFill>
                  <a:prstClr val="black"/>
                </a:solidFill>
                <a:latin typeface="Calibri Light" panose="020F0302020204030204"/>
                <a:cs typeface="Calibri Light" panose="020F0302020204030204" pitchFamily="34" charset="0"/>
              </a:rPr>
              <a:t>Postgraduate Nurse Practitioner Residency and Fellowship Program Learning Collaborative</a:t>
            </a:r>
          </a:p>
        </p:txBody>
      </p:sp>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8831484" y="1586971"/>
            <a:ext cx="2920578" cy="453124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4908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8047687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15583"/>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Next Steps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7877060" y="2311400"/>
            <a:ext cx="3959281" cy="4339581"/>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CME and Resource Page</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Code: HPS2024</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https://</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education.weitzmaninstitute.org/content/nttap-health-professions-student-training-learning-collaborative-2024</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9"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7126840" cy="43395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Agenda items for your meetings during this action period</a:t>
            </a:r>
            <a:endParaRPr kumimoji="0" lang="en-US" sz="2400" b="1"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lvl="0">
              <a:spcBef>
                <a:spcPts val="0"/>
              </a:spcBef>
              <a:spcAft>
                <a:spcPts val="1200"/>
              </a:spcAft>
            </a:pPr>
            <a:r>
              <a:rPr lang="en-US" sz="2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Meet with key stakeholders and present play 3 </a:t>
            </a:r>
          </a:p>
          <a:p>
            <a:pPr lvl="0">
              <a:spcBef>
                <a:spcPts val="0"/>
              </a:spcBef>
              <a:spcAft>
                <a:spcPts val="1200"/>
              </a:spcAft>
            </a:pPr>
            <a:r>
              <a:rPr lang="en-US" sz="2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Review play 4-7 in the HPS Training Playbook Guide</a:t>
            </a:r>
          </a:p>
          <a:p>
            <a:pPr lvl="0">
              <a:spcBef>
                <a:spcPts val="0"/>
              </a:spcBef>
              <a:spcAft>
                <a:spcPts val="1200"/>
              </a:spcAft>
            </a:pPr>
            <a:r>
              <a:rPr lang="en-US" sz="2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Draft process map for play 4-7</a:t>
            </a:r>
          </a:p>
          <a:p>
            <a:pPr marL="0" marR="0" lvl="0" indent="0" algn="l" defTabSz="457200" rtl="0" eaLnBrk="1" fontAlgn="auto" latinLnBrk="0" hangingPunct="1">
              <a:lnSpc>
                <a:spcPct val="100000"/>
              </a:lnSpc>
              <a:spcBef>
                <a:spcPts val="0"/>
              </a:spcBef>
              <a:buClrTx/>
              <a:buSzTx/>
              <a:buFont typeface="Arial"/>
              <a:buNone/>
              <a:tabLst/>
              <a:defRPr/>
            </a:pPr>
            <a:endParaRPr kumimoji="0" lang="en-US" sz="11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457200" rtl="0" eaLnBrk="1" fontAlgn="auto" latinLnBrk="0" hangingPunct="1">
              <a:lnSpc>
                <a:spcPct val="100000"/>
              </a:lnSpc>
              <a:spcBef>
                <a:spcPts val="0"/>
              </a:spcBef>
              <a:spcAft>
                <a:spcPts val="800"/>
              </a:spcAft>
              <a:buClrTx/>
              <a:buSzTx/>
              <a:buFont typeface="Arial"/>
              <a:buNone/>
              <a:tabLst/>
              <a:defRPr/>
            </a:pPr>
            <a:r>
              <a:rPr kumimoji="0" lang="en-US" sz="2400" b="1"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Assignments</a:t>
            </a:r>
            <a:endParaRPr kumimoji="0" lang="en-US" sz="2400" b="0"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lvl="0">
              <a:spcBef>
                <a:spcPts val="0"/>
              </a:spcBef>
            </a:pPr>
            <a:r>
              <a:rPr lang="en-US" sz="2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Submit rough draft of </a:t>
            </a:r>
            <a:r>
              <a:rPr lang="en-US" sz="2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plays 4-7</a:t>
            </a:r>
          </a:p>
          <a:p>
            <a:pPr lvl="0">
              <a:spcBef>
                <a:spcPts val="0"/>
              </a:spcBef>
            </a:pPr>
            <a:r>
              <a:rPr lang="en-US" sz="2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Google Drive Link</a:t>
            </a:r>
            <a:r>
              <a:rPr lang="en-US" sz="2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a:t>
            </a:r>
            <a:r>
              <a:rPr lang="en-US" sz="2000" dirty="0">
                <a:solidFill>
                  <a:prstClr val="black"/>
                </a:solidFill>
                <a:latin typeface="Calibri Light" panose="020F0302020204030204" pitchFamily="34" charset="0"/>
                <a:ea typeface="Calibri" panose="020F0502020204030204" pitchFamily="34" charset="0"/>
                <a:cs typeface="Calibri Light" panose="020F0302020204030204" pitchFamily="34" charset="0"/>
                <a:hlinkClick r:id="rId4"/>
              </a:rPr>
              <a:t>https://</a:t>
            </a:r>
            <a:r>
              <a:rPr lang="en-US" sz="20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hlinkClick r:id="rId4"/>
              </a:rPr>
              <a:t>drive.google.com/drive/folders/1l8mFwbFw2-2Z_QgmndDL_a1Dcsmr08HX</a:t>
            </a:r>
            <a:r>
              <a:rPr lang="en-US" sz="20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 </a:t>
            </a:r>
            <a:endParaRPr lang="en-US" sz="20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p:txBody>
      </p:sp>
      <p:pic>
        <p:nvPicPr>
          <p:cNvPr id="5" name="Picture 4"/>
          <p:cNvPicPr>
            <a:picLocks noChangeAspect="1"/>
          </p:cNvPicPr>
          <p:nvPr/>
        </p:nvPicPr>
        <p:blipFill>
          <a:blip r:embed="rId5"/>
          <a:stretch>
            <a:fillRect/>
          </a:stretch>
        </p:blipFill>
        <p:spPr>
          <a:xfrm>
            <a:off x="8747931" y="3177507"/>
            <a:ext cx="2305104" cy="233971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13138549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27779A16-415A-9145-B181-90C7EE2C2DF1}"/>
              </a:ext>
            </a:extLst>
          </p:cNvPr>
          <p:cNvSpPr txBox="1">
            <a:spLocks/>
          </p:cNvSpPr>
          <p:nvPr/>
        </p:nvSpPr>
        <p:spPr>
          <a:xfrm>
            <a:off x="609600" y="1586971"/>
            <a:ext cx="10972800" cy="72442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smtClean="0">
                <a:ln>
                  <a:noFill/>
                </a:ln>
                <a:solidFill>
                  <a:srgbClr val="0E74BD"/>
                </a:solidFill>
                <a:effectLst/>
                <a:uLnTx/>
                <a:uFillTx/>
                <a:latin typeface="Calibri" panose="020F0502020204030204" pitchFamily="34" charset="0"/>
                <a:ea typeface="+mj-ea"/>
                <a:cs typeface="Calibri" panose="020F0502020204030204" pitchFamily="34" charset="0"/>
              </a:rPr>
              <a:t>NTTAP Contact Information</a:t>
            </a:r>
            <a:endParaRPr kumimoji="0" lang="en-US" sz="44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endParaRPr>
          </a:p>
        </p:txBody>
      </p:sp>
      <p:sp>
        <p:nvSpPr>
          <p:cNvPr id="14" name="TextBox 13"/>
          <p:cNvSpPr txBox="1"/>
          <p:nvPr/>
        </p:nvSpPr>
        <p:spPr>
          <a:xfrm>
            <a:off x="1301942" y="2311400"/>
            <a:ext cx="3241342"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Director/Co-PI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Amanda@chc1.com</a:t>
            </a:r>
          </a:p>
        </p:txBody>
      </p:sp>
      <p:sp>
        <p:nvSpPr>
          <p:cNvPr id="15" name="TextBox 14"/>
          <p:cNvSpPr txBox="1"/>
          <p:nvPr/>
        </p:nvSpPr>
        <p:spPr>
          <a:xfrm>
            <a:off x="7939087" y="2311400"/>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Specialist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angersm@chc1.com</a:t>
            </a:r>
          </a:p>
        </p:txBody>
      </p:sp>
      <p:sp>
        <p:nvSpPr>
          <p:cNvPr id="16" name="TextBox 15"/>
          <p:cNvSpPr txBox="1"/>
          <p:nvPr/>
        </p:nvSpPr>
        <p:spPr>
          <a:xfrm>
            <a:off x="875091" y="3573284"/>
            <a:ext cx="10441817" cy="20928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REMINDER: </a:t>
            </a:r>
            <a:r>
              <a:rPr kumimoji="0" lang="en-US" sz="32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Complete evaluation in the poll!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Upcoming Coach Calls</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Tuesday April 2</a:t>
            </a:r>
            <a:r>
              <a:rPr kumimoji="0" lang="en-US" sz="32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nd</a:t>
            </a:r>
            <a:r>
              <a:rPr kumimoji="0" lang="en-US" sz="3200" b="0" i="0" u="none" strike="noStrike" kern="1200" cap="none" spc="0" normalizeH="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Next </a:t>
            </a: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Learning Session is </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Tuesday April 16</a:t>
            </a:r>
            <a:r>
              <a:rPr kumimoji="0" lang="en-US" sz="3200" b="1"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7" name="TextBox 16"/>
          <p:cNvSpPr txBox="1"/>
          <p:nvPr/>
        </p:nvSpPr>
        <p:spPr>
          <a:xfrm>
            <a:off x="4552275" y="2311400"/>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Manager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flowerb@chc1.com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17728812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1646771" y="1190264"/>
            <a:ext cx="9074727" cy="724429"/>
          </a:xfrm>
        </p:spPr>
        <p:txBody>
          <a:bodyPr anchor="t">
            <a:noAutofit/>
          </a:bodyPr>
          <a:lstStyle/>
          <a:p>
            <a:pPr algn="ctr">
              <a:lnSpc>
                <a:spcPct val="90000"/>
              </a:lnSpc>
            </a:pPr>
            <a:r>
              <a:rPr lang="en-US" sz="4800" b="1" spc="-30" dirty="0" smtClean="0">
                <a:solidFill>
                  <a:srgbClr val="0E74BD"/>
                </a:solidFill>
                <a:latin typeface="Calibri Light" panose="020F0302020204030204" pitchFamily="34" charset="0"/>
                <a:cs typeface="Calibri Light" panose="020F0302020204030204" pitchFamily="34" charset="0"/>
              </a:rPr>
              <a:t>Explore more resources!</a:t>
            </a:r>
            <a:endParaRPr lang="en-US" sz="4800" b="1" spc="-30" dirty="0">
              <a:solidFill>
                <a:srgbClr val="0E74BD"/>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50" y="225157"/>
            <a:ext cx="2192201" cy="965107"/>
          </a:xfrm>
          <a:prstGeom prst="rect">
            <a:avLst/>
          </a:prstGeom>
        </p:spPr>
      </p:pic>
      <p:pic>
        <p:nvPicPr>
          <p:cNvPr id="9" name="Picture 8"/>
          <p:cNvPicPr>
            <a:picLocks noChangeAspect="1"/>
          </p:cNvPicPr>
          <p:nvPr/>
        </p:nvPicPr>
        <p:blipFill>
          <a:blip r:embed="rId4"/>
          <a:stretch>
            <a:fillRect/>
          </a:stretch>
        </p:blipFill>
        <p:spPr>
          <a:xfrm>
            <a:off x="531033" y="2993714"/>
            <a:ext cx="2643530" cy="29697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11" name="Title 2">
            <a:extLst>
              <a:ext uri="{FF2B5EF4-FFF2-40B4-BE49-F238E27FC236}">
                <a16:creationId xmlns:a16="http://schemas.microsoft.com/office/drawing/2014/main" id="{27779A16-415A-9145-B181-90C7EE2C2DF1}"/>
              </a:ext>
            </a:extLst>
          </p:cNvPr>
          <p:cNvSpPr txBox="1">
            <a:spLocks/>
          </p:cNvSpPr>
          <p:nvPr/>
        </p:nvSpPr>
        <p:spPr>
          <a:xfrm>
            <a:off x="211871" y="2155371"/>
            <a:ext cx="7005298"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National Learning Library: </a:t>
            </a:r>
            <a:b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br>
            <a:r>
              <a:rPr kumimoji="0" lang="en-US" sz="3600" b="1" i="0" u="none" strike="noStrike" kern="1200" cap="none" spc="-30" normalizeH="0" baseline="0" noProof="0" dirty="0" smtClean="0">
                <a:ln>
                  <a:noFill/>
                </a:ln>
                <a:solidFill>
                  <a:srgbClr val="1DAF4C"/>
                </a:solidFill>
                <a:effectLst/>
                <a:uLnTx/>
                <a:uFillTx/>
                <a:latin typeface="Calibri" panose="020F0502020204030204" pitchFamily="34" charset="0"/>
                <a:ea typeface="+mj-ea"/>
                <a:cs typeface="Calibri" panose="020F05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sp>
        <p:nvSpPr>
          <p:cNvPr id="12" name="Rectangle 11"/>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cxnSp>
        <p:nvCxnSpPr>
          <p:cNvPr id="13" name="Straight Connector 12"/>
          <p:cNvCxnSpPr/>
          <p:nvPr/>
        </p:nvCxnSpPr>
        <p:spPr>
          <a:xfrm>
            <a:off x="6897546" y="1945342"/>
            <a:ext cx="0" cy="448316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7713509" y="6072283"/>
            <a:ext cx="393530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https://www.healthcenterinfo.org</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7"/>
              </a:rPr>
              <a:t>/</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5" name="Picture 14"/>
          <p:cNvPicPr>
            <a:picLocks noChangeAspect="1"/>
          </p:cNvPicPr>
          <p:nvPr/>
        </p:nvPicPr>
        <p:blipFill>
          <a:blip r:embed="rId8"/>
          <a:stretch>
            <a:fillRect/>
          </a:stretch>
        </p:blipFill>
        <p:spPr>
          <a:xfrm>
            <a:off x="7550685" y="3260434"/>
            <a:ext cx="4131325" cy="943986"/>
          </a:xfrm>
          <a:prstGeom prst="rect">
            <a:avLst/>
          </a:prstGeom>
          <a:ln>
            <a:solidFill>
              <a:schemeClr val="accent1"/>
            </a:solidFill>
          </a:ln>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Health Center </a:t>
            </a:r>
            <a:endPar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Resource </a:t>
            </a: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Clearinghouse</a:t>
            </a:r>
            <a:endParaRPr kumimoji="0" lang="en-US" sz="30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pic>
        <p:nvPicPr>
          <p:cNvPr id="6" name="Picture 5"/>
          <p:cNvPicPr>
            <a:picLocks noChangeAspect="1"/>
          </p:cNvPicPr>
          <p:nvPr/>
        </p:nvPicPr>
        <p:blipFill>
          <a:blip r:embed="rId9"/>
          <a:stretch>
            <a:fillRect/>
          </a:stretch>
        </p:blipFill>
        <p:spPr>
          <a:xfrm>
            <a:off x="7550684" y="4323688"/>
            <a:ext cx="4131325" cy="1398609"/>
          </a:xfrm>
          <a:prstGeom prst="rect">
            <a:avLst/>
          </a:prstGeom>
        </p:spPr>
      </p:pic>
    </p:spTree>
    <p:extLst>
      <p:ext uri="{BB962C8B-B14F-4D97-AF65-F5344CB8AC3E}">
        <p14:creationId xmlns:p14="http://schemas.microsoft.com/office/powerpoint/2010/main" val="446212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Learning Collaborative Structure </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759229" y="2311400"/>
            <a:ext cx="5101087" cy="402710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Six 90-minute Learning Collaborative video conference sessions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Bi-weekly calls between coach mentors and practice coach</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Bi-weekly team workgroup meetings</a:t>
            </a:r>
          </a:p>
          <a:p>
            <a:pPr marL="236538" lvl="0" indent="-236538">
              <a:spcBef>
                <a:spcPts val="0"/>
              </a:spcBef>
              <a:spcAft>
                <a:spcPts val="600"/>
              </a:spcAft>
              <a:buClr>
                <a:srgbClr val="008558"/>
              </a:buClr>
              <a:defRPr/>
            </a:pPr>
            <a:r>
              <a:rPr lang="en-US" sz="3000" dirty="0">
                <a:solidFill>
                  <a:prstClr val="black"/>
                </a:solidFill>
                <a:latin typeface="Calibri Light" panose="020F0302020204030204" pitchFamily="34" charset="0"/>
                <a:cs typeface="Calibri Light" panose="020F0302020204030204" pitchFamily="34" charset="0"/>
              </a:rPr>
              <a:t>Use the Weitzman Education Platform to access resources and receive CME credit </a:t>
            </a:r>
          </a:p>
        </p:txBody>
      </p:sp>
      <p:graphicFrame>
        <p:nvGraphicFramePr>
          <p:cNvPr id="5" name="Content Placeholder 3"/>
          <p:cNvGraphicFramePr>
            <a:graphicFrameLocks/>
          </p:cNvGraphicFramePr>
          <p:nvPr>
            <p:extLst/>
          </p:nvPr>
        </p:nvGraphicFramePr>
        <p:xfrm>
          <a:off x="6096000" y="2229760"/>
          <a:ext cx="4933952" cy="4108747"/>
        </p:xfrm>
        <a:graphic>
          <a:graphicData uri="http://schemas.openxmlformats.org/drawingml/2006/table">
            <a:tbl>
              <a:tblPr firstRow="1" firstCol="1" bandRow="1">
                <a:tableStyleId>{5C22544A-7EE6-4342-B048-85BDC9FD1C3A}</a:tableStyleId>
              </a:tblPr>
              <a:tblGrid>
                <a:gridCol w="2207195">
                  <a:extLst>
                    <a:ext uri="{9D8B030D-6E8A-4147-A177-3AD203B41FA5}">
                      <a16:colId xmlns:a16="http://schemas.microsoft.com/office/drawing/2014/main" val="20000"/>
                    </a:ext>
                  </a:extLst>
                </a:gridCol>
                <a:gridCol w="2726757">
                  <a:extLst>
                    <a:ext uri="{9D8B030D-6E8A-4147-A177-3AD203B41FA5}">
                      <a16:colId xmlns:a16="http://schemas.microsoft.com/office/drawing/2014/main" val="20001"/>
                    </a:ext>
                  </a:extLst>
                </a:gridCol>
              </a:tblGrid>
              <a:tr h="396793">
                <a:tc gridSpan="2">
                  <a:txBody>
                    <a:bodyPr/>
                    <a:lstStyle/>
                    <a:p>
                      <a:pPr marL="0" marR="0" algn="ctr">
                        <a:spcBef>
                          <a:spcPts val="0"/>
                        </a:spcBef>
                        <a:spcAft>
                          <a:spcPts val="0"/>
                        </a:spcAft>
                      </a:pPr>
                      <a:r>
                        <a:rPr lang="en-US" sz="1800" dirty="0">
                          <a:effectLst/>
                          <a:latin typeface="+mj-lt"/>
                        </a:rPr>
                        <a:t> </a:t>
                      </a:r>
                      <a:r>
                        <a:rPr lang="en-US" sz="2400" dirty="0" smtClean="0">
                          <a:effectLst/>
                          <a:latin typeface="+mj-lt"/>
                        </a:rPr>
                        <a:t>Learning</a:t>
                      </a:r>
                      <a:r>
                        <a:rPr lang="en-US" sz="2400" baseline="0" dirty="0" smtClean="0">
                          <a:effectLst/>
                          <a:latin typeface="+mj-lt"/>
                        </a:rPr>
                        <a:t> Session Dates</a:t>
                      </a:r>
                      <a:endParaRPr lang="en-US" sz="1800" dirty="0">
                        <a:effectLst/>
                        <a:latin typeface="+mj-lt"/>
                        <a:ea typeface="Calibri"/>
                        <a:cs typeface="Calibri Light" panose="020F0302020204030204" pitchFamily="34" charset="0"/>
                      </a:endParaRPr>
                    </a:p>
                  </a:txBody>
                  <a:tcPr marL="68580" marR="68580" marT="0" marB="0" anchor="b">
                    <a:solidFill>
                      <a:schemeClr val="accent1">
                        <a:lumMod val="75000"/>
                      </a:schemeClr>
                    </a:solidFill>
                  </a:tcPr>
                </a:tc>
                <a:tc hMerge="1">
                  <a:txBody>
                    <a:bodyPr/>
                    <a:lstStyle/>
                    <a:p>
                      <a:pPr marL="0" marR="0" algn="ctr">
                        <a:spcBef>
                          <a:spcPts val="0"/>
                        </a:spcBef>
                        <a:spcAft>
                          <a:spcPts val="0"/>
                        </a:spcAft>
                      </a:pP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10000"/>
                  </a:ext>
                </a:extLst>
              </a:tr>
              <a:tr h="618659">
                <a:tc>
                  <a:txBody>
                    <a:bodyPr/>
                    <a:lstStyle/>
                    <a:p>
                      <a:pPr marL="0" marR="0" algn="r">
                        <a:spcBef>
                          <a:spcPts val="0"/>
                        </a:spcBef>
                        <a:spcAft>
                          <a:spcPts val="0"/>
                        </a:spcAft>
                      </a:pPr>
                      <a:r>
                        <a:rPr lang="en-US" sz="1800" dirty="0" smtClean="0">
                          <a:effectLst/>
                          <a:latin typeface="+mj-lt"/>
                        </a:rPr>
                        <a:t>Learning Session 1</a:t>
                      </a:r>
                      <a:endParaRPr lang="en-US" sz="1800" dirty="0">
                        <a:effectLst/>
                        <a:latin typeface="+mj-lt"/>
                        <a:ea typeface="Calibri"/>
                        <a:cs typeface="Calibri Light" panose="020F0302020204030204" pitchFamily="34" charset="0"/>
                      </a:endParaRPr>
                    </a:p>
                  </a:txBody>
                  <a:tcPr marL="68580" marR="68580" marT="0" marB="0" anchor="b"/>
                </a:tc>
                <a:tc>
                  <a:txBody>
                    <a:bodyPr/>
                    <a:lstStyle/>
                    <a:p>
                      <a:pPr algn="l" fontAlgn="b"/>
                      <a:r>
                        <a:rPr lang="en-US" sz="1800" b="0" i="0" u="none" strike="noStrike" dirty="0" smtClean="0">
                          <a:solidFill>
                            <a:srgbClr val="000000"/>
                          </a:solidFill>
                          <a:effectLst/>
                          <a:latin typeface="+mj-lt"/>
                          <a:cs typeface="Calibri Light" panose="020F0302020204030204" pitchFamily="34" charset="0"/>
                        </a:rPr>
                        <a:t>Tuesday February 6</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dirty="0" smtClean="0">
                          <a:solidFill>
                            <a:srgbClr val="000000"/>
                          </a:solidFill>
                          <a:effectLst/>
                          <a:latin typeface="+mj-lt"/>
                          <a:cs typeface="Calibri Light" panose="020F0302020204030204" pitchFamily="34" charset="0"/>
                        </a:rPr>
                        <a:t> </a:t>
                      </a:r>
                    </a:p>
                  </a:txBody>
                  <a:tcPr marL="9525" marR="9525" marT="9525" marB="0" anchor="b"/>
                </a:tc>
                <a:extLst>
                  <a:ext uri="{0D108BD9-81ED-4DB2-BD59-A6C34878D82A}">
                    <a16:rowId xmlns:a16="http://schemas.microsoft.com/office/drawing/2014/main" val="10001"/>
                  </a:ext>
                </a:extLst>
              </a:tr>
              <a:tr h="618659">
                <a:tc>
                  <a:txBody>
                    <a:bodyPr/>
                    <a:lstStyle/>
                    <a:p>
                      <a:pPr marL="0" marR="0" algn="r">
                        <a:spcBef>
                          <a:spcPts val="0"/>
                        </a:spcBef>
                        <a:spcAft>
                          <a:spcPts val="0"/>
                        </a:spcAft>
                      </a:pPr>
                      <a:r>
                        <a:rPr lang="en-US" sz="1800" dirty="0" smtClean="0">
                          <a:effectLst/>
                          <a:latin typeface="+mj-lt"/>
                        </a:rPr>
                        <a:t>Learning Session 2</a:t>
                      </a:r>
                      <a:endParaRPr lang="en-US" sz="1800" dirty="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 March 5</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dirty="0" smtClean="0">
                          <a:solidFill>
                            <a:srgbClr val="000000"/>
                          </a:solidFill>
                          <a:effectLst/>
                          <a:latin typeface="+mj-lt"/>
                          <a:cs typeface="Calibri Light" panose="020F0302020204030204" pitchFamily="34" charset="0"/>
                        </a:rPr>
                        <a:t> </a:t>
                      </a:r>
                    </a:p>
                  </a:txBody>
                  <a:tcPr marL="9525" marR="9525" marT="9525" marB="0" anchor="b"/>
                </a:tc>
                <a:extLst>
                  <a:ext uri="{0D108BD9-81ED-4DB2-BD59-A6C34878D82A}">
                    <a16:rowId xmlns:a16="http://schemas.microsoft.com/office/drawing/2014/main" val="10002"/>
                  </a:ext>
                </a:extLst>
              </a:tr>
              <a:tr h="618659">
                <a:tc>
                  <a:txBody>
                    <a:bodyPr/>
                    <a:lstStyle/>
                    <a:p>
                      <a:pPr marL="0" marR="0" algn="r">
                        <a:spcBef>
                          <a:spcPts val="0"/>
                        </a:spcBef>
                        <a:spcAft>
                          <a:spcPts val="0"/>
                        </a:spcAft>
                      </a:pPr>
                      <a:r>
                        <a:rPr lang="en-US" sz="1800" dirty="0" smtClean="0">
                          <a:effectLst/>
                          <a:latin typeface="+mj-lt"/>
                        </a:rPr>
                        <a:t>Learning Session 3</a:t>
                      </a:r>
                      <a:endParaRPr lang="en-US" sz="1800" dirty="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 March 26</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dirty="0" smtClean="0">
                          <a:solidFill>
                            <a:srgbClr val="000000"/>
                          </a:solidFill>
                          <a:effectLst/>
                          <a:latin typeface="+mj-lt"/>
                          <a:cs typeface="Calibri Light" panose="020F0302020204030204" pitchFamily="34" charset="0"/>
                        </a:rPr>
                        <a:t>  </a:t>
                      </a:r>
                    </a:p>
                  </a:txBody>
                  <a:tcPr marL="9525" marR="9525" marT="9525" marB="0" anchor="b"/>
                </a:tc>
                <a:extLst>
                  <a:ext uri="{0D108BD9-81ED-4DB2-BD59-A6C34878D82A}">
                    <a16:rowId xmlns:a16="http://schemas.microsoft.com/office/drawing/2014/main" val="10003"/>
                  </a:ext>
                </a:extLst>
              </a:tr>
              <a:tr h="618659">
                <a:tc>
                  <a:txBody>
                    <a:bodyPr/>
                    <a:lstStyle/>
                    <a:p>
                      <a:pPr marL="0" marR="0" algn="r">
                        <a:spcBef>
                          <a:spcPts val="0"/>
                        </a:spcBef>
                        <a:spcAft>
                          <a:spcPts val="0"/>
                        </a:spcAft>
                      </a:pPr>
                      <a:r>
                        <a:rPr lang="en-US" sz="1800" dirty="0" smtClean="0">
                          <a:effectLst/>
                          <a:latin typeface="+mj-lt"/>
                        </a:rPr>
                        <a:t>Learning Session 4</a:t>
                      </a:r>
                      <a:endParaRPr lang="en-US" sz="1800" dirty="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mj-lt"/>
                        <a:cs typeface="Calibri Light" panose="020F0302020204030204" pitchFamily="34" charset="0"/>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 April 16</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dirty="0" smtClean="0">
                          <a:solidFill>
                            <a:srgbClr val="000000"/>
                          </a:solidFill>
                          <a:effectLst/>
                          <a:latin typeface="+mj-lt"/>
                          <a:cs typeface="Calibri Light" panose="020F0302020204030204" pitchFamily="34" charset="0"/>
                        </a:rPr>
                        <a:t> </a:t>
                      </a:r>
                    </a:p>
                  </a:txBody>
                  <a:tcPr marL="9525" marR="9525" marT="9525" marB="0" anchor="b"/>
                </a:tc>
                <a:extLst>
                  <a:ext uri="{0D108BD9-81ED-4DB2-BD59-A6C34878D82A}">
                    <a16:rowId xmlns:a16="http://schemas.microsoft.com/office/drawing/2014/main" val="10004"/>
                  </a:ext>
                </a:extLst>
              </a:tr>
              <a:tr h="618659">
                <a:tc>
                  <a:txBody>
                    <a:bodyPr/>
                    <a:lstStyle/>
                    <a:p>
                      <a:pPr marL="0" marR="0" algn="r">
                        <a:spcBef>
                          <a:spcPts val="0"/>
                        </a:spcBef>
                        <a:spcAft>
                          <a:spcPts val="0"/>
                        </a:spcAft>
                      </a:pPr>
                      <a:r>
                        <a:rPr lang="en-US" sz="1800" dirty="0" smtClean="0">
                          <a:effectLst/>
                          <a:latin typeface="+mj-lt"/>
                        </a:rPr>
                        <a:t>Learning Session 5</a:t>
                      </a:r>
                      <a:endParaRPr lang="en-US" sz="1800" dirty="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a:t>
                      </a:r>
                      <a:r>
                        <a:rPr lang="en-US" sz="1800" b="0" i="0" u="none" strike="noStrike" baseline="0" dirty="0" smtClean="0">
                          <a:solidFill>
                            <a:srgbClr val="000000"/>
                          </a:solidFill>
                          <a:effectLst/>
                          <a:latin typeface="+mj-lt"/>
                          <a:cs typeface="Calibri Light" panose="020F0302020204030204" pitchFamily="34" charset="0"/>
                        </a:rPr>
                        <a:t> May 14</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baseline="0" dirty="0" smtClean="0">
                          <a:solidFill>
                            <a:srgbClr val="000000"/>
                          </a:solidFill>
                          <a:effectLst/>
                          <a:latin typeface="+mj-lt"/>
                          <a:cs typeface="Calibri Light" panose="020F0302020204030204" pitchFamily="34" charset="0"/>
                        </a:rPr>
                        <a:t> </a:t>
                      </a:r>
                      <a:endParaRPr lang="en-US" sz="1800" b="0" i="0" u="none" strike="noStrike" dirty="0" smtClean="0">
                        <a:solidFill>
                          <a:srgbClr val="000000"/>
                        </a:solidFill>
                        <a:effectLst/>
                        <a:latin typeface="+mj-lt"/>
                        <a:cs typeface="Calibri Light" panose="020F0302020204030204" pitchFamily="34" charset="0"/>
                      </a:endParaRPr>
                    </a:p>
                  </a:txBody>
                  <a:tcPr marL="9525" marR="9525" marT="9525" marB="0" anchor="b"/>
                </a:tc>
                <a:extLst>
                  <a:ext uri="{0D108BD9-81ED-4DB2-BD59-A6C34878D82A}">
                    <a16:rowId xmlns:a16="http://schemas.microsoft.com/office/drawing/2014/main" val="682160428"/>
                  </a:ext>
                </a:extLst>
              </a:tr>
              <a:tr h="618659">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dirty="0" smtClean="0">
                          <a:effectLst/>
                          <a:latin typeface="+mj-lt"/>
                        </a:rPr>
                        <a:t>Learning Session 6</a:t>
                      </a:r>
                      <a:endParaRPr lang="en-US" sz="1800" dirty="0" smtClean="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 June</a:t>
                      </a:r>
                      <a:r>
                        <a:rPr lang="en-US" sz="1800" b="0" i="0" u="none" strike="noStrike" baseline="0" dirty="0" smtClean="0">
                          <a:solidFill>
                            <a:srgbClr val="000000"/>
                          </a:solidFill>
                          <a:effectLst/>
                          <a:latin typeface="+mj-lt"/>
                          <a:cs typeface="Calibri Light" panose="020F0302020204030204" pitchFamily="34" charset="0"/>
                        </a:rPr>
                        <a:t> 11</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baseline="0" dirty="0" smtClean="0">
                          <a:solidFill>
                            <a:srgbClr val="000000"/>
                          </a:solidFill>
                          <a:effectLst/>
                          <a:latin typeface="+mj-lt"/>
                          <a:cs typeface="Calibri Light" panose="020F0302020204030204" pitchFamily="34" charset="0"/>
                        </a:rPr>
                        <a:t> </a:t>
                      </a:r>
                      <a:endParaRPr lang="en-US" sz="1800" b="0" i="0" u="none" strike="noStrike" dirty="0" smtClean="0">
                        <a:solidFill>
                          <a:srgbClr val="000000"/>
                        </a:solidFill>
                        <a:effectLst/>
                        <a:latin typeface="+mj-lt"/>
                        <a:cs typeface="Calibri Light" panose="020F0302020204030204" pitchFamily="34" charset="0"/>
                      </a:endParaRPr>
                    </a:p>
                  </a:txBody>
                  <a:tcPr marL="9525" marR="9525" marT="9525" marB="0" anchor="b"/>
                </a:tc>
                <a:extLst>
                  <a:ext uri="{0D108BD9-81ED-4DB2-BD59-A6C34878D82A}">
                    <a16:rowId xmlns:a16="http://schemas.microsoft.com/office/drawing/2014/main" val="3833191965"/>
                  </a:ext>
                </a:extLst>
              </a:tr>
            </a:tbl>
          </a:graphicData>
        </a:graphic>
      </p:graphicFrame>
      <p:sp>
        <p:nvSpPr>
          <p:cNvPr id="6" name="Rectangle 5"/>
          <p:cNvSpPr/>
          <p:nvPr/>
        </p:nvSpPr>
        <p:spPr>
          <a:xfrm>
            <a:off x="6076122" y="3882644"/>
            <a:ext cx="4933952" cy="575410"/>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550768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0283" y="1415583"/>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2024 Cohort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2168825582"/>
              </p:ext>
            </p:extLst>
          </p:nvPr>
        </p:nvGraphicFramePr>
        <p:xfrm>
          <a:off x="1813036" y="2135806"/>
          <a:ext cx="8630095" cy="4267200"/>
        </p:xfrm>
        <a:graphic>
          <a:graphicData uri="http://schemas.openxmlformats.org/drawingml/2006/table">
            <a:tbl>
              <a:tblPr bandRow="1">
                <a:tableStyleId>{7DF18680-E054-41AD-8BC1-D1AEF772440D}</a:tableStyleId>
              </a:tblPr>
              <a:tblGrid>
                <a:gridCol w="6249417">
                  <a:extLst>
                    <a:ext uri="{9D8B030D-6E8A-4147-A177-3AD203B41FA5}">
                      <a16:colId xmlns:a16="http://schemas.microsoft.com/office/drawing/2014/main" val="3157025843"/>
                    </a:ext>
                  </a:extLst>
                </a:gridCol>
                <a:gridCol w="2380678">
                  <a:extLst>
                    <a:ext uri="{9D8B030D-6E8A-4147-A177-3AD203B41FA5}">
                      <a16:colId xmlns:a16="http://schemas.microsoft.com/office/drawing/2014/main" val="3172836537"/>
                    </a:ext>
                  </a:extLst>
                </a:gridCol>
              </a:tblGrid>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Five Rivers Health Centers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Ohio</a:t>
                      </a:r>
                    </a:p>
                  </a:txBody>
                  <a:tcPr/>
                </a:tc>
                <a:extLst>
                  <a:ext uri="{0D108BD9-81ED-4DB2-BD59-A6C34878D82A}">
                    <a16:rowId xmlns:a16="http://schemas.microsoft.com/office/drawing/2014/main" val="335660638"/>
                  </a:ext>
                </a:extLst>
              </a:tr>
              <a:tr h="332176">
                <a:tc>
                  <a:txBody>
                    <a:bodyPr/>
                    <a:lstStyle/>
                    <a:p>
                      <a:pPr marL="0" indent="0">
                        <a:buFont typeface="+mj-lt"/>
                        <a:buNone/>
                      </a:pPr>
                      <a:r>
                        <a:rPr lang="en-US" sz="2200" dirty="0" smtClean="0">
                          <a:solidFill>
                            <a:schemeClr val="tx1"/>
                          </a:solidFill>
                          <a:latin typeface="Calibri Light" panose="020F0302020204030204" pitchFamily="34" charset="0"/>
                          <a:cs typeface="Calibri Light" panose="020F0302020204030204" pitchFamily="34" charset="0"/>
                        </a:rPr>
                        <a:t>Jessie Trice Community Health Center</a:t>
                      </a:r>
                    </a:p>
                  </a:txBody>
                  <a:tcPr/>
                </a:tc>
                <a:tc>
                  <a:txBody>
                    <a:bodyPr/>
                    <a:lstStyle/>
                    <a:p>
                      <a:pPr marL="0" indent="0">
                        <a:buFont typeface="+mj-lt"/>
                        <a:buNone/>
                      </a:pPr>
                      <a:r>
                        <a:rPr lang="it-IT" sz="2200" dirty="0" smtClean="0">
                          <a:solidFill>
                            <a:schemeClr val="tx1"/>
                          </a:solidFill>
                          <a:latin typeface="Calibri Light" panose="020F0302020204030204" pitchFamily="34" charset="0"/>
                          <a:cs typeface="Calibri Light" panose="020F0302020204030204" pitchFamily="34" charset="0"/>
                        </a:rPr>
                        <a:t>Florida</a:t>
                      </a:r>
                    </a:p>
                  </a:txBody>
                  <a:tcPr/>
                </a:tc>
                <a:extLst>
                  <a:ext uri="{0D108BD9-81ED-4DB2-BD59-A6C34878D82A}">
                    <a16:rowId xmlns:a16="http://schemas.microsoft.com/office/drawing/2014/main" val="3170273528"/>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Northshore Health Centers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Indiana</a:t>
                      </a:r>
                    </a:p>
                  </a:txBody>
                  <a:tcPr/>
                </a:tc>
                <a:extLst>
                  <a:ext uri="{0D108BD9-81ED-4DB2-BD59-A6C34878D82A}">
                    <a16:rowId xmlns:a16="http://schemas.microsoft.com/office/drawing/2014/main" val="1934746906"/>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Primary Health Care, Inc.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Iowa</a:t>
                      </a:r>
                    </a:p>
                  </a:txBody>
                  <a:tcPr/>
                </a:tc>
                <a:extLst>
                  <a:ext uri="{0D108BD9-81ED-4DB2-BD59-A6C34878D82A}">
                    <a16:rowId xmlns:a16="http://schemas.microsoft.com/office/drawing/2014/main" val="319832723"/>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Sun Life Health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Arizona</a:t>
                      </a:r>
                    </a:p>
                  </a:txBody>
                  <a:tcPr/>
                </a:tc>
                <a:extLst>
                  <a:ext uri="{0D108BD9-81ED-4DB2-BD59-A6C34878D82A}">
                    <a16:rowId xmlns:a16="http://schemas.microsoft.com/office/drawing/2014/main" val="2923521313"/>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SWLA Center for Health Services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Louisana </a:t>
                      </a:r>
                    </a:p>
                  </a:txBody>
                  <a:tcPr/>
                </a:tc>
                <a:extLst>
                  <a:ext uri="{0D108BD9-81ED-4DB2-BD59-A6C34878D82A}">
                    <a16:rowId xmlns:a16="http://schemas.microsoft.com/office/drawing/2014/main" val="2691444210"/>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err="1" smtClean="0">
                          <a:solidFill>
                            <a:schemeClr val="tx1"/>
                          </a:solidFill>
                          <a:latin typeface="Calibri Light" panose="020F0302020204030204" pitchFamily="34" charset="0"/>
                          <a:cs typeface="Calibri Light" panose="020F0302020204030204" pitchFamily="34" charset="0"/>
                        </a:rPr>
                        <a:t>Tepeyac</a:t>
                      </a:r>
                      <a:r>
                        <a:rPr lang="en-US" sz="2200" dirty="0" smtClean="0">
                          <a:solidFill>
                            <a:schemeClr val="tx1"/>
                          </a:solidFill>
                          <a:latin typeface="Calibri Light" panose="020F0302020204030204" pitchFamily="34" charset="0"/>
                          <a:cs typeface="Calibri Light" panose="020F0302020204030204" pitchFamily="34" charset="0"/>
                        </a:rPr>
                        <a:t> Community Health Center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Colorado</a:t>
                      </a:r>
                    </a:p>
                  </a:txBody>
                  <a:tcPr/>
                </a:tc>
                <a:extLst>
                  <a:ext uri="{0D108BD9-81ED-4DB2-BD59-A6C34878D82A}">
                    <a16:rowId xmlns:a16="http://schemas.microsoft.com/office/drawing/2014/main" val="3826682983"/>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err="1" smtClean="0">
                          <a:solidFill>
                            <a:schemeClr val="tx1"/>
                          </a:solidFill>
                          <a:latin typeface="Calibri Light" panose="020F0302020204030204" pitchFamily="34" charset="0"/>
                          <a:cs typeface="Calibri Light" panose="020F0302020204030204" pitchFamily="34" charset="0"/>
                        </a:rPr>
                        <a:t>Thundermist</a:t>
                      </a:r>
                      <a:r>
                        <a:rPr lang="en-US" sz="2200" dirty="0" smtClean="0">
                          <a:solidFill>
                            <a:schemeClr val="tx1"/>
                          </a:solidFill>
                          <a:latin typeface="Calibri Light" panose="020F0302020204030204" pitchFamily="34" charset="0"/>
                          <a:cs typeface="Calibri Light" panose="020F0302020204030204" pitchFamily="34" charset="0"/>
                        </a:rPr>
                        <a:t> Health Center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Rhode Island</a:t>
                      </a:r>
                    </a:p>
                  </a:txBody>
                  <a:tcPr/>
                </a:tc>
                <a:extLst>
                  <a:ext uri="{0D108BD9-81ED-4DB2-BD59-A6C34878D82A}">
                    <a16:rowId xmlns:a16="http://schemas.microsoft.com/office/drawing/2014/main" val="1815279269"/>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Upper Great Lakes Family</a:t>
                      </a:r>
                      <a:r>
                        <a:rPr lang="en-US" sz="2200" baseline="0" dirty="0" smtClean="0">
                          <a:solidFill>
                            <a:schemeClr val="tx1"/>
                          </a:solidFill>
                          <a:latin typeface="Calibri Light" panose="020F0302020204030204" pitchFamily="34" charset="0"/>
                          <a:cs typeface="Calibri Light" panose="020F0302020204030204" pitchFamily="34" charset="0"/>
                        </a:rPr>
                        <a:t> Health</a:t>
                      </a:r>
                      <a:endParaRPr lang="en-US" sz="2200" dirty="0" smtClean="0">
                        <a:solidFill>
                          <a:schemeClr val="tx1"/>
                        </a:solidFill>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Michigan </a:t>
                      </a:r>
                    </a:p>
                  </a:txBody>
                  <a:tcPr/>
                </a:tc>
                <a:extLst>
                  <a:ext uri="{0D108BD9-81ED-4DB2-BD59-A6C34878D82A}">
                    <a16:rowId xmlns:a16="http://schemas.microsoft.com/office/drawing/2014/main" val="3318093270"/>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err="1" smtClean="0">
                          <a:solidFill>
                            <a:schemeClr val="tx1"/>
                          </a:solidFill>
                          <a:latin typeface="Calibri Light" panose="020F0302020204030204" pitchFamily="34" charset="0"/>
                          <a:cs typeface="Calibri Light" panose="020F0302020204030204" pitchFamily="34" charset="0"/>
                        </a:rPr>
                        <a:t>Wellspace</a:t>
                      </a:r>
                      <a:r>
                        <a:rPr lang="en-US" sz="2200" dirty="0" smtClean="0">
                          <a:solidFill>
                            <a:schemeClr val="tx1"/>
                          </a:solidFill>
                          <a:latin typeface="Calibri Light" panose="020F0302020204030204" pitchFamily="34" charset="0"/>
                          <a:cs typeface="Calibri Light" panose="020F0302020204030204" pitchFamily="34" charset="0"/>
                        </a:rPr>
                        <a:t> Health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California</a:t>
                      </a:r>
                    </a:p>
                  </a:txBody>
                  <a:tcPr/>
                </a:tc>
                <a:extLst>
                  <a:ext uri="{0D108BD9-81ED-4DB2-BD59-A6C34878D82A}">
                    <a16:rowId xmlns:a16="http://schemas.microsoft.com/office/drawing/2014/main" val="1103589495"/>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4241413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r>
              <a:rPr lang="en-US" sz="5400" spc="-30" dirty="0" smtClean="0">
                <a:solidFill>
                  <a:srgbClr val="0E74BD"/>
                </a:solidFill>
                <a:latin typeface="Calibri Light" panose="020F0302020204030204"/>
                <a:cs typeface="Calibri" panose="020F0502020204030204" pitchFamily="34" charset="0"/>
              </a:rPr>
              <a:t>Play 4 – 7: Onboarding</a:t>
            </a:r>
            <a:endParaRPr lang="en-US" sz="5400" spc="-30" dirty="0">
              <a:solidFill>
                <a:srgbClr val="0E74BD"/>
              </a:solidFill>
              <a:latin typeface="Calibri Light" panose="020F0302020204030204"/>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3093347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Learning Collaborative Road Map</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1026" name="Picture 2" descr="cid:image002.png@01DA6A1D.7E53ADE0"/>
          <p:cNvPicPr>
            <a:picLocks noChangeAspect="1" noChangeArrowheads="1"/>
          </p:cNvPicPr>
          <p:nvPr/>
        </p:nvPicPr>
        <p:blipFill rotWithShape="1">
          <a:blip r:embed="rId3">
            <a:extLst>
              <a:ext uri="{28A0092B-C50C-407E-A947-70E740481C1C}">
                <a14:useLocalDpi xmlns:a14="http://schemas.microsoft.com/office/drawing/2010/main" val="0"/>
              </a:ext>
            </a:extLst>
          </a:blip>
          <a:srcRect t="16047"/>
          <a:stretch/>
        </p:blipFill>
        <p:spPr bwMode="auto">
          <a:xfrm>
            <a:off x="1069591" y="2627854"/>
            <a:ext cx="10284209" cy="392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211695" y="2627854"/>
            <a:ext cx="1941023" cy="1821960"/>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189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3675</Words>
  <Application>Microsoft Office PowerPoint</Application>
  <PresentationFormat>Widescreen</PresentationFormat>
  <Paragraphs>541</Paragraphs>
  <Slides>57</Slides>
  <Notes>57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57</vt:i4>
      </vt:variant>
    </vt:vector>
  </HeadingPairs>
  <TitlesOfParts>
    <vt:vector size="69" baseType="lpstr">
      <vt:lpstr>ＭＳ Ｐゴシック</vt:lpstr>
      <vt:lpstr>Arial</vt:lpstr>
      <vt:lpstr>Arial Black</vt:lpstr>
      <vt:lpstr>Calibri</vt:lpstr>
      <vt:lpstr>Calibri (Body)</vt:lpstr>
      <vt:lpstr>Calibri Light</vt:lpstr>
      <vt:lpstr>Californian FB</vt:lpstr>
      <vt:lpstr>Myriad Pro</vt:lpstr>
      <vt:lpstr>Wingdings</vt:lpstr>
      <vt:lpstr>Custom Design</vt:lpstr>
      <vt:lpstr>1_Custom Design</vt:lpstr>
      <vt:lpstr>2_Custom Design</vt:lpstr>
      <vt:lpstr>PowerPoint Presentation</vt:lpstr>
      <vt:lpstr>Get the Most Out of Your Zoom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a Clinical Workforce Pipeline at Federally Qualified Health Centers</vt:lpstr>
      <vt:lpstr>PowerPoint Presentation</vt:lpstr>
      <vt:lpstr>PowerPoint Presentation</vt:lpstr>
      <vt:lpstr>PowerPoint Presentation</vt:lpstr>
      <vt:lpstr>CHCI NP Residency Program Today</vt:lpstr>
      <vt:lpstr>PowerPoint Presentation</vt:lpstr>
      <vt:lpstr>PowerPoint Presentation</vt:lpstr>
      <vt:lpstr>Drivers in Developing a Model  for Postgraduate NP Training</vt:lpstr>
      <vt:lpstr>Core Elements of Postgraduate NP Residency</vt:lpstr>
      <vt:lpstr>Thematic Elements of Postgraduate NP Residency Year Flinter, Margaret, Ann Marie Hart, Journal of Nursing Education and Practice (2016).</vt:lpstr>
      <vt:lpstr>PowerPoint Presentation</vt:lpstr>
      <vt:lpstr>PowerPoint Presentation</vt:lpstr>
      <vt:lpstr>PowerPoint Presentation</vt:lpstr>
      <vt:lpstr>PowerPoint Presentation</vt:lpstr>
      <vt:lpstr>PowerPoint Presentation</vt:lpstr>
      <vt:lpstr>Explore more resources!</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Angers, Meaghan</dc:creator>
  <cp:lastModifiedBy>Angers, Meaghan</cp:lastModifiedBy>
  <cp:revision>69</cp:revision>
  <dcterms:created xsi:type="dcterms:W3CDTF">2021-12-23T14:45:33Z</dcterms:created>
  <dcterms:modified xsi:type="dcterms:W3CDTF">2024-03-26T20:40:48Z</dcterms:modified>
</cp:coreProperties>
</file>