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32" r:id="rId3"/>
    <p:sldMasterId id="2147483744" r:id="rId4"/>
  </p:sldMasterIdLst>
  <p:notesMasterIdLst>
    <p:notesMasterId r:id="rId72"/>
  </p:notesMasterIdLst>
  <p:sldIdLst>
    <p:sldId id="323" r:id="rId5"/>
    <p:sldId id="324" r:id="rId6"/>
    <p:sldId id="437" r:id="rId7"/>
    <p:sldId id="432" r:id="rId8"/>
    <p:sldId id="433" r:id="rId9"/>
    <p:sldId id="434" r:id="rId10"/>
    <p:sldId id="435" r:id="rId11"/>
    <p:sldId id="333" r:id="rId12"/>
    <p:sldId id="43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38" r:id="rId29"/>
    <p:sldId id="403" r:id="rId30"/>
    <p:sldId id="404" r:id="rId31"/>
    <p:sldId id="405" r:id="rId32"/>
    <p:sldId id="406" r:id="rId33"/>
    <p:sldId id="407" r:id="rId34"/>
    <p:sldId id="321" r:id="rId35"/>
    <p:sldId id="354" r:id="rId36"/>
    <p:sldId id="355" r:id="rId37"/>
    <p:sldId id="368" r:id="rId38"/>
    <p:sldId id="369" r:id="rId39"/>
    <p:sldId id="370" r:id="rId40"/>
    <p:sldId id="356" r:id="rId41"/>
    <p:sldId id="357" r:id="rId42"/>
    <p:sldId id="361" r:id="rId43"/>
    <p:sldId id="363" r:id="rId44"/>
    <p:sldId id="364" r:id="rId45"/>
    <p:sldId id="365" r:id="rId46"/>
    <p:sldId id="366" r:id="rId47"/>
    <p:sldId id="362" r:id="rId48"/>
    <p:sldId id="367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9" r:id="rId65"/>
    <p:sldId id="445" r:id="rId66"/>
    <p:sldId id="441" r:id="rId67"/>
    <p:sldId id="440" r:id="rId68"/>
    <p:sldId id="413" r:id="rId69"/>
    <p:sldId id="443" r:id="rId70"/>
    <p:sldId id="44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270B7"/>
    <a:srgbClr val="587AA6"/>
    <a:srgbClr val="FAA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27" autoAdjust="0"/>
    <p:restoredTop sz="89000" autoAdjust="0"/>
  </p:normalViewPr>
  <p:slideViewPr>
    <p:cSldViewPr snapToGrid="0">
      <p:cViewPr varScale="1">
        <p:scale>
          <a:sx n="61" d="100"/>
          <a:sy n="61" d="100"/>
        </p:scale>
        <p:origin x="3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F37DE-AE79-4744-8841-6C4312B0D3B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C9F05A-CE4A-4261-B02A-0C76A23F18E4}">
      <dgm:prSet phldrT="[Text]"/>
      <dgm:spPr/>
      <dgm:t>
        <a:bodyPr/>
        <a:lstStyle/>
        <a:p>
          <a:r>
            <a:rPr lang="en-US" dirty="0" smtClean="0"/>
            <a:t>Patient Care</a:t>
          </a:r>
          <a:endParaRPr lang="en-US" dirty="0"/>
        </a:p>
      </dgm:t>
    </dgm:pt>
    <dgm:pt modelId="{2CB44542-A310-4767-872D-1878170BD3AA}" type="parTrans" cxnId="{72E7A601-F23B-4EE6-97B6-C7CDB2C43A69}">
      <dgm:prSet/>
      <dgm:spPr/>
      <dgm:t>
        <a:bodyPr/>
        <a:lstStyle/>
        <a:p>
          <a:endParaRPr lang="en-US"/>
        </a:p>
      </dgm:t>
    </dgm:pt>
    <dgm:pt modelId="{1C54A0EC-FFFD-4138-A27A-58D5DC3EC33A}" type="sibTrans" cxnId="{72E7A601-F23B-4EE6-97B6-C7CDB2C43A69}">
      <dgm:prSet/>
      <dgm:spPr/>
      <dgm:t>
        <a:bodyPr/>
        <a:lstStyle/>
        <a:p>
          <a:endParaRPr lang="en-US"/>
        </a:p>
      </dgm:t>
    </dgm:pt>
    <dgm:pt modelId="{730BB7AC-79AE-4FE1-B921-F76D17E38F30}">
      <dgm:prSet phldrT="[Text]"/>
      <dgm:spPr/>
      <dgm:t>
        <a:bodyPr/>
        <a:lstStyle/>
        <a:p>
          <a:r>
            <a:rPr lang="en-US" dirty="0" smtClean="0"/>
            <a:t>Practice-Based Learning and Improvement</a:t>
          </a:r>
          <a:endParaRPr lang="en-US" dirty="0"/>
        </a:p>
      </dgm:t>
    </dgm:pt>
    <dgm:pt modelId="{D526B900-191E-4D5A-8C5F-8C0B8128B3AD}" type="parTrans" cxnId="{5ADCFB07-9A3A-4D94-9761-D5F90CE16F07}">
      <dgm:prSet/>
      <dgm:spPr/>
      <dgm:t>
        <a:bodyPr/>
        <a:lstStyle/>
        <a:p>
          <a:endParaRPr lang="en-US"/>
        </a:p>
      </dgm:t>
    </dgm:pt>
    <dgm:pt modelId="{240A1798-F552-47AD-B6FA-B519FF7AD0D6}" type="sibTrans" cxnId="{5ADCFB07-9A3A-4D94-9761-D5F90CE16F07}">
      <dgm:prSet/>
      <dgm:spPr/>
      <dgm:t>
        <a:bodyPr/>
        <a:lstStyle/>
        <a:p>
          <a:endParaRPr lang="en-US"/>
        </a:p>
      </dgm:t>
    </dgm:pt>
    <dgm:pt modelId="{FF8A93DA-5C9E-41B4-A971-DDA2BABBE902}">
      <dgm:prSet phldrT="[Text]"/>
      <dgm:spPr/>
      <dgm:t>
        <a:bodyPr/>
        <a:lstStyle/>
        <a:p>
          <a:r>
            <a:rPr lang="en-US" dirty="0" smtClean="0"/>
            <a:t>Interpersonal and Communication Skills</a:t>
          </a:r>
          <a:endParaRPr lang="en-US" dirty="0"/>
        </a:p>
      </dgm:t>
    </dgm:pt>
    <dgm:pt modelId="{04FA79DF-4817-451D-ADE5-2728C004C073}" type="parTrans" cxnId="{8815E09F-292E-47ED-A395-FD9C98CF1CFD}">
      <dgm:prSet/>
      <dgm:spPr/>
      <dgm:t>
        <a:bodyPr/>
        <a:lstStyle/>
        <a:p>
          <a:endParaRPr lang="en-US"/>
        </a:p>
      </dgm:t>
    </dgm:pt>
    <dgm:pt modelId="{A64387A5-D730-41AA-B9DA-483B53F12987}" type="sibTrans" cxnId="{8815E09F-292E-47ED-A395-FD9C98CF1CFD}">
      <dgm:prSet/>
      <dgm:spPr/>
      <dgm:t>
        <a:bodyPr/>
        <a:lstStyle/>
        <a:p>
          <a:endParaRPr lang="en-US"/>
        </a:p>
      </dgm:t>
    </dgm:pt>
    <dgm:pt modelId="{D5AA0CAB-DC1F-4CB7-AE6E-4FE7262E57F9}">
      <dgm:prSet phldrT="[Text]"/>
      <dgm:spPr/>
      <dgm:t>
        <a:bodyPr/>
        <a:lstStyle/>
        <a:p>
          <a:r>
            <a:rPr lang="en-US" dirty="0" smtClean="0"/>
            <a:t>Systems-based Practice</a:t>
          </a:r>
          <a:endParaRPr lang="en-US" dirty="0"/>
        </a:p>
      </dgm:t>
    </dgm:pt>
    <dgm:pt modelId="{25392BDF-07B1-4E0A-97A7-7E406F979EF3}" type="parTrans" cxnId="{7BDD240B-FFCA-447F-B3EE-DBB14FA9C8E4}">
      <dgm:prSet/>
      <dgm:spPr/>
      <dgm:t>
        <a:bodyPr/>
        <a:lstStyle/>
        <a:p>
          <a:endParaRPr lang="en-US"/>
        </a:p>
      </dgm:t>
    </dgm:pt>
    <dgm:pt modelId="{9C3D7E72-187E-478D-84FD-E0B84074FB77}" type="sibTrans" cxnId="{7BDD240B-FFCA-447F-B3EE-DBB14FA9C8E4}">
      <dgm:prSet/>
      <dgm:spPr/>
      <dgm:t>
        <a:bodyPr/>
        <a:lstStyle/>
        <a:p>
          <a:endParaRPr lang="en-US"/>
        </a:p>
      </dgm:t>
    </dgm:pt>
    <dgm:pt modelId="{3E7AB607-1FCE-4448-9E9A-7D061C0E4338}">
      <dgm:prSet phldrT="[Text]"/>
      <dgm:spPr/>
      <dgm:t>
        <a:bodyPr/>
        <a:lstStyle/>
        <a:p>
          <a:r>
            <a:rPr lang="en-US" dirty="0" smtClean="0"/>
            <a:t>Knowledge for Practice</a:t>
          </a:r>
          <a:endParaRPr lang="en-US" dirty="0"/>
        </a:p>
      </dgm:t>
    </dgm:pt>
    <dgm:pt modelId="{8FE83466-CBC7-4C55-8F50-D889236CCA32}" type="parTrans" cxnId="{BA736FE6-E599-4404-802C-84E263746A09}">
      <dgm:prSet/>
      <dgm:spPr/>
      <dgm:t>
        <a:bodyPr/>
        <a:lstStyle/>
        <a:p>
          <a:endParaRPr lang="en-US"/>
        </a:p>
      </dgm:t>
    </dgm:pt>
    <dgm:pt modelId="{0290F0A8-7CBD-4478-AACE-4B332333F879}" type="sibTrans" cxnId="{BA736FE6-E599-4404-802C-84E263746A09}">
      <dgm:prSet/>
      <dgm:spPr/>
      <dgm:t>
        <a:bodyPr/>
        <a:lstStyle/>
        <a:p>
          <a:endParaRPr lang="en-US"/>
        </a:p>
      </dgm:t>
    </dgm:pt>
    <dgm:pt modelId="{3030334F-22E3-4FB8-8287-822695E339E8}">
      <dgm:prSet phldrT="[Text]"/>
      <dgm:spPr/>
      <dgm:t>
        <a:bodyPr/>
        <a:lstStyle/>
        <a:p>
          <a:r>
            <a:rPr lang="en-US" dirty="0" smtClean="0"/>
            <a:t>Inter-professional Collaboration</a:t>
          </a:r>
          <a:endParaRPr lang="en-US" dirty="0"/>
        </a:p>
      </dgm:t>
    </dgm:pt>
    <dgm:pt modelId="{44E3413E-01C3-4C41-9592-24FD40BB147D}" type="parTrans" cxnId="{AD047A48-1F65-449C-97BE-DC6BD6795F77}">
      <dgm:prSet/>
      <dgm:spPr/>
      <dgm:t>
        <a:bodyPr/>
        <a:lstStyle/>
        <a:p>
          <a:endParaRPr lang="en-US"/>
        </a:p>
      </dgm:t>
    </dgm:pt>
    <dgm:pt modelId="{64FE9E80-B232-4243-8B99-4E988509B335}" type="sibTrans" cxnId="{AD047A48-1F65-449C-97BE-DC6BD6795F77}">
      <dgm:prSet/>
      <dgm:spPr/>
      <dgm:t>
        <a:bodyPr/>
        <a:lstStyle/>
        <a:p>
          <a:endParaRPr lang="en-US"/>
        </a:p>
      </dgm:t>
    </dgm:pt>
    <dgm:pt modelId="{EB65FF35-C1E5-4836-AC92-EA8CFFAA70DF}">
      <dgm:prSet phldrT="[Text]"/>
      <dgm:spPr/>
      <dgm:t>
        <a:bodyPr/>
        <a:lstStyle/>
        <a:p>
          <a:r>
            <a:rPr lang="en-US" dirty="0" smtClean="0"/>
            <a:t>Personal and Professional Development</a:t>
          </a:r>
          <a:endParaRPr lang="en-US" dirty="0"/>
        </a:p>
      </dgm:t>
    </dgm:pt>
    <dgm:pt modelId="{C6E6EAC0-69B3-43E8-8784-87965C93BEDB}" type="parTrans" cxnId="{AFF7A005-2257-4D1A-82A3-4109B667DF3A}">
      <dgm:prSet/>
      <dgm:spPr/>
      <dgm:t>
        <a:bodyPr/>
        <a:lstStyle/>
        <a:p>
          <a:endParaRPr lang="en-US"/>
        </a:p>
      </dgm:t>
    </dgm:pt>
    <dgm:pt modelId="{BCA9898A-D354-45D9-B8A9-D07FB588A2DC}" type="sibTrans" cxnId="{AFF7A005-2257-4D1A-82A3-4109B667DF3A}">
      <dgm:prSet/>
      <dgm:spPr/>
      <dgm:t>
        <a:bodyPr/>
        <a:lstStyle/>
        <a:p>
          <a:endParaRPr lang="en-US"/>
        </a:p>
      </dgm:t>
    </dgm:pt>
    <dgm:pt modelId="{E51239D2-BC7E-48D8-BE65-B9A9E48E2D48}">
      <dgm:prSet phldrT="[Text]"/>
      <dgm:spPr/>
      <dgm:t>
        <a:bodyPr/>
        <a:lstStyle/>
        <a:p>
          <a:r>
            <a:rPr lang="en-US" dirty="0" smtClean="0"/>
            <a:t>Technology and Telehealth*</a:t>
          </a:r>
          <a:endParaRPr lang="en-US" dirty="0"/>
        </a:p>
      </dgm:t>
    </dgm:pt>
    <dgm:pt modelId="{6AD1C9E3-9AF4-4B07-98A9-1787181F573C}" type="parTrans" cxnId="{C730939A-8B85-4317-8C36-BD1CB76430E9}">
      <dgm:prSet/>
      <dgm:spPr/>
      <dgm:t>
        <a:bodyPr/>
        <a:lstStyle/>
        <a:p>
          <a:endParaRPr lang="en-US"/>
        </a:p>
      </dgm:t>
    </dgm:pt>
    <dgm:pt modelId="{608F1298-8F84-44DA-B841-BC7B183FC681}" type="sibTrans" cxnId="{C730939A-8B85-4317-8C36-BD1CB76430E9}">
      <dgm:prSet/>
      <dgm:spPr/>
      <dgm:t>
        <a:bodyPr/>
        <a:lstStyle/>
        <a:p>
          <a:endParaRPr lang="en-US"/>
        </a:p>
      </dgm:t>
    </dgm:pt>
    <dgm:pt modelId="{5B640DDF-4F12-4B38-B963-31F1CAA59926}">
      <dgm:prSet phldrT="[Text]"/>
      <dgm:spPr/>
      <dgm:t>
        <a:bodyPr/>
        <a:lstStyle/>
        <a:p>
          <a:r>
            <a:rPr lang="en-US" dirty="0" smtClean="0"/>
            <a:t>Diversity, Equity, and Inclusion*</a:t>
          </a:r>
          <a:endParaRPr lang="en-US" dirty="0"/>
        </a:p>
      </dgm:t>
    </dgm:pt>
    <dgm:pt modelId="{DBB7DB66-F26F-4CB4-8516-11087D810ABE}" type="parTrans" cxnId="{CB9B4C56-0238-468B-B174-FEF04B0557F6}">
      <dgm:prSet/>
      <dgm:spPr/>
      <dgm:t>
        <a:bodyPr/>
        <a:lstStyle/>
        <a:p>
          <a:endParaRPr lang="en-US"/>
        </a:p>
      </dgm:t>
    </dgm:pt>
    <dgm:pt modelId="{F35632C3-74BB-44AE-ABC2-A0E9E8DD0EDC}" type="sibTrans" cxnId="{CB9B4C56-0238-468B-B174-FEF04B0557F6}">
      <dgm:prSet/>
      <dgm:spPr/>
      <dgm:t>
        <a:bodyPr/>
        <a:lstStyle/>
        <a:p>
          <a:endParaRPr lang="en-US"/>
        </a:p>
      </dgm:t>
    </dgm:pt>
    <dgm:pt modelId="{6B9DBCBC-0BA9-43E9-9D95-2B85EB549D75}">
      <dgm:prSet phldrT="[Text]"/>
      <dgm:spPr/>
      <dgm:t>
        <a:bodyPr/>
        <a:lstStyle/>
        <a:p>
          <a:r>
            <a:rPr lang="en-US" dirty="0" smtClean="0"/>
            <a:t>Professionalism</a:t>
          </a:r>
          <a:endParaRPr lang="en-US" dirty="0"/>
        </a:p>
      </dgm:t>
    </dgm:pt>
    <dgm:pt modelId="{AF4F6718-4B64-4700-9DD6-6792591C18B3}" type="sibTrans" cxnId="{6CCB1A2E-B39F-48DF-B451-6E7C0B0CA410}">
      <dgm:prSet/>
      <dgm:spPr/>
      <dgm:t>
        <a:bodyPr/>
        <a:lstStyle/>
        <a:p>
          <a:endParaRPr lang="en-US"/>
        </a:p>
      </dgm:t>
    </dgm:pt>
    <dgm:pt modelId="{9200E12A-8E80-448B-ADCB-ADBCF9774974}" type="parTrans" cxnId="{6CCB1A2E-B39F-48DF-B451-6E7C0B0CA410}">
      <dgm:prSet/>
      <dgm:spPr/>
      <dgm:t>
        <a:bodyPr/>
        <a:lstStyle/>
        <a:p>
          <a:endParaRPr lang="en-US"/>
        </a:p>
      </dgm:t>
    </dgm:pt>
    <dgm:pt modelId="{A29B3F6A-6FEE-4B4F-9D9F-32D154BBD911}" type="pres">
      <dgm:prSet presAssocID="{4F2F37DE-AE79-4744-8841-6C4312B0D3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3EE7D-E39C-421B-9320-5DB542C9327E}" type="pres">
      <dgm:prSet presAssocID="{C0C9F05A-CE4A-4261-B02A-0C76A23F18E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A8897-9487-456D-92D2-33F4F8581BAB}" type="pres">
      <dgm:prSet presAssocID="{1C54A0EC-FFFD-4138-A27A-58D5DC3EC33A}" presName="sibTrans" presStyleCnt="0"/>
      <dgm:spPr/>
      <dgm:t>
        <a:bodyPr/>
        <a:lstStyle/>
        <a:p>
          <a:endParaRPr lang="en-US"/>
        </a:p>
      </dgm:t>
    </dgm:pt>
    <dgm:pt modelId="{31FA5287-8DEB-45AB-BB69-B118F26DF455}" type="pres">
      <dgm:prSet presAssocID="{3E7AB607-1FCE-4448-9E9A-7D061C0E4338}" presName="node" presStyleLbl="node1" presStyleIdx="1" presStyleCnt="10" custLinFactNeighborX="-2532" custLinFactNeighborY="-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64A3B-BB61-4022-81F1-DEB523E4FBE6}" type="pres">
      <dgm:prSet presAssocID="{0290F0A8-7CBD-4478-AACE-4B332333F879}" presName="sibTrans" presStyleCnt="0"/>
      <dgm:spPr/>
      <dgm:t>
        <a:bodyPr/>
        <a:lstStyle/>
        <a:p>
          <a:endParaRPr lang="en-US"/>
        </a:p>
      </dgm:t>
    </dgm:pt>
    <dgm:pt modelId="{5468364F-29BB-4662-A3D9-2E50E646B88D}" type="pres">
      <dgm:prSet presAssocID="{730BB7AC-79AE-4FE1-B921-F76D17E38F3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4E253-25DC-43A6-BB89-4FD04802911D}" type="pres">
      <dgm:prSet presAssocID="{240A1798-F552-47AD-B6FA-B519FF7AD0D6}" presName="sibTrans" presStyleCnt="0"/>
      <dgm:spPr/>
      <dgm:t>
        <a:bodyPr/>
        <a:lstStyle/>
        <a:p>
          <a:endParaRPr lang="en-US"/>
        </a:p>
      </dgm:t>
    </dgm:pt>
    <dgm:pt modelId="{152FB663-ED0E-4FB4-90E4-9E98BE977D68}" type="pres">
      <dgm:prSet presAssocID="{FF8A93DA-5C9E-41B4-A971-DDA2BABBE90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8A112-5EA0-4276-88C5-050A78202140}" type="pres">
      <dgm:prSet presAssocID="{A64387A5-D730-41AA-B9DA-483B53F12987}" presName="sibTrans" presStyleCnt="0"/>
      <dgm:spPr/>
      <dgm:t>
        <a:bodyPr/>
        <a:lstStyle/>
        <a:p>
          <a:endParaRPr lang="en-US"/>
        </a:p>
      </dgm:t>
    </dgm:pt>
    <dgm:pt modelId="{FE8DBFB3-0A59-45C8-AEE5-AFE6A8968AC0}" type="pres">
      <dgm:prSet presAssocID="{6B9DBCBC-0BA9-43E9-9D95-2B85EB549D7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F0A57-3060-4210-9A2A-342FC42F650D}" type="pres">
      <dgm:prSet presAssocID="{AF4F6718-4B64-4700-9DD6-6792591C18B3}" presName="sibTrans" presStyleCnt="0"/>
      <dgm:spPr/>
      <dgm:t>
        <a:bodyPr/>
        <a:lstStyle/>
        <a:p>
          <a:endParaRPr lang="en-US"/>
        </a:p>
      </dgm:t>
    </dgm:pt>
    <dgm:pt modelId="{A9379A0F-A38C-4586-9D44-601BC0D17259}" type="pres">
      <dgm:prSet presAssocID="{D5AA0CAB-DC1F-4CB7-AE6E-4FE7262E57F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D9538-15EB-4C53-A02E-FE3B9D7900D7}" type="pres">
      <dgm:prSet presAssocID="{9C3D7E72-187E-478D-84FD-E0B84074FB77}" presName="sibTrans" presStyleCnt="0"/>
      <dgm:spPr/>
      <dgm:t>
        <a:bodyPr/>
        <a:lstStyle/>
        <a:p>
          <a:endParaRPr lang="en-US"/>
        </a:p>
      </dgm:t>
    </dgm:pt>
    <dgm:pt modelId="{019575C7-CC2C-4C15-8E04-4E51067AE225}" type="pres">
      <dgm:prSet presAssocID="{3030334F-22E3-4FB8-8287-822695E339E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43052-F998-44E0-B7E4-86F37E336E10}" type="pres">
      <dgm:prSet presAssocID="{64FE9E80-B232-4243-8B99-4E988509B335}" presName="sibTrans" presStyleCnt="0"/>
      <dgm:spPr/>
      <dgm:t>
        <a:bodyPr/>
        <a:lstStyle/>
        <a:p>
          <a:endParaRPr lang="en-US"/>
        </a:p>
      </dgm:t>
    </dgm:pt>
    <dgm:pt modelId="{4D477FF3-017E-4B26-8C00-DC2DB8F3D5E3}" type="pres">
      <dgm:prSet presAssocID="{EB65FF35-C1E5-4836-AC92-EA8CFFAA70DF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34430-7F2C-4D9C-B082-B2E5A75507E6}" type="pres">
      <dgm:prSet presAssocID="{BCA9898A-D354-45D9-B8A9-D07FB588A2DC}" presName="sibTrans" presStyleCnt="0"/>
      <dgm:spPr/>
      <dgm:t>
        <a:bodyPr/>
        <a:lstStyle/>
        <a:p>
          <a:endParaRPr lang="en-US"/>
        </a:p>
      </dgm:t>
    </dgm:pt>
    <dgm:pt modelId="{F3314747-2ADE-4788-A6DF-8D4EC7185201}" type="pres">
      <dgm:prSet presAssocID="{E51239D2-BC7E-48D8-BE65-B9A9E48E2D48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DDEE8-F923-4354-B9D9-164C24E4D05B}" type="pres">
      <dgm:prSet presAssocID="{608F1298-8F84-44DA-B841-BC7B183FC681}" presName="sibTrans" presStyleCnt="0"/>
      <dgm:spPr/>
      <dgm:t>
        <a:bodyPr/>
        <a:lstStyle/>
        <a:p>
          <a:endParaRPr lang="en-US"/>
        </a:p>
      </dgm:t>
    </dgm:pt>
    <dgm:pt modelId="{F3E739A4-B0C2-4D48-87DF-51727F1CCA5A}" type="pres">
      <dgm:prSet presAssocID="{5B640DDF-4F12-4B38-B963-31F1CAA5992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2F7E51-4072-4A05-B995-081421A02D2E}" type="presOf" srcId="{6B9DBCBC-0BA9-43E9-9D95-2B85EB549D75}" destId="{FE8DBFB3-0A59-45C8-AEE5-AFE6A8968AC0}" srcOrd="0" destOrd="0" presId="urn:microsoft.com/office/officeart/2005/8/layout/default"/>
    <dgm:cxn modelId="{BA736FE6-E599-4404-802C-84E263746A09}" srcId="{4F2F37DE-AE79-4744-8841-6C4312B0D3BE}" destId="{3E7AB607-1FCE-4448-9E9A-7D061C0E4338}" srcOrd="1" destOrd="0" parTransId="{8FE83466-CBC7-4C55-8F50-D889236CCA32}" sibTransId="{0290F0A8-7CBD-4478-AACE-4B332333F879}"/>
    <dgm:cxn modelId="{5ACA9B40-C720-433D-9525-E5987720E1B0}" type="presOf" srcId="{3E7AB607-1FCE-4448-9E9A-7D061C0E4338}" destId="{31FA5287-8DEB-45AB-BB69-B118F26DF455}" srcOrd="0" destOrd="0" presId="urn:microsoft.com/office/officeart/2005/8/layout/default"/>
    <dgm:cxn modelId="{AFF7A005-2257-4D1A-82A3-4109B667DF3A}" srcId="{4F2F37DE-AE79-4744-8841-6C4312B0D3BE}" destId="{EB65FF35-C1E5-4836-AC92-EA8CFFAA70DF}" srcOrd="7" destOrd="0" parTransId="{C6E6EAC0-69B3-43E8-8784-87965C93BEDB}" sibTransId="{BCA9898A-D354-45D9-B8A9-D07FB588A2DC}"/>
    <dgm:cxn modelId="{72E7A601-F23B-4EE6-97B6-C7CDB2C43A69}" srcId="{4F2F37DE-AE79-4744-8841-6C4312B0D3BE}" destId="{C0C9F05A-CE4A-4261-B02A-0C76A23F18E4}" srcOrd="0" destOrd="0" parTransId="{2CB44542-A310-4767-872D-1878170BD3AA}" sibTransId="{1C54A0EC-FFFD-4138-A27A-58D5DC3EC33A}"/>
    <dgm:cxn modelId="{6CCB1A2E-B39F-48DF-B451-6E7C0B0CA410}" srcId="{4F2F37DE-AE79-4744-8841-6C4312B0D3BE}" destId="{6B9DBCBC-0BA9-43E9-9D95-2B85EB549D75}" srcOrd="4" destOrd="0" parTransId="{9200E12A-8E80-448B-ADCB-ADBCF9774974}" sibTransId="{AF4F6718-4B64-4700-9DD6-6792591C18B3}"/>
    <dgm:cxn modelId="{C730939A-8B85-4317-8C36-BD1CB76430E9}" srcId="{4F2F37DE-AE79-4744-8841-6C4312B0D3BE}" destId="{E51239D2-BC7E-48D8-BE65-B9A9E48E2D48}" srcOrd="8" destOrd="0" parTransId="{6AD1C9E3-9AF4-4B07-98A9-1787181F573C}" sibTransId="{608F1298-8F84-44DA-B841-BC7B183FC681}"/>
    <dgm:cxn modelId="{E50B1E2A-44B6-416A-93CE-181FDA17D816}" type="presOf" srcId="{C0C9F05A-CE4A-4261-B02A-0C76A23F18E4}" destId="{6863EE7D-E39C-421B-9320-5DB542C9327E}" srcOrd="0" destOrd="0" presId="urn:microsoft.com/office/officeart/2005/8/layout/default"/>
    <dgm:cxn modelId="{FE64D96C-2474-4C4A-BCA7-D959FDB14655}" type="presOf" srcId="{730BB7AC-79AE-4FE1-B921-F76D17E38F30}" destId="{5468364F-29BB-4662-A3D9-2E50E646B88D}" srcOrd="0" destOrd="0" presId="urn:microsoft.com/office/officeart/2005/8/layout/default"/>
    <dgm:cxn modelId="{3060D8C5-CF4A-4C72-8BCB-01C890B6F27A}" type="presOf" srcId="{4F2F37DE-AE79-4744-8841-6C4312B0D3BE}" destId="{A29B3F6A-6FEE-4B4F-9D9F-32D154BBD911}" srcOrd="0" destOrd="0" presId="urn:microsoft.com/office/officeart/2005/8/layout/default"/>
    <dgm:cxn modelId="{1B7BBA30-72A3-40AF-8DE3-84368181177C}" type="presOf" srcId="{3030334F-22E3-4FB8-8287-822695E339E8}" destId="{019575C7-CC2C-4C15-8E04-4E51067AE225}" srcOrd="0" destOrd="0" presId="urn:microsoft.com/office/officeart/2005/8/layout/default"/>
    <dgm:cxn modelId="{70378A9D-05ED-4843-A74A-3D0B7559E3FC}" type="presOf" srcId="{EB65FF35-C1E5-4836-AC92-EA8CFFAA70DF}" destId="{4D477FF3-017E-4B26-8C00-DC2DB8F3D5E3}" srcOrd="0" destOrd="0" presId="urn:microsoft.com/office/officeart/2005/8/layout/default"/>
    <dgm:cxn modelId="{CB9B4C56-0238-468B-B174-FEF04B0557F6}" srcId="{4F2F37DE-AE79-4744-8841-6C4312B0D3BE}" destId="{5B640DDF-4F12-4B38-B963-31F1CAA59926}" srcOrd="9" destOrd="0" parTransId="{DBB7DB66-F26F-4CB4-8516-11087D810ABE}" sibTransId="{F35632C3-74BB-44AE-ABC2-A0E9E8DD0EDC}"/>
    <dgm:cxn modelId="{B84444B0-50E8-4715-80CE-38DD5C1DB88B}" type="presOf" srcId="{E51239D2-BC7E-48D8-BE65-B9A9E48E2D48}" destId="{F3314747-2ADE-4788-A6DF-8D4EC7185201}" srcOrd="0" destOrd="0" presId="urn:microsoft.com/office/officeart/2005/8/layout/default"/>
    <dgm:cxn modelId="{8815E09F-292E-47ED-A395-FD9C98CF1CFD}" srcId="{4F2F37DE-AE79-4744-8841-6C4312B0D3BE}" destId="{FF8A93DA-5C9E-41B4-A971-DDA2BABBE902}" srcOrd="3" destOrd="0" parTransId="{04FA79DF-4817-451D-ADE5-2728C004C073}" sibTransId="{A64387A5-D730-41AA-B9DA-483B53F12987}"/>
    <dgm:cxn modelId="{622C0409-D457-48E9-B5CD-1947689436AC}" type="presOf" srcId="{5B640DDF-4F12-4B38-B963-31F1CAA59926}" destId="{F3E739A4-B0C2-4D48-87DF-51727F1CCA5A}" srcOrd="0" destOrd="0" presId="urn:microsoft.com/office/officeart/2005/8/layout/default"/>
    <dgm:cxn modelId="{5ADCFB07-9A3A-4D94-9761-D5F90CE16F07}" srcId="{4F2F37DE-AE79-4744-8841-6C4312B0D3BE}" destId="{730BB7AC-79AE-4FE1-B921-F76D17E38F30}" srcOrd="2" destOrd="0" parTransId="{D526B900-191E-4D5A-8C5F-8C0B8128B3AD}" sibTransId="{240A1798-F552-47AD-B6FA-B519FF7AD0D6}"/>
    <dgm:cxn modelId="{AD047A48-1F65-449C-97BE-DC6BD6795F77}" srcId="{4F2F37DE-AE79-4744-8841-6C4312B0D3BE}" destId="{3030334F-22E3-4FB8-8287-822695E339E8}" srcOrd="6" destOrd="0" parTransId="{44E3413E-01C3-4C41-9592-24FD40BB147D}" sibTransId="{64FE9E80-B232-4243-8B99-4E988509B335}"/>
    <dgm:cxn modelId="{7BDD240B-FFCA-447F-B3EE-DBB14FA9C8E4}" srcId="{4F2F37DE-AE79-4744-8841-6C4312B0D3BE}" destId="{D5AA0CAB-DC1F-4CB7-AE6E-4FE7262E57F9}" srcOrd="5" destOrd="0" parTransId="{25392BDF-07B1-4E0A-97A7-7E406F979EF3}" sibTransId="{9C3D7E72-187E-478D-84FD-E0B84074FB77}"/>
    <dgm:cxn modelId="{85CEBF0F-8917-4BE2-ACC7-A0AEA8D76C02}" type="presOf" srcId="{FF8A93DA-5C9E-41B4-A971-DDA2BABBE902}" destId="{152FB663-ED0E-4FB4-90E4-9E98BE977D68}" srcOrd="0" destOrd="0" presId="urn:microsoft.com/office/officeart/2005/8/layout/default"/>
    <dgm:cxn modelId="{AFD7B462-0DC2-484D-9B19-609005D4C0AB}" type="presOf" srcId="{D5AA0CAB-DC1F-4CB7-AE6E-4FE7262E57F9}" destId="{A9379A0F-A38C-4586-9D44-601BC0D17259}" srcOrd="0" destOrd="0" presId="urn:microsoft.com/office/officeart/2005/8/layout/default"/>
    <dgm:cxn modelId="{5D011F05-6256-4F37-B694-31DC083EB3ED}" type="presParOf" srcId="{A29B3F6A-6FEE-4B4F-9D9F-32D154BBD911}" destId="{6863EE7D-E39C-421B-9320-5DB542C9327E}" srcOrd="0" destOrd="0" presId="urn:microsoft.com/office/officeart/2005/8/layout/default"/>
    <dgm:cxn modelId="{EE24FB5D-13B5-4CA0-9F45-006817B0FCAD}" type="presParOf" srcId="{A29B3F6A-6FEE-4B4F-9D9F-32D154BBD911}" destId="{CD7A8897-9487-456D-92D2-33F4F8581BAB}" srcOrd="1" destOrd="0" presId="urn:microsoft.com/office/officeart/2005/8/layout/default"/>
    <dgm:cxn modelId="{B054B490-CD1E-4775-900E-57914E803CDD}" type="presParOf" srcId="{A29B3F6A-6FEE-4B4F-9D9F-32D154BBD911}" destId="{31FA5287-8DEB-45AB-BB69-B118F26DF455}" srcOrd="2" destOrd="0" presId="urn:microsoft.com/office/officeart/2005/8/layout/default"/>
    <dgm:cxn modelId="{175C319A-49AA-4E74-94C1-63CA0458E5FD}" type="presParOf" srcId="{A29B3F6A-6FEE-4B4F-9D9F-32D154BBD911}" destId="{8BF64A3B-BB61-4022-81F1-DEB523E4FBE6}" srcOrd="3" destOrd="0" presId="urn:microsoft.com/office/officeart/2005/8/layout/default"/>
    <dgm:cxn modelId="{2833B8D1-D67A-49DC-8B4E-96DA8FD423CF}" type="presParOf" srcId="{A29B3F6A-6FEE-4B4F-9D9F-32D154BBD911}" destId="{5468364F-29BB-4662-A3D9-2E50E646B88D}" srcOrd="4" destOrd="0" presId="urn:microsoft.com/office/officeart/2005/8/layout/default"/>
    <dgm:cxn modelId="{588F4635-AC08-44B9-ADDA-7CC4FA7070AF}" type="presParOf" srcId="{A29B3F6A-6FEE-4B4F-9D9F-32D154BBD911}" destId="{5114E253-25DC-43A6-BB89-4FD04802911D}" srcOrd="5" destOrd="0" presId="urn:microsoft.com/office/officeart/2005/8/layout/default"/>
    <dgm:cxn modelId="{07EFF245-C176-4D80-BC7E-2D9B70452A8E}" type="presParOf" srcId="{A29B3F6A-6FEE-4B4F-9D9F-32D154BBD911}" destId="{152FB663-ED0E-4FB4-90E4-9E98BE977D68}" srcOrd="6" destOrd="0" presId="urn:microsoft.com/office/officeart/2005/8/layout/default"/>
    <dgm:cxn modelId="{D9BCA390-FF98-404B-AC5A-8ADF40AF43D0}" type="presParOf" srcId="{A29B3F6A-6FEE-4B4F-9D9F-32D154BBD911}" destId="{0E58A112-5EA0-4276-88C5-050A78202140}" srcOrd="7" destOrd="0" presId="urn:microsoft.com/office/officeart/2005/8/layout/default"/>
    <dgm:cxn modelId="{774CE568-0082-4A82-9134-1299B9E32D10}" type="presParOf" srcId="{A29B3F6A-6FEE-4B4F-9D9F-32D154BBD911}" destId="{FE8DBFB3-0A59-45C8-AEE5-AFE6A8968AC0}" srcOrd="8" destOrd="0" presId="urn:microsoft.com/office/officeart/2005/8/layout/default"/>
    <dgm:cxn modelId="{CAA16A8E-26FE-440F-9CC0-4A2B41AEA2FD}" type="presParOf" srcId="{A29B3F6A-6FEE-4B4F-9D9F-32D154BBD911}" destId="{2F5F0A57-3060-4210-9A2A-342FC42F650D}" srcOrd="9" destOrd="0" presId="urn:microsoft.com/office/officeart/2005/8/layout/default"/>
    <dgm:cxn modelId="{90FCA0D5-19AA-41F5-B517-8FB929BCD77E}" type="presParOf" srcId="{A29B3F6A-6FEE-4B4F-9D9F-32D154BBD911}" destId="{A9379A0F-A38C-4586-9D44-601BC0D17259}" srcOrd="10" destOrd="0" presId="urn:microsoft.com/office/officeart/2005/8/layout/default"/>
    <dgm:cxn modelId="{E84B2C00-63FF-4D77-97F4-B5C25FE5ABAE}" type="presParOf" srcId="{A29B3F6A-6FEE-4B4F-9D9F-32D154BBD911}" destId="{350D9538-15EB-4C53-A02E-FE3B9D7900D7}" srcOrd="11" destOrd="0" presId="urn:microsoft.com/office/officeart/2005/8/layout/default"/>
    <dgm:cxn modelId="{E6F99A0B-5C26-4D1D-A18B-8A839416BB76}" type="presParOf" srcId="{A29B3F6A-6FEE-4B4F-9D9F-32D154BBD911}" destId="{019575C7-CC2C-4C15-8E04-4E51067AE225}" srcOrd="12" destOrd="0" presId="urn:microsoft.com/office/officeart/2005/8/layout/default"/>
    <dgm:cxn modelId="{C5FD9D79-2349-4CC5-8855-D33A12397D95}" type="presParOf" srcId="{A29B3F6A-6FEE-4B4F-9D9F-32D154BBD911}" destId="{B3D43052-F998-44E0-B7E4-86F37E336E10}" srcOrd="13" destOrd="0" presId="urn:microsoft.com/office/officeart/2005/8/layout/default"/>
    <dgm:cxn modelId="{6CDB5855-2B8F-42BC-B5E7-0CE355DE6CF4}" type="presParOf" srcId="{A29B3F6A-6FEE-4B4F-9D9F-32D154BBD911}" destId="{4D477FF3-017E-4B26-8C00-DC2DB8F3D5E3}" srcOrd="14" destOrd="0" presId="urn:microsoft.com/office/officeart/2005/8/layout/default"/>
    <dgm:cxn modelId="{F23BADEA-F580-461A-B6EE-6A5729562162}" type="presParOf" srcId="{A29B3F6A-6FEE-4B4F-9D9F-32D154BBD911}" destId="{B4F34430-7F2C-4D9C-B082-B2E5A75507E6}" srcOrd="15" destOrd="0" presId="urn:microsoft.com/office/officeart/2005/8/layout/default"/>
    <dgm:cxn modelId="{DF276C1E-7C39-4C77-BE60-8CA09AD9695F}" type="presParOf" srcId="{A29B3F6A-6FEE-4B4F-9D9F-32D154BBD911}" destId="{F3314747-2ADE-4788-A6DF-8D4EC7185201}" srcOrd="16" destOrd="0" presId="urn:microsoft.com/office/officeart/2005/8/layout/default"/>
    <dgm:cxn modelId="{5E1E4E32-B500-4B41-A860-4D26EB84272B}" type="presParOf" srcId="{A29B3F6A-6FEE-4B4F-9D9F-32D154BBD911}" destId="{E08DDEE8-F923-4354-B9D9-164C24E4D05B}" srcOrd="17" destOrd="0" presId="urn:microsoft.com/office/officeart/2005/8/layout/default"/>
    <dgm:cxn modelId="{812A5235-7C4C-43FB-8C30-98B4886DDCFB}" type="presParOf" srcId="{A29B3F6A-6FEE-4B4F-9D9F-32D154BBD911}" destId="{F3E739A4-B0C2-4D48-87DF-51727F1CCA5A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4934A-5FA2-4DD8-A3FC-05A7397A8787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092EC3-A6A9-416C-9110-C22E5368AE8E}">
      <dgm:prSet phldrT="[Text]"/>
      <dgm:spPr/>
      <dgm:t>
        <a:bodyPr/>
        <a:lstStyle/>
        <a:p>
          <a:r>
            <a:rPr lang="en-US" dirty="0" smtClean="0"/>
            <a:t>Resident</a:t>
          </a:r>
          <a:endParaRPr lang="en-US" dirty="0"/>
        </a:p>
      </dgm:t>
    </dgm:pt>
    <dgm:pt modelId="{8F502FE2-67CA-46AD-8668-86F9C2B3AF3E}" type="parTrans" cxnId="{B2EEED0F-8596-45C3-A43F-2FDF47A6B576}">
      <dgm:prSet/>
      <dgm:spPr/>
      <dgm:t>
        <a:bodyPr/>
        <a:lstStyle/>
        <a:p>
          <a:endParaRPr lang="en-US"/>
        </a:p>
      </dgm:t>
    </dgm:pt>
    <dgm:pt modelId="{AFE4FD9A-3F8A-4D2B-8AE8-733C58157AD2}" type="sibTrans" cxnId="{B2EEED0F-8596-45C3-A43F-2FDF47A6B576}">
      <dgm:prSet/>
      <dgm:spPr/>
      <dgm:t>
        <a:bodyPr/>
        <a:lstStyle/>
        <a:p>
          <a:endParaRPr lang="en-US"/>
        </a:p>
      </dgm:t>
    </dgm:pt>
    <dgm:pt modelId="{98FF51CF-2970-4975-9EFB-AC38BBCF59A9}">
      <dgm:prSet phldrT="[Text]"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595C30A5-9336-4730-97BB-28E39A3D6D4B}" type="parTrans" cxnId="{FDDB39DC-BC7E-48AD-8FAE-F22EB98C4C0D}">
      <dgm:prSet/>
      <dgm:spPr/>
      <dgm:t>
        <a:bodyPr/>
        <a:lstStyle/>
        <a:p>
          <a:endParaRPr lang="en-US"/>
        </a:p>
      </dgm:t>
    </dgm:pt>
    <dgm:pt modelId="{33E55C4E-D2C0-4676-9FBE-F548762FD44A}" type="sibTrans" cxnId="{FDDB39DC-BC7E-48AD-8FAE-F22EB98C4C0D}">
      <dgm:prSet/>
      <dgm:spPr/>
      <dgm:t>
        <a:bodyPr/>
        <a:lstStyle/>
        <a:p>
          <a:endParaRPr lang="en-US"/>
        </a:p>
      </dgm:t>
    </dgm:pt>
    <dgm:pt modelId="{D02E712A-3654-43CB-9A12-96FB5A00C0CB}">
      <dgm:prSet phldrT="[Text]"/>
      <dgm:spPr/>
      <dgm:t>
        <a:bodyPr/>
        <a:lstStyle/>
        <a:p>
          <a:r>
            <a:rPr lang="en-US" dirty="0" smtClean="0"/>
            <a:t>Faculty</a:t>
          </a:r>
          <a:endParaRPr lang="en-US" dirty="0"/>
        </a:p>
      </dgm:t>
    </dgm:pt>
    <dgm:pt modelId="{CDF54DC9-8388-469C-AC96-E9448C9F834C}" type="parTrans" cxnId="{4A077EAC-6372-4EC8-9DC6-1C7FD1205D5F}">
      <dgm:prSet/>
      <dgm:spPr/>
      <dgm:t>
        <a:bodyPr/>
        <a:lstStyle/>
        <a:p>
          <a:endParaRPr lang="en-US"/>
        </a:p>
      </dgm:t>
    </dgm:pt>
    <dgm:pt modelId="{A47A50A3-6ECD-408A-9DC6-7B9DFA210DF5}" type="sibTrans" cxnId="{4A077EAC-6372-4EC8-9DC6-1C7FD1205D5F}">
      <dgm:prSet/>
      <dgm:spPr/>
      <dgm:t>
        <a:bodyPr/>
        <a:lstStyle/>
        <a:p>
          <a:endParaRPr lang="en-US"/>
        </a:p>
      </dgm:t>
    </dgm:pt>
    <dgm:pt modelId="{ED4F24C1-4043-4703-992B-72054DE0B037}" type="pres">
      <dgm:prSet presAssocID="{B614934A-5FA2-4DD8-A3FC-05A7397A87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521D9C-8E6C-422C-B9F0-205CA3BCD9CD}" type="pres">
      <dgm:prSet presAssocID="{A8092EC3-A6A9-416C-9110-C22E5368AE8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A490A-964B-4869-986F-B94424119811}" type="pres">
      <dgm:prSet presAssocID="{AFE4FD9A-3F8A-4D2B-8AE8-733C58157AD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B9BA4C0-2FBE-4D40-8DA9-ABC88B42B083}" type="pres">
      <dgm:prSet presAssocID="{AFE4FD9A-3F8A-4D2B-8AE8-733C58157AD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96C024F-3044-4DCB-89D2-394A78C6BA7C}" type="pres">
      <dgm:prSet presAssocID="{98FF51CF-2970-4975-9EFB-AC38BBCF59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DA9A4-9ABE-42B8-9B9C-924F8549A274}" type="pres">
      <dgm:prSet presAssocID="{33E55C4E-D2C0-4676-9FBE-F548762FD44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1740E9D-B4BB-45A0-B9BC-A032AA6E5D02}" type="pres">
      <dgm:prSet presAssocID="{33E55C4E-D2C0-4676-9FBE-F548762FD44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E6482E3-0A90-48AF-A567-9F610729DCC8}" type="pres">
      <dgm:prSet presAssocID="{D02E712A-3654-43CB-9A12-96FB5A00C0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9D458-7E66-4CA6-A1FA-9AA52006983A}" type="pres">
      <dgm:prSet presAssocID="{A47A50A3-6ECD-408A-9DC6-7B9DFA210DF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5A85CA1-1ADD-4EE6-B6C9-0E57578DFFB6}" type="pres">
      <dgm:prSet presAssocID="{A47A50A3-6ECD-408A-9DC6-7B9DFA210DF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DB40040-3C62-45F3-85D1-C2BF5CFED94E}" type="presOf" srcId="{33E55C4E-D2C0-4676-9FBE-F548762FD44A}" destId="{61740E9D-B4BB-45A0-B9BC-A032AA6E5D02}" srcOrd="1" destOrd="0" presId="urn:microsoft.com/office/officeart/2005/8/layout/cycle7"/>
    <dgm:cxn modelId="{4A077EAC-6372-4EC8-9DC6-1C7FD1205D5F}" srcId="{B614934A-5FA2-4DD8-A3FC-05A7397A8787}" destId="{D02E712A-3654-43CB-9A12-96FB5A00C0CB}" srcOrd="2" destOrd="0" parTransId="{CDF54DC9-8388-469C-AC96-E9448C9F834C}" sibTransId="{A47A50A3-6ECD-408A-9DC6-7B9DFA210DF5}"/>
    <dgm:cxn modelId="{36F91CE1-0F99-41B2-9932-144A936139F4}" type="presOf" srcId="{D02E712A-3654-43CB-9A12-96FB5A00C0CB}" destId="{BE6482E3-0A90-48AF-A567-9F610729DCC8}" srcOrd="0" destOrd="0" presId="urn:microsoft.com/office/officeart/2005/8/layout/cycle7"/>
    <dgm:cxn modelId="{E63363A1-A68A-423F-89F4-8BC321045D66}" type="presOf" srcId="{98FF51CF-2970-4975-9EFB-AC38BBCF59A9}" destId="{A96C024F-3044-4DCB-89D2-394A78C6BA7C}" srcOrd="0" destOrd="0" presId="urn:microsoft.com/office/officeart/2005/8/layout/cycle7"/>
    <dgm:cxn modelId="{64A1D0E9-CF2C-468A-9045-12A030703BE7}" type="presOf" srcId="{B614934A-5FA2-4DD8-A3FC-05A7397A8787}" destId="{ED4F24C1-4043-4703-992B-72054DE0B037}" srcOrd="0" destOrd="0" presId="urn:microsoft.com/office/officeart/2005/8/layout/cycle7"/>
    <dgm:cxn modelId="{B2EEED0F-8596-45C3-A43F-2FDF47A6B576}" srcId="{B614934A-5FA2-4DD8-A3FC-05A7397A8787}" destId="{A8092EC3-A6A9-416C-9110-C22E5368AE8E}" srcOrd="0" destOrd="0" parTransId="{8F502FE2-67CA-46AD-8668-86F9C2B3AF3E}" sibTransId="{AFE4FD9A-3F8A-4D2B-8AE8-733C58157AD2}"/>
    <dgm:cxn modelId="{151534FF-D18D-4B15-A2D1-B3A68B967761}" type="presOf" srcId="{33E55C4E-D2C0-4676-9FBE-F548762FD44A}" destId="{9B9DA9A4-9ABE-42B8-9B9C-924F8549A274}" srcOrd="0" destOrd="0" presId="urn:microsoft.com/office/officeart/2005/8/layout/cycle7"/>
    <dgm:cxn modelId="{411CD601-316C-4145-AF83-4103FED094A8}" type="presOf" srcId="{A8092EC3-A6A9-416C-9110-C22E5368AE8E}" destId="{36521D9C-8E6C-422C-B9F0-205CA3BCD9CD}" srcOrd="0" destOrd="0" presId="urn:microsoft.com/office/officeart/2005/8/layout/cycle7"/>
    <dgm:cxn modelId="{BD53ED05-1995-46BC-B302-C6E708E531B2}" type="presOf" srcId="{AFE4FD9A-3F8A-4D2B-8AE8-733C58157AD2}" destId="{1B9BA4C0-2FBE-4D40-8DA9-ABC88B42B083}" srcOrd="1" destOrd="0" presId="urn:microsoft.com/office/officeart/2005/8/layout/cycle7"/>
    <dgm:cxn modelId="{20AE2F9B-93D7-4A2F-8606-525A9C83F55E}" type="presOf" srcId="{A47A50A3-6ECD-408A-9DC6-7B9DFA210DF5}" destId="{52F9D458-7E66-4CA6-A1FA-9AA52006983A}" srcOrd="0" destOrd="0" presId="urn:microsoft.com/office/officeart/2005/8/layout/cycle7"/>
    <dgm:cxn modelId="{FDDB39DC-BC7E-48AD-8FAE-F22EB98C4C0D}" srcId="{B614934A-5FA2-4DD8-A3FC-05A7397A8787}" destId="{98FF51CF-2970-4975-9EFB-AC38BBCF59A9}" srcOrd="1" destOrd="0" parTransId="{595C30A5-9336-4730-97BB-28E39A3D6D4B}" sibTransId="{33E55C4E-D2C0-4676-9FBE-F548762FD44A}"/>
    <dgm:cxn modelId="{82994A32-4F52-4E24-9698-AE556F655905}" type="presOf" srcId="{AFE4FD9A-3F8A-4D2B-8AE8-733C58157AD2}" destId="{A9BA490A-964B-4869-986F-B94424119811}" srcOrd="0" destOrd="0" presId="urn:microsoft.com/office/officeart/2005/8/layout/cycle7"/>
    <dgm:cxn modelId="{5CA0A479-7EF0-4EC1-8E3B-A729C2951BE8}" type="presOf" srcId="{A47A50A3-6ECD-408A-9DC6-7B9DFA210DF5}" destId="{35A85CA1-1ADD-4EE6-B6C9-0E57578DFFB6}" srcOrd="1" destOrd="0" presId="urn:microsoft.com/office/officeart/2005/8/layout/cycle7"/>
    <dgm:cxn modelId="{0ABE44AE-CA3B-4AD7-A2B8-E8EEA1543EE8}" type="presParOf" srcId="{ED4F24C1-4043-4703-992B-72054DE0B037}" destId="{36521D9C-8E6C-422C-B9F0-205CA3BCD9CD}" srcOrd="0" destOrd="0" presId="urn:microsoft.com/office/officeart/2005/8/layout/cycle7"/>
    <dgm:cxn modelId="{14AC8942-2605-4C26-90C5-9A4C8BD8D33F}" type="presParOf" srcId="{ED4F24C1-4043-4703-992B-72054DE0B037}" destId="{A9BA490A-964B-4869-986F-B94424119811}" srcOrd="1" destOrd="0" presId="urn:microsoft.com/office/officeart/2005/8/layout/cycle7"/>
    <dgm:cxn modelId="{0837F5E7-EDD3-4A37-928E-671B64273DE3}" type="presParOf" srcId="{A9BA490A-964B-4869-986F-B94424119811}" destId="{1B9BA4C0-2FBE-4D40-8DA9-ABC88B42B083}" srcOrd="0" destOrd="0" presId="urn:microsoft.com/office/officeart/2005/8/layout/cycle7"/>
    <dgm:cxn modelId="{F1379BBB-159E-4B53-9E18-5239FDA3F2F5}" type="presParOf" srcId="{ED4F24C1-4043-4703-992B-72054DE0B037}" destId="{A96C024F-3044-4DCB-89D2-394A78C6BA7C}" srcOrd="2" destOrd="0" presId="urn:microsoft.com/office/officeart/2005/8/layout/cycle7"/>
    <dgm:cxn modelId="{629B27FF-D499-4B82-9ECB-62E47786D06E}" type="presParOf" srcId="{ED4F24C1-4043-4703-992B-72054DE0B037}" destId="{9B9DA9A4-9ABE-42B8-9B9C-924F8549A274}" srcOrd="3" destOrd="0" presId="urn:microsoft.com/office/officeart/2005/8/layout/cycle7"/>
    <dgm:cxn modelId="{E333C48E-1D3B-40EC-9DA0-0E3C052D081E}" type="presParOf" srcId="{9B9DA9A4-9ABE-42B8-9B9C-924F8549A274}" destId="{61740E9D-B4BB-45A0-B9BC-A032AA6E5D02}" srcOrd="0" destOrd="0" presId="urn:microsoft.com/office/officeart/2005/8/layout/cycle7"/>
    <dgm:cxn modelId="{653F72C5-0B81-4CEC-9611-ED9DFCCC5BE2}" type="presParOf" srcId="{ED4F24C1-4043-4703-992B-72054DE0B037}" destId="{BE6482E3-0A90-48AF-A567-9F610729DCC8}" srcOrd="4" destOrd="0" presId="urn:microsoft.com/office/officeart/2005/8/layout/cycle7"/>
    <dgm:cxn modelId="{84260EA7-69CA-41A2-8447-F5A4D4A7B1C5}" type="presParOf" srcId="{ED4F24C1-4043-4703-992B-72054DE0B037}" destId="{52F9D458-7E66-4CA6-A1FA-9AA52006983A}" srcOrd="5" destOrd="0" presId="urn:microsoft.com/office/officeart/2005/8/layout/cycle7"/>
    <dgm:cxn modelId="{D592DD34-46C6-4922-BDCF-5F8575DAAA97}" type="presParOf" srcId="{52F9D458-7E66-4CA6-A1FA-9AA52006983A}" destId="{35A85CA1-1ADD-4EE6-B6C9-0E57578DFFB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3EE7D-E39C-421B-9320-5DB542C9327E}">
      <dsp:nvSpPr>
        <dsp:cNvPr id="0" name=""/>
        <dsp:cNvSpPr/>
      </dsp:nvSpPr>
      <dsp:spPr>
        <a:xfrm>
          <a:off x="488044" y="1422"/>
          <a:ext cx="1485960" cy="8915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Patient Care</a:t>
          </a:r>
          <a:endParaRPr lang="en-US" sz="1400" kern="1200" dirty="0"/>
        </a:p>
      </dsp:txBody>
      <dsp:txXfrm>
        <a:off x="488044" y="1422"/>
        <a:ext cx="1485960" cy="891576"/>
      </dsp:txXfrm>
    </dsp:sp>
    <dsp:sp modelId="{31FA5287-8DEB-45AB-BB69-B118F26DF455}">
      <dsp:nvSpPr>
        <dsp:cNvPr id="0" name=""/>
        <dsp:cNvSpPr/>
      </dsp:nvSpPr>
      <dsp:spPr>
        <a:xfrm>
          <a:off x="2084976" y="0"/>
          <a:ext cx="1485960" cy="891576"/>
        </a:xfrm>
        <a:prstGeom prst="rect">
          <a:avLst/>
        </a:prstGeom>
        <a:solidFill>
          <a:schemeClr val="accent5">
            <a:hueOff val="-817038"/>
            <a:satOff val="-1136"/>
            <a:lumOff val="-4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Knowledge for Practice</a:t>
          </a:r>
          <a:endParaRPr lang="en-US" sz="1400" kern="1200" dirty="0"/>
        </a:p>
      </dsp:txBody>
      <dsp:txXfrm>
        <a:off x="2084976" y="0"/>
        <a:ext cx="1485960" cy="891576"/>
      </dsp:txXfrm>
    </dsp:sp>
    <dsp:sp modelId="{5468364F-29BB-4662-A3D9-2E50E646B88D}">
      <dsp:nvSpPr>
        <dsp:cNvPr id="0" name=""/>
        <dsp:cNvSpPr/>
      </dsp:nvSpPr>
      <dsp:spPr>
        <a:xfrm>
          <a:off x="3757157" y="1422"/>
          <a:ext cx="1485960" cy="891576"/>
        </a:xfrm>
        <a:prstGeom prst="rect">
          <a:avLst/>
        </a:prstGeom>
        <a:solidFill>
          <a:schemeClr val="accent5">
            <a:hueOff val="-1634077"/>
            <a:satOff val="-2273"/>
            <a:lumOff val="-8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Practice-Based Learning and Improvement</a:t>
          </a:r>
          <a:endParaRPr lang="en-US" sz="1400" kern="1200" dirty="0"/>
        </a:p>
      </dsp:txBody>
      <dsp:txXfrm>
        <a:off x="3757157" y="1422"/>
        <a:ext cx="1485960" cy="891576"/>
      </dsp:txXfrm>
    </dsp:sp>
    <dsp:sp modelId="{152FB663-ED0E-4FB4-90E4-9E98BE977D68}">
      <dsp:nvSpPr>
        <dsp:cNvPr id="0" name=""/>
        <dsp:cNvSpPr/>
      </dsp:nvSpPr>
      <dsp:spPr>
        <a:xfrm>
          <a:off x="488044" y="1041594"/>
          <a:ext cx="1485960" cy="89157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Interpersonal and Communication Skills</a:t>
          </a:r>
          <a:endParaRPr lang="en-US" sz="1400" kern="1200" dirty="0"/>
        </a:p>
      </dsp:txBody>
      <dsp:txXfrm>
        <a:off x="488044" y="1041594"/>
        <a:ext cx="1485960" cy="891576"/>
      </dsp:txXfrm>
    </dsp:sp>
    <dsp:sp modelId="{FE8DBFB3-0A59-45C8-AEE5-AFE6A8968AC0}">
      <dsp:nvSpPr>
        <dsp:cNvPr id="0" name=""/>
        <dsp:cNvSpPr/>
      </dsp:nvSpPr>
      <dsp:spPr>
        <a:xfrm>
          <a:off x="2122601" y="1041594"/>
          <a:ext cx="1485960" cy="891576"/>
        </a:xfrm>
        <a:prstGeom prst="rect">
          <a:avLst/>
        </a:prstGeom>
        <a:solidFill>
          <a:schemeClr val="accent5">
            <a:hueOff val="-3268153"/>
            <a:satOff val="-4546"/>
            <a:lumOff val="-17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Professionalism</a:t>
          </a:r>
          <a:endParaRPr lang="en-US" sz="1400" kern="1200" dirty="0"/>
        </a:p>
      </dsp:txBody>
      <dsp:txXfrm>
        <a:off x="2122601" y="1041594"/>
        <a:ext cx="1485960" cy="891576"/>
      </dsp:txXfrm>
    </dsp:sp>
    <dsp:sp modelId="{A9379A0F-A38C-4586-9D44-601BC0D17259}">
      <dsp:nvSpPr>
        <dsp:cNvPr id="0" name=""/>
        <dsp:cNvSpPr/>
      </dsp:nvSpPr>
      <dsp:spPr>
        <a:xfrm>
          <a:off x="3757157" y="1041594"/>
          <a:ext cx="1485960" cy="891576"/>
        </a:xfrm>
        <a:prstGeom prst="rect">
          <a:avLst/>
        </a:prstGeom>
        <a:solidFill>
          <a:schemeClr val="accent5">
            <a:hueOff val="-4085191"/>
            <a:satOff val="-5682"/>
            <a:lumOff val="-21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Systems-based Practice</a:t>
          </a:r>
          <a:endParaRPr lang="en-US" sz="1400" kern="1200" dirty="0"/>
        </a:p>
      </dsp:txBody>
      <dsp:txXfrm>
        <a:off x="3757157" y="1041594"/>
        <a:ext cx="1485960" cy="891576"/>
      </dsp:txXfrm>
    </dsp:sp>
    <dsp:sp modelId="{019575C7-CC2C-4C15-8E04-4E51067AE225}">
      <dsp:nvSpPr>
        <dsp:cNvPr id="0" name=""/>
        <dsp:cNvSpPr/>
      </dsp:nvSpPr>
      <dsp:spPr>
        <a:xfrm>
          <a:off x="488044" y="2081767"/>
          <a:ext cx="1485960" cy="89157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Inter-professional Collaboration</a:t>
          </a:r>
          <a:endParaRPr lang="en-US" sz="1400" kern="1200" dirty="0"/>
        </a:p>
      </dsp:txBody>
      <dsp:txXfrm>
        <a:off x="488044" y="2081767"/>
        <a:ext cx="1485960" cy="891576"/>
      </dsp:txXfrm>
    </dsp:sp>
    <dsp:sp modelId="{4D477FF3-017E-4B26-8C00-DC2DB8F3D5E3}">
      <dsp:nvSpPr>
        <dsp:cNvPr id="0" name=""/>
        <dsp:cNvSpPr/>
      </dsp:nvSpPr>
      <dsp:spPr>
        <a:xfrm>
          <a:off x="2122601" y="2081767"/>
          <a:ext cx="1485960" cy="891576"/>
        </a:xfrm>
        <a:prstGeom prst="rect">
          <a:avLst/>
        </a:prstGeom>
        <a:solidFill>
          <a:schemeClr val="accent5">
            <a:hueOff val="-5719268"/>
            <a:satOff val="-7955"/>
            <a:lumOff val="-30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Personal and Professional Development</a:t>
          </a:r>
          <a:endParaRPr lang="en-US" sz="1400" kern="1200" dirty="0"/>
        </a:p>
      </dsp:txBody>
      <dsp:txXfrm>
        <a:off x="2122601" y="2081767"/>
        <a:ext cx="1485960" cy="891576"/>
      </dsp:txXfrm>
    </dsp:sp>
    <dsp:sp modelId="{F3314747-2ADE-4788-A6DF-8D4EC7185201}">
      <dsp:nvSpPr>
        <dsp:cNvPr id="0" name=""/>
        <dsp:cNvSpPr/>
      </dsp:nvSpPr>
      <dsp:spPr>
        <a:xfrm>
          <a:off x="3757157" y="2081767"/>
          <a:ext cx="1485960" cy="891576"/>
        </a:xfrm>
        <a:prstGeom prst="rect">
          <a:avLst/>
        </a:prstGeom>
        <a:solidFill>
          <a:schemeClr val="accent5">
            <a:hueOff val="-6536306"/>
            <a:satOff val="-9092"/>
            <a:lumOff val="-34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Technology and Telehealth*</a:t>
          </a:r>
          <a:endParaRPr lang="en-US" sz="1400" kern="1200" dirty="0"/>
        </a:p>
      </dsp:txBody>
      <dsp:txXfrm>
        <a:off x="3757157" y="2081767"/>
        <a:ext cx="1485960" cy="891576"/>
      </dsp:txXfrm>
    </dsp:sp>
    <dsp:sp modelId="{F3E739A4-B0C2-4D48-87DF-51727F1CCA5A}">
      <dsp:nvSpPr>
        <dsp:cNvPr id="0" name=""/>
        <dsp:cNvSpPr/>
      </dsp:nvSpPr>
      <dsp:spPr>
        <a:xfrm>
          <a:off x="2122601" y="3121939"/>
          <a:ext cx="1485960" cy="8915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Diversity, Equity, and Inclusion*</a:t>
          </a:r>
          <a:endParaRPr lang="en-US" sz="1400" kern="1200" dirty="0"/>
        </a:p>
      </dsp:txBody>
      <dsp:txXfrm>
        <a:off x="2122601" y="3121939"/>
        <a:ext cx="1485960" cy="891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1D9C-8E6C-422C-B9F0-205CA3BCD9CD}">
      <dsp:nvSpPr>
        <dsp:cNvPr id="0" name=""/>
        <dsp:cNvSpPr/>
      </dsp:nvSpPr>
      <dsp:spPr>
        <a:xfrm>
          <a:off x="1187431" y="60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Resident</a:t>
          </a:r>
          <a:endParaRPr lang="en-US" sz="2000" kern="1200" dirty="0"/>
        </a:p>
      </dsp:txBody>
      <dsp:txXfrm>
        <a:off x="1203748" y="16917"/>
        <a:ext cx="1081540" cy="524453"/>
      </dsp:txXfrm>
    </dsp:sp>
    <dsp:sp modelId="{A9BA490A-964B-4869-986F-B94424119811}">
      <dsp:nvSpPr>
        <dsp:cNvPr id="0" name=""/>
        <dsp:cNvSpPr/>
      </dsp:nvSpPr>
      <dsp:spPr>
        <a:xfrm rot="3600000">
          <a:off x="1914219" y="978309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972713" y="1017305"/>
        <a:ext cx="463508" cy="116988"/>
      </dsp:txXfrm>
    </dsp:sp>
    <dsp:sp modelId="{A96C024F-3044-4DCB-89D2-394A78C6BA7C}">
      <dsp:nvSpPr>
        <dsp:cNvPr id="0" name=""/>
        <dsp:cNvSpPr/>
      </dsp:nvSpPr>
      <dsp:spPr>
        <a:xfrm>
          <a:off x="2107328" y="159391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Program</a:t>
          </a:r>
          <a:endParaRPr lang="en-US" sz="2000" kern="1200" dirty="0"/>
        </a:p>
      </dsp:txBody>
      <dsp:txXfrm>
        <a:off x="2123645" y="1610227"/>
        <a:ext cx="1081540" cy="524453"/>
      </dsp:txXfrm>
    </dsp:sp>
    <dsp:sp modelId="{9B9DA9A4-9ABE-42B8-9B9C-924F8549A274}">
      <dsp:nvSpPr>
        <dsp:cNvPr id="0" name=""/>
        <dsp:cNvSpPr/>
      </dsp:nvSpPr>
      <dsp:spPr>
        <a:xfrm rot="10800000">
          <a:off x="1454270" y="1774963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1512764" y="1813959"/>
        <a:ext cx="463508" cy="116988"/>
      </dsp:txXfrm>
    </dsp:sp>
    <dsp:sp modelId="{BE6482E3-0A90-48AF-A567-9F610729DCC8}">
      <dsp:nvSpPr>
        <dsp:cNvPr id="0" name=""/>
        <dsp:cNvSpPr/>
      </dsp:nvSpPr>
      <dsp:spPr>
        <a:xfrm>
          <a:off x="267533" y="1593910"/>
          <a:ext cx="1114174" cy="55708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</a:t>
          </a:r>
          <a:endParaRPr lang="en-US" sz="2000" kern="1200" dirty="0"/>
        </a:p>
      </dsp:txBody>
      <dsp:txXfrm>
        <a:off x="283850" y="1610227"/>
        <a:ext cx="1081540" cy="524453"/>
      </dsp:txXfrm>
    </dsp:sp>
    <dsp:sp modelId="{52F9D458-7E66-4CA6-A1FA-9AA52006983A}">
      <dsp:nvSpPr>
        <dsp:cNvPr id="0" name=""/>
        <dsp:cNvSpPr/>
      </dsp:nvSpPr>
      <dsp:spPr>
        <a:xfrm rot="18000000">
          <a:off x="994321" y="978309"/>
          <a:ext cx="580496" cy="19498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052815" y="1017305"/>
        <a:ext cx="463508" cy="11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13BEA-EBC0-4C25-8D2E-A82D7425F01B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71151-49A1-4801-9D29-B3A8ABBB58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9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43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5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82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99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57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207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715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019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2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5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39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55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76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55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32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83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168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12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053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45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355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976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60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026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55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4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0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6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19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5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Meaghan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166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3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48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22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88EF3-B046-4CAC-B7B3-F7E028326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66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28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71151-49A1-4801-9D29-B3A8ABBB58A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49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F5E56-3CEA-49B7-BDD3-786BF73292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800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Kerry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9B6D0-1CCD-0E4E-A7EA-E2EBBDC44A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431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973B2-4A46-44B3-A77D-01703AA210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142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Kerry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BF6A1-691F-48C9-AAF3-7B0F1F62BB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5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985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49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048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202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49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996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2374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565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4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Meaghan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42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Meaghan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063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71151-49A1-4801-9D29-B3A8ABBB5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7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4989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2956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28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61247"/>
            <a:ext cx="2628900" cy="471571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61247"/>
            <a:ext cx="7734300" cy="471571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A8B7-2F8D-C842-8AC0-1E730BF6C0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3999" y="720724"/>
            <a:ext cx="9143999" cy="2535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74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A147DB3-C5C0-9F43-B4E5-586F73EF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2221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6113"/>
            <a:ext cx="10515600" cy="2959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57EC85C-45E0-9B43-ACC6-651F65142B06}"/>
              </a:ext>
            </a:extLst>
          </p:cNvPr>
          <p:cNvSpPr txBox="1">
            <a:spLocks/>
          </p:cNvSpPr>
          <p:nvPr userDrawn="1"/>
        </p:nvSpPr>
        <p:spPr>
          <a:xfrm>
            <a:off x="838200" y="11511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75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0375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8347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44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93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97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4294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5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566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54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047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28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04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7242"/>
            <a:ext cx="3932237" cy="1219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657242"/>
            <a:ext cx="6172200" cy="467668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76442"/>
            <a:ext cx="3932237" cy="3465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498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99386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10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81291"/>
            <a:ext cx="3932237" cy="331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60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0706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07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4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19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47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0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11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90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39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31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16D51C0C-53E4-5A42-A896-30E9BFCD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22" y="1159544"/>
            <a:ext cx="11199737" cy="9533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endParaRPr lang="en-US" sz="4800" dirty="0">
              <a:solidFill>
                <a:srgbClr val="0B5AAC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C5200E-B055-0A48-8262-4FE1516C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2" y="2112849"/>
            <a:ext cx="11199737" cy="39666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6AB946"/>
              </a:buClr>
              <a:buSzPct val="85000"/>
              <a:buFont typeface="Wingdings" charset="2"/>
              <a:buChar char="u"/>
            </a:pPr>
            <a:endParaRPr lang="en-US" sz="3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5D2F71-30BA-F44A-806E-5C02EAAE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8412" y="641645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pPr algn="r"/>
            <a:fld id="{822BA8FC-1EE2-E04D-A7FB-89AD5AE6761C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5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36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8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03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58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7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3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31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829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49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58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22BA8FC-1EE2-E04D-A7FB-89AD5AE676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5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296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739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62912"/>
            <a:ext cx="5157787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39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62912"/>
            <a:ext cx="5183188" cy="2515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3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6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8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8675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86753"/>
            <a:ext cx="6172200" cy="4274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186953"/>
            <a:ext cx="3932237" cy="25773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1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97106"/>
            <a:ext cx="3932237" cy="12550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106"/>
            <a:ext cx="6172200" cy="43639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1812"/>
            <a:ext cx="3932237" cy="302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161-B30D-465E-9C63-9055E32FD1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9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55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7671"/>
            <a:ext cx="10515600" cy="3299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53E5B161-B30D-465E-9C63-9055E32FD1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270B7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9C21-3D77-DF40-9D03-028F663A6E0F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A6AC-8299-7C4A-987D-EB59C6EF51A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6732B5-B184-7A4A-AEEE-E10246F72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164B74E3-BB50-594C-8406-6F02E388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93" y="4832172"/>
            <a:ext cx="7310907" cy="948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5620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9BAB-01F4-4895-B704-5EAE08FFA9FA}" type="datetimeFigureOut">
              <a:rPr lang="en-US" smtClean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99BBF-34DC-43B4-BEB5-7AC8BF8BA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06472ED-54A8-9243-82D2-84799D8B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24775"/>
            <a:ext cx="12192000" cy="810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A1848-EA9C-FB4E-B72B-4142A0A34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3172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bg1"/>
                </a:solidFill>
              </a:defRPr>
            </a:lvl1pPr>
          </a:lstStyle>
          <a:p>
            <a:fld id="{9E3D7A26-89E2-D54F-B09C-F802BB5990F3}" type="slidenum">
              <a:rPr lang="en-US" smtClean="0"/>
              <a:pPr/>
              <a:t>‹#›</a:t>
            </a:fld>
            <a:endParaRPr lang="en-US" sz="1333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7BC550-A7B8-7D42-80BD-A50EAB21E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468" y="2046490"/>
            <a:ext cx="11307651" cy="430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391EB6-4C0F-094C-89C7-EA5C9C028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9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4800" b="1" kern="1200" spc="-27" baseline="0">
          <a:solidFill>
            <a:srgbClr val="0B5AAC"/>
          </a:solidFill>
          <a:latin typeface="+mj-lt"/>
          <a:ea typeface="+mj-ea"/>
          <a:cs typeface="+mj-cs"/>
        </a:defRPr>
      </a:lvl1pPr>
    </p:titleStyle>
    <p:bodyStyle>
      <a:lvl1pPr marL="306910" indent="-306910" algn="l" defTabSz="609585" rtl="0" eaLnBrk="1" latinLnBrk="0" hangingPunct="1">
        <a:spcBef>
          <a:spcPct val="20000"/>
        </a:spcBef>
        <a:buClr>
          <a:srgbClr val="6AB946"/>
        </a:buClr>
        <a:buSzPct val="100000"/>
        <a:buFont typeface="Big Caslon Medium" panose="02000603090000020003" pitchFamily="2" charset="-79"/>
        <a:buChar char="◆"/>
        <a:tabLst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3733" kern="1200" spc="-27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pppostgradtraining.com/accreditation/accreditation-status-and-public-commentary/" TargetMode="Externa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www.apppostgradtraining.com/2023/11/07/save-the-date-for-the-annual-conference/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vimeo.com/851295345/4cfb0e9473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WgVbObv-KgPfz5UyKgSuXsWj09Skq1pp?usp=sharin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weitzmaninstitute.org/content/postgraduate-nurse-practitioner-np-residency-and-npphysician-associate-pa-training-program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openxmlformats.org/officeDocument/2006/relationships/hyperlink" Target="https://www.healthcenterinfo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itzmaninstitute.org/ncaresources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81473"/>
            <a:ext cx="121919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</a:pPr>
            <a:r>
              <a:rPr lang="en-US" sz="5000" b="1" spc="-30" dirty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Postgraduate Nurse Practitioner Residency </a:t>
            </a:r>
            <a:r>
              <a:rPr lang="en-US" sz="5000" b="1" spc="-30" dirty="0" smtClean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 </a:t>
            </a:r>
            <a:r>
              <a:rPr lang="en-US" sz="5000" b="1" spc="-30" dirty="0">
                <a:solidFill>
                  <a:srgbClr val="00855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Fellowship Program Learning Collaborative</a:t>
            </a:r>
          </a:p>
          <a:p>
            <a:pPr lvl="0" algn="ctr" defTabSz="457200">
              <a:defRPr/>
            </a:pP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Five: </a:t>
            </a:r>
            <a:r>
              <a:rPr lang="en-US" sz="3600" spc="-30" dirty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Tuesday March </a:t>
            </a:r>
            <a:r>
              <a:rPr lang="en-US" sz="3600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sz="3600" spc="-30" baseline="3000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kumimoji="0" lang="en-US" sz="36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2024</a:t>
            </a:r>
            <a:endParaRPr kumimoji="0" lang="en-US" sz="3600" b="0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 of Evaluation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Be anchored in your program’s mission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Integrated throughout the Program –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from recruitment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to graduation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Create explicit expectations for trainee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Document programmatic success and challenges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Foster improvement positive growth, creativity and innovation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Characteristics of Good Evaluation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581" y="2458882"/>
            <a:ext cx="4327856" cy="32953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559114" y="2276539"/>
            <a:ext cx="816068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Systematic formative (on-going) and summative (final) data collection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Designed before the program begins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Clearly communicated to all program participants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Bi-directional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Overall program review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Identify strengths and opportunities for improvement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Questions Guiding the Evaluation Process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54" y="2311400"/>
            <a:ext cx="3256022" cy="43351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8197516" cy="408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be evaluated?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criteria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be used to judge program performance?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standards of performance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on the criteria must be reached for the program to be considered successful?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evidence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will indicate performance on the criteria relative to the standards?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conclusions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about program performance are justified based on the available evidence?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Process: How Do You Do 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88536" y="2311400"/>
            <a:ext cx="7126664" cy="4023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Steps 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Engage stakeholders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Describe the program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Focus the evaluation design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Gather credible evidence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Justify conclusions: Analyze, synthesize and interpret findings, provide alternate explanations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Feedback, follow up and disseminate: Ensure use and share lessons learned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31" y="2127415"/>
            <a:ext cx="4671897" cy="43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–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General Guidelines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2241406" y="2408475"/>
            <a:ext cx="7927848" cy="3785616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400" y="2408475"/>
            <a:ext cx="6923859" cy="37856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Must use an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objective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systematic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cumulative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evaluation process that is based on the Program’s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core elements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competencies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and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 components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Core Evaluation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Assessing the Postgraduate Trainee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Organizational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Clinical Faculty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Ongoing Program Evaluation</a:t>
            </a: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Fitting the Pieces Together: Program Evaluation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29" y="2721906"/>
            <a:ext cx="3267908" cy="3253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3647" y="3820285"/>
            <a:ext cx="179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37737" y="3525138"/>
            <a:ext cx="142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Preceptor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Faculty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Staff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644" y="2291061"/>
            <a:ext cx="128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Trainee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5974" y="5960113"/>
            <a:ext cx="158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Institution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2538663" y="2311400"/>
            <a:ext cx="6750266" cy="3848768"/>
          </a:xfrm>
          <a:prstGeom prst="bracketPair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0057" y="2447920"/>
            <a:ext cx="1839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Overall Program</a:t>
            </a:r>
          </a:p>
        </p:txBody>
      </p:sp>
    </p:spTree>
    <p:extLst>
      <p:ext uri="{BB962C8B-B14F-4D97-AF65-F5344CB8AC3E}">
        <p14:creationId xmlns:p14="http://schemas.microsoft.com/office/powerpoint/2010/main" val="28795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Evaluating the Postgraduate Trainee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165782" y="2418418"/>
            <a:ext cx="9392239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Assess the performance and development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each trainee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Periodic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, objective assessment focused on core competencies 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clinical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and professional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areas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Include identification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of deficiencies or performance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concerns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clear process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for promptly identifying and addressing trainee’s issues including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 performance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improvement plan with measurable outcomes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Postgraduate Trainee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self-assessment of competency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evaluation of all core program components: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Preceptors for continuity and specialty clinics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Weekly didactic sessions, etc.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Preceptors’ assessments of the trainee’s performance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Trainee’s reflective self assessment of their experience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Final programmatic evaluation 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Assist the trainee in assembling the assessment elements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Learning portfolio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Coaching sessions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Faculty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Established process to regularly evaluate all clinical faculty, including preceptors and didactic faculty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Evaluators include (but not limited to) trainees and program director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Have clear process for promptly identifying and addressing any faculty performance issues including performance improvement plan with measurable outcomes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048"/>
            <a:ext cx="10515600" cy="762352"/>
          </a:xfrm>
        </p:spPr>
        <p:txBody>
          <a:bodyPr/>
          <a:lstStyle/>
          <a:p>
            <a:pPr algn="ctr"/>
            <a:r>
              <a:rPr lang="en-US" dirty="0">
                <a:latin typeface="+mj-lt"/>
              </a:rPr>
              <a:t>Get the Most Out of Your Zoom Experience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keep yourself on MUTE to avoid background/distracting sounds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Use the CHAT function or UNMUTE to ask questions or make comments</a:t>
            </a:r>
          </a:p>
          <a:p>
            <a:pPr marL="236538" marR="0" lvl="0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Please change your participant name to your full name and organization</a:t>
            </a:r>
          </a:p>
          <a:p>
            <a:pPr marL="636588" marR="0" lvl="1" indent="-236538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“Meaghan Angers CHCI”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2" descr="Changing Your Name in a Zoom Meeting | teaching@NM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70" y="4183945"/>
            <a:ext cx="25336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hanging Your Name in a Zoom Meeting | teaching@NM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0" y="4231569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hanging Your Name in a Zoom Meeting | teaching@N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95" y="4144709"/>
            <a:ext cx="2747529" cy="23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319889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Organizational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1986546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Program must review and assess the operational impact of the Program on the overall organization and evaluate for improvements or efficiencies in the business operations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Financial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Administrative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Operational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 documented process for initial and on-going evaluation of all sites used for trainees’ clinical practice experiences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site itself (resources provided, staff, etc.)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trainee’s experience at the site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Recommend Residency Advisory Committee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Ongoing Program Evaluation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9114" y="2342176"/>
            <a:ext cx="2949355" cy="40010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Established process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Periodic, at least annual evaluation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Suggested areas to document the findings 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Postgraduate trainee completion rates; withdrawals or dismissals</a:t>
            </a: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0005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840" y="2311400"/>
            <a:ext cx="3483626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Postgraduate trainee evaluations of core program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elements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Preceptor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 of trainees’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performance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Graduate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employment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data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Alumni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satisfaction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Employer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satisfaction (if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possible)</a:t>
            </a:r>
          </a:p>
          <a:p>
            <a:pPr marL="4572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staff turn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over</a:t>
            </a: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1143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2837" y="2342178"/>
            <a:ext cx="4204205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000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Suggested areas for documentation of evaluation process and subsequent action plan - Identified strengths and weaknesses, opportunities for improvement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Structural or content program adjustments to address areas needing improvement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Evidence of improvement resulting from implementation of action plan</a:t>
            </a:r>
          </a:p>
        </p:txBody>
      </p:sp>
    </p:spTree>
    <p:extLst>
      <p:ext uri="{BB962C8B-B14F-4D97-AF65-F5344CB8AC3E}">
        <p14:creationId xmlns:p14="http://schemas.microsoft.com/office/powerpoint/2010/main" val="24673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– Didactic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19432" y="2331407"/>
            <a:ext cx="11297265" cy="4526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Know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characteristics of good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process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 connection with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Understand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how the accreditation standards serves as a foundation for program development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Importance of Evaluation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Helping to clarify program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plans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Links the curriculum to outcomes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Improving communication among participants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partners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Gather feedback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needed to improve and be accountable for program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outcomes/effectiveness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Gain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insight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about best practices and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innovation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Determine the impact of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program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Empower program participants and contribute to organizational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growth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Conclusion 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 Basic Steps to Program 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1106904" y="3031958"/>
            <a:ext cx="9420727" cy="3393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Use the accreditation standards as a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roadmap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a written plan linked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to program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curriculum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Collect 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Analyze data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Communicate and improve</a:t>
            </a:r>
          </a:p>
          <a:p>
            <a:pPr marL="457200" marR="0" lvl="0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+mj-lt"/>
              <a:buAutoNum type="arabicPeriod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Evaluation – Resident Learner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464852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Evaluations – What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 Evaluate</a:t>
            </a:r>
          </a:p>
        </p:txBody>
      </p:sp>
      <p:graphicFrame>
        <p:nvGraphicFramePr>
          <p:cNvPr id="11" name="Diagram 10"/>
          <p:cNvGraphicFramePr/>
          <p:nvPr>
            <p:extLst/>
          </p:nvPr>
        </p:nvGraphicFramePr>
        <p:xfrm>
          <a:off x="0" y="2640744"/>
          <a:ext cx="5731163" cy="4014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2"/>
          <p:cNvSpPr txBox="1">
            <a:spLocks/>
          </p:cNvSpPr>
          <p:nvPr/>
        </p:nvSpPr>
        <p:spPr>
          <a:xfrm>
            <a:off x="3634768" y="5931489"/>
            <a:ext cx="1817638" cy="5639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fornian FB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* New competency domains 2023 Accreditation Standards 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734528" y="2130562"/>
            <a:ext cx="4405746" cy="5552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2060"/>
                </a:solidFill>
                <a:latin typeface="Californian FB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Competency Domains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785091" y="2429523"/>
            <a:ext cx="3579862" cy="17119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is planned, ongoing, and bi-directional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assessments of NP Residents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 evaluation of program including experiences and preceptors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Ongoing internal program evaluation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Diagram 14"/>
          <p:cNvGraphicFramePr/>
          <p:nvPr>
            <p:extLst/>
          </p:nvPr>
        </p:nvGraphicFramePr>
        <p:xfrm>
          <a:off x="6830504" y="4343828"/>
          <a:ext cx="3489037" cy="215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590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Residency Experience and Outcomes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6501063" cy="4351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Focus on managing complex patients, expert use of data, specialty training in priority areas, full scope of practice, and  preparing for careers as PCP.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Develop a panel of approximately 300-400 patients/1,000 visits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Portfolio of clinical procedures commonly seen in primary care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Quality Improvement project focused on improvement within practice setting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 descr="CHC_NP12MonthWheel_color_F05231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3" y="2311400"/>
            <a:ext cx="4158300" cy="43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69" y="2613057"/>
            <a:ext cx="2810680" cy="2511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 of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 –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Alumni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38795" y="2444865"/>
            <a:ext cx="4879160" cy="4209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Demonstrate achievement of program goals and objectives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overall outcome measures for your training program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Recommend collecting annual data on your cohort of alumni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35" y="4309490"/>
            <a:ext cx="3820095" cy="2345091"/>
          </a:xfrm>
          <a:prstGeom prst="rect">
            <a:avLst/>
          </a:prstGeom>
          <a:noFill/>
          <a:ln w="952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1257" y="1661424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Residency Program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Management &amp;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Evaluations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911257" y="26696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There are many strategies for approaching program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                           management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evaluations: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Microsoft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products - Word, Excel, One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Note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Survey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monkey, Qualtrics, My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Evaluations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Larger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Platform- Medical Education Management Software (Med Hub/New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Innovations)</a:t>
            </a:r>
          </a:p>
          <a:p>
            <a:pPr marL="636588" marR="0" lvl="1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–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Allows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for greater program management capabilities </a:t>
            </a: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236538" marR="0" lvl="0" indent="-23653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Session 5 Agenda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03681"/>
              </p:ext>
            </p:extLst>
          </p:nvPr>
        </p:nvGraphicFramePr>
        <p:xfrm>
          <a:off x="609600" y="2311400"/>
          <a:ext cx="10972800" cy="3883915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221185">
                  <a:extLst>
                    <a:ext uri="{9D8B030D-6E8A-4147-A177-3AD203B41FA5}">
                      <a16:colId xmlns:a16="http://schemas.microsoft.com/office/drawing/2014/main" val="3219212598"/>
                    </a:ext>
                  </a:extLst>
                </a:gridCol>
                <a:gridCol w="8751615">
                  <a:extLst>
                    <a:ext uri="{9D8B030D-6E8A-4147-A177-3AD203B41FA5}">
                      <a16:colId xmlns:a16="http://schemas.microsoft.com/office/drawing/2014/main" val="1873340262"/>
                    </a:ext>
                  </a:extLst>
                </a:gridCol>
              </a:tblGrid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1:00 – 1:05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Introduction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and Agenda 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808150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1:05 – 1:40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Evaluation of the residency program &amp; resident learner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957203"/>
                  </a:ext>
                </a:extLst>
              </a:tr>
              <a:tr h="625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1:40 – 1:50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Orientation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512847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1:50 – 2:00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Graduation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363193"/>
                  </a:ext>
                </a:extLst>
              </a:tr>
              <a:tr h="54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– 2:15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Introduction to Accreditation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4702667"/>
                  </a:ext>
                </a:extLst>
              </a:tr>
              <a:tr h="5431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2:15 – 2:25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Questions?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967932"/>
                  </a:ext>
                </a:extLst>
              </a:tr>
              <a:tr h="543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2:25 – 2:30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Wrap-Up and Evaluation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45409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Factors to Consider When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Choosing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Program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Management Tools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779295"/>
            <a:ext cx="10972800" cy="3477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Does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your organization have any existing education management software/residency management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software?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How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large is your program?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you looking for a free resource or do you have the budget to purchase a platform?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What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 Light" panose="020F0302020204030204" pitchFamily="34" charset="0"/>
              </a:rPr>
              <a:t>are your priorities in a system – having a single system? Simplicity? Automation?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 Light" panose="020F03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  <a:endParaRPr kumimoji="0" lang="en-US" sz="5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Orientation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Orientation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625498" cy="433958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Intensive orientation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PROGRAM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ORGANIZATION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SITE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 the COMMUNITY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1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6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basics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Takes place over the course of 3 to 4 weeks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Includes both organizational and clinical trainings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Completed in person at the service delivery site  </a:t>
            </a: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36538" indent="-236538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2" descr="S:\Nurse Practitioner Residency Program\2014-2015 NP Residents\Photos\Orientation\IMG_31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6897" b="19612"/>
          <a:stretch/>
        </p:blipFill>
        <p:spPr bwMode="auto">
          <a:xfrm>
            <a:off x="6235098" y="2598917"/>
            <a:ext cx="5620747" cy="3042653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j-lt"/>
              </a:rPr>
              <a:t>Employee Orientation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599" y="2311400"/>
            <a:ext cx="5827295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Residents should go through your normal employee orientation that all new staff go through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Will cover organizational trainings, policies and procedures, technical training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Coordinate with your HR team to know what they cover in orientation – reduce any redundancies between program and employee orientation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Should include intensive EMR training 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2" descr="S:\Nurse Practitioner Residency Program\2016-2017 NP Residents\photos\Orientation\IMG_73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7702" r="10267"/>
          <a:stretch/>
        </p:blipFill>
        <p:spPr bwMode="auto">
          <a:xfrm>
            <a:off x="6641432" y="2444865"/>
            <a:ext cx="5173579" cy="3187887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Site Orientation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261811" cy="4137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2800" b="1" dirty="0">
                <a:latin typeface="+mj-lt"/>
                <a:cs typeface="Calibri Light" panose="020F0302020204030204" pitchFamily="34" charset="0"/>
              </a:rPr>
              <a:t>Shadowing all positions on staff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Front desk staff 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Nurse, Medical Assistant, PCP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Behavioral Health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Dental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Other services: nutritionist, pharmacist, diabetes educator lactation consultant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20" y="1549049"/>
            <a:ext cx="3575424" cy="2505594"/>
          </a:xfrm>
          <a:prstGeom prst="round2DiagRect">
            <a:avLst>
              <a:gd name="adj1" fmla="val 16667"/>
              <a:gd name="adj2" fmla="val 0"/>
            </a:avLst>
          </a:prstGeom>
          <a:ln w="57150" cap="sq" cmpd="sng">
            <a:solidFill>
              <a:srgbClr val="376092"/>
            </a:solidFill>
            <a:miter lim="800000"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3567" y="4284132"/>
            <a:ext cx="4144465" cy="2164793"/>
          </a:xfrm>
          <a:prstGeom prst="round2DiagRect">
            <a:avLst>
              <a:gd name="adj1" fmla="val 16667"/>
              <a:gd name="adj2" fmla="val 0"/>
            </a:avLst>
          </a:prstGeom>
          <a:ln w="57150" cap="sq" cmpd="sng">
            <a:solidFill>
              <a:srgbClr val="376092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9549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Community Orientation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5875421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Introduction to UDS data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Tours – meetings with community leaders and key stakeholders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Immersion Excursion – walking tour of community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Community Event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2" descr="S:\Nurse Practitioner Residency Program\Pictures\2011-2012 Residency Class\2011-2012 NP Orientation\photo 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0"/>
          <a:stretch/>
        </p:blipFill>
        <p:spPr bwMode="auto">
          <a:xfrm>
            <a:off x="4483750" y="4297581"/>
            <a:ext cx="3608490" cy="2199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3" descr="S:\Nurse Practitioner Residency Program\Pictures\2011-2012 Residency Class\2011-2012 NP Orientation\Picture 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3333" r="9023" b="7816"/>
          <a:stretch/>
        </p:blipFill>
        <p:spPr bwMode="auto">
          <a:xfrm>
            <a:off x="8324400" y="2444865"/>
            <a:ext cx="3516125" cy="2129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179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Graduation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Graduation Planning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4247146" y="2311400"/>
            <a:ext cx="3681665" cy="4053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Start planning early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Assemble a team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Create a task list with timeline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Document everything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4" y="2817844"/>
            <a:ext cx="3545660" cy="2461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183" y="2817844"/>
            <a:ext cx="3659605" cy="24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Graduation Planning Considerations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3000" b="1" u="sng" dirty="0">
                <a:latin typeface="+mj-lt"/>
                <a:cs typeface="Calibri Light" panose="020F0302020204030204" pitchFamily="34" charset="0"/>
              </a:rPr>
              <a:t>3-4 Month Check-list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400" dirty="0">
                <a:latin typeface="+mj-lt"/>
                <a:cs typeface="Calibri Light" panose="020F0302020204030204" pitchFamily="34" charset="0"/>
              </a:rPr>
              <a:t>  </a:t>
            </a:r>
            <a:r>
              <a:rPr lang="en-US" sz="2800" dirty="0">
                <a:latin typeface="+mj-lt"/>
                <a:cs typeface="Calibri Light" panose="020F0302020204030204" pitchFamily="34" charset="0"/>
              </a:rPr>
              <a:t>Set a date and time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Send Save-the-Date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Budget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Venue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Guest List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Food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2800" dirty="0">
                <a:latin typeface="+mj-lt"/>
                <a:cs typeface="Calibri Light" panose="020F0302020204030204" pitchFamily="34" charset="0"/>
              </a:rPr>
              <a:t>  Begin thinking about Program &amp; Gift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28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95" y="2444865"/>
            <a:ext cx="4916905" cy="35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09600" y="1621524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National Training and Technical Assistance Partners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 Workforce Development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680418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Provides free training and technical assistance to health centers across the nation through national webinars, learning collaboratives, activity sessions, trainings, research, publications, etc. 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192656"/>
            <a:ext cx="10477500" cy="20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78873" y="1895764"/>
            <a:ext cx="10972800" cy="394546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6 - 8 Week Check-List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Collect RSVPs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Continue working on Program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r>
              <a:rPr lang="en-US" sz="3000" b="1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1-2 Week Check-List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Confirm with all vendors/contributors (caterer, 	photographer, venue)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Send reminders to all guests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Finalize program/event briefing  and confirm with all contributors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Arial" panose="020B0604020202020204" pitchFamily="34" charset="0"/>
              <a:buNone/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114" y="1837806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+mj-lt"/>
              </a:rPr>
              <a:t>Sample Program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031" t="5720" r="6342" b="3946"/>
          <a:stretch/>
        </p:blipFill>
        <p:spPr>
          <a:xfrm>
            <a:off x="4872036" y="1330579"/>
            <a:ext cx="6425617" cy="5185822"/>
          </a:xfrm>
          <a:prstGeom prst="rect">
            <a:avLst/>
          </a:prstGeom>
          <a:ln>
            <a:solidFill>
              <a:srgbClr val="376092"/>
            </a:solidFill>
          </a:ln>
        </p:spPr>
      </p:pic>
    </p:spTree>
    <p:extLst>
      <p:ext uri="{BB962C8B-B14F-4D97-AF65-F5344CB8AC3E}">
        <p14:creationId xmlns:p14="http://schemas.microsoft.com/office/powerpoint/2010/main" val="36428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9114" y="1837806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+mj-lt"/>
              </a:rPr>
              <a:t>Sample Certificate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58" t="4920" r="5367" b="9031"/>
          <a:stretch/>
        </p:blipFill>
        <p:spPr>
          <a:xfrm>
            <a:off x="4872036" y="1492810"/>
            <a:ext cx="6661890" cy="5049651"/>
          </a:xfrm>
          <a:prstGeom prst="rect">
            <a:avLst/>
          </a:prstGeom>
          <a:ln>
            <a:solidFill>
              <a:srgbClr val="376092"/>
            </a:solidFill>
          </a:ln>
        </p:spPr>
      </p:pic>
    </p:spTree>
    <p:extLst>
      <p:ext uri="{BB962C8B-B14F-4D97-AF65-F5344CB8AC3E}">
        <p14:creationId xmlns:p14="http://schemas.microsoft.com/office/powerpoint/2010/main" val="29744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247517" y="1007255"/>
            <a:ext cx="9505971" cy="550240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3377504" y="282826"/>
            <a:ext cx="5245999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Timeline Example</a:t>
            </a:r>
            <a:endParaRPr kumimoji="0" lang="en-US" sz="4400" b="1" i="0" u="none" strike="noStrike" kern="1200" cap="none" spc="-30" normalizeH="0" baseline="0" noProof="0" dirty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5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j-lt"/>
              </a:rPr>
              <a:t>After the Event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r>
              <a:rPr lang="en-US" sz="3000" dirty="0">
                <a:latin typeface="+mj-lt"/>
                <a:cs typeface="Calibri Light" panose="020F0302020204030204" pitchFamily="34" charset="0"/>
              </a:rPr>
              <a:t>Debrief – Meet with key individuals to celebrate successes and review lessons learned for next time.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3000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18362" r="2655" b="15315"/>
          <a:stretch/>
        </p:blipFill>
        <p:spPr>
          <a:xfrm>
            <a:off x="2825014" y="3313837"/>
            <a:ext cx="6541971" cy="30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+mj-lt"/>
              </a:rPr>
              <a:t>NP Residents’ Portfolio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10972800" cy="3945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  <a:buNone/>
            </a:pPr>
            <a:r>
              <a:rPr lang="en-US" sz="2800" b="1" dirty="0">
                <a:latin typeface="+mj-lt"/>
                <a:cs typeface="Calibri Light" panose="020F0302020204030204" pitchFamily="34" charset="0"/>
              </a:rPr>
              <a:t>Residents receive a portfolio that includes all of their patient visit data, as well as all of their reflective journals.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Number of visits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Number of procedures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Panel size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Breakdown of patient by age, common conditions, etc.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Reflective Journals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Evaluation data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latin typeface="+mj-lt"/>
                <a:cs typeface="Calibri Light" panose="020F0302020204030204" pitchFamily="34" charset="0"/>
              </a:rPr>
              <a:t>  CME and QI certificates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8558"/>
              </a:buClr>
            </a:pPr>
            <a:endParaRPr lang="en-US" sz="2400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94085"/>
            <a:ext cx="12192000" cy="1470025"/>
          </a:xfrm>
        </p:spPr>
        <p:txBody>
          <a:bodyPr>
            <a:normAutofit/>
          </a:bodyPr>
          <a:lstStyle/>
          <a:p>
            <a:pPr lvl="0" defTabSz="45720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pc="0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Anchoring Your </a:t>
            </a:r>
            <a:r>
              <a:rPr lang="en-US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P</a:t>
            </a:r>
            <a:r>
              <a:rPr lang="en-US" spc="0" dirty="0">
                <a:solidFill>
                  <a:schemeClr val="bg1"/>
                </a:solidFill>
                <a:ea typeface="Batang" panose="02030600000101010101" pitchFamily="18" charset="-127"/>
                <a:cs typeface="Calibri"/>
              </a:rPr>
              <a:t>rogram Around the Accreditation Standards</a:t>
            </a:r>
          </a:p>
        </p:txBody>
      </p:sp>
    </p:spTree>
    <p:extLst>
      <p:ext uri="{BB962C8B-B14F-4D97-AF65-F5344CB8AC3E}">
        <p14:creationId xmlns:p14="http://schemas.microsoft.com/office/powerpoint/2010/main" val="3643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29" y="1081611"/>
            <a:ext cx="8645364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2010: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Convened as informal consortium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in 2010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4 FQHC-based postgraduate NP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training programs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2013: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Identified accreditation as a goal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early on;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no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available existing sources of accreditation at the time;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committed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to developing program that is eligible for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US Dept. of Education Federal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recognition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2013–2015: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Accreditation Standards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: authored by 10 NP nationally recognized expert authors—written by NP program directors for NP program directors; Self Study Guide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2015: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 CHCI formally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incorporated a new 501c3, the NNPRFTC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, to advance the postgrad NP training movement, including developing of accreditation program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2016: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Accreditation action for first 2 programs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7CBE33"/>
              </a:buClr>
              <a:buSzPct val="85000"/>
              <a:buFont typeface="Wingdings" charset="2"/>
              <a:buChar char="u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430" y="318980"/>
            <a:ext cx="43530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50" normalizeH="0" baseline="0" noProof="0" dirty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History of </a:t>
            </a:r>
            <a:r>
              <a:rPr kumimoji="0" lang="en-US" sz="30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B5AAC"/>
                </a:solidFill>
                <a:effectLst/>
                <a:uLnTx/>
                <a:uFillTx/>
                <a:latin typeface="Calibri"/>
                <a:ea typeface="Batang" panose="02030600000101010101" pitchFamily="18" charset="-127"/>
                <a:cs typeface="Calibri"/>
              </a:rPr>
              <a:t>the Consortium</a:t>
            </a:r>
            <a:endParaRPr kumimoji="0" lang="en-US" sz="3000" b="1" i="0" u="none" strike="noStrike" kern="1200" cap="none" spc="-50" normalizeH="0" baseline="0" noProof="0" dirty="0">
              <a:ln>
                <a:noFill/>
              </a:ln>
              <a:solidFill>
                <a:srgbClr val="0B5AAC"/>
              </a:solidFill>
              <a:effectLst/>
              <a:uLnTx/>
              <a:uFillTx/>
              <a:latin typeface="Calibri"/>
              <a:ea typeface="Batang" panose="02030600000101010101" pitchFamily="18" charset="-127"/>
              <a:cs typeface="Calibri"/>
            </a:endParaRPr>
          </a:p>
        </p:txBody>
      </p:sp>
      <p:pic>
        <p:nvPicPr>
          <p:cNvPr id="6" name="Picture 5" descr="NNPRFTCWebsite_iPad_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596">
            <a:off x="8665676" y="1314331"/>
            <a:ext cx="3422631" cy="25775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29" y="3989294"/>
            <a:ext cx="11844664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2017-Present: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17 accredited programs, others in the pipeline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2019: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U.S. Department of Education Petition for Federal Recognition as an Accreditor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2020: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3 programs received renewal of accreditation. Awaiting US Dept. of Education on next step in the recognition process. </a:t>
            </a:r>
            <a:r>
              <a:rPr lang="en-US" sz="1600" b="1" dirty="0">
                <a:solidFill>
                  <a:srgbClr val="4F81BD"/>
                </a:solidFill>
              </a:rPr>
              <a:t> 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2022: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The consortium receives Federal Recognition by the United States Department of Education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2023-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 Consortium Name Change, 2023 Accreditation Standards Released and Expansion of Scope petition submitted to the U.S. Department of Education. </a:t>
            </a:r>
          </a:p>
          <a:p>
            <a:pPr marL="285750" lvl="0" indent="-285750">
              <a:lnSpc>
                <a:spcPct val="90000"/>
              </a:lnSpc>
              <a:spcBef>
                <a:spcPts val="1200"/>
              </a:spcBef>
              <a:buClr>
                <a:srgbClr val="7CBE33"/>
              </a:buClr>
              <a:buSzPct val="85000"/>
              <a:buFont typeface="Wingdings" charset="2"/>
              <a:buChar char="u"/>
              <a:defRPr/>
            </a:pPr>
            <a:r>
              <a:rPr lang="en-US" sz="1600" b="1" dirty="0" smtClean="0">
                <a:solidFill>
                  <a:prstClr val="black"/>
                </a:solidFill>
                <a:ea typeface="Batang" panose="02030600000101010101" pitchFamily="18" charset="-127"/>
                <a:cs typeface="Calibri"/>
              </a:rPr>
              <a:t>2024-</a:t>
            </a:r>
            <a:r>
              <a:rPr lang="en-US" sz="1600" b="1" dirty="0" smtClean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 </a:t>
            </a:r>
            <a:r>
              <a:rPr lang="en-US" sz="1600" b="1" dirty="0">
                <a:solidFill>
                  <a:srgbClr val="0B5AAC"/>
                </a:solidFill>
                <a:ea typeface="Batang" panose="02030600000101010101" pitchFamily="18" charset="-127"/>
                <a:cs typeface="Calibri"/>
              </a:rPr>
              <a:t>Expansion of Scope Approval to become Federally recognized for NP/PA Postgraduate Training Programs</a:t>
            </a:r>
            <a:endParaRPr lang="en-US" sz="1600" b="1" dirty="0">
              <a:solidFill>
                <a:prstClr val="black"/>
              </a:solidFill>
              <a:ea typeface="Batang" panose="02030600000101010101" pitchFamily="18" charset="-12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9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5564776"/>
            <a:ext cx="11769634" cy="98892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APP </a:t>
            </a:r>
            <a:r>
              <a:rPr lang="en-US" sz="2400" b="1" dirty="0" smtClean="0">
                <a:solidFill>
                  <a:srgbClr val="002060"/>
                </a:solidFill>
              </a:rPr>
              <a:t>Postgraduate Training Programs </a:t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Total 500+ Programs Nationally (continues to grow)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77" y="1094456"/>
            <a:ext cx="11002885" cy="45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 Defined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External, independent review of a health care training program against nationally-accepted Standards and its own policies, procedures, processes, and outcome </a:t>
            </a:r>
            <a:r>
              <a:rPr lang="en-US" sz="2000" dirty="0" smtClean="0"/>
              <a:t>(AAAHC)</a:t>
            </a:r>
          </a:p>
          <a:p>
            <a:r>
              <a:rPr lang="en-US" sz="2800" dirty="0" smtClean="0"/>
              <a:t>Peer-reviewed, voluntary program evaluation</a:t>
            </a:r>
          </a:p>
          <a:p>
            <a:r>
              <a:rPr lang="en-US" sz="2800" dirty="0" smtClean="0"/>
              <a:t>Practice-based determination of adherence to National Standards</a:t>
            </a:r>
          </a:p>
          <a:p>
            <a:r>
              <a:rPr lang="en-US" sz="2800" dirty="0" smtClean="0"/>
              <a:t>National acknowledgement of quality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84073"/>
            <a:ext cx="1102328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Faculty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654364" y="2276993"/>
            <a:ext cx="5971788" cy="3862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Margaret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Flinter,  APRN, PhD, FAAN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Co-PI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CHCI’s Senior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Vice President/Clinical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 Emeritus, WI, Senior Investigator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Founder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of America’s first nurse practitioner residency program </a:t>
            </a:r>
          </a:p>
          <a:p>
            <a:pPr marL="5715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Kerry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Bamrick, MBA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Executive Director, Consortium for Advanced Practice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Providers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Charise Corsino, MA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Director, NP Residency Programs  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Mentor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26152" y="2276993"/>
            <a:ext cx="5398252" cy="3602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Nicole Seagriff, DNP, APRN, FNP-BC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Clinical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Kathleen Thies, PhD, RN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Consultant, Researcher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Evaluation Faculty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Schiessl, MPP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Co-PI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&amp;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Director, NTTAP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Bianca Flowers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 Manager, NTTAP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   Project Manager, NTTAP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Accreditation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290" y="2261494"/>
            <a:ext cx="44958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Consortium’s Standards Driving </a:t>
            </a:r>
            <a:br>
              <a:rPr lang="en-US" dirty="0" smtClean="0"/>
            </a:br>
            <a:r>
              <a:rPr lang="en-US" dirty="0" smtClean="0"/>
              <a:t>Excellence in Program Design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21" y="2553424"/>
            <a:ext cx="11199737" cy="37891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Standard 1: Mission, Goals, Objectives</a:t>
            </a:r>
          </a:p>
          <a:p>
            <a:pPr marL="0" indent="0">
              <a:buNone/>
            </a:pPr>
            <a:r>
              <a:rPr lang="en-US" sz="2800" dirty="0" smtClean="0"/>
              <a:t>Standard 2: Curriculum</a:t>
            </a:r>
          </a:p>
          <a:p>
            <a:pPr marL="0" indent="0">
              <a:buNone/>
            </a:pPr>
            <a:r>
              <a:rPr lang="en-US" sz="2800" dirty="0" smtClean="0"/>
              <a:t>Standard 3: Evaluation</a:t>
            </a:r>
          </a:p>
          <a:p>
            <a:pPr marL="0" indent="0">
              <a:buNone/>
            </a:pPr>
            <a:r>
              <a:rPr lang="en-US" sz="2800" dirty="0" smtClean="0"/>
              <a:t>Standard 4: Program Eligibility</a:t>
            </a:r>
          </a:p>
          <a:p>
            <a:pPr marL="0" indent="0">
              <a:buNone/>
            </a:pPr>
            <a:r>
              <a:rPr lang="en-US" sz="2800" dirty="0" smtClean="0"/>
              <a:t>Standard 5: Administration</a:t>
            </a:r>
          </a:p>
          <a:p>
            <a:pPr marL="0" indent="0">
              <a:buNone/>
            </a:pPr>
            <a:r>
              <a:rPr lang="en-US" sz="2800" dirty="0" smtClean="0"/>
              <a:t>Standard 6: Operations</a:t>
            </a:r>
          </a:p>
          <a:p>
            <a:pPr marL="0" indent="0">
              <a:buNone/>
            </a:pPr>
            <a:r>
              <a:rPr lang="en-US" sz="2800" dirty="0" smtClean="0"/>
              <a:t>Standard 7: Staff</a:t>
            </a:r>
          </a:p>
          <a:p>
            <a:pPr marL="0" indent="0">
              <a:buNone/>
            </a:pPr>
            <a:r>
              <a:rPr lang="en-US" sz="2800" dirty="0" smtClean="0"/>
              <a:t>Standard 8: Postgraduate Trainee Services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PGAP_DNAColorCod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-490" r="1112" b="490"/>
          <a:stretch/>
        </p:blipFill>
        <p:spPr>
          <a:xfrm>
            <a:off x="7706947" y="1776549"/>
            <a:ext cx="3937956" cy="44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BE7027-EAA5-477E-874C-5FA93AD2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126" y="1208316"/>
            <a:ext cx="4911634" cy="4525963"/>
          </a:xfrm>
        </p:spPr>
        <p:txBody>
          <a:bodyPr>
            <a:normAutofit fontScale="85000" lnSpcReduction="20000"/>
          </a:bodyPr>
          <a:lstStyle/>
          <a:p>
            <a:pPr marL="384048" lvl="2" indent="0" algn="r">
              <a:buNone/>
            </a:pPr>
            <a:r>
              <a:rPr lang="en-US" sz="2400" b="1" dirty="0"/>
              <a:t>-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Recruitment and retention of PCPs are crucial in patient care</a:t>
            </a:r>
          </a:p>
          <a:p>
            <a:pPr marL="384048" lvl="2" indent="0" algn="r">
              <a:buNone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C00000"/>
                </a:solidFill>
              </a:rPr>
              <a:t>To educate and retain NPs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Prepare NPs for post-graduate autonomy</a:t>
            </a:r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Improve confidence and competence</a:t>
            </a:r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FFC000"/>
                </a:solidFill>
              </a:rPr>
              <a:t>Improve job satisfaction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</a:rPr>
              <a:t>Specific objectives within general goals</a:t>
            </a:r>
          </a:p>
          <a:p>
            <a:pPr lvl="2" algn="r">
              <a:buFontTx/>
              <a:buChar char="-"/>
            </a:pPr>
            <a:endParaRPr lang="en-US" sz="2400" b="1" dirty="0"/>
          </a:p>
          <a:p>
            <a:pPr lvl="2" algn="r">
              <a:buFontTx/>
              <a:buChar char="-"/>
            </a:pPr>
            <a:r>
              <a:rPr lang="en-US" sz="2400" b="1" dirty="0">
                <a:solidFill>
                  <a:srgbClr val="92D050"/>
                </a:solidFill>
              </a:rPr>
              <a:t>Detailed curriculum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5E2FF-E9E7-489E-AB52-D671679CC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3" y="1208316"/>
            <a:ext cx="6890436" cy="50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US. Department of Education</a:t>
            </a:r>
            <a:br>
              <a:rPr lang="en-US" dirty="0" smtClean="0"/>
            </a:br>
            <a:r>
              <a:rPr lang="en-US" dirty="0" smtClean="0"/>
              <a:t> Accreditation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322" y="2230416"/>
            <a:ext cx="11199737" cy="3966641"/>
          </a:xfrm>
        </p:spPr>
        <p:txBody>
          <a:bodyPr/>
          <a:lstStyle/>
          <a:p>
            <a:r>
              <a:rPr lang="en-US" dirty="0" smtClean="0"/>
              <a:t>6 Major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25" y="3307615"/>
            <a:ext cx="9194778" cy="22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543" y="0"/>
            <a:ext cx="11199737" cy="953305"/>
          </a:xfrm>
        </p:spPr>
        <p:txBody>
          <a:bodyPr/>
          <a:lstStyle/>
          <a:p>
            <a:pPr algn="l"/>
            <a:r>
              <a:rPr lang="en-US" dirty="0" smtClean="0"/>
              <a:t>Accreditation Process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18"/>
          <a:stretch/>
        </p:blipFill>
        <p:spPr>
          <a:xfrm>
            <a:off x="1097249" y="1058237"/>
            <a:ext cx="10344150" cy="530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 Sample Timeline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General Timeframe, Application to Decision (10-12 months)</a:t>
            </a:r>
            <a:endParaRPr lang="en-US" sz="2000" b="1" dirty="0" smtClean="0"/>
          </a:p>
          <a:p>
            <a:r>
              <a:rPr lang="en-US" sz="2800" dirty="0" smtClean="0"/>
              <a:t>Intent to Apply</a:t>
            </a:r>
          </a:p>
          <a:p>
            <a:r>
              <a:rPr lang="en-US" sz="2800" dirty="0" smtClean="0"/>
              <a:t>Application </a:t>
            </a:r>
          </a:p>
          <a:p>
            <a:r>
              <a:rPr lang="en-US" sz="2800" dirty="0" smtClean="0"/>
              <a:t>Self Study: internal program evaluation</a:t>
            </a:r>
          </a:p>
          <a:p>
            <a:r>
              <a:rPr lang="en-US" sz="2800" dirty="0" smtClean="0"/>
              <a:t>1.5 day On-site Visit: external program evaluation (completed by 2 trained site visitor peers (educator, administrator, clinician)</a:t>
            </a:r>
          </a:p>
          <a:p>
            <a:r>
              <a:rPr lang="en-US" sz="2800" dirty="0" smtClean="0"/>
              <a:t>Site Visit Report: reviewed by program, submitted to Accreditation Commission for accreditation consideration</a:t>
            </a:r>
          </a:p>
          <a:p>
            <a:r>
              <a:rPr lang="en-US" sz="2800" dirty="0" smtClean="0"/>
              <a:t>Decision: Accredited, Deferral, or Denial of Accreditation</a:t>
            </a:r>
          </a:p>
          <a:p>
            <a:r>
              <a:rPr lang="en-US" sz="2800" dirty="0" smtClean="0"/>
              <a:t>Posted to Consortium website</a:t>
            </a:r>
          </a:p>
          <a:p>
            <a:r>
              <a:rPr lang="en-US" sz="2800" dirty="0" smtClean="0"/>
              <a:t>Annual and Interim Reports</a:t>
            </a:r>
          </a:p>
          <a:p>
            <a:pPr marL="0" indent="0">
              <a:buNone/>
            </a:pPr>
            <a:r>
              <a:rPr lang="en-US" sz="2800" b="1" dirty="0" smtClean="0"/>
              <a:t>Extensive technical support available throughout the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 Costs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</a:t>
            </a:r>
            <a:r>
              <a:rPr lang="en-US" sz="2800" b="1" dirty="0" smtClean="0"/>
              <a:t>otal Cost: $10,000</a:t>
            </a:r>
          </a:p>
          <a:p>
            <a:r>
              <a:rPr lang="en-US" sz="2800" dirty="0" smtClean="0"/>
              <a:t>$1,000 non-refundable application fee</a:t>
            </a:r>
          </a:p>
          <a:p>
            <a:r>
              <a:rPr lang="en-US" sz="2800" dirty="0" smtClean="0"/>
              <a:t>$9,000 review fee: due prior to the site visit (discounted fee schedule for Federal Programs)</a:t>
            </a:r>
          </a:p>
          <a:p>
            <a:r>
              <a:rPr lang="en-US" sz="2800" dirty="0" smtClean="0"/>
              <a:t>For programs with multiple tracks: </a:t>
            </a:r>
          </a:p>
          <a:p>
            <a:pPr lvl="1"/>
            <a:r>
              <a:rPr lang="en-US" sz="2800" dirty="0" smtClean="0"/>
              <a:t>$10,000 plus $6,500 for each additional track (possible travel costs)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2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Accreditation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Accreditation Awarded for 3 Years</a:t>
            </a:r>
          </a:p>
          <a:p>
            <a:r>
              <a:rPr lang="en-US" sz="2800" dirty="0" smtClean="0"/>
              <a:t>First award is retroactive to current class</a:t>
            </a:r>
          </a:p>
          <a:p>
            <a:r>
              <a:rPr lang="en-US" sz="2800" dirty="0" smtClean="0"/>
              <a:t>Eligible for continuing Accreditation if Standards continue to be met</a:t>
            </a:r>
          </a:p>
          <a:p>
            <a:r>
              <a:rPr lang="en-US" sz="2800" dirty="0" smtClean="0"/>
              <a:t>Receive Consortium for Advanced Practice Providers seal, which can be displayed on all communications, in accordance with the Consortium policies and procedures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Accreditation Anchors Program Development</a:t>
            </a:r>
            <a:endParaRPr lang="en-US" dirty="0"/>
          </a:p>
        </p:txBody>
      </p:sp>
      <p:pic>
        <p:nvPicPr>
          <p:cNvPr id="1030" name="Picture 6" descr="Download Anchor Clip Art PNG Image with No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76" y="2440202"/>
            <a:ext cx="2720628" cy="34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D7D4D0-5BD5-BF42-A6D5-18EF84DF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Accredited Programs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B43365-4364-5348-81B9-D14F304E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of March 2024: Consortium has accredited 34 APP Postgraduate Training Programs with several in the pipeline pursuing accreditation.</a:t>
            </a:r>
          </a:p>
          <a:p>
            <a:endParaRPr lang="en-US" sz="2800" dirty="0" smtClean="0"/>
          </a:p>
          <a:p>
            <a:r>
              <a:rPr lang="en-US" sz="2800" dirty="0" smtClean="0"/>
              <a:t>View Accredited Programs here: </a:t>
            </a:r>
            <a:r>
              <a:rPr lang="en-US" sz="2800" dirty="0">
                <a:hlinkClick r:id="rId2"/>
              </a:rPr>
              <a:t>https://www.apppostgradtraining.com/accreditation/accreditation-status-and-public-commentary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B9076-259D-E546-A9A9-6494109C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D7A26-89E2-D54F-B09C-F802BB5990F3}" type="slidenum"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2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4" y="1458385"/>
            <a:ext cx="10972800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Learning Collaborative Structure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97" y="2264454"/>
            <a:ext cx="5101087" cy="3945467"/>
          </a:xfrm>
        </p:spPr>
        <p:txBody>
          <a:bodyPr>
            <a:normAutofit fontScale="92500" lnSpcReduction="10000"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Six 90-minute Learning Collaborative video conference sessions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calls between coach mentors and practice coach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Bi-weekly team workgroup meetings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the Weitzman Education Platform (</a:t>
            </a:r>
            <a:r>
              <a:rPr lang="en-US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Share Your Work, Resources, etc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.)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6179567" y="2182814"/>
          <a:ext cx="4933952" cy="4108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79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Learning</a:t>
                      </a:r>
                      <a:r>
                        <a:rPr lang="en-US" sz="2400" baseline="0" dirty="0" smtClean="0">
                          <a:effectLst/>
                        </a:rPr>
                        <a:t> Session Dates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1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November 21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2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December 19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3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January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16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4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February 13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Learning Session 5</a:t>
                      </a:r>
                      <a:endParaRPr lang="en-US" sz="1800" dirty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March 5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2160428"/>
                  </a:ext>
                </a:extLst>
              </a:tr>
              <a:tr h="61865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Learning Session 6</a:t>
                      </a:r>
                      <a:endParaRPr lang="en-US" sz="1800" dirty="0" smtClean="0">
                        <a:effectLst/>
                        <a:latin typeface="Calibri Light" panose="020F0302020204030204" pitchFamily="34" charset="0"/>
                        <a:ea typeface="Calibri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Tuesday April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319196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179567" y="5065698"/>
            <a:ext cx="4886140" cy="62195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30" y="170986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6AB946"/>
                </a:solidFill>
                <a:ea typeface="Batang" panose="02030600000101010101" pitchFamily="18" charset="-127"/>
                <a:cs typeface="Calibri"/>
              </a:rPr>
              <a:t>2024 Annual Conference</a:t>
            </a:r>
            <a:endParaRPr lang="en-US" sz="4000" b="1" dirty="0">
              <a:solidFill>
                <a:srgbClr val="6AB946"/>
              </a:solidFill>
              <a:ea typeface="Batang" panose="02030600000101010101" pitchFamily="18" charset="-127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9" b="11668"/>
          <a:stretch/>
        </p:blipFill>
        <p:spPr>
          <a:xfrm>
            <a:off x="315311" y="1674479"/>
            <a:ext cx="6347685" cy="3447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05793" y="5362140"/>
            <a:ext cx="4286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/>
              </a:rPr>
              <a:t>https://vimeo.com/851295345/4cfb0e9473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061" y="1674479"/>
            <a:ext cx="4839767" cy="3549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15310" y="5223641"/>
            <a:ext cx="634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https://www.apppostgradtraining.com/2023/11/07/save-the-date-for-the-annual-conference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/</a:t>
            </a:r>
            <a:r>
              <a:rPr lang="en-US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Wrap-Up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21181"/>
            <a:ext cx="6854076" cy="724429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Showcase Overview </a:t>
            </a:r>
            <a:endParaRPr lang="en-US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13819"/>
            <a:ext cx="6695326" cy="4339581"/>
          </a:xfrm>
        </p:spPr>
        <p:txBody>
          <a:bodyPr>
            <a:normAutofit fontScale="70000" lnSpcReduction="20000"/>
          </a:bodyPr>
          <a:lstStyle/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Due Date: Monday March 18</a:t>
            </a:r>
            <a:r>
              <a:rPr lang="en-US" sz="3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Showcase Date: Tuesday April 2</a:t>
            </a:r>
            <a:r>
              <a:rPr lang="en-US" sz="31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Team coaches will </a:t>
            </a: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be sent a </a:t>
            </a:r>
            <a:r>
              <a:rPr lang="en-US" sz="3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template, including:</a:t>
            </a:r>
            <a:endParaRPr lang="en-US" sz="3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Innovations*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‘Aha’ Moments*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Recommendations to others*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Aim Statement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Measures/Impacts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Partners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Quote from leadership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Quote from team member</a:t>
            </a:r>
          </a:p>
          <a:p>
            <a:pPr marL="636588" lvl="1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Map or other visuals (i.e. photos, graphs)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None/>
            </a:pPr>
            <a:r>
              <a:rPr lang="en-US" sz="3100" dirty="0">
                <a:latin typeface="Calibri Light" panose="020F0302020204030204" pitchFamily="34" charset="0"/>
                <a:cs typeface="Calibri Light" panose="020F0302020204030204" pitchFamily="34" charset="0"/>
              </a:rPr>
              <a:t>*Required</a:t>
            </a:r>
          </a:p>
          <a:p>
            <a:pPr marL="236538" indent="-23653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</a:pP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676" y="1503346"/>
            <a:ext cx="3924380" cy="5032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Deliverables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46723" y="2336250"/>
            <a:ext cx="5740341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Continue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 work on Progress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Checklist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Showcase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presentation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Google Drive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drive.google.com/drive/folders/1WgVbObv-KgPfz5UyKgSuXsWj09Skq1pp?usp=sharing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805" y="2801235"/>
            <a:ext cx="2565337" cy="2507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Reminders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270B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609600" y="2311400"/>
            <a:ext cx="6136257" cy="39454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Coach Calls: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**Tuesday March 12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Eastern / 10:00am Pacific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March 26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1:00pm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Eastern / 10:00am Pacific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Session 6: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April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2</a:t>
            </a:r>
            <a:r>
              <a:rPr lang="en-US" sz="3000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1:00pm Eastern / 10:00am Pacific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 txBox="1">
            <a:spLocks/>
          </p:cNvSpPr>
          <p:nvPr/>
        </p:nvSpPr>
        <p:spPr>
          <a:xfrm>
            <a:off x="7056408" y="2311400"/>
            <a:ext cx="4779933" cy="39454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CME and Resource Page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Access Code: PGR2023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85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https://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3"/>
              </a:rPr>
              <a:t>education.weitzmaninstitute.org/content/postgraduate-nurse-practitioner-np-residency-and-npphysician-associate-pa-training-programs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349" y="3263534"/>
            <a:ext cx="2033086" cy="2033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1549048"/>
            <a:ext cx="10515600" cy="7623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Contact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2270B7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4917" y="2544426"/>
            <a:ext cx="32413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 Schiessl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Director/Co-PI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Amanda@mwhs1.com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7487" y="2544426"/>
            <a:ext cx="33778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Meaghan Angers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Manager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angersm@mwhs1.com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091" y="4039336"/>
            <a:ext cx="10441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REMINDER: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Complete evaluation in the poll!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Next Learning Session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Tuesday April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2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nd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!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23859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6771" y="1190264"/>
            <a:ext cx="9074727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more resources!</a:t>
            </a:r>
            <a:endParaRPr lang="en-US" sz="4800" b="1" spc="-30" dirty="0">
              <a:solidFill>
                <a:srgbClr val="0E74B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225157"/>
            <a:ext cx="2192201" cy="965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33" y="2993714"/>
            <a:ext cx="2643530" cy="2969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63" y="3302550"/>
            <a:ext cx="3642800" cy="2126508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211871" y="2155371"/>
            <a:ext cx="7005298" cy="7244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National Learning Library: </a:t>
            </a:r>
            <a:b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1DAF4C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Resources for Clinical Workforce Development</a:t>
            </a:r>
            <a:endParaRPr kumimoji="0" lang="en-US" sz="36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0765" y="6072283"/>
            <a:ext cx="5406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www.weitzmaninstitute.org/ncaresources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97546" y="1945342"/>
            <a:ext cx="0" cy="44831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713509" y="6072283"/>
            <a:ext cx="3935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https://www.healthcenterinfo.org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7"/>
              </a:rPr>
              <a:t>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0685" y="3260434"/>
            <a:ext cx="4131325" cy="9439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6897546" y="2186020"/>
            <a:ext cx="5294454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Health Center </a:t>
            </a:r>
            <a:endParaRPr kumimoji="0" lang="en-US" sz="3000" b="1" i="0" u="none" strike="noStrike" kern="1200" cap="none" spc="-30" normalizeH="0" baseline="0" noProof="0" dirty="0" smtClean="0">
              <a:ln>
                <a:noFill/>
              </a:ln>
              <a:solidFill>
                <a:srgbClr val="0E74BD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Resource </a:t>
            </a:r>
            <a:r>
              <a:rPr kumimoji="0" lang="en-US" sz="3000" b="1" i="0" u="none" strike="noStrike" kern="1200" cap="none" spc="-30" normalizeH="0" baseline="0" noProof="0" dirty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Clearinghouse</a:t>
            </a:r>
            <a:endParaRPr kumimoji="0" lang="en-US" sz="3000" b="1" i="0" u="none" strike="noStrike" kern="1200" cap="none" spc="-30" normalizeH="0" baseline="0" noProof="0" dirty="0">
              <a:ln>
                <a:noFill/>
              </a:ln>
              <a:solidFill>
                <a:srgbClr val="1DAF4C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0684" y="4323688"/>
            <a:ext cx="4131325" cy="13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" y="2417324"/>
            <a:ext cx="2943514" cy="724429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2023-2024</a:t>
            </a:r>
            <a:b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4800" b="1" spc="-30" dirty="0" smtClean="0">
                <a:solidFill>
                  <a:srgbClr val="0E74BD"/>
                </a:solidFill>
                <a:latin typeface="+mj-lt"/>
                <a:cs typeface="Calibri" panose="020F0502020204030204" pitchFamily="34" charset="0"/>
              </a:rPr>
              <a:t>Cohort</a:t>
            </a:r>
            <a:endParaRPr lang="en-US" sz="4800" b="1" spc="-30" dirty="0">
              <a:solidFill>
                <a:srgbClr val="0E74BD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69673" y="1415585"/>
          <a:ext cx="8702587" cy="5235398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5985839">
                  <a:extLst>
                    <a:ext uri="{9D8B030D-6E8A-4147-A177-3AD203B41FA5}">
                      <a16:colId xmlns:a16="http://schemas.microsoft.com/office/drawing/2014/main" val="3157025843"/>
                    </a:ext>
                  </a:extLst>
                </a:gridCol>
                <a:gridCol w="2716748">
                  <a:extLst>
                    <a:ext uri="{9D8B030D-6E8A-4147-A177-3AD203B41FA5}">
                      <a16:colId xmlns:a16="http://schemas.microsoft.com/office/drawing/2014/main" val="3172836537"/>
                    </a:ext>
                  </a:extLst>
                </a:gridCol>
              </a:tblGrid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Bartz-Altadonna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27352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Charles B. Wang Community Health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746906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Chase </a:t>
                      </a: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Brexton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Maryland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521313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Community Clinic Association of Los Angeles County (CCALAC)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44421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Crossing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Illinois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09327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Hope Christian Health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Nevada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58949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Klamath Health Partnership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Oregon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8285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Nasson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 Care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735149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Neighborhood Outreach Access to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71100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Peninsula Community Health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Washington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802208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Penobscot Community Health Center, Inc.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73865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Primary Health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Pennsylvania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243917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WellSpace</a:t>
                      </a: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California</a:t>
                      </a:r>
                      <a:endParaRPr lang="it-IT" sz="180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97164"/>
                  </a:ext>
                </a:extLst>
              </a:tr>
              <a:tr h="3739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Wheeler 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it-IT" sz="180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Connecticut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7512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46050" y="6420149"/>
            <a:ext cx="304800" cy="2308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24103-554C-2E4E-857E-364EE110D31D}" type="slidenum"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1B37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1B37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793" y="2200368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537" y="2196890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781" y="2274221"/>
            <a:ext cx="1785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Drivers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Mission/Vision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Resource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Support from Leadership/ Board of Directors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9375" y="2271080"/>
            <a:ext cx="1783080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Value of Academic Clinical Partnerships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Overview of Program Structure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Key Program  Staff and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Responsibilities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Using the Progress Checklist</a:t>
            </a:r>
            <a:endParaRPr lang="en-US" b="1" dirty="0">
              <a:solidFill>
                <a:srgbClr val="4F81BD">
                  <a:lumMod val="75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93" y="1755224"/>
            <a:ext cx="182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205174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658" y="1757312"/>
            <a:ext cx="184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86150" y="2191844"/>
            <a:ext cx="1828800" cy="4023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7625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780" y="2274221"/>
            <a:ext cx="1783080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Finances, ROI,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Sustainability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Program Policies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Procedures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Contracts/ Agreement </a:t>
            </a:r>
          </a:p>
          <a:p>
            <a:pPr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Curriculum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Development </a:t>
            </a:r>
            <a:r>
              <a:rPr lang="en-US" b="1" dirty="0" smtClean="0">
                <a:solidFill>
                  <a:srgbClr val="37609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5311" y="1725718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 Light" panose="020F0302020204030204" pitchFamily="34" charset="0"/>
              </a:rPr>
              <a:t>Session 3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2547" y="1741379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Session </a:t>
            </a:r>
            <a:r>
              <a:rPr lang="en-US" sz="2400" b="1" dirty="0" smtClean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4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94571" y="2231730"/>
            <a:ext cx="1783080" cy="31393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Preceptors, Mentors, &amp; Faculty</a:t>
            </a:r>
          </a:p>
          <a:p>
            <a:pPr lvl="0" algn="ctr">
              <a:defRPr/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Marketing and Recruitment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Reviewing Candidate Applications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Interviewing &amp; Selecting Candidates</a:t>
            </a:r>
          </a:p>
        </p:txBody>
      </p:sp>
      <p:sp>
        <p:nvSpPr>
          <p:cNvPr id="20" name="Notched Right Arrow 19"/>
          <p:cNvSpPr/>
          <p:nvPr/>
        </p:nvSpPr>
        <p:spPr>
          <a:xfrm>
            <a:off x="4509030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Notched Right Arrow 20"/>
          <p:cNvSpPr/>
          <p:nvPr/>
        </p:nvSpPr>
        <p:spPr>
          <a:xfrm>
            <a:off x="6881150" y="3353139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13529" y="2187383"/>
            <a:ext cx="1828800" cy="4023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Notched Right Arrow 22"/>
          <p:cNvSpPr/>
          <p:nvPr/>
        </p:nvSpPr>
        <p:spPr>
          <a:xfrm>
            <a:off x="9438686" y="3348052"/>
            <a:ext cx="710315" cy="536376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2229" y="1735225"/>
            <a:ext cx="179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 Light" panose="020F0302020204030204" pitchFamily="34" charset="0"/>
              </a:rPr>
              <a:t>Session </a:t>
            </a:r>
            <a:r>
              <a:rPr lang="en-US" sz="2400" b="1" dirty="0">
                <a:solidFill>
                  <a:prstClr val="black"/>
                </a:solidFill>
                <a:latin typeface="+mj-lt"/>
                <a:cs typeface="Calibri Light" panose="020F0302020204030204" pitchFamily="34" charset="0"/>
              </a:rPr>
              <a:t>5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93" y="1136298"/>
            <a:ext cx="11619676" cy="724429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b="1" spc="-30" dirty="0" smtClean="0">
                <a:solidFill>
                  <a:srgbClr val="0E74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Review</a:t>
            </a:r>
            <a:endParaRPr lang="en-US" b="1" spc="-30" dirty="0">
              <a:solidFill>
                <a:srgbClr val="0E74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6389" y="2275255"/>
            <a:ext cx="1783080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Postgraduate Residency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Evaluation of the Resident Learner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Orientation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Graduation</a:t>
            </a:r>
          </a:p>
          <a:p>
            <a:pPr algn="ctr">
              <a:defRPr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Introduction to Accreditation by the Consortium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 txBox="1">
            <a:spLocks/>
          </p:cNvSpPr>
          <p:nvPr/>
        </p:nvSpPr>
        <p:spPr>
          <a:xfrm>
            <a:off x="0" y="2704571"/>
            <a:ext cx="12192000" cy="7244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2270B7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30" normalizeH="0" baseline="0" noProof="0" dirty="0" smtClean="0">
                <a:ln>
                  <a:noFill/>
                </a:ln>
                <a:solidFill>
                  <a:srgbClr val="0E74BD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Evaluation – Postgraduate Residency Program</a:t>
            </a:r>
            <a:endParaRPr kumimoji="0" lang="en-US" sz="4400" b="1" i="0" u="none" strike="noStrike" kern="1200" cap="none" spc="-3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0" y="368105"/>
            <a:ext cx="2344205" cy="10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2 4">
      <a:dk1>
        <a:srgbClr val="5E5E5E"/>
      </a:dk1>
      <a:lt1>
        <a:srgbClr val="FFFFFF"/>
      </a:lt1>
      <a:dk2>
        <a:srgbClr val="5E5E5E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-PPT-template-2" id="{FFB69950-602D-0343-B9DF-C4E3C9853BC5}" vid="{0BCF12F2-3D28-C74E-98EC-4E19332FBE0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NPRFTC_Temp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2708</Words>
  <Application>Microsoft Office PowerPoint</Application>
  <PresentationFormat>Widescreen</PresentationFormat>
  <Paragraphs>663</Paragraphs>
  <Slides>67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67</vt:i4>
      </vt:variant>
    </vt:vector>
  </HeadingPairs>
  <TitlesOfParts>
    <vt:vector size="80" baseType="lpstr">
      <vt:lpstr>Arial</vt:lpstr>
      <vt:lpstr>Batang</vt:lpstr>
      <vt:lpstr>Big Caslon Medium</vt:lpstr>
      <vt:lpstr>Calibri</vt:lpstr>
      <vt:lpstr>Calibri Light</vt:lpstr>
      <vt:lpstr>Californian FB</vt:lpstr>
      <vt:lpstr>Myriad Pro</vt:lpstr>
      <vt:lpstr>Times New Roman</vt:lpstr>
      <vt:lpstr>Wingdings</vt:lpstr>
      <vt:lpstr>Custom Design</vt:lpstr>
      <vt:lpstr>3_Office Theme</vt:lpstr>
      <vt:lpstr>Office Theme</vt:lpstr>
      <vt:lpstr>1_NNPRFTC_Temp2</vt:lpstr>
      <vt:lpstr>PowerPoint Presentation</vt:lpstr>
      <vt:lpstr>Get the Most Out of Your Zoom Experience</vt:lpstr>
      <vt:lpstr>PowerPoint Presentation</vt:lpstr>
      <vt:lpstr>PowerPoint Presentation</vt:lpstr>
      <vt:lpstr>Learning Collaborative Faculty</vt:lpstr>
      <vt:lpstr>Learning Collaborative Structure</vt:lpstr>
      <vt:lpstr>2023-2024 Cohort</vt:lpstr>
      <vt:lpstr>Let’s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Anchoring Your Program Around the Accreditation Standards</vt:lpstr>
      <vt:lpstr>PowerPoint Presentation</vt:lpstr>
      <vt:lpstr>APP Postgraduate Training Programs  Total 500+ Programs Nationally (continues to grow)</vt:lpstr>
      <vt:lpstr>Accreditation Defined</vt:lpstr>
      <vt:lpstr>Benefits of Accreditation</vt:lpstr>
      <vt:lpstr>Consortium’s Standards Driving  Excellence in Program Design</vt:lpstr>
      <vt:lpstr>PowerPoint Presentation</vt:lpstr>
      <vt:lpstr>US. Department of Education  Accreditation Process</vt:lpstr>
      <vt:lpstr>Accreditation Process</vt:lpstr>
      <vt:lpstr>Consortium Accreditation Sample Timeline</vt:lpstr>
      <vt:lpstr>Consortium Accreditation Costs</vt:lpstr>
      <vt:lpstr>Consortium Accreditation</vt:lpstr>
      <vt:lpstr>Accreditation Anchors Program Development</vt:lpstr>
      <vt:lpstr>Accredited Programs</vt:lpstr>
      <vt:lpstr>2024 Annual Conference</vt:lpstr>
      <vt:lpstr>PowerPoint Presentation</vt:lpstr>
      <vt:lpstr>PowerPoint Presentation</vt:lpstr>
      <vt:lpstr>Showcase Overview </vt:lpstr>
      <vt:lpstr>PowerPoint Presentation</vt:lpstr>
      <vt:lpstr>PowerPoint Presentation</vt:lpstr>
      <vt:lpstr>PowerPoint Presentation</vt:lpstr>
      <vt:lpstr>Explore more resources!</vt:lpstr>
    </vt:vector>
  </TitlesOfParts>
  <Company>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Ivers Heine, Stephanie</dc:creator>
  <cp:lastModifiedBy>Angers, Meaghan</cp:lastModifiedBy>
  <cp:revision>54</cp:revision>
  <dcterms:created xsi:type="dcterms:W3CDTF">2022-11-29T13:58:37Z</dcterms:created>
  <dcterms:modified xsi:type="dcterms:W3CDTF">2024-03-05T19:34:24Z</dcterms:modified>
</cp:coreProperties>
</file>