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329" r:id="rId2"/>
    <p:sldId id="584" r:id="rId3"/>
    <p:sldId id="439" r:id="rId4"/>
    <p:sldId id="585" r:id="rId5"/>
    <p:sldId id="363" r:id="rId6"/>
    <p:sldId id="586" r:id="rId7"/>
    <p:sldId id="587" r:id="rId8"/>
    <p:sldId id="588" r:id="rId9"/>
    <p:sldId id="589" r:id="rId10"/>
    <p:sldId id="621" r:id="rId11"/>
    <p:sldId id="622" r:id="rId12"/>
    <p:sldId id="590" r:id="rId13"/>
    <p:sldId id="620" r:id="rId14"/>
    <p:sldId id="616" r:id="rId15"/>
    <p:sldId id="593" r:id="rId16"/>
    <p:sldId id="619" r:id="rId17"/>
    <p:sldId id="594" r:id="rId18"/>
    <p:sldId id="595" r:id="rId19"/>
    <p:sldId id="617" r:id="rId20"/>
    <p:sldId id="618" r:id="rId21"/>
    <p:sldId id="596" r:id="rId22"/>
    <p:sldId id="597" r:id="rId23"/>
    <p:sldId id="495" r:id="rId24"/>
    <p:sldId id="394" r:id="rId25"/>
    <p:sldId id="598" r:id="rId26"/>
    <p:sldId id="599" r:id="rId27"/>
    <p:sldId id="600" r:id="rId28"/>
    <p:sldId id="615" r:id="rId29"/>
    <p:sldId id="601" r:id="rId30"/>
    <p:sldId id="602" r:id="rId31"/>
    <p:sldId id="603" r:id="rId32"/>
    <p:sldId id="604" r:id="rId33"/>
    <p:sldId id="605" r:id="rId34"/>
    <p:sldId id="606" r:id="rId35"/>
    <p:sldId id="607" r:id="rId36"/>
    <p:sldId id="608" r:id="rId37"/>
    <p:sldId id="609" r:id="rId38"/>
    <p:sldId id="610" r:id="rId39"/>
    <p:sldId id="611" r:id="rId40"/>
    <p:sldId id="612" r:id="rId41"/>
    <p:sldId id="613" r:id="rId42"/>
    <p:sldId id="61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71" autoAdjust="0"/>
  </p:normalViewPr>
  <p:slideViewPr>
    <p:cSldViewPr>
      <p:cViewPr>
        <p:scale>
          <a:sx n="70" d="100"/>
          <a:sy n="70" d="100"/>
        </p:scale>
        <p:origin x="1302"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chcfp1\giannot\Microsystems%20Teams\Meriden\Same%20Day%20Appts\New%20Moskowitz.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Number of Days worked and patients seen by week</a:t>
            </a:r>
          </a:p>
        </c:rich>
      </c:tx>
      <c:layout/>
      <c:overlay val="0"/>
    </c:title>
    <c:autoTitleDeleted val="0"/>
    <c:plotArea>
      <c:layout/>
      <c:barChart>
        <c:barDir val="col"/>
        <c:grouping val="clustered"/>
        <c:varyColors val="0"/>
        <c:ser>
          <c:idx val="0"/>
          <c:order val="0"/>
          <c:tx>
            <c:strRef>
              <c:f>Tally!$Q$1</c:f>
              <c:strCache>
                <c:ptCount val="1"/>
                <c:pt idx="0">
                  <c:v>Days worked</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Tally!$Q$2:$Q$17</c:f>
              <c:numCache>
                <c:formatCode>General</c:formatCode>
                <c:ptCount val="16"/>
                <c:pt idx="0">
                  <c:v>4</c:v>
                </c:pt>
                <c:pt idx="1">
                  <c:v>5</c:v>
                </c:pt>
                <c:pt idx="2">
                  <c:v>4</c:v>
                </c:pt>
                <c:pt idx="3">
                  <c:v>4</c:v>
                </c:pt>
                <c:pt idx="4">
                  <c:v>5</c:v>
                </c:pt>
                <c:pt idx="5">
                  <c:v>2</c:v>
                </c:pt>
                <c:pt idx="6">
                  <c:v>5</c:v>
                </c:pt>
                <c:pt idx="7">
                  <c:v>4</c:v>
                </c:pt>
                <c:pt idx="8">
                  <c:v>5</c:v>
                </c:pt>
                <c:pt idx="9">
                  <c:v>5</c:v>
                </c:pt>
                <c:pt idx="10">
                  <c:v>5</c:v>
                </c:pt>
                <c:pt idx="11">
                  <c:v>5</c:v>
                </c:pt>
                <c:pt idx="12">
                  <c:v>5</c:v>
                </c:pt>
                <c:pt idx="13">
                  <c:v>5</c:v>
                </c:pt>
                <c:pt idx="14">
                  <c:v>4</c:v>
                </c:pt>
                <c:pt idx="15">
                  <c:v>5</c:v>
                </c:pt>
              </c:numCache>
            </c:numRef>
          </c:val>
          <c:extLst>
            <c:ext xmlns:c16="http://schemas.microsoft.com/office/drawing/2014/chart" uri="{C3380CC4-5D6E-409C-BE32-E72D297353CC}">
              <c16:uniqueId val="{00000000-8E5B-4A07-9815-067ADC43F148}"/>
            </c:ext>
          </c:extLst>
        </c:ser>
        <c:ser>
          <c:idx val="1"/>
          <c:order val="1"/>
          <c:tx>
            <c:strRef>
              <c:f>Tally!$R$1</c:f>
              <c:strCache>
                <c:ptCount val="1"/>
                <c:pt idx="0">
                  <c:v>Patients seen</c:v>
                </c:pt>
              </c:strCache>
            </c:strRef>
          </c:tx>
          <c:spPr>
            <a:solidFill>
              <a:schemeClr val="accent4">
                <a:lumMod val="60000"/>
                <a:lumOff val="4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Tally!$R$2:$R$17</c:f>
              <c:numCache>
                <c:formatCode>General</c:formatCode>
                <c:ptCount val="16"/>
                <c:pt idx="0">
                  <c:v>28</c:v>
                </c:pt>
                <c:pt idx="1">
                  <c:v>55</c:v>
                </c:pt>
                <c:pt idx="2">
                  <c:v>50</c:v>
                </c:pt>
                <c:pt idx="3">
                  <c:v>38</c:v>
                </c:pt>
                <c:pt idx="4">
                  <c:v>46</c:v>
                </c:pt>
                <c:pt idx="5">
                  <c:v>27</c:v>
                </c:pt>
                <c:pt idx="6">
                  <c:v>69</c:v>
                </c:pt>
                <c:pt idx="7">
                  <c:v>29</c:v>
                </c:pt>
                <c:pt idx="8">
                  <c:v>51</c:v>
                </c:pt>
                <c:pt idx="9">
                  <c:v>41</c:v>
                </c:pt>
                <c:pt idx="10">
                  <c:v>63</c:v>
                </c:pt>
                <c:pt idx="11">
                  <c:v>57</c:v>
                </c:pt>
                <c:pt idx="12">
                  <c:v>49</c:v>
                </c:pt>
                <c:pt idx="13">
                  <c:v>58</c:v>
                </c:pt>
                <c:pt idx="14">
                  <c:v>62</c:v>
                </c:pt>
                <c:pt idx="15">
                  <c:v>62</c:v>
                </c:pt>
              </c:numCache>
            </c:numRef>
          </c:val>
          <c:extLst>
            <c:ext xmlns:c16="http://schemas.microsoft.com/office/drawing/2014/chart" uri="{C3380CC4-5D6E-409C-BE32-E72D297353CC}">
              <c16:uniqueId val="{00000001-8E5B-4A07-9815-067ADC43F148}"/>
            </c:ext>
          </c:extLst>
        </c:ser>
        <c:dLbls>
          <c:dLblPos val="outEnd"/>
          <c:showLegendKey val="0"/>
          <c:showVal val="1"/>
          <c:showCatName val="0"/>
          <c:showSerName val="0"/>
          <c:showPercent val="0"/>
          <c:showBubbleSize val="0"/>
        </c:dLbls>
        <c:gapWidth val="150"/>
        <c:axId val="237526016"/>
        <c:axId val="81665344"/>
      </c:barChart>
      <c:catAx>
        <c:axId val="237526016"/>
        <c:scaling>
          <c:orientation val="minMax"/>
        </c:scaling>
        <c:delete val="0"/>
        <c:axPos val="b"/>
        <c:title>
          <c:tx>
            <c:rich>
              <a:bodyPr/>
              <a:lstStyle/>
              <a:p>
                <a:pPr>
                  <a:defRPr/>
                </a:pPr>
                <a:r>
                  <a:rPr lang="en-US"/>
                  <a:t>Week</a:t>
                </a:r>
              </a:p>
            </c:rich>
          </c:tx>
          <c:layout/>
          <c:overlay val="0"/>
        </c:title>
        <c:numFmt formatCode="General" sourceLinked="1"/>
        <c:majorTickMark val="out"/>
        <c:minorTickMark val="none"/>
        <c:tickLblPos val="nextTo"/>
        <c:crossAx val="81665344"/>
        <c:crosses val="autoZero"/>
        <c:auto val="1"/>
        <c:lblAlgn val="ctr"/>
        <c:lblOffset val="100"/>
        <c:noMultiLvlLbl val="0"/>
      </c:catAx>
      <c:valAx>
        <c:axId val="81665344"/>
        <c:scaling>
          <c:orientation val="minMax"/>
        </c:scaling>
        <c:delete val="0"/>
        <c:axPos val="l"/>
        <c:majorGridlines/>
        <c:numFmt formatCode="General" sourceLinked="1"/>
        <c:majorTickMark val="out"/>
        <c:minorTickMark val="none"/>
        <c:tickLblPos val="nextTo"/>
        <c:crossAx val="237526016"/>
        <c:crosses val="autoZero"/>
        <c:crossBetween val="between"/>
      </c:valAx>
      <c:spPr>
        <a:solidFill>
          <a:schemeClr val="bg1"/>
        </a:solidFill>
      </c:spPr>
    </c:plotArea>
    <c:legend>
      <c:legendPos val="r"/>
      <c:layout/>
      <c:overlay val="0"/>
    </c:legend>
    <c:plotVisOnly val="1"/>
    <c:dispBlanksAs val="gap"/>
    <c:showDLblsOverMax val="0"/>
  </c:chart>
  <c:spPr>
    <a:solidFill>
      <a:schemeClr val="bg1"/>
    </a:solidFill>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4002624671915"/>
          <c:y val="3.6844075046174783E-2"/>
          <c:w val="0.79510000000000003"/>
          <c:h val="0.74434275338870315"/>
        </c:manualLayout>
      </c:layout>
      <c:lineChart>
        <c:grouping val="standard"/>
        <c:varyColors val="0"/>
        <c:ser>
          <c:idx val="0"/>
          <c:order val="0"/>
          <c:tx>
            <c:strRef>
              <c:f>'Ease of Reach Live Person - Med'!$B$15</c:f>
              <c:strCache>
                <c:ptCount val="1"/>
                <c:pt idx="0">
                  <c:v>Data</c:v>
                </c:pt>
              </c:strCache>
            </c:strRef>
          </c:tx>
          <c:spPr>
            <a:ln w="3175">
              <a:solidFill>
                <a:srgbClr val="000000"/>
              </a:solidFill>
              <a:prstDash val="solid"/>
            </a:ln>
          </c:spPr>
          <c:marker>
            <c:symbol val="circle"/>
            <c:size val="4"/>
            <c:spPr>
              <a:solidFill>
                <a:srgbClr val="000000"/>
              </a:solidFill>
              <a:ln>
                <a:solidFill>
                  <a:srgbClr val="000000"/>
                </a:solidFill>
                <a:prstDash val="solid"/>
              </a:ln>
            </c:spPr>
          </c:marker>
          <c:cat>
            <c:strRef>
              <c:f>'Ease of Reach Live Person - Med'!$A$16:$A$29</c:f>
              <c:strCache>
                <c:ptCount val="14"/>
                <c:pt idx="0">
                  <c:v>Q4 2012</c:v>
                </c:pt>
                <c:pt idx="1">
                  <c:v>Q1 2013</c:v>
                </c:pt>
                <c:pt idx="2">
                  <c:v>Q2 2013</c:v>
                </c:pt>
                <c:pt idx="3">
                  <c:v>Q3 2013</c:v>
                </c:pt>
                <c:pt idx="4">
                  <c:v>4Q 2013</c:v>
                </c:pt>
                <c:pt idx="5">
                  <c:v>1Q 2014</c:v>
                </c:pt>
                <c:pt idx="6">
                  <c:v>2Q 2014</c:v>
                </c:pt>
                <c:pt idx="7">
                  <c:v>3Q 2014</c:v>
                </c:pt>
                <c:pt idx="8">
                  <c:v>4Q 2014</c:v>
                </c:pt>
                <c:pt idx="9">
                  <c:v>1Q 2015</c:v>
                </c:pt>
                <c:pt idx="10">
                  <c:v>2Q 2015</c:v>
                </c:pt>
                <c:pt idx="11">
                  <c:v>3Q 2015</c:v>
                </c:pt>
                <c:pt idx="12">
                  <c:v>4Q 2015</c:v>
                </c:pt>
                <c:pt idx="13">
                  <c:v>1Q 2016</c:v>
                </c:pt>
              </c:strCache>
            </c:strRef>
          </c:cat>
          <c:val>
            <c:numRef>
              <c:f>'Ease of Reach Live Person - Med'!$B$16:$B$29</c:f>
              <c:numCache>
                <c:formatCode>General</c:formatCode>
                <c:ptCount val="14"/>
                <c:pt idx="0">
                  <c:v>79</c:v>
                </c:pt>
                <c:pt idx="1">
                  <c:v>78.099999999999994</c:v>
                </c:pt>
                <c:pt idx="2">
                  <c:v>77</c:v>
                </c:pt>
                <c:pt idx="3">
                  <c:v>77.2</c:v>
                </c:pt>
                <c:pt idx="4">
                  <c:v>79.7</c:v>
                </c:pt>
                <c:pt idx="5">
                  <c:v>80</c:v>
                </c:pt>
                <c:pt idx="6">
                  <c:v>83.7</c:v>
                </c:pt>
                <c:pt idx="7">
                  <c:v>83.8</c:v>
                </c:pt>
                <c:pt idx="8">
                  <c:v>78.099999999999994</c:v>
                </c:pt>
                <c:pt idx="9">
                  <c:v>77.8</c:v>
                </c:pt>
                <c:pt idx="10">
                  <c:v>81.599999999999994</c:v>
                </c:pt>
                <c:pt idx="11">
                  <c:v>81.7</c:v>
                </c:pt>
                <c:pt idx="12">
                  <c:v>83.9</c:v>
                </c:pt>
                <c:pt idx="13">
                  <c:v>79.400000000000006</c:v>
                </c:pt>
              </c:numCache>
            </c:numRef>
          </c:val>
          <c:smooth val="0"/>
          <c:extLst>
            <c:ext xmlns:c16="http://schemas.microsoft.com/office/drawing/2014/chart" uri="{C3380CC4-5D6E-409C-BE32-E72D297353CC}">
              <c16:uniqueId val="{00000000-FC27-4332-BA40-2B51B6145C93}"/>
            </c:ext>
          </c:extLst>
        </c:ser>
        <c:ser>
          <c:idx val="1"/>
          <c:order val="1"/>
          <c:tx>
            <c:strRef>
              <c:f>'Ease of Reach Live Person - Med'!$E$15</c:f>
              <c:strCache>
                <c:ptCount val="1"/>
                <c:pt idx="0">
                  <c:v>UCL</c:v>
                </c:pt>
              </c:strCache>
            </c:strRef>
          </c:tx>
          <c:spPr>
            <a:ln w="3175">
              <a:solidFill>
                <a:srgbClr val="000000"/>
              </a:solidFill>
              <a:prstDash val="sysDash"/>
            </a:ln>
          </c:spPr>
          <c:marker>
            <c:symbol val="none"/>
          </c:marker>
          <c:cat>
            <c:strRef>
              <c:f>'Ease of Reach Live Person - Med'!$A$16:$A$29</c:f>
              <c:strCache>
                <c:ptCount val="14"/>
                <c:pt idx="0">
                  <c:v>Q4 2012</c:v>
                </c:pt>
                <c:pt idx="1">
                  <c:v>Q1 2013</c:v>
                </c:pt>
                <c:pt idx="2">
                  <c:v>Q2 2013</c:v>
                </c:pt>
                <c:pt idx="3">
                  <c:v>Q3 2013</c:v>
                </c:pt>
                <c:pt idx="4">
                  <c:v>4Q 2013</c:v>
                </c:pt>
                <c:pt idx="5">
                  <c:v>1Q 2014</c:v>
                </c:pt>
                <c:pt idx="6">
                  <c:v>2Q 2014</c:v>
                </c:pt>
                <c:pt idx="7">
                  <c:v>3Q 2014</c:v>
                </c:pt>
                <c:pt idx="8">
                  <c:v>4Q 2014</c:v>
                </c:pt>
                <c:pt idx="9">
                  <c:v>1Q 2015</c:v>
                </c:pt>
                <c:pt idx="10">
                  <c:v>2Q 2015</c:v>
                </c:pt>
                <c:pt idx="11">
                  <c:v>3Q 2015</c:v>
                </c:pt>
                <c:pt idx="12">
                  <c:v>4Q 2015</c:v>
                </c:pt>
                <c:pt idx="13">
                  <c:v>1Q 2016</c:v>
                </c:pt>
              </c:strCache>
            </c:strRef>
          </c:cat>
          <c:val>
            <c:numRef>
              <c:f>'Ease of Reach Live Person - Med'!$E$16:$E$29</c:f>
              <c:numCache>
                <c:formatCode>#,##0.00_);[Red]\(#,##0.00\)</c:formatCode>
                <c:ptCount val="14"/>
                <c:pt idx="0">
                  <c:v>85.268659340659354</c:v>
                </c:pt>
                <c:pt idx="1">
                  <c:v>85.268659340659354</c:v>
                </c:pt>
                <c:pt idx="2">
                  <c:v>85.268659340659354</c:v>
                </c:pt>
                <c:pt idx="3">
                  <c:v>85.268659340659354</c:v>
                </c:pt>
                <c:pt idx="4">
                  <c:v>85.268659340659354</c:v>
                </c:pt>
                <c:pt idx="5">
                  <c:v>85.268659340659354</c:v>
                </c:pt>
                <c:pt idx="6">
                  <c:v>85.268659340659354</c:v>
                </c:pt>
                <c:pt idx="7">
                  <c:v>85.268659340659354</c:v>
                </c:pt>
                <c:pt idx="8">
                  <c:v>85.268659340659354</c:v>
                </c:pt>
                <c:pt idx="9">
                  <c:v>85.268659340659354</c:v>
                </c:pt>
                <c:pt idx="10">
                  <c:v>85.268659340659354</c:v>
                </c:pt>
                <c:pt idx="11">
                  <c:v>85.268659340659354</c:v>
                </c:pt>
                <c:pt idx="12">
                  <c:v>85.268659340659354</c:v>
                </c:pt>
                <c:pt idx="13">
                  <c:v>85.268659340659354</c:v>
                </c:pt>
              </c:numCache>
            </c:numRef>
          </c:val>
          <c:smooth val="0"/>
          <c:extLst>
            <c:ext xmlns:c16="http://schemas.microsoft.com/office/drawing/2014/chart" uri="{C3380CC4-5D6E-409C-BE32-E72D297353CC}">
              <c16:uniqueId val="{00000001-FC27-4332-BA40-2B51B6145C93}"/>
            </c:ext>
          </c:extLst>
        </c:ser>
        <c:ser>
          <c:idx val="2"/>
          <c:order val="2"/>
          <c:tx>
            <c:strRef>
              <c:f>'Ease of Reach Live Person - Med'!$F$15</c:f>
              <c:strCache>
                <c:ptCount val="1"/>
                <c:pt idx="0">
                  <c:v>X Avg</c:v>
                </c:pt>
              </c:strCache>
            </c:strRef>
          </c:tx>
          <c:spPr>
            <a:ln w="3175">
              <a:solidFill>
                <a:srgbClr val="000000"/>
              </a:solidFill>
              <a:prstDash val="solid"/>
            </a:ln>
          </c:spPr>
          <c:marker>
            <c:symbol val="none"/>
          </c:marker>
          <c:dLbls>
            <c:dLbl>
              <c:idx val="35"/>
              <c:tx>
                <c:rich>
                  <a:bodyPr/>
                  <a:lstStyle/>
                  <a:p>
                    <a:pPr>
                      <a:defRPr/>
                    </a:pPr>
                    <a:r>
                      <a:rPr lang="en-US"/>
                      <a:t> </a:t>
                    </a:r>
                  </a:p>
                </c:rich>
              </c:tx>
              <c:spPr>
                <a:noFill/>
                <a:ln w="25400">
                  <a:no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27-4332-BA40-2B51B6145C9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'Ease of Reach Live Person - Med'!$A$16:$A$29</c:f>
              <c:strCache>
                <c:ptCount val="14"/>
                <c:pt idx="0">
                  <c:v>Q4 2012</c:v>
                </c:pt>
                <c:pt idx="1">
                  <c:v>Q1 2013</c:v>
                </c:pt>
                <c:pt idx="2">
                  <c:v>Q2 2013</c:v>
                </c:pt>
                <c:pt idx="3">
                  <c:v>Q3 2013</c:v>
                </c:pt>
                <c:pt idx="4">
                  <c:v>4Q 2013</c:v>
                </c:pt>
                <c:pt idx="5">
                  <c:v>1Q 2014</c:v>
                </c:pt>
                <c:pt idx="6">
                  <c:v>2Q 2014</c:v>
                </c:pt>
                <c:pt idx="7">
                  <c:v>3Q 2014</c:v>
                </c:pt>
                <c:pt idx="8">
                  <c:v>4Q 2014</c:v>
                </c:pt>
                <c:pt idx="9">
                  <c:v>1Q 2015</c:v>
                </c:pt>
                <c:pt idx="10">
                  <c:v>2Q 2015</c:v>
                </c:pt>
                <c:pt idx="11">
                  <c:v>3Q 2015</c:v>
                </c:pt>
                <c:pt idx="12">
                  <c:v>4Q 2015</c:v>
                </c:pt>
                <c:pt idx="13">
                  <c:v>1Q 2016</c:v>
                </c:pt>
              </c:strCache>
            </c:strRef>
          </c:cat>
          <c:val>
            <c:numRef>
              <c:f>'Ease of Reach Live Person - Med'!$F$16:$F$29</c:f>
              <c:numCache>
                <c:formatCode>#,##0.00_);[Red]\(#,##0.00\)</c:formatCode>
                <c:ptCount val="14"/>
                <c:pt idx="0">
                  <c:v>80.071428571428584</c:v>
                </c:pt>
                <c:pt idx="1">
                  <c:v>80.071428571428584</c:v>
                </c:pt>
                <c:pt idx="2">
                  <c:v>80.071428571428584</c:v>
                </c:pt>
                <c:pt idx="3">
                  <c:v>80.071428571428584</c:v>
                </c:pt>
                <c:pt idx="4">
                  <c:v>80.071428571428584</c:v>
                </c:pt>
                <c:pt idx="5">
                  <c:v>80.071428571428584</c:v>
                </c:pt>
                <c:pt idx="6">
                  <c:v>80.071428571428584</c:v>
                </c:pt>
                <c:pt idx="7">
                  <c:v>80.071428571428584</c:v>
                </c:pt>
                <c:pt idx="8">
                  <c:v>80.071428571428584</c:v>
                </c:pt>
                <c:pt idx="9">
                  <c:v>80.071428571428584</c:v>
                </c:pt>
                <c:pt idx="10">
                  <c:v>80.071428571428584</c:v>
                </c:pt>
                <c:pt idx="11">
                  <c:v>80.071428571428584</c:v>
                </c:pt>
                <c:pt idx="12">
                  <c:v>80.071428571428584</c:v>
                </c:pt>
                <c:pt idx="13">
                  <c:v>80.071428571428584</c:v>
                </c:pt>
              </c:numCache>
            </c:numRef>
          </c:val>
          <c:smooth val="0"/>
          <c:extLst>
            <c:ext xmlns:c16="http://schemas.microsoft.com/office/drawing/2014/chart" uri="{C3380CC4-5D6E-409C-BE32-E72D297353CC}">
              <c16:uniqueId val="{00000003-FC27-4332-BA40-2B51B6145C93}"/>
            </c:ext>
          </c:extLst>
        </c:ser>
        <c:ser>
          <c:idx val="3"/>
          <c:order val="3"/>
          <c:tx>
            <c:strRef>
              <c:f>'Ease of Reach Live Person - Med'!$G$15</c:f>
              <c:strCache>
                <c:ptCount val="1"/>
                <c:pt idx="0">
                  <c:v>LCL</c:v>
                </c:pt>
              </c:strCache>
            </c:strRef>
          </c:tx>
          <c:spPr>
            <a:ln w="3175">
              <a:solidFill>
                <a:srgbClr val="000000"/>
              </a:solidFill>
              <a:prstDash val="sysDash"/>
            </a:ln>
          </c:spPr>
          <c:marker>
            <c:symbol val="none"/>
          </c:marker>
          <c:cat>
            <c:strRef>
              <c:f>'Ease of Reach Live Person - Med'!$A$16:$A$29</c:f>
              <c:strCache>
                <c:ptCount val="14"/>
                <c:pt idx="0">
                  <c:v>Q4 2012</c:v>
                </c:pt>
                <c:pt idx="1">
                  <c:v>Q1 2013</c:v>
                </c:pt>
                <c:pt idx="2">
                  <c:v>Q2 2013</c:v>
                </c:pt>
                <c:pt idx="3">
                  <c:v>Q3 2013</c:v>
                </c:pt>
                <c:pt idx="4">
                  <c:v>4Q 2013</c:v>
                </c:pt>
                <c:pt idx="5">
                  <c:v>1Q 2014</c:v>
                </c:pt>
                <c:pt idx="6">
                  <c:v>2Q 2014</c:v>
                </c:pt>
                <c:pt idx="7">
                  <c:v>3Q 2014</c:v>
                </c:pt>
                <c:pt idx="8">
                  <c:v>4Q 2014</c:v>
                </c:pt>
                <c:pt idx="9">
                  <c:v>1Q 2015</c:v>
                </c:pt>
                <c:pt idx="10">
                  <c:v>2Q 2015</c:v>
                </c:pt>
                <c:pt idx="11">
                  <c:v>3Q 2015</c:v>
                </c:pt>
                <c:pt idx="12">
                  <c:v>4Q 2015</c:v>
                </c:pt>
                <c:pt idx="13">
                  <c:v>1Q 2016</c:v>
                </c:pt>
              </c:strCache>
            </c:strRef>
          </c:cat>
          <c:val>
            <c:numRef>
              <c:f>'Ease of Reach Live Person - Med'!$G$16:$G$29</c:f>
              <c:numCache>
                <c:formatCode>#,##0.00_);[Red]\(#,##0.00\)</c:formatCode>
                <c:ptCount val="14"/>
                <c:pt idx="0">
                  <c:v>74.874197802197813</c:v>
                </c:pt>
                <c:pt idx="1">
                  <c:v>74.874197802197813</c:v>
                </c:pt>
                <c:pt idx="2">
                  <c:v>74.874197802197813</c:v>
                </c:pt>
                <c:pt idx="3">
                  <c:v>74.874197802197813</c:v>
                </c:pt>
                <c:pt idx="4">
                  <c:v>74.874197802197813</c:v>
                </c:pt>
                <c:pt idx="5">
                  <c:v>74.874197802197813</c:v>
                </c:pt>
                <c:pt idx="6">
                  <c:v>74.874197802197813</c:v>
                </c:pt>
                <c:pt idx="7">
                  <c:v>74.874197802197813</c:v>
                </c:pt>
                <c:pt idx="8">
                  <c:v>74.874197802197813</c:v>
                </c:pt>
                <c:pt idx="9">
                  <c:v>74.874197802197813</c:v>
                </c:pt>
                <c:pt idx="10">
                  <c:v>74.874197802197813</c:v>
                </c:pt>
                <c:pt idx="11">
                  <c:v>74.874197802197813</c:v>
                </c:pt>
                <c:pt idx="12">
                  <c:v>74.874197802197813</c:v>
                </c:pt>
                <c:pt idx="13">
                  <c:v>74.874197802197813</c:v>
                </c:pt>
              </c:numCache>
            </c:numRef>
          </c:val>
          <c:smooth val="0"/>
          <c:extLst>
            <c:ext xmlns:c16="http://schemas.microsoft.com/office/drawing/2014/chart" uri="{C3380CC4-5D6E-409C-BE32-E72D297353CC}">
              <c16:uniqueId val="{00000004-FC27-4332-BA40-2B51B6145C93}"/>
            </c:ext>
          </c:extLst>
        </c:ser>
        <c:dLbls>
          <c:showLegendKey val="0"/>
          <c:showVal val="0"/>
          <c:showCatName val="0"/>
          <c:showSerName val="0"/>
          <c:showPercent val="0"/>
          <c:showBubbleSize val="0"/>
        </c:dLbls>
        <c:marker val="1"/>
        <c:smooth val="0"/>
        <c:axId val="82170368"/>
        <c:axId val="201258048"/>
      </c:lineChart>
      <c:catAx>
        <c:axId val="82170368"/>
        <c:scaling>
          <c:orientation val="minMax"/>
        </c:scaling>
        <c:delete val="0"/>
        <c:axPos val="b"/>
        <c:numFmt formatCode="General" sourceLinked="1"/>
        <c:majorTickMark val="cross"/>
        <c:minorTickMark val="none"/>
        <c:tickLblPos val="nextTo"/>
        <c:spPr>
          <a:ln w="3175">
            <a:solidFill>
              <a:srgbClr val="000000"/>
            </a:solidFill>
            <a:prstDash val="solid"/>
          </a:ln>
        </c:spPr>
        <c:txPr>
          <a:bodyPr rot="-5400000" vert="horz"/>
          <a:lstStyle/>
          <a:p>
            <a:pPr>
              <a:defRPr sz="1400"/>
            </a:pPr>
            <a:endParaRPr lang="en-US"/>
          </a:p>
        </c:txPr>
        <c:crossAx val="201258048"/>
        <c:crosses val="autoZero"/>
        <c:auto val="0"/>
        <c:lblAlgn val="ctr"/>
        <c:lblOffset val="100"/>
        <c:tickMarkSkip val="1"/>
        <c:noMultiLvlLbl val="0"/>
      </c:catAx>
      <c:valAx>
        <c:axId val="201258048"/>
        <c:scaling>
          <c:orientation val="minMax"/>
          <c:max val="100"/>
          <c:min val="70"/>
        </c:scaling>
        <c:delete val="0"/>
        <c:axPos val="l"/>
        <c:title>
          <c:tx>
            <c:rich>
              <a:bodyPr/>
              <a:lstStyle/>
              <a:p>
                <a:pPr>
                  <a:defRPr sz="1400"/>
                </a:pPr>
                <a:r>
                  <a:rPr lang="en-US" sz="1400"/>
                  <a:t>Percent of Patients Responding YES</a:t>
                </a:r>
              </a:p>
            </c:rich>
          </c:tx>
          <c:layout>
            <c:manualLayout>
              <c:xMode val="edge"/>
              <c:yMode val="edge"/>
              <c:x val="1.8787926509186353E-2"/>
              <c:y val="7.5501117915816068E-2"/>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a:pPr>
            <a:endParaRPr lang="en-US"/>
          </a:p>
        </c:txPr>
        <c:crossAx val="82170368"/>
        <c:crosses val="autoZero"/>
        <c:crossBetween val="midCat"/>
      </c:valAx>
      <c:spPr>
        <a:noFill/>
        <a:ln w="25400">
          <a:noFill/>
        </a:ln>
      </c:spPr>
    </c:plotArea>
    <c:plotVisOnly val="0"/>
    <c:dispBlanksAs val="gap"/>
    <c:showDLblsOverMax val="0"/>
  </c:chart>
  <c:spPr>
    <a:solidFill>
      <a:srgbClr val="FFFFFF"/>
    </a:solidFill>
    <a:ln w="9525">
      <a:noFill/>
    </a:ln>
  </c:spPr>
  <c:txPr>
    <a:bodyPr/>
    <a:lstStyle/>
    <a:p>
      <a:pPr>
        <a:defRPr sz="1600" b="0" i="0" u="none" strike="noStrike" baseline="0">
          <a:solidFill>
            <a:srgbClr val="000000"/>
          </a:solidFill>
          <a:latin typeface="Helv"/>
          <a:ea typeface="Helv"/>
          <a:cs typeface="Helv"/>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21FE2-E792-4DF8-8099-7A6AF6BD10CD}" type="datetimeFigureOut">
              <a:rPr lang="en-US" smtClean="0"/>
              <a:t>3/28/2024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FBD2D-0805-48FF-AB52-683E231FD28B}" type="slidenum">
              <a:rPr lang="en-US" smtClean="0"/>
              <a:t>‹#›</a:t>
            </a:fld>
            <a:endParaRPr lang="en-US"/>
          </a:p>
        </p:txBody>
      </p:sp>
    </p:spTree>
    <p:extLst>
      <p:ext uri="{BB962C8B-B14F-4D97-AF65-F5344CB8AC3E}">
        <p14:creationId xmlns:p14="http://schemas.microsoft.com/office/powerpoint/2010/main" val="2645118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0FC7D1B-6069-47AA-A5EF-A3A9C19C737E}" type="slidenum">
              <a:rPr lang="en-US" smtClean="0"/>
              <a:t>1</a:t>
            </a:fld>
            <a:endParaRPr lang="en-US" dirty="0"/>
          </a:p>
        </p:txBody>
      </p:sp>
    </p:spTree>
    <p:extLst>
      <p:ext uri="{BB962C8B-B14F-4D97-AF65-F5344CB8AC3E}">
        <p14:creationId xmlns:p14="http://schemas.microsoft.com/office/powerpoint/2010/main" val="2539655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dirty="0"/>
          </a:p>
        </p:txBody>
      </p:sp>
      <p:sp>
        <p:nvSpPr>
          <p:cNvPr id="170" name="Google Shape;17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4257485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12</a:t>
            </a:fld>
            <a:endParaRPr lang="en-US"/>
          </a:p>
        </p:txBody>
      </p:sp>
    </p:spTree>
    <p:extLst>
      <p:ext uri="{BB962C8B-B14F-4D97-AF65-F5344CB8AC3E}">
        <p14:creationId xmlns:p14="http://schemas.microsoft.com/office/powerpoint/2010/main" val="2830699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13</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dirty="0" smtClean="0"/>
          </a:p>
        </p:txBody>
      </p:sp>
    </p:spTree>
    <p:extLst>
      <p:ext uri="{BB962C8B-B14F-4D97-AF65-F5344CB8AC3E}">
        <p14:creationId xmlns:p14="http://schemas.microsoft.com/office/powerpoint/2010/main" val="2490304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14</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dirty="0" smtClean="0"/>
          </a:p>
        </p:txBody>
      </p:sp>
    </p:spTree>
    <p:extLst>
      <p:ext uri="{BB962C8B-B14F-4D97-AF65-F5344CB8AC3E}">
        <p14:creationId xmlns:p14="http://schemas.microsoft.com/office/powerpoint/2010/main" val="437697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0FC7D1B-6069-47AA-A5EF-A3A9C19C737E}" type="slidenum">
              <a:rPr lang="en-US" smtClean="0"/>
              <a:t>15</a:t>
            </a:fld>
            <a:endParaRPr lang="en-US" dirty="0"/>
          </a:p>
        </p:txBody>
      </p:sp>
    </p:spTree>
    <p:extLst>
      <p:ext uri="{BB962C8B-B14F-4D97-AF65-F5344CB8AC3E}">
        <p14:creationId xmlns:p14="http://schemas.microsoft.com/office/powerpoint/2010/main" val="1481093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0FC7D1B-6069-47AA-A5EF-A3A9C19C737E}" type="slidenum">
              <a:rPr lang="en-US" smtClean="0"/>
              <a:t>16</a:t>
            </a:fld>
            <a:endParaRPr lang="en-US" dirty="0"/>
          </a:p>
        </p:txBody>
      </p:sp>
    </p:spTree>
    <p:extLst>
      <p:ext uri="{BB962C8B-B14F-4D97-AF65-F5344CB8AC3E}">
        <p14:creationId xmlns:p14="http://schemas.microsoft.com/office/powerpoint/2010/main" val="275106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17</a:t>
            </a:fld>
            <a:endParaRPr lang="en-US"/>
          </a:p>
        </p:txBody>
      </p:sp>
    </p:spTree>
    <p:extLst>
      <p:ext uri="{BB962C8B-B14F-4D97-AF65-F5344CB8AC3E}">
        <p14:creationId xmlns:p14="http://schemas.microsoft.com/office/powerpoint/2010/main" val="1045882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6F92B2-B79A-42F0-B8E9-9058D7F822DA}" type="slidenum">
              <a:rPr lang="en-US" smtClean="0"/>
              <a:pPr/>
              <a:t>18</a:t>
            </a:fld>
            <a:endParaRPr lang="en-US"/>
          </a:p>
        </p:txBody>
      </p:sp>
    </p:spTree>
    <p:extLst>
      <p:ext uri="{BB962C8B-B14F-4D97-AF65-F5344CB8AC3E}">
        <p14:creationId xmlns:p14="http://schemas.microsoft.com/office/powerpoint/2010/main" val="2222982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19</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dirty="0" smtClean="0"/>
          </a:p>
        </p:txBody>
      </p:sp>
    </p:spTree>
    <p:extLst>
      <p:ext uri="{BB962C8B-B14F-4D97-AF65-F5344CB8AC3E}">
        <p14:creationId xmlns:p14="http://schemas.microsoft.com/office/powerpoint/2010/main" val="3514450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20</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dirty="0" smtClean="0"/>
          </a:p>
        </p:txBody>
      </p:sp>
    </p:spTree>
    <p:extLst>
      <p:ext uri="{BB962C8B-B14F-4D97-AF65-F5344CB8AC3E}">
        <p14:creationId xmlns:p14="http://schemas.microsoft.com/office/powerpoint/2010/main" val="676222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0FC7D1B-6069-47AA-A5EF-A3A9C19C737E}" type="slidenum">
              <a:rPr lang="en-US" smtClean="0"/>
              <a:t>2</a:t>
            </a:fld>
            <a:endParaRPr lang="en-US" dirty="0"/>
          </a:p>
        </p:txBody>
      </p:sp>
    </p:spTree>
    <p:extLst>
      <p:ext uri="{BB962C8B-B14F-4D97-AF65-F5344CB8AC3E}">
        <p14:creationId xmlns:p14="http://schemas.microsoft.com/office/powerpoint/2010/main" val="794260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ChangeArrowheads="1"/>
          </p:cNvSpPr>
          <p:nvPr/>
        </p:nvSpPr>
        <p:spPr bwMode="auto">
          <a:xfrm>
            <a:off x="3970338" y="0"/>
            <a:ext cx="3040062" cy="463550"/>
          </a:xfrm>
          <a:prstGeom prst="rect">
            <a:avLst/>
          </a:prstGeom>
          <a:noFill/>
          <a:ln w="12700">
            <a:noFill/>
            <a:miter lim="800000"/>
            <a:headEnd/>
            <a:tailEnd/>
          </a:ln>
        </p:spPr>
        <p:txBody>
          <a:bodyPr wrap="none" lIns="88268" tIns="44134" rIns="88268" bIns="44134" anchor="ctr"/>
          <a:lstStyle/>
          <a:p>
            <a:endParaRPr lang="en-US"/>
          </a:p>
        </p:txBody>
      </p:sp>
      <p:sp>
        <p:nvSpPr>
          <p:cNvPr id="20483" name="Rectangle 1027"/>
          <p:cNvSpPr>
            <a:spLocks noChangeArrowheads="1"/>
          </p:cNvSpPr>
          <p:nvPr/>
        </p:nvSpPr>
        <p:spPr bwMode="auto">
          <a:xfrm>
            <a:off x="0" y="0"/>
            <a:ext cx="3040063" cy="463550"/>
          </a:xfrm>
          <a:prstGeom prst="rect">
            <a:avLst/>
          </a:prstGeom>
          <a:noFill/>
          <a:ln w="12700">
            <a:noFill/>
            <a:miter lim="800000"/>
            <a:headEnd/>
            <a:tailEnd/>
          </a:ln>
        </p:spPr>
        <p:txBody>
          <a:bodyPr wrap="none" lIns="88268" tIns="44134" rIns="88268" bIns="44134" anchor="ctr"/>
          <a:lstStyle/>
          <a:p>
            <a:endParaRPr lang="en-US"/>
          </a:p>
        </p:txBody>
      </p:sp>
      <p:sp>
        <p:nvSpPr>
          <p:cNvPr id="20484" name="Rectangle 1028"/>
          <p:cNvSpPr>
            <a:spLocks noChangeArrowheads="1"/>
          </p:cNvSpPr>
          <p:nvPr/>
        </p:nvSpPr>
        <p:spPr bwMode="auto">
          <a:xfrm>
            <a:off x="3857625" y="5594350"/>
            <a:ext cx="2957513" cy="3175000"/>
          </a:xfrm>
          <a:prstGeom prst="rect">
            <a:avLst/>
          </a:prstGeom>
          <a:noFill/>
          <a:ln w="12700">
            <a:noFill/>
            <a:miter lim="800000"/>
            <a:headEnd/>
            <a:tailEnd/>
          </a:ln>
        </p:spPr>
        <p:txBody>
          <a:bodyPr lIns="9704" tIns="232902" rIns="9704" bIns="232902"/>
          <a:lstStyle/>
          <a:p>
            <a:pPr defTabSz="930275">
              <a:lnSpc>
                <a:spcPct val="90000"/>
              </a:lnSpc>
              <a:spcAft>
                <a:spcPct val="50000"/>
              </a:spcAft>
              <a:tabLst>
                <a:tab pos="177800" algn="l"/>
              </a:tabLst>
            </a:pPr>
            <a:r>
              <a:rPr lang="en-US" sz="900"/>
              <a:t>of project. For teams struggling to get started in terms of need and vision, it can be the place to begin to bring some focus to the team's more rambling discussion of need and/or vision.</a:t>
            </a:r>
            <a:br>
              <a:rPr lang="en-US" sz="900"/>
            </a:br>
            <a:endParaRPr lang="en-US" sz="900"/>
          </a:p>
          <a:p>
            <a:pPr defTabSz="930275">
              <a:lnSpc>
                <a:spcPct val="90000"/>
              </a:lnSpc>
              <a:spcAft>
                <a:spcPct val="50000"/>
              </a:spcAft>
              <a:tabLst>
                <a:tab pos="177800" algn="l"/>
              </a:tabLst>
            </a:pPr>
            <a:r>
              <a:rPr lang="en-US" sz="900"/>
              <a:t>Timing</a:t>
            </a:r>
          </a:p>
          <a:p>
            <a:pPr defTabSz="930275">
              <a:lnSpc>
                <a:spcPct val="90000"/>
              </a:lnSpc>
              <a:spcAft>
                <a:spcPct val="50000"/>
              </a:spcAft>
              <a:tabLst>
                <a:tab pos="177800" algn="l"/>
              </a:tabLst>
            </a:pPr>
            <a:r>
              <a:rPr lang="en-US" sz="900"/>
              <a:t>Either after agreement has been reached about the details of both need and vision, or as a precursor to more detailed discussion of the two. At a minimum, the team needs its Elevator Speech ready for the questions which will inevitably arise once the project is announced to the broader constituent base.</a:t>
            </a:r>
          </a:p>
        </p:txBody>
      </p:sp>
      <p:sp>
        <p:nvSpPr>
          <p:cNvPr id="20485" name="Rectangle 1029"/>
          <p:cNvSpPr>
            <a:spLocks noGrp="1" noChangeArrowheads="1"/>
          </p:cNvSpPr>
          <p:nvPr>
            <p:ph type="body" idx="1"/>
          </p:nvPr>
        </p:nvSpPr>
        <p:spPr>
          <a:xfrm>
            <a:off x="411163" y="5589588"/>
            <a:ext cx="3022600" cy="3471862"/>
          </a:xfrm>
          <a:noFill/>
        </p:spPr>
        <p:txBody>
          <a:bodyPr lIns="92190" tIns="45286" rIns="92190" bIns="45286"/>
          <a:lstStyle/>
          <a:p>
            <a:endParaRPr lang="en-US" dirty="0" smtClean="0"/>
          </a:p>
          <a:p>
            <a:r>
              <a:rPr lang="en-US" dirty="0" smtClean="0"/>
              <a:t>Elevator Speech</a:t>
            </a:r>
          </a:p>
          <a:p>
            <a:pPr lvl="1"/>
            <a:r>
              <a:rPr lang="en-US" dirty="0" smtClean="0"/>
              <a:t>Being able to clearly and simply state the need for change and describe the future state is essential for rallying the support and commitment of key constituents. Many teams found it very useful to work together to package these into a 90-120 second speech that can be given whenever a team member is confronted with the opportunity to sell the team’s project to a key stakeholder. The metaphor of an “elevator speech” is useful in challenging the team to be clear, precise and simple in the creating of this speech.</a:t>
            </a:r>
          </a:p>
          <a:p>
            <a:r>
              <a:rPr lang="en-US" dirty="0" smtClean="0"/>
              <a:t>Uses</a:t>
            </a:r>
          </a:p>
          <a:p>
            <a:pPr lvl="1"/>
            <a:r>
              <a:rPr lang="en-US" dirty="0" smtClean="0"/>
              <a:t>This is an excellent tool to help the team link the need for change with the vision of the future. For teams that have thoroughly debated and documented both the need and vision, this is a synthesis event whereby they distill the essence</a:t>
            </a:r>
          </a:p>
        </p:txBody>
      </p:sp>
      <p:sp>
        <p:nvSpPr>
          <p:cNvPr id="20486" name="Rectangle 1030"/>
          <p:cNvSpPr>
            <a:spLocks noGrp="1" noRot="1" noChangeAspect="1" noChangeArrowheads="1" noTextEdit="1"/>
          </p:cNvSpPr>
          <p:nvPr>
            <p:ph type="sldImg"/>
          </p:nvPr>
        </p:nvSpPr>
        <p:spPr>
          <a:xfrm>
            <a:off x="439738" y="376238"/>
            <a:ext cx="6142037" cy="4606925"/>
          </a:xfrm>
          <a:ln/>
        </p:spPr>
      </p:sp>
    </p:spTree>
    <p:extLst>
      <p:ext uri="{BB962C8B-B14F-4D97-AF65-F5344CB8AC3E}">
        <p14:creationId xmlns:p14="http://schemas.microsoft.com/office/powerpoint/2010/main" val="2200845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22</a:t>
            </a:fld>
            <a:endParaRPr lang="en-US"/>
          </a:p>
        </p:txBody>
      </p:sp>
    </p:spTree>
    <p:extLst>
      <p:ext uri="{BB962C8B-B14F-4D97-AF65-F5344CB8AC3E}">
        <p14:creationId xmlns:p14="http://schemas.microsoft.com/office/powerpoint/2010/main" val="66078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23</a:t>
            </a:fld>
            <a:endParaRPr lang="en-US"/>
          </a:p>
        </p:txBody>
      </p:sp>
    </p:spTree>
    <p:extLst>
      <p:ext uri="{BB962C8B-B14F-4D97-AF65-F5344CB8AC3E}">
        <p14:creationId xmlns:p14="http://schemas.microsoft.com/office/powerpoint/2010/main" val="488325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24</a:t>
            </a:fld>
            <a:endParaRPr lang="en-US"/>
          </a:p>
        </p:txBody>
      </p:sp>
    </p:spTree>
    <p:extLst>
      <p:ext uri="{BB962C8B-B14F-4D97-AF65-F5344CB8AC3E}">
        <p14:creationId xmlns:p14="http://schemas.microsoft.com/office/powerpoint/2010/main" val="2695372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33795" name="Rectangle 3"/>
          <p:cNvSpPr>
            <a:spLocks noGrp="1" noRot="1" noChangeAspect="1" noChangeArrowheads="1" noTextEdit="1"/>
          </p:cNvSpPr>
          <p:nvPr>
            <p:ph type="sldImg"/>
          </p:nvPr>
        </p:nvSpPr>
        <p:spPr>
          <a:xfrm>
            <a:off x="1143000" y="685800"/>
            <a:ext cx="4572000" cy="3429000"/>
          </a:xfrm>
          <a:ln cap="flat"/>
        </p:spPr>
      </p:sp>
    </p:spTree>
    <p:extLst>
      <p:ext uri="{BB962C8B-B14F-4D97-AF65-F5344CB8AC3E}">
        <p14:creationId xmlns:p14="http://schemas.microsoft.com/office/powerpoint/2010/main" val="1606791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26</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dirty="0" smtClean="0"/>
          </a:p>
        </p:txBody>
      </p:sp>
    </p:spTree>
    <p:extLst>
      <p:ext uri="{BB962C8B-B14F-4D97-AF65-F5344CB8AC3E}">
        <p14:creationId xmlns:p14="http://schemas.microsoft.com/office/powerpoint/2010/main" val="1660613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27</a:t>
            </a:fld>
            <a:endParaRPr lang="en-US"/>
          </a:p>
        </p:txBody>
      </p:sp>
    </p:spTree>
    <p:extLst>
      <p:ext uri="{BB962C8B-B14F-4D97-AF65-F5344CB8AC3E}">
        <p14:creationId xmlns:p14="http://schemas.microsoft.com/office/powerpoint/2010/main" val="582449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29</a:t>
            </a:fld>
            <a:endParaRPr lang="en-US"/>
          </a:p>
        </p:txBody>
      </p:sp>
    </p:spTree>
    <p:extLst>
      <p:ext uri="{BB962C8B-B14F-4D97-AF65-F5344CB8AC3E}">
        <p14:creationId xmlns:p14="http://schemas.microsoft.com/office/powerpoint/2010/main" val="2617487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smtClean="0"/>
          </a:p>
        </p:txBody>
      </p:sp>
      <p:sp>
        <p:nvSpPr>
          <p:cNvPr id="4" name="Slide Number Placeholder 3"/>
          <p:cNvSpPr>
            <a:spLocks noGrp="1"/>
          </p:cNvSpPr>
          <p:nvPr>
            <p:ph type="sldNum" sz="quarter" idx="10"/>
          </p:nvPr>
        </p:nvSpPr>
        <p:spPr/>
        <p:txBody>
          <a:bodyPr/>
          <a:lstStyle/>
          <a:p>
            <a:fld id="{FDDDFDC1-2639-48DE-87CF-E836AC895CC9}" type="slidenum">
              <a:rPr lang="en-US" smtClean="0"/>
              <a:t>31</a:t>
            </a:fld>
            <a:endParaRPr lang="en-US"/>
          </a:p>
        </p:txBody>
      </p:sp>
    </p:spTree>
    <p:extLst>
      <p:ext uri="{BB962C8B-B14F-4D97-AF65-F5344CB8AC3E}">
        <p14:creationId xmlns:p14="http://schemas.microsoft.com/office/powerpoint/2010/main" val="3214623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BEF03-AB53-4AC9-980D-02A45EE63193}" type="slidenum">
              <a:rPr lang="en-US" smtClean="0"/>
              <a:pPr/>
              <a:t>35</a:t>
            </a:fld>
            <a:endParaRPr lang="en-US"/>
          </a:p>
        </p:txBody>
      </p:sp>
    </p:spTree>
    <p:extLst>
      <p:ext uri="{BB962C8B-B14F-4D97-AF65-F5344CB8AC3E}">
        <p14:creationId xmlns:p14="http://schemas.microsoft.com/office/powerpoint/2010/main" val="233300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3</a:t>
            </a:fld>
            <a:endParaRPr lang="en-US"/>
          </a:p>
        </p:txBody>
      </p:sp>
    </p:spTree>
    <p:extLst>
      <p:ext uri="{BB962C8B-B14F-4D97-AF65-F5344CB8AC3E}">
        <p14:creationId xmlns:p14="http://schemas.microsoft.com/office/powerpoint/2010/main" val="4103283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Book:  Political Skill at Work</a:t>
            </a:r>
            <a:r>
              <a:rPr lang="en-US" baseline="0" dirty="0" smtClean="0"/>
              <a:t> by Gerald Ferris</a:t>
            </a:r>
          </a:p>
          <a:p>
            <a:endParaRPr lang="en-US" baseline="0" dirty="0" smtClean="0"/>
          </a:p>
          <a:p>
            <a:pPr marL="171450" indent="-171450">
              <a:buFont typeface="Arial" panose="020B0604020202020204" pitchFamily="34" charset="0"/>
              <a:buChar char="•"/>
            </a:pPr>
            <a:r>
              <a:rPr lang="en-US" baseline="0" dirty="0" smtClean="0"/>
              <a:t>Politically skilled managers have impulse control</a:t>
            </a:r>
          </a:p>
          <a:p>
            <a:pPr marL="171450" indent="-171450">
              <a:buFont typeface="Arial" panose="020B0604020202020204" pitchFamily="34" charset="0"/>
              <a:buChar char="•"/>
            </a:pPr>
            <a:r>
              <a:rPr lang="en-US" baseline="0" dirty="0" smtClean="0"/>
              <a:t>Managers comfortable with their interpersonal power tend to have good judgment about when to assert themselves, which in turn results in more cooperative relationships.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Socially astute managers tend to be perceptive observers of others and of social situations.  In social settings, they accurately interpret their own behavior and those of others.  Strong power of discernment and highly self-aware.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Leaders who possess a strong networking ability, they are able to garner  working relationships, negotiate and managing conflict.  Skilled networkers know when to call on others and reciprocate in the relationship</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DDDFDC1-2639-48DE-87CF-E836AC895CC9}" type="slidenum">
              <a:rPr lang="en-US" smtClean="0"/>
              <a:t>41</a:t>
            </a:fld>
            <a:endParaRPr lang="en-US"/>
          </a:p>
        </p:txBody>
      </p:sp>
    </p:spTree>
    <p:extLst>
      <p:ext uri="{BB962C8B-B14F-4D97-AF65-F5344CB8AC3E}">
        <p14:creationId xmlns:p14="http://schemas.microsoft.com/office/powerpoint/2010/main" val="3184844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6DFBD2D-0805-48FF-AB52-683E231FD28B}" type="slidenum">
              <a:rPr lang="en-US" smtClean="0"/>
              <a:t>4</a:t>
            </a:fld>
            <a:endParaRPr lang="en-US"/>
          </a:p>
        </p:txBody>
      </p:sp>
    </p:spTree>
    <p:extLst>
      <p:ext uri="{BB962C8B-B14F-4D97-AF65-F5344CB8AC3E}">
        <p14:creationId xmlns:p14="http://schemas.microsoft.com/office/powerpoint/2010/main" val="375149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0FC7D1B-6069-47AA-A5EF-A3A9C19C737E}" type="slidenum">
              <a:rPr lang="en-US" smtClean="0"/>
              <a:t>5</a:t>
            </a:fld>
            <a:endParaRPr lang="en-US" dirty="0"/>
          </a:p>
        </p:txBody>
      </p:sp>
    </p:spTree>
    <p:extLst>
      <p:ext uri="{BB962C8B-B14F-4D97-AF65-F5344CB8AC3E}">
        <p14:creationId xmlns:p14="http://schemas.microsoft.com/office/powerpoint/2010/main" val="272640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6</a:t>
            </a:fld>
            <a:endParaRPr lang="en-US"/>
          </a:p>
        </p:txBody>
      </p:sp>
    </p:spTree>
    <p:extLst>
      <p:ext uri="{BB962C8B-B14F-4D97-AF65-F5344CB8AC3E}">
        <p14:creationId xmlns:p14="http://schemas.microsoft.com/office/powerpoint/2010/main" val="3167992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7</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dirty="0" smtClean="0"/>
          </a:p>
        </p:txBody>
      </p:sp>
    </p:spTree>
    <p:extLst>
      <p:ext uri="{BB962C8B-B14F-4D97-AF65-F5344CB8AC3E}">
        <p14:creationId xmlns:p14="http://schemas.microsoft.com/office/powerpoint/2010/main" val="3705579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After completing the Conflict Management style assessment, what was your type? Did it seem right?</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Owl </a:t>
            </a:r>
            <a:r>
              <a:rPr lang="en-US" sz="1200" b="1" i="1" u="none" strike="noStrike" kern="1200" baseline="0" dirty="0" smtClean="0">
                <a:solidFill>
                  <a:schemeClr val="tx1"/>
                </a:solidFill>
                <a:latin typeface="+mn-lt"/>
                <a:ea typeface="+mn-ea"/>
                <a:cs typeface="+mn-cs"/>
              </a:rPr>
              <a:t>Collaborating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Owls highly value both their goals and their relationships. They view conflict as a problem to be solved and seek a solution that achieves both their goals and the goals of the other person. Owls see conflicts as a means of improving relationships by reducing tensions between two persons. They try to begin a discussion that identifies the conflict as a problem, and strive to resolve tensions and maintain the relationship by seeking solutions that satisfy both themselves and the other person. 	</a:t>
            </a:r>
          </a:p>
          <a:p>
            <a:r>
              <a:rPr lang="en-US" sz="1200" b="1" i="0" u="none" strike="noStrike" kern="1200" baseline="0" dirty="0" smtClean="0">
                <a:solidFill>
                  <a:schemeClr val="tx1"/>
                </a:solidFill>
                <a:latin typeface="+mn-lt"/>
                <a:ea typeface="+mn-ea"/>
                <a:cs typeface="+mn-cs"/>
              </a:rPr>
              <a:t>Turtle </a:t>
            </a:r>
            <a:r>
              <a:rPr lang="en-US" sz="1200" b="1" i="1" u="none" strike="noStrike" kern="1200" baseline="0" dirty="0" smtClean="0">
                <a:solidFill>
                  <a:schemeClr val="tx1"/>
                </a:solidFill>
                <a:latin typeface="+mn-lt"/>
                <a:ea typeface="+mn-ea"/>
                <a:cs typeface="+mn-cs"/>
              </a:rPr>
              <a:t>Avoiding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Turtles tend to value avoiding confrontation more than either their goals or relationships. They often find it easier to withdraw from a conflict than to face it. This might even include completely giving up relationships or goals that are associated with the conflict. 	</a:t>
            </a:r>
          </a:p>
          <a:p>
            <a:r>
              <a:rPr lang="en-US" sz="1200" b="1" i="0" u="none" strike="noStrike" kern="1200" baseline="0" dirty="0" smtClean="0">
                <a:solidFill>
                  <a:schemeClr val="tx1"/>
                </a:solidFill>
                <a:latin typeface="+mn-lt"/>
                <a:ea typeface="+mn-ea"/>
                <a:cs typeface="+mn-cs"/>
              </a:rPr>
              <a:t>Shark </a:t>
            </a:r>
            <a:r>
              <a:rPr lang="en-US" sz="1200" b="1" i="1" u="none" strike="noStrike" kern="1200" baseline="0" dirty="0" smtClean="0">
                <a:solidFill>
                  <a:schemeClr val="tx1"/>
                </a:solidFill>
                <a:latin typeface="+mn-lt"/>
                <a:ea typeface="+mn-ea"/>
                <a:cs typeface="+mn-cs"/>
              </a:rPr>
              <a:t>Competing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Sharks typically value their goals over relationships, meaning that if forced to choose, they would seek to achieve their goals even at the cost of the relationship involved. Sharks are typically more concerned with accomplishing their goals than with being liked by others. They might try to force opponents to accept their solution to the conflict by overpowering them. 	</a:t>
            </a:r>
          </a:p>
          <a:p>
            <a:r>
              <a:rPr lang="en-US" sz="1200" b="1" i="0" u="none" strike="noStrike" kern="1200" baseline="0" dirty="0" smtClean="0">
                <a:solidFill>
                  <a:schemeClr val="tx1"/>
                </a:solidFill>
                <a:latin typeface="+mn-lt"/>
                <a:ea typeface="+mn-ea"/>
                <a:cs typeface="+mn-cs"/>
              </a:rPr>
              <a:t>Teddy Bear </a:t>
            </a:r>
            <a:r>
              <a:rPr lang="en-US" sz="1200" b="1" i="1" u="none" strike="noStrike" kern="1200" baseline="0" dirty="0" smtClean="0">
                <a:solidFill>
                  <a:schemeClr val="tx1"/>
                </a:solidFill>
                <a:latin typeface="+mn-lt"/>
                <a:ea typeface="+mn-ea"/>
                <a:cs typeface="+mn-cs"/>
              </a:rPr>
              <a:t>Accommodating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Teddy Bears typically value relationships over their own goals; if forced to choose, Teddy Bears will often sacrifice their goals in order to maintain relationships. Teddy Bears generally want to be liked by others, and prefer to avoid conflict because they believe addressing it will damage relationships. Teddy Bears try to smooth over conflict to prevent damage to the relationship. 	</a:t>
            </a:r>
          </a:p>
          <a:p>
            <a:r>
              <a:rPr lang="en-US" sz="1200" b="1" i="0" u="none" strike="noStrike" kern="1200" baseline="0" dirty="0" smtClean="0">
                <a:solidFill>
                  <a:schemeClr val="tx1"/>
                </a:solidFill>
                <a:latin typeface="+mn-lt"/>
                <a:ea typeface="+mn-ea"/>
                <a:cs typeface="+mn-cs"/>
              </a:rPr>
              <a:t>Fox </a:t>
            </a:r>
            <a:r>
              <a:rPr lang="en-US" sz="1200" b="1" i="1" u="none" strike="noStrike" kern="1200" baseline="0" dirty="0" smtClean="0">
                <a:solidFill>
                  <a:schemeClr val="tx1"/>
                </a:solidFill>
                <a:latin typeface="+mn-lt"/>
                <a:ea typeface="+mn-ea"/>
                <a:cs typeface="+mn-cs"/>
              </a:rPr>
              <a:t>Compromising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Foxes are moderately concerned with both their goals and their relationships with others. Foxes typically seek a compromise; they give up part of their goals and persuade the other person in a conflict to give up part of their goals. They seek a conflict solution in which both sides gain something; the middle ground between two extreme positions. They are willing to sacrifice part of their goals in order to find agreement for the common good. 	</a:t>
            </a:r>
          </a:p>
          <a:p>
            <a:endParaRPr lang="en-US" dirty="0"/>
          </a:p>
        </p:txBody>
      </p:sp>
      <p:sp>
        <p:nvSpPr>
          <p:cNvPr id="4" name="Slide Number Placeholder 3"/>
          <p:cNvSpPr>
            <a:spLocks noGrp="1"/>
          </p:cNvSpPr>
          <p:nvPr>
            <p:ph type="sldNum" sz="quarter" idx="10"/>
          </p:nvPr>
        </p:nvSpPr>
        <p:spPr/>
        <p:txBody>
          <a:bodyPr/>
          <a:lstStyle/>
          <a:p>
            <a:fld id="{5ED33471-CD9F-4821-917C-D879E4E826E0}" type="slidenum">
              <a:rPr lang="en-US" smtClean="0"/>
              <a:t>8</a:t>
            </a:fld>
            <a:endParaRPr lang="en-US"/>
          </a:p>
        </p:txBody>
      </p:sp>
    </p:spTree>
    <p:extLst>
      <p:ext uri="{BB962C8B-B14F-4D97-AF65-F5344CB8AC3E}">
        <p14:creationId xmlns:p14="http://schemas.microsoft.com/office/powerpoint/2010/main" val="981023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9</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dirty="0" smtClean="0"/>
          </a:p>
        </p:txBody>
      </p:sp>
    </p:spTree>
    <p:extLst>
      <p:ext uri="{BB962C8B-B14F-4D97-AF65-F5344CB8AC3E}">
        <p14:creationId xmlns:p14="http://schemas.microsoft.com/office/powerpoint/2010/main" val="111007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94393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81681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318399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33455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atin typeface="Calibri" panose="020F0502020204030204" pitchFamily="34" charset="0"/>
              </a:defRPr>
            </a:lvl1pPr>
            <a:lvl2pPr>
              <a:defRPr sz="2000">
                <a:latin typeface="Calibri" panose="020F0502020204030204" pitchFamily="34" charset="0"/>
              </a:defRPr>
            </a:lvl2pPr>
            <a:lvl3pPr>
              <a:defRPr sz="20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fld id="{0009BC5C-E24D-4A36-B679-A395AD34A788}" type="datetime1">
              <a:rPr lang="en-US" smtClean="0"/>
              <a:t>3/28/2024</a:t>
            </a:fld>
            <a:endParaRPr lang="en-US"/>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E7FB24B7-3725-4170-8CEA-8630D76B70CF}" type="slidenum">
              <a:rPr lang="en-US" smtClean="0"/>
              <a:t>‹#›</a:t>
            </a:fld>
            <a:endParaRPr lang="en-US"/>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latin typeface="Calibri" panose="020F05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2137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11466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D8B149-E0F2-46F0-AC55-6D3947D2FD48}"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90396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D8B149-E0F2-46F0-AC55-6D3947D2FD48}"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13855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D8B149-E0F2-46F0-AC55-6D3947D2FD48}" type="datetimeFigureOut">
              <a:rPr lang="en-US" smtClean="0"/>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08754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D8B149-E0F2-46F0-AC55-6D3947D2FD48}" type="datetimeFigureOut">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83411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8B149-E0F2-46F0-AC55-6D3947D2FD48}" type="datetimeFigureOut">
              <a:rPr lang="en-US" smtClean="0"/>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410784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8B149-E0F2-46F0-AC55-6D3947D2FD48}"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02692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8B149-E0F2-46F0-AC55-6D3947D2FD48}"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3142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8B149-E0F2-46F0-AC55-6D3947D2FD48}" type="datetimeFigureOut">
              <a:rPr lang="en-US" smtClean="0"/>
              <a:t>3/28/2024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0E99B-16B3-480A-8AA9-2062A2451497}" type="slidenum">
              <a:rPr lang="en-US" smtClean="0"/>
              <a:t>‹#›</a:t>
            </a:fld>
            <a:endParaRPr lang="en-US"/>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improvingprimarycare.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txBox="1">
            <a:spLocks noChangeArrowheads="1"/>
          </p:cNvSpPr>
          <p:nvPr/>
        </p:nvSpPr>
        <p:spPr bwMode="auto">
          <a:xfrm>
            <a:off x="291682" y="1029808"/>
            <a:ext cx="8623718" cy="4168711"/>
          </a:xfrm>
          <a:prstGeom prst="rect">
            <a:avLst/>
          </a:prstGeom>
          <a:noFill/>
          <a:ln w="12700">
            <a:noFill/>
            <a:miter lim="800000"/>
            <a:headEnd/>
            <a:tailEnd/>
          </a:ln>
        </p:spPr>
        <p:txBody>
          <a:bodyPr lIns="88779" tIns="43611" rIns="88779" bIns="43611"/>
          <a:lstStyle/>
          <a:p>
            <a:pPr marL="336427" indent="-336427" algn="ctr" eaLnBrk="0" hangingPunct="0">
              <a:spcBef>
                <a:spcPct val="20000"/>
              </a:spcBef>
              <a:spcAft>
                <a:spcPts val="987"/>
              </a:spcAft>
              <a:buClr>
                <a:schemeClr val="hlink"/>
              </a:buClr>
              <a:buSzPct val="75000"/>
              <a:defRPr/>
            </a:pPr>
            <a:endParaRPr lang="en-US" altLang="en-US"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r>
              <a:rPr lang="en-US" altLang="en-US" sz="4800" b="1" kern="0" dirty="0" smtClean="0">
                <a:solidFill>
                  <a:schemeClr val="bg1"/>
                </a:solidFill>
              </a:rPr>
              <a:t>Quality Improvement Seminar</a:t>
            </a: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r>
              <a:rPr lang="en-US" altLang="en-US" sz="3200" kern="0" dirty="0" smtClean="0">
                <a:ln w="10541" cmpd="sng">
                  <a:solidFill>
                    <a:schemeClr val="accent1">
                      <a:shade val="88000"/>
                      <a:satMod val="110000"/>
                    </a:schemeClr>
                  </a:solidFill>
                  <a:prstDash val="solid"/>
                </a:ln>
                <a:solidFill>
                  <a:schemeClr val="accent1"/>
                </a:solidFill>
              </a:rPr>
              <a:t>Mark Splaine</a:t>
            </a:r>
          </a:p>
          <a:p>
            <a:pPr marL="336427" indent="-336427" algn="ctr" eaLnBrk="0" hangingPunct="0">
              <a:lnSpc>
                <a:spcPct val="90000"/>
              </a:lnSpc>
              <a:spcBef>
                <a:spcPct val="20000"/>
              </a:spcBef>
              <a:spcAft>
                <a:spcPct val="20000"/>
              </a:spcAft>
              <a:buClr>
                <a:schemeClr val="hlink"/>
              </a:buClr>
              <a:buSzPct val="75000"/>
              <a:defRPr/>
            </a:pPr>
            <a:r>
              <a:rPr lang="en-US" altLang="en-US" sz="3200" kern="0" dirty="0" smtClean="0">
                <a:ln w="10541" cmpd="sng">
                  <a:solidFill>
                    <a:schemeClr val="accent1">
                      <a:shade val="88000"/>
                      <a:satMod val="110000"/>
                    </a:schemeClr>
                  </a:solidFill>
                  <a:prstDash val="solid"/>
                </a:ln>
                <a:solidFill>
                  <a:schemeClr val="accent1"/>
                </a:solidFill>
              </a:rPr>
              <a:t>March 28, 2024</a:t>
            </a:r>
            <a:endParaRPr lang="en-US" altLang="en-US" sz="3200" kern="0" dirty="0">
              <a:ln w="10541" cmpd="sng">
                <a:solidFill>
                  <a:schemeClr val="accent1">
                    <a:shade val="88000"/>
                    <a:satMod val="110000"/>
                  </a:schemeClr>
                </a:solidFill>
                <a:prstDash val="solid"/>
              </a:ln>
              <a:solidFill>
                <a:schemeClr val="accent1"/>
              </a:solidFill>
            </a:endParaRP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5056967"/>
            <a:ext cx="1000125" cy="10001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14525" y="5047792"/>
            <a:ext cx="7458075" cy="584775"/>
          </a:xfrm>
          <a:prstGeom prst="rect">
            <a:avLst/>
          </a:prstGeom>
          <a:noFill/>
        </p:spPr>
        <p:txBody>
          <a:bodyPr wrap="square" rtlCol="0">
            <a:spAutoFit/>
          </a:bodyPr>
          <a:lstStyle/>
          <a:p>
            <a:r>
              <a:rPr lang="en-US" sz="3200" dirty="0" smtClean="0">
                <a:solidFill>
                  <a:srgbClr val="893BC3"/>
                </a:solidFill>
                <a:latin typeface="Aharoni" panose="02010803020104030203" pitchFamily="2" charset="-79"/>
                <a:cs typeface="Aharoni" panose="02010803020104030203" pitchFamily="2" charset="-79"/>
              </a:rPr>
              <a:t>Nurse Practitioner &amp; Physician Assistant</a:t>
            </a:r>
          </a:p>
        </p:txBody>
      </p:sp>
      <p:sp>
        <p:nvSpPr>
          <p:cNvPr id="3" name="Rectangle 2"/>
          <p:cNvSpPr/>
          <p:nvPr/>
        </p:nvSpPr>
        <p:spPr>
          <a:xfrm>
            <a:off x="1914525" y="5432513"/>
            <a:ext cx="5668690" cy="523220"/>
          </a:xfrm>
          <a:prstGeom prst="rect">
            <a:avLst/>
          </a:prstGeom>
        </p:spPr>
        <p:txBody>
          <a:bodyPr wrap="square">
            <a:spAutoFit/>
          </a:bodyPr>
          <a:lstStyle/>
          <a:p>
            <a:r>
              <a:rPr lang="en-US" sz="2800" dirty="0" smtClean="0">
                <a:solidFill>
                  <a:schemeClr val="tx2">
                    <a:lumMod val="40000"/>
                    <a:lumOff val="60000"/>
                  </a:schemeClr>
                </a:solidFill>
                <a:latin typeface="Aharoni" panose="02010803020104030203" pitchFamily="2" charset="-79"/>
                <a:cs typeface="Aharoni" panose="02010803020104030203" pitchFamily="2" charset="-79"/>
              </a:rPr>
              <a:t>Training Programs</a:t>
            </a:r>
            <a:endParaRPr lang="en-US" sz="2800" dirty="0">
              <a:solidFill>
                <a:schemeClr val="tx2">
                  <a:lumMod val="40000"/>
                  <a:lumOff val="60000"/>
                </a:schemeClr>
              </a:solidFill>
              <a:latin typeface="Aharoni" panose="02010803020104030203" pitchFamily="2" charset="-79"/>
              <a:cs typeface="Aharoni" panose="02010803020104030203" pitchFamily="2" charset="-79"/>
            </a:endParaRPr>
          </a:p>
        </p:txBody>
      </p:sp>
      <p:sp>
        <p:nvSpPr>
          <p:cNvPr id="4" name="TextBox 3"/>
          <p:cNvSpPr txBox="1"/>
          <p:nvPr/>
        </p:nvSpPr>
        <p:spPr>
          <a:xfrm rot="21353334">
            <a:off x="80962" y="2381006"/>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INTERACTIVE</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7" name="TextBox 6"/>
          <p:cNvSpPr txBox="1"/>
          <p:nvPr/>
        </p:nvSpPr>
        <p:spPr>
          <a:xfrm>
            <a:off x="2895600" y="2667000"/>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INFORMATIVE</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8" name="TextBox 7"/>
          <p:cNvSpPr txBox="1"/>
          <p:nvPr/>
        </p:nvSpPr>
        <p:spPr>
          <a:xfrm rot="730540">
            <a:off x="5992201" y="3148479"/>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SKILL BUILDING</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9" name="TextBox 8"/>
          <p:cNvSpPr txBox="1"/>
          <p:nvPr/>
        </p:nvSpPr>
        <p:spPr>
          <a:xfrm>
            <a:off x="6019800" y="2362200"/>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TEAM WORK</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0" name="TextBox 9"/>
          <p:cNvSpPr txBox="1"/>
          <p:nvPr/>
        </p:nvSpPr>
        <p:spPr>
          <a:xfrm rot="21287501">
            <a:off x="701247" y="959843"/>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STRATEGIC</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1" name="TextBox 10"/>
          <p:cNvSpPr txBox="1"/>
          <p:nvPr/>
        </p:nvSpPr>
        <p:spPr>
          <a:xfrm rot="330888">
            <a:off x="5735387" y="1002626"/>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FOCUSED</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2" name="TextBox 11"/>
          <p:cNvSpPr txBox="1"/>
          <p:nvPr/>
        </p:nvSpPr>
        <p:spPr>
          <a:xfrm>
            <a:off x="228600" y="3119735"/>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FUN</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3" name="TextBox 12"/>
          <p:cNvSpPr txBox="1"/>
          <p:nvPr/>
        </p:nvSpPr>
        <p:spPr>
          <a:xfrm>
            <a:off x="3124200" y="1062335"/>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RELEVANT</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8371633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6057534" y="5402013"/>
            <a:ext cx="1429141" cy="34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189" tIns="34093" rIns="68189" bIns="34093"/>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050" b="0">
                <a:solidFill>
                  <a:schemeClr val="bg1"/>
                </a:solidFill>
                <a:latin typeface="Times New Roman" pitchFamily="18" charset="0"/>
                <a:ea typeface="MS PGothic" pitchFamily="34" charset="-128"/>
              </a:rPr>
              <a:pPr algn="r">
                <a:spcBef>
                  <a:spcPct val="0"/>
                </a:spcBef>
                <a:spcAft>
                  <a:spcPct val="0"/>
                </a:spcAft>
                <a:buClrTx/>
                <a:buSzTx/>
                <a:buFontTx/>
                <a:buNone/>
              </a:pPr>
              <a:t>10</a:t>
            </a:fld>
            <a:endParaRPr lang="en-US" altLang="en-US" sz="1050" b="0" dirty="0">
              <a:solidFill>
                <a:schemeClr val="bg1"/>
              </a:solidFill>
              <a:latin typeface="Times New Roman" pitchFamily="18" charset="0"/>
              <a:ea typeface="MS PGothic" pitchFamily="34" charset="-128"/>
            </a:endParaRPr>
          </a:p>
        </p:txBody>
      </p:sp>
      <p:sp>
        <p:nvSpPr>
          <p:cNvPr id="6" name="TextBox 5">
            <a:extLst>
              <a:ext uri="{FF2B5EF4-FFF2-40B4-BE49-F238E27FC236}">
                <a16:creationId xmlns:a16="http://schemas.microsoft.com/office/drawing/2014/main" id="{9357FA89-63C2-40E2-AF2E-6C4A06F433AE}"/>
              </a:ext>
            </a:extLst>
          </p:cNvPr>
          <p:cNvSpPr txBox="1"/>
          <p:nvPr/>
        </p:nvSpPr>
        <p:spPr>
          <a:xfrm>
            <a:off x="2469463" y="838200"/>
            <a:ext cx="4236137" cy="369332"/>
          </a:xfrm>
          <a:prstGeom prst="rect">
            <a:avLst/>
          </a:prstGeom>
          <a:solidFill>
            <a:schemeClr val="bg1"/>
          </a:solidFill>
        </p:spPr>
        <p:txBody>
          <a:bodyPr wrap="square" rtlCol="0">
            <a:spAutoFit/>
          </a:bodyPr>
          <a:lstStyle/>
          <a:p>
            <a:pPr algn="ctr"/>
            <a:r>
              <a:rPr lang="en-US" dirty="0">
                <a:hlinkClick r:id="rId2"/>
              </a:rPr>
              <a:t>https://improvingprimarycare.org</a:t>
            </a:r>
            <a:endParaRPr lang="en-US" dirty="0"/>
          </a:p>
        </p:txBody>
      </p:sp>
      <p:pic>
        <p:nvPicPr>
          <p:cNvPr id="7" name="Picture 6">
            <a:extLst>
              <a:ext uri="{FF2B5EF4-FFF2-40B4-BE49-F238E27FC236}">
                <a16:creationId xmlns:a16="http://schemas.microsoft.com/office/drawing/2014/main" id="{18A0451E-CE08-4661-8820-D7B5C0BEF25D}"/>
              </a:ext>
            </a:extLst>
          </p:cNvPr>
          <p:cNvPicPr>
            <a:picLocks noChangeAspect="1"/>
          </p:cNvPicPr>
          <p:nvPr/>
        </p:nvPicPr>
        <p:blipFill rotWithShape="1">
          <a:blip r:embed="rId3"/>
          <a:srcRect l="11499" t="14556" r="14750" b="5444"/>
          <a:stretch/>
        </p:blipFill>
        <p:spPr>
          <a:xfrm>
            <a:off x="381000" y="1285977"/>
            <a:ext cx="8305800" cy="5067946"/>
          </a:xfrm>
          <a:prstGeom prst="rect">
            <a:avLst/>
          </a:prstGeom>
        </p:spPr>
      </p:pic>
    </p:spTree>
    <p:extLst>
      <p:ext uri="{BB962C8B-B14F-4D97-AF65-F5344CB8AC3E}">
        <p14:creationId xmlns:p14="http://schemas.microsoft.com/office/powerpoint/2010/main" val="4250643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7"/>
          <p:cNvSpPr txBox="1">
            <a:spLocks noGrp="1"/>
          </p:cNvSpPr>
          <p:nvPr>
            <p:ph type="title"/>
          </p:nvPr>
        </p:nvSpPr>
        <p:spPr>
          <a:xfrm>
            <a:off x="822960" y="838200"/>
            <a:ext cx="7543800" cy="712471"/>
          </a:xfrm>
          <a:prstGeom prst="rect">
            <a:avLst/>
          </a:prstGeom>
          <a:noFill/>
          <a:ln>
            <a:noFill/>
          </a:ln>
        </p:spPr>
        <p:txBody>
          <a:bodyPr spcFirstLastPara="1" vert="horz" wrap="square" lIns="68569" tIns="34275" rIns="68569" bIns="34275" rtlCol="0" anchor="b" anchorCtr="0">
            <a:normAutofit/>
          </a:bodyPr>
          <a:lstStyle/>
          <a:p>
            <a:pPr>
              <a:lnSpc>
                <a:spcPct val="85000"/>
              </a:lnSpc>
              <a:spcBef>
                <a:spcPts val="0"/>
              </a:spcBef>
              <a:buClr>
                <a:srgbClr val="23346E"/>
              </a:buClr>
              <a:buSzPts val="4800"/>
            </a:pPr>
            <a:r>
              <a:rPr lang="en-US" sz="4000" b="1" dirty="0" smtClean="0"/>
              <a:t>Working Effectively in Teams</a:t>
            </a:r>
            <a:endParaRPr sz="4000" b="1" dirty="0"/>
          </a:p>
        </p:txBody>
      </p:sp>
      <p:sp>
        <p:nvSpPr>
          <p:cNvPr id="173" name="Google Shape;173;p7"/>
          <p:cNvSpPr txBox="1">
            <a:spLocks noGrp="1"/>
          </p:cNvSpPr>
          <p:nvPr>
            <p:ph type="body" idx="1"/>
          </p:nvPr>
        </p:nvSpPr>
        <p:spPr>
          <a:xfrm>
            <a:off x="381000" y="1752600"/>
            <a:ext cx="8305800" cy="4343400"/>
          </a:xfrm>
          <a:prstGeom prst="rect">
            <a:avLst/>
          </a:prstGeom>
          <a:noFill/>
          <a:ln>
            <a:noFill/>
          </a:ln>
        </p:spPr>
        <p:txBody>
          <a:bodyPr spcFirstLastPara="1" vert="horz" wrap="square" lIns="0" tIns="34275" rIns="0" bIns="34275" rtlCol="0" anchor="t" anchorCtr="0">
            <a:normAutofit fontScale="70000" lnSpcReduction="20000"/>
          </a:bodyPr>
          <a:lstStyle/>
          <a:p>
            <a:pPr marL="68580" indent="0">
              <a:spcBef>
                <a:spcPts val="0"/>
              </a:spcBef>
              <a:buClr>
                <a:schemeClr val="tx1"/>
              </a:buClr>
              <a:buSzPts val="2000"/>
              <a:buNone/>
            </a:pPr>
            <a:r>
              <a:rPr lang="en-US" sz="4500" b="1" dirty="0" smtClean="0">
                <a:solidFill>
                  <a:schemeClr val="tx2"/>
                </a:solidFill>
              </a:rPr>
              <a:t>Providers (PCPs) </a:t>
            </a:r>
            <a:r>
              <a:rPr lang="en-US" sz="4500" b="1" dirty="0">
                <a:solidFill>
                  <a:schemeClr val="tx2"/>
                </a:solidFill>
              </a:rPr>
              <a:t>need to:</a:t>
            </a:r>
          </a:p>
          <a:p>
            <a:pPr marL="754380" lvl="1" indent="-342900">
              <a:lnSpc>
                <a:spcPct val="120000"/>
              </a:lnSpc>
              <a:spcBef>
                <a:spcPts val="0"/>
              </a:spcBef>
              <a:buClr>
                <a:schemeClr val="tx1"/>
              </a:buClr>
              <a:buSzPts val="2000"/>
              <a:buFont typeface="Arial" panose="020B0604020202020204" pitchFamily="34" charset="0"/>
              <a:buChar char="•"/>
            </a:pPr>
            <a:r>
              <a:rPr lang="en-US" sz="2600" dirty="0">
                <a:solidFill>
                  <a:schemeClr val="tx2"/>
                </a:solidFill>
              </a:rPr>
              <a:t>View themselves as team leaders or team members with lead responsibility for clinical decision making, but shared responsibility for overall patient care and panel management.</a:t>
            </a:r>
          </a:p>
          <a:p>
            <a:pPr marL="754380" lvl="1" indent="-342900">
              <a:lnSpc>
                <a:spcPct val="120000"/>
              </a:lnSpc>
              <a:spcBef>
                <a:spcPts val="0"/>
              </a:spcBef>
              <a:buClr>
                <a:schemeClr val="tx1"/>
              </a:buClr>
              <a:buSzPts val="2000"/>
              <a:buFont typeface="Arial" panose="020B0604020202020204" pitchFamily="34" charset="0"/>
              <a:buChar char="•"/>
            </a:pPr>
            <a:r>
              <a:rPr lang="en-US" sz="2600" dirty="0">
                <a:solidFill>
                  <a:schemeClr val="tx2"/>
                </a:solidFill>
              </a:rPr>
              <a:t>Develop their capacity to lead a team and coach others to reach their full potential.</a:t>
            </a:r>
          </a:p>
          <a:p>
            <a:pPr marL="754380" lvl="1" indent="-342900">
              <a:lnSpc>
                <a:spcPct val="120000"/>
              </a:lnSpc>
              <a:spcBef>
                <a:spcPts val="0"/>
              </a:spcBef>
              <a:buClr>
                <a:schemeClr val="tx1"/>
              </a:buClr>
              <a:buSzPts val="2000"/>
              <a:buFont typeface="Arial" panose="020B0604020202020204" pitchFamily="34" charset="0"/>
              <a:buChar char="•"/>
            </a:pPr>
            <a:r>
              <a:rPr lang="en-US" sz="2600" dirty="0">
                <a:solidFill>
                  <a:schemeClr val="tx2"/>
                </a:solidFill>
              </a:rPr>
              <a:t>Understand the roles and expertise of other team members, and support the goal that all team members work at the top of their license, training, and competence.</a:t>
            </a:r>
          </a:p>
          <a:p>
            <a:pPr marL="754380" lvl="1" indent="-342900">
              <a:lnSpc>
                <a:spcPct val="120000"/>
              </a:lnSpc>
              <a:spcBef>
                <a:spcPts val="0"/>
              </a:spcBef>
              <a:buClr>
                <a:schemeClr val="tx1"/>
              </a:buClr>
              <a:buSzPts val="2000"/>
              <a:buFont typeface="Arial" panose="020B0604020202020204" pitchFamily="34" charset="0"/>
              <a:buChar char="•"/>
            </a:pPr>
            <a:r>
              <a:rPr lang="en-US" sz="2600" dirty="0">
                <a:solidFill>
                  <a:schemeClr val="tx2"/>
                </a:solidFill>
              </a:rPr>
              <a:t>Share power, control, and decision-making with others on the team.</a:t>
            </a:r>
          </a:p>
          <a:p>
            <a:pPr marL="754380" lvl="1" indent="-342900">
              <a:lnSpc>
                <a:spcPct val="120000"/>
              </a:lnSpc>
              <a:spcBef>
                <a:spcPts val="0"/>
              </a:spcBef>
              <a:buClr>
                <a:schemeClr val="tx1"/>
              </a:buClr>
              <a:buSzPts val="2000"/>
              <a:buFont typeface="Arial" panose="020B0604020202020204" pitchFamily="34" charset="0"/>
              <a:buChar char="•"/>
            </a:pPr>
            <a:r>
              <a:rPr lang="en-US" sz="2600" dirty="0">
                <a:solidFill>
                  <a:schemeClr val="tx2"/>
                </a:solidFill>
              </a:rPr>
              <a:t>Move toward a culture of mutual respect and trust between PCPs and other staff.</a:t>
            </a:r>
          </a:p>
          <a:p>
            <a:pPr marL="754380" lvl="1" indent="-342900">
              <a:lnSpc>
                <a:spcPct val="120000"/>
              </a:lnSpc>
              <a:spcBef>
                <a:spcPts val="0"/>
              </a:spcBef>
              <a:buClr>
                <a:schemeClr val="tx1"/>
              </a:buClr>
              <a:buSzPts val="2000"/>
              <a:buFont typeface="Arial" panose="020B0604020202020204" pitchFamily="34" charset="0"/>
              <a:buChar char="•"/>
            </a:pPr>
            <a:r>
              <a:rPr lang="en-US" sz="2600" dirty="0">
                <a:solidFill>
                  <a:schemeClr val="tx2"/>
                </a:solidFill>
              </a:rPr>
              <a:t>Develop systems that allow all team members to communicate effectively and efficiently about patient care needs.</a:t>
            </a:r>
          </a:p>
          <a:p>
            <a:pPr marL="754380" lvl="1" indent="-342900">
              <a:lnSpc>
                <a:spcPct val="120000"/>
              </a:lnSpc>
              <a:spcBef>
                <a:spcPts val="0"/>
              </a:spcBef>
              <a:buClr>
                <a:schemeClr val="tx1"/>
              </a:buClr>
              <a:buSzPts val="2000"/>
              <a:buFont typeface="Arial" panose="020B0604020202020204" pitchFamily="34" charset="0"/>
              <a:buChar char="•"/>
            </a:pPr>
            <a:r>
              <a:rPr lang="en-US" sz="2600" dirty="0">
                <a:solidFill>
                  <a:schemeClr val="tx2"/>
                </a:solidFill>
              </a:rPr>
              <a:t>Look for opportunities to relinquish activities and tasks that do not require PCP-level medical knowledge, judgement, diagnostic skills, or decision making.</a:t>
            </a:r>
            <a:endParaRPr lang="en-US" sz="2475" dirty="0">
              <a:solidFill>
                <a:schemeClr val="tx2"/>
              </a:solidFill>
            </a:endParaRPr>
          </a:p>
        </p:txBody>
      </p:sp>
    </p:spTree>
    <p:extLst>
      <p:ext uri="{BB962C8B-B14F-4D97-AF65-F5344CB8AC3E}">
        <p14:creationId xmlns:p14="http://schemas.microsoft.com/office/powerpoint/2010/main" val="397805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p:txBody>
          <a:bodyPr>
            <a:normAutofit fontScale="90000"/>
          </a:bodyPr>
          <a:lstStyle/>
          <a:p>
            <a:r>
              <a:rPr lang="en-US" sz="4800" b="1" dirty="0">
                <a:cs typeface="Times New Roman" panose="02020603050405020304" pitchFamily="18" charset="0"/>
                <a:sym typeface="Calibri"/>
              </a:rPr>
              <a:t>Communicating Up and </a:t>
            </a:r>
            <a:r>
              <a:rPr lang="en-US" sz="4800" b="1" dirty="0" smtClean="0">
                <a:cs typeface="Times New Roman" panose="02020603050405020304" pitchFamily="18" charset="0"/>
                <a:sym typeface="Calibri"/>
              </a:rPr>
              <a:t>Across</a:t>
            </a:r>
            <a:endParaRPr lang="en-US" i="1" dirty="0"/>
          </a:p>
        </p:txBody>
      </p:sp>
      <p:sp>
        <p:nvSpPr>
          <p:cNvPr id="2" name="Subtitle 1"/>
          <p:cNvSpPr>
            <a:spLocks noGrp="1"/>
          </p:cNvSpPr>
          <p:nvPr>
            <p:ph type="subTitle" idx="1"/>
          </p:nvPr>
        </p:nvSpPr>
        <p:spPr>
          <a:xfrm>
            <a:off x="1371600" y="3450771"/>
            <a:ext cx="6400800" cy="1752600"/>
          </a:xfrm>
        </p:spPr>
        <p:txBody>
          <a:bodyPr/>
          <a:lstStyle/>
          <a:p>
            <a:r>
              <a:rPr lang="en-US" i="1" dirty="0">
                <a:solidFill>
                  <a:schemeClr val="tx2"/>
                </a:solidFill>
                <a:cs typeface="Times New Roman" panose="02020603050405020304" pitchFamily="18" charset="0"/>
                <a:sym typeface="Calibri"/>
              </a:rPr>
              <a:t>Strategies for Communicating with Leadership and Colleagues</a:t>
            </a:r>
            <a:endParaRPr lang="en-US"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12</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782171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13</a:t>
            </a:fld>
            <a:endParaRPr lang="en-US" altLang="en-US" sz="1400" b="0" dirty="0">
              <a:solidFill>
                <a:schemeClr val="bg1"/>
              </a:solidFill>
              <a:latin typeface="Times New Roman" pitchFamily="18" charset="0"/>
              <a:ea typeface="MS PGothic" pitchFamily="34" charset="-128"/>
            </a:endParaRPr>
          </a:p>
        </p:txBody>
      </p:sp>
      <p:sp>
        <p:nvSpPr>
          <p:cNvPr id="7" name="TextBox 6"/>
          <p:cNvSpPr txBox="1"/>
          <p:nvPr/>
        </p:nvSpPr>
        <p:spPr>
          <a:xfrm>
            <a:off x="809966" y="838200"/>
            <a:ext cx="7315200" cy="707886"/>
          </a:xfrm>
          <a:prstGeom prst="rect">
            <a:avLst/>
          </a:prstGeom>
          <a:noFill/>
        </p:spPr>
        <p:txBody>
          <a:bodyPr wrap="square" rtlCol="0">
            <a:spAutoFit/>
          </a:bodyPr>
          <a:lstStyle/>
          <a:p>
            <a:pPr algn="ctr"/>
            <a:r>
              <a:rPr lang="en-US" sz="4000" b="1" dirty="0" smtClean="0"/>
              <a:t>How Can Leadership Buy-In Help?</a:t>
            </a:r>
            <a:endParaRPr lang="en-US" sz="3600" b="1" dirty="0"/>
          </a:p>
        </p:txBody>
      </p:sp>
      <p:sp>
        <p:nvSpPr>
          <p:cNvPr id="6" name="Rectangle 3"/>
          <p:cNvSpPr txBox="1">
            <a:spLocks noChangeArrowheads="1"/>
          </p:cNvSpPr>
          <p:nvPr/>
        </p:nvSpPr>
        <p:spPr>
          <a:xfrm>
            <a:off x="246743" y="1698453"/>
            <a:ext cx="8650513" cy="4494790"/>
          </a:xfrm>
          <a:prstGeom prst="rect">
            <a:avLst/>
          </a:prstGeom>
        </p:spPr>
        <p:txBody>
          <a:bodyPr vert="horz" lIns="90918" tIns="45457" rIns="90918" bIns="45457"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defRPr/>
            </a:pPr>
            <a:r>
              <a:rPr lang="en-US" altLang="en-US" dirty="0" smtClean="0">
                <a:solidFill>
                  <a:schemeClr val="accent1">
                    <a:lumMod val="50000"/>
                  </a:schemeClr>
                </a:solidFill>
              </a:rPr>
              <a:t>Obtaining support from others (e.g., survey response)</a:t>
            </a:r>
          </a:p>
          <a:p>
            <a:pPr>
              <a:lnSpc>
                <a:spcPct val="110000"/>
              </a:lnSpc>
              <a:defRPr/>
            </a:pPr>
            <a:r>
              <a:rPr lang="en-US" altLang="en-US" dirty="0" smtClean="0">
                <a:solidFill>
                  <a:schemeClr val="accent1">
                    <a:lumMod val="50000"/>
                  </a:schemeClr>
                </a:solidFill>
              </a:rPr>
              <a:t>Accessing data</a:t>
            </a:r>
          </a:p>
          <a:p>
            <a:pPr>
              <a:lnSpc>
                <a:spcPct val="110000"/>
              </a:lnSpc>
              <a:defRPr/>
            </a:pPr>
            <a:r>
              <a:rPr lang="en-US" altLang="en-US" dirty="0" smtClean="0">
                <a:solidFill>
                  <a:schemeClr val="accent1">
                    <a:lumMod val="50000"/>
                  </a:schemeClr>
                </a:solidFill>
              </a:rPr>
              <a:t>Getting on the agenda</a:t>
            </a:r>
          </a:p>
          <a:p>
            <a:pPr>
              <a:lnSpc>
                <a:spcPct val="110000"/>
              </a:lnSpc>
              <a:defRPr/>
            </a:pPr>
            <a:r>
              <a:rPr lang="en-US" altLang="en-US" dirty="0" smtClean="0">
                <a:solidFill>
                  <a:schemeClr val="accent1">
                    <a:lumMod val="50000"/>
                  </a:schemeClr>
                </a:solidFill>
              </a:rPr>
              <a:t>Communicating about project effort</a:t>
            </a:r>
          </a:p>
          <a:p>
            <a:pPr>
              <a:lnSpc>
                <a:spcPct val="110000"/>
              </a:lnSpc>
              <a:defRPr/>
            </a:pPr>
            <a:r>
              <a:rPr lang="en-US" altLang="en-US" dirty="0" smtClean="0">
                <a:solidFill>
                  <a:schemeClr val="accent1">
                    <a:lumMod val="50000"/>
                  </a:schemeClr>
                </a:solidFill>
              </a:rPr>
              <a:t>Gaining visibility</a:t>
            </a:r>
          </a:p>
        </p:txBody>
      </p:sp>
    </p:spTree>
    <p:extLst>
      <p:ext uri="{BB962C8B-B14F-4D97-AF65-F5344CB8AC3E}">
        <p14:creationId xmlns:p14="http://schemas.microsoft.com/office/powerpoint/2010/main" val="68547282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14</a:t>
            </a:fld>
            <a:endParaRPr lang="en-US" altLang="en-US" sz="1400" b="0" dirty="0">
              <a:solidFill>
                <a:schemeClr val="bg1"/>
              </a:solidFill>
              <a:latin typeface="Times New Roman" pitchFamily="18" charset="0"/>
              <a:ea typeface="MS PGothic" pitchFamily="34" charset="-128"/>
            </a:endParaRPr>
          </a:p>
        </p:txBody>
      </p:sp>
      <p:sp>
        <p:nvSpPr>
          <p:cNvPr id="7" name="TextBox 6"/>
          <p:cNvSpPr txBox="1"/>
          <p:nvPr/>
        </p:nvSpPr>
        <p:spPr>
          <a:xfrm>
            <a:off x="809966" y="838200"/>
            <a:ext cx="7315200" cy="707886"/>
          </a:xfrm>
          <a:prstGeom prst="rect">
            <a:avLst/>
          </a:prstGeom>
          <a:noFill/>
        </p:spPr>
        <p:txBody>
          <a:bodyPr wrap="square" rtlCol="0">
            <a:spAutoFit/>
          </a:bodyPr>
          <a:lstStyle/>
          <a:p>
            <a:pPr algn="ctr"/>
            <a:r>
              <a:rPr lang="en-US" sz="4000" b="1" dirty="0" smtClean="0"/>
              <a:t>Poll Question</a:t>
            </a:r>
            <a:endParaRPr lang="en-US" sz="3600" b="1" dirty="0"/>
          </a:p>
        </p:txBody>
      </p:sp>
      <p:sp>
        <p:nvSpPr>
          <p:cNvPr id="6" name="Rectangle 3"/>
          <p:cNvSpPr txBox="1">
            <a:spLocks noChangeArrowheads="1"/>
          </p:cNvSpPr>
          <p:nvPr/>
        </p:nvSpPr>
        <p:spPr>
          <a:xfrm>
            <a:off x="246743" y="1698453"/>
            <a:ext cx="8650513" cy="4494790"/>
          </a:xfrm>
          <a:prstGeom prst="rect">
            <a:avLst/>
          </a:prstGeom>
        </p:spPr>
        <p:txBody>
          <a:bodyPr vert="horz" lIns="90918" tIns="45457" rIns="90918" bIns="45457"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defRPr/>
            </a:pPr>
            <a:r>
              <a:rPr lang="en-US" altLang="en-US" dirty="0" smtClean="0">
                <a:solidFill>
                  <a:schemeClr val="accent1">
                    <a:lumMod val="50000"/>
                  </a:schemeClr>
                </a:solidFill>
              </a:rPr>
              <a:t>How do you feel when interacting with leaders at your organization? (check any that apply)</a:t>
            </a:r>
            <a:endParaRPr lang="en-US" altLang="en-US" dirty="0" smtClean="0">
              <a:solidFill>
                <a:schemeClr val="accent1">
                  <a:lumMod val="50000"/>
                </a:schemeClr>
              </a:solidFill>
            </a:endParaRPr>
          </a:p>
          <a:p>
            <a:pPr lvl="1">
              <a:lnSpc>
                <a:spcPct val="110000"/>
              </a:lnSpc>
              <a:defRPr/>
            </a:pPr>
            <a:r>
              <a:rPr lang="en-US" altLang="en-US" dirty="0" smtClean="0">
                <a:solidFill>
                  <a:schemeClr val="accent1">
                    <a:lumMod val="50000"/>
                  </a:schemeClr>
                </a:solidFill>
              </a:rPr>
              <a:t>Uncertain – I don’t do it very much</a:t>
            </a:r>
            <a:endParaRPr lang="en-US" altLang="en-US" dirty="0" smtClean="0">
              <a:solidFill>
                <a:schemeClr val="accent1">
                  <a:lumMod val="50000"/>
                </a:schemeClr>
              </a:solidFill>
            </a:endParaRPr>
          </a:p>
          <a:p>
            <a:pPr lvl="1">
              <a:lnSpc>
                <a:spcPct val="110000"/>
              </a:lnSpc>
              <a:defRPr/>
            </a:pPr>
            <a:r>
              <a:rPr lang="en-US" altLang="en-US" dirty="0" smtClean="0">
                <a:solidFill>
                  <a:schemeClr val="accent1">
                    <a:lumMod val="50000"/>
                  </a:schemeClr>
                </a:solidFill>
              </a:rPr>
              <a:t>Nervous</a:t>
            </a:r>
            <a:endParaRPr lang="en-US" altLang="en-US" dirty="0" smtClean="0">
              <a:solidFill>
                <a:schemeClr val="accent1">
                  <a:lumMod val="50000"/>
                </a:schemeClr>
              </a:solidFill>
            </a:endParaRPr>
          </a:p>
          <a:p>
            <a:pPr lvl="1">
              <a:lnSpc>
                <a:spcPct val="110000"/>
              </a:lnSpc>
              <a:defRPr/>
            </a:pPr>
            <a:r>
              <a:rPr lang="en-US" altLang="en-US" dirty="0" smtClean="0">
                <a:solidFill>
                  <a:schemeClr val="accent1">
                    <a:lumMod val="50000"/>
                  </a:schemeClr>
                </a:solidFill>
              </a:rPr>
              <a:t>Confident</a:t>
            </a:r>
          </a:p>
          <a:p>
            <a:pPr lvl="1">
              <a:lnSpc>
                <a:spcPct val="110000"/>
              </a:lnSpc>
              <a:defRPr/>
            </a:pPr>
            <a:r>
              <a:rPr lang="en-US" altLang="en-US" dirty="0" smtClean="0">
                <a:solidFill>
                  <a:schemeClr val="accent1">
                    <a:lumMod val="50000"/>
                  </a:schemeClr>
                </a:solidFill>
              </a:rPr>
              <a:t>Under pressure</a:t>
            </a:r>
            <a:endParaRPr lang="en-US" altLang="en-US" dirty="0" smtClean="0">
              <a:solidFill>
                <a:schemeClr val="accent1">
                  <a:lumMod val="50000"/>
                </a:schemeClr>
              </a:solidFill>
            </a:endParaRPr>
          </a:p>
          <a:p>
            <a:pPr lvl="1">
              <a:lnSpc>
                <a:spcPct val="110000"/>
              </a:lnSpc>
              <a:defRPr/>
            </a:pPr>
            <a:r>
              <a:rPr lang="en-US" altLang="en-US" dirty="0" smtClean="0">
                <a:solidFill>
                  <a:schemeClr val="accent1">
                    <a:lumMod val="50000"/>
                  </a:schemeClr>
                </a:solidFill>
              </a:rPr>
              <a:t>Like I have something to prove</a:t>
            </a:r>
          </a:p>
          <a:p>
            <a:pPr lvl="1">
              <a:lnSpc>
                <a:spcPct val="110000"/>
              </a:lnSpc>
              <a:defRPr/>
            </a:pPr>
            <a:r>
              <a:rPr lang="en-US" altLang="en-US" dirty="0" smtClean="0">
                <a:solidFill>
                  <a:schemeClr val="accent1">
                    <a:lumMod val="50000"/>
                  </a:schemeClr>
                </a:solidFill>
              </a:rPr>
              <a:t>Comfortable</a:t>
            </a:r>
            <a:endParaRPr lang="en-US" altLang="en-US" dirty="0" smtClean="0">
              <a:solidFill>
                <a:schemeClr val="accent1">
                  <a:lumMod val="50000"/>
                </a:schemeClr>
              </a:solidFill>
            </a:endParaRPr>
          </a:p>
        </p:txBody>
      </p:sp>
    </p:spTree>
    <p:extLst>
      <p:ext uri="{BB962C8B-B14F-4D97-AF65-F5344CB8AC3E}">
        <p14:creationId xmlns:p14="http://schemas.microsoft.com/office/powerpoint/2010/main" val="241117338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1709" y="1526891"/>
            <a:ext cx="4086438" cy="535709"/>
          </a:xfrm>
        </p:spPr>
        <p:txBody>
          <a:bodyPr>
            <a:noAutofit/>
          </a:bodyPr>
          <a:lstStyle/>
          <a:p>
            <a:pPr algn="l"/>
            <a:r>
              <a:rPr lang="en-US" sz="3200" b="1" dirty="0" smtClean="0">
                <a:latin typeface="+mn-lt"/>
                <a:cs typeface="Times New Roman" panose="02020603050405020304" pitchFamily="18" charset="0"/>
              </a:rPr>
              <a:t>Leaders Are…</a:t>
            </a:r>
            <a:endParaRPr lang="en-US" sz="3200" b="1" dirty="0">
              <a:latin typeface="+mn-lt"/>
              <a:cs typeface="Times New Roman" panose="02020603050405020304" pitchFamily="18" charset="0"/>
            </a:endParaRPr>
          </a:p>
        </p:txBody>
      </p:sp>
      <p:sp>
        <p:nvSpPr>
          <p:cNvPr id="5" name="Content Placeholder 4"/>
          <p:cNvSpPr>
            <a:spLocks noGrp="1"/>
          </p:cNvSpPr>
          <p:nvPr>
            <p:ph idx="1"/>
          </p:nvPr>
        </p:nvSpPr>
        <p:spPr>
          <a:xfrm>
            <a:off x="293715" y="2177765"/>
            <a:ext cx="5573685" cy="2470435"/>
          </a:xfrm>
        </p:spPr>
        <p:txBody>
          <a:bodyPr>
            <a:noAutofit/>
          </a:bodyPr>
          <a:lstStyle/>
          <a:p>
            <a:r>
              <a:rPr lang="en-US" sz="2800" dirty="0" smtClean="0">
                <a:solidFill>
                  <a:schemeClr val="tx2"/>
                </a:solidFill>
                <a:cs typeface="Times New Roman" panose="02020603050405020304" pitchFamily="18" charset="0"/>
              </a:rPr>
              <a:t>Very busy</a:t>
            </a:r>
          </a:p>
          <a:p>
            <a:r>
              <a:rPr lang="en-US" sz="2800" dirty="0" smtClean="0">
                <a:solidFill>
                  <a:schemeClr val="tx2"/>
                </a:solidFill>
                <a:cs typeface="Times New Roman" panose="02020603050405020304" pitchFamily="18" charset="0"/>
              </a:rPr>
              <a:t>Balancing many priorities</a:t>
            </a:r>
          </a:p>
          <a:p>
            <a:r>
              <a:rPr lang="en-US" sz="2800" dirty="0" smtClean="0">
                <a:solidFill>
                  <a:schemeClr val="tx2"/>
                </a:solidFill>
                <a:cs typeface="Times New Roman" panose="02020603050405020304" pitchFamily="18" charset="0"/>
              </a:rPr>
              <a:t>Visionary &amp; strategic</a:t>
            </a:r>
            <a:endParaRPr lang="en-US" sz="2800" dirty="0">
              <a:solidFill>
                <a:schemeClr val="tx2"/>
              </a:solidFill>
              <a:cs typeface="Times New Roman" panose="02020603050405020304" pitchFamily="18" charset="0"/>
            </a:endParaRPr>
          </a:p>
          <a:p>
            <a:r>
              <a:rPr lang="en-US" sz="2800" dirty="0" smtClean="0">
                <a:solidFill>
                  <a:schemeClr val="tx2"/>
                </a:solidFill>
                <a:cs typeface="Times New Roman" panose="02020603050405020304" pitchFamily="18" charset="0"/>
              </a:rPr>
              <a:t>Responsible for financial </a:t>
            </a:r>
            <a:r>
              <a:rPr lang="en-US" sz="2800" u="sng" dirty="0" smtClean="0">
                <a:solidFill>
                  <a:schemeClr val="tx2"/>
                </a:solidFill>
                <a:cs typeface="Times New Roman" panose="02020603050405020304" pitchFamily="18" charset="0"/>
              </a:rPr>
              <a:t>and </a:t>
            </a:r>
            <a:r>
              <a:rPr lang="en-US" sz="2800" dirty="0" smtClean="0">
                <a:solidFill>
                  <a:schemeClr val="tx2"/>
                </a:solidFill>
                <a:cs typeface="Times New Roman" panose="02020603050405020304" pitchFamily="18" charset="0"/>
              </a:rPr>
              <a:t>clinical outcomes</a:t>
            </a:r>
          </a:p>
          <a:p>
            <a:r>
              <a:rPr lang="en-US" sz="2800" dirty="0" smtClean="0">
                <a:solidFill>
                  <a:schemeClr val="tx2"/>
                </a:solidFill>
                <a:cs typeface="Times New Roman" panose="02020603050405020304" pitchFamily="18" charset="0"/>
              </a:rPr>
              <a:t>Prefer data over anecdote to make decisions</a:t>
            </a:r>
            <a:endParaRPr lang="en-US" sz="2800" dirty="0">
              <a:solidFill>
                <a:schemeClr val="tx2"/>
              </a:solidFill>
              <a:cs typeface="Times New Roman" panose="02020603050405020304" pitchFamily="18" charset="0"/>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50709" y="3893419"/>
            <a:ext cx="2512291" cy="2383373"/>
          </a:xfrm>
          <a:prstGeom prst="rect">
            <a:avLst/>
          </a:prstGeom>
        </p:spPr>
      </p:pic>
      <p:sp>
        <p:nvSpPr>
          <p:cNvPr id="3" name="Rectangle 2"/>
          <p:cNvSpPr/>
          <p:nvPr/>
        </p:nvSpPr>
        <p:spPr>
          <a:xfrm>
            <a:off x="990600" y="824201"/>
            <a:ext cx="7160953" cy="707886"/>
          </a:xfrm>
          <a:prstGeom prst="rect">
            <a:avLst/>
          </a:prstGeom>
        </p:spPr>
        <p:txBody>
          <a:bodyPr wrap="square">
            <a:spAutoFit/>
          </a:bodyPr>
          <a:lstStyle/>
          <a:p>
            <a:pPr algn="ctr"/>
            <a:r>
              <a:rPr lang="en-US" sz="4000" b="1" dirty="0" smtClean="0">
                <a:cs typeface="Times New Roman" panose="02020603050405020304" pitchFamily="18" charset="0"/>
                <a:sym typeface="Calibri"/>
              </a:rPr>
              <a:t>Keep These Things in Mind</a:t>
            </a:r>
            <a:endParaRPr lang="en-US" sz="3600" dirty="0"/>
          </a:p>
        </p:txBody>
      </p:sp>
    </p:spTree>
    <p:extLst>
      <p:ext uri="{BB962C8B-B14F-4D97-AF65-F5344CB8AC3E}">
        <p14:creationId xmlns:p14="http://schemas.microsoft.com/office/powerpoint/2010/main" val="2306795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7"/>
            <a:ext cx="8229600" cy="1143000"/>
          </a:xfrm>
        </p:spPr>
        <p:txBody>
          <a:bodyPr>
            <a:normAutofit/>
          </a:bodyPr>
          <a:lstStyle/>
          <a:p>
            <a:r>
              <a:rPr lang="en-US" sz="4000" b="1" dirty="0">
                <a:cs typeface="Times New Roman" panose="02020603050405020304" pitchFamily="18" charset="0"/>
              </a:rPr>
              <a:t>Action Steps </a:t>
            </a:r>
            <a:r>
              <a:rPr lang="en-US" sz="4000" b="1" dirty="0" smtClean="0">
                <a:cs typeface="Times New Roman" panose="02020603050405020304" pitchFamily="18" charset="0"/>
              </a:rPr>
              <a:t>To Consider</a:t>
            </a:r>
            <a:endParaRPr lang="en-US" sz="4000" b="1" dirty="0">
              <a:cs typeface="Times New Roman" panose="02020603050405020304" pitchFamily="18" charset="0"/>
            </a:endParaRPr>
          </a:p>
        </p:txBody>
      </p:sp>
      <p:sp>
        <p:nvSpPr>
          <p:cNvPr id="9" name="Content Placeholder 8"/>
          <p:cNvSpPr>
            <a:spLocks noGrp="1"/>
          </p:cNvSpPr>
          <p:nvPr>
            <p:ph idx="1"/>
          </p:nvPr>
        </p:nvSpPr>
        <p:spPr>
          <a:xfrm>
            <a:off x="457200" y="1722437"/>
            <a:ext cx="8229600" cy="4525963"/>
          </a:xfrm>
        </p:spPr>
        <p:txBody>
          <a:bodyPr/>
          <a:lstStyle/>
          <a:p>
            <a:r>
              <a:rPr lang="en-US" dirty="0">
                <a:solidFill>
                  <a:schemeClr val="tx2"/>
                </a:solidFill>
                <a:cs typeface="Times New Roman" panose="02020603050405020304" pitchFamily="18" charset="0"/>
              </a:rPr>
              <a:t>Learn organization/leader priorities</a:t>
            </a:r>
          </a:p>
          <a:p>
            <a:r>
              <a:rPr lang="en-US" dirty="0">
                <a:solidFill>
                  <a:schemeClr val="tx2"/>
                </a:solidFill>
                <a:cs typeface="Times New Roman" panose="02020603050405020304" pitchFamily="18" charset="0"/>
              </a:rPr>
              <a:t>Demonstrate how your project aligns with core agency goals and objectives</a:t>
            </a:r>
          </a:p>
          <a:p>
            <a:r>
              <a:rPr lang="en-US" dirty="0">
                <a:solidFill>
                  <a:schemeClr val="tx2"/>
                </a:solidFill>
                <a:cs typeface="Times New Roman" panose="02020603050405020304" pitchFamily="18" charset="0"/>
              </a:rPr>
              <a:t>Understand the impact on finance as well as on staff and patients</a:t>
            </a:r>
          </a:p>
          <a:p>
            <a:r>
              <a:rPr lang="en-US" dirty="0">
                <a:solidFill>
                  <a:schemeClr val="tx2"/>
                </a:solidFill>
                <a:cs typeface="Times New Roman" panose="02020603050405020304" pitchFamily="18" charset="0"/>
              </a:rPr>
              <a:t>Use data to make your </a:t>
            </a:r>
            <a:r>
              <a:rPr lang="en-US" dirty="0" smtClean="0">
                <a:solidFill>
                  <a:schemeClr val="tx2"/>
                </a:solidFill>
                <a:cs typeface="Times New Roman" panose="02020603050405020304" pitchFamily="18" charset="0"/>
              </a:rPr>
              <a:t>case</a:t>
            </a:r>
            <a:endParaRPr lang="en-US" dirty="0">
              <a:solidFill>
                <a:schemeClr val="tx2"/>
              </a:solidFill>
              <a:cs typeface="Times New Roman" panose="02020603050405020304" pitchFamily="18" charset="0"/>
            </a:endParaRPr>
          </a:p>
        </p:txBody>
      </p:sp>
    </p:spTree>
    <p:extLst>
      <p:ext uri="{BB962C8B-B14F-4D97-AF65-F5344CB8AC3E}">
        <p14:creationId xmlns:p14="http://schemas.microsoft.com/office/powerpoint/2010/main" val="3726272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85800"/>
            <a:ext cx="8229600" cy="770455"/>
          </a:xfrm>
        </p:spPr>
        <p:txBody>
          <a:bodyPr>
            <a:normAutofit/>
          </a:bodyPr>
          <a:lstStyle/>
          <a:p>
            <a:r>
              <a:rPr lang="en-US" sz="4000" b="1" dirty="0" smtClean="0"/>
              <a:t>Example: Same </a:t>
            </a:r>
            <a:r>
              <a:rPr lang="en-US" sz="4000" b="1" dirty="0"/>
              <a:t>Day Access Clinic</a:t>
            </a:r>
          </a:p>
        </p:txBody>
      </p:sp>
      <p:sp>
        <p:nvSpPr>
          <p:cNvPr id="7" name="Content Placeholder 6"/>
          <p:cNvSpPr>
            <a:spLocks noGrp="1"/>
          </p:cNvSpPr>
          <p:nvPr>
            <p:ph idx="1"/>
          </p:nvPr>
        </p:nvSpPr>
        <p:spPr>
          <a:xfrm>
            <a:off x="64655" y="1600200"/>
            <a:ext cx="4451927" cy="4525963"/>
          </a:xfrm>
        </p:spPr>
        <p:txBody>
          <a:bodyPr/>
          <a:lstStyle/>
          <a:p>
            <a:pPr marL="0" indent="0">
              <a:buNone/>
            </a:pPr>
            <a:r>
              <a:rPr lang="en-US" b="1" dirty="0" smtClean="0">
                <a:solidFill>
                  <a:schemeClr val="accent1">
                    <a:lumMod val="50000"/>
                  </a:schemeClr>
                </a:solidFill>
                <a:cs typeface="Calibri Light" panose="020F0302020204030204" pitchFamily="34" charset="0"/>
              </a:rPr>
              <a:t>The Problem: </a:t>
            </a:r>
          </a:p>
          <a:p>
            <a:pPr marL="0" indent="0">
              <a:buNone/>
            </a:pPr>
            <a:r>
              <a:rPr lang="en-US" sz="2400" dirty="0" smtClean="0">
                <a:solidFill>
                  <a:schemeClr val="accent1">
                    <a:lumMod val="50000"/>
                  </a:schemeClr>
                </a:solidFill>
                <a:cs typeface="Calibri Light" panose="020F0302020204030204" pitchFamily="34" charset="0"/>
              </a:rPr>
              <a:t>Too many patients being diverted to urgent care due to filled schedules</a:t>
            </a:r>
            <a:endParaRPr lang="en-US" sz="2400" dirty="0">
              <a:solidFill>
                <a:schemeClr val="accent1">
                  <a:lumMod val="50000"/>
                </a:schemeClr>
              </a:solidFill>
              <a:cs typeface="Calibri Light" panose="020F0302020204030204"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8009" y="3020291"/>
            <a:ext cx="2005831" cy="1502437"/>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309" y="4882370"/>
            <a:ext cx="2985655" cy="659622"/>
          </a:xfrm>
          <a:prstGeom prst="rect">
            <a:avLst/>
          </a:prstGeom>
          <a:solidFill>
            <a:schemeClr val="bg1"/>
          </a:solidFill>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76938">
            <a:off x="5169357" y="3216196"/>
            <a:ext cx="1488820" cy="1400229"/>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497920">
            <a:off x="7289038" y="1882012"/>
            <a:ext cx="1360751" cy="2178731"/>
          </a:xfrm>
          <a:prstGeom prst="rect">
            <a:avLst/>
          </a:prstGeom>
        </p:spPr>
      </p:pic>
      <p:sp>
        <p:nvSpPr>
          <p:cNvPr id="2" name="Rectangle 1"/>
          <p:cNvSpPr/>
          <p:nvPr/>
        </p:nvSpPr>
        <p:spPr>
          <a:xfrm>
            <a:off x="4942413" y="1675507"/>
            <a:ext cx="2843841" cy="1323439"/>
          </a:xfrm>
          <a:prstGeom prst="rect">
            <a:avLst/>
          </a:prstGeom>
        </p:spPr>
        <p:txBody>
          <a:bodyPr wrap="square">
            <a:spAutoFit/>
          </a:bodyPr>
          <a:lstStyle/>
          <a:p>
            <a:r>
              <a:rPr lang="en-US" sz="3200" b="1" dirty="0" smtClean="0">
                <a:solidFill>
                  <a:schemeClr val="tx2">
                    <a:lumMod val="75000"/>
                  </a:schemeClr>
                </a:solidFill>
              </a:rPr>
              <a:t>The Solution:</a:t>
            </a:r>
          </a:p>
          <a:p>
            <a:r>
              <a:rPr lang="en-US" sz="2400" dirty="0" smtClean="0">
                <a:solidFill>
                  <a:schemeClr val="tx2">
                    <a:lumMod val="75000"/>
                  </a:schemeClr>
                </a:solidFill>
              </a:rPr>
              <a:t>Test </a:t>
            </a:r>
            <a:r>
              <a:rPr lang="en-US" sz="2400" dirty="0">
                <a:solidFill>
                  <a:schemeClr val="tx2">
                    <a:lumMod val="75000"/>
                  </a:schemeClr>
                </a:solidFill>
              </a:rPr>
              <a:t>an in-house urgent care clinic</a:t>
            </a:r>
          </a:p>
        </p:txBody>
      </p:sp>
      <p:sp>
        <p:nvSpPr>
          <p:cNvPr id="3" name="Rectangle 2"/>
          <p:cNvSpPr/>
          <p:nvPr/>
        </p:nvSpPr>
        <p:spPr>
          <a:xfrm>
            <a:off x="3897745" y="4970683"/>
            <a:ext cx="5246255" cy="923330"/>
          </a:xfrm>
          <a:prstGeom prst="rect">
            <a:avLst/>
          </a:prstGeom>
        </p:spPr>
        <p:txBody>
          <a:bodyPr wrap="square">
            <a:spAutoFit/>
          </a:bodyPr>
          <a:lstStyle/>
          <a:p>
            <a:r>
              <a:rPr lang="en-US" dirty="0">
                <a:solidFill>
                  <a:schemeClr val="tx2">
                    <a:lumMod val="75000"/>
                  </a:schemeClr>
                </a:solidFill>
              </a:rPr>
              <a:t>The team aligned their project with key agency goals:</a:t>
            </a:r>
          </a:p>
          <a:p>
            <a:pPr marL="285750" indent="-285750">
              <a:buFont typeface="Wingdings" panose="05000000000000000000" pitchFamily="2" charset="2"/>
              <a:buChar char="ü"/>
            </a:pPr>
            <a:r>
              <a:rPr lang="en-US" dirty="0" smtClean="0">
                <a:solidFill>
                  <a:schemeClr val="tx2">
                    <a:lumMod val="75000"/>
                  </a:schemeClr>
                </a:solidFill>
              </a:rPr>
              <a:t>improve </a:t>
            </a:r>
            <a:r>
              <a:rPr lang="en-US" dirty="0">
                <a:solidFill>
                  <a:schemeClr val="tx2">
                    <a:lumMod val="75000"/>
                  </a:schemeClr>
                </a:solidFill>
              </a:rPr>
              <a:t>patient satisfaction</a:t>
            </a:r>
          </a:p>
          <a:p>
            <a:pPr marL="285750" indent="-285750">
              <a:buFont typeface="Wingdings" panose="05000000000000000000" pitchFamily="2" charset="2"/>
              <a:buChar char="ü"/>
            </a:pPr>
            <a:r>
              <a:rPr lang="en-US" dirty="0">
                <a:solidFill>
                  <a:schemeClr val="tx2">
                    <a:lumMod val="75000"/>
                  </a:schemeClr>
                </a:solidFill>
              </a:rPr>
              <a:t>reduce ER utilization</a:t>
            </a:r>
          </a:p>
        </p:txBody>
      </p:sp>
    </p:spTree>
    <p:extLst>
      <p:ext uri="{BB962C8B-B14F-4D97-AF65-F5344CB8AC3E}">
        <p14:creationId xmlns:p14="http://schemas.microsoft.com/office/powerpoint/2010/main" val="2136555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525933" cy="685800"/>
          </a:xfrm>
        </p:spPr>
        <p:txBody>
          <a:bodyPr>
            <a:normAutofit/>
          </a:bodyPr>
          <a:lstStyle/>
          <a:p>
            <a:pPr algn="ctr"/>
            <a:r>
              <a:rPr lang="en-US" sz="3200" dirty="0" smtClean="0">
                <a:solidFill>
                  <a:schemeClr val="tx1"/>
                </a:solidFill>
              </a:rPr>
              <a:t>The Team Used Data to Demonstrate Results</a:t>
            </a:r>
            <a:endParaRPr lang="en-US" sz="3200" dirty="0">
              <a:solidFill>
                <a:schemeClr val="tx1"/>
              </a:solidFill>
            </a:endParaRPr>
          </a:p>
        </p:txBody>
      </p:sp>
      <p:graphicFrame>
        <p:nvGraphicFramePr>
          <p:cNvPr id="7" name="Content Placeholder 6"/>
          <p:cNvGraphicFramePr>
            <a:graphicFrameLocks noGrp="1"/>
          </p:cNvGraphicFramePr>
          <p:nvPr>
            <p:ph idx="1"/>
            <p:extLst/>
          </p:nvPr>
        </p:nvGraphicFramePr>
        <p:xfrm>
          <a:off x="271463" y="1411288"/>
          <a:ext cx="8524875"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6874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19</a:t>
            </a:fld>
            <a:endParaRPr lang="en-US" altLang="en-US" sz="1400" b="0" dirty="0">
              <a:solidFill>
                <a:schemeClr val="bg1"/>
              </a:solidFill>
              <a:latin typeface="Times New Roman" pitchFamily="18" charset="0"/>
              <a:ea typeface="MS PGothic" pitchFamily="34" charset="-128"/>
            </a:endParaRPr>
          </a:p>
        </p:txBody>
      </p:sp>
      <p:sp>
        <p:nvSpPr>
          <p:cNvPr id="7" name="TextBox 6"/>
          <p:cNvSpPr txBox="1"/>
          <p:nvPr/>
        </p:nvSpPr>
        <p:spPr>
          <a:xfrm>
            <a:off x="809966" y="838200"/>
            <a:ext cx="7315200" cy="707886"/>
          </a:xfrm>
          <a:prstGeom prst="rect">
            <a:avLst/>
          </a:prstGeom>
          <a:noFill/>
        </p:spPr>
        <p:txBody>
          <a:bodyPr wrap="square" rtlCol="0">
            <a:spAutoFit/>
          </a:bodyPr>
          <a:lstStyle/>
          <a:p>
            <a:pPr algn="ctr"/>
            <a:r>
              <a:rPr lang="en-US" sz="4000" b="1" dirty="0" smtClean="0"/>
              <a:t>Some Insights from Garrett</a:t>
            </a:r>
            <a:endParaRPr lang="en-US" sz="3600" b="1" dirty="0"/>
          </a:p>
        </p:txBody>
      </p:sp>
      <p:sp>
        <p:nvSpPr>
          <p:cNvPr id="6" name="Rectangle 3"/>
          <p:cNvSpPr txBox="1">
            <a:spLocks noChangeArrowheads="1"/>
          </p:cNvSpPr>
          <p:nvPr/>
        </p:nvSpPr>
        <p:spPr>
          <a:xfrm>
            <a:off x="246743" y="1546086"/>
            <a:ext cx="8650513" cy="4778513"/>
          </a:xfrm>
          <a:prstGeom prst="rect">
            <a:avLst/>
          </a:prstGeom>
        </p:spPr>
        <p:txBody>
          <a:bodyPr vert="horz" lIns="90918" tIns="45457" rIns="90918" bIns="45457"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defRPr/>
            </a:pPr>
            <a:r>
              <a:rPr lang="en-US" dirty="0"/>
              <a:t>A successful improvement effort is likely achieved by a combination of forged relationships and convincing data. </a:t>
            </a:r>
            <a:endParaRPr lang="en-US" dirty="0" smtClean="0"/>
          </a:p>
          <a:p>
            <a:pPr>
              <a:lnSpc>
                <a:spcPct val="110000"/>
              </a:lnSpc>
              <a:defRPr/>
            </a:pPr>
            <a:r>
              <a:rPr lang="en-US" dirty="0" smtClean="0"/>
              <a:t>It </a:t>
            </a:r>
            <a:r>
              <a:rPr lang="en-US" dirty="0"/>
              <a:t>may be difficult to gain buy-in from leaders and influencers in an organization that one is new to. Even if you have a great idea, it’s important to remember that when organizations have become used to doing things a certain way and, particularly, when a change affects a workflow, you might encounter resistance – even if </a:t>
            </a:r>
            <a:r>
              <a:rPr lang="en-US" dirty="0" smtClean="0"/>
              <a:t>the idea for change </a:t>
            </a:r>
            <a:r>
              <a:rPr lang="en-US" dirty="0"/>
              <a:t>is </a:t>
            </a:r>
            <a:r>
              <a:rPr lang="en-US" dirty="0" smtClean="0"/>
              <a:t>a </a:t>
            </a:r>
            <a:r>
              <a:rPr lang="en-US" dirty="0"/>
              <a:t>good </a:t>
            </a:r>
            <a:r>
              <a:rPr lang="en-US" dirty="0" smtClean="0"/>
              <a:t>one. </a:t>
            </a:r>
          </a:p>
          <a:p>
            <a:pPr>
              <a:lnSpc>
                <a:spcPct val="110000"/>
              </a:lnSpc>
              <a:defRPr/>
            </a:pPr>
            <a:r>
              <a:rPr lang="en-US" dirty="0" smtClean="0"/>
              <a:t>For </a:t>
            </a:r>
            <a:r>
              <a:rPr lang="en-US" dirty="0"/>
              <a:t>insiders who have been around for a while, it may not be readily apparent that a component of a workflow or a policy (or a lack of policy) affects efficiency and that there may </a:t>
            </a:r>
            <a:r>
              <a:rPr lang="en-US" dirty="0" smtClean="0"/>
              <a:t>be </a:t>
            </a:r>
            <a:r>
              <a:rPr lang="en-US" dirty="0"/>
              <a:t>better ways to do things. </a:t>
            </a:r>
            <a:endParaRPr lang="en-US" dirty="0" smtClean="0"/>
          </a:p>
          <a:p>
            <a:pPr>
              <a:lnSpc>
                <a:spcPct val="110000"/>
              </a:lnSpc>
              <a:defRPr/>
            </a:pPr>
            <a:r>
              <a:rPr lang="en-US" dirty="0" smtClean="0"/>
              <a:t>For </a:t>
            </a:r>
            <a:r>
              <a:rPr lang="en-US" dirty="0"/>
              <a:t>an </a:t>
            </a:r>
            <a:r>
              <a:rPr lang="en-US" dirty="0" smtClean="0"/>
              <a:t>outsider </a:t>
            </a:r>
            <a:r>
              <a:rPr lang="en-US" dirty="0"/>
              <a:t>who’s just started somewhere, it may be obvious from the first time they encounter it. </a:t>
            </a:r>
            <a:endParaRPr lang="en-US" dirty="0" smtClean="0"/>
          </a:p>
          <a:p>
            <a:pPr>
              <a:lnSpc>
                <a:spcPct val="110000"/>
              </a:lnSpc>
              <a:defRPr/>
            </a:pPr>
            <a:r>
              <a:rPr lang="en-US" dirty="0" smtClean="0"/>
              <a:t>Charting </a:t>
            </a:r>
            <a:r>
              <a:rPr lang="en-US" dirty="0"/>
              <a:t>or graphing data </a:t>
            </a:r>
            <a:r>
              <a:rPr lang="en-US" dirty="0" smtClean="0"/>
              <a:t>over </a:t>
            </a:r>
            <a:r>
              <a:rPr lang="en-US" dirty="0"/>
              <a:t>time can help you show a member of your organization’s leadership where the issue lies which can help aid your suggestions of how to improve it. </a:t>
            </a:r>
            <a:endParaRPr lang="en-US" dirty="0" smtClean="0"/>
          </a:p>
        </p:txBody>
      </p:sp>
    </p:spTree>
    <p:extLst>
      <p:ext uri="{BB962C8B-B14F-4D97-AF65-F5344CB8AC3E}">
        <p14:creationId xmlns:p14="http://schemas.microsoft.com/office/powerpoint/2010/main" val="13304609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a:t>
            </a:fld>
            <a:endParaRPr lang="en-US" altLang="en-US" sz="1400" b="0" dirty="0">
              <a:solidFill>
                <a:schemeClr val="bg1"/>
              </a:solidFill>
              <a:latin typeface="Times New Roman" pitchFamily="18" charset="0"/>
              <a:ea typeface="MS PGothic" pitchFamily="34" charset="-128"/>
            </a:endParaRPr>
          </a:p>
        </p:txBody>
      </p:sp>
      <p:sp>
        <p:nvSpPr>
          <p:cNvPr id="6" name="Title 1"/>
          <p:cNvSpPr>
            <a:spLocks noGrp="1"/>
          </p:cNvSpPr>
          <p:nvPr>
            <p:ph type="title"/>
          </p:nvPr>
        </p:nvSpPr>
        <p:spPr>
          <a:xfrm>
            <a:off x="457200" y="810226"/>
            <a:ext cx="8229600" cy="933913"/>
          </a:xfrm>
        </p:spPr>
        <p:txBody>
          <a:bodyPr/>
          <a:lstStyle/>
          <a:p>
            <a:r>
              <a:rPr lang="en-US" b="1" dirty="0" smtClean="0">
                <a:cs typeface="Calibri Light" panose="020F0302020204030204" pitchFamily="34" charset="0"/>
              </a:rPr>
              <a:t>Session Goals</a:t>
            </a:r>
            <a:endParaRPr lang="en-US" b="1" dirty="0">
              <a:cs typeface="Calibri Light" panose="020F0302020204030204" pitchFamily="34" charset="0"/>
            </a:endParaRPr>
          </a:p>
        </p:txBody>
      </p:sp>
      <p:sp>
        <p:nvSpPr>
          <p:cNvPr id="2" name="Content Placeholder 1"/>
          <p:cNvSpPr>
            <a:spLocks noGrp="1"/>
          </p:cNvSpPr>
          <p:nvPr>
            <p:ph idx="1"/>
          </p:nvPr>
        </p:nvSpPr>
        <p:spPr>
          <a:xfrm>
            <a:off x="277792" y="1902550"/>
            <a:ext cx="8634714" cy="3966621"/>
          </a:xfrm>
        </p:spPr>
        <p:txBody>
          <a:bodyPr>
            <a:normAutofit/>
          </a:bodyPr>
          <a:lstStyle/>
          <a:p>
            <a:pPr marL="457200" indent="-457200">
              <a:spcBef>
                <a:spcPts val="1800"/>
              </a:spcBef>
              <a:buFont typeface="Arial" panose="020B0604020202020204" pitchFamily="34" charset="0"/>
              <a:buChar char="•"/>
            </a:pPr>
            <a:r>
              <a:rPr lang="en-US" dirty="0" smtClean="0">
                <a:solidFill>
                  <a:schemeClr val="accent1">
                    <a:lumMod val="50000"/>
                  </a:schemeClr>
                </a:solidFill>
              </a:rPr>
              <a:t>Discuss conflict management styles and how they can assist in team dynamics</a:t>
            </a:r>
            <a:endParaRPr lang="en-US" dirty="0">
              <a:solidFill>
                <a:schemeClr val="accent1">
                  <a:lumMod val="50000"/>
                </a:schemeClr>
              </a:solidFill>
            </a:endParaRPr>
          </a:p>
          <a:p>
            <a:pPr marL="457200" indent="-457200">
              <a:spcBef>
                <a:spcPts val="1800"/>
              </a:spcBef>
              <a:buFont typeface="Arial" panose="020B0604020202020204" pitchFamily="34" charset="0"/>
              <a:buChar char="•"/>
            </a:pPr>
            <a:r>
              <a:rPr lang="en-US" dirty="0">
                <a:solidFill>
                  <a:schemeClr val="accent1">
                    <a:lumMod val="50000"/>
                  </a:schemeClr>
                </a:solidFill>
              </a:rPr>
              <a:t>Review and discuss effective strategies when communicating with leaders</a:t>
            </a:r>
          </a:p>
          <a:p>
            <a:pPr marL="457200" indent="-457200">
              <a:spcBef>
                <a:spcPts val="1800"/>
              </a:spcBef>
              <a:buFont typeface="Arial" panose="020B0604020202020204" pitchFamily="34" charset="0"/>
              <a:buChar char="•"/>
            </a:pPr>
            <a:r>
              <a:rPr lang="en-US" dirty="0">
                <a:solidFill>
                  <a:schemeClr val="accent1">
                    <a:lumMod val="50000"/>
                  </a:schemeClr>
                </a:solidFill>
              </a:rPr>
              <a:t>Consider approaches to developing yourself as a </a:t>
            </a:r>
            <a:r>
              <a:rPr lang="en-US" dirty="0" smtClean="0">
                <a:solidFill>
                  <a:schemeClr val="accent1">
                    <a:lumMod val="50000"/>
                  </a:schemeClr>
                </a:solidFill>
              </a:rPr>
              <a:t>leader</a:t>
            </a:r>
            <a:endParaRPr lang="en-US" dirty="0">
              <a:solidFill>
                <a:schemeClr val="accent1">
                  <a:lumMod val="50000"/>
                </a:schemeClr>
              </a:solidFill>
            </a:endParaRPr>
          </a:p>
        </p:txBody>
      </p:sp>
    </p:spTree>
    <p:extLst>
      <p:ext uri="{BB962C8B-B14F-4D97-AF65-F5344CB8AC3E}">
        <p14:creationId xmlns:p14="http://schemas.microsoft.com/office/powerpoint/2010/main" val="375634146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20</a:t>
            </a:fld>
            <a:endParaRPr lang="en-US" altLang="en-US" sz="1400" b="0" dirty="0">
              <a:solidFill>
                <a:schemeClr val="bg1"/>
              </a:solidFill>
              <a:latin typeface="Times New Roman" pitchFamily="18" charset="0"/>
              <a:ea typeface="MS PGothic" pitchFamily="34" charset="-128"/>
            </a:endParaRPr>
          </a:p>
        </p:txBody>
      </p:sp>
      <p:sp>
        <p:nvSpPr>
          <p:cNvPr id="7" name="TextBox 6"/>
          <p:cNvSpPr txBox="1"/>
          <p:nvPr/>
        </p:nvSpPr>
        <p:spPr>
          <a:xfrm>
            <a:off x="809966" y="838200"/>
            <a:ext cx="7315200" cy="707886"/>
          </a:xfrm>
          <a:prstGeom prst="rect">
            <a:avLst/>
          </a:prstGeom>
          <a:noFill/>
        </p:spPr>
        <p:txBody>
          <a:bodyPr wrap="square" rtlCol="0">
            <a:spAutoFit/>
          </a:bodyPr>
          <a:lstStyle/>
          <a:p>
            <a:pPr algn="ctr"/>
            <a:r>
              <a:rPr lang="en-US" sz="4000" b="1" dirty="0" smtClean="0"/>
              <a:t>Some Insights from Garrett</a:t>
            </a:r>
            <a:endParaRPr lang="en-US" sz="3600" b="1" dirty="0"/>
          </a:p>
        </p:txBody>
      </p:sp>
      <p:sp>
        <p:nvSpPr>
          <p:cNvPr id="6" name="Rectangle 3"/>
          <p:cNvSpPr txBox="1">
            <a:spLocks noChangeArrowheads="1"/>
          </p:cNvSpPr>
          <p:nvPr/>
        </p:nvSpPr>
        <p:spPr>
          <a:xfrm>
            <a:off x="246743" y="1698453"/>
            <a:ext cx="8650513" cy="4494790"/>
          </a:xfrm>
          <a:prstGeom prst="rect">
            <a:avLst/>
          </a:prstGeom>
        </p:spPr>
        <p:txBody>
          <a:bodyPr vert="horz" lIns="90918" tIns="45457" rIns="90918" bIns="45457"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defRPr/>
            </a:pPr>
            <a:r>
              <a:rPr lang="en-US" dirty="0" smtClean="0"/>
              <a:t>Just </a:t>
            </a:r>
            <a:r>
              <a:rPr lang="en-US" dirty="0"/>
              <a:t>like our QI projects do, prompting someone from your organization that you feel like there may be a better way to do something that will make everyone’s life easier (including the patient’s) and that you would like to trial it first with a small team is an easier way to introduce and test your hypotheses without disrupting the current workflow of the organization as a whole; it’s a way to say, “I can respect that this is the way things have been done for some time and I’m not trying to break down </a:t>
            </a:r>
            <a:r>
              <a:rPr lang="en-US" i="1" dirty="0"/>
              <a:t>all </a:t>
            </a:r>
            <a:r>
              <a:rPr lang="en-US" dirty="0"/>
              <a:t>of the walls, but I think I can make it better.” </a:t>
            </a:r>
            <a:endParaRPr lang="en-US" dirty="0" smtClean="0"/>
          </a:p>
          <a:p>
            <a:pPr>
              <a:lnSpc>
                <a:spcPct val="110000"/>
              </a:lnSpc>
              <a:defRPr/>
            </a:pPr>
            <a:r>
              <a:rPr lang="en-US" dirty="0" smtClean="0"/>
              <a:t>As </a:t>
            </a:r>
            <a:r>
              <a:rPr lang="en-US" dirty="0"/>
              <a:t>you collect your data, if you can show that it will improve workflow, efficiency, and overall satisfaction for staff, patients, and the organization, you’re more likely to be successful. </a:t>
            </a:r>
            <a:endParaRPr lang="en-US" dirty="0" smtClean="0"/>
          </a:p>
          <a:p>
            <a:pPr>
              <a:lnSpc>
                <a:spcPct val="110000"/>
              </a:lnSpc>
              <a:defRPr/>
            </a:pPr>
            <a:r>
              <a:rPr lang="en-US" dirty="0" smtClean="0"/>
              <a:t>In </a:t>
            </a:r>
            <a:r>
              <a:rPr lang="en-US" dirty="0"/>
              <a:t>regard to relationships, as you build those connections overtime, you create trust. </a:t>
            </a:r>
            <a:r>
              <a:rPr lang="en-US" dirty="0" smtClean="0"/>
              <a:t>As other </a:t>
            </a:r>
            <a:r>
              <a:rPr lang="en-US" dirty="0"/>
              <a:t>members of the team see your value and your suggestions will hold much more weight than they might have in the beginning.</a:t>
            </a:r>
            <a:endParaRPr lang="en-US" altLang="en-US" dirty="0" smtClean="0">
              <a:solidFill>
                <a:schemeClr val="accent1">
                  <a:lumMod val="50000"/>
                </a:schemeClr>
              </a:solidFill>
            </a:endParaRPr>
          </a:p>
        </p:txBody>
      </p:sp>
    </p:spTree>
    <p:extLst>
      <p:ext uri="{BB962C8B-B14F-4D97-AF65-F5344CB8AC3E}">
        <p14:creationId xmlns:p14="http://schemas.microsoft.com/office/powerpoint/2010/main" val="413130883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95288" y="5859463"/>
            <a:ext cx="8326437" cy="533400"/>
          </a:xfrm>
          <a:prstGeom prst="rect">
            <a:avLst/>
          </a:prstGeom>
          <a:noFill/>
          <a:ln w="9525">
            <a:noFill/>
            <a:miter lim="800000"/>
            <a:headEnd/>
            <a:tailEnd/>
          </a:ln>
          <a:effectLst>
            <a:prstShdw prst="shdw17" dist="17961" dir="2700000">
              <a:srgbClr val="5C7A99"/>
            </a:prstShdw>
          </a:effectLst>
        </p:spPr>
        <p:txBody>
          <a:bodyPr anchor="ctr"/>
          <a:lstStyle/>
          <a:p>
            <a:pPr algn="ctr">
              <a:lnSpc>
                <a:spcPct val="90000"/>
              </a:lnSpc>
            </a:pPr>
            <a:endParaRPr lang="en-US" sz="1800" b="1" dirty="0">
              <a:solidFill>
                <a:schemeClr val="bg1"/>
              </a:solidFill>
            </a:endParaRPr>
          </a:p>
        </p:txBody>
      </p:sp>
      <p:sp>
        <p:nvSpPr>
          <p:cNvPr id="25603" name="Rectangle 7"/>
          <p:cNvSpPr>
            <a:spLocks noGrp="1" noChangeArrowheads="1"/>
          </p:cNvSpPr>
          <p:nvPr>
            <p:ph type="body" idx="1"/>
          </p:nvPr>
        </p:nvSpPr>
        <p:spPr>
          <a:xfrm>
            <a:off x="266007" y="1498889"/>
            <a:ext cx="8877993" cy="4475620"/>
          </a:xfrm>
        </p:spPr>
        <p:txBody>
          <a:bodyPr lIns="59519" tIns="23807" rIns="59519" bIns="23807">
            <a:noAutofit/>
          </a:bodyPr>
          <a:lstStyle/>
          <a:p>
            <a:pPr marL="0" indent="0" defTabSz="855663">
              <a:spcBef>
                <a:spcPts val="600"/>
              </a:spcBef>
              <a:buClr>
                <a:srgbClr val="FF6600"/>
              </a:buClr>
              <a:buNone/>
              <a:defRPr/>
            </a:pPr>
            <a:r>
              <a:rPr lang="en-US" dirty="0" smtClean="0">
                <a:solidFill>
                  <a:schemeClr val="accent1">
                    <a:lumMod val="50000"/>
                  </a:schemeClr>
                </a:solidFill>
                <a:cs typeface="Times New Roman" panose="02020603050405020304" pitchFamily="18" charset="0"/>
              </a:rPr>
              <a:t>In t</a:t>
            </a:r>
            <a:r>
              <a:rPr lang="en-US" b="0" dirty="0" smtClean="0">
                <a:solidFill>
                  <a:schemeClr val="accent1">
                    <a:lumMod val="50000"/>
                  </a:schemeClr>
                </a:solidFill>
                <a:cs typeface="Times New Roman" panose="02020603050405020304" pitchFamily="18" charset="0"/>
              </a:rPr>
              <a:t>he time it takes in an elevator ride – could you describe </a:t>
            </a:r>
            <a:r>
              <a:rPr lang="en-US" dirty="0" smtClean="0">
                <a:solidFill>
                  <a:schemeClr val="accent1">
                    <a:lumMod val="50000"/>
                  </a:schemeClr>
                </a:solidFill>
                <a:cs typeface="Times New Roman" panose="02020603050405020304" pitchFamily="18" charset="0"/>
              </a:rPr>
              <a:t>your project?</a:t>
            </a:r>
          </a:p>
          <a:p>
            <a:pPr defTabSz="855663">
              <a:spcBef>
                <a:spcPts val="600"/>
              </a:spcBef>
              <a:buClr>
                <a:srgbClr val="FF6600"/>
              </a:buClr>
              <a:defRPr/>
            </a:pPr>
            <a:r>
              <a:rPr lang="en-US" sz="2800" dirty="0" smtClean="0">
                <a:solidFill>
                  <a:schemeClr val="accent1">
                    <a:lumMod val="50000"/>
                  </a:schemeClr>
                </a:solidFill>
                <a:cs typeface="Times New Roman" panose="02020603050405020304" pitchFamily="18" charset="0"/>
              </a:rPr>
              <a:t>N</a:t>
            </a:r>
            <a:r>
              <a:rPr lang="en-US" sz="2800" b="0" dirty="0" smtClean="0">
                <a:solidFill>
                  <a:schemeClr val="accent1">
                    <a:lumMod val="50000"/>
                  </a:schemeClr>
                </a:solidFill>
                <a:cs typeface="Times New Roman" panose="02020603050405020304" pitchFamily="18" charset="0"/>
              </a:rPr>
              <a:t>eed for change</a:t>
            </a:r>
          </a:p>
          <a:p>
            <a:pPr defTabSz="855663">
              <a:spcBef>
                <a:spcPts val="600"/>
              </a:spcBef>
              <a:buClr>
                <a:srgbClr val="FF6600"/>
              </a:buClr>
              <a:defRPr/>
            </a:pPr>
            <a:r>
              <a:rPr lang="en-US" sz="2800" dirty="0">
                <a:solidFill>
                  <a:schemeClr val="accent1">
                    <a:lumMod val="50000"/>
                  </a:schemeClr>
                </a:solidFill>
                <a:cs typeface="Times New Roman" panose="02020603050405020304" pitchFamily="18" charset="0"/>
              </a:rPr>
              <a:t>V</a:t>
            </a:r>
            <a:r>
              <a:rPr lang="en-US" sz="2800" b="0" dirty="0" smtClean="0">
                <a:solidFill>
                  <a:schemeClr val="accent1">
                    <a:lumMod val="50000"/>
                  </a:schemeClr>
                </a:solidFill>
                <a:cs typeface="Times New Roman" panose="02020603050405020304" pitchFamily="18" charset="0"/>
              </a:rPr>
              <a:t>ision of the new state </a:t>
            </a:r>
          </a:p>
          <a:p>
            <a:pPr defTabSz="855663">
              <a:spcBef>
                <a:spcPts val="600"/>
              </a:spcBef>
              <a:buClr>
                <a:srgbClr val="FF6600"/>
              </a:buClr>
              <a:defRPr/>
            </a:pPr>
            <a:r>
              <a:rPr lang="en-US" sz="2800" dirty="0" smtClean="0">
                <a:solidFill>
                  <a:schemeClr val="accent1">
                    <a:lumMod val="50000"/>
                  </a:schemeClr>
                </a:solidFill>
                <a:cs typeface="Times New Roman" panose="02020603050405020304" pitchFamily="18" charset="0"/>
              </a:rPr>
              <a:t>Additional e</a:t>
            </a:r>
            <a:r>
              <a:rPr lang="en-US" sz="2800" b="0" dirty="0" smtClean="0">
                <a:solidFill>
                  <a:schemeClr val="accent1">
                    <a:lumMod val="50000"/>
                  </a:schemeClr>
                </a:solidFill>
                <a:cs typeface="Times New Roman" panose="02020603050405020304" pitchFamily="18" charset="0"/>
              </a:rPr>
              <a:t>lements:</a:t>
            </a:r>
            <a:endParaRPr lang="en-US" sz="2800" dirty="0">
              <a:solidFill>
                <a:schemeClr val="accent1">
                  <a:lumMod val="50000"/>
                </a:schemeClr>
              </a:solidFill>
              <a:cs typeface="Times New Roman" panose="02020603050405020304" pitchFamily="18" charset="0"/>
            </a:endParaRPr>
          </a:p>
          <a:p>
            <a:pPr lvl="1" defTabSz="855663">
              <a:spcBef>
                <a:spcPts val="600"/>
              </a:spcBef>
              <a:buClr>
                <a:srgbClr val="FF6600"/>
              </a:buClr>
              <a:defRPr/>
            </a:pPr>
            <a:r>
              <a:rPr lang="en-US" sz="2400" b="0" dirty="0" smtClean="0">
                <a:solidFill>
                  <a:schemeClr val="accent1">
                    <a:lumMod val="50000"/>
                  </a:schemeClr>
                </a:solidFill>
                <a:cs typeface="Times New Roman" panose="02020603050405020304" pitchFamily="18" charset="0"/>
              </a:rPr>
              <a:t>Problem / issue</a:t>
            </a:r>
          </a:p>
          <a:p>
            <a:pPr lvl="1" defTabSz="855663">
              <a:spcBef>
                <a:spcPts val="600"/>
              </a:spcBef>
              <a:buClr>
                <a:srgbClr val="FF6600"/>
              </a:buClr>
              <a:defRPr/>
            </a:pPr>
            <a:r>
              <a:rPr lang="en-US" sz="2400" b="0" dirty="0" smtClean="0">
                <a:solidFill>
                  <a:schemeClr val="accent1">
                    <a:lumMod val="50000"/>
                  </a:schemeClr>
                </a:solidFill>
                <a:cs typeface="Times New Roman" panose="02020603050405020304" pitchFamily="18" charset="0"/>
              </a:rPr>
              <a:t>Benefit</a:t>
            </a:r>
            <a:endParaRPr lang="en-US" sz="2400" dirty="0">
              <a:solidFill>
                <a:schemeClr val="accent1">
                  <a:lumMod val="50000"/>
                </a:schemeClr>
              </a:solidFill>
              <a:cs typeface="Times New Roman" panose="02020603050405020304" pitchFamily="18" charset="0"/>
            </a:endParaRPr>
          </a:p>
          <a:p>
            <a:pPr lvl="1" defTabSz="855663">
              <a:spcBef>
                <a:spcPts val="600"/>
              </a:spcBef>
              <a:buClr>
                <a:srgbClr val="FF6600"/>
              </a:buClr>
              <a:defRPr/>
            </a:pPr>
            <a:r>
              <a:rPr lang="en-US" sz="2400" b="0" dirty="0" smtClean="0">
                <a:solidFill>
                  <a:schemeClr val="accent1">
                    <a:lumMod val="50000"/>
                  </a:schemeClr>
                </a:solidFill>
                <a:cs typeface="Times New Roman" panose="02020603050405020304" pitchFamily="18" charset="0"/>
              </a:rPr>
              <a:t>Where we are</a:t>
            </a:r>
          </a:p>
          <a:p>
            <a:pPr lvl="1" defTabSz="855663">
              <a:spcBef>
                <a:spcPts val="600"/>
              </a:spcBef>
              <a:buClr>
                <a:srgbClr val="FF6600"/>
              </a:buClr>
              <a:defRPr/>
            </a:pPr>
            <a:r>
              <a:rPr lang="en-US" sz="2400" b="0" dirty="0" smtClean="0">
                <a:solidFill>
                  <a:schemeClr val="accent1">
                    <a:lumMod val="50000"/>
                  </a:schemeClr>
                </a:solidFill>
                <a:cs typeface="Times New Roman" panose="02020603050405020304" pitchFamily="18" charset="0"/>
              </a:rPr>
              <a:t>What others can do</a:t>
            </a:r>
          </a:p>
        </p:txBody>
      </p:sp>
      <p:sp>
        <p:nvSpPr>
          <p:cNvPr id="3" name="Title 2"/>
          <p:cNvSpPr>
            <a:spLocks noGrp="1"/>
          </p:cNvSpPr>
          <p:nvPr>
            <p:ph type="title"/>
          </p:nvPr>
        </p:nvSpPr>
        <p:spPr>
          <a:xfrm>
            <a:off x="149629" y="691169"/>
            <a:ext cx="8877993" cy="807720"/>
          </a:xfrm>
        </p:spPr>
        <p:txBody>
          <a:bodyPr>
            <a:noAutofit/>
          </a:bodyPr>
          <a:lstStyle/>
          <a:p>
            <a:r>
              <a:rPr lang="en-US" b="1" dirty="0" smtClean="0">
                <a:latin typeface="+mn-lt"/>
                <a:cs typeface="Times New Roman" panose="02020603050405020304" pitchFamily="18" charset="0"/>
              </a:rPr>
              <a:t>Communicate Clearly &amp; Succinctly</a:t>
            </a:r>
            <a:endParaRPr lang="en-US" b="1" dirty="0">
              <a:latin typeface="+mn-lt"/>
              <a:cs typeface="Times New Roman" panose="02020603050405020304"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7881" y="2698152"/>
            <a:ext cx="2529086" cy="2530665"/>
          </a:xfrm>
          <a:prstGeom prst="rect">
            <a:avLst/>
          </a:prstGeom>
        </p:spPr>
      </p:pic>
    </p:spTree>
    <p:extLst>
      <p:ext uri="{BB962C8B-B14F-4D97-AF65-F5344CB8AC3E}">
        <p14:creationId xmlns:p14="http://schemas.microsoft.com/office/powerpoint/2010/main" val="156393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522515" y="1730175"/>
            <a:ext cx="8071733" cy="2181521"/>
          </a:xfrm>
        </p:spPr>
        <p:txBody>
          <a:bodyPr/>
          <a:lstStyle/>
          <a:p>
            <a:r>
              <a:rPr lang="en-US" altLang="en-US" b="1" dirty="0" smtClean="0"/>
              <a:t>What is your next communication step in your project?</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22</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1832651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522515" y="1730175"/>
            <a:ext cx="8071733" cy="2181521"/>
          </a:xfrm>
        </p:spPr>
        <p:txBody>
          <a:bodyPr/>
          <a:lstStyle/>
          <a:p>
            <a:r>
              <a:rPr lang="en-US" altLang="en-US" b="1" dirty="0" smtClean="0"/>
              <a:t>What haven’t we figured out yet?</a:t>
            </a:r>
          </a:p>
        </p:txBody>
      </p:sp>
      <p:sp>
        <p:nvSpPr>
          <p:cNvPr id="40963" name="Rectangle 3"/>
          <p:cNvSpPr>
            <a:spLocks noGrp="1" noChangeArrowheads="1"/>
          </p:cNvSpPr>
          <p:nvPr>
            <p:ph type="subTitle" idx="1"/>
          </p:nvPr>
        </p:nvSpPr>
        <p:spPr>
          <a:xfrm>
            <a:off x="526093" y="3805125"/>
            <a:ext cx="8116866" cy="1429272"/>
          </a:xfrm>
        </p:spPr>
        <p:txBody>
          <a:bodyPr/>
          <a:lstStyle/>
          <a:p>
            <a:r>
              <a:rPr lang="en-US" altLang="en-US" dirty="0" smtClean="0">
                <a:solidFill>
                  <a:schemeClr val="tx2"/>
                </a:solidFill>
              </a:rPr>
              <a:t>Questions or issues that remain unclear?</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23</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573087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t>Take-home Thoughts</a:t>
            </a:r>
          </a:p>
        </p:txBody>
      </p:sp>
      <p:sp>
        <p:nvSpPr>
          <p:cNvPr id="41987" name="Rectangle 3"/>
          <p:cNvSpPr>
            <a:spLocks noGrp="1" noChangeArrowheads="1"/>
          </p:cNvSpPr>
          <p:nvPr>
            <p:ph type="subTitle" idx="1"/>
          </p:nvPr>
        </p:nvSpPr>
        <p:spPr>
          <a:xfrm>
            <a:off x="526093" y="3805125"/>
            <a:ext cx="8116866" cy="1429272"/>
          </a:xfrm>
        </p:spPr>
        <p:txBody>
          <a:bodyPr/>
          <a:lstStyle/>
          <a:p>
            <a:r>
              <a:rPr lang="en-US" altLang="en-US" dirty="0" smtClean="0">
                <a:solidFill>
                  <a:schemeClr val="tx2"/>
                </a:solidFill>
              </a:rPr>
              <a:t>Mark – share 1 or 2 ideas you will take away from our discussion</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24</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4146229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63880" y="695432"/>
            <a:ext cx="7816241" cy="1128373"/>
          </a:xfrm>
        </p:spPr>
        <p:txBody>
          <a:bodyPr/>
          <a:lstStyle/>
          <a:p>
            <a:r>
              <a:rPr lang="en-US" altLang="en-US" b="1" dirty="0" smtClean="0"/>
              <a:t>Summary</a:t>
            </a:r>
            <a:endParaRPr lang="en-US" altLang="en-US" b="1" i="1" dirty="0" smtClean="0"/>
          </a:p>
        </p:txBody>
      </p:sp>
      <p:sp>
        <p:nvSpPr>
          <p:cNvPr id="25603" name="Rectangle 3"/>
          <p:cNvSpPr>
            <a:spLocks noGrp="1" noChangeArrowheads="1"/>
          </p:cNvSpPr>
          <p:nvPr>
            <p:ph type="body" idx="1"/>
          </p:nvPr>
        </p:nvSpPr>
        <p:spPr>
          <a:xfrm>
            <a:off x="152400" y="1712716"/>
            <a:ext cx="8839200" cy="4383284"/>
          </a:xfrm>
        </p:spPr>
        <p:txBody>
          <a:bodyPr>
            <a:normAutofit fontScale="92500" lnSpcReduction="20000"/>
          </a:bodyPr>
          <a:lstStyle/>
          <a:p>
            <a:r>
              <a:rPr lang="en-US" altLang="en-US" sz="2800" dirty="0" smtClean="0">
                <a:solidFill>
                  <a:schemeClr val="tx2"/>
                </a:solidFill>
              </a:rPr>
              <a:t>Gaining leadership buy-in can enhance you QI effort by increasing visibility of your work, leveraging resources, and helping to engage others in your effort.</a:t>
            </a:r>
            <a:endParaRPr lang="en-US" altLang="en-US" sz="2800" dirty="0">
              <a:solidFill>
                <a:schemeClr val="tx2"/>
              </a:solidFill>
            </a:endParaRPr>
          </a:p>
          <a:p>
            <a:endParaRPr lang="en-US" altLang="en-US" sz="2800" dirty="0">
              <a:solidFill>
                <a:schemeClr val="tx2"/>
              </a:solidFill>
            </a:endParaRPr>
          </a:p>
          <a:p>
            <a:r>
              <a:rPr lang="en-US" altLang="en-US" sz="2800" dirty="0" smtClean="0">
                <a:solidFill>
                  <a:schemeClr val="tx2"/>
                </a:solidFill>
              </a:rPr>
              <a:t>Leaders commonly appreciate updates on projects that include information about the goal of the project, current status, results to date, and relationship to organizational objectives.</a:t>
            </a:r>
            <a:endParaRPr lang="en-US" altLang="en-US" sz="2800" dirty="0">
              <a:solidFill>
                <a:schemeClr val="tx2"/>
              </a:solidFill>
            </a:endParaRPr>
          </a:p>
          <a:p>
            <a:endParaRPr lang="en-US" altLang="en-US" sz="2800" dirty="0">
              <a:solidFill>
                <a:schemeClr val="tx2"/>
              </a:solidFill>
            </a:endParaRPr>
          </a:p>
          <a:p>
            <a:r>
              <a:rPr lang="en-US" altLang="en-US" sz="2800" dirty="0" smtClean="0">
                <a:solidFill>
                  <a:schemeClr val="tx2"/>
                </a:solidFill>
              </a:rPr>
              <a:t>It is helpful to remember that leaders are pulled in many directions, so keeping your communication short and to the point is always appreciated.</a:t>
            </a:r>
            <a:endParaRPr lang="en-US" altLang="en-US" sz="2800"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25</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7851853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63880" y="752413"/>
            <a:ext cx="7816241" cy="733488"/>
          </a:xfrm>
        </p:spPr>
        <p:txBody>
          <a:bodyPr lIns="90918" tIns="45457" rIns="90918" bIns="45457">
            <a:noAutofit/>
          </a:bodyPr>
          <a:lstStyle/>
          <a:p>
            <a:pPr eaLnBrk="1" hangingPunct="1"/>
            <a:r>
              <a:rPr lang="en-US" altLang="en-US" b="1" dirty="0" smtClean="0">
                <a:solidFill>
                  <a:schemeClr val="tx1"/>
                </a:solidFill>
              </a:rPr>
              <a:t>Session XII Assignment</a:t>
            </a:r>
          </a:p>
        </p:txBody>
      </p:sp>
      <p:sp>
        <p:nvSpPr>
          <p:cNvPr id="25604" name="Rectangle 3"/>
          <p:cNvSpPr>
            <a:spLocks noGrp="1" noChangeArrowheads="1"/>
          </p:cNvSpPr>
          <p:nvPr>
            <p:ph idx="1"/>
          </p:nvPr>
        </p:nvSpPr>
        <p:spPr>
          <a:xfrm>
            <a:off x="0" y="1485901"/>
            <a:ext cx="9144000" cy="4707342"/>
          </a:xfrm>
        </p:spPr>
        <p:txBody>
          <a:bodyPr lIns="90918" tIns="45457" rIns="90918" bIns="45457">
            <a:normAutofit fontScale="92500" lnSpcReduction="10000"/>
          </a:bodyPr>
          <a:lstStyle/>
          <a:p>
            <a:pPr>
              <a:spcBef>
                <a:spcPts val="0"/>
              </a:spcBef>
              <a:buFont typeface="Arial" panose="020B0604020202020204" pitchFamily="34" charset="0"/>
              <a:buChar char="•"/>
              <a:defRPr/>
            </a:pPr>
            <a:r>
              <a:rPr lang="en-US" altLang="en-US" dirty="0" smtClean="0">
                <a:solidFill>
                  <a:schemeClr val="tx2"/>
                </a:solidFill>
              </a:rPr>
              <a:t>Read </a:t>
            </a:r>
            <a:r>
              <a:rPr lang="en-US" altLang="en-US" dirty="0">
                <a:solidFill>
                  <a:schemeClr val="tx2"/>
                </a:solidFill>
              </a:rPr>
              <a:t>the overview of the negotiation </a:t>
            </a:r>
            <a:r>
              <a:rPr lang="en-US" altLang="en-US" dirty="0" smtClean="0">
                <a:solidFill>
                  <a:schemeClr val="tx2"/>
                </a:solidFill>
              </a:rPr>
              <a:t>case (Word doc)</a:t>
            </a:r>
            <a:endParaRPr lang="en-US" altLang="en-US" dirty="0">
              <a:solidFill>
                <a:schemeClr val="tx2"/>
              </a:solidFill>
            </a:endParaRPr>
          </a:p>
          <a:p>
            <a:pPr>
              <a:spcBef>
                <a:spcPts val="0"/>
              </a:spcBef>
              <a:buFont typeface="Arial" panose="020B0604020202020204" pitchFamily="34" charset="0"/>
              <a:buChar char="•"/>
              <a:defRPr/>
            </a:pPr>
            <a:r>
              <a:rPr lang="en-US" altLang="en-US" dirty="0" smtClean="0">
                <a:solidFill>
                  <a:schemeClr val="tx2"/>
                </a:solidFill>
              </a:rPr>
              <a:t>Your </a:t>
            </a:r>
            <a:r>
              <a:rPr lang="en-US" altLang="en-US" dirty="0">
                <a:solidFill>
                  <a:schemeClr val="tx2"/>
                </a:solidFill>
              </a:rPr>
              <a:t>team will be assigned a role in the live negotiation during our next session</a:t>
            </a:r>
          </a:p>
          <a:p>
            <a:pPr>
              <a:spcBef>
                <a:spcPts val="0"/>
              </a:spcBef>
              <a:buFont typeface="Arial" panose="020B0604020202020204" pitchFamily="34" charset="0"/>
              <a:buChar char="•"/>
              <a:defRPr/>
            </a:pPr>
            <a:r>
              <a:rPr lang="en-US" altLang="en-US" dirty="0" smtClean="0">
                <a:solidFill>
                  <a:schemeClr val="tx2"/>
                </a:solidFill>
              </a:rPr>
              <a:t>If </a:t>
            </a:r>
            <a:r>
              <a:rPr lang="en-US" altLang="en-US" dirty="0">
                <a:solidFill>
                  <a:schemeClr val="tx2"/>
                </a:solidFill>
              </a:rPr>
              <a:t>your team is one of the negotiation participants, please do the following:</a:t>
            </a:r>
          </a:p>
          <a:p>
            <a:pPr lvl="1">
              <a:spcBef>
                <a:spcPts val="0"/>
              </a:spcBef>
              <a:buFont typeface="Wingdings" panose="05000000000000000000" pitchFamily="2" charset="2"/>
              <a:buChar char="ü"/>
              <a:defRPr/>
            </a:pPr>
            <a:r>
              <a:rPr lang="en-US" altLang="en-US" dirty="0" smtClean="0">
                <a:solidFill>
                  <a:schemeClr val="tx2"/>
                </a:solidFill>
              </a:rPr>
              <a:t>Read </a:t>
            </a:r>
            <a:r>
              <a:rPr lang="en-US" altLang="en-US" dirty="0">
                <a:solidFill>
                  <a:schemeClr val="tx2"/>
                </a:solidFill>
              </a:rPr>
              <a:t>your confidential instructions carefully</a:t>
            </a:r>
          </a:p>
          <a:p>
            <a:pPr lvl="1">
              <a:spcBef>
                <a:spcPts val="0"/>
              </a:spcBef>
              <a:buFont typeface="Wingdings" panose="05000000000000000000" pitchFamily="2" charset="2"/>
              <a:buChar char="ü"/>
              <a:defRPr/>
            </a:pPr>
            <a:r>
              <a:rPr lang="en-US" altLang="en-US" dirty="0" smtClean="0">
                <a:solidFill>
                  <a:schemeClr val="tx2"/>
                </a:solidFill>
              </a:rPr>
              <a:t>Meet </a:t>
            </a:r>
            <a:r>
              <a:rPr lang="en-US" altLang="en-US" dirty="0">
                <a:solidFill>
                  <a:schemeClr val="tx2"/>
                </a:solidFill>
              </a:rPr>
              <a:t>as a team to prepare your negotiation strategy and plan</a:t>
            </a:r>
          </a:p>
          <a:p>
            <a:pPr>
              <a:spcBef>
                <a:spcPts val="0"/>
              </a:spcBef>
              <a:buFont typeface="Arial" panose="020B0604020202020204" pitchFamily="34" charset="0"/>
              <a:buChar char="•"/>
              <a:defRPr/>
            </a:pPr>
            <a:r>
              <a:rPr lang="en-US" altLang="en-US" dirty="0" smtClean="0">
                <a:solidFill>
                  <a:schemeClr val="tx2"/>
                </a:solidFill>
              </a:rPr>
              <a:t>Contact Mark if you have questions </a:t>
            </a:r>
          </a:p>
          <a:p>
            <a:pPr>
              <a:spcBef>
                <a:spcPts val="0"/>
              </a:spcBef>
              <a:buFont typeface="Arial" panose="020B0604020202020204" pitchFamily="34" charset="0"/>
              <a:buChar char="•"/>
              <a:defRPr/>
            </a:pPr>
            <a:r>
              <a:rPr lang="en-US" altLang="en-US" dirty="0" smtClean="0">
                <a:solidFill>
                  <a:schemeClr val="tx2"/>
                </a:solidFill>
              </a:rPr>
              <a:t>Be prepared to participate in the live negotiation during our next session on 4/11/24</a:t>
            </a:r>
          </a:p>
        </p:txBody>
      </p:sp>
    </p:spTree>
    <p:extLst>
      <p:ext uri="{BB962C8B-B14F-4D97-AF65-F5344CB8AC3E}">
        <p14:creationId xmlns:p14="http://schemas.microsoft.com/office/powerpoint/2010/main" val="118415894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t>Break!</a:t>
            </a:r>
          </a:p>
        </p:txBody>
      </p:sp>
      <p:sp>
        <p:nvSpPr>
          <p:cNvPr id="41987" name="Rectangle 3"/>
          <p:cNvSpPr>
            <a:spLocks noGrp="1" noChangeArrowheads="1"/>
          </p:cNvSpPr>
          <p:nvPr>
            <p:ph type="subTitle" idx="1"/>
          </p:nvPr>
        </p:nvSpPr>
        <p:spPr>
          <a:xfrm>
            <a:off x="526093" y="3218928"/>
            <a:ext cx="8116866" cy="1429272"/>
          </a:xfrm>
        </p:spPr>
        <p:txBody>
          <a:bodyPr/>
          <a:lstStyle/>
          <a:p>
            <a:r>
              <a:rPr lang="en-US" altLang="en-US" dirty="0" smtClean="0">
                <a:solidFill>
                  <a:schemeClr val="tx2"/>
                </a:solidFill>
              </a:rPr>
              <a:t>Take five minutes to recharge and refresh.</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27</a:t>
            </a:fld>
            <a:endParaRPr lang="en-US" altLang="en-US" sz="1400" b="0" dirty="0">
              <a:solidFill>
                <a:schemeClr val="bg1"/>
              </a:solidFill>
              <a:latin typeface="Times New Roman" pitchFamily="18" charset="0"/>
              <a:ea typeface="MS PGothic" pitchFamily="34" charset="-128"/>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1271016"/>
            <a:ext cx="2438400" cy="1624584"/>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2710" y="1201667"/>
            <a:ext cx="1812676" cy="1972152"/>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55833" y="4419600"/>
            <a:ext cx="2657385" cy="1872824"/>
          </a:xfrm>
          <a:prstGeom prst="rect">
            <a:avLst/>
          </a:prstGeom>
        </p:spPr>
      </p:pic>
    </p:spTree>
    <p:custDataLst>
      <p:tags r:id="rId1"/>
    </p:custDataLst>
    <p:extLst>
      <p:ext uri="{BB962C8B-B14F-4D97-AF65-F5344CB8AC3E}">
        <p14:creationId xmlns:p14="http://schemas.microsoft.com/office/powerpoint/2010/main" val="232349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t>QI Office Hours</a:t>
            </a:r>
          </a:p>
        </p:txBody>
      </p:sp>
      <p:sp>
        <p:nvSpPr>
          <p:cNvPr id="41987" name="Rectangle 3"/>
          <p:cNvSpPr>
            <a:spLocks noGrp="1" noChangeArrowheads="1"/>
          </p:cNvSpPr>
          <p:nvPr>
            <p:ph type="subTitle" idx="1"/>
          </p:nvPr>
        </p:nvSpPr>
        <p:spPr>
          <a:xfrm>
            <a:off x="526093" y="3805125"/>
            <a:ext cx="8116866" cy="1429272"/>
          </a:xfrm>
        </p:spPr>
        <p:txBody>
          <a:bodyPr/>
          <a:lstStyle/>
          <a:p>
            <a:r>
              <a:rPr lang="en-US" altLang="en-US" dirty="0" smtClean="0">
                <a:solidFill>
                  <a:schemeClr val="tx2"/>
                </a:solidFill>
              </a:rPr>
              <a:t>1</a:t>
            </a:r>
            <a:r>
              <a:rPr lang="en-US" altLang="en-US" baseline="30000" dirty="0" smtClean="0">
                <a:solidFill>
                  <a:schemeClr val="tx2"/>
                </a:solidFill>
              </a:rPr>
              <a:t>st</a:t>
            </a:r>
            <a:r>
              <a:rPr lang="en-US" altLang="en-US" dirty="0" smtClean="0">
                <a:solidFill>
                  <a:schemeClr val="tx2"/>
                </a:solidFill>
              </a:rPr>
              <a:t> Thursday from 12:30-1:30pm ET</a:t>
            </a:r>
          </a:p>
          <a:p>
            <a:r>
              <a:rPr lang="en-US" altLang="en-US" dirty="0" smtClean="0">
                <a:solidFill>
                  <a:schemeClr val="tx2"/>
                </a:solidFill>
              </a:rPr>
              <a:t>(Next April 4</a:t>
            </a:r>
            <a:r>
              <a:rPr lang="en-US" altLang="en-US" baseline="30000" dirty="0" smtClean="0">
                <a:solidFill>
                  <a:schemeClr val="tx2"/>
                </a:solidFill>
              </a:rPr>
              <a:t>th</a:t>
            </a:r>
            <a:r>
              <a:rPr lang="en-US" altLang="en-US" dirty="0" smtClean="0">
                <a:solidFill>
                  <a:schemeClr val="tx2"/>
                </a:solidFill>
              </a:rPr>
              <a:t>)</a:t>
            </a:r>
          </a:p>
        </p:txBody>
      </p:sp>
    </p:spTree>
    <p:custDataLst>
      <p:tags r:id="rId1"/>
    </p:custDataLst>
    <p:extLst>
      <p:ext uri="{BB962C8B-B14F-4D97-AF65-F5344CB8AC3E}">
        <p14:creationId xmlns:p14="http://schemas.microsoft.com/office/powerpoint/2010/main" val="1196553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0"/>
            <a:ext cx="8991600" cy="769441"/>
          </a:xfrm>
          <a:prstGeom prst="rect">
            <a:avLst/>
          </a:prstGeom>
          <a:noFill/>
        </p:spPr>
        <p:txBody>
          <a:bodyPr wrap="square" rtlCol="0">
            <a:spAutoFit/>
          </a:bodyPr>
          <a:lstStyle/>
          <a:p>
            <a:pPr algn="ctr"/>
            <a:r>
              <a:rPr lang="en-US" sz="4400" b="1" dirty="0" smtClean="0"/>
              <a:t>Project Group Work</a:t>
            </a:r>
            <a:endParaRPr lang="en-US" sz="4400" b="1" dirty="0"/>
          </a:p>
        </p:txBody>
      </p:sp>
      <p:pic>
        <p:nvPicPr>
          <p:cNvPr id="3078" name="Picture 6" descr="Image result for participate in class stick figure .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81800" y="1619250"/>
            <a:ext cx="2114550" cy="21145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26720" y="1371600"/>
            <a:ext cx="8229600" cy="5082382"/>
          </a:xfrm>
        </p:spPr>
        <p:txBody>
          <a:bodyPr>
            <a:normAutofit fontScale="92500" lnSpcReduction="20000"/>
          </a:bodyPr>
          <a:lstStyle/>
          <a:p>
            <a:pPr>
              <a:spcAft>
                <a:spcPts val="600"/>
              </a:spcAft>
              <a:buFont typeface="Arial" panose="020B0604020202020204" pitchFamily="34" charset="0"/>
              <a:buChar char="•"/>
            </a:pPr>
            <a:r>
              <a:rPr lang="en-US" dirty="0" smtClean="0">
                <a:solidFill>
                  <a:schemeClr val="tx2"/>
                </a:solidFill>
              </a:rPr>
              <a:t>Meet with your team in breakout rooms:</a:t>
            </a:r>
            <a:endParaRPr lang="en-US" dirty="0">
              <a:solidFill>
                <a:schemeClr val="tx2"/>
              </a:solidFill>
            </a:endParaRPr>
          </a:p>
          <a:p>
            <a:pPr lvl="2">
              <a:spcAft>
                <a:spcPts val="600"/>
              </a:spcAft>
              <a:buFont typeface="Wingdings" panose="05000000000000000000" pitchFamily="2" charset="2"/>
              <a:buChar char="§"/>
            </a:pPr>
            <a:r>
              <a:rPr lang="en-US" dirty="0" smtClean="0">
                <a:solidFill>
                  <a:schemeClr val="tx2"/>
                </a:solidFill>
              </a:rPr>
              <a:t>DePaul CHC (Courtney, Jamie, Shermese)</a:t>
            </a:r>
          </a:p>
          <a:p>
            <a:pPr lvl="2">
              <a:spcAft>
                <a:spcPts val="600"/>
              </a:spcAft>
              <a:buFont typeface="Wingdings" panose="05000000000000000000" pitchFamily="2" charset="2"/>
              <a:buChar char="§"/>
            </a:pPr>
            <a:r>
              <a:rPr lang="en-US" dirty="0" smtClean="0">
                <a:solidFill>
                  <a:schemeClr val="tx2"/>
                </a:solidFill>
              </a:rPr>
              <a:t>CHC Hartford (Emily, Julia)</a:t>
            </a:r>
            <a:endParaRPr lang="en-US" dirty="0">
              <a:solidFill>
                <a:schemeClr val="tx2"/>
              </a:solidFill>
            </a:endParaRPr>
          </a:p>
          <a:p>
            <a:pPr lvl="2">
              <a:spcAft>
                <a:spcPts val="600"/>
              </a:spcAft>
              <a:buFont typeface="Wingdings" panose="05000000000000000000" pitchFamily="2" charset="2"/>
              <a:buChar char="§"/>
            </a:pPr>
            <a:r>
              <a:rPr lang="en-US" dirty="0" err="1" smtClean="0">
                <a:solidFill>
                  <a:schemeClr val="tx2"/>
                </a:solidFill>
              </a:rPr>
              <a:t>HealthLinc</a:t>
            </a:r>
            <a:r>
              <a:rPr lang="en-US" dirty="0" smtClean="0">
                <a:solidFill>
                  <a:schemeClr val="tx2"/>
                </a:solidFill>
              </a:rPr>
              <a:t> (Erica, Irene, Jenny, Valerie)</a:t>
            </a:r>
          </a:p>
          <a:p>
            <a:pPr lvl="2">
              <a:spcAft>
                <a:spcPts val="600"/>
              </a:spcAft>
              <a:buFont typeface="Wingdings" panose="05000000000000000000" pitchFamily="2" charset="2"/>
              <a:buChar char="§"/>
            </a:pPr>
            <a:r>
              <a:rPr lang="en-US" dirty="0" smtClean="0">
                <a:solidFill>
                  <a:schemeClr val="tx2"/>
                </a:solidFill>
              </a:rPr>
              <a:t>Holyoke HC (Muriel)</a:t>
            </a:r>
            <a:endParaRPr lang="en-US" dirty="0">
              <a:solidFill>
                <a:schemeClr val="tx2"/>
              </a:solidFill>
            </a:endParaRPr>
          </a:p>
          <a:p>
            <a:pPr lvl="2">
              <a:spcAft>
                <a:spcPts val="600"/>
              </a:spcAft>
              <a:buFont typeface="Wingdings" panose="05000000000000000000" pitchFamily="2" charset="2"/>
              <a:buChar char="§"/>
            </a:pPr>
            <a:r>
              <a:rPr lang="en-US" dirty="0" smtClean="0">
                <a:solidFill>
                  <a:schemeClr val="tx2"/>
                </a:solidFill>
              </a:rPr>
              <a:t>CHC Meriden (Meghan, Shayla)</a:t>
            </a:r>
          </a:p>
          <a:p>
            <a:pPr lvl="2">
              <a:spcAft>
                <a:spcPts val="600"/>
              </a:spcAft>
              <a:buFont typeface="Wingdings" panose="05000000000000000000" pitchFamily="2" charset="2"/>
              <a:buChar char="§"/>
            </a:pPr>
            <a:r>
              <a:rPr lang="en-US" dirty="0" smtClean="0">
                <a:solidFill>
                  <a:schemeClr val="tx2"/>
                </a:solidFill>
              </a:rPr>
              <a:t>CHC Meriden/New Britain (Mattea, Uchechi)</a:t>
            </a:r>
          </a:p>
          <a:p>
            <a:pPr lvl="2">
              <a:spcAft>
                <a:spcPts val="600"/>
              </a:spcAft>
              <a:buFont typeface="Wingdings" panose="05000000000000000000" pitchFamily="2" charset="2"/>
              <a:buChar char="§"/>
            </a:pPr>
            <a:r>
              <a:rPr lang="en-US" dirty="0" smtClean="0">
                <a:solidFill>
                  <a:schemeClr val="tx2"/>
                </a:solidFill>
              </a:rPr>
              <a:t>CHC Middletown/NB (Tori, Victoria)</a:t>
            </a:r>
          </a:p>
          <a:p>
            <a:pPr lvl="2">
              <a:spcAft>
                <a:spcPts val="600"/>
              </a:spcAft>
              <a:buFont typeface="Wingdings" panose="05000000000000000000" pitchFamily="2" charset="2"/>
              <a:buChar char="§"/>
            </a:pPr>
            <a:r>
              <a:rPr lang="en-US" dirty="0" smtClean="0">
                <a:solidFill>
                  <a:schemeClr val="tx2"/>
                </a:solidFill>
              </a:rPr>
              <a:t>CHC Middletown/NB (Grace, Meredith)</a:t>
            </a:r>
          </a:p>
          <a:p>
            <a:pPr lvl="2">
              <a:spcAft>
                <a:spcPts val="600"/>
              </a:spcAft>
              <a:buFont typeface="Wingdings" panose="05000000000000000000" pitchFamily="2" charset="2"/>
              <a:buChar char="§"/>
            </a:pPr>
            <a:r>
              <a:rPr lang="en-US" dirty="0" smtClean="0">
                <a:solidFill>
                  <a:schemeClr val="tx2"/>
                </a:solidFill>
              </a:rPr>
              <a:t>Open Door (Jessa, Jessica, Pasha)</a:t>
            </a:r>
          </a:p>
          <a:p>
            <a:pPr lvl="2">
              <a:spcAft>
                <a:spcPts val="600"/>
              </a:spcAft>
              <a:buFont typeface="Wingdings" panose="05000000000000000000" pitchFamily="2" charset="2"/>
              <a:buChar char="§"/>
            </a:pPr>
            <a:r>
              <a:rPr lang="en-US" dirty="0" smtClean="0">
                <a:solidFill>
                  <a:schemeClr val="tx2"/>
                </a:solidFill>
              </a:rPr>
              <a:t>CHC </a:t>
            </a:r>
            <a:r>
              <a:rPr lang="en-US" dirty="0">
                <a:solidFill>
                  <a:schemeClr val="tx2"/>
                </a:solidFill>
              </a:rPr>
              <a:t>Stamford (</a:t>
            </a:r>
            <a:r>
              <a:rPr lang="en-US" dirty="0" smtClean="0">
                <a:solidFill>
                  <a:schemeClr val="tx2"/>
                </a:solidFill>
              </a:rPr>
              <a:t>Drew, </a:t>
            </a:r>
            <a:r>
              <a:rPr lang="en-US" dirty="0">
                <a:solidFill>
                  <a:schemeClr val="tx2"/>
                </a:solidFill>
              </a:rPr>
              <a:t>Loraine)</a:t>
            </a:r>
            <a:endParaRPr lang="en-US" dirty="0" smtClean="0">
              <a:solidFill>
                <a:schemeClr val="tx2"/>
              </a:solidFill>
            </a:endParaRPr>
          </a:p>
          <a:p>
            <a:pPr lvl="2">
              <a:spcAft>
                <a:spcPts val="600"/>
              </a:spcAft>
              <a:buFont typeface="Wingdings" panose="05000000000000000000" pitchFamily="2" charset="2"/>
              <a:buChar char="§"/>
            </a:pPr>
            <a:r>
              <a:rPr lang="en-US" dirty="0" smtClean="0">
                <a:solidFill>
                  <a:schemeClr val="tx2"/>
                </a:solidFill>
              </a:rPr>
              <a:t>Yakima (Kayla, Rodrigo)</a:t>
            </a:r>
          </a:p>
        </p:txBody>
      </p:sp>
    </p:spTree>
    <p:custDataLst>
      <p:tags r:id="rId1"/>
    </p:custDataLst>
    <p:extLst>
      <p:ext uri="{BB962C8B-B14F-4D97-AF65-F5344CB8AC3E}">
        <p14:creationId xmlns:p14="http://schemas.microsoft.com/office/powerpoint/2010/main" val="940004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63880" y="710285"/>
            <a:ext cx="7816241" cy="752249"/>
          </a:xfrm>
        </p:spPr>
        <p:txBody>
          <a:bodyPr lIns="90918" tIns="45457" rIns="90918" bIns="45457" anchor="t">
            <a:noAutofit/>
          </a:bodyPr>
          <a:lstStyle/>
          <a:p>
            <a:r>
              <a:rPr lang="en-US" altLang="en-US" b="1" dirty="0" smtClean="0"/>
              <a:t>Roles</a:t>
            </a:r>
            <a:endParaRPr lang="en-US" altLang="en-US" b="1" dirty="0"/>
          </a:p>
        </p:txBody>
      </p:sp>
      <p:sp>
        <p:nvSpPr>
          <p:cNvPr id="16387" name="Rectangle 3"/>
          <p:cNvSpPr>
            <a:spLocks noGrp="1" noChangeArrowheads="1"/>
          </p:cNvSpPr>
          <p:nvPr>
            <p:ph type="body" idx="1"/>
          </p:nvPr>
        </p:nvSpPr>
        <p:spPr>
          <a:xfrm>
            <a:off x="663880" y="1548380"/>
            <a:ext cx="7816241" cy="4740113"/>
          </a:xfrm>
        </p:spPr>
        <p:txBody>
          <a:bodyPr lIns="90918" tIns="45457" rIns="90918" bIns="45457">
            <a:normAutofit/>
          </a:bodyPr>
          <a:lstStyle/>
          <a:p>
            <a:pPr>
              <a:spcBef>
                <a:spcPct val="15000"/>
              </a:spcBef>
              <a:spcAft>
                <a:spcPct val="15000"/>
              </a:spcAft>
            </a:pPr>
            <a:r>
              <a:rPr lang="en-US" altLang="en-US" dirty="0" smtClean="0">
                <a:solidFill>
                  <a:schemeClr val="tx2"/>
                </a:solidFill>
              </a:rPr>
              <a:t>Theory burst presenter</a:t>
            </a:r>
            <a:endParaRPr lang="en-US" altLang="en-US" dirty="0">
              <a:solidFill>
                <a:schemeClr val="tx2"/>
              </a:solidFill>
            </a:endParaRPr>
          </a:p>
          <a:p>
            <a:pPr lvl="1">
              <a:spcBef>
                <a:spcPct val="15000"/>
              </a:spcBef>
              <a:spcAft>
                <a:spcPct val="15000"/>
              </a:spcAft>
            </a:pPr>
            <a:r>
              <a:rPr lang="en-US" altLang="en-US" dirty="0" smtClean="0">
                <a:solidFill>
                  <a:schemeClr val="tx2"/>
                </a:solidFill>
              </a:rPr>
              <a:t>Mark</a:t>
            </a:r>
            <a:endParaRPr lang="en-US" altLang="en-US" dirty="0">
              <a:solidFill>
                <a:schemeClr val="tx2"/>
              </a:solidFill>
            </a:endParaRPr>
          </a:p>
          <a:p>
            <a:pPr>
              <a:spcBef>
                <a:spcPct val="15000"/>
              </a:spcBef>
              <a:spcAft>
                <a:spcPct val="15000"/>
              </a:spcAft>
            </a:pPr>
            <a:r>
              <a:rPr lang="en-US" altLang="en-US" dirty="0" smtClean="0">
                <a:solidFill>
                  <a:schemeClr val="tx2"/>
                </a:solidFill>
              </a:rPr>
              <a:t>Technical genius</a:t>
            </a:r>
          </a:p>
          <a:p>
            <a:pPr lvl="1">
              <a:spcBef>
                <a:spcPct val="15000"/>
              </a:spcBef>
              <a:spcAft>
                <a:spcPct val="15000"/>
              </a:spcAft>
            </a:pPr>
            <a:r>
              <a:rPr lang="en-US" altLang="en-US" dirty="0" smtClean="0">
                <a:solidFill>
                  <a:schemeClr val="tx2"/>
                </a:solidFill>
              </a:rPr>
              <a:t>Sarah</a:t>
            </a:r>
            <a:endParaRPr lang="en-US" altLang="en-US" dirty="0">
              <a:solidFill>
                <a:schemeClr val="tx2"/>
              </a:solidFill>
            </a:endParaRPr>
          </a:p>
          <a:p>
            <a:pPr>
              <a:spcBef>
                <a:spcPct val="15000"/>
              </a:spcBef>
              <a:spcAft>
                <a:spcPct val="15000"/>
              </a:spcAft>
            </a:pPr>
            <a:r>
              <a:rPr lang="en-US" altLang="en-US" dirty="0" smtClean="0">
                <a:solidFill>
                  <a:schemeClr val="tx2"/>
                </a:solidFill>
              </a:rPr>
              <a:t>Take-home </a:t>
            </a:r>
            <a:r>
              <a:rPr lang="en-US" altLang="en-US" dirty="0">
                <a:solidFill>
                  <a:schemeClr val="tx2"/>
                </a:solidFill>
              </a:rPr>
              <a:t>thoughts </a:t>
            </a:r>
            <a:r>
              <a:rPr lang="en-US" altLang="en-US" dirty="0" smtClean="0">
                <a:solidFill>
                  <a:schemeClr val="tx2"/>
                </a:solidFill>
              </a:rPr>
              <a:t>report-out</a:t>
            </a:r>
          </a:p>
          <a:p>
            <a:pPr lvl="1">
              <a:spcBef>
                <a:spcPct val="15000"/>
              </a:spcBef>
              <a:spcAft>
                <a:spcPct val="15000"/>
              </a:spcAft>
            </a:pPr>
            <a:r>
              <a:rPr lang="en-US" altLang="en-US" dirty="0" smtClean="0">
                <a:solidFill>
                  <a:schemeClr val="tx2"/>
                </a:solidFill>
              </a:rPr>
              <a:t>Mark</a:t>
            </a:r>
          </a:p>
          <a:p>
            <a:pPr lvl="1">
              <a:spcBef>
                <a:spcPct val="15000"/>
              </a:spcBef>
              <a:spcAft>
                <a:spcPct val="15000"/>
              </a:spcAft>
            </a:pPr>
            <a:endParaRPr lang="en-US" altLang="en-US" dirty="0" smtClean="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29835137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522515" y="2336232"/>
            <a:ext cx="8071733" cy="2181521"/>
          </a:xfrm>
        </p:spPr>
        <p:txBody>
          <a:bodyPr>
            <a:normAutofit/>
          </a:bodyPr>
          <a:lstStyle/>
          <a:p>
            <a:r>
              <a:rPr lang="en-US" altLang="en-US" b="1" dirty="0" smtClean="0"/>
              <a:t>FYI – Additional Slides about Managing Up and Communicating with Leaders </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30</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275680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840" y="4174143"/>
            <a:ext cx="8729308" cy="1362075"/>
          </a:xfrm>
        </p:spPr>
        <p:txBody>
          <a:bodyPr>
            <a:normAutofit fontScale="90000"/>
          </a:bodyPr>
          <a:lstStyle/>
          <a:p>
            <a:pPr algn="ctr"/>
            <a:r>
              <a:rPr lang="en-US" cap="none" dirty="0" smtClean="0">
                <a:solidFill>
                  <a:schemeClr val="accent1">
                    <a:lumMod val="50000"/>
                  </a:schemeClr>
                </a:solidFill>
                <a:latin typeface="+mn-lt"/>
                <a:cs typeface="Times New Roman" panose="02020603050405020304" pitchFamily="18" charset="0"/>
                <a:sym typeface="Calibri"/>
              </a:rPr>
              <a:t>Communicating Up and Across: </a:t>
            </a:r>
            <a:br>
              <a:rPr lang="en-US" cap="none" dirty="0" smtClean="0">
                <a:solidFill>
                  <a:schemeClr val="accent1">
                    <a:lumMod val="50000"/>
                  </a:schemeClr>
                </a:solidFill>
                <a:latin typeface="+mn-lt"/>
                <a:cs typeface="Times New Roman" panose="02020603050405020304" pitchFamily="18" charset="0"/>
                <a:sym typeface="Calibri"/>
              </a:rPr>
            </a:br>
            <a:r>
              <a:rPr lang="en-US" b="0" cap="none" dirty="0" smtClean="0">
                <a:solidFill>
                  <a:schemeClr val="accent1">
                    <a:lumMod val="50000"/>
                  </a:schemeClr>
                </a:solidFill>
                <a:latin typeface="+mn-lt"/>
                <a:cs typeface="Times New Roman" panose="02020603050405020304" pitchFamily="18" charset="0"/>
                <a:sym typeface="Calibri"/>
              </a:rPr>
              <a:t>Strategies for Communicating </a:t>
            </a:r>
            <a:r>
              <a:rPr lang="en-US" b="0" cap="none" dirty="0">
                <a:solidFill>
                  <a:schemeClr val="accent1">
                    <a:lumMod val="50000"/>
                  </a:schemeClr>
                </a:solidFill>
                <a:latin typeface="+mn-lt"/>
                <a:cs typeface="Times New Roman" panose="02020603050405020304" pitchFamily="18" charset="0"/>
                <a:sym typeface="Calibri"/>
              </a:rPr>
              <a:t>with </a:t>
            </a:r>
            <a:r>
              <a:rPr lang="en-US" b="0" cap="none" dirty="0" smtClean="0">
                <a:solidFill>
                  <a:schemeClr val="accent1">
                    <a:lumMod val="50000"/>
                  </a:schemeClr>
                </a:solidFill>
                <a:latin typeface="+mn-lt"/>
                <a:cs typeface="Times New Roman" panose="02020603050405020304" pitchFamily="18" charset="0"/>
                <a:sym typeface="Calibri"/>
              </a:rPr>
              <a:t>Leadership and Colleagues</a:t>
            </a:r>
            <a:endParaRPr lang="en-US" b="0" dirty="0">
              <a:solidFill>
                <a:schemeClr val="accent1">
                  <a:lumMod val="50000"/>
                </a:schemeClr>
              </a:solidFill>
              <a:latin typeface="+mn-lt"/>
              <a:cs typeface="Times New Roman" panose="02020603050405020304"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9810" y="988291"/>
            <a:ext cx="4229368" cy="2821782"/>
          </a:xfrm>
          <a:prstGeom prst="rect">
            <a:avLst/>
          </a:prstGeom>
        </p:spPr>
      </p:pic>
    </p:spTree>
    <p:extLst>
      <p:ext uri="{BB962C8B-B14F-4D97-AF65-F5344CB8AC3E}">
        <p14:creationId xmlns:p14="http://schemas.microsoft.com/office/powerpoint/2010/main" val="2832859114"/>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6537" y="748146"/>
            <a:ext cx="6384174" cy="769441"/>
          </a:xfrm>
          <a:prstGeom prst="rect">
            <a:avLst/>
          </a:prstGeom>
          <a:noFill/>
        </p:spPr>
        <p:txBody>
          <a:bodyPr wrap="square" rtlCol="0">
            <a:spAutoFit/>
          </a:bodyPr>
          <a:lstStyle/>
          <a:p>
            <a:pPr algn="ctr"/>
            <a:r>
              <a:rPr lang="en-US" sz="4400" b="1" dirty="0" smtClean="0">
                <a:cs typeface="Times New Roman" panose="02020603050405020304" pitchFamily="18" charset="0"/>
              </a:rPr>
              <a:t>Types of Communication</a:t>
            </a:r>
            <a:endParaRPr lang="en-US" sz="4400" b="1" dirty="0">
              <a:cs typeface="Times New Roman" panose="02020603050405020304" pitchFamily="18" charset="0"/>
            </a:endParaRPr>
          </a:p>
        </p:txBody>
      </p:sp>
      <p:sp>
        <p:nvSpPr>
          <p:cNvPr id="3" name="TextBox 2"/>
          <p:cNvSpPr txBox="1"/>
          <p:nvPr/>
        </p:nvSpPr>
        <p:spPr>
          <a:xfrm>
            <a:off x="149628" y="1695796"/>
            <a:ext cx="8877993" cy="449353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3200" b="1" dirty="0" smtClean="0">
                <a:cs typeface="Times New Roman" panose="02020603050405020304" pitchFamily="18" charset="0"/>
              </a:rPr>
              <a:t>Virtual </a:t>
            </a:r>
            <a:r>
              <a:rPr lang="en-US" sz="3200" dirty="0" smtClean="0">
                <a:cs typeface="Times New Roman" panose="02020603050405020304" pitchFamily="18" charset="0"/>
              </a:rPr>
              <a:t>(Zoom, Skype, </a:t>
            </a:r>
            <a:r>
              <a:rPr lang="en-US" sz="3200" dirty="0" err="1" smtClean="0">
                <a:cs typeface="Times New Roman" panose="02020603050405020304" pitchFamily="18" charset="0"/>
              </a:rPr>
              <a:t>Facetime</a:t>
            </a:r>
            <a:r>
              <a:rPr lang="en-US" sz="3200" dirty="0" smtClean="0">
                <a:cs typeface="Times New Roman" panose="02020603050405020304" pitchFamily="18" charset="0"/>
              </a:rPr>
              <a:t>, Phone)</a:t>
            </a:r>
          </a:p>
          <a:p>
            <a:pPr marL="285750" indent="-285750">
              <a:spcAft>
                <a:spcPts val="1200"/>
              </a:spcAft>
              <a:buFont typeface="Arial" panose="020B0604020202020204" pitchFamily="34" charset="0"/>
              <a:buChar char="•"/>
            </a:pPr>
            <a:r>
              <a:rPr lang="en-US" sz="3200" b="1" dirty="0">
                <a:cs typeface="Times New Roman" panose="02020603050405020304" pitchFamily="18" charset="0"/>
              </a:rPr>
              <a:t>Crisis</a:t>
            </a:r>
            <a:r>
              <a:rPr lang="en-US" sz="3200" dirty="0">
                <a:cs typeface="Times New Roman" panose="02020603050405020304" pitchFamily="18" charset="0"/>
              </a:rPr>
              <a:t> (the collection, processing, and dissemination of information required to address a crisis </a:t>
            </a:r>
            <a:r>
              <a:rPr lang="en-US" sz="3200" dirty="0" smtClean="0">
                <a:cs typeface="Times New Roman" panose="02020603050405020304" pitchFamily="18" charset="0"/>
              </a:rPr>
              <a:t>situation</a:t>
            </a:r>
            <a:r>
              <a:rPr lang="en-US" sz="3200" dirty="0">
                <a:cs typeface="Times New Roman" panose="02020603050405020304" pitchFamily="18" charset="0"/>
              </a:rPr>
              <a:t>)</a:t>
            </a:r>
            <a:endParaRPr lang="en-US" sz="3200" dirty="0" smtClean="0">
              <a:cs typeface="Times New Roman" panose="02020603050405020304" pitchFamily="18" charset="0"/>
            </a:endParaRPr>
          </a:p>
          <a:p>
            <a:pPr marL="285750" indent="-285750">
              <a:spcAft>
                <a:spcPts val="1200"/>
              </a:spcAft>
              <a:buFont typeface="Arial" panose="020B0604020202020204" pitchFamily="34" charset="0"/>
              <a:buChar char="•"/>
            </a:pPr>
            <a:r>
              <a:rPr lang="en-US" sz="3200" b="1" dirty="0" smtClean="0">
                <a:cs typeface="Times New Roman" panose="02020603050405020304" pitchFamily="18" charset="0"/>
              </a:rPr>
              <a:t>Presentation</a:t>
            </a:r>
            <a:r>
              <a:rPr lang="en-US" sz="3200" dirty="0" smtClean="0">
                <a:cs typeface="Times New Roman" panose="02020603050405020304" pitchFamily="18" charset="0"/>
              </a:rPr>
              <a:t> (A succinct report out to peers or leadership)</a:t>
            </a:r>
          </a:p>
          <a:p>
            <a:pPr marL="285750" indent="-285750">
              <a:spcAft>
                <a:spcPts val="1200"/>
              </a:spcAft>
              <a:buFont typeface="Arial" panose="020B0604020202020204" pitchFamily="34" charset="0"/>
              <a:buChar char="•"/>
            </a:pPr>
            <a:r>
              <a:rPr lang="en-US" sz="3200" b="1" dirty="0" smtClean="0">
                <a:cs typeface="Times New Roman" panose="02020603050405020304" pitchFamily="18" charset="0"/>
              </a:rPr>
              <a:t>Elevator </a:t>
            </a:r>
            <a:r>
              <a:rPr lang="en-US" sz="3200" dirty="0" smtClean="0">
                <a:cs typeface="Times New Roman" panose="02020603050405020304" pitchFamily="18" charset="0"/>
              </a:rPr>
              <a:t>(a brief &amp; descriptive explanation in the time it takes to ride the elevator)</a:t>
            </a:r>
            <a:endParaRPr lang="en-US" sz="3200" dirty="0">
              <a:cs typeface="Times New Roman" panose="02020603050405020304" pitchFamily="18" charset="0"/>
            </a:endParaRPr>
          </a:p>
        </p:txBody>
      </p:sp>
    </p:spTree>
    <p:extLst>
      <p:ext uri="{BB962C8B-B14F-4D97-AF65-F5344CB8AC3E}">
        <p14:creationId xmlns:p14="http://schemas.microsoft.com/office/powerpoint/2010/main" val="4019744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rmAutofit/>
          </a:bodyPr>
          <a:lstStyle/>
          <a:p>
            <a:r>
              <a:rPr lang="en-US" b="1" dirty="0">
                <a:latin typeface="+mn-lt"/>
                <a:cs typeface="Times New Roman" panose="02020603050405020304" pitchFamily="18" charset="0"/>
              </a:rPr>
              <a:t>Know Your Stakeholders</a:t>
            </a:r>
          </a:p>
        </p:txBody>
      </p:sp>
      <p:sp>
        <p:nvSpPr>
          <p:cNvPr id="5" name="Content Placeholder 4"/>
          <p:cNvSpPr>
            <a:spLocks noGrp="1"/>
          </p:cNvSpPr>
          <p:nvPr>
            <p:ph idx="1"/>
          </p:nvPr>
        </p:nvSpPr>
        <p:spPr>
          <a:xfrm>
            <a:off x="348872" y="1828800"/>
            <a:ext cx="8229600" cy="4525963"/>
          </a:xfrm>
        </p:spPr>
        <p:txBody>
          <a:bodyPr/>
          <a:lstStyle/>
          <a:p>
            <a:r>
              <a:rPr lang="en-US" dirty="0" smtClean="0">
                <a:solidFill>
                  <a:schemeClr val="accent1">
                    <a:lumMod val="50000"/>
                  </a:schemeClr>
                </a:solidFill>
                <a:cs typeface="Times New Roman" panose="02020603050405020304" pitchFamily="18" charset="0"/>
              </a:rPr>
              <a:t>Projects often fail when key stakeholders are:</a:t>
            </a:r>
          </a:p>
          <a:p>
            <a:pPr lvl="1"/>
            <a:r>
              <a:rPr lang="en-US" dirty="0">
                <a:solidFill>
                  <a:schemeClr val="accent1">
                    <a:lumMod val="50000"/>
                  </a:schemeClr>
                </a:solidFill>
                <a:cs typeface="Times New Roman" panose="02020603050405020304" pitchFamily="18" charset="0"/>
              </a:rPr>
              <a:t>u</a:t>
            </a:r>
            <a:r>
              <a:rPr lang="en-US" dirty="0" smtClean="0">
                <a:solidFill>
                  <a:schemeClr val="accent1">
                    <a:lumMod val="50000"/>
                  </a:schemeClr>
                </a:solidFill>
                <a:cs typeface="Times New Roman" panose="02020603050405020304" pitchFamily="18" charset="0"/>
              </a:rPr>
              <a:t>naware, unsupportive, unengaged</a:t>
            </a:r>
          </a:p>
          <a:p>
            <a:r>
              <a:rPr lang="en-US" dirty="0">
                <a:solidFill>
                  <a:schemeClr val="accent1">
                    <a:lumMod val="50000"/>
                  </a:schemeClr>
                </a:solidFill>
                <a:cs typeface="Times New Roman" panose="02020603050405020304" pitchFamily="18" charset="0"/>
              </a:rPr>
              <a:t>Projects can fail when we don’t properly anticipate the impact of a change</a:t>
            </a:r>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8336" y="4181476"/>
            <a:ext cx="3210673" cy="2143124"/>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3327" y="4181476"/>
            <a:ext cx="3210673" cy="214312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181476"/>
            <a:ext cx="3210672" cy="2143124"/>
          </a:xfrm>
          <a:prstGeom prst="rect">
            <a:avLst/>
          </a:prstGeom>
        </p:spPr>
      </p:pic>
    </p:spTree>
    <p:extLst>
      <p:ext uri="{BB962C8B-B14F-4D97-AF65-F5344CB8AC3E}">
        <p14:creationId xmlns:p14="http://schemas.microsoft.com/office/powerpoint/2010/main" val="3467534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3929"/>
            <a:ext cx="8561408" cy="1445871"/>
          </a:xfrm>
        </p:spPr>
        <p:txBody>
          <a:bodyPr>
            <a:normAutofit/>
          </a:bodyPr>
          <a:lstStyle/>
          <a:p>
            <a:r>
              <a:rPr lang="en-US" b="1" dirty="0" smtClean="0">
                <a:latin typeface="+mn-lt"/>
                <a:cs typeface="Times New Roman" panose="02020603050405020304" pitchFamily="18" charset="0"/>
              </a:rPr>
              <a:t>Remember to do a </a:t>
            </a:r>
            <a:br>
              <a:rPr lang="en-US" b="1" dirty="0" smtClean="0">
                <a:latin typeface="+mn-lt"/>
                <a:cs typeface="Times New Roman" panose="02020603050405020304" pitchFamily="18" charset="0"/>
              </a:rPr>
            </a:br>
            <a:r>
              <a:rPr lang="en-US" b="1" dirty="0" smtClean="0">
                <a:latin typeface="+mn-lt"/>
                <a:cs typeface="Times New Roman" panose="02020603050405020304" pitchFamily="18" charset="0"/>
              </a:rPr>
              <a:t>Stakeholder Analysis…</a:t>
            </a:r>
            <a:endParaRPr lang="en-US" b="1" dirty="0">
              <a:latin typeface="+mn-lt"/>
              <a:cs typeface="Times New Roman" panose="02020603050405020304" pitchFamily="18" charset="0"/>
            </a:endParaRPr>
          </a:p>
        </p:txBody>
      </p:sp>
      <p:sp>
        <p:nvSpPr>
          <p:cNvPr id="3" name="Content Placeholder 2"/>
          <p:cNvSpPr>
            <a:spLocks noGrp="1"/>
          </p:cNvSpPr>
          <p:nvPr>
            <p:ph idx="1"/>
          </p:nvPr>
        </p:nvSpPr>
        <p:spPr>
          <a:xfrm>
            <a:off x="166255" y="2408237"/>
            <a:ext cx="8596745" cy="3182335"/>
          </a:xfrm>
        </p:spPr>
        <p:txBody>
          <a:bodyPr>
            <a:noAutofit/>
          </a:bodyPr>
          <a:lstStyle/>
          <a:p>
            <a:pPr marL="457200" lvl="1" indent="-365760">
              <a:spcBef>
                <a:spcPts val="0"/>
              </a:spcBef>
              <a:spcAft>
                <a:spcPts val="1200"/>
              </a:spcAft>
              <a:buFont typeface="Arial" panose="020B0604020202020204" pitchFamily="34" charset="0"/>
              <a:buChar char="•"/>
            </a:pPr>
            <a:r>
              <a:rPr lang="en-US" sz="3600" dirty="0" smtClean="0">
                <a:solidFill>
                  <a:schemeClr val="accent1">
                    <a:lumMod val="50000"/>
                  </a:schemeClr>
                </a:solidFill>
                <a:cs typeface="Times New Roman" panose="02020603050405020304" pitchFamily="18" charset="0"/>
              </a:rPr>
              <a:t>Who will need to be actively involved?</a:t>
            </a:r>
          </a:p>
          <a:p>
            <a:pPr marL="457200" lvl="1" indent="-365760">
              <a:spcBef>
                <a:spcPts val="0"/>
              </a:spcBef>
              <a:spcAft>
                <a:spcPts val="1200"/>
              </a:spcAft>
              <a:buFont typeface="Arial" panose="020B0604020202020204" pitchFamily="34" charset="0"/>
              <a:buChar char="•"/>
            </a:pPr>
            <a:r>
              <a:rPr lang="en-US" sz="3600" dirty="0" smtClean="0">
                <a:solidFill>
                  <a:schemeClr val="accent1">
                    <a:lumMod val="50000"/>
                  </a:schemeClr>
                </a:solidFill>
                <a:cs typeface="Times New Roman" panose="02020603050405020304" pitchFamily="18" charset="0"/>
              </a:rPr>
              <a:t>Who might be impacted?</a:t>
            </a:r>
          </a:p>
          <a:p>
            <a:pPr marL="457200" lvl="1" indent="-365760">
              <a:spcBef>
                <a:spcPts val="0"/>
              </a:spcBef>
              <a:spcAft>
                <a:spcPts val="1200"/>
              </a:spcAft>
              <a:buFont typeface="Arial" panose="020B0604020202020204" pitchFamily="34" charset="0"/>
              <a:buChar char="•"/>
            </a:pPr>
            <a:r>
              <a:rPr lang="en-US" sz="3600" dirty="0" smtClean="0">
                <a:solidFill>
                  <a:schemeClr val="accent1">
                    <a:lumMod val="50000"/>
                  </a:schemeClr>
                </a:solidFill>
                <a:cs typeface="Times New Roman" panose="02020603050405020304" pitchFamily="18" charset="0"/>
              </a:rPr>
              <a:t>Who might be threatened by the changes brought about by your project?</a:t>
            </a:r>
          </a:p>
          <a:p>
            <a:pPr marL="457200" lvl="1" indent="-365760">
              <a:spcBef>
                <a:spcPts val="0"/>
              </a:spcBef>
              <a:spcAft>
                <a:spcPts val="1200"/>
              </a:spcAft>
              <a:buFont typeface="Arial" panose="020B0604020202020204" pitchFamily="34" charset="0"/>
              <a:buChar char="•"/>
            </a:pPr>
            <a:r>
              <a:rPr lang="en-US" sz="3600" dirty="0" smtClean="0">
                <a:solidFill>
                  <a:schemeClr val="accent1">
                    <a:lumMod val="50000"/>
                  </a:schemeClr>
                </a:solidFill>
                <a:cs typeface="Times New Roman" panose="02020603050405020304" pitchFamily="18" charset="0"/>
              </a:rPr>
              <a:t>Don’t forget IT, HR, Finance!</a:t>
            </a:r>
          </a:p>
        </p:txBody>
      </p:sp>
    </p:spTree>
    <p:extLst>
      <p:ext uri="{BB962C8B-B14F-4D97-AF65-F5344CB8AC3E}">
        <p14:creationId xmlns:p14="http://schemas.microsoft.com/office/powerpoint/2010/main" val="778678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995422"/>
            <a:ext cx="8153400" cy="879415"/>
          </a:xfrm>
        </p:spPr>
        <p:txBody>
          <a:bodyPr>
            <a:normAutofit/>
          </a:bodyPr>
          <a:lstStyle/>
          <a:p>
            <a:pPr algn="ctr"/>
            <a:r>
              <a:rPr lang="en-US" b="1" dirty="0" smtClean="0"/>
              <a:t>Stakeholder Analysis</a:t>
            </a:r>
          </a:p>
        </p:txBody>
      </p:sp>
      <p:graphicFrame>
        <p:nvGraphicFramePr>
          <p:cNvPr id="3" name="Table 2"/>
          <p:cNvGraphicFramePr>
            <a:graphicFrameLocks noGrp="1"/>
          </p:cNvGraphicFramePr>
          <p:nvPr>
            <p:extLst/>
          </p:nvPr>
        </p:nvGraphicFramePr>
        <p:xfrm>
          <a:off x="303210" y="2209800"/>
          <a:ext cx="8459790" cy="2640660"/>
        </p:xfrm>
        <a:graphic>
          <a:graphicData uri="http://schemas.openxmlformats.org/drawingml/2006/table">
            <a:tbl>
              <a:tblPr firstRow="1" bandRow="1">
                <a:tableStyleId>{5C22544A-7EE6-4342-B048-85BDC9FD1C3A}</a:tableStyleId>
              </a:tblPr>
              <a:tblGrid>
                <a:gridCol w="2055905">
                  <a:extLst>
                    <a:ext uri="{9D8B030D-6E8A-4147-A177-3AD203B41FA5}">
                      <a16:colId xmlns:a16="http://schemas.microsoft.com/office/drawing/2014/main" val="20000"/>
                    </a:ext>
                  </a:extLst>
                </a:gridCol>
                <a:gridCol w="1280777">
                  <a:extLst>
                    <a:ext uri="{9D8B030D-6E8A-4147-A177-3AD203B41FA5}">
                      <a16:colId xmlns:a16="http://schemas.microsoft.com/office/drawing/2014/main" val="20001"/>
                    </a:ext>
                  </a:extLst>
                </a:gridCol>
                <a:gridCol w="1280777">
                  <a:extLst>
                    <a:ext uri="{9D8B030D-6E8A-4147-A177-3AD203B41FA5}">
                      <a16:colId xmlns:a16="http://schemas.microsoft.com/office/drawing/2014/main" val="20002"/>
                    </a:ext>
                  </a:extLst>
                </a:gridCol>
                <a:gridCol w="1280777">
                  <a:extLst>
                    <a:ext uri="{9D8B030D-6E8A-4147-A177-3AD203B41FA5}">
                      <a16:colId xmlns:a16="http://schemas.microsoft.com/office/drawing/2014/main" val="20003"/>
                    </a:ext>
                  </a:extLst>
                </a:gridCol>
                <a:gridCol w="1280777">
                  <a:extLst>
                    <a:ext uri="{9D8B030D-6E8A-4147-A177-3AD203B41FA5}">
                      <a16:colId xmlns:a16="http://schemas.microsoft.com/office/drawing/2014/main" val="20004"/>
                    </a:ext>
                  </a:extLst>
                </a:gridCol>
                <a:gridCol w="1280777">
                  <a:extLst>
                    <a:ext uri="{9D8B030D-6E8A-4147-A177-3AD203B41FA5}">
                      <a16:colId xmlns:a16="http://schemas.microsoft.com/office/drawing/2014/main" val="20005"/>
                    </a:ext>
                  </a:extLst>
                </a:gridCol>
              </a:tblGrid>
              <a:tr h="480078">
                <a:tc>
                  <a:txBody>
                    <a:bodyPr/>
                    <a:lstStyle/>
                    <a:p>
                      <a:r>
                        <a:rPr lang="en-US" sz="1600" dirty="0" smtClean="0"/>
                        <a:t>Stakeholder</a:t>
                      </a:r>
                      <a:endParaRPr lang="en-US" sz="1600" dirty="0"/>
                    </a:p>
                  </a:txBody>
                  <a:tcPr marT="45735" marB="45735"/>
                </a:tc>
                <a:tc>
                  <a:txBody>
                    <a:bodyPr/>
                    <a:lstStyle/>
                    <a:p>
                      <a:pPr algn="ctr"/>
                      <a:r>
                        <a:rPr lang="en-US" sz="1600" dirty="0" smtClean="0"/>
                        <a:t>Strongly against</a:t>
                      </a:r>
                      <a:endParaRPr lang="en-US" sz="1600" dirty="0"/>
                    </a:p>
                  </a:txBody>
                  <a:tcPr marT="45735" marB="45735"/>
                </a:tc>
                <a:tc>
                  <a:txBody>
                    <a:bodyPr/>
                    <a:lstStyle/>
                    <a:p>
                      <a:pPr algn="ctr"/>
                      <a:r>
                        <a:rPr lang="en-US" sz="1600" dirty="0" smtClean="0"/>
                        <a:t>Moderately against</a:t>
                      </a:r>
                      <a:endParaRPr lang="en-US" sz="1600" dirty="0"/>
                    </a:p>
                  </a:txBody>
                  <a:tcPr marT="45735" marB="45735"/>
                </a:tc>
                <a:tc>
                  <a:txBody>
                    <a:bodyPr/>
                    <a:lstStyle/>
                    <a:p>
                      <a:pPr algn="ctr"/>
                      <a:r>
                        <a:rPr lang="en-US" sz="1600" dirty="0" smtClean="0"/>
                        <a:t>Neutral</a:t>
                      </a:r>
                      <a:endParaRPr lang="en-US" sz="1600" dirty="0"/>
                    </a:p>
                  </a:txBody>
                  <a:tcPr marT="45735" marB="45735"/>
                </a:tc>
                <a:tc>
                  <a:txBody>
                    <a:bodyPr/>
                    <a:lstStyle/>
                    <a:p>
                      <a:pPr algn="ctr"/>
                      <a:r>
                        <a:rPr lang="en-US" sz="1600" dirty="0" smtClean="0"/>
                        <a:t>Moderately supportive</a:t>
                      </a:r>
                      <a:endParaRPr lang="en-US" sz="1600" dirty="0"/>
                    </a:p>
                  </a:txBody>
                  <a:tcPr marT="45735" marB="45735"/>
                </a:tc>
                <a:tc>
                  <a:txBody>
                    <a:bodyPr/>
                    <a:lstStyle/>
                    <a:p>
                      <a:pPr algn="ctr"/>
                      <a:r>
                        <a:rPr lang="en-US" sz="1600" dirty="0" smtClean="0"/>
                        <a:t>Strongly</a:t>
                      </a:r>
                      <a:r>
                        <a:rPr lang="en-US" sz="1600" baseline="0" dirty="0" smtClean="0"/>
                        <a:t> supportive</a:t>
                      </a:r>
                      <a:endParaRPr lang="en-US" sz="1600" dirty="0"/>
                    </a:p>
                  </a:txBody>
                  <a:tcPr marT="45735" marB="45735"/>
                </a:tc>
                <a:extLst>
                  <a:ext uri="{0D108BD9-81ED-4DB2-BD59-A6C34878D82A}">
                    <a16:rowId xmlns:a16="http://schemas.microsoft.com/office/drawing/2014/main" val="10000"/>
                  </a:ext>
                </a:extLst>
              </a:tr>
              <a:tr h="343585">
                <a:tc>
                  <a:txBody>
                    <a:bodyPr/>
                    <a:lstStyle/>
                    <a:p>
                      <a:endParaRPr lang="en-US" sz="1600" dirty="0"/>
                    </a:p>
                  </a:txBody>
                  <a:tcPr marT="45735" marB="45735" anchor="ctr"/>
                </a:tc>
                <a:tc>
                  <a:txBody>
                    <a:bodyPr/>
                    <a:lstStyle/>
                    <a:p>
                      <a:pPr algn="ctr"/>
                      <a:endParaRPr lang="en-US" sz="1600" dirty="0"/>
                    </a:p>
                  </a:txBody>
                  <a:tcPr marT="45735" marB="45735" anchor="ctr"/>
                </a:tc>
                <a:tc>
                  <a:txBody>
                    <a:bodyPr/>
                    <a:lstStyle/>
                    <a:p>
                      <a:pPr algn="ctr"/>
                      <a:endParaRPr lang="en-US" sz="1600" dirty="0"/>
                    </a:p>
                  </a:txBody>
                  <a:tcPr marT="45735" marB="45735" anchor="ctr"/>
                </a:tc>
                <a:tc>
                  <a:txBody>
                    <a:bodyPr/>
                    <a:lstStyle/>
                    <a:p>
                      <a:pPr algn="ctr"/>
                      <a:endParaRPr lang="en-US" sz="1600" dirty="0"/>
                    </a:p>
                  </a:txBody>
                  <a:tcPr marT="45735" marB="45735" anchor="ctr"/>
                </a:tc>
                <a:tc>
                  <a:txBody>
                    <a:bodyPr/>
                    <a:lstStyle/>
                    <a:p>
                      <a:pPr algn="ctr"/>
                      <a:endParaRPr lang="en-US" sz="1600" b="1" dirty="0"/>
                    </a:p>
                  </a:txBody>
                  <a:tcPr marT="45735" marB="45735" anchor="ctr"/>
                </a:tc>
                <a:tc>
                  <a:txBody>
                    <a:bodyPr/>
                    <a:lstStyle/>
                    <a:p>
                      <a:pPr algn="ctr"/>
                      <a:endParaRPr lang="en-US" sz="1600" b="1" dirty="0"/>
                    </a:p>
                  </a:txBody>
                  <a:tcPr marT="45735" marB="45735" anchor="ctr"/>
                </a:tc>
                <a:extLst>
                  <a:ext uri="{0D108BD9-81ED-4DB2-BD59-A6C34878D82A}">
                    <a16:rowId xmlns:a16="http://schemas.microsoft.com/office/drawing/2014/main" val="10001"/>
                  </a:ext>
                </a:extLst>
              </a:tr>
              <a:tr h="343585">
                <a:tc>
                  <a:txBody>
                    <a:bodyPr/>
                    <a:lstStyle/>
                    <a:p>
                      <a:endParaRPr lang="en-US" sz="1600" dirty="0"/>
                    </a:p>
                  </a:txBody>
                  <a:tcPr marT="45735" marB="45735" anchor="ctr"/>
                </a:tc>
                <a:tc>
                  <a:txBody>
                    <a:bodyPr/>
                    <a:lstStyle/>
                    <a:p>
                      <a:pPr algn="ctr"/>
                      <a:endParaRPr lang="en-US" sz="1600" b="1" dirty="0"/>
                    </a:p>
                  </a:txBody>
                  <a:tcPr marT="45735" marB="45735" anchor="ctr"/>
                </a:tc>
                <a:tc>
                  <a:txBody>
                    <a:bodyPr/>
                    <a:lstStyle/>
                    <a:p>
                      <a:pPr algn="ctr"/>
                      <a:endParaRPr lang="en-US" sz="1600" dirty="0"/>
                    </a:p>
                  </a:txBody>
                  <a:tcPr marT="45735" marB="45735" anchor="ctr"/>
                </a:tc>
                <a:tc>
                  <a:txBody>
                    <a:bodyPr/>
                    <a:lstStyle/>
                    <a:p>
                      <a:pPr algn="ctr"/>
                      <a:endParaRPr lang="en-US" sz="1600" dirty="0"/>
                    </a:p>
                  </a:txBody>
                  <a:tcPr marT="45735" marB="45735" anchor="ctr"/>
                </a:tc>
                <a:tc>
                  <a:txBody>
                    <a:bodyPr/>
                    <a:lstStyle/>
                    <a:p>
                      <a:pPr algn="ctr"/>
                      <a:endParaRPr lang="en-US" sz="1600" b="1" dirty="0"/>
                    </a:p>
                  </a:txBody>
                  <a:tcPr marT="45735" marB="45735" anchor="ctr"/>
                </a:tc>
                <a:tc>
                  <a:txBody>
                    <a:bodyPr/>
                    <a:lstStyle/>
                    <a:p>
                      <a:pPr algn="ctr"/>
                      <a:endParaRPr lang="en-US" sz="1600" dirty="0"/>
                    </a:p>
                  </a:txBody>
                  <a:tcPr marT="45735" marB="45735" anchor="ctr"/>
                </a:tc>
                <a:extLst>
                  <a:ext uri="{0D108BD9-81ED-4DB2-BD59-A6C34878D82A}">
                    <a16:rowId xmlns:a16="http://schemas.microsoft.com/office/drawing/2014/main" val="10002"/>
                  </a:ext>
                </a:extLst>
              </a:tr>
              <a:tr h="343585">
                <a:tc>
                  <a:txBody>
                    <a:bodyPr/>
                    <a:lstStyle/>
                    <a:p>
                      <a:endParaRPr lang="en-US" sz="1600" dirty="0"/>
                    </a:p>
                  </a:txBody>
                  <a:tcPr marT="45735" marB="45735" anchor="ctr"/>
                </a:tc>
                <a:tc>
                  <a:txBody>
                    <a:bodyPr/>
                    <a:lstStyle/>
                    <a:p>
                      <a:pPr algn="ctr"/>
                      <a:endParaRPr lang="en-US" sz="1600" dirty="0"/>
                    </a:p>
                  </a:txBody>
                  <a:tcPr marT="45735" marB="45735" anchor="ctr"/>
                </a:tc>
                <a:tc>
                  <a:txBody>
                    <a:bodyPr/>
                    <a:lstStyle/>
                    <a:p>
                      <a:pPr algn="ctr"/>
                      <a:endParaRPr lang="en-US" sz="1600" dirty="0"/>
                    </a:p>
                  </a:txBody>
                  <a:tcPr marT="45735" marB="45735" anchor="ctr"/>
                </a:tc>
                <a:tc>
                  <a:txBody>
                    <a:bodyPr/>
                    <a:lstStyle/>
                    <a:p>
                      <a:pPr algn="ctr"/>
                      <a:endParaRPr lang="en-US" sz="1600" b="1" dirty="0"/>
                    </a:p>
                  </a:txBody>
                  <a:tcPr marT="45735" marB="45735" anchor="ctr"/>
                </a:tc>
                <a:tc>
                  <a:txBody>
                    <a:bodyPr/>
                    <a:lstStyle/>
                    <a:p>
                      <a:pPr algn="ctr"/>
                      <a:endParaRPr lang="en-US" sz="1600" dirty="0"/>
                    </a:p>
                  </a:txBody>
                  <a:tcPr marT="45735" marB="45735" anchor="ctr"/>
                </a:tc>
                <a:tc>
                  <a:txBody>
                    <a:bodyPr/>
                    <a:lstStyle/>
                    <a:p>
                      <a:pPr algn="ctr"/>
                      <a:endParaRPr lang="en-US" sz="1600" dirty="0"/>
                    </a:p>
                  </a:txBody>
                  <a:tcPr marT="45735" marB="45735" anchor="ctr"/>
                </a:tc>
                <a:extLst>
                  <a:ext uri="{0D108BD9-81ED-4DB2-BD59-A6C34878D82A}">
                    <a16:rowId xmlns:a16="http://schemas.microsoft.com/office/drawing/2014/main" val="10003"/>
                  </a:ext>
                </a:extLst>
              </a:tr>
              <a:tr h="343585">
                <a:tc>
                  <a:txBody>
                    <a:bodyPr/>
                    <a:lstStyle/>
                    <a:p>
                      <a:endParaRPr lang="en-US" sz="1600" dirty="0"/>
                    </a:p>
                  </a:txBody>
                  <a:tcPr marT="45735" marB="45735" anchor="ctr"/>
                </a:tc>
                <a:tc>
                  <a:txBody>
                    <a:bodyPr/>
                    <a:lstStyle/>
                    <a:p>
                      <a:pPr algn="ctr"/>
                      <a:endParaRPr lang="en-US" sz="1600" dirty="0"/>
                    </a:p>
                  </a:txBody>
                  <a:tcPr marT="45735" marB="45735" anchor="ctr"/>
                </a:tc>
                <a:tc>
                  <a:txBody>
                    <a:bodyPr/>
                    <a:lstStyle/>
                    <a:p>
                      <a:pPr algn="ctr"/>
                      <a:endParaRPr lang="en-US" sz="1600" dirty="0"/>
                    </a:p>
                  </a:txBody>
                  <a:tcPr marT="45735" marB="45735" anchor="ctr"/>
                </a:tc>
                <a:tc>
                  <a:txBody>
                    <a:bodyPr/>
                    <a:lstStyle/>
                    <a:p>
                      <a:pPr algn="ctr"/>
                      <a:endParaRPr lang="en-US" sz="1600" dirty="0"/>
                    </a:p>
                  </a:txBody>
                  <a:tcPr marT="45735" marB="45735" anchor="ctr"/>
                </a:tc>
                <a:tc>
                  <a:txBody>
                    <a:bodyPr/>
                    <a:lstStyle/>
                    <a:p>
                      <a:pPr algn="ctr"/>
                      <a:endParaRPr lang="en-US" sz="1600" dirty="0"/>
                    </a:p>
                  </a:txBody>
                  <a:tcPr marT="45735" marB="45735" anchor="ctr"/>
                </a:tc>
                <a:tc>
                  <a:txBody>
                    <a:bodyPr/>
                    <a:lstStyle/>
                    <a:p>
                      <a:pPr algn="ctr"/>
                      <a:endParaRPr lang="en-US" sz="1600" dirty="0"/>
                    </a:p>
                  </a:txBody>
                  <a:tcPr marT="45735" marB="45735" anchor="ctr"/>
                </a:tc>
                <a:extLst>
                  <a:ext uri="{0D108BD9-81ED-4DB2-BD59-A6C34878D82A}">
                    <a16:rowId xmlns:a16="http://schemas.microsoft.com/office/drawing/2014/main" val="10004"/>
                  </a:ext>
                </a:extLst>
              </a:tr>
              <a:tr h="343585">
                <a:tc>
                  <a:txBody>
                    <a:bodyPr/>
                    <a:lstStyle/>
                    <a:p>
                      <a:endParaRPr lang="en-US" sz="1600" dirty="0"/>
                    </a:p>
                  </a:txBody>
                  <a:tcPr marT="45735" marB="45735" anchor="ctr"/>
                </a:tc>
                <a:tc>
                  <a:txBody>
                    <a:bodyPr/>
                    <a:lstStyle/>
                    <a:p>
                      <a:pPr algn="ctr"/>
                      <a:endParaRPr lang="en-US" sz="1600" dirty="0"/>
                    </a:p>
                  </a:txBody>
                  <a:tcPr marT="45735" marB="45735" anchor="ctr"/>
                </a:tc>
                <a:tc>
                  <a:txBody>
                    <a:bodyPr/>
                    <a:lstStyle/>
                    <a:p>
                      <a:pPr algn="ctr"/>
                      <a:endParaRPr lang="en-US" sz="1600" dirty="0"/>
                    </a:p>
                  </a:txBody>
                  <a:tcPr marT="45735" marB="45735" anchor="ctr"/>
                </a:tc>
                <a:tc>
                  <a:txBody>
                    <a:bodyPr/>
                    <a:lstStyle/>
                    <a:p>
                      <a:pPr algn="ctr"/>
                      <a:endParaRPr lang="en-US" sz="1600" dirty="0"/>
                    </a:p>
                  </a:txBody>
                  <a:tcPr marT="45735" marB="45735" anchor="ctr"/>
                </a:tc>
                <a:tc>
                  <a:txBody>
                    <a:bodyPr/>
                    <a:lstStyle/>
                    <a:p>
                      <a:pPr algn="ctr"/>
                      <a:endParaRPr lang="en-US" sz="1600" dirty="0"/>
                    </a:p>
                  </a:txBody>
                  <a:tcPr marT="45735" marB="45735" anchor="ctr"/>
                </a:tc>
                <a:tc>
                  <a:txBody>
                    <a:bodyPr/>
                    <a:lstStyle/>
                    <a:p>
                      <a:pPr algn="ctr"/>
                      <a:endParaRPr lang="en-US" sz="1600" dirty="0"/>
                    </a:p>
                  </a:txBody>
                  <a:tcPr marT="45735" marB="45735" anchor="ctr"/>
                </a:tc>
                <a:extLst>
                  <a:ext uri="{0D108BD9-81ED-4DB2-BD59-A6C34878D82A}">
                    <a16:rowId xmlns:a16="http://schemas.microsoft.com/office/drawing/2014/main" val="10005"/>
                  </a:ext>
                </a:extLst>
              </a:tr>
              <a:tr h="343585">
                <a:tc>
                  <a:txBody>
                    <a:bodyPr/>
                    <a:lstStyle/>
                    <a:p>
                      <a:endParaRPr lang="en-US" sz="1600" dirty="0"/>
                    </a:p>
                  </a:txBody>
                  <a:tcPr marT="45735" marB="45735" anchor="ctr"/>
                </a:tc>
                <a:tc>
                  <a:txBody>
                    <a:bodyPr/>
                    <a:lstStyle/>
                    <a:p>
                      <a:pPr algn="ctr"/>
                      <a:endParaRPr lang="en-US" sz="1600" dirty="0"/>
                    </a:p>
                  </a:txBody>
                  <a:tcPr marT="45735" marB="45735" anchor="ctr"/>
                </a:tc>
                <a:tc>
                  <a:txBody>
                    <a:bodyPr/>
                    <a:lstStyle/>
                    <a:p>
                      <a:pPr algn="ctr"/>
                      <a:endParaRPr lang="en-US" sz="1600" dirty="0"/>
                    </a:p>
                  </a:txBody>
                  <a:tcPr marT="45735" marB="45735" anchor="ctr"/>
                </a:tc>
                <a:tc>
                  <a:txBody>
                    <a:bodyPr/>
                    <a:lstStyle/>
                    <a:p>
                      <a:pPr algn="ctr"/>
                      <a:endParaRPr lang="en-US" sz="1600" dirty="0"/>
                    </a:p>
                  </a:txBody>
                  <a:tcPr marT="45735" marB="45735" anchor="ctr"/>
                </a:tc>
                <a:tc>
                  <a:txBody>
                    <a:bodyPr/>
                    <a:lstStyle/>
                    <a:p>
                      <a:pPr algn="ctr"/>
                      <a:endParaRPr lang="en-US" sz="1600" dirty="0"/>
                    </a:p>
                  </a:txBody>
                  <a:tcPr marT="45735" marB="45735" anchor="ctr"/>
                </a:tc>
                <a:tc>
                  <a:txBody>
                    <a:bodyPr/>
                    <a:lstStyle/>
                    <a:p>
                      <a:pPr algn="ctr"/>
                      <a:endParaRPr lang="en-US" sz="1600" dirty="0"/>
                    </a:p>
                  </a:txBody>
                  <a:tcPr marT="45735" marB="45735" anchor="ctr"/>
                </a:tc>
                <a:extLst>
                  <a:ext uri="{0D108BD9-81ED-4DB2-BD59-A6C34878D82A}">
                    <a16:rowId xmlns:a16="http://schemas.microsoft.com/office/drawing/2014/main" val="10006"/>
                  </a:ext>
                </a:extLst>
              </a:tr>
            </a:tbl>
          </a:graphicData>
        </a:graphic>
      </p:graphicFrame>
      <p:sp>
        <p:nvSpPr>
          <p:cNvPr id="9" name="TextBox 8"/>
          <p:cNvSpPr txBox="1"/>
          <p:nvPr/>
        </p:nvSpPr>
        <p:spPr>
          <a:xfrm>
            <a:off x="609600" y="5090728"/>
            <a:ext cx="8001000" cy="830997"/>
          </a:xfrm>
          <a:prstGeom prst="rect">
            <a:avLst/>
          </a:prstGeom>
          <a:noFill/>
        </p:spPr>
        <p:txBody>
          <a:bodyPr wrap="square" rtlCol="0">
            <a:spAutoFit/>
          </a:bodyPr>
          <a:lstStyle/>
          <a:p>
            <a:pPr algn="ctr"/>
            <a:r>
              <a:rPr lang="en-US" sz="2400" b="1" dirty="0" smtClean="0">
                <a:solidFill>
                  <a:schemeClr val="bg2"/>
                </a:solidFill>
              </a:rPr>
              <a:t>Not all stakeholders need to be “strongly supportive” for successful change</a:t>
            </a:r>
            <a:endParaRPr lang="en-US" sz="2400" b="1" dirty="0">
              <a:solidFill>
                <a:schemeClr val="bg2"/>
              </a:solidFill>
            </a:endParaRPr>
          </a:p>
        </p:txBody>
      </p:sp>
    </p:spTree>
    <p:extLst>
      <p:ext uri="{BB962C8B-B14F-4D97-AF65-F5344CB8AC3E}">
        <p14:creationId xmlns:p14="http://schemas.microsoft.com/office/powerpoint/2010/main" val="271872164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38200" y="838200"/>
            <a:ext cx="7391400" cy="1143000"/>
          </a:xfrm>
        </p:spPr>
        <p:txBody>
          <a:bodyPr/>
          <a:lstStyle/>
          <a:p>
            <a:r>
              <a:rPr lang="en-US" b="1" dirty="0" smtClean="0"/>
              <a:t>Communication Plan</a:t>
            </a:r>
          </a:p>
        </p:txBody>
      </p:sp>
      <p:graphicFrame>
        <p:nvGraphicFramePr>
          <p:cNvPr id="4" name="Content Placeholder 3"/>
          <p:cNvGraphicFramePr>
            <a:graphicFrameLocks/>
          </p:cNvGraphicFramePr>
          <p:nvPr>
            <p:extLst/>
          </p:nvPr>
        </p:nvGraphicFramePr>
        <p:xfrm>
          <a:off x="342900" y="2286000"/>
          <a:ext cx="8459790" cy="3200352"/>
        </p:xfrm>
        <a:graphic>
          <a:graphicData uri="http://schemas.openxmlformats.org/drawingml/2006/table">
            <a:tbl>
              <a:tblPr firstRow="1" bandRow="1">
                <a:tableStyleId>{5C22544A-7EE6-4342-B048-85BDC9FD1C3A}</a:tableStyleId>
              </a:tblPr>
              <a:tblGrid>
                <a:gridCol w="1409965">
                  <a:extLst>
                    <a:ext uri="{9D8B030D-6E8A-4147-A177-3AD203B41FA5}">
                      <a16:colId xmlns:a16="http://schemas.microsoft.com/office/drawing/2014/main" val="20000"/>
                    </a:ext>
                  </a:extLst>
                </a:gridCol>
                <a:gridCol w="1409965">
                  <a:extLst>
                    <a:ext uri="{9D8B030D-6E8A-4147-A177-3AD203B41FA5}">
                      <a16:colId xmlns:a16="http://schemas.microsoft.com/office/drawing/2014/main" val="20001"/>
                    </a:ext>
                  </a:extLst>
                </a:gridCol>
                <a:gridCol w="1409965">
                  <a:extLst>
                    <a:ext uri="{9D8B030D-6E8A-4147-A177-3AD203B41FA5}">
                      <a16:colId xmlns:a16="http://schemas.microsoft.com/office/drawing/2014/main" val="20002"/>
                    </a:ext>
                  </a:extLst>
                </a:gridCol>
                <a:gridCol w="1409965">
                  <a:extLst>
                    <a:ext uri="{9D8B030D-6E8A-4147-A177-3AD203B41FA5}">
                      <a16:colId xmlns:a16="http://schemas.microsoft.com/office/drawing/2014/main" val="20003"/>
                    </a:ext>
                  </a:extLst>
                </a:gridCol>
                <a:gridCol w="1409965">
                  <a:extLst>
                    <a:ext uri="{9D8B030D-6E8A-4147-A177-3AD203B41FA5}">
                      <a16:colId xmlns:a16="http://schemas.microsoft.com/office/drawing/2014/main" val="20004"/>
                    </a:ext>
                  </a:extLst>
                </a:gridCol>
                <a:gridCol w="1409965">
                  <a:extLst>
                    <a:ext uri="{9D8B030D-6E8A-4147-A177-3AD203B41FA5}">
                      <a16:colId xmlns:a16="http://schemas.microsoft.com/office/drawing/2014/main" val="20005"/>
                    </a:ext>
                  </a:extLst>
                </a:gridCol>
              </a:tblGrid>
              <a:tr h="484634">
                <a:tc>
                  <a:txBody>
                    <a:bodyPr/>
                    <a:lstStyle/>
                    <a:p>
                      <a:pPr algn="ctr"/>
                      <a:r>
                        <a:rPr lang="en-US" sz="1800" dirty="0" smtClean="0"/>
                        <a:t>Audience</a:t>
                      </a:r>
                      <a:endParaRPr lang="en-US" sz="1800" dirty="0"/>
                    </a:p>
                  </a:txBody>
                  <a:tcPr marT="45717" marB="45717"/>
                </a:tc>
                <a:tc>
                  <a:txBody>
                    <a:bodyPr/>
                    <a:lstStyle/>
                    <a:p>
                      <a:pPr algn="ctr"/>
                      <a:r>
                        <a:rPr lang="en-US" sz="1800" dirty="0" smtClean="0"/>
                        <a:t>Objectives</a:t>
                      </a:r>
                      <a:endParaRPr lang="en-US" sz="1800" dirty="0"/>
                    </a:p>
                  </a:txBody>
                  <a:tcPr marT="45717" marB="45717"/>
                </a:tc>
                <a:tc>
                  <a:txBody>
                    <a:bodyPr/>
                    <a:lstStyle/>
                    <a:p>
                      <a:pPr algn="ctr"/>
                      <a:r>
                        <a:rPr lang="en-US" sz="1800" dirty="0" smtClean="0"/>
                        <a:t>Message(s)</a:t>
                      </a:r>
                      <a:endParaRPr lang="en-US" sz="1800" dirty="0"/>
                    </a:p>
                  </a:txBody>
                  <a:tcPr marT="45717" marB="45717"/>
                </a:tc>
                <a:tc>
                  <a:txBody>
                    <a:bodyPr/>
                    <a:lstStyle/>
                    <a:p>
                      <a:pPr algn="ctr"/>
                      <a:r>
                        <a:rPr lang="en-US" sz="1800" dirty="0" smtClean="0"/>
                        <a:t>Media &amp; Methods</a:t>
                      </a:r>
                      <a:endParaRPr lang="en-US" sz="1800" dirty="0"/>
                    </a:p>
                  </a:txBody>
                  <a:tcPr marT="45717" marB="45717"/>
                </a:tc>
                <a:tc>
                  <a:txBody>
                    <a:bodyPr/>
                    <a:lstStyle/>
                    <a:p>
                      <a:pPr algn="ctr"/>
                      <a:r>
                        <a:rPr lang="en-US" sz="1800" dirty="0" smtClean="0"/>
                        <a:t>Timing &amp; Frequency</a:t>
                      </a:r>
                      <a:endParaRPr lang="en-US" sz="1800" dirty="0"/>
                    </a:p>
                  </a:txBody>
                  <a:tcPr marT="45717" marB="45717"/>
                </a:tc>
                <a:tc>
                  <a:txBody>
                    <a:bodyPr/>
                    <a:lstStyle/>
                    <a:p>
                      <a:pPr algn="ctr"/>
                      <a:r>
                        <a:rPr lang="en-US" sz="1800" dirty="0" smtClean="0"/>
                        <a:t>Who/When</a:t>
                      </a:r>
                    </a:p>
                    <a:p>
                      <a:pPr algn="ctr"/>
                      <a:r>
                        <a:rPr lang="en-US" sz="1800" dirty="0" smtClean="0"/>
                        <a:t>Where</a:t>
                      </a:r>
                      <a:endParaRPr lang="en-US" sz="1800" dirty="0"/>
                    </a:p>
                  </a:txBody>
                  <a:tcPr marT="45717" marB="45717"/>
                </a:tc>
                <a:extLst>
                  <a:ext uri="{0D108BD9-81ED-4DB2-BD59-A6C34878D82A}">
                    <a16:rowId xmlns:a16="http://schemas.microsoft.com/office/drawing/2014/main" val="10000"/>
                  </a:ext>
                </a:extLst>
              </a:tr>
              <a:tr h="323088">
                <a:tc>
                  <a:txBody>
                    <a:bodyPr/>
                    <a:lstStyle/>
                    <a:p>
                      <a:endParaRPr lang="en-US" sz="1000"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extLst>
                  <a:ext uri="{0D108BD9-81ED-4DB2-BD59-A6C34878D82A}">
                    <a16:rowId xmlns:a16="http://schemas.microsoft.com/office/drawing/2014/main" val="10001"/>
                  </a:ext>
                </a:extLst>
              </a:tr>
              <a:tr h="323088">
                <a:tc>
                  <a:txBody>
                    <a:bodyPr/>
                    <a:lstStyle/>
                    <a:p>
                      <a:endParaRPr lang="en-US" sz="1000"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extLst>
                  <a:ext uri="{0D108BD9-81ED-4DB2-BD59-A6C34878D82A}">
                    <a16:rowId xmlns:a16="http://schemas.microsoft.com/office/drawing/2014/main" val="10002"/>
                  </a:ext>
                </a:extLst>
              </a:tr>
              <a:tr h="323088">
                <a:tc>
                  <a:txBody>
                    <a:bodyPr/>
                    <a:lstStyle/>
                    <a:p>
                      <a:endParaRPr lang="en-US" sz="1000"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extLst>
                  <a:ext uri="{0D108BD9-81ED-4DB2-BD59-A6C34878D82A}">
                    <a16:rowId xmlns:a16="http://schemas.microsoft.com/office/drawing/2014/main" val="10003"/>
                  </a:ext>
                </a:extLst>
              </a:tr>
              <a:tr h="323088">
                <a:tc>
                  <a:txBody>
                    <a:bodyPr/>
                    <a:lstStyle/>
                    <a:p>
                      <a:endParaRPr lang="en-US" sz="1000"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dirty="0"/>
                    </a:p>
                  </a:txBody>
                  <a:tcPr marT="45717" marB="45717"/>
                </a:tc>
                <a:extLst>
                  <a:ext uri="{0D108BD9-81ED-4DB2-BD59-A6C34878D82A}">
                    <a16:rowId xmlns:a16="http://schemas.microsoft.com/office/drawing/2014/main" val="10004"/>
                  </a:ext>
                </a:extLst>
              </a:tr>
              <a:tr h="323088">
                <a:tc>
                  <a:txBody>
                    <a:bodyPr/>
                    <a:lstStyle/>
                    <a:p>
                      <a:endParaRPr lang="en-US" sz="1000" b="1"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dirty="0"/>
                    </a:p>
                  </a:txBody>
                  <a:tcPr marT="45717" marB="45717"/>
                </a:tc>
                <a:extLst>
                  <a:ext uri="{0D108BD9-81ED-4DB2-BD59-A6C34878D82A}">
                    <a16:rowId xmlns:a16="http://schemas.microsoft.com/office/drawing/2014/main" val="10005"/>
                  </a:ext>
                </a:extLst>
              </a:tr>
              <a:tr h="323088">
                <a:tc>
                  <a:txBody>
                    <a:bodyPr/>
                    <a:lstStyle/>
                    <a:p>
                      <a:endParaRPr lang="en-US" sz="1000" b="1"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dirty="0"/>
                    </a:p>
                  </a:txBody>
                  <a:tcPr marT="45717" marB="45717"/>
                </a:tc>
                <a:extLst>
                  <a:ext uri="{0D108BD9-81ED-4DB2-BD59-A6C34878D82A}">
                    <a16:rowId xmlns:a16="http://schemas.microsoft.com/office/drawing/2014/main" val="10006"/>
                  </a:ext>
                </a:extLst>
              </a:tr>
              <a:tr h="323088">
                <a:tc>
                  <a:txBody>
                    <a:bodyPr/>
                    <a:lstStyle/>
                    <a:p>
                      <a:endParaRPr lang="en-US" sz="1000" b="1"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dirty="0"/>
                    </a:p>
                  </a:txBody>
                  <a:tcPr marT="45717" marB="45717"/>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22058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32672"/>
            <a:ext cx="7924800" cy="863261"/>
          </a:xfrm>
        </p:spPr>
        <p:txBody>
          <a:bodyPr>
            <a:normAutofit/>
          </a:bodyPr>
          <a:lstStyle/>
          <a:p>
            <a:r>
              <a:rPr lang="en-US" b="1" dirty="0" smtClean="0">
                <a:latin typeface="+mn-lt"/>
                <a:cs typeface="Times New Roman" panose="02020603050405020304" pitchFamily="18" charset="0"/>
              </a:rPr>
              <a:t>The Process of Communication</a:t>
            </a:r>
            <a:endParaRPr lang="en-US" b="1" dirty="0">
              <a:latin typeface="+mn-lt"/>
              <a:cs typeface="Times New Roman" panose="02020603050405020304" pitchFamily="18" charset="0"/>
            </a:endParaRPr>
          </a:p>
        </p:txBody>
      </p:sp>
      <p:sp>
        <p:nvSpPr>
          <p:cNvPr id="3" name="Content Placeholder 2"/>
          <p:cNvSpPr>
            <a:spLocks noGrp="1"/>
          </p:cNvSpPr>
          <p:nvPr>
            <p:ph idx="1"/>
          </p:nvPr>
        </p:nvSpPr>
        <p:spPr>
          <a:xfrm>
            <a:off x="90055" y="2241543"/>
            <a:ext cx="8811489" cy="3677120"/>
          </a:xfrm>
        </p:spPr>
        <p:txBody>
          <a:bodyPr>
            <a:normAutofit/>
          </a:bodyPr>
          <a:lstStyle/>
          <a:p>
            <a:pPr>
              <a:spcAft>
                <a:spcPts val="1200"/>
              </a:spcAft>
              <a:buFont typeface="Arial" panose="020B0604020202020204" pitchFamily="34" charset="0"/>
              <a:buChar char="•"/>
            </a:pPr>
            <a:r>
              <a:rPr lang="en-US" sz="3600" dirty="0" smtClean="0">
                <a:solidFill>
                  <a:schemeClr val="accent1">
                    <a:lumMod val="50000"/>
                  </a:schemeClr>
                </a:solidFill>
                <a:cs typeface="Times New Roman" panose="02020603050405020304" pitchFamily="18" charset="0"/>
              </a:rPr>
              <a:t>Establish a regular communication process with leadership or a specific stakeholder</a:t>
            </a:r>
            <a:endParaRPr lang="en-US" sz="3600" dirty="0" smtClean="0">
              <a:solidFill>
                <a:schemeClr val="bg1"/>
              </a:solidFill>
              <a:cs typeface="Times New Roman" panose="02020603050405020304" pitchFamily="18" charset="0"/>
            </a:endParaRPr>
          </a:p>
          <a:p>
            <a:pPr>
              <a:spcAft>
                <a:spcPts val="1200"/>
              </a:spcAft>
              <a:buFont typeface="Arial" panose="020B0604020202020204" pitchFamily="34" charset="0"/>
              <a:buChar char="•"/>
            </a:pPr>
            <a:r>
              <a:rPr lang="en-US" sz="3600" dirty="0" smtClean="0">
                <a:solidFill>
                  <a:schemeClr val="accent1">
                    <a:lumMod val="50000"/>
                  </a:schemeClr>
                </a:solidFill>
                <a:cs typeface="Times New Roman" panose="02020603050405020304" pitchFamily="18" charset="0"/>
              </a:rPr>
              <a:t>Know </a:t>
            </a:r>
            <a:r>
              <a:rPr lang="en-US" sz="3600" dirty="0">
                <a:solidFill>
                  <a:schemeClr val="accent1">
                    <a:lumMod val="50000"/>
                  </a:schemeClr>
                </a:solidFill>
                <a:cs typeface="Times New Roman" panose="02020603050405020304" pitchFamily="18" charset="0"/>
              </a:rPr>
              <a:t>your topic: be able to speak about </a:t>
            </a:r>
            <a:r>
              <a:rPr lang="en-US" sz="3600" dirty="0" smtClean="0">
                <a:solidFill>
                  <a:schemeClr val="accent1">
                    <a:lumMod val="50000"/>
                  </a:schemeClr>
                </a:solidFill>
                <a:cs typeface="Times New Roman" panose="02020603050405020304" pitchFamily="18" charset="0"/>
              </a:rPr>
              <a:t>it </a:t>
            </a:r>
            <a:r>
              <a:rPr lang="en-US" sz="3600" dirty="0">
                <a:solidFill>
                  <a:schemeClr val="accent1">
                    <a:lumMod val="50000"/>
                  </a:schemeClr>
                </a:solidFill>
                <a:cs typeface="Times New Roman" panose="02020603050405020304" pitchFamily="18" charset="0"/>
              </a:rPr>
              <a:t>succinctly and </a:t>
            </a:r>
            <a:r>
              <a:rPr lang="en-US" sz="3600" dirty="0" smtClean="0">
                <a:solidFill>
                  <a:schemeClr val="accent1">
                    <a:lumMod val="50000"/>
                  </a:schemeClr>
                </a:solidFill>
                <a:cs typeface="Times New Roman" panose="02020603050405020304" pitchFamily="18" charset="0"/>
              </a:rPr>
              <a:t>clearly</a:t>
            </a:r>
            <a:endParaRPr lang="en-US" sz="3600" dirty="0">
              <a:solidFill>
                <a:schemeClr val="accent1">
                  <a:lumMod val="50000"/>
                </a:schemeClr>
              </a:solidFill>
              <a:cs typeface="Times New Roman" panose="02020603050405020304" pitchFamily="18" charset="0"/>
            </a:endParaRPr>
          </a:p>
        </p:txBody>
      </p:sp>
    </p:spTree>
    <p:extLst>
      <p:ext uri="{BB962C8B-B14F-4D97-AF65-F5344CB8AC3E}">
        <p14:creationId xmlns:p14="http://schemas.microsoft.com/office/powerpoint/2010/main" val="34954551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885" y="945531"/>
            <a:ext cx="8773610" cy="1283122"/>
          </a:xfrm>
        </p:spPr>
        <p:txBody>
          <a:bodyPr>
            <a:noAutofit/>
          </a:bodyPr>
          <a:lstStyle/>
          <a:p>
            <a:pPr marL="0" indent="0" algn="ctr">
              <a:buNone/>
            </a:pPr>
            <a:r>
              <a:rPr lang="en-US" sz="4000" b="1" dirty="0" smtClean="0">
                <a:cs typeface="Times New Roman" panose="02020603050405020304" pitchFamily="18" charset="0"/>
              </a:rPr>
              <a:t>Demonstrate how your project aligns with core agency goals and objectives</a:t>
            </a:r>
            <a:endParaRPr lang="en-US" sz="4000" b="1" dirty="0">
              <a:cs typeface="Times New Roman" panose="02020603050405020304" pitchFamily="18"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8804" y="3096216"/>
            <a:ext cx="4307382" cy="2196423"/>
          </a:xfrm>
          <a:prstGeom prst="rect">
            <a:avLst/>
          </a:prstGeom>
        </p:spPr>
      </p:pic>
    </p:spTree>
    <p:extLst>
      <p:ext uri="{BB962C8B-B14F-4D97-AF65-F5344CB8AC3E}">
        <p14:creationId xmlns:p14="http://schemas.microsoft.com/office/powerpoint/2010/main" val="3161222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7254" y="981182"/>
            <a:ext cx="8229600" cy="1363007"/>
          </a:xfrm>
        </p:spPr>
        <p:txBody>
          <a:bodyPr>
            <a:normAutofit/>
          </a:bodyPr>
          <a:lstStyle/>
          <a:p>
            <a:pPr marL="0" indent="0" algn="ctr">
              <a:buNone/>
            </a:pPr>
            <a:r>
              <a:rPr lang="en-US" sz="4000" b="1" dirty="0" smtClean="0">
                <a:cs typeface="Times New Roman" panose="02020603050405020304" pitchFamily="18" charset="0"/>
              </a:rPr>
              <a:t>Understand </a:t>
            </a:r>
            <a:r>
              <a:rPr lang="en-US" sz="4000" b="1" dirty="0">
                <a:cs typeface="Times New Roman" panose="02020603050405020304" pitchFamily="18" charset="0"/>
              </a:rPr>
              <a:t>the impact on </a:t>
            </a:r>
            <a:r>
              <a:rPr lang="en-US" sz="4000" b="1" dirty="0" smtClean="0">
                <a:cs typeface="Times New Roman" panose="02020603050405020304" pitchFamily="18" charset="0"/>
              </a:rPr>
              <a:t>finance as 	well </a:t>
            </a:r>
            <a:r>
              <a:rPr lang="en-US" sz="4000" b="1" dirty="0">
                <a:cs typeface="Times New Roman" panose="02020603050405020304" pitchFamily="18" charset="0"/>
              </a:rPr>
              <a:t>as on staff and </a:t>
            </a:r>
            <a:r>
              <a:rPr lang="en-US" sz="4000" b="1" dirty="0" smtClean="0">
                <a:cs typeface="Times New Roman" panose="02020603050405020304" pitchFamily="18" charset="0"/>
              </a:rPr>
              <a:t>clients/patients</a:t>
            </a:r>
            <a:endParaRPr lang="en-US" sz="4000" b="1" dirty="0">
              <a:cs typeface="Times New Roman" panose="02020603050405020304" pitchFamily="18" charset="0"/>
            </a:endParaRPr>
          </a:p>
          <a:p>
            <a:endParaRPr lang="en-US" dirty="0"/>
          </a:p>
        </p:txBody>
      </p:sp>
      <p:pic>
        <p:nvPicPr>
          <p:cNvPr id="2050" name="Picture 2" descr="Image result for financ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6807" y="3158836"/>
            <a:ext cx="3287322"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595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4</a:t>
            </a:fld>
            <a:endParaRPr lang="en-US" altLang="en-US" sz="1400" b="0" dirty="0">
              <a:solidFill>
                <a:schemeClr val="bg1"/>
              </a:solidFill>
              <a:latin typeface="Times New Roman" pitchFamily="18" charset="0"/>
              <a:ea typeface="MS PGothic" pitchFamily="34" charset="-128"/>
            </a:endParaRPr>
          </a:p>
        </p:txBody>
      </p:sp>
      <p:sp>
        <p:nvSpPr>
          <p:cNvPr id="6" name="Title 1"/>
          <p:cNvSpPr>
            <a:spLocks noGrp="1"/>
          </p:cNvSpPr>
          <p:nvPr>
            <p:ph type="title"/>
          </p:nvPr>
        </p:nvSpPr>
        <p:spPr>
          <a:xfrm>
            <a:off x="457200" y="810226"/>
            <a:ext cx="8229600" cy="933913"/>
          </a:xfrm>
        </p:spPr>
        <p:txBody>
          <a:bodyPr/>
          <a:lstStyle/>
          <a:p>
            <a:r>
              <a:rPr lang="en-US" b="1" dirty="0" smtClean="0">
                <a:cs typeface="Calibri Light" panose="020F0302020204030204" pitchFamily="34" charset="0"/>
              </a:rPr>
              <a:t>Agenda</a:t>
            </a:r>
            <a:endParaRPr lang="en-US" b="1" dirty="0">
              <a:cs typeface="Calibri Light" panose="020F0302020204030204" pitchFamily="34" charset="0"/>
            </a:endParaRPr>
          </a:p>
        </p:txBody>
      </p:sp>
      <p:sp>
        <p:nvSpPr>
          <p:cNvPr id="2" name="Content Placeholder 1"/>
          <p:cNvSpPr>
            <a:spLocks noGrp="1"/>
          </p:cNvSpPr>
          <p:nvPr>
            <p:ph idx="1"/>
          </p:nvPr>
        </p:nvSpPr>
        <p:spPr>
          <a:xfrm>
            <a:off x="277792" y="1902550"/>
            <a:ext cx="8634714" cy="3966621"/>
          </a:xfrm>
        </p:spPr>
        <p:txBody>
          <a:bodyPr>
            <a:normAutofit fontScale="92500" lnSpcReduction="20000"/>
          </a:bodyPr>
          <a:lstStyle/>
          <a:p>
            <a:pPr marL="457200" indent="-457200">
              <a:spcBef>
                <a:spcPts val="1800"/>
              </a:spcBef>
              <a:buFont typeface="Arial" panose="020B0604020202020204" pitchFamily="34" charset="0"/>
              <a:buChar char="•"/>
            </a:pPr>
            <a:r>
              <a:rPr lang="en-US" dirty="0" smtClean="0">
                <a:solidFill>
                  <a:schemeClr val="accent1">
                    <a:lumMod val="50000"/>
                  </a:schemeClr>
                </a:solidFill>
              </a:rPr>
              <a:t>Welcome (5 minutes)</a:t>
            </a:r>
          </a:p>
          <a:p>
            <a:pPr marL="457200" indent="-457200">
              <a:spcBef>
                <a:spcPts val="1800"/>
              </a:spcBef>
              <a:buFont typeface="Arial" panose="020B0604020202020204" pitchFamily="34" charset="0"/>
              <a:buChar char="•"/>
            </a:pPr>
            <a:r>
              <a:rPr lang="en-US" dirty="0" smtClean="0">
                <a:solidFill>
                  <a:schemeClr val="accent1">
                    <a:lumMod val="50000"/>
                  </a:schemeClr>
                </a:solidFill>
              </a:rPr>
              <a:t>Conflict management styles (15 minutes)</a:t>
            </a:r>
            <a:endParaRPr lang="en-US" dirty="0">
              <a:solidFill>
                <a:schemeClr val="accent1">
                  <a:lumMod val="50000"/>
                </a:schemeClr>
              </a:solidFill>
            </a:endParaRPr>
          </a:p>
          <a:p>
            <a:pPr marL="457200" indent="-457200">
              <a:spcBef>
                <a:spcPts val="1800"/>
              </a:spcBef>
              <a:buFont typeface="Arial" panose="020B0604020202020204" pitchFamily="34" charset="0"/>
              <a:buChar char="•"/>
            </a:pPr>
            <a:r>
              <a:rPr lang="en-US" dirty="0" smtClean="0">
                <a:solidFill>
                  <a:schemeClr val="accent1">
                    <a:lumMod val="50000"/>
                  </a:schemeClr>
                </a:solidFill>
              </a:rPr>
              <a:t>Managing up/working with leaders (20 minutes)</a:t>
            </a:r>
          </a:p>
          <a:p>
            <a:pPr marL="457200" indent="-457200">
              <a:spcBef>
                <a:spcPts val="1800"/>
              </a:spcBef>
              <a:buFont typeface="Arial" panose="020B0604020202020204" pitchFamily="34" charset="0"/>
              <a:buChar char="•"/>
            </a:pPr>
            <a:r>
              <a:rPr lang="en-US" dirty="0" smtClean="0">
                <a:solidFill>
                  <a:schemeClr val="accent1">
                    <a:lumMod val="50000"/>
                  </a:schemeClr>
                </a:solidFill>
              </a:rPr>
              <a:t>Take-home points and looking ahead</a:t>
            </a:r>
            <a:br>
              <a:rPr lang="en-US" dirty="0" smtClean="0">
                <a:solidFill>
                  <a:schemeClr val="accent1">
                    <a:lumMod val="50000"/>
                  </a:schemeClr>
                </a:solidFill>
              </a:rPr>
            </a:br>
            <a:r>
              <a:rPr lang="en-US" dirty="0" smtClean="0">
                <a:solidFill>
                  <a:schemeClr val="accent1">
                    <a:lumMod val="50000"/>
                  </a:schemeClr>
                </a:solidFill>
              </a:rPr>
              <a:t>(10 minutes)</a:t>
            </a:r>
          </a:p>
          <a:p>
            <a:pPr marL="457200" indent="-457200">
              <a:spcBef>
                <a:spcPts val="1800"/>
              </a:spcBef>
              <a:buFont typeface="Arial" panose="020B0604020202020204" pitchFamily="34" charset="0"/>
              <a:buChar char="•"/>
            </a:pPr>
            <a:r>
              <a:rPr lang="en-US" dirty="0" smtClean="0">
                <a:solidFill>
                  <a:schemeClr val="accent1">
                    <a:lumMod val="50000"/>
                  </a:schemeClr>
                </a:solidFill>
              </a:rPr>
              <a:t>Break (5 minutes)</a:t>
            </a:r>
          </a:p>
          <a:p>
            <a:pPr marL="457200" indent="-457200">
              <a:spcBef>
                <a:spcPts val="1800"/>
              </a:spcBef>
              <a:buFont typeface="Arial" panose="020B0604020202020204" pitchFamily="34" charset="0"/>
              <a:buChar char="•"/>
            </a:pPr>
            <a:r>
              <a:rPr lang="en-US" dirty="0" smtClean="0">
                <a:solidFill>
                  <a:schemeClr val="accent1">
                    <a:lumMod val="50000"/>
                  </a:schemeClr>
                </a:solidFill>
              </a:rPr>
              <a:t>Project Team work (30 minutes)</a:t>
            </a:r>
          </a:p>
        </p:txBody>
      </p:sp>
    </p:spTree>
    <p:extLst>
      <p:ext uri="{BB962C8B-B14F-4D97-AF65-F5344CB8AC3E}">
        <p14:creationId xmlns:p14="http://schemas.microsoft.com/office/powerpoint/2010/main" val="1185884871"/>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378" y="992881"/>
            <a:ext cx="8229600" cy="790235"/>
          </a:xfrm>
        </p:spPr>
        <p:txBody>
          <a:bodyPr>
            <a:normAutofit/>
          </a:bodyPr>
          <a:lstStyle/>
          <a:p>
            <a:pPr marL="0" indent="0" algn="ctr">
              <a:buNone/>
            </a:pPr>
            <a:r>
              <a:rPr lang="en-US" sz="4400" b="1" dirty="0" smtClean="0">
                <a:cs typeface="Times New Roman" panose="02020603050405020304" pitchFamily="18" charset="0"/>
              </a:rPr>
              <a:t>Use data to make your case</a:t>
            </a:r>
            <a:endParaRPr lang="en-US" sz="4400" b="1" dirty="0">
              <a:cs typeface="Times New Roman" panose="02020603050405020304" pitchFamily="18" charset="0"/>
            </a:endParaRPr>
          </a:p>
        </p:txBody>
      </p:sp>
      <p:graphicFrame>
        <p:nvGraphicFramePr>
          <p:cNvPr id="4" name="Content Placeholder 3"/>
          <p:cNvGraphicFramePr>
            <a:graphicFrameLocks/>
          </p:cNvGraphicFramePr>
          <p:nvPr>
            <p:extLst/>
          </p:nvPr>
        </p:nvGraphicFramePr>
        <p:xfrm>
          <a:off x="1144386" y="2177935"/>
          <a:ext cx="6935585" cy="33985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15473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2"/>
            <a:ext cx="8229600" cy="808038"/>
          </a:xfrm>
        </p:spPr>
        <p:txBody>
          <a:bodyPr/>
          <a:lstStyle/>
          <a:p>
            <a:r>
              <a:rPr lang="en-US" b="1" dirty="0" smtClean="0"/>
              <a:t>Developing Political Skill</a:t>
            </a:r>
            <a:endParaRPr lang="en-US" b="1" dirty="0"/>
          </a:p>
        </p:txBody>
      </p:sp>
      <p:sp>
        <p:nvSpPr>
          <p:cNvPr id="3" name="Content Placeholder 2"/>
          <p:cNvSpPr>
            <a:spLocks noGrp="1"/>
          </p:cNvSpPr>
          <p:nvPr>
            <p:ph idx="1"/>
          </p:nvPr>
        </p:nvSpPr>
        <p:spPr>
          <a:xfrm>
            <a:off x="457200" y="1570037"/>
            <a:ext cx="8229600" cy="4525963"/>
          </a:xfrm>
        </p:spPr>
        <p:txBody>
          <a:bodyPr>
            <a:normAutofit lnSpcReduction="10000"/>
          </a:bodyPr>
          <a:lstStyle/>
          <a:p>
            <a:r>
              <a:rPr lang="en-US" dirty="0" smtClean="0">
                <a:solidFill>
                  <a:schemeClr val="accent1">
                    <a:lumMod val="50000"/>
                  </a:schemeClr>
                </a:solidFill>
                <a:cs typeface="Calibri Light" panose="020F0302020204030204" pitchFamily="34" charset="0"/>
              </a:rPr>
              <a:t>Think before you speak</a:t>
            </a:r>
          </a:p>
          <a:p>
            <a:r>
              <a:rPr lang="en-US" dirty="0" smtClean="0">
                <a:solidFill>
                  <a:schemeClr val="accent1">
                    <a:lumMod val="50000"/>
                  </a:schemeClr>
                </a:solidFill>
                <a:cs typeface="Calibri Light" panose="020F0302020204030204" pitchFamily="34" charset="0"/>
              </a:rPr>
              <a:t>Practice influence</a:t>
            </a:r>
          </a:p>
          <a:p>
            <a:r>
              <a:rPr lang="en-US" dirty="0" smtClean="0">
                <a:solidFill>
                  <a:schemeClr val="accent1">
                    <a:lumMod val="50000"/>
                  </a:schemeClr>
                </a:solidFill>
                <a:cs typeface="Calibri Light" panose="020F0302020204030204" pitchFamily="34" charset="0"/>
              </a:rPr>
              <a:t>Socially astute</a:t>
            </a:r>
          </a:p>
          <a:p>
            <a:r>
              <a:rPr lang="en-US" dirty="0" smtClean="0">
                <a:solidFill>
                  <a:schemeClr val="accent1">
                    <a:lumMod val="50000"/>
                  </a:schemeClr>
                </a:solidFill>
                <a:cs typeface="Calibri Light" panose="020F0302020204030204" pitchFamily="34" charset="0"/>
              </a:rPr>
              <a:t>Be sincere, professional integrity and authenticity are crucial</a:t>
            </a:r>
          </a:p>
          <a:p>
            <a:r>
              <a:rPr lang="en-US" dirty="0" smtClean="0">
                <a:solidFill>
                  <a:schemeClr val="accent1">
                    <a:lumMod val="50000"/>
                  </a:schemeClr>
                </a:solidFill>
                <a:cs typeface="Calibri Light" panose="020F0302020204030204" pitchFamily="34" charset="0"/>
              </a:rPr>
              <a:t>Knowledge expert has authority</a:t>
            </a:r>
          </a:p>
          <a:p>
            <a:pPr lvl="1"/>
            <a:r>
              <a:rPr lang="en-US" sz="2800" dirty="0" smtClean="0">
                <a:solidFill>
                  <a:schemeClr val="accent1">
                    <a:lumMod val="50000"/>
                  </a:schemeClr>
                </a:solidFill>
                <a:cs typeface="Calibri Light" panose="020F0302020204030204" pitchFamily="34" charset="0"/>
              </a:rPr>
              <a:t>Messenger is the persuader and not necessarily the message</a:t>
            </a:r>
          </a:p>
          <a:p>
            <a:r>
              <a:rPr lang="en-US" dirty="0" smtClean="0">
                <a:solidFill>
                  <a:schemeClr val="accent1">
                    <a:lumMod val="50000"/>
                  </a:schemeClr>
                </a:solidFill>
                <a:cs typeface="Calibri Light" panose="020F0302020204030204" pitchFamily="34" charset="0"/>
              </a:rPr>
              <a:t>Network, network, network</a:t>
            </a:r>
          </a:p>
        </p:txBody>
      </p:sp>
    </p:spTree>
    <p:extLst>
      <p:ext uri="{BB962C8B-B14F-4D97-AF65-F5344CB8AC3E}">
        <p14:creationId xmlns:p14="http://schemas.microsoft.com/office/powerpoint/2010/main" val="25817047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5964" y="785091"/>
            <a:ext cx="4839854" cy="769441"/>
          </a:xfrm>
          <a:prstGeom prst="rect">
            <a:avLst/>
          </a:prstGeom>
          <a:noFill/>
        </p:spPr>
        <p:txBody>
          <a:bodyPr wrap="square" rtlCol="0">
            <a:spAutoFit/>
          </a:bodyPr>
          <a:lstStyle/>
          <a:p>
            <a:pPr algn="ctr"/>
            <a:r>
              <a:rPr lang="en-US" sz="4400" b="1" dirty="0" smtClean="0"/>
              <a:t>References</a:t>
            </a:r>
            <a:endParaRPr lang="en-US" sz="4400" b="1" dirty="0"/>
          </a:p>
        </p:txBody>
      </p:sp>
      <p:sp>
        <p:nvSpPr>
          <p:cNvPr id="3" name="Rectangle 2"/>
          <p:cNvSpPr/>
          <p:nvPr/>
        </p:nvSpPr>
        <p:spPr>
          <a:xfrm>
            <a:off x="265546" y="2034462"/>
            <a:ext cx="8760690" cy="1938992"/>
          </a:xfrm>
          <a:prstGeom prst="rect">
            <a:avLst/>
          </a:prstGeom>
        </p:spPr>
        <p:txBody>
          <a:bodyPr wrap="square">
            <a:spAutoFit/>
          </a:bodyPr>
          <a:lstStyle/>
          <a:p>
            <a:pPr marL="285750" indent="-285750">
              <a:buClr>
                <a:schemeClr val="tx2"/>
              </a:buClr>
              <a:buFont typeface="Arial" panose="020B0604020202020204" pitchFamily="34" charset="0"/>
              <a:buChar char="•"/>
            </a:pPr>
            <a:r>
              <a:rPr lang="en-US" sz="2400" dirty="0" err="1"/>
              <a:t>Abbajay</a:t>
            </a:r>
            <a:r>
              <a:rPr lang="en-US" sz="2400" dirty="0"/>
              <a:t>, M. </a:t>
            </a:r>
            <a:r>
              <a:rPr lang="en-US" sz="2400" dirty="0" smtClean="0"/>
              <a:t>(2018).  </a:t>
            </a:r>
            <a:r>
              <a:rPr lang="en-US" sz="2400" i="1" dirty="0" smtClean="0"/>
              <a:t>Managing </a:t>
            </a:r>
            <a:r>
              <a:rPr lang="en-US" sz="2400" i="1" dirty="0"/>
              <a:t>u</a:t>
            </a:r>
            <a:r>
              <a:rPr lang="en-US" sz="2400" i="1" dirty="0" smtClean="0"/>
              <a:t>p</a:t>
            </a:r>
            <a:r>
              <a:rPr lang="en-US" sz="2400" i="1" dirty="0"/>
              <a:t>: </a:t>
            </a:r>
            <a:r>
              <a:rPr lang="en-US" sz="2400" i="1" dirty="0" smtClean="0"/>
              <a:t>How </a:t>
            </a:r>
            <a:r>
              <a:rPr lang="en-US" sz="2400" i="1" dirty="0"/>
              <a:t>to m</a:t>
            </a:r>
            <a:r>
              <a:rPr lang="en-US" sz="2400" i="1" dirty="0" smtClean="0"/>
              <a:t>ove up</a:t>
            </a:r>
            <a:r>
              <a:rPr lang="en-US" sz="2400" i="1" dirty="0"/>
              <a:t>, </a:t>
            </a:r>
            <a:r>
              <a:rPr lang="en-US" sz="2400" i="1" dirty="0" smtClean="0"/>
              <a:t>win </a:t>
            </a:r>
            <a:r>
              <a:rPr lang="en-US" sz="2400" i="1" dirty="0"/>
              <a:t>at </a:t>
            </a:r>
            <a:r>
              <a:rPr lang="en-US" sz="2400" i="1" dirty="0" smtClean="0"/>
              <a:t>work</a:t>
            </a:r>
            <a:r>
              <a:rPr lang="en-US" sz="2400" i="1" dirty="0"/>
              <a:t>, and </a:t>
            </a:r>
            <a:r>
              <a:rPr lang="en-US" sz="2400" i="1" dirty="0" smtClean="0"/>
              <a:t>succeed </a:t>
            </a:r>
            <a:r>
              <a:rPr lang="en-US" sz="2400" i="1" dirty="0"/>
              <a:t>with </a:t>
            </a:r>
            <a:r>
              <a:rPr lang="en-US" sz="2400" i="1" dirty="0" smtClean="0"/>
              <a:t>any type </a:t>
            </a:r>
            <a:r>
              <a:rPr lang="en-US" sz="2400" i="1" dirty="0"/>
              <a:t>of </a:t>
            </a:r>
            <a:r>
              <a:rPr lang="en-US" sz="2400" i="1" dirty="0" smtClean="0"/>
              <a:t>boss</a:t>
            </a:r>
            <a:r>
              <a:rPr lang="en-US" sz="2400" dirty="0" smtClean="0"/>
              <a:t>.  John Wiley &amp; Sons, Inc.</a:t>
            </a:r>
          </a:p>
          <a:p>
            <a:pPr marL="285750" indent="-285750">
              <a:buClr>
                <a:schemeClr val="tx2"/>
              </a:buClr>
              <a:buFont typeface="Arial" panose="020B0604020202020204" pitchFamily="34" charset="0"/>
              <a:buChar char="•"/>
            </a:pPr>
            <a:endParaRPr lang="en-US" sz="2400" dirty="0" smtClean="0"/>
          </a:p>
          <a:p>
            <a:pPr marL="285750" indent="-285750">
              <a:buClr>
                <a:schemeClr val="tx2"/>
              </a:buClr>
              <a:buFont typeface="Arial" panose="020B0604020202020204" pitchFamily="34" charset="0"/>
              <a:buChar char="•"/>
            </a:pPr>
            <a:r>
              <a:rPr lang="en-US" sz="2400" dirty="0" err="1"/>
              <a:t>Biesenbach</a:t>
            </a:r>
            <a:r>
              <a:rPr lang="en-US" sz="2400" dirty="0"/>
              <a:t>, R. (2018). </a:t>
            </a:r>
            <a:r>
              <a:rPr lang="en-US" sz="2400" i="1" dirty="0"/>
              <a:t>Unleash the power of storytelling: Win hearts, change minds, get results</a:t>
            </a:r>
            <a:r>
              <a:rPr lang="en-US" sz="2400" dirty="0" smtClean="0"/>
              <a:t>.  </a:t>
            </a:r>
            <a:r>
              <a:rPr lang="en-US" sz="2400" dirty="0" err="1" smtClean="0"/>
              <a:t>Eastlawn</a:t>
            </a:r>
            <a:r>
              <a:rPr lang="en-US" sz="2400" dirty="0" smtClean="0"/>
              <a:t> Media.</a:t>
            </a:r>
            <a:endParaRPr lang="en-US" sz="2400" dirty="0"/>
          </a:p>
        </p:txBody>
      </p:sp>
    </p:spTree>
    <p:extLst>
      <p:ext uri="{BB962C8B-B14F-4D97-AF65-F5344CB8AC3E}">
        <p14:creationId xmlns:p14="http://schemas.microsoft.com/office/powerpoint/2010/main" val="3569616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9144000" cy="5262979"/>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a:ln>
                  <a:noFill/>
                </a:ln>
                <a:solidFill>
                  <a:schemeClr val="bg1"/>
                </a:solidFill>
                <a:effectLst/>
                <a:uLnTx/>
                <a:uFillTx/>
                <a:latin typeface="Calibri"/>
              </a:rPr>
              <a:t>An overview of Quality Improvement (</a:t>
            </a:r>
            <a:r>
              <a:rPr kumimoji="0" lang="en-US" sz="2400" i="1" u="none" strike="noStrike" kern="1200" cap="none" spc="0" normalizeH="0" baseline="0" noProof="0" dirty="0" smtClean="0">
                <a:ln>
                  <a:noFill/>
                </a:ln>
                <a:solidFill>
                  <a:schemeClr val="bg1"/>
                </a:solidFill>
                <a:effectLst/>
                <a:uLnTx/>
                <a:uFillTx/>
                <a:latin typeface="Calibri"/>
              </a:rPr>
              <a:t>10/12/23)</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Care Observations</a:t>
            </a:r>
            <a:r>
              <a:rPr kumimoji="0" lang="en-US" sz="2400" i="1" u="none" strike="noStrike" kern="1200" cap="none" spc="0" normalizeH="0" noProof="0" dirty="0" smtClean="0">
                <a:ln>
                  <a:noFill/>
                </a:ln>
                <a:solidFill>
                  <a:schemeClr val="bg1"/>
                </a:solidFill>
                <a:effectLst/>
                <a:uLnTx/>
                <a:uFillTx/>
                <a:latin typeface="Calibri"/>
              </a:rPr>
              <a:t> </a:t>
            </a:r>
            <a:r>
              <a:rPr kumimoji="0" lang="en-US" sz="2400" i="1" u="none" strike="noStrike" kern="1200" cap="none" spc="0" normalizeH="0" baseline="0" noProof="0" dirty="0" smtClean="0">
                <a:ln>
                  <a:noFill/>
                </a:ln>
                <a:solidFill>
                  <a:schemeClr val="bg1"/>
                </a:solidFill>
                <a:effectLst/>
                <a:uLnTx/>
                <a:uFillTx/>
                <a:latin typeface="Calibri"/>
              </a:rPr>
              <a:t>&amp; Stakeholder Considerations </a:t>
            </a:r>
            <a:r>
              <a:rPr kumimoji="0" lang="en-US" sz="2400" i="1" u="none" strike="noStrike" kern="1200" cap="none" spc="0" normalizeH="0" baseline="0" noProof="0" dirty="0">
                <a:ln>
                  <a:noFill/>
                </a:ln>
                <a:solidFill>
                  <a:schemeClr val="bg1"/>
                </a:solidFill>
                <a:effectLst/>
                <a:uLnTx/>
                <a:uFillTx/>
                <a:latin typeface="Calibri"/>
              </a:rPr>
              <a:t>(</a:t>
            </a:r>
            <a:r>
              <a:rPr kumimoji="0" lang="en-US" sz="2400" i="1" u="none" strike="noStrike" kern="1200" cap="none" spc="0" normalizeH="0" baseline="0" noProof="0" dirty="0" smtClean="0">
                <a:ln>
                  <a:noFill/>
                </a:ln>
                <a:solidFill>
                  <a:schemeClr val="bg1"/>
                </a:solidFill>
                <a:effectLst/>
                <a:uLnTx/>
                <a:uFillTx/>
                <a:latin typeface="Calibri"/>
              </a:rPr>
              <a:t>10/26/23)</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Organizing your Improvement Project (11/9/23)</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Global Aim and Fishbone Diagram (11/30/23)</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Process </a:t>
            </a:r>
            <a:r>
              <a:rPr kumimoji="0" lang="en-US" sz="2400" i="1" u="none" strike="noStrike" kern="1200" cap="none" spc="0" normalizeH="0" baseline="0" noProof="0" dirty="0">
                <a:ln>
                  <a:noFill/>
                </a:ln>
                <a:solidFill>
                  <a:schemeClr val="bg1"/>
                </a:solidFill>
                <a:effectLst/>
                <a:uLnTx/>
                <a:uFillTx/>
                <a:latin typeface="Calibri"/>
              </a:rPr>
              <a:t>Mapping (Flowcharts) (</a:t>
            </a:r>
            <a:r>
              <a:rPr kumimoji="0" lang="en-US" sz="2400" i="1" u="none" strike="noStrike" kern="1200" cap="none" spc="0" normalizeH="0" baseline="0" noProof="0" dirty="0" smtClean="0">
                <a:ln>
                  <a:noFill/>
                </a:ln>
                <a:solidFill>
                  <a:schemeClr val="bg1"/>
                </a:solidFill>
                <a:effectLst/>
                <a:uLnTx/>
                <a:uFillTx/>
                <a:latin typeface="Calibri"/>
              </a:rPr>
              <a:t>12/14/23)</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a:ln>
                  <a:noFill/>
                </a:ln>
                <a:solidFill>
                  <a:schemeClr val="bg1"/>
                </a:solidFill>
                <a:effectLst/>
                <a:uLnTx/>
                <a:uFillTx/>
                <a:latin typeface="Calibri"/>
              </a:rPr>
              <a:t>Measurement to Inform Change </a:t>
            </a:r>
            <a:r>
              <a:rPr kumimoji="0" lang="en-US" sz="2400" i="1" u="none" strike="noStrike" kern="1200" cap="none" spc="0" normalizeH="0" baseline="0" noProof="0" dirty="0" smtClean="0">
                <a:ln>
                  <a:noFill/>
                </a:ln>
                <a:solidFill>
                  <a:schemeClr val="bg1"/>
                </a:solidFill>
                <a:effectLst/>
                <a:uLnTx/>
                <a:uFillTx/>
                <a:latin typeface="Calibri"/>
              </a:rPr>
              <a:t>(1/11/24 </a:t>
            </a:r>
            <a:r>
              <a:rPr kumimoji="0" lang="en-US" sz="2400" i="1" u="none" strike="noStrike" kern="1200" cap="none" spc="0" normalizeH="0" baseline="0" noProof="0" dirty="0">
                <a:ln>
                  <a:noFill/>
                </a:ln>
                <a:solidFill>
                  <a:schemeClr val="bg1"/>
                </a:solidFill>
                <a:effectLst/>
                <a:uLnTx/>
                <a:uFillTx/>
                <a:latin typeface="Calibri"/>
              </a:rPr>
              <a:t>&amp; </a:t>
            </a:r>
            <a:r>
              <a:rPr kumimoji="0" lang="en-US" sz="2400" i="1" u="none" strike="noStrike" kern="1200" cap="none" spc="0" normalizeH="0" baseline="0" noProof="0" dirty="0" smtClean="0">
                <a:ln>
                  <a:noFill/>
                </a:ln>
                <a:solidFill>
                  <a:schemeClr val="bg1"/>
                </a:solidFill>
                <a:effectLst/>
                <a:uLnTx/>
                <a:uFillTx/>
                <a:latin typeface="Calibri"/>
              </a:rPr>
              <a:t>1/25/24)</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An </a:t>
            </a:r>
            <a:r>
              <a:rPr kumimoji="0" lang="en-US" sz="2400" i="1" u="none" strike="noStrike" kern="1200" cap="none" spc="0" normalizeH="0" baseline="0" noProof="0" dirty="0">
                <a:ln>
                  <a:noFill/>
                </a:ln>
                <a:solidFill>
                  <a:schemeClr val="bg1"/>
                </a:solidFill>
                <a:effectLst/>
                <a:uLnTx/>
                <a:uFillTx/>
                <a:latin typeface="Calibri"/>
              </a:rPr>
              <a:t>Approach to Testing a Change </a:t>
            </a:r>
            <a:r>
              <a:rPr kumimoji="0" lang="en-US" sz="2400" i="1" u="none" strike="noStrike" kern="1200" cap="none" spc="0" normalizeH="0" baseline="0" noProof="0" dirty="0" smtClean="0">
                <a:ln>
                  <a:noFill/>
                </a:ln>
                <a:solidFill>
                  <a:schemeClr val="bg1"/>
                </a:solidFill>
                <a:effectLst/>
                <a:uLnTx/>
                <a:uFillTx/>
                <a:latin typeface="Calibri"/>
              </a:rPr>
              <a:t>(</a:t>
            </a:r>
            <a:r>
              <a:rPr lang="en-US" sz="2400" i="1" dirty="0" smtClean="0">
                <a:solidFill>
                  <a:schemeClr val="bg1"/>
                </a:solidFill>
                <a:latin typeface="Calibri"/>
              </a:rPr>
              <a:t>2</a:t>
            </a:r>
            <a:r>
              <a:rPr kumimoji="0" lang="en-US" sz="2400" i="1" u="none" strike="noStrike" kern="1200" cap="none" spc="0" normalizeH="0" baseline="0" noProof="0" dirty="0" smtClean="0">
                <a:ln>
                  <a:noFill/>
                </a:ln>
                <a:solidFill>
                  <a:schemeClr val="bg1"/>
                </a:solidFill>
                <a:effectLst/>
                <a:uLnTx/>
                <a:uFillTx/>
                <a:latin typeface="Calibri"/>
              </a:rPr>
              <a:t>/8/24)</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a:ln>
                  <a:noFill/>
                </a:ln>
                <a:solidFill>
                  <a:schemeClr val="bg1"/>
                </a:solidFill>
                <a:effectLst/>
                <a:uLnTx/>
                <a:uFillTx/>
                <a:latin typeface="Calibri"/>
              </a:rPr>
              <a:t>Communication about your Improvement Effort (</a:t>
            </a:r>
            <a:r>
              <a:rPr kumimoji="0" lang="en-US" sz="2400" i="1" u="none" strike="noStrike" kern="1200" cap="none" spc="0" normalizeH="0" baseline="0" noProof="0" dirty="0" smtClean="0">
                <a:ln>
                  <a:noFill/>
                </a:ln>
                <a:solidFill>
                  <a:schemeClr val="bg1"/>
                </a:solidFill>
                <a:effectLst/>
                <a:uLnTx/>
                <a:uFillTx/>
                <a:latin typeface="Calibri"/>
              </a:rPr>
              <a:t>2/22/24)</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a:ln>
                  <a:noFill/>
                </a:ln>
                <a:solidFill>
                  <a:schemeClr val="bg1"/>
                </a:solidFill>
                <a:effectLst/>
                <a:uLnTx/>
                <a:uFillTx/>
                <a:latin typeface="Calibri"/>
              </a:rPr>
              <a:t>Stakeholder Analysis &amp; Conflict Management </a:t>
            </a:r>
            <a:r>
              <a:rPr kumimoji="0" lang="en-US" sz="2400" i="1" u="none" strike="noStrike" kern="1200" cap="none" spc="0" normalizeH="0" baseline="0" noProof="0" dirty="0" smtClean="0">
                <a:ln>
                  <a:noFill/>
                </a:ln>
                <a:solidFill>
                  <a:schemeClr val="bg1"/>
                </a:solidFill>
                <a:effectLst/>
                <a:uLnTx/>
                <a:uFillTx/>
                <a:latin typeface="Calibri"/>
              </a:rPr>
              <a:t>(</a:t>
            </a:r>
            <a:r>
              <a:rPr lang="en-US" sz="2400" i="1" noProof="0" dirty="0" smtClean="0">
                <a:solidFill>
                  <a:schemeClr val="bg1"/>
                </a:solidFill>
                <a:latin typeface="Calibri"/>
              </a:rPr>
              <a:t>3</a:t>
            </a:r>
            <a:r>
              <a:rPr kumimoji="0" lang="en-US" sz="2400" i="1" u="none" strike="noStrike" kern="1200" cap="none" spc="0" normalizeH="0" baseline="0" noProof="0" dirty="0" smtClean="0">
                <a:ln>
                  <a:noFill/>
                </a:ln>
                <a:solidFill>
                  <a:schemeClr val="bg1"/>
                </a:solidFill>
                <a:effectLst/>
                <a:uLnTx/>
                <a:uFillTx/>
                <a:latin typeface="Calibri"/>
              </a:rPr>
              <a:t>/14/24)</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u="none" strike="noStrike" kern="1200" cap="none" spc="0" normalizeH="0" baseline="0" noProof="0" dirty="0" smtClean="0">
                <a:ln>
                  <a:noFill/>
                </a:ln>
                <a:solidFill>
                  <a:schemeClr val="tx2"/>
                </a:solidFill>
                <a:effectLst/>
                <a:uLnTx/>
                <a:uFillTx/>
                <a:latin typeface="Calibri"/>
              </a:rPr>
              <a:t>Managing Up and Gaining Leadership</a:t>
            </a:r>
            <a:r>
              <a:rPr kumimoji="0" lang="en-US" sz="2400" b="1" u="none" strike="noStrike" kern="1200" cap="none" spc="0" normalizeH="0" noProof="0" dirty="0" smtClean="0">
                <a:ln>
                  <a:noFill/>
                </a:ln>
                <a:solidFill>
                  <a:schemeClr val="tx2"/>
                </a:solidFill>
                <a:effectLst/>
                <a:uLnTx/>
                <a:uFillTx/>
                <a:latin typeface="Calibri"/>
              </a:rPr>
              <a:t> Buy-In (3/28/24)</a:t>
            </a:r>
            <a:endParaRPr kumimoji="0" lang="en-US" sz="2400" b="1" u="none" strike="noStrike" kern="1200" cap="none" spc="0" normalizeH="0" baseline="0" noProof="0" dirty="0" smtClean="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solidFill>
                  <a:schemeClr val="tx2"/>
                </a:solidFill>
                <a:effectLst/>
                <a:uLnTx/>
                <a:uFillTx/>
                <a:latin typeface="Calibri"/>
              </a:rPr>
              <a:t>Negotiation (4/11/24)</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Negotiation and More About Cycles of Change (</a:t>
            </a:r>
            <a:r>
              <a:rPr kumimoji="0" lang="en-US" sz="2400" u="none" strike="noStrike" kern="1200" cap="none" spc="0" normalizeH="0" baseline="0" noProof="0" dirty="0" smtClean="0">
                <a:ln>
                  <a:noFill/>
                </a:ln>
                <a:solidFill>
                  <a:schemeClr val="tx2"/>
                </a:solidFill>
                <a:effectLst/>
                <a:uLnTx/>
                <a:uFillTx/>
                <a:latin typeface="Calibri"/>
              </a:rPr>
              <a:t>4/25/24)</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solidFill>
                  <a:schemeClr val="tx2"/>
                </a:solidFill>
                <a:effectLst/>
                <a:uLnTx/>
                <a:uFillTx/>
                <a:latin typeface="Calibri"/>
              </a:rPr>
              <a:t>Sustaining </a:t>
            </a:r>
            <a:r>
              <a:rPr kumimoji="0" lang="en-US" sz="2400" u="none" strike="noStrike" kern="1200" cap="none" spc="0" normalizeH="0" baseline="0" noProof="0" dirty="0">
                <a:ln>
                  <a:noFill/>
                </a:ln>
                <a:solidFill>
                  <a:schemeClr val="tx2"/>
                </a:solidFill>
                <a:effectLst/>
                <a:uLnTx/>
                <a:uFillTx/>
                <a:latin typeface="Calibri"/>
              </a:rPr>
              <a:t>your Improvement Effort </a:t>
            </a:r>
            <a:r>
              <a:rPr kumimoji="0" lang="en-US" sz="2400" u="none" strike="noStrike" kern="1200" cap="none" spc="0" normalizeH="0" baseline="0" noProof="0" dirty="0" smtClean="0">
                <a:ln>
                  <a:noFill/>
                </a:ln>
                <a:solidFill>
                  <a:schemeClr val="tx2"/>
                </a:solidFill>
                <a:effectLst/>
                <a:uLnTx/>
                <a:uFillTx/>
                <a:latin typeface="Calibri"/>
              </a:rPr>
              <a:t>(5/9/24)</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Resident Presentations (</a:t>
            </a:r>
            <a:r>
              <a:rPr kumimoji="0" lang="en-US" sz="2400" u="none" strike="noStrike" kern="1200" cap="none" spc="0" normalizeH="0" baseline="0" noProof="0" dirty="0" smtClean="0">
                <a:ln>
                  <a:noFill/>
                </a:ln>
                <a:solidFill>
                  <a:schemeClr val="tx2"/>
                </a:solidFill>
                <a:effectLst/>
                <a:uLnTx/>
                <a:uFillTx/>
                <a:latin typeface="Calibri"/>
              </a:rPr>
              <a:t>5/23/24, 6/13/24, 6/27/24)</a:t>
            </a:r>
            <a:endParaRPr kumimoji="0" lang="en-US" sz="2400" u="none" strike="noStrike" kern="1200" cap="none" spc="0" normalizeH="0" baseline="0" noProof="0" dirty="0">
              <a:ln>
                <a:noFill/>
              </a:ln>
              <a:solidFill>
                <a:schemeClr val="tx2"/>
              </a:solidFill>
              <a:effectLst/>
              <a:uLnTx/>
              <a:uFillTx/>
              <a:latin typeface="Calibri"/>
            </a:endParaRPr>
          </a:p>
        </p:txBody>
      </p:sp>
      <p:sp>
        <p:nvSpPr>
          <p:cNvPr id="4" name="TextBox 3"/>
          <p:cNvSpPr txBox="1"/>
          <p:nvPr/>
        </p:nvSpPr>
        <p:spPr>
          <a:xfrm>
            <a:off x="809966" y="609600"/>
            <a:ext cx="7315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effectLst/>
                <a:uLnTx/>
                <a:uFillTx/>
                <a:latin typeface="Calibri"/>
                <a:ea typeface="+mn-ea"/>
                <a:cs typeface="+mn-cs"/>
              </a:rPr>
              <a:t>Curriculum Plan</a:t>
            </a:r>
            <a:endParaRPr kumimoji="0" lang="en-US" sz="4000" b="1"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313720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3"/>
          <p:cNvSpPr>
            <a:spLocks noGrp="1" noChangeArrowheads="1"/>
          </p:cNvSpPr>
          <p:nvPr>
            <p:ph idx="1"/>
          </p:nvPr>
        </p:nvSpPr>
        <p:spPr>
          <a:xfrm>
            <a:off x="419622" y="2027745"/>
            <a:ext cx="8267178" cy="3788614"/>
          </a:xfrm>
        </p:spPr>
        <p:txBody>
          <a:bodyPr>
            <a:normAutofit/>
          </a:bodyPr>
          <a:lstStyle/>
          <a:p>
            <a:pPr>
              <a:lnSpc>
                <a:spcPct val="90000"/>
              </a:lnSpc>
            </a:pPr>
            <a:r>
              <a:rPr lang="en-US" altLang="en-US" dirty="0" smtClean="0">
                <a:solidFill>
                  <a:schemeClr val="accent1">
                    <a:lumMod val="50000"/>
                  </a:schemeClr>
                </a:solidFill>
                <a:cs typeface="Calibri Light" panose="020F0302020204030204" pitchFamily="34" charset="0"/>
              </a:rPr>
              <a:t>We learned about how important input from stakeholders are related to a planned change</a:t>
            </a:r>
          </a:p>
          <a:p>
            <a:pPr marL="0" indent="0">
              <a:lnSpc>
                <a:spcPct val="90000"/>
              </a:lnSpc>
              <a:buNone/>
            </a:pPr>
            <a:endParaRPr lang="en-US" altLang="en-US" dirty="0">
              <a:solidFill>
                <a:schemeClr val="accent1">
                  <a:lumMod val="50000"/>
                </a:schemeClr>
              </a:solidFill>
              <a:cs typeface="Calibri Light" panose="020F0302020204030204" pitchFamily="34" charset="0"/>
            </a:endParaRPr>
          </a:p>
          <a:p>
            <a:pPr>
              <a:lnSpc>
                <a:spcPct val="90000"/>
              </a:lnSpc>
            </a:pPr>
            <a:r>
              <a:rPr lang="en-US" altLang="en-US" dirty="0" smtClean="0">
                <a:solidFill>
                  <a:schemeClr val="accent1">
                    <a:lumMod val="50000"/>
                  </a:schemeClr>
                </a:solidFill>
                <a:cs typeface="Calibri Light" panose="020F0302020204030204" pitchFamily="34" charset="0"/>
              </a:rPr>
              <a:t>Discussed strategies for further engaging stakeholders</a:t>
            </a:r>
          </a:p>
          <a:p>
            <a:pPr marL="0" indent="0">
              <a:lnSpc>
                <a:spcPct val="90000"/>
              </a:lnSpc>
              <a:buNone/>
            </a:pPr>
            <a:endParaRPr lang="en-US" altLang="en-US" dirty="0" smtClean="0">
              <a:solidFill>
                <a:schemeClr val="accent1">
                  <a:lumMod val="50000"/>
                </a:schemeClr>
              </a:solidFill>
              <a:cs typeface="Calibri Light" panose="020F0302020204030204" pitchFamily="34" charset="0"/>
            </a:endParaRPr>
          </a:p>
          <a:p>
            <a:pPr>
              <a:lnSpc>
                <a:spcPct val="90000"/>
              </a:lnSpc>
            </a:pPr>
            <a:r>
              <a:rPr lang="en-US" altLang="en-US" dirty="0" smtClean="0">
                <a:solidFill>
                  <a:schemeClr val="accent1">
                    <a:lumMod val="50000"/>
                  </a:schemeClr>
                </a:solidFill>
                <a:cs typeface="Calibri Light" panose="020F0302020204030204" pitchFamily="34" charset="0"/>
              </a:rPr>
              <a:t>Discussed approaches for managing conflict</a:t>
            </a:r>
          </a:p>
        </p:txBody>
      </p:sp>
      <p:sp>
        <p:nvSpPr>
          <p:cNvPr id="3077"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6</a:t>
            </a:fld>
            <a:endParaRPr lang="en-US" altLang="en-US" sz="1400" b="0" dirty="0">
              <a:solidFill>
                <a:schemeClr val="bg1"/>
              </a:solidFill>
              <a:latin typeface="Times New Roman" pitchFamily="18" charset="0"/>
              <a:ea typeface="MS PGothic" pitchFamily="34" charset="-128"/>
            </a:endParaRPr>
          </a:p>
        </p:txBody>
      </p:sp>
      <p:sp>
        <p:nvSpPr>
          <p:cNvPr id="6" name="Title 1"/>
          <p:cNvSpPr>
            <a:spLocks noGrp="1"/>
          </p:cNvSpPr>
          <p:nvPr>
            <p:ph type="title"/>
          </p:nvPr>
        </p:nvSpPr>
        <p:spPr>
          <a:xfrm>
            <a:off x="457200" y="693738"/>
            <a:ext cx="8229600" cy="1143000"/>
          </a:xfrm>
        </p:spPr>
        <p:txBody>
          <a:bodyPr/>
          <a:lstStyle/>
          <a:p>
            <a:r>
              <a:rPr lang="en-US" b="1" dirty="0" smtClean="0"/>
              <a:t>Last Session</a:t>
            </a:r>
            <a:endParaRPr lang="en-US" b="1" dirty="0"/>
          </a:p>
        </p:txBody>
      </p:sp>
    </p:spTree>
    <p:extLst>
      <p:ext uri="{BB962C8B-B14F-4D97-AF65-F5344CB8AC3E}">
        <p14:creationId xmlns:p14="http://schemas.microsoft.com/office/powerpoint/2010/main" val="96383080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7</a:t>
            </a:fld>
            <a:endParaRPr lang="en-US" altLang="en-US" sz="1400" b="0" dirty="0">
              <a:solidFill>
                <a:schemeClr val="bg1"/>
              </a:solidFill>
              <a:latin typeface="Times New Roman" pitchFamily="18" charset="0"/>
              <a:ea typeface="MS PGothic" pitchFamily="34" charset="-128"/>
            </a:endParaRPr>
          </a:p>
        </p:txBody>
      </p:sp>
      <p:sp>
        <p:nvSpPr>
          <p:cNvPr id="7" name="TextBox 6"/>
          <p:cNvSpPr txBox="1"/>
          <p:nvPr/>
        </p:nvSpPr>
        <p:spPr>
          <a:xfrm>
            <a:off x="809966" y="838200"/>
            <a:ext cx="7315200" cy="769441"/>
          </a:xfrm>
          <a:prstGeom prst="rect">
            <a:avLst/>
          </a:prstGeom>
          <a:noFill/>
        </p:spPr>
        <p:txBody>
          <a:bodyPr wrap="square" rtlCol="0">
            <a:spAutoFit/>
          </a:bodyPr>
          <a:lstStyle/>
          <a:p>
            <a:pPr algn="ctr"/>
            <a:r>
              <a:rPr lang="en-US" sz="4400" b="1" dirty="0" smtClean="0"/>
              <a:t>Assignment</a:t>
            </a:r>
            <a:endParaRPr lang="en-US" sz="4000" b="1" dirty="0"/>
          </a:p>
        </p:txBody>
      </p:sp>
      <p:sp>
        <p:nvSpPr>
          <p:cNvPr id="6" name="Rectangle 3"/>
          <p:cNvSpPr txBox="1">
            <a:spLocks noChangeArrowheads="1"/>
          </p:cNvSpPr>
          <p:nvPr/>
        </p:nvSpPr>
        <p:spPr>
          <a:xfrm>
            <a:off x="246743" y="1698453"/>
            <a:ext cx="8650513" cy="4494790"/>
          </a:xfrm>
          <a:prstGeom prst="rect">
            <a:avLst/>
          </a:prstGeom>
        </p:spPr>
        <p:txBody>
          <a:bodyPr vert="horz" lIns="90918" tIns="45457" rIns="90918" bIns="45457"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defRPr/>
            </a:pPr>
            <a:r>
              <a:rPr lang="en-US" altLang="en-US" dirty="0" smtClean="0">
                <a:solidFill>
                  <a:schemeClr val="accent1">
                    <a:lumMod val="50000"/>
                  </a:schemeClr>
                </a:solidFill>
              </a:rPr>
              <a:t>Download the Conflict Management Style Assessment document (sent separately)</a:t>
            </a:r>
          </a:p>
          <a:p>
            <a:pPr lvl="1">
              <a:lnSpc>
                <a:spcPct val="110000"/>
              </a:lnSpc>
              <a:defRPr/>
            </a:pPr>
            <a:r>
              <a:rPr lang="en-US" altLang="en-US" dirty="0" smtClean="0">
                <a:solidFill>
                  <a:schemeClr val="accent1">
                    <a:lumMod val="50000"/>
                  </a:schemeClr>
                </a:solidFill>
              </a:rPr>
              <a:t>Complete the questionnaire and score your results</a:t>
            </a:r>
          </a:p>
          <a:p>
            <a:pPr>
              <a:lnSpc>
                <a:spcPct val="110000"/>
              </a:lnSpc>
              <a:defRPr/>
            </a:pPr>
            <a:r>
              <a:rPr lang="en-US" altLang="en-US" dirty="0" smtClean="0">
                <a:solidFill>
                  <a:schemeClr val="accent1">
                    <a:lumMod val="50000"/>
                  </a:schemeClr>
                </a:solidFill>
              </a:rPr>
              <a:t>Be prepared </a:t>
            </a:r>
            <a:r>
              <a:rPr lang="en-US" altLang="en-US" dirty="0">
                <a:solidFill>
                  <a:schemeClr val="accent1">
                    <a:lumMod val="50000"/>
                  </a:schemeClr>
                </a:solidFill>
              </a:rPr>
              <a:t>at our next session to </a:t>
            </a:r>
            <a:r>
              <a:rPr lang="en-US" altLang="en-US" dirty="0" smtClean="0">
                <a:solidFill>
                  <a:schemeClr val="accent1">
                    <a:lumMod val="50000"/>
                  </a:schemeClr>
                </a:solidFill>
              </a:rPr>
              <a:t>share some things you have considered since learning your conflict resolution style</a:t>
            </a:r>
          </a:p>
        </p:txBody>
      </p:sp>
    </p:spTree>
    <p:extLst>
      <p:ext uri="{BB962C8B-B14F-4D97-AF65-F5344CB8AC3E}">
        <p14:creationId xmlns:p14="http://schemas.microsoft.com/office/powerpoint/2010/main" val="288700529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5A3348-EC9C-5F45-A82A-2C26670334C6}" type="slidenum">
              <a:rPr lang="en-US" smtClean="0"/>
              <a:t>8</a:t>
            </a:fld>
            <a:endParaRPr lang="en-US" dirty="0"/>
          </a:p>
        </p:txBody>
      </p:sp>
      <p:sp>
        <p:nvSpPr>
          <p:cNvPr id="3" name="TextBox 2"/>
          <p:cNvSpPr txBox="1"/>
          <p:nvPr/>
        </p:nvSpPr>
        <p:spPr>
          <a:xfrm>
            <a:off x="586580" y="771379"/>
            <a:ext cx="7543800" cy="553452"/>
          </a:xfrm>
          <a:prstGeom prst="rect">
            <a:avLst/>
          </a:prstGeom>
        </p:spPr>
        <p:txBody>
          <a:bodyPr vert="horz" wrap="square" lIns="91440" tIns="45720" rIns="91440" bIns="45720" rtlCol="0">
            <a:noAutofit/>
          </a:bodyPr>
          <a:lstStyle/>
          <a:p>
            <a:pPr algn="ctr">
              <a:spcBef>
                <a:spcPts val="0"/>
              </a:spcBef>
              <a:spcAft>
                <a:spcPts val="1200"/>
              </a:spcAft>
              <a:buClr>
                <a:srgbClr val="008000"/>
              </a:buClr>
              <a:buSzPct val="70000"/>
            </a:pPr>
            <a:r>
              <a:rPr lang="en-US" sz="3600" b="1" dirty="0" smtClean="0"/>
              <a:t>How do you handle conflict?</a:t>
            </a:r>
          </a:p>
          <a:p>
            <a:pPr algn="ctr">
              <a:spcBef>
                <a:spcPts val="0"/>
              </a:spcBef>
              <a:spcAft>
                <a:spcPts val="1200"/>
              </a:spcAft>
              <a:buClr>
                <a:srgbClr val="008000"/>
              </a:buClr>
              <a:buSzPct val="70000"/>
            </a:pPr>
            <a:r>
              <a:rPr lang="en-US" sz="2400" b="1" dirty="0" smtClean="0"/>
              <a:t>Which Type Are You?</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25753">
            <a:off x="-74078" y="1760889"/>
            <a:ext cx="2001100" cy="20011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91116" y="1783917"/>
            <a:ext cx="2770522" cy="2002787"/>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785629">
            <a:off x="6684665" y="2567659"/>
            <a:ext cx="1719040" cy="2803358"/>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887">
            <a:off x="1037777" y="3900415"/>
            <a:ext cx="1693968" cy="2155521"/>
          </a:xfrm>
          <a:prstGeom prst="rect">
            <a:avLst/>
          </a:prstGeom>
        </p:spPr>
      </p:pic>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63156" y="3641224"/>
            <a:ext cx="2715126" cy="2715126"/>
          </a:xfrm>
          <a:prstGeom prst="rect">
            <a:avLst/>
          </a:prstGeom>
        </p:spPr>
      </p:pic>
      <p:sp>
        <p:nvSpPr>
          <p:cNvPr id="5" name="TextBox 4"/>
          <p:cNvSpPr txBox="1"/>
          <p:nvPr/>
        </p:nvSpPr>
        <p:spPr>
          <a:xfrm>
            <a:off x="211830" y="1225665"/>
            <a:ext cx="1250066" cy="584775"/>
          </a:xfrm>
          <a:prstGeom prst="rect">
            <a:avLst/>
          </a:prstGeom>
          <a:noFill/>
        </p:spPr>
        <p:txBody>
          <a:bodyPr wrap="square" rtlCol="0">
            <a:spAutoFit/>
          </a:bodyPr>
          <a:lstStyle/>
          <a:p>
            <a:pPr algn="ctr"/>
            <a:r>
              <a:rPr lang="en-US" b="1" dirty="0" smtClean="0"/>
              <a:t>OWL</a:t>
            </a:r>
          </a:p>
          <a:p>
            <a:pPr algn="ctr"/>
            <a:r>
              <a:rPr lang="en-US" sz="1400" dirty="0" smtClean="0">
                <a:latin typeface="Calibri Light" panose="020F0302020204030204" pitchFamily="34" charset="0"/>
                <a:cs typeface="Calibri Light" panose="020F0302020204030204" pitchFamily="34" charset="0"/>
              </a:rPr>
              <a:t>Collaborating</a:t>
            </a:r>
            <a:endParaRPr lang="en-US" sz="1400" dirty="0">
              <a:latin typeface="Calibri Light" panose="020F0302020204030204" pitchFamily="34" charset="0"/>
              <a:cs typeface="Calibri Light" panose="020F0302020204030204" pitchFamily="34" charset="0"/>
            </a:endParaRPr>
          </a:p>
        </p:txBody>
      </p:sp>
      <p:sp>
        <p:nvSpPr>
          <p:cNvPr id="10" name="TextBox 9"/>
          <p:cNvSpPr txBox="1"/>
          <p:nvPr/>
        </p:nvSpPr>
        <p:spPr>
          <a:xfrm>
            <a:off x="5295121" y="1978059"/>
            <a:ext cx="1250066" cy="584775"/>
          </a:xfrm>
          <a:prstGeom prst="rect">
            <a:avLst/>
          </a:prstGeom>
          <a:noFill/>
        </p:spPr>
        <p:txBody>
          <a:bodyPr wrap="square" rtlCol="0">
            <a:spAutoFit/>
          </a:bodyPr>
          <a:lstStyle/>
          <a:p>
            <a:pPr algn="ctr"/>
            <a:r>
              <a:rPr lang="en-US" b="1" dirty="0" smtClean="0"/>
              <a:t>TURTLE</a:t>
            </a:r>
          </a:p>
          <a:p>
            <a:pPr algn="ctr"/>
            <a:r>
              <a:rPr lang="en-US" sz="1400" dirty="0" smtClean="0">
                <a:latin typeface="Calibri Light" panose="020F0302020204030204" pitchFamily="34" charset="0"/>
                <a:cs typeface="Calibri Light" panose="020F0302020204030204" pitchFamily="34" charset="0"/>
              </a:rPr>
              <a:t>Avoiding</a:t>
            </a:r>
            <a:endParaRPr lang="en-US" sz="1400" dirty="0">
              <a:latin typeface="Calibri Light" panose="020F0302020204030204" pitchFamily="34" charset="0"/>
              <a:cs typeface="Calibri Light" panose="020F0302020204030204" pitchFamily="34" charset="0"/>
            </a:endParaRPr>
          </a:p>
        </p:txBody>
      </p:sp>
      <p:sp>
        <p:nvSpPr>
          <p:cNvPr id="11" name="TextBox 10"/>
          <p:cNvSpPr txBox="1"/>
          <p:nvPr/>
        </p:nvSpPr>
        <p:spPr>
          <a:xfrm>
            <a:off x="7448837" y="4929132"/>
            <a:ext cx="1250066" cy="584775"/>
          </a:xfrm>
          <a:prstGeom prst="rect">
            <a:avLst/>
          </a:prstGeom>
          <a:noFill/>
        </p:spPr>
        <p:txBody>
          <a:bodyPr wrap="square" rtlCol="0">
            <a:spAutoFit/>
          </a:bodyPr>
          <a:lstStyle/>
          <a:p>
            <a:pPr algn="ctr"/>
            <a:r>
              <a:rPr lang="en-US" b="1" dirty="0" smtClean="0"/>
              <a:t>SHARK</a:t>
            </a:r>
          </a:p>
          <a:p>
            <a:pPr algn="ctr"/>
            <a:r>
              <a:rPr lang="en-US" sz="1400" dirty="0" smtClean="0">
                <a:latin typeface="Calibri Light" panose="020F0302020204030204" pitchFamily="34" charset="0"/>
                <a:cs typeface="Calibri Light" panose="020F0302020204030204" pitchFamily="34" charset="0"/>
              </a:rPr>
              <a:t>Competing</a:t>
            </a:r>
            <a:endParaRPr lang="en-US" sz="1400" dirty="0">
              <a:latin typeface="Calibri Light" panose="020F0302020204030204" pitchFamily="34" charset="0"/>
              <a:cs typeface="Calibri Light" panose="020F0302020204030204" pitchFamily="34" charset="0"/>
            </a:endParaRPr>
          </a:p>
        </p:txBody>
      </p:sp>
      <p:sp>
        <p:nvSpPr>
          <p:cNvPr id="13" name="TextBox 12"/>
          <p:cNvSpPr txBox="1"/>
          <p:nvPr/>
        </p:nvSpPr>
        <p:spPr>
          <a:xfrm>
            <a:off x="73620" y="4375980"/>
            <a:ext cx="1465813" cy="584775"/>
          </a:xfrm>
          <a:prstGeom prst="rect">
            <a:avLst/>
          </a:prstGeom>
          <a:noFill/>
        </p:spPr>
        <p:txBody>
          <a:bodyPr wrap="square" rtlCol="0">
            <a:spAutoFit/>
          </a:bodyPr>
          <a:lstStyle/>
          <a:p>
            <a:pPr algn="ctr"/>
            <a:r>
              <a:rPr lang="en-US" b="1" dirty="0" smtClean="0"/>
              <a:t>TEDDY BEAR</a:t>
            </a:r>
          </a:p>
          <a:p>
            <a:pPr algn="ctr"/>
            <a:r>
              <a:rPr lang="en-US" sz="1400" dirty="0" smtClean="0">
                <a:latin typeface="Calibri Light" panose="020F0302020204030204" pitchFamily="34" charset="0"/>
                <a:cs typeface="Calibri Light" panose="020F0302020204030204" pitchFamily="34" charset="0"/>
              </a:rPr>
              <a:t>Accommodating</a:t>
            </a:r>
            <a:endParaRPr lang="en-US" sz="1400" dirty="0">
              <a:latin typeface="Calibri Light" panose="020F0302020204030204" pitchFamily="34" charset="0"/>
              <a:cs typeface="Calibri Light" panose="020F0302020204030204" pitchFamily="34" charset="0"/>
            </a:endParaRPr>
          </a:p>
        </p:txBody>
      </p:sp>
      <p:sp>
        <p:nvSpPr>
          <p:cNvPr id="14" name="TextBox 13"/>
          <p:cNvSpPr txBox="1"/>
          <p:nvPr/>
        </p:nvSpPr>
        <p:spPr>
          <a:xfrm>
            <a:off x="3279647" y="4520179"/>
            <a:ext cx="1250066" cy="584775"/>
          </a:xfrm>
          <a:prstGeom prst="rect">
            <a:avLst/>
          </a:prstGeom>
          <a:noFill/>
        </p:spPr>
        <p:txBody>
          <a:bodyPr wrap="square" rtlCol="0">
            <a:spAutoFit/>
          </a:bodyPr>
          <a:lstStyle/>
          <a:p>
            <a:pPr algn="ctr"/>
            <a:r>
              <a:rPr lang="en-US" b="1" dirty="0" smtClean="0"/>
              <a:t>FOX</a:t>
            </a:r>
          </a:p>
          <a:p>
            <a:pPr algn="ctr"/>
            <a:r>
              <a:rPr lang="en-US" sz="1400" dirty="0" smtClean="0">
                <a:latin typeface="Calibri Light" panose="020F0302020204030204" pitchFamily="34" charset="0"/>
                <a:cs typeface="Calibri Light" panose="020F0302020204030204" pitchFamily="34" charset="0"/>
              </a:rPr>
              <a:t>Compromising</a:t>
            </a:r>
            <a:endParaRPr lang="en-US"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23204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9</a:t>
            </a:fld>
            <a:endParaRPr lang="en-US" altLang="en-US" sz="1400" b="0" dirty="0">
              <a:solidFill>
                <a:schemeClr val="bg1"/>
              </a:solidFill>
              <a:latin typeface="Times New Roman" pitchFamily="18" charset="0"/>
              <a:ea typeface="MS PGothic" pitchFamily="34" charset="-128"/>
            </a:endParaRPr>
          </a:p>
        </p:txBody>
      </p:sp>
      <p:sp>
        <p:nvSpPr>
          <p:cNvPr id="7" name="TextBox 6"/>
          <p:cNvSpPr txBox="1"/>
          <p:nvPr/>
        </p:nvSpPr>
        <p:spPr>
          <a:xfrm>
            <a:off x="809966" y="838200"/>
            <a:ext cx="7315200" cy="769441"/>
          </a:xfrm>
          <a:prstGeom prst="rect">
            <a:avLst/>
          </a:prstGeom>
          <a:noFill/>
        </p:spPr>
        <p:txBody>
          <a:bodyPr wrap="square" rtlCol="0">
            <a:spAutoFit/>
          </a:bodyPr>
          <a:lstStyle/>
          <a:p>
            <a:pPr algn="ctr"/>
            <a:r>
              <a:rPr lang="en-US" sz="4400" b="1" dirty="0" smtClean="0"/>
              <a:t>Group Discussion</a:t>
            </a:r>
            <a:endParaRPr lang="en-US" sz="4000" b="1" dirty="0"/>
          </a:p>
        </p:txBody>
      </p:sp>
      <p:sp>
        <p:nvSpPr>
          <p:cNvPr id="6" name="Rectangle 3"/>
          <p:cNvSpPr txBox="1">
            <a:spLocks noChangeArrowheads="1"/>
          </p:cNvSpPr>
          <p:nvPr/>
        </p:nvSpPr>
        <p:spPr>
          <a:xfrm>
            <a:off x="246743" y="1698453"/>
            <a:ext cx="8650513" cy="4494790"/>
          </a:xfrm>
          <a:prstGeom prst="rect">
            <a:avLst/>
          </a:prstGeom>
        </p:spPr>
        <p:txBody>
          <a:bodyPr vert="horz" lIns="90918" tIns="45457" rIns="90918" bIns="45457"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defRPr/>
            </a:pPr>
            <a:r>
              <a:rPr lang="en-US" altLang="en-US" dirty="0" smtClean="0">
                <a:solidFill>
                  <a:schemeClr val="accent1">
                    <a:lumMod val="50000"/>
                  </a:schemeClr>
                </a:solidFill>
              </a:rPr>
              <a:t>We will open the discussion to any group (please unmute or add comments to the chat)</a:t>
            </a:r>
          </a:p>
          <a:p>
            <a:pPr>
              <a:lnSpc>
                <a:spcPct val="110000"/>
              </a:lnSpc>
              <a:defRPr/>
            </a:pPr>
            <a:r>
              <a:rPr lang="en-US" altLang="en-US" dirty="0" smtClean="0">
                <a:solidFill>
                  <a:schemeClr val="accent1">
                    <a:lumMod val="50000"/>
                  </a:schemeClr>
                </a:solidFill>
              </a:rPr>
              <a:t>Questions</a:t>
            </a:r>
          </a:p>
          <a:p>
            <a:pPr lvl="1">
              <a:lnSpc>
                <a:spcPct val="110000"/>
              </a:lnSpc>
              <a:defRPr/>
            </a:pPr>
            <a:r>
              <a:rPr lang="en-US" altLang="en-US" dirty="0" smtClean="0">
                <a:solidFill>
                  <a:schemeClr val="accent1">
                    <a:lumMod val="50000"/>
                  </a:schemeClr>
                </a:solidFill>
              </a:rPr>
              <a:t>Were you surprised by your results?</a:t>
            </a:r>
          </a:p>
          <a:p>
            <a:pPr lvl="1">
              <a:lnSpc>
                <a:spcPct val="110000"/>
              </a:lnSpc>
              <a:defRPr/>
            </a:pPr>
            <a:r>
              <a:rPr lang="en-US" altLang="en-US" dirty="0" smtClean="0">
                <a:solidFill>
                  <a:schemeClr val="accent1">
                    <a:lumMod val="50000"/>
                  </a:schemeClr>
                </a:solidFill>
              </a:rPr>
              <a:t>How might you use this information in your interactions with colleagues/clients/patients?</a:t>
            </a:r>
          </a:p>
        </p:txBody>
      </p:sp>
    </p:spTree>
    <p:extLst>
      <p:ext uri="{BB962C8B-B14F-4D97-AF65-F5344CB8AC3E}">
        <p14:creationId xmlns:p14="http://schemas.microsoft.com/office/powerpoint/2010/main" val="340916284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HC_WI_PPTtemp_Option2_R0524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CHC_WI_PPTtemp_Option2_R052416</Template>
  <TotalTime>23270</TotalTime>
  <Words>2604</Words>
  <Application>Microsoft Office PowerPoint</Application>
  <PresentationFormat>On-screen Show (4:3)</PresentationFormat>
  <Paragraphs>317</Paragraphs>
  <Slides>42</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MS PGothic</vt:lpstr>
      <vt:lpstr>Aharoni</vt:lpstr>
      <vt:lpstr>Arial</vt:lpstr>
      <vt:lpstr>Calibri</vt:lpstr>
      <vt:lpstr>Calibri Light</vt:lpstr>
      <vt:lpstr>Californian FB</vt:lpstr>
      <vt:lpstr>Helv</vt:lpstr>
      <vt:lpstr>Times New Roman</vt:lpstr>
      <vt:lpstr>Wingdings</vt:lpstr>
      <vt:lpstr>CHC_WI_PPTtemp_Option2_R052416</vt:lpstr>
      <vt:lpstr>PowerPoint Presentation</vt:lpstr>
      <vt:lpstr>Session Goals</vt:lpstr>
      <vt:lpstr>Roles</vt:lpstr>
      <vt:lpstr>Agenda</vt:lpstr>
      <vt:lpstr>PowerPoint Presentation</vt:lpstr>
      <vt:lpstr>Last Session</vt:lpstr>
      <vt:lpstr>PowerPoint Presentation</vt:lpstr>
      <vt:lpstr>PowerPoint Presentation</vt:lpstr>
      <vt:lpstr>PowerPoint Presentation</vt:lpstr>
      <vt:lpstr>PowerPoint Presentation</vt:lpstr>
      <vt:lpstr>Working Effectively in Teams</vt:lpstr>
      <vt:lpstr>Communicating Up and Across</vt:lpstr>
      <vt:lpstr>PowerPoint Presentation</vt:lpstr>
      <vt:lpstr>PowerPoint Presentation</vt:lpstr>
      <vt:lpstr>Leaders Are…</vt:lpstr>
      <vt:lpstr>Action Steps To Consider</vt:lpstr>
      <vt:lpstr>Example: Same Day Access Clinic</vt:lpstr>
      <vt:lpstr>The Team Used Data to Demonstrate Results</vt:lpstr>
      <vt:lpstr>PowerPoint Presentation</vt:lpstr>
      <vt:lpstr>PowerPoint Presentation</vt:lpstr>
      <vt:lpstr>Communicate Clearly &amp; Succinctly</vt:lpstr>
      <vt:lpstr>What is your next communication step in your project?</vt:lpstr>
      <vt:lpstr>What haven’t we figured out yet?</vt:lpstr>
      <vt:lpstr>Take-home Thoughts</vt:lpstr>
      <vt:lpstr>Summary</vt:lpstr>
      <vt:lpstr>Session XII Assignment</vt:lpstr>
      <vt:lpstr>Break!</vt:lpstr>
      <vt:lpstr>QI Office Hours</vt:lpstr>
      <vt:lpstr>PowerPoint Presentation</vt:lpstr>
      <vt:lpstr>FYI – Additional Slides about Managing Up and Communicating with Leaders </vt:lpstr>
      <vt:lpstr>Communicating Up and Across:  Strategies for Communicating with Leadership and Colleagues</vt:lpstr>
      <vt:lpstr>PowerPoint Presentation</vt:lpstr>
      <vt:lpstr>Know Your Stakeholders</vt:lpstr>
      <vt:lpstr>Remember to do a  Stakeholder Analysis…</vt:lpstr>
      <vt:lpstr>Stakeholder Analysis</vt:lpstr>
      <vt:lpstr>Communication Plan</vt:lpstr>
      <vt:lpstr>The Process of Communication</vt:lpstr>
      <vt:lpstr>PowerPoint Presentation</vt:lpstr>
      <vt:lpstr>PowerPoint Presentation</vt:lpstr>
      <vt:lpstr>PowerPoint Presentation</vt:lpstr>
      <vt:lpstr>Developing Political Skill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Feeney, Patti</dc:creator>
  <cp:lastModifiedBy>Splaine, Mark</cp:lastModifiedBy>
  <cp:revision>242</cp:revision>
  <dcterms:created xsi:type="dcterms:W3CDTF">2016-09-01T16:53:39Z</dcterms:created>
  <dcterms:modified xsi:type="dcterms:W3CDTF">2024-03-28T15:22:23Z</dcterms:modified>
</cp:coreProperties>
</file>