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 id="2147483732" r:id="rId3"/>
  </p:sldMasterIdLst>
  <p:notesMasterIdLst>
    <p:notesMasterId r:id="rId52"/>
  </p:notesMasterIdLst>
  <p:sldIdLst>
    <p:sldId id="257" r:id="rId4"/>
    <p:sldId id="258" r:id="rId5"/>
    <p:sldId id="381" r:id="rId6"/>
    <p:sldId id="382" r:id="rId7"/>
    <p:sldId id="392" r:id="rId8"/>
    <p:sldId id="383" r:id="rId9"/>
    <p:sldId id="384"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325" r:id="rId23"/>
    <p:sldId id="368" r:id="rId24"/>
    <p:sldId id="369" r:id="rId25"/>
    <p:sldId id="370" r:id="rId26"/>
    <p:sldId id="371" r:id="rId27"/>
    <p:sldId id="379" r:id="rId28"/>
    <p:sldId id="373" r:id="rId29"/>
    <p:sldId id="374" r:id="rId30"/>
    <p:sldId id="375" r:id="rId31"/>
    <p:sldId id="376" r:id="rId32"/>
    <p:sldId id="377" r:id="rId33"/>
    <p:sldId id="321" r:id="rId34"/>
    <p:sldId id="358" r:id="rId35"/>
    <p:sldId id="356" r:id="rId36"/>
    <p:sldId id="360" r:id="rId37"/>
    <p:sldId id="361" r:id="rId38"/>
    <p:sldId id="357" r:id="rId39"/>
    <p:sldId id="362" r:id="rId40"/>
    <p:sldId id="363" r:id="rId41"/>
    <p:sldId id="364" r:id="rId42"/>
    <p:sldId id="366" r:id="rId43"/>
    <p:sldId id="391" r:id="rId44"/>
    <p:sldId id="367" r:id="rId45"/>
    <p:sldId id="365" r:id="rId46"/>
    <p:sldId id="385" r:id="rId47"/>
    <p:sldId id="386" r:id="rId48"/>
    <p:sldId id="387" r:id="rId49"/>
    <p:sldId id="388" r:id="rId50"/>
    <p:sldId id="38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0B7"/>
    <a:srgbClr val="53EB17"/>
    <a:srgbClr val="2ED7A1"/>
    <a:srgbClr val="FFC000"/>
    <a:srgbClr val="4472C4"/>
    <a:srgbClr val="FAA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068" autoAdjust="0"/>
  </p:normalViewPr>
  <p:slideViewPr>
    <p:cSldViewPr snapToGrid="0">
      <p:cViewPr varScale="1">
        <p:scale>
          <a:sx n="55" d="100"/>
          <a:sy n="55" d="100"/>
        </p:scale>
        <p:origin x="11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HCFP\angersm\TBC%20Learning%20Collab\Medical%20Assistant%20Data.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Medical Assistant (MA) (</a:t>
            </a:r>
            <a:r>
              <a:rPr lang="en-US" b="1" dirty="0" smtClean="0"/>
              <a:t>N=4)</a:t>
            </a:r>
            <a:endParaRPr lang="en-US"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Sheet3!$A$3</c:f>
              <c:strCache>
                <c:ptCount val="1"/>
                <c:pt idx="0">
                  <c:v>Medical Assistant (MA)</c:v>
                </c:pt>
              </c:strCache>
            </c:strRef>
          </c:tx>
          <c:spPr>
            <a:solidFill>
              <a:schemeClr val="accent1">
                <a:lumMod val="75000"/>
              </a:schemeClr>
            </a:solidFill>
            <a:ln>
              <a:solidFill>
                <a:schemeClr val="accent1">
                  <a:lumMod val="75000"/>
                </a:schemeClr>
              </a:solidFill>
            </a:ln>
            <a:effectLst/>
          </c:spPr>
          <c:invertIfNegative val="0"/>
          <c:dLbls>
            <c:dLbl>
              <c:idx val="0"/>
              <c:layout/>
              <c:tx>
                <c:rich>
                  <a:bodyPr/>
                  <a:lstStyle/>
                  <a:p>
                    <a:r>
                      <a:rPr lang="en-US" smtClean="0"/>
                      <a:t>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A26-4B82-94DF-D08018A41E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Sheet3!$B$1:$E$1</c:f>
              <c:strCache>
                <c:ptCount val="4"/>
                <c:pt idx="0">
                  <c:v>Level A: Achieve Most or All of the Important Change Required</c:v>
                </c:pt>
                <c:pt idx="1">
                  <c:v>Level B: Implemented Basic Changes</c:v>
                </c:pt>
                <c:pt idx="2">
                  <c:v>Level C: Early Stages of Change</c:v>
                </c:pt>
                <c:pt idx="3">
                  <c:v>Level D: Just Getting Started</c:v>
                </c:pt>
              </c:strCache>
            </c:strRef>
          </c:cat>
          <c:val>
            <c:numRef>
              <c:f>Sheet3!$B$3:$E$3</c:f>
              <c:numCache>
                <c:formatCode>General</c:formatCode>
                <c:ptCount val="4"/>
                <c:pt idx="0">
                  <c:v>1</c:v>
                </c:pt>
                <c:pt idx="1">
                  <c:v>2</c:v>
                </c:pt>
                <c:pt idx="2">
                  <c:v>1</c:v>
                </c:pt>
                <c:pt idx="3">
                  <c:v>0</c:v>
                </c:pt>
              </c:numCache>
            </c:numRef>
          </c:val>
          <c:extLst>
            <c:ext xmlns:c16="http://schemas.microsoft.com/office/drawing/2014/chart" uri="{C3380CC4-5D6E-409C-BE32-E72D297353CC}">
              <c16:uniqueId val="{00000001-4A26-4B82-94DF-D08018A41E4C}"/>
            </c:ext>
          </c:extLst>
        </c:ser>
        <c:dLbls>
          <c:showLegendKey val="0"/>
          <c:showVal val="0"/>
          <c:showCatName val="0"/>
          <c:showSerName val="0"/>
          <c:showPercent val="0"/>
          <c:showBubbleSize val="0"/>
        </c:dLbls>
        <c:gapWidth val="219"/>
        <c:overlap val="-27"/>
        <c:axId val="675270031"/>
        <c:axId val="675282095"/>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The Practice Team</c:v>
                      </c:pt>
                    </c:strCache>
                  </c:strRef>
                </c:tx>
                <c:spPr>
                  <a:solidFill>
                    <a:schemeClr val="accent1"/>
                  </a:solidFill>
                  <a:ln>
                    <a:noFill/>
                  </a:ln>
                  <a:effectLst/>
                </c:spPr>
                <c:invertIfNegative val="0"/>
                <c:cat>
                  <c:strRef>
                    <c:extLst>
                      <c:ext uri="{02D57815-91ED-43cb-92C2-25804820EDAC}">
                        <c15:formulaRef>
                          <c15:sqref>Sheet3!$B$1:$E$1</c15:sqref>
                        </c15:formulaRef>
                      </c:ext>
                    </c:extLst>
                    <c:strCache>
                      <c:ptCount val="4"/>
                      <c:pt idx="0">
                        <c:v>Level A: Achieve Most or All of the Important Change Required</c:v>
                      </c:pt>
                      <c:pt idx="1">
                        <c:v>Level B: Implemented Basic Changes</c:v>
                      </c:pt>
                      <c:pt idx="2">
                        <c:v>Level C: Early Stages of Change</c:v>
                      </c:pt>
                      <c:pt idx="3">
                        <c:v>Level D: Just Getting Started</c:v>
                      </c:pt>
                    </c:strCache>
                  </c:strRef>
                </c:cat>
                <c:val>
                  <c:numRef>
                    <c:extLst>
                      <c:ext uri="{02D57815-91ED-43cb-92C2-25804820EDAC}">
                        <c15:formulaRef>
                          <c15:sqref>Sheet3!$B$2:$E$2</c15:sqref>
                        </c15:formulaRef>
                      </c:ext>
                    </c:extLst>
                    <c:numCache>
                      <c:formatCode>General</c:formatCode>
                      <c:ptCount val="4"/>
                      <c:pt idx="0">
                        <c:v>0</c:v>
                      </c:pt>
                      <c:pt idx="1">
                        <c:v>11</c:v>
                      </c:pt>
                      <c:pt idx="2">
                        <c:v>3</c:v>
                      </c:pt>
                      <c:pt idx="3">
                        <c:v>0</c:v>
                      </c:pt>
                    </c:numCache>
                  </c:numRef>
                </c:val>
                <c:extLst>
                  <c:ext xmlns:c16="http://schemas.microsoft.com/office/drawing/2014/chart" uri="{C3380CC4-5D6E-409C-BE32-E72D297353CC}">
                    <c16:uniqueId val="{00000002-4A26-4B82-94DF-D08018A41E4C}"/>
                  </c:ext>
                </c:extLst>
              </c15:ser>
            </c15:filteredBarSeries>
          </c:ext>
        </c:extLst>
      </c:barChart>
      <c:catAx>
        <c:axId val="67527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5282095"/>
        <c:crosses val="autoZero"/>
        <c:auto val="1"/>
        <c:lblAlgn val="ctr"/>
        <c:lblOffset val="100"/>
        <c:noMultiLvlLbl val="0"/>
      </c:catAx>
      <c:valAx>
        <c:axId val="675282095"/>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527003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3.565515848980416E-4"/>
          <c:y val="0.64116994156659979"/>
          <c:w val="0.99964341371391074"/>
          <c:h val="0.34844246561650621"/>
        </c:manualLayout>
      </c:layout>
      <c:bar3DChart>
        <c:barDir val="col"/>
        <c:grouping val="stacked"/>
        <c:varyColors val="1"/>
        <c:ser>
          <c:idx val="0"/>
          <c:order val="0"/>
          <c:tx>
            <c:strRef>
              <c:f>Sheet1!$B$1</c:f>
              <c:strCache>
                <c:ptCount val="1"/>
                <c:pt idx="0">
                  <c:v>The Stages of Improvement</c:v>
                </c:pt>
              </c:strCache>
            </c:strRef>
          </c:tx>
          <c:invertIfNegative val="0"/>
          <c:dLbls>
            <c:dLbl>
              <c:idx val="0"/>
              <c:layout>
                <c:manualLayout>
                  <c:x val="1.2820512820512821E-3"/>
                  <c:y val="1.7060091717976359E-3"/>
                </c:manualLayout>
              </c:layout>
              <c:tx>
                <c:rich>
                  <a:bodyPr/>
                  <a:lstStyle/>
                  <a:p>
                    <a:r>
                      <a:rPr lang="en-US" sz="1000" baseline="0" dirty="0" smtClean="0">
                        <a:solidFill>
                          <a:schemeClr val="tx1"/>
                        </a:solidFill>
                      </a:rPr>
                      <a:t>Team &amp; </a:t>
                    </a:r>
                  </a:p>
                  <a:p>
                    <a:r>
                      <a:rPr lang="en-US" sz="1000" baseline="0" dirty="0" smtClean="0">
                        <a:solidFill>
                          <a:schemeClr val="tx1"/>
                        </a:solidFill>
                      </a:rPr>
                      <a:t>Roles Defined</a:t>
                    </a:r>
                    <a:endParaRPr lang="en-US" sz="1000"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573-474F-97AB-05EF3EEF6B90}"/>
                </c:ext>
              </c:extLst>
            </c:dLbl>
            <c:dLbl>
              <c:idx val="1"/>
              <c:layout>
                <c:manualLayout>
                  <c:x val="3.8461538461538698E-3"/>
                  <c:y val="-1.7061435138065969E-3"/>
                </c:manualLayout>
              </c:layout>
              <c:tx>
                <c:rich>
                  <a:bodyPr/>
                  <a:lstStyle/>
                  <a:p>
                    <a:r>
                      <a:rPr lang="en-US" sz="1050" dirty="0" smtClean="0">
                        <a:solidFill>
                          <a:schemeClr val="tx1"/>
                        </a:solidFill>
                      </a:rPr>
                      <a:t>Assessment</a:t>
                    </a:r>
                  </a:p>
                  <a:p>
                    <a:r>
                      <a:rPr lang="en-US" sz="1050" dirty="0" smtClean="0">
                        <a:solidFill>
                          <a:schemeClr val="tx1"/>
                        </a:solidFill>
                      </a:rPr>
                      <a:t>And</a:t>
                    </a:r>
                  </a:p>
                  <a:p>
                    <a:r>
                      <a:rPr lang="en-US" sz="1050" dirty="0" smtClean="0">
                        <a:solidFill>
                          <a:schemeClr val="tx1"/>
                        </a:solidFill>
                      </a:rPr>
                      <a:t>Baseline Data</a:t>
                    </a:r>
                    <a:endParaRPr lang="en-US" sz="1050"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573-474F-97AB-05EF3EEF6B90}"/>
                </c:ext>
              </c:extLst>
            </c:dLbl>
            <c:dLbl>
              <c:idx val="2"/>
              <c:layout/>
              <c:tx>
                <c:rich>
                  <a:bodyPr/>
                  <a:lstStyle/>
                  <a:p>
                    <a:r>
                      <a:rPr lang="en-US" smtClean="0"/>
                      <a:t>Global Aim</a:t>
                    </a:r>
                    <a:endParaRPr lang="en-US"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573-474F-97AB-05EF3EEF6B90}"/>
                </c:ext>
              </c:extLst>
            </c:dLbl>
            <c:dLbl>
              <c:idx val="3"/>
              <c:layout/>
              <c:tx>
                <c:rich>
                  <a:bodyPr/>
                  <a:lstStyle/>
                  <a:p>
                    <a:r>
                      <a:rPr lang="en-US" dirty="0" smtClean="0">
                        <a:solidFill>
                          <a:schemeClr val="tx1"/>
                        </a:solidFill>
                      </a:rPr>
                      <a:t>Problem</a:t>
                    </a:r>
                  </a:p>
                  <a:p>
                    <a:r>
                      <a:rPr lang="en-US" dirty="0" smtClean="0">
                        <a:solidFill>
                          <a:schemeClr val="tx1"/>
                        </a:solidFill>
                      </a:rPr>
                      <a:t>Statement</a:t>
                    </a:r>
                    <a:endParaRPr lang="en-US"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573-474F-97AB-05EF3EEF6B90}"/>
                </c:ext>
              </c:extLst>
            </c:dLbl>
            <c:dLbl>
              <c:idx val="4"/>
              <c:layout>
                <c:manualLayout>
                  <c:x val="3.4694469519536142E-18"/>
                  <c:y val="-2.3654872394977162E-2"/>
                </c:manualLayout>
              </c:layout>
              <c:tx>
                <c:rich>
                  <a:bodyPr/>
                  <a:lstStyle/>
                  <a:p>
                    <a:r>
                      <a:rPr lang="en-US" dirty="0" smtClean="0"/>
                      <a:t>Change</a:t>
                    </a:r>
                    <a:r>
                      <a:rPr lang="en-US" baseline="0" dirty="0" smtClean="0"/>
                      <a:t> ideas/</a:t>
                    </a:r>
                  </a:p>
                  <a:p>
                    <a:r>
                      <a:rPr lang="en-US" baseline="0" dirty="0" smtClean="0"/>
                      <a:t>solution storming</a:t>
                    </a:r>
                    <a:endParaRPr lang="en-US" dirty="0"/>
                  </a:p>
                </c:rich>
              </c:tx>
              <c:showLegendKey val="0"/>
              <c:showVal val="0"/>
              <c:showCatName val="1"/>
              <c:showSerName val="0"/>
              <c:showPercent val="0"/>
              <c:showBubbleSize val="0"/>
              <c:extLst>
                <c:ext xmlns:c15="http://schemas.microsoft.com/office/drawing/2012/chart" uri="{CE6537A1-D6FC-4f65-9D91-7224C49458BB}">
                  <c15:layout>
                    <c:manualLayout>
                      <c:w val="7.1164256063736719E-2"/>
                      <c:h val="0.17933594328179994"/>
                    </c:manualLayout>
                  </c15:layout>
                </c:ext>
                <c:ext xmlns:c16="http://schemas.microsoft.com/office/drawing/2014/chart" uri="{C3380CC4-5D6E-409C-BE32-E72D297353CC}">
                  <c16:uniqueId val="{00000004-0573-474F-97AB-05EF3EEF6B90}"/>
                </c:ext>
              </c:extLst>
            </c:dLbl>
            <c:dLbl>
              <c:idx val="5"/>
              <c:layout>
                <c:manualLayout>
                  <c:x val="0"/>
                  <c:y val="-1.0971916067078356E-3"/>
                </c:manualLayout>
              </c:layout>
              <c:tx>
                <c:rich>
                  <a:bodyPr/>
                  <a:lstStyle/>
                  <a:p>
                    <a:r>
                      <a:rPr lang="en-US" dirty="0" smtClean="0">
                        <a:solidFill>
                          <a:schemeClr val="tx1"/>
                        </a:solidFill>
                      </a:rPr>
                      <a:t>Specific Aims and measures</a:t>
                    </a:r>
                    <a:endParaRPr lang="en-US" dirty="0"/>
                  </a:p>
                </c:rich>
              </c:tx>
              <c:showLegendKey val="0"/>
              <c:showVal val="0"/>
              <c:showCatName val="1"/>
              <c:showSerName val="0"/>
              <c:showPercent val="0"/>
              <c:showBubbleSize val="0"/>
              <c:extLst>
                <c:ext xmlns:c15="http://schemas.microsoft.com/office/drawing/2012/chart" uri="{CE6537A1-D6FC-4f65-9D91-7224C49458BB}">
                  <c15:layout>
                    <c:manualLayout>
                      <c:w val="7.8699763593380614E-2"/>
                      <c:h val="0.12148950838464985"/>
                    </c:manualLayout>
                  </c15:layout>
                </c:ext>
                <c:ext xmlns:c16="http://schemas.microsoft.com/office/drawing/2014/chart" uri="{C3380CC4-5D6E-409C-BE32-E72D297353CC}">
                  <c16:uniqueId val="{00000005-0573-474F-97AB-05EF3EEF6B90}"/>
                </c:ext>
              </c:extLst>
            </c:dLbl>
            <c:dLbl>
              <c:idx val="8"/>
              <c:layout/>
              <c:tx>
                <c:rich>
                  <a:bodyPr/>
                  <a:lstStyle/>
                  <a:p>
                    <a:r>
                      <a:rPr lang="en-US" dirty="0" smtClean="0">
                        <a:solidFill>
                          <a:schemeClr val="tx1"/>
                        </a:solidFill>
                      </a:rPr>
                      <a:t>Spread</a:t>
                    </a:r>
                  </a:p>
                  <a:p>
                    <a:r>
                      <a:rPr lang="en-US" dirty="0" smtClean="0">
                        <a:solidFill>
                          <a:schemeClr val="tx1"/>
                        </a:solidFill>
                      </a:rPr>
                      <a:t>Measure</a:t>
                    </a:r>
                  </a:p>
                  <a:p>
                    <a:r>
                      <a:rPr lang="en-US" dirty="0" smtClean="0">
                        <a:solidFill>
                          <a:schemeClr val="tx1"/>
                        </a:solidFill>
                      </a:rPr>
                      <a:t>and</a:t>
                    </a:r>
                  </a:p>
                  <a:p>
                    <a:r>
                      <a:rPr lang="en-US" dirty="0" smtClean="0">
                        <a:solidFill>
                          <a:schemeClr val="tx1"/>
                        </a:solidFill>
                      </a:rPr>
                      <a:t>Monitor</a:t>
                    </a:r>
                    <a:endParaRPr lang="en-US"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573-474F-97AB-05EF3EEF6B90}"/>
                </c:ext>
              </c:extLst>
            </c:dLbl>
            <c:spPr>
              <a:noFill/>
              <a:ln>
                <a:noFill/>
              </a:ln>
              <a:effectLst/>
            </c:spPr>
            <c:txPr>
              <a:bodyPr/>
              <a:lstStyle/>
              <a:p>
                <a:pPr>
                  <a:defRPr sz="1100" b="1">
                    <a:solidFill>
                      <a:schemeClr val="tx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FOUR QUESTIONS</c:v>
                </c:pt>
                <c:pt idx="1">
                  <c:v>TEAM ASSEMBLY</c:v>
                </c:pt>
                <c:pt idx="2">
                  <c:v>CHARTER</c:v>
                </c:pt>
                <c:pt idx="3">
                  <c:v>BASELINE DATA</c:v>
                </c:pt>
                <c:pt idx="4">
                  <c:v>GLOBAL / SPECIFIC AIM</c:v>
                </c:pt>
                <c:pt idx="5">
                  <c:v>SOLUTION STORMING</c:v>
                </c:pt>
                <c:pt idx="6">
                  <c:v>PDSA</c:v>
                </c:pt>
                <c:pt idx="7">
                  <c:v>SDSA</c:v>
                </c:pt>
                <c:pt idx="8">
                  <c:v>SPREAD, MEASURE &amp; MONITOR</c:v>
                </c:pt>
              </c:strCache>
            </c:strRef>
          </c:cat>
          <c:val>
            <c:numRef>
              <c:f>Sheet1!$B$2:$B$10</c:f>
              <c:numCache>
                <c:formatCode>General</c:formatCode>
                <c:ptCount val="9"/>
                <c:pt idx="0">
                  <c:v>0.5</c:v>
                </c:pt>
                <c:pt idx="1">
                  <c:v>0.75</c:v>
                </c:pt>
                <c:pt idx="2">
                  <c:v>1</c:v>
                </c:pt>
                <c:pt idx="3">
                  <c:v>1.5</c:v>
                </c:pt>
                <c:pt idx="4">
                  <c:v>1.75</c:v>
                </c:pt>
                <c:pt idx="5">
                  <c:v>2</c:v>
                </c:pt>
                <c:pt idx="6">
                  <c:v>2.5</c:v>
                </c:pt>
                <c:pt idx="7">
                  <c:v>2.75</c:v>
                </c:pt>
                <c:pt idx="8">
                  <c:v>3</c:v>
                </c:pt>
              </c:numCache>
            </c:numRef>
          </c:val>
          <c:extLst>
            <c:ext xmlns:c16="http://schemas.microsoft.com/office/drawing/2014/chart" uri="{C3380CC4-5D6E-409C-BE32-E72D297353CC}">
              <c16:uniqueId val="{00000007-0573-474F-97AB-05EF3EEF6B90}"/>
            </c:ext>
          </c:extLst>
        </c:ser>
        <c:dLbls>
          <c:showLegendKey val="0"/>
          <c:showVal val="1"/>
          <c:showCatName val="0"/>
          <c:showSerName val="0"/>
          <c:showPercent val="0"/>
          <c:showBubbleSize val="0"/>
        </c:dLbls>
        <c:gapWidth val="14"/>
        <c:gapDepth val="143"/>
        <c:shape val="box"/>
        <c:axId val="134187008"/>
        <c:axId val="126039680"/>
        <c:axId val="0"/>
      </c:bar3DChart>
      <c:catAx>
        <c:axId val="134187008"/>
        <c:scaling>
          <c:orientation val="minMax"/>
        </c:scaling>
        <c:delete val="1"/>
        <c:axPos val="b"/>
        <c:numFmt formatCode="@" sourceLinked="0"/>
        <c:majorTickMark val="out"/>
        <c:minorTickMark val="none"/>
        <c:tickLblPos val="nextTo"/>
        <c:crossAx val="126039680"/>
        <c:crosses val="autoZero"/>
        <c:auto val="0"/>
        <c:lblAlgn val="ctr"/>
        <c:lblOffset val="100"/>
        <c:noMultiLvlLbl val="0"/>
      </c:catAx>
      <c:valAx>
        <c:axId val="126039680"/>
        <c:scaling>
          <c:orientation val="minMax"/>
        </c:scaling>
        <c:delete val="1"/>
        <c:axPos val="l"/>
        <c:numFmt formatCode="General" sourceLinked="1"/>
        <c:majorTickMark val="out"/>
        <c:minorTickMark val="none"/>
        <c:tickLblPos val="nextTo"/>
        <c:crossAx val="134187008"/>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905DC-70E7-3740-A62A-9BDB11C8665A}"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E5D14EE1-8421-DD44-95DD-CA957412BB25}">
      <dgm:prSet phldrT="[Text]" custT="1"/>
      <dgm:spPr>
        <a:xfrm>
          <a:off x="181903" y="68510"/>
          <a:ext cx="2465523" cy="1052940"/>
        </a:xfrm>
        <a:prstGeom prst="rect">
          <a:avLst/>
        </a:prstGeom>
        <a:solidFill>
          <a:srgbClr val="4472C4"/>
        </a:solidFill>
        <a:ln>
          <a:noFill/>
        </a:ln>
        <a:effectLst/>
      </dgm:spPr>
      <dgm:t>
        <a:bodyPr/>
        <a:lstStyle/>
        <a:p>
          <a:pPr algn="ctr"/>
          <a:r>
            <a:rPr lang="en-US" sz="2000" b="1" dirty="0">
              <a:solidFill>
                <a:srgbClr val="FFFF00"/>
              </a:solidFill>
              <a:latin typeface="Calibri" panose="020F0502020204030204"/>
              <a:ea typeface="+mn-ea"/>
              <a:cs typeface="+mn-cs"/>
            </a:rPr>
            <a:t>We can’t recruit the personnel we need</a:t>
          </a:r>
        </a:p>
      </dgm:t>
    </dgm:pt>
    <dgm:pt modelId="{20888B33-F36B-3842-A627-6554E57BE699}" type="parTrans" cxnId="{846A7F36-5CEA-A741-99CB-56734351CD65}">
      <dgm:prSet/>
      <dgm:spPr/>
      <dgm:t>
        <a:bodyPr/>
        <a:lstStyle/>
        <a:p>
          <a:endParaRPr lang="en-US"/>
        </a:p>
      </dgm:t>
    </dgm:pt>
    <dgm:pt modelId="{2E20349A-8858-D841-9F32-960EF3B912C1}" type="sibTrans" cxnId="{846A7F36-5CEA-A741-99CB-56734351CD65}">
      <dgm:prSet/>
      <dgm:spPr/>
      <dgm:t>
        <a:bodyPr/>
        <a:lstStyle/>
        <a:p>
          <a:endParaRPr lang="en-US"/>
        </a:p>
      </dgm:t>
    </dgm:pt>
    <dgm:pt modelId="{CBFA83FC-726B-6F4F-A241-C7FC70F4B257}">
      <dgm:prSet phldrT="[Text]" custT="1"/>
      <dgm:spPr>
        <a:xfrm>
          <a:off x="2877646" y="94610"/>
          <a:ext cx="2302204" cy="1000740"/>
        </a:xfrm>
        <a:prstGeom prst="rect">
          <a:avLst/>
        </a:prstGeom>
        <a:solidFill>
          <a:srgbClr val="4472C4"/>
        </a:solidFill>
        <a:ln>
          <a:noFill/>
        </a:ln>
        <a:effectLst/>
      </dgm:spPr>
      <dgm:t>
        <a:bodyPr/>
        <a:lstStyle/>
        <a:p>
          <a:pPr algn="ctr"/>
          <a:r>
            <a:rPr lang="en-US" sz="2000" b="1" dirty="0">
              <a:solidFill>
                <a:srgbClr val="FFFF00"/>
              </a:solidFill>
              <a:latin typeface="Calibri" panose="020F0502020204030204"/>
              <a:ea typeface="+mn-ea"/>
              <a:cs typeface="+mn-cs"/>
            </a:rPr>
            <a:t>Only practitioners are reimbursed</a:t>
          </a:r>
        </a:p>
      </dgm:t>
    </dgm:pt>
    <dgm:pt modelId="{23E1CC15-864D-8746-AEA9-6DA08D2CB177}" type="parTrans" cxnId="{7AA4C96E-5DA5-E743-8C9E-81C159C8E80B}">
      <dgm:prSet/>
      <dgm:spPr/>
      <dgm:t>
        <a:bodyPr/>
        <a:lstStyle/>
        <a:p>
          <a:endParaRPr lang="en-US"/>
        </a:p>
      </dgm:t>
    </dgm:pt>
    <dgm:pt modelId="{FEFD7912-4842-6D44-8303-0B48B024DC6C}" type="sibTrans" cxnId="{7AA4C96E-5DA5-E743-8C9E-81C159C8E80B}">
      <dgm:prSet/>
      <dgm:spPr/>
      <dgm:t>
        <a:bodyPr/>
        <a:lstStyle/>
        <a:p>
          <a:endParaRPr lang="en-US"/>
        </a:p>
      </dgm:t>
    </dgm:pt>
    <dgm:pt modelId="{5F8DA3A5-2D27-DA4A-B2BA-DE279C3D7D72}">
      <dgm:prSet phldrT="[Text]" custT="1"/>
      <dgm:spPr>
        <a:xfrm>
          <a:off x="5410071" y="770"/>
          <a:ext cx="2842578" cy="1188421"/>
        </a:xfrm>
        <a:prstGeom prst="rect">
          <a:avLst/>
        </a:prstGeom>
        <a:solidFill>
          <a:srgbClr val="4472C4"/>
        </a:solidFill>
        <a:ln>
          <a:noFill/>
        </a:ln>
        <a:effectLst/>
      </dgm:spPr>
      <dgm:t>
        <a:bodyPr/>
        <a:lstStyle/>
        <a:p>
          <a:pPr algn="ctr"/>
          <a:r>
            <a:rPr lang="en-US" sz="2000" b="1" dirty="0">
              <a:solidFill>
                <a:srgbClr val="FFFF00"/>
              </a:solidFill>
              <a:latin typeface="Calibri" panose="020F0502020204030204"/>
              <a:ea typeface="+mn-ea"/>
              <a:cs typeface="+mn-cs"/>
            </a:rPr>
            <a:t>Who knows when the alternative payment model will actually arrive</a:t>
          </a:r>
        </a:p>
      </dgm:t>
    </dgm:pt>
    <dgm:pt modelId="{BE9E3D20-3B2F-DB4A-998F-A2530CD19BD5}" type="parTrans" cxnId="{4D21EBBE-AE34-AE47-B0C1-1F7D618579CA}">
      <dgm:prSet/>
      <dgm:spPr/>
      <dgm:t>
        <a:bodyPr/>
        <a:lstStyle/>
        <a:p>
          <a:endParaRPr lang="en-US"/>
        </a:p>
      </dgm:t>
    </dgm:pt>
    <dgm:pt modelId="{391946F7-979A-044D-92C8-460AC4EF4B05}" type="sibTrans" cxnId="{4D21EBBE-AE34-AE47-B0C1-1F7D618579CA}">
      <dgm:prSet/>
      <dgm:spPr/>
      <dgm:t>
        <a:bodyPr/>
        <a:lstStyle/>
        <a:p>
          <a:endParaRPr lang="en-US"/>
        </a:p>
      </dgm:t>
    </dgm:pt>
    <dgm:pt modelId="{0B3A62ED-AACC-F843-9439-0DB3A327851E}">
      <dgm:prSet phldrT="[Text]" custT="1"/>
      <dgm:spPr>
        <a:xfrm>
          <a:off x="515653" y="1419412"/>
          <a:ext cx="2338395" cy="1242030"/>
        </a:xfrm>
        <a:prstGeom prst="rect">
          <a:avLst/>
        </a:prstGeom>
        <a:solidFill>
          <a:srgbClr val="4472C4"/>
        </a:solidFill>
        <a:ln>
          <a:noFill/>
        </a:ln>
        <a:effectLst/>
      </dgm:spPr>
      <dgm:t>
        <a:bodyPr/>
        <a:lstStyle/>
        <a:p>
          <a:pPr algn="ctr"/>
          <a:r>
            <a:rPr lang="en-US" sz="2000" b="1" dirty="0">
              <a:solidFill>
                <a:srgbClr val="FFFF00"/>
              </a:solidFill>
              <a:latin typeface="Calibri" panose="020F0502020204030204"/>
              <a:ea typeface="+mn-ea"/>
              <a:cs typeface="+mn-cs"/>
            </a:rPr>
            <a:t>No time to train and mentor staff in their enhanced roles</a:t>
          </a:r>
        </a:p>
      </dgm:t>
    </dgm:pt>
    <dgm:pt modelId="{42ED4C15-79C3-7744-AFDB-1673DB9A8EBD}" type="parTrans" cxnId="{ED17D5F2-E756-F943-891F-8230F3A735C3}">
      <dgm:prSet/>
      <dgm:spPr/>
      <dgm:t>
        <a:bodyPr/>
        <a:lstStyle/>
        <a:p>
          <a:endParaRPr lang="en-US"/>
        </a:p>
      </dgm:t>
    </dgm:pt>
    <dgm:pt modelId="{D1756B7D-6580-994B-B6A7-763C59351E6E}" type="sibTrans" cxnId="{ED17D5F2-E756-F943-891F-8230F3A735C3}">
      <dgm:prSet/>
      <dgm:spPr/>
      <dgm:t>
        <a:bodyPr/>
        <a:lstStyle/>
        <a:p>
          <a:endParaRPr lang="en-US"/>
        </a:p>
      </dgm:t>
    </dgm:pt>
    <dgm:pt modelId="{0EC14808-6CCE-FB4A-B82A-7A7E2439DAB8}">
      <dgm:prSet phldrT="[Text]" custT="1"/>
      <dgm:spPr>
        <a:xfrm>
          <a:off x="3084269" y="1526699"/>
          <a:ext cx="2302204" cy="1027455"/>
        </a:xfrm>
        <a:prstGeom prst="rect">
          <a:avLst/>
        </a:prstGeom>
        <a:solidFill>
          <a:srgbClr val="4472C4"/>
        </a:solidFill>
        <a:ln>
          <a:noFill/>
        </a:ln>
        <a:effectLst/>
      </dgm:spPr>
      <dgm:t>
        <a:bodyPr/>
        <a:lstStyle/>
        <a:p>
          <a:pPr algn="ctr"/>
          <a:r>
            <a:rPr lang="en-US" sz="2000" b="1" dirty="0">
              <a:solidFill>
                <a:srgbClr val="FFFF00"/>
              </a:solidFill>
              <a:latin typeface="Calibri" panose="020F0502020204030204"/>
              <a:ea typeface="+mn-ea"/>
              <a:cs typeface="+mn-cs"/>
            </a:rPr>
            <a:t>Scope of practice laws</a:t>
          </a:r>
        </a:p>
      </dgm:t>
    </dgm:pt>
    <dgm:pt modelId="{FEEF8897-6FC1-C347-B8D7-9B1EC0DA8973}" type="parTrans" cxnId="{DFA6A47B-D4F8-4F48-B400-6516ABE09A39}">
      <dgm:prSet/>
      <dgm:spPr/>
      <dgm:t>
        <a:bodyPr/>
        <a:lstStyle/>
        <a:p>
          <a:endParaRPr lang="en-US"/>
        </a:p>
      </dgm:t>
    </dgm:pt>
    <dgm:pt modelId="{C89E6632-AC4E-6946-84D7-AAABBC33E84B}" type="sibTrans" cxnId="{DFA6A47B-D4F8-4F48-B400-6516ABE09A39}">
      <dgm:prSet/>
      <dgm:spPr/>
      <dgm:t>
        <a:bodyPr/>
        <a:lstStyle/>
        <a:p>
          <a:endParaRPr lang="en-US"/>
        </a:p>
      </dgm:t>
    </dgm:pt>
    <dgm:pt modelId="{FC3CEFE3-4274-434D-8D4E-65256ECCED88}">
      <dgm:prSet phldrT="[Text]" custT="1"/>
      <dgm:spPr>
        <a:xfrm>
          <a:off x="5616694" y="1521243"/>
          <a:ext cx="2302204" cy="1038367"/>
        </a:xfrm>
        <a:prstGeom prst="rect">
          <a:avLst/>
        </a:prstGeom>
        <a:solidFill>
          <a:srgbClr val="4472C4"/>
        </a:solidFill>
        <a:ln>
          <a:noFill/>
        </a:ln>
        <a:effectLst/>
      </dgm:spPr>
      <dgm:t>
        <a:bodyPr/>
        <a:lstStyle/>
        <a:p>
          <a:pPr algn="ctr"/>
          <a:r>
            <a:rPr lang="en-US" sz="2000" b="1" dirty="0">
              <a:solidFill>
                <a:srgbClr val="FFFF00"/>
              </a:solidFill>
              <a:latin typeface="Calibri" panose="020F0502020204030204"/>
              <a:ea typeface="+mn-ea"/>
              <a:cs typeface="+mn-cs"/>
            </a:rPr>
            <a:t>Will patients accept their care?</a:t>
          </a:r>
        </a:p>
      </dgm:t>
    </dgm:pt>
    <dgm:pt modelId="{78A816F5-2BEA-A14C-A37F-66D34CE10FC0}" type="parTrans" cxnId="{48871E2B-E030-D44D-B1B8-78B58CD3E623}">
      <dgm:prSet/>
      <dgm:spPr/>
      <dgm:t>
        <a:bodyPr/>
        <a:lstStyle/>
        <a:p>
          <a:endParaRPr lang="en-US"/>
        </a:p>
      </dgm:t>
    </dgm:pt>
    <dgm:pt modelId="{37C66B58-E79F-9547-A2A5-DCCC578FBDA2}" type="sibTrans" cxnId="{48871E2B-E030-D44D-B1B8-78B58CD3E623}">
      <dgm:prSet/>
      <dgm:spPr/>
      <dgm:t>
        <a:bodyPr/>
        <a:lstStyle/>
        <a:p>
          <a:endParaRPr lang="en-US"/>
        </a:p>
      </dgm:t>
    </dgm:pt>
    <dgm:pt modelId="{125B403E-DCA0-CD49-91E3-5FAB1386FE0A}" type="pres">
      <dgm:prSet presAssocID="{8FD905DC-70E7-3740-A62A-9BDB11C8665A}" presName="diagram" presStyleCnt="0">
        <dgm:presLayoutVars>
          <dgm:dir/>
          <dgm:resizeHandles val="exact"/>
        </dgm:presLayoutVars>
      </dgm:prSet>
      <dgm:spPr/>
      <dgm:t>
        <a:bodyPr/>
        <a:lstStyle/>
        <a:p>
          <a:endParaRPr lang="en-US"/>
        </a:p>
      </dgm:t>
    </dgm:pt>
    <dgm:pt modelId="{4E0A240A-A339-584E-8BFF-E0F3021A7AA7}" type="pres">
      <dgm:prSet presAssocID="{E5D14EE1-8421-DD44-95DD-CA957412BB25}" presName="node" presStyleLbl="node1" presStyleIdx="0" presStyleCnt="6" custScaleX="107094" custScaleY="76227">
        <dgm:presLayoutVars>
          <dgm:bulletEnabled val="1"/>
        </dgm:presLayoutVars>
      </dgm:prSet>
      <dgm:spPr/>
      <dgm:t>
        <a:bodyPr/>
        <a:lstStyle/>
        <a:p>
          <a:endParaRPr lang="en-US"/>
        </a:p>
      </dgm:t>
    </dgm:pt>
    <dgm:pt modelId="{7C908268-C763-3549-9F11-D61422BA521E}" type="pres">
      <dgm:prSet presAssocID="{2E20349A-8858-D841-9F32-960EF3B912C1}" presName="sibTrans" presStyleCnt="0"/>
      <dgm:spPr/>
    </dgm:pt>
    <dgm:pt modelId="{97C74400-2B70-1C47-B0B0-024429A56ED6}" type="pres">
      <dgm:prSet presAssocID="{CBFA83FC-726B-6F4F-A241-C7FC70F4B257}" presName="node" presStyleLbl="node1" presStyleIdx="1" presStyleCnt="6" custScaleY="72448">
        <dgm:presLayoutVars>
          <dgm:bulletEnabled val="1"/>
        </dgm:presLayoutVars>
      </dgm:prSet>
      <dgm:spPr/>
      <dgm:t>
        <a:bodyPr/>
        <a:lstStyle/>
        <a:p>
          <a:endParaRPr lang="en-US"/>
        </a:p>
      </dgm:t>
    </dgm:pt>
    <dgm:pt modelId="{E95C1044-ADDA-3147-8611-D84E76453A71}" type="pres">
      <dgm:prSet presAssocID="{FEFD7912-4842-6D44-8303-0B48B024DC6C}" presName="sibTrans" presStyleCnt="0"/>
      <dgm:spPr/>
    </dgm:pt>
    <dgm:pt modelId="{2D1C0BFE-04D8-7345-B16C-6040904C5EA2}" type="pres">
      <dgm:prSet presAssocID="{5F8DA3A5-2D27-DA4A-B2BA-DE279C3D7D72}" presName="node" presStyleLbl="node1" presStyleIdx="2" presStyleCnt="6" custScaleX="123472" custScaleY="86035">
        <dgm:presLayoutVars>
          <dgm:bulletEnabled val="1"/>
        </dgm:presLayoutVars>
      </dgm:prSet>
      <dgm:spPr/>
      <dgm:t>
        <a:bodyPr/>
        <a:lstStyle/>
        <a:p>
          <a:endParaRPr lang="en-US"/>
        </a:p>
      </dgm:t>
    </dgm:pt>
    <dgm:pt modelId="{B3A137B5-64D2-334B-A001-938ED6795980}" type="pres">
      <dgm:prSet presAssocID="{391946F7-979A-044D-92C8-460AC4EF4B05}" presName="sibTrans" presStyleCnt="0"/>
      <dgm:spPr/>
    </dgm:pt>
    <dgm:pt modelId="{0148518C-9259-BC4A-B7BE-5CF715F689BD}" type="pres">
      <dgm:prSet presAssocID="{0B3A62ED-AACC-F843-9439-0DB3A327851E}" presName="node" presStyleLbl="node1" presStyleIdx="3" presStyleCnt="6" custScaleX="101572" custScaleY="89916">
        <dgm:presLayoutVars>
          <dgm:bulletEnabled val="1"/>
        </dgm:presLayoutVars>
      </dgm:prSet>
      <dgm:spPr/>
      <dgm:t>
        <a:bodyPr/>
        <a:lstStyle/>
        <a:p>
          <a:endParaRPr lang="en-US"/>
        </a:p>
      </dgm:t>
    </dgm:pt>
    <dgm:pt modelId="{26925789-0F9C-6644-B8CF-1CFBA7B62B75}" type="pres">
      <dgm:prSet presAssocID="{D1756B7D-6580-994B-B6A7-763C59351E6E}" presName="sibTrans" presStyleCnt="0"/>
      <dgm:spPr/>
    </dgm:pt>
    <dgm:pt modelId="{861461C8-5771-264E-9B22-6A65DD7D7691}" type="pres">
      <dgm:prSet presAssocID="{0EC14808-6CCE-FB4A-B82A-7A7E2439DAB8}" presName="node" presStyleLbl="node1" presStyleIdx="4" presStyleCnt="6" custScaleY="74382">
        <dgm:presLayoutVars>
          <dgm:bulletEnabled val="1"/>
        </dgm:presLayoutVars>
      </dgm:prSet>
      <dgm:spPr/>
      <dgm:t>
        <a:bodyPr/>
        <a:lstStyle/>
        <a:p>
          <a:endParaRPr lang="en-US"/>
        </a:p>
      </dgm:t>
    </dgm:pt>
    <dgm:pt modelId="{0011FE5B-0B38-494F-94E3-BC5FF3F7A752}" type="pres">
      <dgm:prSet presAssocID="{C89E6632-AC4E-6946-84D7-AAABBC33E84B}" presName="sibTrans" presStyleCnt="0"/>
      <dgm:spPr/>
    </dgm:pt>
    <dgm:pt modelId="{25E76771-D6D5-724F-8AB7-E6647FBD5F09}" type="pres">
      <dgm:prSet presAssocID="{FC3CEFE3-4274-434D-8D4E-65256ECCED88}" presName="node" presStyleLbl="node1" presStyleIdx="5" presStyleCnt="6" custScaleY="75172">
        <dgm:presLayoutVars>
          <dgm:bulletEnabled val="1"/>
        </dgm:presLayoutVars>
      </dgm:prSet>
      <dgm:spPr/>
      <dgm:t>
        <a:bodyPr/>
        <a:lstStyle/>
        <a:p>
          <a:endParaRPr lang="en-US"/>
        </a:p>
      </dgm:t>
    </dgm:pt>
  </dgm:ptLst>
  <dgm:cxnLst>
    <dgm:cxn modelId="{8915F553-BEF8-B746-BA99-2A9E7AA06E4F}" type="presOf" srcId="{0B3A62ED-AACC-F843-9439-0DB3A327851E}" destId="{0148518C-9259-BC4A-B7BE-5CF715F689BD}" srcOrd="0" destOrd="0" presId="urn:microsoft.com/office/officeart/2005/8/layout/default"/>
    <dgm:cxn modelId="{488D2CBB-8F3F-D94B-9007-E089CD9B8A1A}" type="presOf" srcId="{5F8DA3A5-2D27-DA4A-B2BA-DE279C3D7D72}" destId="{2D1C0BFE-04D8-7345-B16C-6040904C5EA2}" srcOrd="0" destOrd="0" presId="urn:microsoft.com/office/officeart/2005/8/layout/default"/>
    <dgm:cxn modelId="{B1CCDC8B-E92E-0649-BBDC-308BABBAA2E3}" type="presOf" srcId="{8FD905DC-70E7-3740-A62A-9BDB11C8665A}" destId="{125B403E-DCA0-CD49-91E3-5FAB1386FE0A}" srcOrd="0" destOrd="0" presId="urn:microsoft.com/office/officeart/2005/8/layout/default"/>
    <dgm:cxn modelId="{DFA6A47B-D4F8-4F48-B400-6516ABE09A39}" srcId="{8FD905DC-70E7-3740-A62A-9BDB11C8665A}" destId="{0EC14808-6CCE-FB4A-B82A-7A7E2439DAB8}" srcOrd="4" destOrd="0" parTransId="{FEEF8897-6FC1-C347-B8D7-9B1EC0DA8973}" sibTransId="{C89E6632-AC4E-6946-84D7-AAABBC33E84B}"/>
    <dgm:cxn modelId="{2AEED9D6-CF02-874B-8466-3F62CD4B9C3F}" type="presOf" srcId="{FC3CEFE3-4274-434D-8D4E-65256ECCED88}" destId="{25E76771-D6D5-724F-8AB7-E6647FBD5F09}" srcOrd="0" destOrd="0" presId="urn:microsoft.com/office/officeart/2005/8/layout/default"/>
    <dgm:cxn modelId="{4D21EBBE-AE34-AE47-B0C1-1F7D618579CA}" srcId="{8FD905DC-70E7-3740-A62A-9BDB11C8665A}" destId="{5F8DA3A5-2D27-DA4A-B2BA-DE279C3D7D72}" srcOrd="2" destOrd="0" parTransId="{BE9E3D20-3B2F-DB4A-998F-A2530CD19BD5}" sibTransId="{391946F7-979A-044D-92C8-460AC4EF4B05}"/>
    <dgm:cxn modelId="{6F99A20D-A7F7-B24C-BC01-8785E84A6C6D}" type="presOf" srcId="{E5D14EE1-8421-DD44-95DD-CA957412BB25}" destId="{4E0A240A-A339-584E-8BFF-E0F3021A7AA7}" srcOrd="0" destOrd="0" presId="urn:microsoft.com/office/officeart/2005/8/layout/default"/>
    <dgm:cxn modelId="{958DFD76-CB0A-6F47-8DBF-ED526D1188C9}" type="presOf" srcId="{0EC14808-6CCE-FB4A-B82A-7A7E2439DAB8}" destId="{861461C8-5771-264E-9B22-6A65DD7D7691}" srcOrd="0" destOrd="0" presId="urn:microsoft.com/office/officeart/2005/8/layout/default"/>
    <dgm:cxn modelId="{846A7F36-5CEA-A741-99CB-56734351CD65}" srcId="{8FD905DC-70E7-3740-A62A-9BDB11C8665A}" destId="{E5D14EE1-8421-DD44-95DD-CA957412BB25}" srcOrd="0" destOrd="0" parTransId="{20888B33-F36B-3842-A627-6554E57BE699}" sibTransId="{2E20349A-8858-D841-9F32-960EF3B912C1}"/>
    <dgm:cxn modelId="{48871E2B-E030-D44D-B1B8-78B58CD3E623}" srcId="{8FD905DC-70E7-3740-A62A-9BDB11C8665A}" destId="{FC3CEFE3-4274-434D-8D4E-65256ECCED88}" srcOrd="5" destOrd="0" parTransId="{78A816F5-2BEA-A14C-A37F-66D34CE10FC0}" sibTransId="{37C66B58-E79F-9547-A2A5-DCCC578FBDA2}"/>
    <dgm:cxn modelId="{ED17D5F2-E756-F943-891F-8230F3A735C3}" srcId="{8FD905DC-70E7-3740-A62A-9BDB11C8665A}" destId="{0B3A62ED-AACC-F843-9439-0DB3A327851E}" srcOrd="3" destOrd="0" parTransId="{42ED4C15-79C3-7744-AFDB-1673DB9A8EBD}" sibTransId="{D1756B7D-6580-994B-B6A7-763C59351E6E}"/>
    <dgm:cxn modelId="{7AA4C96E-5DA5-E743-8C9E-81C159C8E80B}" srcId="{8FD905DC-70E7-3740-A62A-9BDB11C8665A}" destId="{CBFA83FC-726B-6F4F-A241-C7FC70F4B257}" srcOrd="1" destOrd="0" parTransId="{23E1CC15-864D-8746-AEA9-6DA08D2CB177}" sibTransId="{FEFD7912-4842-6D44-8303-0B48B024DC6C}"/>
    <dgm:cxn modelId="{6B39B4A9-4D41-EA4E-97BC-0D3317B3BC0B}" type="presOf" srcId="{CBFA83FC-726B-6F4F-A241-C7FC70F4B257}" destId="{97C74400-2B70-1C47-B0B0-024429A56ED6}" srcOrd="0" destOrd="0" presId="urn:microsoft.com/office/officeart/2005/8/layout/default"/>
    <dgm:cxn modelId="{B37A3235-B854-D443-BF91-76029C347589}" type="presParOf" srcId="{125B403E-DCA0-CD49-91E3-5FAB1386FE0A}" destId="{4E0A240A-A339-584E-8BFF-E0F3021A7AA7}" srcOrd="0" destOrd="0" presId="urn:microsoft.com/office/officeart/2005/8/layout/default"/>
    <dgm:cxn modelId="{F2125A50-04EA-1641-AC4E-120221C160B6}" type="presParOf" srcId="{125B403E-DCA0-CD49-91E3-5FAB1386FE0A}" destId="{7C908268-C763-3549-9F11-D61422BA521E}" srcOrd="1" destOrd="0" presId="urn:microsoft.com/office/officeart/2005/8/layout/default"/>
    <dgm:cxn modelId="{71D3F8F0-05D1-4542-9E04-FFECB4C234AB}" type="presParOf" srcId="{125B403E-DCA0-CD49-91E3-5FAB1386FE0A}" destId="{97C74400-2B70-1C47-B0B0-024429A56ED6}" srcOrd="2" destOrd="0" presId="urn:microsoft.com/office/officeart/2005/8/layout/default"/>
    <dgm:cxn modelId="{5D17983D-8651-3545-AC63-9FB1C4F6FF40}" type="presParOf" srcId="{125B403E-DCA0-CD49-91E3-5FAB1386FE0A}" destId="{E95C1044-ADDA-3147-8611-D84E76453A71}" srcOrd="3" destOrd="0" presId="urn:microsoft.com/office/officeart/2005/8/layout/default"/>
    <dgm:cxn modelId="{D65F2149-B9C7-AF40-B87C-399681AB4D9F}" type="presParOf" srcId="{125B403E-DCA0-CD49-91E3-5FAB1386FE0A}" destId="{2D1C0BFE-04D8-7345-B16C-6040904C5EA2}" srcOrd="4" destOrd="0" presId="urn:microsoft.com/office/officeart/2005/8/layout/default"/>
    <dgm:cxn modelId="{3BAD65B6-FD34-3A4B-85EF-13FE7673EB4E}" type="presParOf" srcId="{125B403E-DCA0-CD49-91E3-5FAB1386FE0A}" destId="{B3A137B5-64D2-334B-A001-938ED6795980}" srcOrd="5" destOrd="0" presId="urn:microsoft.com/office/officeart/2005/8/layout/default"/>
    <dgm:cxn modelId="{59B9D24E-EE3B-2347-B3C9-ED8410524B5C}" type="presParOf" srcId="{125B403E-DCA0-CD49-91E3-5FAB1386FE0A}" destId="{0148518C-9259-BC4A-B7BE-5CF715F689BD}" srcOrd="6" destOrd="0" presId="urn:microsoft.com/office/officeart/2005/8/layout/default"/>
    <dgm:cxn modelId="{4E3D7274-8986-BC4B-AB95-69C40F84F3B5}" type="presParOf" srcId="{125B403E-DCA0-CD49-91E3-5FAB1386FE0A}" destId="{26925789-0F9C-6644-B8CF-1CFBA7B62B75}" srcOrd="7" destOrd="0" presId="urn:microsoft.com/office/officeart/2005/8/layout/default"/>
    <dgm:cxn modelId="{D6BF9B9F-8004-E946-8773-EFB4B1FB2BDC}" type="presParOf" srcId="{125B403E-DCA0-CD49-91E3-5FAB1386FE0A}" destId="{861461C8-5771-264E-9B22-6A65DD7D7691}" srcOrd="8" destOrd="0" presId="urn:microsoft.com/office/officeart/2005/8/layout/default"/>
    <dgm:cxn modelId="{72A3619C-162A-D542-8452-5118187CD27B}" type="presParOf" srcId="{125B403E-DCA0-CD49-91E3-5FAB1386FE0A}" destId="{0011FE5B-0B38-494F-94E3-BC5FF3F7A752}" srcOrd="9" destOrd="0" presId="urn:microsoft.com/office/officeart/2005/8/layout/default"/>
    <dgm:cxn modelId="{DF1AB924-9136-FF49-AC1A-C303CA089920}" type="presParOf" srcId="{125B403E-DCA0-CD49-91E3-5FAB1386FE0A}" destId="{25E76771-D6D5-724F-8AB7-E6647FBD5F0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92847-196F-4F31-BC3E-122443ECCCA8}" type="doc">
      <dgm:prSet loTypeId="urn:microsoft.com/office/officeart/2005/8/layout/chart3" loCatId="cycle" qsTypeId="urn:microsoft.com/office/officeart/2005/8/quickstyle/simple1" qsCatId="simple" csTypeId="urn:microsoft.com/office/officeart/2005/8/colors/colorful4" csCatId="colorful" phldr="1"/>
      <dgm:spPr/>
    </dgm:pt>
    <dgm:pt modelId="{146B76E7-D576-48F6-96D0-08F0057A4366}">
      <dgm:prSet phldrT="[Text]"/>
      <dgm:spPr/>
      <dgm:t>
        <a:bodyPr/>
        <a:lstStyle/>
        <a:p>
          <a:r>
            <a:rPr lang="en-US" b="1" dirty="0">
              <a:latin typeface="+mj-lt"/>
            </a:rPr>
            <a:t>Cost</a:t>
          </a:r>
        </a:p>
      </dgm:t>
    </dgm:pt>
    <dgm:pt modelId="{A5520262-852D-404A-8EBB-E2AC74C9E4EC}" type="parTrans" cxnId="{5BB24E94-919E-4A36-93D2-7D74596AFFEF}">
      <dgm:prSet/>
      <dgm:spPr/>
      <dgm:t>
        <a:bodyPr/>
        <a:lstStyle/>
        <a:p>
          <a:endParaRPr lang="en-US"/>
        </a:p>
      </dgm:t>
    </dgm:pt>
    <dgm:pt modelId="{1EBC20B7-59D4-40B1-B80A-7F5BA6B988B1}" type="sibTrans" cxnId="{5BB24E94-919E-4A36-93D2-7D74596AFFEF}">
      <dgm:prSet/>
      <dgm:spPr/>
      <dgm:t>
        <a:bodyPr/>
        <a:lstStyle/>
        <a:p>
          <a:endParaRPr lang="en-US"/>
        </a:p>
      </dgm:t>
    </dgm:pt>
    <dgm:pt modelId="{51F4829B-32D1-4BB8-A53E-F2C990AB0B76}">
      <dgm:prSet phldrT="[Text]"/>
      <dgm:spPr/>
      <dgm:t>
        <a:bodyPr/>
        <a:lstStyle/>
        <a:p>
          <a:r>
            <a:rPr lang="en-US" b="1" dirty="0">
              <a:latin typeface="+mj-lt"/>
            </a:rPr>
            <a:t>Quality/Safety</a:t>
          </a:r>
        </a:p>
      </dgm:t>
    </dgm:pt>
    <dgm:pt modelId="{01270E20-589A-4B45-8EB5-49FC8CC2FEBD}" type="parTrans" cxnId="{A9D67EA0-D4F8-4F40-9802-819EC9D19AED}">
      <dgm:prSet/>
      <dgm:spPr/>
      <dgm:t>
        <a:bodyPr/>
        <a:lstStyle/>
        <a:p>
          <a:endParaRPr lang="en-US"/>
        </a:p>
      </dgm:t>
    </dgm:pt>
    <dgm:pt modelId="{10F4873C-418C-4775-8123-B0C358746762}" type="sibTrans" cxnId="{A9D67EA0-D4F8-4F40-9802-819EC9D19AED}">
      <dgm:prSet/>
      <dgm:spPr/>
      <dgm:t>
        <a:bodyPr/>
        <a:lstStyle/>
        <a:p>
          <a:endParaRPr lang="en-US"/>
        </a:p>
      </dgm:t>
    </dgm:pt>
    <dgm:pt modelId="{DA9EFBCD-54A6-4C5F-89EF-6A012F629849}">
      <dgm:prSet phldrT="[Text]"/>
      <dgm:spPr/>
      <dgm:t>
        <a:bodyPr/>
        <a:lstStyle/>
        <a:p>
          <a:r>
            <a:rPr lang="en-US" b="1" dirty="0">
              <a:latin typeface="+mj-lt"/>
            </a:rPr>
            <a:t>Patient experience</a:t>
          </a:r>
        </a:p>
      </dgm:t>
    </dgm:pt>
    <dgm:pt modelId="{F1855F61-98ED-447C-93FB-54DD09682747}" type="parTrans" cxnId="{EA0476FC-1E40-4300-B41E-60777DE5A7EB}">
      <dgm:prSet/>
      <dgm:spPr/>
      <dgm:t>
        <a:bodyPr/>
        <a:lstStyle/>
        <a:p>
          <a:endParaRPr lang="en-US"/>
        </a:p>
      </dgm:t>
    </dgm:pt>
    <dgm:pt modelId="{0E5F4BCA-4C82-41F4-AA95-B5AB0A89FC78}" type="sibTrans" cxnId="{EA0476FC-1E40-4300-B41E-60777DE5A7EB}">
      <dgm:prSet/>
      <dgm:spPr/>
      <dgm:t>
        <a:bodyPr/>
        <a:lstStyle/>
        <a:p>
          <a:endParaRPr lang="en-US"/>
        </a:p>
      </dgm:t>
    </dgm:pt>
    <dgm:pt modelId="{4B9EA257-CD8D-41BD-B3ED-D68FF3B9C0E0}">
      <dgm:prSet phldrT="[Text]"/>
      <dgm:spPr/>
      <dgm:t>
        <a:bodyPr/>
        <a:lstStyle/>
        <a:p>
          <a:r>
            <a:rPr lang="en-US" b="1" dirty="0">
              <a:latin typeface="+mj-lt"/>
            </a:rPr>
            <a:t>Work experience</a:t>
          </a:r>
        </a:p>
      </dgm:t>
    </dgm:pt>
    <dgm:pt modelId="{1931D831-2E05-415C-838B-5BC409A180F7}" type="parTrans" cxnId="{9048295B-F195-422D-84F3-A0A4411A0E23}">
      <dgm:prSet/>
      <dgm:spPr/>
      <dgm:t>
        <a:bodyPr/>
        <a:lstStyle/>
        <a:p>
          <a:endParaRPr lang="en-US"/>
        </a:p>
      </dgm:t>
    </dgm:pt>
    <dgm:pt modelId="{75BEA688-6110-4983-BD50-40B7C48507C2}" type="sibTrans" cxnId="{9048295B-F195-422D-84F3-A0A4411A0E23}">
      <dgm:prSet/>
      <dgm:spPr/>
      <dgm:t>
        <a:bodyPr/>
        <a:lstStyle/>
        <a:p>
          <a:endParaRPr lang="en-US"/>
        </a:p>
      </dgm:t>
    </dgm:pt>
    <dgm:pt modelId="{11630965-142F-49E4-8937-4DE722D8231E}" type="pres">
      <dgm:prSet presAssocID="{E9192847-196F-4F31-BC3E-122443ECCCA8}" presName="compositeShape" presStyleCnt="0">
        <dgm:presLayoutVars>
          <dgm:chMax val="7"/>
          <dgm:dir/>
          <dgm:resizeHandles val="exact"/>
        </dgm:presLayoutVars>
      </dgm:prSet>
      <dgm:spPr/>
    </dgm:pt>
    <dgm:pt modelId="{29EE6CB0-0FCF-49C7-B1B3-8DA9E122CC0B}" type="pres">
      <dgm:prSet presAssocID="{E9192847-196F-4F31-BC3E-122443ECCCA8}" presName="wedge1" presStyleLbl="node1" presStyleIdx="0" presStyleCnt="4" custLinFactNeighborX="-4264" custLinFactNeighborY="4193"/>
      <dgm:spPr/>
      <dgm:t>
        <a:bodyPr/>
        <a:lstStyle/>
        <a:p>
          <a:endParaRPr lang="en-US"/>
        </a:p>
      </dgm:t>
    </dgm:pt>
    <dgm:pt modelId="{FFC68CCB-FD30-4563-BAB9-649215F50871}" type="pres">
      <dgm:prSet presAssocID="{E9192847-196F-4F31-BC3E-122443ECCCA8}" presName="wedge1Tx" presStyleLbl="node1" presStyleIdx="0" presStyleCnt="4">
        <dgm:presLayoutVars>
          <dgm:chMax val="0"/>
          <dgm:chPref val="0"/>
          <dgm:bulletEnabled val="1"/>
        </dgm:presLayoutVars>
      </dgm:prSet>
      <dgm:spPr/>
      <dgm:t>
        <a:bodyPr/>
        <a:lstStyle/>
        <a:p>
          <a:endParaRPr lang="en-US"/>
        </a:p>
      </dgm:t>
    </dgm:pt>
    <dgm:pt modelId="{9D545BD8-C58A-4080-88E1-E37D6716573E}" type="pres">
      <dgm:prSet presAssocID="{E9192847-196F-4F31-BC3E-122443ECCCA8}" presName="wedge2" presStyleLbl="node1" presStyleIdx="1" presStyleCnt="4"/>
      <dgm:spPr/>
      <dgm:t>
        <a:bodyPr/>
        <a:lstStyle/>
        <a:p>
          <a:endParaRPr lang="en-US"/>
        </a:p>
      </dgm:t>
    </dgm:pt>
    <dgm:pt modelId="{68AA1189-ED58-4EBC-9AA0-FFF3BDB3CC48}" type="pres">
      <dgm:prSet presAssocID="{E9192847-196F-4F31-BC3E-122443ECCCA8}" presName="wedge2Tx" presStyleLbl="node1" presStyleIdx="1" presStyleCnt="4">
        <dgm:presLayoutVars>
          <dgm:chMax val="0"/>
          <dgm:chPref val="0"/>
          <dgm:bulletEnabled val="1"/>
        </dgm:presLayoutVars>
      </dgm:prSet>
      <dgm:spPr/>
      <dgm:t>
        <a:bodyPr/>
        <a:lstStyle/>
        <a:p>
          <a:endParaRPr lang="en-US"/>
        </a:p>
      </dgm:t>
    </dgm:pt>
    <dgm:pt modelId="{BA16247A-0EE1-43C0-A73A-AA4CF5FE2438}" type="pres">
      <dgm:prSet presAssocID="{E9192847-196F-4F31-BC3E-122443ECCCA8}" presName="wedge3" presStyleLbl="node1" presStyleIdx="2" presStyleCnt="4"/>
      <dgm:spPr/>
      <dgm:t>
        <a:bodyPr/>
        <a:lstStyle/>
        <a:p>
          <a:endParaRPr lang="en-US"/>
        </a:p>
      </dgm:t>
    </dgm:pt>
    <dgm:pt modelId="{894A78DF-3FC7-4B89-B9D0-C1C5BE91C7A3}" type="pres">
      <dgm:prSet presAssocID="{E9192847-196F-4F31-BC3E-122443ECCCA8}" presName="wedge3Tx" presStyleLbl="node1" presStyleIdx="2" presStyleCnt="4">
        <dgm:presLayoutVars>
          <dgm:chMax val="0"/>
          <dgm:chPref val="0"/>
          <dgm:bulletEnabled val="1"/>
        </dgm:presLayoutVars>
      </dgm:prSet>
      <dgm:spPr/>
      <dgm:t>
        <a:bodyPr/>
        <a:lstStyle/>
        <a:p>
          <a:endParaRPr lang="en-US"/>
        </a:p>
      </dgm:t>
    </dgm:pt>
    <dgm:pt modelId="{47ED4C6B-248E-472C-9801-5A4DF437C196}" type="pres">
      <dgm:prSet presAssocID="{E9192847-196F-4F31-BC3E-122443ECCCA8}" presName="wedge4" presStyleLbl="node1" presStyleIdx="3" presStyleCnt="4"/>
      <dgm:spPr/>
      <dgm:t>
        <a:bodyPr/>
        <a:lstStyle/>
        <a:p>
          <a:endParaRPr lang="en-US"/>
        </a:p>
      </dgm:t>
    </dgm:pt>
    <dgm:pt modelId="{25BBF1FC-9767-44B6-8223-A95F9202A71F}" type="pres">
      <dgm:prSet presAssocID="{E9192847-196F-4F31-BC3E-122443ECCCA8}" presName="wedge4Tx" presStyleLbl="node1" presStyleIdx="3" presStyleCnt="4">
        <dgm:presLayoutVars>
          <dgm:chMax val="0"/>
          <dgm:chPref val="0"/>
          <dgm:bulletEnabled val="1"/>
        </dgm:presLayoutVars>
      </dgm:prSet>
      <dgm:spPr/>
      <dgm:t>
        <a:bodyPr/>
        <a:lstStyle/>
        <a:p>
          <a:endParaRPr lang="en-US"/>
        </a:p>
      </dgm:t>
    </dgm:pt>
  </dgm:ptLst>
  <dgm:cxnLst>
    <dgm:cxn modelId="{45A28175-A62E-4A86-9F1A-F5C40F30A1ED}" type="presOf" srcId="{E9192847-196F-4F31-BC3E-122443ECCCA8}" destId="{11630965-142F-49E4-8937-4DE722D8231E}" srcOrd="0" destOrd="0" presId="urn:microsoft.com/office/officeart/2005/8/layout/chart3"/>
    <dgm:cxn modelId="{8B700924-3F05-4383-A407-FBB283FAE4DF}" type="presOf" srcId="{4B9EA257-CD8D-41BD-B3ED-D68FF3B9C0E0}" destId="{47ED4C6B-248E-472C-9801-5A4DF437C196}" srcOrd="0" destOrd="0" presId="urn:microsoft.com/office/officeart/2005/8/layout/chart3"/>
    <dgm:cxn modelId="{34974F4E-F89B-4A2E-A264-6D13A7F09F7E}" type="presOf" srcId="{146B76E7-D576-48F6-96D0-08F0057A4366}" destId="{29EE6CB0-0FCF-49C7-B1B3-8DA9E122CC0B}" srcOrd="0" destOrd="0" presId="urn:microsoft.com/office/officeart/2005/8/layout/chart3"/>
    <dgm:cxn modelId="{EA0476FC-1E40-4300-B41E-60777DE5A7EB}" srcId="{E9192847-196F-4F31-BC3E-122443ECCCA8}" destId="{DA9EFBCD-54A6-4C5F-89EF-6A012F629849}" srcOrd="2" destOrd="0" parTransId="{F1855F61-98ED-447C-93FB-54DD09682747}" sibTransId="{0E5F4BCA-4C82-41F4-AA95-B5AB0A89FC78}"/>
    <dgm:cxn modelId="{DF6D30FC-EAA2-4356-8E94-623EA417E7F7}" type="presOf" srcId="{DA9EFBCD-54A6-4C5F-89EF-6A012F629849}" destId="{BA16247A-0EE1-43C0-A73A-AA4CF5FE2438}" srcOrd="0" destOrd="0" presId="urn:microsoft.com/office/officeart/2005/8/layout/chart3"/>
    <dgm:cxn modelId="{0A32ABFB-7E8B-4775-B8D2-90C50F18747E}" type="presOf" srcId="{51F4829B-32D1-4BB8-A53E-F2C990AB0B76}" destId="{9D545BD8-C58A-4080-88E1-E37D6716573E}" srcOrd="0" destOrd="0" presId="urn:microsoft.com/office/officeart/2005/8/layout/chart3"/>
    <dgm:cxn modelId="{C8945BD8-046D-4A93-B4EC-2E7050A338D2}" type="presOf" srcId="{51F4829B-32D1-4BB8-A53E-F2C990AB0B76}" destId="{68AA1189-ED58-4EBC-9AA0-FFF3BDB3CC48}" srcOrd="1" destOrd="0" presId="urn:microsoft.com/office/officeart/2005/8/layout/chart3"/>
    <dgm:cxn modelId="{9048295B-F195-422D-84F3-A0A4411A0E23}" srcId="{E9192847-196F-4F31-BC3E-122443ECCCA8}" destId="{4B9EA257-CD8D-41BD-B3ED-D68FF3B9C0E0}" srcOrd="3" destOrd="0" parTransId="{1931D831-2E05-415C-838B-5BC409A180F7}" sibTransId="{75BEA688-6110-4983-BD50-40B7C48507C2}"/>
    <dgm:cxn modelId="{2C02B0C8-2FE7-46DF-9A45-2B5EB95260A6}" type="presOf" srcId="{4B9EA257-CD8D-41BD-B3ED-D68FF3B9C0E0}" destId="{25BBF1FC-9767-44B6-8223-A95F9202A71F}" srcOrd="1" destOrd="0" presId="urn:microsoft.com/office/officeart/2005/8/layout/chart3"/>
    <dgm:cxn modelId="{A9D67EA0-D4F8-4F40-9802-819EC9D19AED}" srcId="{E9192847-196F-4F31-BC3E-122443ECCCA8}" destId="{51F4829B-32D1-4BB8-A53E-F2C990AB0B76}" srcOrd="1" destOrd="0" parTransId="{01270E20-589A-4B45-8EB5-49FC8CC2FEBD}" sibTransId="{10F4873C-418C-4775-8123-B0C358746762}"/>
    <dgm:cxn modelId="{8C2BE4A1-C8C0-4BC8-A122-6F4894DDA643}" type="presOf" srcId="{146B76E7-D576-48F6-96D0-08F0057A4366}" destId="{FFC68CCB-FD30-4563-BAB9-649215F50871}" srcOrd="1" destOrd="0" presId="urn:microsoft.com/office/officeart/2005/8/layout/chart3"/>
    <dgm:cxn modelId="{5BB24E94-919E-4A36-93D2-7D74596AFFEF}" srcId="{E9192847-196F-4F31-BC3E-122443ECCCA8}" destId="{146B76E7-D576-48F6-96D0-08F0057A4366}" srcOrd="0" destOrd="0" parTransId="{A5520262-852D-404A-8EBB-E2AC74C9E4EC}" sibTransId="{1EBC20B7-59D4-40B1-B80A-7F5BA6B988B1}"/>
    <dgm:cxn modelId="{644DDD4D-EC7C-4067-98DC-57D25A41F1C9}" type="presOf" srcId="{DA9EFBCD-54A6-4C5F-89EF-6A012F629849}" destId="{894A78DF-3FC7-4B89-B9D0-C1C5BE91C7A3}" srcOrd="1" destOrd="0" presId="urn:microsoft.com/office/officeart/2005/8/layout/chart3"/>
    <dgm:cxn modelId="{64F9CF0A-2F06-4B4B-9443-49C4A873D5BC}" type="presParOf" srcId="{11630965-142F-49E4-8937-4DE722D8231E}" destId="{29EE6CB0-0FCF-49C7-B1B3-8DA9E122CC0B}" srcOrd="0" destOrd="0" presId="urn:microsoft.com/office/officeart/2005/8/layout/chart3"/>
    <dgm:cxn modelId="{C638C1C6-326B-4898-B663-A5A5746BF34D}" type="presParOf" srcId="{11630965-142F-49E4-8937-4DE722D8231E}" destId="{FFC68CCB-FD30-4563-BAB9-649215F50871}" srcOrd="1" destOrd="0" presId="urn:microsoft.com/office/officeart/2005/8/layout/chart3"/>
    <dgm:cxn modelId="{8E3AD55B-FA0E-4929-B260-AAEE33AD983E}" type="presParOf" srcId="{11630965-142F-49E4-8937-4DE722D8231E}" destId="{9D545BD8-C58A-4080-88E1-E37D6716573E}" srcOrd="2" destOrd="0" presId="urn:microsoft.com/office/officeart/2005/8/layout/chart3"/>
    <dgm:cxn modelId="{1FC607DA-8FBA-4FF1-A2A0-DB877F1486D3}" type="presParOf" srcId="{11630965-142F-49E4-8937-4DE722D8231E}" destId="{68AA1189-ED58-4EBC-9AA0-FFF3BDB3CC48}" srcOrd="3" destOrd="0" presId="urn:microsoft.com/office/officeart/2005/8/layout/chart3"/>
    <dgm:cxn modelId="{AECEFB3A-6BC8-44F1-9153-C73B73560FC4}" type="presParOf" srcId="{11630965-142F-49E4-8937-4DE722D8231E}" destId="{BA16247A-0EE1-43C0-A73A-AA4CF5FE2438}" srcOrd="4" destOrd="0" presId="urn:microsoft.com/office/officeart/2005/8/layout/chart3"/>
    <dgm:cxn modelId="{20000607-88D8-4227-B37D-74D5B5DF390D}" type="presParOf" srcId="{11630965-142F-49E4-8937-4DE722D8231E}" destId="{894A78DF-3FC7-4B89-B9D0-C1C5BE91C7A3}" srcOrd="5" destOrd="0" presId="urn:microsoft.com/office/officeart/2005/8/layout/chart3"/>
    <dgm:cxn modelId="{00A6F4FA-7227-4D16-9F82-89D25C6B4472}" type="presParOf" srcId="{11630965-142F-49E4-8937-4DE722D8231E}" destId="{47ED4C6B-248E-472C-9801-5A4DF437C196}" srcOrd="6" destOrd="0" presId="urn:microsoft.com/office/officeart/2005/8/layout/chart3"/>
    <dgm:cxn modelId="{5D0ADC07-EE35-4B87-B7CC-B8CA3FEBF52E}" type="presParOf" srcId="{11630965-142F-49E4-8937-4DE722D8231E}" destId="{25BBF1FC-9767-44B6-8223-A95F9202A71F}"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A240A-A339-584E-8BFF-E0F3021A7AA7}">
      <dsp:nvSpPr>
        <dsp:cNvPr id="0" name=""/>
        <dsp:cNvSpPr/>
      </dsp:nvSpPr>
      <dsp:spPr>
        <a:xfrm>
          <a:off x="181903" y="68510"/>
          <a:ext cx="2465523" cy="1052940"/>
        </a:xfrm>
        <a:prstGeom prst="rect">
          <a:avLst/>
        </a:prstGeom>
        <a:solidFill>
          <a:srgbClr val="4472C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FFFF00"/>
              </a:solidFill>
              <a:latin typeface="Calibri" panose="020F0502020204030204"/>
              <a:ea typeface="+mn-ea"/>
              <a:cs typeface="+mn-cs"/>
            </a:rPr>
            <a:t>We can’t recruit the personnel we need</a:t>
          </a:r>
        </a:p>
      </dsp:txBody>
      <dsp:txXfrm>
        <a:off x="181903" y="68510"/>
        <a:ext cx="2465523" cy="1052940"/>
      </dsp:txXfrm>
    </dsp:sp>
    <dsp:sp modelId="{97C74400-2B70-1C47-B0B0-024429A56ED6}">
      <dsp:nvSpPr>
        <dsp:cNvPr id="0" name=""/>
        <dsp:cNvSpPr/>
      </dsp:nvSpPr>
      <dsp:spPr>
        <a:xfrm>
          <a:off x="2877646" y="94610"/>
          <a:ext cx="2302204" cy="1000740"/>
        </a:xfrm>
        <a:prstGeom prst="rect">
          <a:avLst/>
        </a:prstGeom>
        <a:solidFill>
          <a:srgbClr val="4472C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FFFF00"/>
              </a:solidFill>
              <a:latin typeface="Calibri" panose="020F0502020204030204"/>
              <a:ea typeface="+mn-ea"/>
              <a:cs typeface="+mn-cs"/>
            </a:rPr>
            <a:t>Only practitioners are reimbursed</a:t>
          </a:r>
        </a:p>
      </dsp:txBody>
      <dsp:txXfrm>
        <a:off x="2877646" y="94610"/>
        <a:ext cx="2302204" cy="1000740"/>
      </dsp:txXfrm>
    </dsp:sp>
    <dsp:sp modelId="{2D1C0BFE-04D8-7345-B16C-6040904C5EA2}">
      <dsp:nvSpPr>
        <dsp:cNvPr id="0" name=""/>
        <dsp:cNvSpPr/>
      </dsp:nvSpPr>
      <dsp:spPr>
        <a:xfrm>
          <a:off x="5410071" y="770"/>
          <a:ext cx="2842578" cy="1188421"/>
        </a:xfrm>
        <a:prstGeom prst="rect">
          <a:avLst/>
        </a:prstGeom>
        <a:solidFill>
          <a:srgbClr val="4472C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FFFF00"/>
              </a:solidFill>
              <a:latin typeface="Calibri" panose="020F0502020204030204"/>
              <a:ea typeface="+mn-ea"/>
              <a:cs typeface="+mn-cs"/>
            </a:rPr>
            <a:t>Who knows when the alternative payment model will actually arrive</a:t>
          </a:r>
        </a:p>
      </dsp:txBody>
      <dsp:txXfrm>
        <a:off x="5410071" y="770"/>
        <a:ext cx="2842578" cy="1188421"/>
      </dsp:txXfrm>
    </dsp:sp>
    <dsp:sp modelId="{0148518C-9259-BC4A-B7BE-5CF715F689BD}">
      <dsp:nvSpPr>
        <dsp:cNvPr id="0" name=""/>
        <dsp:cNvSpPr/>
      </dsp:nvSpPr>
      <dsp:spPr>
        <a:xfrm>
          <a:off x="515653" y="1419412"/>
          <a:ext cx="2338395" cy="1242030"/>
        </a:xfrm>
        <a:prstGeom prst="rect">
          <a:avLst/>
        </a:prstGeom>
        <a:solidFill>
          <a:srgbClr val="4472C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FFFF00"/>
              </a:solidFill>
              <a:latin typeface="Calibri" panose="020F0502020204030204"/>
              <a:ea typeface="+mn-ea"/>
              <a:cs typeface="+mn-cs"/>
            </a:rPr>
            <a:t>No time to train and mentor staff in their enhanced roles</a:t>
          </a:r>
        </a:p>
      </dsp:txBody>
      <dsp:txXfrm>
        <a:off x="515653" y="1419412"/>
        <a:ext cx="2338395" cy="1242030"/>
      </dsp:txXfrm>
    </dsp:sp>
    <dsp:sp modelId="{861461C8-5771-264E-9B22-6A65DD7D7691}">
      <dsp:nvSpPr>
        <dsp:cNvPr id="0" name=""/>
        <dsp:cNvSpPr/>
      </dsp:nvSpPr>
      <dsp:spPr>
        <a:xfrm>
          <a:off x="3084269" y="1526699"/>
          <a:ext cx="2302204" cy="1027455"/>
        </a:xfrm>
        <a:prstGeom prst="rect">
          <a:avLst/>
        </a:prstGeom>
        <a:solidFill>
          <a:srgbClr val="4472C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FFFF00"/>
              </a:solidFill>
              <a:latin typeface="Calibri" panose="020F0502020204030204"/>
              <a:ea typeface="+mn-ea"/>
              <a:cs typeface="+mn-cs"/>
            </a:rPr>
            <a:t>Scope of practice laws</a:t>
          </a:r>
        </a:p>
      </dsp:txBody>
      <dsp:txXfrm>
        <a:off x="3084269" y="1526699"/>
        <a:ext cx="2302204" cy="1027455"/>
      </dsp:txXfrm>
    </dsp:sp>
    <dsp:sp modelId="{25E76771-D6D5-724F-8AB7-E6647FBD5F09}">
      <dsp:nvSpPr>
        <dsp:cNvPr id="0" name=""/>
        <dsp:cNvSpPr/>
      </dsp:nvSpPr>
      <dsp:spPr>
        <a:xfrm>
          <a:off x="5616694" y="1521243"/>
          <a:ext cx="2302204" cy="1038367"/>
        </a:xfrm>
        <a:prstGeom prst="rect">
          <a:avLst/>
        </a:prstGeom>
        <a:solidFill>
          <a:srgbClr val="4472C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FFFF00"/>
              </a:solidFill>
              <a:latin typeface="Calibri" panose="020F0502020204030204"/>
              <a:ea typeface="+mn-ea"/>
              <a:cs typeface="+mn-cs"/>
            </a:rPr>
            <a:t>Will patients accept their care?</a:t>
          </a:r>
        </a:p>
      </dsp:txBody>
      <dsp:txXfrm>
        <a:off x="5616694" y="1521243"/>
        <a:ext cx="2302204" cy="1038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E6CB0-0FCF-49C7-B1B3-8DA9E122CC0B}">
      <dsp:nvSpPr>
        <dsp:cNvPr id="0" name=""/>
        <dsp:cNvSpPr/>
      </dsp:nvSpPr>
      <dsp:spPr>
        <a:xfrm>
          <a:off x="1689986" y="528434"/>
          <a:ext cx="4551680" cy="4551680"/>
        </a:xfrm>
        <a:prstGeom prst="pie">
          <a:avLst>
            <a:gd name="adj1" fmla="val 162000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a:latin typeface="+mj-lt"/>
            </a:rPr>
            <a:t>Cost</a:t>
          </a:r>
        </a:p>
      </dsp:txBody>
      <dsp:txXfrm>
        <a:off x="4017845" y="1370495"/>
        <a:ext cx="1679786" cy="1354666"/>
      </dsp:txXfrm>
    </dsp:sp>
    <dsp:sp modelId="{9D545BD8-C58A-4080-88E1-E37D6716573E}">
      <dsp:nvSpPr>
        <dsp:cNvPr id="0" name=""/>
        <dsp:cNvSpPr/>
      </dsp:nvSpPr>
      <dsp:spPr>
        <a:xfrm>
          <a:off x="1692249" y="529403"/>
          <a:ext cx="4551680" cy="4551680"/>
        </a:xfrm>
        <a:prstGeom prst="pie">
          <a:avLst>
            <a:gd name="adj1" fmla="val 0"/>
            <a:gd name="adj2" fmla="val 540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a:latin typeface="+mj-lt"/>
            </a:rPr>
            <a:t>Quality/Safety</a:t>
          </a:r>
        </a:p>
      </dsp:txBody>
      <dsp:txXfrm>
        <a:off x="4049369" y="2886523"/>
        <a:ext cx="1679786" cy="1354666"/>
      </dsp:txXfrm>
    </dsp:sp>
    <dsp:sp modelId="{BA16247A-0EE1-43C0-A73A-AA4CF5FE2438}">
      <dsp:nvSpPr>
        <dsp:cNvPr id="0" name=""/>
        <dsp:cNvSpPr/>
      </dsp:nvSpPr>
      <dsp:spPr>
        <a:xfrm>
          <a:off x="1692249" y="529403"/>
          <a:ext cx="4551680" cy="4551680"/>
        </a:xfrm>
        <a:prstGeom prst="pie">
          <a:avLst>
            <a:gd name="adj1" fmla="val 5400000"/>
            <a:gd name="adj2" fmla="val 1080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a:latin typeface="+mj-lt"/>
            </a:rPr>
            <a:t>Patient experience</a:t>
          </a:r>
        </a:p>
      </dsp:txBody>
      <dsp:txXfrm>
        <a:off x="2207022" y="2886523"/>
        <a:ext cx="1679786" cy="1354666"/>
      </dsp:txXfrm>
    </dsp:sp>
    <dsp:sp modelId="{47ED4C6B-248E-472C-9801-5A4DF437C196}">
      <dsp:nvSpPr>
        <dsp:cNvPr id="0" name=""/>
        <dsp:cNvSpPr/>
      </dsp:nvSpPr>
      <dsp:spPr>
        <a:xfrm>
          <a:off x="1692249" y="529403"/>
          <a:ext cx="4551680" cy="4551680"/>
        </a:xfrm>
        <a:prstGeom prst="pie">
          <a:avLst>
            <a:gd name="adj1" fmla="val 10800000"/>
            <a:gd name="adj2" fmla="val 162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a:latin typeface="+mj-lt"/>
            </a:rPr>
            <a:t>Work experience</a:t>
          </a:r>
        </a:p>
      </dsp:txBody>
      <dsp:txXfrm>
        <a:off x="2207022" y="1369297"/>
        <a:ext cx="1679786"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0.11765</cdr:x>
      <cdr:y>0.63333</cdr:y>
    </cdr:from>
    <cdr:to>
      <cdr:x>0.20168</cdr:x>
      <cdr:y>0.7</cdr:y>
    </cdr:to>
    <cdr:sp macro="" textlink="">
      <cdr:nvSpPr>
        <cdr:cNvPr id="2" name="TextBox 1"/>
        <cdr:cNvSpPr txBox="1"/>
      </cdr:nvSpPr>
      <cdr:spPr>
        <a:xfrm xmlns:a="http://schemas.openxmlformats.org/drawingml/2006/main">
          <a:off x="1066800" y="4343400"/>
          <a:ext cx="762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0.11765</cdr:x>
      <cdr:y>0.63333</cdr:y>
    </cdr:from>
    <cdr:to>
      <cdr:x>0.20168</cdr:x>
      <cdr:y>0.71111</cdr:y>
    </cdr:to>
    <cdr:sp macro="" textlink="">
      <cdr:nvSpPr>
        <cdr:cNvPr id="3" name="TextBox 2"/>
        <cdr:cNvSpPr txBox="1"/>
      </cdr:nvSpPr>
      <cdr:spPr>
        <a:xfrm xmlns:a="http://schemas.openxmlformats.org/drawingml/2006/main">
          <a:off x="1066800" y="4343400"/>
          <a:ext cx="762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cdr:x>
      <cdr:y>0.08346</cdr:y>
    </cdr:from>
    <cdr:to>
      <cdr:x>1</cdr:x>
      <cdr:y>0.15649</cdr:y>
    </cdr:to>
    <cdr:sp macro="" textlink="">
      <cdr:nvSpPr>
        <cdr:cNvPr id="4" name="TextBox 3"/>
        <cdr:cNvSpPr txBox="1"/>
      </cdr:nvSpPr>
      <cdr:spPr>
        <a:xfrm xmlns:a="http://schemas.openxmlformats.org/drawingml/2006/main">
          <a:off x="6934200" y="609600"/>
          <a:ext cx="2971800" cy="5334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13BEA-EBC0-4C25-8D2E-A82D7425F01B}"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71151-49A1-4801-9D29-B3A8ABBB58A1}" type="slidenum">
              <a:rPr lang="en-US" smtClean="0"/>
              <a:t>‹#›</a:t>
            </a:fld>
            <a:endParaRPr lang="en-US"/>
          </a:p>
        </p:txBody>
      </p:sp>
    </p:spTree>
    <p:extLst>
      <p:ext uri="{BB962C8B-B14F-4D97-AF65-F5344CB8AC3E}">
        <p14:creationId xmlns:p14="http://schemas.microsoft.com/office/powerpoint/2010/main" val="2744490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fld id="{23371151-49A1-4801-9D29-B3A8ABBB58A1}" type="slidenum">
              <a:rPr lang="en-US" smtClean="0"/>
              <a:t>1</a:t>
            </a:fld>
            <a:endParaRPr lang="en-US"/>
          </a:p>
        </p:txBody>
      </p:sp>
    </p:spTree>
    <p:extLst>
      <p:ext uri="{BB962C8B-B14F-4D97-AF65-F5344CB8AC3E}">
        <p14:creationId xmlns:p14="http://schemas.microsoft.com/office/powerpoint/2010/main" val="371789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Mary</a:t>
            </a:r>
            <a:endParaRPr lang="en-US" b="1"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t>talk about team guide assessment use MA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t>Continued journey</a:t>
            </a:r>
            <a:r>
              <a:rPr lang="en-US" b="0" i="0" baseline="0" dirty="0" smtClean="0"/>
              <a:t> and repeat taking it to keep mapping journey; good to reference back to it; not just a starting place or report card but a bench mark of journey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89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Mary</a:t>
            </a:r>
            <a:endParaRPr lang="en-US" b="1" dirty="0" smtClean="0"/>
          </a:p>
          <a:p>
            <a:r>
              <a:rPr lang="en-US" b="0" dirty="0" smtClean="0"/>
              <a:t>Not all teams have done this – good reminder; help emphasize importance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072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a:t>
            </a:r>
          </a:p>
          <a:p>
            <a:r>
              <a:rPr lang="en-US" dirty="0" smtClean="0"/>
              <a:t>Creating culture that encourages</a:t>
            </a:r>
            <a:r>
              <a:rPr lang="en-US" baseline="0" dirty="0" smtClean="0"/>
              <a:t> gifts and talents of the workforce; valued member of team with unique skills and talents </a:t>
            </a:r>
          </a:p>
          <a:p>
            <a:r>
              <a:rPr lang="en-US" baseline="0" dirty="0" smtClean="0"/>
              <a:t>Emphasis on culture shift </a:t>
            </a:r>
          </a:p>
          <a:p>
            <a:r>
              <a:rPr lang="en-US" baseline="0" dirty="0" smtClean="0"/>
              <a:t>Motivational interview skills</a:t>
            </a:r>
            <a:endParaRPr lang="en-US" dirty="0" smtClean="0"/>
          </a:p>
          <a:p>
            <a:endParaRPr lang="en-US" dirty="0" smtClean="0"/>
          </a:p>
          <a:p>
            <a:r>
              <a:rPr lang="en-US" dirty="0" smtClean="0"/>
              <a:t>During our interviews, this was the model we</a:t>
            </a:r>
            <a:r>
              <a:rPr lang="en-US" baseline="0" dirty="0" smtClean="0"/>
              <a:t> used to help you identify the core team members for collaborative participation. </a:t>
            </a:r>
          </a:p>
          <a:p>
            <a:r>
              <a:rPr lang="en-US" baseline="0" dirty="0" smtClean="0"/>
              <a:t>Core team can be 1-3 provider and MA dyads.   At a minimum , your core team is a dyad.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044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Mary</a:t>
            </a:r>
            <a:endParaRPr lang="en-US" dirty="0" smtClean="0"/>
          </a:p>
          <a:p>
            <a:r>
              <a:rPr lang="en-US" dirty="0" smtClean="0"/>
              <a:t>Talk about how much the role has expanded;</a:t>
            </a:r>
            <a:r>
              <a:rPr lang="en-US" baseline="0" dirty="0" smtClean="0"/>
              <a:t> met one MA and you met MA; creativity with the role to solve organizational problems and meet specific needs of pop.</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852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563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861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11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Mary</a:t>
            </a:r>
          </a:p>
          <a:p>
            <a:pPr marL="228600" indent="-228600">
              <a:buAutoNum type="arabicPeriod"/>
            </a:pPr>
            <a:r>
              <a:rPr lang="en-US" dirty="0" smtClean="0"/>
              <a:t>triage, immunizations, wound care—traditional</a:t>
            </a:r>
          </a:p>
          <a:p>
            <a:pPr marL="228600" indent="-228600">
              <a:buAutoNum type="arabicPeriod"/>
            </a:pPr>
            <a:r>
              <a:rPr lang="en-US" dirty="0" smtClean="0"/>
              <a:t>Newer: chronic disease </a:t>
            </a:r>
            <a:r>
              <a:rPr lang="en-US" dirty="0" err="1" smtClean="0"/>
              <a:t>mgt</a:t>
            </a:r>
            <a:r>
              <a:rPr lang="en-US" dirty="0" smtClean="0"/>
              <a:t> and practice operations/QI</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21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p>
          <a:p>
            <a:r>
              <a:rPr lang="en-US" dirty="0" smtClean="0"/>
              <a:t>These areas</a:t>
            </a:r>
            <a:r>
              <a:rPr lang="en-US" baseline="0" dirty="0" smtClean="0"/>
              <a:t> of practice support population management, self-management support, medication management, care management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162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Emphasize difference between panel</a:t>
            </a:r>
            <a:r>
              <a:rPr lang="en-US" i="0" baseline="0" dirty="0" smtClean="0"/>
              <a:t> management and huddle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Fix</a:t>
            </a:r>
            <a:r>
              <a:rPr lang="en-US" i="0" baseline="0" dirty="0" smtClean="0"/>
              <a:t> these questions up to include Role of RN</a:t>
            </a:r>
            <a:endParaRPr lang="en-US" i="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28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fld id="{23371151-49A1-4801-9D29-B3A8ABBB58A1}" type="slidenum">
              <a:rPr lang="en-US" smtClean="0"/>
              <a:t>2</a:t>
            </a:fld>
            <a:endParaRPr lang="en-US"/>
          </a:p>
        </p:txBody>
      </p:sp>
    </p:spTree>
    <p:extLst>
      <p:ext uri="{BB962C8B-B14F-4D97-AF65-F5344CB8AC3E}">
        <p14:creationId xmlns:p14="http://schemas.microsoft.com/office/powerpoint/2010/main" val="3687241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537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576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333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513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115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8720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157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094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416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00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912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984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16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947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fld id="{23371151-49A1-4801-9D29-B3A8ABBB58A1}" type="slidenum">
              <a:rPr lang="en-US" smtClean="0"/>
              <a:t>33</a:t>
            </a:fld>
            <a:endParaRPr lang="en-US"/>
          </a:p>
        </p:txBody>
      </p:sp>
    </p:spTree>
    <p:extLst>
      <p:ext uri="{BB962C8B-B14F-4D97-AF65-F5344CB8AC3E}">
        <p14:creationId xmlns:p14="http://schemas.microsoft.com/office/powerpoint/2010/main" val="7846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fld id="{23371151-49A1-4801-9D29-B3A8ABBB58A1}" type="slidenum">
              <a:rPr lang="en-US" smtClean="0"/>
              <a:t>34</a:t>
            </a:fld>
            <a:endParaRPr lang="en-US"/>
          </a:p>
        </p:txBody>
      </p:sp>
    </p:spTree>
    <p:extLst>
      <p:ext uri="{BB962C8B-B14F-4D97-AF65-F5344CB8AC3E}">
        <p14:creationId xmlns:p14="http://schemas.microsoft.com/office/powerpoint/2010/main" val="3395196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fld id="{23371151-49A1-4801-9D29-B3A8ABBB58A1}" type="slidenum">
              <a:rPr lang="en-US" smtClean="0"/>
              <a:t>35</a:t>
            </a:fld>
            <a:endParaRPr lang="en-US"/>
          </a:p>
        </p:txBody>
      </p:sp>
    </p:spTree>
    <p:extLst>
      <p:ext uri="{BB962C8B-B14F-4D97-AF65-F5344CB8AC3E}">
        <p14:creationId xmlns:p14="http://schemas.microsoft.com/office/powerpoint/2010/main" val="675652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fld id="{23371151-49A1-4801-9D29-B3A8ABBB58A1}" type="slidenum">
              <a:rPr lang="en-US" smtClean="0"/>
              <a:t>36</a:t>
            </a:fld>
            <a:endParaRPr lang="en-US"/>
          </a:p>
        </p:txBody>
      </p:sp>
    </p:spTree>
    <p:extLst>
      <p:ext uri="{BB962C8B-B14F-4D97-AF65-F5344CB8AC3E}">
        <p14:creationId xmlns:p14="http://schemas.microsoft.com/office/powerpoint/2010/main" val="2660414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fld id="{23371151-49A1-4801-9D29-B3A8ABBB58A1}" type="slidenum">
              <a:rPr lang="en-US" smtClean="0"/>
              <a:t>37</a:t>
            </a:fld>
            <a:endParaRPr lang="en-US"/>
          </a:p>
        </p:txBody>
      </p:sp>
    </p:spTree>
    <p:extLst>
      <p:ext uri="{BB962C8B-B14F-4D97-AF65-F5344CB8AC3E}">
        <p14:creationId xmlns:p14="http://schemas.microsoft.com/office/powerpoint/2010/main" val="263977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fld id="{23371151-49A1-4801-9D29-B3A8ABBB58A1}" type="slidenum">
              <a:rPr lang="en-US" smtClean="0"/>
              <a:t>38</a:t>
            </a:fld>
            <a:endParaRPr lang="en-US"/>
          </a:p>
        </p:txBody>
      </p:sp>
    </p:spTree>
    <p:extLst>
      <p:ext uri="{BB962C8B-B14F-4D97-AF65-F5344CB8AC3E}">
        <p14:creationId xmlns:p14="http://schemas.microsoft.com/office/powerpoint/2010/main" val="902326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fld id="{23371151-49A1-4801-9D29-B3A8ABBB58A1}" type="slidenum">
              <a:rPr lang="en-US" smtClean="0"/>
              <a:t>39</a:t>
            </a:fld>
            <a:endParaRPr lang="en-US"/>
          </a:p>
        </p:txBody>
      </p:sp>
    </p:spTree>
    <p:extLst>
      <p:ext uri="{BB962C8B-B14F-4D97-AF65-F5344CB8AC3E}">
        <p14:creationId xmlns:p14="http://schemas.microsoft.com/office/powerpoint/2010/main" val="4045316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3718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fld id="{23371151-49A1-4801-9D29-B3A8ABBB58A1}" type="slidenum">
              <a:rPr lang="en-US" smtClean="0"/>
              <a:t>40</a:t>
            </a:fld>
            <a:endParaRPr lang="en-US"/>
          </a:p>
        </p:txBody>
      </p:sp>
    </p:spTree>
    <p:extLst>
      <p:ext uri="{BB962C8B-B14F-4D97-AF65-F5344CB8AC3E}">
        <p14:creationId xmlns:p14="http://schemas.microsoft.com/office/powerpoint/2010/main" val="508012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222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this is number of percentage points</a:t>
            </a:r>
          </a:p>
          <a:p>
            <a:endParaRPr lang="en-US" dirty="0"/>
          </a:p>
        </p:txBody>
      </p:sp>
      <p:sp>
        <p:nvSpPr>
          <p:cNvPr id="4" name="Slide Number Placeholder 3"/>
          <p:cNvSpPr>
            <a:spLocks noGrp="1"/>
          </p:cNvSpPr>
          <p:nvPr>
            <p:ph type="sldNum" sz="quarter" idx="10"/>
          </p:nvPr>
        </p:nvSpPr>
        <p:spPr/>
        <p:txBody>
          <a:bodyPr/>
          <a:lstStyle/>
          <a:p>
            <a:fld id="{23371151-49A1-4801-9D29-B3A8ABBB58A1}" type="slidenum">
              <a:rPr lang="en-US" smtClean="0"/>
              <a:t>42</a:t>
            </a:fld>
            <a:endParaRPr lang="en-US"/>
          </a:p>
        </p:txBody>
      </p:sp>
    </p:spTree>
    <p:extLst>
      <p:ext uri="{BB962C8B-B14F-4D97-AF65-F5344CB8AC3E}">
        <p14:creationId xmlns:p14="http://schemas.microsoft.com/office/powerpoint/2010/main" val="34207509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fld id="{23371151-49A1-4801-9D29-B3A8ABBB58A1}" type="slidenum">
              <a:rPr lang="en-US" smtClean="0"/>
              <a:t>43</a:t>
            </a:fld>
            <a:endParaRPr lang="en-US"/>
          </a:p>
        </p:txBody>
      </p:sp>
    </p:spTree>
    <p:extLst>
      <p:ext uri="{BB962C8B-B14F-4D97-AF65-F5344CB8AC3E}">
        <p14:creationId xmlns:p14="http://schemas.microsoft.com/office/powerpoint/2010/main" val="39424880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239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6855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4653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628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Meaghan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712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60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39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152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91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Mary</a:t>
            </a:r>
          </a:p>
          <a:p>
            <a:r>
              <a:rPr lang="en-US" dirty="0" smtClean="0"/>
              <a:t>Talking</a:t>
            </a:r>
            <a:r>
              <a:rPr lang="en-US" baseline="0" dirty="0" smtClean="0"/>
              <a:t> point – enhanced access, population management and communication around huddles </a:t>
            </a:r>
          </a:p>
          <a:p>
            <a:endParaRPr lang="en-US" baseline="0" dirty="0" smtClean="0"/>
          </a:p>
          <a:p>
            <a:r>
              <a:rPr lang="en-US" baseline="0" dirty="0" smtClean="0"/>
              <a:t>Patient Experience</a:t>
            </a:r>
          </a:p>
          <a:p>
            <a:r>
              <a:rPr lang="en-US" baseline="0" dirty="0" smtClean="0"/>
              <a:t>Pop Health</a:t>
            </a:r>
          </a:p>
          <a:p>
            <a:r>
              <a:rPr lang="en-US" baseline="0" dirty="0" smtClean="0"/>
              <a:t>reducing cost</a:t>
            </a:r>
          </a:p>
          <a:p>
            <a:r>
              <a:rPr lang="en-US" baseline="0" dirty="0" smtClean="0"/>
              <a:t>Care team well-being</a:t>
            </a:r>
          </a:p>
          <a:p>
            <a:r>
              <a:rPr lang="en-US" baseline="0" dirty="0" smtClean="0"/>
              <a:t>Health equity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49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9891"/>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42295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7001287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7283483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61247"/>
            <a:ext cx="2628900" cy="4715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461247"/>
            <a:ext cx="7734300" cy="47157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2726431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Content Placeholder 3">
            <a:extLst>
              <a:ext uri="{FF2B5EF4-FFF2-40B4-BE49-F238E27FC236}">
                <a16:creationId xmlns:a16="http://schemas.microsoft.com/office/drawing/2014/main" id="{3D39A8B7-2F8D-C842-8AC0-1E730BF6C0AB}"/>
              </a:ext>
            </a:extLst>
          </p:cNvPr>
          <p:cNvSpPr>
            <a:spLocks noGrp="1"/>
          </p:cNvSpPr>
          <p:nvPr>
            <p:ph sz="quarter" idx="10"/>
          </p:nvPr>
        </p:nvSpPr>
        <p:spPr>
          <a:xfrm>
            <a:off x="1523999" y="720724"/>
            <a:ext cx="9143999" cy="25352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749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1A147DB3-C5C0-9F43-B4E5-586F73EF3F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62221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56113"/>
            <a:ext cx="10515600" cy="295937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057EC85C-45E0-9B43-ACC6-651F65142B06}"/>
              </a:ext>
            </a:extLst>
          </p:cNvPr>
          <p:cNvSpPr txBox="1">
            <a:spLocks/>
          </p:cNvSpPr>
          <p:nvPr userDrawn="1"/>
        </p:nvSpPr>
        <p:spPr>
          <a:xfrm>
            <a:off x="838200" y="115116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712075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60375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48347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044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36930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9297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4294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2395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566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548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83047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28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7130454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657242"/>
            <a:ext cx="3932237" cy="1219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657242"/>
            <a:ext cx="6172200" cy="467668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876442"/>
            <a:ext cx="3932237" cy="346542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20498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93866"/>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6"/>
            <a:ext cx="6172200" cy="431015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1981291"/>
            <a:ext cx="3932237" cy="33162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49608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580706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6711-1009-0EAD-28F9-B9DF4A302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0C47AA-75D6-A295-B317-4D9264760D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F09D0E-EA5F-070A-DA3D-F41975A1766E}"/>
              </a:ext>
            </a:extLst>
          </p:cNvPr>
          <p:cNvSpPr>
            <a:spLocks noGrp="1"/>
          </p:cNvSpPr>
          <p:nvPr>
            <p:ph type="dt" sz="half" idx="10"/>
          </p:nvPr>
        </p:nvSpPr>
        <p:spPr/>
        <p:txBody>
          <a:bodyPr/>
          <a:lstStyle/>
          <a:p>
            <a:fld id="{B6585057-535E-8648-827F-FF82655A3413}" type="datetimeFigureOut">
              <a:rPr lang="en-US" smtClean="0"/>
              <a:t>3/6/2024</a:t>
            </a:fld>
            <a:endParaRPr lang="en-US"/>
          </a:p>
        </p:txBody>
      </p:sp>
      <p:sp>
        <p:nvSpPr>
          <p:cNvPr id="5" name="Footer Placeholder 4">
            <a:extLst>
              <a:ext uri="{FF2B5EF4-FFF2-40B4-BE49-F238E27FC236}">
                <a16:creationId xmlns:a16="http://schemas.microsoft.com/office/drawing/2014/main" id="{17AEAB44-7343-261E-600F-6121AE178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02977-ADC0-B2C1-5B34-E62D45742663}"/>
              </a:ext>
            </a:extLst>
          </p:cNvPr>
          <p:cNvSpPr>
            <a:spLocks noGrp="1"/>
          </p:cNvSpPr>
          <p:nvPr>
            <p:ph type="sldNum" sz="quarter" idx="12"/>
          </p:nvPr>
        </p:nvSpPr>
        <p:spPr/>
        <p:txBody>
          <a:bodyPr/>
          <a:lstStyle/>
          <a:p>
            <a:fld id="{829847FD-73E6-6E42-88B8-1D268B16B7B2}" type="slidenum">
              <a:rPr lang="en-US" smtClean="0"/>
              <a:t>‹#›</a:t>
            </a:fld>
            <a:endParaRPr lang="en-US"/>
          </a:p>
        </p:txBody>
      </p:sp>
    </p:spTree>
    <p:extLst>
      <p:ext uri="{BB962C8B-B14F-4D97-AF65-F5344CB8AC3E}">
        <p14:creationId xmlns:p14="http://schemas.microsoft.com/office/powerpoint/2010/main" val="985096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791A-8702-5EDE-B68E-6F5D20C3E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1B1590-9C97-4620-AA47-932263FAEE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CF1CE-C423-AF26-D72E-98FA42983486}"/>
              </a:ext>
            </a:extLst>
          </p:cNvPr>
          <p:cNvSpPr>
            <a:spLocks noGrp="1"/>
          </p:cNvSpPr>
          <p:nvPr>
            <p:ph type="dt" sz="half" idx="10"/>
          </p:nvPr>
        </p:nvSpPr>
        <p:spPr/>
        <p:txBody>
          <a:bodyPr/>
          <a:lstStyle/>
          <a:p>
            <a:fld id="{B6585057-535E-8648-827F-FF82655A3413}" type="datetimeFigureOut">
              <a:rPr lang="en-US" smtClean="0"/>
              <a:t>3/6/2024</a:t>
            </a:fld>
            <a:endParaRPr lang="en-US"/>
          </a:p>
        </p:txBody>
      </p:sp>
      <p:sp>
        <p:nvSpPr>
          <p:cNvPr id="5" name="Footer Placeholder 4">
            <a:extLst>
              <a:ext uri="{FF2B5EF4-FFF2-40B4-BE49-F238E27FC236}">
                <a16:creationId xmlns:a16="http://schemas.microsoft.com/office/drawing/2014/main" id="{6223F528-B577-66CC-6083-19F6294F6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839BA0-052A-8215-0BE3-135FC494951D}"/>
              </a:ext>
            </a:extLst>
          </p:cNvPr>
          <p:cNvSpPr>
            <a:spLocks noGrp="1"/>
          </p:cNvSpPr>
          <p:nvPr>
            <p:ph type="sldNum" sz="quarter" idx="12"/>
          </p:nvPr>
        </p:nvSpPr>
        <p:spPr/>
        <p:txBody>
          <a:bodyPr/>
          <a:lstStyle/>
          <a:p>
            <a:fld id="{829847FD-73E6-6E42-88B8-1D268B16B7B2}" type="slidenum">
              <a:rPr lang="en-US" smtClean="0"/>
              <a:t>‹#›</a:t>
            </a:fld>
            <a:endParaRPr lang="en-US"/>
          </a:p>
        </p:txBody>
      </p:sp>
    </p:spTree>
    <p:extLst>
      <p:ext uri="{BB962C8B-B14F-4D97-AF65-F5344CB8AC3E}">
        <p14:creationId xmlns:p14="http://schemas.microsoft.com/office/powerpoint/2010/main" val="1123210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55E1-A8E1-7FE0-26A3-CCDB37333B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7C3C43-4200-B693-3BED-05702ABB4E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370727-FB99-1E6C-1F92-D3B70972FA0E}"/>
              </a:ext>
            </a:extLst>
          </p:cNvPr>
          <p:cNvSpPr>
            <a:spLocks noGrp="1"/>
          </p:cNvSpPr>
          <p:nvPr>
            <p:ph type="dt" sz="half" idx="10"/>
          </p:nvPr>
        </p:nvSpPr>
        <p:spPr/>
        <p:txBody>
          <a:bodyPr/>
          <a:lstStyle/>
          <a:p>
            <a:fld id="{B6585057-535E-8648-827F-FF82655A3413}" type="datetimeFigureOut">
              <a:rPr lang="en-US" smtClean="0"/>
              <a:t>3/6/2024</a:t>
            </a:fld>
            <a:endParaRPr lang="en-US"/>
          </a:p>
        </p:txBody>
      </p:sp>
      <p:sp>
        <p:nvSpPr>
          <p:cNvPr id="5" name="Footer Placeholder 4">
            <a:extLst>
              <a:ext uri="{FF2B5EF4-FFF2-40B4-BE49-F238E27FC236}">
                <a16:creationId xmlns:a16="http://schemas.microsoft.com/office/drawing/2014/main" id="{8BBC1580-D4A0-7175-5887-4B1F19065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031B5-F95B-E507-DA3C-30DA149E592A}"/>
              </a:ext>
            </a:extLst>
          </p:cNvPr>
          <p:cNvSpPr>
            <a:spLocks noGrp="1"/>
          </p:cNvSpPr>
          <p:nvPr>
            <p:ph type="sldNum" sz="quarter" idx="12"/>
          </p:nvPr>
        </p:nvSpPr>
        <p:spPr/>
        <p:txBody>
          <a:bodyPr/>
          <a:lstStyle/>
          <a:p>
            <a:fld id="{829847FD-73E6-6E42-88B8-1D268B16B7B2}" type="slidenum">
              <a:rPr lang="en-US" smtClean="0"/>
              <a:t>‹#›</a:t>
            </a:fld>
            <a:endParaRPr lang="en-US"/>
          </a:p>
        </p:txBody>
      </p:sp>
    </p:spTree>
    <p:extLst>
      <p:ext uri="{BB962C8B-B14F-4D97-AF65-F5344CB8AC3E}">
        <p14:creationId xmlns:p14="http://schemas.microsoft.com/office/powerpoint/2010/main" val="3260668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E6D2-03DD-8C00-EE5D-9FCADC066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BA7B9E-A5FA-27D5-C16B-3C9A7C80D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C9E71D-A0F3-9E9C-0B79-62D1985403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D80940-17BD-C3EB-0464-7256027A3B5A}"/>
              </a:ext>
            </a:extLst>
          </p:cNvPr>
          <p:cNvSpPr>
            <a:spLocks noGrp="1"/>
          </p:cNvSpPr>
          <p:nvPr>
            <p:ph type="dt" sz="half" idx="10"/>
          </p:nvPr>
        </p:nvSpPr>
        <p:spPr/>
        <p:txBody>
          <a:bodyPr/>
          <a:lstStyle/>
          <a:p>
            <a:fld id="{B6585057-535E-8648-827F-FF82655A3413}" type="datetimeFigureOut">
              <a:rPr lang="en-US" smtClean="0"/>
              <a:t>3/6/2024</a:t>
            </a:fld>
            <a:endParaRPr lang="en-US"/>
          </a:p>
        </p:txBody>
      </p:sp>
      <p:sp>
        <p:nvSpPr>
          <p:cNvPr id="6" name="Footer Placeholder 5">
            <a:extLst>
              <a:ext uri="{FF2B5EF4-FFF2-40B4-BE49-F238E27FC236}">
                <a16:creationId xmlns:a16="http://schemas.microsoft.com/office/drawing/2014/main" id="{13C496FB-0D26-52ED-CC05-44A42D298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7A180-53C0-F343-FA1E-C960D6F52E5A}"/>
              </a:ext>
            </a:extLst>
          </p:cNvPr>
          <p:cNvSpPr>
            <a:spLocks noGrp="1"/>
          </p:cNvSpPr>
          <p:nvPr>
            <p:ph type="sldNum" sz="quarter" idx="12"/>
          </p:nvPr>
        </p:nvSpPr>
        <p:spPr/>
        <p:txBody>
          <a:bodyPr/>
          <a:lstStyle/>
          <a:p>
            <a:fld id="{829847FD-73E6-6E42-88B8-1D268B16B7B2}" type="slidenum">
              <a:rPr lang="en-US" smtClean="0"/>
              <a:t>‹#›</a:t>
            </a:fld>
            <a:endParaRPr lang="en-US"/>
          </a:p>
        </p:txBody>
      </p:sp>
    </p:spTree>
    <p:extLst>
      <p:ext uri="{BB962C8B-B14F-4D97-AF65-F5344CB8AC3E}">
        <p14:creationId xmlns:p14="http://schemas.microsoft.com/office/powerpoint/2010/main" val="3355975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AFAB-8A3C-CDB6-EA1A-7A39B3FA02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4C212D-F8B8-D13F-6B4E-5B542379C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54EDA-B4B2-D793-6060-4A0C5EB352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32201D-5719-86A4-2ABA-766B61FAC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8CE859-D841-DB27-6938-6BF292624B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70F87D-E0D7-1E77-02B1-447349686B4A}"/>
              </a:ext>
            </a:extLst>
          </p:cNvPr>
          <p:cNvSpPr>
            <a:spLocks noGrp="1"/>
          </p:cNvSpPr>
          <p:nvPr>
            <p:ph type="dt" sz="half" idx="10"/>
          </p:nvPr>
        </p:nvSpPr>
        <p:spPr/>
        <p:txBody>
          <a:bodyPr/>
          <a:lstStyle/>
          <a:p>
            <a:fld id="{B6585057-535E-8648-827F-FF82655A3413}" type="datetimeFigureOut">
              <a:rPr lang="en-US" smtClean="0"/>
              <a:t>3/6/2024</a:t>
            </a:fld>
            <a:endParaRPr lang="en-US"/>
          </a:p>
        </p:txBody>
      </p:sp>
      <p:sp>
        <p:nvSpPr>
          <p:cNvPr id="8" name="Footer Placeholder 7">
            <a:extLst>
              <a:ext uri="{FF2B5EF4-FFF2-40B4-BE49-F238E27FC236}">
                <a16:creationId xmlns:a16="http://schemas.microsoft.com/office/drawing/2014/main" id="{44B0A1A5-71FE-866E-2D58-1D5A48B304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A301C7-12EA-7989-BFBC-34A5DC798E46}"/>
              </a:ext>
            </a:extLst>
          </p:cNvPr>
          <p:cNvSpPr>
            <a:spLocks noGrp="1"/>
          </p:cNvSpPr>
          <p:nvPr>
            <p:ph type="sldNum" sz="quarter" idx="12"/>
          </p:nvPr>
        </p:nvSpPr>
        <p:spPr/>
        <p:txBody>
          <a:bodyPr/>
          <a:lstStyle/>
          <a:p>
            <a:fld id="{829847FD-73E6-6E42-88B8-1D268B16B7B2}" type="slidenum">
              <a:rPr lang="en-US" smtClean="0"/>
              <a:t>‹#›</a:t>
            </a:fld>
            <a:endParaRPr lang="en-US"/>
          </a:p>
        </p:txBody>
      </p:sp>
    </p:spTree>
    <p:extLst>
      <p:ext uri="{BB962C8B-B14F-4D97-AF65-F5344CB8AC3E}">
        <p14:creationId xmlns:p14="http://schemas.microsoft.com/office/powerpoint/2010/main" val="518851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4381-92A7-CDD3-5755-797DBE6C60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2C4D5E-9AA3-3CAC-FED6-F0D5976FE552}"/>
              </a:ext>
            </a:extLst>
          </p:cNvPr>
          <p:cNvSpPr>
            <a:spLocks noGrp="1"/>
          </p:cNvSpPr>
          <p:nvPr>
            <p:ph type="dt" sz="half" idx="10"/>
          </p:nvPr>
        </p:nvSpPr>
        <p:spPr/>
        <p:txBody>
          <a:bodyPr/>
          <a:lstStyle/>
          <a:p>
            <a:fld id="{B6585057-535E-8648-827F-FF82655A3413}" type="datetimeFigureOut">
              <a:rPr lang="en-US" smtClean="0"/>
              <a:t>3/6/2024</a:t>
            </a:fld>
            <a:endParaRPr lang="en-US"/>
          </a:p>
        </p:txBody>
      </p:sp>
      <p:sp>
        <p:nvSpPr>
          <p:cNvPr id="4" name="Footer Placeholder 3">
            <a:extLst>
              <a:ext uri="{FF2B5EF4-FFF2-40B4-BE49-F238E27FC236}">
                <a16:creationId xmlns:a16="http://schemas.microsoft.com/office/drawing/2014/main" id="{42802CEC-5F34-14A3-DFB1-9EF7DBD55C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3E6087-5787-389B-2C94-442A36218B1B}"/>
              </a:ext>
            </a:extLst>
          </p:cNvPr>
          <p:cNvSpPr>
            <a:spLocks noGrp="1"/>
          </p:cNvSpPr>
          <p:nvPr>
            <p:ph type="sldNum" sz="quarter" idx="12"/>
          </p:nvPr>
        </p:nvSpPr>
        <p:spPr/>
        <p:txBody>
          <a:bodyPr/>
          <a:lstStyle/>
          <a:p>
            <a:fld id="{829847FD-73E6-6E42-88B8-1D268B16B7B2}" type="slidenum">
              <a:rPr lang="en-US" smtClean="0"/>
              <a:t>‹#›</a:t>
            </a:fld>
            <a:endParaRPr lang="en-US"/>
          </a:p>
        </p:txBody>
      </p:sp>
    </p:spTree>
    <p:extLst>
      <p:ext uri="{BB962C8B-B14F-4D97-AF65-F5344CB8AC3E}">
        <p14:creationId xmlns:p14="http://schemas.microsoft.com/office/powerpoint/2010/main" val="136096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B0E750-9407-3A81-8784-A4721CA97AE8}"/>
              </a:ext>
            </a:extLst>
          </p:cNvPr>
          <p:cNvSpPr>
            <a:spLocks noGrp="1"/>
          </p:cNvSpPr>
          <p:nvPr>
            <p:ph type="dt" sz="half" idx="10"/>
          </p:nvPr>
        </p:nvSpPr>
        <p:spPr/>
        <p:txBody>
          <a:bodyPr/>
          <a:lstStyle/>
          <a:p>
            <a:fld id="{B6585057-535E-8648-827F-FF82655A3413}" type="datetimeFigureOut">
              <a:rPr lang="en-US" smtClean="0"/>
              <a:t>3/6/2024</a:t>
            </a:fld>
            <a:endParaRPr lang="en-US"/>
          </a:p>
        </p:txBody>
      </p:sp>
      <p:sp>
        <p:nvSpPr>
          <p:cNvPr id="3" name="Footer Placeholder 2">
            <a:extLst>
              <a:ext uri="{FF2B5EF4-FFF2-40B4-BE49-F238E27FC236}">
                <a16:creationId xmlns:a16="http://schemas.microsoft.com/office/drawing/2014/main" id="{B2D6C782-295E-D36F-44AD-82506A5D82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D1EF60-2F92-6F57-0A7F-FF229756DB9F}"/>
              </a:ext>
            </a:extLst>
          </p:cNvPr>
          <p:cNvSpPr>
            <a:spLocks noGrp="1"/>
          </p:cNvSpPr>
          <p:nvPr>
            <p:ph type="sldNum" sz="quarter" idx="12"/>
          </p:nvPr>
        </p:nvSpPr>
        <p:spPr/>
        <p:txBody>
          <a:bodyPr/>
          <a:lstStyle/>
          <a:p>
            <a:fld id="{829847FD-73E6-6E42-88B8-1D268B16B7B2}" type="slidenum">
              <a:rPr lang="en-US" smtClean="0"/>
              <a:t>‹#›</a:t>
            </a:fld>
            <a:endParaRPr lang="en-US"/>
          </a:p>
        </p:txBody>
      </p:sp>
    </p:spTree>
    <p:extLst>
      <p:ext uri="{BB962C8B-B14F-4D97-AF65-F5344CB8AC3E}">
        <p14:creationId xmlns:p14="http://schemas.microsoft.com/office/powerpoint/2010/main" val="210569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62711705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775E-0962-EFEB-1F79-38015F678D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C49416-6B87-E151-9C2F-20EAFCEF1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25825-3D3C-71E9-588C-C73F9254F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8EF56-53D9-C2F2-8F4A-49B71879CF03}"/>
              </a:ext>
            </a:extLst>
          </p:cNvPr>
          <p:cNvSpPr>
            <a:spLocks noGrp="1"/>
          </p:cNvSpPr>
          <p:nvPr>
            <p:ph type="dt" sz="half" idx="10"/>
          </p:nvPr>
        </p:nvSpPr>
        <p:spPr/>
        <p:txBody>
          <a:bodyPr/>
          <a:lstStyle/>
          <a:p>
            <a:fld id="{B6585057-535E-8648-827F-FF82655A3413}" type="datetimeFigureOut">
              <a:rPr lang="en-US" smtClean="0"/>
              <a:t>3/6/2024</a:t>
            </a:fld>
            <a:endParaRPr lang="en-US"/>
          </a:p>
        </p:txBody>
      </p:sp>
      <p:sp>
        <p:nvSpPr>
          <p:cNvPr id="6" name="Footer Placeholder 5">
            <a:extLst>
              <a:ext uri="{FF2B5EF4-FFF2-40B4-BE49-F238E27FC236}">
                <a16:creationId xmlns:a16="http://schemas.microsoft.com/office/drawing/2014/main" id="{6842E82A-EE15-C554-3E9C-C48C2F3FF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E1D06-9772-FAF4-029F-4F9D35D36964}"/>
              </a:ext>
            </a:extLst>
          </p:cNvPr>
          <p:cNvSpPr>
            <a:spLocks noGrp="1"/>
          </p:cNvSpPr>
          <p:nvPr>
            <p:ph type="sldNum" sz="quarter" idx="12"/>
          </p:nvPr>
        </p:nvSpPr>
        <p:spPr/>
        <p:txBody>
          <a:bodyPr/>
          <a:lstStyle/>
          <a:p>
            <a:fld id="{829847FD-73E6-6E42-88B8-1D268B16B7B2}" type="slidenum">
              <a:rPr lang="en-US" smtClean="0"/>
              <a:t>‹#›</a:t>
            </a:fld>
            <a:endParaRPr lang="en-US"/>
          </a:p>
        </p:txBody>
      </p:sp>
    </p:spTree>
    <p:extLst>
      <p:ext uri="{BB962C8B-B14F-4D97-AF65-F5344CB8AC3E}">
        <p14:creationId xmlns:p14="http://schemas.microsoft.com/office/powerpoint/2010/main" val="342177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0EF53-8730-6C43-B64F-8F1D7623BD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D81F13-3A67-CA0F-591C-D0D077568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1E5A42-842D-7F58-8F1C-85617501E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D9C101-80DF-BDFC-A6DE-D3FA96279AC5}"/>
              </a:ext>
            </a:extLst>
          </p:cNvPr>
          <p:cNvSpPr>
            <a:spLocks noGrp="1"/>
          </p:cNvSpPr>
          <p:nvPr>
            <p:ph type="dt" sz="half" idx="10"/>
          </p:nvPr>
        </p:nvSpPr>
        <p:spPr/>
        <p:txBody>
          <a:bodyPr/>
          <a:lstStyle/>
          <a:p>
            <a:fld id="{B6585057-535E-8648-827F-FF82655A3413}" type="datetimeFigureOut">
              <a:rPr lang="en-US" smtClean="0"/>
              <a:t>3/6/2024</a:t>
            </a:fld>
            <a:endParaRPr lang="en-US"/>
          </a:p>
        </p:txBody>
      </p:sp>
      <p:sp>
        <p:nvSpPr>
          <p:cNvPr id="6" name="Footer Placeholder 5">
            <a:extLst>
              <a:ext uri="{FF2B5EF4-FFF2-40B4-BE49-F238E27FC236}">
                <a16:creationId xmlns:a16="http://schemas.microsoft.com/office/drawing/2014/main" id="{B22EC9B9-B63E-FC4E-72F0-0CC019558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0CEFCE-6147-3169-9792-2F2B96A879D9}"/>
              </a:ext>
            </a:extLst>
          </p:cNvPr>
          <p:cNvSpPr>
            <a:spLocks noGrp="1"/>
          </p:cNvSpPr>
          <p:nvPr>
            <p:ph type="sldNum" sz="quarter" idx="12"/>
          </p:nvPr>
        </p:nvSpPr>
        <p:spPr/>
        <p:txBody>
          <a:bodyPr/>
          <a:lstStyle/>
          <a:p>
            <a:fld id="{829847FD-73E6-6E42-88B8-1D268B16B7B2}" type="slidenum">
              <a:rPr lang="en-US" smtClean="0"/>
              <a:t>‹#›</a:t>
            </a:fld>
            <a:endParaRPr lang="en-US"/>
          </a:p>
        </p:txBody>
      </p:sp>
    </p:spTree>
    <p:extLst>
      <p:ext uri="{BB962C8B-B14F-4D97-AF65-F5344CB8AC3E}">
        <p14:creationId xmlns:p14="http://schemas.microsoft.com/office/powerpoint/2010/main" val="887060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F893-E8BD-775C-850B-B1A4AD04B7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E9FBD3-CEF2-D3B9-E26E-EBDAFF7881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7E033-16D9-5631-C18F-9866D21093E9}"/>
              </a:ext>
            </a:extLst>
          </p:cNvPr>
          <p:cNvSpPr>
            <a:spLocks noGrp="1"/>
          </p:cNvSpPr>
          <p:nvPr>
            <p:ph type="dt" sz="half" idx="10"/>
          </p:nvPr>
        </p:nvSpPr>
        <p:spPr/>
        <p:txBody>
          <a:bodyPr/>
          <a:lstStyle/>
          <a:p>
            <a:fld id="{B6585057-535E-8648-827F-FF82655A3413}" type="datetimeFigureOut">
              <a:rPr lang="en-US" smtClean="0"/>
              <a:t>3/6/2024</a:t>
            </a:fld>
            <a:endParaRPr lang="en-US"/>
          </a:p>
        </p:txBody>
      </p:sp>
      <p:sp>
        <p:nvSpPr>
          <p:cNvPr id="5" name="Footer Placeholder 4">
            <a:extLst>
              <a:ext uri="{FF2B5EF4-FFF2-40B4-BE49-F238E27FC236}">
                <a16:creationId xmlns:a16="http://schemas.microsoft.com/office/drawing/2014/main" id="{3A757468-B97D-B3F2-8C82-9BD9EC26E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805C4-A51B-ACAC-91C4-37C504FE1A6F}"/>
              </a:ext>
            </a:extLst>
          </p:cNvPr>
          <p:cNvSpPr>
            <a:spLocks noGrp="1"/>
          </p:cNvSpPr>
          <p:nvPr>
            <p:ph type="sldNum" sz="quarter" idx="12"/>
          </p:nvPr>
        </p:nvSpPr>
        <p:spPr/>
        <p:txBody>
          <a:bodyPr/>
          <a:lstStyle/>
          <a:p>
            <a:fld id="{829847FD-73E6-6E42-88B8-1D268B16B7B2}" type="slidenum">
              <a:rPr lang="en-US" smtClean="0"/>
              <a:t>‹#›</a:t>
            </a:fld>
            <a:endParaRPr lang="en-US"/>
          </a:p>
        </p:txBody>
      </p:sp>
    </p:spTree>
    <p:extLst>
      <p:ext uri="{BB962C8B-B14F-4D97-AF65-F5344CB8AC3E}">
        <p14:creationId xmlns:p14="http://schemas.microsoft.com/office/powerpoint/2010/main" val="2503277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666988-6B34-2AE6-9E22-79660F760D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11BD67-6BE4-B859-AF6A-7B752A1193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5B73E-AAB0-BF60-FE0A-3D51BE3EC371}"/>
              </a:ext>
            </a:extLst>
          </p:cNvPr>
          <p:cNvSpPr>
            <a:spLocks noGrp="1"/>
          </p:cNvSpPr>
          <p:nvPr>
            <p:ph type="dt" sz="half" idx="10"/>
          </p:nvPr>
        </p:nvSpPr>
        <p:spPr/>
        <p:txBody>
          <a:bodyPr/>
          <a:lstStyle/>
          <a:p>
            <a:fld id="{B6585057-535E-8648-827F-FF82655A3413}" type="datetimeFigureOut">
              <a:rPr lang="en-US" smtClean="0"/>
              <a:t>3/6/2024</a:t>
            </a:fld>
            <a:endParaRPr lang="en-US"/>
          </a:p>
        </p:txBody>
      </p:sp>
      <p:sp>
        <p:nvSpPr>
          <p:cNvPr id="5" name="Footer Placeholder 4">
            <a:extLst>
              <a:ext uri="{FF2B5EF4-FFF2-40B4-BE49-F238E27FC236}">
                <a16:creationId xmlns:a16="http://schemas.microsoft.com/office/drawing/2014/main" id="{C87EE7F6-5998-FD56-BBA7-B3D85F44C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8E4CD-CC3E-0524-D47B-66ECD7A27F09}"/>
              </a:ext>
            </a:extLst>
          </p:cNvPr>
          <p:cNvSpPr>
            <a:spLocks noGrp="1"/>
          </p:cNvSpPr>
          <p:nvPr>
            <p:ph type="sldNum" sz="quarter" idx="12"/>
          </p:nvPr>
        </p:nvSpPr>
        <p:spPr/>
        <p:txBody>
          <a:bodyPr/>
          <a:lstStyle/>
          <a:p>
            <a:fld id="{829847FD-73E6-6E42-88B8-1D268B16B7B2}" type="slidenum">
              <a:rPr lang="en-US" smtClean="0"/>
              <a:t>‹#›</a:t>
            </a:fld>
            <a:endParaRPr lang="en-US"/>
          </a:p>
        </p:txBody>
      </p:sp>
    </p:spTree>
    <p:extLst>
      <p:ext uri="{BB962C8B-B14F-4D97-AF65-F5344CB8AC3E}">
        <p14:creationId xmlns:p14="http://schemas.microsoft.com/office/powerpoint/2010/main" val="255738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1241328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2962"/>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27390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562912"/>
            <a:ext cx="5157787"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27390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562912"/>
            <a:ext cx="5183188"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1757350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1850616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5660836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753"/>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586753"/>
            <a:ext cx="6172200" cy="4274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3186953"/>
            <a:ext cx="3932237" cy="25773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4144196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97106"/>
            <a:ext cx="3932237" cy="125505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97106"/>
            <a:ext cx="6172200" cy="43639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841812"/>
            <a:ext cx="3932237" cy="302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9434960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41558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77671"/>
            <a:ext cx="10515600" cy="329929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53E5B161-B30D-465E-9C63-9055E32FD1B5}" type="slidenum">
              <a:rPr lang="en-US" smtClean="0"/>
              <a:pPr/>
              <a:t>‹#›</a:t>
            </a:fld>
            <a:endParaRPr lang="en-US" dirty="0"/>
          </a:p>
        </p:txBody>
      </p:sp>
    </p:spTree>
    <p:extLst>
      <p:ext uri="{BB962C8B-B14F-4D97-AF65-F5344CB8AC3E}">
        <p14:creationId xmlns:p14="http://schemas.microsoft.com/office/powerpoint/2010/main" val="2053632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99C21-3D77-DF40-9D03-028F663A6E0F}" type="datetimeFigureOut">
              <a:rPr lang="en-US" smtClean="0"/>
              <a:t>3/6/2024</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5A6AC-8299-7C4A-987D-EB59C6EF51A5}" type="slidenum">
              <a:rPr lang="en-US" smtClean="0"/>
              <a:t>‹#›</a:t>
            </a:fld>
            <a:endParaRPr lang="en-US"/>
          </a:p>
        </p:txBody>
      </p:sp>
      <p:sp>
        <p:nvSpPr>
          <p:cNvPr id="2" name="Footer Placeholder 1">
            <a:extLst>
              <a:ext uri="{FF2B5EF4-FFF2-40B4-BE49-F238E27FC236}">
                <a16:creationId xmlns:a16="http://schemas.microsoft.com/office/drawing/2014/main" id="{236732B5-B184-7A4A-AEEE-E10246F72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Title Placeholder 2">
            <a:extLst>
              <a:ext uri="{FF2B5EF4-FFF2-40B4-BE49-F238E27FC236}">
                <a16:creationId xmlns:a16="http://schemas.microsoft.com/office/drawing/2014/main" id="{164B74E3-BB50-594C-8406-6F02E3881B40}"/>
              </a:ext>
            </a:extLst>
          </p:cNvPr>
          <p:cNvSpPr>
            <a:spLocks noGrp="1"/>
          </p:cNvSpPr>
          <p:nvPr>
            <p:ph type="title"/>
          </p:nvPr>
        </p:nvSpPr>
        <p:spPr>
          <a:xfrm>
            <a:off x="4881093" y="4832172"/>
            <a:ext cx="7310907" cy="948520"/>
          </a:xfrm>
          <a:prstGeom prst="rect">
            <a:avLst/>
          </a:prstGeom>
        </p:spPr>
        <p:txBody>
          <a:bodyPr vert="horz" lIns="91440" tIns="45720" rIns="91440" bIns="45720" rtlCol="0" anchor="ctr">
            <a:normAutofit/>
          </a:bodyPr>
          <a:lstStyle/>
          <a:p>
            <a:r>
              <a:rPr lang="en-US" dirty="0"/>
              <a:t>Title</a:t>
            </a:r>
          </a:p>
        </p:txBody>
      </p:sp>
    </p:spTree>
    <p:extLst>
      <p:ext uri="{BB962C8B-B14F-4D97-AF65-F5344CB8AC3E}">
        <p14:creationId xmlns:p14="http://schemas.microsoft.com/office/powerpoint/2010/main" val="33562078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406D14-74A3-5D30-34FF-41AC660C6C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D25A75-F338-BC4B-E660-24A9A0C0BF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7F3E6-D277-1B95-3098-87012D4BA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85057-535E-8648-827F-FF82655A3413}" type="datetimeFigureOut">
              <a:rPr lang="en-US" smtClean="0"/>
              <a:t>3/6/2024</a:t>
            </a:fld>
            <a:endParaRPr lang="en-US"/>
          </a:p>
        </p:txBody>
      </p:sp>
      <p:sp>
        <p:nvSpPr>
          <p:cNvPr id="5" name="Footer Placeholder 4">
            <a:extLst>
              <a:ext uri="{FF2B5EF4-FFF2-40B4-BE49-F238E27FC236}">
                <a16:creationId xmlns:a16="http://schemas.microsoft.com/office/drawing/2014/main" id="{0A208C68-3998-A89D-A358-0F59F09C7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FF3C1-544B-BB06-AAD5-E04E6D1192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847FD-73E6-6E42-88B8-1D268B16B7B2}" type="slidenum">
              <a:rPr lang="en-US" smtClean="0"/>
              <a:t>‹#›</a:t>
            </a:fld>
            <a:endParaRPr lang="en-US"/>
          </a:p>
        </p:txBody>
      </p:sp>
    </p:spTree>
    <p:extLst>
      <p:ext uri="{BB962C8B-B14F-4D97-AF65-F5344CB8AC3E}">
        <p14:creationId xmlns:p14="http://schemas.microsoft.com/office/powerpoint/2010/main" val="42257783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drive.google.com/drive/folders/1VFv0Ar6VbdVDS_fkY6fPXQw36Tq0A1Wg?usp=drive_link"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hyperlink" Target="https://education.weitzmaninstitute.org/content/nttap-comprehensive-and-team-based-care-learning-collaborative-2023-2024"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s://www.healthcenterinfo.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weitzmaninstitute.org/ncaresources" TargetMode="External"/><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81473"/>
            <a:ext cx="12191999" cy="133882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5000" b="1" i="0" u="none" strike="noStrike" kern="1200" cap="none" spc="-30" normalizeH="0" baseline="0" noProof="0" dirty="0" smtClean="0">
                <a:ln>
                  <a:noFill/>
                </a:ln>
                <a:solidFill>
                  <a:srgbClr val="008558"/>
                </a:solidFill>
                <a:effectLst/>
                <a:uLnTx/>
                <a:uFillTx/>
                <a:latin typeface="Calibri Light" panose="020F0302020204030204" pitchFamily="34" charset="0"/>
                <a:ea typeface="+mn-ea"/>
                <a:cs typeface="Calibri Light" panose="020F0302020204030204" pitchFamily="34" charset="0"/>
              </a:rPr>
              <a:t>Comprehensive Care Learning </a:t>
            </a:r>
            <a:r>
              <a:rPr kumimoji="0" lang="en-US" sz="5000" b="1" i="0" u="none" strike="noStrike" kern="1200" cap="none" spc="-3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Collaborative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Session Four: </a:t>
            </a:r>
            <a:r>
              <a:rPr kumimoji="0" lang="en-US" sz="3600" b="0"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Wednesday March 6</a:t>
            </a:r>
            <a:r>
              <a:rPr kumimoji="0" lang="en-US" sz="3600" b="0" i="0" u="none" strike="noStrike" kern="1200" cap="none" spc="-30" normalizeH="0" baseline="3000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th</a:t>
            </a:r>
            <a:r>
              <a:rPr kumimoji="0" lang="en-US" sz="3600" b="0"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 2024</a:t>
            </a:r>
            <a:endParaRPr kumimoji="0" lang="en-US" sz="3600" b="0" i="0" u="none" strike="noStrike" kern="1200" cap="none" spc="-30" normalizeH="0" baseline="0" noProof="0" dirty="0">
              <a:ln>
                <a:noFill/>
              </a:ln>
              <a:solidFill>
                <a:srgbClr val="0E74BD"/>
              </a:solidFill>
              <a:effectLst/>
              <a:uLnTx/>
              <a:uFillTx/>
              <a:latin typeface="Calibri Light" panose="020F0302020204030204" pitchFamily="34" charset="0"/>
              <a:ea typeface="+mn-ea"/>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100171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9114" y="1784118"/>
            <a:ext cx="501067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270B7"/>
                </a:solidFill>
                <a:effectLst/>
                <a:uLnTx/>
                <a:uFillTx/>
                <a:latin typeface="Calibri Light" panose="020F0302020204030204"/>
                <a:ea typeface="+mj-ea"/>
                <a:cs typeface="+mj-cs"/>
              </a:rPr>
              <a:t>Team Practice Assessment: </a:t>
            </a:r>
            <a:br>
              <a:rPr kumimoji="0" lang="en-US" sz="3600" b="1" i="0" u="none" strike="noStrike" kern="1200" cap="none" spc="0" normalizeH="0" baseline="0" noProof="0" dirty="0">
                <a:ln>
                  <a:noFill/>
                </a:ln>
                <a:solidFill>
                  <a:srgbClr val="2270B7"/>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srgbClr val="4472C4">
                    <a:lumMod val="75000"/>
                  </a:srgbClr>
                </a:solidFill>
                <a:effectLst/>
                <a:uLnTx/>
                <a:uFillTx/>
                <a:latin typeface="Calibri Light" panose="020F0302020204030204"/>
                <a:ea typeface="+mj-ea"/>
                <a:cs typeface="+mj-cs"/>
              </a:rPr>
              <a:t>How Do We Shift Levels Toward A?</a:t>
            </a:r>
          </a:p>
        </p:txBody>
      </p:sp>
      <p:graphicFrame>
        <p:nvGraphicFramePr>
          <p:cNvPr id="5" name="Table 4"/>
          <p:cNvGraphicFramePr>
            <a:graphicFrameLocks noGrp="1"/>
          </p:cNvGraphicFramePr>
          <p:nvPr>
            <p:extLst/>
          </p:nvPr>
        </p:nvGraphicFramePr>
        <p:xfrm>
          <a:off x="1932138" y="4516521"/>
          <a:ext cx="8472770" cy="2037862"/>
        </p:xfrm>
        <a:graphic>
          <a:graphicData uri="http://schemas.openxmlformats.org/drawingml/2006/table">
            <a:tbl>
              <a:tblPr firstRow="1" bandRow="1"/>
              <a:tblGrid>
                <a:gridCol w="1694554">
                  <a:extLst>
                    <a:ext uri="{9D8B030D-6E8A-4147-A177-3AD203B41FA5}">
                      <a16:colId xmlns:a16="http://schemas.microsoft.com/office/drawing/2014/main" val="1689486991"/>
                    </a:ext>
                  </a:extLst>
                </a:gridCol>
                <a:gridCol w="1694554">
                  <a:extLst>
                    <a:ext uri="{9D8B030D-6E8A-4147-A177-3AD203B41FA5}">
                      <a16:colId xmlns:a16="http://schemas.microsoft.com/office/drawing/2014/main" val="147636915"/>
                    </a:ext>
                  </a:extLst>
                </a:gridCol>
                <a:gridCol w="1694554">
                  <a:extLst>
                    <a:ext uri="{9D8B030D-6E8A-4147-A177-3AD203B41FA5}">
                      <a16:colId xmlns:a16="http://schemas.microsoft.com/office/drawing/2014/main" val="749079576"/>
                    </a:ext>
                  </a:extLst>
                </a:gridCol>
                <a:gridCol w="1694554">
                  <a:extLst>
                    <a:ext uri="{9D8B030D-6E8A-4147-A177-3AD203B41FA5}">
                      <a16:colId xmlns:a16="http://schemas.microsoft.com/office/drawing/2014/main" val="3787569870"/>
                    </a:ext>
                  </a:extLst>
                </a:gridCol>
                <a:gridCol w="1694554">
                  <a:extLst>
                    <a:ext uri="{9D8B030D-6E8A-4147-A177-3AD203B41FA5}">
                      <a16:colId xmlns:a16="http://schemas.microsoft.com/office/drawing/2014/main" val="879328752"/>
                    </a:ext>
                  </a:extLst>
                </a:gridCol>
              </a:tblGrid>
              <a:tr h="2643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smtClean="0"/>
                        <a:t>Components</a:t>
                      </a:r>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smtClean="0"/>
                        <a:t>Level D</a:t>
                      </a:r>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smtClean="0"/>
                        <a:t>Level C</a:t>
                      </a:r>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smtClean="0"/>
                        <a:t>Level B</a:t>
                      </a:r>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smtClean="0"/>
                        <a:t>Level A</a:t>
                      </a:r>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979673293"/>
                  </a:ext>
                </a:extLst>
              </a:tr>
              <a:tr h="12632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t>MAs</a:t>
                      </a:r>
                      <a:r>
                        <a:rPr lang="en-US" sz="1000" baseline="0" dirty="0" smtClean="0"/>
                        <a:t> in our practice….</a:t>
                      </a:r>
                      <a:endParaRPr lang="en-US" sz="1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t>Mostly take vital signs and room patients.</a:t>
                      </a:r>
                      <a:endParaRPr lang="en-US" sz="1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t>Perform</a:t>
                      </a:r>
                      <a:r>
                        <a:rPr lang="en-US" sz="1000" baseline="0" dirty="0" smtClean="0"/>
                        <a:t> a few clinical tasks beyond rooming patients, such as reviewing medication lists or administering a PHQ-2</a:t>
                      </a:r>
                      <a:endParaRPr lang="en-US" sz="1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t>Perform a few clinical tasks and collaborate with the provider in managing the panel (reviewing</a:t>
                      </a:r>
                      <a:r>
                        <a:rPr lang="en-US" sz="1000" baseline="0" dirty="0" smtClean="0"/>
                        <a:t> exception reports, making out-reach calls)</a:t>
                      </a:r>
                      <a:endParaRPr lang="en-US" sz="1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t>Collaborate</a:t>
                      </a:r>
                      <a:r>
                        <a:rPr lang="en-US" sz="1000" baseline="0" dirty="0" smtClean="0"/>
                        <a:t> with the provider in managing the panel, and play a major role providing preventive service, and service to chronically ill patients, such as self-management, coaching, or follow-up phone calls. </a:t>
                      </a:r>
                      <a:endParaRPr lang="en-US" sz="1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613362879"/>
                  </a:ext>
                </a:extLst>
              </a:tr>
              <a:tr h="4529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0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t>1-3</a:t>
                      </a:r>
                      <a:endParaRPr 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t>4-6</a:t>
                      </a:r>
                      <a:endParaRPr 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t>7-9</a:t>
                      </a:r>
                      <a:endParaRPr 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t>10-12</a:t>
                      </a:r>
                      <a:endParaRPr lang="en-US" sz="1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616693567"/>
                  </a:ext>
                </a:extLst>
              </a:tr>
            </a:tbl>
          </a:graphicData>
        </a:graphic>
      </p:graphicFrame>
      <p:graphicFrame>
        <p:nvGraphicFramePr>
          <p:cNvPr id="6" name="Chart 5"/>
          <p:cNvGraphicFramePr>
            <a:graphicFrameLocks/>
          </p:cNvGraphicFramePr>
          <p:nvPr>
            <p:extLst/>
          </p:nvPr>
        </p:nvGraphicFramePr>
        <p:xfrm>
          <a:off x="5569784" y="1773321"/>
          <a:ext cx="5759204"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701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954" y="2311400"/>
            <a:ext cx="8068092" cy="4163284"/>
          </a:xfrm>
          <a:prstGeom prst="rect">
            <a:avLst/>
          </a:prstGeom>
        </p:spPr>
      </p:pic>
      <p:sp>
        <p:nvSpPr>
          <p:cNvPr id="8"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Role Activity Assessment </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705999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What does it mean to implement TBC? </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Defining your Core and Extended Team Structure</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Meeting Regularly, Huddling Daily</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Creating new responsibilities and provide training</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Strategically redistributing work among team members</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Increasing communication among the team, practice, patients.</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Improving efficiencies (electronic and clinical workflows)</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Standardizing processes to reflect new model  (making hundreds available, playbooks)</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Using a plan for optimizing model , spreading, and continuously improving</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
        <p:nvSpPr>
          <p:cNvPr id="5" name="Rectangle 4"/>
          <p:cNvSpPr/>
          <p:nvPr/>
        </p:nvSpPr>
        <p:spPr>
          <a:xfrm>
            <a:off x="609600" y="3707676"/>
            <a:ext cx="7280953" cy="478545"/>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41353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Role of the Medical Assistant</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Pre-visit planning/planned care</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Begin process of medication reconciliation</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Scribing for providers</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Delivering or arranging preventive services</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Participating in quality improvement work</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Health coaching and motivational interviewing</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Providing telephone or in-person follow-up  </a:t>
            </a:r>
          </a:p>
        </p:txBody>
      </p:sp>
    </p:spTree>
    <p:extLst>
      <p:ext uri="{BB962C8B-B14F-4D97-AF65-F5344CB8AC3E}">
        <p14:creationId xmlns:p14="http://schemas.microsoft.com/office/powerpoint/2010/main" val="2864136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56997" y="174602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How do effective practices </a:t>
            </a: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                                   deliver </a:t>
            </a: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planned care?</a:t>
            </a:r>
            <a:b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b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L-Shape 4"/>
          <p:cNvSpPr/>
          <p:nvPr/>
        </p:nvSpPr>
        <p:spPr>
          <a:xfrm rot="5400000">
            <a:off x="2435506" y="3600937"/>
            <a:ext cx="1538633" cy="2560252"/>
          </a:xfrm>
          <a:prstGeom prst="corner">
            <a:avLst>
              <a:gd name="adj1" fmla="val 16120"/>
              <a:gd name="adj2" fmla="val 16110"/>
            </a:avLst>
          </a:pr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6" name="Isosceles Triangle 5"/>
          <p:cNvSpPr/>
          <p:nvPr/>
        </p:nvSpPr>
        <p:spPr>
          <a:xfrm>
            <a:off x="4053964" y="3412449"/>
            <a:ext cx="436115" cy="436115"/>
          </a:xfrm>
          <a:prstGeom prst="triangle">
            <a:avLst>
              <a:gd name="adj" fmla="val 100000"/>
            </a:avLst>
          </a:prstGeom>
        </p:spPr>
        <p:style>
          <a:lnRef idx="2">
            <a:schemeClr val="accent1">
              <a:shade val="50000"/>
              <a:hueOff val="144575"/>
              <a:satOff val="-3024"/>
              <a:lumOff val="16825"/>
              <a:alphaOff val="0"/>
            </a:schemeClr>
          </a:lnRef>
          <a:fillRef idx="1">
            <a:schemeClr val="accent1">
              <a:shade val="50000"/>
              <a:hueOff val="144575"/>
              <a:satOff val="-3024"/>
              <a:lumOff val="16825"/>
              <a:alphaOff val="0"/>
            </a:schemeClr>
          </a:fillRef>
          <a:effectRef idx="0">
            <a:schemeClr val="accent1">
              <a:shade val="50000"/>
              <a:hueOff val="144575"/>
              <a:satOff val="-3024"/>
              <a:lumOff val="16825"/>
              <a:alphaOff val="0"/>
            </a:schemeClr>
          </a:effectRef>
          <a:fontRef idx="minor">
            <a:schemeClr val="lt1"/>
          </a:fontRef>
        </p:style>
      </p:sp>
      <p:sp>
        <p:nvSpPr>
          <p:cNvPr id="7" name="L-Shape 6"/>
          <p:cNvSpPr/>
          <p:nvPr/>
        </p:nvSpPr>
        <p:spPr>
          <a:xfrm rot="5400000">
            <a:off x="5265123" y="2900746"/>
            <a:ext cx="1538633" cy="2560252"/>
          </a:xfrm>
          <a:prstGeom prst="corner">
            <a:avLst>
              <a:gd name="adj1" fmla="val 16120"/>
              <a:gd name="adj2" fmla="val 16110"/>
            </a:avLst>
          </a:prstGeom>
        </p:spPr>
        <p:style>
          <a:lnRef idx="2">
            <a:schemeClr val="accent1">
              <a:shade val="50000"/>
              <a:hueOff val="289149"/>
              <a:satOff val="-6048"/>
              <a:lumOff val="33650"/>
              <a:alphaOff val="0"/>
            </a:schemeClr>
          </a:lnRef>
          <a:fillRef idx="1">
            <a:schemeClr val="accent1">
              <a:shade val="50000"/>
              <a:hueOff val="289149"/>
              <a:satOff val="-6048"/>
              <a:lumOff val="33650"/>
              <a:alphaOff val="0"/>
            </a:schemeClr>
          </a:fillRef>
          <a:effectRef idx="0">
            <a:schemeClr val="accent1">
              <a:shade val="50000"/>
              <a:hueOff val="289149"/>
              <a:satOff val="-6048"/>
              <a:lumOff val="33650"/>
              <a:alphaOff val="0"/>
            </a:schemeClr>
          </a:effectRef>
          <a:fontRef idx="minor">
            <a:schemeClr val="lt1"/>
          </a:fontRef>
        </p:style>
      </p:sp>
      <p:grpSp>
        <p:nvGrpSpPr>
          <p:cNvPr id="8" name="Group 7"/>
          <p:cNvGrpSpPr/>
          <p:nvPr/>
        </p:nvGrpSpPr>
        <p:grpSpPr>
          <a:xfrm>
            <a:off x="5115028" y="3741992"/>
            <a:ext cx="2444686" cy="2026086"/>
            <a:chOff x="3192822" y="1666816"/>
            <a:chExt cx="2444686" cy="2026086"/>
          </a:xfrm>
        </p:grpSpPr>
        <p:sp>
          <p:nvSpPr>
            <p:cNvPr id="9" name="Rectangle 8"/>
            <p:cNvSpPr/>
            <p:nvPr/>
          </p:nvSpPr>
          <p:spPr>
            <a:xfrm>
              <a:off x="3192822" y="1666816"/>
              <a:ext cx="2444686" cy="20260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p:cNvSpPr txBox="1"/>
            <p:nvPr/>
          </p:nvSpPr>
          <p:spPr>
            <a:xfrm>
              <a:off x="3192822" y="1666816"/>
              <a:ext cx="2199538" cy="20260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prstClr val="black">
                      <a:hueOff val="0"/>
                      <a:satOff val="0"/>
                      <a:lumOff val="0"/>
                      <a:alphaOff val="0"/>
                    </a:prstClr>
                  </a:solidFill>
                  <a:effectLst/>
                  <a:uLnTx/>
                  <a:uFillTx/>
                  <a:latin typeface="Calibri Light" panose="020F0302020204030204" pitchFamily="34" charset="0"/>
                  <a:ea typeface="+mn-ea"/>
                  <a:cs typeface="Calibri Light" panose="020F0302020204030204" pitchFamily="34" charset="0"/>
                </a:rPr>
                <a:t>MA reviews patient data prior to the encounter to identify needed services.</a:t>
              </a:r>
            </a:p>
          </p:txBody>
        </p:sp>
      </p:grpSp>
      <p:sp>
        <p:nvSpPr>
          <p:cNvPr id="11" name="Isosceles Triangle 10"/>
          <p:cNvSpPr/>
          <p:nvPr/>
        </p:nvSpPr>
        <p:spPr>
          <a:xfrm>
            <a:off x="6883582" y="2712257"/>
            <a:ext cx="436115" cy="436115"/>
          </a:xfrm>
          <a:prstGeom prst="triangle">
            <a:avLst>
              <a:gd name="adj" fmla="val 100000"/>
            </a:avLst>
          </a:prstGeom>
        </p:spPr>
        <p:style>
          <a:lnRef idx="2">
            <a:schemeClr val="accent1">
              <a:shade val="50000"/>
              <a:hueOff val="289149"/>
              <a:satOff val="-6048"/>
              <a:lumOff val="33650"/>
              <a:alphaOff val="0"/>
            </a:schemeClr>
          </a:lnRef>
          <a:fillRef idx="1">
            <a:schemeClr val="accent1">
              <a:shade val="50000"/>
              <a:hueOff val="289149"/>
              <a:satOff val="-6048"/>
              <a:lumOff val="33650"/>
              <a:alphaOff val="0"/>
            </a:schemeClr>
          </a:fillRef>
          <a:effectRef idx="0">
            <a:schemeClr val="accent1">
              <a:shade val="50000"/>
              <a:hueOff val="289149"/>
              <a:satOff val="-6048"/>
              <a:lumOff val="33650"/>
              <a:alphaOff val="0"/>
            </a:schemeClr>
          </a:effectRef>
          <a:fontRef idx="minor">
            <a:schemeClr val="lt1"/>
          </a:fontRef>
        </p:style>
      </p:sp>
      <p:sp>
        <p:nvSpPr>
          <p:cNvPr id="12" name="L-Shape 11"/>
          <p:cNvSpPr/>
          <p:nvPr/>
        </p:nvSpPr>
        <p:spPr>
          <a:xfrm rot="5400000">
            <a:off x="8094741" y="2200554"/>
            <a:ext cx="1538633" cy="2560252"/>
          </a:xfrm>
          <a:prstGeom prst="corner">
            <a:avLst>
              <a:gd name="adj1" fmla="val 16120"/>
              <a:gd name="adj2" fmla="val 16110"/>
            </a:avLst>
          </a:prstGeom>
        </p:spPr>
        <p:style>
          <a:lnRef idx="2">
            <a:schemeClr val="accent1">
              <a:shade val="50000"/>
              <a:hueOff val="144575"/>
              <a:satOff val="-3024"/>
              <a:lumOff val="16825"/>
              <a:alphaOff val="0"/>
            </a:schemeClr>
          </a:lnRef>
          <a:fillRef idx="1">
            <a:schemeClr val="accent1">
              <a:shade val="50000"/>
              <a:hueOff val="144575"/>
              <a:satOff val="-3024"/>
              <a:lumOff val="16825"/>
              <a:alphaOff val="0"/>
            </a:schemeClr>
          </a:fillRef>
          <a:effectRef idx="0">
            <a:schemeClr val="accent1">
              <a:shade val="50000"/>
              <a:hueOff val="144575"/>
              <a:satOff val="-3024"/>
              <a:lumOff val="16825"/>
              <a:alphaOff val="0"/>
            </a:schemeClr>
          </a:effectRef>
          <a:fontRef idx="minor">
            <a:schemeClr val="lt1"/>
          </a:fontRef>
        </p:style>
      </p:sp>
      <p:grpSp>
        <p:nvGrpSpPr>
          <p:cNvPr id="13" name="Group 12"/>
          <p:cNvGrpSpPr/>
          <p:nvPr/>
        </p:nvGrpSpPr>
        <p:grpSpPr>
          <a:xfrm>
            <a:off x="2219211" y="4394064"/>
            <a:ext cx="2311410" cy="2026086"/>
            <a:chOff x="297005" y="2318888"/>
            <a:chExt cx="2311410" cy="2026086"/>
          </a:xfrm>
        </p:grpSpPr>
        <p:sp>
          <p:nvSpPr>
            <p:cNvPr id="14" name="Rectangle 13"/>
            <p:cNvSpPr/>
            <p:nvPr/>
          </p:nvSpPr>
          <p:spPr>
            <a:xfrm>
              <a:off x="297005" y="2318888"/>
              <a:ext cx="2311410" cy="20260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p:cNvSpPr txBox="1"/>
            <p:nvPr/>
          </p:nvSpPr>
          <p:spPr>
            <a:xfrm>
              <a:off x="297005" y="2318888"/>
              <a:ext cx="2311410" cy="20260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prstClr val="black">
                      <a:hueOff val="0"/>
                      <a:satOff val="0"/>
                      <a:lumOff val="0"/>
                      <a:alphaOff val="0"/>
                    </a:prstClr>
                  </a:solidFill>
                  <a:effectLst/>
                  <a:uLnTx/>
                  <a:uFillTx/>
                  <a:latin typeface="Calibri Light" panose="020F0302020204030204" pitchFamily="34" charset="0"/>
                  <a:ea typeface="+mn-ea"/>
                  <a:cs typeface="Calibri Light" panose="020F0302020204030204" pitchFamily="34" charset="0"/>
                </a:rPr>
                <a:t>Identify the key clinical tasks associated with evidence-based care and decide who does them.</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pitchFamily="34" charset="0"/>
                <a:ea typeface="+mn-ea"/>
                <a:cs typeface="Calibri Light" panose="020F0302020204030204" pitchFamily="34" charset="0"/>
              </a:endParaRPr>
            </a:p>
          </p:txBody>
        </p:sp>
      </p:grpSp>
      <p:grpSp>
        <p:nvGrpSpPr>
          <p:cNvPr id="16" name="Group 15"/>
          <p:cNvGrpSpPr/>
          <p:nvPr/>
        </p:nvGrpSpPr>
        <p:grpSpPr>
          <a:xfrm>
            <a:off x="7837904" y="2965518"/>
            <a:ext cx="2311410" cy="2026086"/>
            <a:chOff x="5915698" y="890342"/>
            <a:chExt cx="2311410" cy="2026086"/>
          </a:xfrm>
        </p:grpSpPr>
        <p:sp>
          <p:nvSpPr>
            <p:cNvPr id="17" name="Rectangle 16"/>
            <p:cNvSpPr/>
            <p:nvPr/>
          </p:nvSpPr>
          <p:spPr>
            <a:xfrm>
              <a:off x="5915698" y="890342"/>
              <a:ext cx="2311410" cy="20260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p:cNvSpPr txBox="1"/>
            <p:nvPr/>
          </p:nvSpPr>
          <p:spPr>
            <a:xfrm>
              <a:off x="5915698" y="890342"/>
              <a:ext cx="2311410" cy="20260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prstClr val="black">
                      <a:hueOff val="0"/>
                      <a:satOff val="0"/>
                      <a:lumOff val="0"/>
                      <a:alphaOff val="0"/>
                    </a:prstClr>
                  </a:solidFill>
                  <a:effectLst/>
                  <a:uLnTx/>
                  <a:uFillTx/>
                  <a:latin typeface="Calibri Light" panose="020F0302020204030204" pitchFamily="34" charset="0"/>
                  <a:ea typeface="+mn-ea"/>
                  <a:cs typeface="Calibri Light" panose="020F0302020204030204" pitchFamily="34" charset="0"/>
                </a:rPr>
                <a:t>Encounters are organized so that relevant team members deliver all needed care.</a:t>
              </a:r>
            </a:p>
          </p:txBody>
        </p:sp>
      </p:grpSp>
    </p:spTree>
    <p:extLst>
      <p:ext uri="{BB962C8B-B14F-4D97-AF65-F5344CB8AC3E}">
        <p14:creationId xmlns:p14="http://schemas.microsoft.com/office/powerpoint/2010/main" val="350670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How do effective practices manage medications?</a:t>
            </a:r>
            <a:b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b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18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Medication reconciliation is a process, not a task.</a:t>
            </a:r>
          </a:p>
          <a:p>
            <a:pPr marL="236538" marR="0" lvl="0" indent="-236538" algn="l" defTabSz="457200" rtl="0" eaLnBrk="1" fontAlgn="auto" latinLnBrk="0" hangingPunct="1">
              <a:lnSpc>
                <a:spcPct val="90000"/>
              </a:lnSpc>
              <a:spcBef>
                <a:spcPts val="0"/>
              </a:spcBef>
              <a:spcAft>
                <a:spcPts val="18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 critical intervention for both patient and practice—often begun by MA at intake.</a:t>
            </a:r>
          </a:p>
          <a:p>
            <a:pPr marL="236538" marR="0" lvl="0" indent="-236538" algn="l" defTabSz="457200" rtl="0" eaLnBrk="1" fontAlgn="auto" latinLnBrk="0" hangingPunct="1">
              <a:lnSpc>
                <a:spcPct val="90000"/>
              </a:lnSpc>
              <a:spcBef>
                <a:spcPts val="0"/>
              </a:spcBef>
              <a:spcAft>
                <a:spcPts val="18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Pharmacists and RNs play important roles in complex med. rec., titrating medications, and addressing non-adherence and other drug problems.</a:t>
            </a:r>
          </a:p>
          <a:p>
            <a:pPr marL="236538" marR="0" lvl="0" indent="-236538" algn="l" defTabSz="457200" rtl="0" eaLnBrk="1" fontAlgn="auto" latinLnBrk="0" hangingPunct="1">
              <a:lnSpc>
                <a:spcPct val="90000"/>
              </a:lnSpc>
              <a:spcBef>
                <a:spcPts val="0"/>
              </a:spcBef>
              <a:spcAft>
                <a:spcPts val="1800"/>
              </a:spcAft>
              <a:buClr>
                <a:srgbClr val="008558"/>
              </a:buClr>
              <a:buSzTx/>
              <a:buFont typeface="Arial"/>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3216364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82315"/>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How do effective practices deliver planned </a:t>
            </a:r>
            <a:r>
              <a:rPr kumimoji="0" lang="en-US" sz="40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follow-up and </a:t>
            </a: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Care Management (outside of visits)</a:t>
            </a:r>
            <a:b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b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722652"/>
            <a:ext cx="10972800" cy="35342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18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Follow-up between office visits is a </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core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function of the practice team.</a:t>
            </a:r>
          </a:p>
          <a:p>
            <a:pPr marL="236538" marR="0" lvl="0" indent="-236538" algn="l" defTabSz="457200" rtl="0" eaLnBrk="1" fontAlgn="auto" latinLnBrk="0" hangingPunct="1">
              <a:lnSpc>
                <a:spcPct val="90000"/>
              </a:lnSpc>
              <a:spcBef>
                <a:spcPts val="0"/>
              </a:spcBef>
              <a:spcAft>
                <a:spcPts val="18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Care teams regularly monitor patients and promote self-monitoring</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a:t>
            </a:r>
          </a:p>
          <a:p>
            <a:pPr marL="636588" marR="0" lvl="1" indent="-236538" algn="l" defTabSz="457200" rtl="0" eaLnBrk="1" fontAlgn="auto" latinLnBrk="0" hangingPunct="1">
              <a:lnSpc>
                <a:spcPct val="90000"/>
              </a:lnSpc>
              <a:spcBef>
                <a:spcPts val="0"/>
              </a:spcBef>
              <a:spcAft>
                <a:spcPts val="1800"/>
              </a:spcAft>
              <a:buClr>
                <a:srgbClr val="008558"/>
              </a:buClr>
              <a:buSzTx/>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Consider new technology with RPM </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18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Follow-up can range in intensity from periodic status checks by telephone or e-mail (MA) to active care management (RN).</a:t>
            </a:r>
          </a:p>
          <a:p>
            <a:pPr marL="236538" marR="0" lvl="0" indent="-236538" algn="l" defTabSz="457200" rtl="0" eaLnBrk="1" fontAlgn="auto" latinLnBrk="0" hangingPunct="1">
              <a:lnSpc>
                <a:spcPct val="90000"/>
              </a:lnSpc>
              <a:spcBef>
                <a:spcPts val="0"/>
              </a:spcBef>
              <a:spcAft>
                <a:spcPts val="18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Higher risk patients (poor disease control, frailty, etc.) receive regular follow-up (monitoring) AND active care management</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a:t>
            </a:r>
          </a:p>
          <a:p>
            <a:pPr marL="236538" marR="0" lvl="0" indent="-236538" algn="l" defTabSz="457200" rtl="0" eaLnBrk="1" fontAlgn="auto" latinLnBrk="0" hangingPunct="1">
              <a:lnSpc>
                <a:spcPct val="90000"/>
              </a:lnSpc>
              <a:spcBef>
                <a:spcPts val="0"/>
              </a:spcBef>
              <a:spcAft>
                <a:spcPts val="1800"/>
              </a:spcAft>
              <a:buClr>
                <a:srgbClr val="008558"/>
              </a:buClr>
              <a:buSzTx/>
              <a:buFont typeface="Arial"/>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1800"/>
              </a:spcAft>
              <a:buClr>
                <a:srgbClr val="008558"/>
              </a:buClr>
              <a:buSzTx/>
              <a:buFont typeface="Arial"/>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1800"/>
              </a:spcAft>
              <a:buClr>
                <a:srgbClr val="008558"/>
              </a:buClr>
              <a:buSzTx/>
              <a:buFont typeface="Arial"/>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2616232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Role of the Registered Nurse</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Function within three domains of primary care:</a:t>
            </a:r>
          </a:p>
          <a:p>
            <a:pPr marL="857250" marR="0" lvl="1" indent="-457200" algn="l" defTabSz="457200" rtl="0" eaLnBrk="1" fontAlgn="auto" latinLnBrk="0" hangingPunct="1">
              <a:lnSpc>
                <a:spcPct val="90000"/>
              </a:lnSpc>
              <a:spcBef>
                <a:spcPts val="0"/>
              </a:spcBef>
              <a:spcAft>
                <a:spcPts val="0"/>
              </a:spcAft>
              <a:buClr>
                <a:srgbClr val="008558"/>
              </a:buClr>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episodic/acute and preventive/routine care</a:t>
            </a:r>
          </a:p>
          <a:p>
            <a:pPr marL="857250" marR="0" lvl="1" indent="-457200" algn="l" defTabSz="457200" rtl="0" eaLnBrk="1" fontAlgn="auto" latinLnBrk="0" hangingPunct="1">
              <a:lnSpc>
                <a:spcPct val="90000"/>
              </a:lnSpc>
              <a:spcBef>
                <a:spcPts val="0"/>
              </a:spcBef>
              <a:spcAft>
                <a:spcPts val="0"/>
              </a:spcAft>
              <a:buClr>
                <a:srgbClr val="008558"/>
              </a:buClr>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chronic disease management</a:t>
            </a:r>
          </a:p>
          <a:p>
            <a:pPr marL="857250" marR="0" lvl="1" indent="-457200" algn="l" defTabSz="457200" rtl="0" eaLnBrk="1" fontAlgn="auto" latinLnBrk="0" hangingPunct="1">
              <a:lnSpc>
                <a:spcPct val="90000"/>
              </a:lnSpc>
              <a:spcBef>
                <a:spcPts val="0"/>
              </a:spcBef>
              <a:spcAft>
                <a:spcPts val="1200"/>
              </a:spcAft>
              <a:buClr>
                <a:srgbClr val="008558"/>
              </a:buClr>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practice operations, including supervision of staff and practice improvement</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RNs can meet many of the patients’ needs that providers either handled alone or did not have time to address, freeing up providers for visits that require their diagnostic skills while also improving patient care and satisfaction.</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2721441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Focus </a:t>
            </a: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Areas of RN Practice</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Standing orders</a:t>
            </a: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developed by and executed under the authority of providers to manage common episodic health conditions or complaints, such as urinary tract infections (UTI), administer vaccines, order a retinal exam for patients with diabetes </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Orders for Individual Patient</a:t>
            </a: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developed by and executed under the authority of providers, and unique to an individual patient’s plan of care, e.g., changing inhalers for a patient on an asthma action plan; titrating insulin</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Complex care management</a:t>
            </a: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proactively address the needs of sub-populations of patients, such as those transitioning from hospital to home, or with complex healthcare needs, such as patients with </a:t>
            </a:r>
            <a:r>
              <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diabetes, HIV, or </a:t>
            </a: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multiple co-morbidities, such as heart </a:t>
            </a:r>
            <a:r>
              <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disease, depression and substance use; </a:t>
            </a: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don’t wait for patient to worsen between visits. </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3551587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Discussion Questions</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Do you provide time for </a:t>
            </a:r>
            <a:r>
              <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MAs, LPNs </a:t>
            </a: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and/or RNs to do both panel management AND pre-visit planning? Or do you treat these processes as one in the same?</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How do you engage MAs and/or RNs and increase their interest in the accountability of their patient panel?</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Where does panel management work happen? In the pod? Or elsewhere? </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What does the process of MAs and/or RNs checking for vaccines and Rx refills look like? How long does it typically take per patient?</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How do patients check out after visit? Do they do so in the room with the MA and/or RN? Or at the front desk? </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1065442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9048"/>
            <a:ext cx="10515600" cy="762352"/>
          </a:xfrm>
        </p:spPr>
        <p:txBody>
          <a:bodyPr/>
          <a:lstStyle/>
          <a:p>
            <a:pPr algn="ctr"/>
            <a:r>
              <a:rPr lang="en-US" dirty="0">
                <a:latin typeface="+mj-lt"/>
              </a:rPr>
              <a:t>Get the Most Out of Your Zoom Experience</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36538">
              <a:spcBef>
                <a:spcPts val="0"/>
              </a:spcBef>
              <a:spcAft>
                <a:spcPts val="600"/>
              </a:spcAft>
              <a:buClr>
                <a:srgbClr val="008558"/>
              </a:buClr>
            </a:pPr>
            <a:r>
              <a:rPr lang="en-US" sz="2400" smtClean="0">
                <a:latin typeface="Calibri Light" panose="020F0302020204030204" pitchFamily="34" charset="0"/>
                <a:cs typeface="Calibri Light" panose="020F0302020204030204" pitchFamily="34" charset="0"/>
              </a:rPr>
              <a:t>Please keep yourself on MUTE to avoid background/distracting sounds</a:t>
            </a:r>
          </a:p>
          <a:p>
            <a:pPr marL="236538" indent="-236538">
              <a:spcBef>
                <a:spcPts val="0"/>
              </a:spcBef>
              <a:spcAft>
                <a:spcPts val="600"/>
              </a:spcAft>
              <a:buClr>
                <a:srgbClr val="008558"/>
              </a:buClr>
            </a:pPr>
            <a:r>
              <a:rPr lang="en-US" sz="2400" smtClean="0">
                <a:latin typeface="Calibri Light" panose="020F0302020204030204" pitchFamily="34" charset="0"/>
                <a:cs typeface="Calibri Light" panose="020F0302020204030204" pitchFamily="34" charset="0"/>
              </a:rPr>
              <a:t>Use the CHAT function or UNMUTE to ask questions or make comments</a:t>
            </a:r>
          </a:p>
          <a:p>
            <a:pPr marL="236538" indent="-236538">
              <a:spcBef>
                <a:spcPts val="0"/>
              </a:spcBef>
              <a:spcAft>
                <a:spcPts val="600"/>
              </a:spcAft>
              <a:buClr>
                <a:srgbClr val="008558"/>
              </a:buClr>
            </a:pPr>
            <a:r>
              <a:rPr lang="en-US" sz="2400" smtClean="0">
                <a:latin typeface="Calibri Light" panose="020F0302020204030204" pitchFamily="34" charset="0"/>
                <a:cs typeface="Calibri Light" panose="020F0302020204030204" pitchFamily="34" charset="0"/>
              </a:rPr>
              <a:t>Please change your participant name to your full name and organization</a:t>
            </a:r>
          </a:p>
          <a:p>
            <a:pPr marL="636588" lvl="1" indent="-236538">
              <a:spcBef>
                <a:spcPts val="0"/>
              </a:spcBef>
              <a:spcAft>
                <a:spcPts val="600"/>
              </a:spcAft>
              <a:buClr>
                <a:srgbClr val="008558"/>
              </a:buClr>
            </a:pPr>
            <a:r>
              <a:rPr lang="en-US" smtClean="0">
                <a:latin typeface="Calibri Light" panose="020F0302020204030204" pitchFamily="34" charset="0"/>
                <a:cs typeface="Calibri Light" panose="020F0302020204030204" pitchFamily="34" charset="0"/>
              </a:rPr>
              <a:t>“Meaghan Angers CHCI”</a:t>
            </a:r>
            <a:endParaRPr lang="en-US" dirty="0">
              <a:latin typeface="Calibri Light" panose="020F0302020204030204" pitchFamily="34" charset="0"/>
              <a:cs typeface="Calibri Light" panose="020F0302020204030204" pitchFamily="34" charset="0"/>
            </a:endParaRPr>
          </a:p>
        </p:txBody>
      </p:sp>
      <p:pic>
        <p:nvPicPr>
          <p:cNvPr id="7" name="Picture 2" descr="Changing Your Name in a Zoom Meeting | teaching@N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970" y="4183945"/>
            <a:ext cx="25336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anging Your Name in a Zoom Meeting | teaching@NM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220" y="4231569"/>
            <a:ext cx="3038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hanging Your Name in a Zoom Meeting | teaching@N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0295" y="4144709"/>
            <a:ext cx="2747529" cy="2373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924510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r>
              <a:rPr lang="en-US" sz="4400" spc="-30" dirty="0">
                <a:solidFill>
                  <a:srgbClr val="0E74BD"/>
                </a:solidFill>
                <a:latin typeface="Calibri Light" panose="020F0302020204030204"/>
                <a:cs typeface="Calibri" panose="020F0502020204030204" pitchFamily="34" charset="0"/>
              </a:rPr>
              <a:t>Team-Based Care: </a:t>
            </a:r>
            <a:r>
              <a:rPr lang="en-US" sz="4400" spc="-30" dirty="0" smtClean="0">
                <a:solidFill>
                  <a:srgbClr val="0E74BD"/>
                </a:solidFill>
                <a:latin typeface="Calibri Light" panose="020F0302020204030204"/>
                <a:cs typeface="Calibri" panose="020F0502020204030204" pitchFamily="34" charset="0"/>
              </a:rPr>
              <a:t>Understanding Barriers</a:t>
            </a:r>
          </a:p>
          <a:p>
            <a:pPr lvl="0"/>
            <a:r>
              <a:rPr lang="en-US" sz="1200" spc="-30" dirty="0">
                <a:solidFill>
                  <a:srgbClr val="0E74BD"/>
                </a:solidFill>
                <a:latin typeface="Calibri Light" panose="020F0302020204030204"/>
                <a:cs typeface="Calibri" panose="020F0502020204030204" pitchFamily="34" charset="0"/>
              </a:rPr>
              <a:t/>
            </a:r>
            <a:br>
              <a:rPr lang="en-US" sz="1200" spc="-30" dirty="0">
                <a:solidFill>
                  <a:srgbClr val="0E74BD"/>
                </a:solidFill>
                <a:latin typeface="Calibri Light" panose="020F0302020204030204"/>
                <a:cs typeface="Calibri" panose="020F0502020204030204" pitchFamily="34" charset="0"/>
              </a:rPr>
            </a:br>
            <a:r>
              <a:rPr lang="en-US" sz="3200" spc="-30" dirty="0">
                <a:solidFill>
                  <a:schemeClr val="accent5">
                    <a:lumMod val="75000"/>
                  </a:schemeClr>
                </a:solidFill>
                <a:latin typeface="Calibri Light" panose="020F0302020204030204"/>
                <a:cs typeface="Calibri" panose="020F0502020204030204" pitchFamily="34" charset="0"/>
              </a:rPr>
              <a:t>Dr. Tom Bodenheimer</a:t>
            </a:r>
            <a:br>
              <a:rPr lang="en-US" sz="3200" spc="-30" dirty="0">
                <a:solidFill>
                  <a:schemeClr val="accent5">
                    <a:lumMod val="75000"/>
                  </a:schemeClr>
                </a:solidFill>
                <a:latin typeface="Calibri Light" panose="020F0302020204030204"/>
                <a:cs typeface="Calibri" panose="020F0502020204030204" pitchFamily="34" charset="0"/>
              </a:rPr>
            </a:br>
            <a:r>
              <a:rPr lang="en-US" sz="3200" b="0" spc="-30" dirty="0">
                <a:solidFill>
                  <a:schemeClr val="accent5">
                    <a:lumMod val="75000"/>
                  </a:schemeClr>
                </a:solidFill>
                <a:latin typeface="Calibri Light" panose="020F0302020204030204"/>
                <a:cs typeface="Calibri" panose="020F0502020204030204" pitchFamily="34" charset="0"/>
              </a:rPr>
              <a:t>Center for Excellence in Primary Care</a:t>
            </a:r>
            <a:br>
              <a:rPr lang="en-US" sz="3200" b="0" spc="-30" dirty="0">
                <a:solidFill>
                  <a:schemeClr val="accent5">
                    <a:lumMod val="75000"/>
                  </a:schemeClr>
                </a:solidFill>
                <a:latin typeface="Calibri Light" panose="020F0302020204030204"/>
                <a:cs typeface="Calibri" panose="020F0502020204030204" pitchFamily="34" charset="0"/>
              </a:rPr>
            </a:br>
            <a:r>
              <a:rPr lang="en-US" sz="3200" b="0" spc="-30" dirty="0">
                <a:solidFill>
                  <a:schemeClr val="accent5">
                    <a:lumMod val="75000"/>
                  </a:schemeClr>
                </a:solidFill>
                <a:latin typeface="Calibri Light" panose="020F0302020204030204"/>
                <a:cs typeface="Calibri" panose="020F0502020204030204" pitchFamily="34" charset="0"/>
              </a:rPr>
              <a:t>University of California, San Francisco</a:t>
            </a:r>
            <a:r>
              <a:rPr lang="en-US" sz="4400" b="0" spc="-30" dirty="0">
                <a:solidFill>
                  <a:schemeClr val="accent5">
                    <a:lumMod val="75000"/>
                  </a:schemeClr>
                </a:solidFill>
                <a:latin typeface="Calibri Light" panose="020F0302020204030204"/>
                <a:cs typeface="Calibri" panose="020F0502020204030204" pitchFamily="34" charset="0"/>
              </a:rPr>
              <a:t/>
            </a:r>
            <a:br>
              <a:rPr lang="en-US" sz="4400" b="0" spc="-30" dirty="0">
                <a:solidFill>
                  <a:schemeClr val="accent5">
                    <a:lumMod val="75000"/>
                  </a:schemeClr>
                </a:solidFill>
                <a:latin typeface="Calibri Light" panose="020F0302020204030204"/>
                <a:cs typeface="Calibri" panose="020F0502020204030204" pitchFamily="34" charset="0"/>
              </a:rPr>
            </a:br>
            <a:endParaRPr kumimoji="0" lang="en-US" sz="4800" b="0" i="0" u="none" strike="noStrike" kern="1200" cap="none" spc="-30" normalizeH="0" baseline="0" noProof="0" dirty="0">
              <a:ln>
                <a:noFill/>
              </a:ln>
              <a:solidFill>
                <a:schemeClr val="accent5">
                  <a:lumMod val="75000"/>
                </a:schemeClr>
              </a:solidFill>
              <a:effectLst/>
              <a:uLnTx/>
              <a:uFillTx/>
              <a:latin typeface="Calibri Light" panose="020F0302020204030204"/>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535913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What is a powerful team?</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1200"/>
              </a:spcAft>
              <a:buClr>
                <a:srgbClr val="008558"/>
              </a:buClr>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Remember from Learning Session 1:</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Primary care patient access is poor and getting worse</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Panel sizes are too large because few clinicians choose primary care careers </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Poor access and large panels are major contributors to burnout</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Powerful teams can help solve these challenges; poorly functioning teams cannot</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2064559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What is a powerful team?</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 powerful team is a team that adds capacity to see more patients, thereby improving access and reducing burnout</a:t>
            </a:r>
          </a:p>
          <a:p>
            <a:pPr marL="342900" marR="0" lvl="0" indent="-342900" algn="l" defTabSz="4572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Interprofessional team members add capacity by seeing patients independently, taking little or no clinician time</a:t>
            </a:r>
          </a:p>
          <a:p>
            <a:pPr marL="342900" marR="0" lvl="0" indent="-342900" algn="l" defTabSz="4572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Interprofessional team members help over paneled clinicians care for their panels, thereby reducing clinician burnout</a:t>
            </a:r>
          </a:p>
          <a:p>
            <a:pPr marL="342900" marR="0" lvl="0" indent="-342900" algn="l" defTabSz="4572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When interprofessional team members have standing orders to see patients independently, they often have greater work life satisfaction</a:t>
            </a:r>
          </a:p>
          <a:p>
            <a:pPr marL="342900" marR="0" lvl="0" indent="-342900" algn="l" defTabSz="4572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Medical assistants can also add capacity, saving clinician time by providing  panel management functions</a:t>
            </a:r>
          </a:p>
        </p:txBody>
      </p:sp>
    </p:spTree>
    <p:extLst>
      <p:ext uri="{BB962C8B-B14F-4D97-AF65-F5344CB8AC3E}">
        <p14:creationId xmlns:p14="http://schemas.microsoft.com/office/powerpoint/2010/main" val="1733411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What is a powerful team? Examples:</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In many states, pharmacists can independently care for patients with diabetes or hypertension -- including ordering and interpreting labs and adjusting medications – under collaborative practice agreements. </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Health centers can organize RN co-visits with the RN doing most of the visit and the clinician coming in at the end to check the RN’s work and complete the orders the RN entered into the EMR. RN co-visits can add substantial capacity.</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680042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270B7"/>
                </a:solidFill>
                <a:effectLst/>
                <a:uLnTx/>
                <a:uFillTx/>
                <a:latin typeface="Calibri Light" panose="020F0302020204030204"/>
                <a:ea typeface="+mj-ea"/>
                <a:cs typeface="+mj-cs"/>
              </a:rPr>
              <a:t> Barriers to building powerful interprofessional teams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298450" y="2054064"/>
            <a:ext cx="11456228" cy="48039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914400" rtl="0" eaLnBrk="1" fontAlgn="auto" latinLnBrk="0" hangingPunct="1">
              <a:lnSpc>
                <a:spcPct val="12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The barriers are real and need to be addressed. In making goals and action plans, consider the barriers and which would be the most difficult to overcome. But don’t let barriers paralyze you.   </a:t>
            </a: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graphicFrame>
        <p:nvGraphicFramePr>
          <p:cNvPr id="6" name="Content Placeholder 3"/>
          <p:cNvGraphicFramePr>
            <a:graphicFrameLocks/>
          </p:cNvGraphicFramePr>
          <p:nvPr>
            <p:extLst/>
          </p:nvPr>
        </p:nvGraphicFramePr>
        <p:xfrm>
          <a:off x="1878723" y="2311400"/>
          <a:ext cx="8434553" cy="2662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463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E0A240A-A339-584E-8BFF-E0F3021A7AA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7C74400-2B70-1C47-B0B0-024429A56ED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2D1C0BFE-04D8-7345-B16C-6040904C5EA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148518C-9259-BC4A-B7BE-5CF715F689B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861461C8-5771-264E-9B22-6A65DD7D769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25E76771-D6D5-724F-8AB7-E6647FBD5F0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806627" y="842292"/>
            <a:ext cx="10972800" cy="591818"/>
          </a:xfrm>
        </p:spPr>
        <p:txBody>
          <a:bodyPr anchor="t">
            <a:noAutofit/>
          </a:bodyPr>
          <a:lstStyle/>
          <a:p>
            <a:pPr>
              <a:lnSpc>
                <a:spcPct val="90000"/>
              </a:lnSpc>
            </a:pPr>
            <a:r>
              <a:rPr lang="en-US" sz="4000" b="1" spc="-30" dirty="0" smtClean="0">
                <a:solidFill>
                  <a:srgbClr val="0E74BD"/>
                </a:solidFill>
                <a:cs typeface="Calibri" panose="020F0502020204030204" pitchFamily="34" charset="0"/>
              </a:rPr>
              <a:t>Activity</a:t>
            </a:r>
            <a:r>
              <a:rPr lang="en-US" sz="4000" b="1" spc="-30" dirty="0">
                <a:solidFill>
                  <a:srgbClr val="0E74BD"/>
                </a:solidFill>
                <a:cs typeface="Calibri" panose="020F0502020204030204" pitchFamily="34" charset="0"/>
              </a:rPr>
              <a:t>: 10 minutes</a:t>
            </a:r>
          </a:p>
        </p:txBody>
      </p:sp>
      <p:sp>
        <p:nvSpPr>
          <p:cNvPr id="4" name="Content Placeholder 3">
            <a:extLst>
              <a:ext uri="{FF2B5EF4-FFF2-40B4-BE49-F238E27FC236}">
                <a16:creationId xmlns:a16="http://schemas.microsoft.com/office/drawing/2014/main" id="{5E4702C2-A368-9E43-A250-6A0426674F2B}"/>
              </a:ext>
            </a:extLst>
          </p:cNvPr>
          <p:cNvSpPr>
            <a:spLocks noGrp="1"/>
          </p:cNvSpPr>
          <p:nvPr>
            <p:ph idx="1"/>
          </p:nvPr>
        </p:nvSpPr>
        <p:spPr>
          <a:xfrm>
            <a:off x="731520" y="1586082"/>
            <a:ext cx="10920010" cy="5271918"/>
          </a:xfrm>
        </p:spPr>
        <p:txBody>
          <a:bodyPr>
            <a:noAutofit/>
          </a:bodyPr>
          <a:lstStyle/>
          <a:p>
            <a:pPr marL="0" indent="0">
              <a:lnSpc>
                <a:spcPct val="90000"/>
              </a:lnSpc>
              <a:spcBef>
                <a:spcPts val="0"/>
              </a:spcBef>
              <a:spcAft>
                <a:spcPts val="600"/>
              </a:spcAft>
              <a:buClr>
                <a:srgbClr val="008558"/>
              </a:buClr>
              <a:buNone/>
            </a:pPr>
            <a:r>
              <a:rPr lang="en-US" dirty="0">
                <a:latin typeface="Calibri Light" panose="020F0302020204030204" pitchFamily="34" charset="0"/>
                <a:cs typeface="Calibri Light" panose="020F0302020204030204" pitchFamily="34" charset="0"/>
              </a:rPr>
              <a:t>Let’s pretend that you have set an overall goal to build a powerful interprofessional team. One specific goal focuses on RNs.</a:t>
            </a:r>
          </a:p>
          <a:p>
            <a:pPr marL="0" indent="0">
              <a:lnSpc>
                <a:spcPct val="90000"/>
              </a:lnSpc>
              <a:spcBef>
                <a:spcPts val="0"/>
              </a:spcBef>
              <a:spcAft>
                <a:spcPts val="600"/>
              </a:spcAft>
              <a:buClr>
                <a:srgbClr val="008558"/>
              </a:buClr>
              <a:buNone/>
            </a:pPr>
            <a:endParaRPr lang="en-US" sz="1600" dirty="0">
              <a:latin typeface="Calibri Light" panose="020F0302020204030204" pitchFamily="34" charset="0"/>
              <a:cs typeface="Calibri Light" panose="020F0302020204030204" pitchFamily="34" charset="0"/>
            </a:endParaRPr>
          </a:p>
          <a:p>
            <a:pPr marL="0" indent="0">
              <a:lnSpc>
                <a:spcPct val="90000"/>
              </a:lnSpc>
              <a:spcBef>
                <a:spcPts val="0"/>
              </a:spcBef>
              <a:spcAft>
                <a:spcPts val="600"/>
              </a:spcAft>
              <a:buClr>
                <a:srgbClr val="008558"/>
              </a:buClr>
              <a:buNone/>
            </a:pPr>
            <a:r>
              <a:rPr lang="en-US" dirty="0">
                <a:latin typeface="Calibri Light" panose="020F0302020204030204" pitchFamily="34" charset="0"/>
                <a:cs typeface="Calibri Light" panose="020F0302020204030204" pitchFamily="34" charset="0"/>
              </a:rPr>
              <a:t>You would like your RNs to become care managers for patients with diabetes who see patients independently and can change medication doses under standing orders. Your first action plan is to hold a meeting with the RNs in the clinic to discuss their work, whether they are satisfied with their roles, what they might think about RN care management. </a:t>
            </a:r>
          </a:p>
          <a:p>
            <a:pPr marL="0" indent="0">
              <a:lnSpc>
                <a:spcPct val="90000"/>
              </a:lnSpc>
              <a:spcBef>
                <a:spcPts val="0"/>
              </a:spcBef>
              <a:spcAft>
                <a:spcPts val="600"/>
              </a:spcAft>
              <a:buClr>
                <a:srgbClr val="008558"/>
              </a:buClr>
              <a:buNone/>
            </a:pPr>
            <a:endParaRPr lang="en-US" sz="1600" dirty="0">
              <a:latin typeface="Calibri Light" panose="020F0302020204030204" pitchFamily="34" charset="0"/>
              <a:cs typeface="Calibri Light" panose="020F0302020204030204" pitchFamily="34" charset="0"/>
            </a:endParaRPr>
          </a:p>
          <a:p>
            <a:pPr marL="0" indent="0">
              <a:lnSpc>
                <a:spcPct val="90000"/>
              </a:lnSpc>
              <a:spcBef>
                <a:spcPts val="0"/>
              </a:spcBef>
              <a:spcAft>
                <a:spcPts val="600"/>
              </a:spcAft>
              <a:buClr>
                <a:srgbClr val="008558"/>
              </a:buClr>
              <a:buNone/>
            </a:pPr>
            <a:r>
              <a:rPr lang="en-US" dirty="0">
                <a:latin typeface="Calibri Light" panose="020F0302020204030204" pitchFamily="34" charset="0"/>
                <a:cs typeface="Calibri Light" panose="020F0302020204030204" pitchFamily="34" charset="0"/>
              </a:rPr>
              <a:t>Write in the </a:t>
            </a:r>
            <a:r>
              <a:rPr lang="en-US" dirty="0" smtClean="0">
                <a:latin typeface="Calibri Light" panose="020F0302020204030204" pitchFamily="34" charset="0"/>
                <a:cs typeface="Calibri Light" panose="020F0302020204030204" pitchFamily="34" charset="0"/>
              </a:rPr>
              <a:t>chat: what </a:t>
            </a:r>
            <a:r>
              <a:rPr lang="en-US" dirty="0">
                <a:latin typeface="Calibri Light" panose="020F0302020204030204" pitchFamily="34" charset="0"/>
                <a:cs typeface="Calibri Light" panose="020F0302020204030204" pitchFamily="34" charset="0"/>
              </a:rPr>
              <a:t>barriers you would need to overcome to move toward the goal of RNs becoming care </a:t>
            </a:r>
            <a:r>
              <a:rPr lang="en-US" dirty="0" smtClean="0">
                <a:latin typeface="Calibri Light" panose="020F0302020204030204" pitchFamily="34" charset="0"/>
                <a:cs typeface="Calibri Light" panose="020F0302020204030204" pitchFamily="34" charset="0"/>
              </a:rPr>
              <a:t>managers?</a:t>
            </a:r>
            <a:endParaRPr lang="en-US" sz="2000" dirty="0">
              <a:latin typeface="Calibri Light" panose="020F0302020204030204" pitchFamily="34" charset="0"/>
              <a:cs typeface="Calibri Light" panose="020F0302020204030204" pitchFamily="34" charset="0"/>
            </a:endParaRPr>
          </a:p>
          <a:p>
            <a:pPr marL="0" indent="0">
              <a:lnSpc>
                <a:spcPct val="90000"/>
              </a:lnSpc>
              <a:spcBef>
                <a:spcPts val="0"/>
              </a:spcBef>
              <a:spcAft>
                <a:spcPts val="600"/>
              </a:spcAft>
              <a:buClr>
                <a:srgbClr val="008558"/>
              </a:buClr>
              <a:buNone/>
            </a:pPr>
            <a:endParaRPr lang="en-US" dirty="0">
              <a:latin typeface="Calibri Light" panose="020F0302020204030204" pitchFamily="34" charset="0"/>
              <a:cs typeface="Calibri Light" panose="020F0302020204030204" pitchFamily="34" charset="0"/>
            </a:endParaRPr>
          </a:p>
          <a:p>
            <a:pPr marL="0" indent="0">
              <a:lnSpc>
                <a:spcPct val="90000"/>
              </a:lnSpc>
              <a:spcBef>
                <a:spcPts val="0"/>
              </a:spcBef>
              <a:spcAft>
                <a:spcPts val="600"/>
              </a:spcAft>
              <a:buClr>
                <a:srgbClr val="008558"/>
              </a:buClr>
              <a:buNone/>
            </a:pPr>
            <a:endParaRPr lang="en-US" dirty="0">
              <a:latin typeface="Calibri Light" panose="020F0302020204030204" pitchFamily="34" charset="0"/>
              <a:cs typeface="Calibri Light" panose="020F0302020204030204" pitchFamily="34" charset="0"/>
            </a:endParaRPr>
          </a:p>
          <a:p>
            <a:pPr marL="0" indent="0">
              <a:lnSpc>
                <a:spcPct val="90000"/>
              </a:lnSpc>
              <a:spcBef>
                <a:spcPts val="0"/>
              </a:spcBef>
              <a:spcAft>
                <a:spcPts val="600"/>
              </a:spcAft>
              <a:buClr>
                <a:srgbClr val="008558"/>
              </a:buClr>
              <a:buNone/>
            </a:pPr>
            <a:endParaRPr lang="en-US" dirty="0">
              <a:latin typeface="Calibri Light" panose="020F0302020204030204" pitchFamily="34" charset="0"/>
              <a:cs typeface="Calibri Light" panose="020F0302020204030204" pitchFamily="34" charset="0"/>
            </a:endParaRPr>
          </a:p>
          <a:p>
            <a:pPr marL="0" indent="0" algn="ctr">
              <a:lnSpc>
                <a:spcPct val="90000"/>
              </a:lnSpc>
              <a:spcBef>
                <a:spcPts val="0"/>
              </a:spcBef>
              <a:spcAft>
                <a:spcPts val="600"/>
              </a:spcAft>
              <a:buClr>
                <a:srgbClr val="008558"/>
              </a:buClr>
              <a:buNone/>
            </a:pPr>
            <a:endParaRPr lang="en-US" dirty="0">
              <a:latin typeface="Calibri Light" panose="020F0302020204030204" pitchFamily="34" charset="0"/>
              <a:cs typeface="Calibri Light" panose="020F0302020204030204" pitchFamily="34" charset="0"/>
            </a:endParaRPr>
          </a:p>
          <a:p>
            <a:pPr marL="0" indent="0" algn="ctr">
              <a:lnSpc>
                <a:spcPct val="90000"/>
              </a:lnSpc>
              <a:spcBef>
                <a:spcPts val="0"/>
              </a:spcBef>
              <a:spcAft>
                <a:spcPts val="600"/>
              </a:spcAft>
              <a:buClr>
                <a:srgbClr val="008558"/>
              </a:buClr>
              <a:buNone/>
            </a:pPr>
            <a:r>
              <a:rPr lang="en-US" dirty="0">
                <a:latin typeface="Calibri Light" panose="020F0302020204030204" pitchFamily="34" charset="0"/>
                <a:cs typeface="Calibri Light" panose="020F0302020204030204" pitchFamily="34" charset="0"/>
              </a:rPr>
              <a:t/>
            </a:r>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spTree>
    <p:extLst>
      <p:ext uri="{BB962C8B-B14F-4D97-AF65-F5344CB8AC3E}">
        <p14:creationId xmlns:p14="http://schemas.microsoft.com/office/powerpoint/2010/main" val="1154567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15583"/>
            <a:ext cx="10515600" cy="381176"/>
          </a:xfrm>
          <a:prstGeom prst="rect">
            <a:avLst/>
          </a:prstGeom>
        </p:spPr>
        <p:txBody>
          <a:bodyPr anchor="b"/>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2270B7"/>
                </a:solidFill>
                <a:effectLst/>
                <a:uLnTx/>
                <a:uFillTx/>
                <a:latin typeface="Calibri Light" panose="020F0302020204030204"/>
                <a:ea typeface="+mj-ea"/>
                <a:cs typeface="+mj-cs"/>
              </a:rPr>
              <a:t>RN care management for patients with diabetes: Barriers and who is causing the barrier </a:t>
            </a:r>
          </a:p>
        </p:txBody>
      </p:sp>
      <p:graphicFrame>
        <p:nvGraphicFramePr>
          <p:cNvPr id="7" name="Table 6">
            <a:extLst>
              <a:ext uri="{FF2B5EF4-FFF2-40B4-BE49-F238E27FC236}">
                <a16:creationId xmlns:a16="http://schemas.microsoft.com/office/drawing/2014/main" id="{63F5560A-F4C5-BA9A-AB3C-129C9529854A}"/>
              </a:ext>
            </a:extLst>
          </p:cNvPr>
          <p:cNvGraphicFramePr>
            <a:graphicFrameLocks/>
          </p:cNvGraphicFramePr>
          <p:nvPr>
            <p:extLst>
              <p:ext uri="{D42A27DB-BD31-4B8C-83A1-F6EECF244321}">
                <p14:modId xmlns:p14="http://schemas.microsoft.com/office/powerpoint/2010/main" val="534336355"/>
              </p:ext>
            </p:extLst>
          </p:nvPr>
        </p:nvGraphicFramePr>
        <p:xfrm>
          <a:off x="838200" y="1825625"/>
          <a:ext cx="10515600" cy="4617720"/>
        </p:xfrm>
        <a:graphic>
          <a:graphicData uri="http://schemas.openxmlformats.org/drawingml/2006/table">
            <a:tbl>
              <a:tblPr firstRow="1" bandRow="1">
                <a:tableStyleId>{5C22544A-7EE6-4342-B048-85BDC9FD1C3A}</a:tableStyleId>
              </a:tblPr>
              <a:tblGrid>
                <a:gridCol w="1422115">
                  <a:extLst>
                    <a:ext uri="{9D8B030D-6E8A-4147-A177-3AD203B41FA5}">
                      <a16:colId xmlns:a16="http://schemas.microsoft.com/office/drawing/2014/main" val="644739510"/>
                    </a:ext>
                  </a:extLst>
                </a:gridCol>
                <a:gridCol w="2291137">
                  <a:extLst>
                    <a:ext uri="{9D8B030D-6E8A-4147-A177-3AD203B41FA5}">
                      <a16:colId xmlns:a16="http://schemas.microsoft.com/office/drawing/2014/main" val="3778333961"/>
                    </a:ext>
                  </a:extLst>
                </a:gridCol>
                <a:gridCol w="2527442">
                  <a:extLst>
                    <a:ext uri="{9D8B030D-6E8A-4147-A177-3AD203B41FA5}">
                      <a16:colId xmlns:a16="http://schemas.microsoft.com/office/drawing/2014/main" val="2958808192"/>
                    </a:ext>
                  </a:extLst>
                </a:gridCol>
                <a:gridCol w="1551398">
                  <a:extLst>
                    <a:ext uri="{9D8B030D-6E8A-4147-A177-3AD203B41FA5}">
                      <a16:colId xmlns:a16="http://schemas.microsoft.com/office/drawing/2014/main" val="559395608"/>
                    </a:ext>
                  </a:extLst>
                </a:gridCol>
                <a:gridCol w="1469205">
                  <a:extLst>
                    <a:ext uri="{9D8B030D-6E8A-4147-A177-3AD203B41FA5}">
                      <a16:colId xmlns:a16="http://schemas.microsoft.com/office/drawing/2014/main" val="3460732698"/>
                    </a:ext>
                  </a:extLst>
                </a:gridCol>
                <a:gridCol w="1254303">
                  <a:extLst>
                    <a:ext uri="{9D8B030D-6E8A-4147-A177-3AD203B41FA5}">
                      <a16:colId xmlns:a16="http://schemas.microsoft.com/office/drawing/2014/main" val="3022593271"/>
                    </a:ext>
                  </a:extLst>
                </a:gridCol>
              </a:tblGrid>
              <a:tr h="370840">
                <a:tc>
                  <a:txBody>
                    <a:bodyPr/>
                    <a:lstStyle/>
                    <a:p>
                      <a:endParaRPr lang="en-US" sz="1200" dirty="0">
                        <a:latin typeface="+mj-lt"/>
                      </a:endParaRPr>
                    </a:p>
                  </a:txBody>
                  <a:tcPr/>
                </a:tc>
                <a:tc>
                  <a:txBody>
                    <a:bodyPr/>
                    <a:lstStyle/>
                    <a:p>
                      <a:r>
                        <a:rPr lang="en-US" sz="1400" dirty="0">
                          <a:latin typeface="+mj-lt"/>
                        </a:rPr>
                        <a:t>Federal/ state government, professional associations, professional schools</a:t>
                      </a:r>
                    </a:p>
                  </a:txBody>
                  <a:tcPr/>
                </a:tc>
                <a:tc>
                  <a:txBody>
                    <a:bodyPr/>
                    <a:lstStyle/>
                    <a:p>
                      <a:r>
                        <a:rPr lang="en-US" sz="1400" dirty="0">
                          <a:latin typeface="+mj-lt"/>
                        </a:rPr>
                        <a:t>Health system leaders</a:t>
                      </a:r>
                    </a:p>
                  </a:txBody>
                  <a:tcPr/>
                </a:tc>
                <a:tc>
                  <a:txBody>
                    <a:bodyPr/>
                    <a:lstStyle/>
                    <a:p>
                      <a:r>
                        <a:rPr lang="en-US" sz="1400" dirty="0">
                          <a:latin typeface="+mj-lt"/>
                        </a:rPr>
                        <a:t>Physician reluctance</a:t>
                      </a:r>
                    </a:p>
                  </a:txBody>
                  <a:tcPr/>
                </a:tc>
                <a:tc>
                  <a:txBody>
                    <a:bodyPr/>
                    <a:lstStyle/>
                    <a:p>
                      <a:r>
                        <a:rPr lang="en-US" sz="1400" dirty="0">
                          <a:latin typeface="+mj-lt"/>
                        </a:rPr>
                        <a:t>Team member reluctance</a:t>
                      </a:r>
                    </a:p>
                  </a:txBody>
                  <a:tcPr/>
                </a:tc>
                <a:tc>
                  <a:txBody>
                    <a:bodyPr/>
                    <a:lstStyle/>
                    <a:p>
                      <a:r>
                        <a:rPr lang="en-US" sz="1400" dirty="0">
                          <a:latin typeface="+mj-lt"/>
                        </a:rPr>
                        <a:t>Patient reluctance</a:t>
                      </a:r>
                    </a:p>
                  </a:txBody>
                  <a:tcPr/>
                </a:tc>
                <a:extLst>
                  <a:ext uri="{0D108BD9-81ED-4DB2-BD59-A6C34878D82A}">
                    <a16:rowId xmlns:a16="http://schemas.microsoft.com/office/drawing/2014/main" val="1060504759"/>
                  </a:ext>
                </a:extLst>
              </a:tr>
              <a:tr h="370840">
                <a:tc>
                  <a:txBody>
                    <a:bodyPr/>
                    <a:lstStyle/>
                    <a:p>
                      <a:r>
                        <a:rPr lang="en-US" sz="1100" dirty="0">
                          <a:latin typeface="+mj-lt"/>
                        </a:rPr>
                        <a:t>We can’t recruit RNs</a:t>
                      </a:r>
                    </a:p>
                  </a:txBody>
                  <a:tcPr/>
                </a:tc>
                <a:tc>
                  <a:txBody>
                    <a:bodyPr/>
                    <a:lstStyle/>
                    <a:p>
                      <a:r>
                        <a:rPr lang="en-US" sz="1100" dirty="0">
                          <a:latin typeface="+mj-lt"/>
                        </a:rPr>
                        <a:t>Nursing associations and nursing schools emphasize hospital nursing. Lack of RN faculty restricts number of slots in nursing schools</a:t>
                      </a:r>
                    </a:p>
                  </a:txBody>
                  <a:tcPr/>
                </a:tc>
                <a:tc>
                  <a:txBody>
                    <a:bodyPr/>
                    <a:lstStyle/>
                    <a:p>
                      <a:r>
                        <a:rPr lang="en-US" sz="1100" dirty="0">
                          <a:latin typeface="+mj-lt"/>
                        </a:rPr>
                        <a:t>Leaders prioritize the number of hospital nursing jobs over ambulatory jobs. They pay clinic RNs 60% of what hospital RNs make. </a:t>
                      </a:r>
                    </a:p>
                  </a:txBody>
                  <a:tcPr/>
                </a:tc>
                <a:tc>
                  <a:txBody>
                    <a:bodyPr/>
                    <a:lstStyle/>
                    <a:p>
                      <a:endParaRPr lang="en-US" sz="1100" dirty="0">
                        <a:latin typeface="+mj-lt"/>
                      </a:endParaRPr>
                    </a:p>
                  </a:txBody>
                  <a:tcPr/>
                </a:tc>
                <a:tc>
                  <a:txBody>
                    <a:bodyPr/>
                    <a:lstStyle/>
                    <a:p>
                      <a:endParaRPr lang="en-US" sz="1100" dirty="0">
                        <a:latin typeface="+mj-lt"/>
                      </a:endParaRPr>
                    </a:p>
                  </a:txBody>
                  <a:tcPr/>
                </a:tc>
                <a:tc>
                  <a:txBody>
                    <a:bodyPr/>
                    <a:lstStyle/>
                    <a:p>
                      <a:endParaRPr lang="en-US" sz="1100" dirty="0">
                        <a:latin typeface="+mj-lt"/>
                      </a:endParaRPr>
                    </a:p>
                  </a:txBody>
                  <a:tcPr/>
                </a:tc>
                <a:extLst>
                  <a:ext uri="{0D108BD9-81ED-4DB2-BD59-A6C34878D82A}">
                    <a16:rowId xmlns:a16="http://schemas.microsoft.com/office/drawing/2014/main" val="2912775593"/>
                  </a:ext>
                </a:extLst>
              </a:tr>
              <a:tr h="370840">
                <a:tc>
                  <a:txBody>
                    <a:bodyPr/>
                    <a:lstStyle/>
                    <a:p>
                      <a:r>
                        <a:rPr lang="en-US" sz="1100" dirty="0">
                          <a:latin typeface="+mj-lt"/>
                        </a:rPr>
                        <a:t>RNs are not trained in primary care functions</a:t>
                      </a:r>
                    </a:p>
                  </a:txBody>
                  <a:tcPr/>
                </a:tc>
                <a:tc>
                  <a:txBody>
                    <a:bodyPr/>
                    <a:lstStyle/>
                    <a:p>
                      <a:r>
                        <a:rPr lang="en-US" sz="1100" dirty="0">
                          <a:latin typeface="+mj-lt"/>
                        </a:rPr>
                        <a:t>Nursing schools usually don’t teach ambulatory care nursing</a:t>
                      </a:r>
                    </a:p>
                  </a:txBody>
                  <a:tcPr/>
                </a:tc>
                <a:tc>
                  <a:txBody>
                    <a:bodyPr/>
                    <a:lstStyle/>
                    <a:p>
                      <a:r>
                        <a:rPr lang="en-US" sz="1100" dirty="0">
                          <a:latin typeface="+mj-lt"/>
                        </a:rPr>
                        <a:t>Not interested in developing in-house ambulatory training for RNs</a:t>
                      </a:r>
                    </a:p>
                  </a:txBody>
                  <a:tcPr/>
                </a:tc>
                <a:tc>
                  <a:txBody>
                    <a:bodyPr/>
                    <a:lstStyle/>
                    <a:p>
                      <a:r>
                        <a:rPr lang="en-US" sz="1100" dirty="0" smtClean="0">
                          <a:latin typeface="+mj-lt"/>
                        </a:rPr>
                        <a:t>Providers </a:t>
                      </a:r>
                      <a:r>
                        <a:rPr lang="en-US" sz="1100" dirty="0">
                          <a:latin typeface="+mj-lt"/>
                        </a:rPr>
                        <a:t>may want RNs to only do phone triage, which shields physicians from patients wanting same-day care</a:t>
                      </a:r>
                    </a:p>
                  </a:txBody>
                  <a:tcPr/>
                </a:tc>
                <a:tc>
                  <a:txBody>
                    <a:bodyPr/>
                    <a:lstStyle/>
                    <a:p>
                      <a:r>
                        <a:rPr lang="en-US" sz="1100" dirty="0">
                          <a:latin typeface="+mj-lt"/>
                        </a:rPr>
                        <a:t>RNs may be satisfied with more traditional RN functions such as triage, wound care, and patient navigation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Patients may want to see their doctor rather than an RN care manager</a:t>
                      </a:r>
                    </a:p>
                    <a:p>
                      <a:endParaRPr lang="en-US" sz="1100" dirty="0">
                        <a:latin typeface="+mj-lt"/>
                      </a:endParaRPr>
                    </a:p>
                  </a:txBody>
                  <a:tcPr/>
                </a:tc>
                <a:extLst>
                  <a:ext uri="{0D108BD9-81ED-4DB2-BD59-A6C34878D82A}">
                    <a16:rowId xmlns:a16="http://schemas.microsoft.com/office/drawing/2014/main" val="3756190304"/>
                  </a:ext>
                </a:extLst>
              </a:tr>
              <a:tr h="370840">
                <a:tc>
                  <a:txBody>
                    <a:bodyPr/>
                    <a:lstStyle/>
                    <a:p>
                      <a:r>
                        <a:rPr lang="en-US" sz="1100" dirty="0">
                          <a:latin typeface="+mj-lt"/>
                        </a:rPr>
                        <a:t>RNs are not allowed to do care management (especially  adjusting medication doses)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State nursing boards may not allow RNs to adjust medication doses</a:t>
                      </a:r>
                    </a:p>
                  </a:txBody>
                  <a:tcPr/>
                </a:tc>
                <a:tc>
                  <a:txBody>
                    <a:bodyPr/>
                    <a:lstStyle/>
                    <a:p>
                      <a:r>
                        <a:rPr lang="en-US" sz="1100" dirty="0">
                          <a:latin typeface="+mj-lt"/>
                        </a:rPr>
                        <a:t>Even when the state allows medication adjustment under standing orders, health system leaders may say No</a:t>
                      </a:r>
                    </a:p>
                  </a:txBody>
                  <a:tcPr/>
                </a:tc>
                <a:tc>
                  <a:txBody>
                    <a:bodyPr/>
                    <a:lstStyle/>
                    <a:p>
                      <a:r>
                        <a:rPr lang="en-US" sz="1100" dirty="0" smtClean="0">
                          <a:latin typeface="+mj-lt"/>
                        </a:rPr>
                        <a:t>Providers </a:t>
                      </a:r>
                      <a:r>
                        <a:rPr lang="en-US" sz="1100" dirty="0">
                          <a:latin typeface="+mj-lt"/>
                        </a:rPr>
                        <a:t>may not trust RNs to adjust medications and may refuse to write standing orders</a:t>
                      </a:r>
                    </a:p>
                  </a:txBody>
                  <a:tcPr/>
                </a:tc>
                <a:tc>
                  <a:txBody>
                    <a:bodyPr/>
                    <a:lstStyle/>
                    <a:p>
                      <a:r>
                        <a:rPr lang="en-US" sz="1100" dirty="0">
                          <a:latin typeface="+mj-lt"/>
                        </a:rPr>
                        <a:t>RNs may not feel comfortable adjusting medication doses</a:t>
                      </a:r>
                    </a:p>
                  </a:txBody>
                  <a:tcPr/>
                </a:tc>
                <a:tc>
                  <a:txBody>
                    <a:bodyPr/>
                    <a:lstStyle/>
                    <a:p>
                      <a:endParaRPr lang="en-US" sz="1100" dirty="0">
                        <a:latin typeface="+mj-lt"/>
                      </a:endParaRPr>
                    </a:p>
                  </a:txBody>
                  <a:tcPr/>
                </a:tc>
                <a:extLst>
                  <a:ext uri="{0D108BD9-81ED-4DB2-BD59-A6C34878D82A}">
                    <a16:rowId xmlns:a16="http://schemas.microsoft.com/office/drawing/2014/main" val="2381565320"/>
                  </a:ext>
                </a:extLst>
              </a:tr>
              <a:tr h="370840">
                <a:tc>
                  <a:txBody>
                    <a:bodyPr/>
                    <a:lstStyle/>
                    <a:p>
                      <a:r>
                        <a:rPr lang="en-US" sz="1100" dirty="0">
                          <a:latin typeface="+mj-lt"/>
                        </a:rPr>
                        <a:t>Lack of a business case. Only clinicians (doctors, NPs, PAs) are reimbursed. RNs are an expense and don’t generate revenue</a:t>
                      </a:r>
                    </a:p>
                  </a:txBody>
                  <a:tcPr/>
                </a:tc>
                <a:tc>
                  <a:txBody>
                    <a:bodyPr/>
                    <a:lstStyle/>
                    <a:p>
                      <a:r>
                        <a:rPr lang="en-US" sz="1100" dirty="0">
                          <a:latin typeface="+mj-lt"/>
                        </a:rPr>
                        <a:t>Medicare and Medicaid generally set payment rules, which insurance companies follow</a:t>
                      </a:r>
                    </a:p>
                  </a:txBody>
                  <a:tcPr/>
                </a:tc>
                <a:tc>
                  <a:txBody>
                    <a:bodyPr/>
                    <a:lstStyle/>
                    <a:p>
                      <a:r>
                        <a:rPr lang="en-US" sz="1100" dirty="0">
                          <a:latin typeface="+mj-lt"/>
                        </a:rPr>
                        <a:t>Health system leaders may take a narrow view of business case. They want revenues to equal expenses each month. Rather than getting revenue from P4P for better metrics,  or greater patient satisfaction bringing new in more patients. </a:t>
                      </a:r>
                    </a:p>
                  </a:txBody>
                  <a:tcPr/>
                </a:tc>
                <a:tc>
                  <a:txBody>
                    <a:bodyPr/>
                    <a:lstStyle/>
                    <a:p>
                      <a:endParaRPr lang="en-US" sz="1100" dirty="0">
                        <a:latin typeface="+mj-lt"/>
                      </a:endParaRPr>
                    </a:p>
                  </a:txBody>
                  <a:tcPr/>
                </a:tc>
                <a:tc>
                  <a:txBody>
                    <a:bodyPr/>
                    <a:lstStyle/>
                    <a:p>
                      <a:endParaRPr lang="en-US" sz="1100" dirty="0">
                        <a:latin typeface="+mj-lt"/>
                      </a:endParaRPr>
                    </a:p>
                  </a:txBody>
                  <a:tcPr/>
                </a:tc>
                <a:tc>
                  <a:txBody>
                    <a:bodyPr/>
                    <a:lstStyle/>
                    <a:p>
                      <a:endParaRPr lang="en-US" sz="1100" dirty="0">
                        <a:latin typeface="+mj-lt"/>
                      </a:endParaRPr>
                    </a:p>
                  </a:txBody>
                  <a:tcPr/>
                </a:tc>
                <a:extLst>
                  <a:ext uri="{0D108BD9-81ED-4DB2-BD59-A6C34878D82A}">
                    <a16:rowId xmlns:a16="http://schemas.microsoft.com/office/drawing/2014/main" val="1964009116"/>
                  </a:ext>
                </a:extLst>
              </a:tr>
            </a:tbl>
          </a:graphicData>
        </a:graphic>
      </p:graphicFrame>
    </p:spTree>
    <p:extLst>
      <p:ext uri="{BB962C8B-B14F-4D97-AF65-F5344CB8AC3E}">
        <p14:creationId xmlns:p14="http://schemas.microsoft.com/office/powerpoint/2010/main" val="2609680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9114" y="1746303"/>
            <a:ext cx="4524534"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Metrics to watch           for team-based care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700" b="1" i="0" u="none" strike="noStrike" kern="1200" cap="none" spc="0" normalizeH="0" baseline="0" noProof="0" dirty="0">
              <a:ln>
                <a:noFill/>
              </a:ln>
              <a:solidFill>
                <a:srgbClr val="2270B7"/>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270B7"/>
                </a:solidFill>
                <a:effectLst/>
                <a:uLnTx/>
                <a:uFillTx/>
                <a:latin typeface="Calibri Light" panose="020F0302020204030204"/>
                <a:ea typeface="+mj-ea"/>
                <a:cs typeface="+mj-cs"/>
              </a:rPr>
              <a:t>Don’t just look at                                revenue vs. expense out</a:t>
            </a:r>
          </a:p>
        </p:txBody>
      </p:sp>
      <p:graphicFrame>
        <p:nvGraphicFramePr>
          <p:cNvPr id="5" name="Diagram 4">
            <a:extLst>
              <a:ext uri="{FF2B5EF4-FFF2-40B4-BE49-F238E27FC236}">
                <a16:creationId xmlns:a16="http://schemas.microsoft.com/office/drawing/2014/main" id="{2500E551-2342-43E5-A7FC-636EF2540083}"/>
              </a:ext>
            </a:extLst>
          </p:cNvPr>
          <p:cNvGraphicFramePr/>
          <p:nvPr>
            <p:extLst/>
          </p:nvPr>
        </p:nvGraphicFramePr>
        <p:xfrm>
          <a:off x="3557588" y="11998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310905" y="349763"/>
            <a:ext cx="2303532" cy="1448961"/>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p:cNvCxnSpPr/>
          <p:nvPr/>
        </p:nvCxnSpPr>
        <p:spPr>
          <a:xfrm>
            <a:off x="5546913" y="1798724"/>
            <a:ext cx="512352" cy="519343"/>
          </a:xfrm>
          <a:prstGeom prst="line">
            <a:avLst/>
          </a:prstGeom>
          <a:ln>
            <a:solidFill>
              <a:srgbClr val="4472C4"/>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179120" y="1316021"/>
            <a:ext cx="1827087" cy="268806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flipH="1">
            <a:off x="9084733" y="1936891"/>
            <a:ext cx="1094387" cy="57176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10904" y="324362"/>
            <a:ext cx="222133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Clinician and staff satisfaction leads to less turnover. Turnover is a huge expense to the clinic</a:t>
            </a:r>
          </a:p>
        </p:txBody>
      </p:sp>
      <p:sp>
        <p:nvSpPr>
          <p:cNvPr id="18" name="TextBox 17"/>
          <p:cNvSpPr txBox="1"/>
          <p:nvPr/>
        </p:nvSpPr>
        <p:spPr>
          <a:xfrm>
            <a:off x="10251040" y="1316021"/>
            <a:ext cx="1755168" cy="26314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Increase in visits or panel size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Billable services by RNs, PTs, Pharmacists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Redeployment of staff to higher value activities</a:t>
            </a:r>
          </a:p>
        </p:txBody>
      </p:sp>
      <p:sp>
        <p:nvSpPr>
          <p:cNvPr id="20" name="Rectangle 19"/>
          <p:cNvSpPr/>
          <p:nvPr/>
        </p:nvSpPr>
        <p:spPr>
          <a:xfrm>
            <a:off x="2956626" y="4145530"/>
            <a:ext cx="1982912" cy="1840403"/>
          </a:xfrm>
          <a:prstGeom prst="rect">
            <a:avLst/>
          </a:prstGeom>
          <a:noFill/>
          <a:ln>
            <a:solidFill>
              <a:srgbClr val="2E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p:cNvCxnSpPr/>
          <p:nvPr/>
        </p:nvCxnSpPr>
        <p:spPr>
          <a:xfrm>
            <a:off x="4928377" y="4875727"/>
            <a:ext cx="1036107" cy="197650"/>
          </a:xfrm>
          <a:prstGeom prst="line">
            <a:avLst/>
          </a:prstGeom>
          <a:ln>
            <a:solidFill>
              <a:srgbClr val="2ED7A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064391" y="4456067"/>
            <a:ext cx="1900719" cy="26391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Improvements screening rates or disease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Reduced readmissions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Reduced ED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4" name="Rectangle 23"/>
          <p:cNvSpPr/>
          <p:nvPr/>
        </p:nvSpPr>
        <p:spPr>
          <a:xfrm>
            <a:off x="10023295" y="4458797"/>
            <a:ext cx="1982912" cy="2035137"/>
          </a:xfrm>
          <a:prstGeom prst="rect">
            <a:avLst/>
          </a:prstGeom>
          <a:noFill/>
          <a:ln>
            <a:solidFill>
              <a:srgbClr val="53E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a:off x="8987188" y="5278715"/>
            <a:ext cx="1036107" cy="197650"/>
          </a:xfrm>
          <a:prstGeom prst="line">
            <a:avLst/>
          </a:prstGeom>
          <a:ln>
            <a:solidFill>
              <a:srgbClr val="53EB17"/>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956627" y="4159734"/>
            <a:ext cx="192902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Patient experience surveys; good performance can lead to P4P money and can attract new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623745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Regulatory barriers: A case study</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465852" y="2396370"/>
            <a:ext cx="6116548" cy="37755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California allows MAs to give injections for immunizations</a:t>
            </a:r>
          </a:p>
          <a:p>
            <a:pPr marL="236538" marR="0" lvl="0" indent="-236538" algn="l" defTabSz="457200" rtl="0" eaLnBrk="1" fontAlgn="auto" latinLnBrk="0" hangingPunct="1">
              <a:lnSpc>
                <a:spcPct val="90000"/>
              </a:lnSpc>
              <a:spcBef>
                <a:spcPts val="0"/>
              </a:spcBef>
              <a:spcAft>
                <a:spcPts val="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San Francisco General Hospital: </a:t>
            </a:r>
          </a:p>
          <a:p>
            <a:pPr marL="636588" marR="0" lvl="1" indent="-236538" algn="l" defTabSz="457200" rtl="0" eaLnBrk="1" fontAlgn="auto" latinLnBrk="0" hangingPunct="1">
              <a:lnSpc>
                <a:spcPct val="90000"/>
              </a:lnSpc>
              <a:spcBef>
                <a:spcPts val="0"/>
              </a:spcBef>
              <a:spcAft>
                <a:spcPts val="0"/>
              </a:spcAft>
              <a:buClr>
                <a:srgbClr val="008558"/>
              </a:buClr>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MAs give immunizations</a:t>
            </a:r>
          </a:p>
          <a:p>
            <a:pPr marL="636588" marR="0" lvl="1"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Standing orders enable MAs to identify and administer immunizations without patient-specific clinician orders</a:t>
            </a:r>
          </a:p>
          <a:p>
            <a:pPr marL="236538" marR="0" lvl="0" indent="-236538" algn="l" defTabSz="457200" rtl="0" eaLnBrk="1" fontAlgn="auto" latinLnBrk="0" hangingPunct="1">
              <a:lnSpc>
                <a:spcPct val="90000"/>
              </a:lnSpc>
              <a:spcBef>
                <a:spcPts val="0"/>
              </a:spcBef>
              <a:spcAft>
                <a:spcPts val="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UCSF Health System: </a:t>
            </a:r>
          </a:p>
          <a:p>
            <a:pPr marL="636588" marR="0" lvl="1" indent="-236538" algn="l" defTabSz="457200" rtl="0" eaLnBrk="1" fontAlgn="auto" latinLnBrk="0" hangingPunct="1">
              <a:lnSpc>
                <a:spcPct val="90000"/>
              </a:lnSpc>
              <a:spcBef>
                <a:spcPts val="0"/>
              </a:spcBef>
              <a:spcAft>
                <a:spcPts val="0"/>
              </a:spcAft>
              <a:buClr>
                <a:srgbClr val="008558"/>
              </a:buClr>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MAs cannot give injections at all. RNs or LVNs give the injections. </a:t>
            </a:r>
          </a:p>
          <a:p>
            <a:pPr marL="236538" marR="0" lvl="0" indent="-236538" algn="l" defTabSz="457200" rtl="0" eaLnBrk="1" fontAlgn="auto" latinLnBrk="0" hangingPunct="1">
              <a:lnSpc>
                <a:spcPct val="90000"/>
              </a:lnSpc>
              <a:spcBef>
                <a:spcPts val="600"/>
              </a:spcBef>
              <a:spcAft>
                <a:spcPts val="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Many UCSF residents work at both SF General and UCSF hospitals; in one place they can rely on MAs to take care of immunizations by themselves while in another place the MAs cannot even give the shots</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pic>
        <p:nvPicPr>
          <p:cNvPr id="5" name="Picture 4" descr="A picture containing person, indoor, blue, drinking water&#10;&#10;Description automatically generated">
            <a:extLst>
              <a:ext uri="{FF2B5EF4-FFF2-40B4-BE49-F238E27FC236}">
                <a16:creationId xmlns:a16="http://schemas.microsoft.com/office/drawing/2014/main" id="{9F3076FA-77A1-4B16-B64F-6560B129EB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173"/>
          <a:stretch/>
        </p:blipFill>
        <p:spPr>
          <a:xfrm>
            <a:off x="298450" y="2396370"/>
            <a:ext cx="5029200" cy="3775525"/>
          </a:xfrm>
          <a:prstGeom prst="rect">
            <a:avLst/>
          </a:prstGeom>
        </p:spPr>
      </p:pic>
    </p:spTree>
    <p:extLst>
      <p:ext uri="{BB962C8B-B14F-4D97-AF65-F5344CB8AC3E}">
        <p14:creationId xmlns:p14="http://schemas.microsoft.com/office/powerpoint/2010/main" val="3475693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1019" y="1415583"/>
            <a:ext cx="11209962"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2270B7"/>
                </a:solidFill>
                <a:effectLst/>
                <a:uLnTx/>
                <a:uFillTx/>
                <a:latin typeface="Calibri Light" panose="020F0302020204030204"/>
                <a:ea typeface="+mj-ea"/>
                <a:cs typeface="+mj-cs"/>
              </a:rPr>
              <a:t>Empowering MAs to give childhood vaccinations independently: Barriers and who is causing the barrier </a:t>
            </a:r>
          </a:p>
        </p:txBody>
      </p:sp>
      <p:graphicFrame>
        <p:nvGraphicFramePr>
          <p:cNvPr id="5" name="Table 6">
            <a:extLst>
              <a:ext uri="{FF2B5EF4-FFF2-40B4-BE49-F238E27FC236}">
                <a16:creationId xmlns:a16="http://schemas.microsoft.com/office/drawing/2014/main" id="{63F5560A-F4C5-BA9A-AB3C-129C9529854A}"/>
              </a:ext>
            </a:extLst>
          </p:cNvPr>
          <p:cNvGraphicFramePr>
            <a:graphicFrameLocks/>
          </p:cNvGraphicFramePr>
          <p:nvPr>
            <p:extLst>
              <p:ext uri="{D42A27DB-BD31-4B8C-83A1-F6EECF244321}">
                <p14:modId xmlns:p14="http://schemas.microsoft.com/office/powerpoint/2010/main" val="3169914779"/>
              </p:ext>
            </p:extLst>
          </p:nvPr>
        </p:nvGraphicFramePr>
        <p:xfrm>
          <a:off x="838200" y="1796759"/>
          <a:ext cx="10515600" cy="4785360"/>
        </p:xfrm>
        <a:graphic>
          <a:graphicData uri="http://schemas.openxmlformats.org/drawingml/2006/table">
            <a:tbl>
              <a:tblPr firstRow="1" bandRow="1">
                <a:tableStyleId>{5C22544A-7EE6-4342-B048-85BDC9FD1C3A}</a:tableStyleId>
              </a:tblPr>
              <a:tblGrid>
                <a:gridCol w="1473485">
                  <a:extLst>
                    <a:ext uri="{9D8B030D-6E8A-4147-A177-3AD203B41FA5}">
                      <a16:colId xmlns:a16="http://schemas.microsoft.com/office/drawing/2014/main" val="644739510"/>
                    </a:ext>
                  </a:extLst>
                </a:gridCol>
                <a:gridCol w="2157573">
                  <a:extLst>
                    <a:ext uri="{9D8B030D-6E8A-4147-A177-3AD203B41FA5}">
                      <a16:colId xmlns:a16="http://schemas.microsoft.com/office/drawing/2014/main" val="3778333961"/>
                    </a:ext>
                  </a:extLst>
                </a:gridCol>
                <a:gridCol w="2671281">
                  <a:extLst>
                    <a:ext uri="{9D8B030D-6E8A-4147-A177-3AD203B41FA5}">
                      <a16:colId xmlns:a16="http://schemas.microsoft.com/office/drawing/2014/main" val="2958808192"/>
                    </a:ext>
                  </a:extLst>
                </a:gridCol>
                <a:gridCol w="1664414">
                  <a:extLst>
                    <a:ext uri="{9D8B030D-6E8A-4147-A177-3AD203B41FA5}">
                      <a16:colId xmlns:a16="http://schemas.microsoft.com/office/drawing/2014/main" val="559395608"/>
                    </a:ext>
                  </a:extLst>
                </a:gridCol>
                <a:gridCol w="1212350">
                  <a:extLst>
                    <a:ext uri="{9D8B030D-6E8A-4147-A177-3AD203B41FA5}">
                      <a16:colId xmlns:a16="http://schemas.microsoft.com/office/drawing/2014/main" val="3460732698"/>
                    </a:ext>
                  </a:extLst>
                </a:gridCol>
                <a:gridCol w="1336497">
                  <a:extLst>
                    <a:ext uri="{9D8B030D-6E8A-4147-A177-3AD203B41FA5}">
                      <a16:colId xmlns:a16="http://schemas.microsoft.com/office/drawing/2014/main" val="3022593271"/>
                    </a:ext>
                  </a:extLst>
                </a:gridCol>
              </a:tblGrid>
              <a:tr h="639480">
                <a:tc>
                  <a:txBody>
                    <a:bodyPr/>
                    <a:lstStyle/>
                    <a:p>
                      <a:endParaRPr lang="en-US">
                        <a:latin typeface="+mj-lt"/>
                      </a:endParaRPr>
                    </a:p>
                  </a:txBody>
                  <a:tcPr/>
                </a:tc>
                <a:tc>
                  <a:txBody>
                    <a:bodyPr/>
                    <a:lstStyle/>
                    <a:p>
                      <a:r>
                        <a:rPr lang="en-US" sz="1400" dirty="0">
                          <a:latin typeface="+mj-lt"/>
                        </a:rPr>
                        <a:t>Federal/ state government, professional associations, professional schools</a:t>
                      </a:r>
                    </a:p>
                  </a:txBody>
                  <a:tcPr/>
                </a:tc>
                <a:tc>
                  <a:txBody>
                    <a:bodyPr/>
                    <a:lstStyle/>
                    <a:p>
                      <a:r>
                        <a:rPr lang="en-US" sz="1400" dirty="0">
                          <a:latin typeface="+mj-lt"/>
                        </a:rPr>
                        <a:t>Health system leaders</a:t>
                      </a:r>
                    </a:p>
                  </a:txBody>
                  <a:tcPr/>
                </a:tc>
                <a:tc>
                  <a:txBody>
                    <a:bodyPr/>
                    <a:lstStyle/>
                    <a:p>
                      <a:r>
                        <a:rPr lang="en-US" sz="1400" dirty="0">
                          <a:latin typeface="+mj-lt"/>
                        </a:rPr>
                        <a:t>Physician reluctance</a:t>
                      </a:r>
                    </a:p>
                  </a:txBody>
                  <a:tcPr/>
                </a:tc>
                <a:tc>
                  <a:txBody>
                    <a:bodyPr/>
                    <a:lstStyle/>
                    <a:p>
                      <a:r>
                        <a:rPr lang="en-US" sz="1400" dirty="0">
                          <a:latin typeface="+mj-lt"/>
                        </a:rPr>
                        <a:t>Team member reluctance</a:t>
                      </a:r>
                    </a:p>
                  </a:txBody>
                  <a:tcPr/>
                </a:tc>
                <a:tc>
                  <a:txBody>
                    <a:bodyPr/>
                    <a:lstStyle/>
                    <a:p>
                      <a:r>
                        <a:rPr lang="en-US" sz="1400" dirty="0">
                          <a:latin typeface="+mj-lt"/>
                        </a:rPr>
                        <a:t>Patient reluctance</a:t>
                      </a:r>
                    </a:p>
                  </a:txBody>
                  <a:tcPr/>
                </a:tc>
                <a:extLst>
                  <a:ext uri="{0D108BD9-81ED-4DB2-BD59-A6C34878D82A}">
                    <a16:rowId xmlns:a16="http://schemas.microsoft.com/office/drawing/2014/main" val="1060504759"/>
                  </a:ext>
                </a:extLst>
              </a:tr>
              <a:tr h="373030">
                <a:tc>
                  <a:txBody>
                    <a:bodyPr/>
                    <a:lstStyle/>
                    <a:p>
                      <a:r>
                        <a:rPr lang="en-US" sz="1100" dirty="0">
                          <a:latin typeface="+mj-lt"/>
                        </a:rPr>
                        <a:t>We can’t recruit enough MAs</a:t>
                      </a:r>
                    </a:p>
                  </a:txBody>
                  <a:tcPr/>
                </a:tc>
                <a:tc>
                  <a:txBody>
                    <a:bodyPr/>
                    <a:lstStyle/>
                    <a:p>
                      <a:r>
                        <a:rPr lang="en-US" sz="1100" dirty="0">
                          <a:latin typeface="+mj-lt"/>
                        </a:rPr>
                        <a:t>The economy is in a worker-shortage period </a:t>
                      </a:r>
                    </a:p>
                  </a:txBody>
                  <a:tcPr/>
                </a:tc>
                <a:tc>
                  <a:txBody>
                    <a:bodyPr/>
                    <a:lstStyle/>
                    <a:p>
                      <a:r>
                        <a:rPr lang="en-US" sz="1100" dirty="0">
                          <a:latin typeface="+mj-lt"/>
                        </a:rPr>
                        <a:t>MAs are poorly paid and don’t choose  medical assistant careers</a:t>
                      </a:r>
                    </a:p>
                  </a:txBody>
                  <a:tcPr/>
                </a:tc>
                <a:tc>
                  <a:txBody>
                    <a:bodyPr/>
                    <a:lstStyle/>
                    <a:p>
                      <a:endParaRPr lang="en-US" sz="1100">
                        <a:latin typeface="+mj-lt"/>
                      </a:endParaRPr>
                    </a:p>
                  </a:txBody>
                  <a:tcPr/>
                </a:tc>
                <a:tc>
                  <a:txBody>
                    <a:bodyPr/>
                    <a:lstStyle/>
                    <a:p>
                      <a:endParaRPr lang="en-US" sz="1100" dirty="0">
                        <a:latin typeface="+mj-lt"/>
                      </a:endParaRPr>
                    </a:p>
                  </a:txBody>
                  <a:tcPr/>
                </a:tc>
                <a:tc>
                  <a:txBody>
                    <a:bodyPr/>
                    <a:lstStyle/>
                    <a:p>
                      <a:endParaRPr lang="en-US" sz="1100" dirty="0">
                        <a:latin typeface="+mj-lt"/>
                      </a:endParaRPr>
                    </a:p>
                  </a:txBody>
                  <a:tcPr/>
                </a:tc>
                <a:extLst>
                  <a:ext uri="{0D108BD9-81ED-4DB2-BD59-A6C34878D82A}">
                    <a16:rowId xmlns:a16="http://schemas.microsoft.com/office/drawing/2014/main" val="2912775593"/>
                  </a:ext>
                </a:extLst>
              </a:tr>
              <a:tr h="1252314">
                <a:tc>
                  <a:txBody>
                    <a:bodyPr/>
                    <a:lstStyle/>
                    <a:p>
                      <a:r>
                        <a:rPr lang="en-US" sz="1100" dirty="0">
                          <a:latin typeface="+mj-lt"/>
                        </a:rPr>
                        <a:t>MAs are not trained to identify which kids need which vaccines; how to administer the vaccines safely </a:t>
                      </a:r>
                    </a:p>
                  </a:txBody>
                  <a:tcPr/>
                </a:tc>
                <a:tc>
                  <a:txBody>
                    <a:bodyPr/>
                    <a:lstStyle/>
                    <a:p>
                      <a:r>
                        <a:rPr lang="en-US" sz="1100" dirty="0">
                          <a:latin typeface="+mj-lt"/>
                        </a:rPr>
                        <a:t>Low-quality commercial MA training programs.</a:t>
                      </a:r>
                    </a:p>
                    <a:p>
                      <a:r>
                        <a:rPr lang="en-US" sz="1100" dirty="0">
                          <a:latin typeface="+mj-lt"/>
                        </a:rPr>
                        <a:t>Better community college MA programs may have limited curriculum.</a:t>
                      </a:r>
                    </a:p>
                  </a:txBody>
                  <a:tcPr/>
                </a:tc>
                <a:tc>
                  <a:txBody>
                    <a:bodyPr/>
                    <a:lstStyle/>
                    <a:p>
                      <a:r>
                        <a:rPr lang="en-US" sz="1100" dirty="0">
                          <a:latin typeface="+mj-lt"/>
                        </a:rPr>
                        <a:t>Health system lawyers may be overly cautious</a:t>
                      </a:r>
                    </a:p>
                  </a:txBody>
                  <a:tcPr/>
                </a:tc>
                <a:tc>
                  <a:txBody>
                    <a:bodyPr/>
                    <a:lstStyle/>
                    <a:p>
                      <a:r>
                        <a:rPr lang="en-US" sz="1100" dirty="0" smtClean="0">
                          <a:latin typeface="+mj-lt"/>
                        </a:rPr>
                        <a:t>Providers </a:t>
                      </a:r>
                      <a:r>
                        <a:rPr lang="en-US" sz="1100" dirty="0">
                          <a:latin typeface="+mj-lt"/>
                        </a:rPr>
                        <a:t>feel only they can decide which vaccines to give, even though there is a standard vaccine schedule. MAs would consult if there were questions for particular patients</a:t>
                      </a:r>
                    </a:p>
                  </a:txBody>
                  <a:tcPr/>
                </a:tc>
                <a:tc>
                  <a:txBody>
                    <a:bodyPr/>
                    <a:lstStyle/>
                    <a:p>
                      <a:r>
                        <a:rPr lang="en-US" sz="1100" dirty="0">
                          <a:latin typeface="+mj-lt"/>
                        </a:rPr>
                        <a:t>MAs may be reluctant, feeling  uncomfortable with the responsibility, or because they are already working too hard</a:t>
                      </a:r>
                    </a:p>
                  </a:txBody>
                  <a:tcPr/>
                </a:tc>
                <a:tc>
                  <a:txBody>
                    <a:bodyPr/>
                    <a:lstStyle/>
                    <a:p>
                      <a:r>
                        <a:rPr lang="en-US" sz="1100" dirty="0">
                          <a:latin typeface="+mj-lt"/>
                        </a:rPr>
                        <a:t>Less of an issue because patients are used to staff giving vaccines</a:t>
                      </a:r>
                    </a:p>
                  </a:txBody>
                  <a:tcPr/>
                </a:tc>
                <a:extLst>
                  <a:ext uri="{0D108BD9-81ED-4DB2-BD59-A6C34878D82A}">
                    <a16:rowId xmlns:a16="http://schemas.microsoft.com/office/drawing/2014/main" val="3756190304"/>
                  </a:ext>
                </a:extLst>
              </a:tr>
              <a:tr h="812672">
                <a:tc>
                  <a:txBody>
                    <a:bodyPr/>
                    <a:lstStyle/>
                    <a:p>
                      <a:r>
                        <a:rPr lang="en-US" sz="1100" dirty="0">
                          <a:latin typeface="+mj-lt"/>
                        </a:rPr>
                        <a:t>MAs are not authorized to decide on which vaccines and to give the injection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State regulations may require that only clinicians and nurses can administer injections</a:t>
                      </a:r>
                    </a:p>
                  </a:txBody>
                  <a:tcPr/>
                </a:tc>
                <a:tc>
                  <a:txBody>
                    <a:bodyPr/>
                    <a:lstStyle/>
                    <a:p>
                      <a:r>
                        <a:rPr lang="en-US" sz="1100" dirty="0">
                          <a:latin typeface="+mj-lt"/>
                        </a:rPr>
                        <a:t>Even when the state allows MAs to  give injections, health system leaders may say No</a:t>
                      </a:r>
                    </a:p>
                  </a:txBody>
                  <a:tcPr/>
                </a:tc>
                <a:tc>
                  <a:txBody>
                    <a:bodyPr/>
                    <a:lstStyle/>
                    <a:p>
                      <a:r>
                        <a:rPr lang="en-US" sz="1100" dirty="0" smtClean="0">
                          <a:latin typeface="+mj-lt"/>
                        </a:rPr>
                        <a:t>Providers</a:t>
                      </a:r>
                      <a:r>
                        <a:rPr lang="en-US" sz="1100" baseline="0" dirty="0" smtClean="0">
                          <a:latin typeface="+mj-lt"/>
                        </a:rPr>
                        <a:t> </a:t>
                      </a:r>
                      <a:r>
                        <a:rPr lang="en-US" sz="1100" dirty="0" smtClean="0">
                          <a:latin typeface="+mj-lt"/>
                        </a:rPr>
                        <a:t> </a:t>
                      </a:r>
                      <a:r>
                        <a:rPr lang="en-US" sz="1100" dirty="0">
                          <a:latin typeface="+mj-lt"/>
                        </a:rPr>
                        <a:t>may not trust RNs to decide which vaccines to give to which patients, and refuse to create standing orders</a:t>
                      </a:r>
                    </a:p>
                  </a:txBody>
                  <a:tcPr/>
                </a:tc>
                <a:tc>
                  <a:txBody>
                    <a:bodyPr/>
                    <a:lstStyle/>
                    <a:p>
                      <a:r>
                        <a:rPr lang="en-US" sz="1100" dirty="0">
                          <a:latin typeface="+mj-lt"/>
                        </a:rPr>
                        <a:t>MAs may not feel comfortable with this responsibility</a:t>
                      </a:r>
                    </a:p>
                  </a:txBody>
                  <a:tcPr/>
                </a:tc>
                <a:tc>
                  <a:txBody>
                    <a:bodyPr/>
                    <a:lstStyle/>
                    <a:p>
                      <a:endParaRPr lang="en-US" sz="1100" dirty="0">
                        <a:latin typeface="+mj-lt"/>
                      </a:endParaRPr>
                    </a:p>
                  </a:txBody>
                  <a:tcPr/>
                </a:tc>
                <a:extLst>
                  <a:ext uri="{0D108BD9-81ED-4DB2-BD59-A6C34878D82A}">
                    <a16:rowId xmlns:a16="http://schemas.microsoft.com/office/drawing/2014/main" val="2381565320"/>
                  </a:ext>
                </a:extLst>
              </a:tr>
              <a:tr h="1105767">
                <a:tc>
                  <a:txBody>
                    <a:bodyPr/>
                    <a:lstStyle/>
                    <a:p>
                      <a:r>
                        <a:rPr lang="en-US" sz="1100" dirty="0">
                          <a:latin typeface="+mj-lt"/>
                        </a:rPr>
                        <a:t>Lack of a business case. </a:t>
                      </a:r>
                    </a:p>
                  </a:txBody>
                  <a:tcPr/>
                </a:tc>
                <a:tc>
                  <a:txBody>
                    <a:bodyPr/>
                    <a:lstStyle/>
                    <a:p>
                      <a:r>
                        <a:rPr lang="en-US" sz="1100" dirty="0">
                          <a:latin typeface="+mj-lt"/>
                        </a:rPr>
                        <a:t>Medicare, Medicaid and insurance may pay little for vaccine administration</a:t>
                      </a:r>
                    </a:p>
                  </a:txBody>
                  <a:tcPr/>
                </a:tc>
                <a:tc>
                  <a:txBody>
                    <a:bodyPr/>
                    <a:lstStyle/>
                    <a:p>
                      <a:r>
                        <a:rPr lang="en-US" sz="1100" dirty="0">
                          <a:latin typeface="+mj-lt"/>
                        </a:rPr>
                        <a:t>Health system leaders may worry that they would need to hire more MAs. Even though the time it takes clinicians,  or the expense of using RNs, would cost more. Taking a narrow view of business case. Rather than saving clinician time and thereby increasing access and market share. </a:t>
                      </a:r>
                    </a:p>
                  </a:txBody>
                  <a:tcPr/>
                </a:tc>
                <a:tc>
                  <a:txBody>
                    <a:bodyPr/>
                    <a:lstStyle/>
                    <a:p>
                      <a:endParaRPr lang="en-US" sz="1100" dirty="0">
                        <a:latin typeface="+mj-lt"/>
                      </a:endParaRPr>
                    </a:p>
                  </a:txBody>
                  <a:tcPr/>
                </a:tc>
                <a:tc>
                  <a:txBody>
                    <a:bodyPr/>
                    <a:lstStyle/>
                    <a:p>
                      <a:endParaRPr lang="en-US" sz="1100" dirty="0">
                        <a:latin typeface="+mj-lt"/>
                      </a:endParaRPr>
                    </a:p>
                  </a:txBody>
                  <a:tcPr/>
                </a:tc>
                <a:tc>
                  <a:txBody>
                    <a:bodyPr/>
                    <a:lstStyle/>
                    <a:p>
                      <a:endParaRPr lang="en-US" sz="1100" dirty="0">
                        <a:latin typeface="+mj-lt"/>
                      </a:endParaRPr>
                    </a:p>
                  </a:txBody>
                  <a:tcPr/>
                </a:tc>
                <a:extLst>
                  <a:ext uri="{0D108BD9-81ED-4DB2-BD59-A6C34878D82A}">
                    <a16:rowId xmlns:a16="http://schemas.microsoft.com/office/drawing/2014/main" val="1964009116"/>
                  </a:ext>
                </a:extLst>
              </a:tr>
            </a:tbl>
          </a:graphicData>
        </a:graphic>
      </p:graphicFrame>
    </p:spTree>
    <p:extLst>
      <p:ext uri="{BB962C8B-B14F-4D97-AF65-F5344CB8AC3E}">
        <p14:creationId xmlns:p14="http://schemas.microsoft.com/office/powerpoint/2010/main" val="3011695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Session 4 Agenda</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4" name="Content Placeholder 3"/>
          <p:cNvGraphicFramePr>
            <a:graphicFrameLocks/>
          </p:cNvGraphicFramePr>
          <p:nvPr>
            <p:extLst>
              <p:ext uri="{D42A27DB-BD31-4B8C-83A1-F6EECF244321}">
                <p14:modId xmlns:p14="http://schemas.microsoft.com/office/powerpoint/2010/main" val="293426246"/>
              </p:ext>
            </p:extLst>
          </p:nvPr>
        </p:nvGraphicFramePr>
        <p:xfrm>
          <a:off x="609600" y="2311400"/>
          <a:ext cx="10972800" cy="3695260"/>
        </p:xfrm>
        <a:graphic>
          <a:graphicData uri="http://schemas.openxmlformats.org/drawingml/2006/table">
            <a:tbl>
              <a:tblPr firstCol="1" bandRow="1">
                <a:tableStyleId>{7DF18680-E054-41AD-8BC1-D1AEF772440D}</a:tableStyleId>
              </a:tblPr>
              <a:tblGrid>
                <a:gridCol w="2221185">
                  <a:extLst>
                    <a:ext uri="{9D8B030D-6E8A-4147-A177-3AD203B41FA5}">
                      <a16:colId xmlns:a16="http://schemas.microsoft.com/office/drawing/2014/main" val="3219212598"/>
                    </a:ext>
                  </a:extLst>
                </a:gridCol>
                <a:gridCol w="8751615">
                  <a:extLst>
                    <a:ext uri="{9D8B030D-6E8A-4147-A177-3AD203B41FA5}">
                      <a16:colId xmlns:a16="http://schemas.microsoft.com/office/drawing/2014/main" val="1873340262"/>
                    </a:ext>
                  </a:extLst>
                </a:gridCol>
              </a:tblGrid>
              <a:tr h="7390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b="0" dirty="0">
                          <a:effectLst/>
                          <a:latin typeface="+mj-lt"/>
                        </a:rPr>
                        <a:t>1:00 – 1:05</a:t>
                      </a:r>
                      <a:endParaRPr lang="en-US" sz="2400" b="0"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US" sz="2400" b="0" dirty="0">
                          <a:solidFill>
                            <a:schemeClr val="tx1"/>
                          </a:solidFill>
                          <a:effectLst/>
                          <a:latin typeface="+mj-lt"/>
                        </a:rPr>
                        <a:t>Introduction</a:t>
                      </a:r>
                      <a:endParaRPr lang="en-US" sz="2400" b="0" dirty="0">
                        <a:solidFill>
                          <a:schemeClr val="tx1"/>
                        </a:solidFill>
                        <a:effectLst/>
                        <a:latin typeface="+mj-lt"/>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751808150"/>
                  </a:ext>
                </a:extLst>
              </a:tr>
              <a:tr h="7390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b="0" dirty="0">
                          <a:effectLst/>
                          <a:latin typeface="+mj-lt"/>
                        </a:rPr>
                        <a:t>1:05 – </a:t>
                      </a:r>
                      <a:r>
                        <a:rPr lang="en-US" sz="2400" b="0" dirty="0" smtClean="0">
                          <a:effectLst/>
                          <a:latin typeface="+mj-lt"/>
                        </a:rPr>
                        <a:t>1:30</a:t>
                      </a:r>
                      <a:endParaRPr lang="en-US" sz="2400" b="0"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a:spcBef>
                          <a:spcPts val="0"/>
                        </a:spcBef>
                        <a:spcAft>
                          <a:spcPts val="0"/>
                        </a:spcAft>
                        <a:buNone/>
                      </a:pPr>
                      <a:r>
                        <a:rPr lang="en-US" sz="2400" b="0" dirty="0" smtClean="0">
                          <a:solidFill>
                            <a:schemeClr val="tx1"/>
                          </a:solidFill>
                          <a:latin typeface="+mj-lt"/>
                        </a:rPr>
                        <a:t>Role of MA and RN in Care Coordination &amp; Utilizing Standing Orders </a:t>
                      </a:r>
                    </a:p>
                  </a:txBody>
                  <a:tcPr marL="68580" marR="68580" marT="0" marB="0" anchor="ctr"/>
                </a:tc>
                <a:extLst>
                  <a:ext uri="{0D108BD9-81ED-4DB2-BD59-A6C34878D82A}">
                    <a16:rowId xmlns:a16="http://schemas.microsoft.com/office/drawing/2014/main" val="4265957203"/>
                  </a:ext>
                </a:extLst>
              </a:tr>
              <a:tr h="7390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b="0" dirty="0" smtClean="0">
                          <a:effectLst/>
                          <a:latin typeface="+mj-lt"/>
                        </a:rPr>
                        <a:t>1:30 </a:t>
                      </a:r>
                      <a:r>
                        <a:rPr lang="en-US" sz="2400" b="0" dirty="0">
                          <a:effectLst/>
                          <a:latin typeface="+mj-lt"/>
                        </a:rPr>
                        <a:t>– </a:t>
                      </a:r>
                      <a:r>
                        <a:rPr lang="en-US" sz="2400" b="0" dirty="0" smtClean="0">
                          <a:effectLst/>
                          <a:latin typeface="+mj-lt"/>
                        </a:rPr>
                        <a:t>2:00</a:t>
                      </a:r>
                      <a:endParaRPr lang="en-US" sz="2400" b="0"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mj-lt"/>
                          <a:ea typeface="Calibri"/>
                          <a:cs typeface="Calibri Light" panose="020F0302020204030204" pitchFamily="34" charset="0"/>
                        </a:rPr>
                        <a:t>Team-Based Care: Understanding Barriers</a:t>
                      </a:r>
                    </a:p>
                  </a:txBody>
                  <a:tcPr marL="68580" marR="68580" marT="0" marB="0" anchor="ctr"/>
                </a:tc>
                <a:extLst>
                  <a:ext uri="{0D108BD9-81ED-4DB2-BD59-A6C34878D82A}">
                    <a16:rowId xmlns:a16="http://schemas.microsoft.com/office/drawing/2014/main" val="2445749511"/>
                  </a:ext>
                </a:extLst>
              </a:tr>
              <a:tr h="73905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0" dirty="0" smtClean="0">
                          <a:effectLst/>
                          <a:latin typeface="+mj-lt"/>
                          <a:ea typeface="Calibri" panose="020F0502020204030204" pitchFamily="34" charset="0"/>
                          <a:cs typeface="Calibri Light" panose="020F0302020204030204" pitchFamily="34" charset="0"/>
                        </a:rPr>
                        <a:t>2:00</a:t>
                      </a:r>
                      <a:r>
                        <a:rPr lang="en-US" sz="2400" b="0" baseline="0" dirty="0" smtClean="0">
                          <a:effectLst/>
                          <a:latin typeface="+mj-lt"/>
                          <a:ea typeface="Calibri" panose="020F0502020204030204" pitchFamily="34" charset="0"/>
                          <a:cs typeface="Calibri Light" panose="020F0302020204030204" pitchFamily="34" charset="0"/>
                        </a:rPr>
                        <a:t> </a:t>
                      </a:r>
                      <a:r>
                        <a:rPr lang="en-US" sz="2400" b="0" baseline="0" dirty="0" smtClean="0">
                          <a:effectLst/>
                          <a:latin typeface="+mj-lt"/>
                          <a:ea typeface="Calibri" panose="020F0502020204030204" pitchFamily="34" charset="0"/>
                          <a:cs typeface="Calibri Light" panose="020F0302020204030204" pitchFamily="34" charset="0"/>
                        </a:rPr>
                        <a:t>– </a:t>
                      </a:r>
                      <a:r>
                        <a:rPr lang="en-US" sz="2400" b="0" baseline="0" dirty="0" smtClean="0">
                          <a:effectLst/>
                          <a:latin typeface="+mj-lt"/>
                          <a:ea typeface="Calibri" panose="020F0502020204030204" pitchFamily="34" charset="0"/>
                          <a:cs typeface="Calibri Light" panose="020F0302020204030204" pitchFamily="34" charset="0"/>
                        </a:rPr>
                        <a:t>2:20</a:t>
                      </a:r>
                      <a:endParaRPr lang="en-US" sz="2400" b="0"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p>
                      <a:pPr marL="0" marR="0">
                        <a:spcBef>
                          <a:spcPts val="0"/>
                        </a:spcBef>
                        <a:spcAft>
                          <a:spcPts val="0"/>
                        </a:spcAft>
                      </a:pPr>
                      <a:r>
                        <a:rPr lang="en-US" sz="2400" b="0" kern="1200" dirty="0" smtClean="0">
                          <a:solidFill>
                            <a:schemeClr val="tx1"/>
                          </a:solidFill>
                          <a:latin typeface="+mj-lt"/>
                          <a:ea typeface="+mn-ea"/>
                          <a:cs typeface="Calibri Light" panose="020F0302020204030204" pitchFamily="34" charset="0"/>
                        </a:rPr>
                        <a:t>Quality Improvement Refresh: Data and Specific Aim Statements</a:t>
                      </a:r>
                    </a:p>
                  </a:txBody>
                  <a:tcPr marL="68580" marR="68580" marT="0" marB="0" anchor="ctr"/>
                </a:tc>
                <a:extLst>
                  <a:ext uri="{0D108BD9-81ED-4DB2-BD59-A6C34878D82A}">
                    <a16:rowId xmlns:a16="http://schemas.microsoft.com/office/drawing/2014/main" val="2992798147"/>
                  </a:ext>
                </a:extLst>
              </a:tr>
              <a:tr h="7390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0" dirty="0" smtClean="0">
                          <a:effectLst/>
                          <a:latin typeface="+mj-lt"/>
                        </a:rPr>
                        <a:t>2:20 </a:t>
                      </a:r>
                      <a:r>
                        <a:rPr lang="en-US" sz="2400" b="0" dirty="0">
                          <a:effectLst/>
                          <a:latin typeface="+mj-lt"/>
                        </a:rPr>
                        <a:t>– 2:30</a:t>
                      </a:r>
                      <a:endParaRPr lang="en-US" sz="2400" b="0"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b="0" kern="1200" dirty="0">
                          <a:solidFill>
                            <a:schemeClr val="tx1"/>
                          </a:solidFill>
                          <a:latin typeface="+mj-lt"/>
                        </a:rPr>
                        <a:t>Q/A,</a:t>
                      </a:r>
                      <a:r>
                        <a:rPr lang="en-US" sz="2400" b="0" kern="1200" baseline="0" dirty="0">
                          <a:solidFill>
                            <a:schemeClr val="tx1"/>
                          </a:solidFill>
                          <a:latin typeface="+mj-lt"/>
                        </a:rPr>
                        <a:t> Next Steps, and Evaluation </a:t>
                      </a:r>
                      <a:endParaRPr lang="en-US" sz="2400" b="0" kern="1200" dirty="0">
                        <a:solidFill>
                          <a:schemeClr val="tx1"/>
                        </a:solidFill>
                        <a:latin typeface="+mj-lt"/>
                        <a:ea typeface="+mn-ea"/>
                        <a:cs typeface="Calibri Light" panose="020F0302020204030204" pitchFamily="34" charset="0"/>
                      </a:endParaRPr>
                    </a:p>
                  </a:txBody>
                  <a:tcPr marL="68580" marR="68580" marT="0" marB="0" anchor="ctr"/>
                </a:tc>
                <a:extLst>
                  <a:ext uri="{0D108BD9-81ED-4DB2-BD59-A6C34878D82A}">
                    <a16:rowId xmlns:a16="http://schemas.microsoft.com/office/drawing/2014/main" val="224320437"/>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225637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Take Home Points</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Powerful teams can make primary care more do-able: more trained people to care for overly large panels</a:t>
            </a:r>
          </a:p>
          <a:p>
            <a:pPr marL="236538" marR="0" lvl="0" indent="-236538" algn="l" defTabSz="457200" rtl="0" eaLnBrk="1" fontAlgn="auto" latinLnBrk="0" hangingPunct="1">
              <a:lnSpc>
                <a:spcPct val="90000"/>
              </a:lnSpc>
              <a:spcBef>
                <a:spcPts val="0"/>
              </a:spcBef>
              <a:spcAft>
                <a:spcPts val="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There are a number of barriers to building these teams. The big ones are:</a:t>
            </a:r>
          </a:p>
          <a:p>
            <a:pPr marL="636588" marR="0" lvl="1" indent="-236538" algn="l" defTabSz="457200" rtl="0" eaLnBrk="1" fontAlgn="auto" latinLnBrk="0" hangingPunct="1">
              <a:lnSpc>
                <a:spcPct val="90000"/>
              </a:lnSpc>
              <a:spcBef>
                <a:spcPts val="0"/>
              </a:spcBef>
              <a:spcAft>
                <a:spcPts val="0"/>
              </a:spcAft>
              <a:buClr>
                <a:srgbClr val="008558"/>
              </a:buClr>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Business case</a:t>
            </a:r>
          </a:p>
          <a:p>
            <a:pPr marL="636588" marR="0" lvl="1" indent="-236538" algn="l" defTabSz="457200" rtl="0" eaLnBrk="1" fontAlgn="auto" latinLnBrk="0" hangingPunct="1">
              <a:lnSpc>
                <a:spcPct val="90000"/>
              </a:lnSpc>
              <a:spcBef>
                <a:spcPts val="0"/>
              </a:spcBef>
              <a:spcAft>
                <a:spcPts val="0"/>
              </a:spcAft>
              <a:buClr>
                <a:srgbClr val="008558"/>
              </a:buClr>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Restrictive laws and regulations</a:t>
            </a:r>
          </a:p>
          <a:p>
            <a:pPr marL="636588" marR="0" lvl="1" indent="-236538" algn="l" defTabSz="457200" rtl="0" eaLnBrk="1" fontAlgn="auto" latinLnBrk="0" hangingPunct="1">
              <a:lnSpc>
                <a:spcPct val="90000"/>
              </a:lnSpc>
              <a:spcBef>
                <a:spcPts val="0"/>
              </a:spcBef>
              <a:spcAft>
                <a:spcPts val="0"/>
              </a:spcAft>
              <a:buClr>
                <a:srgbClr val="008558"/>
              </a:buClr>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Difficult to recruit team members</a:t>
            </a:r>
          </a:p>
          <a:p>
            <a:pPr marL="636588" marR="0" lvl="1"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Training and mentoring is key and takes personnel and time</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It is necessary to analyze where is the barrier: government, health system leaders, physicians, staff, patients</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The business case is more complex than having revenues = expenses each month. Leaders should take a longer view and see improvements as an investment </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743239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381146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Quality Improvement Refresh</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
            </a:r>
            <a:br>
              <a:rPr kumimoji="0" lang="en-US" sz="1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br>
            <a:r>
              <a:rPr kumimoji="0" lang="en-US" sz="3200" b="1"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rPr>
              <a:t>Data Collection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3200" spc="-30" dirty="0" smtClean="0">
                <a:solidFill>
                  <a:srgbClr val="4472C4">
                    <a:lumMod val="75000"/>
                  </a:srgbClr>
                </a:solidFill>
                <a:latin typeface="Calibri Light" panose="020F0302020204030204"/>
                <a:cs typeface="Calibri" panose="020F0502020204030204" pitchFamily="34" charset="0"/>
              </a:rPr>
              <a:t>Specific Aim Statements </a:t>
            </a:r>
            <a:endParaRPr kumimoji="0" lang="en-US" sz="3200" b="1"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
            </a:r>
            <a:br>
              <a:rPr kumimoji="0" lang="en-US" sz="44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br>
            <a:endParaRPr kumimoji="0" lang="en-US" sz="48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681575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78535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dirty="0" smtClean="0">
                <a:latin typeface="+mj-lt"/>
              </a:rPr>
              <a:t>The Stages of Improvement</a:t>
            </a:r>
            <a:endParaRPr lang="en-US" dirty="0">
              <a:latin typeface="+mj-lt"/>
            </a:endParaRPr>
          </a:p>
        </p:txBody>
      </p:sp>
      <p:graphicFrame>
        <p:nvGraphicFramePr>
          <p:cNvPr id="9" name="Chart 8"/>
          <p:cNvGraphicFramePr/>
          <p:nvPr>
            <p:extLst/>
          </p:nvPr>
        </p:nvGraphicFramePr>
        <p:xfrm>
          <a:off x="723900" y="-2166539"/>
          <a:ext cx="10744200" cy="8053288"/>
        </p:xfrm>
        <a:graphic>
          <a:graphicData uri="http://schemas.openxmlformats.org/drawingml/2006/chart">
            <c:chart xmlns:c="http://schemas.openxmlformats.org/drawingml/2006/chart" xmlns:r="http://schemas.openxmlformats.org/officeDocument/2006/relationships" r:id="rId3"/>
          </a:graphicData>
        </a:graphic>
      </p:graphicFrame>
      <p:sp>
        <p:nvSpPr>
          <p:cNvPr id="10" name="Left-Right Arrow 9"/>
          <p:cNvSpPr/>
          <p:nvPr/>
        </p:nvSpPr>
        <p:spPr>
          <a:xfrm>
            <a:off x="1790700" y="5886749"/>
            <a:ext cx="8839200" cy="533400"/>
          </a:xfrm>
          <a:prstGeom prst="leftRightArrow">
            <a:avLst/>
          </a:prstGeom>
          <a:gradFill>
            <a:gsLst>
              <a:gs pos="0">
                <a:srgbClr val="4F81BD">
                  <a:lumMod val="60000"/>
                  <a:lumOff val="40000"/>
                </a:srgbClr>
              </a:gs>
              <a:gs pos="50000">
                <a:srgbClr val="4F81BD">
                  <a:tint val="44500"/>
                  <a:satMod val="160000"/>
                </a:srgbClr>
              </a:gs>
              <a:gs pos="100000">
                <a:srgbClr val="4F81BD">
                  <a:tint val="23500"/>
                  <a:satMod val="160000"/>
                </a:srgbClr>
              </a:gs>
            </a:gsLst>
            <a:lin ang="5400000" scaled="0"/>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891A7">
                    <a:lumMod val="75000"/>
                  </a:srgbClr>
                </a:solidFill>
                <a:effectLst/>
                <a:uLnTx/>
                <a:uFillTx/>
                <a:latin typeface="Calibri"/>
                <a:ea typeface="+mn-ea"/>
                <a:cs typeface="+mn-cs"/>
              </a:rPr>
              <a:t>On-Going Data Collection &amp; Review</a:t>
            </a:r>
          </a:p>
        </p:txBody>
      </p:sp>
      <p:sp>
        <p:nvSpPr>
          <p:cNvPr id="11" name="Down Arrow 10"/>
          <p:cNvSpPr/>
          <p:nvPr/>
        </p:nvSpPr>
        <p:spPr>
          <a:xfrm>
            <a:off x="6751320" y="2833019"/>
            <a:ext cx="484632" cy="978408"/>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6738620" y="2316869"/>
            <a:ext cx="58039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mj-lt"/>
              </a:rPr>
              <a:t>Step </a:t>
            </a:r>
            <a:r>
              <a:rPr kumimoji="0" lang="en-US" sz="2400" b="1" i="0" u="none" strike="noStrike" kern="0" cap="none" spc="0" normalizeH="0" baseline="0" noProof="0" dirty="0" smtClean="0">
                <a:ln>
                  <a:noFill/>
                </a:ln>
                <a:solidFill>
                  <a:prstClr val="black"/>
                </a:solidFill>
                <a:effectLst/>
                <a:uLnTx/>
                <a:uFillTx/>
                <a:latin typeface="+mj-lt"/>
              </a:rPr>
              <a:t>#6: Assessment and Baseline Data</a:t>
            </a:r>
            <a:endParaRPr kumimoji="0" lang="en-US" sz="2400" b="1" i="0" u="none" strike="noStrike" kern="0" cap="none" spc="0" normalizeH="0" baseline="0" noProof="0" dirty="0">
              <a:ln>
                <a:noFill/>
              </a:ln>
              <a:solidFill>
                <a:prstClr val="black"/>
              </a:solidFill>
              <a:effectLst/>
              <a:uLnTx/>
              <a:uFillTx/>
              <a:latin typeface="+mj-l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091666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dirty="0">
                <a:latin typeface="+mj-lt"/>
              </a:rPr>
              <a:t>Key Takeaways</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3000"/>
              </a:spcAft>
              <a:buClr>
                <a:srgbClr val="008558"/>
              </a:buClr>
              <a:buFont typeface="Wingdings" panose="05000000000000000000" pitchFamily="2" charset="2"/>
              <a:buChar char="ü"/>
            </a:pPr>
            <a:r>
              <a:rPr lang="en-US" sz="2800" dirty="0" smtClean="0">
                <a:latin typeface="+mj-lt"/>
                <a:cs typeface="Calibri Light" panose="020F0302020204030204" pitchFamily="34" charset="0"/>
              </a:rPr>
              <a:t>Types </a:t>
            </a:r>
            <a:r>
              <a:rPr lang="en-US" sz="2800" dirty="0">
                <a:latin typeface="+mj-lt"/>
                <a:cs typeface="Calibri Light" panose="020F0302020204030204" pitchFamily="34" charset="0"/>
              </a:rPr>
              <a:t>and sources of data</a:t>
            </a:r>
          </a:p>
          <a:p>
            <a:pPr>
              <a:lnSpc>
                <a:spcPct val="90000"/>
              </a:lnSpc>
              <a:spcBef>
                <a:spcPts val="0"/>
              </a:spcBef>
              <a:spcAft>
                <a:spcPts val="3000"/>
              </a:spcAft>
              <a:buClr>
                <a:srgbClr val="008558"/>
              </a:buClr>
              <a:buFont typeface="Wingdings" panose="05000000000000000000" pitchFamily="2" charset="2"/>
              <a:buChar char="ü"/>
            </a:pPr>
            <a:r>
              <a:rPr lang="en-US" sz="2800" dirty="0">
                <a:latin typeface="+mj-lt"/>
                <a:cs typeface="Calibri Light" panose="020F0302020204030204" pitchFamily="34" charset="0"/>
              </a:rPr>
              <a:t>Numerators and denominators</a:t>
            </a:r>
          </a:p>
          <a:p>
            <a:pPr>
              <a:lnSpc>
                <a:spcPct val="90000"/>
              </a:lnSpc>
              <a:spcBef>
                <a:spcPts val="0"/>
              </a:spcBef>
              <a:spcAft>
                <a:spcPts val="3000"/>
              </a:spcAft>
              <a:buClr>
                <a:srgbClr val="008558"/>
              </a:buClr>
              <a:buFont typeface="Wingdings" panose="05000000000000000000" pitchFamily="2" charset="2"/>
              <a:buChar char="ü"/>
            </a:pPr>
            <a:r>
              <a:rPr lang="en-US" sz="2800" dirty="0">
                <a:latin typeface="+mj-lt"/>
                <a:cs typeface="Calibri Light" panose="020F0302020204030204" pitchFamily="34" charset="0"/>
              </a:rPr>
              <a:t>Percent v percentage points: how many patients is that?</a:t>
            </a:r>
          </a:p>
          <a:p>
            <a:pPr>
              <a:lnSpc>
                <a:spcPct val="90000"/>
              </a:lnSpc>
              <a:spcBef>
                <a:spcPts val="0"/>
              </a:spcBef>
              <a:spcAft>
                <a:spcPts val="3000"/>
              </a:spcAft>
              <a:buClr>
                <a:srgbClr val="008558"/>
              </a:buClr>
              <a:buFont typeface="Wingdings" panose="05000000000000000000" pitchFamily="2" charset="2"/>
              <a:buChar char="ü"/>
            </a:pPr>
            <a:r>
              <a:rPr lang="en-US" sz="2800" dirty="0">
                <a:latin typeface="+mj-lt"/>
                <a:cs typeface="Calibri Light" panose="020F0302020204030204" pitchFamily="34" charset="0"/>
              </a:rPr>
              <a:t>Data plan</a:t>
            </a:r>
          </a:p>
          <a:p>
            <a:pPr>
              <a:lnSpc>
                <a:spcPct val="90000"/>
              </a:lnSpc>
              <a:spcBef>
                <a:spcPts val="0"/>
              </a:spcBef>
              <a:spcAft>
                <a:spcPts val="3000"/>
              </a:spcAft>
              <a:buClr>
                <a:srgbClr val="008558"/>
              </a:buClr>
              <a:buFont typeface="Wingdings" panose="05000000000000000000" pitchFamily="2" charset="2"/>
              <a:buChar char="ü"/>
            </a:pPr>
            <a:endParaRPr lang="en-US" sz="2800" dirty="0">
              <a:latin typeface="+mj-lt"/>
              <a:cs typeface="Calibri Light" panose="020F0302020204030204" pitchFamily="34" charset="0"/>
            </a:endParaRPr>
          </a:p>
        </p:txBody>
      </p:sp>
    </p:spTree>
    <p:extLst>
      <p:ext uri="{BB962C8B-B14F-4D97-AF65-F5344CB8AC3E}">
        <p14:creationId xmlns:p14="http://schemas.microsoft.com/office/powerpoint/2010/main" val="1478938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dirty="0">
                <a:latin typeface="+mj-lt"/>
              </a:rPr>
              <a:t>What kind of data do you have?</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indent="-236538">
              <a:lnSpc>
                <a:spcPct val="90000"/>
              </a:lnSpc>
              <a:spcBef>
                <a:spcPts val="0"/>
              </a:spcBef>
              <a:spcAft>
                <a:spcPts val="1200"/>
              </a:spcAft>
              <a:buClr>
                <a:srgbClr val="008558"/>
              </a:buClr>
            </a:pPr>
            <a:r>
              <a:rPr lang="en-US" sz="2800" dirty="0">
                <a:latin typeface="+mj-lt"/>
                <a:cs typeface="Calibri Light" panose="020F0302020204030204" pitchFamily="34" charset="0"/>
              </a:rPr>
              <a:t>Most of your data, such as UDS measures, involve </a:t>
            </a:r>
            <a:r>
              <a:rPr lang="en-US" sz="2800" b="1" i="1" dirty="0">
                <a:solidFill>
                  <a:schemeClr val="accent6"/>
                </a:solidFill>
                <a:latin typeface="+mj-lt"/>
                <a:cs typeface="Calibri Light" panose="020F0302020204030204" pitchFamily="34" charset="0"/>
              </a:rPr>
              <a:t>counting</a:t>
            </a:r>
            <a:r>
              <a:rPr lang="en-US" sz="2800" dirty="0">
                <a:latin typeface="+mj-lt"/>
                <a:cs typeface="Calibri Light" panose="020F0302020204030204" pitchFamily="34" charset="0"/>
              </a:rPr>
              <a:t> patients or counting events in clearly defined groups/categories. It is ratio data with a natural zero so that you can divide, multiply, find percentages.  Here are some common types of data that our teams work with:</a:t>
            </a:r>
          </a:p>
          <a:p>
            <a:pPr marL="636588" lvl="1" indent="-236538">
              <a:lnSpc>
                <a:spcPct val="90000"/>
              </a:lnSpc>
              <a:spcBef>
                <a:spcPts val="0"/>
              </a:spcBef>
              <a:spcAft>
                <a:spcPts val="1200"/>
              </a:spcAft>
              <a:buClr>
                <a:srgbClr val="008558"/>
              </a:buClr>
            </a:pPr>
            <a:r>
              <a:rPr lang="en-US" dirty="0">
                <a:latin typeface="+mj-lt"/>
                <a:cs typeface="Calibri Light" panose="020F0302020204030204" pitchFamily="34" charset="0"/>
              </a:rPr>
              <a:t>No show data:  </a:t>
            </a:r>
            <a:r>
              <a:rPr lang="en-US" i="1" dirty="0">
                <a:latin typeface="+mj-lt"/>
                <a:cs typeface="Calibri Light" panose="020F0302020204030204" pitchFamily="34" charset="0"/>
              </a:rPr>
              <a:t>What is our no show rate?</a:t>
            </a:r>
          </a:p>
          <a:p>
            <a:pPr marL="636588" lvl="1" indent="-236538">
              <a:lnSpc>
                <a:spcPct val="90000"/>
              </a:lnSpc>
              <a:spcBef>
                <a:spcPts val="0"/>
              </a:spcBef>
              <a:spcAft>
                <a:spcPts val="1200"/>
              </a:spcAft>
              <a:buClr>
                <a:srgbClr val="008558"/>
              </a:buClr>
            </a:pPr>
            <a:r>
              <a:rPr lang="en-US" dirty="0">
                <a:latin typeface="+mj-lt"/>
                <a:cs typeface="Calibri Light" panose="020F0302020204030204" pitchFamily="34" charset="0"/>
              </a:rPr>
              <a:t>Screening data: </a:t>
            </a:r>
            <a:r>
              <a:rPr lang="en-US" i="1" dirty="0">
                <a:latin typeface="+mj-lt"/>
                <a:cs typeface="Calibri Light" panose="020F0302020204030204" pitchFamily="34" charset="0"/>
              </a:rPr>
              <a:t>What is our screening rate for mammograms? </a:t>
            </a:r>
          </a:p>
          <a:p>
            <a:pPr marL="636588" lvl="1" indent="-236538">
              <a:lnSpc>
                <a:spcPct val="90000"/>
              </a:lnSpc>
              <a:spcBef>
                <a:spcPts val="0"/>
              </a:spcBef>
              <a:spcAft>
                <a:spcPts val="1200"/>
              </a:spcAft>
              <a:buClr>
                <a:srgbClr val="008558"/>
              </a:buClr>
            </a:pPr>
            <a:r>
              <a:rPr lang="en-US" dirty="0">
                <a:latin typeface="+mj-lt"/>
                <a:cs typeface="Calibri Light" panose="020F0302020204030204" pitchFamily="34" charset="0"/>
              </a:rPr>
              <a:t>Chronic disease measures: </a:t>
            </a:r>
            <a:r>
              <a:rPr lang="en-US" i="1" dirty="0">
                <a:latin typeface="+mj-lt"/>
                <a:cs typeface="Calibri Light" panose="020F0302020204030204" pitchFamily="34" charset="0"/>
              </a:rPr>
              <a:t>What percent of our patients with hypertension are in good control?</a:t>
            </a:r>
          </a:p>
          <a:p>
            <a:pPr marL="236538" indent="-236538">
              <a:lnSpc>
                <a:spcPct val="90000"/>
              </a:lnSpc>
              <a:spcBef>
                <a:spcPts val="0"/>
              </a:spcBef>
              <a:spcAft>
                <a:spcPts val="1200"/>
              </a:spcAft>
              <a:buClr>
                <a:srgbClr val="008558"/>
              </a:buClr>
            </a:pPr>
            <a:endParaRPr lang="en-US" sz="2400" dirty="0">
              <a:latin typeface="+mj-lt"/>
              <a:cs typeface="Calibri Light" panose="020F0302020204030204" pitchFamily="34" charset="0"/>
            </a:endParaRPr>
          </a:p>
          <a:p>
            <a:pPr marL="236538" indent="-236538">
              <a:lnSpc>
                <a:spcPct val="90000"/>
              </a:lnSpc>
              <a:spcBef>
                <a:spcPts val="0"/>
              </a:spcBef>
              <a:spcAft>
                <a:spcPts val="1200"/>
              </a:spcAft>
              <a:buClr>
                <a:srgbClr val="008558"/>
              </a:buClr>
            </a:pPr>
            <a:endParaRPr lang="en-US" sz="2400" dirty="0">
              <a:latin typeface="+mj-lt"/>
              <a:cs typeface="Calibri" panose="020F0502020204030204" pitchFamily="34" charset="0"/>
            </a:endParaRPr>
          </a:p>
        </p:txBody>
      </p:sp>
    </p:spTree>
    <p:extLst>
      <p:ext uri="{BB962C8B-B14F-4D97-AF65-F5344CB8AC3E}">
        <p14:creationId xmlns:p14="http://schemas.microsoft.com/office/powerpoint/2010/main" val="1614752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15583"/>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sz="4000" dirty="0" smtClean="0">
                <a:latin typeface="+mj-lt"/>
              </a:rPr>
              <a:t>Counting Data: Numerators and Denominators </a:t>
            </a:r>
            <a:endParaRPr lang="en-US" sz="4000" dirty="0">
              <a:latin typeface="+mj-lt"/>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003175"/>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buClr>
                <a:srgbClr val="008558"/>
              </a:buClr>
              <a:buNone/>
            </a:pPr>
            <a:r>
              <a:rPr lang="en-US" sz="2400" dirty="0">
                <a:solidFill>
                  <a:schemeClr val="accent6"/>
                </a:solidFill>
                <a:latin typeface="+mj-lt"/>
                <a:cs typeface="Calibri Light" panose="020F0302020204030204" pitchFamily="34" charset="0"/>
              </a:rPr>
              <a:t>KEY STEP: DEFINE YOUR GROUPS</a:t>
            </a:r>
            <a:r>
              <a:rPr lang="en-US" sz="2400" dirty="0" smtClean="0">
                <a:solidFill>
                  <a:schemeClr val="accent6"/>
                </a:solidFill>
                <a:latin typeface="+mj-lt"/>
                <a:cs typeface="Calibri Light" panose="020F0302020204030204" pitchFamily="34" charset="0"/>
              </a:rPr>
              <a:t>. </a:t>
            </a:r>
          </a:p>
          <a:p>
            <a:pPr marL="0" indent="0">
              <a:lnSpc>
                <a:spcPct val="90000"/>
              </a:lnSpc>
              <a:spcBef>
                <a:spcPts val="0"/>
              </a:spcBef>
              <a:buClr>
                <a:srgbClr val="008558"/>
              </a:buClr>
              <a:buNone/>
            </a:pPr>
            <a:r>
              <a:rPr lang="en-US" sz="2400" dirty="0" smtClean="0">
                <a:solidFill>
                  <a:schemeClr val="accent6"/>
                </a:solidFill>
                <a:latin typeface="+mj-lt"/>
                <a:cs typeface="Calibri Light" panose="020F0302020204030204" pitchFamily="34" charset="0"/>
              </a:rPr>
              <a:t>If you can’t define your groups, you can’t measure/count them.</a:t>
            </a:r>
          </a:p>
          <a:p>
            <a:pPr marL="0" indent="0">
              <a:lnSpc>
                <a:spcPct val="90000"/>
              </a:lnSpc>
              <a:spcBef>
                <a:spcPts val="0"/>
              </a:spcBef>
              <a:buClr>
                <a:srgbClr val="008558"/>
              </a:buClr>
              <a:buNone/>
            </a:pPr>
            <a:endParaRPr lang="en-US" sz="1000" dirty="0" smtClean="0">
              <a:latin typeface="+mj-lt"/>
              <a:cs typeface="Calibri Light" panose="020F0302020204030204" pitchFamily="34" charset="0"/>
            </a:endParaRPr>
          </a:p>
          <a:p>
            <a:pPr marL="236538" indent="-236538">
              <a:lnSpc>
                <a:spcPct val="90000"/>
              </a:lnSpc>
              <a:spcBef>
                <a:spcPts val="0"/>
              </a:spcBef>
              <a:buClr>
                <a:srgbClr val="008558"/>
              </a:buClr>
            </a:pPr>
            <a:r>
              <a:rPr lang="en-US" sz="2400" dirty="0" smtClean="0">
                <a:latin typeface="+mj-lt"/>
                <a:cs typeface="Calibri Light" panose="020F0302020204030204" pitchFamily="34" charset="0"/>
              </a:rPr>
              <a:t>Groups </a:t>
            </a:r>
            <a:r>
              <a:rPr lang="en-US" sz="2400" dirty="0">
                <a:latin typeface="+mj-lt"/>
                <a:cs typeface="Calibri Light" panose="020F0302020204030204" pitchFamily="34" charset="0"/>
              </a:rPr>
              <a:t>can be patients, events (appointments), things (syringes).  </a:t>
            </a:r>
          </a:p>
          <a:p>
            <a:pPr marL="236538" indent="-236538">
              <a:lnSpc>
                <a:spcPct val="90000"/>
              </a:lnSpc>
              <a:spcBef>
                <a:spcPts val="0"/>
              </a:spcBef>
              <a:buClr>
                <a:srgbClr val="008558"/>
              </a:buClr>
            </a:pPr>
            <a:r>
              <a:rPr lang="en-US" sz="2400" dirty="0">
                <a:latin typeface="+mj-lt"/>
                <a:cs typeface="Calibri Light" panose="020F0302020204030204" pitchFamily="34" charset="0"/>
              </a:rPr>
              <a:t>Use clear definitions for the population and the subset/sample.</a:t>
            </a:r>
          </a:p>
          <a:p>
            <a:pPr marL="636588" lvl="1" indent="-236538">
              <a:lnSpc>
                <a:spcPct val="90000"/>
              </a:lnSpc>
              <a:spcBef>
                <a:spcPts val="0"/>
              </a:spcBef>
              <a:buClr>
                <a:srgbClr val="008558"/>
              </a:buClr>
            </a:pPr>
            <a:r>
              <a:rPr lang="en-US" sz="2000" dirty="0">
                <a:latin typeface="+mj-lt"/>
                <a:cs typeface="Calibri Light" panose="020F0302020204030204" pitchFamily="34" charset="0"/>
              </a:rPr>
              <a:t>Population is inclusive: Population A is all patients eligible for screening </a:t>
            </a:r>
          </a:p>
          <a:p>
            <a:pPr marL="636588" lvl="1" indent="-236538">
              <a:lnSpc>
                <a:spcPct val="90000"/>
              </a:lnSpc>
              <a:spcBef>
                <a:spcPts val="0"/>
              </a:spcBef>
              <a:spcAft>
                <a:spcPts val="1200"/>
              </a:spcAft>
              <a:buClr>
                <a:srgbClr val="008558"/>
              </a:buClr>
            </a:pPr>
            <a:r>
              <a:rPr lang="en-US" sz="2000" dirty="0">
                <a:latin typeface="+mj-lt"/>
                <a:cs typeface="Calibri Light" panose="020F0302020204030204" pitchFamily="34" charset="0"/>
              </a:rPr>
              <a:t>Subsets are mutually exclusive: either a patient has been screened (Subset A1) or has not been screened (Subset A2); can belong to only one group</a:t>
            </a:r>
          </a:p>
          <a:p>
            <a:pPr marL="236538" indent="-236538">
              <a:lnSpc>
                <a:spcPct val="90000"/>
              </a:lnSpc>
              <a:spcBef>
                <a:spcPts val="0"/>
              </a:spcBef>
              <a:buClr>
                <a:srgbClr val="008558"/>
              </a:buClr>
            </a:pPr>
            <a:r>
              <a:rPr lang="en-US" sz="2400" b="1" dirty="0" smtClean="0">
                <a:latin typeface="+mj-lt"/>
                <a:cs typeface="Calibri Light" panose="020F0302020204030204" pitchFamily="34" charset="0"/>
              </a:rPr>
              <a:t>Numerator</a:t>
            </a:r>
            <a:r>
              <a:rPr lang="en-US" sz="2400" dirty="0">
                <a:latin typeface="+mj-lt"/>
                <a:cs typeface="Calibri Light" panose="020F0302020204030204" pitchFamily="34" charset="0"/>
              </a:rPr>
              <a:t>: Subset A1 = all eligible patients who were screened (as evidence by documentation in the chart) (sample/subset of population)</a:t>
            </a:r>
          </a:p>
          <a:p>
            <a:pPr marL="236538" indent="-236538">
              <a:lnSpc>
                <a:spcPct val="90000"/>
              </a:lnSpc>
              <a:spcBef>
                <a:spcPts val="0"/>
              </a:spcBef>
              <a:buClr>
                <a:srgbClr val="008558"/>
              </a:buClr>
            </a:pPr>
            <a:r>
              <a:rPr lang="en-US" sz="2400" b="1" dirty="0">
                <a:latin typeface="+mj-lt"/>
                <a:cs typeface="Calibri Light" panose="020F0302020204030204" pitchFamily="34" charset="0"/>
              </a:rPr>
              <a:t>Denominator</a:t>
            </a:r>
            <a:r>
              <a:rPr lang="en-US" sz="2400" dirty="0">
                <a:latin typeface="+mj-lt"/>
                <a:cs typeface="Calibri Light" panose="020F0302020204030204" pitchFamily="34" charset="0"/>
              </a:rPr>
              <a:t>: Population A = all patients eligible for screening who should be screened (population)</a:t>
            </a:r>
          </a:p>
          <a:p>
            <a:pPr marL="636588" lvl="1" indent="-236538">
              <a:lnSpc>
                <a:spcPct val="90000"/>
              </a:lnSpc>
              <a:spcBef>
                <a:spcPts val="0"/>
              </a:spcBef>
              <a:buClr>
                <a:srgbClr val="008558"/>
              </a:buClr>
            </a:pPr>
            <a:r>
              <a:rPr lang="en-US" sz="2000" dirty="0">
                <a:latin typeface="+mj-lt"/>
                <a:cs typeface="Calibri Light" panose="020F0302020204030204" pitchFamily="34" charset="0"/>
              </a:rPr>
              <a:t>Beware of small denominators!   5/6=83%   5/10=50%  5/16=31.2%  </a:t>
            </a:r>
          </a:p>
          <a:p>
            <a:pPr marL="0" indent="0">
              <a:lnSpc>
                <a:spcPct val="90000"/>
              </a:lnSpc>
              <a:spcBef>
                <a:spcPts val="0"/>
              </a:spcBef>
              <a:buClr>
                <a:srgbClr val="008558"/>
              </a:buClr>
              <a:buNone/>
            </a:pPr>
            <a:endParaRPr lang="en-US" sz="1000" dirty="0">
              <a:latin typeface="+mj-lt"/>
              <a:cs typeface="Calibri Light" panose="020F0302020204030204" pitchFamily="34" charset="0"/>
            </a:endParaRPr>
          </a:p>
          <a:p>
            <a:pPr marL="0" indent="0">
              <a:lnSpc>
                <a:spcPct val="90000"/>
              </a:lnSpc>
              <a:spcBef>
                <a:spcPts val="0"/>
              </a:spcBef>
              <a:buClr>
                <a:srgbClr val="008558"/>
              </a:buClr>
              <a:buNone/>
            </a:pPr>
            <a:r>
              <a:rPr lang="en-US" sz="2400" i="1" dirty="0">
                <a:latin typeface="+mj-lt"/>
                <a:cs typeface="Calibri Light" panose="020F0302020204030204" pitchFamily="34" charset="0"/>
              </a:rPr>
              <a:t>Note there can be multiple mutually exclusive subsets in a population: A1…A2…A3…</a:t>
            </a:r>
          </a:p>
          <a:p>
            <a:pPr marL="236538" indent="-236538">
              <a:lnSpc>
                <a:spcPct val="90000"/>
              </a:lnSpc>
              <a:spcBef>
                <a:spcPts val="0"/>
              </a:spcBef>
              <a:buClr>
                <a:srgbClr val="008558"/>
              </a:buClr>
            </a:pPr>
            <a:endParaRPr lang="en-US" sz="2400" dirty="0" smtClean="0">
              <a:latin typeface="+mj-lt"/>
              <a:cs typeface="Calibri" panose="020F0502020204030204" pitchFamily="34" charset="0"/>
            </a:endParaRPr>
          </a:p>
          <a:p>
            <a:pPr marL="236538" indent="-236538">
              <a:lnSpc>
                <a:spcPct val="90000"/>
              </a:lnSpc>
              <a:spcBef>
                <a:spcPts val="0"/>
              </a:spcBef>
              <a:buClr>
                <a:srgbClr val="008558"/>
              </a:buClr>
            </a:pPr>
            <a:endParaRPr lang="en-US" sz="2400" dirty="0">
              <a:latin typeface="+mj-lt"/>
              <a:cs typeface="Calibri" panose="020F0502020204030204" pitchFamily="34" charset="0"/>
            </a:endParaRPr>
          </a:p>
        </p:txBody>
      </p:sp>
    </p:spTree>
    <p:extLst>
      <p:ext uri="{BB962C8B-B14F-4D97-AF65-F5344CB8AC3E}">
        <p14:creationId xmlns:p14="http://schemas.microsoft.com/office/powerpoint/2010/main" val="3461130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60220" y="1263133"/>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sz="4000" dirty="0" smtClean="0">
                <a:latin typeface="+mj-lt"/>
              </a:rPr>
              <a:t>From the Workbook</a:t>
            </a:r>
            <a:endParaRPr lang="en-US" sz="4000" dirty="0">
              <a:latin typeface="+mj-lt"/>
            </a:endParaRPr>
          </a:p>
        </p:txBody>
      </p:sp>
      <p:graphicFrame>
        <p:nvGraphicFramePr>
          <p:cNvPr id="5" name="Content Placeholder 3"/>
          <p:cNvGraphicFramePr>
            <a:graphicFrameLocks/>
          </p:cNvGraphicFramePr>
          <p:nvPr>
            <p:extLst>
              <p:ext uri="{D42A27DB-BD31-4B8C-83A1-F6EECF244321}">
                <p14:modId xmlns:p14="http://schemas.microsoft.com/office/powerpoint/2010/main" val="309237707"/>
              </p:ext>
            </p:extLst>
          </p:nvPr>
        </p:nvGraphicFramePr>
        <p:xfrm>
          <a:off x="759667" y="1873035"/>
          <a:ext cx="10916706" cy="4732020"/>
        </p:xfrm>
        <a:graphic>
          <a:graphicData uri="http://schemas.openxmlformats.org/drawingml/2006/table">
            <a:tbl>
              <a:tblPr firstRow="1" firstCol="1" bandRow="1">
                <a:tableStyleId>{5C22544A-7EE6-4342-B048-85BDC9FD1C3A}</a:tableStyleId>
              </a:tblPr>
              <a:tblGrid>
                <a:gridCol w="1790460">
                  <a:extLst>
                    <a:ext uri="{9D8B030D-6E8A-4147-A177-3AD203B41FA5}">
                      <a16:colId xmlns:a16="http://schemas.microsoft.com/office/drawing/2014/main" val="1257534469"/>
                    </a:ext>
                  </a:extLst>
                </a:gridCol>
                <a:gridCol w="9126246">
                  <a:extLst>
                    <a:ext uri="{9D8B030D-6E8A-4147-A177-3AD203B41FA5}">
                      <a16:colId xmlns:a16="http://schemas.microsoft.com/office/drawing/2014/main" val="880611933"/>
                    </a:ext>
                  </a:extLst>
                </a:gridCol>
              </a:tblGrid>
              <a:tr h="744402">
                <a:tc>
                  <a:txBody>
                    <a:bodyPr/>
                    <a:lstStyle/>
                    <a:p>
                      <a:pPr marL="0" marR="0">
                        <a:lnSpc>
                          <a:spcPct val="115000"/>
                        </a:lnSpc>
                        <a:spcBef>
                          <a:spcPts val="0"/>
                        </a:spcBef>
                        <a:spcAft>
                          <a:spcPts val="0"/>
                        </a:spcAft>
                      </a:pPr>
                      <a:r>
                        <a:rPr lang="en-US" sz="1800" dirty="0">
                          <a:effectLst/>
                          <a:latin typeface="+mj-lt"/>
                        </a:rPr>
                        <a:t>Definition </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A no-show is a patient who did not show up for a scheduled visit within a specific time frame and thus was not seen.  Patients who call to cancel are not “no-shows.”  </a:t>
                      </a:r>
                      <a:r>
                        <a:rPr lang="en-US" sz="1800" dirty="0" smtClean="0">
                          <a:effectLst/>
                          <a:latin typeface="+mj-lt"/>
                        </a:rPr>
                        <a:t>  Patients </a:t>
                      </a:r>
                      <a:r>
                        <a:rPr lang="en-US" sz="1800" dirty="0">
                          <a:effectLst/>
                          <a:latin typeface="+mj-lt"/>
                        </a:rPr>
                        <a:t>who are late but are eventually seen are not “no-shows.”</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2267739"/>
                  </a:ext>
                </a:extLst>
              </a:tr>
              <a:tr h="238242">
                <a:tc>
                  <a:txBody>
                    <a:bodyPr/>
                    <a:lstStyle/>
                    <a:p>
                      <a:pPr marL="0" marR="0">
                        <a:lnSpc>
                          <a:spcPct val="115000"/>
                        </a:lnSpc>
                        <a:spcBef>
                          <a:spcPts val="0"/>
                        </a:spcBef>
                        <a:spcAft>
                          <a:spcPts val="0"/>
                        </a:spcAft>
                      </a:pPr>
                      <a:r>
                        <a:rPr lang="en-US" sz="1800">
                          <a:effectLst/>
                          <a:latin typeface="+mj-lt"/>
                        </a:rPr>
                        <a:t>Time frame</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latin typeface="+mj-lt"/>
                        </a:rPr>
                        <a:t>July 2019</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8838908"/>
                  </a:ext>
                </a:extLst>
              </a:tr>
              <a:tr h="1503642">
                <a:tc>
                  <a:txBody>
                    <a:bodyPr/>
                    <a:lstStyle/>
                    <a:p>
                      <a:pPr marL="0" marR="0">
                        <a:lnSpc>
                          <a:spcPct val="115000"/>
                        </a:lnSpc>
                        <a:spcBef>
                          <a:spcPts val="0"/>
                        </a:spcBef>
                        <a:spcAft>
                          <a:spcPts val="0"/>
                        </a:spcAft>
                      </a:pPr>
                      <a:r>
                        <a:rPr lang="en-US" sz="1800">
                          <a:effectLst/>
                          <a:latin typeface="+mj-lt"/>
                        </a:rPr>
                        <a:t>Population and subsets</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 Population </a:t>
                      </a:r>
                      <a:r>
                        <a:rPr lang="en-US" sz="1800" dirty="0" smtClean="0">
                          <a:effectLst/>
                          <a:latin typeface="+mj-lt"/>
                        </a:rPr>
                        <a:t>A: </a:t>
                      </a:r>
                      <a:r>
                        <a:rPr lang="en-US" sz="1800" dirty="0">
                          <a:effectLst/>
                          <a:latin typeface="+mj-lt"/>
                        </a:rPr>
                        <a:t>all patients who had an appointment in July 2019 whether they attended the appointment or not  (N=100)</a:t>
                      </a:r>
                    </a:p>
                    <a:p>
                      <a:pPr marL="0" marR="0">
                        <a:lnSpc>
                          <a:spcPct val="115000"/>
                        </a:lnSpc>
                        <a:spcBef>
                          <a:spcPts val="0"/>
                        </a:spcBef>
                        <a:spcAft>
                          <a:spcPts val="0"/>
                        </a:spcAft>
                      </a:pPr>
                      <a:r>
                        <a:rPr lang="en-US" sz="1800" dirty="0">
                          <a:effectLst/>
                          <a:latin typeface="+mj-lt"/>
                        </a:rPr>
                        <a:t>--Subset </a:t>
                      </a:r>
                      <a:r>
                        <a:rPr lang="en-US" sz="1800" dirty="0" smtClean="0">
                          <a:effectLst/>
                          <a:latin typeface="+mj-lt"/>
                        </a:rPr>
                        <a:t>A1: </a:t>
                      </a:r>
                      <a:r>
                        <a:rPr lang="en-US" sz="1800" dirty="0">
                          <a:effectLst/>
                          <a:latin typeface="+mj-lt"/>
                        </a:rPr>
                        <a:t>patients who had an appointment in July 2019 and attended appointment as documented (N=80)</a:t>
                      </a:r>
                    </a:p>
                    <a:p>
                      <a:pPr marL="0" marR="0">
                        <a:lnSpc>
                          <a:spcPct val="115000"/>
                        </a:lnSpc>
                        <a:spcBef>
                          <a:spcPts val="0"/>
                        </a:spcBef>
                        <a:spcAft>
                          <a:spcPts val="0"/>
                        </a:spcAft>
                      </a:pPr>
                      <a:r>
                        <a:rPr lang="en-US" sz="1800" dirty="0">
                          <a:effectLst/>
                          <a:latin typeface="+mj-lt"/>
                        </a:rPr>
                        <a:t>--Subset </a:t>
                      </a:r>
                      <a:r>
                        <a:rPr lang="en-US" sz="1800" dirty="0" smtClean="0">
                          <a:effectLst/>
                          <a:latin typeface="+mj-lt"/>
                        </a:rPr>
                        <a:t>A2: </a:t>
                      </a:r>
                      <a:r>
                        <a:rPr lang="en-US" sz="1800" dirty="0">
                          <a:effectLst/>
                          <a:latin typeface="+mj-lt"/>
                        </a:rPr>
                        <a:t>patients who had an appointment in July 2019 and did NOT attend the appointment as documented (N=20)</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1729987"/>
                  </a:ext>
                </a:extLst>
              </a:tr>
              <a:tr h="491322">
                <a:tc>
                  <a:txBody>
                    <a:bodyPr/>
                    <a:lstStyle/>
                    <a:p>
                      <a:pPr marL="0" marR="0">
                        <a:lnSpc>
                          <a:spcPct val="115000"/>
                        </a:lnSpc>
                        <a:spcBef>
                          <a:spcPts val="0"/>
                        </a:spcBef>
                        <a:spcAft>
                          <a:spcPts val="0"/>
                        </a:spcAft>
                      </a:pPr>
                      <a:r>
                        <a:rPr lang="en-US" sz="1800" dirty="0">
                          <a:effectLst/>
                          <a:latin typeface="+mj-lt"/>
                        </a:rPr>
                        <a:t>Source of data/evidence</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As documented in the EMR</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1351431"/>
                  </a:ext>
                </a:extLst>
              </a:tr>
              <a:tr h="744402">
                <a:tc>
                  <a:txBody>
                    <a:bodyPr/>
                    <a:lstStyle/>
                    <a:p>
                      <a:pPr marL="0" marR="0">
                        <a:lnSpc>
                          <a:spcPct val="115000"/>
                        </a:lnSpc>
                        <a:spcBef>
                          <a:spcPts val="0"/>
                        </a:spcBef>
                        <a:spcAft>
                          <a:spcPts val="0"/>
                        </a:spcAft>
                      </a:pPr>
                      <a:r>
                        <a:rPr lang="en-US" sz="1800">
                          <a:effectLst/>
                          <a:latin typeface="+mj-lt"/>
                        </a:rPr>
                        <a:t>Numerators and denominators</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No show rate = </a:t>
                      </a:r>
                      <a:r>
                        <a:rPr lang="en-US" sz="1800" dirty="0" smtClean="0">
                          <a:effectLst/>
                          <a:latin typeface="+mj-lt"/>
                        </a:rPr>
                        <a:t>Subset A2/ </a:t>
                      </a:r>
                      <a:r>
                        <a:rPr lang="en-US" sz="1800" dirty="0">
                          <a:effectLst/>
                          <a:latin typeface="+mj-lt"/>
                        </a:rPr>
                        <a:t>Population </a:t>
                      </a:r>
                      <a:r>
                        <a:rPr lang="en-US" sz="1800" dirty="0" smtClean="0">
                          <a:effectLst/>
                          <a:latin typeface="+mj-lt"/>
                        </a:rPr>
                        <a:t>A </a:t>
                      </a:r>
                      <a:r>
                        <a:rPr lang="en-US" sz="1800" dirty="0">
                          <a:effectLst/>
                          <a:latin typeface="+mj-lt"/>
                        </a:rPr>
                        <a:t>= 20/100 or 20% in July</a:t>
                      </a:r>
                    </a:p>
                    <a:p>
                      <a:pPr marL="0" marR="0">
                        <a:lnSpc>
                          <a:spcPct val="115000"/>
                        </a:lnSpc>
                        <a:spcBef>
                          <a:spcPts val="0"/>
                        </a:spcBef>
                        <a:spcAft>
                          <a:spcPts val="0"/>
                        </a:spcAft>
                      </a:pPr>
                      <a:r>
                        <a:rPr lang="en-US" sz="1800" dirty="0">
                          <a:effectLst/>
                          <a:latin typeface="+mj-lt"/>
                        </a:rPr>
                        <a:t>--Numerator: Subset </a:t>
                      </a:r>
                      <a:r>
                        <a:rPr lang="en-US" sz="1800" dirty="0" smtClean="0">
                          <a:effectLst/>
                          <a:latin typeface="+mj-lt"/>
                        </a:rPr>
                        <a:t>A2</a:t>
                      </a:r>
                      <a:endParaRPr lang="en-US" sz="1800" dirty="0">
                        <a:effectLst/>
                        <a:latin typeface="+mj-lt"/>
                      </a:endParaRPr>
                    </a:p>
                    <a:p>
                      <a:pPr marL="0" marR="0">
                        <a:lnSpc>
                          <a:spcPct val="115000"/>
                        </a:lnSpc>
                        <a:spcBef>
                          <a:spcPts val="0"/>
                        </a:spcBef>
                        <a:spcAft>
                          <a:spcPts val="0"/>
                        </a:spcAft>
                      </a:pPr>
                      <a:r>
                        <a:rPr lang="en-US" sz="1800" dirty="0">
                          <a:effectLst/>
                          <a:latin typeface="+mj-lt"/>
                        </a:rPr>
                        <a:t>--Denominator: Population </a:t>
                      </a:r>
                      <a:r>
                        <a:rPr lang="en-US" sz="1800" dirty="0" smtClean="0">
                          <a:effectLst/>
                          <a:latin typeface="+mj-lt"/>
                        </a:rPr>
                        <a:t>A</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329822"/>
                  </a:ext>
                </a:extLst>
              </a:tr>
            </a:tbl>
          </a:graphicData>
        </a:graphic>
      </p:graphicFrame>
    </p:spTree>
    <p:extLst>
      <p:ext uri="{BB962C8B-B14F-4D97-AF65-F5344CB8AC3E}">
        <p14:creationId xmlns:p14="http://schemas.microsoft.com/office/powerpoint/2010/main" val="13741950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dirty="0">
                <a:latin typeface="+mj-lt"/>
              </a:rPr>
              <a:t>Challenges with data</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600"/>
              </a:spcAft>
              <a:buClr>
                <a:srgbClr val="008558"/>
              </a:buClr>
              <a:buFont typeface="Arial" panose="020B0604020202020204" pitchFamily="34" charset="0"/>
              <a:buChar char="•"/>
            </a:pPr>
            <a:r>
              <a:rPr lang="en-US" sz="2800" b="1" i="1" dirty="0">
                <a:solidFill>
                  <a:schemeClr val="accent6"/>
                </a:solidFill>
                <a:latin typeface="+mj-lt"/>
                <a:cs typeface="Calibri Light" panose="020F0302020204030204" pitchFamily="34" charset="0"/>
              </a:rPr>
              <a:t>Clarity of definition</a:t>
            </a:r>
            <a:r>
              <a:rPr lang="en-US" sz="2800" dirty="0">
                <a:latin typeface="+mj-lt"/>
                <a:cs typeface="Calibri Light" panose="020F0302020204030204" pitchFamily="34" charset="0"/>
              </a:rPr>
              <a:t>: What is the definition of “patients who had an appointment in July 2019 and missed the appointment?” </a:t>
            </a:r>
          </a:p>
          <a:p>
            <a:pPr>
              <a:lnSpc>
                <a:spcPct val="90000"/>
              </a:lnSpc>
              <a:spcBef>
                <a:spcPts val="0"/>
              </a:spcBef>
              <a:spcAft>
                <a:spcPts val="600"/>
              </a:spcAft>
              <a:buClr>
                <a:srgbClr val="008558"/>
              </a:buClr>
              <a:buFont typeface="Arial" panose="020B0604020202020204" pitchFamily="34" charset="0"/>
              <a:buChar char="•"/>
            </a:pPr>
            <a:r>
              <a:rPr lang="en-US" sz="2800" b="1" i="1" dirty="0">
                <a:solidFill>
                  <a:schemeClr val="accent6"/>
                </a:solidFill>
                <a:latin typeface="+mj-lt"/>
                <a:cs typeface="Calibri Light" panose="020F0302020204030204" pitchFamily="34" charset="0"/>
              </a:rPr>
              <a:t>Consistency with definition</a:t>
            </a:r>
            <a:r>
              <a:rPr lang="en-US" sz="2800" dirty="0">
                <a:latin typeface="+mj-lt"/>
                <a:cs typeface="Calibri Light" panose="020F0302020204030204" pitchFamily="34" charset="0"/>
              </a:rPr>
              <a:t>: Check to be sure that your EHR collects the data in a way that is consistent with the definition you are using to sort your patients into groups, e.g., UDS. </a:t>
            </a:r>
          </a:p>
          <a:p>
            <a:pPr>
              <a:lnSpc>
                <a:spcPct val="90000"/>
              </a:lnSpc>
              <a:spcBef>
                <a:spcPts val="0"/>
              </a:spcBef>
              <a:spcAft>
                <a:spcPts val="600"/>
              </a:spcAft>
              <a:buClr>
                <a:srgbClr val="008558"/>
              </a:buClr>
              <a:buFont typeface="Arial" panose="020B0604020202020204" pitchFamily="34" charset="0"/>
              <a:buChar char="•"/>
            </a:pPr>
            <a:r>
              <a:rPr lang="en-US" sz="2800" b="1" i="1" dirty="0">
                <a:solidFill>
                  <a:schemeClr val="accent6"/>
                </a:solidFill>
                <a:latin typeface="+mj-lt"/>
                <a:cs typeface="Calibri Light" panose="020F0302020204030204" pitchFamily="34" charset="0"/>
              </a:rPr>
              <a:t>Documentation</a:t>
            </a:r>
            <a:r>
              <a:rPr lang="en-US" sz="2800" dirty="0">
                <a:latin typeface="+mj-lt"/>
                <a:cs typeface="Calibri Light" panose="020F0302020204030204" pitchFamily="34" charset="0"/>
              </a:rPr>
              <a:t>: Was the event documented correctly? What if someone showed up late but was still seen? </a:t>
            </a:r>
          </a:p>
          <a:p>
            <a:pPr>
              <a:lnSpc>
                <a:spcPct val="90000"/>
              </a:lnSpc>
              <a:spcBef>
                <a:spcPts val="0"/>
              </a:spcBef>
              <a:spcAft>
                <a:spcPts val="600"/>
              </a:spcAft>
              <a:buClr>
                <a:srgbClr val="008558"/>
              </a:buClr>
              <a:buFont typeface="Arial" panose="020B0604020202020204" pitchFamily="34" charset="0"/>
              <a:buChar char="•"/>
            </a:pPr>
            <a:r>
              <a:rPr lang="en-US" sz="2800" b="1" i="1" dirty="0">
                <a:solidFill>
                  <a:schemeClr val="accent6"/>
                </a:solidFill>
                <a:latin typeface="+mj-lt"/>
                <a:cs typeface="Calibri Light" panose="020F0302020204030204" pitchFamily="34" charset="0"/>
              </a:rPr>
              <a:t>Population in the denominator</a:t>
            </a:r>
            <a:r>
              <a:rPr lang="en-US" sz="2800" dirty="0">
                <a:latin typeface="+mj-lt"/>
                <a:cs typeface="Calibri Light" panose="020F0302020204030204" pitchFamily="34" charset="0"/>
              </a:rPr>
              <a:t>: How many patients don’t belong in the denominator?  They are no longer patients, they don’t meet eligibility criteria, etc. </a:t>
            </a:r>
          </a:p>
        </p:txBody>
      </p:sp>
    </p:spTree>
    <p:extLst>
      <p:ext uri="{BB962C8B-B14F-4D97-AF65-F5344CB8AC3E}">
        <p14:creationId xmlns:p14="http://schemas.microsoft.com/office/powerpoint/2010/main" val="1334431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dirty="0" smtClean="0">
                <a:latin typeface="+mj-lt"/>
              </a:rPr>
              <a:t>Percent vs. Percentage Point</a:t>
            </a:r>
            <a:endParaRPr lang="en-US" dirty="0">
              <a:latin typeface="+mj-lt"/>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600"/>
              </a:spcAft>
              <a:buClr>
                <a:srgbClr val="008558"/>
              </a:buClr>
              <a:buFont typeface="Arial" panose="020B0604020202020204" pitchFamily="34" charset="0"/>
              <a:buChar char="•"/>
            </a:pPr>
            <a:r>
              <a:rPr lang="en-US" sz="2800" dirty="0">
                <a:latin typeface="+mj-lt"/>
                <a:cs typeface="Calibri Light" panose="020F0302020204030204" pitchFamily="34" charset="0"/>
              </a:rPr>
              <a:t>We aim to increase screening rate for cervical cancer in eligible female patients by 15% from January to February. </a:t>
            </a:r>
          </a:p>
          <a:p>
            <a:pPr lvl="1">
              <a:lnSpc>
                <a:spcPct val="90000"/>
              </a:lnSpc>
              <a:spcBef>
                <a:spcPts val="0"/>
              </a:spcBef>
              <a:buClr>
                <a:srgbClr val="008558"/>
              </a:buClr>
              <a:buFont typeface="Arial" panose="020B0604020202020204" pitchFamily="34" charset="0"/>
              <a:buChar char="•"/>
            </a:pPr>
            <a:r>
              <a:rPr lang="en-US" sz="2600" dirty="0">
                <a:latin typeface="+mj-lt"/>
                <a:cs typeface="Calibri Light" panose="020F0302020204030204" pitchFamily="34" charset="0"/>
              </a:rPr>
              <a:t>Baseline?</a:t>
            </a:r>
          </a:p>
          <a:p>
            <a:pPr lvl="1">
              <a:lnSpc>
                <a:spcPct val="90000"/>
              </a:lnSpc>
              <a:spcBef>
                <a:spcPts val="0"/>
              </a:spcBef>
              <a:spcAft>
                <a:spcPts val="1200"/>
              </a:spcAft>
              <a:buClr>
                <a:srgbClr val="008558"/>
              </a:buClr>
              <a:buFont typeface="Arial" panose="020B0604020202020204" pitchFamily="34" charset="0"/>
              <a:buChar char="•"/>
            </a:pPr>
            <a:r>
              <a:rPr lang="en-US" sz="2600" dirty="0">
                <a:latin typeface="+mj-lt"/>
                <a:cs typeface="Calibri Light" panose="020F0302020204030204" pitchFamily="34" charset="0"/>
              </a:rPr>
              <a:t>If baseline is 22%, increase of 15% is: 22% * 1.15 =Target 25.3</a:t>
            </a:r>
            <a:r>
              <a:rPr lang="en-US" sz="2600" dirty="0" smtClean="0">
                <a:latin typeface="+mj-lt"/>
                <a:cs typeface="Calibri Light" panose="020F0302020204030204" pitchFamily="34" charset="0"/>
              </a:rPr>
              <a:t>%</a:t>
            </a:r>
            <a:endParaRPr lang="en-US" sz="2600" dirty="0">
              <a:latin typeface="+mj-lt"/>
              <a:cs typeface="Calibri Light" panose="020F0302020204030204" pitchFamily="34" charset="0"/>
            </a:endParaRPr>
          </a:p>
          <a:p>
            <a:pPr>
              <a:lnSpc>
                <a:spcPct val="90000"/>
              </a:lnSpc>
              <a:spcBef>
                <a:spcPts val="0"/>
              </a:spcBef>
              <a:spcAft>
                <a:spcPts val="600"/>
              </a:spcAft>
              <a:buClr>
                <a:srgbClr val="008558"/>
              </a:buClr>
              <a:buFont typeface="Arial" panose="020B0604020202020204" pitchFamily="34" charset="0"/>
              <a:buChar char="•"/>
            </a:pPr>
            <a:r>
              <a:rPr lang="en-US" sz="2800" dirty="0">
                <a:latin typeface="+mj-lt"/>
                <a:cs typeface="Calibri Light" panose="020F0302020204030204" pitchFamily="34" charset="0"/>
              </a:rPr>
              <a:t>We aim to increase screening rate for cervical cancer in eligible female patients by 15 percentage points from 22% from January 31 to 37% by February 28.</a:t>
            </a:r>
          </a:p>
          <a:p>
            <a:pPr lvl="1">
              <a:lnSpc>
                <a:spcPct val="90000"/>
              </a:lnSpc>
              <a:spcBef>
                <a:spcPts val="0"/>
              </a:spcBef>
              <a:buClr>
                <a:srgbClr val="008558"/>
              </a:buClr>
              <a:buFont typeface="Arial" panose="020B0604020202020204" pitchFamily="34" charset="0"/>
              <a:buChar char="•"/>
            </a:pPr>
            <a:r>
              <a:rPr lang="en-US" sz="2600" dirty="0">
                <a:latin typeface="+mj-lt"/>
                <a:cs typeface="Calibri Light" panose="020F0302020204030204" pitchFamily="34" charset="0"/>
              </a:rPr>
              <a:t>Baseline and target are more clear</a:t>
            </a:r>
          </a:p>
          <a:p>
            <a:pPr lvl="1">
              <a:lnSpc>
                <a:spcPct val="90000"/>
              </a:lnSpc>
              <a:spcBef>
                <a:spcPts val="0"/>
              </a:spcBef>
              <a:buClr>
                <a:srgbClr val="008558"/>
              </a:buClr>
              <a:buFont typeface="Arial" panose="020B0604020202020204" pitchFamily="34" charset="0"/>
              <a:buChar char="•"/>
            </a:pPr>
            <a:r>
              <a:rPr lang="en-US" sz="2600" dirty="0">
                <a:latin typeface="+mj-lt"/>
                <a:cs typeface="Calibri Light" panose="020F0302020204030204" pitchFamily="34" charset="0"/>
              </a:rPr>
              <a:t>Baseline 22% + 15 points = Target 37%</a:t>
            </a:r>
          </a:p>
          <a:p>
            <a:pPr>
              <a:lnSpc>
                <a:spcPct val="90000"/>
              </a:lnSpc>
              <a:spcBef>
                <a:spcPts val="0"/>
              </a:spcBef>
              <a:spcAft>
                <a:spcPts val="1200"/>
              </a:spcAft>
              <a:buClr>
                <a:srgbClr val="008558"/>
              </a:buClr>
              <a:buFont typeface="Arial" panose="020B0604020202020204" pitchFamily="34" charset="0"/>
              <a:buChar char="•"/>
            </a:pPr>
            <a:endParaRPr lang="en-US" sz="2800" dirty="0">
              <a:latin typeface="+mj-lt"/>
              <a:cs typeface="Calibri Light" panose="020F0302020204030204" pitchFamily="34" charset="0"/>
            </a:endParaRPr>
          </a:p>
          <a:p>
            <a:pPr>
              <a:lnSpc>
                <a:spcPct val="90000"/>
              </a:lnSpc>
              <a:spcBef>
                <a:spcPts val="0"/>
              </a:spcBef>
              <a:spcAft>
                <a:spcPts val="1200"/>
              </a:spcAft>
              <a:buClr>
                <a:srgbClr val="008558"/>
              </a:buClr>
              <a:buFont typeface="Arial" panose="020B0604020202020204" pitchFamily="34" charset="0"/>
              <a:buChar char="•"/>
            </a:pPr>
            <a:endParaRPr lang="en-US" sz="2800" dirty="0">
              <a:latin typeface="+mj-lt"/>
              <a:cs typeface="Calibri Light" panose="020F0302020204030204" pitchFamily="34" charset="0"/>
            </a:endParaRPr>
          </a:p>
          <a:p>
            <a:pPr>
              <a:lnSpc>
                <a:spcPct val="90000"/>
              </a:lnSpc>
              <a:spcBef>
                <a:spcPts val="0"/>
              </a:spcBef>
              <a:spcAft>
                <a:spcPts val="1200"/>
              </a:spcAft>
              <a:buClr>
                <a:srgbClr val="008558"/>
              </a:buClr>
              <a:buFont typeface="Arial" panose="020B0604020202020204" pitchFamily="34" charset="0"/>
              <a:buChar char="•"/>
            </a:pPr>
            <a:endParaRPr lang="en-US" sz="2800" dirty="0">
              <a:latin typeface="+mj-lt"/>
              <a:cs typeface="Calibri Light" panose="020F0302020204030204" pitchFamily="34" charset="0"/>
            </a:endParaRPr>
          </a:p>
        </p:txBody>
      </p:sp>
    </p:spTree>
    <p:extLst>
      <p:ext uri="{BB962C8B-B14F-4D97-AF65-F5344CB8AC3E}">
        <p14:creationId xmlns:p14="http://schemas.microsoft.com/office/powerpoint/2010/main" val="82386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559114" y="1179273"/>
            <a:ext cx="11023286" cy="724429"/>
          </a:xfrm>
        </p:spPr>
        <p:txBody>
          <a:bodyPr anchor="t"/>
          <a:lstStyle/>
          <a:p>
            <a:pPr algn="ctr">
              <a:lnSpc>
                <a:spcPct val="90000"/>
              </a:lnSpc>
            </a:pPr>
            <a:r>
              <a:rPr lang="en-US" b="1" spc="-30" dirty="0" smtClean="0">
                <a:solidFill>
                  <a:srgbClr val="0E74BD"/>
                </a:solidFill>
                <a:latin typeface="+mj-lt"/>
                <a:cs typeface="Calibri" panose="020F0502020204030204" pitchFamily="34" charset="0"/>
              </a:rPr>
              <a:t>Learning Collaborative Faculty</a:t>
            </a:r>
            <a:endParaRPr lang="en-US" b="1" spc="-30" dirty="0">
              <a:solidFill>
                <a:srgbClr val="0E74BD"/>
              </a:solidFill>
              <a:latin typeface="+mj-lt"/>
              <a:cs typeface="Calibri" panose="020F05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sp>
        <p:nvSpPr>
          <p:cNvPr id="8" name="Content Placeholder 2"/>
          <p:cNvSpPr txBox="1">
            <a:spLocks/>
          </p:cNvSpPr>
          <p:nvPr/>
        </p:nvSpPr>
        <p:spPr>
          <a:xfrm>
            <a:off x="864549" y="1903702"/>
            <a:ext cx="5303520" cy="4846320"/>
          </a:xfrm>
          <a:prstGeom prst="rect">
            <a:avLst/>
          </a:prstGeom>
          <a:noFill/>
          <a:ln w="25400" cap="flat" cmpd="sng" algn="ctr">
            <a:solidFill>
              <a:srgbClr val="4F81BD"/>
            </a:solidFill>
            <a:prstDash val="solid"/>
          </a:ln>
          <a:effec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NTTAP Faculty</a:t>
            </a:r>
            <a:r>
              <a:rPr kumimoji="0" lang="en-US" sz="24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 </a:t>
            </a:r>
            <a:r>
              <a:rPr kumimoji="0" lang="en-US" sz="24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Collaborative Design, </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and Facilitation </a:t>
            </a:r>
          </a:p>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kumimoji="0" lang="en-US" sz="1050" b="1" i="0" u="none"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Amanda Schiessl, MPP</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Project Director/Co-PI, NCA</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Amanda@mwhs1.com</a:t>
            </a:r>
            <a:b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br>
            <a:endPar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Margaret Flinter,  APRN, PhD, FAAN</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Co-PI, NCA &amp; Senior Vice President/Clinical Director</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Margaret@mwhs1.com </a:t>
            </a:r>
            <a:b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br>
            <a:endPar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a:p>
            <a:pPr marL="5715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Bianca Flowers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Program Manager</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flowerb@mwhs1.com</a:t>
            </a:r>
          </a:p>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a:p>
            <a:pPr marL="5715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Meaghan Angers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Program Manager</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angersm@mwhs1.com</a:t>
            </a:r>
            <a:endParaRPr kumimoji="0" lang="en-US" sz="105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p:txBody>
      </p:sp>
      <p:sp>
        <p:nvSpPr>
          <p:cNvPr id="9" name="Content Placeholder 2"/>
          <p:cNvSpPr txBox="1">
            <a:spLocks/>
          </p:cNvSpPr>
          <p:nvPr/>
        </p:nvSpPr>
        <p:spPr>
          <a:xfrm>
            <a:off x="6278880" y="1903702"/>
            <a:ext cx="5303520" cy="4846320"/>
          </a:xfrm>
          <a:prstGeom prst="rect">
            <a:avLst/>
          </a:prstGeom>
          <a:noFill/>
          <a:ln w="25400" cap="flat" cmpd="sng" algn="ctr">
            <a:solidFill>
              <a:srgbClr val="9BBB59"/>
            </a:solidFill>
            <a:prstDash val="solid"/>
          </a:ln>
          <a:effectLst/>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Mentors, Coaching Faculty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Deborah Ward, RN </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Quality Improvement Consultant</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WardD@mwhs1.com</a:t>
            </a:r>
            <a:r>
              <a:rPr kumimoji="0" lang="en-US" sz="21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
            </a:r>
            <a:br>
              <a:rPr kumimoji="0" lang="en-US" sz="21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br>
            <a:endParaRPr kumimoji="0" lang="en-US" sz="12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Tom </a:t>
            </a:r>
            <a:r>
              <a:rPr kumimoji="0" lang="en-US" sz="21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Bodenheimer</a:t>
            </a: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MD </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Physician and Founding Director, Center for Excellence in Primary Care</a:t>
            </a:r>
            <a:b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b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Rachel Willard, MPH</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Director, Center for Excellence in Primary Care</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Evaluation Faculty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Kathleen Thies, PhD, RN</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Consultant, Researcher</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ThiesK@mwhs1.com</a:t>
            </a:r>
            <a:endPar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3372463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1549048"/>
            <a:ext cx="109728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sz="3200" dirty="0">
                <a:latin typeface="+mj-lt"/>
              </a:rPr>
              <a:t>How many more patients do you need to screen to hit your target?</a:t>
            </a:r>
          </a:p>
          <a:p>
            <a:pPr algn="ctr"/>
            <a:endParaRPr lang="en-US" sz="3200" dirty="0">
              <a:latin typeface="+mj-lt"/>
            </a:endParaRPr>
          </a:p>
        </p:txBody>
      </p:sp>
      <p:graphicFrame>
        <p:nvGraphicFramePr>
          <p:cNvPr id="5" name="Content Placeholder 3"/>
          <p:cNvGraphicFramePr>
            <a:graphicFrameLocks/>
          </p:cNvGraphicFramePr>
          <p:nvPr>
            <p:extLst>
              <p:ext uri="{D42A27DB-BD31-4B8C-83A1-F6EECF244321}">
                <p14:modId xmlns:p14="http://schemas.microsoft.com/office/powerpoint/2010/main" val="2513682210"/>
              </p:ext>
            </p:extLst>
          </p:nvPr>
        </p:nvGraphicFramePr>
        <p:xfrm>
          <a:off x="831125" y="2051888"/>
          <a:ext cx="10751275" cy="3403690"/>
        </p:xfrm>
        <a:graphic>
          <a:graphicData uri="http://schemas.openxmlformats.org/drawingml/2006/table">
            <a:tbl>
              <a:tblPr firstRow="1" firstCol="1" bandRow="1">
                <a:tableStyleId>{5C22544A-7EE6-4342-B048-85BDC9FD1C3A}</a:tableStyleId>
              </a:tblPr>
              <a:tblGrid>
                <a:gridCol w="2949977">
                  <a:extLst>
                    <a:ext uri="{9D8B030D-6E8A-4147-A177-3AD203B41FA5}">
                      <a16:colId xmlns:a16="http://schemas.microsoft.com/office/drawing/2014/main" val="111196726"/>
                    </a:ext>
                  </a:extLst>
                </a:gridCol>
                <a:gridCol w="1761699">
                  <a:extLst>
                    <a:ext uri="{9D8B030D-6E8A-4147-A177-3AD203B41FA5}">
                      <a16:colId xmlns:a16="http://schemas.microsoft.com/office/drawing/2014/main" val="3305295464"/>
                    </a:ext>
                  </a:extLst>
                </a:gridCol>
                <a:gridCol w="1679278">
                  <a:extLst>
                    <a:ext uri="{9D8B030D-6E8A-4147-A177-3AD203B41FA5}">
                      <a16:colId xmlns:a16="http://schemas.microsoft.com/office/drawing/2014/main" val="3677648385"/>
                    </a:ext>
                  </a:extLst>
                </a:gridCol>
                <a:gridCol w="1829212">
                  <a:extLst>
                    <a:ext uri="{9D8B030D-6E8A-4147-A177-3AD203B41FA5}">
                      <a16:colId xmlns:a16="http://schemas.microsoft.com/office/drawing/2014/main" val="1689413757"/>
                    </a:ext>
                  </a:extLst>
                </a:gridCol>
                <a:gridCol w="2531109">
                  <a:extLst>
                    <a:ext uri="{9D8B030D-6E8A-4147-A177-3AD203B41FA5}">
                      <a16:colId xmlns:a16="http://schemas.microsoft.com/office/drawing/2014/main" val="3765148180"/>
                    </a:ext>
                  </a:extLst>
                </a:gridCol>
              </a:tblGrid>
              <a:tr h="1031248">
                <a:tc>
                  <a:txBody>
                    <a:bodyPr/>
                    <a:lstStyle/>
                    <a:p>
                      <a:pPr marL="0" marR="0">
                        <a:lnSpc>
                          <a:spcPct val="115000"/>
                        </a:lnSpc>
                        <a:spcBef>
                          <a:spcPts val="0"/>
                        </a:spcBef>
                        <a:spcAft>
                          <a:spcPts val="0"/>
                        </a:spcAft>
                      </a:pPr>
                      <a:r>
                        <a:rPr lang="en-US" sz="1800" dirty="0">
                          <a:effectLst/>
                          <a:latin typeface="+mj-lt"/>
                        </a:rPr>
                        <a:t>Month</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 eligible patients: </a:t>
                      </a:r>
                      <a:r>
                        <a:rPr lang="en-US" sz="1800" dirty="0" smtClean="0">
                          <a:effectLst/>
                          <a:latin typeface="+mj-lt"/>
                        </a:rPr>
                        <a:t>population A+B</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 screened eligible patients: </a:t>
                      </a:r>
                      <a:r>
                        <a:rPr lang="en-US" sz="1800" dirty="0" smtClean="0">
                          <a:effectLst/>
                          <a:latin typeface="+mj-lt"/>
                        </a:rPr>
                        <a:t>Subset A</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15% Percent increase</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latin typeface="+mj-lt"/>
                        </a:rPr>
                        <a:t>15 Percentage points increase</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4982999"/>
                  </a:ext>
                </a:extLst>
              </a:tr>
              <a:tr h="383466">
                <a:tc>
                  <a:txBody>
                    <a:bodyPr/>
                    <a:lstStyle/>
                    <a:p>
                      <a:pPr marL="0" marR="0">
                        <a:lnSpc>
                          <a:spcPct val="115000"/>
                        </a:lnSpc>
                        <a:spcBef>
                          <a:spcPts val="0"/>
                        </a:spcBef>
                        <a:spcAft>
                          <a:spcPts val="0"/>
                        </a:spcAft>
                      </a:pPr>
                      <a:r>
                        <a:rPr lang="en-US" sz="1800" dirty="0">
                          <a:effectLst/>
                          <a:latin typeface="+mj-lt"/>
                        </a:rPr>
                        <a:t>January 1 Baseline</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150</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33 </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kern="1200">
                          <a:effectLst/>
                          <a:latin typeface="+mj-lt"/>
                        </a:rPr>
                        <a:t>Baseline 22%</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kern="1200">
                          <a:effectLst/>
                          <a:latin typeface="+mj-lt"/>
                        </a:rPr>
                        <a:t>Baseline 22%</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3722526"/>
                  </a:ext>
                </a:extLst>
              </a:tr>
              <a:tr h="790814">
                <a:tc>
                  <a:txBody>
                    <a:bodyPr/>
                    <a:lstStyle/>
                    <a:p>
                      <a:pPr marL="0" marR="0">
                        <a:lnSpc>
                          <a:spcPct val="115000"/>
                        </a:lnSpc>
                        <a:spcBef>
                          <a:spcPts val="0"/>
                        </a:spcBef>
                        <a:spcAft>
                          <a:spcPts val="0"/>
                        </a:spcAft>
                      </a:pPr>
                      <a:r>
                        <a:rPr lang="en-US" sz="1800" dirty="0">
                          <a:effectLst/>
                          <a:latin typeface="+mj-lt"/>
                        </a:rPr>
                        <a:t>February 28 </a:t>
                      </a:r>
                      <a:r>
                        <a:rPr lang="en-US" sz="1800" dirty="0" smtClean="0">
                          <a:effectLst/>
                          <a:latin typeface="+mj-lt"/>
                        </a:rPr>
                        <a:t>Target %</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1" dirty="0">
                          <a:solidFill>
                            <a:srgbClr val="FF0000"/>
                          </a:solidFill>
                          <a:effectLst/>
                          <a:latin typeface="+mj-lt"/>
                        </a:rPr>
                        <a:t>150</a:t>
                      </a:r>
                      <a:r>
                        <a:rPr lang="en-US" sz="1800" b="1" baseline="30000" dirty="0">
                          <a:solidFill>
                            <a:srgbClr val="FF0000"/>
                          </a:solidFill>
                          <a:effectLst/>
                          <a:latin typeface="+mj-lt"/>
                        </a:rPr>
                        <a:t>†</a:t>
                      </a:r>
                      <a:endParaRPr lang="en-US" sz="1800" b="1"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22% * 1.15 =Target </a:t>
                      </a:r>
                      <a:r>
                        <a:rPr lang="en-US" sz="1800" dirty="0">
                          <a:effectLst/>
                          <a:highlight>
                            <a:srgbClr val="FFFF00"/>
                          </a:highlight>
                          <a:latin typeface="+mj-lt"/>
                        </a:rPr>
                        <a:t>25.3</a:t>
                      </a:r>
                      <a:r>
                        <a:rPr lang="en-US" sz="1800" dirty="0">
                          <a:effectLst/>
                          <a:latin typeface="+mj-lt"/>
                        </a:rPr>
                        <a:t>%</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22% + 15 points = Target </a:t>
                      </a:r>
                      <a:r>
                        <a:rPr lang="en-US" sz="1800" dirty="0">
                          <a:effectLst/>
                          <a:highlight>
                            <a:srgbClr val="FFFF00"/>
                          </a:highlight>
                          <a:latin typeface="+mj-lt"/>
                        </a:rPr>
                        <a:t>37%</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9912854"/>
                  </a:ext>
                </a:extLst>
              </a:tr>
              <a:tr h="1198162">
                <a:tc>
                  <a:txBody>
                    <a:bodyPr/>
                    <a:lstStyle/>
                    <a:p>
                      <a:pPr marL="0" marR="0">
                        <a:lnSpc>
                          <a:spcPct val="115000"/>
                        </a:lnSpc>
                        <a:spcBef>
                          <a:spcPts val="0"/>
                        </a:spcBef>
                        <a:spcAft>
                          <a:spcPts val="0"/>
                        </a:spcAft>
                      </a:pPr>
                      <a:r>
                        <a:rPr lang="en-US" sz="1800" dirty="0">
                          <a:effectLst/>
                          <a:latin typeface="+mj-lt"/>
                        </a:rPr>
                        <a:t>How many more patients need to be screened in February?</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 </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dirty="0">
                          <a:effectLst/>
                          <a:latin typeface="+mj-lt"/>
                        </a:rPr>
                        <a:t> </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highlight>
                            <a:srgbClr val="00FFFF"/>
                          </a:highlight>
                          <a:latin typeface="+mj-lt"/>
                        </a:rPr>
                        <a:t>Target 38</a:t>
                      </a:r>
                      <a:r>
                        <a:rPr lang="en-US" sz="1800" dirty="0">
                          <a:effectLst/>
                          <a:latin typeface="+mj-lt"/>
                        </a:rPr>
                        <a:t> patients which is </a:t>
                      </a:r>
                      <a:r>
                        <a:rPr lang="en-US" sz="1800" b="1" dirty="0">
                          <a:effectLst/>
                          <a:latin typeface="+mj-lt"/>
                        </a:rPr>
                        <a:t>5 more </a:t>
                      </a:r>
                      <a:r>
                        <a:rPr lang="en-US" sz="1800" dirty="0">
                          <a:effectLst/>
                          <a:latin typeface="+mj-lt"/>
                        </a:rPr>
                        <a:t>patients</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highlight>
                            <a:srgbClr val="00FFFF"/>
                          </a:highlight>
                          <a:latin typeface="+mj-lt"/>
                        </a:rPr>
                        <a:t>Target 56</a:t>
                      </a:r>
                      <a:r>
                        <a:rPr lang="en-US" sz="1800" dirty="0">
                          <a:effectLst/>
                          <a:latin typeface="+mj-lt"/>
                        </a:rPr>
                        <a:t> patients, which is </a:t>
                      </a:r>
                      <a:r>
                        <a:rPr lang="en-US" sz="1800" b="1" dirty="0">
                          <a:effectLst/>
                          <a:latin typeface="+mj-lt"/>
                        </a:rPr>
                        <a:t>23 more </a:t>
                      </a:r>
                      <a:r>
                        <a:rPr lang="en-US" sz="1800" dirty="0">
                          <a:effectLst/>
                          <a:latin typeface="+mj-lt"/>
                        </a:rPr>
                        <a:t>patients</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8808577"/>
                  </a:ext>
                </a:extLst>
              </a:tr>
            </a:tbl>
          </a:graphicData>
        </a:graphic>
      </p:graphicFrame>
      <p:sp>
        <p:nvSpPr>
          <p:cNvPr id="6" name="Rectangle 5"/>
          <p:cNvSpPr/>
          <p:nvPr/>
        </p:nvSpPr>
        <p:spPr>
          <a:xfrm>
            <a:off x="831125" y="5455578"/>
            <a:ext cx="10751275" cy="1047979"/>
          </a:xfrm>
          <a:prstGeom prst="rect">
            <a:avLst/>
          </a:prstGeom>
        </p:spPr>
        <p:txBody>
          <a:bodyPr wrap="square">
            <a:spAutoFit/>
          </a:bodyPr>
          <a:lstStyle/>
          <a:p>
            <a:pPr>
              <a:lnSpc>
                <a:spcPct val="115000"/>
              </a:lnSpc>
            </a:pPr>
            <a:r>
              <a:rPr lang="en-US" dirty="0">
                <a:solidFill>
                  <a:srgbClr val="FF0000"/>
                </a:solidFill>
                <a:latin typeface="+mj-lt"/>
                <a:ea typeface="Calibri" panose="020F0502020204030204" pitchFamily="34" charset="0"/>
                <a:cs typeface="Calibri" panose="020F0502020204030204" pitchFamily="34" charset="0"/>
              </a:rPr>
              <a:t>†</a:t>
            </a:r>
            <a:r>
              <a:rPr lang="en-US" dirty="0">
                <a:solidFill>
                  <a:srgbClr val="FF0000"/>
                </a:solidFill>
                <a:latin typeface="+mj-lt"/>
                <a:ea typeface="Calibri" panose="020F0502020204030204" pitchFamily="34" charset="0"/>
                <a:cs typeface="Times New Roman" panose="02020603050405020304" pitchFamily="18" charset="0"/>
              </a:rPr>
              <a:t>Challenge</a:t>
            </a:r>
            <a:r>
              <a:rPr lang="en-US" dirty="0">
                <a:latin typeface="+mj-lt"/>
                <a:ea typeface="Calibri" panose="020F0502020204030204" pitchFamily="34" charset="0"/>
                <a:cs typeface="Times New Roman" panose="02020603050405020304" pitchFamily="18" charset="0"/>
              </a:rPr>
              <a:t>: </a:t>
            </a:r>
            <a:r>
              <a:rPr lang="en-US" dirty="0">
                <a:latin typeface="+mj-lt"/>
              </a:rPr>
              <a:t>Obviously the January 1 baseline is based on December 31. </a:t>
            </a:r>
            <a:r>
              <a:rPr lang="en-US" dirty="0">
                <a:latin typeface="+mj-lt"/>
                <a:ea typeface="Calibri" panose="020F0502020204030204" pitchFamily="34" charset="0"/>
                <a:cs typeface="Times New Roman" panose="02020603050405020304" pitchFamily="18" charset="0"/>
              </a:rPr>
              <a:t>What will you use for your denominator if you don’t yet know how many eligible patients will actually keep their appointments? You can use the denominator from the previous month, or estimate it based on an average of previous time periods.   </a:t>
            </a:r>
          </a:p>
        </p:txBody>
      </p:sp>
    </p:spTree>
    <p:extLst>
      <p:ext uri="{BB962C8B-B14F-4D97-AF65-F5344CB8AC3E}">
        <p14:creationId xmlns:p14="http://schemas.microsoft.com/office/powerpoint/2010/main" val="3110090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Specific Aim Statement Template</a:t>
            </a:r>
            <a:endParaRPr kumimoji="0" lang="en-US" sz="4400" b="1" i="0"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We aim to ___________ (</a:t>
            </a:r>
            <a:r>
              <a:rPr kumimoji="0" lang="en-US" sz="2800" b="0" i="1"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improve, increase, decrease</a:t>
            </a: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b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b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the _____________ (</a:t>
            </a:r>
            <a:r>
              <a:rPr kumimoji="0" lang="en-US" sz="2800" b="0" i="1"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quality, number/amount, percentage</a:t>
            </a: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 of___________________ (</a:t>
            </a:r>
            <a:r>
              <a:rPr kumimoji="0" lang="en-US" sz="2800" b="0" i="1"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name the process</a:t>
            </a: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b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b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by _____ percent</a:t>
            </a:r>
            <a:endParaRPr kumimoji="0" lang="en-US" sz="20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800" b="1"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OR</a:t>
            </a:r>
            <a:endParaRPr kumimoji="0" lang="en-US" sz="2400" b="1"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from ________ (</a:t>
            </a:r>
            <a:r>
              <a:rPr kumimoji="0" lang="en-US" sz="2800" b="0" i="1"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baseline data number/amount/percentage</a:t>
            </a: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b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b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to __________ (</a:t>
            </a:r>
            <a:r>
              <a:rPr kumimoji="0" lang="en-US" sz="2800" b="0" i="1"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number/amount/percentage</a:t>
            </a: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by _______ (</a:t>
            </a:r>
            <a:r>
              <a:rPr kumimoji="0" lang="en-US" sz="2800" b="0" i="1"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date</a:t>
            </a: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in ___________ (</a:t>
            </a:r>
            <a:r>
              <a:rPr kumimoji="0" lang="en-US" sz="2800" b="0" i="1"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location</a:t>
            </a:r>
            <a:r>
              <a:rPr kumimoji="0" lang="en-US" sz="28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829942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dirty="0" smtClean="0">
                <a:latin typeface="+mj-lt"/>
              </a:rPr>
              <a:t>Using data in a specific aim</a:t>
            </a:r>
            <a:endParaRPr lang="en-US" dirty="0">
              <a:latin typeface="+mj-lt"/>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spcAft>
                <a:spcPts val="600"/>
              </a:spcAft>
              <a:buClr>
                <a:srgbClr val="008558"/>
              </a:buClr>
              <a:buNone/>
            </a:pPr>
            <a:r>
              <a:rPr lang="en-US" sz="2400" dirty="0">
                <a:latin typeface="+mj-lt"/>
                <a:cs typeface="Calibri Light" panose="020F0302020204030204" pitchFamily="34" charset="0"/>
              </a:rPr>
              <a:t>We aim to increase screening rate for cervical cancer in *eligible female patients </a:t>
            </a:r>
            <a:r>
              <a:rPr lang="en-US" sz="2400" b="1" dirty="0">
                <a:latin typeface="+mj-lt"/>
                <a:cs typeface="Calibri Light" panose="020F0302020204030204" pitchFamily="34" charset="0"/>
              </a:rPr>
              <a:t>by 15 percentage points from 22% </a:t>
            </a:r>
            <a:r>
              <a:rPr lang="en-US" sz="2400" dirty="0">
                <a:latin typeface="+mj-lt"/>
                <a:cs typeface="Calibri Light" panose="020F0302020204030204" pitchFamily="34" charset="0"/>
              </a:rPr>
              <a:t>as of January 1 </a:t>
            </a:r>
            <a:r>
              <a:rPr lang="en-US" sz="2400" b="1" dirty="0">
                <a:latin typeface="+mj-lt"/>
                <a:cs typeface="Calibri Light" panose="020F0302020204030204" pitchFamily="34" charset="0"/>
              </a:rPr>
              <a:t>to 37%</a:t>
            </a:r>
            <a:r>
              <a:rPr lang="en-US" sz="2400" dirty="0">
                <a:latin typeface="+mj-lt"/>
                <a:cs typeface="Calibri Light" panose="020F0302020204030204" pitchFamily="34" charset="0"/>
              </a:rPr>
              <a:t> by February 28 at Clinic A. </a:t>
            </a:r>
          </a:p>
          <a:p>
            <a:pPr lvl="1">
              <a:lnSpc>
                <a:spcPct val="90000"/>
              </a:lnSpc>
              <a:spcBef>
                <a:spcPts val="0"/>
              </a:spcBef>
              <a:spcAft>
                <a:spcPts val="600"/>
              </a:spcAft>
              <a:buClr>
                <a:srgbClr val="008558"/>
              </a:buClr>
              <a:buFont typeface="Wingdings" panose="05000000000000000000" pitchFamily="2" charset="2"/>
              <a:buChar char="Ø"/>
            </a:pPr>
            <a:r>
              <a:rPr lang="en-US" sz="2400" dirty="0">
                <a:latin typeface="+mj-lt"/>
                <a:cs typeface="Calibri Light" panose="020F0302020204030204" pitchFamily="34" charset="0"/>
              </a:rPr>
              <a:t>Who: *eligible female patients defined by UDS</a:t>
            </a:r>
          </a:p>
          <a:p>
            <a:pPr lvl="1">
              <a:lnSpc>
                <a:spcPct val="90000"/>
              </a:lnSpc>
              <a:spcBef>
                <a:spcPts val="0"/>
              </a:spcBef>
              <a:spcAft>
                <a:spcPts val="600"/>
              </a:spcAft>
              <a:buClr>
                <a:srgbClr val="008558"/>
              </a:buClr>
              <a:buFont typeface="Wingdings" panose="05000000000000000000" pitchFamily="2" charset="2"/>
              <a:buChar char="Ø"/>
            </a:pPr>
            <a:r>
              <a:rPr lang="en-US" sz="2400" dirty="0">
                <a:latin typeface="+mj-lt"/>
                <a:cs typeface="Calibri Light" panose="020F0302020204030204" pitchFamily="34" charset="0"/>
              </a:rPr>
              <a:t>Who: eligible patients enrolled in the clinic based on at least one </a:t>
            </a:r>
            <a:r>
              <a:rPr lang="en-US" sz="2400" dirty="0" smtClean="0">
                <a:latin typeface="+mj-lt"/>
                <a:cs typeface="Calibri Light" panose="020F0302020204030204" pitchFamily="34" charset="0"/>
              </a:rPr>
              <a:t>                                          visit </a:t>
            </a:r>
            <a:r>
              <a:rPr lang="en-US" sz="2400" dirty="0">
                <a:latin typeface="+mj-lt"/>
                <a:cs typeface="Calibri Light" panose="020F0302020204030204" pitchFamily="34" charset="0"/>
              </a:rPr>
              <a:t>the past year.</a:t>
            </a:r>
          </a:p>
          <a:p>
            <a:pPr lvl="1">
              <a:lnSpc>
                <a:spcPct val="90000"/>
              </a:lnSpc>
              <a:spcBef>
                <a:spcPts val="0"/>
              </a:spcBef>
              <a:spcAft>
                <a:spcPts val="600"/>
              </a:spcAft>
              <a:buClr>
                <a:srgbClr val="008558"/>
              </a:buClr>
              <a:buFont typeface="Wingdings" panose="05000000000000000000" pitchFamily="2" charset="2"/>
              <a:buChar char="Ø"/>
            </a:pPr>
            <a:r>
              <a:rPr lang="en-US" sz="2400" dirty="0">
                <a:latin typeface="+mj-lt"/>
                <a:cs typeface="Calibri Light" panose="020F0302020204030204" pitchFamily="34" charset="0"/>
              </a:rPr>
              <a:t>When: January 1 to February 28</a:t>
            </a:r>
          </a:p>
          <a:p>
            <a:pPr lvl="1">
              <a:lnSpc>
                <a:spcPct val="90000"/>
              </a:lnSpc>
              <a:spcBef>
                <a:spcPts val="0"/>
              </a:spcBef>
              <a:spcAft>
                <a:spcPts val="600"/>
              </a:spcAft>
              <a:buClr>
                <a:srgbClr val="008558"/>
              </a:buClr>
              <a:buFont typeface="Wingdings" panose="05000000000000000000" pitchFamily="2" charset="2"/>
              <a:buChar char="Ø"/>
            </a:pPr>
            <a:r>
              <a:rPr lang="en-US" sz="2400" dirty="0">
                <a:latin typeface="+mj-lt"/>
                <a:cs typeface="Calibri Light" panose="020F0302020204030204" pitchFamily="34" charset="0"/>
              </a:rPr>
              <a:t>Where is the data:  EMR</a:t>
            </a:r>
          </a:p>
          <a:p>
            <a:pPr lvl="1">
              <a:lnSpc>
                <a:spcPct val="90000"/>
              </a:lnSpc>
              <a:spcBef>
                <a:spcPts val="0"/>
              </a:spcBef>
              <a:spcAft>
                <a:spcPts val="600"/>
              </a:spcAft>
              <a:buClr>
                <a:srgbClr val="008558"/>
              </a:buClr>
              <a:buFont typeface="Wingdings" panose="05000000000000000000" pitchFamily="2" charset="2"/>
              <a:buChar char="Ø"/>
            </a:pPr>
            <a:r>
              <a:rPr lang="en-US" sz="2400" dirty="0">
                <a:latin typeface="+mj-lt"/>
                <a:cs typeface="Calibri Light" panose="020F0302020204030204" pitchFamily="34" charset="0"/>
              </a:rPr>
              <a:t>What dates will you ask BI to collect?  January 1- February 28</a:t>
            </a:r>
          </a:p>
          <a:p>
            <a:pPr lvl="1">
              <a:lnSpc>
                <a:spcPct val="90000"/>
              </a:lnSpc>
              <a:spcBef>
                <a:spcPts val="0"/>
              </a:spcBef>
              <a:spcAft>
                <a:spcPts val="600"/>
              </a:spcAft>
              <a:buClr>
                <a:srgbClr val="008558"/>
              </a:buClr>
              <a:buFont typeface="Wingdings" panose="05000000000000000000" pitchFamily="2" charset="2"/>
              <a:buChar char="Ø"/>
            </a:pPr>
            <a:r>
              <a:rPr lang="en-US" sz="2400" dirty="0">
                <a:latin typeface="+mj-lt"/>
                <a:cs typeface="Calibri Light" panose="020F0302020204030204" pitchFamily="34" charset="0"/>
              </a:rPr>
              <a:t>Where: Clinic A</a:t>
            </a:r>
          </a:p>
          <a:p>
            <a:pPr lvl="1">
              <a:lnSpc>
                <a:spcPct val="90000"/>
              </a:lnSpc>
              <a:spcBef>
                <a:spcPts val="0"/>
              </a:spcBef>
              <a:spcAft>
                <a:spcPts val="600"/>
              </a:spcAft>
              <a:buClr>
                <a:srgbClr val="008558"/>
              </a:buClr>
              <a:buFont typeface="Wingdings" panose="05000000000000000000" pitchFamily="2" charset="2"/>
              <a:buChar char="Ø"/>
            </a:pPr>
            <a:r>
              <a:rPr lang="en-US" sz="2400" dirty="0">
                <a:latin typeface="+mj-lt"/>
                <a:cs typeface="Calibri Light" panose="020F0302020204030204" pitchFamily="34" charset="0"/>
              </a:rPr>
              <a:t>How much: Does this reflect the current baseline and an achievable goal? </a:t>
            </a:r>
          </a:p>
          <a:p>
            <a:pPr>
              <a:lnSpc>
                <a:spcPct val="90000"/>
              </a:lnSpc>
              <a:spcBef>
                <a:spcPts val="0"/>
              </a:spcBef>
              <a:spcAft>
                <a:spcPts val="600"/>
              </a:spcAft>
              <a:buClr>
                <a:srgbClr val="008558"/>
              </a:buClr>
              <a:buFont typeface="Arial" panose="020B0604020202020204" pitchFamily="34" charset="0"/>
              <a:buChar char="•"/>
            </a:pPr>
            <a:endParaRPr lang="en-US" sz="2400" dirty="0">
              <a:latin typeface="+mj-lt"/>
              <a:cs typeface="Calibri Light" panose="020F0302020204030204" pitchFamily="34" charset="0"/>
            </a:endParaRPr>
          </a:p>
        </p:txBody>
      </p:sp>
    </p:spTree>
    <p:extLst>
      <p:ext uri="{BB962C8B-B14F-4D97-AF65-F5344CB8AC3E}">
        <p14:creationId xmlns:p14="http://schemas.microsoft.com/office/powerpoint/2010/main" val="7745524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199" y="1415583"/>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dirty="0" smtClean="0">
                <a:latin typeface="+mj-lt"/>
              </a:rPr>
              <a:t>Data Plan</a:t>
            </a:r>
            <a:endParaRPr lang="en-US" dirty="0">
              <a:latin typeface="+mj-lt"/>
            </a:endParaRPr>
          </a:p>
        </p:txBody>
      </p:sp>
      <p:graphicFrame>
        <p:nvGraphicFramePr>
          <p:cNvPr id="6" name="Content Placeholder 8"/>
          <p:cNvGraphicFramePr>
            <a:graphicFrameLocks/>
          </p:cNvGraphicFramePr>
          <p:nvPr>
            <p:extLst>
              <p:ext uri="{D42A27DB-BD31-4B8C-83A1-F6EECF244321}">
                <p14:modId xmlns:p14="http://schemas.microsoft.com/office/powerpoint/2010/main" val="1873736998"/>
              </p:ext>
            </p:extLst>
          </p:nvPr>
        </p:nvGraphicFramePr>
        <p:xfrm>
          <a:off x="966537" y="2182523"/>
          <a:ext cx="10258925" cy="4217737"/>
        </p:xfrm>
        <a:graphic>
          <a:graphicData uri="http://schemas.openxmlformats.org/drawingml/2006/table">
            <a:tbl>
              <a:tblPr firstRow="1" bandRow="1">
                <a:tableStyleId>{5C22544A-7EE6-4342-B048-85BDC9FD1C3A}</a:tableStyleId>
              </a:tblPr>
              <a:tblGrid>
                <a:gridCol w="1619865">
                  <a:extLst>
                    <a:ext uri="{9D8B030D-6E8A-4147-A177-3AD203B41FA5}">
                      <a16:colId xmlns:a16="http://schemas.microsoft.com/office/drawing/2014/main" val="20000"/>
                    </a:ext>
                  </a:extLst>
                </a:gridCol>
                <a:gridCol w="1993187">
                  <a:extLst>
                    <a:ext uri="{9D8B030D-6E8A-4147-A177-3AD203B41FA5}">
                      <a16:colId xmlns:a16="http://schemas.microsoft.com/office/drawing/2014/main" val="20001"/>
                    </a:ext>
                  </a:extLst>
                </a:gridCol>
                <a:gridCol w="2452190">
                  <a:extLst>
                    <a:ext uri="{9D8B030D-6E8A-4147-A177-3AD203B41FA5}">
                      <a16:colId xmlns:a16="http://schemas.microsoft.com/office/drawing/2014/main" val="20002"/>
                    </a:ext>
                  </a:extLst>
                </a:gridCol>
                <a:gridCol w="2200817">
                  <a:extLst>
                    <a:ext uri="{9D8B030D-6E8A-4147-A177-3AD203B41FA5}">
                      <a16:colId xmlns:a16="http://schemas.microsoft.com/office/drawing/2014/main" val="20003"/>
                    </a:ext>
                  </a:extLst>
                </a:gridCol>
                <a:gridCol w="1992866">
                  <a:extLst>
                    <a:ext uri="{9D8B030D-6E8A-4147-A177-3AD203B41FA5}">
                      <a16:colId xmlns:a16="http://schemas.microsoft.com/office/drawing/2014/main" val="20004"/>
                    </a:ext>
                  </a:extLst>
                </a:gridCol>
              </a:tblGrid>
              <a:tr h="1308953">
                <a:tc>
                  <a:txBody>
                    <a:bodyPr/>
                    <a:lstStyle/>
                    <a:p>
                      <a:pPr algn="ctr"/>
                      <a:r>
                        <a:rPr lang="en-US" sz="2400" dirty="0">
                          <a:solidFill>
                            <a:schemeClr val="bg1"/>
                          </a:solidFill>
                          <a:latin typeface="+mj-lt"/>
                        </a:rPr>
                        <a:t>Name of data</a:t>
                      </a:r>
                    </a:p>
                  </a:txBody>
                  <a:tcPr anchor="ctr"/>
                </a:tc>
                <a:tc>
                  <a:txBody>
                    <a:bodyPr/>
                    <a:lstStyle/>
                    <a:p>
                      <a:pPr algn="ctr"/>
                      <a:r>
                        <a:rPr lang="en-US" sz="2400" dirty="0">
                          <a:solidFill>
                            <a:schemeClr val="bg1"/>
                          </a:solidFill>
                          <a:latin typeface="+mj-lt"/>
                        </a:rPr>
                        <a:t>Definition:</a:t>
                      </a:r>
                    </a:p>
                    <a:p>
                      <a:pPr algn="ctr"/>
                      <a:r>
                        <a:rPr lang="en-US" sz="2400" dirty="0">
                          <a:solidFill>
                            <a:schemeClr val="bg1"/>
                          </a:solidFill>
                          <a:latin typeface="+mj-lt"/>
                        </a:rPr>
                        <a:t>Numerator</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effectLst/>
                          <a:latin typeface="+mj-lt"/>
                          <a:ea typeface="+mn-ea"/>
                          <a:cs typeface="+mn-cs"/>
                        </a:rPr>
                        <a:t>Definition:</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solidFill>
                          <a:effectLst/>
                          <a:latin typeface="+mj-lt"/>
                          <a:ea typeface="+mn-ea"/>
                          <a:cs typeface="+mn-cs"/>
                        </a:rPr>
                        <a:t>Denominator</a:t>
                      </a:r>
                      <a:endParaRPr lang="en-US" sz="2400" dirty="0">
                        <a:solidFill>
                          <a:schemeClr val="bg1"/>
                        </a:solidFill>
                        <a:latin typeface="+mj-lt"/>
                      </a:endParaRPr>
                    </a:p>
                  </a:txBody>
                  <a:tcPr anchor="ctr"/>
                </a:tc>
                <a:tc>
                  <a:txBody>
                    <a:bodyPr/>
                    <a:lstStyle/>
                    <a:p>
                      <a:pPr algn="ctr"/>
                      <a:r>
                        <a:rPr lang="en-US" sz="2400" dirty="0">
                          <a:solidFill>
                            <a:schemeClr val="bg1"/>
                          </a:solidFill>
                          <a:latin typeface="+mj-lt"/>
                        </a:rPr>
                        <a:t>Dates of interest </a:t>
                      </a:r>
                    </a:p>
                  </a:txBody>
                  <a:tcPr anchor="ctr"/>
                </a:tc>
                <a:tc>
                  <a:txBody>
                    <a:bodyPr/>
                    <a:lstStyle/>
                    <a:p>
                      <a:pPr algn="ctr"/>
                      <a:r>
                        <a:rPr lang="en-US" sz="2400" dirty="0">
                          <a:solidFill>
                            <a:schemeClr val="bg1"/>
                          </a:solidFill>
                          <a:latin typeface="+mj-lt"/>
                        </a:rPr>
                        <a:t>How</a:t>
                      </a:r>
                      <a:r>
                        <a:rPr lang="en-US" sz="2400" baseline="0" dirty="0">
                          <a:solidFill>
                            <a:schemeClr val="bg1"/>
                          </a:solidFill>
                          <a:latin typeface="+mj-lt"/>
                        </a:rPr>
                        <a:t> to get the data</a:t>
                      </a:r>
                      <a:endParaRPr lang="en-US" sz="2400" dirty="0">
                        <a:solidFill>
                          <a:schemeClr val="bg1"/>
                        </a:solidFill>
                        <a:latin typeface="+mj-lt"/>
                      </a:endParaRPr>
                    </a:p>
                  </a:txBody>
                  <a:tcPr anchor="ctr"/>
                </a:tc>
                <a:extLst>
                  <a:ext uri="{0D108BD9-81ED-4DB2-BD59-A6C34878D82A}">
                    <a16:rowId xmlns:a16="http://schemas.microsoft.com/office/drawing/2014/main" val="10000"/>
                  </a:ext>
                </a:extLst>
              </a:tr>
              <a:tr h="2908784">
                <a:tc>
                  <a:txBody>
                    <a:bodyPr/>
                    <a:lstStyle/>
                    <a:p>
                      <a:r>
                        <a:rPr lang="en-US" sz="2200" dirty="0">
                          <a:latin typeface="+mj-lt"/>
                        </a:rPr>
                        <a:t>Lipid screening</a:t>
                      </a:r>
                    </a:p>
                  </a:txBody>
                  <a:tcPr/>
                </a:tc>
                <a:tc>
                  <a:txBody>
                    <a:bodyPr/>
                    <a:lstStyle/>
                    <a:p>
                      <a:r>
                        <a:rPr lang="en-US" sz="2200" dirty="0">
                          <a:latin typeface="+mj-lt"/>
                        </a:rPr>
                        <a:t>Number of patients who had a fasting lipid panel in the measurement year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latin typeface="+mj-lt"/>
                        </a:rPr>
                        <a:t>Number of patients</a:t>
                      </a:r>
                      <a:r>
                        <a:rPr lang="en-US" sz="2200" baseline="0" dirty="0">
                          <a:latin typeface="+mj-lt"/>
                        </a:rPr>
                        <a:t> </a:t>
                      </a:r>
                      <a:r>
                        <a:rPr lang="en-US" sz="2200" dirty="0">
                          <a:latin typeface="+mj-lt"/>
                        </a:rPr>
                        <a:t>who are prescribed HIV antiretroviral therapy and who had a medical visit at least once in the measurement year</a:t>
                      </a:r>
                    </a:p>
                  </a:txBody>
                  <a:tcPr/>
                </a:tc>
                <a:tc>
                  <a:txBody>
                    <a:bodyPr/>
                    <a:lstStyle/>
                    <a:p>
                      <a:r>
                        <a:rPr lang="en-US" sz="2200" dirty="0">
                          <a:latin typeface="+mj-lt"/>
                        </a:rPr>
                        <a:t>January</a:t>
                      </a:r>
                      <a:r>
                        <a:rPr lang="en-US" sz="2200" baseline="0" dirty="0">
                          <a:latin typeface="+mj-lt"/>
                        </a:rPr>
                        <a:t> 1,</a:t>
                      </a:r>
                      <a:r>
                        <a:rPr lang="en-US" sz="2200" dirty="0">
                          <a:latin typeface="+mj-lt"/>
                        </a:rPr>
                        <a:t> 2021-December 31, 2021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latin typeface="+mj-lt"/>
                        </a:rPr>
                        <a:t>Where does the data live?</a:t>
                      </a:r>
                    </a:p>
                    <a:p>
                      <a:r>
                        <a:rPr lang="en-US" sz="2200" dirty="0">
                          <a:latin typeface="+mj-lt"/>
                        </a:rPr>
                        <a:t>Who has it?</a:t>
                      </a:r>
                    </a:p>
                    <a:p>
                      <a:r>
                        <a:rPr lang="en-US" sz="2200" dirty="0">
                          <a:latin typeface="+mj-lt"/>
                        </a:rPr>
                        <a:t>When to get it?</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9505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5" name="Title 2">
            <a:extLst>
              <a:ext uri="{FF2B5EF4-FFF2-40B4-BE49-F238E27FC236}">
                <a16:creationId xmlns:a16="http://schemas.microsoft.com/office/drawing/2014/main" id="{27779A16-415A-9145-B181-90C7EE2C2DF1}"/>
              </a:ext>
            </a:extLst>
          </p:cNvPr>
          <p:cNvSpPr txBox="1">
            <a:spLocks/>
          </p:cNvSpPr>
          <p:nvPr/>
        </p:nvSpPr>
        <p:spPr>
          <a:xfrm>
            <a:off x="0" y="2780181"/>
            <a:ext cx="12192000" cy="724429"/>
          </a:xfrm>
          <a:prstGeom prst="rect">
            <a:avLst/>
          </a:prstGeom>
        </p:spPr>
        <p:txBody>
          <a:bodyPr anchor="t">
            <a:no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spTree>
    <p:extLst>
      <p:ext uri="{BB962C8B-B14F-4D97-AF65-F5344CB8AC3E}">
        <p14:creationId xmlns:p14="http://schemas.microsoft.com/office/powerpoint/2010/main" val="31766409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Action Period </a:t>
            </a:r>
            <a:r>
              <a:rPr lang="en-US" dirty="0">
                <a:latin typeface="Calibri Light" panose="020F0302020204030204"/>
              </a:rPr>
              <a:t>4</a:t>
            </a: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 Deliverables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6532179" cy="43395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3200" dirty="0">
                <a:latin typeface="Calibri Light" panose="020F0302020204030204" pitchFamily="34" charset="0"/>
                <a:ea typeface="Calibri" panose="020F0502020204030204" pitchFamily="34" charset="0"/>
                <a:cs typeface="Calibri Light" panose="020F0302020204030204" pitchFamily="34" charset="0"/>
              </a:rPr>
              <a:t>Conduct your weekly team meetings</a:t>
            </a:r>
          </a:p>
          <a:p>
            <a:pPr>
              <a:spcBef>
                <a:spcPts val="0"/>
              </a:spcBef>
            </a:pPr>
            <a:r>
              <a:rPr lang="en-US" sz="3200" b="1" dirty="0">
                <a:latin typeface="Calibri Light" panose="020F0302020204030204" pitchFamily="34" charset="0"/>
                <a:ea typeface="Calibri" panose="020F0502020204030204" pitchFamily="34" charset="0"/>
                <a:cs typeface="Calibri Light" panose="020F0302020204030204" pitchFamily="34" charset="0"/>
              </a:rPr>
              <a:t>Assignment</a:t>
            </a:r>
            <a:r>
              <a:rPr lang="en-US" sz="3200" dirty="0">
                <a:latin typeface="Calibri Light" panose="020F0302020204030204" pitchFamily="34" charset="0"/>
                <a:ea typeface="Calibri" panose="020F0502020204030204" pitchFamily="34" charset="0"/>
                <a:cs typeface="Calibri Light" panose="020F0302020204030204" pitchFamily="34" charset="0"/>
              </a:rPr>
              <a:t>: Develop your Specific Aim Statement</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7877060" y="2311402"/>
            <a:ext cx="3959281" cy="3735438"/>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Google Drive</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
              </a:rPr>
              <a:t>https</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drive.google.com/drive/folders/1VFv0Ar6VbdVDS_fkY6fPXQw36Tq0A1Wg?usp=drive_link</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p>
        </p:txBody>
      </p:sp>
      <p:pic>
        <p:nvPicPr>
          <p:cNvPr id="3" name="Picture 2"/>
          <p:cNvPicPr>
            <a:picLocks noChangeAspect="1"/>
          </p:cNvPicPr>
          <p:nvPr/>
        </p:nvPicPr>
        <p:blipFill>
          <a:blip r:embed="rId4"/>
          <a:stretch>
            <a:fillRect/>
          </a:stretch>
        </p:blipFill>
        <p:spPr>
          <a:xfrm>
            <a:off x="8827399" y="2751663"/>
            <a:ext cx="2058602" cy="215069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42576994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Reminders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86027"/>
            <a:ext cx="7914968"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Coach Calls: </a:t>
            </a:r>
          </a:p>
          <a:p>
            <a:pPr marL="685800" marR="0" lvl="1" indent="-22860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Wednesday March 13</a:t>
            </a:r>
            <a:r>
              <a:rPr kumimoji="0" lang="en-US" sz="24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1:00pm ET </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10:00am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PT</a:t>
            </a:r>
          </a:p>
          <a:p>
            <a:pPr marL="685800" marR="0" lvl="1" indent="-22860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Wednesday March 20</a:t>
            </a:r>
            <a:r>
              <a:rPr kumimoji="0" lang="en-US" sz="24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1:00pm ET </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10:00am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PT</a:t>
            </a:r>
          </a:p>
          <a:p>
            <a:pPr lvl="1">
              <a:spcBef>
                <a:spcPts val="0"/>
              </a:spcBef>
              <a:spcAft>
                <a:spcPts val="600"/>
              </a:spcAft>
              <a:buClr>
                <a:srgbClr val="008558"/>
              </a:buCl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Wednesday </a:t>
            </a:r>
            <a:r>
              <a:rPr lang="en-US" dirty="0">
                <a:solidFill>
                  <a:prstClr val="black"/>
                </a:solidFill>
                <a:latin typeface="Calibri Light" panose="020F0302020204030204" pitchFamily="34" charset="0"/>
                <a:cs typeface="Calibri Light" panose="020F0302020204030204" pitchFamily="34" charset="0"/>
              </a:rPr>
              <a:t>March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27</a:t>
            </a:r>
            <a:r>
              <a:rPr kumimoji="0" lang="en-US" sz="24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1:00pm ET / 10:00am PT</a:t>
            </a: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Session 5: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Wednesday April 3</a:t>
            </a:r>
            <a:r>
              <a:rPr kumimoji="0" lang="en-US" sz="24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rd</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1:00pm ET / 10:00am PT</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8524568" y="2124995"/>
            <a:ext cx="3429760" cy="4467533"/>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CME and Resource Page</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Access Code: TBC2023</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https://</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education.weitzmaninstitute.org/content/nttap-comprehensive-and-team-based-care-learning-collaborative-2023-2024</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5"/>
          <p:cNvPicPr>
            <a:picLocks noChangeAspect="1"/>
          </p:cNvPicPr>
          <p:nvPr/>
        </p:nvPicPr>
        <p:blipFill>
          <a:blip r:embed="rId4"/>
          <a:stretch>
            <a:fillRect/>
          </a:stretch>
        </p:blipFill>
        <p:spPr>
          <a:xfrm>
            <a:off x="9210147" y="2887348"/>
            <a:ext cx="2058602" cy="215069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425405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NTTAP Contact Information</a:t>
            </a:r>
          </a:p>
        </p:txBody>
      </p:sp>
      <p:sp>
        <p:nvSpPr>
          <p:cNvPr id="5" name="TextBox 4"/>
          <p:cNvSpPr txBox="1"/>
          <p:nvPr/>
        </p:nvSpPr>
        <p:spPr>
          <a:xfrm>
            <a:off x="1301942" y="2544426"/>
            <a:ext cx="3241342"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Director/Co-PI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Amanda@mwhs1.com</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6" name="TextBox 5"/>
          <p:cNvSpPr txBox="1"/>
          <p:nvPr/>
        </p:nvSpPr>
        <p:spPr>
          <a:xfrm>
            <a:off x="7939087" y="2544426"/>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a:t>
            </a: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Manager</a:t>
            </a:r>
            <a:endPar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angersm@mwhs1.com</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7" name="TextBox 6"/>
          <p:cNvSpPr txBox="1"/>
          <p:nvPr/>
        </p:nvSpPr>
        <p:spPr>
          <a:xfrm>
            <a:off x="875091" y="4039336"/>
            <a:ext cx="10441817"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REMINDER: </a:t>
            </a:r>
            <a:r>
              <a:rPr kumimoji="0" lang="en-US" sz="32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Complete evaluation in the poll!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lvl="0" algn="ctr" defTabSz="457200">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Next Learning Session is </a:t>
            </a:r>
            <a:r>
              <a:rPr lang="en-US" sz="3200" b="1" dirty="0">
                <a:solidFill>
                  <a:prstClr val="black"/>
                </a:solidFill>
                <a:latin typeface="Calibri Light" panose="020F0302020204030204" pitchFamily="34" charset="0"/>
                <a:cs typeface="Calibri Light" panose="020F0302020204030204" pitchFamily="34" charset="0"/>
              </a:rPr>
              <a:t>Wednesday April </a:t>
            </a:r>
            <a:r>
              <a:rPr lang="en-US" sz="3200" b="1" dirty="0" smtClean="0">
                <a:solidFill>
                  <a:prstClr val="black"/>
                </a:solidFill>
                <a:latin typeface="Calibri Light" panose="020F0302020204030204" pitchFamily="34" charset="0"/>
                <a:cs typeface="Calibri Light" panose="020F0302020204030204" pitchFamily="34" charset="0"/>
              </a:rPr>
              <a:t>3</a:t>
            </a:r>
            <a:r>
              <a:rPr lang="en-US" sz="3200" b="1" baseline="30000" dirty="0" smtClean="0">
                <a:solidFill>
                  <a:prstClr val="black"/>
                </a:solidFill>
                <a:latin typeface="Calibri Light" panose="020F0302020204030204" pitchFamily="34" charset="0"/>
                <a:cs typeface="Calibri Light" panose="020F0302020204030204" pitchFamily="34" charset="0"/>
              </a:rPr>
              <a:t>rd</a:t>
            </a:r>
            <a:r>
              <a:rPr lang="en-US" sz="3200" b="1" dirty="0" smtClean="0">
                <a:solidFill>
                  <a:prstClr val="black"/>
                </a:solidFill>
                <a:latin typeface="Calibri Light" panose="020F0302020204030204" pitchFamily="34" charset="0"/>
                <a:cs typeface="Calibri Light" panose="020F0302020204030204" pitchFamily="34" charset="0"/>
              </a:rPr>
              <a:t>! </a:t>
            </a:r>
            <a:endParaRPr kumimoji="0" lang="en-US" sz="3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8" name="TextBox 7"/>
          <p:cNvSpPr txBox="1"/>
          <p:nvPr/>
        </p:nvSpPr>
        <p:spPr>
          <a:xfrm>
            <a:off x="4552275" y="2544426"/>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Manager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flowerb@mwhs1.com</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38958314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1646771" y="1342323"/>
            <a:ext cx="9074727" cy="724429"/>
          </a:xfrm>
        </p:spPr>
        <p:txBody>
          <a:bodyPr anchor="t">
            <a:noAutofit/>
          </a:bodyPr>
          <a:lstStyle/>
          <a:p>
            <a:pPr algn="ctr">
              <a:lnSpc>
                <a:spcPct val="90000"/>
              </a:lnSpc>
            </a:pPr>
            <a:r>
              <a:rPr lang="en-US" sz="4800" b="1" spc="-30" dirty="0" smtClean="0">
                <a:solidFill>
                  <a:srgbClr val="0E74BD"/>
                </a:solidFill>
                <a:latin typeface="Calibri Light" panose="020F0302020204030204" pitchFamily="34" charset="0"/>
                <a:cs typeface="Calibri Light" panose="020F0302020204030204" pitchFamily="34" charset="0"/>
              </a:rPr>
              <a:t>Explore more resources!</a:t>
            </a:r>
            <a:endParaRPr lang="en-US" sz="4800" b="1" spc="-30" dirty="0">
              <a:solidFill>
                <a:srgbClr val="0E74BD"/>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50" y="225157"/>
            <a:ext cx="2192201" cy="965107"/>
          </a:xfrm>
          <a:prstGeom prst="rect">
            <a:avLst/>
          </a:prstGeom>
        </p:spPr>
      </p:pic>
      <p:pic>
        <p:nvPicPr>
          <p:cNvPr id="9" name="Picture 8"/>
          <p:cNvPicPr>
            <a:picLocks noChangeAspect="1"/>
          </p:cNvPicPr>
          <p:nvPr/>
        </p:nvPicPr>
        <p:blipFill>
          <a:blip r:embed="rId4"/>
          <a:stretch>
            <a:fillRect/>
          </a:stretch>
        </p:blipFill>
        <p:spPr>
          <a:xfrm>
            <a:off x="531033" y="2993714"/>
            <a:ext cx="2643530" cy="29697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563" y="3302550"/>
            <a:ext cx="3642800" cy="2126508"/>
          </a:xfrm>
          <a:prstGeom prst="rect">
            <a:avLst/>
          </a:prstGeom>
        </p:spPr>
      </p:pic>
      <p:sp>
        <p:nvSpPr>
          <p:cNvPr id="11" name="Title 2">
            <a:extLst>
              <a:ext uri="{FF2B5EF4-FFF2-40B4-BE49-F238E27FC236}">
                <a16:creationId xmlns:a16="http://schemas.microsoft.com/office/drawing/2014/main" id="{27779A16-415A-9145-B181-90C7EE2C2DF1}"/>
              </a:ext>
            </a:extLst>
          </p:cNvPr>
          <p:cNvSpPr txBox="1">
            <a:spLocks/>
          </p:cNvSpPr>
          <p:nvPr/>
        </p:nvSpPr>
        <p:spPr>
          <a:xfrm>
            <a:off x="211871" y="2155371"/>
            <a:ext cx="7005298" cy="724429"/>
          </a:xfrm>
          <a:prstGeom prst="rect">
            <a:avLst/>
          </a:prstGeom>
        </p:spPr>
        <p:txBody>
          <a:bodyPr vert="horz" lIns="91440" tIns="45720" rIns="91440" bIns="45720" rtlCol="0" anchor="t">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National Learning Library: </a:t>
            </a:r>
            <a:br>
              <a:rPr kumimoji="0" lang="en-US" sz="44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br>
            <a:r>
              <a:rPr kumimoji="0" lang="en-US" sz="3600" b="1" i="0" u="none" strike="noStrike" kern="1200" cap="none" spc="-30" normalizeH="0" baseline="0" noProof="0" dirty="0" smtClean="0">
                <a:ln>
                  <a:noFill/>
                </a:ln>
                <a:solidFill>
                  <a:srgbClr val="1DAF4C"/>
                </a:solidFill>
                <a:effectLst/>
                <a:uLnTx/>
                <a:uFillTx/>
                <a:latin typeface="Calibri" panose="020F0502020204030204" pitchFamily="34" charset="0"/>
                <a:ea typeface="+mj-ea"/>
                <a:cs typeface="Calibri" panose="020F0502020204030204" pitchFamily="34" charset="0"/>
              </a:rPr>
              <a:t>Resources for Clinical Workforce Development</a:t>
            </a:r>
            <a:endParaRPr kumimoji="0" lang="en-US" sz="3600" b="1" i="0" u="none" strike="noStrike" kern="1200" cap="none" spc="-30" normalizeH="0" baseline="0" noProof="0" dirty="0">
              <a:ln>
                <a:noFill/>
              </a:ln>
              <a:solidFill>
                <a:srgbClr val="1DAF4C"/>
              </a:solidFill>
              <a:effectLst/>
              <a:uLnTx/>
              <a:uFillTx/>
              <a:latin typeface="Calibri" panose="020F0502020204030204" pitchFamily="34" charset="0"/>
              <a:ea typeface="+mj-ea"/>
              <a:cs typeface="Calibri" panose="020F0502020204030204" pitchFamily="34" charset="0"/>
            </a:endParaRPr>
          </a:p>
        </p:txBody>
      </p:sp>
      <p:sp>
        <p:nvSpPr>
          <p:cNvPr id="12" name="Rectangle 11"/>
          <p:cNvSpPr/>
          <p:nvPr/>
        </p:nvSpPr>
        <p:spPr>
          <a:xfrm>
            <a:off x="970765" y="6072283"/>
            <a:ext cx="5406866"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6"/>
              </a:rPr>
              <a:t>https://</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6"/>
              </a:rPr>
              <a:t>www.weitzmaninstitute.org/ncaresources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cxnSp>
        <p:nvCxnSpPr>
          <p:cNvPr id="13" name="Straight Connector 12"/>
          <p:cNvCxnSpPr/>
          <p:nvPr/>
        </p:nvCxnSpPr>
        <p:spPr>
          <a:xfrm>
            <a:off x="6897546" y="1945342"/>
            <a:ext cx="0" cy="448316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7713509" y="6072283"/>
            <a:ext cx="393530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7"/>
              </a:rPr>
              <a:t>https://www.healthcenterinfo.org</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7"/>
              </a:rPr>
              <a:t>/</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5" name="Picture 14"/>
          <p:cNvPicPr>
            <a:picLocks noChangeAspect="1"/>
          </p:cNvPicPr>
          <p:nvPr/>
        </p:nvPicPr>
        <p:blipFill>
          <a:blip r:embed="rId8"/>
          <a:stretch>
            <a:fillRect/>
          </a:stretch>
        </p:blipFill>
        <p:spPr>
          <a:xfrm>
            <a:off x="7550685" y="3260434"/>
            <a:ext cx="4131325" cy="943986"/>
          </a:xfrm>
          <a:prstGeom prst="rect">
            <a:avLst/>
          </a:prstGeom>
          <a:ln>
            <a:solidFill>
              <a:schemeClr val="accent1"/>
            </a:solidFill>
          </a:ln>
        </p:spPr>
      </p:pic>
      <p:sp>
        <p:nvSpPr>
          <p:cNvPr id="16" name="Title 2">
            <a:extLst>
              <a:ext uri="{FF2B5EF4-FFF2-40B4-BE49-F238E27FC236}">
                <a16:creationId xmlns:a16="http://schemas.microsoft.com/office/drawing/2014/main" id="{27779A16-415A-9145-B181-90C7EE2C2DF1}"/>
              </a:ext>
            </a:extLst>
          </p:cNvPr>
          <p:cNvSpPr txBox="1">
            <a:spLocks/>
          </p:cNvSpPr>
          <p:nvPr/>
        </p:nvSpPr>
        <p:spPr>
          <a:xfrm>
            <a:off x="6897546" y="2186020"/>
            <a:ext cx="5294454"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rPr>
              <a:t>Health Center </a:t>
            </a:r>
            <a:endParaRPr kumimoji="0" lang="en-US" sz="3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Resource </a:t>
            </a:r>
            <a:r>
              <a:rPr kumimoji="0" lang="en-US" sz="3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rPr>
              <a:t>Clearinghouse</a:t>
            </a:r>
            <a:endParaRPr kumimoji="0" lang="en-US" sz="3000" b="1" i="0" u="none" strike="noStrike" kern="1200" cap="none" spc="-30" normalizeH="0" baseline="0" noProof="0" dirty="0">
              <a:ln>
                <a:noFill/>
              </a:ln>
              <a:solidFill>
                <a:srgbClr val="1DAF4C"/>
              </a:solidFill>
              <a:effectLst/>
              <a:uLnTx/>
              <a:uFillTx/>
              <a:latin typeface="Calibri" panose="020F0502020204030204" pitchFamily="34" charset="0"/>
              <a:ea typeface="+mj-ea"/>
              <a:cs typeface="Calibri" panose="020F0502020204030204" pitchFamily="34" charset="0"/>
            </a:endParaRPr>
          </a:p>
        </p:txBody>
      </p:sp>
      <p:pic>
        <p:nvPicPr>
          <p:cNvPr id="6" name="Picture 5"/>
          <p:cNvPicPr>
            <a:picLocks noChangeAspect="1"/>
          </p:cNvPicPr>
          <p:nvPr/>
        </p:nvPicPr>
        <p:blipFill>
          <a:blip r:embed="rId9"/>
          <a:stretch>
            <a:fillRect/>
          </a:stretch>
        </p:blipFill>
        <p:spPr>
          <a:xfrm>
            <a:off x="7550684" y="4323688"/>
            <a:ext cx="4131325" cy="1398609"/>
          </a:xfrm>
          <a:prstGeom prst="rect">
            <a:avLst/>
          </a:prstGeom>
        </p:spPr>
      </p:pic>
    </p:spTree>
    <p:extLst>
      <p:ext uri="{BB962C8B-B14F-4D97-AF65-F5344CB8AC3E}">
        <p14:creationId xmlns:p14="http://schemas.microsoft.com/office/powerpoint/2010/main" val="3159826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27" name="Title 2">
            <a:extLst>
              <a:ext uri="{FF2B5EF4-FFF2-40B4-BE49-F238E27FC236}">
                <a16:creationId xmlns:a16="http://schemas.microsoft.com/office/drawing/2014/main" id="{27779A16-415A-9145-B181-90C7EE2C2DF1}"/>
              </a:ext>
            </a:extLst>
          </p:cNvPr>
          <p:cNvSpPr txBox="1">
            <a:spLocks/>
          </p:cNvSpPr>
          <p:nvPr/>
        </p:nvSpPr>
        <p:spPr>
          <a:xfrm>
            <a:off x="609600" y="1621524"/>
            <a:ext cx="109728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270B7"/>
                </a:solidFill>
                <a:effectLst/>
                <a:uLnTx/>
                <a:uFillTx/>
                <a:latin typeface="Calibri Light" panose="020F0302020204030204"/>
                <a:ea typeface="+mj-ea"/>
                <a:cs typeface="+mj-cs"/>
              </a:rPr>
              <a:t>National Training and Technical Assistance Partners </a:t>
            </a:r>
            <a:endParaRPr kumimoji="0" lang="en-US" sz="3600" b="1" i="0" u="none" strike="noStrike" kern="1200" cap="none" spc="0" normalizeH="0" baseline="0" noProof="0" dirty="0" smtClean="0">
              <a:ln>
                <a:noFill/>
              </a:ln>
              <a:solidFill>
                <a:srgbClr val="2270B7"/>
              </a:solidFill>
              <a:effectLst/>
              <a:uLnTx/>
              <a:uFillTx/>
              <a:latin typeface="Calibri Light" panose="020F0302020204030204"/>
              <a:ea typeface="+mj-ea"/>
              <a:cs typeface="+mj-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B050"/>
                </a:solidFill>
                <a:effectLst/>
                <a:uLnTx/>
                <a:uFillTx/>
                <a:latin typeface="Calibri Light" panose="020F0302020204030204"/>
                <a:ea typeface="+mj-ea"/>
                <a:cs typeface="+mj-cs"/>
              </a:rPr>
              <a:t>Clinical Workforce Development</a:t>
            </a:r>
          </a:p>
        </p:txBody>
      </p:sp>
      <p:sp>
        <p:nvSpPr>
          <p:cNvPr id="28" name="Content Placeholder 3">
            <a:extLst>
              <a:ext uri="{FF2B5EF4-FFF2-40B4-BE49-F238E27FC236}">
                <a16:creationId xmlns:a16="http://schemas.microsoft.com/office/drawing/2014/main" id="{5E4702C2-A368-9E43-A250-6A0426674F2B}"/>
              </a:ext>
            </a:extLst>
          </p:cNvPr>
          <p:cNvSpPr txBox="1">
            <a:spLocks/>
          </p:cNvSpPr>
          <p:nvPr/>
        </p:nvSpPr>
        <p:spPr>
          <a:xfrm>
            <a:off x="609600" y="2680418"/>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Provides free training and technical assistance to health centers across the nation through national webinars, learning collaboratives, activity sessions, trainings, research, publications, etc. </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50" y="4192656"/>
            <a:ext cx="10477500" cy="2061170"/>
          </a:xfrm>
          <a:prstGeom prst="rect">
            <a:avLst/>
          </a:prstGeom>
        </p:spPr>
      </p:pic>
    </p:spTree>
    <p:extLst>
      <p:ext uri="{BB962C8B-B14F-4D97-AF65-F5344CB8AC3E}">
        <p14:creationId xmlns:p14="http://schemas.microsoft.com/office/powerpoint/2010/main" val="166115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609600" y="1586971"/>
            <a:ext cx="10972800" cy="724429"/>
          </a:xfrm>
          <a:prstGeom prst="rect">
            <a:avLst/>
          </a:prstGeom>
        </p:spPr>
        <p:txBody>
          <a:bodyPr anchor="t">
            <a:norm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Collaborative Structure and Expectations</a:t>
            </a:r>
            <a:endParaRPr kumimoji="0" lang="en-US" sz="40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cxnSp>
        <p:nvCxnSpPr>
          <p:cNvPr id="6" name="Straight Arrow Connector 5"/>
          <p:cNvCxnSpPr/>
          <p:nvPr/>
        </p:nvCxnSpPr>
        <p:spPr>
          <a:xfrm>
            <a:off x="609600" y="4334939"/>
            <a:ext cx="10972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53067" y="3539072"/>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624669" y="3539065"/>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097867" y="3539065"/>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486399" y="3539065"/>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74929" y="3539066"/>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195732" y="3539067"/>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550396" y="3539068"/>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0938930" y="3539068"/>
            <a:ext cx="0" cy="795867"/>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46814" y="3022373"/>
            <a:ext cx="9557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Jan. 17th</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3607893" y="3022373"/>
            <a:ext cx="979948"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Feb. 7th</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a:off x="4953880" y="3022373"/>
            <a:ext cx="106503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March 6th</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p:cNvSpPr txBox="1"/>
          <p:nvPr/>
        </p:nvSpPr>
        <p:spPr>
          <a:xfrm>
            <a:off x="6397077" y="3022373"/>
            <a:ext cx="9557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April 3rd</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p:cNvSpPr txBox="1"/>
          <p:nvPr/>
        </p:nvSpPr>
        <p:spPr>
          <a:xfrm>
            <a:off x="7694633" y="3022373"/>
            <a:ext cx="100219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6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May 1st</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19"/>
          <p:cNvSpPr txBox="1"/>
          <p:nvPr/>
        </p:nvSpPr>
        <p:spPr>
          <a:xfrm>
            <a:off x="8995653" y="3022373"/>
            <a:ext cx="104176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May </a:t>
            </a: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29th </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10385858" y="3022372"/>
            <a:ext cx="105830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June </a:t>
            </a: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19th </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a:spLocks noChangeArrowheads="1"/>
          </p:cNvSpPr>
          <p:nvPr/>
        </p:nvSpPr>
        <p:spPr bwMode="auto">
          <a:xfrm>
            <a:off x="609600" y="2434167"/>
            <a:ext cx="5655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 typeface="Arial" charset="0"/>
              <a:buNone/>
              <a:tabLst/>
              <a:defRPr/>
            </a:pPr>
            <a:r>
              <a:rPr kumimoji="0" lang="en-US" altLang="en-US" sz="2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Eight 90-minute Zoom Learning Sessions</a:t>
            </a:r>
          </a:p>
        </p:txBody>
      </p:sp>
      <p:sp>
        <p:nvSpPr>
          <p:cNvPr id="23" name="TextBox 32"/>
          <p:cNvSpPr txBox="1">
            <a:spLocks noChangeArrowheads="1"/>
          </p:cNvSpPr>
          <p:nvPr/>
        </p:nvSpPr>
        <p:spPr bwMode="auto">
          <a:xfrm>
            <a:off x="609600" y="4419601"/>
            <a:ext cx="6141285" cy="2000548"/>
          </a:xfrm>
          <a:prstGeom prst="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 typeface="Arial" charset="0"/>
              <a:buNone/>
              <a:tabLst/>
              <a:defRPr/>
            </a:pPr>
            <a:r>
              <a:rPr kumimoji="0" lang="en-US" altLang="en-US" sz="2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Between Session Action Periods </a:t>
            </a:r>
          </a:p>
          <a:p>
            <a:pPr marL="171450" marR="0" lvl="0" indent="-171450" algn="l" defTabSz="457200" rtl="0" eaLnBrk="1" fontAlgn="auto" latinLnBrk="0" hangingPunct="1">
              <a:lnSpc>
                <a:spcPct val="100000"/>
              </a:lnSpc>
              <a:spcBef>
                <a:spcPct val="0"/>
              </a:spcBef>
              <a:spcAft>
                <a:spcPts val="0"/>
              </a:spcAft>
              <a:buClrTx/>
              <a:buSzTx/>
              <a:buFont typeface="Arial"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Meet </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weekly </a:t>
            </a: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as a </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team</a:t>
            </a: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Conduct </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daily </a:t>
            </a:r>
            <a:r>
              <a:rPr lang="en-US" altLang="en-US" sz="2000" dirty="0">
                <a:solidFill>
                  <a:prstClr val="black"/>
                </a:solidFill>
                <a:latin typeface="Calibri Light" panose="020F0302020204030204" pitchFamily="34" charset="0"/>
                <a:cs typeface="Calibri Light" panose="020F0302020204030204" pitchFamily="34" charset="0"/>
              </a:rPr>
              <a:t>h</a:t>
            </a:r>
            <a:r>
              <a:rPr kumimoji="0" lang="en-US" altLang="en-US" sz="2000" b="0" i="0" u="none" strike="noStrike" kern="1200" cap="none" spc="0" normalizeH="0" baseline="0" noProof="0" dirty="0" err="1" smtClean="0">
                <a:ln>
                  <a:noFill/>
                </a:ln>
                <a:solidFill>
                  <a:prstClr val="black"/>
                </a:solidFill>
                <a:effectLst/>
                <a:uLnTx/>
                <a:uFillTx/>
                <a:latin typeface="Calibri Light" panose="020F0302020204030204" pitchFamily="34" charset="0"/>
                <a:ea typeface="+mn-ea"/>
                <a:cs typeface="Calibri Light" panose="020F0302020204030204" pitchFamily="34" charset="0"/>
              </a:rPr>
              <a:t>uddles</a:t>
            </a: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Complete </a:t>
            </a:r>
            <a:r>
              <a:rPr lang="en-US" altLang="en-US" sz="2000" dirty="0">
                <a:solidFill>
                  <a:prstClr val="black"/>
                </a:solidFill>
                <a:latin typeface="Calibri Light" panose="020F0302020204030204" pitchFamily="34" charset="0"/>
                <a:cs typeface="Calibri Light" panose="020F0302020204030204" pitchFamily="34" charset="0"/>
              </a:rPr>
              <a:t>d</a:t>
            </a:r>
            <a:r>
              <a:rPr kumimoji="0" lang="en-US" altLang="en-US" sz="2000" b="0" i="0" u="none" strike="noStrike" kern="1200" cap="none" spc="0" normalizeH="0" baseline="0" noProof="0" dirty="0" err="1" smtClean="0">
                <a:ln>
                  <a:noFill/>
                </a:ln>
                <a:solidFill>
                  <a:prstClr val="black"/>
                </a:solidFill>
                <a:effectLst/>
                <a:uLnTx/>
                <a:uFillTx/>
                <a:latin typeface="Calibri Light" panose="020F0302020204030204" pitchFamily="34" charset="0"/>
                <a:ea typeface="+mn-ea"/>
                <a:cs typeface="Calibri Light" panose="020F0302020204030204" pitchFamily="34" charset="0"/>
              </a:rPr>
              <a:t>eliverables</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and upload to </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 Google Drive</a:t>
            </a: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Use </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 Weitzman Education Platform to access resources and receive CME credit for learning sessions</a:t>
            </a: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4" name="Rectangle 23"/>
          <p:cNvSpPr/>
          <p:nvPr/>
        </p:nvSpPr>
        <p:spPr>
          <a:xfrm>
            <a:off x="7174523" y="4419601"/>
            <a:ext cx="4122963" cy="2000548"/>
          </a:xfrm>
          <a:prstGeom prst="rect">
            <a:avLst/>
          </a:prstGeom>
          <a:noFill/>
          <a:ln>
            <a:solidFill>
              <a:schemeClr val="accent1"/>
            </a:solidFill>
          </a:ln>
        </p:spPr>
        <p:style>
          <a:lnRef idx="0">
            <a:scrgbClr r="0" g="0" b="0"/>
          </a:lnRef>
          <a:fillRef idx="0">
            <a:scrgbClr r="0" g="0" b="0"/>
          </a:fillRef>
          <a:effectRef idx="0">
            <a:scrgbClr r="0" g="0" b="0"/>
          </a:effectRef>
          <a:fontRef idx="minor">
            <a:schemeClr val="accent1"/>
          </a:fontRef>
        </p:style>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Between Sessions </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Coaches </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meet </a:t>
            </a: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with </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coach-mentors </a:t>
            </a:r>
            <a:r>
              <a:rPr lang="en-US" altLang="en-US" sz="2000" dirty="0">
                <a:solidFill>
                  <a:prstClr val="black"/>
                </a:solidFill>
                <a:latin typeface="Calibri Light" panose="020F0302020204030204" pitchFamily="34" charset="0"/>
                <a:cs typeface="Calibri Light" panose="020F0302020204030204" pitchFamily="34" charset="0"/>
              </a:rPr>
              <a:t>w</a:t>
            </a:r>
            <a:r>
              <a:rPr kumimoji="0" lang="en-US" altLang="en-US" sz="2000" b="0" i="0" u="none" strike="noStrike" kern="1200" cap="none" spc="0" normalizeH="0" baseline="0" noProof="0" dirty="0" err="1" smtClean="0">
                <a:ln>
                  <a:noFill/>
                </a:ln>
                <a:solidFill>
                  <a:prstClr val="black"/>
                </a:solidFill>
                <a:effectLst/>
                <a:uLnTx/>
                <a:uFillTx/>
                <a:latin typeface="Calibri Light" panose="020F0302020204030204" pitchFamily="34" charset="0"/>
                <a:ea typeface="+mn-ea"/>
                <a:cs typeface="Calibri Light" panose="020F0302020204030204" pitchFamily="34" charset="0"/>
              </a:rPr>
              <a:t>eekly</a:t>
            </a: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Faculty </a:t>
            </a:r>
            <a:r>
              <a:rPr lang="en-US" altLang="en-US" sz="2000" dirty="0">
                <a:solidFill>
                  <a:prstClr val="black"/>
                </a:solidFill>
                <a:latin typeface="Calibri Light" panose="020F0302020204030204" pitchFamily="34" charset="0"/>
                <a:cs typeface="Calibri Light" panose="020F0302020204030204" pitchFamily="34" charset="0"/>
              </a:rPr>
              <a:t>s</a:t>
            </a:r>
            <a:r>
              <a:rPr kumimoji="0" lang="en-US" altLang="en-US" sz="2000" b="0" i="0" u="none" strike="noStrike" kern="1200" cap="none" spc="0" normalizeH="0" baseline="0" noProof="0" dirty="0" err="1" smtClean="0">
                <a:ln>
                  <a:noFill/>
                </a:ln>
                <a:solidFill>
                  <a:prstClr val="black"/>
                </a:solidFill>
                <a:effectLst/>
                <a:uLnTx/>
                <a:uFillTx/>
                <a:latin typeface="Calibri Light" panose="020F0302020204030204" pitchFamily="34" charset="0"/>
                <a:ea typeface="+mn-ea"/>
                <a:cs typeface="Calibri Light" panose="020F0302020204030204" pitchFamily="34" charset="0"/>
              </a:rPr>
              <a:t>upport</a:t>
            </a:r>
            <a:endPar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2000" dirty="0" smtClean="0">
                <a:solidFill>
                  <a:prstClr val="black"/>
                </a:solidFill>
                <a:latin typeface="Calibri Light" panose="020F0302020204030204" pitchFamily="34" charset="0"/>
                <a:cs typeface="Calibri Light" panose="020F0302020204030204" pitchFamily="34" charset="0"/>
              </a:rPr>
              <a:t>Complete deliverables</a:t>
            </a: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5" name="Rectangle 24"/>
          <p:cNvSpPr/>
          <p:nvPr/>
        </p:nvSpPr>
        <p:spPr>
          <a:xfrm>
            <a:off x="5002011" y="3030229"/>
            <a:ext cx="955711" cy="1312560"/>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804186" y="3039191"/>
            <a:ext cx="9557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Session 1</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Dec. 6</a:t>
            </a: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th</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581917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2097" y="1365689"/>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2023-2024 Cohort </a:t>
            </a:r>
            <a:endParaRPr kumimoji="0" lang="en-US" sz="4400" b="1" i="0"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graphicFrame>
        <p:nvGraphicFramePr>
          <p:cNvPr id="4" name="Table 3"/>
          <p:cNvGraphicFramePr>
            <a:graphicFrameLocks noGrp="1"/>
          </p:cNvGraphicFramePr>
          <p:nvPr>
            <p:extLst/>
          </p:nvPr>
        </p:nvGraphicFramePr>
        <p:xfrm>
          <a:off x="1058606" y="2128042"/>
          <a:ext cx="9987936" cy="3653328"/>
        </p:xfrm>
        <a:graphic>
          <a:graphicData uri="http://schemas.openxmlformats.org/drawingml/2006/table">
            <a:tbl>
              <a:tblPr firstRow="1" bandRow="1">
                <a:tableStyleId>{93296810-A885-4BE3-A3E7-6D5BEEA58F35}</a:tableStyleId>
              </a:tblPr>
              <a:tblGrid>
                <a:gridCol w="5887884">
                  <a:extLst>
                    <a:ext uri="{9D8B030D-6E8A-4147-A177-3AD203B41FA5}">
                      <a16:colId xmlns:a16="http://schemas.microsoft.com/office/drawing/2014/main" val="1560617425"/>
                    </a:ext>
                  </a:extLst>
                </a:gridCol>
                <a:gridCol w="4100052">
                  <a:extLst>
                    <a:ext uri="{9D8B030D-6E8A-4147-A177-3AD203B41FA5}">
                      <a16:colId xmlns:a16="http://schemas.microsoft.com/office/drawing/2014/main" val="2204994740"/>
                    </a:ext>
                  </a:extLst>
                </a:gridCol>
              </a:tblGrid>
              <a:tr h="608888">
                <a:tc>
                  <a:txBody>
                    <a:bodyPr/>
                    <a:lstStyle/>
                    <a:p>
                      <a:pPr algn="ctr"/>
                      <a:r>
                        <a:rPr lang="en-US" sz="2800" dirty="0" smtClean="0">
                          <a:latin typeface="+mj-lt"/>
                        </a:rPr>
                        <a:t>Organization</a:t>
                      </a:r>
                      <a:endParaRPr lang="en-US" sz="2800" dirty="0">
                        <a:latin typeface="+mj-lt"/>
                      </a:endParaRPr>
                    </a:p>
                  </a:txBody>
                  <a:tcPr/>
                </a:tc>
                <a:tc>
                  <a:txBody>
                    <a:bodyPr/>
                    <a:lstStyle/>
                    <a:p>
                      <a:pPr algn="ctr"/>
                      <a:r>
                        <a:rPr lang="en-US" sz="2800" dirty="0" smtClean="0">
                          <a:latin typeface="+mj-lt"/>
                        </a:rPr>
                        <a:t>Location</a:t>
                      </a:r>
                      <a:endParaRPr lang="en-US" sz="2800" dirty="0">
                        <a:latin typeface="+mj-lt"/>
                      </a:endParaRPr>
                    </a:p>
                  </a:txBody>
                  <a:tcPr/>
                </a:tc>
                <a:extLst>
                  <a:ext uri="{0D108BD9-81ED-4DB2-BD59-A6C34878D82A}">
                    <a16:rowId xmlns:a16="http://schemas.microsoft.com/office/drawing/2014/main" val="4215485679"/>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Brockton Neighborhood Health Center</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Massachusetts</a:t>
                      </a:r>
                    </a:p>
                  </a:txBody>
                  <a:tcPr/>
                </a:tc>
                <a:extLst>
                  <a:ext uri="{0D108BD9-81ED-4DB2-BD59-A6C34878D82A}">
                    <a16:rowId xmlns:a16="http://schemas.microsoft.com/office/drawing/2014/main" val="3286744120"/>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Light" panose="020F0302020204030204" pitchFamily="34" charset="0"/>
                          <a:cs typeface="Calibri Light" panose="020F0302020204030204" pitchFamily="34" charset="0"/>
                        </a:rPr>
                        <a:t>Brooklyn Plaza Medical Center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Light" panose="020F0302020204030204" pitchFamily="34" charset="0"/>
                          <a:cs typeface="Calibri Light" panose="020F0302020204030204" pitchFamily="34" charset="0"/>
                        </a:rPr>
                        <a:t>New York</a:t>
                      </a:r>
                    </a:p>
                  </a:txBody>
                  <a:tcPr/>
                </a:tc>
                <a:extLst>
                  <a:ext uri="{0D108BD9-81ED-4DB2-BD59-A6C34878D82A}">
                    <a16:rowId xmlns:a16="http://schemas.microsoft.com/office/drawing/2014/main" val="2223408091"/>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Light" panose="020F0302020204030204" pitchFamily="34" charset="0"/>
                          <a:cs typeface="Calibri Light" panose="020F0302020204030204" pitchFamily="34" charset="0"/>
                        </a:rPr>
                        <a:t>Klamath Health Partnership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Light" panose="020F0302020204030204" pitchFamily="34" charset="0"/>
                          <a:cs typeface="Calibri Light" panose="020F0302020204030204" pitchFamily="34" charset="0"/>
                        </a:rPr>
                        <a:t>Oregon</a:t>
                      </a:r>
                    </a:p>
                  </a:txBody>
                  <a:tcPr/>
                </a:tc>
                <a:extLst>
                  <a:ext uri="{0D108BD9-81ED-4DB2-BD59-A6C34878D82A}">
                    <a16:rowId xmlns:a16="http://schemas.microsoft.com/office/drawing/2014/main" val="2793319654"/>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Migrant Health Center, Western Region, Inc.</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it-IT" sz="2400" dirty="0" smtClean="0">
                          <a:latin typeface="Calibri Light" panose="020F0302020204030204" pitchFamily="34" charset="0"/>
                          <a:cs typeface="Calibri Light" panose="020F0302020204030204" pitchFamily="34" charset="0"/>
                        </a:rPr>
                        <a:t>Puerto Rico</a:t>
                      </a:r>
                    </a:p>
                  </a:txBody>
                  <a:tcPr/>
                </a:tc>
                <a:extLst>
                  <a:ext uri="{0D108BD9-81ED-4DB2-BD59-A6C34878D82A}">
                    <a16:rowId xmlns:a16="http://schemas.microsoft.com/office/drawing/2014/main" val="4088911689"/>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The Wright Center for Community Health</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Pennsylvania</a:t>
                      </a:r>
                      <a:endParaRPr lang="it-IT" sz="2400" dirty="0" smtClean="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918763408"/>
                  </a:ext>
                </a:extLst>
              </a:tr>
            </a:tbl>
          </a:graphicData>
        </a:graphic>
      </p:graphicFrame>
    </p:spTree>
    <p:extLst>
      <p:ext uri="{BB962C8B-B14F-4D97-AF65-F5344CB8AC3E}">
        <p14:creationId xmlns:p14="http://schemas.microsoft.com/office/powerpoint/2010/main" val="2267568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Role of MA and RN in Care Coordination                                     &amp; Utilizing Standing Orders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
            </a:r>
            <a:br>
              <a:rPr kumimoji="0" lang="en-US" sz="1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br>
            <a:r>
              <a:rPr kumimoji="0" lang="en-US" sz="3200" b="1"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rPr>
              <a:t>Mary Blankson, Chief Nursing Officer</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rPr>
              <a:t>Community Health Center, Inc. </a:t>
            </a:r>
            <a:r>
              <a:rPr kumimoji="0" lang="en-US" sz="44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
            </a:r>
            <a:br>
              <a:rPr kumimoji="0" lang="en-US" sz="44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br>
            <a:endParaRPr kumimoji="0" lang="en-US" sz="48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3203187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270B7"/>
                </a:solidFill>
                <a:effectLst/>
                <a:uLnTx/>
                <a:uFillTx/>
                <a:latin typeface="Calibri Light" panose="020F0302020204030204"/>
                <a:ea typeface="+mj-ea"/>
                <a:cs typeface="+mj-cs"/>
              </a:rPr>
              <a:t>MA Involvement in Key </a:t>
            </a:r>
            <a:r>
              <a:rPr kumimoji="0" lang="en-US" sz="36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Functions or </a:t>
            </a:r>
            <a:r>
              <a:rPr kumimoji="0" lang="en-US" sz="3600" b="1" i="0" u="none" strike="noStrike" kern="1200" cap="none" spc="0" normalizeH="0" baseline="0" noProof="0" dirty="0">
                <a:ln>
                  <a:noFill/>
                </a:ln>
                <a:solidFill>
                  <a:srgbClr val="2270B7"/>
                </a:solidFill>
                <a:effectLst/>
                <a:uLnTx/>
                <a:uFillTx/>
                <a:latin typeface="Calibri Light" panose="020F0302020204030204"/>
                <a:ea typeface="+mj-ea"/>
                <a:cs typeface="+mj-cs"/>
              </a:rPr>
              <a:t>Competencies </a:t>
            </a:r>
          </a:p>
        </p:txBody>
      </p:sp>
      <p:grpSp>
        <p:nvGrpSpPr>
          <p:cNvPr id="23" name="Group 6"/>
          <p:cNvGrpSpPr>
            <a:grpSpLocks/>
          </p:cNvGrpSpPr>
          <p:nvPr/>
        </p:nvGrpSpPr>
        <p:grpSpPr bwMode="auto">
          <a:xfrm>
            <a:off x="3678838" y="2562120"/>
            <a:ext cx="4457700" cy="3962400"/>
            <a:chOff x="1719576" y="1371599"/>
            <a:chExt cx="3919222" cy="3459840"/>
          </a:xfrm>
        </p:grpSpPr>
        <p:sp>
          <p:nvSpPr>
            <p:cNvPr id="24" name="Freeform 23"/>
            <p:cNvSpPr/>
            <p:nvPr/>
          </p:nvSpPr>
          <p:spPr>
            <a:xfrm>
              <a:off x="1719576" y="1371599"/>
              <a:ext cx="1233829" cy="3459840"/>
            </a:xfrm>
            <a:custGeom>
              <a:avLst/>
              <a:gdLst>
                <a:gd name="connsiteX0" fmla="*/ 0 w 1233412"/>
                <a:gd name="connsiteY0" fmla="*/ 123341 h 3459840"/>
                <a:gd name="connsiteX1" fmla="*/ 123341 w 1233412"/>
                <a:gd name="connsiteY1" fmla="*/ 0 h 3459840"/>
                <a:gd name="connsiteX2" fmla="*/ 1110071 w 1233412"/>
                <a:gd name="connsiteY2" fmla="*/ 0 h 3459840"/>
                <a:gd name="connsiteX3" fmla="*/ 1233412 w 1233412"/>
                <a:gd name="connsiteY3" fmla="*/ 123341 h 3459840"/>
                <a:gd name="connsiteX4" fmla="*/ 1233412 w 1233412"/>
                <a:gd name="connsiteY4" fmla="*/ 3336499 h 3459840"/>
                <a:gd name="connsiteX5" fmla="*/ 1110071 w 1233412"/>
                <a:gd name="connsiteY5" fmla="*/ 3459840 h 3459840"/>
                <a:gd name="connsiteX6" fmla="*/ 123341 w 1233412"/>
                <a:gd name="connsiteY6" fmla="*/ 3459840 h 3459840"/>
                <a:gd name="connsiteX7" fmla="*/ 0 w 1233412"/>
                <a:gd name="connsiteY7" fmla="*/ 3336499 h 3459840"/>
                <a:gd name="connsiteX8" fmla="*/ 0 w 1233412"/>
                <a:gd name="connsiteY8" fmla="*/ 123341 h 345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412" h="3459840">
                  <a:moveTo>
                    <a:pt x="0" y="123341"/>
                  </a:moveTo>
                  <a:cubicBezTo>
                    <a:pt x="0" y="55222"/>
                    <a:pt x="55222" y="0"/>
                    <a:pt x="123341" y="0"/>
                  </a:cubicBezTo>
                  <a:lnTo>
                    <a:pt x="1110071" y="0"/>
                  </a:lnTo>
                  <a:cubicBezTo>
                    <a:pt x="1178190" y="0"/>
                    <a:pt x="1233412" y="55222"/>
                    <a:pt x="1233412" y="123341"/>
                  </a:cubicBezTo>
                  <a:lnTo>
                    <a:pt x="1233412" y="3336499"/>
                  </a:lnTo>
                  <a:cubicBezTo>
                    <a:pt x="1233412" y="3404618"/>
                    <a:pt x="1178190" y="3459840"/>
                    <a:pt x="1110071" y="3459840"/>
                  </a:cubicBezTo>
                  <a:lnTo>
                    <a:pt x="123341" y="3459840"/>
                  </a:lnTo>
                  <a:cubicBezTo>
                    <a:pt x="55222" y="3459840"/>
                    <a:pt x="0" y="3404618"/>
                    <a:pt x="0" y="3336499"/>
                  </a:cubicBezTo>
                  <a:lnTo>
                    <a:pt x="0" y="123341"/>
                  </a:lnTo>
                  <a:close/>
                </a:path>
              </a:pathLst>
            </a:custGeom>
            <a:solidFill>
              <a:srgbClr val="1F497D">
                <a:lumMod val="20000"/>
                <a:lumOff val="80000"/>
              </a:srgbClr>
            </a:solidFill>
            <a:ln>
              <a:noFill/>
            </a:ln>
            <a:effectLst/>
          </p:spPr>
          <p:txBody>
            <a:bodyPr lIns="53340" tIns="53340" rIns="53340" bIns="2475228" spcCol="1270" anchor="t" anchorCtr="0"/>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Track, identify, and reach out to patients with care gaps</a:t>
              </a:r>
            </a:p>
          </p:txBody>
        </p:sp>
        <p:sp>
          <p:nvSpPr>
            <p:cNvPr id="25" name="Freeform 24"/>
            <p:cNvSpPr/>
            <p:nvPr/>
          </p:nvSpPr>
          <p:spPr>
            <a:xfrm>
              <a:off x="1786572" y="2236559"/>
              <a:ext cx="1166834" cy="864960"/>
            </a:xfrm>
            <a:custGeom>
              <a:avLst/>
              <a:gdLst>
                <a:gd name="connsiteX0" fmla="*/ 0 w 1168022"/>
                <a:gd name="connsiteY0" fmla="*/ 67972 h 679720"/>
                <a:gd name="connsiteX1" fmla="*/ 67972 w 1168022"/>
                <a:gd name="connsiteY1" fmla="*/ 0 h 679720"/>
                <a:gd name="connsiteX2" fmla="*/ 1100050 w 1168022"/>
                <a:gd name="connsiteY2" fmla="*/ 0 h 679720"/>
                <a:gd name="connsiteX3" fmla="*/ 1168022 w 1168022"/>
                <a:gd name="connsiteY3" fmla="*/ 67972 h 679720"/>
                <a:gd name="connsiteX4" fmla="*/ 1168022 w 1168022"/>
                <a:gd name="connsiteY4" fmla="*/ 611748 h 679720"/>
                <a:gd name="connsiteX5" fmla="*/ 1100050 w 1168022"/>
                <a:gd name="connsiteY5" fmla="*/ 679720 h 679720"/>
                <a:gd name="connsiteX6" fmla="*/ 67972 w 1168022"/>
                <a:gd name="connsiteY6" fmla="*/ 679720 h 679720"/>
                <a:gd name="connsiteX7" fmla="*/ 0 w 1168022"/>
                <a:gd name="connsiteY7" fmla="*/ 611748 h 679720"/>
                <a:gd name="connsiteX8" fmla="*/ 0 w 1168022"/>
                <a:gd name="connsiteY8" fmla="*/ 67972 h 67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022" h="679720">
                  <a:moveTo>
                    <a:pt x="0" y="67972"/>
                  </a:moveTo>
                  <a:cubicBezTo>
                    <a:pt x="0" y="30432"/>
                    <a:pt x="30432" y="0"/>
                    <a:pt x="67972" y="0"/>
                  </a:cubicBezTo>
                  <a:lnTo>
                    <a:pt x="1100050" y="0"/>
                  </a:lnTo>
                  <a:cubicBezTo>
                    <a:pt x="1137590" y="0"/>
                    <a:pt x="1168022" y="30432"/>
                    <a:pt x="1168022" y="67972"/>
                  </a:cubicBezTo>
                  <a:lnTo>
                    <a:pt x="1168022" y="611748"/>
                  </a:lnTo>
                  <a:cubicBezTo>
                    <a:pt x="1168022" y="649288"/>
                    <a:pt x="1137590" y="679720"/>
                    <a:pt x="1100050" y="679720"/>
                  </a:cubicBezTo>
                  <a:lnTo>
                    <a:pt x="67972" y="679720"/>
                  </a:lnTo>
                  <a:cubicBezTo>
                    <a:pt x="30432" y="679720"/>
                    <a:pt x="0" y="649288"/>
                    <a:pt x="0" y="611748"/>
                  </a:cubicBezTo>
                  <a:lnTo>
                    <a:pt x="0" y="67972"/>
                  </a:lnTo>
                  <a:close/>
                </a:path>
              </a:pathLst>
            </a:custGeom>
            <a:solidFill>
              <a:srgbClr val="FFFF00"/>
            </a:solidFill>
            <a:ln w="25400" cap="flat" cmpd="sng" algn="ctr">
              <a:solidFill>
                <a:sysClr val="window" lastClr="FFFFFF">
                  <a:hueOff val="0"/>
                  <a:satOff val="0"/>
                  <a:lumOff val="0"/>
                  <a:alphaOff val="0"/>
                </a:sysClr>
              </a:solidFill>
              <a:prstDash val="solid"/>
            </a:ln>
            <a:effectLst/>
          </p:spPr>
          <p:txBody>
            <a:bodyPr lIns="55468" tIns="46578" rIns="55468" bIns="46578"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1300" b="1" i="0" u="none" strike="noStrike" kern="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Population Management</a:t>
              </a:r>
            </a:p>
          </p:txBody>
        </p:sp>
        <p:sp>
          <p:nvSpPr>
            <p:cNvPr id="26" name="Freeform 25"/>
            <p:cNvSpPr/>
            <p:nvPr/>
          </p:nvSpPr>
          <p:spPr>
            <a:xfrm>
              <a:off x="3079021" y="1371599"/>
              <a:ext cx="1232434" cy="3459840"/>
            </a:xfrm>
            <a:custGeom>
              <a:avLst/>
              <a:gdLst>
                <a:gd name="connsiteX0" fmla="*/ 0 w 1233412"/>
                <a:gd name="connsiteY0" fmla="*/ 123341 h 3459840"/>
                <a:gd name="connsiteX1" fmla="*/ 123341 w 1233412"/>
                <a:gd name="connsiteY1" fmla="*/ 0 h 3459840"/>
                <a:gd name="connsiteX2" fmla="*/ 1110071 w 1233412"/>
                <a:gd name="connsiteY2" fmla="*/ 0 h 3459840"/>
                <a:gd name="connsiteX3" fmla="*/ 1233412 w 1233412"/>
                <a:gd name="connsiteY3" fmla="*/ 123341 h 3459840"/>
                <a:gd name="connsiteX4" fmla="*/ 1233412 w 1233412"/>
                <a:gd name="connsiteY4" fmla="*/ 3336499 h 3459840"/>
                <a:gd name="connsiteX5" fmla="*/ 1110071 w 1233412"/>
                <a:gd name="connsiteY5" fmla="*/ 3459840 h 3459840"/>
                <a:gd name="connsiteX6" fmla="*/ 123341 w 1233412"/>
                <a:gd name="connsiteY6" fmla="*/ 3459840 h 3459840"/>
                <a:gd name="connsiteX7" fmla="*/ 0 w 1233412"/>
                <a:gd name="connsiteY7" fmla="*/ 3336499 h 3459840"/>
                <a:gd name="connsiteX8" fmla="*/ 0 w 1233412"/>
                <a:gd name="connsiteY8" fmla="*/ 123341 h 345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412" h="3459840">
                  <a:moveTo>
                    <a:pt x="0" y="123341"/>
                  </a:moveTo>
                  <a:cubicBezTo>
                    <a:pt x="0" y="55222"/>
                    <a:pt x="55222" y="0"/>
                    <a:pt x="123341" y="0"/>
                  </a:cubicBezTo>
                  <a:lnTo>
                    <a:pt x="1110071" y="0"/>
                  </a:lnTo>
                  <a:cubicBezTo>
                    <a:pt x="1178190" y="0"/>
                    <a:pt x="1233412" y="55222"/>
                    <a:pt x="1233412" y="123341"/>
                  </a:cubicBezTo>
                  <a:lnTo>
                    <a:pt x="1233412" y="3336499"/>
                  </a:lnTo>
                  <a:cubicBezTo>
                    <a:pt x="1233412" y="3404618"/>
                    <a:pt x="1178190" y="3459840"/>
                    <a:pt x="1110071" y="3459840"/>
                  </a:cubicBezTo>
                  <a:lnTo>
                    <a:pt x="123341" y="3459840"/>
                  </a:lnTo>
                  <a:cubicBezTo>
                    <a:pt x="55222" y="3459840"/>
                    <a:pt x="0" y="3404618"/>
                    <a:pt x="0" y="3336499"/>
                  </a:cubicBezTo>
                  <a:lnTo>
                    <a:pt x="0" y="123341"/>
                  </a:lnTo>
                  <a:close/>
                </a:path>
              </a:pathLst>
            </a:custGeom>
            <a:solidFill>
              <a:srgbClr val="1F497D">
                <a:lumMod val="20000"/>
                <a:lumOff val="80000"/>
              </a:srgbClr>
            </a:solidFill>
            <a:ln>
              <a:noFill/>
            </a:ln>
            <a:effectLst/>
          </p:spPr>
          <p:txBody>
            <a:bodyPr lIns="53340" tIns="53340" rIns="53340" bIns="2475228" spcCol="1270" anchor="t" anchorCtr="0"/>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Provide patient-centered, evidence-based services</a:t>
              </a:r>
            </a:p>
          </p:txBody>
        </p:sp>
        <p:sp>
          <p:nvSpPr>
            <p:cNvPr id="27" name="Freeform 26"/>
            <p:cNvSpPr/>
            <p:nvPr/>
          </p:nvSpPr>
          <p:spPr>
            <a:xfrm>
              <a:off x="3094375" y="2236559"/>
              <a:ext cx="1212893" cy="367330"/>
            </a:xfrm>
            <a:custGeom>
              <a:avLst/>
              <a:gdLst>
                <a:gd name="connsiteX0" fmla="*/ 0 w 1212651"/>
                <a:gd name="connsiteY0" fmla="*/ 36786 h 367861"/>
                <a:gd name="connsiteX1" fmla="*/ 36786 w 1212651"/>
                <a:gd name="connsiteY1" fmla="*/ 0 h 367861"/>
                <a:gd name="connsiteX2" fmla="*/ 1175865 w 1212651"/>
                <a:gd name="connsiteY2" fmla="*/ 0 h 367861"/>
                <a:gd name="connsiteX3" fmla="*/ 1212651 w 1212651"/>
                <a:gd name="connsiteY3" fmla="*/ 36786 h 367861"/>
                <a:gd name="connsiteX4" fmla="*/ 1212651 w 1212651"/>
                <a:gd name="connsiteY4" fmla="*/ 331075 h 367861"/>
                <a:gd name="connsiteX5" fmla="*/ 1175865 w 1212651"/>
                <a:gd name="connsiteY5" fmla="*/ 367861 h 367861"/>
                <a:gd name="connsiteX6" fmla="*/ 36786 w 1212651"/>
                <a:gd name="connsiteY6" fmla="*/ 367861 h 367861"/>
                <a:gd name="connsiteX7" fmla="*/ 0 w 1212651"/>
                <a:gd name="connsiteY7" fmla="*/ 331075 h 367861"/>
                <a:gd name="connsiteX8" fmla="*/ 0 w 1212651"/>
                <a:gd name="connsiteY8" fmla="*/ 36786 h 36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651" h="367861">
                  <a:moveTo>
                    <a:pt x="0" y="36786"/>
                  </a:moveTo>
                  <a:cubicBezTo>
                    <a:pt x="0" y="16470"/>
                    <a:pt x="16470" y="0"/>
                    <a:pt x="36786" y="0"/>
                  </a:cubicBezTo>
                  <a:lnTo>
                    <a:pt x="1175865" y="0"/>
                  </a:lnTo>
                  <a:cubicBezTo>
                    <a:pt x="1196181" y="0"/>
                    <a:pt x="1212651" y="16470"/>
                    <a:pt x="1212651" y="36786"/>
                  </a:cubicBezTo>
                  <a:lnTo>
                    <a:pt x="1212651" y="331075"/>
                  </a:lnTo>
                  <a:cubicBezTo>
                    <a:pt x="1212651" y="351391"/>
                    <a:pt x="1196181" y="367861"/>
                    <a:pt x="1175865" y="367861"/>
                  </a:cubicBezTo>
                  <a:lnTo>
                    <a:pt x="36786" y="367861"/>
                  </a:lnTo>
                  <a:cubicBezTo>
                    <a:pt x="16470" y="367861"/>
                    <a:pt x="0" y="351391"/>
                    <a:pt x="0" y="331075"/>
                  </a:cubicBezTo>
                  <a:lnTo>
                    <a:pt x="0" y="36786"/>
                  </a:lnTo>
                  <a:close/>
                </a:path>
              </a:pathLst>
            </a:custGeom>
            <a:solidFill>
              <a:srgbClr val="00B050"/>
            </a:solidFill>
            <a:ln w="25400" cap="flat" cmpd="sng" algn="ctr">
              <a:solidFill>
                <a:sysClr val="window" lastClr="FFFFFF">
                  <a:hueOff val="0"/>
                  <a:satOff val="0"/>
                  <a:lumOff val="0"/>
                  <a:alphaOff val="0"/>
                </a:sysClr>
              </a:solidFill>
              <a:prstDash val="solid"/>
            </a:ln>
            <a:effectLst/>
          </p:spPr>
          <p:txBody>
            <a:bodyPr lIns="46334" tIns="37444" rIns="46334" bIns="37444"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1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Planned Care</a:t>
              </a:r>
            </a:p>
          </p:txBody>
        </p:sp>
        <p:sp>
          <p:nvSpPr>
            <p:cNvPr id="28" name="Freeform 27"/>
            <p:cNvSpPr/>
            <p:nvPr/>
          </p:nvSpPr>
          <p:spPr>
            <a:xfrm>
              <a:off x="3094375" y="2738347"/>
              <a:ext cx="1201727" cy="629314"/>
            </a:xfrm>
            <a:custGeom>
              <a:avLst/>
              <a:gdLst>
                <a:gd name="connsiteX0" fmla="*/ 0 w 1201196"/>
                <a:gd name="connsiteY0" fmla="*/ 62861 h 628609"/>
                <a:gd name="connsiteX1" fmla="*/ 62861 w 1201196"/>
                <a:gd name="connsiteY1" fmla="*/ 0 h 628609"/>
                <a:gd name="connsiteX2" fmla="*/ 1138335 w 1201196"/>
                <a:gd name="connsiteY2" fmla="*/ 0 h 628609"/>
                <a:gd name="connsiteX3" fmla="*/ 1201196 w 1201196"/>
                <a:gd name="connsiteY3" fmla="*/ 62861 h 628609"/>
                <a:gd name="connsiteX4" fmla="*/ 1201196 w 1201196"/>
                <a:gd name="connsiteY4" fmla="*/ 565748 h 628609"/>
                <a:gd name="connsiteX5" fmla="*/ 1138335 w 1201196"/>
                <a:gd name="connsiteY5" fmla="*/ 628609 h 628609"/>
                <a:gd name="connsiteX6" fmla="*/ 62861 w 1201196"/>
                <a:gd name="connsiteY6" fmla="*/ 628609 h 628609"/>
                <a:gd name="connsiteX7" fmla="*/ 0 w 1201196"/>
                <a:gd name="connsiteY7" fmla="*/ 565748 h 628609"/>
                <a:gd name="connsiteX8" fmla="*/ 0 w 1201196"/>
                <a:gd name="connsiteY8" fmla="*/ 62861 h 62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196" h="628609">
                  <a:moveTo>
                    <a:pt x="0" y="62861"/>
                  </a:moveTo>
                  <a:cubicBezTo>
                    <a:pt x="0" y="28144"/>
                    <a:pt x="28144" y="0"/>
                    <a:pt x="62861" y="0"/>
                  </a:cubicBezTo>
                  <a:lnTo>
                    <a:pt x="1138335" y="0"/>
                  </a:lnTo>
                  <a:cubicBezTo>
                    <a:pt x="1173052" y="0"/>
                    <a:pt x="1201196" y="28144"/>
                    <a:pt x="1201196" y="62861"/>
                  </a:cubicBezTo>
                  <a:lnTo>
                    <a:pt x="1201196" y="565748"/>
                  </a:lnTo>
                  <a:cubicBezTo>
                    <a:pt x="1201196" y="600465"/>
                    <a:pt x="1173052" y="628609"/>
                    <a:pt x="1138335" y="628609"/>
                  </a:cubicBezTo>
                  <a:lnTo>
                    <a:pt x="62861" y="628609"/>
                  </a:lnTo>
                  <a:cubicBezTo>
                    <a:pt x="28144" y="628609"/>
                    <a:pt x="0" y="600465"/>
                    <a:pt x="0" y="565748"/>
                  </a:cubicBezTo>
                  <a:lnTo>
                    <a:pt x="0" y="62861"/>
                  </a:lnTo>
                  <a:close/>
                </a:path>
              </a:pathLst>
            </a:custGeom>
            <a:solidFill>
              <a:srgbClr val="FFFF00"/>
            </a:solidFill>
            <a:ln w="25400" cap="flat" cmpd="sng" algn="ctr">
              <a:solidFill>
                <a:sysClr val="window" lastClr="FFFFFF">
                  <a:hueOff val="0"/>
                  <a:satOff val="0"/>
                  <a:lumOff val="0"/>
                  <a:alphaOff val="0"/>
                </a:sysClr>
              </a:solidFill>
              <a:prstDash val="solid"/>
            </a:ln>
            <a:effectLst/>
          </p:spPr>
          <p:txBody>
            <a:bodyPr lIns="53971" tIns="45081" rIns="53971" bIns="45081"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1300" b="1" i="0" u="none" strike="noStrike" kern="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Self-management Support</a:t>
              </a:r>
            </a:p>
          </p:txBody>
        </p:sp>
        <p:sp>
          <p:nvSpPr>
            <p:cNvPr id="29" name="Freeform 28"/>
            <p:cNvSpPr/>
            <p:nvPr/>
          </p:nvSpPr>
          <p:spPr>
            <a:xfrm>
              <a:off x="3094375" y="3500731"/>
              <a:ext cx="1201727" cy="499015"/>
            </a:xfrm>
            <a:custGeom>
              <a:avLst/>
              <a:gdLst>
                <a:gd name="connsiteX0" fmla="*/ 0 w 1201186"/>
                <a:gd name="connsiteY0" fmla="*/ 49854 h 498540"/>
                <a:gd name="connsiteX1" fmla="*/ 49854 w 1201186"/>
                <a:gd name="connsiteY1" fmla="*/ 0 h 498540"/>
                <a:gd name="connsiteX2" fmla="*/ 1151332 w 1201186"/>
                <a:gd name="connsiteY2" fmla="*/ 0 h 498540"/>
                <a:gd name="connsiteX3" fmla="*/ 1201186 w 1201186"/>
                <a:gd name="connsiteY3" fmla="*/ 49854 h 498540"/>
                <a:gd name="connsiteX4" fmla="*/ 1201186 w 1201186"/>
                <a:gd name="connsiteY4" fmla="*/ 448686 h 498540"/>
                <a:gd name="connsiteX5" fmla="*/ 1151332 w 1201186"/>
                <a:gd name="connsiteY5" fmla="*/ 498540 h 498540"/>
                <a:gd name="connsiteX6" fmla="*/ 49854 w 1201186"/>
                <a:gd name="connsiteY6" fmla="*/ 498540 h 498540"/>
                <a:gd name="connsiteX7" fmla="*/ 0 w 1201186"/>
                <a:gd name="connsiteY7" fmla="*/ 448686 h 498540"/>
                <a:gd name="connsiteX8" fmla="*/ 0 w 1201186"/>
                <a:gd name="connsiteY8" fmla="*/ 49854 h 49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186" h="498540">
                  <a:moveTo>
                    <a:pt x="0" y="49854"/>
                  </a:moveTo>
                  <a:cubicBezTo>
                    <a:pt x="0" y="22320"/>
                    <a:pt x="22320" y="0"/>
                    <a:pt x="49854" y="0"/>
                  </a:cubicBezTo>
                  <a:lnTo>
                    <a:pt x="1151332" y="0"/>
                  </a:lnTo>
                  <a:cubicBezTo>
                    <a:pt x="1178866" y="0"/>
                    <a:pt x="1201186" y="22320"/>
                    <a:pt x="1201186" y="49854"/>
                  </a:cubicBezTo>
                  <a:lnTo>
                    <a:pt x="1201186" y="448686"/>
                  </a:lnTo>
                  <a:cubicBezTo>
                    <a:pt x="1201186" y="476220"/>
                    <a:pt x="1178866" y="498540"/>
                    <a:pt x="1151332" y="498540"/>
                  </a:cubicBezTo>
                  <a:lnTo>
                    <a:pt x="49854" y="498540"/>
                  </a:lnTo>
                  <a:cubicBezTo>
                    <a:pt x="22320" y="498540"/>
                    <a:pt x="0" y="476220"/>
                    <a:pt x="0" y="448686"/>
                  </a:cubicBezTo>
                  <a:lnTo>
                    <a:pt x="0" y="49854"/>
                  </a:lnTo>
                  <a:close/>
                </a:path>
              </a:pathLst>
            </a:custGeom>
            <a:solidFill>
              <a:srgbClr val="FFFF00"/>
            </a:solidFill>
            <a:ln w="25400" cap="flat" cmpd="sng" algn="ctr">
              <a:solidFill>
                <a:sysClr val="window" lastClr="FFFFFF">
                  <a:hueOff val="0"/>
                  <a:satOff val="0"/>
                  <a:lumOff val="0"/>
                  <a:alphaOff val="0"/>
                </a:sysClr>
              </a:solidFill>
              <a:prstDash val="solid"/>
            </a:ln>
            <a:effectLst/>
          </p:spPr>
          <p:txBody>
            <a:bodyPr lIns="50162" tIns="41272" rIns="50162" bIns="41272"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1300" b="1" i="0" u="none" strike="noStrike" kern="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Medication management</a:t>
              </a:r>
            </a:p>
          </p:txBody>
        </p:sp>
        <p:sp>
          <p:nvSpPr>
            <p:cNvPr id="30" name="Freeform 29"/>
            <p:cNvSpPr/>
            <p:nvPr/>
          </p:nvSpPr>
          <p:spPr>
            <a:xfrm>
              <a:off x="3094375" y="4114798"/>
              <a:ext cx="1201727" cy="583570"/>
            </a:xfrm>
            <a:custGeom>
              <a:avLst/>
              <a:gdLst>
                <a:gd name="connsiteX0" fmla="*/ 0 w 1201186"/>
                <a:gd name="connsiteY0" fmla="*/ 58327 h 583270"/>
                <a:gd name="connsiteX1" fmla="*/ 58327 w 1201186"/>
                <a:gd name="connsiteY1" fmla="*/ 0 h 583270"/>
                <a:gd name="connsiteX2" fmla="*/ 1142859 w 1201186"/>
                <a:gd name="connsiteY2" fmla="*/ 0 h 583270"/>
                <a:gd name="connsiteX3" fmla="*/ 1201186 w 1201186"/>
                <a:gd name="connsiteY3" fmla="*/ 58327 h 583270"/>
                <a:gd name="connsiteX4" fmla="*/ 1201186 w 1201186"/>
                <a:gd name="connsiteY4" fmla="*/ 524943 h 583270"/>
                <a:gd name="connsiteX5" fmla="*/ 1142859 w 1201186"/>
                <a:gd name="connsiteY5" fmla="*/ 583270 h 583270"/>
                <a:gd name="connsiteX6" fmla="*/ 58327 w 1201186"/>
                <a:gd name="connsiteY6" fmla="*/ 583270 h 583270"/>
                <a:gd name="connsiteX7" fmla="*/ 0 w 1201186"/>
                <a:gd name="connsiteY7" fmla="*/ 524943 h 583270"/>
                <a:gd name="connsiteX8" fmla="*/ 0 w 1201186"/>
                <a:gd name="connsiteY8" fmla="*/ 58327 h 58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186" h="583270">
                  <a:moveTo>
                    <a:pt x="0" y="58327"/>
                  </a:moveTo>
                  <a:cubicBezTo>
                    <a:pt x="0" y="26114"/>
                    <a:pt x="26114" y="0"/>
                    <a:pt x="58327" y="0"/>
                  </a:cubicBezTo>
                  <a:lnTo>
                    <a:pt x="1142859" y="0"/>
                  </a:lnTo>
                  <a:cubicBezTo>
                    <a:pt x="1175072" y="0"/>
                    <a:pt x="1201186" y="26114"/>
                    <a:pt x="1201186" y="58327"/>
                  </a:cubicBezTo>
                  <a:lnTo>
                    <a:pt x="1201186" y="524943"/>
                  </a:lnTo>
                  <a:cubicBezTo>
                    <a:pt x="1201186" y="557156"/>
                    <a:pt x="1175072" y="583270"/>
                    <a:pt x="1142859" y="583270"/>
                  </a:cubicBezTo>
                  <a:lnTo>
                    <a:pt x="58327" y="583270"/>
                  </a:lnTo>
                  <a:cubicBezTo>
                    <a:pt x="26114" y="583270"/>
                    <a:pt x="0" y="557156"/>
                    <a:pt x="0" y="524943"/>
                  </a:cubicBezTo>
                  <a:lnTo>
                    <a:pt x="0" y="58327"/>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52643" tIns="43753" rIns="52643" bIns="43753"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1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Behavioral Health Integration</a:t>
              </a:r>
            </a:p>
          </p:txBody>
        </p:sp>
        <p:sp>
          <p:nvSpPr>
            <p:cNvPr id="31" name="Freeform 30"/>
            <p:cNvSpPr/>
            <p:nvPr/>
          </p:nvSpPr>
          <p:spPr>
            <a:xfrm>
              <a:off x="4404969" y="1371599"/>
              <a:ext cx="1233829" cy="3459840"/>
            </a:xfrm>
            <a:custGeom>
              <a:avLst/>
              <a:gdLst>
                <a:gd name="connsiteX0" fmla="*/ 0 w 1233412"/>
                <a:gd name="connsiteY0" fmla="*/ 123341 h 3459840"/>
                <a:gd name="connsiteX1" fmla="*/ 123341 w 1233412"/>
                <a:gd name="connsiteY1" fmla="*/ 0 h 3459840"/>
                <a:gd name="connsiteX2" fmla="*/ 1110071 w 1233412"/>
                <a:gd name="connsiteY2" fmla="*/ 0 h 3459840"/>
                <a:gd name="connsiteX3" fmla="*/ 1233412 w 1233412"/>
                <a:gd name="connsiteY3" fmla="*/ 123341 h 3459840"/>
                <a:gd name="connsiteX4" fmla="*/ 1233412 w 1233412"/>
                <a:gd name="connsiteY4" fmla="*/ 3336499 h 3459840"/>
                <a:gd name="connsiteX5" fmla="*/ 1110071 w 1233412"/>
                <a:gd name="connsiteY5" fmla="*/ 3459840 h 3459840"/>
                <a:gd name="connsiteX6" fmla="*/ 123341 w 1233412"/>
                <a:gd name="connsiteY6" fmla="*/ 3459840 h 3459840"/>
                <a:gd name="connsiteX7" fmla="*/ 0 w 1233412"/>
                <a:gd name="connsiteY7" fmla="*/ 3336499 h 3459840"/>
                <a:gd name="connsiteX8" fmla="*/ 0 w 1233412"/>
                <a:gd name="connsiteY8" fmla="*/ 123341 h 345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412" h="3459840">
                  <a:moveTo>
                    <a:pt x="0" y="123341"/>
                  </a:moveTo>
                  <a:cubicBezTo>
                    <a:pt x="0" y="55222"/>
                    <a:pt x="55222" y="0"/>
                    <a:pt x="123341" y="0"/>
                  </a:cubicBezTo>
                  <a:lnTo>
                    <a:pt x="1110071" y="0"/>
                  </a:lnTo>
                  <a:cubicBezTo>
                    <a:pt x="1178190" y="0"/>
                    <a:pt x="1233412" y="55222"/>
                    <a:pt x="1233412" y="123341"/>
                  </a:cubicBezTo>
                  <a:lnTo>
                    <a:pt x="1233412" y="3336499"/>
                  </a:lnTo>
                  <a:cubicBezTo>
                    <a:pt x="1233412" y="3404618"/>
                    <a:pt x="1178190" y="3459840"/>
                    <a:pt x="1110071" y="3459840"/>
                  </a:cubicBezTo>
                  <a:lnTo>
                    <a:pt x="123341" y="3459840"/>
                  </a:lnTo>
                  <a:cubicBezTo>
                    <a:pt x="55222" y="3459840"/>
                    <a:pt x="0" y="3404618"/>
                    <a:pt x="0" y="3336499"/>
                  </a:cubicBezTo>
                  <a:lnTo>
                    <a:pt x="0" y="123341"/>
                  </a:lnTo>
                  <a:close/>
                </a:path>
              </a:pathLst>
            </a:custGeom>
            <a:solidFill>
              <a:srgbClr val="1F497D">
                <a:lumMod val="20000"/>
                <a:lumOff val="80000"/>
              </a:srgbClr>
            </a:solidFill>
            <a:ln>
              <a:noFill/>
            </a:ln>
            <a:effectLst/>
          </p:spPr>
          <p:txBody>
            <a:bodyPr lIns="53340" tIns="53340" rIns="53340" bIns="2475228" spcCol="1270" anchor="t" anchorCtr="0"/>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Provide follow-up and care outside the office</a:t>
              </a:r>
            </a:p>
          </p:txBody>
        </p:sp>
        <p:sp>
          <p:nvSpPr>
            <p:cNvPr id="32" name="Freeform 31"/>
            <p:cNvSpPr/>
            <p:nvPr/>
          </p:nvSpPr>
          <p:spPr>
            <a:xfrm>
              <a:off x="4406365" y="3843237"/>
              <a:ext cx="1232433" cy="680601"/>
            </a:xfrm>
            <a:custGeom>
              <a:avLst/>
              <a:gdLst>
                <a:gd name="connsiteX0" fmla="*/ 0 w 1232238"/>
                <a:gd name="connsiteY0" fmla="*/ 67972 h 679720"/>
                <a:gd name="connsiteX1" fmla="*/ 67972 w 1232238"/>
                <a:gd name="connsiteY1" fmla="*/ 0 h 679720"/>
                <a:gd name="connsiteX2" fmla="*/ 1164266 w 1232238"/>
                <a:gd name="connsiteY2" fmla="*/ 0 h 679720"/>
                <a:gd name="connsiteX3" fmla="*/ 1232238 w 1232238"/>
                <a:gd name="connsiteY3" fmla="*/ 67972 h 679720"/>
                <a:gd name="connsiteX4" fmla="*/ 1232238 w 1232238"/>
                <a:gd name="connsiteY4" fmla="*/ 611748 h 679720"/>
                <a:gd name="connsiteX5" fmla="*/ 1164266 w 1232238"/>
                <a:gd name="connsiteY5" fmla="*/ 679720 h 679720"/>
                <a:gd name="connsiteX6" fmla="*/ 67972 w 1232238"/>
                <a:gd name="connsiteY6" fmla="*/ 679720 h 679720"/>
                <a:gd name="connsiteX7" fmla="*/ 0 w 1232238"/>
                <a:gd name="connsiteY7" fmla="*/ 611748 h 679720"/>
                <a:gd name="connsiteX8" fmla="*/ 0 w 1232238"/>
                <a:gd name="connsiteY8" fmla="*/ 67972 h 67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2238" h="679720">
                  <a:moveTo>
                    <a:pt x="0" y="67972"/>
                  </a:moveTo>
                  <a:cubicBezTo>
                    <a:pt x="0" y="30432"/>
                    <a:pt x="30432" y="0"/>
                    <a:pt x="67972" y="0"/>
                  </a:cubicBezTo>
                  <a:lnTo>
                    <a:pt x="1164266" y="0"/>
                  </a:lnTo>
                  <a:cubicBezTo>
                    <a:pt x="1201806" y="0"/>
                    <a:pt x="1232238" y="30432"/>
                    <a:pt x="1232238" y="67972"/>
                  </a:cubicBezTo>
                  <a:lnTo>
                    <a:pt x="1232238" y="611748"/>
                  </a:lnTo>
                  <a:cubicBezTo>
                    <a:pt x="1232238" y="649288"/>
                    <a:pt x="1201806" y="679720"/>
                    <a:pt x="1164266" y="679720"/>
                  </a:cubicBezTo>
                  <a:lnTo>
                    <a:pt x="67972" y="679720"/>
                  </a:lnTo>
                  <a:cubicBezTo>
                    <a:pt x="30432" y="679720"/>
                    <a:pt x="0" y="649288"/>
                    <a:pt x="0" y="611748"/>
                  </a:cubicBezTo>
                  <a:lnTo>
                    <a:pt x="0" y="67972"/>
                  </a:lnTo>
                  <a:close/>
                </a:path>
              </a:pathLst>
            </a:custGeom>
            <a:solidFill>
              <a:srgbClr val="FFFF00"/>
            </a:solidFill>
            <a:ln w="25400" cap="flat" cmpd="sng" algn="ctr">
              <a:solidFill>
                <a:sysClr val="window" lastClr="FFFFFF">
                  <a:hueOff val="0"/>
                  <a:satOff val="0"/>
                  <a:lumOff val="0"/>
                  <a:alphaOff val="0"/>
                </a:sysClr>
              </a:solidFill>
              <a:prstDash val="solid"/>
            </a:ln>
            <a:effectLst/>
          </p:spPr>
          <p:txBody>
            <a:bodyPr lIns="55468" tIns="46578" rIns="55468" bIns="46578"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1300" b="1" i="0" u="none" strike="noStrike" kern="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Care Management</a:t>
              </a:r>
            </a:p>
          </p:txBody>
        </p:sp>
        <p:sp>
          <p:nvSpPr>
            <p:cNvPr id="33" name="Freeform 32"/>
            <p:cNvSpPr/>
            <p:nvPr/>
          </p:nvSpPr>
          <p:spPr>
            <a:xfrm>
              <a:off x="4437071" y="3021122"/>
              <a:ext cx="1168229" cy="679215"/>
            </a:xfrm>
            <a:custGeom>
              <a:avLst/>
              <a:gdLst>
                <a:gd name="connsiteX0" fmla="*/ 0 w 1168012"/>
                <a:gd name="connsiteY0" fmla="*/ 67972 h 679720"/>
                <a:gd name="connsiteX1" fmla="*/ 67972 w 1168012"/>
                <a:gd name="connsiteY1" fmla="*/ 0 h 679720"/>
                <a:gd name="connsiteX2" fmla="*/ 1100040 w 1168012"/>
                <a:gd name="connsiteY2" fmla="*/ 0 h 679720"/>
                <a:gd name="connsiteX3" fmla="*/ 1168012 w 1168012"/>
                <a:gd name="connsiteY3" fmla="*/ 67972 h 679720"/>
                <a:gd name="connsiteX4" fmla="*/ 1168012 w 1168012"/>
                <a:gd name="connsiteY4" fmla="*/ 611748 h 679720"/>
                <a:gd name="connsiteX5" fmla="*/ 1100040 w 1168012"/>
                <a:gd name="connsiteY5" fmla="*/ 679720 h 679720"/>
                <a:gd name="connsiteX6" fmla="*/ 67972 w 1168012"/>
                <a:gd name="connsiteY6" fmla="*/ 679720 h 679720"/>
                <a:gd name="connsiteX7" fmla="*/ 0 w 1168012"/>
                <a:gd name="connsiteY7" fmla="*/ 611748 h 679720"/>
                <a:gd name="connsiteX8" fmla="*/ 0 w 1168012"/>
                <a:gd name="connsiteY8" fmla="*/ 67972 h 67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012" h="679720">
                  <a:moveTo>
                    <a:pt x="0" y="67972"/>
                  </a:moveTo>
                  <a:cubicBezTo>
                    <a:pt x="0" y="30432"/>
                    <a:pt x="30432" y="0"/>
                    <a:pt x="67972" y="0"/>
                  </a:cubicBezTo>
                  <a:lnTo>
                    <a:pt x="1100040" y="0"/>
                  </a:lnTo>
                  <a:cubicBezTo>
                    <a:pt x="1137580" y="0"/>
                    <a:pt x="1168012" y="30432"/>
                    <a:pt x="1168012" y="67972"/>
                  </a:cubicBezTo>
                  <a:lnTo>
                    <a:pt x="1168012" y="611748"/>
                  </a:lnTo>
                  <a:cubicBezTo>
                    <a:pt x="1168012" y="649288"/>
                    <a:pt x="1137580" y="679720"/>
                    <a:pt x="1100040" y="679720"/>
                  </a:cubicBezTo>
                  <a:lnTo>
                    <a:pt x="67972" y="679720"/>
                  </a:lnTo>
                  <a:cubicBezTo>
                    <a:pt x="30432" y="679720"/>
                    <a:pt x="0" y="649288"/>
                    <a:pt x="0" y="611748"/>
                  </a:cubicBezTo>
                  <a:lnTo>
                    <a:pt x="0" y="67972"/>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55468" tIns="46578" rIns="55468" bIns="46578"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1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Referral management</a:t>
              </a:r>
            </a:p>
          </p:txBody>
        </p:sp>
        <p:sp>
          <p:nvSpPr>
            <p:cNvPr id="34" name="Freeform 33"/>
            <p:cNvSpPr/>
            <p:nvPr/>
          </p:nvSpPr>
          <p:spPr>
            <a:xfrm>
              <a:off x="4437071" y="2236559"/>
              <a:ext cx="1133336" cy="681988"/>
            </a:xfrm>
            <a:custGeom>
              <a:avLst/>
              <a:gdLst>
                <a:gd name="connsiteX0" fmla="*/ 0 w 1133032"/>
                <a:gd name="connsiteY0" fmla="*/ 67972 h 679720"/>
                <a:gd name="connsiteX1" fmla="*/ 67972 w 1133032"/>
                <a:gd name="connsiteY1" fmla="*/ 0 h 679720"/>
                <a:gd name="connsiteX2" fmla="*/ 1065060 w 1133032"/>
                <a:gd name="connsiteY2" fmla="*/ 0 h 679720"/>
                <a:gd name="connsiteX3" fmla="*/ 1133032 w 1133032"/>
                <a:gd name="connsiteY3" fmla="*/ 67972 h 679720"/>
                <a:gd name="connsiteX4" fmla="*/ 1133032 w 1133032"/>
                <a:gd name="connsiteY4" fmla="*/ 611748 h 679720"/>
                <a:gd name="connsiteX5" fmla="*/ 1065060 w 1133032"/>
                <a:gd name="connsiteY5" fmla="*/ 679720 h 679720"/>
                <a:gd name="connsiteX6" fmla="*/ 67972 w 1133032"/>
                <a:gd name="connsiteY6" fmla="*/ 679720 h 679720"/>
                <a:gd name="connsiteX7" fmla="*/ 0 w 1133032"/>
                <a:gd name="connsiteY7" fmla="*/ 611748 h 679720"/>
                <a:gd name="connsiteX8" fmla="*/ 0 w 1133032"/>
                <a:gd name="connsiteY8" fmla="*/ 67972 h 67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3032" h="679720">
                  <a:moveTo>
                    <a:pt x="0" y="67972"/>
                  </a:moveTo>
                  <a:cubicBezTo>
                    <a:pt x="0" y="30432"/>
                    <a:pt x="30432" y="0"/>
                    <a:pt x="67972" y="0"/>
                  </a:cubicBezTo>
                  <a:lnTo>
                    <a:pt x="1065060" y="0"/>
                  </a:lnTo>
                  <a:cubicBezTo>
                    <a:pt x="1102600" y="0"/>
                    <a:pt x="1133032" y="30432"/>
                    <a:pt x="1133032" y="67972"/>
                  </a:cubicBezTo>
                  <a:lnTo>
                    <a:pt x="1133032" y="611748"/>
                  </a:lnTo>
                  <a:cubicBezTo>
                    <a:pt x="1133032" y="649288"/>
                    <a:pt x="1102600" y="679720"/>
                    <a:pt x="1065060" y="679720"/>
                  </a:cubicBezTo>
                  <a:lnTo>
                    <a:pt x="67972" y="679720"/>
                  </a:lnTo>
                  <a:cubicBezTo>
                    <a:pt x="30432" y="679720"/>
                    <a:pt x="0" y="649288"/>
                    <a:pt x="0" y="611748"/>
                  </a:cubicBezTo>
                  <a:lnTo>
                    <a:pt x="0" y="67972"/>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55468" tIns="46578" rIns="55468" bIns="46578" spcCol="1270" anchor="ctr"/>
            <a:lstStyle/>
            <a:p>
              <a:pPr marL="0" marR="0" lvl="0" indent="0" algn="ctr" defTabSz="622300" rtl="0" eaLnBrk="1" fontAlgn="auto" latinLnBrk="0" hangingPunct="1">
                <a:lnSpc>
                  <a:spcPct val="90000"/>
                </a:lnSpc>
                <a:spcBef>
                  <a:spcPts val="0"/>
                </a:spcBef>
                <a:spcAft>
                  <a:spcPct val="35000"/>
                </a:spcAft>
                <a:buClrTx/>
                <a:buSzTx/>
                <a:buFontTx/>
                <a:buNone/>
                <a:tabLst/>
                <a:defRPr/>
              </a:pPr>
              <a:r>
                <a:rPr kumimoji="0" lang="en-US" sz="1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Clinic-Community Connections</a:t>
              </a:r>
            </a:p>
          </p:txBody>
        </p:sp>
      </p:grpSp>
      <p:sp>
        <p:nvSpPr>
          <p:cNvPr id="35" name="TextBox 34"/>
          <p:cNvSpPr txBox="1"/>
          <p:nvPr/>
        </p:nvSpPr>
        <p:spPr>
          <a:xfrm>
            <a:off x="9804840" y="3804550"/>
            <a:ext cx="1771650" cy="1200329"/>
          </a:xfrm>
          <a:prstGeom prst="rect">
            <a:avLst/>
          </a:prstGeom>
          <a:solidFill>
            <a:srgbClr val="1F497D">
              <a:lumMod val="20000"/>
              <a:lumOff val="80000"/>
            </a:srgbClr>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Quintuple Aim</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Rounded Rectangle 35"/>
          <p:cNvSpPr/>
          <p:nvPr/>
        </p:nvSpPr>
        <p:spPr>
          <a:xfrm>
            <a:off x="2058351" y="2562120"/>
            <a:ext cx="1524000" cy="3962400"/>
          </a:xfrm>
          <a:prstGeom prst="roundRect">
            <a:avLst/>
          </a:prstGeom>
          <a:solidFill>
            <a:srgbClr val="1F497D">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Right Arrow 36"/>
          <p:cNvSpPr/>
          <p:nvPr/>
        </p:nvSpPr>
        <p:spPr>
          <a:xfrm>
            <a:off x="8289158" y="3720129"/>
            <a:ext cx="1363061" cy="1535255"/>
          </a:xfrm>
          <a:prstGeom prst="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Rounded Rectangle 37"/>
          <p:cNvSpPr/>
          <p:nvPr/>
        </p:nvSpPr>
        <p:spPr>
          <a:xfrm>
            <a:off x="2058351" y="4738478"/>
            <a:ext cx="1524000" cy="811213"/>
          </a:xfrm>
          <a:prstGeom prst="roundRect">
            <a:avLst/>
          </a:prstGeom>
          <a:solidFill>
            <a:srgbClr val="FFFF00"/>
          </a:solidFill>
          <a:ln w="25400"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Communication Management</a:t>
            </a:r>
          </a:p>
        </p:txBody>
      </p:sp>
      <p:sp>
        <p:nvSpPr>
          <p:cNvPr id="39" name="Rounded Rectangle 38"/>
          <p:cNvSpPr/>
          <p:nvPr/>
        </p:nvSpPr>
        <p:spPr>
          <a:xfrm>
            <a:off x="2040539" y="3798677"/>
            <a:ext cx="1524000" cy="787400"/>
          </a:xfrm>
          <a:prstGeom prst="roundRect">
            <a:avLst/>
          </a:prstGeom>
          <a:solidFill>
            <a:srgbClr val="4F81BD"/>
          </a:solidFill>
          <a:ln w="25400"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Enhanced </a:t>
            </a:r>
            <a:br>
              <a:rPr kumimoji="0" lang="en-US" sz="1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a:t>
            </a:r>
          </a:p>
        </p:txBody>
      </p:sp>
      <p:sp>
        <p:nvSpPr>
          <p:cNvPr id="40" name="TextBox 5"/>
          <p:cNvSpPr txBox="1">
            <a:spLocks noChangeArrowheads="1"/>
          </p:cNvSpPr>
          <p:nvPr/>
        </p:nvSpPr>
        <p:spPr bwMode="auto">
          <a:xfrm>
            <a:off x="1964339" y="2812841"/>
            <a:ext cx="160020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5BD078"/>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2"/>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1"/>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5BD078"/>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A5D028"/>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A5D028"/>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A5D028"/>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A5D028"/>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A5D028"/>
              </a:buClr>
              <a:buSzPct val="65000"/>
              <a:buFont typeface="Wingdings 2" pitchFamily="18" charset="2"/>
              <a:buChar char=""/>
              <a:defRPr sz="2000">
                <a:solidFill>
                  <a:schemeClr val="tx1"/>
                </a:solidFill>
                <a:latin typeface="Constantia" pitchFamily="18" charset="0"/>
              </a:defRPr>
            </a:lvl9pPr>
          </a:lstStyle>
          <a:p>
            <a:pPr marL="0" marR="0" lvl="0" indent="0" algn="ctr" defTabSz="914400" rtl="0" eaLnBrk="1" fontAlgn="auto" latinLnBrk="0" hangingPunct="1">
              <a:lnSpc>
                <a:spcPct val="90000"/>
              </a:lnSpc>
              <a:spcBef>
                <a:spcPct val="0"/>
              </a:spcBef>
              <a:spcAft>
                <a:spcPts val="0"/>
              </a:spcAft>
              <a:buClrTx/>
              <a:buSzTx/>
              <a:buFont typeface="Wingdings 2" pitchFamily="18" charset="2"/>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Meet patient needs in a timely manner</a:t>
            </a:r>
          </a:p>
        </p:txBody>
      </p:sp>
      <p:sp>
        <p:nvSpPr>
          <p:cNvPr id="3" name="TextBox 2"/>
          <p:cNvSpPr txBox="1"/>
          <p:nvPr/>
        </p:nvSpPr>
        <p:spPr>
          <a:xfrm>
            <a:off x="8289158" y="4148557"/>
            <a:ext cx="12702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Health Equity Lens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031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2 4">
      <a:dk1>
        <a:srgbClr val="5E5E5E"/>
      </a:dk1>
      <a:lt1>
        <a:srgbClr val="FFFFFF"/>
      </a:lt1>
      <a:dk2>
        <a:srgbClr val="5E5E5E"/>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PPT-template-2" id="{FFB69950-602D-0343-B9DF-C4E3C9853BC5}" vid="{0BCF12F2-3D28-C74E-98EC-4E19332FBE03}"/>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1109</TotalTime>
  <Words>4141</Words>
  <Application>Microsoft Office PowerPoint</Application>
  <PresentationFormat>Widescreen</PresentationFormat>
  <Paragraphs>600</Paragraphs>
  <Slides>48</Slides>
  <Notes>48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MS PGothic</vt:lpstr>
      <vt:lpstr>Arial</vt:lpstr>
      <vt:lpstr>Calibri</vt:lpstr>
      <vt:lpstr>Calibri Light</vt:lpstr>
      <vt:lpstr>Myriad Pro</vt:lpstr>
      <vt:lpstr>Times New Roman</vt:lpstr>
      <vt:lpstr>Wingdings</vt:lpstr>
      <vt:lpstr>Wingdings 2</vt:lpstr>
      <vt:lpstr>Custom Design</vt:lpstr>
      <vt:lpstr>3_Office Theme</vt:lpstr>
      <vt:lpstr>Office Theme 2013 - 2022</vt:lpstr>
      <vt:lpstr>PowerPoint Presentation</vt:lpstr>
      <vt:lpstr>Get the Most Out of Your Zoom Experience</vt:lpstr>
      <vt:lpstr>PowerPoint Presentation</vt:lpstr>
      <vt:lpstr>Learning Collaborative Faculty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10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Explore more resources!</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Ivers Heine, Stephanie</dc:creator>
  <cp:lastModifiedBy>Angers, Meaghan</cp:lastModifiedBy>
  <cp:revision>63</cp:revision>
  <dcterms:created xsi:type="dcterms:W3CDTF">2022-11-29T13:58:37Z</dcterms:created>
  <dcterms:modified xsi:type="dcterms:W3CDTF">2024-03-06T19:25:08Z</dcterms:modified>
</cp:coreProperties>
</file>