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 id="2147483737" r:id="rId3"/>
    <p:sldMasterId id="2147483749" r:id="rId4"/>
  </p:sldMasterIdLst>
  <p:notesMasterIdLst>
    <p:notesMasterId r:id="rId65"/>
  </p:notesMasterIdLst>
  <p:sldIdLst>
    <p:sldId id="352" r:id="rId5"/>
    <p:sldId id="490" r:id="rId6"/>
    <p:sldId id="491" r:id="rId7"/>
    <p:sldId id="492" r:id="rId8"/>
    <p:sldId id="493" r:id="rId9"/>
    <p:sldId id="494" r:id="rId10"/>
    <p:sldId id="495" r:id="rId11"/>
    <p:sldId id="561" r:id="rId12"/>
    <p:sldId id="562" r:id="rId13"/>
    <p:sldId id="563" r:id="rId14"/>
    <p:sldId id="359" r:id="rId15"/>
    <p:sldId id="360" r:id="rId16"/>
    <p:sldId id="364" r:id="rId17"/>
    <p:sldId id="396" r:id="rId18"/>
    <p:sldId id="397" r:id="rId19"/>
    <p:sldId id="496"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458" r:id="rId36"/>
    <p:sldId id="459" r:id="rId37"/>
    <p:sldId id="460" r:id="rId38"/>
    <p:sldId id="461" r:id="rId39"/>
    <p:sldId id="462" r:id="rId40"/>
    <p:sldId id="463" r:id="rId41"/>
    <p:sldId id="464" r:id="rId42"/>
    <p:sldId id="465" r:id="rId43"/>
    <p:sldId id="466" r:id="rId44"/>
    <p:sldId id="467" r:id="rId45"/>
    <p:sldId id="468" r:id="rId46"/>
    <p:sldId id="469" r:id="rId47"/>
    <p:sldId id="533" r:id="rId48"/>
    <p:sldId id="534" r:id="rId49"/>
    <p:sldId id="535" r:id="rId50"/>
    <p:sldId id="536" r:id="rId51"/>
    <p:sldId id="537" r:id="rId52"/>
    <p:sldId id="538" r:id="rId53"/>
    <p:sldId id="539" r:id="rId54"/>
    <p:sldId id="540" r:id="rId55"/>
    <p:sldId id="541" r:id="rId56"/>
    <p:sldId id="542" r:id="rId57"/>
    <p:sldId id="543" r:id="rId58"/>
    <p:sldId id="544" r:id="rId59"/>
    <p:sldId id="545" r:id="rId60"/>
    <p:sldId id="515" r:id="rId61"/>
    <p:sldId id="516" r:id="rId62"/>
    <p:sldId id="517" r:id="rId63"/>
    <p:sldId id="51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27" autoAdjust="0"/>
    <p:restoredTop sz="78947" autoAdjust="0"/>
  </p:normalViewPr>
  <p:slideViewPr>
    <p:cSldViewPr snapToGrid="0">
      <p:cViewPr varScale="1">
        <p:scale>
          <a:sx n="54" d="100"/>
          <a:sy n="54" d="100"/>
        </p:scale>
        <p:origin x="676"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73-474F-97AB-05EF3EEF6B90}"/>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73-474F-97AB-05EF3EEF6B90}"/>
                </c:ext>
              </c:extLst>
            </c:dLbl>
            <c:dLbl>
              <c:idx val="2"/>
              <c:layout/>
              <c:tx>
                <c:rich>
                  <a:bodyPr/>
                  <a:lstStyle/>
                  <a:p>
                    <a:r>
                      <a:rPr lang="en-US" dirty="0"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73-474F-97AB-05EF3EEF6B90}"/>
                </c:ext>
              </c:extLst>
            </c:dLbl>
            <c:dLbl>
              <c:idx val="3"/>
              <c:layout/>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573-474F-97AB-05EF3EEF6B90}"/>
                </c:ext>
              </c:extLst>
            </c:dLbl>
            <c:dLbl>
              <c:idx val="4"/>
              <c:layout>
                <c:manualLayout>
                  <c:x val="3.4694469519536142E-18"/>
                  <c:y val="-2.3654872394977162E-2"/>
                </c:manualLayout>
              </c:layout>
              <c:tx>
                <c:rich>
                  <a:bodyPr/>
                  <a:lstStyle/>
                  <a:p>
                    <a:r>
                      <a:rPr lang="en-US" dirty="0" smtClean="0"/>
                      <a:t>Change</a:t>
                    </a:r>
                    <a:r>
                      <a:rPr lang="en-US" baseline="0" dirty="0" smtClean="0"/>
                      <a:t> ideas/</a:t>
                    </a:r>
                  </a:p>
                  <a:p>
                    <a:r>
                      <a:rPr lang="en-US" baseline="0" dirty="0" smtClean="0"/>
                      <a:t>solution storming</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0573-474F-97AB-05EF3EEF6B90}"/>
                </c:ext>
              </c:extLst>
            </c:dLbl>
            <c:dLbl>
              <c:idx val="5"/>
              <c:layout>
                <c:manualLayout>
                  <c:x val="0"/>
                  <c:y val="-1.0971916067078356E-3"/>
                </c:manualLayout>
              </c:layout>
              <c:tx>
                <c:rich>
                  <a:bodyPr/>
                  <a:lstStyle/>
                  <a:p>
                    <a:r>
                      <a:rPr lang="en-US" dirty="0" smtClean="0">
                        <a:solidFill>
                          <a:schemeClr val="tx1"/>
                        </a:solidFill>
                      </a:rPr>
                      <a:t>Specific Aims and measures</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0573-474F-97AB-05EF3EEF6B90}"/>
                </c:ext>
              </c:extLst>
            </c:dLbl>
            <c:dLbl>
              <c:idx val="8"/>
              <c:layout/>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573-474F-97AB-05EF3EEF6B90}"/>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0573-474F-97AB-05EF3EEF6B90}"/>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263E5-E094-475E-9F99-7ECD3FFD8170}" type="doc">
      <dgm:prSet loTypeId="urn:microsoft.com/office/officeart/2005/8/layout/cycle1" loCatId="cycle" qsTypeId="urn:microsoft.com/office/officeart/2005/8/quickstyle/simple1" qsCatId="simple" csTypeId="urn:microsoft.com/office/officeart/2005/8/colors/accent1_2" csCatId="accent1"/>
      <dgm:spPr/>
    </dgm:pt>
    <dgm:pt modelId="{FBCF9EE0-F66A-47F6-8ACA-1968F58186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Plan</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94B78527-73AD-4481-AC7F-6417CFA6B3F2}" type="parTrans" cxnId="{ED80CEA3-29A5-4A4B-8768-0FE7E8DB59D9}">
      <dgm:prSet/>
      <dgm:spPr/>
      <dgm:t>
        <a:bodyPr/>
        <a:lstStyle/>
        <a:p>
          <a:endParaRPr lang="en-US"/>
        </a:p>
      </dgm:t>
    </dgm:pt>
    <dgm:pt modelId="{72D967D2-EAB4-4184-BC93-4D19455061B7}" type="sibTrans" cxnId="{ED80CEA3-29A5-4A4B-8768-0FE7E8DB59D9}">
      <dgm:prSet/>
      <dgm:spPr/>
      <dgm:t>
        <a:bodyPr/>
        <a:lstStyle/>
        <a:p>
          <a:endParaRPr lang="en-US"/>
        </a:p>
      </dgm:t>
    </dgm:pt>
    <dgm:pt modelId="{922EE5F6-FE77-46C3-8CA2-E491D72668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Do</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D48CD33D-8B19-4BA6-BB9D-3F8C94D779E8}" type="parTrans" cxnId="{BCB64AB4-D7C3-4EA2-8B9F-A04E981ED1F4}">
      <dgm:prSet/>
      <dgm:spPr/>
      <dgm:t>
        <a:bodyPr/>
        <a:lstStyle/>
        <a:p>
          <a:endParaRPr lang="en-US"/>
        </a:p>
      </dgm:t>
    </dgm:pt>
    <dgm:pt modelId="{32350E75-C02F-479B-961F-032A8DE30746}" type="sibTrans" cxnId="{BCB64AB4-D7C3-4EA2-8B9F-A04E981ED1F4}">
      <dgm:prSet/>
      <dgm:spPr/>
      <dgm:t>
        <a:bodyPr/>
        <a:lstStyle/>
        <a:p>
          <a:endParaRPr lang="en-US"/>
        </a:p>
      </dgm:t>
    </dgm:pt>
    <dgm:pt modelId="{09433501-222D-4EC5-BC6A-7359ACFAF9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Study</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4DCBB9C2-3D0C-4B1D-AC0C-434595351249}" type="parTrans" cxnId="{264ADAF9-F6EE-44F4-AA15-56B550AF8D9B}">
      <dgm:prSet/>
      <dgm:spPr/>
      <dgm:t>
        <a:bodyPr/>
        <a:lstStyle/>
        <a:p>
          <a:endParaRPr lang="en-US"/>
        </a:p>
      </dgm:t>
    </dgm:pt>
    <dgm:pt modelId="{AC9DE66C-AC11-4247-A5B0-4A2A7F94D1DF}" type="sibTrans" cxnId="{264ADAF9-F6EE-44F4-AA15-56B550AF8D9B}">
      <dgm:prSet/>
      <dgm:spPr/>
      <dgm:t>
        <a:bodyPr/>
        <a:lstStyle/>
        <a:p>
          <a:endParaRPr lang="en-US"/>
        </a:p>
      </dgm:t>
    </dgm:pt>
    <dgm:pt modelId="{1B0908AA-14F8-4993-AE5F-894CD47268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Act</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5C044F6B-14FA-4FF3-ABA6-7C4015ECBC3C}" type="parTrans" cxnId="{7E6D2882-9741-44F5-8477-A38C23DBF6C7}">
      <dgm:prSet/>
      <dgm:spPr/>
      <dgm:t>
        <a:bodyPr/>
        <a:lstStyle/>
        <a:p>
          <a:endParaRPr lang="en-US"/>
        </a:p>
      </dgm:t>
    </dgm:pt>
    <dgm:pt modelId="{D2DF11B3-4117-4398-9FEE-1246A0698EED}" type="sibTrans" cxnId="{7E6D2882-9741-44F5-8477-A38C23DBF6C7}">
      <dgm:prSet/>
      <dgm:spPr/>
      <dgm:t>
        <a:bodyPr/>
        <a:lstStyle/>
        <a:p>
          <a:endParaRPr lang="en-US"/>
        </a:p>
      </dgm:t>
    </dgm:pt>
    <dgm:pt modelId="{DFB0F1A1-A686-417C-9933-54E4F21E4478}" type="pres">
      <dgm:prSet presAssocID="{F9F263E5-E094-475E-9F99-7ECD3FFD8170}" presName="cycle" presStyleCnt="0">
        <dgm:presLayoutVars>
          <dgm:dir/>
          <dgm:resizeHandles val="exact"/>
        </dgm:presLayoutVars>
      </dgm:prSet>
      <dgm:spPr/>
    </dgm:pt>
    <dgm:pt modelId="{A49737B7-027F-48DB-90E5-AB2317D3B8D5}" type="pres">
      <dgm:prSet presAssocID="{FBCF9EE0-F66A-47F6-8ACA-1968F581863B}" presName="dummy" presStyleCnt="0"/>
      <dgm:spPr/>
    </dgm:pt>
    <dgm:pt modelId="{30631DCC-22D3-4DAE-9703-7AB638CA2CA9}" type="pres">
      <dgm:prSet presAssocID="{FBCF9EE0-F66A-47F6-8ACA-1968F581863B}" presName="node" presStyleLbl="revTx" presStyleIdx="0" presStyleCnt="4">
        <dgm:presLayoutVars>
          <dgm:bulletEnabled val="1"/>
        </dgm:presLayoutVars>
      </dgm:prSet>
      <dgm:spPr/>
      <dgm:t>
        <a:bodyPr/>
        <a:lstStyle/>
        <a:p>
          <a:endParaRPr lang="en-US"/>
        </a:p>
      </dgm:t>
    </dgm:pt>
    <dgm:pt modelId="{A026E580-2B9E-4396-AF85-270845264CB1}" type="pres">
      <dgm:prSet presAssocID="{72D967D2-EAB4-4184-BC93-4D19455061B7}" presName="sibTrans" presStyleLbl="node1" presStyleIdx="0" presStyleCnt="4"/>
      <dgm:spPr/>
      <dgm:t>
        <a:bodyPr/>
        <a:lstStyle/>
        <a:p>
          <a:endParaRPr lang="en-US"/>
        </a:p>
      </dgm:t>
    </dgm:pt>
    <dgm:pt modelId="{94D6803C-B74F-40CE-95FA-CCF598025746}" type="pres">
      <dgm:prSet presAssocID="{922EE5F6-FE77-46C3-8CA2-E491D7266884}" presName="dummy" presStyleCnt="0"/>
      <dgm:spPr/>
    </dgm:pt>
    <dgm:pt modelId="{6BE994BD-43E5-4E91-BF89-7717879079EB}" type="pres">
      <dgm:prSet presAssocID="{922EE5F6-FE77-46C3-8CA2-E491D7266884}" presName="node" presStyleLbl="revTx" presStyleIdx="1" presStyleCnt="4">
        <dgm:presLayoutVars>
          <dgm:bulletEnabled val="1"/>
        </dgm:presLayoutVars>
      </dgm:prSet>
      <dgm:spPr/>
      <dgm:t>
        <a:bodyPr/>
        <a:lstStyle/>
        <a:p>
          <a:endParaRPr lang="en-US"/>
        </a:p>
      </dgm:t>
    </dgm:pt>
    <dgm:pt modelId="{FF321390-8C1F-4EB7-9893-0A24F7A2E491}" type="pres">
      <dgm:prSet presAssocID="{32350E75-C02F-479B-961F-032A8DE30746}" presName="sibTrans" presStyleLbl="node1" presStyleIdx="1" presStyleCnt="4"/>
      <dgm:spPr/>
      <dgm:t>
        <a:bodyPr/>
        <a:lstStyle/>
        <a:p>
          <a:endParaRPr lang="en-US"/>
        </a:p>
      </dgm:t>
    </dgm:pt>
    <dgm:pt modelId="{F91769DD-FA4D-475C-8D54-691541C9B70D}" type="pres">
      <dgm:prSet presAssocID="{09433501-222D-4EC5-BC6A-7359ACFAF99B}" presName="dummy" presStyleCnt="0"/>
      <dgm:spPr/>
    </dgm:pt>
    <dgm:pt modelId="{983CA9FE-649A-4200-BCDE-7F3ABB7B8AAA}" type="pres">
      <dgm:prSet presAssocID="{09433501-222D-4EC5-BC6A-7359ACFAF99B}" presName="node" presStyleLbl="revTx" presStyleIdx="2" presStyleCnt="4">
        <dgm:presLayoutVars>
          <dgm:bulletEnabled val="1"/>
        </dgm:presLayoutVars>
      </dgm:prSet>
      <dgm:spPr/>
      <dgm:t>
        <a:bodyPr/>
        <a:lstStyle/>
        <a:p>
          <a:endParaRPr lang="en-US"/>
        </a:p>
      </dgm:t>
    </dgm:pt>
    <dgm:pt modelId="{C93E599E-FBC7-4C84-A958-BBCADD094A45}" type="pres">
      <dgm:prSet presAssocID="{AC9DE66C-AC11-4247-A5B0-4A2A7F94D1DF}" presName="sibTrans" presStyleLbl="node1" presStyleIdx="2" presStyleCnt="4"/>
      <dgm:spPr/>
      <dgm:t>
        <a:bodyPr/>
        <a:lstStyle/>
        <a:p>
          <a:endParaRPr lang="en-US"/>
        </a:p>
      </dgm:t>
    </dgm:pt>
    <dgm:pt modelId="{F4BA9826-4DB3-4D4E-BCF6-3C0852265855}" type="pres">
      <dgm:prSet presAssocID="{1B0908AA-14F8-4993-AE5F-894CD472686A}" presName="dummy" presStyleCnt="0"/>
      <dgm:spPr/>
    </dgm:pt>
    <dgm:pt modelId="{C1D1DB5E-6DA0-43EC-B81D-1D9DA1DF8F87}" type="pres">
      <dgm:prSet presAssocID="{1B0908AA-14F8-4993-AE5F-894CD472686A}" presName="node" presStyleLbl="revTx" presStyleIdx="3" presStyleCnt="4">
        <dgm:presLayoutVars>
          <dgm:bulletEnabled val="1"/>
        </dgm:presLayoutVars>
      </dgm:prSet>
      <dgm:spPr/>
      <dgm:t>
        <a:bodyPr/>
        <a:lstStyle/>
        <a:p>
          <a:endParaRPr lang="en-US"/>
        </a:p>
      </dgm:t>
    </dgm:pt>
    <dgm:pt modelId="{531D1CA9-AEE1-4E4C-BD8B-590ADCE761C6}" type="pres">
      <dgm:prSet presAssocID="{D2DF11B3-4117-4398-9FEE-1246A0698EED}" presName="sibTrans" presStyleLbl="node1" presStyleIdx="3" presStyleCnt="4"/>
      <dgm:spPr/>
      <dgm:t>
        <a:bodyPr/>
        <a:lstStyle/>
        <a:p>
          <a:endParaRPr lang="en-US"/>
        </a:p>
      </dgm:t>
    </dgm:pt>
  </dgm:ptLst>
  <dgm:cxnLst>
    <dgm:cxn modelId="{264ADAF9-F6EE-44F4-AA15-56B550AF8D9B}" srcId="{F9F263E5-E094-475E-9F99-7ECD3FFD8170}" destId="{09433501-222D-4EC5-BC6A-7359ACFAF99B}" srcOrd="2" destOrd="0" parTransId="{4DCBB9C2-3D0C-4B1D-AC0C-434595351249}" sibTransId="{AC9DE66C-AC11-4247-A5B0-4A2A7F94D1DF}"/>
    <dgm:cxn modelId="{BCB64AB4-D7C3-4EA2-8B9F-A04E981ED1F4}" srcId="{F9F263E5-E094-475E-9F99-7ECD3FFD8170}" destId="{922EE5F6-FE77-46C3-8CA2-E491D7266884}" srcOrd="1" destOrd="0" parTransId="{D48CD33D-8B19-4BA6-BB9D-3F8C94D779E8}" sibTransId="{32350E75-C02F-479B-961F-032A8DE30746}"/>
    <dgm:cxn modelId="{5FEB101A-409B-4993-9955-2409DF48F3F2}" type="presOf" srcId="{32350E75-C02F-479B-961F-032A8DE30746}" destId="{FF321390-8C1F-4EB7-9893-0A24F7A2E491}" srcOrd="0" destOrd="0" presId="urn:microsoft.com/office/officeart/2005/8/layout/cycle1"/>
    <dgm:cxn modelId="{7E6D2882-9741-44F5-8477-A38C23DBF6C7}" srcId="{F9F263E5-E094-475E-9F99-7ECD3FFD8170}" destId="{1B0908AA-14F8-4993-AE5F-894CD472686A}" srcOrd="3" destOrd="0" parTransId="{5C044F6B-14FA-4FF3-ABA6-7C4015ECBC3C}" sibTransId="{D2DF11B3-4117-4398-9FEE-1246A0698EED}"/>
    <dgm:cxn modelId="{99039419-EBBD-4BC9-BE6E-405BAFB5DFC2}" type="presOf" srcId="{F9F263E5-E094-475E-9F99-7ECD3FFD8170}" destId="{DFB0F1A1-A686-417C-9933-54E4F21E4478}" srcOrd="0" destOrd="0" presId="urn:microsoft.com/office/officeart/2005/8/layout/cycle1"/>
    <dgm:cxn modelId="{46A0D679-497E-4BA9-959D-E166C3BB7633}" type="presOf" srcId="{D2DF11B3-4117-4398-9FEE-1246A0698EED}" destId="{531D1CA9-AEE1-4E4C-BD8B-590ADCE761C6}" srcOrd="0" destOrd="0" presId="urn:microsoft.com/office/officeart/2005/8/layout/cycle1"/>
    <dgm:cxn modelId="{0595DBBA-1B88-42CB-9A6C-3726191E5ABB}" type="presOf" srcId="{AC9DE66C-AC11-4247-A5B0-4A2A7F94D1DF}" destId="{C93E599E-FBC7-4C84-A958-BBCADD094A45}" srcOrd="0" destOrd="0" presId="urn:microsoft.com/office/officeart/2005/8/layout/cycle1"/>
    <dgm:cxn modelId="{58830B8E-D1DE-40BC-AE73-E3F6246D5145}" type="presOf" srcId="{1B0908AA-14F8-4993-AE5F-894CD472686A}" destId="{C1D1DB5E-6DA0-43EC-B81D-1D9DA1DF8F87}" srcOrd="0" destOrd="0" presId="urn:microsoft.com/office/officeart/2005/8/layout/cycle1"/>
    <dgm:cxn modelId="{733E2184-7462-4548-AEFC-DCCBC24C4734}" type="presOf" srcId="{FBCF9EE0-F66A-47F6-8ACA-1968F581863B}" destId="{30631DCC-22D3-4DAE-9703-7AB638CA2CA9}" srcOrd="0" destOrd="0" presId="urn:microsoft.com/office/officeart/2005/8/layout/cycle1"/>
    <dgm:cxn modelId="{8A36140E-DF58-4513-AA64-B090E500FE97}" type="presOf" srcId="{922EE5F6-FE77-46C3-8CA2-E491D7266884}" destId="{6BE994BD-43E5-4E91-BF89-7717879079EB}" srcOrd="0" destOrd="0" presId="urn:microsoft.com/office/officeart/2005/8/layout/cycle1"/>
    <dgm:cxn modelId="{A2ACA8E3-B295-4E65-900E-04DFA62EDCD0}" type="presOf" srcId="{09433501-222D-4EC5-BC6A-7359ACFAF99B}" destId="{983CA9FE-649A-4200-BCDE-7F3ABB7B8AAA}" srcOrd="0" destOrd="0" presId="urn:microsoft.com/office/officeart/2005/8/layout/cycle1"/>
    <dgm:cxn modelId="{E6F76E9A-657D-40D9-A3FB-2FED2FB358D1}" type="presOf" srcId="{72D967D2-EAB4-4184-BC93-4D19455061B7}" destId="{A026E580-2B9E-4396-AF85-270845264CB1}" srcOrd="0" destOrd="0" presId="urn:microsoft.com/office/officeart/2005/8/layout/cycle1"/>
    <dgm:cxn modelId="{ED80CEA3-29A5-4A4B-8768-0FE7E8DB59D9}" srcId="{F9F263E5-E094-475E-9F99-7ECD3FFD8170}" destId="{FBCF9EE0-F66A-47F6-8ACA-1968F581863B}" srcOrd="0" destOrd="0" parTransId="{94B78527-73AD-4481-AC7F-6417CFA6B3F2}" sibTransId="{72D967D2-EAB4-4184-BC93-4D19455061B7}"/>
    <dgm:cxn modelId="{FEA7EA56-47F4-41BF-8563-244BDC2F2B88}" type="presParOf" srcId="{DFB0F1A1-A686-417C-9933-54E4F21E4478}" destId="{A49737B7-027F-48DB-90E5-AB2317D3B8D5}" srcOrd="0" destOrd="0" presId="urn:microsoft.com/office/officeart/2005/8/layout/cycle1"/>
    <dgm:cxn modelId="{7901C86B-3DB7-41E6-A280-798B3B7A1047}" type="presParOf" srcId="{DFB0F1A1-A686-417C-9933-54E4F21E4478}" destId="{30631DCC-22D3-4DAE-9703-7AB638CA2CA9}" srcOrd="1" destOrd="0" presId="urn:microsoft.com/office/officeart/2005/8/layout/cycle1"/>
    <dgm:cxn modelId="{1D750EC8-84C1-425D-9542-B0B65A42F930}" type="presParOf" srcId="{DFB0F1A1-A686-417C-9933-54E4F21E4478}" destId="{A026E580-2B9E-4396-AF85-270845264CB1}" srcOrd="2" destOrd="0" presId="urn:microsoft.com/office/officeart/2005/8/layout/cycle1"/>
    <dgm:cxn modelId="{21D2F5D4-91B7-4A57-8D08-301180239FBD}" type="presParOf" srcId="{DFB0F1A1-A686-417C-9933-54E4F21E4478}" destId="{94D6803C-B74F-40CE-95FA-CCF598025746}" srcOrd="3" destOrd="0" presId="urn:microsoft.com/office/officeart/2005/8/layout/cycle1"/>
    <dgm:cxn modelId="{5C74C9D3-1CAD-4859-ADB0-5A4A020E4EEA}" type="presParOf" srcId="{DFB0F1A1-A686-417C-9933-54E4F21E4478}" destId="{6BE994BD-43E5-4E91-BF89-7717879079EB}" srcOrd="4" destOrd="0" presId="urn:microsoft.com/office/officeart/2005/8/layout/cycle1"/>
    <dgm:cxn modelId="{B66EF9CB-3D71-4E8F-889A-9D0C741C4687}" type="presParOf" srcId="{DFB0F1A1-A686-417C-9933-54E4F21E4478}" destId="{FF321390-8C1F-4EB7-9893-0A24F7A2E491}" srcOrd="5" destOrd="0" presId="urn:microsoft.com/office/officeart/2005/8/layout/cycle1"/>
    <dgm:cxn modelId="{4B819E07-CF96-4E6B-9966-8F87A6D6F73E}" type="presParOf" srcId="{DFB0F1A1-A686-417C-9933-54E4F21E4478}" destId="{F91769DD-FA4D-475C-8D54-691541C9B70D}" srcOrd="6" destOrd="0" presId="urn:microsoft.com/office/officeart/2005/8/layout/cycle1"/>
    <dgm:cxn modelId="{DF04E547-BEDE-4FBC-9991-FCFCC7ECB712}" type="presParOf" srcId="{DFB0F1A1-A686-417C-9933-54E4F21E4478}" destId="{983CA9FE-649A-4200-BCDE-7F3ABB7B8AAA}" srcOrd="7" destOrd="0" presId="urn:microsoft.com/office/officeart/2005/8/layout/cycle1"/>
    <dgm:cxn modelId="{42AC6531-4167-43F0-AEB0-BEBED3AAC699}" type="presParOf" srcId="{DFB0F1A1-A686-417C-9933-54E4F21E4478}" destId="{C93E599E-FBC7-4C84-A958-BBCADD094A45}" srcOrd="8" destOrd="0" presId="urn:microsoft.com/office/officeart/2005/8/layout/cycle1"/>
    <dgm:cxn modelId="{6F330313-713B-420C-8EBD-8BCCE886A25C}" type="presParOf" srcId="{DFB0F1A1-A686-417C-9933-54E4F21E4478}" destId="{F4BA9826-4DB3-4D4E-BCF6-3C0852265855}" srcOrd="9" destOrd="0" presId="urn:microsoft.com/office/officeart/2005/8/layout/cycle1"/>
    <dgm:cxn modelId="{9ADDC767-107D-4A8C-895A-06D3230B5794}" type="presParOf" srcId="{DFB0F1A1-A686-417C-9933-54E4F21E4478}" destId="{C1D1DB5E-6DA0-43EC-B81D-1D9DA1DF8F87}" srcOrd="10" destOrd="0" presId="urn:microsoft.com/office/officeart/2005/8/layout/cycle1"/>
    <dgm:cxn modelId="{B35F8E4F-C602-4902-8ABF-6FE4E640855E}" type="presParOf" srcId="{DFB0F1A1-A686-417C-9933-54E4F21E4478}" destId="{531D1CA9-AEE1-4E4C-BD8B-590ADCE761C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1DCC-22D3-4DAE-9703-7AB638CA2CA9}">
      <dsp:nvSpPr>
        <dsp:cNvPr id="0" name=""/>
        <dsp:cNvSpPr/>
      </dsp:nvSpPr>
      <dsp:spPr>
        <a:xfrm>
          <a:off x="2898710" y="119427"/>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Plan</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2898710" y="119427"/>
        <a:ext cx="1645190" cy="1645190"/>
      </dsp:txXfrm>
    </dsp:sp>
    <dsp:sp modelId="{A026E580-2B9E-4396-AF85-270845264CB1}">
      <dsp:nvSpPr>
        <dsp:cNvPr id="0" name=""/>
        <dsp:cNvSpPr/>
      </dsp:nvSpPr>
      <dsp:spPr>
        <a:xfrm>
          <a:off x="-384" y="15565"/>
          <a:ext cx="4648148" cy="4648148"/>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994BD-43E5-4E91-BF89-7717879079EB}">
      <dsp:nvSpPr>
        <dsp:cNvPr id="0" name=""/>
        <dsp:cNvSpPr/>
      </dsp:nvSpPr>
      <dsp:spPr>
        <a:xfrm>
          <a:off x="2898710" y="2914660"/>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Do</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2898710" y="2914660"/>
        <a:ext cx="1645190" cy="1645190"/>
      </dsp:txXfrm>
    </dsp:sp>
    <dsp:sp modelId="{FF321390-8C1F-4EB7-9893-0A24F7A2E491}">
      <dsp:nvSpPr>
        <dsp:cNvPr id="0" name=""/>
        <dsp:cNvSpPr/>
      </dsp:nvSpPr>
      <dsp:spPr>
        <a:xfrm>
          <a:off x="-384" y="15565"/>
          <a:ext cx="4648148" cy="4648148"/>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CA9FE-649A-4200-BCDE-7F3ABB7B8AAA}">
      <dsp:nvSpPr>
        <dsp:cNvPr id="0" name=""/>
        <dsp:cNvSpPr/>
      </dsp:nvSpPr>
      <dsp:spPr>
        <a:xfrm>
          <a:off x="103478" y="2914660"/>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Study</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103478" y="2914660"/>
        <a:ext cx="1645190" cy="1645190"/>
      </dsp:txXfrm>
    </dsp:sp>
    <dsp:sp modelId="{C93E599E-FBC7-4C84-A958-BBCADD094A45}">
      <dsp:nvSpPr>
        <dsp:cNvPr id="0" name=""/>
        <dsp:cNvSpPr/>
      </dsp:nvSpPr>
      <dsp:spPr>
        <a:xfrm>
          <a:off x="-384" y="15565"/>
          <a:ext cx="4648148" cy="4648148"/>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1DB5E-6DA0-43EC-B81D-1D9DA1DF8F87}">
      <dsp:nvSpPr>
        <dsp:cNvPr id="0" name=""/>
        <dsp:cNvSpPr/>
      </dsp:nvSpPr>
      <dsp:spPr>
        <a:xfrm>
          <a:off x="103478" y="119427"/>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Act</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103478" y="119427"/>
        <a:ext cx="1645190" cy="1645190"/>
      </dsp:txXfrm>
    </dsp:sp>
    <dsp:sp modelId="{531D1CA9-AEE1-4E4C-BD8B-590ADCE761C6}">
      <dsp:nvSpPr>
        <dsp:cNvPr id="0" name=""/>
        <dsp:cNvSpPr/>
      </dsp:nvSpPr>
      <dsp:spPr>
        <a:xfrm>
          <a:off x="-384" y="15565"/>
          <a:ext cx="4648148" cy="4648148"/>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AC83D-973E-41CE-B384-A2F10E568050}"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B3B84-6CFD-4396-BCFE-25FCAC7394FD}" type="slidenum">
              <a:rPr lang="en-US" smtClean="0"/>
              <a:t>‹#›</a:t>
            </a:fld>
            <a:endParaRPr lang="en-US"/>
          </a:p>
        </p:txBody>
      </p:sp>
    </p:spTree>
    <p:extLst>
      <p:ext uri="{BB962C8B-B14F-4D97-AF65-F5344CB8AC3E}">
        <p14:creationId xmlns:p14="http://schemas.microsoft.com/office/powerpoint/2010/main" val="155961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53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68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15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4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5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13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B8FE4-26BA-476F-904D-9BD760C2A2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76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Tierney</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1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2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43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15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52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everyone has BI Department; not everyone can build planned care dashboard</a:t>
            </a:r>
          </a:p>
          <a:p>
            <a:r>
              <a:rPr lang="en-US" baseline="0" dirty="0" smtClean="0"/>
              <a:t>Understanding who patients with diabetes are, registry of patients with different conditions – making full use of information and disseminate data to those who need it</a:t>
            </a:r>
          </a:p>
          <a:p>
            <a:r>
              <a:rPr lang="en-US" baseline="0" dirty="0" smtClean="0"/>
              <a:t>Dashboard is only as good if people use it.</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11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risk score and what we do with it; integrated care meetings, when patients calls call center, if high risk, put in front of call center staff (prior behavior predicts future behavior)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90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69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0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8AB46-0862-4D49-B828-300206020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8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a:t>
            </a:r>
            <a:r>
              <a:rPr lang="en-US" baseline="0" dirty="0" smtClean="0"/>
              <a:t> Is your health center engaged with value-based contracts? (Yes/No/Unsure)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Light" panose="020F0302020204030204" pitchFamily="34" charset="0"/>
                <a:cs typeface="Calibri Light" panose="020F0302020204030204" pitchFamily="34" charset="0"/>
              </a:rPr>
              <a:t>“We do not do something for a patient based on value-based plan. We will do for all patients”</a:t>
            </a:r>
          </a:p>
          <a:p>
            <a:r>
              <a:rPr lang="en-US" dirty="0" smtClean="0"/>
              <a:t>How to pay for TBC</a:t>
            </a:r>
          </a:p>
          <a:p>
            <a:r>
              <a:rPr lang="en-US" dirty="0" smtClean="0"/>
              <a:t>Not necessarily ready to</a:t>
            </a:r>
            <a:r>
              <a:rPr lang="en-US" baseline="0" dirty="0" smtClean="0"/>
              <a:t> dive into contracts</a:t>
            </a:r>
          </a:p>
          <a:p>
            <a:r>
              <a:rPr lang="en-US" baseline="0" dirty="0" smtClean="0"/>
              <a:t>But, might be worthy to mention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48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96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8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99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09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PDSA cycles refresh is </a:t>
            </a:r>
            <a:r>
              <a:rPr lang="en-US" smtClean="0"/>
              <a:t>usually takes 20 </a:t>
            </a:r>
            <a:r>
              <a:rPr lang="en-US" dirty="0" smtClean="0"/>
              <a:t>minutes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70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643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241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10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04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782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Fictional patient example from </a:t>
            </a:r>
            <a:r>
              <a:rPr lang="en-US" dirty="0" err="1"/>
              <a:t>Azara</a:t>
            </a:r>
            <a:r>
              <a:rPr lang="en-US" dirty="0"/>
              <a:t> DRVS Pre-visit planning tool – this is one example of a commonly used tool in CHCs (there are many other platforms/ </a:t>
            </a:r>
            <a:r>
              <a:rPr lang="en-US" dirty="0" err="1"/>
              <a:t>softwares</a:t>
            </a:r>
            <a:r>
              <a:rPr lang="en-US" dirty="0"/>
              <a:t> available that can populate similar reports)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470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94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21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047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AA501-6AD1-4903-B1F8-B7EFFCB22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4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267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93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80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732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317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79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p>
          <a:p>
            <a:r>
              <a:rPr lang="en-US" altLang="en-US" dirty="0" smtClean="0"/>
              <a:t>The “Do” phase is as it sounds – just do it!  This marks the implementation of the improvement, and during this phase it’s important to not only collect and document data around the improvement, but also to document the other things listed.  QI efforts generate many learnings and it’s important to capture these.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091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p>
          <a:p>
            <a:pPr>
              <a:buFontTx/>
              <a:buChar char="•"/>
            </a:pPr>
            <a:r>
              <a:rPr lang="en-US" altLang="en-US" dirty="0" smtClean="0"/>
              <a:t>This phase involves analyzing the effect of the intervention. </a:t>
            </a:r>
          </a:p>
          <a:p>
            <a:pPr>
              <a:buFontTx/>
              <a:buChar char="•"/>
            </a:pPr>
            <a:r>
              <a:rPr lang="en-US" altLang="en-US" dirty="0" smtClean="0"/>
              <a:t>Compare the new data to the baseline data to determine whether an improvement was achieved, and whether the measures in the aim statement were met. </a:t>
            </a:r>
          </a:p>
          <a:p>
            <a:pPr>
              <a:buFontTx/>
              <a:buChar char="•"/>
            </a:pPr>
            <a:r>
              <a:rPr lang="en-US" altLang="en-US" dirty="0" smtClean="0"/>
              <a:t>And again – document!</a:t>
            </a:r>
          </a:p>
          <a:p>
            <a:endParaRPr lang="en-US" alt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086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p>
          <a:p>
            <a:pPr>
              <a:buFontTx/>
              <a:buChar char="•"/>
            </a:pPr>
            <a:r>
              <a:rPr lang="en-US" altLang="en-US" dirty="0" smtClean="0"/>
              <a:t>This phase marks the culmination of the planning, testing, and analysis regarding whether the desired improvement was achieved as articulated in the aim statement, and the purpose is to act upon what has been learned. </a:t>
            </a:r>
          </a:p>
          <a:p>
            <a:pPr>
              <a:buFontTx/>
              <a:buChar char="•"/>
            </a:pPr>
            <a:r>
              <a:rPr lang="en-US" altLang="en-US" dirty="0" smtClean="0"/>
              <a:t>If the improvement was achieved, it’s time to adopt it as standard practice</a:t>
            </a:r>
          </a:p>
          <a:p>
            <a:pPr>
              <a:buFontTx/>
              <a:buChar char="•"/>
            </a:pPr>
            <a:r>
              <a:rPr lang="en-US" altLang="en-US" dirty="0" smtClean="0"/>
              <a:t>If the improvement wasn’t quite achieved, but we feel it was close, we will adapt our “test,” and either extend the testing period or revise something and repeat the testing cycle</a:t>
            </a:r>
          </a:p>
          <a:p>
            <a:pPr>
              <a:buFontTx/>
              <a:buChar char="•"/>
            </a:pPr>
            <a:r>
              <a:rPr lang="en-US" altLang="en-US" dirty="0" smtClean="0"/>
              <a:t>If the improvement simply wasn’t achieved, we need to start back at the planning phase and reconsider the problem at hand.</a:t>
            </a:r>
          </a:p>
          <a:p>
            <a:pPr>
              <a:buFontTx/>
              <a:buChar char="•"/>
            </a:pPr>
            <a:r>
              <a:rPr lang="en-US" altLang="en-US" dirty="0" smtClean="0"/>
              <a:t>Once we have adopted and standardized the improvement, we still need to monitor the situation and make sure the improvement holds.</a:t>
            </a:r>
          </a:p>
          <a:p>
            <a:endParaRPr lang="en-US" alt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17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97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93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822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Deb</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122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191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7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5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334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749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90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2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98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8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7861824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570794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96933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531-7816-46EE-A816-082D44449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6D4E6-6ADB-4C41-8B4B-7268834B4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E7BCB3-8D4E-4503-97AF-6768371DD470}"/>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3C2DAD78-710D-42FC-9A3C-B2D2AF4A6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857E9-4EB8-427B-8E22-75D3BA20E3E8}"/>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352165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6949-7542-4D4B-9096-357D3740B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76091-25A2-4585-881B-1A58A8BD98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0107F-FD95-470E-AFC8-C523CD80D3AA}"/>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4C3E1FDE-0873-4AAF-AACA-655BABD9E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52A5-65F7-426E-8256-C6F498BB6975}"/>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64040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A12C-6B6E-43F8-8B70-91ED836E33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2F8D33-2762-4CAD-9407-A12A4C153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FE694-D5A3-4C44-B7CB-0AD0B20AD3BB}"/>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D4DE0393-C6D9-409A-9C2F-87920ABDC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C4526-C5F2-4F9F-8432-7FCB9ADF620A}"/>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237289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0F6-AB67-42F5-8EC7-8BDA19C5B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2FA72-0298-47E4-B57A-3A3F5D729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720F0-913E-45CC-8C8A-D1B0383D7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B90C3E-74E7-4954-B446-6FF61CF67686}"/>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6" name="Footer Placeholder 5">
            <a:extLst>
              <a:ext uri="{FF2B5EF4-FFF2-40B4-BE49-F238E27FC236}">
                <a16:creationId xmlns:a16="http://schemas.microsoft.com/office/drawing/2014/main" id="{32A42033-798C-4942-A45B-A94BCC6F7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F35B9-246A-46AC-99F2-06A50E03DB09}"/>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82432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D14B-F4D4-4E7C-A114-164A5B949C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B1256-147C-459F-BF31-55FE77F59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84257-4B46-41E6-AA66-B8A2D3A4A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38B9F-5CEC-40DA-9C9C-73B781AC3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D64D6-BD9E-49BD-8B08-11382BB0E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C4B0D4-17D5-486A-BB5F-4C3A54841055}"/>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8" name="Footer Placeholder 7">
            <a:extLst>
              <a:ext uri="{FF2B5EF4-FFF2-40B4-BE49-F238E27FC236}">
                <a16:creationId xmlns:a16="http://schemas.microsoft.com/office/drawing/2014/main" id="{FE35848E-9F4B-44D1-84A5-E9EEBDB14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EA3F7-08AA-434B-B2D9-C8F9DE2CBC18}"/>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327325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68AA-2C4B-4C09-ABB3-1EECB9F812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35F01-BB9D-4440-9553-3C1C32581CE8}"/>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4" name="Footer Placeholder 3">
            <a:extLst>
              <a:ext uri="{FF2B5EF4-FFF2-40B4-BE49-F238E27FC236}">
                <a16:creationId xmlns:a16="http://schemas.microsoft.com/office/drawing/2014/main" id="{F4355E3A-667E-4754-814E-33B3911D96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7466E-E14C-4A7F-B68B-124D5A5B3C9C}"/>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249868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8A87E-87E9-42E1-BE07-F0782C519CEF}"/>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3" name="Footer Placeholder 2">
            <a:extLst>
              <a:ext uri="{FF2B5EF4-FFF2-40B4-BE49-F238E27FC236}">
                <a16:creationId xmlns:a16="http://schemas.microsoft.com/office/drawing/2014/main" id="{1949551B-7534-4238-8D4C-2AD59B6C2C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77935-8693-4BE1-9E20-4B9E34FFFF33}"/>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405876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D0EE-B50D-402B-8BBB-80737F5F9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156A6-18E3-4436-BA90-B1FA68C20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F36B7-7BFA-4706-B05E-DB7BCDA23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8E3F0-09BC-42DA-BB3A-DF78E318B5A0}"/>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6" name="Footer Placeholder 5">
            <a:extLst>
              <a:ext uri="{FF2B5EF4-FFF2-40B4-BE49-F238E27FC236}">
                <a16:creationId xmlns:a16="http://schemas.microsoft.com/office/drawing/2014/main" id="{DFA82A3E-B51A-4CAE-9D78-B7EB6F772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2B01A-C4A3-4EA1-8A0F-95A22C4B47CC}"/>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53712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354931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7062-E5E0-467B-BA4F-CD89769F1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36CDB-DED6-4767-9885-D7F0323F4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F66FC-C384-4498-924A-E125E4499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46A23-0EE7-4470-8603-7A3C035E66A8}"/>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6" name="Footer Placeholder 5">
            <a:extLst>
              <a:ext uri="{FF2B5EF4-FFF2-40B4-BE49-F238E27FC236}">
                <a16:creationId xmlns:a16="http://schemas.microsoft.com/office/drawing/2014/main" id="{D5FF959B-90D9-4FCB-862F-47E555FFB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C3265-8A6A-450F-9319-51B090094C0E}"/>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105623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ED17-E443-4F10-90E3-8D5FEE97CD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90F62-85A0-40A7-A776-E54CBC921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7A403-5C35-478A-985A-0199F37923C7}"/>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DA061FF7-599E-41DC-AF21-7B7E2A247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D3A3C-2462-4B28-BBB5-EA9CBBF7753E}"/>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247956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E1D57-4897-437F-A4D6-CC039CBF76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11BB0F-0164-4034-8E37-0F09F992E9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C316E-AC8D-41E4-93FD-B8DE43EF3A3C}"/>
              </a:ext>
            </a:extLst>
          </p:cNvPr>
          <p:cNvSpPr>
            <a:spLocks noGrp="1"/>
          </p:cNvSpPr>
          <p:nvPr>
            <p:ph type="dt" sz="half" idx="10"/>
          </p:nvPr>
        </p:nvSpPr>
        <p:spPr/>
        <p:txBody>
          <a:body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F6F80018-A5DC-49AB-8B3A-B5B0F8382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58527-A28B-4CC7-9829-B386AE529D84}"/>
              </a:ext>
            </a:extLst>
          </p:cNvPr>
          <p:cNvSpPr>
            <a:spLocks noGrp="1"/>
          </p:cNvSpPr>
          <p:nvPr>
            <p:ph type="sldNum" sz="quarter" idx="12"/>
          </p:nvPr>
        </p:nvSpPr>
        <p:spPr/>
        <p:txBody>
          <a:bodyPr/>
          <a:lstStyle/>
          <a:p>
            <a:fld id="{1AD8658F-CE73-4329-8629-C458DC4842CF}" type="slidenum">
              <a:rPr lang="en-US" smtClean="0"/>
              <a:t>‹#›</a:t>
            </a:fld>
            <a:endParaRPr lang="en-US"/>
          </a:p>
        </p:txBody>
      </p:sp>
    </p:spTree>
    <p:extLst>
      <p:ext uri="{BB962C8B-B14F-4D97-AF65-F5344CB8AC3E}">
        <p14:creationId xmlns:p14="http://schemas.microsoft.com/office/powerpoint/2010/main" val="181934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223007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322660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200497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941835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230350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943487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265312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754869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125236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825006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621358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BCB76-9984-4674-942A-224B78F60C40}" type="datetimeFigureOut">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F9DC6-1FD3-46EB-BF79-12C0A32E2269}" type="slidenum">
              <a:rPr lang="en-US" smtClean="0"/>
              <a:t>‹#›</a:t>
            </a:fld>
            <a:endParaRPr lang="en-US" dirty="0"/>
          </a:p>
        </p:txBody>
      </p:sp>
    </p:spTree>
    <p:extLst>
      <p:ext uri="{BB962C8B-B14F-4D97-AF65-F5344CB8AC3E}">
        <p14:creationId xmlns:p14="http://schemas.microsoft.com/office/powerpoint/2010/main" val="3121162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249099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2663200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516824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D9BE9F-E8C9-4122-96CE-4753A75FDF0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568080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D9BE9F-E8C9-4122-96CE-4753A75FDF0C}"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519949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D9BE9F-E8C9-4122-96CE-4753A75FDF0C}"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240910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2410747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9BE9F-E8C9-4122-96CE-4753A75FDF0C}"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968767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D9BE9F-E8C9-4122-96CE-4753A75FDF0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051450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9BE9F-E8C9-4122-96CE-4753A75FDF0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4204356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582416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6707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176385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5949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952110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741141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D9BE9F-E8C9-4122-96CE-4753A75FDF0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9D66-21C4-4FDE-8587-34FF4DD7C1F3}" type="slidenum">
              <a:rPr lang="en-US" smtClean="0"/>
              <a:t>‹#›</a:t>
            </a:fld>
            <a:endParaRPr lang="en-US"/>
          </a:p>
        </p:txBody>
      </p:sp>
    </p:spTree>
    <p:extLst>
      <p:ext uri="{BB962C8B-B14F-4D97-AF65-F5344CB8AC3E}">
        <p14:creationId xmlns:p14="http://schemas.microsoft.com/office/powerpoint/2010/main" val="373099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27187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07606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6640839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56404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4822068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40356621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39F25-77BE-4E9D-A458-EA5B817BE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D2462F-DDB1-4F02-ADAD-355F0F9AA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C67B2-57B6-40A5-969B-B220C1D0E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5B8CE-45B3-478C-BFE8-E69C0962242A}" type="datetimeFigureOut">
              <a:rPr lang="en-US" smtClean="0"/>
              <a:t>4/3/2024</a:t>
            </a:fld>
            <a:endParaRPr lang="en-US"/>
          </a:p>
        </p:txBody>
      </p:sp>
      <p:sp>
        <p:nvSpPr>
          <p:cNvPr id="5" name="Footer Placeholder 4">
            <a:extLst>
              <a:ext uri="{FF2B5EF4-FFF2-40B4-BE49-F238E27FC236}">
                <a16:creationId xmlns:a16="http://schemas.microsoft.com/office/drawing/2014/main" id="{4AB69A18-C17F-4137-A1DA-BCA61EDB5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9F1B40-12FE-4974-B646-252BA4C2C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658F-CE73-4329-8629-C458DC4842CF}" type="slidenum">
              <a:rPr lang="en-US" smtClean="0"/>
              <a:t>‹#›</a:t>
            </a:fld>
            <a:endParaRPr lang="en-US"/>
          </a:p>
        </p:txBody>
      </p:sp>
    </p:spTree>
    <p:extLst>
      <p:ext uri="{BB962C8B-B14F-4D97-AF65-F5344CB8AC3E}">
        <p14:creationId xmlns:p14="http://schemas.microsoft.com/office/powerpoint/2010/main" val="65698734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BCB76-9984-4674-942A-224B78F60C40}" type="datetimeFigureOut">
              <a:rPr lang="en-US" smtClean="0"/>
              <a:t>4/3/2024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9DC6-1FD3-46EB-BF79-12C0A32E2269}" type="slidenum">
              <a:rPr lang="en-US" smtClean="0"/>
              <a:t>‹#›</a:t>
            </a:fld>
            <a:endParaRPr lang="en-US" dirty="0"/>
          </a:p>
        </p:txBody>
      </p:sp>
    </p:spTree>
    <p:extLst>
      <p:ext uri="{BB962C8B-B14F-4D97-AF65-F5344CB8AC3E}">
        <p14:creationId xmlns:p14="http://schemas.microsoft.com/office/powerpoint/2010/main" val="318493861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D9BE9F-E8C9-4122-96CE-4753A75FDF0C}" type="datetimeFigureOut">
              <a:rPr lang="en-US" smtClean="0"/>
              <a:t>4/3/2024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289D66-21C4-4FDE-8587-34FF4DD7C1F3}" type="slidenum">
              <a:rPr lang="en-US" smtClean="0"/>
              <a:t>‹#›</a:t>
            </a:fld>
            <a:endParaRPr lang="en-US"/>
          </a:p>
        </p:txBody>
      </p:sp>
    </p:spTree>
    <p:extLst>
      <p:ext uri="{BB962C8B-B14F-4D97-AF65-F5344CB8AC3E}">
        <p14:creationId xmlns:p14="http://schemas.microsoft.com/office/powerpoint/2010/main" val="141506431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catalyst.nejm.org/what-is-value-based-ca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tmiranda@cchn.or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https://www.azarahealthcare.com/blog/the-azara-effe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vimeo.com/22740646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hyperlink" Target="mailto:tmiranda@cchn.org"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drive.google.com/drive/folders/1VFv0Ar6VbdVDS_fkY6fPXQw36Tq0A1Wg?usp=drive_link"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3-2024"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s://www.healthcenterinfo.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81473"/>
            <a:ext cx="12191999" cy="12557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Advancing Team-Based Care Learning Collaborative</a:t>
            </a:r>
          </a:p>
          <a:p>
            <a:pPr lvl="0" algn="ctr" defTabSz="457200"/>
            <a:r>
              <a:rPr lang="en-US" sz="3600" b="1" spc="-30" dirty="0" smtClean="0">
                <a:solidFill>
                  <a:srgbClr val="0E74BD"/>
                </a:solidFill>
                <a:latin typeface="Calibri Light" panose="020F0302020204030204" pitchFamily="34" charset="0"/>
                <a:cs typeface="Calibri Light" panose="020F0302020204030204" pitchFamily="34" charset="0"/>
              </a:rPr>
              <a:t>Learning Session 5: </a:t>
            </a:r>
            <a:r>
              <a:rPr lang="en-US" sz="3600" spc="-30" dirty="0" smtClean="0">
                <a:solidFill>
                  <a:srgbClr val="0E74BD"/>
                </a:solidFill>
                <a:latin typeface="Calibri Light" panose="020F0302020204030204" pitchFamily="34" charset="0"/>
                <a:cs typeface="Calibri Light" panose="020F0302020204030204" pitchFamily="34" charset="0"/>
              </a:rPr>
              <a:t>Wednesday April 3</a:t>
            </a:r>
            <a:r>
              <a:rPr lang="en-US" sz="3600" spc="-30" baseline="30000" dirty="0" smtClean="0">
                <a:solidFill>
                  <a:srgbClr val="0E74BD"/>
                </a:solidFill>
                <a:latin typeface="Calibri Light" panose="020F0302020204030204" pitchFamily="34" charset="0"/>
                <a:cs typeface="Calibri Light" panose="020F0302020204030204" pitchFamily="34" charset="0"/>
              </a:rPr>
              <a:t>rd</a:t>
            </a:r>
            <a:r>
              <a:rPr lang="en-US" sz="3600" spc="-30" dirty="0" smtClean="0">
                <a:solidFill>
                  <a:srgbClr val="0E74BD"/>
                </a:solidFill>
                <a:latin typeface="Calibri Light" panose="020F0302020204030204" pitchFamily="34" charset="0"/>
                <a:cs typeface="Calibri Light" panose="020F0302020204030204" pitchFamily="34" charset="0"/>
              </a:rPr>
              <a:t>, 2024</a:t>
            </a:r>
            <a:endParaRPr lang="en-US" sz="3600" spc="-30" dirty="0">
              <a:solidFill>
                <a:srgbClr val="0E74BD"/>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30923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ADF-FA5F-CA98-C0C1-FF4DE83DE201}"/>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59CDE860-3C88-0F28-B2FB-8586AE02E9B4}"/>
              </a:ext>
            </a:extLst>
          </p:cNvPr>
          <p:cNvSpPr>
            <a:spLocks noGrp="1"/>
          </p:cNvSpPr>
          <p:nvPr>
            <p:ph idx="1"/>
          </p:nvPr>
        </p:nvSpPr>
        <p:spPr/>
        <p:txBody>
          <a:bodyPr>
            <a:normAutofit/>
          </a:bodyPr>
          <a:lstStyle/>
          <a:p>
            <a:r>
              <a:rPr lang="en-US" sz="2400" dirty="0"/>
              <a:t>Our Goal is to enhance our Quality Assurance process to create a more effective workflow </a:t>
            </a:r>
          </a:p>
          <a:p>
            <a:r>
              <a:rPr lang="en-US" sz="2400" dirty="0"/>
              <a:t>We hope to accomplish this by </a:t>
            </a:r>
          </a:p>
          <a:p>
            <a:pPr lvl="1"/>
            <a:r>
              <a:rPr lang="en-US" sz="2000" dirty="0"/>
              <a:t>Gathering tools that help strengthen our team dynamic</a:t>
            </a:r>
          </a:p>
          <a:p>
            <a:pPr lvl="1"/>
            <a:r>
              <a:rPr lang="en-US" sz="2000" dirty="0"/>
              <a:t>Following the PDSA cycle with guidance from the Collaborative to ensure we are following the right steps</a:t>
            </a:r>
          </a:p>
        </p:txBody>
      </p:sp>
    </p:spTree>
    <p:extLst>
      <p:ext uri="{BB962C8B-B14F-4D97-AF65-F5344CB8AC3E}">
        <p14:creationId xmlns:p14="http://schemas.microsoft.com/office/powerpoint/2010/main" val="1966434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Role</a:t>
            </a:r>
            <a:r>
              <a:rPr kumimoji="0" lang="en-US" sz="4400" b="1" i="0" u="none" strike="noStrike" kern="1200" cap="none" spc="-30" normalizeH="0" noProof="0" dirty="0" smtClean="0">
                <a:ln>
                  <a:noFill/>
                </a:ln>
                <a:solidFill>
                  <a:srgbClr val="0E74BD"/>
                </a:solidFill>
                <a:effectLst/>
                <a:uLnTx/>
                <a:uFillTx/>
                <a:latin typeface="Calibri Light" panose="020F0302020204030204"/>
                <a:ea typeface="+mj-ea"/>
                <a:cs typeface="Calibri" panose="020F0502020204030204" pitchFamily="34" charset="0"/>
              </a:rPr>
              <a:t> of Business Intelligence</a:t>
            </a:r>
            <a:endPar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Nick</a:t>
            </a:r>
            <a:r>
              <a:rPr kumimoji="0" lang="en-US" sz="3200" b="1" i="0" u="none" strike="noStrike" kern="1200" cap="none" spc="-30" normalizeH="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 Ciaburri</a:t>
            </a:r>
            <a:r>
              <a:rPr kumimoji="0" lang="en-US" sz="32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 Director of Business Intelligence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Community Health Center, Inc. </a:t>
            </a:r>
            <a: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8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4335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What is Business Intelligence?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800"/>
              </a:spcAft>
              <a:buClr>
                <a:srgbClr val="008558"/>
              </a:buClr>
              <a:buNone/>
            </a:pPr>
            <a:r>
              <a:rPr lang="en-US" sz="2800" dirty="0">
                <a:solidFill>
                  <a:prstClr val="black"/>
                </a:solidFill>
                <a:latin typeface="Calibri Light" panose="020F0302020204030204"/>
                <a:cs typeface="Calibri Light" panose="020F0302020204030204" pitchFamily="34" charset="0"/>
              </a:rPr>
              <a:t>“BI systems combine data gathering, data storage, and knowledge management with analytical tools to present complex internal and competitive information to planners and decision makers. Implicit in this definition is the idea (perhaps the ideal) that business intelligence systems provide actionable information delivered at the right time, at the right location, and in the right form to assist decision makers” </a:t>
            </a:r>
            <a:endParaRPr lang="en-US" sz="2800" dirty="0" smtClean="0">
              <a:solidFill>
                <a:prstClr val="black"/>
              </a:solidFill>
              <a:latin typeface="Calibri Light" panose="020F0302020204030204"/>
              <a:cs typeface="Calibri Light" panose="020F0302020204030204" pitchFamily="34" charset="0"/>
            </a:endParaRPr>
          </a:p>
          <a:p>
            <a:pPr marL="0" lvl="0" indent="0">
              <a:lnSpc>
                <a:spcPct val="90000"/>
              </a:lnSpc>
              <a:spcBef>
                <a:spcPts val="0"/>
              </a:spcBef>
              <a:spcAft>
                <a:spcPts val="800"/>
              </a:spcAft>
              <a:buClr>
                <a:srgbClr val="008558"/>
              </a:buClr>
              <a:buNone/>
            </a:pPr>
            <a:endParaRPr lang="en-US" sz="2800" dirty="0">
              <a:solidFill>
                <a:prstClr val="black"/>
              </a:solidFill>
              <a:latin typeface="Calibri Light" panose="020F0302020204030204"/>
              <a:cs typeface="Calibri Light" panose="020F0302020204030204" pitchFamily="34" charset="0"/>
            </a:endParaRPr>
          </a:p>
          <a:p>
            <a:pPr marL="0" lvl="0" indent="0">
              <a:lnSpc>
                <a:spcPct val="90000"/>
              </a:lnSpc>
              <a:spcBef>
                <a:spcPts val="0"/>
              </a:spcBef>
              <a:spcAft>
                <a:spcPts val="800"/>
              </a:spcAft>
              <a:buClr>
                <a:srgbClr val="008558"/>
              </a:buClr>
              <a:buNone/>
            </a:pPr>
            <a:r>
              <a:rPr lang="en-US" sz="2800" dirty="0" smtClean="0">
                <a:solidFill>
                  <a:prstClr val="black"/>
                </a:solidFill>
                <a:latin typeface="Calibri Light" panose="020F0302020204030204"/>
                <a:cs typeface="Calibri Light" panose="020F0302020204030204" pitchFamily="34" charset="0"/>
              </a:rPr>
              <a:t>(</a:t>
            </a:r>
            <a:r>
              <a:rPr lang="en-US" sz="2800" dirty="0" err="1">
                <a:solidFill>
                  <a:prstClr val="black"/>
                </a:solidFill>
                <a:latin typeface="Calibri Light" panose="020F0302020204030204"/>
                <a:cs typeface="Calibri Light" panose="020F0302020204030204" pitchFamily="34" charset="0"/>
              </a:rPr>
              <a:t>Negash</a:t>
            </a:r>
            <a:r>
              <a:rPr lang="en-US" sz="2800" dirty="0">
                <a:solidFill>
                  <a:prstClr val="black"/>
                </a:solidFill>
                <a:latin typeface="Calibri Light" panose="020F0302020204030204"/>
                <a:cs typeface="Calibri Light" panose="020F0302020204030204" pitchFamily="34" charset="0"/>
              </a:rPr>
              <a:t>, 2004, p. 178). </a:t>
            </a:r>
          </a:p>
        </p:txBody>
      </p:sp>
    </p:spTree>
    <p:extLst>
      <p:ext uri="{BB962C8B-B14F-4D97-AF65-F5344CB8AC3E}">
        <p14:creationId xmlns:p14="http://schemas.microsoft.com/office/powerpoint/2010/main" val="167661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Dashboards and Reports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The end-users (executives to MAs) see customized reports and dashboards produced by BI. </a:t>
            </a:r>
          </a:p>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These dashboards and reports are built in collaboration with the end-users, and there are many iterations tested until all parties are satisfied that these products are usable and the data is actionable. </a:t>
            </a:r>
          </a:p>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To get this end product: BI team had to build the data warehouse which transforms and cleans the data from the EHR to make it more usable for reporting. </a:t>
            </a:r>
          </a:p>
          <a:p>
            <a:pPr lvl="0">
              <a:lnSpc>
                <a:spcPct val="90000"/>
              </a:lnSpc>
              <a:spcBef>
                <a:spcPts val="0"/>
              </a:spcBef>
              <a:spcAft>
                <a:spcPts val="8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a:p>
            <a:pPr lvl="0">
              <a:lnSpc>
                <a:spcPct val="90000"/>
              </a:lnSpc>
              <a:spcBef>
                <a:spcPts val="0"/>
              </a:spcBef>
              <a:spcAft>
                <a:spcPts val="8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p:txBody>
      </p:sp>
    </p:spTree>
    <p:extLst>
      <p:ext uri="{BB962C8B-B14F-4D97-AF65-F5344CB8AC3E}">
        <p14:creationId xmlns:p14="http://schemas.microsoft.com/office/powerpoint/2010/main" val="1343707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Best Practices for Actionable Data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You can collect all the data you want, but if it is not structured in a way that is useful and meaningful, staff will not be able to use it in a timely manner to provide or to improve patient care.</a:t>
            </a:r>
          </a:p>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BI Team works closely with the clinical chiefs, senior administrators and the population health team to identify what data are most important to them and their staff, what they are trying to improve, and when/how often they need to see the information. </a:t>
            </a:r>
          </a:p>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For data validity – conduct chart reviews. </a:t>
            </a:r>
          </a:p>
          <a:p>
            <a:pPr lvl="0">
              <a:lnSpc>
                <a:spcPct val="90000"/>
              </a:lnSpc>
              <a:spcBef>
                <a:spcPts val="0"/>
              </a:spcBef>
              <a:spcAft>
                <a:spcPts val="800"/>
              </a:spcAft>
              <a:buClr>
                <a:srgbClr val="008558"/>
              </a:buClr>
              <a:buFont typeface="Arial" panose="020B0604020202020204" pitchFamily="34" charset="0"/>
              <a:buChar char="•"/>
            </a:pPr>
            <a:endParaRPr lang="en-US" sz="2800" dirty="0">
              <a:solidFill>
                <a:prstClr val="black"/>
              </a:solidFill>
              <a:latin typeface="Calibri Light" panose="020F0302020204030204"/>
              <a:cs typeface="Calibri Light" panose="020F0302020204030204" pitchFamily="34" charset="0"/>
            </a:endParaRPr>
          </a:p>
        </p:txBody>
      </p:sp>
    </p:spTree>
    <p:extLst>
      <p:ext uri="{BB962C8B-B14F-4D97-AF65-F5344CB8AC3E}">
        <p14:creationId xmlns:p14="http://schemas.microsoft.com/office/powerpoint/2010/main" val="2526251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Challenges to Data Accessibility and Validity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10972800" cy="35266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Biggest challenge to </a:t>
            </a:r>
            <a:r>
              <a:rPr lang="en-US" sz="2800" b="1" dirty="0">
                <a:solidFill>
                  <a:prstClr val="black"/>
                </a:solidFill>
                <a:latin typeface="Calibri Light" panose="020F0302020204030204"/>
                <a:cs typeface="Calibri Light" panose="020F0302020204030204" pitchFamily="34" charset="0"/>
              </a:rPr>
              <a:t>data validity</a:t>
            </a:r>
            <a:r>
              <a:rPr lang="en-US" sz="2800" dirty="0">
                <a:solidFill>
                  <a:prstClr val="black"/>
                </a:solidFill>
                <a:latin typeface="Calibri Light" panose="020F0302020204030204"/>
                <a:cs typeface="Calibri Light" panose="020F0302020204030204" pitchFamily="34" charset="0"/>
              </a:rPr>
              <a:t>: ensuring that the denominator in a measure is correct. </a:t>
            </a:r>
          </a:p>
          <a:p>
            <a:pPr lvl="1">
              <a:lnSpc>
                <a:spcPct val="90000"/>
              </a:lnSpc>
              <a:spcBef>
                <a:spcPts val="0"/>
              </a:spcBef>
              <a:spcAft>
                <a:spcPts val="800"/>
              </a:spcAft>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It is one thing to count how many patients were screened/not screened for cancer (numerator); it is another to count how many were supposed to be screened based on eligibility criteria (denominator).</a:t>
            </a:r>
          </a:p>
          <a:p>
            <a:pPr lvl="0">
              <a:lnSpc>
                <a:spcPct val="90000"/>
              </a:lnSpc>
              <a:spcBef>
                <a:spcPts val="0"/>
              </a:spcBef>
              <a:spcAft>
                <a:spcPts val="800"/>
              </a:spcAft>
              <a:buClr>
                <a:srgbClr val="008558"/>
              </a:buClr>
              <a:buFont typeface="Arial" panose="020B0604020202020204" pitchFamily="34" charset="0"/>
              <a:buChar char="•"/>
            </a:pPr>
            <a:r>
              <a:rPr lang="en-US" sz="2800" dirty="0">
                <a:solidFill>
                  <a:prstClr val="black"/>
                </a:solidFill>
                <a:latin typeface="Calibri Light" panose="020F0302020204030204"/>
                <a:cs typeface="Calibri Light" panose="020F0302020204030204" pitchFamily="34" charset="0"/>
              </a:rPr>
              <a:t>Biggest challenge to </a:t>
            </a:r>
            <a:r>
              <a:rPr lang="en-US" sz="2800" b="1" dirty="0">
                <a:solidFill>
                  <a:prstClr val="black"/>
                </a:solidFill>
                <a:latin typeface="Calibri Light" panose="020F0302020204030204"/>
                <a:cs typeface="Calibri Light" panose="020F0302020204030204" pitchFamily="34" charset="0"/>
              </a:rPr>
              <a:t>data integrity</a:t>
            </a:r>
            <a:r>
              <a:rPr lang="en-US" sz="2800" dirty="0">
                <a:solidFill>
                  <a:prstClr val="black"/>
                </a:solidFill>
                <a:latin typeface="Calibri Light" panose="020F0302020204030204"/>
                <a:cs typeface="Calibri Light" panose="020F0302020204030204" pitchFamily="34" charset="0"/>
              </a:rPr>
              <a:t>: invalid and/or inaccurate data entry by end-users</a:t>
            </a:r>
          </a:p>
          <a:p>
            <a:pPr lvl="1">
              <a:lnSpc>
                <a:spcPct val="90000"/>
              </a:lnSpc>
              <a:spcBef>
                <a:spcPts val="0"/>
              </a:spcBef>
              <a:spcAft>
                <a:spcPts val="800"/>
              </a:spcAft>
              <a:buClr>
                <a:srgbClr val="008558"/>
              </a:buClr>
              <a:buFont typeface="Arial" panose="020B0604020202020204" pitchFamily="34" charset="0"/>
              <a:buChar char="•"/>
            </a:pPr>
            <a:r>
              <a:rPr lang="en-US" sz="2400" dirty="0">
                <a:solidFill>
                  <a:prstClr val="black"/>
                </a:solidFill>
                <a:latin typeface="Calibri Light" panose="020F0302020204030204"/>
                <a:cs typeface="Calibri Light" panose="020F0302020204030204" pitchFamily="34" charset="0"/>
              </a:rPr>
              <a:t>For our BI team, end-users include every staff person who enters any kind of data into the electronic health record and other HIT systems, such as billing and coding.  That is, data integrity involves everyone with access to these records. </a:t>
            </a:r>
          </a:p>
        </p:txBody>
      </p:sp>
    </p:spTree>
    <p:extLst>
      <p:ext uri="{BB962C8B-B14F-4D97-AF65-F5344CB8AC3E}">
        <p14:creationId xmlns:p14="http://schemas.microsoft.com/office/powerpoint/2010/main" val="93194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312658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Role of Population Health Management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Tierney Giannotti, MPA, Senior Program Manager for Population Health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Moses / Weitzman Health System</a:t>
            </a:r>
            <a: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8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43540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47" y="2177338"/>
            <a:ext cx="11023041" cy="4611282"/>
          </a:xfrm>
        </p:spPr>
        <p:txBody>
          <a:bodyPr>
            <a:normAutofit/>
          </a:bodyPr>
          <a:lstStyle/>
          <a:p>
            <a:pPr>
              <a:spcBef>
                <a:spcPts val="0"/>
              </a:spcBef>
              <a:spcAft>
                <a:spcPts val="1800"/>
              </a:spcAft>
              <a:buClr>
                <a:srgbClr val="6AB946"/>
              </a:buClr>
              <a:buSzPct val="75000"/>
            </a:pPr>
            <a:r>
              <a:rPr lang="en-US" sz="2400" spc="-50" dirty="0" err="1">
                <a:latin typeface="Calibri Light" panose="020F0302020204030204" pitchFamily="34" charset="0"/>
                <a:cs typeface="Calibri Light" panose="020F0302020204030204" pitchFamily="34" charset="0"/>
              </a:rPr>
              <a:t>Kindig</a:t>
            </a:r>
            <a:r>
              <a:rPr lang="en-US" sz="2400" spc="-50" dirty="0">
                <a:latin typeface="Calibri Light" panose="020F0302020204030204" pitchFamily="34" charset="0"/>
                <a:cs typeface="Calibri Light" panose="020F0302020204030204" pitchFamily="34" charset="0"/>
              </a:rPr>
              <a:t> and </a:t>
            </a:r>
            <a:r>
              <a:rPr lang="en-US" sz="2400" spc="-50" dirty="0" err="1">
                <a:latin typeface="Calibri Light" panose="020F0302020204030204" pitchFamily="34" charset="0"/>
                <a:cs typeface="Calibri Light" panose="020F0302020204030204" pitchFamily="34" charset="0"/>
              </a:rPr>
              <a:t>Stoddart’s</a:t>
            </a:r>
            <a:r>
              <a:rPr lang="en-US" sz="2400" spc="-50" dirty="0">
                <a:latin typeface="Calibri Light" panose="020F0302020204030204" pitchFamily="34" charset="0"/>
                <a:cs typeface="Calibri Light" panose="020F0302020204030204" pitchFamily="34" charset="0"/>
              </a:rPr>
              <a:t> definition (2003) </a:t>
            </a:r>
            <a:r>
              <a:rPr lang="en-US" sz="2400" b="1" spc="-50" dirty="0">
                <a:latin typeface="Calibri Light" panose="020F0302020204030204" pitchFamily="34" charset="0"/>
                <a:cs typeface="Calibri Light" panose="020F0302020204030204" pitchFamily="34" charset="0"/>
              </a:rPr>
              <a:t>“the health outcomes </a:t>
            </a:r>
            <a:r>
              <a:rPr lang="en-US" sz="2400" b="1" spc="-50" dirty="0" smtClean="0">
                <a:latin typeface="Calibri Light" panose="020F0302020204030204" pitchFamily="34" charset="0"/>
                <a:cs typeface="Calibri Light" panose="020F0302020204030204" pitchFamily="34" charset="0"/>
              </a:rPr>
              <a:t>of </a:t>
            </a:r>
            <a:r>
              <a:rPr lang="en-US" sz="2400" b="1" spc="-50" dirty="0">
                <a:latin typeface="Calibri Light" panose="020F0302020204030204" pitchFamily="34" charset="0"/>
                <a:cs typeface="Calibri Light" panose="020F0302020204030204" pitchFamily="34" charset="0"/>
              </a:rPr>
              <a:t>a group of individuals, including the distribution of such outcomes within the group.</a:t>
            </a:r>
            <a:r>
              <a:rPr lang="en-US" sz="2400" spc="-50" dirty="0">
                <a:latin typeface="Calibri Light" panose="020F0302020204030204" pitchFamily="34" charset="0"/>
                <a:cs typeface="Calibri Light" panose="020F0302020204030204" pitchFamily="34" charset="0"/>
              </a:rPr>
              <a:t>”</a:t>
            </a:r>
            <a:r>
              <a:rPr lang="en-US" sz="2400" spc="-50" baseline="30000" dirty="0">
                <a:latin typeface="Calibri Light" panose="020F0302020204030204" pitchFamily="34" charset="0"/>
                <a:cs typeface="Calibri Light" panose="020F0302020204030204" pitchFamily="34" charset="0"/>
              </a:rPr>
              <a:t>1</a:t>
            </a:r>
          </a:p>
          <a:p>
            <a:pPr lvl="1">
              <a:spcBef>
                <a:spcPts val="0"/>
              </a:spcBef>
              <a:spcAft>
                <a:spcPts val="1800"/>
              </a:spcAft>
              <a:buClr>
                <a:srgbClr val="6AB946"/>
              </a:buClr>
              <a:buSzPct val="75000"/>
            </a:pPr>
            <a:r>
              <a:rPr lang="en-US" spc="-50" dirty="0">
                <a:latin typeface="Calibri Light" panose="020F0302020204030204" pitchFamily="34" charset="0"/>
                <a:cs typeface="Calibri Light" panose="020F0302020204030204" pitchFamily="34" charset="0"/>
              </a:rPr>
              <a:t>Focuses on populations </a:t>
            </a:r>
            <a:r>
              <a:rPr lang="en-US" b="1" spc="-50" dirty="0">
                <a:latin typeface="Calibri Light" panose="020F0302020204030204" pitchFamily="34" charset="0"/>
                <a:cs typeface="Calibri Light" panose="020F0302020204030204" pitchFamily="34" charset="0"/>
              </a:rPr>
              <a:t>“within specific geopolitical area</a:t>
            </a:r>
            <a:r>
              <a:rPr lang="en-US" b="1" spc="-50" dirty="0" smtClean="0">
                <a:latin typeface="Calibri Light" panose="020F0302020204030204" pitchFamily="34" charset="0"/>
                <a:cs typeface="Calibri Light" panose="020F0302020204030204" pitchFamily="34" charset="0"/>
              </a:rPr>
              <a:t>” </a:t>
            </a:r>
            <a:r>
              <a:rPr lang="en-US" spc="-50" dirty="0" smtClean="0">
                <a:latin typeface="Calibri Light" panose="020F0302020204030204" pitchFamily="34" charset="0"/>
                <a:cs typeface="Calibri Light" panose="020F0302020204030204" pitchFamily="34" charset="0"/>
              </a:rPr>
              <a:t>and </a:t>
            </a:r>
            <a:r>
              <a:rPr lang="en-US" spc="-50" dirty="0">
                <a:latin typeface="Calibri Light" panose="020F0302020204030204" pitchFamily="34" charset="0"/>
                <a:cs typeface="Calibri Light" panose="020F0302020204030204" pitchFamily="34" charset="0"/>
              </a:rPr>
              <a:t>goes beyond their clinical health to include </a:t>
            </a:r>
            <a:r>
              <a:rPr lang="en-US" b="1" spc="-50" dirty="0">
                <a:latin typeface="Calibri Light" panose="020F0302020204030204" pitchFamily="34" charset="0"/>
                <a:cs typeface="Calibri Light" panose="020F0302020204030204" pitchFamily="34" charset="0"/>
              </a:rPr>
              <a:t>“social, economic, environmental, and individual behavioral and genetic traits.” </a:t>
            </a:r>
          </a:p>
          <a:p>
            <a:pPr>
              <a:spcBef>
                <a:spcPts val="0"/>
              </a:spcBef>
              <a:spcAft>
                <a:spcPts val="1800"/>
              </a:spcAft>
              <a:buClr>
                <a:srgbClr val="6AB946"/>
              </a:buClr>
              <a:buSzPct val="75000"/>
            </a:pPr>
            <a:r>
              <a:rPr lang="en-US" sz="2400" spc="-50" dirty="0">
                <a:latin typeface="Calibri Light" panose="020F0302020204030204" pitchFamily="34" charset="0"/>
                <a:cs typeface="Calibri Light" panose="020F0302020204030204" pitchFamily="34" charset="0"/>
              </a:rPr>
              <a:t>CDC: Population health brings significant health concerns </a:t>
            </a:r>
            <a:r>
              <a:rPr lang="en-US" sz="2400" spc="-50" dirty="0" smtClean="0">
                <a:latin typeface="Calibri Light" panose="020F0302020204030204" pitchFamily="34" charset="0"/>
                <a:cs typeface="Calibri Light" panose="020F0302020204030204" pitchFamily="34" charset="0"/>
              </a:rPr>
              <a:t>into </a:t>
            </a:r>
            <a:r>
              <a:rPr lang="en-US" sz="2400" spc="-50" dirty="0">
                <a:latin typeface="Calibri Light" panose="020F0302020204030204" pitchFamily="34" charset="0"/>
                <a:cs typeface="Calibri Light" panose="020F0302020204030204" pitchFamily="34" charset="0"/>
              </a:rPr>
              <a:t>focus and addresses ways that resources can be allocated </a:t>
            </a:r>
            <a:r>
              <a:rPr lang="en-US" sz="2400" spc="-50" dirty="0" smtClean="0">
                <a:latin typeface="Calibri Light" panose="020F0302020204030204" pitchFamily="34" charset="0"/>
                <a:cs typeface="Calibri Light" panose="020F0302020204030204" pitchFamily="34" charset="0"/>
              </a:rPr>
              <a:t>to </a:t>
            </a:r>
            <a:r>
              <a:rPr lang="en-US" sz="2400" spc="-50" dirty="0">
                <a:latin typeface="Calibri Light" panose="020F0302020204030204" pitchFamily="34" charset="0"/>
                <a:cs typeface="Calibri Light" panose="020F0302020204030204" pitchFamily="34" charset="0"/>
              </a:rPr>
              <a:t>overcome the problems that drive poor health conditions </a:t>
            </a:r>
            <a:r>
              <a:rPr lang="en-US" sz="2400" spc="-50" dirty="0" smtClean="0">
                <a:latin typeface="Calibri Light" panose="020F0302020204030204" pitchFamily="34" charset="0"/>
                <a:cs typeface="Calibri Light" panose="020F0302020204030204" pitchFamily="34" charset="0"/>
              </a:rPr>
              <a:t>in </a:t>
            </a:r>
            <a:r>
              <a:rPr lang="en-US" sz="2400" spc="-50" dirty="0">
                <a:latin typeface="Calibri Light" panose="020F0302020204030204" pitchFamily="34" charset="0"/>
                <a:cs typeface="Calibri Light" panose="020F0302020204030204" pitchFamily="34" charset="0"/>
              </a:rPr>
              <a:t>the </a:t>
            </a:r>
            <a:r>
              <a:rPr lang="en-US" sz="2400" spc="-50" dirty="0" smtClean="0">
                <a:latin typeface="Calibri Light" panose="020F0302020204030204" pitchFamily="34" charset="0"/>
                <a:cs typeface="Calibri Light" panose="020F0302020204030204" pitchFamily="34" charset="0"/>
              </a:rPr>
              <a:t>population</a:t>
            </a:r>
            <a:r>
              <a:rPr lang="en-US" sz="2400" spc="-50" baseline="30000" dirty="0" smtClean="0">
                <a:latin typeface="Calibri Light" panose="020F0302020204030204" pitchFamily="34" charset="0"/>
                <a:cs typeface="Calibri Light" panose="020F0302020204030204" pitchFamily="34" charset="0"/>
              </a:rPr>
              <a:t>2</a:t>
            </a:r>
            <a:endParaRPr lang="en-US" sz="2300" dirty="0">
              <a:latin typeface="Calibri Light" panose="020F0302020204030204" pitchFamily="34" charset="0"/>
              <a:cs typeface="Calibri Light" panose="020F0302020204030204" pitchFamily="34" charset="0"/>
            </a:endParaRPr>
          </a:p>
        </p:txBody>
      </p:sp>
      <p:sp>
        <p:nvSpPr>
          <p:cNvPr id="8" name="Slide Number Placeholder 3"/>
          <p:cNvSpPr txBox="1">
            <a:spLocks/>
          </p:cNvSpPr>
          <p:nvPr/>
        </p:nvSpPr>
        <p:spPr>
          <a:xfrm>
            <a:off x="1524000" y="6495834"/>
            <a:ext cx="487363" cy="285966"/>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225A3348-EC9C-5F45-A82A-2C26670334C6}" type="slidenum">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1350859" y="1372210"/>
            <a:ext cx="9144000" cy="770467"/>
          </a:xfrm>
          <a:prstGeom prst="rect">
            <a:avLst/>
          </a:prstGeom>
        </p:spPr>
        <p:txBody>
          <a:bodyPr vert="horz" wrap="square"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2400"/>
              </a:spcAft>
              <a:buClrTx/>
              <a:buSzTx/>
              <a:buFontTx/>
              <a:buNone/>
              <a:tabLst/>
              <a:defRPr/>
            </a:pPr>
            <a:r>
              <a:rPr kumimoji="0" lang="en-US" sz="4400" b="1" i="0" u="none" strike="noStrike" kern="1200" cap="none" spc="-50" normalizeH="0" baseline="0" noProof="0" dirty="0">
                <a:ln>
                  <a:noFill/>
                </a:ln>
                <a:solidFill>
                  <a:srgbClr val="0E74BD"/>
                </a:solidFill>
                <a:effectLst/>
                <a:uLnTx/>
                <a:uFillTx/>
                <a:latin typeface="Calibri Light" panose="020F0302020204030204" pitchFamily="34" charset="0"/>
                <a:ea typeface="+mj-ea"/>
                <a:cs typeface="Calibri Light" panose="020F0302020204030204" pitchFamily="34" charset="0"/>
              </a:rPr>
              <a:t>Defining Population Health</a:t>
            </a:r>
          </a:p>
        </p:txBody>
      </p:sp>
      <p:sp>
        <p:nvSpPr>
          <p:cNvPr id="2" name="Rectangle 1"/>
          <p:cNvSpPr/>
          <p:nvPr/>
        </p:nvSpPr>
        <p:spPr>
          <a:xfrm>
            <a:off x="321547" y="5607939"/>
            <a:ext cx="1034645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Sources: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Kindig</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D, </a:t>
            </a:r>
            <a:r>
              <a:rPr kumimoji="0" lang="en-US" sz="14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Stoddart</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G. What is population health? American Journal of Public Health 2003 Mar;93(3):380-3.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Center for Disease Control and Prevention. What is Population Health? https://www.cdc.gov/pophealthtraining/whatis.html</a:t>
            </a:r>
          </a:p>
        </p:txBody>
      </p:sp>
    </p:spTree>
    <p:extLst>
      <p:ext uri="{BB962C8B-B14F-4D97-AF65-F5344CB8AC3E}">
        <p14:creationId xmlns:p14="http://schemas.microsoft.com/office/powerpoint/2010/main" val="83396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Population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Health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Management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It is not a department or job description.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It is the combined efforts and use of data, systems, and processes that occur across several levels of functioning within a health center </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1" i="1"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Everyone</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contributes to population health, beginning with individual patient encounters using a team-based approach to care, and extending out to value-based contracts with external agencies.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Tools and Strategies: (1) Identifying Gaps in Care, (2) Closing Care Gaps &amp; Patient Outreach, (3) Risk Stratification, and (4) Feedback loops/reporting</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43680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505483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899" y="1530194"/>
            <a:ext cx="10515600" cy="485358"/>
          </a:xfrm>
        </p:spPr>
        <p:txBody>
          <a:bodyPr>
            <a:normAutofit fontScale="90000"/>
          </a:bodyPr>
          <a:lstStyle/>
          <a:p>
            <a:pPr algn="ctr"/>
            <a:r>
              <a:rPr lang="en-US" dirty="0" smtClean="0">
                <a:latin typeface="+mj-lt"/>
              </a:rPr>
              <a:t>Clinical Dashboard: Identifying Gaps in Care</a:t>
            </a:r>
            <a:endParaRPr lang="en-US" dirty="0">
              <a:latin typeface="+mj-lt"/>
            </a:endParaRPr>
          </a:p>
        </p:txBody>
      </p:sp>
      <p:pic>
        <p:nvPicPr>
          <p:cNvPr id="7" name="Picture 6"/>
          <p:cNvPicPr>
            <a:picLocks noChangeAspect="1"/>
          </p:cNvPicPr>
          <p:nvPr/>
        </p:nvPicPr>
        <p:blipFill>
          <a:blip r:embed="rId2"/>
          <a:stretch>
            <a:fillRect/>
          </a:stretch>
        </p:blipFill>
        <p:spPr>
          <a:xfrm>
            <a:off x="498488" y="2079346"/>
            <a:ext cx="8235397" cy="4392706"/>
          </a:xfrm>
          <a:prstGeom prst="rect">
            <a:avLst/>
          </a:prstGeom>
        </p:spPr>
      </p:pic>
      <p:sp>
        <p:nvSpPr>
          <p:cNvPr id="5" name="Rectangle 4"/>
          <p:cNvSpPr/>
          <p:nvPr/>
        </p:nvSpPr>
        <p:spPr>
          <a:xfrm>
            <a:off x="4824239" y="3402623"/>
            <a:ext cx="6477837" cy="2496068"/>
          </a:xfrm>
          <a:prstGeom prst="rect">
            <a:avLst/>
          </a:prstGeom>
          <a:solidFill>
            <a:schemeClr val="bg1">
              <a:lumMod val="75000"/>
            </a:schemeClr>
          </a:solidFill>
        </p:spPr>
        <p:txBody>
          <a:bodyPr wrap="square">
            <a:spAutoFit/>
          </a:bodyPr>
          <a:lstStyle/>
          <a:p>
            <a:pPr marL="285750" marR="0" lvl="0" indent="-28575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Key piece of population health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management are clinical dashboards,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specifically the </a:t>
            </a:r>
            <a:r>
              <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Planned Care D</a:t>
            </a:r>
            <a:r>
              <a:rPr kumimoji="0" lang="en-US" sz="2400" b="1"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ashboard</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which is the engine driving all visits in primary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care at CHC.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 does the pre-visit planning by reviewing the dashboard to identify what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preventive services </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patient is due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 receive.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835145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Job Tools to Support Care Gap Closure</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291359" y="2361918"/>
            <a:ext cx="4089254" cy="3738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More than 40 care gaps on the Planned Care Dashboard</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instructions on the process and who is responsible for each segment of the process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Dashboards are not useful if there are no clear workflows in place for how to provide the care that the dashboard flags as needed.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rotWithShape="1">
          <a:blip r:embed="rId3"/>
          <a:srcRect l="2199" r="3567"/>
          <a:stretch/>
        </p:blipFill>
        <p:spPr>
          <a:xfrm>
            <a:off x="4380613" y="2833647"/>
            <a:ext cx="7695210" cy="2794990"/>
          </a:xfrm>
          <a:prstGeom prst="rect">
            <a:avLst/>
          </a:prstGeom>
        </p:spPr>
      </p:pic>
    </p:spTree>
    <p:extLst>
      <p:ext uri="{BB962C8B-B14F-4D97-AF65-F5344CB8AC3E}">
        <p14:creationId xmlns:p14="http://schemas.microsoft.com/office/powerpoint/2010/main" val="254930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5279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Beyond the Dashboards: </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Closing Care Gaps &amp; Patient Outreach</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59114" y="2726879"/>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Population health extends beyond the primary health care teams.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Three primary ways to close care gaps at CHCI</a:t>
            </a:r>
          </a:p>
          <a:p>
            <a:pPr marL="914400" marR="0" lvl="1"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Close care gaps in real time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when the opportunity arises (i.e. when a patient is seen for an acute visit, </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order </a:t>
            </a: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HbA1c that is due) </a:t>
            </a:r>
          </a:p>
          <a:p>
            <a:pPr marL="914400" marR="0" lvl="1"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Identify patients</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for whom the care gap has been addressed, but for whom we do not have a record indicating it was addressed (i.e. receive care elsewhere, go to at outside lab or radiologist for screenings and tests) </a:t>
            </a:r>
          </a:p>
          <a:p>
            <a:pPr marL="914400" marR="0" lvl="1"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Reach out to patient </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text or phone to schedule a visit or remind them of one so that they get the care they need to receive. </a:t>
            </a:r>
          </a:p>
          <a:p>
            <a:pPr marL="914400" marR="0" lvl="1"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311339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17468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Discussion Question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99706" y="2912533"/>
            <a:ext cx="10972800" cy="35076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rPr>
              <a:t>How do you close your care gaps at your health center? </a:t>
            </a:r>
          </a:p>
          <a:p>
            <a:pPr marL="0" marR="0" lvl="0" indent="0" algn="ctr"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rPr>
              <a:t>Who does it?</a:t>
            </a:r>
          </a:p>
          <a:p>
            <a:pPr marL="0" marR="0" lvl="0" indent="0" algn="ctr"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3600" b="0" i="1" u="none" strike="noStrike" kern="1200" cap="none" spc="0" normalizeH="0" baseline="0" noProof="0" dirty="0" smtClean="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rPr>
              <a:t>Please type your answer in the chat or unmute.</a:t>
            </a:r>
            <a:endParaRPr kumimoji="0" lang="en-US" sz="3600" b="0" i="1" u="none" strike="noStrike" kern="1200" cap="none" spc="0" normalizeH="0" baseline="0" noProof="0" dirty="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891922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Lessons Learned for Clinical Dashboards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Conduct chart reviews and site visits to learn from the clinical team what is and what is not working.</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Consider all of the various ways staff learn:</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Email written instructions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Screenshots of the process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Video of the rationale for addressing the care gap and the process for completing it</a:t>
            </a:r>
          </a:p>
        </p:txBody>
      </p:sp>
    </p:spTree>
    <p:extLst>
      <p:ext uri="{BB962C8B-B14F-4D97-AF65-F5344CB8AC3E}">
        <p14:creationId xmlns:p14="http://schemas.microsoft.com/office/powerpoint/2010/main" val="52542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Risk Stratification and </a:t>
            </a:r>
            <a:b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Strategies to Mitigate Risk</a:t>
            </a:r>
          </a:p>
        </p:txBody>
      </p:sp>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609600" y="2899668"/>
            <a:ext cx="10972800" cy="33216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 Connecticut, the HUSKY Medicaid PCMH+ program uses the Johns Hopkins Adjusted Clinical Groups (ACG) System to assign risk scores to patients, which are in turn available to providers who care for those patients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Use risk score for integrated care meetings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 that information to call center staff</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9958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20712"/>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Quarterly Chronic Disease Management Report </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86890" y="2143338"/>
            <a:ext cx="10546280" cy="1636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Reports sent to care team (MA, Nurse and Provider) quarterly and compares rates of key measures to their own site and agency-wide. </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910286" y="3104267"/>
            <a:ext cx="10371428" cy="3190476"/>
          </a:xfrm>
          <a:prstGeom prst="rect">
            <a:avLst/>
          </a:prstGeom>
          <a:ln>
            <a:solidFill>
              <a:schemeClr val="tx1"/>
            </a:solidFill>
          </a:ln>
        </p:spPr>
      </p:pic>
    </p:spTree>
    <p:extLst>
      <p:ext uri="{BB962C8B-B14F-4D97-AF65-F5344CB8AC3E}">
        <p14:creationId xmlns:p14="http://schemas.microsoft.com/office/powerpoint/2010/main" val="3108189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982182"/>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Polling Question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744534"/>
            <a:ext cx="10972800" cy="35076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rPr>
              <a:t>Is your health center engaged with value-based contracts? </a:t>
            </a:r>
          </a:p>
          <a:p>
            <a:pPr marL="0" marR="0" lvl="0" indent="0" algn="ctr"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3600" b="0" i="0" u="none" strike="noStrike" kern="1200" cap="none" spc="0" normalizeH="0" baseline="0" noProof="0" dirty="0" smtClean="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rPr>
              <a:t>(Yes/No/Unsure) </a:t>
            </a:r>
            <a:endParaRPr kumimoji="0" lang="en-US" sz="3600" b="0" i="0" u="none" strike="noStrike" kern="1200" cap="none" spc="0" normalizeH="0" baseline="0" noProof="0" dirty="0">
              <a:ln>
                <a:noFill/>
              </a:ln>
              <a:solidFill>
                <a:srgbClr val="4472C4">
                  <a:lumMod val="75000"/>
                </a:srgbClr>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65415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79" y="2367671"/>
            <a:ext cx="11515411" cy="4511709"/>
          </a:xfrm>
        </p:spPr>
        <p:txBody>
          <a:bodyPr>
            <a:normAutofit/>
          </a:bodyPr>
          <a:lstStyle/>
          <a:p>
            <a:pPr>
              <a:spcBef>
                <a:spcPts val="0"/>
              </a:spcBef>
              <a:spcAft>
                <a:spcPts val="1200"/>
              </a:spcAft>
            </a:pPr>
            <a:r>
              <a:rPr lang="en-US" sz="2600" spc="-50" dirty="0">
                <a:latin typeface="Calibri Light" panose="020F0302020204030204" pitchFamily="34" charset="0"/>
                <a:cs typeface="Calibri Light" panose="020F0302020204030204" pitchFamily="34" charset="0"/>
              </a:rPr>
              <a:t>Value-based care is a healthcare </a:t>
            </a:r>
            <a:r>
              <a:rPr lang="en-US" sz="2600" b="1" spc="-50" dirty="0">
                <a:latin typeface="Calibri Light" panose="020F0302020204030204" pitchFamily="34" charset="0"/>
                <a:cs typeface="Calibri Light" panose="020F0302020204030204" pitchFamily="34" charset="0"/>
              </a:rPr>
              <a:t>delivery model </a:t>
            </a:r>
            <a:r>
              <a:rPr lang="en-US" sz="2600" spc="-50" dirty="0">
                <a:latin typeface="Calibri Light" panose="020F0302020204030204" pitchFamily="34" charset="0"/>
                <a:cs typeface="Calibri Light" panose="020F0302020204030204" pitchFamily="34" charset="0"/>
              </a:rPr>
              <a:t>in which providers, including physicians and hospitals, are </a:t>
            </a:r>
            <a:r>
              <a:rPr lang="en-US" sz="2600" b="1" spc="-50" dirty="0">
                <a:latin typeface="Calibri Light" panose="020F0302020204030204" pitchFamily="34" charset="0"/>
                <a:cs typeface="Calibri Light" panose="020F0302020204030204" pitchFamily="34" charset="0"/>
              </a:rPr>
              <a:t>paid based on patient care outcomes. </a:t>
            </a:r>
          </a:p>
          <a:p>
            <a:pPr>
              <a:spcBef>
                <a:spcPts val="0"/>
              </a:spcBef>
              <a:spcAft>
                <a:spcPts val="1200"/>
              </a:spcAft>
            </a:pPr>
            <a:r>
              <a:rPr lang="en-US" sz="2600" spc="-50" dirty="0">
                <a:latin typeface="Calibri Light" panose="020F0302020204030204" pitchFamily="34" charset="0"/>
                <a:cs typeface="Calibri Light" panose="020F0302020204030204" pitchFamily="34" charset="0"/>
              </a:rPr>
              <a:t>Under </a:t>
            </a:r>
            <a:r>
              <a:rPr lang="en-US" sz="2600" b="1" spc="-50" dirty="0">
                <a:latin typeface="Calibri Light" panose="020F0302020204030204" pitchFamily="34" charset="0"/>
                <a:cs typeface="Calibri Light" panose="020F0302020204030204" pitchFamily="34" charset="0"/>
              </a:rPr>
              <a:t>value-based care agreements</a:t>
            </a:r>
            <a:r>
              <a:rPr lang="en-US" sz="2600" spc="-50" dirty="0">
                <a:latin typeface="Calibri Light" panose="020F0302020204030204" pitchFamily="34" charset="0"/>
                <a:cs typeface="Calibri Light" panose="020F0302020204030204" pitchFamily="34" charset="0"/>
              </a:rPr>
              <a:t>, providers are </a:t>
            </a:r>
            <a:r>
              <a:rPr lang="en-US" sz="2600" b="1" spc="-50" dirty="0">
                <a:latin typeface="Calibri Light" panose="020F0302020204030204" pitchFamily="34" charset="0"/>
                <a:cs typeface="Calibri Light" panose="020F0302020204030204" pitchFamily="34" charset="0"/>
              </a:rPr>
              <a:t>rewarded</a:t>
            </a:r>
            <a:r>
              <a:rPr lang="en-US" sz="2600" spc="-50" dirty="0">
                <a:latin typeface="Calibri Light" panose="020F0302020204030204" pitchFamily="34" charset="0"/>
                <a:cs typeface="Calibri Light" panose="020F0302020204030204" pitchFamily="34" charset="0"/>
              </a:rPr>
              <a:t> for helping patients </a:t>
            </a:r>
            <a:r>
              <a:rPr lang="en-US" sz="2600" b="1" spc="-50" dirty="0">
                <a:latin typeface="Calibri Light" panose="020F0302020204030204" pitchFamily="34" charset="0"/>
                <a:cs typeface="Calibri Light" panose="020F0302020204030204" pitchFamily="34" charset="0"/>
              </a:rPr>
              <a:t>improve their health</a:t>
            </a:r>
            <a:r>
              <a:rPr lang="en-US" sz="2600" spc="-50" dirty="0">
                <a:latin typeface="Calibri Light" panose="020F0302020204030204" pitchFamily="34" charset="0"/>
                <a:cs typeface="Calibri Light" panose="020F0302020204030204" pitchFamily="34" charset="0"/>
              </a:rPr>
              <a:t>, </a:t>
            </a:r>
            <a:r>
              <a:rPr lang="en-US" sz="2600" b="1" spc="-50" dirty="0">
                <a:latin typeface="Calibri Light" panose="020F0302020204030204" pitchFamily="34" charset="0"/>
                <a:cs typeface="Calibri Light" panose="020F0302020204030204" pitchFamily="34" charset="0"/>
              </a:rPr>
              <a:t>reduce the effects </a:t>
            </a:r>
            <a:r>
              <a:rPr lang="en-US" sz="2600" spc="-50" dirty="0">
                <a:latin typeface="Calibri Light" panose="020F0302020204030204" pitchFamily="34" charset="0"/>
                <a:cs typeface="Calibri Light" panose="020F0302020204030204" pitchFamily="34" charset="0"/>
              </a:rPr>
              <a:t>and </a:t>
            </a:r>
            <a:r>
              <a:rPr lang="en-US" sz="2600" b="1" spc="-50" dirty="0">
                <a:latin typeface="Calibri Light" panose="020F0302020204030204" pitchFamily="34" charset="0"/>
                <a:cs typeface="Calibri Light" panose="020F0302020204030204" pitchFamily="34" charset="0"/>
              </a:rPr>
              <a:t>incidence of chronic disease</a:t>
            </a:r>
            <a:r>
              <a:rPr lang="en-US" sz="2600" spc="-50" dirty="0">
                <a:latin typeface="Calibri Light" panose="020F0302020204030204" pitchFamily="34" charset="0"/>
                <a:cs typeface="Calibri Light" panose="020F0302020204030204" pitchFamily="34" charset="0"/>
              </a:rPr>
              <a:t>, and </a:t>
            </a:r>
            <a:r>
              <a:rPr lang="en-US" sz="2600" b="1" spc="-50" dirty="0">
                <a:latin typeface="Calibri Light" panose="020F0302020204030204" pitchFamily="34" charset="0"/>
                <a:cs typeface="Calibri Light" panose="020F0302020204030204" pitchFamily="34" charset="0"/>
              </a:rPr>
              <a:t>live healthier lives </a:t>
            </a:r>
            <a:r>
              <a:rPr lang="en-US" sz="2600" spc="-50" dirty="0">
                <a:latin typeface="Calibri Light" panose="020F0302020204030204" pitchFamily="34" charset="0"/>
                <a:cs typeface="Calibri Light" panose="020F0302020204030204" pitchFamily="34" charset="0"/>
              </a:rPr>
              <a:t>in an evidence-based way. </a:t>
            </a:r>
          </a:p>
          <a:p>
            <a:pPr>
              <a:spcBef>
                <a:spcPts val="0"/>
              </a:spcBef>
              <a:spcAft>
                <a:spcPts val="1200"/>
              </a:spcAft>
            </a:pPr>
            <a:r>
              <a:rPr lang="en-US" sz="2600" spc="-50" dirty="0">
                <a:latin typeface="Calibri Light" panose="020F0302020204030204" pitchFamily="34" charset="0"/>
                <a:cs typeface="Calibri Light" panose="020F0302020204030204" pitchFamily="34" charset="0"/>
              </a:rPr>
              <a:t>The </a:t>
            </a:r>
            <a:r>
              <a:rPr lang="en-US" sz="2600" b="1" spc="-50" dirty="0">
                <a:latin typeface="Calibri Light" panose="020F0302020204030204" pitchFamily="34" charset="0"/>
                <a:cs typeface="Calibri Light" panose="020F0302020204030204" pitchFamily="34" charset="0"/>
              </a:rPr>
              <a:t>“value” </a:t>
            </a:r>
            <a:r>
              <a:rPr lang="en-US" sz="2600" spc="-50" dirty="0">
                <a:latin typeface="Calibri Light" panose="020F0302020204030204" pitchFamily="34" charset="0"/>
                <a:cs typeface="Calibri Light" panose="020F0302020204030204" pitchFamily="34" charset="0"/>
              </a:rPr>
              <a:t>in value-based care is </a:t>
            </a:r>
            <a:r>
              <a:rPr lang="en-US" sz="2600" b="1" spc="-50" dirty="0">
                <a:latin typeface="Calibri Light" panose="020F0302020204030204" pitchFamily="34" charset="0"/>
                <a:cs typeface="Calibri Light" panose="020F0302020204030204" pitchFamily="34" charset="0"/>
              </a:rPr>
              <a:t>derived from measuring health outcomes against the cost of delivering the outcomes. </a:t>
            </a:r>
            <a:r>
              <a:rPr lang="en-US" sz="2600" spc="-50" dirty="0">
                <a:latin typeface="Calibri Light" panose="020F0302020204030204" pitchFamily="34" charset="0"/>
                <a:cs typeface="Calibri Light" panose="020F0302020204030204" pitchFamily="34" charset="0"/>
              </a:rPr>
              <a:t>The </a:t>
            </a:r>
            <a:r>
              <a:rPr lang="en-US" sz="2600" b="1" spc="-50" dirty="0">
                <a:latin typeface="Calibri Light" panose="020F0302020204030204" pitchFamily="34" charset="0"/>
                <a:cs typeface="Calibri Light" panose="020F0302020204030204" pitchFamily="34" charset="0"/>
              </a:rPr>
              <a:t>value extends to all—patients, providers, payers, suppliers, and society</a:t>
            </a:r>
            <a:r>
              <a:rPr lang="en-US" sz="2600" spc="-50" dirty="0">
                <a:latin typeface="Calibri Light" panose="020F0302020204030204" pitchFamily="34" charset="0"/>
                <a:cs typeface="Calibri Light" panose="020F0302020204030204" pitchFamily="34" charset="0"/>
              </a:rPr>
              <a:t> as a whole.</a:t>
            </a:r>
          </a:p>
          <a:p>
            <a:pPr>
              <a:spcBef>
                <a:spcPts val="0"/>
              </a:spcBef>
              <a:spcAft>
                <a:spcPts val="600"/>
              </a:spcAft>
            </a:pPr>
            <a:r>
              <a:rPr lang="en-US" sz="1900" spc="-50" dirty="0">
                <a:latin typeface="Calibri Light" panose="020F0302020204030204" pitchFamily="34" charset="0"/>
                <a:cs typeface="Calibri Light" panose="020F0302020204030204" pitchFamily="34" charset="0"/>
                <a:hlinkClick r:id="rId3"/>
              </a:rPr>
              <a:t>https://</a:t>
            </a:r>
            <a:r>
              <a:rPr lang="en-US" sz="1900" spc="-50" dirty="0" smtClean="0">
                <a:latin typeface="Calibri Light" panose="020F0302020204030204" pitchFamily="34" charset="0"/>
                <a:cs typeface="Calibri Light" panose="020F0302020204030204" pitchFamily="34" charset="0"/>
                <a:hlinkClick r:id="rId3"/>
              </a:rPr>
              <a:t>catalyst.nejm.org/what-is-value-based-care</a:t>
            </a:r>
            <a:endParaRPr lang="en-US" sz="1900" spc="-50" dirty="0">
              <a:latin typeface="Calibri Light" panose="020F0302020204030204" pitchFamily="34" charset="0"/>
              <a:cs typeface="Calibri Light" panose="020F0302020204030204" pitchFamily="34" charset="0"/>
            </a:endParaRPr>
          </a:p>
        </p:txBody>
      </p:sp>
      <p:sp>
        <p:nvSpPr>
          <p:cNvPr id="7" name="Slide Number Placeholder 3"/>
          <p:cNvSpPr txBox="1">
            <a:spLocks/>
          </p:cNvSpPr>
          <p:nvPr/>
        </p:nvSpPr>
        <p:spPr>
          <a:xfrm>
            <a:off x="1524000" y="6495834"/>
            <a:ext cx="487363" cy="285966"/>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225A3348-EC9C-5F45-A82A-2C26670334C6}" type="slidenum">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1359601" y="1497115"/>
            <a:ext cx="9144000" cy="770467"/>
          </a:xfrm>
          <a:prstGeom prst="rect">
            <a:avLst/>
          </a:prstGeom>
        </p:spPr>
        <p:txBody>
          <a:bodyPr vert="horz" wrap="square"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240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Defining Value-Based Care</a:t>
            </a:r>
          </a:p>
        </p:txBody>
      </p:sp>
    </p:spTree>
    <p:extLst>
      <p:ext uri="{BB962C8B-B14F-4D97-AF65-F5344CB8AC3E}">
        <p14:creationId xmlns:p14="http://schemas.microsoft.com/office/powerpoint/2010/main" val="2405164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Value-Based Contracts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59114" y="2167021"/>
            <a:ext cx="10972800" cy="42946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Give careful consideration to the requirements of the </a:t>
            </a:r>
            <a:r>
              <a:rPr kumimoji="0" lang="en-US" sz="2400" b="0" i="0" u="none" strike="noStrike" kern="1200" cap="none" spc="0" normalizeH="0" baseline="0" noProof="0" dirty="0" err="1" smtClean="0">
                <a:ln>
                  <a:noFill/>
                </a:ln>
                <a:solidFill>
                  <a:prstClr val="black"/>
                </a:solidFill>
                <a:effectLst/>
                <a:uLnTx/>
                <a:uFillTx/>
                <a:latin typeface="Calibri Light" panose="020F0302020204030204" pitchFamily="34" charset="0"/>
                <a:ea typeface="+mn-ea"/>
                <a:cs typeface="Calibri Light" panose="020F0302020204030204" pitchFamily="34" charset="0"/>
              </a:rPr>
              <a:t>payor</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Quality Measures; Hierarchical Condition Categories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Timelines</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Portals; Data Accuracy</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Philosophy for your agency that is well articulated and understood:</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Crosswalk metrics so that internal clinical expectations are understood in the context of value based metrics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Benefits: Additional data about your patients you may not have – can enhance quantitative knowledge about patients; Supports targeted investments to achieve optimal health outcomes</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Pitfalls: Takes considerable work and dedicated staff to make it effective and worth time and effort</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39709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5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val="3700357910"/>
              </p:ext>
            </p:extLst>
          </p:nvPr>
        </p:nvGraphicFramePr>
        <p:xfrm>
          <a:off x="609600" y="2311400"/>
          <a:ext cx="10972800" cy="3970866"/>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6618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1" dirty="0">
                          <a:effectLst/>
                          <a:latin typeface="+mj-lt"/>
                        </a:rPr>
                        <a:t>1:00 – 1:05</a:t>
                      </a:r>
                      <a:endParaRPr lang="en-US" sz="2400" b="1"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smtClean="0">
                          <a:solidFill>
                            <a:schemeClr val="tx1"/>
                          </a:solidFill>
                          <a:effectLst/>
                          <a:latin typeface="+mj-lt"/>
                        </a:rPr>
                        <a:t>Welcome</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6618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1" dirty="0">
                          <a:effectLst/>
                          <a:latin typeface="+mj-lt"/>
                        </a:rPr>
                        <a:t>1:05 – </a:t>
                      </a:r>
                      <a:r>
                        <a:rPr lang="en-US" sz="2400" b="1" dirty="0" smtClean="0">
                          <a:effectLst/>
                          <a:latin typeface="+mj-lt"/>
                        </a:rPr>
                        <a:t>1:15</a:t>
                      </a:r>
                      <a:endParaRPr lang="en-US" sz="2400" b="1"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a:spcBef>
                          <a:spcPts val="0"/>
                        </a:spcBef>
                        <a:spcAft>
                          <a:spcPts val="0"/>
                        </a:spcAft>
                        <a:buNone/>
                      </a:pPr>
                      <a:r>
                        <a:rPr lang="en-US" sz="2400" b="0" dirty="0" smtClean="0">
                          <a:solidFill>
                            <a:schemeClr val="tx1"/>
                          </a:solidFill>
                          <a:latin typeface="+mj-lt"/>
                        </a:rPr>
                        <a:t>Role of Business Intelligence </a:t>
                      </a:r>
                    </a:p>
                  </a:txBody>
                  <a:tcPr marL="68580" marR="68580" marT="0" marB="0" anchor="ctr"/>
                </a:tc>
                <a:extLst>
                  <a:ext uri="{0D108BD9-81ED-4DB2-BD59-A6C34878D82A}">
                    <a16:rowId xmlns:a16="http://schemas.microsoft.com/office/drawing/2014/main" val="4265957203"/>
                  </a:ext>
                </a:extLst>
              </a:tr>
              <a:tr h="6618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b="1" dirty="0" smtClean="0">
                          <a:effectLst/>
                          <a:latin typeface="+mj-lt"/>
                        </a:rPr>
                        <a:t>1:15 </a:t>
                      </a:r>
                      <a:r>
                        <a:rPr lang="en-US" sz="2400" b="1" dirty="0">
                          <a:effectLst/>
                          <a:latin typeface="+mj-lt"/>
                        </a:rPr>
                        <a:t>– </a:t>
                      </a:r>
                      <a:r>
                        <a:rPr lang="en-US" sz="2400" b="1" dirty="0" smtClean="0">
                          <a:effectLst/>
                          <a:latin typeface="+mj-lt"/>
                        </a:rPr>
                        <a:t>1:40</a:t>
                      </a:r>
                      <a:endParaRPr lang="en-US" sz="2400" b="1"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j-lt"/>
                          <a:ea typeface="Calibri"/>
                          <a:cs typeface="Calibri Light" panose="020F0302020204030204" pitchFamily="34" charset="0"/>
                        </a:rPr>
                        <a:t>Role of Population Health Management </a:t>
                      </a:r>
                    </a:p>
                  </a:txBody>
                  <a:tcPr marL="68580" marR="68580" marT="0" marB="0" anchor="ctr"/>
                </a:tc>
                <a:extLst>
                  <a:ext uri="{0D108BD9-81ED-4DB2-BD59-A6C34878D82A}">
                    <a16:rowId xmlns:a16="http://schemas.microsoft.com/office/drawing/2014/main" val="2445749511"/>
                  </a:ext>
                </a:extLst>
              </a:tr>
              <a:tr h="6618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effectLst/>
                          <a:latin typeface="+mj-lt"/>
                          <a:ea typeface="Calibri" panose="020F0502020204030204" pitchFamily="34" charset="0"/>
                          <a:cs typeface="Calibri Light" panose="020F0302020204030204" pitchFamily="34" charset="0"/>
                        </a:rPr>
                        <a:t>1:40 – 2:10</a:t>
                      </a:r>
                    </a:p>
                  </a:txBody>
                  <a:tcPr marL="68580" marR="68580" marT="0" marB="0" anchor="ctr"/>
                </a:tc>
                <a:tc>
                  <a:txBody>
                    <a:bodyPr/>
                    <a:lstStyle/>
                    <a:p>
                      <a:pPr marL="0" marR="0">
                        <a:spcBef>
                          <a:spcPts val="0"/>
                        </a:spcBef>
                        <a:spcAft>
                          <a:spcPts val="0"/>
                        </a:spcAft>
                      </a:pPr>
                      <a:r>
                        <a:rPr lang="en-US" sz="2400" b="0" kern="1200" dirty="0" smtClean="0">
                          <a:solidFill>
                            <a:schemeClr val="tx1"/>
                          </a:solidFill>
                          <a:latin typeface="+mj-lt"/>
                          <a:ea typeface="+mn-ea"/>
                          <a:cs typeface="Calibri Light" panose="020F0302020204030204" pitchFamily="34" charset="0"/>
                        </a:rPr>
                        <a:t>Meaningful Integration of HIT for Team-Based Care </a:t>
                      </a:r>
                    </a:p>
                  </a:txBody>
                  <a:tcPr marL="68580" marR="68580" marT="0" marB="0" anchor="ctr"/>
                </a:tc>
                <a:extLst>
                  <a:ext uri="{0D108BD9-81ED-4DB2-BD59-A6C34878D82A}">
                    <a16:rowId xmlns:a16="http://schemas.microsoft.com/office/drawing/2014/main" val="2944007879"/>
                  </a:ext>
                </a:extLst>
              </a:tr>
              <a:tr h="6618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effectLst/>
                          <a:latin typeface="+mj-lt"/>
                          <a:ea typeface="Calibri" panose="020F0502020204030204" pitchFamily="34" charset="0"/>
                          <a:cs typeface="Calibri Light" panose="020F0302020204030204" pitchFamily="34" charset="0"/>
                        </a:rPr>
                        <a:t>2:10</a:t>
                      </a:r>
                      <a:r>
                        <a:rPr lang="en-US" sz="2400" b="1" baseline="0" dirty="0" smtClean="0">
                          <a:effectLst/>
                          <a:latin typeface="+mj-lt"/>
                          <a:ea typeface="Calibri" panose="020F0502020204030204" pitchFamily="34" charset="0"/>
                          <a:cs typeface="Calibri Light" panose="020F0302020204030204" pitchFamily="34" charset="0"/>
                        </a:rPr>
                        <a:t> – 2:25</a:t>
                      </a:r>
                      <a:endParaRPr lang="en-US" sz="2400" b="1"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p>
                      <a:pPr marL="0" marR="0">
                        <a:spcBef>
                          <a:spcPts val="0"/>
                        </a:spcBef>
                        <a:spcAft>
                          <a:spcPts val="0"/>
                        </a:spcAft>
                      </a:pPr>
                      <a:r>
                        <a:rPr lang="en-US" sz="2400" b="0" kern="1200" dirty="0" smtClean="0">
                          <a:solidFill>
                            <a:schemeClr val="tx1"/>
                          </a:solidFill>
                          <a:latin typeface="+mj-lt"/>
                          <a:ea typeface="+mn-ea"/>
                          <a:cs typeface="Calibri Light" panose="020F0302020204030204" pitchFamily="34" charset="0"/>
                        </a:rPr>
                        <a:t>Quality Improvement Refresh: PDSA Cycles </a:t>
                      </a:r>
                    </a:p>
                  </a:txBody>
                  <a:tcPr marL="68580" marR="68580" marT="0" marB="0" anchor="ctr"/>
                </a:tc>
                <a:extLst>
                  <a:ext uri="{0D108BD9-81ED-4DB2-BD59-A6C34878D82A}">
                    <a16:rowId xmlns:a16="http://schemas.microsoft.com/office/drawing/2014/main" val="2992798147"/>
                  </a:ext>
                </a:extLst>
              </a:tr>
              <a:tr h="6618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effectLst/>
                          <a:latin typeface="+mj-lt"/>
                        </a:rPr>
                        <a:t>2:25– </a:t>
                      </a:r>
                      <a:r>
                        <a:rPr lang="en-US" sz="2400" b="1" dirty="0">
                          <a:effectLst/>
                          <a:latin typeface="+mj-lt"/>
                        </a:rPr>
                        <a:t>2:30</a:t>
                      </a:r>
                      <a:endParaRPr lang="en-US" sz="2400" b="1" dirty="0">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b="0" kern="1200" dirty="0">
                          <a:solidFill>
                            <a:schemeClr val="tx1"/>
                          </a:solidFill>
                          <a:latin typeface="+mj-lt"/>
                        </a:rPr>
                        <a:t>Q/A,</a:t>
                      </a:r>
                      <a:r>
                        <a:rPr lang="en-US" sz="2400" b="0" kern="1200" baseline="0" dirty="0">
                          <a:solidFill>
                            <a:schemeClr val="tx1"/>
                          </a:solidFill>
                          <a:latin typeface="+mj-lt"/>
                        </a:rPr>
                        <a:t> Next Steps, and Evaluation </a:t>
                      </a:r>
                      <a:endParaRPr lang="en-US" sz="2400" b="0" kern="1200" dirty="0">
                        <a:solidFill>
                          <a:schemeClr val="tx1"/>
                        </a:solidFill>
                        <a:latin typeface="+mj-lt"/>
                        <a:ea typeface="+mn-ea"/>
                        <a:cs typeface="Calibri Light" panose="020F0302020204030204" pitchFamily="34" charset="0"/>
                      </a:endParaRPr>
                    </a:p>
                  </a:txBody>
                  <a:tcPr marL="68580" marR="68580" marT="0" marB="0" anchor="ctr"/>
                </a:tc>
                <a:extLst>
                  <a:ext uri="{0D108BD9-81ED-4DB2-BD59-A6C34878D82A}">
                    <a16:rowId xmlns:a16="http://schemas.microsoft.com/office/drawing/2014/main" val="22432043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377929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549048"/>
            <a:ext cx="109728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Examples of Elements of Value-Based Contracts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Incentive to implement certain visit types (i.e. Annual Wellness Visits, Transition Care Management)</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Per member per month payment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Lump sum for financial savings </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Bonus payment for each care gap you close</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Tree>
    <p:extLst>
      <p:ext uri="{BB962C8B-B14F-4D97-AF65-F5344CB8AC3E}">
        <p14:creationId xmlns:p14="http://schemas.microsoft.com/office/powerpoint/2010/main" val="317516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079523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93E401B-6AA9-4663-BA2E-4637AB6E927D}"/>
              </a:ext>
            </a:extLst>
          </p:cNvPr>
          <p:cNvSpPr>
            <a:spLocks noGrp="1"/>
          </p:cNvSpPr>
          <p:nvPr>
            <p:ph type="subTitle" idx="1"/>
          </p:nvPr>
        </p:nvSpPr>
        <p:spPr>
          <a:xfrm>
            <a:off x="6675190" y="4425768"/>
            <a:ext cx="4645250" cy="1147863"/>
          </a:xfrm>
        </p:spPr>
        <p:txBody>
          <a:bodyPr anchor="t">
            <a:noAutofit/>
          </a:bodyPr>
          <a:lstStyle/>
          <a:p>
            <a:pPr algn="l"/>
            <a:r>
              <a:rPr lang="en-US" sz="2000" dirty="0">
                <a:solidFill>
                  <a:schemeClr val="bg1"/>
                </a:solidFill>
                <a:latin typeface="Arial" panose="020B0604020202020204" pitchFamily="34" charset="0"/>
                <a:cs typeface="Arial" panose="020B0604020202020204" pitchFamily="34" charset="0"/>
              </a:rPr>
              <a:t>Taylor Miranda Thompson</a:t>
            </a:r>
          </a:p>
          <a:p>
            <a:pPr algn="l"/>
            <a:r>
              <a:rPr lang="en-US" sz="2000" dirty="0">
                <a:solidFill>
                  <a:schemeClr val="bg1"/>
                </a:solidFill>
                <a:latin typeface="Arial" panose="020B0604020202020204" pitchFamily="34" charset="0"/>
                <a:cs typeface="Arial" panose="020B0604020202020204" pitchFamily="34" charset="0"/>
              </a:rPr>
              <a:t>Senior Quality Initiatives Manager</a:t>
            </a:r>
          </a:p>
          <a:p>
            <a:pPr algn="l"/>
            <a:r>
              <a:rPr lang="en-US" sz="2000" dirty="0">
                <a:solidFill>
                  <a:schemeClr val="bg1"/>
                </a:solidFill>
                <a:latin typeface="Arial" panose="020B0604020202020204" pitchFamily="34" charset="0"/>
                <a:cs typeface="Arial" panose="020B0604020202020204" pitchFamily="34" charset="0"/>
              </a:rPr>
              <a:t>Colorado Community Health Network</a:t>
            </a:r>
          </a:p>
          <a:p>
            <a:pPr algn="l"/>
            <a:r>
              <a:rPr lang="en-US" sz="2000" dirty="0">
                <a:solidFill>
                  <a:schemeClr val="bg1"/>
                </a:solidFill>
                <a:latin typeface="Arial" panose="020B0604020202020204" pitchFamily="34" charset="0"/>
                <a:cs typeface="Arial" panose="020B0604020202020204" pitchFamily="34" charset="0"/>
                <a:hlinkClick r:id="rId3"/>
              </a:rPr>
              <a:t>tmiranda@cchn.org</a:t>
            </a:r>
            <a:r>
              <a:rPr lang="en-US" sz="2000" dirty="0">
                <a:solidFill>
                  <a:schemeClr val="bg1"/>
                </a:solidFill>
                <a:latin typeface="Arial" panose="020B0604020202020204" pitchFamily="34" charset="0"/>
                <a:cs typeface="Arial" panose="020B0604020202020204" pitchFamily="34" charset="0"/>
              </a:rPr>
              <a:t> </a:t>
            </a:r>
          </a:p>
        </p:txBody>
      </p:sp>
      <p:sp>
        <p:nvSpPr>
          <p:cNvPr id="36" name="Freeform: Shape 35">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rawing of a face&#10;&#10;Description automatically generated">
            <a:extLst>
              <a:ext uri="{FF2B5EF4-FFF2-40B4-BE49-F238E27FC236}">
                <a16:creationId xmlns:a16="http://schemas.microsoft.com/office/drawing/2014/main" id="{D1E9001D-A220-4EF1-AF0B-23257BCE7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82" y="1226973"/>
            <a:ext cx="4047843" cy="3035882"/>
          </a:xfrm>
          <a:prstGeom prst="rect">
            <a:avLst/>
          </a:prstGeom>
        </p:spPr>
      </p:pic>
      <p:sp>
        <p:nvSpPr>
          <p:cNvPr id="2" name="TextBox 1">
            <a:extLst>
              <a:ext uri="{FF2B5EF4-FFF2-40B4-BE49-F238E27FC236}">
                <a16:creationId xmlns:a16="http://schemas.microsoft.com/office/drawing/2014/main" id="{FACBBFFE-788A-40ED-AE2E-65B7AD11F15D}"/>
              </a:ext>
            </a:extLst>
          </p:cNvPr>
          <p:cNvSpPr txBox="1"/>
          <p:nvPr/>
        </p:nvSpPr>
        <p:spPr>
          <a:xfrm>
            <a:off x="6859766" y="1520387"/>
            <a:ext cx="464525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Meaningful Integration of HIT for Team-Based Care</a:t>
            </a:r>
            <a:r>
              <a:rPr kumimoji="0" lang="en-US" sz="2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p>
        </p:txBody>
      </p:sp>
    </p:spTree>
    <p:extLst>
      <p:ext uri="{BB962C8B-B14F-4D97-AF65-F5344CB8AC3E}">
        <p14:creationId xmlns:p14="http://schemas.microsoft.com/office/powerpoint/2010/main" val="47379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oogle Shape;168;p21" descr="Diagram&#10;&#10;Description automatically generated">
            <a:extLst>
              <a:ext uri="{FF2B5EF4-FFF2-40B4-BE49-F238E27FC236}">
                <a16:creationId xmlns:a16="http://schemas.microsoft.com/office/drawing/2014/main" id="{79215CF8-F2BD-4C08-997B-4ED4D3CC29C5}"/>
              </a:ext>
            </a:extLst>
          </p:cNvPr>
          <p:cNvPicPr preferRelativeResize="0">
            <a:picLocks/>
          </p:cNvPicPr>
          <p:nvPr/>
        </p:nvPicPr>
        <p:blipFill rotWithShape="1">
          <a:blip r:embed="rId3">
            <a:alphaModFix/>
          </a:blip>
          <a:srcRect/>
          <a:stretch/>
        </p:blipFill>
        <p:spPr>
          <a:xfrm>
            <a:off x="4389120" y="231915"/>
            <a:ext cx="7131648" cy="6394169"/>
          </a:xfrm>
          <a:prstGeom prst="rect">
            <a:avLst/>
          </a:prstGeom>
          <a:noFill/>
          <a:ln>
            <a:noFill/>
          </a:ln>
        </p:spPr>
      </p:pic>
      <p:sp>
        <p:nvSpPr>
          <p:cNvPr id="8" name="TextBox 7">
            <a:extLst>
              <a:ext uri="{FF2B5EF4-FFF2-40B4-BE49-F238E27FC236}">
                <a16:creationId xmlns:a16="http://schemas.microsoft.com/office/drawing/2014/main" id="{197135DA-7D7D-4870-A5E7-CADC418C15D4}"/>
              </a:ext>
            </a:extLst>
          </p:cNvPr>
          <p:cNvSpPr txBox="1"/>
          <p:nvPr/>
        </p:nvSpPr>
        <p:spPr>
          <a:xfrm>
            <a:off x="0" y="951846"/>
            <a:ext cx="678656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Arial" panose="020B0604020202020204" pitchFamily="34" charset="0"/>
              </a:rPr>
              <a:t>Building Blocks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Arial" panose="020B0604020202020204" pitchFamily="34" charset="0"/>
              </a:rPr>
              <a:t>Team-Based Care</a:t>
            </a:r>
            <a:endParaRPr kumimoji="0" lang="en-US" sz="36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endParaRPr>
          </a:p>
        </p:txBody>
      </p:sp>
      <p:sp>
        <p:nvSpPr>
          <p:cNvPr id="6" name="Rectangle: Rounded Corners 5">
            <a:extLst>
              <a:ext uri="{FF2B5EF4-FFF2-40B4-BE49-F238E27FC236}">
                <a16:creationId xmlns:a16="http://schemas.microsoft.com/office/drawing/2014/main" id="{A139219F-82E1-4ABC-91CF-16A0A7DE0F26}"/>
              </a:ext>
            </a:extLst>
          </p:cNvPr>
          <p:cNvSpPr/>
          <p:nvPr/>
        </p:nvSpPr>
        <p:spPr>
          <a:xfrm>
            <a:off x="4389120" y="4937760"/>
            <a:ext cx="7333852" cy="1825484"/>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344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F40-4DE4-4795-B483-DDFEE11EA3CF}"/>
              </a:ext>
            </a:extLst>
          </p:cNvPr>
          <p:cNvSpPr>
            <a:spLocks noGrp="1"/>
          </p:cNvSpPr>
          <p:nvPr>
            <p:ph type="title"/>
          </p:nvPr>
        </p:nvSpPr>
        <p:spPr/>
        <p:txBody>
          <a:bodyPr>
            <a:normAutofit/>
          </a:bodyPr>
          <a:lstStyle/>
          <a:p>
            <a:r>
              <a:rPr lang="en-US" sz="3600" dirty="0">
                <a:solidFill>
                  <a:schemeClr val="tx1">
                    <a:lumMod val="75000"/>
                    <a:lumOff val="25000"/>
                  </a:schemeClr>
                </a:solidFill>
                <a:latin typeface="Arial Black" panose="020B0A04020102020204" pitchFamily="34" charset="0"/>
              </a:rPr>
              <a:t>Empanelment</a:t>
            </a:r>
            <a:endParaRPr lang="en-US" sz="36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746F4530-FCE2-491D-AD42-E5C4D89C1A1A}"/>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Process of assigning a portion of the practice’s patients to a provider/care team</a:t>
            </a:r>
          </a:p>
          <a:p>
            <a:r>
              <a:rPr lang="en-US" sz="2400" dirty="0">
                <a:latin typeface="Arial" panose="020B0604020202020204" pitchFamily="34" charset="0"/>
                <a:cs typeface="Arial" panose="020B0604020202020204" pitchFamily="34" charset="0"/>
              </a:rPr>
              <a:t>Care team assumes responsibility for coordinating and providing all primary care services for their panel of patients</a:t>
            </a:r>
          </a:p>
        </p:txBody>
      </p:sp>
      <p:pic>
        <p:nvPicPr>
          <p:cNvPr id="4" name="Picture 3" descr="C:\Users\johanna\Desktop\PanelManagementPic2.png">
            <a:extLst>
              <a:ext uri="{FF2B5EF4-FFF2-40B4-BE49-F238E27FC236}">
                <a16:creationId xmlns:a16="http://schemas.microsoft.com/office/drawing/2014/main" id="{A3619558-AB35-4B24-94BC-9029BE1604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99279"/>
            <a:ext cx="7315200" cy="2701290"/>
          </a:xfrm>
          <a:prstGeom prst="rect">
            <a:avLst/>
          </a:prstGeom>
          <a:noFill/>
          <a:ln>
            <a:noFill/>
          </a:ln>
        </p:spPr>
      </p:pic>
      <p:sp>
        <p:nvSpPr>
          <p:cNvPr id="5" name="Oval 4">
            <a:extLst>
              <a:ext uri="{FF2B5EF4-FFF2-40B4-BE49-F238E27FC236}">
                <a16:creationId xmlns:a16="http://schemas.microsoft.com/office/drawing/2014/main" id="{C33DB5FE-C89F-416B-B0D7-97BEEE23F2EC}"/>
              </a:ext>
            </a:extLst>
          </p:cNvPr>
          <p:cNvSpPr/>
          <p:nvPr/>
        </p:nvSpPr>
        <p:spPr>
          <a:xfrm>
            <a:off x="7366781" y="3734216"/>
            <a:ext cx="4343400" cy="2701290"/>
          </a:xfrm>
          <a:prstGeom prst="ellipse">
            <a:avLst/>
          </a:prstGeom>
          <a:noFill/>
          <a:ln w="76200">
            <a:solidFill>
              <a:schemeClr val="bg2">
                <a:lumMod val="1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6C35799-E3D6-4183-AC8B-CDE631150749}"/>
              </a:ext>
            </a:extLst>
          </p:cNvPr>
          <p:cNvSpPr/>
          <p:nvPr/>
        </p:nvSpPr>
        <p:spPr>
          <a:xfrm>
            <a:off x="7427741" y="4347626"/>
            <a:ext cx="1844040" cy="1767840"/>
          </a:xfrm>
          <a:prstGeom prst="ellipse">
            <a:avLst/>
          </a:prstGeom>
          <a:noFill/>
          <a:ln w="76200">
            <a:solidFill>
              <a:schemeClr val="bg2">
                <a:lumMod val="1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C53C101-DD17-4D86-976B-F1A569C27D4C}"/>
              </a:ext>
            </a:extLst>
          </p:cNvPr>
          <p:cNvSpPr/>
          <p:nvPr/>
        </p:nvSpPr>
        <p:spPr>
          <a:xfrm rot="19218730">
            <a:off x="7333442" y="3863149"/>
            <a:ext cx="2953557" cy="1767840"/>
          </a:xfrm>
          <a:prstGeom prst="ellipse">
            <a:avLst/>
          </a:prstGeom>
          <a:noFill/>
          <a:ln w="76200">
            <a:solidFill>
              <a:schemeClr val="bg2">
                <a:lumMod val="1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F8DF-EB9F-43D1-ABCC-E7578143120F}"/>
              </a:ext>
            </a:extLst>
          </p:cNvPr>
          <p:cNvSpPr>
            <a:spLocks noGrp="1"/>
          </p:cNvSpPr>
          <p:nvPr>
            <p:ph type="title"/>
          </p:nvPr>
        </p:nvSpPr>
        <p:spPr/>
        <p:txBody>
          <a:bodyPr>
            <a:normAutofit/>
          </a:bodyPr>
          <a:lstStyle/>
          <a:p>
            <a:r>
              <a:rPr lang="en-US" sz="3600" dirty="0">
                <a:solidFill>
                  <a:schemeClr val="tx1">
                    <a:lumMod val="75000"/>
                    <a:lumOff val="25000"/>
                  </a:schemeClr>
                </a:solidFill>
                <a:latin typeface="Arial Black" panose="020B0A04020102020204" pitchFamily="34" charset="0"/>
              </a:rPr>
              <a:t>Team-based Roles &amp; Responsibilities</a:t>
            </a:r>
          </a:p>
        </p:txBody>
      </p:sp>
      <p:sp>
        <p:nvSpPr>
          <p:cNvPr id="3" name="Content Placeholder 2">
            <a:extLst>
              <a:ext uri="{FF2B5EF4-FFF2-40B4-BE49-F238E27FC236}">
                <a16:creationId xmlns:a16="http://schemas.microsoft.com/office/drawing/2014/main" id="{D393D609-716B-4C50-90CB-53684F025920}"/>
              </a:ext>
            </a:extLst>
          </p:cNvPr>
          <p:cNvSpPr>
            <a:spLocks noGrp="1"/>
          </p:cNvSpPr>
          <p:nvPr>
            <p:ph idx="1"/>
          </p:nvPr>
        </p:nvSpPr>
        <p:spPr>
          <a:xfrm>
            <a:off x="392723" y="1690688"/>
            <a:ext cx="10515600" cy="4351338"/>
          </a:xfrm>
        </p:spPr>
        <p:txBody>
          <a:bodyPr>
            <a:normAutofit/>
          </a:bodyPr>
          <a:lstStyle/>
          <a:p>
            <a:r>
              <a:rPr lang="en-US" sz="2400" dirty="0">
                <a:latin typeface="Arial" panose="020B0604020202020204" pitchFamily="34" charset="0"/>
                <a:cs typeface="Arial" panose="020B0604020202020204" pitchFamily="34" charset="0"/>
              </a:rPr>
              <a:t>Use of BI/HIT is not just an IT function</a:t>
            </a:r>
          </a:p>
          <a:p>
            <a:r>
              <a:rPr lang="en-US" sz="2400" dirty="0">
                <a:latin typeface="Arial" panose="020B0604020202020204" pitchFamily="34" charset="0"/>
                <a:cs typeface="Arial" panose="020B0604020202020204" pitchFamily="34" charset="0"/>
              </a:rPr>
              <a:t>Establish clear responsibilities by role and ensure training</a:t>
            </a:r>
          </a:p>
        </p:txBody>
      </p:sp>
      <p:graphicFrame>
        <p:nvGraphicFramePr>
          <p:cNvPr id="4" name="Table 4">
            <a:extLst>
              <a:ext uri="{FF2B5EF4-FFF2-40B4-BE49-F238E27FC236}">
                <a16:creationId xmlns:a16="http://schemas.microsoft.com/office/drawing/2014/main" id="{722102D9-27C2-4E11-99D4-080B1B31C49C}"/>
              </a:ext>
            </a:extLst>
          </p:cNvPr>
          <p:cNvGraphicFramePr>
            <a:graphicFrameLocks noGrp="1"/>
          </p:cNvGraphicFramePr>
          <p:nvPr>
            <p:extLst/>
          </p:nvPr>
        </p:nvGraphicFramePr>
        <p:xfrm>
          <a:off x="3000375" y="3016251"/>
          <a:ext cx="8353425" cy="3228021"/>
        </p:xfrm>
        <a:graphic>
          <a:graphicData uri="http://schemas.openxmlformats.org/drawingml/2006/table">
            <a:tbl>
              <a:tblPr firstRow="1" bandRow="1">
                <a:tableStyleId>{5C22544A-7EE6-4342-B048-85BDC9FD1C3A}</a:tableStyleId>
              </a:tblPr>
              <a:tblGrid>
                <a:gridCol w="1514058">
                  <a:extLst>
                    <a:ext uri="{9D8B030D-6E8A-4147-A177-3AD203B41FA5}">
                      <a16:colId xmlns:a16="http://schemas.microsoft.com/office/drawing/2014/main" val="3982787213"/>
                    </a:ext>
                  </a:extLst>
                </a:gridCol>
                <a:gridCol w="6839367">
                  <a:extLst>
                    <a:ext uri="{9D8B030D-6E8A-4147-A177-3AD203B41FA5}">
                      <a16:colId xmlns:a16="http://schemas.microsoft.com/office/drawing/2014/main" val="407407949"/>
                    </a:ext>
                  </a:extLst>
                </a:gridCol>
              </a:tblGrid>
              <a:tr h="408398">
                <a:tc>
                  <a:txBody>
                    <a:bodyPr/>
                    <a:lstStyle/>
                    <a:p>
                      <a:r>
                        <a:rPr lang="en-US" dirty="0"/>
                        <a:t>Role</a:t>
                      </a:r>
                    </a:p>
                  </a:txBody>
                  <a:tcPr/>
                </a:tc>
                <a:tc>
                  <a:txBody>
                    <a:bodyPr/>
                    <a:lstStyle/>
                    <a:p>
                      <a:r>
                        <a:rPr lang="en-US" dirty="0"/>
                        <a:t>Action</a:t>
                      </a:r>
                    </a:p>
                  </a:txBody>
                  <a:tcPr/>
                </a:tc>
                <a:extLst>
                  <a:ext uri="{0D108BD9-81ED-4DB2-BD59-A6C34878D82A}">
                    <a16:rowId xmlns:a16="http://schemas.microsoft.com/office/drawing/2014/main" val="1151205876"/>
                  </a:ext>
                </a:extLst>
              </a:tr>
              <a:tr h="2819623">
                <a:tc>
                  <a:txBody>
                    <a:bodyPr/>
                    <a:lstStyle/>
                    <a:p>
                      <a:r>
                        <a:rPr lang="en-US" dirty="0"/>
                        <a:t>Front Desk</a:t>
                      </a:r>
                    </a:p>
                  </a:txBody>
                  <a:tcPr/>
                </a:tc>
                <a:tc>
                  <a:txBody>
                    <a:bodyPr/>
                    <a:lstStyle/>
                    <a:p>
                      <a:r>
                        <a:rPr lang="en-US" dirty="0"/>
                        <a:t>Each Monday, run outreach registries for patients </a:t>
                      </a:r>
                    </a:p>
                    <a:p>
                      <a:pPr marL="285750" indent="-285750">
                        <a:buFont typeface="Arial" panose="020B0604020202020204" pitchFamily="34" charset="0"/>
                        <a:buChar char="•"/>
                      </a:pPr>
                      <a:r>
                        <a:rPr lang="en-US" dirty="0"/>
                        <a:t>If patient has alerts due next week: Outreach to schedule</a:t>
                      </a:r>
                    </a:p>
                    <a:p>
                      <a:pPr marL="285750" indent="-285750">
                        <a:buFont typeface="Arial" panose="020B0604020202020204" pitchFamily="34" charset="0"/>
                        <a:buChar char="•"/>
                      </a:pPr>
                      <a:r>
                        <a:rPr lang="en-US" dirty="0"/>
                        <a:t>If patient has appt scheduled: Do not contact, indicate in “Reason for Appt” that patient has chronic disease, preventive care, and/or OB alerts due</a:t>
                      </a:r>
                    </a:p>
                    <a:p>
                      <a:pPr marL="285750" indent="-285750">
                        <a:buFont typeface="Arial" panose="020B0604020202020204" pitchFamily="34" charset="0"/>
                        <a:buChar char="•"/>
                      </a:pPr>
                      <a:r>
                        <a:rPr lang="en-US" dirty="0"/>
                        <a:t>If patient needs information about prep for visit (e.g. fasting for labs), contact patient with instructions</a:t>
                      </a:r>
                    </a:p>
                    <a:p>
                      <a:pPr marL="285750" indent="-285750">
                        <a:buFont typeface="Arial" panose="020B0604020202020204" pitchFamily="34" charset="0"/>
                        <a:buChar char="•"/>
                      </a:pPr>
                      <a:r>
                        <a:rPr lang="en-US" dirty="0"/>
                        <a:t>Document all contact attempts within the TE template in NextGen with your initials</a:t>
                      </a:r>
                    </a:p>
                  </a:txBody>
                  <a:tcPr/>
                </a:tc>
                <a:extLst>
                  <a:ext uri="{0D108BD9-81ED-4DB2-BD59-A6C34878D82A}">
                    <a16:rowId xmlns:a16="http://schemas.microsoft.com/office/drawing/2014/main" val="2677489410"/>
                  </a:ext>
                </a:extLst>
              </a:tr>
            </a:tbl>
          </a:graphicData>
        </a:graphic>
      </p:graphicFrame>
    </p:spTree>
    <p:extLst>
      <p:ext uri="{BB962C8B-B14F-4D97-AF65-F5344CB8AC3E}">
        <p14:creationId xmlns:p14="http://schemas.microsoft.com/office/powerpoint/2010/main" val="346678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739B-6A71-4D13-BDD8-DBDD480EB02D}"/>
              </a:ext>
            </a:extLst>
          </p:cNvPr>
          <p:cNvSpPr>
            <a:spLocks noGrp="1"/>
          </p:cNvSpPr>
          <p:nvPr>
            <p:ph type="title"/>
          </p:nvPr>
        </p:nvSpPr>
        <p:spPr>
          <a:xfrm>
            <a:off x="762001" y="803325"/>
            <a:ext cx="5314536" cy="1325563"/>
          </a:xfrm>
        </p:spPr>
        <p:txBody>
          <a:bodyPr>
            <a:noAutofit/>
          </a:bodyPr>
          <a:lstStyle/>
          <a:p>
            <a:r>
              <a:rPr lang="en-US" sz="3600" dirty="0">
                <a:latin typeface="Arial Black" panose="020B0A04020102020204" pitchFamily="34" charset="0"/>
              </a:rPr>
              <a:t>Team-Based Roles &amp; Responsibilities and HIT</a:t>
            </a:r>
          </a:p>
        </p:txBody>
      </p:sp>
      <p:sp>
        <p:nvSpPr>
          <p:cNvPr id="3" name="Content Placeholder 2">
            <a:extLst>
              <a:ext uri="{FF2B5EF4-FFF2-40B4-BE49-F238E27FC236}">
                <a16:creationId xmlns:a16="http://schemas.microsoft.com/office/drawing/2014/main" id="{2A0BFF33-359F-415E-AA86-70F07BD9FBA3}"/>
              </a:ext>
            </a:extLst>
          </p:cNvPr>
          <p:cNvSpPr>
            <a:spLocks noGrp="1"/>
          </p:cNvSpPr>
          <p:nvPr>
            <p:ph idx="1"/>
          </p:nvPr>
        </p:nvSpPr>
        <p:spPr>
          <a:xfrm>
            <a:off x="761994" y="2918131"/>
            <a:ext cx="5314543" cy="3375920"/>
          </a:xfrm>
        </p:spPr>
        <p:txBody>
          <a:bodyPr anchor="t">
            <a:normAutofit/>
          </a:bodyPr>
          <a:lstStyle/>
          <a:p>
            <a:r>
              <a:rPr lang="en-US" sz="2400" dirty="0">
                <a:latin typeface="Arial" panose="020B0604020202020204" pitchFamily="34" charset="0"/>
                <a:cs typeface="Arial" panose="020B0604020202020204" pitchFamily="34" charset="0"/>
              </a:rPr>
              <a:t>Who needs to access the data?</a:t>
            </a:r>
          </a:p>
          <a:p>
            <a:r>
              <a:rPr lang="en-US" sz="2400" dirty="0">
                <a:latin typeface="Arial" panose="020B0604020202020204" pitchFamily="34" charset="0"/>
                <a:cs typeface="Arial" panose="020B0604020202020204" pitchFamily="34" charset="0"/>
              </a:rPr>
              <a:t>In what form?</a:t>
            </a:r>
          </a:p>
          <a:p>
            <a:pPr lvl="1"/>
            <a:r>
              <a:rPr lang="en-US" dirty="0">
                <a:latin typeface="Arial" panose="020B0604020202020204" pitchFamily="34" charset="0"/>
                <a:cs typeface="Arial" panose="020B0604020202020204" pitchFamily="34" charset="0"/>
              </a:rPr>
              <a:t>Different reports or uses of reports for different roles/functions (e.g., CCM vs. Pre-visit planning)</a:t>
            </a:r>
          </a:p>
        </p:txBody>
      </p:sp>
      <p:sp>
        <p:nvSpPr>
          <p:cNvPr id="81" name="Freeform: Shape 76">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octor in clinic explaining report on tablet to family">
            <a:extLst>
              <a:ext uri="{FF2B5EF4-FFF2-40B4-BE49-F238E27FC236}">
                <a16:creationId xmlns:a16="http://schemas.microsoft.com/office/drawing/2014/main" id="{F426FFCE-AABF-4A98-8D10-29E4309ABE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60" r="24506"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586707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B1D21-3666-4A23-8C3F-5349D8259AB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200" dirty="0">
                <a:solidFill>
                  <a:srgbClr val="FFFFFF"/>
                </a:solidFill>
                <a:latin typeface="Arial Black" panose="020B0A04020102020204" pitchFamily="34" charset="0"/>
              </a:rPr>
              <a:t>A Morning in the Life of a Primary Care Clinic </a:t>
            </a:r>
          </a:p>
        </p:txBody>
      </p:sp>
      <p:graphicFrame>
        <p:nvGraphicFramePr>
          <p:cNvPr id="4" name="Table 4">
            <a:extLst>
              <a:ext uri="{FF2B5EF4-FFF2-40B4-BE49-F238E27FC236}">
                <a16:creationId xmlns:a16="http://schemas.microsoft.com/office/drawing/2014/main" id="{1916DF93-38F4-40F0-ABB7-16FE25BDB66D}"/>
              </a:ext>
            </a:extLst>
          </p:cNvPr>
          <p:cNvGraphicFramePr>
            <a:graphicFrameLocks noGrp="1"/>
          </p:cNvGraphicFramePr>
          <p:nvPr>
            <p:ph idx="1"/>
            <p:extLst/>
          </p:nvPr>
        </p:nvGraphicFramePr>
        <p:xfrm>
          <a:off x="4129088" y="828675"/>
          <a:ext cx="7324726" cy="5414966"/>
        </p:xfrm>
        <a:graphic>
          <a:graphicData uri="http://schemas.openxmlformats.org/drawingml/2006/table">
            <a:tbl>
              <a:tblPr firstRow="1" bandRow="1">
                <a:tableStyleId>{5C22544A-7EE6-4342-B048-85BDC9FD1C3A}</a:tableStyleId>
              </a:tblPr>
              <a:tblGrid>
                <a:gridCol w="1851747">
                  <a:extLst>
                    <a:ext uri="{9D8B030D-6E8A-4147-A177-3AD203B41FA5}">
                      <a16:colId xmlns:a16="http://schemas.microsoft.com/office/drawing/2014/main" val="124388232"/>
                    </a:ext>
                  </a:extLst>
                </a:gridCol>
                <a:gridCol w="5472979">
                  <a:extLst>
                    <a:ext uri="{9D8B030D-6E8A-4147-A177-3AD203B41FA5}">
                      <a16:colId xmlns:a16="http://schemas.microsoft.com/office/drawing/2014/main" val="1470380869"/>
                    </a:ext>
                  </a:extLst>
                </a:gridCol>
              </a:tblGrid>
              <a:tr h="391872">
                <a:tc>
                  <a:txBody>
                    <a:bodyPr/>
                    <a:lstStyle/>
                    <a:p>
                      <a:r>
                        <a:rPr lang="en-US" sz="1500"/>
                        <a:t>Time</a:t>
                      </a:r>
                    </a:p>
                  </a:txBody>
                  <a:tcPr marL="74420" marR="74420" marT="37210" marB="37210"/>
                </a:tc>
                <a:tc>
                  <a:txBody>
                    <a:bodyPr/>
                    <a:lstStyle/>
                    <a:p>
                      <a:r>
                        <a:rPr lang="en-US" sz="1500"/>
                        <a:t>What’s Happening?</a:t>
                      </a:r>
                    </a:p>
                  </a:txBody>
                  <a:tcPr marL="74420" marR="74420" marT="37210" marB="37210"/>
                </a:tc>
                <a:extLst>
                  <a:ext uri="{0D108BD9-81ED-4DB2-BD59-A6C34878D82A}">
                    <a16:rowId xmlns:a16="http://schemas.microsoft.com/office/drawing/2014/main" val="3005714700"/>
                  </a:ext>
                </a:extLst>
              </a:tr>
              <a:tr h="926244">
                <a:tc>
                  <a:txBody>
                    <a:bodyPr/>
                    <a:lstStyle/>
                    <a:p>
                      <a:r>
                        <a:rPr lang="en-US" sz="1400"/>
                        <a:t>3:00 PM (day before)</a:t>
                      </a:r>
                    </a:p>
                  </a:txBody>
                  <a:tcPr marL="74420" marR="74420" marT="37210" marB="37210"/>
                </a:tc>
                <a:tc>
                  <a:txBody>
                    <a:bodyPr/>
                    <a:lstStyle/>
                    <a:p>
                      <a:r>
                        <a:rPr lang="en-US" sz="1400"/>
                        <a:t>Pre-visit planning: Review of registries or chart scrubbing tools to plan next day’s huddle, obtain outstanding labs or referral notes</a:t>
                      </a:r>
                    </a:p>
                  </a:txBody>
                  <a:tcPr marL="74420" marR="74420" marT="37210" marB="37210"/>
                </a:tc>
                <a:extLst>
                  <a:ext uri="{0D108BD9-81ED-4DB2-BD59-A6C34878D82A}">
                    <a16:rowId xmlns:a16="http://schemas.microsoft.com/office/drawing/2014/main" val="4010907938"/>
                  </a:ext>
                </a:extLst>
              </a:tr>
              <a:tr h="926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7:45 AM</a:t>
                      </a:r>
                    </a:p>
                    <a:p>
                      <a:endParaRPr lang="en-US" sz="1400"/>
                    </a:p>
                  </a:txBody>
                  <a:tcPr marL="74420" marR="74420" marT="37210" marB="372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Daily Huddle: Brief team check-in to review patients on the schedule, walk-in slots, anticipate equipment or staffing needs, obtain necessary records</a:t>
                      </a:r>
                    </a:p>
                  </a:txBody>
                  <a:tcPr marL="74420" marR="74420" marT="37210" marB="37210"/>
                </a:tc>
                <a:extLst>
                  <a:ext uri="{0D108BD9-81ED-4DB2-BD59-A6C34878D82A}">
                    <a16:rowId xmlns:a16="http://schemas.microsoft.com/office/drawing/2014/main" val="1803071553"/>
                  </a:ext>
                </a:extLst>
              </a:tr>
              <a:tr h="926244">
                <a:tc>
                  <a:txBody>
                    <a:bodyPr/>
                    <a:lstStyle/>
                    <a:p>
                      <a:r>
                        <a:rPr lang="en-US" sz="1400"/>
                        <a:t>8:15 AM</a:t>
                      </a:r>
                    </a:p>
                  </a:txBody>
                  <a:tcPr marL="74420" marR="74420" marT="37210" marB="37210"/>
                </a:tc>
                <a:tc>
                  <a:txBody>
                    <a:bodyPr/>
                    <a:lstStyle/>
                    <a:p>
                      <a:r>
                        <a:rPr lang="en-US" sz="1400"/>
                        <a:t>MA - First patient roomed: Intake, select appropriate template, documentation of vital signs, screenings, pending “standing order” items</a:t>
                      </a:r>
                    </a:p>
                  </a:txBody>
                  <a:tcPr marL="74420" marR="74420" marT="37210" marB="37210"/>
                </a:tc>
                <a:extLst>
                  <a:ext uri="{0D108BD9-81ED-4DB2-BD59-A6C34878D82A}">
                    <a16:rowId xmlns:a16="http://schemas.microsoft.com/office/drawing/2014/main" val="4263839035"/>
                  </a:ext>
                </a:extLst>
              </a:tr>
              <a:tr h="926244">
                <a:tc>
                  <a:txBody>
                    <a:bodyPr/>
                    <a:lstStyle/>
                    <a:p>
                      <a:r>
                        <a:rPr lang="en-US" sz="1400"/>
                        <a:t>8:15 AM</a:t>
                      </a:r>
                    </a:p>
                  </a:txBody>
                  <a:tcPr marL="74420" marR="74420" marT="37210" marB="37210"/>
                </a:tc>
                <a:tc>
                  <a:txBody>
                    <a:bodyPr/>
                    <a:lstStyle/>
                    <a:p>
                      <a:r>
                        <a:rPr lang="en-US" sz="1400"/>
                        <a:t>Front Desk- Receives a call from a new patient that would like to schedule with a provider that is accepting new patients</a:t>
                      </a:r>
                    </a:p>
                  </a:txBody>
                  <a:tcPr marL="74420" marR="74420" marT="37210" marB="37210"/>
                </a:tc>
                <a:extLst>
                  <a:ext uri="{0D108BD9-81ED-4DB2-BD59-A6C34878D82A}">
                    <a16:rowId xmlns:a16="http://schemas.microsoft.com/office/drawing/2014/main" val="4100632442"/>
                  </a:ext>
                </a:extLst>
              </a:tr>
              <a:tr h="659059">
                <a:tc>
                  <a:txBody>
                    <a:bodyPr/>
                    <a:lstStyle/>
                    <a:p>
                      <a:r>
                        <a:rPr lang="en-US" sz="1400"/>
                        <a:t>8:35 AM</a:t>
                      </a:r>
                    </a:p>
                  </a:txBody>
                  <a:tcPr marL="74420" marR="74420" marT="37210" marB="37210"/>
                </a:tc>
                <a:tc>
                  <a:txBody>
                    <a:bodyPr/>
                    <a:lstStyle/>
                    <a:p>
                      <a:r>
                        <a:rPr lang="en-US" sz="1400" dirty="0"/>
                        <a:t>Care coordinator - Managing and placing referral to specialist</a:t>
                      </a:r>
                    </a:p>
                  </a:txBody>
                  <a:tcPr marL="74420" marR="74420" marT="37210" marB="37210"/>
                </a:tc>
                <a:extLst>
                  <a:ext uri="{0D108BD9-81ED-4DB2-BD59-A6C34878D82A}">
                    <a16:rowId xmlns:a16="http://schemas.microsoft.com/office/drawing/2014/main" val="1098229837"/>
                  </a:ext>
                </a:extLst>
              </a:tr>
              <a:tr h="659059">
                <a:tc>
                  <a:txBody>
                    <a:bodyPr/>
                    <a:lstStyle/>
                    <a:p>
                      <a:r>
                        <a:rPr lang="en-US" sz="1400"/>
                        <a:t>9:00 AM</a:t>
                      </a:r>
                    </a:p>
                  </a:txBody>
                  <a:tcPr marL="74420" marR="74420" marT="37210" marB="37210"/>
                </a:tc>
                <a:tc>
                  <a:txBody>
                    <a:bodyPr/>
                    <a:lstStyle/>
                    <a:p>
                      <a:r>
                        <a:rPr lang="en-US" sz="1400" dirty="0"/>
                        <a:t>Nurse - Reviewing lab report and calling patients with results; follow up protocols</a:t>
                      </a:r>
                    </a:p>
                  </a:txBody>
                  <a:tcPr marL="74420" marR="74420" marT="37210" marB="37210"/>
                </a:tc>
                <a:extLst>
                  <a:ext uri="{0D108BD9-81ED-4DB2-BD59-A6C34878D82A}">
                    <a16:rowId xmlns:a16="http://schemas.microsoft.com/office/drawing/2014/main" val="1044573059"/>
                  </a:ext>
                </a:extLst>
              </a:tr>
            </a:tbl>
          </a:graphicData>
        </a:graphic>
      </p:graphicFrame>
    </p:spTree>
    <p:extLst>
      <p:ext uri="{BB962C8B-B14F-4D97-AF65-F5344CB8AC3E}">
        <p14:creationId xmlns:p14="http://schemas.microsoft.com/office/powerpoint/2010/main" val="3139546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B1D21-3666-4A23-8C3F-5349D8259AB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200" dirty="0">
                <a:solidFill>
                  <a:srgbClr val="FFFFFF"/>
                </a:solidFill>
                <a:latin typeface="Arial Black" panose="020B0A04020102020204" pitchFamily="34" charset="0"/>
              </a:rPr>
              <a:t>A Morning in the Life of a Primary Care Clinic </a:t>
            </a:r>
          </a:p>
        </p:txBody>
      </p:sp>
      <p:graphicFrame>
        <p:nvGraphicFramePr>
          <p:cNvPr id="4" name="Table 4">
            <a:extLst>
              <a:ext uri="{FF2B5EF4-FFF2-40B4-BE49-F238E27FC236}">
                <a16:creationId xmlns:a16="http://schemas.microsoft.com/office/drawing/2014/main" id="{1916DF93-38F4-40F0-ABB7-16FE25BDB66D}"/>
              </a:ext>
            </a:extLst>
          </p:cNvPr>
          <p:cNvGraphicFramePr>
            <a:graphicFrameLocks noGrp="1"/>
          </p:cNvGraphicFramePr>
          <p:nvPr>
            <p:ph idx="1"/>
            <p:extLst/>
          </p:nvPr>
        </p:nvGraphicFramePr>
        <p:xfrm>
          <a:off x="4129088" y="828675"/>
          <a:ext cx="7324726" cy="5414966"/>
        </p:xfrm>
        <a:graphic>
          <a:graphicData uri="http://schemas.openxmlformats.org/drawingml/2006/table">
            <a:tbl>
              <a:tblPr firstRow="1" bandRow="1">
                <a:tableStyleId>{5C22544A-7EE6-4342-B048-85BDC9FD1C3A}</a:tableStyleId>
              </a:tblPr>
              <a:tblGrid>
                <a:gridCol w="1851747">
                  <a:extLst>
                    <a:ext uri="{9D8B030D-6E8A-4147-A177-3AD203B41FA5}">
                      <a16:colId xmlns:a16="http://schemas.microsoft.com/office/drawing/2014/main" val="124388232"/>
                    </a:ext>
                  </a:extLst>
                </a:gridCol>
                <a:gridCol w="5472979">
                  <a:extLst>
                    <a:ext uri="{9D8B030D-6E8A-4147-A177-3AD203B41FA5}">
                      <a16:colId xmlns:a16="http://schemas.microsoft.com/office/drawing/2014/main" val="1470380869"/>
                    </a:ext>
                  </a:extLst>
                </a:gridCol>
              </a:tblGrid>
              <a:tr h="391872">
                <a:tc>
                  <a:txBody>
                    <a:bodyPr/>
                    <a:lstStyle/>
                    <a:p>
                      <a:r>
                        <a:rPr lang="en-US" sz="1500"/>
                        <a:t>Time</a:t>
                      </a:r>
                    </a:p>
                  </a:txBody>
                  <a:tcPr marL="74420" marR="74420" marT="37210" marB="37210"/>
                </a:tc>
                <a:tc>
                  <a:txBody>
                    <a:bodyPr/>
                    <a:lstStyle/>
                    <a:p>
                      <a:r>
                        <a:rPr lang="en-US" sz="1500"/>
                        <a:t>What’s Happening?</a:t>
                      </a:r>
                    </a:p>
                  </a:txBody>
                  <a:tcPr marL="74420" marR="74420" marT="37210" marB="37210"/>
                </a:tc>
                <a:extLst>
                  <a:ext uri="{0D108BD9-81ED-4DB2-BD59-A6C34878D82A}">
                    <a16:rowId xmlns:a16="http://schemas.microsoft.com/office/drawing/2014/main" val="3005714700"/>
                  </a:ext>
                </a:extLst>
              </a:tr>
              <a:tr h="926244">
                <a:tc>
                  <a:txBody>
                    <a:bodyPr/>
                    <a:lstStyle/>
                    <a:p>
                      <a:r>
                        <a:rPr lang="en-US" sz="1400"/>
                        <a:t>3:00 PM (day before)</a:t>
                      </a:r>
                    </a:p>
                  </a:txBody>
                  <a:tcPr marL="74420" marR="74420" marT="37210" marB="37210"/>
                </a:tc>
                <a:tc>
                  <a:txBody>
                    <a:bodyPr/>
                    <a:lstStyle/>
                    <a:p>
                      <a:r>
                        <a:rPr lang="en-US" sz="1400" dirty="0"/>
                        <a:t>Pre-visit planning: Review of </a:t>
                      </a:r>
                      <a:r>
                        <a:rPr lang="en-US" sz="1400" dirty="0">
                          <a:highlight>
                            <a:srgbClr val="FFFF00"/>
                          </a:highlight>
                        </a:rPr>
                        <a:t>registries</a:t>
                      </a:r>
                      <a:r>
                        <a:rPr lang="en-US" sz="1400" dirty="0"/>
                        <a:t> or </a:t>
                      </a:r>
                      <a:r>
                        <a:rPr lang="en-US" sz="1400" dirty="0">
                          <a:highlight>
                            <a:srgbClr val="FFFF00"/>
                          </a:highlight>
                        </a:rPr>
                        <a:t>chart scrubbing tool</a:t>
                      </a:r>
                      <a:r>
                        <a:rPr lang="en-US" sz="1400" dirty="0"/>
                        <a:t>s to plan next day’s huddle, </a:t>
                      </a:r>
                      <a:r>
                        <a:rPr lang="en-US" sz="1400" dirty="0">
                          <a:highlight>
                            <a:srgbClr val="FFFF00"/>
                          </a:highlight>
                        </a:rPr>
                        <a:t>obtain outstanding labs or referral notes</a:t>
                      </a:r>
                    </a:p>
                  </a:txBody>
                  <a:tcPr marL="74420" marR="74420" marT="37210" marB="37210"/>
                </a:tc>
                <a:extLst>
                  <a:ext uri="{0D108BD9-81ED-4DB2-BD59-A6C34878D82A}">
                    <a16:rowId xmlns:a16="http://schemas.microsoft.com/office/drawing/2014/main" val="4010907938"/>
                  </a:ext>
                </a:extLst>
              </a:tr>
              <a:tr h="926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7:45 AM</a:t>
                      </a:r>
                    </a:p>
                    <a:p>
                      <a:endParaRPr lang="en-US" sz="1400"/>
                    </a:p>
                  </a:txBody>
                  <a:tcPr marL="74420" marR="74420" marT="37210" marB="372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Daily Huddle: Brief team check-in to review patients on the </a:t>
                      </a:r>
                      <a:r>
                        <a:rPr lang="en-US" sz="1400" dirty="0">
                          <a:highlight>
                            <a:srgbClr val="FFFF00"/>
                          </a:highlight>
                        </a:rPr>
                        <a:t>schedule, </a:t>
                      </a:r>
                      <a:r>
                        <a:rPr lang="en-US" sz="1400" dirty="0"/>
                        <a:t>walk-in slots, anticipate equipment or staffing needs, </a:t>
                      </a:r>
                      <a:r>
                        <a:rPr lang="en-US" sz="1400" dirty="0">
                          <a:highlight>
                            <a:srgbClr val="FFFF00"/>
                          </a:highlight>
                        </a:rPr>
                        <a:t>obtain necessary records</a:t>
                      </a:r>
                    </a:p>
                  </a:txBody>
                  <a:tcPr marL="74420" marR="74420" marT="37210" marB="37210"/>
                </a:tc>
                <a:extLst>
                  <a:ext uri="{0D108BD9-81ED-4DB2-BD59-A6C34878D82A}">
                    <a16:rowId xmlns:a16="http://schemas.microsoft.com/office/drawing/2014/main" val="1803071553"/>
                  </a:ext>
                </a:extLst>
              </a:tr>
              <a:tr h="926244">
                <a:tc>
                  <a:txBody>
                    <a:bodyPr/>
                    <a:lstStyle/>
                    <a:p>
                      <a:r>
                        <a:rPr lang="en-US" sz="1400"/>
                        <a:t>8:15 AM</a:t>
                      </a:r>
                    </a:p>
                  </a:txBody>
                  <a:tcPr marL="74420" marR="74420" marT="37210" marB="37210"/>
                </a:tc>
                <a:tc>
                  <a:txBody>
                    <a:bodyPr/>
                    <a:lstStyle/>
                    <a:p>
                      <a:r>
                        <a:rPr lang="en-US" sz="1400" dirty="0"/>
                        <a:t>MA - First patient roomed: Intake, </a:t>
                      </a:r>
                      <a:r>
                        <a:rPr lang="en-US" sz="1400" dirty="0">
                          <a:highlight>
                            <a:srgbClr val="FFFF00"/>
                          </a:highlight>
                        </a:rPr>
                        <a:t>select appropriate template</a:t>
                      </a:r>
                      <a:r>
                        <a:rPr lang="en-US" sz="1400" dirty="0"/>
                        <a:t>, </a:t>
                      </a:r>
                      <a:r>
                        <a:rPr lang="en-US" sz="1400" dirty="0">
                          <a:highlight>
                            <a:srgbClr val="FFFF00"/>
                          </a:highlight>
                        </a:rPr>
                        <a:t>documentation</a:t>
                      </a:r>
                      <a:r>
                        <a:rPr lang="en-US" sz="1400" dirty="0"/>
                        <a:t> of vital signs, screenings, </a:t>
                      </a:r>
                      <a:r>
                        <a:rPr lang="en-US" sz="1400" dirty="0">
                          <a:highlight>
                            <a:srgbClr val="FFFF00"/>
                          </a:highlight>
                        </a:rPr>
                        <a:t>pending “standing order” items</a:t>
                      </a:r>
                    </a:p>
                  </a:txBody>
                  <a:tcPr marL="74420" marR="74420" marT="37210" marB="37210"/>
                </a:tc>
                <a:extLst>
                  <a:ext uri="{0D108BD9-81ED-4DB2-BD59-A6C34878D82A}">
                    <a16:rowId xmlns:a16="http://schemas.microsoft.com/office/drawing/2014/main" val="4263839035"/>
                  </a:ext>
                </a:extLst>
              </a:tr>
              <a:tr h="926244">
                <a:tc>
                  <a:txBody>
                    <a:bodyPr/>
                    <a:lstStyle/>
                    <a:p>
                      <a:r>
                        <a:rPr lang="en-US" sz="1400"/>
                        <a:t>8:15 AM</a:t>
                      </a:r>
                    </a:p>
                  </a:txBody>
                  <a:tcPr marL="74420" marR="74420" marT="37210" marB="37210"/>
                </a:tc>
                <a:tc>
                  <a:txBody>
                    <a:bodyPr/>
                    <a:lstStyle/>
                    <a:p>
                      <a:r>
                        <a:rPr lang="en-US" sz="1400" dirty="0"/>
                        <a:t>Front Desk- Receives a call from a new patient that would like to </a:t>
                      </a:r>
                      <a:r>
                        <a:rPr lang="en-US" sz="1400" dirty="0">
                          <a:highlight>
                            <a:srgbClr val="FFFF00"/>
                          </a:highlight>
                        </a:rPr>
                        <a:t>schedule with a provider that is accepting new patients (empanelment report/ understanding of open/closed panels) </a:t>
                      </a:r>
                    </a:p>
                  </a:txBody>
                  <a:tcPr marL="74420" marR="74420" marT="37210" marB="37210"/>
                </a:tc>
                <a:extLst>
                  <a:ext uri="{0D108BD9-81ED-4DB2-BD59-A6C34878D82A}">
                    <a16:rowId xmlns:a16="http://schemas.microsoft.com/office/drawing/2014/main" val="4100632442"/>
                  </a:ext>
                </a:extLst>
              </a:tr>
              <a:tr h="659059">
                <a:tc>
                  <a:txBody>
                    <a:bodyPr/>
                    <a:lstStyle/>
                    <a:p>
                      <a:r>
                        <a:rPr lang="en-US" sz="1400"/>
                        <a:t>8:35 AM</a:t>
                      </a:r>
                    </a:p>
                  </a:txBody>
                  <a:tcPr marL="74420" marR="74420" marT="37210" marB="37210"/>
                </a:tc>
                <a:tc>
                  <a:txBody>
                    <a:bodyPr/>
                    <a:lstStyle/>
                    <a:p>
                      <a:r>
                        <a:rPr lang="en-US" sz="1400" dirty="0"/>
                        <a:t>Care coordinator - Managing and </a:t>
                      </a:r>
                      <a:r>
                        <a:rPr lang="en-US" sz="1400" dirty="0">
                          <a:highlight>
                            <a:srgbClr val="FFFF00"/>
                          </a:highlight>
                        </a:rPr>
                        <a:t>placing referral </a:t>
                      </a:r>
                      <a:r>
                        <a:rPr lang="en-US" sz="1400" dirty="0"/>
                        <a:t>to specialist</a:t>
                      </a:r>
                    </a:p>
                  </a:txBody>
                  <a:tcPr marL="74420" marR="74420" marT="37210" marB="37210"/>
                </a:tc>
                <a:extLst>
                  <a:ext uri="{0D108BD9-81ED-4DB2-BD59-A6C34878D82A}">
                    <a16:rowId xmlns:a16="http://schemas.microsoft.com/office/drawing/2014/main" val="1098229837"/>
                  </a:ext>
                </a:extLst>
              </a:tr>
              <a:tr h="659059">
                <a:tc>
                  <a:txBody>
                    <a:bodyPr/>
                    <a:lstStyle/>
                    <a:p>
                      <a:r>
                        <a:rPr lang="en-US" sz="1400"/>
                        <a:t>9:00 AM</a:t>
                      </a:r>
                    </a:p>
                  </a:txBody>
                  <a:tcPr marL="74420" marR="74420" marT="37210" marB="37210"/>
                </a:tc>
                <a:tc>
                  <a:txBody>
                    <a:bodyPr/>
                    <a:lstStyle/>
                    <a:p>
                      <a:r>
                        <a:rPr lang="en-US" sz="1400" dirty="0"/>
                        <a:t>Nurse - </a:t>
                      </a:r>
                      <a:r>
                        <a:rPr lang="en-US" sz="1400" dirty="0">
                          <a:highlight>
                            <a:srgbClr val="FFFF00"/>
                          </a:highlight>
                        </a:rPr>
                        <a:t>Reviewing lab report </a:t>
                      </a:r>
                      <a:r>
                        <a:rPr lang="en-US" sz="1400" dirty="0"/>
                        <a:t>and calling patients with results; follow up protocols</a:t>
                      </a:r>
                    </a:p>
                  </a:txBody>
                  <a:tcPr marL="74420" marR="74420" marT="37210" marB="37210"/>
                </a:tc>
                <a:extLst>
                  <a:ext uri="{0D108BD9-81ED-4DB2-BD59-A6C34878D82A}">
                    <a16:rowId xmlns:a16="http://schemas.microsoft.com/office/drawing/2014/main" val="1044573059"/>
                  </a:ext>
                </a:extLst>
              </a:tr>
            </a:tbl>
          </a:graphicData>
        </a:graphic>
      </p:graphicFrame>
    </p:spTree>
    <p:extLst>
      <p:ext uri="{BB962C8B-B14F-4D97-AF65-F5344CB8AC3E}">
        <p14:creationId xmlns:p14="http://schemas.microsoft.com/office/powerpoint/2010/main" val="164474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F8DF-EB9F-43D1-ABCC-E7578143120F}"/>
              </a:ext>
            </a:extLst>
          </p:cNvPr>
          <p:cNvSpPr>
            <a:spLocks noGrp="1"/>
          </p:cNvSpPr>
          <p:nvPr>
            <p:ph type="title"/>
          </p:nvPr>
        </p:nvSpPr>
        <p:spPr/>
        <p:txBody>
          <a:bodyPr>
            <a:normAutofit/>
          </a:bodyPr>
          <a:lstStyle/>
          <a:p>
            <a:r>
              <a:rPr lang="en-US" sz="3600" dirty="0">
                <a:solidFill>
                  <a:schemeClr val="tx1">
                    <a:lumMod val="75000"/>
                    <a:lumOff val="25000"/>
                  </a:schemeClr>
                </a:solidFill>
                <a:latin typeface="Arial Black" panose="020B0A04020102020204" pitchFamily="34" charset="0"/>
              </a:rPr>
              <a:t>Example Report: Using HIT to Drive TBC</a:t>
            </a:r>
          </a:p>
        </p:txBody>
      </p:sp>
      <p:pic>
        <p:nvPicPr>
          <p:cNvPr id="8" name="Picture 7">
            <a:extLst>
              <a:ext uri="{FF2B5EF4-FFF2-40B4-BE49-F238E27FC236}">
                <a16:creationId xmlns:a16="http://schemas.microsoft.com/office/drawing/2014/main" id="{9B2B9DEB-BB27-539F-9DB2-31A778805557}"/>
              </a:ext>
            </a:extLst>
          </p:cNvPr>
          <p:cNvPicPr>
            <a:picLocks noChangeAspect="1"/>
          </p:cNvPicPr>
          <p:nvPr/>
        </p:nvPicPr>
        <p:blipFill>
          <a:blip r:embed="rId3"/>
          <a:stretch>
            <a:fillRect/>
          </a:stretch>
        </p:blipFill>
        <p:spPr>
          <a:xfrm>
            <a:off x="110099" y="1401417"/>
            <a:ext cx="11971801" cy="4770783"/>
          </a:xfrm>
          <a:prstGeom prst="rect">
            <a:avLst/>
          </a:prstGeom>
        </p:spPr>
      </p:pic>
      <p:sp>
        <p:nvSpPr>
          <p:cNvPr id="9" name="TextBox 8">
            <a:extLst>
              <a:ext uri="{FF2B5EF4-FFF2-40B4-BE49-F238E27FC236}">
                <a16:creationId xmlns:a16="http://schemas.microsoft.com/office/drawing/2014/main" id="{9F32D33F-6835-ECC4-F7A1-F1370343CD18}"/>
              </a:ext>
            </a:extLst>
          </p:cNvPr>
          <p:cNvSpPr txBox="1"/>
          <p:nvPr/>
        </p:nvSpPr>
        <p:spPr>
          <a:xfrm>
            <a:off x="8388625" y="6296077"/>
            <a:ext cx="406696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Fictional patient from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https://www.azarahealthcare.com/blog/the-azara-effect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79C0B8A-4B9F-4C24-1026-AA3830D255D0}"/>
              </a:ext>
            </a:extLst>
          </p:cNvPr>
          <p:cNvSpPr/>
          <p:nvPr/>
        </p:nvSpPr>
        <p:spPr>
          <a:xfrm>
            <a:off x="5317435" y="1987826"/>
            <a:ext cx="874643" cy="308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10FECCA-6344-256C-E651-8B7D586DA9C4}"/>
              </a:ext>
            </a:extLst>
          </p:cNvPr>
          <p:cNvSpPr/>
          <p:nvPr/>
        </p:nvSpPr>
        <p:spPr>
          <a:xfrm>
            <a:off x="7288696" y="1774652"/>
            <a:ext cx="874643" cy="308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40DE731-DED2-CE8F-3599-189C1B9418BB}"/>
              </a:ext>
            </a:extLst>
          </p:cNvPr>
          <p:cNvSpPr/>
          <p:nvPr/>
        </p:nvSpPr>
        <p:spPr>
          <a:xfrm>
            <a:off x="10250557" y="1814565"/>
            <a:ext cx="1010478" cy="308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5B20D56-DA6B-096C-29AA-BEF9450384F0}"/>
              </a:ext>
            </a:extLst>
          </p:cNvPr>
          <p:cNvSpPr/>
          <p:nvPr/>
        </p:nvSpPr>
        <p:spPr>
          <a:xfrm>
            <a:off x="100160" y="2647122"/>
            <a:ext cx="874643" cy="308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1C8B452-2524-1EC6-FAED-3D3BCFDBB5CB}"/>
              </a:ext>
            </a:extLst>
          </p:cNvPr>
          <p:cNvSpPr/>
          <p:nvPr/>
        </p:nvSpPr>
        <p:spPr>
          <a:xfrm>
            <a:off x="5042452" y="2667345"/>
            <a:ext cx="2246244" cy="1159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4D027E8-44DF-4FB8-3570-998B40A975D5}"/>
              </a:ext>
            </a:extLst>
          </p:cNvPr>
          <p:cNvSpPr/>
          <p:nvPr/>
        </p:nvSpPr>
        <p:spPr>
          <a:xfrm>
            <a:off x="5131903" y="4598296"/>
            <a:ext cx="1656522" cy="409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1B3495F-1E0C-C751-190F-4DBDEF8E2B41}"/>
              </a:ext>
            </a:extLst>
          </p:cNvPr>
          <p:cNvSpPr/>
          <p:nvPr/>
        </p:nvSpPr>
        <p:spPr>
          <a:xfrm>
            <a:off x="100159" y="4495109"/>
            <a:ext cx="874643" cy="308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559114" y="1179273"/>
            <a:ext cx="11023286" cy="724429"/>
          </a:xfrm>
        </p:spPr>
        <p:txBody>
          <a:bodyPr anchor="t"/>
          <a:lstStyle/>
          <a:p>
            <a:pPr algn="ctr">
              <a:lnSpc>
                <a:spcPct val="90000"/>
              </a:lnSpc>
            </a:pPr>
            <a:r>
              <a:rPr lang="en-US" b="1" spc="-30" dirty="0" smtClean="0">
                <a:solidFill>
                  <a:srgbClr val="0E74BD"/>
                </a:solidFill>
                <a:latin typeface="+mj-lt"/>
                <a:cs typeface="Calibri" panose="020F0502020204030204" pitchFamily="34" charset="0"/>
              </a:rPr>
              <a:t>Learning Collaborative Faculty</a:t>
            </a:r>
            <a:endParaRPr lang="en-US" b="1" spc="-30" dirty="0">
              <a:solidFill>
                <a:srgbClr val="0E74BD"/>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
        <p:nvSpPr>
          <p:cNvPr id="8" name="Content Placeholder 2"/>
          <p:cNvSpPr txBox="1">
            <a:spLocks/>
          </p:cNvSpPr>
          <p:nvPr/>
        </p:nvSpPr>
        <p:spPr>
          <a:xfrm>
            <a:off x="864549" y="1903702"/>
            <a:ext cx="5303520" cy="4846320"/>
          </a:xfrm>
          <a:prstGeom prst="rect">
            <a:avLst/>
          </a:prstGeom>
          <a:noFill/>
          <a:ln w="25400" cap="flat" cmpd="sng" algn="ctr">
            <a:solidFill>
              <a:srgbClr val="4F81BD"/>
            </a:solidFill>
            <a:prstDash val="solid"/>
          </a:ln>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NTTAP Faculty</a:t>
            </a:r>
            <a:r>
              <a:rPr kumimoji="0" lang="en-US" sz="24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Collaborative Design,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and Facilitation </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050" b="1"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 Schiessl, MPP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Project Director/Co-PI, NCA</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Amanda@mwhs1.com</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Co-PI, NCA &amp; Senior Vice President/Clinical Director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Margaret@mwhs1.com </a:t>
            </a:r>
            <a:b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b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flowerb@mwhs1.com</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a:p>
            <a:pPr marL="5715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Meaghan Angers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Program Manager</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angersm@mwhs1.com</a:t>
            </a:r>
            <a:endParaRPr kumimoji="0" lang="en-US" sz="105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2"/>
          <p:cNvSpPr txBox="1">
            <a:spLocks/>
          </p:cNvSpPr>
          <p:nvPr/>
        </p:nvSpPr>
        <p:spPr>
          <a:xfrm>
            <a:off x="6278880" y="1903702"/>
            <a:ext cx="5303520" cy="4846320"/>
          </a:xfrm>
          <a:prstGeom prst="rect">
            <a:avLst/>
          </a:prstGeom>
          <a:noFill/>
          <a:ln w="25400" cap="flat" cmpd="sng" algn="ctr">
            <a:solidFill>
              <a:srgbClr val="9BBB59"/>
            </a:solidFill>
            <a:prstDash val="solid"/>
          </a:ln>
          <a:effectLst/>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Mentors, Coaching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RN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Quality Improvement Consultant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WardD@mwhs1.com</a:t>
            </a:r>
            <a: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
            </a:r>
            <a:br>
              <a:rPr kumimoji="0" lang="en-US" sz="21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Tom Bodenheimer, MD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Physician and Founding Director, Center for Excellence in Primary Care</a:t>
            </a:r>
            <a:b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b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Rachel Willard, MPH</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Center for Excellence in Primary Care</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Evaluation Faculty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Kathleen 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Researcher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ThiesK@mwhs1.com</a:t>
            </a:r>
            <a:endParaRPr kumimoji="0" lang="en-US" sz="2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492521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5667A0-FED5-4567-8AF3-1B9D4E9DB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CC739B-6A71-4D13-BDD8-DBDD480EB02D}"/>
              </a:ext>
            </a:extLst>
          </p:cNvPr>
          <p:cNvSpPr>
            <a:spLocks noGrp="1"/>
          </p:cNvSpPr>
          <p:nvPr>
            <p:ph type="title"/>
          </p:nvPr>
        </p:nvSpPr>
        <p:spPr>
          <a:xfrm>
            <a:off x="594804" y="640263"/>
            <a:ext cx="6619811" cy="1344975"/>
          </a:xfrm>
        </p:spPr>
        <p:txBody>
          <a:bodyPr>
            <a:normAutofit fontScale="90000"/>
          </a:bodyPr>
          <a:lstStyle/>
          <a:p>
            <a:r>
              <a:rPr lang="en-US" sz="3600" dirty="0">
                <a:latin typeface="Arial Black" panose="020B0A04020102020204" pitchFamily="34" charset="0"/>
              </a:rPr>
              <a:t>Example: Pre-Visit Planning Process using </a:t>
            </a:r>
            <a:r>
              <a:rPr lang="en-US" sz="3600" dirty="0" err="1">
                <a:latin typeface="Arial Black" panose="020B0A04020102020204" pitchFamily="34" charset="0"/>
              </a:rPr>
              <a:t>Azara</a:t>
            </a:r>
            <a:r>
              <a:rPr lang="en-US" sz="3600" dirty="0">
                <a:latin typeface="Arial Black" panose="020B0A04020102020204" pitchFamily="34" charset="0"/>
              </a:rPr>
              <a:t> DRVS Report</a:t>
            </a:r>
          </a:p>
        </p:txBody>
      </p:sp>
      <p:sp>
        <p:nvSpPr>
          <p:cNvPr id="3" name="Content Placeholder 2">
            <a:extLst>
              <a:ext uri="{FF2B5EF4-FFF2-40B4-BE49-F238E27FC236}">
                <a16:creationId xmlns:a16="http://schemas.microsoft.com/office/drawing/2014/main" id="{2A0BFF33-359F-415E-AA86-70F07BD9FBA3}"/>
              </a:ext>
            </a:extLst>
          </p:cNvPr>
          <p:cNvSpPr>
            <a:spLocks noGrp="1"/>
          </p:cNvSpPr>
          <p:nvPr>
            <p:ph idx="1"/>
          </p:nvPr>
        </p:nvSpPr>
        <p:spPr>
          <a:xfrm>
            <a:off x="594109" y="2481943"/>
            <a:ext cx="6940547" cy="3735794"/>
          </a:xfrm>
        </p:spPr>
        <p:txBody>
          <a:bodyPr>
            <a:normAutofit/>
          </a:bodyPr>
          <a:lstStyle/>
          <a:p>
            <a:r>
              <a:rPr lang="en-US" sz="2000" dirty="0">
                <a:latin typeface="Arial" panose="020B0604020202020204" pitchFamily="34" charset="0"/>
                <a:cs typeface="Arial" panose="020B0604020202020204" pitchFamily="34" charset="0"/>
                <a:hlinkClick r:id="rId4"/>
              </a:rPr>
              <a:t>https://vimeo.com/227406460</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14208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5667A0-FED5-4567-8AF3-1B9D4E9DB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CC739B-6A71-4D13-BDD8-DBDD480EB02D}"/>
              </a:ext>
            </a:extLst>
          </p:cNvPr>
          <p:cNvSpPr>
            <a:spLocks noGrp="1"/>
          </p:cNvSpPr>
          <p:nvPr>
            <p:ph type="title"/>
          </p:nvPr>
        </p:nvSpPr>
        <p:spPr>
          <a:xfrm>
            <a:off x="594804" y="640263"/>
            <a:ext cx="6619811" cy="1344975"/>
          </a:xfrm>
        </p:spPr>
        <p:txBody>
          <a:bodyPr>
            <a:normAutofit/>
          </a:bodyPr>
          <a:lstStyle/>
          <a:p>
            <a:r>
              <a:rPr lang="en-US" sz="3600" dirty="0">
                <a:latin typeface="Arial Black" panose="020B0A04020102020204" pitchFamily="34" charset="0"/>
              </a:rPr>
              <a:t>Using HIT to Support Top of Scope Work</a:t>
            </a:r>
          </a:p>
        </p:txBody>
      </p:sp>
      <p:sp>
        <p:nvSpPr>
          <p:cNvPr id="3" name="Content Placeholder 2">
            <a:extLst>
              <a:ext uri="{FF2B5EF4-FFF2-40B4-BE49-F238E27FC236}">
                <a16:creationId xmlns:a16="http://schemas.microsoft.com/office/drawing/2014/main" id="{2A0BFF33-359F-415E-AA86-70F07BD9FBA3}"/>
              </a:ext>
            </a:extLst>
          </p:cNvPr>
          <p:cNvSpPr>
            <a:spLocks noGrp="1"/>
          </p:cNvSpPr>
          <p:nvPr>
            <p:ph idx="1"/>
          </p:nvPr>
        </p:nvSpPr>
        <p:spPr>
          <a:xfrm>
            <a:off x="594109" y="1985238"/>
            <a:ext cx="6940547" cy="4232499"/>
          </a:xfrm>
        </p:spPr>
        <p:txBody>
          <a:bodyPr>
            <a:normAutofit lnSpcReduction="10000"/>
          </a:bodyPr>
          <a:lstStyle/>
          <a:p>
            <a:r>
              <a:rPr lang="en-US" sz="1400" dirty="0">
                <a:latin typeface="Arial" panose="020B0604020202020204" pitchFamily="34" charset="0"/>
                <a:cs typeface="Arial" panose="020B0604020202020204" pitchFamily="34" charset="0"/>
              </a:rPr>
              <a:t>Note: “Top of Scope” might differ by scope of practice guidelines in your state </a:t>
            </a:r>
          </a:p>
          <a:p>
            <a:r>
              <a:rPr lang="en-US" sz="1400" dirty="0">
                <a:latin typeface="Arial" panose="020B0604020202020204" pitchFamily="34" charset="0"/>
                <a:cs typeface="Arial" panose="020B0604020202020204" pitchFamily="34" charset="0"/>
              </a:rPr>
              <a:t>Consider how</a:t>
            </a:r>
            <a:r>
              <a:rPr lang="en-US" sz="1400" b="1" dirty="0">
                <a:latin typeface="Arial" panose="020B0604020202020204" pitchFamily="34" charset="0"/>
                <a:cs typeface="Arial" panose="020B0604020202020204" pitchFamily="34" charset="0"/>
              </a:rPr>
              <a:t> infrastructure </a:t>
            </a:r>
            <a:r>
              <a:rPr lang="en-US" sz="1400" dirty="0">
                <a:latin typeface="Arial" panose="020B0604020202020204" pitchFamily="34" charset="0"/>
                <a:cs typeface="Arial" panose="020B0604020202020204" pitchFamily="34" charset="0"/>
              </a:rPr>
              <a:t>supports top of scope</a:t>
            </a:r>
          </a:p>
          <a:p>
            <a:pPr marL="0" indent="0">
              <a:buNone/>
            </a:pP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Huddles – Access to reports; time within schedule for nursing staff and other team members to review reports, prepare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Standing orders – Facilitates trust and confidence that non-licensed staff are working according to guidelines, not having to guess when an action is appropriate</a:t>
            </a:r>
          </a:p>
          <a:p>
            <a:pPr lvl="1"/>
            <a:r>
              <a:rPr lang="en-US" sz="1400" dirty="0">
                <a:latin typeface="Arial" panose="020B0604020202020204" pitchFamily="34" charset="0"/>
                <a:cs typeface="Arial" panose="020B0604020202020204" pitchFamily="34" charset="0"/>
              </a:rPr>
              <a:t>Simple – A1c, FIT test</a:t>
            </a:r>
          </a:p>
          <a:p>
            <a:pPr lvl="1"/>
            <a:r>
              <a:rPr lang="en-US" sz="1400" dirty="0">
                <a:latin typeface="Arial" panose="020B0604020202020204" pitchFamily="34" charset="0"/>
                <a:cs typeface="Arial" panose="020B0604020202020204" pitchFamily="34" charset="0"/>
              </a:rPr>
              <a:t>Complex – Nursing labs and review with protocols and provider review in place</a:t>
            </a:r>
          </a:p>
          <a:p>
            <a:pPr lvl="2"/>
            <a:r>
              <a:rPr lang="en-US" sz="1400" dirty="0">
                <a:latin typeface="Arial" panose="020B0604020202020204" pitchFamily="34" charset="0"/>
                <a:cs typeface="Arial" panose="020B0604020202020204" pitchFamily="34" charset="0"/>
              </a:rPr>
              <a:t>UTI, STI, Strep Culture</a:t>
            </a:r>
          </a:p>
          <a:p>
            <a:pPr marL="914400" lvl="2"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Sharing the care – What constraints are placed that could be opened up to share the division of work among team members?</a:t>
            </a:r>
          </a:p>
          <a:p>
            <a:pPr lvl="1"/>
            <a:r>
              <a:rPr lang="en-US" sz="1400" dirty="0">
                <a:latin typeface="Arial" panose="020B0604020202020204" pitchFamily="34" charset="0"/>
                <a:cs typeface="Arial" panose="020B0604020202020204" pitchFamily="34" charset="0"/>
              </a:rPr>
              <a:t>E.g., Telephone Encounters </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092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C010-4951-4271-9A1A-C7E3925A5188}"/>
              </a:ext>
            </a:extLst>
          </p:cNvPr>
          <p:cNvSpPr>
            <a:spLocks noGrp="1"/>
          </p:cNvSpPr>
          <p:nvPr>
            <p:ph type="title"/>
          </p:nvPr>
        </p:nvSpPr>
        <p:spPr>
          <a:xfrm>
            <a:off x="6234330" y="803325"/>
            <a:ext cx="5314536" cy="1325563"/>
          </a:xfrm>
        </p:spPr>
        <p:txBody>
          <a:bodyPr>
            <a:normAutofit/>
          </a:bodyPr>
          <a:lstStyle/>
          <a:p>
            <a:r>
              <a:rPr lang="en-US">
                <a:latin typeface="Arial Black" panose="020B0A04020102020204" pitchFamily="34" charset="0"/>
              </a:rPr>
              <a:t>How to get started</a:t>
            </a:r>
          </a:p>
        </p:txBody>
      </p:sp>
      <p:sp>
        <p:nvSpPr>
          <p:cNvPr id="12" name="Freeform: Shape 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Hands on track">
            <a:extLst>
              <a:ext uri="{FF2B5EF4-FFF2-40B4-BE49-F238E27FC236}">
                <a16:creationId xmlns:a16="http://schemas.microsoft.com/office/drawing/2014/main" id="{21FD78D7-2574-4A04-8518-3D95039B42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87" r="25580"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3FF31FED-5DB7-47D0-AF9D-CCAE47261FEB}"/>
              </a:ext>
            </a:extLst>
          </p:cNvPr>
          <p:cNvSpPr>
            <a:spLocks noGrp="1"/>
          </p:cNvSpPr>
          <p:nvPr>
            <p:ph idx="1"/>
          </p:nvPr>
        </p:nvSpPr>
        <p:spPr>
          <a:xfrm>
            <a:off x="6234329" y="2543175"/>
            <a:ext cx="5609220" cy="3957637"/>
          </a:xfrm>
        </p:spPr>
        <p:txBody>
          <a:bodyPr anchor="t">
            <a:normAutofit lnSpcReduction="10000"/>
          </a:bodyPr>
          <a:lstStyle/>
          <a:p>
            <a:r>
              <a:rPr lang="en-US" sz="1800" dirty="0">
                <a:latin typeface="Arial" panose="020B0604020202020204" pitchFamily="34" charset="0"/>
                <a:cs typeface="Arial" panose="020B0604020202020204" pitchFamily="34" charset="0"/>
              </a:rPr>
              <a:t>Choose one day on the calendar (could be tomorrow, next week) as a reflection day</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Consider the “bottlenecks” in your day</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What is one process you could improve?</a:t>
            </a:r>
          </a:p>
          <a:p>
            <a:pPr lvl="1"/>
            <a:r>
              <a:rPr lang="en-US" sz="1800" dirty="0">
                <a:latin typeface="Arial" panose="020B0604020202020204" pitchFamily="34" charset="0"/>
                <a:cs typeface="Arial" panose="020B0604020202020204" pitchFamily="34" charset="0"/>
              </a:rPr>
              <a:t>How does HIT support this process?</a:t>
            </a:r>
          </a:p>
          <a:p>
            <a:pPr lvl="1"/>
            <a:r>
              <a:rPr lang="en-US" sz="1800" dirty="0">
                <a:latin typeface="Arial" panose="020B0604020202020204" pitchFamily="34" charset="0"/>
                <a:cs typeface="Arial" panose="020B0604020202020204" pitchFamily="34" charset="0"/>
              </a:rPr>
              <a:t>What might need to change in order to improve it?</a:t>
            </a:r>
          </a:p>
          <a:p>
            <a:pPr lvl="1"/>
            <a:r>
              <a:rPr lang="en-US" sz="1800" dirty="0">
                <a:latin typeface="Arial" panose="020B0604020202020204" pitchFamily="34" charset="0"/>
                <a:cs typeface="Arial" panose="020B0604020202020204" pitchFamily="34" charset="0"/>
              </a:rPr>
              <a:t>Is it possible to test this change on a small scale?</a:t>
            </a:r>
          </a:p>
          <a:p>
            <a:pPr lvl="1"/>
            <a:r>
              <a:rPr lang="en-US" sz="1800" dirty="0">
                <a:latin typeface="Arial" panose="020B0604020202020204" pitchFamily="34" charset="0"/>
                <a:cs typeface="Arial" panose="020B0604020202020204" pitchFamily="34" charset="0"/>
              </a:rPr>
              <a:t>How would you know whether the test is successful?</a:t>
            </a:r>
          </a:p>
          <a:p>
            <a:endParaRPr lang="en-US" sz="1600" dirty="0"/>
          </a:p>
          <a:p>
            <a:endParaRPr lang="en-US" sz="1600" dirty="0"/>
          </a:p>
        </p:txBody>
      </p:sp>
    </p:spTree>
    <p:extLst>
      <p:ext uri="{BB962C8B-B14F-4D97-AF65-F5344CB8AC3E}">
        <p14:creationId xmlns:p14="http://schemas.microsoft.com/office/powerpoint/2010/main" val="31162275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A72BD9-2C5A-4EDC-931F-5AA08EACA0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Sticky notes with question marks">
            <a:extLst>
              <a:ext uri="{FF2B5EF4-FFF2-40B4-BE49-F238E27FC236}">
                <a16:creationId xmlns:a16="http://schemas.microsoft.com/office/drawing/2014/main" id="{18EF1EF1-0872-8F3D-32F4-3D237F04FA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7" t="7487" r="18889"/>
          <a:stretch/>
        </p:blipFill>
        <p:spPr>
          <a:xfrm>
            <a:off x="3522468" y="10"/>
            <a:ext cx="8669532" cy="6857990"/>
          </a:xfrm>
          <a:prstGeom prst="rect">
            <a:avLst/>
          </a:prstGeom>
        </p:spPr>
      </p:pic>
      <p:sp>
        <p:nvSpPr>
          <p:cNvPr id="19" name="Rectangle 18">
            <a:extLst>
              <a:ext uri="{FF2B5EF4-FFF2-40B4-BE49-F238E27FC236}">
                <a16:creationId xmlns:a16="http://schemas.microsoft.com/office/drawing/2014/main" id="{DD3981AC-7B61-4947-BCF3-F7AA7FA38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6AC010-4951-4271-9A1A-C7E3925A5188}"/>
              </a:ext>
            </a:extLst>
          </p:cNvPr>
          <p:cNvSpPr>
            <a:spLocks noGrp="1"/>
          </p:cNvSpPr>
          <p:nvPr>
            <p:ph type="title"/>
          </p:nvPr>
        </p:nvSpPr>
        <p:spPr>
          <a:xfrm>
            <a:off x="371094" y="1161288"/>
            <a:ext cx="3438144" cy="1124712"/>
          </a:xfrm>
        </p:spPr>
        <p:txBody>
          <a:bodyPr anchor="b">
            <a:normAutofit/>
          </a:bodyPr>
          <a:lstStyle/>
          <a:p>
            <a:r>
              <a:rPr lang="en-US" sz="2800" dirty="0">
                <a:latin typeface="Arial Black" panose="020B0A04020102020204" pitchFamily="34" charset="0"/>
              </a:rPr>
              <a:t>Questions?</a:t>
            </a:r>
          </a:p>
        </p:txBody>
      </p:sp>
      <p:sp>
        <p:nvSpPr>
          <p:cNvPr id="21" name="Rectangle 20">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F31FED-5DB7-47D0-AF9D-CCAE47261FEB}"/>
              </a:ext>
            </a:extLst>
          </p:cNvPr>
          <p:cNvSpPr>
            <a:spLocks noGrp="1"/>
          </p:cNvSpPr>
          <p:nvPr>
            <p:ph idx="1"/>
          </p:nvPr>
        </p:nvSpPr>
        <p:spPr>
          <a:xfrm>
            <a:off x="371094" y="2718054"/>
            <a:ext cx="4353306" cy="3207258"/>
          </a:xfrm>
        </p:spPr>
        <p:txBody>
          <a:bodyPr anchor="t">
            <a:normAutofit/>
          </a:bodyPr>
          <a:lstStyle/>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Thank you!</a:t>
            </a:r>
          </a:p>
          <a:p>
            <a:pPr marL="0" indent="0">
              <a:buNone/>
            </a:pPr>
            <a:r>
              <a:rPr lang="en-US" sz="2400" dirty="0">
                <a:latin typeface="Arial" panose="020B0604020202020204" pitchFamily="34" charset="0"/>
                <a:cs typeface="Arial" panose="020B0604020202020204" pitchFamily="34" charset="0"/>
              </a:rPr>
              <a:t>Taylor Miranda Thompson, CCHN</a:t>
            </a:r>
          </a:p>
          <a:p>
            <a:pPr marL="0" indent="0">
              <a:buNone/>
            </a:pPr>
            <a:r>
              <a:rPr lang="en-US" sz="2400" dirty="0">
                <a:latin typeface="Arial" panose="020B0604020202020204" pitchFamily="34" charset="0"/>
                <a:cs typeface="Arial" panose="020B0604020202020204" pitchFamily="34" charset="0"/>
                <a:hlinkClick r:id="rId4"/>
              </a:rPr>
              <a:t>tmiranda@cchn.org</a:t>
            </a:r>
            <a:r>
              <a:rPr lang="en-US" sz="2400" dirty="0">
                <a:latin typeface="Arial" panose="020B0604020202020204" pitchFamily="34" charset="0"/>
                <a:cs typeface="Arial" panose="020B0604020202020204" pitchFamily="34" charset="0"/>
              </a:rPr>
              <a:t> </a:t>
            </a:r>
          </a:p>
          <a:p>
            <a:endParaRPr lang="en-US" sz="1200" dirty="0"/>
          </a:p>
        </p:txBody>
      </p:sp>
    </p:spTree>
    <p:extLst>
      <p:ext uri="{BB962C8B-B14F-4D97-AF65-F5344CB8AC3E}">
        <p14:creationId xmlns:p14="http://schemas.microsoft.com/office/powerpoint/2010/main" val="3497668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382588" y="2583921"/>
            <a:ext cx="66929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Quality Improvement Refresh:</a:t>
            </a:r>
            <a: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
            </a:r>
            <a:br>
              <a:rPr kumimoji="0" lang="en-US" sz="12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Developing &amp; Using PDSAs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4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800" b="0"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graphicFrame>
        <p:nvGraphicFramePr>
          <p:cNvPr id="6" name="Diagram 5"/>
          <p:cNvGraphicFramePr/>
          <p:nvPr>
            <p:extLst/>
          </p:nvPr>
        </p:nvGraphicFramePr>
        <p:xfrm>
          <a:off x="7239000" y="1569121"/>
          <a:ext cx="4647380" cy="4679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327979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txBox="1">
            <a:spLocks/>
          </p:cNvSpPr>
          <p:nvPr/>
        </p:nvSpPr>
        <p:spPr>
          <a:xfrm>
            <a:off x="838200" y="153272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The Stages of Improvement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10" name="Left-Right Arrow 9"/>
          <p:cNvSpPr/>
          <p:nvPr/>
        </p:nvSpPr>
        <p:spPr>
          <a:xfrm>
            <a:off x="1790700" y="5886749"/>
            <a:ext cx="8839200" cy="533400"/>
          </a:xfrm>
          <a:prstGeom prst="leftRightArrow">
            <a:avLst/>
          </a:prstGeom>
          <a:gradFill>
            <a:gsLst>
              <a:gs pos="0">
                <a:srgbClr val="4F81BD">
                  <a:lumMod val="60000"/>
                  <a:lumOff val="40000"/>
                </a:srgbClr>
              </a:gs>
              <a:gs pos="50000">
                <a:srgbClr val="4F81BD">
                  <a:tint val="44500"/>
                  <a:satMod val="160000"/>
                </a:srgbClr>
              </a:gs>
              <a:gs pos="100000">
                <a:srgbClr val="4F81BD">
                  <a:tint val="23500"/>
                  <a:satMod val="160000"/>
                </a:srgbClr>
              </a:gs>
            </a:gsLst>
            <a:lin ang="5400000" scaled="0"/>
          </a:gra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891A7">
                    <a:lumMod val="75000"/>
                  </a:srgbClr>
                </a:solidFill>
                <a:effectLst/>
                <a:uLnTx/>
                <a:uFillTx/>
                <a:latin typeface="Calibri"/>
                <a:ea typeface="+mn-ea"/>
                <a:cs typeface="+mn-cs"/>
              </a:rPr>
              <a:t>On-Going Data Collection &amp; Review</a:t>
            </a:r>
          </a:p>
        </p:txBody>
      </p:sp>
      <p:sp>
        <p:nvSpPr>
          <p:cNvPr id="8" name="TextBox 7"/>
          <p:cNvSpPr txBox="1"/>
          <p:nvPr/>
        </p:nvSpPr>
        <p:spPr>
          <a:xfrm>
            <a:off x="7602283" y="2211949"/>
            <a:ext cx="446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Step </a:t>
            </a:r>
            <a:r>
              <a:rPr kumimoji="0" lang="en-US" sz="2400" b="1" i="0" u="none" strike="noStrike" kern="1200" cap="none" spc="0" normalizeH="0" baseline="0" noProof="0" dirty="0" smtClean="0">
                <a:ln>
                  <a:noFill/>
                </a:ln>
                <a:solidFill>
                  <a:prstClr val="black"/>
                </a:solidFill>
                <a:effectLst/>
                <a:uLnTx/>
                <a:uFillTx/>
                <a:latin typeface="+mj-lt"/>
                <a:ea typeface="+mn-ea"/>
                <a:cs typeface="+mn-cs"/>
              </a:rPr>
              <a:t>#7: PDSA</a:t>
            </a:r>
            <a:endParaRPr kumimoji="0" lang="en-US" sz="2400" b="1" i="0" u="none" strike="noStrike" kern="1200" cap="none" spc="0" normalizeH="0" baseline="0" noProof="0" dirty="0">
              <a:ln>
                <a:noFill/>
              </a:ln>
              <a:solidFill>
                <a:prstClr val="black"/>
              </a:solidFill>
              <a:effectLst/>
              <a:uLnTx/>
              <a:uFillTx/>
              <a:latin typeface="+mj-lt"/>
              <a:ea typeface="+mn-ea"/>
              <a:cs typeface="+mn-cs"/>
            </a:endParaRPr>
          </a:p>
        </p:txBody>
      </p:sp>
      <p:sp>
        <p:nvSpPr>
          <p:cNvPr id="13" name="Down Arrow 12"/>
          <p:cNvSpPr/>
          <p:nvPr/>
        </p:nvSpPr>
        <p:spPr>
          <a:xfrm>
            <a:off x="7602283" y="2673614"/>
            <a:ext cx="484632" cy="6917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6779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Model for Improvement</a:t>
            </a:r>
          </a:p>
        </p:txBody>
      </p:sp>
      <p:sp>
        <p:nvSpPr>
          <p:cNvPr id="5" name="TextBox 4"/>
          <p:cNvSpPr txBox="1"/>
          <p:nvPr/>
        </p:nvSpPr>
        <p:spPr>
          <a:xfrm>
            <a:off x="6606373" y="3788439"/>
            <a:ext cx="5210066" cy="552760"/>
          </a:xfrm>
          <a:prstGeom prst="rect">
            <a:avLst/>
          </a:prstGeom>
          <a:noFill/>
        </p:spPr>
        <p:txBody>
          <a:bodyPr wrap="squar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a:ea typeface="+mn-ea"/>
                <a:cs typeface="+mn-cs"/>
              </a:rPr>
              <a:t>Three questions...</a:t>
            </a:r>
          </a:p>
        </p:txBody>
      </p:sp>
      <p:sp>
        <p:nvSpPr>
          <p:cNvPr id="6" name="TextBox 5"/>
          <p:cNvSpPr txBox="1"/>
          <p:nvPr/>
        </p:nvSpPr>
        <p:spPr>
          <a:xfrm>
            <a:off x="8281196" y="4326409"/>
            <a:ext cx="2665372" cy="1476090"/>
          </a:xfrm>
          <a:prstGeom prst="rect">
            <a:avLst/>
          </a:prstGeom>
          <a:noFill/>
        </p:spPr>
        <p:txBody>
          <a:bodyPr wrap="non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a:ea typeface="+mn-ea"/>
                <a:cs typeface="+mn-cs"/>
              </a:rPr>
              <a:t>…coupled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a:ea typeface="+mn-ea"/>
                <a:cs typeface="+mn-cs"/>
              </a:rPr>
              <a:t>an approach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a:ea typeface="+mn-ea"/>
                <a:cs typeface="+mn-cs"/>
              </a:rPr>
              <a:t>testing change.</a:t>
            </a:r>
          </a:p>
        </p:txBody>
      </p:sp>
      <p:sp>
        <p:nvSpPr>
          <p:cNvPr id="8" name="TextBox 7"/>
          <p:cNvSpPr txBox="1"/>
          <p:nvPr/>
        </p:nvSpPr>
        <p:spPr bwMode="auto">
          <a:xfrm>
            <a:off x="838200" y="2444865"/>
            <a:ext cx="10279744" cy="1200329"/>
          </a:xfrm>
          <a:prstGeom prst="rect">
            <a:avLst/>
          </a:prstGeom>
          <a:noFill/>
          <a:ln>
            <a:solidFill>
              <a:schemeClr val="tx2"/>
            </a:solidFill>
          </a:ln>
        </p:spPr>
        <p:txBody>
          <a:bodyPr wrap="square">
            <a:spAutoFit/>
          </a:bodyPr>
          <a:lstStyle/>
          <a:p>
            <a:pPr marL="338305" marR="0" lvl="0" indent="-3383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What are we trying to accomplish? (Aim)</a:t>
            </a:r>
          </a:p>
          <a:p>
            <a:pPr marL="338305" marR="0" lvl="0" indent="-3383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How will we know that a change is an improvement?  (Measures)</a:t>
            </a:r>
          </a:p>
          <a:p>
            <a:pPr marL="338305" marR="0" lvl="0" indent="-3383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What change can we make that will result in improvement? (Solution/Change)</a:t>
            </a:r>
          </a:p>
        </p:txBody>
      </p:sp>
      <p:sp>
        <p:nvSpPr>
          <p:cNvPr id="9" name="Oval 7"/>
          <p:cNvSpPr>
            <a:spLocks noChangeArrowheads="1"/>
          </p:cNvSpPr>
          <p:nvPr/>
        </p:nvSpPr>
        <p:spPr bwMode="auto">
          <a:xfrm>
            <a:off x="2719325" y="3760625"/>
            <a:ext cx="2079150" cy="2077822"/>
          </a:xfrm>
          <a:prstGeom prst="ellipse">
            <a:avLst/>
          </a:prstGeom>
          <a:noFill/>
          <a:ln w="12700">
            <a:solidFill>
              <a:schemeClr val="tx2"/>
            </a:solidFill>
            <a:round/>
            <a:headEnd/>
            <a:tailEnd/>
          </a:ln>
        </p:spPr>
        <p:txBody>
          <a:bodyPr wrap="none" anchor="ctr"/>
          <a:lstStyle>
            <a:lvl1pPr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l" defTabSz="914400" rtl="0" eaLnBrk="0" fontAlgn="auto"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bwMode="auto">
          <a:xfrm>
            <a:off x="3770979" y="4245952"/>
            <a:ext cx="676788" cy="43088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Plan</a:t>
            </a:r>
          </a:p>
        </p:txBody>
      </p:sp>
      <p:sp>
        <p:nvSpPr>
          <p:cNvPr id="11" name="TextBox 10"/>
          <p:cNvSpPr txBox="1"/>
          <p:nvPr/>
        </p:nvSpPr>
        <p:spPr bwMode="auto">
          <a:xfrm>
            <a:off x="3776490" y="4923327"/>
            <a:ext cx="506870" cy="43088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Do</a:t>
            </a:r>
          </a:p>
        </p:txBody>
      </p:sp>
      <p:sp>
        <p:nvSpPr>
          <p:cNvPr id="12" name="TextBox 11"/>
          <p:cNvSpPr txBox="1"/>
          <p:nvPr/>
        </p:nvSpPr>
        <p:spPr bwMode="auto">
          <a:xfrm>
            <a:off x="2880091" y="4924313"/>
            <a:ext cx="832279" cy="43088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Study</a:t>
            </a:r>
          </a:p>
        </p:txBody>
      </p:sp>
      <p:sp>
        <p:nvSpPr>
          <p:cNvPr id="13" name="TextBox 12"/>
          <p:cNvSpPr txBox="1"/>
          <p:nvPr/>
        </p:nvSpPr>
        <p:spPr bwMode="auto">
          <a:xfrm>
            <a:off x="3018377" y="4252386"/>
            <a:ext cx="561372" cy="43088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Act</a:t>
            </a:r>
          </a:p>
        </p:txBody>
      </p:sp>
      <p:sp>
        <p:nvSpPr>
          <p:cNvPr id="14" name="Bent Arrow 13"/>
          <p:cNvSpPr/>
          <p:nvPr/>
        </p:nvSpPr>
        <p:spPr bwMode="auto">
          <a:xfrm rot="16200000">
            <a:off x="1354697" y="3876821"/>
            <a:ext cx="1327464" cy="896710"/>
          </a:xfrm>
          <a:prstGeom prst="bentArrow">
            <a:avLst/>
          </a:prstGeom>
          <a:solidFill>
            <a:schemeClr val="accent1"/>
          </a:solidFill>
          <a:ln w="12700" cap="flat" cmpd="sng" algn="ctr">
            <a:solidFill>
              <a:schemeClr val="tx1"/>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Bent Arrow 14"/>
          <p:cNvSpPr/>
          <p:nvPr/>
        </p:nvSpPr>
        <p:spPr bwMode="auto">
          <a:xfrm rot="10800000">
            <a:off x="4977789" y="3649395"/>
            <a:ext cx="898745" cy="1354027"/>
          </a:xfrm>
          <a:prstGeom prst="bentArrow">
            <a:avLst/>
          </a:prstGeom>
          <a:solidFill>
            <a:schemeClr val="accent1"/>
          </a:solidFill>
          <a:ln w="12700" cap="flat" cmpd="sng" algn="ctr">
            <a:solidFill>
              <a:schemeClr val="tx1"/>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Line 8"/>
          <p:cNvSpPr>
            <a:spLocks noChangeShapeType="1"/>
          </p:cNvSpPr>
          <p:nvPr/>
        </p:nvSpPr>
        <p:spPr bwMode="auto">
          <a:xfrm>
            <a:off x="2719325" y="4795043"/>
            <a:ext cx="2079150" cy="0"/>
          </a:xfrm>
          <a:prstGeom prst="line">
            <a:avLst/>
          </a:prstGeom>
          <a:noFill/>
          <a:ln w="12700">
            <a:solidFill>
              <a:schemeClr val="tx2"/>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Line 9"/>
          <p:cNvSpPr>
            <a:spLocks noChangeShapeType="1"/>
          </p:cNvSpPr>
          <p:nvPr/>
        </p:nvSpPr>
        <p:spPr bwMode="auto">
          <a:xfrm>
            <a:off x="3706859" y="3760625"/>
            <a:ext cx="0" cy="2077822"/>
          </a:xfrm>
          <a:prstGeom prst="line">
            <a:avLst/>
          </a:prstGeom>
          <a:noFill/>
          <a:ln w="12700">
            <a:solidFill>
              <a:schemeClr val="tx2"/>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602051" y="5911412"/>
            <a:ext cx="5274483" cy="337316"/>
          </a:xfrm>
          <a:prstGeom prst="rect">
            <a:avLst/>
          </a:prstGeom>
          <a:noFill/>
        </p:spPr>
        <p:txBody>
          <a:bodyPr wrap="non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Langley GJ, et. al. </a:t>
            </a:r>
            <a:r>
              <a:rPr kumimoji="0" lang="en-US" sz="1600" b="0" i="1" u="sng" strike="noStrike" kern="1200" cap="none" spc="0" normalizeH="0" baseline="0" noProof="0" dirty="0">
                <a:ln>
                  <a:noFill/>
                </a:ln>
                <a:solidFill>
                  <a:prstClr val="black"/>
                </a:solidFill>
                <a:effectLst/>
                <a:uLnTx/>
                <a:uFillTx/>
                <a:latin typeface="Calibri Light" panose="020F0302020204030204"/>
                <a:ea typeface="+mn-ea"/>
                <a:cs typeface="+mn-cs"/>
              </a:rPr>
              <a:t>The Improvement Guide (2</a:t>
            </a:r>
            <a:r>
              <a:rPr kumimoji="0" lang="en-US" sz="1600" b="0" i="1" u="sng" strike="noStrike" kern="1200" cap="none" spc="0" normalizeH="0" baseline="30000" noProof="0" dirty="0">
                <a:ln>
                  <a:noFill/>
                </a:ln>
                <a:solidFill>
                  <a:prstClr val="black"/>
                </a:solidFill>
                <a:effectLst/>
                <a:uLnTx/>
                <a:uFillTx/>
                <a:latin typeface="Calibri Light" panose="020F0302020204030204"/>
                <a:ea typeface="+mn-ea"/>
                <a:cs typeface="+mn-cs"/>
              </a:rPr>
              <a:t>nd</a:t>
            </a:r>
            <a:r>
              <a:rPr kumimoji="0" lang="en-US" sz="1600" b="0" i="1" u="sng" strike="noStrike" kern="1200" cap="none" spc="0" normalizeH="0" baseline="0" noProof="0" dirty="0">
                <a:ln>
                  <a:noFill/>
                </a:ln>
                <a:solidFill>
                  <a:prstClr val="black"/>
                </a:solidFill>
                <a:effectLst/>
                <a:uLnTx/>
                <a:uFillTx/>
                <a:latin typeface="Calibri Light" panose="020F0302020204030204"/>
                <a:ea typeface="+mn-ea"/>
                <a:cs typeface="+mn-cs"/>
              </a:rPr>
              <a:t> Edition)</a:t>
            </a: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 2009.</a:t>
            </a:r>
          </a:p>
        </p:txBody>
      </p:sp>
    </p:spTree>
    <p:extLst>
      <p:ext uri="{BB962C8B-B14F-4D97-AF65-F5344CB8AC3E}">
        <p14:creationId xmlns:p14="http://schemas.microsoft.com/office/powerpoint/2010/main" val="5529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34" t="16435" r="12801" b="7910"/>
          <a:stretch/>
        </p:blipFill>
        <p:spPr bwMode="auto">
          <a:xfrm>
            <a:off x="1891481" y="1415583"/>
            <a:ext cx="9144000" cy="520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457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PLAN: Comes from Specific Aim Statement	</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444865"/>
            <a:ext cx="7518758" cy="3765434"/>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WHAT</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are we striving to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accomplish?</a:t>
            </a:r>
          </a:p>
          <a:p>
            <a:pPr marL="342900" marR="0" lvl="0" indent="-342900"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WHAT</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will we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a:t>
            </a:r>
          </a:p>
          <a:p>
            <a:pPr marL="342900" marR="0" lvl="0" indent="-342900"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WHEN</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will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this occur (what is the timeline</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t>
            </a:r>
          </a:p>
          <a:p>
            <a:pPr marL="342900" marR="0" lvl="0" indent="-342900"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HOW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MUCH?</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What is the specific, numeric   improvement we wish to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achieve?</a:t>
            </a:r>
          </a:p>
          <a:p>
            <a:pPr marL="342900" marR="0" lvl="0" indent="-342900"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FOR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WHOM?</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Who is the target population?</a:t>
            </a:r>
          </a:p>
        </p:txBody>
      </p:sp>
      <p:pic>
        <p:nvPicPr>
          <p:cNvPr id="5" name="Picture 2" descr="Image result for Planning a project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582" y="2311400"/>
            <a:ext cx="3655218" cy="389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75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DO</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5477912" cy="3526692"/>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Implement </a:t>
            </a: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a:t>
            </a: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improvement</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Collect </a:t>
            </a: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and document the </a:t>
            </a: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data</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Document </a:t>
            </a: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problems, unexpected observations, lessons learned, and knowledge gained</a:t>
            </a:r>
          </a:p>
        </p:txBody>
      </p:sp>
      <p:pic>
        <p:nvPicPr>
          <p:cNvPr id="5" name="Picture 2" descr="Image result for implement process stick fig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512" y="2311399"/>
            <a:ext cx="5640042" cy="352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6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2388564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STUDY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6477000" cy="3526692"/>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Ø"/>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Analyze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results:                              Was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an improvement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achieved?</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Ø"/>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Document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lessons learned, knowledge gained, and any surprising results that emerged.</a:t>
            </a:r>
          </a:p>
        </p:txBody>
      </p:sp>
      <p:pic>
        <p:nvPicPr>
          <p:cNvPr id="6" name="Picture 2" descr="Image result for Analyze the result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987" y="2105728"/>
            <a:ext cx="2973538" cy="475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003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ACT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1"/>
            <a:ext cx="5477912" cy="3526692"/>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1800"/>
              </a:spcAft>
              <a:buClr>
                <a:srgbClr val="008558"/>
              </a:buClr>
              <a:buSzTx/>
              <a:buFont typeface="Arial"/>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Take action:</a:t>
            </a:r>
          </a:p>
          <a:p>
            <a:pPr marL="742950" marR="0" lvl="1" indent="-28575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1"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Adopt</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standardize</a:t>
            </a:r>
          </a:p>
          <a:p>
            <a:pPr marL="742950" marR="0" lvl="1" indent="-28575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1"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Adapt</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change and repeat</a:t>
            </a:r>
          </a:p>
          <a:p>
            <a:pPr marL="742950" marR="0" lvl="1" indent="-28575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ü"/>
              <a:tabLst/>
              <a:defRPr/>
            </a:pPr>
            <a:r>
              <a:rPr kumimoji="0" lang="en-US" sz="3200" b="0" i="1"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Abandon</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start over</a:t>
            </a:r>
          </a:p>
          <a:p>
            <a:pPr marL="342900" marR="0" lvl="0" indent="-342900" algn="l" defTabSz="457200" rtl="0" eaLnBrk="1" fontAlgn="auto" latinLnBrk="0" hangingPunct="1">
              <a:lnSpc>
                <a:spcPct val="90000"/>
              </a:lnSpc>
              <a:spcBef>
                <a:spcPts val="0"/>
              </a:spcBef>
              <a:spcAft>
                <a:spcPts val="1800"/>
              </a:spcAft>
              <a:buClr>
                <a:srgbClr val="008558"/>
              </a:buClr>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6" name="Picture 2" descr="Image result for Make a new proces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112" y="2311400"/>
            <a:ext cx="3913488" cy="43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301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2016" y="1565121"/>
            <a:ext cx="7301202" cy="502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6856" y="1565121"/>
            <a:ext cx="1463040" cy="1821925"/>
          </a:xfrm>
          <a:prstGeom prst="rect">
            <a:avLst/>
          </a:prstGeom>
        </p:spPr>
      </p:pic>
    </p:spTree>
    <p:extLst>
      <p:ext uri="{BB962C8B-B14F-4D97-AF65-F5344CB8AC3E}">
        <p14:creationId xmlns:p14="http://schemas.microsoft.com/office/powerpoint/2010/main" val="3014264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17371" y="1535035"/>
            <a:ext cx="6504412" cy="51899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6856" y="1535035"/>
            <a:ext cx="1463040" cy="1821925"/>
          </a:xfrm>
          <a:prstGeom prst="rect">
            <a:avLst/>
          </a:prstGeom>
        </p:spPr>
      </p:pic>
    </p:spTree>
    <p:extLst>
      <p:ext uri="{BB962C8B-B14F-4D97-AF65-F5344CB8AC3E}">
        <p14:creationId xmlns:p14="http://schemas.microsoft.com/office/powerpoint/2010/main" val="397541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7779A16-415A-9145-B181-90C7EE2C2DF1}"/>
              </a:ext>
            </a:extLst>
          </p:cNvPr>
          <p:cNvSpPr txBox="1">
            <a:spLocks/>
          </p:cNvSpPr>
          <p:nvPr/>
        </p:nvSpPr>
        <p:spPr>
          <a:xfrm>
            <a:off x="702824" y="716231"/>
            <a:ext cx="360045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PDSA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Example</a:t>
            </a:r>
            <a:endParaRPr kumimoji="0" lang="en-US" sz="6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097" y="257970"/>
            <a:ext cx="6267597" cy="634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570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SUSTAIN</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540500" cy="399414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Once you’ve adopted:</a:t>
            </a:r>
          </a:p>
          <a:p>
            <a:pPr marL="342900" marR="0" lvl="0" indent="-342900" algn="l" defTabSz="457200" rtl="0" eaLnBrk="1" fontAlgn="auto" latinLnBrk="0" hangingPunct="1">
              <a:lnSpc>
                <a:spcPct val="90000"/>
              </a:lnSpc>
              <a:spcBef>
                <a:spcPts val="0"/>
              </a:spcBef>
              <a:spcAft>
                <a:spcPts val="1000"/>
              </a:spcAft>
              <a:buClr>
                <a:srgbClr val="008558"/>
              </a:buClr>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Monitor</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reports, dashboards, quarterly meetings</a:t>
            </a:r>
          </a:p>
          <a:p>
            <a:pPr marL="342900" marR="0" lvl="0" indent="-342900" algn="l" defTabSz="457200" rtl="0" eaLnBrk="1" fontAlgn="auto" latinLnBrk="0" hangingPunct="1">
              <a:lnSpc>
                <a:spcPct val="90000"/>
              </a:lnSpc>
              <a:spcBef>
                <a:spcPts val="0"/>
              </a:spcBef>
              <a:spcAft>
                <a:spcPts val="1000"/>
              </a:spcAft>
              <a:buClr>
                <a:srgbClr val="008558"/>
              </a:buClr>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Maintain</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who is the owner, process for looking into measures when they fall below?</a:t>
            </a:r>
          </a:p>
          <a:p>
            <a:pPr marL="342900" marR="0" lvl="0" indent="-342900" algn="l" defTabSz="457200" rtl="0" eaLnBrk="1" fontAlgn="auto" latinLnBrk="0" hangingPunct="1">
              <a:lnSpc>
                <a:spcPct val="90000"/>
              </a:lnSpc>
              <a:spcBef>
                <a:spcPts val="0"/>
              </a:spcBef>
              <a:spcAft>
                <a:spcPts val="1000"/>
              </a:spcAft>
              <a:buClr>
                <a:srgbClr val="008558"/>
              </a:buClr>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Check-In</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conversations, connections, accountability, transparency, trust</a:t>
            </a:r>
          </a:p>
          <a:p>
            <a:pPr marL="342900" marR="0" lvl="0" indent="-342900" algn="l" defTabSz="457200" rtl="0" eaLnBrk="1" fontAlgn="auto" latinLnBrk="0" hangingPunct="1">
              <a:lnSpc>
                <a:spcPct val="90000"/>
              </a:lnSpc>
              <a:spcBef>
                <a:spcPts val="0"/>
              </a:spcBef>
              <a:spcAft>
                <a:spcPts val="1000"/>
              </a:spcAft>
              <a:buClr>
                <a:srgbClr val="008558"/>
              </a:buClr>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Develop a playbook</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 a recipe to perform the new process, training tool</a:t>
            </a:r>
          </a:p>
        </p:txBody>
      </p:sp>
      <p:pic>
        <p:nvPicPr>
          <p:cNvPr id="6" name="Picture 2" descr="Image result for monitor progres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00" y="2101850"/>
            <a:ext cx="42037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53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5" name="Title 2">
            <a:extLst>
              <a:ext uri="{FF2B5EF4-FFF2-40B4-BE49-F238E27FC236}">
                <a16:creationId xmlns:a16="http://schemas.microsoft.com/office/drawing/2014/main" id="{27779A16-415A-9145-B181-90C7EE2C2DF1}"/>
              </a:ext>
            </a:extLst>
          </p:cNvPr>
          <p:cNvSpPr txBox="1">
            <a:spLocks/>
          </p:cNvSpPr>
          <p:nvPr/>
        </p:nvSpPr>
        <p:spPr>
          <a:xfrm>
            <a:off x="0" y="2780181"/>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1031790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Action Period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5 Deliverables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532179" cy="4339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Conduct your weekly team meetings</a:t>
            </a:r>
          </a:p>
          <a:p>
            <a:pPr lvl="0">
              <a:spcBef>
                <a:spcPts val="0"/>
              </a:spcBef>
            </a:pPr>
            <a:endParaRPr lang="en-US" sz="3200" b="1" dirty="0" smtClean="0">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pPr>
            <a:r>
              <a:rPr lang="en-US" sz="3200" b="1" dirty="0" smtClean="0">
                <a:latin typeface="Calibri Light" panose="020F0302020204030204" pitchFamily="34" charset="0"/>
                <a:ea typeface="Calibri" panose="020F0502020204030204" pitchFamily="34" charset="0"/>
                <a:cs typeface="Calibri Light" panose="020F0302020204030204" pitchFamily="34" charset="0"/>
              </a:rPr>
              <a:t>Assignment</a:t>
            </a:r>
            <a:r>
              <a:rPr lang="en-US" sz="3200" b="1" dirty="0">
                <a:latin typeface="Calibri Light" panose="020F0302020204030204" pitchFamily="34" charset="0"/>
                <a:ea typeface="Calibri" panose="020F0502020204030204" pitchFamily="34" charset="0"/>
                <a:cs typeface="Calibri Light" panose="020F0302020204030204" pitchFamily="34" charset="0"/>
              </a:rPr>
              <a:t>: </a:t>
            </a:r>
            <a:r>
              <a:rPr lang="en-US" sz="3200" dirty="0" smtClean="0">
                <a:latin typeface="Calibri Light" panose="020F0302020204030204" pitchFamily="34" charset="0"/>
                <a:ea typeface="Calibri" panose="020F0502020204030204" pitchFamily="34" charset="0"/>
                <a:cs typeface="Calibri Light" panose="020F0302020204030204" pitchFamily="34" charset="0"/>
              </a:rPr>
              <a:t>Develop </a:t>
            </a:r>
            <a:r>
              <a:rPr lang="en-US" sz="3200" dirty="0">
                <a:latin typeface="Calibri Light" panose="020F0302020204030204" pitchFamily="34" charset="0"/>
                <a:ea typeface="Calibri" panose="020F0502020204030204" pitchFamily="34" charset="0"/>
                <a:cs typeface="Calibri Light" panose="020F0302020204030204" pitchFamily="34" charset="0"/>
              </a:rPr>
              <a:t>PDSA</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877060" y="2311402"/>
            <a:ext cx="3959281" cy="3735438"/>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Google Drive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
              </a:rPr>
              <a:t>https</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drive.google.com/drive/folders/1VFv0Ar6VbdVDS_fkY6fPXQw36Tq0A1Wg?usp=drive_link</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pic>
        <p:nvPicPr>
          <p:cNvPr id="3" name="Picture 2"/>
          <p:cNvPicPr>
            <a:picLocks noChangeAspect="1"/>
          </p:cNvPicPr>
          <p:nvPr/>
        </p:nvPicPr>
        <p:blipFill>
          <a:blip r:embed="rId4"/>
          <a:stretch>
            <a:fillRect/>
          </a:stretch>
        </p:blipFill>
        <p:spPr>
          <a:xfrm>
            <a:off x="8827399" y="2751663"/>
            <a:ext cx="2058602" cy="21506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692432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Reminders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86027"/>
            <a:ext cx="7914968"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Calls: </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a:t>
            </a:r>
            <a:r>
              <a:rPr kumimoji="0" lang="en-US" sz="24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April 10</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1:00pm ET / 10:00am PT</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April 17</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ET / 10:00am PT</a:t>
            </a:r>
          </a:p>
          <a:p>
            <a:pPr lvl="1">
              <a:spcBef>
                <a:spcPts val="0"/>
              </a:spcBef>
              <a:spcAft>
                <a:spcPts val="600"/>
              </a:spcAft>
              <a:buClr>
                <a:srgbClr val="008558"/>
              </a:buClr>
              <a:defRPr/>
            </a:pPr>
            <a:r>
              <a:rPr lang="en-US" dirty="0">
                <a:solidFill>
                  <a:prstClr val="black"/>
                </a:solidFill>
                <a:latin typeface="Calibri Light" panose="020F0302020204030204" pitchFamily="34" charset="0"/>
                <a:cs typeface="Calibri Light" panose="020F0302020204030204" pitchFamily="34" charset="0"/>
              </a:rPr>
              <a:t>Wednesday April </a:t>
            </a:r>
            <a:r>
              <a:rPr lang="en-US" dirty="0" smtClean="0">
                <a:solidFill>
                  <a:prstClr val="black"/>
                </a:solidFill>
                <a:latin typeface="Calibri Light" panose="020F0302020204030204" pitchFamily="34" charset="0"/>
                <a:cs typeface="Calibri Light" panose="020F0302020204030204" pitchFamily="34" charset="0"/>
              </a:rPr>
              <a:t>24</a:t>
            </a:r>
            <a:r>
              <a:rPr lang="en-US" baseline="30000" dirty="0" smtClean="0">
                <a:solidFill>
                  <a:prstClr val="black"/>
                </a:solidFill>
                <a:latin typeface="Calibri Light" panose="020F0302020204030204" pitchFamily="34" charset="0"/>
                <a:cs typeface="Calibri Light" panose="020F0302020204030204" pitchFamily="34" charset="0"/>
              </a:rPr>
              <a:t>th</a:t>
            </a:r>
            <a:r>
              <a:rPr lang="en-US" dirty="0" smtClean="0">
                <a:solidFill>
                  <a:prstClr val="black"/>
                </a:solidFill>
                <a:latin typeface="Calibri Light" panose="020F0302020204030204" pitchFamily="34" charset="0"/>
                <a:cs typeface="Calibri Light" panose="020F0302020204030204" pitchFamily="34" charset="0"/>
              </a:rPr>
              <a:t>  </a:t>
            </a:r>
            <a:r>
              <a:rPr lang="en-US" dirty="0">
                <a:solidFill>
                  <a:prstClr val="black"/>
                </a:solidFill>
                <a:latin typeface="Calibri Light" panose="020F0302020204030204" pitchFamily="34" charset="0"/>
                <a:cs typeface="Calibri Light" panose="020F0302020204030204" pitchFamily="34" charset="0"/>
              </a:rPr>
              <a:t>1:00pm ET / 10:00am </a:t>
            </a:r>
            <a:r>
              <a:rPr lang="en-US" dirty="0" smtClean="0">
                <a:solidFill>
                  <a:prstClr val="black"/>
                </a:solidFill>
                <a:latin typeface="Calibri Light" panose="020F0302020204030204" pitchFamily="34" charset="0"/>
                <a:cs typeface="Calibri Light" panose="020F0302020204030204" pitchFamily="34" charset="0"/>
              </a:rPr>
              <a:t>PT</a:t>
            </a:r>
          </a:p>
          <a:p>
            <a:pPr lvl="1">
              <a:spcBef>
                <a:spcPts val="0"/>
              </a:spcBef>
              <a:spcAft>
                <a:spcPts val="600"/>
              </a:spcAft>
              <a:buClr>
                <a:srgbClr val="008558"/>
              </a:buClr>
              <a:defRPr/>
            </a:pPr>
            <a:r>
              <a:rPr lang="en-US" dirty="0">
                <a:solidFill>
                  <a:prstClr val="black"/>
                </a:solidFill>
                <a:latin typeface="Calibri Light" panose="020F0302020204030204" pitchFamily="34" charset="0"/>
                <a:cs typeface="Calibri Light" panose="020F0302020204030204" pitchFamily="34" charset="0"/>
              </a:rPr>
              <a:t>Wednesday </a:t>
            </a:r>
            <a:r>
              <a:rPr lang="en-US" dirty="0" smtClean="0">
                <a:solidFill>
                  <a:prstClr val="black"/>
                </a:solidFill>
                <a:latin typeface="Calibri Light" panose="020F0302020204030204" pitchFamily="34" charset="0"/>
                <a:cs typeface="Calibri Light" panose="020F0302020204030204" pitchFamily="34" charset="0"/>
              </a:rPr>
              <a:t>May 1</a:t>
            </a:r>
            <a:r>
              <a:rPr lang="en-US" baseline="30000" dirty="0" smtClean="0">
                <a:solidFill>
                  <a:prstClr val="black"/>
                </a:solidFill>
                <a:latin typeface="Calibri Light" panose="020F0302020204030204" pitchFamily="34" charset="0"/>
                <a:cs typeface="Calibri Light" panose="020F0302020204030204" pitchFamily="34" charset="0"/>
              </a:rPr>
              <a:t>st</a:t>
            </a:r>
            <a:r>
              <a:rPr lang="en-US" dirty="0" smtClean="0">
                <a:solidFill>
                  <a:prstClr val="black"/>
                </a:solidFill>
                <a:latin typeface="Calibri Light" panose="020F0302020204030204" pitchFamily="34" charset="0"/>
                <a:cs typeface="Calibri Light" panose="020F0302020204030204" pitchFamily="34" charset="0"/>
              </a:rPr>
              <a:t> 1:00pm </a:t>
            </a:r>
            <a:r>
              <a:rPr lang="en-US" dirty="0">
                <a:solidFill>
                  <a:prstClr val="black"/>
                </a:solidFill>
                <a:latin typeface="Calibri Light" panose="020F0302020204030204" pitchFamily="34" charset="0"/>
                <a:cs typeface="Calibri Light" panose="020F0302020204030204" pitchFamily="34" charset="0"/>
              </a:rPr>
              <a:t>ET / 10:00am PT</a:t>
            </a:r>
          </a:p>
          <a:p>
            <a:pPr lvl="1">
              <a:spcBef>
                <a:spcPts val="0"/>
              </a:spcBef>
              <a:spcAft>
                <a:spcPts val="600"/>
              </a:spcAft>
              <a:buClr>
                <a:srgbClr val="008558"/>
              </a:buClr>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 6: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Wednesday May 8</a:t>
            </a:r>
            <a:r>
              <a:rPr kumimoji="0" lang="en-US" sz="24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lang="en-US" sz="2400" dirty="0">
                <a:solidFill>
                  <a:prstClr val="black"/>
                </a:solidFill>
                <a:latin typeface="Calibri Light" panose="020F0302020204030204" pitchFamily="34" charset="0"/>
                <a:cs typeface="Calibri Light" panose="020F0302020204030204" pitchFamily="34" charset="0"/>
              </a:rPr>
              <a: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1:00pm ET / 10:00am PT</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8001000" y="2124995"/>
            <a:ext cx="3953328" cy="4206499"/>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TBC2023</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education.weitzmaninstitute.org/content/nttap-comprehensive-and-team-based-care-learning-collaborative-2023-2024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9210147" y="2887348"/>
            <a:ext cx="2058602" cy="21506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319388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NTTAP Contact Information</a:t>
            </a:r>
          </a:p>
        </p:txBody>
      </p:sp>
      <p:sp>
        <p:nvSpPr>
          <p:cNvPr id="5" name="TextBox 4"/>
          <p:cNvSpPr txBox="1"/>
          <p:nvPr/>
        </p:nvSpPr>
        <p:spPr>
          <a:xfrm>
            <a:off x="1301942" y="2544426"/>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7939087"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angersm@mwhs1.com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875091" y="4039336"/>
            <a:ext cx="1044181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Next Learning Session is </a:t>
            </a:r>
            <a:r>
              <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Wednesday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May 8</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4552275"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flowerb@mwhs1.com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0350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anchor="t">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Collaborative Structure and Expectations</a:t>
            </a:r>
            <a:endParaRPr kumimoji="0" lang="en-US" sz="40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cxnSp>
        <p:nvCxnSpPr>
          <p:cNvPr id="6" name="Straight Arrow Connector 5"/>
          <p:cNvCxnSpPr/>
          <p:nvPr/>
        </p:nvCxnSpPr>
        <p:spPr>
          <a:xfrm>
            <a:off x="609600" y="4334939"/>
            <a:ext cx="10972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53067" y="3539072"/>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62466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97867"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86399" y="3539065"/>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74929" y="3539066"/>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95732" y="3539067"/>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50396" y="3539068"/>
            <a:ext cx="0" cy="795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0938930" y="3539068"/>
            <a:ext cx="0" cy="79586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46814"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Jan. 17th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3607893" y="3022373"/>
            <a:ext cx="979948"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Feb. 7th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4953880" y="3022373"/>
            <a:ext cx="10650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March 6th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6397077" y="3022373"/>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April 3rd</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7694633" y="3022373"/>
            <a:ext cx="100219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6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Calibri"/>
                <a:ea typeface="+mn-ea"/>
                <a:cs typeface="+mn-cs"/>
              </a:rPr>
              <a:t>May 8</a:t>
            </a:r>
            <a:r>
              <a:rPr kumimoji="0" lang="en-US" sz="1600" b="1" i="0" u="none" strike="noStrike" kern="1200" cap="none" spc="0" normalizeH="0" baseline="30000" noProof="0" smtClean="0">
                <a:ln>
                  <a:noFill/>
                </a:ln>
                <a:solidFill>
                  <a:prstClr val="black"/>
                </a:solidFill>
                <a:effectLst/>
                <a:uLnTx/>
                <a:uFillTx/>
                <a:latin typeface="Calibri"/>
                <a:ea typeface="+mn-ea"/>
                <a:cs typeface="+mn-cs"/>
              </a:rPr>
              <a:t>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8995653" y="3022373"/>
            <a:ext cx="104176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May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29th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10385858" y="3022372"/>
            <a:ext cx="105830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Session 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June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19th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a:spLocks noChangeArrowheads="1"/>
          </p:cNvSpPr>
          <p:nvPr/>
        </p:nvSpPr>
        <p:spPr bwMode="auto">
          <a:xfrm>
            <a:off x="609600" y="2434167"/>
            <a:ext cx="565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Eight 90-minute Zoom Learning Sessions</a:t>
            </a:r>
          </a:p>
        </p:txBody>
      </p:sp>
      <p:sp>
        <p:nvSpPr>
          <p:cNvPr id="23" name="TextBox 32"/>
          <p:cNvSpPr txBox="1">
            <a:spLocks noChangeArrowheads="1"/>
          </p:cNvSpPr>
          <p:nvPr/>
        </p:nvSpPr>
        <p:spPr bwMode="auto">
          <a:xfrm>
            <a:off x="609600" y="4419601"/>
            <a:ext cx="6141285" cy="2000548"/>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 Action Periods </a:t>
            </a: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Meet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weekly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 a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team</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Conduct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daily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uddles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Complete d</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eliverables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upload to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Google Drive</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Weitzman Education Platform to access resources and receive CME credit for learning sessions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ectangle 23"/>
          <p:cNvSpPr/>
          <p:nvPr/>
        </p:nvSpPr>
        <p:spPr>
          <a:xfrm>
            <a:off x="7174523" y="4419601"/>
            <a:ext cx="4122963" cy="2000548"/>
          </a:xfrm>
          <a:prstGeom prst="rect">
            <a:avLst/>
          </a:prstGeom>
          <a:noFill/>
          <a:ln>
            <a:solidFill>
              <a:schemeClr val="accent1"/>
            </a:solidFill>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Between Sessions </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Coaches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meet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with </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coach-mentors </a:t>
            </a: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eekly</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Faculty s</a:t>
            </a: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upport</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Complete deliverables</a:t>
            </a: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Rectangle 24"/>
          <p:cNvSpPr/>
          <p:nvPr/>
        </p:nvSpPr>
        <p:spPr>
          <a:xfrm>
            <a:off x="6407477" y="3030229"/>
            <a:ext cx="955711" cy="131256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804186" y="3039191"/>
            <a:ext cx="9557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Session 1</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Dec. 6</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th</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1812358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342323"/>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293571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2097" y="136568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2023-2024 Cohort </a:t>
            </a:r>
            <a:endParaRPr kumimoji="0" lang="en-US" sz="4400" b="1"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27338942"/>
              </p:ext>
            </p:extLst>
          </p:nvPr>
        </p:nvGraphicFramePr>
        <p:xfrm>
          <a:off x="1058606" y="2128042"/>
          <a:ext cx="9987936" cy="4262216"/>
        </p:xfrm>
        <a:graphic>
          <a:graphicData uri="http://schemas.openxmlformats.org/drawingml/2006/table">
            <a:tbl>
              <a:tblPr firstRow="1" bandRow="1">
                <a:tableStyleId>{93296810-A885-4BE3-A3E7-6D5BEEA58F35}</a:tableStyleId>
              </a:tblPr>
              <a:tblGrid>
                <a:gridCol w="5887884">
                  <a:extLst>
                    <a:ext uri="{9D8B030D-6E8A-4147-A177-3AD203B41FA5}">
                      <a16:colId xmlns:a16="http://schemas.microsoft.com/office/drawing/2014/main" val="1560617425"/>
                    </a:ext>
                  </a:extLst>
                </a:gridCol>
                <a:gridCol w="4100052">
                  <a:extLst>
                    <a:ext uri="{9D8B030D-6E8A-4147-A177-3AD203B41FA5}">
                      <a16:colId xmlns:a16="http://schemas.microsoft.com/office/drawing/2014/main" val="2204994740"/>
                    </a:ext>
                  </a:extLst>
                </a:gridCol>
              </a:tblGrid>
              <a:tr h="608888">
                <a:tc>
                  <a:txBody>
                    <a:bodyPr/>
                    <a:lstStyle/>
                    <a:p>
                      <a:pPr algn="ctr"/>
                      <a:r>
                        <a:rPr lang="en-US" sz="2800" dirty="0" smtClean="0">
                          <a:latin typeface="+mj-lt"/>
                        </a:rPr>
                        <a:t>Organization</a:t>
                      </a:r>
                      <a:endParaRPr lang="en-US" sz="2800" dirty="0">
                        <a:latin typeface="+mj-lt"/>
                      </a:endParaRPr>
                    </a:p>
                  </a:txBody>
                  <a:tcPr/>
                </a:tc>
                <a:tc>
                  <a:txBody>
                    <a:bodyPr/>
                    <a:lstStyle/>
                    <a:p>
                      <a:pPr algn="ctr"/>
                      <a:r>
                        <a:rPr lang="en-US" sz="2800" dirty="0" smtClean="0">
                          <a:latin typeface="+mj-lt"/>
                        </a:rPr>
                        <a:t>Location</a:t>
                      </a:r>
                      <a:endParaRPr lang="en-US" sz="2800" dirty="0">
                        <a:latin typeface="+mj-lt"/>
                      </a:endParaRPr>
                    </a:p>
                  </a:txBody>
                  <a:tcPr/>
                </a:tc>
                <a:extLst>
                  <a:ext uri="{0D108BD9-81ED-4DB2-BD59-A6C34878D82A}">
                    <a16:rowId xmlns:a16="http://schemas.microsoft.com/office/drawing/2014/main" val="421548567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Brockton Neighborhood Health Center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Massachusetts</a:t>
                      </a:r>
                    </a:p>
                  </a:txBody>
                  <a:tcPr/>
                </a:tc>
                <a:extLst>
                  <a:ext uri="{0D108BD9-81ED-4DB2-BD59-A6C34878D82A}">
                    <a16:rowId xmlns:a16="http://schemas.microsoft.com/office/drawing/2014/main" val="3286744120"/>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Brooklyn Plaza Medical Center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New York</a:t>
                      </a:r>
                    </a:p>
                  </a:txBody>
                  <a:tcPr/>
                </a:tc>
                <a:extLst>
                  <a:ext uri="{0D108BD9-81ED-4DB2-BD59-A6C34878D82A}">
                    <a16:rowId xmlns:a16="http://schemas.microsoft.com/office/drawing/2014/main" val="2223408091"/>
                  </a:ext>
                </a:extLst>
              </a:tr>
              <a:tr h="608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Center for Family Health &amp; Education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California </a:t>
                      </a:r>
                    </a:p>
                  </a:txBody>
                  <a:tcPr/>
                </a:tc>
                <a:extLst>
                  <a:ext uri="{0D108BD9-81ED-4DB2-BD59-A6C34878D82A}">
                    <a16:rowId xmlns:a16="http://schemas.microsoft.com/office/drawing/2014/main" val="2073066807"/>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Klamath Health Partnership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Light" panose="020F0302020204030204" pitchFamily="34" charset="0"/>
                          <a:cs typeface="Calibri Light" panose="020F0302020204030204" pitchFamily="34" charset="0"/>
                        </a:rPr>
                        <a:t>Oregon</a:t>
                      </a:r>
                    </a:p>
                  </a:txBody>
                  <a:tcPr/>
                </a:tc>
                <a:extLst>
                  <a:ext uri="{0D108BD9-81ED-4DB2-BD59-A6C34878D82A}">
                    <a16:rowId xmlns:a16="http://schemas.microsoft.com/office/drawing/2014/main" val="2793319654"/>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Migrant Health Center, Western Region, Inc.</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2400" dirty="0" smtClean="0">
                          <a:latin typeface="Calibri Light" panose="020F0302020204030204" pitchFamily="34" charset="0"/>
                          <a:cs typeface="Calibri Light" panose="020F0302020204030204" pitchFamily="34" charset="0"/>
                        </a:rPr>
                        <a:t>Puerto Rico</a:t>
                      </a:r>
                    </a:p>
                  </a:txBody>
                  <a:tcPr/>
                </a:tc>
                <a:extLst>
                  <a:ext uri="{0D108BD9-81ED-4DB2-BD59-A6C34878D82A}">
                    <a16:rowId xmlns:a16="http://schemas.microsoft.com/office/drawing/2014/main" val="4088911689"/>
                  </a:ext>
                </a:extLst>
              </a:tr>
              <a:tr h="608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The Wright Center for Community Health</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latin typeface="Calibri Light" panose="020F0302020204030204" pitchFamily="34" charset="0"/>
                          <a:cs typeface="Calibri Light" panose="020F0302020204030204" pitchFamily="34" charset="0"/>
                        </a:rPr>
                        <a:t>Pennsylvania</a:t>
                      </a:r>
                      <a:endParaRPr lang="it-IT" sz="24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18763408"/>
                  </a:ext>
                </a:extLst>
              </a:tr>
            </a:tbl>
          </a:graphicData>
        </a:graphic>
      </p:graphicFrame>
    </p:spTree>
    <p:extLst>
      <p:ext uri="{BB962C8B-B14F-4D97-AF65-F5344CB8AC3E}">
        <p14:creationId xmlns:p14="http://schemas.microsoft.com/office/powerpoint/2010/main" val="1857522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E498-4B58-F117-08CB-BEC13CB5802C}"/>
              </a:ext>
            </a:extLst>
          </p:cNvPr>
          <p:cNvSpPr>
            <a:spLocks noGrp="1"/>
          </p:cNvSpPr>
          <p:nvPr>
            <p:ph type="ctrTitle"/>
          </p:nvPr>
        </p:nvSpPr>
        <p:spPr>
          <a:xfrm>
            <a:off x="5160768" y="1804433"/>
            <a:ext cx="4299666" cy="3249131"/>
          </a:xfrm>
        </p:spPr>
        <p:txBody>
          <a:bodyPr>
            <a:normAutofit/>
          </a:bodyPr>
          <a:lstStyle/>
          <a:p>
            <a:pPr algn="ctr">
              <a:lnSpc>
                <a:spcPct val="90000"/>
              </a:lnSpc>
            </a:pPr>
            <a:r>
              <a:rPr lang="en-US" dirty="0"/>
              <a:t>Center for Family Health &amp; Education</a:t>
            </a:r>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descr="A logo for a health and wellness center&#10;&#10;Description automatically generated">
            <a:extLst>
              <a:ext uri="{FF2B5EF4-FFF2-40B4-BE49-F238E27FC236}">
                <a16:creationId xmlns:a16="http://schemas.microsoft.com/office/drawing/2014/main" id="{EF52E8CE-E3BA-C1DB-AF88-525231111B31}"/>
              </a:ext>
            </a:extLst>
          </p:cNvPr>
          <p:cNvPicPr>
            <a:picLocks noChangeAspect="1"/>
          </p:cNvPicPr>
          <p:nvPr/>
        </p:nvPicPr>
        <p:blipFill rotWithShape="1">
          <a:blip r:embed="rId2">
            <a:extLst>
              <a:ext uri="{28A0092B-C50C-407E-A947-70E740481C1C}">
                <a14:useLocalDpi xmlns:a14="http://schemas.microsoft.com/office/drawing/2010/main" val="0"/>
              </a:ext>
            </a:extLst>
          </a:blip>
          <a:srcRect r="60556"/>
          <a:stretch/>
        </p:blipFill>
        <p:spPr>
          <a:xfrm>
            <a:off x="845771" y="1624236"/>
            <a:ext cx="3765692" cy="3609527"/>
          </a:xfrm>
          <a:prstGeom prst="rect">
            <a:avLst/>
          </a:prstGeom>
        </p:spPr>
      </p:pic>
    </p:spTree>
    <p:extLst>
      <p:ext uri="{BB962C8B-B14F-4D97-AF65-F5344CB8AC3E}">
        <p14:creationId xmlns:p14="http://schemas.microsoft.com/office/powerpoint/2010/main" val="26340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ADF-FA5F-CA98-C0C1-FF4DE83DE201}"/>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59CDE860-3C88-0F28-B2FB-8586AE02E9B4}"/>
              </a:ext>
            </a:extLst>
          </p:cNvPr>
          <p:cNvSpPr>
            <a:spLocks noGrp="1"/>
          </p:cNvSpPr>
          <p:nvPr>
            <p:ph idx="1"/>
          </p:nvPr>
        </p:nvSpPr>
        <p:spPr/>
        <p:txBody>
          <a:bodyPr>
            <a:noAutofit/>
          </a:bodyPr>
          <a:lstStyle/>
          <a:p>
            <a:r>
              <a:rPr lang="en-US" sz="2000" dirty="0"/>
              <a:t>FQHC dedicated to serving underserved and low-income populations by providing affordable and Accessible Healthcare services</a:t>
            </a:r>
          </a:p>
          <a:p>
            <a:r>
              <a:rPr lang="en-US" sz="2000" dirty="0"/>
              <a:t>Our team is made up of </a:t>
            </a:r>
          </a:p>
          <a:p>
            <a:pPr lvl="1"/>
            <a:r>
              <a:rPr lang="en-US" sz="1800" dirty="0"/>
              <a:t>A-CMO</a:t>
            </a:r>
          </a:p>
          <a:p>
            <a:pPr lvl="1"/>
            <a:r>
              <a:rPr lang="en-US" sz="1800" dirty="0"/>
              <a:t>Director of Operations</a:t>
            </a:r>
          </a:p>
          <a:p>
            <a:pPr lvl="1"/>
            <a:r>
              <a:rPr lang="en-US" sz="1800" dirty="0"/>
              <a:t>Quality Assurance Coordinator</a:t>
            </a:r>
          </a:p>
          <a:p>
            <a:pPr lvl="1"/>
            <a:r>
              <a:rPr lang="en-US" sz="1800" dirty="0"/>
              <a:t>Staff Educator</a:t>
            </a:r>
          </a:p>
          <a:p>
            <a:pPr lvl="1"/>
            <a:r>
              <a:rPr lang="en-US" sz="1800" dirty="0"/>
              <a:t>Dental Provider</a:t>
            </a:r>
          </a:p>
          <a:p>
            <a:pPr lvl="1"/>
            <a:r>
              <a:rPr lang="en-US" sz="1800" dirty="0"/>
              <a:t>Clinic Manager</a:t>
            </a:r>
          </a:p>
          <a:p>
            <a:pPr lvl="1"/>
            <a:r>
              <a:rPr lang="en-US" sz="1800" dirty="0"/>
              <a:t>Dental Assistant</a:t>
            </a:r>
          </a:p>
          <a:p>
            <a:pPr lvl="1"/>
            <a:r>
              <a:rPr lang="en-US" sz="1800" dirty="0"/>
              <a:t>Receptionist</a:t>
            </a:r>
          </a:p>
        </p:txBody>
      </p:sp>
    </p:spTree>
    <p:extLst>
      <p:ext uri="{BB962C8B-B14F-4D97-AF65-F5344CB8AC3E}">
        <p14:creationId xmlns:p14="http://schemas.microsoft.com/office/powerpoint/2010/main" val="2939286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2610</TotalTime>
  <Words>3511</Words>
  <Application>Microsoft Office PowerPoint</Application>
  <PresentationFormat>Widescreen</PresentationFormat>
  <Paragraphs>517</Paragraphs>
  <Slides>60</Slides>
  <Notes>55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60</vt:i4>
      </vt:variant>
    </vt:vector>
  </HeadingPairs>
  <TitlesOfParts>
    <vt:vector size="72" baseType="lpstr">
      <vt:lpstr>Arial</vt:lpstr>
      <vt:lpstr>Arial Black</vt:lpstr>
      <vt:lpstr>Calibri</vt:lpstr>
      <vt:lpstr>Calibri Light</vt:lpstr>
      <vt:lpstr>Myriad Pro</vt:lpstr>
      <vt:lpstr>Trebuchet MS</vt:lpstr>
      <vt:lpstr>Wingdings</vt:lpstr>
      <vt:lpstr>Wingdings 3</vt:lpstr>
      <vt:lpstr>Custom Design</vt:lpstr>
      <vt:lpstr>Office Theme</vt:lpstr>
      <vt:lpstr>1_Office Theme</vt:lpstr>
      <vt:lpstr>Facet</vt:lpstr>
      <vt:lpstr>PowerPoint Presentation</vt:lpstr>
      <vt:lpstr>Get the Most Out of Your Zoom Experience</vt:lpstr>
      <vt:lpstr>PowerPoint Presentation</vt:lpstr>
      <vt:lpstr>Learning Collaborative Faculty</vt:lpstr>
      <vt:lpstr>PowerPoint Presentation</vt:lpstr>
      <vt:lpstr>PowerPoint Presentation</vt:lpstr>
      <vt:lpstr>PowerPoint Presentation</vt:lpstr>
      <vt:lpstr>Center for Family Health &amp; Education</vt:lpstr>
      <vt:lpstr>Who are we:</vt:lpstr>
      <vt:lpstr>Our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Dashboard: Identifying Gaps in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Empanelment</vt:lpstr>
      <vt:lpstr>Team-based Roles &amp; Responsibilities</vt:lpstr>
      <vt:lpstr>Team-Based Roles &amp; Responsibilities and HIT</vt:lpstr>
      <vt:lpstr>A Morning in the Life of a Primary Care Clinic </vt:lpstr>
      <vt:lpstr>A Morning in the Life of a Primary Care Clinic </vt:lpstr>
      <vt:lpstr>Example Report: Using HIT to Drive TBC</vt:lpstr>
      <vt:lpstr>Example: Pre-Visit Planning Process using Azara DRVS Report</vt:lpstr>
      <vt:lpstr>Using HIT to Support Top of Scope Work</vt:lpstr>
      <vt:lpstr>How to get started</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104</cp:revision>
  <dcterms:created xsi:type="dcterms:W3CDTF">2022-02-21T17:02:23Z</dcterms:created>
  <dcterms:modified xsi:type="dcterms:W3CDTF">2024-04-03T18:25:51Z</dcterms:modified>
</cp:coreProperties>
</file>