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41" r:id="rId2"/>
  </p:sldMasterIdLst>
  <p:notesMasterIdLst>
    <p:notesMasterId r:id="rId53"/>
  </p:notesMasterIdLst>
  <p:sldIdLst>
    <p:sldId id="468" r:id="rId3"/>
    <p:sldId id="469" r:id="rId4"/>
    <p:sldId id="470" r:id="rId5"/>
    <p:sldId id="471" r:id="rId6"/>
    <p:sldId id="472" r:id="rId7"/>
    <p:sldId id="473" r:id="rId8"/>
    <p:sldId id="474"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7" r:id="rId22"/>
    <p:sldId id="479" r:id="rId23"/>
    <p:sldId id="399" r:id="rId24"/>
    <p:sldId id="400" r:id="rId25"/>
    <p:sldId id="453" r:id="rId26"/>
    <p:sldId id="397" r:id="rId27"/>
    <p:sldId id="398" r:id="rId28"/>
    <p:sldId id="432" r:id="rId29"/>
    <p:sldId id="435" r:id="rId30"/>
    <p:sldId id="434" r:id="rId31"/>
    <p:sldId id="437" r:id="rId32"/>
    <p:sldId id="401" r:id="rId33"/>
    <p:sldId id="403" r:id="rId34"/>
    <p:sldId id="404" r:id="rId35"/>
    <p:sldId id="405" r:id="rId36"/>
    <p:sldId id="406" r:id="rId37"/>
    <p:sldId id="407" r:id="rId38"/>
    <p:sldId id="408" r:id="rId39"/>
    <p:sldId id="409" r:id="rId40"/>
    <p:sldId id="410" r:id="rId41"/>
    <p:sldId id="411" r:id="rId42"/>
    <p:sldId id="412" r:id="rId43"/>
    <p:sldId id="413" r:id="rId44"/>
    <p:sldId id="402" r:id="rId45"/>
    <p:sldId id="415" r:id="rId46"/>
    <p:sldId id="417" r:id="rId47"/>
    <p:sldId id="475" r:id="rId48"/>
    <p:sldId id="476" r:id="rId49"/>
    <p:sldId id="436" r:id="rId50"/>
    <p:sldId id="477" r:id="rId51"/>
    <p:sldId id="47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4BD"/>
    <a:srgbClr val="A4C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69110" autoAdjust="0"/>
  </p:normalViewPr>
  <p:slideViewPr>
    <p:cSldViewPr snapToGrid="0">
      <p:cViewPr varScale="1">
        <p:scale>
          <a:sx n="47" d="100"/>
          <a:sy n="47" d="100"/>
        </p:scale>
        <p:origin x="9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29BBA-62A0-4CF0-A95E-7B21475515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D7B95D1-1B10-418D-9ACD-5BF3C84AC832}">
      <dgm:prSet phldrT="[Text]" custT="1"/>
      <dgm:spPr/>
      <dgm:t>
        <a:bodyPr/>
        <a:lstStyle/>
        <a:p>
          <a:r>
            <a:rPr lang="en-US" sz="2800" b="1" dirty="0" smtClean="0">
              <a:latin typeface="Calibri Light" panose="020F0302020204030204" pitchFamily="34" charset="0"/>
              <a:cs typeface="Calibri Light" panose="020F0302020204030204" pitchFamily="34" charset="0"/>
            </a:rPr>
            <a:t>Externship</a:t>
          </a:r>
          <a:endParaRPr lang="en-US" sz="2400" b="1" dirty="0">
            <a:latin typeface="Calibri Light" panose="020F0302020204030204" pitchFamily="34" charset="0"/>
            <a:cs typeface="Calibri Light" panose="020F0302020204030204" pitchFamily="34" charset="0"/>
          </a:endParaRPr>
        </a:p>
      </dgm:t>
    </dgm:pt>
    <dgm:pt modelId="{B8F2FB92-F5B8-4A92-95FB-F742973C42D7}" type="parTrans" cxnId="{B2EEDC34-F55A-4C45-A15B-20793AA16D73}">
      <dgm:prSet/>
      <dgm:spPr/>
      <dgm:t>
        <a:bodyPr/>
        <a:lstStyle/>
        <a:p>
          <a:endParaRPr lang="en-US" sz="1800">
            <a:latin typeface="Calibri Light" panose="020F0302020204030204" pitchFamily="34" charset="0"/>
            <a:cs typeface="Calibri Light" panose="020F0302020204030204" pitchFamily="34" charset="0"/>
          </a:endParaRPr>
        </a:p>
      </dgm:t>
    </dgm:pt>
    <dgm:pt modelId="{42968615-D17D-46CF-B986-17C2127356E7}" type="sibTrans" cxnId="{B2EEDC34-F55A-4C45-A15B-20793AA16D73}">
      <dgm:prSet/>
      <dgm:spPr/>
      <dgm:t>
        <a:bodyPr/>
        <a:lstStyle/>
        <a:p>
          <a:endParaRPr lang="en-US" sz="1800">
            <a:latin typeface="Calibri Light" panose="020F0302020204030204" pitchFamily="34" charset="0"/>
            <a:cs typeface="Calibri Light" panose="020F0302020204030204" pitchFamily="34" charset="0"/>
          </a:endParaRPr>
        </a:p>
      </dgm:t>
    </dgm:pt>
    <dgm:pt modelId="{DCE1B537-C6FB-4A8A-BCEF-839680C87601}">
      <dgm:prSet phldrT="[Text]" custT="1"/>
      <dgm:spPr/>
      <dgm:t>
        <a:bodyPr/>
        <a:lstStyle/>
        <a:p>
          <a:r>
            <a:rPr lang="en-US" sz="2000" dirty="0" smtClean="0">
              <a:latin typeface="Calibri Light" panose="020F0302020204030204" pitchFamily="34" charset="0"/>
              <a:cs typeface="Calibri Light" panose="020F0302020204030204" pitchFamily="34" charset="0"/>
            </a:rPr>
            <a:t>Still in training program prior to receiving degree</a:t>
          </a:r>
          <a:endParaRPr lang="en-US" sz="2000" dirty="0">
            <a:latin typeface="Calibri Light" panose="020F0302020204030204" pitchFamily="34" charset="0"/>
            <a:cs typeface="Calibri Light" panose="020F0302020204030204" pitchFamily="34" charset="0"/>
          </a:endParaRPr>
        </a:p>
      </dgm:t>
    </dgm:pt>
    <dgm:pt modelId="{2A69356B-42B3-40EB-9D2F-E115AB9E1190}" type="parTrans" cxnId="{3B96749E-A355-451E-AABF-C12AA918B886}">
      <dgm:prSet/>
      <dgm:spPr/>
      <dgm:t>
        <a:bodyPr/>
        <a:lstStyle/>
        <a:p>
          <a:endParaRPr lang="en-US" sz="1800">
            <a:latin typeface="Calibri Light" panose="020F0302020204030204" pitchFamily="34" charset="0"/>
            <a:cs typeface="Calibri Light" panose="020F0302020204030204" pitchFamily="34" charset="0"/>
          </a:endParaRPr>
        </a:p>
      </dgm:t>
    </dgm:pt>
    <dgm:pt modelId="{44D71F1E-71EB-4387-9BED-F310664FFF06}" type="sibTrans" cxnId="{3B96749E-A355-451E-AABF-C12AA918B886}">
      <dgm:prSet/>
      <dgm:spPr/>
      <dgm:t>
        <a:bodyPr/>
        <a:lstStyle/>
        <a:p>
          <a:endParaRPr lang="en-US" sz="1800">
            <a:latin typeface="Calibri Light" panose="020F0302020204030204" pitchFamily="34" charset="0"/>
            <a:cs typeface="Calibri Light" panose="020F0302020204030204" pitchFamily="34" charset="0"/>
          </a:endParaRPr>
        </a:p>
      </dgm:t>
    </dgm:pt>
    <dgm:pt modelId="{282A3CEE-325F-4507-AEFE-C66D5A812E16}">
      <dgm:prSet phldrT="[Text]" custT="1"/>
      <dgm:spPr/>
      <dgm:t>
        <a:bodyPr/>
        <a:lstStyle/>
        <a:p>
          <a:r>
            <a:rPr lang="en-US" sz="2800" b="1" dirty="0" smtClean="0">
              <a:latin typeface="Calibri Light" panose="020F0302020204030204" pitchFamily="34" charset="0"/>
              <a:cs typeface="Calibri Light" panose="020F0302020204030204" pitchFamily="34" charset="0"/>
            </a:rPr>
            <a:t>Internship</a:t>
          </a:r>
          <a:endParaRPr lang="en-US" sz="2000" b="1" dirty="0">
            <a:latin typeface="Calibri Light" panose="020F0302020204030204" pitchFamily="34" charset="0"/>
            <a:cs typeface="Calibri Light" panose="020F0302020204030204" pitchFamily="34" charset="0"/>
          </a:endParaRPr>
        </a:p>
      </dgm:t>
    </dgm:pt>
    <dgm:pt modelId="{848A84E7-4D86-4E57-91C0-B7573A4FC0DE}" type="parTrans" cxnId="{F8E0E84F-B980-4F49-872F-322DCEDA0123}">
      <dgm:prSet/>
      <dgm:spPr/>
      <dgm:t>
        <a:bodyPr/>
        <a:lstStyle/>
        <a:p>
          <a:endParaRPr lang="en-US" sz="1800">
            <a:latin typeface="Calibri Light" panose="020F0302020204030204" pitchFamily="34" charset="0"/>
            <a:cs typeface="Calibri Light" panose="020F0302020204030204" pitchFamily="34" charset="0"/>
          </a:endParaRPr>
        </a:p>
      </dgm:t>
    </dgm:pt>
    <dgm:pt modelId="{50FCFC4C-50ED-4AFB-BE27-48CB41498A15}" type="sibTrans" cxnId="{F8E0E84F-B980-4F49-872F-322DCEDA0123}">
      <dgm:prSet/>
      <dgm:spPr/>
      <dgm:t>
        <a:bodyPr/>
        <a:lstStyle/>
        <a:p>
          <a:endParaRPr lang="en-US" sz="1800">
            <a:latin typeface="Calibri Light" panose="020F0302020204030204" pitchFamily="34" charset="0"/>
            <a:cs typeface="Calibri Light" panose="020F0302020204030204" pitchFamily="34" charset="0"/>
          </a:endParaRPr>
        </a:p>
      </dgm:t>
    </dgm:pt>
    <dgm:pt modelId="{042154F7-A597-4675-9D4B-C04EC9C1A374}">
      <dgm:prSet phldrT="[Text]" custT="1"/>
      <dgm:spPr/>
      <dgm:t>
        <a:bodyPr/>
        <a:lstStyle/>
        <a:p>
          <a:r>
            <a:rPr lang="en-US" sz="2000" dirty="0" smtClean="0">
              <a:latin typeface="Calibri Light" panose="020F0302020204030204" pitchFamily="34" charset="0"/>
              <a:cs typeface="Calibri Light" panose="020F0302020204030204" pitchFamily="34" charset="0"/>
            </a:rPr>
            <a:t>Completed all training with the exception of dissertation</a:t>
          </a:r>
          <a:endParaRPr lang="en-US" sz="2000" dirty="0">
            <a:latin typeface="Calibri Light" panose="020F0302020204030204" pitchFamily="34" charset="0"/>
            <a:cs typeface="Calibri Light" panose="020F0302020204030204" pitchFamily="34" charset="0"/>
          </a:endParaRPr>
        </a:p>
      </dgm:t>
    </dgm:pt>
    <dgm:pt modelId="{5FCDF640-3A98-4FB5-979B-0F7270797F68}" type="parTrans" cxnId="{E0580129-103D-4020-BFE8-BF230CD34034}">
      <dgm:prSet/>
      <dgm:spPr/>
      <dgm:t>
        <a:bodyPr/>
        <a:lstStyle/>
        <a:p>
          <a:endParaRPr lang="en-US" sz="1800">
            <a:latin typeface="Calibri Light" panose="020F0302020204030204" pitchFamily="34" charset="0"/>
            <a:cs typeface="Calibri Light" panose="020F0302020204030204" pitchFamily="34" charset="0"/>
          </a:endParaRPr>
        </a:p>
      </dgm:t>
    </dgm:pt>
    <dgm:pt modelId="{2994E21C-4D2B-41C1-986D-C9605CBB6473}" type="sibTrans" cxnId="{E0580129-103D-4020-BFE8-BF230CD34034}">
      <dgm:prSet/>
      <dgm:spPr/>
      <dgm:t>
        <a:bodyPr/>
        <a:lstStyle/>
        <a:p>
          <a:endParaRPr lang="en-US" sz="1800">
            <a:latin typeface="Calibri Light" panose="020F0302020204030204" pitchFamily="34" charset="0"/>
            <a:cs typeface="Calibri Light" panose="020F0302020204030204" pitchFamily="34" charset="0"/>
          </a:endParaRPr>
        </a:p>
      </dgm:t>
    </dgm:pt>
    <dgm:pt modelId="{0220A6DA-57A0-474D-B89F-59ABA4DAAA42}">
      <dgm:prSet phldrT="[Text]" custT="1"/>
      <dgm:spPr/>
      <dgm:t>
        <a:bodyPr/>
        <a:lstStyle/>
        <a:p>
          <a:r>
            <a:rPr lang="en-US" sz="2800" b="1" dirty="0" smtClean="0">
              <a:latin typeface="Calibri Light" panose="020F0302020204030204" pitchFamily="34" charset="0"/>
              <a:cs typeface="Calibri Light" panose="020F0302020204030204" pitchFamily="34" charset="0"/>
            </a:rPr>
            <a:t>Postdoctoral</a:t>
          </a:r>
          <a:r>
            <a:rPr lang="en-US" sz="2000" b="1" dirty="0" smtClean="0">
              <a:latin typeface="Calibri Light" panose="020F0302020204030204" pitchFamily="34" charset="0"/>
              <a:cs typeface="Calibri Light" panose="020F0302020204030204" pitchFamily="34" charset="0"/>
            </a:rPr>
            <a:t> </a:t>
          </a:r>
          <a:r>
            <a:rPr lang="en-US" sz="2800" b="1" dirty="0" smtClean="0">
              <a:latin typeface="Calibri Light" panose="020F0302020204030204" pitchFamily="34" charset="0"/>
              <a:cs typeface="Calibri Light" panose="020F0302020204030204" pitchFamily="34" charset="0"/>
            </a:rPr>
            <a:t>Residency</a:t>
          </a:r>
          <a:endParaRPr lang="en-US" sz="2000" b="1" dirty="0">
            <a:latin typeface="Calibri Light" panose="020F0302020204030204" pitchFamily="34" charset="0"/>
            <a:cs typeface="Calibri Light" panose="020F0302020204030204" pitchFamily="34" charset="0"/>
          </a:endParaRPr>
        </a:p>
      </dgm:t>
    </dgm:pt>
    <dgm:pt modelId="{276FD8A2-8C6A-4C1E-A520-1F1F59F50C13}" type="parTrans" cxnId="{6B679A1E-DA60-4C57-BF19-448893FCFFB9}">
      <dgm:prSet/>
      <dgm:spPr/>
      <dgm:t>
        <a:bodyPr/>
        <a:lstStyle/>
        <a:p>
          <a:endParaRPr lang="en-US" sz="1800">
            <a:latin typeface="Calibri Light" panose="020F0302020204030204" pitchFamily="34" charset="0"/>
            <a:cs typeface="Calibri Light" panose="020F0302020204030204" pitchFamily="34" charset="0"/>
          </a:endParaRPr>
        </a:p>
      </dgm:t>
    </dgm:pt>
    <dgm:pt modelId="{79BD77BA-597C-4E6D-9AF3-5E8248EE3FFC}" type="sibTrans" cxnId="{6B679A1E-DA60-4C57-BF19-448893FCFFB9}">
      <dgm:prSet/>
      <dgm:spPr/>
      <dgm:t>
        <a:bodyPr/>
        <a:lstStyle/>
        <a:p>
          <a:endParaRPr lang="en-US" sz="1800">
            <a:latin typeface="Calibri Light" panose="020F0302020204030204" pitchFamily="34" charset="0"/>
            <a:cs typeface="Calibri Light" panose="020F0302020204030204" pitchFamily="34" charset="0"/>
          </a:endParaRPr>
        </a:p>
      </dgm:t>
    </dgm:pt>
    <dgm:pt modelId="{A1314BDF-5787-47AC-950A-F5ADB024B4B8}">
      <dgm:prSet phldrT="[Text]" custT="1"/>
      <dgm:spPr/>
      <dgm:t>
        <a:bodyPr/>
        <a:lstStyle/>
        <a:p>
          <a:r>
            <a:rPr lang="en-US" sz="2000" dirty="0" smtClean="0">
              <a:latin typeface="Calibri Light" panose="020F0302020204030204" pitchFamily="34" charset="0"/>
              <a:cs typeface="Calibri Light" panose="020F0302020204030204" pitchFamily="34" charset="0"/>
            </a:rPr>
            <a:t>Completed training and received PhD, but in order to get licensed, you need a year under supervision before exams</a:t>
          </a:r>
          <a:endParaRPr lang="en-US" sz="2000" dirty="0">
            <a:latin typeface="Calibri Light" panose="020F0302020204030204" pitchFamily="34" charset="0"/>
            <a:cs typeface="Calibri Light" panose="020F0302020204030204" pitchFamily="34" charset="0"/>
          </a:endParaRPr>
        </a:p>
      </dgm:t>
    </dgm:pt>
    <dgm:pt modelId="{787F001A-4FEB-4B6D-A6C3-F9B4227CC146}" type="parTrans" cxnId="{AFD0F37B-2AED-4A2F-BC4E-03650BC21964}">
      <dgm:prSet/>
      <dgm:spPr/>
      <dgm:t>
        <a:bodyPr/>
        <a:lstStyle/>
        <a:p>
          <a:endParaRPr lang="en-US" sz="1800">
            <a:latin typeface="Calibri Light" panose="020F0302020204030204" pitchFamily="34" charset="0"/>
            <a:cs typeface="Calibri Light" panose="020F0302020204030204" pitchFamily="34" charset="0"/>
          </a:endParaRPr>
        </a:p>
      </dgm:t>
    </dgm:pt>
    <dgm:pt modelId="{22296062-B904-420D-8E53-BFAECEAF7A57}" type="sibTrans" cxnId="{AFD0F37B-2AED-4A2F-BC4E-03650BC21964}">
      <dgm:prSet/>
      <dgm:spPr/>
      <dgm:t>
        <a:bodyPr/>
        <a:lstStyle/>
        <a:p>
          <a:endParaRPr lang="en-US" sz="1800">
            <a:latin typeface="Calibri Light" panose="020F0302020204030204" pitchFamily="34" charset="0"/>
            <a:cs typeface="Calibri Light" panose="020F0302020204030204" pitchFamily="34" charset="0"/>
          </a:endParaRPr>
        </a:p>
      </dgm:t>
    </dgm:pt>
    <dgm:pt modelId="{AD754161-088B-4B52-8A1C-BCFA1294418A}">
      <dgm:prSet phldrT="[Text]" custT="1"/>
      <dgm:spPr/>
      <dgm:t>
        <a:bodyPr/>
        <a:lstStyle/>
        <a:p>
          <a:r>
            <a:rPr lang="en-US" sz="2000" dirty="0" smtClean="0">
              <a:latin typeface="Calibri Light" panose="020F0302020204030204" pitchFamily="34" charset="0"/>
              <a:cs typeface="Calibri Light" panose="020F0302020204030204" pitchFamily="34" charset="0"/>
            </a:rPr>
            <a:t>Nationally competitive program</a:t>
          </a:r>
          <a:endParaRPr lang="en-US" sz="2000" dirty="0">
            <a:latin typeface="Calibri Light" panose="020F0302020204030204" pitchFamily="34" charset="0"/>
            <a:cs typeface="Calibri Light" panose="020F0302020204030204" pitchFamily="34" charset="0"/>
          </a:endParaRPr>
        </a:p>
      </dgm:t>
    </dgm:pt>
    <dgm:pt modelId="{5F8D043F-5091-45D3-A108-095A9F76F54A}" type="parTrans" cxnId="{5E4BB59C-5179-45BC-AEA6-4AC21F878647}">
      <dgm:prSet/>
      <dgm:spPr/>
      <dgm:t>
        <a:bodyPr/>
        <a:lstStyle/>
        <a:p>
          <a:endParaRPr lang="en-US" sz="1800"/>
        </a:p>
      </dgm:t>
    </dgm:pt>
    <dgm:pt modelId="{22720A90-311A-46A8-BAF0-AF28767F2296}" type="sibTrans" cxnId="{5E4BB59C-5179-45BC-AEA6-4AC21F878647}">
      <dgm:prSet/>
      <dgm:spPr/>
      <dgm:t>
        <a:bodyPr/>
        <a:lstStyle/>
        <a:p>
          <a:endParaRPr lang="en-US" sz="1800"/>
        </a:p>
      </dgm:t>
    </dgm:pt>
    <dgm:pt modelId="{704E08B9-9D13-4D9B-A72F-1F9D8AE74E28}">
      <dgm:prSet phldrT="[Text]" custT="1"/>
      <dgm:spPr/>
      <dgm:t>
        <a:bodyPr/>
        <a:lstStyle/>
        <a:p>
          <a:r>
            <a:rPr lang="en-US" sz="2000" dirty="0" smtClean="0">
              <a:latin typeface="Calibri Light" panose="020F0302020204030204" pitchFamily="34" charset="0"/>
              <a:cs typeface="Calibri Light" panose="020F0302020204030204" pitchFamily="34" charset="0"/>
            </a:rPr>
            <a:t>APA Accredited internship </a:t>
          </a:r>
          <a:endParaRPr lang="en-US" sz="2000" dirty="0">
            <a:latin typeface="Calibri Light" panose="020F0302020204030204" pitchFamily="34" charset="0"/>
            <a:cs typeface="Calibri Light" panose="020F0302020204030204" pitchFamily="34" charset="0"/>
          </a:endParaRPr>
        </a:p>
      </dgm:t>
    </dgm:pt>
    <dgm:pt modelId="{7C79D4D6-09FF-471B-9157-806D9929E4CF}" type="parTrans" cxnId="{4C2B5536-8161-4B89-A707-BF4DAAA355A1}">
      <dgm:prSet/>
      <dgm:spPr/>
      <dgm:t>
        <a:bodyPr/>
        <a:lstStyle/>
        <a:p>
          <a:endParaRPr lang="en-US" sz="1800"/>
        </a:p>
      </dgm:t>
    </dgm:pt>
    <dgm:pt modelId="{58A097A0-BE85-4256-8C49-F2EAABC3D6E6}" type="sibTrans" cxnId="{4C2B5536-8161-4B89-A707-BF4DAAA355A1}">
      <dgm:prSet/>
      <dgm:spPr/>
      <dgm:t>
        <a:bodyPr/>
        <a:lstStyle/>
        <a:p>
          <a:endParaRPr lang="en-US" sz="1800"/>
        </a:p>
      </dgm:t>
    </dgm:pt>
    <dgm:pt modelId="{4DED6C1F-16E2-45F8-A24A-F5D82BF0224F}">
      <dgm:prSet phldrT="[Text]" custT="1"/>
      <dgm:spPr/>
      <dgm:t>
        <a:bodyPr/>
        <a:lstStyle/>
        <a:p>
          <a:r>
            <a:rPr lang="en-US" sz="2000" dirty="0" smtClean="0">
              <a:latin typeface="Calibri Light" panose="020F0302020204030204" pitchFamily="34" charset="0"/>
              <a:cs typeface="Calibri Light" panose="020F0302020204030204" pitchFamily="34" charset="0"/>
            </a:rPr>
            <a:t>In placement as part of their training</a:t>
          </a:r>
          <a:endParaRPr lang="en-US" sz="2000" dirty="0">
            <a:latin typeface="Calibri Light" panose="020F0302020204030204" pitchFamily="34" charset="0"/>
            <a:cs typeface="Calibri Light" panose="020F0302020204030204" pitchFamily="34" charset="0"/>
          </a:endParaRPr>
        </a:p>
      </dgm:t>
    </dgm:pt>
    <dgm:pt modelId="{6236B013-AE8D-4E37-8722-45530CD43C43}" type="parTrans" cxnId="{BD0E045A-AD53-4D85-8849-EF002E2122F8}">
      <dgm:prSet/>
      <dgm:spPr/>
      <dgm:t>
        <a:bodyPr/>
        <a:lstStyle/>
        <a:p>
          <a:endParaRPr lang="en-US" sz="1800"/>
        </a:p>
      </dgm:t>
    </dgm:pt>
    <dgm:pt modelId="{7957C639-4994-43AF-A749-2671BE57AA28}" type="sibTrans" cxnId="{BD0E045A-AD53-4D85-8849-EF002E2122F8}">
      <dgm:prSet/>
      <dgm:spPr/>
      <dgm:t>
        <a:bodyPr/>
        <a:lstStyle/>
        <a:p>
          <a:endParaRPr lang="en-US" sz="1800"/>
        </a:p>
      </dgm:t>
    </dgm:pt>
    <dgm:pt modelId="{B33D522F-4A4D-4C00-977D-DE743436D1A1}">
      <dgm:prSet phldrT="[Text]" custT="1"/>
      <dgm:spPr/>
      <dgm:t>
        <a:bodyPr/>
        <a:lstStyle/>
        <a:p>
          <a:r>
            <a:rPr lang="en-US" sz="2000" dirty="0" smtClean="0">
              <a:latin typeface="Calibri Light" panose="020F0302020204030204" pitchFamily="34" charset="0"/>
              <a:cs typeface="Calibri Light" panose="020F0302020204030204" pitchFamily="34" charset="0"/>
            </a:rPr>
            <a:t>Each discipline has a different variation</a:t>
          </a:r>
          <a:endParaRPr lang="en-US" sz="2000" dirty="0">
            <a:latin typeface="Calibri Light" panose="020F0302020204030204" pitchFamily="34" charset="0"/>
            <a:cs typeface="Calibri Light" panose="020F0302020204030204" pitchFamily="34" charset="0"/>
          </a:endParaRPr>
        </a:p>
      </dgm:t>
    </dgm:pt>
    <dgm:pt modelId="{9EC9200D-F69A-4BEC-A319-63173F8BDCB0}" type="parTrans" cxnId="{9059CA0A-CB75-4D79-8196-671541ECBEDA}">
      <dgm:prSet/>
      <dgm:spPr/>
      <dgm:t>
        <a:bodyPr/>
        <a:lstStyle/>
        <a:p>
          <a:endParaRPr lang="en-US" sz="1800"/>
        </a:p>
      </dgm:t>
    </dgm:pt>
    <dgm:pt modelId="{484A8195-801B-478B-AA29-E5A13F708A9E}" type="sibTrans" cxnId="{9059CA0A-CB75-4D79-8196-671541ECBEDA}">
      <dgm:prSet/>
      <dgm:spPr/>
      <dgm:t>
        <a:bodyPr/>
        <a:lstStyle/>
        <a:p>
          <a:endParaRPr lang="en-US" sz="1800"/>
        </a:p>
      </dgm:t>
    </dgm:pt>
    <dgm:pt modelId="{E55CD70A-C1AF-4C21-BB1E-FD5D4B4E12F0}">
      <dgm:prSet custT="1"/>
      <dgm:spPr/>
      <dgm:t>
        <a:bodyPr/>
        <a:lstStyle/>
        <a:p>
          <a:endParaRPr lang="en-US" sz="1800" dirty="0">
            <a:latin typeface="Calibri Light" panose="020F0302020204030204" pitchFamily="34" charset="0"/>
            <a:cs typeface="Calibri Light" panose="020F0302020204030204" pitchFamily="34" charset="0"/>
          </a:endParaRPr>
        </a:p>
      </dgm:t>
    </dgm:pt>
    <dgm:pt modelId="{60018D08-C9E2-4D22-BAEB-99D169DCC00A}" type="parTrans" cxnId="{F207F73C-72B2-413A-9C1E-0021A327DAB2}">
      <dgm:prSet/>
      <dgm:spPr/>
      <dgm:t>
        <a:bodyPr/>
        <a:lstStyle/>
        <a:p>
          <a:endParaRPr lang="en-US" sz="1800"/>
        </a:p>
      </dgm:t>
    </dgm:pt>
    <dgm:pt modelId="{9329FC52-B60C-4AF1-AAA8-FB9C5FFD50D6}" type="sibTrans" cxnId="{F207F73C-72B2-413A-9C1E-0021A327DAB2}">
      <dgm:prSet/>
      <dgm:spPr/>
      <dgm:t>
        <a:bodyPr/>
        <a:lstStyle/>
        <a:p>
          <a:endParaRPr lang="en-US" sz="1800"/>
        </a:p>
      </dgm:t>
    </dgm:pt>
    <dgm:pt modelId="{705393D5-06B3-44CA-8460-C02A5251CDF5}">
      <dgm:prSet phldrT="[Text]" custT="1"/>
      <dgm:spPr/>
      <dgm:t>
        <a:bodyPr/>
        <a:lstStyle/>
        <a:p>
          <a:r>
            <a:rPr lang="en-US" sz="2000" dirty="0" smtClean="0">
              <a:latin typeface="Calibri Light" panose="020F0302020204030204" pitchFamily="34" charset="0"/>
              <a:cs typeface="Calibri Light" panose="020F0302020204030204" pitchFamily="34" charset="0"/>
            </a:rPr>
            <a:t>APA Accredited Postdoc Residency  program</a:t>
          </a:r>
          <a:endParaRPr lang="en-US" sz="2000" dirty="0">
            <a:latin typeface="Calibri Light" panose="020F0302020204030204" pitchFamily="34" charset="0"/>
            <a:cs typeface="Calibri Light" panose="020F0302020204030204" pitchFamily="34" charset="0"/>
          </a:endParaRPr>
        </a:p>
      </dgm:t>
    </dgm:pt>
    <dgm:pt modelId="{B68314FA-3829-411A-AB9B-2D2BD7CF3DE4}" type="parTrans" cxnId="{4AD5E743-6104-4ED7-A9BB-4E016AB2979D}">
      <dgm:prSet/>
      <dgm:spPr/>
      <dgm:t>
        <a:bodyPr/>
        <a:lstStyle/>
        <a:p>
          <a:endParaRPr lang="en-US" sz="1800"/>
        </a:p>
      </dgm:t>
    </dgm:pt>
    <dgm:pt modelId="{ECDE3A84-6392-421F-9B3F-56F71F019C6E}" type="sibTrans" cxnId="{4AD5E743-6104-4ED7-A9BB-4E016AB2979D}">
      <dgm:prSet/>
      <dgm:spPr/>
      <dgm:t>
        <a:bodyPr/>
        <a:lstStyle/>
        <a:p>
          <a:endParaRPr lang="en-US" sz="1800"/>
        </a:p>
      </dgm:t>
    </dgm:pt>
    <dgm:pt modelId="{5BBA6C59-AA8B-4790-AAF6-0C23FE41B5A6}">
      <dgm:prSet phldrT="[Text]" custT="1"/>
      <dgm:spPr/>
      <dgm:t>
        <a:bodyPr/>
        <a:lstStyle/>
        <a:p>
          <a:r>
            <a:rPr lang="en-US" sz="2000" dirty="0" smtClean="0">
              <a:latin typeface="Calibri Light" panose="020F0302020204030204" pitchFamily="34" charset="0"/>
              <a:cs typeface="Calibri Light" panose="020F0302020204030204" pitchFamily="34" charset="0"/>
            </a:rPr>
            <a:t>APPIC</a:t>
          </a:r>
          <a:endParaRPr lang="en-US" sz="2000" dirty="0">
            <a:latin typeface="Calibri Light" panose="020F0302020204030204" pitchFamily="34" charset="0"/>
            <a:cs typeface="Calibri Light" panose="020F0302020204030204" pitchFamily="34" charset="0"/>
          </a:endParaRPr>
        </a:p>
      </dgm:t>
    </dgm:pt>
    <dgm:pt modelId="{AF01446B-FE4F-4E3B-AAA8-8AC6B549AB1C}" type="parTrans" cxnId="{4AD85B36-D62B-4DA7-8130-4A971CD3E471}">
      <dgm:prSet/>
      <dgm:spPr/>
      <dgm:t>
        <a:bodyPr/>
        <a:lstStyle/>
        <a:p>
          <a:endParaRPr lang="en-US" sz="1800"/>
        </a:p>
      </dgm:t>
    </dgm:pt>
    <dgm:pt modelId="{2C78C96A-2A4A-46B1-8F85-9F30992888AC}" type="sibTrans" cxnId="{4AD85B36-D62B-4DA7-8130-4A971CD3E471}">
      <dgm:prSet/>
      <dgm:spPr/>
      <dgm:t>
        <a:bodyPr/>
        <a:lstStyle/>
        <a:p>
          <a:endParaRPr lang="en-US" sz="1800"/>
        </a:p>
      </dgm:t>
    </dgm:pt>
    <dgm:pt modelId="{F8E425A8-7F94-4E9B-ACA1-109DB7606B1E}" type="pres">
      <dgm:prSet presAssocID="{92E29BBA-62A0-4CF0-A95E-7B214755157B}" presName="Name0" presStyleCnt="0">
        <dgm:presLayoutVars>
          <dgm:dir/>
          <dgm:animLvl val="lvl"/>
          <dgm:resizeHandles val="exact"/>
        </dgm:presLayoutVars>
      </dgm:prSet>
      <dgm:spPr/>
      <dgm:t>
        <a:bodyPr/>
        <a:lstStyle/>
        <a:p>
          <a:endParaRPr lang="en-US"/>
        </a:p>
      </dgm:t>
    </dgm:pt>
    <dgm:pt modelId="{FDB6A99F-E520-4822-B7C1-70F45DEB8CC6}" type="pres">
      <dgm:prSet presAssocID="{2D7B95D1-1B10-418D-9ACD-5BF3C84AC832}" presName="composite" presStyleCnt="0"/>
      <dgm:spPr/>
    </dgm:pt>
    <dgm:pt modelId="{39AD5CDF-6B94-4530-BDF3-82FF7755DF00}" type="pres">
      <dgm:prSet presAssocID="{2D7B95D1-1B10-418D-9ACD-5BF3C84AC832}" presName="parTx" presStyleLbl="alignNode1" presStyleIdx="0" presStyleCnt="3">
        <dgm:presLayoutVars>
          <dgm:chMax val="0"/>
          <dgm:chPref val="0"/>
          <dgm:bulletEnabled val="1"/>
        </dgm:presLayoutVars>
      </dgm:prSet>
      <dgm:spPr/>
      <dgm:t>
        <a:bodyPr/>
        <a:lstStyle/>
        <a:p>
          <a:endParaRPr lang="en-US"/>
        </a:p>
      </dgm:t>
    </dgm:pt>
    <dgm:pt modelId="{02DA017F-9FFA-4C59-9E05-AFE133556B4E}" type="pres">
      <dgm:prSet presAssocID="{2D7B95D1-1B10-418D-9ACD-5BF3C84AC832}" presName="desTx" presStyleLbl="alignAccFollowNode1" presStyleIdx="0" presStyleCnt="3">
        <dgm:presLayoutVars>
          <dgm:bulletEnabled val="1"/>
        </dgm:presLayoutVars>
      </dgm:prSet>
      <dgm:spPr/>
      <dgm:t>
        <a:bodyPr/>
        <a:lstStyle/>
        <a:p>
          <a:endParaRPr lang="en-US"/>
        </a:p>
      </dgm:t>
    </dgm:pt>
    <dgm:pt modelId="{55E12158-1D41-4278-8808-D528931ADBA1}" type="pres">
      <dgm:prSet presAssocID="{42968615-D17D-46CF-B986-17C2127356E7}" presName="space" presStyleCnt="0"/>
      <dgm:spPr/>
    </dgm:pt>
    <dgm:pt modelId="{F21AC1AA-091D-45F7-9C43-80F1259FD76B}" type="pres">
      <dgm:prSet presAssocID="{282A3CEE-325F-4507-AEFE-C66D5A812E16}" presName="composite" presStyleCnt="0"/>
      <dgm:spPr/>
    </dgm:pt>
    <dgm:pt modelId="{7348832A-7B2D-4000-AD56-2687B92C349F}" type="pres">
      <dgm:prSet presAssocID="{282A3CEE-325F-4507-AEFE-C66D5A812E16}" presName="parTx" presStyleLbl="alignNode1" presStyleIdx="1" presStyleCnt="3">
        <dgm:presLayoutVars>
          <dgm:chMax val="0"/>
          <dgm:chPref val="0"/>
          <dgm:bulletEnabled val="1"/>
        </dgm:presLayoutVars>
      </dgm:prSet>
      <dgm:spPr/>
      <dgm:t>
        <a:bodyPr/>
        <a:lstStyle/>
        <a:p>
          <a:endParaRPr lang="en-US"/>
        </a:p>
      </dgm:t>
    </dgm:pt>
    <dgm:pt modelId="{CF20DFD8-741D-4FCA-BBF0-84C526E10DBC}" type="pres">
      <dgm:prSet presAssocID="{282A3CEE-325F-4507-AEFE-C66D5A812E16}" presName="desTx" presStyleLbl="alignAccFollowNode1" presStyleIdx="1" presStyleCnt="3">
        <dgm:presLayoutVars>
          <dgm:bulletEnabled val="1"/>
        </dgm:presLayoutVars>
      </dgm:prSet>
      <dgm:spPr/>
      <dgm:t>
        <a:bodyPr/>
        <a:lstStyle/>
        <a:p>
          <a:endParaRPr lang="en-US"/>
        </a:p>
      </dgm:t>
    </dgm:pt>
    <dgm:pt modelId="{13725CB9-3DD5-493F-86B6-DE7417818D51}" type="pres">
      <dgm:prSet presAssocID="{50FCFC4C-50ED-4AFB-BE27-48CB41498A15}" presName="space" presStyleCnt="0"/>
      <dgm:spPr/>
    </dgm:pt>
    <dgm:pt modelId="{BD307007-22E2-4BC4-AE25-E6D5062F7B4D}" type="pres">
      <dgm:prSet presAssocID="{0220A6DA-57A0-474D-B89F-59ABA4DAAA42}" presName="composite" presStyleCnt="0"/>
      <dgm:spPr/>
    </dgm:pt>
    <dgm:pt modelId="{A446AD09-28A0-4C6B-804F-83890A9AA9F5}" type="pres">
      <dgm:prSet presAssocID="{0220A6DA-57A0-474D-B89F-59ABA4DAAA42}" presName="parTx" presStyleLbl="alignNode1" presStyleIdx="2" presStyleCnt="3">
        <dgm:presLayoutVars>
          <dgm:chMax val="0"/>
          <dgm:chPref val="0"/>
          <dgm:bulletEnabled val="1"/>
        </dgm:presLayoutVars>
      </dgm:prSet>
      <dgm:spPr/>
      <dgm:t>
        <a:bodyPr/>
        <a:lstStyle/>
        <a:p>
          <a:endParaRPr lang="en-US"/>
        </a:p>
      </dgm:t>
    </dgm:pt>
    <dgm:pt modelId="{A4FF4230-5DD3-4A3E-8373-B49E95776EF2}" type="pres">
      <dgm:prSet presAssocID="{0220A6DA-57A0-474D-B89F-59ABA4DAAA42}" presName="desTx" presStyleLbl="alignAccFollowNode1" presStyleIdx="2" presStyleCnt="3">
        <dgm:presLayoutVars>
          <dgm:bulletEnabled val="1"/>
        </dgm:presLayoutVars>
      </dgm:prSet>
      <dgm:spPr/>
      <dgm:t>
        <a:bodyPr/>
        <a:lstStyle/>
        <a:p>
          <a:endParaRPr lang="en-US"/>
        </a:p>
      </dgm:t>
    </dgm:pt>
  </dgm:ptLst>
  <dgm:cxnLst>
    <dgm:cxn modelId="{B2EEDC34-F55A-4C45-A15B-20793AA16D73}" srcId="{92E29BBA-62A0-4CF0-A95E-7B214755157B}" destId="{2D7B95D1-1B10-418D-9ACD-5BF3C84AC832}" srcOrd="0" destOrd="0" parTransId="{B8F2FB92-F5B8-4A92-95FB-F742973C42D7}" sibTransId="{42968615-D17D-46CF-B986-17C2127356E7}"/>
    <dgm:cxn modelId="{8BE81B99-F41E-4B24-A30E-EFE104D725A3}" type="presOf" srcId="{704E08B9-9D13-4D9B-A72F-1F9D8AE74E28}" destId="{CF20DFD8-741D-4FCA-BBF0-84C526E10DBC}" srcOrd="0" destOrd="2" presId="urn:microsoft.com/office/officeart/2005/8/layout/hList1"/>
    <dgm:cxn modelId="{BD0E045A-AD53-4D85-8849-EF002E2122F8}" srcId="{2D7B95D1-1B10-418D-9ACD-5BF3C84AC832}" destId="{4DED6C1F-16E2-45F8-A24A-F5D82BF0224F}" srcOrd="1" destOrd="0" parTransId="{6236B013-AE8D-4E37-8722-45530CD43C43}" sibTransId="{7957C639-4994-43AF-A749-2671BE57AA28}"/>
    <dgm:cxn modelId="{B9403226-C6F9-4D9A-95AE-FF957F5E2F53}" type="presOf" srcId="{A1314BDF-5787-47AC-950A-F5ADB024B4B8}" destId="{A4FF4230-5DD3-4A3E-8373-B49E95776EF2}" srcOrd="0" destOrd="0" presId="urn:microsoft.com/office/officeart/2005/8/layout/hList1"/>
    <dgm:cxn modelId="{4C2B5536-8161-4B89-A707-BF4DAAA355A1}" srcId="{282A3CEE-325F-4507-AEFE-C66D5A812E16}" destId="{704E08B9-9D13-4D9B-A72F-1F9D8AE74E28}" srcOrd="2" destOrd="0" parTransId="{7C79D4D6-09FF-471B-9157-806D9929E4CF}" sibTransId="{58A097A0-BE85-4256-8C49-F2EAABC3D6E6}"/>
    <dgm:cxn modelId="{6B679A1E-DA60-4C57-BF19-448893FCFFB9}" srcId="{92E29BBA-62A0-4CF0-A95E-7B214755157B}" destId="{0220A6DA-57A0-474D-B89F-59ABA4DAAA42}" srcOrd="2" destOrd="0" parTransId="{276FD8A2-8C6A-4C1E-A520-1F1F59F50C13}" sibTransId="{79BD77BA-597C-4E6D-9AF3-5E8248EE3FFC}"/>
    <dgm:cxn modelId="{78C90834-96EF-4533-AFBF-85B1F7E636CA}" type="presOf" srcId="{042154F7-A597-4675-9D4B-C04EC9C1A374}" destId="{CF20DFD8-741D-4FCA-BBF0-84C526E10DBC}" srcOrd="0" destOrd="0" presId="urn:microsoft.com/office/officeart/2005/8/layout/hList1"/>
    <dgm:cxn modelId="{7F05EB0E-478F-4AD1-B976-8C6003560A4D}" type="presOf" srcId="{4DED6C1F-16E2-45F8-A24A-F5D82BF0224F}" destId="{02DA017F-9FFA-4C59-9E05-AFE133556B4E}" srcOrd="0" destOrd="1" presId="urn:microsoft.com/office/officeart/2005/8/layout/hList1"/>
    <dgm:cxn modelId="{3B96749E-A355-451E-AABF-C12AA918B886}" srcId="{2D7B95D1-1B10-418D-9ACD-5BF3C84AC832}" destId="{DCE1B537-C6FB-4A8A-BCEF-839680C87601}" srcOrd="0" destOrd="0" parTransId="{2A69356B-42B3-40EB-9D2F-E115AB9E1190}" sibTransId="{44D71F1E-71EB-4387-9BED-F310664FFF06}"/>
    <dgm:cxn modelId="{9059CA0A-CB75-4D79-8196-671541ECBEDA}" srcId="{2D7B95D1-1B10-418D-9ACD-5BF3C84AC832}" destId="{B33D522F-4A4D-4C00-977D-DE743436D1A1}" srcOrd="2" destOrd="0" parTransId="{9EC9200D-F69A-4BEC-A319-63173F8BDCB0}" sibTransId="{484A8195-801B-478B-AA29-E5A13F708A9E}"/>
    <dgm:cxn modelId="{AFD0F37B-2AED-4A2F-BC4E-03650BC21964}" srcId="{0220A6DA-57A0-474D-B89F-59ABA4DAAA42}" destId="{A1314BDF-5787-47AC-950A-F5ADB024B4B8}" srcOrd="0" destOrd="0" parTransId="{787F001A-4FEB-4B6D-A6C3-F9B4227CC146}" sibTransId="{22296062-B904-420D-8E53-BFAECEAF7A57}"/>
    <dgm:cxn modelId="{4AD85B36-D62B-4DA7-8130-4A971CD3E471}" srcId="{0220A6DA-57A0-474D-B89F-59ABA4DAAA42}" destId="{5BBA6C59-AA8B-4790-AAF6-0C23FE41B5A6}" srcOrd="1" destOrd="0" parTransId="{AF01446B-FE4F-4E3B-AAA8-8AC6B549AB1C}" sibTransId="{2C78C96A-2A4A-46B1-8F85-9F30992888AC}"/>
    <dgm:cxn modelId="{03210300-0856-4803-A930-F160959D0057}" type="presOf" srcId="{2D7B95D1-1B10-418D-9ACD-5BF3C84AC832}" destId="{39AD5CDF-6B94-4530-BDF3-82FF7755DF00}" srcOrd="0" destOrd="0" presId="urn:microsoft.com/office/officeart/2005/8/layout/hList1"/>
    <dgm:cxn modelId="{97C1F0C9-0174-4E5F-869D-2C092F9E4ADB}" type="presOf" srcId="{B33D522F-4A4D-4C00-977D-DE743436D1A1}" destId="{02DA017F-9FFA-4C59-9E05-AFE133556B4E}" srcOrd="0" destOrd="2" presId="urn:microsoft.com/office/officeart/2005/8/layout/hList1"/>
    <dgm:cxn modelId="{E0580129-103D-4020-BFE8-BF230CD34034}" srcId="{282A3CEE-325F-4507-AEFE-C66D5A812E16}" destId="{042154F7-A597-4675-9D4B-C04EC9C1A374}" srcOrd="0" destOrd="0" parTransId="{5FCDF640-3A98-4FB5-979B-0F7270797F68}" sibTransId="{2994E21C-4D2B-41C1-986D-C9605CBB6473}"/>
    <dgm:cxn modelId="{F207F73C-72B2-413A-9C1E-0021A327DAB2}" srcId="{0220A6DA-57A0-474D-B89F-59ABA4DAAA42}" destId="{E55CD70A-C1AF-4C21-BB1E-FD5D4B4E12F0}" srcOrd="3" destOrd="0" parTransId="{60018D08-C9E2-4D22-BAEB-99D169DCC00A}" sibTransId="{9329FC52-B60C-4AF1-AAA8-FB9C5FFD50D6}"/>
    <dgm:cxn modelId="{DDA1F585-9D98-43E4-A12D-8424794FE284}" type="presOf" srcId="{705393D5-06B3-44CA-8460-C02A5251CDF5}" destId="{A4FF4230-5DD3-4A3E-8373-B49E95776EF2}" srcOrd="0" destOrd="2" presId="urn:microsoft.com/office/officeart/2005/8/layout/hList1"/>
    <dgm:cxn modelId="{E98B1D65-060C-4C6A-9C99-22A02103056A}" type="presOf" srcId="{5BBA6C59-AA8B-4790-AAF6-0C23FE41B5A6}" destId="{A4FF4230-5DD3-4A3E-8373-B49E95776EF2}" srcOrd="0" destOrd="1" presId="urn:microsoft.com/office/officeart/2005/8/layout/hList1"/>
    <dgm:cxn modelId="{0E95B44A-BF50-43EE-A8D3-ABC7D48FC8CB}" type="presOf" srcId="{DCE1B537-C6FB-4A8A-BCEF-839680C87601}" destId="{02DA017F-9FFA-4C59-9E05-AFE133556B4E}" srcOrd="0" destOrd="0" presId="urn:microsoft.com/office/officeart/2005/8/layout/hList1"/>
    <dgm:cxn modelId="{5E4BB59C-5179-45BC-AEA6-4AC21F878647}" srcId="{282A3CEE-325F-4507-AEFE-C66D5A812E16}" destId="{AD754161-088B-4B52-8A1C-BCFA1294418A}" srcOrd="1" destOrd="0" parTransId="{5F8D043F-5091-45D3-A108-095A9F76F54A}" sibTransId="{22720A90-311A-46A8-BAF0-AF28767F2296}"/>
    <dgm:cxn modelId="{F8E0E84F-B980-4F49-872F-322DCEDA0123}" srcId="{92E29BBA-62A0-4CF0-A95E-7B214755157B}" destId="{282A3CEE-325F-4507-AEFE-C66D5A812E16}" srcOrd="1" destOrd="0" parTransId="{848A84E7-4D86-4E57-91C0-B7573A4FC0DE}" sibTransId="{50FCFC4C-50ED-4AFB-BE27-48CB41498A15}"/>
    <dgm:cxn modelId="{13CD9A91-A887-4A79-A575-9648C14EEB14}" type="presOf" srcId="{AD754161-088B-4B52-8A1C-BCFA1294418A}" destId="{CF20DFD8-741D-4FCA-BBF0-84C526E10DBC}" srcOrd="0" destOrd="1" presId="urn:microsoft.com/office/officeart/2005/8/layout/hList1"/>
    <dgm:cxn modelId="{FAA6DE08-5A83-4295-AA68-BA57EDAC6577}" type="presOf" srcId="{E55CD70A-C1AF-4C21-BB1E-FD5D4B4E12F0}" destId="{A4FF4230-5DD3-4A3E-8373-B49E95776EF2}" srcOrd="0" destOrd="3" presId="urn:microsoft.com/office/officeart/2005/8/layout/hList1"/>
    <dgm:cxn modelId="{3F3696EC-5B5A-419E-A8D4-632A4A2A4C46}" type="presOf" srcId="{0220A6DA-57A0-474D-B89F-59ABA4DAAA42}" destId="{A446AD09-28A0-4C6B-804F-83890A9AA9F5}" srcOrd="0" destOrd="0" presId="urn:microsoft.com/office/officeart/2005/8/layout/hList1"/>
    <dgm:cxn modelId="{4AD5E743-6104-4ED7-A9BB-4E016AB2979D}" srcId="{0220A6DA-57A0-474D-B89F-59ABA4DAAA42}" destId="{705393D5-06B3-44CA-8460-C02A5251CDF5}" srcOrd="2" destOrd="0" parTransId="{B68314FA-3829-411A-AB9B-2D2BD7CF3DE4}" sibTransId="{ECDE3A84-6392-421F-9B3F-56F71F019C6E}"/>
    <dgm:cxn modelId="{866B4B39-DBE7-4B29-859B-8B737ED6ABD6}" type="presOf" srcId="{282A3CEE-325F-4507-AEFE-C66D5A812E16}" destId="{7348832A-7B2D-4000-AD56-2687B92C349F}" srcOrd="0" destOrd="0" presId="urn:microsoft.com/office/officeart/2005/8/layout/hList1"/>
    <dgm:cxn modelId="{78A95845-8D3B-4483-9FFD-60D987E2F960}" type="presOf" srcId="{92E29BBA-62A0-4CF0-A95E-7B214755157B}" destId="{F8E425A8-7F94-4E9B-ACA1-109DB7606B1E}" srcOrd="0" destOrd="0" presId="urn:microsoft.com/office/officeart/2005/8/layout/hList1"/>
    <dgm:cxn modelId="{FD81E717-DA63-4B3E-95AC-C74EA005B2D1}" type="presParOf" srcId="{F8E425A8-7F94-4E9B-ACA1-109DB7606B1E}" destId="{FDB6A99F-E520-4822-B7C1-70F45DEB8CC6}" srcOrd="0" destOrd="0" presId="urn:microsoft.com/office/officeart/2005/8/layout/hList1"/>
    <dgm:cxn modelId="{079E14E6-D594-4C29-AD09-86CC2BA49531}" type="presParOf" srcId="{FDB6A99F-E520-4822-B7C1-70F45DEB8CC6}" destId="{39AD5CDF-6B94-4530-BDF3-82FF7755DF00}" srcOrd="0" destOrd="0" presId="urn:microsoft.com/office/officeart/2005/8/layout/hList1"/>
    <dgm:cxn modelId="{03B845F5-74C2-43E1-A3A2-DCA40CE1AF21}" type="presParOf" srcId="{FDB6A99F-E520-4822-B7C1-70F45DEB8CC6}" destId="{02DA017F-9FFA-4C59-9E05-AFE133556B4E}" srcOrd="1" destOrd="0" presId="urn:microsoft.com/office/officeart/2005/8/layout/hList1"/>
    <dgm:cxn modelId="{9A836A2F-B184-480C-BEF5-605C31E2BC0D}" type="presParOf" srcId="{F8E425A8-7F94-4E9B-ACA1-109DB7606B1E}" destId="{55E12158-1D41-4278-8808-D528931ADBA1}" srcOrd="1" destOrd="0" presId="urn:microsoft.com/office/officeart/2005/8/layout/hList1"/>
    <dgm:cxn modelId="{2330B765-B01F-42E6-807D-B1420BCD8F5C}" type="presParOf" srcId="{F8E425A8-7F94-4E9B-ACA1-109DB7606B1E}" destId="{F21AC1AA-091D-45F7-9C43-80F1259FD76B}" srcOrd="2" destOrd="0" presId="urn:microsoft.com/office/officeart/2005/8/layout/hList1"/>
    <dgm:cxn modelId="{02EDB41C-211D-4184-92D2-D13E1394AC14}" type="presParOf" srcId="{F21AC1AA-091D-45F7-9C43-80F1259FD76B}" destId="{7348832A-7B2D-4000-AD56-2687B92C349F}" srcOrd="0" destOrd="0" presId="urn:microsoft.com/office/officeart/2005/8/layout/hList1"/>
    <dgm:cxn modelId="{5D8EAB99-2D5A-4524-9FFA-DCBFFDBF1970}" type="presParOf" srcId="{F21AC1AA-091D-45F7-9C43-80F1259FD76B}" destId="{CF20DFD8-741D-4FCA-BBF0-84C526E10DBC}" srcOrd="1" destOrd="0" presId="urn:microsoft.com/office/officeart/2005/8/layout/hList1"/>
    <dgm:cxn modelId="{7E4CCE7C-3434-41B2-A647-82FE1BA0F5F3}" type="presParOf" srcId="{F8E425A8-7F94-4E9B-ACA1-109DB7606B1E}" destId="{13725CB9-3DD5-493F-86B6-DE7417818D51}" srcOrd="3" destOrd="0" presId="urn:microsoft.com/office/officeart/2005/8/layout/hList1"/>
    <dgm:cxn modelId="{45C66146-3938-4B25-A143-F0180193B8B5}" type="presParOf" srcId="{F8E425A8-7F94-4E9B-ACA1-109DB7606B1E}" destId="{BD307007-22E2-4BC4-AE25-E6D5062F7B4D}" srcOrd="4" destOrd="0" presId="urn:microsoft.com/office/officeart/2005/8/layout/hList1"/>
    <dgm:cxn modelId="{03FAE205-FE16-43A9-A16D-F2F566612E66}" type="presParOf" srcId="{BD307007-22E2-4BC4-AE25-E6D5062F7B4D}" destId="{A446AD09-28A0-4C6B-804F-83890A9AA9F5}" srcOrd="0" destOrd="0" presId="urn:microsoft.com/office/officeart/2005/8/layout/hList1"/>
    <dgm:cxn modelId="{2B940DE6-DB65-4E62-8985-E793D78D2997}" type="presParOf" srcId="{BD307007-22E2-4BC4-AE25-E6D5062F7B4D}" destId="{A4FF4230-5DD3-4A3E-8373-B49E95776E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8E1DE-B836-4942-8B15-EFB85FD08BD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B8A7425-D720-4828-9046-8776ED7057AD}">
      <dgm:prSet phldrT="[Text]" custT="1"/>
      <dgm:spPr/>
      <dgm:t>
        <a:bodyPr/>
        <a:lstStyle/>
        <a:p>
          <a:r>
            <a:rPr lang="en-US" sz="3200" dirty="0" smtClean="0">
              <a:latin typeface="+mj-lt"/>
            </a:rPr>
            <a:t>Didactic Series</a:t>
          </a:r>
          <a:endParaRPr lang="en-US" sz="3200" dirty="0"/>
        </a:p>
      </dgm:t>
    </dgm:pt>
    <dgm:pt modelId="{F96A7847-E9FA-4AB1-845F-8A908135847C}" type="parTrans" cxnId="{F0559E83-0432-4061-89B1-77608087273C}">
      <dgm:prSet/>
      <dgm:spPr/>
      <dgm:t>
        <a:bodyPr/>
        <a:lstStyle/>
        <a:p>
          <a:endParaRPr lang="en-US"/>
        </a:p>
      </dgm:t>
    </dgm:pt>
    <dgm:pt modelId="{0E1AB2BF-D3F4-422B-80D1-ECD013D31E4D}" type="sibTrans" cxnId="{F0559E83-0432-4061-89B1-77608087273C}">
      <dgm:prSet/>
      <dgm:spPr/>
      <dgm:t>
        <a:bodyPr/>
        <a:lstStyle/>
        <a:p>
          <a:endParaRPr lang="en-US"/>
        </a:p>
      </dgm:t>
    </dgm:pt>
    <dgm:pt modelId="{54C610FE-8969-444E-A6AB-254C9289D3EB}">
      <dgm:prSet custT="1"/>
      <dgm:spPr/>
      <dgm:t>
        <a:bodyPr/>
        <a:lstStyle/>
        <a:p>
          <a:r>
            <a:rPr lang="en-US" sz="3200" dirty="0" smtClean="0">
              <a:latin typeface="+mj-lt"/>
            </a:rPr>
            <a:t>Group and individual supervision</a:t>
          </a:r>
        </a:p>
      </dgm:t>
    </dgm:pt>
    <dgm:pt modelId="{6AF4456A-9DB9-4C8F-AFB3-5F36CC5706E3}" type="parTrans" cxnId="{8C1D25C6-ED7F-4D44-8674-809A1FEA0281}">
      <dgm:prSet/>
      <dgm:spPr/>
      <dgm:t>
        <a:bodyPr/>
        <a:lstStyle/>
        <a:p>
          <a:endParaRPr lang="en-US"/>
        </a:p>
      </dgm:t>
    </dgm:pt>
    <dgm:pt modelId="{C3C6DACD-FE49-4E26-AA57-97B934FE0E04}" type="sibTrans" cxnId="{8C1D25C6-ED7F-4D44-8674-809A1FEA0281}">
      <dgm:prSet/>
      <dgm:spPr/>
      <dgm:t>
        <a:bodyPr/>
        <a:lstStyle/>
        <a:p>
          <a:endParaRPr lang="en-US"/>
        </a:p>
      </dgm:t>
    </dgm:pt>
    <dgm:pt modelId="{55C9F823-DD08-4679-9E23-26C796568920}">
      <dgm:prSet custT="1"/>
      <dgm:spPr/>
      <dgm:t>
        <a:bodyPr/>
        <a:lstStyle/>
        <a:p>
          <a:r>
            <a:rPr lang="en-US" sz="3200" dirty="0" smtClean="0">
              <a:latin typeface="+mj-lt"/>
            </a:rPr>
            <a:t>Leadership training opportunities</a:t>
          </a:r>
        </a:p>
      </dgm:t>
    </dgm:pt>
    <dgm:pt modelId="{034775A9-A662-442A-A4FC-1AAC6F15F1BA}" type="parTrans" cxnId="{4B00E14B-9F9A-46D9-BB71-C9199ABCFB66}">
      <dgm:prSet/>
      <dgm:spPr/>
      <dgm:t>
        <a:bodyPr/>
        <a:lstStyle/>
        <a:p>
          <a:endParaRPr lang="en-US"/>
        </a:p>
      </dgm:t>
    </dgm:pt>
    <dgm:pt modelId="{E2CEEC3B-DC35-4425-9128-C653E64DC4F5}" type="sibTrans" cxnId="{4B00E14B-9F9A-46D9-BB71-C9199ABCFB66}">
      <dgm:prSet/>
      <dgm:spPr/>
      <dgm:t>
        <a:bodyPr/>
        <a:lstStyle/>
        <a:p>
          <a:endParaRPr lang="en-US"/>
        </a:p>
      </dgm:t>
    </dgm:pt>
    <dgm:pt modelId="{1BF9A035-959E-4700-9A2D-717EA441E0D3}">
      <dgm:prSet custT="1"/>
      <dgm:spPr/>
      <dgm:t>
        <a:bodyPr/>
        <a:lstStyle/>
        <a:p>
          <a:r>
            <a:rPr lang="en-US" sz="3200" dirty="0" smtClean="0">
              <a:latin typeface="+mj-lt"/>
            </a:rPr>
            <a:t>Additional training opportunities</a:t>
          </a:r>
        </a:p>
      </dgm:t>
    </dgm:pt>
    <dgm:pt modelId="{77D73C2F-4C32-4FC3-A3C7-2E6681C12DBE}" type="parTrans" cxnId="{9144FECB-FFB1-451B-BD0A-DBD4921CBBCF}">
      <dgm:prSet/>
      <dgm:spPr/>
      <dgm:t>
        <a:bodyPr/>
        <a:lstStyle/>
        <a:p>
          <a:endParaRPr lang="en-US"/>
        </a:p>
      </dgm:t>
    </dgm:pt>
    <dgm:pt modelId="{6ABF970F-6D58-40F8-B8FF-A91C08F736BF}" type="sibTrans" cxnId="{9144FECB-FFB1-451B-BD0A-DBD4921CBBCF}">
      <dgm:prSet/>
      <dgm:spPr/>
      <dgm:t>
        <a:bodyPr/>
        <a:lstStyle/>
        <a:p>
          <a:endParaRPr lang="en-US"/>
        </a:p>
      </dgm:t>
    </dgm:pt>
    <dgm:pt modelId="{AA8D29AE-3841-4E3D-B7E2-0F441BA26CD3}">
      <dgm:prSet custT="1"/>
      <dgm:spPr/>
      <dgm:t>
        <a:bodyPr/>
        <a:lstStyle/>
        <a:p>
          <a:r>
            <a:rPr lang="en-US" sz="3200" dirty="0" smtClean="0">
              <a:latin typeface="+mj-lt"/>
            </a:rPr>
            <a:t>Clinical exposure and scaffolding</a:t>
          </a:r>
          <a:endParaRPr lang="en-US" sz="3200" dirty="0">
            <a:latin typeface="+mj-lt"/>
          </a:endParaRPr>
        </a:p>
      </dgm:t>
    </dgm:pt>
    <dgm:pt modelId="{554D04FE-6FF1-4B52-88BB-F5177439BFD7}" type="parTrans" cxnId="{9E36127B-FED1-4040-BD51-FAE2F8757B8A}">
      <dgm:prSet/>
      <dgm:spPr/>
      <dgm:t>
        <a:bodyPr/>
        <a:lstStyle/>
        <a:p>
          <a:endParaRPr lang="en-US"/>
        </a:p>
      </dgm:t>
    </dgm:pt>
    <dgm:pt modelId="{F314A7D6-2A46-45C4-A26B-273C249811A7}" type="sibTrans" cxnId="{9E36127B-FED1-4040-BD51-FAE2F8757B8A}">
      <dgm:prSet/>
      <dgm:spPr/>
      <dgm:t>
        <a:bodyPr/>
        <a:lstStyle/>
        <a:p>
          <a:endParaRPr lang="en-US"/>
        </a:p>
      </dgm:t>
    </dgm:pt>
    <dgm:pt modelId="{B7B50C2F-582F-4277-A958-59D11F63B438}" type="pres">
      <dgm:prSet presAssocID="{0768E1DE-B836-4942-8B15-EFB85FD08BD6}" presName="diagram" presStyleCnt="0">
        <dgm:presLayoutVars>
          <dgm:dir/>
          <dgm:resizeHandles val="exact"/>
        </dgm:presLayoutVars>
      </dgm:prSet>
      <dgm:spPr/>
      <dgm:t>
        <a:bodyPr/>
        <a:lstStyle/>
        <a:p>
          <a:endParaRPr lang="en-US"/>
        </a:p>
      </dgm:t>
    </dgm:pt>
    <dgm:pt modelId="{E22AE844-E590-4127-B849-D5CE9BDB7555}" type="pres">
      <dgm:prSet presAssocID="{1B8A7425-D720-4828-9046-8776ED7057AD}" presName="node" presStyleLbl="node1" presStyleIdx="0" presStyleCnt="5">
        <dgm:presLayoutVars>
          <dgm:bulletEnabled val="1"/>
        </dgm:presLayoutVars>
      </dgm:prSet>
      <dgm:spPr/>
      <dgm:t>
        <a:bodyPr/>
        <a:lstStyle/>
        <a:p>
          <a:endParaRPr lang="en-US"/>
        </a:p>
      </dgm:t>
    </dgm:pt>
    <dgm:pt modelId="{E3B932F4-9A6F-4F6E-B153-9131A5F3F3EE}" type="pres">
      <dgm:prSet presAssocID="{0E1AB2BF-D3F4-422B-80D1-ECD013D31E4D}" presName="sibTrans" presStyleCnt="0"/>
      <dgm:spPr/>
    </dgm:pt>
    <dgm:pt modelId="{D323D23B-8F07-4BED-AD23-143D8CD389BF}" type="pres">
      <dgm:prSet presAssocID="{54C610FE-8969-444E-A6AB-254C9289D3EB}" presName="node" presStyleLbl="node1" presStyleIdx="1" presStyleCnt="5">
        <dgm:presLayoutVars>
          <dgm:bulletEnabled val="1"/>
        </dgm:presLayoutVars>
      </dgm:prSet>
      <dgm:spPr/>
      <dgm:t>
        <a:bodyPr/>
        <a:lstStyle/>
        <a:p>
          <a:endParaRPr lang="en-US"/>
        </a:p>
      </dgm:t>
    </dgm:pt>
    <dgm:pt modelId="{55817064-1021-42A4-8823-43AFD622875A}" type="pres">
      <dgm:prSet presAssocID="{C3C6DACD-FE49-4E26-AA57-97B934FE0E04}" presName="sibTrans" presStyleCnt="0"/>
      <dgm:spPr/>
    </dgm:pt>
    <dgm:pt modelId="{1ECC8D4C-71B9-4D71-9372-1BBA2DD66BDA}" type="pres">
      <dgm:prSet presAssocID="{55C9F823-DD08-4679-9E23-26C796568920}" presName="node" presStyleLbl="node1" presStyleIdx="2" presStyleCnt="5">
        <dgm:presLayoutVars>
          <dgm:bulletEnabled val="1"/>
        </dgm:presLayoutVars>
      </dgm:prSet>
      <dgm:spPr/>
      <dgm:t>
        <a:bodyPr/>
        <a:lstStyle/>
        <a:p>
          <a:endParaRPr lang="en-US"/>
        </a:p>
      </dgm:t>
    </dgm:pt>
    <dgm:pt modelId="{3D4050EC-5516-4AD1-9F02-C220F1496F0B}" type="pres">
      <dgm:prSet presAssocID="{E2CEEC3B-DC35-4425-9128-C653E64DC4F5}" presName="sibTrans" presStyleCnt="0"/>
      <dgm:spPr/>
    </dgm:pt>
    <dgm:pt modelId="{D0D7AD19-0680-453E-BC13-9C45E989233E}" type="pres">
      <dgm:prSet presAssocID="{1BF9A035-959E-4700-9A2D-717EA441E0D3}" presName="node" presStyleLbl="node1" presStyleIdx="3" presStyleCnt="5">
        <dgm:presLayoutVars>
          <dgm:bulletEnabled val="1"/>
        </dgm:presLayoutVars>
      </dgm:prSet>
      <dgm:spPr/>
      <dgm:t>
        <a:bodyPr/>
        <a:lstStyle/>
        <a:p>
          <a:endParaRPr lang="en-US"/>
        </a:p>
      </dgm:t>
    </dgm:pt>
    <dgm:pt modelId="{61DA1977-8689-4564-AD27-2D73D23C1032}" type="pres">
      <dgm:prSet presAssocID="{6ABF970F-6D58-40F8-B8FF-A91C08F736BF}" presName="sibTrans" presStyleCnt="0"/>
      <dgm:spPr/>
    </dgm:pt>
    <dgm:pt modelId="{DE6F0220-ECEE-4062-914B-21C04FF2A3AF}" type="pres">
      <dgm:prSet presAssocID="{AA8D29AE-3841-4E3D-B7E2-0F441BA26CD3}" presName="node" presStyleLbl="node1" presStyleIdx="4" presStyleCnt="5">
        <dgm:presLayoutVars>
          <dgm:bulletEnabled val="1"/>
        </dgm:presLayoutVars>
      </dgm:prSet>
      <dgm:spPr/>
      <dgm:t>
        <a:bodyPr/>
        <a:lstStyle/>
        <a:p>
          <a:endParaRPr lang="en-US"/>
        </a:p>
      </dgm:t>
    </dgm:pt>
  </dgm:ptLst>
  <dgm:cxnLst>
    <dgm:cxn modelId="{A322D0A5-3521-4751-B4F3-07129F44D177}" type="presOf" srcId="{1B8A7425-D720-4828-9046-8776ED7057AD}" destId="{E22AE844-E590-4127-B849-D5CE9BDB7555}" srcOrd="0" destOrd="0" presId="urn:microsoft.com/office/officeart/2005/8/layout/default"/>
    <dgm:cxn modelId="{0B2F174C-48D5-4A93-8430-BD07C01D62FD}" type="presOf" srcId="{0768E1DE-B836-4942-8B15-EFB85FD08BD6}" destId="{B7B50C2F-582F-4277-A958-59D11F63B438}" srcOrd="0" destOrd="0" presId="urn:microsoft.com/office/officeart/2005/8/layout/default"/>
    <dgm:cxn modelId="{517E07CF-CE29-4724-ABE2-73A6527F9BD5}" type="presOf" srcId="{55C9F823-DD08-4679-9E23-26C796568920}" destId="{1ECC8D4C-71B9-4D71-9372-1BBA2DD66BDA}" srcOrd="0" destOrd="0" presId="urn:microsoft.com/office/officeart/2005/8/layout/default"/>
    <dgm:cxn modelId="{9144FECB-FFB1-451B-BD0A-DBD4921CBBCF}" srcId="{0768E1DE-B836-4942-8B15-EFB85FD08BD6}" destId="{1BF9A035-959E-4700-9A2D-717EA441E0D3}" srcOrd="3" destOrd="0" parTransId="{77D73C2F-4C32-4FC3-A3C7-2E6681C12DBE}" sibTransId="{6ABF970F-6D58-40F8-B8FF-A91C08F736BF}"/>
    <dgm:cxn modelId="{4B00E14B-9F9A-46D9-BB71-C9199ABCFB66}" srcId="{0768E1DE-B836-4942-8B15-EFB85FD08BD6}" destId="{55C9F823-DD08-4679-9E23-26C796568920}" srcOrd="2" destOrd="0" parTransId="{034775A9-A662-442A-A4FC-1AAC6F15F1BA}" sibTransId="{E2CEEC3B-DC35-4425-9128-C653E64DC4F5}"/>
    <dgm:cxn modelId="{1FEAA0A6-88BE-4113-8922-33A342827D4A}" type="presOf" srcId="{54C610FE-8969-444E-A6AB-254C9289D3EB}" destId="{D323D23B-8F07-4BED-AD23-143D8CD389BF}" srcOrd="0" destOrd="0" presId="urn:microsoft.com/office/officeart/2005/8/layout/default"/>
    <dgm:cxn modelId="{CC9AB1E5-8808-4C2B-9B38-58E4DA9D774F}" type="presOf" srcId="{AA8D29AE-3841-4E3D-B7E2-0F441BA26CD3}" destId="{DE6F0220-ECEE-4062-914B-21C04FF2A3AF}" srcOrd="0" destOrd="0" presId="urn:microsoft.com/office/officeart/2005/8/layout/default"/>
    <dgm:cxn modelId="{8C1D25C6-ED7F-4D44-8674-809A1FEA0281}" srcId="{0768E1DE-B836-4942-8B15-EFB85FD08BD6}" destId="{54C610FE-8969-444E-A6AB-254C9289D3EB}" srcOrd="1" destOrd="0" parTransId="{6AF4456A-9DB9-4C8F-AFB3-5F36CC5706E3}" sibTransId="{C3C6DACD-FE49-4E26-AA57-97B934FE0E04}"/>
    <dgm:cxn modelId="{9E36127B-FED1-4040-BD51-FAE2F8757B8A}" srcId="{0768E1DE-B836-4942-8B15-EFB85FD08BD6}" destId="{AA8D29AE-3841-4E3D-B7E2-0F441BA26CD3}" srcOrd="4" destOrd="0" parTransId="{554D04FE-6FF1-4B52-88BB-F5177439BFD7}" sibTransId="{F314A7D6-2A46-45C4-A26B-273C249811A7}"/>
    <dgm:cxn modelId="{AC42A364-6858-4E8A-A259-2ECCEA6D84CA}" type="presOf" srcId="{1BF9A035-959E-4700-9A2D-717EA441E0D3}" destId="{D0D7AD19-0680-453E-BC13-9C45E989233E}" srcOrd="0" destOrd="0" presId="urn:microsoft.com/office/officeart/2005/8/layout/default"/>
    <dgm:cxn modelId="{F0559E83-0432-4061-89B1-77608087273C}" srcId="{0768E1DE-B836-4942-8B15-EFB85FD08BD6}" destId="{1B8A7425-D720-4828-9046-8776ED7057AD}" srcOrd="0" destOrd="0" parTransId="{F96A7847-E9FA-4AB1-845F-8A908135847C}" sibTransId="{0E1AB2BF-D3F4-422B-80D1-ECD013D31E4D}"/>
    <dgm:cxn modelId="{1EB385AE-2F99-4E6C-9AA9-45010258AE74}" type="presParOf" srcId="{B7B50C2F-582F-4277-A958-59D11F63B438}" destId="{E22AE844-E590-4127-B849-D5CE9BDB7555}" srcOrd="0" destOrd="0" presId="urn:microsoft.com/office/officeart/2005/8/layout/default"/>
    <dgm:cxn modelId="{6A60C9FE-980B-4A8E-8E56-BE37BCC1D14E}" type="presParOf" srcId="{B7B50C2F-582F-4277-A958-59D11F63B438}" destId="{E3B932F4-9A6F-4F6E-B153-9131A5F3F3EE}" srcOrd="1" destOrd="0" presId="urn:microsoft.com/office/officeart/2005/8/layout/default"/>
    <dgm:cxn modelId="{E7166838-C5E7-4F46-93E8-8D7BCBA6E095}" type="presParOf" srcId="{B7B50C2F-582F-4277-A958-59D11F63B438}" destId="{D323D23B-8F07-4BED-AD23-143D8CD389BF}" srcOrd="2" destOrd="0" presId="urn:microsoft.com/office/officeart/2005/8/layout/default"/>
    <dgm:cxn modelId="{AF7710D3-C030-4DF3-8840-67A27D0FCC9A}" type="presParOf" srcId="{B7B50C2F-582F-4277-A958-59D11F63B438}" destId="{55817064-1021-42A4-8823-43AFD622875A}" srcOrd="3" destOrd="0" presId="urn:microsoft.com/office/officeart/2005/8/layout/default"/>
    <dgm:cxn modelId="{408FA797-921F-47B9-826B-FB675D29453E}" type="presParOf" srcId="{B7B50C2F-582F-4277-A958-59D11F63B438}" destId="{1ECC8D4C-71B9-4D71-9372-1BBA2DD66BDA}" srcOrd="4" destOrd="0" presId="urn:microsoft.com/office/officeart/2005/8/layout/default"/>
    <dgm:cxn modelId="{E2584A70-4AA7-42BD-92C3-E9C655E093A2}" type="presParOf" srcId="{B7B50C2F-582F-4277-A958-59D11F63B438}" destId="{3D4050EC-5516-4AD1-9F02-C220F1496F0B}" srcOrd="5" destOrd="0" presId="urn:microsoft.com/office/officeart/2005/8/layout/default"/>
    <dgm:cxn modelId="{C90E5CAF-C240-4BA9-BE54-898A40BBF674}" type="presParOf" srcId="{B7B50C2F-582F-4277-A958-59D11F63B438}" destId="{D0D7AD19-0680-453E-BC13-9C45E989233E}" srcOrd="6" destOrd="0" presId="urn:microsoft.com/office/officeart/2005/8/layout/default"/>
    <dgm:cxn modelId="{A75615FD-1876-4E02-8129-D86763CF4452}" type="presParOf" srcId="{B7B50C2F-582F-4277-A958-59D11F63B438}" destId="{61DA1977-8689-4564-AD27-2D73D23C1032}" srcOrd="7" destOrd="0" presId="urn:microsoft.com/office/officeart/2005/8/layout/default"/>
    <dgm:cxn modelId="{5A040EEF-AF9F-47CE-BB46-268E84E5B33A}" type="presParOf" srcId="{B7B50C2F-582F-4277-A958-59D11F63B438}" destId="{DE6F0220-ECEE-4062-914B-21C04FF2A3A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D5CDF-6B94-4530-BDF3-82FF7755DF00}">
      <dsp:nvSpPr>
        <dsp:cNvPr id="0" name=""/>
        <dsp:cNvSpPr/>
      </dsp:nvSpPr>
      <dsp:spPr>
        <a:xfrm>
          <a:off x="3244" y="38668"/>
          <a:ext cx="3163000" cy="126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Light" panose="020F0302020204030204" pitchFamily="34" charset="0"/>
              <a:cs typeface="Calibri Light" panose="020F0302020204030204" pitchFamily="34" charset="0"/>
            </a:rPr>
            <a:t>Externship</a:t>
          </a:r>
          <a:endParaRPr lang="en-US" sz="2400" b="1" kern="1200" dirty="0">
            <a:latin typeface="Calibri Light" panose="020F0302020204030204" pitchFamily="34" charset="0"/>
            <a:cs typeface="Calibri Light" panose="020F0302020204030204" pitchFamily="34" charset="0"/>
          </a:endParaRPr>
        </a:p>
      </dsp:txBody>
      <dsp:txXfrm>
        <a:off x="3244" y="38668"/>
        <a:ext cx="3163000" cy="1265200"/>
      </dsp:txXfrm>
    </dsp:sp>
    <dsp:sp modelId="{02DA017F-9FFA-4C59-9E05-AFE133556B4E}">
      <dsp:nvSpPr>
        <dsp:cNvPr id="0" name=""/>
        <dsp:cNvSpPr/>
      </dsp:nvSpPr>
      <dsp:spPr>
        <a:xfrm>
          <a:off x="3244" y="1303868"/>
          <a:ext cx="3163000" cy="29440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Still in training program prior to receiving degree</a:t>
          </a:r>
          <a:endParaRPr lang="en-US" sz="2000" kern="1200" dirty="0">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In placement as part of their training</a:t>
          </a:r>
          <a:endParaRPr lang="en-US" sz="2000" kern="1200" dirty="0">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Each discipline has a different variation</a:t>
          </a:r>
          <a:endParaRPr lang="en-US" sz="2000" kern="1200" dirty="0">
            <a:latin typeface="Calibri Light" panose="020F0302020204030204" pitchFamily="34" charset="0"/>
            <a:cs typeface="Calibri Light" panose="020F0302020204030204" pitchFamily="34" charset="0"/>
          </a:endParaRPr>
        </a:p>
      </dsp:txBody>
      <dsp:txXfrm>
        <a:off x="3244" y="1303868"/>
        <a:ext cx="3163000" cy="2944012"/>
      </dsp:txXfrm>
    </dsp:sp>
    <dsp:sp modelId="{7348832A-7B2D-4000-AD56-2687B92C349F}">
      <dsp:nvSpPr>
        <dsp:cNvPr id="0" name=""/>
        <dsp:cNvSpPr/>
      </dsp:nvSpPr>
      <dsp:spPr>
        <a:xfrm>
          <a:off x="3609064" y="38668"/>
          <a:ext cx="3163000" cy="126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Light" panose="020F0302020204030204" pitchFamily="34" charset="0"/>
              <a:cs typeface="Calibri Light" panose="020F0302020204030204" pitchFamily="34" charset="0"/>
            </a:rPr>
            <a:t>Internship</a:t>
          </a:r>
          <a:endParaRPr lang="en-US" sz="2000" b="1" kern="1200" dirty="0">
            <a:latin typeface="Calibri Light" panose="020F0302020204030204" pitchFamily="34" charset="0"/>
            <a:cs typeface="Calibri Light" panose="020F0302020204030204" pitchFamily="34" charset="0"/>
          </a:endParaRPr>
        </a:p>
      </dsp:txBody>
      <dsp:txXfrm>
        <a:off x="3609064" y="38668"/>
        <a:ext cx="3163000" cy="1265200"/>
      </dsp:txXfrm>
    </dsp:sp>
    <dsp:sp modelId="{CF20DFD8-741D-4FCA-BBF0-84C526E10DBC}">
      <dsp:nvSpPr>
        <dsp:cNvPr id="0" name=""/>
        <dsp:cNvSpPr/>
      </dsp:nvSpPr>
      <dsp:spPr>
        <a:xfrm>
          <a:off x="3609064" y="1303868"/>
          <a:ext cx="3163000" cy="29440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Completed all training with the exception of dissertation</a:t>
          </a:r>
          <a:endParaRPr lang="en-US" sz="2000" kern="1200" dirty="0">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Nationally competitive program</a:t>
          </a:r>
          <a:endParaRPr lang="en-US" sz="2000" kern="1200" dirty="0">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APA Accredited internship </a:t>
          </a:r>
          <a:endParaRPr lang="en-US" sz="2000" kern="1200" dirty="0">
            <a:latin typeface="Calibri Light" panose="020F0302020204030204" pitchFamily="34" charset="0"/>
            <a:cs typeface="Calibri Light" panose="020F0302020204030204" pitchFamily="34" charset="0"/>
          </a:endParaRPr>
        </a:p>
      </dsp:txBody>
      <dsp:txXfrm>
        <a:off x="3609064" y="1303868"/>
        <a:ext cx="3163000" cy="2944012"/>
      </dsp:txXfrm>
    </dsp:sp>
    <dsp:sp modelId="{A446AD09-28A0-4C6B-804F-83890A9AA9F5}">
      <dsp:nvSpPr>
        <dsp:cNvPr id="0" name=""/>
        <dsp:cNvSpPr/>
      </dsp:nvSpPr>
      <dsp:spPr>
        <a:xfrm>
          <a:off x="7214884" y="38668"/>
          <a:ext cx="3163000" cy="126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Light" panose="020F0302020204030204" pitchFamily="34" charset="0"/>
              <a:cs typeface="Calibri Light" panose="020F0302020204030204" pitchFamily="34" charset="0"/>
            </a:rPr>
            <a:t>Postdoctoral</a:t>
          </a:r>
          <a:r>
            <a:rPr lang="en-US" sz="2000" b="1" kern="1200" dirty="0" smtClean="0">
              <a:latin typeface="Calibri Light" panose="020F0302020204030204" pitchFamily="34" charset="0"/>
              <a:cs typeface="Calibri Light" panose="020F0302020204030204" pitchFamily="34" charset="0"/>
            </a:rPr>
            <a:t> </a:t>
          </a:r>
          <a:r>
            <a:rPr lang="en-US" sz="2800" b="1" kern="1200" dirty="0" smtClean="0">
              <a:latin typeface="Calibri Light" panose="020F0302020204030204" pitchFamily="34" charset="0"/>
              <a:cs typeface="Calibri Light" panose="020F0302020204030204" pitchFamily="34" charset="0"/>
            </a:rPr>
            <a:t>Residency</a:t>
          </a:r>
          <a:endParaRPr lang="en-US" sz="2000" b="1" kern="1200" dirty="0">
            <a:latin typeface="Calibri Light" panose="020F0302020204030204" pitchFamily="34" charset="0"/>
            <a:cs typeface="Calibri Light" panose="020F0302020204030204" pitchFamily="34" charset="0"/>
          </a:endParaRPr>
        </a:p>
      </dsp:txBody>
      <dsp:txXfrm>
        <a:off x="7214884" y="38668"/>
        <a:ext cx="3163000" cy="1265200"/>
      </dsp:txXfrm>
    </dsp:sp>
    <dsp:sp modelId="{A4FF4230-5DD3-4A3E-8373-B49E95776EF2}">
      <dsp:nvSpPr>
        <dsp:cNvPr id="0" name=""/>
        <dsp:cNvSpPr/>
      </dsp:nvSpPr>
      <dsp:spPr>
        <a:xfrm>
          <a:off x="7214884" y="1303868"/>
          <a:ext cx="3163000" cy="29440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Completed training and received PhD, but in order to get licensed, you need a year under supervision before exams</a:t>
          </a:r>
          <a:endParaRPr lang="en-US" sz="2000" kern="1200" dirty="0">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APPIC</a:t>
          </a:r>
          <a:endParaRPr lang="en-US" sz="2000" kern="1200" dirty="0">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Light" panose="020F0302020204030204" pitchFamily="34" charset="0"/>
              <a:cs typeface="Calibri Light" panose="020F0302020204030204" pitchFamily="34" charset="0"/>
            </a:rPr>
            <a:t>APA Accredited Postdoc Residency  program</a:t>
          </a:r>
          <a:endParaRPr lang="en-US" sz="2000" kern="1200" dirty="0">
            <a:latin typeface="Calibri Light" panose="020F0302020204030204" pitchFamily="34" charset="0"/>
            <a:cs typeface="Calibri Light" panose="020F0302020204030204" pitchFamily="34" charset="0"/>
          </a:endParaRPr>
        </a:p>
        <a:p>
          <a:pPr marL="171450" lvl="1" indent="-171450" algn="l" defTabSz="800100">
            <a:lnSpc>
              <a:spcPct val="90000"/>
            </a:lnSpc>
            <a:spcBef>
              <a:spcPct val="0"/>
            </a:spcBef>
            <a:spcAft>
              <a:spcPct val="15000"/>
            </a:spcAft>
            <a:buChar char="••"/>
          </a:pPr>
          <a:endParaRPr lang="en-US" sz="1800" kern="1200" dirty="0">
            <a:latin typeface="Calibri Light" panose="020F0302020204030204" pitchFamily="34" charset="0"/>
            <a:cs typeface="Calibri Light" panose="020F0302020204030204" pitchFamily="34" charset="0"/>
          </a:endParaRPr>
        </a:p>
      </dsp:txBody>
      <dsp:txXfrm>
        <a:off x="7214884" y="1303868"/>
        <a:ext cx="3163000" cy="294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AE844-E590-4127-B849-D5CE9BDB7555}">
      <dsp:nvSpPr>
        <dsp:cNvPr id="0" name=""/>
        <dsp:cNvSpPr/>
      </dsp:nvSpPr>
      <dsp:spPr>
        <a:xfrm>
          <a:off x="0" y="487908"/>
          <a:ext cx="3168650" cy="19011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Didactic Series</a:t>
          </a:r>
          <a:endParaRPr lang="en-US" sz="3200" kern="1200" dirty="0"/>
        </a:p>
      </dsp:txBody>
      <dsp:txXfrm>
        <a:off x="0" y="487908"/>
        <a:ext cx="3168650" cy="1901190"/>
      </dsp:txXfrm>
    </dsp:sp>
    <dsp:sp modelId="{D323D23B-8F07-4BED-AD23-143D8CD389BF}">
      <dsp:nvSpPr>
        <dsp:cNvPr id="0" name=""/>
        <dsp:cNvSpPr/>
      </dsp:nvSpPr>
      <dsp:spPr>
        <a:xfrm>
          <a:off x="3485516" y="487908"/>
          <a:ext cx="3168650" cy="1901190"/>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Group and individual supervision</a:t>
          </a:r>
        </a:p>
      </dsp:txBody>
      <dsp:txXfrm>
        <a:off x="3485516" y="487908"/>
        <a:ext cx="3168650" cy="1901190"/>
      </dsp:txXfrm>
    </dsp:sp>
    <dsp:sp modelId="{1ECC8D4C-71B9-4D71-9372-1BBA2DD66BDA}">
      <dsp:nvSpPr>
        <dsp:cNvPr id="0" name=""/>
        <dsp:cNvSpPr/>
      </dsp:nvSpPr>
      <dsp:spPr>
        <a:xfrm>
          <a:off x="6971032" y="487908"/>
          <a:ext cx="3168650" cy="190119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Leadership training opportunities</a:t>
          </a:r>
        </a:p>
      </dsp:txBody>
      <dsp:txXfrm>
        <a:off x="6971032" y="487908"/>
        <a:ext cx="3168650" cy="1901190"/>
      </dsp:txXfrm>
    </dsp:sp>
    <dsp:sp modelId="{D0D7AD19-0680-453E-BC13-9C45E989233E}">
      <dsp:nvSpPr>
        <dsp:cNvPr id="0" name=""/>
        <dsp:cNvSpPr/>
      </dsp:nvSpPr>
      <dsp:spPr>
        <a:xfrm>
          <a:off x="1742758" y="2705964"/>
          <a:ext cx="3168650" cy="1901190"/>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Additional training opportunities</a:t>
          </a:r>
        </a:p>
      </dsp:txBody>
      <dsp:txXfrm>
        <a:off x="1742758" y="2705964"/>
        <a:ext cx="3168650" cy="1901190"/>
      </dsp:txXfrm>
    </dsp:sp>
    <dsp:sp modelId="{DE6F0220-ECEE-4062-914B-21C04FF2A3AF}">
      <dsp:nvSpPr>
        <dsp:cNvPr id="0" name=""/>
        <dsp:cNvSpPr/>
      </dsp:nvSpPr>
      <dsp:spPr>
        <a:xfrm>
          <a:off x="5228274" y="2705964"/>
          <a:ext cx="3168650" cy="190119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Clinical exposure and scaffolding</a:t>
          </a:r>
          <a:endParaRPr lang="en-US" sz="3200" kern="1200" dirty="0">
            <a:latin typeface="+mj-lt"/>
          </a:endParaRPr>
        </a:p>
      </dsp:txBody>
      <dsp:txXfrm>
        <a:off x="5228274" y="2705964"/>
        <a:ext cx="3168650" cy="19011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CDE71-6C27-4470-8E86-2AF81A3F65DA}"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5AD2B-BBD0-4F3B-A674-628ECF944031}" type="slidenum">
              <a:rPr lang="en-US" smtClean="0"/>
              <a:t>‹#›</a:t>
            </a:fld>
            <a:endParaRPr lang="en-US"/>
          </a:p>
        </p:txBody>
      </p:sp>
    </p:spTree>
    <p:extLst>
      <p:ext uri="{BB962C8B-B14F-4D97-AF65-F5344CB8AC3E}">
        <p14:creationId xmlns:p14="http://schemas.microsoft.com/office/powerpoint/2010/main" val="343468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58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23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6538" marR="0" lvl="0" indent="-236538" algn="l" defTabSz="914400" rtl="0" eaLnBrk="1" fontAlgn="auto" latinLnBrk="0" hangingPunct="1">
              <a:lnSpc>
                <a:spcPct val="90000"/>
              </a:lnSpc>
              <a:spcBef>
                <a:spcPts val="0"/>
              </a:spcBef>
              <a:spcAft>
                <a:spcPts val="600"/>
              </a:spcAft>
              <a:buClr>
                <a:srgbClr val="008558"/>
              </a:buClr>
              <a:buSzTx/>
              <a:buFontTx/>
              <a:buNone/>
              <a:tabLst/>
              <a:defRPr/>
            </a:pPr>
            <a:r>
              <a:rPr lang="en-US" sz="3200" dirty="0" smtClean="0"/>
              <a:t>Tim</a:t>
            </a:r>
          </a:p>
          <a:p>
            <a:pPr marL="236538" indent="-236538">
              <a:lnSpc>
                <a:spcPct val="90000"/>
              </a:lnSpc>
              <a:spcBef>
                <a:spcPts val="0"/>
              </a:spcBef>
              <a:spcAft>
                <a:spcPts val="600"/>
              </a:spcAft>
              <a:buClr>
                <a:srgbClr val="008558"/>
              </a:buClr>
            </a:pPr>
            <a:endParaRPr lang="en-US" sz="3000" b="1" dirty="0" smtClean="0">
              <a:latin typeface="Calibri Light" panose="020F0302020204030204" pitchFamily="34" charset="0"/>
              <a:cs typeface="Calibri Light" panose="020F0302020204030204" pitchFamily="34" charset="0"/>
            </a:endParaRPr>
          </a:p>
          <a:p>
            <a:pPr marL="236538" indent="-236538">
              <a:lnSpc>
                <a:spcPct val="90000"/>
              </a:lnSpc>
              <a:spcBef>
                <a:spcPts val="0"/>
              </a:spcBef>
              <a:spcAft>
                <a:spcPts val="600"/>
              </a:spcAft>
              <a:buClr>
                <a:srgbClr val="008558"/>
              </a:buClr>
            </a:pPr>
            <a:r>
              <a:rPr lang="en-US" sz="3000" b="1" dirty="0" smtClean="0">
                <a:latin typeface="Calibri Light" panose="020F0302020204030204" pitchFamily="34" charset="0"/>
                <a:cs typeface="Calibri Light" panose="020F0302020204030204" pitchFamily="34" charset="0"/>
              </a:rPr>
              <a:t>Not included on slide – speak to each one how</a:t>
            </a:r>
            <a:r>
              <a:rPr lang="en-US" sz="3000" b="1" baseline="0" dirty="0" smtClean="0">
                <a:latin typeface="Calibri Light" panose="020F0302020204030204" pitchFamily="34" charset="0"/>
                <a:cs typeface="Calibri Light" panose="020F0302020204030204" pitchFamily="34" charset="0"/>
              </a:rPr>
              <a:t> it works at CHC</a:t>
            </a:r>
            <a:endParaRPr lang="en-US" sz="3000" b="1" dirty="0" smtClean="0">
              <a:latin typeface="Calibri Light" panose="020F0302020204030204" pitchFamily="34" charset="0"/>
              <a:cs typeface="Calibri Light" panose="020F0302020204030204" pitchFamily="34" charset="0"/>
            </a:endParaRPr>
          </a:p>
          <a:p>
            <a:pPr marL="236538" indent="-236538">
              <a:lnSpc>
                <a:spcPct val="90000"/>
              </a:lnSpc>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Considerations of which discipline you are training</a:t>
            </a:r>
          </a:p>
          <a:p>
            <a:pPr marL="636588" lvl="1" indent="-236538">
              <a:lnSpc>
                <a:spcPct val="90000"/>
              </a:lnSpc>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7 in CT, will vary state-to-state</a:t>
            </a:r>
          </a:p>
          <a:p>
            <a:pPr marL="236538" indent="-236538">
              <a:lnSpc>
                <a:spcPct val="90000"/>
              </a:lnSpc>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At what level are you training?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1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8D14-481E-46EE-9CF5-1B5AF41A8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5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8D14-481E-46EE-9CF5-1B5AF41A8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69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92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Tim </a:t>
            </a:r>
          </a:p>
          <a:p>
            <a:r>
              <a:rPr lang="en-US" dirty="0" smtClean="0"/>
              <a:t>For the common good</a:t>
            </a:r>
          </a:p>
          <a:p>
            <a:pPr lvl="1"/>
            <a:r>
              <a:rPr lang="en-US" dirty="0" smtClean="0"/>
              <a:t>Increase the pool of qualified, effective well trained psychologists </a:t>
            </a:r>
          </a:p>
          <a:p>
            <a:pPr lvl="1"/>
            <a:r>
              <a:rPr lang="en-US" dirty="0" smtClean="0"/>
              <a:t>Provide quality training settings for upcoming psychologists who need supervised hours for licensure</a:t>
            </a:r>
          </a:p>
          <a:p>
            <a:pPr lvl="1"/>
            <a:r>
              <a:rPr lang="en-US" dirty="0" smtClean="0"/>
              <a:t>Shape the future of the field by teaching postdocs how to conceptualize the role of the psychologist by what they see and what they do in their last year of supervised experience prior to licensure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9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r>
              <a:rPr lang="en-US" baseline="0" dirty="0" smtClean="0"/>
              <a:t> </a:t>
            </a:r>
          </a:p>
          <a:p>
            <a:r>
              <a:rPr lang="en-US" dirty="0" smtClean="0"/>
              <a:t>Have</a:t>
            </a:r>
            <a:r>
              <a:rPr lang="en-US" baseline="0" dirty="0" smtClean="0"/>
              <a:t> students increases staff satisfaction – </a:t>
            </a:r>
          </a:p>
          <a:p>
            <a:r>
              <a:rPr lang="en-US" baseline="0" dirty="0" smtClean="0"/>
              <a:t>      by giving staff the opportunity to expand their own professional skills in learning how to supervise and the opportunity for clinical teaching 	(often across discipline).  </a:t>
            </a:r>
          </a:p>
          <a:p>
            <a:endParaRPr lang="en-US" baseline="0" dirty="0" smtClean="0"/>
          </a:p>
          <a:p>
            <a:r>
              <a:rPr lang="en-US" baseline="0" dirty="0" smtClean="0"/>
              <a:t>Staff consistently tell us they enjoy the experience and learn from their students</a:t>
            </a:r>
          </a:p>
          <a:p>
            <a:r>
              <a:rPr lang="en-US" baseline="0" dirty="0" smtClean="0"/>
              <a:t>      by increasing variety of daily activities for staff – varied work day is consistently linked in the literature to job satisfaction</a:t>
            </a:r>
          </a:p>
          <a:p>
            <a:r>
              <a:rPr lang="en-US" baseline="0" dirty="0" smtClean="0"/>
              <a:t>      by being recognized as a role model and someone who is able to teach how to be an excellent clinician. </a:t>
            </a:r>
          </a:p>
          <a:p>
            <a:r>
              <a:rPr lang="en-US" baseline="0" dirty="0" smtClean="0"/>
              <a:t>	by passing on knowledge and feeling the reward of watching a resident’s skill level increase</a:t>
            </a:r>
          </a:p>
          <a:p>
            <a:r>
              <a:rPr lang="en-US" baseline="0" dirty="0" smtClean="0"/>
              <a:t>Of course not all of these apply to every supervisor, and some staff have no interest or no skill in clinical teaching and would not want to (and probably should not be asked) to supervise, but for most of our staff participating in the program in a big plus</a:t>
            </a:r>
          </a:p>
          <a:p>
            <a:endParaRPr lang="en-US" baseline="0" dirty="0" smtClean="0"/>
          </a:p>
          <a:p>
            <a:r>
              <a:rPr lang="en-US" dirty="0" smtClean="0"/>
              <a:t>In addition to the rewards for staff,</a:t>
            </a:r>
            <a:r>
              <a:rPr lang="en-US" baseline="0" dirty="0" smtClean="0"/>
              <a:t> residents in and off themselves, may bring many benefits to the agency, including</a:t>
            </a:r>
          </a:p>
          <a:p>
            <a:r>
              <a:rPr lang="en-US" baseline="0" dirty="0" smtClean="0"/>
              <a:t>	increased intellectual rigor to clinical team meetings and supervision.  While those of us in the clinical setting for decades keep up with continuing education and some professional reading, our postdocs are fresh out of school with great ideas and current knowledge – some tremendously applicable to our settings, some maybe a little ivory </a:t>
            </a:r>
            <a:r>
              <a:rPr lang="en-US" baseline="0" dirty="0" err="1" smtClean="0"/>
              <a:t>towerish</a:t>
            </a:r>
            <a:r>
              <a:rPr lang="en-US" baseline="0" dirty="0" smtClean="0"/>
              <a:t>, all of it blowing a breath of fresh air into our agency</a:t>
            </a:r>
          </a:p>
          <a:p>
            <a:r>
              <a:rPr lang="en-US" baseline="0" dirty="0" smtClean="0"/>
              <a:t>	postdocs bring additional minds and hands to put to work for program development – fresh, trained eyes may spot something we do not see or bring us ideas we can borrow from another setting where they saw something in action we can adapt to our situation, and their lowered clinical load allows them time to work to plan and implement ideas</a:t>
            </a:r>
          </a:p>
          <a:p>
            <a:r>
              <a:rPr lang="en-US" baseline="0" dirty="0" smtClean="0"/>
              <a:t>	postdocs require supervision ( 3 per week for us) and didactic training (another 2 for us) as well as the real time consultations that occur during the clinical day, but on balance, they see clients for many more hours per week than we spend in teaching, supervision, and consulting and that represents a net gain in access for our clients</a:t>
            </a:r>
          </a:p>
          <a:p>
            <a:r>
              <a:rPr lang="en-US" baseline="0" dirty="0" smtClean="0"/>
              <a:t>	depending on how your state allows for billing for work done under supervision (most private insurances not allow it but the CT Medicaid program does under specific conditions which our postdoc program meets) you may find that your postdoc program is a break even or even a moneymaking operation.  Many agencies who cannot bill find the other benefits compelling and start a program </a:t>
            </a:r>
            <a:r>
              <a:rPr lang="en-US" baseline="0" dirty="0" err="1" smtClean="0"/>
              <a:t>anywayl</a:t>
            </a:r>
            <a:endParaRPr lang="en-US" baseline="0" dirty="0" smtClean="0"/>
          </a:p>
          <a:p>
            <a:r>
              <a:rPr lang="en-US" baseline="0" dirty="0" smtClean="0"/>
              <a:t>	As we will show you on the next slide, postdoctoral residencies also give the opportunity to train a group of bright young psychologists to our model and then hire the best of them who want to stay in the area.  And as a segue into the next slide, even if they don’t stay we have helped to produce a good employee who can continue to contribute to the field elsewhere.</a:t>
            </a:r>
          </a:p>
          <a:p>
            <a:r>
              <a:rPr lang="en-US" baseline="0" dirty="0" smtClean="0"/>
              <a:t>	</a:t>
            </a:r>
          </a:p>
          <a:p>
            <a:r>
              <a:rPr lang="en-US" baseline="0" dirty="0" smtClean="0"/>
              <a:t>	</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05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Tim </a:t>
            </a:r>
          </a:p>
          <a:p>
            <a:endParaRPr lang="en-US" b="1" dirty="0" smtClean="0"/>
          </a:p>
          <a:p>
            <a:r>
              <a:rPr lang="en-US" b="1" dirty="0" smtClean="0"/>
              <a:t>Student means all levels of training </a:t>
            </a:r>
          </a:p>
          <a:p>
            <a:endParaRPr lang="en-US" b="1" dirty="0" smtClean="0"/>
          </a:p>
          <a:p>
            <a:r>
              <a:rPr lang="en-US" dirty="0" smtClean="0"/>
              <a:t>For the Good of the Resident: </a:t>
            </a:r>
          </a:p>
          <a:p>
            <a:pPr lvl="1"/>
            <a:r>
              <a:rPr lang="en-US" dirty="0" smtClean="0"/>
              <a:t>High quality setting that prepares the postdoc for the job market</a:t>
            </a:r>
          </a:p>
          <a:p>
            <a:pPr lvl="1"/>
            <a:r>
              <a:rPr lang="en-US" dirty="0" smtClean="0"/>
              <a:t>Further clinical experience, training, and the consolidation of professional identity</a:t>
            </a:r>
          </a:p>
          <a:p>
            <a:pPr lvl="1"/>
            <a:r>
              <a:rPr lang="en-US" dirty="0" smtClean="0"/>
              <a:t>Build confidence within a clinical setting to become an independent clinician with enhanced treatment abilities and leadership skills,.</a:t>
            </a:r>
          </a:p>
          <a:p>
            <a:pPr lvl="1"/>
            <a:r>
              <a:rPr lang="en-US" dirty="0" smtClean="0"/>
              <a:t>Experience in the job setting will increase postdocs success at first independent job setting and thus improve retention and morale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72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46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Didactic types - </a:t>
            </a:r>
            <a:r>
              <a:rPr lang="en-US" sz="1200" kern="1200" dirty="0" smtClean="0">
                <a:solidFill>
                  <a:schemeClr val="tx1"/>
                </a:solidFill>
                <a:latin typeface="+mn-lt"/>
                <a:ea typeface="+mn-ea"/>
                <a:cs typeface="+mn-cs"/>
              </a:rPr>
              <a:t>OUD/SUD Treatment, Multicultural Considerations, Trauma Informed Care, Integrated Care, Treating Chronic Health Conditions, Providing </a:t>
            </a:r>
            <a:r>
              <a:rPr lang="en-US" sz="1200" kern="1200" dirty="0" err="1" smtClean="0">
                <a:solidFill>
                  <a:schemeClr val="tx1"/>
                </a:solidFill>
                <a:latin typeface="+mn-lt"/>
                <a:ea typeface="+mn-ea"/>
                <a:cs typeface="+mn-cs"/>
              </a:rPr>
              <a:t>Telebehavioral</a:t>
            </a:r>
            <a:r>
              <a:rPr lang="en-US" sz="1200" kern="1200" dirty="0" smtClean="0">
                <a:solidFill>
                  <a:schemeClr val="tx1"/>
                </a:solidFill>
                <a:latin typeface="+mn-lt"/>
                <a:ea typeface="+mn-ea"/>
                <a:cs typeface="+mn-cs"/>
              </a:rPr>
              <a:t> Health, Conducting Group Treatment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8D14-481E-46EE-9CF5-1B5AF41A8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48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1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pPr marL="0" indent="0">
              <a:buNone/>
            </a:pPr>
            <a:endParaRPr lang="en-US" dirty="0" smtClean="0"/>
          </a:p>
          <a:p>
            <a:pPr marL="0" indent="0">
              <a:buNone/>
            </a:pPr>
            <a:r>
              <a:rPr lang="en-US" dirty="0" smtClean="0"/>
              <a:t>2. Thinking of what software platform you use, your agency may already have one</a:t>
            </a:r>
            <a:r>
              <a:rPr lang="en-US" baseline="0" dirty="0" smtClean="0"/>
              <a:t> which can save money. It’s not only for accreditation, it also reports that we have to generate external resources. Feedback from trainees to improve your program.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88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0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8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Manjari</a:t>
            </a:r>
            <a:r>
              <a:rPr lang="en-US" baseline="0" dirty="0" smtClean="0"/>
              <a:t> / Wildaline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23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08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what is an administrative fellowship? These are 6 month to 2-year long, healthcare administration training programs for postgraduates. Fellowship organizations span across the healthcare spectrum from consulting agencies and professional societies to healthcare delivery systems—both large and small. Some fellowships offer a general experience giving fellows experiences working in multiple departments through respective dept. rotations or through strategic project work, while other fellowships offer an experience in a specific focus area such as a finance administrative fellowship. Fellows report to the fellowship director who is usually a member of the leadership team, but also often work closely with rotational or project leads which could be project managers, vice presidents, or directors within the organization. April Joy is actually one of the rotation preceptors for the fellowship at CHC, so I’ll give her a moment to share her experience and the value fellows can bring to organizations.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5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00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Rough</a:t>
            </a:r>
            <a:r>
              <a:rPr lang="en-US" baseline="0" dirty="0" smtClean="0"/>
              <a:t> draft </a:t>
            </a:r>
            <a:r>
              <a:rPr lang="en-US" dirty="0" smtClean="0"/>
              <a:t>Break this</a:t>
            </a:r>
            <a:r>
              <a:rPr lang="en-US" baseline="0" dirty="0" smtClean="0"/>
              <a:t> slide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Each organization customizes their fellowship program according to its leadership philosophy. Key considerations may include whether fellows will serve as learners (e.g. participating in shadowing experiences), contributors (e.g. leading projects or completing key individual assignments) trainees or some combination of both, cultural values the organization wishes to impart such as matters of faith (for faith based organizations), patient safety, or outstanding customer service, and whether the organization expects to retain fellows or prepare them for external job searches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900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Each organization customizes their fellowship program according to its leadership philosophy. Key considerations may include whether fellows will serve as learners (e.g. participating in shadowing experiences), contributors (e.g. leading projects or completing key individual assignments) trainees or some combination of both, cultural values the organization wishes to impart such as matters of faith (for faith based organizations), patient safety, or outstanding customer service, and whether the organization expects to retain fellows or prepare them for external job searches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533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Manjari</a:t>
            </a:r>
            <a:r>
              <a:rPr lang="en-US" baseline="0" dirty="0" smtClean="0"/>
              <a:t> / Wildaline </a:t>
            </a:r>
            <a:endParaRPr lang="en-US" dirty="0" smtClean="0"/>
          </a:p>
          <a:p>
            <a:r>
              <a:rPr lang="en-US" dirty="0" smtClean="0"/>
              <a:t>-Regardless of the organization’s philosophy, the fellowship should be designed to ensure that fellows hit the ground running and gain practical experience. Fellows should be challenged to stretch and take risks in a controlled environment; this opportunity to fail, recover and learn distinguishes fellowships from both classroom experiences and full time (post fellowship) roles.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7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798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endParaRPr lang="en-US" dirty="0"/>
          </a:p>
        </p:txBody>
      </p:sp>
      <p:sp>
        <p:nvSpPr>
          <p:cNvPr id="4" name="Slide Number Placeholder 3"/>
          <p:cNvSpPr>
            <a:spLocks noGrp="1"/>
          </p:cNvSpPr>
          <p:nvPr>
            <p:ph type="sldNum" sz="quarter" idx="10"/>
          </p:nvPr>
        </p:nvSpPr>
        <p:spPr/>
        <p:txBody>
          <a:bodyPr/>
          <a:lstStyle/>
          <a:p>
            <a:fld id="{3855AD2B-BBD0-4F3B-A674-628ECF944031}" type="slidenum">
              <a:rPr lang="en-US" smtClean="0"/>
              <a:t>30</a:t>
            </a:fld>
            <a:endParaRPr lang="en-US"/>
          </a:p>
        </p:txBody>
      </p:sp>
    </p:spTree>
    <p:extLst>
      <p:ext uri="{BB962C8B-B14F-4D97-AF65-F5344CB8AC3E}">
        <p14:creationId xmlns:p14="http://schemas.microsoft.com/office/powerpoint/2010/main" val="3545252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Manjari</a:t>
            </a:r>
            <a:r>
              <a:rPr lang="en-US" baseline="0" dirty="0" smtClean="0"/>
              <a:t> / Wildaline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33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73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219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475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214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047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55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199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93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387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753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224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14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418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697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121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14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94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289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0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454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2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78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88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54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00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085285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8963982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1741325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0408" y="195834"/>
            <a:ext cx="11251183" cy="134810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sz="1200" b="0" i="0" u="none" strike="noStrike" kern="1200" cap="none" spc="-5" normalizeH="0" baseline="0" noProof="0" dirty="0">
                <a:ln>
                  <a:noFill/>
                </a:ln>
                <a:solidFill>
                  <a:prstClr val="white"/>
                </a:solidFill>
                <a:effectLst/>
                <a:uLnTx/>
                <a:uFillTx/>
                <a:latin typeface="Arial Black"/>
                <a:ea typeface="+mn-ea"/>
              </a:rPr>
              <a:t>CHCI Overview</a:t>
            </a:r>
            <a:r>
              <a:rPr kumimoji="0" sz="1200" b="0" i="0" u="none" strike="noStrike" kern="1200" cap="none" spc="-40" normalizeH="0" baseline="0" noProof="0" dirty="0">
                <a:ln>
                  <a:noFill/>
                </a:ln>
                <a:solidFill>
                  <a:prstClr val="white"/>
                </a:solidFill>
                <a:effectLst/>
                <a:uLnTx/>
                <a:uFillTx/>
                <a:latin typeface="Arial Black"/>
                <a:ea typeface="+mn-ea"/>
              </a:rPr>
              <a:t> </a:t>
            </a:r>
            <a:r>
              <a:rPr kumimoji="0" sz="1200" b="0" i="0" u="none" strike="noStrike" kern="1200" cap="none" spc="-5" normalizeH="0" baseline="0" noProof="0" dirty="0">
                <a:ln>
                  <a:noFill/>
                </a:ln>
                <a:solidFill>
                  <a:prstClr val="white"/>
                </a:solidFill>
                <a:effectLst/>
                <a:uLnTx/>
                <a:uFillTx/>
                <a:latin typeface="Arial Black"/>
                <a:ea typeface="+mn-ea"/>
              </a:rPr>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25400" marR="0" lvl="0" indent="0" algn="r"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white"/>
                </a:solidFill>
                <a:effectLst/>
                <a:uLnTx/>
                <a:uFillTx/>
                <a:latin typeface="Calibri"/>
                <a:ea typeface="+mn-ea"/>
                <a:cs typeface="Calibri"/>
              </a:rPr>
              <a:pPr marL="25400" marR="0" lvl="0" indent="0" algn="r" defTabSz="914400" rtl="0" eaLnBrk="1" fontAlgn="auto" latinLnBrk="0" hangingPunct="1">
                <a:lnSpc>
                  <a:spcPts val="1810"/>
                </a:lnSpc>
                <a:spcBef>
                  <a:spcPts val="0"/>
                </a:spcBef>
                <a:spcAft>
                  <a:spcPts val="0"/>
                </a:spcAft>
                <a:buClrTx/>
                <a:buSzTx/>
                <a:buFontTx/>
                <a:buNone/>
                <a:tabLst/>
                <a:defRPr/>
              </a:pPr>
              <a:t>‹#›</a:t>
            </a:fld>
            <a:endParaRPr kumimoji="0"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34793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710376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0441024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984043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2406728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1210693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26956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407150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967518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4/16/2024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5699301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146096033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vimeo.com/693767483/723c24312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slideshare.net/CHCConnecticut/developing-a-postdoctoral-psychology-residency-program-in-your-community-health-center" TargetMode="External"/><Relationship Id="rId5" Type="http://schemas.openxmlformats.org/officeDocument/2006/relationships/hyperlink" Target="https://vimeo.com/806568464/87427ce73d" TargetMode="External"/><Relationship Id="rId4" Type="http://schemas.openxmlformats.org/officeDocument/2006/relationships/hyperlink" Target="https://www.slideshare.net/CHCConnecticut/implement-behavioral-health-training-programs-to-address-a-crucial-national-shortage-in-community-health-care-setting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conferences.nachc.org/nachc/articles/5187/view"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education.weitzmaninstitute.org/content/nttap-health-professions-student-training-learning-collaborative-2024"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drive.google.com/drive/folders/1l8mFwbFw2-2Z_QgmndDL_a1Dcsmr08HX"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www.healthcenterinfo.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weitzmaninstitute.org/ncaresources"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39440"/>
            <a:ext cx="12191999" cy="275767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Health Profession Student Training </a:t>
            </a:r>
            <a:endPar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Learning Collaborative</a:t>
            </a:r>
            <a:endParaRPr kumimoji="0" lang="en-US" sz="2000" b="0" i="0" u="none" strike="noStrike" kern="1200" cap="none" spc="0" normalizeH="0" baseline="0" noProof="0" dirty="0">
              <a:ln>
                <a:noFill/>
              </a:ln>
              <a:solidFill>
                <a:srgbClr val="4F81BD">
                  <a:lumMod val="75000"/>
                </a:srgbClr>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rPr>
              <a:t>Session </a:t>
            </a: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Four: </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Tuesday April 16</a:t>
            </a:r>
            <a:r>
              <a:rPr kumimoji="0" lang="en-US" sz="3600" b="0" i="0" u="none" strike="noStrike" kern="1200" cap="none" spc="-30" normalizeH="0" baseline="3000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th</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 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4F81BD">
                  <a:lumMod val="75000"/>
                </a:srgbClr>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354059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07946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Overview of BH Landscape</a:t>
            </a:r>
          </a:p>
        </p:txBody>
      </p:sp>
      <p:sp>
        <p:nvSpPr>
          <p:cNvPr id="6" name="Content Placeholder 2"/>
          <p:cNvSpPr txBox="1">
            <a:spLocks/>
          </p:cNvSpPr>
          <p:nvPr/>
        </p:nvSpPr>
        <p:spPr>
          <a:xfrm>
            <a:off x="609599" y="2311400"/>
            <a:ext cx="11250707" cy="41297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200"/>
              </a:spcAft>
              <a:buClr>
                <a:srgbClr val="008558"/>
              </a:buClr>
              <a:buSzTx/>
              <a:buFont typeface="Arial"/>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800" b="1"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Clinical </a:t>
            </a:r>
            <a:r>
              <a:rPr kumimoji="0" lang="en-US" sz="2800" b="1" i="0"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Providers</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Therapists</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085850" marR="0" lvl="2" indent="-22860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ocial worker,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marriage and family therapist,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counselor, psychologist,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drug and alcohol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counselor</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Medication providers:</a:t>
            </a:r>
            <a:endParaRPr kumimoji="0" lang="en-US" sz="2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085850" marR="0" lvl="2" indent="-22860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Psychiatrist,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psychiatric nurse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practitioner,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prescribing psychologists</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Level of </a:t>
            </a:r>
            <a:r>
              <a:rPr kumimoji="0" lang="en-US" sz="2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licensure</a:t>
            </a:r>
          </a:p>
          <a:p>
            <a:pPr marL="1085850" marR="0" lvl="2" indent="-22860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Licensed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Independent Practitioners (LIP)</a:t>
            </a:r>
          </a:p>
          <a:p>
            <a:pPr marL="1085850" marR="0" lvl="2" indent="-22860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Licensed to Practice Under Supervision</a:t>
            </a:r>
          </a:p>
          <a:p>
            <a:pPr marL="1085850" marR="0" lvl="2" indent="-22860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Student or Resident Under supervision of appropriately credentialed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LIP</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737725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Behavioral Health Student Training </a:t>
            </a:r>
            <a:r>
              <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Levels:</a:t>
            </a:r>
            <a:endPar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6" name="Diagram 5"/>
          <p:cNvGraphicFramePr/>
          <p:nvPr>
            <p:extLst/>
          </p:nvPr>
        </p:nvGraphicFramePr>
        <p:xfrm>
          <a:off x="905435" y="2169459"/>
          <a:ext cx="10381129" cy="428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161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1260150"/>
            <a:ext cx="11741150" cy="1325563"/>
          </a:xfrm>
        </p:spPr>
        <p:txBody>
          <a:bodyPr>
            <a:normAutofit/>
          </a:bodyPr>
          <a:lstStyle/>
          <a:p>
            <a:pPr algn="ctr"/>
            <a:r>
              <a:rPr lang="en-US" sz="3600" dirty="0" smtClean="0">
                <a:latin typeface="+mj-lt"/>
              </a:rPr>
              <a:t>Considerations in Selecting Training Students vs. Post Graduates</a:t>
            </a:r>
            <a:endParaRPr lang="en-US" sz="3600" dirty="0">
              <a:latin typeface="+mj-lt"/>
            </a:endParaRPr>
          </a:p>
        </p:txBody>
      </p:sp>
      <p:sp>
        <p:nvSpPr>
          <p:cNvPr id="5" name="TextBox 4">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0" cap="none" spc="0" normalizeH="0" baseline="0" noProof="0" dirty="0">
              <a:ln>
                <a:noFill/>
              </a:ln>
              <a:solidFill>
                <a:srgbClr val="1B3749"/>
              </a:solidFill>
              <a:effectLst/>
              <a:uLnTx/>
              <a:uFillTx/>
              <a:latin typeface="Calibri" panose="020F0502020204030204"/>
              <a:ea typeface="+mn-ea"/>
              <a:cs typeface="+mn-cs"/>
            </a:endParaRPr>
          </a:p>
        </p:txBody>
      </p:sp>
      <p:sp>
        <p:nvSpPr>
          <p:cNvPr id="3" name="Rounded Rectangle 2"/>
          <p:cNvSpPr/>
          <p:nvPr/>
        </p:nvSpPr>
        <p:spPr>
          <a:xfrm>
            <a:off x="847891" y="2366682"/>
            <a:ext cx="4945215" cy="3872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ounded Rectangle 6"/>
          <p:cNvSpPr/>
          <p:nvPr/>
        </p:nvSpPr>
        <p:spPr>
          <a:xfrm>
            <a:off x="6415571" y="2366682"/>
            <a:ext cx="4945215" cy="3872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ounded Rectangle 4"/>
          <p:cNvSpPr txBox="1"/>
          <p:nvPr/>
        </p:nvSpPr>
        <p:spPr>
          <a:xfrm>
            <a:off x="1083465" y="4759439"/>
            <a:ext cx="4474066" cy="540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Student program builds a relationship with local programs and community partnerships.</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Promotes </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relationships for engagement in residency programs or being hired on as staff</a:t>
            </a: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Typically </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no salary</a:t>
            </a: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Follows </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academic year.</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p:txBody>
      </p:sp>
      <p:sp>
        <p:nvSpPr>
          <p:cNvPr id="21" name="Rounded Rectangle 4"/>
          <p:cNvSpPr txBox="1"/>
          <p:nvPr/>
        </p:nvSpPr>
        <p:spPr>
          <a:xfrm>
            <a:off x="6651145" y="4759439"/>
            <a:ext cx="4474066" cy="540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Less intensive supervision.</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Resident can carry larger case load, take on a wider range of responsibilities.</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Hired as employees.</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12 month program.</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p:txBody>
      </p:sp>
      <p:sp>
        <p:nvSpPr>
          <p:cNvPr id="6" name="Rectangle 5"/>
          <p:cNvSpPr/>
          <p:nvPr/>
        </p:nvSpPr>
        <p:spPr>
          <a:xfrm>
            <a:off x="2408229" y="2564799"/>
            <a:ext cx="182453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Calibri Light" panose="020F0302020204030204"/>
                <a:ea typeface="+mn-ea"/>
                <a:cs typeface="+mn-cs"/>
              </a:rPr>
              <a:t>Students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Rectangle 21"/>
          <p:cNvSpPr/>
          <p:nvPr/>
        </p:nvSpPr>
        <p:spPr>
          <a:xfrm>
            <a:off x="6628585" y="2657669"/>
            <a:ext cx="451918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Calibri Light" panose="020F0302020204030204"/>
                <a:ea typeface="+mn-ea"/>
                <a:cs typeface="+mn-cs"/>
              </a:rPr>
              <a:t>Post Graduate Trainees</a:t>
            </a:r>
            <a:endParaRPr kumimoji="0" lang="en-US" sz="3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23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1260150"/>
            <a:ext cx="11741150" cy="1325563"/>
          </a:xfrm>
        </p:spPr>
        <p:txBody>
          <a:bodyPr>
            <a:normAutofit/>
          </a:bodyPr>
          <a:lstStyle/>
          <a:p>
            <a:pPr algn="ctr"/>
            <a:r>
              <a:rPr lang="en-US" sz="3600" dirty="0">
                <a:latin typeface="+mj-lt"/>
              </a:rPr>
              <a:t>Considerations in Program </a:t>
            </a:r>
            <a:r>
              <a:rPr lang="en-US" sz="3600" dirty="0" smtClean="0">
                <a:latin typeface="+mj-lt"/>
              </a:rPr>
              <a:t>Design Students </a:t>
            </a:r>
            <a:r>
              <a:rPr lang="en-US" sz="3600" dirty="0">
                <a:latin typeface="+mj-lt"/>
              </a:rPr>
              <a:t>vs. Post Graduates</a:t>
            </a:r>
          </a:p>
        </p:txBody>
      </p:sp>
      <p:sp>
        <p:nvSpPr>
          <p:cNvPr id="5" name="TextBox 4">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0" cap="none" spc="0" normalizeH="0" baseline="0" noProof="0" dirty="0">
              <a:ln>
                <a:noFill/>
              </a:ln>
              <a:solidFill>
                <a:srgbClr val="1B3749"/>
              </a:solidFill>
              <a:effectLst/>
              <a:uLnTx/>
              <a:uFillTx/>
              <a:latin typeface="Calibri" panose="020F0502020204030204"/>
              <a:ea typeface="+mn-ea"/>
              <a:cs typeface="+mn-cs"/>
            </a:endParaRPr>
          </a:p>
        </p:txBody>
      </p:sp>
      <p:sp>
        <p:nvSpPr>
          <p:cNvPr id="3" name="Rounded Rectangle 2"/>
          <p:cNvSpPr/>
          <p:nvPr/>
        </p:nvSpPr>
        <p:spPr>
          <a:xfrm>
            <a:off x="847891" y="2366682"/>
            <a:ext cx="4945215" cy="3872753"/>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ounded Rectangle 6"/>
          <p:cNvSpPr/>
          <p:nvPr/>
        </p:nvSpPr>
        <p:spPr>
          <a:xfrm>
            <a:off x="6415571" y="2366682"/>
            <a:ext cx="4945215" cy="3872753"/>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ounded Rectangle 4"/>
          <p:cNvSpPr txBox="1"/>
          <p:nvPr/>
        </p:nvSpPr>
        <p:spPr>
          <a:xfrm>
            <a:off x="1083465" y="4455131"/>
            <a:ext cx="4474066" cy="540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Fewer hours.</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Prioritization of face-to-face time.</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Selective didactic programming.</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School requirements</a:t>
            </a: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622300" rtl="0" eaLnBrk="1" fontAlgn="auto" latinLnBrk="0" hangingPunct="1">
              <a:lnSpc>
                <a:spcPct val="90000"/>
              </a:lnSpc>
              <a:spcBef>
                <a:spcPct val="0"/>
              </a:spcBef>
              <a:spcAft>
                <a:spcPts val="600"/>
              </a:spcAft>
              <a:buClrTx/>
              <a:buSzTx/>
              <a:buFont typeface="Wingdings" panose="05000000000000000000" pitchFamily="2" charset="2"/>
              <a:buChar char="ü"/>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p:txBody>
      </p:sp>
      <p:sp>
        <p:nvSpPr>
          <p:cNvPr id="21" name="Rounded Rectangle 4"/>
          <p:cNvSpPr txBox="1"/>
          <p:nvPr/>
        </p:nvSpPr>
        <p:spPr>
          <a:xfrm>
            <a:off x="6475296" y="4759439"/>
            <a:ext cx="5007456" cy="540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Tailoring training to specific training goals.</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Promoting leadership opportunities.</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Increased breadth of training experiences.</a:t>
            </a: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External accreditation and licensing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standards</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622300" rtl="0" eaLnBrk="1" fontAlgn="auto" latinLnBrk="0" hangingPunct="1">
              <a:lnSpc>
                <a:spcPct val="90000"/>
              </a:lnSpc>
              <a:spcBef>
                <a:spcPct val="0"/>
              </a:spcBef>
              <a:spcAft>
                <a:spcPts val="1200"/>
              </a:spcAft>
              <a:buClrTx/>
              <a:buSzTx/>
              <a:buFont typeface="Wingdings" panose="05000000000000000000" pitchFamily="2" charset="2"/>
              <a:buChar char="ü"/>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p:txBody>
      </p:sp>
      <p:sp>
        <p:nvSpPr>
          <p:cNvPr id="6" name="Rectangle 5"/>
          <p:cNvSpPr/>
          <p:nvPr/>
        </p:nvSpPr>
        <p:spPr>
          <a:xfrm>
            <a:off x="2408229" y="2564799"/>
            <a:ext cx="182453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Calibri Light" panose="020F0302020204030204"/>
                <a:ea typeface="+mn-ea"/>
                <a:cs typeface="+mn-cs"/>
              </a:rPr>
              <a:t>Students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Rectangle 21"/>
          <p:cNvSpPr/>
          <p:nvPr/>
        </p:nvSpPr>
        <p:spPr>
          <a:xfrm>
            <a:off x="6719431" y="2627661"/>
            <a:ext cx="451918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Calibri Light" panose="020F0302020204030204"/>
                <a:ea typeface="+mn-ea"/>
                <a:cs typeface="+mn-cs"/>
              </a:rPr>
              <a:t>Post Graduate Trainees</a:t>
            </a:r>
            <a:endParaRPr kumimoji="0" lang="en-US" sz="3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02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3470" y="2345736"/>
            <a:ext cx="6297118"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are your drivers for a </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behavioral health training program? </a:t>
            </a:r>
          </a:p>
        </p:txBody>
      </p:sp>
      <p:grpSp>
        <p:nvGrpSpPr>
          <p:cNvPr id="6" name="Group 5"/>
          <p:cNvGrpSpPr/>
          <p:nvPr/>
        </p:nvGrpSpPr>
        <p:grpSpPr>
          <a:xfrm>
            <a:off x="7250676" y="1431657"/>
            <a:ext cx="3223267" cy="3282781"/>
            <a:chOff x="1828799" y="50799"/>
            <a:chExt cx="2438400" cy="2438400"/>
          </a:xfrm>
        </p:grpSpPr>
        <p:sp>
          <p:nvSpPr>
            <p:cNvPr id="13" name="Oval 12"/>
            <p:cNvSpPr/>
            <p:nvPr/>
          </p:nvSpPr>
          <p:spPr>
            <a:xfrm>
              <a:off x="1828799" y="50799"/>
              <a:ext cx="2438400" cy="2438400"/>
            </a:xfrm>
            <a:prstGeom prst="ellipse">
              <a:avLst/>
            </a:prstGeom>
            <a:gradFill rotWithShape="1">
              <a:gsLst>
                <a:gs pos="0">
                  <a:srgbClr val="C0504D">
                    <a:alpha val="50000"/>
                    <a:hueOff val="0"/>
                    <a:satOff val="0"/>
                    <a:lumOff val="0"/>
                    <a:alphaOff val="0"/>
                    <a:tint val="100000"/>
                    <a:shade val="100000"/>
                    <a:satMod val="130000"/>
                  </a:srgbClr>
                </a:gs>
                <a:gs pos="100000">
                  <a:srgbClr val="C0504D">
                    <a:alpha val="50000"/>
                    <a:hueOff val="0"/>
                    <a:satOff val="0"/>
                    <a:lumOff val="0"/>
                    <a:alphaOff val="0"/>
                    <a:tint val="50000"/>
                    <a:shade val="100000"/>
                    <a:satMod val="350000"/>
                  </a:srgbClr>
                </a:gs>
              </a:gsLst>
              <a:lin ang="16200000" scaled="0"/>
            </a:gradFill>
            <a:ln>
              <a:noFill/>
            </a:ln>
            <a:effectLst/>
          </p:spPr>
        </p:sp>
        <p:sp>
          <p:nvSpPr>
            <p:cNvPr id="14" name="Oval 4"/>
            <p:cNvSpPr txBox="1"/>
            <p:nvPr/>
          </p:nvSpPr>
          <p:spPr>
            <a:xfrm>
              <a:off x="2153920" y="477519"/>
              <a:ext cx="1788160" cy="109728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For the  common good</a:t>
              </a: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grpSp>
      <p:grpSp>
        <p:nvGrpSpPr>
          <p:cNvPr id="7" name="Group 6"/>
          <p:cNvGrpSpPr/>
          <p:nvPr/>
        </p:nvGrpSpPr>
        <p:grpSpPr>
          <a:xfrm>
            <a:off x="8725766" y="3313351"/>
            <a:ext cx="3223267" cy="3282781"/>
            <a:chOff x="2708656" y="1574800"/>
            <a:chExt cx="2438400" cy="2438400"/>
          </a:xfrm>
        </p:grpSpPr>
        <p:sp>
          <p:nvSpPr>
            <p:cNvPr id="11" name="Oval 10"/>
            <p:cNvSpPr/>
            <p:nvPr/>
          </p:nvSpPr>
          <p:spPr>
            <a:xfrm>
              <a:off x="2708656" y="1574800"/>
              <a:ext cx="2438400" cy="2438400"/>
            </a:xfrm>
            <a:prstGeom prst="ellipse">
              <a:avLst/>
            </a:prstGeom>
            <a:gradFill rotWithShape="1">
              <a:gsLst>
                <a:gs pos="0">
                  <a:srgbClr val="9BBB59">
                    <a:alpha val="50000"/>
                    <a:hueOff val="0"/>
                    <a:satOff val="0"/>
                    <a:lumOff val="0"/>
                    <a:alphaOff val="0"/>
                    <a:tint val="100000"/>
                    <a:shade val="100000"/>
                    <a:satMod val="130000"/>
                  </a:srgbClr>
                </a:gs>
                <a:gs pos="100000">
                  <a:srgbClr val="9BBB59">
                    <a:alpha val="50000"/>
                    <a:hueOff val="0"/>
                    <a:satOff val="0"/>
                    <a:lumOff val="0"/>
                    <a:alphaOff val="0"/>
                    <a:tint val="50000"/>
                    <a:shade val="100000"/>
                    <a:satMod val="350000"/>
                  </a:srgbClr>
                </a:gs>
              </a:gsLst>
              <a:lin ang="16200000" scaled="0"/>
            </a:gradFill>
            <a:ln>
              <a:noFill/>
            </a:ln>
            <a:effectLst/>
          </p:spPr>
        </p:sp>
        <p:sp>
          <p:nvSpPr>
            <p:cNvPr id="12" name="Oval 6"/>
            <p:cNvSpPr txBox="1"/>
            <p:nvPr/>
          </p:nvSpPr>
          <p:spPr>
            <a:xfrm>
              <a:off x="3285408" y="2210585"/>
              <a:ext cx="1463040" cy="134112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For the good of the resident</a:t>
              </a: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grpSp>
      <p:grpSp>
        <p:nvGrpSpPr>
          <p:cNvPr id="8" name="Group 7"/>
          <p:cNvGrpSpPr/>
          <p:nvPr/>
        </p:nvGrpSpPr>
        <p:grpSpPr>
          <a:xfrm>
            <a:off x="5997403" y="3350595"/>
            <a:ext cx="3223267" cy="3282781"/>
            <a:chOff x="948943" y="1574800"/>
            <a:chExt cx="2438400" cy="2438400"/>
          </a:xfrm>
        </p:grpSpPr>
        <p:sp>
          <p:nvSpPr>
            <p:cNvPr id="9" name="Oval 8"/>
            <p:cNvSpPr/>
            <p:nvPr/>
          </p:nvSpPr>
          <p:spPr>
            <a:xfrm>
              <a:off x="948943" y="1574800"/>
              <a:ext cx="2438400" cy="2438400"/>
            </a:xfrm>
            <a:prstGeom prst="ellipse">
              <a:avLst/>
            </a:prstGeom>
            <a:gradFill rotWithShape="1">
              <a:gsLst>
                <a:gs pos="0">
                  <a:srgbClr val="8064A2">
                    <a:alpha val="50000"/>
                    <a:hueOff val="0"/>
                    <a:satOff val="0"/>
                    <a:lumOff val="0"/>
                    <a:alphaOff val="0"/>
                    <a:tint val="100000"/>
                    <a:shade val="100000"/>
                    <a:satMod val="130000"/>
                  </a:srgbClr>
                </a:gs>
                <a:gs pos="100000">
                  <a:srgbClr val="8064A2">
                    <a:alpha val="50000"/>
                    <a:hueOff val="0"/>
                    <a:satOff val="0"/>
                    <a:lumOff val="0"/>
                    <a:alphaOff val="0"/>
                    <a:tint val="50000"/>
                    <a:shade val="100000"/>
                    <a:satMod val="350000"/>
                  </a:srgbClr>
                </a:gs>
              </a:gsLst>
              <a:lin ang="16200000" scaled="0"/>
            </a:gradFill>
            <a:ln>
              <a:noFill/>
            </a:ln>
            <a:effectLst/>
          </p:spPr>
        </p:sp>
        <p:sp>
          <p:nvSpPr>
            <p:cNvPr id="10" name="Oval 8"/>
            <p:cNvSpPr txBox="1"/>
            <p:nvPr/>
          </p:nvSpPr>
          <p:spPr>
            <a:xfrm>
              <a:off x="1347551" y="2172021"/>
              <a:ext cx="1463040" cy="134112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For the good of your agency</a:t>
              </a: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grpSp>
    </p:spTree>
    <p:extLst>
      <p:ext uri="{BB962C8B-B14F-4D97-AF65-F5344CB8AC3E}">
        <p14:creationId xmlns:p14="http://schemas.microsoft.com/office/powerpoint/2010/main" val="2805328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For the Common Good</a:t>
            </a:r>
          </a:p>
        </p:txBody>
      </p:sp>
      <p:sp>
        <p:nvSpPr>
          <p:cNvPr id="6" name="Rectangle 5"/>
          <p:cNvSpPr/>
          <p:nvPr/>
        </p:nvSpPr>
        <p:spPr>
          <a:xfrm>
            <a:off x="609600" y="2205641"/>
            <a:ext cx="1097280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To develop staff to address behavioral health needs of our clients, particularly using those trained to an integrated model of primary care and behavioral </a:t>
            </a:r>
            <a:r>
              <a:rPr kumimoji="0" lang="en-US" sz="2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health</a:t>
            </a: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3"/>
          <a:stretch>
            <a:fillRect/>
          </a:stretch>
        </p:blipFill>
        <p:spPr>
          <a:xfrm>
            <a:off x="6403656" y="3650764"/>
            <a:ext cx="3598185" cy="2699762"/>
          </a:xfrm>
          <a:prstGeom prst="rect">
            <a:avLst/>
          </a:prstGeom>
          <a:ln>
            <a:solidFill>
              <a:srgbClr val="1F497D"/>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6094" y="3650596"/>
            <a:ext cx="3599906" cy="2699930"/>
          </a:xfrm>
          <a:prstGeom prst="rect">
            <a:avLst/>
          </a:prstGeom>
          <a:ln>
            <a:solidFill>
              <a:srgbClr val="1F497D"/>
            </a:solidFill>
          </a:ln>
        </p:spPr>
      </p:pic>
    </p:spTree>
    <p:extLst>
      <p:ext uri="{BB962C8B-B14F-4D97-AF65-F5344CB8AC3E}">
        <p14:creationId xmlns:p14="http://schemas.microsoft.com/office/powerpoint/2010/main" val="228549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For the Good of Your Health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Centers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2"/>
          <p:cNvSpPr txBox="1">
            <a:spLocks/>
          </p:cNvSpPr>
          <p:nvPr/>
        </p:nvSpPr>
        <p:spPr>
          <a:xfrm>
            <a:off x="609600" y="2218144"/>
            <a:ext cx="10972800" cy="471280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Influx of new energy and enthusiasm with the most recent evidence based knowledge </a:t>
            </a:r>
          </a:p>
          <a:p>
            <a:pPr marL="342900" marR="0" lvl="0"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Increased staff satisfaction</a:t>
            </a:r>
          </a:p>
          <a:p>
            <a:pPr marL="1257300" marR="0" lvl="2"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Professional development:</a:t>
            </a:r>
          </a:p>
          <a:p>
            <a:pPr marL="1714500" marR="0" lvl="3"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Learning to supervise		</a:t>
            </a:r>
          </a:p>
          <a:p>
            <a:pPr marL="1714500" marR="0" lvl="3"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Increasing skill of clinical teaching</a:t>
            </a:r>
          </a:p>
          <a:p>
            <a:pPr marL="1257300" marR="0" lvl="2"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Recognition of skill</a:t>
            </a:r>
          </a:p>
          <a:p>
            <a:pPr marL="1257300" marR="0" lvl="2"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Passing on knowledge</a:t>
            </a:r>
          </a:p>
          <a:p>
            <a:pPr marL="1257300" marR="0" lvl="2" indent="-342900" algn="l" defTabSz="457200" rtl="0" eaLnBrk="0" fontAlgn="base" latinLnBrk="0" hangingPunct="0">
              <a:lnSpc>
                <a:spcPct val="10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Improved retention</a:t>
            </a:r>
          </a:p>
          <a:p>
            <a:pPr marL="571500" marR="0" lvl="1" indent="-342900" algn="l" defTabSz="457200" rtl="0" eaLnBrk="1" fontAlgn="auto" latinLnBrk="0" hangingPunct="1">
              <a:lnSpc>
                <a:spcPct val="100000"/>
              </a:lnSpc>
              <a:spcBef>
                <a:spcPts val="0"/>
              </a:spcBef>
              <a:spcAft>
                <a:spcPts val="1200"/>
              </a:spcAft>
              <a:buClr>
                <a:srgbClr val="008558"/>
              </a:buClr>
              <a:buSzTx/>
              <a:buFont typeface="Arial" panose="020B0604020202020204" pitchFamily="34" charset="0"/>
              <a:buChar char="•"/>
              <a:tabLst/>
              <a:defRPr/>
            </a:pPr>
            <a:r>
              <a:rPr kumimoji="0" lang="en-US" sz="26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Increased access for clients</a:t>
            </a:r>
          </a:p>
          <a:p>
            <a:pPr marL="571500" marR="0" lvl="1" indent="-342900" algn="l" defTabSz="457200" rtl="0" eaLnBrk="1" fontAlgn="auto" latinLnBrk="0" hangingPunct="1">
              <a:lnSpc>
                <a:spcPct val="100000"/>
              </a:lnSpc>
              <a:spcBef>
                <a:spcPts val="0"/>
              </a:spcBef>
              <a:spcAft>
                <a:spcPts val="1200"/>
              </a:spcAft>
              <a:buClr>
                <a:srgbClr val="008558"/>
              </a:buClr>
              <a:buSzTx/>
              <a:buFont typeface="Arial" panose="020B0604020202020204" pitchFamily="34" charset="0"/>
              <a:buChar char="•"/>
              <a:tabLst/>
              <a:defRPr/>
            </a:pPr>
            <a:r>
              <a:rPr kumimoji="0" lang="en-US" sz="26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Opportunity to build a strong talent pool from which to hire through training pipeline</a:t>
            </a:r>
          </a:p>
          <a:p>
            <a:pPr marL="571500" marR="0" lvl="1" indent="-342900" algn="l" defTabSz="457200" rtl="0" eaLnBrk="1" fontAlgn="auto" latinLnBrk="0" hangingPunct="1">
              <a:lnSpc>
                <a:spcPct val="100000"/>
              </a:lnSpc>
              <a:spcBef>
                <a:spcPts val="0"/>
              </a:spcBef>
              <a:spcAft>
                <a:spcPts val="1200"/>
              </a:spcAft>
              <a:buClr>
                <a:srgbClr val="008558"/>
              </a:buClr>
              <a:buSzTx/>
              <a:buFont typeface="Arial" panose="020B0604020202020204" pitchFamily="34" charset="0"/>
              <a:buChar char="•"/>
              <a:tabLst/>
              <a:defRPr/>
            </a:pPr>
            <a:r>
              <a:rPr lang="en-US" sz="2600" b="1" noProof="0" dirty="0" smtClean="0">
                <a:solidFill>
                  <a:sysClr val="windowText" lastClr="000000"/>
                </a:solidFill>
                <a:latin typeface="Calibri Light" panose="020F0302020204030204" pitchFamily="34" charset="0"/>
                <a:cs typeface="Calibri Light" panose="020F0302020204030204" pitchFamily="34" charset="0"/>
              </a:rPr>
              <a:t>May generate income based on billing </a:t>
            </a:r>
            <a:endParaRPr kumimoji="0" lang="en-US" sz="26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rotWithShape="1">
          <a:blip r:embed="rId3"/>
          <a:srcRect l="4905" t="7637" r="4236" b="8005"/>
          <a:stretch/>
        </p:blipFill>
        <p:spPr>
          <a:xfrm>
            <a:off x="7335726" y="2762642"/>
            <a:ext cx="4246674" cy="2712328"/>
          </a:xfrm>
          <a:prstGeom prst="rect">
            <a:avLst/>
          </a:prstGeom>
          <a:ln>
            <a:solidFill>
              <a:srgbClr val="1F497D"/>
            </a:solidFill>
          </a:ln>
        </p:spPr>
      </p:pic>
    </p:spTree>
    <p:extLst>
      <p:ext uri="{BB962C8B-B14F-4D97-AF65-F5344CB8AC3E}">
        <p14:creationId xmlns:p14="http://schemas.microsoft.com/office/powerpoint/2010/main" val="3916218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For the Good of the Student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664" y="2704913"/>
            <a:ext cx="5111716" cy="3416332"/>
          </a:xfrm>
          <a:prstGeom prst="rect">
            <a:avLst/>
          </a:prstGeom>
          <a:solidFill>
            <a:srgbClr val="FFFFFF">
              <a:shade val="85000"/>
            </a:srgbClr>
          </a:solidFill>
          <a:ln w="3175" cap="sq">
            <a:solidFill>
              <a:srgbClr val="1F497D"/>
            </a:solidFill>
            <a:miter lim="800000"/>
          </a:ln>
          <a:effectLst>
            <a:outerShdw blurRad="55000" dist="18000" dir="5400000" algn="tl" rotWithShape="0">
              <a:srgbClr val="000000">
                <a:alpha val="40000"/>
              </a:srgbClr>
            </a:outerShdw>
          </a:effectLst>
          <a:extLst/>
        </p:spPr>
      </p:pic>
      <p:sp>
        <p:nvSpPr>
          <p:cNvPr id="7" name="Content Placeholder 3"/>
          <p:cNvSpPr txBox="1">
            <a:spLocks/>
          </p:cNvSpPr>
          <p:nvPr/>
        </p:nvSpPr>
        <p:spPr>
          <a:xfrm>
            <a:off x="609600" y="2150098"/>
            <a:ext cx="569976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Prepares trainees to work with vulnerable populations in an FQHC setting</a:t>
            </a:r>
          </a:p>
          <a:p>
            <a:pPr marL="342900" marR="0" lvl="0" indent="-342900" algn="l" defTabSz="457200" rtl="0" eaLnBrk="1" fontAlgn="auto" latinLnBrk="0" hangingPunct="1">
              <a:lnSpc>
                <a:spcPct val="10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Builds confidence within a clinical setting to become an independent clinician with enhanced treatment abilities and leadership skills</a:t>
            </a:r>
          </a:p>
          <a:p>
            <a:pPr marL="342900" marR="0" lvl="0" indent="-342900" algn="l" defTabSz="457200" rtl="0" eaLnBrk="1" fontAlgn="auto" latinLnBrk="0" hangingPunct="1">
              <a:lnSpc>
                <a:spcPct val="10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Learn by doing and </a:t>
            </a:r>
            <a:r>
              <a:rPr kumimoji="0" lang="en-US" sz="20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introject</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 picture of the role of a behavioral health provider in an integrated care setting that informs professional self image at the start of a career</a:t>
            </a:r>
          </a:p>
          <a:p>
            <a:pPr marL="342900" marR="0" lvl="0" indent="-342900" algn="l" defTabSz="457200" rtl="0" eaLnBrk="1" fontAlgn="auto" latinLnBrk="0" hangingPunct="1">
              <a:lnSpc>
                <a:spcPct val="10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Prepares the student for the next steps in professional development </a:t>
            </a:r>
          </a:p>
          <a:p>
            <a:pPr marL="342900" marR="0" lvl="0" indent="-342900" algn="l" defTabSz="457200" rtl="0" eaLnBrk="1" fontAlgn="auto" latinLnBrk="0" hangingPunct="1">
              <a:lnSpc>
                <a:spcPct val="10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Increases competitiveness in the job market for those who do not remain at their training site by providing a broad clinical exposure</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355314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07946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The Road to Developing </a:t>
            </a: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a Student </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Training Program</a:t>
            </a:r>
          </a:p>
        </p:txBody>
      </p:sp>
      <p:sp>
        <p:nvSpPr>
          <p:cNvPr id="6" name="Content Placeholder 2"/>
          <p:cNvSpPr txBox="1">
            <a:spLocks/>
          </p:cNvSpPr>
          <p:nvPr/>
        </p:nvSpPr>
        <p:spPr>
          <a:xfrm>
            <a:off x="609599" y="2311400"/>
            <a:ext cx="7095345" cy="4546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Answer the question: What are your drivers for a behavioral health training program? </a:t>
            </a:r>
          </a:p>
          <a:p>
            <a:pPr marL="285750" marR="0" lvl="0"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Identify requirements of training: discipline/level</a:t>
            </a:r>
          </a:p>
          <a:p>
            <a:pPr marL="285750" marR="0" lvl="0"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Assess your own resources (physical, human, financial)</a:t>
            </a:r>
          </a:p>
          <a:p>
            <a:pPr marL="285750" marR="0" lvl="0"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Secure board, leadership, and clinical buy-in</a:t>
            </a:r>
          </a:p>
          <a:p>
            <a:pPr marL="285750" marR="0" lvl="0"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Develop financial and strategic plan including potential partners</a:t>
            </a:r>
          </a:p>
          <a:p>
            <a:pPr marL="285750" marR="0" lvl="0"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Costs and benefits:</a:t>
            </a:r>
          </a:p>
          <a:p>
            <a:pPr marL="1028700" marR="0" lvl="1"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 and indirect costs</a:t>
            </a:r>
          </a:p>
          <a:p>
            <a:pPr marL="1028700" marR="0" lvl="1"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Return on Investment: immediate and longer term</a:t>
            </a:r>
          </a:p>
          <a:p>
            <a:pPr marL="1028700" marR="0" lvl="1"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Benefits beyond the financial return</a:t>
            </a:r>
          </a:p>
          <a:p>
            <a:pPr marL="1028700" marR="0" lvl="1" indent="-285750" algn="l" defTabSz="457200" rtl="0" eaLnBrk="1" fontAlgn="auto" latinLnBrk="0" hangingPunct="1">
              <a:lnSpc>
                <a:spcPct val="100000"/>
              </a:lnSpc>
              <a:spcBef>
                <a:spcPts val="0"/>
              </a:spcBef>
              <a:spcAft>
                <a:spcPts val="6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rotWithShape="1">
          <a:blip r:embed="rId3"/>
          <a:srcRect l="11872"/>
          <a:stretch/>
        </p:blipFill>
        <p:spPr>
          <a:xfrm>
            <a:off x="7857556" y="2563317"/>
            <a:ext cx="3679874" cy="3184088"/>
          </a:xfrm>
          <a:prstGeom prst="rect">
            <a:avLst/>
          </a:prstGeom>
          <a:ln>
            <a:solidFill>
              <a:srgbClr val="1F497D"/>
            </a:solidFill>
          </a:ln>
        </p:spPr>
      </p:pic>
    </p:spTree>
    <p:extLst>
      <p:ext uri="{BB962C8B-B14F-4D97-AF65-F5344CB8AC3E}">
        <p14:creationId xmlns:p14="http://schemas.microsoft.com/office/powerpoint/2010/main" val="274276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157" y="1441981"/>
            <a:ext cx="10515600" cy="662781"/>
          </a:xfrm>
        </p:spPr>
        <p:txBody>
          <a:bodyPr>
            <a:noAutofit/>
          </a:bodyPr>
          <a:lstStyle/>
          <a:p>
            <a:pPr algn="ctr"/>
            <a:r>
              <a:rPr lang="en-US" dirty="0" smtClean="0">
                <a:latin typeface="+mj-lt"/>
              </a:rPr>
              <a:t>Elements of Training </a:t>
            </a:r>
            <a:r>
              <a:rPr lang="en-US" dirty="0">
                <a:latin typeface="+mj-lt"/>
              </a:rPr>
              <a:t>P</a:t>
            </a:r>
            <a:r>
              <a:rPr lang="en-US" dirty="0" smtClean="0">
                <a:latin typeface="+mj-lt"/>
              </a:rPr>
              <a:t>rogram</a:t>
            </a:r>
            <a:endParaRPr lang="en-US" dirty="0">
              <a:latin typeface="+mj-lt"/>
            </a:endParaRPr>
          </a:p>
        </p:txBody>
      </p:sp>
      <p:sp>
        <p:nvSpPr>
          <p:cNvPr id="5" name="TextBox 4">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0" cap="none" spc="0" normalizeH="0" baseline="0" noProof="0" dirty="0">
              <a:ln>
                <a:noFill/>
              </a:ln>
              <a:solidFill>
                <a:srgbClr val="1B3749"/>
              </a:solidFill>
              <a:effectLst/>
              <a:uLnTx/>
              <a:uFillTx/>
              <a:latin typeface="Calibri" panose="020F0502020204030204"/>
              <a:ea typeface="+mn-ea"/>
              <a:cs typeface="+mn-cs"/>
            </a:endParaRPr>
          </a:p>
        </p:txBody>
      </p:sp>
      <p:graphicFrame>
        <p:nvGraphicFramePr>
          <p:cNvPr id="6" name="Diagram 5"/>
          <p:cNvGraphicFramePr/>
          <p:nvPr>
            <p:extLst/>
          </p:nvPr>
        </p:nvGraphicFramePr>
        <p:xfrm>
          <a:off x="1214116" y="1700315"/>
          <a:ext cx="10139683" cy="509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93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29825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609600" y="1415583"/>
            <a:ext cx="10972800" cy="865655"/>
          </a:xfrm>
        </p:spPr>
        <p:txBody>
          <a:bodyPr anchor="b"/>
          <a:lstStyle/>
          <a:p>
            <a:pPr algn="ctr">
              <a:lnSpc>
                <a:spcPct val="90000"/>
              </a:lnSpc>
            </a:pPr>
            <a:r>
              <a:rPr lang="en-US" b="1" spc="-30" dirty="0" smtClean="0">
                <a:solidFill>
                  <a:srgbClr val="0E74BD"/>
                </a:solidFill>
                <a:latin typeface="+mj-lt"/>
                <a:cs typeface="Calibri" panose="020F0502020204030204" pitchFamily="34" charset="0"/>
              </a:rPr>
              <a:t>What we have Learned</a:t>
            </a:r>
            <a:endParaRPr lang="en-US" b="1" spc="-30" dirty="0">
              <a:solidFill>
                <a:srgbClr val="0E74BD"/>
              </a:solidFill>
              <a:latin typeface="+mj-lt"/>
              <a:cs typeface="Calibri" panose="020F05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a:spLocks noGrp="1"/>
          </p:cNvSpPr>
          <p:nvPr>
            <p:ph idx="1"/>
          </p:nvPr>
        </p:nvSpPr>
        <p:spPr>
          <a:xfrm>
            <a:off x="609600" y="2281238"/>
            <a:ext cx="10972800" cy="4369743"/>
          </a:xfrm>
        </p:spPr>
        <p:txBody>
          <a:bodyPr>
            <a:normAutofit/>
          </a:bodyPr>
          <a:lstStyle/>
          <a:p>
            <a:pPr marL="514350" indent="-514350">
              <a:spcBef>
                <a:spcPts val="0"/>
              </a:spcBef>
              <a:spcAft>
                <a:spcPts val="1200"/>
              </a:spcAft>
              <a:buClr>
                <a:srgbClr val="008558"/>
              </a:buClr>
              <a:buFont typeface="+mj-lt"/>
              <a:buAutoNum type="arabicPeriod"/>
            </a:pPr>
            <a:r>
              <a:rPr lang="en-US" dirty="0" smtClean="0">
                <a:latin typeface="+mj-lt"/>
                <a:cs typeface="Calibri" panose="020F0502020204030204" pitchFamily="34" charset="0"/>
              </a:rPr>
              <a:t>The importance of collecting </a:t>
            </a:r>
            <a:r>
              <a:rPr lang="en-US" dirty="0">
                <a:latin typeface="+mj-lt"/>
                <a:cs typeface="Calibri" panose="020F0502020204030204" pitchFamily="34" charset="0"/>
              </a:rPr>
              <a:t>data </a:t>
            </a:r>
            <a:endParaRPr lang="en-US" dirty="0" smtClean="0">
              <a:latin typeface="+mj-lt"/>
              <a:cs typeface="Calibri" panose="020F0502020204030204" pitchFamily="34" charset="0"/>
            </a:endParaRPr>
          </a:p>
          <a:p>
            <a:pPr marL="514350" indent="-514350">
              <a:lnSpc>
                <a:spcPct val="90000"/>
              </a:lnSpc>
              <a:spcBef>
                <a:spcPts val="0"/>
              </a:spcBef>
              <a:spcAft>
                <a:spcPts val="1200"/>
              </a:spcAft>
              <a:buClr>
                <a:srgbClr val="008558"/>
              </a:buClr>
              <a:buFont typeface="+mj-lt"/>
              <a:buAutoNum type="arabicPeriod"/>
            </a:pPr>
            <a:r>
              <a:rPr lang="en-US" sz="2800" dirty="0" smtClean="0">
                <a:latin typeface="+mj-lt"/>
                <a:cs typeface="Calibri" panose="020F0502020204030204" pitchFamily="34" charset="0"/>
              </a:rPr>
              <a:t>Trainees improve processes and systems by providing feedback to staff about workflow issues</a:t>
            </a:r>
          </a:p>
          <a:p>
            <a:pPr marL="514350" indent="-514350">
              <a:spcBef>
                <a:spcPts val="0"/>
              </a:spcBef>
              <a:spcAft>
                <a:spcPts val="1200"/>
              </a:spcAft>
              <a:buClr>
                <a:srgbClr val="008558"/>
              </a:buClr>
              <a:buFont typeface="+mj-lt"/>
              <a:buAutoNum type="arabicPeriod"/>
            </a:pPr>
            <a:r>
              <a:rPr lang="en-US" dirty="0" smtClean="0">
                <a:latin typeface="+mj-lt"/>
                <a:cs typeface="Calibri" panose="020F0502020204030204" pitchFamily="34" charset="0"/>
              </a:rPr>
              <a:t>Supervision </a:t>
            </a:r>
            <a:r>
              <a:rPr lang="en-US" sz="2800" dirty="0" smtClean="0">
                <a:latin typeface="+mj-lt"/>
                <a:cs typeface="Calibri" panose="020F0502020204030204" pitchFamily="34" charset="0"/>
              </a:rPr>
              <a:t>training is needed</a:t>
            </a:r>
          </a:p>
          <a:p>
            <a:pPr marL="514350" indent="-514350">
              <a:lnSpc>
                <a:spcPct val="90000"/>
              </a:lnSpc>
              <a:spcBef>
                <a:spcPts val="0"/>
              </a:spcBef>
              <a:spcAft>
                <a:spcPts val="1200"/>
              </a:spcAft>
              <a:buClr>
                <a:srgbClr val="008558"/>
              </a:buClr>
              <a:buFont typeface="+mj-lt"/>
              <a:buAutoNum type="arabicPeriod"/>
            </a:pPr>
            <a:r>
              <a:rPr lang="en-US" sz="2800" dirty="0" smtClean="0">
                <a:latin typeface="+mj-lt"/>
                <a:cs typeface="Calibri" panose="020F0502020204030204" pitchFamily="34" charset="0"/>
              </a:rPr>
              <a:t>One </a:t>
            </a:r>
            <a:r>
              <a:rPr lang="en-US" sz="2800" dirty="0">
                <a:latin typeface="+mj-lt"/>
                <a:cs typeface="Calibri" panose="020F0502020204030204" pitchFamily="34" charset="0"/>
              </a:rPr>
              <a:t>day per week for didactics, supervision, and cohort activity is </a:t>
            </a:r>
            <a:r>
              <a:rPr lang="en-US" sz="2800" dirty="0" smtClean="0">
                <a:latin typeface="+mj-lt"/>
                <a:cs typeface="Calibri" panose="020F0502020204030204" pitchFamily="34" charset="0"/>
              </a:rPr>
              <a:t>invaluable</a:t>
            </a:r>
            <a:endParaRPr lang="en-US" sz="2800" dirty="0">
              <a:latin typeface="+mj-lt"/>
              <a:cs typeface="Calibri" panose="020F0502020204030204" pitchFamily="34" charset="0"/>
            </a:endParaRPr>
          </a:p>
          <a:p>
            <a:pPr marL="514350" indent="-514350">
              <a:lnSpc>
                <a:spcPct val="90000"/>
              </a:lnSpc>
              <a:spcBef>
                <a:spcPts val="0"/>
              </a:spcBef>
              <a:spcAft>
                <a:spcPts val="1200"/>
              </a:spcAft>
              <a:buClr>
                <a:srgbClr val="008558"/>
              </a:buClr>
              <a:buFont typeface="+mj-lt"/>
              <a:buAutoNum type="arabicPeriod"/>
            </a:pPr>
            <a:r>
              <a:rPr lang="en-US" sz="2800" dirty="0">
                <a:latin typeface="+mj-lt"/>
                <a:cs typeface="Calibri" panose="020F0502020204030204" pitchFamily="34" charset="0"/>
              </a:rPr>
              <a:t>Be very clear about expectations and what </a:t>
            </a:r>
            <a:r>
              <a:rPr lang="en-US" sz="2800" dirty="0" smtClean="0">
                <a:latin typeface="+mj-lt"/>
                <a:cs typeface="Calibri" panose="020F0502020204030204" pitchFamily="34" charset="0"/>
              </a:rPr>
              <a:t>you </a:t>
            </a:r>
            <a:r>
              <a:rPr lang="en-US" sz="2800" dirty="0">
                <a:latin typeface="+mj-lt"/>
                <a:cs typeface="Calibri" panose="020F0502020204030204" pitchFamily="34" charset="0"/>
              </a:rPr>
              <a:t>can and cannot </a:t>
            </a:r>
            <a:r>
              <a:rPr lang="en-US" sz="2800" dirty="0" smtClean="0">
                <a:latin typeface="+mj-lt"/>
                <a:cs typeface="Calibri" panose="020F0502020204030204" pitchFamily="34" charset="0"/>
              </a:rPr>
              <a:t>offer</a:t>
            </a:r>
            <a:endParaRPr lang="en-US" sz="2800" dirty="0">
              <a:latin typeface="+mj-lt"/>
              <a:cs typeface="Calibri" panose="020F05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0" cap="none" spc="0" normalizeH="0" baseline="0" noProof="0" dirty="0">
              <a:ln>
                <a:noFill/>
              </a:ln>
              <a:solidFill>
                <a:srgbClr val="1B37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72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8" name="Title 2">
            <a:extLst>
              <a:ext uri="{FF2B5EF4-FFF2-40B4-BE49-F238E27FC236}">
                <a16:creationId xmlns:a16="http://schemas.microsoft.com/office/drawing/2014/main" id="{27779A16-415A-9145-B181-90C7EE2C2DF1}"/>
              </a:ext>
            </a:extLst>
          </p:cNvPr>
          <p:cNvSpPr txBox="1">
            <a:spLocks/>
          </p:cNvSpPr>
          <p:nvPr/>
        </p:nvSpPr>
        <p:spPr>
          <a:xfrm>
            <a:off x="609600" y="1415583"/>
            <a:ext cx="10972800" cy="8656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0E74BD"/>
                </a:solidFill>
                <a:latin typeface="+mj-lt"/>
                <a:cs typeface="Calibri" panose="020F0502020204030204" pitchFamily="34" charset="0"/>
              </a:rPr>
              <a:t>NTTAP Resources</a:t>
            </a:r>
            <a:endParaRPr lang="en-US" sz="4800" spc="-30" dirty="0">
              <a:solidFill>
                <a:srgbClr val="0E74BD"/>
              </a:solidFill>
              <a:latin typeface="+mj-lt"/>
              <a:cs typeface="Calibri" panose="020F0502020204030204" pitchFamily="34" charset="0"/>
            </a:endParaRP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609600" y="2281238"/>
            <a:ext cx="10972800" cy="4369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008558"/>
              </a:buClr>
            </a:pPr>
            <a:r>
              <a:rPr lang="en-US" sz="2800" dirty="0" smtClean="0">
                <a:latin typeface="+mj-lt"/>
                <a:cs typeface="Calibri" panose="020F0502020204030204" pitchFamily="34" charset="0"/>
              </a:rPr>
              <a:t>Implement </a:t>
            </a:r>
            <a:r>
              <a:rPr lang="en-US" sz="2800" dirty="0">
                <a:latin typeface="+mj-lt"/>
                <a:cs typeface="Calibri" panose="020F0502020204030204" pitchFamily="34" charset="0"/>
              </a:rPr>
              <a:t>Behavioral Health Training Programs to Address a Crucial National Shortage in Community Health Care Settings </a:t>
            </a:r>
            <a:r>
              <a:rPr lang="en-US" sz="2800" dirty="0" smtClean="0">
                <a:latin typeface="+mj-lt"/>
                <a:cs typeface="Calibri" panose="020F0502020204030204" pitchFamily="34" charset="0"/>
              </a:rPr>
              <a:t>Webinars </a:t>
            </a:r>
            <a:r>
              <a:rPr lang="en-US" sz="2800" dirty="0">
                <a:latin typeface="+mj-lt"/>
                <a:hlinkClick r:id="rId4"/>
              </a:rPr>
              <a:t>Slides</a:t>
            </a:r>
            <a:r>
              <a:rPr lang="en-US" sz="2800" dirty="0">
                <a:latin typeface="+mj-lt"/>
              </a:rPr>
              <a:t> | </a:t>
            </a:r>
            <a:r>
              <a:rPr lang="en-US" sz="2800" dirty="0" smtClean="0">
                <a:latin typeface="+mj-lt"/>
                <a:hlinkClick r:id="rId5"/>
              </a:rPr>
              <a:t>Video</a:t>
            </a:r>
            <a:endParaRPr lang="en-US" sz="2800" dirty="0" smtClean="0">
              <a:latin typeface="+mj-lt"/>
            </a:endParaRPr>
          </a:p>
          <a:p>
            <a:pPr algn="l">
              <a:spcBef>
                <a:spcPts val="0"/>
              </a:spcBef>
              <a:spcAft>
                <a:spcPts val="1200"/>
              </a:spcAft>
              <a:buClr>
                <a:srgbClr val="008558"/>
              </a:buClr>
            </a:pPr>
            <a:endParaRPr lang="en-US" sz="2800" dirty="0">
              <a:latin typeface="+mj-lt"/>
              <a:cs typeface="Calibri" panose="020F0502020204030204" pitchFamily="34" charset="0"/>
            </a:endParaRPr>
          </a:p>
          <a:p>
            <a:pPr algn="l">
              <a:spcBef>
                <a:spcPts val="0"/>
              </a:spcBef>
              <a:spcAft>
                <a:spcPts val="1200"/>
              </a:spcAft>
              <a:buClr>
                <a:srgbClr val="008558"/>
              </a:buClr>
            </a:pPr>
            <a:r>
              <a:rPr lang="en-US" sz="2800" dirty="0" smtClean="0">
                <a:latin typeface="+mj-lt"/>
              </a:rPr>
              <a:t>Developing </a:t>
            </a:r>
            <a:r>
              <a:rPr lang="en-US" sz="2800" dirty="0">
                <a:latin typeface="+mj-lt"/>
              </a:rPr>
              <a:t>a Postdoctoral Residency Program in Community Health </a:t>
            </a:r>
            <a:r>
              <a:rPr lang="en-US" sz="2800" dirty="0" smtClean="0">
                <a:latin typeface="+mj-lt"/>
                <a:hlinkClick r:id="rId6"/>
              </a:rPr>
              <a:t>Slides</a:t>
            </a:r>
            <a:r>
              <a:rPr lang="en-US" sz="2800" dirty="0">
                <a:latin typeface="+mj-lt"/>
              </a:rPr>
              <a:t> | </a:t>
            </a:r>
            <a:r>
              <a:rPr lang="en-US" sz="2800" dirty="0">
                <a:latin typeface="+mj-lt"/>
                <a:hlinkClick r:id="rId7"/>
              </a:rPr>
              <a:t>Video</a:t>
            </a:r>
            <a:endParaRPr lang="en-US" sz="3600" dirty="0">
              <a:latin typeface="+mj-lt"/>
              <a:cs typeface="Calibri" panose="020F0502020204030204" pitchFamily="34" charset="0"/>
            </a:endParaRPr>
          </a:p>
        </p:txBody>
      </p:sp>
    </p:spTree>
    <p:extLst>
      <p:ext uri="{BB962C8B-B14F-4D97-AF65-F5344CB8AC3E}">
        <p14:creationId xmlns:p14="http://schemas.microsoft.com/office/powerpoint/2010/main" val="2614465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841291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4200" spc="-30" dirty="0">
                <a:solidFill>
                  <a:srgbClr val="0E74BD"/>
                </a:solidFill>
                <a:latin typeface="Calibri Light" panose="020F0302020204030204"/>
                <a:cs typeface="Calibri" panose="020F0502020204030204" pitchFamily="34" charset="0"/>
              </a:rPr>
              <a:t>Administrative Fellowships</a:t>
            </a:r>
            <a:endParaRPr kumimoji="0" lang="en-US" sz="4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
        <p:nvSpPr>
          <p:cNvPr id="2" name="Rectangle 1"/>
          <p:cNvSpPr/>
          <p:nvPr/>
        </p:nvSpPr>
        <p:spPr>
          <a:xfrm>
            <a:off x="1518213" y="3324070"/>
            <a:ext cx="9155574" cy="1015663"/>
          </a:xfrm>
          <a:prstGeom prst="rect">
            <a:avLst/>
          </a:prstGeom>
        </p:spPr>
        <p:txBody>
          <a:bodyPr wrap="square">
            <a:spAutoFit/>
          </a:bodyPr>
          <a:lstStyle/>
          <a:p>
            <a:pPr lvl="0" algn="ctr" defTabSz="457200">
              <a:defRPr/>
            </a:pPr>
            <a:r>
              <a:rPr lang="en-US" sz="3000" spc="-30" dirty="0">
                <a:solidFill>
                  <a:schemeClr val="accent5">
                    <a:lumMod val="75000"/>
                  </a:schemeClr>
                </a:solidFill>
                <a:latin typeface="Calibri Light" panose="020F0302020204030204" pitchFamily="34" charset="0"/>
                <a:cs typeface="Calibri Light" panose="020F0302020204030204" pitchFamily="34" charset="0"/>
              </a:rPr>
              <a:t>Manjari Mishra, Administrative Fellow</a:t>
            </a:r>
            <a:endParaRPr lang="en-US" sz="3000" spc="-30" dirty="0" smtClean="0">
              <a:solidFill>
                <a:schemeClr val="accent5">
                  <a:lumMod val="75000"/>
                </a:schemeClr>
              </a:solidFill>
              <a:latin typeface="Calibri Light" panose="020F0302020204030204" pitchFamily="34" charset="0"/>
              <a:cs typeface="Calibri Light" panose="020F0302020204030204" pitchFamily="34" charset="0"/>
            </a:endParaRPr>
          </a:p>
          <a:p>
            <a:pPr lvl="0" algn="ctr" defTabSz="457200">
              <a:defRPr/>
            </a:pPr>
            <a:r>
              <a:rPr lang="en-US" sz="3000" spc="-30" dirty="0">
                <a:solidFill>
                  <a:schemeClr val="accent5">
                    <a:lumMod val="75000"/>
                  </a:schemeClr>
                </a:solidFill>
                <a:latin typeface="Calibri Light" panose="020F0302020204030204" pitchFamily="34" charset="0"/>
                <a:cs typeface="Calibri Light" panose="020F0302020204030204" pitchFamily="34" charset="0"/>
              </a:rPr>
              <a:t>Wildaline Figaro, Administrative Fellow</a:t>
            </a:r>
            <a:endParaRPr kumimoji="0" lang="en-US" sz="3000" i="0" u="none" strike="noStrike" kern="1200" cap="none" spc="-30" normalizeH="0" baseline="0" noProof="0" dirty="0">
              <a:ln>
                <a:noFill/>
              </a:ln>
              <a:solidFill>
                <a:schemeClr val="accent5">
                  <a:lumMod val="75000"/>
                </a:schemeClr>
              </a:solidFill>
              <a:effectLst/>
              <a:uLnTx/>
              <a:uFillTx/>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500420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07946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Polling Question</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2"/>
          <p:cNvSpPr txBox="1">
            <a:spLocks/>
          </p:cNvSpPr>
          <p:nvPr/>
        </p:nvSpPr>
        <p:spPr>
          <a:xfrm>
            <a:off x="609599" y="2311400"/>
            <a:ext cx="11250707" cy="41297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spcBef>
                <a:spcPts val="0"/>
              </a:spcBef>
              <a:spcAft>
                <a:spcPts val="200"/>
              </a:spcAft>
              <a:buClr>
                <a:srgbClr val="008558"/>
              </a:buClr>
              <a:buFont typeface="Arial" panose="020B0604020202020204" pitchFamily="34" charset="0"/>
              <a:buChar char="•"/>
            </a:pPr>
            <a:r>
              <a:rPr lang="en-US" sz="2800" dirty="0">
                <a:solidFill>
                  <a:prstClr val="black"/>
                </a:solidFill>
                <a:latin typeface="Calibri Light" panose="020F0302020204030204" pitchFamily="34" charset="0"/>
                <a:cs typeface="Calibri Light" panose="020F0302020204030204" pitchFamily="34" charset="0"/>
              </a:rPr>
              <a:t>Do you have an administrative fellowship program at your organization</a:t>
            </a:r>
            <a:r>
              <a:rPr lang="en-US" sz="2800" dirty="0" smtClean="0">
                <a:solidFill>
                  <a:prstClr val="black"/>
                </a:solidFill>
                <a:latin typeface="Calibri Light" panose="020F0302020204030204" pitchFamily="34" charset="0"/>
                <a:cs typeface="Calibri Light" panose="020F0302020204030204" pitchFamily="34" charset="0"/>
              </a:rPr>
              <a:t>?</a:t>
            </a:r>
          </a:p>
          <a:p>
            <a:pPr marL="685800" lvl="1">
              <a:spcBef>
                <a:spcPts val="0"/>
              </a:spcBef>
              <a:spcAft>
                <a:spcPts val="200"/>
              </a:spcAft>
              <a:buClr>
                <a:srgbClr val="008558"/>
              </a:buClr>
              <a:buFont typeface="Arial" panose="020B0604020202020204" pitchFamily="34" charset="0"/>
              <a:buChar cha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Yes </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No </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Unsure</a:t>
            </a:r>
          </a:p>
          <a:p>
            <a:pPr marL="400050" marR="0" lvl="1" indent="0" algn="l" defTabSz="457200" rtl="0" eaLnBrk="1" fontAlgn="auto" latinLnBrk="0" hangingPunct="1">
              <a:lnSpc>
                <a:spcPct val="100000"/>
              </a:lnSpc>
              <a:spcBef>
                <a:spcPts val="0"/>
              </a:spcBef>
              <a:spcAft>
                <a:spcPts val="200"/>
              </a:spcAft>
              <a:buClr>
                <a:srgbClr val="008558"/>
              </a:buClr>
              <a:buSzTx/>
              <a:buFont typeface="Arial"/>
              <a:buNone/>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lvl="0" indent="-285750">
              <a:spcBef>
                <a:spcPts val="0"/>
              </a:spcBef>
              <a:spcAft>
                <a:spcPts val="200"/>
              </a:spcAft>
              <a:buClr>
                <a:srgbClr val="008558"/>
              </a:buClr>
              <a:buFont typeface="Arial" panose="020B0604020202020204" pitchFamily="34" charset="0"/>
              <a:buChar char="•"/>
            </a:pPr>
            <a:r>
              <a:rPr lang="en-US" sz="2800" dirty="0">
                <a:solidFill>
                  <a:prstClr val="black"/>
                </a:solidFill>
                <a:latin typeface="Calibri Light" panose="020F0302020204030204" pitchFamily="34" charset="0"/>
                <a:cs typeface="Calibri Light" panose="020F0302020204030204" pitchFamily="34" charset="0"/>
              </a:rPr>
              <a:t>Have you thought about starting an administrative fellowship program at your organization</a:t>
            </a:r>
            <a:r>
              <a:rPr lang="en-US" sz="2800" dirty="0" smtClean="0">
                <a:solidFill>
                  <a:prstClr val="black"/>
                </a:solidFill>
                <a:latin typeface="Calibri Light" panose="020F0302020204030204" pitchFamily="34" charset="0"/>
                <a:cs typeface="Calibri Light" panose="020F0302020204030204" pitchFamily="34" charset="0"/>
              </a:rPr>
              <a:t>?</a:t>
            </a:r>
          </a:p>
          <a:p>
            <a:pPr marL="685800" lvl="1">
              <a:spcBef>
                <a:spcPts val="0"/>
              </a:spcBef>
              <a:spcAft>
                <a:spcPts val="200"/>
              </a:spcAft>
              <a:buClr>
                <a:srgbClr val="008558"/>
              </a:buClr>
              <a:buFont typeface="Arial" panose="020B0604020202020204" pitchFamily="34" charset="0"/>
              <a:buChar cha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Yes</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No</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Unsure</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258207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What is an Administrative Fellowship?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255895" cy="441918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defRPr/>
            </a:pPr>
            <a:r>
              <a:rPr lang="en-US" sz="3000" dirty="0">
                <a:solidFill>
                  <a:prstClr val="black"/>
                </a:solidFill>
                <a:latin typeface="Calibri Light" panose="020F0302020204030204" pitchFamily="34" charset="0"/>
                <a:cs typeface="Calibri Light" panose="020F0302020204030204" pitchFamily="34" charset="0"/>
              </a:rPr>
              <a:t>A program typically administered by healthcare organizations to train master’s-level, post- graduate students on the management and delivery of healthcare services. </a:t>
            </a:r>
          </a:p>
          <a:p>
            <a:pPr lvl="0">
              <a:spcBef>
                <a:spcPts val="0"/>
              </a:spcBef>
              <a:spcAft>
                <a:spcPts val="1200"/>
              </a:spcAft>
              <a:buClr>
                <a:srgbClr val="008558"/>
              </a:buClr>
              <a:defRPr/>
            </a:pPr>
            <a:r>
              <a:rPr lang="en-US" sz="3000" dirty="0">
                <a:solidFill>
                  <a:prstClr val="black"/>
                </a:solidFill>
                <a:latin typeface="Calibri Light" panose="020F0302020204030204" pitchFamily="34" charset="0"/>
                <a:cs typeface="Calibri Light" panose="020F0302020204030204" pitchFamily="34" charset="0"/>
              </a:rPr>
              <a:t>Program lengths vary between six months and two years, with most programs offering of a one year curriculum. </a:t>
            </a:r>
          </a:p>
          <a:p>
            <a:pPr lvl="0">
              <a:spcBef>
                <a:spcPts val="0"/>
              </a:spcBef>
              <a:spcAft>
                <a:spcPts val="1200"/>
              </a:spcAft>
              <a:buClr>
                <a:srgbClr val="008558"/>
              </a:buClr>
              <a:defRPr/>
            </a:pPr>
            <a:r>
              <a:rPr lang="en-US" sz="3000" dirty="0">
                <a:solidFill>
                  <a:prstClr val="black"/>
                </a:solidFill>
                <a:latin typeface="Calibri Light" panose="020F0302020204030204" pitchFamily="34" charset="0"/>
                <a:cs typeface="Calibri Light" panose="020F0302020204030204" pitchFamily="34" charset="0"/>
              </a:rPr>
              <a:t>While postgraduate fellowships are not required, a majority of healthcare focused graduates pursue fellowship opportunities.</a:t>
            </a:r>
          </a:p>
        </p:txBody>
      </p:sp>
      <p:pic>
        <p:nvPicPr>
          <p:cNvPr id="6" name="Picture 2" descr="https://www.chc1.com/wp-content/uploads/2022/05/administrative-fellow-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495" y="2975099"/>
            <a:ext cx="4836533" cy="2618067"/>
          </a:xfrm>
          <a:prstGeom prst="rect">
            <a:avLst/>
          </a:prstGeom>
          <a:ln w="3175" cap="sq">
            <a:solidFill>
              <a:srgbClr val="00529B"/>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7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Why should I consider </a:t>
            </a:r>
            <a:r>
              <a:rPr lang="en-US" dirty="0" smtClean="0">
                <a:latin typeface="Calibri Light" panose="020F0302020204030204"/>
              </a:rPr>
              <a:t>establishing </a:t>
            </a:r>
            <a:r>
              <a:rPr lang="en-US" dirty="0">
                <a:latin typeface="Calibri Light" panose="020F0302020204030204"/>
              </a:rPr>
              <a:t>an Administrative Fellowship?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878112"/>
            <a:ext cx="7784892" cy="33787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spcBef>
                <a:spcPts val="0"/>
              </a:spcBef>
              <a:spcAft>
                <a:spcPts val="1800"/>
              </a:spcAft>
              <a:buClr>
                <a:srgbClr val="008558"/>
              </a:buClr>
              <a:buFont typeface="+mj-lt"/>
              <a:buAutoNum type="arabicPeriod"/>
              <a:defRPr/>
            </a:pPr>
            <a:r>
              <a:rPr lang="en-US" sz="3200" dirty="0">
                <a:solidFill>
                  <a:prstClr val="black"/>
                </a:solidFill>
                <a:latin typeface="Calibri Light" panose="020F0302020204030204" pitchFamily="34" charset="0"/>
                <a:cs typeface="Calibri Light" panose="020F0302020204030204" pitchFamily="34" charset="0"/>
              </a:rPr>
              <a:t>Succession planning</a:t>
            </a:r>
          </a:p>
          <a:p>
            <a:pPr marL="971550" lvl="1" indent="-514350">
              <a:spcBef>
                <a:spcPts val="0"/>
              </a:spcBef>
              <a:spcAft>
                <a:spcPts val="1800"/>
              </a:spcAft>
              <a:buClr>
                <a:srgbClr val="008558"/>
              </a:buClr>
              <a:buFont typeface="+mj-lt"/>
              <a:buAutoNum type="arabicPeriod"/>
              <a:defRPr/>
            </a:pPr>
            <a:r>
              <a:rPr lang="en-US" sz="3200" dirty="0">
                <a:solidFill>
                  <a:prstClr val="black"/>
                </a:solidFill>
                <a:latin typeface="Calibri Light" panose="020F0302020204030204" pitchFamily="34" charset="0"/>
                <a:cs typeface="Calibri Light" panose="020F0302020204030204" pitchFamily="34" charset="0"/>
              </a:rPr>
              <a:t>Diverse backgrounds, skillsets, and perspectives</a:t>
            </a:r>
          </a:p>
          <a:p>
            <a:pPr marL="971550" lvl="1" indent="-514350">
              <a:spcBef>
                <a:spcPts val="0"/>
              </a:spcBef>
              <a:spcAft>
                <a:spcPts val="1800"/>
              </a:spcAft>
              <a:buClr>
                <a:srgbClr val="008558"/>
              </a:buClr>
              <a:buFont typeface="+mj-lt"/>
              <a:buAutoNum type="arabicPeriod"/>
              <a:defRPr/>
            </a:pPr>
            <a:r>
              <a:rPr lang="en-US" sz="3200" dirty="0">
                <a:solidFill>
                  <a:prstClr val="black"/>
                </a:solidFill>
                <a:latin typeface="Calibri Light" panose="020F0302020204030204" pitchFamily="34" charset="0"/>
                <a:cs typeface="Calibri Light" panose="020F0302020204030204" pitchFamily="34" charset="0"/>
              </a:rPr>
              <a:t>Training the next generation</a:t>
            </a:r>
          </a:p>
          <a:p>
            <a:pPr marL="971550" lvl="1" indent="-514350">
              <a:spcBef>
                <a:spcPts val="0"/>
              </a:spcBef>
              <a:spcAft>
                <a:spcPts val="1800"/>
              </a:spcAft>
              <a:buClr>
                <a:srgbClr val="008558"/>
              </a:buClr>
              <a:buFont typeface="+mj-lt"/>
              <a:buAutoNum type="arabicPeriod"/>
              <a:defRPr/>
            </a:pPr>
            <a:endParaRPr lang="en-US" sz="3200" dirty="0">
              <a:solidFill>
                <a:prstClr val="black"/>
              </a:solidFill>
              <a:latin typeface="Calibri Light" panose="020F0302020204030204" pitchFamily="34" charset="0"/>
              <a:cs typeface="Calibri Light" panose="020F0302020204030204" pitchFamily="34" charset="0"/>
            </a:endParaRPr>
          </a:p>
        </p:txBody>
      </p:sp>
      <p:pic>
        <p:nvPicPr>
          <p:cNvPr id="6" name="Picture 2" descr="9453c022-d344-4b9b-89a7-f46b34710767@chc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60"/>
          <a:stretch/>
        </p:blipFill>
        <p:spPr bwMode="auto">
          <a:xfrm>
            <a:off x="7854846" y="2878112"/>
            <a:ext cx="2779426" cy="3548045"/>
          </a:xfrm>
          <a:prstGeom prst="rect">
            <a:avLst/>
          </a:prstGeom>
          <a:ln w="3175">
            <a:solidFill>
              <a:srgbClr val="0E74BD"/>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02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What should I consider before establishing an Administrative Fellowship?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953062"/>
            <a:ext cx="10972800" cy="33038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buFont typeface="Wingdings" panose="05000000000000000000" pitchFamily="2" charset="2"/>
              <a:buChar char="Ø"/>
              <a:defRPr/>
            </a:pPr>
            <a:r>
              <a:rPr lang="en-US" sz="3000" dirty="0">
                <a:solidFill>
                  <a:prstClr val="black"/>
                </a:solidFill>
                <a:latin typeface="Calibri Light" panose="020F0302020204030204" pitchFamily="34" charset="0"/>
                <a:cs typeface="Calibri Light" panose="020F0302020204030204" pitchFamily="34" charset="0"/>
              </a:rPr>
              <a:t>How much access is my agency willing to grant the fellow? (leadership, sensitive info)</a:t>
            </a:r>
          </a:p>
          <a:p>
            <a:pPr lvl="0">
              <a:spcBef>
                <a:spcPts val="0"/>
              </a:spcBef>
              <a:spcAft>
                <a:spcPts val="1200"/>
              </a:spcAft>
              <a:buClr>
                <a:srgbClr val="008558"/>
              </a:buClr>
              <a:buFont typeface="Wingdings" panose="05000000000000000000" pitchFamily="2" charset="2"/>
              <a:buChar char="Ø"/>
              <a:defRPr/>
            </a:pPr>
            <a:r>
              <a:rPr lang="en-US" sz="3000" dirty="0">
                <a:solidFill>
                  <a:prstClr val="black"/>
                </a:solidFill>
                <a:latin typeface="Calibri Light" panose="020F0302020204030204" pitchFamily="34" charset="0"/>
                <a:cs typeface="Calibri Light" panose="020F0302020204030204" pitchFamily="34" charset="0"/>
              </a:rPr>
              <a:t>General fellowship or specialized fellowship? How many?</a:t>
            </a:r>
          </a:p>
          <a:p>
            <a:pPr lvl="0">
              <a:spcBef>
                <a:spcPts val="0"/>
              </a:spcBef>
              <a:spcAft>
                <a:spcPts val="1200"/>
              </a:spcAft>
              <a:buClr>
                <a:srgbClr val="008558"/>
              </a:buClr>
              <a:buFont typeface="Wingdings" panose="05000000000000000000" pitchFamily="2" charset="2"/>
              <a:buChar char="Ø"/>
              <a:defRPr/>
            </a:pPr>
            <a:r>
              <a:rPr lang="en-US" sz="3000" dirty="0">
                <a:solidFill>
                  <a:prstClr val="black"/>
                </a:solidFill>
                <a:latin typeface="Calibri Light" panose="020F0302020204030204" pitchFamily="34" charset="0"/>
                <a:cs typeface="Calibri Light" panose="020F0302020204030204" pitchFamily="34" charset="0"/>
              </a:rPr>
              <a:t>What experiences do I want to ensure my fellow is exposed to?</a:t>
            </a:r>
          </a:p>
          <a:p>
            <a:pPr lvl="0">
              <a:spcBef>
                <a:spcPts val="0"/>
              </a:spcBef>
              <a:spcAft>
                <a:spcPts val="1200"/>
              </a:spcAft>
              <a:buClr>
                <a:srgbClr val="008558"/>
              </a:buClr>
              <a:buFont typeface="Wingdings" panose="05000000000000000000" pitchFamily="2" charset="2"/>
              <a:buChar char="Ø"/>
              <a:defRPr/>
            </a:pPr>
            <a:r>
              <a:rPr lang="en-US" sz="3000" dirty="0">
                <a:solidFill>
                  <a:prstClr val="black"/>
                </a:solidFill>
                <a:latin typeface="Calibri Light" panose="020F0302020204030204" pitchFamily="34" charset="0"/>
                <a:cs typeface="Calibri Light" panose="020F0302020204030204" pitchFamily="34" charset="0"/>
              </a:rPr>
              <a:t>How long will it take for fellow to gain this experience?</a:t>
            </a:r>
          </a:p>
        </p:txBody>
      </p:sp>
    </p:spTree>
    <p:extLst>
      <p:ext uri="{BB962C8B-B14F-4D97-AF65-F5344CB8AC3E}">
        <p14:creationId xmlns:p14="http://schemas.microsoft.com/office/powerpoint/2010/main" val="4072973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What should I consider before establishing an Administrative Fellowship?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953062"/>
            <a:ext cx="10972800" cy="33038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buFont typeface="Wingdings" panose="05000000000000000000" pitchFamily="2" charset="2"/>
              <a:buChar char="Ø"/>
              <a:defRPr/>
            </a:pPr>
            <a:r>
              <a:rPr lang="en-US" sz="3000" dirty="0" smtClean="0">
                <a:solidFill>
                  <a:prstClr val="black"/>
                </a:solidFill>
                <a:latin typeface="Calibri Light" panose="020F0302020204030204" pitchFamily="34" charset="0"/>
                <a:cs typeface="Calibri Light" panose="020F0302020204030204" pitchFamily="34" charset="0"/>
              </a:rPr>
              <a:t>Who </a:t>
            </a:r>
            <a:r>
              <a:rPr lang="en-US" sz="3000" dirty="0">
                <a:solidFill>
                  <a:prstClr val="black"/>
                </a:solidFill>
                <a:latin typeface="Calibri Light" panose="020F0302020204030204" pitchFamily="34" charset="0"/>
                <a:cs typeface="Calibri Light" panose="020F0302020204030204" pitchFamily="34" charset="0"/>
              </a:rPr>
              <a:t>will serve as fellowship director?</a:t>
            </a:r>
          </a:p>
          <a:p>
            <a:pPr lvl="0">
              <a:spcBef>
                <a:spcPts val="0"/>
              </a:spcBef>
              <a:spcAft>
                <a:spcPts val="1200"/>
              </a:spcAft>
              <a:buClr>
                <a:srgbClr val="008558"/>
              </a:buClr>
              <a:buFont typeface="Wingdings" panose="05000000000000000000" pitchFamily="2" charset="2"/>
              <a:buChar char="Ø"/>
              <a:defRPr/>
            </a:pPr>
            <a:r>
              <a:rPr lang="en-US" sz="3000" dirty="0" smtClean="0">
                <a:solidFill>
                  <a:prstClr val="black"/>
                </a:solidFill>
                <a:latin typeface="Calibri Light" panose="020F0302020204030204" pitchFamily="34" charset="0"/>
                <a:cs typeface="Calibri Light" panose="020F0302020204030204" pitchFamily="34" charset="0"/>
              </a:rPr>
              <a:t>Who </a:t>
            </a:r>
            <a:r>
              <a:rPr lang="en-US" sz="3000" dirty="0">
                <a:solidFill>
                  <a:prstClr val="black"/>
                </a:solidFill>
                <a:latin typeface="Calibri Light" panose="020F0302020204030204" pitchFamily="34" charset="0"/>
                <a:cs typeface="Calibri Light" panose="020F0302020204030204" pitchFamily="34" charset="0"/>
              </a:rPr>
              <a:t>will serve as rotational or project leads?</a:t>
            </a:r>
          </a:p>
          <a:p>
            <a:pPr lvl="0">
              <a:spcBef>
                <a:spcPts val="0"/>
              </a:spcBef>
              <a:spcAft>
                <a:spcPts val="1200"/>
              </a:spcAft>
              <a:buClr>
                <a:srgbClr val="008558"/>
              </a:buClr>
              <a:buFont typeface="Wingdings" panose="05000000000000000000" pitchFamily="2" charset="2"/>
              <a:buChar char="Ø"/>
              <a:defRPr/>
            </a:pPr>
            <a:r>
              <a:rPr lang="en-US" sz="3000" dirty="0" smtClean="0">
                <a:solidFill>
                  <a:prstClr val="black"/>
                </a:solidFill>
                <a:latin typeface="Calibri Light" panose="020F0302020204030204" pitchFamily="34" charset="0"/>
                <a:cs typeface="Calibri Light" panose="020F0302020204030204" pitchFamily="34" charset="0"/>
              </a:rPr>
              <a:t>Will </a:t>
            </a:r>
            <a:r>
              <a:rPr lang="en-US" sz="3000" dirty="0">
                <a:solidFill>
                  <a:prstClr val="black"/>
                </a:solidFill>
                <a:latin typeface="Calibri Light" panose="020F0302020204030204" pitchFamily="34" charset="0"/>
                <a:cs typeface="Calibri Light" panose="020F0302020204030204" pitchFamily="34" charset="0"/>
              </a:rPr>
              <a:t>my fellow rotate departments or work on an </a:t>
            </a:r>
            <a:r>
              <a:rPr lang="en-US" sz="3000" dirty="0" smtClean="0">
                <a:solidFill>
                  <a:prstClr val="black"/>
                </a:solidFill>
                <a:latin typeface="Calibri Light" panose="020F0302020204030204" pitchFamily="34" charset="0"/>
                <a:cs typeface="Calibri Light" panose="020F0302020204030204" pitchFamily="34" charset="0"/>
              </a:rPr>
              <a:t>all-encompassing </a:t>
            </a:r>
            <a:r>
              <a:rPr lang="en-US" sz="3000" dirty="0">
                <a:solidFill>
                  <a:prstClr val="black"/>
                </a:solidFill>
                <a:latin typeface="Calibri Light" panose="020F0302020204030204" pitchFamily="34" charset="0"/>
                <a:cs typeface="Calibri Light" panose="020F0302020204030204" pitchFamily="34" charset="0"/>
              </a:rPr>
              <a:t>strategic projects?</a:t>
            </a:r>
          </a:p>
          <a:p>
            <a:pPr lvl="0">
              <a:spcBef>
                <a:spcPts val="0"/>
              </a:spcBef>
              <a:spcAft>
                <a:spcPts val="1200"/>
              </a:spcAft>
              <a:buClr>
                <a:srgbClr val="008558"/>
              </a:buClr>
              <a:buFont typeface="Wingdings" panose="05000000000000000000" pitchFamily="2" charset="2"/>
              <a:buChar char="Ø"/>
              <a:defRPr/>
            </a:pPr>
            <a:r>
              <a:rPr lang="en-US" sz="3000" dirty="0" smtClean="0">
                <a:solidFill>
                  <a:prstClr val="black"/>
                </a:solidFill>
                <a:latin typeface="Calibri Light" panose="020F0302020204030204" pitchFamily="34" charset="0"/>
                <a:cs typeface="Calibri Light" panose="020F0302020204030204" pitchFamily="34" charset="0"/>
              </a:rPr>
              <a:t>Will </a:t>
            </a:r>
            <a:r>
              <a:rPr lang="en-US" sz="3000" dirty="0">
                <a:solidFill>
                  <a:prstClr val="black"/>
                </a:solidFill>
                <a:latin typeface="Calibri Light" panose="020F0302020204030204" pitchFamily="34" charset="0"/>
                <a:cs typeface="Calibri Light" panose="020F0302020204030204" pitchFamily="34" charset="0"/>
              </a:rPr>
              <a:t>my agency support fellows in their search for </a:t>
            </a:r>
            <a:r>
              <a:rPr lang="en-US" sz="3000" dirty="0" smtClean="0">
                <a:solidFill>
                  <a:prstClr val="black"/>
                </a:solidFill>
                <a:latin typeface="Calibri Light" panose="020F0302020204030204" pitchFamily="34" charset="0"/>
                <a:cs typeface="Calibri Light" panose="020F0302020204030204" pitchFamily="34" charset="0"/>
              </a:rPr>
              <a:t>full-time opportunities </a:t>
            </a:r>
            <a:r>
              <a:rPr lang="en-US" sz="3000" dirty="0">
                <a:solidFill>
                  <a:prstClr val="black"/>
                </a:solidFill>
                <a:latin typeface="Calibri Light" panose="020F0302020204030204" pitchFamily="34" charset="0"/>
                <a:cs typeface="Calibri Light" panose="020F0302020204030204" pitchFamily="34" charset="0"/>
              </a:rPr>
              <a:t>or create positions for them post fellowship?</a:t>
            </a:r>
          </a:p>
        </p:txBody>
      </p:sp>
    </p:spTree>
    <p:extLst>
      <p:ext uri="{BB962C8B-B14F-4D97-AF65-F5344CB8AC3E}">
        <p14:creationId xmlns:p14="http://schemas.microsoft.com/office/powerpoint/2010/main" val="2361528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CHC’s Experience</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defRPr/>
            </a:pPr>
            <a:r>
              <a:rPr lang="en-US" sz="3000" dirty="0">
                <a:solidFill>
                  <a:prstClr val="black"/>
                </a:solidFill>
                <a:latin typeface="Calibri Light" panose="020F0302020204030204" pitchFamily="34" charset="0"/>
                <a:cs typeface="Calibri Light" panose="020F0302020204030204" pitchFamily="34" charset="0"/>
              </a:rPr>
              <a:t>Fellow perspective </a:t>
            </a:r>
          </a:p>
          <a:p>
            <a:pPr lvl="1">
              <a:spcBef>
                <a:spcPts val="0"/>
              </a:spcBef>
              <a:spcAft>
                <a:spcPts val="1200"/>
              </a:spcAft>
              <a:buClr>
                <a:srgbClr val="008558"/>
              </a:buClr>
              <a:defRPr/>
            </a:pPr>
            <a:r>
              <a:rPr lang="en-US" sz="2600" dirty="0">
                <a:solidFill>
                  <a:prstClr val="black"/>
                </a:solidFill>
                <a:latin typeface="Calibri Light" panose="020F0302020204030204" pitchFamily="34" charset="0"/>
                <a:cs typeface="Calibri Light" panose="020F0302020204030204" pitchFamily="34" charset="0"/>
              </a:rPr>
              <a:t>Why did you choose a fellowship? Why a fellowship at an FQHC specifically?</a:t>
            </a:r>
          </a:p>
          <a:p>
            <a:pPr lvl="1">
              <a:spcBef>
                <a:spcPts val="0"/>
              </a:spcBef>
              <a:spcAft>
                <a:spcPts val="1200"/>
              </a:spcAft>
              <a:buClr>
                <a:srgbClr val="008558"/>
              </a:buClr>
              <a:defRPr/>
            </a:pPr>
            <a:r>
              <a:rPr lang="en-US" sz="2600" dirty="0">
                <a:solidFill>
                  <a:prstClr val="black"/>
                </a:solidFill>
                <a:latin typeface="Calibri Light" panose="020F0302020204030204" pitchFamily="34" charset="0"/>
                <a:cs typeface="Calibri Light" panose="020F0302020204030204" pitchFamily="34" charset="0"/>
              </a:rPr>
              <a:t>How was your overall fellowship experience?</a:t>
            </a:r>
          </a:p>
          <a:p>
            <a:pPr lvl="1">
              <a:spcBef>
                <a:spcPts val="0"/>
              </a:spcBef>
              <a:spcAft>
                <a:spcPts val="1200"/>
              </a:spcAft>
              <a:buClr>
                <a:srgbClr val="008558"/>
              </a:buClr>
              <a:defRPr/>
            </a:pPr>
            <a:r>
              <a:rPr lang="en-US" sz="2600" dirty="0">
                <a:solidFill>
                  <a:prstClr val="black"/>
                </a:solidFill>
                <a:latin typeface="Calibri Light" panose="020F0302020204030204" pitchFamily="34" charset="0"/>
                <a:cs typeface="Calibri Light" panose="020F0302020204030204" pitchFamily="34" charset="0"/>
              </a:rPr>
              <a:t>What was your visibility and access to leadership?</a:t>
            </a:r>
          </a:p>
          <a:p>
            <a:pPr lvl="1">
              <a:spcBef>
                <a:spcPts val="0"/>
              </a:spcBef>
              <a:spcAft>
                <a:spcPts val="1200"/>
              </a:spcAft>
              <a:buClr>
                <a:srgbClr val="008558"/>
              </a:buClr>
              <a:defRPr/>
            </a:pPr>
            <a:r>
              <a:rPr lang="en-US" sz="2600" dirty="0">
                <a:solidFill>
                  <a:prstClr val="black"/>
                </a:solidFill>
                <a:latin typeface="Calibri Light" panose="020F0302020204030204" pitchFamily="34" charset="0"/>
                <a:cs typeface="Calibri Light" panose="020F0302020204030204" pitchFamily="34" charset="0"/>
              </a:rPr>
              <a:t>What are the hours and stress level of a fellowship?</a:t>
            </a:r>
          </a:p>
          <a:p>
            <a:pPr lvl="1">
              <a:spcBef>
                <a:spcPts val="0"/>
              </a:spcBef>
              <a:spcAft>
                <a:spcPts val="1200"/>
              </a:spcAft>
              <a:buClr>
                <a:srgbClr val="008558"/>
              </a:buClr>
              <a:defRPr/>
            </a:pPr>
            <a:r>
              <a:rPr lang="en-US" sz="2600" dirty="0">
                <a:solidFill>
                  <a:prstClr val="black"/>
                </a:solidFill>
                <a:latin typeface="Calibri Light" panose="020F0302020204030204" pitchFamily="34" charset="0"/>
                <a:cs typeface="Calibri Light" panose="020F0302020204030204" pitchFamily="34" charset="0"/>
              </a:rPr>
              <a:t>What advice would you give to future fellowship preceptors?</a:t>
            </a:r>
          </a:p>
          <a:p>
            <a:pPr lvl="0">
              <a:spcBef>
                <a:spcPts val="0"/>
              </a:spcBef>
              <a:spcAft>
                <a:spcPts val="1200"/>
              </a:spcAft>
              <a:buClr>
                <a:srgbClr val="008558"/>
              </a:buClr>
              <a:defRPr/>
            </a:pPr>
            <a:endParaRPr lang="en-US" sz="30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16793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4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Content Placeholder 3"/>
          <p:cNvGraphicFramePr>
            <a:graphicFrameLocks/>
          </p:cNvGraphicFramePr>
          <p:nvPr>
            <p:extLst>
              <p:ext uri="{D42A27DB-BD31-4B8C-83A1-F6EECF244321}">
                <p14:modId xmlns:p14="http://schemas.microsoft.com/office/powerpoint/2010/main" val="363373465"/>
              </p:ext>
            </p:extLst>
          </p:nvPr>
        </p:nvGraphicFramePr>
        <p:xfrm>
          <a:off x="609600" y="2311400"/>
          <a:ext cx="10972800" cy="3502260"/>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7004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3:00 </a:t>
                      </a:r>
                      <a:r>
                        <a:rPr lang="en-US" sz="2400" dirty="0">
                          <a:solidFill>
                            <a:schemeClr val="bg1"/>
                          </a:solidFill>
                          <a:effectLst/>
                          <a:latin typeface="+mj-lt"/>
                        </a:rPr>
                        <a:t>– </a:t>
                      </a:r>
                      <a:r>
                        <a:rPr lang="en-US" sz="2400" dirty="0" smtClean="0">
                          <a:solidFill>
                            <a:schemeClr val="bg1"/>
                          </a:solidFill>
                          <a:effectLst/>
                          <a:latin typeface="+mj-lt"/>
                        </a:rPr>
                        <a:t>3:05</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400" b="0" dirty="0" smtClean="0">
                          <a:solidFill>
                            <a:schemeClr val="tx1"/>
                          </a:solidFill>
                          <a:effectLst/>
                          <a:latin typeface="+mj-lt"/>
                        </a:rPr>
                        <a:t>Welcome &amp; Introduction</a:t>
                      </a:r>
                      <a:endParaRPr lang="en-US" sz="24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7004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3:05 –</a:t>
                      </a:r>
                      <a:r>
                        <a:rPr lang="en-US" sz="2400" baseline="0" dirty="0" smtClean="0">
                          <a:solidFill>
                            <a:schemeClr val="bg1"/>
                          </a:solidFill>
                          <a:effectLst/>
                          <a:latin typeface="+mj-lt"/>
                        </a:rPr>
                        <a:t> </a:t>
                      </a:r>
                      <a:r>
                        <a:rPr lang="en-US" sz="2400" baseline="0" dirty="0" smtClean="0">
                          <a:solidFill>
                            <a:schemeClr val="bg1"/>
                          </a:solidFill>
                          <a:effectLst/>
                          <a:latin typeface="+mj-lt"/>
                        </a:rPr>
                        <a:t>3:40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Behavioral Health: Students, Externs, and Residents </a:t>
                      </a:r>
                    </a:p>
                  </a:txBody>
                  <a:tcPr marL="68580" marR="68580" marT="0" marB="0" anchor="ctr"/>
                </a:tc>
                <a:extLst>
                  <a:ext uri="{0D108BD9-81ED-4DB2-BD59-A6C34878D82A}">
                    <a16:rowId xmlns:a16="http://schemas.microsoft.com/office/drawing/2014/main" val="4265957203"/>
                  </a:ext>
                </a:extLst>
              </a:tr>
              <a:tr h="7004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effectLst/>
                          <a:latin typeface="+mj-lt"/>
                        </a:rPr>
                        <a:t>3:40 </a:t>
                      </a:r>
                      <a:r>
                        <a:rPr lang="en-US" sz="2400" dirty="0">
                          <a:solidFill>
                            <a:schemeClr val="bg1"/>
                          </a:solidFill>
                          <a:effectLst/>
                          <a:latin typeface="+mj-lt"/>
                        </a:rPr>
                        <a:t>– </a:t>
                      </a:r>
                      <a:r>
                        <a:rPr lang="en-US" sz="2400" dirty="0" smtClean="0">
                          <a:solidFill>
                            <a:schemeClr val="bg1"/>
                          </a:solidFill>
                          <a:effectLst/>
                          <a:latin typeface="+mj-lt"/>
                        </a:rPr>
                        <a:t>4:00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j-lt"/>
                          <a:ea typeface="Calibri"/>
                          <a:cs typeface="Calibri Light" panose="020F0302020204030204" pitchFamily="34" charset="0"/>
                        </a:rPr>
                        <a:t>Administrative Fellowship</a:t>
                      </a:r>
                    </a:p>
                  </a:txBody>
                  <a:tcPr marL="68580" marR="68580" marT="0" marB="0" anchor="ctr"/>
                </a:tc>
                <a:extLst>
                  <a:ext uri="{0D108BD9-81ED-4DB2-BD59-A6C34878D82A}">
                    <a16:rowId xmlns:a16="http://schemas.microsoft.com/office/drawing/2014/main" val="2773016608"/>
                  </a:ext>
                </a:extLst>
              </a:tr>
              <a:tr h="700452">
                <a:tc>
                  <a:txBody>
                    <a:bodyPr/>
                    <a:lstStyle/>
                    <a:p>
                      <a:pPr marL="0" marR="0" algn="ctr">
                        <a:spcBef>
                          <a:spcPts val="0"/>
                        </a:spcBef>
                        <a:spcAft>
                          <a:spcPts val="0"/>
                        </a:spcAft>
                      </a:pPr>
                      <a:r>
                        <a:rPr lang="en-US" sz="2400" dirty="0" smtClean="0">
                          <a:solidFill>
                            <a:schemeClr val="bg1"/>
                          </a:solidFill>
                          <a:effectLst/>
                          <a:latin typeface="+mj-lt"/>
                          <a:ea typeface="Calibri" panose="020F0502020204030204" pitchFamily="34" charset="0"/>
                          <a:cs typeface="Calibri Light" panose="020F0302020204030204" pitchFamily="34" charset="0"/>
                        </a:rPr>
                        <a:t>4:00 </a:t>
                      </a:r>
                      <a:r>
                        <a:rPr lang="en-US" sz="2400" dirty="0" smtClean="0">
                          <a:solidFill>
                            <a:schemeClr val="bg1"/>
                          </a:solidFill>
                          <a:effectLst/>
                          <a:latin typeface="+mj-lt"/>
                          <a:ea typeface="Calibri" panose="020F0502020204030204" pitchFamily="34" charset="0"/>
                          <a:cs typeface="Calibri Light" panose="020F0302020204030204" pitchFamily="34" charset="0"/>
                        </a:rPr>
                        <a:t>– </a:t>
                      </a:r>
                      <a:r>
                        <a:rPr lang="en-US" sz="2400" dirty="0" smtClean="0">
                          <a:solidFill>
                            <a:schemeClr val="bg1"/>
                          </a:solidFill>
                          <a:effectLst/>
                          <a:latin typeface="+mj-lt"/>
                          <a:ea typeface="Calibri" panose="020F0502020204030204" pitchFamily="34" charset="0"/>
                          <a:cs typeface="Calibri Light" panose="020F0302020204030204" pitchFamily="34" charset="0"/>
                        </a:rPr>
                        <a:t>4:20</a:t>
                      </a:r>
                      <a:endParaRPr lang="en-US" sz="2400" dirty="0" smtClean="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2400" b="0" kern="12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Quality Improvement Refresh: Standardization and Spread, Playbooks</a:t>
                      </a:r>
                    </a:p>
                  </a:txBody>
                  <a:tcPr marL="68580" marR="68580" marT="0" marB="0" anchor="ctr"/>
                </a:tc>
                <a:extLst>
                  <a:ext uri="{0D108BD9-81ED-4DB2-BD59-A6C34878D82A}">
                    <a16:rowId xmlns:a16="http://schemas.microsoft.com/office/drawing/2014/main" val="2220589932"/>
                  </a:ext>
                </a:extLst>
              </a:tr>
              <a:tr h="7004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smtClean="0">
                          <a:solidFill>
                            <a:schemeClr val="bg1"/>
                          </a:solidFill>
                          <a:effectLst/>
                          <a:latin typeface="+mj-lt"/>
                        </a:rPr>
                        <a:t>4:20 </a:t>
                      </a:r>
                      <a:r>
                        <a:rPr lang="en-US" sz="2400" dirty="0" smtClean="0">
                          <a:solidFill>
                            <a:schemeClr val="bg1"/>
                          </a:solidFill>
                          <a:effectLst/>
                          <a:latin typeface="+mj-lt"/>
                        </a:rPr>
                        <a:t>– 4:30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latin typeface="+mj-lt"/>
                          <a:ea typeface="+mn-ea"/>
                          <a:cs typeface="Calibri Light" panose="020F0302020204030204" pitchFamily="34" charset="0"/>
                        </a:rPr>
                        <a:t>Wrap-Up </a:t>
                      </a:r>
                    </a:p>
                  </a:txBody>
                  <a:tcPr marL="68580" marR="68580" marT="0" marB="0" anchor="ctr"/>
                </a:tc>
                <a:extLst>
                  <a:ext uri="{0D108BD9-81ED-4DB2-BD59-A6C34878D82A}">
                    <a16:rowId xmlns:a16="http://schemas.microsoft.com/office/drawing/2014/main" val="4048058987"/>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09883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114" y="1632857"/>
            <a:ext cx="5691561" cy="3108543"/>
          </a:xfrm>
          <a:prstGeom prst="rect">
            <a:avLst/>
          </a:prstGeom>
          <a:noFill/>
          <a:ln>
            <a:noFill/>
          </a:ln>
        </p:spPr>
        <p:txBody>
          <a:bodyPr wrap="square" rtlCol="0">
            <a:spAutoFit/>
          </a:bodyPr>
          <a:lstStyle/>
          <a:p>
            <a:r>
              <a:rPr lang="en-US" sz="2800" b="1" dirty="0">
                <a:latin typeface="+mj-lt"/>
              </a:rPr>
              <a:t>Establishing an Administrative Fellowship Program: A Practical Toolkit to Support and Develop Future Community Health Center </a:t>
            </a:r>
            <a:r>
              <a:rPr lang="en-US" sz="2800" b="1" dirty="0" smtClean="0">
                <a:latin typeface="+mj-lt"/>
              </a:rPr>
              <a:t>Leaders</a:t>
            </a:r>
          </a:p>
          <a:p>
            <a:endParaRPr lang="en-US" sz="2800" dirty="0" smtClean="0">
              <a:latin typeface="+mj-lt"/>
            </a:endParaRPr>
          </a:p>
          <a:p>
            <a:r>
              <a:rPr lang="en-US" sz="2800" dirty="0">
                <a:latin typeface="+mj-lt"/>
                <a:hlinkClick r:id="rId3"/>
              </a:rPr>
              <a:t>https://conferences.nachc.org/nachc/articles/5187/view</a:t>
            </a:r>
            <a:r>
              <a:rPr lang="en-US" sz="2800" dirty="0">
                <a:latin typeface="+mj-lt"/>
              </a:rPr>
              <a:t> </a:t>
            </a:r>
          </a:p>
        </p:txBody>
      </p:sp>
      <p:pic>
        <p:nvPicPr>
          <p:cNvPr id="5" name="Picture 4"/>
          <p:cNvPicPr>
            <a:picLocks noChangeAspect="1"/>
          </p:cNvPicPr>
          <p:nvPr/>
        </p:nvPicPr>
        <p:blipFill>
          <a:blip r:embed="rId4"/>
          <a:stretch>
            <a:fillRect/>
          </a:stretch>
        </p:blipFill>
        <p:spPr>
          <a:xfrm>
            <a:off x="6861124" y="1632857"/>
            <a:ext cx="5030100" cy="4562332"/>
          </a:xfrm>
          <a:prstGeom prst="rect">
            <a:avLst/>
          </a:prstGeom>
        </p:spPr>
      </p:pic>
    </p:spTree>
    <p:extLst>
      <p:ext uri="{BB962C8B-B14F-4D97-AF65-F5344CB8AC3E}">
        <p14:creationId xmlns:p14="http://schemas.microsoft.com/office/powerpoint/2010/main" val="2244645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197737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072809"/>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4200" spc="-30" dirty="0">
                <a:solidFill>
                  <a:srgbClr val="0E74BD"/>
                </a:solidFill>
                <a:latin typeface="Calibri Light" panose="020F0302020204030204"/>
                <a:cs typeface="Calibri" panose="020F0502020204030204" pitchFamily="34" charset="0"/>
              </a:rPr>
              <a:t>Quality Improvement Refresh: </a:t>
            </a:r>
            <a:br>
              <a:rPr lang="en-US" sz="4200" spc="-30" dirty="0">
                <a:solidFill>
                  <a:srgbClr val="0E74BD"/>
                </a:solidFill>
                <a:latin typeface="Calibri Light" panose="020F0302020204030204"/>
                <a:cs typeface="Calibri" panose="020F0502020204030204" pitchFamily="34" charset="0"/>
              </a:rPr>
            </a:br>
            <a:r>
              <a:rPr lang="en-US" sz="4200" spc="-30" dirty="0">
                <a:solidFill>
                  <a:srgbClr val="0E74BD"/>
                </a:solidFill>
                <a:latin typeface="Calibri Light" panose="020F0302020204030204"/>
                <a:cs typeface="Calibri" panose="020F0502020204030204" pitchFamily="34" charset="0"/>
              </a:rPr>
              <a:t>HPS Training Playbook Guide </a:t>
            </a:r>
            <a:r>
              <a:rPr lang="en-US" sz="4200" spc="-30" dirty="0" smtClean="0">
                <a:solidFill>
                  <a:srgbClr val="0E74BD"/>
                </a:solidFill>
                <a:latin typeface="Calibri Light" panose="020F0302020204030204"/>
                <a:cs typeface="Calibri" panose="020F0502020204030204" pitchFamily="34" charset="0"/>
              </a:rPr>
              <a:t>and</a:t>
            </a:r>
            <a:br>
              <a:rPr lang="en-US" sz="4200" spc="-30" dirty="0" smtClean="0">
                <a:solidFill>
                  <a:srgbClr val="0E74BD"/>
                </a:solidFill>
                <a:latin typeface="Calibri Light" panose="020F0302020204030204"/>
                <a:cs typeface="Calibri" panose="020F0502020204030204" pitchFamily="34" charset="0"/>
              </a:rPr>
            </a:br>
            <a:r>
              <a:rPr lang="en-US" sz="4200" spc="-30" dirty="0" smtClean="0">
                <a:solidFill>
                  <a:srgbClr val="0E74BD"/>
                </a:solidFill>
                <a:latin typeface="Calibri Light" panose="020F0302020204030204"/>
                <a:cs typeface="Calibri" panose="020F0502020204030204" pitchFamily="34" charset="0"/>
              </a:rPr>
              <a:t>Standardization </a:t>
            </a:r>
            <a:r>
              <a:rPr lang="en-US" sz="4200" spc="-30" dirty="0">
                <a:solidFill>
                  <a:srgbClr val="0E74BD"/>
                </a:solidFill>
                <a:latin typeface="Calibri Light" panose="020F0302020204030204"/>
                <a:cs typeface="Calibri" panose="020F0502020204030204" pitchFamily="34" charset="0"/>
              </a:rPr>
              <a:t>&amp; Spread</a:t>
            </a:r>
            <a:br>
              <a:rPr lang="en-US" sz="4200" spc="-30" dirty="0">
                <a:solidFill>
                  <a:srgbClr val="0E74BD"/>
                </a:solidFill>
                <a:latin typeface="Calibri Light" panose="020F0302020204030204"/>
                <a:cs typeface="Calibri" panose="020F0502020204030204" pitchFamily="34" charset="0"/>
              </a:rPr>
            </a:br>
            <a:endParaRPr kumimoji="0" lang="en-US" sz="4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
        <p:nvSpPr>
          <p:cNvPr id="2" name="Rectangle 1"/>
          <p:cNvSpPr/>
          <p:nvPr/>
        </p:nvSpPr>
        <p:spPr>
          <a:xfrm>
            <a:off x="1518213" y="3809227"/>
            <a:ext cx="9155574" cy="1015663"/>
          </a:xfrm>
          <a:prstGeom prst="rect">
            <a:avLst/>
          </a:prstGeom>
        </p:spPr>
        <p:txBody>
          <a:bodyPr wrap="square">
            <a:spAutoFit/>
          </a:bodyPr>
          <a:lstStyle/>
          <a:p>
            <a:pPr lvl="0" algn="ctr" defTabSz="457200">
              <a:defRPr/>
            </a:pPr>
            <a:r>
              <a:rPr lang="en-US" sz="3000" spc="-30" dirty="0">
                <a:solidFill>
                  <a:schemeClr val="accent5">
                    <a:lumMod val="75000"/>
                  </a:schemeClr>
                </a:solidFill>
                <a:latin typeface="Calibri Light" panose="020F0302020204030204" pitchFamily="34" charset="0"/>
                <a:cs typeface="Calibri Light" panose="020F0302020204030204" pitchFamily="34" charset="0"/>
              </a:rPr>
              <a:t>Deb Ward, </a:t>
            </a:r>
            <a:r>
              <a:rPr lang="en-US" sz="3000" spc="-30" dirty="0" smtClean="0">
                <a:solidFill>
                  <a:schemeClr val="accent5">
                    <a:lumMod val="75000"/>
                  </a:schemeClr>
                </a:solidFill>
                <a:latin typeface="Calibri Light" panose="020F0302020204030204" pitchFamily="34" charset="0"/>
                <a:cs typeface="Calibri Light" panose="020F0302020204030204" pitchFamily="34" charset="0"/>
              </a:rPr>
              <a:t>Consultant, CHC</a:t>
            </a:r>
            <a:r>
              <a:rPr lang="en-US" sz="3000" spc="-30" dirty="0">
                <a:solidFill>
                  <a:schemeClr val="accent5">
                    <a:lumMod val="75000"/>
                  </a:schemeClr>
                </a:solidFill>
                <a:latin typeface="Calibri Light" panose="020F0302020204030204" pitchFamily="34" charset="0"/>
                <a:cs typeface="Calibri Light" panose="020F0302020204030204" pitchFamily="34" charset="0"/>
              </a:rPr>
              <a:t/>
            </a:r>
            <a:br>
              <a:rPr lang="en-US" sz="3000" spc="-30" dirty="0">
                <a:solidFill>
                  <a:schemeClr val="accent5">
                    <a:lumMod val="75000"/>
                  </a:schemeClr>
                </a:solidFill>
                <a:latin typeface="Calibri Light" panose="020F0302020204030204" pitchFamily="34" charset="0"/>
                <a:cs typeface="Calibri Light" panose="020F0302020204030204" pitchFamily="34" charset="0"/>
              </a:rPr>
            </a:br>
            <a:endParaRPr kumimoji="0" lang="en-US" sz="3000" i="0" u="none" strike="noStrike" kern="1200" cap="none" spc="-30" normalizeH="0" baseline="0" noProof="0" dirty="0">
              <a:ln>
                <a:noFill/>
              </a:ln>
              <a:solidFill>
                <a:schemeClr val="accent5">
                  <a:lumMod val="75000"/>
                </a:schemeClr>
              </a:solidFill>
              <a:effectLst/>
              <a:uLnTx/>
              <a:uFillTx/>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071099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3144" y="2341993"/>
            <a:ext cx="6904074" cy="24929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t>Testing Changes (PDSAs) to  …..</a:t>
            </a:r>
            <a:br>
              <a:rPr kumimoji="0" lang="en-US" sz="36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br>
            <a:r>
              <a:rPr kumimoji="0" lang="en-US" sz="36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t>Standardizing (SDSAs) to….</a:t>
            </a:r>
            <a:br>
              <a:rPr kumimoji="0" lang="en-US" sz="36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br>
            <a:r>
              <a:rPr kumimoji="0" lang="en-US" sz="12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t/>
            </a:r>
            <a:br>
              <a:rPr kumimoji="0" lang="en-US" sz="12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br>
            <a:r>
              <a:rPr kumimoji="0" lang="en-US" sz="3600" b="1" i="0" u="none" strike="noStrike" kern="1200" cap="none" spc="0" normalizeH="0" baseline="0" noProof="0" dirty="0">
                <a:ln>
                  <a:noFill/>
                </a:ln>
                <a:solidFill>
                  <a:srgbClr val="4F81BD">
                    <a:lumMod val="75000"/>
                  </a:srgbClr>
                </a:solidFill>
                <a:effectLst/>
                <a:uLnTx/>
                <a:uFillTx/>
                <a:latin typeface="Calibri Light" panose="020F0302020204030204"/>
                <a:ea typeface="+mn-ea"/>
                <a:cs typeface="+mn-cs"/>
              </a:rPr>
              <a:t>Testing by Another POD Before a Broader Spread</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2" descr="Continuous Improvement in the CMMI, PMBOK, and ISO World | Lean Six Sigma  Exp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116" y="1771189"/>
            <a:ext cx="5095021" cy="342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00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is Spread?</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10972800"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Spread is the process of taking a successful implementation process from a pilot, and replicating that change or package of changes (playbook)  in other teams within a practice or other practices. </a:t>
            </a:r>
          </a:p>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During implementation, teams learn valuable lessons necessary for successful spread  including key resource issues, best sequence of tasks, and how to help team members adopt and adapt a change.</a:t>
            </a:r>
          </a:p>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Spread efforts benefit from the use of the PDSA cycle.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Teams adopting the change have the skills to test the standard and work toward achieving the results of other teams.</a:t>
            </a:r>
          </a:p>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951010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73" y="1777351"/>
            <a:ext cx="6456218" cy="1143000"/>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5B9BD5">
                    <a:lumMod val="75000"/>
                  </a:srgbClr>
                </a:solidFill>
                <a:effectLst/>
                <a:uLnTx/>
                <a:uFillTx/>
                <a:latin typeface="Calibri Light" panose="020F0302020204030204"/>
                <a:ea typeface="+mj-ea"/>
                <a:cs typeface="+mj-cs"/>
              </a:rPr>
              <a:t>Testing Changes to Spread</a:t>
            </a:r>
            <a:br>
              <a:rPr kumimoji="0" lang="en-US" altLang="en-US" sz="3600" b="1" i="0" u="none" strike="noStrike" kern="1200" cap="none" spc="0" normalizeH="0" baseline="0" noProof="0" dirty="0" smtClean="0">
                <a:ln>
                  <a:noFill/>
                </a:ln>
                <a:solidFill>
                  <a:srgbClr val="5B9BD5">
                    <a:lumMod val="75000"/>
                  </a:srgbClr>
                </a:solidFill>
                <a:effectLst/>
                <a:uLnTx/>
                <a:uFillTx/>
                <a:latin typeface="Calibri Light" panose="020F0302020204030204"/>
                <a:ea typeface="+mj-ea"/>
                <a:cs typeface="+mj-cs"/>
              </a:rPr>
            </a:br>
            <a:r>
              <a:rPr kumimoji="0" lang="en-US" altLang="en-US" sz="3600" b="1" i="0" u="none" strike="noStrike" kern="1200" cap="none" spc="0" normalizeH="0" baseline="0" noProof="0" dirty="0" smtClean="0">
                <a:ln>
                  <a:noFill/>
                </a:ln>
                <a:solidFill>
                  <a:srgbClr val="5B9BD5">
                    <a:lumMod val="75000"/>
                  </a:srgbClr>
                </a:solidFill>
                <a:effectLst/>
                <a:uLnTx/>
                <a:uFillTx/>
                <a:latin typeface="Calibri Light" panose="020F0302020204030204"/>
                <a:ea typeface="+mj-ea"/>
                <a:cs typeface="+mj-cs"/>
              </a:rPr>
              <a:t>Collaborative Expectations</a:t>
            </a:r>
            <a:endParaRPr kumimoji="0" lang="en-US" sz="3600" b="1" i="0" u="none" strike="noStrike" kern="1200" cap="none" spc="0" normalizeH="0" baseline="0" noProof="0" dirty="0">
              <a:ln>
                <a:noFill/>
              </a:ln>
              <a:solidFill>
                <a:srgbClr val="5B9BD5">
                  <a:lumMod val="75000"/>
                </a:srgbClr>
              </a:solidFill>
              <a:effectLst/>
              <a:uLnTx/>
              <a:uFillTx/>
              <a:latin typeface="Calibri Light" panose="020F0302020204030204"/>
              <a:ea typeface="+mj-ea"/>
              <a:cs typeface="+mj-cs"/>
            </a:endParaRPr>
          </a:p>
        </p:txBody>
      </p:sp>
      <p:sp>
        <p:nvSpPr>
          <p:cNvPr id="6" name="Shape 5"/>
          <p:cNvSpPr/>
          <p:nvPr/>
        </p:nvSpPr>
        <p:spPr>
          <a:xfrm rot="302076">
            <a:off x="1339452" y="1714032"/>
            <a:ext cx="7953945" cy="4673043"/>
          </a:xfrm>
          <a:prstGeom prst="swooshArrow">
            <a:avLst>
              <a:gd name="adj1" fmla="val 25000"/>
              <a:gd name="adj2" fmla="val 25000"/>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rPr>
              <a:t> </a:t>
            </a:r>
          </a:p>
        </p:txBody>
      </p:sp>
      <p:sp>
        <p:nvSpPr>
          <p:cNvPr id="7" name="Rectangle 6"/>
          <p:cNvSpPr/>
          <p:nvPr/>
        </p:nvSpPr>
        <p:spPr>
          <a:xfrm>
            <a:off x="2822102" y="4909031"/>
            <a:ext cx="1149272" cy="1323439"/>
          </a:xfrm>
          <a:prstGeom prst="rect">
            <a:avLst/>
          </a:prstGeom>
          <a:solidFill>
            <a:srgbClr val="33CCFF"/>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Testing Changes (PDSAs)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A POD</a:t>
            </a:r>
          </a:p>
        </p:txBody>
      </p:sp>
      <p:sp>
        <p:nvSpPr>
          <p:cNvPr id="8" name="Rectangle 7"/>
          <p:cNvSpPr/>
          <p:nvPr/>
        </p:nvSpPr>
        <p:spPr>
          <a:xfrm>
            <a:off x="4184028" y="4288178"/>
            <a:ext cx="1741332" cy="1631216"/>
          </a:xfrm>
          <a:prstGeom prst="rect">
            <a:avLst/>
          </a:prstGeom>
          <a:solidFill>
            <a:srgbClr val="99FF66"/>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Try change in another POD, then try in another POD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Rectangle 8"/>
          <p:cNvSpPr/>
          <p:nvPr/>
        </p:nvSpPr>
        <p:spPr>
          <a:xfrm>
            <a:off x="6122642" y="3884588"/>
            <a:ext cx="2038899" cy="1785104"/>
          </a:xfrm>
          <a:prstGeom prst="rect">
            <a:avLst/>
          </a:prstGeom>
          <a:solidFill>
            <a:srgbClr val="FF9966"/>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Standardizing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SDSAs &amp; Documentation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Use and improve Playbook</a:t>
            </a:r>
          </a:p>
        </p:txBody>
      </p:sp>
      <p:sp>
        <p:nvSpPr>
          <p:cNvPr id="13" name="Rectangle 12"/>
          <p:cNvSpPr/>
          <p:nvPr/>
        </p:nvSpPr>
        <p:spPr>
          <a:xfrm>
            <a:off x="8865219" y="2036561"/>
            <a:ext cx="3004029" cy="28315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Broad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Spread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Sustainability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 BIG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Deal</a:t>
            </a:r>
          </a:p>
        </p:txBody>
      </p:sp>
      <p:sp>
        <p:nvSpPr>
          <p:cNvPr id="14" name="Oval 13"/>
          <p:cNvSpPr/>
          <p:nvPr/>
        </p:nvSpPr>
        <p:spPr>
          <a:xfrm>
            <a:off x="2822102" y="4098101"/>
            <a:ext cx="496438" cy="496438"/>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p>
      <p:sp>
        <p:nvSpPr>
          <p:cNvPr id="15" name="Oval 14"/>
          <p:cNvSpPr/>
          <p:nvPr/>
        </p:nvSpPr>
        <p:spPr>
          <a:xfrm>
            <a:off x="4375844" y="3323663"/>
            <a:ext cx="690788" cy="690788"/>
          </a:xfrm>
          <a:prstGeom prst="ellipse">
            <a:avLst/>
          </a:prstGeom>
          <a:solidFill>
            <a:srgbClr val="4BACC6">
              <a:hueOff val="-4966938"/>
              <a:satOff val="19906"/>
              <a:lumOff val="431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p>
      <p:sp>
        <p:nvSpPr>
          <p:cNvPr id="16" name="Oval 15"/>
          <p:cNvSpPr/>
          <p:nvPr/>
        </p:nvSpPr>
        <p:spPr>
          <a:xfrm>
            <a:off x="6525607" y="2792388"/>
            <a:ext cx="863860" cy="863860"/>
          </a:xfrm>
          <a:prstGeom prst="ellipse">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p>
    </p:spTree>
    <p:extLst>
      <p:ext uri="{BB962C8B-B14F-4D97-AF65-F5344CB8AC3E}">
        <p14:creationId xmlns:p14="http://schemas.microsoft.com/office/powerpoint/2010/main" val="1805653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Pj04422110000[1]"/>
          <p:cNvPicPr>
            <a:picLocks noChangeAspect="1" noChangeArrowheads="1"/>
          </p:cNvPicPr>
          <p:nvPr/>
        </p:nvPicPr>
        <p:blipFill>
          <a:blip r:embed="rId3" cstate="print">
            <a:lum bright="70000" contrast="-70000"/>
          </a:blip>
          <a:srcRect/>
          <a:stretch>
            <a:fillRect/>
          </a:stretch>
        </p:blipFill>
        <p:spPr bwMode="auto">
          <a:xfrm>
            <a:off x="3732123" y="1415583"/>
            <a:ext cx="4956810" cy="5105740"/>
          </a:xfrm>
          <a:prstGeom prst="rect">
            <a:avLst/>
          </a:prstGeom>
          <a:noFill/>
          <a:ln w="9525">
            <a:noFill/>
            <a:miter lim="800000"/>
            <a:headEnd/>
            <a:tailEnd/>
          </a:ln>
        </p:spPr>
      </p:pic>
      <p:sp>
        <p:nvSpPr>
          <p:cNvPr id="5" name="Rectangle 2"/>
          <p:cNvSpPr txBox="1">
            <a:spLocks noChangeArrowheads="1"/>
          </p:cNvSpPr>
          <p:nvPr/>
        </p:nvSpPr>
        <p:spPr>
          <a:xfrm>
            <a:off x="2537053" y="1415583"/>
            <a:ext cx="7346950" cy="5029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prstClr val="black">
                    <a:lumMod val="95000"/>
                    <a:lumOff val="5000"/>
                  </a:prstClr>
                </a:solidFill>
                <a:effectLst/>
                <a:uLnTx/>
                <a:uFillTx/>
                <a:latin typeface="Calibri"/>
                <a:ea typeface="+mj-ea"/>
                <a:cs typeface="+mj-cs"/>
              </a:rPr>
              <a:t>It is never too early to </a:t>
            </a:r>
            <a:r>
              <a:rPr kumimoji="0" lang="en-US" sz="3600" b="1" i="0" u="sng" strike="noStrike" kern="1200" cap="none" spc="0" normalizeH="0" baseline="0" noProof="0" dirty="0" smtClean="0">
                <a:ln>
                  <a:noFill/>
                </a:ln>
                <a:solidFill>
                  <a:prstClr val="black">
                    <a:lumMod val="95000"/>
                    <a:lumOff val="5000"/>
                  </a:prstClr>
                </a:solidFill>
                <a:effectLst/>
                <a:uLnTx/>
                <a:uFillTx/>
                <a:latin typeface="Calibri"/>
                <a:ea typeface="+mj-ea"/>
                <a:cs typeface="+mj-cs"/>
              </a:rPr>
              <a:t>plan</a:t>
            </a:r>
            <a:r>
              <a:rPr kumimoji="0" lang="en-US" sz="3600" b="1" i="0" u="none" strike="noStrike" kern="1200" cap="none" spc="0" normalizeH="0" baseline="0" noProof="0" dirty="0" smtClean="0">
                <a:ln>
                  <a:noFill/>
                </a:ln>
                <a:solidFill>
                  <a:prstClr val="black">
                    <a:lumMod val="95000"/>
                    <a:lumOff val="5000"/>
                  </a:prstClr>
                </a:solidFill>
                <a:effectLst/>
                <a:uLnTx/>
                <a:uFillTx/>
                <a:latin typeface="Calibri"/>
                <a:ea typeface="+mj-ea"/>
                <a:cs typeface="+mj-cs"/>
              </a:rPr>
              <a:t> for spread however </a:t>
            </a:r>
            <a:r>
              <a:rPr kumimoji="0" lang="en-US" sz="3600" b="1" i="1" u="none" strike="noStrike" kern="1200" cap="none" spc="0" normalizeH="0" baseline="0" noProof="0" dirty="0" smtClean="0">
                <a:ln>
                  <a:noFill/>
                </a:ln>
                <a:solidFill>
                  <a:prstClr val="black">
                    <a:lumMod val="95000"/>
                    <a:lumOff val="5000"/>
                  </a:prstClr>
                </a:solidFill>
                <a:effectLst/>
                <a:uLnTx/>
                <a:uFillTx/>
                <a:latin typeface="Calibri"/>
                <a:ea typeface="+mj-ea"/>
                <a:cs typeface="+mj-cs"/>
              </a:rPr>
              <a:t>certain things</a:t>
            </a:r>
            <a:r>
              <a:rPr kumimoji="0" lang="en-US" sz="3600" b="1" i="0" u="none" strike="noStrike" kern="1200" cap="none" spc="0" normalizeH="0" baseline="0" noProof="0" dirty="0" smtClean="0">
                <a:ln>
                  <a:noFill/>
                </a:ln>
                <a:solidFill>
                  <a:prstClr val="black">
                    <a:lumMod val="95000"/>
                    <a:lumOff val="5000"/>
                  </a:prstClr>
                </a:solidFill>
                <a:effectLst/>
                <a:uLnTx/>
                <a:uFillTx/>
                <a:latin typeface="Calibri"/>
                <a:ea typeface="+mj-ea"/>
                <a:cs typeface="+mj-cs"/>
              </a:rPr>
              <a:t> should be in place before actually carrying out the plan.</a:t>
            </a:r>
            <a:endParaRPr kumimoji="0" lang="en-US" sz="3600" b="1" i="0" u="none" strike="noStrike" kern="1200" cap="none" spc="0" normalizeH="0" baseline="0" noProof="0" dirty="0">
              <a:ln>
                <a:noFill/>
              </a:ln>
              <a:solidFill>
                <a:prstClr val="black">
                  <a:lumMod val="95000"/>
                  <a:lumOff val="5000"/>
                </a:prstClr>
              </a:solidFill>
              <a:effectLst/>
              <a:uLnTx/>
              <a:uFillTx/>
              <a:latin typeface="Calibri"/>
              <a:ea typeface="+mj-ea"/>
              <a:cs typeface="+mj-cs"/>
            </a:endParaRPr>
          </a:p>
        </p:txBody>
      </p:sp>
    </p:spTree>
    <p:extLst>
      <p:ext uri="{BB962C8B-B14F-4D97-AF65-F5344CB8AC3E}">
        <p14:creationId xmlns:p14="http://schemas.microsoft.com/office/powerpoint/2010/main" val="2151935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52130" y="1754372"/>
            <a:ext cx="5929423" cy="4534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You can spread a successful PDSA process to another POD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You can create a playbook describing the new standardized steps and process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You can create sustainable change that positively impacts patients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2" descr="https://patriciaknight.files.wordpress.com/2011/08/change-architect-sign1.jpg?w=300&amp;h=225"/>
          <p:cNvPicPr>
            <a:picLocks noChangeAspect="1" noChangeArrowheads="1"/>
          </p:cNvPicPr>
          <p:nvPr/>
        </p:nvPicPr>
        <p:blipFill rotWithShape="1">
          <a:blip r:embed="rId3">
            <a:extLst>
              <a:ext uri="{28A0092B-C50C-407E-A947-70E740481C1C}">
                <a14:useLocalDpi xmlns:a14="http://schemas.microsoft.com/office/drawing/2010/main" val="0"/>
              </a:ext>
            </a:extLst>
          </a:blip>
          <a:srcRect l="7334"/>
          <a:stretch/>
        </p:blipFill>
        <p:spPr bwMode="auto">
          <a:xfrm>
            <a:off x="7440843" y="2189086"/>
            <a:ext cx="3851760" cy="311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21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7296978"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Is the Process Standardized?</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7246492" cy="464895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Is the process failure free over time?</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Can your team count on it not to fail when everyone is following the process?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If one person overlooks it, will another catch it? </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Are there clear specifications and communication?</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Is the process supported by technology to reduce failure (EHR)?</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process recognizable by your team as “the way we do things” here</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Is there an expectation that that the evidence based process will be followed?</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Is the process LEAN with minimal steps in the process?</a:t>
            </a:r>
            <a:endPar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3"/>
          <a:stretch>
            <a:fillRect/>
          </a:stretch>
        </p:blipFill>
        <p:spPr>
          <a:xfrm>
            <a:off x="8179533" y="2963173"/>
            <a:ext cx="3717120" cy="1672706"/>
          </a:xfrm>
          <a:prstGeom prst="rect">
            <a:avLst/>
          </a:prstGeom>
          <a:ln>
            <a:solidFill>
              <a:schemeClr val="tx1"/>
            </a:solidFill>
          </a:ln>
        </p:spPr>
      </p:pic>
    </p:spTree>
    <p:extLst>
      <p:ext uri="{BB962C8B-B14F-4D97-AF65-F5344CB8AC3E}">
        <p14:creationId xmlns:p14="http://schemas.microsoft.com/office/powerpoint/2010/main" val="1717059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How Will You Know?</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59114" y="2311400"/>
            <a:ext cx="10972800" cy="43822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process recognizable by all in the workplace as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way we do things” here</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Five staff member</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 can regularly articulate the process steps when asked individually to describe</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“miss” (defect) in the process flow can be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immediately</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identified</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so that it can corrected</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There is a process in place to identify a failed step in process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There is a communication plan to support correcting a process defect to all areas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Measures</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clearly indicate that the process is working</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7372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Faculty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2"/>
          <p:cNvSpPr>
            <a:spLocks noGrp="1"/>
          </p:cNvSpPr>
          <p:nvPr/>
        </p:nvSpPr>
        <p:spPr>
          <a:xfrm>
            <a:off x="951990" y="2444865"/>
            <a:ext cx="5420970" cy="3862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Margaret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Flinter,  APRN, PhD, FAAN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Co-PI</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NTTAP</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CHCI’s Senior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Vice President/Clinical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5715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Co-PI &amp; Project Director, NTTAP</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Victoria Malvey</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Interprofessional Student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Specialist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Content Placeholder 2"/>
          <p:cNvSpPr txBox="1">
            <a:spLocks/>
          </p:cNvSpPr>
          <p:nvPr/>
        </p:nvSpPr>
        <p:spPr>
          <a:xfrm>
            <a:off x="6372960" y="2458542"/>
            <a:ext cx="5398252"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Project Manager, NTTAP</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75055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Communicating Spread</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10972800"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8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Does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leadership have all of the information they need to confidently speak with staff about the standardization? </a:t>
            </a:r>
          </a:p>
          <a:p>
            <a:pPr marL="342900" marR="0" lvl="0" indent="-342900" algn="l" defTabSz="457200" rtl="0" eaLnBrk="1" fontAlgn="auto" latinLnBrk="0" hangingPunct="1">
              <a:lnSpc>
                <a:spcPct val="90000"/>
              </a:lnSpc>
              <a:spcBef>
                <a:spcPts val="0"/>
              </a:spcBef>
              <a:spcAft>
                <a:spcPts val="8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Have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you gotten the approval of any committee or group	internally that is required for standardization?</a:t>
            </a:r>
          </a:p>
          <a:p>
            <a:pPr marL="342900" marR="0" lvl="0" indent="-342900" algn="l" defTabSz="457200" rtl="0" eaLnBrk="1" fontAlgn="auto" latinLnBrk="0" hangingPunct="1">
              <a:lnSpc>
                <a:spcPct val="90000"/>
              </a:lnSpc>
              <a:spcBef>
                <a:spcPts val="0"/>
              </a:spcBef>
              <a:spcAft>
                <a:spcPts val="8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you have a strategy to train the necessary staff on the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standardization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before it is implemented?</a:t>
            </a:r>
          </a:p>
          <a:p>
            <a:pPr marL="342900" marR="0" lvl="0" indent="-342900" algn="l" defTabSz="457200" rtl="0" eaLnBrk="1" fontAlgn="auto" latinLnBrk="0" hangingPunct="1">
              <a:lnSpc>
                <a:spcPct val="90000"/>
              </a:lnSpc>
              <a:spcBef>
                <a:spcPts val="0"/>
              </a:spcBef>
              <a:spcAft>
                <a:spcPts val="8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you have (at the very least) the framework for a playbook that agency staff can use a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reference?</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8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Have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you developed a plan for evaluation with timelines and 	individuals responsible for measurement? </a:t>
            </a:r>
          </a:p>
        </p:txBody>
      </p:sp>
    </p:spTree>
    <p:extLst>
      <p:ext uri="{BB962C8B-B14F-4D97-AF65-F5344CB8AC3E}">
        <p14:creationId xmlns:p14="http://schemas.microsoft.com/office/powerpoint/2010/main" val="2092174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is a Playbook?</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599" y="2311401"/>
            <a:ext cx="7620001"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Collection of processes and tools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that have been tested using improvement science and resulted in a ‘way we want process done’.</a:t>
            </a:r>
          </a:p>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Playbook serve as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repository for standard processes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(SDSAs), ensuring improvement does not ‘slip’.</a:t>
            </a:r>
          </a:p>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purpose is to provide a common and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easy to access</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place to post and search all standardized processes and tools – using technology.</a:t>
            </a:r>
          </a:p>
          <a:p>
            <a:pPr marL="342900" marR="0" lvl="0" indent="-342900" algn="l" defTabSz="457200" rtl="0" eaLnBrk="1" fontAlgn="auto" latinLnBrk="0" hangingPunct="1">
              <a:lnSpc>
                <a:spcPct val="90000"/>
              </a:lnSpc>
              <a:spcBef>
                <a:spcPts val="0"/>
              </a:spcBef>
              <a:spcAft>
                <a:spcPts val="8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5" name="Text Box 4"/>
          <p:cNvSpPr txBox="1">
            <a:spLocks noChangeArrowheads="1"/>
          </p:cNvSpPr>
          <p:nvPr/>
        </p:nvSpPr>
        <p:spPr bwMode="auto">
          <a:xfrm>
            <a:off x="753426" y="6080143"/>
            <a:ext cx="2609850" cy="307777"/>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Quality by Design, 2007</a:t>
            </a:r>
          </a:p>
        </p:txBody>
      </p:sp>
      <p:pic>
        <p:nvPicPr>
          <p:cNvPr id="6" name="Picture 4" descr="Playbook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153" y="2000823"/>
            <a:ext cx="4147847" cy="41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96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609599" y="1456362"/>
            <a:ext cx="11410121" cy="724429"/>
          </a:xfrm>
          <a:prstGeom prst="rect">
            <a:avLst/>
          </a:prstGeom>
        </p:spPr>
        <p:txBody>
          <a:bodyPr anchor="t">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What is a playbook &amp; Why is it important?</a:t>
            </a:r>
            <a:endParaRPr kumimoji="0" lang="en-US" sz="40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
        <p:nvSpPr>
          <p:cNvPr id="6" name="Date Placeholder 2"/>
          <p:cNvSpPr txBox="1">
            <a:spLocks/>
          </p:cNvSpPr>
          <p:nvPr/>
        </p:nvSpPr>
        <p:spPr>
          <a:xfrm>
            <a:off x="450850" y="547844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IHI.org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Geisinger</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Quality Institute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04" y="2180789"/>
            <a:ext cx="4282112" cy="258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3112" y="4298558"/>
            <a:ext cx="2509007" cy="224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710" y="2180790"/>
            <a:ext cx="4214190" cy="433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148" y="2180789"/>
            <a:ext cx="3033367" cy="313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110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Health Professions Student Training Playbook Overview</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934268"/>
            <a:ext cx="10972800" cy="371591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1: Partnership Approval and Communications with Schools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2: Affiliation Agreement Management </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3: Student Capacity </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4: Initiating the Onboarding of a Student</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5: Communication with Student</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6: Student is Trained</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7: Student Arrives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8:  Student Documentation and Reporting</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9: Off-boarding</a:t>
            </a:r>
            <a:endParaRPr kumimoji="0" lang="en-US" sz="280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186681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584578" y="1415582"/>
            <a:ext cx="11193439" cy="2946929"/>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Playbook Example</a:t>
            </a:r>
            <a:endPar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5221977" y="1415582"/>
            <a:ext cx="4801449" cy="5183021"/>
          </a:xfrm>
          <a:prstGeom prst="rect">
            <a:avLst/>
          </a:prstGeom>
          <a:ln>
            <a:solidFill>
              <a:schemeClr val="tx1"/>
            </a:solidFill>
          </a:ln>
        </p:spPr>
      </p:pic>
    </p:spTree>
    <p:extLst>
      <p:ext uri="{BB962C8B-B14F-4D97-AF65-F5344CB8AC3E}">
        <p14:creationId xmlns:p14="http://schemas.microsoft.com/office/powerpoint/2010/main" val="609285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10114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Lessons Learned</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1863492"/>
            <a:ext cx="10972800" cy="47703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Standardization is on-going and the process requires continuous attention.</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Prioritize a true change in agency culture not just process. </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Facilitate collaborations with internal departments early in the process (i.e.: data, business intelligence)</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Be prepared for the “hoops” you need to jump through to get to an agency wide initiative – committee presentations, BOD approval</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Patient feedback can invigorate enthusiasm in staff</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Training to all levels of staff is arduous but necessary in standardization – remember to include administration, IT, billing, finance.</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Communication to the correct individuals is a key to success. </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Recognition for key staff (especially those with increased work load) is essential</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Leadership buy-in can make or break an initiative. </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Assign a key point of contact for questions, concerns and suggestions.</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Highlight successes often!</a:t>
            </a: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4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3331191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4250492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Next Steps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7877060" y="2311400"/>
            <a:ext cx="3959281" cy="4339581"/>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HPS2024</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education.weitzmaninstitute.org/content/nttap-health-professions-student-training-learning-collaborative-2024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7126840" cy="4339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Agenda items for your meetings during this action period</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Meet with key stakeholders and present play 3 </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Review play 4-7 in the HPS Training Playbook Guide</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Draft process map for play 4-7</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Assignments</a:t>
            </a:r>
            <a:endParaRPr kumimoji="0" lang="en-US" sz="2400" b="0"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Submit rough draft of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plays 4-7</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Google Drive Link</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4"/>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4"/>
              </a:rPr>
              <a:t>drive.google.com/drive/folders/1l8mFwbFw2-2Z_QgmndDL_a1Dcsmr08HX</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Picture 4"/>
          <p:cNvPicPr>
            <a:picLocks noChangeAspect="1"/>
          </p:cNvPicPr>
          <p:nvPr/>
        </p:nvPicPr>
        <p:blipFill>
          <a:blip r:embed="rId5"/>
          <a:stretch>
            <a:fillRect/>
          </a:stretch>
        </p:blipFill>
        <p:spPr>
          <a:xfrm>
            <a:off x="8747931" y="3177507"/>
            <a:ext cx="2305104" cy="233971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2423558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609600" y="1621181"/>
            <a:ext cx="6854076" cy="724429"/>
          </a:xfrm>
        </p:spPr>
        <p:txBody>
          <a:bodyPr anchor="t"/>
          <a:lstStyle/>
          <a:p>
            <a:pPr algn="ctr">
              <a:lnSpc>
                <a:spcPct val="90000"/>
              </a:lnSpc>
            </a:pPr>
            <a:r>
              <a:rPr lang="en-US" b="1" spc="-30" dirty="0" smtClean="0">
                <a:solidFill>
                  <a:srgbClr val="0E74BD"/>
                </a:solidFill>
                <a:latin typeface="+mj-lt"/>
                <a:cs typeface="Calibri" panose="020F0502020204030204" pitchFamily="34" charset="0"/>
              </a:rPr>
              <a:t>Showcase Overview </a:t>
            </a:r>
            <a:endParaRPr lang="en-US" b="1" spc="-30" dirty="0">
              <a:solidFill>
                <a:srgbClr val="0E74BD"/>
              </a:solidFill>
              <a:latin typeface="+mj-lt"/>
              <a:cs typeface="Calibri" panose="020F05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a:spLocks noGrp="1"/>
          </p:cNvSpPr>
          <p:nvPr>
            <p:ph idx="1"/>
          </p:nvPr>
        </p:nvSpPr>
        <p:spPr>
          <a:xfrm>
            <a:off x="609600" y="2313819"/>
            <a:ext cx="6695326" cy="4339581"/>
          </a:xfrm>
        </p:spPr>
        <p:txBody>
          <a:bodyPr>
            <a:normAutofit fontScale="70000" lnSpcReduction="20000"/>
          </a:bodyPr>
          <a:lstStyle/>
          <a:p>
            <a:pPr marL="236538" indent="-236538">
              <a:lnSpc>
                <a:spcPct val="90000"/>
              </a:lnSpc>
              <a:spcBef>
                <a:spcPts val="0"/>
              </a:spcBef>
              <a:spcAft>
                <a:spcPts val="600"/>
              </a:spcAft>
              <a:buClr>
                <a:srgbClr val="008558"/>
              </a:buClr>
            </a:pPr>
            <a:r>
              <a:rPr lang="en-US" sz="3100" dirty="0" smtClean="0">
                <a:latin typeface="Calibri Light" panose="020F0302020204030204" pitchFamily="34" charset="0"/>
                <a:cs typeface="Calibri Light" panose="020F0302020204030204" pitchFamily="34" charset="0"/>
              </a:rPr>
              <a:t>Due Date: Wednesday May 29</a:t>
            </a:r>
            <a:r>
              <a:rPr lang="en-US" sz="3100" baseline="30000" dirty="0" smtClean="0">
                <a:latin typeface="Calibri Light" panose="020F0302020204030204" pitchFamily="34" charset="0"/>
                <a:cs typeface="Calibri Light" panose="020F0302020204030204" pitchFamily="34" charset="0"/>
              </a:rPr>
              <a:t>th</a:t>
            </a:r>
            <a:r>
              <a:rPr lang="en-US" sz="3100" dirty="0" smtClean="0">
                <a:latin typeface="Calibri Light" panose="020F0302020204030204" pitchFamily="34" charset="0"/>
                <a:cs typeface="Calibri Light" panose="020F0302020204030204" pitchFamily="34" charset="0"/>
              </a:rPr>
              <a:t> </a:t>
            </a:r>
          </a:p>
          <a:p>
            <a:pPr marL="236538" indent="-236538">
              <a:lnSpc>
                <a:spcPct val="90000"/>
              </a:lnSpc>
              <a:spcBef>
                <a:spcPts val="0"/>
              </a:spcBef>
              <a:spcAft>
                <a:spcPts val="600"/>
              </a:spcAft>
              <a:buClr>
                <a:srgbClr val="008558"/>
              </a:buClr>
            </a:pPr>
            <a:r>
              <a:rPr lang="en-US" sz="3100" dirty="0" smtClean="0">
                <a:latin typeface="Calibri Light" panose="020F0302020204030204" pitchFamily="34" charset="0"/>
                <a:cs typeface="Calibri Light" panose="020F0302020204030204" pitchFamily="34" charset="0"/>
              </a:rPr>
              <a:t>Showcase Date: Tuesday June 11</a:t>
            </a:r>
            <a:r>
              <a:rPr lang="en-US" sz="3100" baseline="30000" dirty="0" smtClean="0">
                <a:latin typeface="Calibri Light" panose="020F0302020204030204" pitchFamily="34" charset="0"/>
                <a:cs typeface="Calibri Light" panose="020F0302020204030204" pitchFamily="34" charset="0"/>
              </a:rPr>
              <a:t>th</a:t>
            </a:r>
            <a:r>
              <a:rPr lang="en-US" sz="3100" dirty="0" smtClean="0">
                <a:latin typeface="Calibri Light" panose="020F0302020204030204" pitchFamily="34" charset="0"/>
                <a:cs typeface="Calibri Light" panose="020F0302020204030204" pitchFamily="34" charset="0"/>
              </a:rPr>
              <a:t> </a:t>
            </a:r>
          </a:p>
          <a:p>
            <a:pPr marL="236538" indent="-236538">
              <a:lnSpc>
                <a:spcPct val="90000"/>
              </a:lnSpc>
              <a:spcBef>
                <a:spcPts val="0"/>
              </a:spcBef>
              <a:spcAft>
                <a:spcPts val="600"/>
              </a:spcAft>
              <a:buClr>
                <a:srgbClr val="008558"/>
              </a:buClr>
            </a:pPr>
            <a:r>
              <a:rPr lang="en-US" sz="3100" dirty="0" smtClean="0">
                <a:latin typeface="Calibri Light" panose="020F0302020204030204" pitchFamily="34" charset="0"/>
                <a:cs typeface="Calibri Light" panose="020F0302020204030204" pitchFamily="34" charset="0"/>
              </a:rPr>
              <a:t>Team coaches will </a:t>
            </a:r>
            <a:r>
              <a:rPr lang="en-US" sz="3100" dirty="0">
                <a:latin typeface="Calibri Light" panose="020F0302020204030204" pitchFamily="34" charset="0"/>
                <a:cs typeface="Calibri Light" panose="020F0302020204030204" pitchFamily="34" charset="0"/>
              </a:rPr>
              <a:t>be sent a </a:t>
            </a:r>
            <a:r>
              <a:rPr lang="en-US" sz="3100" dirty="0" smtClean="0">
                <a:latin typeface="Calibri Light" panose="020F0302020204030204" pitchFamily="34" charset="0"/>
                <a:cs typeface="Calibri Light" panose="020F0302020204030204" pitchFamily="34" charset="0"/>
              </a:rPr>
              <a:t>template, including:</a:t>
            </a:r>
            <a:endParaRPr lang="en-US" sz="3100" dirty="0">
              <a:latin typeface="Calibri Light" panose="020F0302020204030204" pitchFamily="34" charset="0"/>
              <a:cs typeface="Calibri Light" panose="020F0302020204030204" pitchFamily="34" charset="0"/>
            </a:endParaRP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Innovations*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‘Aha’ Moments*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Recommendations to others*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Aim Statement</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Measures/Impacts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Key Partners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Quote from leadership</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Quote from team member</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Process Map or other visuals (i.e. photos, graphs)</a:t>
            </a:r>
          </a:p>
          <a:p>
            <a:pPr marL="0" indent="0">
              <a:lnSpc>
                <a:spcPct val="90000"/>
              </a:lnSpc>
              <a:spcBef>
                <a:spcPts val="0"/>
              </a:spcBef>
              <a:spcAft>
                <a:spcPts val="600"/>
              </a:spcAft>
              <a:buClr>
                <a:srgbClr val="008558"/>
              </a:buClr>
              <a:buNone/>
            </a:pPr>
            <a:r>
              <a:rPr lang="en-US" sz="3100" dirty="0">
                <a:latin typeface="Calibri Light" panose="020F0302020204030204" pitchFamily="34" charset="0"/>
                <a:cs typeface="Calibri Light" panose="020F0302020204030204" pitchFamily="34" charset="0"/>
              </a:rPr>
              <a:t>*Required</a:t>
            </a:r>
          </a:p>
          <a:p>
            <a:pPr marL="236538" indent="-236538">
              <a:lnSpc>
                <a:spcPct val="90000"/>
              </a:lnSpc>
              <a:spcBef>
                <a:spcPts val="0"/>
              </a:spcBef>
              <a:spcAft>
                <a:spcPts val="600"/>
              </a:spcAft>
              <a:buClr>
                <a:srgbClr val="008558"/>
              </a:buClr>
            </a:pPr>
            <a:endParaRPr lang="en-US" sz="30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7463676" y="1503346"/>
            <a:ext cx="3924380" cy="50322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328703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ea typeface="+mj-ea"/>
                <a:cs typeface="Calibri" panose="020F0502020204030204" pitchFamily="34" charset="0"/>
              </a:rPr>
              <a:t>NTTAP Contact Information</a:t>
            </a:r>
            <a:endParaRPr kumimoji="0" lang="en-US" sz="4400" b="1" i="0" u="none" strike="noStrike" kern="1200" cap="none" spc="-30" normalizeH="0" baseline="0" noProof="0" dirty="0">
              <a:ln>
                <a:noFill/>
              </a:ln>
              <a:solidFill>
                <a:srgbClr val="0E74BD"/>
              </a:solidFill>
              <a:effectLst/>
              <a:uLnTx/>
              <a:uFillTx/>
              <a:ea typeface="+mj-ea"/>
              <a:cs typeface="Calibri" panose="020F0502020204030204" pitchFamily="34" charset="0"/>
            </a:endParaRPr>
          </a:p>
        </p:txBody>
      </p:sp>
      <p:sp>
        <p:nvSpPr>
          <p:cNvPr id="14" name="TextBox 13"/>
          <p:cNvSpPr txBox="1"/>
          <p:nvPr/>
        </p:nvSpPr>
        <p:spPr>
          <a:xfrm>
            <a:off x="1301942" y="2311400"/>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Amanda@chc1.com</a:t>
            </a:r>
          </a:p>
        </p:txBody>
      </p:sp>
      <p:sp>
        <p:nvSpPr>
          <p:cNvPr id="15" name="TextBox 14"/>
          <p:cNvSpPr txBox="1"/>
          <p:nvPr/>
        </p:nvSpPr>
        <p:spPr>
          <a:xfrm>
            <a:off x="7939087"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Specialist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angersm@chc1.com</a:t>
            </a:r>
          </a:p>
        </p:txBody>
      </p:sp>
      <p:sp>
        <p:nvSpPr>
          <p:cNvPr id="16" name="TextBox 15"/>
          <p:cNvSpPr txBox="1"/>
          <p:nvPr/>
        </p:nvSpPr>
        <p:spPr>
          <a:xfrm>
            <a:off x="875091" y="3573284"/>
            <a:ext cx="10441817" cy="20928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Upcoming Coach Calls</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Tuesday April 23</a:t>
            </a:r>
            <a:r>
              <a:rPr kumimoji="0" lang="en-US" sz="32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rd</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&amp; May 7</a:t>
            </a:r>
            <a:r>
              <a:rPr kumimoji="0" lang="en-US" sz="32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Next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Learning Session is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May 14</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7" name="TextBox 16"/>
          <p:cNvSpPr txBox="1"/>
          <p:nvPr/>
        </p:nvSpPr>
        <p:spPr>
          <a:xfrm>
            <a:off x="4552275"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flowerb@chc1.com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1596358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National Training and Technical Assistance Partners </a:t>
            </a:r>
            <a:endPar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spTree>
    <p:extLst>
      <p:ext uri="{BB962C8B-B14F-4D97-AF65-F5344CB8AC3E}">
        <p14:creationId xmlns:p14="http://schemas.microsoft.com/office/powerpoint/2010/main" val="681989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190264"/>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384796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Structure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59229" y="2311400"/>
            <a:ext cx="5101087" cy="402710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Six 90-minute Learning Collaborative video conference sessions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calls between coach mentors and practice coach</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team workgroup meetings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the Weitzman Education Platform to access resources and receive CME credit </a:t>
            </a:r>
          </a:p>
        </p:txBody>
      </p:sp>
      <p:graphicFrame>
        <p:nvGraphicFramePr>
          <p:cNvPr id="5" name="Content Placeholder 3"/>
          <p:cNvGraphicFramePr>
            <a:graphicFrameLocks/>
          </p:cNvGraphicFramePr>
          <p:nvPr>
            <p:extLst/>
          </p:nvPr>
        </p:nvGraphicFramePr>
        <p:xfrm>
          <a:off x="6096000" y="2229760"/>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latin typeface="+mj-lt"/>
                        </a:rPr>
                        <a:t> </a:t>
                      </a:r>
                      <a:r>
                        <a:rPr lang="en-US" sz="2400" dirty="0" smtClean="0">
                          <a:effectLst/>
                          <a:latin typeface="+mj-lt"/>
                        </a:rPr>
                        <a:t>Learning</a:t>
                      </a:r>
                      <a:r>
                        <a:rPr lang="en-US" sz="2400" baseline="0" dirty="0" smtClean="0">
                          <a:effectLst/>
                          <a:latin typeface="+mj-lt"/>
                        </a:rPr>
                        <a:t> Session Dates</a:t>
                      </a:r>
                      <a:endParaRPr lang="en-US" sz="1800" dirty="0">
                        <a:effectLst/>
                        <a:latin typeface="+mj-lt"/>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1800" dirty="0" smtClean="0">
                          <a:effectLst/>
                          <a:latin typeface="+mj-lt"/>
                        </a:rPr>
                        <a:t>Learning Session 1</a:t>
                      </a:r>
                      <a:endParaRPr lang="en-US" sz="1800" dirty="0">
                        <a:effectLst/>
                        <a:latin typeface="+mj-lt"/>
                        <a:ea typeface="Calibri"/>
                        <a:cs typeface="Calibri Light" panose="020F0302020204030204" pitchFamily="34" charset="0"/>
                      </a:endParaRPr>
                    </a:p>
                  </a:txBody>
                  <a:tcPr marL="68580" marR="68580" marT="0" marB="0" anchor="b"/>
                </a:tc>
                <a:tc>
                  <a:txBody>
                    <a:bodyPr/>
                    <a:lstStyle/>
                    <a:p>
                      <a:pPr algn="l" fontAlgn="b"/>
                      <a:r>
                        <a:rPr lang="en-US" sz="1800" b="0" i="0" u="none" strike="noStrike" dirty="0" smtClean="0">
                          <a:solidFill>
                            <a:srgbClr val="000000"/>
                          </a:solidFill>
                          <a:effectLst/>
                          <a:latin typeface="+mj-lt"/>
                          <a:cs typeface="Calibri Light" panose="020F0302020204030204" pitchFamily="34" charset="0"/>
                        </a:rPr>
                        <a:t>Tuesday February 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1800" dirty="0" smtClean="0">
                          <a:effectLst/>
                          <a:latin typeface="+mj-lt"/>
                        </a:rPr>
                        <a:t>Learning Session 2</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March 5</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1800" dirty="0" smtClean="0">
                          <a:effectLst/>
                          <a:latin typeface="+mj-lt"/>
                        </a:rPr>
                        <a:t>Learning Session 3</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March 26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1800" dirty="0" smtClean="0">
                          <a:effectLst/>
                          <a:latin typeface="+mj-lt"/>
                        </a:rPr>
                        <a:t>Learning Session 4</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j-lt"/>
                        <a:cs typeface="Calibri Light" panose="020F030202020403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April 16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1800" dirty="0" smtClean="0">
                          <a:effectLst/>
                          <a:latin typeface="+mj-lt"/>
                        </a:rPr>
                        <a:t>Learning Session 5</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a:t>
                      </a:r>
                      <a:r>
                        <a:rPr lang="en-US" sz="1800" b="0" i="0" u="none" strike="noStrike" baseline="0" dirty="0" smtClean="0">
                          <a:solidFill>
                            <a:srgbClr val="000000"/>
                          </a:solidFill>
                          <a:effectLst/>
                          <a:latin typeface="+mj-lt"/>
                          <a:cs typeface="Calibri Light" panose="020F0302020204030204" pitchFamily="34" charset="0"/>
                        </a:rPr>
                        <a:t> May 14</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baseline="0" dirty="0" smtClean="0">
                          <a:solidFill>
                            <a:srgbClr val="000000"/>
                          </a:solidFill>
                          <a:effectLst/>
                          <a:latin typeface="+mj-lt"/>
                          <a:cs typeface="Calibri Light" panose="020F0302020204030204" pitchFamily="34" charset="0"/>
                        </a:rPr>
                        <a:t> </a:t>
                      </a:r>
                      <a:endParaRPr lang="en-US" sz="1800" b="0" i="0" u="none" strike="noStrike" dirty="0" smtClean="0">
                        <a:solidFill>
                          <a:srgbClr val="000000"/>
                        </a:solidFill>
                        <a:effectLst/>
                        <a:latin typeface="+mj-lt"/>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smtClean="0">
                          <a:effectLst/>
                          <a:latin typeface="+mj-lt"/>
                        </a:rPr>
                        <a:t>Learning Session 6</a:t>
                      </a:r>
                      <a:endParaRPr lang="en-US" sz="1800" dirty="0" smtClean="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June</a:t>
                      </a:r>
                      <a:r>
                        <a:rPr lang="en-US" sz="1800" b="0" i="0" u="none" strike="noStrike" baseline="0" dirty="0" smtClean="0">
                          <a:solidFill>
                            <a:srgbClr val="000000"/>
                          </a:solidFill>
                          <a:effectLst/>
                          <a:latin typeface="+mj-lt"/>
                          <a:cs typeface="Calibri Light" panose="020F0302020204030204" pitchFamily="34" charset="0"/>
                        </a:rPr>
                        <a:t> 11</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baseline="0" dirty="0" smtClean="0">
                          <a:solidFill>
                            <a:srgbClr val="000000"/>
                          </a:solidFill>
                          <a:effectLst/>
                          <a:latin typeface="+mj-lt"/>
                          <a:cs typeface="Calibri Light" panose="020F0302020204030204" pitchFamily="34" charset="0"/>
                        </a:rPr>
                        <a:t> </a:t>
                      </a:r>
                      <a:endParaRPr lang="en-US" sz="1800" b="0" i="0" u="none" strike="noStrike" dirty="0" smtClean="0">
                        <a:solidFill>
                          <a:srgbClr val="000000"/>
                        </a:solidFill>
                        <a:effectLst/>
                        <a:latin typeface="+mj-lt"/>
                        <a:cs typeface="Calibri Light" panose="020F0302020204030204" pitchFamily="34" charset="0"/>
                      </a:endParaRPr>
                    </a:p>
                  </a:txBody>
                  <a:tcPr marL="9525" marR="9525" marT="9525" marB="0" anchor="b"/>
                </a:tc>
                <a:extLst>
                  <a:ext uri="{0D108BD9-81ED-4DB2-BD59-A6C34878D82A}">
                    <a16:rowId xmlns:a16="http://schemas.microsoft.com/office/drawing/2014/main" val="3833191965"/>
                  </a:ext>
                </a:extLst>
              </a:tr>
            </a:tbl>
          </a:graphicData>
        </a:graphic>
      </p:graphicFrame>
      <p:sp>
        <p:nvSpPr>
          <p:cNvPr id="6" name="Rectangle 5"/>
          <p:cNvSpPr/>
          <p:nvPr/>
        </p:nvSpPr>
        <p:spPr>
          <a:xfrm>
            <a:off x="6134100" y="4507061"/>
            <a:ext cx="4859867" cy="57541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81361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0283"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2024 Cohort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Table 4"/>
          <p:cNvGraphicFramePr>
            <a:graphicFrameLocks noGrp="1"/>
          </p:cNvGraphicFramePr>
          <p:nvPr>
            <p:extLst/>
          </p:nvPr>
        </p:nvGraphicFramePr>
        <p:xfrm>
          <a:off x="1813036" y="2135806"/>
          <a:ext cx="8630095" cy="4267200"/>
        </p:xfrm>
        <a:graphic>
          <a:graphicData uri="http://schemas.openxmlformats.org/drawingml/2006/table">
            <a:tbl>
              <a:tblPr bandRow="1">
                <a:tableStyleId>{7DF18680-E054-41AD-8BC1-D1AEF772440D}</a:tableStyleId>
              </a:tblPr>
              <a:tblGrid>
                <a:gridCol w="6249417">
                  <a:extLst>
                    <a:ext uri="{9D8B030D-6E8A-4147-A177-3AD203B41FA5}">
                      <a16:colId xmlns:a16="http://schemas.microsoft.com/office/drawing/2014/main" val="3157025843"/>
                    </a:ext>
                  </a:extLst>
                </a:gridCol>
                <a:gridCol w="2380678">
                  <a:extLst>
                    <a:ext uri="{9D8B030D-6E8A-4147-A177-3AD203B41FA5}">
                      <a16:colId xmlns:a16="http://schemas.microsoft.com/office/drawing/2014/main" val="3172836537"/>
                    </a:ext>
                  </a:extLst>
                </a:gridCol>
              </a:tblGrid>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Five Rivers Health Centers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Ohio</a:t>
                      </a:r>
                    </a:p>
                  </a:txBody>
                  <a:tcPr/>
                </a:tc>
                <a:extLst>
                  <a:ext uri="{0D108BD9-81ED-4DB2-BD59-A6C34878D82A}">
                    <a16:rowId xmlns:a16="http://schemas.microsoft.com/office/drawing/2014/main" val="335660638"/>
                  </a:ext>
                </a:extLst>
              </a:tr>
              <a:tr h="332176">
                <a:tc>
                  <a:txBody>
                    <a:bodyPr/>
                    <a:lstStyle/>
                    <a:p>
                      <a:pPr marL="0" indent="0">
                        <a:buFont typeface="+mj-lt"/>
                        <a:buNone/>
                      </a:pPr>
                      <a:r>
                        <a:rPr lang="en-US" sz="2200" dirty="0" smtClean="0">
                          <a:solidFill>
                            <a:schemeClr val="tx1"/>
                          </a:solidFill>
                          <a:latin typeface="Calibri Light" panose="020F0302020204030204" pitchFamily="34" charset="0"/>
                          <a:cs typeface="Calibri Light" panose="020F0302020204030204" pitchFamily="34" charset="0"/>
                        </a:rPr>
                        <a:t>Jessie Trice Community Health Center</a:t>
                      </a:r>
                    </a:p>
                  </a:txBody>
                  <a:tcPr/>
                </a:tc>
                <a:tc>
                  <a:txBody>
                    <a:bodyPr/>
                    <a:lstStyle/>
                    <a:p>
                      <a:pPr marL="0" indent="0">
                        <a:buFont typeface="+mj-lt"/>
                        <a:buNone/>
                      </a:pPr>
                      <a:r>
                        <a:rPr lang="it-IT" sz="2200" dirty="0" smtClean="0">
                          <a:solidFill>
                            <a:schemeClr val="tx1"/>
                          </a:solidFill>
                          <a:latin typeface="Calibri Light" panose="020F0302020204030204" pitchFamily="34" charset="0"/>
                          <a:cs typeface="Calibri Light" panose="020F0302020204030204" pitchFamily="34" charset="0"/>
                        </a:rPr>
                        <a:t>Florida</a:t>
                      </a:r>
                    </a:p>
                  </a:txBody>
                  <a:tcPr/>
                </a:tc>
                <a:extLst>
                  <a:ext uri="{0D108BD9-81ED-4DB2-BD59-A6C34878D82A}">
                    <a16:rowId xmlns:a16="http://schemas.microsoft.com/office/drawing/2014/main" val="3170273528"/>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Northshore Health Centers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Indiana</a:t>
                      </a:r>
                    </a:p>
                  </a:txBody>
                  <a:tcPr/>
                </a:tc>
                <a:extLst>
                  <a:ext uri="{0D108BD9-81ED-4DB2-BD59-A6C34878D82A}">
                    <a16:rowId xmlns:a16="http://schemas.microsoft.com/office/drawing/2014/main" val="1934746906"/>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Primary Health Care, Inc.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Iowa</a:t>
                      </a:r>
                    </a:p>
                  </a:txBody>
                  <a:tcPr/>
                </a:tc>
                <a:extLst>
                  <a:ext uri="{0D108BD9-81ED-4DB2-BD59-A6C34878D82A}">
                    <a16:rowId xmlns:a16="http://schemas.microsoft.com/office/drawing/2014/main" val="31983272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Sun Life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Arizona</a:t>
                      </a:r>
                    </a:p>
                  </a:txBody>
                  <a:tcPr/>
                </a:tc>
                <a:extLst>
                  <a:ext uri="{0D108BD9-81ED-4DB2-BD59-A6C34878D82A}">
                    <a16:rowId xmlns:a16="http://schemas.microsoft.com/office/drawing/2014/main" val="292352131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SWLA Center for Health Services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Louisana </a:t>
                      </a:r>
                    </a:p>
                  </a:txBody>
                  <a:tcPr/>
                </a:tc>
                <a:extLst>
                  <a:ext uri="{0D108BD9-81ED-4DB2-BD59-A6C34878D82A}">
                    <a16:rowId xmlns:a16="http://schemas.microsoft.com/office/drawing/2014/main" val="2691444210"/>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Tepeyac</a:t>
                      </a:r>
                      <a:r>
                        <a:rPr lang="en-US" sz="2200" dirty="0" smtClean="0">
                          <a:solidFill>
                            <a:schemeClr val="tx1"/>
                          </a:solidFill>
                          <a:latin typeface="Calibri Light" panose="020F0302020204030204" pitchFamily="34" charset="0"/>
                          <a:cs typeface="Calibri Light" panose="020F0302020204030204" pitchFamily="34" charset="0"/>
                        </a:rPr>
                        <a:t> Community Health Center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Colorado</a:t>
                      </a:r>
                    </a:p>
                  </a:txBody>
                  <a:tcPr/>
                </a:tc>
                <a:extLst>
                  <a:ext uri="{0D108BD9-81ED-4DB2-BD59-A6C34878D82A}">
                    <a16:rowId xmlns:a16="http://schemas.microsoft.com/office/drawing/2014/main" val="382668298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Thundermist</a:t>
                      </a:r>
                      <a:r>
                        <a:rPr lang="en-US" sz="2200" dirty="0" smtClean="0">
                          <a:solidFill>
                            <a:schemeClr val="tx1"/>
                          </a:solidFill>
                          <a:latin typeface="Calibri Light" panose="020F0302020204030204" pitchFamily="34" charset="0"/>
                          <a:cs typeface="Calibri Light" panose="020F0302020204030204" pitchFamily="34" charset="0"/>
                        </a:rPr>
                        <a:t> Health Center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Rhode Island</a:t>
                      </a:r>
                    </a:p>
                  </a:txBody>
                  <a:tcPr/>
                </a:tc>
                <a:extLst>
                  <a:ext uri="{0D108BD9-81ED-4DB2-BD59-A6C34878D82A}">
                    <a16:rowId xmlns:a16="http://schemas.microsoft.com/office/drawing/2014/main" val="1815279269"/>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Upper Great Lakes Family</a:t>
                      </a:r>
                      <a:r>
                        <a:rPr lang="en-US" sz="2200" baseline="0" dirty="0" smtClean="0">
                          <a:solidFill>
                            <a:schemeClr val="tx1"/>
                          </a:solidFill>
                          <a:latin typeface="Calibri Light" panose="020F0302020204030204" pitchFamily="34" charset="0"/>
                          <a:cs typeface="Calibri Light" panose="020F0302020204030204" pitchFamily="34" charset="0"/>
                        </a:rPr>
                        <a:t> Health</a:t>
                      </a:r>
                      <a:endParaRPr lang="en-US" sz="2200" dirty="0" smtClean="0">
                        <a:solidFill>
                          <a:schemeClr val="tx1"/>
                        </a:solidFill>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Michigan </a:t>
                      </a:r>
                    </a:p>
                  </a:txBody>
                  <a:tcPr/>
                </a:tc>
                <a:extLst>
                  <a:ext uri="{0D108BD9-81ED-4DB2-BD59-A6C34878D82A}">
                    <a16:rowId xmlns:a16="http://schemas.microsoft.com/office/drawing/2014/main" val="3318093270"/>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Wellspace</a:t>
                      </a:r>
                      <a:r>
                        <a:rPr lang="en-US" sz="2200" dirty="0" smtClean="0">
                          <a:solidFill>
                            <a:schemeClr val="tx1"/>
                          </a:solidFill>
                          <a:latin typeface="Calibri Light" panose="020F0302020204030204" pitchFamily="34" charset="0"/>
                          <a:cs typeface="Calibri Light" panose="020F0302020204030204" pitchFamily="34" charset="0"/>
                        </a:rPr>
                        <a:t>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California</a:t>
                      </a:r>
                    </a:p>
                  </a:txBody>
                  <a:tcPr/>
                </a:tc>
                <a:extLst>
                  <a:ext uri="{0D108BD9-81ED-4DB2-BD59-A6C34878D82A}">
                    <a16:rowId xmlns:a16="http://schemas.microsoft.com/office/drawing/2014/main" val="110358949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527946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Behavioral Health: </a:t>
            </a:r>
            <a:r>
              <a:rPr kumimoji="0" lang="en-US" sz="42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Students</a:t>
            </a:r>
            <a:r>
              <a:rPr kumimoji="0" lang="en-US" sz="4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Externs, and Residents </a:t>
            </a:r>
            <a:br>
              <a:rPr kumimoji="0" lang="en-US" sz="4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endParaRPr kumimoji="0" lang="en-US" sz="4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
        <p:nvSpPr>
          <p:cNvPr id="2" name="Rectangle 1"/>
          <p:cNvSpPr/>
          <p:nvPr/>
        </p:nvSpPr>
        <p:spPr>
          <a:xfrm>
            <a:off x="1102006" y="3307741"/>
            <a:ext cx="9987987" cy="5539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30" normalizeH="0" baseline="0" noProof="0" dirty="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Dr. Tim Kearney, Chief Behavioral Health </a:t>
            </a:r>
            <a:r>
              <a:rPr kumimoji="0" lang="en-US" sz="3000" i="0" u="none" strike="noStrike" kern="1200" cap="none" spc="-30" normalizeH="0" baseline="0" noProof="0" dirty="0" smtClean="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Officer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948279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07946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Polling Question</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2"/>
          <p:cNvSpPr txBox="1">
            <a:spLocks/>
          </p:cNvSpPr>
          <p:nvPr/>
        </p:nvSpPr>
        <p:spPr>
          <a:xfrm>
            <a:off x="609599" y="2311400"/>
            <a:ext cx="11250707" cy="41297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 you have a behavioral health training program at your organization</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Yes </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No </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Unsure</a:t>
            </a:r>
          </a:p>
          <a:p>
            <a:pPr marL="400050" marR="0" lvl="1" indent="0" algn="l" defTabSz="457200" rtl="0" eaLnBrk="1" fontAlgn="auto" latinLnBrk="0" hangingPunct="1">
              <a:lnSpc>
                <a:spcPct val="100000"/>
              </a:lnSpc>
              <a:spcBef>
                <a:spcPts val="0"/>
              </a:spcBef>
              <a:spcAft>
                <a:spcPts val="200"/>
              </a:spcAft>
              <a:buClr>
                <a:srgbClr val="008558"/>
              </a:buClr>
              <a:buSzTx/>
              <a:buFont typeface="Arial"/>
              <a:buNone/>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Have you thought about starting a behavioral health training program at your organization</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Yes</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No</a:t>
            </a:r>
          </a:p>
          <a:p>
            <a:pPr marL="685800" marR="0" lvl="1" indent="-285750" algn="l" defTabSz="457200" rtl="0" eaLnBrk="1" fontAlgn="auto" latinLnBrk="0" hangingPunct="1">
              <a:lnSpc>
                <a:spcPct val="100000"/>
              </a:lnSpc>
              <a:spcBef>
                <a:spcPts val="0"/>
              </a:spcBef>
              <a:spcAft>
                <a:spcPts val="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Unsure</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26784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3699</Words>
  <Application>Microsoft Office PowerPoint</Application>
  <PresentationFormat>Widescreen</PresentationFormat>
  <Paragraphs>522</Paragraphs>
  <Slides>50</Slides>
  <Notes>50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Calibri</vt:lpstr>
      <vt:lpstr>Calibri Light</vt:lpstr>
      <vt:lpstr>Myriad Pro</vt:lpstr>
      <vt:lpstr>Segoe UI</vt:lpstr>
      <vt:lpstr>Segoe UI Light</vt:lpstr>
      <vt:lpstr>Times New Roman</vt:lpstr>
      <vt:lpstr>Wingdings</vt:lpstr>
      <vt:lpstr>Balancing Act</vt:lpstr>
      <vt:lpstr>Custom Design</vt:lpstr>
      <vt:lpstr>PowerPoint Presentation</vt:lpstr>
      <vt:lpstr>Get the Most Out of Your Zoom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Considerations in Selecting Training Students vs. Post Graduates</vt:lpstr>
      <vt:lpstr>Considerations in Program Design Students vs. Post Graduates</vt:lpstr>
      <vt:lpstr>PowerPoint Presentation</vt:lpstr>
      <vt:lpstr>PowerPoint Presentation</vt:lpstr>
      <vt:lpstr>PowerPoint Presentation</vt:lpstr>
      <vt:lpstr>PowerPoint Presentation</vt:lpstr>
      <vt:lpstr>PowerPoint Presentation</vt:lpstr>
      <vt:lpstr>Elements of Training Program</vt:lpstr>
      <vt:lpstr>What we have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Showcase Overview </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86</cp:revision>
  <dcterms:created xsi:type="dcterms:W3CDTF">2022-03-09T14:00:07Z</dcterms:created>
  <dcterms:modified xsi:type="dcterms:W3CDTF">2024-04-16T20:25:29Z</dcterms:modified>
</cp:coreProperties>
</file>