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2.xml" ContentType="application/vnd.openxmlformats-officedocument.presentationml.tag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329" r:id="rId2"/>
    <p:sldId id="623" r:id="rId3"/>
    <p:sldId id="439" r:id="rId4"/>
    <p:sldId id="625" r:id="rId5"/>
    <p:sldId id="363" r:id="rId6"/>
    <p:sldId id="626" r:id="rId7"/>
    <p:sldId id="627" r:id="rId8"/>
    <p:sldId id="628" r:id="rId9"/>
    <p:sldId id="629" r:id="rId10"/>
    <p:sldId id="630" r:id="rId11"/>
    <p:sldId id="631" r:id="rId12"/>
    <p:sldId id="632" r:id="rId13"/>
    <p:sldId id="633" r:id="rId14"/>
    <p:sldId id="634" r:id="rId15"/>
    <p:sldId id="635" r:id="rId16"/>
    <p:sldId id="636" r:id="rId17"/>
    <p:sldId id="637" r:id="rId18"/>
    <p:sldId id="495" r:id="rId19"/>
    <p:sldId id="394" r:id="rId20"/>
    <p:sldId id="638" r:id="rId21"/>
    <p:sldId id="639" r:id="rId22"/>
    <p:sldId id="640" r:id="rId23"/>
    <p:sldId id="641" r:id="rId24"/>
    <p:sldId id="642" r:id="rId25"/>
    <p:sldId id="643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571" autoAdjust="0"/>
  </p:normalViewPr>
  <p:slideViewPr>
    <p:cSldViewPr>
      <p:cViewPr varScale="1">
        <p:scale>
          <a:sx n="64" d="100"/>
          <a:sy n="64" d="100"/>
        </p:scale>
        <p:origin x="148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921FE2-E792-4DF8-8099-7A6AF6BD10CD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DFBD2D-0805-48FF-AB52-683E231FD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1182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FC7D1B-6069-47AA-A5EF-A3A9C19C737E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96559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DFBD2D-0805-48FF-AB52-683E231FD28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2839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FC7D1B-6069-47AA-A5EF-A3A9C19C737E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64002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6"/>
          <p:cNvSpPr txBox="1">
            <a:spLocks noGrp="1" noChangeArrowheads="1"/>
          </p:cNvSpPr>
          <p:nvPr/>
        </p:nvSpPr>
        <p:spPr bwMode="auto">
          <a:xfrm>
            <a:off x="0" y="8687426"/>
            <a:ext cx="2971593" cy="4550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0" tIns="45699" rIns="91400" bIns="45699" anchor="b"/>
          <a:lstStyle>
            <a:lvl1pPr defTabSz="879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79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79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79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79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79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79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79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79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300">
                <a:latin typeface="Arial" pitchFamily="34" charset="0"/>
                <a:ea typeface="MS PGothic" pitchFamily="34" charset="-128"/>
              </a:rPr>
              <a:t>www.clinicalmicrosystem.org</a:t>
            </a:r>
          </a:p>
        </p:txBody>
      </p:sp>
      <p:sp>
        <p:nvSpPr>
          <p:cNvPr id="35843" name="Rectangle 7"/>
          <p:cNvSpPr txBox="1">
            <a:spLocks noGrp="1" noChangeArrowheads="1"/>
          </p:cNvSpPr>
          <p:nvPr/>
        </p:nvSpPr>
        <p:spPr bwMode="auto">
          <a:xfrm>
            <a:off x="3884852" y="8687426"/>
            <a:ext cx="2971593" cy="4550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0" tIns="45699" rIns="91400" bIns="45699" anchor="b"/>
          <a:lstStyle>
            <a:lvl1pPr defTabSz="879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79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79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79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79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79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79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79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79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4081EA2-7E66-4711-952B-774383B5C38F}" type="slidenum">
              <a:rPr lang="en-US" altLang="en-US" sz="1300">
                <a:latin typeface="Arial" pitchFamily="34" charset="0"/>
                <a:ea typeface="MS PGothic" pitchFamily="34" charset="-128"/>
              </a:rPr>
              <a:pPr algn="r" eaLnBrk="1" hangingPunct="1">
                <a:spcBef>
                  <a:spcPct val="0"/>
                </a:spcBef>
              </a:pPr>
              <a:t>6</a:t>
            </a:fld>
            <a:endParaRPr lang="en-US" altLang="en-US" sz="1300"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3584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687388"/>
            <a:ext cx="4575175" cy="3430587"/>
          </a:xfrm>
          <a:ln/>
        </p:spPr>
      </p:sp>
      <p:sp>
        <p:nvSpPr>
          <p:cNvPr id="358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0148" y="4343713"/>
            <a:ext cx="5037705" cy="4112298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0" tIns="45699" rIns="91400" bIns="45699"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3950873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MARK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DFBD2D-0805-48FF-AB52-683E231FD28B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4338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DFBD2D-0805-48FF-AB52-683E231FD28B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3258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DFBD2D-0805-48FF-AB52-683E231FD28B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3725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6"/>
          <p:cNvSpPr txBox="1">
            <a:spLocks noGrp="1" noChangeArrowheads="1"/>
          </p:cNvSpPr>
          <p:nvPr/>
        </p:nvSpPr>
        <p:spPr bwMode="auto">
          <a:xfrm>
            <a:off x="0" y="8687426"/>
            <a:ext cx="2971593" cy="4550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0" tIns="45699" rIns="91400" bIns="45699" anchor="b"/>
          <a:lstStyle>
            <a:lvl1pPr defTabSz="879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79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79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79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79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79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79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79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79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300">
                <a:latin typeface="Arial" pitchFamily="34" charset="0"/>
                <a:ea typeface="MS PGothic" pitchFamily="34" charset="-128"/>
              </a:rPr>
              <a:t>www.clinicalmicrosystem.org</a:t>
            </a:r>
          </a:p>
        </p:txBody>
      </p:sp>
      <p:sp>
        <p:nvSpPr>
          <p:cNvPr id="35843" name="Rectangle 7"/>
          <p:cNvSpPr txBox="1">
            <a:spLocks noGrp="1" noChangeArrowheads="1"/>
          </p:cNvSpPr>
          <p:nvPr/>
        </p:nvSpPr>
        <p:spPr bwMode="auto">
          <a:xfrm>
            <a:off x="3884852" y="8687426"/>
            <a:ext cx="2971593" cy="4550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0" tIns="45699" rIns="91400" bIns="45699" anchor="b"/>
          <a:lstStyle>
            <a:lvl1pPr defTabSz="879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79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79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79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79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79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79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79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79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4081EA2-7E66-4711-952B-774383B5C38F}" type="slidenum">
              <a:rPr lang="en-US" altLang="en-US" sz="1300">
                <a:latin typeface="Arial" pitchFamily="34" charset="0"/>
                <a:ea typeface="MS PGothic" pitchFamily="34" charset="-128"/>
              </a:rPr>
              <a:pPr algn="r" eaLnBrk="1" hangingPunct="1">
                <a:spcBef>
                  <a:spcPct val="0"/>
                </a:spcBef>
              </a:pPr>
              <a:t>20</a:t>
            </a:fld>
            <a:endParaRPr lang="en-US" altLang="en-US" sz="1300"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3584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687388"/>
            <a:ext cx="4575175" cy="3430587"/>
          </a:xfrm>
          <a:ln/>
        </p:spPr>
      </p:sp>
      <p:sp>
        <p:nvSpPr>
          <p:cNvPr id="358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0148" y="4343713"/>
            <a:ext cx="5037705" cy="4112298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0" tIns="45699" rIns="91400" bIns="45699"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456164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6"/>
          <p:cNvSpPr txBox="1">
            <a:spLocks noGrp="1" noChangeArrowheads="1"/>
          </p:cNvSpPr>
          <p:nvPr/>
        </p:nvSpPr>
        <p:spPr bwMode="auto">
          <a:xfrm>
            <a:off x="0" y="8687426"/>
            <a:ext cx="2971593" cy="4550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0" tIns="45699" rIns="91400" bIns="45699" anchor="b"/>
          <a:lstStyle>
            <a:lvl1pPr defTabSz="879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79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79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79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79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79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79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79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79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300">
                <a:latin typeface="Arial" pitchFamily="34" charset="0"/>
                <a:ea typeface="MS PGothic" pitchFamily="34" charset="-128"/>
              </a:rPr>
              <a:t>www.clinicalmicrosystem.org</a:t>
            </a:r>
          </a:p>
        </p:txBody>
      </p:sp>
      <p:sp>
        <p:nvSpPr>
          <p:cNvPr id="35843" name="Rectangle 7"/>
          <p:cNvSpPr txBox="1">
            <a:spLocks noGrp="1" noChangeArrowheads="1"/>
          </p:cNvSpPr>
          <p:nvPr/>
        </p:nvSpPr>
        <p:spPr bwMode="auto">
          <a:xfrm>
            <a:off x="3884852" y="8687426"/>
            <a:ext cx="2971593" cy="4550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0" tIns="45699" rIns="91400" bIns="45699" anchor="b"/>
          <a:lstStyle>
            <a:lvl1pPr defTabSz="879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79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79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79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79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79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79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79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79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4081EA2-7E66-4711-952B-774383B5C38F}" type="slidenum">
              <a:rPr lang="en-US" altLang="en-US" sz="1300">
                <a:latin typeface="Arial" pitchFamily="34" charset="0"/>
                <a:ea typeface="MS PGothic" pitchFamily="34" charset="-128"/>
              </a:rPr>
              <a:pPr algn="r" eaLnBrk="1" hangingPunct="1">
                <a:spcBef>
                  <a:spcPct val="0"/>
                </a:spcBef>
              </a:pPr>
              <a:t>21</a:t>
            </a:fld>
            <a:endParaRPr lang="en-US" altLang="en-US" sz="1300"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3584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687388"/>
            <a:ext cx="4575175" cy="3430587"/>
          </a:xfrm>
          <a:ln/>
        </p:spPr>
      </p:sp>
      <p:sp>
        <p:nvSpPr>
          <p:cNvPr id="358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0148" y="4343713"/>
            <a:ext cx="5037705" cy="4112298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0" tIns="45699" rIns="91400" bIns="45699"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2859151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8B149-E0F2-46F0-AC55-6D3947D2FD48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0E99B-16B3-480A-8AA9-2062A2451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935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8B149-E0F2-46F0-AC55-6D3947D2FD48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0E99B-16B3-480A-8AA9-2062A2451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814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8B149-E0F2-46F0-AC55-6D3947D2FD48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0E99B-16B3-480A-8AA9-2062A2451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9940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87334558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8B149-E0F2-46F0-AC55-6D3947D2FD48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0E99B-16B3-480A-8AA9-2062A2451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662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8B149-E0F2-46F0-AC55-6D3947D2FD48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0E99B-16B3-480A-8AA9-2062A2451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964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8B149-E0F2-46F0-AC55-6D3947D2FD48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0E99B-16B3-480A-8AA9-2062A2451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557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8B149-E0F2-46F0-AC55-6D3947D2FD48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0E99B-16B3-480A-8AA9-2062A2451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541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8B149-E0F2-46F0-AC55-6D3947D2FD48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0E99B-16B3-480A-8AA9-2062A2451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114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8B149-E0F2-46F0-AC55-6D3947D2FD48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0E99B-16B3-480A-8AA9-2062A2451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843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8B149-E0F2-46F0-AC55-6D3947D2FD48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0E99B-16B3-480A-8AA9-2062A2451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920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8B149-E0F2-46F0-AC55-6D3947D2FD48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0E99B-16B3-480A-8AA9-2062A2451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6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D8B149-E0F2-46F0-AC55-6D3947D2FD48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D0E99B-16B3-480A-8AA9-2062A2451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283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6xCkhV7zhuw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zTH2zEvDxRc" TargetMode="Externa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2"/>
          <p:cNvSpPr txBox="1">
            <a:spLocks noChangeArrowheads="1"/>
          </p:cNvSpPr>
          <p:nvPr/>
        </p:nvSpPr>
        <p:spPr bwMode="auto">
          <a:xfrm>
            <a:off x="291682" y="1029808"/>
            <a:ext cx="8623718" cy="416871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88779" tIns="43611" rIns="88779" bIns="43611"/>
          <a:lstStyle/>
          <a:p>
            <a:pPr marL="336427" indent="-336427" algn="ctr" eaLnBrk="0" hangingPunct="0">
              <a:spcBef>
                <a:spcPct val="20000"/>
              </a:spcBef>
              <a:spcAft>
                <a:spcPts val="987"/>
              </a:spcAft>
              <a:buClr>
                <a:schemeClr val="hlink"/>
              </a:buClr>
              <a:buSzPct val="75000"/>
              <a:defRPr/>
            </a:pPr>
            <a:endParaRPr lang="en-US" altLang="en-US" b="1" kern="0" dirty="0">
              <a:solidFill>
                <a:schemeClr val="bg1"/>
              </a:solidFill>
            </a:endParaRPr>
          </a:p>
          <a:p>
            <a:pPr marL="336427" indent="-336427" algn="ctr" eaLnBrk="0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chemeClr val="hlink"/>
              </a:buClr>
              <a:buSzPct val="75000"/>
              <a:defRPr/>
            </a:pPr>
            <a:r>
              <a:rPr lang="en-US" altLang="en-US" sz="4800" b="1" kern="0" dirty="0" smtClean="0">
                <a:solidFill>
                  <a:schemeClr val="bg1"/>
                </a:solidFill>
              </a:rPr>
              <a:t>Quality Improvement Seminar</a:t>
            </a:r>
          </a:p>
          <a:p>
            <a:pPr marL="336427" indent="-336427" algn="ctr" eaLnBrk="0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chemeClr val="hlink"/>
              </a:buClr>
              <a:buSzPct val="75000"/>
              <a:defRPr/>
            </a:pPr>
            <a:endParaRPr lang="en-US" altLang="en-US" sz="2800" b="1" kern="0" dirty="0">
              <a:solidFill>
                <a:schemeClr val="bg1"/>
              </a:solidFill>
            </a:endParaRPr>
          </a:p>
          <a:p>
            <a:pPr marL="336427" indent="-336427" algn="ctr" eaLnBrk="0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chemeClr val="hlink"/>
              </a:buClr>
              <a:buSzPct val="75000"/>
              <a:defRPr/>
            </a:pPr>
            <a:endParaRPr lang="en-US" altLang="en-US" sz="2800" b="1" kern="0" dirty="0">
              <a:solidFill>
                <a:schemeClr val="bg1"/>
              </a:solidFill>
            </a:endParaRPr>
          </a:p>
          <a:p>
            <a:pPr marL="336427" indent="-336427" algn="ctr" eaLnBrk="0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chemeClr val="hlink"/>
              </a:buClr>
              <a:buSzPct val="75000"/>
              <a:defRPr/>
            </a:pPr>
            <a:r>
              <a:rPr lang="en-US" altLang="en-US" sz="3200" kern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/>
                </a:solidFill>
              </a:rPr>
              <a:t>Mark Splaine</a:t>
            </a:r>
          </a:p>
          <a:p>
            <a:pPr marL="336427" indent="-336427" algn="ctr" eaLnBrk="0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chemeClr val="hlink"/>
              </a:buClr>
              <a:buSzPct val="75000"/>
              <a:defRPr/>
            </a:pPr>
            <a:r>
              <a:rPr lang="en-US" altLang="en-US" sz="3200" kern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/>
                </a:solidFill>
              </a:rPr>
              <a:t>April 11, 2024</a:t>
            </a:r>
            <a:endParaRPr lang="en-US" altLang="en-US" sz="3200" kern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1"/>
              </a:solidFill>
            </a:endParaRPr>
          </a:p>
          <a:p>
            <a:pPr marL="336427" indent="-336427" algn="ctr" eaLnBrk="0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chemeClr val="hlink"/>
              </a:buClr>
              <a:buSzPct val="75000"/>
              <a:defRPr/>
            </a:pPr>
            <a:endParaRPr lang="en-US" altLang="en-US" sz="2800" b="1" kern="0" dirty="0">
              <a:solidFill>
                <a:schemeClr val="bg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14400" y="5056967"/>
            <a:ext cx="1000125" cy="1000125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914525" y="5047792"/>
            <a:ext cx="74580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893BC3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Nurse Practitioner &amp; Physician Assistant</a:t>
            </a:r>
          </a:p>
        </p:txBody>
      </p:sp>
      <p:sp>
        <p:nvSpPr>
          <p:cNvPr id="3" name="Rectangle 2"/>
          <p:cNvSpPr/>
          <p:nvPr/>
        </p:nvSpPr>
        <p:spPr>
          <a:xfrm>
            <a:off x="1914525" y="5432513"/>
            <a:ext cx="566869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Training Programs</a:t>
            </a:r>
            <a:endParaRPr lang="en-US" sz="2800" dirty="0">
              <a:solidFill>
                <a:schemeClr val="tx2">
                  <a:lumMod val="40000"/>
                  <a:lumOff val="6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4" name="TextBox 3"/>
          <p:cNvSpPr txBox="1"/>
          <p:nvPr/>
        </p:nvSpPr>
        <p:spPr>
          <a:xfrm rot="21353334">
            <a:off x="80962" y="2381006"/>
            <a:ext cx="266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INTERACTIVE</a:t>
            </a:r>
            <a:endParaRPr lang="en-US" sz="2400" b="1" dirty="0">
              <a:solidFill>
                <a:schemeClr val="accent3">
                  <a:lumMod val="75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95600" y="2667000"/>
            <a:ext cx="266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INFORMATIVE</a:t>
            </a:r>
            <a:endParaRPr lang="en-US" sz="2400" b="1" dirty="0">
              <a:solidFill>
                <a:schemeClr val="accent3">
                  <a:lumMod val="75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8" name="TextBox 7"/>
          <p:cNvSpPr txBox="1"/>
          <p:nvPr/>
        </p:nvSpPr>
        <p:spPr>
          <a:xfrm rot="730540">
            <a:off x="5992201" y="3148479"/>
            <a:ext cx="266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SKILL BUILDING</a:t>
            </a:r>
            <a:endParaRPr lang="en-US" sz="2400" b="1" dirty="0">
              <a:solidFill>
                <a:schemeClr val="accent3">
                  <a:lumMod val="75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19800" y="2362200"/>
            <a:ext cx="266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TEAM WORK</a:t>
            </a:r>
            <a:endParaRPr lang="en-US" sz="2400" b="1" dirty="0">
              <a:solidFill>
                <a:schemeClr val="accent3">
                  <a:lumMod val="75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0" name="TextBox 9"/>
          <p:cNvSpPr txBox="1"/>
          <p:nvPr/>
        </p:nvSpPr>
        <p:spPr>
          <a:xfrm rot="21287501">
            <a:off x="701247" y="959843"/>
            <a:ext cx="266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STRATEGIC</a:t>
            </a:r>
            <a:endParaRPr lang="en-US" sz="2400" b="1" dirty="0">
              <a:solidFill>
                <a:schemeClr val="accent3">
                  <a:lumMod val="75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1" name="TextBox 10"/>
          <p:cNvSpPr txBox="1"/>
          <p:nvPr/>
        </p:nvSpPr>
        <p:spPr>
          <a:xfrm rot="330888">
            <a:off x="5735387" y="1002626"/>
            <a:ext cx="266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FOCUSED</a:t>
            </a:r>
            <a:endParaRPr lang="en-US" sz="2400" b="1" dirty="0">
              <a:solidFill>
                <a:schemeClr val="accent3">
                  <a:lumMod val="75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28600" y="3119735"/>
            <a:ext cx="266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FUN</a:t>
            </a:r>
            <a:endParaRPr lang="en-US" sz="2400" b="1" dirty="0">
              <a:solidFill>
                <a:schemeClr val="accent3">
                  <a:lumMod val="75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124200" y="1062335"/>
            <a:ext cx="266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RELEVANT</a:t>
            </a:r>
            <a:endParaRPr lang="en-US" sz="2400" b="1" dirty="0">
              <a:solidFill>
                <a:schemeClr val="accent3">
                  <a:lumMod val="75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4837163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76406" y="870449"/>
            <a:ext cx="7816241" cy="827473"/>
          </a:xfrm>
        </p:spPr>
        <p:txBody>
          <a:bodyPr lIns="91423" tIns="45712" rIns="91423" bIns="45712" anchor="t"/>
          <a:lstStyle/>
          <a:p>
            <a:r>
              <a:rPr lang="en-US" altLang="en-US" b="1" dirty="0" smtClean="0"/>
              <a:t>Stages of Negotiation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18564" y="2091147"/>
            <a:ext cx="3169085" cy="2708095"/>
          </a:xfrm>
        </p:spPr>
        <p:txBody>
          <a:bodyPr lIns="91423" tIns="45712" rIns="91423" bIns="45712"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n-US" sz="3600" dirty="0" smtClean="0">
                <a:solidFill>
                  <a:schemeClr val="tx2"/>
                </a:solidFill>
              </a:rPr>
              <a:t>Analysis</a:t>
            </a:r>
          </a:p>
          <a:p>
            <a:pPr>
              <a:lnSpc>
                <a:spcPct val="90000"/>
              </a:lnSpc>
            </a:pPr>
            <a:r>
              <a:rPr lang="en-US" altLang="en-US" sz="3600" dirty="0" smtClean="0">
                <a:solidFill>
                  <a:schemeClr val="tx2"/>
                </a:solidFill>
              </a:rPr>
              <a:t>Planning</a:t>
            </a:r>
          </a:p>
          <a:p>
            <a:pPr>
              <a:lnSpc>
                <a:spcPct val="90000"/>
              </a:lnSpc>
            </a:pPr>
            <a:r>
              <a:rPr lang="en-US" altLang="en-US" sz="3600" dirty="0" smtClean="0">
                <a:solidFill>
                  <a:schemeClr val="tx2"/>
                </a:solidFill>
              </a:rPr>
              <a:t>Discussion</a:t>
            </a:r>
          </a:p>
        </p:txBody>
      </p:sp>
    </p:spTree>
    <p:extLst>
      <p:ext uri="{BB962C8B-B14F-4D97-AF65-F5344CB8AC3E}">
        <p14:creationId xmlns:p14="http://schemas.microsoft.com/office/powerpoint/2010/main" val="3268038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63880" y="834300"/>
            <a:ext cx="7816241" cy="858817"/>
          </a:xfrm>
        </p:spPr>
        <p:txBody>
          <a:bodyPr lIns="91423" tIns="45712" rIns="91423" bIns="45712" anchor="t"/>
          <a:lstStyle/>
          <a:p>
            <a:r>
              <a:rPr lang="en-US" altLang="en-US" b="1" dirty="0" smtClean="0"/>
              <a:t>Live Negotiation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3880" y="1678872"/>
            <a:ext cx="7816241" cy="4340928"/>
          </a:xfrm>
        </p:spPr>
        <p:txBody>
          <a:bodyPr lIns="91423" tIns="45712" rIns="91423" bIns="45712"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 altLang="en-US" dirty="0" smtClean="0">
                <a:solidFill>
                  <a:schemeClr val="tx2"/>
                </a:solidFill>
              </a:rPr>
              <a:t>We will engage in (or observe) a negotiation about purchasing equipment for a cardiology practice</a:t>
            </a:r>
          </a:p>
          <a:p>
            <a:pPr>
              <a:lnSpc>
                <a:spcPct val="90000"/>
              </a:lnSpc>
            </a:pPr>
            <a:r>
              <a:rPr lang="en-US" altLang="en-US" dirty="0" smtClean="0">
                <a:solidFill>
                  <a:schemeClr val="tx2"/>
                </a:solidFill>
              </a:rPr>
              <a:t>Each site will have a role in the negotiation (see next slides)</a:t>
            </a:r>
          </a:p>
          <a:p>
            <a:pPr>
              <a:lnSpc>
                <a:spcPct val="90000"/>
              </a:lnSpc>
            </a:pPr>
            <a:r>
              <a:rPr lang="en-US" altLang="en-US" dirty="0" smtClean="0">
                <a:solidFill>
                  <a:schemeClr val="tx2"/>
                </a:solidFill>
              </a:rPr>
              <a:t>For sites doing the negotiation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>
                <a:solidFill>
                  <a:schemeClr val="tx2"/>
                </a:solidFill>
              </a:rPr>
              <a:t>Please prepare ahead of time by reading your position (see separate file)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>
                <a:solidFill>
                  <a:schemeClr val="tx2"/>
                </a:solidFill>
              </a:rPr>
              <a:t>Decide how you want to organize your participation in the negotiation (e.g., single spokesperson, group discussion, one lead and others follow, etc.)</a:t>
            </a:r>
          </a:p>
        </p:txBody>
      </p:sp>
    </p:spTree>
    <p:extLst>
      <p:ext uri="{BB962C8B-B14F-4D97-AF65-F5344CB8AC3E}">
        <p14:creationId xmlns:p14="http://schemas.microsoft.com/office/powerpoint/2010/main" val="4158554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63880" y="834300"/>
            <a:ext cx="7816241" cy="858817"/>
          </a:xfrm>
        </p:spPr>
        <p:txBody>
          <a:bodyPr lIns="91423" tIns="45712" rIns="91423" bIns="45712" anchor="t"/>
          <a:lstStyle/>
          <a:p>
            <a:r>
              <a:rPr lang="en-US" altLang="en-US" b="1" dirty="0" smtClean="0"/>
              <a:t>Negotiation Roles (Group A)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3880" y="1642503"/>
            <a:ext cx="7816241" cy="4786010"/>
          </a:xfrm>
        </p:spPr>
        <p:txBody>
          <a:bodyPr lIns="91423" tIns="45712" rIns="91423" bIns="45712">
            <a:normAutofit lnSpcReduction="10000"/>
          </a:bodyPr>
          <a:lstStyle/>
          <a:p>
            <a:r>
              <a:rPr lang="en-US" altLang="en-US" dirty="0" smtClean="0">
                <a:solidFill>
                  <a:schemeClr val="tx2"/>
                </a:solidFill>
              </a:rPr>
              <a:t>Facilitator – Mark</a:t>
            </a:r>
          </a:p>
          <a:p>
            <a:r>
              <a:rPr lang="en-US" altLang="en-US" dirty="0" smtClean="0">
                <a:solidFill>
                  <a:schemeClr val="tx2"/>
                </a:solidFill>
              </a:rPr>
              <a:t>Negotiation sites</a:t>
            </a:r>
          </a:p>
          <a:p>
            <a:pPr lvl="1"/>
            <a:r>
              <a:rPr lang="en-US" altLang="en-US" dirty="0" smtClean="0">
                <a:solidFill>
                  <a:schemeClr val="tx2"/>
                </a:solidFill>
              </a:rPr>
              <a:t>Open Door (Jessa, Jessica, Pasha) – multi-specialty practice</a:t>
            </a:r>
          </a:p>
          <a:p>
            <a:pPr lvl="1"/>
            <a:r>
              <a:rPr lang="en-US" altLang="en-US" dirty="0" smtClean="0">
                <a:solidFill>
                  <a:schemeClr val="tx2"/>
                </a:solidFill>
              </a:rPr>
              <a:t>CHC Meriden (Meghan, Shayla) – small practice</a:t>
            </a:r>
          </a:p>
          <a:p>
            <a:r>
              <a:rPr lang="en-US" altLang="en-US" dirty="0" smtClean="0">
                <a:solidFill>
                  <a:schemeClr val="tx2"/>
                </a:solidFill>
              </a:rPr>
              <a:t>Observer sites</a:t>
            </a:r>
          </a:p>
          <a:p>
            <a:pPr lvl="1"/>
            <a:r>
              <a:rPr lang="en-US" altLang="en-US" dirty="0" smtClean="0">
                <a:solidFill>
                  <a:schemeClr val="tx2"/>
                </a:solidFill>
              </a:rPr>
              <a:t>Holyoke, CHC Stamford, Yakima</a:t>
            </a:r>
          </a:p>
          <a:p>
            <a:r>
              <a:rPr lang="en-US" altLang="en-US" dirty="0" smtClean="0">
                <a:solidFill>
                  <a:schemeClr val="tx2"/>
                </a:solidFill>
              </a:rPr>
              <a:t>Summarizing sites</a:t>
            </a:r>
          </a:p>
          <a:p>
            <a:pPr lvl="1"/>
            <a:r>
              <a:rPr lang="en-US" altLang="en-US" dirty="0" smtClean="0">
                <a:solidFill>
                  <a:schemeClr val="tx2"/>
                </a:solidFill>
              </a:rPr>
              <a:t>CHC New Britain/Middletown</a:t>
            </a:r>
          </a:p>
        </p:txBody>
      </p:sp>
    </p:spTree>
    <p:extLst>
      <p:ext uri="{BB962C8B-B14F-4D97-AF65-F5344CB8AC3E}">
        <p14:creationId xmlns:p14="http://schemas.microsoft.com/office/powerpoint/2010/main" val="3543469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63880" y="858550"/>
            <a:ext cx="7816241" cy="858817"/>
          </a:xfrm>
        </p:spPr>
        <p:txBody>
          <a:bodyPr lIns="91423" tIns="45712" rIns="91423" bIns="45712" anchor="t"/>
          <a:lstStyle/>
          <a:p>
            <a:r>
              <a:rPr lang="en-US" altLang="en-US" b="1" dirty="0" smtClean="0"/>
              <a:t>Negotiation Roles (Group B)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3880" y="1529938"/>
            <a:ext cx="8036775" cy="5008722"/>
          </a:xfrm>
        </p:spPr>
        <p:txBody>
          <a:bodyPr lIns="91423" tIns="45712" rIns="91423" bIns="45712">
            <a:normAutofit lnSpcReduction="10000"/>
          </a:bodyPr>
          <a:lstStyle/>
          <a:p>
            <a:r>
              <a:rPr lang="en-US" altLang="en-US" dirty="0" smtClean="0">
                <a:solidFill>
                  <a:schemeClr val="tx2"/>
                </a:solidFill>
              </a:rPr>
              <a:t>Facilitator </a:t>
            </a:r>
            <a:r>
              <a:rPr lang="en-US" altLang="en-US" dirty="0">
                <a:solidFill>
                  <a:schemeClr val="tx2"/>
                </a:solidFill>
              </a:rPr>
              <a:t>– </a:t>
            </a:r>
            <a:r>
              <a:rPr lang="en-US" altLang="en-US" dirty="0" smtClean="0">
                <a:solidFill>
                  <a:schemeClr val="tx2"/>
                </a:solidFill>
              </a:rPr>
              <a:t>Meaghan</a:t>
            </a:r>
            <a:endParaRPr lang="en-US" altLang="en-US" dirty="0">
              <a:solidFill>
                <a:schemeClr val="tx2"/>
              </a:solidFill>
            </a:endParaRPr>
          </a:p>
          <a:p>
            <a:r>
              <a:rPr lang="en-US" altLang="en-US" dirty="0">
                <a:solidFill>
                  <a:schemeClr val="tx2"/>
                </a:solidFill>
              </a:rPr>
              <a:t>Negotiation sites</a:t>
            </a:r>
          </a:p>
          <a:p>
            <a:pPr lvl="1"/>
            <a:r>
              <a:rPr lang="en-US" altLang="en-US" dirty="0" smtClean="0">
                <a:solidFill>
                  <a:schemeClr val="tx2"/>
                </a:solidFill>
              </a:rPr>
              <a:t>CHC Hartford (Emily, Julia) – </a:t>
            </a:r>
            <a:r>
              <a:rPr lang="en-US" altLang="en-US" dirty="0">
                <a:solidFill>
                  <a:schemeClr val="tx2"/>
                </a:solidFill>
              </a:rPr>
              <a:t>multi-specialty practice</a:t>
            </a:r>
          </a:p>
          <a:p>
            <a:pPr lvl="1"/>
            <a:r>
              <a:rPr lang="en-US" altLang="en-US" dirty="0" smtClean="0">
                <a:solidFill>
                  <a:schemeClr val="tx2"/>
                </a:solidFill>
              </a:rPr>
              <a:t>DePaul CHC (Courtney, Jamie, Shermese) – </a:t>
            </a:r>
            <a:r>
              <a:rPr lang="en-US" altLang="en-US" dirty="0">
                <a:solidFill>
                  <a:schemeClr val="tx2"/>
                </a:solidFill>
              </a:rPr>
              <a:t>small practice</a:t>
            </a:r>
          </a:p>
          <a:p>
            <a:r>
              <a:rPr lang="en-US" altLang="en-US" dirty="0">
                <a:solidFill>
                  <a:schemeClr val="tx2"/>
                </a:solidFill>
              </a:rPr>
              <a:t>Observer sites</a:t>
            </a:r>
          </a:p>
          <a:p>
            <a:pPr lvl="1"/>
            <a:r>
              <a:rPr lang="en-US" altLang="en-US" dirty="0" smtClean="0">
                <a:solidFill>
                  <a:schemeClr val="tx2"/>
                </a:solidFill>
              </a:rPr>
              <a:t>CHC New Britain/Middletown, CHC Meriden/NB</a:t>
            </a:r>
          </a:p>
          <a:p>
            <a:r>
              <a:rPr lang="en-US" altLang="en-US" dirty="0" smtClean="0">
                <a:solidFill>
                  <a:schemeClr val="tx2"/>
                </a:solidFill>
              </a:rPr>
              <a:t>Summarizing sites</a:t>
            </a:r>
          </a:p>
          <a:p>
            <a:pPr lvl="1"/>
            <a:r>
              <a:rPr lang="en-US" altLang="en-US" dirty="0" err="1" smtClean="0">
                <a:solidFill>
                  <a:schemeClr val="tx2"/>
                </a:solidFill>
              </a:rPr>
              <a:t>HealthLinc</a:t>
            </a:r>
            <a:endParaRPr lang="en-US" alt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3716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63880" y="739050"/>
            <a:ext cx="7816241" cy="858817"/>
          </a:xfrm>
        </p:spPr>
        <p:txBody>
          <a:bodyPr lIns="91423" tIns="45712" rIns="91423" bIns="45712" anchor="t"/>
          <a:lstStyle/>
          <a:p>
            <a:r>
              <a:rPr lang="en-US" altLang="en-US" b="1" dirty="0" smtClean="0"/>
              <a:t>Negotiation Agenda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3880" y="1716972"/>
            <a:ext cx="7816241" cy="4062143"/>
          </a:xfrm>
        </p:spPr>
        <p:txBody>
          <a:bodyPr lIns="91423" tIns="45712" rIns="91423" bIns="45712"/>
          <a:lstStyle/>
          <a:p>
            <a:pPr>
              <a:lnSpc>
                <a:spcPct val="90000"/>
              </a:lnSpc>
            </a:pPr>
            <a:r>
              <a:rPr lang="en-US" altLang="en-US" dirty="0" smtClean="0">
                <a:solidFill>
                  <a:schemeClr val="tx2"/>
                </a:solidFill>
              </a:rPr>
              <a:t>Negotiation (20 mins)</a:t>
            </a:r>
          </a:p>
          <a:p>
            <a:pPr>
              <a:lnSpc>
                <a:spcPct val="90000"/>
              </a:lnSpc>
            </a:pPr>
            <a:r>
              <a:rPr lang="en-US" altLang="en-US" dirty="0" smtClean="0">
                <a:solidFill>
                  <a:schemeClr val="tx2"/>
                </a:solidFill>
              </a:rPr>
              <a:t>Observer debrief discussion </a:t>
            </a:r>
            <a:br>
              <a:rPr lang="en-US" altLang="en-US" dirty="0" smtClean="0">
                <a:solidFill>
                  <a:schemeClr val="tx2"/>
                </a:solidFill>
              </a:rPr>
            </a:br>
            <a:r>
              <a:rPr lang="en-US" altLang="en-US" dirty="0" smtClean="0">
                <a:solidFill>
                  <a:schemeClr val="tx2"/>
                </a:solidFill>
              </a:rPr>
              <a:t>(20 mins)</a:t>
            </a:r>
          </a:p>
          <a:p>
            <a:pPr>
              <a:lnSpc>
                <a:spcPct val="90000"/>
              </a:lnSpc>
            </a:pPr>
            <a:endParaRPr lang="en-US" altLang="en-US" dirty="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</a:pPr>
            <a:r>
              <a:rPr lang="en-US" altLang="en-US" dirty="0" smtClean="0">
                <a:solidFill>
                  <a:schemeClr val="tx2"/>
                </a:solidFill>
              </a:rPr>
              <a:t>Summarizing site reports (7 </a:t>
            </a:r>
            <a:r>
              <a:rPr lang="en-US" altLang="en-US" dirty="0" err="1" smtClean="0">
                <a:solidFill>
                  <a:schemeClr val="tx2"/>
                </a:solidFill>
              </a:rPr>
              <a:t>mins</a:t>
            </a:r>
            <a:r>
              <a:rPr lang="en-US" altLang="en-US" dirty="0" smtClean="0">
                <a:solidFill>
                  <a:schemeClr val="tx2"/>
                </a:solidFill>
              </a:rPr>
              <a:t> for each Group)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>
                <a:solidFill>
                  <a:schemeClr val="tx2"/>
                </a:solidFill>
              </a:rPr>
              <a:t>This will occur back in large group</a:t>
            </a:r>
          </a:p>
          <a:p>
            <a:pPr marL="0" indent="0">
              <a:lnSpc>
                <a:spcPct val="90000"/>
              </a:lnSpc>
              <a:buNone/>
            </a:pPr>
            <a:endParaRPr lang="en-US" altLang="en-US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0697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25780" y="838130"/>
            <a:ext cx="7816241" cy="858817"/>
          </a:xfrm>
        </p:spPr>
        <p:txBody>
          <a:bodyPr lIns="91423" tIns="45712" rIns="91423" bIns="45712" anchor="t">
            <a:normAutofit/>
          </a:bodyPr>
          <a:lstStyle/>
          <a:p>
            <a:r>
              <a:rPr lang="en-US" altLang="en-US" b="1" dirty="0"/>
              <a:t>Questions to Guide Discussion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3880" y="1789272"/>
            <a:ext cx="7816241" cy="4438267"/>
          </a:xfrm>
        </p:spPr>
        <p:txBody>
          <a:bodyPr lIns="91423" tIns="45712" rIns="91423" bIns="45712">
            <a:normAutofit fontScale="92500" lnSpcReduction="10000"/>
          </a:bodyPr>
          <a:lstStyle/>
          <a:p>
            <a:r>
              <a:rPr lang="en-US" altLang="en-US" dirty="0">
                <a:solidFill>
                  <a:schemeClr val="tx2"/>
                </a:solidFill>
              </a:rPr>
              <a:t>Observer sites</a:t>
            </a:r>
          </a:p>
          <a:p>
            <a:pPr lvl="1"/>
            <a:r>
              <a:rPr lang="en-US" altLang="en-US" dirty="0">
                <a:solidFill>
                  <a:schemeClr val="tx2"/>
                </a:solidFill>
              </a:rPr>
              <a:t>What went well?  What could be improved?  What strategies did you observe?  Are there other strategies that might have been useful?</a:t>
            </a:r>
          </a:p>
          <a:p>
            <a:r>
              <a:rPr lang="en-US" altLang="en-US" dirty="0">
                <a:solidFill>
                  <a:schemeClr val="tx2"/>
                </a:solidFill>
              </a:rPr>
              <a:t>Summarizing sites</a:t>
            </a:r>
          </a:p>
          <a:p>
            <a:pPr lvl="1"/>
            <a:r>
              <a:rPr lang="en-US" altLang="en-US" dirty="0" smtClean="0">
                <a:solidFill>
                  <a:schemeClr val="tx2"/>
                </a:solidFill>
              </a:rPr>
              <a:t>What was the result?  Did the sides reach an agreement?</a:t>
            </a:r>
          </a:p>
          <a:p>
            <a:pPr lvl="1"/>
            <a:r>
              <a:rPr lang="en-US" altLang="en-US" dirty="0" smtClean="0">
                <a:solidFill>
                  <a:schemeClr val="tx2"/>
                </a:solidFill>
              </a:rPr>
              <a:t>What </a:t>
            </a:r>
            <a:r>
              <a:rPr lang="en-US" altLang="en-US" dirty="0">
                <a:solidFill>
                  <a:schemeClr val="tx2"/>
                </a:solidFill>
              </a:rPr>
              <a:t>aspects of the exercise surprised you?</a:t>
            </a:r>
          </a:p>
          <a:p>
            <a:pPr lvl="1"/>
            <a:r>
              <a:rPr lang="en-US" altLang="en-US" dirty="0">
                <a:solidFill>
                  <a:schemeClr val="tx2"/>
                </a:solidFill>
              </a:rPr>
              <a:t>What haven’t we figured out about effective negotiating?  </a:t>
            </a:r>
          </a:p>
        </p:txBody>
      </p:sp>
    </p:spTree>
    <p:extLst>
      <p:ext uri="{BB962C8B-B14F-4D97-AF65-F5344CB8AC3E}">
        <p14:creationId xmlns:p14="http://schemas.microsoft.com/office/powerpoint/2010/main" val="3447441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76408" y="1730175"/>
            <a:ext cx="7816241" cy="2181521"/>
          </a:xfrm>
        </p:spPr>
        <p:txBody>
          <a:bodyPr/>
          <a:lstStyle/>
          <a:p>
            <a:r>
              <a:rPr lang="en-US" altLang="en-US" b="1" dirty="0" smtClean="0"/>
              <a:t>Break!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26093" y="3218928"/>
            <a:ext cx="8116866" cy="1429272"/>
          </a:xfrm>
        </p:spPr>
        <p:txBody>
          <a:bodyPr/>
          <a:lstStyle/>
          <a:p>
            <a:r>
              <a:rPr lang="en-US" altLang="en-US" dirty="0" smtClean="0">
                <a:solidFill>
                  <a:schemeClr val="tx2"/>
                </a:solidFill>
              </a:rPr>
              <a:t>Take five minutes to recharge and refresh.</a:t>
            </a:r>
          </a:p>
        </p:txBody>
      </p:sp>
      <p:sp>
        <p:nvSpPr>
          <p:cNvPr id="5" name="Slide Number Placeholder 5"/>
          <p:cNvSpPr txBox="1">
            <a:spLocks noGrp="1"/>
          </p:cNvSpPr>
          <p:nvPr/>
        </p:nvSpPr>
        <p:spPr bwMode="auto">
          <a:xfrm>
            <a:off x="6552710" y="6059684"/>
            <a:ext cx="1905521" cy="4576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918" tIns="45457" rIns="90918" bIns="45457"/>
          <a:lstStyle>
            <a:lvl1pPr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u"/>
              <a:defRPr sz="32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Char char="•"/>
              <a:defRPr sz="28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Wingdings" pitchFamily="2" charset="2"/>
              <a:buChar char="ü"/>
              <a:defRPr sz="24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;"/>
              <a:defRPr sz="20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BF1FEEBB-83AA-4BAB-8697-27EFFEA8DC70}" type="slidenum">
              <a:rPr lang="en-US" altLang="en-US" sz="1400" b="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rPr>
              <a:pPr algn="r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16</a:t>
            </a:fld>
            <a:endParaRPr lang="en-US" altLang="en-US" sz="1400" b="0" dirty="0">
              <a:solidFill>
                <a:schemeClr val="bg1"/>
              </a:solidFill>
              <a:latin typeface="Times New Roman" pitchFamily="18" charset="0"/>
              <a:ea typeface="MS PGothic" pitchFamily="34" charset="-12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1000" y="1271016"/>
            <a:ext cx="2438400" cy="162458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52710" y="1201667"/>
            <a:ext cx="1812676" cy="197215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55833" y="4419600"/>
            <a:ext cx="2657385" cy="1872824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173321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76406" y="737099"/>
            <a:ext cx="7816241" cy="827473"/>
          </a:xfrm>
        </p:spPr>
        <p:txBody>
          <a:bodyPr lIns="91423" tIns="45712" rIns="91423" bIns="45712" anchor="t"/>
          <a:lstStyle/>
          <a:p>
            <a:r>
              <a:rPr lang="en-US" altLang="en-US" b="1" dirty="0" smtClean="0"/>
              <a:t>Large Group Discussion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6406" y="1579269"/>
            <a:ext cx="7816241" cy="3869031"/>
          </a:xfrm>
        </p:spPr>
        <p:txBody>
          <a:bodyPr lIns="91423" tIns="45712" rIns="91423" bIns="45712"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altLang="en-US" sz="3600" dirty="0" smtClean="0">
                <a:solidFill>
                  <a:schemeClr val="tx2"/>
                </a:solidFill>
              </a:rPr>
              <a:t>We will hear from each of the Summarizing Sites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>
                <a:solidFill>
                  <a:schemeClr val="tx2"/>
                </a:solidFill>
              </a:rPr>
              <a:t>Negotiation A (CHC New Britain/Middletown – Grace, Meredith)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>
                <a:solidFill>
                  <a:schemeClr val="tx2"/>
                </a:solidFill>
              </a:rPr>
              <a:t>Negotiation B (</a:t>
            </a:r>
            <a:r>
              <a:rPr lang="en-US" altLang="en-US" dirty="0" err="1" smtClean="0">
                <a:solidFill>
                  <a:schemeClr val="tx2"/>
                </a:solidFill>
              </a:rPr>
              <a:t>HealthLinc</a:t>
            </a:r>
            <a:r>
              <a:rPr lang="en-US" altLang="en-US" dirty="0" smtClean="0">
                <a:solidFill>
                  <a:schemeClr val="tx2"/>
                </a:solidFill>
              </a:rPr>
              <a:t> – Erica, Irene, Jenny, Valerie)</a:t>
            </a:r>
          </a:p>
          <a:p>
            <a:pPr>
              <a:lnSpc>
                <a:spcPct val="90000"/>
              </a:lnSpc>
            </a:pPr>
            <a:r>
              <a:rPr lang="en-US" altLang="en-US" dirty="0" smtClean="0">
                <a:solidFill>
                  <a:schemeClr val="tx2"/>
                </a:solidFill>
              </a:rPr>
              <a:t>Things to share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>
                <a:solidFill>
                  <a:schemeClr val="tx2"/>
                </a:solidFill>
              </a:rPr>
              <a:t>What was the result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>
                <a:solidFill>
                  <a:schemeClr val="tx2"/>
                </a:solidFill>
              </a:rPr>
              <a:t>Your summary of how the negotiation went</a:t>
            </a:r>
          </a:p>
        </p:txBody>
      </p:sp>
    </p:spTree>
    <p:extLst>
      <p:ext uri="{BB962C8B-B14F-4D97-AF65-F5344CB8AC3E}">
        <p14:creationId xmlns:p14="http://schemas.microsoft.com/office/powerpoint/2010/main" val="3832815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22515" y="1730175"/>
            <a:ext cx="8071733" cy="2181521"/>
          </a:xfrm>
        </p:spPr>
        <p:txBody>
          <a:bodyPr/>
          <a:lstStyle/>
          <a:p>
            <a:r>
              <a:rPr lang="en-US" altLang="en-US" b="1" dirty="0" smtClean="0"/>
              <a:t>What haven’t we figured out yet?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26093" y="3805125"/>
            <a:ext cx="8116866" cy="1429272"/>
          </a:xfrm>
        </p:spPr>
        <p:txBody>
          <a:bodyPr/>
          <a:lstStyle/>
          <a:p>
            <a:r>
              <a:rPr lang="en-US" altLang="en-US" dirty="0" smtClean="0">
                <a:solidFill>
                  <a:schemeClr val="tx2"/>
                </a:solidFill>
              </a:rPr>
              <a:t>Questions or issues that remain unclear?</a:t>
            </a:r>
          </a:p>
        </p:txBody>
      </p:sp>
      <p:sp>
        <p:nvSpPr>
          <p:cNvPr id="5" name="Slide Number Placeholder 5"/>
          <p:cNvSpPr txBox="1">
            <a:spLocks noGrp="1"/>
          </p:cNvSpPr>
          <p:nvPr/>
        </p:nvSpPr>
        <p:spPr bwMode="auto">
          <a:xfrm>
            <a:off x="6552710" y="6059684"/>
            <a:ext cx="1905521" cy="4576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918" tIns="45457" rIns="90918" bIns="45457"/>
          <a:lstStyle>
            <a:lvl1pPr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u"/>
              <a:defRPr sz="32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Char char="•"/>
              <a:defRPr sz="28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Wingdings" pitchFamily="2" charset="2"/>
              <a:buChar char="ü"/>
              <a:defRPr sz="24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;"/>
              <a:defRPr sz="20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BF1FEEBB-83AA-4BAB-8697-27EFFEA8DC70}" type="slidenum">
              <a:rPr lang="en-US" altLang="en-US" sz="1400" b="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rPr>
              <a:pPr algn="r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18</a:t>
            </a:fld>
            <a:endParaRPr lang="en-US" altLang="en-US" sz="1400" b="0" dirty="0">
              <a:solidFill>
                <a:schemeClr val="bg1"/>
              </a:solidFill>
              <a:latin typeface="Times New Roman" pitchFamily="18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73087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76408" y="1730175"/>
            <a:ext cx="7816241" cy="2181521"/>
          </a:xfrm>
        </p:spPr>
        <p:txBody>
          <a:bodyPr/>
          <a:lstStyle/>
          <a:p>
            <a:r>
              <a:rPr lang="en-US" altLang="en-US" b="1" dirty="0" smtClean="0"/>
              <a:t>Take-home Thoughts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26093" y="3805125"/>
            <a:ext cx="8116866" cy="1429272"/>
          </a:xfrm>
        </p:spPr>
        <p:txBody>
          <a:bodyPr/>
          <a:lstStyle/>
          <a:p>
            <a:r>
              <a:rPr lang="en-US" altLang="en-US" dirty="0" smtClean="0">
                <a:solidFill>
                  <a:schemeClr val="tx2"/>
                </a:solidFill>
              </a:rPr>
              <a:t>Mark – share 1 or 2 ideas you will take away from our discussion</a:t>
            </a:r>
          </a:p>
        </p:txBody>
      </p:sp>
      <p:sp>
        <p:nvSpPr>
          <p:cNvPr id="5" name="Slide Number Placeholder 5"/>
          <p:cNvSpPr txBox="1">
            <a:spLocks noGrp="1"/>
          </p:cNvSpPr>
          <p:nvPr/>
        </p:nvSpPr>
        <p:spPr bwMode="auto">
          <a:xfrm>
            <a:off x="6552710" y="6059684"/>
            <a:ext cx="1905521" cy="4576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918" tIns="45457" rIns="90918" bIns="45457"/>
          <a:lstStyle>
            <a:lvl1pPr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u"/>
              <a:defRPr sz="32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Char char="•"/>
              <a:defRPr sz="28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Wingdings" pitchFamily="2" charset="2"/>
              <a:buChar char="ü"/>
              <a:defRPr sz="24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;"/>
              <a:defRPr sz="20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BF1FEEBB-83AA-4BAB-8697-27EFFEA8DC70}" type="slidenum">
              <a:rPr lang="en-US" altLang="en-US" sz="1400" b="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rPr>
              <a:pPr algn="r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19</a:t>
            </a:fld>
            <a:endParaRPr lang="en-US" altLang="en-US" sz="1400" b="0" dirty="0">
              <a:solidFill>
                <a:schemeClr val="bg1"/>
              </a:solidFill>
              <a:latin typeface="Times New Roman" pitchFamily="18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46229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13"/>
          <p:cNvSpPr>
            <a:spLocks noGrp="1" noChangeArrowheads="1"/>
          </p:cNvSpPr>
          <p:nvPr>
            <p:ph type="body" idx="1"/>
          </p:nvPr>
        </p:nvSpPr>
        <p:spPr>
          <a:xfrm>
            <a:off x="375781" y="1752650"/>
            <a:ext cx="8267178" cy="4632598"/>
          </a:xfrm>
        </p:spPr>
        <p:txBody>
          <a:bodyPr>
            <a:normAutofit/>
          </a:bodyPr>
          <a:lstStyle/>
          <a:p>
            <a:r>
              <a:rPr lang="en-US" altLang="en-US" dirty="0" smtClean="0">
                <a:solidFill>
                  <a:schemeClr val="tx2"/>
                </a:solidFill>
              </a:rPr>
              <a:t>To </a:t>
            </a:r>
            <a:r>
              <a:rPr lang="en-US" altLang="en-US" dirty="0">
                <a:solidFill>
                  <a:schemeClr val="tx2"/>
                </a:solidFill>
              </a:rPr>
              <a:t>review some principles about effective </a:t>
            </a:r>
            <a:r>
              <a:rPr lang="en-US" altLang="en-US" dirty="0" smtClean="0">
                <a:solidFill>
                  <a:schemeClr val="tx2"/>
                </a:solidFill>
              </a:rPr>
              <a:t>negotiation</a:t>
            </a:r>
          </a:p>
          <a:p>
            <a:endParaRPr lang="en-US" altLang="en-US" dirty="0">
              <a:solidFill>
                <a:schemeClr val="tx2"/>
              </a:solidFill>
            </a:endParaRPr>
          </a:p>
          <a:p>
            <a:r>
              <a:rPr lang="en-US" altLang="en-US" dirty="0" smtClean="0">
                <a:solidFill>
                  <a:schemeClr val="tx2"/>
                </a:solidFill>
              </a:rPr>
              <a:t>To </a:t>
            </a:r>
            <a:r>
              <a:rPr lang="en-US" altLang="en-US" dirty="0">
                <a:solidFill>
                  <a:schemeClr val="tx2"/>
                </a:solidFill>
              </a:rPr>
              <a:t>practice an actual negotiation and debrief about what we </a:t>
            </a:r>
            <a:r>
              <a:rPr lang="en-US" altLang="en-US" dirty="0" smtClean="0">
                <a:solidFill>
                  <a:schemeClr val="tx2"/>
                </a:solidFill>
              </a:rPr>
              <a:t>observe</a:t>
            </a:r>
            <a:endParaRPr lang="en-US" altLang="en-US" dirty="0">
              <a:solidFill>
                <a:schemeClr val="tx2"/>
              </a:solidFill>
            </a:endParaRPr>
          </a:p>
        </p:txBody>
      </p:sp>
      <p:sp>
        <p:nvSpPr>
          <p:cNvPr id="3077" name="Slide Number Placeholder 5"/>
          <p:cNvSpPr txBox="1">
            <a:spLocks noGrp="1"/>
          </p:cNvSpPr>
          <p:nvPr/>
        </p:nvSpPr>
        <p:spPr bwMode="auto">
          <a:xfrm>
            <a:off x="6552710" y="6059684"/>
            <a:ext cx="1905521" cy="4576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918" tIns="45457" rIns="90918" bIns="45457"/>
          <a:lstStyle>
            <a:lvl1pPr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u"/>
              <a:defRPr sz="32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Char char="•"/>
              <a:defRPr sz="28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Wingdings" pitchFamily="2" charset="2"/>
              <a:buChar char="ü"/>
              <a:defRPr sz="24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;"/>
              <a:defRPr sz="20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BF1FEEBB-83AA-4BAB-8697-27EFFEA8DC70}" type="slidenum">
              <a:rPr lang="en-US" altLang="en-US" sz="1400" b="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rPr>
              <a:pPr algn="r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2</a:t>
            </a:fld>
            <a:endParaRPr lang="en-US" altLang="en-US" sz="1400" b="0" dirty="0">
              <a:solidFill>
                <a:schemeClr val="bg1"/>
              </a:solidFill>
              <a:latin typeface="Times New Roman" pitchFamily="18" charset="0"/>
              <a:ea typeface="MS PGothic" pitchFamily="34" charset="-12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09966" y="800100"/>
            <a:ext cx="7315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rPr>
              <a:t>Session Goals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3482892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3"/>
          <p:cNvSpPr>
            <a:spLocks noGrp="1" noChangeArrowheads="1"/>
          </p:cNvSpPr>
          <p:nvPr>
            <p:ph idx="1"/>
          </p:nvPr>
        </p:nvSpPr>
        <p:spPr>
          <a:xfrm>
            <a:off x="663880" y="1698453"/>
            <a:ext cx="7816241" cy="4494790"/>
          </a:xfrm>
        </p:spPr>
        <p:txBody>
          <a:bodyPr lIns="90918" tIns="45457" rIns="90918" bIns="45457">
            <a:normAutofit fontScale="92500" lnSpcReduction="20000"/>
          </a:bodyPr>
          <a:lstStyle/>
          <a:p>
            <a:pPr>
              <a:lnSpc>
                <a:spcPct val="110000"/>
              </a:lnSpc>
            </a:pPr>
            <a:r>
              <a:rPr lang="en-US" altLang="en-US" dirty="0">
                <a:solidFill>
                  <a:schemeClr val="tx2"/>
                </a:solidFill>
              </a:rPr>
              <a:t>Describe a negotiation in which you have recently taken </a:t>
            </a:r>
            <a:r>
              <a:rPr lang="en-US" altLang="en-US" dirty="0" smtClean="0">
                <a:solidFill>
                  <a:schemeClr val="tx2"/>
                </a:solidFill>
              </a:rPr>
              <a:t>part</a:t>
            </a:r>
            <a:endParaRPr lang="en-US" altLang="en-US" dirty="0">
              <a:solidFill>
                <a:schemeClr val="tx2"/>
              </a:solidFill>
            </a:endParaRPr>
          </a:p>
          <a:p>
            <a:pPr lvl="1">
              <a:lnSpc>
                <a:spcPct val="110000"/>
              </a:lnSpc>
            </a:pPr>
            <a:r>
              <a:rPr lang="en-US" altLang="en-US" dirty="0">
                <a:solidFill>
                  <a:schemeClr val="tx2"/>
                </a:solidFill>
              </a:rPr>
              <a:t>Share information about the setting, other participants and the issues at stake.</a:t>
            </a:r>
          </a:p>
          <a:p>
            <a:pPr lvl="1">
              <a:lnSpc>
                <a:spcPct val="110000"/>
              </a:lnSpc>
            </a:pPr>
            <a:r>
              <a:rPr lang="en-US" altLang="en-US" dirty="0">
                <a:solidFill>
                  <a:schemeClr val="tx2"/>
                </a:solidFill>
              </a:rPr>
              <a:t>What was the result?</a:t>
            </a:r>
          </a:p>
          <a:p>
            <a:pPr>
              <a:lnSpc>
                <a:spcPct val="110000"/>
              </a:lnSpc>
            </a:pPr>
            <a:r>
              <a:rPr lang="en-US" altLang="en-US" dirty="0">
                <a:solidFill>
                  <a:schemeClr val="tx2"/>
                </a:solidFill>
              </a:rPr>
              <a:t>What went well in the negotiation?  What could have been improved?</a:t>
            </a:r>
          </a:p>
          <a:p>
            <a:pPr>
              <a:lnSpc>
                <a:spcPct val="110000"/>
              </a:lnSpc>
              <a:defRPr/>
            </a:pPr>
            <a:r>
              <a:rPr lang="en-US" altLang="en-US" dirty="0" smtClean="0">
                <a:solidFill>
                  <a:schemeClr val="tx2"/>
                </a:solidFill>
              </a:rPr>
              <a:t>Contact Mark if you have questions; be prepared to discuss your example on our next session (4/25/24)</a:t>
            </a:r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>
          <a:xfrm>
            <a:off x="663880" y="752412"/>
            <a:ext cx="7816241" cy="1128373"/>
          </a:xfrm>
        </p:spPr>
        <p:txBody>
          <a:bodyPr lIns="90918" tIns="45457" rIns="90918" bIns="45457"/>
          <a:lstStyle/>
          <a:p>
            <a:pPr eaLnBrk="1" hangingPunct="1"/>
            <a:r>
              <a:rPr lang="en-US" altLang="en-US" b="1" dirty="0" smtClean="0"/>
              <a:t>Assignment for Session XIII</a:t>
            </a:r>
          </a:p>
        </p:txBody>
      </p:sp>
      <p:sp>
        <p:nvSpPr>
          <p:cNvPr id="5" name="Slide Number Placeholder 5"/>
          <p:cNvSpPr txBox="1">
            <a:spLocks noGrp="1"/>
          </p:cNvSpPr>
          <p:nvPr/>
        </p:nvSpPr>
        <p:spPr bwMode="auto">
          <a:xfrm>
            <a:off x="6552710" y="6059684"/>
            <a:ext cx="1905521" cy="4576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918" tIns="45457" rIns="90918" bIns="45457"/>
          <a:lstStyle>
            <a:lvl1pPr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u"/>
              <a:defRPr sz="32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Char char="•"/>
              <a:defRPr sz="28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Wingdings" pitchFamily="2" charset="2"/>
              <a:buChar char="ü"/>
              <a:defRPr sz="24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;"/>
              <a:defRPr sz="20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BF1FEEBB-83AA-4BAB-8697-27EFFEA8DC70}" type="slidenum">
              <a:rPr lang="en-US" altLang="en-US" sz="1400" b="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rPr>
              <a:pPr algn="r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20</a:t>
            </a:fld>
            <a:endParaRPr lang="en-US" altLang="en-US" sz="1400" b="0" dirty="0">
              <a:solidFill>
                <a:schemeClr val="bg1"/>
              </a:solidFill>
              <a:latin typeface="Times New Roman" pitchFamily="18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418228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 txBox="1">
            <a:spLocks noGrp="1"/>
          </p:cNvSpPr>
          <p:nvPr/>
        </p:nvSpPr>
        <p:spPr bwMode="auto">
          <a:xfrm>
            <a:off x="6552710" y="6059684"/>
            <a:ext cx="1905521" cy="4576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918" tIns="45457" rIns="90918" bIns="45457"/>
          <a:lstStyle>
            <a:lvl1pPr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u"/>
              <a:defRPr sz="32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Char char="•"/>
              <a:defRPr sz="28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Wingdings" pitchFamily="2" charset="2"/>
              <a:buChar char="ü"/>
              <a:defRPr sz="24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;"/>
              <a:defRPr sz="20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BF1FEEBB-83AA-4BAB-8697-27EFFEA8DC70}" type="slidenum">
              <a:rPr lang="en-US" altLang="en-US" sz="1400" b="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rPr>
              <a:pPr algn="r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21</a:t>
            </a:fld>
            <a:endParaRPr lang="en-US" altLang="en-US" sz="1400" b="0" dirty="0">
              <a:solidFill>
                <a:schemeClr val="bg1"/>
              </a:solidFill>
              <a:latin typeface="Times New Roman" pitchFamily="18" charset="0"/>
              <a:ea typeface="MS PGothic" pitchFamily="34" charset="-128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33350" y="1838761"/>
            <a:ext cx="8839200" cy="3093457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Getting to Yes (a brief video summary) – 4 mins</a:t>
            </a:r>
          </a:p>
          <a:p>
            <a:endParaRPr lang="en-US" dirty="0" smtClean="0">
              <a:solidFill>
                <a:schemeClr val="bg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William </a:t>
            </a:r>
            <a:r>
              <a:rPr lang="en-US" dirty="0" err="1">
                <a:solidFill>
                  <a:schemeClr val="tx2"/>
                </a:solidFill>
              </a:rPr>
              <a:t>Ury</a:t>
            </a:r>
            <a:r>
              <a:rPr lang="en-US" dirty="0">
                <a:solidFill>
                  <a:schemeClr val="tx2"/>
                </a:solidFill>
              </a:rPr>
              <a:t>: The walk from "no" to "</a:t>
            </a:r>
            <a:r>
              <a:rPr lang="en-US" dirty="0" smtClean="0">
                <a:solidFill>
                  <a:schemeClr val="tx2"/>
                </a:solidFill>
              </a:rPr>
              <a:t>yes“ (a TED Talk by </a:t>
            </a:r>
            <a:r>
              <a:rPr lang="en-US" dirty="0" err="1" smtClean="0">
                <a:solidFill>
                  <a:schemeClr val="tx2"/>
                </a:solidFill>
              </a:rPr>
              <a:t>Ury</a:t>
            </a:r>
            <a:r>
              <a:rPr lang="en-US" dirty="0" smtClean="0">
                <a:solidFill>
                  <a:schemeClr val="tx2"/>
                </a:solidFill>
              </a:rPr>
              <a:t> – 19 minutes)</a:t>
            </a:r>
          </a:p>
          <a:p>
            <a:pPr lvl="1"/>
            <a:endParaRPr lang="en-US" dirty="0" smtClean="0">
              <a:solidFill>
                <a:schemeClr val="bg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09650" y="4194601"/>
            <a:ext cx="6686550" cy="49859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lvl="1" algn="ctr">
              <a:lnSpc>
                <a:spcPct val="110000"/>
              </a:lnSpc>
              <a:defRPr/>
            </a:pPr>
            <a:r>
              <a:rPr lang="en-US" altLang="en-US" sz="2400" dirty="0">
                <a:solidFill>
                  <a:schemeClr val="accent6">
                    <a:lumMod val="75000"/>
                  </a:schemeClr>
                </a:solidFill>
                <a:hlinkClick r:id="rId3"/>
              </a:rPr>
              <a:t>https://www.youtube.com/watch?v=6xCkhV7zhuw</a:t>
            </a:r>
            <a:endParaRPr lang="en-US" altLang="en-US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09650" y="2461051"/>
            <a:ext cx="6686550" cy="47827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lvl="1" algn="ctr">
              <a:lnSpc>
                <a:spcPct val="110000"/>
              </a:lnSpc>
              <a:defRPr/>
            </a:pPr>
            <a:r>
              <a:rPr lang="en-US" altLang="en-US" sz="2400" dirty="0">
                <a:solidFill>
                  <a:schemeClr val="accent6">
                    <a:lumMod val="75000"/>
                  </a:schemeClr>
                </a:solidFill>
                <a:hlinkClick r:id="rId4"/>
              </a:rPr>
              <a:t>https://</a:t>
            </a:r>
            <a:r>
              <a:rPr lang="en-US" altLang="en-US" sz="2400" dirty="0" smtClean="0">
                <a:solidFill>
                  <a:schemeClr val="accent6">
                    <a:lumMod val="75000"/>
                  </a:schemeClr>
                </a:solidFill>
                <a:hlinkClick r:id="rId4"/>
              </a:rPr>
              <a:t>www.youtube.com/watch?v=zTH2zEvDxRc</a:t>
            </a:r>
            <a:endParaRPr lang="en-US" altLang="en-US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09966" y="857250"/>
            <a:ext cx="7315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rPr>
              <a:t>References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959666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3880" y="1545523"/>
            <a:ext cx="7816241" cy="5008722"/>
          </a:xfrm>
        </p:spPr>
        <p:txBody>
          <a:bodyPr lIns="91423" tIns="45712" rIns="91423" bIns="45712"/>
          <a:lstStyle/>
          <a:p>
            <a:r>
              <a:rPr lang="en-US" altLang="en-US" dirty="0" smtClean="0">
                <a:solidFill>
                  <a:schemeClr val="tx2"/>
                </a:solidFill>
              </a:rPr>
              <a:t>QI Seminar Series will end on June 27</a:t>
            </a:r>
            <a:r>
              <a:rPr lang="en-US" altLang="en-US" baseline="30000" dirty="0" smtClean="0">
                <a:solidFill>
                  <a:schemeClr val="tx2"/>
                </a:solidFill>
              </a:rPr>
              <a:t>th</a:t>
            </a:r>
            <a:r>
              <a:rPr lang="en-US" altLang="en-US" dirty="0" smtClean="0">
                <a:solidFill>
                  <a:schemeClr val="tx2"/>
                </a:solidFill>
              </a:rPr>
              <a:t>    </a:t>
            </a:r>
          </a:p>
          <a:p>
            <a:r>
              <a:rPr lang="en-US" altLang="en-US" dirty="0" smtClean="0">
                <a:solidFill>
                  <a:schemeClr val="tx2"/>
                </a:solidFill>
              </a:rPr>
              <a:t>We are interested in incorporating topics that would be of interest to you in our final sessions</a:t>
            </a:r>
          </a:p>
          <a:p>
            <a:pPr lvl="1"/>
            <a:r>
              <a:rPr lang="en-US" altLang="en-US" dirty="0" smtClean="0">
                <a:solidFill>
                  <a:schemeClr val="tx2"/>
                </a:solidFill>
              </a:rPr>
              <a:t>Please send us any ideas you have</a:t>
            </a:r>
          </a:p>
          <a:p>
            <a:r>
              <a:rPr lang="en-US" altLang="en-US" dirty="0" smtClean="0">
                <a:solidFill>
                  <a:schemeClr val="tx2"/>
                </a:solidFill>
              </a:rPr>
              <a:t>We are planning the final sessions </a:t>
            </a:r>
            <a:r>
              <a:rPr lang="en-US" altLang="en-US" dirty="0">
                <a:solidFill>
                  <a:schemeClr val="tx2"/>
                </a:solidFill>
              </a:rPr>
              <a:t>o</a:t>
            </a:r>
            <a:r>
              <a:rPr lang="en-US" altLang="en-US" dirty="0" smtClean="0">
                <a:solidFill>
                  <a:schemeClr val="tx2"/>
                </a:solidFill>
              </a:rPr>
              <a:t>n May 23</a:t>
            </a:r>
            <a:r>
              <a:rPr lang="en-US" altLang="en-US" baseline="30000" dirty="0" smtClean="0">
                <a:solidFill>
                  <a:schemeClr val="tx2"/>
                </a:solidFill>
              </a:rPr>
              <a:t>rd</a:t>
            </a:r>
            <a:r>
              <a:rPr lang="en-US" altLang="en-US" dirty="0" smtClean="0">
                <a:solidFill>
                  <a:schemeClr val="tx2"/>
                </a:solidFill>
              </a:rPr>
              <a:t>, June 13</a:t>
            </a:r>
            <a:r>
              <a:rPr lang="en-US" altLang="en-US" baseline="30000" dirty="0" smtClean="0">
                <a:solidFill>
                  <a:schemeClr val="tx2"/>
                </a:solidFill>
              </a:rPr>
              <a:t>th</a:t>
            </a:r>
            <a:r>
              <a:rPr lang="en-US" altLang="en-US" dirty="0" smtClean="0">
                <a:solidFill>
                  <a:schemeClr val="tx2"/>
                </a:solidFill>
              </a:rPr>
              <a:t> and June 27</a:t>
            </a:r>
            <a:r>
              <a:rPr lang="en-US" altLang="en-US" baseline="30000" dirty="0" smtClean="0">
                <a:solidFill>
                  <a:schemeClr val="tx2"/>
                </a:solidFill>
              </a:rPr>
              <a:t>th</a:t>
            </a:r>
            <a:r>
              <a:rPr lang="en-US" altLang="en-US" dirty="0" smtClean="0">
                <a:solidFill>
                  <a:schemeClr val="tx2"/>
                </a:solidFill>
              </a:rPr>
              <a:t> as a way to enhance all of our learning (see next slide)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23900" y="838200"/>
            <a:ext cx="76581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A Look Ahead…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1051244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3880" y="1507423"/>
            <a:ext cx="7816241" cy="5008722"/>
          </a:xfrm>
        </p:spPr>
        <p:txBody>
          <a:bodyPr lIns="91423" tIns="45712" rIns="91423" bIns="45712">
            <a:normAutofit fontScale="92500" lnSpcReduction="20000"/>
          </a:bodyPr>
          <a:lstStyle/>
          <a:p>
            <a:r>
              <a:rPr lang="en-US" altLang="en-US" dirty="0" smtClean="0">
                <a:solidFill>
                  <a:schemeClr val="tx2"/>
                </a:solidFill>
              </a:rPr>
              <a:t>We will ask each team to create a presentation to help all of us learn from their experience</a:t>
            </a:r>
          </a:p>
          <a:p>
            <a:r>
              <a:rPr lang="en-US" altLang="en-US" dirty="0" smtClean="0">
                <a:solidFill>
                  <a:schemeClr val="tx2"/>
                </a:solidFill>
              </a:rPr>
              <a:t>Options for the presentation</a:t>
            </a:r>
          </a:p>
          <a:p>
            <a:pPr lvl="1"/>
            <a:r>
              <a:rPr lang="en-US" altLang="en-US" dirty="0" smtClean="0">
                <a:solidFill>
                  <a:schemeClr val="tx2"/>
                </a:solidFill>
              </a:rPr>
              <a:t>A summary of your site’s QI project to date</a:t>
            </a:r>
          </a:p>
          <a:p>
            <a:pPr lvl="1"/>
            <a:r>
              <a:rPr lang="en-US" altLang="en-US" dirty="0" smtClean="0">
                <a:solidFill>
                  <a:schemeClr val="tx2"/>
                </a:solidFill>
              </a:rPr>
              <a:t>A topic that you found particularly helpful in our QI seminar series and how you have used this information in your work</a:t>
            </a:r>
          </a:p>
          <a:p>
            <a:r>
              <a:rPr lang="en-US" altLang="en-US" dirty="0" smtClean="0">
                <a:solidFill>
                  <a:schemeClr val="tx2"/>
                </a:solidFill>
              </a:rPr>
              <a:t>We will ask each site to sign up (by May 9</a:t>
            </a:r>
            <a:r>
              <a:rPr lang="en-US" altLang="en-US" baseline="30000" dirty="0" smtClean="0">
                <a:solidFill>
                  <a:schemeClr val="tx2"/>
                </a:solidFill>
              </a:rPr>
              <a:t>th</a:t>
            </a:r>
            <a:r>
              <a:rPr lang="en-US" altLang="en-US" dirty="0" smtClean="0">
                <a:solidFill>
                  <a:schemeClr val="tx2"/>
                </a:solidFill>
              </a:rPr>
              <a:t>) for a date to present and confirmation of your topic</a:t>
            </a:r>
          </a:p>
          <a:p>
            <a:r>
              <a:rPr lang="en-US" altLang="en-US" dirty="0" smtClean="0">
                <a:solidFill>
                  <a:schemeClr val="tx2"/>
                </a:solidFill>
              </a:rPr>
              <a:t>Some additional guidance for each type of presentation follows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01980" y="799537"/>
            <a:ext cx="76581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Final Sessions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1458308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3880" y="1545523"/>
            <a:ext cx="7816241" cy="5008722"/>
          </a:xfrm>
        </p:spPr>
        <p:txBody>
          <a:bodyPr lIns="91423" tIns="45712" rIns="91423" bIns="45712">
            <a:normAutofit fontScale="92500" lnSpcReduction="10000"/>
          </a:bodyPr>
          <a:lstStyle/>
          <a:p>
            <a:r>
              <a:rPr lang="en-US" altLang="en-US" dirty="0" smtClean="0">
                <a:solidFill>
                  <a:schemeClr val="tx2"/>
                </a:solidFill>
              </a:rPr>
              <a:t>A summary of your team’s QI project to date that includes</a:t>
            </a:r>
          </a:p>
          <a:p>
            <a:pPr lvl="1"/>
            <a:r>
              <a:rPr lang="en-US" altLang="en-US" dirty="0" smtClean="0">
                <a:solidFill>
                  <a:schemeClr val="tx2"/>
                </a:solidFill>
              </a:rPr>
              <a:t>A description of your project based on your project charter</a:t>
            </a:r>
          </a:p>
          <a:p>
            <a:pPr lvl="1"/>
            <a:r>
              <a:rPr lang="en-US" altLang="en-US" dirty="0" smtClean="0">
                <a:solidFill>
                  <a:schemeClr val="tx2"/>
                </a:solidFill>
              </a:rPr>
              <a:t>How your stakeholder interactions informed your effort</a:t>
            </a:r>
          </a:p>
          <a:p>
            <a:pPr lvl="1"/>
            <a:r>
              <a:rPr lang="en-US" altLang="en-US" dirty="0" smtClean="0">
                <a:solidFill>
                  <a:schemeClr val="tx2"/>
                </a:solidFill>
              </a:rPr>
              <a:t>What change(s) did you want to try (or what happened when you tried them)</a:t>
            </a:r>
          </a:p>
          <a:p>
            <a:pPr lvl="1"/>
            <a:r>
              <a:rPr lang="en-US" altLang="en-US" dirty="0" smtClean="0">
                <a:solidFill>
                  <a:schemeClr val="tx2"/>
                </a:solidFill>
              </a:rPr>
              <a:t>What advice do you have moving forward related to this issue</a:t>
            </a:r>
          </a:p>
          <a:p>
            <a:pPr lvl="1"/>
            <a:r>
              <a:rPr lang="en-US" altLang="en-US" dirty="0" smtClean="0">
                <a:solidFill>
                  <a:schemeClr val="tx2"/>
                </a:solidFill>
              </a:rPr>
              <a:t>You may also include examples of flowcharts, data summaries, interview results etc.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23900" y="781050"/>
            <a:ext cx="76581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Final Presentation Option 1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1276948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3880" y="1545523"/>
            <a:ext cx="7816241" cy="5008722"/>
          </a:xfrm>
        </p:spPr>
        <p:txBody>
          <a:bodyPr lIns="91423" tIns="45712" rIns="91423" bIns="45712">
            <a:normAutofit/>
          </a:bodyPr>
          <a:lstStyle/>
          <a:p>
            <a:r>
              <a:rPr lang="en-US" altLang="en-US" dirty="0" smtClean="0">
                <a:solidFill>
                  <a:schemeClr val="tx2"/>
                </a:solidFill>
              </a:rPr>
              <a:t>Discussion of a QI </a:t>
            </a:r>
            <a:r>
              <a:rPr lang="en-US" altLang="en-US" dirty="0">
                <a:solidFill>
                  <a:schemeClr val="tx2"/>
                </a:solidFill>
              </a:rPr>
              <a:t>seminar series </a:t>
            </a:r>
            <a:r>
              <a:rPr lang="en-US" altLang="en-US" dirty="0" smtClean="0">
                <a:solidFill>
                  <a:schemeClr val="tx2"/>
                </a:solidFill>
              </a:rPr>
              <a:t>topic that includes</a:t>
            </a:r>
            <a:endParaRPr lang="en-US" altLang="en-US" dirty="0">
              <a:solidFill>
                <a:schemeClr val="tx2"/>
              </a:solidFill>
            </a:endParaRPr>
          </a:p>
          <a:p>
            <a:pPr lvl="1"/>
            <a:r>
              <a:rPr lang="en-US" altLang="en-US" dirty="0" smtClean="0">
                <a:solidFill>
                  <a:schemeClr val="tx2"/>
                </a:solidFill>
              </a:rPr>
              <a:t>Why you found the topic helpful/meaningful</a:t>
            </a:r>
          </a:p>
          <a:p>
            <a:pPr lvl="1"/>
            <a:r>
              <a:rPr lang="en-US" altLang="en-US" dirty="0" smtClean="0">
                <a:solidFill>
                  <a:schemeClr val="tx2"/>
                </a:solidFill>
              </a:rPr>
              <a:t>How you have used what you learned in your work</a:t>
            </a:r>
          </a:p>
          <a:p>
            <a:pPr lvl="1"/>
            <a:r>
              <a:rPr lang="en-US" altLang="en-US" dirty="0" smtClean="0">
                <a:solidFill>
                  <a:schemeClr val="tx2"/>
                </a:solidFill>
              </a:rPr>
              <a:t>Ideas for how to help future residents learn about this topic (must include one specific example)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23900" y="800100"/>
            <a:ext cx="76581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Final Presentation Option 2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1107380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63880" y="710285"/>
            <a:ext cx="7816241" cy="752249"/>
          </a:xfrm>
        </p:spPr>
        <p:txBody>
          <a:bodyPr lIns="90918" tIns="45457" rIns="90918" bIns="45457" anchor="t">
            <a:noAutofit/>
          </a:bodyPr>
          <a:lstStyle/>
          <a:p>
            <a:r>
              <a:rPr lang="en-US" altLang="en-US" b="1" dirty="0" smtClean="0"/>
              <a:t>Roles</a:t>
            </a:r>
            <a:endParaRPr lang="en-US" altLang="en-US" b="1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3880" y="1548380"/>
            <a:ext cx="7816241" cy="4740113"/>
          </a:xfrm>
        </p:spPr>
        <p:txBody>
          <a:bodyPr lIns="90918" tIns="45457" rIns="90918" bIns="45457">
            <a:normAutofit lnSpcReduction="10000"/>
          </a:bodyPr>
          <a:lstStyle/>
          <a:p>
            <a:pPr>
              <a:spcBef>
                <a:spcPct val="15000"/>
              </a:spcBef>
              <a:spcAft>
                <a:spcPct val="15000"/>
              </a:spcAft>
            </a:pPr>
            <a:r>
              <a:rPr lang="en-US" altLang="en-US" dirty="0" smtClean="0">
                <a:solidFill>
                  <a:schemeClr val="tx2"/>
                </a:solidFill>
              </a:rPr>
              <a:t>Theory burst presenter</a:t>
            </a:r>
            <a:endParaRPr lang="en-US" altLang="en-US" dirty="0">
              <a:solidFill>
                <a:schemeClr val="tx2"/>
              </a:solidFill>
            </a:endParaRPr>
          </a:p>
          <a:p>
            <a:pPr lvl="1">
              <a:spcBef>
                <a:spcPct val="15000"/>
              </a:spcBef>
              <a:spcAft>
                <a:spcPct val="15000"/>
              </a:spcAft>
            </a:pPr>
            <a:r>
              <a:rPr lang="en-US" altLang="en-US" dirty="0" smtClean="0">
                <a:solidFill>
                  <a:schemeClr val="tx2"/>
                </a:solidFill>
              </a:rPr>
              <a:t>Mark</a:t>
            </a:r>
            <a:endParaRPr lang="en-US" altLang="en-US" dirty="0">
              <a:solidFill>
                <a:schemeClr val="tx2"/>
              </a:solidFill>
            </a:endParaRPr>
          </a:p>
          <a:p>
            <a:pPr>
              <a:spcBef>
                <a:spcPct val="15000"/>
              </a:spcBef>
              <a:spcAft>
                <a:spcPct val="15000"/>
              </a:spcAft>
            </a:pPr>
            <a:r>
              <a:rPr lang="en-US" altLang="en-US" dirty="0" smtClean="0">
                <a:solidFill>
                  <a:schemeClr val="tx2"/>
                </a:solidFill>
              </a:rPr>
              <a:t>Small group facilitators</a:t>
            </a:r>
            <a:endParaRPr lang="en-US" altLang="en-US" dirty="0">
              <a:solidFill>
                <a:schemeClr val="tx2"/>
              </a:solidFill>
            </a:endParaRPr>
          </a:p>
          <a:p>
            <a:pPr lvl="1">
              <a:spcBef>
                <a:spcPct val="15000"/>
              </a:spcBef>
              <a:spcAft>
                <a:spcPct val="15000"/>
              </a:spcAft>
            </a:pPr>
            <a:r>
              <a:rPr lang="en-US" altLang="en-US" smtClean="0">
                <a:solidFill>
                  <a:schemeClr val="tx2"/>
                </a:solidFill>
              </a:rPr>
              <a:t>Meaghan </a:t>
            </a:r>
            <a:r>
              <a:rPr lang="en-US" altLang="en-US" dirty="0" smtClean="0">
                <a:solidFill>
                  <a:schemeClr val="tx2"/>
                </a:solidFill>
              </a:rPr>
              <a:t>and Mark</a:t>
            </a:r>
            <a:endParaRPr lang="en-US" altLang="en-US" dirty="0">
              <a:solidFill>
                <a:schemeClr val="tx2"/>
              </a:solidFill>
            </a:endParaRPr>
          </a:p>
          <a:p>
            <a:pPr>
              <a:spcBef>
                <a:spcPct val="15000"/>
              </a:spcBef>
              <a:spcAft>
                <a:spcPct val="15000"/>
              </a:spcAft>
            </a:pPr>
            <a:r>
              <a:rPr lang="en-US" altLang="en-US" dirty="0" smtClean="0">
                <a:solidFill>
                  <a:schemeClr val="tx2"/>
                </a:solidFill>
              </a:rPr>
              <a:t>Technical genius</a:t>
            </a:r>
          </a:p>
          <a:p>
            <a:pPr lvl="1">
              <a:spcBef>
                <a:spcPct val="15000"/>
              </a:spcBef>
              <a:spcAft>
                <a:spcPct val="15000"/>
              </a:spcAft>
            </a:pPr>
            <a:r>
              <a:rPr lang="en-US" altLang="en-US" dirty="0" smtClean="0">
                <a:solidFill>
                  <a:schemeClr val="tx2"/>
                </a:solidFill>
              </a:rPr>
              <a:t>Sarah</a:t>
            </a:r>
            <a:endParaRPr lang="en-US" altLang="en-US" dirty="0">
              <a:solidFill>
                <a:schemeClr val="tx2"/>
              </a:solidFill>
            </a:endParaRPr>
          </a:p>
          <a:p>
            <a:pPr>
              <a:spcBef>
                <a:spcPct val="15000"/>
              </a:spcBef>
              <a:spcAft>
                <a:spcPct val="15000"/>
              </a:spcAft>
            </a:pPr>
            <a:r>
              <a:rPr lang="en-US" altLang="en-US" dirty="0" smtClean="0">
                <a:solidFill>
                  <a:schemeClr val="tx2"/>
                </a:solidFill>
              </a:rPr>
              <a:t>Take-home </a:t>
            </a:r>
            <a:r>
              <a:rPr lang="en-US" altLang="en-US" dirty="0">
                <a:solidFill>
                  <a:schemeClr val="tx2"/>
                </a:solidFill>
              </a:rPr>
              <a:t>thoughts </a:t>
            </a:r>
            <a:r>
              <a:rPr lang="en-US" altLang="en-US" dirty="0" smtClean="0">
                <a:solidFill>
                  <a:schemeClr val="tx2"/>
                </a:solidFill>
              </a:rPr>
              <a:t>report-out</a:t>
            </a:r>
          </a:p>
          <a:p>
            <a:pPr lvl="1">
              <a:spcBef>
                <a:spcPct val="15000"/>
              </a:spcBef>
              <a:spcAft>
                <a:spcPct val="15000"/>
              </a:spcAft>
            </a:pPr>
            <a:r>
              <a:rPr lang="en-US" altLang="en-US" dirty="0" smtClean="0">
                <a:solidFill>
                  <a:schemeClr val="tx2"/>
                </a:solidFill>
              </a:rPr>
              <a:t>Mark</a:t>
            </a:r>
          </a:p>
          <a:p>
            <a:pPr lvl="1">
              <a:spcBef>
                <a:spcPct val="15000"/>
              </a:spcBef>
              <a:spcAft>
                <a:spcPct val="15000"/>
              </a:spcAft>
            </a:pPr>
            <a:endParaRPr lang="en-US" altLang="en-US" dirty="0" smtClean="0">
              <a:solidFill>
                <a:schemeClr val="tx2"/>
              </a:solidFill>
            </a:endParaRPr>
          </a:p>
        </p:txBody>
      </p:sp>
      <p:sp>
        <p:nvSpPr>
          <p:cNvPr id="5" name="Slide Number Placeholder 5"/>
          <p:cNvSpPr txBox="1">
            <a:spLocks noGrp="1"/>
          </p:cNvSpPr>
          <p:nvPr/>
        </p:nvSpPr>
        <p:spPr bwMode="auto">
          <a:xfrm>
            <a:off x="6552710" y="6059684"/>
            <a:ext cx="1905521" cy="4576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918" tIns="45457" rIns="90918" bIns="45457"/>
          <a:lstStyle>
            <a:lvl1pPr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u"/>
              <a:defRPr sz="32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Char char="•"/>
              <a:defRPr sz="28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Wingdings" pitchFamily="2" charset="2"/>
              <a:buChar char="ü"/>
              <a:defRPr sz="24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;"/>
              <a:defRPr sz="20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BF1FEEBB-83AA-4BAB-8697-27EFFEA8DC70}" type="slidenum">
              <a:rPr lang="en-US" altLang="en-US" sz="1400" b="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rPr>
              <a:pPr algn="r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3</a:t>
            </a:fld>
            <a:endParaRPr lang="en-US" altLang="en-US" sz="1400" b="0" dirty="0">
              <a:solidFill>
                <a:schemeClr val="bg1"/>
              </a:solidFill>
              <a:latin typeface="Times New Roman" pitchFamily="18" charset="0"/>
              <a:ea typeface="MS PGothic" pitchFamily="34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83513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13"/>
          <p:cNvSpPr>
            <a:spLocks noGrp="1" noChangeArrowheads="1"/>
          </p:cNvSpPr>
          <p:nvPr>
            <p:ph type="body" idx="1"/>
          </p:nvPr>
        </p:nvSpPr>
        <p:spPr>
          <a:xfrm>
            <a:off x="375781" y="1705038"/>
            <a:ext cx="8267178" cy="4632598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ct val="15000"/>
              </a:spcBef>
              <a:spcAft>
                <a:spcPct val="15000"/>
              </a:spcAft>
              <a:defRPr/>
            </a:pPr>
            <a:r>
              <a:rPr lang="en-US" altLang="en-US" dirty="0" smtClean="0">
                <a:solidFill>
                  <a:schemeClr val="tx2"/>
                </a:solidFill>
              </a:rPr>
              <a:t>Welcome and check-in (5 minutes)</a:t>
            </a:r>
          </a:p>
          <a:p>
            <a:pPr>
              <a:spcBef>
                <a:spcPct val="15000"/>
              </a:spcBef>
              <a:spcAft>
                <a:spcPct val="15000"/>
              </a:spcAft>
              <a:defRPr/>
            </a:pPr>
            <a:r>
              <a:rPr lang="en-US" altLang="en-US" dirty="0" smtClean="0">
                <a:solidFill>
                  <a:schemeClr val="tx2"/>
                </a:solidFill>
              </a:rPr>
              <a:t>Theory </a:t>
            </a:r>
            <a:r>
              <a:rPr lang="en-US" altLang="en-US" dirty="0">
                <a:solidFill>
                  <a:schemeClr val="tx2"/>
                </a:solidFill>
              </a:rPr>
              <a:t>burst </a:t>
            </a:r>
            <a:r>
              <a:rPr lang="en-US" altLang="en-US" dirty="0" smtClean="0">
                <a:solidFill>
                  <a:schemeClr val="tx2"/>
                </a:solidFill>
              </a:rPr>
              <a:t>(10 minutes)</a:t>
            </a:r>
            <a:endParaRPr lang="en-US" altLang="en-US" dirty="0">
              <a:solidFill>
                <a:schemeClr val="tx2"/>
              </a:solidFill>
            </a:endParaRPr>
          </a:p>
          <a:p>
            <a:pPr lvl="1">
              <a:spcBef>
                <a:spcPct val="15000"/>
              </a:spcBef>
              <a:spcAft>
                <a:spcPct val="15000"/>
              </a:spcAft>
              <a:defRPr/>
            </a:pPr>
            <a:r>
              <a:rPr lang="en-US" altLang="en-US" dirty="0" smtClean="0">
                <a:solidFill>
                  <a:schemeClr val="tx2"/>
                </a:solidFill>
              </a:rPr>
              <a:t>Principled negotiation</a:t>
            </a:r>
          </a:p>
          <a:p>
            <a:pPr>
              <a:spcBef>
                <a:spcPct val="15000"/>
              </a:spcBef>
              <a:spcAft>
                <a:spcPct val="15000"/>
              </a:spcAft>
              <a:defRPr/>
            </a:pPr>
            <a:r>
              <a:rPr lang="en-US" altLang="en-US" dirty="0" smtClean="0">
                <a:solidFill>
                  <a:schemeClr val="tx2"/>
                </a:solidFill>
              </a:rPr>
              <a:t>Negotiation set-up (5 minutes)</a:t>
            </a:r>
          </a:p>
          <a:p>
            <a:pPr>
              <a:spcBef>
                <a:spcPct val="15000"/>
              </a:spcBef>
              <a:spcAft>
                <a:spcPct val="15000"/>
              </a:spcAft>
              <a:defRPr/>
            </a:pPr>
            <a:r>
              <a:rPr lang="en-US" altLang="en-US" dirty="0" smtClean="0">
                <a:solidFill>
                  <a:schemeClr val="tx2"/>
                </a:solidFill>
              </a:rPr>
              <a:t>Live negotiation (20 minutes)</a:t>
            </a:r>
          </a:p>
          <a:p>
            <a:pPr>
              <a:spcBef>
                <a:spcPct val="15000"/>
              </a:spcBef>
              <a:spcAft>
                <a:spcPct val="15000"/>
              </a:spcAft>
              <a:defRPr/>
            </a:pPr>
            <a:r>
              <a:rPr lang="en-US" altLang="en-US" dirty="0" smtClean="0">
                <a:solidFill>
                  <a:schemeClr val="tx2"/>
                </a:solidFill>
              </a:rPr>
              <a:t>Negotiation debrief (20 minutes)</a:t>
            </a:r>
          </a:p>
          <a:p>
            <a:pPr>
              <a:spcBef>
                <a:spcPct val="15000"/>
              </a:spcBef>
              <a:spcAft>
                <a:spcPct val="15000"/>
              </a:spcAft>
              <a:defRPr/>
            </a:pPr>
            <a:r>
              <a:rPr lang="en-US" altLang="en-US" dirty="0" smtClean="0">
                <a:solidFill>
                  <a:schemeClr val="tx2"/>
                </a:solidFill>
              </a:rPr>
              <a:t>Break (5 minutes)</a:t>
            </a:r>
          </a:p>
          <a:p>
            <a:pPr>
              <a:spcBef>
                <a:spcPct val="15000"/>
              </a:spcBef>
              <a:spcAft>
                <a:spcPct val="15000"/>
              </a:spcAft>
              <a:defRPr/>
            </a:pPr>
            <a:r>
              <a:rPr lang="en-US" altLang="en-US" dirty="0" smtClean="0">
                <a:solidFill>
                  <a:schemeClr val="tx2"/>
                </a:solidFill>
              </a:rPr>
              <a:t>Large group debrief (15 minutes)</a:t>
            </a:r>
            <a:endParaRPr lang="en-US" altLang="en-US" dirty="0">
              <a:solidFill>
                <a:schemeClr val="tx2"/>
              </a:solidFill>
            </a:endParaRPr>
          </a:p>
          <a:p>
            <a:pPr>
              <a:defRPr/>
            </a:pPr>
            <a:r>
              <a:rPr lang="en-US" altLang="en-US" dirty="0" smtClean="0">
                <a:solidFill>
                  <a:schemeClr val="tx2"/>
                </a:solidFill>
              </a:rPr>
              <a:t>Summary </a:t>
            </a:r>
            <a:r>
              <a:rPr lang="en-US" altLang="en-US" dirty="0">
                <a:solidFill>
                  <a:schemeClr val="tx2"/>
                </a:solidFill>
              </a:rPr>
              <a:t>and take-home points </a:t>
            </a:r>
            <a:r>
              <a:rPr lang="en-US" altLang="en-US" dirty="0" smtClean="0">
                <a:solidFill>
                  <a:schemeClr val="tx2"/>
                </a:solidFill>
              </a:rPr>
              <a:t>(10 </a:t>
            </a:r>
            <a:r>
              <a:rPr lang="en-US" altLang="en-US" dirty="0">
                <a:solidFill>
                  <a:schemeClr val="tx2"/>
                </a:solidFill>
              </a:rPr>
              <a:t>mins)</a:t>
            </a:r>
          </a:p>
        </p:txBody>
      </p:sp>
      <p:sp>
        <p:nvSpPr>
          <p:cNvPr id="5" name="Slide Number Placeholder 5"/>
          <p:cNvSpPr txBox="1">
            <a:spLocks noGrp="1"/>
          </p:cNvSpPr>
          <p:nvPr/>
        </p:nvSpPr>
        <p:spPr bwMode="auto">
          <a:xfrm>
            <a:off x="6552710" y="6059684"/>
            <a:ext cx="1905521" cy="4576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918" tIns="45457" rIns="90918" bIns="45457"/>
          <a:lstStyle>
            <a:lvl1pPr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u"/>
              <a:defRPr sz="32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Char char="•"/>
              <a:defRPr sz="28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Wingdings" pitchFamily="2" charset="2"/>
              <a:buChar char="ü"/>
              <a:defRPr sz="24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;"/>
              <a:defRPr sz="20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BF1FEEBB-83AA-4BAB-8697-27EFFEA8DC70}" type="slidenum">
              <a:rPr lang="en-US" altLang="en-US" sz="1400" b="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rPr>
              <a:pPr algn="r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4</a:t>
            </a:fld>
            <a:endParaRPr lang="en-US" altLang="en-US" sz="1400" b="0" dirty="0">
              <a:solidFill>
                <a:schemeClr val="bg1"/>
              </a:solidFill>
              <a:latin typeface="Times New Roman" pitchFamily="18" charset="0"/>
              <a:ea typeface="MS PGothic" pitchFamily="34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9966" y="781050"/>
            <a:ext cx="7315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rPr>
              <a:t>Agenda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8146281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219200"/>
            <a:ext cx="9144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i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rPr>
              <a:t>An overview of Quality Improvement (</a:t>
            </a:r>
            <a:r>
              <a:rPr kumimoji="0" lang="en-US" sz="2400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rPr>
              <a:t>10/12/23)</a:t>
            </a:r>
            <a:endParaRPr kumimoji="0" lang="en-US" sz="2400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rPr>
              <a:t>Care Observations</a:t>
            </a:r>
            <a:r>
              <a:rPr kumimoji="0" lang="en-US" sz="2400" i="1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en-US" sz="2400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rPr>
              <a:t>&amp; Stakeholder Considerations </a:t>
            </a:r>
            <a:r>
              <a:rPr kumimoji="0" lang="en-US" sz="2400" i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rPr>
              <a:t>(</a:t>
            </a:r>
            <a:r>
              <a:rPr kumimoji="0" lang="en-US" sz="2400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rPr>
              <a:t>10/26/23)</a:t>
            </a:r>
            <a:endParaRPr kumimoji="0" lang="en-US" sz="2400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rPr>
              <a:t>Organizing your Improvement Project (11/9/23)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rPr>
              <a:t>Global Aim and Fishbone Diagram (11/30/23)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rPr>
              <a:t>Process </a:t>
            </a:r>
            <a:r>
              <a:rPr kumimoji="0" lang="en-US" sz="2400" i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rPr>
              <a:t>Mapping (Flowcharts) (</a:t>
            </a:r>
            <a:r>
              <a:rPr kumimoji="0" lang="en-US" sz="2400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rPr>
              <a:t>12/14/23)</a:t>
            </a:r>
            <a:endParaRPr kumimoji="0" lang="en-US" sz="2400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i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rPr>
              <a:t>Measurement to Inform Change </a:t>
            </a:r>
            <a:r>
              <a:rPr kumimoji="0" lang="en-US" sz="2400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rPr>
              <a:t>(1/11/24 </a:t>
            </a:r>
            <a:r>
              <a:rPr kumimoji="0" lang="en-US" sz="2400" i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rPr>
              <a:t>&amp; </a:t>
            </a:r>
            <a:r>
              <a:rPr kumimoji="0" lang="en-US" sz="2400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rPr>
              <a:t>1/25/24)</a:t>
            </a:r>
            <a:endParaRPr kumimoji="0" lang="en-US" sz="2400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rPr>
              <a:t>An </a:t>
            </a:r>
            <a:r>
              <a:rPr kumimoji="0" lang="en-US" sz="2400" i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rPr>
              <a:t>Approach to Testing a Change </a:t>
            </a:r>
            <a:r>
              <a:rPr kumimoji="0" lang="en-US" sz="2400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rPr>
              <a:t>(</a:t>
            </a:r>
            <a:r>
              <a:rPr lang="en-US" sz="2400" i="1" dirty="0" smtClean="0">
                <a:solidFill>
                  <a:schemeClr val="bg1"/>
                </a:solidFill>
                <a:latin typeface="Calibri"/>
              </a:rPr>
              <a:t>2</a:t>
            </a:r>
            <a:r>
              <a:rPr kumimoji="0" lang="en-US" sz="2400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rPr>
              <a:t>/8/24)</a:t>
            </a:r>
            <a:endParaRPr kumimoji="0" lang="en-US" sz="2400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i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rPr>
              <a:t>Communication about your Improvement Effort (</a:t>
            </a:r>
            <a:r>
              <a:rPr kumimoji="0" lang="en-US" sz="2400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rPr>
              <a:t>2/22/24)</a:t>
            </a:r>
            <a:endParaRPr kumimoji="0" lang="en-US" sz="2400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i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rPr>
              <a:t>Stakeholder Analysis &amp; Conflict Management </a:t>
            </a:r>
            <a:r>
              <a:rPr kumimoji="0" lang="en-US" sz="2400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rPr>
              <a:t>(</a:t>
            </a:r>
            <a:r>
              <a:rPr lang="en-US" sz="2400" i="1" noProof="0" dirty="0" smtClean="0">
                <a:solidFill>
                  <a:schemeClr val="bg1"/>
                </a:solidFill>
                <a:latin typeface="Calibri"/>
              </a:rPr>
              <a:t>3</a:t>
            </a:r>
            <a:r>
              <a:rPr kumimoji="0" lang="en-US" sz="2400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rPr>
              <a:t>/14/24)</a:t>
            </a:r>
            <a:endParaRPr kumimoji="0" lang="en-US" sz="2400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rPr>
              <a:t>Managing Up and Gaining Leadership</a:t>
            </a:r>
            <a:r>
              <a:rPr kumimoji="0" lang="en-US" sz="2400" i="1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rPr>
              <a:t> Buy-In (3/28/24)</a:t>
            </a:r>
            <a:endParaRPr kumimoji="0" lang="en-US" sz="2400" i="1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/>
              </a:rPr>
              <a:t>Negotiation (4/11/24)</a:t>
            </a:r>
            <a:endParaRPr kumimoji="0" lang="en-US" sz="2400" b="1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libri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/>
              </a:rPr>
              <a:t>Negotiation and More About Cycles of Change (</a:t>
            </a:r>
            <a:r>
              <a:rPr kumimoji="0" lang="en-US" sz="240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/>
              </a:rPr>
              <a:t>4/25/24)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/>
              </a:rPr>
              <a:t>Sustaining </a:t>
            </a:r>
            <a:r>
              <a:rPr kumimoji="0" lang="en-US" sz="240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/>
              </a:rPr>
              <a:t>your Improvement Effort </a:t>
            </a:r>
            <a:r>
              <a:rPr kumimoji="0" lang="en-US" sz="240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/>
              </a:rPr>
              <a:t>(5/9/24)</a:t>
            </a:r>
            <a:endParaRPr kumimoji="0" lang="en-US" sz="240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libri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/>
              </a:rPr>
              <a:t>Resident Presentations (</a:t>
            </a:r>
            <a:r>
              <a:rPr kumimoji="0" lang="en-US" sz="240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/>
              </a:rPr>
              <a:t>5/23/24, 6/13/24, 6/27/24)</a:t>
            </a:r>
            <a:endParaRPr kumimoji="0" lang="en-US" sz="240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09966" y="609600"/>
            <a:ext cx="7315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rPr>
              <a:t>Curriculum Plan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3720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3"/>
          <p:cNvSpPr>
            <a:spLocks noGrp="1" noChangeArrowheads="1"/>
          </p:cNvSpPr>
          <p:nvPr>
            <p:ph idx="1"/>
          </p:nvPr>
        </p:nvSpPr>
        <p:spPr>
          <a:xfrm>
            <a:off x="663880" y="1643033"/>
            <a:ext cx="7816241" cy="4494790"/>
          </a:xfrm>
        </p:spPr>
        <p:txBody>
          <a:bodyPr lIns="90918" tIns="45457" rIns="90918" bIns="45457">
            <a:normAutofit fontScale="85000" lnSpcReduction="20000"/>
          </a:bodyPr>
          <a:lstStyle/>
          <a:p>
            <a:pPr>
              <a:lnSpc>
                <a:spcPct val="110000"/>
              </a:lnSpc>
              <a:defRPr/>
            </a:pPr>
            <a:r>
              <a:rPr lang="en-US" altLang="en-US" dirty="0" smtClean="0">
                <a:solidFill>
                  <a:schemeClr val="accent1">
                    <a:lumMod val="50000"/>
                  </a:schemeClr>
                </a:solidFill>
              </a:rPr>
              <a:t>I have experienced or observed a negotiation in the following settings in the last two months: (select all that apply)</a:t>
            </a:r>
          </a:p>
          <a:p>
            <a:pPr lvl="1">
              <a:lnSpc>
                <a:spcPct val="110000"/>
              </a:lnSpc>
              <a:defRPr/>
            </a:pPr>
            <a:r>
              <a:rPr lang="en-US" altLang="en-US" dirty="0" smtClean="0">
                <a:solidFill>
                  <a:schemeClr val="accent1">
                    <a:lumMod val="50000"/>
                  </a:schemeClr>
                </a:solidFill>
              </a:rPr>
              <a:t>An encounters with a client/patient</a:t>
            </a:r>
          </a:p>
          <a:p>
            <a:pPr lvl="1">
              <a:lnSpc>
                <a:spcPct val="110000"/>
              </a:lnSpc>
              <a:defRPr/>
            </a:pPr>
            <a:r>
              <a:rPr lang="en-US" altLang="en-US" dirty="0" smtClean="0">
                <a:solidFill>
                  <a:schemeClr val="accent1">
                    <a:lumMod val="50000"/>
                  </a:schemeClr>
                </a:solidFill>
              </a:rPr>
              <a:t>A professional colleague</a:t>
            </a:r>
          </a:p>
          <a:p>
            <a:pPr lvl="1">
              <a:lnSpc>
                <a:spcPct val="110000"/>
              </a:lnSpc>
              <a:defRPr/>
            </a:pPr>
            <a:r>
              <a:rPr lang="en-US" altLang="en-US" dirty="0" smtClean="0">
                <a:solidFill>
                  <a:schemeClr val="accent1">
                    <a:lumMod val="50000"/>
                  </a:schemeClr>
                </a:solidFill>
              </a:rPr>
              <a:t>Related to my job or future position</a:t>
            </a:r>
          </a:p>
          <a:p>
            <a:pPr lvl="1">
              <a:lnSpc>
                <a:spcPct val="110000"/>
              </a:lnSpc>
              <a:defRPr/>
            </a:pPr>
            <a:r>
              <a:rPr lang="en-US" altLang="en-US" dirty="0" smtClean="0">
                <a:solidFill>
                  <a:schemeClr val="accent1">
                    <a:lumMod val="50000"/>
                  </a:schemeClr>
                </a:solidFill>
              </a:rPr>
              <a:t>A family member</a:t>
            </a:r>
          </a:p>
          <a:p>
            <a:pPr lvl="1">
              <a:lnSpc>
                <a:spcPct val="110000"/>
              </a:lnSpc>
              <a:defRPr/>
            </a:pPr>
            <a:r>
              <a:rPr lang="en-US" altLang="en-US" dirty="0" smtClean="0">
                <a:solidFill>
                  <a:schemeClr val="accent1">
                    <a:lumMod val="50000"/>
                  </a:schemeClr>
                </a:solidFill>
              </a:rPr>
              <a:t>A friend</a:t>
            </a:r>
          </a:p>
          <a:p>
            <a:pPr lvl="1">
              <a:lnSpc>
                <a:spcPct val="110000"/>
              </a:lnSpc>
              <a:defRPr/>
            </a:pPr>
            <a:r>
              <a:rPr lang="en-US" altLang="en-US" dirty="0" smtClean="0">
                <a:solidFill>
                  <a:schemeClr val="accent1">
                    <a:lumMod val="50000"/>
                  </a:schemeClr>
                </a:solidFill>
              </a:rPr>
              <a:t>Making a purchase</a:t>
            </a:r>
          </a:p>
          <a:p>
            <a:pPr lvl="1">
              <a:lnSpc>
                <a:spcPct val="110000"/>
              </a:lnSpc>
              <a:defRPr/>
            </a:pPr>
            <a:r>
              <a:rPr lang="en-US" altLang="en-US" dirty="0" smtClean="0">
                <a:solidFill>
                  <a:schemeClr val="accent1">
                    <a:lumMod val="50000"/>
                  </a:schemeClr>
                </a:solidFill>
              </a:rPr>
              <a:t>Renting or buying property</a:t>
            </a:r>
          </a:p>
          <a:p>
            <a:pPr lvl="1">
              <a:lnSpc>
                <a:spcPct val="110000"/>
              </a:lnSpc>
              <a:defRPr/>
            </a:pPr>
            <a:r>
              <a:rPr lang="en-US" altLang="en-US" dirty="0" smtClean="0">
                <a:solidFill>
                  <a:schemeClr val="accent1">
                    <a:lumMod val="50000"/>
                  </a:schemeClr>
                </a:solidFill>
              </a:rPr>
              <a:t>Leasing or buying a vehicle</a:t>
            </a:r>
          </a:p>
        </p:txBody>
      </p:sp>
      <p:sp>
        <p:nvSpPr>
          <p:cNvPr id="5" name="Slide Number Placeholder 5"/>
          <p:cNvSpPr txBox="1">
            <a:spLocks noGrp="1"/>
          </p:cNvSpPr>
          <p:nvPr/>
        </p:nvSpPr>
        <p:spPr bwMode="auto">
          <a:xfrm>
            <a:off x="6552710" y="6059684"/>
            <a:ext cx="1905521" cy="4576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918" tIns="45457" rIns="90918" bIns="45457"/>
          <a:lstStyle>
            <a:lvl1pPr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u"/>
              <a:defRPr sz="32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Char char="•"/>
              <a:defRPr sz="28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Wingdings" pitchFamily="2" charset="2"/>
              <a:buChar char="ü"/>
              <a:defRPr sz="24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;"/>
              <a:defRPr sz="20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BF1FEEBB-83AA-4BAB-8697-27EFFEA8DC70}" type="slidenum">
              <a:rPr lang="en-US" altLang="en-US" sz="1400" b="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rPr>
              <a:pPr algn="r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6</a:t>
            </a:fld>
            <a:endParaRPr lang="en-US" altLang="en-US" sz="1400" b="0" dirty="0">
              <a:solidFill>
                <a:schemeClr val="bg1"/>
              </a:solidFill>
              <a:latin typeface="Times New Roman" pitchFamily="18" charset="0"/>
              <a:ea typeface="MS PGothic" pitchFamily="34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9966" y="819150"/>
            <a:ext cx="7315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rPr>
              <a:t>Poll Question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405030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76406" y="1060949"/>
            <a:ext cx="7816241" cy="827473"/>
          </a:xfrm>
        </p:spPr>
        <p:txBody>
          <a:bodyPr lIns="91423" tIns="45712" rIns="91423" bIns="45712" anchor="t"/>
          <a:lstStyle/>
          <a:p>
            <a:r>
              <a:rPr lang="en-US" altLang="en-US" b="1" dirty="0" smtClean="0"/>
              <a:t>Negotiation: ‘Getting to Yes’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3880" y="2054022"/>
            <a:ext cx="7816241" cy="4062143"/>
          </a:xfrm>
        </p:spPr>
        <p:txBody>
          <a:bodyPr lIns="91423" tIns="45712" rIns="91423" bIns="45712"/>
          <a:lstStyle/>
          <a:p>
            <a:pPr>
              <a:lnSpc>
                <a:spcPct val="90000"/>
              </a:lnSpc>
            </a:pPr>
            <a:r>
              <a:rPr lang="en-US" altLang="en-US" dirty="0" smtClean="0">
                <a:solidFill>
                  <a:schemeClr val="tx2"/>
                </a:solidFill>
              </a:rPr>
              <a:t>Negotiation is part of everyday life</a:t>
            </a:r>
          </a:p>
          <a:p>
            <a:pPr>
              <a:lnSpc>
                <a:spcPct val="90000"/>
              </a:lnSpc>
            </a:pPr>
            <a:r>
              <a:rPr lang="en-US" altLang="en-US" dirty="0" smtClean="0">
                <a:solidFill>
                  <a:schemeClr val="tx2"/>
                </a:solidFill>
              </a:rPr>
              <a:t>Possible strategies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>
                <a:solidFill>
                  <a:schemeClr val="tx2"/>
                </a:solidFill>
              </a:rPr>
              <a:t>Hard negotiation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>
                <a:solidFill>
                  <a:schemeClr val="tx2"/>
                </a:solidFill>
              </a:rPr>
              <a:t>Soft negotiation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>
                <a:solidFill>
                  <a:schemeClr val="tx2"/>
                </a:solidFill>
              </a:rPr>
              <a:t>Principled negotiation</a:t>
            </a:r>
          </a:p>
          <a:p>
            <a:pPr>
              <a:lnSpc>
                <a:spcPct val="90000"/>
              </a:lnSpc>
            </a:pPr>
            <a:r>
              <a:rPr lang="en-US" altLang="en-US" dirty="0" smtClean="0">
                <a:solidFill>
                  <a:schemeClr val="tx2"/>
                </a:solidFill>
              </a:rPr>
              <a:t>Free to choose the best approach for the need of the situation</a:t>
            </a:r>
          </a:p>
        </p:txBody>
      </p:sp>
    </p:spTree>
    <p:extLst>
      <p:ext uri="{BB962C8B-B14F-4D97-AF65-F5344CB8AC3E}">
        <p14:creationId xmlns:p14="http://schemas.microsoft.com/office/powerpoint/2010/main" val="966344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76406" y="965699"/>
            <a:ext cx="7816241" cy="827473"/>
          </a:xfrm>
        </p:spPr>
        <p:txBody>
          <a:bodyPr lIns="91423" tIns="45712" rIns="91423" bIns="45712" anchor="t"/>
          <a:lstStyle/>
          <a:p>
            <a:r>
              <a:rPr lang="en-US" altLang="en-US" b="1" dirty="0" smtClean="0"/>
              <a:t>Goals for Any Negotiation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3880" y="2222546"/>
            <a:ext cx="7816241" cy="4062143"/>
          </a:xfrm>
        </p:spPr>
        <p:txBody>
          <a:bodyPr lIns="91423" tIns="45712" rIns="91423" bIns="45712"/>
          <a:lstStyle/>
          <a:p>
            <a:pPr>
              <a:lnSpc>
                <a:spcPct val="90000"/>
              </a:lnSpc>
            </a:pPr>
            <a:r>
              <a:rPr lang="en-US" altLang="en-US" dirty="0" smtClean="0">
                <a:solidFill>
                  <a:schemeClr val="tx2"/>
                </a:solidFill>
              </a:rPr>
              <a:t>Produce a wise agreement</a:t>
            </a:r>
          </a:p>
          <a:p>
            <a:pPr>
              <a:lnSpc>
                <a:spcPct val="90000"/>
              </a:lnSpc>
            </a:pPr>
            <a:r>
              <a:rPr lang="en-US" altLang="en-US" dirty="0" smtClean="0">
                <a:solidFill>
                  <a:schemeClr val="tx2"/>
                </a:solidFill>
              </a:rPr>
              <a:t>Be efficient</a:t>
            </a:r>
          </a:p>
          <a:p>
            <a:pPr>
              <a:lnSpc>
                <a:spcPct val="90000"/>
              </a:lnSpc>
            </a:pPr>
            <a:r>
              <a:rPr lang="en-US" altLang="en-US" dirty="0" smtClean="0">
                <a:solidFill>
                  <a:schemeClr val="tx2"/>
                </a:solidFill>
              </a:rPr>
              <a:t>Improve (or at least not damage) the relationship between the parties</a:t>
            </a:r>
          </a:p>
        </p:txBody>
      </p:sp>
    </p:spTree>
    <p:extLst>
      <p:ext uri="{BB962C8B-B14F-4D97-AF65-F5344CB8AC3E}">
        <p14:creationId xmlns:p14="http://schemas.microsoft.com/office/powerpoint/2010/main" val="30793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76406" y="851399"/>
            <a:ext cx="7816241" cy="827473"/>
          </a:xfrm>
        </p:spPr>
        <p:txBody>
          <a:bodyPr lIns="91423" tIns="45712" rIns="91423" bIns="45712" anchor="t"/>
          <a:lstStyle/>
          <a:p>
            <a:r>
              <a:rPr lang="en-US" altLang="en-US" b="1" dirty="0" smtClean="0"/>
              <a:t>Principled Negotiation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3880" y="1902597"/>
            <a:ext cx="7816241" cy="4062143"/>
          </a:xfrm>
        </p:spPr>
        <p:txBody>
          <a:bodyPr lIns="91423" tIns="45712" rIns="91423" bIns="45712"/>
          <a:lstStyle/>
          <a:p>
            <a:pPr>
              <a:lnSpc>
                <a:spcPct val="90000"/>
              </a:lnSpc>
            </a:pPr>
            <a:r>
              <a:rPr lang="en-US" altLang="en-US" dirty="0" smtClean="0">
                <a:solidFill>
                  <a:schemeClr val="tx2"/>
                </a:solidFill>
              </a:rPr>
              <a:t>Separate the people from the problem</a:t>
            </a:r>
          </a:p>
          <a:p>
            <a:pPr>
              <a:lnSpc>
                <a:spcPct val="90000"/>
              </a:lnSpc>
            </a:pPr>
            <a:r>
              <a:rPr lang="en-US" altLang="en-US" dirty="0" smtClean="0">
                <a:solidFill>
                  <a:schemeClr val="tx2"/>
                </a:solidFill>
              </a:rPr>
              <a:t>Focus on interests, not positions</a:t>
            </a:r>
          </a:p>
          <a:p>
            <a:pPr>
              <a:lnSpc>
                <a:spcPct val="90000"/>
              </a:lnSpc>
            </a:pPr>
            <a:r>
              <a:rPr lang="en-US" altLang="en-US" dirty="0" smtClean="0">
                <a:solidFill>
                  <a:schemeClr val="tx2"/>
                </a:solidFill>
              </a:rPr>
              <a:t>Generate a variety of possibilities before deciding what to do</a:t>
            </a:r>
          </a:p>
          <a:p>
            <a:pPr>
              <a:lnSpc>
                <a:spcPct val="90000"/>
              </a:lnSpc>
            </a:pPr>
            <a:r>
              <a:rPr lang="en-US" altLang="en-US" dirty="0" smtClean="0">
                <a:solidFill>
                  <a:schemeClr val="tx2"/>
                </a:solidFill>
              </a:rPr>
              <a:t>Insist that the results be based on some objective standard</a:t>
            </a:r>
          </a:p>
        </p:txBody>
      </p:sp>
    </p:spTree>
    <p:extLst>
      <p:ext uri="{BB962C8B-B14F-4D97-AF65-F5344CB8AC3E}">
        <p14:creationId xmlns:p14="http://schemas.microsoft.com/office/powerpoint/2010/main" val="2157367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CHC_WI_PPTtemp_Option2_R052416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CHC_WI_PPTtemp_Option2_R052416</Template>
  <TotalTime>23587</TotalTime>
  <Words>1143</Words>
  <Application>Microsoft Office PowerPoint</Application>
  <PresentationFormat>On-screen Show (4:3)</PresentationFormat>
  <Paragraphs>192</Paragraphs>
  <Slides>25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MS PGothic</vt:lpstr>
      <vt:lpstr>Aharoni</vt:lpstr>
      <vt:lpstr>Arial</vt:lpstr>
      <vt:lpstr>Calibri</vt:lpstr>
      <vt:lpstr>Times New Roman</vt:lpstr>
      <vt:lpstr>CHC_WI_PPTtemp_Option2_R052416</vt:lpstr>
      <vt:lpstr>PowerPoint Presentation</vt:lpstr>
      <vt:lpstr>PowerPoint Presentation</vt:lpstr>
      <vt:lpstr>Roles</vt:lpstr>
      <vt:lpstr>PowerPoint Presentation</vt:lpstr>
      <vt:lpstr>PowerPoint Presentation</vt:lpstr>
      <vt:lpstr>PowerPoint Presentation</vt:lpstr>
      <vt:lpstr>Negotiation: ‘Getting to Yes’</vt:lpstr>
      <vt:lpstr>Goals for Any Negotiation</vt:lpstr>
      <vt:lpstr>Principled Negotiation</vt:lpstr>
      <vt:lpstr>Stages of Negotiation</vt:lpstr>
      <vt:lpstr>Live Negotiation</vt:lpstr>
      <vt:lpstr>Negotiation Roles (Group A)</vt:lpstr>
      <vt:lpstr>Negotiation Roles (Group B)</vt:lpstr>
      <vt:lpstr>Negotiation Agenda</vt:lpstr>
      <vt:lpstr>Questions to Guide Discussion</vt:lpstr>
      <vt:lpstr>Break!</vt:lpstr>
      <vt:lpstr>Large Group Discussion</vt:lpstr>
      <vt:lpstr>What haven’t we figured out yet?</vt:lpstr>
      <vt:lpstr>Take-home Thoughts</vt:lpstr>
      <vt:lpstr>Assignment for Session XIII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Feeney, Patti</dc:creator>
  <cp:lastModifiedBy>Splaine, Mark</cp:lastModifiedBy>
  <cp:revision>249</cp:revision>
  <dcterms:created xsi:type="dcterms:W3CDTF">2016-09-01T16:53:39Z</dcterms:created>
  <dcterms:modified xsi:type="dcterms:W3CDTF">2024-04-04T18:55:39Z</dcterms:modified>
</cp:coreProperties>
</file>