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  <p:sldMasterId id="2147483684" r:id="rId3"/>
  </p:sldMasterIdLst>
  <p:notesMasterIdLst>
    <p:notesMasterId r:id="rId15"/>
  </p:notesMasterIdLst>
  <p:sldIdLst>
    <p:sldId id="474" r:id="rId4"/>
    <p:sldId id="515" r:id="rId5"/>
    <p:sldId id="516" r:id="rId6"/>
    <p:sldId id="520" r:id="rId7"/>
    <p:sldId id="524" r:id="rId8"/>
    <p:sldId id="517" r:id="rId9"/>
    <p:sldId id="518" r:id="rId10"/>
    <p:sldId id="519" r:id="rId11"/>
    <p:sldId id="521" r:id="rId12"/>
    <p:sldId id="522" r:id="rId13"/>
    <p:sldId id="523" r:id="rId14"/>
  </p:sldIdLst>
  <p:sldSz cx="9144000" cy="6858000" type="screen4x3"/>
  <p:notesSz cx="6858000" cy="9144000"/>
  <p:defaultTextStyle>
    <a:defPPr>
      <a:defRPr lang="en-US"/>
    </a:defPPr>
    <a:lvl1pPr marL="0" algn="l" defTabSz="45466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4662" algn="l" defTabSz="45466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09324" algn="l" defTabSz="45466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63985" algn="l" defTabSz="45466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18648" algn="l" defTabSz="45466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73308" algn="l" defTabSz="45466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27971" algn="l" defTabSz="45466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82634" algn="l" defTabSz="45466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37295" algn="l" defTabSz="45466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tha Lawless" initials="M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3B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11" autoAdjust="0"/>
    <p:restoredTop sz="72114" autoAdjust="0"/>
  </p:normalViewPr>
  <p:slideViewPr>
    <p:cSldViewPr snapToGrid="0" snapToObjects="1">
      <p:cViewPr varScale="1">
        <p:scale>
          <a:sx n="41" d="100"/>
          <a:sy n="41" d="100"/>
        </p:scale>
        <p:origin x="1096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AB710A-7349-44C7-BA2A-3455870AFEF0}" type="datetimeFigureOut">
              <a:rPr lang="en-US" smtClean="0"/>
              <a:t>2/6/2024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C7D1B-6069-47AA-A5EF-A3A9C19C73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646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09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4662" algn="l" defTabSz="909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09324" algn="l" defTabSz="909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3985" algn="l" defTabSz="909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18648" algn="l" defTabSz="909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73308" algn="l" defTabSz="909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27971" algn="l" defTabSz="909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82634" algn="l" defTabSz="909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37295" algn="l" defTabSz="909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FC7D1B-6069-47AA-A5EF-A3A9C19C737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309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0A0F8-9D41-C34C-9D36-F22A7697DB93}" type="datetimeFigureOut">
              <a:rPr lang="en-US" smtClean="0"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6761B-DE55-7344-BAF4-AF2A5867A2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93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0A0F8-9D41-C34C-9D36-F22A7697DB93}" type="datetimeFigureOut">
              <a:rPr lang="en-US" smtClean="0"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6761B-DE55-7344-BAF4-AF2A5867A2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814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0A0F8-9D41-C34C-9D36-F22A7697DB93}" type="datetimeFigureOut">
              <a:rPr lang="en-US" smtClean="0"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6761B-DE55-7344-BAF4-AF2A5867A2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994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F348-B3D9-4D48-9047-CE76AC290D0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2/6/2024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3348-EC9C-5F45-A82A-2C26670334C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439351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F348-B3D9-4D48-9047-CE76AC290D0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2/6/2024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3348-EC9C-5F45-A82A-2C26670334C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146624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F348-B3D9-4D48-9047-CE76AC290D0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2/6/2024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3348-EC9C-5F45-A82A-2C26670334C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039641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F348-B3D9-4D48-9047-CE76AC290D0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2/6/2024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3348-EC9C-5F45-A82A-2C26670334C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385571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F348-B3D9-4D48-9047-CE76AC290D0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2/6/2024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3348-EC9C-5F45-A82A-2C26670334C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75416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F348-B3D9-4D48-9047-CE76AC290D0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2/6/2024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3348-EC9C-5F45-A82A-2C26670334C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341142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F348-B3D9-4D48-9047-CE76AC290D0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2/6/2024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3348-EC9C-5F45-A82A-2C26670334C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078431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F348-B3D9-4D48-9047-CE76AC290D0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2/6/2024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3348-EC9C-5F45-A82A-2C26670334C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26920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0A0F8-9D41-C34C-9D36-F22A7697DB93}" type="datetimeFigureOut">
              <a:rPr lang="en-US" smtClean="0"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6761B-DE55-7344-BAF4-AF2A5867A2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6624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F348-B3D9-4D48-9047-CE76AC290D0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2/6/2024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3348-EC9C-5F45-A82A-2C26670334C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263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F348-B3D9-4D48-9047-CE76AC290D0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2/6/2024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3348-EC9C-5F45-A82A-2C26670334C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168144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F348-B3D9-4D48-9047-CE76AC290D0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2/6/2024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3348-EC9C-5F45-A82A-2C26670334C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839940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F348-B3D9-4D48-9047-CE76AC290D0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2/6/2024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3348-EC9C-5F45-A82A-2C26670334C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439351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F348-B3D9-4D48-9047-CE76AC290D0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2/6/2024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3348-EC9C-5F45-A82A-2C26670334C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146624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F348-B3D9-4D48-9047-CE76AC290D0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2/6/2024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3348-EC9C-5F45-A82A-2C26670334C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039641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F348-B3D9-4D48-9047-CE76AC290D0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2/6/2024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3348-EC9C-5F45-A82A-2C26670334C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385571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F348-B3D9-4D48-9047-CE76AC290D0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2/6/2024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3348-EC9C-5F45-A82A-2C26670334C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75416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F348-B3D9-4D48-9047-CE76AC290D0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2/6/2024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3348-EC9C-5F45-A82A-2C26670334C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341142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F348-B3D9-4D48-9047-CE76AC290D0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2/6/2024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3348-EC9C-5F45-A82A-2C26670334C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07843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0A0F8-9D41-C34C-9D36-F22A7697DB93}" type="datetimeFigureOut">
              <a:rPr lang="en-US" smtClean="0"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6761B-DE55-7344-BAF4-AF2A5867A2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9641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F348-B3D9-4D48-9047-CE76AC290D0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2/6/2024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3348-EC9C-5F45-A82A-2C26670334C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269203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F348-B3D9-4D48-9047-CE76AC290D0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2/6/2024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3348-EC9C-5F45-A82A-2C26670334C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2633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F348-B3D9-4D48-9047-CE76AC290D0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2/6/2024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3348-EC9C-5F45-A82A-2C26670334C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168144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F348-B3D9-4D48-9047-CE76AC290D0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2/6/2024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3348-EC9C-5F45-A82A-2C26670334C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83994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0A0F8-9D41-C34C-9D36-F22A7697DB93}" type="datetimeFigureOut">
              <a:rPr lang="en-US" smtClean="0"/>
              <a:t>2/6/2024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6761B-DE55-7344-BAF4-AF2A5867A2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557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0A0F8-9D41-C34C-9D36-F22A7697DB93}" type="datetimeFigureOut">
              <a:rPr lang="en-US" smtClean="0"/>
              <a:t>2/6/2024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6761B-DE55-7344-BAF4-AF2A5867A2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541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0A0F8-9D41-C34C-9D36-F22A7697DB93}" type="datetimeFigureOut">
              <a:rPr lang="en-US" smtClean="0"/>
              <a:t>2/6/2024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6761B-DE55-7344-BAF4-AF2A5867A2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114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0A0F8-9D41-C34C-9D36-F22A7697DB93}" type="datetimeFigureOut">
              <a:rPr lang="en-US" smtClean="0"/>
              <a:t>2/6/2024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6761B-DE55-7344-BAF4-AF2A5867A2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843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0A0F8-9D41-C34C-9D36-F22A7697DB93}" type="datetimeFigureOut">
              <a:rPr lang="en-US" smtClean="0"/>
              <a:t>2/6/2024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6761B-DE55-7344-BAF4-AF2A5867A2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920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0A0F8-9D41-C34C-9D36-F22A7697DB93}" type="datetimeFigureOut">
              <a:rPr lang="en-US" smtClean="0"/>
              <a:t>2/6/2024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6761B-DE55-7344-BAF4-AF2A5867A2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0A0F8-9D41-C34C-9D36-F22A7697DB93}" type="datetimeFigureOut">
              <a:rPr lang="en-US" smtClean="0"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6761B-DE55-7344-BAF4-AF2A5867A2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283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FF348-B3D9-4D48-9047-CE76AC290D0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2/6/2024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A3348-EC9C-5F45-A82A-2C26670334C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283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FF348-B3D9-4D48-9047-CE76AC290D0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2/6/2024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A3348-EC9C-5F45-A82A-2C26670334C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283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 txBox="1">
            <a:spLocks noChangeArrowheads="1"/>
          </p:cNvSpPr>
          <p:nvPr/>
        </p:nvSpPr>
        <p:spPr bwMode="auto">
          <a:xfrm>
            <a:off x="109527" y="1029808"/>
            <a:ext cx="8920173" cy="41687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88779" tIns="43611" rIns="88779" bIns="43611"/>
          <a:lstStyle/>
          <a:p>
            <a:pPr marL="336427" indent="-336427" algn="ctr" eaLnBrk="0" hangingPunct="0">
              <a:spcBef>
                <a:spcPct val="20000"/>
              </a:spcBef>
              <a:spcAft>
                <a:spcPts val="987"/>
              </a:spcAft>
              <a:buClr>
                <a:schemeClr val="hlink"/>
              </a:buClr>
              <a:buSzPct val="75000"/>
              <a:defRPr/>
            </a:pPr>
            <a:r>
              <a:rPr lang="en-US" altLang="en-US" sz="4800" b="1" kern="0" dirty="0" smtClean="0">
                <a:solidFill>
                  <a:schemeClr val="bg1"/>
                </a:solidFill>
              </a:rPr>
              <a:t>Experiences </a:t>
            </a:r>
            <a:r>
              <a:rPr lang="en-US" altLang="en-US" sz="4800" b="1" kern="0" dirty="0">
                <a:solidFill>
                  <a:schemeClr val="bg1"/>
                </a:solidFill>
              </a:rPr>
              <a:t>from a Quality Improvement Effort</a:t>
            </a:r>
          </a:p>
          <a:p>
            <a:pPr marL="336427" indent="-336427" algn="ctr" eaLnBrk="0" hangingPunct="0">
              <a:buClr>
                <a:schemeClr val="hlink"/>
              </a:buClr>
              <a:buSzPct val="75000"/>
              <a:defRPr/>
            </a:pPr>
            <a:endParaRPr lang="en-US" altLang="en-US" sz="3200" b="1" kern="0" dirty="0" smtClean="0">
              <a:solidFill>
                <a:schemeClr val="accent1"/>
              </a:solidFill>
            </a:endParaRPr>
          </a:p>
          <a:p>
            <a:pPr marL="336427" indent="-336427" algn="ctr" eaLnBrk="0" hangingPunct="0">
              <a:buClr>
                <a:schemeClr val="hlink"/>
              </a:buClr>
              <a:buSzPct val="75000"/>
              <a:defRPr/>
            </a:pPr>
            <a:r>
              <a:rPr lang="en-US" altLang="en-US" sz="3200" b="1" kern="0" dirty="0" smtClean="0">
                <a:solidFill>
                  <a:schemeClr val="accent1"/>
                </a:solidFill>
              </a:rPr>
              <a:t>(Names)</a:t>
            </a:r>
          </a:p>
          <a:p>
            <a:pPr marL="336427" indent="-336427" algn="ctr" eaLnBrk="0" hangingPunct="0">
              <a:buClr>
                <a:schemeClr val="hlink"/>
              </a:buClr>
              <a:buSzPct val="75000"/>
              <a:defRPr/>
            </a:pPr>
            <a:endParaRPr lang="en-US" altLang="en-US" sz="3200" b="1" kern="0" dirty="0" smtClean="0">
              <a:solidFill>
                <a:schemeClr val="accent1"/>
              </a:solidFill>
            </a:endParaRPr>
          </a:p>
          <a:p>
            <a:pPr marL="336427" indent="-336427" algn="ctr" eaLnBrk="0" hangingPunct="0">
              <a:buClr>
                <a:schemeClr val="hlink"/>
              </a:buClr>
              <a:buSzPct val="75000"/>
              <a:defRPr/>
            </a:pPr>
            <a:r>
              <a:rPr lang="en-US" altLang="en-US" sz="3200" b="1" kern="0" dirty="0" smtClean="0">
                <a:solidFill>
                  <a:schemeClr val="accent1"/>
                </a:solidFill>
              </a:rPr>
              <a:t>(Date of Presentation)</a:t>
            </a:r>
            <a:endParaRPr lang="en-US" altLang="en-US" sz="3200" b="1" kern="0" dirty="0">
              <a:solidFill>
                <a:schemeClr val="accent1"/>
              </a:solidFill>
            </a:endParaRPr>
          </a:p>
          <a:p>
            <a:pPr marL="336427" indent="-336427" algn="ctr" eaLnBrk="0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hlink"/>
              </a:buClr>
              <a:buSzPct val="75000"/>
              <a:defRPr/>
            </a:pPr>
            <a:endParaRPr lang="en-US" altLang="en-US" sz="2800" b="1" kern="0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4400" y="5257021"/>
            <a:ext cx="1000125" cy="100012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78837" y="5382467"/>
            <a:ext cx="7458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893BC3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Nurse Practitioner &amp; Post-Doctoral</a:t>
            </a:r>
          </a:p>
        </p:txBody>
      </p:sp>
      <p:sp>
        <p:nvSpPr>
          <p:cNvPr id="3" name="Rectangle 2"/>
          <p:cNvSpPr/>
          <p:nvPr/>
        </p:nvSpPr>
        <p:spPr>
          <a:xfrm>
            <a:off x="1914525" y="5717513"/>
            <a:ext cx="56686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Training Programs</a:t>
            </a:r>
            <a:endParaRPr lang="en-US" sz="2800" dirty="0">
              <a:solidFill>
                <a:schemeClr val="tx2">
                  <a:lumMod val="40000"/>
                  <a:lumOff val="6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434606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2"/>
          <p:cNvSpPr>
            <a:spLocks noGrp="1" noChangeArrowheads="1"/>
          </p:cNvSpPr>
          <p:nvPr>
            <p:ph type="title"/>
          </p:nvPr>
        </p:nvSpPr>
        <p:spPr>
          <a:xfrm>
            <a:off x="676408" y="658440"/>
            <a:ext cx="7816241" cy="1203598"/>
          </a:xfrm>
        </p:spPr>
        <p:txBody>
          <a:bodyPr>
            <a:normAutofit/>
          </a:bodyPr>
          <a:lstStyle/>
          <a:p>
            <a:r>
              <a:rPr lang="en-US" altLang="en-US" b="1" dirty="0" smtClean="0">
                <a:solidFill>
                  <a:schemeClr val="tx2"/>
                </a:solidFill>
              </a:rPr>
              <a:t>Results</a:t>
            </a:r>
            <a:endParaRPr lang="en-US" altLang="en-US" b="1" dirty="0">
              <a:solidFill>
                <a:schemeClr val="tx2"/>
              </a:solidFill>
            </a:endParaRPr>
          </a:p>
        </p:txBody>
      </p:sp>
      <p:sp>
        <p:nvSpPr>
          <p:cNvPr id="3076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75781" y="1734066"/>
            <a:ext cx="8267178" cy="463259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Describe the results of your improvement effort</a:t>
            </a:r>
          </a:p>
          <a:p>
            <a:pPr lvl="1">
              <a:lnSpc>
                <a:spcPct val="110000"/>
              </a:lnSpc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Include barriers, challenges, success factors in your description</a:t>
            </a:r>
          </a:p>
          <a:p>
            <a:pPr>
              <a:lnSpc>
                <a:spcPct val="110000"/>
              </a:lnSpc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What did you learn from doing this work?</a:t>
            </a:r>
            <a:endParaRPr lang="en-US" altLang="en-US" dirty="0">
              <a:solidFill>
                <a:schemeClr val="tx2"/>
              </a:solidFill>
            </a:endParaRPr>
          </a:p>
        </p:txBody>
      </p:sp>
      <p:sp>
        <p:nvSpPr>
          <p:cNvPr id="5" name="Slide Number Placeholder 5"/>
          <p:cNvSpPr txBox="1">
            <a:spLocks noGrp="1"/>
          </p:cNvSpPr>
          <p:nvPr/>
        </p:nvSpPr>
        <p:spPr bwMode="auto">
          <a:xfrm>
            <a:off x="6552710" y="6059684"/>
            <a:ext cx="1905521" cy="457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18" tIns="45457" rIns="90918" bIns="45457"/>
          <a:lstStyle>
            <a:lvl1pPr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u"/>
              <a:defRPr sz="3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Char char="•"/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Wingdings" pitchFamily="2" charset="2"/>
              <a:buChar char="ü"/>
              <a:defRPr sz="2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;"/>
              <a:defRPr sz="20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F1FEEBB-83AA-4BAB-8697-27EFFEA8DC70}" type="slidenum">
              <a:rPr lang="en-US" altLang="en-US" sz="1400" b="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rPr>
              <a:pPr algn="r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10</a:t>
            </a:fld>
            <a:endParaRPr lang="en-US" altLang="en-US" sz="1400" b="0" dirty="0">
              <a:solidFill>
                <a:schemeClr val="bg1"/>
              </a:solidFill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272160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2"/>
          <p:cNvSpPr>
            <a:spLocks noGrp="1" noChangeArrowheads="1"/>
          </p:cNvSpPr>
          <p:nvPr>
            <p:ph type="title"/>
          </p:nvPr>
        </p:nvSpPr>
        <p:spPr>
          <a:xfrm>
            <a:off x="676408" y="658440"/>
            <a:ext cx="7816241" cy="1203598"/>
          </a:xfrm>
        </p:spPr>
        <p:txBody>
          <a:bodyPr>
            <a:normAutofit/>
          </a:bodyPr>
          <a:lstStyle/>
          <a:p>
            <a:r>
              <a:rPr lang="en-US" altLang="en-US" b="1" dirty="0" smtClean="0">
                <a:solidFill>
                  <a:schemeClr val="tx2"/>
                </a:solidFill>
              </a:rPr>
              <a:t>Conclusions/Implications</a:t>
            </a:r>
            <a:endParaRPr lang="en-US" altLang="en-US" b="1" dirty="0">
              <a:solidFill>
                <a:schemeClr val="tx2"/>
              </a:solidFill>
            </a:endParaRPr>
          </a:p>
        </p:txBody>
      </p:sp>
      <p:sp>
        <p:nvSpPr>
          <p:cNvPr id="3076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75781" y="1734066"/>
            <a:ext cx="8267178" cy="463259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What is/are the next steps for the work you initiated?</a:t>
            </a:r>
          </a:p>
          <a:p>
            <a:pPr>
              <a:lnSpc>
                <a:spcPct val="110000"/>
              </a:lnSpc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What would you do differently if you were starting this effort again?</a:t>
            </a:r>
          </a:p>
          <a:p>
            <a:pPr>
              <a:lnSpc>
                <a:spcPct val="110000"/>
              </a:lnSpc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What advice do you have for future NP residents doing improvement efforts at your site?</a:t>
            </a:r>
            <a:endParaRPr lang="en-US" altLang="en-US" dirty="0">
              <a:solidFill>
                <a:schemeClr val="tx2"/>
              </a:solidFill>
            </a:endParaRPr>
          </a:p>
        </p:txBody>
      </p:sp>
      <p:sp>
        <p:nvSpPr>
          <p:cNvPr id="5" name="Slide Number Placeholder 5"/>
          <p:cNvSpPr txBox="1">
            <a:spLocks noGrp="1"/>
          </p:cNvSpPr>
          <p:nvPr/>
        </p:nvSpPr>
        <p:spPr bwMode="auto">
          <a:xfrm>
            <a:off x="6552710" y="6059684"/>
            <a:ext cx="1905521" cy="457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18" tIns="45457" rIns="90918" bIns="45457"/>
          <a:lstStyle>
            <a:lvl1pPr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u"/>
              <a:defRPr sz="3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Char char="•"/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Wingdings" pitchFamily="2" charset="2"/>
              <a:buChar char="ü"/>
              <a:defRPr sz="2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;"/>
              <a:defRPr sz="20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F1FEEBB-83AA-4BAB-8697-27EFFEA8DC70}" type="slidenum">
              <a:rPr lang="en-US" altLang="en-US" sz="1400" b="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rPr>
              <a:pPr algn="r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11</a:t>
            </a:fld>
            <a:endParaRPr lang="en-US" altLang="en-US" sz="1400" b="0" dirty="0">
              <a:solidFill>
                <a:schemeClr val="bg1"/>
              </a:solidFill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874019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12"/>
          <p:cNvSpPr>
            <a:spLocks noGrp="1" noChangeArrowheads="1"/>
          </p:cNvSpPr>
          <p:nvPr>
            <p:ph type="title"/>
          </p:nvPr>
        </p:nvSpPr>
        <p:spPr>
          <a:xfrm>
            <a:off x="676408" y="701982"/>
            <a:ext cx="7816241" cy="1203598"/>
          </a:xfrm>
        </p:spPr>
        <p:txBody>
          <a:bodyPr>
            <a:normAutofit/>
          </a:bodyPr>
          <a:lstStyle/>
          <a:p>
            <a:r>
              <a:rPr lang="en-US" altLang="en-US" b="1" dirty="0" smtClean="0">
                <a:solidFill>
                  <a:schemeClr val="tx2"/>
                </a:solidFill>
              </a:rPr>
              <a:t>Background</a:t>
            </a:r>
            <a:endParaRPr lang="en-US" altLang="en-US" b="1" dirty="0">
              <a:solidFill>
                <a:schemeClr val="tx2"/>
              </a:solidFill>
            </a:endParaRPr>
          </a:p>
        </p:txBody>
      </p:sp>
      <p:sp>
        <p:nvSpPr>
          <p:cNvPr id="3076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75781" y="1752650"/>
            <a:ext cx="8267178" cy="463259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2800" dirty="0" smtClean="0">
                <a:solidFill>
                  <a:schemeClr val="tx2"/>
                </a:solidFill>
              </a:rPr>
              <a:t>Describe the problem you chose to work on</a:t>
            </a:r>
          </a:p>
        </p:txBody>
      </p:sp>
      <p:sp>
        <p:nvSpPr>
          <p:cNvPr id="3077" name="Slide Number Placeholder 5"/>
          <p:cNvSpPr txBox="1">
            <a:spLocks noGrp="1"/>
          </p:cNvSpPr>
          <p:nvPr/>
        </p:nvSpPr>
        <p:spPr bwMode="auto">
          <a:xfrm>
            <a:off x="6552710" y="6059684"/>
            <a:ext cx="1905521" cy="457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18" tIns="45457" rIns="90918" bIns="45457"/>
          <a:lstStyle>
            <a:lvl1pPr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u"/>
              <a:defRPr sz="3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Char char="•"/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Wingdings" pitchFamily="2" charset="2"/>
              <a:buChar char="ü"/>
              <a:defRPr sz="2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;"/>
              <a:defRPr sz="20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F1FEEBB-83AA-4BAB-8697-27EFFEA8DC70}" type="slidenum">
              <a:rPr lang="en-US" altLang="en-US" sz="1400" b="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rPr>
              <a:pPr algn="r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2</a:t>
            </a:fld>
            <a:endParaRPr lang="en-US" altLang="en-US" sz="1400" b="0" dirty="0">
              <a:solidFill>
                <a:schemeClr val="bg1"/>
              </a:solidFill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885272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2"/>
          <p:cNvSpPr>
            <a:spLocks noGrp="1" noChangeArrowheads="1"/>
          </p:cNvSpPr>
          <p:nvPr>
            <p:ph type="title"/>
          </p:nvPr>
        </p:nvSpPr>
        <p:spPr>
          <a:xfrm>
            <a:off x="676408" y="672954"/>
            <a:ext cx="7816241" cy="1203598"/>
          </a:xfrm>
        </p:spPr>
        <p:txBody>
          <a:bodyPr>
            <a:normAutofit/>
          </a:bodyPr>
          <a:lstStyle/>
          <a:p>
            <a:r>
              <a:rPr lang="en-US" altLang="en-US" b="1" dirty="0" smtClean="0">
                <a:solidFill>
                  <a:schemeClr val="tx2"/>
                </a:solidFill>
              </a:rPr>
              <a:t>Aim Statement</a:t>
            </a:r>
            <a:endParaRPr lang="en-US" altLang="en-US" b="1" dirty="0">
              <a:solidFill>
                <a:schemeClr val="tx2"/>
              </a:solidFill>
            </a:endParaRPr>
          </a:p>
        </p:txBody>
      </p:sp>
      <p:sp>
        <p:nvSpPr>
          <p:cNvPr id="3076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75781" y="1705038"/>
            <a:ext cx="8267178" cy="4632598"/>
          </a:xfrm>
        </p:spPr>
        <p:txBody>
          <a:bodyPr>
            <a:normAutofit/>
          </a:bodyPr>
          <a:lstStyle/>
          <a:p>
            <a:pPr>
              <a:spcBef>
                <a:spcPct val="15000"/>
              </a:spcBef>
              <a:spcAft>
                <a:spcPct val="15000"/>
              </a:spcAft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Share your structured aim statement</a:t>
            </a:r>
            <a:endParaRPr lang="en-US" altLang="en-US" dirty="0">
              <a:solidFill>
                <a:schemeClr val="tx2"/>
              </a:solidFill>
            </a:endParaRPr>
          </a:p>
        </p:txBody>
      </p:sp>
      <p:sp>
        <p:nvSpPr>
          <p:cNvPr id="5" name="Slide Number Placeholder 5"/>
          <p:cNvSpPr txBox="1">
            <a:spLocks noGrp="1"/>
          </p:cNvSpPr>
          <p:nvPr/>
        </p:nvSpPr>
        <p:spPr bwMode="auto">
          <a:xfrm>
            <a:off x="6552710" y="6059684"/>
            <a:ext cx="1905521" cy="457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18" tIns="45457" rIns="90918" bIns="45457"/>
          <a:lstStyle>
            <a:lvl1pPr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u"/>
              <a:defRPr sz="3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Char char="•"/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Wingdings" pitchFamily="2" charset="2"/>
              <a:buChar char="ü"/>
              <a:defRPr sz="2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;"/>
              <a:defRPr sz="20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F1FEEBB-83AA-4BAB-8697-27EFFEA8DC70}" type="slidenum">
              <a:rPr lang="en-US" altLang="en-US" sz="1400" b="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rPr>
              <a:pPr algn="r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3</a:t>
            </a:fld>
            <a:endParaRPr lang="en-US" altLang="en-US" sz="1400" b="0" dirty="0">
              <a:solidFill>
                <a:schemeClr val="bg1"/>
              </a:solidFill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329947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2"/>
          <p:cNvSpPr>
            <a:spLocks noGrp="1" noChangeArrowheads="1"/>
          </p:cNvSpPr>
          <p:nvPr>
            <p:ph type="title"/>
          </p:nvPr>
        </p:nvSpPr>
        <p:spPr>
          <a:xfrm>
            <a:off x="676408" y="658440"/>
            <a:ext cx="7816241" cy="1203598"/>
          </a:xfrm>
        </p:spPr>
        <p:txBody>
          <a:bodyPr>
            <a:normAutofit/>
          </a:bodyPr>
          <a:lstStyle/>
          <a:p>
            <a:r>
              <a:rPr lang="en-US" altLang="en-US" b="1" dirty="0" smtClean="0">
                <a:solidFill>
                  <a:schemeClr val="tx2"/>
                </a:solidFill>
              </a:rPr>
              <a:t>Fishbone Diagram</a:t>
            </a:r>
            <a:endParaRPr lang="en-US" altLang="en-US" b="1" dirty="0">
              <a:solidFill>
                <a:schemeClr val="tx2"/>
              </a:solidFill>
            </a:endParaRPr>
          </a:p>
        </p:txBody>
      </p:sp>
      <p:sp>
        <p:nvSpPr>
          <p:cNvPr id="3076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75781" y="1734066"/>
            <a:ext cx="8267178" cy="463259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What factors did you consider related to the problem you are addressing in your project?</a:t>
            </a:r>
            <a:endParaRPr lang="en-US" altLang="en-US" dirty="0" smtClean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How did you narrow the focus of your project?</a:t>
            </a:r>
          </a:p>
          <a:p>
            <a:pPr>
              <a:lnSpc>
                <a:spcPct val="110000"/>
              </a:lnSpc>
              <a:defRPr/>
            </a:pPr>
            <a:endParaRPr lang="en-US" altLang="en-US" dirty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Share the diagram if you created one.</a:t>
            </a:r>
            <a:endParaRPr lang="en-US" altLang="en-US" dirty="0">
              <a:solidFill>
                <a:schemeClr val="tx2"/>
              </a:solidFill>
            </a:endParaRPr>
          </a:p>
        </p:txBody>
      </p:sp>
      <p:sp>
        <p:nvSpPr>
          <p:cNvPr id="5" name="Slide Number Placeholder 5"/>
          <p:cNvSpPr txBox="1">
            <a:spLocks noGrp="1"/>
          </p:cNvSpPr>
          <p:nvPr/>
        </p:nvSpPr>
        <p:spPr bwMode="auto">
          <a:xfrm>
            <a:off x="6552710" y="6059684"/>
            <a:ext cx="1905521" cy="457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18" tIns="45457" rIns="90918" bIns="45457"/>
          <a:lstStyle>
            <a:lvl1pPr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u"/>
              <a:defRPr sz="3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Char char="•"/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Wingdings" pitchFamily="2" charset="2"/>
              <a:buChar char="ü"/>
              <a:defRPr sz="2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;"/>
              <a:defRPr sz="20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F1FEEBB-83AA-4BAB-8697-27EFFEA8DC70}" type="slidenum">
              <a:rPr lang="en-US" altLang="en-US" sz="1400" b="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rPr>
              <a:pPr algn="r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4</a:t>
            </a:fld>
            <a:endParaRPr lang="en-US" altLang="en-US" sz="1400" b="0" dirty="0">
              <a:solidFill>
                <a:schemeClr val="bg1"/>
              </a:solidFill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1102333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2"/>
          <p:cNvSpPr>
            <a:spLocks noGrp="1" noChangeArrowheads="1"/>
          </p:cNvSpPr>
          <p:nvPr>
            <p:ph type="title"/>
          </p:nvPr>
        </p:nvSpPr>
        <p:spPr>
          <a:xfrm>
            <a:off x="676408" y="658440"/>
            <a:ext cx="7816241" cy="1203598"/>
          </a:xfrm>
        </p:spPr>
        <p:txBody>
          <a:bodyPr>
            <a:normAutofit/>
          </a:bodyPr>
          <a:lstStyle/>
          <a:p>
            <a:r>
              <a:rPr lang="en-US" altLang="en-US" b="1" dirty="0" smtClean="0">
                <a:solidFill>
                  <a:schemeClr val="tx2"/>
                </a:solidFill>
              </a:rPr>
              <a:t>Stakeholders</a:t>
            </a:r>
            <a:endParaRPr lang="en-US" altLang="en-US" b="1" dirty="0">
              <a:solidFill>
                <a:schemeClr val="tx2"/>
              </a:solidFill>
            </a:endParaRPr>
          </a:p>
        </p:txBody>
      </p:sp>
      <p:sp>
        <p:nvSpPr>
          <p:cNvPr id="3076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75781" y="1734066"/>
            <a:ext cx="8267178" cy="463259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What people or groups are important stakeholders for your improvement </a:t>
            </a:r>
            <a:r>
              <a:rPr lang="en-US" altLang="en-US" dirty="0" smtClean="0">
                <a:solidFill>
                  <a:schemeClr val="tx2"/>
                </a:solidFill>
              </a:rPr>
              <a:t>effort?</a:t>
            </a:r>
            <a:endParaRPr lang="en-US" altLang="en-US" dirty="0" smtClean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If you engaged with any of the stakeholders, what did you learn from them?</a:t>
            </a:r>
            <a:endParaRPr lang="en-US" altLang="en-US" dirty="0">
              <a:solidFill>
                <a:schemeClr val="tx2"/>
              </a:solidFill>
            </a:endParaRPr>
          </a:p>
        </p:txBody>
      </p:sp>
      <p:sp>
        <p:nvSpPr>
          <p:cNvPr id="5" name="Slide Number Placeholder 5"/>
          <p:cNvSpPr txBox="1">
            <a:spLocks noGrp="1"/>
          </p:cNvSpPr>
          <p:nvPr/>
        </p:nvSpPr>
        <p:spPr bwMode="auto">
          <a:xfrm>
            <a:off x="6552710" y="6059684"/>
            <a:ext cx="1905521" cy="457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18" tIns="45457" rIns="90918" bIns="45457"/>
          <a:lstStyle>
            <a:lvl1pPr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u"/>
              <a:defRPr sz="3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Char char="•"/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Wingdings" pitchFamily="2" charset="2"/>
              <a:buChar char="ü"/>
              <a:defRPr sz="2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;"/>
              <a:defRPr sz="20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F1FEEBB-83AA-4BAB-8697-27EFFEA8DC70}" type="slidenum">
              <a:rPr lang="en-US" altLang="en-US" sz="1400" b="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rPr>
              <a:pPr algn="r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5</a:t>
            </a:fld>
            <a:endParaRPr lang="en-US" altLang="en-US" sz="1400" b="0" dirty="0">
              <a:solidFill>
                <a:schemeClr val="bg1"/>
              </a:solidFill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837676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2"/>
          <p:cNvSpPr>
            <a:spLocks noGrp="1" noChangeArrowheads="1"/>
          </p:cNvSpPr>
          <p:nvPr>
            <p:ph type="title"/>
          </p:nvPr>
        </p:nvSpPr>
        <p:spPr>
          <a:xfrm>
            <a:off x="676408" y="672954"/>
            <a:ext cx="7816241" cy="1203598"/>
          </a:xfrm>
        </p:spPr>
        <p:txBody>
          <a:bodyPr>
            <a:normAutofit/>
          </a:bodyPr>
          <a:lstStyle/>
          <a:p>
            <a:r>
              <a:rPr lang="en-US" altLang="en-US" b="1" dirty="0" smtClean="0">
                <a:solidFill>
                  <a:schemeClr val="tx2"/>
                </a:solidFill>
              </a:rPr>
              <a:t>Process</a:t>
            </a:r>
            <a:endParaRPr lang="en-US" altLang="en-US" b="1" dirty="0">
              <a:solidFill>
                <a:schemeClr val="tx2"/>
              </a:solidFill>
            </a:endParaRPr>
          </a:p>
        </p:txBody>
      </p:sp>
      <p:sp>
        <p:nvSpPr>
          <p:cNvPr id="3076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75781" y="1705038"/>
            <a:ext cx="8267178" cy="4632598"/>
          </a:xfrm>
        </p:spPr>
        <p:txBody>
          <a:bodyPr>
            <a:normAutofit/>
          </a:bodyPr>
          <a:lstStyle/>
          <a:p>
            <a:pPr>
              <a:spcBef>
                <a:spcPct val="15000"/>
              </a:spcBef>
              <a:spcAft>
                <a:spcPct val="15000"/>
              </a:spcAft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Share a flowchart and other information about the process on which you focused</a:t>
            </a:r>
          </a:p>
          <a:p>
            <a:pPr>
              <a:spcBef>
                <a:spcPct val="15000"/>
              </a:spcBef>
              <a:spcAft>
                <a:spcPct val="15000"/>
              </a:spcAft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(See next slide for a flowchart example that you can adapt)</a:t>
            </a:r>
            <a:endParaRPr lang="en-US" altLang="en-US" dirty="0">
              <a:solidFill>
                <a:schemeClr val="tx2"/>
              </a:solidFill>
            </a:endParaRPr>
          </a:p>
        </p:txBody>
      </p:sp>
      <p:sp>
        <p:nvSpPr>
          <p:cNvPr id="5" name="Slide Number Placeholder 5"/>
          <p:cNvSpPr txBox="1">
            <a:spLocks noGrp="1"/>
          </p:cNvSpPr>
          <p:nvPr/>
        </p:nvSpPr>
        <p:spPr bwMode="auto">
          <a:xfrm>
            <a:off x="6552710" y="6059684"/>
            <a:ext cx="1905521" cy="457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18" tIns="45457" rIns="90918" bIns="45457"/>
          <a:lstStyle>
            <a:lvl1pPr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u"/>
              <a:defRPr sz="3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Char char="•"/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Wingdings" pitchFamily="2" charset="2"/>
              <a:buChar char="ü"/>
              <a:defRPr sz="2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;"/>
              <a:defRPr sz="20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F1FEEBB-83AA-4BAB-8697-27EFFEA8DC70}" type="slidenum">
              <a:rPr lang="en-US" altLang="en-US" sz="1400" b="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rPr>
              <a:pPr algn="r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6</a:t>
            </a:fld>
            <a:endParaRPr lang="en-US" altLang="en-US" sz="1400" b="0" dirty="0">
              <a:solidFill>
                <a:schemeClr val="bg1"/>
              </a:solidFill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655671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67581" y="773825"/>
            <a:ext cx="7111207" cy="685800"/>
          </a:xfrm>
          <a:ln>
            <a:noFill/>
          </a:ln>
        </p:spPr>
        <p:txBody>
          <a:bodyPr/>
          <a:lstStyle/>
          <a:p>
            <a:r>
              <a:rPr lang="en-US" sz="3600" b="1" dirty="0" smtClean="0">
                <a:solidFill>
                  <a:schemeClr val="tx2"/>
                </a:solidFill>
                <a:latin typeface="+mn-lt"/>
              </a:rPr>
              <a:t>Flowchart Example to Edit</a:t>
            </a:r>
            <a:endParaRPr lang="en-US" sz="36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26060" y="6212320"/>
            <a:ext cx="2104373" cy="451349"/>
          </a:xfrm>
          <a:ln>
            <a:noFill/>
          </a:ln>
        </p:spPr>
        <p:txBody>
          <a:bodyPr/>
          <a:lstStyle/>
          <a:p>
            <a:pPr algn="r">
              <a:defRPr/>
            </a:pPr>
            <a:fld id="{E65720E2-1DD1-46DD-BCF8-E553B3731CA8}" type="slidenum"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r">
                <a:defRPr/>
              </a:pPr>
              <a:t>7</a:t>
            </a:fld>
            <a:endParaRPr lang="en-US" altLang="en-US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2336828" y="1930962"/>
            <a:ext cx="1766830" cy="707886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chemeClr val="tx2"/>
                </a:solidFill>
                <a:latin typeface="Arial" pitchFamily="34" charset="0"/>
              </a:rPr>
              <a:t>Schedule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chemeClr val="tx2"/>
                </a:solidFill>
                <a:latin typeface="Arial" pitchFamily="34" charset="0"/>
              </a:rPr>
              <a:t>Appointment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4872889" y="2084850"/>
            <a:ext cx="1268296" cy="40011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chemeClr val="tx2"/>
                </a:solidFill>
                <a:latin typeface="Arial" pitchFamily="34" charset="0"/>
              </a:rPr>
              <a:t>Check-in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6821487" y="1610218"/>
            <a:ext cx="1617663" cy="1349375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chemeClr val="tx2"/>
                </a:solidFill>
                <a:latin typeface="Arial" pitchFamily="34" charset="0"/>
              </a:rPr>
              <a:t>Preliminary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chemeClr val="tx2"/>
                </a:solidFill>
                <a:latin typeface="Arial" pitchFamily="34" charset="0"/>
              </a:rPr>
              <a:t>Clinical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chemeClr val="tx2"/>
                </a:solidFill>
                <a:latin typeface="Arial" pitchFamily="34" charset="0"/>
              </a:rPr>
              <a:t>Information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chemeClr val="tx2"/>
                </a:solidFill>
                <a:latin typeface="Arial" pitchFamily="34" charset="0"/>
              </a:rPr>
              <a:t>Gathering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1277937" y="3667618"/>
            <a:ext cx="1363663" cy="1044575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chemeClr val="tx2"/>
                </a:solidFill>
                <a:latin typeface="Arial" pitchFamily="34" charset="0"/>
              </a:rPr>
              <a:t>Definitive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chemeClr val="tx2"/>
                </a:solidFill>
                <a:latin typeface="Arial" pitchFamily="34" charset="0"/>
              </a:rPr>
              <a:t>History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chemeClr val="tx2"/>
                </a:solidFill>
                <a:latin typeface="Arial" pitchFamily="34" charset="0"/>
              </a:rPr>
              <a:t>&amp; Exam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3563937" y="3515218"/>
            <a:ext cx="2070100" cy="1349375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chemeClr val="tx2"/>
                </a:solidFill>
                <a:latin typeface="Arial" pitchFamily="34" charset="0"/>
              </a:rPr>
              <a:t>Diagnostic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chemeClr val="tx2"/>
                </a:solidFill>
                <a:latin typeface="Arial" pitchFamily="34" charset="0"/>
              </a:rPr>
              <a:t>Impression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chemeClr val="tx2"/>
                </a:solidFill>
                <a:latin typeface="Arial" pitchFamily="34" charset="0"/>
              </a:rPr>
              <a:t>&amp; Confirmatory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chemeClr val="tx2"/>
                </a:solidFill>
                <a:latin typeface="Arial" pitchFamily="34" charset="0"/>
              </a:rPr>
              <a:t>Tests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6559711" y="3835962"/>
            <a:ext cx="1410964" cy="707886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chemeClr val="tx2"/>
                </a:solidFill>
                <a:latin typeface="Arial" pitchFamily="34" charset="0"/>
              </a:rPr>
              <a:t>Diagnosis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chemeClr val="tx2"/>
                </a:solidFill>
                <a:latin typeface="Arial" pitchFamily="34" charset="0"/>
              </a:rPr>
              <a:t>&amp; Plan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3832464" y="5513850"/>
            <a:ext cx="1394934" cy="40011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chemeClr val="tx2"/>
                </a:solidFill>
                <a:latin typeface="Arial" pitchFamily="34" charset="0"/>
              </a:rPr>
              <a:t>Follow-up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242887" y="1929306"/>
            <a:ext cx="1384300" cy="70167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chemeClr val="tx2"/>
                </a:solidFill>
                <a:latin typeface="Arial" pitchFamily="34" charset="0"/>
              </a:rPr>
              <a:t>Perceived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chemeClr val="tx2"/>
                </a:solidFill>
                <a:latin typeface="Arial" pitchFamily="34" charset="0"/>
              </a:rPr>
              <a:t>Need</a:t>
            </a:r>
          </a:p>
        </p:txBody>
      </p:sp>
      <p:sp>
        <p:nvSpPr>
          <p:cNvPr id="15372" name="Oval 12"/>
          <p:cNvSpPr>
            <a:spLocks noChangeArrowheads="1"/>
          </p:cNvSpPr>
          <p:nvPr/>
        </p:nvSpPr>
        <p:spPr bwMode="auto">
          <a:xfrm>
            <a:off x="134937" y="1751506"/>
            <a:ext cx="1600200" cy="10668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1343519" y="5359962"/>
            <a:ext cx="1480149" cy="707886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chemeClr val="tx2"/>
                </a:solidFill>
                <a:latin typeface="Arial" pitchFamily="34" charset="0"/>
              </a:rPr>
              <a:t>Implement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chemeClr val="tx2"/>
                </a:solidFill>
                <a:latin typeface="Arial" pitchFamily="34" charset="0"/>
              </a:rPr>
              <a:t>Plan, Treat</a:t>
            </a: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6412248" y="5513852"/>
            <a:ext cx="1295547" cy="40011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chemeClr val="tx2"/>
                </a:solidFill>
                <a:latin typeface="Arial" pitchFamily="34" charset="0"/>
              </a:rPr>
              <a:t>Outcome</a:t>
            </a:r>
          </a:p>
        </p:txBody>
      </p:sp>
      <p:sp>
        <p:nvSpPr>
          <p:cNvPr id="15376" name="Oval 16"/>
          <p:cNvSpPr>
            <a:spLocks noChangeArrowheads="1"/>
          </p:cNvSpPr>
          <p:nvPr/>
        </p:nvSpPr>
        <p:spPr bwMode="auto">
          <a:xfrm>
            <a:off x="6415088" y="5218606"/>
            <a:ext cx="1339851" cy="9906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chemeClr val="bg1"/>
              </a:solidFill>
              <a:latin typeface="Arial" pitchFamily="34" charset="0"/>
            </a:endParaRPr>
          </a:p>
        </p:txBody>
      </p:sp>
      <p:cxnSp>
        <p:nvCxnSpPr>
          <p:cNvPr id="15377" name="AutoShape 17"/>
          <p:cNvCxnSpPr>
            <a:cxnSpLocks noChangeShapeType="1"/>
            <a:stCxn id="15373" idx="3"/>
            <a:endCxn id="15369" idx="1"/>
          </p:cNvCxnSpPr>
          <p:nvPr/>
        </p:nvCxnSpPr>
        <p:spPr bwMode="auto">
          <a:xfrm>
            <a:off x="2823668" y="5713905"/>
            <a:ext cx="1008796" cy="0"/>
          </a:xfrm>
          <a:prstGeom prst="straightConnector1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cxnSp>
        <p:nvCxnSpPr>
          <p:cNvPr id="15378" name="AutoShape 18"/>
          <p:cNvCxnSpPr>
            <a:cxnSpLocks noChangeShapeType="1"/>
            <a:stCxn id="15369" idx="3"/>
            <a:endCxn id="15376" idx="2"/>
          </p:cNvCxnSpPr>
          <p:nvPr/>
        </p:nvCxnSpPr>
        <p:spPr bwMode="auto">
          <a:xfrm>
            <a:off x="5227398" y="5713905"/>
            <a:ext cx="1187690" cy="1"/>
          </a:xfrm>
          <a:prstGeom prst="straightConnector1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cxnSp>
        <p:nvCxnSpPr>
          <p:cNvPr id="15379" name="AutoShape 19"/>
          <p:cNvCxnSpPr>
            <a:cxnSpLocks noChangeShapeType="1"/>
            <a:stCxn id="15366" idx="3"/>
            <a:endCxn id="15367" idx="1"/>
          </p:cNvCxnSpPr>
          <p:nvPr/>
        </p:nvCxnSpPr>
        <p:spPr bwMode="auto">
          <a:xfrm>
            <a:off x="2660650" y="4189906"/>
            <a:ext cx="884237" cy="0"/>
          </a:xfrm>
          <a:prstGeom prst="straightConnector1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cxnSp>
        <p:nvCxnSpPr>
          <p:cNvPr id="15380" name="AutoShape 20"/>
          <p:cNvCxnSpPr>
            <a:cxnSpLocks noChangeShapeType="1"/>
            <a:stCxn id="15367" idx="3"/>
            <a:endCxn id="15368" idx="1"/>
          </p:cNvCxnSpPr>
          <p:nvPr/>
        </p:nvCxnSpPr>
        <p:spPr bwMode="auto">
          <a:xfrm flipV="1">
            <a:off x="5634037" y="4189905"/>
            <a:ext cx="925674" cy="1"/>
          </a:xfrm>
          <a:prstGeom prst="straightConnector1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cxnSp>
        <p:nvCxnSpPr>
          <p:cNvPr id="15381" name="AutoShape 21"/>
          <p:cNvCxnSpPr>
            <a:cxnSpLocks noChangeShapeType="1"/>
            <a:stCxn id="15368" idx="3"/>
            <a:endCxn id="15373" idx="1"/>
          </p:cNvCxnSpPr>
          <p:nvPr/>
        </p:nvCxnSpPr>
        <p:spPr bwMode="auto">
          <a:xfrm flipH="1">
            <a:off x="1343519" y="4189905"/>
            <a:ext cx="6627156" cy="1524000"/>
          </a:xfrm>
          <a:prstGeom prst="bentConnector5">
            <a:avLst>
              <a:gd name="adj1" fmla="val -3449"/>
              <a:gd name="adj2" fmla="val 50000"/>
              <a:gd name="adj3" fmla="val 103449"/>
            </a:avLst>
          </a:prstGeom>
          <a:noFill/>
          <a:ln w="19050">
            <a:solidFill>
              <a:schemeClr val="tx2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5382" name="AutoShape 22"/>
          <p:cNvCxnSpPr>
            <a:cxnSpLocks noChangeShapeType="1"/>
            <a:stCxn id="15372" idx="6"/>
            <a:endCxn id="15363" idx="1"/>
          </p:cNvCxnSpPr>
          <p:nvPr/>
        </p:nvCxnSpPr>
        <p:spPr bwMode="auto">
          <a:xfrm flipV="1">
            <a:off x="1735137" y="2284905"/>
            <a:ext cx="601691" cy="1"/>
          </a:xfrm>
          <a:prstGeom prst="straightConnector1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cxnSp>
        <p:nvCxnSpPr>
          <p:cNvPr id="15383" name="AutoShape 23"/>
          <p:cNvCxnSpPr>
            <a:cxnSpLocks noChangeShapeType="1"/>
            <a:stCxn id="15363" idx="3"/>
            <a:endCxn id="15364" idx="1"/>
          </p:cNvCxnSpPr>
          <p:nvPr/>
        </p:nvCxnSpPr>
        <p:spPr bwMode="auto">
          <a:xfrm>
            <a:off x="4103658" y="2284905"/>
            <a:ext cx="769231" cy="0"/>
          </a:xfrm>
          <a:prstGeom prst="straightConnector1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cxnSp>
        <p:nvCxnSpPr>
          <p:cNvPr id="15384" name="AutoShape 24"/>
          <p:cNvCxnSpPr>
            <a:cxnSpLocks noChangeShapeType="1"/>
            <a:stCxn id="15364" idx="3"/>
            <a:endCxn id="15365" idx="1"/>
          </p:cNvCxnSpPr>
          <p:nvPr/>
        </p:nvCxnSpPr>
        <p:spPr bwMode="auto">
          <a:xfrm>
            <a:off x="6141185" y="2284905"/>
            <a:ext cx="680302" cy="1"/>
          </a:xfrm>
          <a:prstGeom prst="straightConnector1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cxnSp>
        <p:nvCxnSpPr>
          <p:cNvPr id="15385" name="AutoShape 25"/>
          <p:cNvCxnSpPr>
            <a:cxnSpLocks noChangeShapeType="1"/>
            <a:stCxn id="15365" idx="3"/>
            <a:endCxn id="15366" idx="1"/>
          </p:cNvCxnSpPr>
          <p:nvPr/>
        </p:nvCxnSpPr>
        <p:spPr bwMode="auto">
          <a:xfrm flipH="1">
            <a:off x="1258887" y="2284906"/>
            <a:ext cx="7199313" cy="1905000"/>
          </a:xfrm>
          <a:prstGeom prst="bentConnector5">
            <a:avLst>
              <a:gd name="adj1" fmla="val -2912"/>
              <a:gd name="adj2" fmla="val 46912"/>
              <a:gd name="adj3" fmla="val 102912"/>
            </a:avLst>
          </a:prstGeom>
          <a:noFill/>
          <a:ln w="19050">
            <a:solidFill>
              <a:schemeClr val="tx2"/>
            </a:solidFill>
            <a:miter lim="800000"/>
            <a:headEnd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21242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2"/>
          <p:cNvSpPr>
            <a:spLocks noGrp="1" noChangeArrowheads="1"/>
          </p:cNvSpPr>
          <p:nvPr>
            <p:ph type="title"/>
          </p:nvPr>
        </p:nvSpPr>
        <p:spPr>
          <a:xfrm>
            <a:off x="676408" y="658440"/>
            <a:ext cx="7816241" cy="1203598"/>
          </a:xfrm>
        </p:spPr>
        <p:txBody>
          <a:bodyPr>
            <a:normAutofit/>
          </a:bodyPr>
          <a:lstStyle/>
          <a:p>
            <a:r>
              <a:rPr lang="en-US" altLang="en-US" b="1" dirty="0" smtClean="0">
                <a:solidFill>
                  <a:schemeClr val="tx2"/>
                </a:solidFill>
              </a:rPr>
              <a:t>Data</a:t>
            </a:r>
            <a:endParaRPr lang="en-US" altLang="en-US" b="1" dirty="0">
              <a:solidFill>
                <a:schemeClr val="tx2"/>
              </a:solidFill>
            </a:endParaRPr>
          </a:p>
        </p:txBody>
      </p:sp>
      <p:sp>
        <p:nvSpPr>
          <p:cNvPr id="3076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75781" y="1734066"/>
            <a:ext cx="8267178" cy="224284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solidFill>
                  <a:schemeClr val="tx2"/>
                </a:solidFill>
              </a:rPr>
              <a:t>Provide examples of the data you had or collected during the improvement </a:t>
            </a:r>
            <a:r>
              <a:rPr lang="en-US" dirty="0" smtClean="0">
                <a:solidFill>
                  <a:schemeClr val="tx2"/>
                </a:solidFill>
              </a:rPr>
              <a:t>effort</a:t>
            </a:r>
            <a:endParaRPr lang="en-US" dirty="0" smtClean="0">
              <a:solidFill>
                <a:schemeClr val="tx2"/>
              </a:solidFill>
            </a:endParaRPr>
          </a:p>
          <a:p>
            <a:pPr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Explain what these data mean</a:t>
            </a:r>
            <a:endParaRPr lang="en-US" altLang="en-US" dirty="0">
              <a:solidFill>
                <a:schemeClr val="tx2"/>
              </a:solidFill>
            </a:endParaRPr>
          </a:p>
        </p:txBody>
      </p:sp>
      <p:sp>
        <p:nvSpPr>
          <p:cNvPr id="5" name="Slide Number Placeholder 5"/>
          <p:cNvSpPr txBox="1">
            <a:spLocks noGrp="1"/>
          </p:cNvSpPr>
          <p:nvPr/>
        </p:nvSpPr>
        <p:spPr bwMode="auto">
          <a:xfrm>
            <a:off x="6552710" y="6059684"/>
            <a:ext cx="1905521" cy="457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18" tIns="45457" rIns="90918" bIns="45457"/>
          <a:lstStyle>
            <a:lvl1pPr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u"/>
              <a:defRPr sz="3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Char char="•"/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Wingdings" pitchFamily="2" charset="2"/>
              <a:buChar char="ü"/>
              <a:defRPr sz="2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;"/>
              <a:defRPr sz="20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F1FEEBB-83AA-4BAB-8697-27EFFEA8DC70}" type="slidenum">
              <a:rPr lang="en-US" altLang="en-US" sz="1400" b="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rPr>
              <a:pPr algn="r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8</a:t>
            </a:fld>
            <a:endParaRPr lang="en-US" altLang="en-US" sz="1400" b="0" dirty="0">
              <a:solidFill>
                <a:schemeClr val="bg1"/>
              </a:solidFill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489681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2"/>
          <p:cNvSpPr>
            <a:spLocks noGrp="1" noChangeArrowheads="1"/>
          </p:cNvSpPr>
          <p:nvPr>
            <p:ph type="title"/>
          </p:nvPr>
        </p:nvSpPr>
        <p:spPr>
          <a:xfrm>
            <a:off x="676408" y="658440"/>
            <a:ext cx="7816241" cy="1203598"/>
          </a:xfrm>
        </p:spPr>
        <p:txBody>
          <a:bodyPr>
            <a:normAutofit/>
          </a:bodyPr>
          <a:lstStyle/>
          <a:p>
            <a:r>
              <a:rPr lang="en-US" altLang="en-US" b="1" dirty="0" smtClean="0">
                <a:solidFill>
                  <a:schemeClr val="tx2"/>
                </a:solidFill>
              </a:rPr>
              <a:t>Approach to Change</a:t>
            </a:r>
            <a:endParaRPr lang="en-US" altLang="en-US" b="1" dirty="0">
              <a:solidFill>
                <a:schemeClr val="tx2"/>
              </a:solidFill>
            </a:endParaRPr>
          </a:p>
        </p:txBody>
      </p:sp>
      <p:sp>
        <p:nvSpPr>
          <p:cNvPr id="3076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75781" y="1734066"/>
            <a:ext cx="8267178" cy="463259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List your ideas of things to change</a:t>
            </a:r>
            <a:endParaRPr lang="en-US" altLang="en-US" dirty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Describe one or more PDSA cycles</a:t>
            </a:r>
            <a:endParaRPr lang="en-US" altLang="en-US" dirty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What did you learn from your change efforts?</a:t>
            </a:r>
          </a:p>
        </p:txBody>
      </p:sp>
      <p:sp>
        <p:nvSpPr>
          <p:cNvPr id="5" name="Slide Number Placeholder 5"/>
          <p:cNvSpPr txBox="1">
            <a:spLocks noGrp="1"/>
          </p:cNvSpPr>
          <p:nvPr/>
        </p:nvSpPr>
        <p:spPr bwMode="auto">
          <a:xfrm>
            <a:off x="6552710" y="6059684"/>
            <a:ext cx="1905521" cy="457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18" tIns="45457" rIns="90918" bIns="45457"/>
          <a:lstStyle>
            <a:lvl1pPr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u"/>
              <a:defRPr sz="3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Char char="•"/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Wingdings" pitchFamily="2" charset="2"/>
              <a:buChar char="ü"/>
              <a:defRPr sz="2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;"/>
              <a:defRPr sz="20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F1FEEBB-83AA-4BAB-8697-27EFFEA8DC70}" type="slidenum">
              <a:rPr lang="en-US" altLang="en-US" sz="1400" b="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rPr>
              <a:pPr algn="r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9</a:t>
            </a:fld>
            <a:endParaRPr lang="en-US" altLang="en-US" sz="1400" b="0" dirty="0">
              <a:solidFill>
                <a:schemeClr val="bg1"/>
              </a:solidFill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439288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C_WI_PPTtemp_Light_R1027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CHC_WI_PPTtemp_Light_R102716</Template>
  <TotalTime>13015</TotalTime>
  <Words>282</Words>
  <Application>Microsoft Office PowerPoint</Application>
  <PresentationFormat>On-screen Show (4:3)</PresentationFormat>
  <Paragraphs>71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MS PGothic</vt:lpstr>
      <vt:lpstr>Aharoni</vt:lpstr>
      <vt:lpstr>Arial</vt:lpstr>
      <vt:lpstr>Calibri</vt:lpstr>
      <vt:lpstr>Times New Roman</vt:lpstr>
      <vt:lpstr>CHC_WI_PPTtemp_Light_R102716</vt:lpstr>
      <vt:lpstr>1_Office Theme</vt:lpstr>
      <vt:lpstr>2_Office Theme</vt:lpstr>
      <vt:lpstr>PowerPoint Presentation</vt:lpstr>
      <vt:lpstr>Background</vt:lpstr>
      <vt:lpstr>Aim Statement</vt:lpstr>
      <vt:lpstr>Fishbone Diagram</vt:lpstr>
      <vt:lpstr>Stakeholders</vt:lpstr>
      <vt:lpstr>Process</vt:lpstr>
      <vt:lpstr>Flowchart Example to Edit</vt:lpstr>
      <vt:lpstr>Data</vt:lpstr>
      <vt:lpstr>Approach to Change</vt:lpstr>
      <vt:lpstr>Results</vt:lpstr>
      <vt:lpstr>Conclusions/Implications</vt:lpstr>
    </vt:vector>
  </TitlesOfParts>
  <Company>Maurer Designs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Ellen Maurer</dc:creator>
  <cp:lastModifiedBy>Splaine, Mark</cp:lastModifiedBy>
  <cp:revision>241</cp:revision>
  <dcterms:created xsi:type="dcterms:W3CDTF">2014-09-04T15:59:57Z</dcterms:created>
  <dcterms:modified xsi:type="dcterms:W3CDTF">2024-02-06T16:25:59Z</dcterms:modified>
</cp:coreProperties>
</file>