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1" r:id="rId1"/>
  </p:sldMasterIdLst>
  <p:notesMasterIdLst>
    <p:notesMasterId r:id="rId19"/>
  </p:notesMasterIdLst>
  <p:sldIdLst>
    <p:sldId id="256" r:id="rId2"/>
    <p:sldId id="272"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066"/>
    <p:restoredTop sz="86479"/>
  </p:normalViewPr>
  <p:slideViewPr>
    <p:cSldViewPr snapToGrid="0">
      <p:cViewPr varScale="1">
        <p:scale>
          <a:sx n="100" d="100"/>
          <a:sy n="100" d="100"/>
        </p:scale>
        <p:origin x="159" y="39"/>
      </p:cViewPr>
      <p:guideLst/>
    </p:cSldViewPr>
  </p:slideViewPr>
  <p:outlineViewPr>
    <p:cViewPr>
      <p:scale>
        <a:sx n="33" d="100"/>
        <a:sy n="33" d="100"/>
      </p:scale>
      <p:origin x="0" y="-5416"/>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F7A77-A078-8247-851F-B1B4B9DFB8D1}" type="datetimeFigureOut">
              <a:rPr lang="en-US" smtClean="0"/>
              <a:t>6/28/2024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8EB01-18BC-E843-ABAF-E15FA7072D44}" type="slidenum">
              <a:rPr lang="en-US" smtClean="0"/>
              <a:t>‹#›</a:t>
            </a:fld>
            <a:endParaRPr lang="en-US"/>
          </a:p>
        </p:txBody>
      </p:sp>
    </p:spTree>
    <p:extLst>
      <p:ext uri="{BB962C8B-B14F-4D97-AF65-F5344CB8AC3E}">
        <p14:creationId xmlns:p14="http://schemas.microsoft.com/office/powerpoint/2010/main" val="264657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Presentation</a:t>
            </a:r>
            <a:r>
              <a:rPr lang="en-US" baseline="0" dirty="0"/>
              <a:t> is in the </a:t>
            </a:r>
            <a:r>
              <a:rPr lang="en-US" sz="1200" kern="1200" dirty="0">
                <a:solidFill>
                  <a:schemeClr val="tx1"/>
                </a:solidFill>
                <a:effectLst/>
                <a:latin typeface="+mn-lt"/>
                <a:ea typeface="+mn-ea"/>
                <a:cs typeface="+mn-cs"/>
              </a:rPr>
              <a:t>Wilde Auditorium - wireless lapel microphone, wired mic at podium, laptop connected to projector screen</a:t>
            </a:r>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1</a:t>
            </a:fld>
            <a:endParaRPr lang="en-US"/>
          </a:p>
        </p:txBody>
      </p:sp>
    </p:spTree>
    <p:extLst>
      <p:ext uri="{BB962C8B-B14F-4D97-AF65-F5344CB8AC3E}">
        <p14:creationId xmlns:p14="http://schemas.microsoft.com/office/powerpoint/2010/main" val="579939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12</a:t>
            </a:fld>
            <a:endParaRPr lang="en-US"/>
          </a:p>
        </p:txBody>
      </p:sp>
    </p:spTree>
    <p:extLst>
      <p:ext uri="{BB962C8B-B14F-4D97-AF65-F5344CB8AC3E}">
        <p14:creationId xmlns:p14="http://schemas.microsoft.com/office/powerpoint/2010/main" val="345242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58EB01-18BC-E843-ABAF-E15FA7072D44}" type="slidenum">
              <a:rPr lang="en-US" smtClean="0"/>
              <a:t>13</a:t>
            </a:fld>
            <a:endParaRPr lang="en-US"/>
          </a:p>
        </p:txBody>
      </p:sp>
    </p:spTree>
    <p:extLst>
      <p:ext uri="{BB962C8B-B14F-4D97-AF65-F5344CB8AC3E}">
        <p14:creationId xmlns:p14="http://schemas.microsoft.com/office/powerpoint/2010/main" val="557266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Kathi will introduce this</a:t>
            </a:r>
          </a:p>
        </p:txBody>
      </p:sp>
      <p:sp>
        <p:nvSpPr>
          <p:cNvPr id="4" name="Slide Number Placeholder 3"/>
          <p:cNvSpPr>
            <a:spLocks noGrp="1"/>
          </p:cNvSpPr>
          <p:nvPr>
            <p:ph type="sldNum" sz="quarter" idx="5"/>
          </p:nvPr>
        </p:nvSpPr>
        <p:spPr/>
        <p:txBody>
          <a:bodyPr/>
          <a:lstStyle/>
          <a:p>
            <a:fld id="{EE58EB01-18BC-E843-ABAF-E15FA7072D44}" type="slidenum">
              <a:rPr lang="en-US" smtClean="0"/>
              <a:t>14</a:t>
            </a:fld>
            <a:endParaRPr lang="en-US"/>
          </a:p>
        </p:txBody>
      </p:sp>
    </p:spTree>
    <p:extLst>
      <p:ext uri="{BB962C8B-B14F-4D97-AF65-F5344CB8AC3E}">
        <p14:creationId xmlns:p14="http://schemas.microsoft.com/office/powerpoint/2010/main" val="251635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15</a:t>
            </a:fld>
            <a:endParaRPr lang="en-US"/>
          </a:p>
        </p:txBody>
      </p:sp>
    </p:spTree>
    <p:extLst>
      <p:ext uri="{BB962C8B-B14F-4D97-AF65-F5344CB8AC3E}">
        <p14:creationId xmlns:p14="http://schemas.microsoft.com/office/powerpoint/2010/main" val="102820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58EB01-18BC-E843-ABAF-E15FA7072D44}" type="slidenum">
              <a:rPr lang="en-US" smtClean="0"/>
              <a:t>3</a:t>
            </a:fld>
            <a:endParaRPr lang="en-US"/>
          </a:p>
        </p:txBody>
      </p:sp>
    </p:spTree>
    <p:extLst>
      <p:ext uri="{BB962C8B-B14F-4D97-AF65-F5344CB8AC3E}">
        <p14:creationId xmlns:p14="http://schemas.microsoft.com/office/powerpoint/2010/main" val="354471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Client—corporation—legislator--administrator</a:t>
            </a:r>
          </a:p>
          <a:p>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4</a:t>
            </a:fld>
            <a:endParaRPr lang="en-US"/>
          </a:p>
        </p:txBody>
      </p:sp>
    </p:spTree>
    <p:extLst>
      <p:ext uri="{BB962C8B-B14F-4D97-AF65-F5344CB8AC3E}">
        <p14:creationId xmlns:p14="http://schemas.microsoft.com/office/powerpoint/2010/main" val="528826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Despite the variety of therapy-providing professions, we still have shortages, and so the intervention role will likely continue to be essential. However, a 2023 APA study showed that 38% of psychologists have waitlists that are worse for adolescents and young adults and for certain ethnic groups.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contacted by an average of 15.7 prospective patients per month, and waitlists are worst for adolescents and young adults as well as certain ethnic groups (Hawaiian, Alaska Native American Indian, Indigenous populations).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Critical thinking, communication, interpersonal skill/empathy, organization, perseverance, problem solving, cultural humility</a:t>
            </a:r>
          </a:p>
          <a:p>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5</a:t>
            </a:fld>
            <a:endParaRPr lang="en-US"/>
          </a:p>
        </p:txBody>
      </p:sp>
    </p:spTree>
    <p:extLst>
      <p:ext uri="{BB962C8B-B14F-4D97-AF65-F5344CB8AC3E}">
        <p14:creationId xmlns:p14="http://schemas.microsoft.com/office/powerpoint/2010/main" val="468154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of you are or have been in one of these roles? How many of you were trained and prepared for these roles? </a:t>
            </a:r>
          </a:p>
          <a:p>
            <a:pPr marL="342900" marR="0" lvl="0" indent="-342900">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Even in a private practice, we might </a:t>
            </a:r>
          </a:p>
          <a:p>
            <a:pPr marL="742950" marR="0" lvl="1" indent="-285750">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Write to legislators to oppose cuts in Medicare reimbursement</a:t>
            </a:r>
          </a:p>
          <a:p>
            <a:pPr marL="742950" marR="0" lvl="1" indent="-285750">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Manage a bookkeeper/billing staff, receptionist, even trainees</a:t>
            </a:r>
          </a:p>
          <a:p>
            <a:pPr marL="742950" marR="0" lvl="1" indent="-285750">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Fill an office in a state or national psychological organization</a:t>
            </a:r>
          </a:p>
          <a:p>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6</a:t>
            </a:fld>
            <a:endParaRPr lang="en-US"/>
          </a:p>
        </p:txBody>
      </p:sp>
    </p:spTree>
    <p:extLst>
      <p:ext uri="{BB962C8B-B14F-4D97-AF65-F5344CB8AC3E}">
        <p14:creationId xmlns:p14="http://schemas.microsoft.com/office/powerpoint/2010/main" val="19817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CUT OR USE AS DISCUSSION INSTEAD OF LISTING, ESPECIALLY IF A SMALL GROUP</a:t>
            </a:r>
          </a:p>
          <a:p>
            <a:endParaRPr lang="en-US" dirty="0"/>
          </a:p>
          <a:p>
            <a:r>
              <a:rPr lang="en-US" dirty="0"/>
              <a:t>Our stories: we believe everyone’s personal journey is important in doing this work</a:t>
            </a:r>
          </a:p>
        </p:txBody>
      </p:sp>
      <p:sp>
        <p:nvSpPr>
          <p:cNvPr id="4" name="Slide Number Placeholder 3"/>
          <p:cNvSpPr>
            <a:spLocks noGrp="1"/>
          </p:cNvSpPr>
          <p:nvPr>
            <p:ph type="sldNum" sz="quarter" idx="5"/>
          </p:nvPr>
        </p:nvSpPr>
        <p:spPr/>
        <p:txBody>
          <a:bodyPr/>
          <a:lstStyle/>
          <a:p>
            <a:fld id="{EE58EB01-18BC-E843-ABAF-E15FA7072D44}" type="slidenum">
              <a:rPr lang="en-US" smtClean="0"/>
              <a:t>7</a:t>
            </a:fld>
            <a:endParaRPr lang="en-US"/>
          </a:p>
        </p:txBody>
      </p:sp>
    </p:spTree>
    <p:extLst>
      <p:ext uri="{BB962C8B-B14F-4D97-AF65-F5344CB8AC3E}">
        <p14:creationId xmlns:p14="http://schemas.microsoft.com/office/powerpoint/2010/main" val="3780068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8EB01-18BC-E843-ABAF-E15FA7072D44}" type="slidenum">
              <a:rPr lang="en-US" smtClean="0"/>
              <a:t>8</a:t>
            </a:fld>
            <a:endParaRPr lang="en-US"/>
          </a:p>
        </p:txBody>
      </p:sp>
    </p:spTree>
    <p:extLst>
      <p:ext uri="{BB962C8B-B14F-4D97-AF65-F5344CB8AC3E}">
        <p14:creationId xmlns:p14="http://schemas.microsoft.com/office/powerpoint/2010/main" val="4159777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Carmela introduces this. Give them up to 5 minutes. Note: “We’ll come back to this later.” </a:t>
            </a:r>
          </a:p>
        </p:txBody>
      </p:sp>
      <p:sp>
        <p:nvSpPr>
          <p:cNvPr id="4" name="Slide Number Placeholder 3"/>
          <p:cNvSpPr>
            <a:spLocks noGrp="1"/>
          </p:cNvSpPr>
          <p:nvPr>
            <p:ph type="sldNum" sz="quarter" idx="5"/>
          </p:nvPr>
        </p:nvSpPr>
        <p:spPr/>
        <p:txBody>
          <a:bodyPr/>
          <a:lstStyle/>
          <a:p>
            <a:fld id="{EE58EB01-18BC-E843-ABAF-E15FA7072D44}" type="slidenum">
              <a:rPr lang="en-US" smtClean="0"/>
              <a:t>9</a:t>
            </a:fld>
            <a:endParaRPr lang="en-US"/>
          </a:p>
        </p:txBody>
      </p:sp>
    </p:spTree>
    <p:extLst>
      <p:ext uri="{BB962C8B-B14F-4D97-AF65-F5344CB8AC3E}">
        <p14:creationId xmlns:p14="http://schemas.microsoft.com/office/powerpoint/2010/main" val="934159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ONE OR TWO COMMENTS. CUT IF NO TIME? </a:t>
            </a:r>
          </a:p>
        </p:txBody>
      </p:sp>
      <p:sp>
        <p:nvSpPr>
          <p:cNvPr id="4" name="Slide Number Placeholder 3"/>
          <p:cNvSpPr>
            <a:spLocks noGrp="1"/>
          </p:cNvSpPr>
          <p:nvPr>
            <p:ph type="sldNum" sz="quarter" idx="5"/>
          </p:nvPr>
        </p:nvSpPr>
        <p:spPr/>
        <p:txBody>
          <a:bodyPr/>
          <a:lstStyle/>
          <a:p>
            <a:fld id="{EE58EB01-18BC-E843-ABAF-E15FA7072D44}" type="slidenum">
              <a:rPr lang="en-US" smtClean="0"/>
              <a:t>10</a:t>
            </a:fld>
            <a:endParaRPr lang="en-US"/>
          </a:p>
        </p:txBody>
      </p:sp>
    </p:spTree>
    <p:extLst>
      <p:ext uri="{BB962C8B-B14F-4D97-AF65-F5344CB8AC3E}">
        <p14:creationId xmlns:p14="http://schemas.microsoft.com/office/powerpoint/2010/main" val="4007112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87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659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67938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964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555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3580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4617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1786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213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095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544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840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87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236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9650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453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6/28/2024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857832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pa.org/monitor/2021/09/datapoint-graduate" TargetMode="External"/><Relationship Id="rId2" Type="http://schemas.openxmlformats.org/officeDocument/2006/relationships/hyperlink" Target="https://doi.org/10.1177/00110000211027" TargetMode="External"/><Relationship Id="rId1" Type="http://schemas.openxmlformats.org/officeDocument/2006/relationships/slideLayout" Target="../slideLayouts/slideLayout7.xml"/><Relationship Id="rId6" Type="http://schemas.openxmlformats.org/officeDocument/2006/relationships/hyperlink" Target="http://dx.doi.org/10.1037/tep0000100" TargetMode="External"/><Relationship Id="rId5" Type="http://schemas.openxmlformats.org/officeDocument/2006/relationships/hyperlink" Target="https://www.apaservices.org/advocacy/get-involved/guide" TargetMode="External"/><Relationship Id="rId4" Type="http://schemas.openxmlformats.org/officeDocument/2006/relationships/hyperlink" Target="https://www.apaservices.org/advoca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8A22-8813-8A17-23B3-6D1C41AA5F6C}"/>
              </a:ext>
            </a:extLst>
          </p:cNvPr>
          <p:cNvSpPr>
            <a:spLocks noGrp="1"/>
          </p:cNvSpPr>
          <p:nvPr>
            <p:ph type="ctrTitle"/>
          </p:nvPr>
        </p:nvSpPr>
        <p:spPr>
          <a:xfrm>
            <a:off x="1871241" y="567559"/>
            <a:ext cx="7258472" cy="2786681"/>
          </a:xfrm>
        </p:spPr>
        <p:txBody>
          <a:bodyPr>
            <a:noAutofit/>
          </a:bodyPr>
          <a:lstStyle/>
          <a:p>
            <a:r>
              <a:rPr lang="en-US" sz="4000" dirty="0"/>
              <a:t>Creating higher order change: Preparing psychologists for advocacy, leadership, and management careers</a:t>
            </a:r>
          </a:p>
        </p:txBody>
      </p:sp>
      <p:sp>
        <p:nvSpPr>
          <p:cNvPr id="3" name="Subtitle 2">
            <a:extLst>
              <a:ext uri="{FF2B5EF4-FFF2-40B4-BE49-F238E27FC236}">
                <a16:creationId xmlns:a16="http://schemas.microsoft.com/office/drawing/2014/main" id="{05EFDBF8-26E1-B689-1965-75C69D20D26A}"/>
              </a:ext>
            </a:extLst>
          </p:cNvPr>
          <p:cNvSpPr>
            <a:spLocks noGrp="1"/>
          </p:cNvSpPr>
          <p:nvPr>
            <p:ph type="subTitle" idx="1"/>
          </p:nvPr>
        </p:nvSpPr>
        <p:spPr>
          <a:xfrm>
            <a:off x="1664433" y="4146248"/>
            <a:ext cx="7258471" cy="1096899"/>
          </a:xfrm>
        </p:spPr>
        <p:txBody>
          <a:bodyPr>
            <a:normAutofit fontScale="85000" lnSpcReduction="10000"/>
          </a:bodyPr>
          <a:lstStyle/>
          <a:p>
            <a:pPr algn="l"/>
            <a:r>
              <a:rPr lang="en-US" dirty="0"/>
              <a:t>Kathi A. Borden, PhD, Antioch University New England</a:t>
            </a:r>
          </a:p>
          <a:p>
            <a:pPr algn="l"/>
            <a:r>
              <a:rPr lang="en-US" dirty="0"/>
              <a:t>Carmela J.</a:t>
            </a:r>
            <a:r>
              <a:rPr lang="en-US" baseline="0" dirty="0"/>
              <a:t> </a:t>
            </a:r>
            <a:r>
              <a:rPr lang="en-US" dirty="0"/>
              <a:t>DeCandia, PsyD, Artemis Associates, LLC; Boston College Lynch School</a:t>
            </a:r>
          </a:p>
          <a:p>
            <a:pPr algn="l"/>
            <a:r>
              <a:rPr lang="en-US" dirty="0"/>
              <a:t>Jessica Mayo, PhD, Yale University Child Study Center</a:t>
            </a:r>
          </a:p>
          <a:p>
            <a:endParaRPr lang="en-US" dirty="0"/>
          </a:p>
        </p:txBody>
      </p:sp>
    </p:spTree>
    <p:extLst>
      <p:ext uri="{BB962C8B-B14F-4D97-AF65-F5344CB8AC3E}">
        <p14:creationId xmlns:p14="http://schemas.microsoft.com/office/powerpoint/2010/main" val="237277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B50D-253E-1223-60AC-3EE32A1C9228}"/>
              </a:ext>
            </a:extLst>
          </p:cNvPr>
          <p:cNvSpPr>
            <a:spLocks noGrp="1"/>
          </p:cNvSpPr>
          <p:nvPr>
            <p:ph type="title"/>
          </p:nvPr>
        </p:nvSpPr>
        <p:spPr/>
        <p:txBody>
          <a:bodyPr/>
          <a:lstStyle/>
          <a:p>
            <a:r>
              <a:rPr lang="en-US" dirty="0"/>
              <a:t>Your story	</a:t>
            </a:r>
          </a:p>
        </p:txBody>
      </p:sp>
      <p:sp>
        <p:nvSpPr>
          <p:cNvPr id="3" name="Content Placeholder 2">
            <a:extLst>
              <a:ext uri="{FF2B5EF4-FFF2-40B4-BE49-F238E27FC236}">
                <a16:creationId xmlns:a16="http://schemas.microsoft.com/office/drawing/2014/main" id="{5123F2AC-5145-7D0D-DF92-0339A0CD57EE}"/>
              </a:ext>
            </a:extLst>
          </p:cNvPr>
          <p:cNvSpPr>
            <a:spLocks noGrp="1"/>
          </p:cNvSpPr>
          <p:nvPr>
            <p:ph idx="1"/>
          </p:nvPr>
        </p:nvSpPr>
        <p:spPr/>
        <p:txBody>
          <a:bodyPr/>
          <a:lstStyle/>
          <a:p>
            <a:pPr lvl="1">
              <a:spcBef>
                <a:spcPts val="0"/>
              </a:spcBef>
            </a:pPr>
            <a:r>
              <a:rPr lang="en-US" kern="100" dirty="0">
                <a:latin typeface="Calibri" panose="020F0502020204030204" pitchFamily="34" charset="0"/>
                <a:ea typeface="Calibri" panose="020F0502020204030204" pitchFamily="34" charset="0"/>
                <a:cs typeface="Times New Roman" panose="02020603050405020304" pitchFamily="18" charset="0"/>
              </a:rPr>
              <a:t>Did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anyone see hints of these interests or qualities before getting into an actual position of leadership, management, or advocacy</a:t>
            </a:r>
          </a:p>
          <a:p>
            <a:pPr marL="457200" lvl="1" indent="0">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encouraged you into these roles (remember this for a later discussion)</a:t>
            </a:r>
          </a:p>
          <a:p>
            <a:endParaRPr lang="en-US" dirty="0"/>
          </a:p>
        </p:txBody>
      </p:sp>
    </p:spTree>
    <p:extLst>
      <p:ext uri="{BB962C8B-B14F-4D97-AF65-F5344CB8AC3E}">
        <p14:creationId xmlns:p14="http://schemas.microsoft.com/office/powerpoint/2010/main" val="630263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F587-0E87-C318-0DA3-3B2AC2E8057E}"/>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Jessie’s story</a:t>
            </a:r>
            <a:br>
              <a:rPr lang="en-US" dirty="0">
                <a:latin typeface="Apple Chancery" panose="03020702040506060504" pitchFamily="66" charset="-79"/>
                <a:cs typeface="Apple Chancery" panose="03020702040506060504" pitchFamily="66" charset="-79"/>
              </a:rPr>
            </a:br>
            <a:r>
              <a:rPr lang="en-US" dirty="0">
                <a:latin typeface="Apple Chancery" panose="03020702040506060504" pitchFamily="66" charset="-79"/>
                <a:cs typeface="Apple Chancery" panose="03020702040506060504" pitchFamily="66" charset="-79"/>
              </a:rPr>
              <a:t>Narrowing in and falling in love</a:t>
            </a:r>
          </a:p>
        </p:txBody>
      </p:sp>
      <p:sp>
        <p:nvSpPr>
          <p:cNvPr id="3" name="Content Placeholder 2">
            <a:extLst>
              <a:ext uri="{FF2B5EF4-FFF2-40B4-BE49-F238E27FC236}">
                <a16:creationId xmlns:a16="http://schemas.microsoft.com/office/drawing/2014/main" id="{35B26AFE-55DC-D503-A3E8-4E9C94F0843C}"/>
              </a:ext>
            </a:extLst>
          </p:cNvPr>
          <p:cNvSpPr>
            <a:spLocks noGrp="1"/>
          </p:cNvSpPr>
          <p:nvPr>
            <p:ph idx="1"/>
          </p:nvPr>
        </p:nvSpPr>
        <p:spPr/>
        <p:txBody>
          <a:bodyPr>
            <a:normAutofit/>
          </a:bodyPr>
          <a:lstStyle/>
          <a:p>
            <a:r>
              <a:rPr lang="en-US" dirty="0"/>
              <a:t>A journey of finding my passion</a:t>
            </a:r>
          </a:p>
          <a:p>
            <a:r>
              <a:rPr lang="en-US" i="1" dirty="0" err="1"/>
              <a:t>L’dor</a:t>
            </a:r>
            <a:r>
              <a:rPr lang="en-US" i="1" dirty="0"/>
              <a:t> </a:t>
            </a:r>
            <a:r>
              <a:rPr lang="en-US" i="1" dirty="0" err="1"/>
              <a:t>V’dor</a:t>
            </a:r>
            <a:endParaRPr lang="en-US" i="1" dirty="0"/>
          </a:p>
          <a:p>
            <a:r>
              <a:rPr lang="en-US" dirty="0"/>
              <a:t>Critical supports</a:t>
            </a:r>
          </a:p>
          <a:p>
            <a:pPr lvl="1"/>
            <a:r>
              <a:rPr lang="en-US" dirty="0"/>
              <a:t>Support for finding my way</a:t>
            </a:r>
          </a:p>
          <a:p>
            <a:pPr lvl="1"/>
            <a:r>
              <a:rPr lang="en-US" dirty="0"/>
              <a:t>Growing confidence by growing competence </a:t>
            </a:r>
          </a:p>
          <a:p>
            <a:pPr lvl="1"/>
            <a:r>
              <a:rPr lang="en-US" dirty="0"/>
              <a:t>Generous mentorship</a:t>
            </a:r>
          </a:p>
          <a:p>
            <a:r>
              <a:rPr lang="en-US" dirty="0"/>
              <a:t>Multiple roles</a:t>
            </a:r>
          </a:p>
          <a:p>
            <a:pPr lvl="1"/>
            <a:r>
              <a:rPr lang="en-US" dirty="0"/>
              <a:t>Clinician</a:t>
            </a:r>
          </a:p>
          <a:p>
            <a:pPr lvl="1"/>
            <a:r>
              <a:rPr lang="en-US" dirty="0"/>
              <a:t>Supervisor and clinical trainer</a:t>
            </a:r>
          </a:p>
          <a:p>
            <a:pPr lvl="1"/>
            <a:r>
              <a:rPr lang="en-US"/>
              <a:t>Leader</a:t>
            </a:r>
          </a:p>
          <a:p>
            <a:pPr lvl="2"/>
            <a:endParaRPr lang="en-US" dirty="0"/>
          </a:p>
        </p:txBody>
      </p:sp>
    </p:spTree>
    <p:extLst>
      <p:ext uri="{BB962C8B-B14F-4D97-AF65-F5344CB8AC3E}">
        <p14:creationId xmlns:p14="http://schemas.microsoft.com/office/powerpoint/2010/main" val="137700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CB3F9-AEA9-243C-0F7C-41BECB18AD9A}"/>
              </a:ext>
            </a:extLst>
          </p:cNvPr>
          <p:cNvSpPr>
            <a:spLocks noGrp="1"/>
          </p:cNvSpPr>
          <p:nvPr>
            <p:ph type="title"/>
          </p:nvPr>
        </p:nvSpPr>
        <p:spPr/>
        <p:txBody>
          <a:bodyPr>
            <a:normAutofit/>
          </a:bodyPr>
          <a:lstStyle/>
          <a:p>
            <a:r>
              <a:rPr lang="en-US" dirty="0"/>
              <a:t>In small groups, discuss the following</a:t>
            </a:r>
          </a:p>
        </p:txBody>
      </p:sp>
      <p:sp>
        <p:nvSpPr>
          <p:cNvPr id="3" name="Content Placeholder 2">
            <a:extLst>
              <a:ext uri="{FF2B5EF4-FFF2-40B4-BE49-F238E27FC236}">
                <a16:creationId xmlns:a16="http://schemas.microsoft.com/office/drawing/2014/main" id="{5198AD12-14D8-4854-D539-C027A68B9E95}"/>
              </a:ext>
            </a:extLst>
          </p:cNvPr>
          <p:cNvSpPr>
            <a:spLocks noGrp="1"/>
          </p:cNvSpPr>
          <p:nvPr>
            <p:ph idx="1"/>
          </p:nvPr>
        </p:nvSpPr>
        <p:spPr/>
        <p:txBody>
          <a:bodyPr/>
          <a:lstStyle/>
          <a:p>
            <a:pPr lvl="2">
              <a:spcBef>
                <a:spcPts val="0"/>
              </a:spcBef>
            </a:pP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What do you really care about? What is an issue or population are you passionate about?</a:t>
            </a:r>
          </a:p>
          <a:p>
            <a:pPr marL="914400" lvl="2" indent="0">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2">
              <a:spcBef>
                <a:spcPts val="0"/>
              </a:spcBef>
            </a:pP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How might advocacy, leadership, or management efforts positively impact your issue or population?</a:t>
            </a:r>
          </a:p>
          <a:p>
            <a:pPr lvl="2">
              <a:spcBef>
                <a:spcPts val="0"/>
              </a:spcBef>
            </a:pPr>
            <a:endParaRPr lang="en-US" sz="1800" kern="0" dirty="0">
              <a:latin typeface="Arial" panose="020B0604020202020204" pitchFamily="34" charset="0"/>
              <a:ea typeface="Calibri" panose="020F0502020204030204" pitchFamily="34" charset="0"/>
              <a:cs typeface="Times New Roman" panose="02020603050405020304" pitchFamily="18" charset="0"/>
            </a:endParaRPr>
          </a:p>
          <a:p>
            <a:pPr lvl="2">
              <a:spcBef>
                <a:spcPts val="0"/>
              </a:spcBef>
            </a:pPr>
            <a:r>
              <a:rPr lang="en-US" sz="1800" kern="0" dirty="0">
                <a:effectLst/>
                <a:latin typeface="Arial" panose="020B0604020202020204" pitchFamily="34" charset="0"/>
                <a:ea typeface="Calibri" panose="020F0502020204030204" pitchFamily="34" charset="0"/>
                <a:cs typeface="Times New Roman" panose="02020603050405020304" pitchFamily="18" charset="0"/>
              </a:rPr>
              <a:t>What would it take for you to feel compelled to take on leadership or advocacy roles to serve this purpose? What are your prerequisites for stepping into these roles? (e.g., Know-how</a:t>
            </a:r>
            <a:r>
              <a:rPr lang="en-US" sz="1800" kern="0" dirty="0">
                <a:latin typeface="Arial" panose="020B0604020202020204" pitchFamily="34" charset="0"/>
                <a:ea typeface="Calibri" panose="020F0502020204030204" pitchFamily="34" charset="0"/>
                <a:cs typeface="Times New Roman" panose="02020603050405020304" pitchFamily="18" charset="0"/>
              </a:rPr>
              <a:t>?</a:t>
            </a:r>
            <a:r>
              <a:rPr lang="en-US" sz="1800" kern="0" dirty="0">
                <a:effectLst/>
                <a:latin typeface="Arial" panose="020B0604020202020204" pitchFamily="34" charset="0"/>
                <a:ea typeface="Calibri" panose="020F0502020204030204" pitchFamily="34" charset="0"/>
                <a:cs typeface="Times New Roman" panose="02020603050405020304" pitchFamily="18" charset="0"/>
              </a:rPr>
              <a:t> Expertise? Passion? Time? Partnership?)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78220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8620-2883-8548-CFA8-F8809D3E5479}"/>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Kathi’s story</a:t>
            </a:r>
            <a:br>
              <a:rPr lang="en-US" dirty="0">
                <a:latin typeface="Apple Chancery" panose="03020702040506060504" pitchFamily="66" charset="-79"/>
                <a:cs typeface="Apple Chancery" panose="03020702040506060504" pitchFamily="66" charset="-79"/>
              </a:rPr>
            </a:br>
            <a:r>
              <a:rPr lang="en-US" dirty="0">
                <a:latin typeface="Apple Chancery" panose="03020702040506060504" pitchFamily="66" charset="-79"/>
                <a:cs typeface="Apple Chancery" panose="03020702040506060504" pitchFamily="66" charset="-79"/>
              </a:rPr>
              <a:t>Jumping </a:t>
            </a:r>
            <a:r>
              <a:rPr lang="en-US">
                <a:latin typeface="Apple Chancery" panose="03020702040506060504" pitchFamily="66" charset="-79"/>
                <a:cs typeface="Apple Chancery" panose="03020702040506060504" pitchFamily="66" charset="-79"/>
              </a:rPr>
              <a:t>in without a GPS</a:t>
            </a:r>
            <a:endParaRPr lang="en-US" dirty="0">
              <a:latin typeface="Apple Chancery" panose="03020702040506060504" pitchFamily="66" charset="-79"/>
              <a:cs typeface="Apple Chancery" panose="03020702040506060504" pitchFamily="66" charset="-79"/>
            </a:endParaRPr>
          </a:p>
        </p:txBody>
      </p:sp>
      <p:sp>
        <p:nvSpPr>
          <p:cNvPr id="3" name="Content Placeholder 2">
            <a:extLst>
              <a:ext uri="{FF2B5EF4-FFF2-40B4-BE49-F238E27FC236}">
                <a16:creationId xmlns:a16="http://schemas.microsoft.com/office/drawing/2014/main" id="{90718263-C614-59C2-37BF-6FB2868D31BB}"/>
              </a:ext>
            </a:extLst>
          </p:cNvPr>
          <p:cNvSpPr>
            <a:spLocks noGrp="1"/>
          </p:cNvSpPr>
          <p:nvPr>
            <p:ph idx="1"/>
          </p:nvPr>
        </p:nvSpPr>
        <p:spPr/>
        <p:txBody>
          <a:bodyPr/>
          <a:lstStyle/>
          <a:p>
            <a:r>
              <a:rPr lang="en-US" dirty="0"/>
              <a:t>Path to advocacy:  </a:t>
            </a:r>
          </a:p>
          <a:p>
            <a:pPr lvl="1"/>
            <a:r>
              <a:rPr lang="en-US" dirty="0"/>
              <a:t>Vietnam War, HeadStart, Community Psych, Father </a:t>
            </a:r>
            <a:r>
              <a:rPr lang="en-US" dirty="0">
                <a:sym typeface="Wingdings" pitchFamily="2" charset="2"/>
              </a:rPr>
              <a:t> FEDAC</a:t>
            </a:r>
            <a:endParaRPr lang="en-US" dirty="0"/>
          </a:p>
          <a:p>
            <a:r>
              <a:rPr lang="en-US" dirty="0"/>
              <a:t>Path to leadership:  The epitome of an accidental manager and leader</a:t>
            </a:r>
          </a:p>
          <a:p>
            <a:pPr lvl="1"/>
            <a:r>
              <a:rPr lang="en-US" dirty="0"/>
              <a:t>Academics, Journal</a:t>
            </a:r>
          </a:p>
          <a:p>
            <a:r>
              <a:rPr lang="en-US" dirty="0"/>
              <a:t>Not a lot of training or mentorship for leadership, but leaned into opportunities. Sought guidance when needed.</a:t>
            </a:r>
          </a:p>
        </p:txBody>
      </p:sp>
    </p:spTree>
    <p:extLst>
      <p:ext uri="{BB962C8B-B14F-4D97-AF65-F5344CB8AC3E}">
        <p14:creationId xmlns:p14="http://schemas.microsoft.com/office/powerpoint/2010/main" val="89722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D6DA6-82CF-291D-53BD-14A2B42F6AB6}"/>
              </a:ext>
            </a:extLst>
          </p:cNvPr>
          <p:cNvSpPr>
            <a:spLocks noGrp="1"/>
          </p:cNvSpPr>
          <p:nvPr>
            <p:ph type="title"/>
          </p:nvPr>
        </p:nvSpPr>
        <p:spPr>
          <a:xfrm>
            <a:off x="1451579" y="624045"/>
            <a:ext cx="9603275" cy="1252881"/>
          </a:xfrm>
        </p:spPr>
        <p:txBody>
          <a:bodyPr>
            <a:normAutofit/>
          </a:bodyPr>
          <a:lstStyle/>
          <a:p>
            <a:r>
              <a:rPr lang="en-US" dirty="0"/>
              <a:t>Share your ideas for Improving student interest and preparation for these roles</a:t>
            </a:r>
          </a:p>
        </p:txBody>
      </p:sp>
      <p:sp>
        <p:nvSpPr>
          <p:cNvPr id="3" name="Content Placeholder 2">
            <a:extLst>
              <a:ext uri="{FF2B5EF4-FFF2-40B4-BE49-F238E27FC236}">
                <a16:creationId xmlns:a16="http://schemas.microsoft.com/office/drawing/2014/main" id="{64AE4C98-FAF8-5655-1BA0-495A61FCC94D}"/>
              </a:ext>
            </a:extLst>
          </p:cNvPr>
          <p:cNvSpPr>
            <a:spLocks noGrp="1"/>
          </p:cNvSpPr>
          <p:nvPr>
            <p:ph idx="1"/>
          </p:nvPr>
        </p:nvSpPr>
        <p:spPr>
          <a:xfrm>
            <a:off x="1451579" y="2213811"/>
            <a:ext cx="9603275" cy="3252534"/>
          </a:xfrm>
        </p:spPr>
        <p:txBody>
          <a:bodyPr>
            <a:normAutofit/>
          </a:bodyPr>
          <a:lstStyle/>
          <a:p>
            <a:pPr lvl="1">
              <a:spcBef>
                <a:spcPts val="0"/>
              </a:spcBef>
            </a:pP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In your training role, what are some specific ways you help or coul</a:t>
            </a:r>
            <a:r>
              <a:rPr lang="en-US" kern="0" dirty="0">
                <a:latin typeface="Arial" panose="020B0604020202020204" pitchFamily="34" charset="0"/>
                <a:ea typeface="Times New Roman" panose="02020603050405020304" pitchFamily="18" charset="0"/>
                <a:cs typeface="Times New Roman" panose="02020603050405020304" pitchFamily="18" charset="0"/>
              </a:rPr>
              <a:t>d help </a:t>
            </a: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students become interested in these roles? </a:t>
            </a:r>
          </a:p>
          <a:p>
            <a:pPr lvl="1">
              <a:spcBef>
                <a:spcPts val="0"/>
              </a:spcBef>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pP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How do you, or how might you, prepare them to take on these roles?</a:t>
            </a:r>
          </a:p>
          <a:p>
            <a:pPr lvl="1">
              <a:spcBef>
                <a:spcPts val="0"/>
              </a:spcBef>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pP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If you are a student thinking about taking on one or more of these roles, what could faculty, supervisors, or programs do to better prepare you for this?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21976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0FF6D-6954-1BC3-0E84-7B2C910E8A90}"/>
              </a:ext>
            </a:extLst>
          </p:cNvPr>
          <p:cNvSpPr>
            <a:spLocks noGrp="1"/>
          </p:cNvSpPr>
          <p:nvPr>
            <p:ph type="title"/>
          </p:nvPr>
        </p:nvSpPr>
        <p:spPr/>
        <p:txBody>
          <a:bodyPr/>
          <a:lstStyle/>
          <a:p>
            <a:r>
              <a:rPr lang="en-US" dirty="0"/>
              <a:t>Report back: Share your ideas</a:t>
            </a:r>
          </a:p>
        </p:txBody>
      </p:sp>
      <p:sp>
        <p:nvSpPr>
          <p:cNvPr id="3" name="Content Placeholder 2">
            <a:extLst>
              <a:ext uri="{FF2B5EF4-FFF2-40B4-BE49-F238E27FC236}">
                <a16:creationId xmlns:a16="http://schemas.microsoft.com/office/drawing/2014/main" id="{9B0B9A81-FE69-F836-3417-7E2A1B19A874}"/>
              </a:ext>
            </a:extLst>
          </p:cNvPr>
          <p:cNvSpPr>
            <a:spLocks noGrp="1"/>
          </p:cNvSpPr>
          <p:nvPr>
            <p:ph idx="1"/>
          </p:nvPr>
        </p:nvSpPr>
        <p:spPr/>
        <p:txBody>
          <a:bodyPr/>
          <a:lstStyle/>
          <a:p>
            <a:r>
              <a:rPr lang="en-US" dirty="0"/>
              <a:t>What are you doing now or what could you do to encourage students or prepare them for these roles? </a:t>
            </a:r>
          </a:p>
          <a:p>
            <a:r>
              <a:rPr lang="en-US" dirty="0"/>
              <a:t>If you are a student, what are your ideas? </a:t>
            </a:r>
          </a:p>
        </p:txBody>
      </p:sp>
    </p:spTree>
    <p:extLst>
      <p:ext uri="{BB962C8B-B14F-4D97-AF65-F5344CB8AC3E}">
        <p14:creationId xmlns:p14="http://schemas.microsoft.com/office/powerpoint/2010/main" val="45552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0C900-48FF-ED60-B316-7BCBF30D75BA}"/>
              </a:ext>
            </a:extLst>
          </p:cNvPr>
          <p:cNvSpPr>
            <a:spLocks noGrp="1"/>
          </p:cNvSpPr>
          <p:nvPr>
            <p:ph type="title"/>
          </p:nvPr>
        </p:nvSpPr>
        <p:spPr/>
        <p:txBody>
          <a:bodyPr/>
          <a:lstStyle/>
          <a:p>
            <a:r>
              <a:rPr lang="en-US" dirty="0"/>
              <a:t>Q &amp; A</a:t>
            </a:r>
          </a:p>
        </p:txBody>
      </p:sp>
      <p:sp>
        <p:nvSpPr>
          <p:cNvPr id="3" name="Content Placeholder 2">
            <a:extLst>
              <a:ext uri="{FF2B5EF4-FFF2-40B4-BE49-F238E27FC236}">
                <a16:creationId xmlns:a16="http://schemas.microsoft.com/office/drawing/2014/main" id="{ADFB0502-EB89-1271-5817-B7B58624D7AB}"/>
              </a:ext>
            </a:extLst>
          </p:cNvPr>
          <p:cNvSpPr>
            <a:spLocks noGrp="1"/>
          </p:cNvSpPr>
          <p:nvPr>
            <p:ph idx="1"/>
          </p:nvPr>
        </p:nvSpPr>
        <p:spPr/>
        <p:txBody>
          <a:bodyPr/>
          <a:lstStyle/>
          <a:p>
            <a:pPr marL="0" indent="0">
              <a:buNone/>
            </a:pPr>
            <a:r>
              <a:rPr lang="en-US" dirty="0"/>
              <a:t>Final thoughts or questions?</a:t>
            </a:r>
          </a:p>
        </p:txBody>
      </p:sp>
    </p:spTree>
    <p:extLst>
      <p:ext uri="{BB962C8B-B14F-4D97-AF65-F5344CB8AC3E}">
        <p14:creationId xmlns:p14="http://schemas.microsoft.com/office/powerpoint/2010/main" val="4177872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67D242-0FDB-974A-4761-0221F799B4E9}"/>
              </a:ext>
            </a:extLst>
          </p:cNvPr>
          <p:cNvSpPr>
            <a:spLocks noGrp="1"/>
          </p:cNvSpPr>
          <p:nvPr>
            <p:ph idx="4294967295"/>
          </p:nvPr>
        </p:nvSpPr>
        <p:spPr>
          <a:xfrm>
            <a:off x="180975" y="517524"/>
            <a:ext cx="12011025" cy="5937064"/>
          </a:xfrm>
        </p:spPr>
        <p:txBody>
          <a:bodyPr>
            <a:noAutofit/>
          </a:bodyPr>
          <a:lstStyle/>
          <a:p>
            <a:pPr marL="0" indent="0">
              <a:buNone/>
            </a:pPr>
            <a:r>
              <a:rPr lang="en-US" sz="1400" dirty="0"/>
              <a:t>SOME HELPFUL RESOURCES</a:t>
            </a:r>
          </a:p>
          <a:p>
            <a:r>
              <a:rPr lang="en-US" sz="1400" dirty="0"/>
              <a:t>Albino, J., &amp; Wisdom, J. P. (2020). Introduction to The Psychologist-Manager Journal Special Issue on Women Psychologists in Management and Leadership. </a:t>
            </a:r>
            <a:r>
              <a:rPr lang="en-US" sz="1400" i="1" dirty="0"/>
              <a:t>The Psychologist-Manager Journal, 23</a:t>
            </a:r>
            <a:r>
              <a:rPr lang="en-US" sz="1400" dirty="0"/>
              <a:t>(3-4), 135–138. </a:t>
            </a:r>
          </a:p>
          <a:p>
            <a:r>
              <a:rPr lang="en-US" sz="1400" dirty="0"/>
              <a:t>Alexander, Apryl A., &amp; </a:t>
            </a:r>
            <a:r>
              <a:rPr lang="en-US" sz="1400" dirty="0" err="1"/>
              <a:t>Allo</a:t>
            </a:r>
            <a:r>
              <a:rPr lang="en-US" sz="1400" dirty="0"/>
              <a:t>, Hailey (2021). Building a climate for advocacy training in professional psychology. </a:t>
            </a:r>
            <a:r>
              <a:rPr lang="en-US" sz="1400" i="1" dirty="0"/>
              <a:t>The Counseling Psychologist, 49</a:t>
            </a:r>
            <a:r>
              <a:rPr lang="en-US" sz="1400" dirty="0"/>
              <a:t>(7), 1070 - 1089. </a:t>
            </a:r>
            <a:r>
              <a:rPr lang="en-US" sz="1400" dirty="0">
                <a:hlinkClick r:id="rId2"/>
              </a:rPr>
              <a:t>https://doi.org/10.1177/00110000211027</a:t>
            </a:r>
            <a:endParaRPr lang="en-US" sz="1400" dirty="0"/>
          </a:p>
          <a:p>
            <a:r>
              <a:rPr lang="en-US" sz="1400" dirty="0"/>
              <a:t>Lin, L. </a:t>
            </a:r>
            <a:r>
              <a:rPr lang="en-US" sz="1400" dirty="0" err="1"/>
              <a:t>Coroy</a:t>
            </a:r>
            <a:r>
              <a:rPr lang="en-US" sz="1400" dirty="0"/>
              <a:t>, J. Staff, K. &amp; </a:t>
            </a:r>
            <a:r>
              <a:rPr lang="en-US" sz="1400" dirty="0" err="1"/>
              <a:t>Christidis</a:t>
            </a:r>
            <a:r>
              <a:rPr lang="en-US" sz="1400" dirty="0"/>
              <a:t>, P. (2018) 2015 – 2017 psychology job advertisements: An overview. Downloaded from </a:t>
            </a:r>
            <a:r>
              <a:rPr lang="en-US" sz="1400" u="sng" dirty="0">
                <a:solidFill>
                  <a:srgbClr val="0000FF"/>
                </a:solidFill>
                <a:effectLst/>
                <a:latin typeface="Aptos" panose="020B0004020202020204" pitchFamily="34" charset="0"/>
                <a:ea typeface="Calibri" panose="020F0502020204030204" pitchFamily="34" charset="0"/>
                <a:cs typeface="Times New Roman" panose="02020603050405020304" pitchFamily="18" charset="0"/>
                <a:hlinkClick r:id="rId3"/>
              </a:rPr>
              <a:t>https://www.apa.org/monitor/2021/09/datapoint-graduate</a:t>
            </a:r>
            <a:r>
              <a:rPr lang="en-US" sz="1100" dirty="0">
                <a:effectLst/>
              </a:rPr>
              <a:t> </a:t>
            </a:r>
            <a:endParaRPr lang="en-US" sz="1400" dirty="0"/>
          </a:p>
          <a:p>
            <a:r>
              <a:rPr lang="en-US" sz="1400" dirty="0"/>
              <a:t>APA Advocacy Information including videos: </a:t>
            </a:r>
            <a:r>
              <a:rPr lang="en-US" sz="1400" dirty="0">
                <a:hlinkClick r:id="rId4"/>
              </a:rPr>
              <a:t>https://www.apaservices.org/advocacy</a:t>
            </a:r>
            <a:r>
              <a:rPr lang="en-US" sz="1400" dirty="0"/>
              <a:t> (scroll down to </a:t>
            </a:r>
            <a:r>
              <a:rPr lang="en-US" sz="1400" i="1" dirty="0"/>
              <a:t>Federal Advocacy for Psychology: The Basics </a:t>
            </a:r>
            <a:r>
              <a:rPr lang="en-US" sz="1400" dirty="0"/>
              <a:t>or any other video of interest)</a:t>
            </a:r>
          </a:p>
          <a:p>
            <a:r>
              <a:rPr lang="en-US" sz="1400" dirty="0" err="1"/>
              <a:t>Stamm</a:t>
            </a:r>
            <a:r>
              <a:rPr lang="en-US" sz="1400" dirty="0"/>
              <a:t>, K., Assefa, M., &amp; Page, C. ((2023, September). Nearly 40% of Psychologists have a waitlist. </a:t>
            </a:r>
            <a:r>
              <a:rPr lang="en-US" sz="1400" i="1" dirty="0"/>
              <a:t>Monitor on Psychology, 54</a:t>
            </a:r>
            <a:r>
              <a:rPr lang="en-US" sz="1400" dirty="0"/>
              <a:t>(6), 19.</a:t>
            </a:r>
          </a:p>
          <a:p>
            <a:r>
              <a:rPr lang="en-US" sz="1400" dirty="0"/>
              <a:t>APA (2024). Psychologist’s Guide to Advocacy. </a:t>
            </a:r>
            <a:r>
              <a:rPr lang="en-US" sz="1400" dirty="0">
                <a:hlinkClick r:id="rId5"/>
              </a:rPr>
              <a:t>https://www.apaservices.org/advocacy/get-involved/guide</a:t>
            </a:r>
            <a:r>
              <a:rPr lang="en-US" sz="1400" dirty="0"/>
              <a:t> </a:t>
            </a:r>
          </a:p>
          <a:p>
            <a:r>
              <a:rPr lang="en-US" sz="1400" dirty="0" err="1"/>
              <a:t>Axelbank</a:t>
            </a:r>
            <a:r>
              <a:rPr lang="en-US" sz="1400" dirty="0"/>
              <a:t>, J. H. (2016) Consulting Overview. Jeffrey </a:t>
            </a:r>
            <a:r>
              <a:rPr lang="en-US" sz="1400" dirty="0" err="1"/>
              <a:t>Axelbank</a:t>
            </a:r>
            <a:r>
              <a:rPr lang="en-US" sz="1400" dirty="0"/>
              <a:t>, Psy.D. </a:t>
            </a:r>
            <a:r>
              <a:rPr lang="en-US" sz="1400" dirty="0" err="1"/>
              <a:t>jeffreyaxelbankpsyd.com</a:t>
            </a:r>
            <a:r>
              <a:rPr lang="en-US" sz="1400" dirty="0"/>
              <a:t>/consulting-services/</a:t>
            </a:r>
            <a:r>
              <a:rPr lang="en-US" sz="1400" dirty="0" err="1"/>
              <a:t>index.html</a:t>
            </a:r>
            <a:r>
              <a:rPr lang="en-US" sz="1400" dirty="0"/>
              <a:t> </a:t>
            </a:r>
          </a:p>
          <a:p>
            <a:r>
              <a:rPr lang="en-US" sz="1400" dirty="0"/>
              <a:t>Bolman, L. G. &amp; Deal, T. D.  (2021). Reframing organizations: Artistry, choice, and leadership.  Jossey-Bass.  ISBN-2021009919. </a:t>
            </a:r>
          </a:p>
          <a:p>
            <a:r>
              <a:rPr lang="en-US" sz="1400" dirty="0"/>
              <a:t>James, L., &amp; Desormeaux, L. (2023). The state of Black leadership: What can be done to create sustainable change. </a:t>
            </a:r>
            <a:r>
              <a:rPr lang="en-US" sz="1400" i="1" dirty="0"/>
              <a:t>Consulting Psychology Journal, 75</a:t>
            </a:r>
            <a:r>
              <a:rPr lang="en-US" sz="1400" dirty="0"/>
              <a:t>(1), 1–4. </a:t>
            </a:r>
          </a:p>
          <a:p>
            <a:r>
              <a:rPr lang="en-US" sz="1400" dirty="0" err="1"/>
              <a:t>Kois</a:t>
            </a:r>
            <a:r>
              <a:rPr lang="en-US" sz="1400" dirty="0"/>
              <a:t>, L., King, C., &amp;  LaDuke, C. (2015). Cultivating student leadership in professional psychology. </a:t>
            </a:r>
            <a:r>
              <a:rPr lang="en-US" sz="1400" i="1" dirty="0"/>
              <a:t>Training and Education in Professional Psychology</a:t>
            </a:r>
            <a:r>
              <a:rPr lang="en-US" sz="1400" dirty="0"/>
              <a:t>, 10(1), 29 - 36. </a:t>
            </a:r>
            <a:r>
              <a:rPr lang="en-US" sz="1400" dirty="0">
                <a:hlinkClick r:id="rId6"/>
              </a:rPr>
              <a:t>http://dx.doi.org/10.1037/tep0000100</a:t>
            </a:r>
            <a:r>
              <a:rPr lang="en-US" sz="1400" dirty="0"/>
              <a:t> </a:t>
            </a:r>
          </a:p>
          <a:p>
            <a:r>
              <a:rPr lang="en-US" sz="1400" dirty="0" err="1"/>
              <a:t>Praslova</a:t>
            </a:r>
            <a:r>
              <a:rPr lang="en-US" sz="1400" dirty="0"/>
              <a:t>, L. (2023). Disability inclusion in the workplace: Special issue introduction. </a:t>
            </a:r>
            <a:r>
              <a:rPr lang="en-US" sz="1400" i="1" dirty="0"/>
              <a:t>Consulting Psychology Journal, 75</a:t>
            </a:r>
            <a:r>
              <a:rPr lang="en-US" sz="1400" dirty="0"/>
              <a:t>(3), 197–201. </a:t>
            </a:r>
          </a:p>
          <a:p>
            <a:r>
              <a:rPr lang="en-US" sz="1400" dirty="0"/>
              <a:t>Worrell, F. C. (2023). From “behind the bridge” to the presidency of the American Psychological Association: Lessons learned on an unplanned journey. </a:t>
            </a:r>
            <a:r>
              <a:rPr lang="en-US" sz="1400" i="1" dirty="0"/>
              <a:t>American Psychologist, 78</a:t>
            </a:r>
            <a:r>
              <a:rPr lang="en-US" sz="1400" dirty="0"/>
              <a:t>(5), 637–649. https://</a:t>
            </a:r>
            <a:r>
              <a:rPr lang="en-US" sz="1400" dirty="0" err="1"/>
              <a:t>doi.org</a:t>
            </a:r>
            <a:r>
              <a:rPr lang="en-US" sz="1400" dirty="0"/>
              <a:t>/10.1037/amp0001181</a:t>
            </a:r>
          </a:p>
        </p:txBody>
      </p:sp>
    </p:spTree>
    <p:extLst>
      <p:ext uri="{BB962C8B-B14F-4D97-AF65-F5344CB8AC3E}">
        <p14:creationId xmlns:p14="http://schemas.microsoft.com/office/powerpoint/2010/main" val="354267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E22C2-B818-AF79-F54C-10EB77093816}"/>
              </a:ext>
            </a:extLst>
          </p:cNvPr>
          <p:cNvSpPr>
            <a:spLocks noGrp="1"/>
          </p:cNvSpPr>
          <p:nvPr>
            <p:ph type="title"/>
          </p:nvPr>
        </p:nvSpPr>
        <p:spPr/>
        <p:txBody>
          <a:bodyPr/>
          <a:lstStyle/>
          <a:p>
            <a:r>
              <a:rPr lang="en-US" dirty="0"/>
              <a:t>Conflict of Interest Statement</a:t>
            </a:r>
          </a:p>
        </p:txBody>
      </p:sp>
      <p:sp>
        <p:nvSpPr>
          <p:cNvPr id="3" name="Content Placeholder 2">
            <a:extLst>
              <a:ext uri="{FF2B5EF4-FFF2-40B4-BE49-F238E27FC236}">
                <a16:creationId xmlns:a16="http://schemas.microsoft.com/office/drawing/2014/main" id="{67294685-A54E-5BC1-6C70-B521000A1524}"/>
              </a:ext>
            </a:extLst>
          </p:cNvPr>
          <p:cNvSpPr>
            <a:spLocks noGrp="1"/>
          </p:cNvSpPr>
          <p:nvPr>
            <p:ph idx="1"/>
          </p:nvPr>
        </p:nvSpPr>
        <p:spPr/>
        <p:txBody>
          <a:bodyPr/>
          <a:lstStyle/>
          <a:p>
            <a:pPr marL="0" indent="0">
              <a:buNone/>
            </a:pPr>
            <a:r>
              <a:rPr lang="en-US" dirty="0"/>
              <a:t>We have not received financial support or any other conflict of interest for the material we will present today.</a:t>
            </a:r>
          </a:p>
          <a:p>
            <a:pPr marL="0" indent="0">
              <a:buNone/>
            </a:pPr>
            <a:r>
              <a:rPr lang="en-US" dirty="0"/>
              <a:t>Our comments are our own and do not represent the institutions with which we are affiliated. </a:t>
            </a:r>
          </a:p>
        </p:txBody>
      </p:sp>
    </p:spTree>
    <p:extLst>
      <p:ext uri="{BB962C8B-B14F-4D97-AF65-F5344CB8AC3E}">
        <p14:creationId xmlns:p14="http://schemas.microsoft.com/office/powerpoint/2010/main" val="48846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E190-BE2F-DB9F-4DFC-B0E873BF63D1}"/>
              </a:ext>
            </a:extLst>
          </p:cNvPr>
          <p:cNvSpPr>
            <a:spLocks noGrp="1"/>
          </p:cNvSpPr>
          <p:nvPr>
            <p:ph type="title"/>
          </p:nvPr>
        </p:nvSpPr>
        <p:spPr/>
        <p:txBody>
          <a:bodyPr/>
          <a:lstStyle/>
          <a:p>
            <a:r>
              <a:rPr lang="en-US" dirty="0"/>
              <a:t>What we will cover today</a:t>
            </a:r>
          </a:p>
        </p:txBody>
      </p:sp>
      <p:sp>
        <p:nvSpPr>
          <p:cNvPr id="3" name="Content Placeholder 2">
            <a:extLst>
              <a:ext uri="{FF2B5EF4-FFF2-40B4-BE49-F238E27FC236}">
                <a16:creationId xmlns:a16="http://schemas.microsoft.com/office/drawing/2014/main" id="{2B3C00BB-5219-3D0B-31EE-968B11C79FA8}"/>
              </a:ext>
            </a:extLst>
          </p:cNvPr>
          <p:cNvSpPr>
            <a:spLocks noGrp="1"/>
          </p:cNvSpPr>
          <p:nvPr>
            <p:ph idx="1"/>
          </p:nvPr>
        </p:nvSpPr>
        <p:spPr/>
        <p:txBody>
          <a:bodyPr/>
          <a:lstStyle/>
          <a:p>
            <a:r>
              <a:rPr lang="en-US" dirty="0"/>
              <a:t>Brief introduction to the roles of advocate, manager, and leader</a:t>
            </a:r>
          </a:p>
          <a:p>
            <a:r>
              <a:rPr lang="en-US" dirty="0"/>
              <a:t>Importance of this topic</a:t>
            </a:r>
          </a:p>
          <a:p>
            <a:r>
              <a:rPr lang="en-US" dirty="0"/>
              <a:t>Our stories interspersed with small group discussions </a:t>
            </a:r>
          </a:p>
          <a:p>
            <a:r>
              <a:rPr lang="en-US" dirty="0"/>
              <a:t>We want you to consider your own history and thoughts about these roles</a:t>
            </a:r>
          </a:p>
          <a:p>
            <a:r>
              <a:rPr lang="en-US" dirty="0"/>
              <a:t>What we might do to interest students and prepare them for these roles</a:t>
            </a:r>
          </a:p>
          <a:p>
            <a:r>
              <a:rPr lang="en-US" dirty="0"/>
              <a:t>Q &amp; A at the end</a:t>
            </a:r>
          </a:p>
        </p:txBody>
      </p:sp>
    </p:spTree>
    <p:extLst>
      <p:ext uri="{BB962C8B-B14F-4D97-AF65-F5344CB8AC3E}">
        <p14:creationId xmlns:p14="http://schemas.microsoft.com/office/powerpoint/2010/main" val="266004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D57D-D52F-14ED-4867-76AAC6F32825}"/>
              </a:ext>
            </a:extLst>
          </p:cNvPr>
          <p:cNvSpPr>
            <a:spLocks noGrp="1"/>
          </p:cNvSpPr>
          <p:nvPr>
            <p:ph type="title"/>
          </p:nvPr>
        </p:nvSpPr>
        <p:spPr/>
        <p:txBody>
          <a:bodyPr>
            <a:normAutofit/>
          </a:bodyPr>
          <a:lstStyle/>
          <a:p>
            <a:r>
              <a:rPr lang="en-US" dirty="0"/>
              <a:t>Defining the roles: </a:t>
            </a:r>
            <a:br>
              <a:rPr lang="en-US" dirty="0"/>
            </a:br>
            <a:r>
              <a:rPr lang="en-US" dirty="0"/>
              <a:t>Advocacy, management, and leadership</a:t>
            </a:r>
          </a:p>
        </p:txBody>
      </p:sp>
      <p:sp>
        <p:nvSpPr>
          <p:cNvPr id="3" name="Content Placeholder 2">
            <a:extLst>
              <a:ext uri="{FF2B5EF4-FFF2-40B4-BE49-F238E27FC236}">
                <a16:creationId xmlns:a16="http://schemas.microsoft.com/office/drawing/2014/main" id="{6C5BC23C-A01C-FEA6-526B-C430C4629166}"/>
              </a:ext>
            </a:extLst>
          </p:cNvPr>
          <p:cNvSpPr>
            <a:spLocks noGrp="1"/>
          </p:cNvSpPr>
          <p:nvPr>
            <p:ph idx="1"/>
          </p:nvPr>
        </p:nvSpPr>
        <p:spPr/>
        <p:txBody>
          <a:bodyPr/>
          <a:lstStyle/>
          <a:p>
            <a:r>
              <a:rPr lang="en-US" dirty="0"/>
              <a:t>ADVOCACY</a:t>
            </a:r>
          </a:p>
          <a:p>
            <a:pPr lvl="1"/>
            <a:r>
              <a:rPr lang="en-US" dirty="0"/>
              <a:t>“WHEN THE WORLD IS SILENT, EVEN ONE VOICE BECOMES POWERFUL.”</a:t>
            </a:r>
          </a:p>
          <a:p>
            <a:pPr marL="457200" lvl="1" indent="0">
              <a:buNone/>
            </a:pPr>
            <a:r>
              <a:rPr lang="en-US" dirty="0"/>
              <a:t>											--MALALA YOUSAFZAI</a:t>
            </a:r>
          </a:p>
          <a:p>
            <a:r>
              <a:rPr lang="en-US" dirty="0"/>
              <a:t>MANAGEMENT AND LEADERSHIP</a:t>
            </a:r>
          </a:p>
          <a:p>
            <a:pPr lvl="1"/>
            <a:r>
              <a:rPr lang="en-US" dirty="0"/>
              <a:t>“MANAGERS DO THINGS RIGHT; LEADERS TO THE RIGHT THING.”</a:t>
            </a:r>
          </a:p>
          <a:p>
            <a:pPr marL="457200" lvl="1" indent="0">
              <a:buNone/>
            </a:pPr>
            <a:r>
              <a:rPr lang="en-US" dirty="0"/>
              <a:t>											--WARREN BENNIS</a:t>
            </a:r>
          </a:p>
        </p:txBody>
      </p:sp>
    </p:spTree>
    <p:extLst>
      <p:ext uri="{BB962C8B-B14F-4D97-AF65-F5344CB8AC3E}">
        <p14:creationId xmlns:p14="http://schemas.microsoft.com/office/powerpoint/2010/main" val="337308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7433-2547-B4BC-4177-E538E3C30F26}"/>
              </a:ext>
            </a:extLst>
          </p:cNvPr>
          <p:cNvSpPr>
            <a:spLocks noGrp="1"/>
          </p:cNvSpPr>
          <p:nvPr>
            <p:ph type="title"/>
          </p:nvPr>
        </p:nvSpPr>
        <p:spPr/>
        <p:txBody>
          <a:bodyPr/>
          <a:lstStyle/>
          <a:p>
            <a:r>
              <a:rPr lang="en-US" dirty="0"/>
              <a:t>Why are we talking about this? </a:t>
            </a:r>
          </a:p>
        </p:txBody>
      </p:sp>
      <p:sp>
        <p:nvSpPr>
          <p:cNvPr id="3" name="Content Placeholder 2">
            <a:extLst>
              <a:ext uri="{FF2B5EF4-FFF2-40B4-BE49-F238E27FC236}">
                <a16:creationId xmlns:a16="http://schemas.microsoft.com/office/drawing/2014/main" id="{3009FE5E-D261-74DB-04E8-F5D853E77331}"/>
              </a:ext>
            </a:extLst>
          </p:cNvPr>
          <p:cNvSpPr>
            <a:spLocks noGrp="1"/>
          </p:cNvSpPr>
          <p:nvPr>
            <p:ph idx="1"/>
          </p:nvPr>
        </p:nvSpPr>
        <p:spPr/>
        <p:txBody>
          <a:bodyPr/>
          <a:lstStyle/>
          <a:p>
            <a:r>
              <a:rPr lang="en-US" dirty="0"/>
              <a:t>There are many alternative paths to becoming a therapist</a:t>
            </a:r>
          </a:p>
          <a:p>
            <a:r>
              <a:rPr lang="en-US" dirty="0"/>
              <a:t>Psychologists already fill these roles: Do you? </a:t>
            </a:r>
          </a:p>
          <a:p>
            <a:pPr lvl="1"/>
            <a:r>
              <a:rPr lang="en-US" dirty="0"/>
              <a:t>Alumni &amp; job data support the frequency of these roles</a:t>
            </a:r>
          </a:p>
          <a:p>
            <a:pPr lvl="1"/>
            <a:r>
              <a:rPr lang="en-US" dirty="0"/>
              <a:t>Employers are looking for these skills and hiring for these roles</a:t>
            </a:r>
          </a:p>
          <a:p>
            <a:r>
              <a:rPr lang="en-US" dirty="0"/>
              <a:t>Multiple roles keep careers varied and interesting</a:t>
            </a:r>
          </a:p>
          <a:p>
            <a:r>
              <a:rPr lang="en-US" dirty="0"/>
              <a:t>Individual work may not address environmental or systemic problems. While these roles can create broad impact with social justice implications</a:t>
            </a:r>
          </a:p>
          <a:p>
            <a:r>
              <a:rPr lang="en-US" dirty="0"/>
              <a:t>We have the skills!</a:t>
            </a:r>
          </a:p>
        </p:txBody>
      </p:sp>
    </p:spTree>
    <p:extLst>
      <p:ext uri="{BB962C8B-B14F-4D97-AF65-F5344CB8AC3E}">
        <p14:creationId xmlns:p14="http://schemas.microsoft.com/office/powerpoint/2010/main" val="1415994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F04-5E56-55B4-8B7E-DACF1C0F34E9}"/>
              </a:ext>
            </a:extLst>
          </p:cNvPr>
          <p:cNvSpPr>
            <a:spLocks noGrp="1"/>
          </p:cNvSpPr>
          <p:nvPr>
            <p:ph type="title"/>
          </p:nvPr>
        </p:nvSpPr>
        <p:spPr/>
        <p:txBody>
          <a:bodyPr/>
          <a:lstStyle/>
          <a:p>
            <a:r>
              <a:rPr lang="en-US" dirty="0"/>
              <a:t>We can do better!</a:t>
            </a:r>
          </a:p>
        </p:txBody>
      </p:sp>
      <p:sp>
        <p:nvSpPr>
          <p:cNvPr id="3" name="Content Placeholder 2">
            <a:extLst>
              <a:ext uri="{FF2B5EF4-FFF2-40B4-BE49-F238E27FC236}">
                <a16:creationId xmlns:a16="http://schemas.microsoft.com/office/drawing/2014/main" id="{3C19EC74-C25E-E542-3DB2-9C74C40F936A}"/>
              </a:ext>
            </a:extLst>
          </p:cNvPr>
          <p:cNvSpPr>
            <a:spLocks noGrp="1"/>
          </p:cNvSpPr>
          <p:nvPr>
            <p:ph idx="1"/>
          </p:nvPr>
        </p:nvSpPr>
        <p:spPr/>
        <p:txBody>
          <a:bodyPr/>
          <a:lstStyle/>
          <a:p>
            <a:r>
              <a:rPr lang="en-US" dirty="0"/>
              <a:t>Insufficient training in the roles psychologists often take on</a:t>
            </a:r>
          </a:p>
          <a:p>
            <a:r>
              <a:rPr lang="en-US" dirty="0"/>
              <a:t>The “accidental manager”</a:t>
            </a:r>
          </a:p>
          <a:p>
            <a:r>
              <a:rPr lang="en-US" dirty="0"/>
              <a:t>Commission on Accreditation does not include these as competencies</a:t>
            </a:r>
          </a:p>
          <a:p>
            <a:r>
              <a:rPr lang="en-US" dirty="0"/>
              <a:t>We believe we can better prepare students and trainees for these roles</a:t>
            </a:r>
          </a:p>
        </p:txBody>
      </p:sp>
    </p:spTree>
    <p:extLst>
      <p:ext uri="{BB962C8B-B14F-4D97-AF65-F5344CB8AC3E}">
        <p14:creationId xmlns:p14="http://schemas.microsoft.com/office/powerpoint/2010/main" val="339106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7C69-8F2F-1DE8-F4AC-E1080F9208D6}"/>
              </a:ext>
            </a:extLst>
          </p:cNvPr>
          <p:cNvSpPr>
            <a:spLocks noGrp="1"/>
          </p:cNvSpPr>
          <p:nvPr>
            <p:ph type="title"/>
          </p:nvPr>
        </p:nvSpPr>
        <p:spPr>
          <a:xfrm>
            <a:off x="677334" y="609599"/>
            <a:ext cx="8596668" cy="1550989"/>
          </a:xfrm>
        </p:spPr>
        <p:txBody>
          <a:bodyPr>
            <a:normAutofit fontScale="90000"/>
          </a:bodyPr>
          <a:lstStyle/>
          <a:p>
            <a:r>
              <a:rPr lang="en-US" dirty="0"/>
              <a:t>Given the number of “accidental” managers, advocates, and leaders, why don’t we prepare graduates for these roles? </a:t>
            </a:r>
          </a:p>
        </p:txBody>
      </p:sp>
      <p:sp>
        <p:nvSpPr>
          <p:cNvPr id="3" name="Content Placeholder 2">
            <a:extLst>
              <a:ext uri="{FF2B5EF4-FFF2-40B4-BE49-F238E27FC236}">
                <a16:creationId xmlns:a16="http://schemas.microsoft.com/office/drawing/2014/main" id="{E3FEBC5A-693F-3845-12A3-C1D22AC350F0}"/>
              </a:ext>
            </a:extLst>
          </p:cNvPr>
          <p:cNvSpPr>
            <a:spLocks noGrp="1"/>
          </p:cNvSpPr>
          <p:nvPr>
            <p:ph idx="1"/>
          </p:nvPr>
        </p:nvSpPr>
        <p:spPr>
          <a:xfrm>
            <a:off x="677334" y="2455101"/>
            <a:ext cx="8596668" cy="3586261"/>
          </a:xfrm>
        </p:spPr>
        <p:txBody>
          <a:bodyPr/>
          <a:lstStyle/>
          <a:p>
            <a:r>
              <a:rPr lang="en-US" dirty="0"/>
              <a:t>Programs are already too long</a:t>
            </a:r>
          </a:p>
          <a:p>
            <a:r>
              <a:rPr lang="en-US" dirty="0"/>
              <a:t>Anyone can do these things; they are not specific to psychology</a:t>
            </a:r>
          </a:p>
          <a:p>
            <a:r>
              <a:rPr lang="en-US" dirty="0"/>
              <a:t>These are advanced skills only needed by mid and late career psychologists</a:t>
            </a:r>
          </a:p>
        </p:txBody>
      </p:sp>
    </p:spTree>
    <p:extLst>
      <p:ext uri="{BB962C8B-B14F-4D97-AF65-F5344CB8AC3E}">
        <p14:creationId xmlns:p14="http://schemas.microsoft.com/office/powerpoint/2010/main" val="106487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0AE8-2AEE-A246-B2B8-6EE787390422}"/>
              </a:ext>
            </a:extLst>
          </p:cNvPr>
          <p:cNvSpPr>
            <a:spLocks noGrp="1"/>
          </p:cNvSpPr>
          <p:nvPr>
            <p:ph type="title"/>
          </p:nvPr>
        </p:nvSpPr>
        <p:spPr>
          <a:xfrm>
            <a:off x="1451579" y="565485"/>
            <a:ext cx="9603275" cy="1586044"/>
          </a:xfrm>
        </p:spPr>
        <p:txBody>
          <a:bodyPr>
            <a:normAutofit/>
          </a:bodyPr>
          <a:lstStyle/>
          <a:p>
            <a:r>
              <a:rPr lang="en-US" b="1" i="1" dirty="0">
                <a:latin typeface="APPLE CHANCERY" panose="03020702040506060504" pitchFamily="66" charset="-79"/>
                <a:cs typeface="APPLE CHANCERY" panose="03020702040506060504" pitchFamily="66" charset="-79"/>
              </a:rPr>
              <a:t>Carmela’s story</a:t>
            </a:r>
            <a:br>
              <a:rPr lang="en-US" b="1" i="1" dirty="0">
                <a:latin typeface="APPLE CHANCERY" panose="03020702040506060504" pitchFamily="66" charset="-79"/>
                <a:cs typeface="APPLE CHANCERY" panose="03020702040506060504" pitchFamily="66" charset="-79"/>
              </a:rPr>
            </a:br>
            <a:r>
              <a:rPr lang="en-US" b="1" i="1" dirty="0">
                <a:latin typeface="APPLE CHANCERY" panose="03020702040506060504" pitchFamily="66" charset="-79"/>
                <a:cs typeface="APPLE CHANCERY" panose="03020702040506060504" pitchFamily="66" charset="-79"/>
              </a:rPr>
              <a:t>Just do it!</a:t>
            </a:r>
          </a:p>
        </p:txBody>
      </p:sp>
      <p:sp>
        <p:nvSpPr>
          <p:cNvPr id="3" name="Content Placeholder 2">
            <a:extLst>
              <a:ext uri="{FF2B5EF4-FFF2-40B4-BE49-F238E27FC236}">
                <a16:creationId xmlns:a16="http://schemas.microsoft.com/office/drawing/2014/main" id="{6B833569-FC3E-8015-4F7D-7B599586A11C}"/>
              </a:ext>
            </a:extLst>
          </p:cNvPr>
          <p:cNvSpPr>
            <a:spLocks noGrp="1"/>
          </p:cNvSpPr>
          <p:nvPr>
            <p:ph idx="1"/>
          </p:nvPr>
        </p:nvSpPr>
        <p:spPr>
          <a:xfrm>
            <a:off x="1451579" y="2514600"/>
            <a:ext cx="9603275" cy="2951745"/>
          </a:xfrm>
        </p:spPr>
        <p:txBody>
          <a:bodyPr/>
          <a:lstStyle/>
          <a:p>
            <a:r>
              <a:rPr lang="en-US" dirty="0"/>
              <a:t>First Generation</a:t>
            </a:r>
          </a:p>
          <a:p>
            <a:r>
              <a:rPr lang="en-US" dirty="0"/>
              <a:t>Running and Team Sports</a:t>
            </a:r>
          </a:p>
          <a:p>
            <a:r>
              <a:rPr lang="en-US" dirty="0"/>
              <a:t>Workplace Mentors</a:t>
            </a:r>
          </a:p>
          <a:p>
            <a:r>
              <a:rPr lang="en-US" dirty="0"/>
              <a:t>Grad School Advisors and Other Faculty</a:t>
            </a:r>
          </a:p>
          <a:p>
            <a:r>
              <a:rPr lang="en-US" dirty="0"/>
              <a:t>Unhelpful Messages</a:t>
            </a:r>
          </a:p>
        </p:txBody>
      </p:sp>
    </p:spTree>
    <p:extLst>
      <p:ext uri="{BB962C8B-B14F-4D97-AF65-F5344CB8AC3E}">
        <p14:creationId xmlns:p14="http://schemas.microsoft.com/office/powerpoint/2010/main" val="3226415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9FD32-E8B1-04C7-34E7-8A232BE35F19}"/>
              </a:ext>
            </a:extLst>
          </p:cNvPr>
          <p:cNvSpPr>
            <a:spLocks noGrp="1"/>
          </p:cNvSpPr>
          <p:nvPr>
            <p:ph type="title"/>
          </p:nvPr>
        </p:nvSpPr>
        <p:spPr/>
        <p:txBody>
          <a:bodyPr>
            <a:normAutofit/>
          </a:bodyPr>
          <a:lstStyle/>
          <a:p>
            <a:r>
              <a:rPr lang="en-US" dirty="0"/>
              <a:t>Think about and jot down parts of your story: Your relationship with these roles  </a:t>
            </a:r>
          </a:p>
        </p:txBody>
      </p:sp>
      <p:sp>
        <p:nvSpPr>
          <p:cNvPr id="3" name="Content Placeholder 2">
            <a:extLst>
              <a:ext uri="{FF2B5EF4-FFF2-40B4-BE49-F238E27FC236}">
                <a16:creationId xmlns:a16="http://schemas.microsoft.com/office/drawing/2014/main" id="{9D981E00-5651-C740-89DE-C97A8219FB15}"/>
              </a:ext>
            </a:extLst>
          </p:cNvPr>
          <p:cNvSpPr>
            <a:spLocks noGrp="1"/>
          </p:cNvSpPr>
          <p:nvPr>
            <p:ph idx="1"/>
          </p:nvPr>
        </p:nvSpPr>
        <p:spPr/>
        <p:txBody>
          <a:bodyPr/>
          <a:lstStyle/>
          <a:p>
            <a:pPr lvl="1"/>
            <a:r>
              <a:rPr lang="en-US" sz="1800" dirty="0">
                <a:effectLst/>
                <a:latin typeface="Arial" panose="020B0604020202020204" pitchFamily="34" charset="0"/>
                <a:ea typeface="Times New Roman" panose="02020603050405020304" pitchFamily="18" charset="0"/>
              </a:rPr>
              <a:t>What have you seen about yourself, your family, your experiences, your hobbies, your education, etc. that have influenced your views of or interest in these roles?</a:t>
            </a:r>
          </a:p>
          <a:p>
            <a:pPr lvl="1"/>
            <a:endParaRPr lang="en-US" sz="1800" dirty="0">
              <a:effectLst/>
              <a:latin typeface="Times New Roman" panose="02020603050405020304" pitchFamily="18" charset="0"/>
              <a:ea typeface="Times New Roman" panose="02020603050405020304" pitchFamily="18" charset="0"/>
            </a:endParaRPr>
          </a:p>
          <a:p>
            <a:pPr lvl="1"/>
            <a:r>
              <a:rPr lang="en-US" sz="1800" dirty="0">
                <a:effectLst/>
                <a:latin typeface="Arial" panose="020B0604020202020204" pitchFamily="34" charset="0"/>
                <a:ea typeface="Times New Roman" panose="02020603050405020304" pitchFamily="18" charset="0"/>
              </a:rPr>
              <a:t>How have you seen hints of these roles in your own feelings, ambitions, thoughts and actions during your own lifetime history?</a:t>
            </a:r>
          </a:p>
          <a:p>
            <a:pPr marL="457200" lvl="1" indent="0">
              <a:buNone/>
            </a:pPr>
            <a:endParaRPr lang="en-US" sz="1800" dirty="0">
              <a:effectLst/>
              <a:latin typeface="Times New Roman" panose="02020603050405020304" pitchFamily="18" charset="0"/>
              <a:ea typeface="Times New Roman" panose="02020603050405020304" pitchFamily="18" charset="0"/>
            </a:endParaRPr>
          </a:p>
          <a:p>
            <a:pPr lvl="1"/>
            <a:r>
              <a:rPr lang="en-US" sz="1800" dirty="0">
                <a:effectLst/>
                <a:latin typeface="Arial" panose="020B0604020202020204" pitchFamily="34" charset="0"/>
                <a:ea typeface="Times New Roman" panose="02020603050405020304" pitchFamily="18" charset="0"/>
              </a:rPr>
              <a:t>What has encouraged you OR discouraged you from acting further on these?</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807047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{DA786ACF-C8DA-0148-89D2-5D0E19B7A938}tf10001060</Template>
  <TotalTime>2197</TotalTime>
  <Words>1492</Words>
  <Application>Microsoft Office PowerPoint</Application>
  <PresentationFormat>Widescreen</PresentationFormat>
  <Paragraphs>131</Paragraphs>
  <Slides>17</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APPLE CHANCERY</vt:lpstr>
      <vt:lpstr>APPLE CHANCERY</vt:lpstr>
      <vt:lpstr>Aptos</vt:lpstr>
      <vt:lpstr>Arial</vt:lpstr>
      <vt:lpstr>Calibri</vt:lpstr>
      <vt:lpstr>Times New Roman</vt:lpstr>
      <vt:lpstr>Trebuchet MS</vt:lpstr>
      <vt:lpstr>Wingdings</vt:lpstr>
      <vt:lpstr>Wingdings 3</vt:lpstr>
      <vt:lpstr>Facet</vt:lpstr>
      <vt:lpstr>Creating higher order change: Preparing psychologists for advocacy, leadership, and management careers</vt:lpstr>
      <vt:lpstr>Conflict of Interest Statement</vt:lpstr>
      <vt:lpstr>What we will cover today</vt:lpstr>
      <vt:lpstr>Defining the roles:  Advocacy, management, and leadership</vt:lpstr>
      <vt:lpstr>Why are we talking about this? </vt:lpstr>
      <vt:lpstr>We can do better!</vt:lpstr>
      <vt:lpstr>Given the number of “accidental” managers, advocates, and leaders, why don’t we prepare graduates for these roles? </vt:lpstr>
      <vt:lpstr>Carmela’s story Just do it!</vt:lpstr>
      <vt:lpstr>Think about and jot down parts of your story: Your relationship with these roles  </vt:lpstr>
      <vt:lpstr>Your story </vt:lpstr>
      <vt:lpstr>Jessie’s story Narrowing in and falling in love</vt:lpstr>
      <vt:lpstr>In small groups, discuss the following</vt:lpstr>
      <vt:lpstr>Kathi’s story Jumping in without a GPS</vt:lpstr>
      <vt:lpstr>Share your ideas for Improving student interest and preparation for these roles</vt:lpstr>
      <vt:lpstr>Report back: Share your ideas</vt:lpstr>
      <vt:lpstr>Q &amp; 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higher order change: Preparing psychologists for advocacy, leadership, and management careers</dc:title>
  <dc:creator>Microsoft Office User</dc:creator>
  <cp:lastModifiedBy>St. Paul, Monique</cp:lastModifiedBy>
  <cp:revision>36</cp:revision>
  <dcterms:created xsi:type="dcterms:W3CDTF">2024-06-01T22:45:05Z</dcterms:created>
  <dcterms:modified xsi:type="dcterms:W3CDTF">2024-06-28T19:14:16Z</dcterms:modified>
</cp:coreProperties>
</file>