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7"/>
  </p:notesMasterIdLst>
  <p:sldIdLst>
    <p:sldId id="293" r:id="rId2"/>
    <p:sldId id="294" r:id="rId3"/>
    <p:sldId id="295" r:id="rId4"/>
    <p:sldId id="296" r:id="rId5"/>
    <p:sldId id="297" r:id="rId6"/>
    <p:sldId id="298" r:id="rId7"/>
    <p:sldId id="285" r:id="rId8"/>
    <p:sldId id="299" r:id="rId9"/>
    <p:sldId id="292" r:id="rId10"/>
    <p:sldId id="286" r:id="rId11"/>
    <p:sldId id="287" r:id="rId12"/>
    <p:sldId id="291" r:id="rId13"/>
    <p:sldId id="288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7040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67CB-0139-4382-B1EE-3F9318F3BA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F738C-FA81-48D1-A899-A704B070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68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87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7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9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945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18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Meaghan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9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3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32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1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8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7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46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00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9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61247"/>
            <a:ext cx="2628900" cy="4715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1247"/>
            <a:ext cx="7734300" cy="471571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6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296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9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2912"/>
            <a:ext cx="5157787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9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2912"/>
            <a:ext cx="5183188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5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75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6753"/>
            <a:ext cx="6172200" cy="4274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86953"/>
            <a:ext cx="3932237" cy="2577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6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7106"/>
            <a:ext cx="3932237" cy="12550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106"/>
            <a:ext cx="6172200" cy="43639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1812"/>
            <a:ext cx="3932237" cy="302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7671"/>
            <a:ext cx="10515600" cy="329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53E5B161-B30D-465E-9C63-9055E32F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70B7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rive.google.com/drive/folders/1l8mFwbFw2-2Z_QgmndDL_a1Dcsmr08HX?usp=drive_link" TargetMode="External"/><Relationship Id="rId7" Type="http://schemas.openxmlformats.org/officeDocument/2006/relationships/hyperlink" Target="https://qualtrics.ca1.qualtrics.com/jfe/form/SV_0k6b82AWZpvxno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altrics.ca1.qualtrics.com/jfe/form/SV_6LJApytHJhUoLlQ" TargetMode="External"/><Relationship Id="rId5" Type="http://schemas.openxmlformats.org/officeDocument/2006/relationships/hyperlink" Target="https://qualtrics.ca1.qualtrics.com/jfe/form/SV_54KuDSJSTT5upAa" TargetMode="External"/><Relationship Id="rId4" Type="http://schemas.openxmlformats.org/officeDocument/2006/relationships/hyperlink" Target="https://drive.google.com/drive/folders/1IZ_5_VBYwgl1tns45T1G_Y__2zA5FpFI?usp=drive_li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education.weitzmaninstitute.org/content/nttap-health-professions-student-training-learning-collaborative-202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www.healthcenterinfo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tzmaninstitute.org/ncaresource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39440"/>
            <a:ext cx="12191999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Health Profession Student Training </a:t>
            </a:r>
            <a:endParaRPr kumimoji="0" lang="en-US" sz="5400" b="1" i="0" u="none" strike="noStrike" kern="1200" cap="none" spc="-30" normalizeH="0" baseline="0" noProof="0" dirty="0" smtClean="0">
              <a:ln>
                <a:noFill/>
              </a:ln>
              <a:solidFill>
                <a:srgbClr val="008558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Learning Collaborative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</a:t>
            </a: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Six: 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June</a:t>
            </a:r>
            <a:r>
              <a:rPr kumimoji="0" lang="en-US" sz="3600" b="0" i="0" u="none" strike="noStrike" kern="1200" cap="none" spc="-30" normalizeH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11</a:t>
            </a:r>
            <a:r>
              <a:rPr kumimoji="0" lang="en-US" sz="3600" b="0" i="0" u="none" strike="noStrike" kern="1200" cap="none" spc="-30" normalizeH="0" baseline="3000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2024 </a:t>
            </a:r>
            <a:endParaRPr kumimoji="0" lang="en-US" sz="3600" b="0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Calibri Light" panose="020F0302020204030204"/>
              </a:rPr>
              <a:t>Showcase </a:t>
            </a:r>
            <a:r>
              <a:rPr lang="en-US" dirty="0" smtClean="0">
                <a:latin typeface="Calibri Light" panose="020F0302020204030204"/>
              </a:rPr>
              <a:t>Objectives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defRPr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 the story of your health center’s work during this learning collaborative in a clean, crisp, visual format 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defRPr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Generate reflections among you and the other team members about your involvement in this learning collaborative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defRPr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 your work in future meetings with other health center staff including leadership and external stakeholders (i.e. health center board, community partners, and funders)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None/>
              <a:defRPr/>
            </a:pPr>
            <a:endParaRPr lang="en-US" sz="3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Calibri Light" panose="020F0302020204030204"/>
              </a:rPr>
              <a:t>Showcase </a:t>
            </a:r>
            <a:r>
              <a:rPr lang="en-US" dirty="0" smtClean="0">
                <a:latin typeface="Calibri Light" panose="020F0302020204030204"/>
              </a:rPr>
              <a:t>Order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defRPr/>
            </a:pPr>
            <a:r>
              <a:rPr lang="en-US" sz="3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3:10-3:20 </a:t>
            </a: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Five Rivers Health Centers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defRPr/>
            </a:pPr>
            <a:r>
              <a:rPr lang="en-US" sz="3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3:20-3:30 </a:t>
            </a: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Jessie Trice Community Health System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defRPr/>
            </a:pPr>
            <a:r>
              <a:rPr lang="en-US" sz="3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3:30-3:40 </a:t>
            </a: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SWLA Center for Health Services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defRPr/>
            </a:pPr>
            <a:r>
              <a:rPr lang="en-US" sz="3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3:40-3:50 </a:t>
            </a:r>
            <a:r>
              <a:rPr lang="en-US" sz="30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Tepeyac</a:t>
            </a: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Community Health Center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defRPr/>
            </a:pPr>
            <a:r>
              <a:rPr lang="en-US" sz="3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3:50-4:00 </a:t>
            </a:r>
            <a:r>
              <a:rPr lang="en-US" sz="30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Thundermist</a:t>
            </a: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Health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 smtClean="0">
                <a:latin typeface="Calibri Light" panose="020F0302020204030204"/>
              </a:rPr>
              <a:t>Next Steps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449706" y="2311401"/>
            <a:ext cx="11742294" cy="4546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2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Due Tuesday June 27</a:t>
            </a:r>
            <a:r>
              <a:rPr lang="en-US" sz="2200" b="1" u="sng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Submit completed or drafted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deliverables to the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Google Drive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 </a:t>
            </a:r>
            <a:endParaRPr lang="en-US" sz="2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Post-Collaborative Surveys –</a:t>
            </a:r>
          </a:p>
          <a:p>
            <a:pPr lvl="1">
              <a:spcBef>
                <a:spcPts val="0"/>
              </a:spcBef>
              <a:buClr>
                <a:srgbClr val="008558"/>
              </a:buClr>
            </a:pP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Each team member, please complete the 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post-collaborative evaluation survey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Qualtrics.ca1.qualtrics.com/jfe/form/SV_54KuDSJSTT5upAa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spcBef>
                <a:spcPts val="0"/>
              </a:spcBef>
              <a:buClr>
                <a:srgbClr val="008558"/>
              </a:buClr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Each team member, please complete the post-collaborative Organizational Readiness to Implement Change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https://Qualtrics.ca1.qualtrics.com/jfe/form/SV_6LJApytHJhUoLlQ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spcBef>
                <a:spcPts val="0"/>
              </a:spcBef>
              <a:buClr>
                <a:srgbClr val="008558"/>
              </a:buClr>
            </a:pP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a team, complete the post-collaborative Readiness to Train Assessment Tool                                                                                               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https://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Qualtrics.ca1.qualtrics.com/jfe/form/SV_0k6b82AWZpvxnoO</a:t>
            </a:r>
            <a:endPara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spcBef>
                <a:spcPts val="0"/>
              </a:spcBef>
              <a:buClr>
                <a:srgbClr val="008558"/>
              </a:buClr>
              <a:buNone/>
            </a:pPr>
            <a:endPara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2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Reminders</a:t>
            </a:r>
            <a:endParaRPr lang="en-US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6-month Check-in Call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Tuesday December 10</a:t>
            </a:r>
            <a:r>
              <a:rPr lang="en-US" sz="22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3:00-4:00pm Eastern</a:t>
            </a: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If you have questions or encounter barriers prior to December 10</a:t>
            </a:r>
            <a:r>
              <a:rPr lang="en-US" sz="22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please reach out to                              via email to schedule 1-on-1 calls as needed. </a:t>
            </a:r>
          </a:p>
          <a:p>
            <a:pPr marL="0" indent="0">
              <a:spcBef>
                <a:spcPts val="0"/>
              </a:spcBef>
              <a:buClr>
                <a:srgbClr val="008558"/>
              </a:buClr>
              <a:buNone/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Clr>
                <a:srgbClr val="008558"/>
              </a:buClr>
            </a:pPr>
            <a:endParaRPr lang="en-US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95535" y="2813753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  <a:endParaRPr kumimoji="0" lang="en-US" sz="6000" b="1" i="0" u="none" strike="noStrike" kern="1200" cap="none" spc="-30" normalizeH="0" baseline="0" noProof="0" dirty="0">
              <a:ln>
                <a:noFill/>
              </a:ln>
              <a:solidFill>
                <a:srgbClr val="008558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586971"/>
            <a:ext cx="7404169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NTTAP Contact Information</a:t>
            </a:r>
            <a:endParaRPr kumimoji="0" lang="en-US" sz="4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311400"/>
            <a:ext cx="3241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Schiessl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Director/Co-PI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2202" y="3573284"/>
            <a:ext cx="30189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Manager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angersm@mwhs1.com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450" y="4835168"/>
            <a:ext cx="77084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REMINDER: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evaluation in the poll!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Final Coach Call: Tuesday June 18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Time change to 4:00pm Eastern!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2275" y="2311400"/>
            <a:ext cx="3377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Manager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flowerb@mwhs1.com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92736"/>
            <a:ext cx="2192201" cy="96510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930096" y="1861695"/>
            <a:ext cx="3959281" cy="43395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CME and Resource Page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Access Code: HPS2024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/>
              </a:rPr>
              <a:t>education.weitzmaninstitute.org/content/nttap-health-professions-student-training-learning-collaborative-2024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967" y="2727802"/>
            <a:ext cx="2305104" cy="23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771" y="1342323"/>
            <a:ext cx="9074727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more resources!</a:t>
            </a:r>
            <a:endParaRPr lang="en-US" sz="4800" b="1" spc="-30" dirty="0">
              <a:solidFill>
                <a:srgbClr val="0E74B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306804"/>
            <a:ext cx="2192201" cy="96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33" y="2993714"/>
            <a:ext cx="2643530" cy="296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3" y="3302550"/>
            <a:ext cx="3642800" cy="212650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211871" y="2155371"/>
            <a:ext cx="7005298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National Learning Library: </a:t>
            </a:r>
            <a:b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1DAF4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Resources for Clinical Workforce Development</a:t>
            </a:r>
            <a:endParaRPr kumimoji="0" lang="en-US" sz="36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765" y="6072283"/>
            <a:ext cx="5406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www.weitzmaninstitute.org/ncaresources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97546" y="1945342"/>
            <a:ext cx="0" cy="4483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13509" y="6072283"/>
            <a:ext cx="393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https://www.healthcenterinfo.org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685" y="3260434"/>
            <a:ext cx="4131325" cy="943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897546" y="2186020"/>
            <a:ext cx="5294454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Health Center </a:t>
            </a:r>
            <a:endParaRPr kumimoji="0" lang="en-US" sz="30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Resource </a:t>
            </a: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Clearinghouse</a:t>
            </a:r>
            <a:endParaRPr kumimoji="0" lang="en-US" sz="30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684" y="4323688"/>
            <a:ext cx="4131325" cy="13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048"/>
            <a:ext cx="10515600" cy="762352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Get the Most Out of Your Zoom Experience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keep yourself on MUTE to avoid background/distracting sounds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the CHAT function or UNMUTE to ask questions or make comments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change your participant name to your full name and organization</a:t>
            </a:r>
          </a:p>
          <a:p>
            <a:pPr marL="636588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“Meaghan Angers CHCI”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2" descr="Changing Your Name in a Zoom Meeting | teaching@N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0" y="4183945"/>
            <a:ext cx="2533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nging Your Name in a Zoom Meeting | teaching@N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0" y="4231569"/>
            <a:ext cx="3038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anging Your Name in a Zoom Meeting | teaching@N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5" y="4144709"/>
            <a:ext cx="2747529" cy="23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Session 6 Agenda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892594"/>
              </p:ext>
            </p:extLst>
          </p:nvPr>
        </p:nvGraphicFramePr>
        <p:xfrm>
          <a:off x="609600" y="2311400"/>
          <a:ext cx="10972800" cy="395393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221185">
                  <a:extLst>
                    <a:ext uri="{9D8B030D-6E8A-4147-A177-3AD203B41FA5}">
                      <a16:colId xmlns:a16="http://schemas.microsoft.com/office/drawing/2014/main" val="3219212598"/>
                    </a:ext>
                  </a:extLst>
                </a:gridCol>
                <a:gridCol w="8751615">
                  <a:extLst>
                    <a:ext uri="{9D8B030D-6E8A-4147-A177-3AD203B41FA5}">
                      <a16:colId xmlns:a16="http://schemas.microsoft.com/office/drawing/2014/main" val="1873340262"/>
                    </a:ext>
                  </a:extLst>
                </a:gridCol>
              </a:tblGrid>
              <a:tr h="640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3:00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–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3:10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Welcome &amp; Introduction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808150"/>
                  </a:ext>
                </a:extLst>
              </a:tr>
              <a:tr h="2673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3:10 –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4:00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Showcases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3:10-3:20 Five Rivers Health Centers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3:20-3:30 Jessie Trice Community Health System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3:30-3:40 SWLA Center for Health Services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3:40-3:50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Tepeyac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 Community Health Center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3:50-4:00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Thundermist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 Light" panose="020F0302020204030204" pitchFamily="34" charset="0"/>
                        </a:rPr>
                        <a:t> Health Center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957203"/>
                  </a:ext>
                </a:extLst>
              </a:tr>
              <a:tr h="640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4:00 – 4:15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 panose="020F0302020204030204" pitchFamily="34" charset="0"/>
                        </a:rPr>
                        <a:t>Wrap-Up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805898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Learning Collaborative Faculty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951990" y="2444865"/>
            <a:ext cx="5420970" cy="386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Margaret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Flinter,  APRN, PhD, FAAN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Co-PI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CHCI’s Senior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Vice President/Clinical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Schiessl, MPP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Co-PI &amp; Project Director, NTTAP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Victoria Malvey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Interprofessional Student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Specialist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72960" y="2458542"/>
            <a:ext cx="5398252" cy="3602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Manager, 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Project Manager, NTTAP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621524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Training and Technical Assistance Partners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Workforce Development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6804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free training and technical assistance to health centers across the nation through national webinars, learning collaboratives, activity sessions, trainings, research, publications, etc.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192656"/>
            <a:ext cx="10477500" cy="20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Learning Collaborative Structure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59229" y="2311400"/>
            <a:ext cx="5101087" cy="4027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Six 90-minute Learning Collaborative video conference sessions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Bi-weekly calls between coach mentors and practice coach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Bi-weekly team workgroup meetings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the Weitzman Education Platform to access resources and receive CME credit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096000" y="2229760"/>
          <a:ext cx="4933952" cy="410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9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Learning</a:t>
                      </a:r>
                      <a:r>
                        <a:rPr lang="en-US" sz="2400" baseline="0" dirty="0" smtClean="0">
                          <a:effectLst/>
                          <a:latin typeface="+mj-lt"/>
                        </a:rPr>
                        <a:t> Session Dates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Learning Session 1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Tuesday February 6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Learning Session 2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Tuesday March 5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Learning Session 3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Tuesday March 26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Learning Session 4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Tuesday April 16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Learning Session 5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Tuesday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May 14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160428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Learning Session 6</a:t>
                      </a:r>
                      <a:endParaRPr lang="en-US" sz="1800" dirty="0" smtClean="0">
                        <a:effectLst/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Tuesday June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11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19196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33042" y="5741233"/>
            <a:ext cx="4859867" cy="59727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9781" y="2274221"/>
            <a:ext cx="17858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1: Partnership Approval  &amp; Communication with Schools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2: Affiliation Agreement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QI Refresh: Agenda, Meeting Skills, Role of Coach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375" y="2271080"/>
            <a:ext cx="1534274" cy="33085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3: Determining and assessing organizational capacity – preceptors, student acceptance, &amp; secondary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93" y="17413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Session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081727" y="3348052"/>
            <a:ext cx="583710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658" y="1757312"/>
            <a:ext cx="184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2356" y="2218060"/>
            <a:ext cx="1722291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Behavioral Health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Administrative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Fellowships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QI Refresh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Standardization and Spread, Playbooks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5311" y="1725718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3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2547" y="1741379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4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831" y="2261755"/>
            <a:ext cx="2165445" cy="51090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4: Initiating the Onboarding of the Student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5: Communication with Student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6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Student is Trained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7: Student Arrives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1900" dirty="0" smtClean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Postgraduate NP  and NP/PA      Training Programs </a:t>
            </a:r>
            <a:endParaRPr lang="en-US" sz="1900" dirty="0">
              <a:solidFill>
                <a:srgbClr val="4F81B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2229" y="1735225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5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6784" y="2266039"/>
            <a:ext cx="1731965" cy="42474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515625" y="1055361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Let’s Review:</a:t>
            </a:r>
            <a:endParaRPr lang="en-US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46169" y="2271080"/>
            <a:ext cx="1696159" cy="33393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CT AHEC Spotlight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NIMAA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8: Student Documentation &amp; 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Play 9: Off-boarding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8256" y="2274221"/>
            <a:ext cx="1519215" cy="42393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94996" y="2274220"/>
            <a:ext cx="2125836" cy="44563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78362" y="2274221"/>
            <a:ext cx="1640727" cy="42393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46169" y="2274221"/>
            <a:ext cx="1706408" cy="42393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Notched Right Arrow 28"/>
          <p:cNvSpPr/>
          <p:nvPr/>
        </p:nvSpPr>
        <p:spPr>
          <a:xfrm>
            <a:off x="4320565" y="3348052"/>
            <a:ext cx="583710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Notched Right Arrow 29"/>
          <p:cNvSpPr/>
          <p:nvPr/>
        </p:nvSpPr>
        <p:spPr>
          <a:xfrm>
            <a:off x="7212957" y="3348052"/>
            <a:ext cx="583710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Notched Right Arrow 30"/>
          <p:cNvSpPr/>
          <p:nvPr/>
        </p:nvSpPr>
        <p:spPr>
          <a:xfrm>
            <a:off x="9574758" y="3348052"/>
            <a:ext cx="583710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0283" y="1415583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Calibri Light" panose="020F0302020204030204"/>
              </a:rPr>
              <a:t>Thank You Teams!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13036" y="2135806"/>
          <a:ext cx="8630095" cy="4267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49417">
                  <a:extLst>
                    <a:ext uri="{9D8B030D-6E8A-4147-A177-3AD203B41FA5}">
                      <a16:colId xmlns:a16="http://schemas.microsoft.com/office/drawing/2014/main" val="3157025843"/>
                    </a:ext>
                  </a:extLst>
                </a:gridCol>
                <a:gridCol w="2380678">
                  <a:extLst>
                    <a:ext uri="{9D8B030D-6E8A-4147-A177-3AD203B41FA5}">
                      <a16:colId xmlns:a16="http://schemas.microsoft.com/office/drawing/2014/main" val="3172836537"/>
                    </a:ext>
                  </a:extLst>
                </a:gridCol>
              </a:tblGrid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Five Rivers Health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Ohio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0638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Jessie Trice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Florida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273528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Northshore Health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6906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Primary Health Care,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2723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Sun Life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Arizona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21313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SWLA Center for Health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Louisana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44210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Tepeyac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Community Health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Colorado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682983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Thundermist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Rhode Island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79269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Upper Great Lakes Family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Michigan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93270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Wellspace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894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95535" y="2813753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Showcase!</a:t>
            </a:r>
            <a:endParaRPr lang="en-US" spc="-30" dirty="0">
              <a:solidFill>
                <a:srgbClr val="008558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Picture 6" descr="yellow #star #iphone #emoji #iphoneemoji #iphonesticker #remix #yellowstar  #crown #yellowcrown #yellowstarcrown … | Emoji wallpaper iphone, Emoji  wallpaper,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04" y="78078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yellow #star #iphone #emoji #iphoneemoji #iphonesticker #remix #yellowstar  #crown #yellowcrown #yellowstarcrown … | Emoji wallpaper iphone, Emoji  wallpaper,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02" y="78078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741</Words>
  <Application>Microsoft Office PowerPoint</Application>
  <PresentationFormat>Widescreen</PresentationFormat>
  <Paragraphs>189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Wingdings</vt:lpstr>
      <vt:lpstr>Custom Design</vt:lpstr>
      <vt:lpstr>PowerPoint Presentation</vt:lpstr>
      <vt:lpstr>Get the Most Out of Your Zoom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 more resources!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Angers, Meaghan</dc:creator>
  <cp:lastModifiedBy>Angers, Meaghan</cp:lastModifiedBy>
  <cp:revision>39</cp:revision>
  <dcterms:created xsi:type="dcterms:W3CDTF">2022-04-18T16:56:42Z</dcterms:created>
  <dcterms:modified xsi:type="dcterms:W3CDTF">2024-06-11T20:08:41Z</dcterms:modified>
</cp:coreProperties>
</file>