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750" r:id="rId4"/>
  </p:sldMasterIdLst>
  <p:notesMasterIdLst>
    <p:notesMasterId r:id="rId24"/>
  </p:notesMasterIdLst>
  <p:sldIdLst>
    <p:sldId id="474" r:id="rId5"/>
    <p:sldId id="515" r:id="rId6"/>
    <p:sldId id="535" r:id="rId7"/>
    <p:sldId id="534" r:id="rId8"/>
    <p:sldId id="531" r:id="rId9"/>
    <p:sldId id="537" r:id="rId10"/>
    <p:sldId id="516" r:id="rId11"/>
    <p:sldId id="520" r:id="rId12"/>
    <p:sldId id="527" r:id="rId13"/>
    <p:sldId id="524" r:id="rId14"/>
    <p:sldId id="517" r:id="rId15"/>
    <p:sldId id="518" r:id="rId16"/>
    <p:sldId id="521" r:id="rId17"/>
    <p:sldId id="536" r:id="rId18"/>
    <p:sldId id="529" r:id="rId19"/>
    <p:sldId id="530" r:id="rId20"/>
    <p:sldId id="533" r:id="rId21"/>
    <p:sldId id="523" r:id="rId22"/>
    <p:sldId id="538" r:id="rId23"/>
  </p:sldIdLst>
  <p:sldSz cx="9144000" cy="6858000" type="screen4x3"/>
  <p:notesSz cx="6858000" cy="9144000"/>
  <p:defaultTextStyle>
    <a:defPPr>
      <a:defRPr lang="en-US"/>
    </a:defPPr>
    <a:lvl1pPr marL="0" algn="l" defTabSz="4546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4662" algn="l" defTabSz="4546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9324" algn="l" defTabSz="4546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3985" algn="l" defTabSz="4546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8648" algn="l" defTabSz="4546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3308" algn="l" defTabSz="4546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7971" algn="l" defTabSz="4546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2634" algn="l" defTabSz="4546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37295" algn="l" defTabSz="4546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ha Lawless" initials="M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72114" autoAdjust="0"/>
  </p:normalViewPr>
  <p:slideViewPr>
    <p:cSldViewPr snapToGrid="0" snapToObjects="1">
      <p:cViewPr varScale="1">
        <p:scale>
          <a:sx n="89" d="100"/>
          <a:sy n="89" d="100"/>
        </p:scale>
        <p:origin x="6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289743-0837-4984-90DA-5729769A934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3AFE99-EE37-4B18-8C88-A524F31FC607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ID acceptable documentation for diet &amp; exercise counseling</a:t>
          </a:r>
          <a:endParaRPr lang="en-US" dirty="0">
            <a:solidFill>
              <a:schemeClr val="tx2"/>
            </a:solidFill>
          </a:endParaRPr>
        </a:p>
      </dgm:t>
    </dgm:pt>
    <dgm:pt modelId="{C0A9EE84-1F62-4D7B-B469-D5CC1BAEAE6A}" type="parTrans" cxnId="{D96C0BC6-5BA8-4F53-A561-F43777A3F00F}">
      <dgm:prSet/>
      <dgm:spPr/>
      <dgm:t>
        <a:bodyPr/>
        <a:lstStyle/>
        <a:p>
          <a:endParaRPr lang="en-US"/>
        </a:p>
      </dgm:t>
    </dgm:pt>
    <dgm:pt modelId="{36F27E03-2924-42D7-AA62-F7DB846ADFE4}" type="sibTrans" cxnId="{D96C0BC6-5BA8-4F53-A561-F43777A3F00F}">
      <dgm:prSet/>
      <dgm:spPr/>
      <dgm:t>
        <a:bodyPr/>
        <a:lstStyle/>
        <a:p>
          <a:endParaRPr lang="en-US"/>
        </a:p>
      </dgm:t>
    </dgm:pt>
    <dgm:pt modelId="{0C74C486-BC06-444E-B359-DE0571E6C992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Include z-code in visit diagnosis</a:t>
          </a:r>
          <a:endParaRPr lang="en-US" dirty="0">
            <a:solidFill>
              <a:schemeClr val="tx2"/>
            </a:solidFill>
          </a:endParaRPr>
        </a:p>
      </dgm:t>
    </dgm:pt>
    <dgm:pt modelId="{6345372F-01D9-4987-8E79-B2BBAAC609DE}" type="parTrans" cxnId="{8B1D7B81-3BE3-46F2-ACC9-0ADD259C8822}">
      <dgm:prSet/>
      <dgm:spPr/>
      <dgm:t>
        <a:bodyPr/>
        <a:lstStyle/>
        <a:p>
          <a:endParaRPr lang="en-US"/>
        </a:p>
      </dgm:t>
    </dgm:pt>
    <dgm:pt modelId="{0575F3E0-A989-48E9-9E0D-244602B537C9}" type="sibTrans" cxnId="{8B1D7B81-3BE3-46F2-ACC9-0ADD259C8822}">
      <dgm:prSet/>
      <dgm:spPr/>
      <dgm:t>
        <a:bodyPr/>
        <a:lstStyle/>
        <a:p>
          <a:endParaRPr lang="en-US"/>
        </a:p>
      </dgm:t>
    </dgm:pt>
    <dgm:pt modelId="{23C80513-CFC3-4A4C-8DBA-F2DA4485D395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Review DRVS for change in progress</a:t>
          </a:r>
          <a:endParaRPr lang="en-US" dirty="0">
            <a:solidFill>
              <a:schemeClr val="tx2"/>
            </a:solidFill>
          </a:endParaRPr>
        </a:p>
      </dgm:t>
    </dgm:pt>
    <dgm:pt modelId="{CFC8D554-EBDB-4B43-B9DC-343A1AF1B088}" type="parTrans" cxnId="{E5487143-9BE2-407E-A629-1FF5D3753FB7}">
      <dgm:prSet/>
      <dgm:spPr/>
      <dgm:t>
        <a:bodyPr/>
        <a:lstStyle/>
        <a:p>
          <a:endParaRPr lang="en-US"/>
        </a:p>
      </dgm:t>
    </dgm:pt>
    <dgm:pt modelId="{3852B0A6-A2AE-414E-8A17-9D001C595B62}" type="sibTrans" cxnId="{E5487143-9BE2-407E-A629-1FF5D3753FB7}">
      <dgm:prSet/>
      <dgm:spPr/>
      <dgm:t>
        <a:bodyPr/>
        <a:lstStyle/>
        <a:p>
          <a:endParaRPr lang="en-US"/>
        </a:p>
      </dgm:t>
    </dgm:pt>
    <dgm:pt modelId="{6518EBA0-FB16-4479-9DAA-7106E8F58CC2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Include z-codes on frequent dx list</a:t>
          </a:r>
          <a:endParaRPr lang="en-US" dirty="0">
            <a:solidFill>
              <a:schemeClr val="tx2"/>
            </a:solidFill>
          </a:endParaRPr>
        </a:p>
      </dgm:t>
    </dgm:pt>
    <dgm:pt modelId="{E639E481-617B-4923-9494-CA6A72C6EAF0}" type="parTrans" cxnId="{87B11F33-6BB7-4C37-A1DF-F68076DD55FC}">
      <dgm:prSet/>
      <dgm:spPr/>
      <dgm:t>
        <a:bodyPr/>
        <a:lstStyle/>
        <a:p>
          <a:endParaRPr lang="en-US"/>
        </a:p>
      </dgm:t>
    </dgm:pt>
    <dgm:pt modelId="{19093356-CAC2-484C-88C2-050B5B1AC23E}" type="sibTrans" cxnId="{87B11F33-6BB7-4C37-A1DF-F68076DD55FC}">
      <dgm:prSet/>
      <dgm:spPr/>
      <dgm:t>
        <a:bodyPr/>
        <a:lstStyle/>
        <a:p>
          <a:endParaRPr lang="en-US"/>
        </a:p>
      </dgm:t>
    </dgm:pt>
    <dgm:pt modelId="{FA8EF29C-1927-4E9D-9080-F1E02079FE34}" type="pres">
      <dgm:prSet presAssocID="{DA289743-0837-4984-90DA-5729769A934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92DBB6-1B1F-4B1A-8D88-7CB4A45E94DE}" type="pres">
      <dgm:prSet presAssocID="{073AFE99-EE37-4B18-8C88-A524F31FC607}" presName="dummy" presStyleCnt="0"/>
      <dgm:spPr/>
    </dgm:pt>
    <dgm:pt modelId="{84F4D021-51C6-4689-8FFA-A7E1B706E557}" type="pres">
      <dgm:prSet presAssocID="{073AFE99-EE37-4B18-8C88-A524F31FC607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EA3A8-0A9B-4415-91E6-E7933B5838AA}" type="pres">
      <dgm:prSet presAssocID="{36F27E03-2924-42D7-AA62-F7DB846ADFE4}" presName="sibTrans" presStyleLbl="node1" presStyleIdx="0" presStyleCnt="4"/>
      <dgm:spPr/>
      <dgm:t>
        <a:bodyPr/>
        <a:lstStyle/>
        <a:p>
          <a:endParaRPr lang="en-US"/>
        </a:p>
      </dgm:t>
    </dgm:pt>
    <dgm:pt modelId="{537F118E-813E-4A17-9467-FB8ADB8789EF}" type="pres">
      <dgm:prSet presAssocID="{0C74C486-BC06-444E-B359-DE0571E6C992}" presName="dummy" presStyleCnt="0"/>
      <dgm:spPr/>
    </dgm:pt>
    <dgm:pt modelId="{6554D73D-8B45-4B73-8D1A-F1C240166B6D}" type="pres">
      <dgm:prSet presAssocID="{0C74C486-BC06-444E-B359-DE0571E6C992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EB82A-1E62-44C7-9FF7-C8D786ECF38F}" type="pres">
      <dgm:prSet presAssocID="{0575F3E0-A989-48E9-9E0D-244602B537C9}" presName="sibTrans" presStyleLbl="node1" presStyleIdx="1" presStyleCnt="4"/>
      <dgm:spPr/>
      <dgm:t>
        <a:bodyPr/>
        <a:lstStyle/>
        <a:p>
          <a:endParaRPr lang="en-US"/>
        </a:p>
      </dgm:t>
    </dgm:pt>
    <dgm:pt modelId="{7A6C5D51-FFF5-4DCF-B503-4E9841917BB3}" type="pres">
      <dgm:prSet presAssocID="{23C80513-CFC3-4A4C-8DBA-F2DA4485D395}" presName="dummy" presStyleCnt="0"/>
      <dgm:spPr/>
    </dgm:pt>
    <dgm:pt modelId="{2654A5B7-6BFF-4F1E-82B0-442A00C8098A}" type="pres">
      <dgm:prSet presAssocID="{23C80513-CFC3-4A4C-8DBA-F2DA4485D395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F54C9-1262-46F7-8327-D4BEA50F04E4}" type="pres">
      <dgm:prSet presAssocID="{3852B0A6-A2AE-414E-8A17-9D001C595B62}" presName="sibTrans" presStyleLbl="node1" presStyleIdx="2" presStyleCnt="4"/>
      <dgm:spPr/>
      <dgm:t>
        <a:bodyPr/>
        <a:lstStyle/>
        <a:p>
          <a:endParaRPr lang="en-US"/>
        </a:p>
      </dgm:t>
    </dgm:pt>
    <dgm:pt modelId="{1F351FD5-7B8A-47C5-B70F-718D10A7ACD5}" type="pres">
      <dgm:prSet presAssocID="{6518EBA0-FB16-4479-9DAA-7106E8F58CC2}" presName="dummy" presStyleCnt="0"/>
      <dgm:spPr/>
    </dgm:pt>
    <dgm:pt modelId="{DEC69E09-9BC8-4ECD-9C98-34820C37AFD5}" type="pres">
      <dgm:prSet presAssocID="{6518EBA0-FB16-4479-9DAA-7106E8F58CC2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00DFD-289D-4C25-9699-230EB0B46979}" type="pres">
      <dgm:prSet presAssocID="{19093356-CAC2-484C-88C2-050B5B1AC23E}" presName="sibTrans" presStyleLbl="node1" presStyleIdx="3" presStyleCnt="4" custLinFactNeighborY="-5"/>
      <dgm:spPr/>
      <dgm:t>
        <a:bodyPr/>
        <a:lstStyle/>
        <a:p>
          <a:endParaRPr lang="en-US"/>
        </a:p>
      </dgm:t>
    </dgm:pt>
  </dgm:ptLst>
  <dgm:cxnLst>
    <dgm:cxn modelId="{5A8C1348-22F8-467C-AE12-2312459B0A90}" type="presOf" srcId="{23C80513-CFC3-4A4C-8DBA-F2DA4485D395}" destId="{2654A5B7-6BFF-4F1E-82B0-442A00C8098A}" srcOrd="0" destOrd="0" presId="urn:microsoft.com/office/officeart/2005/8/layout/cycle1"/>
    <dgm:cxn modelId="{87B11F33-6BB7-4C37-A1DF-F68076DD55FC}" srcId="{DA289743-0837-4984-90DA-5729769A9345}" destId="{6518EBA0-FB16-4479-9DAA-7106E8F58CC2}" srcOrd="3" destOrd="0" parTransId="{E639E481-617B-4923-9494-CA6A72C6EAF0}" sibTransId="{19093356-CAC2-484C-88C2-050B5B1AC23E}"/>
    <dgm:cxn modelId="{8B1D7B81-3BE3-46F2-ACC9-0ADD259C8822}" srcId="{DA289743-0837-4984-90DA-5729769A9345}" destId="{0C74C486-BC06-444E-B359-DE0571E6C992}" srcOrd="1" destOrd="0" parTransId="{6345372F-01D9-4987-8E79-B2BBAAC609DE}" sibTransId="{0575F3E0-A989-48E9-9E0D-244602B537C9}"/>
    <dgm:cxn modelId="{06AC5E1C-261E-4526-94C3-4403AC132AD2}" type="presOf" srcId="{3852B0A6-A2AE-414E-8A17-9D001C595B62}" destId="{219F54C9-1262-46F7-8327-D4BEA50F04E4}" srcOrd="0" destOrd="0" presId="urn:microsoft.com/office/officeart/2005/8/layout/cycle1"/>
    <dgm:cxn modelId="{901B0D32-968E-4BD6-A279-3889004BA3E6}" type="presOf" srcId="{DA289743-0837-4984-90DA-5729769A9345}" destId="{FA8EF29C-1927-4E9D-9080-F1E02079FE34}" srcOrd="0" destOrd="0" presId="urn:microsoft.com/office/officeart/2005/8/layout/cycle1"/>
    <dgm:cxn modelId="{EC968D7D-C3D0-4C9E-8558-6F5881E75D87}" type="presOf" srcId="{19093356-CAC2-484C-88C2-050B5B1AC23E}" destId="{54200DFD-289D-4C25-9699-230EB0B46979}" srcOrd="0" destOrd="0" presId="urn:microsoft.com/office/officeart/2005/8/layout/cycle1"/>
    <dgm:cxn modelId="{E5487143-9BE2-407E-A629-1FF5D3753FB7}" srcId="{DA289743-0837-4984-90DA-5729769A9345}" destId="{23C80513-CFC3-4A4C-8DBA-F2DA4485D395}" srcOrd="2" destOrd="0" parTransId="{CFC8D554-EBDB-4B43-B9DC-343A1AF1B088}" sibTransId="{3852B0A6-A2AE-414E-8A17-9D001C595B62}"/>
    <dgm:cxn modelId="{3BF845C2-3EF4-4565-A3DB-75458B59A817}" type="presOf" srcId="{6518EBA0-FB16-4479-9DAA-7106E8F58CC2}" destId="{DEC69E09-9BC8-4ECD-9C98-34820C37AFD5}" srcOrd="0" destOrd="0" presId="urn:microsoft.com/office/officeart/2005/8/layout/cycle1"/>
    <dgm:cxn modelId="{28FAF530-3439-4FEA-8E2B-214642BE246C}" type="presOf" srcId="{0575F3E0-A989-48E9-9E0D-244602B537C9}" destId="{DD2EB82A-1E62-44C7-9FF7-C8D786ECF38F}" srcOrd="0" destOrd="0" presId="urn:microsoft.com/office/officeart/2005/8/layout/cycle1"/>
    <dgm:cxn modelId="{437AAFD4-9AE4-4999-8FFE-0E1452B3718D}" type="presOf" srcId="{36F27E03-2924-42D7-AA62-F7DB846ADFE4}" destId="{4E0EA3A8-0A9B-4415-91E6-E7933B5838AA}" srcOrd="0" destOrd="0" presId="urn:microsoft.com/office/officeart/2005/8/layout/cycle1"/>
    <dgm:cxn modelId="{D96C0BC6-5BA8-4F53-A561-F43777A3F00F}" srcId="{DA289743-0837-4984-90DA-5729769A9345}" destId="{073AFE99-EE37-4B18-8C88-A524F31FC607}" srcOrd="0" destOrd="0" parTransId="{C0A9EE84-1F62-4D7B-B469-D5CC1BAEAE6A}" sibTransId="{36F27E03-2924-42D7-AA62-F7DB846ADFE4}"/>
    <dgm:cxn modelId="{B5B28BE7-0E05-4201-A03F-2EF16AB89A33}" type="presOf" srcId="{073AFE99-EE37-4B18-8C88-A524F31FC607}" destId="{84F4D021-51C6-4689-8FFA-A7E1B706E557}" srcOrd="0" destOrd="0" presId="urn:microsoft.com/office/officeart/2005/8/layout/cycle1"/>
    <dgm:cxn modelId="{BD19A9C6-8AB2-4AB7-9C74-317C4CAFD9CD}" type="presOf" srcId="{0C74C486-BC06-444E-B359-DE0571E6C992}" destId="{6554D73D-8B45-4B73-8D1A-F1C240166B6D}" srcOrd="0" destOrd="0" presId="urn:microsoft.com/office/officeart/2005/8/layout/cycle1"/>
    <dgm:cxn modelId="{EA57A993-511D-41C2-9067-8D06C73216A8}" type="presParOf" srcId="{FA8EF29C-1927-4E9D-9080-F1E02079FE34}" destId="{F592DBB6-1B1F-4B1A-8D88-7CB4A45E94DE}" srcOrd="0" destOrd="0" presId="urn:microsoft.com/office/officeart/2005/8/layout/cycle1"/>
    <dgm:cxn modelId="{44AFBEB7-E5B4-4272-B995-6DF4FD191FF4}" type="presParOf" srcId="{FA8EF29C-1927-4E9D-9080-F1E02079FE34}" destId="{84F4D021-51C6-4689-8FFA-A7E1B706E557}" srcOrd="1" destOrd="0" presId="urn:microsoft.com/office/officeart/2005/8/layout/cycle1"/>
    <dgm:cxn modelId="{491354AB-5764-4FD7-9680-5988CC4FE432}" type="presParOf" srcId="{FA8EF29C-1927-4E9D-9080-F1E02079FE34}" destId="{4E0EA3A8-0A9B-4415-91E6-E7933B5838AA}" srcOrd="2" destOrd="0" presId="urn:microsoft.com/office/officeart/2005/8/layout/cycle1"/>
    <dgm:cxn modelId="{00C884CE-3AA4-4692-BF3B-6F9139C54E03}" type="presParOf" srcId="{FA8EF29C-1927-4E9D-9080-F1E02079FE34}" destId="{537F118E-813E-4A17-9467-FB8ADB8789EF}" srcOrd="3" destOrd="0" presId="urn:microsoft.com/office/officeart/2005/8/layout/cycle1"/>
    <dgm:cxn modelId="{15A51C14-C269-41AA-8D80-A4599697EC66}" type="presParOf" srcId="{FA8EF29C-1927-4E9D-9080-F1E02079FE34}" destId="{6554D73D-8B45-4B73-8D1A-F1C240166B6D}" srcOrd="4" destOrd="0" presId="urn:microsoft.com/office/officeart/2005/8/layout/cycle1"/>
    <dgm:cxn modelId="{4EAE21DA-9A8D-4535-AD72-38AAB43A0A0B}" type="presParOf" srcId="{FA8EF29C-1927-4E9D-9080-F1E02079FE34}" destId="{DD2EB82A-1E62-44C7-9FF7-C8D786ECF38F}" srcOrd="5" destOrd="0" presId="urn:microsoft.com/office/officeart/2005/8/layout/cycle1"/>
    <dgm:cxn modelId="{2D4F623E-E1E0-44E4-B2CA-3B6DCF9127F4}" type="presParOf" srcId="{FA8EF29C-1927-4E9D-9080-F1E02079FE34}" destId="{7A6C5D51-FFF5-4DCF-B503-4E9841917BB3}" srcOrd="6" destOrd="0" presId="urn:microsoft.com/office/officeart/2005/8/layout/cycle1"/>
    <dgm:cxn modelId="{DD4247CC-9551-4DE2-ACE2-A51701D0260F}" type="presParOf" srcId="{FA8EF29C-1927-4E9D-9080-F1E02079FE34}" destId="{2654A5B7-6BFF-4F1E-82B0-442A00C8098A}" srcOrd="7" destOrd="0" presId="urn:microsoft.com/office/officeart/2005/8/layout/cycle1"/>
    <dgm:cxn modelId="{D6106A6B-6967-4A59-B3E8-2E4E15C1E1AB}" type="presParOf" srcId="{FA8EF29C-1927-4E9D-9080-F1E02079FE34}" destId="{219F54C9-1262-46F7-8327-D4BEA50F04E4}" srcOrd="8" destOrd="0" presId="urn:microsoft.com/office/officeart/2005/8/layout/cycle1"/>
    <dgm:cxn modelId="{CE845ACC-3B0C-4B48-A570-BE414FF7A1E0}" type="presParOf" srcId="{FA8EF29C-1927-4E9D-9080-F1E02079FE34}" destId="{1F351FD5-7B8A-47C5-B70F-718D10A7ACD5}" srcOrd="9" destOrd="0" presId="urn:microsoft.com/office/officeart/2005/8/layout/cycle1"/>
    <dgm:cxn modelId="{3DA51923-2A02-420F-9A58-31D8A2D36438}" type="presParOf" srcId="{FA8EF29C-1927-4E9D-9080-F1E02079FE34}" destId="{DEC69E09-9BC8-4ECD-9C98-34820C37AFD5}" srcOrd="10" destOrd="0" presId="urn:microsoft.com/office/officeart/2005/8/layout/cycle1"/>
    <dgm:cxn modelId="{E7975D42-47EC-471B-B3EE-182BB804E77E}" type="presParOf" srcId="{FA8EF29C-1927-4E9D-9080-F1E02079FE34}" destId="{54200DFD-289D-4C25-9699-230EB0B46979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4D021-51C6-4689-8FFA-A7E1B706E557}">
      <dsp:nvSpPr>
        <dsp:cNvPr id="0" name=""/>
        <dsp:cNvSpPr/>
      </dsp:nvSpPr>
      <dsp:spPr>
        <a:xfrm>
          <a:off x="5298859" y="124918"/>
          <a:ext cx="1958276" cy="195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ID acceptable documentation for diet &amp; exercise counseling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5298859" y="124918"/>
        <a:ext cx="1958276" cy="1958276"/>
      </dsp:txXfrm>
    </dsp:sp>
    <dsp:sp modelId="{4E0EA3A8-0A9B-4415-91E6-E7933B5838AA}">
      <dsp:nvSpPr>
        <dsp:cNvPr id="0" name=""/>
        <dsp:cNvSpPr/>
      </dsp:nvSpPr>
      <dsp:spPr>
        <a:xfrm>
          <a:off x="1849799" y="1589"/>
          <a:ext cx="5530665" cy="5530665"/>
        </a:xfrm>
        <a:prstGeom prst="circularArrow">
          <a:avLst>
            <a:gd name="adj1" fmla="val 6904"/>
            <a:gd name="adj2" fmla="val 465544"/>
            <a:gd name="adj3" fmla="val 548606"/>
            <a:gd name="adj4" fmla="val 20585850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4D73D-8B45-4B73-8D1A-F1C240166B6D}">
      <dsp:nvSpPr>
        <dsp:cNvPr id="0" name=""/>
        <dsp:cNvSpPr/>
      </dsp:nvSpPr>
      <dsp:spPr>
        <a:xfrm>
          <a:off x="5298859" y="3450649"/>
          <a:ext cx="1958276" cy="195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Include z-code in visit diagnosis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5298859" y="3450649"/>
        <a:ext cx="1958276" cy="1958276"/>
      </dsp:txXfrm>
    </dsp:sp>
    <dsp:sp modelId="{DD2EB82A-1E62-44C7-9FF7-C8D786ECF38F}">
      <dsp:nvSpPr>
        <dsp:cNvPr id="0" name=""/>
        <dsp:cNvSpPr/>
      </dsp:nvSpPr>
      <dsp:spPr>
        <a:xfrm>
          <a:off x="1849799" y="1589"/>
          <a:ext cx="5530665" cy="5530665"/>
        </a:xfrm>
        <a:prstGeom prst="circularArrow">
          <a:avLst>
            <a:gd name="adj1" fmla="val 6904"/>
            <a:gd name="adj2" fmla="val 465544"/>
            <a:gd name="adj3" fmla="val 5948606"/>
            <a:gd name="adj4" fmla="val 4385850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4A5B7-6BFF-4F1E-82B0-442A00C8098A}">
      <dsp:nvSpPr>
        <dsp:cNvPr id="0" name=""/>
        <dsp:cNvSpPr/>
      </dsp:nvSpPr>
      <dsp:spPr>
        <a:xfrm>
          <a:off x="1973128" y="3450649"/>
          <a:ext cx="1958276" cy="195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Review DRVS for change in progress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1973128" y="3450649"/>
        <a:ext cx="1958276" cy="1958276"/>
      </dsp:txXfrm>
    </dsp:sp>
    <dsp:sp modelId="{219F54C9-1262-46F7-8327-D4BEA50F04E4}">
      <dsp:nvSpPr>
        <dsp:cNvPr id="0" name=""/>
        <dsp:cNvSpPr/>
      </dsp:nvSpPr>
      <dsp:spPr>
        <a:xfrm>
          <a:off x="1849799" y="1589"/>
          <a:ext cx="5530665" cy="5530665"/>
        </a:xfrm>
        <a:prstGeom prst="circularArrow">
          <a:avLst>
            <a:gd name="adj1" fmla="val 6904"/>
            <a:gd name="adj2" fmla="val 465544"/>
            <a:gd name="adj3" fmla="val 11348606"/>
            <a:gd name="adj4" fmla="val 9785850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69E09-9BC8-4ECD-9C98-34820C37AFD5}">
      <dsp:nvSpPr>
        <dsp:cNvPr id="0" name=""/>
        <dsp:cNvSpPr/>
      </dsp:nvSpPr>
      <dsp:spPr>
        <a:xfrm>
          <a:off x="1973128" y="124918"/>
          <a:ext cx="1958276" cy="195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Include z-codes on frequent dx list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1973128" y="124918"/>
        <a:ext cx="1958276" cy="1958276"/>
      </dsp:txXfrm>
    </dsp:sp>
    <dsp:sp modelId="{54200DFD-289D-4C25-9699-230EB0B46979}">
      <dsp:nvSpPr>
        <dsp:cNvPr id="0" name=""/>
        <dsp:cNvSpPr/>
      </dsp:nvSpPr>
      <dsp:spPr>
        <a:xfrm>
          <a:off x="1849799" y="1313"/>
          <a:ext cx="5530665" cy="5530665"/>
        </a:xfrm>
        <a:prstGeom prst="circularArrow">
          <a:avLst>
            <a:gd name="adj1" fmla="val 6904"/>
            <a:gd name="adj2" fmla="val 465544"/>
            <a:gd name="adj3" fmla="val 16748606"/>
            <a:gd name="adj4" fmla="val 15185850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B710A-7349-44C7-BA2A-3455870AFEF0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C7D1B-6069-47AA-A5EF-A3A9C19C73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46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9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662" algn="l" defTabSz="909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9324" algn="l" defTabSz="909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3985" algn="l" defTabSz="909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8648" algn="l" defTabSz="909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3308" algn="l" defTabSz="909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7971" algn="l" defTabSz="909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2634" algn="l" defTabSz="909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7295" algn="l" defTabSz="909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0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3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1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9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3935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4662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964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557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7541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4114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7843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692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62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26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6814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3994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3935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4662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964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557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7541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4114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784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64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6920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26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6814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3994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30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79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92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60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48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57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876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908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12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146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544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12146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113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77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192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416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4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1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4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2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28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428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428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CB0A0F8-9D41-C34C-9D36-F22A7697DB93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CF6761B-DE55-7344-BAF4-AF2A5867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7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109527" y="1029808"/>
            <a:ext cx="8920173" cy="41687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8779" tIns="43611" rIns="88779" bIns="43611"/>
          <a:lstStyle/>
          <a:p>
            <a:pPr marL="336427" indent="-336427" algn="ctr" eaLnBrk="0" hangingPunct="0">
              <a:spcBef>
                <a:spcPct val="20000"/>
              </a:spcBef>
              <a:spcAft>
                <a:spcPts val="987"/>
              </a:spcAft>
              <a:buClr>
                <a:schemeClr val="hlink"/>
              </a:buClr>
              <a:buSzPct val="75000"/>
              <a:defRPr/>
            </a:pPr>
            <a:r>
              <a:rPr lang="en-US" altLang="en-US" sz="4800" b="1" kern="0" dirty="0" smtClean="0">
                <a:solidFill>
                  <a:schemeClr val="tx2"/>
                </a:solidFill>
              </a:rPr>
              <a:t>Documentation of Diet and Exercise Counseling for</a:t>
            </a:r>
            <a:br>
              <a:rPr lang="en-US" altLang="en-US" sz="4800" b="1" kern="0" dirty="0" smtClean="0">
                <a:solidFill>
                  <a:schemeClr val="tx2"/>
                </a:solidFill>
              </a:rPr>
            </a:br>
            <a:r>
              <a:rPr lang="en-US" altLang="en-US" sz="4800" b="1" kern="0" dirty="0" smtClean="0">
                <a:solidFill>
                  <a:schemeClr val="tx2"/>
                </a:solidFill>
              </a:rPr>
              <a:t>Pediatric Patients  </a:t>
            </a:r>
            <a:endParaRPr lang="en-US" altLang="en-US" sz="4800" b="1" kern="0" dirty="0">
              <a:solidFill>
                <a:schemeClr val="tx2"/>
              </a:solidFill>
            </a:endParaRPr>
          </a:p>
          <a:p>
            <a:pPr marL="336427" indent="-336427" algn="ctr" eaLnBrk="0" hangingPunct="0">
              <a:buClr>
                <a:schemeClr val="hlink"/>
              </a:buClr>
              <a:buSzPct val="75000"/>
              <a:defRPr/>
            </a:pPr>
            <a:endParaRPr lang="en-US" altLang="en-US" sz="3200" b="1" kern="0" dirty="0" smtClean="0">
              <a:solidFill>
                <a:schemeClr val="accent1"/>
              </a:solidFill>
            </a:endParaRPr>
          </a:p>
          <a:p>
            <a:pPr marL="336427" indent="-336427" algn="ctr" eaLnBrk="0" hangingPunct="0">
              <a:buClr>
                <a:schemeClr val="hlink"/>
              </a:buClr>
              <a:buSzPct val="75000"/>
              <a:defRPr/>
            </a:pPr>
            <a:r>
              <a:rPr lang="en-US" altLang="en-US" sz="3200" b="1" kern="0" dirty="0" smtClean="0">
                <a:solidFill>
                  <a:schemeClr val="accent1"/>
                </a:solidFill>
              </a:rPr>
              <a:t>Muriel Appram FNP-C</a:t>
            </a:r>
          </a:p>
          <a:p>
            <a:pPr marL="336427" indent="-336427" algn="ctr" eaLnBrk="0" hangingPunct="0">
              <a:buClr>
                <a:schemeClr val="hlink"/>
              </a:buClr>
              <a:buSzPct val="75000"/>
              <a:defRPr/>
            </a:pPr>
            <a:r>
              <a:rPr lang="en-US" altLang="en-US" sz="3200" b="1" kern="0" dirty="0" smtClean="0">
                <a:solidFill>
                  <a:schemeClr val="accent1"/>
                </a:solidFill>
              </a:rPr>
              <a:t>June 27, 2024</a:t>
            </a:r>
            <a:endParaRPr lang="en-US" altLang="en-US" sz="3200" b="1" kern="0" dirty="0">
              <a:solidFill>
                <a:schemeClr val="accent1"/>
              </a:solidFill>
            </a:endParaRP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endParaRPr lang="en-US" altLang="en-US" sz="2800" b="1" kern="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527" y="5570449"/>
            <a:ext cx="6343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93BC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Holyoke Health Center Family Nurse Practitioner Residency Program</a:t>
            </a:r>
          </a:p>
        </p:txBody>
      </p:sp>
    </p:spTree>
    <p:extLst>
      <p:ext uri="{BB962C8B-B14F-4D97-AF65-F5344CB8AC3E}">
        <p14:creationId xmlns:p14="http://schemas.microsoft.com/office/powerpoint/2010/main" val="543460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title"/>
          </p:nvPr>
        </p:nvSpPr>
        <p:spPr>
          <a:xfrm>
            <a:off x="641990" y="503165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chemeClr val="tx2"/>
                </a:solidFill>
              </a:rPr>
              <a:t>Stakeholders</a:t>
            </a:r>
            <a:endParaRPr lang="en-US" altLang="en-US" b="1" dirty="0">
              <a:solidFill>
                <a:schemeClr val="tx2"/>
              </a:solidFill>
            </a:endParaRPr>
          </a:p>
        </p:txBody>
      </p:sp>
      <p:sp>
        <p:nvSpPr>
          <p:cNvPr id="3076" name="Rectangle 13"/>
          <p:cNvSpPr>
            <a:spLocks noGrp="1" noChangeArrowheads="1"/>
          </p:cNvSpPr>
          <p:nvPr>
            <p:ph sz="quarter" idx="13"/>
          </p:nvPr>
        </p:nvSpPr>
        <p:spPr>
          <a:xfrm>
            <a:off x="450939" y="1534556"/>
            <a:ext cx="8267178" cy="463259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en-US" sz="2400" cap="none" dirty="0" smtClean="0">
                <a:solidFill>
                  <a:schemeClr val="tx2"/>
                </a:solidFill>
              </a:rPr>
              <a:t>Kathryn English, RN Quality Director 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sz="2000" cap="none" dirty="0" smtClean="0">
                <a:solidFill>
                  <a:schemeClr val="tx2"/>
                </a:solidFill>
              </a:rPr>
              <a:t>Documentation/workflow: screen shots of how to document in epic and measurement specific dx codes ( Z-codes) 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sz="2000" cap="none" dirty="0" smtClean="0">
                <a:solidFill>
                  <a:schemeClr val="tx2"/>
                </a:solidFill>
              </a:rPr>
              <a:t>DRVS data for chart audits and measuring outcomes  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sz="2400" cap="none" dirty="0" smtClean="0">
                <a:solidFill>
                  <a:schemeClr val="tx2"/>
                </a:solidFill>
              </a:rPr>
              <a:t>Vinny Biggs MD. Director of Healthy Living Clinic (Pediatric/Family)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sz="2000" cap="none" dirty="0" smtClean="0">
                <a:solidFill>
                  <a:schemeClr val="tx2"/>
                </a:solidFill>
              </a:rPr>
              <a:t>Learned about Pedi Weight Clinic, it’s offerings and appointment structure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sz="2000" cap="none" dirty="0" smtClean="0">
                <a:solidFill>
                  <a:schemeClr val="tx2"/>
                </a:solidFill>
              </a:rPr>
              <a:t>Referral to program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sz="2000" cap="none" dirty="0" smtClean="0">
                <a:solidFill>
                  <a:schemeClr val="tx2"/>
                </a:solidFill>
              </a:rPr>
              <a:t>Prompted adding z-codes for required diagnosis  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sz="2400" cap="none" dirty="0" smtClean="0">
                <a:solidFill>
                  <a:schemeClr val="tx2"/>
                </a:solidFill>
              </a:rPr>
              <a:t>Emily </a:t>
            </a:r>
            <a:r>
              <a:rPr lang="en-US" altLang="en-US" sz="2400" cap="none" dirty="0" err="1" smtClean="0">
                <a:solidFill>
                  <a:schemeClr val="tx2"/>
                </a:solidFill>
              </a:rPr>
              <a:t>Greaf</a:t>
            </a:r>
            <a:r>
              <a:rPr lang="en-US" altLang="en-US" sz="2400" cap="none" dirty="0" smtClean="0">
                <a:solidFill>
                  <a:schemeClr val="tx2"/>
                </a:solidFill>
              </a:rPr>
              <a:t>, FNP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sz="2000" cap="none" dirty="0" smtClean="0">
                <a:solidFill>
                  <a:schemeClr val="tx2"/>
                </a:solidFill>
              </a:rPr>
              <a:t>Project support: allowing time for project work, sharing tips to improve her documentation as well. </a:t>
            </a:r>
          </a:p>
          <a:p>
            <a:pPr>
              <a:lnSpc>
                <a:spcPct val="110000"/>
              </a:lnSpc>
              <a:defRPr/>
            </a:pPr>
            <a:endParaRPr lang="en-US" altLang="en-US" sz="2400" cap="non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76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72954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chemeClr val="tx2"/>
                </a:solidFill>
              </a:rPr>
              <a:t>Process</a:t>
            </a:r>
            <a:endParaRPr lang="en-US" altLang="en-US" b="1" dirty="0">
              <a:solidFill>
                <a:schemeClr val="tx2"/>
              </a:solidFill>
            </a:endParaRPr>
          </a:p>
        </p:txBody>
      </p:sp>
      <p:sp>
        <p:nvSpPr>
          <p:cNvPr id="3076" name="Rectangle 13"/>
          <p:cNvSpPr>
            <a:spLocks noGrp="1" noChangeArrowheads="1"/>
          </p:cNvSpPr>
          <p:nvPr>
            <p:ph sz="quarter" idx="13"/>
          </p:nvPr>
        </p:nvSpPr>
        <p:spPr>
          <a:xfrm>
            <a:off x="375781" y="1705038"/>
            <a:ext cx="8267178" cy="4632598"/>
          </a:xfrm>
        </p:spPr>
        <p:txBody>
          <a:bodyPr>
            <a:norm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sz="2400" cap="none" dirty="0" smtClean="0">
                <a:solidFill>
                  <a:schemeClr val="tx2"/>
                </a:solidFill>
              </a:rPr>
              <a:t>Identify acceptable documentation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sz="2400" cap="none" dirty="0" smtClean="0">
                <a:solidFill>
                  <a:schemeClr val="tx2"/>
                </a:solidFill>
              </a:rPr>
              <a:t>Obtain specific diagnosis codes necessary to receive credit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sz="2400" cap="none" dirty="0" smtClean="0">
                <a:solidFill>
                  <a:schemeClr val="tx2"/>
                </a:solidFill>
              </a:rPr>
              <a:t>Develop methods to assist in recall of diagnosis codes 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sz="2400" cap="none" dirty="0" smtClean="0">
                <a:solidFill>
                  <a:schemeClr val="tx2"/>
                </a:solidFill>
              </a:rPr>
              <a:t>Implement documentation style and assess personal measure improvement 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sz="2400" cap="none" dirty="0" smtClean="0">
                <a:solidFill>
                  <a:schemeClr val="tx2"/>
                </a:solidFill>
              </a:rPr>
              <a:t>If successful, involve other pediatric provider on blue team for implementation and track her measure improvement progress before involving all pediatric providers at the health center</a:t>
            </a:r>
            <a:endParaRPr lang="en-US" altLang="en-US" sz="2400" cap="non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67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67581" y="664641"/>
            <a:ext cx="7111207" cy="685800"/>
          </a:xfrm>
          <a:ln>
            <a:noFill/>
          </a:ln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  <a:latin typeface="+mn-lt"/>
              </a:rPr>
              <a:t>Flowchart</a:t>
            </a:r>
            <a:endParaRPr lang="en-US" sz="3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906713" y="1510573"/>
            <a:ext cx="1938242" cy="1323439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</a:rPr>
              <a:t>MA obtains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</a:rPr>
              <a:t>pt’s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</a:rPr>
              <a:t> vitals (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</a:rPr>
              <a:t>Ht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</a:rPr>
              <a:t> &amp;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</a:rPr>
              <a:t>Wt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</a:rPr>
              <a:t>) for auto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</a:rPr>
              <a:t>calc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</a:rPr>
              <a:t> of BMI</a:t>
            </a:r>
            <a:endParaRPr lang="en-US" sz="20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534555" y="1818349"/>
            <a:ext cx="2441844" cy="70788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</a:rPr>
              <a:t>Provider reviews BMI  </a:t>
            </a:r>
            <a:endParaRPr lang="en-US" sz="20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36729" y="3483315"/>
            <a:ext cx="4046334" cy="101566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</a:rPr>
              <a:t>Provider adds visit dx codes for diet and exercise counseling using ICD-10 codes</a:t>
            </a:r>
            <a:endParaRPr lang="en-US" sz="20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428861" y="3483315"/>
            <a:ext cx="2660865" cy="101566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</a:rPr>
              <a:t>Diet and nutrition discussed during visit </a:t>
            </a:r>
            <a:endParaRPr lang="en-US" sz="20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27205" y="1818349"/>
            <a:ext cx="1655260" cy="70788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</a:rPr>
              <a:t>Scheduled Pedi visit</a:t>
            </a:r>
            <a:endParaRPr lang="en-US" sz="20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254735" y="1638892"/>
            <a:ext cx="1600200" cy="10668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848283" y="5241890"/>
            <a:ext cx="2473459" cy="10156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</a:rPr>
              <a:t>Metric requirements achieved</a:t>
            </a:r>
            <a:endParaRPr lang="en-US" sz="20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6082585" y="5152283"/>
            <a:ext cx="1978414" cy="1285711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15377" name="AutoShape 17"/>
          <p:cNvCxnSpPr>
            <a:cxnSpLocks noChangeShapeType="1"/>
            <a:stCxn id="15366" idx="1"/>
            <a:endCxn id="15365" idx="3"/>
          </p:cNvCxnSpPr>
          <p:nvPr/>
        </p:nvCxnSpPr>
        <p:spPr bwMode="auto">
          <a:xfrm flipH="1">
            <a:off x="4483063" y="3991147"/>
            <a:ext cx="945798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cxnSp>
        <p:nvCxnSpPr>
          <p:cNvPr id="15382" name="AutoShape 22"/>
          <p:cNvCxnSpPr>
            <a:cxnSpLocks noChangeShapeType="1"/>
            <a:stCxn id="15372" idx="6"/>
            <a:endCxn id="15363" idx="1"/>
          </p:cNvCxnSpPr>
          <p:nvPr/>
        </p:nvCxnSpPr>
        <p:spPr bwMode="auto">
          <a:xfrm>
            <a:off x="1854935" y="2172292"/>
            <a:ext cx="1051778" cy="1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cxnSp>
        <p:nvCxnSpPr>
          <p:cNvPr id="15383" name="AutoShape 23"/>
          <p:cNvCxnSpPr>
            <a:cxnSpLocks noChangeShapeType="1"/>
            <a:stCxn id="15363" idx="3"/>
            <a:endCxn id="15364" idx="1"/>
          </p:cNvCxnSpPr>
          <p:nvPr/>
        </p:nvCxnSpPr>
        <p:spPr bwMode="auto">
          <a:xfrm flipV="1">
            <a:off x="4844955" y="2172292"/>
            <a:ext cx="689600" cy="1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cxnSp>
        <p:nvCxnSpPr>
          <p:cNvPr id="15385" name="AutoShape 25"/>
          <p:cNvCxnSpPr>
            <a:cxnSpLocks noChangeShapeType="1"/>
            <a:stCxn id="15365" idx="2"/>
            <a:endCxn id="15375" idx="1"/>
          </p:cNvCxnSpPr>
          <p:nvPr/>
        </p:nvCxnSpPr>
        <p:spPr bwMode="auto">
          <a:xfrm rot="16200000" flipH="1">
            <a:off x="3528717" y="3430156"/>
            <a:ext cx="1250744" cy="3388387"/>
          </a:xfrm>
          <a:prstGeom prst="bentConnector2">
            <a:avLst/>
          </a:prstGeom>
          <a:noFill/>
          <a:ln w="19050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" name="AutoShape 25"/>
          <p:cNvCxnSpPr>
            <a:cxnSpLocks noChangeShapeType="1"/>
            <a:stCxn id="15364" idx="2"/>
            <a:endCxn id="15366" idx="0"/>
          </p:cNvCxnSpPr>
          <p:nvPr/>
        </p:nvCxnSpPr>
        <p:spPr bwMode="auto">
          <a:xfrm rot="16200000" flipH="1">
            <a:off x="6278845" y="3002866"/>
            <a:ext cx="957080" cy="381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124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58440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chemeClr val="tx2"/>
                </a:solidFill>
              </a:rPr>
              <a:t>Approach to Change</a:t>
            </a:r>
            <a:endParaRPr lang="en-US" altLang="en-US" b="1" dirty="0">
              <a:solidFill>
                <a:schemeClr val="tx2"/>
              </a:solidFill>
            </a:endParaRPr>
          </a:p>
        </p:txBody>
      </p:sp>
      <p:sp>
        <p:nvSpPr>
          <p:cNvPr id="3076" name="Rectangle 13"/>
          <p:cNvSpPr>
            <a:spLocks noGrp="1" noChangeArrowheads="1"/>
          </p:cNvSpPr>
          <p:nvPr>
            <p:ph sz="quarter" idx="13"/>
          </p:nvPr>
        </p:nvSpPr>
        <p:spPr>
          <a:xfrm>
            <a:off x="375781" y="1734066"/>
            <a:ext cx="8267178" cy="4632598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defRPr/>
            </a:pPr>
            <a:endParaRPr lang="en-US" altLang="en-US" sz="2400" cap="none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en-US" sz="2400" cap="none" dirty="0" smtClean="0">
                <a:solidFill>
                  <a:schemeClr val="tx2"/>
                </a:solidFill>
              </a:rPr>
              <a:t>Tape z-codes to computer monitor as a reminder </a:t>
            </a:r>
          </a:p>
          <a:p>
            <a:pPr algn="ctr">
              <a:lnSpc>
                <a:spcPct val="110000"/>
              </a:lnSpc>
              <a:defRPr/>
            </a:pPr>
            <a:endParaRPr lang="en-US" altLang="en-US" sz="2400" cap="none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defRPr/>
            </a:pPr>
            <a:endParaRPr lang="en-US" altLang="en-US" sz="2400" cap="none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en-US" sz="2400" cap="none" dirty="0" smtClean="0">
                <a:solidFill>
                  <a:schemeClr val="tx2"/>
                </a:solidFill>
              </a:rPr>
              <a:t>Save z-codes as a quick select on frequent diagnosis list </a:t>
            </a:r>
          </a:p>
          <a:p>
            <a:pPr>
              <a:lnSpc>
                <a:spcPct val="110000"/>
              </a:lnSpc>
              <a:defRPr/>
            </a:pPr>
            <a:endParaRPr lang="en-US" altLang="en-US" sz="2400" cap="none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103" y="4321487"/>
            <a:ext cx="5517221" cy="2045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1770" y="1815861"/>
            <a:ext cx="1687400" cy="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928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0"/>
            <a:ext cx="7773338" cy="1596177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</a:rPr>
              <a:t>Approach to Change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1" y="1294800"/>
            <a:ext cx="4206670" cy="3211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61" y="3193244"/>
            <a:ext cx="4764663" cy="366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00810346"/>
              </p:ext>
            </p:extLst>
          </p:nvPr>
        </p:nvGraphicFramePr>
        <p:xfrm>
          <a:off x="-86264" y="927340"/>
          <a:ext cx="9230264" cy="5533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2664250" y="3044819"/>
            <a:ext cx="3589902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PDSA</a:t>
            </a:r>
            <a:endParaRPr lang="en-US" sz="7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0173" y="696507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</a:rPr>
              <a:t>PLAN</a:t>
            </a:r>
            <a:endParaRPr lang="en-US" sz="2400" b="1" u="sng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7648" y="5843986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</a:rPr>
              <a:t>DO</a:t>
            </a:r>
            <a:endParaRPr lang="en-US" sz="2400" b="1" u="sng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577" y="5843987"/>
            <a:ext cx="1036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</a:rPr>
              <a:t>STUDY</a:t>
            </a:r>
            <a:endParaRPr lang="en-US" sz="2400" b="1" u="sng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8789" y="696507"/>
            <a:ext cx="707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</a:rPr>
              <a:t>ACT</a:t>
            </a:r>
            <a:endParaRPr lang="en-US" sz="24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03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Results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7" name="Picture 1" descr="image00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9119" y="1417638"/>
            <a:ext cx="4144818" cy="47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38360" y="1417638"/>
            <a:ext cx="4103622" cy="5105992"/>
          </a:xfrm>
        </p:spPr>
        <p:txBody>
          <a:bodyPr>
            <a:normAutofit/>
          </a:bodyPr>
          <a:lstStyle/>
          <a:p>
            <a:r>
              <a:rPr lang="en-US" sz="2400" cap="none" dirty="0" smtClean="0">
                <a:solidFill>
                  <a:schemeClr val="tx2"/>
                </a:solidFill>
              </a:rPr>
              <a:t>Success: </a:t>
            </a:r>
          </a:p>
          <a:p>
            <a:pPr lvl="1"/>
            <a:r>
              <a:rPr lang="en-US" sz="2000" cap="none" dirty="0" smtClean="0">
                <a:solidFill>
                  <a:schemeClr val="tx2"/>
                </a:solidFill>
              </a:rPr>
              <a:t>Understanding the metric and its requirements aids in effective documentation styles</a:t>
            </a:r>
          </a:p>
          <a:p>
            <a:pPr lvl="1"/>
            <a:r>
              <a:rPr lang="en-US" sz="2000" cap="none" dirty="0" smtClean="0">
                <a:solidFill>
                  <a:schemeClr val="tx2"/>
                </a:solidFill>
              </a:rPr>
              <a:t>Allowing EMR to assist in documentation (quick lists, etc.)</a:t>
            </a:r>
          </a:p>
          <a:p>
            <a:r>
              <a:rPr lang="en-US" sz="2400" cap="none" dirty="0" smtClean="0">
                <a:solidFill>
                  <a:schemeClr val="tx2"/>
                </a:solidFill>
              </a:rPr>
              <a:t>Take-</a:t>
            </a:r>
            <a:r>
              <a:rPr lang="en-US" sz="2400" cap="none" dirty="0" err="1" smtClean="0">
                <a:solidFill>
                  <a:schemeClr val="tx2"/>
                </a:solidFill>
              </a:rPr>
              <a:t>aways</a:t>
            </a:r>
            <a:r>
              <a:rPr lang="en-US" sz="2400" cap="none" dirty="0" smtClean="0">
                <a:solidFill>
                  <a:schemeClr val="tx2"/>
                </a:solidFill>
              </a:rPr>
              <a:t>: </a:t>
            </a:r>
          </a:p>
          <a:p>
            <a:pPr lvl="1"/>
            <a:r>
              <a:rPr lang="en-US" sz="2000" cap="none" dirty="0" smtClean="0">
                <a:solidFill>
                  <a:schemeClr val="tx2"/>
                </a:solidFill>
              </a:rPr>
              <a:t>Specific to this measure, simply documenting completion of counseling in plan will not satisfy the metric without the specific icd-10 codes</a:t>
            </a:r>
          </a:p>
          <a:p>
            <a:endParaRPr lang="en-US" sz="2400" cap="non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536" y="429913"/>
            <a:ext cx="2372264" cy="2145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913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Results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07366" y="173860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cap="none" dirty="0" smtClean="0">
                <a:solidFill>
                  <a:schemeClr val="tx2"/>
                </a:solidFill>
              </a:rPr>
              <a:t>Barriers: </a:t>
            </a:r>
          </a:p>
          <a:p>
            <a:pPr lvl="1"/>
            <a:r>
              <a:rPr lang="en-US" sz="2000" cap="none" dirty="0" smtClean="0">
                <a:solidFill>
                  <a:schemeClr val="tx2"/>
                </a:solidFill>
              </a:rPr>
              <a:t>Project implementation delay (credentialing)</a:t>
            </a:r>
          </a:p>
          <a:p>
            <a:pPr lvl="1"/>
            <a:r>
              <a:rPr lang="en-US" sz="2000" cap="none" dirty="0" smtClean="0">
                <a:solidFill>
                  <a:schemeClr val="tx2"/>
                </a:solidFill>
              </a:rPr>
              <a:t>Incomplete measurement of efforts (documentation completed during mentoring/specialty rotations not reflected in my progress) </a:t>
            </a:r>
          </a:p>
          <a:p>
            <a:r>
              <a:rPr lang="en-US" sz="2400" cap="none" dirty="0" smtClean="0">
                <a:solidFill>
                  <a:schemeClr val="tx2"/>
                </a:solidFill>
              </a:rPr>
              <a:t>Challenges: </a:t>
            </a:r>
          </a:p>
          <a:p>
            <a:pPr lvl="1"/>
            <a:r>
              <a:rPr lang="en-US" sz="2000" cap="none" dirty="0" smtClean="0">
                <a:solidFill>
                  <a:schemeClr val="tx2"/>
                </a:solidFill>
              </a:rPr>
              <a:t>Learning the helpful EMR features (list of favorites)</a:t>
            </a:r>
          </a:p>
          <a:p>
            <a:pPr lvl="1"/>
            <a:r>
              <a:rPr lang="en-US" sz="2000" cap="none" dirty="0" smtClean="0">
                <a:solidFill>
                  <a:schemeClr val="tx2"/>
                </a:solidFill>
              </a:rPr>
              <a:t>Differences in EMR advisories (BPA) for adult and pediatric charts</a:t>
            </a:r>
          </a:p>
          <a:p>
            <a:pPr lvl="1"/>
            <a:r>
              <a:rPr lang="en-US" sz="2000" cap="none" dirty="0" smtClean="0">
                <a:solidFill>
                  <a:schemeClr val="tx2"/>
                </a:solidFill>
              </a:rPr>
              <a:t>Lack of documentation consistency given limited resident schedule for clinic days (time gaps in </a:t>
            </a:r>
            <a:r>
              <a:rPr lang="en-US" sz="2000" cap="none" dirty="0" err="1" smtClean="0">
                <a:solidFill>
                  <a:schemeClr val="tx2"/>
                </a:solidFill>
              </a:rPr>
              <a:t>pedi</a:t>
            </a:r>
            <a:r>
              <a:rPr lang="en-US" sz="2000" cap="none" dirty="0" smtClean="0">
                <a:solidFill>
                  <a:schemeClr val="tx2"/>
                </a:solidFill>
              </a:rPr>
              <a:t> visit types)</a:t>
            </a:r>
          </a:p>
          <a:p>
            <a:pPr lvl="1"/>
            <a:r>
              <a:rPr lang="en-US" sz="2000" cap="none" dirty="0" smtClean="0">
                <a:solidFill>
                  <a:schemeClr val="tx2"/>
                </a:solidFill>
              </a:rPr>
              <a:t>Not being able to complete note in a timely fashion for progress to be measured in the DRVS update</a:t>
            </a:r>
          </a:p>
          <a:p>
            <a:pPr marL="457200" lvl="1" indent="0">
              <a:buNone/>
            </a:pPr>
            <a:endParaRPr lang="en-US" sz="2000" cap="none" dirty="0" smtClean="0">
              <a:solidFill>
                <a:schemeClr val="tx2"/>
              </a:solidFill>
            </a:endParaRPr>
          </a:p>
          <a:p>
            <a:pPr lvl="1"/>
            <a:endParaRPr lang="en-US" sz="2000" cap="none" dirty="0" smtClean="0">
              <a:solidFill>
                <a:schemeClr val="tx2"/>
              </a:solidFill>
            </a:endParaRPr>
          </a:p>
          <a:p>
            <a:endParaRPr lang="en-US" sz="2400" cap="non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58440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chemeClr val="tx2"/>
                </a:solidFill>
              </a:rPr>
              <a:t>Conclusions/Implications</a:t>
            </a:r>
            <a:endParaRPr lang="en-US" altLang="en-US" b="1" dirty="0">
              <a:solidFill>
                <a:schemeClr val="tx2"/>
              </a:solidFill>
            </a:endParaRPr>
          </a:p>
        </p:txBody>
      </p:sp>
      <p:sp>
        <p:nvSpPr>
          <p:cNvPr id="3076" name="Rectangle 13"/>
          <p:cNvSpPr>
            <a:spLocks noGrp="1" noChangeArrowheads="1"/>
          </p:cNvSpPr>
          <p:nvPr>
            <p:ph sz="quarter" idx="13"/>
          </p:nvPr>
        </p:nvSpPr>
        <p:spPr>
          <a:xfrm>
            <a:off x="375781" y="1734066"/>
            <a:ext cx="8267178" cy="463259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en-US" sz="2400" cap="none" dirty="0" smtClean="0">
                <a:solidFill>
                  <a:schemeClr val="tx2"/>
                </a:solidFill>
              </a:rPr>
              <a:t>Continue to improve upon my documentation to meet the measure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sz="2400" cap="none" dirty="0" smtClean="0">
                <a:solidFill>
                  <a:schemeClr val="tx2"/>
                </a:solidFill>
              </a:rPr>
              <a:t>Provide guidance/framework for incoming resident on how to properly meet documentation requirements for diet and exercise counseling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sz="2400" cap="none" dirty="0" smtClean="0">
                <a:solidFill>
                  <a:schemeClr val="tx2"/>
                </a:solidFill>
              </a:rPr>
              <a:t>Seek guidance from QI team/ EHR specialist on developing a BPA for diet &amp; exercise counseling for pediatric BMI follow-up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sz="2400" cap="none" dirty="0" smtClean="0">
                <a:solidFill>
                  <a:schemeClr val="tx2"/>
                </a:solidFill>
              </a:rPr>
              <a:t>Advice future NP residents 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sz="2000" cap="none" dirty="0" smtClean="0">
                <a:solidFill>
                  <a:schemeClr val="tx2"/>
                </a:solidFill>
              </a:rPr>
              <a:t>Engage with QI team after 1</a:t>
            </a:r>
            <a:r>
              <a:rPr lang="en-US" altLang="en-US" sz="2000" cap="none" baseline="30000" dirty="0" smtClean="0">
                <a:solidFill>
                  <a:schemeClr val="tx2"/>
                </a:solidFill>
              </a:rPr>
              <a:t>st</a:t>
            </a:r>
            <a:r>
              <a:rPr lang="en-US" altLang="en-US" sz="2000" cap="none" dirty="0" smtClean="0">
                <a:solidFill>
                  <a:schemeClr val="tx2"/>
                </a:solidFill>
              </a:rPr>
              <a:t> QI session to assist with topic brainstorming; keep project small, advocate sooner for scheduled time to work on improvement project</a:t>
            </a:r>
            <a:endParaRPr lang="en-US" altLang="en-US" sz="2000" cap="non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40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71,800+ Child Clipart Stock Illustrations, Royalty-Free Vector Graphics &amp; Clip  Art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61" y="1630545"/>
            <a:ext cx="5123791" cy="361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8126" y="707215"/>
            <a:ext cx="72104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Thanks for listening 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9503" y="5393836"/>
            <a:ext cx="4406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Questions????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021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701982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chemeClr val="tx2"/>
                </a:solidFill>
              </a:rPr>
              <a:t>Background</a:t>
            </a:r>
            <a:endParaRPr lang="en-US" altLang="en-US" b="1" dirty="0">
              <a:solidFill>
                <a:schemeClr val="tx2"/>
              </a:solidFill>
            </a:endParaRPr>
          </a:p>
        </p:txBody>
      </p:sp>
      <p:sp>
        <p:nvSpPr>
          <p:cNvPr id="3076" name="Rectangle 13"/>
          <p:cNvSpPr>
            <a:spLocks noGrp="1" noChangeArrowheads="1"/>
          </p:cNvSpPr>
          <p:nvPr>
            <p:ph sz="quarter" idx="13"/>
          </p:nvPr>
        </p:nvSpPr>
        <p:spPr>
          <a:xfrm>
            <a:off x="375781" y="1752650"/>
            <a:ext cx="8267178" cy="463259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800" cap="none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cap="none" dirty="0" smtClean="0">
                <a:solidFill>
                  <a:schemeClr val="tx2"/>
                </a:solidFill>
              </a:rPr>
              <a:t>Documentation is essential for both successful patient outcomes and a healthcare establishment’s financial compensation</a:t>
            </a:r>
          </a:p>
          <a:p>
            <a:pPr>
              <a:lnSpc>
                <a:spcPct val="90000"/>
              </a:lnSpc>
            </a:pPr>
            <a:r>
              <a:rPr lang="en-US" sz="2800" cap="none" dirty="0" smtClean="0">
                <a:solidFill>
                  <a:schemeClr val="tx2"/>
                </a:solidFill>
              </a:rPr>
              <a:t>At FQHC’s specific quality metrics are necessary for maintaining status and continued federal funding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cap="none" dirty="0" smtClean="0">
                <a:solidFill>
                  <a:schemeClr val="tx2"/>
                </a:solidFill>
              </a:rPr>
              <a:t>Preventative screenings (colon, breast, cervical, lung cancers), disease management (HTN, DM, obesity), mental health screenings, etc. </a:t>
            </a:r>
            <a:endParaRPr lang="en-US" sz="2000" cap="non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52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Focus Metric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600201"/>
            <a:ext cx="7772870" cy="4513996"/>
          </a:xfrm>
        </p:spPr>
        <p:txBody>
          <a:bodyPr>
            <a:normAutofit/>
          </a:bodyPr>
          <a:lstStyle/>
          <a:p>
            <a:r>
              <a:rPr lang="en-GB" sz="2400" cap="none" dirty="0" smtClean="0">
                <a:solidFill>
                  <a:schemeClr val="tx2"/>
                </a:solidFill>
              </a:rPr>
              <a:t>BMI documentation to meet CMS measure </a:t>
            </a:r>
          </a:p>
          <a:p>
            <a:r>
              <a:rPr lang="en-GB" sz="2400" cap="none" dirty="0" smtClean="0">
                <a:solidFill>
                  <a:schemeClr val="tx2"/>
                </a:solidFill>
              </a:rPr>
              <a:t>Child weight assessment / counselling for nutrition / physical activity (CMS 155v11) </a:t>
            </a:r>
          </a:p>
          <a:p>
            <a:pPr lvl="1"/>
            <a:r>
              <a:rPr lang="en-GB" sz="2400" cap="none" dirty="0" smtClean="0">
                <a:solidFill>
                  <a:schemeClr val="tx2"/>
                </a:solidFill>
              </a:rPr>
              <a:t>Patients ages 3-17 years who had an outpatient visit with a primary care provider (PCP) and who had evidence of height, weight, and body mass index (BMI) percentile, and nutrition and physical activity counselling documented during the measurement period.</a:t>
            </a:r>
            <a:endParaRPr lang="en-US" sz="2400" cap="none" dirty="0" smtClean="0">
              <a:solidFill>
                <a:schemeClr val="tx2"/>
              </a:solidFill>
            </a:endParaRPr>
          </a:p>
          <a:p>
            <a:pPr lvl="1"/>
            <a:endParaRPr lang="en-GB" sz="2000" cap="none" dirty="0" smtClean="0">
              <a:solidFill>
                <a:schemeClr val="tx2"/>
              </a:solidFill>
            </a:endParaRPr>
          </a:p>
          <a:p>
            <a:pPr lvl="1"/>
            <a:endParaRPr lang="en-GB" sz="2000" cap="none" dirty="0" smtClean="0">
              <a:solidFill>
                <a:schemeClr val="tx2"/>
              </a:solidFill>
            </a:endParaRPr>
          </a:p>
          <a:p>
            <a:endParaRPr lang="en-US" sz="2400" cap="non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781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Problem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565" y="1858135"/>
            <a:ext cx="7772870" cy="3424107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US" sz="2800" cap="none" dirty="0" smtClean="0">
                <a:solidFill>
                  <a:schemeClr val="tx2"/>
                </a:solidFill>
              </a:rPr>
              <a:t>Lack of BMI counseling, nutrition and physical activity documentation across all ages at Holyoke Health Center which has resulted in overall low performance for this specific CMS metric</a:t>
            </a:r>
          </a:p>
          <a:p>
            <a:endParaRPr lang="en-US" sz="2800" cap="non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373" y="10642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BACKGROUND Data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9139" y="1081111"/>
            <a:ext cx="8172067" cy="3424107"/>
          </a:xfrm>
        </p:spPr>
        <p:txBody>
          <a:bodyPr>
            <a:normAutofit/>
          </a:bodyPr>
          <a:lstStyle/>
          <a:p>
            <a:pPr algn="ctr"/>
            <a:r>
              <a:rPr lang="en-US" sz="2800" cap="none" dirty="0" smtClean="0">
                <a:solidFill>
                  <a:schemeClr val="tx2"/>
                </a:solidFill>
              </a:rPr>
              <a:t>HHC vs. other FQHC’s in MA</a:t>
            </a:r>
            <a:endParaRPr lang="en-US" sz="2800" cap="none" dirty="0">
              <a:solidFill>
                <a:schemeClr val="tx2"/>
              </a:solidFill>
            </a:endParaRPr>
          </a:p>
        </p:txBody>
      </p:sp>
      <p:pic>
        <p:nvPicPr>
          <p:cNvPr id="4" name="Picture 3" descr="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5894" y="1702694"/>
            <a:ext cx="6834310" cy="480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5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223" y="-19837"/>
            <a:ext cx="7773338" cy="1596177"/>
          </a:xfrm>
        </p:spPr>
        <p:txBody>
          <a:bodyPr/>
          <a:lstStyle/>
          <a:p>
            <a:r>
              <a:rPr lang="en-US" dirty="0" smtClean="0"/>
              <a:t>Background Data</a:t>
            </a:r>
            <a:endParaRPr lang="en-US" dirty="0"/>
          </a:p>
        </p:txBody>
      </p:sp>
      <p:pic>
        <p:nvPicPr>
          <p:cNvPr id="1026" name="Picture 2" descr="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1" y="1101765"/>
            <a:ext cx="4097264" cy="571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Group of kids playing game on a public park or school playground with with  swings, slides, skate, ball, crayons, rope, playing catch-up game. Happy  childhood. Modern vector illustration. Clipart Stock Vecto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539" y="1576340"/>
            <a:ext cx="3783151" cy="219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p Art: Nutrition: My Plate Color 1 I abcteach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44" y="3927984"/>
            <a:ext cx="2432349" cy="243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3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72954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chemeClr val="tx2"/>
                </a:solidFill>
              </a:rPr>
              <a:t>Aim Statement</a:t>
            </a:r>
            <a:endParaRPr lang="en-US" altLang="en-US" b="1" dirty="0">
              <a:solidFill>
                <a:schemeClr val="tx2"/>
              </a:solidFill>
            </a:endParaRPr>
          </a:p>
        </p:txBody>
      </p:sp>
      <p:sp>
        <p:nvSpPr>
          <p:cNvPr id="3076" name="Rectangle 13"/>
          <p:cNvSpPr>
            <a:spLocks noGrp="1" noChangeArrowheads="1"/>
          </p:cNvSpPr>
          <p:nvPr>
            <p:ph sz="quarter" idx="13"/>
          </p:nvPr>
        </p:nvSpPr>
        <p:spPr>
          <a:xfrm>
            <a:off x="375781" y="1705038"/>
            <a:ext cx="8267178" cy="4632598"/>
          </a:xfrm>
        </p:spPr>
        <p:txBody>
          <a:bodyPr>
            <a:norm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sz="2800" cap="none" dirty="0" smtClean="0">
                <a:solidFill>
                  <a:schemeClr val="tx2"/>
                </a:solidFill>
              </a:rPr>
              <a:t>Goal of the project is to improve CMS requirement for nutrition and physical activity counseling documentation for my pediatric patients visits 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sz="2800" cap="none" dirty="0" smtClean="0">
                <a:solidFill>
                  <a:schemeClr val="tx2"/>
                </a:solidFill>
              </a:rPr>
              <a:t>I will improve the completion/documentation  rate for children ages 3 to 18 for BMI and nutrition and physical activity counseling by 25% </a:t>
            </a:r>
            <a:endParaRPr lang="en-US" altLang="en-US" sz="2800" cap="non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994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58440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chemeClr val="tx2"/>
                </a:solidFill>
              </a:rPr>
              <a:t>Fishbone Diagram</a:t>
            </a:r>
            <a:endParaRPr lang="en-US" altLang="en-US" b="1" dirty="0">
              <a:solidFill>
                <a:schemeClr val="tx2"/>
              </a:solidFill>
            </a:endParaRPr>
          </a:p>
        </p:txBody>
      </p:sp>
      <p:sp>
        <p:nvSpPr>
          <p:cNvPr id="3076" name="Rectangle 13"/>
          <p:cNvSpPr>
            <a:spLocks noGrp="1" noChangeArrowheads="1"/>
          </p:cNvSpPr>
          <p:nvPr>
            <p:ph sz="quarter" idx="13"/>
          </p:nvPr>
        </p:nvSpPr>
        <p:spPr>
          <a:xfrm>
            <a:off x="375781" y="1734066"/>
            <a:ext cx="8267178" cy="463259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en-US" sz="2400" cap="none" dirty="0" smtClean="0">
                <a:solidFill>
                  <a:schemeClr val="tx2"/>
                </a:solidFill>
              </a:rPr>
              <a:t>Different documentation styles/requirements for adult patients vs. Pediatric patients </a:t>
            </a:r>
            <a:r>
              <a:rPr lang="en-US" altLang="en-US" sz="2400" cap="none" dirty="0" err="1" smtClean="0">
                <a:solidFill>
                  <a:schemeClr val="tx2"/>
                </a:solidFill>
              </a:rPr>
              <a:t>ie</a:t>
            </a:r>
            <a:r>
              <a:rPr lang="en-US" altLang="en-US" sz="2400" cap="none" dirty="0" smtClean="0">
                <a:solidFill>
                  <a:schemeClr val="tx2"/>
                </a:solidFill>
              </a:rPr>
              <a:t>. BPA for adult charts not available for </a:t>
            </a:r>
            <a:r>
              <a:rPr lang="en-US" altLang="en-US" sz="2400" cap="none" dirty="0" err="1" smtClean="0">
                <a:solidFill>
                  <a:schemeClr val="tx2"/>
                </a:solidFill>
              </a:rPr>
              <a:t>pedi</a:t>
            </a:r>
            <a:r>
              <a:rPr lang="en-US" altLang="en-US" sz="2400" cap="none" dirty="0" smtClean="0">
                <a:solidFill>
                  <a:schemeClr val="tx2"/>
                </a:solidFill>
              </a:rPr>
              <a:t> charts at this time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sz="2400" cap="none" dirty="0" smtClean="0">
                <a:solidFill>
                  <a:schemeClr val="tx2"/>
                </a:solidFill>
              </a:rPr>
              <a:t>Resident’s limited schedule with only 2 clinic days/week. 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sz="2400" cap="none" dirty="0" smtClean="0">
                <a:solidFill>
                  <a:schemeClr val="tx2"/>
                </a:solidFill>
              </a:rPr>
              <a:t>Seeing </a:t>
            </a:r>
            <a:r>
              <a:rPr lang="en-US" altLang="en-US" sz="2400" cap="none" dirty="0" err="1" smtClean="0">
                <a:solidFill>
                  <a:schemeClr val="tx2"/>
                </a:solidFill>
              </a:rPr>
              <a:t>pedi</a:t>
            </a:r>
            <a:r>
              <a:rPr lang="en-US" altLang="en-US" sz="2400" cap="none" dirty="0" smtClean="0">
                <a:solidFill>
                  <a:schemeClr val="tx2"/>
                </a:solidFill>
              </a:rPr>
              <a:t> patients off mentor/specialty rotation schedules will not factor into my metric measure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sz="2400" cap="none" dirty="0" smtClean="0">
                <a:solidFill>
                  <a:schemeClr val="tx2"/>
                </a:solidFill>
              </a:rPr>
              <a:t>Many ways to document in epic  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sz="2400" cap="none" dirty="0" smtClean="0">
                <a:solidFill>
                  <a:schemeClr val="tx2"/>
                </a:solidFill>
              </a:rPr>
              <a:t>How did you narrow the focus of your project? Focus on </a:t>
            </a:r>
            <a:r>
              <a:rPr lang="en-US" altLang="en-US" sz="2400" cap="none" dirty="0" err="1" smtClean="0">
                <a:solidFill>
                  <a:schemeClr val="tx2"/>
                </a:solidFill>
              </a:rPr>
              <a:t>pedi</a:t>
            </a:r>
            <a:r>
              <a:rPr lang="en-US" altLang="en-US" sz="2400" cap="none" dirty="0" smtClean="0">
                <a:solidFill>
                  <a:schemeClr val="tx2"/>
                </a:solidFill>
              </a:rPr>
              <a:t> population rather than both adult and </a:t>
            </a:r>
            <a:r>
              <a:rPr lang="en-US" altLang="en-US" sz="2400" cap="none" dirty="0" err="1" smtClean="0">
                <a:solidFill>
                  <a:schemeClr val="tx2"/>
                </a:solidFill>
              </a:rPr>
              <a:t>pedi</a:t>
            </a:r>
            <a:r>
              <a:rPr lang="en-US" altLang="en-US" sz="2400" cap="none" dirty="0" smtClean="0">
                <a:solidFill>
                  <a:schemeClr val="tx2"/>
                </a:solidFill>
              </a:rPr>
              <a:t> or adult only due to sample size</a:t>
            </a:r>
          </a:p>
          <a:p>
            <a:pPr>
              <a:lnSpc>
                <a:spcPct val="110000"/>
              </a:lnSpc>
              <a:defRPr/>
            </a:pPr>
            <a:endParaRPr lang="en-US" altLang="en-US" sz="2400" cap="non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233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45085"/>
            <a:chOff x="0" y="0"/>
            <a:chExt cx="9144000" cy="68450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450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756848" y="0"/>
              <a:ext cx="5732059" cy="464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</a:rPr>
                <a:t>Holyoke Project Charter</a:t>
              </a:r>
              <a:endParaRPr lang="en-US" sz="32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6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C_WI_PPTtemp_Light_R1027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CHC_WI_PPTtemp_Light_R102716</Template>
  <TotalTime>13695</TotalTime>
  <Words>778</Words>
  <Application>Microsoft Office PowerPoint</Application>
  <PresentationFormat>On-screen Show (4:3)</PresentationFormat>
  <Paragraphs>95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MS PGothic</vt:lpstr>
      <vt:lpstr>Aharoni</vt:lpstr>
      <vt:lpstr>Arial</vt:lpstr>
      <vt:lpstr>Calibri</vt:lpstr>
      <vt:lpstr>Times New Roman</vt:lpstr>
      <vt:lpstr>Tw Cen MT</vt:lpstr>
      <vt:lpstr>Wingdings</vt:lpstr>
      <vt:lpstr>CHC_WI_PPTtemp_Light_R102716</vt:lpstr>
      <vt:lpstr>1_Office Theme</vt:lpstr>
      <vt:lpstr>2_Office Theme</vt:lpstr>
      <vt:lpstr>Droplet</vt:lpstr>
      <vt:lpstr>PowerPoint Presentation</vt:lpstr>
      <vt:lpstr>Background</vt:lpstr>
      <vt:lpstr>Focus Metric </vt:lpstr>
      <vt:lpstr>Problem </vt:lpstr>
      <vt:lpstr>BACKGROUND Data</vt:lpstr>
      <vt:lpstr>Background Data</vt:lpstr>
      <vt:lpstr>Aim Statement</vt:lpstr>
      <vt:lpstr>Fishbone Diagram</vt:lpstr>
      <vt:lpstr>PowerPoint Presentation</vt:lpstr>
      <vt:lpstr>Stakeholders</vt:lpstr>
      <vt:lpstr>Process</vt:lpstr>
      <vt:lpstr>Flowchart</vt:lpstr>
      <vt:lpstr>Approach to Change</vt:lpstr>
      <vt:lpstr>Approach to Change</vt:lpstr>
      <vt:lpstr>PowerPoint Presentation</vt:lpstr>
      <vt:lpstr>Results</vt:lpstr>
      <vt:lpstr>Results</vt:lpstr>
      <vt:lpstr>Conclusions/Implications</vt:lpstr>
      <vt:lpstr>PowerPoint Presentation</vt:lpstr>
    </vt:vector>
  </TitlesOfParts>
  <Company>Maurer Designs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Maurer</dc:creator>
  <cp:lastModifiedBy>Muriel Appram</cp:lastModifiedBy>
  <cp:revision>288</cp:revision>
  <dcterms:created xsi:type="dcterms:W3CDTF">2014-09-04T15:59:57Z</dcterms:created>
  <dcterms:modified xsi:type="dcterms:W3CDTF">2024-06-27T14:53:47Z</dcterms:modified>
</cp:coreProperties>
</file>