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418" r:id="rId3"/>
    <p:sldId id="407" r:id="rId4"/>
    <p:sldId id="408" r:id="rId5"/>
    <p:sldId id="410" r:id="rId6"/>
    <p:sldId id="425" r:id="rId7"/>
    <p:sldId id="419" r:id="rId8"/>
    <p:sldId id="420" r:id="rId9"/>
    <p:sldId id="421" r:id="rId10"/>
    <p:sldId id="422" r:id="rId11"/>
    <p:sldId id="284" r:id="rId12"/>
    <p:sldId id="402" r:id="rId13"/>
    <p:sldId id="269" r:id="rId14"/>
    <p:sldId id="404" r:id="rId15"/>
    <p:sldId id="411" r:id="rId16"/>
    <p:sldId id="414" r:id="rId17"/>
    <p:sldId id="426" r:id="rId18"/>
    <p:sldId id="406" r:id="rId19"/>
    <p:sldId id="270" r:id="rId20"/>
    <p:sldId id="262" r:id="rId21"/>
    <p:sldId id="271" r:id="rId22"/>
    <p:sldId id="267" r:id="rId23"/>
    <p:sldId id="266" r:id="rId24"/>
    <p:sldId id="265" r:id="rId25"/>
    <p:sldId id="412" r:id="rId26"/>
    <p:sldId id="261" r:id="rId27"/>
    <p:sldId id="263" r:id="rId28"/>
    <p:sldId id="403" r:id="rId29"/>
    <p:sldId id="274" r:id="rId30"/>
    <p:sldId id="416" r:id="rId31"/>
    <p:sldId id="259" r:id="rId32"/>
    <p:sldId id="405" r:id="rId33"/>
    <p:sldId id="283" r:id="rId34"/>
    <p:sldId id="424" r:id="rId35"/>
    <p:sldId id="417"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EF505-52B6-5BC4-4E03-CB3A04EB4EA6}" name="Feeney, Patti" initials="FP" userId="S::Patti.Feeney@baystatehealth.org::b1ebb802-1a55-4f09-adc2-87e206c9171f" providerId="AD"/>
  <p188:author id="{693B0F25-A4E8-3CFC-8B7B-A5D115F95921}" name="Williams, Denise" initials="DW" userId="S::DWilliam@smithbucklin.com::dc19126e-9e19-4a8a-bbc1-b59efc4cf638" providerId="AD"/>
  <p188:author id="{E357C639-C27B-AC87-B51D-46B136696C35}" name="Glasner, Melissa" initials="MG" userId="S::mglasner@smithbucklin.com::1f068961-5534-4ae7-b0aa-012b7ca9fbe6" providerId="AD"/>
  <p188:author id="{E76788A2-07D5-FA07-4FAE-759AB021CF6E}" name="Harty, Patrick" initials="PH" userId="S::PHarty@smithbucklin.com::31490e0f-fafe-4c9d-af74-2722bc1b6d90" providerId="AD"/>
  <p188:author id="{EA260AB6-E265-9FCF-D3CE-65C2A514F4E3}" name="Osborn, Michaela" initials="MO" userId="S::mosborn@smithbucklin.com::576819f1-ccfd-4665-b3e9-2122f70bed63" providerId="AD"/>
  <p188:author id="{FBC26BD4-5C9C-3318-AA41-B454AB931A3C}" name="Fox, Erika" initials="FE" userId="S::EFox@smithbucklin.com::f2d798c7-1fb4-4dfe-a0b0-8adad4278a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89B"/>
    <a:srgbClr val="547435"/>
    <a:srgbClr val="4379BD"/>
    <a:srgbClr val="002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9"/>
    <p:restoredTop sz="82491" autoAdjust="0"/>
  </p:normalViewPr>
  <p:slideViewPr>
    <p:cSldViewPr snapToGrid="0">
      <p:cViewPr varScale="1">
        <p:scale>
          <a:sx n="97" d="100"/>
          <a:sy n="97" d="100"/>
        </p:scale>
        <p:origin x="122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F1346-FEE5-48CE-ADA8-E053B36CFD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4F3AC15-3206-426F-A843-5BB82C798FFC}">
      <dgm:prSet/>
      <dgm:spPr/>
      <dgm:t>
        <a:bodyPr/>
        <a:lstStyle/>
        <a:p>
          <a:r>
            <a:rPr lang="en-US" dirty="0">
              <a:latin typeface="+mn-lt"/>
              <a:ea typeface="Cambria" panose="02040503050406030204" pitchFamily="18" charset="0"/>
            </a:rPr>
            <a:t>Operational Tracking:</a:t>
          </a:r>
        </a:p>
      </dgm:t>
    </dgm:pt>
    <dgm:pt modelId="{1E4F9A5C-3764-4C88-B601-256CD3A6764C}" type="parTrans" cxnId="{541F4DE2-2759-45B6-93AD-666AB627D430}">
      <dgm:prSet/>
      <dgm:spPr/>
      <dgm:t>
        <a:bodyPr/>
        <a:lstStyle/>
        <a:p>
          <a:endParaRPr lang="en-US">
            <a:latin typeface="+mn-lt"/>
          </a:endParaRPr>
        </a:p>
      </dgm:t>
    </dgm:pt>
    <dgm:pt modelId="{3A801B39-6852-4DC0-8402-72F1CC8CC357}" type="sibTrans" cxnId="{541F4DE2-2759-45B6-93AD-666AB627D430}">
      <dgm:prSet/>
      <dgm:spPr/>
      <dgm:t>
        <a:bodyPr/>
        <a:lstStyle/>
        <a:p>
          <a:endParaRPr lang="en-US">
            <a:latin typeface="+mn-lt"/>
          </a:endParaRPr>
        </a:p>
      </dgm:t>
    </dgm:pt>
    <dgm:pt modelId="{82A65636-0169-4DC4-A94E-2A4006A2308B}">
      <dgm:prSet/>
      <dgm:spPr/>
      <dgm:t>
        <a:bodyPr/>
        <a:lstStyle/>
        <a:p>
          <a:pPr>
            <a:buClr>
              <a:srgbClr val="547435"/>
            </a:buClr>
          </a:pPr>
          <a:r>
            <a:rPr lang="en-US" dirty="0">
              <a:latin typeface="+mn-lt"/>
              <a:ea typeface="Cambria" panose="02040503050406030204" pitchFamily="18" charset="0"/>
            </a:rPr>
            <a:t>Obesity/overweight prevalence (BMI measurements)</a:t>
          </a:r>
        </a:p>
      </dgm:t>
    </dgm:pt>
    <dgm:pt modelId="{6D8B8B57-C116-43A2-8328-CF0CBBF0FF46}" type="parTrans" cxnId="{46AB82E3-A2BD-4F8C-895D-D035047A1DEB}">
      <dgm:prSet/>
      <dgm:spPr/>
      <dgm:t>
        <a:bodyPr/>
        <a:lstStyle/>
        <a:p>
          <a:endParaRPr lang="en-US">
            <a:latin typeface="+mn-lt"/>
          </a:endParaRPr>
        </a:p>
      </dgm:t>
    </dgm:pt>
    <dgm:pt modelId="{84DE8D15-67B9-4C85-BDF9-8CCF3802834D}" type="sibTrans" cxnId="{46AB82E3-A2BD-4F8C-895D-D035047A1DEB}">
      <dgm:prSet/>
      <dgm:spPr/>
      <dgm:t>
        <a:bodyPr/>
        <a:lstStyle/>
        <a:p>
          <a:endParaRPr lang="en-US">
            <a:latin typeface="+mn-lt"/>
          </a:endParaRPr>
        </a:p>
      </dgm:t>
    </dgm:pt>
    <dgm:pt modelId="{3ADABD8F-1CBB-4409-8F47-2C9B60E826D0}">
      <dgm:prSet/>
      <dgm:spPr/>
      <dgm:t>
        <a:bodyPr/>
        <a:lstStyle/>
        <a:p>
          <a:r>
            <a:rPr lang="en-US" dirty="0">
              <a:latin typeface="+mn-lt"/>
            </a:rPr>
            <a:t>Prevalence of obesity-related complications</a:t>
          </a:r>
        </a:p>
      </dgm:t>
    </dgm:pt>
    <dgm:pt modelId="{80276D0E-855E-4168-9094-799667DD3CBA}" type="parTrans" cxnId="{EC3E0CE7-0AD2-445A-9DDE-35E390BE28AD}">
      <dgm:prSet/>
      <dgm:spPr/>
      <dgm:t>
        <a:bodyPr/>
        <a:lstStyle/>
        <a:p>
          <a:endParaRPr lang="en-US">
            <a:latin typeface="+mn-lt"/>
          </a:endParaRPr>
        </a:p>
      </dgm:t>
    </dgm:pt>
    <dgm:pt modelId="{BBC047CF-143C-4EEF-98DE-FA08610D2487}" type="sibTrans" cxnId="{EC3E0CE7-0AD2-445A-9DDE-35E390BE28AD}">
      <dgm:prSet/>
      <dgm:spPr/>
      <dgm:t>
        <a:bodyPr/>
        <a:lstStyle/>
        <a:p>
          <a:endParaRPr lang="en-US">
            <a:latin typeface="+mn-lt"/>
          </a:endParaRPr>
        </a:p>
      </dgm:t>
    </dgm:pt>
    <dgm:pt modelId="{61F9CDE5-383E-4529-8EF9-B5308C32FF7C}">
      <dgm:prSet/>
      <dgm:spPr/>
      <dgm:t>
        <a:bodyPr/>
        <a:lstStyle/>
        <a:p>
          <a:r>
            <a:rPr lang="en-US" dirty="0">
              <a:latin typeface="+mn-lt"/>
              <a:ea typeface="Cambria" panose="02040503050406030204" pitchFamily="18" charset="0"/>
            </a:rPr>
            <a:t>Quality Performance:</a:t>
          </a:r>
        </a:p>
      </dgm:t>
    </dgm:pt>
    <dgm:pt modelId="{A9191AF2-0D37-473B-BDE8-D21F85D59B1F}" type="parTrans" cxnId="{B5870E7E-8815-4A0B-9FFD-56F37B31C012}">
      <dgm:prSet/>
      <dgm:spPr/>
      <dgm:t>
        <a:bodyPr/>
        <a:lstStyle/>
        <a:p>
          <a:endParaRPr lang="en-US">
            <a:latin typeface="+mn-lt"/>
          </a:endParaRPr>
        </a:p>
      </dgm:t>
    </dgm:pt>
    <dgm:pt modelId="{5F72D85E-B24F-445F-BB6F-A4A6B54B5EAF}" type="sibTrans" cxnId="{B5870E7E-8815-4A0B-9FFD-56F37B31C012}">
      <dgm:prSet/>
      <dgm:spPr/>
      <dgm:t>
        <a:bodyPr/>
        <a:lstStyle/>
        <a:p>
          <a:endParaRPr lang="en-US">
            <a:latin typeface="+mn-lt"/>
          </a:endParaRPr>
        </a:p>
      </dgm:t>
    </dgm:pt>
    <dgm:pt modelId="{60E8D566-2BF9-4E29-9D49-AF8ECEE0D489}">
      <dgm:prSet/>
      <dgm:spPr/>
      <dgm:t>
        <a:bodyPr/>
        <a:lstStyle/>
        <a:p>
          <a:pPr>
            <a:buClr>
              <a:srgbClr val="547435"/>
            </a:buClr>
          </a:pPr>
          <a:r>
            <a:rPr lang="en-US" dirty="0">
              <a:latin typeface="+mn-lt"/>
              <a:ea typeface="Cambria" panose="02040503050406030204" pitchFamily="18" charset="0"/>
            </a:rPr>
            <a:t>Obesity diagnosis</a:t>
          </a:r>
        </a:p>
      </dgm:t>
    </dgm:pt>
    <dgm:pt modelId="{18F01262-3A6F-4518-A54B-0C11D202A29C}" type="parTrans" cxnId="{1663789C-9BFF-4EE7-92F1-794710DCCB3B}">
      <dgm:prSet/>
      <dgm:spPr/>
      <dgm:t>
        <a:bodyPr/>
        <a:lstStyle/>
        <a:p>
          <a:endParaRPr lang="en-US">
            <a:latin typeface="+mn-lt"/>
          </a:endParaRPr>
        </a:p>
      </dgm:t>
    </dgm:pt>
    <dgm:pt modelId="{2EC7DF4D-E3B6-4109-8CA0-F135499C3CC4}" type="sibTrans" cxnId="{1663789C-9BFF-4EE7-92F1-794710DCCB3B}">
      <dgm:prSet/>
      <dgm:spPr/>
      <dgm:t>
        <a:bodyPr/>
        <a:lstStyle/>
        <a:p>
          <a:endParaRPr lang="en-US">
            <a:latin typeface="+mn-lt"/>
          </a:endParaRPr>
        </a:p>
      </dgm:t>
    </dgm:pt>
    <dgm:pt modelId="{18011888-2923-44A0-910D-28BD7A1F5B7A}">
      <dgm:prSet/>
      <dgm:spPr/>
      <dgm:t>
        <a:bodyPr/>
        <a:lstStyle/>
        <a:p>
          <a:pPr>
            <a:buClr>
              <a:srgbClr val="547435"/>
            </a:buClr>
          </a:pPr>
          <a:r>
            <a:rPr lang="en-US" dirty="0">
              <a:latin typeface="+mn-lt"/>
              <a:ea typeface="Cambria" panose="02040503050406030204" pitchFamily="18" charset="0"/>
            </a:rPr>
            <a:t>Documented follow-up plan</a:t>
          </a:r>
        </a:p>
      </dgm:t>
    </dgm:pt>
    <dgm:pt modelId="{4559784A-A250-4FF1-8B51-F676952AF388}" type="parTrans" cxnId="{43DAF8A0-9E16-473F-80F1-FCE9E7D0FD3A}">
      <dgm:prSet/>
      <dgm:spPr/>
      <dgm:t>
        <a:bodyPr/>
        <a:lstStyle/>
        <a:p>
          <a:endParaRPr lang="en-US">
            <a:latin typeface="+mn-lt"/>
          </a:endParaRPr>
        </a:p>
      </dgm:t>
    </dgm:pt>
    <dgm:pt modelId="{EBB27E46-04AC-4F75-97DB-65BFBD10D384}" type="sibTrans" cxnId="{43DAF8A0-9E16-473F-80F1-FCE9E7D0FD3A}">
      <dgm:prSet/>
      <dgm:spPr/>
      <dgm:t>
        <a:bodyPr/>
        <a:lstStyle/>
        <a:p>
          <a:endParaRPr lang="en-US">
            <a:latin typeface="+mn-lt"/>
          </a:endParaRPr>
        </a:p>
      </dgm:t>
    </dgm:pt>
    <dgm:pt modelId="{CD02A9C2-E0B3-4AA2-A8AA-23D907310446}">
      <dgm:prSet/>
      <dgm:spPr/>
      <dgm:t>
        <a:bodyPr/>
        <a:lstStyle/>
        <a:p>
          <a:pPr>
            <a:buClr>
              <a:srgbClr val="547435"/>
            </a:buClr>
          </a:pPr>
          <a:r>
            <a:rPr lang="en-US" dirty="0">
              <a:latin typeface="+mn-lt"/>
              <a:ea typeface="Cambria" panose="02040503050406030204" pitchFamily="18" charset="0"/>
            </a:rPr>
            <a:t>Change in weight over time</a:t>
          </a:r>
        </a:p>
      </dgm:t>
    </dgm:pt>
    <dgm:pt modelId="{FAF4C228-1E90-4403-8509-8210C88E7AA5}" type="parTrans" cxnId="{245D597F-96F3-427E-9C66-C0BEAEA9D3A9}">
      <dgm:prSet/>
      <dgm:spPr/>
      <dgm:t>
        <a:bodyPr/>
        <a:lstStyle/>
        <a:p>
          <a:endParaRPr lang="en-US">
            <a:latin typeface="+mn-lt"/>
          </a:endParaRPr>
        </a:p>
      </dgm:t>
    </dgm:pt>
    <dgm:pt modelId="{BD7377BF-5494-4A76-AF10-B9729B302EAC}" type="sibTrans" cxnId="{245D597F-96F3-427E-9C66-C0BEAEA9D3A9}">
      <dgm:prSet/>
      <dgm:spPr/>
      <dgm:t>
        <a:bodyPr/>
        <a:lstStyle/>
        <a:p>
          <a:endParaRPr lang="en-US">
            <a:latin typeface="+mn-lt"/>
          </a:endParaRPr>
        </a:p>
      </dgm:t>
    </dgm:pt>
    <dgm:pt modelId="{D03ADDAB-2E43-457C-B74E-B7A5B26FAE2E}">
      <dgm:prSet/>
      <dgm:spPr/>
      <dgm:t>
        <a:bodyPr/>
        <a:lstStyle/>
        <a:p>
          <a:pPr>
            <a:buClr>
              <a:srgbClr val="547435"/>
            </a:buClr>
          </a:pPr>
          <a:r>
            <a:rPr lang="en-US" dirty="0">
              <a:latin typeface="+mn-lt"/>
              <a:ea typeface="Cambria" panose="02040503050406030204" pitchFamily="18" charset="0"/>
            </a:rPr>
            <a:t>Anti-obesity medication prescriptions</a:t>
          </a:r>
        </a:p>
      </dgm:t>
    </dgm:pt>
    <dgm:pt modelId="{75CE124D-6D07-4E56-A440-9BB578A86881}" type="parTrans" cxnId="{8F2B0A2D-79C5-4E87-A429-83DE1B614889}">
      <dgm:prSet/>
      <dgm:spPr/>
      <dgm:t>
        <a:bodyPr/>
        <a:lstStyle/>
        <a:p>
          <a:endParaRPr lang="en-US">
            <a:latin typeface="+mn-lt"/>
          </a:endParaRPr>
        </a:p>
      </dgm:t>
    </dgm:pt>
    <dgm:pt modelId="{C9313681-3A06-40EC-9E1F-3AEEB6A1D2B0}" type="sibTrans" cxnId="{8F2B0A2D-79C5-4E87-A429-83DE1B614889}">
      <dgm:prSet/>
      <dgm:spPr/>
      <dgm:t>
        <a:bodyPr/>
        <a:lstStyle/>
        <a:p>
          <a:endParaRPr lang="en-US">
            <a:latin typeface="+mn-lt"/>
          </a:endParaRPr>
        </a:p>
      </dgm:t>
    </dgm:pt>
    <dgm:pt modelId="{E989D121-202E-4058-9724-DCF302CAF1A8}">
      <dgm:prSet/>
      <dgm:spPr/>
      <dgm:t>
        <a:bodyPr/>
        <a:lstStyle/>
        <a:p>
          <a:pPr>
            <a:buClr>
              <a:srgbClr val="547435"/>
            </a:buClr>
          </a:pPr>
          <a:r>
            <a:rPr lang="en-US" dirty="0">
              <a:latin typeface="+mn-lt"/>
              <a:ea typeface="Cambria" panose="02040503050406030204" pitchFamily="18" charset="0"/>
            </a:rPr>
            <a:t>Assessment of obesity-related complications</a:t>
          </a:r>
        </a:p>
      </dgm:t>
    </dgm:pt>
    <dgm:pt modelId="{87D2318E-3DE9-4A3B-8582-FA50FF6CAB47}" type="parTrans" cxnId="{8A23554F-FEB3-4BE4-A1DC-87C299184E18}">
      <dgm:prSet/>
      <dgm:spPr/>
      <dgm:t>
        <a:bodyPr/>
        <a:lstStyle/>
        <a:p>
          <a:endParaRPr lang="en-US">
            <a:latin typeface="+mn-lt"/>
          </a:endParaRPr>
        </a:p>
      </dgm:t>
    </dgm:pt>
    <dgm:pt modelId="{2BC52700-0041-4B69-8B7D-B3485A2ED09D}" type="sibTrans" cxnId="{8A23554F-FEB3-4BE4-A1DC-87C299184E18}">
      <dgm:prSet/>
      <dgm:spPr/>
      <dgm:t>
        <a:bodyPr/>
        <a:lstStyle/>
        <a:p>
          <a:endParaRPr lang="en-US">
            <a:latin typeface="+mn-lt"/>
          </a:endParaRPr>
        </a:p>
      </dgm:t>
    </dgm:pt>
    <dgm:pt modelId="{259AA45B-79AA-427C-BC77-137AAF3AEACE}">
      <dgm:prSet/>
      <dgm:spPr/>
      <dgm:t>
        <a:bodyPr/>
        <a:lstStyle/>
        <a:p>
          <a:r>
            <a:rPr lang="en-US" dirty="0">
              <a:latin typeface="+mn-lt"/>
              <a:ea typeface="Cambria" panose="02040503050406030204" pitchFamily="18" charset="0"/>
            </a:rPr>
            <a:t>Patient-centered Care:</a:t>
          </a:r>
        </a:p>
      </dgm:t>
    </dgm:pt>
    <dgm:pt modelId="{564EDB8A-01E0-42FF-A795-38F10477670A}" type="parTrans" cxnId="{099D1A50-6E5C-466E-ADAF-DA6DEBDC5E0D}">
      <dgm:prSet/>
      <dgm:spPr/>
      <dgm:t>
        <a:bodyPr/>
        <a:lstStyle/>
        <a:p>
          <a:endParaRPr lang="en-US">
            <a:latin typeface="+mn-lt"/>
          </a:endParaRPr>
        </a:p>
      </dgm:t>
    </dgm:pt>
    <dgm:pt modelId="{D62FDB69-5AE0-4FE7-8E6F-1961214EC47B}" type="sibTrans" cxnId="{099D1A50-6E5C-466E-ADAF-DA6DEBDC5E0D}">
      <dgm:prSet/>
      <dgm:spPr/>
      <dgm:t>
        <a:bodyPr/>
        <a:lstStyle/>
        <a:p>
          <a:endParaRPr lang="en-US">
            <a:latin typeface="+mn-lt"/>
          </a:endParaRPr>
        </a:p>
      </dgm:t>
    </dgm:pt>
    <dgm:pt modelId="{2439AA49-94E7-4DEE-9CE9-7A9E3BAEA158}">
      <dgm:prSet/>
      <dgm:spPr/>
      <dgm:t>
        <a:bodyPr/>
        <a:lstStyle/>
        <a:p>
          <a:pPr>
            <a:buClr>
              <a:srgbClr val="547435"/>
            </a:buClr>
          </a:pPr>
          <a:r>
            <a:rPr lang="en-US" dirty="0">
              <a:latin typeface="+mn-lt"/>
              <a:ea typeface="Cambria" panose="02040503050406030204" pitchFamily="18" charset="0"/>
            </a:rPr>
            <a:t>Patient-reported outcomes</a:t>
          </a:r>
        </a:p>
      </dgm:t>
    </dgm:pt>
    <dgm:pt modelId="{DD1C294B-08FD-47D6-9915-54C5C2D279D8}" type="parTrans" cxnId="{B9B1F541-6742-401A-8000-4EBCC5CA3850}">
      <dgm:prSet/>
      <dgm:spPr/>
      <dgm:t>
        <a:bodyPr/>
        <a:lstStyle/>
        <a:p>
          <a:endParaRPr lang="en-US">
            <a:latin typeface="+mn-lt"/>
          </a:endParaRPr>
        </a:p>
      </dgm:t>
    </dgm:pt>
    <dgm:pt modelId="{CA31FF3C-504A-41EB-B710-20669DCA388B}" type="sibTrans" cxnId="{B9B1F541-6742-401A-8000-4EBCC5CA3850}">
      <dgm:prSet/>
      <dgm:spPr/>
      <dgm:t>
        <a:bodyPr/>
        <a:lstStyle/>
        <a:p>
          <a:endParaRPr lang="en-US">
            <a:latin typeface="+mn-lt"/>
          </a:endParaRPr>
        </a:p>
      </dgm:t>
    </dgm:pt>
    <dgm:pt modelId="{713B3D22-F781-421F-A150-05EC9B48A6DA}" type="pres">
      <dgm:prSet presAssocID="{CE9F1346-FEE5-48CE-ADA8-E053B36CFD79}" presName="linear" presStyleCnt="0">
        <dgm:presLayoutVars>
          <dgm:animLvl val="lvl"/>
          <dgm:resizeHandles val="exact"/>
        </dgm:presLayoutVars>
      </dgm:prSet>
      <dgm:spPr/>
      <dgm:t>
        <a:bodyPr/>
        <a:lstStyle/>
        <a:p>
          <a:endParaRPr lang="en-US"/>
        </a:p>
      </dgm:t>
    </dgm:pt>
    <dgm:pt modelId="{E3669945-27A5-4357-9307-24A9491B94B9}" type="pres">
      <dgm:prSet presAssocID="{14F3AC15-3206-426F-A843-5BB82C798FFC}" presName="parentText" presStyleLbl="node1" presStyleIdx="0" presStyleCnt="3">
        <dgm:presLayoutVars>
          <dgm:chMax val="0"/>
          <dgm:bulletEnabled val="1"/>
        </dgm:presLayoutVars>
      </dgm:prSet>
      <dgm:spPr/>
      <dgm:t>
        <a:bodyPr/>
        <a:lstStyle/>
        <a:p>
          <a:endParaRPr lang="en-US"/>
        </a:p>
      </dgm:t>
    </dgm:pt>
    <dgm:pt modelId="{6D4BF260-73AC-4BFE-8C46-17F25816ABCD}" type="pres">
      <dgm:prSet presAssocID="{14F3AC15-3206-426F-A843-5BB82C798FFC}" presName="childText" presStyleLbl="revTx" presStyleIdx="0" presStyleCnt="3" custLinFactNeighborY="3725">
        <dgm:presLayoutVars>
          <dgm:bulletEnabled val="1"/>
        </dgm:presLayoutVars>
      </dgm:prSet>
      <dgm:spPr/>
      <dgm:t>
        <a:bodyPr/>
        <a:lstStyle/>
        <a:p>
          <a:endParaRPr lang="en-US"/>
        </a:p>
      </dgm:t>
    </dgm:pt>
    <dgm:pt modelId="{A1E69D62-AB69-4320-B492-28375EAEAFA7}" type="pres">
      <dgm:prSet presAssocID="{61F9CDE5-383E-4529-8EF9-B5308C32FF7C}" presName="parentText" presStyleLbl="node1" presStyleIdx="1" presStyleCnt="3" custLinFactNeighborY="-16590">
        <dgm:presLayoutVars>
          <dgm:chMax val="0"/>
          <dgm:bulletEnabled val="1"/>
        </dgm:presLayoutVars>
      </dgm:prSet>
      <dgm:spPr/>
      <dgm:t>
        <a:bodyPr/>
        <a:lstStyle/>
        <a:p>
          <a:endParaRPr lang="en-US"/>
        </a:p>
      </dgm:t>
    </dgm:pt>
    <dgm:pt modelId="{1BA7145F-01CF-46FB-8E52-D48E4054D739}" type="pres">
      <dgm:prSet presAssocID="{61F9CDE5-383E-4529-8EF9-B5308C32FF7C}" presName="childText" presStyleLbl="revTx" presStyleIdx="1" presStyleCnt="3" custLinFactNeighborY="-37248">
        <dgm:presLayoutVars>
          <dgm:bulletEnabled val="1"/>
        </dgm:presLayoutVars>
      </dgm:prSet>
      <dgm:spPr/>
      <dgm:t>
        <a:bodyPr/>
        <a:lstStyle/>
        <a:p>
          <a:endParaRPr lang="en-US"/>
        </a:p>
      </dgm:t>
    </dgm:pt>
    <dgm:pt modelId="{128FE027-9503-4BA6-851A-57B2C522F39F}" type="pres">
      <dgm:prSet presAssocID="{259AA45B-79AA-427C-BC77-137AAF3AEACE}" presName="parentText" presStyleLbl="node1" presStyleIdx="2" presStyleCnt="3" custLinFactNeighborX="-904" custLinFactNeighborY="-40245">
        <dgm:presLayoutVars>
          <dgm:chMax val="0"/>
          <dgm:bulletEnabled val="1"/>
        </dgm:presLayoutVars>
      </dgm:prSet>
      <dgm:spPr/>
      <dgm:t>
        <a:bodyPr/>
        <a:lstStyle/>
        <a:p>
          <a:endParaRPr lang="en-US"/>
        </a:p>
      </dgm:t>
    </dgm:pt>
    <dgm:pt modelId="{4E49278F-5518-4B59-95B1-2DF7B6CA8FB6}" type="pres">
      <dgm:prSet presAssocID="{259AA45B-79AA-427C-BC77-137AAF3AEACE}" presName="childText" presStyleLbl="revTx" presStyleIdx="2" presStyleCnt="3" custLinFactNeighborY="-27787">
        <dgm:presLayoutVars>
          <dgm:bulletEnabled val="1"/>
        </dgm:presLayoutVars>
      </dgm:prSet>
      <dgm:spPr/>
      <dgm:t>
        <a:bodyPr/>
        <a:lstStyle/>
        <a:p>
          <a:endParaRPr lang="en-US"/>
        </a:p>
      </dgm:t>
    </dgm:pt>
  </dgm:ptLst>
  <dgm:cxnLst>
    <dgm:cxn modelId="{76A80670-A0D1-47FD-9283-024A7C5AB924}" type="presOf" srcId="{61F9CDE5-383E-4529-8EF9-B5308C32FF7C}" destId="{A1E69D62-AB69-4320-B492-28375EAEAFA7}" srcOrd="0" destOrd="0" presId="urn:microsoft.com/office/officeart/2005/8/layout/vList2"/>
    <dgm:cxn modelId="{43DAF8A0-9E16-473F-80F1-FCE9E7D0FD3A}" srcId="{61F9CDE5-383E-4529-8EF9-B5308C32FF7C}" destId="{18011888-2923-44A0-910D-28BD7A1F5B7A}" srcOrd="1" destOrd="0" parTransId="{4559784A-A250-4FF1-8B51-F676952AF388}" sibTransId="{EBB27E46-04AC-4F75-97DB-65BFBD10D384}"/>
    <dgm:cxn modelId="{7CE9EF1A-9FCE-41F0-A4D6-14CAD1CC1C6C}" type="presOf" srcId="{82A65636-0169-4DC4-A94E-2A4006A2308B}" destId="{6D4BF260-73AC-4BFE-8C46-17F25816ABCD}" srcOrd="0" destOrd="0" presId="urn:microsoft.com/office/officeart/2005/8/layout/vList2"/>
    <dgm:cxn modelId="{21583CFB-955D-41D4-ABF2-019E87C83F8C}" type="presOf" srcId="{60E8D566-2BF9-4E29-9D49-AF8ECEE0D489}" destId="{1BA7145F-01CF-46FB-8E52-D48E4054D739}" srcOrd="0" destOrd="0" presId="urn:microsoft.com/office/officeart/2005/8/layout/vList2"/>
    <dgm:cxn modelId="{46AB82E3-A2BD-4F8C-895D-D035047A1DEB}" srcId="{14F3AC15-3206-426F-A843-5BB82C798FFC}" destId="{82A65636-0169-4DC4-A94E-2A4006A2308B}" srcOrd="0" destOrd="0" parTransId="{6D8B8B57-C116-43A2-8328-CF0CBBF0FF46}" sibTransId="{84DE8D15-67B9-4C85-BDF9-8CCF3802834D}"/>
    <dgm:cxn modelId="{B5870E7E-8815-4A0B-9FFD-56F37B31C012}" srcId="{CE9F1346-FEE5-48CE-ADA8-E053B36CFD79}" destId="{61F9CDE5-383E-4529-8EF9-B5308C32FF7C}" srcOrd="1" destOrd="0" parTransId="{A9191AF2-0D37-473B-BDE8-D21F85D59B1F}" sibTransId="{5F72D85E-B24F-445F-BB6F-A4A6B54B5EAF}"/>
    <dgm:cxn modelId="{D2F9E1EE-37E4-4124-89BC-27C0E6FF1041}" type="presOf" srcId="{CD02A9C2-E0B3-4AA2-A8AA-23D907310446}" destId="{1BA7145F-01CF-46FB-8E52-D48E4054D739}" srcOrd="0" destOrd="2" presId="urn:microsoft.com/office/officeart/2005/8/layout/vList2"/>
    <dgm:cxn modelId="{1663789C-9BFF-4EE7-92F1-794710DCCB3B}" srcId="{61F9CDE5-383E-4529-8EF9-B5308C32FF7C}" destId="{60E8D566-2BF9-4E29-9D49-AF8ECEE0D489}" srcOrd="0" destOrd="0" parTransId="{18F01262-3A6F-4518-A54B-0C11D202A29C}" sibTransId="{2EC7DF4D-E3B6-4109-8CA0-F135499C3CC4}"/>
    <dgm:cxn modelId="{B9B1F541-6742-401A-8000-4EBCC5CA3850}" srcId="{259AA45B-79AA-427C-BC77-137AAF3AEACE}" destId="{2439AA49-94E7-4DEE-9CE9-7A9E3BAEA158}" srcOrd="0" destOrd="0" parTransId="{DD1C294B-08FD-47D6-9915-54C5C2D279D8}" sibTransId="{CA31FF3C-504A-41EB-B710-20669DCA388B}"/>
    <dgm:cxn modelId="{1B4311FB-3C49-425B-A9FE-0D065E9D8683}" type="presOf" srcId="{18011888-2923-44A0-910D-28BD7A1F5B7A}" destId="{1BA7145F-01CF-46FB-8E52-D48E4054D739}" srcOrd="0" destOrd="1" presId="urn:microsoft.com/office/officeart/2005/8/layout/vList2"/>
    <dgm:cxn modelId="{12DC81B3-872B-4989-84B3-9B6CEFEEA42C}" type="presOf" srcId="{14F3AC15-3206-426F-A843-5BB82C798FFC}" destId="{E3669945-27A5-4357-9307-24A9491B94B9}" srcOrd="0" destOrd="0" presId="urn:microsoft.com/office/officeart/2005/8/layout/vList2"/>
    <dgm:cxn modelId="{BB00ADE0-4EBD-4BAD-AD01-DAC2E1D05F0A}" type="presOf" srcId="{D03ADDAB-2E43-457C-B74E-B7A5B26FAE2E}" destId="{1BA7145F-01CF-46FB-8E52-D48E4054D739}" srcOrd="0" destOrd="3" presId="urn:microsoft.com/office/officeart/2005/8/layout/vList2"/>
    <dgm:cxn modelId="{CD1E302A-A59C-49BD-98C3-769B4C46F9EC}" type="presOf" srcId="{2439AA49-94E7-4DEE-9CE9-7A9E3BAEA158}" destId="{4E49278F-5518-4B59-95B1-2DF7B6CA8FB6}" srcOrd="0" destOrd="0" presId="urn:microsoft.com/office/officeart/2005/8/layout/vList2"/>
    <dgm:cxn modelId="{8A23554F-FEB3-4BE4-A1DC-87C299184E18}" srcId="{61F9CDE5-383E-4529-8EF9-B5308C32FF7C}" destId="{E989D121-202E-4058-9724-DCF302CAF1A8}" srcOrd="4" destOrd="0" parTransId="{87D2318E-3DE9-4A3B-8582-FA50FF6CAB47}" sibTransId="{2BC52700-0041-4B69-8B7D-B3485A2ED09D}"/>
    <dgm:cxn modelId="{099D1A50-6E5C-466E-ADAF-DA6DEBDC5E0D}" srcId="{CE9F1346-FEE5-48CE-ADA8-E053B36CFD79}" destId="{259AA45B-79AA-427C-BC77-137AAF3AEACE}" srcOrd="2" destOrd="0" parTransId="{564EDB8A-01E0-42FF-A795-38F10477670A}" sibTransId="{D62FDB69-5AE0-4FE7-8E6F-1961214EC47B}"/>
    <dgm:cxn modelId="{FFC03196-B099-4AC6-AADB-56B4DE17B4C7}" type="presOf" srcId="{E989D121-202E-4058-9724-DCF302CAF1A8}" destId="{1BA7145F-01CF-46FB-8E52-D48E4054D739}" srcOrd="0" destOrd="4" presId="urn:microsoft.com/office/officeart/2005/8/layout/vList2"/>
    <dgm:cxn modelId="{37BEFF2E-6683-4D3B-BECB-4708C4CD7C3C}" type="presOf" srcId="{259AA45B-79AA-427C-BC77-137AAF3AEACE}" destId="{128FE027-9503-4BA6-851A-57B2C522F39F}" srcOrd="0" destOrd="0" presId="urn:microsoft.com/office/officeart/2005/8/layout/vList2"/>
    <dgm:cxn modelId="{F9D7381A-6D01-4539-8471-D889C78CD261}" type="presOf" srcId="{CE9F1346-FEE5-48CE-ADA8-E053B36CFD79}" destId="{713B3D22-F781-421F-A150-05EC9B48A6DA}" srcOrd="0" destOrd="0" presId="urn:microsoft.com/office/officeart/2005/8/layout/vList2"/>
    <dgm:cxn modelId="{EC3E0CE7-0AD2-445A-9DDE-35E390BE28AD}" srcId="{14F3AC15-3206-426F-A843-5BB82C798FFC}" destId="{3ADABD8F-1CBB-4409-8F47-2C9B60E826D0}" srcOrd="1" destOrd="0" parTransId="{80276D0E-855E-4168-9094-799667DD3CBA}" sibTransId="{BBC047CF-143C-4EEF-98DE-FA08610D2487}"/>
    <dgm:cxn modelId="{7AFF4D35-BEE3-4B95-8EF7-036167411629}" type="presOf" srcId="{3ADABD8F-1CBB-4409-8F47-2C9B60E826D0}" destId="{6D4BF260-73AC-4BFE-8C46-17F25816ABCD}" srcOrd="0" destOrd="1" presId="urn:microsoft.com/office/officeart/2005/8/layout/vList2"/>
    <dgm:cxn modelId="{245D597F-96F3-427E-9C66-C0BEAEA9D3A9}" srcId="{61F9CDE5-383E-4529-8EF9-B5308C32FF7C}" destId="{CD02A9C2-E0B3-4AA2-A8AA-23D907310446}" srcOrd="2" destOrd="0" parTransId="{FAF4C228-1E90-4403-8509-8210C88E7AA5}" sibTransId="{BD7377BF-5494-4A76-AF10-B9729B302EAC}"/>
    <dgm:cxn modelId="{541F4DE2-2759-45B6-93AD-666AB627D430}" srcId="{CE9F1346-FEE5-48CE-ADA8-E053B36CFD79}" destId="{14F3AC15-3206-426F-A843-5BB82C798FFC}" srcOrd="0" destOrd="0" parTransId="{1E4F9A5C-3764-4C88-B601-256CD3A6764C}" sibTransId="{3A801B39-6852-4DC0-8402-72F1CC8CC357}"/>
    <dgm:cxn modelId="{8F2B0A2D-79C5-4E87-A429-83DE1B614889}" srcId="{61F9CDE5-383E-4529-8EF9-B5308C32FF7C}" destId="{D03ADDAB-2E43-457C-B74E-B7A5B26FAE2E}" srcOrd="3" destOrd="0" parTransId="{75CE124D-6D07-4E56-A440-9BB578A86881}" sibTransId="{C9313681-3A06-40EC-9E1F-3AEEB6A1D2B0}"/>
    <dgm:cxn modelId="{DEBD718B-5238-4C2C-945B-97335797EC49}" type="presParOf" srcId="{713B3D22-F781-421F-A150-05EC9B48A6DA}" destId="{E3669945-27A5-4357-9307-24A9491B94B9}" srcOrd="0" destOrd="0" presId="urn:microsoft.com/office/officeart/2005/8/layout/vList2"/>
    <dgm:cxn modelId="{5868B332-BCE6-49F4-A6FA-836383F83F3C}" type="presParOf" srcId="{713B3D22-F781-421F-A150-05EC9B48A6DA}" destId="{6D4BF260-73AC-4BFE-8C46-17F25816ABCD}" srcOrd="1" destOrd="0" presId="urn:microsoft.com/office/officeart/2005/8/layout/vList2"/>
    <dgm:cxn modelId="{7FB806BC-5950-4B4E-892B-76798ED5E01F}" type="presParOf" srcId="{713B3D22-F781-421F-A150-05EC9B48A6DA}" destId="{A1E69D62-AB69-4320-B492-28375EAEAFA7}" srcOrd="2" destOrd="0" presId="urn:microsoft.com/office/officeart/2005/8/layout/vList2"/>
    <dgm:cxn modelId="{C57284FA-8126-449C-952C-5AA913B15992}" type="presParOf" srcId="{713B3D22-F781-421F-A150-05EC9B48A6DA}" destId="{1BA7145F-01CF-46FB-8E52-D48E4054D739}" srcOrd="3" destOrd="0" presId="urn:microsoft.com/office/officeart/2005/8/layout/vList2"/>
    <dgm:cxn modelId="{A7E7B486-3B28-461A-BDFA-08317AD3BED2}" type="presParOf" srcId="{713B3D22-F781-421F-A150-05EC9B48A6DA}" destId="{128FE027-9503-4BA6-851A-57B2C522F39F}" srcOrd="4" destOrd="0" presId="urn:microsoft.com/office/officeart/2005/8/layout/vList2"/>
    <dgm:cxn modelId="{06B60ADD-5AC4-4D37-A4E3-61AE74F1009B}" type="presParOf" srcId="{713B3D22-F781-421F-A150-05EC9B48A6DA}" destId="{4E49278F-5518-4B59-95B1-2DF7B6CA8FB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7736F5-F0E3-44CE-91ED-6AD685EC103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6512F37-270E-4941-B7A1-B01F1D739E4C}">
      <dgm:prSet phldrT="[Text]"/>
      <dgm:spPr>
        <a:solidFill>
          <a:schemeClr val="accent2"/>
        </a:solidFill>
      </dgm:spPr>
      <dgm:t>
        <a:bodyPr/>
        <a:lstStyle/>
        <a:p>
          <a:r>
            <a:rPr lang="en-US" dirty="0"/>
            <a:t>1</a:t>
          </a:r>
        </a:p>
      </dgm:t>
    </dgm:pt>
    <dgm:pt modelId="{5D5B5F54-F1AC-4970-B556-7F99BBAFCFF9}" type="parTrans" cxnId="{1001A9FE-376C-43FE-A06A-DA351E80D443}">
      <dgm:prSet/>
      <dgm:spPr/>
      <dgm:t>
        <a:bodyPr/>
        <a:lstStyle/>
        <a:p>
          <a:endParaRPr lang="en-US"/>
        </a:p>
      </dgm:t>
    </dgm:pt>
    <dgm:pt modelId="{5966260C-5AA4-4DD3-A68B-2E1596161511}" type="sibTrans" cxnId="{1001A9FE-376C-43FE-A06A-DA351E80D443}">
      <dgm:prSet/>
      <dgm:spPr/>
      <dgm:t>
        <a:bodyPr/>
        <a:lstStyle/>
        <a:p>
          <a:endParaRPr lang="en-US"/>
        </a:p>
      </dgm:t>
    </dgm:pt>
    <dgm:pt modelId="{C5084E48-6758-4897-9AEA-4B0D3B521D32}">
      <dgm:prSet phldrT="[Text]"/>
      <dgm:spPr>
        <a:ln>
          <a:solidFill>
            <a:schemeClr val="accent2">
              <a:lumMod val="75000"/>
            </a:schemeClr>
          </a:solidFill>
        </a:ln>
      </dgm:spPr>
      <dgm:t>
        <a:bodyPr/>
        <a:lstStyle/>
        <a:p>
          <a:pPr>
            <a:buClr>
              <a:srgbClr val="547435"/>
            </a:buClr>
          </a:pPr>
          <a:r>
            <a:rPr lang="en-US" dirty="0"/>
            <a:t>Assess the current discharge planning process and adherence</a:t>
          </a:r>
        </a:p>
      </dgm:t>
    </dgm:pt>
    <dgm:pt modelId="{C56428C8-67B5-44AA-B8E4-15BA120B247E}" type="parTrans" cxnId="{B0ADC146-AA9F-4F06-9796-7C882CC0B1A4}">
      <dgm:prSet/>
      <dgm:spPr/>
      <dgm:t>
        <a:bodyPr/>
        <a:lstStyle/>
        <a:p>
          <a:endParaRPr lang="en-US"/>
        </a:p>
      </dgm:t>
    </dgm:pt>
    <dgm:pt modelId="{348D3CB4-1B66-494A-8663-627F06B2A029}" type="sibTrans" cxnId="{B0ADC146-AA9F-4F06-9796-7C882CC0B1A4}">
      <dgm:prSet/>
      <dgm:spPr/>
      <dgm:t>
        <a:bodyPr/>
        <a:lstStyle/>
        <a:p>
          <a:endParaRPr lang="en-US"/>
        </a:p>
      </dgm:t>
    </dgm:pt>
    <dgm:pt modelId="{D85D7C74-BECA-4CC2-B641-9DE874F9BC9A}">
      <dgm:prSet phldrT="[Text]"/>
      <dgm:spPr>
        <a:ln>
          <a:solidFill>
            <a:schemeClr val="accent2">
              <a:lumMod val="75000"/>
            </a:schemeClr>
          </a:solidFill>
        </a:ln>
      </dgm:spPr>
      <dgm:t>
        <a:bodyPr/>
        <a:lstStyle/>
        <a:p>
          <a:pPr>
            <a:buClr>
              <a:srgbClr val="547435"/>
            </a:buClr>
          </a:pPr>
          <a:r>
            <a:rPr lang="en-US" dirty="0"/>
            <a:t>Identify strengths &amp; weaknesses in current practices and future.</a:t>
          </a:r>
        </a:p>
      </dgm:t>
    </dgm:pt>
    <dgm:pt modelId="{7DDC9724-4DAC-4E44-B6E4-178BECDD3A11}" type="parTrans" cxnId="{BEBFB490-0E45-4029-8A58-D185D7989623}">
      <dgm:prSet/>
      <dgm:spPr/>
      <dgm:t>
        <a:bodyPr/>
        <a:lstStyle/>
        <a:p>
          <a:endParaRPr lang="en-US"/>
        </a:p>
      </dgm:t>
    </dgm:pt>
    <dgm:pt modelId="{0C6675A7-B3AB-48D7-9A92-4F4ACC361EDF}" type="sibTrans" cxnId="{BEBFB490-0E45-4029-8A58-D185D7989623}">
      <dgm:prSet/>
      <dgm:spPr/>
      <dgm:t>
        <a:bodyPr/>
        <a:lstStyle/>
        <a:p>
          <a:endParaRPr lang="en-US"/>
        </a:p>
      </dgm:t>
    </dgm:pt>
    <dgm:pt modelId="{BAF799D6-E837-42BB-9A73-B29E195255BB}">
      <dgm:prSet phldrT="[Text]"/>
      <dgm:spPr>
        <a:solidFill>
          <a:schemeClr val="accent2"/>
        </a:solidFill>
      </dgm:spPr>
      <dgm:t>
        <a:bodyPr/>
        <a:lstStyle/>
        <a:p>
          <a:r>
            <a:rPr lang="en-US" dirty="0"/>
            <a:t>2</a:t>
          </a:r>
        </a:p>
      </dgm:t>
    </dgm:pt>
    <dgm:pt modelId="{F1895066-56C2-47EA-922C-E3159822A221}" type="parTrans" cxnId="{12785235-266B-4117-9320-2A1222D45806}">
      <dgm:prSet/>
      <dgm:spPr/>
      <dgm:t>
        <a:bodyPr/>
        <a:lstStyle/>
        <a:p>
          <a:endParaRPr lang="en-US"/>
        </a:p>
      </dgm:t>
    </dgm:pt>
    <dgm:pt modelId="{6E1C7FFF-A645-4FFB-ABAA-44A1281C9F7D}" type="sibTrans" cxnId="{12785235-266B-4117-9320-2A1222D45806}">
      <dgm:prSet/>
      <dgm:spPr/>
      <dgm:t>
        <a:bodyPr/>
        <a:lstStyle/>
        <a:p>
          <a:endParaRPr lang="en-US"/>
        </a:p>
      </dgm:t>
    </dgm:pt>
    <dgm:pt modelId="{D641C62E-1E0D-4386-B2C9-7AA89CEBD61E}">
      <dgm:prSet phldrT="[Text]"/>
      <dgm:spPr>
        <a:ln>
          <a:solidFill>
            <a:schemeClr val="accent2"/>
          </a:solidFill>
        </a:ln>
      </dgm:spPr>
      <dgm:t>
        <a:bodyPr/>
        <a:lstStyle/>
        <a:p>
          <a:pPr>
            <a:buClr>
              <a:srgbClr val="547435"/>
            </a:buClr>
          </a:pPr>
          <a:r>
            <a:rPr lang="en-US" dirty="0"/>
            <a:t>Engage stakeholders in project–through meetings, touch-bases, and communications</a:t>
          </a:r>
        </a:p>
      </dgm:t>
    </dgm:pt>
    <dgm:pt modelId="{BFEED262-52A7-4A4D-8075-4FDBCFCAE636}" type="parTrans" cxnId="{FBA97362-F0D7-48E2-B1E9-D73E4CE2B341}">
      <dgm:prSet/>
      <dgm:spPr/>
      <dgm:t>
        <a:bodyPr/>
        <a:lstStyle/>
        <a:p>
          <a:endParaRPr lang="en-US"/>
        </a:p>
      </dgm:t>
    </dgm:pt>
    <dgm:pt modelId="{7C3B1B27-8C66-4103-B7CB-1C2F85B0BEEF}" type="sibTrans" cxnId="{FBA97362-F0D7-48E2-B1E9-D73E4CE2B341}">
      <dgm:prSet/>
      <dgm:spPr/>
      <dgm:t>
        <a:bodyPr/>
        <a:lstStyle/>
        <a:p>
          <a:endParaRPr lang="en-US"/>
        </a:p>
      </dgm:t>
    </dgm:pt>
    <dgm:pt modelId="{11B549B3-3B54-49C9-82FA-FA8BAA129697}">
      <dgm:prSet phldrT="[Text]"/>
      <dgm:spPr>
        <a:ln>
          <a:solidFill>
            <a:schemeClr val="accent2"/>
          </a:solidFill>
        </a:ln>
      </dgm:spPr>
      <dgm:t>
        <a:bodyPr/>
        <a:lstStyle/>
        <a:p>
          <a:pPr>
            <a:buClr>
              <a:srgbClr val="547435"/>
            </a:buClr>
          </a:pPr>
          <a:r>
            <a:rPr lang="en-US" dirty="0"/>
            <a:t>Present current state challenges and rationale for improvements</a:t>
          </a:r>
        </a:p>
      </dgm:t>
    </dgm:pt>
    <dgm:pt modelId="{563F22C9-D43C-46E6-A9D8-97C01C15D8BD}" type="parTrans" cxnId="{002932D2-8E5E-43CB-8AC9-73477C82E737}">
      <dgm:prSet/>
      <dgm:spPr/>
      <dgm:t>
        <a:bodyPr/>
        <a:lstStyle/>
        <a:p>
          <a:endParaRPr lang="en-US"/>
        </a:p>
      </dgm:t>
    </dgm:pt>
    <dgm:pt modelId="{48071059-7128-4CE3-A1D6-A662295DE59A}" type="sibTrans" cxnId="{002932D2-8E5E-43CB-8AC9-73477C82E737}">
      <dgm:prSet/>
      <dgm:spPr/>
      <dgm:t>
        <a:bodyPr/>
        <a:lstStyle/>
        <a:p>
          <a:endParaRPr lang="en-US"/>
        </a:p>
      </dgm:t>
    </dgm:pt>
    <dgm:pt modelId="{21431146-89A9-4AC4-BA0E-82D4E9F18678}">
      <dgm:prSet phldrT="[Text]"/>
      <dgm:spPr>
        <a:solidFill>
          <a:schemeClr val="accent2"/>
        </a:solidFill>
      </dgm:spPr>
      <dgm:t>
        <a:bodyPr/>
        <a:lstStyle/>
        <a:p>
          <a:r>
            <a:rPr lang="en-US" dirty="0"/>
            <a:t>3</a:t>
          </a:r>
        </a:p>
      </dgm:t>
    </dgm:pt>
    <dgm:pt modelId="{13938694-B706-4F3B-8C43-20DF9E2E64EC}" type="parTrans" cxnId="{706807EC-C8B4-40DD-8EC2-71478FB6EEBA}">
      <dgm:prSet/>
      <dgm:spPr/>
      <dgm:t>
        <a:bodyPr/>
        <a:lstStyle/>
        <a:p>
          <a:endParaRPr lang="en-US"/>
        </a:p>
      </dgm:t>
    </dgm:pt>
    <dgm:pt modelId="{866A94B5-069A-47A8-BF31-8C93725D8671}" type="sibTrans" cxnId="{706807EC-C8B4-40DD-8EC2-71478FB6EEBA}">
      <dgm:prSet/>
      <dgm:spPr/>
      <dgm:t>
        <a:bodyPr/>
        <a:lstStyle/>
        <a:p>
          <a:endParaRPr lang="en-US"/>
        </a:p>
      </dgm:t>
    </dgm:pt>
    <dgm:pt modelId="{F85F4AC6-0A9E-439C-9BFF-CF9CEA0CDB3A}">
      <dgm:prSet phldrT="[Text]"/>
      <dgm:spPr>
        <a:ln>
          <a:solidFill>
            <a:schemeClr val="accent2"/>
          </a:solidFill>
        </a:ln>
      </dgm:spPr>
      <dgm:t>
        <a:bodyPr/>
        <a:lstStyle/>
        <a:p>
          <a:pPr>
            <a:buClr>
              <a:srgbClr val="547435"/>
            </a:buClr>
          </a:pPr>
          <a:r>
            <a:rPr lang="en-US" dirty="0"/>
            <a:t>Collaborate with interdisciplinary teams on discharge protocols</a:t>
          </a:r>
        </a:p>
      </dgm:t>
    </dgm:pt>
    <dgm:pt modelId="{8C370BD3-183D-458F-91AF-F9B3437B2930}" type="parTrans" cxnId="{681AB384-4641-40D2-B900-CA92D57207E4}">
      <dgm:prSet/>
      <dgm:spPr/>
      <dgm:t>
        <a:bodyPr/>
        <a:lstStyle/>
        <a:p>
          <a:endParaRPr lang="en-US"/>
        </a:p>
      </dgm:t>
    </dgm:pt>
    <dgm:pt modelId="{71ACD96B-BDCC-46BB-8A92-07D3DE75D1E4}" type="sibTrans" cxnId="{681AB384-4641-40D2-B900-CA92D57207E4}">
      <dgm:prSet/>
      <dgm:spPr/>
      <dgm:t>
        <a:bodyPr/>
        <a:lstStyle/>
        <a:p>
          <a:endParaRPr lang="en-US"/>
        </a:p>
      </dgm:t>
    </dgm:pt>
    <dgm:pt modelId="{D37C685C-E06B-4A25-AA26-06DC8590AF9D}">
      <dgm:prSet phldrT="[Text]"/>
      <dgm:spPr>
        <a:ln>
          <a:solidFill>
            <a:schemeClr val="accent2"/>
          </a:solidFill>
        </a:ln>
      </dgm:spPr>
      <dgm:t>
        <a:bodyPr/>
        <a:lstStyle/>
        <a:p>
          <a:pPr>
            <a:buClr>
              <a:srgbClr val="547435"/>
            </a:buClr>
          </a:pPr>
          <a:r>
            <a:rPr lang="en-US" dirty="0"/>
            <a:t>Create a list of all components affected (med rec, dietary, activity, symptom monitoring, etc.)</a:t>
          </a:r>
        </a:p>
      </dgm:t>
    </dgm:pt>
    <dgm:pt modelId="{8640F658-D602-43C7-8842-9DF8A91840A2}" type="parTrans" cxnId="{3AE2293B-1435-469E-8515-209A634F19BA}">
      <dgm:prSet/>
      <dgm:spPr/>
      <dgm:t>
        <a:bodyPr/>
        <a:lstStyle/>
        <a:p>
          <a:endParaRPr lang="en-US"/>
        </a:p>
      </dgm:t>
    </dgm:pt>
    <dgm:pt modelId="{EE7088B9-5819-4ADA-9252-CD3112EBBC89}" type="sibTrans" cxnId="{3AE2293B-1435-469E-8515-209A634F19BA}">
      <dgm:prSet/>
      <dgm:spPr/>
      <dgm:t>
        <a:bodyPr/>
        <a:lstStyle/>
        <a:p>
          <a:endParaRPr lang="en-US"/>
        </a:p>
      </dgm:t>
    </dgm:pt>
    <dgm:pt modelId="{C6769B1C-9FFA-42C2-B04B-BCCB991A30FB}" type="pres">
      <dgm:prSet presAssocID="{CF7736F5-F0E3-44CE-91ED-6AD685EC1039}" presName="linearFlow" presStyleCnt="0">
        <dgm:presLayoutVars>
          <dgm:dir/>
          <dgm:animLvl val="lvl"/>
          <dgm:resizeHandles val="exact"/>
        </dgm:presLayoutVars>
      </dgm:prSet>
      <dgm:spPr/>
      <dgm:t>
        <a:bodyPr/>
        <a:lstStyle/>
        <a:p>
          <a:endParaRPr lang="en-US"/>
        </a:p>
      </dgm:t>
    </dgm:pt>
    <dgm:pt modelId="{A2B991DD-8654-4EB7-B647-03479976AF86}" type="pres">
      <dgm:prSet presAssocID="{F6512F37-270E-4941-B7A1-B01F1D739E4C}" presName="composite" presStyleCnt="0"/>
      <dgm:spPr/>
    </dgm:pt>
    <dgm:pt modelId="{54A14A53-8E70-4D25-88B7-3403980125E0}" type="pres">
      <dgm:prSet presAssocID="{F6512F37-270E-4941-B7A1-B01F1D739E4C}" presName="parentText" presStyleLbl="alignNode1" presStyleIdx="0" presStyleCnt="3">
        <dgm:presLayoutVars>
          <dgm:chMax val="1"/>
          <dgm:bulletEnabled val="1"/>
        </dgm:presLayoutVars>
      </dgm:prSet>
      <dgm:spPr/>
      <dgm:t>
        <a:bodyPr/>
        <a:lstStyle/>
        <a:p>
          <a:endParaRPr lang="en-US"/>
        </a:p>
      </dgm:t>
    </dgm:pt>
    <dgm:pt modelId="{56CD3400-87B8-4B18-8059-42EF60BF3371}" type="pres">
      <dgm:prSet presAssocID="{F6512F37-270E-4941-B7A1-B01F1D739E4C}" presName="descendantText" presStyleLbl="alignAcc1" presStyleIdx="0" presStyleCnt="3">
        <dgm:presLayoutVars>
          <dgm:bulletEnabled val="1"/>
        </dgm:presLayoutVars>
      </dgm:prSet>
      <dgm:spPr/>
      <dgm:t>
        <a:bodyPr/>
        <a:lstStyle/>
        <a:p>
          <a:endParaRPr lang="en-US"/>
        </a:p>
      </dgm:t>
    </dgm:pt>
    <dgm:pt modelId="{0DFCA4B5-815F-4B30-AA36-7A49EDC8E21D}" type="pres">
      <dgm:prSet presAssocID="{5966260C-5AA4-4DD3-A68B-2E1596161511}" presName="sp" presStyleCnt="0"/>
      <dgm:spPr/>
    </dgm:pt>
    <dgm:pt modelId="{1D1A3A52-43E3-45B4-8AFE-EC65E868375E}" type="pres">
      <dgm:prSet presAssocID="{BAF799D6-E837-42BB-9A73-B29E195255BB}" presName="composite" presStyleCnt="0"/>
      <dgm:spPr/>
    </dgm:pt>
    <dgm:pt modelId="{D8D5CFA1-39DC-414F-91F4-A67E6FDDBFA5}" type="pres">
      <dgm:prSet presAssocID="{BAF799D6-E837-42BB-9A73-B29E195255BB}" presName="parentText" presStyleLbl="alignNode1" presStyleIdx="1" presStyleCnt="3">
        <dgm:presLayoutVars>
          <dgm:chMax val="1"/>
          <dgm:bulletEnabled val="1"/>
        </dgm:presLayoutVars>
      </dgm:prSet>
      <dgm:spPr/>
      <dgm:t>
        <a:bodyPr/>
        <a:lstStyle/>
        <a:p>
          <a:endParaRPr lang="en-US"/>
        </a:p>
      </dgm:t>
    </dgm:pt>
    <dgm:pt modelId="{7D67A44C-6E80-4FAB-8864-A3D898064A0A}" type="pres">
      <dgm:prSet presAssocID="{BAF799D6-E837-42BB-9A73-B29E195255BB}" presName="descendantText" presStyleLbl="alignAcc1" presStyleIdx="1" presStyleCnt="3">
        <dgm:presLayoutVars>
          <dgm:bulletEnabled val="1"/>
        </dgm:presLayoutVars>
      </dgm:prSet>
      <dgm:spPr/>
      <dgm:t>
        <a:bodyPr/>
        <a:lstStyle/>
        <a:p>
          <a:endParaRPr lang="en-US"/>
        </a:p>
      </dgm:t>
    </dgm:pt>
    <dgm:pt modelId="{2A8545D4-6FFF-4675-989A-A081385AD886}" type="pres">
      <dgm:prSet presAssocID="{6E1C7FFF-A645-4FFB-ABAA-44A1281C9F7D}" presName="sp" presStyleCnt="0"/>
      <dgm:spPr/>
    </dgm:pt>
    <dgm:pt modelId="{305A18A6-38A4-4AFC-97A1-0ABFF5607F37}" type="pres">
      <dgm:prSet presAssocID="{21431146-89A9-4AC4-BA0E-82D4E9F18678}" presName="composite" presStyleCnt="0"/>
      <dgm:spPr/>
    </dgm:pt>
    <dgm:pt modelId="{1AB6CEF0-C108-4A18-B205-E750630C5C10}" type="pres">
      <dgm:prSet presAssocID="{21431146-89A9-4AC4-BA0E-82D4E9F18678}" presName="parentText" presStyleLbl="alignNode1" presStyleIdx="2" presStyleCnt="3">
        <dgm:presLayoutVars>
          <dgm:chMax val="1"/>
          <dgm:bulletEnabled val="1"/>
        </dgm:presLayoutVars>
      </dgm:prSet>
      <dgm:spPr/>
      <dgm:t>
        <a:bodyPr/>
        <a:lstStyle/>
        <a:p>
          <a:endParaRPr lang="en-US"/>
        </a:p>
      </dgm:t>
    </dgm:pt>
    <dgm:pt modelId="{E44B74FC-0054-4246-836F-F7B1D3E26B56}" type="pres">
      <dgm:prSet presAssocID="{21431146-89A9-4AC4-BA0E-82D4E9F18678}" presName="descendantText" presStyleLbl="alignAcc1" presStyleIdx="2" presStyleCnt="3">
        <dgm:presLayoutVars>
          <dgm:bulletEnabled val="1"/>
        </dgm:presLayoutVars>
      </dgm:prSet>
      <dgm:spPr/>
      <dgm:t>
        <a:bodyPr/>
        <a:lstStyle/>
        <a:p>
          <a:endParaRPr lang="en-US"/>
        </a:p>
      </dgm:t>
    </dgm:pt>
  </dgm:ptLst>
  <dgm:cxnLst>
    <dgm:cxn modelId="{B0ADC146-AA9F-4F06-9796-7C882CC0B1A4}" srcId="{F6512F37-270E-4941-B7A1-B01F1D739E4C}" destId="{C5084E48-6758-4897-9AEA-4B0D3B521D32}" srcOrd="0" destOrd="0" parTransId="{C56428C8-67B5-44AA-B8E4-15BA120B247E}" sibTransId="{348D3CB4-1B66-494A-8663-627F06B2A029}"/>
    <dgm:cxn modelId="{706807EC-C8B4-40DD-8EC2-71478FB6EEBA}" srcId="{CF7736F5-F0E3-44CE-91ED-6AD685EC1039}" destId="{21431146-89A9-4AC4-BA0E-82D4E9F18678}" srcOrd="2" destOrd="0" parTransId="{13938694-B706-4F3B-8C43-20DF9E2E64EC}" sibTransId="{866A94B5-069A-47A8-BF31-8C93725D8671}"/>
    <dgm:cxn modelId="{A831E032-A9F7-40E9-AFB0-5B1FA5B8D95E}" type="presOf" srcId="{11B549B3-3B54-49C9-82FA-FA8BAA129697}" destId="{7D67A44C-6E80-4FAB-8864-A3D898064A0A}" srcOrd="0" destOrd="1" presId="urn:microsoft.com/office/officeart/2005/8/layout/chevron2"/>
    <dgm:cxn modelId="{5844F8C8-031E-40D1-B5D0-3E4EBBF10364}" type="presOf" srcId="{F85F4AC6-0A9E-439C-9BFF-CF9CEA0CDB3A}" destId="{E44B74FC-0054-4246-836F-F7B1D3E26B56}" srcOrd="0" destOrd="0" presId="urn:microsoft.com/office/officeart/2005/8/layout/chevron2"/>
    <dgm:cxn modelId="{1001A9FE-376C-43FE-A06A-DA351E80D443}" srcId="{CF7736F5-F0E3-44CE-91ED-6AD685EC1039}" destId="{F6512F37-270E-4941-B7A1-B01F1D739E4C}" srcOrd="0" destOrd="0" parTransId="{5D5B5F54-F1AC-4970-B556-7F99BBAFCFF9}" sibTransId="{5966260C-5AA4-4DD3-A68B-2E1596161511}"/>
    <dgm:cxn modelId="{12785235-266B-4117-9320-2A1222D45806}" srcId="{CF7736F5-F0E3-44CE-91ED-6AD685EC1039}" destId="{BAF799D6-E837-42BB-9A73-B29E195255BB}" srcOrd="1" destOrd="0" parTransId="{F1895066-56C2-47EA-922C-E3159822A221}" sibTransId="{6E1C7FFF-A645-4FFB-ABAA-44A1281C9F7D}"/>
    <dgm:cxn modelId="{4A9B0528-B24D-4981-BC08-FAFA168C55AF}" type="presOf" srcId="{D37C685C-E06B-4A25-AA26-06DC8590AF9D}" destId="{E44B74FC-0054-4246-836F-F7B1D3E26B56}" srcOrd="0" destOrd="1" presId="urn:microsoft.com/office/officeart/2005/8/layout/chevron2"/>
    <dgm:cxn modelId="{8DB13C7D-B9E9-4261-A3E1-9A6CD1301CA8}" type="presOf" srcId="{BAF799D6-E837-42BB-9A73-B29E195255BB}" destId="{D8D5CFA1-39DC-414F-91F4-A67E6FDDBFA5}" srcOrd="0" destOrd="0" presId="urn:microsoft.com/office/officeart/2005/8/layout/chevron2"/>
    <dgm:cxn modelId="{002932D2-8E5E-43CB-8AC9-73477C82E737}" srcId="{BAF799D6-E837-42BB-9A73-B29E195255BB}" destId="{11B549B3-3B54-49C9-82FA-FA8BAA129697}" srcOrd="1" destOrd="0" parTransId="{563F22C9-D43C-46E6-A9D8-97C01C15D8BD}" sibTransId="{48071059-7128-4CE3-A1D6-A662295DE59A}"/>
    <dgm:cxn modelId="{BEBFB490-0E45-4029-8A58-D185D7989623}" srcId="{F6512F37-270E-4941-B7A1-B01F1D739E4C}" destId="{D85D7C74-BECA-4CC2-B641-9DE874F9BC9A}" srcOrd="1" destOrd="0" parTransId="{7DDC9724-4DAC-4E44-B6E4-178BECDD3A11}" sibTransId="{0C6675A7-B3AB-48D7-9A92-4F4ACC361EDF}"/>
    <dgm:cxn modelId="{6F21F5F3-F3EB-4A41-9BB7-8A088C532C01}" type="presOf" srcId="{D641C62E-1E0D-4386-B2C9-7AA89CEBD61E}" destId="{7D67A44C-6E80-4FAB-8864-A3D898064A0A}" srcOrd="0" destOrd="0" presId="urn:microsoft.com/office/officeart/2005/8/layout/chevron2"/>
    <dgm:cxn modelId="{3AE2293B-1435-469E-8515-209A634F19BA}" srcId="{21431146-89A9-4AC4-BA0E-82D4E9F18678}" destId="{D37C685C-E06B-4A25-AA26-06DC8590AF9D}" srcOrd="1" destOrd="0" parTransId="{8640F658-D602-43C7-8842-9DF8A91840A2}" sibTransId="{EE7088B9-5819-4ADA-9252-CD3112EBBC89}"/>
    <dgm:cxn modelId="{98C26E85-5D84-43B1-B01A-6420EA9D0568}" type="presOf" srcId="{D85D7C74-BECA-4CC2-B641-9DE874F9BC9A}" destId="{56CD3400-87B8-4B18-8059-42EF60BF3371}" srcOrd="0" destOrd="1" presId="urn:microsoft.com/office/officeart/2005/8/layout/chevron2"/>
    <dgm:cxn modelId="{79ACE176-677E-4F38-A96E-DCC675032E49}" type="presOf" srcId="{CF7736F5-F0E3-44CE-91ED-6AD685EC1039}" destId="{C6769B1C-9FFA-42C2-B04B-BCCB991A30FB}" srcOrd="0" destOrd="0" presId="urn:microsoft.com/office/officeart/2005/8/layout/chevron2"/>
    <dgm:cxn modelId="{681AB384-4641-40D2-B900-CA92D57207E4}" srcId="{21431146-89A9-4AC4-BA0E-82D4E9F18678}" destId="{F85F4AC6-0A9E-439C-9BFF-CF9CEA0CDB3A}" srcOrd="0" destOrd="0" parTransId="{8C370BD3-183D-458F-91AF-F9B3437B2930}" sibTransId="{71ACD96B-BDCC-46BB-8A92-07D3DE75D1E4}"/>
    <dgm:cxn modelId="{ED05B655-8AC5-478A-A577-201A26092ECD}" type="presOf" srcId="{C5084E48-6758-4897-9AEA-4B0D3B521D32}" destId="{56CD3400-87B8-4B18-8059-42EF60BF3371}" srcOrd="0" destOrd="0" presId="urn:microsoft.com/office/officeart/2005/8/layout/chevron2"/>
    <dgm:cxn modelId="{489CB58A-6F63-4676-BBCE-53D7C622DB8B}" type="presOf" srcId="{21431146-89A9-4AC4-BA0E-82D4E9F18678}" destId="{1AB6CEF0-C108-4A18-B205-E750630C5C10}" srcOrd="0" destOrd="0" presId="urn:microsoft.com/office/officeart/2005/8/layout/chevron2"/>
    <dgm:cxn modelId="{6A784A29-C518-49E1-8A4B-D97B21950C59}" type="presOf" srcId="{F6512F37-270E-4941-B7A1-B01F1D739E4C}" destId="{54A14A53-8E70-4D25-88B7-3403980125E0}" srcOrd="0" destOrd="0" presId="urn:microsoft.com/office/officeart/2005/8/layout/chevron2"/>
    <dgm:cxn modelId="{FBA97362-F0D7-48E2-B1E9-D73E4CE2B341}" srcId="{BAF799D6-E837-42BB-9A73-B29E195255BB}" destId="{D641C62E-1E0D-4386-B2C9-7AA89CEBD61E}" srcOrd="0" destOrd="0" parTransId="{BFEED262-52A7-4A4D-8075-4FDBCFCAE636}" sibTransId="{7C3B1B27-8C66-4103-B7CB-1C2F85B0BEEF}"/>
    <dgm:cxn modelId="{46B60317-95ED-4E69-B57B-45A8FC9998FA}" type="presParOf" srcId="{C6769B1C-9FFA-42C2-B04B-BCCB991A30FB}" destId="{A2B991DD-8654-4EB7-B647-03479976AF86}" srcOrd="0" destOrd="0" presId="urn:microsoft.com/office/officeart/2005/8/layout/chevron2"/>
    <dgm:cxn modelId="{C2E7FFE1-8FEF-486F-A922-FBED666FE10E}" type="presParOf" srcId="{A2B991DD-8654-4EB7-B647-03479976AF86}" destId="{54A14A53-8E70-4D25-88B7-3403980125E0}" srcOrd="0" destOrd="0" presId="urn:microsoft.com/office/officeart/2005/8/layout/chevron2"/>
    <dgm:cxn modelId="{A6A47755-7020-4DDF-BBE8-B3565B1B54C7}" type="presParOf" srcId="{A2B991DD-8654-4EB7-B647-03479976AF86}" destId="{56CD3400-87B8-4B18-8059-42EF60BF3371}" srcOrd="1" destOrd="0" presId="urn:microsoft.com/office/officeart/2005/8/layout/chevron2"/>
    <dgm:cxn modelId="{07D6BCF0-9C1F-4F1F-A73E-07F6A2045C71}" type="presParOf" srcId="{C6769B1C-9FFA-42C2-B04B-BCCB991A30FB}" destId="{0DFCA4B5-815F-4B30-AA36-7A49EDC8E21D}" srcOrd="1" destOrd="0" presId="urn:microsoft.com/office/officeart/2005/8/layout/chevron2"/>
    <dgm:cxn modelId="{9ECAD40B-36FB-46F0-AAB2-9B3A5DD7373C}" type="presParOf" srcId="{C6769B1C-9FFA-42C2-B04B-BCCB991A30FB}" destId="{1D1A3A52-43E3-45B4-8AFE-EC65E868375E}" srcOrd="2" destOrd="0" presId="urn:microsoft.com/office/officeart/2005/8/layout/chevron2"/>
    <dgm:cxn modelId="{6AF62659-5097-49B6-B3B9-E98635BE5D81}" type="presParOf" srcId="{1D1A3A52-43E3-45B4-8AFE-EC65E868375E}" destId="{D8D5CFA1-39DC-414F-91F4-A67E6FDDBFA5}" srcOrd="0" destOrd="0" presId="urn:microsoft.com/office/officeart/2005/8/layout/chevron2"/>
    <dgm:cxn modelId="{79C6BEFC-9BD9-4C48-85D0-2E75AEB46BE7}" type="presParOf" srcId="{1D1A3A52-43E3-45B4-8AFE-EC65E868375E}" destId="{7D67A44C-6E80-4FAB-8864-A3D898064A0A}" srcOrd="1" destOrd="0" presId="urn:microsoft.com/office/officeart/2005/8/layout/chevron2"/>
    <dgm:cxn modelId="{7016973C-172E-4731-BABA-B008B91473F5}" type="presParOf" srcId="{C6769B1C-9FFA-42C2-B04B-BCCB991A30FB}" destId="{2A8545D4-6FFF-4675-989A-A081385AD886}" srcOrd="3" destOrd="0" presId="urn:microsoft.com/office/officeart/2005/8/layout/chevron2"/>
    <dgm:cxn modelId="{FB6F95DC-E8C1-4591-B17B-7FA11C45B1F7}" type="presParOf" srcId="{C6769B1C-9FFA-42C2-B04B-BCCB991A30FB}" destId="{305A18A6-38A4-4AFC-97A1-0ABFF5607F37}" srcOrd="4" destOrd="0" presId="urn:microsoft.com/office/officeart/2005/8/layout/chevron2"/>
    <dgm:cxn modelId="{4FAF0C7F-515E-4748-894E-296D8494531E}" type="presParOf" srcId="{305A18A6-38A4-4AFC-97A1-0ABFF5607F37}" destId="{1AB6CEF0-C108-4A18-B205-E750630C5C10}" srcOrd="0" destOrd="0" presId="urn:microsoft.com/office/officeart/2005/8/layout/chevron2"/>
    <dgm:cxn modelId="{19DE8057-936F-4529-899D-C56F8B49DC48}" type="presParOf" srcId="{305A18A6-38A4-4AFC-97A1-0ABFF5607F37}" destId="{E44B74FC-0054-4246-836F-F7B1D3E26B5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69945-27A5-4357-9307-24A9491B94B9}">
      <dsp:nvSpPr>
        <dsp:cNvPr id="0" name=""/>
        <dsp:cNvSpPr/>
      </dsp:nvSpPr>
      <dsp:spPr>
        <a:xfrm>
          <a:off x="0" y="89867"/>
          <a:ext cx="9638629"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latin typeface="+mn-lt"/>
              <a:ea typeface="Cambria" panose="02040503050406030204" pitchFamily="18" charset="0"/>
            </a:rPr>
            <a:t>Operational Tracking:</a:t>
          </a:r>
        </a:p>
      </dsp:txBody>
      <dsp:txXfrm>
        <a:off x="26930" y="116797"/>
        <a:ext cx="9584769" cy="497795"/>
      </dsp:txXfrm>
    </dsp:sp>
    <dsp:sp modelId="{6D4BF260-73AC-4BFE-8C46-17F25816ABCD}">
      <dsp:nvSpPr>
        <dsp:cNvPr id="0" name=""/>
        <dsp:cNvSpPr/>
      </dsp:nvSpPr>
      <dsp:spPr>
        <a:xfrm>
          <a:off x="0" y="662071"/>
          <a:ext cx="9638629"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026" tIns="29210" rIns="163576" bIns="29210" numCol="1" spcCol="1270" anchor="t" anchorCtr="0">
          <a:noAutofit/>
        </a:bodyPr>
        <a:lstStyle/>
        <a:p>
          <a:pPr marL="171450" lvl="1" indent="-171450" algn="l" defTabSz="800100">
            <a:lnSpc>
              <a:spcPct val="90000"/>
            </a:lnSpc>
            <a:spcBef>
              <a:spcPct val="0"/>
            </a:spcBef>
            <a:spcAft>
              <a:spcPct val="20000"/>
            </a:spcAft>
            <a:buClr>
              <a:srgbClr val="547435"/>
            </a:buClr>
            <a:buChar char="••"/>
          </a:pPr>
          <a:r>
            <a:rPr lang="en-US" sz="1800" kern="1200" dirty="0">
              <a:latin typeface="+mn-lt"/>
              <a:ea typeface="Cambria" panose="02040503050406030204" pitchFamily="18" charset="0"/>
            </a:rPr>
            <a:t>Obesity/overweight prevalence (BMI measurements)</a:t>
          </a:r>
        </a:p>
        <a:p>
          <a:pPr marL="171450" lvl="1" indent="-171450" algn="l" defTabSz="800100">
            <a:lnSpc>
              <a:spcPct val="90000"/>
            </a:lnSpc>
            <a:spcBef>
              <a:spcPct val="0"/>
            </a:spcBef>
            <a:spcAft>
              <a:spcPct val="20000"/>
            </a:spcAft>
            <a:buChar char="••"/>
          </a:pPr>
          <a:r>
            <a:rPr lang="en-US" sz="1800" kern="1200" dirty="0">
              <a:latin typeface="+mn-lt"/>
            </a:rPr>
            <a:t>Prevalence of obesity-related complications</a:t>
          </a:r>
        </a:p>
      </dsp:txBody>
      <dsp:txXfrm>
        <a:off x="0" y="662071"/>
        <a:ext cx="9638629" cy="618930"/>
      </dsp:txXfrm>
    </dsp:sp>
    <dsp:sp modelId="{A1E69D62-AB69-4320-B492-28375EAEAFA7}">
      <dsp:nvSpPr>
        <dsp:cNvPr id="0" name=""/>
        <dsp:cNvSpPr/>
      </dsp:nvSpPr>
      <dsp:spPr>
        <a:xfrm>
          <a:off x="0" y="999802"/>
          <a:ext cx="9638629"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latin typeface="+mn-lt"/>
              <a:ea typeface="Cambria" panose="02040503050406030204" pitchFamily="18" charset="0"/>
            </a:rPr>
            <a:t>Quality Performance:</a:t>
          </a:r>
        </a:p>
      </dsp:txBody>
      <dsp:txXfrm>
        <a:off x="26930" y="1026732"/>
        <a:ext cx="9584769" cy="497795"/>
      </dsp:txXfrm>
    </dsp:sp>
    <dsp:sp modelId="{1BA7145F-01CF-46FB-8E52-D48E4054D739}">
      <dsp:nvSpPr>
        <dsp:cNvPr id="0" name=""/>
        <dsp:cNvSpPr/>
      </dsp:nvSpPr>
      <dsp:spPr>
        <a:xfrm>
          <a:off x="0" y="1606627"/>
          <a:ext cx="9638629"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026" tIns="29210" rIns="163576" bIns="29210" numCol="1" spcCol="1270" anchor="t" anchorCtr="0">
          <a:noAutofit/>
        </a:bodyPr>
        <a:lstStyle/>
        <a:p>
          <a:pPr marL="171450" lvl="1" indent="-171450" algn="l" defTabSz="800100">
            <a:lnSpc>
              <a:spcPct val="90000"/>
            </a:lnSpc>
            <a:spcBef>
              <a:spcPct val="0"/>
            </a:spcBef>
            <a:spcAft>
              <a:spcPct val="20000"/>
            </a:spcAft>
            <a:buClr>
              <a:srgbClr val="547435"/>
            </a:buClr>
            <a:buChar char="••"/>
          </a:pPr>
          <a:r>
            <a:rPr lang="en-US" sz="1800" kern="1200" dirty="0">
              <a:latin typeface="+mn-lt"/>
              <a:ea typeface="Cambria" panose="02040503050406030204" pitchFamily="18" charset="0"/>
            </a:rPr>
            <a:t>Obesity diagnosis</a:t>
          </a:r>
        </a:p>
        <a:p>
          <a:pPr marL="171450" lvl="1" indent="-171450" algn="l" defTabSz="800100">
            <a:lnSpc>
              <a:spcPct val="90000"/>
            </a:lnSpc>
            <a:spcBef>
              <a:spcPct val="0"/>
            </a:spcBef>
            <a:spcAft>
              <a:spcPct val="20000"/>
            </a:spcAft>
            <a:buClr>
              <a:srgbClr val="547435"/>
            </a:buClr>
            <a:buChar char="••"/>
          </a:pPr>
          <a:r>
            <a:rPr lang="en-US" sz="1800" kern="1200" dirty="0">
              <a:latin typeface="+mn-lt"/>
              <a:ea typeface="Cambria" panose="02040503050406030204" pitchFamily="18" charset="0"/>
            </a:rPr>
            <a:t>Documented follow-up plan</a:t>
          </a:r>
        </a:p>
        <a:p>
          <a:pPr marL="171450" lvl="1" indent="-171450" algn="l" defTabSz="800100">
            <a:lnSpc>
              <a:spcPct val="90000"/>
            </a:lnSpc>
            <a:spcBef>
              <a:spcPct val="0"/>
            </a:spcBef>
            <a:spcAft>
              <a:spcPct val="20000"/>
            </a:spcAft>
            <a:buClr>
              <a:srgbClr val="547435"/>
            </a:buClr>
            <a:buChar char="••"/>
          </a:pPr>
          <a:r>
            <a:rPr lang="en-US" sz="1800" kern="1200" dirty="0">
              <a:latin typeface="+mn-lt"/>
              <a:ea typeface="Cambria" panose="02040503050406030204" pitchFamily="18" charset="0"/>
            </a:rPr>
            <a:t>Change in weight over time</a:t>
          </a:r>
        </a:p>
        <a:p>
          <a:pPr marL="171450" lvl="1" indent="-171450" algn="l" defTabSz="800100">
            <a:lnSpc>
              <a:spcPct val="90000"/>
            </a:lnSpc>
            <a:spcBef>
              <a:spcPct val="0"/>
            </a:spcBef>
            <a:spcAft>
              <a:spcPct val="20000"/>
            </a:spcAft>
            <a:buClr>
              <a:srgbClr val="547435"/>
            </a:buClr>
            <a:buChar char="••"/>
          </a:pPr>
          <a:r>
            <a:rPr lang="en-US" sz="1800" kern="1200" dirty="0">
              <a:latin typeface="+mn-lt"/>
              <a:ea typeface="Cambria" panose="02040503050406030204" pitchFamily="18" charset="0"/>
            </a:rPr>
            <a:t>Anti-obesity medication prescriptions</a:t>
          </a:r>
        </a:p>
        <a:p>
          <a:pPr marL="171450" lvl="1" indent="-171450" algn="l" defTabSz="800100">
            <a:lnSpc>
              <a:spcPct val="90000"/>
            </a:lnSpc>
            <a:spcBef>
              <a:spcPct val="0"/>
            </a:spcBef>
            <a:spcAft>
              <a:spcPct val="20000"/>
            </a:spcAft>
            <a:buClr>
              <a:srgbClr val="547435"/>
            </a:buClr>
            <a:buChar char="••"/>
          </a:pPr>
          <a:r>
            <a:rPr lang="en-US" sz="1800" kern="1200" dirty="0">
              <a:latin typeface="+mn-lt"/>
              <a:ea typeface="Cambria" panose="02040503050406030204" pitchFamily="18" charset="0"/>
            </a:rPr>
            <a:t>Assessment of obesity-related complications</a:t>
          </a:r>
        </a:p>
      </dsp:txBody>
      <dsp:txXfrm>
        <a:off x="0" y="1606627"/>
        <a:ext cx="9638629" cy="1571130"/>
      </dsp:txXfrm>
    </dsp:sp>
    <dsp:sp modelId="{128FE027-9503-4BA6-851A-57B2C522F39F}">
      <dsp:nvSpPr>
        <dsp:cNvPr id="0" name=""/>
        <dsp:cNvSpPr/>
      </dsp:nvSpPr>
      <dsp:spPr>
        <a:xfrm>
          <a:off x="0" y="3229952"/>
          <a:ext cx="9638629"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latin typeface="+mn-lt"/>
              <a:ea typeface="Cambria" panose="02040503050406030204" pitchFamily="18" charset="0"/>
            </a:rPr>
            <a:t>Patient-centered Care:</a:t>
          </a:r>
        </a:p>
      </dsp:txBody>
      <dsp:txXfrm>
        <a:off x="26930" y="3256882"/>
        <a:ext cx="9584769" cy="497795"/>
      </dsp:txXfrm>
    </dsp:sp>
    <dsp:sp modelId="{4E49278F-5518-4B59-95B1-2DF7B6CA8FB6}">
      <dsp:nvSpPr>
        <dsp:cNvPr id="0" name=""/>
        <dsp:cNvSpPr/>
      </dsp:nvSpPr>
      <dsp:spPr>
        <a:xfrm>
          <a:off x="0" y="3781604"/>
          <a:ext cx="963862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026" tIns="29210" rIns="163576" bIns="29210" numCol="1" spcCol="1270" anchor="t" anchorCtr="0">
          <a:noAutofit/>
        </a:bodyPr>
        <a:lstStyle/>
        <a:p>
          <a:pPr marL="171450" lvl="1" indent="-171450" algn="l" defTabSz="800100">
            <a:lnSpc>
              <a:spcPct val="90000"/>
            </a:lnSpc>
            <a:spcBef>
              <a:spcPct val="0"/>
            </a:spcBef>
            <a:spcAft>
              <a:spcPct val="20000"/>
            </a:spcAft>
            <a:buClr>
              <a:srgbClr val="547435"/>
            </a:buClr>
            <a:buChar char="••"/>
          </a:pPr>
          <a:r>
            <a:rPr lang="en-US" sz="1800" kern="1200" dirty="0">
              <a:latin typeface="+mn-lt"/>
              <a:ea typeface="Cambria" panose="02040503050406030204" pitchFamily="18" charset="0"/>
            </a:rPr>
            <a:t>Patient-reported outcomes</a:t>
          </a:r>
        </a:p>
      </dsp:txBody>
      <dsp:txXfrm>
        <a:off x="0" y="3781604"/>
        <a:ext cx="9638629" cy="38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14A53-8E70-4D25-88B7-3403980125E0}">
      <dsp:nvSpPr>
        <dsp:cNvPr id="0" name=""/>
        <dsp:cNvSpPr/>
      </dsp:nvSpPr>
      <dsp:spPr>
        <a:xfrm rot="5400000">
          <a:off x="-157764" y="158916"/>
          <a:ext cx="1051762" cy="736233"/>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1</a:t>
          </a:r>
        </a:p>
      </dsp:txBody>
      <dsp:txXfrm rot="-5400000">
        <a:off x="1" y="369269"/>
        <a:ext cx="736233" cy="315529"/>
      </dsp:txXfrm>
    </dsp:sp>
    <dsp:sp modelId="{56CD3400-87B8-4B18-8059-42EF60BF3371}">
      <dsp:nvSpPr>
        <dsp:cNvPr id="0" name=""/>
        <dsp:cNvSpPr/>
      </dsp:nvSpPr>
      <dsp:spPr>
        <a:xfrm rot="5400000">
          <a:off x="3214486" y="-2477100"/>
          <a:ext cx="683645" cy="5640150"/>
        </a:xfrm>
        <a:prstGeom prst="round2SameRect">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lr>
              <a:srgbClr val="547435"/>
            </a:buClr>
            <a:buChar char="••"/>
          </a:pPr>
          <a:r>
            <a:rPr lang="en-US" sz="1300" kern="1200" dirty="0"/>
            <a:t>Assess the current discharge planning process and adherence</a:t>
          </a:r>
        </a:p>
        <a:p>
          <a:pPr marL="114300" lvl="1" indent="-114300" algn="l" defTabSz="577850">
            <a:lnSpc>
              <a:spcPct val="90000"/>
            </a:lnSpc>
            <a:spcBef>
              <a:spcPct val="0"/>
            </a:spcBef>
            <a:spcAft>
              <a:spcPct val="15000"/>
            </a:spcAft>
            <a:buClr>
              <a:srgbClr val="547435"/>
            </a:buClr>
            <a:buChar char="••"/>
          </a:pPr>
          <a:r>
            <a:rPr lang="en-US" sz="1300" kern="1200" dirty="0"/>
            <a:t>Identify strengths &amp; weaknesses in current practices and future.</a:t>
          </a:r>
        </a:p>
      </dsp:txBody>
      <dsp:txXfrm rot="-5400000">
        <a:off x="736234" y="34525"/>
        <a:ext cx="5606777" cy="616899"/>
      </dsp:txXfrm>
    </dsp:sp>
    <dsp:sp modelId="{D8D5CFA1-39DC-414F-91F4-A67E6FDDBFA5}">
      <dsp:nvSpPr>
        <dsp:cNvPr id="0" name=""/>
        <dsp:cNvSpPr/>
      </dsp:nvSpPr>
      <dsp:spPr>
        <a:xfrm rot="5400000">
          <a:off x="-157764" y="1005613"/>
          <a:ext cx="1051762" cy="736233"/>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2</a:t>
          </a:r>
        </a:p>
      </dsp:txBody>
      <dsp:txXfrm rot="-5400000">
        <a:off x="1" y="1215966"/>
        <a:ext cx="736233" cy="315529"/>
      </dsp:txXfrm>
    </dsp:sp>
    <dsp:sp modelId="{7D67A44C-6E80-4FAB-8864-A3D898064A0A}">
      <dsp:nvSpPr>
        <dsp:cNvPr id="0" name=""/>
        <dsp:cNvSpPr/>
      </dsp:nvSpPr>
      <dsp:spPr>
        <a:xfrm rot="5400000">
          <a:off x="3214486" y="-1630403"/>
          <a:ext cx="683645" cy="5640150"/>
        </a:xfrm>
        <a:prstGeom prst="round2Same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lr>
              <a:srgbClr val="547435"/>
            </a:buClr>
            <a:buChar char="••"/>
          </a:pPr>
          <a:r>
            <a:rPr lang="en-US" sz="1300" kern="1200" dirty="0"/>
            <a:t>Engage stakeholders in project–through meetings, touch-bases, and communications</a:t>
          </a:r>
        </a:p>
        <a:p>
          <a:pPr marL="114300" lvl="1" indent="-114300" algn="l" defTabSz="577850">
            <a:lnSpc>
              <a:spcPct val="90000"/>
            </a:lnSpc>
            <a:spcBef>
              <a:spcPct val="0"/>
            </a:spcBef>
            <a:spcAft>
              <a:spcPct val="15000"/>
            </a:spcAft>
            <a:buClr>
              <a:srgbClr val="547435"/>
            </a:buClr>
            <a:buChar char="••"/>
          </a:pPr>
          <a:r>
            <a:rPr lang="en-US" sz="1300" kern="1200" dirty="0"/>
            <a:t>Present current state challenges and rationale for improvements</a:t>
          </a:r>
        </a:p>
      </dsp:txBody>
      <dsp:txXfrm rot="-5400000">
        <a:off x="736234" y="881222"/>
        <a:ext cx="5606777" cy="616899"/>
      </dsp:txXfrm>
    </dsp:sp>
    <dsp:sp modelId="{1AB6CEF0-C108-4A18-B205-E750630C5C10}">
      <dsp:nvSpPr>
        <dsp:cNvPr id="0" name=""/>
        <dsp:cNvSpPr/>
      </dsp:nvSpPr>
      <dsp:spPr>
        <a:xfrm rot="5400000">
          <a:off x="-157764" y="1852311"/>
          <a:ext cx="1051762" cy="736233"/>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3</a:t>
          </a:r>
        </a:p>
      </dsp:txBody>
      <dsp:txXfrm rot="-5400000">
        <a:off x="1" y="2062664"/>
        <a:ext cx="736233" cy="315529"/>
      </dsp:txXfrm>
    </dsp:sp>
    <dsp:sp modelId="{E44B74FC-0054-4246-836F-F7B1D3E26B56}">
      <dsp:nvSpPr>
        <dsp:cNvPr id="0" name=""/>
        <dsp:cNvSpPr/>
      </dsp:nvSpPr>
      <dsp:spPr>
        <a:xfrm rot="5400000">
          <a:off x="3214486" y="-783705"/>
          <a:ext cx="683645" cy="5640150"/>
        </a:xfrm>
        <a:prstGeom prst="round2Same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lr>
              <a:srgbClr val="547435"/>
            </a:buClr>
            <a:buChar char="••"/>
          </a:pPr>
          <a:r>
            <a:rPr lang="en-US" sz="1300" kern="1200" dirty="0"/>
            <a:t>Collaborate with interdisciplinary teams on discharge protocols</a:t>
          </a:r>
        </a:p>
        <a:p>
          <a:pPr marL="114300" lvl="1" indent="-114300" algn="l" defTabSz="577850">
            <a:lnSpc>
              <a:spcPct val="90000"/>
            </a:lnSpc>
            <a:spcBef>
              <a:spcPct val="0"/>
            </a:spcBef>
            <a:spcAft>
              <a:spcPct val="15000"/>
            </a:spcAft>
            <a:buClr>
              <a:srgbClr val="547435"/>
            </a:buClr>
            <a:buChar char="••"/>
          </a:pPr>
          <a:r>
            <a:rPr lang="en-US" sz="1300" kern="1200" dirty="0"/>
            <a:t>Create a list of all components affected (med rec, dietary, activity, symptom monitoring, etc.)</a:t>
          </a:r>
        </a:p>
      </dsp:txBody>
      <dsp:txXfrm rot="-5400000">
        <a:off x="736234" y="1727920"/>
        <a:ext cx="5606777" cy="6168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5227D-E8CF-41A7-A9AB-A965E4EF00A0}"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DC7F2-F980-41DE-BB30-60F4B0BA031C}" type="slidenum">
              <a:rPr lang="en-US" smtClean="0"/>
              <a:t>‹#›</a:t>
            </a:fld>
            <a:endParaRPr lang="en-US"/>
          </a:p>
        </p:txBody>
      </p:sp>
    </p:spTree>
    <p:extLst>
      <p:ext uri="{BB962C8B-B14F-4D97-AF65-F5344CB8AC3E}">
        <p14:creationId xmlns:p14="http://schemas.microsoft.com/office/powerpoint/2010/main" val="262465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4314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DDC7F2-F980-41DE-BB30-60F4B0BA031C}" type="slidenum">
              <a:rPr lang="en-US" smtClean="0"/>
              <a:t>13</a:t>
            </a:fld>
            <a:endParaRPr lang="en-US"/>
          </a:p>
        </p:txBody>
      </p:sp>
    </p:spTree>
    <p:extLst>
      <p:ext uri="{BB962C8B-B14F-4D97-AF65-F5344CB8AC3E}">
        <p14:creationId xmlns:p14="http://schemas.microsoft.com/office/powerpoint/2010/main" val="212342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chat or go off mute to share – what might be the most difficult to track.</a:t>
            </a:r>
          </a:p>
        </p:txBody>
      </p:sp>
      <p:sp>
        <p:nvSpPr>
          <p:cNvPr id="4" name="Slide Number Placeholder 3"/>
          <p:cNvSpPr>
            <a:spLocks noGrp="1"/>
          </p:cNvSpPr>
          <p:nvPr>
            <p:ph type="sldNum" sz="quarter" idx="5"/>
          </p:nvPr>
        </p:nvSpPr>
        <p:spPr/>
        <p:txBody>
          <a:bodyPr/>
          <a:lstStyle/>
          <a:p>
            <a:fld id="{97DDC7F2-F980-41DE-BB30-60F4B0BA031C}" type="slidenum">
              <a:rPr lang="en-US" smtClean="0"/>
              <a:t>14</a:t>
            </a:fld>
            <a:endParaRPr lang="en-US"/>
          </a:p>
        </p:txBody>
      </p:sp>
    </p:spTree>
    <p:extLst>
      <p:ext uri="{BB962C8B-B14F-4D97-AF65-F5344CB8AC3E}">
        <p14:creationId xmlns:p14="http://schemas.microsoft.com/office/powerpoint/2010/main" val="4220595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9" name="Google Shape;26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DDC7F2-F980-41DE-BB30-60F4B0BA031C}" type="slidenum">
              <a:rPr lang="en-US" smtClean="0"/>
              <a:t>16</a:t>
            </a:fld>
            <a:endParaRPr lang="en-US"/>
          </a:p>
        </p:txBody>
      </p:sp>
    </p:spTree>
    <p:extLst>
      <p:ext uri="{BB962C8B-B14F-4D97-AF65-F5344CB8AC3E}">
        <p14:creationId xmlns:p14="http://schemas.microsoft.com/office/powerpoint/2010/main" val="143047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Creating a simple purpose statement before jumping into creating a global and specific aim can be helpful. Bring team together to brainstorm words, sentences, concepts, ideas – then wordsmithing together – and multi-voting on the statement that best describes at a high level what you would ultimately want to achieve with this project. Then the global aim to drill down and the specific aim to drill down even further. </a:t>
            </a:r>
          </a:p>
          <a:p>
            <a:endParaRPr lang="en-US" dirty="0"/>
          </a:p>
        </p:txBody>
      </p:sp>
      <p:sp>
        <p:nvSpPr>
          <p:cNvPr id="4" name="Slide Number Placeholder 3"/>
          <p:cNvSpPr>
            <a:spLocks noGrp="1"/>
          </p:cNvSpPr>
          <p:nvPr>
            <p:ph type="sldNum" sz="quarter" idx="5"/>
          </p:nvPr>
        </p:nvSpPr>
        <p:spPr/>
        <p:txBody>
          <a:bodyPr/>
          <a:lstStyle/>
          <a:p>
            <a:fld id="{97DDC7F2-F980-41DE-BB30-60F4B0BA031C}" type="slidenum">
              <a:rPr lang="en-US" smtClean="0"/>
              <a:t>17</a:t>
            </a:fld>
            <a:endParaRPr lang="en-US"/>
          </a:p>
        </p:txBody>
      </p:sp>
    </p:spTree>
    <p:extLst>
      <p:ext uri="{BB962C8B-B14F-4D97-AF65-F5344CB8AC3E}">
        <p14:creationId xmlns:p14="http://schemas.microsoft.com/office/powerpoint/2010/main" val="18713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simple purpose statement before jumping into creating a global and specific aim can be helpful. Bring team together to brainstorm words, sentences, concepts, ideas – then wordsmithing together – and multi-voting on the statement that best describes at a high level what you would ultimately want to achieve with this project. Then the global aim to drill down and the specific aim to drill down even further. </a:t>
            </a:r>
          </a:p>
        </p:txBody>
      </p:sp>
      <p:sp>
        <p:nvSpPr>
          <p:cNvPr id="4" name="Slide Number Placeholder 3"/>
          <p:cNvSpPr>
            <a:spLocks noGrp="1"/>
          </p:cNvSpPr>
          <p:nvPr>
            <p:ph type="sldNum" sz="quarter" idx="5"/>
          </p:nvPr>
        </p:nvSpPr>
        <p:spPr/>
        <p:txBody>
          <a:bodyPr/>
          <a:lstStyle/>
          <a:p>
            <a:fld id="{465A7101-05FC-4EFC-9921-7B969DED021B}" type="slidenum">
              <a:rPr lang="en-US" smtClean="0"/>
              <a:t>19</a:t>
            </a:fld>
            <a:endParaRPr lang="en-US"/>
          </a:p>
        </p:txBody>
      </p:sp>
    </p:spTree>
    <p:extLst>
      <p:ext uri="{BB962C8B-B14F-4D97-AF65-F5344CB8AC3E}">
        <p14:creationId xmlns:p14="http://schemas.microsoft.com/office/powerpoint/2010/main" val="1081920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Aim template.</a:t>
            </a:r>
          </a:p>
        </p:txBody>
      </p:sp>
      <p:sp>
        <p:nvSpPr>
          <p:cNvPr id="4" name="Slide Number Placeholder 3"/>
          <p:cNvSpPr>
            <a:spLocks noGrp="1"/>
          </p:cNvSpPr>
          <p:nvPr>
            <p:ph type="sldNum" sz="quarter" idx="5"/>
          </p:nvPr>
        </p:nvSpPr>
        <p:spPr/>
        <p:txBody>
          <a:bodyPr/>
          <a:lstStyle/>
          <a:p>
            <a:fld id="{465A7101-05FC-4EFC-9921-7B969DED021B}" type="slidenum">
              <a:rPr lang="en-US" smtClean="0"/>
              <a:t>20</a:t>
            </a:fld>
            <a:endParaRPr lang="en-US"/>
          </a:p>
        </p:txBody>
      </p:sp>
    </p:spTree>
    <p:extLst>
      <p:ext uri="{BB962C8B-B14F-4D97-AF65-F5344CB8AC3E}">
        <p14:creationId xmlns:p14="http://schemas.microsoft.com/office/powerpoint/2010/main" val="1599290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Aim template</a:t>
            </a:r>
          </a:p>
        </p:txBody>
      </p:sp>
      <p:sp>
        <p:nvSpPr>
          <p:cNvPr id="4" name="Slide Number Placeholder 3"/>
          <p:cNvSpPr>
            <a:spLocks noGrp="1"/>
          </p:cNvSpPr>
          <p:nvPr>
            <p:ph type="sldNum" sz="quarter" idx="5"/>
          </p:nvPr>
        </p:nvSpPr>
        <p:spPr/>
        <p:txBody>
          <a:bodyPr/>
          <a:lstStyle/>
          <a:p>
            <a:fld id="{465A7101-05FC-4EFC-9921-7B969DED021B}" type="slidenum">
              <a:rPr lang="en-US" smtClean="0"/>
              <a:t>21</a:t>
            </a:fld>
            <a:endParaRPr lang="en-US"/>
          </a:p>
        </p:txBody>
      </p:sp>
    </p:spTree>
    <p:extLst>
      <p:ext uri="{BB962C8B-B14F-4D97-AF65-F5344CB8AC3E}">
        <p14:creationId xmlns:p14="http://schemas.microsoft.com/office/powerpoint/2010/main" val="3309665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DDC7F2-F980-41DE-BB30-60F4B0BA031C}" type="slidenum">
              <a:rPr lang="en-US" smtClean="0"/>
              <a:t>22</a:t>
            </a:fld>
            <a:endParaRPr lang="en-US"/>
          </a:p>
        </p:txBody>
      </p:sp>
    </p:spTree>
    <p:extLst>
      <p:ext uri="{BB962C8B-B14F-4D97-AF65-F5344CB8AC3E}">
        <p14:creationId xmlns:p14="http://schemas.microsoft.com/office/powerpoint/2010/main" val="1647675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DDC7F2-F980-41DE-BB30-60F4B0BA031C}" type="slidenum">
              <a:rPr lang="en-US" smtClean="0"/>
              <a:t>23</a:t>
            </a:fld>
            <a:endParaRPr lang="en-US"/>
          </a:p>
        </p:txBody>
      </p:sp>
    </p:spTree>
    <p:extLst>
      <p:ext uri="{BB962C8B-B14F-4D97-AF65-F5344CB8AC3E}">
        <p14:creationId xmlns:p14="http://schemas.microsoft.com/office/powerpoint/2010/main" val="1614369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a:t>A few logistical reminders before we get started… Please keep yourselves on mute throughout the session to avoid background noise. We welcome you to use the chat function or coming off mute to engage with faculty and your fellow learners through out the session. And lastly, we love to be able to see all of you who join our learning community so if you’re able to, please share your camera with us. </a:t>
            </a:r>
          </a:p>
          <a:p>
            <a:endParaRPr lang="en-US" sz="1600"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74927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DDC7F2-F980-41DE-BB30-60F4B0BA031C}" type="slidenum">
              <a:rPr lang="en-US" smtClean="0"/>
              <a:t>24</a:t>
            </a:fld>
            <a:endParaRPr lang="en-US"/>
          </a:p>
        </p:txBody>
      </p:sp>
    </p:spTree>
    <p:extLst>
      <p:ext uri="{BB962C8B-B14F-4D97-AF65-F5344CB8AC3E}">
        <p14:creationId xmlns:p14="http://schemas.microsoft.com/office/powerpoint/2010/main" val="2303453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smart goal template to “check your work” as you and the team create these statements to assure they are specific, measurable, achievable, realistic, and timely.</a:t>
            </a:r>
          </a:p>
        </p:txBody>
      </p:sp>
      <p:sp>
        <p:nvSpPr>
          <p:cNvPr id="4" name="Slide Number Placeholder 3"/>
          <p:cNvSpPr>
            <a:spLocks noGrp="1"/>
          </p:cNvSpPr>
          <p:nvPr>
            <p:ph type="sldNum" sz="quarter" idx="5"/>
          </p:nvPr>
        </p:nvSpPr>
        <p:spPr/>
        <p:txBody>
          <a:bodyPr/>
          <a:lstStyle/>
          <a:p>
            <a:fld id="{465A7101-05FC-4EFC-9921-7B969DED021B}" type="slidenum">
              <a:rPr lang="en-US" smtClean="0"/>
              <a:t>26</a:t>
            </a:fld>
            <a:endParaRPr lang="en-US"/>
          </a:p>
        </p:txBody>
      </p:sp>
    </p:spTree>
    <p:extLst>
      <p:ext uri="{BB962C8B-B14F-4D97-AF65-F5344CB8AC3E}">
        <p14:creationId xmlns:p14="http://schemas.microsoft.com/office/powerpoint/2010/main" val="1082219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DDC7F2-F980-41DE-BB30-60F4B0BA031C}" type="slidenum">
              <a:rPr lang="en-US" smtClean="0"/>
              <a:t>27</a:t>
            </a:fld>
            <a:endParaRPr lang="en-US"/>
          </a:p>
        </p:txBody>
      </p:sp>
    </p:spTree>
    <p:extLst>
      <p:ext uri="{BB962C8B-B14F-4D97-AF65-F5344CB8AC3E}">
        <p14:creationId xmlns:p14="http://schemas.microsoft.com/office/powerpoint/2010/main" val="3350610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err="1">
                <a:solidFill>
                  <a:srgbClr val="0D0D0D"/>
                </a:solidFill>
                <a:effectLst/>
                <a:latin typeface="Cambria" panose="02040503050406030204" pitchFamily="18" charset="0"/>
                <a:ea typeface="Cambria" panose="02040503050406030204" pitchFamily="18" charset="0"/>
              </a:rPr>
              <a:t>Brainwrite</a:t>
            </a:r>
            <a:r>
              <a:rPr lang="en-US" sz="1800" b="1" i="0" dirty="0">
                <a:solidFill>
                  <a:srgbClr val="0D0D0D"/>
                </a:solidFill>
                <a:effectLst/>
                <a:latin typeface="Cambria" panose="02040503050406030204" pitchFamily="18" charset="0"/>
                <a:ea typeface="Cambria" panose="02040503050406030204" pitchFamily="18" charset="0"/>
              </a:rPr>
              <a:t> BEFORE brainstorming as a team to allow for all members time to process and think of their responses</a:t>
            </a:r>
            <a:endParaRPr lang="en-US" sz="1800" dirty="0"/>
          </a:p>
        </p:txBody>
      </p:sp>
      <p:sp>
        <p:nvSpPr>
          <p:cNvPr id="4" name="Slide Number Placeholder 3"/>
          <p:cNvSpPr>
            <a:spLocks noGrp="1"/>
          </p:cNvSpPr>
          <p:nvPr>
            <p:ph type="sldNum" sz="quarter" idx="5"/>
          </p:nvPr>
        </p:nvSpPr>
        <p:spPr/>
        <p:txBody>
          <a:bodyPr/>
          <a:lstStyle/>
          <a:p>
            <a:fld id="{465A7101-05FC-4EFC-9921-7B969DED021B}" type="slidenum">
              <a:rPr lang="en-US" smtClean="0"/>
              <a:t>28</a:t>
            </a:fld>
            <a:endParaRPr lang="en-US"/>
          </a:p>
        </p:txBody>
      </p:sp>
    </p:spTree>
    <p:extLst>
      <p:ext uri="{BB962C8B-B14F-4D97-AF65-F5344CB8AC3E}">
        <p14:creationId xmlns:p14="http://schemas.microsoft.com/office/powerpoint/2010/main" val="1143895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components and results of the SWOT on this example.</a:t>
            </a:r>
          </a:p>
        </p:txBody>
      </p:sp>
      <p:sp>
        <p:nvSpPr>
          <p:cNvPr id="4" name="Slide Number Placeholder 3"/>
          <p:cNvSpPr>
            <a:spLocks noGrp="1"/>
          </p:cNvSpPr>
          <p:nvPr>
            <p:ph type="sldNum" sz="quarter" idx="5"/>
          </p:nvPr>
        </p:nvSpPr>
        <p:spPr/>
        <p:txBody>
          <a:bodyPr/>
          <a:lstStyle/>
          <a:p>
            <a:fld id="{465A7101-05FC-4EFC-9921-7B969DED021B}" type="slidenum">
              <a:rPr lang="en-US" smtClean="0"/>
              <a:t>29</a:t>
            </a:fld>
            <a:endParaRPr lang="en-US"/>
          </a:p>
        </p:txBody>
      </p:sp>
    </p:spTree>
    <p:extLst>
      <p:ext uri="{BB962C8B-B14F-4D97-AF65-F5344CB8AC3E}">
        <p14:creationId xmlns:p14="http://schemas.microsoft.com/office/powerpoint/2010/main" val="1043702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visual to demonstrate where you are now and where you want to go. In between is where you can map out all of the strategies and tasks within your action plan/road map. </a:t>
            </a:r>
          </a:p>
        </p:txBody>
      </p:sp>
      <p:sp>
        <p:nvSpPr>
          <p:cNvPr id="4" name="Slide Number Placeholder 3"/>
          <p:cNvSpPr>
            <a:spLocks noGrp="1"/>
          </p:cNvSpPr>
          <p:nvPr>
            <p:ph type="sldNum" sz="quarter" idx="5"/>
          </p:nvPr>
        </p:nvSpPr>
        <p:spPr/>
        <p:txBody>
          <a:bodyPr/>
          <a:lstStyle/>
          <a:p>
            <a:fld id="{465A7101-05FC-4EFC-9921-7B969DED021B}" type="slidenum">
              <a:rPr lang="en-US" smtClean="0"/>
              <a:t>31</a:t>
            </a:fld>
            <a:endParaRPr lang="en-US"/>
          </a:p>
        </p:txBody>
      </p:sp>
    </p:spTree>
    <p:extLst>
      <p:ext uri="{BB962C8B-B14F-4D97-AF65-F5344CB8AC3E}">
        <p14:creationId xmlns:p14="http://schemas.microsoft.com/office/powerpoint/2010/main" val="701202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8" name="Google Shape;33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407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DDC7F2-F980-41DE-BB30-60F4B0BA031C}" type="slidenum">
              <a:rPr lang="en-US" smtClean="0"/>
              <a:t>35</a:t>
            </a:fld>
            <a:endParaRPr lang="en-US"/>
          </a:p>
        </p:txBody>
      </p:sp>
    </p:spTree>
    <p:extLst>
      <p:ext uri="{BB962C8B-B14F-4D97-AF65-F5344CB8AC3E}">
        <p14:creationId xmlns:p14="http://schemas.microsoft.com/office/powerpoint/2010/main" val="139143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You may change your name at any time throughout the session by clicking on the three dots near your name, and selecting rename. Please use this function to change your name to</a:t>
            </a:r>
            <a:r>
              <a:rPr lang="en-US" baseline="0" dirty="0"/>
              <a:t> include your first and last name – health care center name. </a:t>
            </a:r>
            <a:r>
              <a:rPr lang="en-US" dirty="0"/>
              <a:t>We welcome you to use this feature to share your pronouns with us if you wish! To continue to make our activities more accessible, closed captioning and live transcription is also available to use as well.</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5626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Moses Weitzman Health System</a:t>
            </a:r>
            <a:r>
              <a:rPr lang="en-US" baseline="0" dirty="0"/>
              <a:t> is jointly accredited to provide continuing education credits for your participation in these live Learning Collaborative sessions.</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4630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use the Weitzman Education Platform for everything from accessing live sessions to claiming credits. In order to  </a:t>
            </a:r>
            <a:r>
              <a:rPr lang="en-US" b="1" dirty="0"/>
              <a:t>claim CE</a:t>
            </a:r>
            <a:r>
              <a:rPr lang="en-US" b="1" baseline="0" dirty="0"/>
              <a:t> </a:t>
            </a:r>
            <a:r>
              <a:rPr lang="en-US" b="1" dirty="0"/>
              <a:t>credits</a:t>
            </a:r>
            <a:r>
              <a:rPr lang="en-US" b="1" baseline="0" dirty="0"/>
              <a:t> and </a:t>
            </a:r>
            <a:r>
              <a:rPr lang="en-US" b="1" dirty="0"/>
              <a:t>certificate</a:t>
            </a:r>
            <a:r>
              <a:rPr lang="en-US" dirty="0"/>
              <a:t>, please complete the following steps on the Weitzman Education Platform after the live learning collaborative session has ended. I will send you these instructions in a post-session email as well!</a:t>
            </a:r>
          </a:p>
          <a:p>
            <a:pPr defTabSz="465887">
              <a:defRPr/>
            </a:pPr>
            <a:endParaRPr lang="en-US" dirty="0"/>
          </a:p>
          <a:p>
            <a:pPr defTabSz="465887">
              <a:defRPr/>
            </a:pPr>
            <a:r>
              <a:rPr lang="en-US" dirty="0"/>
              <a:t>After today’s session, select the Next button OR Select Session Evaluation in the left-hand navigation bar on the Weitzman Education Platform, and select Next.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3964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Next…</a:t>
            </a:r>
            <a:endParaRPr lang="en-US" dirty="0"/>
          </a:p>
          <a:p>
            <a:pPr lvl="1"/>
            <a:r>
              <a:rPr lang="en-US" dirty="0"/>
              <a:t>Complete the questions in the session evaluation </a:t>
            </a:r>
          </a:p>
          <a:p>
            <a:pPr lvl="1"/>
            <a:r>
              <a:rPr lang="en-US" dirty="0"/>
              <a:t>Select the Submit button at the bottom of the evaluation.</a:t>
            </a:r>
          </a:p>
          <a:p>
            <a:pPr lvl="1"/>
            <a:r>
              <a:rPr lang="en-US" dirty="0"/>
              <a:t>View your credits awarded, and download your certificate by selecting them in the left-hand navigation bar.</a:t>
            </a:r>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676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kern="1200" cap="none" dirty="0">
                <a:solidFill>
                  <a:schemeClr val="tx1"/>
                </a:solidFill>
                <a:effectLst/>
                <a:latin typeface="Arial"/>
                <a:ea typeface="Arial"/>
                <a:cs typeface="Arial"/>
                <a:sym typeface="Arial"/>
              </a:rPr>
              <a:t>Also on the Weitzman Education Platform are all </a:t>
            </a:r>
            <a:r>
              <a:rPr lang="en-US" sz="1200" b="1" i="0" u="none" strike="noStrike" kern="1200" cap="none" dirty="0">
                <a:solidFill>
                  <a:schemeClr val="tx1"/>
                </a:solidFill>
                <a:effectLst/>
                <a:latin typeface="Arial"/>
                <a:ea typeface="Arial"/>
                <a:cs typeface="Arial"/>
                <a:sym typeface="Arial"/>
              </a:rPr>
              <a:t>session recordings and materials</a:t>
            </a:r>
            <a:r>
              <a:rPr lang="en-US" sz="1200" b="0" i="0" u="none" strike="noStrike" kern="1200" cap="none" dirty="0">
                <a:solidFill>
                  <a:schemeClr val="tx1"/>
                </a:solidFill>
                <a:effectLst/>
                <a:latin typeface="Arial"/>
                <a:ea typeface="Arial"/>
                <a:cs typeface="Arial"/>
                <a:sym typeface="Arial"/>
              </a:rPr>
              <a:t> shared during the live sessions. These will be available on the Weitzman Education Platform within one week of each session. You will need to complete the following steps and use the provided access code to view the recordings. I will also send you these instructions in a post-session email.</a:t>
            </a:r>
          </a:p>
          <a:p>
            <a:pPr lvl="0"/>
            <a:endParaRPr lang="en-US" sz="1200" b="0" i="0" u="none" strike="noStrike" kern="1200" cap="none" dirty="0">
              <a:solidFill>
                <a:schemeClr val="tx1"/>
              </a:solidFill>
              <a:effectLst/>
              <a:latin typeface="Arial"/>
              <a:ea typeface="Arial"/>
              <a:cs typeface="Arial"/>
              <a:sym typeface="Arial"/>
            </a:endParaRPr>
          </a:p>
          <a:p>
            <a:pPr marL="342900" lvl="0" indent="-342900">
              <a:buFont typeface="+mj-lt"/>
              <a:buAutoNum type="arabicPeriod"/>
              <a:defRPr/>
            </a:pPr>
            <a:r>
              <a:rPr kumimoji="0" lang="en-US" sz="1200" b="0" i="0" u="none" strike="noStrike" kern="1200" cap="none" spc="0" normalizeH="0" baseline="0" noProof="0" dirty="0">
                <a:ln>
                  <a:noFill/>
                </a:ln>
                <a:solidFill>
                  <a:srgbClr val="44546A">
                    <a:lumMod val="50000"/>
                  </a:srgbClr>
                </a:solidFill>
                <a:effectLst/>
                <a:uLnTx/>
                <a:uFillTx/>
                <a:latin typeface="Calibri"/>
                <a:ea typeface="Arial"/>
                <a:cs typeface="Arial"/>
                <a:sym typeface="Arial"/>
              </a:rPr>
              <a:t>Return to </a:t>
            </a:r>
            <a:r>
              <a:rPr lang="en-US" dirty="0">
                <a:solidFill>
                  <a:srgbClr val="44546A">
                    <a:lumMod val="50000"/>
                  </a:srgbClr>
                </a:solidFill>
                <a:latin typeface="Calibri"/>
              </a:rPr>
              <a:t>the </a:t>
            </a:r>
            <a:r>
              <a:rPr lang="en-US" b="1" dirty="0">
                <a:solidFill>
                  <a:srgbClr val="44546A">
                    <a:lumMod val="50000"/>
                  </a:srgbClr>
                </a:solidFill>
                <a:latin typeface="Calibri"/>
              </a:rPr>
              <a:t>Overview tab </a:t>
            </a:r>
            <a:r>
              <a:rPr lang="en-US" dirty="0">
                <a:solidFill>
                  <a:srgbClr val="44546A">
                    <a:lumMod val="50000"/>
                  </a:srgbClr>
                </a:solidFill>
                <a:latin typeface="Calibri"/>
              </a:rPr>
              <a:t>of the live activity,</a:t>
            </a:r>
            <a:r>
              <a:rPr lang="en-US" baseline="0" dirty="0">
                <a:solidFill>
                  <a:srgbClr val="44546A">
                    <a:lumMod val="50000"/>
                  </a:srgbClr>
                </a:solidFill>
                <a:latin typeface="Calibri"/>
              </a:rPr>
              <a:t> to find today’s session you would choose</a:t>
            </a:r>
            <a:r>
              <a:rPr lang="en-US" dirty="0">
                <a:solidFill>
                  <a:srgbClr val="44546A">
                    <a:lumMod val="50000"/>
                  </a:srgbClr>
                </a:solidFill>
                <a:latin typeface="Calibri"/>
              </a:rPr>
              <a:t> </a:t>
            </a:r>
            <a:r>
              <a:rPr lang="en-US" dirty="0">
                <a:solidFill>
                  <a:srgbClr val="44546A">
                    <a:lumMod val="50000"/>
                  </a:srgbClr>
                </a:solidFill>
              </a:rPr>
              <a:t>–</a:t>
            </a:r>
            <a:r>
              <a:rPr lang="en-US" dirty="0">
                <a:solidFill>
                  <a:srgbClr val="44546A">
                    <a:lumMod val="50000"/>
                  </a:srgbClr>
                </a:solidFill>
                <a:latin typeface="Calibri"/>
              </a:rPr>
              <a:t> </a:t>
            </a:r>
            <a:r>
              <a:rPr lang="en-US" i="1" dirty="0">
                <a:solidFill>
                  <a:srgbClr val="44546A">
                    <a:lumMod val="50000"/>
                  </a:srgbClr>
                </a:solidFill>
                <a:latin typeface="Calibri"/>
              </a:rPr>
              <a:t>Live Session – Module 1: Introduction to Data and QI</a:t>
            </a:r>
            <a:r>
              <a:rPr kumimoji="0" lang="en-US" sz="1200" b="0" i="1" u="none" strike="noStrike" kern="1200" cap="none" spc="0" normalizeH="0" baseline="0" noProof="0" dirty="0">
                <a:ln>
                  <a:noFill/>
                </a:ln>
                <a:solidFill>
                  <a:srgbClr val="44546A">
                    <a:lumMod val="50000"/>
                  </a:srgbClr>
                </a:solidFill>
                <a:effectLst/>
                <a:uLnTx/>
                <a:uFillTx/>
                <a:latin typeface="Calibri"/>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44546A">
                    <a:lumMod val="50000"/>
                  </a:srgbClr>
                </a:solidFill>
                <a:effectLst/>
                <a:uLnTx/>
                <a:uFillTx/>
                <a:latin typeface="Calibri"/>
                <a:ea typeface="Arial"/>
                <a:cs typeface="Arial"/>
                <a:sym typeface="Arial"/>
              </a:rPr>
              <a:t>Scroll</a:t>
            </a:r>
            <a:r>
              <a:rPr kumimoji="0" lang="en-US" sz="1200" b="0" i="0" u="none" strike="noStrike" kern="1200" cap="none" spc="0" normalizeH="0" noProof="0" dirty="0">
                <a:ln>
                  <a:noFill/>
                </a:ln>
                <a:solidFill>
                  <a:srgbClr val="44546A">
                    <a:lumMod val="50000"/>
                  </a:srgbClr>
                </a:solidFill>
                <a:effectLst/>
                <a:uLnTx/>
                <a:uFillTx/>
                <a:latin typeface="Calibri"/>
                <a:ea typeface="Arial"/>
                <a:cs typeface="Arial"/>
                <a:sym typeface="Arial"/>
              </a:rPr>
              <a:t> down to</a:t>
            </a:r>
            <a:r>
              <a:rPr kumimoji="0" lang="en-US" sz="1200" b="0" i="0" u="none" strike="noStrike" kern="1200" cap="none" spc="0" normalizeH="0" baseline="0" noProof="0" dirty="0">
                <a:ln>
                  <a:noFill/>
                </a:ln>
                <a:solidFill>
                  <a:srgbClr val="44546A">
                    <a:lumMod val="50000"/>
                  </a:srgbClr>
                </a:solidFill>
                <a:effectLst/>
                <a:uLnTx/>
                <a:uFillTx/>
                <a:latin typeface="Calibri"/>
                <a:ea typeface="Arial"/>
                <a:cs typeface="Arial"/>
                <a:sym typeface="Arial"/>
              </a:rPr>
              <a:t> the </a:t>
            </a:r>
            <a:r>
              <a:rPr kumimoji="0" lang="en-US" sz="1200" b="1" i="0" u="none" strike="noStrike" kern="1200" cap="none" spc="0" normalizeH="0" baseline="0" noProof="0" dirty="0">
                <a:ln>
                  <a:noFill/>
                </a:ln>
                <a:solidFill>
                  <a:srgbClr val="44546A">
                    <a:lumMod val="50000"/>
                  </a:srgbClr>
                </a:solidFill>
                <a:effectLst/>
                <a:uLnTx/>
                <a:uFillTx/>
                <a:latin typeface="Calibri"/>
                <a:ea typeface="Arial"/>
                <a:cs typeface="Arial"/>
                <a:sym typeface="Arial"/>
              </a:rPr>
              <a:t>Session Recording and Session Resources </a:t>
            </a:r>
            <a:r>
              <a:rPr kumimoji="0" lang="en-US" sz="1200" b="0" i="0" u="none" strike="noStrike" kern="1200" cap="none" spc="0" normalizeH="0" baseline="0" noProof="0" dirty="0">
                <a:ln>
                  <a:noFill/>
                </a:ln>
                <a:solidFill>
                  <a:srgbClr val="44546A">
                    <a:lumMod val="50000"/>
                  </a:srgbClr>
                </a:solidFill>
                <a:effectLst/>
                <a:uLnTx/>
                <a:uFillTx/>
                <a:latin typeface="Calibri"/>
                <a:ea typeface="Arial"/>
                <a:cs typeface="Arial"/>
                <a:sym typeface="Arial"/>
              </a:rPr>
              <a:t>headers</a:t>
            </a:r>
            <a:endParaRPr kumimoji="0" lang="en-US" sz="1200" b="1" i="0" u="none" strike="noStrike" kern="1200" cap="none" spc="0" normalizeH="0" baseline="0" noProof="0" dirty="0">
              <a:ln>
                <a:noFill/>
              </a:ln>
              <a:solidFill>
                <a:srgbClr val="44546A">
                  <a:lumMod val="50000"/>
                </a:srgbClr>
              </a:solidFill>
              <a:effectLst/>
              <a:uLnTx/>
              <a:uFillTx/>
              <a:latin typeface="Calibri"/>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4546A">
                  <a:lumMod val="50000"/>
                </a:srgbClr>
              </a:solidFill>
              <a:effectLst/>
              <a:uLnTx/>
              <a:uFillTx/>
              <a:latin typeface="Calibri"/>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50000"/>
                  </a:srgbClr>
                </a:solidFill>
                <a:effectLst/>
                <a:uLnTx/>
                <a:uFillTx/>
                <a:latin typeface="Calibri"/>
                <a:ea typeface="Arial"/>
                <a:cs typeface="Arial"/>
                <a:sym typeface="Arial"/>
              </a:rPr>
              <a:t>You will then be able to click on </a:t>
            </a:r>
            <a:r>
              <a:rPr kumimoji="0" lang="en-US" sz="1200" b="1" i="0" u="none" strike="noStrike" kern="1200" cap="none" spc="0" normalizeH="0" baseline="0" noProof="0" dirty="0">
                <a:ln>
                  <a:noFill/>
                </a:ln>
                <a:solidFill>
                  <a:srgbClr val="44546A">
                    <a:lumMod val="50000"/>
                  </a:srgbClr>
                </a:solidFill>
                <a:effectLst/>
                <a:uLnTx/>
                <a:uFillTx/>
                <a:latin typeface="Calibri"/>
                <a:ea typeface="Arial"/>
                <a:cs typeface="Arial"/>
                <a:sym typeface="Arial"/>
              </a:rPr>
              <a:t>Session Recording</a:t>
            </a:r>
            <a:r>
              <a:rPr kumimoji="0" lang="en-US" sz="1200" b="1" i="0" u="none" strike="noStrike" kern="1200" cap="none" spc="0" normalizeH="0" noProof="0" dirty="0">
                <a:ln>
                  <a:noFill/>
                </a:ln>
                <a:solidFill>
                  <a:srgbClr val="44546A">
                    <a:lumMod val="50000"/>
                  </a:srgbClr>
                </a:solidFill>
                <a:effectLst/>
                <a:uLnTx/>
                <a:uFillTx/>
                <a:latin typeface="Calibri"/>
                <a:ea typeface="Arial"/>
                <a:cs typeface="Arial"/>
                <a:sym typeface="Arial"/>
              </a:rPr>
              <a:t> and Session Resources </a:t>
            </a:r>
            <a:r>
              <a:rPr kumimoji="0" lang="en-US" sz="1200" b="0" i="0" u="none" strike="noStrike" kern="1200" cap="none" spc="0" normalizeH="0" noProof="0" dirty="0">
                <a:ln>
                  <a:noFill/>
                </a:ln>
                <a:solidFill>
                  <a:srgbClr val="44546A">
                    <a:lumMod val="50000"/>
                  </a:srgbClr>
                </a:solidFill>
                <a:effectLst/>
                <a:uLnTx/>
                <a:uFillTx/>
                <a:latin typeface="Calibri"/>
                <a:ea typeface="Arial"/>
                <a:cs typeface="Arial"/>
                <a:sym typeface="Arial"/>
              </a:rPr>
              <a:t>listed below the headers</a:t>
            </a:r>
            <a:r>
              <a:rPr kumimoji="0" lang="en-US" sz="1200" b="1" i="0" u="none" strike="noStrike" kern="1200" cap="none" spc="0" normalizeH="0" noProof="0" dirty="0">
                <a:ln>
                  <a:noFill/>
                </a:ln>
                <a:solidFill>
                  <a:srgbClr val="44546A">
                    <a:lumMod val="50000"/>
                  </a:srgbClr>
                </a:solidFill>
                <a:effectLst/>
                <a:uLnTx/>
                <a:uFillTx/>
                <a:latin typeface="Calibri"/>
                <a:ea typeface="Arial"/>
                <a:cs typeface="Arial"/>
                <a:sym typeface="Arial"/>
              </a:rPr>
              <a:t> </a:t>
            </a:r>
            <a:r>
              <a:rPr kumimoji="0" lang="en-US" sz="1200" b="0" i="0" u="none" strike="noStrike" kern="1200" cap="none" spc="0" normalizeH="0" baseline="0" noProof="0" dirty="0">
                <a:ln>
                  <a:noFill/>
                </a:ln>
                <a:solidFill>
                  <a:srgbClr val="44546A">
                    <a:lumMod val="50000"/>
                  </a:srgbClr>
                </a:solidFill>
                <a:effectLst/>
                <a:uLnTx/>
                <a:uFillTx/>
                <a:latin typeface="Calibri"/>
                <a:ea typeface="Arial"/>
                <a:cs typeface="Arial"/>
                <a:sym typeface="Arial"/>
              </a:rPr>
              <a:t>to access the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4546A">
                  <a:lumMod val="50000"/>
                </a:srgbClr>
              </a:solidFill>
              <a:effectLst/>
              <a:uLnTx/>
              <a:uFillTx/>
              <a:latin typeface="Calibri"/>
              <a:ea typeface="Arial"/>
              <a:cs typeface="Arial"/>
              <a:sym typeface="Arial"/>
            </a:endParaRPr>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925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At Moses/Weitzman Health System, we value a culture of equity, inclusiveness, diversity and mutually respectful dialogue. We want to ensure that all feel welcome. If there’s anything said in today’s session that makes you feel uncomfortable, please let us know and if you have any questions regarding the program logistics I have mentioned today, please feel free to email me.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553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essence of this session is how to create a measurable goal.</a:t>
            </a:r>
          </a:p>
          <a:p>
            <a:endParaRPr lang="en-US" dirty="0"/>
          </a:p>
        </p:txBody>
      </p:sp>
      <p:sp>
        <p:nvSpPr>
          <p:cNvPr id="4" name="Slide Number Placeholder 3"/>
          <p:cNvSpPr>
            <a:spLocks noGrp="1"/>
          </p:cNvSpPr>
          <p:nvPr>
            <p:ph type="sldNum" sz="quarter" idx="5"/>
          </p:nvPr>
        </p:nvSpPr>
        <p:spPr/>
        <p:txBody>
          <a:bodyPr/>
          <a:lstStyle/>
          <a:p>
            <a:fld id="{465A7101-05FC-4EFC-9921-7B969DED021B}" type="slidenum">
              <a:rPr lang="en-US" smtClean="0"/>
              <a:t>12</a:t>
            </a:fld>
            <a:endParaRPr lang="en-US"/>
          </a:p>
        </p:txBody>
      </p:sp>
    </p:spTree>
    <p:extLst>
      <p:ext uri="{BB962C8B-B14F-4D97-AF65-F5344CB8AC3E}">
        <p14:creationId xmlns:p14="http://schemas.microsoft.com/office/powerpoint/2010/main" val="1297035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0922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4D8D-F815-83C4-177F-EC891A1F3C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90F4C-26CA-DF75-BA3D-996D7B43D1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725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4A364-A5EF-3A02-2C4B-17DEF26DE5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05C5FA-8CB7-5E79-236F-ACF0502C78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079725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DA07-37E7-E335-16FA-27235F939E40}"/>
              </a:ext>
            </a:extLst>
          </p:cNvPr>
          <p:cNvSpPr>
            <a:spLocks noGrp="1"/>
          </p:cNvSpPr>
          <p:nvPr>
            <p:ph type="title"/>
          </p:nvPr>
        </p:nvSpPr>
        <p:spPr/>
        <p:txBody>
          <a:bodyPr/>
          <a:lstStyle>
            <a:lvl1pPr>
              <a:defRPr>
                <a:solidFill>
                  <a:srgbClr val="16589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F666804-2093-64BA-648C-235CF87C9EDB}"/>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B2BC6618-1823-0184-1F1A-4FA89EB62AB2}"/>
              </a:ext>
            </a:extLst>
          </p:cNvPr>
          <p:cNvSpPr>
            <a:spLocks noGrp="1"/>
          </p:cNvSpPr>
          <p:nvPr>
            <p:ph type="body" sz="quarter" idx="10" hasCustomPrompt="1"/>
          </p:nvPr>
        </p:nvSpPr>
        <p:spPr>
          <a:xfrm>
            <a:off x="639763" y="6194425"/>
            <a:ext cx="9867900" cy="298450"/>
          </a:xfrm>
        </p:spPr>
        <p:txBody>
          <a:bodyPr anchor="ctr">
            <a:noAutofit/>
          </a:bodyPr>
          <a:lstStyle>
            <a:lvl1pPr marL="0" indent="0" algn="l">
              <a:buFontTx/>
              <a:buNone/>
              <a:defRPr sz="1200">
                <a:solidFill>
                  <a:schemeClr val="tx1"/>
                </a:solidFill>
              </a:defRPr>
            </a:lvl1pPr>
            <a:lvl2pPr marL="457200" indent="0">
              <a:buFontTx/>
              <a:buNone/>
              <a:defRPr sz="1200">
                <a:solidFill>
                  <a:schemeClr val="tx1"/>
                </a:solidFill>
              </a:defRPr>
            </a:lvl2pPr>
            <a:lvl3pPr marL="914400" indent="0">
              <a:buFontTx/>
              <a:buNone/>
              <a:defRPr sz="1200">
                <a:solidFill>
                  <a:schemeClr val="tx1"/>
                </a:solidFill>
              </a:defRPr>
            </a:lvl3pPr>
            <a:lvl4pPr marL="1371600" indent="0">
              <a:buFontTx/>
              <a:buNone/>
              <a:defRPr sz="1200">
                <a:solidFill>
                  <a:schemeClr val="tx1"/>
                </a:solidFill>
              </a:defRPr>
            </a:lvl4pPr>
            <a:lvl5pPr marL="1828800" indent="0">
              <a:buFontTx/>
              <a:buNone/>
              <a:defRPr sz="1200">
                <a:solidFill>
                  <a:schemeClr val="tx1"/>
                </a:solidFill>
              </a:defRPr>
            </a:lvl5pPr>
          </a:lstStyle>
          <a:p>
            <a:pPr lvl="0"/>
            <a:r>
              <a:rPr lang="en-US" dirty="0"/>
              <a:t>References</a:t>
            </a:r>
          </a:p>
        </p:txBody>
      </p:sp>
    </p:spTree>
    <p:custDataLst>
      <p:tags r:id="rId1"/>
    </p:custDataLst>
    <p:extLst>
      <p:ext uri="{BB962C8B-B14F-4D97-AF65-F5344CB8AC3E}">
        <p14:creationId xmlns:p14="http://schemas.microsoft.com/office/powerpoint/2010/main" val="3558173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7A6B-0EE6-839B-5625-B3EF9E845E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2DEE0D-6E2E-33A5-B1C0-3303D31A88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0B6A38-7A56-6295-410F-5F9A126332E0}"/>
              </a:ext>
            </a:extLst>
          </p:cNvPr>
          <p:cNvSpPr>
            <a:spLocks noGrp="1"/>
          </p:cNvSpPr>
          <p:nvPr>
            <p:ph type="dt" sz="half" idx="10"/>
          </p:nvPr>
        </p:nvSpPr>
        <p:spPr/>
        <p:txBody>
          <a:bodyPr/>
          <a:lstStyle/>
          <a:p>
            <a:fld id="{CAA423A1-446A-41CB-A22A-AE61031FD26C}" type="datetimeFigureOut">
              <a:rPr lang="en-US" smtClean="0"/>
              <a:t>6/18/2024</a:t>
            </a:fld>
            <a:endParaRPr lang="en-US"/>
          </a:p>
        </p:txBody>
      </p:sp>
      <p:sp>
        <p:nvSpPr>
          <p:cNvPr id="5" name="Footer Placeholder 4">
            <a:extLst>
              <a:ext uri="{FF2B5EF4-FFF2-40B4-BE49-F238E27FC236}">
                <a16:creationId xmlns:a16="http://schemas.microsoft.com/office/drawing/2014/main" id="{A51CF2CF-8D1A-A255-9B5D-117F8C3B2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015F0-D147-A1DF-D487-65BAF3033AFB}"/>
              </a:ext>
            </a:extLst>
          </p:cNvPr>
          <p:cNvSpPr>
            <a:spLocks noGrp="1"/>
          </p:cNvSpPr>
          <p:nvPr>
            <p:ph type="sldNum" sz="quarter" idx="12"/>
          </p:nvPr>
        </p:nvSpPr>
        <p:spPr/>
        <p:txBody>
          <a:bodyPr/>
          <a:lstStyle/>
          <a:p>
            <a:fld id="{774BE4E6-1062-449B-BDBB-EDC8FE8F28BE}" type="slidenum">
              <a:rPr lang="en-US" smtClean="0"/>
              <a:t>‹#›</a:t>
            </a:fld>
            <a:endParaRPr lang="en-US"/>
          </a:p>
        </p:txBody>
      </p:sp>
    </p:spTree>
    <p:extLst>
      <p:ext uri="{BB962C8B-B14F-4D97-AF65-F5344CB8AC3E}">
        <p14:creationId xmlns:p14="http://schemas.microsoft.com/office/powerpoint/2010/main" val="79279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C32B-89DE-D423-0E3E-9DA45BDF7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11833-BE6B-F7EC-81A8-2CF546CD04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486F3-E1F1-3CAA-7ED9-1C9DA260679A}"/>
              </a:ext>
            </a:extLst>
          </p:cNvPr>
          <p:cNvSpPr>
            <a:spLocks noGrp="1"/>
          </p:cNvSpPr>
          <p:nvPr>
            <p:ph type="dt" sz="half" idx="10"/>
          </p:nvPr>
        </p:nvSpPr>
        <p:spPr/>
        <p:txBody>
          <a:bodyPr/>
          <a:lstStyle/>
          <a:p>
            <a:fld id="{CAA423A1-446A-41CB-A22A-AE61031FD26C}" type="datetimeFigureOut">
              <a:rPr lang="en-US" smtClean="0"/>
              <a:t>6/18/2024</a:t>
            </a:fld>
            <a:endParaRPr lang="en-US"/>
          </a:p>
        </p:txBody>
      </p:sp>
      <p:sp>
        <p:nvSpPr>
          <p:cNvPr id="5" name="Footer Placeholder 4">
            <a:extLst>
              <a:ext uri="{FF2B5EF4-FFF2-40B4-BE49-F238E27FC236}">
                <a16:creationId xmlns:a16="http://schemas.microsoft.com/office/drawing/2014/main" id="{B09770D2-5AF5-A706-C799-EEAA80B34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C5218-5387-69B7-9E4B-AD6D0E028B78}"/>
              </a:ext>
            </a:extLst>
          </p:cNvPr>
          <p:cNvSpPr>
            <a:spLocks noGrp="1"/>
          </p:cNvSpPr>
          <p:nvPr>
            <p:ph type="sldNum" sz="quarter" idx="12"/>
          </p:nvPr>
        </p:nvSpPr>
        <p:spPr/>
        <p:txBody>
          <a:bodyPr/>
          <a:lstStyle/>
          <a:p>
            <a:fld id="{774BE4E6-1062-449B-BDBB-EDC8FE8F28BE}" type="slidenum">
              <a:rPr lang="en-US" smtClean="0"/>
              <a:t>‹#›</a:t>
            </a:fld>
            <a:endParaRPr lang="en-US"/>
          </a:p>
        </p:txBody>
      </p:sp>
    </p:spTree>
    <p:extLst>
      <p:ext uri="{BB962C8B-B14F-4D97-AF65-F5344CB8AC3E}">
        <p14:creationId xmlns:p14="http://schemas.microsoft.com/office/powerpoint/2010/main" val="271388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DA07-37E7-E335-16FA-27235F939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666804-2093-64BA-648C-235CF87C9E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BC6618-1823-0184-1F1A-4FA89EB62AB2}"/>
              </a:ext>
            </a:extLst>
          </p:cNvPr>
          <p:cNvSpPr>
            <a:spLocks noGrp="1"/>
          </p:cNvSpPr>
          <p:nvPr>
            <p:ph type="body" sz="quarter" idx="10" hasCustomPrompt="1"/>
          </p:nvPr>
        </p:nvSpPr>
        <p:spPr>
          <a:xfrm>
            <a:off x="639763" y="6194425"/>
            <a:ext cx="9867900" cy="298450"/>
          </a:xfrm>
        </p:spPr>
        <p:txBody>
          <a:bodyPr anchor="ctr">
            <a:noAutofit/>
          </a:bodyPr>
          <a:lstStyle>
            <a:lvl1pPr marL="0" indent="0" algn="l">
              <a:buFontTx/>
              <a:buNone/>
              <a:defRPr sz="1200">
                <a:solidFill>
                  <a:schemeClr val="tx1"/>
                </a:solidFill>
              </a:defRPr>
            </a:lvl1pPr>
            <a:lvl2pPr marL="457200" indent="0">
              <a:buFontTx/>
              <a:buNone/>
              <a:defRPr sz="1200">
                <a:solidFill>
                  <a:schemeClr val="tx1"/>
                </a:solidFill>
              </a:defRPr>
            </a:lvl2pPr>
            <a:lvl3pPr marL="914400" indent="0">
              <a:buFontTx/>
              <a:buNone/>
              <a:defRPr sz="1200">
                <a:solidFill>
                  <a:schemeClr val="tx1"/>
                </a:solidFill>
              </a:defRPr>
            </a:lvl3pPr>
            <a:lvl4pPr marL="1371600" indent="0">
              <a:buFontTx/>
              <a:buNone/>
              <a:defRPr sz="1200">
                <a:solidFill>
                  <a:schemeClr val="tx1"/>
                </a:solidFill>
              </a:defRPr>
            </a:lvl4pPr>
            <a:lvl5pPr marL="1828800" indent="0">
              <a:buFontTx/>
              <a:buNone/>
              <a:defRPr sz="1200">
                <a:solidFill>
                  <a:schemeClr val="tx1"/>
                </a:solidFill>
              </a:defRPr>
            </a:lvl5pPr>
          </a:lstStyle>
          <a:p>
            <a:pPr lvl="0"/>
            <a:r>
              <a:rPr lang="en-US" dirty="0"/>
              <a:t>References</a:t>
            </a:r>
          </a:p>
        </p:txBody>
      </p:sp>
    </p:spTree>
    <p:custDataLst>
      <p:tags r:id="rId1"/>
    </p:custDataLst>
    <p:extLst>
      <p:ext uri="{BB962C8B-B14F-4D97-AF65-F5344CB8AC3E}">
        <p14:creationId xmlns:p14="http://schemas.microsoft.com/office/powerpoint/2010/main" val="258917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A2D2-1603-BB88-29AD-A939FCA5BF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D7E44D-37A7-F01E-9F2E-26B0003B7C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76507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0C60-0821-1746-1D9C-198487CDDE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8404C-8264-931D-47B9-89F0832CD4E4}"/>
              </a:ext>
            </a:extLst>
          </p:cNvPr>
          <p:cNvSpPr>
            <a:spLocks noGrp="1"/>
          </p:cNvSpPr>
          <p:nvPr>
            <p:ph sz="half" idx="1"/>
          </p:nvPr>
        </p:nvSpPr>
        <p:spPr>
          <a:xfrm>
            <a:off x="838200" y="1825625"/>
            <a:ext cx="5181600" cy="3807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87A784-02BE-E4B3-F475-FEE1F8952A7D}"/>
              </a:ext>
            </a:extLst>
          </p:cNvPr>
          <p:cNvSpPr>
            <a:spLocks noGrp="1"/>
          </p:cNvSpPr>
          <p:nvPr>
            <p:ph sz="half" idx="2"/>
          </p:nvPr>
        </p:nvSpPr>
        <p:spPr>
          <a:xfrm>
            <a:off x="6172200" y="1825625"/>
            <a:ext cx="5181600" cy="3807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a:extLst>
              <a:ext uri="{FF2B5EF4-FFF2-40B4-BE49-F238E27FC236}">
                <a16:creationId xmlns:a16="http://schemas.microsoft.com/office/drawing/2014/main" id="{37313169-3DFE-7C47-8EC0-FB7054EBAD0F}"/>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custDataLst>
      <p:tags r:id="rId1"/>
    </p:custDataLst>
    <p:extLst>
      <p:ext uri="{BB962C8B-B14F-4D97-AF65-F5344CB8AC3E}">
        <p14:creationId xmlns:p14="http://schemas.microsoft.com/office/powerpoint/2010/main" val="329416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0F90-97B2-AC00-532D-4243294B41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639D83-D757-9D03-0114-9132BB7C66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9A293-49A1-F6E0-7B20-38212E6F3034}"/>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6C8D83-99C8-FD01-8198-7DDDDE494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83C321-2F1B-EEC4-7C98-2CDB218CF6A8}"/>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6">
            <a:extLst>
              <a:ext uri="{FF2B5EF4-FFF2-40B4-BE49-F238E27FC236}">
                <a16:creationId xmlns:a16="http://schemas.microsoft.com/office/drawing/2014/main" id="{C6EFE626-6685-B9A6-947F-5C15DC5E1E4D}"/>
              </a:ext>
            </a:extLst>
          </p:cNvPr>
          <p:cNvSpPr>
            <a:spLocks noGrp="1"/>
          </p:cNvSpPr>
          <p:nvPr>
            <p:ph type="ftr" sz="quarter" idx="10"/>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custDataLst>
      <p:tags r:id="rId1"/>
    </p:custDataLst>
    <p:extLst>
      <p:ext uri="{BB962C8B-B14F-4D97-AF65-F5344CB8AC3E}">
        <p14:creationId xmlns:p14="http://schemas.microsoft.com/office/powerpoint/2010/main" val="347487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9070-66BF-9CDB-9AF8-A0D64C0FB006}"/>
              </a:ext>
            </a:extLst>
          </p:cNvPr>
          <p:cNvSpPr>
            <a:spLocks noGrp="1"/>
          </p:cNvSpPr>
          <p:nvPr>
            <p:ph type="title"/>
          </p:nvPr>
        </p:nvSpPr>
        <p:spPr/>
        <p:txBody>
          <a:bodyPr/>
          <a:lstStyle/>
          <a:p>
            <a:r>
              <a:rPr lang="en-US"/>
              <a:t>Click to edit Master title style</a:t>
            </a:r>
          </a:p>
        </p:txBody>
      </p:sp>
      <p:sp>
        <p:nvSpPr>
          <p:cNvPr id="6" name="Footer Placeholder 6">
            <a:extLst>
              <a:ext uri="{FF2B5EF4-FFF2-40B4-BE49-F238E27FC236}">
                <a16:creationId xmlns:a16="http://schemas.microsoft.com/office/drawing/2014/main" id="{2DA9EB23-3C3E-0E05-3DD2-B4295A29E9B5}"/>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custDataLst>
      <p:tags r:id="rId1"/>
    </p:custDataLst>
    <p:extLst>
      <p:ext uri="{BB962C8B-B14F-4D97-AF65-F5344CB8AC3E}">
        <p14:creationId xmlns:p14="http://schemas.microsoft.com/office/powerpoint/2010/main" val="152758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6">
            <a:extLst>
              <a:ext uri="{FF2B5EF4-FFF2-40B4-BE49-F238E27FC236}">
                <a16:creationId xmlns:a16="http://schemas.microsoft.com/office/drawing/2014/main" id="{1B75E108-3485-DB7E-BD7C-5C8ED0CCDBD2}"/>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custDataLst>
      <p:tags r:id="rId1"/>
    </p:custDataLst>
    <p:extLst>
      <p:ext uri="{BB962C8B-B14F-4D97-AF65-F5344CB8AC3E}">
        <p14:creationId xmlns:p14="http://schemas.microsoft.com/office/powerpoint/2010/main" val="40748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39CC-9B10-8BF9-80B1-848A34E61C66}"/>
              </a:ext>
            </a:extLst>
          </p:cNvPr>
          <p:cNvSpPr>
            <a:spLocks noGrp="1"/>
          </p:cNvSpPr>
          <p:nvPr>
            <p:ph type="title"/>
          </p:nvPr>
        </p:nvSpPr>
        <p:spPr>
          <a:xfrm>
            <a:off x="839788" y="457200"/>
            <a:ext cx="3932237" cy="1600200"/>
          </a:xfrm>
        </p:spPr>
        <p:txBody>
          <a:bodyPr anchor="b"/>
          <a:lstStyle>
            <a:lvl1pPr>
              <a:defRPr sz="3200">
                <a:solidFill>
                  <a:srgbClr val="002F5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1F9FE2F-1253-6C10-F65B-6C4FCDDEDA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544CDD-7172-CEC3-ED00-5E77431F0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a:extLst>
              <a:ext uri="{FF2B5EF4-FFF2-40B4-BE49-F238E27FC236}">
                <a16:creationId xmlns:a16="http://schemas.microsoft.com/office/drawing/2014/main" id="{806E5A02-46A2-BB0F-11C7-1299A5EACC3A}"/>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extLst>
      <p:ext uri="{BB962C8B-B14F-4D97-AF65-F5344CB8AC3E}">
        <p14:creationId xmlns:p14="http://schemas.microsoft.com/office/powerpoint/2010/main" val="56227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2441-270B-A739-FA99-519E17453A53}"/>
              </a:ext>
            </a:extLst>
          </p:cNvPr>
          <p:cNvSpPr>
            <a:spLocks noGrp="1"/>
          </p:cNvSpPr>
          <p:nvPr>
            <p:ph type="title"/>
          </p:nvPr>
        </p:nvSpPr>
        <p:spPr>
          <a:xfrm>
            <a:off x="640486" y="457200"/>
            <a:ext cx="4131539" cy="1600200"/>
          </a:xfrm>
        </p:spPr>
        <p:txBody>
          <a:bodyPr anchor="b"/>
          <a:lstStyle>
            <a:lvl1pPr>
              <a:defRPr sz="3200">
                <a:solidFill>
                  <a:srgbClr val="002F55"/>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B365188-A1DB-F115-1970-C43EF0F1C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E1BE77-AE25-1E4E-CC23-6E2533132204}"/>
              </a:ext>
            </a:extLst>
          </p:cNvPr>
          <p:cNvSpPr>
            <a:spLocks noGrp="1"/>
          </p:cNvSpPr>
          <p:nvPr>
            <p:ph type="body" sz="half" idx="2"/>
          </p:nvPr>
        </p:nvSpPr>
        <p:spPr>
          <a:xfrm>
            <a:off x="640486" y="2057400"/>
            <a:ext cx="41315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6">
            <a:extLst>
              <a:ext uri="{FF2B5EF4-FFF2-40B4-BE49-F238E27FC236}">
                <a16:creationId xmlns:a16="http://schemas.microsoft.com/office/drawing/2014/main" id="{E1B30313-7019-7C63-8332-6586DE80A128}"/>
              </a:ext>
            </a:extLst>
          </p:cNvPr>
          <p:cNvSpPr>
            <a:spLocks noGrp="1"/>
          </p:cNvSpPr>
          <p:nvPr>
            <p:ph type="ftr" sz="quarter" idx="3"/>
          </p:nvPr>
        </p:nvSpPr>
        <p:spPr>
          <a:xfrm>
            <a:off x="640486" y="6127750"/>
            <a:ext cx="9788615" cy="365125"/>
          </a:xfrm>
          <a:prstGeom prst="rect">
            <a:avLst/>
          </a:prstGeom>
        </p:spPr>
        <p:txBody>
          <a:bodyPr vert="horz" lIns="91440" tIns="45720" rIns="91440" bIns="45720" rtlCol="0" anchor="ctr"/>
          <a:lstStyle>
            <a:lvl1pPr algn="r">
              <a:defRPr sz="1200">
                <a:solidFill>
                  <a:schemeClr val="tx1"/>
                </a:solidFill>
              </a:defRPr>
            </a:lvl1pPr>
          </a:lstStyle>
          <a:p>
            <a:pPr algn="l"/>
            <a:r>
              <a:rPr lang="en-US" dirty="0"/>
              <a:t>References</a:t>
            </a:r>
          </a:p>
        </p:txBody>
      </p:sp>
    </p:spTree>
    <p:extLst>
      <p:ext uri="{BB962C8B-B14F-4D97-AF65-F5344CB8AC3E}">
        <p14:creationId xmlns:p14="http://schemas.microsoft.com/office/powerpoint/2010/main" val="4200813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7CF48-B560-C2EB-A885-D5C7CED4E106}"/>
              </a:ext>
            </a:extLst>
          </p:cNvPr>
          <p:cNvSpPr>
            <a:spLocks noGrp="1"/>
          </p:cNvSpPr>
          <p:nvPr>
            <p:ph type="title"/>
          </p:nvPr>
        </p:nvSpPr>
        <p:spPr>
          <a:xfrm>
            <a:off x="640488"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A4A18C-53E1-1391-76D2-4A8531EA9799}"/>
              </a:ext>
            </a:extLst>
          </p:cNvPr>
          <p:cNvSpPr>
            <a:spLocks noGrp="1"/>
          </p:cNvSpPr>
          <p:nvPr>
            <p:ph type="body" idx="1"/>
          </p:nvPr>
        </p:nvSpPr>
        <p:spPr>
          <a:xfrm>
            <a:off x="640488" y="1825625"/>
            <a:ext cx="10515600" cy="37596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6"/>
    </p:custDataLst>
    <p:extLst>
      <p:ext uri="{BB962C8B-B14F-4D97-AF65-F5344CB8AC3E}">
        <p14:creationId xmlns:p14="http://schemas.microsoft.com/office/powerpoint/2010/main" val="369056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5400" kern="1200">
          <a:solidFill>
            <a:srgbClr val="4379BD"/>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54743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547435"/>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47435"/>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4743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47435"/>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8.pn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8.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blog.lifeqisystem.com/define-aim-statement-quality-improvement"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www.processexcellencenetwork.com/lean-six-sigma-business-performance/articles/twelve-questions-to-help-improve-your-aim-the-aim" TargetMode="External"/><Relationship Id="rId4" Type="http://schemas.openxmlformats.org/officeDocument/2006/relationships/hyperlink" Target="https://www.ihi.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F6473E13-8037-86E7-76D1-5B2BD37F883C}"/>
              </a:ext>
            </a:extLst>
          </p:cNvPr>
          <p:cNvSpPr txBox="1">
            <a:spLocks/>
          </p:cNvSpPr>
          <p:nvPr/>
        </p:nvSpPr>
        <p:spPr>
          <a:xfrm>
            <a:off x="-280984" y="1122609"/>
            <a:ext cx="7039136" cy="1260410"/>
          </a:xfrm>
          <a:prstGeom prst="rect">
            <a:avLst/>
          </a:prstGeom>
          <a:noFill/>
        </p:spPr>
        <p:txBody>
          <a:bodyPr wrap="square" rtlCol="0">
            <a:spAutoFit/>
          </a:bodyPr>
          <a:lstStyle>
            <a:lvl1pPr algn="l" defTabSz="914400" rtl="0" eaLnBrk="1" latinLnBrk="0" hangingPunct="1">
              <a:lnSpc>
                <a:spcPct val="90000"/>
              </a:lnSpc>
              <a:spcBef>
                <a:spcPct val="0"/>
              </a:spcBef>
              <a:buNone/>
              <a:defRPr sz="5400" kern="1200">
                <a:solidFill>
                  <a:srgbClr val="4379BD"/>
                </a:solidFill>
                <a:latin typeface="+mn-lt"/>
                <a:ea typeface="+mj-ea"/>
                <a:cs typeface="+mj-cs"/>
              </a:defRPr>
            </a:lvl1pPr>
          </a:lstStyle>
          <a:p>
            <a:pPr algn="ctr">
              <a:lnSpc>
                <a:spcPct val="115000"/>
              </a:lnSpc>
              <a:spcBef>
                <a:spcPts val="0"/>
              </a:spcBef>
            </a:pPr>
            <a:r>
              <a:rPr lang="en-US" sz="34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Learning Collaborative Session #2: </a:t>
            </a:r>
            <a:br>
              <a:rPr lang="en-US" sz="34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br>
            <a:endParaRPr lang="en-US" sz="3400" dirty="0"/>
          </a:p>
        </p:txBody>
      </p:sp>
      <p:sp>
        <p:nvSpPr>
          <p:cNvPr id="3" name="TextBox 2">
            <a:extLst>
              <a:ext uri="{FF2B5EF4-FFF2-40B4-BE49-F238E27FC236}">
                <a16:creationId xmlns:a16="http://schemas.microsoft.com/office/drawing/2014/main" id="{9A592418-C637-5FA9-6D03-81E40F53F62D}"/>
              </a:ext>
            </a:extLst>
          </p:cNvPr>
          <p:cNvSpPr txBox="1"/>
          <p:nvPr/>
        </p:nvSpPr>
        <p:spPr>
          <a:xfrm>
            <a:off x="-383628" y="4814154"/>
            <a:ext cx="6248400" cy="1200329"/>
          </a:xfrm>
          <a:prstGeom prst="rect">
            <a:avLst/>
          </a:prstGeom>
          <a:noFill/>
        </p:spPr>
        <p:txBody>
          <a:bodyPr wrap="square">
            <a:spAutoFit/>
          </a:bodyPr>
          <a:lstStyle/>
          <a:p>
            <a:pPr algn="ctr"/>
            <a:r>
              <a:rPr lang="en-US" sz="3600" b="1" dirty="0">
                <a:solidFill>
                  <a:srgbClr val="1F497D"/>
                </a:solidFill>
              </a:rPr>
              <a:t>Aim Statements and Gap Analysis</a:t>
            </a:r>
          </a:p>
        </p:txBody>
      </p:sp>
    </p:spTree>
    <p:custDataLst>
      <p:tags r:id="rId1"/>
    </p:custDataLst>
    <p:extLst>
      <p:ext uri="{BB962C8B-B14F-4D97-AF65-F5344CB8AC3E}">
        <p14:creationId xmlns:p14="http://schemas.microsoft.com/office/powerpoint/2010/main" val="359562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3326" y="1368870"/>
            <a:ext cx="4129930" cy="3688770"/>
          </a:xfrm>
          <a:prstGeom prst="rect">
            <a:avLst/>
          </a:prstGeom>
        </p:spPr>
      </p:pic>
      <p:sp>
        <p:nvSpPr>
          <p:cNvPr id="6" name="Content Placeholder 4">
            <a:extLst>
              <a:ext uri="{FF2B5EF4-FFF2-40B4-BE49-F238E27FC236}">
                <a16:creationId xmlns:a16="http://schemas.microsoft.com/office/drawing/2014/main" id="{15482233-CC84-3C4A-8F52-207CCF7C7B7F}"/>
              </a:ext>
            </a:extLst>
          </p:cNvPr>
          <p:cNvSpPr>
            <a:spLocks noGrp="1"/>
          </p:cNvSpPr>
          <p:nvPr>
            <p:ph idx="4294967295"/>
          </p:nvPr>
        </p:nvSpPr>
        <p:spPr>
          <a:xfrm>
            <a:off x="5455452" y="1368870"/>
            <a:ext cx="6146800" cy="4073525"/>
          </a:xfrm>
        </p:spPr>
        <p:txBody>
          <a:bodyPr>
            <a:noAutofit/>
          </a:bodyPr>
          <a:lstStyle/>
          <a:p>
            <a:pPr marL="0" indent="0">
              <a:buClr>
                <a:srgbClr val="447ABE"/>
              </a:buClr>
              <a:buSzPct val="80000"/>
              <a:buNone/>
            </a:pPr>
            <a:r>
              <a:rPr lang="en-US" sz="2400" dirty="0"/>
              <a:t>At the Weitzman Institute, we value a culture of equity, inclusiveness, diversity, and mutually respectful dialogue. We want to ensure that all feel welcome. </a:t>
            </a:r>
            <a:br>
              <a:rPr lang="en-US" sz="2400" dirty="0"/>
            </a:br>
            <a:endParaRPr lang="en-US" sz="2400" dirty="0"/>
          </a:p>
          <a:p>
            <a:pPr marL="0" indent="0">
              <a:buClr>
                <a:srgbClr val="447ABE"/>
              </a:buClr>
              <a:buSzPct val="80000"/>
              <a:buNone/>
            </a:pPr>
            <a:r>
              <a:rPr lang="en-US" sz="2400" b="1" dirty="0"/>
              <a:t>If there is anything said in our program that makes you feel uncomfortable, please let us know.</a:t>
            </a:r>
          </a:p>
        </p:txBody>
      </p:sp>
    </p:spTree>
    <p:extLst>
      <p:ext uri="{BB962C8B-B14F-4D97-AF65-F5344CB8AC3E}">
        <p14:creationId xmlns:p14="http://schemas.microsoft.com/office/powerpoint/2010/main" val="647982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A5DE-D98E-2C38-245D-80350B586FE5}"/>
              </a:ext>
            </a:extLst>
          </p:cNvPr>
          <p:cNvSpPr>
            <a:spLocks noGrp="1"/>
          </p:cNvSpPr>
          <p:nvPr>
            <p:ph type="title"/>
          </p:nvPr>
        </p:nvSpPr>
        <p:spPr/>
        <p:txBody>
          <a:bodyPr>
            <a:normAutofit/>
          </a:bodyPr>
          <a:lstStyle/>
          <a:p>
            <a:r>
              <a:rPr lang="en-US" sz="4800" dirty="0">
                <a:latin typeface="Calibri" panose="020F0502020204030204" pitchFamily="34" charset="0"/>
                <a:ea typeface="Calibri" panose="020F0502020204030204" pitchFamily="34" charset="0"/>
              </a:rPr>
              <a:t>Series Learning Objectives</a:t>
            </a:r>
          </a:p>
        </p:txBody>
      </p:sp>
      <p:sp>
        <p:nvSpPr>
          <p:cNvPr id="3" name="Content Placeholder 2">
            <a:extLst>
              <a:ext uri="{FF2B5EF4-FFF2-40B4-BE49-F238E27FC236}">
                <a16:creationId xmlns:a16="http://schemas.microsoft.com/office/drawing/2014/main" id="{A2C24ABE-F290-C02A-5DBF-63CAEB4A2E64}"/>
              </a:ext>
            </a:extLst>
          </p:cNvPr>
          <p:cNvSpPr>
            <a:spLocks noGrp="1"/>
          </p:cNvSpPr>
          <p:nvPr>
            <p:ph idx="1"/>
          </p:nvPr>
        </p:nvSpPr>
        <p:spPr/>
        <p:txBody>
          <a:bodyPr>
            <a:normAutofit/>
          </a:bodyPr>
          <a:lstStyle/>
          <a:p>
            <a:r>
              <a:rPr lang="en-US" b="1" dirty="0">
                <a:latin typeface="Calibri" panose="020F0502020204030204" pitchFamily="34" charset="0"/>
                <a:ea typeface="Calibri" panose="020F0502020204030204" pitchFamily="34" charset="0"/>
              </a:rPr>
              <a:t>Ascertain metrics of your healthcare center against key performance measures related to the obesity care</a:t>
            </a:r>
          </a:p>
          <a:p>
            <a:r>
              <a:rPr lang="en-US" dirty="0">
                <a:effectLst/>
                <a:latin typeface="Calibri" panose="020F0502020204030204" pitchFamily="34" charset="0"/>
                <a:ea typeface="Calibri" panose="020F0502020204030204" pitchFamily="34" charset="0"/>
                <a:cs typeface="Times New Roman" panose="02020603050405020304" pitchFamily="18" charset="0"/>
              </a:rPr>
              <a:t>Identify barriers to diagnosing and treating obesity for patients in your healthcare center</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Formulate an improvement plan for establishing diagnostic and treatment plans for patients with obesity in your healthcare center</a:t>
            </a:r>
          </a:p>
          <a:p>
            <a:r>
              <a:rPr lang="en-US" dirty="0">
                <a:effectLst/>
                <a:latin typeface="Calibri" panose="020F0502020204030204" pitchFamily="34" charset="0"/>
                <a:ea typeface="Calibri" panose="020F0502020204030204" pitchFamily="34" charset="0"/>
                <a:cs typeface="Times New Roman" panose="02020603050405020304" pitchFamily="18" charset="0"/>
              </a:rPr>
              <a:t>Develop an improvement plan for managing holistic care of patients with obesity in your healthcare center</a:t>
            </a:r>
            <a:endParaRPr lang="en-US"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6963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descr="A diagram of a plan&#10;&#10;Description automatically generated">
            <a:extLst>
              <a:ext uri="{FF2B5EF4-FFF2-40B4-BE49-F238E27FC236}">
                <a16:creationId xmlns:a16="http://schemas.microsoft.com/office/drawing/2014/main" id="{DFB42742-AE92-5A11-19D2-DFD4E7A9DA85}"/>
              </a:ext>
            </a:extLst>
          </p:cNvPr>
          <p:cNvPicPr>
            <a:picLocks noChangeAspect="1"/>
          </p:cNvPicPr>
          <p:nvPr/>
        </p:nvPicPr>
        <p:blipFill rotWithShape="1">
          <a:blip r:embed="rId3">
            <a:extLst>
              <a:ext uri="{28A0092B-C50C-407E-A947-70E740481C1C}">
                <a14:useLocalDpi xmlns:a14="http://schemas.microsoft.com/office/drawing/2010/main" val="0"/>
              </a:ext>
            </a:extLst>
          </a:blip>
          <a:srcRect t="8361"/>
          <a:stretch/>
        </p:blipFill>
        <p:spPr>
          <a:xfrm>
            <a:off x="3618165" y="1250341"/>
            <a:ext cx="4246762" cy="4357316"/>
          </a:xfrm>
          <a:prstGeom prst="rect">
            <a:avLst/>
          </a:prstGeom>
        </p:spPr>
      </p:pic>
      <p:pic>
        <p:nvPicPr>
          <p:cNvPr id="1027" name="Picture 1026" descr="A diagram of a plan&#10;&#10;Description automatically generated">
            <a:extLst>
              <a:ext uri="{FF2B5EF4-FFF2-40B4-BE49-F238E27FC236}">
                <a16:creationId xmlns:a16="http://schemas.microsoft.com/office/drawing/2014/main" id="{D3EAEC72-3EB0-8880-5F37-216E64336533}"/>
              </a:ext>
            </a:extLst>
          </p:cNvPr>
          <p:cNvPicPr>
            <a:picLocks noChangeAspect="1"/>
          </p:cNvPicPr>
          <p:nvPr/>
        </p:nvPicPr>
        <p:blipFill rotWithShape="1">
          <a:blip r:embed="rId4">
            <a:extLst>
              <a:ext uri="{28A0092B-C50C-407E-A947-70E740481C1C}">
                <a14:useLocalDpi xmlns:a14="http://schemas.microsoft.com/office/drawing/2010/main" val="0"/>
              </a:ext>
            </a:extLst>
          </a:blip>
          <a:srcRect t="8361"/>
          <a:stretch/>
        </p:blipFill>
        <p:spPr>
          <a:xfrm>
            <a:off x="3618165" y="1250342"/>
            <a:ext cx="4246762" cy="4357314"/>
          </a:xfrm>
          <a:prstGeom prst="rect">
            <a:avLst/>
          </a:prstGeom>
        </p:spPr>
      </p:pic>
      <p:pic>
        <p:nvPicPr>
          <p:cNvPr id="1029" name="Picture 1028" descr="A diagram of a diagram&#10;&#10;Description automatically generated">
            <a:extLst>
              <a:ext uri="{FF2B5EF4-FFF2-40B4-BE49-F238E27FC236}">
                <a16:creationId xmlns:a16="http://schemas.microsoft.com/office/drawing/2014/main" id="{60A49ADA-6F1C-03D4-3BBC-D972C7486D25}"/>
              </a:ext>
            </a:extLst>
          </p:cNvPr>
          <p:cNvPicPr>
            <a:picLocks noChangeAspect="1"/>
          </p:cNvPicPr>
          <p:nvPr/>
        </p:nvPicPr>
        <p:blipFill rotWithShape="1">
          <a:blip r:embed="rId5">
            <a:extLst>
              <a:ext uri="{28A0092B-C50C-407E-A947-70E740481C1C}">
                <a14:useLocalDpi xmlns:a14="http://schemas.microsoft.com/office/drawing/2010/main" val="0"/>
              </a:ext>
            </a:extLst>
          </a:blip>
          <a:srcRect t="8361"/>
          <a:stretch/>
        </p:blipFill>
        <p:spPr>
          <a:xfrm>
            <a:off x="3618165" y="1250343"/>
            <a:ext cx="4246762" cy="4357311"/>
          </a:xfrm>
          <a:prstGeom prst="rect">
            <a:avLst/>
          </a:prstGeom>
        </p:spPr>
      </p:pic>
      <p:pic>
        <p:nvPicPr>
          <p:cNvPr id="1031" name="Picture 1030" descr="A diagram of a plan&#10;&#10;Description automatically generated">
            <a:extLst>
              <a:ext uri="{FF2B5EF4-FFF2-40B4-BE49-F238E27FC236}">
                <a16:creationId xmlns:a16="http://schemas.microsoft.com/office/drawing/2014/main" id="{4B56AD4C-D017-044B-C60E-F2EE43794C9A}"/>
              </a:ext>
            </a:extLst>
          </p:cNvPr>
          <p:cNvPicPr>
            <a:picLocks noChangeAspect="1"/>
          </p:cNvPicPr>
          <p:nvPr/>
        </p:nvPicPr>
        <p:blipFill rotWithShape="1">
          <a:blip r:embed="rId6">
            <a:extLst>
              <a:ext uri="{28A0092B-C50C-407E-A947-70E740481C1C}">
                <a14:useLocalDpi xmlns:a14="http://schemas.microsoft.com/office/drawing/2010/main" val="0"/>
              </a:ext>
            </a:extLst>
          </a:blip>
          <a:srcRect t="8361"/>
          <a:stretch/>
        </p:blipFill>
        <p:spPr>
          <a:xfrm>
            <a:off x="3618165" y="1250345"/>
            <a:ext cx="4246762" cy="4357310"/>
          </a:xfrm>
          <a:prstGeom prst="rect">
            <a:avLst/>
          </a:prstGeom>
        </p:spPr>
      </p:pic>
      <p:sp>
        <p:nvSpPr>
          <p:cNvPr id="1033" name="TextBox 1032">
            <a:extLst>
              <a:ext uri="{FF2B5EF4-FFF2-40B4-BE49-F238E27FC236}">
                <a16:creationId xmlns:a16="http://schemas.microsoft.com/office/drawing/2014/main" id="{DEAA65D7-C88E-EF9B-6DB7-56B61701638D}"/>
              </a:ext>
            </a:extLst>
          </p:cNvPr>
          <p:cNvSpPr txBox="1"/>
          <p:nvPr/>
        </p:nvSpPr>
        <p:spPr>
          <a:xfrm>
            <a:off x="383568" y="6080711"/>
            <a:ext cx="10363199" cy="461665"/>
          </a:xfrm>
          <a:prstGeom prst="rect">
            <a:avLst/>
          </a:prstGeom>
          <a:noFill/>
        </p:spPr>
        <p:txBody>
          <a:bodyPr wrap="square">
            <a:spAutoFit/>
          </a:bodyPr>
          <a:lstStyle/>
          <a:p>
            <a:pPr>
              <a:spcAft>
                <a:spcPts val="1800"/>
              </a:spcAft>
            </a:pPr>
            <a:r>
              <a:rPr lang="en-US" sz="1200" b="0" i="0" dirty="0">
                <a:effectLst/>
                <a:ea typeface="Cambria" panose="02040503050406030204" pitchFamily="18" charset="0"/>
              </a:rPr>
              <a:t>Langley, G. J., Moen, R., Nolan, K. M., Nolan, T. W., Norman, C. L., &amp; Provost, L. P. (2009). </a:t>
            </a:r>
            <a:r>
              <a:rPr lang="en-US" sz="1200" b="0" i="1" dirty="0">
                <a:effectLst/>
                <a:ea typeface="Cambria" panose="02040503050406030204" pitchFamily="18" charset="0"/>
              </a:rPr>
              <a:t>The Improvement Guide: A Practical Approach to Enhancing Organizational Performance</a:t>
            </a:r>
            <a:r>
              <a:rPr lang="en-US" sz="1200" b="0" i="0" dirty="0">
                <a:effectLst/>
                <a:ea typeface="Cambria" panose="02040503050406030204" pitchFamily="18" charset="0"/>
              </a:rPr>
              <a:t> (2nd ed.). San Francisco, CA: Jossey-Bass Publishers.</a:t>
            </a:r>
          </a:p>
        </p:txBody>
      </p:sp>
      <p:sp>
        <p:nvSpPr>
          <p:cNvPr id="1035" name="TextBox 1034">
            <a:extLst>
              <a:ext uri="{FF2B5EF4-FFF2-40B4-BE49-F238E27FC236}">
                <a16:creationId xmlns:a16="http://schemas.microsoft.com/office/drawing/2014/main" id="{7B559413-5B33-D3E7-AD19-89E0C6557037}"/>
              </a:ext>
            </a:extLst>
          </p:cNvPr>
          <p:cNvSpPr txBox="1"/>
          <p:nvPr/>
        </p:nvSpPr>
        <p:spPr>
          <a:xfrm>
            <a:off x="457728" y="151284"/>
            <a:ext cx="11949208"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kumimoji="0" lang="en-US" sz="4800" i="0" u="none" strike="noStrike" kern="1200" cap="none" spc="0" normalizeH="0" baseline="0" noProof="0" dirty="0">
                <a:ln>
                  <a:noFill/>
                </a:ln>
                <a:solidFill>
                  <a:srgbClr val="16589B"/>
                </a:solidFill>
                <a:effectLst/>
                <a:uLnTx/>
                <a:uFillTx/>
                <a:ea typeface="+mn-ea"/>
                <a:cs typeface="+mn-cs"/>
              </a:rPr>
              <a:t>The Model for Improvement</a:t>
            </a:r>
          </a:p>
        </p:txBody>
      </p:sp>
    </p:spTree>
    <p:extLst>
      <p:ext uri="{BB962C8B-B14F-4D97-AF65-F5344CB8AC3E}">
        <p14:creationId xmlns:p14="http://schemas.microsoft.com/office/powerpoint/2010/main" val="237020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animEffect transition="in" filter="fade">
                                      <p:cBhvr>
                                        <p:cTn id="7" dur="500"/>
                                        <p:tgtEl>
                                          <p:spTgt spid="10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fade">
                                      <p:cBhvr>
                                        <p:cTn id="2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E2BB49-13D6-4093-8D1F-5A1145F761B5}"/>
              </a:ext>
            </a:extLst>
          </p:cNvPr>
          <p:cNvSpPr txBox="1"/>
          <p:nvPr/>
        </p:nvSpPr>
        <p:spPr>
          <a:xfrm>
            <a:off x="497257" y="275440"/>
            <a:ext cx="11949208" cy="152349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sz="4800" i="0" u="none" strike="noStrike" kern="1200" cap="none" spc="0" normalizeH="0" baseline="0" noProof="0" dirty="0">
                <a:ln>
                  <a:noFill/>
                </a:ln>
                <a:solidFill>
                  <a:srgbClr val="16589B"/>
                </a:solidFill>
                <a:effectLst/>
                <a:uLnTx/>
                <a:uFillTx/>
                <a:ea typeface="+mn-ea"/>
                <a:cs typeface="+mn-cs"/>
              </a:rPr>
              <a:t>The Big Question…</a:t>
            </a:r>
          </a:p>
          <a:p>
            <a:pPr marL="0" marR="0" lvl="0" indent="0" defTabSz="914400" rtl="0" eaLnBrk="1" fontAlgn="auto" latinLnBrk="0" hangingPunct="1">
              <a:lnSpc>
                <a:spcPct val="100000"/>
              </a:lnSpc>
              <a:spcBef>
                <a:spcPts val="0"/>
              </a:spcBef>
              <a:spcAft>
                <a:spcPts val="600"/>
              </a:spcAft>
              <a:buClrTx/>
              <a:buSzTx/>
              <a:buFontTx/>
              <a:buNone/>
              <a:tabLst/>
              <a:defRPr/>
            </a:pPr>
            <a:r>
              <a:rPr lang="en-US" sz="4000" i="1" dirty="0">
                <a:solidFill>
                  <a:srgbClr val="4379BD"/>
                </a:solidFill>
              </a:rPr>
              <a:t>“What are we trying to accomplish?”</a:t>
            </a:r>
            <a:endParaRPr kumimoji="0" lang="en-US" sz="4000" i="1" u="none" strike="noStrike" kern="1200" cap="none" spc="0" normalizeH="0" baseline="0" noProof="0" dirty="0">
              <a:ln>
                <a:noFill/>
              </a:ln>
              <a:solidFill>
                <a:srgbClr val="4379BD"/>
              </a:solidFill>
              <a:effectLst/>
              <a:uLnTx/>
              <a:uFillTx/>
              <a:ea typeface="+mn-ea"/>
              <a:cs typeface="+mn-cs"/>
            </a:endParaRPr>
          </a:p>
        </p:txBody>
      </p:sp>
      <p:pic>
        <p:nvPicPr>
          <p:cNvPr id="10" name="Picture 9" descr="A diagram of a plan&#10;&#10;Description automatically generated">
            <a:extLst>
              <a:ext uri="{FF2B5EF4-FFF2-40B4-BE49-F238E27FC236}">
                <a16:creationId xmlns:a16="http://schemas.microsoft.com/office/drawing/2014/main" id="{D636DA74-1433-F218-5F3E-C444D8FC8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097" y="119336"/>
            <a:ext cx="2007371" cy="2247549"/>
          </a:xfrm>
          <a:prstGeom prst="rect">
            <a:avLst/>
          </a:prstGeom>
        </p:spPr>
      </p:pic>
      <p:sp>
        <p:nvSpPr>
          <p:cNvPr id="11" name="TextBox 10">
            <a:extLst>
              <a:ext uri="{FF2B5EF4-FFF2-40B4-BE49-F238E27FC236}">
                <a16:creationId xmlns:a16="http://schemas.microsoft.com/office/drawing/2014/main" id="{EB6A95F2-2DBA-2427-EAB7-B5E19CCCB79B}"/>
              </a:ext>
            </a:extLst>
          </p:cNvPr>
          <p:cNvSpPr txBox="1"/>
          <p:nvPr/>
        </p:nvSpPr>
        <p:spPr>
          <a:xfrm>
            <a:off x="497257" y="2070945"/>
            <a:ext cx="10762271" cy="3323987"/>
          </a:xfrm>
          <a:prstGeom prst="rect">
            <a:avLst/>
          </a:prstGeom>
          <a:noFill/>
        </p:spPr>
        <p:txBody>
          <a:bodyPr wrap="square" rtlCol="0">
            <a:spAutoFit/>
          </a:bodyPr>
          <a:lstStyle/>
          <a:p>
            <a:pPr marL="342900" indent="-342900">
              <a:spcAft>
                <a:spcPts val="600"/>
              </a:spcAft>
              <a:buClr>
                <a:srgbClr val="547435"/>
              </a:buClr>
              <a:buFont typeface="Arial" panose="020B0604020202020204" pitchFamily="34" charset="0"/>
              <a:buChar char="•"/>
            </a:pPr>
            <a:r>
              <a:rPr lang="en-US" sz="2600" dirty="0">
                <a:ea typeface="Cambria" panose="02040503050406030204" pitchFamily="18" charset="0"/>
              </a:rPr>
              <a:t>Develop a clear, concise, and specific objective</a:t>
            </a:r>
          </a:p>
          <a:p>
            <a:pPr marL="800100" lvl="1" indent="-342900">
              <a:spcAft>
                <a:spcPts val="600"/>
              </a:spcAft>
              <a:buClr>
                <a:srgbClr val="547435"/>
              </a:buClr>
              <a:buFont typeface="Calibri" panose="020F0502020204030204" pitchFamily="34" charset="0"/>
              <a:buChar char="–"/>
            </a:pPr>
            <a:r>
              <a:rPr lang="en-US" sz="2400" dirty="0">
                <a:ea typeface="Cambria" panose="02040503050406030204" pitchFamily="18" charset="0"/>
              </a:rPr>
              <a:t>Target population, desired outcome, metrics, and benchmarks for success </a:t>
            </a:r>
          </a:p>
          <a:p>
            <a:pPr marL="800100" lvl="1" indent="-342900">
              <a:spcAft>
                <a:spcPts val="1200"/>
              </a:spcAft>
              <a:buClr>
                <a:srgbClr val="547435"/>
              </a:buClr>
              <a:buFont typeface="Calibri" panose="020F0502020204030204" pitchFamily="34" charset="0"/>
              <a:buChar char="–"/>
            </a:pPr>
            <a:r>
              <a:rPr lang="en-US" sz="2400" dirty="0">
                <a:ea typeface="Cambria" panose="02040503050406030204" pitchFamily="18" charset="0"/>
              </a:rPr>
              <a:t>Measurable, achievable, and time-bound</a:t>
            </a:r>
          </a:p>
          <a:p>
            <a:pPr marL="800100" lvl="1" indent="-342900">
              <a:spcAft>
                <a:spcPts val="1200"/>
              </a:spcAft>
              <a:buClr>
                <a:srgbClr val="547435"/>
              </a:buClr>
              <a:buFont typeface="Calibri" panose="020F0502020204030204" pitchFamily="34" charset="0"/>
              <a:buChar char="–"/>
            </a:pPr>
            <a:r>
              <a:rPr lang="en-US" sz="2400" dirty="0">
                <a:ea typeface="Cambria" panose="02040503050406030204" pitchFamily="18" charset="0"/>
              </a:rPr>
              <a:t>Aligns with organizational strategic goals and priorities</a:t>
            </a:r>
          </a:p>
          <a:p>
            <a:pPr marL="800100" lvl="1" indent="-342900">
              <a:spcAft>
                <a:spcPts val="1200"/>
              </a:spcAft>
              <a:buClr>
                <a:srgbClr val="547435"/>
              </a:buClr>
              <a:buFont typeface="Calibri" panose="020F0502020204030204" pitchFamily="34" charset="0"/>
              <a:buChar char="–"/>
            </a:pPr>
            <a:r>
              <a:rPr lang="en-US" sz="2400" dirty="0">
                <a:ea typeface="Cambria" panose="02040503050406030204" pitchFamily="18" charset="0"/>
              </a:rPr>
              <a:t>Reflects stakeholder perspectives and priorities (Patients, frontline staff, leadership)</a:t>
            </a:r>
          </a:p>
          <a:p>
            <a:pPr marL="800100" lvl="1" indent="-342900">
              <a:spcAft>
                <a:spcPts val="1200"/>
              </a:spcAft>
              <a:buClr>
                <a:srgbClr val="547435"/>
              </a:buClr>
              <a:buFont typeface="Calibri" panose="020F0502020204030204" pitchFamily="34" charset="0"/>
              <a:buChar char="–"/>
            </a:pPr>
            <a:r>
              <a:rPr lang="en-US" sz="2400" dirty="0">
                <a:ea typeface="Cambria" panose="02040503050406030204" pitchFamily="18" charset="0"/>
              </a:rPr>
              <a:t>Keeps the team focused on purpose, goals, and tasks</a:t>
            </a:r>
          </a:p>
        </p:txBody>
      </p:sp>
      <p:sp>
        <p:nvSpPr>
          <p:cNvPr id="12" name="TextBox 11">
            <a:extLst>
              <a:ext uri="{FF2B5EF4-FFF2-40B4-BE49-F238E27FC236}">
                <a16:creationId xmlns:a16="http://schemas.microsoft.com/office/drawing/2014/main" id="{E395C12C-33BC-DC2C-C4FE-0CE6D1ACAEFE}"/>
              </a:ext>
            </a:extLst>
          </p:cNvPr>
          <p:cNvSpPr txBox="1"/>
          <p:nvPr/>
        </p:nvSpPr>
        <p:spPr>
          <a:xfrm>
            <a:off x="-212002" y="5962883"/>
            <a:ext cx="11752976" cy="523220"/>
          </a:xfrm>
          <a:prstGeom prst="rect">
            <a:avLst/>
          </a:prstGeom>
          <a:noFill/>
        </p:spPr>
        <p:txBody>
          <a:bodyPr wrap="square" rtlCol="0">
            <a:spAutoFit/>
          </a:bodyPr>
          <a:lstStyle/>
          <a:p>
            <a:pPr algn="ctr"/>
            <a:r>
              <a:rPr lang="en-US" sz="2800" dirty="0">
                <a:solidFill>
                  <a:schemeClr val="accent5"/>
                </a:solidFill>
                <a:ea typeface="Cambria" panose="02040503050406030204" pitchFamily="18" charset="0"/>
              </a:rPr>
              <a:t>Purpose Statement  </a:t>
            </a:r>
            <a:r>
              <a:rPr lang="en-US" sz="2800" b="1" dirty="0">
                <a:solidFill>
                  <a:schemeClr val="bg2">
                    <a:lumMod val="75000"/>
                  </a:schemeClr>
                </a:solidFill>
                <a:ea typeface="Cambria" panose="02040503050406030204" pitchFamily="18" charset="0"/>
              </a:rPr>
              <a:t>|</a:t>
            </a:r>
            <a:r>
              <a:rPr lang="en-US" sz="2800" dirty="0">
                <a:solidFill>
                  <a:schemeClr val="bg2">
                    <a:lumMod val="75000"/>
                  </a:schemeClr>
                </a:solidFill>
                <a:ea typeface="Cambria" panose="02040503050406030204" pitchFamily="18" charset="0"/>
              </a:rPr>
              <a:t> </a:t>
            </a:r>
            <a:r>
              <a:rPr lang="en-US" sz="2800" dirty="0">
                <a:solidFill>
                  <a:schemeClr val="accent5"/>
                </a:solidFill>
                <a:ea typeface="Cambria" panose="02040503050406030204" pitchFamily="18" charset="0"/>
              </a:rPr>
              <a:t> Global Aim Statement  </a:t>
            </a:r>
            <a:r>
              <a:rPr lang="en-US" sz="2800" b="1" dirty="0">
                <a:solidFill>
                  <a:schemeClr val="bg2">
                    <a:lumMod val="75000"/>
                  </a:schemeClr>
                </a:solidFill>
                <a:ea typeface="Cambria" panose="02040503050406030204" pitchFamily="18" charset="0"/>
              </a:rPr>
              <a:t>|</a:t>
            </a:r>
            <a:r>
              <a:rPr lang="en-US" sz="2800" dirty="0">
                <a:solidFill>
                  <a:schemeClr val="accent5"/>
                </a:solidFill>
                <a:ea typeface="Cambria" panose="02040503050406030204" pitchFamily="18" charset="0"/>
              </a:rPr>
              <a:t>  Specific Aim Statement</a:t>
            </a:r>
          </a:p>
        </p:txBody>
      </p:sp>
    </p:spTree>
    <p:extLst>
      <p:ext uri="{BB962C8B-B14F-4D97-AF65-F5344CB8AC3E}">
        <p14:creationId xmlns:p14="http://schemas.microsoft.com/office/powerpoint/2010/main" val="242777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6710-44C1-13C8-2E8E-824A898BDFAA}"/>
              </a:ext>
            </a:extLst>
          </p:cNvPr>
          <p:cNvSpPr>
            <a:spLocks noGrp="1"/>
          </p:cNvSpPr>
          <p:nvPr>
            <p:ph type="title"/>
          </p:nvPr>
        </p:nvSpPr>
        <p:spPr>
          <a:xfrm>
            <a:off x="443583" y="119336"/>
            <a:ext cx="10515600" cy="1325563"/>
          </a:xfrm>
        </p:spPr>
        <p:txBody>
          <a:bodyPr>
            <a:noAutofit/>
          </a:bodyPr>
          <a:lstStyle/>
          <a:p>
            <a:r>
              <a:rPr lang="en-US" sz="4800" dirty="0">
                <a:solidFill>
                  <a:srgbClr val="16589B"/>
                </a:solidFill>
                <a:ea typeface="Cambria" panose="02040503050406030204" pitchFamily="18" charset="0"/>
              </a:rPr>
              <a:t>Obesity and Overweight Measurement</a:t>
            </a:r>
            <a:br>
              <a:rPr lang="en-US" sz="4800" dirty="0">
                <a:solidFill>
                  <a:srgbClr val="16589B"/>
                </a:solidFill>
                <a:ea typeface="Cambria" panose="02040503050406030204" pitchFamily="18" charset="0"/>
              </a:rPr>
            </a:br>
            <a:r>
              <a:rPr lang="en-US" sz="4800" dirty="0">
                <a:solidFill>
                  <a:srgbClr val="16589B"/>
                </a:solidFill>
                <a:ea typeface="Cambria" panose="02040503050406030204" pitchFamily="18" charset="0"/>
              </a:rPr>
              <a:t>Examples</a:t>
            </a:r>
          </a:p>
        </p:txBody>
      </p:sp>
      <p:graphicFrame>
        <p:nvGraphicFramePr>
          <p:cNvPr id="7" name="Content Placeholder 2">
            <a:extLst>
              <a:ext uri="{FF2B5EF4-FFF2-40B4-BE49-F238E27FC236}">
                <a16:creationId xmlns:a16="http://schemas.microsoft.com/office/drawing/2014/main" id="{4C911932-D358-BFF8-C9ED-6BBB23D86D1C}"/>
              </a:ext>
            </a:extLst>
          </p:cNvPr>
          <p:cNvGraphicFramePr>
            <a:graphicFrameLocks noGrp="1"/>
          </p:cNvGraphicFramePr>
          <p:nvPr>
            <p:ph idx="1"/>
            <p:extLst>
              <p:ext uri="{D42A27DB-BD31-4B8C-83A1-F6EECF244321}">
                <p14:modId xmlns:p14="http://schemas.microsoft.com/office/powerpoint/2010/main" val="2685281527"/>
              </p:ext>
            </p:extLst>
          </p:nvPr>
        </p:nvGraphicFramePr>
        <p:xfrm>
          <a:off x="553335" y="1527674"/>
          <a:ext cx="9638629" cy="440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41B7217-BF9F-B76C-EDD1-A63A7213FC8E}"/>
              </a:ext>
            </a:extLst>
          </p:cNvPr>
          <p:cNvSpPr txBox="1"/>
          <p:nvPr/>
        </p:nvSpPr>
        <p:spPr>
          <a:xfrm>
            <a:off x="443583" y="6231265"/>
            <a:ext cx="12190206" cy="276999"/>
          </a:xfrm>
          <a:prstGeom prst="rect">
            <a:avLst/>
          </a:prstGeom>
          <a:noFill/>
        </p:spPr>
        <p:txBody>
          <a:bodyPr wrap="square">
            <a:spAutoFit/>
          </a:bodyPr>
          <a:lstStyle/>
          <a:p>
            <a:r>
              <a:rPr lang="en-US" sz="1200" dirty="0"/>
              <a:t>https://www.hsph.harvard.edu/obesity-prevention-source/obesity-prevention/healthcare/healthcare-obesity-prevention-recommendations-complete-list/</a:t>
            </a:r>
          </a:p>
        </p:txBody>
      </p:sp>
      <p:pic>
        <p:nvPicPr>
          <p:cNvPr id="4" name="Picture 3" descr="A diagram of a plan&#10;&#10;Description automatically generated">
            <a:extLst>
              <a:ext uri="{FF2B5EF4-FFF2-40B4-BE49-F238E27FC236}">
                <a16:creationId xmlns:a16="http://schemas.microsoft.com/office/drawing/2014/main" id="{435A54E5-5A1F-607F-D4A7-9C536DE04C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78097" y="119336"/>
            <a:ext cx="2007371" cy="2247549"/>
          </a:xfrm>
          <a:prstGeom prst="rect">
            <a:avLst/>
          </a:prstGeom>
        </p:spPr>
      </p:pic>
    </p:spTree>
    <p:extLst>
      <p:ext uri="{BB962C8B-B14F-4D97-AF65-F5344CB8AC3E}">
        <p14:creationId xmlns:p14="http://schemas.microsoft.com/office/powerpoint/2010/main" val="2720204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9"/>
          <p:cNvSpPr txBox="1">
            <a:spLocks noGrp="1"/>
          </p:cNvSpPr>
          <p:nvPr>
            <p:ph type="title"/>
          </p:nvPr>
        </p:nvSpPr>
        <p:spPr>
          <a:xfrm>
            <a:off x="320243" y="340592"/>
            <a:ext cx="11551512" cy="7961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Play"/>
              <a:buNone/>
            </a:pPr>
            <a:r>
              <a:rPr lang="en-US" sz="4400" dirty="0">
                <a:ea typeface="Cambria" panose="02040503050406030204" pitchFamily="18" charset="0"/>
              </a:rPr>
              <a:t>Balanced Measures: </a:t>
            </a:r>
            <a:br>
              <a:rPr lang="en-US" sz="4400" dirty="0">
                <a:ea typeface="Cambria" panose="02040503050406030204" pitchFamily="18" charset="0"/>
              </a:rPr>
            </a:br>
            <a:r>
              <a:rPr lang="en-US" sz="4400" dirty="0">
                <a:ea typeface="Cambria" panose="02040503050406030204" pitchFamily="18" charset="0"/>
              </a:rPr>
              <a:t>Obesity &amp; Overweight Measurement Examples</a:t>
            </a:r>
            <a:endParaRPr sz="4400" dirty="0">
              <a:ea typeface="Cambria" panose="02040503050406030204" pitchFamily="18" charset="0"/>
            </a:endParaRPr>
          </a:p>
        </p:txBody>
      </p:sp>
      <p:sp>
        <p:nvSpPr>
          <p:cNvPr id="272" name="Google Shape;272;p19"/>
          <p:cNvSpPr/>
          <p:nvPr/>
        </p:nvSpPr>
        <p:spPr>
          <a:xfrm>
            <a:off x="4296309" y="1589558"/>
            <a:ext cx="3482544" cy="1701800"/>
          </a:xfrm>
          <a:prstGeom prst="roundRect">
            <a:avLst>
              <a:gd name="adj" fmla="val 16667"/>
            </a:avLst>
          </a:prstGeom>
          <a:solidFill>
            <a:schemeClr val="accent6"/>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dirty="0">
                <a:ln>
                  <a:noFill/>
                </a:ln>
                <a:solidFill>
                  <a:schemeClr val="bg1"/>
                </a:solidFill>
                <a:effectLst/>
                <a:uLnTx/>
                <a:uFillTx/>
                <a:ea typeface="Cambria" panose="02040503050406030204" pitchFamily="18" charset="0"/>
                <a:cs typeface="Arial"/>
                <a:sym typeface="Arial"/>
              </a:rPr>
              <a:t>Clinical Outcomes</a:t>
            </a:r>
            <a:endParaRPr kumimoji="0" sz="1600" b="1" i="0" u="none" strike="noStrike" kern="1200" cap="none" spc="0" normalizeH="0" baseline="0" noProof="0" dirty="0">
              <a:ln>
                <a:noFill/>
              </a:ln>
              <a:solidFill>
                <a:schemeClr val="bg1"/>
              </a:solidFill>
              <a:effectLst/>
              <a:uLnTx/>
              <a:uFillTx/>
              <a:ea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
                <a:prstClr val="white"/>
              </a:buClr>
              <a:buSzPts val="1800"/>
              <a:buFont typeface="Arial"/>
              <a:buChar char="•"/>
              <a:tabLst/>
              <a:defRPr/>
            </a:pPr>
            <a:r>
              <a:rPr kumimoji="0" lang="en-US" sz="1600" b="0" i="0" u="none" strike="noStrike" kern="1200" cap="none" spc="0" normalizeH="0" baseline="0" noProof="0" dirty="0">
                <a:ln>
                  <a:noFill/>
                </a:ln>
                <a:solidFill>
                  <a:schemeClr val="bg1"/>
                </a:solidFill>
                <a:effectLst/>
                <a:uLnTx/>
                <a:uFillTx/>
                <a:ea typeface="Cambria" panose="02040503050406030204" pitchFamily="18" charset="0"/>
              </a:rPr>
              <a:t>Obesity/overweight prevalence </a:t>
            </a:r>
          </a:p>
          <a:p>
            <a:pPr marL="285750" marR="0" lvl="0" indent="-285750" algn="l" defTabSz="914400" rtl="0" eaLnBrk="1" fontAlgn="auto" latinLnBrk="0" hangingPunct="1">
              <a:lnSpc>
                <a:spcPct val="100000"/>
              </a:lnSpc>
              <a:spcBef>
                <a:spcPts val="0"/>
              </a:spcBef>
              <a:spcAft>
                <a:spcPts val="0"/>
              </a:spcAft>
              <a:buClr>
                <a:prstClr val="white"/>
              </a:buClr>
              <a:buSzPts val="1800"/>
              <a:buFont typeface="Arial"/>
              <a:buChar char="•"/>
              <a:tabLst/>
              <a:defRPr/>
            </a:pPr>
            <a:r>
              <a:rPr lang="en-US" sz="1600" dirty="0">
                <a:solidFill>
                  <a:schemeClr val="bg1"/>
                </a:solidFill>
                <a:ea typeface="Cambria" panose="02040503050406030204" pitchFamily="18" charset="0"/>
              </a:rPr>
              <a:t>Obesity diagnosis</a:t>
            </a:r>
          </a:p>
          <a:p>
            <a:pPr marL="285750" marR="0" lvl="0" indent="-285750" algn="l" defTabSz="914400" rtl="0" eaLnBrk="1" fontAlgn="auto" latinLnBrk="0" hangingPunct="1">
              <a:lnSpc>
                <a:spcPct val="100000"/>
              </a:lnSpc>
              <a:spcBef>
                <a:spcPts val="0"/>
              </a:spcBef>
              <a:spcAft>
                <a:spcPts val="0"/>
              </a:spcAft>
              <a:buClr>
                <a:prstClr val="white"/>
              </a:buClr>
              <a:buSzPts val="1800"/>
              <a:buFont typeface="Arial"/>
              <a:buChar char="•"/>
              <a:tabLst/>
              <a:defRPr/>
            </a:pPr>
            <a:r>
              <a:rPr lang="en-US" sz="1600" dirty="0">
                <a:solidFill>
                  <a:schemeClr val="bg1"/>
                </a:solidFill>
                <a:ea typeface="Cambria" panose="02040503050406030204" pitchFamily="18" charset="0"/>
              </a:rPr>
              <a:t>Change in weight over time</a:t>
            </a:r>
          </a:p>
          <a:p>
            <a:pPr marL="285750" indent="-285750">
              <a:buClr>
                <a:prstClr val="white"/>
              </a:buClr>
              <a:buSzPts val="1800"/>
              <a:buFont typeface="Arial"/>
              <a:buChar char="•"/>
            </a:pPr>
            <a:r>
              <a:rPr lang="en-US" sz="1600" dirty="0">
                <a:solidFill>
                  <a:schemeClr val="bg1"/>
                </a:solidFill>
                <a:ea typeface="Cambria" panose="02040503050406030204" pitchFamily="18" charset="0"/>
                <a:cs typeface="Arial"/>
                <a:sym typeface="Arial"/>
              </a:rPr>
              <a:t>Patient-reported outcomes</a:t>
            </a:r>
            <a:endParaRPr kumimoji="0" lang="en-US" sz="1600" b="0" i="0" u="none" strike="noStrike" kern="1200" cap="none" spc="0" normalizeH="0" baseline="0" noProof="0" dirty="0">
              <a:ln>
                <a:noFill/>
              </a:ln>
              <a:solidFill>
                <a:schemeClr val="bg1"/>
              </a:solidFill>
              <a:effectLst/>
              <a:uLnTx/>
              <a:uFillTx/>
              <a:ea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
                <a:prstClr val="white"/>
              </a:buClr>
              <a:buSzPts val="1800"/>
              <a:buFont typeface="Arial"/>
              <a:buChar char="•"/>
              <a:tabLst/>
              <a:defRPr/>
            </a:pPr>
            <a:r>
              <a:rPr lang="en-US" sz="1600" dirty="0">
                <a:solidFill>
                  <a:schemeClr val="bg1"/>
                </a:solidFill>
                <a:ea typeface="Cambria" panose="02040503050406030204" pitchFamily="18" charset="0"/>
              </a:rPr>
              <a:t>Anti-obesity medication prescriptions</a:t>
            </a:r>
          </a:p>
        </p:txBody>
      </p:sp>
      <p:sp>
        <p:nvSpPr>
          <p:cNvPr id="273" name="Google Shape;273;p19"/>
          <p:cNvSpPr/>
          <p:nvPr/>
        </p:nvSpPr>
        <p:spPr>
          <a:xfrm>
            <a:off x="4296309" y="4417542"/>
            <a:ext cx="3482543" cy="1701800"/>
          </a:xfrm>
          <a:prstGeom prst="roundRect">
            <a:avLst>
              <a:gd name="adj" fmla="val 16667"/>
            </a:avLst>
          </a:prstGeom>
          <a:solidFill>
            <a:srgbClr val="CD47BD"/>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buClrTx/>
              <a:buSzTx/>
              <a:buFontTx/>
              <a:buNone/>
              <a:tabLst/>
              <a:defRPr/>
            </a:pPr>
            <a:r>
              <a:rPr kumimoji="0" lang="en-US" sz="2000" b="1" i="0" u="none" strike="noStrike" kern="1200" cap="none" spc="0" normalizeH="0" baseline="0" noProof="0" dirty="0">
                <a:ln>
                  <a:noFill/>
                </a:ln>
                <a:solidFill>
                  <a:schemeClr val="bg1"/>
                </a:solidFill>
                <a:effectLst/>
                <a:uLnTx/>
                <a:uFillTx/>
                <a:ea typeface="Calibri" panose="020F0502020204030204" pitchFamily="34" charset="0"/>
                <a:cs typeface="Arial"/>
                <a:sym typeface="Arial"/>
              </a:rPr>
              <a:t>  </a:t>
            </a:r>
            <a:r>
              <a:rPr kumimoji="0" lang="en-US" sz="1600" b="1" i="0" u="none" strike="noStrike" kern="1200" cap="none" spc="0" normalizeH="0" baseline="0" noProof="0" dirty="0">
                <a:ln>
                  <a:noFill/>
                </a:ln>
                <a:solidFill>
                  <a:schemeClr val="bg1"/>
                </a:solidFill>
                <a:effectLst/>
                <a:uLnTx/>
                <a:uFillTx/>
                <a:ea typeface="Cambria" panose="02040503050406030204" pitchFamily="18" charset="0"/>
                <a:cs typeface="Arial"/>
                <a:sym typeface="Arial"/>
              </a:rPr>
              <a:t>Process Measures</a:t>
            </a:r>
          </a:p>
          <a:p>
            <a:pPr marL="285750" lvl="0" indent="-285750">
              <a:buClr>
                <a:schemeClr val="bg1"/>
              </a:buClr>
              <a:buFont typeface="Arial" panose="020B0604020202020204" pitchFamily="34" charset="0"/>
              <a:buChar char="•"/>
            </a:pPr>
            <a:r>
              <a:rPr lang="en-US" sz="1600" dirty="0">
                <a:solidFill>
                  <a:schemeClr val="bg1"/>
                </a:solidFill>
                <a:ea typeface="Cambria" panose="02040503050406030204" pitchFamily="18" charset="0"/>
              </a:rPr>
              <a:t>Documented follow-up plan</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sz="2000" b="1" i="0" u="none" strike="noStrike" kern="1200" cap="none" spc="0" normalizeH="0" baseline="0" noProof="0" dirty="0">
              <a:ln>
                <a:noFill/>
              </a:ln>
              <a:solidFill>
                <a:prstClr val="white"/>
              </a:solidFill>
              <a:effectLst/>
              <a:uLnTx/>
              <a:uFillTx/>
              <a:ea typeface="Calibri" panose="020F0502020204030204" pitchFamily="34" charset="0"/>
              <a:cs typeface="Arial"/>
              <a:sym typeface="Arial"/>
            </a:endParaRPr>
          </a:p>
        </p:txBody>
      </p:sp>
      <p:sp>
        <p:nvSpPr>
          <p:cNvPr id="274" name="Google Shape;274;p19"/>
          <p:cNvSpPr/>
          <p:nvPr/>
        </p:nvSpPr>
        <p:spPr>
          <a:xfrm>
            <a:off x="7494811" y="2968714"/>
            <a:ext cx="3482543" cy="1629636"/>
          </a:xfrm>
          <a:prstGeom prst="roundRect">
            <a:avLst>
              <a:gd name="adj" fmla="val 16667"/>
            </a:avLst>
          </a:prstGeom>
          <a:solidFill>
            <a:schemeClr val="accent2"/>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dirty="0">
                <a:ln>
                  <a:noFill/>
                </a:ln>
                <a:solidFill>
                  <a:schemeClr val="bg1"/>
                </a:solidFill>
                <a:effectLst/>
                <a:uLnTx/>
                <a:uFillTx/>
                <a:ea typeface="Cambria" panose="02040503050406030204" pitchFamily="18" charset="0"/>
                <a:cs typeface="Arial"/>
                <a:sym typeface="Arial"/>
              </a:rPr>
              <a:t>Satisfaction</a:t>
            </a:r>
            <a:endParaRPr kumimoji="0" sz="1600" b="1" i="0" u="none" strike="noStrike" kern="1200" cap="none" spc="0" normalizeH="0" baseline="0" noProof="0" dirty="0">
              <a:ln>
                <a:noFill/>
              </a:ln>
              <a:solidFill>
                <a:schemeClr val="bg1"/>
              </a:solidFill>
              <a:effectLst/>
              <a:uLnTx/>
              <a:uFillTx/>
              <a:ea typeface="Cambria" panose="02040503050406030204" pitchFamily="18" charset="0"/>
            </a:endParaRPr>
          </a:p>
          <a:p>
            <a:pPr marL="285750" marR="0" lvl="0" indent="-285750" algn="l" defTabSz="914400" rtl="0" eaLnBrk="1" fontAlgn="auto" latinLnBrk="0" hangingPunct="1">
              <a:lnSpc>
                <a:spcPct val="100000"/>
              </a:lnSpc>
              <a:spcBef>
                <a:spcPts val="0"/>
              </a:spcBef>
              <a:spcAft>
                <a:spcPts val="0"/>
              </a:spcAft>
              <a:buClr>
                <a:prstClr val="white"/>
              </a:buClr>
              <a:buSzPts val="1800"/>
              <a:buFont typeface="Arial"/>
              <a:buChar char="•"/>
              <a:tabLst/>
              <a:defRPr/>
            </a:pPr>
            <a:r>
              <a:rPr kumimoji="0" lang="en-US" sz="1600" b="0" i="0" u="none" strike="noStrike" kern="1200" cap="none" spc="0" normalizeH="0" baseline="0" noProof="0" dirty="0">
                <a:ln>
                  <a:noFill/>
                </a:ln>
                <a:solidFill>
                  <a:schemeClr val="bg1"/>
                </a:solidFill>
                <a:effectLst/>
                <a:uLnTx/>
                <a:uFillTx/>
                <a:ea typeface="Cambria" panose="02040503050406030204" pitchFamily="18" charset="0"/>
                <a:cs typeface="Arial"/>
                <a:sym typeface="Arial"/>
              </a:rPr>
              <a:t>Patient, families, caregivers </a:t>
            </a:r>
          </a:p>
          <a:p>
            <a:pPr marL="285750" marR="0" lvl="0" indent="-285750" algn="l" defTabSz="914400" rtl="0" eaLnBrk="1" fontAlgn="auto" latinLnBrk="0" hangingPunct="1">
              <a:lnSpc>
                <a:spcPct val="100000"/>
              </a:lnSpc>
              <a:spcBef>
                <a:spcPts val="0"/>
              </a:spcBef>
              <a:spcAft>
                <a:spcPts val="0"/>
              </a:spcAft>
              <a:buClr>
                <a:prstClr val="white"/>
              </a:buClr>
              <a:buSzPts val="1800"/>
              <a:buFont typeface="Arial"/>
              <a:buChar char="•"/>
              <a:tabLst/>
              <a:defRPr/>
            </a:pPr>
            <a:r>
              <a:rPr kumimoji="0" lang="en-US" sz="1600" b="0" i="0" u="none" strike="noStrike" kern="1200" cap="none" spc="0" normalizeH="0" baseline="0" noProof="0" dirty="0">
                <a:ln>
                  <a:noFill/>
                </a:ln>
                <a:solidFill>
                  <a:schemeClr val="bg1"/>
                </a:solidFill>
                <a:effectLst/>
                <a:uLnTx/>
                <a:uFillTx/>
                <a:ea typeface="Cambria" panose="02040503050406030204" pitchFamily="18" charset="0"/>
                <a:cs typeface="Arial"/>
                <a:sym typeface="Arial"/>
              </a:rPr>
              <a:t>Staff </a:t>
            </a:r>
          </a:p>
        </p:txBody>
      </p:sp>
      <p:sp>
        <p:nvSpPr>
          <p:cNvPr id="275" name="Google Shape;275;p19"/>
          <p:cNvSpPr/>
          <p:nvPr/>
        </p:nvSpPr>
        <p:spPr>
          <a:xfrm>
            <a:off x="1214646" y="2968714"/>
            <a:ext cx="3482543" cy="1701800"/>
          </a:xfrm>
          <a:prstGeom prst="roundRect">
            <a:avLst>
              <a:gd name="adj" fmla="val 16667"/>
            </a:avLst>
          </a:prstGeom>
          <a:solidFill>
            <a:srgbClr val="0F9ED5"/>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buClrTx/>
              <a:buSzTx/>
              <a:buFontTx/>
              <a:buNone/>
              <a:tabLst/>
              <a:defRPr/>
            </a:pPr>
            <a:r>
              <a:rPr kumimoji="0" lang="en-US" b="1" i="0" u="none" strike="noStrike" kern="1200" cap="none" spc="0" normalizeH="0" baseline="0" noProof="0" dirty="0">
                <a:ln>
                  <a:noFill/>
                </a:ln>
                <a:solidFill>
                  <a:schemeClr val="bg1"/>
                </a:solidFill>
                <a:effectLst/>
                <a:uLnTx/>
                <a:uFillTx/>
                <a:ea typeface="Cambria" panose="02040503050406030204" pitchFamily="18" charset="0"/>
                <a:cs typeface="Arial"/>
                <a:sym typeface="Arial"/>
              </a:rPr>
              <a:t>Cost </a:t>
            </a: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b="0" i="0" u="none" strike="noStrike" kern="1200" cap="none" spc="0" normalizeH="0" baseline="0" noProof="0" dirty="0">
                <a:ln>
                  <a:noFill/>
                </a:ln>
                <a:solidFill>
                  <a:schemeClr val="bg1"/>
                </a:solidFill>
                <a:effectLst/>
                <a:uLnTx/>
                <a:uFillTx/>
                <a:ea typeface="Cambria" panose="02040503050406030204" pitchFamily="18" charset="0"/>
                <a:cs typeface="Arial"/>
                <a:sym typeface="Arial"/>
              </a:rPr>
              <a:t>Direct/indirect</a:t>
            </a:r>
          </a:p>
        </p:txBody>
      </p:sp>
      <p:pic>
        <p:nvPicPr>
          <p:cNvPr id="3" name="Picture 2">
            <a:extLst>
              <a:ext uri="{FF2B5EF4-FFF2-40B4-BE49-F238E27FC236}">
                <a16:creationId xmlns:a16="http://schemas.microsoft.com/office/drawing/2014/main" id="{440446B3-609D-2D6A-3E12-5F8574E1F3C6}"/>
              </a:ext>
            </a:extLst>
          </p:cNvPr>
          <p:cNvPicPr>
            <a:picLocks noChangeAspect="1"/>
          </p:cNvPicPr>
          <p:nvPr/>
        </p:nvPicPr>
        <p:blipFill>
          <a:blip r:embed="rId3"/>
          <a:stretch>
            <a:fillRect/>
          </a:stretch>
        </p:blipFill>
        <p:spPr>
          <a:xfrm>
            <a:off x="5175194" y="3401835"/>
            <a:ext cx="1724771" cy="90522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33520BF-75F9-6CF7-CE0B-B5911020C188}"/>
              </a:ext>
            </a:extLst>
          </p:cNvPr>
          <p:cNvGrpSpPr/>
          <p:nvPr/>
        </p:nvGrpSpPr>
        <p:grpSpPr>
          <a:xfrm>
            <a:off x="424547" y="1735084"/>
            <a:ext cx="4516857" cy="2833288"/>
            <a:chOff x="534117" y="1977763"/>
            <a:chExt cx="4348498" cy="2727681"/>
          </a:xfrm>
          <a:effectLst>
            <a:outerShdw blurRad="50800" dist="38100" algn="l" rotWithShape="0">
              <a:prstClr val="black">
                <a:alpha val="40000"/>
              </a:prstClr>
            </a:outerShdw>
          </a:effectLst>
        </p:grpSpPr>
        <p:sp>
          <p:nvSpPr>
            <p:cNvPr id="5" name="Freeform: Shape 4">
              <a:extLst>
                <a:ext uri="{FF2B5EF4-FFF2-40B4-BE49-F238E27FC236}">
                  <a16:creationId xmlns:a16="http://schemas.microsoft.com/office/drawing/2014/main" id="{B655990C-1239-90CF-9F0B-A15575510F51}"/>
                </a:ext>
              </a:extLst>
            </p:cNvPr>
            <p:cNvSpPr/>
            <p:nvPr/>
          </p:nvSpPr>
          <p:spPr>
            <a:xfrm>
              <a:off x="792680" y="3010397"/>
              <a:ext cx="3831376" cy="1033224"/>
            </a:xfrm>
            <a:custGeom>
              <a:avLst/>
              <a:gdLst>
                <a:gd name="connsiteX0" fmla="*/ 3831376 w 3831376"/>
                <a:gd name="connsiteY0" fmla="*/ 0 h 1033224"/>
                <a:gd name="connsiteX1" fmla="*/ 3553173 w 3831376"/>
                <a:gd name="connsiteY1" fmla="*/ 683093 h 1033224"/>
                <a:gd name="connsiteX2" fmla="*/ 3494175 w 3831376"/>
                <a:gd name="connsiteY2" fmla="*/ 719405 h 1033224"/>
                <a:gd name="connsiteX3" fmla="*/ 1915678 w 3831376"/>
                <a:gd name="connsiteY3" fmla="*/ 1033224 h 1033224"/>
                <a:gd name="connsiteX4" fmla="*/ 337182 w 3831376"/>
                <a:gd name="connsiteY4" fmla="*/ 719405 h 1033224"/>
                <a:gd name="connsiteX5" fmla="*/ 278205 w 3831376"/>
                <a:gd name="connsiteY5" fmla="*/ 683106 h 1033224"/>
                <a:gd name="connsiteX6" fmla="*/ 0 w 3831376"/>
                <a:gd name="connsiteY6" fmla="*/ 9 h 1033224"/>
                <a:gd name="connsiteX7" fmla="*/ 16877 w 3831376"/>
                <a:gd name="connsiteY7" fmla="*/ 9955 h 1033224"/>
                <a:gd name="connsiteX8" fmla="*/ 1915680 w 3831376"/>
                <a:gd name="connsiteY8" fmla="*/ 371400 h 1033224"/>
                <a:gd name="connsiteX9" fmla="*/ 3814483 w 3831376"/>
                <a:gd name="connsiteY9" fmla="*/ 9955 h 1033224"/>
                <a:gd name="connsiteX10" fmla="*/ 3831376 w 3831376"/>
                <a:gd name="connsiteY10" fmla="*/ 0 h 103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376" h="1033224">
                  <a:moveTo>
                    <a:pt x="3831376" y="0"/>
                  </a:moveTo>
                  <a:lnTo>
                    <a:pt x="3553173" y="683093"/>
                  </a:lnTo>
                  <a:lnTo>
                    <a:pt x="3494175" y="719405"/>
                  </a:lnTo>
                  <a:cubicBezTo>
                    <a:pt x="3152084" y="908741"/>
                    <a:pt x="2572759" y="1033224"/>
                    <a:pt x="1915678" y="1033224"/>
                  </a:cubicBezTo>
                  <a:cubicBezTo>
                    <a:pt x="1258597" y="1033224"/>
                    <a:pt x="679273" y="908741"/>
                    <a:pt x="337182" y="719405"/>
                  </a:cubicBezTo>
                  <a:lnTo>
                    <a:pt x="278205" y="683106"/>
                  </a:lnTo>
                  <a:lnTo>
                    <a:pt x="0" y="9"/>
                  </a:lnTo>
                  <a:lnTo>
                    <a:pt x="16877" y="9955"/>
                  </a:lnTo>
                  <a:cubicBezTo>
                    <a:pt x="428385" y="228025"/>
                    <a:pt x="1125265" y="371400"/>
                    <a:pt x="1915680" y="371400"/>
                  </a:cubicBezTo>
                  <a:cubicBezTo>
                    <a:pt x="2706096" y="371400"/>
                    <a:pt x="3402976" y="228025"/>
                    <a:pt x="3814483" y="9955"/>
                  </a:cubicBezTo>
                  <a:lnTo>
                    <a:pt x="3831376" y="0"/>
                  </a:lnTo>
                  <a:close/>
                </a:path>
              </a:pathLst>
            </a:custGeom>
            <a:solidFill>
              <a:srgbClr val="07A398"/>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7" name="Freeform: Shape 6">
              <a:extLst>
                <a:ext uri="{FF2B5EF4-FFF2-40B4-BE49-F238E27FC236}">
                  <a16:creationId xmlns:a16="http://schemas.microsoft.com/office/drawing/2014/main" id="{AE4A558C-ADA7-70C8-FF76-D8F77F161D75}"/>
                </a:ext>
              </a:extLst>
            </p:cNvPr>
            <p:cNvSpPr/>
            <p:nvPr/>
          </p:nvSpPr>
          <p:spPr>
            <a:xfrm>
              <a:off x="534117" y="1977763"/>
              <a:ext cx="4348498" cy="1404034"/>
            </a:xfrm>
            <a:custGeom>
              <a:avLst/>
              <a:gdLst>
                <a:gd name="connsiteX0" fmla="*/ 2174249 w 4348498"/>
                <a:gd name="connsiteY0" fmla="*/ 0 h 1404034"/>
                <a:gd name="connsiteX1" fmla="*/ 4348498 w 4348498"/>
                <a:gd name="connsiteY1" fmla="*/ 370843 h 1404034"/>
                <a:gd name="connsiteX2" fmla="*/ 4332580 w 4348498"/>
                <a:gd name="connsiteY2" fmla="*/ 397776 h 1404034"/>
                <a:gd name="connsiteX3" fmla="*/ 4348497 w 4348498"/>
                <a:gd name="connsiteY3" fmla="*/ 397776 h 1404034"/>
                <a:gd name="connsiteX4" fmla="*/ 4089939 w 4348498"/>
                <a:gd name="connsiteY4" fmla="*/ 1032634 h 1404034"/>
                <a:gd name="connsiteX5" fmla="*/ 4073046 w 4348498"/>
                <a:gd name="connsiteY5" fmla="*/ 1042589 h 1404034"/>
                <a:gd name="connsiteX6" fmla="*/ 2174243 w 4348498"/>
                <a:gd name="connsiteY6" fmla="*/ 1404034 h 1404034"/>
                <a:gd name="connsiteX7" fmla="*/ 275440 w 4348498"/>
                <a:gd name="connsiteY7" fmla="*/ 1042589 h 1404034"/>
                <a:gd name="connsiteX8" fmla="*/ 258563 w 4348498"/>
                <a:gd name="connsiteY8" fmla="*/ 1032643 h 1404034"/>
                <a:gd name="connsiteX9" fmla="*/ 1 w 4348498"/>
                <a:gd name="connsiteY9" fmla="*/ 397776 h 1404034"/>
                <a:gd name="connsiteX10" fmla="*/ 15919 w 4348498"/>
                <a:gd name="connsiteY10" fmla="*/ 397776 h 1404034"/>
                <a:gd name="connsiteX11" fmla="*/ 0 w 4348498"/>
                <a:gd name="connsiteY11" fmla="*/ 370843 h 1404034"/>
                <a:gd name="connsiteX12" fmla="*/ 2174249 w 4348498"/>
                <a:gd name="connsiteY12" fmla="*/ 0 h 140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8498" h="1404034">
                  <a:moveTo>
                    <a:pt x="2174249" y="0"/>
                  </a:moveTo>
                  <a:cubicBezTo>
                    <a:pt x="3375054" y="0"/>
                    <a:pt x="4348498" y="166032"/>
                    <a:pt x="4348498" y="370843"/>
                  </a:cubicBezTo>
                  <a:lnTo>
                    <a:pt x="4332580" y="397776"/>
                  </a:lnTo>
                  <a:lnTo>
                    <a:pt x="4348497" y="397776"/>
                  </a:lnTo>
                  <a:lnTo>
                    <a:pt x="4089939" y="1032634"/>
                  </a:lnTo>
                  <a:lnTo>
                    <a:pt x="4073046" y="1042589"/>
                  </a:lnTo>
                  <a:cubicBezTo>
                    <a:pt x="3661539" y="1260659"/>
                    <a:pt x="2964659" y="1404034"/>
                    <a:pt x="2174243" y="1404034"/>
                  </a:cubicBezTo>
                  <a:cubicBezTo>
                    <a:pt x="1383828" y="1404034"/>
                    <a:pt x="686948" y="1260659"/>
                    <a:pt x="275440" y="1042589"/>
                  </a:cubicBezTo>
                  <a:lnTo>
                    <a:pt x="258563" y="1032643"/>
                  </a:lnTo>
                  <a:lnTo>
                    <a:pt x="1" y="397776"/>
                  </a:lnTo>
                  <a:lnTo>
                    <a:pt x="15919" y="397776"/>
                  </a:lnTo>
                  <a:lnTo>
                    <a:pt x="0" y="370843"/>
                  </a:lnTo>
                  <a:cubicBezTo>
                    <a:pt x="0" y="166032"/>
                    <a:pt x="973444" y="0"/>
                    <a:pt x="2174249" y="0"/>
                  </a:cubicBezTo>
                  <a:close/>
                </a:path>
              </a:pathLst>
            </a:custGeom>
            <a:solidFill>
              <a:srgbClr val="0680C3"/>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8" name="Freeform: Shape 7">
              <a:extLst>
                <a:ext uri="{FF2B5EF4-FFF2-40B4-BE49-F238E27FC236}">
                  <a16:creationId xmlns:a16="http://schemas.microsoft.com/office/drawing/2014/main" id="{E1710A51-2B8C-675A-928C-30CD4CD6C063}"/>
                </a:ext>
              </a:extLst>
            </p:cNvPr>
            <p:cNvSpPr/>
            <p:nvPr/>
          </p:nvSpPr>
          <p:spPr>
            <a:xfrm>
              <a:off x="1070885" y="3693490"/>
              <a:ext cx="3274968" cy="1011954"/>
            </a:xfrm>
            <a:custGeom>
              <a:avLst/>
              <a:gdLst>
                <a:gd name="connsiteX0" fmla="*/ 3274968 w 3274968"/>
                <a:gd name="connsiteY0" fmla="*/ 0 h 1011954"/>
                <a:gd name="connsiteX1" fmla="*/ 3008902 w 3274968"/>
                <a:gd name="connsiteY1" fmla="*/ 653291 h 1011954"/>
                <a:gd name="connsiteX2" fmla="*/ 2999118 w 3274968"/>
                <a:gd name="connsiteY2" fmla="*/ 662059 h 1011954"/>
                <a:gd name="connsiteX3" fmla="*/ 1637475 w 3274968"/>
                <a:gd name="connsiteY3" fmla="*/ 1011954 h 1011954"/>
                <a:gd name="connsiteX4" fmla="*/ 275832 w 3274968"/>
                <a:gd name="connsiteY4" fmla="*/ 662060 h 1011954"/>
                <a:gd name="connsiteX5" fmla="*/ 266068 w 3274968"/>
                <a:gd name="connsiteY5" fmla="*/ 653309 h 1011954"/>
                <a:gd name="connsiteX6" fmla="*/ 0 w 3274968"/>
                <a:gd name="connsiteY6" fmla="*/ 13 h 1011954"/>
                <a:gd name="connsiteX7" fmla="*/ 58977 w 3274968"/>
                <a:gd name="connsiteY7" fmla="*/ 36312 h 1011954"/>
                <a:gd name="connsiteX8" fmla="*/ 1637473 w 3274968"/>
                <a:gd name="connsiteY8" fmla="*/ 350131 h 1011954"/>
                <a:gd name="connsiteX9" fmla="*/ 3215970 w 3274968"/>
                <a:gd name="connsiteY9" fmla="*/ 36312 h 1011954"/>
                <a:gd name="connsiteX10" fmla="*/ 3274968 w 3274968"/>
                <a:gd name="connsiteY10" fmla="*/ 0 h 10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4968" h="1011954">
                  <a:moveTo>
                    <a:pt x="3274968" y="0"/>
                  </a:moveTo>
                  <a:lnTo>
                    <a:pt x="3008902" y="653291"/>
                  </a:lnTo>
                  <a:lnTo>
                    <a:pt x="2999118" y="662059"/>
                  </a:lnTo>
                  <a:cubicBezTo>
                    <a:pt x="2736889" y="870473"/>
                    <a:pt x="2225451" y="1011954"/>
                    <a:pt x="1637475" y="1011954"/>
                  </a:cubicBezTo>
                  <a:cubicBezTo>
                    <a:pt x="1049500" y="1011954"/>
                    <a:pt x="538062" y="870473"/>
                    <a:pt x="275832" y="662060"/>
                  </a:cubicBezTo>
                  <a:lnTo>
                    <a:pt x="266068" y="653309"/>
                  </a:lnTo>
                  <a:lnTo>
                    <a:pt x="0" y="13"/>
                  </a:lnTo>
                  <a:lnTo>
                    <a:pt x="58977" y="36312"/>
                  </a:lnTo>
                  <a:cubicBezTo>
                    <a:pt x="401068" y="225648"/>
                    <a:pt x="980392" y="350131"/>
                    <a:pt x="1637473" y="350131"/>
                  </a:cubicBezTo>
                  <a:cubicBezTo>
                    <a:pt x="2294554" y="350131"/>
                    <a:pt x="2873879" y="225648"/>
                    <a:pt x="3215970" y="36312"/>
                  </a:cubicBezTo>
                  <a:lnTo>
                    <a:pt x="3274968" y="0"/>
                  </a:lnTo>
                  <a:close/>
                </a:path>
              </a:pathLst>
            </a:custGeom>
            <a:solidFill>
              <a:srgbClr val="90C22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10" name="Oval 9">
              <a:extLst>
                <a:ext uri="{FF2B5EF4-FFF2-40B4-BE49-F238E27FC236}">
                  <a16:creationId xmlns:a16="http://schemas.microsoft.com/office/drawing/2014/main" id="{87B36AD5-ECB9-DEE5-04A6-7678488630C3}"/>
                </a:ext>
              </a:extLst>
            </p:cNvPr>
            <p:cNvSpPr/>
            <p:nvPr/>
          </p:nvSpPr>
          <p:spPr>
            <a:xfrm>
              <a:off x="688699" y="2067332"/>
              <a:ext cx="4039334" cy="688955"/>
            </a:xfrm>
            <a:prstGeom prst="ellipse">
              <a:avLst/>
            </a:prstGeom>
            <a:solidFill>
              <a:srgbClr val="0680C3">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cxnSp>
        <p:nvCxnSpPr>
          <p:cNvPr id="17" name="Straight Arrow Connector 16">
            <a:extLst>
              <a:ext uri="{FF2B5EF4-FFF2-40B4-BE49-F238E27FC236}">
                <a16:creationId xmlns:a16="http://schemas.microsoft.com/office/drawing/2014/main" id="{8D4AC368-0C4D-4A6C-9FB5-4E6C1E223304}"/>
              </a:ext>
            </a:extLst>
          </p:cNvPr>
          <p:cNvCxnSpPr>
            <a:cxnSpLocks/>
          </p:cNvCxnSpPr>
          <p:nvPr/>
        </p:nvCxnSpPr>
        <p:spPr>
          <a:xfrm>
            <a:off x="4481462" y="3079241"/>
            <a:ext cx="1298435" cy="0"/>
          </a:xfrm>
          <a:prstGeom prst="straightConnector1">
            <a:avLst/>
          </a:prstGeom>
          <a:noFill/>
          <a:ln w="25400" cap="flat" cmpd="sng" algn="ctr">
            <a:solidFill>
              <a:srgbClr val="07A398"/>
            </a:solidFill>
            <a:prstDash val="sysDash"/>
            <a:miter lim="800000"/>
            <a:tailEnd type="triangle"/>
          </a:ln>
          <a:effectLst/>
        </p:spPr>
      </p:cxnSp>
      <p:cxnSp>
        <p:nvCxnSpPr>
          <p:cNvPr id="18" name="Straight Arrow Connector 17">
            <a:extLst>
              <a:ext uri="{FF2B5EF4-FFF2-40B4-BE49-F238E27FC236}">
                <a16:creationId xmlns:a16="http://schemas.microsoft.com/office/drawing/2014/main" id="{88426736-0F10-D9B8-DC00-354DA795D715}"/>
              </a:ext>
            </a:extLst>
          </p:cNvPr>
          <p:cNvCxnSpPr>
            <a:cxnSpLocks/>
          </p:cNvCxnSpPr>
          <p:nvPr/>
        </p:nvCxnSpPr>
        <p:spPr>
          <a:xfrm>
            <a:off x="3141163" y="5177164"/>
            <a:ext cx="1554480" cy="0"/>
          </a:xfrm>
          <a:prstGeom prst="straightConnector1">
            <a:avLst/>
          </a:prstGeom>
          <a:noFill/>
          <a:ln w="25400" cap="flat" cmpd="sng" algn="ctr">
            <a:solidFill>
              <a:srgbClr val="90C221"/>
            </a:solidFill>
            <a:prstDash val="sysDash"/>
            <a:miter lim="800000"/>
            <a:tailEnd type="triangle"/>
          </a:ln>
          <a:effectLst/>
        </p:spPr>
      </p:cxnSp>
      <p:sp>
        <p:nvSpPr>
          <p:cNvPr id="23" name="TextBox 22">
            <a:extLst>
              <a:ext uri="{FF2B5EF4-FFF2-40B4-BE49-F238E27FC236}">
                <a16:creationId xmlns:a16="http://schemas.microsoft.com/office/drawing/2014/main" id="{43935C65-4D21-0B15-253A-89448961FD92}"/>
              </a:ext>
            </a:extLst>
          </p:cNvPr>
          <p:cNvSpPr txBox="1"/>
          <p:nvPr/>
        </p:nvSpPr>
        <p:spPr>
          <a:xfrm>
            <a:off x="5452649" y="1085359"/>
            <a:ext cx="6259737" cy="430887"/>
          </a:xfrm>
          <a:prstGeom prst="rect">
            <a:avLst/>
          </a:prstGeom>
          <a:noFill/>
        </p:spPr>
        <p:txBody>
          <a:bodyPr wrap="square" rtlCol="0">
            <a:spAutoFit/>
          </a:bodyPr>
          <a:lstStyle/>
          <a:p>
            <a:pPr>
              <a:spcAft>
                <a:spcPts val="600"/>
              </a:spcAft>
            </a:pPr>
            <a:r>
              <a:rPr lang="en-US" altLang="ko-KR" sz="2200" b="1" dirty="0">
                <a:solidFill>
                  <a:schemeClr val="accent5">
                    <a:lumMod val="75000"/>
                  </a:schemeClr>
                </a:solidFill>
                <a:ea typeface="Cambria" panose="02040503050406030204" pitchFamily="18" charset="0"/>
                <a:cs typeface="Arial" pitchFamily="34" charset="0"/>
              </a:rPr>
              <a:t>Purpose Statement</a:t>
            </a:r>
            <a:endParaRPr lang="ko-KR" altLang="en-US" sz="2200" b="1" dirty="0">
              <a:solidFill>
                <a:schemeClr val="accent5">
                  <a:lumMod val="75000"/>
                </a:schemeClr>
              </a:solidFill>
              <a:cs typeface="Arial" pitchFamily="34" charset="0"/>
            </a:endParaRPr>
          </a:p>
        </p:txBody>
      </p:sp>
      <p:sp>
        <p:nvSpPr>
          <p:cNvPr id="29" name="TextBox 28">
            <a:extLst>
              <a:ext uri="{FF2B5EF4-FFF2-40B4-BE49-F238E27FC236}">
                <a16:creationId xmlns:a16="http://schemas.microsoft.com/office/drawing/2014/main" id="{1C2CCBED-4A07-0018-596E-591865FDA363}"/>
              </a:ext>
            </a:extLst>
          </p:cNvPr>
          <p:cNvSpPr txBox="1"/>
          <p:nvPr/>
        </p:nvSpPr>
        <p:spPr>
          <a:xfrm>
            <a:off x="4721702" y="4701928"/>
            <a:ext cx="6414539" cy="430887"/>
          </a:xfrm>
          <a:prstGeom prst="rect">
            <a:avLst/>
          </a:prstGeom>
          <a:noFill/>
        </p:spPr>
        <p:txBody>
          <a:bodyPr wrap="square" rtlCol="0">
            <a:spAutoFit/>
          </a:bodyPr>
          <a:lstStyle/>
          <a:p>
            <a:r>
              <a:rPr lang="en-US" altLang="ko-KR" sz="2200" b="1" dirty="0">
                <a:solidFill>
                  <a:srgbClr val="6EA92D"/>
                </a:solidFill>
                <a:ea typeface="Cambria" panose="02040503050406030204" pitchFamily="18" charset="0"/>
                <a:cs typeface="Arial" pitchFamily="34" charset="0"/>
              </a:rPr>
              <a:t>Specific Aim Statement</a:t>
            </a:r>
            <a:endParaRPr lang="ko-KR" altLang="en-US" sz="2200" b="1" dirty="0">
              <a:solidFill>
                <a:srgbClr val="6EA92D"/>
              </a:solidFill>
              <a:cs typeface="Arial" pitchFamily="34" charset="0"/>
            </a:endParaRPr>
          </a:p>
        </p:txBody>
      </p:sp>
      <p:sp>
        <p:nvSpPr>
          <p:cNvPr id="36" name="TextBox 35">
            <a:extLst>
              <a:ext uri="{FF2B5EF4-FFF2-40B4-BE49-F238E27FC236}">
                <a16:creationId xmlns:a16="http://schemas.microsoft.com/office/drawing/2014/main" id="{D5DD9968-0184-C784-48EF-9D990865E243}"/>
              </a:ext>
            </a:extLst>
          </p:cNvPr>
          <p:cNvSpPr txBox="1"/>
          <p:nvPr/>
        </p:nvSpPr>
        <p:spPr>
          <a:xfrm>
            <a:off x="904891" y="2661211"/>
            <a:ext cx="3464802" cy="307777"/>
          </a:xfrm>
          <a:prstGeom prst="rect">
            <a:avLst/>
          </a:prstGeom>
          <a:noFill/>
        </p:spPr>
        <p:txBody>
          <a:bodyPr wrap="square" rtlCol="0">
            <a:spAutoFit/>
          </a:bodyPr>
          <a:lstStyle/>
          <a:p>
            <a:pPr algn="ctr"/>
            <a:r>
              <a:rPr lang="en-US" altLang="ko-KR" sz="1400" b="1" dirty="0">
                <a:solidFill>
                  <a:prstClr val="white"/>
                </a:solidFill>
                <a:cs typeface="Arial" pitchFamily="34" charset="0"/>
              </a:rPr>
              <a:t>PURPOSE STATEMENT</a:t>
            </a:r>
            <a:endParaRPr lang="ko-KR" altLang="en-US" sz="1400" b="1" dirty="0">
              <a:solidFill>
                <a:prstClr val="white"/>
              </a:solidFill>
              <a:cs typeface="Arial" pitchFamily="34" charset="0"/>
            </a:endParaRPr>
          </a:p>
        </p:txBody>
      </p:sp>
      <p:sp>
        <p:nvSpPr>
          <p:cNvPr id="37" name="TextBox 36">
            <a:extLst>
              <a:ext uri="{FF2B5EF4-FFF2-40B4-BE49-F238E27FC236}">
                <a16:creationId xmlns:a16="http://schemas.microsoft.com/office/drawing/2014/main" id="{8873C84C-1F8D-FB02-6226-7955DD176088}"/>
              </a:ext>
            </a:extLst>
          </p:cNvPr>
          <p:cNvSpPr txBox="1"/>
          <p:nvPr/>
        </p:nvSpPr>
        <p:spPr>
          <a:xfrm>
            <a:off x="1225047" y="3364747"/>
            <a:ext cx="2824490" cy="307777"/>
          </a:xfrm>
          <a:prstGeom prst="rect">
            <a:avLst/>
          </a:prstGeom>
          <a:noFill/>
        </p:spPr>
        <p:txBody>
          <a:bodyPr wrap="square" rtlCol="0">
            <a:spAutoFit/>
          </a:bodyPr>
          <a:lstStyle/>
          <a:p>
            <a:pPr algn="ctr"/>
            <a:r>
              <a:rPr lang="en-US" altLang="ko-KR" sz="1400" b="1" dirty="0">
                <a:solidFill>
                  <a:prstClr val="white"/>
                </a:solidFill>
                <a:cs typeface="Arial" pitchFamily="34" charset="0"/>
              </a:rPr>
              <a:t>GLOBAL AIM STATEMENT</a:t>
            </a:r>
            <a:endParaRPr lang="ko-KR" altLang="en-US" sz="1400" b="1" dirty="0">
              <a:solidFill>
                <a:prstClr val="white"/>
              </a:solidFill>
              <a:cs typeface="Arial" pitchFamily="34" charset="0"/>
            </a:endParaRPr>
          </a:p>
        </p:txBody>
      </p:sp>
      <p:sp>
        <p:nvSpPr>
          <p:cNvPr id="38" name="TextBox 37">
            <a:extLst>
              <a:ext uri="{FF2B5EF4-FFF2-40B4-BE49-F238E27FC236}">
                <a16:creationId xmlns:a16="http://schemas.microsoft.com/office/drawing/2014/main" id="{8342EF85-BD6F-224B-D841-6B269F243B12}"/>
              </a:ext>
            </a:extLst>
          </p:cNvPr>
          <p:cNvSpPr txBox="1"/>
          <p:nvPr/>
        </p:nvSpPr>
        <p:spPr>
          <a:xfrm>
            <a:off x="1308844" y="3977517"/>
            <a:ext cx="2656896" cy="307777"/>
          </a:xfrm>
          <a:prstGeom prst="rect">
            <a:avLst/>
          </a:prstGeom>
          <a:noFill/>
        </p:spPr>
        <p:txBody>
          <a:bodyPr wrap="square" rtlCol="0">
            <a:spAutoFit/>
          </a:bodyPr>
          <a:lstStyle/>
          <a:p>
            <a:pPr algn="ctr"/>
            <a:r>
              <a:rPr lang="en-US" altLang="ko-KR" sz="1400" b="1" dirty="0">
                <a:solidFill>
                  <a:prstClr val="white"/>
                </a:solidFill>
                <a:cs typeface="Arial" pitchFamily="34" charset="0"/>
              </a:rPr>
              <a:t>SPECIFIC AIM STATEMENT</a:t>
            </a:r>
            <a:endParaRPr lang="ko-KR" altLang="en-US" sz="1400" b="1" dirty="0">
              <a:solidFill>
                <a:prstClr val="white"/>
              </a:solidFill>
              <a:cs typeface="Arial" pitchFamily="34" charset="0"/>
            </a:endParaRPr>
          </a:p>
        </p:txBody>
      </p:sp>
      <p:cxnSp>
        <p:nvCxnSpPr>
          <p:cNvPr id="46" name="Straight Connector 45">
            <a:extLst>
              <a:ext uri="{FF2B5EF4-FFF2-40B4-BE49-F238E27FC236}">
                <a16:creationId xmlns:a16="http://schemas.microsoft.com/office/drawing/2014/main" id="{FF6A8581-03A1-8C8C-08ED-42EDFD3C95B7}"/>
              </a:ext>
            </a:extLst>
          </p:cNvPr>
          <p:cNvCxnSpPr/>
          <p:nvPr/>
        </p:nvCxnSpPr>
        <p:spPr>
          <a:xfrm>
            <a:off x="3141163" y="4568372"/>
            <a:ext cx="0" cy="608792"/>
          </a:xfrm>
          <a:prstGeom prst="line">
            <a:avLst/>
          </a:prstGeom>
          <a:ln w="254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47" name="Donut 24">
            <a:extLst>
              <a:ext uri="{FF2B5EF4-FFF2-40B4-BE49-F238E27FC236}">
                <a16:creationId xmlns:a16="http://schemas.microsoft.com/office/drawing/2014/main" id="{E058CBED-B839-F8F3-6047-BDB1B4A00721}"/>
              </a:ext>
            </a:extLst>
          </p:cNvPr>
          <p:cNvSpPr/>
          <p:nvPr/>
        </p:nvSpPr>
        <p:spPr>
          <a:xfrm>
            <a:off x="4296345" y="4701928"/>
            <a:ext cx="401768" cy="405039"/>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000000"/>
              </a:solidFill>
              <a:effectLst/>
              <a:uLnTx/>
              <a:uFillTx/>
              <a:latin typeface="Arial"/>
              <a:cs typeface="+mn-cs"/>
            </a:endParaRPr>
          </a:p>
        </p:txBody>
      </p:sp>
      <p:cxnSp>
        <p:nvCxnSpPr>
          <p:cNvPr id="48" name="Straight Arrow Connector 47">
            <a:extLst>
              <a:ext uri="{FF2B5EF4-FFF2-40B4-BE49-F238E27FC236}">
                <a16:creationId xmlns:a16="http://schemas.microsoft.com/office/drawing/2014/main" id="{E25BC697-D228-4B33-2312-C3BE4BB0BDDF}"/>
              </a:ext>
            </a:extLst>
          </p:cNvPr>
          <p:cNvCxnSpPr>
            <a:cxnSpLocks/>
          </p:cNvCxnSpPr>
          <p:nvPr/>
        </p:nvCxnSpPr>
        <p:spPr>
          <a:xfrm>
            <a:off x="3734020" y="1378426"/>
            <a:ext cx="1013086" cy="0"/>
          </a:xfrm>
          <a:prstGeom prst="straightConnector1">
            <a:avLst/>
          </a:prstGeom>
          <a:noFill/>
          <a:ln w="25400" cap="flat" cmpd="sng" algn="ctr">
            <a:solidFill>
              <a:srgbClr val="0680C3"/>
            </a:solidFill>
            <a:prstDash val="sysDash"/>
            <a:miter lim="800000"/>
            <a:tailEnd type="triangle"/>
          </a:ln>
          <a:effectLst/>
        </p:spPr>
      </p:cxnSp>
      <p:cxnSp>
        <p:nvCxnSpPr>
          <p:cNvPr id="49" name="Straight Connector 48">
            <a:extLst>
              <a:ext uri="{FF2B5EF4-FFF2-40B4-BE49-F238E27FC236}">
                <a16:creationId xmlns:a16="http://schemas.microsoft.com/office/drawing/2014/main" id="{4FAB9118-D990-1B59-E5CE-1C7F2EFCBB92}"/>
              </a:ext>
            </a:extLst>
          </p:cNvPr>
          <p:cNvCxnSpPr>
            <a:cxnSpLocks/>
          </p:cNvCxnSpPr>
          <p:nvPr/>
        </p:nvCxnSpPr>
        <p:spPr>
          <a:xfrm>
            <a:off x="3715910" y="1378426"/>
            <a:ext cx="0" cy="368544"/>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pic>
        <p:nvPicPr>
          <p:cNvPr id="51" name="Graphic 50" descr="Partial sun with solid fill">
            <a:extLst>
              <a:ext uri="{FF2B5EF4-FFF2-40B4-BE49-F238E27FC236}">
                <a16:creationId xmlns:a16="http://schemas.microsoft.com/office/drawing/2014/main" id="{B1251BA9-64D7-3E5E-EAA5-B4F3FC2CA0F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65215" y="1038566"/>
            <a:ext cx="610034" cy="610034"/>
          </a:xfrm>
          <a:prstGeom prst="rect">
            <a:avLst/>
          </a:prstGeom>
        </p:spPr>
      </p:pic>
      <p:pic>
        <p:nvPicPr>
          <p:cNvPr id="55" name="Graphic 54" descr="Plant With Roots with solid fill">
            <a:extLst>
              <a:ext uri="{FF2B5EF4-FFF2-40B4-BE49-F238E27FC236}">
                <a16:creationId xmlns:a16="http://schemas.microsoft.com/office/drawing/2014/main" id="{D7273F7E-E949-0CA9-3E85-650ED26E0E8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698127" y="2766528"/>
            <a:ext cx="625426" cy="625426"/>
          </a:xfrm>
          <a:prstGeom prst="rect">
            <a:avLst/>
          </a:prstGeom>
        </p:spPr>
      </p:pic>
      <p:pic>
        <p:nvPicPr>
          <p:cNvPr id="56" name="Picture 55" descr="A diagram of a plan&#10;&#10;Description automatically generated">
            <a:extLst>
              <a:ext uri="{FF2B5EF4-FFF2-40B4-BE49-F238E27FC236}">
                <a16:creationId xmlns:a16="http://schemas.microsoft.com/office/drawing/2014/main" id="{CFB5766C-EE44-EBFA-D9BE-DBCF4D93AD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05673" y="103972"/>
            <a:ext cx="1253444" cy="1403417"/>
          </a:xfrm>
          <a:prstGeom prst="rect">
            <a:avLst/>
          </a:prstGeom>
        </p:spPr>
      </p:pic>
      <p:sp>
        <p:nvSpPr>
          <p:cNvPr id="59" name="TextBox 58">
            <a:extLst>
              <a:ext uri="{FF2B5EF4-FFF2-40B4-BE49-F238E27FC236}">
                <a16:creationId xmlns:a16="http://schemas.microsoft.com/office/drawing/2014/main" id="{8CEE4658-5BDC-89D8-3EE9-5EEC907FC879}"/>
              </a:ext>
            </a:extLst>
          </p:cNvPr>
          <p:cNvSpPr txBox="1"/>
          <p:nvPr/>
        </p:nvSpPr>
        <p:spPr>
          <a:xfrm>
            <a:off x="557564" y="55586"/>
            <a:ext cx="10281126" cy="830997"/>
          </a:xfrm>
          <a:prstGeom prst="rect">
            <a:avLst/>
          </a:prstGeom>
          <a:noFill/>
        </p:spPr>
        <p:txBody>
          <a:bodyPr wrap="square">
            <a:spAutoFit/>
          </a:bodyPr>
          <a:lstStyle/>
          <a:p>
            <a:r>
              <a:rPr kumimoji="0" lang="en-US" sz="4800" b="0" i="0" u="none" strike="noStrike" kern="1200" cap="none" spc="0" normalizeH="0" baseline="0" noProof="0" dirty="0">
                <a:ln>
                  <a:noFill/>
                </a:ln>
                <a:solidFill>
                  <a:srgbClr val="16589B"/>
                </a:solidFill>
                <a:effectLst/>
                <a:uLnTx/>
                <a:uFillTx/>
                <a:ea typeface="Cambria" panose="02040503050406030204" pitchFamily="18" charset="0"/>
                <a:cs typeface="+mj-cs"/>
              </a:rPr>
              <a:t>Narrowing the Focus</a:t>
            </a:r>
            <a:endParaRPr lang="en-US" sz="2000" dirty="0">
              <a:ea typeface="Cambria" panose="02040503050406030204" pitchFamily="18" charset="0"/>
            </a:endParaRPr>
          </a:p>
        </p:txBody>
      </p:sp>
      <p:sp>
        <p:nvSpPr>
          <p:cNvPr id="3" name="TextBox 2">
            <a:extLst>
              <a:ext uri="{FF2B5EF4-FFF2-40B4-BE49-F238E27FC236}">
                <a16:creationId xmlns:a16="http://schemas.microsoft.com/office/drawing/2014/main" id="{3A08F3C1-B67A-2A7C-0C56-28637276C368}"/>
              </a:ext>
            </a:extLst>
          </p:cNvPr>
          <p:cNvSpPr txBox="1"/>
          <p:nvPr/>
        </p:nvSpPr>
        <p:spPr>
          <a:xfrm>
            <a:off x="6160822" y="3105834"/>
            <a:ext cx="5798295" cy="646331"/>
          </a:xfrm>
          <a:prstGeom prst="rect">
            <a:avLst/>
          </a:prstGeom>
          <a:noFill/>
        </p:spPr>
        <p:txBody>
          <a:bodyPr wrap="square">
            <a:spAutoFit/>
          </a:bodyPr>
          <a:lstStyle/>
          <a:p>
            <a:pPr>
              <a:spcAft>
                <a:spcPts val="1200"/>
              </a:spcAft>
            </a:pPr>
            <a:r>
              <a:rPr lang="en-US" b="0" i="0" dirty="0">
                <a:solidFill>
                  <a:schemeClr val="tx1">
                    <a:lumMod val="75000"/>
                    <a:lumOff val="25000"/>
                  </a:schemeClr>
                </a:solidFill>
                <a:effectLst/>
                <a:ea typeface="Cambria" panose="02040503050406030204" pitchFamily="18" charset="0"/>
              </a:rPr>
              <a:t>More specific than the purpose, outlining what you intend to achieve and how. </a:t>
            </a:r>
            <a:endParaRPr lang="en-US" sz="1200" b="0" i="0" dirty="0">
              <a:solidFill>
                <a:srgbClr val="0D0D0D"/>
              </a:solidFill>
              <a:effectLst/>
            </a:endParaRPr>
          </a:p>
        </p:txBody>
      </p:sp>
      <p:sp>
        <p:nvSpPr>
          <p:cNvPr id="9" name="TextBox 8">
            <a:extLst>
              <a:ext uri="{FF2B5EF4-FFF2-40B4-BE49-F238E27FC236}">
                <a16:creationId xmlns:a16="http://schemas.microsoft.com/office/drawing/2014/main" id="{A1E3A74A-5D24-F71D-32AD-DFD76DB794F3}"/>
              </a:ext>
            </a:extLst>
          </p:cNvPr>
          <p:cNvSpPr txBox="1"/>
          <p:nvPr/>
        </p:nvSpPr>
        <p:spPr>
          <a:xfrm>
            <a:off x="6151903" y="2784322"/>
            <a:ext cx="4462193" cy="430887"/>
          </a:xfrm>
          <a:prstGeom prst="rect">
            <a:avLst/>
          </a:prstGeom>
          <a:noFill/>
        </p:spPr>
        <p:txBody>
          <a:bodyPr wrap="square">
            <a:spAutoFit/>
          </a:bodyPr>
          <a:lstStyle/>
          <a:p>
            <a:r>
              <a:rPr lang="en-US" altLang="ko-KR" sz="2200" b="1" dirty="0">
                <a:solidFill>
                  <a:srgbClr val="35A592"/>
                </a:solidFill>
                <a:ea typeface="Cambria" panose="02040503050406030204" pitchFamily="18" charset="0"/>
                <a:cs typeface="Arial" pitchFamily="34" charset="0"/>
              </a:rPr>
              <a:t>Global Aim Statement</a:t>
            </a:r>
            <a:endParaRPr lang="ko-KR" altLang="en-US" sz="2200" b="1" dirty="0">
              <a:solidFill>
                <a:srgbClr val="35A592"/>
              </a:solidFill>
              <a:cs typeface="Arial" pitchFamily="34" charset="0"/>
            </a:endParaRPr>
          </a:p>
        </p:txBody>
      </p:sp>
      <p:sp>
        <p:nvSpPr>
          <p:cNvPr id="13" name="TextBox 12">
            <a:extLst>
              <a:ext uri="{FF2B5EF4-FFF2-40B4-BE49-F238E27FC236}">
                <a16:creationId xmlns:a16="http://schemas.microsoft.com/office/drawing/2014/main" id="{30016BDE-2952-1070-CCC2-FB1276D39D15}"/>
              </a:ext>
            </a:extLst>
          </p:cNvPr>
          <p:cNvSpPr txBox="1"/>
          <p:nvPr/>
        </p:nvSpPr>
        <p:spPr>
          <a:xfrm>
            <a:off x="5452649" y="1414396"/>
            <a:ext cx="6097464" cy="369332"/>
          </a:xfrm>
          <a:prstGeom prst="rect">
            <a:avLst/>
          </a:prstGeom>
          <a:noFill/>
        </p:spPr>
        <p:txBody>
          <a:bodyPr wrap="square">
            <a:spAutoFit/>
          </a:bodyPr>
          <a:lstStyle/>
          <a:p>
            <a:pPr algn="l">
              <a:spcAft>
                <a:spcPts val="1200"/>
              </a:spcAft>
            </a:pPr>
            <a:r>
              <a:rPr lang="en-US" b="0" i="0" dirty="0">
                <a:solidFill>
                  <a:schemeClr val="tx1">
                    <a:lumMod val="75000"/>
                    <a:lumOff val="25000"/>
                  </a:schemeClr>
                </a:solidFill>
                <a:effectLst/>
                <a:ea typeface="Cambria" panose="02040503050406030204" pitchFamily="18" charset="0"/>
              </a:rPr>
              <a:t>A broad declaration of your project's overall goal.</a:t>
            </a:r>
          </a:p>
        </p:txBody>
      </p:sp>
      <p:sp>
        <p:nvSpPr>
          <p:cNvPr id="15" name="TextBox 14">
            <a:extLst>
              <a:ext uri="{FF2B5EF4-FFF2-40B4-BE49-F238E27FC236}">
                <a16:creationId xmlns:a16="http://schemas.microsoft.com/office/drawing/2014/main" id="{DC2594CF-1ACC-B001-C530-CFD8CFDD18F9}"/>
              </a:ext>
            </a:extLst>
          </p:cNvPr>
          <p:cNvSpPr txBox="1"/>
          <p:nvPr/>
        </p:nvSpPr>
        <p:spPr>
          <a:xfrm>
            <a:off x="4719232" y="5038535"/>
            <a:ext cx="6097464" cy="369332"/>
          </a:xfrm>
          <a:prstGeom prst="rect">
            <a:avLst/>
          </a:prstGeom>
          <a:noFill/>
        </p:spPr>
        <p:txBody>
          <a:bodyPr wrap="square">
            <a:spAutoFit/>
          </a:bodyPr>
          <a:lstStyle/>
          <a:p>
            <a:r>
              <a:rPr lang="en-US" b="0" i="0" dirty="0">
                <a:solidFill>
                  <a:schemeClr val="tx1">
                    <a:lumMod val="75000"/>
                    <a:lumOff val="25000"/>
                  </a:schemeClr>
                </a:solidFill>
                <a:effectLst/>
                <a:ea typeface="Cambria" panose="02040503050406030204" pitchFamily="18" charset="0"/>
              </a:rPr>
              <a:t>Detailed and actionable goals.</a:t>
            </a:r>
            <a:endParaRPr lang="en-US" dirty="0"/>
          </a:p>
        </p:txBody>
      </p:sp>
    </p:spTree>
    <p:extLst>
      <p:ext uri="{BB962C8B-B14F-4D97-AF65-F5344CB8AC3E}">
        <p14:creationId xmlns:p14="http://schemas.microsoft.com/office/powerpoint/2010/main" val="369849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33520BF-75F9-6CF7-CE0B-B5911020C188}"/>
              </a:ext>
            </a:extLst>
          </p:cNvPr>
          <p:cNvGrpSpPr/>
          <p:nvPr/>
        </p:nvGrpSpPr>
        <p:grpSpPr>
          <a:xfrm>
            <a:off x="424547" y="1735084"/>
            <a:ext cx="4516857" cy="2833288"/>
            <a:chOff x="534117" y="1977763"/>
            <a:chExt cx="4348498" cy="2727681"/>
          </a:xfrm>
          <a:effectLst>
            <a:outerShdw blurRad="50800" dist="38100" algn="l" rotWithShape="0">
              <a:prstClr val="black">
                <a:alpha val="40000"/>
              </a:prstClr>
            </a:outerShdw>
          </a:effectLst>
        </p:grpSpPr>
        <p:sp>
          <p:nvSpPr>
            <p:cNvPr id="5" name="Freeform: Shape 4">
              <a:extLst>
                <a:ext uri="{FF2B5EF4-FFF2-40B4-BE49-F238E27FC236}">
                  <a16:creationId xmlns:a16="http://schemas.microsoft.com/office/drawing/2014/main" id="{B655990C-1239-90CF-9F0B-A15575510F51}"/>
                </a:ext>
              </a:extLst>
            </p:cNvPr>
            <p:cNvSpPr/>
            <p:nvPr/>
          </p:nvSpPr>
          <p:spPr>
            <a:xfrm>
              <a:off x="792680" y="3010397"/>
              <a:ext cx="3831376" cy="1033224"/>
            </a:xfrm>
            <a:custGeom>
              <a:avLst/>
              <a:gdLst>
                <a:gd name="connsiteX0" fmla="*/ 3831376 w 3831376"/>
                <a:gd name="connsiteY0" fmla="*/ 0 h 1033224"/>
                <a:gd name="connsiteX1" fmla="*/ 3553173 w 3831376"/>
                <a:gd name="connsiteY1" fmla="*/ 683093 h 1033224"/>
                <a:gd name="connsiteX2" fmla="*/ 3494175 w 3831376"/>
                <a:gd name="connsiteY2" fmla="*/ 719405 h 1033224"/>
                <a:gd name="connsiteX3" fmla="*/ 1915678 w 3831376"/>
                <a:gd name="connsiteY3" fmla="*/ 1033224 h 1033224"/>
                <a:gd name="connsiteX4" fmla="*/ 337182 w 3831376"/>
                <a:gd name="connsiteY4" fmla="*/ 719405 h 1033224"/>
                <a:gd name="connsiteX5" fmla="*/ 278205 w 3831376"/>
                <a:gd name="connsiteY5" fmla="*/ 683106 h 1033224"/>
                <a:gd name="connsiteX6" fmla="*/ 0 w 3831376"/>
                <a:gd name="connsiteY6" fmla="*/ 9 h 1033224"/>
                <a:gd name="connsiteX7" fmla="*/ 16877 w 3831376"/>
                <a:gd name="connsiteY7" fmla="*/ 9955 h 1033224"/>
                <a:gd name="connsiteX8" fmla="*/ 1915680 w 3831376"/>
                <a:gd name="connsiteY8" fmla="*/ 371400 h 1033224"/>
                <a:gd name="connsiteX9" fmla="*/ 3814483 w 3831376"/>
                <a:gd name="connsiteY9" fmla="*/ 9955 h 1033224"/>
                <a:gd name="connsiteX10" fmla="*/ 3831376 w 3831376"/>
                <a:gd name="connsiteY10" fmla="*/ 0 h 103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1376" h="1033224">
                  <a:moveTo>
                    <a:pt x="3831376" y="0"/>
                  </a:moveTo>
                  <a:lnTo>
                    <a:pt x="3553173" y="683093"/>
                  </a:lnTo>
                  <a:lnTo>
                    <a:pt x="3494175" y="719405"/>
                  </a:lnTo>
                  <a:cubicBezTo>
                    <a:pt x="3152084" y="908741"/>
                    <a:pt x="2572759" y="1033224"/>
                    <a:pt x="1915678" y="1033224"/>
                  </a:cubicBezTo>
                  <a:cubicBezTo>
                    <a:pt x="1258597" y="1033224"/>
                    <a:pt x="679273" y="908741"/>
                    <a:pt x="337182" y="719405"/>
                  </a:cubicBezTo>
                  <a:lnTo>
                    <a:pt x="278205" y="683106"/>
                  </a:lnTo>
                  <a:lnTo>
                    <a:pt x="0" y="9"/>
                  </a:lnTo>
                  <a:lnTo>
                    <a:pt x="16877" y="9955"/>
                  </a:lnTo>
                  <a:cubicBezTo>
                    <a:pt x="428385" y="228025"/>
                    <a:pt x="1125265" y="371400"/>
                    <a:pt x="1915680" y="371400"/>
                  </a:cubicBezTo>
                  <a:cubicBezTo>
                    <a:pt x="2706096" y="371400"/>
                    <a:pt x="3402976" y="228025"/>
                    <a:pt x="3814483" y="9955"/>
                  </a:cubicBezTo>
                  <a:lnTo>
                    <a:pt x="3831376" y="0"/>
                  </a:lnTo>
                  <a:close/>
                </a:path>
              </a:pathLst>
            </a:custGeom>
            <a:solidFill>
              <a:srgbClr val="07A398"/>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7" name="Freeform: Shape 6">
              <a:extLst>
                <a:ext uri="{FF2B5EF4-FFF2-40B4-BE49-F238E27FC236}">
                  <a16:creationId xmlns:a16="http://schemas.microsoft.com/office/drawing/2014/main" id="{AE4A558C-ADA7-70C8-FF76-D8F77F161D75}"/>
                </a:ext>
              </a:extLst>
            </p:cNvPr>
            <p:cNvSpPr/>
            <p:nvPr/>
          </p:nvSpPr>
          <p:spPr>
            <a:xfrm>
              <a:off x="534117" y="1977763"/>
              <a:ext cx="4348498" cy="1404034"/>
            </a:xfrm>
            <a:custGeom>
              <a:avLst/>
              <a:gdLst>
                <a:gd name="connsiteX0" fmla="*/ 2174249 w 4348498"/>
                <a:gd name="connsiteY0" fmla="*/ 0 h 1404034"/>
                <a:gd name="connsiteX1" fmla="*/ 4348498 w 4348498"/>
                <a:gd name="connsiteY1" fmla="*/ 370843 h 1404034"/>
                <a:gd name="connsiteX2" fmla="*/ 4332580 w 4348498"/>
                <a:gd name="connsiteY2" fmla="*/ 397776 h 1404034"/>
                <a:gd name="connsiteX3" fmla="*/ 4348497 w 4348498"/>
                <a:gd name="connsiteY3" fmla="*/ 397776 h 1404034"/>
                <a:gd name="connsiteX4" fmla="*/ 4089939 w 4348498"/>
                <a:gd name="connsiteY4" fmla="*/ 1032634 h 1404034"/>
                <a:gd name="connsiteX5" fmla="*/ 4073046 w 4348498"/>
                <a:gd name="connsiteY5" fmla="*/ 1042589 h 1404034"/>
                <a:gd name="connsiteX6" fmla="*/ 2174243 w 4348498"/>
                <a:gd name="connsiteY6" fmla="*/ 1404034 h 1404034"/>
                <a:gd name="connsiteX7" fmla="*/ 275440 w 4348498"/>
                <a:gd name="connsiteY7" fmla="*/ 1042589 h 1404034"/>
                <a:gd name="connsiteX8" fmla="*/ 258563 w 4348498"/>
                <a:gd name="connsiteY8" fmla="*/ 1032643 h 1404034"/>
                <a:gd name="connsiteX9" fmla="*/ 1 w 4348498"/>
                <a:gd name="connsiteY9" fmla="*/ 397776 h 1404034"/>
                <a:gd name="connsiteX10" fmla="*/ 15919 w 4348498"/>
                <a:gd name="connsiteY10" fmla="*/ 397776 h 1404034"/>
                <a:gd name="connsiteX11" fmla="*/ 0 w 4348498"/>
                <a:gd name="connsiteY11" fmla="*/ 370843 h 1404034"/>
                <a:gd name="connsiteX12" fmla="*/ 2174249 w 4348498"/>
                <a:gd name="connsiteY12" fmla="*/ 0 h 140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8498" h="1404034">
                  <a:moveTo>
                    <a:pt x="2174249" y="0"/>
                  </a:moveTo>
                  <a:cubicBezTo>
                    <a:pt x="3375054" y="0"/>
                    <a:pt x="4348498" y="166032"/>
                    <a:pt x="4348498" y="370843"/>
                  </a:cubicBezTo>
                  <a:lnTo>
                    <a:pt x="4332580" y="397776"/>
                  </a:lnTo>
                  <a:lnTo>
                    <a:pt x="4348497" y="397776"/>
                  </a:lnTo>
                  <a:lnTo>
                    <a:pt x="4089939" y="1032634"/>
                  </a:lnTo>
                  <a:lnTo>
                    <a:pt x="4073046" y="1042589"/>
                  </a:lnTo>
                  <a:cubicBezTo>
                    <a:pt x="3661539" y="1260659"/>
                    <a:pt x="2964659" y="1404034"/>
                    <a:pt x="2174243" y="1404034"/>
                  </a:cubicBezTo>
                  <a:cubicBezTo>
                    <a:pt x="1383828" y="1404034"/>
                    <a:pt x="686948" y="1260659"/>
                    <a:pt x="275440" y="1042589"/>
                  </a:cubicBezTo>
                  <a:lnTo>
                    <a:pt x="258563" y="1032643"/>
                  </a:lnTo>
                  <a:lnTo>
                    <a:pt x="1" y="397776"/>
                  </a:lnTo>
                  <a:lnTo>
                    <a:pt x="15919" y="397776"/>
                  </a:lnTo>
                  <a:lnTo>
                    <a:pt x="0" y="370843"/>
                  </a:lnTo>
                  <a:cubicBezTo>
                    <a:pt x="0" y="166032"/>
                    <a:pt x="973444" y="0"/>
                    <a:pt x="2174249" y="0"/>
                  </a:cubicBezTo>
                  <a:close/>
                </a:path>
              </a:pathLst>
            </a:custGeom>
            <a:solidFill>
              <a:srgbClr val="0680C3"/>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8" name="Freeform: Shape 7">
              <a:extLst>
                <a:ext uri="{FF2B5EF4-FFF2-40B4-BE49-F238E27FC236}">
                  <a16:creationId xmlns:a16="http://schemas.microsoft.com/office/drawing/2014/main" id="{E1710A51-2B8C-675A-928C-30CD4CD6C063}"/>
                </a:ext>
              </a:extLst>
            </p:cNvPr>
            <p:cNvSpPr/>
            <p:nvPr/>
          </p:nvSpPr>
          <p:spPr>
            <a:xfrm>
              <a:off x="1070885" y="3693490"/>
              <a:ext cx="3274968" cy="1011954"/>
            </a:xfrm>
            <a:custGeom>
              <a:avLst/>
              <a:gdLst>
                <a:gd name="connsiteX0" fmla="*/ 3274968 w 3274968"/>
                <a:gd name="connsiteY0" fmla="*/ 0 h 1011954"/>
                <a:gd name="connsiteX1" fmla="*/ 3008902 w 3274968"/>
                <a:gd name="connsiteY1" fmla="*/ 653291 h 1011954"/>
                <a:gd name="connsiteX2" fmla="*/ 2999118 w 3274968"/>
                <a:gd name="connsiteY2" fmla="*/ 662059 h 1011954"/>
                <a:gd name="connsiteX3" fmla="*/ 1637475 w 3274968"/>
                <a:gd name="connsiteY3" fmla="*/ 1011954 h 1011954"/>
                <a:gd name="connsiteX4" fmla="*/ 275832 w 3274968"/>
                <a:gd name="connsiteY4" fmla="*/ 662060 h 1011954"/>
                <a:gd name="connsiteX5" fmla="*/ 266068 w 3274968"/>
                <a:gd name="connsiteY5" fmla="*/ 653309 h 1011954"/>
                <a:gd name="connsiteX6" fmla="*/ 0 w 3274968"/>
                <a:gd name="connsiteY6" fmla="*/ 13 h 1011954"/>
                <a:gd name="connsiteX7" fmla="*/ 58977 w 3274968"/>
                <a:gd name="connsiteY7" fmla="*/ 36312 h 1011954"/>
                <a:gd name="connsiteX8" fmla="*/ 1637473 w 3274968"/>
                <a:gd name="connsiteY8" fmla="*/ 350131 h 1011954"/>
                <a:gd name="connsiteX9" fmla="*/ 3215970 w 3274968"/>
                <a:gd name="connsiteY9" fmla="*/ 36312 h 1011954"/>
                <a:gd name="connsiteX10" fmla="*/ 3274968 w 3274968"/>
                <a:gd name="connsiteY10" fmla="*/ 0 h 101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4968" h="1011954">
                  <a:moveTo>
                    <a:pt x="3274968" y="0"/>
                  </a:moveTo>
                  <a:lnTo>
                    <a:pt x="3008902" y="653291"/>
                  </a:lnTo>
                  <a:lnTo>
                    <a:pt x="2999118" y="662059"/>
                  </a:lnTo>
                  <a:cubicBezTo>
                    <a:pt x="2736889" y="870473"/>
                    <a:pt x="2225451" y="1011954"/>
                    <a:pt x="1637475" y="1011954"/>
                  </a:cubicBezTo>
                  <a:cubicBezTo>
                    <a:pt x="1049500" y="1011954"/>
                    <a:pt x="538062" y="870473"/>
                    <a:pt x="275832" y="662060"/>
                  </a:cubicBezTo>
                  <a:lnTo>
                    <a:pt x="266068" y="653309"/>
                  </a:lnTo>
                  <a:lnTo>
                    <a:pt x="0" y="13"/>
                  </a:lnTo>
                  <a:lnTo>
                    <a:pt x="58977" y="36312"/>
                  </a:lnTo>
                  <a:cubicBezTo>
                    <a:pt x="401068" y="225648"/>
                    <a:pt x="980392" y="350131"/>
                    <a:pt x="1637473" y="350131"/>
                  </a:cubicBezTo>
                  <a:cubicBezTo>
                    <a:pt x="2294554" y="350131"/>
                    <a:pt x="2873879" y="225648"/>
                    <a:pt x="3215970" y="36312"/>
                  </a:cubicBezTo>
                  <a:lnTo>
                    <a:pt x="3274968" y="0"/>
                  </a:lnTo>
                  <a:close/>
                </a:path>
              </a:pathLst>
            </a:custGeom>
            <a:solidFill>
              <a:srgbClr val="90C22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10" name="Oval 9">
              <a:extLst>
                <a:ext uri="{FF2B5EF4-FFF2-40B4-BE49-F238E27FC236}">
                  <a16:creationId xmlns:a16="http://schemas.microsoft.com/office/drawing/2014/main" id="{87B36AD5-ECB9-DEE5-04A6-7678488630C3}"/>
                </a:ext>
              </a:extLst>
            </p:cNvPr>
            <p:cNvSpPr/>
            <p:nvPr/>
          </p:nvSpPr>
          <p:spPr>
            <a:xfrm>
              <a:off x="688699" y="2067332"/>
              <a:ext cx="4039334" cy="688955"/>
            </a:xfrm>
            <a:prstGeom prst="ellipse">
              <a:avLst/>
            </a:prstGeom>
            <a:solidFill>
              <a:srgbClr val="0680C3">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cxnSp>
        <p:nvCxnSpPr>
          <p:cNvPr id="17" name="Straight Arrow Connector 16">
            <a:extLst>
              <a:ext uri="{FF2B5EF4-FFF2-40B4-BE49-F238E27FC236}">
                <a16:creationId xmlns:a16="http://schemas.microsoft.com/office/drawing/2014/main" id="{8D4AC368-0C4D-4A6C-9FB5-4E6C1E223304}"/>
              </a:ext>
            </a:extLst>
          </p:cNvPr>
          <p:cNvCxnSpPr>
            <a:cxnSpLocks/>
          </p:cNvCxnSpPr>
          <p:nvPr/>
        </p:nvCxnSpPr>
        <p:spPr>
          <a:xfrm>
            <a:off x="4481462" y="3079241"/>
            <a:ext cx="1298435" cy="0"/>
          </a:xfrm>
          <a:prstGeom prst="straightConnector1">
            <a:avLst/>
          </a:prstGeom>
          <a:noFill/>
          <a:ln w="25400" cap="flat" cmpd="sng" algn="ctr">
            <a:solidFill>
              <a:srgbClr val="07A398"/>
            </a:solidFill>
            <a:prstDash val="sysDash"/>
            <a:miter lim="800000"/>
            <a:tailEnd type="triangle"/>
          </a:ln>
          <a:effectLst/>
        </p:spPr>
      </p:cxnSp>
      <p:cxnSp>
        <p:nvCxnSpPr>
          <p:cNvPr id="18" name="Straight Arrow Connector 17">
            <a:extLst>
              <a:ext uri="{FF2B5EF4-FFF2-40B4-BE49-F238E27FC236}">
                <a16:creationId xmlns:a16="http://schemas.microsoft.com/office/drawing/2014/main" id="{88426736-0F10-D9B8-DC00-354DA795D715}"/>
              </a:ext>
            </a:extLst>
          </p:cNvPr>
          <p:cNvCxnSpPr>
            <a:cxnSpLocks/>
          </p:cNvCxnSpPr>
          <p:nvPr/>
        </p:nvCxnSpPr>
        <p:spPr>
          <a:xfrm>
            <a:off x="3141163" y="5177164"/>
            <a:ext cx="1554480" cy="0"/>
          </a:xfrm>
          <a:prstGeom prst="straightConnector1">
            <a:avLst/>
          </a:prstGeom>
          <a:noFill/>
          <a:ln w="25400" cap="flat" cmpd="sng" algn="ctr">
            <a:solidFill>
              <a:srgbClr val="90C221"/>
            </a:solidFill>
            <a:prstDash val="sysDash"/>
            <a:miter lim="800000"/>
            <a:tailEnd type="triangle"/>
          </a:ln>
          <a:effectLst/>
        </p:spPr>
      </p:cxnSp>
      <p:sp>
        <p:nvSpPr>
          <p:cNvPr id="23" name="TextBox 22">
            <a:extLst>
              <a:ext uri="{FF2B5EF4-FFF2-40B4-BE49-F238E27FC236}">
                <a16:creationId xmlns:a16="http://schemas.microsoft.com/office/drawing/2014/main" id="{43935C65-4D21-0B15-253A-89448961FD92}"/>
              </a:ext>
            </a:extLst>
          </p:cNvPr>
          <p:cNvSpPr txBox="1"/>
          <p:nvPr/>
        </p:nvSpPr>
        <p:spPr>
          <a:xfrm>
            <a:off x="5452649" y="1085359"/>
            <a:ext cx="6259737" cy="430887"/>
          </a:xfrm>
          <a:prstGeom prst="rect">
            <a:avLst/>
          </a:prstGeom>
          <a:noFill/>
        </p:spPr>
        <p:txBody>
          <a:bodyPr wrap="square" rtlCol="0">
            <a:spAutoFit/>
          </a:bodyPr>
          <a:lstStyle/>
          <a:p>
            <a:pPr>
              <a:spcAft>
                <a:spcPts val="600"/>
              </a:spcAft>
            </a:pPr>
            <a:r>
              <a:rPr lang="en-US" altLang="ko-KR" sz="2200" b="1" dirty="0">
                <a:solidFill>
                  <a:schemeClr val="accent5">
                    <a:lumMod val="75000"/>
                  </a:schemeClr>
                </a:solidFill>
                <a:ea typeface="Cambria" panose="02040503050406030204" pitchFamily="18" charset="0"/>
                <a:cs typeface="Arial" pitchFamily="34" charset="0"/>
              </a:rPr>
              <a:t>Purpose Statement</a:t>
            </a:r>
            <a:endParaRPr lang="ko-KR" altLang="en-US" sz="2200" b="1" dirty="0">
              <a:solidFill>
                <a:schemeClr val="accent5">
                  <a:lumMod val="75000"/>
                </a:schemeClr>
              </a:solidFill>
              <a:cs typeface="Arial" pitchFamily="34" charset="0"/>
            </a:endParaRPr>
          </a:p>
        </p:txBody>
      </p:sp>
      <p:sp>
        <p:nvSpPr>
          <p:cNvPr id="26" name="TextBox 25">
            <a:extLst>
              <a:ext uri="{FF2B5EF4-FFF2-40B4-BE49-F238E27FC236}">
                <a16:creationId xmlns:a16="http://schemas.microsoft.com/office/drawing/2014/main" id="{B127DB36-CB34-2928-A61D-3C2A33673B24}"/>
              </a:ext>
            </a:extLst>
          </p:cNvPr>
          <p:cNvSpPr txBox="1"/>
          <p:nvPr/>
        </p:nvSpPr>
        <p:spPr>
          <a:xfrm>
            <a:off x="6208603" y="2661211"/>
            <a:ext cx="5837026" cy="430887"/>
          </a:xfrm>
          <a:prstGeom prst="rect">
            <a:avLst/>
          </a:prstGeom>
          <a:noFill/>
        </p:spPr>
        <p:txBody>
          <a:bodyPr wrap="square" rtlCol="0">
            <a:spAutoFit/>
          </a:bodyPr>
          <a:lstStyle/>
          <a:p>
            <a:r>
              <a:rPr lang="en-US" altLang="ko-KR" sz="2200" b="1" dirty="0">
                <a:solidFill>
                  <a:srgbClr val="35A592"/>
                </a:solidFill>
                <a:ea typeface="Cambria" panose="02040503050406030204" pitchFamily="18" charset="0"/>
                <a:cs typeface="Arial" pitchFamily="34" charset="0"/>
              </a:rPr>
              <a:t>Global Aim Statement</a:t>
            </a:r>
            <a:endParaRPr lang="ko-KR" altLang="en-US" sz="2200" b="1" dirty="0">
              <a:solidFill>
                <a:srgbClr val="35A592"/>
              </a:solidFill>
              <a:cs typeface="Arial" pitchFamily="34" charset="0"/>
            </a:endParaRPr>
          </a:p>
        </p:txBody>
      </p:sp>
      <p:sp>
        <p:nvSpPr>
          <p:cNvPr id="36" name="TextBox 35">
            <a:extLst>
              <a:ext uri="{FF2B5EF4-FFF2-40B4-BE49-F238E27FC236}">
                <a16:creationId xmlns:a16="http://schemas.microsoft.com/office/drawing/2014/main" id="{D5DD9968-0184-C784-48EF-9D990865E243}"/>
              </a:ext>
            </a:extLst>
          </p:cNvPr>
          <p:cNvSpPr txBox="1"/>
          <p:nvPr/>
        </p:nvSpPr>
        <p:spPr>
          <a:xfrm>
            <a:off x="904891" y="2661211"/>
            <a:ext cx="3464802" cy="307777"/>
          </a:xfrm>
          <a:prstGeom prst="rect">
            <a:avLst/>
          </a:prstGeom>
          <a:noFill/>
        </p:spPr>
        <p:txBody>
          <a:bodyPr wrap="square" rtlCol="0">
            <a:spAutoFit/>
          </a:bodyPr>
          <a:lstStyle/>
          <a:p>
            <a:pPr algn="ctr"/>
            <a:r>
              <a:rPr lang="en-US" altLang="ko-KR" sz="1400" b="1" dirty="0">
                <a:solidFill>
                  <a:prstClr val="white"/>
                </a:solidFill>
                <a:cs typeface="Arial" pitchFamily="34" charset="0"/>
              </a:rPr>
              <a:t>PURPOSE STATEMENT</a:t>
            </a:r>
            <a:endParaRPr lang="ko-KR" altLang="en-US" sz="1400" b="1" dirty="0">
              <a:solidFill>
                <a:prstClr val="white"/>
              </a:solidFill>
              <a:cs typeface="Arial" pitchFamily="34" charset="0"/>
            </a:endParaRPr>
          </a:p>
        </p:txBody>
      </p:sp>
      <p:sp>
        <p:nvSpPr>
          <p:cNvPr id="37" name="TextBox 36">
            <a:extLst>
              <a:ext uri="{FF2B5EF4-FFF2-40B4-BE49-F238E27FC236}">
                <a16:creationId xmlns:a16="http://schemas.microsoft.com/office/drawing/2014/main" id="{8873C84C-1F8D-FB02-6226-7955DD176088}"/>
              </a:ext>
            </a:extLst>
          </p:cNvPr>
          <p:cNvSpPr txBox="1"/>
          <p:nvPr/>
        </p:nvSpPr>
        <p:spPr>
          <a:xfrm>
            <a:off x="1225047" y="3364747"/>
            <a:ext cx="2824490" cy="307777"/>
          </a:xfrm>
          <a:prstGeom prst="rect">
            <a:avLst/>
          </a:prstGeom>
          <a:noFill/>
        </p:spPr>
        <p:txBody>
          <a:bodyPr wrap="square" rtlCol="0">
            <a:spAutoFit/>
          </a:bodyPr>
          <a:lstStyle/>
          <a:p>
            <a:pPr algn="ctr"/>
            <a:r>
              <a:rPr lang="en-US" altLang="ko-KR" sz="1400" b="1" dirty="0">
                <a:solidFill>
                  <a:prstClr val="white"/>
                </a:solidFill>
                <a:cs typeface="Arial" pitchFamily="34" charset="0"/>
              </a:rPr>
              <a:t>GLOBAL AIM STATEMENT</a:t>
            </a:r>
            <a:endParaRPr lang="ko-KR" altLang="en-US" sz="1400" b="1" dirty="0">
              <a:solidFill>
                <a:prstClr val="white"/>
              </a:solidFill>
              <a:cs typeface="Arial" pitchFamily="34" charset="0"/>
            </a:endParaRPr>
          </a:p>
        </p:txBody>
      </p:sp>
      <p:sp>
        <p:nvSpPr>
          <p:cNvPr id="38" name="TextBox 37">
            <a:extLst>
              <a:ext uri="{FF2B5EF4-FFF2-40B4-BE49-F238E27FC236}">
                <a16:creationId xmlns:a16="http://schemas.microsoft.com/office/drawing/2014/main" id="{8342EF85-BD6F-224B-D841-6B269F243B12}"/>
              </a:ext>
            </a:extLst>
          </p:cNvPr>
          <p:cNvSpPr txBox="1"/>
          <p:nvPr/>
        </p:nvSpPr>
        <p:spPr>
          <a:xfrm>
            <a:off x="1308844" y="3977517"/>
            <a:ext cx="2656896" cy="307777"/>
          </a:xfrm>
          <a:prstGeom prst="rect">
            <a:avLst/>
          </a:prstGeom>
          <a:noFill/>
        </p:spPr>
        <p:txBody>
          <a:bodyPr wrap="square" rtlCol="0">
            <a:spAutoFit/>
          </a:bodyPr>
          <a:lstStyle/>
          <a:p>
            <a:pPr algn="ctr"/>
            <a:r>
              <a:rPr lang="en-US" altLang="ko-KR" sz="1400" b="1" dirty="0">
                <a:solidFill>
                  <a:prstClr val="white"/>
                </a:solidFill>
                <a:cs typeface="Arial" pitchFamily="34" charset="0"/>
              </a:rPr>
              <a:t>SPECIFIC AIM STATEMENT</a:t>
            </a:r>
            <a:endParaRPr lang="ko-KR" altLang="en-US" sz="1400" b="1" dirty="0">
              <a:solidFill>
                <a:prstClr val="white"/>
              </a:solidFill>
              <a:cs typeface="Arial" pitchFamily="34" charset="0"/>
            </a:endParaRPr>
          </a:p>
        </p:txBody>
      </p:sp>
      <p:cxnSp>
        <p:nvCxnSpPr>
          <p:cNvPr id="46" name="Straight Connector 45">
            <a:extLst>
              <a:ext uri="{FF2B5EF4-FFF2-40B4-BE49-F238E27FC236}">
                <a16:creationId xmlns:a16="http://schemas.microsoft.com/office/drawing/2014/main" id="{FF6A8581-03A1-8C8C-08ED-42EDFD3C95B7}"/>
              </a:ext>
            </a:extLst>
          </p:cNvPr>
          <p:cNvCxnSpPr/>
          <p:nvPr/>
        </p:nvCxnSpPr>
        <p:spPr>
          <a:xfrm>
            <a:off x="3141163" y="4568372"/>
            <a:ext cx="0" cy="608792"/>
          </a:xfrm>
          <a:prstGeom prst="line">
            <a:avLst/>
          </a:prstGeom>
          <a:ln w="254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47" name="Donut 24">
            <a:extLst>
              <a:ext uri="{FF2B5EF4-FFF2-40B4-BE49-F238E27FC236}">
                <a16:creationId xmlns:a16="http://schemas.microsoft.com/office/drawing/2014/main" id="{E058CBED-B839-F8F3-6047-BDB1B4A00721}"/>
              </a:ext>
            </a:extLst>
          </p:cNvPr>
          <p:cNvSpPr/>
          <p:nvPr/>
        </p:nvSpPr>
        <p:spPr>
          <a:xfrm>
            <a:off x="4296345" y="4701928"/>
            <a:ext cx="401768" cy="405039"/>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000000"/>
              </a:solidFill>
              <a:effectLst/>
              <a:uLnTx/>
              <a:uFillTx/>
              <a:latin typeface="Arial"/>
              <a:cs typeface="+mn-cs"/>
            </a:endParaRPr>
          </a:p>
        </p:txBody>
      </p:sp>
      <p:cxnSp>
        <p:nvCxnSpPr>
          <p:cNvPr id="48" name="Straight Arrow Connector 47">
            <a:extLst>
              <a:ext uri="{FF2B5EF4-FFF2-40B4-BE49-F238E27FC236}">
                <a16:creationId xmlns:a16="http://schemas.microsoft.com/office/drawing/2014/main" id="{E25BC697-D228-4B33-2312-C3BE4BB0BDDF}"/>
              </a:ext>
            </a:extLst>
          </p:cNvPr>
          <p:cNvCxnSpPr>
            <a:cxnSpLocks/>
          </p:cNvCxnSpPr>
          <p:nvPr/>
        </p:nvCxnSpPr>
        <p:spPr>
          <a:xfrm>
            <a:off x="3734020" y="1378426"/>
            <a:ext cx="1013086" cy="0"/>
          </a:xfrm>
          <a:prstGeom prst="straightConnector1">
            <a:avLst/>
          </a:prstGeom>
          <a:noFill/>
          <a:ln w="25400" cap="flat" cmpd="sng" algn="ctr">
            <a:solidFill>
              <a:srgbClr val="0680C3"/>
            </a:solidFill>
            <a:prstDash val="sysDash"/>
            <a:miter lim="800000"/>
            <a:tailEnd type="triangle"/>
          </a:ln>
          <a:effectLst/>
        </p:spPr>
      </p:cxnSp>
      <p:cxnSp>
        <p:nvCxnSpPr>
          <p:cNvPr id="49" name="Straight Connector 48">
            <a:extLst>
              <a:ext uri="{FF2B5EF4-FFF2-40B4-BE49-F238E27FC236}">
                <a16:creationId xmlns:a16="http://schemas.microsoft.com/office/drawing/2014/main" id="{4FAB9118-D990-1B59-E5CE-1C7F2EFCBB92}"/>
              </a:ext>
            </a:extLst>
          </p:cNvPr>
          <p:cNvCxnSpPr>
            <a:cxnSpLocks/>
          </p:cNvCxnSpPr>
          <p:nvPr/>
        </p:nvCxnSpPr>
        <p:spPr>
          <a:xfrm>
            <a:off x="3715910" y="1378426"/>
            <a:ext cx="0" cy="368544"/>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pic>
        <p:nvPicPr>
          <p:cNvPr id="51" name="Graphic 50" descr="Partial sun with solid fill">
            <a:extLst>
              <a:ext uri="{FF2B5EF4-FFF2-40B4-BE49-F238E27FC236}">
                <a16:creationId xmlns:a16="http://schemas.microsoft.com/office/drawing/2014/main" id="{B1251BA9-64D7-3E5E-EAA5-B4F3FC2CA0F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65215" y="1038566"/>
            <a:ext cx="610034" cy="610034"/>
          </a:xfrm>
          <a:prstGeom prst="rect">
            <a:avLst/>
          </a:prstGeom>
        </p:spPr>
      </p:pic>
      <p:pic>
        <p:nvPicPr>
          <p:cNvPr id="55" name="Graphic 54" descr="Plant With Roots with solid fill">
            <a:extLst>
              <a:ext uri="{FF2B5EF4-FFF2-40B4-BE49-F238E27FC236}">
                <a16:creationId xmlns:a16="http://schemas.microsoft.com/office/drawing/2014/main" id="{D7273F7E-E949-0CA9-3E85-650ED26E0E8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698127" y="2766528"/>
            <a:ext cx="625426" cy="625426"/>
          </a:xfrm>
          <a:prstGeom prst="rect">
            <a:avLst/>
          </a:prstGeom>
        </p:spPr>
      </p:pic>
      <p:pic>
        <p:nvPicPr>
          <p:cNvPr id="56" name="Picture 55" descr="A diagram of a plan&#10;&#10;Description automatically generated">
            <a:extLst>
              <a:ext uri="{FF2B5EF4-FFF2-40B4-BE49-F238E27FC236}">
                <a16:creationId xmlns:a16="http://schemas.microsoft.com/office/drawing/2014/main" id="{CFB5766C-EE44-EBFA-D9BE-DBCF4D93AD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05673" y="103972"/>
            <a:ext cx="1253444" cy="1403417"/>
          </a:xfrm>
          <a:prstGeom prst="rect">
            <a:avLst/>
          </a:prstGeom>
        </p:spPr>
      </p:pic>
      <p:sp>
        <p:nvSpPr>
          <p:cNvPr id="59" name="TextBox 58">
            <a:extLst>
              <a:ext uri="{FF2B5EF4-FFF2-40B4-BE49-F238E27FC236}">
                <a16:creationId xmlns:a16="http://schemas.microsoft.com/office/drawing/2014/main" id="{8CEE4658-5BDC-89D8-3EE9-5EEC907FC879}"/>
              </a:ext>
            </a:extLst>
          </p:cNvPr>
          <p:cNvSpPr txBox="1"/>
          <p:nvPr/>
        </p:nvSpPr>
        <p:spPr>
          <a:xfrm>
            <a:off x="557564" y="55586"/>
            <a:ext cx="10281126" cy="830997"/>
          </a:xfrm>
          <a:prstGeom prst="rect">
            <a:avLst/>
          </a:prstGeom>
          <a:noFill/>
        </p:spPr>
        <p:txBody>
          <a:bodyPr wrap="square">
            <a:spAutoFit/>
          </a:bodyPr>
          <a:lstStyle/>
          <a:p>
            <a:r>
              <a:rPr kumimoji="0" lang="en-US" sz="4800" b="0" i="0" u="none" strike="noStrike" kern="1200" cap="none" spc="0" normalizeH="0" baseline="0" noProof="0" dirty="0">
                <a:ln>
                  <a:noFill/>
                </a:ln>
                <a:solidFill>
                  <a:srgbClr val="16589B"/>
                </a:solidFill>
                <a:effectLst/>
                <a:uLnTx/>
                <a:uFillTx/>
                <a:ea typeface="Cambria" panose="02040503050406030204" pitchFamily="18" charset="0"/>
                <a:cs typeface="+mj-cs"/>
              </a:rPr>
              <a:t>Narrowing the Focus</a:t>
            </a:r>
            <a:endParaRPr lang="en-US" sz="2000" dirty="0">
              <a:ea typeface="Cambria" panose="02040503050406030204" pitchFamily="18" charset="0"/>
            </a:endParaRPr>
          </a:p>
        </p:txBody>
      </p:sp>
      <p:sp>
        <p:nvSpPr>
          <p:cNvPr id="2" name="TextBox 1">
            <a:extLst>
              <a:ext uri="{FF2B5EF4-FFF2-40B4-BE49-F238E27FC236}">
                <a16:creationId xmlns:a16="http://schemas.microsoft.com/office/drawing/2014/main" id="{10CBE929-FE74-7A31-B8AE-376C72326154}"/>
              </a:ext>
            </a:extLst>
          </p:cNvPr>
          <p:cNvSpPr txBox="1"/>
          <p:nvPr/>
        </p:nvSpPr>
        <p:spPr>
          <a:xfrm>
            <a:off x="6156388" y="2992676"/>
            <a:ext cx="5889242" cy="3170099"/>
          </a:xfrm>
          <a:prstGeom prst="rect">
            <a:avLst/>
          </a:prstGeom>
          <a:noFill/>
        </p:spPr>
        <p:txBody>
          <a:bodyPr wrap="square">
            <a:spAutoFit/>
          </a:bodyPr>
          <a:lstStyle/>
          <a:p>
            <a:pPr algn="l">
              <a:spcAft>
                <a:spcPts val="300"/>
              </a:spcAft>
            </a:pPr>
            <a:r>
              <a:rPr lang="en-US" sz="1200" b="1" i="0" dirty="0">
                <a:effectLst/>
                <a:latin typeface="Cambria" panose="02040503050406030204" pitchFamily="18" charset="0"/>
                <a:ea typeface="Cambria" panose="02040503050406030204" pitchFamily="18" charset="0"/>
              </a:rPr>
              <a:t>We aim to improve the process of: </a:t>
            </a:r>
            <a:r>
              <a:rPr lang="en-US" sz="1200" i="0" dirty="0">
                <a:effectLst/>
                <a:latin typeface="Cambria" panose="02040503050406030204" pitchFamily="18" charset="0"/>
                <a:ea typeface="Cambria" panose="02040503050406030204" pitchFamily="18" charset="0"/>
              </a:rPr>
              <a:t>C</a:t>
            </a:r>
            <a:r>
              <a:rPr lang="en-US" sz="1200" b="0" i="0" dirty="0">
                <a:effectLst/>
                <a:latin typeface="Cambria" panose="02040503050406030204" pitchFamily="18" charset="0"/>
                <a:ea typeface="Cambria" panose="02040503050406030204" pitchFamily="18" charset="0"/>
              </a:rPr>
              <a:t>linical outcomes of patients undergoing obesity management interventions within our healthcare center</a:t>
            </a:r>
            <a:endParaRPr lang="en-US" sz="1200" dirty="0">
              <a:latin typeface="Cambria" panose="02040503050406030204" pitchFamily="18" charset="0"/>
              <a:ea typeface="Cambria" panose="02040503050406030204" pitchFamily="18" charset="0"/>
            </a:endParaRPr>
          </a:p>
          <a:p>
            <a:pPr algn="l">
              <a:spcAft>
                <a:spcPts val="300"/>
              </a:spcAft>
            </a:pPr>
            <a:r>
              <a:rPr lang="en-US" sz="1200" b="1" i="0" dirty="0">
                <a:effectLst/>
                <a:latin typeface="Cambria" panose="02040503050406030204" pitchFamily="18" charset="0"/>
                <a:ea typeface="Cambria" panose="02040503050406030204" pitchFamily="18" charset="0"/>
              </a:rPr>
              <a:t>The process for this project primarily resides: </a:t>
            </a:r>
            <a:r>
              <a:rPr lang="en-US" sz="1200" dirty="0">
                <a:latin typeface="Cambria" panose="02040503050406030204" pitchFamily="18" charset="0"/>
                <a:ea typeface="Cambria" panose="02040503050406030204" pitchFamily="18" charset="0"/>
              </a:rPr>
              <a:t>W</a:t>
            </a:r>
            <a:r>
              <a:rPr lang="en-US" sz="1200" b="0" i="0" dirty="0">
                <a:effectLst/>
                <a:latin typeface="Cambria" panose="02040503050406030204" pitchFamily="18" charset="0"/>
                <a:ea typeface="Cambria" panose="02040503050406030204" pitchFamily="18" charset="0"/>
              </a:rPr>
              <a:t>ithin the care coordination process </a:t>
            </a:r>
          </a:p>
          <a:p>
            <a:pPr algn="l">
              <a:spcAft>
                <a:spcPts val="300"/>
              </a:spcAft>
            </a:pPr>
            <a:r>
              <a:rPr lang="en-US" sz="1200" b="1" i="0" dirty="0">
                <a:effectLst/>
                <a:latin typeface="Cambria" panose="02040503050406030204" pitchFamily="18" charset="0"/>
                <a:ea typeface="Cambria" panose="02040503050406030204" pitchFamily="18" charset="0"/>
              </a:rPr>
              <a:t>The process begins with: </a:t>
            </a:r>
            <a:r>
              <a:rPr lang="en-US" sz="1200" dirty="0">
                <a:latin typeface="Cambria" panose="02040503050406030204" pitchFamily="18" charset="0"/>
                <a:ea typeface="Cambria" panose="02040503050406030204" pitchFamily="18" charset="0"/>
              </a:rPr>
              <a:t>T</a:t>
            </a:r>
            <a:r>
              <a:rPr lang="en-US" sz="1200" b="0" i="0" dirty="0">
                <a:effectLst/>
                <a:latin typeface="Cambria" panose="02040503050406030204" pitchFamily="18" charset="0"/>
                <a:ea typeface="Cambria" panose="02040503050406030204" pitchFamily="18" charset="0"/>
              </a:rPr>
              <a:t>he screening and diagnosis of obesity in patients during routine patient visits </a:t>
            </a:r>
          </a:p>
          <a:p>
            <a:pPr algn="l">
              <a:spcAft>
                <a:spcPts val="300"/>
              </a:spcAft>
            </a:pPr>
            <a:r>
              <a:rPr lang="en-US" sz="1200" b="1" i="0" dirty="0">
                <a:effectLst/>
                <a:latin typeface="Cambria" panose="02040503050406030204" pitchFamily="18" charset="0"/>
                <a:ea typeface="Cambria" panose="02040503050406030204" pitchFamily="18" charset="0"/>
              </a:rPr>
              <a:t>The process ends when: </a:t>
            </a:r>
            <a:r>
              <a:rPr lang="en-US" sz="1200" dirty="0">
                <a:latin typeface="Cambria" panose="02040503050406030204" pitchFamily="18" charset="0"/>
                <a:ea typeface="Cambria" panose="02040503050406030204" pitchFamily="18" charset="0"/>
              </a:rPr>
              <a:t>P</a:t>
            </a:r>
            <a:r>
              <a:rPr lang="en-US" sz="1200" b="0" i="0" dirty="0">
                <a:effectLst/>
                <a:latin typeface="Cambria" panose="02040503050406030204" pitchFamily="18" charset="0"/>
                <a:ea typeface="Cambria" panose="02040503050406030204" pitchFamily="18" charset="0"/>
              </a:rPr>
              <a:t>atients who are diagnosed with obesity undergo interventions aimed at improving clinical outcomes such as BMI</a:t>
            </a:r>
            <a:r>
              <a:rPr lang="en-US" sz="1200" dirty="0">
                <a:latin typeface="Cambria" panose="02040503050406030204" pitchFamily="18" charset="0"/>
                <a:ea typeface="Cambria" panose="02040503050406030204" pitchFamily="18" charset="0"/>
              </a:rPr>
              <a:t>, b</a:t>
            </a:r>
            <a:r>
              <a:rPr lang="en-US" sz="1200" b="0" i="0" dirty="0">
                <a:effectLst/>
                <a:latin typeface="Cambria" panose="02040503050406030204" pitchFamily="18" charset="0"/>
                <a:ea typeface="Cambria" panose="02040503050406030204" pitchFamily="18" charset="0"/>
              </a:rPr>
              <a:t>lood pressure, glycemic control (HbA1c levels for diabetic patients), and reduction in obesity-related comorbidities (e.g., hypertension, diabetes) </a:t>
            </a:r>
            <a:endParaRPr lang="en-US" sz="1200" dirty="0">
              <a:latin typeface="Cambria" panose="02040503050406030204" pitchFamily="18" charset="0"/>
              <a:ea typeface="Cambria" panose="02040503050406030204" pitchFamily="18" charset="0"/>
            </a:endParaRPr>
          </a:p>
          <a:p>
            <a:pPr>
              <a:spcAft>
                <a:spcPts val="300"/>
              </a:spcAft>
            </a:pPr>
            <a:r>
              <a:rPr lang="en-US" sz="1200" b="1" i="0" dirty="0">
                <a:effectLst/>
                <a:latin typeface="Cambria" panose="02040503050406030204" pitchFamily="18" charset="0"/>
                <a:ea typeface="Cambria" panose="02040503050406030204" pitchFamily="18" charset="0"/>
              </a:rPr>
              <a:t>The benefits of working on improving this process: </a:t>
            </a:r>
          </a:p>
          <a:p>
            <a:pPr marL="742950" lvl="1" indent="-285750">
              <a:spcAft>
                <a:spcPts val="300"/>
              </a:spcAft>
              <a:buFont typeface="Courier New" panose="02070309020205020404" pitchFamily="49" charset="0"/>
              <a:buChar char="o"/>
            </a:pPr>
            <a:r>
              <a:rPr lang="en-US" sz="1200" b="0" i="0" dirty="0">
                <a:effectLst/>
                <a:latin typeface="Cambria" panose="02040503050406030204" pitchFamily="18" charset="0"/>
                <a:ea typeface="Cambria" panose="02040503050406030204" pitchFamily="18" charset="0"/>
              </a:rPr>
              <a:t>Improved patient health outcomes</a:t>
            </a:r>
            <a:endParaRPr lang="en-US" sz="1200" dirty="0">
              <a:latin typeface="Cambria" panose="02040503050406030204" pitchFamily="18" charset="0"/>
              <a:ea typeface="Cambria" panose="02040503050406030204" pitchFamily="18" charset="0"/>
            </a:endParaRPr>
          </a:p>
          <a:p>
            <a:pPr marL="742950" lvl="1" indent="-285750">
              <a:spcAft>
                <a:spcPts val="300"/>
              </a:spcAft>
              <a:buFont typeface="Courier New" panose="02070309020205020404" pitchFamily="49" charset="0"/>
              <a:buChar char="o"/>
            </a:pPr>
            <a:r>
              <a:rPr lang="en-US" sz="1200" b="0" i="0" dirty="0">
                <a:effectLst/>
                <a:latin typeface="Cambria" panose="02040503050406030204" pitchFamily="18" charset="0"/>
                <a:ea typeface="Cambria" panose="02040503050406030204" pitchFamily="18" charset="0"/>
              </a:rPr>
              <a:t>Reduced healthcare utilization</a:t>
            </a:r>
            <a:endParaRPr lang="en-US" sz="1200" dirty="0">
              <a:latin typeface="Cambria" panose="02040503050406030204" pitchFamily="18" charset="0"/>
              <a:ea typeface="Cambria" panose="02040503050406030204" pitchFamily="18" charset="0"/>
            </a:endParaRPr>
          </a:p>
          <a:p>
            <a:pPr marL="742950" lvl="1" indent="-285750">
              <a:spcAft>
                <a:spcPts val="300"/>
              </a:spcAft>
              <a:buFont typeface="Courier New" panose="02070309020205020404" pitchFamily="49" charset="0"/>
              <a:buChar char="o"/>
            </a:pPr>
            <a:r>
              <a:rPr lang="en-US" sz="1200" b="0" i="0" dirty="0">
                <a:effectLst/>
                <a:latin typeface="Cambria" panose="02040503050406030204" pitchFamily="18" charset="0"/>
                <a:ea typeface="Cambria" panose="02040503050406030204" pitchFamily="18" charset="0"/>
              </a:rPr>
              <a:t>Enhanced quality of life for patients </a:t>
            </a:r>
          </a:p>
          <a:p>
            <a:pPr>
              <a:spcAft>
                <a:spcPts val="300"/>
              </a:spcAft>
            </a:pPr>
            <a:r>
              <a:rPr lang="en-US" sz="1200" b="1" i="0" dirty="0">
                <a:effectLst/>
                <a:latin typeface="Cambria" panose="02040503050406030204" pitchFamily="18" charset="0"/>
                <a:ea typeface="Cambria" panose="02040503050406030204" pitchFamily="18" charset="0"/>
              </a:rPr>
              <a:t>It is most important to work on this project now because: </a:t>
            </a:r>
            <a:r>
              <a:rPr lang="en-US" sz="1200" b="0" i="0" dirty="0">
                <a:effectLst/>
                <a:latin typeface="Cambria" panose="02040503050406030204" pitchFamily="18" charset="0"/>
                <a:ea typeface="Cambria" panose="02040503050406030204" pitchFamily="18" charset="0"/>
              </a:rPr>
              <a:t>Improving obesity-related clinical outcomes is critical for promoting long-term health and well-being</a:t>
            </a:r>
          </a:p>
        </p:txBody>
      </p:sp>
      <p:sp>
        <p:nvSpPr>
          <p:cNvPr id="11" name="TextBox 10">
            <a:extLst>
              <a:ext uri="{FF2B5EF4-FFF2-40B4-BE49-F238E27FC236}">
                <a16:creationId xmlns:a16="http://schemas.microsoft.com/office/drawing/2014/main" id="{44B5EB90-F6BD-B993-C3D9-2863B0358AB4}"/>
              </a:ext>
            </a:extLst>
          </p:cNvPr>
          <p:cNvSpPr txBox="1"/>
          <p:nvPr/>
        </p:nvSpPr>
        <p:spPr>
          <a:xfrm>
            <a:off x="5503799" y="1422474"/>
            <a:ext cx="6688201" cy="1692771"/>
          </a:xfrm>
          <a:prstGeom prst="rect">
            <a:avLst/>
          </a:prstGeom>
          <a:noFill/>
        </p:spPr>
        <p:txBody>
          <a:bodyPr wrap="square">
            <a:spAutoFit/>
          </a:bodyPr>
          <a:lstStyle/>
          <a:p>
            <a:pPr>
              <a:spcAft>
                <a:spcPts val="1200"/>
              </a:spcAft>
            </a:pPr>
            <a:r>
              <a:rPr lang="en-US" sz="1400" b="0" dirty="0">
                <a:effectLst/>
                <a:latin typeface="Cambria" panose="02040503050406030204" pitchFamily="18" charset="0"/>
                <a:ea typeface="Cambria" panose="02040503050406030204" pitchFamily="18" charset="0"/>
              </a:rPr>
              <a:t>The purpose of this quality improvement project is to: increase documented follow-up plans for patients with overweight/obesity</a:t>
            </a:r>
          </a:p>
          <a:p>
            <a:pPr>
              <a:spcAft>
                <a:spcPts val="1200"/>
              </a:spcAft>
            </a:pPr>
            <a:r>
              <a:rPr lang="en-US" sz="1400" b="0" dirty="0">
                <a:effectLst/>
                <a:latin typeface="Cambria" panose="02040503050406030204" pitchFamily="18" charset="0"/>
                <a:ea typeface="Cambria" panose="02040503050406030204" pitchFamily="18" charset="0"/>
              </a:rPr>
              <a:t>The purpose of this quality improvement project is to: improve the follow-</a:t>
            </a:r>
            <a:r>
              <a:rPr lang="en-US" sz="1400" dirty="0">
                <a:latin typeface="Cambria" panose="02040503050406030204" pitchFamily="18" charset="0"/>
                <a:ea typeface="Cambria" panose="02040503050406030204" pitchFamily="18" charset="0"/>
              </a:rPr>
              <a:t>up process for patients with overweight/obesity</a:t>
            </a:r>
            <a:r>
              <a:rPr lang="en-US" sz="1400" b="0" dirty="0">
                <a:effectLst/>
                <a:latin typeface="Cambria" panose="02040503050406030204" pitchFamily="18" charset="0"/>
                <a:ea typeface="Cambria" panose="02040503050406030204" pitchFamily="18" charset="0"/>
              </a:rPr>
              <a:t> </a:t>
            </a:r>
          </a:p>
          <a:p>
            <a:pPr>
              <a:spcAft>
                <a:spcPts val="1200"/>
              </a:spcAft>
            </a:pPr>
            <a:r>
              <a:rPr lang="en-US" sz="1400" b="0" dirty="0">
                <a:effectLst/>
                <a:latin typeface="Cambria" panose="02040503050406030204" pitchFamily="18" charset="0"/>
                <a:ea typeface="Cambria" panose="02040503050406030204" pitchFamily="18" charset="0"/>
              </a:rPr>
              <a:t>The purpose of this quality improvement project is to: enhance access to weight management services for underserved populations in our community</a:t>
            </a:r>
          </a:p>
        </p:txBody>
      </p:sp>
      <p:sp>
        <p:nvSpPr>
          <p:cNvPr id="13" name="TextBox 12">
            <a:extLst>
              <a:ext uri="{FF2B5EF4-FFF2-40B4-BE49-F238E27FC236}">
                <a16:creationId xmlns:a16="http://schemas.microsoft.com/office/drawing/2014/main" id="{53E4C2F7-CA13-CCE8-15A3-7CAFCB5FE415}"/>
              </a:ext>
            </a:extLst>
          </p:cNvPr>
          <p:cNvSpPr txBox="1"/>
          <p:nvPr/>
        </p:nvSpPr>
        <p:spPr>
          <a:xfrm>
            <a:off x="4672835" y="4691097"/>
            <a:ext cx="3025188"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200" b="1" i="0" u="none" strike="noStrike" kern="1200" cap="none" spc="0" normalizeH="0" baseline="0" noProof="0" dirty="0">
                <a:ln>
                  <a:noFill/>
                </a:ln>
                <a:solidFill>
                  <a:srgbClr val="6EA92D"/>
                </a:solidFill>
                <a:effectLst/>
                <a:uLnTx/>
                <a:uFillTx/>
                <a:latin typeface="Calibri" panose="020F0502020204030204"/>
                <a:ea typeface="Cambria" panose="02040503050406030204" pitchFamily="18" charset="0"/>
                <a:cs typeface="Arial" pitchFamily="34" charset="0"/>
              </a:rPr>
              <a:t>Specific Aim Statement</a:t>
            </a:r>
            <a:endParaRPr kumimoji="0" lang="ko-KR" altLang="en-US" sz="2200" b="1" i="0" u="none" strike="noStrike" kern="1200" cap="none" spc="0" normalizeH="0" baseline="0" noProof="0" dirty="0">
              <a:ln>
                <a:noFill/>
              </a:ln>
              <a:solidFill>
                <a:srgbClr val="6EA92D"/>
              </a:solidFill>
              <a:effectLst/>
              <a:uLnTx/>
              <a:uFillTx/>
              <a:latin typeface="Calibri" panose="020F0502020204030204"/>
              <a:ea typeface="맑은 고딕" panose="020B0503020000020004" pitchFamily="34" charset="-127"/>
              <a:cs typeface="Arial" pitchFamily="34" charset="0"/>
            </a:endParaRPr>
          </a:p>
        </p:txBody>
      </p:sp>
      <p:sp>
        <p:nvSpPr>
          <p:cNvPr id="15" name="TextBox 14">
            <a:extLst>
              <a:ext uri="{FF2B5EF4-FFF2-40B4-BE49-F238E27FC236}">
                <a16:creationId xmlns:a16="http://schemas.microsoft.com/office/drawing/2014/main" id="{96628CFC-4CEB-CEFE-7F90-5284B2146012}"/>
              </a:ext>
            </a:extLst>
          </p:cNvPr>
          <p:cNvSpPr txBox="1"/>
          <p:nvPr/>
        </p:nvSpPr>
        <p:spPr>
          <a:xfrm>
            <a:off x="4693728" y="5066194"/>
            <a:ext cx="6106256" cy="738664"/>
          </a:xfrm>
          <a:prstGeom prst="rect">
            <a:avLst/>
          </a:prstGeom>
          <a:noFill/>
        </p:spPr>
        <p:txBody>
          <a:bodyPr wrap="square">
            <a:spAutoFit/>
          </a:bodyPr>
          <a:lstStyle/>
          <a:p>
            <a:pPr lvl="0">
              <a:defRPr/>
            </a:pPr>
            <a:r>
              <a:rPr lang="en-US" sz="1400" dirty="0">
                <a:solidFill>
                  <a:prstClr val="black"/>
                </a:solidFill>
                <a:latin typeface="Cambria" panose="02040503050406030204" pitchFamily="18" charset="0"/>
                <a:ea typeface="Cambria" panose="02040503050406030204" pitchFamily="18" charset="0"/>
              </a:rPr>
              <a:t>We will improve clinical outcomes for patients undergoing obesity management interventions within our healthcare center by</a:t>
            </a:r>
          </a:p>
          <a:p>
            <a:pPr lvl="0">
              <a:defRPr/>
            </a:pPr>
            <a:r>
              <a:rPr lang="en-US" sz="1400" dirty="0">
                <a:solidFill>
                  <a:prstClr val="black"/>
                </a:solidFill>
                <a:latin typeface="Cambria" panose="02040503050406030204" pitchFamily="18" charset="0"/>
                <a:ea typeface="Cambria" panose="02040503050406030204" pitchFamily="18" charset="0"/>
              </a:rPr>
              <a:t>reducing the mean BMI by at least 5% within the next 12 months.</a:t>
            </a:r>
            <a:endParaRPr lang="en-US" sz="1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68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47" grpId="0" animBg="1"/>
      <p:bldP spid="2" grpId="0"/>
      <p:bldP spid="2" grpId="1"/>
      <p:bldP spid="11" grpId="0"/>
      <p:bldP spid="11" grpId="1"/>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CAFA6D-6114-61E5-6B3C-6EA8A83BDB05}"/>
              </a:ext>
            </a:extLst>
          </p:cNvPr>
          <p:cNvPicPr>
            <a:picLocks noChangeAspect="1"/>
          </p:cNvPicPr>
          <p:nvPr/>
        </p:nvPicPr>
        <p:blipFill>
          <a:blip r:embed="rId2"/>
          <a:stretch>
            <a:fillRect/>
          </a:stretch>
        </p:blipFill>
        <p:spPr>
          <a:xfrm>
            <a:off x="2122582" y="92468"/>
            <a:ext cx="8229600" cy="6400800"/>
          </a:xfrm>
          <a:prstGeom prst="rect">
            <a:avLst/>
          </a:prstGeom>
        </p:spPr>
      </p:pic>
    </p:spTree>
    <p:extLst>
      <p:ext uri="{BB962C8B-B14F-4D97-AF65-F5344CB8AC3E}">
        <p14:creationId xmlns:p14="http://schemas.microsoft.com/office/powerpoint/2010/main" val="29049613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E2BB49-13D6-4093-8D1F-5A1145F761B5}"/>
              </a:ext>
            </a:extLst>
          </p:cNvPr>
          <p:cNvSpPr txBox="1"/>
          <p:nvPr/>
        </p:nvSpPr>
        <p:spPr>
          <a:xfrm>
            <a:off x="487506" y="100577"/>
            <a:ext cx="11949208"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1200"/>
              </a:spcAft>
              <a:buClrTx/>
              <a:buSzTx/>
              <a:buFontTx/>
              <a:buNone/>
              <a:tabLst/>
              <a:defRPr/>
            </a:pPr>
            <a:r>
              <a:rPr kumimoji="0" lang="en-US" sz="4800" i="0" u="none" strike="noStrike" kern="1200" cap="none" spc="0" normalizeH="0" baseline="0" noProof="0" dirty="0">
                <a:ln>
                  <a:noFill/>
                </a:ln>
                <a:solidFill>
                  <a:srgbClr val="16589B"/>
                </a:solidFill>
                <a:effectLst/>
                <a:uLnTx/>
                <a:uFillTx/>
                <a:ea typeface="+mn-ea"/>
                <a:cs typeface="+mn-cs"/>
              </a:rPr>
              <a:t>The Purpose of the Purpose Statement</a:t>
            </a:r>
          </a:p>
        </p:txBody>
      </p:sp>
      <p:pic>
        <p:nvPicPr>
          <p:cNvPr id="10" name="Picture 9" descr="A diagram of a plan&#10;&#10;Description automatically generated">
            <a:extLst>
              <a:ext uri="{FF2B5EF4-FFF2-40B4-BE49-F238E27FC236}">
                <a16:creationId xmlns:a16="http://schemas.microsoft.com/office/drawing/2014/main" id="{D636DA74-1433-F218-5F3E-C444D8FC8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071" y="166473"/>
            <a:ext cx="1407253" cy="1575628"/>
          </a:xfrm>
          <a:prstGeom prst="rect">
            <a:avLst/>
          </a:prstGeom>
        </p:spPr>
      </p:pic>
      <p:sp>
        <p:nvSpPr>
          <p:cNvPr id="11" name="TextBox 10">
            <a:extLst>
              <a:ext uri="{FF2B5EF4-FFF2-40B4-BE49-F238E27FC236}">
                <a16:creationId xmlns:a16="http://schemas.microsoft.com/office/drawing/2014/main" id="{EB6A95F2-2DBA-2427-EAB7-B5E19CCCB79B}"/>
              </a:ext>
            </a:extLst>
          </p:cNvPr>
          <p:cNvSpPr txBox="1"/>
          <p:nvPr/>
        </p:nvSpPr>
        <p:spPr>
          <a:xfrm>
            <a:off x="487506" y="1874357"/>
            <a:ext cx="11583098" cy="3539430"/>
          </a:xfrm>
          <a:prstGeom prst="rect">
            <a:avLst/>
          </a:prstGeom>
          <a:noFill/>
        </p:spPr>
        <p:txBody>
          <a:bodyPr wrap="square" rtlCol="0">
            <a:spAutoFit/>
          </a:bodyPr>
          <a:lstStyle/>
          <a:p>
            <a:pPr>
              <a:spcAft>
                <a:spcPts val="4800"/>
              </a:spcAft>
            </a:pPr>
            <a:r>
              <a:rPr lang="en-US" sz="2400" b="0" i="0" dirty="0">
                <a:effectLst/>
                <a:ea typeface="Cambria" panose="02040503050406030204" pitchFamily="18" charset="0"/>
              </a:rPr>
              <a:t>The purpose of this quality improvement project is to: </a:t>
            </a:r>
            <a:r>
              <a:rPr lang="en-US" sz="2400" b="0" i="1" dirty="0">
                <a:effectLst/>
                <a:ea typeface="Cambria" panose="02040503050406030204" pitchFamily="18" charset="0"/>
              </a:rPr>
              <a:t>increase documented follow-up plans for patients with overweight/obesity</a:t>
            </a:r>
          </a:p>
          <a:p>
            <a:pPr>
              <a:spcAft>
                <a:spcPts val="4800"/>
              </a:spcAft>
            </a:pPr>
            <a:r>
              <a:rPr lang="en-US" sz="2400" b="0" i="0" dirty="0">
                <a:effectLst/>
                <a:ea typeface="Cambria" panose="02040503050406030204" pitchFamily="18" charset="0"/>
              </a:rPr>
              <a:t>The purpose of this quality improvement project is to: </a:t>
            </a:r>
            <a:r>
              <a:rPr lang="en-US" sz="2400" b="0" i="1" dirty="0">
                <a:effectLst/>
                <a:ea typeface="Cambria" panose="02040503050406030204" pitchFamily="18" charset="0"/>
              </a:rPr>
              <a:t>improve the follow-</a:t>
            </a:r>
            <a:r>
              <a:rPr lang="en-US" sz="2400" i="1" dirty="0">
                <a:ea typeface="Cambria" panose="02040503050406030204" pitchFamily="18" charset="0"/>
              </a:rPr>
              <a:t>up process for patients with overweight/obesity</a:t>
            </a:r>
            <a:r>
              <a:rPr lang="en-US" sz="2400" b="0" i="1" dirty="0">
                <a:effectLst/>
                <a:ea typeface="Cambria" panose="02040503050406030204" pitchFamily="18" charset="0"/>
              </a:rPr>
              <a:t> </a:t>
            </a:r>
          </a:p>
          <a:p>
            <a:pPr>
              <a:spcAft>
                <a:spcPts val="4800"/>
              </a:spcAft>
            </a:pPr>
            <a:r>
              <a:rPr lang="en-US" sz="2400" b="0" i="0" dirty="0">
                <a:effectLst/>
                <a:ea typeface="Cambria" panose="02040503050406030204" pitchFamily="18" charset="0"/>
              </a:rPr>
              <a:t>The purpose of this quality improvement project is to: </a:t>
            </a:r>
            <a:r>
              <a:rPr lang="en-US" sz="2400" b="0" i="1" dirty="0">
                <a:effectLst/>
                <a:ea typeface="Cambria" panose="02040503050406030204" pitchFamily="18" charset="0"/>
              </a:rPr>
              <a:t>enhance access to weight management services for underserved populations in our community</a:t>
            </a:r>
          </a:p>
        </p:txBody>
      </p:sp>
      <p:sp>
        <p:nvSpPr>
          <p:cNvPr id="2" name="TextBox 1">
            <a:extLst>
              <a:ext uri="{FF2B5EF4-FFF2-40B4-BE49-F238E27FC236}">
                <a16:creationId xmlns:a16="http://schemas.microsoft.com/office/drawing/2014/main" id="{4959FB51-B1D4-EFED-2B08-1484A7C0E08B}"/>
              </a:ext>
            </a:extLst>
          </p:cNvPr>
          <p:cNvSpPr txBox="1"/>
          <p:nvPr/>
        </p:nvSpPr>
        <p:spPr>
          <a:xfrm>
            <a:off x="892951" y="969237"/>
            <a:ext cx="9534418" cy="400110"/>
          </a:xfrm>
          <a:prstGeom prst="rect">
            <a:avLst/>
          </a:prstGeom>
          <a:noFill/>
        </p:spPr>
        <p:txBody>
          <a:bodyPr wrap="square" rtlCol="0">
            <a:spAutoFit/>
          </a:bodyPr>
          <a:lstStyle/>
          <a:p>
            <a:r>
              <a:rPr lang="en-US" sz="2000" i="1" dirty="0">
                <a:ea typeface="Cambria" panose="02040503050406030204" pitchFamily="18" charset="0"/>
              </a:rPr>
              <a:t>Bringing the team together around the common language, focus, measures, direction</a:t>
            </a:r>
            <a:endParaRPr lang="en-US" sz="2000" i="1" dirty="0"/>
          </a:p>
        </p:txBody>
      </p:sp>
    </p:spTree>
    <p:extLst>
      <p:ext uri="{BB962C8B-B14F-4D97-AF65-F5344CB8AC3E}">
        <p14:creationId xmlns:p14="http://schemas.microsoft.com/office/powerpoint/2010/main" val="151980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BB0BD-30D6-78B7-AC22-90AD6D460D27}"/>
              </a:ext>
            </a:extLst>
          </p:cNvPr>
          <p:cNvSpPr>
            <a:spLocks noGrp="1"/>
          </p:cNvSpPr>
          <p:nvPr>
            <p:ph idx="1"/>
          </p:nvPr>
        </p:nvSpPr>
        <p:spPr/>
        <p:txBody>
          <a:bodyPr>
            <a:normAutofit/>
          </a:bodyPr>
          <a:lstStyle/>
          <a:p>
            <a:r>
              <a:rPr lang="en-US" sz="3200" dirty="0"/>
              <a:t>Welcome</a:t>
            </a:r>
          </a:p>
          <a:p>
            <a:r>
              <a:rPr lang="en-US" sz="3200" dirty="0"/>
              <a:t>Overview of Technology and Reminders			</a:t>
            </a:r>
          </a:p>
          <a:p>
            <a:r>
              <a:rPr lang="en-US" sz="3200" dirty="0"/>
              <a:t>Environmental Scan	</a:t>
            </a:r>
          </a:p>
          <a:p>
            <a:r>
              <a:rPr lang="en-US" sz="3200" dirty="0"/>
              <a:t>Next Steps and Q &amp; A</a:t>
            </a:r>
          </a:p>
          <a:p>
            <a:endParaRPr lang="en-US" sz="3200" dirty="0"/>
          </a:p>
        </p:txBody>
      </p:sp>
      <p:sp>
        <p:nvSpPr>
          <p:cNvPr id="5" name="Title 1">
            <a:extLst>
              <a:ext uri="{FF2B5EF4-FFF2-40B4-BE49-F238E27FC236}">
                <a16:creationId xmlns:a16="http://schemas.microsoft.com/office/drawing/2014/main" id="{B56D9342-E58A-7E7E-1BE9-9686AA094AF4}"/>
              </a:ext>
            </a:extLst>
          </p:cNvPr>
          <p:cNvSpPr>
            <a:spLocks noGrp="1"/>
          </p:cNvSpPr>
          <p:nvPr>
            <p:ph type="title"/>
          </p:nvPr>
        </p:nvSpPr>
        <p:spPr>
          <a:xfrm>
            <a:off x="639763" y="365125"/>
            <a:ext cx="10515600" cy="1325563"/>
          </a:xfrm>
        </p:spPr>
        <p:txBody>
          <a:bodyPr>
            <a:normAutofit/>
          </a:bodyPr>
          <a:lstStyle/>
          <a:p>
            <a:r>
              <a:rPr lang="en-US" sz="4800" dirty="0">
                <a:latin typeface="Calibri" panose="020F0502020204030204" pitchFamily="34" charset="0"/>
                <a:ea typeface="Calibri" panose="020F0502020204030204" pitchFamily="34" charset="0"/>
              </a:rPr>
              <a:t>Today’s Agenda</a:t>
            </a:r>
          </a:p>
        </p:txBody>
      </p:sp>
    </p:spTree>
    <p:extLst>
      <p:ext uri="{BB962C8B-B14F-4D97-AF65-F5344CB8AC3E}">
        <p14:creationId xmlns:p14="http://schemas.microsoft.com/office/powerpoint/2010/main" val="3835429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8BD93F-9A27-4AAE-DD8F-2FD44F368D0F}"/>
              </a:ext>
            </a:extLst>
          </p:cNvPr>
          <p:cNvSpPr txBox="1"/>
          <p:nvPr/>
        </p:nvSpPr>
        <p:spPr>
          <a:xfrm>
            <a:off x="499434" y="262664"/>
            <a:ext cx="11949208"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dirty="0">
                <a:solidFill>
                  <a:srgbClr val="16589B"/>
                </a:solidFill>
              </a:rPr>
              <a:t>Global </a:t>
            </a:r>
            <a:r>
              <a:rPr kumimoji="0" lang="en-US" sz="4800" i="0" u="none" strike="noStrike" kern="1200" cap="none" spc="0" normalizeH="0" baseline="0" noProof="0" dirty="0">
                <a:ln>
                  <a:noFill/>
                </a:ln>
                <a:solidFill>
                  <a:srgbClr val="16589B"/>
                </a:solidFill>
                <a:effectLst/>
                <a:uLnTx/>
                <a:uFillTx/>
                <a:ea typeface="+mn-ea"/>
                <a:cs typeface="+mn-cs"/>
              </a:rPr>
              <a:t>Aim Statement</a:t>
            </a:r>
          </a:p>
        </p:txBody>
      </p:sp>
      <p:sp>
        <p:nvSpPr>
          <p:cNvPr id="4" name="TextBox 3">
            <a:extLst>
              <a:ext uri="{FF2B5EF4-FFF2-40B4-BE49-F238E27FC236}">
                <a16:creationId xmlns:a16="http://schemas.microsoft.com/office/drawing/2014/main" id="{0F08A9F7-3972-40FE-DD88-019B7F394D5B}"/>
              </a:ext>
            </a:extLst>
          </p:cNvPr>
          <p:cNvSpPr txBox="1"/>
          <p:nvPr/>
        </p:nvSpPr>
        <p:spPr>
          <a:xfrm>
            <a:off x="384975" y="1470856"/>
            <a:ext cx="11949208" cy="512448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3600"/>
              </a:spcAft>
              <a:buClrTx/>
              <a:buSzTx/>
              <a:buFontTx/>
              <a:buNone/>
              <a:tabLst/>
              <a:defRPr/>
            </a:pPr>
            <a:r>
              <a:rPr kumimoji="0" lang="en-US" b="0" i="0" u="none" strike="noStrike" kern="1200" cap="none" spc="0" normalizeH="0" baseline="0" noProof="0" dirty="0">
                <a:ln>
                  <a:noFill/>
                </a:ln>
                <a:effectLst/>
                <a:uLnTx/>
                <a:uFillTx/>
              </a:rPr>
              <a:t>We aim to improve the process of:</a:t>
            </a:r>
            <a:r>
              <a:rPr lang="en-US" u="sng" dirty="0"/>
              <a:t>									</a:t>
            </a:r>
            <a:endParaRPr kumimoji="0" lang="en-US" b="0" i="0" u="none" strike="noStrike" kern="1200" cap="none" spc="0" normalizeH="0" baseline="0" noProof="0" dirty="0">
              <a:ln>
                <a:noFill/>
              </a:ln>
              <a:effectLst/>
              <a:uLnTx/>
              <a:uFillTx/>
            </a:endParaRPr>
          </a:p>
          <a:p>
            <a:pPr marL="0" marR="0" lvl="0" indent="0" algn="l" defTabSz="914400" rtl="0" eaLnBrk="1" fontAlgn="base" latinLnBrk="0" hangingPunct="1">
              <a:lnSpc>
                <a:spcPct val="100000"/>
              </a:lnSpc>
              <a:spcBef>
                <a:spcPts val="0"/>
              </a:spcBef>
              <a:spcAft>
                <a:spcPts val="3600"/>
              </a:spcAft>
              <a:buClrTx/>
              <a:buSzTx/>
              <a:buFontTx/>
              <a:buNone/>
              <a:tabLst/>
              <a:defRPr/>
            </a:pPr>
            <a:r>
              <a:rPr kumimoji="0" lang="en-US" b="0" i="0" u="none" strike="noStrike" kern="1200" cap="none" spc="0" normalizeH="0" baseline="0" noProof="0" dirty="0">
                <a:ln>
                  <a:noFill/>
                </a:ln>
                <a:effectLst/>
                <a:uLnTx/>
                <a:uFillTx/>
              </a:rPr>
              <a:t>The process for this project primarily lives at this specific location: </a:t>
            </a:r>
            <a:r>
              <a:rPr kumimoji="0" lang="en-US" b="0" i="0" u="sng" strike="noStrike" kern="1200" cap="none" spc="0" normalizeH="0" baseline="0" noProof="0" dirty="0">
                <a:ln>
                  <a:noFill/>
                </a:ln>
                <a:effectLst/>
                <a:uLnTx/>
                <a:uFillTx/>
              </a:rPr>
              <a:t>					</a:t>
            </a:r>
            <a:endParaRPr kumimoji="0" lang="en-US" b="0" i="0" u="none" strike="noStrike" kern="1200" cap="none" spc="0" normalizeH="0" baseline="0" noProof="0" dirty="0">
              <a:ln>
                <a:noFill/>
              </a:ln>
              <a:effectLst/>
              <a:uLnTx/>
              <a:uFillTx/>
            </a:endParaRPr>
          </a:p>
          <a:p>
            <a:pPr marL="0" marR="0" lvl="0" indent="0" algn="l" defTabSz="914400" rtl="0" eaLnBrk="1" fontAlgn="base" latinLnBrk="0" hangingPunct="1">
              <a:lnSpc>
                <a:spcPct val="100000"/>
              </a:lnSpc>
              <a:spcBef>
                <a:spcPts val="0"/>
              </a:spcBef>
              <a:spcAft>
                <a:spcPts val="3600"/>
              </a:spcAft>
              <a:buClrTx/>
              <a:buSzTx/>
              <a:buFontTx/>
              <a:buNone/>
              <a:tabLst/>
              <a:defRPr/>
            </a:pPr>
            <a:r>
              <a:rPr kumimoji="0" lang="en-US" b="0" i="0" u="none" strike="noStrike" kern="1200" cap="none" spc="0" normalizeH="0" baseline="0" noProof="0" dirty="0">
                <a:ln>
                  <a:noFill/>
                </a:ln>
                <a:effectLst/>
                <a:uLnTx/>
                <a:uFillTx/>
              </a:rPr>
              <a:t>The process begins when this action takes place: </a:t>
            </a:r>
            <a:r>
              <a:rPr kumimoji="0" lang="en-US" b="0" i="0" u="sng" strike="noStrike" kern="1200" cap="none" spc="0" normalizeH="0" baseline="0" noProof="0" dirty="0">
                <a:ln>
                  <a:noFill/>
                </a:ln>
                <a:effectLst/>
                <a:uLnTx/>
                <a:uFillTx/>
              </a:rPr>
              <a:t>							</a:t>
            </a:r>
            <a:endParaRPr kumimoji="0" lang="en-US" b="0" i="0" u="none" strike="noStrike" kern="1200" cap="none" spc="0" normalizeH="0" baseline="0" noProof="0" dirty="0">
              <a:ln>
                <a:noFill/>
              </a:ln>
              <a:effectLst/>
              <a:uLnTx/>
              <a:uFillTx/>
            </a:endParaRPr>
          </a:p>
          <a:p>
            <a:pPr marL="0" marR="0" lvl="0" indent="0" algn="l" defTabSz="914400" rtl="0" eaLnBrk="1" fontAlgn="base" latinLnBrk="0" hangingPunct="1">
              <a:lnSpc>
                <a:spcPct val="100000"/>
              </a:lnSpc>
              <a:spcBef>
                <a:spcPts val="0"/>
              </a:spcBef>
              <a:spcAft>
                <a:spcPts val="3600"/>
              </a:spcAft>
              <a:buClrTx/>
              <a:buSzTx/>
              <a:buFontTx/>
              <a:buNone/>
              <a:tabLst/>
              <a:defRPr/>
            </a:pPr>
            <a:r>
              <a:rPr kumimoji="0" lang="en-US" b="0" i="0" u="none" strike="noStrike" kern="1200" cap="none" spc="0" normalizeH="0" baseline="0" noProof="0" dirty="0">
                <a:ln>
                  <a:noFill/>
                </a:ln>
                <a:effectLst/>
                <a:uLnTx/>
                <a:uFillTx/>
              </a:rPr>
              <a:t>The process ends when </a:t>
            </a:r>
            <a:r>
              <a:rPr kumimoji="0" lang="en-US" b="0" i="0" u="sng" strike="noStrike" kern="1200" cap="none" spc="0" normalizeH="0" baseline="0" noProof="0" dirty="0">
                <a:ln>
                  <a:noFill/>
                </a:ln>
                <a:effectLst/>
                <a:uLnTx/>
                <a:uFillTx/>
              </a:rPr>
              <a:t>				</a:t>
            </a:r>
            <a:r>
              <a:rPr kumimoji="0" lang="en-US" b="0" i="0" u="none" strike="noStrike" kern="1200" cap="none" spc="0" normalizeH="0" baseline="0" noProof="0" dirty="0">
                <a:ln>
                  <a:noFill/>
                </a:ln>
                <a:effectLst/>
                <a:uLnTx/>
                <a:uFillTx/>
              </a:rPr>
              <a:t> happens at </a:t>
            </a:r>
            <a:r>
              <a:rPr kumimoji="0" lang="en-US" b="0" i="0" u="sng" strike="noStrike" kern="1200" cap="none" spc="0" normalizeH="0" baseline="0" noProof="0" dirty="0">
                <a:ln>
                  <a:noFill/>
                </a:ln>
                <a:effectLst/>
                <a:uLnTx/>
                <a:uFillTx/>
              </a:rPr>
              <a:t>				</a:t>
            </a:r>
            <a:r>
              <a:rPr kumimoji="0" lang="en-US" b="0" i="0" u="none" strike="noStrike" kern="1200" cap="none" spc="0" normalizeH="0" baseline="0" noProof="0" dirty="0">
                <a:ln>
                  <a:noFill/>
                </a:ln>
                <a:effectLst/>
                <a:uLnTx/>
                <a:uFillTx/>
              </a:rPr>
              <a:t>location</a:t>
            </a: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rPr>
              <a:t>These are the benefits of working on improving this process:</a:t>
            </a:r>
          </a:p>
          <a:p>
            <a:pPr marL="742950" lvl="1" indent="-285750" fontAlgn="base">
              <a:spcAft>
                <a:spcPts val="600"/>
              </a:spcAft>
              <a:buFont typeface="Wingdings" panose="05000000000000000000" pitchFamily="2" charset="2"/>
              <a:buChar char="Ø"/>
            </a:pPr>
            <a:r>
              <a:rPr lang="en-US" dirty="0"/>
              <a:t>…</a:t>
            </a:r>
          </a:p>
          <a:p>
            <a:pPr marL="742950" lvl="1" indent="-285750" fontAlgn="base">
              <a:spcAft>
                <a:spcPts val="600"/>
              </a:spcAft>
              <a:buFont typeface="Wingdings" panose="05000000000000000000" pitchFamily="2" charset="2"/>
              <a:buChar char="Ø"/>
            </a:pPr>
            <a:r>
              <a:rPr kumimoji="0" lang="en-US" b="0" i="0" u="none" strike="noStrike" kern="1200" cap="none" spc="0" normalizeH="0" baseline="0" noProof="0" dirty="0">
                <a:ln>
                  <a:noFill/>
                </a:ln>
                <a:effectLst/>
                <a:uLnTx/>
                <a:uFillTx/>
              </a:rPr>
              <a:t>…</a:t>
            </a:r>
          </a:p>
          <a:p>
            <a:pPr marL="742950" lvl="1" indent="-285750" fontAlgn="base">
              <a:spcAft>
                <a:spcPts val="3600"/>
              </a:spcAft>
              <a:buFont typeface="Wingdings" panose="05000000000000000000" pitchFamily="2" charset="2"/>
              <a:buChar char="Ø"/>
            </a:pPr>
            <a:r>
              <a:rPr lang="en-US" dirty="0"/>
              <a:t>…</a:t>
            </a:r>
            <a:endParaRPr kumimoji="0" lang="en-US" b="0" i="0" u="none" strike="noStrike" kern="1200" cap="none" spc="0" normalizeH="0" baseline="0" noProof="0" dirty="0">
              <a:ln>
                <a:noFill/>
              </a:ln>
              <a:effectLst/>
              <a:uLnTx/>
              <a:uFillTx/>
            </a:endParaRPr>
          </a:p>
          <a:p>
            <a:pPr marL="0" marR="0" lvl="0" indent="0" algn="l" defTabSz="914400" rtl="0" eaLnBrk="1" fontAlgn="base" latinLnBrk="0" hangingPunct="1">
              <a:lnSpc>
                <a:spcPct val="100000"/>
              </a:lnSpc>
              <a:spcBef>
                <a:spcPts val="0"/>
              </a:spcBef>
              <a:spcAft>
                <a:spcPts val="2400"/>
              </a:spcAft>
              <a:buClrTx/>
              <a:buSzTx/>
              <a:buFontTx/>
              <a:buNone/>
              <a:tabLst/>
              <a:defRPr/>
            </a:pPr>
            <a:r>
              <a:rPr kumimoji="0" lang="en-US" b="0" i="0" u="none" strike="noStrike" kern="1200" cap="none" spc="0" normalizeH="0" baseline="0" noProof="0" dirty="0">
                <a:ln>
                  <a:noFill/>
                </a:ln>
                <a:effectLst/>
                <a:uLnTx/>
                <a:uFillTx/>
              </a:rPr>
              <a:t>It is most important to work on this project now because: </a:t>
            </a:r>
            <a:r>
              <a:rPr kumimoji="0" lang="en-US" b="0" i="0" u="sng" strike="noStrike" kern="1200" cap="none" spc="0" normalizeH="0" baseline="0" noProof="0" dirty="0">
                <a:ln>
                  <a:noFill/>
                </a:ln>
                <a:effectLst/>
                <a:uLnTx/>
                <a:uFillTx/>
              </a:rPr>
              <a:t>						</a:t>
            </a:r>
            <a:endParaRPr kumimoji="0" lang="en-US" sz="1600" b="0" i="0" u="none" strike="noStrike" kern="1200" cap="none" spc="0" normalizeH="0" baseline="0" noProof="0" dirty="0">
              <a:ln>
                <a:noFill/>
              </a:ln>
              <a:effectLst/>
              <a:uLnTx/>
              <a:uFillTx/>
            </a:endParaRPr>
          </a:p>
        </p:txBody>
      </p:sp>
      <p:pic>
        <p:nvPicPr>
          <p:cNvPr id="3" name="Picture 2" descr="A diagram of a plan&#10;&#10;Description automatically generated">
            <a:extLst>
              <a:ext uri="{FF2B5EF4-FFF2-40B4-BE49-F238E27FC236}">
                <a16:creationId xmlns:a16="http://schemas.microsoft.com/office/drawing/2014/main" id="{9A3F2105-84D8-DA72-992D-AA4503529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4293" y="121181"/>
            <a:ext cx="1407253" cy="1575628"/>
          </a:xfrm>
          <a:prstGeom prst="rect">
            <a:avLst/>
          </a:prstGeom>
        </p:spPr>
      </p:pic>
    </p:spTree>
    <p:extLst>
      <p:ext uri="{BB962C8B-B14F-4D97-AF65-F5344CB8AC3E}">
        <p14:creationId xmlns:p14="http://schemas.microsoft.com/office/powerpoint/2010/main" val="70807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69A297-3EBF-14BC-E87F-50AAB6D91CE5}"/>
              </a:ext>
            </a:extLst>
          </p:cNvPr>
          <p:cNvSpPr txBox="1"/>
          <p:nvPr/>
        </p:nvSpPr>
        <p:spPr>
          <a:xfrm>
            <a:off x="583520" y="252153"/>
            <a:ext cx="11949208"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a:ln>
                  <a:noFill/>
                </a:ln>
                <a:solidFill>
                  <a:srgbClr val="16589B"/>
                </a:solidFill>
                <a:effectLst/>
                <a:uLnTx/>
                <a:uFillTx/>
                <a:ea typeface="+mn-ea"/>
                <a:cs typeface="+mn-cs"/>
              </a:rPr>
              <a:t>Specific Aim Statement</a:t>
            </a:r>
          </a:p>
        </p:txBody>
      </p:sp>
      <p:sp>
        <p:nvSpPr>
          <p:cNvPr id="6" name="TextBox 5">
            <a:extLst>
              <a:ext uri="{FF2B5EF4-FFF2-40B4-BE49-F238E27FC236}">
                <a16:creationId xmlns:a16="http://schemas.microsoft.com/office/drawing/2014/main" id="{7D650922-68EE-7453-CB3C-9BB592997255}"/>
              </a:ext>
            </a:extLst>
          </p:cNvPr>
          <p:cNvSpPr txBox="1"/>
          <p:nvPr/>
        </p:nvSpPr>
        <p:spPr>
          <a:xfrm>
            <a:off x="446202" y="2036402"/>
            <a:ext cx="11745798" cy="3323987"/>
          </a:xfrm>
          <a:prstGeom prst="rect">
            <a:avLst/>
          </a:prstGeom>
          <a:noFill/>
        </p:spPr>
        <p:txBody>
          <a:bodyPr wrap="square" rtlCol="0">
            <a:spAutoFit/>
          </a:bodyPr>
          <a:lstStyle/>
          <a:p>
            <a:pPr>
              <a:spcAft>
                <a:spcPts val="3600"/>
              </a:spcAft>
            </a:pPr>
            <a:r>
              <a:rPr lang="en-US" dirty="0">
                <a:ea typeface="Cambria" panose="02040503050406030204" pitchFamily="18" charset="0"/>
              </a:rPr>
              <a:t>We will </a:t>
            </a:r>
            <a:r>
              <a:rPr lang="en-US" u="sng" dirty="0">
                <a:ea typeface="Cambria" panose="02040503050406030204" pitchFamily="18" charset="0"/>
              </a:rPr>
              <a:t>					 </a:t>
            </a:r>
            <a:r>
              <a:rPr lang="en-US" dirty="0">
                <a:ea typeface="Cambria" panose="02040503050406030204" pitchFamily="18" charset="0"/>
              </a:rPr>
              <a:t>(improve, increase, or decrease) the </a:t>
            </a:r>
            <a:r>
              <a:rPr lang="en-US" u="sng" dirty="0">
                <a:ea typeface="Cambria" panose="02040503050406030204" pitchFamily="18" charset="0"/>
              </a:rPr>
              <a:t>			 </a:t>
            </a:r>
            <a:r>
              <a:rPr lang="en-US" dirty="0">
                <a:ea typeface="Cambria" panose="02040503050406030204" pitchFamily="18" charset="0"/>
              </a:rPr>
              <a:t>(# or %) </a:t>
            </a:r>
          </a:p>
          <a:p>
            <a:pPr>
              <a:spcAft>
                <a:spcPts val="3600"/>
              </a:spcAft>
            </a:pPr>
            <a:r>
              <a:rPr lang="en-US" dirty="0">
                <a:ea typeface="Cambria" panose="02040503050406030204" pitchFamily="18" charset="0"/>
              </a:rPr>
              <a:t>by </a:t>
            </a:r>
            <a:r>
              <a:rPr lang="en-US" u="sng" dirty="0">
                <a:ea typeface="Cambria" panose="02040503050406030204" pitchFamily="18" charset="0"/>
              </a:rPr>
              <a:t>											 </a:t>
            </a:r>
            <a:r>
              <a:rPr lang="en-US" dirty="0">
                <a:ea typeface="Cambria" panose="02040503050406030204" pitchFamily="18" charset="0"/>
              </a:rPr>
              <a:t>(amount) </a:t>
            </a:r>
          </a:p>
          <a:p>
            <a:pPr>
              <a:spcAft>
                <a:spcPts val="3600"/>
              </a:spcAft>
            </a:pPr>
            <a:r>
              <a:rPr lang="en-US" b="1" dirty="0">
                <a:ea typeface="Cambria" panose="02040503050406030204" pitchFamily="18" charset="0"/>
              </a:rPr>
              <a:t>OR   </a:t>
            </a:r>
            <a:r>
              <a:rPr lang="en-US" dirty="0">
                <a:ea typeface="Cambria" panose="02040503050406030204" pitchFamily="18" charset="0"/>
              </a:rPr>
              <a:t>from </a:t>
            </a:r>
            <a:r>
              <a:rPr lang="en-US" u="sng" dirty="0">
                <a:ea typeface="Cambria" panose="02040503050406030204" pitchFamily="18" charset="0"/>
              </a:rPr>
              <a:t>									</a:t>
            </a:r>
            <a:r>
              <a:rPr lang="en-US" dirty="0">
                <a:ea typeface="Cambria" panose="02040503050406030204" pitchFamily="18" charset="0"/>
              </a:rPr>
              <a:t> (baseline amount) to </a:t>
            </a:r>
          </a:p>
          <a:p>
            <a:pPr>
              <a:spcAft>
                <a:spcPts val="3600"/>
              </a:spcAft>
            </a:pPr>
            <a:r>
              <a:rPr lang="en-US" u="sng" dirty="0">
                <a:ea typeface="Cambria" panose="02040503050406030204" pitchFamily="18" charset="0"/>
              </a:rPr>
              <a:t>					</a:t>
            </a:r>
            <a:r>
              <a:rPr lang="en-US" dirty="0">
                <a:ea typeface="Cambria" panose="02040503050406030204" pitchFamily="18" charset="0"/>
              </a:rPr>
              <a:t> (amount) </a:t>
            </a:r>
          </a:p>
          <a:p>
            <a:pPr>
              <a:spcAft>
                <a:spcPts val="3600"/>
              </a:spcAft>
            </a:pPr>
            <a:r>
              <a:rPr lang="en-US" dirty="0">
                <a:ea typeface="Cambria" panose="02040503050406030204" pitchFamily="18" charset="0"/>
              </a:rPr>
              <a:t>by this date or timeframe: </a:t>
            </a:r>
            <a:r>
              <a:rPr lang="en-US" u="sng" dirty="0">
                <a:ea typeface="Cambria" panose="02040503050406030204" pitchFamily="18" charset="0"/>
              </a:rPr>
              <a:t>										.</a:t>
            </a:r>
            <a:endParaRPr lang="en-US" dirty="0">
              <a:ea typeface="Cambria" panose="02040503050406030204" pitchFamily="18" charset="0"/>
            </a:endParaRPr>
          </a:p>
        </p:txBody>
      </p:sp>
      <p:pic>
        <p:nvPicPr>
          <p:cNvPr id="7" name="Picture 6" descr="A diagram of a plan&#10;&#10;Description automatically generated">
            <a:extLst>
              <a:ext uri="{FF2B5EF4-FFF2-40B4-BE49-F238E27FC236}">
                <a16:creationId xmlns:a16="http://schemas.microsoft.com/office/drawing/2014/main" id="{0B88E89E-6FD4-5AB2-2BA9-CD54F45B1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4293" y="121181"/>
            <a:ext cx="1407253" cy="1575628"/>
          </a:xfrm>
          <a:prstGeom prst="rect">
            <a:avLst/>
          </a:prstGeom>
        </p:spPr>
      </p:pic>
    </p:spTree>
    <p:extLst>
      <p:ext uri="{BB962C8B-B14F-4D97-AF65-F5344CB8AC3E}">
        <p14:creationId xmlns:p14="http://schemas.microsoft.com/office/powerpoint/2010/main" val="415195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FA0090-58A8-EF5C-D5BE-EFEF19BE6AB7}"/>
              </a:ext>
            </a:extLst>
          </p:cNvPr>
          <p:cNvSpPr txBox="1"/>
          <p:nvPr/>
        </p:nvSpPr>
        <p:spPr>
          <a:xfrm>
            <a:off x="395374" y="643622"/>
            <a:ext cx="11417024" cy="5570756"/>
          </a:xfrm>
          <a:prstGeom prst="rect">
            <a:avLst/>
          </a:prstGeom>
          <a:noFill/>
        </p:spPr>
        <p:txBody>
          <a:bodyPr wrap="square">
            <a:spAutoFit/>
          </a:bodyPr>
          <a:lstStyle/>
          <a:p>
            <a:pPr algn="l"/>
            <a:r>
              <a:rPr lang="en-US" sz="2800" b="1" i="0" dirty="0">
                <a:effectLst/>
                <a:ea typeface="Cambria" panose="02040503050406030204" pitchFamily="18" charset="0"/>
              </a:rPr>
              <a:t>Global Aim:</a:t>
            </a:r>
            <a:r>
              <a:rPr lang="en-US" sz="2800" b="0" i="0" dirty="0">
                <a:effectLst/>
                <a:ea typeface="Cambria" panose="02040503050406030204" pitchFamily="18" charset="0"/>
              </a:rPr>
              <a:t> </a:t>
            </a:r>
          </a:p>
          <a:p>
            <a:pPr algn="l">
              <a:spcAft>
                <a:spcPts val="600"/>
              </a:spcAft>
            </a:pPr>
            <a:r>
              <a:rPr lang="en-US" sz="1600" b="1" i="0" dirty="0">
                <a:effectLst/>
                <a:ea typeface="Cambria" panose="02040503050406030204" pitchFamily="18" charset="0"/>
              </a:rPr>
              <a:t>We aim to improve the process of: </a:t>
            </a:r>
            <a:r>
              <a:rPr lang="en-US" sz="1600" i="0" dirty="0">
                <a:effectLst/>
                <a:ea typeface="Cambria" panose="02040503050406030204" pitchFamily="18" charset="0"/>
              </a:rPr>
              <a:t>C</a:t>
            </a:r>
            <a:r>
              <a:rPr lang="en-US" sz="1600" b="0" i="0" dirty="0">
                <a:effectLst/>
                <a:ea typeface="Cambria" panose="02040503050406030204" pitchFamily="18" charset="0"/>
              </a:rPr>
              <a:t>linical outcomes of patients undergoing obesity management interventions within our healthcare center</a:t>
            </a:r>
            <a:endParaRPr lang="en-US" sz="1600" dirty="0">
              <a:ea typeface="Cambria" panose="02040503050406030204" pitchFamily="18" charset="0"/>
            </a:endParaRPr>
          </a:p>
          <a:p>
            <a:pPr algn="l">
              <a:spcAft>
                <a:spcPts val="600"/>
              </a:spcAft>
            </a:pPr>
            <a:r>
              <a:rPr lang="en-US" sz="1600" b="1" i="0" dirty="0">
                <a:effectLst/>
                <a:ea typeface="Cambria" panose="02040503050406030204" pitchFamily="18" charset="0"/>
              </a:rPr>
              <a:t>The process for this project primarily resides: </a:t>
            </a:r>
            <a:r>
              <a:rPr lang="en-US" sz="1600" dirty="0">
                <a:ea typeface="Cambria" panose="02040503050406030204" pitchFamily="18" charset="0"/>
              </a:rPr>
              <a:t>W</a:t>
            </a:r>
            <a:r>
              <a:rPr lang="en-US" sz="1600" b="0" i="0" dirty="0">
                <a:effectLst/>
                <a:ea typeface="Cambria" panose="02040503050406030204" pitchFamily="18" charset="0"/>
              </a:rPr>
              <a:t>ithin the care coordination process </a:t>
            </a:r>
          </a:p>
          <a:p>
            <a:pPr algn="l">
              <a:spcAft>
                <a:spcPts val="600"/>
              </a:spcAft>
            </a:pPr>
            <a:r>
              <a:rPr lang="en-US" sz="1600" b="1" i="0" dirty="0">
                <a:effectLst/>
                <a:ea typeface="Cambria" panose="02040503050406030204" pitchFamily="18" charset="0"/>
              </a:rPr>
              <a:t>The process begins with: </a:t>
            </a:r>
            <a:r>
              <a:rPr lang="en-US" sz="1600" dirty="0">
                <a:ea typeface="Cambria" panose="02040503050406030204" pitchFamily="18" charset="0"/>
              </a:rPr>
              <a:t>T</a:t>
            </a:r>
            <a:r>
              <a:rPr lang="en-US" sz="1600" b="0" i="0" dirty="0">
                <a:effectLst/>
                <a:ea typeface="Cambria" panose="02040503050406030204" pitchFamily="18" charset="0"/>
              </a:rPr>
              <a:t>he screening and diagnosis of obesity in patients during routine patient visits </a:t>
            </a:r>
          </a:p>
          <a:p>
            <a:pPr algn="l">
              <a:spcAft>
                <a:spcPts val="600"/>
              </a:spcAft>
            </a:pPr>
            <a:r>
              <a:rPr lang="en-US" sz="1600" b="1" i="0" dirty="0">
                <a:effectLst/>
                <a:ea typeface="Cambria" panose="02040503050406030204" pitchFamily="18" charset="0"/>
              </a:rPr>
              <a:t>The process ends when: </a:t>
            </a:r>
            <a:r>
              <a:rPr lang="en-US" sz="1600" dirty="0">
                <a:ea typeface="Cambria" panose="02040503050406030204" pitchFamily="18" charset="0"/>
              </a:rPr>
              <a:t>P</a:t>
            </a:r>
            <a:r>
              <a:rPr lang="en-US" sz="1600" b="0" i="0" dirty="0">
                <a:effectLst/>
                <a:ea typeface="Cambria" panose="02040503050406030204" pitchFamily="18" charset="0"/>
              </a:rPr>
              <a:t>atients who are diagnosed with obesity undergo interventions aimed at improving clinical outcomes such as BMI</a:t>
            </a:r>
            <a:r>
              <a:rPr lang="en-US" sz="1600" dirty="0">
                <a:ea typeface="Cambria" panose="02040503050406030204" pitchFamily="18" charset="0"/>
              </a:rPr>
              <a:t>, b</a:t>
            </a:r>
            <a:r>
              <a:rPr lang="en-US" sz="1600" b="0" i="0" dirty="0">
                <a:effectLst/>
                <a:ea typeface="Cambria" panose="02040503050406030204" pitchFamily="18" charset="0"/>
              </a:rPr>
              <a:t>lood pressure, glycemic control (HbA1c levels for diabetic patients), and reduction in obesity-related comorbidities (e.g., hypertension, diabetes) </a:t>
            </a:r>
            <a:endParaRPr lang="en-US" sz="1600" dirty="0">
              <a:ea typeface="Cambria" panose="02040503050406030204" pitchFamily="18" charset="0"/>
            </a:endParaRPr>
          </a:p>
          <a:p>
            <a:pPr>
              <a:spcAft>
                <a:spcPts val="600"/>
              </a:spcAft>
            </a:pPr>
            <a:r>
              <a:rPr lang="en-US" sz="1600" b="1" i="0" dirty="0">
                <a:effectLst/>
                <a:ea typeface="Cambria" panose="02040503050406030204" pitchFamily="18" charset="0"/>
              </a:rPr>
              <a:t>The benefits of working on improving this process: </a:t>
            </a:r>
          </a:p>
          <a:p>
            <a:pPr marL="742950" lvl="1" indent="-285750">
              <a:spcAft>
                <a:spcPts val="600"/>
              </a:spcAft>
              <a:buFont typeface="Courier New" panose="02070309020205020404" pitchFamily="49" charset="0"/>
              <a:buChar char="o"/>
            </a:pPr>
            <a:r>
              <a:rPr lang="en-US" sz="1600" b="0" i="0" dirty="0">
                <a:effectLst/>
                <a:ea typeface="Cambria" panose="02040503050406030204" pitchFamily="18" charset="0"/>
              </a:rPr>
              <a:t>Improved patient health outcomes</a:t>
            </a:r>
            <a:endParaRPr lang="en-US" sz="1600" dirty="0">
              <a:ea typeface="Cambria" panose="02040503050406030204" pitchFamily="18" charset="0"/>
            </a:endParaRPr>
          </a:p>
          <a:p>
            <a:pPr marL="742950" lvl="1" indent="-285750">
              <a:spcAft>
                <a:spcPts val="600"/>
              </a:spcAft>
              <a:buFont typeface="Courier New" panose="02070309020205020404" pitchFamily="49" charset="0"/>
              <a:buChar char="o"/>
            </a:pPr>
            <a:r>
              <a:rPr lang="en-US" sz="1600" b="0" i="0" dirty="0">
                <a:effectLst/>
                <a:ea typeface="Cambria" panose="02040503050406030204" pitchFamily="18" charset="0"/>
              </a:rPr>
              <a:t>Reduced healthcare utilization</a:t>
            </a:r>
            <a:endParaRPr lang="en-US" sz="1600" dirty="0">
              <a:ea typeface="Cambria" panose="02040503050406030204" pitchFamily="18" charset="0"/>
            </a:endParaRPr>
          </a:p>
          <a:p>
            <a:pPr marL="742950" lvl="1" indent="-285750">
              <a:spcAft>
                <a:spcPts val="600"/>
              </a:spcAft>
              <a:buFont typeface="Courier New" panose="02070309020205020404" pitchFamily="49" charset="0"/>
              <a:buChar char="o"/>
            </a:pPr>
            <a:r>
              <a:rPr lang="en-US" sz="1600" b="0" i="0" dirty="0">
                <a:effectLst/>
                <a:ea typeface="Cambria" panose="02040503050406030204" pitchFamily="18" charset="0"/>
              </a:rPr>
              <a:t>Enhanced quality of life for patients </a:t>
            </a:r>
          </a:p>
          <a:p>
            <a:pPr>
              <a:spcAft>
                <a:spcPts val="2400"/>
              </a:spcAft>
            </a:pPr>
            <a:r>
              <a:rPr lang="en-US" sz="1600" b="1" i="0" dirty="0">
                <a:effectLst/>
                <a:ea typeface="Cambria" panose="02040503050406030204" pitchFamily="18" charset="0"/>
              </a:rPr>
              <a:t>It is most important to work on this project now because: </a:t>
            </a:r>
            <a:r>
              <a:rPr lang="en-US" sz="1600" b="0" i="0" dirty="0">
                <a:effectLst/>
                <a:ea typeface="Cambria" panose="02040503050406030204" pitchFamily="18" charset="0"/>
              </a:rPr>
              <a:t>Improving obesity-related clinical outcomes is critical for promoting long-term health and well-being</a:t>
            </a:r>
          </a:p>
          <a:p>
            <a:pPr marL="0" marR="0" lvl="0" indent="0" algn="l" defTabSz="914400" rtl="0" eaLnBrk="1" fontAlgn="auto" latinLnBrk="0" hangingPunct="1">
              <a:lnSpc>
                <a:spcPct val="100000"/>
              </a:lnSpc>
              <a:spcBef>
                <a:spcPts val="0"/>
              </a:spcBef>
              <a:spcAft>
                <a:spcPts val="0"/>
              </a:spcAft>
              <a:buClrTx/>
              <a:buSzTx/>
              <a:tabLst/>
              <a:defRPr/>
            </a:pPr>
            <a:r>
              <a:rPr lang="en-US" sz="2800" b="1" i="0" dirty="0">
                <a:effectLst/>
                <a:ea typeface="Cambria" panose="02040503050406030204" pitchFamily="18" charset="0"/>
              </a:rPr>
              <a:t>Specific Aim:</a:t>
            </a:r>
            <a:r>
              <a:rPr lang="en-US" sz="2800" b="0" i="0" dirty="0">
                <a:effectLst/>
                <a:ea typeface="Cambria" panose="02040503050406030204" pitchFamily="18" charset="0"/>
              </a:rPr>
              <a:t> </a:t>
            </a:r>
          </a:p>
          <a:p>
            <a:pPr marL="0" marR="0" lvl="0" indent="0" algn="l" defTabSz="914400" rtl="0" eaLnBrk="1" fontAlgn="auto" latinLnBrk="0" hangingPunct="1">
              <a:lnSpc>
                <a:spcPct val="100000"/>
              </a:lnSpc>
              <a:spcBef>
                <a:spcPts val="0"/>
              </a:spcBef>
              <a:spcAft>
                <a:spcPts val="0"/>
              </a:spcAft>
              <a:buClrTx/>
              <a:buSzTx/>
              <a:tabLst/>
              <a:defRPr/>
            </a:pPr>
            <a:r>
              <a:rPr lang="en-US" sz="1600" b="0" i="0" dirty="0">
                <a:effectLst/>
                <a:ea typeface="Cambria" panose="02040503050406030204" pitchFamily="18" charset="0"/>
              </a:rPr>
              <a:t>We will improve clinical outcomes for patients undergoing obesity management interventions within our healthcare center by</a:t>
            </a:r>
          </a:p>
          <a:p>
            <a:pPr marL="0" marR="0" lvl="0" indent="0" algn="l" defTabSz="914400" rtl="0" eaLnBrk="1" fontAlgn="auto" latinLnBrk="0" hangingPunct="1">
              <a:lnSpc>
                <a:spcPct val="100000"/>
              </a:lnSpc>
              <a:spcBef>
                <a:spcPts val="0"/>
              </a:spcBef>
              <a:spcAft>
                <a:spcPts val="0"/>
              </a:spcAft>
              <a:buClrTx/>
              <a:buSzTx/>
              <a:tabLst/>
              <a:defRPr/>
            </a:pPr>
            <a:r>
              <a:rPr lang="en-US" sz="1600" dirty="0">
                <a:ea typeface="Cambria" panose="02040503050406030204" pitchFamily="18" charset="0"/>
              </a:rPr>
              <a:t>reducing</a:t>
            </a:r>
            <a:r>
              <a:rPr kumimoji="0" lang="en-US" sz="1600" b="0" i="0" u="none" strike="noStrike" kern="1200" cap="none" spc="0" normalizeH="0" baseline="0" noProof="0" dirty="0">
                <a:ln>
                  <a:noFill/>
                </a:ln>
                <a:effectLst/>
                <a:uLnTx/>
                <a:uFillTx/>
                <a:ea typeface="Cambria" panose="02040503050406030204" pitchFamily="18" charset="0"/>
                <a:cs typeface="+mn-cs"/>
              </a:rPr>
              <a:t> the mean BMI by at least 5% </a:t>
            </a:r>
            <a:r>
              <a:rPr lang="en-US" sz="1600" b="0" i="0" dirty="0">
                <a:effectLst/>
                <a:ea typeface="Cambria" panose="02040503050406030204" pitchFamily="18" charset="0"/>
              </a:rPr>
              <a:t>within the next 12 months.</a:t>
            </a:r>
          </a:p>
        </p:txBody>
      </p:sp>
      <p:sp>
        <p:nvSpPr>
          <p:cNvPr id="4" name="TextBox 3">
            <a:extLst>
              <a:ext uri="{FF2B5EF4-FFF2-40B4-BE49-F238E27FC236}">
                <a16:creationId xmlns:a16="http://schemas.microsoft.com/office/drawing/2014/main" id="{ACCE22D9-6968-D7C0-83C4-9FFB64EA51BA}"/>
              </a:ext>
            </a:extLst>
          </p:cNvPr>
          <p:cNvSpPr txBox="1"/>
          <p:nvPr/>
        </p:nvSpPr>
        <p:spPr>
          <a:xfrm>
            <a:off x="395374" y="0"/>
            <a:ext cx="11949208"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a:ln>
                  <a:noFill/>
                </a:ln>
                <a:solidFill>
                  <a:srgbClr val="16589B"/>
                </a:solidFill>
                <a:effectLst/>
                <a:uLnTx/>
                <a:uFillTx/>
                <a:ea typeface="+mn-ea"/>
                <a:cs typeface="+mn-cs"/>
              </a:rPr>
              <a:t>Aim Examples</a:t>
            </a:r>
          </a:p>
        </p:txBody>
      </p:sp>
      <p:cxnSp>
        <p:nvCxnSpPr>
          <p:cNvPr id="5" name="Straight Connector 4">
            <a:extLst>
              <a:ext uri="{FF2B5EF4-FFF2-40B4-BE49-F238E27FC236}">
                <a16:creationId xmlns:a16="http://schemas.microsoft.com/office/drawing/2014/main" id="{FDBA0157-C560-6A65-9287-2B42B95009D0}"/>
              </a:ext>
            </a:extLst>
          </p:cNvPr>
          <p:cNvCxnSpPr>
            <a:cxnSpLocks/>
          </p:cNvCxnSpPr>
          <p:nvPr/>
        </p:nvCxnSpPr>
        <p:spPr>
          <a:xfrm>
            <a:off x="379602" y="5085707"/>
            <a:ext cx="11691002" cy="0"/>
          </a:xfrm>
          <a:prstGeom prst="line">
            <a:avLst/>
          </a:prstGeom>
          <a:ln w="98425">
            <a:solidFill>
              <a:schemeClr val="accent1">
                <a:lumMod val="20000"/>
                <a:lumOff val="80000"/>
              </a:schemeClr>
            </a:solidFill>
          </a:ln>
          <a:effectLst>
            <a:outerShdw blurRad="76200" dist="12700" dir="8100000" sy="-23000" kx="8004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1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5E950C-B6E5-A7BA-72B4-0D9DF08BC786}"/>
              </a:ext>
            </a:extLst>
          </p:cNvPr>
          <p:cNvSpPr txBox="1"/>
          <p:nvPr/>
        </p:nvSpPr>
        <p:spPr>
          <a:xfrm>
            <a:off x="379602" y="804424"/>
            <a:ext cx="11691002" cy="3970318"/>
          </a:xfrm>
          <a:prstGeom prst="rect">
            <a:avLst/>
          </a:prstGeom>
          <a:noFill/>
        </p:spPr>
        <p:txBody>
          <a:bodyPr wrap="square">
            <a:spAutoFit/>
          </a:bodyPr>
          <a:lstStyle/>
          <a:p>
            <a:r>
              <a:rPr lang="en-US" sz="3200" b="1" i="0" dirty="0">
                <a:effectLst/>
                <a:ea typeface="Cambria" panose="02040503050406030204" pitchFamily="18" charset="0"/>
              </a:rPr>
              <a:t>Global Aim: </a:t>
            </a:r>
          </a:p>
          <a:p>
            <a:pPr algn="l">
              <a:spcAft>
                <a:spcPts val="600"/>
              </a:spcAft>
            </a:pPr>
            <a:r>
              <a:rPr lang="en-US" b="1" i="0" dirty="0">
                <a:effectLst/>
                <a:ea typeface="Cambria" panose="02040503050406030204" pitchFamily="18" charset="0"/>
              </a:rPr>
              <a:t>We aim to improve the process of: </a:t>
            </a:r>
            <a:r>
              <a:rPr lang="en-US" dirty="0">
                <a:ea typeface="Cambria" panose="02040503050406030204" pitchFamily="18" charset="0"/>
              </a:rPr>
              <a:t>D</a:t>
            </a:r>
            <a:r>
              <a:rPr lang="en-US" b="0" i="0" dirty="0">
                <a:effectLst/>
                <a:ea typeface="Cambria" panose="02040503050406030204" pitchFamily="18" charset="0"/>
              </a:rPr>
              <a:t>iabetes management in our primary care clinic </a:t>
            </a:r>
          </a:p>
          <a:p>
            <a:pPr algn="l">
              <a:spcAft>
                <a:spcPts val="600"/>
              </a:spcAft>
            </a:pPr>
            <a:r>
              <a:rPr lang="en-US" b="1" i="0" dirty="0">
                <a:effectLst/>
                <a:ea typeface="Cambria" panose="02040503050406030204" pitchFamily="18" charset="0"/>
              </a:rPr>
              <a:t>The process for this project primarily lives: </a:t>
            </a:r>
            <a:r>
              <a:rPr lang="en-US" dirty="0">
                <a:ea typeface="Cambria" panose="02040503050406030204" pitchFamily="18" charset="0"/>
              </a:rPr>
              <a:t>D</a:t>
            </a:r>
            <a:r>
              <a:rPr lang="en-US" b="0" i="0" dirty="0">
                <a:effectLst/>
                <a:ea typeface="Cambria" panose="02040503050406030204" pitchFamily="18" charset="0"/>
              </a:rPr>
              <a:t>uring patient appointments and follow-ups </a:t>
            </a:r>
          </a:p>
          <a:p>
            <a:pPr algn="l">
              <a:spcAft>
                <a:spcPts val="600"/>
              </a:spcAft>
            </a:pPr>
            <a:r>
              <a:rPr lang="en-US" b="1" i="0" dirty="0">
                <a:effectLst/>
                <a:ea typeface="Cambria" panose="02040503050406030204" pitchFamily="18" charset="0"/>
              </a:rPr>
              <a:t>The process begins when: </a:t>
            </a:r>
            <a:r>
              <a:rPr lang="en-US" dirty="0">
                <a:ea typeface="Cambria" panose="02040503050406030204" pitchFamily="18" charset="0"/>
              </a:rPr>
              <a:t>A </a:t>
            </a:r>
            <a:r>
              <a:rPr lang="en-US" b="0" i="0" dirty="0">
                <a:effectLst/>
                <a:ea typeface="Cambria" panose="02040503050406030204" pitchFamily="18" charset="0"/>
              </a:rPr>
              <a:t>diabetic patient schedules an appointment or presents for follow-up care </a:t>
            </a:r>
          </a:p>
          <a:p>
            <a:pPr algn="l">
              <a:spcAft>
                <a:spcPts val="600"/>
              </a:spcAft>
            </a:pPr>
            <a:r>
              <a:rPr lang="en-US" b="1" i="0" dirty="0">
                <a:effectLst/>
                <a:ea typeface="Cambria" panose="02040503050406030204" pitchFamily="18" charset="0"/>
              </a:rPr>
              <a:t>The process ends when: </a:t>
            </a:r>
            <a:r>
              <a:rPr lang="en-US" dirty="0">
                <a:ea typeface="Cambria" panose="02040503050406030204" pitchFamily="18" charset="0"/>
              </a:rPr>
              <a:t>T</a:t>
            </a:r>
            <a:r>
              <a:rPr lang="en-US" b="0" i="0" dirty="0">
                <a:effectLst/>
                <a:ea typeface="Cambria" panose="02040503050406030204" pitchFamily="18" charset="0"/>
              </a:rPr>
              <a:t>he patient receives comprehensive diabetes management and education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effectLst/>
                <a:uLnTx/>
                <a:uFillTx/>
                <a:ea typeface="Cambria" panose="02040503050406030204" pitchFamily="18" charset="0"/>
                <a:cs typeface="+mn-cs"/>
              </a:rPr>
              <a:t>The benefits of working on improving this process: </a:t>
            </a:r>
          </a:p>
          <a:p>
            <a:pPr marL="742950" lvl="1" indent="-285750">
              <a:spcAft>
                <a:spcPts val="600"/>
              </a:spcAft>
              <a:buFont typeface="Courier New" panose="02070309020205020404" pitchFamily="49" charset="0"/>
              <a:buChar char="o"/>
              <a:defRPr/>
            </a:pPr>
            <a:r>
              <a:rPr lang="en-US" b="0" i="0" dirty="0">
                <a:effectLst/>
                <a:ea typeface="Cambria" panose="02040503050406030204" pitchFamily="18" charset="0"/>
              </a:rPr>
              <a:t>Better disease control</a:t>
            </a:r>
          </a:p>
          <a:p>
            <a:pPr marL="742950" lvl="1" indent="-285750">
              <a:spcAft>
                <a:spcPts val="600"/>
              </a:spcAft>
              <a:buFont typeface="Courier New" panose="02070309020205020404" pitchFamily="49" charset="0"/>
              <a:buChar char="o"/>
              <a:defRPr/>
            </a:pPr>
            <a:r>
              <a:rPr lang="en-US" dirty="0">
                <a:ea typeface="Cambria" panose="02040503050406030204" pitchFamily="18" charset="0"/>
              </a:rPr>
              <a:t>R</a:t>
            </a:r>
            <a:r>
              <a:rPr lang="en-US" b="0" i="0" dirty="0">
                <a:effectLst/>
                <a:ea typeface="Cambria" panose="02040503050406030204" pitchFamily="18" charset="0"/>
              </a:rPr>
              <a:t>educed complications</a:t>
            </a:r>
          </a:p>
          <a:p>
            <a:pPr marL="742950" lvl="1" indent="-285750">
              <a:spcAft>
                <a:spcPts val="600"/>
              </a:spcAft>
              <a:buFont typeface="Courier New" panose="02070309020205020404" pitchFamily="49" charset="0"/>
              <a:buChar char="o"/>
              <a:defRPr/>
            </a:pPr>
            <a:r>
              <a:rPr lang="en-US" dirty="0">
                <a:ea typeface="Cambria" panose="02040503050406030204" pitchFamily="18" charset="0"/>
              </a:rPr>
              <a:t>I</a:t>
            </a:r>
            <a:r>
              <a:rPr lang="en-US" b="0" i="0" dirty="0">
                <a:effectLst/>
                <a:ea typeface="Cambria" panose="02040503050406030204" pitchFamily="18" charset="0"/>
              </a:rPr>
              <a:t>mproved patient quality of life </a:t>
            </a:r>
          </a:p>
          <a:p>
            <a:pPr marR="0" lvl="0" algn="l" defTabSz="914400" rtl="0" eaLnBrk="1" fontAlgn="auto" latinLnBrk="0" hangingPunct="1">
              <a:lnSpc>
                <a:spcPct val="100000"/>
              </a:lnSpc>
              <a:spcBef>
                <a:spcPts val="0"/>
              </a:spcBef>
              <a:spcAft>
                <a:spcPts val="600"/>
              </a:spcAft>
              <a:buClrTx/>
              <a:buSzTx/>
              <a:tabLst/>
              <a:defRPr/>
            </a:pPr>
            <a:r>
              <a:rPr lang="en-US" b="1" i="0" dirty="0">
                <a:effectLst/>
                <a:ea typeface="Cambria" panose="02040503050406030204" pitchFamily="18" charset="0"/>
              </a:rPr>
              <a:t>It is most important to work on this project now because: </a:t>
            </a:r>
            <a:r>
              <a:rPr lang="en-US" b="0" i="0" dirty="0">
                <a:effectLst/>
                <a:ea typeface="Cambria" panose="02040503050406030204" pitchFamily="18" charset="0"/>
              </a:rPr>
              <a:t>Effective diabetes management is essential for preventing long-term complications</a:t>
            </a:r>
          </a:p>
        </p:txBody>
      </p:sp>
      <p:sp>
        <p:nvSpPr>
          <p:cNvPr id="4" name="TextBox 3">
            <a:extLst>
              <a:ext uri="{FF2B5EF4-FFF2-40B4-BE49-F238E27FC236}">
                <a16:creationId xmlns:a16="http://schemas.microsoft.com/office/drawing/2014/main" id="{840F7E4B-67CA-A54E-5B62-02F8A1C6E9EF}"/>
              </a:ext>
            </a:extLst>
          </p:cNvPr>
          <p:cNvSpPr txBox="1"/>
          <p:nvPr/>
        </p:nvSpPr>
        <p:spPr>
          <a:xfrm>
            <a:off x="379602" y="0"/>
            <a:ext cx="11949208"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a:ln>
                  <a:noFill/>
                </a:ln>
                <a:solidFill>
                  <a:srgbClr val="16589B"/>
                </a:solidFill>
                <a:effectLst/>
                <a:uLnTx/>
                <a:uFillTx/>
                <a:ea typeface="+mn-ea"/>
                <a:cs typeface="+mn-cs"/>
              </a:rPr>
              <a:t>Aim Examples</a:t>
            </a:r>
          </a:p>
        </p:txBody>
      </p:sp>
      <p:sp>
        <p:nvSpPr>
          <p:cNvPr id="6" name="TextBox 5">
            <a:extLst>
              <a:ext uri="{FF2B5EF4-FFF2-40B4-BE49-F238E27FC236}">
                <a16:creationId xmlns:a16="http://schemas.microsoft.com/office/drawing/2014/main" id="{62357AAC-225C-AF41-871E-729D3DFFEFCB}"/>
              </a:ext>
            </a:extLst>
          </p:cNvPr>
          <p:cNvSpPr txBox="1"/>
          <p:nvPr/>
        </p:nvSpPr>
        <p:spPr>
          <a:xfrm>
            <a:off x="379602" y="5164988"/>
            <a:ext cx="10665117" cy="14157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ea typeface="Cambria" panose="02040503050406030204" pitchFamily="18" charset="0"/>
                <a:cs typeface="+mn-cs"/>
              </a:rPr>
              <a:t>Specific Aim: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ea typeface="Cambria" panose="02040503050406030204" pitchFamily="18" charset="0"/>
                <a:cs typeface="+mn-cs"/>
              </a:rPr>
              <a:t>We will achieve a 20% increase in the proportion of diabetic patients with controlled HbA1c levels (HbA1c &lt;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ea typeface="Cambria" panose="02040503050406030204" pitchFamily="18" charset="0"/>
                <a:cs typeface="+mn-cs"/>
              </a:rPr>
              <a:t>within one year (or by April 30, 2025) through the implementation of a comprehensive diabetes management program.</a:t>
            </a:r>
          </a:p>
        </p:txBody>
      </p:sp>
      <p:cxnSp>
        <p:nvCxnSpPr>
          <p:cNvPr id="8" name="Straight Connector 7">
            <a:extLst>
              <a:ext uri="{FF2B5EF4-FFF2-40B4-BE49-F238E27FC236}">
                <a16:creationId xmlns:a16="http://schemas.microsoft.com/office/drawing/2014/main" id="{ED8D5933-1893-FEC8-7E73-0BAA1FFB0E7F}"/>
              </a:ext>
            </a:extLst>
          </p:cNvPr>
          <p:cNvCxnSpPr>
            <a:cxnSpLocks/>
          </p:cNvCxnSpPr>
          <p:nvPr/>
        </p:nvCxnSpPr>
        <p:spPr>
          <a:xfrm>
            <a:off x="379602" y="4949315"/>
            <a:ext cx="11691002" cy="0"/>
          </a:xfrm>
          <a:prstGeom prst="line">
            <a:avLst/>
          </a:prstGeom>
          <a:ln w="98425">
            <a:solidFill>
              <a:schemeClr val="accent1">
                <a:lumMod val="20000"/>
                <a:lumOff val="80000"/>
              </a:schemeClr>
            </a:solidFill>
          </a:ln>
          <a:effectLst>
            <a:outerShdw blurRad="76200" dist="12700" dir="8100000" sy="-23000" kx="8004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44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5E950C-B6E5-A7BA-72B4-0D9DF08BC786}"/>
              </a:ext>
            </a:extLst>
          </p:cNvPr>
          <p:cNvSpPr txBox="1"/>
          <p:nvPr/>
        </p:nvSpPr>
        <p:spPr>
          <a:xfrm>
            <a:off x="379602" y="619489"/>
            <a:ext cx="11691002" cy="3970318"/>
          </a:xfrm>
          <a:prstGeom prst="rect">
            <a:avLst/>
          </a:prstGeom>
          <a:noFill/>
        </p:spPr>
        <p:txBody>
          <a:bodyPr wrap="square">
            <a:spAutoFit/>
          </a:bodyPr>
          <a:lstStyle/>
          <a:p>
            <a:r>
              <a:rPr lang="en-US" sz="3200" b="1" i="0" dirty="0">
                <a:effectLst/>
                <a:ea typeface="Cambria" panose="02040503050406030204" pitchFamily="18" charset="0"/>
              </a:rPr>
              <a:t>Global Aim: </a:t>
            </a:r>
          </a:p>
          <a:p>
            <a:pPr>
              <a:spcAft>
                <a:spcPts val="600"/>
              </a:spcAft>
            </a:pPr>
            <a:r>
              <a:rPr lang="en-US" b="1" i="0" dirty="0">
                <a:effectLst/>
                <a:ea typeface="Cambria" panose="02040503050406030204" pitchFamily="18" charset="0"/>
              </a:rPr>
              <a:t>We aim to improve the process of: </a:t>
            </a:r>
            <a:r>
              <a:rPr lang="en-US" b="0" i="0" dirty="0">
                <a:effectLst/>
                <a:ea typeface="Cambria" panose="02040503050406030204" pitchFamily="18" charset="0"/>
              </a:rPr>
              <a:t>Patient discharge in our hospital. </a:t>
            </a:r>
          </a:p>
          <a:p>
            <a:pPr>
              <a:spcAft>
                <a:spcPts val="600"/>
              </a:spcAft>
            </a:pPr>
            <a:r>
              <a:rPr lang="en-US" b="1" i="0" dirty="0">
                <a:effectLst/>
                <a:ea typeface="Cambria" panose="02040503050406030204" pitchFamily="18" charset="0"/>
              </a:rPr>
              <a:t>The process for this project primarily lives: </a:t>
            </a:r>
            <a:r>
              <a:rPr lang="en-US" dirty="0">
                <a:ea typeface="Cambria" panose="02040503050406030204" pitchFamily="18" charset="0"/>
              </a:rPr>
              <a:t>A</a:t>
            </a:r>
            <a:r>
              <a:rPr lang="en-US" b="0" i="0" dirty="0">
                <a:effectLst/>
                <a:ea typeface="Cambria" panose="02040503050406030204" pitchFamily="18" charset="0"/>
              </a:rPr>
              <a:t>t the hospital's discharge desk. </a:t>
            </a:r>
          </a:p>
          <a:p>
            <a:pPr>
              <a:spcAft>
                <a:spcPts val="600"/>
              </a:spcAft>
            </a:pPr>
            <a:r>
              <a:rPr lang="en-US" b="1" i="0" dirty="0">
                <a:effectLst/>
                <a:ea typeface="Cambria" panose="02040503050406030204" pitchFamily="18" charset="0"/>
              </a:rPr>
              <a:t>The process begins when: </a:t>
            </a:r>
            <a:r>
              <a:rPr lang="en-US" dirty="0">
                <a:ea typeface="Cambria" panose="02040503050406030204" pitchFamily="18" charset="0"/>
              </a:rPr>
              <a:t>A</a:t>
            </a:r>
            <a:r>
              <a:rPr lang="en-US" b="0" i="0" dirty="0">
                <a:effectLst/>
                <a:ea typeface="Cambria" panose="02040503050406030204" pitchFamily="18" charset="0"/>
              </a:rPr>
              <a:t> patient's medical team confirms discharge readiness. </a:t>
            </a:r>
          </a:p>
          <a:p>
            <a:pPr>
              <a:spcAft>
                <a:spcPts val="600"/>
              </a:spcAft>
            </a:pPr>
            <a:r>
              <a:rPr lang="en-US" b="1" i="0" dirty="0">
                <a:effectLst/>
                <a:ea typeface="Cambria" panose="02040503050406030204" pitchFamily="18" charset="0"/>
              </a:rPr>
              <a:t>The process ends when: </a:t>
            </a:r>
            <a:r>
              <a:rPr lang="en-US" i="0" dirty="0">
                <a:effectLst/>
                <a:ea typeface="Cambria" panose="02040503050406030204" pitchFamily="18" charset="0"/>
              </a:rPr>
              <a:t>T</a:t>
            </a:r>
            <a:r>
              <a:rPr lang="en-US" b="0" i="0" dirty="0">
                <a:effectLst/>
                <a:ea typeface="Cambria" panose="02040503050406030204" pitchFamily="18" charset="0"/>
              </a:rPr>
              <a:t>he patient successfully completes the discharge process at the hospital's exit. </a:t>
            </a:r>
          </a:p>
          <a:p>
            <a:pPr>
              <a:spcAft>
                <a:spcPts val="600"/>
              </a:spcAft>
            </a:pPr>
            <a:r>
              <a:rPr lang="en-US" b="1" i="0" dirty="0">
                <a:effectLst/>
                <a:ea typeface="Cambria" panose="02040503050406030204" pitchFamily="18" charset="0"/>
              </a:rPr>
              <a:t>The benefits of working on improving this process: </a:t>
            </a:r>
          </a:p>
          <a:p>
            <a:pPr marL="742950" lvl="1" indent="-285750">
              <a:spcAft>
                <a:spcPts val="600"/>
              </a:spcAft>
              <a:buFont typeface="Courier New" panose="02070309020205020404" pitchFamily="49" charset="0"/>
              <a:buChar char="o"/>
            </a:pPr>
            <a:r>
              <a:rPr lang="en-US" b="0" i="0" dirty="0">
                <a:effectLst/>
                <a:ea typeface="Cambria" panose="02040503050406030204" pitchFamily="18" charset="0"/>
              </a:rPr>
              <a:t>Enhanced patient satisfaction</a:t>
            </a:r>
            <a:endParaRPr lang="en-US" dirty="0">
              <a:ea typeface="Cambria" panose="02040503050406030204" pitchFamily="18" charset="0"/>
            </a:endParaRPr>
          </a:p>
          <a:p>
            <a:pPr marL="742950" lvl="1" indent="-285750">
              <a:spcAft>
                <a:spcPts val="600"/>
              </a:spcAft>
              <a:buFont typeface="Courier New" panose="02070309020205020404" pitchFamily="49" charset="0"/>
              <a:buChar char="o"/>
            </a:pPr>
            <a:r>
              <a:rPr lang="en-US" b="0" i="0" dirty="0">
                <a:effectLst/>
                <a:ea typeface="Cambria" panose="02040503050406030204" pitchFamily="18" charset="0"/>
              </a:rPr>
              <a:t>Smoother transitions of care</a:t>
            </a:r>
            <a:endParaRPr lang="en-US" dirty="0">
              <a:ea typeface="Cambria" panose="02040503050406030204" pitchFamily="18" charset="0"/>
            </a:endParaRPr>
          </a:p>
          <a:p>
            <a:pPr marL="742950" lvl="1" indent="-285750">
              <a:spcAft>
                <a:spcPts val="600"/>
              </a:spcAft>
              <a:buFont typeface="Courier New" panose="02070309020205020404" pitchFamily="49" charset="0"/>
              <a:buChar char="o"/>
            </a:pPr>
            <a:r>
              <a:rPr lang="en-US" b="0" i="0" dirty="0">
                <a:effectLst/>
                <a:ea typeface="Cambria" panose="02040503050406030204" pitchFamily="18" charset="0"/>
              </a:rPr>
              <a:t>Improved patient outcomes</a:t>
            </a:r>
            <a:endParaRPr lang="en-US" dirty="0">
              <a:ea typeface="Cambria" panose="02040503050406030204" pitchFamily="18" charset="0"/>
            </a:endParaRPr>
          </a:p>
          <a:p>
            <a:pPr>
              <a:spcAft>
                <a:spcPts val="600"/>
              </a:spcAft>
            </a:pPr>
            <a:r>
              <a:rPr lang="en-US" b="1" i="0" dirty="0">
                <a:effectLst/>
                <a:ea typeface="Cambria" panose="02040503050406030204" pitchFamily="18" charset="0"/>
              </a:rPr>
              <a:t>It is most important to work on this project now because: </a:t>
            </a:r>
            <a:r>
              <a:rPr lang="en-US" b="0" i="0" dirty="0">
                <a:effectLst/>
                <a:ea typeface="Cambria" panose="02040503050406030204" pitchFamily="18" charset="0"/>
              </a:rPr>
              <a:t>Optimizing discharge processes can positively impact patient experience and overall hospital efficiency.</a:t>
            </a:r>
            <a:endParaRPr lang="en-US" dirty="0">
              <a:ea typeface="Cambria" panose="02040503050406030204" pitchFamily="18" charset="0"/>
            </a:endParaRPr>
          </a:p>
        </p:txBody>
      </p:sp>
      <p:sp>
        <p:nvSpPr>
          <p:cNvPr id="4" name="TextBox 3">
            <a:extLst>
              <a:ext uri="{FF2B5EF4-FFF2-40B4-BE49-F238E27FC236}">
                <a16:creationId xmlns:a16="http://schemas.microsoft.com/office/drawing/2014/main" id="{840F7E4B-67CA-A54E-5B62-02F8A1C6E9EF}"/>
              </a:ext>
            </a:extLst>
          </p:cNvPr>
          <p:cNvSpPr txBox="1"/>
          <p:nvPr/>
        </p:nvSpPr>
        <p:spPr>
          <a:xfrm>
            <a:off x="457727" y="0"/>
            <a:ext cx="11949208"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a:ln>
                  <a:noFill/>
                </a:ln>
                <a:solidFill>
                  <a:srgbClr val="16589B"/>
                </a:solidFill>
                <a:effectLst/>
                <a:uLnTx/>
                <a:uFillTx/>
                <a:ea typeface="+mn-ea"/>
                <a:cs typeface="+mn-cs"/>
              </a:rPr>
              <a:t>Aim Examples</a:t>
            </a:r>
          </a:p>
        </p:txBody>
      </p:sp>
      <p:sp>
        <p:nvSpPr>
          <p:cNvPr id="6" name="TextBox 5">
            <a:extLst>
              <a:ext uri="{FF2B5EF4-FFF2-40B4-BE49-F238E27FC236}">
                <a16:creationId xmlns:a16="http://schemas.microsoft.com/office/drawing/2014/main" id="{62357AAC-225C-AF41-871E-729D3DFFEFCB}"/>
              </a:ext>
            </a:extLst>
          </p:cNvPr>
          <p:cNvSpPr txBox="1"/>
          <p:nvPr/>
        </p:nvSpPr>
        <p:spPr>
          <a:xfrm>
            <a:off x="379602" y="5123890"/>
            <a:ext cx="11544422"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ea typeface="Cambria" panose="02040503050406030204" pitchFamily="18" charset="0"/>
                <a:cs typeface="+mn-cs"/>
              </a:rPr>
              <a:t>Specific Aim: </a:t>
            </a:r>
          </a:p>
          <a:p>
            <a:r>
              <a:rPr lang="en-US" b="0" i="0" dirty="0">
                <a:effectLst/>
                <a:ea typeface="Cambria" panose="02040503050406030204" pitchFamily="18" charset="0"/>
              </a:rPr>
              <a:t>We will increase the patient satisfaction scores related to discharge processes from an average of 3.5 to 4.5</a:t>
            </a:r>
          </a:p>
          <a:p>
            <a:r>
              <a:rPr lang="en-US" b="0" i="0" dirty="0">
                <a:effectLst/>
                <a:ea typeface="Cambria" panose="02040503050406030204" pitchFamily="18" charset="0"/>
              </a:rPr>
              <a:t>(on a 5-point Likert scale) by the end of </a:t>
            </a:r>
            <a:r>
              <a:rPr lang="en-US" b="0" i="0" u="sng" dirty="0">
                <a:effectLst/>
                <a:ea typeface="Cambria" panose="02040503050406030204" pitchFamily="18" charset="0"/>
              </a:rPr>
              <a:t>six months</a:t>
            </a:r>
            <a:r>
              <a:rPr lang="en-US" b="0" i="0" dirty="0">
                <a:effectLst/>
                <a:ea typeface="Cambria" panose="02040503050406030204" pitchFamily="18" charset="0"/>
              </a:rPr>
              <a:t> (or November 30, 2024).</a:t>
            </a:r>
            <a:endParaRPr lang="en-US" dirty="0">
              <a:ea typeface="Cambria" panose="02040503050406030204" pitchFamily="18" charset="0"/>
            </a:endParaRPr>
          </a:p>
        </p:txBody>
      </p:sp>
      <p:cxnSp>
        <p:nvCxnSpPr>
          <p:cNvPr id="8" name="Straight Connector 7">
            <a:extLst>
              <a:ext uri="{FF2B5EF4-FFF2-40B4-BE49-F238E27FC236}">
                <a16:creationId xmlns:a16="http://schemas.microsoft.com/office/drawing/2014/main" id="{ED8D5933-1893-FEC8-7E73-0BAA1FFB0E7F}"/>
              </a:ext>
            </a:extLst>
          </p:cNvPr>
          <p:cNvCxnSpPr>
            <a:cxnSpLocks/>
          </p:cNvCxnSpPr>
          <p:nvPr/>
        </p:nvCxnSpPr>
        <p:spPr>
          <a:xfrm>
            <a:off x="379602" y="4969864"/>
            <a:ext cx="11691002" cy="0"/>
          </a:xfrm>
          <a:prstGeom prst="line">
            <a:avLst/>
          </a:prstGeom>
          <a:ln w="98425">
            <a:solidFill>
              <a:schemeClr val="accent1">
                <a:lumMod val="20000"/>
                <a:lumOff val="80000"/>
              </a:schemeClr>
            </a:solidFill>
          </a:ln>
          <a:effectLst>
            <a:outerShdw blurRad="76200" dist="12700" dir="8100000" sy="-23000" kx="8004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99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im, bullseye, center, goal, point, target, targeting arrow icon - Download  on Iconfinder">
            <a:extLst>
              <a:ext uri="{FF2B5EF4-FFF2-40B4-BE49-F238E27FC236}">
                <a16:creationId xmlns:a16="http://schemas.microsoft.com/office/drawing/2014/main" id="{39684100-E793-60FE-F0BA-709D64EFED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450" r="-2" b="24299"/>
          <a:stretch/>
        </p:blipFill>
        <p:spPr bwMode="auto">
          <a:xfrm>
            <a:off x="-81295" y="0"/>
            <a:ext cx="11613260" cy="6532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4A73B0-3DA2-42EC-8F83-EA02DA616458}"/>
              </a:ext>
            </a:extLst>
          </p:cNvPr>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5200" dirty="0">
                <a:ea typeface="Cambria" panose="02040503050406030204" pitchFamily="18" charset="0"/>
                <a:cs typeface="+mj-cs"/>
              </a:rPr>
              <a:t>Strategies for Setting Clear Aims</a:t>
            </a:r>
          </a:p>
        </p:txBody>
      </p:sp>
    </p:spTree>
    <p:extLst>
      <p:ext uri="{BB962C8B-B14F-4D97-AF65-F5344CB8AC3E}">
        <p14:creationId xmlns:p14="http://schemas.microsoft.com/office/powerpoint/2010/main" val="484281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37EB5-3820-57F4-0757-796D6827FD99}"/>
              </a:ext>
            </a:extLst>
          </p:cNvPr>
          <p:cNvSpPr txBox="1"/>
          <p:nvPr/>
        </p:nvSpPr>
        <p:spPr>
          <a:xfrm>
            <a:off x="539011" y="274355"/>
            <a:ext cx="11949208"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a:ln>
                  <a:noFill/>
                </a:ln>
                <a:solidFill>
                  <a:srgbClr val="16589B"/>
                </a:solidFill>
                <a:effectLst/>
                <a:uLnTx/>
                <a:uFillTx/>
                <a:ea typeface="+mn-ea"/>
                <a:cs typeface="+mn-cs"/>
              </a:rPr>
              <a:t>Make It SMART</a:t>
            </a:r>
          </a:p>
        </p:txBody>
      </p:sp>
      <p:sp>
        <p:nvSpPr>
          <p:cNvPr id="3" name="Double Bracket 2">
            <a:extLst>
              <a:ext uri="{FF2B5EF4-FFF2-40B4-BE49-F238E27FC236}">
                <a16:creationId xmlns:a16="http://schemas.microsoft.com/office/drawing/2014/main" id="{8A0EA311-B0D5-0D1F-FDEF-B3FA13C5D0FA}"/>
              </a:ext>
            </a:extLst>
          </p:cNvPr>
          <p:cNvSpPr/>
          <p:nvPr/>
        </p:nvSpPr>
        <p:spPr>
          <a:xfrm>
            <a:off x="706527" y="1696809"/>
            <a:ext cx="1956391" cy="4572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t" anchorCtr="0"/>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srgbClr val="4472C4"/>
                </a:solidFill>
                <a:effectLst/>
                <a:uLnTx/>
                <a:uFillTx/>
                <a:ea typeface="Cambria" panose="02040503050406030204" pitchFamily="18" charset="0"/>
                <a:cs typeface="+mn-cs"/>
              </a:rPr>
              <a:t>S</a:t>
            </a:r>
            <a:r>
              <a:rPr kumimoji="0" lang="en-US" sz="1800" b="1" i="0" u="none" strike="noStrike" kern="1200" cap="none" spc="0" normalizeH="0" baseline="0" noProof="0" dirty="0">
                <a:ln>
                  <a:noFill/>
                </a:ln>
                <a:solidFill>
                  <a:srgbClr val="4472C4"/>
                </a:solidFill>
                <a:effectLst/>
                <a:uLnTx/>
                <a:uFillTx/>
                <a:ea typeface="Cambria" panose="02040503050406030204" pitchFamily="18" charset="0"/>
                <a:cs typeface="+mn-cs"/>
              </a:rPr>
              <a:t>pecific</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dirty="0">
                <a:ln>
                  <a:noFill/>
                </a:ln>
                <a:solidFill>
                  <a:srgbClr val="4472C4"/>
                </a:solidFill>
                <a:effectLst/>
                <a:uLnTx/>
                <a:uFillTx/>
                <a:ea typeface="Cambria" panose="02040503050406030204" pitchFamily="18" charset="0"/>
                <a:cs typeface="+mn-cs"/>
              </a:rPr>
              <a:t>What will be achieved?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dirty="0">
                <a:ln>
                  <a:noFill/>
                </a:ln>
                <a:solidFill>
                  <a:srgbClr val="4472C4"/>
                </a:solidFill>
                <a:effectLst/>
                <a:uLnTx/>
                <a:uFillTx/>
                <a:ea typeface="Cambria" panose="02040503050406030204" pitchFamily="18" charset="0"/>
                <a:cs typeface="+mn-cs"/>
              </a:rPr>
              <a:t>What are the next steps and actions?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dirty="0">
                <a:ln>
                  <a:noFill/>
                </a:ln>
                <a:solidFill>
                  <a:srgbClr val="4472C4"/>
                </a:solidFill>
                <a:effectLst/>
                <a:uLnTx/>
                <a:uFillTx/>
                <a:ea typeface="Cambria" panose="02040503050406030204" pitchFamily="18" charset="0"/>
                <a:cs typeface="+mn-cs"/>
              </a:rPr>
              <a:t>Incorporate flexibility?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solidFill>
                  <a:srgbClr val="4472C4"/>
                </a:solidFill>
                <a:ea typeface="Cambria" panose="02040503050406030204" pitchFamily="18" charset="0"/>
              </a:rPr>
              <a:t>Timeline to check back.</a:t>
            </a:r>
            <a:endParaRPr kumimoji="0" lang="en-US" sz="1800" b="0" i="1" u="none" strike="noStrike" kern="1200" cap="none" spc="0" normalizeH="0" baseline="0" noProof="0" dirty="0">
              <a:ln>
                <a:noFill/>
              </a:ln>
              <a:solidFill>
                <a:srgbClr val="4472C4"/>
              </a:solidFill>
              <a:effectLst/>
              <a:uLnTx/>
              <a:uFillTx/>
              <a:ea typeface="Cambria" panose="02040503050406030204" pitchFamily="18" charset="0"/>
              <a:cs typeface="+mn-cs"/>
            </a:endParaRPr>
          </a:p>
        </p:txBody>
      </p:sp>
      <p:sp>
        <p:nvSpPr>
          <p:cNvPr id="4" name="Double Bracket 3">
            <a:extLst>
              <a:ext uri="{FF2B5EF4-FFF2-40B4-BE49-F238E27FC236}">
                <a16:creationId xmlns:a16="http://schemas.microsoft.com/office/drawing/2014/main" id="{F0DE5C69-BEC8-D948-F3B7-71CFC62FC417}"/>
              </a:ext>
            </a:extLst>
          </p:cNvPr>
          <p:cNvSpPr/>
          <p:nvPr/>
        </p:nvSpPr>
        <p:spPr>
          <a:xfrm>
            <a:off x="2737346" y="1696809"/>
            <a:ext cx="1956391" cy="4572000"/>
          </a:xfrm>
          <a:prstGeom prst="bracketPair">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t" anchorCtr="0"/>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400" b="1" i="0" u="none" strike="noStrike" kern="1200" cap="none" spc="0" normalizeH="0" baseline="0" noProof="0" dirty="0">
                <a:ln>
                  <a:noFill/>
                </a:ln>
                <a:solidFill>
                  <a:srgbClr val="ED7D31"/>
                </a:solidFill>
                <a:effectLst/>
                <a:uLnTx/>
                <a:uFillTx/>
                <a:ea typeface="Cambria" panose="02040503050406030204" pitchFamily="18" charset="0"/>
                <a:cs typeface="+mn-cs"/>
              </a:rPr>
              <a:t>M</a:t>
            </a:r>
            <a:r>
              <a:rPr kumimoji="0" lang="en-US" sz="1800" b="1" i="0" u="none" strike="noStrike" kern="1200" cap="none" spc="0" normalizeH="0" baseline="0" noProof="0" dirty="0">
                <a:ln>
                  <a:noFill/>
                </a:ln>
                <a:solidFill>
                  <a:srgbClr val="ED7D31"/>
                </a:solidFill>
                <a:effectLst/>
                <a:uLnTx/>
                <a:uFillTx/>
                <a:ea typeface="Cambria" panose="02040503050406030204" pitchFamily="18" charset="0"/>
                <a:cs typeface="+mn-cs"/>
              </a:rPr>
              <a:t>easurable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0" i="1" u="none" strike="noStrike" kern="1200" cap="none" spc="0" normalizeH="0" baseline="0" noProof="0" dirty="0">
                <a:ln>
                  <a:noFill/>
                </a:ln>
                <a:solidFill>
                  <a:srgbClr val="ED7D31"/>
                </a:solidFill>
                <a:effectLst/>
                <a:uLnTx/>
                <a:uFillTx/>
                <a:ea typeface="Cambria" panose="02040503050406030204" pitchFamily="18" charset="0"/>
                <a:cs typeface="+mn-cs"/>
              </a:rPr>
              <a:t>Be sure baseline is incorporated from x to x. </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0" i="1" u="none" strike="noStrike" kern="1200" cap="none" spc="0" normalizeH="0" baseline="0" noProof="0" dirty="0">
                <a:ln>
                  <a:noFill/>
                </a:ln>
                <a:solidFill>
                  <a:srgbClr val="ED7D31"/>
                </a:solidFill>
                <a:effectLst/>
                <a:uLnTx/>
                <a:uFillTx/>
                <a:ea typeface="Cambria" panose="02040503050406030204" pitchFamily="18" charset="0"/>
                <a:cs typeface="+mn-cs"/>
              </a:rPr>
              <a:t>What data will be collected to know if the goal has been met?</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i="1" dirty="0">
                <a:solidFill>
                  <a:srgbClr val="ED7D31"/>
                </a:solidFill>
                <a:ea typeface="Cambria" panose="02040503050406030204" pitchFamily="18" charset="0"/>
              </a:rPr>
              <a:t>What does success look like? </a:t>
            </a:r>
            <a:endParaRPr kumimoji="0" lang="en-US" sz="1800" b="0" i="1" u="none" strike="noStrike" kern="1200" cap="none" spc="0" normalizeH="0" baseline="0" noProof="0" dirty="0">
              <a:ln>
                <a:noFill/>
              </a:ln>
              <a:solidFill>
                <a:srgbClr val="ED7D31"/>
              </a:solidFill>
              <a:effectLst/>
              <a:uLnTx/>
              <a:uFillTx/>
              <a:ea typeface="Cambria" panose="02040503050406030204" pitchFamily="18" charset="0"/>
              <a:cs typeface="+mn-cs"/>
            </a:endParaRPr>
          </a:p>
        </p:txBody>
      </p:sp>
      <p:sp>
        <p:nvSpPr>
          <p:cNvPr id="5" name="Double Bracket 4">
            <a:extLst>
              <a:ext uri="{FF2B5EF4-FFF2-40B4-BE49-F238E27FC236}">
                <a16:creationId xmlns:a16="http://schemas.microsoft.com/office/drawing/2014/main" id="{2D09D88E-1CAB-75C5-51BA-C501B84EAB10}"/>
              </a:ext>
            </a:extLst>
          </p:cNvPr>
          <p:cNvSpPr/>
          <p:nvPr/>
        </p:nvSpPr>
        <p:spPr>
          <a:xfrm>
            <a:off x="4768165" y="1696809"/>
            <a:ext cx="1956391" cy="4572000"/>
          </a:xfrm>
          <a:prstGeom prst="bracketPair">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t" anchorCtr="0"/>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srgbClr val="70AD47"/>
                </a:solidFill>
                <a:effectLst/>
                <a:uLnTx/>
                <a:uFillTx/>
                <a:ea typeface="Cambria" panose="02040503050406030204" pitchFamily="18" charset="0"/>
                <a:cs typeface="+mn-cs"/>
              </a:rPr>
              <a:t>A</a:t>
            </a:r>
            <a:r>
              <a:rPr kumimoji="0" lang="en-US" sz="1800" b="1" i="0" u="none" strike="noStrike" kern="1200" cap="none" spc="0" normalizeH="0" baseline="0" noProof="0" dirty="0">
                <a:ln>
                  <a:noFill/>
                </a:ln>
                <a:solidFill>
                  <a:srgbClr val="70AD47"/>
                </a:solidFill>
                <a:effectLst/>
                <a:uLnTx/>
                <a:uFillTx/>
                <a:ea typeface="Cambria" panose="02040503050406030204" pitchFamily="18" charset="0"/>
                <a:cs typeface="+mn-cs"/>
              </a:rPr>
              <a:t>ttainable/ Achievable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dirty="0">
                <a:ln>
                  <a:noFill/>
                </a:ln>
                <a:solidFill>
                  <a:srgbClr val="70AD47"/>
                </a:solidFill>
                <a:effectLst/>
                <a:uLnTx/>
                <a:uFillTx/>
                <a:ea typeface="Cambria" panose="02040503050406030204" pitchFamily="18" charset="0"/>
                <a:cs typeface="+mn-cs"/>
              </a:rPr>
              <a:t>What resources are available?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70AD47"/>
                </a:solidFill>
                <a:effectLst/>
                <a:uLnTx/>
                <a:uFillTx/>
                <a:ea typeface="Cambria" panose="02040503050406030204" pitchFamily="18" charset="0"/>
                <a:cs typeface="+mn-cs"/>
              </a:rPr>
              <a:t>Who are the leadership sponsors to remove barriers?</a:t>
            </a:r>
          </a:p>
        </p:txBody>
      </p:sp>
      <p:sp>
        <p:nvSpPr>
          <p:cNvPr id="6" name="Double Bracket 5">
            <a:extLst>
              <a:ext uri="{FF2B5EF4-FFF2-40B4-BE49-F238E27FC236}">
                <a16:creationId xmlns:a16="http://schemas.microsoft.com/office/drawing/2014/main" id="{28603C32-E117-DBD9-1EF8-05B0F1D17AC4}"/>
              </a:ext>
            </a:extLst>
          </p:cNvPr>
          <p:cNvSpPr/>
          <p:nvPr/>
        </p:nvSpPr>
        <p:spPr>
          <a:xfrm>
            <a:off x="6802529" y="1696809"/>
            <a:ext cx="1956391" cy="4572000"/>
          </a:xfrm>
          <a:prstGeom prst="bracketPair">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t" anchorCtr="0"/>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srgbClr val="FFC000">
                    <a:lumMod val="75000"/>
                  </a:srgbClr>
                </a:solidFill>
                <a:effectLst/>
                <a:uLnTx/>
                <a:uFillTx/>
                <a:ea typeface="Cambria" panose="02040503050406030204" pitchFamily="18" charset="0"/>
                <a:cs typeface="+mn-cs"/>
              </a:rPr>
              <a:t>R</a:t>
            </a:r>
            <a:r>
              <a:rPr kumimoji="0" lang="en-US" sz="1800" b="1" i="0" u="none" strike="noStrike" kern="1200" cap="none" spc="0" normalizeH="0" baseline="0" noProof="0" dirty="0">
                <a:ln>
                  <a:noFill/>
                </a:ln>
                <a:solidFill>
                  <a:srgbClr val="FFC000">
                    <a:lumMod val="75000"/>
                  </a:srgbClr>
                </a:solidFill>
                <a:effectLst/>
                <a:uLnTx/>
                <a:uFillTx/>
                <a:ea typeface="Cambria" panose="02040503050406030204" pitchFamily="18" charset="0"/>
                <a:cs typeface="+mn-cs"/>
              </a:rPr>
              <a:t>ealistic &amp; Relevant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1" u="none" strike="noStrike" kern="1200" cap="none" spc="0" normalizeH="0" baseline="0" noProof="0" dirty="0">
                <a:ln>
                  <a:noFill/>
                </a:ln>
                <a:solidFill>
                  <a:srgbClr val="FFC000">
                    <a:lumMod val="75000"/>
                  </a:srgbClr>
                </a:solidFill>
                <a:effectLst/>
                <a:uLnTx/>
                <a:uFillTx/>
                <a:ea typeface="Cambria" panose="02040503050406030204" pitchFamily="18" charset="0"/>
                <a:cs typeface="+mn-cs"/>
              </a:rPr>
              <a:t>Does the goal align with organizational values, goals, and priorities?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C000">
                    <a:lumMod val="75000"/>
                  </a:srgbClr>
                </a:solidFill>
                <a:effectLst/>
                <a:uLnTx/>
                <a:uFillTx/>
                <a:ea typeface="Cambria" panose="02040503050406030204" pitchFamily="18" charset="0"/>
                <a:cs typeface="+mn-cs"/>
              </a:rPr>
              <a:t>How will the ultimate result matter?</a:t>
            </a:r>
          </a:p>
        </p:txBody>
      </p:sp>
      <p:sp>
        <p:nvSpPr>
          <p:cNvPr id="7" name="Double Bracket 6">
            <a:extLst>
              <a:ext uri="{FF2B5EF4-FFF2-40B4-BE49-F238E27FC236}">
                <a16:creationId xmlns:a16="http://schemas.microsoft.com/office/drawing/2014/main" id="{F47969F0-2E13-18E4-12B3-F592ADE2EBEA}"/>
              </a:ext>
            </a:extLst>
          </p:cNvPr>
          <p:cNvSpPr/>
          <p:nvPr/>
        </p:nvSpPr>
        <p:spPr>
          <a:xfrm>
            <a:off x="8836893" y="1696809"/>
            <a:ext cx="1956391" cy="4572000"/>
          </a:xfrm>
          <a:prstGeom prst="bracketPair">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t" anchorCtr="0"/>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srgbClr val="C00000"/>
                </a:solidFill>
                <a:effectLst/>
                <a:uLnTx/>
                <a:uFillTx/>
                <a:ea typeface="Cambria" panose="02040503050406030204" pitchFamily="18" charset="0"/>
                <a:cs typeface="+mn-cs"/>
              </a:rPr>
              <a:t>T</a:t>
            </a:r>
            <a:r>
              <a:rPr kumimoji="0" lang="en-US" sz="1800" b="1" i="0" u="none" strike="noStrike" kern="1200" cap="none" spc="0" normalizeH="0" baseline="0" noProof="0" dirty="0">
                <a:ln>
                  <a:noFill/>
                </a:ln>
                <a:solidFill>
                  <a:srgbClr val="C00000"/>
                </a:solidFill>
                <a:effectLst/>
                <a:uLnTx/>
                <a:uFillTx/>
                <a:ea typeface="Cambria" panose="02040503050406030204" pitchFamily="18" charset="0"/>
                <a:cs typeface="+mn-cs"/>
              </a:rPr>
              <a:t>imely</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0" i="1" u="none" strike="noStrike" kern="1200" cap="none" spc="0" normalizeH="0" baseline="0" noProof="0" dirty="0">
                <a:ln>
                  <a:noFill/>
                </a:ln>
                <a:solidFill>
                  <a:srgbClr val="C00000"/>
                </a:solidFill>
                <a:effectLst/>
                <a:uLnTx/>
                <a:uFillTx/>
                <a:ea typeface="Cambria" panose="02040503050406030204" pitchFamily="18" charset="0"/>
                <a:cs typeface="+mn-cs"/>
              </a:rPr>
              <a:t>Timeline?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800" b="0" i="1" u="none" strike="noStrike" kern="1200" cap="none" spc="0" normalizeH="0" baseline="0" noProof="0" dirty="0">
                <a:ln>
                  <a:noFill/>
                </a:ln>
                <a:solidFill>
                  <a:srgbClr val="C00000"/>
                </a:solidFill>
                <a:effectLst/>
                <a:uLnTx/>
                <a:uFillTx/>
                <a:ea typeface="Cambria" panose="02040503050406030204" pitchFamily="18" charset="0"/>
                <a:cs typeface="+mn-cs"/>
              </a:rPr>
              <a:t>Is the scope appropriate for time allotted?</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i="1" dirty="0">
                <a:solidFill>
                  <a:srgbClr val="C00000"/>
                </a:solidFill>
                <a:ea typeface="Cambria" panose="02040503050406030204" pitchFamily="18" charset="0"/>
              </a:rPr>
              <a:t>Be sure not to skip steps because of time pressure.</a:t>
            </a:r>
            <a:endParaRPr kumimoji="0" lang="en-US" sz="1800" b="0" i="1" u="none" strike="noStrike" kern="1200" cap="none" spc="0" normalizeH="0" baseline="0" noProof="0" dirty="0">
              <a:ln>
                <a:noFill/>
              </a:ln>
              <a:solidFill>
                <a:srgbClr val="C00000"/>
              </a:solidFill>
              <a:effectLst/>
              <a:uLnTx/>
              <a:uFillTx/>
              <a:ea typeface="Cambria" panose="02040503050406030204" pitchFamily="18" charset="0"/>
              <a:cs typeface="+mn-cs"/>
            </a:endParaRPr>
          </a:p>
        </p:txBody>
      </p:sp>
      <p:pic>
        <p:nvPicPr>
          <p:cNvPr id="8" name="Picture 7" descr="A diagram of a plan&#10;&#10;Description automatically generated">
            <a:extLst>
              <a:ext uri="{FF2B5EF4-FFF2-40B4-BE49-F238E27FC236}">
                <a16:creationId xmlns:a16="http://schemas.microsoft.com/office/drawing/2014/main" id="{B8F215A3-50CB-C676-F391-DA7D142A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4293" y="121181"/>
            <a:ext cx="1407253" cy="1575628"/>
          </a:xfrm>
          <a:prstGeom prst="rect">
            <a:avLst/>
          </a:prstGeom>
        </p:spPr>
      </p:pic>
    </p:spTree>
    <p:extLst>
      <p:ext uri="{BB962C8B-B14F-4D97-AF65-F5344CB8AC3E}">
        <p14:creationId xmlns:p14="http://schemas.microsoft.com/office/powerpoint/2010/main" val="11595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D6D4C-AE14-BFFE-8B65-711F0B0C6E7B}"/>
              </a:ext>
            </a:extLst>
          </p:cNvPr>
          <p:cNvSpPr/>
          <p:nvPr/>
        </p:nvSpPr>
        <p:spPr>
          <a:xfrm>
            <a:off x="479966" y="1909144"/>
            <a:ext cx="2466686" cy="4541529"/>
          </a:xfrm>
          <a:prstGeom prst="rect">
            <a:avLst/>
          </a:prstGeom>
          <a:noFill/>
          <a:ln w="635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364ADDB2-12CA-5625-719F-7F88797AB9A2}"/>
              </a:ext>
            </a:extLst>
          </p:cNvPr>
          <p:cNvSpPr/>
          <p:nvPr/>
        </p:nvSpPr>
        <p:spPr>
          <a:xfrm>
            <a:off x="665549" y="775496"/>
            <a:ext cx="2001633" cy="2148203"/>
          </a:xfrm>
          <a:prstGeom prst="ellipse">
            <a:avLst/>
          </a:prstGeom>
          <a:solidFill>
            <a:schemeClr val="bg1"/>
          </a:solidFill>
          <a:ln w="635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E7E6E6">
                  <a:lumMod val="10000"/>
                </a:srgbClr>
              </a:solidFill>
              <a:effectLst/>
              <a:uLnTx/>
              <a:uFillTx/>
              <a:latin typeface="Georgia Pro Black" panose="02040A02050405020203" pitchFamily="18" charset="0"/>
              <a:ea typeface="+mn-ea"/>
              <a:cs typeface="+mn-cs"/>
            </a:endParaRPr>
          </a:p>
        </p:txBody>
      </p:sp>
      <p:sp>
        <p:nvSpPr>
          <p:cNvPr id="8" name="TextBox 7">
            <a:extLst>
              <a:ext uri="{FF2B5EF4-FFF2-40B4-BE49-F238E27FC236}">
                <a16:creationId xmlns:a16="http://schemas.microsoft.com/office/drawing/2014/main" id="{684435ED-BF7B-5416-AB33-313411F411F2}"/>
              </a:ext>
            </a:extLst>
          </p:cNvPr>
          <p:cNvSpPr txBox="1"/>
          <p:nvPr/>
        </p:nvSpPr>
        <p:spPr>
          <a:xfrm>
            <a:off x="842264" y="1242663"/>
            <a:ext cx="1604866" cy="120032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4472C4">
                    <a:lumMod val="50000"/>
                  </a:srgbClr>
                </a:solidFill>
                <a:effectLst/>
                <a:uLnTx/>
                <a:uFillTx/>
                <a:ea typeface="+mn-ea"/>
                <a:cs typeface="+mn-cs"/>
              </a:rPr>
              <a:t>S</a:t>
            </a:r>
          </a:p>
        </p:txBody>
      </p:sp>
      <p:sp>
        <p:nvSpPr>
          <p:cNvPr id="13" name="Rectangle 12">
            <a:extLst>
              <a:ext uri="{FF2B5EF4-FFF2-40B4-BE49-F238E27FC236}">
                <a16:creationId xmlns:a16="http://schemas.microsoft.com/office/drawing/2014/main" id="{88715B6B-39DA-95E0-D177-62291C5714C0}"/>
              </a:ext>
            </a:extLst>
          </p:cNvPr>
          <p:cNvSpPr/>
          <p:nvPr/>
        </p:nvSpPr>
        <p:spPr>
          <a:xfrm>
            <a:off x="3545670" y="1921547"/>
            <a:ext cx="2466686" cy="4541529"/>
          </a:xfrm>
          <a:prstGeom prst="rect">
            <a:avLst/>
          </a:prstGeom>
          <a:noFill/>
          <a:ln w="635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77E69E7A-4D47-2928-0443-32BFC0A49BCA}"/>
              </a:ext>
            </a:extLst>
          </p:cNvPr>
          <p:cNvSpPr/>
          <p:nvPr/>
        </p:nvSpPr>
        <p:spPr>
          <a:xfrm>
            <a:off x="3752173" y="775494"/>
            <a:ext cx="2001633" cy="2148203"/>
          </a:xfrm>
          <a:prstGeom prst="ellipse">
            <a:avLst/>
          </a:prstGeom>
          <a:solidFill>
            <a:schemeClr val="bg1"/>
          </a:solidFill>
          <a:ln w="635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E7E6E6">
                  <a:lumMod val="10000"/>
                </a:srgbClr>
              </a:solidFill>
              <a:effectLst/>
              <a:uLnTx/>
              <a:uFillTx/>
              <a:latin typeface="Georgia Pro Black" panose="02040A02050405020203" pitchFamily="18" charset="0"/>
              <a:ea typeface="+mn-ea"/>
              <a:cs typeface="+mn-cs"/>
            </a:endParaRPr>
          </a:p>
        </p:txBody>
      </p:sp>
      <p:sp>
        <p:nvSpPr>
          <p:cNvPr id="9" name="TextBox 8">
            <a:extLst>
              <a:ext uri="{FF2B5EF4-FFF2-40B4-BE49-F238E27FC236}">
                <a16:creationId xmlns:a16="http://schemas.microsoft.com/office/drawing/2014/main" id="{6C09BE87-A806-9313-6B03-3221014019E6}"/>
              </a:ext>
            </a:extLst>
          </p:cNvPr>
          <p:cNvSpPr txBox="1"/>
          <p:nvPr/>
        </p:nvSpPr>
        <p:spPr>
          <a:xfrm>
            <a:off x="3938116" y="1183267"/>
            <a:ext cx="1604866" cy="120032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B0F0"/>
                </a:solidFill>
                <a:effectLst/>
                <a:uLnTx/>
                <a:uFillTx/>
                <a:ea typeface="+mn-ea"/>
                <a:cs typeface="+mn-cs"/>
              </a:rPr>
              <a:t>W</a:t>
            </a:r>
          </a:p>
        </p:txBody>
      </p:sp>
      <p:sp>
        <p:nvSpPr>
          <p:cNvPr id="14" name="Rectangle 13">
            <a:extLst>
              <a:ext uri="{FF2B5EF4-FFF2-40B4-BE49-F238E27FC236}">
                <a16:creationId xmlns:a16="http://schemas.microsoft.com/office/drawing/2014/main" id="{BC215B44-D2E7-C74B-860E-FC99F14CAD2B}"/>
              </a:ext>
            </a:extLst>
          </p:cNvPr>
          <p:cNvSpPr/>
          <p:nvPr/>
        </p:nvSpPr>
        <p:spPr>
          <a:xfrm>
            <a:off x="6604571" y="1921547"/>
            <a:ext cx="2466686" cy="4541529"/>
          </a:xfrm>
          <a:prstGeom prst="rect">
            <a:avLst/>
          </a:prstGeom>
          <a:noFill/>
          <a:ln w="635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C30CFA3-EC31-E635-CD32-791C4E069ECF}"/>
              </a:ext>
            </a:extLst>
          </p:cNvPr>
          <p:cNvSpPr/>
          <p:nvPr/>
        </p:nvSpPr>
        <p:spPr>
          <a:xfrm>
            <a:off x="6805856" y="775493"/>
            <a:ext cx="2001633" cy="2148203"/>
          </a:xfrm>
          <a:prstGeom prst="ellipse">
            <a:avLst/>
          </a:prstGeom>
          <a:solidFill>
            <a:schemeClr val="bg1"/>
          </a:solidFill>
          <a:ln w="635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E7E6E6">
                  <a:lumMod val="10000"/>
                </a:srgbClr>
              </a:solidFill>
              <a:effectLst/>
              <a:uLnTx/>
              <a:uFillTx/>
              <a:latin typeface="Georgia Pro Black" panose="02040A02050405020203" pitchFamily="18" charset="0"/>
              <a:ea typeface="+mn-ea"/>
              <a:cs typeface="+mn-cs"/>
            </a:endParaRPr>
          </a:p>
        </p:txBody>
      </p:sp>
      <p:sp>
        <p:nvSpPr>
          <p:cNvPr id="10" name="TextBox 9">
            <a:extLst>
              <a:ext uri="{FF2B5EF4-FFF2-40B4-BE49-F238E27FC236}">
                <a16:creationId xmlns:a16="http://schemas.microsoft.com/office/drawing/2014/main" id="{4B186C01-1D77-3DF4-B891-9F33E28793F6}"/>
              </a:ext>
            </a:extLst>
          </p:cNvPr>
          <p:cNvSpPr txBox="1"/>
          <p:nvPr/>
        </p:nvSpPr>
        <p:spPr>
          <a:xfrm>
            <a:off x="7009037" y="1139811"/>
            <a:ext cx="1604866" cy="120032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5B9BD5"/>
                </a:solidFill>
                <a:effectLst/>
                <a:uLnTx/>
                <a:uFillTx/>
                <a:ea typeface="+mn-ea"/>
                <a:cs typeface="+mn-cs"/>
              </a:rPr>
              <a:t>O</a:t>
            </a:r>
          </a:p>
        </p:txBody>
      </p:sp>
      <p:sp>
        <p:nvSpPr>
          <p:cNvPr id="15" name="Rectangle 14">
            <a:extLst>
              <a:ext uri="{FF2B5EF4-FFF2-40B4-BE49-F238E27FC236}">
                <a16:creationId xmlns:a16="http://schemas.microsoft.com/office/drawing/2014/main" id="{907889DD-CBD5-D77D-EF2A-1CA4DEB59FD2}"/>
              </a:ext>
            </a:extLst>
          </p:cNvPr>
          <p:cNvSpPr/>
          <p:nvPr/>
        </p:nvSpPr>
        <p:spPr>
          <a:xfrm>
            <a:off x="9670275" y="1909144"/>
            <a:ext cx="2466686" cy="4541529"/>
          </a:xfrm>
          <a:prstGeom prst="rect">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9AE598AF-810C-A100-F710-0099D6BD4814}"/>
              </a:ext>
            </a:extLst>
          </p:cNvPr>
          <p:cNvSpPr/>
          <p:nvPr/>
        </p:nvSpPr>
        <p:spPr>
          <a:xfrm>
            <a:off x="9876777" y="774362"/>
            <a:ext cx="2001633" cy="2136932"/>
          </a:xfrm>
          <a:prstGeom prst="ellipse">
            <a:avLst/>
          </a:prstGeom>
          <a:solidFill>
            <a:schemeClr val="bg1"/>
          </a:solid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E7E6E6">
                  <a:lumMod val="10000"/>
                </a:srgbClr>
              </a:solidFill>
              <a:effectLst/>
              <a:uLnTx/>
              <a:uFillTx/>
              <a:latin typeface="Georgia Pro Black" panose="02040A02050405020203" pitchFamily="18" charset="0"/>
              <a:ea typeface="+mn-ea"/>
              <a:cs typeface="+mn-cs"/>
            </a:endParaRPr>
          </a:p>
        </p:txBody>
      </p:sp>
      <p:sp>
        <p:nvSpPr>
          <p:cNvPr id="11" name="TextBox 10">
            <a:extLst>
              <a:ext uri="{FF2B5EF4-FFF2-40B4-BE49-F238E27FC236}">
                <a16:creationId xmlns:a16="http://schemas.microsoft.com/office/drawing/2014/main" id="{B3E966F3-1A63-0281-71BF-4569C16BDD23}"/>
              </a:ext>
            </a:extLst>
          </p:cNvPr>
          <p:cNvSpPr txBox="1"/>
          <p:nvPr/>
        </p:nvSpPr>
        <p:spPr>
          <a:xfrm>
            <a:off x="10075160" y="1183267"/>
            <a:ext cx="1604866" cy="120032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4472C4"/>
                </a:solidFill>
                <a:effectLst/>
                <a:uLnTx/>
                <a:uFillTx/>
                <a:ea typeface="+mn-ea"/>
                <a:cs typeface="+mn-cs"/>
              </a:rPr>
              <a:t>T</a:t>
            </a:r>
          </a:p>
        </p:txBody>
      </p:sp>
      <p:sp>
        <p:nvSpPr>
          <p:cNvPr id="16" name="TextBox 15">
            <a:extLst>
              <a:ext uri="{FF2B5EF4-FFF2-40B4-BE49-F238E27FC236}">
                <a16:creationId xmlns:a16="http://schemas.microsoft.com/office/drawing/2014/main" id="{35624F75-B7D0-F2B1-C0EB-0936AEF357C3}"/>
              </a:ext>
            </a:extLst>
          </p:cNvPr>
          <p:cNvSpPr txBox="1"/>
          <p:nvPr/>
        </p:nvSpPr>
        <p:spPr>
          <a:xfrm>
            <a:off x="479966" y="3056532"/>
            <a:ext cx="24098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ea typeface="+mn-ea"/>
                <a:cs typeface="+mn-cs"/>
              </a:rPr>
              <a:t>STRENGTHS</a:t>
            </a:r>
          </a:p>
        </p:txBody>
      </p:sp>
      <p:sp>
        <p:nvSpPr>
          <p:cNvPr id="17" name="TextBox 16">
            <a:extLst>
              <a:ext uri="{FF2B5EF4-FFF2-40B4-BE49-F238E27FC236}">
                <a16:creationId xmlns:a16="http://schemas.microsoft.com/office/drawing/2014/main" id="{F25AD431-DB82-181A-8119-F2D48F20CACA}"/>
              </a:ext>
            </a:extLst>
          </p:cNvPr>
          <p:cNvSpPr txBox="1"/>
          <p:nvPr/>
        </p:nvSpPr>
        <p:spPr>
          <a:xfrm>
            <a:off x="3574100" y="3042881"/>
            <a:ext cx="24098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ea typeface="+mn-ea"/>
                <a:cs typeface="+mn-cs"/>
              </a:rPr>
              <a:t>WEAKNESSES</a:t>
            </a:r>
          </a:p>
        </p:txBody>
      </p:sp>
      <p:sp>
        <p:nvSpPr>
          <p:cNvPr id="18" name="TextBox 17">
            <a:extLst>
              <a:ext uri="{FF2B5EF4-FFF2-40B4-BE49-F238E27FC236}">
                <a16:creationId xmlns:a16="http://schemas.microsoft.com/office/drawing/2014/main" id="{C66CF074-6FE2-72EB-3879-ED68AD3845AE}"/>
              </a:ext>
            </a:extLst>
          </p:cNvPr>
          <p:cNvSpPr txBox="1"/>
          <p:nvPr/>
        </p:nvSpPr>
        <p:spPr>
          <a:xfrm>
            <a:off x="6686315" y="3027740"/>
            <a:ext cx="24098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solidFill>
                <a:effectLst/>
                <a:uLnTx/>
                <a:uFillTx/>
                <a:ea typeface="+mn-ea"/>
                <a:cs typeface="+mn-cs"/>
              </a:rPr>
              <a:t>OPPORTUNITIES</a:t>
            </a:r>
          </a:p>
        </p:txBody>
      </p:sp>
      <p:sp>
        <p:nvSpPr>
          <p:cNvPr id="19" name="TextBox 18">
            <a:extLst>
              <a:ext uri="{FF2B5EF4-FFF2-40B4-BE49-F238E27FC236}">
                <a16:creationId xmlns:a16="http://schemas.microsoft.com/office/drawing/2014/main" id="{B17F8A93-7C75-F1A0-5A29-E5B46EAF1A47}"/>
              </a:ext>
            </a:extLst>
          </p:cNvPr>
          <p:cNvSpPr txBox="1"/>
          <p:nvPr/>
        </p:nvSpPr>
        <p:spPr>
          <a:xfrm>
            <a:off x="9727136" y="2985140"/>
            <a:ext cx="24098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ea typeface="+mn-ea"/>
                <a:cs typeface="+mn-cs"/>
              </a:rPr>
              <a:t>THREATS</a:t>
            </a:r>
          </a:p>
        </p:txBody>
      </p:sp>
      <p:sp>
        <p:nvSpPr>
          <p:cNvPr id="20" name="TextBox 19">
            <a:extLst>
              <a:ext uri="{FF2B5EF4-FFF2-40B4-BE49-F238E27FC236}">
                <a16:creationId xmlns:a16="http://schemas.microsoft.com/office/drawing/2014/main" id="{8F7A0029-4964-C117-C237-7902C3175C4B}"/>
              </a:ext>
            </a:extLst>
          </p:cNvPr>
          <p:cNvSpPr txBox="1"/>
          <p:nvPr/>
        </p:nvSpPr>
        <p:spPr>
          <a:xfrm>
            <a:off x="436004" y="3821812"/>
            <a:ext cx="2565689" cy="22621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0" i="0" u="none" strike="noStrike" kern="1200" cap="none" spc="0" normalizeH="0" baseline="0" noProof="0" dirty="0">
                <a:ln>
                  <a:noFill/>
                </a:ln>
                <a:effectLst/>
                <a:uLnTx/>
                <a:uFillTx/>
                <a:ea typeface="+mn-ea"/>
                <a:cs typeface="+mn-cs"/>
              </a:rPr>
              <a:t>What is going well or is done well?</a:t>
            </a:r>
          </a:p>
          <a:p>
            <a:pPr marL="0" marR="0" lvl="0" indent="0" algn="ctr" defTabSz="914400" rtl="0" eaLnBrk="1" fontAlgn="auto" latinLnBrk="0" hangingPunct="1">
              <a:lnSpc>
                <a:spcPct val="100000"/>
              </a:lnSpc>
              <a:spcBef>
                <a:spcPts val="0"/>
              </a:spcBef>
              <a:spcAft>
                <a:spcPts val="1800"/>
              </a:spcAft>
              <a:buClrTx/>
              <a:buSzTx/>
              <a:buFontTx/>
              <a:buNone/>
              <a:tabLst/>
              <a:defRPr/>
            </a:pPr>
            <a:r>
              <a:rPr lang="en-US" sz="1600" dirty="0"/>
              <a:t>What could go well?</a:t>
            </a:r>
            <a:endParaRPr kumimoji="0" lang="en-US" sz="1600" b="0" i="0" u="none" strike="noStrike" kern="1200" cap="none" spc="0" normalizeH="0" baseline="0" noProof="0" dirty="0">
              <a:ln>
                <a:noFill/>
              </a:ln>
              <a:effectLst/>
              <a:uLnTx/>
              <a:uFillTx/>
              <a:ea typeface="+mn-ea"/>
              <a:cs typeface="+mn-cs"/>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0" i="0" u="none" strike="noStrike" kern="1200" cap="none" spc="0" normalizeH="0" baseline="0" noProof="0" dirty="0">
                <a:ln>
                  <a:noFill/>
                </a:ln>
                <a:effectLst/>
                <a:uLnTx/>
                <a:uFillTx/>
                <a:ea typeface="+mn-ea"/>
                <a:cs typeface="+mn-cs"/>
              </a:rPr>
              <a:t>What is unique?</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0" i="0" u="none" strike="noStrike" kern="1200" cap="none" spc="0" normalizeH="0" baseline="0" noProof="0" dirty="0">
                <a:ln>
                  <a:noFill/>
                </a:ln>
                <a:effectLst/>
                <a:uLnTx/>
                <a:uFillTx/>
                <a:ea typeface="+mn-ea"/>
                <a:cs typeface="+mn-cs"/>
              </a:rPr>
              <a:t>What are the solid qualities of this process?</a:t>
            </a:r>
          </a:p>
        </p:txBody>
      </p:sp>
      <p:sp>
        <p:nvSpPr>
          <p:cNvPr id="21" name="TextBox 20">
            <a:extLst>
              <a:ext uri="{FF2B5EF4-FFF2-40B4-BE49-F238E27FC236}">
                <a16:creationId xmlns:a16="http://schemas.microsoft.com/office/drawing/2014/main" id="{0E92EF20-D287-AAAE-4B41-24B8209F45A0}"/>
              </a:ext>
            </a:extLst>
          </p:cNvPr>
          <p:cNvSpPr txBox="1"/>
          <p:nvPr/>
        </p:nvSpPr>
        <p:spPr>
          <a:xfrm>
            <a:off x="3484359" y="3449852"/>
            <a:ext cx="2565689" cy="30008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0" i="0" u="none" strike="noStrike" kern="1200" cap="none" spc="0" normalizeH="0" baseline="0" noProof="0" dirty="0">
                <a:ln>
                  <a:noFill/>
                </a:ln>
                <a:effectLst/>
                <a:uLnTx/>
                <a:uFillTx/>
                <a:ea typeface="+mn-ea"/>
                <a:cs typeface="+mn-cs"/>
              </a:rPr>
              <a:t>What needs to be improved?</a:t>
            </a:r>
          </a:p>
          <a:p>
            <a:pPr marL="0" marR="0" lvl="0" indent="0" algn="ctr" defTabSz="914400" rtl="0" eaLnBrk="1" fontAlgn="auto" latinLnBrk="0" hangingPunct="1">
              <a:lnSpc>
                <a:spcPct val="100000"/>
              </a:lnSpc>
              <a:spcBef>
                <a:spcPts val="0"/>
              </a:spcBef>
              <a:spcAft>
                <a:spcPts val="1800"/>
              </a:spcAft>
              <a:buClrTx/>
              <a:buSzTx/>
              <a:buFontTx/>
              <a:buNone/>
              <a:tabLst/>
              <a:defRPr/>
            </a:pPr>
            <a:r>
              <a:rPr lang="en-US" sz="1600" dirty="0"/>
              <a:t>What are some of the weak components within the process?</a:t>
            </a:r>
            <a:endParaRPr kumimoji="0" lang="en-US" sz="1600" b="0" i="0" u="none" strike="noStrike" kern="1200" cap="none" spc="0" normalizeH="0" baseline="0" noProof="0" dirty="0">
              <a:ln>
                <a:noFill/>
              </a:ln>
              <a:effectLst/>
              <a:uLnTx/>
              <a:uFillTx/>
              <a:ea typeface="+mn-ea"/>
              <a:cs typeface="+mn-cs"/>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0" i="0" u="none" strike="noStrike" kern="1200" cap="none" spc="0" normalizeH="0" baseline="0" noProof="0" dirty="0">
                <a:ln>
                  <a:noFill/>
                </a:ln>
                <a:effectLst/>
                <a:uLnTx/>
                <a:uFillTx/>
                <a:ea typeface="+mn-ea"/>
                <a:cs typeface="+mn-cs"/>
              </a:rPr>
              <a:t>What resources are not adequate?</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0" i="0" u="none" strike="noStrike" kern="1200" cap="none" spc="0" normalizeH="0" baseline="0" noProof="0" dirty="0">
                <a:ln>
                  <a:noFill/>
                </a:ln>
                <a:effectLst/>
                <a:uLnTx/>
                <a:uFillTx/>
                <a:ea typeface="+mn-ea"/>
                <a:cs typeface="+mn-cs"/>
              </a:rPr>
              <a:t>What is done better elsewhere?</a:t>
            </a:r>
          </a:p>
        </p:txBody>
      </p:sp>
      <p:sp>
        <p:nvSpPr>
          <p:cNvPr id="22" name="TextBox 21">
            <a:extLst>
              <a:ext uri="{FF2B5EF4-FFF2-40B4-BE49-F238E27FC236}">
                <a16:creationId xmlns:a16="http://schemas.microsoft.com/office/drawing/2014/main" id="{D20EF9AF-6EDB-FEC5-A57C-5A8D2C95AF6B}"/>
              </a:ext>
            </a:extLst>
          </p:cNvPr>
          <p:cNvSpPr txBox="1"/>
          <p:nvPr/>
        </p:nvSpPr>
        <p:spPr>
          <a:xfrm>
            <a:off x="6411496" y="3705432"/>
            <a:ext cx="2852835"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0" i="0" u="none" strike="noStrike" kern="1200" cap="none" spc="0" normalizeH="0" baseline="0" noProof="0" dirty="0">
                <a:ln>
                  <a:noFill/>
                </a:ln>
                <a:effectLst/>
                <a:uLnTx/>
                <a:uFillTx/>
                <a:ea typeface="+mn-ea"/>
                <a:cs typeface="+mn-cs"/>
              </a:rPr>
              <a:t>What are the goals?</a:t>
            </a:r>
          </a:p>
          <a:p>
            <a:pPr marL="0" marR="0" lvl="0" indent="0" algn="ctr" defTabSz="914400" rtl="0" eaLnBrk="1" fontAlgn="auto" latinLnBrk="0" hangingPunct="1">
              <a:lnSpc>
                <a:spcPct val="100000"/>
              </a:lnSpc>
              <a:spcBef>
                <a:spcPts val="0"/>
              </a:spcBef>
              <a:spcAft>
                <a:spcPts val="1800"/>
              </a:spcAft>
              <a:buClrTx/>
              <a:buSzTx/>
              <a:buFontTx/>
              <a:buNone/>
              <a:tabLst/>
              <a:defRPr/>
            </a:pPr>
            <a:r>
              <a:rPr lang="en-US" sz="1600" dirty="0"/>
              <a:t>What would this improve?</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0" i="0" u="none" strike="noStrike" kern="1200" cap="none" spc="0" normalizeH="0" baseline="0" noProof="0" dirty="0">
                <a:ln>
                  <a:noFill/>
                </a:ln>
                <a:effectLst/>
                <a:uLnTx/>
                <a:uFillTx/>
                <a:ea typeface="+mn-ea"/>
                <a:cs typeface="+mn-cs"/>
              </a:rPr>
              <a:t>What else could this process impact positively?</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0" i="0" u="none" strike="noStrike" kern="1200" cap="none" spc="0" normalizeH="0" baseline="0" noProof="0" dirty="0">
                <a:ln>
                  <a:noFill/>
                </a:ln>
                <a:effectLst/>
                <a:uLnTx/>
                <a:uFillTx/>
                <a:ea typeface="+mn-ea"/>
                <a:cs typeface="+mn-cs"/>
              </a:rPr>
              <a:t>What demands are shifting?</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0" i="0" u="none" strike="noStrike" kern="1200" cap="none" spc="0" normalizeH="0" baseline="0" noProof="0" dirty="0">
                <a:ln>
                  <a:noFill/>
                </a:ln>
                <a:effectLst/>
                <a:uLnTx/>
                <a:uFillTx/>
                <a:ea typeface="+mn-ea"/>
                <a:cs typeface="+mn-cs"/>
              </a:rPr>
              <a:t>What can be improved?</a:t>
            </a:r>
          </a:p>
        </p:txBody>
      </p:sp>
      <p:sp>
        <p:nvSpPr>
          <p:cNvPr id="23" name="TextBox 22">
            <a:extLst>
              <a:ext uri="{FF2B5EF4-FFF2-40B4-BE49-F238E27FC236}">
                <a16:creationId xmlns:a16="http://schemas.microsoft.com/office/drawing/2014/main" id="{0D43B0C6-4AEF-51B4-4353-C67FB007441F}"/>
              </a:ext>
            </a:extLst>
          </p:cNvPr>
          <p:cNvSpPr txBox="1"/>
          <p:nvPr/>
        </p:nvSpPr>
        <p:spPr>
          <a:xfrm>
            <a:off x="9786538" y="3354472"/>
            <a:ext cx="2234159" cy="300082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0" i="0" u="none" strike="noStrike" kern="1200" cap="none" spc="0" normalizeH="0" baseline="0" noProof="0" dirty="0">
                <a:ln>
                  <a:noFill/>
                </a:ln>
                <a:effectLst/>
                <a:uLnTx/>
                <a:uFillTx/>
                <a:ea typeface="+mn-ea"/>
                <a:cs typeface="+mn-cs"/>
              </a:rPr>
              <a:t>What are the barriers and challenges?</a:t>
            </a:r>
          </a:p>
          <a:p>
            <a:pPr marL="0" marR="0" lvl="0" indent="0" algn="ctr" defTabSz="914400" rtl="0" eaLnBrk="1" fontAlgn="auto" latinLnBrk="0" hangingPunct="1">
              <a:lnSpc>
                <a:spcPct val="100000"/>
              </a:lnSpc>
              <a:spcBef>
                <a:spcPts val="0"/>
              </a:spcBef>
              <a:spcAft>
                <a:spcPts val="1800"/>
              </a:spcAft>
              <a:buClrTx/>
              <a:buSzTx/>
              <a:buFontTx/>
              <a:buNone/>
              <a:tabLst/>
              <a:defRPr/>
            </a:pPr>
            <a:r>
              <a:rPr lang="en-US" sz="1600" dirty="0"/>
              <a:t>Who does not support this change?</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0" i="0" u="none" strike="noStrike" kern="1200" cap="none" spc="0" normalizeH="0" baseline="0" noProof="0" dirty="0">
                <a:ln>
                  <a:noFill/>
                </a:ln>
                <a:effectLst/>
                <a:uLnTx/>
                <a:uFillTx/>
                <a:ea typeface="+mn-ea"/>
                <a:cs typeface="+mn-cs"/>
              </a:rPr>
              <a:t>What problems should we anticipate or prepare for?</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b="0" i="0" u="none" strike="noStrike" kern="1200" cap="none" spc="0" normalizeH="0" baseline="0" noProof="0" dirty="0">
                <a:ln>
                  <a:noFill/>
                </a:ln>
                <a:effectLst/>
                <a:uLnTx/>
                <a:uFillTx/>
                <a:ea typeface="+mn-ea"/>
                <a:cs typeface="+mn-cs"/>
              </a:rPr>
              <a:t>What factors cannot be controlled?</a:t>
            </a:r>
          </a:p>
        </p:txBody>
      </p:sp>
      <p:sp>
        <p:nvSpPr>
          <p:cNvPr id="24" name="TextBox 23">
            <a:extLst>
              <a:ext uri="{FF2B5EF4-FFF2-40B4-BE49-F238E27FC236}">
                <a16:creationId xmlns:a16="http://schemas.microsoft.com/office/drawing/2014/main" id="{CE69237B-01FF-F7D3-0CB2-0938D04D860F}"/>
              </a:ext>
            </a:extLst>
          </p:cNvPr>
          <p:cNvSpPr txBox="1"/>
          <p:nvPr/>
        </p:nvSpPr>
        <p:spPr>
          <a:xfrm>
            <a:off x="113704" y="-56635"/>
            <a:ext cx="1194920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a:ln>
                  <a:noFill/>
                </a:ln>
                <a:solidFill>
                  <a:srgbClr val="16589B"/>
                </a:solidFill>
                <a:effectLst/>
                <a:uLnTx/>
                <a:uFillTx/>
                <a:ea typeface="+mn-ea"/>
                <a:cs typeface="+mn-cs"/>
              </a:rPr>
              <a:t>SWOT Analysis</a:t>
            </a:r>
          </a:p>
        </p:txBody>
      </p:sp>
    </p:spTree>
    <p:extLst>
      <p:ext uri="{BB962C8B-B14F-4D97-AF65-F5344CB8AC3E}">
        <p14:creationId xmlns:p14="http://schemas.microsoft.com/office/powerpoint/2010/main" val="333194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E6A983A-346C-65D6-8F02-928B64856289}"/>
              </a:ext>
            </a:extLst>
          </p:cNvPr>
          <p:cNvSpPr txBox="1"/>
          <p:nvPr/>
        </p:nvSpPr>
        <p:spPr>
          <a:xfrm>
            <a:off x="608329" y="121181"/>
            <a:ext cx="9363075"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err="1">
                <a:ln>
                  <a:noFill/>
                </a:ln>
                <a:solidFill>
                  <a:srgbClr val="16589B"/>
                </a:solidFill>
                <a:effectLst/>
                <a:uLnTx/>
                <a:uFillTx/>
                <a:ea typeface="+mn-ea"/>
                <a:cs typeface="+mn-cs"/>
              </a:rPr>
              <a:t>Brainwrite</a:t>
            </a:r>
            <a:r>
              <a:rPr kumimoji="0" lang="en-US" sz="4800" i="0" u="none" strike="noStrike" kern="1200" cap="none" spc="0" normalizeH="0" baseline="0" noProof="0" dirty="0">
                <a:ln>
                  <a:noFill/>
                </a:ln>
                <a:solidFill>
                  <a:srgbClr val="16589B"/>
                </a:solidFill>
                <a:effectLst/>
                <a:uLnTx/>
                <a:uFillTx/>
                <a:ea typeface="+mn-ea"/>
                <a:cs typeface="+mn-cs"/>
              </a:rPr>
              <a:t> vs. Brainstorm</a:t>
            </a:r>
          </a:p>
        </p:txBody>
      </p:sp>
      <p:pic>
        <p:nvPicPr>
          <p:cNvPr id="28" name="Picture 27" descr="Several colorful post-it notes with a push pin&#10;&#10;Description automatically generated">
            <a:extLst>
              <a:ext uri="{FF2B5EF4-FFF2-40B4-BE49-F238E27FC236}">
                <a16:creationId xmlns:a16="http://schemas.microsoft.com/office/drawing/2014/main" id="{AF2A25F7-57BC-9F91-2347-57109747D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35946">
            <a:off x="302009" y="2963601"/>
            <a:ext cx="3438522" cy="2452813"/>
          </a:xfrm>
          <a:prstGeom prst="rect">
            <a:avLst/>
          </a:prstGeom>
        </p:spPr>
      </p:pic>
      <p:pic>
        <p:nvPicPr>
          <p:cNvPr id="30" name="Picture 29" descr="Several colorful post-it notes with a push pin&#10;&#10;Description automatically generated">
            <a:extLst>
              <a:ext uri="{FF2B5EF4-FFF2-40B4-BE49-F238E27FC236}">
                <a16:creationId xmlns:a16="http://schemas.microsoft.com/office/drawing/2014/main" id="{781A455A-6B63-DC60-4FAC-F59F793C8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27822">
            <a:off x="3144068" y="2862882"/>
            <a:ext cx="3438522" cy="2452813"/>
          </a:xfrm>
          <a:prstGeom prst="rect">
            <a:avLst/>
          </a:prstGeom>
        </p:spPr>
      </p:pic>
      <p:pic>
        <p:nvPicPr>
          <p:cNvPr id="31" name="Picture 30" descr="Several colorful post-it notes with a push pin&#10;&#10;Description automatically generated">
            <a:extLst>
              <a:ext uri="{FF2B5EF4-FFF2-40B4-BE49-F238E27FC236}">
                <a16:creationId xmlns:a16="http://schemas.microsoft.com/office/drawing/2014/main" id="{A586E5F8-D048-E7DA-8D97-30BD45D73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6496">
            <a:off x="6355148" y="2549608"/>
            <a:ext cx="3438522" cy="2452813"/>
          </a:xfrm>
          <a:prstGeom prst="rect">
            <a:avLst/>
          </a:prstGeom>
        </p:spPr>
      </p:pic>
      <p:pic>
        <p:nvPicPr>
          <p:cNvPr id="32" name="Picture 31" descr="Several colorful post-it notes with a push pin&#10;&#10;Description automatically generated">
            <a:extLst>
              <a:ext uri="{FF2B5EF4-FFF2-40B4-BE49-F238E27FC236}">
                <a16:creationId xmlns:a16="http://schemas.microsoft.com/office/drawing/2014/main" id="{D37F277E-4625-0E84-2684-34F10C2C1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35946">
            <a:off x="8986163" y="3145570"/>
            <a:ext cx="3438522" cy="2452813"/>
          </a:xfrm>
          <a:prstGeom prst="rect">
            <a:avLst/>
          </a:prstGeom>
        </p:spPr>
      </p:pic>
      <p:pic>
        <p:nvPicPr>
          <p:cNvPr id="2" name="Picture 1" descr="A diagram of a plan&#10;&#10;Description automatically generated">
            <a:extLst>
              <a:ext uri="{FF2B5EF4-FFF2-40B4-BE49-F238E27FC236}">
                <a16:creationId xmlns:a16="http://schemas.microsoft.com/office/drawing/2014/main" id="{F2DEBD6D-7524-50C5-94BD-8EAEEA9906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4293" y="121181"/>
            <a:ext cx="1407253" cy="1575628"/>
          </a:xfrm>
          <a:prstGeom prst="rect">
            <a:avLst/>
          </a:prstGeom>
        </p:spPr>
      </p:pic>
    </p:spTree>
    <p:extLst>
      <p:ext uri="{BB962C8B-B14F-4D97-AF65-F5344CB8AC3E}">
        <p14:creationId xmlns:p14="http://schemas.microsoft.com/office/powerpoint/2010/main" val="21595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D6D4C-AE14-BFFE-8B65-711F0B0C6E7B}"/>
              </a:ext>
            </a:extLst>
          </p:cNvPr>
          <p:cNvSpPr/>
          <p:nvPr/>
        </p:nvSpPr>
        <p:spPr>
          <a:xfrm>
            <a:off x="339140" y="1779954"/>
            <a:ext cx="2546908" cy="4738034"/>
          </a:xfrm>
          <a:prstGeom prst="rect">
            <a:avLst/>
          </a:prstGeom>
          <a:noFill/>
          <a:ln w="635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364ADDB2-12CA-5625-719F-7F88797AB9A2}"/>
              </a:ext>
            </a:extLst>
          </p:cNvPr>
          <p:cNvSpPr/>
          <p:nvPr/>
        </p:nvSpPr>
        <p:spPr>
          <a:xfrm>
            <a:off x="835293" y="1580631"/>
            <a:ext cx="1604866" cy="1488215"/>
          </a:xfrm>
          <a:prstGeom prst="ellipse">
            <a:avLst/>
          </a:prstGeom>
          <a:solidFill>
            <a:schemeClr val="bg1"/>
          </a:solidFill>
          <a:ln w="63500">
            <a:solidFill>
              <a:schemeClr val="accent1">
                <a:lumMod val="75000"/>
                <a:alpha val="1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E7E6E6">
                  <a:lumMod val="10000"/>
                </a:srgbClr>
              </a:solidFill>
              <a:effectLst/>
              <a:uLnTx/>
              <a:uFillTx/>
              <a:latin typeface="Georgia Pro Black" panose="02040A02050405020203" pitchFamily="18" charset="0"/>
              <a:ea typeface="+mn-ea"/>
              <a:cs typeface="+mn-cs"/>
            </a:endParaRPr>
          </a:p>
        </p:txBody>
      </p:sp>
      <p:sp>
        <p:nvSpPr>
          <p:cNvPr id="8" name="TextBox 7">
            <a:extLst>
              <a:ext uri="{FF2B5EF4-FFF2-40B4-BE49-F238E27FC236}">
                <a16:creationId xmlns:a16="http://schemas.microsoft.com/office/drawing/2014/main" id="{684435ED-BF7B-5416-AB33-313411F411F2}"/>
              </a:ext>
            </a:extLst>
          </p:cNvPr>
          <p:cNvSpPr txBox="1"/>
          <p:nvPr/>
        </p:nvSpPr>
        <p:spPr>
          <a:xfrm>
            <a:off x="810161" y="1682138"/>
            <a:ext cx="1604866" cy="120032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4472C4">
                    <a:lumMod val="50000"/>
                  </a:srgbClr>
                </a:solidFill>
                <a:effectLst/>
                <a:uLnTx/>
                <a:uFillTx/>
                <a:ea typeface="+mn-ea"/>
                <a:cs typeface="+mn-cs"/>
              </a:rPr>
              <a:t>S</a:t>
            </a:r>
          </a:p>
        </p:txBody>
      </p:sp>
      <p:sp>
        <p:nvSpPr>
          <p:cNvPr id="13" name="Rectangle 12">
            <a:extLst>
              <a:ext uri="{FF2B5EF4-FFF2-40B4-BE49-F238E27FC236}">
                <a16:creationId xmlns:a16="http://schemas.microsoft.com/office/drawing/2014/main" id="{88715B6B-39DA-95E0-D177-62291C5714C0}"/>
              </a:ext>
            </a:extLst>
          </p:cNvPr>
          <p:cNvSpPr/>
          <p:nvPr/>
        </p:nvSpPr>
        <p:spPr>
          <a:xfrm>
            <a:off x="3404844" y="1792357"/>
            <a:ext cx="2546908" cy="4738034"/>
          </a:xfrm>
          <a:prstGeom prst="rect">
            <a:avLst/>
          </a:prstGeom>
          <a:noFill/>
          <a:ln w="635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77E69E7A-4D47-2928-0443-32BFC0A49BCA}"/>
              </a:ext>
            </a:extLst>
          </p:cNvPr>
          <p:cNvSpPr/>
          <p:nvPr/>
        </p:nvSpPr>
        <p:spPr>
          <a:xfrm>
            <a:off x="3758285" y="1433378"/>
            <a:ext cx="1827179" cy="1811222"/>
          </a:xfrm>
          <a:prstGeom prst="ellipse">
            <a:avLst/>
          </a:prstGeom>
          <a:solidFill>
            <a:schemeClr val="bg1"/>
          </a:solidFill>
          <a:ln w="63500">
            <a:solidFill>
              <a:srgbClr val="00B0F0">
                <a:alpha val="18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E7E6E6">
                  <a:lumMod val="10000"/>
                </a:srgbClr>
              </a:solidFill>
              <a:effectLst/>
              <a:uLnTx/>
              <a:uFillTx/>
              <a:latin typeface="Georgia Pro Black" panose="02040A02050405020203" pitchFamily="18" charset="0"/>
              <a:ea typeface="+mn-ea"/>
              <a:cs typeface="+mn-cs"/>
            </a:endParaRPr>
          </a:p>
        </p:txBody>
      </p:sp>
      <p:sp>
        <p:nvSpPr>
          <p:cNvPr id="9" name="TextBox 8">
            <a:extLst>
              <a:ext uri="{FF2B5EF4-FFF2-40B4-BE49-F238E27FC236}">
                <a16:creationId xmlns:a16="http://schemas.microsoft.com/office/drawing/2014/main" id="{6C09BE87-A806-9313-6B03-3221014019E6}"/>
              </a:ext>
            </a:extLst>
          </p:cNvPr>
          <p:cNvSpPr txBox="1"/>
          <p:nvPr/>
        </p:nvSpPr>
        <p:spPr>
          <a:xfrm>
            <a:off x="3838420" y="1825645"/>
            <a:ext cx="1604866" cy="120032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B0F0"/>
                </a:solidFill>
                <a:effectLst/>
                <a:uLnTx/>
                <a:uFillTx/>
                <a:ea typeface="+mn-ea"/>
                <a:cs typeface="+mn-cs"/>
              </a:rPr>
              <a:t>W</a:t>
            </a:r>
          </a:p>
        </p:txBody>
      </p:sp>
      <p:sp>
        <p:nvSpPr>
          <p:cNvPr id="14" name="Rectangle 13">
            <a:extLst>
              <a:ext uri="{FF2B5EF4-FFF2-40B4-BE49-F238E27FC236}">
                <a16:creationId xmlns:a16="http://schemas.microsoft.com/office/drawing/2014/main" id="{BC215B44-D2E7-C74B-860E-FC99F14CAD2B}"/>
              </a:ext>
            </a:extLst>
          </p:cNvPr>
          <p:cNvSpPr/>
          <p:nvPr/>
        </p:nvSpPr>
        <p:spPr>
          <a:xfrm>
            <a:off x="6463745" y="1792357"/>
            <a:ext cx="2546908" cy="4738034"/>
          </a:xfrm>
          <a:prstGeom prst="rect">
            <a:avLst/>
          </a:prstGeom>
          <a:noFill/>
          <a:ln w="635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C30CFA3-EC31-E635-CD32-791C4E069ECF}"/>
              </a:ext>
            </a:extLst>
          </p:cNvPr>
          <p:cNvSpPr/>
          <p:nvPr/>
        </p:nvSpPr>
        <p:spPr>
          <a:xfrm>
            <a:off x="6903590" y="1516535"/>
            <a:ext cx="1689985" cy="1539362"/>
          </a:xfrm>
          <a:prstGeom prst="ellipse">
            <a:avLst/>
          </a:prstGeom>
          <a:solidFill>
            <a:schemeClr val="bg1"/>
          </a:solidFill>
          <a:ln w="63500">
            <a:solidFill>
              <a:schemeClr val="accent5">
                <a:alpha val="1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E7E6E6">
                  <a:lumMod val="10000"/>
                </a:srgbClr>
              </a:solidFill>
              <a:effectLst/>
              <a:uLnTx/>
              <a:uFillTx/>
              <a:latin typeface="Georgia Pro Black" panose="02040A02050405020203" pitchFamily="18" charset="0"/>
              <a:ea typeface="+mn-ea"/>
              <a:cs typeface="+mn-cs"/>
            </a:endParaRPr>
          </a:p>
        </p:txBody>
      </p:sp>
      <p:sp>
        <p:nvSpPr>
          <p:cNvPr id="10" name="TextBox 9">
            <a:extLst>
              <a:ext uri="{FF2B5EF4-FFF2-40B4-BE49-F238E27FC236}">
                <a16:creationId xmlns:a16="http://schemas.microsoft.com/office/drawing/2014/main" id="{4B186C01-1D77-3DF4-B891-9F33E28793F6}"/>
              </a:ext>
            </a:extLst>
          </p:cNvPr>
          <p:cNvSpPr txBox="1"/>
          <p:nvPr/>
        </p:nvSpPr>
        <p:spPr>
          <a:xfrm>
            <a:off x="6966657" y="1673902"/>
            <a:ext cx="1604866" cy="120032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5B9BD5"/>
                </a:solidFill>
                <a:effectLst/>
                <a:uLnTx/>
                <a:uFillTx/>
                <a:ea typeface="+mn-ea"/>
                <a:cs typeface="+mn-cs"/>
              </a:rPr>
              <a:t>O</a:t>
            </a:r>
          </a:p>
        </p:txBody>
      </p:sp>
      <p:sp>
        <p:nvSpPr>
          <p:cNvPr id="15" name="Rectangle 14">
            <a:extLst>
              <a:ext uri="{FF2B5EF4-FFF2-40B4-BE49-F238E27FC236}">
                <a16:creationId xmlns:a16="http://schemas.microsoft.com/office/drawing/2014/main" id="{907889DD-CBD5-D77D-EF2A-1CA4DEB59FD2}"/>
              </a:ext>
            </a:extLst>
          </p:cNvPr>
          <p:cNvSpPr/>
          <p:nvPr/>
        </p:nvSpPr>
        <p:spPr>
          <a:xfrm>
            <a:off x="9529449" y="1779954"/>
            <a:ext cx="2546908" cy="4738034"/>
          </a:xfrm>
          <a:prstGeom prst="rect">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9AE598AF-810C-A100-F710-0099D6BD4814}"/>
              </a:ext>
            </a:extLst>
          </p:cNvPr>
          <p:cNvSpPr/>
          <p:nvPr/>
        </p:nvSpPr>
        <p:spPr>
          <a:xfrm>
            <a:off x="9962491" y="1433378"/>
            <a:ext cx="1689985" cy="1545230"/>
          </a:xfrm>
          <a:prstGeom prst="ellipse">
            <a:avLst/>
          </a:prstGeom>
          <a:solidFill>
            <a:schemeClr val="bg1"/>
          </a:solidFill>
          <a:ln w="63500">
            <a:solidFill>
              <a:schemeClr val="accent1">
                <a:alpha val="1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E7E6E6">
                  <a:lumMod val="10000"/>
                </a:srgbClr>
              </a:solidFill>
              <a:effectLst/>
              <a:uLnTx/>
              <a:uFillTx/>
              <a:latin typeface="Georgia Pro Black" panose="02040A02050405020203" pitchFamily="18" charset="0"/>
              <a:ea typeface="+mn-ea"/>
              <a:cs typeface="+mn-cs"/>
            </a:endParaRPr>
          </a:p>
        </p:txBody>
      </p:sp>
      <p:sp>
        <p:nvSpPr>
          <p:cNvPr id="11" name="TextBox 10">
            <a:extLst>
              <a:ext uri="{FF2B5EF4-FFF2-40B4-BE49-F238E27FC236}">
                <a16:creationId xmlns:a16="http://schemas.microsoft.com/office/drawing/2014/main" id="{B3E966F3-1A63-0281-71BF-4569C16BDD23}"/>
              </a:ext>
            </a:extLst>
          </p:cNvPr>
          <p:cNvSpPr txBox="1"/>
          <p:nvPr/>
        </p:nvSpPr>
        <p:spPr>
          <a:xfrm>
            <a:off x="10000470" y="1623362"/>
            <a:ext cx="1604866" cy="120032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4472C4"/>
                </a:solidFill>
                <a:effectLst/>
                <a:uLnTx/>
                <a:uFillTx/>
                <a:ea typeface="+mn-ea"/>
                <a:cs typeface="+mn-cs"/>
              </a:rPr>
              <a:t>T</a:t>
            </a:r>
          </a:p>
        </p:txBody>
      </p:sp>
      <p:sp>
        <p:nvSpPr>
          <p:cNvPr id="16" name="TextBox 15">
            <a:extLst>
              <a:ext uri="{FF2B5EF4-FFF2-40B4-BE49-F238E27FC236}">
                <a16:creationId xmlns:a16="http://schemas.microsoft.com/office/drawing/2014/main" id="{35624F75-B7D0-F2B1-C0EB-0936AEF357C3}"/>
              </a:ext>
            </a:extLst>
          </p:cNvPr>
          <p:cNvSpPr txBox="1"/>
          <p:nvPr/>
        </p:nvSpPr>
        <p:spPr>
          <a:xfrm>
            <a:off x="417250" y="3169865"/>
            <a:ext cx="24098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ea typeface="+mn-ea"/>
                <a:cs typeface="+mn-cs"/>
              </a:rPr>
              <a:t>STRENGTHS</a:t>
            </a:r>
          </a:p>
        </p:txBody>
      </p:sp>
      <p:sp>
        <p:nvSpPr>
          <p:cNvPr id="17" name="TextBox 16">
            <a:extLst>
              <a:ext uri="{FF2B5EF4-FFF2-40B4-BE49-F238E27FC236}">
                <a16:creationId xmlns:a16="http://schemas.microsoft.com/office/drawing/2014/main" id="{F25AD431-DB82-181A-8119-F2D48F20CACA}"/>
              </a:ext>
            </a:extLst>
          </p:cNvPr>
          <p:cNvSpPr txBox="1"/>
          <p:nvPr/>
        </p:nvSpPr>
        <p:spPr>
          <a:xfrm>
            <a:off x="3488672" y="3234247"/>
            <a:ext cx="24098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ea typeface="+mn-ea"/>
                <a:cs typeface="+mn-cs"/>
              </a:rPr>
              <a:t>WEAKNESSES</a:t>
            </a:r>
          </a:p>
        </p:txBody>
      </p:sp>
      <p:sp>
        <p:nvSpPr>
          <p:cNvPr id="18" name="TextBox 17">
            <a:extLst>
              <a:ext uri="{FF2B5EF4-FFF2-40B4-BE49-F238E27FC236}">
                <a16:creationId xmlns:a16="http://schemas.microsoft.com/office/drawing/2014/main" id="{C66CF074-6FE2-72EB-3879-ED68AD3845AE}"/>
              </a:ext>
            </a:extLst>
          </p:cNvPr>
          <p:cNvSpPr txBox="1"/>
          <p:nvPr/>
        </p:nvSpPr>
        <p:spPr>
          <a:xfrm>
            <a:off x="6566524" y="3175142"/>
            <a:ext cx="24098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solidFill>
                <a:effectLst/>
                <a:uLnTx/>
                <a:uFillTx/>
                <a:ea typeface="+mn-ea"/>
                <a:cs typeface="+mn-cs"/>
              </a:rPr>
              <a:t>OPPORTUNITIES</a:t>
            </a:r>
          </a:p>
        </p:txBody>
      </p:sp>
      <p:sp>
        <p:nvSpPr>
          <p:cNvPr id="19" name="TextBox 18">
            <a:extLst>
              <a:ext uri="{FF2B5EF4-FFF2-40B4-BE49-F238E27FC236}">
                <a16:creationId xmlns:a16="http://schemas.microsoft.com/office/drawing/2014/main" id="{B17F8A93-7C75-F1A0-5A29-E5B46EAF1A47}"/>
              </a:ext>
            </a:extLst>
          </p:cNvPr>
          <p:cNvSpPr txBox="1"/>
          <p:nvPr/>
        </p:nvSpPr>
        <p:spPr>
          <a:xfrm>
            <a:off x="9616452" y="3231597"/>
            <a:ext cx="24098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ea typeface="+mn-ea"/>
                <a:cs typeface="+mn-cs"/>
              </a:rPr>
              <a:t>THREATS</a:t>
            </a:r>
          </a:p>
        </p:txBody>
      </p:sp>
      <p:sp>
        <p:nvSpPr>
          <p:cNvPr id="20" name="TextBox 19">
            <a:extLst>
              <a:ext uri="{FF2B5EF4-FFF2-40B4-BE49-F238E27FC236}">
                <a16:creationId xmlns:a16="http://schemas.microsoft.com/office/drawing/2014/main" id="{8F7A0029-4964-C117-C237-7902C3175C4B}"/>
              </a:ext>
            </a:extLst>
          </p:cNvPr>
          <p:cNvSpPr txBox="1"/>
          <p:nvPr/>
        </p:nvSpPr>
        <p:spPr>
          <a:xfrm>
            <a:off x="138636" y="3683002"/>
            <a:ext cx="2852835" cy="2277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lang="en-US" sz="1600" i="0" dirty="0">
                <a:effectLst/>
                <a:ea typeface="Cambria" panose="02040503050406030204" pitchFamily="18" charset="0"/>
              </a:rPr>
              <a:t>Documentation of overweight/obesity has been correlated with weight loss </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600" u="none" strike="noStrike" kern="1200" cap="none" spc="0" normalizeH="0" baseline="0" noProof="0" dirty="0">
                <a:ln>
                  <a:noFill/>
                </a:ln>
                <a:uLnTx/>
                <a:uFillTx/>
                <a:ea typeface="Cambria" panose="02040503050406030204" pitchFamily="18" charset="0"/>
              </a:rPr>
              <a:t>Measurable and provides direction and accountability</a:t>
            </a:r>
          </a:p>
          <a:p>
            <a:pPr marL="0" marR="0" lvl="0" indent="0" algn="ctr" defTabSz="914400" rtl="0" eaLnBrk="1" fontAlgn="auto" latinLnBrk="0" hangingPunct="1">
              <a:lnSpc>
                <a:spcPct val="100000"/>
              </a:lnSpc>
              <a:spcBef>
                <a:spcPts val="0"/>
              </a:spcBef>
              <a:spcAft>
                <a:spcPts val="1800"/>
              </a:spcAft>
              <a:buClrTx/>
              <a:buSzTx/>
              <a:buFontTx/>
              <a:buNone/>
              <a:tabLst/>
              <a:defRPr/>
            </a:pPr>
            <a:r>
              <a:rPr lang="en-US" sz="1600" i="0" dirty="0">
                <a:effectLst/>
                <a:ea typeface="Cambria" panose="02040503050406030204" pitchFamily="18" charset="0"/>
              </a:rPr>
              <a:t>BMI is a</a:t>
            </a:r>
            <a:r>
              <a:rPr lang="en-US" sz="1600" dirty="0">
                <a:ea typeface="Cambria" panose="02040503050406030204" pitchFamily="18" charset="0"/>
              </a:rPr>
              <a:t>n easy measure to calculate</a:t>
            </a:r>
            <a:endParaRPr kumimoji="0" lang="en-US" sz="1600" i="0" u="none" strike="noStrike" kern="1200" cap="none" spc="0" normalizeH="0" baseline="0" noProof="0" dirty="0">
              <a:ln>
                <a:noFill/>
              </a:ln>
              <a:effectLst/>
              <a:uLnTx/>
              <a:uFillTx/>
              <a:ea typeface="Cambria" panose="02040503050406030204" pitchFamily="18" charset="0"/>
            </a:endParaRPr>
          </a:p>
        </p:txBody>
      </p:sp>
      <p:sp>
        <p:nvSpPr>
          <p:cNvPr id="21" name="TextBox 20">
            <a:extLst>
              <a:ext uri="{FF2B5EF4-FFF2-40B4-BE49-F238E27FC236}">
                <a16:creationId xmlns:a16="http://schemas.microsoft.com/office/drawing/2014/main" id="{0E92EF20-D287-AAAE-4B41-24B8209F45A0}"/>
              </a:ext>
            </a:extLst>
          </p:cNvPr>
          <p:cNvSpPr txBox="1"/>
          <p:nvPr/>
        </p:nvSpPr>
        <p:spPr>
          <a:xfrm>
            <a:off x="3398041" y="3733422"/>
            <a:ext cx="2629652"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sz="1600" dirty="0"/>
              <a:t>Employee consistent adherence to process</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effectLst/>
                <a:uLnTx/>
                <a:uFillTx/>
                <a:ea typeface="+mn-ea"/>
                <a:cs typeface="+mn-cs"/>
              </a:rPr>
              <a:t>Additional time to train and </a:t>
            </a:r>
            <a:r>
              <a:rPr lang="en-US" sz="1600" dirty="0"/>
              <a:t>support staff</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effectLst/>
                <a:uLnTx/>
                <a:uFillTx/>
                <a:ea typeface="+mn-ea"/>
                <a:cs typeface="+mn-cs"/>
              </a:rPr>
              <a:t>Limited time</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1600" dirty="0"/>
              <a:t>Limited technology</a:t>
            </a:r>
          </a:p>
        </p:txBody>
      </p:sp>
      <p:sp>
        <p:nvSpPr>
          <p:cNvPr id="22" name="TextBox 21">
            <a:extLst>
              <a:ext uri="{FF2B5EF4-FFF2-40B4-BE49-F238E27FC236}">
                <a16:creationId xmlns:a16="http://schemas.microsoft.com/office/drawing/2014/main" id="{D20EF9AF-6EDB-FEC5-A57C-5A8D2C95AF6B}"/>
              </a:ext>
            </a:extLst>
          </p:cNvPr>
          <p:cNvSpPr txBox="1"/>
          <p:nvPr/>
        </p:nvSpPr>
        <p:spPr>
          <a:xfrm>
            <a:off x="6499790" y="3494682"/>
            <a:ext cx="2593607"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effectLst/>
                <a:uLnTx/>
                <a:uFillTx/>
                <a:ea typeface="+mn-ea"/>
                <a:cs typeface="+mn-cs"/>
              </a:rPr>
              <a:t>Better symptom management</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1600" dirty="0"/>
              <a:t>Enhanced quality of life for patients</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effectLst/>
                <a:uLnTx/>
                <a:uFillTx/>
                <a:ea typeface="+mn-ea"/>
                <a:cs typeface="+mn-cs"/>
              </a:rPr>
              <a:t>Improved patient satisfaction</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1600" dirty="0"/>
              <a:t>Patient engagement in self-care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effectLst/>
                <a:uLnTx/>
                <a:uFillTx/>
                <a:ea typeface="+mn-ea"/>
                <a:cs typeface="+mn-cs"/>
              </a:rPr>
              <a:t>Stronger care coordination across the health center</a:t>
            </a:r>
          </a:p>
        </p:txBody>
      </p:sp>
      <p:sp>
        <p:nvSpPr>
          <p:cNvPr id="23" name="TextBox 22">
            <a:extLst>
              <a:ext uri="{FF2B5EF4-FFF2-40B4-BE49-F238E27FC236}">
                <a16:creationId xmlns:a16="http://schemas.microsoft.com/office/drawing/2014/main" id="{0D43B0C6-4AEF-51B4-4353-C67FB007441F}"/>
              </a:ext>
            </a:extLst>
          </p:cNvPr>
          <p:cNvSpPr txBox="1"/>
          <p:nvPr/>
        </p:nvSpPr>
        <p:spPr>
          <a:xfrm>
            <a:off x="9797426" y="3587015"/>
            <a:ext cx="2228851" cy="2831544"/>
          </a:xfrm>
          <a:prstGeom prst="rect">
            <a:avLst/>
          </a:prstGeom>
          <a:solidFill>
            <a:schemeClr val="bg1"/>
          </a:solidFill>
        </p:spPr>
        <p:txBody>
          <a:bodyPr wrap="square" rtlCol="0">
            <a:spAutoFit/>
          </a:bodyPr>
          <a:lstStyle/>
          <a:p>
            <a:pPr algn="ctr">
              <a:spcAft>
                <a:spcPts val="1200"/>
              </a:spcAft>
              <a:defRPr/>
            </a:pPr>
            <a:r>
              <a:rPr kumimoji="0" lang="en-US" sz="1600" b="0" i="0" u="none" strike="noStrike" kern="1200" cap="none" spc="0" normalizeH="0" baseline="0" noProof="0" dirty="0">
                <a:ln>
                  <a:noFill/>
                </a:ln>
                <a:effectLst/>
                <a:uLnTx/>
                <a:uFillTx/>
                <a:ea typeface="+mn-ea"/>
                <a:cs typeface="+mn-cs"/>
              </a:rPr>
              <a:t>Clinician bias/stigma</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1600" dirty="0"/>
              <a:t>Lack of buy-in from stakeholders</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effectLst/>
                <a:uLnTx/>
                <a:uFillTx/>
                <a:ea typeface="+mn-ea"/>
                <a:cs typeface="+mn-cs"/>
              </a:rPr>
              <a:t>Competing priorities</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1600" dirty="0"/>
              <a:t>Lack of support from leadership</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effectLst/>
                <a:uLnTx/>
                <a:uFillTx/>
                <a:ea typeface="+mn-ea"/>
                <a:cs typeface="+mn-cs"/>
              </a:rPr>
              <a:t>Staffing shortages</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1600" dirty="0"/>
              <a:t>Financial constraints</a:t>
            </a:r>
            <a:endParaRPr kumimoji="0" lang="en-US" sz="1600" b="0" i="0" u="none" strike="noStrike" kern="1200" cap="none" spc="0" normalizeH="0" baseline="0" noProof="0" dirty="0">
              <a:ln>
                <a:noFill/>
              </a:ln>
              <a:effectLst/>
              <a:uLnTx/>
              <a:uFillTx/>
              <a:ea typeface="+mn-ea"/>
              <a:cs typeface="+mn-cs"/>
            </a:endParaRPr>
          </a:p>
        </p:txBody>
      </p:sp>
      <p:sp>
        <p:nvSpPr>
          <p:cNvPr id="2" name="TextBox 1">
            <a:extLst>
              <a:ext uri="{FF2B5EF4-FFF2-40B4-BE49-F238E27FC236}">
                <a16:creationId xmlns:a16="http://schemas.microsoft.com/office/drawing/2014/main" id="{C6D28587-24A3-FAC4-48BA-D09DB842A0ED}"/>
              </a:ext>
            </a:extLst>
          </p:cNvPr>
          <p:cNvSpPr txBox="1"/>
          <p:nvPr/>
        </p:nvSpPr>
        <p:spPr>
          <a:xfrm>
            <a:off x="810161" y="589864"/>
            <a:ext cx="10972771" cy="830997"/>
          </a:xfrm>
          <a:prstGeom prst="rect">
            <a:avLst/>
          </a:prstGeom>
          <a:noFill/>
        </p:spPr>
        <p:txBody>
          <a:bodyPr wrap="square">
            <a:spAutoFit/>
          </a:bodyPr>
          <a:lstStyle/>
          <a:p>
            <a:pPr algn="ctr">
              <a:spcAft>
                <a:spcPts val="600"/>
              </a:spcAft>
            </a:pPr>
            <a:r>
              <a:rPr lang="en-US" sz="1600" b="1" i="0" dirty="0">
                <a:effectLst/>
                <a:ea typeface="Cambria" panose="02040503050406030204" pitchFamily="18" charset="0"/>
              </a:rPr>
              <a:t>EXAMPLE: </a:t>
            </a:r>
            <a:r>
              <a:rPr lang="en-US" sz="1600" b="0" i="0" dirty="0">
                <a:effectLst/>
                <a:ea typeface="Cambria" panose="02040503050406030204" pitchFamily="18" charset="0"/>
              </a:rPr>
              <a:t>The purpose of this quality improvement project is to: </a:t>
            </a:r>
            <a:r>
              <a:rPr lang="en-US" sz="1600" b="0" i="1" dirty="0">
                <a:effectLst/>
                <a:ea typeface="Cambria" panose="02040503050406030204" pitchFamily="18" charset="0"/>
              </a:rPr>
              <a:t>increase documented follow-up plans for patients with overweight/obesity b</a:t>
            </a:r>
            <a:r>
              <a:rPr lang="en-US" sz="1600" dirty="0">
                <a:ea typeface="Cambria" panose="02040503050406030204" pitchFamily="18" charset="0"/>
              </a:rPr>
              <a:t>y i</a:t>
            </a:r>
            <a:r>
              <a:rPr lang="en-US" sz="1600" b="0" i="0" dirty="0">
                <a:effectLst/>
                <a:ea typeface="Cambria" panose="02040503050406030204" pitchFamily="18" charset="0"/>
              </a:rPr>
              <a:t>ncreasing the utilization of screening tools </a:t>
            </a:r>
            <a:r>
              <a:rPr lang="en-US" sz="1600" dirty="0">
                <a:ea typeface="Cambria" panose="02040503050406030204" pitchFamily="18" charset="0"/>
              </a:rPr>
              <a:t>facilitating the diagnosis of patients with overweight/obesity</a:t>
            </a:r>
            <a:r>
              <a:rPr lang="en-US" sz="1600" b="0" i="0" dirty="0">
                <a:effectLst/>
                <a:ea typeface="Cambria" panose="02040503050406030204" pitchFamily="18" charset="0"/>
              </a:rPr>
              <a:t> from 50% to 90% within the next six months, as measured in the E.H.R and staff adherence to process.</a:t>
            </a:r>
            <a:endParaRPr lang="en-US" sz="1600" dirty="0">
              <a:ea typeface="Cambria" panose="02040503050406030204" pitchFamily="18" charset="0"/>
            </a:endParaRPr>
          </a:p>
        </p:txBody>
      </p:sp>
      <p:sp>
        <p:nvSpPr>
          <p:cNvPr id="3" name="TextBox 2">
            <a:extLst>
              <a:ext uri="{FF2B5EF4-FFF2-40B4-BE49-F238E27FC236}">
                <a16:creationId xmlns:a16="http://schemas.microsoft.com/office/drawing/2014/main" id="{F20D6CF1-986C-3662-7CA0-F6E24C6B00E1}"/>
              </a:ext>
            </a:extLst>
          </p:cNvPr>
          <p:cNvSpPr txBox="1"/>
          <p:nvPr/>
        </p:nvSpPr>
        <p:spPr>
          <a:xfrm>
            <a:off x="2548768" y="-23472"/>
            <a:ext cx="7094464" cy="769441"/>
          </a:xfrm>
          <a:prstGeom prst="rect">
            <a:avLst/>
          </a:prstGeom>
          <a:noFill/>
        </p:spPr>
        <p:txBody>
          <a:bodyPr wrap="square">
            <a:spAutoFit/>
          </a:bodyPr>
          <a:lstStyle/>
          <a:p>
            <a:pPr algn="ctr"/>
            <a:r>
              <a:rPr lang="en-US" sz="4400" dirty="0">
                <a:solidFill>
                  <a:srgbClr val="16589B"/>
                </a:solidFill>
                <a:ea typeface="Cambria" panose="02040503050406030204" pitchFamily="18" charset="0"/>
              </a:rPr>
              <a:t>The SWOT in Action</a:t>
            </a:r>
            <a:endParaRPr lang="en-US" dirty="0"/>
          </a:p>
        </p:txBody>
      </p:sp>
    </p:spTree>
    <p:extLst>
      <p:ext uri="{BB962C8B-B14F-4D97-AF65-F5344CB8AC3E}">
        <p14:creationId xmlns:p14="http://schemas.microsoft.com/office/powerpoint/2010/main" val="227287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Technology: Your Zoom Window</a:t>
            </a:r>
          </a:p>
        </p:txBody>
      </p:sp>
      <p:sp>
        <p:nvSpPr>
          <p:cNvPr id="5" name="Content Placeholder 1"/>
          <p:cNvSpPr>
            <a:spLocks noGrp="1"/>
          </p:cNvSpPr>
          <p:nvPr>
            <p:ph idx="1"/>
          </p:nvPr>
        </p:nvSpPr>
        <p:spPr>
          <a:xfrm>
            <a:off x="1024758" y="1741367"/>
            <a:ext cx="10515600" cy="3759629"/>
          </a:xfrm>
        </p:spPr>
        <p:txBody>
          <a:bodyPr>
            <a:noAutofit/>
          </a:bodyPr>
          <a:lstStyle/>
          <a:p>
            <a:pPr marL="0" indent="0">
              <a:buNone/>
            </a:pPr>
            <a:r>
              <a:rPr lang="en-US" sz="2400" b="1" dirty="0"/>
              <a:t>Sound</a:t>
            </a:r>
          </a:p>
          <a:p>
            <a:r>
              <a:rPr lang="en-US" sz="2400" dirty="0"/>
              <a:t>Muting/Unmuting</a:t>
            </a:r>
          </a:p>
          <a:p>
            <a:r>
              <a:rPr lang="en-US" sz="2400" dirty="0"/>
              <a:t>Press *6 to unmute phone audio</a:t>
            </a:r>
          </a:p>
          <a:p>
            <a:endParaRPr lang="en-US" sz="2400" dirty="0"/>
          </a:p>
          <a:p>
            <a:pPr marL="0" indent="0">
              <a:buNone/>
            </a:pPr>
            <a:r>
              <a:rPr lang="en-US" sz="2400" b="1" dirty="0"/>
              <a:t>Webcam</a:t>
            </a:r>
          </a:p>
          <a:p>
            <a:r>
              <a:rPr lang="en-US" sz="2400" dirty="0"/>
              <a:t>Please share!</a:t>
            </a:r>
          </a:p>
          <a:p>
            <a:endParaRPr lang="en-US" sz="2400" dirty="0"/>
          </a:p>
          <a:p>
            <a:pPr marL="0" indent="0">
              <a:buNone/>
            </a:pPr>
            <a:r>
              <a:rPr lang="en-US" sz="2400" b="1" dirty="0"/>
              <a:t>Chat</a:t>
            </a:r>
          </a:p>
          <a:p>
            <a:r>
              <a:rPr lang="en-US" sz="2400" dirty="0"/>
              <a:t>Questions </a:t>
            </a:r>
          </a:p>
          <a:p>
            <a:r>
              <a:rPr lang="en-US" sz="2400" dirty="0"/>
              <a:t>Sharing resources/ideas</a:t>
            </a:r>
          </a:p>
          <a:p>
            <a:endParaRPr lang="en-US" sz="2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937" t="60498" r="85005" b="34508"/>
          <a:stretch/>
        </p:blipFill>
        <p:spPr>
          <a:xfrm>
            <a:off x="6677227" y="2071157"/>
            <a:ext cx="2251729" cy="671194"/>
          </a:xfrm>
          <a:prstGeom prst="rect">
            <a:avLst/>
          </a:prstGeom>
        </p:spPr>
      </p:pic>
      <p:sp>
        <p:nvSpPr>
          <p:cNvPr id="7" name="Right Arrow 6"/>
          <p:cNvSpPr/>
          <p:nvPr/>
        </p:nvSpPr>
        <p:spPr>
          <a:xfrm rot="10800000">
            <a:off x="7544300" y="2094677"/>
            <a:ext cx="1376702" cy="641452"/>
          </a:xfrm>
          <a:prstGeom prst="rightArrow">
            <a:avLst/>
          </a:prstGeom>
          <a:solidFill>
            <a:srgbClr val="8CC63F"/>
          </a:solidFill>
          <a:ln w="38100">
            <a:solidFill>
              <a:srgbClr val="BCDE8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937" t="60498" r="85005" b="34508"/>
          <a:stretch/>
        </p:blipFill>
        <p:spPr>
          <a:xfrm>
            <a:off x="6666557" y="3621182"/>
            <a:ext cx="2254445" cy="696925"/>
          </a:xfrm>
          <a:prstGeom prst="rect">
            <a:avLst/>
          </a:prstGeom>
        </p:spPr>
      </p:pic>
      <p:sp>
        <p:nvSpPr>
          <p:cNvPr id="9" name="Right Arrow 8"/>
          <p:cNvSpPr/>
          <p:nvPr/>
        </p:nvSpPr>
        <p:spPr>
          <a:xfrm>
            <a:off x="6677227" y="3664211"/>
            <a:ext cx="1005095" cy="641452"/>
          </a:xfrm>
          <a:prstGeom prst="rightArrow">
            <a:avLst/>
          </a:prstGeom>
          <a:solidFill>
            <a:srgbClr val="8CC63F"/>
          </a:solidFill>
          <a:ln w="38100">
            <a:solidFill>
              <a:srgbClr val="BCDE8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6259" t="60520" r="67563" b="34324"/>
          <a:stretch/>
        </p:blipFill>
        <p:spPr>
          <a:xfrm>
            <a:off x="6677227" y="5406661"/>
            <a:ext cx="2243775" cy="707505"/>
          </a:xfrm>
          <a:prstGeom prst="rect">
            <a:avLst/>
          </a:prstGeom>
        </p:spPr>
      </p:pic>
      <p:sp>
        <p:nvSpPr>
          <p:cNvPr id="11" name="Right Arrow 10"/>
          <p:cNvSpPr/>
          <p:nvPr/>
        </p:nvSpPr>
        <p:spPr>
          <a:xfrm>
            <a:off x="6677227" y="5472714"/>
            <a:ext cx="1427789" cy="641452"/>
          </a:xfrm>
          <a:prstGeom prst="rightArrow">
            <a:avLst/>
          </a:prstGeom>
          <a:solidFill>
            <a:srgbClr val="8CC63F"/>
          </a:solidFill>
          <a:ln w="38100">
            <a:solidFill>
              <a:srgbClr val="BCDE8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0215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D Creative idea icon. Yellow light bulb with bright halo, magnifying glass  isolated on transparent. Business solution, Strategic thinking, New  innovation concept. Cartoon icon minimal. 3d rendering. 23520616 PNG">
            <a:extLst>
              <a:ext uri="{FF2B5EF4-FFF2-40B4-BE49-F238E27FC236}">
                <a16:creationId xmlns:a16="http://schemas.microsoft.com/office/drawing/2014/main" id="{DA717799-7E28-CD0B-5BCA-428E9C11B2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37"/>
          <a:stretch/>
        </p:blipFill>
        <p:spPr bwMode="auto">
          <a:xfrm>
            <a:off x="-3047" y="10"/>
            <a:ext cx="11775947" cy="66239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4A73B0-3DA2-42EC-8F83-EA02DA616458}"/>
              </a:ext>
            </a:extLst>
          </p:cNvPr>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5200" dirty="0">
                <a:ea typeface="Cambria" panose="02040503050406030204" pitchFamily="18" charset="0"/>
                <a:cs typeface="+mj-cs"/>
              </a:rPr>
              <a:t>Identifying Solutions to Test</a:t>
            </a:r>
          </a:p>
        </p:txBody>
      </p:sp>
    </p:spTree>
    <p:extLst>
      <p:ext uri="{BB962C8B-B14F-4D97-AF65-F5344CB8AC3E}">
        <p14:creationId xmlns:p14="http://schemas.microsoft.com/office/powerpoint/2010/main" val="2230201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A732D1-3F48-8F01-66A1-48EAB3AD6E27}"/>
              </a:ext>
            </a:extLst>
          </p:cNvPr>
          <p:cNvSpPr txBox="1"/>
          <p:nvPr/>
        </p:nvSpPr>
        <p:spPr>
          <a:xfrm>
            <a:off x="421859" y="148103"/>
            <a:ext cx="11949208"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a:ln>
                  <a:noFill/>
                </a:ln>
                <a:solidFill>
                  <a:srgbClr val="16589B"/>
                </a:solidFill>
                <a:effectLst/>
                <a:uLnTx/>
                <a:uFillTx/>
                <a:ea typeface="+mn-ea"/>
                <a:cs typeface="+mn-cs"/>
              </a:rPr>
              <a:t>GAP ANALYSIS</a:t>
            </a:r>
          </a:p>
        </p:txBody>
      </p:sp>
      <p:sp>
        <p:nvSpPr>
          <p:cNvPr id="3" name="Flowchart: Magnetic Disk 2">
            <a:extLst>
              <a:ext uri="{FF2B5EF4-FFF2-40B4-BE49-F238E27FC236}">
                <a16:creationId xmlns:a16="http://schemas.microsoft.com/office/drawing/2014/main" id="{FD50A847-BCFA-39E6-34DD-76D54B76335A}"/>
              </a:ext>
            </a:extLst>
          </p:cNvPr>
          <p:cNvSpPr/>
          <p:nvPr/>
        </p:nvSpPr>
        <p:spPr>
          <a:xfrm>
            <a:off x="740788" y="1773423"/>
            <a:ext cx="2584579" cy="1152331"/>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Current State</a:t>
            </a:r>
          </a:p>
        </p:txBody>
      </p:sp>
      <p:sp>
        <p:nvSpPr>
          <p:cNvPr id="16" name="Freeform: Shape 15">
            <a:extLst>
              <a:ext uri="{FF2B5EF4-FFF2-40B4-BE49-F238E27FC236}">
                <a16:creationId xmlns:a16="http://schemas.microsoft.com/office/drawing/2014/main" id="{7F216E39-65A0-5A65-E1D5-13EF836C85BC}"/>
              </a:ext>
            </a:extLst>
          </p:cNvPr>
          <p:cNvSpPr/>
          <p:nvPr/>
        </p:nvSpPr>
        <p:spPr>
          <a:xfrm>
            <a:off x="3325366" y="2193301"/>
            <a:ext cx="5834745" cy="214604"/>
          </a:xfrm>
          <a:custGeom>
            <a:avLst/>
            <a:gdLst>
              <a:gd name="connsiteX0" fmla="*/ 0 w 5834745"/>
              <a:gd name="connsiteY0" fmla="*/ 214603 h 214604"/>
              <a:gd name="connsiteX1" fmla="*/ 104702 w 5834745"/>
              <a:gd name="connsiteY1" fmla="*/ 139742 h 214604"/>
              <a:gd name="connsiteX2" fmla="*/ 152293 w 5834745"/>
              <a:gd name="connsiteY2" fmla="*/ 104806 h 214604"/>
              <a:gd name="connsiteX3" fmla="*/ 361697 w 5834745"/>
              <a:gd name="connsiteY3" fmla="*/ 62385 h 214604"/>
              <a:gd name="connsiteX4" fmla="*/ 475917 w 5834745"/>
              <a:gd name="connsiteY4" fmla="*/ 59889 h 214604"/>
              <a:gd name="connsiteX5" fmla="*/ 609173 w 5834745"/>
              <a:gd name="connsiteY5" fmla="*/ 77357 h 214604"/>
              <a:gd name="connsiteX6" fmla="*/ 675802 w 5834745"/>
              <a:gd name="connsiteY6" fmla="*/ 107302 h 214604"/>
              <a:gd name="connsiteX7" fmla="*/ 704358 w 5834745"/>
              <a:gd name="connsiteY7" fmla="*/ 112292 h 214604"/>
              <a:gd name="connsiteX8" fmla="*/ 1227866 w 5834745"/>
              <a:gd name="connsiteY8" fmla="*/ 104806 h 214604"/>
              <a:gd name="connsiteX9" fmla="*/ 1342087 w 5834745"/>
              <a:gd name="connsiteY9" fmla="*/ 82348 h 214604"/>
              <a:gd name="connsiteX10" fmla="*/ 1456306 w 5834745"/>
              <a:gd name="connsiteY10" fmla="*/ 52403 h 214604"/>
              <a:gd name="connsiteX11" fmla="*/ 1503898 w 5834745"/>
              <a:gd name="connsiteY11" fmla="*/ 39926 h 214604"/>
              <a:gd name="connsiteX12" fmla="*/ 1541971 w 5834745"/>
              <a:gd name="connsiteY12" fmla="*/ 29944 h 214604"/>
              <a:gd name="connsiteX13" fmla="*/ 1665709 w 5834745"/>
              <a:gd name="connsiteY13" fmla="*/ 17467 h 214604"/>
              <a:gd name="connsiteX14" fmla="*/ 1827522 w 5834745"/>
              <a:gd name="connsiteY14" fmla="*/ 24953 h 214604"/>
              <a:gd name="connsiteX15" fmla="*/ 1903669 w 5834745"/>
              <a:gd name="connsiteY15" fmla="*/ 54898 h 214604"/>
              <a:gd name="connsiteX16" fmla="*/ 1941742 w 5834745"/>
              <a:gd name="connsiteY16" fmla="*/ 79852 h 214604"/>
              <a:gd name="connsiteX17" fmla="*/ 1970297 w 5834745"/>
              <a:gd name="connsiteY17" fmla="*/ 99815 h 214604"/>
              <a:gd name="connsiteX18" fmla="*/ 1998852 w 5834745"/>
              <a:gd name="connsiteY18" fmla="*/ 112292 h 214604"/>
              <a:gd name="connsiteX19" fmla="*/ 2046444 w 5834745"/>
              <a:gd name="connsiteY19" fmla="*/ 122274 h 214604"/>
              <a:gd name="connsiteX20" fmla="*/ 2084517 w 5834745"/>
              <a:gd name="connsiteY20" fmla="*/ 134751 h 214604"/>
              <a:gd name="connsiteX21" fmla="*/ 2189219 w 5834745"/>
              <a:gd name="connsiteY21" fmla="*/ 147228 h 214604"/>
              <a:gd name="connsiteX22" fmla="*/ 2351030 w 5834745"/>
              <a:gd name="connsiteY22" fmla="*/ 154714 h 214604"/>
              <a:gd name="connsiteX23" fmla="*/ 2522360 w 5834745"/>
              <a:gd name="connsiteY23" fmla="*/ 147228 h 214604"/>
              <a:gd name="connsiteX24" fmla="*/ 2608026 w 5834745"/>
              <a:gd name="connsiteY24" fmla="*/ 129760 h 214604"/>
              <a:gd name="connsiteX25" fmla="*/ 2684173 w 5834745"/>
              <a:gd name="connsiteY25" fmla="*/ 112292 h 214604"/>
              <a:gd name="connsiteX26" fmla="*/ 2874539 w 5834745"/>
              <a:gd name="connsiteY26" fmla="*/ 64880 h 214604"/>
              <a:gd name="connsiteX27" fmla="*/ 3093461 w 5834745"/>
              <a:gd name="connsiteY27" fmla="*/ 24953 h 214604"/>
              <a:gd name="connsiteX28" fmla="*/ 3398048 w 5834745"/>
              <a:gd name="connsiteY28" fmla="*/ 0 h 214604"/>
              <a:gd name="connsiteX29" fmla="*/ 3512268 w 5834745"/>
              <a:gd name="connsiteY29" fmla="*/ 2495 h 214604"/>
              <a:gd name="connsiteX30" fmla="*/ 3597934 w 5834745"/>
              <a:gd name="connsiteY30" fmla="*/ 22458 h 214604"/>
              <a:gd name="connsiteX31" fmla="*/ 3636007 w 5834745"/>
              <a:gd name="connsiteY31" fmla="*/ 54898 h 214604"/>
              <a:gd name="connsiteX32" fmla="*/ 3645525 w 5834745"/>
              <a:gd name="connsiteY32" fmla="*/ 74861 h 214604"/>
              <a:gd name="connsiteX33" fmla="*/ 3759745 w 5834745"/>
              <a:gd name="connsiteY33" fmla="*/ 142237 h 214604"/>
              <a:gd name="connsiteX34" fmla="*/ 3797819 w 5834745"/>
              <a:gd name="connsiteY34" fmla="*/ 157209 h 214604"/>
              <a:gd name="connsiteX35" fmla="*/ 3931075 w 5834745"/>
              <a:gd name="connsiteY35" fmla="*/ 182163 h 214604"/>
              <a:gd name="connsiteX36" fmla="*/ 4064333 w 5834745"/>
              <a:gd name="connsiteY36" fmla="*/ 192145 h 214604"/>
              <a:gd name="connsiteX37" fmla="*/ 4254699 w 5834745"/>
              <a:gd name="connsiteY37" fmla="*/ 189650 h 214604"/>
              <a:gd name="connsiteX38" fmla="*/ 4321327 w 5834745"/>
              <a:gd name="connsiteY38" fmla="*/ 172182 h 214604"/>
              <a:gd name="connsiteX39" fmla="*/ 4483140 w 5834745"/>
              <a:gd name="connsiteY39" fmla="*/ 107302 h 214604"/>
              <a:gd name="connsiteX40" fmla="*/ 4635432 w 5834745"/>
              <a:gd name="connsiteY40" fmla="*/ 67375 h 214604"/>
              <a:gd name="connsiteX41" fmla="*/ 4759171 w 5834745"/>
              <a:gd name="connsiteY41" fmla="*/ 34935 h 214604"/>
              <a:gd name="connsiteX42" fmla="*/ 4797245 w 5834745"/>
              <a:gd name="connsiteY42" fmla="*/ 24953 h 214604"/>
              <a:gd name="connsiteX43" fmla="*/ 4835318 w 5834745"/>
              <a:gd name="connsiteY43" fmla="*/ 14972 h 214604"/>
              <a:gd name="connsiteX44" fmla="*/ 4882909 w 5834745"/>
              <a:gd name="connsiteY44" fmla="*/ 9981 h 214604"/>
              <a:gd name="connsiteX45" fmla="*/ 5073277 w 5834745"/>
              <a:gd name="connsiteY45" fmla="*/ 17467 h 214604"/>
              <a:gd name="connsiteX46" fmla="*/ 5111350 w 5834745"/>
              <a:gd name="connsiteY46" fmla="*/ 27449 h 214604"/>
              <a:gd name="connsiteX47" fmla="*/ 5130386 w 5834745"/>
              <a:gd name="connsiteY47" fmla="*/ 37431 h 214604"/>
              <a:gd name="connsiteX48" fmla="*/ 5158942 w 5834745"/>
              <a:gd name="connsiteY48" fmla="*/ 49908 h 214604"/>
              <a:gd name="connsiteX49" fmla="*/ 5177978 w 5834745"/>
              <a:gd name="connsiteY49" fmla="*/ 57394 h 214604"/>
              <a:gd name="connsiteX50" fmla="*/ 5225570 w 5834745"/>
              <a:gd name="connsiteY50" fmla="*/ 79852 h 214604"/>
              <a:gd name="connsiteX51" fmla="*/ 5244607 w 5834745"/>
              <a:gd name="connsiteY51" fmla="*/ 87338 h 214604"/>
              <a:gd name="connsiteX52" fmla="*/ 5330272 w 5834745"/>
              <a:gd name="connsiteY52" fmla="*/ 109797 h 214604"/>
              <a:gd name="connsiteX53" fmla="*/ 5368346 w 5834745"/>
              <a:gd name="connsiteY53" fmla="*/ 117283 h 214604"/>
              <a:gd name="connsiteX54" fmla="*/ 5425455 w 5834745"/>
              <a:gd name="connsiteY54" fmla="*/ 119779 h 214604"/>
              <a:gd name="connsiteX55" fmla="*/ 5615822 w 5834745"/>
              <a:gd name="connsiteY55" fmla="*/ 114788 h 214604"/>
              <a:gd name="connsiteX56" fmla="*/ 5711006 w 5834745"/>
              <a:gd name="connsiteY56" fmla="*/ 94825 h 214604"/>
              <a:gd name="connsiteX57" fmla="*/ 5758598 w 5834745"/>
              <a:gd name="connsiteY57" fmla="*/ 79852 h 214604"/>
              <a:gd name="connsiteX58" fmla="*/ 5796671 w 5834745"/>
              <a:gd name="connsiteY58" fmla="*/ 69871 h 214604"/>
              <a:gd name="connsiteX59" fmla="*/ 5834744 w 5834745"/>
              <a:gd name="connsiteY59" fmla="*/ 57394 h 21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834745" h="214604" extrusionOk="0">
                <a:moveTo>
                  <a:pt x="0" y="214603"/>
                </a:moveTo>
                <a:cubicBezTo>
                  <a:pt x="51698" y="124648"/>
                  <a:pt x="-9901" y="206602"/>
                  <a:pt x="104702" y="139742"/>
                </a:cubicBezTo>
                <a:cubicBezTo>
                  <a:pt x="124403" y="128557"/>
                  <a:pt x="125072" y="115363"/>
                  <a:pt x="152293" y="104806"/>
                </a:cubicBezTo>
                <a:cubicBezTo>
                  <a:pt x="179001" y="98649"/>
                  <a:pt x="294312" y="86731"/>
                  <a:pt x="361697" y="62385"/>
                </a:cubicBezTo>
                <a:cubicBezTo>
                  <a:pt x="392459" y="56217"/>
                  <a:pt x="445096" y="64186"/>
                  <a:pt x="475917" y="59889"/>
                </a:cubicBezTo>
                <a:cubicBezTo>
                  <a:pt x="529283" y="66773"/>
                  <a:pt x="570779" y="68084"/>
                  <a:pt x="609173" y="77357"/>
                </a:cubicBezTo>
                <a:cubicBezTo>
                  <a:pt x="675519" y="91801"/>
                  <a:pt x="623393" y="101347"/>
                  <a:pt x="675802" y="107302"/>
                </a:cubicBezTo>
                <a:cubicBezTo>
                  <a:pt x="682889" y="107342"/>
                  <a:pt x="694512" y="111084"/>
                  <a:pt x="704358" y="112292"/>
                </a:cubicBezTo>
                <a:cubicBezTo>
                  <a:pt x="897233" y="120083"/>
                  <a:pt x="1087372" y="117995"/>
                  <a:pt x="1227866" y="104806"/>
                </a:cubicBezTo>
                <a:cubicBezTo>
                  <a:pt x="1244309" y="104245"/>
                  <a:pt x="1333704" y="84744"/>
                  <a:pt x="1342087" y="82348"/>
                </a:cubicBezTo>
                <a:cubicBezTo>
                  <a:pt x="1387055" y="81323"/>
                  <a:pt x="1419197" y="72370"/>
                  <a:pt x="1456306" y="52403"/>
                </a:cubicBezTo>
                <a:cubicBezTo>
                  <a:pt x="1477023" y="46117"/>
                  <a:pt x="1481348" y="47087"/>
                  <a:pt x="1503898" y="39926"/>
                </a:cubicBezTo>
                <a:cubicBezTo>
                  <a:pt x="1517600" y="35344"/>
                  <a:pt x="1523357" y="31059"/>
                  <a:pt x="1541971" y="29944"/>
                </a:cubicBezTo>
                <a:cubicBezTo>
                  <a:pt x="1617223" y="13472"/>
                  <a:pt x="1570868" y="16690"/>
                  <a:pt x="1665709" y="17467"/>
                </a:cubicBezTo>
                <a:cubicBezTo>
                  <a:pt x="1714403" y="12124"/>
                  <a:pt x="1774870" y="26894"/>
                  <a:pt x="1827522" y="24953"/>
                </a:cubicBezTo>
                <a:cubicBezTo>
                  <a:pt x="1855499" y="26757"/>
                  <a:pt x="1892811" y="47923"/>
                  <a:pt x="1903669" y="54898"/>
                </a:cubicBezTo>
                <a:cubicBezTo>
                  <a:pt x="1918647" y="63314"/>
                  <a:pt x="1931904" y="71225"/>
                  <a:pt x="1941742" y="79852"/>
                </a:cubicBezTo>
                <a:cubicBezTo>
                  <a:pt x="1953019" y="90526"/>
                  <a:pt x="1946672" y="89654"/>
                  <a:pt x="1970297" y="99815"/>
                </a:cubicBezTo>
                <a:cubicBezTo>
                  <a:pt x="1979571" y="103994"/>
                  <a:pt x="1986763" y="110584"/>
                  <a:pt x="1998852" y="112292"/>
                </a:cubicBezTo>
                <a:cubicBezTo>
                  <a:pt x="2014430" y="115573"/>
                  <a:pt x="2032061" y="118049"/>
                  <a:pt x="2046444" y="122274"/>
                </a:cubicBezTo>
                <a:cubicBezTo>
                  <a:pt x="2062753" y="126445"/>
                  <a:pt x="2067885" y="133015"/>
                  <a:pt x="2084517" y="134751"/>
                </a:cubicBezTo>
                <a:cubicBezTo>
                  <a:pt x="2112598" y="138840"/>
                  <a:pt x="2161252" y="151407"/>
                  <a:pt x="2189219" y="147228"/>
                </a:cubicBezTo>
                <a:cubicBezTo>
                  <a:pt x="2266145" y="155677"/>
                  <a:pt x="2278907" y="153208"/>
                  <a:pt x="2351030" y="154714"/>
                </a:cubicBezTo>
                <a:cubicBezTo>
                  <a:pt x="2408657" y="153961"/>
                  <a:pt x="2472147" y="151300"/>
                  <a:pt x="2522360" y="147228"/>
                </a:cubicBezTo>
                <a:cubicBezTo>
                  <a:pt x="2563644" y="142319"/>
                  <a:pt x="2585657" y="140367"/>
                  <a:pt x="2608026" y="129760"/>
                </a:cubicBezTo>
                <a:cubicBezTo>
                  <a:pt x="2632174" y="123493"/>
                  <a:pt x="2658118" y="119963"/>
                  <a:pt x="2684173" y="112292"/>
                </a:cubicBezTo>
                <a:cubicBezTo>
                  <a:pt x="2773840" y="92252"/>
                  <a:pt x="2784360" y="83293"/>
                  <a:pt x="2874539" y="64880"/>
                </a:cubicBezTo>
                <a:cubicBezTo>
                  <a:pt x="2916969" y="61773"/>
                  <a:pt x="3055440" y="24140"/>
                  <a:pt x="3093461" y="24953"/>
                </a:cubicBezTo>
                <a:cubicBezTo>
                  <a:pt x="3247572" y="7003"/>
                  <a:pt x="3267762" y="5049"/>
                  <a:pt x="3398048" y="0"/>
                </a:cubicBezTo>
                <a:cubicBezTo>
                  <a:pt x="3427058" y="539"/>
                  <a:pt x="3479154" y="681"/>
                  <a:pt x="3512268" y="2495"/>
                </a:cubicBezTo>
                <a:cubicBezTo>
                  <a:pt x="3531984" y="3243"/>
                  <a:pt x="3584448" y="19306"/>
                  <a:pt x="3597934" y="22458"/>
                </a:cubicBezTo>
                <a:cubicBezTo>
                  <a:pt x="3632809" y="80745"/>
                  <a:pt x="3578895" y="-2667"/>
                  <a:pt x="3636007" y="54898"/>
                </a:cubicBezTo>
                <a:cubicBezTo>
                  <a:pt x="3640977" y="62425"/>
                  <a:pt x="3637676" y="67963"/>
                  <a:pt x="3645525" y="74861"/>
                </a:cubicBezTo>
                <a:cubicBezTo>
                  <a:pt x="3670485" y="103574"/>
                  <a:pt x="3711225" y="123729"/>
                  <a:pt x="3759745" y="142237"/>
                </a:cubicBezTo>
                <a:cubicBezTo>
                  <a:pt x="3771128" y="149475"/>
                  <a:pt x="3781550" y="155360"/>
                  <a:pt x="3797819" y="157209"/>
                </a:cubicBezTo>
                <a:cubicBezTo>
                  <a:pt x="3842013" y="168296"/>
                  <a:pt x="3881838" y="181408"/>
                  <a:pt x="3931075" y="182163"/>
                </a:cubicBezTo>
                <a:cubicBezTo>
                  <a:pt x="3983284" y="185821"/>
                  <a:pt x="4021442" y="192141"/>
                  <a:pt x="4064333" y="192145"/>
                </a:cubicBezTo>
                <a:cubicBezTo>
                  <a:pt x="4136936" y="181415"/>
                  <a:pt x="4195009" y="195891"/>
                  <a:pt x="4254699" y="189650"/>
                </a:cubicBezTo>
                <a:cubicBezTo>
                  <a:pt x="4285328" y="187398"/>
                  <a:pt x="4301260" y="179424"/>
                  <a:pt x="4321327" y="172182"/>
                </a:cubicBezTo>
                <a:cubicBezTo>
                  <a:pt x="4379202" y="147991"/>
                  <a:pt x="4418883" y="114241"/>
                  <a:pt x="4483140" y="107302"/>
                </a:cubicBezTo>
                <a:cubicBezTo>
                  <a:pt x="4643220" y="38098"/>
                  <a:pt x="4456045" y="107452"/>
                  <a:pt x="4635432" y="67375"/>
                </a:cubicBezTo>
                <a:cubicBezTo>
                  <a:pt x="4682864" y="48744"/>
                  <a:pt x="4724702" y="40415"/>
                  <a:pt x="4759171" y="34935"/>
                </a:cubicBezTo>
                <a:cubicBezTo>
                  <a:pt x="4770446" y="31350"/>
                  <a:pt x="4783621" y="29715"/>
                  <a:pt x="4797245" y="24953"/>
                </a:cubicBezTo>
                <a:cubicBezTo>
                  <a:pt x="4810512" y="22856"/>
                  <a:pt x="4818524" y="17250"/>
                  <a:pt x="4835318" y="14972"/>
                </a:cubicBezTo>
                <a:cubicBezTo>
                  <a:pt x="4856471" y="9840"/>
                  <a:pt x="4861416" y="12916"/>
                  <a:pt x="4882909" y="9981"/>
                </a:cubicBezTo>
                <a:cubicBezTo>
                  <a:pt x="4939775" y="14789"/>
                  <a:pt x="5011603" y="8995"/>
                  <a:pt x="5073277" y="17467"/>
                </a:cubicBezTo>
                <a:cubicBezTo>
                  <a:pt x="5090003" y="18972"/>
                  <a:pt x="5100445" y="25753"/>
                  <a:pt x="5111350" y="27449"/>
                </a:cubicBezTo>
                <a:cubicBezTo>
                  <a:pt x="5119732" y="30310"/>
                  <a:pt x="5124406" y="34262"/>
                  <a:pt x="5130386" y="37431"/>
                </a:cubicBezTo>
                <a:cubicBezTo>
                  <a:pt x="5137531" y="41494"/>
                  <a:pt x="5148365" y="46133"/>
                  <a:pt x="5158942" y="49908"/>
                </a:cubicBezTo>
                <a:cubicBezTo>
                  <a:pt x="5164580" y="51957"/>
                  <a:pt x="5172442" y="53012"/>
                  <a:pt x="5177978" y="57394"/>
                </a:cubicBezTo>
                <a:cubicBezTo>
                  <a:pt x="5232685" y="93763"/>
                  <a:pt x="5145016" y="49826"/>
                  <a:pt x="5225570" y="79852"/>
                </a:cubicBezTo>
                <a:cubicBezTo>
                  <a:pt x="5230616" y="82640"/>
                  <a:pt x="5237049" y="85600"/>
                  <a:pt x="5244607" y="87338"/>
                </a:cubicBezTo>
                <a:cubicBezTo>
                  <a:pt x="5266616" y="94227"/>
                  <a:pt x="5297705" y="96674"/>
                  <a:pt x="5330272" y="109797"/>
                </a:cubicBezTo>
                <a:cubicBezTo>
                  <a:pt x="5343189" y="111859"/>
                  <a:pt x="5355833" y="113432"/>
                  <a:pt x="5368346" y="117283"/>
                </a:cubicBezTo>
                <a:cubicBezTo>
                  <a:pt x="5390673" y="116125"/>
                  <a:pt x="5408610" y="117094"/>
                  <a:pt x="5425455" y="119779"/>
                </a:cubicBezTo>
                <a:cubicBezTo>
                  <a:pt x="5490130" y="124998"/>
                  <a:pt x="5561267" y="114509"/>
                  <a:pt x="5615822" y="114788"/>
                </a:cubicBezTo>
                <a:cubicBezTo>
                  <a:pt x="5659238" y="111718"/>
                  <a:pt x="5684751" y="99994"/>
                  <a:pt x="5711006" y="94825"/>
                </a:cubicBezTo>
                <a:cubicBezTo>
                  <a:pt x="5723422" y="90213"/>
                  <a:pt x="5743235" y="86161"/>
                  <a:pt x="5758598" y="79852"/>
                </a:cubicBezTo>
                <a:cubicBezTo>
                  <a:pt x="5770236" y="77251"/>
                  <a:pt x="5785480" y="73191"/>
                  <a:pt x="5796671" y="69871"/>
                </a:cubicBezTo>
                <a:cubicBezTo>
                  <a:pt x="5870802" y="45096"/>
                  <a:pt x="5811139" y="69854"/>
                  <a:pt x="5834744" y="57394"/>
                </a:cubicBezTo>
              </a:path>
            </a:pathLst>
          </a:custGeom>
          <a:noFill/>
          <a:ln>
            <a:prstDash val="dashDot"/>
            <a:extLst>
              <a:ext uri="{C807C97D-BFC1-408E-A445-0C87EB9F89A2}">
                <ask:lineSketchStyleProps xmlns:ask="http://schemas.microsoft.com/office/drawing/2018/sketchyshapes" xmlns="" sd="1219033472">
                  <a:custGeom>
                    <a:avLst/>
                    <a:gdLst>
                      <a:gd name="connsiteX0" fmla="*/ 0 w 5719666"/>
                      <a:gd name="connsiteY0" fmla="*/ 802433 h 802433"/>
                      <a:gd name="connsiteX1" fmla="*/ 102637 w 5719666"/>
                      <a:gd name="connsiteY1" fmla="*/ 522515 h 802433"/>
                      <a:gd name="connsiteX2" fmla="*/ 149290 w 5719666"/>
                      <a:gd name="connsiteY2" fmla="*/ 391886 h 802433"/>
                      <a:gd name="connsiteX3" fmla="*/ 354564 w 5719666"/>
                      <a:gd name="connsiteY3" fmla="*/ 233266 h 802433"/>
                      <a:gd name="connsiteX4" fmla="*/ 466531 w 5719666"/>
                      <a:gd name="connsiteY4" fmla="*/ 223935 h 802433"/>
                      <a:gd name="connsiteX5" fmla="*/ 597159 w 5719666"/>
                      <a:gd name="connsiteY5" fmla="*/ 289249 h 802433"/>
                      <a:gd name="connsiteX6" fmla="*/ 662474 w 5719666"/>
                      <a:gd name="connsiteY6" fmla="*/ 401217 h 802433"/>
                      <a:gd name="connsiteX7" fmla="*/ 690466 w 5719666"/>
                      <a:gd name="connsiteY7" fmla="*/ 419878 h 802433"/>
                      <a:gd name="connsiteX8" fmla="*/ 1203649 w 5719666"/>
                      <a:gd name="connsiteY8" fmla="*/ 391886 h 802433"/>
                      <a:gd name="connsiteX9" fmla="*/ 1315617 w 5719666"/>
                      <a:gd name="connsiteY9" fmla="*/ 307911 h 802433"/>
                      <a:gd name="connsiteX10" fmla="*/ 1427584 w 5719666"/>
                      <a:gd name="connsiteY10" fmla="*/ 195943 h 802433"/>
                      <a:gd name="connsiteX11" fmla="*/ 1474237 w 5719666"/>
                      <a:gd name="connsiteY11" fmla="*/ 149290 h 802433"/>
                      <a:gd name="connsiteX12" fmla="*/ 1511559 w 5719666"/>
                      <a:gd name="connsiteY12" fmla="*/ 111968 h 802433"/>
                      <a:gd name="connsiteX13" fmla="*/ 1632857 w 5719666"/>
                      <a:gd name="connsiteY13" fmla="*/ 65315 h 802433"/>
                      <a:gd name="connsiteX14" fmla="*/ 1791478 w 5719666"/>
                      <a:gd name="connsiteY14" fmla="*/ 93306 h 802433"/>
                      <a:gd name="connsiteX15" fmla="*/ 1866123 w 5719666"/>
                      <a:gd name="connsiteY15" fmla="*/ 205274 h 802433"/>
                      <a:gd name="connsiteX16" fmla="*/ 1903445 w 5719666"/>
                      <a:gd name="connsiteY16" fmla="*/ 298580 h 802433"/>
                      <a:gd name="connsiteX17" fmla="*/ 1931437 w 5719666"/>
                      <a:gd name="connsiteY17" fmla="*/ 373225 h 802433"/>
                      <a:gd name="connsiteX18" fmla="*/ 1959429 w 5719666"/>
                      <a:gd name="connsiteY18" fmla="*/ 419878 h 802433"/>
                      <a:gd name="connsiteX19" fmla="*/ 2006082 w 5719666"/>
                      <a:gd name="connsiteY19" fmla="*/ 457200 h 802433"/>
                      <a:gd name="connsiteX20" fmla="*/ 2043404 w 5719666"/>
                      <a:gd name="connsiteY20" fmla="*/ 503853 h 802433"/>
                      <a:gd name="connsiteX21" fmla="*/ 2146041 w 5719666"/>
                      <a:gd name="connsiteY21" fmla="*/ 550506 h 802433"/>
                      <a:gd name="connsiteX22" fmla="*/ 2304661 w 5719666"/>
                      <a:gd name="connsiteY22" fmla="*/ 578498 h 802433"/>
                      <a:gd name="connsiteX23" fmla="*/ 2472612 w 5719666"/>
                      <a:gd name="connsiteY23" fmla="*/ 550506 h 802433"/>
                      <a:gd name="connsiteX24" fmla="*/ 2556588 w 5719666"/>
                      <a:gd name="connsiteY24" fmla="*/ 485192 h 802433"/>
                      <a:gd name="connsiteX25" fmla="*/ 2631233 w 5719666"/>
                      <a:gd name="connsiteY25" fmla="*/ 419878 h 802433"/>
                      <a:gd name="connsiteX26" fmla="*/ 2817845 w 5719666"/>
                      <a:gd name="connsiteY26" fmla="*/ 242596 h 802433"/>
                      <a:gd name="connsiteX27" fmla="*/ 3032449 w 5719666"/>
                      <a:gd name="connsiteY27" fmla="*/ 93306 h 802433"/>
                      <a:gd name="connsiteX28" fmla="*/ 3331029 w 5719666"/>
                      <a:gd name="connsiteY28" fmla="*/ 0 h 802433"/>
                      <a:gd name="connsiteX29" fmla="*/ 3442996 w 5719666"/>
                      <a:gd name="connsiteY29" fmla="*/ 9331 h 802433"/>
                      <a:gd name="connsiteX30" fmla="*/ 3526972 w 5719666"/>
                      <a:gd name="connsiteY30" fmla="*/ 83976 h 802433"/>
                      <a:gd name="connsiteX31" fmla="*/ 3564294 w 5719666"/>
                      <a:gd name="connsiteY31" fmla="*/ 205274 h 802433"/>
                      <a:gd name="connsiteX32" fmla="*/ 3573625 w 5719666"/>
                      <a:gd name="connsiteY32" fmla="*/ 279919 h 802433"/>
                      <a:gd name="connsiteX33" fmla="*/ 3685592 w 5719666"/>
                      <a:gd name="connsiteY33" fmla="*/ 531845 h 802433"/>
                      <a:gd name="connsiteX34" fmla="*/ 3722915 w 5719666"/>
                      <a:gd name="connsiteY34" fmla="*/ 587829 h 802433"/>
                      <a:gd name="connsiteX35" fmla="*/ 3853543 w 5719666"/>
                      <a:gd name="connsiteY35" fmla="*/ 681135 h 802433"/>
                      <a:gd name="connsiteX36" fmla="*/ 3984172 w 5719666"/>
                      <a:gd name="connsiteY36" fmla="*/ 718458 h 802433"/>
                      <a:gd name="connsiteX37" fmla="*/ 4170784 w 5719666"/>
                      <a:gd name="connsiteY37" fmla="*/ 709127 h 802433"/>
                      <a:gd name="connsiteX38" fmla="*/ 4236098 w 5719666"/>
                      <a:gd name="connsiteY38" fmla="*/ 643813 h 802433"/>
                      <a:gd name="connsiteX39" fmla="*/ 4394719 w 5719666"/>
                      <a:gd name="connsiteY39" fmla="*/ 401217 h 802433"/>
                      <a:gd name="connsiteX40" fmla="*/ 4544008 w 5719666"/>
                      <a:gd name="connsiteY40" fmla="*/ 251927 h 802433"/>
                      <a:gd name="connsiteX41" fmla="*/ 4665306 w 5719666"/>
                      <a:gd name="connsiteY41" fmla="*/ 130629 h 802433"/>
                      <a:gd name="connsiteX42" fmla="*/ 4702629 w 5719666"/>
                      <a:gd name="connsiteY42" fmla="*/ 93306 h 802433"/>
                      <a:gd name="connsiteX43" fmla="*/ 4739951 w 5719666"/>
                      <a:gd name="connsiteY43" fmla="*/ 55984 h 802433"/>
                      <a:gd name="connsiteX44" fmla="*/ 4786604 w 5719666"/>
                      <a:gd name="connsiteY44" fmla="*/ 37323 h 802433"/>
                      <a:gd name="connsiteX45" fmla="*/ 4973217 w 5719666"/>
                      <a:gd name="connsiteY45" fmla="*/ 65315 h 802433"/>
                      <a:gd name="connsiteX46" fmla="*/ 5010539 w 5719666"/>
                      <a:gd name="connsiteY46" fmla="*/ 102637 h 802433"/>
                      <a:gd name="connsiteX47" fmla="*/ 5029200 w 5719666"/>
                      <a:gd name="connsiteY47" fmla="*/ 139960 h 802433"/>
                      <a:gd name="connsiteX48" fmla="*/ 5057192 w 5719666"/>
                      <a:gd name="connsiteY48" fmla="*/ 186613 h 802433"/>
                      <a:gd name="connsiteX49" fmla="*/ 5075853 w 5719666"/>
                      <a:gd name="connsiteY49" fmla="*/ 214604 h 802433"/>
                      <a:gd name="connsiteX50" fmla="*/ 5122506 w 5719666"/>
                      <a:gd name="connsiteY50" fmla="*/ 298580 h 802433"/>
                      <a:gd name="connsiteX51" fmla="*/ 5141168 w 5719666"/>
                      <a:gd name="connsiteY51" fmla="*/ 326572 h 802433"/>
                      <a:gd name="connsiteX52" fmla="*/ 5225143 w 5719666"/>
                      <a:gd name="connsiteY52" fmla="*/ 410547 h 802433"/>
                      <a:gd name="connsiteX53" fmla="*/ 5262466 w 5719666"/>
                      <a:gd name="connsiteY53" fmla="*/ 438539 h 802433"/>
                      <a:gd name="connsiteX54" fmla="*/ 5318449 w 5719666"/>
                      <a:gd name="connsiteY54" fmla="*/ 447870 h 802433"/>
                      <a:gd name="connsiteX55" fmla="*/ 5505061 w 5719666"/>
                      <a:gd name="connsiteY55" fmla="*/ 429209 h 802433"/>
                      <a:gd name="connsiteX56" fmla="*/ 5598368 w 5719666"/>
                      <a:gd name="connsiteY56" fmla="*/ 354564 h 802433"/>
                      <a:gd name="connsiteX57" fmla="*/ 5645021 w 5719666"/>
                      <a:gd name="connsiteY57" fmla="*/ 298580 h 802433"/>
                      <a:gd name="connsiteX58" fmla="*/ 5682343 w 5719666"/>
                      <a:gd name="connsiteY58" fmla="*/ 261258 h 802433"/>
                      <a:gd name="connsiteX59" fmla="*/ 5719666 w 5719666"/>
                      <a:gd name="connsiteY59" fmla="*/ 214604 h 80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19666" h="802433">
                        <a:moveTo>
                          <a:pt x="0" y="802433"/>
                        </a:moveTo>
                        <a:cubicBezTo>
                          <a:pt x="69000" y="509187"/>
                          <a:pt x="-6318" y="767664"/>
                          <a:pt x="102637" y="522515"/>
                        </a:cubicBezTo>
                        <a:cubicBezTo>
                          <a:pt x="121415" y="480263"/>
                          <a:pt x="124785" y="431095"/>
                          <a:pt x="149290" y="391886"/>
                        </a:cubicBezTo>
                        <a:cubicBezTo>
                          <a:pt x="184350" y="335790"/>
                          <a:pt x="291834" y="254176"/>
                          <a:pt x="354564" y="233266"/>
                        </a:cubicBezTo>
                        <a:cubicBezTo>
                          <a:pt x="390094" y="221423"/>
                          <a:pt x="429209" y="227045"/>
                          <a:pt x="466531" y="223935"/>
                        </a:cubicBezTo>
                        <a:cubicBezTo>
                          <a:pt x="510074" y="245706"/>
                          <a:pt x="558949" y="259083"/>
                          <a:pt x="597159" y="289249"/>
                        </a:cubicBezTo>
                        <a:cubicBezTo>
                          <a:pt x="675171" y="350838"/>
                          <a:pt x="619319" y="349431"/>
                          <a:pt x="662474" y="401217"/>
                        </a:cubicBezTo>
                        <a:cubicBezTo>
                          <a:pt x="669653" y="409832"/>
                          <a:pt x="681135" y="413658"/>
                          <a:pt x="690466" y="419878"/>
                        </a:cubicBezTo>
                        <a:cubicBezTo>
                          <a:pt x="861527" y="410547"/>
                          <a:pt x="1033451" y="411417"/>
                          <a:pt x="1203649" y="391886"/>
                        </a:cubicBezTo>
                        <a:cubicBezTo>
                          <a:pt x="1220107" y="389997"/>
                          <a:pt x="1307105" y="315951"/>
                          <a:pt x="1315617" y="307911"/>
                        </a:cubicBezTo>
                        <a:cubicBezTo>
                          <a:pt x="1353990" y="271670"/>
                          <a:pt x="1390262" y="233266"/>
                          <a:pt x="1427584" y="195943"/>
                        </a:cubicBezTo>
                        <a:lnTo>
                          <a:pt x="1474237" y="149290"/>
                        </a:lnTo>
                        <a:cubicBezTo>
                          <a:pt x="1486678" y="136849"/>
                          <a:pt x="1495823" y="119836"/>
                          <a:pt x="1511559" y="111968"/>
                        </a:cubicBezTo>
                        <a:cubicBezTo>
                          <a:pt x="1587795" y="73850"/>
                          <a:pt x="1547482" y="89708"/>
                          <a:pt x="1632857" y="65315"/>
                        </a:cubicBezTo>
                        <a:cubicBezTo>
                          <a:pt x="1685731" y="74645"/>
                          <a:pt x="1741785" y="72977"/>
                          <a:pt x="1791478" y="93306"/>
                        </a:cubicBezTo>
                        <a:cubicBezTo>
                          <a:pt x="1819308" y="104691"/>
                          <a:pt x="1854906" y="179636"/>
                          <a:pt x="1866123" y="205274"/>
                        </a:cubicBezTo>
                        <a:cubicBezTo>
                          <a:pt x="1879549" y="235963"/>
                          <a:pt x="1895320" y="266082"/>
                          <a:pt x="1903445" y="298580"/>
                        </a:cubicBezTo>
                        <a:cubicBezTo>
                          <a:pt x="1914104" y="341215"/>
                          <a:pt x="1909260" y="333306"/>
                          <a:pt x="1931437" y="373225"/>
                        </a:cubicBezTo>
                        <a:cubicBezTo>
                          <a:pt x="1940244" y="389078"/>
                          <a:pt x="1947380" y="406323"/>
                          <a:pt x="1959429" y="419878"/>
                        </a:cubicBezTo>
                        <a:cubicBezTo>
                          <a:pt x="1972660" y="434763"/>
                          <a:pt x="1992000" y="443118"/>
                          <a:pt x="2006082" y="457200"/>
                        </a:cubicBezTo>
                        <a:cubicBezTo>
                          <a:pt x="2020164" y="471282"/>
                          <a:pt x="2028519" y="490622"/>
                          <a:pt x="2043404" y="503853"/>
                        </a:cubicBezTo>
                        <a:cubicBezTo>
                          <a:pt x="2070204" y="527676"/>
                          <a:pt x="2112681" y="541610"/>
                          <a:pt x="2146041" y="550506"/>
                        </a:cubicBezTo>
                        <a:cubicBezTo>
                          <a:pt x="2220477" y="570356"/>
                          <a:pt x="2231311" y="569330"/>
                          <a:pt x="2304661" y="578498"/>
                        </a:cubicBezTo>
                        <a:cubicBezTo>
                          <a:pt x="2360645" y="569167"/>
                          <a:pt x="2419389" y="570218"/>
                          <a:pt x="2472612" y="550506"/>
                        </a:cubicBezTo>
                        <a:cubicBezTo>
                          <a:pt x="2505866" y="538190"/>
                          <a:pt x="2529214" y="507735"/>
                          <a:pt x="2556588" y="485192"/>
                        </a:cubicBezTo>
                        <a:cubicBezTo>
                          <a:pt x="2582110" y="464174"/>
                          <a:pt x="2607232" y="442616"/>
                          <a:pt x="2631233" y="419878"/>
                        </a:cubicBezTo>
                        <a:cubicBezTo>
                          <a:pt x="2720288" y="335511"/>
                          <a:pt x="2728720" y="314745"/>
                          <a:pt x="2817845" y="242596"/>
                        </a:cubicBezTo>
                        <a:cubicBezTo>
                          <a:pt x="2854364" y="213033"/>
                          <a:pt x="2984234" y="115222"/>
                          <a:pt x="3032449" y="93306"/>
                        </a:cubicBezTo>
                        <a:cubicBezTo>
                          <a:pt x="3183567" y="24616"/>
                          <a:pt x="3202907" y="25625"/>
                          <a:pt x="3331029" y="0"/>
                        </a:cubicBezTo>
                        <a:cubicBezTo>
                          <a:pt x="3368351" y="3110"/>
                          <a:pt x="3407066" y="-1237"/>
                          <a:pt x="3442996" y="9331"/>
                        </a:cubicBezTo>
                        <a:cubicBezTo>
                          <a:pt x="3460108" y="14364"/>
                          <a:pt x="3513804" y="70808"/>
                          <a:pt x="3526972" y="83976"/>
                        </a:cubicBezTo>
                        <a:cubicBezTo>
                          <a:pt x="3558016" y="270255"/>
                          <a:pt x="3506538" y="-11308"/>
                          <a:pt x="3564294" y="205274"/>
                        </a:cubicBezTo>
                        <a:cubicBezTo>
                          <a:pt x="3570755" y="229503"/>
                          <a:pt x="3566251" y="255953"/>
                          <a:pt x="3573625" y="279919"/>
                        </a:cubicBezTo>
                        <a:cubicBezTo>
                          <a:pt x="3605602" y="383844"/>
                          <a:pt x="3633726" y="445402"/>
                          <a:pt x="3685592" y="531845"/>
                        </a:cubicBezTo>
                        <a:cubicBezTo>
                          <a:pt x="3697131" y="551077"/>
                          <a:pt x="3706152" y="572929"/>
                          <a:pt x="3722915" y="587829"/>
                        </a:cubicBezTo>
                        <a:cubicBezTo>
                          <a:pt x="3762909" y="623379"/>
                          <a:pt x="3802092" y="666435"/>
                          <a:pt x="3853543" y="681135"/>
                        </a:cubicBezTo>
                        <a:lnTo>
                          <a:pt x="3984172" y="718458"/>
                        </a:lnTo>
                        <a:cubicBezTo>
                          <a:pt x="4046376" y="715348"/>
                          <a:pt x="4111068" y="726821"/>
                          <a:pt x="4170784" y="709127"/>
                        </a:cubicBezTo>
                        <a:cubicBezTo>
                          <a:pt x="4200305" y="700380"/>
                          <a:pt x="4217989" y="668713"/>
                          <a:pt x="4236098" y="643813"/>
                        </a:cubicBezTo>
                        <a:cubicBezTo>
                          <a:pt x="4292925" y="565675"/>
                          <a:pt x="4330530" y="473430"/>
                          <a:pt x="4394719" y="401217"/>
                        </a:cubicBezTo>
                        <a:cubicBezTo>
                          <a:pt x="4543543" y="233789"/>
                          <a:pt x="4395086" y="393758"/>
                          <a:pt x="4544008" y="251927"/>
                        </a:cubicBezTo>
                        <a:cubicBezTo>
                          <a:pt x="4585414" y="212492"/>
                          <a:pt x="4624873" y="171062"/>
                          <a:pt x="4665306" y="130629"/>
                        </a:cubicBezTo>
                        <a:lnTo>
                          <a:pt x="4702629" y="93306"/>
                        </a:lnTo>
                        <a:cubicBezTo>
                          <a:pt x="4715070" y="80865"/>
                          <a:pt x="4723616" y="62518"/>
                          <a:pt x="4739951" y="55984"/>
                        </a:cubicBezTo>
                        <a:lnTo>
                          <a:pt x="4786604" y="37323"/>
                        </a:lnTo>
                        <a:cubicBezTo>
                          <a:pt x="4848808" y="46654"/>
                          <a:pt x="4912833" y="47703"/>
                          <a:pt x="4973217" y="65315"/>
                        </a:cubicBezTo>
                        <a:cubicBezTo>
                          <a:pt x="4990107" y="70241"/>
                          <a:pt x="4999983" y="88562"/>
                          <a:pt x="5010539" y="102637"/>
                        </a:cubicBezTo>
                        <a:cubicBezTo>
                          <a:pt x="5018885" y="113765"/>
                          <a:pt x="5022445" y="127801"/>
                          <a:pt x="5029200" y="139960"/>
                        </a:cubicBezTo>
                        <a:cubicBezTo>
                          <a:pt x="5038007" y="155813"/>
                          <a:pt x="5047580" y="171234"/>
                          <a:pt x="5057192" y="186613"/>
                        </a:cubicBezTo>
                        <a:cubicBezTo>
                          <a:pt x="5063135" y="196122"/>
                          <a:pt x="5070289" y="204868"/>
                          <a:pt x="5075853" y="214604"/>
                        </a:cubicBezTo>
                        <a:cubicBezTo>
                          <a:pt x="5135262" y="318568"/>
                          <a:pt x="5044807" y="174261"/>
                          <a:pt x="5122506" y="298580"/>
                        </a:cubicBezTo>
                        <a:cubicBezTo>
                          <a:pt x="5128449" y="308090"/>
                          <a:pt x="5133590" y="318305"/>
                          <a:pt x="5141168" y="326572"/>
                        </a:cubicBezTo>
                        <a:cubicBezTo>
                          <a:pt x="5167917" y="355753"/>
                          <a:pt x="5193474" y="386795"/>
                          <a:pt x="5225143" y="410547"/>
                        </a:cubicBezTo>
                        <a:cubicBezTo>
                          <a:pt x="5237584" y="419878"/>
                          <a:pt x="5248027" y="432763"/>
                          <a:pt x="5262466" y="438539"/>
                        </a:cubicBezTo>
                        <a:cubicBezTo>
                          <a:pt x="5280031" y="445565"/>
                          <a:pt x="5299788" y="444760"/>
                          <a:pt x="5318449" y="447870"/>
                        </a:cubicBezTo>
                        <a:cubicBezTo>
                          <a:pt x="5380653" y="441650"/>
                          <a:pt x="5445755" y="448978"/>
                          <a:pt x="5505061" y="429209"/>
                        </a:cubicBezTo>
                        <a:cubicBezTo>
                          <a:pt x="5542847" y="416614"/>
                          <a:pt x="5572869" y="385163"/>
                          <a:pt x="5598368" y="354564"/>
                        </a:cubicBezTo>
                        <a:cubicBezTo>
                          <a:pt x="5613919" y="335903"/>
                          <a:pt x="5628771" y="316636"/>
                          <a:pt x="5645021" y="298580"/>
                        </a:cubicBezTo>
                        <a:cubicBezTo>
                          <a:pt x="5656791" y="285503"/>
                          <a:pt x="5670757" y="274499"/>
                          <a:pt x="5682343" y="261258"/>
                        </a:cubicBezTo>
                        <a:cubicBezTo>
                          <a:pt x="5753815" y="179575"/>
                          <a:pt x="5687787" y="246483"/>
                          <a:pt x="5719666" y="214604"/>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7" name="Flowchart: Magnetic Disk 16">
            <a:extLst>
              <a:ext uri="{FF2B5EF4-FFF2-40B4-BE49-F238E27FC236}">
                <a16:creationId xmlns:a16="http://schemas.microsoft.com/office/drawing/2014/main" id="{7C69DFA6-6F4F-5643-FDE8-1883FDFC761F}"/>
              </a:ext>
            </a:extLst>
          </p:cNvPr>
          <p:cNvSpPr/>
          <p:nvPr/>
        </p:nvSpPr>
        <p:spPr>
          <a:xfrm>
            <a:off x="9160111" y="1767203"/>
            <a:ext cx="2584579" cy="1152331"/>
          </a:xfrm>
          <a:prstGeom prst="flowChartMagneticDisk">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Desired State</a:t>
            </a:r>
          </a:p>
        </p:txBody>
      </p:sp>
      <p:cxnSp>
        <p:nvCxnSpPr>
          <p:cNvPr id="19" name="Straight Connector 18">
            <a:extLst>
              <a:ext uri="{FF2B5EF4-FFF2-40B4-BE49-F238E27FC236}">
                <a16:creationId xmlns:a16="http://schemas.microsoft.com/office/drawing/2014/main" id="{B941F71F-1202-8403-74D1-1C4DA9894817}"/>
              </a:ext>
            </a:extLst>
          </p:cNvPr>
          <p:cNvCxnSpPr>
            <a:cxnSpLocks/>
            <a:stCxn id="26" idx="2"/>
          </p:cNvCxnSpPr>
          <p:nvPr/>
        </p:nvCxnSpPr>
        <p:spPr>
          <a:xfrm>
            <a:off x="5924915" y="3042351"/>
            <a:ext cx="0" cy="911289"/>
          </a:xfrm>
          <a:prstGeom prst="line">
            <a:avLst/>
          </a:prstGeom>
          <a:ln w="158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1" name="Diagram 20">
            <a:extLst>
              <a:ext uri="{FF2B5EF4-FFF2-40B4-BE49-F238E27FC236}">
                <a16:creationId xmlns:a16="http://schemas.microsoft.com/office/drawing/2014/main" id="{D7013EE0-34D5-3B26-40E9-BC0FC4B5445E}"/>
              </a:ext>
            </a:extLst>
          </p:cNvPr>
          <p:cNvGraphicFramePr/>
          <p:nvPr>
            <p:extLst>
              <p:ext uri="{D42A27DB-BD31-4B8C-83A1-F6EECF244321}">
                <p14:modId xmlns:p14="http://schemas.microsoft.com/office/powerpoint/2010/main" val="351080487"/>
              </p:ext>
            </p:extLst>
          </p:nvPr>
        </p:nvGraphicFramePr>
        <p:xfrm>
          <a:off x="2736722" y="3607293"/>
          <a:ext cx="6376384" cy="2747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ight Brace 21">
            <a:extLst>
              <a:ext uri="{FF2B5EF4-FFF2-40B4-BE49-F238E27FC236}">
                <a16:creationId xmlns:a16="http://schemas.microsoft.com/office/drawing/2014/main" id="{472DDD2D-3523-2BCC-EB11-9B5F825E1D26}"/>
              </a:ext>
            </a:extLst>
          </p:cNvPr>
          <p:cNvSpPr/>
          <p:nvPr/>
        </p:nvSpPr>
        <p:spPr>
          <a:xfrm rot="16200000">
            <a:off x="5927053" y="-63152"/>
            <a:ext cx="214605" cy="4086808"/>
          </a:xfrm>
          <a:prstGeom prst="rightBrace">
            <a:avLst>
              <a:gd name="adj1" fmla="val 8333"/>
              <a:gd name="adj2" fmla="val 50457"/>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lumMod val="50000"/>
                </a:srgbClr>
              </a:solidFill>
              <a:effectLst/>
              <a:uLnTx/>
              <a:uFillTx/>
              <a:ea typeface="+mn-ea"/>
              <a:cs typeface="+mn-cs"/>
            </a:endParaRPr>
          </a:p>
        </p:txBody>
      </p:sp>
      <p:sp>
        <p:nvSpPr>
          <p:cNvPr id="23" name="TextBox 22">
            <a:extLst>
              <a:ext uri="{FF2B5EF4-FFF2-40B4-BE49-F238E27FC236}">
                <a16:creationId xmlns:a16="http://schemas.microsoft.com/office/drawing/2014/main" id="{B8DE2723-DF75-DD49-E533-B67189512B33}"/>
              </a:ext>
            </a:extLst>
          </p:cNvPr>
          <p:cNvSpPr txBox="1"/>
          <p:nvPr/>
        </p:nvSpPr>
        <p:spPr>
          <a:xfrm>
            <a:off x="4916234" y="1071061"/>
            <a:ext cx="255658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7E6E6">
                    <a:lumMod val="50000"/>
                  </a:srgbClr>
                </a:solidFill>
                <a:effectLst/>
                <a:uLnTx/>
                <a:uFillTx/>
                <a:ea typeface="+mn-ea"/>
                <a:cs typeface="+mn-cs"/>
              </a:rPr>
              <a:t>Gap</a:t>
            </a:r>
          </a:p>
        </p:txBody>
      </p:sp>
      <p:sp>
        <p:nvSpPr>
          <p:cNvPr id="24" name="TextBox 23">
            <a:extLst>
              <a:ext uri="{FF2B5EF4-FFF2-40B4-BE49-F238E27FC236}">
                <a16:creationId xmlns:a16="http://schemas.microsoft.com/office/drawing/2014/main" id="{5CE26495-59F4-B0A2-8892-3D9239E2E50D}"/>
              </a:ext>
            </a:extLst>
          </p:cNvPr>
          <p:cNvSpPr txBox="1"/>
          <p:nvPr/>
        </p:nvSpPr>
        <p:spPr>
          <a:xfrm>
            <a:off x="4473031" y="1447471"/>
            <a:ext cx="3442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7E6E6">
                    <a:lumMod val="50000"/>
                  </a:srgbClr>
                </a:solidFill>
                <a:effectLst/>
                <a:uLnTx/>
                <a:uFillTx/>
                <a:ea typeface="+mn-ea"/>
                <a:cs typeface="+mn-cs"/>
              </a:rPr>
              <a:t>Key Steps to Bridge the Gap</a:t>
            </a:r>
          </a:p>
        </p:txBody>
      </p:sp>
      <p:sp>
        <p:nvSpPr>
          <p:cNvPr id="26" name="TextBox 25">
            <a:extLst>
              <a:ext uri="{FF2B5EF4-FFF2-40B4-BE49-F238E27FC236}">
                <a16:creationId xmlns:a16="http://schemas.microsoft.com/office/drawing/2014/main" id="{72A0D4D1-A92E-9384-A3A8-C9C7BECA811C}"/>
              </a:ext>
            </a:extLst>
          </p:cNvPr>
          <p:cNvSpPr txBox="1"/>
          <p:nvPr/>
        </p:nvSpPr>
        <p:spPr>
          <a:xfrm>
            <a:off x="4203417" y="2673019"/>
            <a:ext cx="3442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D7D31">
                    <a:lumMod val="75000"/>
                  </a:srgbClr>
                </a:solidFill>
                <a:effectLst/>
                <a:uLnTx/>
                <a:uFillTx/>
                <a:ea typeface="+mn-ea"/>
                <a:cs typeface="+mn-cs"/>
              </a:rPr>
              <a:t>Action Plan &amp; Road Map</a:t>
            </a:r>
          </a:p>
        </p:txBody>
      </p:sp>
    </p:spTree>
    <p:extLst>
      <p:ext uri="{BB962C8B-B14F-4D97-AF65-F5344CB8AC3E}">
        <p14:creationId xmlns:p14="http://schemas.microsoft.com/office/powerpoint/2010/main" val="64203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5D0EA-6B08-09AE-3BDF-B13BFCD42604}"/>
              </a:ext>
            </a:extLst>
          </p:cNvPr>
          <p:cNvPicPr>
            <a:picLocks noChangeAspect="1"/>
          </p:cNvPicPr>
          <p:nvPr/>
        </p:nvPicPr>
        <p:blipFill>
          <a:blip r:embed="rId2"/>
          <a:stretch>
            <a:fillRect/>
          </a:stretch>
        </p:blipFill>
        <p:spPr>
          <a:xfrm>
            <a:off x="389082" y="571208"/>
            <a:ext cx="11722100" cy="4710615"/>
          </a:xfrm>
          <a:prstGeom prst="rect">
            <a:avLst/>
          </a:prstGeom>
        </p:spPr>
      </p:pic>
    </p:spTree>
    <p:extLst>
      <p:ext uri="{BB962C8B-B14F-4D97-AF65-F5344CB8AC3E}">
        <p14:creationId xmlns:p14="http://schemas.microsoft.com/office/powerpoint/2010/main" val="3321631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sz="4800" dirty="0">
                <a:latin typeface="Calibri" panose="020F0502020204030204" pitchFamily="34" charset="0"/>
                <a:ea typeface="Calibri" panose="020F0502020204030204" pitchFamily="34" charset="0"/>
              </a:rPr>
              <a:t>Thank You</a:t>
            </a:r>
            <a:endParaRPr sz="4800" dirty="0">
              <a:latin typeface="Calibri" panose="020F0502020204030204" pitchFamily="34" charset="0"/>
              <a:ea typeface="Calibri" panose="020F0502020204030204" pitchFamily="34" charset="0"/>
            </a:endParaRPr>
          </a:p>
        </p:txBody>
      </p:sp>
      <p:sp>
        <p:nvSpPr>
          <p:cNvPr id="341" name="Google Shape;341;p28"/>
          <p:cNvSpPr txBox="1">
            <a:spLocks noGrp="1"/>
          </p:cNvSpPr>
          <p:nvPr>
            <p:ph idx="1"/>
          </p:nvPr>
        </p:nvSpPr>
        <p:spPr>
          <a:xfrm>
            <a:off x="640488" y="1377951"/>
            <a:ext cx="7303362" cy="2794000"/>
          </a:xfrm>
          <a:prstGeom prst="rect">
            <a:avLst/>
          </a:prstGeom>
          <a:noFill/>
          <a:ln>
            <a:noFill/>
          </a:ln>
        </p:spPr>
        <p:txBody>
          <a:bodyPr spcFirstLastPara="1" wrap="square" lIns="91425" tIns="45700" rIns="91425" bIns="45700" anchor="ctr" anchorCtr="0">
            <a:normAutofit/>
          </a:bodyPr>
          <a:lstStyle/>
          <a:p>
            <a:pPr marL="228600" lvl="0" indent="-228600" algn="l" rtl="0">
              <a:lnSpc>
                <a:spcPct val="100000"/>
              </a:lnSpc>
              <a:spcBef>
                <a:spcPts val="0"/>
              </a:spcBef>
              <a:spcAft>
                <a:spcPts val="1800"/>
              </a:spcAft>
              <a:buSzPts val="2800"/>
              <a:buChar char="•"/>
            </a:pPr>
            <a:r>
              <a:rPr lang="en-US" dirty="0">
                <a:latin typeface="Calibri" panose="020F0502020204030204" pitchFamily="34" charset="0"/>
                <a:ea typeface="Calibri" panose="020F0502020204030204" pitchFamily="34" charset="0"/>
              </a:rPr>
              <a:t>Continuous learning and application throughout program</a:t>
            </a:r>
            <a:endParaRPr dirty="0">
              <a:latin typeface="Calibri" panose="020F0502020204030204" pitchFamily="34" charset="0"/>
              <a:ea typeface="Calibri" panose="020F0502020204030204" pitchFamily="34" charset="0"/>
            </a:endParaRPr>
          </a:p>
          <a:p>
            <a:pPr marL="228600" lvl="0" indent="-228600" algn="l" rtl="0">
              <a:lnSpc>
                <a:spcPct val="100000"/>
              </a:lnSpc>
              <a:spcBef>
                <a:spcPts val="0"/>
              </a:spcBef>
              <a:spcAft>
                <a:spcPts val="1800"/>
              </a:spcAft>
              <a:buSzPts val="2800"/>
              <a:buChar char="•"/>
            </a:pPr>
            <a:r>
              <a:rPr lang="en-US" dirty="0">
                <a:latin typeface="Calibri" panose="020F0502020204030204" pitchFamily="34" charset="0"/>
                <a:ea typeface="Calibri" panose="020F0502020204030204" pitchFamily="34" charset="0"/>
              </a:rPr>
              <a:t>Office hours (we are here for you!)</a:t>
            </a:r>
            <a:endParaRPr dirty="0">
              <a:latin typeface="Calibri" panose="020F0502020204030204" pitchFamily="34" charset="0"/>
              <a:ea typeface="Calibri" panose="020F0502020204030204" pitchFamily="34" charset="0"/>
            </a:endParaRPr>
          </a:p>
        </p:txBody>
      </p:sp>
      <p:pic>
        <p:nvPicPr>
          <p:cNvPr id="1028" name="Picture 4" descr="Learning PNG Transparent Images - PNG All">
            <a:extLst>
              <a:ext uri="{FF2B5EF4-FFF2-40B4-BE49-F238E27FC236}">
                <a16:creationId xmlns:a16="http://schemas.microsoft.com/office/drawing/2014/main" id="{CF592847-84B2-5F66-E252-17B29E0B4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519580"/>
            <a:ext cx="3057525" cy="352320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40;p28">
            <a:extLst>
              <a:ext uri="{FF2B5EF4-FFF2-40B4-BE49-F238E27FC236}">
                <a16:creationId xmlns:a16="http://schemas.microsoft.com/office/drawing/2014/main" id="{228D615F-2355-0638-7349-A62D26C1878A}"/>
              </a:ext>
            </a:extLst>
          </p:cNvPr>
          <p:cNvSpPr txBox="1">
            <a:spLocks/>
          </p:cNvSpPr>
          <p:nvPr/>
        </p:nvSpPr>
        <p:spPr>
          <a:xfrm>
            <a:off x="640488" y="4622800"/>
            <a:ext cx="11151462"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5400" kern="1200">
                <a:solidFill>
                  <a:srgbClr val="16589B"/>
                </a:solidFill>
                <a:latin typeface="+mn-lt"/>
                <a:ea typeface="+mj-ea"/>
                <a:cs typeface="+mj-cs"/>
              </a:defRPr>
            </a:lvl1pPr>
          </a:lstStyle>
          <a:p>
            <a:pPr algn="ctr">
              <a:spcBef>
                <a:spcPts val="0"/>
              </a:spcBef>
              <a:buClr>
                <a:schemeClr val="dk1"/>
              </a:buClr>
              <a:buSzPts val="4400"/>
              <a:buFont typeface="Play"/>
              <a:buNone/>
            </a:pPr>
            <a:r>
              <a:rPr lang="en-US" sz="4800" b="1" dirty="0">
                <a:latin typeface="Calibri" panose="020F0502020204030204" pitchFamily="34" charset="0"/>
                <a:ea typeface="Calibri" panose="020F0502020204030204" pitchFamily="34" charset="0"/>
              </a:rPr>
              <a:t>Questions?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C968-0298-1AD3-72CA-4F729937D472}"/>
              </a:ext>
            </a:extLst>
          </p:cNvPr>
          <p:cNvSpPr>
            <a:spLocks noGrp="1"/>
          </p:cNvSpPr>
          <p:nvPr>
            <p:ph type="title"/>
          </p:nvPr>
        </p:nvSpPr>
        <p:spPr>
          <a:xfrm>
            <a:off x="524373" y="96838"/>
            <a:ext cx="10515600" cy="1325563"/>
          </a:xfrm>
        </p:spPr>
        <p:txBody>
          <a:bodyPr>
            <a:normAutofit/>
          </a:bodyPr>
          <a:lstStyle/>
          <a:p>
            <a:r>
              <a:rPr lang="en-US" sz="4800" dirty="0">
                <a:solidFill>
                  <a:srgbClr val="16589B"/>
                </a:solidFill>
              </a:rPr>
              <a:t>Post-work Overview</a:t>
            </a:r>
          </a:p>
        </p:txBody>
      </p:sp>
      <p:sp>
        <p:nvSpPr>
          <p:cNvPr id="3" name="Content Placeholder 2">
            <a:extLst>
              <a:ext uri="{FF2B5EF4-FFF2-40B4-BE49-F238E27FC236}">
                <a16:creationId xmlns:a16="http://schemas.microsoft.com/office/drawing/2014/main" id="{F9404DC7-66AC-DB1C-854F-AD33079A74A7}"/>
              </a:ext>
            </a:extLst>
          </p:cNvPr>
          <p:cNvSpPr>
            <a:spLocks noGrp="1"/>
          </p:cNvSpPr>
          <p:nvPr>
            <p:ph idx="1"/>
          </p:nvPr>
        </p:nvSpPr>
        <p:spPr>
          <a:xfrm>
            <a:off x="640488" y="1422401"/>
            <a:ext cx="10515600" cy="4747288"/>
          </a:xfrm>
        </p:spPr>
        <p:txBody>
          <a:bodyPr>
            <a:normAutofit fontScale="92500"/>
          </a:bodyPr>
          <a:lstStyle/>
          <a:p>
            <a:pPr>
              <a:lnSpc>
                <a:spcPct val="100000"/>
              </a:lnSpc>
            </a:pPr>
            <a:r>
              <a:rPr lang="en-US" sz="3000" dirty="0">
                <a:latin typeface="Calibri" panose="020F0502020204030204" pitchFamily="34" charset="0"/>
                <a:ea typeface="Aptos" panose="020B0004020202020204" pitchFamily="34" charset="0"/>
                <a:cs typeface="Aptos" panose="020B0004020202020204" pitchFamily="34" charset="0"/>
              </a:rPr>
              <a:t>Post-work completed as a team:</a:t>
            </a:r>
          </a:p>
          <a:p>
            <a:pPr lvl="1">
              <a:lnSpc>
                <a:spcPct val="100000"/>
              </a:lnSpc>
            </a:pPr>
            <a:r>
              <a:rPr lang="en-US" sz="2600" dirty="0">
                <a:latin typeface="Calibri" panose="020F0502020204030204" pitchFamily="34" charset="0"/>
                <a:ea typeface="Aptos" panose="020B0004020202020204" pitchFamily="34" charset="0"/>
                <a:cs typeface="Aptos" panose="020B0004020202020204" pitchFamily="34" charset="0"/>
              </a:rPr>
              <a:t>Continue to meet regularly with your participating team members </a:t>
            </a:r>
          </a:p>
          <a:p>
            <a:pPr lvl="1">
              <a:lnSpc>
                <a:spcPct val="100000"/>
              </a:lnSpc>
            </a:pPr>
            <a:r>
              <a:rPr lang="en-US" sz="2600" dirty="0">
                <a:latin typeface="Calibri" panose="020F0502020204030204" pitchFamily="34" charset="0"/>
                <a:ea typeface="Aptos" panose="020B0004020202020204" pitchFamily="34" charset="0"/>
                <a:cs typeface="Aptos" panose="020B0004020202020204" pitchFamily="34" charset="0"/>
              </a:rPr>
              <a:t>Download the Aim Statement and Gap Analysis templates</a:t>
            </a:r>
          </a:p>
          <a:p>
            <a:pPr lvl="1">
              <a:lnSpc>
                <a:spcPct val="100000"/>
              </a:lnSpc>
            </a:pPr>
            <a:r>
              <a:rPr lang="en-US" sz="2600" dirty="0">
                <a:latin typeface="Calibri" panose="020F0502020204030204" pitchFamily="34" charset="0"/>
                <a:ea typeface="Aptos" panose="020B0004020202020204" pitchFamily="34" charset="0"/>
                <a:cs typeface="Aptos" panose="020B0004020202020204" pitchFamily="34" charset="0"/>
              </a:rPr>
              <a:t>Discuss and complete the Aim Statement and Gap Analysis together</a:t>
            </a:r>
            <a:r>
              <a:rPr lang="en-US" sz="2800" dirty="0">
                <a:latin typeface="Calibri" panose="020F0502020204030204" pitchFamily="34" charset="0"/>
                <a:ea typeface="Aptos" panose="020B0004020202020204" pitchFamily="34" charset="0"/>
                <a:cs typeface="Aptos" panose="020B0004020202020204" pitchFamily="34" charset="0"/>
              </a:rPr>
              <a:t> </a:t>
            </a:r>
          </a:p>
          <a:p>
            <a:pPr lvl="2">
              <a:lnSpc>
                <a:spcPct val="100000"/>
              </a:lnSpc>
            </a:pPr>
            <a:r>
              <a:rPr lang="en-US" sz="2200" dirty="0">
                <a:latin typeface="Calibri" panose="020F0502020204030204" pitchFamily="34" charset="0"/>
                <a:ea typeface="Aptos" panose="020B0004020202020204" pitchFamily="34" charset="0"/>
                <a:cs typeface="Aptos" panose="020B0004020202020204" pitchFamily="34" charset="0"/>
              </a:rPr>
              <a:t>Share team members' reflections and goals to brainstorm each section of the Aim Statement. Then, finalize the Aim Statement together</a:t>
            </a:r>
          </a:p>
          <a:p>
            <a:pPr lvl="2">
              <a:lnSpc>
                <a:spcPct val="100000"/>
              </a:lnSpc>
            </a:pPr>
            <a:r>
              <a:rPr lang="en-US" sz="2200" dirty="0">
                <a:latin typeface="Calibri" panose="020F0502020204030204" pitchFamily="34" charset="0"/>
                <a:ea typeface="Aptos" panose="020B0004020202020204" pitchFamily="34" charset="0"/>
                <a:cs typeface="Aptos" panose="020B0004020202020204" pitchFamily="34" charset="0"/>
              </a:rPr>
              <a:t>Share team members' reflections on your health center gaps from the article you read to brainstorm the Gap Analysis. Then, complete the Gap Analysis together </a:t>
            </a:r>
          </a:p>
          <a:p>
            <a:pPr lvl="1">
              <a:lnSpc>
                <a:spcPct val="100000"/>
              </a:lnSpc>
            </a:pPr>
            <a:r>
              <a:rPr lang="en-US" sz="2600" dirty="0">
                <a:ea typeface="Aptos" panose="020B0004020202020204" pitchFamily="34" charset="0"/>
                <a:cs typeface="Aptos" panose="020B0004020202020204" pitchFamily="34" charset="0"/>
              </a:rPr>
              <a:t>Submit the Aim Statement on this page. (Only the team lead needs to submit)</a:t>
            </a:r>
          </a:p>
          <a:p>
            <a:pPr lvl="1">
              <a:lnSpc>
                <a:spcPct val="100000"/>
              </a:lnSpc>
            </a:pPr>
            <a:r>
              <a:rPr lang="en-US" sz="2600" dirty="0">
                <a:ea typeface="Aptos" panose="020B0004020202020204" pitchFamily="34" charset="0"/>
                <a:cs typeface="Aptos" panose="020B0004020202020204" pitchFamily="34" charset="0"/>
              </a:rPr>
              <a:t>Submit the Gap Analysis on this page. (Only the team lead needs to submit)</a:t>
            </a:r>
            <a:endParaRPr lang="en-US" sz="2600" b="1" i="1" dirty="0">
              <a:ea typeface="Aptos" panose="020B0004020202020204" pitchFamily="34" charset="0"/>
              <a:cs typeface="Aptos" panose="020B0004020202020204" pitchFamily="34" charset="0"/>
            </a:endParaRPr>
          </a:p>
          <a:p>
            <a:pPr lvl="1">
              <a:lnSpc>
                <a:spcPct val="100000"/>
              </a:lnSpc>
            </a:pPr>
            <a:r>
              <a:rPr lang="en-US" sz="2600" b="1" i="1" dirty="0">
                <a:ea typeface="Aptos" panose="020B0004020202020204" pitchFamily="34" charset="0"/>
                <a:cs typeface="Aptos" panose="020B0004020202020204" pitchFamily="34" charset="0"/>
              </a:rPr>
              <a:t>Post-work due by July 10</a:t>
            </a:r>
            <a:r>
              <a:rPr lang="en-US" sz="2600" b="1" i="1" baseline="30000" dirty="0">
                <a:ea typeface="Aptos" panose="020B0004020202020204" pitchFamily="34" charset="0"/>
                <a:cs typeface="Aptos" panose="020B0004020202020204" pitchFamily="34" charset="0"/>
              </a:rPr>
              <a:t>th</a:t>
            </a:r>
            <a:r>
              <a:rPr lang="en-US" sz="2600" b="1" i="1" dirty="0">
                <a:ea typeface="Aptos" panose="020B0004020202020204" pitchFamily="34" charset="0"/>
                <a:cs typeface="Aptos" panose="020B0004020202020204" pitchFamily="34" charset="0"/>
              </a:rPr>
              <a:t> </a:t>
            </a:r>
            <a:endParaRPr lang="en-US" sz="2600" dirty="0">
              <a:effectLst/>
              <a:ea typeface="Aptos" panose="020B0004020202020204" pitchFamily="34" charset="0"/>
              <a:cs typeface="Aptos" panose="020B0004020202020204" pitchFamily="34" charset="0"/>
            </a:endParaRPr>
          </a:p>
          <a:p>
            <a:pPr lvl="1">
              <a:lnSpc>
                <a:spcPct val="100000"/>
              </a:lnSpc>
            </a:pPr>
            <a:endParaRPr lang="en-US" dirty="0"/>
          </a:p>
        </p:txBody>
      </p:sp>
    </p:spTree>
    <p:extLst>
      <p:ext uri="{BB962C8B-B14F-4D97-AF65-F5344CB8AC3E}">
        <p14:creationId xmlns:p14="http://schemas.microsoft.com/office/powerpoint/2010/main" val="1233210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5262D9-1650-BC5E-00DC-E98AF10F437F}"/>
              </a:ext>
            </a:extLst>
          </p:cNvPr>
          <p:cNvSpPr txBox="1"/>
          <p:nvPr/>
        </p:nvSpPr>
        <p:spPr>
          <a:xfrm>
            <a:off x="567559" y="131587"/>
            <a:ext cx="11949208"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a:ln>
                  <a:noFill/>
                </a:ln>
                <a:solidFill>
                  <a:srgbClr val="16589B"/>
                </a:solidFill>
                <a:effectLst/>
                <a:uLnTx/>
                <a:uFillTx/>
                <a:ea typeface="+mn-ea"/>
                <a:cs typeface="+mn-cs"/>
              </a:rPr>
              <a:t>References</a:t>
            </a:r>
            <a:endParaRPr kumimoji="0" lang="en-US" sz="4800" i="0" u="none" strike="noStrike" kern="1200" cap="none" spc="0" normalizeH="0" baseline="0" noProof="0" dirty="0">
              <a:ln>
                <a:noFill/>
              </a:ln>
              <a:solidFill>
                <a:srgbClr val="16589B"/>
              </a:solidFill>
              <a:effectLst/>
              <a:uLnTx/>
              <a:uFillTx/>
              <a:ea typeface="+mn-ea"/>
              <a:cs typeface="+mn-cs"/>
            </a:endParaRPr>
          </a:p>
        </p:txBody>
      </p:sp>
      <p:sp>
        <p:nvSpPr>
          <p:cNvPr id="3" name="TextBox 2">
            <a:extLst>
              <a:ext uri="{FF2B5EF4-FFF2-40B4-BE49-F238E27FC236}">
                <a16:creationId xmlns:a16="http://schemas.microsoft.com/office/drawing/2014/main" id="{46DF9E3E-C6F4-CB94-7254-2D5BFF290A34}"/>
              </a:ext>
            </a:extLst>
          </p:cNvPr>
          <p:cNvSpPr txBox="1"/>
          <p:nvPr/>
        </p:nvSpPr>
        <p:spPr>
          <a:xfrm>
            <a:off x="420864" y="1172762"/>
            <a:ext cx="11886046" cy="5355312"/>
          </a:xfrm>
          <a:prstGeom prst="rect">
            <a:avLst/>
          </a:prstGeom>
          <a:noFill/>
        </p:spPr>
        <p:txBody>
          <a:bodyPr wrap="square" rtlCol="0">
            <a:spAutoFit/>
          </a:bodyPr>
          <a:lstStyle/>
          <a:p>
            <a:pPr>
              <a:spcAft>
                <a:spcPts val="1800"/>
              </a:spcAft>
            </a:pPr>
            <a:r>
              <a:rPr lang="en-US" b="0" i="0" dirty="0">
                <a:solidFill>
                  <a:srgbClr val="0D0D0D"/>
                </a:solidFill>
                <a:effectLst/>
                <a:ea typeface="Cambria" panose="02040503050406030204" pitchFamily="18" charset="0"/>
              </a:rPr>
              <a:t>Creighton, S. (2021). How to define the AIM statement for your improvement project. </a:t>
            </a:r>
            <a:r>
              <a:rPr lang="en-US" b="0" i="1" dirty="0">
                <a:solidFill>
                  <a:srgbClr val="0D0D0D"/>
                </a:solidFill>
                <a:effectLst/>
                <a:ea typeface="Cambria" panose="02040503050406030204" pitchFamily="18" charset="0"/>
              </a:rPr>
              <a:t>How to Define the Aim Statement for Your Improvement Project</a:t>
            </a:r>
            <a:r>
              <a:rPr lang="en-US" b="0" i="0" dirty="0">
                <a:solidFill>
                  <a:srgbClr val="0D0D0D"/>
                </a:solidFill>
                <a:effectLst/>
                <a:ea typeface="Cambria" panose="02040503050406030204" pitchFamily="18" charset="0"/>
              </a:rPr>
              <a:t>. Retrieved from </a:t>
            </a:r>
            <a:r>
              <a:rPr lang="en-US" b="0" i="0" u="none" strike="noStrike" dirty="0">
                <a:effectLst/>
                <a:ea typeface="Cambria" panose="02040503050406030204" pitchFamily="18" charset="0"/>
                <a:hlinkClick r:id="rId3"/>
              </a:rPr>
              <a:t>https://blog.lifeqisystem.com/define-aim-statement-quality-improvement</a:t>
            </a:r>
            <a:endParaRPr lang="en-US" b="0" i="0" u="none" strike="noStrike" dirty="0">
              <a:effectLst/>
              <a:ea typeface="Cambria" panose="02040503050406030204" pitchFamily="18" charset="0"/>
            </a:endParaRPr>
          </a:p>
          <a:p>
            <a:pPr algn="l">
              <a:spcAft>
                <a:spcPts val="1800"/>
              </a:spcAft>
            </a:pPr>
            <a:r>
              <a:rPr lang="en-US" b="0" i="0" dirty="0">
                <a:solidFill>
                  <a:srgbClr val="0D0D0D"/>
                </a:solidFill>
                <a:effectLst/>
                <a:ea typeface="Cambria" panose="02040503050406030204" pitchFamily="18" charset="0"/>
              </a:rPr>
              <a:t>Godfrey, MM, Nelson, EC, </a:t>
            </a:r>
            <a:r>
              <a:rPr lang="en-US" b="0" i="0" dirty="0" err="1">
                <a:solidFill>
                  <a:srgbClr val="0D0D0D"/>
                </a:solidFill>
                <a:effectLst/>
                <a:ea typeface="Cambria" panose="02040503050406030204" pitchFamily="18" charset="0"/>
              </a:rPr>
              <a:t>Batalden</a:t>
            </a:r>
            <a:r>
              <a:rPr lang="en-US" b="0" i="0" dirty="0">
                <a:solidFill>
                  <a:srgbClr val="0D0D0D"/>
                </a:solidFill>
                <a:effectLst/>
                <a:ea typeface="Cambria" panose="02040503050406030204" pitchFamily="18" charset="0"/>
              </a:rPr>
              <a:t>, PB, Berry, SA (2017). </a:t>
            </a:r>
            <a:r>
              <a:rPr lang="en-US" b="0" i="1" dirty="0">
                <a:solidFill>
                  <a:srgbClr val="0D0D0D"/>
                </a:solidFill>
                <a:effectLst/>
                <a:ea typeface="Cambria" panose="02040503050406030204" pitchFamily="18" charset="0"/>
              </a:rPr>
              <a:t>Quality by Design: A Clinical Microsystems Approach</a:t>
            </a:r>
            <a:r>
              <a:rPr lang="en-US" b="0" i="0" dirty="0">
                <a:solidFill>
                  <a:srgbClr val="0D0D0D"/>
                </a:solidFill>
                <a:effectLst/>
                <a:ea typeface="Cambria" panose="02040503050406030204" pitchFamily="18" charset="0"/>
              </a:rPr>
              <a:t>. Hoboken, NJ: John Wiley &amp; Sons, Inc.</a:t>
            </a:r>
          </a:p>
          <a:p>
            <a:pPr algn="l">
              <a:spcAft>
                <a:spcPts val="1800"/>
              </a:spcAft>
            </a:pPr>
            <a:r>
              <a:rPr lang="en-US" b="0" i="0" dirty="0">
                <a:solidFill>
                  <a:srgbClr val="0D0D0D"/>
                </a:solidFill>
                <a:effectLst/>
                <a:ea typeface="Cambria" panose="02040503050406030204" pitchFamily="18" charset="0"/>
              </a:rPr>
              <a:t>Institute for Healthcare Improvement. (2024). </a:t>
            </a:r>
            <a:r>
              <a:rPr lang="en-US" b="0" i="0" u="none" strike="noStrike" dirty="0">
                <a:solidFill>
                  <a:srgbClr val="0D0D0D"/>
                </a:solidFill>
                <a:effectLst/>
                <a:ea typeface="Cambria" panose="02040503050406030204" pitchFamily="18" charset="0"/>
                <a:hlinkClick r:id="rId4"/>
              </a:rPr>
              <a:t>https://www.ihi.org/</a:t>
            </a:r>
            <a:endParaRPr lang="en-US" b="0" i="0" dirty="0">
              <a:solidFill>
                <a:srgbClr val="0D0D0D"/>
              </a:solidFill>
              <a:effectLst/>
              <a:ea typeface="Cambria" panose="02040503050406030204" pitchFamily="18" charset="0"/>
            </a:endParaRPr>
          </a:p>
          <a:p>
            <a:pPr algn="l">
              <a:spcAft>
                <a:spcPts val="1800"/>
              </a:spcAft>
            </a:pPr>
            <a:r>
              <a:rPr lang="en-US" b="0" i="0" dirty="0">
                <a:solidFill>
                  <a:srgbClr val="0D0D0D"/>
                </a:solidFill>
                <a:effectLst/>
                <a:ea typeface="Cambria" panose="02040503050406030204" pitchFamily="18" charset="0"/>
              </a:rPr>
              <a:t>Institute of Medicine, Committee on Quality of Health Care in America. (2009). </a:t>
            </a:r>
            <a:r>
              <a:rPr lang="en-US" b="0" i="1" dirty="0">
                <a:solidFill>
                  <a:srgbClr val="0D0D0D"/>
                </a:solidFill>
                <a:effectLst/>
                <a:ea typeface="Cambria" panose="02040503050406030204" pitchFamily="18" charset="0"/>
              </a:rPr>
              <a:t>Crossing the Quality Chasm: A New Health System for the 21st Century</a:t>
            </a:r>
            <a:r>
              <a:rPr lang="en-US" b="0" i="0" dirty="0">
                <a:solidFill>
                  <a:srgbClr val="0D0D0D"/>
                </a:solidFill>
                <a:effectLst/>
                <a:ea typeface="Cambria" panose="02040503050406030204" pitchFamily="18" charset="0"/>
              </a:rPr>
              <a:t>. Washington, DC: National Academy Press.</a:t>
            </a:r>
          </a:p>
          <a:p>
            <a:pPr algn="l">
              <a:spcAft>
                <a:spcPts val="1800"/>
              </a:spcAft>
            </a:pPr>
            <a:r>
              <a:rPr lang="en-US" b="0" i="0" dirty="0">
                <a:solidFill>
                  <a:srgbClr val="0D0D0D"/>
                </a:solidFill>
                <a:effectLst/>
                <a:ea typeface="Cambria" panose="02040503050406030204" pitchFamily="18" charset="0"/>
              </a:rPr>
              <a:t>Langley, GJ, Moen, R, Nolan, KM, Nolan, TW, Norman, CL, Provost, LP (2009). </a:t>
            </a:r>
            <a:r>
              <a:rPr lang="en-US" b="0" i="1" dirty="0">
                <a:solidFill>
                  <a:srgbClr val="0D0D0D"/>
                </a:solidFill>
                <a:effectLst/>
                <a:ea typeface="Cambria" panose="02040503050406030204" pitchFamily="18" charset="0"/>
              </a:rPr>
              <a:t>The Improvement Guide: A Practical Approach to Enhancing Organizational Performance</a:t>
            </a:r>
            <a:r>
              <a:rPr lang="en-US" b="0" i="0" dirty="0">
                <a:solidFill>
                  <a:srgbClr val="0D0D0D"/>
                </a:solidFill>
                <a:effectLst/>
                <a:ea typeface="Cambria" panose="02040503050406030204" pitchFamily="18" charset="0"/>
              </a:rPr>
              <a:t> (2nd ed.). San Francisco, CA: Jossey-Bass Publishers.</a:t>
            </a:r>
          </a:p>
          <a:p>
            <a:pPr algn="l">
              <a:spcAft>
                <a:spcPts val="1800"/>
              </a:spcAft>
            </a:pPr>
            <a:r>
              <a:rPr lang="en-US" b="0" i="0" dirty="0">
                <a:solidFill>
                  <a:srgbClr val="0D0D0D"/>
                </a:solidFill>
                <a:effectLst/>
                <a:ea typeface="Cambria" panose="02040503050406030204" pitchFamily="18" charset="0"/>
              </a:rPr>
              <a:t>Moran, JW, Riley, BR, </a:t>
            </a:r>
            <a:r>
              <a:rPr lang="en-US" b="0" i="0" dirty="0" err="1">
                <a:solidFill>
                  <a:srgbClr val="0D0D0D"/>
                </a:solidFill>
                <a:effectLst/>
                <a:ea typeface="Cambria" panose="02040503050406030204" pitchFamily="18" charset="0"/>
              </a:rPr>
              <a:t>Beitsch</a:t>
            </a:r>
            <a:r>
              <a:rPr lang="en-US" b="0" i="0" dirty="0">
                <a:solidFill>
                  <a:srgbClr val="0D0D0D"/>
                </a:solidFill>
                <a:effectLst/>
                <a:ea typeface="Cambria" panose="02040503050406030204" pitchFamily="18" charset="0"/>
              </a:rPr>
              <a:t>, L (2023). Twelve essential questions to help improve your project’s AIM statement. </a:t>
            </a:r>
            <a:r>
              <a:rPr lang="en-US" b="0" i="1" dirty="0">
                <a:solidFill>
                  <a:srgbClr val="0D0D0D"/>
                </a:solidFill>
                <a:effectLst/>
                <a:ea typeface="Cambria" panose="02040503050406030204" pitchFamily="18" charset="0"/>
              </a:rPr>
              <a:t>Process Excellence Network</a:t>
            </a:r>
            <a:r>
              <a:rPr lang="en-US" b="0" i="0" dirty="0">
                <a:solidFill>
                  <a:srgbClr val="0D0D0D"/>
                </a:solidFill>
                <a:effectLst/>
                <a:ea typeface="Cambria" panose="02040503050406030204" pitchFamily="18" charset="0"/>
              </a:rPr>
              <a:t>. Retrieved from </a:t>
            </a:r>
            <a:r>
              <a:rPr lang="en-US" b="0" i="0" u="none" strike="noStrike" dirty="0">
                <a:solidFill>
                  <a:srgbClr val="0D0D0D"/>
                </a:solidFill>
                <a:effectLst/>
                <a:ea typeface="Cambria" panose="02040503050406030204" pitchFamily="18" charset="0"/>
                <a:hlinkClick r:id="rId5"/>
              </a:rPr>
              <a:t>https://www.processexcellencenetwork.com/lean-six-sigma-business-performance/articles/twelve-questions-to-help-improve-your-aim-the-aim</a:t>
            </a:r>
            <a:endParaRPr lang="en-US" b="0" i="0" dirty="0">
              <a:solidFill>
                <a:srgbClr val="0D0D0D"/>
              </a:solidFill>
              <a:effectLst/>
              <a:ea typeface="Cambria" panose="02040503050406030204" pitchFamily="18" charset="0"/>
            </a:endParaRPr>
          </a:p>
          <a:p>
            <a:r>
              <a:rPr lang="en-US" dirty="0"/>
              <a:t/>
            </a:r>
            <a:br>
              <a:rPr lang="en-US" dirty="0"/>
            </a:br>
            <a:endParaRPr lang="en-US" dirty="0">
              <a:effectLst/>
            </a:endParaRPr>
          </a:p>
        </p:txBody>
      </p:sp>
    </p:spTree>
    <p:extLst>
      <p:ext uri="{BB962C8B-B14F-4D97-AF65-F5344CB8AC3E}">
        <p14:creationId xmlns:p14="http://schemas.microsoft.com/office/powerpoint/2010/main" val="3254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Technology: Your Zoom Window</a:t>
            </a:r>
          </a:p>
        </p:txBody>
      </p:sp>
      <p:pic>
        <p:nvPicPr>
          <p:cNvPr id="6" name="Picture 5"/>
          <p:cNvPicPr>
            <a:picLocks noChangeAspect="1"/>
          </p:cNvPicPr>
          <p:nvPr/>
        </p:nvPicPr>
        <p:blipFill rotWithShape="1">
          <a:blip r:embed="rId3"/>
          <a:srcRect l="24478" t="71345" r="70911" b="23480"/>
          <a:stretch/>
        </p:blipFill>
        <p:spPr>
          <a:xfrm>
            <a:off x="1953292" y="1998967"/>
            <a:ext cx="2305050" cy="729149"/>
          </a:xfrm>
          <a:prstGeom prst="rect">
            <a:avLst/>
          </a:prstGeom>
        </p:spPr>
      </p:pic>
      <p:sp>
        <p:nvSpPr>
          <p:cNvPr id="7" name="Right Arrow 6"/>
          <p:cNvSpPr/>
          <p:nvPr/>
        </p:nvSpPr>
        <p:spPr>
          <a:xfrm>
            <a:off x="1963270" y="2059394"/>
            <a:ext cx="1148615" cy="641452"/>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l="26458" t="62963" r="67292" b="23889"/>
          <a:stretch/>
        </p:blipFill>
        <p:spPr>
          <a:xfrm>
            <a:off x="1963270" y="2779197"/>
            <a:ext cx="2305050" cy="1363821"/>
          </a:xfrm>
          <a:prstGeom prst="rect">
            <a:avLst/>
          </a:prstGeom>
        </p:spPr>
      </p:pic>
      <p:sp>
        <p:nvSpPr>
          <p:cNvPr id="9" name="Right Arrow 8"/>
          <p:cNvSpPr/>
          <p:nvPr/>
        </p:nvSpPr>
        <p:spPr>
          <a:xfrm rot="11997106">
            <a:off x="2969876" y="3723767"/>
            <a:ext cx="658461" cy="376383"/>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Content Placeholder 1"/>
          <p:cNvSpPr>
            <a:spLocks noGrp="1"/>
          </p:cNvSpPr>
          <p:nvPr>
            <p:ph idx="1"/>
          </p:nvPr>
        </p:nvSpPr>
        <p:spPr>
          <a:xfrm>
            <a:off x="1360369" y="4230856"/>
            <a:ext cx="4434376" cy="1724714"/>
          </a:xfrm>
        </p:spPr>
        <p:txBody>
          <a:bodyPr>
            <a:noAutofit/>
          </a:bodyPr>
          <a:lstStyle/>
          <a:p>
            <a:pPr marL="0" indent="0">
              <a:buNone/>
            </a:pPr>
            <a:r>
              <a:rPr lang="en-US" sz="2000" b="1" dirty="0"/>
              <a:t>Closed Captioning &amp; Live Transcript</a:t>
            </a:r>
          </a:p>
          <a:p>
            <a:pPr marL="288925" indent="-288925">
              <a:buClr>
                <a:srgbClr val="447ABE"/>
              </a:buClr>
              <a:buSzPct val="70000"/>
              <a:buFont typeface=".Hiragino Kaku Gothic Interface W3"/>
              <a:buChar char="◉"/>
            </a:pPr>
            <a:r>
              <a:rPr lang="en-US" sz="2000" dirty="0"/>
              <a:t>Click on the caret or icon</a:t>
            </a:r>
          </a:p>
          <a:p>
            <a:pPr marL="288925" indent="-288925">
              <a:buClr>
                <a:srgbClr val="447ABE"/>
              </a:buClr>
              <a:buSzPct val="70000"/>
              <a:buFont typeface=".Hiragino Kaku Gothic Interface W3"/>
              <a:buChar char="◉"/>
            </a:pPr>
            <a:r>
              <a:rPr lang="en-US" sz="2000" dirty="0"/>
              <a:t>Select ‘show subtitles’ for closed captioning on screen</a:t>
            </a:r>
          </a:p>
          <a:p>
            <a:pPr marL="288925" indent="-288925">
              <a:buClr>
                <a:srgbClr val="447ABE"/>
              </a:buClr>
              <a:buSzPct val="70000"/>
              <a:buFont typeface=".Hiragino Kaku Gothic Interface W3"/>
              <a:buChar char="◉"/>
            </a:pPr>
            <a:r>
              <a:rPr lang="en-US" sz="2000" dirty="0"/>
              <a:t>Select ‘view full transcript’ for live transcript pop-out window</a:t>
            </a:r>
          </a:p>
          <a:p>
            <a:endParaRPr lang="en-US" sz="2000" dirty="0"/>
          </a:p>
        </p:txBody>
      </p:sp>
      <p:pic>
        <p:nvPicPr>
          <p:cNvPr id="11" name="Content Placeholder 13"/>
          <p:cNvPicPr>
            <a:picLocks/>
          </p:cNvPicPr>
          <p:nvPr/>
        </p:nvPicPr>
        <p:blipFill rotWithShape="1">
          <a:blip r:embed="rId5"/>
          <a:srcRect l="24787" t="25439" r="49937" b="24602"/>
          <a:stretch/>
        </p:blipFill>
        <p:spPr bwMode="auto">
          <a:xfrm>
            <a:off x="6789275" y="2019527"/>
            <a:ext cx="3649672" cy="2123497"/>
          </a:xfrm>
          <a:prstGeom prst="rect">
            <a:avLst/>
          </a:prstGeom>
          <a:ln>
            <a:noFill/>
          </a:ln>
          <a:extLst>
            <a:ext uri="{53640926-AAD7-44D8-BBD7-CCE9431645EC}">
              <a14:shadowObscured xmlns:a14="http://schemas.microsoft.com/office/drawing/2010/main"/>
            </a:ext>
          </a:extLst>
        </p:spPr>
      </p:pic>
      <p:sp>
        <p:nvSpPr>
          <p:cNvPr id="12" name="Right Arrow 11"/>
          <p:cNvSpPr/>
          <p:nvPr/>
        </p:nvSpPr>
        <p:spPr>
          <a:xfrm>
            <a:off x="9240798" y="1929700"/>
            <a:ext cx="766916" cy="382440"/>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Content Placeholder 1"/>
          <p:cNvSpPr txBox="1">
            <a:spLocks/>
          </p:cNvSpPr>
          <p:nvPr/>
        </p:nvSpPr>
        <p:spPr>
          <a:xfrm>
            <a:off x="6789275" y="4230856"/>
            <a:ext cx="4090589" cy="1712777"/>
          </a:xfrm>
          <a:prstGeom prst="rect">
            <a:avLst/>
          </a:prstGeom>
        </p:spPr>
        <p:txBody>
          <a:bodyPr vert="horz" lIns="91440" tIns="45720" rIns="91440" bIns="45720" rtlCol="0">
            <a:noAutofit/>
          </a:bodyPr>
          <a:lstStyle>
            <a:lvl1pPr marL="288925" indent="-288925" algn="l" defTabSz="914400" rtl="0" eaLnBrk="1" latinLnBrk="0" hangingPunct="1">
              <a:lnSpc>
                <a:spcPct val="90000"/>
              </a:lnSpc>
              <a:spcBef>
                <a:spcPts val="1000"/>
              </a:spcBef>
              <a:buClr>
                <a:srgbClr val="447ABE"/>
              </a:buClr>
              <a:buSzPct val="70000"/>
              <a:buFont typeface=".Hiragino Kaku Gothic Interface W3"/>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447ABE"/>
              </a:buClr>
              <a:buSzPct val="70000"/>
              <a:buFont typeface=".PingFang SC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47ABE"/>
              </a:buClr>
              <a:buFont typeface="System Font Regular"/>
              <a:buChar char="●"/>
              <a:defRPr sz="2000" kern="1200">
                <a:solidFill>
                  <a:schemeClr val="tx1"/>
                </a:solidFill>
                <a:latin typeface="+mn-lt"/>
                <a:ea typeface="+mn-ea"/>
                <a:cs typeface="+mn-cs"/>
              </a:defRPr>
            </a:lvl3pPr>
            <a:lvl4pPr marL="1546225" indent="-174625" algn="l" defTabSz="914400" rtl="0" eaLnBrk="1" latinLnBrk="0" hangingPunct="1">
              <a:lnSpc>
                <a:spcPct val="90000"/>
              </a:lnSpc>
              <a:spcBef>
                <a:spcPts val="500"/>
              </a:spcBef>
              <a:buClr>
                <a:srgbClr val="447ABE"/>
              </a:buClr>
              <a:buFont typeface="System Font Regular"/>
              <a:buChar char="•"/>
              <a:tabLst/>
              <a:defRPr sz="1800" kern="1200">
                <a:solidFill>
                  <a:schemeClr val="tx1"/>
                </a:solidFill>
                <a:latin typeface="+mn-lt"/>
                <a:ea typeface="+mn-ea"/>
                <a:cs typeface="+mn-cs"/>
              </a:defRPr>
            </a:lvl4pPr>
            <a:lvl5pPr marL="2005013" indent="-176213" algn="l" defTabSz="914400" rtl="0" eaLnBrk="1" latinLnBrk="0" hangingPunct="1">
              <a:lnSpc>
                <a:spcPct val="90000"/>
              </a:lnSpc>
              <a:spcBef>
                <a:spcPts val="500"/>
              </a:spcBef>
              <a:buClr>
                <a:srgbClr val="447ABE"/>
              </a:buClr>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Hiragino Kaku Gothic Interface W3"/>
              <a:buNone/>
            </a:pPr>
            <a:r>
              <a:rPr lang="en-US" sz="2000" b="1" dirty="0"/>
              <a:t>Change Your Name</a:t>
            </a:r>
          </a:p>
          <a:p>
            <a:r>
              <a:rPr lang="en-US" sz="2000" dirty="0"/>
              <a:t>Click on the three dots</a:t>
            </a:r>
          </a:p>
          <a:p>
            <a:r>
              <a:rPr lang="en-US" sz="2000" dirty="0"/>
              <a:t>Click ‘Rename’</a:t>
            </a:r>
          </a:p>
          <a:p>
            <a:r>
              <a:rPr lang="en-US" sz="2000" dirty="0"/>
              <a:t>Type in your name</a:t>
            </a:r>
          </a:p>
          <a:p>
            <a:endParaRPr lang="en-US" sz="2400" dirty="0"/>
          </a:p>
        </p:txBody>
      </p:sp>
    </p:spTree>
    <p:extLst>
      <p:ext uri="{BB962C8B-B14F-4D97-AF65-F5344CB8AC3E}">
        <p14:creationId xmlns:p14="http://schemas.microsoft.com/office/powerpoint/2010/main" val="628888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Continuing Education Credits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292" y="1721118"/>
            <a:ext cx="3332497" cy="2354964"/>
          </a:xfrm>
          <a:prstGeom prst="rect">
            <a:avLst/>
          </a:prstGeom>
        </p:spPr>
      </p:pic>
      <p:sp>
        <p:nvSpPr>
          <p:cNvPr id="6" name="Rectangle 5"/>
          <p:cNvSpPr/>
          <p:nvPr/>
        </p:nvSpPr>
        <p:spPr>
          <a:xfrm>
            <a:off x="609600" y="1775216"/>
            <a:ext cx="7557978" cy="2246769"/>
          </a:xfrm>
          <a:prstGeom prst="rect">
            <a:avLst/>
          </a:prstGeom>
        </p:spPr>
        <p:txBody>
          <a:bodyPr wrap="square">
            <a:spAutoFit/>
          </a:bodyPr>
          <a:lstStyle/>
          <a:p>
            <a:pPr lvl="0" defTabSz="457200" eaLnBrk="1" fontAlgn="auto" hangingPunct="1">
              <a:spcBef>
                <a:spcPts val="0"/>
              </a:spcBef>
              <a:spcAft>
                <a:spcPts val="0"/>
              </a:spcAft>
            </a:pPr>
            <a:r>
              <a:rPr lang="en-US" sz="2000" dirty="0">
                <a:solidFill>
                  <a:prstClr val="black"/>
                </a:solidFill>
                <a:latin typeface="+mn-lt"/>
              </a:rPr>
              <a:t>In support of improving patient care, this activity has been planned and implemented by The France Foundation and Moses/Weitzman Health System, Inc. and its Weitzman Institute and is jointly accredited by the Accreditation Council for Continuing Medical Education (ACCME), the Accreditation Council for Pharmacy Education (ACPE), and the American Nurses Credentialing Center (ANCC), to provide continuing education for the healthcare team. </a:t>
            </a:r>
          </a:p>
        </p:txBody>
      </p:sp>
      <p:sp>
        <p:nvSpPr>
          <p:cNvPr id="7" name="Rectangle 6"/>
          <p:cNvSpPr/>
          <p:nvPr/>
        </p:nvSpPr>
        <p:spPr>
          <a:xfrm>
            <a:off x="609600" y="4260196"/>
            <a:ext cx="9677400" cy="1938992"/>
          </a:xfrm>
          <a:prstGeom prst="rect">
            <a:avLst/>
          </a:prstGeom>
        </p:spPr>
        <p:txBody>
          <a:bodyPr wrap="square">
            <a:spAutoFit/>
          </a:bodyPr>
          <a:lstStyle/>
          <a:p>
            <a:pPr lvl="0" defTabSz="457200" eaLnBrk="1" fontAlgn="auto" hangingPunct="1">
              <a:spcBef>
                <a:spcPts val="0"/>
              </a:spcBef>
              <a:spcAft>
                <a:spcPts val="0"/>
              </a:spcAft>
            </a:pPr>
            <a:r>
              <a:rPr lang="en-US" sz="2000" dirty="0">
                <a:solidFill>
                  <a:prstClr val="black"/>
                </a:solidFill>
                <a:latin typeface="+mn-lt"/>
              </a:rPr>
              <a:t>Through Joint Accreditation, credits are also available under the following bodies:</a:t>
            </a:r>
          </a:p>
          <a:p>
            <a:pPr marL="457200" lvl="0" indent="-173038" defTabSz="457200" eaLnBrk="1" fontAlgn="auto" hangingPunct="1">
              <a:spcBef>
                <a:spcPts val="0"/>
              </a:spcBef>
              <a:spcAft>
                <a:spcPts val="0"/>
              </a:spcAft>
              <a:buFont typeface="Arial" panose="020B0604020202020204" pitchFamily="34" charset="0"/>
              <a:buChar char="•"/>
            </a:pPr>
            <a:r>
              <a:rPr lang="en-US" sz="2000" dirty="0">
                <a:latin typeface="+mn-lt"/>
              </a:rPr>
              <a:t>American Academy of PAs (AAPA)</a:t>
            </a:r>
          </a:p>
          <a:p>
            <a:pPr marL="457200" lvl="0" indent="-173038" defTabSz="457200" eaLnBrk="1" fontAlgn="auto" hangingPunct="1">
              <a:spcBef>
                <a:spcPts val="0"/>
              </a:spcBef>
              <a:spcAft>
                <a:spcPts val="0"/>
              </a:spcAft>
              <a:buFont typeface="Arial" panose="020B0604020202020204" pitchFamily="34" charset="0"/>
              <a:buChar char="•"/>
            </a:pPr>
            <a:r>
              <a:rPr lang="en-US" sz="2000" dirty="0">
                <a:latin typeface="+mn-lt"/>
              </a:rPr>
              <a:t>American Dental Association’s Continuing Education Recognition Program (ADA CERP)</a:t>
            </a:r>
          </a:p>
          <a:p>
            <a:pPr marL="457200" lvl="0" indent="-173038" defTabSz="457200" eaLnBrk="1" fontAlgn="auto" hangingPunct="1">
              <a:spcBef>
                <a:spcPts val="0"/>
              </a:spcBef>
              <a:spcAft>
                <a:spcPts val="0"/>
              </a:spcAft>
              <a:buFont typeface="Arial" panose="020B0604020202020204" pitchFamily="34" charset="0"/>
              <a:buChar char="•"/>
            </a:pPr>
            <a:r>
              <a:rPr lang="en-US" sz="2000" dirty="0">
                <a:latin typeface="+mn-lt"/>
              </a:rPr>
              <a:t>American Psychological Association (APA)</a:t>
            </a:r>
          </a:p>
          <a:p>
            <a:pPr marL="457200" lvl="0" indent="-173038" defTabSz="457200" eaLnBrk="1" fontAlgn="auto" hangingPunct="1">
              <a:spcBef>
                <a:spcPts val="0"/>
              </a:spcBef>
              <a:spcAft>
                <a:spcPts val="0"/>
              </a:spcAft>
              <a:buFont typeface="Arial" panose="020B0604020202020204" pitchFamily="34" charset="0"/>
              <a:buChar char="•"/>
            </a:pPr>
            <a:r>
              <a:rPr lang="en-US" sz="2000" dirty="0">
                <a:latin typeface="+mn-lt"/>
              </a:rPr>
              <a:t>Association of Social Work Boards (ASWB)</a:t>
            </a:r>
          </a:p>
          <a:p>
            <a:pPr marL="457200" lvl="0" indent="-173038" defTabSz="457200" eaLnBrk="1" fontAlgn="auto" hangingPunct="1">
              <a:spcBef>
                <a:spcPts val="0"/>
              </a:spcBef>
              <a:spcAft>
                <a:spcPts val="0"/>
              </a:spcAft>
              <a:buFont typeface="Arial" panose="020B0604020202020204" pitchFamily="34" charset="0"/>
              <a:buChar char="•"/>
            </a:pPr>
            <a:r>
              <a:rPr lang="en-US" sz="2000" dirty="0">
                <a:latin typeface="+mn-lt"/>
              </a:rPr>
              <a:t>Commission on Dietetic Registration (CDR) </a:t>
            </a:r>
            <a:endParaRPr lang="en-US" sz="2000" dirty="0">
              <a:solidFill>
                <a:prstClr val="black"/>
              </a:solidFill>
              <a:latin typeface="+mn-lt"/>
            </a:endParaRPr>
          </a:p>
        </p:txBody>
      </p:sp>
    </p:spTree>
    <p:extLst>
      <p:ext uri="{BB962C8B-B14F-4D97-AF65-F5344CB8AC3E}">
        <p14:creationId xmlns:p14="http://schemas.microsoft.com/office/powerpoint/2010/main" val="1816465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474138"/>
            <a:ext cx="10972800" cy="886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rgbClr val="16589B"/>
                </a:solidFill>
                <a:latin typeface="+mn-lt"/>
                <a:ea typeface="+mj-ea"/>
                <a:cs typeface="+mj-cs"/>
              </a:defRPr>
            </a:lvl1pPr>
          </a:lstStyle>
          <a:p>
            <a:r>
              <a:rPr lang="en-US" altLang="en-US" sz="4800" dirty="0"/>
              <a:t>Financial Disclosures</a:t>
            </a:r>
          </a:p>
        </p:txBody>
      </p:sp>
      <p:sp>
        <p:nvSpPr>
          <p:cNvPr id="9" name="Content Placeholder 2"/>
          <p:cNvSpPr>
            <a:spLocks noGrp="1"/>
          </p:cNvSpPr>
          <p:nvPr>
            <p:ph idx="1"/>
          </p:nvPr>
        </p:nvSpPr>
        <p:spPr>
          <a:xfrm>
            <a:off x="609600" y="1550292"/>
            <a:ext cx="10972800" cy="5046663"/>
          </a:xfrm>
        </p:spPr>
        <p:txBody>
          <a:bodyPr>
            <a:normAutofit/>
          </a:bodyPr>
          <a:lstStyle/>
          <a:p>
            <a:r>
              <a:rPr lang="en-US" sz="2400" dirty="0"/>
              <a:t>With respect to the following presentation, there have been no relevant (direct or indirect) financial relationship between the presenters/activity planners and any ineligible company in the past 24 months which would be considered a relevant financial relationship.</a:t>
            </a:r>
          </a:p>
          <a:p>
            <a:r>
              <a:rPr lang="en-US" sz="2400" dirty="0"/>
              <a:t>The views expressed in this presentation are those of the presenters and may not reflect official policy of Moses/Weitzman Health System, Inc. or its Weitzman Institute.</a:t>
            </a:r>
          </a:p>
          <a:p>
            <a:r>
              <a:rPr lang="en-US" sz="2400" dirty="0"/>
              <a:t>We are obligated to disclose any products which are off-label, unlabeled, experimental, and/or under investigation (not FDA approved) and any limitations on the information that are presented, such as data that are preliminary or that represent ongoing research, interim analyses, and/or unsupported opinion. </a:t>
            </a:r>
          </a:p>
        </p:txBody>
      </p:sp>
    </p:spTree>
    <p:extLst>
      <p:ext uri="{BB962C8B-B14F-4D97-AF65-F5344CB8AC3E}">
        <p14:creationId xmlns:p14="http://schemas.microsoft.com/office/powerpoint/2010/main" val="290991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693839" y="517716"/>
            <a:ext cx="11464684" cy="1062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rgbClr val="16589B"/>
                </a:solidFill>
                <a:latin typeface="+mn-lt"/>
                <a:ea typeface="+mj-ea"/>
                <a:cs typeface="+mj-cs"/>
              </a:defRPr>
            </a:lvl1pPr>
          </a:lstStyle>
          <a:p>
            <a:pPr>
              <a:lnSpc>
                <a:spcPct val="114000"/>
              </a:lnSpc>
              <a:spcBef>
                <a:spcPts val="1200"/>
              </a:spcBef>
              <a:spcAft>
                <a:spcPts val="1200"/>
              </a:spcAft>
            </a:pPr>
            <a:r>
              <a:rPr lang="en-US" sz="4800" dirty="0">
                <a:latin typeface="Calibri" panose="020F0502020204030204" pitchFamily="34" charset="0"/>
                <a:ea typeface="Calibri" panose="020F0502020204030204" pitchFamily="34" charset="0"/>
                <a:cs typeface="Calibri" panose="020F0502020204030204" pitchFamily="34" charset="0"/>
              </a:rPr>
              <a:t>Program Logistics Post-session: </a:t>
            </a:r>
            <a:r>
              <a:rPr lang="en-US" sz="4000" dirty="0">
                <a:latin typeface="Calibri" panose="020F0502020204030204" pitchFamily="34" charset="0"/>
                <a:ea typeface="Calibri" panose="020F0502020204030204" pitchFamily="34" charset="0"/>
                <a:cs typeface="Calibri" panose="020F0502020204030204" pitchFamily="34" charset="0"/>
              </a:rPr>
              <a:t/>
            </a:r>
            <a:br>
              <a:rPr lang="en-US" sz="4000" dirty="0">
                <a:latin typeface="Calibri" panose="020F0502020204030204" pitchFamily="34" charset="0"/>
                <a:ea typeface="Calibri" panose="020F0502020204030204" pitchFamily="34" charset="0"/>
                <a:cs typeface="Calibri" panose="020F0502020204030204" pitchFamily="34" charset="0"/>
              </a:rPr>
            </a:br>
            <a:r>
              <a:rPr lang="en-US" sz="2800" dirty="0">
                <a:latin typeface="Calibri" panose="020F0502020204030204" pitchFamily="34" charset="0"/>
                <a:ea typeface="Calibri" panose="020F0502020204030204" pitchFamily="34" charset="0"/>
                <a:cs typeface="Calibri" panose="020F0502020204030204" pitchFamily="34" charset="0"/>
              </a:rPr>
              <a:t>Completing the Session Evaluation &amp; Claiming Your CME/CE Credit</a:t>
            </a:r>
          </a:p>
        </p:txBody>
      </p:sp>
      <p:grpSp>
        <p:nvGrpSpPr>
          <p:cNvPr id="9" name="Group 8"/>
          <p:cNvGrpSpPr/>
          <p:nvPr/>
        </p:nvGrpSpPr>
        <p:grpSpPr>
          <a:xfrm>
            <a:off x="5404948" y="2216990"/>
            <a:ext cx="5848601" cy="3061133"/>
            <a:chOff x="3106421" y="2233255"/>
            <a:chExt cx="5848601" cy="3061133"/>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421" y="2233255"/>
              <a:ext cx="5848601" cy="3061133"/>
            </a:xfrm>
            <a:prstGeom prst="rect">
              <a:avLst/>
            </a:prstGeom>
          </p:spPr>
        </p:pic>
        <p:sp>
          <p:nvSpPr>
            <p:cNvPr id="11" name="Rectangle 10"/>
            <p:cNvSpPr/>
            <p:nvPr/>
          </p:nvSpPr>
          <p:spPr>
            <a:xfrm>
              <a:off x="4765431" y="2655277"/>
              <a:ext cx="2804746" cy="2461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Right Arrow 11"/>
          <p:cNvSpPr/>
          <p:nvPr/>
        </p:nvSpPr>
        <p:spPr>
          <a:xfrm>
            <a:off x="4520525" y="3704921"/>
            <a:ext cx="918713" cy="382440"/>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ight Arrow 12"/>
          <p:cNvSpPr/>
          <p:nvPr/>
        </p:nvSpPr>
        <p:spPr>
          <a:xfrm rot="10800000">
            <a:off x="11337531" y="4909940"/>
            <a:ext cx="766916" cy="382440"/>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Content Placeholder 4">
            <a:extLst>
              <a:ext uri="{FF2B5EF4-FFF2-40B4-BE49-F238E27FC236}">
                <a16:creationId xmlns:a16="http://schemas.microsoft.com/office/drawing/2014/main" id="{15482233-CC84-3C4A-8F52-207CCF7C7B7F}"/>
              </a:ext>
            </a:extLst>
          </p:cNvPr>
          <p:cNvSpPr>
            <a:spLocks noGrp="1"/>
          </p:cNvSpPr>
          <p:nvPr>
            <p:ph idx="1"/>
          </p:nvPr>
        </p:nvSpPr>
        <p:spPr>
          <a:xfrm>
            <a:off x="639763" y="2216990"/>
            <a:ext cx="4052901" cy="3740743"/>
          </a:xfrm>
        </p:spPr>
        <p:txBody>
          <a:bodyPr>
            <a:noAutofit/>
          </a:bodyPr>
          <a:lstStyle/>
          <a:p>
            <a:pPr marL="0" indent="0">
              <a:lnSpc>
                <a:spcPct val="100000"/>
              </a:lnSpc>
              <a:buSzPct val="80000"/>
              <a:buNone/>
            </a:pPr>
            <a:r>
              <a:rPr lang="en-US" sz="2400" dirty="0"/>
              <a:t>After the live session has ended,</a:t>
            </a:r>
          </a:p>
          <a:p>
            <a:pPr marL="346075" indent="-346075">
              <a:lnSpc>
                <a:spcPct val="100000"/>
              </a:lnSpc>
              <a:buSzPct val="80000"/>
            </a:pPr>
            <a:r>
              <a:rPr lang="en-US" sz="2400" dirty="0"/>
              <a:t>Select the </a:t>
            </a:r>
            <a:r>
              <a:rPr lang="en-US" sz="2400" b="1" dirty="0"/>
              <a:t>Next button </a:t>
            </a:r>
          </a:p>
          <a:p>
            <a:pPr marL="0" indent="0" algn="ctr">
              <a:lnSpc>
                <a:spcPct val="100000"/>
              </a:lnSpc>
              <a:buSzPct val="80000"/>
              <a:buNone/>
            </a:pPr>
            <a:r>
              <a:rPr lang="en-US" sz="2400" dirty="0"/>
              <a:t>OR</a:t>
            </a:r>
          </a:p>
          <a:p>
            <a:pPr marL="346075" indent="-346075">
              <a:lnSpc>
                <a:spcPct val="100000"/>
              </a:lnSpc>
              <a:buSzPct val="80000"/>
            </a:pPr>
            <a:r>
              <a:rPr lang="en-US" sz="2400" dirty="0"/>
              <a:t>Select </a:t>
            </a:r>
            <a:r>
              <a:rPr lang="en-US" sz="2400" b="1" dirty="0"/>
              <a:t>Session Evaluation </a:t>
            </a:r>
            <a:r>
              <a:rPr lang="en-US" sz="2400" dirty="0"/>
              <a:t>in the left-hand navigation bar </a:t>
            </a:r>
          </a:p>
        </p:txBody>
      </p:sp>
    </p:spTree>
    <p:extLst>
      <p:ext uri="{BB962C8B-B14F-4D97-AF65-F5344CB8AC3E}">
        <p14:creationId xmlns:p14="http://schemas.microsoft.com/office/powerpoint/2010/main" val="40896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20420" y="2190824"/>
            <a:ext cx="4320533" cy="3844310"/>
          </a:xfrm>
        </p:spPr>
        <p:txBody>
          <a:bodyPr>
            <a:normAutofit/>
          </a:bodyPr>
          <a:lstStyle/>
          <a:p>
            <a:pPr marL="514350" indent="-514350">
              <a:buFont typeface="+mj-lt"/>
              <a:buAutoNum type="arabicPeriod"/>
            </a:pPr>
            <a:r>
              <a:rPr lang="en-US" sz="2400" dirty="0"/>
              <a:t>Complete the questions in the session evaluation. </a:t>
            </a:r>
          </a:p>
          <a:p>
            <a:pPr marL="514350" indent="-514350">
              <a:buFont typeface="+mj-lt"/>
              <a:buAutoNum type="arabicPeriod"/>
            </a:pPr>
            <a:r>
              <a:rPr lang="en-US" sz="2400" dirty="0"/>
              <a:t>Select the</a:t>
            </a:r>
            <a:r>
              <a:rPr lang="en-US" sz="2400" b="1" dirty="0"/>
              <a:t> Submit </a:t>
            </a:r>
            <a:r>
              <a:rPr lang="en-US" sz="2400" dirty="0"/>
              <a:t>button at the bottom of the evaluation.</a:t>
            </a:r>
          </a:p>
          <a:p>
            <a:pPr marL="514350" indent="-514350">
              <a:buFont typeface="+mj-lt"/>
              <a:buAutoNum type="arabicPeriod"/>
            </a:pPr>
            <a:r>
              <a:rPr lang="en-US" sz="2400" dirty="0"/>
              <a:t>View your credits awarded and download your certificate by selecting them in the left-hand navigation bar.</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743" y="2402145"/>
            <a:ext cx="6480778" cy="3421669"/>
          </a:xfrm>
          <a:prstGeom prst="rect">
            <a:avLst/>
          </a:prstGeom>
        </p:spPr>
      </p:pic>
      <p:sp>
        <p:nvSpPr>
          <p:cNvPr id="8" name="Right Arrow 7"/>
          <p:cNvSpPr/>
          <p:nvPr/>
        </p:nvSpPr>
        <p:spPr>
          <a:xfrm rot="5400000">
            <a:off x="8072113" y="3244686"/>
            <a:ext cx="766916" cy="578069"/>
          </a:xfrm>
          <a:prstGeom prst="rightArrow">
            <a:avLst>
              <a:gd name="adj1" fmla="val 50000"/>
              <a:gd name="adj2" fmla="val 51371"/>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ight Arrow 8"/>
          <p:cNvSpPr/>
          <p:nvPr/>
        </p:nvSpPr>
        <p:spPr>
          <a:xfrm>
            <a:off x="4960883" y="4813947"/>
            <a:ext cx="537388" cy="382440"/>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itle 6">
            <a:extLst>
              <a:ext uri="{FF2B5EF4-FFF2-40B4-BE49-F238E27FC236}">
                <a16:creationId xmlns:a16="http://schemas.microsoft.com/office/drawing/2014/main" id="{C01AFD0D-6D51-2F57-A75D-52ECABE9FD10}"/>
              </a:ext>
            </a:extLst>
          </p:cNvPr>
          <p:cNvSpPr txBox="1">
            <a:spLocks/>
          </p:cNvSpPr>
          <p:nvPr/>
        </p:nvSpPr>
        <p:spPr>
          <a:xfrm>
            <a:off x="693839" y="517716"/>
            <a:ext cx="11464684" cy="1062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rgbClr val="16589B"/>
                </a:solidFill>
                <a:latin typeface="+mn-lt"/>
                <a:ea typeface="+mj-ea"/>
                <a:cs typeface="+mj-cs"/>
              </a:defRPr>
            </a:lvl1pPr>
          </a:lstStyle>
          <a:p>
            <a:pPr>
              <a:lnSpc>
                <a:spcPct val="114000"/>
              </a:lnSpc>
              <a:spcBef>
                <a:spcPts val="1200"/>
              </a:spcBef>
              <a:spcAft>
                <a:spcPts val="1200"/>
              </a:spcAft>
            </a:pPr>
            <a:r>
              <a:rPr lang="en-US" sz="4800" dirty="0">
                <a:latin typeface="Calibri" panose="020F0502020204030204" pitchFamily="34" charset="0"/>
                <a:ea typeface="Calibri" panose="020F0502020204030204" pitchFamily="34" charset="0"/>
                <a:cs typeface="Calibri" panose="020F0502020204030204" pitchFamily="34" charset="0"/>
              </a:rPr>
              <a:t>Program Logistics Post-session: </a:t>
            </a:r>
            <a:r>
              <a:rPr lang="en-US" sz="4000" dirty="0">
                <a:latin typeface="Calibri" panose="020F0502020204030204" pitchFamily="34" charset="0"/>
                <a:ea typeface="Calibri" panose="020F0502020204030204" pitchFamily="34" charset="0"/>
                <a:cs typeface="Calibri" panose="020F0502020204030204" pitchFamily="34" charset="0"/>
              </a:rPr>
              <a:t/>
            </a:r>
            <a:br>
              <a:rPr lang="en-US" sz="4000" dirty="0">
                <a:latin typeface="Calibri" panose="020F0502020204030204" pitchFamily="34" charset="0"/>
                <a:ea typeface="Calibri" panose="020F0502020204030204" pitchFamily="34" charset="0"/>
                <a:cs typeface="Calibri" panose="020F0502020204030204" pitchFamily="34" charset="0"/>
              </a:rPr>
            </a:br>
            <a:r>
              <a:rPr lang="en-US" sz="2800" dirty="0">
                <a:latin typeface="Calibri" panose="020F0502020204030204" pitchFamily="34" charset="0"/>
                <a:ea typeface="Calibri" panose="020F0502020204030204" pitchFamily="34" charset="0"/>
                <a:cs typeface="Calibri" panose="020F0502020204030204" pitchFamily="34" charset="0"/>
              </a:rPr>
              <a:t>Completing the Session Evaluation &amp; Claiming Your CME/CE Credit</a:t>
            </a:r>
          </a:p>
        </p:txBody>
      </p:sp>
    </p:spTree>
    <p:extLst>
      <p:ext uri="{BB962C8B-B14F-4D97-AF65-F5344CB8AC3E}">
        <p14:creationId xmlns:p14="http://schemas.microsoft.com/office/powerpoint/2010/main" val="131444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468940" y="277817"/>
            <a:ext cx="12101547" cy="798778"/>
          </a:xfrm>
        </p:spPr>
        <p:txBody>
          <a:bodyPr>
            <a:noAutofit/>
          </a:bodyPr>
          <a:lstStyle/>
          <a:p>
            <a:r>
              <a:rPr lang="en-US" sz="4800" dirty="0"/>
              <a:t>Program Logistics: Session Recordings &amp; Materials</a:t>
            </a:r>
          </a:p>
        </p:txBody>
      </p:sp>
      <p:sp>
        <p:nvSpPr>
          <p:cNvPr id="6" name="TextBox 5"/>
          <p:cNvSpPr txBox="1"/>
          <p:nvPr/>
        </p:nvSpPr>
        <p:spPr>
          <a:xfrm>
            <a:off x="1152000" y="1247756"/>
            <a:ext cx="100408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3741D"/>
                </a:solidFill>
                <a:effectLst/>
                <a:uLnTx/>
                <a:uFillTx/>
                <a:latin typeface="Calibri"/>
                <a:ea typeface="+mn-ea"/>
                <a:cs typeface="+mn-cs"/>
              </a:rPr>
              <a:t>All session recordings and materials shared during the session will be available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3741D"/>
                </a:solidFill>
                <a:effectLst/>
                <a:uLnTx/>
                <a:uFillTx/>
                <a:latin typeface="Calibri"/>
                <a:ea typeface="+mn-ea"/>
                <a:cs typeface="+mn-cs"/>
              </a:rPr>
              <a:t>on the Weitzman Education Platform </a:t>
            </a:r>
            <a:r>
              <a:rPr kumimoji="0" lang="en-US" sz="2000" b="0" i="1" u="sng" strike="noStrike" kern="1200" cap="none" spc="0" normalizeH="0" baseline="0" noProof="0" dirty="0">
                <a:ln>
                  <a:noFill/>
                </a:ln>
                <a:solidFill>
                  <a:srgbClr val="53741D"/>
                </a:solidFill>
                <a:effectLst/>
                <a:uLnTx/>
                <a:uFillTx/>
                <a:latin typeface="Calibri"/>
                <a:ea typeface="+mn-ea"/>
                <a:cs typeface="+mn-cs"/>
              </a:rPr>
              <a:t>within one week</a:t>
            </a:r>
            <a:r>
              <a:rPr kumimoji="0" lang="en-US" sz="2000" b="0" i="1" u="none" strike="noStrike" kern="1200" cap="none" spc="0" normalizeH="0" baseline="0" noProof="0" dirty="0">
                <a:ln>
                  <a:noFill/>
                </a:ln>
                <a:solidFill>
                  <a:srgbClr val="53741D"/>
                </a:solidFill>
                <a:effectLst/>
                <a:uLnTx/>
                <a:uFillTx/>
                <a:latin typeface="Calibri"/>
                <a:ea typeface="+mn-ea"/>
                <a:cs typeface="+mn-cs"/>
              </a:rPr>
              <a:t> of each session</a:t>
            </a:r>
            <a:endParaRPr kumimoji="0" lang="en-US" sz="2000" b="0" i="0" u="none" strike="noStrike" kern="1200" cap="none" spc="0" normalizeH="0" baseline="0" noProof="0" dirty="0">
              <a:ln>
                <a:noFill/>
              </a:ln>
              <a:solidFill>
                <a:srgbClr val="53741D"/>
              </a:solidFill>
              <a:effectLst/>
              <a:uLnTx/>
              <a:uFillTx/>
              <a:latin typeface="Calibri"/>
              <a:ea typeface="+mn-ea"/>
              <a:cs typeface="+mn-cs"/>
            </a:endParaRPr>
          </a:p>
        </p:txBody>
      </p:sp>
      <p:sp>
        <p:nvSpPr>
          <p:cNvPr id="7" name="TextBox 6"/>
          <p:cNvSpPr txBox="1"/>
          <p:nvPr/>
        </p:nvSpPr>
        <p:spPr>
          <a:xfrm>
            <a:off x="728738" y="2382577"/>
            <a:ext cx="5569191" cy="2862322"/>
          </a:xfrm>
          <a:prstGeom prst="rect">
            <a:avLst/>
          </a:prstGeom>
          <a:noFill/>
        </p:spPr>
        <p:txBody>
          <a:bodyPr wrap="square" rtlCol="0">
            <a:spAutoFit/>
          </a:bodyPr>
          <a:lstStyle/>
          <a:p>
            <a:pPr marL="342900" lvl="0" indent="-342900">
              <a:buFont typeface="+mj-lt"/>
              <a:buAutoNum type="arabicPeriod"/>
              <a:defRPr/>
            </a:pPr>
            <a:r>
              <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rPr>
              <a:t>Return to </a:t>
            </a:r>
            <a:r>
              <a:rPr lang="en-US" dirty="0">
                <a:solidFill>
                  <a:srgbClr val="44546A">
                    <a:lumMod val="50000"/>
                  </a:srgbClr>
                </a:solidFill>
                <a:latin typeface="Calibri"/>
              </a:rPr>
              <a:t>the </a:t>
            </a:r>
            <a:r>
              <a:rPr lang="en-US" b="1" dirty="0">
                <a:solidFill>
                  <a:srgbClr val="44546A">
                    <a:lumMod val="50000"/>
                  </a:srgbClr>
                </a:solidFill>
                <a:latin typeface="Calibri"/>
              </a:rPr>
              <a:t>Overview tab </a:t>
            </a:r>
            <a:r>
              <a:rPr lang="en-US" dirty="0">
                <a:solidFill>
                  <a:srgbClr val="44546A">
                    <a:lumMod val="50000"/>
                  </a:srgbClr>
                </a:solidFill>
                <a:latin typeface="Calibri"/>
              </a:rPr>
              <a:t>of the live activity, </a:t>
            </a:r>
            <a:r>
              <a:rPr lang="en-US" i="1" dirty="0">
                <a:solidFill>
                  <a:srgbClr val="44546A">
                    <a:lumMod val="50000"/>
                  </a:srgbClr>
                </a:solidFill>
                <a:latin typeface="Calibri"/>
              </a:rPr>
              <a:t>Live Session–Module 1: Introduction to Data and QI</a:t>
            </a:r>
            <a:r>
              <a:rPr kumimoji="0" lang="en-US" sz="1800" b="0" i="1" u="none" strike="noStrike" kern="1200" cap="none" spc="0" normalizeH="0" baseline="0" noProof="0" dirty="0">
                <a:ln>
                  <a:noFill/>
                </a:ln>
                <a:solidFill>
                  <a:srgbClr val="44546A">
                    <a:lumMod val="50000"/>
                  </a:srgbClr>
                </a:solidFill>
                <a:effectLst/>
                <a:uLnTx/>
                <a:uFillTx/>
                <a:latin typeface="Calibri"/>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rPr>
              <a:t>Scroll</a:t>
            </a:r>
            <a:r>
              <a:rPr kumimoji="0" lang="en-US" sz="1800" b="0" i="0" u="none" strike="noStrike" kern="1200" cap="none" spc="0" normalizeH="0" noProof="0" dirty="0">
                <a:ln>
                  <a:noFill/>
                </a:ln>
                <a:solidFill>
                  <a:srgbClr val="44546A">
                    <a:lumMod val="50000"/>
                  </a:srgbClr>
                </a:solidFill>
                <a:effectLst/>
                <a:uLnTx/>
                <a:uFillTx/>
                <a:latin typeface="Calibri"/>
                <a:ea typeface="+mn-ea"/>
                <a:cs typeface="+mn-cs"/>
              </a:rPr>
              <a:t> down to</a:t>
            </a:r>
            <a:r>
              <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rPr>
              <a:t> the </a:t>
            </a:r>
            <a:r>
              <a:rPr kumimoji="0" lang="en-US" sz="1800" b="1" i="0" u="none" strike="noStrike" kern="1200" cap="none" spc="0" normalizeH="0" baseline="0" noProof="0" dirty="0">
                <a:ln>
                  <a:noFill/>
                </a:ln>
                <a:solidFill>
                  <a:srgbClr val="44546A">
                    <a:lumMod val="50000"/>
                  </a:srgbClr>
                </a:solidFill>
                <a:effectLst/>
                <a:uLnTx/>
                <a:uFillTx/>
                <a:latin typeface="Calibri"/>
                <a:ea typeface="+mn-ea"/>
                <a:cs typeface="+mn-cs"/>
              </a:rPr>
              <a:t>Session Recording and Session Resources </a:t>
            </a:r>
            <a:r>
              <a:rPr kumimoji="0" lang="en-US" sz="1800" i="0" u="none" strike="noStrike" kern="1200" cap="none" spc="0" normalizeH="0" baseline="0" noProof="0" dirty="0">
                <a:ln>
                  <a:noFill/>
                </a:ln>
                <a:solidFill>
                  <a:srgbClr val="44546A">
                    <a:lumMod val="50000"/>
                  </a:srgbClr>
                </a:solidFill>
                <a:effectLst/>
                <a:uLnTx/>
                <a:uFillTx/>
                <a:latin typeface="Calibri"/>
                <a:ea typeface="+mn-ea"/>
                <a:cs typeface="+mn-cs"/>
              </a:rPr>
              <a:t>headers</a:t>
            </a:r>
            <a:endParaRPr kumimoji="0" lang="en-US" sz="1800" b="1" i="0" u="none" strike="noStrike" kern="1200" cap="none" spc="0" normalizeH="0" baseline="0" noProof="0" dirty="0">
              <a:ln>
                <a:noFill/>
              </a:ln>
              <a:solidFill>
                <a:srgbClr val="44546A">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rPr>
              <a:t>You will then be able to click on </a:t>
            </a:r>
            <a:r>
              <a:rPr kumimoji="0" lang="en-US" sz="1800" b="1" i="0" u="none" strike="noStrike" kern="1200" cap="none" spc="0" normalizeH="0" baseline="0" noProof="0" dirty="0">
                <a:ln>
                  <a:noFill/>
                </a:ln>
                <a:solidFill>
                  <a:srgbClr val="44546A">
                    <a:lumMod val="50000"/>
                  </a:srgbClr>
                </a:solidFill>
                <a:effectLst/>
                <a:uLnTx/>
                <a:uFillTx/>
                <a:latin typeface="Calibri"/>
                <a:ea typeface="+mn-ea"/>
                <a:cs typeface="+mn-cs"/>
              </a:rPr>
              <a:t>Session Recording</a:t>
            </a:r>
            <a:r>
              <a:rPr kumimoji="0" lang="en-US" sz="1800" b="1" i="0" u="none" strike="noStrike" kern="1200" cap="none" spc="0" normalizeH="0" noProof="0" dirty="0">
                <a:ln>
                  <a:noFill/>
                </a:ln>
                <a:solidFill>
                  <a:srgbClr val="44546A">
                    <a:lumMod val="50000"/>
                  </a:srgbClr>
                </a:solidFill>
                <a:effectLst/>
                <a:uLnTx/>
                <a:uFillTx/>
                <a:latin typeface="Calibri"/>
                <a:ea typeface="+mn-ea"/>
                <a:cs typeface="+mn-cs"/>
              </a:rPr>
              <a:t> and Session Resources </a:t>
            </a:r>
            <a:r>
              <a:rPr kumimoji="0" lang="en-US" sz="1800" i="0" u="none" strike="noStrike" kern="1200" cap="none" spc="0" normalizeH="0" noProof="0" dirty="0">
                <a:ln>
                  <a:noFill/>
                </a:ln>
                <a:solidFill>
                  <a:srgbClr val="44546A">
                    <a:lumMod val="50000"/>
                  </a:srgbClr>
                </a:solidFill>
                <a:effectLst/>
                <a:uLnTx/>
                <a:uFillTx/>
                <a:latin typeface="Calibri"/>
                <a:ea typeface="+mn-ea"/>
                <a:cs typeface="+mn-cs"/>
              </a:rPr>
              <a:t>listed below the headers</a:t>
            </a:r>
            <a:r>
              <a:rPr kumimoji="0" lang="en-US" sz="1800" b="1" i="0" u="none" strike="noStrike" kern="1200" cap="none" spc="0" normalizeH="0" noProof="0" dirty="0">
                <a:ln>
                  <a:noFill/>
                </a:ln>
                <a:solidFill>
                  <a:srgbClr val="44546A">
                    <a:lumMod val="50000"/>
                  </a:srgbClr>
                </a:solidFill>
                <a:effectLst/>
                <a:uLnTx/>
                <a:uFillTx/>
                <a:latin typeface="Calibri"/>
                <a:ea typeface="+mn-ea"/>
                <a:cs typeface="+mn-cs"/>
              </a:rPr>
              <a:t> </a:t>
            </a:r>
            <a:r>
              <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rPr>
              <a:t>to access the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lumMod val="50000"/>
                  </a:srgbClr>
                </a:solidFill>
                <a:effectLst/>
                <a:uLnTx/>
                <a:uFillTx/>
                <a:latin typeface="Calibri"/>
                <a:ea typeface="+mn-ea"/>
                <a:cs typeface="+mn-cs"/>
              </a:rPr>
              <a:t>Instructions will be shared with you after this session.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rotWithShape="1">
          <a:blip r:embed="rId3"/>
          <a:srcRect t="14345" r="31804" b="2316"/>
          <a:stretch/>
        </p:blipFill>
        <p:spPr>
          <a:xfrm>
            <a:off x="7102787" y="2000680"/>
            <a:ext cx="3503226" cy="4180114"/>
          </a:xfrm>
          <a:prstGeom prst="rect">
            <a:avLst/>
          </a:prstGeom>
        </p:spPr>
      </p:pic>
      <p:sp>
        <p:nvSpPr>
          <p:cNvPr id="9" name="Right Arrow 8"/>
          <p:cNvSpPr/>
          <p:nvPr/>
        </p:nvSpPr>
        <p:spPr>
          <a:xfrm>
            <a:off x="6686555" y="4765821"/>
            <a:ext cx="537388" cy="382440"/>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ight Arrow 9"/>
          <p:cNvSpPr/>
          <p:nvPr/>
        </p:nvSpPr>
        <p:spPr>
          <a:xfrm>
            <a:off x="6686555" y="5280894"/>
            <a:ext cx="537388" cy="382440"/>
          </a:xfrm>
          <a:prstGeom prst="rightArrow">
            <a:avLst/>
          </a:prstGeom>
          <a:solidFill>
            <a:srgbClr val="8CC63F"/>
          </a:solidFill>
          <a:ln w="38100">
            <a:solidFill>
              <a:srgbClr val="53741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94222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g3DKuPHt"/>
  <p:tag name="ARTICULATE_SLIDE_COUNT" val="1"/>
  <p:tag name="ARTICULATE_PROJECT_OPEN" val="0"/>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1885</TotalTime>
  <Words>3577</Words>
  <Application>Microsoft Office PowerPoint</Application>
  <PresentationFormat>Widescreen</PresentationFormat>
  <Paragraphs>366</Paragraphs>
  <Slides>35</Slides>
  <Notes>28</Notes>
  <HiddenSlides>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맑은 고딕</vt:lpstr>
      <vt:lpstr>.Hiragino Kaku Gothic Interface W3</vt:lpstr>
      <vt:lpstr>Aptos</vt:lpstr>
      <vt:lpstr>Arial</vt:lpstr>
      <vt:lpstr>Calibri</vt:lpstr>
      <vt:lpstr>Cambria</vt:lpstr>
      <vt:lpstr>Courier New</vt:lpstr>
      <vt:lpstr>Georgia Pro Black</vt:lpstr>
      <vt:lpstr>Play</vt:lpstr>
      <vt:lpstr>Times New Roman</vt:lpstr>
      <vt:lpstr>Wingdings</vt:lpstr>
      <vt:lpstr>Office Theme</vt:lpstr>
      <vt:lpstr>PowerPoint Presentation</vt:lpstr>
      <vt:lpstr>Today’s Agenda</vt:lpstr>
      <vt:lpstr>Technology: Your Zoom Window</vt:lpstr>
      <vt:lpstr>Technology: Your Zoom Window</vt:lpstr>
      <vt:lpstr>Continuing Education Credits</vt:lpstr>
      <vt:lpstr>PowerPoint Presentation</vt:lpstr>
      <vt:lpstr>PowerPoint Presentation</vt:lpstr>
      <vt:lpstr>PowerPoint Presentation</vt:lpstr>
      <vt:lpstr>Program Logistics: Session Recordings &amp; Materials</vt:lpstr>
      <vt:lpstr>PowerPoint Presentation</vt:lpstr>
      <vt:lpstr>Series Learning Objectives</vt:lpstr>
      <vt:lpstr>PowerPoint Presentation</vt:lpstr>
      <vt:lpstr>PowerPoint Presentation</vt:lpstr>
      <vt:lpstr>Obesity and Overweight Measurement Examples</vt:lpstr>
      <vt:lpstr>Balanced Measures:  Obesity &amp; Overweight Measurement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Post-work Overview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Knight, Shannon</dc:creator>
  <cp:lastModifiedBy>Warshauer, Emma</cp:lastModifiedBy>
  <cp:revision>38</cp:revision>
  <dcterms:created xsi:type="dcterms:W3CDTF">2023-09-21T13:15:11Z</dcterms:created>
  <dcterms:modified xsi:type="dcterms:W3CDTF">2024-06-18T18:21:41Z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C5113B32-F5FB-4BF6-91E4-94C6AE54AB6A</vt:lpwstr>
  </property>
  <property fmtid="{D5CDD505-2E9C-101B-9397-08002B2CF9AE}" pid="3" name="ArticulatePath">
    <vt:lpwstr>9291 cc opioid slide template</vt:lpwstr>
  </property>
</Properties>
</file>