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Lst>
  <p:notesMasterIdLst>
    <p:notesMasterId r:id="rId20"/>
  </p:notesMasterIdLst>
  <p:sldIdLst>
    <p:sldId id="256" r:id="rId3"/>
    <p:sldId id="263" r:id="rId4"/>
    <p:sldId id="264" r:id="rId5"/>
    <p:sldId id="261" r:id="rId6"/>
    <p:sldId id="258" r:id="rId7"/>
    <p:sldId id="266" r:id="rId8"/>
    <p:sldId id="267" r:id="rId9"/>
    <p:sldId id="274" r:id="rId10"/>
    <p:sldId id="259" r:id="rId11"/>
    <p:sldId id="268" r:id="rId12"/>
    <p:sldId id="270" r:id="rId13"/>
    <p:sldId id="271" r:id="rId14"/>
    <p:sldId id="269" r:id="rId15"/>
    <p:sldId id="275" r:id="rId16"/>
    <p:sldId id="272" r:id="rId17"/>
    <p:sldId id="273"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402" autoAdjust="0"/>
  </p:normalViewPr>
  <p:slideViewPr>
    <p:cSldViewPr snapToGrid="0">
      <p:cViewPr varScale="1">
        <p:scale>
          <a:sx n="54" d="100"/>
          <a:sy n="54" d="100"/>
        </p:scale>
        <p:origin x="3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alkerd\AppData\Local\Microsoft\Windows\INetCache\Content.Outlook\RDM0K823\Portal%20Use%20Time%20Plot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HCUFSPR02\HomeF$\walkerd\QI\Time%20Plot%20Template_Presentation%20v2.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HCUFSPR02\HomeF$\walkerd\QI\Portal%20Use%20Time%20Plot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HCUFSPR02\HomeF$\walkerd\QI\Portal%20Use%20Time%20Plo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Helv"/>
                <a:ea typeface="Helv"/>
                <a:cs typeface="Helv"/>
              </a:defRPr>
            </a:pPr>
            <a:r>
              <a:rPr lang="en-US" sz="1400"/>
              <a:t>Patient Portal Use By CHC</a:t>
            </a:r>
            <a:r>
              <a:rPr lang="en-US" sz="1400" baseline="0"/>
              <a:t> Site</a:t>
            </a:r>
            <a:endParaRPr lang="en-US" sz="1400"/>
          </a:p>
        </c:rich>
      </c:tx>
      <c:layout>
        <c:manualLayout>
          <c:xMode val="edge"/>
          <c:yMode val="edge"/>
          <c:x val="0.33728904778777152"/>
          <c:y val="3.522317896674463E-2"/>
        </c:manualLayout>
      </c:layout>
      <c:overlay val="0"/>
      <c:spPr>
        <a:noFill/>
        <a:ln w="25400">
          <a:noFill/>
        </a:ln>
      </c:spPr>
    </c:title>
    <c:autoTitleDeleted val="0"/>
    <c:plotArea>
      <c:layout>
        <c:manualLayout>
          <c:layoutTarget val="inner"/>
          <c:xMode val="edge"/>
          <c:yMode val="edge"/>
          <c:x val="8.3098591549295789E-2"/>
          <c:y val="0.15632219001928438"/>
          <c:w val="0.88450704225352128"/>
          <c:h val="0.70804756655793499"/>
        </c:manualLayout>
      </c:layout>
      <c:lineChart>
        <c:grouping val="standard"/>
        <c:varyColors val="0"/>
        <c:ser>
          <c:idx val="0"/>
          <c:order val="0"/>
          <c:tx>
            <c:strRef>
              <c:f>'Stratified Time Plot Site'!$B$15</c:f>
              <c:strCache>
                <c:ptCount val="1"/>
                <c:pt idx="0">
                  <c:v>CHC Stamford</c:v>
                </c:pt>
              </c:strCache>
            </c:strRef>
          </c:tx>
          <c:spPr>
            <a:ln w="3175">
              <a:solidFill>
                <a:srgbClr val="000000"/>
              </a:solidFill>
              <a:prstDash val="solid"/>
            </a:ln>
          </c:spPr>
          <c:marker>
            <c:symbol val="circle"/>
            <c:size val="4"/>
            <c:spPr>
              <a:solidFill>
                <a:srgbClr val="000000"/>
              </a:solidFill>
              <a:ln>
                <a:solidFill>
                  <a:srgbClr val="000000"/>
                </a:solidFill>
                <a:prstDash val="solid"/>
              </a:ln>
            </c:spPr>
          </c:marker>
          <c:cat>
            <c:strRef>
              <c:f>'Stratified Time Plot Site'!$A$16:$A$19</c:f>
              <c:strCache>
                <c:ptCount val="4"/>
                <c:pt idx="0">
                  <c:v>Q3 2023</c:v>
                </c:pt>
                <c:pt idx="1">
                  <c:v>Q4 2023</c:v>
                </c:pt>
                <c:pt idx="2">
                  <c:v>Q1 2024</c:v>
                </c:pt>
                <c:pt idx="3">
                  <c:v>Q2 2024</c:v>
                </c:pt>
              </c:strCache>
            </c:strRef>
          </c:cat>
          <c:val>
            <c:numRef>
              <c:f>'Stratified Time Plot Site'!$B$16:$B$19</c:f>
              <c:numCache>
                <c:formatCode>0</c:formatCode>
                <c:ptCount val="4"/>
                <c:pt idx="0">
                  <c:v>16106</c:v>
                </c:pt>
                <c:pt idx="1">
                  <c:v>15112</c:v>
                </c:pt>
              </c:numCache>
            </c:numRef>
          </c:val>
          <c:smooth val="0"/>
          <c:extLst>
            <c:ext xmlns:c16="http://schemas.microsoft.com/office/drawing/2014/chart" uri="{C3380CC4-5D6E-409C-BE32-E72D297353CC}">
              <c16:uniqueId val="{00000000-9E62-48E0-8541-358CBCCA6C11}"/>
            </c:ext>
          </c:extLst>
        </c:ser>
        <c:ser>
          <c:idx val="2"/>
          <c:order val="1"/>
          <c:tx>
            <c:strRef>
              <c:f>'Stratified Time Plot Site'!$C$15</c:f>
              <c:strCache>
                <c:ptCount val="1"/>
                <c:pt idx="0">
                  <c:v>CHC Norwalk</c:v>
                </c:pt>
              </c:strCache>
            </c:strRef>
          </c:tx>
          <c:spPr>
            <a:ln w="3175">
              <a:solidFill>
                <a:srgbClr val="000000"/>
              </a:solidFill>
              <a:prstDash val="solid"/>
            </a:ln>
          </c:spPr>
          <c:marker>
            <c:symbol val="triangle"/>
            <c:size val="4"/>
            <c:spPr>
              <a:solidFill>
                <a:schemeClr val="tx1"/>
              </a:solidFill>
              <a:ln>
                <a:solidFill>
                  <a:schemeClr val="tx1"/>
                </a:solidFill>
              </a:ln>
            </c:spPr>
          </c:marker>
          <c:dLbls>
            <c:dLbl>
              <c:idx val="35"/>
              <c:tx>
                <c:rich>
                  <a:bodyPr/>
                  <a:lstStyle/>
                  <a:p>
                    <a:pPr>
                      <a:defRPr sz="900" b="0" i="0" u="none" strike="noStrike" baseline="0">
                        <a:solidFill>
                          <a:srgbClr val="000000"/>
                        </a:solidFill>
                        <a:latin typeface="Helv"/>
                        <a:ea typeface="Helv"/>
                        <a:cs typeface="Helv"/>
                      </a:defRPr>
                    </a:pPr>
                    <a:r>
                      <a:rPr lang="en-US"/>
                      <a:t> </a:t>
                    </a:r>
                  </a:p>
                </c:rich>
              </c:tx>
              <c:spPr>
                <a:noFill/>
                <a:ln w="25400">
                  <a:no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62-48E0-8541-358CBCCA6C1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'Stratified Time Plot Site'!$A$16:$A$19</c:f>
              <c:strCache>
                <c:ptCount val="4"/>
                <c:pt idx="0">
                  <c:v>Q3 2023</c:v>
                </c:pt>
                <c:pt idx="1">
                  <c:v>Q4 2023</c:v>
                </c:pt>
                <c:pt idx="2">
                  <c:v>Q1 2024</c:v>
                </c:pt>
                <c:pt idx="3">
                  <c:v>Q2 2024</c:v>
                </c:pt>
              </c:strCache>
            </c:strRef>
          </c:cat>
          <c:val>
            <c:numRef>
              <c:f>'Stratified Time Plot Site'!$C$16:$C$19</c:f>
              <c:numCache>
                <c:formatCode>0</c:formatCode>
                <c:ptCount val="4"/>
                <c:pt idx="0">
                  <c:v>7902</c:v>
                </c:pt>
                <c:pt idx="1">
                  <c:v>7973</c:v>
                </c:pt>
              </c:numCache>
            </c:numRef>
          </c:val>
          <c:smooth val="0"/>
          <c:extLst>
            <c:ext xmlns:c16="http://schemas.microsoft.com/office/drawing/2014/chart" uri="{C3380CC4-5D6E-409C-BE32-E72D297353CC}">
              <c16:uniqueId val="{00000002-9E62-48E0-8541-358CBCCA6C11}"/>
            </c:ext>
          </c:extLst>
        </c:ser>
        <c:dLbls>
          <c:showLegendKey val="0"/>
          <c:showVal val="0"/>
          <c:showCatName val="0"/>
          <c:showSerName val="0"/>
          <c:showPercent val="0"/>
          <c:showBubbleSize val="0"/>
        </c:dLbls>
        <c:marker val="1"/>
        <c:smooth val="0"/>
        <c:axId val="122036992"/>
        <c:axId val="122038528"/>
      </c:lineChart>
      <c:catAx>
        <c:axId val="122036992"/>
        <c:scaling>
          <c:orientation val="minMax"/>
        </c:scaling>
        <c:delete val="0"/>
        <c:axPos val="b"/>
        <c:numFmt formatCode="General" sourceLinked="1"/>
        <c:majorTickMark val="cross"/>
        <c:minorTickMark val="none"/>
        <c:tickLblPos val="nextTo"/>
        <c:spPr>
          <a:ln w="3175">
            <a:solidFill>
              <a:srgbClr val="000000"/>
            </a:solidFill>
            <a:prstDash val="solid"/>
          </a:ln>
        </c:spPr>
        <c:txPr>
          <a:bodyPr rot="-5400000" vert="horz"/>
          <a:lstStyle/>
          <a:p>
            <a:pPr>
              <a:defRPr sz="1050" b="0" i="0" u="none" strike="noStrike" baseline="0">
                <a:solidFill>
                  <a:srgbClr val="000000"/>
                </a:solidFill>
                <a:latin typeface="Helv"/>
                <a:ea typeface="Helv"/>
                <a:cs typeface="Helv"/>
              </a:defRPr>
            </a:pPr>
            <a:endParaRPr lang="en-US"/>
          </a:p>
        </c:txPr>
        <c:crossAx val="122038528"/>
        <c:crosses val="autoZero"/>
        <c:auto val="0"/>
        <c:lblAlgn val="ctr"/>
        <c:lblOffset val="100"/>
        <c:tickMarkSkip val="1"/>
        <c:noMultiLvlLbl val="0"/>
      </c:catAx>
      <c:valAx>
        <c:axId val="122038528"/>
        <c:scaling>
          <c:orientation val="minMax"/>
        </c:scaling>
        <c:delete val="0"/>
        <c:axPos val="l"/>
        <c:title>
          <c:tx>
            <c:rich>
              <a:bodyPr/>
              <a:lstStyle/>
              <a:p>
                <a:pPr>
                  <a:defRPr sz="1000" b="0" i="0" u="none" strike="noStrike" baseline="0">
                    <a:solidFill>
                      <a:srgbClr val="000000"/>
                    </a:solidFill>
                    <a:latin typeface="Helv"/>
                    <a:ea typeface="Helv"/>
                    <a:cs typeface="Helv"/>
                  </a:defRPr>
                </a:pPr>
                <a:r>
                  <a:rPr lang="en-US" sz="1000"/>
                  <a:t>Number of Patient Uses</a:t>
                </a:r>
              </a:p>
            </c:rich>
          </c:tx>
          <c:layout>
            <c:manualLayout>
              <c:xMode val="edge"/>
              <c:yMode val="edge"/>
              <c:x val="4.5304578846716489E-5"/>
              <c:y val="0.31654004997661983"/>
            </c:manualLayout>
          </c:layout>
          <c:overlay val="0"/>
          <c:spPr>
            <a:noFill/>
            <a:ln w="25400">
              <a:noFill/>
            </a:ln>
          </c:spPr>
        </c:title>
        <c:numFmt formatCode="0" sourceLinked="1"/>
        <c:majorTickMark val="cross"/>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Helv"/>
                <a:ea typeface="Helv"/>
                <a:cs typeface="Helv"/>
              </a:defRPr>
            </a:pPr>
            <a:endParaRPr lang="en-US"/>
          </a:p>
        </c:txPr>
        <c:crossAx val="122036992"/>
        <c:crosses val="autoZero"/>
        <c:crossBetween val="midCat"/>
      </c:valAx>
      <c:spPr>
        <a:noFill/>
        <a:ln w="25400">
          <a:noFill/>
        </a:ln>
      </c:spPr>
    </c:plotArea>
    <c:legend>
      <c:legendPos val="r"/>
      <c:layout>
        <c:manualLayout>
          <c:xMode val="edge"/>
          <c:yMode val="edge"/>
          <c:x val="0.78132394736581912"/>
          <c:y val="0.13663740308323527"/>
          <c:w val="0.2017746408579123"/>
          <c:h val="9.7774881588077359E-2"/>
        </c:manualLayout>
      </c:layout>
      <c:overlay val="0"/>
      <c:txPr>
        <a:bodyPr/>
        <a:lstStyle/>
        <a:p>
          <a:pPr>
            <a:defRPr sz="1000"/>
          </a:pPr>
          <a:endParaRPr lang="en-US"/>
        </a:p>
      </c:txPr>
    </c:legend>
    <c:plotVisOnly val="0"/>
    <c:dispBlanksAs val="gap"/>
    <c:showDLblsOverMax val="0"/>
  </c:chart>
  <c:spPr>
    <a:solidFill>
      <a:srgbClr val="FFFFFF"/>
    </a:solidFill>
    <a:ln w="9525">
      <a:noFill/>
    </a:ln>
  </c:spPr>
  <c:txPr>
    <a:bodyPr/>
    <a:lstStyle/>
    <a:p>
      <a:pPr>
        <a:defRPr sz="900" b="0" i="0" u="none" strike="noStrike" baseline="0">
          <a:solidFill>
            <a:srgbClr val="000000"/>
          </a:solidFill>
          <a:latin typeface="Helv"/>
          <a:ea typeface="Helv"/>
          <a:cs typeface="Helv"/>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Healow App Handout Instructions</a:t>
            </a:r>
          </a:p>
        </c:rich>
      </c:tx>
      <c:layout>
        <c:manualLayout>
          <c:xMode val="edge"/>
          <c:yMode val="edge"/>
          <c:x val="0.24021386721832916"/>
          <c:y val="3.218399564680214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098591549295789E-2"/>
          <c:y val="0.15632219001928438"/>
          <c:w val="0.88450704225352128"/>
          <c:h val="0.70804756655793499"/>
        </c:manualLayout>
      </c:layout>
      <c:lineChart>
        <c:grouping val="standard"/>
        <c:varyColors val="0"/>
        <c:ser>
          <c:idx val="0"/>
          <c:order val="0"/>
          <c:tx>
            <c:strRef>
              <c:f>'Stratified Time Plot Template'!$B$15</c:f>
              <c:strCache>
                <c:ptCount val="1"/>
                <c:pt idx="0">
                  <c:v>Loraine</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'Stratified Time Plot Template'!$A$16:$A$39</c:f>
              <c:numCache>
                <c:formatCode>mm/dd/yy;@</c:formatCode>
                <c:ptCount val="24"/>
                <c:pt idx="0">
                  <c:v>45357</c:v>
                </c:pt>
                <c:pt idx="1">
                  <c:v>45359</c:v>
                </c:pt>
                <c:pt idx="2">
                  <c:v>45364</c:v>
                </c:pt>
                <c:pt idx="3">
                  <c:v>45366</c:v>
                </c:pt>
                <c:pt idx="4">
                  <c:v>45371</c:v>
                </c:pt>
                <c:pt idx="5">
                  <c:v>45373</c:v>
                </c:pt>
                <c:pt idx="6">
                  <c:v>45378</c:v>
                </c:pt>
                <c:pt idx="7">
                  <c:v>45380</c:v>
                </c:pt>
                <c:pt idx="8">
                  <c:v>45385</c:v>
                </c:pt>
                <c:pt idx="9">
                  <c:v>45387</c:v>
                </c:pt>
                <c:pt idx="10">
                  <c:v>45399</c:v>
                </c:pt>
                <c:pt idx="11">
                  <c:v>45401</c:v>
                </c:pt>
                <c:pt idx="12">
                  <c:v>45406</c:v>
                </c:pt>
                <c:pt idx="13">
                  <c:v>45408</c:v>
                </c:pt>
                <c:pt idx="14">
                  <c:v>45413</c:v>
                </c:pt>
                <c:pt idx="15">
                  <c:v>45415</c:v>
                </c:pt>
                <c:pt idx="16">
                  <c:v>45420</c:v>
                </c:pt>
                <c:pt idx="17">
                  <c:v>45422</c:v>
                </c:pt>
                <c:pt idx="18">
                  <c:v>45427</c:v>
                </c:pt>
                <c:pt idx="19">
                  <c:v>45429</c:v>
                </c:pt>
                <c:pt idx="20">
                  <c:v>45434</c:v>
                </c:pt>
                <c:pt idx="21">
                  <c:v>45436</c:v>
                </c:pt>
                <c:pt idx="22">
                  <c:v>45441</c:v>
                </c:pt>
                <c:pt idx="23">
                  <c:v>45443</c:v>
                </c:pt>
              </c:numCache>
            </c:numRef>
          </c:cat>
          <c:val>
            <c:numRef>
              <c:f>'Stratified Time Plot Template'!$B$16:$B$39</c:f>
              <c:numCache>
                <c:formatCode>0%</c:formatCode>
                <c:ptCount val="24"/>
                <c:pt idx="0">
                  <c:v>0.9</c:v>
                </c:pt>
                <c:pt idx="1">
                  <c:v>0.5</c:v>
                </c:pt>
                <c:pt idx="2">
                  <c:v>1</c:v>
                </c:pt>
                <c:pt idx="3">
                  <c:v>0.9</c:v>
                </c:pt>
                <c:pt idx="4">
                  <c:v>0.5</c:v>
                </c:pt>
                <c:pt idx="5">
                  <c:v>0.7142857142857143</c:v>
                </c:pt>
                <c:pt idx="6">
                  <c:v>0.5</c:v>
                </c:pt>
                <c:pt idx="7">
                  <c:v>0.36363636363636365</c:v>
                </c:pt>
                <c:pt idx="8">
                  <c:v>0.55555555555555558</c:v>
                </c:pt>
                <c:pt idx="9">
                  <c:v>0.7142857142857143</c:v>
                </c:pt>
                <c:pt idx="10">
                  <c:v>0.33333333333333331</c:v>
                </c:pt>
                <c:pt idx="11">
                  <c:v>0.63636363636363635</c:v>
                </c:pt>
                <c:pt idx="12">
                  <c:v>0</c:v>
                </c:pt>
                <c:pt idx="13">
                  <c:v>0</c:v>
                </c:pt>
                <c:pt idx="14">
                  <c:v>0.55555555555555558</c:v>
                </c:pt>
                <c:pt idx="15">
                  <c:v>0.5</c:v>
                </c:pt>
                <c:pt idx="16">
                  <c:v>0.33333333333333331</c:v>
                </c:pt>
                <c:pt idx="17">
                  <c:v>0.44444444444444442</c:v>
                </c:pt>
                <c:pt idx="18">
                  <c:v>0.41666666666666669</c:v>
                </c:pt>
                <c:pt idx="19">
                  <c:v>0.5714285714285714</c:v>
                </c:pt>
                <c:pt idx="20">
                  <c:v>0.27272727272727271</c:v>
                </c:pt>
                <c:pt idx="21">
                  <c:v>0.42857142857142855</c:v>
                </c:pt>
                <c:pt idx="22">
                  <c:v>0.25</c:v>
                </c:pt>
                <c:pt idx="23">
                  <c:v>0.16666666666666666</c:v>
                </c:pt>
              </c:numCache>
            </c:numRef>
          </c:val>
          <c:smooth val="0"/>
          <c:extLst>
            <c:ext xmlns:c16="http://schemas.microsoft.com/office/drawing/2014/chart" uri="{C3380CC4-5D6E-409C-BE32-E72D297353CC}">
              <c16:uniqueId val="{00000000-BB7E-4A34-93B5-C5F433F357B5}"/>
            </c:ext>
          </c:extLst>
        </c:ser>
        <c:ser>
          <c:idx val="2"/>
          <c:order val="1"/>
          <c:tx>
            <c:strRef>
              <c:f>'Stratified Time Plot Template'!$C$15</c:f>
              <c:strCache>
                <c:ptCount val="1"/>
                <c:pt idx="0">
                  <c:v>Drew</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dLbl>
              <c:idx val="35"/>
              <c:tx>
                <c:rich>
                  <a:bodyPr/>
                  <a:lstStyle/>
                  <a:p>
                    <a:r>
                      <a:rPr lang="en-US"/>
                      <a:t> </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7E-4A34-93B5-C5F433F357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'Stratified Time Plot Template'!$A$16:$A$39</c:f>
              <c:numCache>
                <c:formatCode>mm/dd/yy;@</c:formatCode>
                <c:ptCount val="24"/>
                <c:pt idx="0">
                  <c:v>45357</c:v>
                </c:pt>
                <c:pt idx="1">
                  <c:v>45359</c:v>
                </c:pt>
                <c:pt idx="2">
                  <c:v>45364</c:v>
                </c:pt>
                <c:pt idx="3">
                  <c:v>45366</c:v>
                </c:pt>
                <c:pt idx="4">
                  <c:v>45371</c:v>
                </c:pt>
                <c:pt idx="5">
                  <c:v>45373</c:v>
                </c:pt>
                <c:pt idx="6">
                  <c:v>45378</c:v>
                </c:pt>
                <c:pt idx="7">
                  <c:v>45380</c:v>
                </c:pt>
                <c:pt idx="8">
                  <c:v>45385</c:v>
                </c:pt>
                <c:pt idx="9">
                  <c:v>45387</c:v>
                </c:pt>
                <c:pt idx="10">
                  <c:v>45399</c:v>
                </c:pt>
                <c:pt idx="11">
                  <c:v>45401</c:v>
                </c:pt>
                <c:pt idx="12">
                  <c:v>45406</c:v>
                </c:pt>
                <c:pt idx="13">
                  <c:v>45408</c:v>
                </c:pt>
                <c:pt idx="14">
                  <c:v>45413</c:v>
                </c:pt>
                <c:pt idx="15">
                  <c:v>45415</c:v>
                </c:pt>
                <c:pt idx="16">
                  <c:v>45420</c:v>
                </c:pt>
                <c:pt idx="17">
                  <c:v>45422</c:v>
                </c:pt>
                <c:pt idx="18">
                  <c:v>45427</c:v>
                </c:pt>
                <c:pt idx="19">
                  <c:v>45429</c:v>
                </c:pt>
                <c:pt idx="20">
                  <c:v>45434</c:v>
                </c:pt>
                <c:pt idx="21">
                  <c:v>45436</c:v>
                </c:pt>
                <c:pt idx="22">
                  <c:v>45441</c:v>
                </c:pt>
                <c:pt idx="23">
                  <c:v>45443</c:v>
                </c:pt>
              </c:numCache>
            </c:numRef>
          </c:cat>
          <c:val>
            <c:numRef>
              <c:f>'Stratified Time Plot Template'!$C$16:$C$39</c:f>
              <c:numCache>
                <c:formatCode>0%</c:formatCode>
                <c:ptCount val="24"/>
                <c:pt idx="0">
                  <c:v>0.3</c:v>
                </c:pt>
                <c:pt idx="1">
                  <c:v>0.33333333333333331</c:v>
                </c:pt>
                <c:pt idx="2">
                  <c:v>0.55555555555555558</c:v>
                </c:pt>
                <c:pt idx="3">
                  <c:v>0.3</c:v>
                </c:pt>
                <c:pt idx="4">
                  <c:v>0.33333333333333331</c:v>
                </c:pt>
                <c:pt idx="5">
                  <c:v>0.55555555555555558</c:v>
                </c:pt>
                <c:pt idx="6">
                  <c:v>0.55555555555555558</c:v>
                </c:pt>
                <c:pt idx="7">
                  <c:v>0.3</c:v>
                </c:pt>
                <c:pt idx="8">
                  <c:v>0.36363636363636365</c:v>
                </c:pt>
                <c:pt idx="9">
                  <c:v>0.7142857142857143</c:v>
                </c:pt>
                <c:pt idx="10">
                  <c:v>0.2</c:v>
                </c:pt>
                <c:pt idx="11">
                  <c:v>0.33333333333333331</c:v>
                </c:pt>
                <c:pt idx="12">
                  <c:v>0</c:v>
                </c:pt>
                <c:pt idx="13">
                  <c:v>0.14285714285714285</c:v>
                </c:pt>
                <c:pt idx="14">
                  <c:v>0.42857142857142855</c:v>
                </c:pt>
                <c:pt idx="15">
                  <c:v>0</c:v>
                </c:pt>
                <c:pt idx="16">
                  <c:v>0.63636363636363635</c:v>
                </c:pt>
                <c:pt idx="17">
                  <c:v>0.27272727272727271</c:v>
                </c:pt>
                <c:pt idx="18">
                  <c:v>0.2857142857142857</c:v>
                </c:pt>
                <c:pt idx="19">
                  <c:v>0</c:v>
                </c:pt>
                <c:pt idx="20">
                  <c:v>0.23076923076923078</c:v>
                </c:pt>
                <c:pt idx="21">
                  <c:v>0.30769230769230771</c:v>
                </c:pt>
                <c:pt idx="22">
                  <c:v>0.18181818181818182</c:v>
                </c:pt>
                <c:pt idx="23">
                  <c:v>0.23076923076923078</c:v>
                </c:pt>
              </c:numCache>
            </c:numRef>
          </c:val>
          <c:smooth val="0"/>
          <c:extLst>
            <c:ext xmlns:c16="http://schemas.microsoft.com/office/drawing/2014/chart" uri="{C3380CC4-5D6E-409C-BE32-E72D297353CC}">
              <c16:uniqueId val="{00000002-BB7E-4A34-93B5-C5F433F357B5}"/>
            </c:ext>
          </c:extLst>
        </c:ser>
        <c:dLbls>
          <c:showLegendKey val="0"/>
          <c:showVal val="0"/>
          <c:showCatName val="0"/>
          <c:showSerName val="0"/>
          <c:showPercent val="0"/>
          <c:showBubbleSize val="0"/>
        </c:dLbls>
        <c:marker val="1"/>
        <c:smooth val="0"/>
        <c:axId val="122036992"/>
        <c:axId val="122038528"/>
      </c:lineChart>
      <c:catAx>
        <c:axId val="122036992"/>
        <c:scaling>
          <c:orientation val="minMax"/>
        </c:scaling>
        <c:delete val="0"/>
        <c:axPos val="b"/>
        <c:majorGridlines>
          <c:spPr>
            <a:ln w="9525" cap="flat" cmpd="sng" algn="ctr">
              <a:solidFill>
                <a:schemeClr val="tx1">
                  <a:lumMod val="15000"/>
                  <a:lumOff val="85000"/>
                </a:schemeClr>
              </a:solidFill>
              <a:round/>
            </a:ln>
            <a:effectLst/>
          </c:spPr>
        </c:majorGridlines>
        <c:numFmt formatCode="mm/dd/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22038528"/>
        <c:crosses val="autoZero"/>
        <c:auto val="0"/>
        <c:lblAlgn val="ctr"/>
        <c:lblOffset val="100"/>
        <c:tickMarkSkip val="1"/>
        <c:noMultiLvlLbl val="0"/>
      </c:catAx>
      <c:valAx>
        <c:axId val="122038528"/>
        <c:scaling>
          <c:orientation val="minMax"/>
          <c:max val="1"/>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%of Patients Given Handout</a:t>
                </a:r>
              </a:p>
            </c:rich>
          </c:tx>
          <c:layout>
            <c:manualLayout>
              <c:xMode val="edge"/>
              <c:yMode val="edge"/>
              <c:x val="2.2535211267605642E-2"/>
              <c:y val="0.41379403240398793"/>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036992"/>
        <c:crosses val="autoZero"/>
        <c:crossBetween val="midCat"/>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0"/>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Patient Portal Use By Resident Provider</a:t>
            </a:r>
          </a:p>
        </c:rich>
      </c:tx>
      <c:layout>
        <c:manualLayout>
          <c:xMode val="edge"/>
          <c:yMode val="edge"/>
          <c:x val="0.3073024340364594"/>
          <c:y val="3.218399551636683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098591549295789E-2"/>
          <c:y val="0.15632219001928438"/>
          <c:w val="0.88450704225352128"/>
          <c:h val="0.70804756655793499"/>
        </c:manualLayout>
      </c:layout>
      <c:lineChart>
        <c:grouping val="standard"/>
        <c:varyColors val="0"/>
        <c:ser>
          <c:idx val="0"/>
          <c:order val="0"/>
          <c:tx>
            <c:strRef>
              <c:f>'Time Plot Resident Provider (2'!$B$15</c:f>
              <c:strCache>
                <c:ptCount val="1"/>
                <c:pt idx="0">
                  <c:v>Loraine</c:v>
                </c:pt>
              </c:strCache>
            </c:strRef>
          </c:tx>
          <c:spPr>
            <a:ln w="28575" cap="rnd">
              <a:solidFill>
                <a:schemeClr val="accent1"/>
              </a:solidFill>
              <a:round/>
            </a:ln>
            <a:effectLst/>
          </c:spPr>
          <c:marker>
            <c:symbol val="none"/>
          </c:marker>
          <c:cat>
            <c:strRef>
              <c:f>'Time Plot Resident Provider (2'!$A$16:$A$18</c:f>
              <c:strCache>
                <c:ptCount val="3"/>
                <c:pt idx="0">
                  <c:v>Q4 2023</c:v>
                </c:pt>
                <c:pt idx="1">
                  <c:v>Q1 2024</c:v>
                </c:pt>
                <c:pt idx="2">
                  <c:v>Q2 2024</c:v>
                </c:pt>
              </c:strCache>
            </c:strRef>
          </c:cat>
          <c:val>
            <c:numRef>
              <c:f>'Time Plot Resident Provider (2'!$B$16:$B$18</c:f>
              <c:numCache>
                <c:formatCode>0</c:formatCode>
                <c:ptCount val="3"/>
                <c:pt idx="0">
                  <c:v>118</c:v>
                </c:pt>
                <c:pt idx="1">
                  <c:v>202</c:v>
                </c:pt>
                <c:pt idx="2">
                  <c:v>227</c:v>
                </c:pt>
              </c:numCache>
            </c:numRef>
          </c:val>
          <c:smooth val="0"/>
          <c:extLst>
            <c:ext xmlns:c16="http://schemas.microsoft.com/office/drawing/2014/chart" uri="{C3380CC4-5D6E-409C-BE32-E72D297353CC}">
              <c16:uniqueId val="{00000000-89FA-4B6F-8394-A16D2A8B32B0}"/>
            </c:ext>
          </c:extLst>
        </c:ser>
        <c:ser>
          <c:idx val="2"/>
          <c:order val="1"/>
          <c:tx>
            <c:strRef>
              <c:f>'Time Plot Resident Provider (2'!$C$15</c:f>
              <c:strCache>
                <c:ptCount val="1"/>
                <c:pt idx="0">
                  <c:v>Drew</c:v>
                </c:pt>
              </c:strCache>
            </c:strRef>
          </c:tx>
          <c:spPr>
            <a:ln w="28575" cap="rnd">
              <a:solidFill>
                <a:schemeClr val="accent3"/>
              </a:solidFill>
              <a:round/>
            </a:ln>
            <a:effectLst/>
          </c:spPr>
          <c:marker>
            <c:symbol val="none"/>
          </c:marker>
          <c:dLbls>
            <c:dLbl>
              <c:idx val="35"/>
              <c:tx>
                <c:rich>
                  <a:bodyPr/>
                  <a:lstStyle/>
                  <a:p>
                    <a:r>
                      <a:rPr lang="en-US"/>
                      <a:t> </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FA-4B6F-8394-A16D2A8B32B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'Time Plot Resident Provider (2'!$A$16:$A$18</c:f>
              <c:strCache>
                <c:ptCount val="3"/>
                <c:pt idx="0">
                  <c:v>Q4 2023</c:v>
                </c:pt>
                <c:pt idx="1">
                  <c:v>Q1 2024</c:v>
                </c:pt>
                <c:pt idx="2">
                  <c:v>Q2 2024</c:v>
                </c:pt>
              </c:strCache>
            </c:strRef>
          </c:cat>
          <c:val>
            <c:numRef>
              <c:f>'Time Plot Resident Provider (2'!$C$16:$C$18</c:f>
              <c:numCache>
                <c:formatCode>0</c:formatCode>
                <c:ptCount val="3"/>
                <c:pt idx="0">
                  <c:v>389</c:v>
                </c:pt>
                <c:pt idx="1">
                  <c:v>452</c:v>
                </c:pt>
                <c:pt idx="2">
                  <c:v>607</c:v>
                </c:pt>
              </c:numCache>
            </c:numRef>
          </c:val>
          <c:smooth val="0"/>
          <c:extLst>
            <c:ext xmlns:c16="http://schemas.microsoft.com/office/drawing/2014/chart" uri="{C3380CC4-5D6E-409C-BE32-E72D297353CC}">
              <c16:uniqueId val="{00000002-89FA-4B6F-8394-A16D2A8B32B0}"/>
            </c:ext>
          </c:extLst>
        </c:ser>
        <c:dLbls>
          <c:showLegendKey val="0"/>
          <c:showVal val="0"/>
          <c:showCatName val="0"/>
          <c:showSerName val="0"/>
          <c:showPercent val="0"/>
          <c:showBubbleSize val="0"/>
        </c:dLbls>
        <c:smooth val="0"/>
        <c:axId val="122036992"/>
        <c:axId val="122038528"/>
      </c:lineChart>
      <c:catAx>
        <c:axId val="12203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038528"/>
        <c:crosses val="autoZero"/>
        <c:auto val="0"/>
        <c:lblAlgn val="ctr"/>
        <c:lblOffset val="100"/>
        <c:tickMarkSkip val="1"/>
        <c:noMultiLvlLbl val="0"/>
      </c:catAx>
      <c:valAx>
        <c:axId val="122038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Patient Uses</a:t>
                </a:r>
              </a:p>
            </c:rich>
          </c:tx>
          <c:layout>
            <c:manualLayout>
              <c:xMode val="edge"/>
              <c:yMode val="edge"/>
              <c:x val="7.5419580166747411E-3"/>
              <c:y val="0.3165400499766197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036992"/>
        <c:crosses val="autoZero"/>
        <c:crossBetween val="midCat"/>
      </c:valAx>
      <c:spPr>
        <a:noFill/>
        <a:ln>
          <a:noFill/>
        </a:ln>
        <a:effectLst/>
      </c:spPr>
    </c:plotArea>
    <c:legend>
      <c:legendPos val="b"/>
      <c:layout>
        <c:manualLayout>
          <c:xMode val="edge"/>
          <c:yMode val="edge"/>
          <c:x val="0.39334674958831123"/>
          <c:y val="8.8624503859284373E-2"/>
          <c:w val="0.21330635325145944"/>
          <c:h val="5.128657968380048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0"/>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Patient Portal Use By CHC Site</a:t>
            </a:r>
          </a:p>
        </c:rich>
      </c:tx>
      <c:layout>
        <c:manualLayout>
          <c:xMode val="edge"/>
          <c:yMode val="edge"/>
          <c:x val="0.33728904778777152"/>
          <c:y val="3.522317896674463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098591549295789E-2"/>
          <c:y val="0.15632219001928438"/>
          <c:w val="0.88450704225352128"/>
          <c:h val="0.70804756655793499"/>
        </c:manualLayout>
      </c:layout>
      <c:lineChart>
        <c:grouping val="standard"/>
        <c:varyColors val="0"/>
        <c:ser>
          <c:idx val="0"/>
          <c:order val="0"/>
          <c:tx>
            <c:strRef>
              <c:f>'Time Plot Site Consistent PCP'!$B$15</c:f>
              <c:strCache>
                <c:ptCount val="1"/>
                <c:pt idx="0">
                  <c:v>CHC Stamford</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'Time Plot Site Consistent PCP'!$A$16:$A$19</c:f>
              <c:strCache>
                <c:ptCount val="4"/>
                <c:pt idx="0">
                  <c:v>Q3 2023</c:v>
                </c:pt>
                <c:pt idx="1">
                  <c:v>Q4 2023</c:v>
                </c:pt>
                <c:pt idx="2">
                  <c:v>Q1 2024</c:v>
                </c:pt>
                <c:pt idx="3">
                  <c:v>Q2 2024</c:v>
                </c:pt>
              </c:strCache>
            </c:strRef>
          </c:cat>
          <c:val>
            <c:numRef>
              <c:f>'Time Plot Site Consistent PCP'!$B$16:$B$19</c:f>
              <c:numCache>
                <c:formatCode>0</c:formatCode>
                <c:ptCount val="4"/>
                <c:pt idx="0">
                  <c:v>16400</c:v>
                </c:pt>
                <c:pt idx="1">
                  <c:v>15245</c:v>
                </c:pt>
                <c:pt idx="2">
                  <c:v>13533</c:v>
                </c:pt>
                <c:pt idx="3">
                  <c:v>13861</c:v>
                </c:pt>
              </c:numCache>
            </c:numRef>
          </c:val>
          <c:smooth val="0"/>
          <c:extLst>
            <c:ext xmlns:c16="http://schemas.microsoft.com/office/drawing/2014/chart" uri="{C3380CC4-5D6E-409C-BE32-E72D297353CC}">
              <c16:uniqueId val="{00000000-BFED-4DFC-BD9A-F6A0A081F09E}"/>
            </c:ext>
          </c:extLst>
        </c:ser>
        <c:ser>
          <c:idx val="2"/>
          <c:order val="1"/>
          <c:tx>
            <c:strRef>
              <c:f>'Time Plot Site Consistent PCP'!$C$15</c:f>
              <c:strCache>
                <c:ptCount val="1"/>
                <c:pt idx="0">
                  <c:v>CHC Norwalk</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dLbl>
              <c:idx val="35"/>
              <c:tx>
                <c:rich>
                  <a:bodyPr/>
                  <a:lstStyle/>
                  <a:p>
                    <a:r>
                      <a:rPr lang="en-US"/>
                      <a:t> </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ED-4DFC-BD9A-F6A0A081F0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'Time Plot Site Consistent PCP'!$A$16:$A$19</c:f>
              <c:strCache>
                <c:ptCount val="4"/>
                <c:pt idx="0">
                  <c:v>Q3 2023</c:v>
                </c:pt>
                <c:pt idx="1">
                  <c:v>Q4 2023</c:v>
                </c:pt>
                <c:pt idx="2">
                  <c:v>Q1 2024</c:v>
                </c:pt>
                <c:pt idx="3">
                  <c:v>Q2 2024</c:v>
                </c:pt>
              </c:strCache>
            </c:strRef>
          </c:cat>
          <c:val>
            <c:numRef>
              <c:f>'Time Plot Site Consistent PCP'!$C$16:$C$19</c:f>
              <c:numCache>
                <c:formatCode>0</c:formatCode>
                <c:ptCount val="4"/>
                <c:pt idx="0">
                  <c:v>4239</c:v>
                </c:pt>
                <c:pt idx="1">
                  <c:v>3751</c:v>
                </c:pt>
                <c:pt idx="2">
                  <c:v>4059</c:v>
                </c:pt>
                <c:pt idx="3">
                  <c:v>4734</c:v>
                </c:pt>
              </c:numCache>
            </c:numRef>
          </c:val>
          <c:smooth val="0"/>
          <c:extLst>
            <c:ext xmlns:c16="http://schemas.microsoft.com/office/drawing/2014/chart" uri="{C3380CC4-5D6E-409C-BE32-E72D297353CC}">
              <c16:uniqueId val="{00000002-BFED-4DFC-BD9A-F6A0A081F09E}"/>
            </c:ext>
          </c:extLst>
        </c:ser>
        <c:dLbls>
          <c:showLegendKey val="0"/>
          <c:showVal val="0"/>
          <c:showCatName val="0"/>
          <c:showSerName val="0"/>
          <c:showPercent val="0"/>
          <c:showBubbleSize val="0"/>
        </c:dLbls>
        <c:marker val="1"/>
        <c:smooth val="0"/>
        <c:axId val="122036992"/>
        <c:axId val="122038528"/>
      </c:lineChart>
      <c:catAx>
        <c:axId val="122036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22038528"/>
        <c:crosses val="autoZero"/>
        <c:auto val="0"/>
        <c:lblAlgn val="ctr"/>
        <c:lblOffset val="100"/>
        <c:tickMarkSkip val="1"/>
        <c:noMultiLvlLbl val="0"/>
      </c:catAx>
      <c:valAx>
        <c:axId val="122038528"/>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Number of Patient Uses</a:t>
                </a:r>
              </a:p>
            </c:rich>
          </c:tx>
          <c:layout>
            <c:manualLayout>
              <c:xMode val="edge"/>
              <c:yMode val="edge"/>
              <c:x val="4.5304578846716489E-5"/>
              <c:y val="0.31654004997661983"/>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036992"/>
        <c:crosses val="autoZero"/>
        <c:crossBetween val="midCat"/>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0"/>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05FC9-D276-4A07-82CB-AC391D08B6F5}" type="doc">
      <dgm:prSet loTypeId="urn:diagrams.loki3.com/BracketList" loCatId="officeonline" qsTypeId="urn:microsoft.com/office/officeart/2005/8/quickstyle/simple3" qsCatId="simple" csTypeId="urn:microsoft.com/office/officeart/2005/8/colors/colorful5" csCatId="colorful" phldr="1"/>
      <dgm:spPr/>
      <dgm:t>
        <a:bodyPr/>
        <a:lstStyle/>
        <a:p>
          <a:endParaRPr lang="en-US"/>
        </a:p>
      </dgm:t>
    </dgm:pt>
    <dgm:pt modelId="{23A3AFA6-B13B-489B-A46B-6687FDE40E13}">
      <dgm:prSet phldrT="[Text]" custT="1"/>
      <dgm:spPr>
        <a:xfrm>
          <a:off x="0" y="25192"/>
          <a:ext cx="2133600" cy="732600"/>
        </a:xfrm>
        <a:prstGeom prst="rect">
          <a:avLst/>
        </a:prstGeom>
        <a:noFill/>
        <a:ln>
          <a:noFill/>
        </a:ln>
        <a:effectLst/>
      </dgm:spPr>
      <dgm:t>
        <a:bodyPr/>
        <a:lstStyle/>
        <a:p>
          <a:r>
            <a:rPr lang="en-US" sz="1800" b="1" dirty="0" smtClean="0">
              <a:solidFill>
                <a:sysClr val="windowText" lastClr="000000">
                  <a:hueOff val="0"/>
                  <a:satOff val="0"/>
                  <a:lumOff val="0"/>
                  <a:alphaOff val="0"/>
                </a:sysClr>
              </a:solidFill>
              <a:latin typeface="Calibri" panose="020F0502020204030204"/>
              <a:ea typeface="+mn-ea"/>
              <a:cs typeface="+mn-cs"/>
            </a:rPr>
            <a:t>We aim to improve</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836E1FB7-41B8-4E8F-B457-AF5703EF04D9}" type="parTrans" cxnId="{7882C875-A119-4191-852D-1A7B2676EF1B}">
      <dgm:prSet/>
      <dgm:spPr/>
      <dgm:t>
        <a:bodyPr/>
        <a:lstStyle/>
        <a:p>
          <a:endParaRPr lang="en-US"/>
        </a:p>
      </dgm:t>
    </dgm:pt>
    <dgm:pt modelId="{7A61AFC7-0B09-48C9-A0A7-9346A3046FAB}" type="sibTrans" cxnId="{7882C875-A119-4191-852D-1A7B2676EF1B}">
      <dgm:prSet/>
      <dgm:spPr/>
      <dgm:t>
        <a:bodyPr/>
        <a:lstStyle/>
        <a:p>
          <a:endParaRPr lang="en-US"/>
        </a:p>
      </dgm:t>
    </dgm:pt>
    <dgm:pt modelId="{3813E08C-A6B4-4575-8607-27256BFF40E7}">
      <dgm:prSet phldrT="[Text]" custT="1"/>
      <dgm:spPr>
        <a:xfrm>
          <a:off x="2731008" y="25192"/>
          <a:ext cx="5803393" cy="732600"/>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Access to and usage of the patient portal at the Stamford location</a:t>
          </a:r>
          <a:endParaRPr lang="en-US" sz="1600" dirty="0">
            <a:solidFill>
              <a:sysClr val="windowText" lastClr="000000"/>
            </a:solidFill>
            <a:latin typeface="Calibri" panose="020F0502020204030204"/>
            <a:ea typeface="+mn-ea"/>
            <a:cs typeface="+mn-cs"/>
          </a:endParaRPr>
        </a:p>
      </dgm:t>
    </dgm:pt>
    <dgm:pt modelId="{E483DFA1-6A3E-467C-B337-E3E6EFC9D0DB}" type="parTrans" cxnId="{73F6FCDE-F35A-47E3-8120-33A6184801CD}">
      <dgm:prSet/>
      <dgm:spPr/>
      <dgm:t>
        <a:bodyPr/>
        <a:lstStyle/>
        <a:p>
          <a:endParaRPr lang="en-US"/>
        </a:p>
      </dgm:t>
    </dgm:pt>
    <dgm:pt modelId="{C6772784-C542-4609-A52B-276462F04E2D}" type="sibTrans" cxnId="{73F6FCDE-F35A-47E3-8120-33A6184801CD}">
      <dgm:prSet/>
      <dgm:spPr/>
      <dgm:t>
        <a:bodyPr/>
        <a:lstStyle/>
        <a:p>
          <a:endParaRPr lang="en-US"/>
        </a:p>
      </dgm:t>
    </dgm:pt>
    <dgm:pt modelId="{5FBC0F64-3125-49BF-840F-2F443A68BDC2}">
      <dgm:prSet phldrT="[Text]" custT="1"/>
      <dgm:spPr>
        <a:xfrm>
          <a:off x="0" y="890992"/>
          <a:ext cx="2133600" cy="732600"/>
        </a:xfrm>
        <a:prstGeom prst="rect">
          <a:avLst/>
        </a:prstGeom>
        <a:noFill/>
        <a:ln>
          <a:noFill/>
        </a:ln>
        <a:effectLst/>
      </dgm:spPr>
      <dgm:t>
        <a:bodyPr/>
        <a:lstStyle/>
        <a:p>
          <a:r>
            <a:rPr lang="en-US" sz="1800" b="1" dirty="0" smtClean="0">
              <a:solidFill>
                <a:sysClr val="windowText" lastClr="000000">
                  <a:hueOff val="0"/>
                  <a:satOff val="0"/>
                  <a:lumOff val="0"/>
                  <a:alphaOff val="0"/>
                </a:sysClr>
              </a:solidFill>
              <a:latin typeface="Calibri" panose="020F0502020204030204"/>
              <a:ea typeface="+mn-ea"/>
              <a:cs typeface="+mn-cs"/>
            </a:rPr>
            <a:t>In</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B0593E55-7BBA-49F8-9CA4-5AA4C9F21BE0}" type="parTrans" cxnId="{369361BD-FCE8-4E52-ADF3-EB28628409AF}">
      <dgm:prSet/>
      <dgm:spPr/>
      <dgm:t>
        <a:bodyPr/>
        <a:lstStyle/>
        <a:p>
          <a:endParaRPr lang="en-US"/>
        </a:p>
      </dgm:t>
    </dgm:pt>
    <dgm:pt modelId="{3E595E6E-B955-47FE-886F-AD5365D36725}" type="sibTrans" cxnId="{369361BD-FCE8-4E52-ADF3-EB28628409AF}">
      <dgm:prSet/>
      <dgm:spPr/>
      <dgm:t>
        <a:bodyPr/>
        <a:lstStyle/>
        <a:p>
          <a:endParaRPr lang="en-US"/>
        </a:p>
      </dgm:t>
    </dgm:pt>
    <dgm:pt modelId="{0C39AF44-80A8-4909-9017-EC682FC16446}">
      <dgm:prSet phldrT="[Text]" custT="1"/>
      <dgm:spPr>
        <a:xfrm>
          <a:off x="0" y="1756792"/>
          <a:ext cx="2133600" cy="1053112"/>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The process begins with</a:t>
          </a:r>
          <a:endParaRPr lang="en-US" sz="2100" b="1" dirty="0">
            <a:solidFill>
              <a:sysClr val="windowText" lastClr="000000">
                <a:hueOff val="0"/>
                <a:satOff val="0"/>
                <a:lumOff val="0"/>
                <a:alphaOff val="0"/>
              </a:sysClr>
            </a:solidFill>
            <a:latin typeface="Calibri" panose="020F0502020204030204"/>
            <a:ea typeface="+mn-ea"/>
            <a:cs typeface="+mn-cs"/>
          </a:endParaRPr>
        </a:p>
      </dgm:t>
    </dgm:pt>
    <dgm:pt modelId="{BB5F584F-A29E-404D-80AD-88ECD20B955A}" type="parTrans" cxnId="{7181E062-C273-400C-83DB-0120FBD04AB1}">
      <dgm:prSet/>
      <dgm:spPr/>
      <dgm:t>
        <a:bodyPr/>
        <a:lstStyle/>
        <a:p>
          <a:endParaRPr lang="en-US"/>
        </a:p>
      </dgm:t>
    </dgm:pt>
    <dgm:pt modelId="{156988DD-B059-4030-810C-ACE544FC0D2B}" type="sibTrans" cxnId="{7181E062-C273-400C-83DB-0120FBD04AB1}">
      <dgm:prSet/>
      <dgm:spPr/>
      <dgm:t>
        <a:bodyPr/>
        <a:lstStyle/>
        <a:p>
          <a:endParaRPr lang="en-US"/>
        </a:p>
      </dgm:t>
    </dgm:pt>
    <dgm:pt modelId="{A25D86C3-EADB-4275-95F0-CD9034AE095F}">
      <dgm:prSet phldrT="[Text]" custT="1"/>
      <dgm:spPr>
        <a:xfrm>
          <a:off x="2731008" y="890992"/>
          <a:ext cx="5803393" cy="732600"/>
        </a:xfrm>
        <a:prstGeom prst="rect">
          <a:avLst/>
        </a:prstGeom>
        <a:gradFill rotWithShape="0">
          <a:gsLst>
            <a:gs pos="0">
              <a:srgbClr val="4472C4">
                <a:hueOff val="-1225557"/>
                <a:satOff val="-1705"/>
                <a:lumOff val="-654"/>
                <a:alphaOff val="0"/>
                <a:lumMod val="110000"/>
                <a:satMod val="105000"/>
                <a:tint val="67000"/>
              </a:srgbClr>
            </a:gs>
            <a:gs pos="50000">
              <a:srgbClr val="4472C4">
                <a:hueOff val="-1225557"/>
                <a:satOff val="-1705"/>
                <a:lumOff val="-654"/>
                <a:alphaOff val="0"/>
                <a:lumMod val="105000"/>
                <a:satMod val="103000"/>
                <a:tint val="73000"/>
              </a:srgbClr>
            </a:gs>
            <a:gs pos="100000">
              <a:srgbClr val="4472C4">
                <a:hueOff val="-1225557"/>
                <a:satOff val="-1705"/>
                <a:lumOff val="-654"/>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The reception area and the second </a:t>
          </a:r>
          <a:r>
            <a:rPr lang="en-US" sz="1600" dirty="0" smtClean="0">
              <a:solidFill>
                <a:sysClr val="windowText" lastClr="000000"/>
              </a:solidFill>
              <a:latin typeface="Calibri" panose="020F0502020204030204"/>
              <a:ea typeface="+mn-ea"/>
              <a:cs typeface="+mn-cs"/>
            </a:rPr>
            <a:t>floor </a:t>
          </a:r>
          <a:r>
            <a:rPr lang="en-US" sz="1600" dirty="0" smtClean="0">
              <a:solidFill>
                <a:sysClr val="windowText" lastClr="000000"/>
              </a:solidFill>
              <a:latin typeface="Calibri" panose="020F0502020204030204"/>
              <a:ea typeface="+mn-ea"/>
              <a:cs typeface="+mn-cs"/>
            </a:rPr>
            <a:t>medical PODS</a:t>
          </a:r>
          <a:endParaRPr lang="en-US" sz="1600" dirty="0">
            <a:solidFill>
              <a:sysClr val="windowText" lastClr="000000"/>
            </a:solidFill>
            <a:latin typeface="Calibri" panose="020F0502020204030204"/>
            <a:ea typeface="+mn-ea"/>
            <a:cs typeface="+mn-cs"/>
          </a:endParaRPr>
        </a:p>
      </dgm:t>
    </dgm:pt>
    <dgm:pt modelId="{C17B3235-A1B1-4E35-A7B0-6096F37B2902}" type="parTrans" cxnId="{3474F3FE-9BDD-4A1B-BDF6-D1FE15CAB424}">
      <dgm:prSet/>
      <dgm:spPr/>
      <dgm:t>
        <a:bodyPr/>
        <a:lstStyle/>
        <a:p>
          <a:endParaRPr lang="en-US"/>
        </a:p>
      </dgm:t>
    </dgm:pt>
    <dgm:pt modelId="{535956B3-8C12-4973-AD83-B9DE006810F8}" type="sibTrans" cxnId="{3474F3FE-9BDD-4A1B-BDF6-D1FE15CAB424}">
      <dgm:prSet/>
      <dgm:spPr/>
      <dgm:t>
        <a:bodyPr/>
        <a:lstStyle/>
        <a:p>
          <a:endParaRPr lang="en-US"/>
        </a:p>
      </dgm:t>
    </dgm:pt>
    <dgm:pt modelId="{4579C739-9B1A-4433-84B2-C9284774BA7B}">
      <dgm:prSet phldrT="[Text]" custT="1"/>
      <dgm:spPr>
        <a:xfrm>
          <a:off x="0" y="2943105"/>
          <a:ext cx="2133600" cy="732600"/>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The process ends with</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B47CD5C7-AB18-4BB9-B5F2-81622E221E95}" type="parTrans" cxnId="{876D57BB-7599-4ADD-81D1-37A9A01588BD}">
      <dgm:prSet/>
      <dgm:spPr/>
      <dgm:t>
        <a:bodyPr/>
        <a:lstStyle/>
        <a:p>
          <a:endParaRPr lang="en-US"/>
        </a:p>
      </dgm:t>
    </dgm:pt>
    <dgm:pt modelId="{8E0D6C29-B589-4E34-B403-17513CF6DEDA}" type="sibTrans" cxnId="{876D57BB-7599-4ADD-81D1-37A9A01588BD}">
      <dgm:prSet/>
      <dgm:spPr/>
      <dgm:t>
        <a:bodyPr/>
        <a:lstStyle/>
        <a:p>
          <a:endParaRPr lang="en-US"/>
        </a:p>
      </dgm:t>
    </dgm:pt>
    <dgm:pt modelId="{4116D923-3DE5-4EC5-BFDB-86285A8C3598}">
      <dgm:prSet phldrT="[Text]" custT="1"/>
      <dgm:spPr>
        <a:xfrm>
          <a:off x="0" y="3808905"/>
          <a:ext cx="2133600" cy="732600"/>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Working on this now we expect</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DA854F54-B4EC-4130-9E51-B3E5DA9923DF}" type="parTrans" cxnId="{312D7F26-6BC7-4814-B1BE-2BBFD19598E6}">
      <dgm:prSet/>
      <dgm:spPr/>
      <dgm:t>
        <a:bodyPr/>
        <a:lstStyle/>
        <a:p>
          <a:endParaRPr lang="en-US"/>
        </a:p>
      </dgm:t>
    </dgm:pt>
    <dgm:pt modelId="{2B5C527C-2A5F-4F71-9138-CA7B8E4F7548}" type="sibTrans" cxnId="{312D7F26-6BC7-4814-B1BE-2BBFD19598E6}">
      <dgm:prSet/>
      <dgm:spPr/>
      <dgm:t>
        <a:bodyPr/>
        <a:lstStyle/>
        <a:p>
          <a:endParaRPr lang="en-US"/>
        </a:p>
      </dgm:t>
    </dgm:pt>
    <dgm:pt modelId="{BDA20F66-4E23-47B5-AAB7-687B7DCDED00}">
      <dgm:prSet phldrT="[Text]" custT="1"/>
      <dgm:spPr>
        <a:xfrm>
          <a:off x="2731008" y="2943105"/>
          <a:ext cx="5803393" cy="732600"/>
        </a:xfrm>
        <a:prstGeom prst="rect">
          <a:avLst/>
        </a:prstGeom>
        <a:gradFill rotWithShape="0">
          <a:gsLst>
            <a:gs pos="0">
              <a:srgbClr val="4472C4">
                <a:hueOff val="-3676672"/>
                <a:satOff val="-5114"/>
                <a:lumOff val="-1961"/>
                <a:alphaOff val="0"/>
                <a:lumMod val="110000"/>
                <a:satMod val="105000"/>
                <a:tint val="67000"/>
              </a:srgbClr>
            </a:gs>
            <a:gs pos="50000">
              <a:srgbClr val="4472C4">
                <a:hueOff val="-3676672"/>
                <a:satOff val="-5114"/>
                <a:lumOff val="-1961"/>
                <a:alphaOff val="0"/>
                <a:lumMod val="105000"/>
                <a:satMod val="103000"/>
                <a:tint val="73000"/>
              </a:srgbClr>
            </a:gs>
            <a:gs pos="100000">
              <a:srgbClr val="4472C4">
                <a:hueOff val="-3676672"/>
                <a:satOff val="-5114"/>
                <a:lumOff val="-1961"/>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The </a:t>
          </a:r>
          <a:r>
            <a:rPr lang="en-US" sz="1600" dirty="0" smtClean="0">
              <a:solidFill>
                <a:sysClr val="windowText" lastClr="000000"/>
              </a:solidFill>
              <a:latin typeface="Calibri" panose="020F0502020204030204"/>
              <a:ea typeface="+mn-ea"/>
              <a:cs typeface="+mn-cs"/>
            </a:rPr>
            <a:t>end of visit summary card being handed out / check-out</a:t>
          </a:r>
          <a:endParaRPr lang="en-US" sz="1600" dirty="0">
            <a:solidFill>
              <a:sysClr val="windowText" lastClr="000000"/>
            </a:solidFill>
            <a:latin typeface="Calibri" panose="020F0502020204030204"/>
            <a:ea typeface="+mn-ea"/>
            <a:cs typeface="+mn-cs"/>
          </a:endParaRPr>
        </a:p>
      </dgm:t>
    </dgm:pt>
    <dgm:pt modelId="{406BE115-C2F1-4F53-B5B3-01C28047908F}" type="parTrans" cxnId="{C36E4F41-5493-437F-BC53-BF5BB0B2D5B1}">
      <dgm:prSet/>
      <dgm:spPr/>
      <dgm:t>
        <a:bodyPr/>
        <a:lstStyle/>
        <a:p>
          <a:endParaRPr lang="en-US"/>
        </a:p>
      </dgm:t>
    </dgm:pt>
    <dgm:pt modelId="{3CF7C7F8-401D-4A06-B410-0ADED022F434}" type="sibTrans" cxnId="{C36E4F41-5493-437F-BC53-BF5BB0B2D5B1}">
      <dgm:prSet/>
      <dgm:spPr/>
      <dgm:t>
        <a:bodyPr/>
        <a:lstStyle/>
        <a:p>
          <a:endParaRPr lang="en-US"/>
        </a:p>
      </dgm:t>
    </dgm:pt>
    <dgm:pt modelId="{92574F46-373C-491B-B78A-0DB237A8F20D}">
      <dgm:prSet phldrT="[Text]" custT="1"/>
      <dgm:spPr>
        <a:xfrm>
          <a:off x="0" y="4674705"/>
          <a:ext cx="2133600" cy="732600"/>
        </a:xfrm>
        <a:prstGeom prst="rect">
          <a:avLst/>
        </a:prstGeom>
        <a:noFill/>
        <a:ln>
          <a:noFill/>
        </a:ln>
        <a:effectLst/>
      </dgm:spPr>
      <dgm:t>
        <a:bodyPr/>
        <a:lstStyle/>
        <a:p>
          <a:pPr algn="r"/>
          <a:r>
            <a:rPr lang="en-US" sz="1800" b="1" dirty="0" smtClean="0">
              <a:solidFill>
                <a:sysClr val="windowText" lastClr="000000">
                  <a:hueOff val="0"/>
                  <a:satOff val="0"/>
                  <a:lumOff val="0"/>
                  <a:alphaOff val="0"/>
                </a:sysClr>
              </a:solidFill>
              <a:latin typeface="Calibri" panose="020F0502020204030204"/>
              <a:ea typeface="+mn-ea"/>
              <a:cs typeface="+mn-cs"/>
            </a:rPr>
            <a:t>It is important to work on this now because</a:t>
          </a:r>
          <a:endParaRPr lang="en-US" sz="1800" b="1" dirty="0">
            <a:solidFill>
              <a:sysClr val="windowText" lastClr="000000">
                <a:hueOff val="0"/>
                <a:satOff val="0"/>
                <a:lumOff val="0"/>
                <a:alphaOff val="0"/>
              </a:sysClr>
            </a:solidFill>
            <a:latin typeface="Calibri" panose="020F0502020204030204"/>
            <a:ea typeface="+mn-ea"/>
            <a:cs typeface="+mn-cs"/>
          </a:endParaRPr>
        </a:p>
      </dgm:t>
    </dgm:pt>
    <dgm:pt modelId="{44214B7D-93D4-4423-BA77-60C104AF58B9}" type="parTrans" cxnId="{41792CFF-8ADA-4B31-9079-347A8AF001BA}">
      <dgm:prSet/>
      <dgm:spPr/>
      <dgm:t>
        <a:bodyPr/>
        <a:lstStyle/>
        <a:p>
          <a:endParaRPr lang="en-US"/>
        </a:p>
      </dgm:t>
    </dgm:pt>
    <dgm:pt modelId="{8786E44A-3A10-4E65-BB66-8F7FCC063FBE}" type="sibTrans" cxnId="{41792CFF-8ADA-4B31-9079-347A8AF001BA}">
      <dgm:prSet/>
      <dgm:spPr/>
      <dgm:t>
        <a:bodyPr/>
        <a:lstStyle/>
        <a:p>
          <a:endParaRPr lang="en-US"/>
        </a:p>
      </dgm:t>
    </dgm:pt>
    <dgm:pt modelId="{64E7A648-6028-43E8-9DC0-8C6598AEFD20}">
      <dgm:prSet phldrT="[Text]" custT="1"/>
      <dgm:spPr>
        <a:xfrm>
          <a:off x="2731008" y="3808905"/>
          <a:ext cx="5803393" cy="732600"/>
        </a:xfrm>
        <a:prstGeom prst="rect">
          <a:avLst/>
        </a:prstGeom>
        <a:gradFill rotWithShape="0">
          <a:gsLst>
            <a:gs pos="0">
              <a:srgbClr val="4472C4">
                <a:hueOff val="-4902230"/>
                <a:satOff val="-6819"/>
                <a:lumOff val="-2615"/>
                <a:alphaOff val="0"/>
                <a:lumMod val="110000"/>
                <a:satMod val="105000"/>
                <a:tint val="67000"/>
              </a:srgbClr>
            </a:gs>
            <a:gs pos="50000">
              <a:srgbClr val="4472C4">
                <a:hueOff val="-4902230"/>
                <a:satOff val="-6819"/>
                <a:lumOff val="-2615"/>
                <a:alphaOff val="0"/>
                <a:lumMod val="105000"/>
                <a:satMod val="103000"/>
                <a:tint val="73000"/>
              </a:srgbClr>
            </a:gs>
            <a:gs pos="100000">
              <a:srgbClr val="4472C4">
                <a:hueOff val="-4902230"/>
                <a:satOff val="-6819"/>
                <a:lumOff val="-2615"/>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Increase awareness and use of the CHC portal by patients</a:t>
          </a:r>
          <a:endParaRPr lang="en-US" sz="1600" dirty="0">
            <a:solidFill>
              <a:sysClr val="windowText" lastClr="000000"/>
            </a:solidFill>
            <a:latin typeface="Calibri" panose="020F0502020204030204"/>
            <a:ea typeface="+mn-ea"/>
            <a:cs typeface="+mn-cs"/>
          </a:endParaRPr>
        </a:p>
      </dgm:t>
    </dgm:pt>
    <dgm:pt modelId="{5E2BA33E-1491-466E-8A19-EEF93FAFE440}" type="parTrans" cxnId="{7E66283D-97AE-47D7-B763-285373F879C8}">
      <dgm:prSet/>
      <dgm:spPr/>
      <dgm:t>
        <a:bodyPr/>
        <a:lstStyle/>
        <a:p>
          <a:endParaRPr lang="en-US"/>
        </a:p>
      </dgm:t>
    </dgm:pt>
    <dgm:pt modelId="{7B5DD2BD-721A-4E33-83DC-8B7E4D1E6FBF}" type="sibTrans" cxnId="{7E66283D-97AE-47D7-B763-285373F879C8}">
      <dgm:prSet/>
      <dgm:spPr/>
      <dgm:t>
        <a:bodyPr/>
        <a:lstStyle/>
        <a:p>
          <a:endParaRPr lang="en-US"/>
        </a:p>
      </dgm:t>
    </dgm:pt>
    <dgm:pt modelId="{C574DDDE-1C8E-44C0-88BA-DA7F9F2F5D62}">
      <dgm:prSet phldrT="[Text]" custT="1"/>
      <dgm:spPr>
        <a:xfrm>
          <a:off x="2731008" y="4674705"/>
          <a:ext cx="5803393" cy="732600"/>
        </a:xfrm>
        <a:prstGeom prst="rect">
          <a:avLst/>
        </a:prstGeom>
        <a:gradFill rotWithShape="0">
          <a:gsLst>
            <a:gs pos="0">
              <a:srgbClr val="4472C4">
                <a:hueOff val="-6127787"/>
                <a:satOff val="-8523"/>
                <a:lumOff val="-3268"/>
                <a:alphaOff val="0"/>
                <a:lumMod val="110000"/>
                <a:satMod val="105000"/>
                <a:tint val="67000"/>
              </a:srgbClr>
            </a:gs>
            <a:gs pos="50000">
              <a:srgbClr val="4472C4">
                <a:hueOff val="-6127787"/>
                <a:satOff val="-8523"/>
                <a:lumOff val="-3268"/>
                <a:alphaOff val="0"/>
                <a:lumMod val="105000"/>
                <a:satMod val="103000"/>
                <a:tint val="73000"/>
              </a:srgbClr>
            </a:gs>
            <a:gs pos="100000">
              <a:srgbClr val="4472C4">
                <a:hueOff val="-6127787"/>
                <a:satOff val="-8523"/>
                <a:lumOff val="-3268"/>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Improving patient awareness of the portal may help to increase responsibility patients feel for their own health. Additionally, it may help to reduce cancellation rates while improving patient ability to request refills, schedule appointments, review labs, and send secure messages </a:t>
          </a:r>
          <a:r>
            <a:rPr lang="en-US" sz="1600" smtClean="0">
              <a:solidFill>
                <a:sysClr val="windowText" lastClr="000000"/>
              </a:solidFill>
              <a:latin typeface="Calibri" panose="020F0502020204030204"/>
              <a:ea typeface="+mn-ea"/>
              <a:cs typeface="+mn-cs"/>
            </a:rPr>
            <a:t>to providers</a:t>
          </a:r>
          <a:endParaRPr lang="en-US" sz="1600" dirty="0">
            <a:solidFill>
              <a:sysClr val="windowText" lastClr="000000"/>
            </a:solidFill>
            <a:latin typeface="Calibri" panose="020F0502020204030204"/>
            <a:ea typeface="+mn-ea"/>
            <a:cs typeface="+mn-cs"/>
          </a:endParaRPr>
        </a:p>
      </dgm:t>
    </dgm:pt>
    <dgm:pt modelId="{5F1FC445-FE69-4207-91C3-E343E67DEE6F}" type="parTrans" cxnId="{D3705155-5226-4F07-B5F5-CE65EC2D21AF}">
      <dgm:prSet/>
      <dgm:spPr/>
      <dgm:t>
        <a:bodyPr/>
        <a:lstStyle/>
        <a:p>
          <a:endParaRPr lang="en-US"/>
        </a:p>
      </dgm:t>
    </dgm:pt>
    <dgm:pt modelId="{80766AF2-9C43-43B6-A2E8-D5D5EBAC48FF}" type="sibTrans" cxnId="{D3705155-5226-4F07-B5F5-CE65EC2D21AF}">
      <dgm:prSet/>
      <dgm:spPr/>
      <dgm:t>
        <a:bodyPr/>
        <a:lstStyle/>
        <a:p>
          <a:endParaRPr lang="en-US"/>
        </a:p>
      </dgm:t>
    </dgm:pt>
    <dgm:pt modelId="{75D35A07-64D8-4EC8-864C-92A053CE7D68}">
      <dgm:prSet phldrT="[Text]" custT="1"/>
      <dgm:spPr>
        <a:xfrm>
          <a:off x="2731008" y="1756792"/>
          <a:ext cx="5803393" cy="1053112"/>
        </a:xfr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algn="l"/>
          <a:r>
            <a:rPr lang="en-US" sz="1600" dirty="0" smtClean="0">
              <a:solidFill>
                <a:sysClr val="windowText" lastClr="000000"/>
              </a:solidFill>
              <a:latin typeface="Calibri" panose="020F0502020204030204"/>
              <a:ea typeface="+mn-ea"/>
              <a:cs typeface="+mn-cs"/>
            </a:rPr>
            <a:t>The check-in process and digitally in the lobby</a:t>
          </a:r>
          <a:endParaRPr lang="en-US" sz="1600" dirty="0">
            <a:solidFill>
              <a:sysClr val="windowText" lastClr="000000"/>
            </a:solidFill>
            <a:latin typeface="Calibri" panose="020F0502020204030204"/>
            <a:ea typeface="+mn-ea"/>
            <a:cs typeface="+mn-cs"/>
          </a:endParaRPr>
        </a:p>
      </dgm:t>
    </dgm:pt>
    <dgm:pt modelId="{F27372AF-DD89-4413-99CD-904E209E551D}" type="parTrans" cxnId="{4EA3CFE7-2A19-495A-A711-BB4BE5CBD2EB}">
      <dgm:prSet/>
      <dgm:spPr/>
      <dgm:t>
        <a:bodyPr/>
        <a:lstStyle/>
        <a:p>
          <a:endParaRPr lang="en-US"/>
        </a:p>
      </dgm:t>
    </dgm:pt>
    <dgm:pt modelId="{0D910E83-7181-4BBF-A8A0-638C8A59827C}" type="sibTrans" cxnId="{4EA3CFE7-2A19-495A-A711-BB4BE5CBD2EB}">
      <dgm:prSet/>
      <dgm:spPr/>
      <dgm:t>
        <a:bodyPr/>
        <a:lstStyle/>
        <a:p>
          <a:endParaRPr lang="en-US"/>
        </a:p>
      </dgm:t>
    </dgm:pt>
    <dgm:pt modelId="{8F1142C3-B784-4016-BFCC-B7CADB5F8409}" type="pres">
      <dgm:prSet presAssocID="{78B05FC9-D276-4A07-82CB-AC391D08B6F5}" presName="Name0" presStyleCnt="0">
        <dgm:presLayoutVars>
          <dgm:dir/>
          <dgm:animLvl val="lvl"/>
          <dgm:resizeHandles val="exact"/>
        </dgm:presLayoutVars>
      </dgm:prSet>
      <dgm:spPr/>
      <dgm:t>
        <a:bodyPr/>
        <a:lstStyle/>
        <a:p>
          <a:endParaRPr lang="en-US"/>
        </a:p>
      </dgm:t>
    </dgm:pt>
    <dgm:pt modelId="{F1E50067-E7E4-4107-A51D-B8C33106E781}" type="pres">
      <dgm:prSet presAssocID="{23A3AFA6-B13B-489B-A46B-6687FDE40E13}" presName="linNode" presStyleCnt="0"/>
      <dgm:spPr/>
    </dgm:pt>
    <dgm:pt modelId="{E680A0CF-98D3-4A0C-9072-749E075594E9}" type="pres">
      <dgm:prSet presAssocID="{23A3AFA6-B13B-489B-A46B-6687FDE40E13}" presName="parTx" presStyleLbl="revTx" presStyleIdx="0" presStyleCnt="6">
        <dgm:presLayoutVars>
          <dgm:chMax val="1"/>
          <dgm:bulletEnabled val="1"/>
        </dgm:presLayoutVars>
      </dgm:prSet>
      <dgm:spPr/>
      <dgm:t>
        <a:bodyPr/>
        <a:lstStyle/>
        <a:p>
          <a:endParaRPr lang="en-US"/>
        </a:p>
      </dgm:t>
    </dgm:pt>
    <dgm:pt modelId="{6D570D22-2400-4AA0-ABD0-D7025A0FB700}" type="pres">
      <dgm:prSet presAssocID="{23A3AFA6-B13B-489B-A46B-6687FDE40E13}" presName="bracket" presStyleLbl="parChTrans1D1" presStyleIdx="0" presStyleCnt="6" custScaleY="58418"/>
      <dgm:spPr>
        <a:xfrm>
          <a:off x="2133600" y="177507"/>
          <a:ext cx="426720" cy="427970"/>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80BF52DD-451C-4315-865D-CBFD2907717D}" type="pres">
      <dgm:prSet presAssocID="{23A3AFA6-B13B-489B-A46B-6687FDE40E13}" presName="spH" presStyleCnt="0"/>
      <dgm:spPr/>
    </dgm:pt>
    <dgm:pt modelId="{D17170AC-1F0C-4EB3-A65A-0D85CEB86422}" type="pres">
      <dgm:prSet presAssocID="{23A3AFA6-B13B-489B-A46B-6687FDE40E13}" presName="desTx" presStyleLbl="node1" presStyleIdx="0" presStyleCnt="6">
        <dgm:presLayoutVars>
          <dgm:bulletEnabled val="1"/>
        </dgm:presLayoutVars>
      </dgm:prSet>
      <dgm:spPr/>
      <dgm:t>
        <a:bodyPr/>
        <a:lstStyle/>
        <a:p>
          <a:endParaRPr lang="en-US"/>
        </a:p>
      </dgm:t>
    </dgm:pt>
    <dgm:pt modelId="{01DAF31C-82C2-4100-9261-4433C3F7C549}" type="pres">
      <dgm:prSet presAssocID="{7A61AFC7-0B09-48C9-A0A7-9346A3046FAB}" presName="spV" presStyleCnt="0"/>
      <dgm:spPr/>
    </dgm:pt>
    <dgm:pt modelId="{F642FB94-BB8C-4948-8B0D-BC941AB1862E}" type="pres">
      <dgm:prSet presAssocID="{5FBC0F64-3125-49BF-840F-2F443A68BDC2}" presName="linNode" presStyleCnt="0"/>
      <dgm:spPr/>
    </dgm:pt>
    <dgm:pt modelId="{115C7564-30C5-4A8F-8876-466BC249709D}" type="pres">
      <dgm:prSet presAssocID="{5FBC0F64-3125-49BF-840F-2F443A68BDC2}" presName="parTx" presStyleLbl="revTx" presStyleIdx="1" presStyleCnt="6">
        <dgm:presLayoutVars>
          <dgm:chMax val="1"/>
          <dgm:bulletEnabled val="1"/>
        </dgm:presLayoutVars>
      </dgm:prSet>
      <dgm:spPr/>
      <dgm:t>
        <a:bodyPr/>
        <a:lstStyle/>
        <a:p>
          <a:endParaRPr lang="en-US"/>
        </a:p>
      </dgm:t>
    </dgm:pt>
    <dgm:pt modelId="{D50D5F9A-76DC-4C6E-B6B4-7840225F3BD9}" type="pres">
      <dgm:prSet presAssocID="{5FBC0F64-3125-49BF-840F-2F443A68BDC2}" presName="bracket" presStyleLbl="parChTrans1D1" presStyleIdx="1" presStyleCnt="6" custScaleY="64817"/>
      <dgm:spPr>
        <a:xfrm>
          <a:off x="2133600" y="1019867"/>
          <a:ext cx="426720" cy="474849"/>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extLst>
        <a:ext uri="{E40237B7-FDA0-4F09-8148-C483321AD2D9}">
          <dgm14:cNvPr xmlns:dgm14="http://schemas.microsoft.com/office/drawing/2010/diagram" id="0" name="">
            <a:hlinkClick xmlns:r="http://schemas.openxmlformats.org/officeDocument/2006/relationships" r:id="" action="ppaction://noaction" highlightClick="1"/>
          </dgm14:cNvPr>
        </a:ext>
      </dgm:extLst>
    </dgm:pt>
    <dgm:pt modelId="{A4A3162C-D362-4108-AF4B-D5659287C7F5}" type="pres">
      <dgm:prSet presAssocID="{5FBC0F64-3125-49BF-840F-2F443A68BDC2}" presName="spH" presStyleCnt="0"/>
      <dgm:spPr/>
    </dgm:pt>
    <dgm:pt modelId="{751F17BF-FDD8-4613-B5BB-B9FBDFA0334C}" type="pres">
      <dgm:prSet presAssocID="{5FBC0F64-3125-49BF-840F-2F443A68BDC2}" presName="desTx" presStyleLbl="node1" presStyleIdx="1" presStyleCnt="6">
        <dgm:presLayoutVars>
          <dgm:bulletEnabled val="1"/>
        </dgm:presLayoutVars>
      </dgm:prSet>
      <dgm:spPr/>
      <dgm:t>
        <a:bodyPr/>
        <a:lstStyle/>
        <a:p>
          <a:endParaRPr lang="en-US"/>
        </a:p>
      </dgm:t>
    </dgm:pt>
    <dgm:pt modelId="{17FD74FF-7702-42B6-B3DD-A74DDED9B434}" type="pres">
      <dgm:prSet presAssocID="{3E595E6E-B955-47FE-886F-AD5365D36725}" presName="spV" presStyleCnt="0"/>
      <dgm:spPr/>
    </dgm:pt>
    <dgm:pt modelId="{50E53184-DE8A-4C80-BEEE-606AD4561D23}" type="pres">
      <dgm:prSet presAssocID="{0C39AF44-80A8-4909-9017-EC682FC16446}" presName="linNode" presStyleCnt="0"/>
      <dgm:spPr/>
    </dgm:pt>
    <dgm:pt modelId="{9D077E78-0E9C-46AD-8A74-7B3899C15CD8}" type="pres">
      <dgm:prSet presAssocID="{0C39AF44-80A8-4909-9017-EC682FC16446}" presName="parTx" presStyleLbl="revTx" presStyleIdx="2" presStyleCnt="6">
        <dgm:presLayoutVars>
          <dgm:chMax val="1"/>
          <dgm:bulletEnabled val="1"/>
        </dgm:presLayoutVars>
      </dgm:prSet>
      <dgm:spPr/>
      <dgm:t>
        <a:bodyPr/>
        <a:lstStyle/>
        <a:p>
          <a:endParaRPr lang="en-US"/>
        </a:p>
      </dgm:t>
    </dgm:pt>
    <dgm:pt modelId="{3F17E1D1-AB1D-4C0D-9B27-E12DB15ADE55}" type="pres">
      <dgm:prSet presAssocID="{0C39AF44-80A8-4909-9017-EC682FC16446}" presName="bracket" presStyleLbl="parChTrans1D1" presStyleIdx="2" presStyleCnt="6" custScaleY="61337"/>
      <dgm:spPr>
        <a:xfrm>
          <a:off x="2133600" y="1960374"/>
          <a:ext cx="426720" cy="645947"/>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DF653467-87A7-41D5-A1CA-44172674291A}" type="pres">
      <dgm:prSet presAssocID="{0C39AF44-80A8-4909-9017-EC682FC16446}" presName="spH" presStyleCnt="0"/>
      <dgm:spPr/>
    </dgm:pt>
    <dgm:pt modelId="{27414293-2DD2-476B-96CA-CF84F88EA85C}" type="pres">
      <dgm:prSet presAssocID="{0C39AF44-80A8-4909-9017-EC682FC16446}" presName="desTx" presStyleLbl="node1" presStyleIdx="2" presStyleCnt="6" custLinFactNeighborX="6088">
        <dgm:presLayoutVars>
          <dgm:bulletEnabled val="1"/>
        </dgm:presLayoutVars>
      </dgm:prSet>
      <dgm:spPr>
        <a:prstGeom prst="rect">
          <a:avLst/>
        </a:prstGeom>
      </dgm:spPr>
      <dgm:t>
        <a:bodyPr/>
        <a:lstStyle/>
        <a:p>
          <a:endParaRPr lang="en-US"/>
        </a:p>
      </dgm:t>
    </dgm:pt>
    <dgm:pt modelId="{5F6688D9-7D39-40B1-B6AE-0648126063F7}" type="pres">
      <dgm:prSet presAssocID="{156988DD-B059-4030-810C-ACE544FC0D2B}" presName="spV" presStyleCnt="0"/>
      <dgm:spPr/>
    </dgm:pt>
    <dgm:pt modelId="{AACE447C-F5A8-4782-A028-24C49C473647}" type="pres">
      <dgm:prSet presAssocID="{4579C739-9B1A-4433-84B2-C9284774BA7B}" presName="linNode" presStyleCnt="0"/>
      <dgm:spPr/>
    </dgm:pt>
    <dgm:pt modelId="{21E230A2-64D0-4C8B-854F-5F59CC7EA649}" type="pres">
      <dgm:prSet presAssocID="{4579C739-9B1A-4433-84B2-C9284774BA7B}" presName="parTx" presStyleLbl="revTx" presStyleIdx="3" presStyleCnt="6">
        <dgm:presLayoutVars>
          <dgm:chMax val="1"/>
          <dgm:bulletEnabled val="1"/>
        </dgm:presLayoutVars>
      </dgm:prSet>
      <dgm:spPr/>
      <dgm:t>
        <a:bodyPr/>
        <a:lstStyle/>
        <a:p>
          <a:endParaRPr lang="en-US"/>
        </a:p>
      </dgm:t>
    </dgm:pt>
    <dgm:pt modelId="{BEEEAB6E-FEEE-4F83-B0ED-A139C5EAF7B5}" type="pres">
      <dgm:prSet presAssocID="{4579C739-9B1A-4433-84B2-C9284774BA7B}" presName="bracket" presStyleLbl="parChTrans1D1" presStyleIdx="3" presStyleCnt="6" custScaleY="66652"/>
      <dgm:spPr>
        <a:xfrm>
          <a:off x="2133600" y="3065258"/>
          <a:ext cx="426720" cy="48829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5153FEFB-B68A-4A98-B610-E6F90F05FAEC}" type="pres">
      <dgm:prSet presAssocID="{4579C739-9B1A-4433-84B2-C9284774BA7B}" presName="spH" presStyleCnt="0"/>
      <dgm:spPr/>
    </dgm:pt>
    <dgm:pt modelId="{ACBBEEB6-2E01-4AE7-A6CA-C6E79DDB90FB}" type="pres">
      <dgm:prSet presAssocID="{4579C739-9B1A-4433-84B2-C9284774BA7B}" presName="desTx" presStyleLbl="node1" presStyleIdx="3" presStyleCnt="6">
        <dgm:presLayoutVars>
          <dgm:bulletEnabled val="1"/>
        </dgm:presLayoutVars>
      </dgm:prSet>
      <dgm:spPr>
        <a:prstGeom prst="rect">
          <a:avLst/>
        </a:prstGeom>
      </dgm:spPr>
      <dgm:t>
        <a:bodyPr/>
        <a:lstStyle/>
        <a:p>
          <a:endParaRPr lang="en-US"/>
        </a:p>
      </dgm:t>
    </dgm:pt>
    <dgm:pt modelId="{3D63994A-DED2-4CE2-92EA-9DFB02B0E65B}" type="pres">
      <dgm:prSet presAssocID="{8E0D6C29-B589-4E34-B403-17513CF6DEDA}" presName="spV" presStyleCnt="0"/>
      <dgm:spPr/>
    </dgm:pt>
    <dgm:pt modelId="{E3A77278-5CE5-4FE7-AE08-3D6A94BDA486}" type="pres">
      <dgm:prSet presAssocID="{4116D923-3DE5-4EC5-BFDB-86285A8C3598}" presName="linNode" presStyleCnt="0"/>
      <dgm:spPr/>
    </dgm:pt>
    <dgm:pt modelId="{7322587A-D17B-491D-A5C5-528BA13D75A5}" type="pres">
      <dgm:prSet presAssocID="{4116D923-3DE5-4EC5-BFDB-86285A8C3598}" presName="parTx" presStyleLbl="revTx" presStyleIdx="4" presStyleCnt="6">
        <dgm:presLayoutVars>
          <dgm:chMax val="1"/>
          <dgm:bulletEnabled val="1"/>
        </dgm:presLayoutVars>
      </dgm:prSet>
      <dgm:spPr/>
      <dgm:t>
        <a:bodyPr/>
        <a:lstStyle/>
        <a:p>
          <a:endParaRPr lang="en-US"/>
        </a:p>
      </dgm:t>
    </dgm:pt>
    <dgm:pt modelId="{5A73C570-93D4-4BB4-A97B-49E93FBB10AF}" type="pres">
      <dgm:prSet presAssocID="{4116D923-3DE5-4EC5-BFDB-86285A8C3598}" presName="bracket" presStyleLbl="parChTrans1D1" presStyleIdx="4" presStyleCnt="6" custScaleY="69943"/>
      <dgm:spPr>
        <a:xfrm>
          <a:off x="2133600" y="3919003"/>
          <a:ext cx="426720" cy="51240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E8AAC000-7280-4CD8-AE6A-A316A0E39DB1}" type="pres">
      <dgm:prSet presAssocID="{4116D923-3DE5-4EC5-BFDB-86285A8C3598}" presName="spH" presStyleCnt="0"/>
      <dgm:spPr/>
    </dgm:pt>
    <dgm:pt modelId="{75C79C7C-3729-4806-AAEE-46D8F6DADC47}" type="pres">
      <dgm:prSet presAssocID="{4116D923-3DE5-4EC5-BFDB-86285A8C3598}" presName="desTx" presStyleLbl="node1" presStyleIdx="4" presStyleCnt="6">
        <dgm:presLayoutVars>
          <dgm:bulletEnabled val="1"/>
        </dgm:presLayoutVars>
      </dgm:prSet>
      <dgm:spPr/>
      <dgm:t>
        <a:bodyPr/>
        <a:lstStyle/>
        <a:p>
          <a:endParaRPr lang="en-US"/>
        </a:p>
      </dgm:t>
    </dgm:pt>
    <dgm:pt modelId="{FBA0BA17-AFBB-4F49-A492-1D67F6EF476E}" type="pres">
      <dgm:prSet presAssocID="{2B5C527C-2A5F-4F71-9138-CA7B8E4F7548}" presName="spV" presStyleCnt="0"/>
      <dgm:spPr/>
    </dgm:pt>
    <dgm:pt modelId="{7314BAF3-18FB-4FBD-893A-5910253B3749}" type="pres">
      <dgm:prSet presAssocID="{92574F46-373C-491B-B78A-0DB237A8F20D}" presName="linNode" presStyleCnt="0"/>
      <dgm:spPr/>
    </dgm:pt>
    <dgm:pt modelId="{12A0EA5F-1926-48BF-83F6-B4F870D4B0A4}" type="pres">
      <dgm:prSet presAssocID="{92574F46-373C-491B-B78A-0DB237A8F20D}" presName="parTx" presStyleLbl="revTx" presStyleIdx="5" presStyleCnt="6">
        <dgm:presLayoutVars>
          <dgm:chMax val="1"/>
          <dgm:bulletEnabled val="1"/>
        </dgm:presLayoutVars>
      </dgm:prSet>
      <dgm:spPr/>
      <dgm:t>
        <a:bodyPr/>
        <a:lstStyle/>
        <a:p>
          <a:endParaRPr lang="en-US"/>
        </a:p>
      </dgm:t>
    </dgm:pt>
    <dgm:pt modelId="{3A65A123-C233-4E3C-932E-9E4C8554CA5E}" type="pres">
      <dgm:prSet presAssocID="{92574F46-373C-491B-B78A-0DB237A8F20D}" presName="bracket" presStyleLbl="parChTrans1D1" presStyleIdx="5" presStyleCnt="6" custScaleY="73233"/>
      <dgm:spPr>
        <a:xfrm>
          <a:off x="2133600" y="4772752"/>
          <a:ext cx="426720" cy="536504"/>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gm:spPr>
    </dgm:pt>
    <dgm:pt modelId="{4A30ABBE-2F36-4DD2-9F8D-72916AFA1899}" type="pres">
      <dgm:prSet presAssocID="{92574F46-373C-491B-B78A-0DB237A8F20D}" presName="spH" presStyleCnt="0"/>
      <dgm:spPr/>
    </dgm:pt>
    <dgm:pt modelId="{73D0CDEF-A320-49DE-BBCD-C1B64239A42A}" type="pres">
      <dgm:prSet presAssocID="{92574F46-373C-491B-B78A-0DB237A8F20D}" presName="desTx" presStyleLbl="node1" presStyleIdx="5" presStyleCnt="6">
        <dgm:presLayoutVars>
          <dgm:bulletEnabled val="1"/>
        </dgm:presLayoutVars>
      </dgm:prSet>
      <dgm:spPr>
        <a:prstGeom prst="rect">
          <a:avLst/>
        </a:prstGeom>
      </dgm:spPr>
      <dgm:t>
        <a:bodyPr/>
        <a:lstStyle/>
        <a:p>
          <a:endParaRPr lang="en-US"/>
        </a:p>
      </dgm:t>
    </dgm:pt>
  </dgm:ptLst>
  <dgm:cxnLst>
    <dgm:cxn modelId="{7181E062-C273-400C-83DB-0120FBD04AB1}" srcId="{78B05FC9-D276-4A07-82CB-AC391D08B6F5}" destId="{0C39AF44-80A8-4909-9017-EC682FC16446}" srcOrd="2" destOrd="0" parTransId="{BB5F584F-A29E-404D-80AD-88ECD20B955A}" sibTransId="{156988DD-B059-4030-810C-ACE544FC0D2B}"/>
    <dgm:cxn modelId="{814148EA-9BCB-4C87-91BC-7079BD9C4434}" type="presOf" srcId="{4579C739-9B1A-4433-84B2-C9284774BA7B}" destId="{21E230A2-64D0-4C8B-854F-5F59CC7EA649}" srcOrd="0" destOrd="0" presId="urn:diagrams.loki3.com/BracketList"/>
    <dgm:cxn modelId="{45F19CFD-B1D7-42DF-8C08-649E0400263D}" type="presOf" srcId="{92574F46-373C-491B-B78A-0DB237A8F20D}" destId="{12A0EA5F-1926-48BF-83F6-B4F870D4B0A4}" srcOrd="0" destOrd="0" presId="urn:diagrams.loki3.com/BracketList"/>
    <dgm:cxn modelId="{41A19FB9-1912-4A19-8DF3-BA505562A5A0}" type="presOf" srcId="{75D35A07-64D8-4EC8-864C-92A053CE7D68}" destId="{27414293-2DD2-476B-96CA-CF84F88EA85C}" srcOrd="0" destOrd="0" presId="urn:diagrams.loki3.com/BracketList"/>
    <dgm:cxn modelId="{C935C025-B350-49D2-8CCA-2285546782FB}" type="presOf" srcId="{23A3AFA6-B13B-489B-A46B-6687FDE40E13}" destId="{E680A0CF-98D3-4A0C-9072-749E075594E9}" srcOrd="0" destOrd="0" presId="urn:diagrams.loki3.com/BracketList"/>
    <dgm:cxn modelId="{7882C875-A119-4191-852D-1A7B2676EF1B}" srcId="{78B05FC9-D276-4A07-82CB-AC391D08B6F5}" destId="{23A3AFA6-B13B-489B-A46B-6687FDE40E13}" srcOrd="0" destOrd="0" parTransId="{836E1FB7-41B8-4E8F-B457-AF5703EF04D9}" sibTransId="{7A61AFC7-0B09-48C9-A0A7-9346A3046FAB}"/>
    <dgm:cxn modelId="{41792CFF-8ADA-4B31-9079-347A8AF001BA}" srcId="{78B05FC9-D276-4A07-82CB-AC391D08B6F5}" destId="{92574F46-373C-491B-B78A-0DB237A8F20D}" srcOrd="5" destOrd="0" parTransId="{44214B7D-93D4-4423-BA77-60C104AF58B9}" sibTransId="{8786E44A-3A10-4E65-BB66-8F7FCC063FBE}"/>
    <dgm:cxn modelId="{312D7F26-6BC7-4814-B1BE-2BBFD19598E6}" srcId="{78B05FC9-D276-4A07-82CB-AC391D08B6F5}" destId="{4116D923-3DE5-4EC5-BFDB-86285A8C3598}" srcOrd="4" destOrd="0" parTransId="{DA854F54-B4EC-4130-9E51-B3E5DA9923DF}" sibTransId="{2B5C527C-2A5F-4F71-9138-CA7B8E4F7548}"/>
    <dgm:cxn modelId="{4CC1254A-733D-4FE5-8AA3-23E01E7D9AD6}" type="presOf" srcId="{5FBC0F64-3125-49BF-840F-2F443A68BDC2}" destId="{115C7564-30C5-4A8F-8876-466BC249709D}" srcOrd="0" destOrd="0" presId="urn:diagrams.loki3.com/BracketList"/>
    <dgm:cxn modelId="{C36E4F41-5493-437F-BC53-BF5BB0B2D5B1}" srcId="{4579C739-9B1A-4433-84B2-C9284774BA7B}" destId="{BDA20F66-4E23-47B5-AAB7-687B7DCDED00}" srcOrd="0" destOrd="0" parTransId="{406BE115-C2F1-4F53-B5B3-01C28047908F}" sibTransId="{3CF7C7F8-401D-4A06-B410-0ADED022F434}"/>
    <dgm:cxn modelId="{90DB13E8-ED30-419C-ADDB-6DF68D550EDA}" type="presOf" srcId="{78B05FC9-D276-4A07-82CB-AC391D08B6F5}" destId="{8F1142C3-B784-4016-BFCC-B7CADB5F8409}" srcOrd="0" destOrd="0" presId="urn:diagrams.loki3.com/BracketList"/>
    <dgm:cxn modelId="{876D57BB-7599-4ADD-81D1-37A9A01588BD}" srcId="{78B05FC9-D276-4A07-82CB-AC391D08B6F5}" destId="{4579C739-9B1A-4433-84B2-C9284774BA7B}" srcOrd="3" destOrd="0" parTransId="{B47CD5C7-AB18-4BB9-B5F2-81622E221E95}" sibTransId="{8E0D6C29-B589-4E34-B403-17513CF6DEDA}"/>
    <dgm:cxn modelId="{E9C0B154-3E97-4B01-A45C-72CAC922521C}" type="presOf" srcId="{64E7A648-6028-43E8-9DC0-8C6598AEFD20}" destId="{75C79C7C-3729-4806-AAEE-46D8F6DADC47}" srcOrd="0" destOrd="0" presId="urn:diagrams.loki3.com/BracketList"/>
    <dgm:cxn modelId="{231A58C5-5540-40F4-BF97-59839A76F7DF}" type="presOf" srcId="{C574DDDE-1C8E-44C0-88BA-DA7F9F2F5D62}" destId="{73D0CDEF-A320-49DE-BBCD-C1B64239A42A}" srcOrd="0" destOrd="0" presId="urn:diagrams.loki3.com/BracketList"/>
    <dgm:cxn modelId="{369361BD-FCE8-4E52-ADF3-EB28628409AF}" srcId="{78B05FC9-D276-4A07-82CB-AC391D08B6F5}" destId="{5FBC0F64-3125-49BF-840F-2F443A68BDC2}" srcOrd="1" destOrd="0" parTransId="{B0593E55-7BBA-49F8-9CA4-5AA4C9F21BE0}" sibTransId="{3E595E6E-B955-47FE-886F-AD5365D36725}"/>
    <dgm:cxn modelId="{3474F3FE-9BDD-4A1B-BDF6-D1FE15CAB424}" srcId="{5FBC0F64-3125-49BF-840F-2F443A68BDC2}" destId="{A25D86C3-EADB-4275-95F0-CD9034AE095F}" srcOrd="0" destOrd="0" parTransId="{C17B3235-A1B1-4E35-A7B0-6096F37B2902}" sibTransId="{535956B3-8C12-4973-AD83-B9DE006810F8}"/>
    <dgm:cxn modelId="{410D285F-6800-4E2F-9408-70DE0811CD9A}" type="presOf" srcId="{A25D86C3-EADB-4275-95F0-CD9034AE095F}" destId="{751F17BF-FDD8-4613-B5BB-B9FBDFA0334C}" srcOrd="0" destOrd="0" presId="urn:diagrams.loki3.com/BracketList"/>
    <dgm:cxn modelId="{7E66283D-97AE-47D7-B763-285373F879C8}" srcId="{4116D923-3DE5-4EC5-BFDB-86285A8C3598}" destId="{64E7A648-6028-43E8-9DC0-8C6598AEFD20}" srcOrd="0" destOrd="0" parTransId="{5E2BA33E-1491-466E-8A19-EEF93FAFE440}" sibTransId="{7B5DD2BD-721A-4E33-83DC-8B7E4D1E6FBF}"/>
    <dgm:cxn modelId="{4EA3CFE7-2A19-495A-A711-BB4BE5CBD2EB}" srcId="{0C39AF44-80A8-4909-9017-EC682FC16446}" destId="{75D35A07-64D8-4EC8-864C-92A053CE7D68}" srcOrd="0" destOrd="0" parTransId="{F27372AF-DD89-4413-99CD-904E209E551D}" sibTransId="{0D910E83-7181-4BBF-A8A0-638C8A59827C}"/>
    <dgm:cxn modelId="{8CA5E71D-B33B-4F4E-9800-6C73F59CF629}" type="presOf" srcId="{0C39AF44-80A8-4909-9017-EC682FC16446}" destId="{9D077E78-0E9C-46AD-8A74-7B3899C15CD8}" srcOrd="0" destOrd="0" presId="urn:diagrams.loki3.com/BracketList"/>
    <dgm:cxn modelId="{D3705155-5226-4F07-B5F5-CE65EC2D21AF}" srcId="{92574F46-373C-491B-B78A-0DB237A8F20D}" destId="{C574DDDE-1C8E-44C0-88BA-DA7F9F2F5D62}" srcOrd="0" destOrd="0" parTransId="{5F1FC445-FE69-4207-91C3-E343E67DEE6F}" sibTransId="{80766AF2-9C43-43B6-A2E8-D5D5EBAC48FF}"/>
    <dgm:cxn modelId="{5B8F41FE-CEF1-41A8-91C3-E58CD895CE4F}" type="presOf" srcId="{3813E08C-A6B4-4575-8607-27256BFF40E7}" destId="{D17170AC-1F0C-4EB3-A65A-0D85CEB86422}" srcOrd="0" destOrd="0" presId="urn:diagrams.loki3.com/BracketList"/>
    <dgm:cxn modelId="{92BA6121-2F40-4600-ADDB-8F5E61F36BFF}" type="presOf" srcId="{4116D923-3DE5-4EC5-BFDB-86285A8C3598}" destId="{7322587A-D17B-491D-A5C5-528BA13D75A5}" srcOrd="0" destOrd="0" presId="urn:diagrams.loki3.com/BracketList"/>
    <dgm:cxn modelId="{73F6FCDE-F35A-47E3-8120-33A6184801CD}" srcId="{23A3AFA6-B13B-489B-A46B-6687FDE40E13}" destId="{3813E08C-A6B4-4575-8607-27256BFF40E7}" srcOrd="0" destOrd="0" parTransId="{E483DFA1-6A3E-467C-B337-E3E6EFC9D0DB}" sibTransId="{C6772784-C542-4609-A52B-276462F04E2D}"/>
    <dgm:cxn modelId="{A5C845C4-7CAB-43B3-AC0B-DA9B10EDB85D}" type="presOf" srcId="{BDA20F66-4E23-47B5-AAB7-687B7DCDED00}" destId="{ACBBEEB6-2E01-4AE7-A6CA-C6E79DDB90FB}" srcOrd="0" destOrd="0" presId="urn:diagrams.loki3.com/BracketList"/>
    <dgm:cxn modelId="{0077B798-3CA8-4945-8833-3A893744F24E}" type="presParOf" srcId="{8F1142C3-B784-4016-BFCC-B7CADB5F8409}" destId="{F1E50067-E7E4-4107-A51D-B8C33106E781}" srcOrd="0" destOrd="0" presId="urn:diagrams.loki3.com/BracketList"/>
    <dgm:cxn modelId="{163228DD-23C0-4F97-BE4F-780915B36850}" type="presParOf" srcId="{F1E50067-E7E4-4107-A51D-B8C33106E781}" destId="{E680A0CF-98D3-4A0C-9072-749E075594E9}" srcOrd="0" destOrd="0" presId="urn:diagrams.loki3.com/BracketList"/>
    <dgm:cxn modelId="{24A77986-1595-4B76-82F8-5A6B9D954799}" type="presParOf" srcId="{F1E50067-E7E4-4107-A51D-B8C33106E781}" destId="{6D570D22-2400-4AA0-ABD0-D7025A0FB700}" srcOrd="1" destOrd="0" presId="urn:diagrams.loki3.com/BracketList"/>
    <dgm:cxn modelId="{6E614F4C-2FBF-49C7-8825-855A6E98360B}" type="presParOf" srcId="{F1E50067-E7E4-4107-A51D-B8C33106E781}" destId="{80BF52DD-451C-4315-865D-CBFD2907717D}" srcOrd="2" destOrd="0" presId="urn:diagrams.loki3.com/BracketList"/>
    <dgm:cxn modelId="{32E8B352-299B-4029-BEDA-D79992E77986}" type="presParOf" srcId="{F1E50067-E7E4-4107-A51D-B8C33106E781}" destId="{D17170AC-1F0C-4EB3-A65A-0D85CEB86422}" srcOrd="3" destOrd="0" presId="urn:diagrams.loki3.com/BracketList"/>
    <dgm:cxn modelId="{0416D76A-30A5-495C-B3BA-9C488C9F0C48}" type="presParOf" srcId="{8F1142C3-B784-4016-BFCC-B7CADB5F8409}" destId="{01DAF31C-82C2-4100-9261-4433C3F7C549}" srcOrd="1" destOrd="0" presId="urn:diagrams.loki3.com/BracketList"/>
    <dgm:cxn modelId="{6D45503C-C081-4CF3-9E09-A1D47B3213A6}" type="presParOf" srcId="{8F1142C3-B784-4016-BFCC-B7CADB5F8409}" destId="{F642FB94-BB8C-4948-8B0D-BC941AB1862E}" srcOrd="2" destOrd="0" presId="urn:diagrams.loki3.com/BracketList"/>
    <dgm:cxn modelId="{B7F8752D-8194-4A31-B78A-D10E3FF1C4DD}" type="presParOf" srcId="{F642FB94-BB8C-4948-8B0D-BC941AB1862E}" destId="{115C7564-30C5-4A8F-8876-466BC249709D}" srcOrd="0" destOrd="0" presId="urn:diagrams.loki3.com/BracketList"/>
    <dgm:cxn modelId="{69F392BA-75CE-47C9-91C0-88ED53506DDF}" type="presParOf" srcId="{F642FB94-BB8C-4948-8B0D-BC941AB1862E}" destId="{D50D5F9A-76DC-4C6E-B6B4-7840225F3BD9}" srcOrd="1" destOrd="0" presId="urn:diagrams.loki3.com/BracketList"/>
    <dgm:cxn modelId="{EE568D74-394F-408E-93FA-5CF1D359A31B}" type="presParOf" srcId="{F642FB94-BB8C-4948-8B0D-BC941AB1862E}" destId="{A4A3162C-D362-4108-AF4B-D5659287C7F5}" srcOrd="2" destOrd="0" presId="urn:diagrams.loki3.com/BracketList"/>
    <dgm:cxn modelId="{51CE7340-037E-4BD8-B237-71566BB78AF1}" type="presParOf" srcId="{F642FB94-BB8C-4948-8B0D-BC941AB1862E}" destId="{751F17BF-FDD8-4613-B5BB-B9FBDFA0334C}" srcOrd="3" destOrd="0" presId="urn:diagrams.loki3.com/BracketList"/>
    <dgm:cxn modelId="{891A258D-3D0C-489C-A914-5972F376CE4A}" type="presParOf" srcId="{8F1142C3-B784-4016-BFCC-B7CADB5F8409}" destId="{17FD74FF-7702-42B6-B3DD-A74DDED9B434}" srcOrd="3" destOrd="0" presId="urn:diagrams.loki3.com/BracketList"/>
    <dgm:cxn modelId="{EDD670E7-AC52-4F0C-A42B-DA4CC9FCA2EA}" type="presParOf" srcId="{8F1142C3-B784-4016-BFCC-B7CADB5F8409}" destId="{50E53184-DE8A-4C80-BEEE-606AD4561D23}" srcOrd="4" destOrd="0" presId="urn:diagrams.loki3.com/BracketList"/>
    <dgm:cxn modelId="{7833B2C7-5A15-4C04-9C99-43E245F6BD9D}" type="presParOf" srcId="{50E53184-DE8A-4C80-BEEE-606AD4561D23}" destId="{9D077E78-0E9C-46AD-8A74-7B3899C15CD8}" srcOrd="0" destOrd="0" presId="urn:diagrams.loki3.com/BracketList"/>
    <dgm:cxn modelId="{AC04FC3D-78EF-44EF-AEF1-422E5C9C5BA5}" type="presParOf" srcId="{50E53184-DE8A-4C80-BEEE-606AD4561D23}" destId="{3F17E1D1-AB1D-4C0D-9B27-E12DB15ADE55}" srcOrd="1" destOrd="0" presId="urn:diagrams.loki3.com/BracketList"/>
    <dgm:cxn modelId="{88668B54-4322-4DF4-AC74-955C927EE81A}" type="presParOf" srcId="{50E53184-DE8A-4C80-BEEE-606AD4561D23}" destId="{DF653467-87A7-41D5-A1CA-44172674291A}" srcOrd="2" destOrd="0" presId="urn:diagrams.loki3.com/BracketList"/>
    <dgm:cxn modelId="{694862DA-9FC1-40D5-B212-52ABB74234B4}" type="presParOf" srcId="{50E53184-DE8A-4C80-BEEE-606AD4561D23}" destId="{27414293-2DD2-476B-96CA-CF84F88EA85C}" srcOrd="3" destOrd="0" presId="urn:diagrams.loki3.com/BracketList"/>
    <dgm:cxn modelId="{082A07C8-01FC-4CBB-A73C-3812C24DEDC0}" type="presParOf" srcId="{8F1142C3-B784-4016-BFCC-B7CADB5F8409}" destId="{5F6688D9-7D39-40B1-B6AE-0648126063F7}" srcOrd="5" destOrd="0" presId="urn:diagrams.loki3.com/BracketList"/>
    <dgm:cxn modelId="{AFD17F05-5C53-4357-905D-1349002FAE06}" type="presParOf" srcId="{8F1142C3-B784-4016-BFCC-B7CADB5F8409}" destId="{AACE447C-F5A8-4782-A028-24C49C473647}" srcOrd="6" destOrd="0" presId="urn:diagrams.loki3.com/BracketList"/>
    <dgm:cxn modelId="{3B54E6B0-5B90-48AC-9564-CAFB9F9E0BEB}" type="presParOf" srcId="{AACE447C-F5A8-4782-A028-24C49C473647}" destId="{21E230A2-64D0-4C8B-854F-5F59CC7EA649}" srcOrd="0" destOrd="0" presId="urn:diagrams.loki3.com/BracketList"/>
    <dgm:cxn modelId="{C0CE168B-9047-4E7E-8F8D-32A9D8221EDB}" type="presParOf" srcId="{AACE447C-F5A8-4782-A028-24C49C473647}" destId="{BEEEAB6E-FEEE-4F83-B0ED-A139C5EAF7B5}" srcOrd="1" destOrd="0" presId="urn:diagrams.loki3.com/BracketList"/>
    <dgm:cxn modelId="{7FC49954-9CFD-4C74-8B8E-5448D2328DA8}" type="presParOf" srcId="{AACE447C-F5A8-4782-A028-24C49C473647}" destId="{5153FEFB-B68A-4A98-B610-E6F90F05FAEC}" srcOrd="2" destOrd="0" presId="urn:diagrams.loki3.com/BracketList"/>
    <dgm:cxn modelId="{0695F01D-6A81-4AC7-8C97-B736D1AA3078}" type="presParOf" srcId="{AACE447C-F5A8-4782-A028-24C49C473647}" destId="{ACBBEEB6-2E01-4AE7-A6CA-C6E79DDB90FB}" srcOrd="3" destOrd="0" presId="urn:diagrams.loki3.com/BracketList"/>
    <dgm:cxn modelId="{4014D864-3504-4A0F-8962-83FDF228B01F}" type="presParOf" srcId="{8F1142C3-B784-4016-BFCC-B7CADB5F8409}" destId="{3D63994A-DED2-4CE2-92EA-9DFB02B0E65B}" srcOrd="7" destOrd="0" presId="urn:diagrams.loki3.com/BracketList"/>
    <dgm:cxn modelId="{D2123CD8-5A41-44E6-BE9A-3F23216BFA38}" type="presParOf" srcId="{8F1142C3-B784-4016-BFCC-B7CADB5F8409}" destId="{E3A77278-5CE5-4FE7-AE08-3D6A94BDA486}" srcOrd="8" destOrd="0" presId="urn:diagrams.loki3.com/BracketList"/>
    <dgm:cxn modelId="{FD80515C-513B-4A5E-8418-A1E1D9B829F7}" type="presParOf" srcId="{E3A77278-5CE5-4FE7-AE08-3D6A94BDA486}" destId="{7322587A-D17B-491D-A5C5-528BA13D75A5}" srcOrd="0" destOrd="0" presId="urn:diagrams.loki3.com/BracketList"/>
    <dgm:cxn modelId="{ABFDFF2A-4ECE-49EE-90DF-0F4E205B8E6A}" type="presParOf" srcId="{E3A77278-5CE5-4FE7-AE08-3D6A94BDA486}" destId="{5A73C570-93D4-4BB4-A97B-49E93FBB10AF}" srcOrd="1" destOrd="0" presId="urn:diagrams.loki3.com/BracketList"/>
    <dgm:cxn modelId="{701C3234-A3D2-4815-BAB2-51940DE0999C}" type="presParOf" srcId="{E3A77278-5CE5-4FE7-AE08-3D6A94BDA486}" destId="{E8AAC000-7280-4CD8-AE6A-A316A0E39DB1}" srcOrd="2" destOrd="0" presId="urn:diagrams.loki3.com/BracketList"/>
    <dgm:cxn modelId="{D83566BF-6A4E-4D33-8AA2-BB02FF16C433}" type="presParOf" srcId="{E3A77278-5CE5-4FE7-AE08-3D6A94BDA486}" destId="{75C79C7C-3729-4806-AAEE-46D8F6DADC47}" srcOrd="3" destOrd="0" presId="urn:diagrams.loki3.com/BracketList"/>
    <dgm:cxn modelId="{21BAE17A-82E5-4283-95CE-0201A7602AA5}" type="presParOf" srcId="{8F1142C3-B784-4016-BFCC-B7CADB5F8409}" destId="{FBA0BA17-AFBB-4F49-A492-1D67F6EF476E}" srcOrd="9" destOrd="0" presId="urn:diagrams.loki3.com/BracketList"/>
    <dgm:cxn modelId="{4BCC0A42-2FE9-4FC1-8DF2-D3EFBAD42BE9}" type="presParOf" srcId="{8F1142C3-B784-4016-BFCC-B7CADB5F8409}" destId="{7314BAF3-18FB-4FBD-893A-5910253B3749}" srcOrd="10" destOrd="0" presId="urn:diagrams.loki3.com/BracketList"/>
    <dgm:cxn modelId="{E0D6A4BC-B8D1-4433-AC77-B38B2773F2C4}" type="presParOf" srcId="{7314BAF3-18FB-4FBD-893A-5910253B3749}" destId="{12A0EA5F-1926-48BF-83F6-B4F870D4B0A4}" srcOrd="0" destOrd="0" presId="urn:diagrams.loki3.com/BracketList"/>
    <dgm:cxn modelId="{1BBE3E1A-BAF4-4EBB-856D-AEA63F1D678C}" type="presParOf" srcId="{7314BAF3-18FB-4FBD-893A-5910253B3749}" destId="{3A65A123-C233-4E3C-932E-9E4C8554CA5E}" srcOrd="1" destOrd="0" presId="urn:diagrams.loki3.com/BracketList"/>
    <dgm:cxn modelId="{5E54255B-1B32-48D2-9F30-15B7BEC2670B}" type="presParOf" srcId="{7314BAF3-18FB-4FBD-893A-5910253B3749}" destId="{4A30ABBE-2F36-4DD2-9F8D-72916AFA1899}" srcOrd="2" destOrd="0" presId="urn:diagrams.loki3.com/BracketList"/>
    <dgm:cxn modelId="{69DDDEEA-BD28-42F3-B089-E75F9BD9C67A}" type="presParOf" srcId="{7314BAF3-18FB-4FBD-893A-5910253B3749}" destId="{73D0CDEF-A320-49DE-BBCD-C1B64239A42A}"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0A0CF-98D3-4A0C-9072-749E075594E9}">
      <dsp:nvSpPr>
        <dsp:cNvPr id="0" name=""/>
        <dsp:cNvSpPr/>
      </dsp:nvSpPr>
      <dsp:spPr>
        <a:xfrm>
          <a:off x="0" y="38751"/>
          <a:ext cx="2286000"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We aim to improve</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38751"/>
        <a:ext cx="2286000" cy="594000"/>
      </dsp:txXfrm>
    </dsp:sp>
    <dsp:sp modelId="{6D570D22-2400-4AA0-ABD0-D7025A0FB700}">
      <dsp:nvSpPr>
        <dsp:cNvPr id="0" name=""/>
        <dsp:cNvSpPr/>
      </dsp:nvSpPr>
      <dsp:spPr>
        <a:xfrm>
          <a:off x="2285999" y="162249"/>
          <a:ext cx="457200" cy="34700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17170AC-1F0C-4EB3-A65A-0D85CEB86422}">
      <dsp:nvSpPr>
        <dsp:cNvPr id="0" name=""/>
        <dsp:cNvSpPr/>
      </dsp:nvSpPr>
      <dsp:spPr>
        <a:xfrm>
          <a:off x="2926079" y="38751"/>
          <a:ext cx="6217920" cy="594000"/>
        </a:xfrm>
        <a:prstGeom prst="rect">
          <a:avLst/>
        </a:prstGeom>
        <a:gradFill rotWithShape="0">
          <a:gsLst>
            <a:gs pos="0">
              <a:srgbClr val="4472C4">
                <a:hueOff val="0"/>
                <a:satOff val="0"/>
                <a:lumOff val="0"/>
                <a:alphaOff val="0"/>
                <a:lumMod val="110000"/>
                <a:satMod val="105000"/>
                <a:tint val="67000"/>
              </a:srgb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Access to and usage of the patient portal at the Stamford location</a:t>
          </a:r>
          <a:endParaRPr lang="en-US" sz="1600" kern="1200" dirty="0">
            <a:solidFill>
              <a:sysClr val="windowText" lastClr="000000"/>
            </a:solidFill>
            <a:latin typeface="Calibri" panose="020F0502020204030204"/>
            <a:ea typeface="+mn-ea"/>
            <a:cs typeface="+mn-cs"/>
          </a:endParaRPr>
        </a:p>
      </dsp:txBody>
      <dsp:txXfrm>
        <a:off x="2926079" y="38751"/>
        <a:ext cx="6217920" cy="594000"/>
      </dsp:txXfrm>
    </dsp:sp>
    <dsp:sp modelId="{115C7564-30C5-4A8F-8876-466BC249709D}">
      <dsp:nvSpPr>
        <dsp:cNvPr id="0" name=""/>
        <dsp:cNvSpPr/>
      </dsp:nvSpPr>
      <dsp:spPr>
        <a:xfrm>
          <a:off x="0" y="740751"/>
          <a:ext cx="2286000"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In</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740751"/>
        <a:ext cx="2286000" cy="594000"/>
      </dsp:txXfrm>
    </dsp:sp>
    <dsp:sp modelId="{D50D5F9A-76DC-4C6E-B6B4-7840225F3BD9}">
      <dsp:nvSpPr>
        <dsp:cNvPr id="0" name=""/>
        <dsp:cNvSpPr/>
      </dsp:nvSpPr>
      <dsp:spPr>
        <a:xfrm>
          <a:off x="2285999" y="845244"/>
          <a:ext cx="457200" cy="38501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1F17BF-FDD8-4613-B5BB-B9FBDFA0334C}">
      <dsp:nvSpPr>
        <dsp:cNvPr id="0" name=""/>
        <dsp:cNvSpPr/>
      </dsp:nvSpPr>
      <dsp:spPr>
        <a:xfrm>
          <a:off x="2926079" y="740751"/>
          <a:ext cx="6217920" cy="594000"/>
        </a:xfrm>
        <a:prstGeom prst="rect">
          <a:avLst/>
        </a:prstGeom>
        <a:gradFill rotWithShape="0">
          <a:gsLst>
            <a:gs pos="0">
              <a:srgbClr val="4472C4">
                <a:hueOff val="-1225557"/>
                <a:satOff val="-1705"/>
                <a:lumOff val="-654"/>
                <a:alphaOff val="0"/>
                <a:lumMod val="110000"/>
                <a:satMod val="105000"/>
                <a:tint val="67000"/>
              </a:srgbClr>
            </a:gs>
            <a:gs pos="50000">
              <a:srgbClr val="4472C4">
                <a:hueOff val="-1225557"/>
                <a:satOff val="-1705"/>
                <a:lumOff val="-654"/>
                <a:alphaOff val="0"/>
                <a:lumMod val="105000"/>
                <a:satMod val="103000"/>
                <a:tint val="73000"/>
              </a:srgbClr>
            </a:gs>
            <a:gs pos="100000">
              <a:srgbClr val="4472C4">
                <a:hueOff val="-1225557"/>
                <a:satOff val="-1705"/>
                <a:lumOff val="-654"/>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The reception area and the second </a:t>
          </a:r>
          <a:r>
            <a:rPr lang="en-US" sz="1600" kern="1200" dirty="0" smtClean="0">
              <a:solidFill>
                <a:sysClr val="windowText" lastClr="000000"/>
              </a:solidFill>
              <a:latin typeface="Calibri" panose="020F0502020204030204"/>
              <a:ea typeface="+mn-ea"/>
              <a:cs typeface="+mn-cs"/>
            </a:rPr>
            <a:t>floor </a:t>
          </a:r>
          <a:r>
            <a:rPr lang="en-US" sz="1600" kern="1200" dirty="0" smtClean="0">
              <a:solidFill>
                <a:sysClr val="windowText" lastClr="000000"/>
              </a:solidFill>
              <a:latin typeface="Calibri" panose="020F0502020204030204"/>
              <a:ea typeface="+mn-ea"/>
              <a:cs typeface="+mn-cs"/>
            </a:rPr>
            <a:t>medical PODS</a:t>
          </a:r>
          <a:endParaRPr lang="en-US" sz="1600" kern="1200" dirty="0">
            <a:solidFill>
              <a:sysClr val="windowText" lastClr="000000"/>
            </a:solidFill>
            <a:latin typeface="Calibri" panose="020F0502020204030204"/>
            <a:ea typeface="+mn-ea"/>
            <a:cs typeface="+mn-cs"/>
          </a:endParaRPr>
        </a:p>
      </dsp:txBody>
      <dsp:txXfrm>
        <a:off x="2926079" y="740751"/>
        <a:ext cx="6217920" cy="594000"/>
      </dsp:txXfrm>
    </dsp:sp>
    <dsp:sp modelId="{9D077E78-0E9C-46AD-8A74-7B3899C15CD8}">
      <dsp:nvSpPr>
        <dsp:cNvPr id="0" name=""/>
        <dsp:cNvSpPr/>
      </dsp:nvSpPr>
      <dsp:spPr>
        <a:xfrm>
          <a:off x="0" y="1442751"/>
          <a:ext cx="2286000"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The process begins with</a:t>
          </a:r>
          <a:endParaRPr lang="en-US" sz="2100" b="1" kern="1200" dirty="0">
            <a:solidFill>
              <a:sysClr val="windowText" lastClr="000000">
                <a:hueOff val="0"/>
                <a:satOff val="0"/>
                <a:lumOff val="0"/>
                <a:alphaOff val="0"/>
              </a:sysClr>
            </a:solidFill>
            <a:latin typeface="Calibri" panose="020F0502020204030204"/>
            <a:ea typeface="+mn-ea"/>
            <a:cs typeface="+mn-cs"/>
          </a:endParaRPr>
        </a:p>
      </dsp:txBody>
      <dsp:txXfrm>
        <a:off x="0" y="1442751"/>
        <a:ext cx="2286000" cy="594000"/>
      </dsp:txXfrm>
    </dsp:sp>
    <dsp:sp modelId="{3F17E1D1-AB1D-4C0D-9B27-E12DB15ADE55}">
      <dsp:nvSpPr>
        <dsp:cNvPr id="0" name=""/>
        <dsp:cNvSpPr/>
      </dsp:nvSpPr>
      <dsp:spPr>
        <a:xfrm>
          <a:off x="2285999" y="1557580"/>
          <a:ext cx="457200" cy="364341"/>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7414293-2DD2-476B-96CA-CF84F88EA85C}">
      <dsp:nvSpPr>
        <dsp:cNvPr id="0" name=""/>
        <dsp:cNvSpPr/>
      </dsp:nvSpPr>
      <dsp:spPr>
        <a:xfrm>
          <a:off x="2926079" y="1442751"/>
          <a:ext cx="6217920" cy="594000"/>
        </a:xfrm>
        <a:prstGeom prst="rect">
          <a:avLst/>
        </a:prstGeom>
        <a:gradFill rotWithShape="0">
          <a:gsLst>
            <a:gs pos="0">
              <a:srgbClr val="4472C4">
                <a:hueOff val="-2451115"/>
                <a:satOff val="-3409"/>
                <a:lumOff val="-1307"/>
                <a:alphaOff val="0"/>
                <a:lumMod val="110000"/>
                <a:satMod val="105000"/>
                <a:tint val="67000"/>
              </a:srgbClr>
            </a:gs>
            <a:gs pos="50000">
              <a:srgbClr val="4472C4">
                <a:hueOff val="-2451115"/>
                <a:satOff val="-3409"/>
                <a:lumOff val="-1307"/>
                <a:alphaOff val="0"/>
                <a:lumMod val="105000"/>
                <a:satMod val="103000"/>
                <a:tint val="73000"/>
              </a:srgbClr>
            </a:gs>
            <a:gs pos="100000">
              <a:srgbClr val="4472C4">
                <a:hueOff val="-2451115"/>
                <a:satOff val="-3409"/>
                <a:lumOff val="-1307"/>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The check-in process and digitally in the lobby</a:t>
          </a:r>
          <a:endParaRPr lang="en-US" sz="1600" kern="1200" dirty="0">
            <a:solidFill>
              <a:sysClr val="windowText" lastClr="000000"/>
            </a:solidFill>
            <a:latin typeface="Calibri" panose="020F0502020204030204"/>
            <a:ea typeface="+mn-ea"/>
            <a:cs typeface="+mn-cs"/>
          </a:endParaRPr>
        </a:p>
      </dsp:txBody>
      <dsp:txXfrm>
        <a:off x="2926079" y="1442751"/>
        <a:ext cx="6217920" cy="594000"/>
      </dsp:txXfrm>
    </dsp:sp>
    <dsp:sp modelId="{21E230A2-64D0-4C8B-854F-5F59CC7EA649}">
      <dsp:nvSpPr>
        <dsp:cNvPr id="0" name=""/>
        <dsp:cNvSpPr/>
      </dsp:nvSpPr>
      <dsp:spPr>
        <a:xfrm>
          <a:off x="0" y="2144751"/>
          <a:ext cx="2286000"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The process ends with</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2144751"/>
        <a:ext cx="2286000" cy="594000"/>
      </dsp:txXfrm>
    </dsp:sp>
    <dsp:sp modelId="{BEEEAB6E-FEEE-4F83-B0ED-A139C5EAF7B5}">
      <dsp:nvSpPr>
        <dsp:cNvPr id="0" name=""/>
        <dsp:cNvSpPr/>
      </dsp:nvSpPr>
      <dsp:spPr>
        <a:xfrm>
          <a:off x="2285999" y="2243794"/>
          <a:ext cx="457200" cy="395912"/>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CBBEEB6-2E01-4AE7-A6CA-C6E79DDB90FB}">
      <dsp:nvSpPr>
        <dsp:cNvPr id="0" name=""/>
        <dsp:cNvSpPr/>
      </dsp:nvSpPr>
      <dsp:spPr>
        <a:xfrm>
          <a:off x="2926079" y="2144751"/>
          <a:ext cx="6217920" cy="594000"/>
        </a:xfrm>
        <a:prstGeom prst="rect">
          <a:avLst/>
        </a:prstGeom>
        <a:gradFill rotWithShape="0">
          <a:gsLst>
            <a:gs pos="0">
              <a:srgbClr val="4472C4">
                <a:hueOff val="-3676672"/>
                <a:satOff val="-5114"/>
                <a:lumOff val="-1961"/>
                <a:alphaOff val="0"/>
                <a:lumMod val="110000"/>
                <a:satMod val="105000"/>
                <a:tint val="67000"/>
              </a:srgbClr>
            </a:gs>
            <a:gs pos="50000">
              <a:srgbClr val="4472C4">
                <a:hueOff val="-3676672"/>
                <a:satOff val="-5114"/>
                <a:lumOff val="-1961"/>
                <a:alphaOff val="0"/>
                <a:lumMod val="105000"/>
                <a:satMod val="103000"/>
                <a:tint val="73000"/>
              </a:srgbClr>
            </a:gs>
            <a:gs pos="100000">
              <a:srgbClr val="4472C4">
                <a:hueOff val="-3676672"/>
                <a:satOff val="-5114"/>
                <a:lumOff val="-1961"/>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The </a:t>
          </a:r>
          <a:r>
            <a:rPr lang="en-US" sz="1600" kern="1200" dirty="0" smtClean="0">
              <a:solidFill>
                <a:sysClr val="windowText" lastClr="000000"/>
              </a:solidFill>
              <a:latin typeface="Calibri" panose="020F0502020204030204"/>
              <a:ea typeface="+mn-ea"/>
              <a:cs typeface="+mn-cs"/>
            </a:rPr>
            <a:t>end of visit summary card being handed out / check-out</a:t>
          </a:r>
          <a:endParaRPr lang="en-US" sz="1600" kern="1200" dirty="0">
            <a:solidFill>
              <a:sysClr val="windowText" lastClr="000000"/>
            </a:solidFill>
            <a:latin typeface="Calibri" panose="020F0502020204030204"/>
            <a:ea typeface="+mn-ea"/>
            <a:cs typeface="+mn-cs"/>
          </a:endParaRPr>
        </a:p>
      </dsp:txBody>
      <dsp:txXfrm>
        <a:off x="2926079" y="2144751"/>
        <a:ext cx="6217920" cy="594000"/>
      </dsp:txXfrm>
    </dsp:sp>
    <dsp:sp modelId="{7322587A-D17B-491D-A5C5-528BA13D75A5}">
      <dsp:nvSpPr>
        <dsp:cNvPr id="0" name=""/>
        <dsp:cNvSpPr/>
      </dsp:nvSpPr>
      <dsp:spPr>
        <a:xfrm>
          <a:off x="0" y="2846751"/>
          <a:ext cx="2286000"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Working on this now we expect</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2846751"/>
        <a:ext cx="2286000" cy="594000"/>
      </dsp:txXfrm>
    </dsp:sp>
    <dsp:sp modelId="{5A73C570-93D4-4BB4-A97B-49E93FBB10AF}">
      <dsp:nvSpPr>
        <dsp:cNvPr id="0" name=""/>
        <dsp:cNvSpPr/>
      </dsp:nvSpPr>
      <dsp:spPr>
        <a:xfrm>
          <a:off x="2285999" y="2936020"/>
          <a:ext cx="457200" cy="415461"/>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C79C7C-3729-4806-AAEE-46D8F6DADC47}">
      <dsp:nvSpPr>
        <dsp:cNvPr id="0" name=""/>
        <dsp:cNvSpPr/>
      </dsp:nvSpPr>
      <dsp:spPr>
        <a:xfrm>
          <a:off x="2926079" y="2846751"/>
          <a:ext cx="6217920" cy="594000"/>
        </a:xfrm>
        <a:prstGeom prst="rect">
          <a:avLst/>
        </a:prstGeom>
        <a:gradFill rotWithShape="0">
          <a:gsLst>
            <a:gs pos="0">
              <a:srgbClr val="4472C4">
                <a:hueOff val="-4902230"/>
                <a:satOff val="-6819"/>
                <a:lumOff val="-2615"/>
                <a:alphaOff val="0"/>
                <a:lumMod val="110000"/>
                <a:satMod val="105000"/>
                <a:tint val="67000"/>
              </a:srgbClr>
            </a:gs>
            <a:gs pos="50000">
              <a:srgbClr val="4472C4">
                <a:hueOff val="-4902230"/>
                <a:satOff val="-6819"/>
                <a:lumOff val="-2615"/>
                <a:alphaOff val="0"/>
                <a:lumMod val="105000"/>
                <a:satMod val="103000"/>
                <a:tint val="73000"/>
              </a:srgbClr>
            </a:gs>
            <a:gs pos="100000">
              <a:srgbClr val="4472C4">
                <a:hueOff val="-4902230"/>
                <a:satOff val="-6819"/>
                <a:lumOff val="-2615"/>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Increase awareness and use of the CHC portal by patients</a:t>
          </a:r>
          <a:endParaRPr lang="en-US" sz="1600" kern="1200" dirty="0">
            <a:solidFill>
              <a:sysClr val="windowText" lastClr="000000"/>
            </a:solidFill>
            <a:latin typeface="Calibri" panose="020F0502020204030204"/>
            <a:ea typeface="+mn-ea"/>
            <a:cs typeface="+mn-cs"/>
          </a:endParaRPr>
        </a:p>
      </dsp:txBody>
      <dsp:txXfrm>
        <a:off x="2926079" y="2846751"/>
        <a:ext cx="6217920" cy="594000"/>
      </dsp:txXfrm>
    </dsp:sp>
    <dsp:sp modelId="{12A0EA5F-1926-48BF-83F6-B4F870D4B0A4}">
      <dsp:nvSpPr>
        <dsp:cNvPr id="0" name=""/>
        <dsp:cNvSpPr/>
      </dsp:nvSpPr>
      <dsp:spPr>
        <a:xfrm>
          <a:off x="0" y="3748878"/>
          <a:ext cx="2286000" cy="85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b="1" kern="1200" dirty="0" smtClean="0">
              <a:solidFill>
                <a:sysClr val="windowText" lastClr="000000">
                  <a:hueOff val="0"/>
                  <a:satOff val="0"/>
                  <a:lumOff val="0"/>
                  <a:alphaOff val="0"/>
                </a:sysClr>
              </a:solidFill>
              <a:latin typeface="Calibri" panose="020F0502020204030204"/>
              <a:ea typeface="+mn-ea"/>
              <a:cs typeface="+mn-cs"/>
            </a:rPr>
            <a:t>It is important to work on this now because</a:t>
          </a:r>
          <a:endParaRPr lang="en-US" sz="1800" b="1" kern="1200" dirty="0">
            <a:solidFill>
              <a:sysClr val="windowText" lastClr="000000">
                <a:hueOff val="0"/>
                <a:satOff val="0"/>
                <a:lumOff val="0"/>
                <a:alphaOff val="0"/>
              </a:sysClr>
            </a:solidFill>
            <a:latin typeface="Calibri" panose="020F0502020204030204"/>
            <a:ea typeface="+mn-ea"/>
            <a:cs typeface="+mn-cs"/>
          </a:endParaRPr>
        </a:p>
      </dsp:txBody>
      <dsp:txXfrm>
        <a:off x="0" y="3748878"/>
        <a:ext cx="2286000" cy="853875"/>
      </dsp:txXfrm>
    </dsp:sp>
    <dsp:sp modelId="{3A65A123-C233-4E3C-932E-9E4C8554CA5E}">
      <dsp:nvSpPr>
        <dsp:cNvPr id="0" name=""/>
        <dsp:cNvSpPr/>
      </dsp:nvSpPr>
      <dsp:spPr>
        <a:xfrm>
          <a:off x="2285999" y="3716597"/>
          <a:ext cx="457200" cy="918436"/>
        </a:xfrm>
        <a:prstGeom prst="rightArrow">
          <a:avLst/>
        </a:prstGeom>
        <a:solidFill>
          <a:srgbClr val="5B9BD5"/>
        </a:solid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3D0CDEF-A320-49DE-BBCD-C1B64239A42A}">
      <dsp:nvSpPr>
        <dsp:cNvPr id="0" name=""/>
        <dsp:cNvSpPr/>
      </dsp:nvSpPr>
      <dsp:spPr>
        <a:xfrm>
          <a:off x="2926079" y="3548751"/>
          <a:ext cx="6217920" cy="1254128"/>
        </a:xfrm>
        <a:prstGeom prst="rect">
          <a:avLst/>
        </a:prstGeom>
        <a:gradFill rotWithShape="0">
          <a:gsLst>
            <a:gs pos="0">
              <a:srgbClr val="4472C4">
                <a:hueOff val="-6127787"/>
                <a:satOff val="-8523"/>
                <a:lumOff val="-3268"/>
                <a:alphaOff val="0"/>
                <a:lumMod val="110000"/>
                <a:satMod val="105000"/>
                <a:tint val="67000"/>
              </a:srgbClr>
            </a:gs>
            <a:gs pos="50000">
              <a:srgbClr val="4472C4">
                <a:hueOff val="-6127787"/>
                <a:satOff val="-8523"/>
                <a:lumOff val="-3268"/>
                <a:alphaOff val="0"/>
                <a:lumMod val="105000"/>
                <a:satMod val="103000"/>
                <a:tint val="73000"/>
              </a:srgbClr>
            </a:gs>
            <a:gs pos="100000">
              <a:srgbClr val="4472C4">
                <a:hueOff val="-6127787"/>
                <a:satOff val="-8523"/>
                <a:lumOff val="-3268"/>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ysClr val="windowText" lastClr="000000"/>
              </a:solidFill>
              <a:latin typeface="Calibri" panose="020F0502020204030204"/>
              <a:ea typeface="+mn-ea"/>
              <a:cs typeface="+mn-cs"/>
            </a:rPr>
            <a:t>Improving patient awareness of the portal may help to increase responsibility patients feel for their own health. Additionally, it may help to reduce cancellation rates while improving patient ability to request refills, schedule appointments, review labs, and send secure messages </a:t>
          </a:r>
          <a:r>
            <a:rPr lang="en-US" sz="1600" kern="1200" smtClean="0">
              <a:solidFill>
                <a:sysClr val="windowText" lastClr="000000"/>
              </a:solidFill>
              <a:latin typeface="Calibri" panose="020F0502020204030204"/>
              <a:ea typeface="+mn-ea"/>
              <a:cs typeface="+mn-cs"/>
            </a:rPr>
            <a:t>to providers</a:t>
          </a:r>
          <a:endParaRPr lang="en-US" sz="1600" kern="1200" dirty="0">
            <a:solidFill>
              <a:sysClr val="windowText" lastClr="000000"/>
            </a:solidFill>
            <a:latin typeface="Calibri" panose="020F0502020204030204"/>
            <a:ea typeface="+mn-ea"/>
            <a:cs typeface="+mn-cs"/>
          </a:endParaRPr>
        </a:p>
      </dsp:txBody>
      <dsp:txXfrm>
        <a:off x="2926079" y="3548751"/>
        <a:ext cx="6217920" cy="1254128"/>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5E6B9-03D5-400C-A00D-B891E463AED6}" type="datetimeFigureOut">
              <a:rPr lang="en-US" smtClean="0"/>
              <a:t>6/23/2024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B9AC77-6773-4C08-A7C6-E9DFF92AC362}" type="slidenum">
              <a:rPr lang="en-US" smtClean="0"/>
              <a:t>‹#›</a:t>
            </a:fld>
            <a:endParaRPr lang="en-US"/>
          </a:p>
        </p:txBody>
      </p:sp>
    </p:spTree>
    <p:extLst>
      <p:ext uri="{BB962C8B-B14F-4D97-AF65-F5344CB8AC3E}">
        <p14:creationId xmlns:p14="http://schemas.microsoft.com/office/powerpoint/2010/main" val="177629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B9AC77-6773-4C08-A7C6-E9DFF92AC362}" type="slidenum">
              <a:rPr lang="en-US" smtClean="0"/>
              <a:t>1</a:t>
            </a:fld>
            <a:endParaRPr lang="en-US"/>
          </a:p>
        </p:txBody>
      </p:sp>
    </p:spTree>
    <p:extLst>
      <p:ext uri="{BB962C8B-B14F-4D97-AF65-F5344CB8AC3E}">
        <p14:creationId xmlns:p14="http://schemas.microsoft.com/office/powerpoint/2010/main" val="3642426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Loraine: :118 end of Q4 up to 227 at end Q2</a:t>
            </a:r>
          </a:p>
          <a:p>
            <a:r>
              <a:rPr lang="en-US" dirty="0" smtClean="0"/>
              <a:t>Drew:</a:t>
            </a:r>
            <a:r>
              <a:rPr lang="en-US" baseline="0" dirty="0" smtClean="0"/>
              <a:t> 389 end Q4 up to 607 at end Q2</a:t>
            </a:r>
            <a:endParaRPr lang="en-US" dirty="0"/>
          </a:p>
        </p:txBody>
      </p:sp>
      <p:sp>
        <p:nvSpPr>
          <p:cNvPr id="4" name="Slide Number Placeholder 3"/>
          <p:cNvSpPr>
            <a:spLocks noGrp="1"/>
          </p:cNvSpPr>
          <p:nvPr>
            <p:ph type="sldNum" sz="quarter" idx="10"/>
          </p:nvPr>
        </p:nvSpPr>
        <p:spPr/>
        <p:txBody>
          <a:bodyPr/>
          <a:lstStyle/>
          <a:p>
            <a:fld id="{3BB9AC77-6773-4C08-A7C6-E9DFF92AC362}" type="slidenum">
              <a:rPr lang="en-US" smtClean="0"/>
              <a:t>12</a:t>
            </a:fld>
            <a:endParaRPr lang="en-US"/>
          </a:p>
        </p:txBody>
      </p:sp>
    </p:spTree>
    <p:extLst>
      <p:ext uri="{BB962C8B-B14F-4D97-AF65-F5344CB8AC3E}">
        <p14:creationId xmlns:p14="http://schemas.microsoft.com/office/powerpoint/2010/main" val="3024697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B9AC77-6773-4C08-A7C6-E9DFF92AC362}" type="slidenum">
              <a:rPr lang="en-US" smtClean="0"/>
              <a:t>13</a:t>
            </a:fld>
            <a:endParaRPr lang="en-US"/>
          </a:p>
        </p:txBody>
      </p:sp>
    </p:spTree>
    <p:extLst>
      <p:ext uri="{BB962C8B-B14F-4D97-AF65-F5344CB8AC3E}">
        <p14:creationId xmlns:p14="http://schemas.microsoft.com/office/powerpoint/2010/main" val="2727023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Stamford</a:t>
            </a:r>
            <a:r>
              <a:rPr lang="en-US" baseline="0" dirty="0" smtClean="0"/>
              <a:t> Q3 2023 16400, Q4 2023 15245, Q1 2024 13533, Q2 2024 13861; From Q1 to Q2 increase in 328</a:t>
            </a:r>
          </a:p>
          <a:p>
            <a:r>
              <a:rPr lang="en-US" baseline="0" dirty="0" smtClean="0"/>
              <a:t>Norwalk Q3 2023 4239, Q4 2023 3751, Q1 2024 4059, Q2 2024 4734</a:t>
            </a:r>
            <a:endParaRPr lang="en-US" dirty="0"/>
          </a:p>
        </p:txBody>
      </p:sp>
      <p:sp>
        <p:nvSpPr>
          <p:cNvPr id="4" name="Slide Number Placeholder 3"/>
          <p:cNvSpPr>
            <a:spLocks noGrp="1"/>
          </p:cNvSpPr>
          <p:nvPr>
            <p:ph type="sldNum" sz="quarter" idx="10"/>
          </p:nvPr>
        </p:nvSpPr>
        <p:spPr/>
        <p:txBody>
          <a:bodyPr/>
          <a:lstStyle/>
          <a:p>
            <a:fld id="{3BB9AC77-6773-4C08-A7C6-E9DFF92AC362}" type="slidenum">
              <a:rPr lang="en-US" smtClean="0"/>
              <a:t>14</a:t>
            </a:fld>
            <a:endParaRPr lang="en-US"/>
          </a:p>
        </p:txBody>
      </p:sp>
    </p:spTree>
    <p:extLst>
      <p:ext uri="{BB962C8B-B14F-4D97-AF65-F5344CB8AC3E}">
        <p14:creationId xmlns:p14="http://schemas.microsoft.com/office/powerpoint/2010/main" val="3956990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Loraine had consistently higher %s</a:t>
            </a:r>
            <a:r>
              <a:rPr lang="en-US" baseline="0" dirty="0" smtClean="0"/>
              <a:t> for patients engaged (first graph), but both residents increased engagement</a:t>
            </a:r>
          </a:p>
          <a:p>
            <a:r>
              <a:rPr lang="en-US" baseline="0" dirty="0" smtClean="0"/>
              <a:t>Loraine 12%, Drew 34% from Q1 to Q2 20024, Larger increases when compared to Q4 2023 as well.</a:t>
            </a:r>
          </a:p>
          <a:p>
            <a:r>
              <a:rPr lang="en-US" dirty="0" smtClean="0"/>
              <a:t>Barriers:</a:t>
            </a:r>
            <a:r>
              <a:rPr lang="en-US" baseline="0" dirty="0" smtClean="0"/>
              <a:t> Our pts vs other providers, we don’t really know what other sites do so hard to compare engagement attempts, no control over patients with or w/o access prior to appointment which may impact numbers, handout only in English so Loraine had to use interpreter to try to help explain and Drew could explain in person</a:t>
            </a:r>
          </a:p>
          <a:p>
            <a:r>
              <a:rPr lang="en-US" baseline="0" dirty="0" smtClean="0"/>
              <a:t>Handout specifically directed patients to the App, but some anecdotal evidence suggests that the website portal is easier to use</a:t>
            </a:r>
            <a:endParaRPr lang="en-US" dirty="0"/>
          </a:p>
        </p:txBody>
      </p:sp>
      <p:sp>
        <p:nvSpPr>
          <p:cNvPr id="4" name="Slide Number Placeholder 3"/>
          <p:cNvSpPr>
            <a:spLocks noGrp="1"/>
          </p:cNvSpPr>
          <p:nvPr>
            <p:ph type="sldNum" sz="quarter" idx="10"/>
          </p:nvPr>
        </p:nvSpPr>
        <p:spPr/>
        <p:txBody>
          <a:bodyPr/>
          <a:lstStyle/>
          <a:p>
            <a:fld id="{3BB9AC77-6773-4C08-A7C6-E9DFF92AC362}" type="slidenum">
              <a:rPr lang="en-US" smtClean="0"/>
              <a:t>15</a:t>
            </a:fld>
            <a:endParaRPr lang="en-US"/>
          </a:p>
        </p:txBody>
      </p:sp>
    </p:spTree>
    <p:extLst>
      <p:ext uri="{BB962C8B-B14F-4D97-AF65-F5344CB8AC3E}">
        <p14:creationId xmlns:p14="http://schemas.microsoft.com/office/powerpoint/2010/main" val="1482440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B9AC77-6773-4C08-A7C6-E9DFF92AC362}" type="slidenum">
              <a:rPr lang="en-US" smtClean="0"/>
              <a:t>16</a:t>
            </a:fld>
            <a:endParaRPr lang="en-US"/>
          </a:p>
        </p:txBody>
      </p:sp>
    </p:spTree>
    <p:extLst>
      <p:ext uri="{BB962C8B-B14F-4D97-AF65-F5344CB8AC3E}">
        <p14:creationId xmlns:p14="http://schemas.microsoft.com/office/powerpoint/2010/main" val="3785785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B9AC77-6773-4C08-A7C6-E9DFF92AC362}" type="slidenum">
              <a:rPr lang="en-US" smtClean="0"/>
              <a:t>17</a:t>
            </a:fld>
            <a:endParaRPr lang="en-US"/>
          </a:p>
        </p:txBody>
      </p:sp>
    </p:spTree>
    <p:extLst>
      <p:ext uri="{BB962C8B-B14F-4D97-AF65-F5344CB8AC3E}">
        <p14:creationId xmlns:p14="http://schemas.microsoft.com/office/powerpoint/2010/main" val="81688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sz="1200" b="0" dirty="0" smtClean="0">
                <a:solidFill>
                  <a:srgbClr val="00B0F0"/>
                </a:solidFill>
              </a:rPr>
              <a:t>Leadership noted that portal use at Stamford</a:t>
            </a:r>
            <a:r>
              <a:rPr lang="en-US" altLang="en-US" sz="1200" b="0" baseline="0" dirty="0" smtClean="0">
                <a:solidFill>
                  <a:srgbClr val="00B0F0"/>
                </a:solidFill>
              </a:rPr>
              <a:t> site was well below other sites</a:t>
            </a:r>
            <a:endParaRPr lang="en-US" altLang="en-US" sz="1200" b="0" dirty="0" smtClean="0">
              <a:solidFill>
                <a:srgbClr val="00B0F0"/>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sz="1200" b="0" dirty="0" smtClean="0">
                <a:solidFill>
                  <a:srgbClr val="00B0F0"/>
                </a:solidFill>
              </a:rPr>
              <a:t>Patient portals are an effective way of engaging patients to become active participants in their health by  using secure online platforms to connect 24/7 access to their personal health records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srgbClr val="C00000"/>
                </a:solidFill>
                <a:latin typeface="Poppins"/>
              </a:rPr>
              <a:t>Save time and cost by streamlining your care services and clinical processes.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srgbClr val="C00000"/>
                </a:solidFill>
                <a:latin typeface="Poppins"/>
              </a:rPr>
              <a:t>Patients will be more involved in managing their health, make </a:t>
            </a:r>
            <a:r>
              <a:rPr lang="en-US" dirty="0" err="1" smtClean="0">
                <a:solidFill>
                  <a:srgbClr val="C00000"/>
                </a:solidFill>
                <a:latin typeface="Poppins"/>
              </a:rPr>
              <a:t>appts</a:t>
            </a:r>
            <a:r>
              <a:rPr lang="en-US" dirty="0" smtClean="0">
                <a:solidFill>
                  <a:srgbClr val="C00000"/>
                </a:solidFill>
                <a:latin typeface="Poppins"/>
              </a:rPr>
              <a:t>, complete visits, request refills, complete forms, view lab results, review provider notes, message staff, billing and education.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srgbClr val="C00000"/>
                </a:solidFill>
                <a:latin typeface="Poppins"/>
              </a:rPr>
              <a:t>Improved treatment and medicine compliance, bettering health outcomes by convenience</a:t>
            </a:r>
            <a:endParaRPr lang="en-US" altLang="en-US" dirty="0" smtClean="0">
              <a:solidFill>
                <a:srgbClr val="C00000"/>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solidFill>
                <a:srgbClr val="C00000"/>
              </a:solidFill>
              <a:latin typeface="Poppin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solidFill>
                <a:srgbClr val="C00000"/>
              </a:solidFill>
              <a:latin typeface="Poppin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en-US" sz="1200" b="0" dirty="0" smtClean="0">
              <a:solidFill>
                <a:srgbClr val="00B0F0"/>
              </a:solidFill>
            </a:endParaRPr>
          </a:p>
          <a:p>
            <a:endParaRPr lang="en-US" dirty="0"/>
          </a:p>
        </p:txBody>
      </p:sp>
      <p:sp>
        <p:nvSpPr>
          <p:cNvPr id="4" name="Slide Number Placeholder 3"/>
          <p:cNvSpPr>
            <a:spLocks noGrp="1"/>
          </p:cNvSpPr>
          <p:nvPr>
            <p:ph type="sldNum" sz="quarter" idx="10"/>
          </p:nvPr>
        </p:nvSpPr>
        <p:spPr/>
        <p:txBody>
          <a:bodyPr/>
          <a:lstStyle/>
          <a:p>
            <a:fld id="{3BB9AC77-6773-4C08-A7C6-E9DFF92AC362}" type="slidenum">
              <a:rPr lang="en-US" smtClean="0"/>
              <a:t>2</a:t>
            </a:fld>
            <a:endParaRPr lang="en-US"/>
          </a:p>
        </p:txBody>
      </p:sp>
    </p:spTree>
    <p:extLst>
      <p:ext uri="{BB962C8B-B14F-4D97-AF65-F5344CB8AC3E}">
        <p14:creationId xmlns:p14="http://schemas.microsoft.com/office/powerpoint/2010/main" val="68243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Patient portal use was only 5% in Stamford versus ***% at other sites</a:t>
            </a:r>
          </a:p>
          <a:p>
            <a:endParaRPr lang="en-US" dirty="0"/>
          </a:p>
        </p:txBody>
      </p:sp>
      <p:sp>
        <p:nvSpPr>
          <p:cNvPr id="4" name="Slide Number Placeholder 3"/>
          <p:cNvSpPr>
            <a:spLocks noGrp="1"/>
          </p:cNvSpPr>
          <p:nvPr>
            <p:ph type="sldNum" sz="quarter" idx="10"/>
          </p:nvPr>
        </p:nvSpPr>
        <p:spPr/>
        <p:txBody>
          <a:bodyPr/>
          <a:lstStyle/>
          <a:p>
            <a:fld id="{3BB9AC77-6773-4C08-A7C6-E9DFF92AC362}" type="slidenum">
              <a:rPr lang="en-US" smtClean="0"/>
              <a:t>4</a:t>
            </a:fld>
            <a:endParaRPr lang="en-US"/>
          </a:p>
        </p:txBody>
      </p:sp>
    </p:spTree>
    <p:extLst>
      <p:ext uri="{BB962C8B-B14F-4D97-AF65-F5344CB8AC3E}">
        <p14:creationId xmlns:p14="http://schemas.microsoft.com/office/powerpoint/2010/main" val="3518555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dirty="0" smtClean="0">
                <a:solidFill>
                  <a:schemeClr val="tx1"/>
                </a:solidFill>
                <a:effectLst/>
                <a:latin typeface="+mn-lt"/>
                <a:ea typeface="+mn-ea"/>
                <a:cs typeface="+mn-cs"/>
              </a:rPr>
              <a:t>Stamford</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Q3 16106</a:t>
            </a:r>
            <a:r>
              <a:rPr lang="fr-FR" dirty="0" smtClean="0"/>
              <a:t> </a:t>
            </a:r>
          </a:p>
          <a:p>
            <a:r>
              <a:rPr lang="fr-FR" sz="1200" b="0" i="0" u="none" strike="noStrike" kern="1200" dirty="0" smtClean="0">
                <a:solidFill>
                  <a:schemeClr val="tx1"/>
                </a:solidFill>
                <a:effectLst/>
                <a:latin typeface="+mn-lt"/>
                <a:ea typeface="+mn-ea"/>
                <a:cs typeface="+mn-cs"/>
              </a:rPr>
              <a:t>Norwalk</a:t>
            </a:r>
            <a:r>
              <a:rPr lang="fr-FR" sz="1200" b="0" i="0" u="none" strike="noStrike" kern="1200" baseline="0" dirty="0" smtClean="0">
                <a:solidFill>
                  <a:schemeClr val="tx1"/>
                </a:solidFill>
                <a:effectLst/>
                <a:latin typeface="+mn-lt"/>
                <a:ea typeface="+mn-ea"/>
                <a:cs typeface="+mn-cs"/>
              </a:rPr>
              <a:t> Q3 </a:t>
            </a:r>
            <a:r>
              <a:rPr lang="fr-FR" sz="1200" b="0" i="0" u="none" strike="noStrike" kern="1200" dirty="0" smtClean="0">
                <a:solidFill>
                  <a:schemeClr val="tx1"/>
                </a:solidFill>
                <a:effectLst/>
                <a:latin typeface="+mn-lt"/>
                <a:ea typeface="+mn-ea"/>
                <a:cs typeface="+mn-cs"/>
              </a:rPr>
              <a:t>7902</a:t>
            </a:r>
            <a:r>
              <a:rPr lang="fr-FR" dirty="0" smtClean="0"/>
              <a:t> </a:t>
            </a:r>
          </a:p>
          <a:p>
            <a:r>
              <a:rPr lang="fr-FR" sz="1200" b="0" i="0" u="none" strike="noStrike" kern="1200" dirty="0" smtClean="0">
                <a:solidFill>
                  <a:schemeClr val="tx1"/>
                </a:solidFill>
                <a:effectLst/>
                <a:latin typeface="+mn-lt"/>
                <a:ea typeface="+mn-ea"/>
                <a:cs typeface="+mn-cs"/>
              </a:rPr>
              <a:t>Stamford Q4 15112</a:t>
            </a:r>
            <a:r>
              <a:rPr lang="fr-FR" dirty="0" smtClean="0"/>
              <a:t> </a:t>
            </a:r>
          </a:p>
          <a:p>
            <a:r>
              <a:rPr lang="fr-FR" sz="1200" b="0" i="0" u="none" strike="noStrike" kern="1200" dirty="0" smtClean="0">
                <a:solidFill>
                  <a:schemeClr val="tx1"/>
                </a:solidFill>
                <a:effectLst/>
                <a:latin typeface="+mn-lt"/>
                <a:ea typeface="+mn-ea"/>
                <a:cs typeface="+mn-cs"/>
              </a:rPr>
              <a:t>Norwalk Q4</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7973</a:t>
            </a:r>
            <a:r>
              <a:rPr lang="fr-FR" dirty="0" smtClean="0"/>
              <a:t> </a:t>
            </a:r>
            <a:endParaRPr lang="en-US" dirty="0"/>
          </a:p>
        </p:txBody>
      </p:sp>
      <p:sp>
        <p:nvSpPr>
          <p:cNvPr id="4" name="Slide Number Placeholder 3"/>
          <p:cNvSpPr>
            <a:spLocks noGrp="1"/>
          </p:cNvSpPr>
          <p:nvPr>
            <p:ph type="sldNum" sz="quarter" idx="10"/>
          </p:nvPr>
        </p:nvSpPr>
        <p:spPr/>
        <p:txBody>
          <a:bodyPr/>
          <a:lstStyle/>
          <a:p>
            <a:fld id="{3BB9AC77-6773-4C08-A7C6-E9DFF92AC362}" type="slidenum">
              <a:rPr lang="en-US" smtClean="0"/>
              <a:t>5</a:t>
            </a:fld>
            <a:endParaRPr lang="en-US"/>
          </a:p>
        </p:txBody>
      </p:sp>
    </p:spTree>
    <p:extLst>
      <p:ext uri="{BB962C8B-B14F-4D97-AF65-F5344CB8AC3E}">
        <p14:creationId xmlns:p14="http://schemas.microsoft.com/office/powerpoint/2010/main" val="823552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B9AC77-6773-4C08-A7C6-E9DFF92AC362}" type="slidenum">
              <a:rPr lang="en-US" smtClean="0"/>
              <a:t>7</a:t>
            </a:fld>
            <a:endParaRPr lang="en-US"/>
          </a:p>
        </p:txBody>
      </p:sp>
    </p:spTree>
    <p:extLst>
      <p:ext uri="{BB962C8B-B14F-4D97-AF65-F5344CB8AC3E}">
        <p14:creationId xmlns:p14="http://schemas.microsoft.com/office/powerpoint/2010/main" val="2449840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B9AC77-6773-4C08-A7C6-E9DFF92AC362}" type="slidenum">
              <a:rPr lang="en-US" smtClean="0"/>
              <a:t>8</a:t>
            </a:fld>
            <a:endParaRPr lang="en-US"/>
          </a:p>
        </p:txBody>
      </p:sp>
    </p:spTree>
    <p:extLst>
      <p:ext uri="{BB962C8B-B14F-4D97-AF65-F5344CB8AC3E}">
        <p14:creationId xmlns:p14="http://schemas.microsoft.com/office/powerpoint/2010/main" val="3337171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Tatianna:</a:t>
            </a:r>
            <a:r>
              <a:rPr lang="en-US" baseline="0" dirty="0" smtClean="0"/>
              <a:t> </a:t>
            </a:r>
            <a:r>
              <a:rPr lang="en-US" sz="1200" dirty="0" smtClean="0">
                <a:solidFill>
                  <a:srgbClr val="002060"/>
                </a:solidFill>
              </a:rPr>
              <a:t>Created a concise one page form for accessing and navigating Healow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Stephanie: </a:t>
            </a:r>
            <a:r>
              <a:rPr lang="en-US" sz="1200" dirty="0" smtClean="0">
                <a:solidFill>
                  <a:srgbClr val="002060"/>
                </a:solidFill>
              </a:rPr>
              <a:t>for Postcard introducing the Healow portal in English with a video</a:t>
            </a:r>
          </a:p>
          <a:p>
            <a:endParaRPr lang="en-US" dirty="0"/>
          </a:p>
        </p:txBody>
      </p:sp>
      <p:sp>
        <p:nvSpPr>
          <p:cNvPr id="4" name="Slide Number Placeholder 3"/>
          <p:cNvSpPr>
            <a:spLocks noGrp="1"/>
          </p:cNvSpPr>
          <p:nvPr>
            <p:ph type="sldNum" sz="quarter" idx="10"/>
          </p:nvPr>
        </p:nvSpPr>
        <p:spPr/>
        <p:txBody>
          <a:bodyPr/>
          <a:lstStyle/>
          <a:p>
            <a:fld id="{3BB9AC77-6773-4C08-A7C6-E9DFF92AC362}" type="slidenum">
              <a:rPr lang="en-US" smtClean="0"/>
              <a:t>9</a:t>
            </a:fld>
            <a:endParaRPr lang="en-US"/>
          </a:p>
        </p:txBody>
      </p:sp>
    </p:spTree>
    <p:extLst>
      <p:ext uri="{BB962C8B-B14F-4D97-AF65-F5344CB8AC3E}">
        <p14:creationId xmlns:p14="http://schemas.microsoft.com/office/powerpoint/2010/main" val="2797317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B9AC77-6773-4C08-A7C6-E9DFF92AC362}" type="slidenum">
              <a:rPr lang="en-US" smtClean="0"/>
              <a:t>10</a:t>
            </a:fld>
            <a:endParaRPr lang="en-US"/>
          </a:p>
        </p:txBody>
      </p:sp>
    </p:spTree>
    <p:extLst>
      <p:ext uri="{BB962C8B-B14F-4D97-AF65-F5344CB8AC3E}">
        <p14:creationId xmlns:p14="http://schemas.microsoft.com/office/powerpoint/2010/main" val="4010179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5/8/24</a:t>
            </a:r>
            <a:r>
              <a:rPr lang="en-US" baseline="0" dirty="0" smtClean="0"/>
              <a:t> -&gt; Drew used MA to give out handouts and had a better handout day than average</a:t>
            </a:r>
          </a:p>
          <a:p>
            <a:r>
              <a:rPr lang="en-US" baseline="0" dirty="0" smtClean="0"/>
              <a:t>-&gt; Dates Loraine was not able to use her table and had lower than usual handout days</a:t>
            </a:r>
            <a:endParaRPr lang="en-US" dirty="0" smtClean="0"/>
          </a:p>
          <a:p>
            <a:endParaRPr lang="en-US" dirty="0"/>
          </a:p>
        </p:txBody>
      </p:sp>
      <p:sp>
        <p:nvSpPr>
          <p:cNvPr id="4" name="Slide Number Placeholder 3"/>
          <p:cNvSpPr>
            <a:spLocks noGrp="1"/>
          </p:cNvSpPr>
          <p:nvPr>
            <p:ph type="sldNum" sz="quarter" idx="10"/>
          </p:nvPr>
        </p:nvSpPr>
        <p:spPr/>
        <p:txBody>
          <a:bodyPr/>
          <a:lstStyle/>
          <a:p>
            <a:fld id="{3BB9AC77-6773-4C08-A7C6-E9DFF92AC362}" type="slidenum">
              <a:rPr lang="en-US" smtClean="0"/>
              <a:t>11</a:t>
            </a:fld>
            <a:endParaRPr lang="en-US"/>
          </a:p>
        </p:txBody>
      </p:sp>
    </p:spTree>
    <p:extLst>
      <p:ext uri="{BB962C8B-B14F-4D97-AF65-F5344CB8AC3E}">
        <p14:creationId xmlns:p14="http://schemas.microsoft.com/office/powerpoint/2010/main" val="2968202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B0A0F8-9D41-C34C-9D36-F22A7697DB93}"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2030617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0A0F8-9D41-C34C-9D36-F22A7697DB93}"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1900813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B0A0F8-9D41-C34C-9D36-F22A7697DB93}"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3989792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B0A0F8-9D41-C34C-9D36-F22A7697DB93}" type="datetimeFigureOut">
              <a:rPr lang="en-US" smtClean="0"/>
              <a:t>6/23/2024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378232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B0A0F8-9D41-C34C-9D36-F22A7697DB93}" type="datetimeFigureOut">
              <a:rPr lang="en-US" smtClean="0"/>
              <a:t>6/23/2024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3568837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B0A0F8-9D41-C34C-9D36-F22A7697DB93}" type="datetimeFigureOut">
              <a:rPr lang="en-US" smtClean="0"/>
              <a:t>6/23/2024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2134038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0A0F8-9D41-C34C-9D36-F22A7697DB93}" type="datetimeFigureOut">
              <a:rPr lang="en-US" smtClean="0"/>
              <a:t>6/23/2024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2256896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6/23/2024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30569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6/23/2024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4065758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0A0F8-9D41-C34C-9D36-F22A7697DB93}"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2094880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0A0F8-9D41-C34C-9D36-F22A7697DB93}" type="datetimeFigureOut">
              <a:rPr lang="en-US" smtClean="0"/>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dirty="0"/>
          </a:p>
        </p:txBody>
      </p:sp>
    </p:spTree>
    <p:extLst>
      <p:ext uri="{BB962C8B-B14F-4D97-AF65-F5344CB8AC3E}">
        <p14:creationId xmlns:p14="http://schemas.microsoft.com/office/powerpoint/2010/main" val="1807660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6/23/2024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6/23/2024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6/23/2024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6/23/2024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6/23/2024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6/23/2024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0A0F8-9D41-C34C-9D36-F22A7697DB93}" type="datetimeFigureOut">
              <a:rPr lang="en-US" smtClean="0"/>
              <a:t>6/23/2024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6761B-DE55-7344-BAF4-AF2A5867A258}" type="slidenum">
              <a:rPr lang="en-US" smtClean="0"/>
              <a:t>‹#›</a:t>
            </a:fld>
            <a:endParaRPr lang="en-US" dirty="0"/>
          </a:p>
        </p:txBody>
      </p:sp>
    </p:spTree>
    <p:extLst>
      <p:ext uri="{BB962C8B-B14F-4D97-AF65-F5344CB8AC3E}">
        <p14:creationId xmlns:p14="http://schemas.microsoft.com/office/powerpoint/2010/main" val="146779638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15" y="1059871"/>
            <a:ext cx="7315200" cy="2641785"/>
          </a:xfrm>
        </p:spPr>
        <p:txBody>
          <a:bodyPr/>
          <a:lstStyle/>
          <a:p>
            <a:r>
              <a:rPr lang="en-US" dirty="0" smtClean="0"/>
              <a:t>Increasing Portal Use by Patients at CHC Stamford</a:t>
            </a:r>
            <a:endParaRPr lang="en-US" dirty="0"/>
          </a:p>
        </p:txBody>
      </p:sp>
      <p:sp>
        <p:nvSpPr>
          <p:cNvPr id="3" name="Subtitle 2"/>
          <p:cNvSpPr>
            <a:spLocks noGrp="1"/>
          </p:cNvSpPr>
          <p:nvPr>
            <p:ph type="subTitle" idx="1"/>
          </p:nvPr>
        </p:nvSpPr>
        <p:spPr>
          <a:xfrm>
            <a:off x="1100015" y="3701656"/>
            <a:ext cx="7315200" cy="1416030"/>
          </a:xfrm>
        </p:spPr>
        <p:txBody>
          <a:bodyPr>
            <a:normAutofit/>
          </a:bodyPr>
          <a:lstStyle/>
          <a:p>
            <a:r>
              <a:rPr lang="en-US" dirty="0" smtClean="0"/>
              <a:t>Loraine Richards, MSN, APRN, FNP-BC</a:t>
            </a:r>
          </a:p>
          <a:p>
            <a:r>
              <a:rPr lang="en-US" dirty="0" smtClean="0"/>
              <a:t>Drew Walker, DNP, APRN, FNP-C</a:t>
            </a:r>
            <a:endParaRPr lang="en-US" dirty="0" smtClean="0"/>
          </a:p>
          <a:p>
            <a:r>
              <a:rPr lang="en-US" dirty="0" smtClean="0"/>
              <a:t>CHC </a:t>
            </a:r>
            <a:r>
              <a:rPr lang="en-US" dirty="0" smtClean="0"/>
              <a:t>of 5</a:t>
            </a:r>
            <a:r>
              <a:rPr lang="en-US" baseline="30000" dirty="0" smtClean="0"/>
              <a:t>th</a:t>
            </a:r>
            <a:r>
              <a:rPr lang="en-US" dirty="0" smtClean="0"/>
              <a:t> Street, </a:t>
            </a:r>
            <a:r>
              <a:rPr lang="en-US" dirty="0" smtClean="0"/>
              <a:t>Stamford,  </a:t>
            </a:r>
            <a:r>
              <a:rPr lang="en-US" dirty="0" smtClean="0"/>
              <a:t>CT</a:t>
            </a:r>
            <a:endParaRPr lang="en-US"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8655" y="5619317"/>
            <a:ext cx="1000125" cy="10001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631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to Change</a:t>
            </a:r>
            <a:endParaRPr lang="en-US" dirty="0"/>
          </a:p>
        </p:txBody>
      </p:sp>
      <p:sp>
        <p:nvSpPr>
          <p:cNvPr id="5" name="Content Placeholder 4"/>
          <p:cNvSpPr>
            <a:spLocks noGrp="1"/>
          </p:cNvSpPr>
          <p:nvPr>
            <p:ph idx="1"/>
          </p:nvPr>
        </p:nvSpPr>
        <p:spPr/>
        <p:txBody>
          <a:bodyPr>
            <a:normAutofit/>
          </a:bodyPr>
          <a:lstStyle/>
          <a:p>
            <a:r>
              <a:rPr lang="en-US" sz="2400" dirty="0" smtClean="0">
                <a:solidFill>
                  <a:srgbClr val="002060"/>
                </a:solidFill>
              </a:rPr>
              <a:t>Identify possible change points</a:t>
            </a:r>
          </a:p>
          <a:p>
            <a:r>
              <a:rPr lang="en-US" sz="2400" dirty="0" smtClean="0">
                <a:solidFill>
                  <a:srgbClr val="002060"/>
                </a:solidFill>
              </a:rPr>
              <a:t>PSA vs MA vs Provider</a:t>
            </a:r>
          </a:p>
          <a:p>
            <a:r>
              <a:rPr lang="en-US" sz="2400" dirty="0" smtClean="0">
                <a:solidFill>
                  <a:srgbClr val="002060"/>
                </a:solidFill>
              </a:rPr>
              <a:t>Handout vs Kiosk</a:t>
            </a:r>
          </a:p>
          <a:p>
            <a:r>
              <a:rPr lang="en-US" sz="2400" dirty="0" smtClean="0">
                <a:solidFill>
                  <a:srgbClr val="002060"/>
                </a:solidFill>
              </a:rPr>
              <a:t>Language</a:t>
            </a:r>
          </a:p>
          <a:p>
            <a:r>
              <a:rPr lang="en-US" sz="2400" dirty="0" smtClean="0">
                <a:solidFill>
                  <a:srgbClr val="002060"/>
                </a:solidFill>
              </a:rPr>
              <a:t>Site-wide vs Residents</a:t>
            </a:r>
          </a:p>
        </p:txBody>
      </p:sp>
    </p:spTree>
    <p:extLst>
      <p:ext uri="{BB962C8B-B14F-4D97-AF65-F5344CB8AC3E}">
        <p14:creationId xmlns:p14="http://schemas.microsoft.com/office/powerpoint/2010/main" val="462438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lstStyle/>
          <a:p>
            <a:endParaRPr lang="en-US" dirty="0" smtClean="0">
              <a:solidFill>
                <a:sysClr val="windowText" lastClr="000000"/>
              </a:solidFill>
              <a:latin typeface="Calibri" panose="020F0502020204030204"/>
            </a:endParaRPr>
          </a:p>
          <a:p>
            <a:endParaRPr lang="en-US" dirty="0" smtClean="0">
              <a:solidFill>
                <a:sysClr val="windowText" lastClr="000000"/>
              </a:solidFill>
              <a:latin typeface="Calibri" panose="020F0502020204030204"/>
            </a:endParaRPr>
          </a:p>
          <a:p>
            <a:endParaRPr lang="en-US" dirty="0">
              <a:solidFill>
                <a:sysClr val="windowText" lastClr="000000"/>
              </a:solidFill>
              <a:latin typeface="Calibri" panose="020F0502020204030204"/>
            </a:endParaRPr>
          </a:p>
          <a:p>
            <a:endParaRPr lang="en-US" dirty="0"/>
          </a:p>
        </p:txBody>
      </p:sp>
      <p:graphicFrame>
        <p:nvGraphicFramePr>
          <p:cNvPr id="9" name="Chart 8"/>
          <p:cNvGraphicFramePr>
            <a:graphicFrameLocks/>
          </p:cNvGraphicFramePr>
          <p:nvPr>
            <p:extLst>
              <p:ext uri="{D42A27DB-BD31-4B8C-83A1-F6EECF244321}">
                <p14:modId xmlns:p14="http://schemas.microsoft.com/office/powerpoint/2010/main" val="784501276"/>
              </p:ext>
            </p:extLst>
          </p:nvPr>
        </p:nvGraphicFramePr>
        <p:xfrm>
          <a:off x="3471791" y="747596"/>
          <a:ext cx="8110154" cy="5353663"/>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Arrow 4"/>
          <p:cNvSpPr/>
          <p:nvPr/>
        </p:nvSpPr>
        <p:spPr>
          <a:xfrm rot="7647179">
            <a:off x="9099755" y="2583965"/>
            <a:ext cx="412955" cy="26547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Oval 30"/>
          <p:cNvSpPr/>
          <p:nvPr/>
        </p:nvSpPr>
        <p:spPr>
          <a:xfrm>
            <a:off x="9930581" y="3082414"/>
            <a:ext cx="260553" cy="250721"/>
          </a:xfrm>
          <a:prstGeom prst="ellipse">
            <a:avLst/>
          </a:prstGeom>
          <a:noFill/>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33" name="Oval 32"/>
          <p:cNvSpPr/>
          <p:nvPr/>
        </p:nvSpPr>
        <p:spPr>
          <a:xfrm>
            <a:off x="10545097" y="3638391"/>
            <a:ext cx="260553" cy="250721"/>
          </a:xfrm>
          <a:prstGeom prst="ellipse">
            <a:avLst/>
          </a:prstGeom>
          <a:noFill/>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34" name="Oval 33"/>
          <p:cNvSpPr/>
          <p:nvPr/>
        </p:nvSpPr>
        <p:spPr>
          <a:xfrm>
            <a:off x="10876970" y="4294692"/>
            <a:ext cx="260553" cy="250721"/>
          </a:xfrm>
          <a:prstGeom prst="ellipse">
            <a:avLst/>
          </a:prstGeom>
          <a:noFill/>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35" name="Oval 34"/>
          <p:cNvSpPr/>
          <p:nvPr/>
        </p:nvSpPr>
        <p:spPr>
          <a:xfrm>
            <a:off x="11181073" y="4591093"/>
            <a:ext cx="260553" cy="250721"/>
          </a:xfrm>
          <a:prstGeom prst="ellipse">
            <a:avLst/>
          </a:prstGeom>
          <a:noFill/>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36" name="Oval 35"/>
          <p:cNvSpPr/>
          <p:nvPr/>
        </p:nvSpPr>
        <p:spPr>
          <a:xfrm>
            <a:off x="10235017" y="4169331"/>
            <a:ext cx="260553" cy="250721"/>
          </a:xfrm>
          <a:prstGeom prst="ellipse">
            <a:avLst/>
          </a:prstGeom>
          <a:noFill/>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37" name="Oval 36"/>
          <p:cNvSpPr/>
          <p:nvPr/>
        </p:nvSpPr>
        <p:spPr>
          <a:xfrm>
            <a:off x="9635250" y="3638391"/>
            <a:ext cx="260553" cy="250721"/>
          </a:xfrm>
          <a:prstGeom prst="ellipse">
            <a:avLst/>
          </a:prstGeom>
          <a:noFill/>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Tree>
    <p:extLst>
      <p:ext uri="{BB962C8B-B14F-4D97-AF65-F5344CB8AC3E}">
        <p14:creationId xmlns:p14="http://schemas.microsoft.com/office/powerpoint/2010/main" val="31333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animBg="1"/>
      <p:bldP spid="33" grpId="0" animBg="1"/>
      <p:bldP spid="34" grpId="0" animBg="1"/>
      <p:bldP spid="35"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lstStyle/>
          <a:p>
            <a:endParaRPr lang="en-US" dirty="0" smtClean="0">
              <a:solidFill>
                <a:sysClr val="windowText" lastClr="000000"/>
              </a:solidFill>
              <a:latin typeface="Calibri" panose="020F0502020204030204"/>
            </a:endParaRPr>
          </a:p>
          <a:p>
            <a:endParaRPr lang="en-US" dirty="0" smtClean="0">
              <a:solidFill>
                <a:sysClr val="windowText" lastClr="000000"/>
              </a:solidFill>
              <a:latin typeface="Calibri" panose="020F0502020204030204"/>
            </a:endParaRPr>
          </a:p>
          <a:p>
            <a:endParaRPr lang="en-US" dirty="0">
              <a:solidFill>
                <a:sysClr val="windowText" lastClr="000000"/>
              </a:solidFill>
              <a:latin typeface="Calibri" panose="020F0502020204030204"/>
            </a:endParaRP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372391230"/>
              </p:ext>
            </p:extLst>
          </p:nvPr>
        </p:nvGraphicFramePr>
        <p:xfrm>
          <a:off x="3452173" y="208546"/>
          <a:ext cx="8149389" cy="53901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706728833"/>
              </p:ext>
            </p:extLst>
          </p:nvPr>
        </p:nvGraphicFramePr>
        <p:xfrm>
          <a:off x="4347411" y="5853860"/>
          <a:ext cx="6837056" cy="590550"/>
        </p:xfrm>
        <a:graphic>
          <a:graphicData uri="http://schemas.openxmlformats.org/drawingml/2006/table">
            <a:tbl>
              <a:tblPr>
                <a:tableStyleId>{5C22544A-7EE6-4342-B048-85BDC9FD1C3A}</a:tableStyleId>
              </a:tblPr>
              <a:tblGrid>
                <a:gridCol w="1714429">
                  <a:extLst>
                    <a:ext uri="{9D8B030D-6E8A-4147-A177-3AD203B41FA5}">
                      <a16:colId xmlns:a16="http://schemas.microsoft.com/office/drawing/2014/main" val="2510284144"/>
                    </a:ext>
                  </a:extLst>
                </a:gridCol>
                <a:gridCol w="2278192">
                  <a:extLst>
                    <a:ext uri="{9D8B030D-6E8A-4147-A177-3AD203B41FA5}">
                      <a16:colId xmlns:a16="http://schemas.microsoft.com/office/drawing/2014/main" val="3464209035"/>
                    </a:ext>
                  </a:extLst>
                </a:gridCol>
                <a:gridCol w="2844435">
                  <a:extLst>
                    <a:ext uri="{9D8B030D-6E8A-4147-A177-3AD203B41FA5}">
                      <a16:colId xmlns:a16="http://schemas.microsoft.com/office/drawing/2014/main" val="695005072"/>
                    </a:ext>
                  </a:extLst>
                </a:gridCol>
              </a:tblGrid>
              <a:tr h="295275">
                <a:tc>
                  <a:txBody>
                    <a:bodyPr/>
                    <a:lstStyle/>
                    <a:p>
                      <a:pPr algn="ctr" fontAlgn="b"/>
                      <a:r>
                        <a:rPr lang="en-US" sz="1800" u="none" strike="noStrike" dirty="0">
                          <a:effectLst/>
                        </a:rPr>
                        <a:t>Loraine</a:t>
                      </a:r>
                      <a:endParaRPr lang="en-US" sz="1800" b="1" i="0" u="none" strike="noStrike" dirty="0">
                        <a:effectLst/>
                        <a:latin typeface="Helv"/>
                      </a:endParaRPr>
                    </a:p>
                  </a:txBody>
                  <a:tcPr marL="9525" marR="9525" marT="9525" marB="0" anchor="b"/>
                </a:tc>
                <a:tc>
                  <a:txBody>
                    <a:bodyPr/>
                    <a:lstStyle/>
                    <a:p>
                      <a:pPr algn="l" fontAlgn="b"/>
                      <a:r>
                        <a:rPr lang="en-US" sz="1800" u="none" strike="noStrike" dirty="0" smtClean="0">
                          <a:effectLst/>
                        </a:rPr>
                        <a:t>92% increase Q4 to Q2</a:t>
                      </a:r>
                      <a:endParaRPr lang="en-US" sz="1800" b="0" i="0" u="none" strike="noStrike" dirty="0">
                        <a:effectLst/>
                        <a:latin typeface="Helv"/>
                      </a:endParaRPr>
                    </a:p>
                  </a:txBody>
                  <a:tcPr marL="9525" marR="9525" marT="9525" marB="0" anchor="b"/>
                </a:tc>
                <a:tc>
                  <a:txBody>
                    <a:bodyPr/>
                    <a:lstStyle/>
                    <a:p>
                      <a:pPr algn="l" fontAlgn="b"/>
                      <a:r>
                        <a:rPr lang="en-US" sz="1800" u="none" strike="noStrike" dirty="0" smtClean="0">
                          <a:effectLst/>
                        </a:rPr>
                        <a:t>12</a:t>
                      </a:r>
                      <a:r>
                        <a:rPr lang="en-US" sz="1800" u="none" strike="noStrike" dirty="0">
                          <a:effectLst/>
                        </a:rPr>
                        <a:t>% increase </a:t>
                      </a:r>
                      <a:r>
                        <a:rPr lang="en-US" sz="1800" u="none" strike="noStrike" dirty="0" smtClean="0">
                          <a:effectLst/>
                        </a:rPr>
                        <a:t>Q1 </a:t>
                      </a:r>
                      <a:r>
                        <a:rPr lang="en-US" sz="1800" u="none" strike="noStrike" dirty="0">
                          <a:effectLst/>
                        </a:rPr>
                        <a:t>to Q2</a:t>
                      </a:r>
                      <a:endParaRPr lang="en-US" sz="1800" b="0" i="0" u="none" strike="noStrike" dirty="0">
                        <a:effectLst/>
                        <a:latin typeface="Helv"/>
                      </a:endParaRPr>
                    </a:p>
                  </a:txBody>
                  <a:tcPr marL="9525" marR="9525" marT="9525" marB="0" anchor="b"/>
                </a:tc>
                <a:extLst>
                  <a:ext uri="{0D108BD9-81ED-4DB2-BD59-A6C34878D82A}">
                    <a16:rowId xmlns:a16="http://schemas.microsoft.com/office/drawing/2014/main" val="3658907021"/>
                  </a:ext>
                </a:extLst>
              </a:tr>
              <a:tr h="295275">
                <a:tc>
                  <a:txBody>
                    <a:bodyPr/>
                    <a:lstStyle/>
                    <a:p>
                      <a:pPr algn="ctr" fontAlgn="b"/>
                      <a:r>
                        <a:rPr lang="en-US" sz="1800" u="none" strike="noStrike">
                          <a:effectLst/>
                        </a:rPr>
                        <a:t>Drew</a:t>
                      </a:r>
                      <a:endParaRPr lang="en-US" sz="1800" b="1" i="0" u="none" strike="noStrike">
                        <a:effectLst/>
                        <a:latin typeface="Helv"/>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rPr>
                        <a:t>56% increase Q4 to Q2</a:t>
                      </a:r>
                      <a:endParaRPr lang="en-US" sz="1800" b="0" i="0" u="none" strike="noStrike" dirty="0" smtClean="0">
                        <a:effectLst/>
                        <a:latin typeface="Helv"/>
                      </a:endParaRPr>
                    </a:p>
                  </a:txBody>
                  <a:tcPr marL="9525" marR="9525" marT="9525" marB="0" anchor="b"/>
                </a:tc>
                <a:tc>
                  <a:txBody>
                    <a:bodyPr/>
                    <a:lstStyle/>
                    <a:p>
                      <a:pPr algn="l" fontAlgn="b"/>
                      <a:r>
                        <a:rPr lang="en-US" sz="1800" b="0" i="0" u="none" strike="noStrike" dirty="0" smtClean="0">
                          <a:effectLst/>
                          <a:latin typeface="+mn-lt"/>
                        </a:rPr>
                        <a:t>34% increase Q1 to Q2</a:t>
                      </a:r>
                      <a:endParaRPr lang="en-US" sz="1800" b="0" i="0" u="none" strike="noStrike" dirty="0">
                        <a:effectLst/>
                        <a:latin typeface="+mn-lt"/>
                      </a:endParaRPr>
                    </a:p>
                  </a:txBody>
                  <a:tcPr marL="9525" marR="9525" marT="9525" marB="0" anchor="b"/>
                </a:tc>
                <a:extLst>
                  <a:ext uri="{0D108BD9-81ED-4DB2-BD59-A6C34878D82A}">
                    <a16:rowId xmlns:a16="http://schemas.microsoft.com/office/drawing/2014/main" val="24089580"/>
                  </a:ext>
                </a:extLst>
              </a:tr>
            </a:tbl>
          </a:graphicData>
        </a:graphic>
      </p:graphicFrame>
      <p:sp>
        <p:nvSpPr>
          <p:cNvPr id="12" name="Rectangle 11"/>
          <p:cNvSpPr/>
          <p:nvPr/>
        </p:nvSpPr>
        <p:spPr>
          <a:xfrm>
            <a:off x="4347411" y="5853860"/>
            <a:ext cx="6837056" cy="590550"/>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2324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lstStyle/>
          <a:p>
            <a:endParaRPr lang="en-US" dirty="0" smtClean="0">
              <a:solidFill>
                <a:sysClr val="windowText" lastClr="000000"/>
              </a:solidFill>
              <a:latin typeface="Calibri" panose="020F0502020204030204"/>
            </a:endParaRPr>
          </a:p>
          <a:p>
            <a:endParaRPr lang="en-US" dirty="0" smtClean="0">
              <a:solidFill>
                <a:sysClr val="windowText" lastClr="000000"/>
              </a:solidFill>
              <a:latin typeface="Calibri" panose="020F0502020204030204"/>
            </a:endParaRPr>
          </a:p>
          <a:p>
            <a:endParaRPr lang="en-US" dirty="0">
              <a:solidFill>
                <a:sysClr val="windowText" lastClr="000000"/>
              </a:solidFill>
              <a:latin typeface="Calibri" panose="020F0502020204030204"/>
            </a:endParaRPr>
          </a:p>
          <a:p>
            <a:endParaRPr lang="en-US" dirty="0"/>
          </a:p>
        </p:txBody>
      </p:sp>
      <p:sp>
        <p:nvSpPr>
          <p:cNvPr id="10" name="Right Arrow 9"/>
          <p:cNvSpPr/>
          <p:nvPr/>
        </p:nvSpPr>
        <p:spPr>
          <a:xfrm>
            <a:off x="2737332" y="2962657"/>
            <a:ext cx="732698" cy="5957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477605427"/>
              </p:ext>
            </p:extLst>
          </p:nvPr>
        </p:nvGraphicFramePr>
        <p:xfrm>
          <a:off x="3566160" y="864115"/>
          <a:ext cx="8019049" cy="5120633"/>
        </p:xfrm>
        <a:graphic>
          <a:graphicData uri="http://schemas.openxmlformats.org/drawingml/2006/table">
            <a:tbl>
              <a:tblPr>
                <a:tableStyleId>{5C22544A-7EE6-4342-B048-85BDC9FD1C3A}</a:tableStyleId>
              </a:tblPr>
              <a:tblGrid>
                <a:gridCol w="2481339">
                  <a:extLst>
                    <a:ext uri="{9D8B030D-6E8A-4147-A177-3AD203B41FA5}">
                      <a16:colId xmlns:a16="http://schemas.microsoft.com/office/drawing/2014/main" val="3230035042"/>
                    </a:ext>
                  </a:extLst>
                </a:gridCol>
                <a:gridCol w="1804982">
                  <a:extLst>
                    <a:ext uri="{9D8B030D-6E8A-4147-A177-3AD203B41FA5}">
                      <a16:colId xmlns:a16="http://schemas.microsoft.com/office/drawing/2014/main" val="4056415761"/>
                    </a:ext>
                  </a:extLst>
                </a:gridCol>
                <a:gridCol w="1871341">
                  <a:extLst>
                    <a:ext uri="{9D8B030D-6E8A-4147-A177-3AD203B41FA5}">
                      <a16:colId xmlns:a16="http://schemas.microsoft.com/office/drawing/2014/main" val="2016130799"/>
                    </a:ext>
                  </a:extLst>
                </a:gridCol>
                <a:gridCol w="1861387">
                  <a:extLst>
                    <a:ext uri="{9D8B030D-6E8A-4147-A177-3AD203B41FA5}">
                      <a16:colId xmlns:a16="http://schemas.microsoft.com/office/drawing/2014/main" val="2543532779"/>
                    </a:ext>
                  </a:extLst>
                </a:gridCol>
              </a:tblGrid>
              <a:tr h="698269">
                <a:tc>
                  <a:txBody>
                    <a:bodyPr/>
                    <a:lstStyle/>
                    <a:p>
                      <a:pPr algn="l" fontAlgn="b"/>
                      <a:r>
                        <a:rPr lang="en-US" sz="1100" u="none" strike="noStrike">
                          <a:effectLst/>
                        </a:rPr>
                        <a:t>Row Labels</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ctr" fontAlgn="b"/>
                      <a:r>
                        <a:rPr lang="en-US" sz="1100" u="none" strike="noStrike">
                          <a:effectLst/>
                        </a:rPr>
                        <a:t>Sum of Portal Usage - Previous 3 months (Dec, Jan, Feb)</a:t>
                      </a:r>
                      <a:endParaRPr lang="en-US" sz="1100" b="1"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ctr" fontAlgn="b"/>
                      <a:r>
                        <a:rPr lang="en-US" sz="1100" u="none" strike="noStrike">
                          <a:effectLst/>
                        </a:rPr>
                        <a:t>Sum of Portal Usage -Last 3M (March, April, May)</a:t>
                      </a:r>
                      <a:endParaRPr lang="en-US" sz="1100" b="1"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ctr" fontAlgn="b"/>
                      <a:r>
                        <a:rPr lang="en-US" sz="1100" u="none" strike="noStrike">
                          <a:effectLst/>
                        </a:rPr>
                        <a:t>Sum of Portal Usage -Last 6M (Dec, Jan, Feb, March, April, May)</a:t>
                      </a:r>
                      <a:endParaRPr lang="en-US" sz="1100" b="1"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extLst>
                  <a:ext uri="{0D108BD9-81ED-4DB2-BD59-A6C34878D82A}">
                    <a16:rowId xmlns:a16="http://schemas.microsoft.com/office/drawing/2014/main" val="2480936442"/>
                  </a:ext>
                </a:extLst>
              </a:tr>
              <a:tr h="232756">
                <a:tc>
                  <a:txBody>
                    <a:bodyPr/>
                    <a:lstStyle/>
                    <a:p>
                      <a:pPr algn="l" fontAlgn="b"/>
                      <a:r>
                        <a:rPr lang="en-US" sz="1100" u="none" strike="noStrike">
                          <a:effectLst/>
                        </a:rPr>
                        <a:t>Fifth Street Stamford</a:t>
                      </a:r>
                      <a:endParaRPr lang="en-US" sz="1100" b="1"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13483</a:t>
                      </a:r>
                      <a:endParaRPr lang="en-US" sz="1100" b="1"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13466</a:t>
                      </a:r>
                      <a:endParaRPr lang="en-US" sz="1100" b="1"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26949</a:t>
                      </a:r>
                      <a:endParaRPr lang="en-US" sz="1100" b="1"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extLst>
                  <a:ext uri="{0D108BD9-81ED-4DB2-BD59-A6C34878D82A}">
                    <a16:rowId xmlns:a16="http://schemas.microsoft.com/office/drawing/2014/main" val="2429073154"/>
                  </a:ext>
                </a:extLst>
              </a:tr>
              <a:tr h="232756">
                <a:tc>
                  <a:txBody>
                    <a:bodyPr/>
                    <a:lstStyle/>
                    <a:p>
                      <a:pPr algn="l" fontAlgn="b"/>
                      <a:r>
                        <a:rPr lang="en-US" sz="1100" u="none" strike="noStrike">
                          <a:effectLst/>
                        </a:rPr>
                        <a:t>Asunto MD, Ann FP</a:t>
                      </a:r>
                      <a:endParaRPr lang="en-US" sz="1100" b="0" i="0" u="none" strike="noStrike">
                        <a:solidFill>
                          <a:srgbClr val="000000"/>
                        </a:solidFill>
                        <a:effectLst/>
                        <a:latin typeface="Calibri" panose="020F0502020204030204" pitchFamily="34" charset="0"/>
                      </a:endParaRPr>
                    </a:p>
                  </a:txBody>
                  <a:tcPr marL="83549" marR="9283" marT="9283" marB="0" anchor="b">
                    <a:solidFill>
                      <a:schemeClr val="accent2">
                        <a:lumMod val="20000"/>
                        <a:lumOff val="80000"/>
                      </a:schemeClr>
                    </a:solidFill>
                  </a:tcPr>
                </a:tc>
                <a:tc>
                  <a:txBody>
                    <a:bodyPr/>
                    <a:lstStyle/>
                    <a:p>
                      <a:pPr algn="r" fontAlgn="b"/>
                      <a:r>
                        <a:rPr lang="en-US" sz="1100" u="none" strike="noStrike">
                          <a:effectLst/>
                        </a:rPr>
                        <a:t>1831</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2070</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3901</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extLst>
                  <a:ext uri="{0D108BD9-81ED-4DB2-BD59-A6C34878D82A}">
                    <a16:rowId xmlns:a16="http://schemas.microsoft.com/office/drawing/2014/main" val="1715066321"/>
                  </a:ext>
                </a:extLst>
              </a:tr>
              <a:tr h="232756">
                <a:tc>
                  <a:txBody>
                    <a:bodyPr/>
                    <a:lstStyle/>
                    <a:p>
                      <a:pPr algn="l" fontAlgn="b"/>
                      <a:r>
                        <a:rPr lang="en-US" sz="1100" u="none" strike="noStrike">
                          <a:effectLst/>
                        </a:rPr>
                        <a:t>Gellrich MD, Gabriella-FP</a:t>
                      </a:r>
                      <a:endParaRPr lang="en-US" sz="1100" b="0" i="0" u="none" strike="noStrike">
                        <a:solidFill>
                          <a:srgbClr val="000000"/>
                        </a:solidFill>
                        <a:effectLst/>
                        <a:latin typeface="Calibri" panose="020F0502020204030204" pitchFamily="34" charset="0"/>
                      </a:endParaRPr>
                    </a:p>
                  </a:txBody>
                  <a:tcPr marL="83549" marR="9283" marT="9283" marB="0" anchor="b">
                    <a:solidFill>
                      <a:schemeClr val="accent2">
                        <a:lumMod val="20000"/>
                        <a:lumOff val="80000"/>
                      </a:schemeClr>
                    </a:solidFill>
                  </a:tcPr>
                </a:tc>
                <a:tc>
                  <a:txBody>
                    <a:bodyPr/>
                    <a:lstStyle/>
                    <a:p>
                      <a:pPr algn="r" fontAlgn="b"/>
                      <a:r>
                        <a:rPr lang="en-US" sz="1100" u="none" strike="noStrike">
                          <a:effectLst/>
                        </a:rPr>
                        <a:t>922</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1015</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1937</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extLst>
                  <a:ext uri="{0D108BD9-81ED-4DB2-BD59-A6C34878D82A}">
                    <a16:rowId xmlns:a16="http://schemas.microsoft.com/office/drawing/2014/main" val="520909175"/>
                  </a:ext>
                </a:extLst>
              </a:tr>
              <a:tr h="232756">
                <a:tc>
                  <a:txBody>
                    <a:bodyPr/>
                    <a:lstStyle/>
                    <a:p>
                      <a:pPr algn="l" fontAlgn="b"/>
                      <a:r>
                        <a:rPr lang="en-US" sz="1100" u="none" strike="noStrike">
                          <a:effectLst/>
                        </a:rPr>
                        <a:t>Koh DO, Yumi ADULTS ONLY</a:t>
                      </a:r>
                      <a:endParaRPr lang="en-US" sz="1100" b="0" i="0" u="none" strike="noStrike">
                        <a:solidFill>
                          <a:srgbClr val="000000"/>
                        </a:solidFill>
                        <a:effectLst/>
                        <a:latin typeface="Calibri" panose="020F0502020204030204" pitchFamily="34" charset="0"/>
                      </a:endParaRPr>
                    </a:p>
                  </a:txBody>
                  <a:tcPr marL="83549" marR="9283" marT="9283" marB="0" anchor="b">
                    <a:solidFill>
                      <a:schemeClr val="accent2">
                        <a:lumMod val="20000"/>
                        <a:lumOff val="80000"/>
                      </a:schemeClr>
                    </a:solidFill>
                  </a:tcPr>
                </a:tc>
                <a:tc>
                  <a:txBody>
                    <a:bodyPr/>
                    <a:lstStyle/>
                    <a:p>
                      <a:pPr algn="r" fontAlgn="b"/>
                      <a:r>
                        <a:rPr lang="en-US" sz="1100" u="none" strike="noStrike">
                          <a:effectLst/>
                        </a:rPr>
                        <a:t>2592</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3014</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5606</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extLst>
                  <a:ext uri="{0D108BD9-81ED-4DB2-BD59-A6C34878D82A}">
                    <a16:rowId xmlns:a16="http://schemas.microsoft.com/office/drawing/2014/main" val="4284488045"/>
                  </a:ext>
                </a:extLst>
              </a:tr>
              <a:tr h="232756">
                <a:tc>
                  <a:txBody>
                    <a:bodyPr/>
                    <a:lstStyle/>
                    <a:p>
                      <a:pPr algn="l" fontAlgn="b"/>
                      <a:r>
                        <a:rPr lang="en-US" sz="1100" u="none" strike="noStrike">
                          <a:effectLst/>
                        </a:rPr>
                        <a:t>Matlick APRN, Garrett FP</a:t>
                      </a:r>
                      <a:endParaRPr lang="en-US" sz="1100" b="0" i="0" u="none" strike="noStrike">
                        <a:solidFill>
                          <a:srgbClr val="000000"/>
                        </a:solidFill>
                        <a:effectLst/>
                        <a:latin typeface="Calibri" panose="020F0502020204030204" pitchFamily="34" charset="0"/>
                      </a:endParaRPr>
                    </a:p>
                  </a:txBody>
                  <a:tcPr marL="83549" marR="9283" marT="9283" marB="0" anchor="b">
                    <a:solidFill>
                      <a:schemeClr val="accent2">
                        <a:lumMod val="20000"/>
                        <a:lumOff val="80000"/>
                      </a:schemeClr>
                    </a:solidFill>
                  </a:tcPr>
                </a:tc>
                <a:tc>
                  <a:txBody>
                    <a:bodyPr/>
                    <a:lstStyle/>
                    <a:p>
                      <a:pPr algn="r" fontAlgn="b"/>
                      <a:r>
                        <a:rPr lang="en-US" sz="1100" u="none" strike="noStrike">
                          <a:effectLst/>
                        </a:rPr>
                        <a:t>1078</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1123</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2201</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extLst>
                  <a:ext uri="{0D108BD9-81ED-4DB2-BD59-A6C34878D82A}">
                    <a16:rowId xmlns:a16="http://schemas.microsoft.com/office/drawing/2014/main" val="4131448031"/>
                  </a:ext>
                </a:extLst>
              </a:tr>
              <a:tr h="232756">
                <a:tc>
                  <a:txBody>
                    <a:bodyPr/>
                    <a:lstStyle/>
                    <a:p>
                      <a:pPr algn="l" fontAlgn="b"/>
                      <a:r>
                        <a:rPr lang="en-US" sz="1100" u="none" strike="noStrike">
                          <a:effectLst/>
                        </a:rPr>
                        <a:t>Merritt APRN, Kerri FP</a:t>
                      </a:r>
                      <a:endParaRPr lang="en-US" sz="1100" b="0" i="0" u="none" strike="noStrike">
                        <a:solidFill>
                          <a:srgbClr val="000000"/>
                        </a:solidFill>
                        <a:effectLst/>
                        <a:latin typeface="Calibri" panose="020F0502020204030204" pitchFamily="34" charset="0"/>
                      </a:endParaRPr>
                    </a:p>
                  </a:txBody>
                  <a:tcPr marL="83549" marR="9283" marT="9283" marB="0" anchor="b">
                    <a:solidFill>
                      <a:schemeClr val="accent2">
                        <a:lumMod val="20000"/>
                        <a:lumOff val="80000"/>
                      </a:schemeClr>
                    </a:solidFill>
                  </a:tcPr>
                </a:tc>
                <a:tc>
                  <a:txBody>
                    <a:bodyPr/>
                    <a:lstStyle/>
                    <a:p>
                      <a:pPr algn="r" fontAlgn="b"/>
                      <a:r>
                        <a:rPr lang="en-US" sz="1100" u="none" strike="noStrike">
                          <a:effectLst/>
                        </a:rPr>
                        <a:t>2104</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1671</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3775</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extLst>
                  <a:ext uri="{0D108BD9-81ED-4DB2-BD59-A6C34878D82A}">
                    <a16:rowId xmlns:a16="http://schemas.microsoft.com/office/drawing/2014/main" val="455287621"/>
                  </a:ext>
                </a:extLst>
              </a:tr>
              <a:tr h="232756">
                <a:tc>
                  <a:txBody>
                    <a:bodyPr/>
                    <a:lstStyle/>
                    <a:p>
                      <a:pPr algn="l" fontAlgn="b"/>
                      <a:r>
                        <a:rPr lang="en-US" sz="1100" u="none" strike="noStrike">
                          <a:effectLst/>
                        </a:rPr>
                        <a:t>Pryce APRN, Tatianna ADULT ONLY</a:t>
                      </a:r>
                      <a:endParaRPr lang="en-US" sz="1100" b="0" i="0" u="none" strike="noStrike">
                        <a:solidFill>
                          <a:srgbClr val="000000"/>
                        </a:solidFill>
                        <a:effectLst/>
                        <a:latin typeface="Calibri" panose="020F0502020204030204" pitchFamily="34" charset="0"/>
                      </a:endParaRPr>
                    </a:p>
                  </a:txBody>
                  <a:tcPr marL="83549" marR="9283" marT="9283" marB="0" anchor="b">
                    <a:solidFill>
                      <a:schemeClr val="accent2">
                        <a:lumMod val="20000"/>
                        <a:lumOff val="80000"/>
                      </a:schemeClr>
                    </a:solidFill>
                  </a:tcPr>
                </a:tc>
                <a:tc>
                  <a:txBody>
                    <a:bodyPr/>
                    <a:lstStyle/>
                    <a:p>
                      <a:pPr algn="r" fontAlgn="b"/>
                      <a:r>
                        <a:rPr lang="en-US" sz="1100" u="none" strike="noStrike">
                          <a:effectLst/>
                        </a:rPr>
                        <a:t>4352</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4134</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dirty="0">
                          <a:effectLst/>
                        </a:rPr>
                        <a:t>8486</a:t>
                      </a:r>
                      <a:endParaRPr lang="en-US" sz="1100" b="0" i="0" u="none" strike="noStrike" dirty="0">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extLst>
                  <a:ext uri="{0D108BD9-81ED-4DB2-BD59-A6C34878D82A}">
                    <a16:rowId xmlns:a16="http://schemas.microsoft.com/office/drawing/2014/main" val="1693467183"/>
                  </a:ext>
                </a:extLst>
              </a:tr>
              <a:tr h="232756">
                <a:tc>
                  <a:txBody>
                    <a:bodyPr/>
                    <a:lstStyle/>
                    <a:p>
                      <a:pPr algn="l" fontAlgn="b"/>
                      <a:r>
                        <a:rPr lang="en-US" sz="1100" u="none" strike="noStrike" dirty="0">
                          <a:effectLst/>
                        </a:rPr>
                        <a:t>Richards APRN, Loraine Resident</a:t>
                      </a:r>
                      <a:endParaRPr lang="en-US" sz="1100" b="0" i="0" u="none" strike="noStrike" dirty="0">
                        <a:solidFill>
                          <a:srgbClr val="000000"/>
                        </a:solidFill>
                        <a:effectLst/>
                        <a:latin typeface="Calibri" panose="020F0502020204030204" pitchFamily="34" charset="0"/>
                      </a:endParaRPr>
                    </a:p>
                  </a:txBody>
                  <a:tcPr marL="83549" marR="9283" marT="9283" marB="0" anchor="b">
                    <a:solidFill>
                      <a:schemeClr val="accent2">
                        <a:lumMod val="20000"/>
                        <a:lumOff val="80000"/>
                      </a:schemeClr>
                    </a:solidFill>
                  </a:tcPr>
                </a:tc>
                <a:tc>
                  <a:txBody>
                    <a:bodyPr/>
                    <a:lstStyle/>
                    <a:p>
                      <a:pPr algn="r" fontAlgn="b"/>
                      <a:r>
                        <a:rPr lang="en-US" sz="1100" u="none" strike="noStrike" dirty="0">
                          <a:effectLst/>
                        </a:rPr>
                        <a:t>202</a:t>
                      </a:r>
                      <a:endParaRPr lang="en-US" sz="1100" b="0" i="0" u="none" strike="noStrike" dirty="0">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227</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429</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extLst>
                  <a:ext uri="{0D108BD9-81ED-4DB2-BD59-A6C34878D82A}">
                    <a16:rowId xmlns:a16="http://schemas.microsoft.com/office/drawing/2014/main" val="3769481467"/>
                  </a:ext>
                </a:extLst>
              </a:tr>
              <a:tr h="232756">
                <a:tc>
                  <a:txBody>
                    <a:bodyPr/>
                    <a:lstStyle/>
                    <a:p>
                      <a:pPr algn="l" fontAlgn="b"/>
                      <a:r>
                        <a:rPr lang="en-US" sz="1100" u="none" strike="noStrike">
                          <a:effectLst/>
                        </a:rPr>
                        <a:t>Tran MD, Duyet PEDS</a:t>
                      </a:r>
                      <a:endParaRPr lang="en-US" sz="1100" b="0" i="0" u="none" strike="noStrike">
                        <a:solidFill>
                          <a:srgbClr val="000000"/>
                        </a:solidFill>
                        <a:effectLst/>
                        <a:latin typeface="Calibri" panose="020F0502020204030204" pitchFamily="34" charset="0"/>
                      </a:endParaRPr>
                    </a:p>
                  </a:txBody>
                  <a:tcPr marL="83549" marR="9283" marT="9283" marB="0" anchor="b">
                    <a:solidFill>
                      <a:schemeClr val="accent2">
                        <a:lumMod val="20000"/>
                        <a:lumOff val="80000"/>
                      </a:schemeClr>
                    </a:solidFill>
                  </a:tcPr>
                </a:tc>
                <a:tc>
                  <a:txBody>
                    <a:bodyPr/>
                    <a:lstStyle/>
                    <a:p>
                      <a:pPr algn="r" fontAlgn="b"/>
                      <a:r>
                        <a:rPr lang="en-US" sz="1100" u="none" strike="noStrike">
                          <a:effectLst/>
                        </a:rPr>
                        <a:t>402</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212</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614</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extLst>
                  <a:ext uri="{0D108BD9-81ED-4DB2-BD59-A6C34878D82A}">
                    <a16:rowId xmlns:a16="http://schemas.microsoft.com/office/drawing/2014/main" val="885682015"/>
                  </a:ext>
                </a:extLst>
              </a:tr>
              <a:tr h="232756">
                <a:tc>
                  <a:txBody>
                    <a:bodyPr/>
                    <a:lstStyle/>
                    <a:p>
                      <a:pPr algn="l" fontAlgn="b"/>
                      <a:r>
                        <a:rPr lang="en-US" sz="1100" u="none" strike="noStrike" dirty="0">
                          <a:effectLst/>
                        </a:rPr>
                        <a:t>Fifth Street Stamford Medical</a:t>
                      </a:r>
                      <a:endParaRPr lang="en-US" sz="1100" b="1" i="0" u="none" strike="noStrike" dirty="0">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452</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607</a:t>
                      </a:r>
                      <a:endParaRPr lang="en-US" sz="1100" b="1"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1059</a:t>
                      </a:r>
                      <a:endParaRPr lang="en-US" sz="1100" b="1"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extLst>
                  <a:ext uri="{0D108BD9-81ED-4DB2-BD59-A6C34878D82A}">
                    <a16:rowId xmlns:a16="http://schemas.microsoft.com/office/drawing/2014/main" val="979204738"/>
                  </a:ext>
                </a:extLst>
              </a:tr>
              <a:tr h="232756">
                <a:tc>
                  <a:txBody>
                    <a:bodyPr/>
                    <a:lstStyle/>
                    <a:p>
                      <a:pPr algn="l" fontAlgn="b"/>
                      <a:r>
                        <a:rPr lang="en-US" sz="1100" u="none" strike="noStrike" dirty="0">
                          <a:effectLst/>
                        </a:rPr>
                        <a:t>Walker APRN, Drew Resident</a:t>
                      </a:r>
                      <a:endParaRPr lang="en-US" sz="1100" b="0" i="0" u="none" strike="noStrike" dirty="0">
                        <a:solidFill>
                          <a:srgbClr val="000000"/>
                        </a:solidFill>
                        <a:effectLst/>
                        <a:latin typeface="Calibri" panose="020F0502020204030204" pitchFamily="34" charset="0"/>
                      </a:endParaRPr>
                    </a:p>
                  </a:txBody>
                  <a:tcPr marL="83549" marR="9283" marT="9283" marB="0" anchor="b">
                    <a:solidFill>
                      <a:schemeClr val="accent2">
                        <a:lumMod val="20000"/>
                        <a:lumOff val="80000"/>
                      </a:schemeClr>
                    </a:solidFill>
                  </a:tcPr>
                </a:tc>
                <a:tc>
                  <a:txBody>
                    <a:bodyPr/>
                    <a:lstStyle/>
                    <a:p>
                      <a:pPr algn="r" fontAlgn="b"/>
                      <a:r>
                        <a:rPr lang="en-US" sz="1100" u="none" strike="noStrike">
                          <a:effectLst/>
                        </a:rPr>
                        <a:t>452</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607</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1059</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extLst>
                  <a:ext uri="{0D108BD9-81ED-4DB2-BD59-A6C34878D82A}">
                    <a16:rowId xmlns:a16="http://schemas.microsoft.com/office/drawing/2014/main" val="2820084832"/>
                  </a:ext>
                </a:extLst>
              </a:tr>
              <a:tr h="232756">
                <a:tc>
                  <a:txBody>
                    <a:bodyPr/>
                    <a:lstStyle/>
                    <a:p>
                      <a:pPr algn="l" fontAlgn="b"/>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extLst>
                  <a:ext uri="{0D108BD9-81ED-4DB2-BD59-A6C34878D82A}">
                    <a16:rowId xmlns:a16="http://schemas.microsoft.com/office/drawing/2014/main" val="2780913720"/>
                  </a:ext>
                </a:extLst>
              </a:tr>
              <a:tr h="232756">
                <a:tc>
                  <a:txBody>
                    <a:bodyPr/>
                    <a:lstStyle/>
                    <a:p>
                      <a:pPr algn="l" fontAlgn="b"/>
                      <a:r>
                        <a:rPr lang="en-US" sz="1100" u="none" strike="noStrike">
                          <a:effectLst/>
                        </a:rPr>
                        <a:t>CHC of Norwalk</a:t>
                      </a:r>
                      <a:endParaRPr lang="en-US" sz="1100" b="1"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5939</a:t>
                      </a:r>
                      <a:endParaRPr lang="en-US" sz="1100" b="1"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6272</a:t>
                      </a:r>
                      <a:endParaRPr lang="en-US" sz="1100" b="1"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12211</a:t>
                      </a:r>
                      <a:endParaRPr lang="en-US" sz="1100" b="1"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extLst>
                  <a:ext uri="{0D108BD9-81ED-4DB2-BD59-A6C34878D82A}">
                    <a16:rowId xmlns:a16="http://schemas.microsoft.com/office/drawing/2014/main" val="1133086228"/>
                  </a:ext>
                </a:extLst>
              </a:tr>
              <a:tr h="232756">
                <a:tc>
                  <a:txBody>
                    <a:bodyPr/>
                    <a:lstStyle/>
                    <a:p>
                      <a:pPr algn="l" fontAlgn="b"/>
                      <a:r>
                        <a:rPr lang="en-US" sz="1100" u="none" strike="noStrike">
                          <a:effectLst/>
                        </a:rPr>
                        <a:t>Ehrenfeld APRN, Lucy FP</a:t>
                      </a:r>
                      <a:endParaRPr lang="en-US" sz="1100" b="0" i="0" u="none" strike="noStrike">
                        <a:solidFill>
                          <a:srgbClr val="000000"/>
                        </a:solidFill>
                        <a:effectLst/>
                        <a:latin typeface="Calibri" panose="020F0502020204030204" pitchFamily="34" charset="0"/>
                      </a:endParaRPr>
                    </a:p>
                  </a:txBody>
                  <a:tcPr marL="83549" marR="9283" marT="9283" marB="0" anchor="b">
                    <a:solidFill>
                      <a:schemeClr val="accent2">
                        <a:lumMod val="20000"/>
                        <a:lumOff val="80000"/>
                      </a:schemeClr>
                    </a:solidFill>
                  </a:tcPr>
                </a:tc>
                <a:tc>
                  <a:txBody>
                    <a:bodyPr/>
                    <a:lstStyle/>
                    <a:p>
                      <a:pPr algn="r" fontAlgn="b"/>
                      <a:r>
                        <a:rPr lang="en-US" sz="1100" u="none" strike="noStrike">
                          <a:effectLst/>
                        </a:rPr>
                        <a:t>811</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1086</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1897</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extLst>
                  <a:ext uri="{0D108BD9-81ED-4DB2-BD59-A6C34878D82A}">
                    <a16:rowId xmlns:a16="http://schemas.microsoft.com/office/drawing/2014/main" val="1743642983"/>
                  </a:ext>
                </a:extLst>
              </a:tr>
              <a:tr h="232756">
                <a:tc>
                  <a:txBody>
                    <a:bodyPr/>
                    <a:lstStyle/>
                    <a:p>
                      <a:pPr algn="l" fontAlgn="b"/>
                      <a:r>
                        <a:rPr lang="en-US" sz="1100" u="none" strike="noStrike">
                          <a:effectLst/>
                        </a:rPr>
                        <a:t>Fletcher MD, Justin FP</a:t>
                      </a:r>
                      <a:endParaRPr lang="en-US" sz="1100" b="0" i="0" u="none" strike="noStrike">
                        <a:solidFill>
                          <a:srgbClr val="000000"/>
                        </a:solidFill>
                        <a:effectLst/>
                        <a:latin typeface="Calibri" panose="020F0502020204030204" pitchFamily="34" charset="0"/>
                      </a:endParaRPr>
                    </a:p>
                  </a:txBody>
                  <a:tcPr marL="83549" marR="9283" marT="9283" marB="0" anchor="b">
                    <a:solidFill>
                      <a:schemeClr val="accent2">
                        <a:lumMod val="20000"/>
                        <a:lumOff val="80000"/>
                      </a:schemeClr>
                    </a:solidFill>
                  </a:tcPr>
                </a:tc>
                <a:tc>
                  <a:txBody>
                    <a:bodyPr/>
                    <a:lstStyle/>
                    <a:p>
                      <a:pPr algn="r" fontAlgn="b"/>
                      <a:r>
                        <a:rPr lang="en-US" sz="1100" u="none" strike="noStrike">
                          <a:effectLst/>
                        </a:rPr>
                        <a:t>3248</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3648</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dirty="0">
                          <a:effectLst/>
                        </a:rPr>
                        <a:t>6896</a:t>
                      </a:r>
                      <a:endParaRPr lang="en-US" sz="1100" b="0" i="0" u="none" strike="noStrike" dirty="0">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extLst>
                  <a:ext uri="{0D108BD9-81ED-4DB2-BD59-A6C34878D82A}">
                    <a16:rowId xmlns:a16="http://schemas.microsoft.com/office/drawing/2014/main" val="3922011657"/>
                  </a:ext>
                </a:extLst>
              </a:tr>
              <a:tr h="232756">
                <a:tc>
                  <a:txBody>
                    <a:bodyPr/>
                    <a:lstStyle/>
                    <a:p>
                      <a:pPr algn="l" fontAlgn="b"/>
                      <a:r>
                        <a:rPr lang="en-US" sz="1100" u="none" strike="noStrike">
                          <a:effectLst/>
                        </a:rPr>
                        <a:t>John PA, Keren</a:t>
                      </a:r>
                      <a:endParaRPr lang="en-US" sz="1100" b="0" i="0" u="none" strike="noStrike">
                        <a:solidFill>
                          <a:srgbClr val="000000"/>
                        </a:solidFill>
                        <a:effectLst/>
                        <a:latin typeface="Calibri" panose="020F0502020204030204" pitchFamily="34" charset="0"/>
                      </a:endParaRPr>
                    </a:p>
                  </a:txBody>
                  <a:tcPr marL="83549" marR="9283" marT="9283" marB="0" anchor="b">
                    <a:solidFill>
                      <a:schemeClr val="accent2">
                        <a:lumMod val="20000"/>
                        <a:lumOff val="80000"/>
                      </a:schemeClr>
                    </a:solidFill>
                  </a:tcPr>
                </a:tc>
                <a:tc>
                  <a:txBody>
                    <a:bodyPr/>
                    <a:lstStyle/>
                    <a:p>
                      <a:pPr algn="r" fontAlgn="b"/>
                      <a:r>
                        <a:rPr lang="en-US" sz="1100" u="none" strike="noStrike">
                          <a:effectLst/>
                        </a:rPr>
                        <a:t>1771</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1486</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3257</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extLst>
                  <a:ext uri="{0D108BD9-81ED-4DB2-BD59-A6C34878D82A}">
                    <a16:rowId xmlns:a16="http://schemas.microsoft.com/office/drawing/2014/main" val="577228828"/>
                  </a:ext>
                </a:extLst>
              </a:tr>
              <a:tr h="232756">
                <a:tc>
                  <a:txBody>
                    <a:bodyPr/>
                    <a:lstStyle/>
                    <a:p>
                      <a:pPr algn="l" fontAlgn="b"/>
                      <a:r>
                        <a:rPr lang="en-US" sz="1100" u="none" strike="noStrike">
                          <a:effectLst/>
                        </a:rPr>
                        <a:t>Seagriff APRN, Nicole FP</a:t>
                      </a:r>
                      <a:endParaRPr lang="en-US" sz="1100" b="0" i="0" u="none" strike="noStrike">
                        <a:solidFill>
                          <a:srgbClr val="000000"/>
                        </a:solidFill>
                        <a:effectLst/>
                        <a:latin typeface="Calibri" panose="020F0502020204030204" pitchFamily="34" charset="0"/>
                      </a:endParaRPr>
                    </a:p>
                  </a:txBody>
                  <a:tcPr marL="83549" marR="9283" marT="9283" marB="0" anchor="b">
                    <a:solidFill>
                      <a:schemeClr val="accent2">
                        <a:lumMod val="20000"/>
                        <a:lumOff val="80000"/>
                      </a:schemeClr>
                    </a:solidFill>
                  </a:tcPr>
                </a:tc>
                <a:tc>
                  <a:txBody>
                    <a:bodyPr/>
                    <a:lstStyle/>
                    <a:p>
                      <a:pPr algn="r" fontAlgn="b"/>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73</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extLst>
                  <a:ext uri="{0D108BD9-81ED-4DB2-BD59-A6C34878D82A}">
                    <a16:rowId xmlns:a16="http://schemas.microsoft.com/office/drawing/2014/main" val="3359775412"/>
                  </a:ext>
                </a:extLst>
              </a:tr>
              <a:tr h="232756">
                <a:tc>
                  <a:txBody>
                    <a:bodyPr/>
                    <a:lstStyle/>
                    <a:p>
                      <a:pPr algn="l" fontAlgn="b"/>
                      <a:r>
                        <a:rPr lang="en-US" sz="1100" u="none" strike="noStrike">
                          <a:effectLst/>
                        </a:rPr>
                        <a:t>zzzBellamy APRN, Shanna</a:t>
                      </a:r>
                      <a:endParaRPr lang="en-US" sz="1100" b="0" i="0" u="none" strike="noStrike">
                        <a:solidFill>
                          <a:srgbClr val="000000"/>
                        </a:solidFill>
                        <a:effectLst/>
                        <a:latin typeface="Calibri" panose="020F0502020204030204" pitchFamily="34" charset="0"/>
                      </a:endParaRPr>
                    </a:p>
                  </a:txBody>
                  <a:tcPr marL="83549" marR="9283" marT="9283" marB="0" anchor="b">
                    <a:solidFill>
                      <a:schemeClr val="accent2">
                        <a:lumMod val="20000"/>
                        <a:lumOff val="80000"/>
                      </a:schemeClr>
                    </a:solidFill>
                  </a:tcPr>
                </a:tc>
                <a:tc>
                  <a:txBody>
                    <a:bodyPr/>
                    <a:lstStyle/>
                    <a:p>
                      <a:pPr algn="r" fontAlgn="b"/>
                      <a:r>
                        <a:rPr lang="en-US" sz="1100" u="none" strike="noStrike">
                          <a:effectLst/>
                        </a:rPr>
                        <a:t>62</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82</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extLst>
                  <a:ext uri="{0D108BD9-81ED-4DB2-BD59-A6C34878D82A}">
                    <a16:rowId xmlns:a16="http://schemas.microsoft.com/office/drawing/2014/main" val="4024015890"/>
                  </a:ext>
                </a:extLst>
              </a:tr>
              <a:tr h="232756">
                <a:tc>
                  <a:txBody>
                    <a:bodyPr/>
                    <a:lstStyle/>
                    <a:p>
                      <a:pPr algn="l" fontAlgn="b"/>
                      <a:r>
                        <a:rPr lang="en-US" sz="1100" u="none" strike="noStrike">
                          <a:effectLst/>
                        </a:rPr>
                        <a:t>zzzCarlucci APRN, Kate E</a:t>
                      </a:r>
                      <a:endParaRPr lang="en-US" sz="1100" b="0" i="0" u="none" strike="noStrike">
                        <a:solidFill>
                          <a:srgbClr val="000000"/>
                        </a:solidFill>
                        <a:effectLst/>
                        <a:latin typeface="Calibri" panose="020F0502020204030204" pitchFamily="34" charset="0"/>
                      </a:endParaRPr>
                    </a:p>
                  </a:txBody>
                  <a:tcPr marL="83549" marR="9283" marT="9283" marB="0" anchor="b">
                    <a:solidFill>
                      <a:schemeClr val="accent2">
                        <a:lumMod val="20000"/>
                        <a:lumOff val="80000"/>
                      </a:schemeClr>
                    </a:solidFill>
                  </a:tcPr>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tc>
                  <a:txBody>
                    <a:bodyPr/>
                    <a:lstStyle/>
                    <a:p>
                      <a:pPr algn="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9283" marR="9283" marT="9283" marB="0" anchor="b">
                    <a:solidFill>
                      <a:schemeClr val="accent2">
                        <a:lumMod val="20000"/>
                        <a:lumOff val="80000"/>
                      </a:schemeClr>
                    </a:solidFill>
                  </a:tcPr>
                </a:tc>
                <a:extLst>
                  <a:ext uri="{0D108BD9-81ED-4DB2-BD59-A6C34878D82A}">
                    <a16:rowId xmlns:a16="http://schemas.microsoft.com/office/drawing/2014/main" val="2735441961"/>
                  </a:ext>
                </a:extLst>
              </a:tr>
            </a:tbl>
          </a:graphicData>
        </a:graphic>
      </p:graphicFrame>
      <p:sp>
        <p:nvSpPr>
          <p:cNvPr id="8" name="Right Arrow 7"/>
          <p:cNvSpPr/>
          <p:nvPr/>
        </p:nvSpPr>
        <p:spPr>
          <a:xfrm>
            <a:off x="2720608" y="3748122"/>
            <a:ext cx="732698" cy="59571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70030" y="3229897"/>
            <a:ext cx="8195944" cy="221225"/>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3453306" y="3927993"/>
            <a:ext cx="8195944" cy="235974"/>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4691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6"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lstStyle/>
          <a:p>
            <a:endParaRPr lang="en-US" dirty="0" smtClean="0">
              <a:solidFill>
                <a:sysClr val="windowText" lastClr="000000"/>
              </a:solidFill>
              <a:latin typeface="Calibri" panose="020F0502020204030204"/>
            </a:endParaRPr>
          </a:p>
          <a:p>
            <a:endParaRPr lang="en-US" dirty="0" smtClean="0">
              <a:solidFill>
                <a:sysClr val="windowText" lastClr="000000"/>
              </a:solidFill>
              <a:latin typeface="Calibri" panose="020F0502020204030204"/>
            </a:endParaRPr>
          </a:p>
          <a:p>
            <a:endParaRPr lang="en-US" dirty="0">
              <a:solidFill>
                <a:sysClr val="windowText" lastClr="000000"/>
              </a:solidFill>
              <a:latin typeface="Calibri" panose="020F0502020204030204"/>
            </a:endParaRP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359984564"/>
              </p:ext>
            </p:extLst>
          </p:nvPr>
        </p:nvGraphicFramePr>
        <p:xfrm>
          <a:off x="3533775" y="376518"/>
          <a:ext cx="8209990" cy="59704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4714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5" name="Content Placeholder 4"/>
          <p:cNvSpPr>
            <a:spLocks noGrp="1"/>
          </p:cNvSpPr>
          <p:nvPr>
            <p:ph idx="1"/>
          </p:nvPr>
        </p:nvSpPr>
        <p:spPr/>
        <p:txBody>
          <a:bodyPr>
            <a:normAutofit/>
          </a:bodyPr>
          <a:lstStyle/>
          <a:p>
            <a:r>
              <a:rPr lang="en-US" sz="2400" dirty="0" smtClean="0">
                <a:solidFill>
                  <a:srgbClr val="002060"/>
                </a:solidFill>
              </a:rPr>
              <a:t>Increase in number of patients engaged by residents</a:t>
            </a:r>
          </a:p>
          <a:p>
            <a:r>
              <a:rPr lang="en-US" sz="2400" dirty="0" smtClean="0">
                <a:solidFill>
                  <a:srgbClr val="002060"/>
                </a:solidFill>
              </a:rPr>
              <a:t>Increase in patient portal usage when compared to previous months by residents</a:t>
            </a:r>
          </a:p>
          <a:p>
            <a:r>
              <a:rPr lang="en-US" sz="2400" dirty="0" smtClean="0">
                <a:solidFill>
                  <a:srgbClr val="002060"/>
                </a:solidFill>
              </a:rPr>
              <a:t>Improvement in overall Stamford engagement</a:t>
            </a:r>
          </a:p>
          <a:p>
            <a:r>
              <a:rPr lang="en-US" sz="2400" dirty="0" smtClean="0">
                <a:solidFill>
                  <a:srgbClr val="002060"/>
                </a:solidFill>
              </a:rPr>
              <a:t>Barriers and Limiting factors</a:t>
            </a:r>
          </a:p>
          <a:p>
            <a:pPr lvl="1"/>
            <a:r>
              <a:rPr lang="en-US" sz="2200" dirty="0" smtClean="0">
                <a:solidFill>
                  <a:srgbClr val="002060"/>
                </a:solidFill>
              </a:rPr>
              <a:t>No control over patient seen</a:t>
            </a:r>
          </a:p>
          <a:p>
            <a:pPr lvl="1"/>
            <a:r>
              <a:rPr lang="en-US" sz="2200" dirty="0" smtClean="0">
                <a:solidFill>
                  <a:srgbClr val="002060"/>
                </a:solidFill>
              </a:rPr>
              <a:t>No comparison vs other sites in their engagement attempts</a:t>
            </a:r>
          </a:p>
          <a:p>
            <a:pPr lvl="1"/>
            <a:r>
              <a:rPr lang="en-US" sz="2200" dirty="0" smtClean="0">
                <a:solidFill>
                  <a:srgbClr val="002060"/>
                </a:solidFill>
              </a:rPr>
              <a:t>No control over whether patient already had access</a:t>
            </a:r>
          </a:p>
          <a:p>
            <a:pPr lvl="1"/>
            <a:r>
              <a:rPr lang="en-US" sz="2200" dirty="0" smtClean="0">
                <a:solidFill>
                  <a:srgbClr val="002060"/>
                </a:solidFill>
              </a:rPr>
              <a:t>Language</a:t>
            </a:r>
          </a:p>
          <a:p>
            <a:pPr lvl="1"/>
            <a:r>
              <a:rPr lang="en-US" sz="2200" dirty="0" smtClean="0">
                <a:solidFill>
                  <a:srgbClr val="002060"/>
                </a:solidFill>
              </a:rPr>
              <a:t>App (handout) vs Website portal</a:t>
            </a:r>
          </a:p>
        </p:txBody>
      </p:sp>
    </p:spTree>
    <p:extLst>
      <p:ext uri="{BB962C8B-B14F-4D97-AF65-F5344CB8AC3E}">
        <p14:creationId xmlns:p14="http://schemas.microsoft.com/office/powerpoint/2010/main" val="2891067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5" name="Content Placeholder 4"/>
          <p:cNvSpPr>
            <a:spLocks noGrp="1"/>
          </p:cNvSpPr>
          <p:nvPr>
            <p:ph idx="1"/>
          </p:nvPr>
        </p:nvSpPr>
        <p:spPr/>
        <p:txBody>
          <a:bodyPr>
            <a:normAutofit/>
          </a:bodyPr>
          <a:lstStyle/>
          <a:p>
            <a:r>
              <a:rPr lang="en-US" sz="2200" dirty="0" smtClean="0">
                <a:solidFill>
                  <a:srgbClr val="002060"/>
                </a:solidFill>
              </a:rPr>
              <a:t>Consider implementation of simple handout site-wide given our data and Tatianna’s numbers</a:t>
            </a:r>
          </a:p>
          <a:p>
            <a:r>
              <a:rPr lang="en-US" sz="2200" dirty="0" smtClean="0">
                <a:solidFill>
                  <a:srgbClr val="002060"/>
                </a:solidFill>
              </a:rPr>
              <a:t>Consider printing in Spanish and English</a:t>
            </a:r>
          </a:p>
          <a:p>
            <a:r>
              <a:rPr lang="en-US" sz="2200" dirty="0" smtClean="0">
                <a:solidFill>
                  <a:srgbClr val="002060"/>
                </a:solidFill>
              </a:rPr>
              <a:t>Handouts in rooms or part of check out card (QI code)</a:t>
            </a:r>
          </a:p>
        </p:txBody>
      </p:sp>
    </p:spTree>
    <p:extLst>
      <p:ext uri="{BB962C8B-B14F-4D97-AF65-F5344CB8AC3E}">
        <p14:creationId xmlns:p14="http://schemas.microsoft.com/office/powerpoint/2010/main" val="2761843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74024" y="48155"/>
            <a:ext cx="4984376" cy="6645835"/>
          </a:xfrm>
        </p:spPr>
      </p:pic>
    </p:spTree>
    <p:extLst>
      <p:ext uri="{BB962C8B-B14F-4D97-AF65-F5344CB8AC3E}">
        <p14:creationId xmlns:p14="http://schemas.microsoft.com/office/powerpoint/2010/main" val="1380510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8144"/>
            <a:ext cx="3429000" cy="5236603"/>
          </a:xfrm>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sz="2400" dirty="0">
                <a:solidFill>
                  <a:srgbClr val="C00000"/>
                </a:solidFill>
                <a:latin typeface="Poppins"/>
              </a:rPr>
              <a:t>Benefits of Patient Portals for Patient and Providers</a:t>
            </a:r>
          </a:p>
          <a:p>
            <a:pPr lvl="1" fontAlgn="t">
              <a:buFont typeface="+mj-lt"/>
              <a:buAutoNum type="arabicPeriod"/>
            </a:pPr>
            <a:r>
              <a:rPr lang="en-US" sz="2400" dirty="0">
                <a:solidFill>
                  <a:srgbClr val="C00000"/>
                </a:solidFill>
                <a:latin typeface="Poppins"/>
              </a:rPr>
              <a:t>Save time and cost </a:t>
            </a:r>
          </a:p>
          <a:p>
            <a:pPr lvl="1" fontAlgn="t">
              <a:buFont typeface="+mj-lt"/>
              <a:buAutoNum type="arabicPeriod"/>
            </a:pPr>
            <a:r>
              <a:rPr lang="en-US" sz="2400" dirty="0">
                <a:solidFill>
                  <a:srgbClr val="C00000"/>
                </a:solidFill>
                <a:latin typeface="Poppins"/>
              </a:rPr>
              <a:t>Patients will be more involved in managing their own health</a:t>
            </a:r>
          </a:p>
          <a:p>
            <a:pPr lvl="1" fontAlgn="t">
              <a:buFont typeface="+mj-lt"/>
              <a:buAutoNum type="arabicPeriod"/>
            </a:pPr>
            <a:r>
              <a:rPr lang="en-US" sz="2400" dirty="0">
                <a:solidFill>
                  <a:srgbClr val="C00000"/>
                </a:solidFill>
                <a:latin typeface="Poppins"/>
              </a:rPr>
              <a:t>Improved treatment and medicine </a:t>
            </a:r>
            <a:r>
              <a:rPr lang="en-US" sz="2400" dirty="0" smtClean="0">
                <a:solidFill>
                  <a:srgbClr val="C00000"/>
                </a:solidFill>
                <a:latin typeface="Poppins"/>
              </a:rPr>
              <a:t>compliance</a:t>
            </a:r>
          </a:p>
          <a:p>
            <a:pPr lvl="1" fontAlgn="t">
              <a:buFont typeface="+mj-lt"/>
              <a:buAutoNum type="arabicPeriod"/>
            </a:pPr>
            <a:r>
              <a:rPr lang="en-US" altLang="en-US" sz="2400" dirty="0">
                <a:solidFill>
                  <a:srgbClr val="C00000"/>
                </a:solidFill>
                <a:latin typeface="Poppins"/>
              </a:rPr>
              <a:t>Patient portals improve access to providers and health </a:t>
            </a:r>
            <a:r>
              <a:rPr lang="en-US" altLang="en-US" sz="2400" dirty="0" smtClean="0">
                <a:solidFill>
                  <a:srgbClr val="C00000"/>
                </a:solidFill>
                <a:latin typeface="Poppins"/>
              </a:rPr>
              <a:t>records</a:t>
            </a:r>
            <a:endParaRPr lang="en-US" altLang="en-US" sz="2400" dirty="0" smtClean="0">
              <a:solidFill>
                <a:srgbClr val="C00000"/>
              </a:solidFill>
              <a:latin typeface="Poppins"/>
            </a:endParaRPr>
          </a:p>
          <a:p>
            <a:r>
              <a:rPr lang="en-US" altLang="en-US" sz="2400" dirty="0" smtClean="0">
                <a:solidFill>
                  <a:srgbClr val="C00000"/>
                </a:solidFill>
                <a:latin typeface="Poppins"/>
              </a:rPr>
              <a:t>Met with leadership at CHC Stamford</a:t>
            </a:r>
          </a:p>
          <a:p>
            <a:r>
              <a:rPr lang="en-US" altLang="en-US" sz="2400" dirty="0" smtClean="0">
                <a:solidFill>
                  <a:srgbClr val="C00000"/>
                </a:solidFill>
                <a:latin typeface="Poppins"/>
              </a:rPr>
              <a:t>Compared 5</a:t>
            </a:r>
            <a:r>
              <a:rPr lang="en-US" altLang="en-US" sz="2400" baseline="30000" dirty="0" smtClean="0">
                <a:solidFill>
                  <a:srgbClr val="C00000"/>
                </a:solidFill>
                <a:latin typeface="Poppins"/>
              </a:rPr>
              <a:t>th</a:t>
            </a:r>
            <a:r>
              <a:rPr lang="en-US" altLang="en-US" sz="2400" dirty="0" smtClean="0">
                <a:solidFill>
                  <a:srgbClr val="C00000"/>
                </a:solidFill>
                <a:latin typeface="Poppins"/>
              </a:rPr>
              <a:t> Street Stamford to other sites</a:t>
            </a:r>
            <a:endParaRPr lang="en-US" altLang="en-US" sz="2400" dirty="0" smtClean="0">
              <a:solidFill>
                <a:srgbClr val="C00000"/>
              </a:solidFill>
              <a:latin typeface="Poppins"/>
            </a:endParaRPr>
          </a:p>
        </p:txBody>
      </p:sp>
      <p:sp>
        <p:nvSpPr>
          <p:cNvPr id="4" name="AutoShape 2" descr="Question Mar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18848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Aim Statement</a:t>
            </a:r>
            <a:endParaRPr lang="en-US" dirty="0"/>
          </a:p>
        </p:txBody>
      </p:sp>
      <p:graphicFrame>
        <p:nvGraphicFramePr>
          <p:cNvPr id="4" name="Diagram 3">
            <a:hlinkClick r:id="" action="ppaction://hlinkshowjump?jump=nextslide" highlightClick="1"/>
          </p:cNvPr>
          <p:cNvGraphicFramePr/>
          <p:nvPr>
            <p:extLst>
              <p:ext uri="{D42A27DB-BD31-4B8C-83A1-F6EECF244321}">
                <p14:modId xmlns:p14="http://schemas.microsoft.com/office/powerpoint/2010/main" val="3846652729"/>
              </p:ext>
            </p:extLst>
          </p:nvPr>
        </p:nvGraphicFramePr>
        <p:xfrm>
          <a:off x="2547258" y="1003612"/>
          <a:ext cx="9144000" cy="4841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668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4108"/>
            <a:ext cx="3429000" cy="5120639"/>
          </a:xfrm>
        </p:spPr>
        <p:txBody>
          <a:bodyPr/>
          <a:lstStyle/>
          <a:p>
            <a:r>
              <a:rPr lang="en-US" dirty="0" smtClean="0"/>
              <a:t>Questions</a:t>
            </a:r>
            <a:r>
              <a:rPr lang="en-US" dirty="0" smtClean="0"/>
              <a:t/>
            </a:r>
            <a:br>
              <a:rPr lang="en-US" dirty="0" smtClean="0"/>
            </a:br>
            <a:endParaRPr lang="en-US" dirty="0"/>
          </a:p>
        </p:txBody>
      </p:sp>
      <p:sp>
        <p:nvSpPr>
          <p:cNvPr id="6" name="Content Placeholder 5"/>
          <p:cNvSpPr>
            <a:spLocks noGrp="1"/>
          </p:cNvSpPr>
          <p:nvPr>
            <p:ph idx="1"/>
          </p:nvPr>
        </p:nvSpPr>
        <p:spPr/>
        <p:txBody>
          <a:bodyPr/>
          <a:lstStyle/>
          <a:p>
            <a:r>
              <a:rPr lang="en-US" sz="2400" dirty="0" smtClean="0">
                <a:solidFill>
                  <a:srgbClr val="0070C0"/>
                </a:solidFill>
              </a:rPr>
              <a:t>How does </a:t>
            </a:r>
            <a:r>
              <a:rPr lang="en-US" sz="2400" dirty="0" smtClean="0">
                <a:solidFill>
                  <a:srgbClr val="0070C0"/>
                </a:solidFill>
              </a:rPr>
              <a:t>Stamford compare to other sites in the data?</a:t>
            </a:r>
          </a:p>
          <a:p>
            <a:r>
              <a:rPr lang="en-US" sz="2400" dirty="0" smtClean="0">
                <a:solidFill>
                  <a:srgbClr val="0070C0"/>
                </a:solidFill>
              </a:rPr>
              <a:t>How can we get the data and interpret it?</a:t>
            </a:r>
          </a:p>
          <a:p>
            <a:r>
              <a:rPr lang="en-US" sz="2400" dirty="0" smtClean="0">
                <a:solidFill>
                  <a:srgbClr val="0070C0"/>
                </a:solidFill>
              </a:rPr>
              <a:t>Which staff should we aim to include? How can we gain buy-in?</a:t>
            </a:r>
          </a:p>
          <a:p>
            <a:r>
              <a:rPr lang="en-US" sz="2400" dirty="0" smtClean="0">
                <a:solidFill>
                  <a:srgbClr val="0070C0"/>
                </a:solidFill>
              </a:rPr>
              <a:t>Patient buy in?</a:t>
            </a:r>
            <a:endParaRPr lang="en-US" sz="2400" dirty="0">
              <a:solidFill>
                <a:srgbClr val="0070C0"/>
              </a:solidFill>
            </a:endParaRPr>
          </a:p>
          <a:p>
            <a:r>
              <a:rPr lang="en-US" sz="2400" dirty="0" smtClean="0">
                <a:solidFill>
                  <a:srgbClr val="0070C0"/>
                </a:solidFill>
              </a:rPr>
              <a:t>What </a:t>
            </a:r>
            <a:r>
              <a:rPr lang="en-US" sz="2400" dirty="0">
                <a:solidFill>
                  <a:srgbClr val="0070C0"/>
                </a:solidFill>
              </a:rPr>
              <a:t>would be the best implementation strategy given the limited time </a:t>
            </a:r>
            <a:r>
              <a:rPr lang="en-US" sz="2400" dirty="0" smtClean="0">
                <a:solidFill>
                  <a:srgbClr val="0070C0"/>
                </a:solidFill>
              </a:rPr>
              <a:t>frame?</a:t>
            </a:r>
            <a:endParaRPr lang="en-US" sz="2400" dirty="0">
              <a:solidFill>
                <a:srgbClr val="0070C0"/>
              </a:solidFill>
            </a:endParaRPr>
          </a:p>
          <a:p>
            <a:endParaRPr lang="en-US" dirty="0"/>
          </a:p>
        </p:txBody>
      </p:sp>
    </p:spTree>
    <p:extLst>
      <p:ext uri="{BB962C8B-B14F-4D97-AF65-F5344CB8AC3E}">
        <p14:creationId xmlns:p14="http://schemas.microsoft.com/office/powerpoint/2010/main" val="1807421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lstStyle/>
          <a:p>
            <a:endParaRPr lang="en-US" dirty="0" smtClean="0">
              <a:solidFill>
                <a:sysClr val="windowText" lastClr="000000"/>
              </a:solidFill>
              <a:latin typeface="Calibri" panose="020F0502020204030204"/>
            </a:endParaRPr>
          </a:p>
          <a:p>
            <a:endParaRPr lang="en-US" dirty="0" smtClean="0">
              <a:solidFill>
                <a:sysClr val="windowText" lastClr="000000"/>
              </a:solidFill>
              <a:latin typeface="Calibri" panose="020F0502020204030204"/>
            </a:endParaRPr>
          </a:p>
          <a:p>
            <a:endParaRPr lang="en-US" dirty="0">
              <a:solidFill>
                <a:sysClr val="windowText" lastClr="000000"/>
              </a:solidFill>
              <a:latin typeface="Calibri" panose="020F0502020204030204"/>
            </a:endParaRP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043062278"/>
              </p:ext>
            </p:extLst>
          </p:nvPr>
        </p:nvGraphicFramePr>
        <p:xfrm>
          <a:off x="3869268" y="1335051"/>
          <a:ext cx="6776357" cy="41787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89510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491582" y="773825"/>
            <a:ext cx="7111207" cy="685800"/>
          </a:xfrm>
          <a:ln>
            <a:noFill/>
          </a:ln>
        </p:spPr>
        <p:txBody>
          <a:bodyPr/>
          <a:lstStyle/>
          <a:p>
            <a:r>
              <a:rPr lang="en-US" sz="3600" b="1" dirty="0">
                <a:solidFill>
                  <a:schemeClr val="tx2"/>
                </a:solidFill>
                <a:latin typeface="+mn-lt"/>
              </a:rPr>
              <a:t>Flowchart</a:t>
            </a:r>
            <a:endParaRPr lang="en-US" sz="3600" dirty="0">
              <a:solidFill>
                <a:schemeClr val="tx2"/>
              </a:solidFill>
              <a:latin typeface="+mn-lt"/>
            </a:endParaRPr>
          </a:p>
        </p:txBody>
      </p:sp>
      <p:sp>
        <p:nvSpPr>
          <p:cNvPr id="27" name="Slide Number Placeholder 1"/>
          <p:cNvSpPr>
            <a:spLocks noGrp="1"/>
          </p:cNvSpPr>
          <p:nvPr>
            <p:ph type="sldNum" sz="quarter" idx="12"/>
          </p:nvPr>
        </p:nvSpPr>
        <p:spPr>
          <a:xfrm>
            <a:off x="8050061" y="6212321"/>
            <a:ext cx="2104373" cy="451349"/>
          </a:xfrm>
          <a:ln>
            <a:noFill/>
          </a:ln>
        </p:spPr>
        <p:txBody>
          <a:bodyPr/>
          <a:lstStyle/>
          <a:p>
            <a:pPr algn="r">
              <a:defRPr/>
            </a:pPr>
            <a:fld id="{E65720E2-1DD1-46DD-BCF8-E553B3731CA8}" type="slidenum">
              <a:rPr lang="en-US" altLang="en-US" sz="1400" b="1">
                <a:solidFill>
                  <a:schemeClr val="bg1"/>
                </a:solidFill>
                <a:latin typeface="Times New Roman" panose="02020603050405020304" pitchFamily="18" charset="0"/>
                <a:cs typeface="Times New Roman" panose="02020603050405020304" pitchFamily="18" charset="0"/>
              </a:rPr>
              <a:pPr algn="r">
                <a:defRPr/>
              </a:pPr>
              <a:t>6</a:t>
            </a:fld>
            <a:endParaRPr lang="en-US" altLang="en-US" sz="1400" b="1" dirty="0">
              <a:solidFill>
                <a:schemeClr val="bg1"/>
              </a:solidFill>
              <a:latin typeface="Times New Roman" panose="02020603050405020304" pitchFamily="18" charset="0"/>
              <a:cs typeface="Times New Roman" panose="02020603050405020304" pitchFamily="18" charset="0"/>
            </a:endParaRPr>
          </a:p>
        </p:txBody>
      </p:sp>
      <p:sp>
        <p:nvSpPr>
          <p:cNvPr id="25" name="Text Box 2"/>
          <p:cNvSpPr txBox="1">
            <a:spLocks noChangeArrowheads="1"/>
          </p:cNvSpPr>
          <p:nvPr/>
        </p:nvSpPr>
        <p:spPr bwMode="auto">
          <a:xfrm>
            <a:off x="2491581" y="1424554"/>
            <a:ext cx="7665720" cy="85356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US" sz="2000">
                <a:latin typeface="Calibri" panose="020F0502020204030204" pitchFamily="34" charset="0"/>
                <a:ea typeface="Calibri" panose="020F0502020204030204" pitchFamily="34" charset="0"/>
                <a:cs typeface="Times New Roman" panose="02020603050405020304" pitchFamily="18" charset="0"/>
              </a:rPr>
              <a:t>Process Begins: At patient check-in</a:t>
            </a:r>
            <a:endParaRPr lang="en-US" sz="1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Calibri" panose="020F0502020204030204" pitchFamily="34" charset="0"/>
                <a:ea typeface="Calibri" panose="020F0502020204030204" pitchFamily="34" charset="0"/>
                <a:cs typeface="Times New Roman" panose="02020603050405020304" pitchFamily="18" charset="0"/>
              </a:rPr>
              <a:t>Process Ends: At patient check-out</a:t>
            </a:r>
            <a:endParaRPr 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26" name="Oval 25"/>
          <p:cNvSpPr/>
          <p:nvPr/>
        </p:nvSpPr>
        <p:spPr>
          <a:xfrm>
            <a:off x="1524000" y="2397373"/>
            <a:ext cx="2275840" cy="1684046"/>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b="1" dirty="0">
                <a:ea typeface="Calibri" panose="020F0502020204030204" pitchFamily="34" charset="0"/>
                <a:cs typeface="Times New Roman" panose="02020603050405020304" pitchFamily="18" charset="0"/>
              </a:rPr>
              <a:t>Patient Checks In for Visit with PSA</a:t>
            </a:r>
          </a:p>
          <a:p>
            <a:pPr algn="ctr">
              <a:lnSpc>
                <a:spcPct val="107000"/>
              </a:lnSpc>
              <a:spcAft>
                <a:spcPts val="800"/>
              </a:spcAft>
            </a:pPr>
            <a:r>
              <a:rPr lang="en-US" sz="1400" b="1" dirty="0">
                <a:ea typeface="Calibri" panose="020F0502020204030204" pitchFamily="34" charset="0"/>
                <a:cs typeface="Times New Roman" panose="02020603050405020304" pitchFamily="18" charset="0"/>
              </a:rPr>
              <a:t>Stakeholders: Patients, PSA, OPS Manager</a:t>
            </a:r>
          </a:p>
        </p:txBody>
      </p:sp>
      <p:sp>
        <p:nvSpPr>
          <p:cNvPr id="28" name="Right Arrow 27"/>
          <p:cNvSpPr/>
          <p:nvPr/>
        </p:nvSpPr>
        <p:spPr>
          <a:xfrm rot="2560173">
            <a:off x="2684121" y="4217419"/>
            <a:ext cx="685800" cy="333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Text Box 36"/>
          <p:cNvSpPr txBox="1"/>
          <p:nvPr/>
        </p:nvSpPr>
        <p:spPr>
          <a:xfrm>
            <a:off x="3256379" y="4618467"/>
            <a:ext cx="1371600" cy="1266825"/>
          </a:xfrm>
          <a:prstGeom prst="rect">
            <a:avLst/>
          </a:prstGeom>
          <a:ln w="28575"/>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dirty="0">
                <a:ea typeface="Calibri" panose="020F0502020204030204" pitchFamily="34" charset="0"/>
                <a:cs typeface="Times New Roman" panose="02020603050405020304" pitchFamily="18" charset="0"/>
              </a:rPr>
              <a:t>Go to waiting room</a:t>
            </a:r>
          </a:p>
        </p:txBody>
      </p:sp>
      <p:sp>
        <p:nvSpPr>
          <p:cNvPr id="30" name="Right Arrow 29"/>
          <p:cNvSpPr/>
          <p:nvPr/>
        </p:nvSpPr>
        <p:spPr>
          <a:xfrm rot="19086939">
            <a:off x="4553715" y="4219360"/>
            <a:ext cx="685800" cy="333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Text Box 38"/>
          <p:cNvSpPr txBox="1"/>
          <p:nvPr/>
        </p:nvSpPr>
        <p:spPr>
          <a:xfrm>
            <a:off x="5155873" y="2841403"/>
            <a:ext cx="1245235" cy="1266825"/>
          </a:xfrm>
          <a:prstGeom prst="rect">
            <a:avLst/>
          </a:prstGeom>
          <a:ln w="28575"/>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dirty="0">
                <a:ea typeface="Calibri" panose="020F0502020204030204" pitchFamily="34" charset="0"/>
                <a:cs typeface="Times New Roman" panose="02020603050405020304" pitchFamily="18" charset="0"/>
              </a:rPr>
              <a:t>MA brings patient to room for visit</a:t>
            </a:r>
          </a:p>
        </p:txBody>
      </p:sp>
      <p:sp>
        <p:nvSpPr>
          <p:cNvPr id="32" name="Right Arrow 31"/>
          <p:cNvSpPr/>
          <p:nvPr/>
        </p:nvSpPr>
        <p:spPr>
          <a:xfrm rot="2436597">
            <a:off x="6334936" y="4201194"/>
            <a:ext cx="685800" cy="333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Text Box 37"/>
          <p:cNvSpPr txBox="1"/>
          <p:nvPr/>
        </p:nvSpPr>
        <p:spPr>
          <a:xfrm>
            <a:off x="6992621" y="4618466"/>
            <a:ext cx="1540827" cy="1572398"/>
          </a:xfrm>
          <a:prstGeom prst="rect">
            <a:avLst/>
          </a:prstGeom>
          <a:ln w="28575"/>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400" dirty="0">
                <a:ea typeface="Calibri" panose="020F0502020204030204" pitchFamily="34" charset="0"/>
                <a:cs typeface="Times New Roman" panose="02020603050405020304" pitchFamily="18" charset="0"/>
              </a:rPr>
              <a:t>Provider conducts visit, gives After Visit Summary Card</a:t>
            </a:r>
          </a:p>
          <a:p>
            <a:pPr>
              <a:lnSpc>
                <a:spcPct val="107000"/>
              </a:lnSpc>
              <a:spcAft>
                <a:spcPts val="800"/>
              </a:spcAft>
            </a:pPr>
            <a:r>
              <a:rPr lang="en-US" sz="1400" dirty="0">
                <a:ea typeface="Calibri" panose="020F0502020204030204" pitchFamily="34" charset="0"/>
                <a:cs typeface="Times New Roman" panose="02020603050405020304" pitchFamily="18" charset="0"/>
              </a:rPr>
              <a:t>Stakeholders: Provider, Patients</a:t>
            </a:r>
          </a:p>
        </p:txBody>
      </p:sp>
      <p:sp>
        <p:nvSpPr>
          <p:cNvPr id="34" name="Right Arrow 33"/>
          <p:cNvSpPr/>
          <p:nvPr/>
        </p:nvSpPr>
        <p:spPr>
          <a:xfrm rot="19310026">
            <a:off x="8422848" y="4229442"/>
            <a:ext cx="685800" cy="333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Oval 34"/>
          <p:cNvSpPr/>
          <p:nvPr/>
        </p:nvSpPr>
        <p:spPr>
          <a:xfrm>
            <a:off x="7905439" y="2397373"/>
            <a:ext cx="4114495" cy="2005686"/>
          </a:xfrm>
          <a:prstGeom prst="ellipse">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1400" b="1" dirty="0">
                <a:ea typeface="Calibri" panose="020F0502020204030204" pitchFamily="34" charset="0"/>
                <a:cs typeface="Times New Roman" panose="02020603050405020304" pitchFamily="18" charset="0"/>
              </a:rPr>
              <a:t>Patient returns to lobby to check-out with PSA and schedule follow up appointments as necessary</a:t>
            </a:r>
          </a:p>
          <a:p>
            <a:pPr>
              <a:lnSpc>
                <a:spcPct val="107000"/>
              </a:lnSpc>
              <a:spcAft>
                <a:spcPts val="800"/>
              </a:spcAft>
            </a:pPr>
            <a:r>
              <a:rPr lang="en-US" sz="1400" b="1" dirty="0">
                <a:ea typeface="Calibri" panose="020F0502020204030204" pitchFamily="34" charset="0"/>
                <a:cs typeface="Times New Roman" panose="02020603050405020304" pitchFamily="18" charset="0"/>
              </a:rPr>
              <a:t>Stakeholders: Patients, PSA, OPS Manager</a:t>
            </a:r>
          </a:p>
          <a:p>
            <a:pPr algn="ctr">
              <a:lnSpc>
                <a:spcPct val="107000"/>
              </a:lnSpc>
              <a:spcAft>
                <a:spcPts val="800"/>
              </a:spcAft>
            </a:pPr>
            <a:r>
              <a:rPr lang="en-US" sz="1100" dirty="0">
                <a:ea typeface="Calibri" panose="020F0502020204030204" pitchFamily="34" charset="0"/>
                <a:cs typeface="Times New Roman" panose="02020603050405020304" pitchFamily="18" charset="0"/>
              </a:rPr>
              <a:t> </a:t>
            </a:r>
          </a:p>
        </p:txBody>
      </p:sp>
      <p:sp>
        <p:nvSpPr>
          <p:cNvPr id="36" name="Oval 12"/>
          <p:cNvSpPr>
            <a:spLocks noChangeArrowheads="1"/>
          </p:cNvSpPr>
          <p:nvPr/>
        </p:nvSpPr>
        <p:spPr bwMode="auto">
          <a:xfrm>
            <a:off x="6663716" y="4424516"/>
            <a:ext cx="1978839" cy="1948913"/>
          </a:xfrm>
          <a:prstGeom prst="ellipse">
            <a:avLst/>
          </a:prstGeom>
          <a:noFill/>
          <a:ln w="76200">
            <a:solidFill>
              <a:srgbClr val="FF0000"/>
            </a:solidFill>
            <a:round/>
            <a:headEnd/>
            <a:tailEnd/>
          </a:ln>
          <a:effectLst/>
        </p:spPr>
        <p:txBody>
          <a:bodyPr wrap="none" anchor="ctr"/>
          <a:lstStyle/>
          <a:p>
            <a:pPr defTabSz="914400" eaLnBrk="0" fontAlgn="base" hangingPunct="0">
              <a:spcBef>
                <a:spcPct val="0"/>
              </a:spcBef>
              <a:spcAft>
                <a:spcPct val="0"/>
              </a:spcAft>
            </a:pPr>
            <a:endParaRPr lang="en-US" sz="2400" b="1">
              <a:solidFill>
                <a:schemeClr val="bg1"/>
              </a:solidFill>
              <a:latin typeface="Arial" pitchFamily="34" charset="0"/>
            </a:endParaRPr>
          </a:p>
        </p:txBody>
      </p:sp>
    </p:spTree>
    <p:extLst>
      <p:ext uri="{BB962C8B-B14F-4D97-AF65-F5344CB8AC3E}">
        <p14:creationId xmlns:p14="http://schemas.microsoft.com/office/powerpoint/2010/main" val="2337273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lstStyle/>
          <a:p>
            <a:endParaRPr lang="en-US" dirty="0" smtClean="0">
              <a:solidFill>
                <a:sysClr val="windowText" lastClr="000000"/>
              </a:solidFill>
              <a:latin typeface="Calibri" panose="020F0502020204030204"/>
            </a:endParaRPr>
          </a:p>
          <a:p>
            <a:endParaRPr lang="en-US" dirty="0" smtClean="0">
              <a:solidFill>
                <a:sysClr val="windowText" lastClr="000000"/>
              </a:solidFill>
              <a:latin typeface="Calibri" panose="020F0502020204030204"/>
            </a:endParaRPr>
          </a:p>
          <a:p>
            <a:endParaRPr lang="en-US" dirty="0">
              <a:solidFill>
                <a:sysClr val="windowText" lastClr="000000"/>
              </a:solidFill>
              <a:latin typeface="Calibri" panose="020F0502020204030204"/>
            </a:endParaRPr>
          </a:p>
          <a:p>
            <a:endParaRPr lang="en-US" dirty="0"/>
          </a:p>
        </p:txBody>
      </p:sp>
      <p:sp>
        <p:nvSpPr>
          <p:cNvPr id="10" name="Right Arrow 9"/>
          <p:cNvSpPr/>
          <p:nvPr/>
        </p:nvSpPr>
        <p:spPr>
          <a:xfrm>
            <a:off x="3284997" y="2845818"/>
            <a:ext cx="612470" cy="41419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8639957" y="2845819"/>
            <a:ext cx="612470" cy="41419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551062057"/>
              </p:ext>
            </p:extLst>
          </p:nvPr>
        </p:nvGraphicFramePr>
        <p:xfrm>
          <a:off x="3925666" y="864114"/>
          <a:ext cx="4657894" cy="5120633"/>
        </p:xfrm>
        <a:graphic>
          <a:graphicData uri="http://schemas.openxmlformats.org/drawingml/2006/table">
            <a:tbl>
              <a:tblPr>
                <a:tableStyleId>{5C22544A-7EE6-4342-B048-85BDC9FD1C3A}</a:tableStyleId>
              </a:tblPr>
              <a:tblGrid>
                <a:gridCol w="2614431">
                  <a:extLst>
                    <a:ext uri="{9D8B030D-6E8A-4147-A177-3AD203B41FA5}">
                      <a16:colId xmlns:a16="http://schemas.microsoft.com/office/drawing/2014/main" val="2196728063"/>
                    </a:ext>
                  </a:extLst>
                </a:gridCol>
                <a:gridCol w="2043463">
                  <a:extLst>
                    <a:ext uri="{9D8B030D-6E8A-4147-A177-3AD203B41FA5}">
                      <a16:colId xmlns:a16="http://schemas.microsoft.com/office/drawing/2014/main" val="1055381809"/>
                    </a:ext>
                  </a:extLst>
                </a:gridCol>
              </a:tblGrid>
              <a:tr h="698269">
                <a:tc>
                  <a:txBody>
                    <a:bodyPr/>
                    <a:lstStyle/>
                    <a:p>
                      <a:pPr algn="l" fontAlgn="b"/>
                      <a:r>
                        <a:rPr lang="en-US" sz="1100" u="none" strike="noStrike">
                          <a:effectLst/>
                        </a:rPr>
                        <a:t>Row Labels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Sum of Portal Usage - Previous 3 months (Dec, Jan, Feb)</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78537055"/>
                  </a:ext>
                </a:extLst>
              </a:tr>
              <a:tr h="232756">
                <a:tc>
                  <a:txBody>
                    <a:bodyPr/>
                    <a:lstStyle/>
                    <a:p>
                      <a:pPr algn="l" fontAlgn="b"/>
                      <a:r>
                        <a:rPr lang="en-US" sz="1100" u="none" strike="noStrike">
                          <a:effectLst/>
                        </a:rPr>
                        <a:t>Fifth Street Stamford</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13483</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299810"/>
                  </a:ext>
                </a:extLst>
              </a:tr>
              <a:tr h="232756">
                <a:tc>
                  <a:txBody>
                    <a:bodyPr/>
                    <a:lstStyle/>
                    <a:p>
                      <a:pPr algn="l" fontAlgn="b"/>
                      <a:r>
                        <a:rPr lang="en-US" sz="1100" u="none" strike="noStrike">
                          <a:effectLst/>
                        </a:rPr>
                        <a:t>Asunto MD, Ann FP</a:t>
                      </a:r>
                      <a:endParaRPr lang="en-US" sz="1100" b="0" i="0" u="none" strike="noStrike">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a:effectLst/>
                        </a:rPr>
                        <a:t>1831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7767466"/>
                  </a:ext>
                </a:extLst>
              </a:tr>
              <a:tr h="232756">
                <a:tc>
                  <a:txBody>
                    <a:bodyPr/>
                    <a:lstStyle/>
                    <a:p>
                      <a:pPr algn="l" fontAlgn="b"/>
                      <a:r>
                        <a:rPr lang="en-US" sz="1100" u="none" strike="noStrike">
                          <a:effectLst/>
                        </a:rPr>
                        <a:t>Gellrich MD, Gabriella-FP</a:t>
                      </a:r>
                      <a:endParaRPr lang="en-US" sz="1100" b="0" i="0" u="none" strike="noStrike">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a:effectLst/>
                        </a:rPr>
                        <a:t>922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4665898"/>
                  </a:ext>
                </a:extLst>
              </a:tr>
              <a:tr h="232756">
                <a:tc>
                  <a:txBody>
                    <a:bodyPr/>
                    <a:lstStyle/>
                    <a:p>
                      <a:pPr algn="l" fontAlgn="b"/>
                      <a:r>
                        <a:rPr lang="en-US" sz="1100" u="none" strike="noStrike">
                          <a:effectLst/>
                        </a:rPr>
                        <a:t>Koh DO, Yumi ADULTS ONLY</a:t>
                      </a:r>
                      <a:endParaRPr lang="en-US" sz="1100" b="0" i="0" u="none" strike="noStrike">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a:effectLst/>
                        </a:rPr>
                        <a:t>2592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6710814"/>
                  </a:ext>
                </a:extLst>
              </a:tr>
              <a:tr h="232756">
                <a:tc>
                  <a:txBody>
                    <a:bodyPr/>
                    <a:lstStyle/>
                    <a:p>
                      <a:pPr algn="l" fontAlgn="b"/>
                      <a:r>
                        <a:rPr lang="en-US" sz="1100" u="none" strike="noStrike">
                          <a:effectLst/>
                        </a:rPr>
                        <a:t>Matlick APRN, Garrett FP</a:t>
                      </a:r>
                      <a:endParaRPr lang="en-US" sz="1100" b="0" i="0" u="none" strike="noStrike">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a:effectLst/>
                        </a:rPr>
                        <a:t>1078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7807609"/>
                  </a:ext>
                </a:extLst>
              </a:tr>
              <a:tr h="232756">
                <a:tc>
                  <a:txBody>
                    <a:bodyPr/>
                    <a:lstStyle/>
                    <a:p>
                      <a:pPr algn="l" fontAlgn="b"/>
                      <a:r>
                        <a:rPr lang="en-US" sz="1100" u="none" strike="noStrike">
                          <a:effectLst/>
                        </a:rPr>
                        <a:t>Merritt APRN, Kerri FP</a:t>
                      </a:r>
                      <a:endParaRPr lang="en-US" sz="1100" b="0" i="0" u="none" strike="noStrike">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a:effectLst/>
                        </a:rPr>
                        <a:t>2104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4046540"/>
                  </a:ext>
                </a:extLst>
              </a:tr>
              <a:tr h="232756">
                <a:tc>
                  <a:txBody>
                    <a:bodyPr/>
                    <a:lstStyle/>
                    <a:p>
                      <a:pPr algn="l" fontAlgn="b"/>
                      <a:r>
                        <a:rPr lang="en-US" sz="1100" u="none" strike="noStrike">
                          <a:effectLst/>
                        </a:rPr>
                        <a:t>Pryce APRN, Tatianna ADULT ONLY</a:t>
                      </a:r>
                      <a:endParaRPr lang="en-US" sz="1100" b="0" i="0" u="none" strike="noStrike">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a:effectLst/>
                        </a:rPr>
                        <a:t>4352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5634855"/>
                  </a:ext>
                </a:extLst>
              </a:tr>
              <a:tr h="232756">
                <a:tc>
                  <a:txBody>
                    <a:bodyPr/>
                    <a:lstStyle/>
                    <a:p>
                      <a:pPr algn="l" fontAlgn="b"/>
                      <a:r>
                        <a:rPr lang="en-US" sz="1100" u="none" strike="noStrike">
                          <a:effectLst/>
                        </a:rPr>
                        <a:t>Richards APRN, Loraine Resident</a:t>
                      </a:r>
                      <a:endParaRPr lang="en-US" sz="1100" b="0" i="0" u="none" strike="noStrike">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a:effectLst/>
                        </a:rPr>
                        <a:t>202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57284009"/>
                  </a:ext>
                </a:extLst>
              </a:tr>
              <a:tr h="232756">
                <a:tc>
                  <a:txBody>
                    <a:bodyPr/>
                    <a:lstStyle/>
                    <a:p>
                      <a:pPr algn="l" fontAlgn="b"/>
                      <a:r>
                        <a:rPr lang="en-US" sz="1100" u="none" strike="noStrike">
                          <a:effectLst/>
                        </a:rPr>
                        <a:t>Tran MD, Duyet PEDS</a:t>
                      </a:r>
                      <a:endParaRPr lang="en-US" sz="1100" b="0" i="0" u="none" strike="noStrike">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a:effectLst/>
                        </a:rPr>
                        <a:t>402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0064559"/>
                  </a:ext>
                </a:extLst>
              </a:tr>
              <a:tr h="232756">
                <a:tc>
                  <a:txBody>
                    <a:bodyPr/>
                    <a:lstStyle/>
                    <a:p>
                      <a:pPr algn="l" fontAlgn="b"/>
                      <a:r>
                        <a:rPr lang="en-US" sz="1100" u="none" strike="noStrike">
                          <a:effectLst/>
                        </a:rPr>
                        <a:t>Fifth Street Stamford Medical</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452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4587724"/>
                  </a:ext>
                </a:extLst>
              </a:tr>
              <a:tr h="232756">
                <a:tc>
                  <a:txBody>
                    <a:bodyPr/>
                    <a:lstStyle/>
                    <a:p>
                      <a:pPr algn="l" fontAlgn="b"/>
                      <a:r>
                        <a:rPr lang="en-US" sz="1100" u="none" strike="noStrike">
                          <a:effectLst/>
                        </a:rPr>
                        <a:t>Walker APRN, Drew Resident</a:t>
                      </a:r>
                      <a:endParaRPr lang="en-US" sz="1100" b="0" i="0" u="none" strike="noStrike">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a:effectLst/>
                        </a:rPr>
                        <a:t>452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92177466"/>
                  </a:ext>
                </a:extLst>
              </a:tr>
              <a:tr h="232756">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21867282"/>
                  </a:ext>
                </a:extLst>
              </a:tr>
              <a:tr h="232756">
                <a:tc>
                  <a:txBody>
                    <a:bodyPr/>
                    <a:lstStyle/>
                    <a:p>
                      <a:pPr algn="l" fontAlgn="b"/>
                      <a:r>
                        <a:rPr lang="en-US" sz="1100" u="none" strike="noStrike">
                          <a:effectLst/>
                        </a:rPr>
                        <a:t>CHC of Norwalk</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5939</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53308685"/>
                  </a:ext>
                </a:extLst>
              </a:tr>
              <a:tr h="232756">
                <a:tc>
                  <a:txBody>
                    <a:bodyPr/>
                    <a:lstStyle/>
                    <a:p>
                      <a:pPr algn="l" fontAlgn="b"/>
                      <a:r>
                        <a:rPr lang="en-US" sz="1100" u="none" strike="noStrike">
                          <a:effectLst/>
                        </a:rPr>
                        <a:t>Ehrenfeld APRN, Lucy FP</a:t>
                      </a:r>
                      <a:endParaRPr lang="en-US" sz="1100" b="0" i="0" u="none" strike="noStrike">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a:effectLst/>
                        </a:rPr>
                        <a:t>811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0490131"/>
                  </a:ext>
                </a:extLst>
              </a:tr>
              <a:tr h="232756">
                <a:tc>
                  <a:txBody>
                    <a:bodyPr/>
                    <a:lstStyle/>
                    <a:p>
                      <a:pPr algn="l" fontAlgn="b"/>
                      <a:r>
                        <a:rPr lang="en-US" sz="1100" u="none" strike="noStrike">
                          <a:effectLst/>
                        </a:rPr>
                        <a:t>Fletcher MD, Justin FP</a:t>
                      </a:r>
                      <a:endParaRPr lang="en-US" sz="1100" b="0" i="0" u="none" strike="noStrike">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a:effectLst/>
                        </a:rPr>
                        <a:t>3248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1501481"/>
                  </a:ext>
                </a:extLst>
              </a:tr>
              <a:tr h="232756">
                <a:tc>
                  <a:txBody>
                    <a:bodyPr/>
                    <a:lstStyle/>
                    <a:p>
                      <a:pPr algn="l" fontAlgn="b"/>
                      <a:r>
                        <a:rPr lang="en-US" sz="1100" u="none" strike="noStrike">
                          <a:effectLst/>
                        </a:rPr>
                        <a:t>John PA, Keren</a:t>
                      </a:r>
                      <a:endParaRPr lang="en-US" sz="1100" b="0" i="0" u="none" strike="noStrike">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a:effectLst/>
                        </a:rPr>
                        <a:t>1771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41009827"/>
                  </a:ext>
                </a:extLst>
              </a:tr>
              <a:tr h="232756">
                <a:tc>
                  <a:txBody>
                    <a:bodyPr/>
                    <a:lstStyle/>
                    <a:p>
                      <a:pPr algn="l" fontAlgn="b"/>
                      <a:r>
                        <a:rPr lang="en-US" sz="1100" u="none" strike="noStrike">
                          <a:effectLst/>
                        </a:rPr>
                        <a:t>Seagriff APRN, Nicole FP</a:t>
                      </a:r>
                      <a:endParaRPr lang="en-US" sz="1100" b="0" i="0" u="none" strike="noStrike">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2658657"/>
                  </a:ext>
                </a:extLst>
              </a:tr>
              <a:tr h="232756">
                <a:tc>
                  <a:txBody>
                    <a:bodyPr/>
                    <a:lstStyle/>
                    <a:p>
                      <a:pPr algn="l" fontAlgn="b"/>
                      <a:r>
                        <a:rPr lang="en-US" sz="1100" u="none" strike="noStrike">
                          <a:effectLst/>
                        </a:rPr>
                        <a:t>zzzBellamy APRN, Shanna</a:t>
                      </a:r>
                      <a:endParaRPr lang="en-US" sz="1100" b="0" i="0" u="none" strike="noStrike">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a:effectLst/>
                        </a:rPr>
                        <a:t>62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56094146"/>
                  </a:ext>
                </a:extLst>
              </a:tr>
              <a:tr h="232756">
                <a:tc>
                  <a:txBody>
                    <a:bodyPr/>
                    <a:lstStyle/>
                    <a:p>
                      <a:pPr algn="l" fontAlgn="b"/>
                      <a:r>
                        <a:rPr lang="en-US" sz="1100" u="none" strike="noStrike">
                          <a:effectLst/>
                        </a:rPr>
                        <a:t>zzzCarlucci APRN, Kate E</a:t>
                      </a:r>
                      <a:endParaRPr lang="en-US" sz="1100" b="0" i="0" u="none" strike="noStrike">
                        <a:solidFill>
                          <a:srgbClr val="000000"/>
                        </a:solidFill>
                        <a:effectLst/>
                        <a:latin typeface="Calibri" panose="020F0502020204030204" pitchFamily="34" charset="0"/>
                      </a:endParaRPr>
                    </a:p>
                  </a:txBody>
                  <a:tcPr marL="85725" marR="9525" marT="9525" marB="0" anchor="b"/>
                </a:tc>
                <a:tc>
                  <a:txBody>
                    <a:bodyPr/>
                    <a:lstStyle/>
                    <a:p>
                      <a:pPr algn="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070332"/>
                  </a:ext>
                </a:extLst>
              </a:tr>
            </a:tbl>
          </a:graphicData>
        </a:graphic>
      </p:graphicFrame>
      <p:sp>
        <p:nvSpPr>
          <p:cNvPr id="14" name="Rectangle 13"/>
          <p:cNvSpPr/>
          <p:nvPr/>
        </p:nvSpPr>
        <p:spPr>
          <a:xfrm>
            <a:off x="3925666" y="2993923"/>
            <a:ext cx="4657894" cy="266088"/>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7842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a:t>
            </a:r>
            <a:endParaRPr lang="en-US" dirty="0"/>
          </a:p>
        </p:txBody>
      </p:sp>
      <p:sp>
        <p:nvSpPr>
          <p:cNvPr id="3" name="Content Placeholder 2"/>
          <p:cNvSpPr>
            <a:spLocks noGrp="1"/>
          </p:cNvSpPr>
          <p:nvPr>
            <p:ph idx="1"/>
          </p:nvPr>
        </p:nvSpPr>
        <p:spPr/>
        <p:txBody>
          <a:bodyPr/>
          <a:lstStyle/>
          <a:p>
            <a:endParaRPr lang="en-US" dirty="0" smtClean="0">
              <a:solidFill>
                <a:sysClr val="windowText" lastClr="000000"/>
              </a:solidFill>
              <a:latin typeface="Calibri" panose="020F0502020204030204"/>
            </a:endParaRPr>
          </a:p>
          <a:p>
            <a:endParaRPr lang="en-US" dirty="0" smtClean="0">
              <a:solidFill>
                <a:sysClr val="windowText" lastClr="000000"/>
              </a:solidFill>
              <a:latin typeface="Calibri" panose="020F0502020204030204"/>
            </a:endParaRPr>
          </a:p>
          <a:p>
            <a:endParaRPr lang="en-US" dirty="0">
              <a:solidFill>
                <a:sysClr val="windowText" lastClr="000000"/>
              </a:solidFill>
              <a:latin typeface="Calibri" panose="020F0502020204030204"/>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530" y="805763"/>
            <a:ext cx="7508938" cy="5178985"/>
          </a:xfrm>
          <a:prstGeom prst="rect">
            <a:avLst/>
          </a:prstGeom>
        </p:spPr>
      </p:pic>
    </p:spTree>
    <p:extLst>
      <p:ext uri="{BB962C8B-B14F-4D97-AF65-F5344CB8AC3E}">
        <p14:creationId xmlns:p14="http://schemas.microsoft.com/office/powerpoint/2010/main" val="3839563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a:t>
            </a:r>
            <a:endParaRPr lang="en-US" dirty="0"/>
          </a:p>
        </p:txBody>
      </p:sp>
      <p:sp>
        <p:nvSpPr>
          <p:cNvPr id="5" name="Content Placeholder 4"/>
          <p:cNvSpPr>
            <a:spLocks noGrp="1"/>
          </p:cNvSpPr>
          <p:nvPr>
            <p:ph idx="1"/>
          </p:nvPr>
        </p:nvSpPr>
        <p:spPr/>
        <p:txBody>
          <a:bodyPr>
            <a:normAutofit/>
          </a:bodyPr>
          <a:lstStyle/>
          <a:p>
            <a:r>
              <a:rPr lang="en-US" sz="2400" dirty="0">
                <a:solidFill>
                  <a:srgbClr val="002060"/>
                </a:solidFill>
              </a:rPr>
              <a:t>Nicole </a:t>
            </a:r>
            <a:r>
              <a:rPr lang="en-US" sz="2400" dirty="0" err="1" smtClean="0">
                <a:solidFill>
                  <a:srgbClr val="002060"/>
                </a:solidFill>
              </a:rPr>
              <a:t>Seagriff</a:t>
            </a:r>
            <a:r>
              <a:rPr lang="en-US" sz="2400" dirty="0" smtClean="0">
                <a:solidFill>
                  <a:srgbClr val="002060"/>
                </a:solidFill>
              </a:rPr>
              <a:t> - VP </a:t>
            </a:r>
            <a:r>
              <a:rPr lang="en-US" sz="2400" dirty="0">
                <a:solidFill>
                  <a:srgbClr val="002060"/>
                </a:solidFill>
              </a:rPr>
              <a:t>Western Region</a:t>
            </a:r>
          </a:p>
          <a:p>
            <a:r>
              <a:rPr lang="en-US" sz="2400" dirty="0">
                <a:solidFill>
                  <a:srgbClr val="002060"/>
                </a:solidFill>
              </a:rPr>
              <a:t>Garrett </a:t>
            </a:r>
            <a:r>
              <a:rPr lang="en-US" sz="2400" dirty="0" smtClean="0">
                <a:solidFill>
                  <a:srgbClr val="002060"/>
                </a:solidFill>
              </a:rPr>
              <a:t>Matlick - OSMD </a:t>
            </a:r>
            <a:r>
              <a:rPr lang="en-US" sz="2400" dirty="0">
                <a:solidFill>
                  <a:srgbClr val="002060"/>
                </a:solidFill>
              </a:rPr>
              <a:t>and Clinical Program </a:t>
            </a:r>
            <a:r>
              <a:rPr lang="en-US" sz="2400" dirty="0" smtClean="0">
                <a:solidFill>
                  <a:srgbClr val="002060"/>
                </a:solidFill>
              </a:rPr>
              <a:t>Director</a:t>
            </a:r>
          </a:p>
          <a:p>
            <a:r>
              <a:rPr lang="en-US" sz="2400" dirty="0" smtClean="0">
                <a:solidFill>
                  <a:srgbClr val="002060"/>
                </a:solidFill>
              </a:rPr>
              <a:t>Tatianna </a:t>
            </a:r>
            <a:r>
              <a:rPr lang="en-US" sz="2400" dirty="0" smtClean="0">
                <a:solidFill>
                  <a:srgbClr val="002060"/>
                </a:solidFill>
              </a:rPr>
              <a:t>Pryce -  AGNP</a:t>
            </a:r>
          </a:p>
          <a:p>
            <a:r>
              <a:rPr lang="en-US" sz="2400" dirty="0" smtClean="0">
                <a:solidFill>
                  <a:srgbClr val="002060"/>
                </a:solidFill>
              </a:rPr>
              <a:t>Leslie </a:t>
            </a:r>
            <a:r>
              <a:rPr lang="en-US" sz="2400" dirty="0" err="1">
                <a:solidFill>
                  <a:srgbClr val="002060"/>
                </a:solidFill>
              </a:rPr>
              <a:t>Gianelli</a:t>
            </a:r>
            <a:r>
              <a:rPr lang="en-US" sz="2400" dirty="0">
                <a:solidFill>
                  <a:srgbClr val="002060"/>
                </a:solidFill>
              </a:rPr>
              <a:t> </a:t>
            </a:r>
            <a:r>
              <a:rPr lang="en-US" sz="2400" dirty="0" smtClean="0">
                <a:solidFill>
                  <a:srgbClr val="002060"/>
                </a:solidFill>
              </a:rPr>
              <a:t> - VP of Communications</a:t>
            </a:r>
          </a:p>
          <a:p>
            <a:r>
              <a:rPr lang="en-US" sz="2400" dirty="0" smtClean="0">
                <a:solidFill>
                  <a:srgbClr val="002060"/>
                </a:solidFill>
              </a:rPr>
              <a:t> Stephanie </a:t>
            </a:r>
            <a:r>
              <a:rPr lang="en-US" sz="2400" dirty="0" err="1">
                <a:solidFill>
                  <a:srgbClr val="002060"/>
                </a:solidFill>
              </a:rPr>
              <a:t>Ivers</a:t>
            </a:r>
            <a:r>
              <a:rPr lang="en-US" sz="2400" dirty="0">
                <a:solidFill>
                  <a:srgbClr val="002060"/>
                </a:solidFill>
              </a:rPr>
              <a:t> </a:t>
            </a:r>
            <a:r>
              <a:rPr lang="en-US" sz="2400" dirty="0" smtClean="0">
                <a:solidFill>
                  <a:srgbClr val="002060"/>
                </a:solidFill>
              </a:rPr>
              <a:t>Heine - Creative director of Communications </a:t>
            </a:r>
          </a:p>
          <a:p>
            <a:r>
              <a:rPr lang="en-US" sz="2400" dirty="0" smtClean="0">
                <a:solidFill>
                  <a:srgbClr val="002060"/>
                </a:solidFill>
              </a:rPr>
              <a:t>Adam Bente - Data Analyst, Population </a:t>
            </a:r>
            <a:r>
              <a:rPr lang="en-US" sz="2400" dirty="0">
                <a:solidFill>
                  <a:srgbClr val="002060"/>
                </a:solidFill>
              </a:rPr>
              <a:t>Health</a:t>
            </a:r>
          </a:p>
          <a:p>
            <a:r>
              <a:rPr lang="en-US" sz="2400" dirty="0" smtClean="0">
                <a:solidFill>
                  <a:srgbClr val="002060"/>
                </a:solidFill>
              </a:rPr>
              <a:t>Jassenia </a:t>
            </a:r>
            <a:r>
              <a:rPr lang="en-US" sz="2400" dirty="0" smtClean="0">
                <a:solidFill>
                  <a:srgbClr val="002060"/>
                </a:solidFill>
              </a:rPr>
              <a:t>Palma - Operations </a:t>
            </a:r>
            <a:r>
              <a:rPr lang="en-US" sz="2400" dirty="0" smtClean="0">
                <a:solidFill>
                  <a:srgbClr val="002060"/>
                </a:solidFill>
              </a:rPr>
              <a:t>Manager and </a:t>
            </a:r>
            <a:r>
              <a:rPr lang="en-US" sz="2400" dirty="0" smtClean="0">
                <a:solidFill>
                  <a:srgbClr val="002060"/>
                </a:solidFill>
              </a:rPr>
              <a:t>PSA Manager</a:t>
            </a:r>
            <a:endParaRPr lang="en-US" sz="2400" dirty="0">
              <a:solidFill>
                <a:srgbClr val="002060"/>
              </a:solidFill>
            </a:endParaRPr>
          </a:p>
          <a:p>
            <a:r>
              <a:rPr lang="en-US" sz="2400" dirty="0" smtClean="0">
                <a:solidFill>
                  <a:srgbClr val="002060"/>
                </a:solidFill>
              </a:rPr>
              <a:t>Stephanie </a:t>
            </a:r>
            <a:r>
              <a:rPr lang="en-US" sz="2400" dirty="0" smtClean="0">
                <a:solidFill>
                  <a:srgbClr val="002060"/>
                </a:solidFill>
              </a:rPr>
              <a:t>Jean </a:t>
            </a:r>
            <a:r>
              <a:rPr lang="en-US" sz="2400" dirty="0" smtClean="0">
                <a:solidFill>
                  <a:srgbClr val="002060"/>
                </a:solidFill>
              </a:rPr>
              <a:t>–Louis – Medical Assistant</a:t>
            </a:r>
            <a:endParaRPr lang="en-US" sz="2400" dirty="0">
              <a:solidFill>
                <a:srgbClr val="002060"/>
              </a:solidFill>
            </a:endParaRPr>
          </a:p>
        </p:txBody>
      </p:sp>
    </p:spTree>
    <p:extLst>
      <p:ext uri="{BB962C8B-B14F-4D97-AF65-F5344CB8AC3E}">
        <p14:creationId xmlns:p14="http://schemas.microsoft.com/office/powerpoint/2010/main" val="3773718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CHC_WI_PPTtemp_Light_R1027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7664</TotalTime>
  <Words>1290</Words>
  <Application>Microsoft Office PowerPoint</Application>
  <PresentationFormat>Widescreen</PresentationFormat>
  <Paragraphs>268</Paragraphs>
  <Slides>17</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Corbel</vt:lpstr>
      <vt:lpstr>Helv</vt:lpstr>
      <vt:lpstr>Poppins</vt:lpstr>
      <vt:lpstr>Times New Roman</vt:lpstr>
      <vt:lpstr>Wingdings 2</vt:lpstr>
      <vt:lpstr>Frame</vt:lpstr>
      <vt:lpstr>CHC_WI_PPTtemp_Light_R102716</vt:lpstr>
      <vt:lpstr>Increasing Portal Use by Patients at CHC Stamford</vt:lpstr>
      <vt:lpstr>Background</vt:lpstr>
      <vt:lpstr>Global Aim Statement</vt:lpstr>
      <vt:lpstr>Questions </vt:lpstr>
      <vt:lpstr>Data</vt:lpstr>
      <vt:lpstr>Flowchart</vt:lpstr>
      <vt:lpstr>Data</vt:lpstr>
      <vt:lpstr>Handout</vt:lpstr>
      <vt:lpstr>Stakeholders</vt:lpstr>
      <vt:lpstr>Approach to Change</vt:lpstr>
      <vt:lpstr>Data</vt:lpstr>
      <vt:lpstr>Data</vt:lpstr>
      <vt:lpstr>Data</vt:lpstr>
      <vt:lpstr>Data</vt:lpstr>
      <vt:lpstr>Results</vt:lpstr>
      <vt:lpstr>Conclusions</vt:lpstr>
      <vt:lpstr>Thank you</vt:lpstr>
    </vt:vector>
  </TitlesOfParts>
  <Company>CHC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Portal Use by Patients</dc:title>
  <dc:creator>Richards, Loraine</dc:creator>
  <cp:lastModifiedBy>Walker, Drew</cp:lastModifiedBy>
  <cp:revision>44</cp:revision>
  <dcterms:created xsi:type="dcterms:W3CDTF">2024-06-02T05:18:39Z</dcterms:created>
  <dcterms:modified xsi:type="dcterms:W3CDTF">2024-06-27T14:50:55Z</dcterms:modified>
</cp:coreProperties>
</file>