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gnT0kA90RiA3+8h8XjLEvbWFBX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e0b5a490e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e0b5a490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0e0b5a490e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e0b5a490e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e0b5a490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0e0b5a490e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700"/>
              <a:buChar char="•"/>
            </a:pPr>
            <a:r>
              <a:rPr lang="en-US" sz="700">
                <a:solidFill>
                  <a:schemeClr val="dk2"/>
                </a:solidFill>
              </a:rPr>
              <a:t>Complete final handout for both New Britain and Middletown site </a:t>
            </a:r>
            <a:endParaRPr sz="700">
              <a:solidFill>
                <a:schemeClr val="dk2"/>
              </a:solidFill>
            </a:endParaRPr>
          </a:p>
          <a:p>
            <a:pPr indent="-18415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700"/>
              <a:buChar char="•"/>
            </a:pPr>
            <a:r>
              <a:rPr lang="en-US" sz="700">
                <a:solidFill>
                  <a:schemeClr val="dk2"/>
                </a:solidFill>
              </a:rPr>
              <a:t>Recruit providers to be part of data </a:t>
            </a:r>
            <a:endParaRPr sz="700">
              <a:solidFill>
                <a:schemeClr val="dk2"/>
              </a:solidFill>
            </a:endParaRPr>
          </a:p>
          <a:p>
            <a:pPr indent="-14605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00"/>
              <a:buChar char="•"/>
            </a:pPr>
            <a:r>
              <a:rPr lang="en-US" sz="700">
                <a:solidFill>
                  <a:schemeClr val="dk2"/>
                </a:solidFill>
              </a:rPr>
              <a:t>Collect baseline data </a:t>
            </a:r>
            <a:endParaRPr sz="700">
              <a:solidFill>
                <a:schemeClr val="dk2"/>
              </a:solidFill>
            </a:endParaRPr>
          </a:p>
          <a:p>
            <a:pPr indent="-14605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00"/>
              <a:buChar char="•"/>
            </a:pPr>
            <a:r>
              <a:rPr lang="en-US" sz="700">
                <a:solidFill>
                  <a:schemeClr val="dk2"/>
                </a:solidFill>
              </a:rPr>
              <a:t>Distribute handouts. Collect data </a:t>
            </a:r>
            <a:endParaRPr sz="700">
              <a:solidFill>
                <a:schemeClr val="dk2"/>
              </a:solidFill>
            </a:endParaRPr>
          </a:p>
          <a:p>
            <a:pPr indent="-14605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00"/>
              <a:buChar char="•"/>
            </a:pPr>
            <a:r>
              <a:rPr lang="en-US" sz="700">
                <a:solidFill>
                  <a:schemeClr val="dk2"/>
                </a:solidFill>
              </a:rPr>
              <a:t>Analyze data on colorectal cancer screening completion</a:t>
            </a:r>
            <a:endParaRPr sz="700">
              <a:solidFill>
                <a:schemeClr val="dk2"/>
              </a:solidFill>
            </a:endParaRPr>
          </a:p>
          <a:p>
            <a:pPr indent="-14605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00"/>
              <a:buChar char="•"/>
            </a:pPr>
            <a:r>
              <a:rPr lang="en-US" sz="700">
                <a:solidFill>
                  <a:schemeClr val="dk2"/>
                </a:solidFill>
              </a:rPr>
              <a:t>Survey: providers and patients </a:t>
            </a:r>
            <a:endParaRPr sz="100"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e0b5a490e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e0b5a490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0e0b5a490e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e0b5a490e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0e0b5a490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0e0b5a490e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2c5f452c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2c5f452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e2c5f452c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e0b5a490e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e0b5a49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0e0b5a490e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e0b5a490e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e0b5a490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0e0b5a490e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09527" y="1029808"/>
            <a:ext cx="8920173" cy="41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43600" lIns="88775" spcFirstLastPara="1" rIns="88775" wrap="square" tIns="43600">
            <a:noAutofit/>
          </a:bodyPr>
          <a:lstStyle/>
          <a:p>
            <a:pPr indent="-336427" lvl="0" marL="336427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Experiences from a Quality Improvement Effort</a:t>
            </a:r>
            <a:endParaRPr/>
          </a:p>
          <a:p>
            <a:pPr indent="-336427" lvl="0" marL="336427" marR="0" rtl="0" algn="ctr">
              <a:spcBef>
                <a:spcPts val="987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427" lvl="0" marL="336427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Victoria Foote and Victoria Rufo</a:t>
            </a:r>
            <a:endParaRPr b="1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426" lvl="0" marL="33642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Community Health Center Inc.</a:t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427" lvl="0" marL="336427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Connecticut, U.S.</a:t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427" lvl="0" marL="336427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257021"/>
            <a:ext cx="1000125" cy="10001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878837" y="5382467"/>
            <a:ext cx="74580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893BC3"/>
                </a:solidFill>
                <a:latin typeface="Aharoni"/>
                <a:ea typeface="Aharoni"/>
                <a:cs typeface="Aharoni"/>
                <a:sym typeface="Aharoni"/>
              </a:rPr>
              <a:t>Nurse Practitioner &amp; Post-Doctoral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914525" y="5717513"/>
            <a:ext cx="56686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CB3E3"/>
                </a:solidFill>
                <a:latin typeface="Aharoni"/>
                <a:ea typeface="Aharoni"/>
                <a:cs typeface="Aharoni"/>
                <a:sym typeface="Aharoni"/>
              </a:rPr>
              <a:t>Training Programs</a:t>
            </a:r>
            <a:endParaRPr sz="2800">
              <a:solidFill>
                <a:srgbClr val="8CB3E3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e0b5a490e_0_23"/>
          <p:cNvSpPr txBox="1"/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Data </a:t>
            </a:r>
            <a:endParaRPr/>
          </a:p>
        </p:txBody>
      </p:sp>
      <p:pic>
        <p:nvPicPr>
          <p:cNvPr id="169" name="Google Shape;169;g20e0b5a490e_0_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2100"/>
            <a:ext cx="4571999" cy="34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0e0b5a490e_0_2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52100"/>
            <a:ext cx="4572000" cy="34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0e0b5a490e_0_1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75" y="2006975"/>
            <a:ext cx="4979901" cy="32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0e0b5a490e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025" y="2006975"/>
            <a:ext cx="3608799" cy="334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0e0b5a490e_0_12"/>
          <p:cNvSpPr txBox="1"/>
          <p:nvPr/>
        </p:nvSpPr>
        <p:spPr>
          <a:xfrm>
            <a:off x="5310525" y="758025"/>
            <a:ext cx="35958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Are there any barriers that this handout doesn’t address?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676408" y="658440"/>
            <a:ext cx="7816241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Approach to Change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438418" y="1248366"/>
            <a:ext cx="82671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5400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>
                <a:solidFill>
                  <a:schemeClr val="dk2"/>
                </a:solidFill>
              </a:rPr>
              <a:t>PDSA cycle </a:t>
            </a:r>
            <a:endParaRPr>
              <a:solidFill>
                <a:schemeClr val="dk2"/>
              </a:solidFill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Key points (part 1)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Providers care about their patients 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Diversity of patient population is important to consider 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Legibility and complete information are valuable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450" lIns="90900" spcFirstLastPara="1" rIns="90900" wrap="square" tIns="45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676408" y="658440"/>
            <a:ext cx="7816241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Results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375781" y="1734066"/>
            <a:ext cx="8267178" cy="4632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Key points (part 2)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>
                <a:solidFill>
                  <a:schemeClr val="dk2"/>
                </a:solidFill>
              </a:rPr>
              <a:t>B</a:t>
            </a:r>
            <a:r>
              <a:rPr lang="en-US">
                <a:solidFill>
                  <a:schemeClr val="dk2"/>
                </a:solidFill>
              </a:rPr>
              <a:t>arriers: time, difficulty with schedule coordination</a:t>
            </a:r>
            <a:endParaRPr>
              <a:solidFill>
                <a:schemeClr val="dk2"/>
              </a:solidFill>
            </a:endParaRPr>
          </a:p>
          <a:p>
            <a:pPr indent="-222250" lvl="1" marL="74295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Challenges: time, provider workload / motivation</a:t>
            </a:r>
            <a:endParaRPr>
              <a:solidFill>
                <a:schemeClr val="dk2"/>
              </a:solidFill>
            </a:endParaRPr>
          </a:p>
          <a:p>
            <a:pPr indent="-222250" lvl="1" marL="74295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Success factors: related to patient care </a:t>
            </a:r>
            <a:endParaRPr>
              <a:solidFill>
                <a:schemeClr val="dk2"/>
              </a:solidFill>
            </a:endParaRPr>
          </a:p>
          <a:p>
            <a:pPr indent="-43180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Learning applications 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Simplify things 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Small changes can lead to big outcomes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450" lIns="90900" spcFirstLastPara="1" rIns="90900" wrap="square" tIns="45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676408" y="658440"/>
            <a:ext cx="7816241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Conclusions and Implications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375781" y="1734066"/>
            <a:ext cx="8267178" cy="4632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Additional PDSA cycle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A</a:t>
            </a:r>
            <a:r>
              <a:rPr lang="en-US">
                <a:solidFill>
                  <a:schemeClr val="dk2"/>
                </a:solidFill>
              </a:rPr>
              <a:t>dvice 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Start small 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>
                <a:solidFill>
                  <a:schemeClr val="dk2"/>
                </a:solidFill>
              </a:rPr>
              <a:t>Detection</a:t>
            </a:r>
            <a:r>
              <a:rPr lang="en-US">
                <a:solidFill>
                  <a:schemeClr val="dk2"/>
                </a:solidFill>
              </a:rPr>
              <a:t> of colorectal cancer rates is increasingly becoming more important as more colorectal </a:t>
            </a:r>
            <a:r>
              <a:rPr lang="en-US">
                <a:solidFill>
                  <a:schemeClr val="dk2"/>
                </a:solidFill>
              </a:rPr>
              <a:t>occurrences</a:t>
            </a:r>
            <a:r>
              <a:rPr lang="en-US">
                <a:solidFill>
                  <a:schemeClr val="dk2"/>
                </a:solidFill>
              </a:rPr>
              <a:t> increase in young individuals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450" lIns="90900" spcFirstLastPara="1" rIns="90900" wrap="square" tIns="45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e0b5a490e_0_36"/>
          <p:cNvSpPr txBox="1"/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</a:t>
            </a:r>
            <a:endParaRPr/>
          </a:p>
        </p:txBody>
      </p:sp>
      <p:sp>
        <p:nvSpPr>
          <p:cNvPr id="206" name="Google Shape;206;g20e0b5a490e_0_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r>
              <a:rPr lang="en-US"/>
              <a:t>e Kanter, C., Dhaliwal, S., &amp; Hawks, M. (2022). Colorectal Cancer Screening: Updated Guidelines From the American College of Gastroenterology. American family physician, 105(3), 327–329.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Exact Academy (6/2023) Screening Rates. </a:t>
            </a:r>
            <a:r>
              <a:rPr lang="en-US"/>
              <a:t>https://www.exactsciences.com/exactacademy/colorectal-cancer-screening/adherence/screening-rates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676408" y="701982"/>
            <a:ext cx="7816241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Background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375774" y="1752650"/>
            <a:ext cx="52548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"Overall colorectal screening rate in the US is 59% (2021), well short of the National Colorectal Cancer </a:t>
            </a:r>
            <a:r>
              <a:rPr lang="en-US" sz="2800"/>
              <a:t>Roundtable</a:t>
            </a:r>
            <a:r>
              <a:rPr lang="en-US" sz="2800"/>
              <a:t> national goal of 80%"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Low rates of diagnostic imaging completion in our population leads to a delay in care, high healthcare cost, and poor patient outcomes.</a:t>
            </a:r>
            <a:r>
              <a:rPr lang="en-US" sz="3600"/>
              <a:t> </a:t>
            </a:r>
            <a:endParaRPr sz="3600"/>
          </a:p>
        </p:txBody>
      </p:sp>
      <p:sp>
        <p:nvSpPr>
          <p:cNvPr id="99" name="Google Shape;99;p2"/>
          <p:cNvSpPr txBox="1"/>
          <p:nvPr/>
        </p:nvSpPr>
        <p:spPr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450" lIns="90900" spcFirstLastPara="1" rIns="90900" wrap="square" tIns="45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871" y="944150"/>
            <a:ext cx="2785449" cy="24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6876" y="3795022"/>
            <a:ext cx="2785449" cy="2418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0e0b5a490e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8551"/>
            <a:ext cx="9143999" cy="54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2c5f452cb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2e2c5f452cb_0_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3065"/>
            <a:ext cx="9143999" cy="479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e2c5f452c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4499" y="4504675"/>
            <a:ext cx="1348875" cy="1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676408" y="672954"/>
            <a:ext cx="7816241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Aim Statement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375781" y="1705038"/>
            <a:ext cx="8267178" cy="4632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To improve the quality and value of patient care and health outcomes by increasing colon cancer screening rates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450" lIns="90900" spcFirstLastPara="1" rIns="90900" wrap="square" tIns="45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676408" y="658440"/>
            <a:ext cx="7816241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Stakeholders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5555754" y="1610150"/>
            <a:ext cx="32451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/>
              <a:t>Provider </a:t>
            </a:r>
            <a:endParaRPr sz="75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7500"/>
              <a:t>	Medium Power </a:t>
            </a:r>
            <a:endParaRPr sz="75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500"/>
              <a:t>	Informed / manage </a:t>
            </a:r>
            <a:endParaRPr sz="75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500"/>
              <a:t>Patient </a:t>
            </a:r>
            <a:endParaRPr sz="7500"/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7500"/>
              <a:t>Variable Power </a:t>
            </a:r>
            <a:endParaRPr sz="7500"/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7500"/>
              <a:t>Monitored / informed </a:t>
            </a:r>
            <a:endParaRPr sz="7500"/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7500"/>
              <a:t>Diagnostic Imaging </a:t>
            </a:r>
            <a:endParaRPr sz="7500"/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7500"/>
              <a:t>High Power </a:t>
            </a:r>
            <a:endParaRPr sz="7500"/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500"/>
              <a:t>High Interest </a:t>
            </a:r>
            <a:br>
              <a:rPr lang="en-US" sz="7500"/>
            </a:br>
            <a:r>
              <a:rPr lang="en-US" sz="7500"/>
              <a:t>									</a:t>
            </a:r>
            <a:r>
              <a:rPr lang="en-US" sz="1100"/>
              <a:t>		-DI </a:t>
            </a:r>
            <a:endParaRPr sz="1100"/>
          </a:p>
          <a:p>
            <a:pPr indent="0" lvl="0" marL="45720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They have fairly high power (send test, remind patients, figure out place for them to go, find info afterwards) </a:t>
            </a:r>
            <a:endParaRPr sz="1100"/>
          </a:p>
          <a:p>
            <a:pPr indent="0" lvl="0" marL="45720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They will responsible for managing this so they have very high interest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450" lIns="90900" spcFirstLastPara="1" rIns="90900" wrap="square" tIns="45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50" y="1862050"/>
            <a:ext cx="5074975" cy="41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>
            <a:off x="2780225" y="3683575"/>
            <a:ext cx="310800" cy="330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7676075" y="3170400"/>
            <a:ext cx="310800" cy="330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676075" y="4809038"/>
            <a:ext cx="310800" cy="3303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00600" y="2887013"/>
            <a:ext cx="310800" cy="3303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7792650" y="1774575"/>
            <a:ext cx="310800" cy="330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3690350" y="3683575"/>
            <a:ext cx="310800" cy="330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e0b5a490e_2_0"/>
          <p:cNvSpPr txBox="1"/>
          <p:nvPr>
            <p:ph type="title"/>
          </p:nvPr>
        </p:nvSpPr>
        <p:spPr>
          <a:xfrm>
            <a:off x="457200" y="505813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QI Process Flowchart</a:t>
            </a:r>
            <a:endParaRPr/>
          </a:p>
        </p:txBody>
      </p:sp>
      <p:pic>
        <p:nvPicPr>
          <p:cNvPr id="143" name="Google Shape;143;g20e0b5a490e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401"/>
            <a:ext cx="8839199" cy="320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e0b5a490e_0_29"/>
          <p:cNvSpPr txBox="1"/>
          <p:nvPr>
            <p:ph type="title"/>
          </p:nvPr>
        </p:nvSpPr>
        <p:spPr>
          <a:xfrm>
            <a:off x="457200" y="57188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Handouts</a:t>
            </a:r>
            <a:endParaRPr/>
          </a:p>
        </p:txBody>
      </p:sp>
      <p:pic>
        <p:nvPicPr>
          <p:cNvPr id="150" name="Google Shape;150;g20e0b5a490e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598439"/>
            <a:ext cx="3542049" cy="462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0e0b5a490e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7" y="1598450"/>
            <a:ext cx="3511542" cy="46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0e0b5a490e_0_29"/>
          <p:cNvSpPr/>
          <p:nvPr/>
        </p:nvSpPr>
        <p:spPr>
          <a:xfrm>
            <a:off x="2247448" y="780665"/>
            <a:ext cx="711925" cy="7254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A</a:t>
            </a:r>
          </a:p>
        </p:txBody>
      </p:sp>
      <p:sp>
        <p:nvSpPr>
          <p:cNvPr id="153" name="Google Shape;153;g20e0b5a490e_0_29"/>
          <p:cNvSpPr/>
          <p:nvPr/>
        </p:nvSpPr>
        <p:spPr>
          <a:xfrm>
            <a:off x="6250948" y="780665"/>
            <a:ext cx="574853" cy="7254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676408" y="658440"/>
            <a:ext cx="7816241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Data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375781" y="1734066"/>
            <a:ext cx="8267178" cy="2242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450" lIns="90900" spcFirstLastPara="1" rIns="90900" wrap="square" tIns="45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75" y="1600204"/>
            <a:ext cx="4389121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00207"/>
            <a:ext cx="4389121" cy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C_WI_PPTtemp_Light_R10271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2014-09-04T15:59:57Z</dcterms:created>
  <dc:creator>Ellen Maurer</dc:creator>
</cp:coreProperties>
</file>