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83" r:id="rId2"/>
    <p:sldId id="284" r:id="rId3"/>
    <p:sldId id="285" r:id="rId4"/>
    <p:sldId id="291" r:id="rId5"/>
    <p:sldId id="292" r:id="rId6"/>
    <p:sldId id="293" r:id="rId7"/>
    <p:sldId id="294" r:id="rId8"/>
    <p:sldId id="275" r:id="rId9"/>
    <p:sldId id="277" r:id="rId10"/>
    <p:sldId id="278" r:id="rId11"/>
    <p:sldId id="280" r:id="rId12"/>
    <p:sldId id="290" r:id="rId13"/>
    <p:sldId id="295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040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909F-B9DB-46B0-A3AD-F294DF0204A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DFC82-A0D6-4A6F-8109-9D6E6B812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888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05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6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9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26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65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9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5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4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41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7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3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5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0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9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6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61247"/>
            <a:ext cx="2628900" cy="4715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1247"/>
            <a:ext cx="7734300" cy="471571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0408" y="195834"/>
            <a:ext cx="11251183" cy="134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</a:rPr>
              <a:t>CHCI Overview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</a:rPr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 marR="0" lvl="0" indent="0" algn="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r" defTabSz="914400" rtl="0" eaLnBrk="1" fontAlgn="auto" latinLnBrk="0" hangingPunct="1">
                <a:lnSpc>
                  <a:spcPts val="18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0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0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45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296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9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2912"/>
            <a:ext cx="5157787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9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2912"/>
            <a:ext cx="5183188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75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6753"/>
            <a:ext cx="6172200" cy="4274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86953"/>
            <a:ext cx="3932237" cy="2577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7106"/>
            <a:ext cx="3932237" cy="12550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106"/>
            <a:ext cx="6172200" cy="43639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1812"/>
            <a:ext cx="3932237" cy="302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7671"/>
            <a:ext cx="10515600" cy="329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53E5B161-B30D-465E-9C63-9055E32F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70B7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drive/folders/1VFv0Ar6VbdVDS_fkY6fPXQw36Tq0A1Wg?usp=drive_link" TargetMode="External"/><Relationship Id="rId7" Type="http://schemas.openxmlformats.org/officeDocument/2006/relationships/hyperlink" Target="https://qualtrics.ca1.qualtrics.com/jfe/form/SV_85Pl3xq09ygVm3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altrics.ca1.qualtrics.com/jfe/form/SV_1LciHyKMHNg98Ro" TargetMode="External"/><Relationship Id="rId5" Type="http://schemas.openxmlformats.org/officeDocument/2006/relationships/hyperlink" Target="https://qualtrics.ca1.qualtrics.com/jfe/form/SV_brRhgWrwKsX9afQ" TargetMode="External"/><Relationship Id="rId4" Type="http://schemas.openxmlformats.org/officeDocument/2006/relationships/hyperlink" Target="https://qualtrics.ca1.qualtrics.com/jfe/form/SV_57QXh9obGehSEx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education.weitzmaninstitute.org/content/nttap-comprehensive-and-team-based-care-learning-collaborative-2023-202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hyperlink" Target="https://www.weitzmaninstitute.org/ncaresour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cation.weitzmaninstitute.org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81473"/>
            <a:ext cx="12191999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Advancing Team-Based Care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Learning Collaborative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Wednesday June 19</a:t>
            </a:r>
            <a:r>
              <a:rPr kumimoji="0" lang="en-US" sz="3600" b="0" i="0" u="none" strike="noStrike" kern="1200" cap="none" spc="-30" normalizeH="0" baseline="3000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lang="en-US" sz="3600" spc="-30" dirty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2024</a:t>
            </a:r>
            <a:endParaRPr kumimoji="0" lang="en-US" sz="3600" b="0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306804"/>
            <a:ext cx="2192201" cy="9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Showcase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Order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defRPr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1:10-1:20 Brockton Neighborhood Health Center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defRPr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1:20-1:30 Klamath Health Partnership Showcase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defRPr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1:30-1:40 The Wright Center for Community Health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95535" y="2813753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  <a:endParaRPr kumimoji="0" lang="en-US" sz="6000" b="1" i="0" u="none" strike="noStrike" kern="1200" cap="none" spc="-30" normalizeH="0" baseline="0" noProof="0" dirty="0">
              <a:ln>
                <a:noFill/>
              </a:ln>
              <a:solidFill>
                <a:srgbClr val="008558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77B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Next Steps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F77B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41362" y="2311400"/>
            <a:ext cx="11317625" cy="427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/>
              <a:buNone/>
            </a:pPr>
            <a:r>
              <a:rPr lang="en-US" sz="2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Due Friday June 28</a:t>
            </a:r>
            <a:r>
              <a:rPr lang="en-US" sz="2200" b="1" u="sng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Submit any drafted or completed materials to 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Google Drive</a:t>
            </a:r>
            <a:endParaRPr lang="en-US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Post-Collaborative Surveys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Each team member: please complete the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post-collaborative evaluation survey</a:t>
            </a:r>
            <a:endParaRPr lang="en-US" sz="24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a team: complete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post-collaborative Primary Care Team Practice Self-Assessment </a:t>
            </a: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Each team member: complete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post-collaborative Team Skills Self-Assessment</a:t>
            </a: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Team Coach: complete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post-collaborative Coaching Skills Self-Assessment</a:t>
            </a:r>
            <a:endParaRPr lang="en-US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  <a:buFont typeface="Arial"/>
              <a:buNone/>
            </a:pPr>
            <a:endParaRPr lang="en-US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/>
              <a:buNone/>
            </a:pPr>
            <a:r>
              <a:rPr lang="en-US" sz="22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Reminders</a:t>
            </a:r>
            <a:endParaRPr lang="en-US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Check-in Call: Wednesday September 18</a:t>
            </a:r>
            <a:r>
              <a:rPr lang="en-US" sz="22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1:00-2:00pm Eastern / 10:00-11:00am Pacific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If you have questions or encounter barriers prior to </a:t>
            </a:r>
            <a:r>
              <a:rPr lang="en-US" sz="220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September </a:t>
            </a:r>
            <a:r>
              <a:rPr lang="en-US" sz="2200" smtClean="0"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  <a:r>
              <a:rPr lang="en-US" sz="2200" baseline="30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20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please reach out to via email to schedule 1-on-1 calls as needed.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586971"/>
            <a:ext cx="7404169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NTTAP Contact Information</a:t>
            </a:r>
            <a:endParaRPr kumimoji="0" lang="en-US" sz="4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311400"/>
            <a:ext cx="3241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Schiessl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Director/Co-PI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2202" y="3573284"/>
            <a:ext cx="30189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Manager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angersm@mwhs1.com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048123"/>
            <a:ext cx="7708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REMINDER: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evaluation in the poll!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Final Coach Call: Wednesday June 26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2275" y="2311400"/>
            <a:ext cx="3377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Manager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flowerb@mwhs1.com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92736"/>
            <a:ext cx="2192201" cy="96510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8524568" y="2124995"/>
            <a:ext cx="3429760" cy="446753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CME and Resource Page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Access Code: TBC2023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/>
              </a:rPr>
              <a:t>education.weitzmaninstitute.org/content/nttap-comprehensive-and-team-based-care-learning-collaborative-2023-2024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147" y="2887348"/>
            <a:ext cx="2058602" cy="21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996061" y="2027242"/>
            <a:ext cx="5028717" cy="539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Weitzman Education Platform</a:t>
            </a:r>
            <a:endParaRPr kumimoji="0" lang="en-US" sz="36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5" y="2784394"/>
            <a:ext cx="2643530" cy="296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55" y="3076725"/>
            <a:ext cx="3642800" cy="212650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152400" y="1934648"/>
            <a:ext cx="7005298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Learning Library: </a:t>
            </a:r>
            <a:b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1DAF4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Resources for Clinical Workforce Development</a:t>
            </a:r>
            <a:endParaRPr kumimoji="0" lang="en-US" sz="36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97546" y="1945342"/>
            <a:ext cx="0" cy="4483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169" y="2784394"/>
            <a:ext cx="4586500" cy="24353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08437" y="5754182"/>
            <a:ext cx="4456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https://education.weitzmaninstitute.org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1616" y="5754182"/>
            <a:ext cx="5406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www.weitzmaninstitute.org/ncaresources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048"/>
            <a:ext cx="10515600" cy="762352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Get the Most Out of Your Zoom Experience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keep yourself on MUTE to avoid background/distracting sounds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the CHAT function or UNMUTE to ask questions or make comments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change your participant name to your full name and organization</a:t>
            </a:r>
          </a:p>
          <a:p>
            <a:pPr marL="636588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“Meaghan Angers CHCI”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2" descr="Changing Your Name in a Zoom Meeting | teaching@N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0" y="4183945"/>
            <a:ext cx="2533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nging Your Name in a Zoom Meeting | teaching@N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0" y="4231569"/>
            <a:ext cx="3038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anging Your Name in a Zoom Meeting | teaching@N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5" y="4144709"/>
            <a:ext cx="2747529" cy="23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306804"/>
            <a:ext cx="2192201" cy="9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Session Agenda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70854"/>
              </p:ext>
            </p:extLst>
          </p:nvPr>
        </p:nvGraphicFramePr>
        <p:xfrm>
          <a:off x="609600" y="2311399"/>
          <a:ext cx="10972800" cy="4228207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221185">
                  <a:extLst>
                    <a:ext uri="{9D8B030D-6E8A-4147-A177-3AD203B41FA5}">
                      <a16:colId xmlns:a16="http://schemas.microsoft.com/office/drawing/2014/main" val="3219212598"/>
                    </a:ext>
                  </a:extLst>
                </a:gridCol>
                <a:gridCol w="8751615">
                  <a:extLst>
                    <a:ext uri="{9D8B030D-6E8A-4147-A177-3AD203B41FA5}">
                      <a16:colId xmlns:a16="http://schemas.microsoft.com/office/drawing/2014/main" val="1873340262"/>
                    </a:ext>
                  </a:extLst>
                </a:gridCol>
              </a:tblGrid>
              <a:tr h="528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</a:rPr>
                        <a:t>1:00 – </a:t>
                      </a:r>
                      <a:r>
                        <a:rPr lang="en-US" sz="2800" b="0" dirty="0" smtClean="0">
                          <a:effectLst/>
                          <a:latin typeface="+mj-lt"/>
                        </a:rPr>
                        <a:t>1:10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Welcome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808150"/>
                  </a:ext>
                </a:extLst>
              </a:tr>
              <a:tr h="28423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+mj-lt"/>
                        </a:rPr>
                        <a:t>1:10 – 1:40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Showcases – 10</a:t>
                      </a:r>
                      <a:r>
                        <a:rPr lang="en-US" sz="2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minutes each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1:10-1:20 Brockton Neighborhood Health Center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1:20-1:30 Klamath Health Partnership Showcase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</a:rPr>
                        <a:t>1:30-1:40 The Wright Center for Community Health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9583297"/>
                  </a:ext>
                </a:extLst>
              </a:tr>
              <a:tr h="857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  <a:latin typeface="+mj-lt"/>
                        </a:rPr>
                        <a:t>1:40 </a:t>
                      </a:r>
                      <a:r>
                        <a:rPr lang="en-US" sz="2800" b="0" dirty="0">
                          <a:effectLst/>
                          <a:latin typeface="+mj-lt"/>
                        </a:rPr>
                        <a:t>– </a:t>
                      </a:r>
                      <a:r>
                        <a:rPr lang="en-US" sz="2800" b="0" dirty="0" smtClean="0">
                          <a:effectLst/>
                          <a:latin typeface="+mj-lt"/>
                        </a:rPr>
                        <a:t>2:00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Next Steps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2043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306804"/>
            <a:ext cx="2192201" cy="9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179273"/>
            <a:ext cx="1102328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Learning Collaborative Faculty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4549" y="1903702"/>
            <a:ext cx="5303520" cy="4846320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NTTAP Faculty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Collaborative Design,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 Facilitation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Schiessl, MPP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Director/Co-PI, NCA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Amanda@mwhs1.com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Margaret Flinter,  APRN, PhD, FAAN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Co-PI, NCA &amp; Senior Vice President/Clinical Director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Margaret@mwhs1.com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Manager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flowerb@mwhs1.com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Manager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angersm@mwhs1.com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78880" y="1903702"/>
            <a:ext cx="5303520" cy="4846320"/>
          </a:xfrm>
          <a:prstGeom prst="rect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Mentors, Coaching Faculty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Deborah Ward, RN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Quality Improvement Consultant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WardD@mwhs1.com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/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Tom Bodenheimer, MD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Physician and Founding Director, Center for Excellence in Primary Care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Rachel Willard, MPH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Director, Center for Excellence in Primary Care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 Faculty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Kathleen Thies, PhD, RN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Consultant, Researcher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ThiesK@mwhs1.com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621524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Training and Technical Assistance Partners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Workforce Development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6804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free training and technical assistance to health centers across the nation through national webinars, learning collaboratives, activity sessions, trainings, research, publications, etc.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192656"/>
            <a:ext cx="10477500" cy="20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586971"/>
            <a:ext cx="10972800" cy="7244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Collaborative Structure and Expectations</a:t>
            </a:r>
            <a:endParaRPr kumimoji="0" lang="en-US" sz="40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4334939"/>
            <a:ext cx="10972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53067" y="3539072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24669" y="3539065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7867" y="3539065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399" y="3539065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4929" y="3539066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95732" y="3539067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0396" y="3539068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38930" y="3539068"/>
            <a:ext cx="0" cy="795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6814" y="3022373"/>
            <a:ext cx="95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17th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7893" y="3022373"/>
            <a:ext cx="97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Feb. 7th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880" y="3022373"/>
            <a:ext cx="106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6th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7077" y="3022373"/>
            <a:ext cx="95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3rd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4633" y="3022373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6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8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653" y="3022373"/>
            <a:ext cx="1041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29th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85858" y="3022372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19th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9600" y="2434167"/>
            <a:ext cx="565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Eight 90-minute Zoom Learning Sessions</a:t>
            </a:r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609600" y="4419601"/>
            <a:ext cx="6141285" cy="200054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Between Session Action Periods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Meet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weekly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as a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team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Conduct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uddles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d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eliverables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 upload to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Google Drive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Weitzman Education Platform to access resources and receive CME credit for learning sessions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4523" y="4419601"/>
            <a:ext cx="4122963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Between Sessions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Coaches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meet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coach-mentors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eekly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Faculty 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upport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deliverables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93343" y="3039191"/>
            <a:ext cx="955711" cy="13125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4186" y="3039191"/>
            <a:ext cx="95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Dec. 6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2097" y="1365689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2023-2024 Cohort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58606" y="2128042"/>
          <a:ext cx="9987936" cy="42622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87884">
                  <a:extLst>
                    <a:ext uri="{9D8B030D-6E8A-4147-A177-3AD203B41FA5}">
                      <a16:colId xmlns:a16="http://schemas.microsoft.com/office/drawing/2014/main" val="1560617425"/>
                    </a:ext>
                  </a:extLst>
                </a:gridCol>
                <a:gridCol w="4100052">
                  <a:extLst>
                    <a:ext uri="{9D8B030D-6E8A-4147-A177-3AD203B41FA5}">
                      <a16:colId xmlns:a16="http://schemas.microsoft.com/office/drawing/2014/main" val="2204994740"/>
                    </a:ext>
                  </a:extLst>
                </a:gridCol>
              </a:tblGrid>
              <a:tr h="6088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Organization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Location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485679"/>
                  </a:ext>
                </a:extLst>
              </a:tr>
              <a:tr h="608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Brockton Neighborhood Health Center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Massachusetts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744120"/>
                  </a:ext>
                </a:extLst>
              </a:tr>
              <a:tr h="608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Brooklyn Plaza Medical Center	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08091"/>
                  </a:ext>
                </a:extLst>
              </a:tr>
              <a:tr h="608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Center for Family Health &amp;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66807"/>
                  </a:ext>
                </a:extLst>
              </a:tr>
              <a:tr h="608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Klamath Health Partnership 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319654"/>
                  </a:ext>
                </a:extLst>
              </a:tr>
              <a:tr h="608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Migrant Health Center, Western Region, Inc.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Puerto 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11689"/>
                  </a:ext>
                </a:extLst>
              </a:tr>
              <a:tr h="608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Wright Center for Community Health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Pennsylvania</a:t>
                      </a:r>
                      <a:endParaRPr lang="it-IT" sz="24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63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5400" spc="-3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Showcase!</a:t>
            </a:r>
            <a:endParaRPr lang="en-US" sz="5400" spc="-30" dirty="0">
              <a:solidFill>
                <a:srgbClr val="0085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yellow #star #iphone #emoji #iphoneemoji #iphonesticker #remix #yellowstar  #crown #yellowcrown #yellowstarcrown … | Emoji wallpaper iphone, Emoji  wallpaper,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04" y="78078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ellow #star #iphone #emoji #iphoneemoji #iphonesticker #remix #yellowstar  #crown #yellowcrown #yellowstarcrown … | Emoji wallpaper iphone, Emoji  wallpaper,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02" y="78078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Showcase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Objectives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Tell the story of your health center’s work during this learning collaborative in a clean, crisp, visual format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Generate reflections among you and the other team members about your involvement in this learning collaborative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Share your work in future meetings with other health center staff including leadership and external stakeholders (i.e. health center board, community partners, and funders)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643</Words>
  <Application>Microsoft Office PowerPoint</Application>
  <PresentationFormat>Widescreen</PresentationFormat>
  <Paragraphs>172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Myriad Pro</vt:lpstr>
      <vt:lpstr>Times New Roman</vt:lpstr>
      <vt:lpstr>Wingdings</vt:lpstr>
      <vt:lpstr>Custom Design</vt:lpstr>
      <vt:lpstr>PowerPoint Presentation</vt:lpstr>
      <vt:lpstr>Get the Most Out of Your Zoom Experience</vt:lpstr>
      <vt:lpstr>PowerPoint Presentation</vt:lpstr>
      <vt:lpstr>Learning Collaborative Faculty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Angers, Meaghan</dc:creator>
  <cp:lastModifiedBy>Angers, Meaghan</cp:lastModifiedBy>
  <cp:revision>25</cp:revision>
  <dcterms:created xsi:type="dcterms:W3CDTF">2023-06-09T14:17:55Z</dcterms:created>
  <dcterms:modified xsi:type="dcterms:W3CDTF">2024-06-19T17:57:01Z</dcterms:modified>
</cp:coreProperties>
</file>