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288" r:id="rId5"/>
    <p:sldId id="273" r:id="rId6"/>
    <p:sldId id="275" r:id="rId7"/>
    <p:sldId id="259" r:id="rId8"/>
    <p:sldId id="282" r:id="rId9"/>
    <p:sldId id="287" r:id="rId10"/>
    <p:sldId id="281" r:id="rId11"/>
    <p:sldId id="283" r:id="rId12"/>
    <p:sldId id="284" r:id="rId13"/>
    <p:sldId id="276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912C8C85-51F0-491E-9774-3900AFEF0FD7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94" autoAdjust="0"/>
  </p:normalViewPr>
  <p:slideViewPr>
    <p:cSldViewPr snapToGrid="0">
      <p:cViewPr varScale="1">
        <p:scale>
          <a:sx n="65" d="100"/>
          <a:sy n="65" d="100"/>
        </p:scale>
        <p:origin x="858" y="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" d="2"/>
          <a:sy n="1" d="2"/>
        </p:scale>
        <p:origin x="3480" y="55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8/10/relationships/authors" Target="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BCA617E-CCA1-491E-B26F-1944A611AFEC}" type="doc">
      <dgm:prSet loTypeId="urn:microsoft.com/office/officeart/2005/8/layout/default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90A6B440-B000-4ACA-B8B7-D636F80F848F}">
      <dgm:prSet/>
      <dgm:spPr/>
      <dgm:t>
        <a:bodyPr/>
        <a:lstStyle/>
        <a:p>
          <a:r>
            <a:rPr lang="en-US" dirty="0"/>
            <a:t>PDSA cycle</a:t>
          </a:r>
        </a:p>
      </dgm:t>
    </dgm:pt>
    <dgm:pt modelId="{049895BB-3F05-465F-A0D3-24960179FA14}" type="parTrans" cxnId="{E93F4169-2C0B-4C86-BCB1-929BBBF42423}">
      <dgm:prSet/>
      <dgm:spPr/>
      <dgm:t>
        <a:bodyPr/>
        <a:lstStyle/>
        <a:p>
          <a:endParaRPr lang="en-US"/>
        </a:p>
      </dgm:t>
    </dgm:pt>
    <dgm:pt modelId="{6C79EE30-7D15-4E64-9153-9F6BDD3B936B}" type="sibTrans" cxnId="{E93F4169-2C0B-4C86-BCB1-929BBBF42423}">
      <dgm:prSet/>
      <dgm:spPr/>
      <dgm:t>
        <a:bodyPr/>
        <a:lstStyle/>
        <a:p>
          <a:endParaRPr lang="en-US"/>
        </a:p>
      </dgm:t>
    </dgm:pt>
    <dgm:pt modelId="{F2C06266-929E-4B6A-83E6-52C2E82C8E8A}">
      <dgm:prSet/>
      <dgm:spPr/>
      <dgm:t>
        <a:bodyPr/>
        <a:lstStyle/>
        <a:p>
          <a:r>
            <a:rPr lang="en-US" dirty="0"/>
            <a:t>Met with key stakeholders within the organization </a:t>
          </a:r>
        </a:p>
      </dgm:t>
    </dgm:pt>
    <dgm:pt modelId="{D37C4F27-0B85-463B-BF1A-554D8D132915}" type="parTrans" cxnId="{A17BDFD1-623B-4D5D-8475-D753DB065ECF}">
      <dgm:prSet/>
      <dgm:spPr/>
      <dgm:t>
        <a:bodyPr/>
        <a:lstStyle/>
        <a:p>
          <a:endParaRPr lang="en-US"/>
        </a:p>
      </dgm:t>
    </dgm:pt>
    <dgm:pt modelId="{DF2CF9EB-9569-42DD-8703-A0EF68FA140D}" type="sibTrans" cxnId="{A17BDFD1-623B-4D5D-8475-D753DB065ECF}">
      <dgm:prSet/>
      <dgm:spPr/>
      <dgm:t>
        <a:bodyPr/>
        <a:lstStyle/>
        <a:p>
          <a:endParaRPr lang="en-US"/>
        </a:p>
      </dgm:t>
    </dgm:pt>
    <dgm:pt modelId="{FFAFEF4A-5A93-4A5B-9B5E-CC32AFA302D9}">
      <dgm:prSet/>
      <dgm:spPr/>
      <dgm:t>
        <a:bodyPr/>
        <a:lstStyle/>
        <a:p>
          <a:r>
            <a:rPr lang="en-US"/>
            <a:t>Create educational presentation for patients </a:t>
          </a:r>
        </a:p>
      </dgm:t>
    </dgm:pt>
    <dgm:pt modelId="{56D16A28-1423-4BF8-884F-866506DF4F38}" type="parTrans" cxnId="{3942A08F-8A63-4C79-9CDD-2F76797A2179}">
      <dgm:prSet/>
      <dgm:spPr/>
      <dgm:t>
        <a:bodyPr/>
        <a:lstStyle/>
        <a:p>
          <a:endParaRPr lang="en-US"/>
        </a:p>
      </dgm:t>
    </dgm:pt>
    <dgm:pt modelId="{DB9B1E23-0288-4D4F-9881-E7259D5277AA}" type="sibTrans" cxnId="{3942A08F-8A63-4C79-9CDD-2F76797A2179}">
      <dgm:prSet/>
      <dgm:spPr/>
      <dgm:t>
        <a:bodyPr/>
        <a:lstStyle/>
        <a:p>
          <a:endParaRPr lang="en-US"/>
        </a:p>
      </dgm:t>
    </dgm:pt>
    <dgm:pt modelId="{D23FBAA8-0CDD-493B-B36D-F4CB3E538FFE}">
      <dgm:prSet/>
      <dgm:spPr/>
      <dgm:t>
        <a:bodyPr/>
        <a:lstStyle/>
        <a:p>
          <a:r>
            <a:rPr lang="en-US"/>
            <a:t>Implement video education during patient visits </a:t>
          </a:r>
        </a:p>
      </dgm:t>
    </dgm:pt>
    <dgm:pt modelId="{79E6A204-6599-435A-8D8E-053DF3CCFE47}" type="parTrans" cxnId="{5E4ACFA0-C676-4C98-9BD9-8177539EE35A}">
      <dgm:prSet/>
      <dgm:spPr/>
      <dgm:t>
        <a:bodyPr/>
        <a:lstStyle/>
        <a:p>
          <a:endParaRPr lang="en-US"/>
        </a:p>
      </dgm:t>
    </dgm:pt>
    <dgm:pt modelId="{FF66EDAF-542C-4AD5-B652-B4670FAD2BB3}" type="sibTrans" cxnId="{5E4ACFA0-C676-4C98-9BD9-8177539EE35A}">
      <dgm:prSet/>
      <dgm:spPr/>
      <dgm:t>
        <a:bodyPr/>
        <a:lstStyle/>
        <a:p>
          <a:endParaRPr lang="en-US"/>
        </a:p>
      </dgm:t>
    </dgm:pt>
    <dgm:pt modelId="{8E43DFBB-B654-4430-9DE5-FEA452D0A22B}">
      <dgm:prSet/>
      <dgm:spPr/>
      <dgm:t>
        <a:bodyPr/>
        <a:lstStyle/>
        <a:p>
          <a:r>
            <a:rPr lang="en-US" dirty="0"/>
            <a:t>Two provider at the main clinic for almost 3 months </a:t>
          </a:r>
        </a:p>
      </dgm:t>
    </dgm:pt>
    <dgm:pt modelId="{5EDE1797-8062-4562-B791-2D7DF45D3857}" type="parTrans" cxnId="{9F72DDDD-DD22-46B1-A792-67A14B9BA820}">
      <dgm:prSet/>
      <dgm:spPr/>
      <dgm:t>
        <a:bodyPr/>
        <a:lstStyle/>
        <a:p>
          <a:endParaRPr lang="en-US"/>
        </a:p>
      </dgm:t>
    </dgm:pt>
    <dgm:pt modelId="{5A106F43-6573-4056-87FF-EE82D92601B6}" type="sibTrans" cxnId="{9F72DDDD-DD22-46B1-A792-67A14B9BA820}">
      <dgm:prSet/>
      <dgm:spPr/>
      <dgm:t>
        <a:bodyPr/>
        <a:lstStyle/>
        <a:p>
          <a:endParaRPr lang="en-US"/>
        </a:p>
      </dgm:t>
    </dgm:pt>
    <dgm:pt modelId="{7D932102-8FA3-4C54-8256-1F303324275E}">
      <dgm:prSet/>
      <dgm:spPr/>
      <dgm:t>
        <a:bodyPr/>
        <a:lstStyle/>
        <a:p>
          <a:r>
            <a:rPr lang="en-US"/>
            <a:t>Compare rates of completed screening prior to implementation and following implementation</a:t>
          </a:r>
        </a:p>
      </dgm:t>
    </dgm:pt>
    <dgm:pt modelId="{A2BC52F1-5D83-4480-B61F-17A3001D6B07}" type="parTrans" cxnId="{5C904644-2F10-47C4-80BD-4E470C2A4122}">
      <dgm:prSet/>
      <dgm:spPr/>
      <dgm:t>
        <a:bodyPr/>
        <a:lstStyle/>
        <a:p>
          <a:endParaRPr lang="en-US"/>
        </a:p>
      </dgm:t>
    </dgm:pt>
    <dgm:pt modelId="{CB4CAEBB-D4A7-4DDD-94E7-F7014E56FF5F}" type="sibTrans" cxnId="{5C904644-2F10-47C4-80BD-4E470C2A4122}">
      <dgm:prSet/>
      <dgm:spPr/>
      <dgm:t>
        <a:bodyPr/>
        <a:lstStyle/>
        <a:p>
          <a:endParaRPr lang="en-US"/>
        </a:p>
      </dgm:t>
    </dgm:pt>
    <dgm:pt modelId="{4E9A6475-D9BF-4AAB-A67B-BC1896C65F2C}">
      <dgm:prSet/>
      <dgm:spPr/>
      <dgm:t>
        <a:bodyPr/>
        <a:lstStyle/>
        <a:p>
          <a:r>
            <a:rPr lang="en-US"/>
            <a:t>Determine if there is significant change and possibly implement at other sites within the organization </a:t>
          </a:r>
        </a:p>
      </dgm:t>
    </dgm:pt>
    <dgm:pt modelId="{1B208EA1-41FB-4CBD-AC86-132B0CD62617}" type="parTrans" cxnId="{9FF476C5-9EF4-44E2-85B4-21AD8F90CF2F}">
      <dgm:prSet/>
      <dgm:spPr/>
      <dgm:t>
        <a:bodyPr/>
        <a:lstStyle/>
        <a:p>
          <a:endParaRPr lang="en-US"/>
        </a:p>
      </dgm:t>
    </dgm:pt>
    <dgm:pt modelId="{2AAACD1A-1468-43AA-9E46-091046F2C006}" type="sibTrans" cxnId="{9FF476C5-9EF4-44E2-85B4-21AD8F90CF2F}">
      <dgm:prSet/>
      <dgm:spPr/>
      <dgm:t>
        <a:bodyPr/>
        <a:lstStyle/>
        <a:p>
          <a:endParaRPr lang="en-US"/>
        </a:p>
      </dgm:t>
    </dgm:pt>
    <dgm:pt modelId="{D52A122E-B94E-4379-AEDC-C8F92C10DC7D}" type="pres">
      <dgm:prSet presAssocID="{FBCA617E-CCA1-491E-B26F-1944A611AFE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3C8FDAD-9DC2-4AAD-A1DA-2F0945DB74C4}" type="pres">
      <dgm:prSet presAssocID="{90A6B440-B000-4ACA-B8B7-D636F80F848F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85597B-7B8F-45AF-9660-B83476270A28}" type="pres">
      <dgm:prSet presAssocID="{6C79EE30-7D15-4E64-9153-9F6BDD3B936B}" presName="sibTrans" presStyleCnt="0"/>
      <dgm:spPr/>
    </dgm:pt>
    <dgm:pt modelId="{E256A7E9-3F27-4E8E-99DF-1954E72B0B61}" type="pres">
      <dgm:prSet presAssocID="{F2C06266-929E-4B6A-83E6-52C2E82C8E8A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378D4C-9419-439D-BD14-0610D7F820B6}" type="pres">
      <dgm:prSet presAssocID="{DF2CF9EB-9569-42DD-8703-A0EF68FA140D}" presName="sibTrans" presStyleCnt="0"/>
      <dgm:spPr/>
    </dgm:pt>
    <dgm:pt modelId="{C29EE2D5-3E6B-46DA-BAEA-E50E19F127F4}" type="pres">
      <dgm:prSet presAssocID="{FFAFEF4A-5A93-4A5B-9B5E-CC32AFA302D9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7FD05D-3C6C-4E50-92BD-D497E463D01F}" type="pres">
      <dgm:prSet presAssocID="{DB9B1E23-0288-4D4F-9881-E7259D5277AA}" presName="sibTrans" presStyleCnt="0"/>
      <dgm:spPr/>
    </dgm:pt>
    <dgm:pt modelId="{41894E35-525B-4EA1-A1E8-DC427762E379}" type="pres">
      <dgm:prSet presAssocID="{D23FBAA8-0CDD-493B-B36D-F4CB3E538FFE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CAB080-5E65-48B7-B814-E41EB8D6BD34}" type="pres">
      <dgm:prSet presAssocID="{FF66EDAF-542C-4AD5-B652-B4670FAD2BB3}" presName="sibTrans" presStyleCnt="0"/>
      <dgm:spPr/>
    </dgm:pt>
    <dgm:pt modelId="{19DC6F56-5097-4F2F-BB87-0E9CFEEBA622}" type="pres">
      <dgm:prSet presAssocID="{8E43DFBB-B654-4430-9DE5-FEA452D0A22B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59667A-61D8-4556-AD64-7E03438A7D5B}" type="pres">
      <dgm:prSet presAssocID="{5A106F43-6573-4056-87FF-EE82D92601B6}" presName="sibTrans" presStyleCnt="0"/>
      <dgm:spPr/>
    </dgm:pt>
    <dgm:pt modelId="{F4B3C6DE-F840-4C11-B05B-DEA97ABE54B1}" type="pres">
      <dgm:prSet presAssocID="{7D932102-8FA3-4C54-8256-1F303324275E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4046A6-CC4A-451D-AF09-3F6BD46F63CE}" type="pres">
      <dgm:prSet presAssocID="{CB4CAEBB-D4A7-4DDD-94E7-F7014E56FF5F}" presName="sibTrans" presStyleCnt="0"/>
      <dgm:spPr/>
    </dgm:pt>
    <dgm:pt modelId="{B90DD7C4-B355-4126-B7D9-7F6858EB1066}" type="pres">
      <dgm:prSet presAssocID="{4E9A6475-D9BF-4AAB-A67B-BC1896C65F2C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588797B-0043-4732-A7A9-D8CE062CB624}" type="presOf" srcId="{7D932102-8FA3-4C54-8256-1F303324275E}" destId="{F4B3C6DE-F840-4C11-B05B-DEA97ABE54B1}" srcOrd="0" destOrd="0" presId="urn:microsoft.com/office/officeart/2005/8/layout/default"/>
    <dgm:cxn modelId="{A9212762-C004-455C-ABBF-08493D68A030}" type="presOf" srcId="{90A6B440-B000-4ACA-B8B7-D636F80F848F}" destId="{33C8FDAD-9DC2-4AAD-A1DA-2F0945DB74C4}" srcOrd="0" destOrd="0" presId="urn:microsoft.com/office/officeart/2005/8/layout/default"/>
    <dgm:cxn modelId="{E666925F-B0DE-4BB9-9961-228A8535B260}" type="presOf" srcId="{D23FBAA8-0CDD-493B-B36D-F4CB3E538FFE}" destId="{41894E35-525B-4EA1-A1E8-DC427762E379}" srcOrd="0" destOrd="0" presId="urn:microsoft.com/office/officeart/2005/8/layout/default"/>
    <dgm:cxn modelId="{85E4B0FB-2CD4-4E5C-A355-450CAEA0C877}" type="presOf" srcId="{F2C06266-929E-4B6A-83E6-52C2E82C8E8A}" destId="{E256A7E9-3F27-4E8E-99DF-1954E72B0B61}" srcOrd="0" destOrd="0" presId="urn:microsoft.com/office/officeart/2005/8/layout/default"/>
    <dgm:cxn modelId="{9FF476C5-9EF4-44E2-85B4-21AD8F90CF2F}" srcId="{FBCA617E-CCA1-491E-B26F-1944A611AFEC}" destId="{4E9A6475-D9BF-4AAB-A67B-BC1896C65F2C}" srcOrd="6" destOrd="0" parTransId="{1B208EA1-41FB-4CBD-AC86-132B0CD62617}" sibTransId="{2AAACD1A-1468-43AA-9E46-091046F2C006}"/>
    <dgm:cxn modelId="{3942A08F-8A63-4C79-9CDD-2F76797A2179}" srcId="{FBCA617E-CCA1-491E-B26F-1944A611AFEC}" destId="{FFAFEF4A-5A93-4A5B-9B5E-CC32AFA302D9}" srcOrd="2" destOrd="0" parTransId="{56D16A28-1423-4BF8-884F-866506DF4F38}" sibTransId="{DB9B1E23-0288-4D4F-9881-E7259D5277AA}"/>
    <dgm:cxn modelId="{5E4ACFA0-C676-4C98-9BD9-8177539EE35A}" srcId="{FBCA617E-CCA1-491E-B26F-1944A611AFEC}" destId="{D23FBAA8-0CDD-493B-B36D-F4CB3E538FFE}" srcOrd="3" destOrd="0" parTransId="{79E6A204-6599-435A-8D8E-053DF3CCFE47}" sibTransId="{FF66EDAF-542C-4AD5-B652-B4670FAD2BB3}"/>
    <dgm:cxn modelId="{B815A4BF-3830-4453-9E06-E490E38C2B53}" type="presOf" srcId="{4E9A6475-D9BF-4AAB-A67B-BC1896C65F2C}" destId="{B90DD7C4-B355-4126-B7D9-7F6858EB1066}" srcOrd="0" destOrd="0" presId="urn:microsoft.com/office/officeart/2005/8/layout/default"/>
    <dgm:cxn modelId="{5C904644-2F10-47C4-80BD-4E470C2A4122}" srcId="{FBCA617E-CCA1-491E-B26F-1944A611AFEC}" destId="{7D932102-8FA3-4C54-8256-1F303324275E}" srcOrd="5" destOrd="0" parTransId="{A2BC52F1-5D83-4480-B61F-17A3001D6B07}" sibTransId="{CB4CAEBB-D4A7-4DDD-94E7-F7014E56FF5F}"/>
    <dgm:cxn modelId="{E323A18A-BC0B-4D06-96AE-C929D1DCA7A8}" type="presOf" srcId="{FBCA617E-CCA1-491E-B26F-1944A611AFEC}" destId="{D52A122E-B94E-4379-AEDC-C8F92C10DC7D}" srcOrd="0" destOrd="0" presId="urn:microsoft.com/office/officeart/2005/8/layout/default"/>
    <dgm:cxn modelId="{3DED8003-41A1-441D-9457-8D1949C0DB44}" type="presOf" srcId="{FFAFEF4A-5A93-4A5B-9B5E-CC32AFA302D9}" destId="{C29EE2D5-3E6B-46DA-BAEA-E50E19F127F4}" srcOrd="0" destOrd="0" presId="urn:microsoft.com/office/officeart/2005/8/layout/default"/>
    <dgm:cxn modelId="{FED0F486-0C70-4F8D-ADA5-8A86F62D89D6}" type="presOf" srcId="{8E43DFBB-B654-4430-9DE5-FEA452D0A22B}" destId="{19DC6F56-5097-4F2F-BB87-0E9CFEEBA622}" srcOrd="0" destOrd="0" presId="urn:microsoft.com/office/officeart/2005/8/layout/default"/>
    <dgm:cxn modelId="{9F72DDDD-DD22-46B1-A792-67A14B9BA820}" srcId="{FBCA617E-CCA1-491E-B26F-1944A611AFEC}" destId="{8E43DFBB-B654-4430-9DE5-FEA452D0A22B}" srcOrd="4" destOrd="0" parTransId="{5EDE1797-8062-4562-B791-2D7DF45D3857}" sibTransId="{5A106F43-6573-4056-87FF-EE82D92601B6}"/>
    <dgm:cxn modelId="{E93F4169-2C0B-4C86-BCB1-929BBBF42423}" srcId="{FBCA617E-CCA1-491E-B26F-1944A611AFEC}" destId="{90A6B440-B000-4ACA-B8B7-D636F80F848F}" srcOrd="0" destOrd="0" parTransId="{049895BB-3F05-465F-A0D3-24960179FA14}" sibTransId="{6C79EE30-7D15-4E64-9153-9F6BDD3B936B}"/>
    <dgm:cxn modelId="{A17BDFD1-623B-4D5D-8475-D753DB065ECF}" srcId="{FBCA617E-CCA1-491E-B26F-1944A611AFEC}" destId="{F2C06266-929E-4B6A-83E6-52C2E82C8E8A}" srcOrd="1" destOrd="0" parTransId="{D37C4F27-0B85-463B-BF1A-554D8D132915}" sibTransId="{DF2CF9EB-9569-42DD-8703-A0EF68FA140D}"/>
    <dgm:cxn modelId="{1155BDAE-9700-4F72-A869-F382F0415F1B}" type="presParOf" srcId="{D52A122E-B94E-4379-AEDC-C8F92C10DC7D}" destId="{33C8FDAD-9DC2-4AAD-A1DA-2F0945DB74C4}" srcOrd="0" destOrd="0" presId="urn:microsoft.com/office/officeart/2005/8/layout/default"/>
    <dgm:cxn modelId="{EB987C33-F637-4240-8A62-7DA70F86D56F}" type="presParOf" srcId="{D52A122E-B94E-4379-AEDC-C8F92C10DC7D}" destId="{1085597B-7B8F-45AF-9660-B83476270A28}" srcOrd="1" destOrd="0" presId="urn:microsoft.com/office/officeart/2005/8/layout/default"/>
    <dgm:cxn modelId="{9B6D53D6-ECFE-46C0-A193-8502E3E6500E}" type="presParOf" srcId="{D52A122E-B94E-4379-AEDC-C8F92C10DC7D}" destId="{E256A7E9-3F27-4E8E-99DF-1954E72B0B61}" srcOrd="2" destOrd="0" presId="urn:microsoft.com/office/officeart/2005/8/layout/default"/>
    <dgm:cxn modelId="{308254ED-6422-4F53-A84A-673E43AAC8A4}" type="presParOf" srcId="{D52A122E-B94E-4379-AEDC-C8F92C10DC7D}" destId="{05378D4C-9419-439D-BD14-0610D7F820B6}" srcOrd="3" destOrd="0" presId="urn:microsoft.com/office/officeart/2005/8/layout/default"/>
    <dgm:cxn modelId="{89F486CB-2C1F-44DB-9453-96A85F981CB7}" type="presParOf" srcId="{D52A122E-B94E-4379-AEDC-C8F92C10DC7D}" destId="{C29EE2D5-3E6B-46DA-BAEA-E50E19F127F4}" srcOrd="4" destOrd="0" presId="urn:microsoft.com/office/officeart/2005/8/layout/default"/>
    <dgm:cxn modelId="{45A02325-90D3-41C9-A2B5-D4466512B7F4}" type="presParOf" srcId="{D52A122E-B94E-4379-AEDC-C8F92C10DC7D}" destId="{6F7FD05D-3C6C-4E50-92BD-D497E463D01F}" srcOrd="5" destOrd="0" presId="urn:microsoft.com/office/officeart/2005/8/layout/default"/>
    <dgm:cxn modelId="{6CAEB90F-3A54-4E23-9FF5-AD65377C9B22}" type="presParOf" srcId="{D52A122E-B94E-4379-AEDC-C8F92C10DC7D}" destId="{41894E35-525B-4EA1-A1E8-DC427762E379}" srcOrd="6" destOrd="0" presId="urn:microsoft.com/office/officeart/2005/8/layout/default"/>
    <dgm:cxn modelId="{69B7C82E-E73F-4F1A-A6A6-2F262EE66B14}" type="presParOf" srcId="{D52A122E-B94E-4379-AEDC-C8F92C10DC7D}" destId="{6CCAB080-5E65-48B7-B814-E41EB8D6BD34}" srcOrd="7" destOrd="0" presId="urn:microsoft.com/office/officeart/2005/8/layout/default"/>
    <dgm:cxn modelId="{8C0D2B2C-D6AA-4F76-8B83-EA5675FCA575}" type="presParOf" srcId="{D52A122E-B94E-4379-AEDC-C8F92C10DC7D}" destId="{19DC6F56-5097-4F2F-BB87-0E9CFEEBA622}" srcOrd="8" destOrd="0" presId="urn:microsoft.com/office/officeart/2005/8/layout/default"/>
    <dgm:cxn modelId="{51CD38E1-E287-4DA7-8C65-B3C98B6BAC59}" type="presParOf" srcId="{D52A122E-B94E-4379-AEDC-C8F92C10DC7D}" destId="{0159667A-61D8-4556-AD64-7E03438A7D5B}" srcOrd="9" destOrd="0" presId="urn:microsoft.com/office/officeart/2005/8/layout/default"/>
    <dgm:cxn modelId="{E8139B10-F79B-4BFA-9CBA-54042BEF4498}" type="presParOf" srcId="{D52A122E-B94E-4379-AEDC-C8F92C10DC7D}" destId="{F4B3C6DE-F840-4C11-B05B-DEA97ABE54B1}" srcOrd="10" destOrd="0" presId="urn:microsoft.com/office/officeart/2005/8/layout/default"/>
    <dgm:cxn modelId="{BC8BE513-D736-4B51-B0AA-CCEFFBA8BD05}" type="presParOf" srcId="{D52A122E-B94E-4379-AEDC-C8F92C10DC7D}" destId="{A84046A6-CC4A-451D-AF09-3F6BD46F63CE}" srcOrd="11" destOrd="0" presId="urn:microsoft.com/office/officeart/2005/8/layout/default"/>
    <dgm:cxn modelId="{CBE62A4E-51EF-4BED-90E3-9F5A78CB954C}" type="presParOf" srcId="{D52A122E-B94E-4379-AEDC-C8F92C10DC7D}" destId="{B90DD7C4-B355-4126-B7D9-7F6858EB1066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C8FDAD-9DC2-4AAD-A1DA-2F0945DB74C4}">
      <dsp:nvSpPr>
        <dsp:cNvPr id="0" name=""/>
        <dsp:cNvSpPr/>
      </dsp:nvSpPr>
      <dsp:spPr>
        <a:xfrm>
          <a:off x="2624" y="417482"/>
          <a:ext cx="2082222" cy="124933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/>
            <a:t>PDSA cycle</a:t>
          </a:r>
        </a:p>
      </dsp:txBody>
      <dsp:txXfrm>
        <a:off x="2624" y="417482"/>
        <a:ext cx="2082222" cy="1249333"/>
      </dsp:txXfrm>
    </dsp:sp>
    <dsp:sp modelId="{E256A7E9-3F27-4E8E-99DF-1954E72B0B61}">
      <dsp:nvSpPr>
        <dsp:cNvPr id="0" name=""/>
        <dsp:cNvSpPr/>
      </dsp:nvSpPr>
      <dsp:spPr>
        <a:xfrm>
          <a:off x="2293068" y="417482"/>
          <a:ext cx="2082222" cy="124933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/>
            <a:t>Met with key stakeholders within the organization </a:t>
          </a:r>
        </a:p>
      </dsp:txBody>
      <dsp:txXfrm>
        <a:off x="2293068" y="417482"/>
        <a:ext cx="2082222" cy="1249333"/>
      </dsp:txXfrm>
    </dsp:sp>
    <dsp:sp modelId="{C29EE2D5-3E6B-46DA-BAEA-E50E19F127F4}">
      <dsp:nvSpPr>
        <dsp:cNvPr id="0" name=""/>
        <dsp:cNvSpPr/>
      </dsp:nvSpPr>
      <dsp:spPr>
        <a:xfrm>
          <a:off x="4583513" y="417482"/>
          <a:ext cx="2082222" cy="124933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/>
            <a:t>Create educational presentation for patients </a:t>
          </a:r>
        </a:p>
      </dsp:txBody>
      <dsp:txXfrm>
        <a:off x="4583513" y="417482"/>
        <a:ext cx="2082222" cy="1249333"/>
      </dsp:txXfrm>
    </dsp:sp>
    <dsp:sp modelId="{41894E35-525B-4EA1-A1E8-DC427762E379}">
      <dsp:nvSpPr>
        <dsp:cNvPr id="0" name=""/>
        <dsp:cNvSpPr/>
      </dsp:nvSpPr>
      <dsp:spPr>
        <a:xfrm>
          <a:off x="6873957" y="417482"/>
          <a:ext cx="2082222" cy="124933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/>
            <a:t>Implement video education during patient visits </a:t>
          </a:r>
        </a:p>
      </dsp:txBody>
      <dsp:txXfrm>
        <a:off x="6873957" y="417482"/>
        <a:ext cx="2082222" cy="1249333"/>
      </dsp:txXfrm>
    </dsp:sp>
    <dsp:sp modelId="{19DC6F56-5097-4F2F-BB87-0E9CFEEBA622}">
      <dsp:nvSpPr>
        <dsp:cNvPr id="0" name=""/>
        <dsp:cNvSpPr/>
      </dsp:nvSpPr>
      <dsp:spPr>
        <a:xfrm>
          <a:off x="1147846" y="1875037"/>
          <a:ext cx="2082222" cy="124933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/>
            <a:t>Two provider at the main clinic for almost 3 months </a:t>
          </a:r>
        </a:p>
      </dsp:txBody>
      <dsp:txXfrm>
        <a:off x="1147846" y="1875037"/>
        <a:ext cx="2082222" cy="1249333"/>
      </dsp:txXfrm>
    </dsp:sp>
    <dsp:sp modelId="{F4B3C6DE-F840-4C11-B05B-DEA97ABE54B1}">
      <dsp:nvSpPr>
        <dsp:cNvPr id="0" name=""/>
        <dsp:cNvSpPr/>
      </dsp:nvSpPr>
      <dsp:spPr>
        <a:xfrm>
          <a:off x="3438290" y="1875037"/>
          <a:ext cx="2082222" cy="124933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/>
            <a:t>Compare rates of completed screening prior to implementation and following implementation</a:t>
          </a:r>
        </a:p>
      </dsp:txBody>
      <dsp:txXfrm>
        <a:off x="3438290" y="1875037"/>
        <a:ext cx="2082222" cy="1249333"/>
      </dsp:txXfrm>
    </dsp:sp>
    <dsp:sp modelId="{B90DD7C4-B355-4126-B7D9-7F6858EB1066}">
      <dsp:nvSpPr>
        <dsp:cNvPr id="0" name=""/>
        <dsp:cNvSpPr/>
      </dsp:nvSpPr>
      <dsp:spPr>
        <a:xfrm>
          <a:off x="5728735" y="1875037"/>
          <a:ext cx="2082222" cy="124933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/>
            <a:t>Determine if there is significant change and possibly implement at other sites within the organization </a:t>
          </a:r>
        </a:p>
      </dsp:txBody>
      <dsp:txXfrm>
        <a:off x="5728735" y="1875037"/>
        <a:ext cx="2082222" cy="12493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976AB79-C677-3DB7-78CF-9305D586148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13AB137-CEA6-0244-F12B-1ECC21172D0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C994AA-C437-4EF4-8BEF-0B832D7FA420}" type="datetimeFigureOut">
              <a:rPr lang="en-US" smtClean="0"/>
              <a:t>6/13/2024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68EC96-C6CC-F2AF-D90F-143F4D20A07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F8EC8D-EF88-0275-F75C-A789924433B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757874-EF65-4B61-B062-40C932C8129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0278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9CA527-F925-414F-B4F4-8F4244CDDC80}" type="datetimeFigureOut">
              <a:rPr lang="en-US" smtClean="0"/>
              <a:t>6/13/2024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37E2AA-278D-0B48-A5DE-00B1FC5BDAF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65593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37E2AA-278D-0B48-A5DE-00B1FC5BDAF9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22720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8">
            <a:extLst>
              <a:ext uri="{FF2B5EF4-FFF2-40B4-BE49-F238E27FC236}">
                <a16:creationId xmlns:a16="http://schemas.microsoft.com/office/drawing/2014/main" id="{D56268A4-B555-72BE-6160-318763ECAA6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4" y="0"/>
            <a:ext cx="12188952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2D44DBA-D665-923B-A38C-C68A9C039EA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915924" y="777240"/>
            <a:ext cx="10360152" cy="5303520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E8C189B-2E00-67DA-E342-3440F5EBB4C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286000"/>
            <a:ext cx="9144000" cy="2286000"/>
          </a:xfrm>
        </p:spPr>
        <p:txBody>
          <a:bodyPr anchor="ctr" anchorCtr="0">
            <a:noAutofit/>
          </a:bodyPr>
          <a:lstStyle>
            <a:lvl1pPr algn="ctr">
              <a:defRPr sz="4400"/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4246750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64">
            <a:extLst>
              <a:ext uri="{FF2B5EF4-FFF2-40B4-BE49-F238E27FC236}">
                <a16:creationId xmlns:a16="http://schemas.microsoft.com/office/drawing/2014/main" id="{7C62E1FE-8CAE-1FE1-6A91-DFE7F1D8708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4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0" y="0"/>
            <a:ext cx="12188825" cy="6858000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C40C44A-93E6-6C58-5E88-AFDC594EC2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66219"/>
            <a:ext cx="10389243" cy="1424470"/>
          </a:xfrm>
        </p:spPr>
        <p:txBody>
          <a:bodyPr anchor="ctr" anchorCtr="0">
            <a:noAutofit/>
          </a:bodyPr>
          <a:lstStyle>
            <a:lvl1pPr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813049-5F46-053E-6279-8183259649A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779325"/>
            <a:ext cx="3490732" cy="4297680"/>
          </a:xfrm>
        </p:spPr>
        <p:txBody>
          <a:bodyPr tIns="274320">
            <a:normAutofit/>
          </a:bodyPr>
          <a:lstStyle>
            <a:lvl1pPr marL="0" indent="0">
              <a:spcBef>
                <a:spcPts val="1000"/>
              </a:spcBef>
              <a:spcAft>
                <a:spcPts val="1000"/>
              </a:spcAft>
              <a:buNone/>
              <a:defRPr sz="1800"/>
            </a:lvl1pPr>
            <a:lvl2pPr marL="228600" indent="0">
              <a:spcBef>
                <a:spcPts val="1000"/>
              </a:spcBef>
              <a:spcAft>
                <a:spcPts val="1000"/>
              </a:spcAft>
              <a:buNone/>
              <a:defRPr sz="1800"/>
            </a:lvl2pPr>
            <a:lvl3pPr marL="685800" indent="0">
              <a:spcBef>
                <a:spcPts val="1000"/>
              </a:spcBef>
              <a:spcAft>
                <a:spcPts val="1000"/>
              </a:spcAft>
              <a:buNone/>
              <a:defRPr sz="1800"/>
            </a:lvl3pPr>
            <a:lvl4pPr marL="1143000" indent="0">
              <a:spcBef>
                <a:spcPts val="1000"/>
              </a:spcBef>
              <a:spcAft>
                <a:spcPts val="1000"/>
              </a:spcAft>
              <a:buNone/>
              <a:defRPr sz="1800"/>
            </a:lvl4pPr>
            <a:lvl5pPr marL="1600200" indent="0">
              <a:spcBef>
                <a:spcPts val="1000"/>
              </a:spcBef>
              <a:spcAft>
                <a:spcPts val="1000"/>
              </a:spcAft>
              <a:buNone/>
              <a:defRPr sz="18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able Placeholder 7">
            <a:extLst>
              <a:ext uri="{FF2B5EF4-FFF2-40B4-BE49-F238E27FC236}">
                <a16:creationId xmlns:a16="http://schemas.microsoft.com/office/drawing/2014/main" id="{423FEB60-8FB5-7F10-EDD7-8AB4B3139EF6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4502552" y="1779325"/>
            <a:ext cx="6724891" cy="4297680"/>
          </a:xfrm>
        </p:spPr>
        <p:txBody>
          <a:bodyPr/>
          <a:lstStyle/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CFCEB5-4092-FD13-478E-51CD74FDB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6/13/2024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077A4D-E7C0-912D-293F-D93F0CB5C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6AA9E1-334B-5F8F-8A92-67DD095F7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8150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17">
            <a:extLst>
              <a:ext uri="{FF2B5EF4-FFF2-40B4-BE49-F238E27FC236}">
                <a16:creationId xmlns:a16="http://schemas.microsoft.com/office/drawing/2014/main" id="{32B61A96-5F36-8895-B920-FC12FD76DC5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774BC39-6D56-474E-28BE-99260516AB0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914400" y="777240"/>
            <a:ext cx="10361676" cy="5303520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40C44A-93E6-6C58-5E88-AFDC594EC2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73070" y="914400"/>
            <a:ext cx="10045861" cy="1146680"/>
          </a:xfrm>
        </p:spPr>
        <p:txBody>
          <a:bodyPr anchor="b" anchorCtr="0">
            <a:noAutofit/>
          </a:bodyPr>
          <a:lstStyle>
            <a:lvl1pPr algn="ctr"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813049-5F46-053E-6279-8183259649A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423687" y="2288614"/>
            <a:ext cx="5382228" cy="3475578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spcAft>
                <a:spcPts val="0"/>
              </a:spcAft>
              <a:buNone/>
              <a:defRPr sz="1800"/>
            </a:lvl1pPr>
            <a:lvl2pPr marL="685800">
              <a:spcBef>
                <a:spcPts val="600"/>
              </a:spcBef>
              <a:spcAft>
                <a:spcPts val="600"/>
              </a:spcAft>
              <a:defRPr sz="1800"/>
            </a:lvl2pPr>
            <a:lvl3pPr marL="1143000">
              <a:spcBef>
                <a:spcPts val="600"/>
              </a:spcBef>
              <a:spcAft>
                <a:spcPts val="600"/>
              </a:spcAft>
              <a:defRPr sz="1800"/>
            </a:lvl3pPr>
            <a:lvl4pPr marL="1600200">
              <a:spcBef>
                <a:spcPts val="600"/>
              </a:spcBef>
              <a:spcAft>
                <a:spcPts val="600"/>
              </a:spcAft>
              <a:defRPr sz="1800"/>
            </a:lvl4pPr>
            <a:lvl5pPr marL="2057400">
              <a:spcBef>
                <a:spcPts val="600"/>
              </a:spcBef>
              <a:spcAft>
                <a:spcPts val="600"/>
              </a:spcAft>
              <a:defRPr sz="18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DFB03A-367B-9ADA-8071-E22871EC115F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7451790" y="2288614"/>
            <a:ext cx="3108960" cy="3475578"/>
          </a:xfrm>
        </p:spPr>
        <p:txBody>
          <a:bodyPr tIns="91440">
            <a:normAutofit/>
          </a:bodyPr>
          <a:lstStyle>
            <a:lvl1pPr marL="0" indent="0">
              <a:lnSpc>
                <a:spcPct val="150000"/>
              </a:lnSpc>
              <a:spcBef>
                <a:spcPts val="1000"/>
              </a:spcBef>
              <a:spcAft>
                <a:spcPts val="600"/>
              </a:spcAft>
              <a:buNone/>
              <a:defRPr sz="1800"/>
            </a:lvl1pPr>
            <a:lvl2pPr marL="228600" indent="0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None/>
              <a:defRPr sz="1800"/>
            </a:lvl2pPr>
            <a:lvl3pPr marL="685800" indent="0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None/>
              <a:defRPr sz="1800"/>
            </a:lvl3pPr>
            <a:lvl4pPr marL="1143000" indent="0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None/>
              <a:defRPr sz="1800"/>
            </a:lvl4pPr>
            <a:lvl5pPr marL="1600200" indent="0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None/>
              <a:defRPr sz="18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CFCEB5-4092-FD13-478E-51CD74FDB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6/13/2024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077A4D-E7C0-912D-293F-D93F0CB5C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6AA9E1-334B-5F8F-8A92-67DD095F7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7039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64">
            <a:extLst>
              <a:ext uri="{FF2B5EF4-FFF2-40B4-BE49-F238E27FC236}">
                <a16:creationId xmlns:a16="http://schemas.microsoft.com/office/drawing/2014/main" id="{55E792AE-CF37-9DD8-2703-49480775F02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4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0" y="0"/>
            <a:ext cx="12188825" cy="6858000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657BD59-35CC-9BB3-8621-6FA3356F81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33629"/>
            <a:ext cx="10515600" cy="1325563"/>
          </a:xfrm>
        </p:spPr>
        <p:txBody>
          <a:bodyPr anchor="b" anchorCtr="0">
            <a:noAutofit/>
          </a:bodyPr>
          <a:lstStyle>
            <a:lvl1pPr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Table Placeholder 7">
            <a:extLst>
              <a:ext uri="{FF2B5EF4-FFF2-40B4-BE49-F238E27FC236}">
                <a16:creationId xmlns:a16="http://schemas.microsoft.com/office/drawing/2014/main" id="{0CEAFE70-86D3-8690-31CA-F9A1FBA494D0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914400" y="1779325"/>
            <a:ext cx="10361676" cy="429768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56EB0F-63C8-5F75-A333-3413A9DC6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6/13/2024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4DE333-25B4-E092-1CC4-C3D20BA25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AF200-E81F-A326-0EDB-4B93C71D9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60992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13">
            <a:extLst>
              <a:ext uri="{FF2B5EF4-FFF2-40B4-BE49-F238E27FC236}">
                <a16:creationId xmlns:a16="http://schemas.microsoft.com/office/drawing/2014/main" id="{A1BB4149-7987-3EF4-952D-2271B4DD8A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4" y="0"/>
            <a:ext cx="12188952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7B335AD-7A4B-841B-52BC-8FF32D99D74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3799368" y="0"/>
            <a:ext cx="4593265" cy="6858000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57BD59-35CC-9BB3-8621-6FA3356F81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43375" y="92597"/>
            <a:ext cx="3905250" cy="3032567"/>
          </a:xfrm>
        </p:spPr>
        <p:txBody>
          <a:bodyPr anchor="b">
            <a:noAutofit/>
          </a:bodyPr>
          <a:lstStyle>
            <a:lvl1pPr algn="ctr"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13E19FD-68BB-0F8D-21CF-9E48B806073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43375" y="4004321"/>
            <a:ext cx="3905250" cy="27432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2162967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38">
            <a:extLst>
              <a:ext uri="{FF2B5EF4-FFF2-40B4-BE49-F238E27FC236}">
                <a16:creationId xmlns:a16="http://schemas.microsoft.com/office/drawing/2014/main" id="{31550E6E-10D6-E75A-F6B1-8800DAC2CBF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802" b="7802"/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657BD59-35CC-9BB3-8621-6FA3356F81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73038" y="1457865"/>
            <a:ext cx="3200400" cy="4580626"/>
          </a:xfrm>
        </p:spPr>
        <p:txBody>
          <a:bodyPr anchor="t">
            <a:noAutofit/>
          </a:bodyPr>
          <a:lstStyle>
            <a:lvl1pPr algn="ctr"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72710C-A212-1B12-06CD-FA2A14F89D6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796287" y="1457864"/>
            <a:ext cx="4986068" cy="4580627"/>
          </a:xfrm>
        </p:spPr>
        <p:txBody>
          <a:bodyPr tIns="45720" anchor="t" anchorCtr="0">
            <a:normAutofit/>
          </a:bodyPr>
          <a:lstStyle>
            <a:lvl1pPr marL="0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  <a:defRPr sz="2400"/>
            </a:lvl1pPr>
            <a:lvl2pPr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defRPr sz="2000"/>
            </a:lvl2pPr>
            <a:lvl3pPr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defRPr sz="1800"/>
            </a:lvl3pPr>
            <a:lvl4pPr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defRPr sz="1600"/>
            </a:lvl4pPr>
            <a:lvl5pPr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defRPr sz="16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56EB0F-63C8-5F75-A333-3413A9DC6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6/13/2024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4DE333-25B4-E092-1CC4-C3D20BA25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AF200-E81F-A326-0EDB-4B93C71D9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388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8">
            <a:extLst>
              <a:ext uri="{FF2B5EF4-FFF2-40B4-BE49-F238E27FC236}">
                <a16:creationId xmlns:a16="http://schemas.microsoft.com/office/drawing/2014/main" id="{61F88592-24FD-96EC-ADB3-C0B7682DF9A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4" y="0"/>
            <a:ext cx="12188952" cy="685800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076C4EAC-BBDE-1963-BD72-3BD2A47DC5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8259" y="798653"/>
            <a:ext cx="5166167" cy="5289630"/>
          </a:xfrm>
          <a:solidFill>
            <a:schemeClr val="bg1">
              <a:alpha val="95000"/>
            </a:schemeClr>
          </a:solidFill>
        </p:spPr>
        <p:txBody>
          <a:bodyPr lIns="274320" rIns="274320" anchor="ctr">
            <a:noAutofit/>
          </a:bodyPr>
          <a:lstStyle>
            <a:lvl1pPr algn="ctr">
              <a:defRPr sz="44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592AF4F-2F83-7005-B3AC-6FCC7FB1914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84424" y="787077"/>
            <a:ext cx="5166167" cy="5289631"/>
          </a:xfrm>
          <a:solidFill>
            <a:schemeClr val="bg1">
              <a:alpha val="95000"/>
            </a:schemeClr>
          </a:solidFill>
        </p:spPr>
        <p:txBody>
          <a:bodyPr>
            <a:noAutofit/>
          </a:bodyPr>
          <a:lstStyle>
            <a:lvl1pPr marL="342900" indent="-342900" algn="ctr">
              <a:buFont typeface="Arial" panose="020B0604020202020204" pitchFamily="34" charset="0"/>
              <a:buChar char="•"/>
              <a:defRPr sz="2000"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56EB0F-63C8-5F75-A333-3413A9DC6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6/13/2024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4DE333-25B4-E092-1CC4-C3D20BA25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AF200-E81F-A326-0EDB-4B93C71D9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420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 +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13">
            <a:extLst>
              <a:ext uri="{FF2B5EF4-FFF2-40B4-BE49-F238E27FC236}">
                <a16:creationId xmlns:a16="http://schemas.microsoft.com/office/drawing/2014/main" id="{BD017017-3234-8C24-B9FC-80FB1120D15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4" y="0"/>
            <a:ext cx="12188952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C226FA8-C264-7189-EEA0-5264009074F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915924" y="777240"/>
            <a:ext cx="10360152" cy="5303520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772C41-A024-2F33-1F04-21E003FA729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96135" y="1124887"/>
            <a:ext cx="4480560" cy="2352356"/>
          </a:xfrm>
        </p:spPr>
        <p:txBody>
          <a:bodyPr anchor="b">
            <a:noAutofit/>
          </a:bodyPr>
          <a:lstStyle>
            <a:lvl1pPr algn="l"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3BC2DF-9C2A-052C-AD2C-0A8ABAA5037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96135" y="3571197"/>
            <a:ext cx="4476967" cy="2123547"/>
          </a:xfrm>
        </p:spPr>
        <p:txBody>
          <a:bodyPr>
            <a:no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AA872EE9-FDFB-95A7-3547-DCAA0B51FE2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29545" y="1148037"/>
            <a:ext cx="4365199" cy="4546707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070940-5919-2C95-2278-32E50BF14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6/13/2024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57D599-49CF-19FE-6D86-C5EDB765F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931DF1-1C8D-86B9-BFDD-098FFC00F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41863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17">
            <a:extLst>
              <a:ext uri="{FF2B5EF4-FFF2-40B4-BE49-F238E27FC236}">
                <a16:creationId xmlns:a16="http://schemas.microsoft.com/office/drawing/2014/main" id="{28B211FD-99D2-B373-669F-6E0F8E5B336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4079EDA-1B98-E3C1-23AD-7FB6F39FE2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915924" y="777240"/>
            <a:ext cx="10360152" cy="5303520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57BD59-35CC-9BB3-8621-6FA3356F81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16598" y="995425"/>
            <a:ext cx="8958805" cy="1077230"/>
          </a:xfrm>
        </p:spPr>
        <p:txBody>
          <a:bodyPr anchor="b" anchorCtr="0">
            <a:noAutofit/>
          </a:bodyPr>
          <a:lstStyle>
            <a:lvl1pPr algn="ctr"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6BDAEBE-3A0C-BBCD-A1F0-E1F1E07000E1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1616599" y="2257061"/>
            <a:ext cx="8958804" cy="3541853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spcAft>
                <a:spcPts val="1000"/>
              </a:spcAft>
              <a:buNone/>
              <a:defRPr sz="1800"/>
            </a:lvl1pPr>
            <a:lvl2pPr marL="228600">
              <a:spcBef>
                <a:spcPts val="600"/>
              </a:spcBef>
              <a:spcAft>
                <a:spcPts val="600"/>
              </a:spcAft>
              <a:defRPr sz="1800"/>
            </a:lvl2pPr>
            <a:lvl3pPr marL="685800">
              <a:spcBef>
                <a:spcPts val="600"/>
              </a:spcBef>
              <a:spcAft>
                <a:spcPts val="600"/>
              </a:spcAft>
              <a:defRPr sz="1800"/>
            </a:lvl3pPr>
            <a:lvl4pPr marL="1143000">
              <a:spcBef>
                <a:spcPts val="600"/>
              </a:spcBef>
              <a:spcAft>
                <a:spcPts val="600"/>
              </a:spcAft>
              <a:defRPr sz="1800"/>
            </a:lvl4pPr>
            <a:lvl5pPr marL="1600200">
              <a:spcBef>
                <a:spcPts val="600"/>
              </a:spcBef>
              <a:spcAft>
                <a:spcPts val="600"/>
              </a:spcAft>
              <a:defRPr sz="18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56EB0F-63C8-5F75-A333-3413A9DC6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6/13/2024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4DE333-25B4-E092-1CC4-C3D20BA25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AF200-E81F-A326-0EDB-4B93C71D9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7894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pictu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5">
            <a:extLst>
              <a:ext uri="{FF2B5EF4-FFF2-40B4-BE49-F238E27FC236}">
                <a16:creationId xmlns:a16="http://schemas.microsoft.com/office/drawing/2014/main" id="{236F3DDC-7FF8-F6A3-16EA-A01E7F79536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1524" y="0"/>
            <a:ext cx="12188952" cy="6858000"/>
          </a:xfrm>
          <a:prstGeom prst="rect">
            <a:avLst/>
          </a:prstGeom>
        </p:spPr>
      </p:pic>
      <p:sp>
        <p:nvSpPr>
          <p:cNvPr id="9" name="Title 33">
            <a:extLst>
              <a:ext uri="{FF2B5EF4-FFF2-40B4-BE49-F238E27FC236}">
                <a16:creationId xmlns:a16="http://schemas.microsoft.com/office/drawing/2014/main" id="{E728EBB2-9164-AC06-6682-9505D88F95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 txBox="1">
            <a:spLocks/>
          </p:cNvSpPr>
          <p:nvPr userDrawn="1"/>
        </p:nvSpPr>
        <p:spPr>
          <a:xfrm>
            <a:off x="915924" y="777240"/>
            <a:ext cx="6115497" cy="5303520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40C44A-93E6-6C58-5E88-AFDC594EC2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16937" y="879674"/>
            <a:ext cx="5377406" cy="2550005"/>
          </a:xfrm>
        </p:spPr>
        <p:txBody>
          <a:bodyPr anchor="b" anchorCtr="0">
            <a:noAutofit/>
          </a:bodyPr>
          <a:lstStyle>
            <a:lvl1pPr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3BA3AA6-E309-C0C7-B2C6-3705384B706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17638" y="3576900"/>
            <a:ext cx="4126635" cy="2233613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CFCEB5-4092-FD13-478E-51CD74FDB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6/13/2024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077A4D-E7C0-912D-293F-D93F0CB5C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6AA9E1-334B-5F8F-8A92-67DD095F7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5438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5">
            <a:extLst>
              <a:ext uri="{FF2B5EF4-FFF2-40B4-BE49-F238E27FC236}">
                <a16:creationId xmlns:a16="http://schemas.microsoft.com/office/drawing/2014/main" id="{540E5FCC-3981-FB51-F0ED-B8BAB5C45A2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4" y="0"/>
            <a:ext cx="12188952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BCE2C9E-7BC3-0EB6-EBE4-26EE33A1F2A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915924" y="777240"/>
            <a:ext cx="10360152" cy="530352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40C44A-93E6-6C58-5E88-AFDC594EC2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69357" y="891251"/>
            <a:ext cx="9653286" cy="1158254"/>
          </a:xfrm>
        </p:spPr>
        <p:txBody>
          <a:bodyPr anchor="b" anchorCtr="0">
            <a:noAutofit/>
          </a:bodyPr>
          <a:lstStyle>
            <a:lvl1pPr algn="ctr"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CFCEB5-4092-FD13-478E-51CD74FDB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6/13/2024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077A4D-E7C0-912D-293F-D93F0CB5C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6AA9E1-334B-5F8F-8A92-67DD095F7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ECB36301-48E6-AF64-5055-0CCA79474EAE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1400540" y="2257062"/>
            <a:ext cx="4062711" cy="3541853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spcAft>
                <a:spcPts val="600"/>
              </a:spcAft>
              <a:buNone/>
              <a:defRPr sz="1800"/>
            </a:lvl1pPr>
            <a:lvl2pPr marL="228600">
              <a:spcBef>
                <a:spcPts val="600"/>
              </a:spcBef>
              <a:spcAft>
                <a:spcPts val="600"/>
              </a:spcAft>
              <a:defRPr sz="1800"/>
            </a:lvl2pPr>
            <a:lvl3pPr marL="685800">
              <a:spcBef>
                <a:spcPts val="600"/>
              </a:spcBef>
              <a:spcAft>
                <a:spcPts val="600"/>
              </a:spcAft>
              <a:defRPr sz="1800"/>
            </a:lvl3pPr>
            <a:lvl4pPr marL="1143000">
              <a:spcBef>
                <a:spcPts val="600"/>
              </a:spcBef>
              <a:spcAft>
                <a:spcPts val="600"/>
              </a:spcAft>
              <a:defRPr sz="1800"/>
            </a:lvl4pPr>
            <a:lvl5pPr marL="1600200">
              <a:spcBef>
                <a:spcPts val="600"/>
              </a:spcBef>
              <a:spcAft>
                <a:spcPts val="600"/>
              </a:spcAft>
              <a:defRPr sz="18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5F973906-E48D-CA3F-3E96-205D2E688DC5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6588311" y="2257061"/>
            <a:ext cx="4203151" cy="3541853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spcAft>
                <a:spcPts val="600"/>
              </a:spcAft>
              <a:buNone/>
              <a:defRPr sz="1800"/>
            </a:lvl1pPr>
            <a:lvl2pPr marL="228600">
              <a:spcBef>
                <a:spcPts val="600"/>
              </a:spcBef>
              <a:spcAft>
                <a:spcPts val="600"/>
              </a:spcAft>
              <a:defRPr sz="1800"/>
            </a:lvl2pPr>
            <a:lvl3pPr marL="685800">
              <a:spcBef>
                <a:spcPts val="600"/>
              </a:spcBef>
              <a:spcAft>
                <a:spcPts val="600"/>
              </a:spcAft>
              <a:defRPr sz="1800"/>
            </a:lvl3pPr>
            <a:lvl4pPr marL="1143000">
              <a:spcBef>
                <a:spcPts val="600"/>
              </a:spcBef>
              <a:spcAft>
                <a:spcPts val="600"/>
              </a:spcAft>
              <a:defRPr sz="1800"/>
            </a:lvl4pPr>
            <a:lvl5pPr marL="1600200">
              <a:spcBef>
                <a:spcPts val="600"/>
              </a:spcBef>
              <a:spcAft>
                <a:spcPts val="600"/>
              </a:spcAft>
              <a:defRPr sz="18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052907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44">
            <a:extLst>
              <a:ext uri="{FF2B5EF4-FFF2-40B4-BE49-F238E27FC236}">
                <a16:creationId xmlns:a16="http://schemas.microsoft.com/office/drawing/2014/main" id="{07AB38AA-85DC-3DF3-4ED4-B78FB670FFA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4" y="0"/>
            <a:ext cx="12188952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F2DD44F-3200-BF06-94F9-C6A07EAD76B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914400" y="777240"/>
            <a:ext cx="10361676" cy="5303520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40C44A-93E6-6C58-5E88-AFDC594EC2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92361" y="777240"/>
            <a:ext cx="10007278" cy="1283843"/>
          </a:xfrm>
        </p:spPr>
        <p:txBody>
          <a:bodyPr anchor="b" anchorCtr="0">
            <a:noAutofit/>
          </a:bodyPr>
          <a:lstStyle>
            <a:lvl1pPr algn="ctr"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813049-5F46-053E-6279-8183259649A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447029" y="2261313"/>
            <a:ext cx="3275746" cy="36533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None/>
              <a:defRPr sz="1800"/>
            </a:lvl1pPr>
            <a:lvl2pPr marL="228600" indent="0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None/>
              <a:defRPr sz="1800"/>
            </a:lvl2pPr>
            <a:lvl3pPr marL="914400" indent="0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None/>
              <a:defRPr sz="1800"/>
            </a:lvl3pPr>
            <a:lvl4pPr marL="1143000" indent="0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None/>
              <a:defRPr sz="1800"/>
            </a:lvl4pPr>
            <a:lvl5pPr marL="1600200" indent="0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None/>
              <a:defRPr sz="18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CFCEB5-4092-FD13-478E-51CD74FDB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6/13/2024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077A4D-E7C0-912D-293F-D93F0CB5C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6AA9E1-334B-5F8F-8A92-67DD095F7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2AA9CA0-D45C-FE27-D4E4-DD219364E4FB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5150734" y="2261313"/>
            <a:ext cx="5594236" cy="365335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spcAft>
                <a:spcPts val="600"/>
              </a:spcAft>
              <a:buNone/>
              <a:defRPr sz="1800"/>
            </a:lvl1pPr>
            <a:lvl2pPr marL="228600">
              <a:spcBef>
                <a:spcPts val="600"/>
              </a:spcBef>
              <a:spcAft>
                <a:spcPts val="600"/>
              </a:spcAft>
              <a:defRPr sz="1800"/>
            </a:lvl2pPr>
            <a:lvl3pPr marL="685800">
              <a:spcBef>
                <a:spcPts val="600"/>
              </a:spcBef>
              <a:spcAft>
                <a:spcPts val="600"/>
              </a:spcAft>
              <a:defRPr sz="1800"/>
            </a:lvl3pPr>
            <a:lvl4pPr marL="1143000">
              <a:spcBef>
                <a:spcPts val="600"/>
              </a:spcBef>
              <a:spcAft>
                <a:spcPts val="600"/>
              </a:spcAft>
              <a:defRPr sz="1800"/>
            </a:lvl4pPr>
            <a:lvl5pPr marL="1600200">
              <a:spcBef>
                <a:spcPts val="600"/>
              </a:spcBef>
              <a:spcAft>
                <a:spcPts val="600"/>
              </a:spcAft>
              <a:defRPr sz="18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578526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8">
            <a:extLst>
              <a:ext uri="{FF2B5EF4-FFF2-40B4-BE49-F238E27FC236}">
                <a16:creationId xmlns:a16="http://schemas.microsoft.com/office/drawing/2014/main" id="{F1219773-33FA-E4F9-4EAE-0764613F621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4" y="0"/>
            <a:ext cx="12188952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2817C37-9292-1CF3-6529-DEF7174273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915924" y="777240"/>
            <a:ext cx="10360152" cy="5303520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772C41-A024-2F33-1F04-21E003FA729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61275" y="1134320"/>
            <a:ext cx="4803494" cy="1956122"/>
          </a:xfrm>
        </p:spPr>
        <p:txBody>
          <a:bodyPr anchor="b">
            <a:noAutofit/>
          </a:bodyPr>
          <a:lstStyle>
            <a:lvl1pPr algn="l"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3BC2DF-9C2A-052C-AD2C-0A8ABAA5037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61275" y="3418271"/>
            <a:ext cx="4803494" cy="2305409"/>
          </a:xfrm>
        </p:spPr>
        <p:txBody>
          <a:bodyPr>
            <a:noAutofit/>
          </a:bodyPr>
          <a:lstStyle>
            <a:lvl1pPr marL="0" indent="0" algn="l">
              <a:spcAft>
                <a:spcPts val="1000"/>
              </a:spcAft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E5D7B0DF-23EB-406B-9FAA-0182626A919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08563" y="1146638"/>
            <a:ext cx="4389120" cy="4572000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070940-5919-2C95-2278-32E50BF14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6/13/2024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57D599-49CF-19FE-6D86-C5EDB765F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931DF1-1C8D-86B9-BFDD-098FFC00F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727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FD97564-C310-6E8C-8689-CE18881B4A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AD99FA-26D9-873B-BE7F-26FEC5C233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19819E-0266-97DD-DFD1-BAAA06AE32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6D8061D-18C3-4F4F-85EF-561633F58754}" type="datetimeFigureOut">
              <a:rPr lang="en-US" smtClean="0"/>
              <a:t>6/13/2024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FD19C9-01CE-9E2A-CDA5-C15940F055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801085-7B28-048D-E3D3-9C3614268D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BD12358-51D2-46B3-9BDE-DF29528B94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5934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60" r:id="rId2"/>
    <p:sldLayoutId id="2147483658" r:id="rId3"/>
    <p:sldLayoutId id="2147483659" r:id="rId4"/>
    <p:sldLayoutId id="2147483650" r:id="rId5"/>
    <p:sldLayoutId id="2147483652" r:id="rId6"/>
    <p:sldLayoutId id="2147483662" r:id="rId7"/>
    <p:sldLayoutId id="2147483663" r:id="rId8"/>
    <p:sldLayoutId id="2147483649" r:id="rId9"/>
    <p:sldLayoutId id="2147483666" r:id="rId10"/>
    <p:sldLayoutId id="2147483664" r:id="rId11"/>
    <p:sldLayoutId id="2147483665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0047101-8D42-6100-9CEA-AEC0FAEAB6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86000"/>
            <a:ext cx="9144000" cy="2286000"/>
          </a:xfrm>
          <a:noFill/>
        </p:spPr>
        <p:txBody>
          <a:bodyPr>
            <a:noAutofit/>
          </a:bodyPr>
          <a:lstStyle/>
          <a:p>
            <a:pPr marL="336427" indent="-336427" eaLnBrk="0" hangingPunct="0">
              <a:spcBef>
                <a:spcPct val="20000"/>
              </a:spcBef>
              <a:spcAft>
                <a:spcPts val="987"/>
              </a:spcAft>
              <a:defRPr/>
            </a:pPr>
            <a:r>
              <a:rPr lang="en-US" altLang="en-US" sz="4000" b="1" kern="0" dirty="0">
                <a:solidFill>
                  <a:schemeClr val="tx2"/>
                </a:solidFill>
              </a:rPr>
              <a:t>Experiences from a Quality Improvement Effort</a:t>
            </a:r>
            <a:br>
              <a:rPr lang="en-US" altLang="en-US" sz="4000" b="1" kern="0" dirty="0">
                <a:solidFill>
                  <a:schemeClr val="tx2"/>
                </a:solidFill>
              </a:rPr>
            </a:br>
            <a:r>
              <a:rPr lang="en-US" altLang="en-US" sz="4000" b="1" kern="0" dirty="0">
                <a:solidFill>
                  <a:schemeClr val="tx2"/>
                </a:solidFill>
              </a:rPr>
              <a:t/>
            </a:r>
            <a:br>
              <a:rPr lang="en-US" altLang="en-US" sz="4000" b="1" kern="0" dirty="0">
                <a:solidFill>
                  <a:schemeClr val="tx2"/>
                </a:solidFill>
              </a:rPr>
            </a:br>
            <a:r>
              <a:rPr lang="en-US" altLang="en-US" sz="4000" b="1" kern="0" dirty="0">
                <a:solidFill>
                  <a:schemeClr val="tx2"/>
                </a:solidFill>
              </a:rPr>
              <a:t>Kayla Steltz &amp; Rodrigo Franco-Laura </a:t>
            </a:r>
            <a:br>
              <a:rPr lang="en-US" altLang="en-US" sz="4000" b="1" kern="0" dirty="0">
                <a:solidFill>
                  <a:schemeClr val="tx2"/>
                </a:solidFill>
              </a:rPr>
            </a:br>
            <a:r>
              <a:rPr lang="en-US" altLang="en-US" sz="4000" b="1" kern="0" dirty="0">
                <a:solidFill>
                  <a:schemeClr val="tx2"/>
                </a:solidFill>
              </a:rPr>
              <a:t>June 13</a:t>
            </a:r>
            <a:r>
              <a:rPr lang="en-US" altLang="en-US" sz="4000" b="1" kern="0" baseline="30000" dirty="0">
                <a:solidFill>
                  <a:schemeClr val="tx2"/>
                </a:solidFill>
              </a:rPr>
              <a:t>th</a:t>
            </a:r>
            <a:r>
              <a:rPr lang="en-US" altLang="en-US" sz="4000" b="1" kern="0" dirty="0">
                <a:solidFill>
                  <a:schemeClr val="tx2"/>
                </a:solidFill>
              </a:rPr>
              <a:t> 2024</a:t>
            </a:r>
            <a:br>
              <a:rPr lang="en-US" altLang="en-US" sz="4000" b="1" kern="0" dirty="0">
                <a:solidFill>
                  <a:schemeClr val="tx2"/>
                </a:solidFill>
              </a:rPr>
            </a:br>
            <a:endParaRPr lang="en-US" sz="4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30284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545968-70F7-0180-6448-3547E442E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6219"/>
            <a:ext cx="10389243" cy="1424470"/>
          </a:xfrm>
          <a:noFill/>
        </p:spPr>
        <p:txBody>
          <a:bodyPr anchor="ctr">
            <a:noAutofit/>
          </a:bodyPr>
          <a:lstStyle/>
          <a:p>
            <a:r>
              <a:rPr lang="en-US" altLang="en-US" b="1" dirty="0">
                <a:solidFill>
                  <a:schemeClr val="tx2"/>
                </a:solidFill>
              </a:rPr>
              <a:t>Conclusions/Implications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15CE58D-2739-522B-7C3A-6A7C985360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779325"/>
            <a:ext cx="9035374" cy="4297680"/>
          </a:xfrm>
          <a:noFill/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altLang="en-US" sz="3200" dirty="0">
                <a:solidFill>
                  <a:schemeClr val="tx2"/>
                </a:solidFill>
              </a:rPr>
              <a:t>The QI team plans to run a return rate per provider and per clinic to see if this would be valuable to implement elsewhere </a:t>
            </a:r>
          </a:p>
          <a:p>
            <a:r>
              <a:rPr lang="en-US" sz="3200" dirty="0"/>
              <a:t>Possibly continue this work through future residents?</a:t>
            </a:r>
          </a:p>
        </p:txBody>
      </p:sp>
    </p:spTree>
    <p:extLst>
      <p:ext uri="{BB962C8B-B14F-4D97-AF65-F5344CB8AC3E}">
        <p14:creationId xmlns:p14="http://schemas.microsoft.com/office/powerpoint/2010/main" val="19566979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C2181D-911C-1343-7267-E35AC86CC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817" y="514282"/>
            <a:ext cx="3200400" cy="2404016"/>
          </a:xfrm>
          <a:noFill/>
        </p:spPr>
        <p:txBody>
          <a:bodyPr anchor="t">
            <a:noAutofit/>
          </a:bodyPr>
          <a:lstStyle/>
          <a:p>
            <a:r>
              <a:rPr lang="en-US" altLang="en-US" b="1" dirty="0">
                <a:solidFill>
                  <a:schemeClr val="tx2"/>
                </a:solidFill>
              </a:rPr>
              <a:t>Background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EA8735-F1DC-1DE6-0A38-429B2F660F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9379" y="1177598"/>
            <a:ext cx="7644501" cy="5524209"/>
          </a:xfrm>
          <a:noFill/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 sz="2400" dirty="0">
                <a:solidFill>
                  <a:schemeClr val="tx2"/>
                </a:solidFill>
              </a:rPr>
              <a:t>Colon cancer screening age now starts at age 45. </a:t>
            </a:r>
          </a:p>
          <a:p>
            <a:pPr>
              <a:lnSpc>
                <a:spcPct val="90000"/>
              </a:lnSpc>
            </a:pPr>
            <a:r>
              <a:rPr lang="en-US" altLang="en-US" sz="2400" dirty="0">
                <a:solidFill>
                  <a:schemeClr val="tx2"/>
                </a:solidFill>
              </a:rPr>
              <a:t>Patients are being diagnosed younger and younger with colon cancer.</a:t>
            </a:r>
          </a:p>
          <a:p>
            <a:pPr>
              <a:lnSpc>
                <a:spcPct val="90000"/>
              </a:lnSpc>
            </a:pPr>
            <a:r>
              <a:rPr lang="en-US" altLang="en-US" sz="2400" dirty="0">
                <a:solidFill>
                  <a:schemeClr val="tx2"/>
                </a:solidFill>
              </a:rPr>
              <a:t>Colon cancer screening rates are low at the clinic. </a:t>
            </a:r>
          </a:p>
          <a:p>
            <a:pPr>
              <a:lnSpc>
                <a:spcPct val="90000"/>
              </a:lnSpc>
            </a:pPr>
            <a:r>
              <a:rPr lang="en-US" altLang="en-US" sz="2400" dirty="0">
                <a:solidFill>
                  <a:schemeClr val="tx2"/>
                </a:solidFill>
              </a:rPr>
              <a:t>Colonoscopy can take 6+ months to schedule and complete </a:t>
            </a:r>
          </a:p>
          <a:p>
            <a:pPr>
              <a:lnSpc>
                <a:spcPct val="90000"/>
              </a:lnSpc>
            </a:pPr>
            <a:r>
              <a:rPr lang="en-US" altLang="en-US" sz="2400" dirty="0">
                <a:solidFill>
                  <a:schemeClr val="tx2"/>
                </a:solidFill>
              </a:rPr>
              <a:t>Previous attempts have been made to increase our colon cancer screening rates </a:t>
            </a:r>
          </a:p>
        </p:txBody>
      </p:sp>
    </p:spTree>
    <p:extLst>
      <p:ext uri="{BB962C8B-B14F-4D97-AF65-F5344CB8AC3E}">
        <p14:creationId xmlns:p14="http://schemas.microsoft.com/office/powerpoint/2010/main" val="20708176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0034E89-1952-5288-08A0-70A4A73BE3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8259" y="798653"/>
            <a:ext cx="5166167" cy="5289630"/>
          </a:xfrm>
          <a:solidFill>
            <a:schemeClr val="bg1">
              <a:alpha val="95000"/>
            </a:schemeClr>
          </a:solidFill>
        </p:spPr>
        <p:txBody>
          <a:bodyPr anchor="ctr"/>
          <a:lstStyle/>
          <a:p>
            <a:r>
              <a:rPr lang="en-US" dirty="0"/>
              <a:t>Project Aim 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7C6ADE4-A987-AAA6-AC0B-3106EBFDB3B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r>
              <a:rPr lang="en-US" altLang="en-US" sz="2800" dirty="0">
                <a:solidFill>
                  <a:schemeClr val="tx2"/>
                </a:solidFill>
              </a:rPr>
              <a:t>The aim of this quality improvement was to increase the return rates of colon cancer screening kits in the Yakima Neighborhood </a:t>
            </a:r>
            <a:r>
              <a:rPr lang="en-US" altLang="en-US" sz="2800" dirty="0" smtClean="0">
                <a:solidFill>
                  <a:schemeClr val="tx2"/>
                </a:solidFill>
              </a:rPr>
              <a:t>Health </a:t>
            </a:r>
            <a:r>
              <a:rPr lang="en-US" altLang="en-US" sz="2800" dirty="0">
                <a:solidFill>
                  <a:schemeClr val="tx2"/>
                </a:solidFill>
              </a:rPr>
              <a:t>patient population through video education at patient visits </a:t>
            </a:r>
            <a:br>
              <a:rPr lang="en-US" altLang="en-US" sz="2800" dirty="0">
                <a:solidFill>
                  <a:schemeClr val="tx2"/>
                </a:solidFill>
              </a:rPr>
            </a:b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09451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4ABE40-AA00-F366-A36A-B3F1AADBF0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56059" y="1338895"/>
            <a:ext cx="4480560" cy="2352356"/>
          </a:xfrm>
          <a:noFill/>
        </p:spPr>
        <p:txBody>
          <a:bodyPr>
            <a:noAutofit/>
          </a:bodyPr>
          <a:lstStyle/>
          <a:p>
            <a:r>
              <a:rPr lang="en-US" dirty="0"/>
              <a:t>Fishbone Diagram 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639C2825-0031-E708-956A-B348326FAC6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29545" y="1186774"/>
            <a:ext cx="5226898" cy="4507970"/>
          </a:xfrm>
        </p:spPr>
        <p:txBody>
          <a:bodyPr/>
          <a:lstStyle/>
          <a:p>
            <a:pPr algn="l">
              <a:lnSpc>
                <a:spcPct val="110000"/>
              </a:lnSpc>
              <a:defRPr/>
            </a:pPr>
            <a:r>
              <a:rPr lang="en-US" altLang="en-US" sz="2400" dirty="0">
                <a:solidFill>
                  <a:schemeClr val="tx2"/>
                </a:solidFill>
              </a:rPr>
              <a:t>Factors considered</a:t>
            </a:r>
          </a:p>
          <a:p>
            <a:pPr lvl="1">
              <a:lnSpc>
                <a:spcPct val="110000"/>
              </a:lnSpc>
              <a:defRPr/>
            </a:pPr>
            <a:r>
              <a:rPr lang="en-US" altLang="en-US" dirty="0">
                <a:solidFill>
                  <a:schemeClr val="tx2"/>
                </a:solidFill>
              </a:rPr>
              <a:t>Socioeconomic, visit time, patient follow up, lack of insurance, health literacy </a:t>
            </a:r>
          </a:p>
          <a:p>
            <a:pPr lvl="1">
              <a:lnSpc>
                <a:spcPct val="110000"/>
              </a:lnSpc>
              <a:defRPr/>
            </a:pPr>
            <a:r>
              <a:rPr lang="en-US" altLang="en-US" dirty="0" err="1" smtClean="0">
                <a:solidFill>
                  <a:schemeClr val="tx2"/>
                </a:solidFill>
              </a:rPr>
              <a:t>Resourses</a:t>
            </a:r>
            <a:r>
              <a:rPr lang="en-US" altLang="en-US" dirty="0">
                <a:solidFill>
                  <a:schemeClr val="tx2"/>
                </a:solidFill>
              </a:rPr>
              <a:t>: MAs, computers in exam rooms, IT </a:t>
            </a:r>
          </a:p>
          <a:p>
            <a:pPr algn="l">
              <a:lnSpc>
                <a:spcPct val="110000"/>
              </a:lnSpc>
              <a:defRPr/>
            </a:pPr>
            <a:r>
              <a:rPr lang="en-US" altLang="en-US" sz="2400" dirty="0">
                <a:solidFill>
                  <a:schemeClr val="tx2"/>
                </a:solidFill>
              </a:rPr>
              <a:t>We focused on changes that we can make in the clinic setting and how we could utilize time during visits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80375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35F5E3-2B1C-7C0A-8581-67A9052D1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6598" y="995425"/>
            <a:ext cx="8958805" cy="1077230"/>
          </a:xfrm>
          <a:noFill/>
        </p:spPr>
        <p:txBody>
          <a:bodyPr/>
          <a:lstStyle/>
          <a:p>
            <a:r>
              <a:rPr lang="en-US" dirty="0"/>
              <a:t>Stakeholders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A33159-D030-2F82-A142-F75940728319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1616075" y="2257425"/>
            <a:ext cx="8959850" cy="3541713"/>
          </a:xfrm>
          <a:noFill/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10000"/>
              </a:lnSpc>
              <a:defRPr/>
            </a:pPr>
            <a:r>
              <a:rPr lang="en-US" altLang="en-US" dirty="0">
                <a:solidFill>
                  <a:schemeClr val="tx2"/>
                </a:solidFill>
              </a:rPr>
              <a:t>Quality improvement team</a:t>
            </a:r>
          </a:p>
          <a:p>
            <a:pPr lvl="1">
              <a:lnSpc>
                <a:spcPct val="110000"/>
              </a:lnSpc>
              <a:defRPr/>
            </a:pPr>
            <a:r>
              <a:rPr lang="en-US" altLang="en-US" dirty="0">
                <a:solidFill>
                  <a:schemeClr val="tx2"/>
                </a:solidFill>
              </a:rPr>
              <a:t>Previous interventions to increase patient colon cancer screening</a:t>
            </a:r>
          </a:p>
          <a:p>
            <a:pPr lvl="1">
              <a:lnSpc>
                <a:spcPct val="110000"/>
              </a:lnSpc>
              <a:defRPr/>
            </a:pPr>
            <a:r>
              <a:rPr lang="en-US" altLang="en-US" dirty="0">
                <a:solidFill>
                  <a:schemeClr val="tx2"/>
                </a:solidFill>
              </a:rPr>
              <a:t>Data interpretation </a:t>
            </a:r>
          </a:p>
          <a:p>
            <a:pPr>
              <a:lnSpc>
                <a:spcPct val="110000"/>
              </a:lnSpc>
              <a:defRPr/>
            </a:pPr>
            <a:r>
              <a:rPr lang="en-US" altLang="en-US" dirty="0">
                <a:solidFill>
                  <a:schemeClr val="tx2"/>
                </a:solidFill>
              </a:rPr>
              <a:t>IT </a:t>
            </a:r>
          </a:p>
          <a:p>
            <a:pPr>
              <a:lnSpc>
                <a:spcPct val="110000"/>
              </a:lnSpc>
              <a:defRPr/>
            </a:pPr>
            <a:r>
              <a:rPr lang="en-US" altLang="en-US" dirty="0">
                <a:solidFill>
                  <a:schemeClr val="tx2"/>
                </a:solidFill>
              </a:rPr>
              <a:t>MA</a:t>
            </a:r>
          </a:p>
          <a:p>
            <a:pPr>
              <a:lnSpc>
                <a:spcPct val="110000"/>
              </a:lnSpc>
              <a:defRPr/>
            </a:pPr>
            <a:r>
              <a:rPr lang="en-US" altLang="en-US" dirty="0">
                <a:solidFill>
                  <a:schemeClr val="tx2"/>
                </a:solidFill>
              </a:rPr>
              <a:t>Patients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74620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D842265-4FF9-1B44-FEB5-821C943C6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6598" y="995425"/>
            <a:ext cx="8958805" cy="1077230"/>
          </a:xfrm>
        </p:spPr>
        <p:txBody>
          <a:bodyPr anchor="b">
            <a:normAutofit/>
          </a:bodyPr>
          <a:lstStyle/>
          <a:p>
            <a:r>
              <a:rPr lang="en-US" dirty="0"/>
              <a:t>Approach to Change </a:t>
            </a:r>
          </a:p>
        </p:txBody>
      </p:sp>
      <p:graphicFrame>
        <p:nvGraphicFramePr>
          <p:cNvPr id="9" name="Text Placeholder 6">
            <a:extLst>
              <a:ext uri="{FF2B5EF4-FFF2-40B4-BE49-F238E27FC236}">
                <a16:creationId xmlns:a16="http://schemas.microsoft.com/office/drawing/2014/main" id="{C3E84092-0B1A-1C43-664F-24096D5F896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32501272"/>
              </p:ext>
            </p:extLst>
          </p:nvPr>
        </p:nvGraphicFramePr>
        <p:xfrm>
          <a:off x="1616599" y="2257061"/>
          <a:ext cx="8958804" cy="35418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322680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A9874B-BCA9-8420-1595-EDD1865A0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9357" y="891251"/>
            <a:ext cx="9653286" cy="1158254"/>
          </a:xfrm>
          <a:noFill/>
        </p:spPr>
        <p:txBody>
          <a:bodyPr/>
          <a:lstStyle/>
          <a:p>
            <a:r>
              <a:rPr lang="en-US" dirty="0"/>
              <a:t>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A5FD2B-E3E5-1C2B-0151-21F216B14A33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1400540" y="2257062"/>
            <a:ext cx="5797928" cy="3541853"/>
          </a:xfrm>
          <a:noFill/>
        </p:spPr>
        <p:txBody>
          <a:bodyPr>
            <a:normAutofit/>
          </a:bodyPr>
          <a:lstStyle/>
          <a:p>
            <a:pPr>
              <a:spcBef>
                <a:spcPct val="15000"/>
              </a:spcBef>
              <a:spcAft>
                <a:spcPct val="15000"/>
              </a:spcAft>
              <a:defRPr/>
            </a:pPr>
            <a:r>
              <a:rPr lang="en-US" altLang="en-US" dirty="0">
                <a:solidFill>
                  <a:schemeClr val="tx2"/>
                </a:solidFill>
              </a:rPr>
              <a:t>Presentations were created to inform patients on the importance of screening and how to screen. </a:t>
            </a:r>
          </a:p>
          <a:p>
            <a:pPr>
              <a:spcBef>
                <a:spcPct val="15000"/>
              </a:spcBef>
              <a:spcAft>
                <a:spcPct val="15000"/>
              </a:spcAft>
              <a:defRPr/>
            </a:pPr>
            <a:r>
              <a:rPr lang="en-US" altLang="en-US" dirty="0">
                <a:solidFill>
                  <a:schemeClr val="tx2"/>
                </a:solidFill>
              </a:rPr>
              <a:t>Once a patient is identified as due for colon cancer screening, the MA will start the two-minute video at the end of the intake process.</a:t>
            </a:r>
          </a:p>
          <a:p>
            <a:pPr>
              <a:spcBef>
                <a:spcPct val="15000"/>
              </a:spcBef>
              <a:spcAft>
                <a:spcPct val="15000"/>
              </a:spcAft>
              <a:defRPr/>
            </a:pPr>
            <a:r>
              <a:rPr lang="en-US" altLang="en-US" dirty="0">
                <a:solidFill>
                  <a:schemeClr val="tx2"/>
                </a:solidFill>
              </a:rPr>
              <a:t>Patients will then could ask questions when the provider enters.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05954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4C27C8-165C-5513-DB4B-9D840097C5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2361" y="777240"/>
            <a:ext cx="10007278" cy="1283843"/>
          </a:xfrm>
          <a:noFill/>
        </p:spPr>
        <p:txBody>
          <a:bodyPr anchor="b"/>
          <a:lstStyle/>
          <a:p>
            <a:r>
              <a:rPr lang="en-US" dirty="0"/>
              <a:t>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CE640F-7F5A-BDB7-205D-765FA80B67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47029" y="2261313"/>
            <a:ext cx="5624980" cy="3653350"/>
          </a:xfrm>
          <a:noFill/>
        </p:spPr>
        <p:txBody>
          <a:bodyPr>
            <a:normAutofit/>
          </a:bodyPr>
          <a:lstStyle/>
          <a:p>
            <a:pPr>
              <a:defRPr/>
            </a:pPr>
            <a:r>
              <a:rPr lang="en-US" dirty="0">
                <a:solidFill>
                  <a:schemeClr val="tx2"/>
                </a:solidFill>
              </a:rPr>
              <a:t>At the start of the project, we had a return rate of 13%</a:t>
            </a:r>
          </a:p>
          <a:p>
            <a:pPr>
              <a:defRPr/>
            </a:pPr>
            <a:r>
              <a:rPr lang="en-US" dirty="0">
                <a:solidFill>
                  <a:schemeClr val="tx2"/>
                </a:solidFill>
              </a:rPr>
              <a:t>After implementing we had a return rate of 27%</a:t>
            </a:r>
          </a:p>
          <a:p>
            <a:pPr>
              <a:defRPr/>
            </a:pPr>
            <a:r>
              <a:rPr lang="en-US" dirty="0">
                <a:solidFill>
                  <a:schemeClr val="tx2"/>
                </a:solidFill>
              </a:rPr>
              <a:t>Limitations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40867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8C61CC16-17FE-0648-0F43-EAF814B695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08187" y="-3816"/>
            <a:ext cx="6020395" cy="1956122"/>
          </a:xfrm>
        </p:spPr>
        <p:txBody>
          <a:bodyPr/>
          <a:lstStyle/>
          <a:p>
            <a:r>
              <a:rPr lang="en-US" dirty="0"/>
              <a:t>Results</a:t>
            </a:r>
          </a:p>
        </p:txBody>
      </p:sp>
      <p:sp>
        <p:nvSpPr>
          <p:cNvPr id="14" name="Subtitle 13">
            <a:extLst>
              <a:ext uri="{FF2B5EF4-FFF2-40B4-BE49-F238E27FC236}">
                <a16:creationId xmlns:a16="http://schemas.microsoft.com/office/drawing/2014/main" id="{43EF6EE1-731F-12B6-CB93-FA4A14E509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08187" y="2276295"/>
            <a:ext cx="6020395" cy="2937731"/>
          </a:xfrm>
        </p:spPr>
        <p:txBody>
          <a:bodyPr/>
          <a:lstStyle/>
          <a:p>
            <a:pPr>
              <a:lnSpc>
                <a:spcPct val="110000"/>
              </a:lnSpc>
              <a:defRPr/>
            </a:pPr>
            <a:r>
              <a:rPr lang="en-US" altLang="en-US" dirty="0">
                <a:solidFill>
                  <a:schemeClr val="tx2"/>
                </a:solidFill>
              </a:rPr>
              <a:t>Increase in colon cancer screening return rates among the two participating providers </a:t>
            </a:r>
          </a:p>
          <a:p>
            <a:pPr lvl="1">
              <a:lnSpc>
                <a:spcPct val="110000"/>
              </a:lnSpc>
              <a:defRPr/>
            </a:pPr>
            <a:r>
              <a:rPr lang="en-US" altLang="en-US" sz="1800" dirty="0">
                <a:solidFill>
                  <a:schemeClr val="tx2"/>
                </a:solidFill>
              </a:rPr>
              <a:t>Changes in MA, patients lost to follow up, patients not completing test</a:t>
            </a:r>
          </a:p>
          <a:p>
            <a:pPr>
              <a:lnSpc>
                <a:spcPct val="110000"/>
              </a:lnSpc>
              <a:defRPr/>
            </a:pPr>
            <a:r>
              <a:rPr lang="en-US" altLang="en-US" dirty="0">
                <a:solidFill>
                  <a:schemeClr val="tx2"/>
                </a:solidFill>
              </a:rPr>
              <a:t>We learned that all time during visits is valuable to educate patients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1925619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">
  <a:themeElements>
    <a:clrScheme name="TM10081922">
      <a:dk1>
        <a:srgbClr val="000000"/>
      </a:dk1>
      <a:lt1>
        <a:srgbClr val="FFFFFF"/>
      </a:lt1>
      <a:dk2>
        <a:srgbClr val="435369"/>
      </a:dk2>
      <a:lt2>
        <a:srgbClr val="E7E5E5"/>
      </a:lt2>
      <a:accent1>
        <a:srgbClr val="F2E5D8"/>
      </a:accent1>
      <a:accent2>
        <a:srgbClr val="8C3A27"/>
      </a:accent2>
      <a:accent3>
        <a:srgbClr val="F0C8BC"/>
      </a:accent3>
      <a:accent4>
        <a:srgbClr val="D9A390"/>
      </a:accent4>
      <a:accent5>
        <a:srgbClr val="FFF6F4"/>
      </a:accent5>
      <a:accent6>
        <a:srgbClr val="183F1E"/>
      </a:accent6>
      <a:hlink>
        <a:srgbClr val="467886"/>
      </a:hlink>
      <a:folHlink>
        <a:srgbClr val="96607D"/>
      </a:folHlink>
    </a:clrScheme>
    <a:fontScheme name="Custom 100">
      <a:majorFont>
        <a:latin typeface="Tisa Offc Serif Pro"/>
        <a:ea typeface=""/>
        <a:cs typeface=""/>
      </a:majorFont>
      <a:minorFont>
        <a:latin typeface="Quire Sans Pr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M10081922_Win32_SL_V4" id="{CCBED28E-3218-45D8-920F-A2D91CCE8680}" vid="{A1C6549C-A185-4AC8-97B3-DFFFA735557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FAF1DBB7-4BA2-49E3-BEC8-A38406CA50E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B2D96AF-4C9E-4DD0-A165-CD22BB87D09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A349358-775F-4CF9-9AE6-33A7901637EF}">
  <ds:schemaRefs>
    <ds:schemaRef ds:uri="http://schemas.microsoft.com/sharepoint/v3"/>
    <ds:schemaRef ds:uri="http://purl.org/dc/elements/1.1/"/>
    <ds:schemaRef ds:uri="71af3243-3dd4-4a8d-8c0d-dd76da1f02a5"/>
    <ds:schemaRef ds:uri="http://schemas.microsoft.com/office/2006/metadata/properties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230e9df3-be65-4c73-a93b-d1236ebd677e"/>
    <ds:schemaRef ds:uri="16c05727-aa75-4e4a-9b5f-8a80a1165891"/>
    <ds:schemaRef ds:uri="http://www.w3.org/XML/1998/namespace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{EF5A05F3-A170-4A2B-B146-D8C2FC977338}tf10081922_win32</Template>
  <TotalTime>69</TotalTime>
  <Words>385</Words>
  <Application>Microsoft Office PowerPoint</Application>
  <PresentationFormat>Widescreen</PresentationFormat>
  <Paragraphs>45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Aptos</vt:lpstr>
      <vt:lpstr>Arial</vt:lpstr>
      <vt:lpstr>Calibri</vt:lpstr>
      <vt:lpstr>Quire Sans Pro Light</vt:lpstr>
      <vt:lpstr>Tisa Offc Serif Pro</vt:lpstr>
      <vt:lpstr>Custom</vt:lpstr>
      <vt:lpstr>Experiences from a Quality Improvement Effort  Kayla Steltz &amp; Rodrigo Franco-Laura  June 13th 2024 </vt:lpstr>
      <vt:lpstr>Background</vt:lpstr>
      <vt:lpstr>Project Aim </vt:lpstr>
      <vt:lpstr>Fishbone Diagram </vt:lpstr>
      <vt:lpstr>Stakeholders </vt:lpstr>
      <vt:lpstr>Approach to Change </vt:lpstr>
      <vt:lpstr>Process</vt:lpstr>
      <vt:lpstr>Data</vt:lpstr>
      <vt:lpstr>Results</vt:lpstr>
      <vt:lpstr>Conclusions/Implications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Experiences from a Quality Improvement Effort  Kayla Steltz &amp; Rodrigo Franco-Laura  June 13th 2024</dc:title>
  <dc:creator>Kayla Steltz</dc:creator>
  <cp:lastModifiedBy>Splaine, Mark</cp:lastModifiedBy>
  <cp:revision>2</cp:revision>
  <dcterms:created xsi:type="dcterms:W3CDTF">2024-05-23T16:45:02Z</dcterms:created>
  <dcterms:modified xsi:type="dcterms:W3CDTF">2024-06-13T17:33:22Z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