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7.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sldIdLst>
    <p:sldId id="291" r:id="rId2"/>
    <p:sldId id="418" r:id="rId3"/>
    <p:sldId id="407" r:id="rId4"/>
    <p:sldId id="408" r:id="rId5"/>
    <p:sldId id="427" r:id="rId6"/>
    <p:sldId id="428" r:id="rId7"/>
    <p:sldId id="429" r:id="rId8"/>
    <p:sldId id="422" r:id="rId9"/>
    <p:sldId id="426" r:id="rId10"/>
    <p:sldId id="284" r:id="rId11"/>
    <p:sldId id="261" r:id="rId12"/>
    <p:sldId id="297" r:id="rId13"/>
    <p:sldId id="258" r:id="rId14"/>
    <p:sldId id="257" r:id="rId15"/>
    <p:sldId id="275" r:id="rId16"/>
    <p:sldId id="273" r:id="rId17"/>
    <p:sldId id="298" r:id="rId18"/>
    <p:sldId id="299" r:id="rId19"/>
    <p:sldId id="270" r:id="rId20"/>
    <p:sldId id="279" r:id="rId21"/>
    <p:sldId id="277" r:id="rId22"/>
    <p:sldId id="280" r:id="rId23"/>
    <p:sldId id="266" r:id="rId24"/>
    <p:sldId id="281" r:id="rId25"/>
    <p:sldId id="269" r:id="rId26"/>
    <p:sldId id="287" r:id="rId27"/>
    <p:sldId id="276" r:id="rId28"/>
    <p:sldId id="260" r:id="rId29"/>
    <p:sldId id="289" r:id="rId30"/>
    <p:sldId id="290" r:id="rId31"/>
    <p:sldId id="288" r:id="rId32"/>
    <p:sldId id="262" r:id="rId33"/>
    <p:sldId id="293" r:id="rId34"/>
    <p:sldId id="294" r:id="rId35"/>
    <p:sldId id="268" r:id="rId36"/>
    <p:sldId id="295" r:id="rId37"/>
    <p:sldId id="296" r:id="rId38"/>
    <p:sldId id="264" r:id="rId39"/>
    <p:sldId id="283" r:id="rId40"/>
    <p:sldId id="430" r:id="rId41"/>
    <p:sldId id="42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862F7C-7C4C-47DE-A4AC-60E1A4DA3784}">
          <p14:sldIdLst>
            <p14:sldId id="291"/>
            <p14:sldId id="418"/>
            <p14:sldId id="407"/>
            <p14:sldId id="408"/>
            <p14:sldId id="427"/>
            <p14:sldId id="428"/>
            <p14:sldId id="429"/>
            <p14:sldId id="422"/>
            <p14:sldId id="426"/>
            <p14:sldId id="284"/>
            <p14:sldId id="261"/>
            <p14:sldId id="297"/>
            <p14:sldId id="258"/>
            <p14:sldId id="257"/>
            <p14:sldId id="275"/>
            <p14:sldId id="273"/>
            <p14:sldId id="298"/>
            <p14:sldId id="299"/>
            <p14:sldId id="270"/>
            <p14:sldId id="279"/>
            <p14:sldId id="277"/>
            <p14:sldId id="280"/>
            <p14:sldId id="266"/>
            <p14:sldId id="281"/>
            <p14:sldId id="269"/>
            <p14:sldId id="287"/>
            <p14:sldId id="276"/>
            <p14:sldId id="260"/>
            <p14:sldId id="289"/>
            <p14:sldId id="290"/>
            <p14:sldId id="288"/>
          </p14:sldIdLst>
        </p14:section>
        <p14:section name="QI" id="{180BD5A0-86D1-43D0-ABDD-96C99DBD368E}">
          <p14:sldIdLst>
            <p14:sldId id="262"/>
            <p14:sldId id="293"/>
            <p14:sldId id="294"/>
            <p14:sldId id="268"/>
            <p14:sldId id="295"/>
            <p14:sldId id="296"/>
            <p14:sldId id="264"/>
            <p14:sldId id="283"/>
            <p14:sldId id="430"/>
            <p14:sldId id="42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3B0F25-A4E8-3CFC-8B7B-A5D115F95921}" name="Williams, Denise" initials="DW" userId="S::DWilliam@smithbucklin.com::dc19126e-9e19-4a8a-bbc1-b59efc4cf638" providerId="AD"/>
  <p188:author id="{E357C639-C27B-AC87-B51D-46B136696C35}" name="Glasner, Melissa" initials="GM" userId="S::mglasner@smithbucklin.com::1f068961-5534-4ae7-b0aa-012b7ca9fbe6" providerId="AD"/>
  <p188:author id="{E76788A2-07D5-FA07-4FAE-759AB021CF6E}" name="Harty, Patrick" initials="PH" userId="S::PHarty@smithbucklin.com::31490e0f-fafe-4c9d-af74-2722bc1b6d90" providerId="AD"/>
  <p188:author id="{EA260AB6-E265-9FCF-D3CE-65C2A514F4E3}" name="Osborn, Michaela" initials="MO" userId="S::mosborn@smithbucklin.com::576819f1-ccfd-4665-b3e9-2122f70bed63" providerId="AD"/>
  <p188:author id="{9ADD72F3-90EA-3E29-4D26-B4B775F80E68}" name="Noe, Amanda" initials="AN" userId="S::AShlien@smithbucklin.com::040efd86-0ff7-422d-b48c-be81262a08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71856" autoAdjust="0"/>
  </p:normalViewPr>
  <p:slideViewPr>
    <p:cSldViewPr snapToGrid="0">
      <p:cViewPr varScale="1">
        <p:scale>
          <a:sx n="84" d="100"/>
          <a:sy n="84" d="100"/>
        </p:scale>
        <p:origin x="155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9B65B-CB0B-4E82-A395-1A1E70BD0F6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95AC5B13-404D-4B09-AE33-579C41ED0AFD}">
      <dgm:prSet/>
      <dgm:spPr/>
      <dgm:t>
        <a:bodyPr/>
        <a:lstStyle/>
        <a:p>
          <a:r>
            <a:rPr lang="en-US"/>
            <a:t>USPSTF: </a:t>
          </a:r>
        </a:p>
      </dgm:t>
    </dgm:pt>
    <dgm:pt modelId="{6CE1C8B1-0EC6-4141-A297-ABE1EC0FCF70}" type="parTrans" cxnId="{66954274-D0D9-4D93-A727-67D094DAD850}">
      <dgm:prSet/>
      <dgm:spPr/>
      <dgm:t>
        <a:bodyPr/>
        <a:lstStyle/>
        <a:p>
          <a:endParaRPr lang="en-US"/>
        </a:p>
      </dgm:t>
    </dgm:pt>
    <dgm:pt modelId="{FDB498E1-2490-4FF1-9533-68FC80C7C99E}" type="sibTrans" cxnId="{66954274-D0D9-4D93-A727-67D094DAD850}">
      <dgm:prSet/>
      <dgm:spPr/>
      <dgm:t>
        <a:bodyPr/>
        <a:lstStyle/>
        <a:p>
          <a:endParaRPr lang="en-US"/>
        </a:p>
      </dgm:t>
    </dgm:pt>
    <dgm:pt modelId="{2A7185F1-004F-443C-84FF-07B73C999DEB}">
      <dgm:prSet/>
      <dgm:spPr/>
      <dgm:t>
        <a:bodyPr/>
        <a:lstStyle/>
        <a:p>
          <a:r>
            <a:rPr lang="en-US" dirty="0"/>
            <a:t>Recommends screening all adults for obesity </a:t>
          </a:r>
        </a:p>
      </dgm:t>
    </dgm:pt>
    <dgm:pt modelId="{36C81E6A-EDD6-4748-8A00-128516D2CE04}" type="parTrans" cxnId="{2BFE4A51-73C5-411F-B44F-802387E2D8CF}">
      <dgm:prSet/>
      <dgm:spPr/>
      <dgm:t>
        <a:bodyPr/>
        <a:lstStyle/>
        <a:p>
          <a:endParaRPr lang="en-US"/>
        </a:p>
      </dgm:t>
    </dgm:pt>
    <dgm:pt modelId="{9095CBE4-64A8-431F-AA48-DCE26AA8091D}" type="sibTrans" cxnId="{2BFE4A51-73C5-411F-B44F-802387E2D8CF}">
      <dgm:prSet/>
      <dgm:spPr/>
      <dgm:t>
        <a:bodyPr/>
        <a:lstStyle/>
        <a:p>
          <a:endParaRPr lang="en-US"/>
        </a:p>
      </dgm:t>
    </dgm:pt>
    <dgm:pt modelId="{91834E16-D0F5-476D-A576-BFBD57B0AB4E}">
      <dgm:prSet/>
      <dgm:spPr/>
      <dgm:t>
        <a:bodyPr/>
        <a:lstStyle/>
        <a:p>
          <a:r>
            <a:rPr lang="en-US" dirty="0"/>
            <a:t>Clinicians should offer or refer patients with a body mass index (BMI) of 30 kg/m</a:t>
          </a:r>
          <a:r>
            <a:rPr lang="en-US" baseline="30000" dirty="0"/>
            <a:t>2</a:t>
          </a:r>
          <a:r>
            <a:rPr lang="en-US" dirty="0"/>
            <a:t> or higher to intensive, multicomponent behavioral interventions</a:t>
          </a:r>
        </a:p>
      </dgm:t>
    </dgm:pt>
    <dgm:pt modelId="{69CF889A-1A80-4530-A603-2CBADB0BD3BC}" type="parTrans" cxnId="{5262C578-EC2F-4D16-8C4B-948A549A1CAC}">
      <dgm:prSet/>
      <dgm:spPr/>
      <dgm:t>
        <a:bodyPr/>
        <a:lstStyle/>
        <a:p>
          <a:endParaRPr lang="en-US"/>
        </a:p>
      </dgm:t>
    </dgm:pt>
    <dgm:pt modelId="{4EE72BB2-CEF6-4EB7-9AF8-9E89290DE420}" type="sibTrans" cxnId="{5262C578-EC2F-4D16-8C4B-948A549A1CAC}">
      <dgm:prSet/>
      <dgm:spPr/>
      <dgm:t>
        <a:bodyPr/>
        <a:lstStyle/>
        <a:p>
          <a:endParaRPr lang="en-US"/>
        </a:p>
      </dgm:t>
    </dgm:pt>
    <dgm:pt modelId="{6818AE6E-B7BD-45E4-97B2-6329BFF45EE4}">
      <dgm:prSet/>
      <dgm:spPr/>
      <dgm:t>
        <a:bodyPr/>
        <a:lstStyle/>
        <a:p>
          <a:r>
            <a:rPr lang="en-US" dirty="0"/>
            <a:t>The USPSTF found inadequate evidence on optimal screening intervals, but annual screening is commonly recommended</a:t>
          </a:r>
        </a:p>
      </dgm:t>
    </dgm:pt>
    <dgm:pt modelId="{9E17D198-F296-4DDA-ACA0-C4EBD380BB10}" type="parTrans" cxnId="{D9A3359D-3CA9-4C85-98E0-89CEC7FDA0EC}">
      <dgm:prSet/>
      <dgm:spPr/>
      <dgm:t>
        <a:bodyPr/>
        <a:lstStyle/>
        <a:p>
          <a:endParaRPr lang="en-US"/>
        </a:p>
      </dgm:t>
    </dgm:pt>
    <dgm:pt modelId="{A29B4434-17B9-4028-9DE9-00209135D412}" type="sibTrans" cxnId="{D9A3359D-3CA9-4C85-98E0-89CEC7FDA0EC}">
      <dgm:prSet/>
      <dgm:spPr/>
      <dgm:t>
        <a:bodyPr/>
        <a:lstStyle/>
        <a:p>
          <a:endParaRPr lang="en-US"/>
        </a:p>
      </dgm:t>
    </dgm:pt>
    <dgm:pt modelId="{FB3D5EF6-2AC5-4955-A074-822C47922FBF}">
      <dgm:prSet/>
      <dgm:spPr/>
      <dgm:t>
        <a:bodyPr/>
        <a:lstStyle/>
        <a:p>
          <a:r>
            <a:rPr lang="en-US"/>
            <a:t>ACC/AHA:</a:t>
          </a:r>
        </a:p>
      </dgm:t>
    </dgm:pt>
    <dgm:pt modelId="{344E7E5E-1639-4BED-A6DD-57EA1F31DCD8}" type="parTrans" cxnId="{EC545FF0-9298-4CC9-82DB-DD431717E56E}">
      <dgm:prSet/>
      <dgm:spPr/>
      <dgm:t>
        <a:bodyPr/>
        <a:lstStyle/>
        <a:p>
          <a:endParaRPr lang="en-US"/>
        </a:p>
      </dgm:t>
    </dgm:pt>
    <dgm:pt modelId="{D7BD9662-D56D-4F3A-8CAA-034943254AD0}" type="sibTrans" cxnId="{EC545FF0-9298-4CC9-82DB-DD431717E56E}">
      <dgm:prSet/>
      <dgm:spPr/>
      <dgm:t>
        <a:bodyPr/>
        <a:lstStyle/>
        <a:p>
          <a:endParaRPr lang="en-US"/>
        </a:p>
      </dgm:t>
    </dgm:pt>
    <dgm:pt modelId="{E3C1BB26-E67B-47C7-9213-A311FD705054}">
      <dgm:prSet/>
      <dgm:spPr/>
      <dgm:t>
        <a:bodyPr/>
        <a:lstStyle/>
        <a:p>
          <a:r>
            <a:rPr lang="en-US"/>
            <a:t>Annual screening of all adults for obesity using BMI measurement and waist circumference</a:t>
          </a:r>
        </a:p>
      </dgm:t>
    </dgm:pt>
    <dgm:pt modelId="{2D29B8D1-E918-4E9C-B8DB-B0E95FFE1F1B}" type="parTrans" cxnId="{92C1CA5B-2E1B-45F9-967A-47E78DC7BAF8}">
      <dgm:prSet/>
      <dgm:spPr/>
      <dgm:t>
        <a:bodyPr/>
        <a:lstStyle/>
        <a:p>
          <a:endParaRPr lang="en-US"/>
        </a:p>
      </dgm:t>
    </dgm:pt>
    <dgm:pt modelId="{F127465D-0A20-4FC9-8769-6A702A30E49D}" type="sibTrans" cxnId="{92C1CA5B-2E1B-45F9-967A-47E78DC7BAF8}">
      <dgm:prSet/>
      <dgm:spPr/>
      <dgm:t>
        <a:bodyPr/>
        <a:lstStyle/>
        <a:p>
          <a:endParaRPr lang="en-US"/>
        </a:p>
      </dgm:t>
    </dgm:pt>
    <dgm:pt modelId="{3E0A4EF1-91CA-43D2-9B52-367D3B4E08AF}">
      <dgm:prSet/>
      <dgm:spPr/>
      <dgm:t>
        <a:bodyPr/>
        <a:lstStyle/>
        <a:p>
          <a:r>
            <a:rPr lang="en-US" dirty="0"/>
            <a:t>Consider using the Edmonton Obesity Staging System</a:t>
          </a:r>
        </a:p>
      </dgm:t>
    </dgm:pt>
    <dgm:pt modelId="{255DD5CF-4D48-4C28-903B-C208C0F204DE}" type="parTrans" cxnId="{4188E991-E106-49A0-8E15-2FFE1F4AA9CA}">
      <dgm:prSet/>
      <dgm:spPr/>
      <dgm:t>
        <a:bodyPr/>
        <a:lstStyle/>
        <a:p>
          <a:endParaRPr lang="en-US"/>
        </a:p>
      </dgm:t>
    </dgm:pt>
    <dgm:pt modelId="{C9C6553D-3F58-4430-9F40-3F7A17E75CB9}" type="sibTrans" cxnId="{4188E991-E106-49A0-8E15-2FFE1F4AA9CA}">
      <dgm:prSet/>
      <dgm:spPr/>
      <dgm:t>
        <a:bodyPr/>
        <a:lstStyle/>
        <a:p>
          <a:endParaRPr lang="en-US"/>
        </a:p>
      </dgm:t>
    </dgm:pt>
    <dgm:pt modelId="{31FCA24E-25C3-47DE-8D28-5A1D364A77F6}" type="pres">
      <dgm:prSet presAssocID="{0139B65B-CB0B-4E82-A395-1A1E70BD0F68}" presName="linear" presStyleCnt="0">
        <dgm:presLayoutVars>
          <dgm:animLvl val="lvl"/>
          <dgm:resizeHandles val="exact"/>
        </dgm:presLayoutVars>
      </dgm:prSet>
      <dgm:spPr/>
      <dgm:t>
        <a:bodyPr/>
        <a:lstStyle/>
        <a:p>
          <a:endParaRPr lang="en-US"/>
        </a:p>
      </dgm:t>
    </dgm:pt>
    <dgm:pt modelId="{49F6C75E-7C08-4812-AD24-C550E375D461}" type="pres">
      <dgm:prSet presAssocID="{95AC5B13-404D-4B09-AE33-579C41ED0AFD}" presName="parentText" presStyleLbl="node1" presStyleIdx="0" presStyleCnt="2">
        <dgm:presLayoutVars>
          <dgm:chMax val="0"/>
          <dgm:bulletEnabled val="1"/>
        </dgm:presLayoutVars>
      </dgm:prSet>
      <dgm:spPr/>
      <dgm:t>
        <a:bodyPr/>
        <a:lstStyle/>
        <a:p>
          <a:endParaRPr lang="en-US"/>
        </a:p>
      </dgm:t>
    </dgm:pt>
    <dgm:pt modelId="{C9CFA601-131B-4E53-A23C-1A7C3E1080B3}" type="pres">
      <dgm:prSet presAssocID="{95AC5B13-404D-4B09-AE33-579C41ED0AFD}" presName="childText" presStyleLbl="revTx" presStyleIdx="0" presStyleCnt="2">
        <dgm:presLayoutVars>
          <dgm:bulletEnabled val="1"/>
        </dgm:presLayoutVars>
      </dgm:prSet>
      <dgm:spPr/>
      <dgm:t>
        <a:bodyPr/>
        <a:lstStyle/>
        <a:p>
          <a:endParaRPr lang="en-US"/>
        </a:p>
      </dgm:t>
    </dgm:pt>
    <dgm:pt modelId="{7ECB834F-A9AB-42D9-974D-7C9AC373F09D}" type="pres">
      <dgm:prSet presAssocID="{FB3D5EF6-2AC5-4955-A074-822C47922FBF}" presName="parentText" presStyleLbl="node1" presStyleIdx="1" presStyleCnt="2">
        <dgm:presLayoutVars>
          <dgm:chMax val="0"/>
          <dgm:bulletEnabled val="1"/>
        </dgm:presLayoutVars>
      </dgm:prSet>
      <dgm:spPr/>
      <dgm:t>
        <a:bodyPr/>
        <a:lstStyle/>
        <a:p>
          <a:endParaRPr lang="en-US"/>
        </a:p>
      </dgm:t>
    </dgm:pt>
    <dgm:pt modelId="{B6C2B3B8-0FAC-4ACD-845D-272AF3982326}" type="pres">
      <dgm:prSet presAssocID="{FB3D5EF6-2AC5-4955-A074-822C47922FBF}" presName="childText" presStyleLbl="revTx" presStyleIdx="1" presStyleCnt="2">
        <dgm:presLayoutVars>
          <dgm:bulletEnabled val="1"/>
        </dgm:presLayoutVars>
      </dgm:prSet>
      <dgm:spPr/>
      <dgm:t>
        <a:bodyPr/>
        <a:lstStyle/>
        <a:p>
          <a:endParaRPr lang="en-US"/>
        </a:p>
      </dgm:t>
    </dgm:pt>
  </dgm:ptLst>
  <dgm:cxnLst>
    <dgm:cxn modelId="{EC545FF0-9298-4CC9-82DB-DD431717E56E}" srcId="{0139B65B-CB0B-4E82-A395-1A1E70BD0F68}" destId="{FB3D5EF6-2AC5-4955-A074-822C47922FBF}" srcOrd="1" destOrd="0" parTransId="{344E7E5E-1639-4BED-A6DD-57EA1F31DCD8}" sibTransId="{D7BD9662-D56D-4F3A-8CAA-034943254AD0}"/>
    <dgm:cxn modelId="{CC527C02-47F1-470E-B387-78C157293D13}" type="presOf" srcId="{6818AE6E-B7BD-45E4-97B2-6329BFF45EE4}" destId="{C9CFA601-131B-4E53-A23C-1A7C3E1080B3}" srcOrd="0" destOrd="2" presId="urn:microsoft.com/office/officeart/2005/8/layout/vList2"/>
    <dgm:cxn modelId="{25A03D05-E955-4221-9B39-546F24C231F4}" type="presOf" srcId="{95AC5B13-404D-4B09-AE33-579C41ED0AFD}" destId="{49F6C75E-7C08-4812-AD24-C550E375D461}" srcOrd="0" destOrd="0" presId="urn:microsoft.com/office/officeart/2005/8/layout/vList2"/>
    <dgm:cxn modelId="{5262C578-EC2F-4D16-8C4B-948A549A1CAC}" srcId="{95AC5B13-404D-4B09-AE33-579C41ED0AFD}" destId="{91834E16-D0F5-476D-A576-BFBD57B0AB4E}" srcOrd="1" destOrd="0" parTransId="{69CF889A-1A80-4530-A603-2CBADB0BD3BC}" sibTransId="{4EE72BB2-CEF6-4EB7-9AF8-9E89290DE420}"/>
    <dgm:cxn modelId="{E18F2918-A238-4FD9-8232-F8CB5235F441}" type="presOf" srcId="{FB3D5EF6-2AC5-4955-A074-822C47922FBF}" destId="{7ECB834F-A9AB-42D9-974D-7C9AC373F09D}" srcOrd="0" destOrd="0" presId="urn:microsoft.com/office/officeart/2005/8/layout/vList2"/>
    <dgm:cxn modelId="{53D430DC-22C5-4CE2-A570-AAAC28F5DC2C}" type="presOf" srcId="{E3C1BB26-E67B-47C7-9213-A311FD705054}" destId="{B6C2B3B8-0FAC-4ACD-845D-272AF3982326}" srcOrd="0" destOrd="0" presId="urn:microsoft.com/office/officeart/2005/8/layout/vList2"/>
    <dgm:cxn modelId="{92C1CA5B-2E1B-45F9-967A-47E78DC7BAF8}" srcId="{FB3D5EF6-2AC5-4955-A074-822C47922FBF}" destId="{E3C1BB26-E67B-47C7-9213-A311FD705054}" srcOrd="0" destOrd="0" parTransId="{2D29B8D1-E918-4E9C-B8DB-B0E95FFE1F1B}" sibTransId="{F127465D-0A20-4FC9-8769-6A702A30E49D}"/>
    <dgm:cxn modelId="{959F6E2C-A6A6-4300-9919-7ADED065FE84}" type="presOf" srcId="{3E0A4EF1-91CA-43D2-9B52-367D3B4E08AF}" destId="{B6C2B3B8-0FAC-4ACD-845D-272AF3982326}" srcOrd="0" destOrd="1" presId="urn:microsoft.com/office/officeart/2005/8/layout/vList2"/>
    <dgm:cxn modelId="{9049B16A-46FA-4F77-A044-4EEE3FE5F13A}" type="presOf" srcId="{0139B65B-CB0B-4E82-A395-1A1E70BD0F68}" destId="{31FCA24E-25C3-47DE-8D28-5A1D364A77F6}" srcOrd="0" destOrd="0" presId="urn:microsoft.com/office/officeart/2005/8/layout/vList2"/>
    <dgm:cxn modelId="{66954274-D0D9-4D93-A727-67D094DAD850}" srcId="{0139B65B-CB0B-4E82-A395-1A1E70BD0F68}" destId="{95AC5B13-404D-4B09-AE33-579C41ED0AFD}" srcOrd="0" destOrd="0" parTransId="{6CE1C8B1-0EC6-4141-A297-ABE1EC0FCF70}" sibTransId="{FDB498E1-2490-4FF1-9533-68FC80C7C99E}"/>
    <dgm:cxn modelId="{D9A3359D-3CA9-4C85-98E0-89CEC7FDA0EC}" srcId="{95AC5B13-404D-4B09-AE33-579C41ED0AFD}" destId="{6818AE6E-B7BD-45E4-97B2-6329BFF45EE4}" srcOrd="2" destOrd="0" parTransId="{9E17D198-F296-4DDA-ACA0-C4EBD380BB10}" sibTransId="{A29B4434-17B9-4028-9DE9-00209135D412}"/>
    <dgm:cxn modelId="{BC07AF78-D9D9-4B93-9F3C-EEE20FBBAC61}" type="presOf" srcId="{91834E16-D0F5-476D-A576-BFBD57B0AB4E}" destId="{C9CFA601-131B-4E53-A23C-1A7C3E1080B3}" srcOrd="0" destOrd="1" presId="urn:microsoft.com/office/officeart/2005/8/layout/vList2"/>
    <dgm:cxn modelId="{2BFE4A51-73C5-411F-B44F-802387E2D8CF}" srcId="{95AC5B13-404D-4B09-AE33-579C41ED0AFD}" destId="{2A7185F1-004F-443C-84FF-07B73C999DEB}" srcOrd="0" destOrd="0" parTransId="{36C81E6A-EDD6-4748-8A00-128516D2CE04}" sibTransId="{9095CBE4-64A8-431F-AA48-DCE26AA8091D}"/>
    <dgm:cxn modelId="{A5C410A4-F489-4A5E-A813-DFA7CD86932D}" type="presOf" srcId="{2A7185F1-004F-443C-84FF-07B73C999DEB}" destId="{C9CFA601-131B-4E53-A23C-1A7C3E1080B3}" srcOrd="0" destOrd="0" presId="urn:microsoft.com/office/officeart/2005/8/layout/vList2"/>
    <dgm:cxn modelId="{4188E991-E106-49A0-8E15-2FFE1F4AA9CA}" srcId="{FB3D5EF6-2AC5-4955-A074-822C47922FBF}" destId="{3E0A4EF1-91CA-43D2-9B52-367D3B4E08AF}" srcOrd="1" destOrd="0" parTransId="{255DD5CF-4D48-4C28-903B-C208C0F204DE}" sibTransId="{C9C6553D-3F58-4430-9F40-3F7A17E75CB9}"/>
    <dgm:cxn modelId="{E33680AD-0505-4737-B28D-8FA7AD1646AD}" type="presParOf" srcId="{31FCA24E-25C3-47DE-8D28-5A1D364A77F6}" destId="{49F6C75E-7C08-4812-AD24-C550E375D461}" srcOrd="0" destOrd="0" presId="urn:microsoft.com/office/officeart/2005/8/layout/vList2"/>
    <dgm:cxn modelId="{1D21B4D0-A00E-4D88-B2C4-09D7709B925C}" type="presParOf" srcId="{31FCA24E-25C3-47DE-8D28-5A1D364A77F6}" destId="{C9CFA601-131B-4E53-A23C-1A7C3E1080B3}" srcOrd="1" destOrd="0" presId="urn:microsoft.com/office/officeart/2005/8/layout/vList2"/>
    <dgm:cxn modelId="{A1015350-8EA5-4C92-9CFC-1D0DDCDD6AAC}" type="presParOf" srcId="{31FCA24E-25C3-47DE-8D28-5A1D364A77F6}" destId="{7ECB834F-A9AB-42D9-974D-7C9AC373F09D}" srcOrd="2" destOrd="0" presId="urn:microsoft.com/office/officeart/2005/8/layout/vList2"/>
    <dgm:cxn modelId="{CC957533-2F22-4B61-B233-B3D9A91DA1FB}" type="presParOf" srcId="{31FCA24E-25C3-47DE-8D28-5A1D364A77F6}" destId="{B6C2B3B8-0FAC-4ACD-845D-272AF398232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BD47C6-1741-47D4-B014-CA589C68DAED}"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8C8CC4B5-A5CF-4DE9-A4D6-3A3DC3E3A335}">
      <dgm:prSet custT="1"/>
      <dgm:spPr/>
      <dgm:t>
        <a:bodyPr/>
        <a:lstStyle/>
        <a:p>
          <a:r>
            <a:rPr lang="en-US" sz="6600" b="1" dirty="0"/>
            <a:t>MRI:</a:t>
          </a:r>
          <a:endParaRPr lang="en-US" sz="6600" dirty="0"/>
        </a:p>
      </dgm:t>
    </dgm:pt>
    <dgm:pt modelId="{A15E52F8-7428-499F-9E47-04881D0566FE}" type="parTrans" cxnId="{0F62BB52-7A70-460C-B016-1A7D16AB22C0}">
      <dgm:prSet/>
      <dgm:spPr/>
      <dgm:t>
        <a:bodyPr/>
        <a:lstStyle/>
        <a:p>
          <a:endParaRPr lang="en-US" sz="2000"/>
        </a:p>
      </dgm:t>
    </dgm:pt>
    <dgm:pt modelId="{6E149229-97E6-4A8B-B374-3946A9C54CA3}" type="sibTrans" cxnId="{0F62BB52-7A70-460C-B016-1A7D16AB22C0}">
      <dgm:prSet/>
      <dgm:spPr/>
      <dgm:t>
        <a:bodyPr/>
        <a:lstStyle/>
        <a:p>
          <a:endParaRPr lang="en-US" sz="2000"/>
        </a:p>
      </dgm:t>
    </dgm:pt>
    <dgm:pt modelId="{A288D1BE-4FB8-4FBA-8755-AAD4E25273C3}">
      <dgm:prSet custT="1"/>
      <dgm:spPr/>
      <dgm:t>
        <a:bodyPr/>
        <a:lstStyle/>
        <a:p>
          <a:r>
            <a:rPr lang="en-US" sz="1400" dirty="0"/>
            <a:t>Considered the reference standard for assessing total and regional adipose tissue distribution</a:t>
          </a:r>
        </a:p>
      </dgm:t>
    </dgm:pt>
    <dgm:pt modelId="{2470820E-F441-48EF-AC71-3A9385121B97}" type="parTrans" cxnId="{DFF97FF7-29B4-4B71-915A-1DE00CA6DE3A}">
      <dgm:prSet/>
      <dgm:spPr/>
      <dgm:t>
        <a:bodyPr/>
        <a:lstStyle/>
        <a:p>
          <a:endParaRPr lang="en-US" sz="2000"/>
        </a:p>
      </dgm:t>
    </dgm:pt>
    <dgm:pt modelId="{60636BD5-C27D-4C25-AA6B-9B2EBAFC5F49}" type="sibTrans" cxnId="{DFF97FF7-29B4-4B71-915A-1DE00CA6DE3A}">
      <dgm:prSet/>
      <dgm:spPr/>
      <dgm:t>
        <a:bodyPr/>
        <a:lstStyle/>
        <a:p>
          <a:endParaRPr lang="en-US" sz="2000"/>
        </a:p>
      </dgm:t>
    </dgm:pt>
    <dgm:pt modelId="{78285185-975D-435D-A568-8D838C828A54}">
      <dgm:prSet custT="1"/>
      <dgm:spPr/>
      <dgm:t>
        <a:bodyPr/>
        <a:lstStyle/>
        <a:p>
          <a:r>
            <a:rPr lang="en-US" sz="1400" dirty="0"/>
            <a:t>Strengths: No ionizing radiation, excellent soft tissue contrast, quantifies ectopic fat</a:t>
          </a:r>
        </a:p>
      </dgm:t>
    </dgm:pt>
    <dgm:pt modelId="{9B21FC77-7400-4E7A-ABB5-D4E17893E004}" type="parTrans" cxnId="{0BED8651-AC63-4673-9D1C-0593108C6303}">
      <dgm:prSet/>
      <dgm:spPr/>
      <dgm:t>
        <a:bodyPr/>
        <a:lstStyle/>
        <a:p>
          <a:endParaRPr lang="en-US" sz="2000"/>
        </a:p>
      </dgm:t>
    </dgm:pt>
    <dgm:pt modelId="{FD01D3CD-B699-4770-A34B-96D8EC196BF8}" type="sibTrans" cxnId="{0BED8651-AC63-4673-9D1C-0593108C6303}">
      <dgm:prSet/>
      <dgm:spPr/>
      <dgm:t>
        <a:bodyPr/>
        <a:lstStyle/>
        <a:p>
          <a:endParaRPr lang="en-US" sz="2000"/>
        </a:p>
      </dgm:t>
    </dgm:pt>
    <dgm:pt modelId="{A9D5E24E-7443-471F-9B3C-4DF95C1EEDEF}">
      <dgm:prSet custT="1"/>
      <dgm:spPr/>
      <dgm:t>
        <a:bodyPr/>
        <a:lstStyle/>
        <a:p>
          <a:r>
            <a:rPr lang="en-US" sz="1400" dirty="0"/>
            <a:t>Limitations: Expensive, longer scan times, limited ability to accommodate severe obesity</a:t>
          </a:r>
        </a:p>
      </dgm:t>
    </dgm:pt>
    <dgm:pt modelId="{471CEF2B-4EF1-4058-A493-6DFF0F8F3F19}" type="parTrans" cxnId="{C0837931-FDD6-4B06-BF54-06A967F9EE1F}">
      <dgm:prSet/>
      <dgm:spPr/>
      <dgm:t>
        <a:bodyPr/>
        <a:lstStyle/>
        <a:p>
          <a:endParaRPr lang="en-US" sz="2000"/>
        </a:p>
      </dgm:t>
    </dgm:pt>
    <dgm:pt modelId="{9A4804EB-E0FF-46B5-A86C-96D40F8541DB}" type="sibTrans" cxnId="{C0837931-FDD6-4B06-BF54-06A967F9EE1F}">
      <dgm:prSet/>
      <dgm:spPr/>
      <dgm:t>
        <a:bodyPr/>
        <a:lstStyle/>
        <a:p>
          <a:endParaRPr lang="en-US" sz="2000"/>
        </a:p>
      </dgm:t>
    </dgm:pt>
    <dgm:pt modelId="{6CA7367A-62F4-43D8-9459-3E6D5DB500DD}">
      <dgm:prSet custT="1"/>
      <dgm:spPr/>
      <dgm:t>
        <a:bodyPr/>
        <a:lstStyle/>
        <a:p>
          <a:r>
            <a:rPr lang="en-US" sz="1400"/>
            <a:t>Dual energy X-ray absorptiometry</a:t>
          </a:r>
        </a:p>
      </dgm:t>
    </dgm:pt>
    <dgm:pt modelId="{9565DBD9-C374-4EF9-8AFD-A0CE77065452}" type="parTrans" cxnId="{A9048D26-F984-4F83-9A47-7B82EF53DEDD}">
      <dgm:prSet/>
      <dgm:spPr/>
      <dgm:t>
        <a:bodyPr/>
        <a:lstStyle/>
        <a:p>
          <a:endParaRPr lang="en-US" sz="2000"/>
        </a:p>
      </dgm:t>
    </dgm:pt>
    <dgm:pt modelId="{1E1DCFAD-E54E-408F-8CA7-4DFF435C51D1}" type="sibTrans" cxnId="{A9048D26-F984-4F83-9A47-7B82EF53DEDD}">
      <dgm:prSet/>
      <dgm:spPr/>
      <dgm:t>
        <a:bodyPr/>
        <a:lstStyle/>
        <a:p>
          <a:endParaRPr lang="en-US" sz="2000"/>
        </a:p>
      </dgm:t>
    </dgm:pt>
    <dgm:pt modelId="{80A87A1F-E744-4BAC-9D4C-CFDD9C6E1E79}">
      <dgm:prSet custT="1"/>
      <dgm:spPr/>
      <dgm:t>
        <a:bodyPr/>
        <a:lstStyle/>
        <a:p>
          <a:r>
            <a:rPr lang="en-US" sz="6600" b="1"/>
            <a:t>CT:</a:t>
          </a:r>
          <a:endParaRPr lang="en-US" sz="6600"/>
        </a:p>
      </dgm:t>
    </dgm:pt>
    <dgm:pt modelId="{DD04C411-C80D-43F8-ABA6-4D814EB2A2C8}" type="parTrans" cxnId="{663A63C1-2B8F-4ED9-8407-4E9429943C7C}">
      <dgm:prSet/>
      <dgm:spPr/>
      <dgm:t>
        <a:bodyPr/>
        <a:lstStyle/>
        <a:p>
          <a:endParaRPr lang="en-US" sz="2000"/>
        </a:p>
      </dgm:t>
    </dgm:pt>
    <dgm:pt modelId="{1B670CAA-4155-473E-84A7-852D920BC54D}" type="sibTrans" cxnId="{663A63C1-2B8F-4ED9-8407-4E9429943C7C}">
      <dgm:prSet/>
      <dgm:spPr/>
      <dgm:t>
        <a:bodyPr/>
        <a:lstStyle/>
        <a:p>
          <a:endParaRPr lang="en-US" sz="2000"/>
        </a:p>
      </dgm:t>
    </dgm:pt>
    <dgm:pt modelId="{682DD223-418F-4002-BCD9-D1C1C8C6F2CE}">
      <dgm:prSet custT="1"/>
      <dgm:spPr/>
      <dgm:t>
        <a:bodyPr/>
        <a:lstStyle/>
        <a:p>
          <a:r>
            <a:rPr lang="en-US" sz="1400"/>
            <a:t>Allows measurement of specific fat depots like visceral and subcutaneous abdominal fat</a:t>
          </a:r>
        </a:p>
      </dgm:t>
    </dgm:pt>
    <dgm:pt modelId="{4ED8FFEB-8B07-4238-96ED-C0565EBC7B2D}" type="parTrans" cxnId="{E775DD8A-1B0F-4010-8363-08019DB11F82}">
      <dgm:prSet/>
      <dgm:spPr/>
      <dgm:t>
        <a:bodyPr/>
        <a:lstStyle/>
        <a:p>
          <a:endParaRPr lang="en-US" sz="2000"/>
        </a:p>
      </dgm:t>
    </dgm:pt>
    <dgm:pt modelId="{BD65406C-88DA-477F-9F7D-490B7F1064FB}" type="sibTrans" cxnId="{E775DD8A-1B0F-4010-8363-08019DB11F82}">
      <dgm:prSet/>
      <dgm:spPr/>
      <dgm:t>
        <a:bodyPr/>
        <a:lstStyle/>
        <a:p>
          <a:endParaRPr lang="en-US" sz="2000"/>
        </a:p>
      </dgm:t>
    </dgm:pt>
    <dgm:pt modelId="{E1DEC375-1167-4C67-84D0-6C4A70B95969}">
      <dgm:prSet custT="1"/>
      <dgm:spPr/>
      <dgm:t>
        <a:bodyPr/>
        <a:lstStyle/>
        <a:p>
          <a:r>
            <a:rPr lang="en-US" sz="1400" dirty="0"/>
            <a:t>Strengths: High spatial resolution, quantification of ectopic fat</a:t>
          </a:r>
        </a:p>
      </dgm:t>
    </dgm:pt>
    <dgm:pt modelId="{463A16FA-9E5A-4BB9-829B-7384A759D94B}" type="parTrans" cxnId="{3023915E-6DF5-4727-A050-CD30BFD32792}">
      <dgm:prSet/>
      <dgm:spPr/>
      <dgm:t>
        <a:bodyPr/>
        <a:lstStyle/>
        <a:p>
          <a:endParaRPr lang="en-US" sz="2000"/>
        </a:p>
      </dgm:t>
    </dgm:pt>
    <dgm:pt modelId="{535D24EC-EB48-4527-8F36-9D1BB75AF2E9}" type="sibTrans" cxnId="{3023915E-6DF5-4727-A050-CD30BFD32792}">
      <dgm:prSet/>
      <dgm:spPr/>
      <dgm:t>
        <a:bodyPr/>
        <a:lstStyle/>
        <a:p>
          <a:endParaRPr lang="en-US" sz="2000"/>
        </a:p>
      </dgm:t>
    </dgm:pt>
    <dgm:pt modelId="{8A3D3588-24E2-49D2-B828-21F6357F5D5E}">
      <dgm:prSet custT="1"/>
      <dgm:spPr/>
      <dgm:t>
        <a:bodyPr/>
        <a:lstStyle/>
        <a:p>
          <a:r>
            <a:rPr lang="en-US" sz="1400"/>
            <a:t>Limitations: Radiation exposure, limited ability in severe obesity</a:t>
          </a:r>
        </a:p>
      </dgm:t>
    </dgm:pt>
    <dgm:pt modelId="{BAABD866-1490-4BD0-ACE7-B6ECDD06A942}" type="parTrans" cxnId="{490B4F73-9763-4B3A-8677-1B7F21DA09A8}">
      <dgm:prSet/>
      <dgm:spPr/>
      <dgm:t>
        <a:bodyPr/>
        <a:lstStyle/>
        <a:p>
          <a:endParaRPr lang="en-US" sz="2000"/>
        </a:p>
      </dgm:t>
    </dgm:pt>
    <dgm:pt modelId="{24C07B20-CDCE-413E-BE2A-DBA1F05F1777}" type="sibTrans" cxnId="{490B4F73-9763-4B3A-8677-1B7F21DA09A8}">
      <dgm:prSet/>
      <dgm:spPr/>
      <dgm:t>
        <a:bodyPr/>
        <a:lstStyle/>
        <a:p>
          <a:endParaRPr lang="en-US" sz="2000"/>
        </a:p>
      </dgm:t>
    </dgm:pt>
    <dgm:pt modelId="{EFDE2296-FB91-499A-87CC-AC590C31DA99}">
      <dgm:prSet custT="1"/>
      <dgm:spPr/>
      <dgm:t>
        <a:bodyPr/>
        <a:lstStyle/>
        <a:p>
          <a:r>
            <a:rPr lang="en-US" sz="6600" b="1" dirty="0"/>
            <a:t>DEXA:</a:t>
          </a:r>
        </a:p>
      </dgm:t>
    </dgm:pt>
    <dgm:pt modelId="{B3406E25-D050-4A1B-B0DD-11A19C370100}" type="parTrans" cxnId="{6DEADF32-D9F8-4974-B6AB-A0774DCC7698}">
      <dgm:prSet/>
      <dgm:spPr/>
      <dgm:t>
        <a:bodyPr/>
        <a:lstStyle/>
        <a:p>
          <a:endParaRPr lang="en-US" sz="2000"/>
        </a:p>
      </dgm:t>
    </dgm:pt>
    <dgm:pt modelId="{03EEA8D0-FA73-4BF9-BD7E-04AE9D437A59}" type="sibTrans" cxnId="{6DEADF32-D9F8-4974-B6AB-A0774DCC7698}">
      <dgm:prSet/>
      <dgm:spPr/>
      <dgm:t>
        <a:bodyPr/>
        <a:lstStyle/>
        <a:p>
          <a:endParaRPr lang="en-US" sz="2000"/>
        </a:p>
      </dgm:t>
    </dgm:pt>
    <dgm:pt modelId="{7F3BAC05-14B1-48DD-9E6E-C49F75777A5C}">
      <dgm:prSet custT="1"/>
      <dgm:spPr/>
      <dgm:t>
        <a:bodyPr/>
        <a:lstStyle/>
        <a:p>
          <a:pPr>
            <a:buFont typeface="Arial" panose="020B0604020202020204" pitchFamily="34" charset="0"/>
            <a:buChar char="•"/>
          </a:pPr>
          <a:r>
            <a:rPr lang="en-US" sz="1400" b="0" i="0"/>
            <a:t>Utilizes two low-dose X-ray beams to estimate fat mass, lean mass, and bone mineral density</a:t>
          </a:r>
          <a:endParaRPr lang="en-US" sz="1400" b="1" dirty="0"/>
        </a:p>
      </dgm:t>
    </dgm:pt>
    <dgm:pt modelId="{E13BB622-869C-4B0A-BF80-57D40BD19CF5}" type="parTrans" cxnId="{9BBBFD2E-05AB-452E-B560-6CA720818EAB}">
      <dgm:prSet/>
      <dgm:spPr/>
      <dgm:t>
        <a:bodyPr/>
        <a:lstStyle/>
        <a:p>
          <a:endParaRPr lang="en-US" sz="2000"/>
        </a:p>
      </dgm:t>
    </dgm:pt>
    <dgm:pt modelId="{9D895213-234A-444D-B1B8-1EAC051B4570}" type="sibTrans" cxnId="{9BBBFD2E-05AB-452E-B560-6CA720818EAB}">
      <dgm:prSet/>
      <dgm:spPr/>
      <dgm:t>
        <a:bodyPr/>
        <a:lstStyle/>
        <a:p>
          <a:endParaRPr lang="en-US" sz="2000"/>
        </a:p>
      </dgm:t>
    </dgm:pt>
    <dgm:pt modelId="{C0DE185C-3258-4EE1-8227-9D8285120F75}">
      <dgm:prSet custT="1"/>
      <dgm:spPr/>
      <dgm:t>
        <a:bodyPr/>
        <a:lstStyle/>
        <a:p>
          <a:pPr>
            <a:buFont typeface="Arial" panose="020B0604020202020204" pitchFamily="34" charset="0"/>
            <a:buChar char="•"/>
          </a:pPr>
          <a:r>
            <a:rPr lang="en-US" sz="1400" b="0" i="0" dirty="0"/>
            <a:t>Strengths: Accurate, distinguishes fat and lean tissue</a:t>
          </a:r>
        </a:p>
      </dgm:t>
    </dgm:pt>
    <dgm:pt modelId="{84607060-E531-4CBF-8410-03544D8FE0E0}" type="parTrans" cxnId="{4D69130C-EA08-4906-9A87-A8B82E373BD8}">
      <dgm:prSet/>
      <dgm:spPr/>
      <dgm:t>
        <a:bodyPr/>
        <a:lstStyle/>
        <a:p>
          <a:endParaRPr lang="en-US" sz="2000"/>
        </a:p>
      </dgm:t>
    </dgm:pt>
    <dgm:pt modelId="{36109BC2-E48C-458E-A40E-CE8B0730EA34}" type="sibTrans" cxnId="{4D69130C-EA08-4906-9A87-A8B82E373BD8}">
      <dgm:prSet/>
      <dgm:spPr/>
      <dgm:t>
        <a:bodyPr/>
        <a:lstStyle/>
        <a:p>
          <a:endParaRPr lang="en-US" sz="2000"/>
        </a:p>
      </dgm:t>
    </dgm:pt>
    <dgm:pt modelId="{9791CC1E-5C41-4C42-972E-674B93D3A0C7}">
      <dgm:prSet custT="1"/>
      <dgm:spPr/>
      <dgm:t>
        <a:bodyPr/>
        <a:lstStyle/>
        <a:p>
          <a:pPr>
            <a:buFont typeface="Arial" panose="020B0604020202020204" pitchFamily="34" charset="0"/>
            <a:buChar char="•"/>
          </a:pPr>
          <a:r>
            <a:rPr lang="en-US" sz="1400" b="0" i="0" dirty="0"/>
            <a:t>Limitations: Cannot differentiate subcutaneous and visceral fat, limited ability to accommodate severe obesity, radiation exposure </a:t>
          </a:r>
        </a:p>
      </dgm:t>
    </dgm:pt>
    <dgm:pt modelId="{76E6A4DD-EE31-4AA2-BA36-3CEBE52EE251}" type="parTrans" cxnId="{1FC13123-CA01-4D76-9130-16242E4F5088}">
      <dgm:prSet/>
      <dgm:spPr/>
      <dgm:t>
        <a:bodyPr/>
        <a:lstStyle/>
        <a:p>
          <a:endParaRPr lang="en-US" sz="2000"/>
        </a:p>
      </dgm:t>
    </dgm:pt>
    <dgm:pt modelId="{535CA490-EE86-4E69-B191-E5565AA45726}" type="sibTrans" cxnId="{1FC13123-CA01-4D76-9130-16242E4F5088}">
      <dgm:prSet/>
      <dgm:spPr/>
      <dgm:t>
        <a:bodyPr/>
        <a:lstStyle/>
        <a:p>
          <a:endParaRPr lang="en-US" sz="2000"/>
        </a:p>
      </dgm:t>
    </dgm:pt>
    <dgm:pt modelId="{C168FC23-2E62-4ED5-9777-880527872AD6}" type="pres">
      <dgm:prSet presAssocID="{ACBD47C6-1741-47D4-B014-CA589C68DAED}" presName="Name0" presStyleCnt="0">
        <dgm:presLayoutVars>
          <dgm:dir/>
          <dgm:animLvl val="lvl"/>
          <dgm:resizeHandles val="exact"/>
        </dgm:presLayoutVars>
      </dgm:prSet>
      <dgm:spPr/>
      <dgm:t>
        <a:bodyPr/>
        <a:lstStyle/>
        <a:p>
          <a:endParaRPr lang="en-US"/>
        </a:p>
      </dgm:t>
    </dgm:pt>
    <dgm:pt modelId="{ACD057E8-D770-4CDC-84E3-EE994293D772}" type="pres">
      <dgm:prSet presAssocID="{8C8CC4B5-A5CF-4DE9-A4D6-3A3DC3E3A335}" presName="linNode" presStyleCnt="0"/>
      <dgm:spPr/>
    </dgm:pt>
    <dgm:pt modelId="{C7488E63-8FFB-4F0C-83A5-9197C139635C}" type="pres">
      <dgm:prSet presAssocID="{8C8CC4B5-A5CF-4DE9-A4D6-3A3DC3E3A335}" presName="parentText" presStyleLbl="node1" presStyleIdx="0" presStyleCnt="3">
        <dgm:presLayoutVars>
          <dgm:chMax val="1"/>
          <dgm:bulletEnabled val="1"/>
        </dgm:presLayoutVars>
      </dgm:prSet>
      <dgm:spPr/>
      <dgm:t>
        <a:bodyPr/>
        <a:lstStyle/>
        <a:p>
          <a:endParaRPr lang="en-US"/>
        </a:p>
      </dgm:t>
    </dgm:pt>
    <dgm:pt modelId="{A77CD0F9-10EA-4F6A-AF9C-E8DA818FC9A9}" type="pres">
      <dgm:prSet presAssocID="{8C8CC4B5-A5CF-4DE9-A4D6-3A3DC3E3A335}" presName="descendantText" presStyleLbl="alignAccFollowNode1" presStyleIdx="0" presStyleCnt="3" custScaleY="135879">
        <dgm:presLayoutVars>
          <dgm:bulletEnabled val="1"/>
        </dgm:presLayoutVars>
      </dgm:prSet>
      <dgm:spPr/>
      <dgm:t>
        <a:bodyPr/>
        <a:lstStyle/>
        <a:p>
          <a:endParaRPr lang="en-US"/>
        </a:p>
      </dgm:t>
    </dgm:pt>
    <dgm:pt modelId="{8A424223-CCE1-4589-9A92-B11739AB4653}" type="pres">
      <dgm:prSet presAssocID="{6E149229-97E6-4A8B-B374-3946A9C54CA3}" presName="sp" presStyleCnt="0"/>
      <dgm:spPr/>
    </dgm:pt>
    <dgm:pt modelId="{5895A52B-723C-4EC7-A360-AE8B794C39E6}" type="pres">
      <dgm:prSet presAssocID="{EFDE2296-FB91-499A-87CC-AC590C31DA99}" presName="linNode" presStyleCnt="0"/>
      <dgm:spPr/>
    </dgm:pt>
    <dgm:pt modelId="{FB2C6CCF-6D51-47AB-848A-2B91493DCE47}" type="pres">
      <dgm:prSet presAssocID="{EFDE2296-FB91-499A-87CC-AC590C31DA99}" presName="parentText" presStyleLbl="node1" presStyleIdx="1" presStyleCnt="3">
        <dgm:presLayoutVars>
          <dgm:chMax val="1"/>
          <dgm:bulletEnabled val="1"/>
        </dgm:presLayoutVars>
      </dgm:prSet>
      <dgm:spPr/>
      <dgm:t>
        <a:bodyPr/>
        <a:lstStyle/>
        <a:p>
          <a:endParaRPr lang="en-US"/>
        </a:p>
      </dgm:t>
    </dgm:pt>
    <dgm:pt modelId="{6B3749A3-E3AF-49C5-8264-8F2AD2381F4A}" type="pres">
      <dgm:prSet presAssocID="{EFDE2296-FB91-499A-87CC-AC590C31DA99}" presName="descendantText" presStyleLbl="alignAccFollowNode1" presStyleIdx="1" presStyleCnt="3">
        <dgm:presLayoutVars>
          <dgm:bulletEnabled val="1"/>
        </dgm:presLayoutVars>
      </dgm:prSet>
      <dgm:spPr/>
      <dgm:t>
        <a:bodyPr/>
        <a:lstStyle/>
        <a:p>
          <a:endParaRPr lang="en-US"/>
        </a:p>
      </dgm:t>
    </dgm:pt>
    <dgm:pt modelId="{8D0F8C8B-91FA-49FF-B013-DA5637C49277}" type="pres">
      <dgm:prSet presAssocID="{03EEA8D0-FA73-4BF9-BD7E-04AE9D437A59}" presName="sp" presStyleCnt="0"/>
      <dgm:spPr/>
    </dgm:pt>
    <dgm:pt modelId="{7E32CE03-3097-4268-8356-51A7EF36395A}" type="pres">
      <dgm:prSet presAssocID="{80A87A1F-E744-4BAC-9D4C-CFDD9C6E1E79}" presName="linNode" presStyleCnt="0"/>
      <dgm:spPr/>
    </dgm:pt>
    <dgm:pt modelId="{B08842B6-FC5F-4BC1-B656-F911531C6339}" type="pres">
      <dgm:prSet presAssocID="{80A87A1F-E744-4BAC-9D4C-CFDD9C6E1E79}" presName="parentText" presStyleLbl="node1" presStyleIdx="2" presStyleCnt="3">
        <dgm:presLayoutVars>
          <dgm:chMax val="1"/>
          <dgm:bulletEnabled val="1"/>
        </dgm:presLayoutVars>
      </dgm:prSet>
      <dgm:spPr/>
      <dgm:t>
        <a:bodyPr/>
        <a:lstStyle/>
        <a:p>
          <a:endParaRPr lang="en-US"/>
        </a:p>
      </dgm:t>
    </dgm:pt>
    <dgm:pt modelId="{80FFD44D-6AC8-4818-8B0F-7B74AC753CEE}" type="pres">
      <dgm:prSet presAssocID="{80A87A1F-E744-4BAC-9D4C-CFDD9C6E1E79}" presName="descendantText" presStyleLbl="alignAccFollowNode1" presStyleIdx="2" presStyleCnt="3">
        <dgm:presLayoutVars>
          <dgm:bulletEnabled val="1"/>
        </dgm:presLayoutVars>
      </dgm:prSet>
      <dgm:spPr/>
      <dgm:t>
        <a:bodyPr/>
        <a:lstStyle/>
        <a:p>
          <a:endParaRPr lang="en-US"/>
        </a:p>
      </dgm:t>
    </dgm:pt>
  </dgm:ptLst>
  <dgm:cxnLst>
    <dgm:cxn modelId="{B2DA427E-BBFC-405E-AFBD-27070821B891}" type="presOf" srcId="{EFDE2296-FB91-499A-87CC-AC590C31DA99}" destId="{FB2C6CCF-6D51-47AB-848A-2B91493DCE47}" srcOrd="0" destOrd="0" presId="urn:microsoft.com/office/officeart/2005/8/layout/vList5"/>
    <dgm:cxn modelId="{B8DA49BD-121C-4405-BD6B-DFD766F145CC}" type="presOf" srcId="{6CA7367A-62F4-43D8-9459-3E6D5DB500DD}" destId="{A77CD0F9-10EA-4F6A-AF9C-E8DA818FC9A9}" srcOrd="0" destOrd="3" presId="urn:microsoft.com/office/officeart/2005/8/layout/vList5"/>
    <dgm:cxn modelId="{08D431B0-1EB0-4FD9-A8FD-3FBA8C6FD1D0}" type="presOf" srcId="{ACBD47C6-1741-47D4-B014-CA589C68DAED}" destId="{C168FC23-2E62-4ED5-9777-880527872AD6}" srcOrd="0" destOrd="0" presId="urn:microsoft.com/office/officeart/2005/8/layout/vList5"/>
    <dgm:cxn modelId="{8BA2592E-6BEE-455F-BCD9-BED094893824}" type="presOf" srcId="{A9D5E24E-7443-471F-9B3C-4DF95C1EEDEF}" destId="{A77CD0F9-10EA-4F6A-AF9C-E8DA818FC9A9}" srcOrd="0" destOrd="2" presId="urn:microsoft.com/office/officeart/2005/8/layout/vList5"/>
    <dgm:cxn modelId="{A9048D26-F984-4F83-9A47-7B82EF53DEDD}" srcId="{8C8CC4B5-A5CF-4DE9-A4D6-3A3DC3E3A335}" destId="{6CA7367A-62F4-43D8-9459-3E6D5DB500DD}" srcOrd="1" destOrd="0" parTransId="{9565DBD9-C374-4EF9-8AFD-A0CE77065452}" sibTransId="{1E1DCFAD-E54E-408F-8CA7-4DFF435C51D1}"/>
    <dgm:cxn modelId="{6DEADF32-D9F8-4974-B6AB-A0774DCC7698}" srcId="{ACBD47C6-1741-47D4-B014-CA589C68DAED}" destId="{EFDE2296-FB91-499A-87CC-AC590C31DA99}" srcOrd="1" destOrd="0" parTransId="{B3406E25-D050-4A1B-B0DD-11A19C370100}" sibTransId="{03EEA8D0-FA73-4BF9-BD7E-04AE9D437A59}"/>
    <dgm:cxn modelId="{663A63C1-2B8F-4ED9-8407-4E9429943C7C}" srcId="{ACBD47C6-1741-47D4-B014-CA589C68DAED}" destId="{80A87A1F-E744-4BAC-9D4C-CFDD9C6E1E79}" srcOrd="2" destOrd="0" parTransId="{DD04C411-C80D-43F8-ABA6-4D814EB2A2C8}" sibTransId="{1B670CAA-4155-473E-84A7-852D920BC54D}"/>
    <dgm:cxn modelId="{8579CC66-43A0-41E6-BE73-F05D9909EF5F}" type="presOf" srcId="{682DD223-418F-4002-BCD9-D1C1C8C6F2CE}" destId="{80FFD44D-6AC8-4818-8B0F-7B74AC753CEE}" srcOrd="0" destOrd="0" presId="urn:microsoft.com/office/officeart/2005/8/layout/vList5"/>
    <dgm:cxn modelId="{490B4F73-9763-4B3A-8677-1B7F21DA09A8}" srcId="{682DD223-418F-4002-BCD9-D1C1C8C6F2CE}" destId="{8A3D3588-24E2-49D2-B828-21F6357F5D5E}" srcOrd="1" destOrd="0" parTransId="{BAABD866-1490-4BD0-ACE7-B6ECDD06A942}" sibTransId="{24C07B20-CDCE-413E-BE2A-DBA1F05F1777}"/>
    <dgm:cxn modelId="{1A88C6A5-93BD-4C8A-96E2-00E5D13877AA}" type="presOf" srcId="{8A3D3588-24E2-49D2-B828-21F6357F5D5E}" destId="{80FFD44D-6AC8-4818-8B0F-7B74AC753CEE}" srcOrd="0" destOrd="2" presId="urn:microsoft.com/office/officeart/2005/8/layout/vList5"/>
    <dgm:cxn modelId="{91212E15-CDC0-4588-9C15-DBD3C3E75C7C}" type="presOf" srcId="{9791CC1E-5C41-4C42-972E-674B93D3A0C7}" destId="{6B3749A3-E3AF-49C5-8264-8F2AD2381F4A}" srcOrd="0" destOrd="2" presId="urn:microsoft.com/office/officeart/2005/8/layout/vList5"/>
    <dgm:cxn modelId="{989D5B92-C5FA-4F70-8CDD-CC3046A6A72E}" type="presOf" srcId="{7F3BAC05-14B1-48DD-9E6E-C49F75777A5C}" destId="{6B3749A3-E3AF-49C5-8264-8F2AD2381F4A}" srcOrd="0" destOrd="0" presId="urn:microsoft.com/office/officeart/2005/8/layout/vList5"/>
    <dgm:cxn modelId="{B7E29ED2-1E20-42D7-B8B1-CDE24817D5E9}" type="presOf" srcId="{80A87A1F-E744-4BAC-9D4C-CFDD9C6E1E79}" destId="{B08842B6-FC5F-4BC1-B656-F911531C6339}" srcOrd="0" destOrd="0" presId="urn:microsoft.com/office/officeart/2005/8/layout/vList5"/>
    <dgm:cxn modelId="{DFF97FF7-29B4-4B71-915A-1DE00CA6DE3A}" srcId="{8C8CC4B5-A5CF-4DE9-A4D6-3A3DC3E3A335}" destId="{A288D1BE-4FB8-4FBA-8755-AAD4E25273C3}" srcOrd="0" destOrd="0" parTransId="{2470820E-F441-48EF-AC71-3A9385121B97}" sibTransId="{60636BD5-C27D-4C25-AA6B-9B2EBAFC5F49}"/>
    <dgm:cxn modelId="{0F62BB52-7A70-460C-B016-1A7D16AB22C0}" srcId="{ACBD47C6-1741-47D4-B014-CA589C68DAED}" destId="{8C8CC4B5-A5CF-4DE9-A4D6-3A3DC3E3A335}" srcOrd="0" destOrd="0" parTransId="{A15E52F8-7428-499F-9E47-04881D0566FE}" sibTransId="{6E149229-97E6-4A8B-B374-3946A9C54CA3}"/>
    <dgm:cxn modelId="{0BED8651-AC63-4673-9D1C-0593108C6303}" srcId="{A288D1BE-4FB8-4FBA-8755-AAD4E25273C3}" destId="{78285185-975D-435D-A568-8D838C828A54}" srcOrd="0" destOrd="0" parTransId="{9B21FC77-7400-4E7A-ABB5-D4E17893E004}" sibTransId="{FD01D3CD-B699-4770-A34B-96D8EC196BF8}"/>
    <dgm:cxn modelId="{23A390F6-103B-44D3-A879-427BD64BE2D0}" type="presOf" srcId="{C0DE185C-3258-4EE1-8227-9D8285120F75}" destId="{6B3749A3-E3AF-49C5-8264-8F2AD2381F4A}" srcOrd="0" destOrd="1" presId="urn:microsoft.com/office/officeart/2005/8/layout/vList5"/>
    <dgm:cxn modelId="{1FC13123-CA01-4D76-9130-16242E4F5088}" srcId="{7F3BAC05-14B1-48DD-9E6E-C49F75777A5C}" destId="{9791CC1E-5C41-4C42-972E-674B93D3A0C7}" srcOrd="1" destOrd="0" parTransId="{76E6A4DD-EE31-4AA2-BA36-3CEBE52EE251}" sibTransId="{535CA490-EE86-4E69-B191-E5565AA45726}"/>
    <dgm:cxn modelId="{3023915E-6DF5-4727-A050-CD30BFD32792}" srcId="{682DD223-418F-4002-BCD9-D1C1C8C6F2CE}" destId="{E1DEC375-1167-4C67-84D0-6C4A70B95969}" srcOrd="0" destOrd="0" parTransId="{463A16FA-9E5A-4BB9-829B-7384A759D94B}" sibTransId="{535D24EC-EB48-4527-8F36-9D1BB75AF2E9}"/>
    <dgm:cxn modelId="{E678ADC0-66E7-470D-B434-035C394C1739}" type="presOf" srcId="{8C8CC4B5-A5CF-4DE9-A4D6-3A3DC3E3A335}" destId="{C7488E63-8FFB-4F0C-83A5-9197C139635C}" srcOrd="0" destOrd="0" presId="urn:microsoft.com/office/officeart/2005/8/layout/vList5"/>
    <dgm:cxn modelId="{E775DD8A-1B0F-4010-8363-08019DB11F82}" srcId="{80A87A1F-E744-4BAC-9D4C-CFDD9C6E1E79}" destId="{682DD223-418F-4002-BCD9-D1C1C8C6F2CE}" srcOrd="0" destOrd="0" parTransId="{4ED8FFEB-8B07-4238-96ED-C0565EBC7B2D}" sibTransId="{BD65406C-88DA-477F-9F7D-490B7F1064FB}"/>
    <dgm:cxn modelId="{92E7E55D-BE02-415A-9D19-19476698B2B3}" type="presOf" srcId="{78285185-975D-435D-A568-8D838C828A54}" destId="{A77CD0F9-10EA-4F6A-AF9C-E8DA818FC9A9}" srcOrd="0" destOrd="1" presId="urn:microsoft.com/office/officeart/2005/8/layout/vList5"/>
    <dgm:cxn modelId="{4D69130C-EA08-4906-9A87-A8B82E373BD8}" srcId="{7F3BAC05-14B1-48DD-9E6E-C49F75777A5C}" destId="{C0DE185C-3258-4EE1-8227-9D8285120F75}" srcOrd="0" destOrd="0" parTransId="{84607060-E531-4CBF-8410-03544D8FE0E0}" sibTransId="{36109BC2-E48C-458E-A40E-CE8B0730EA34}"/>
    <dgm:cxn modelId="{9BBBFD2E-05AB-452E-B560-6CA720818EAB}" srcId="{EFDE2296-FB91-499A-87CC-AC590C31DA99}" destId="{7F3BAC05-14B1-48DD-9E6E-C49F75777A5C}" srcOrd="0" destOrd="0" parTransId="{E13BB622-869C-4B0A-BF80-57D40BD19CF5}" sibTransId="{9D895213-234A-444D-B1B8-1EAC051B4570}"/>
    <dgm:cxn modelId="{E1A9A475-AD02-4BD5-AC25-F2FC8451FA6E}" type="presOf" srcId="{E1DEC375-1167-4C67-84D0-6C4A70B95969}" destId="{80FFD44D-6AC8-4818-8B0F-7B74AC753CEE}" srcOrd="0" destOrd="1" presId="urn:microsoft.com/office/officeart/2005/8/layout/vList5"/>
    <dgm:cxn modelId="{C0837931-FDD6-4B06-BF54-06A967F9EE1F}" srcId="{A288D1BE-4FB8-4FBA-8755-AAD4E25273C3}" destId="{A9D5E24E-7443-471F-9B3C-4DF95C1EEDEF}" srcOrd="1" destOrd="0" parTransId="{471CEF2B-4EF1-4058-A493-6DFF0F8F3F19}" sibTransId="{9A4804EB-E0FF-46B5-A86C-96D40F8541DB}"/>
    <dgm:cxn modelId="{929F5FCD-8443-4B8E-92C7-CFD7DA746ADE}" type="presOf" srcId="{A288D1BE-4FB8-4FBA-8755-AAD4E25273C3}" destId="{A77CD0F9-10EA-4F6A-AF9C-E8DA818FC9A9}" srcOrd="0" destOrd="0" presId="urn:microsoft.com/office/officeart/2005/8/layout/vList5"/>
    <dgm:cxn modelId="{044DF0E6-251A-421A-A138-FE4E124E87E8}" type="presParOf" srcId="{C168FC23-2E62-4ED5-9777-880527872AD6}" destId="{ACD057E8-D770-4CDC-84E3-EE994293D772}" srcOrd="0" destOrd="0" presId="urn:microsoft.com/office/officeart/2005/8/layout/vList5"/>
    <dgm:cxn modelId="{7C359CDD-1EFF-43E2-8721-4D061A409E54}" type="presParOf" srcId="{ACD057E8-D770-4CDC-84E3-EE994293D772}" destId="{C7488E63-8FFB-4F0C-83A5-9197C139635C}" srcOrd="0" destOrd="0" presId="urn:microsoft.com/office/officeart/2005/8/layout/vList5"/>
    <dgm:cxn modelId="{74C74A15-A620-4079-B6E7-C0FDB9D91109}" type="presParOf" srcId="{ACD057E8-D770-4CDC-84E3-EE994293D772}" destId="{A77CD0F9-10EA-4F6A-AF9C-E8DA818FC9A9}" srcOrd="1" destOrd="0" presId="urn:microsoft.com/office/officeart/2005/8/layout/vList5"/>
    <dgm:cxn modelId="{F08D1F54-5A7D-4176-9FBF-F42F878C054E}" type="presParOf" srcId="{C168FC23-2E62-4ED5-9777-880527872AD6}" destId="{8A424223-CCE1-4589-9A92-B11739AB4653}" srcOrd="1" destOrd="0" presId="urn:microsoft.com/office/officeart/2005/8/layout/vList5"/>
    <dgm:cxn modelId="{081FD223-0380-497A-B046-F80A1D8CD515}" type="presParOf" srcId="{C168FC23-2E62-4ED5-9777-880527872AD6}" destId="{5895A52B-723C-4EC7-A360-AE8B794C39E6}" srcOrd="2" destOrd="0" presId="urn:microsoft.com/office/officeart/2005/8/layout/vList5"/>
    <dgm:cxn modelId="{3795A44C-BC7C-447C-8EF8-F62F4374C554}" type="presParOf" srcId="{5895A52B-723C-4EC7-A360-AE8B794C39E6}" destId="{FB2C6CCF-6D51-47AB-848A-2B91493DCE47}" srcOrd="0" destOrd="0" presId="urn:microsoft.com/office/officeart/2005/8/layout/vList5"/>
    <dgm:cxn modelId="{C21335C4-88B8-468F-9BB9-D132DB3BED29}" type="presParOf" srcId="{5895A52B-723C-4EC7-A360-AE8B794C39E6}" destId="{6B3749A3-E3AF-49C5-8264-8F2AD2381F4A}" srcOrd="1" destOrd="0" presId="urn:microsoft.com/office/officeart/2005/8/layout/vList5"/>
    <dgm:cxn modelId="{2B511BC9-3B5F-4DCC-AE17-8E62568387AA}" type="presParOf" srcId="{C168FC23-2E62-4ED5-9777-880527872AD6}" destId="{8D0F8C8B-91FA-49FF-B013-DA5637C49277}" srcOrd="3" destOrd="0" presId="urn:microsoft.com/office/officeart/2005/8/layout/vList5"/>
    <dgm:cxn modelId="{ED2E8A26-4E3C-4B0D-8597-C9D4D90C6C82}" type="presParOf" srcId="{C168FC23-2E62-4ED5-9777-880527872AD6}" destId="{7E32CE03-3097-4268-8356-51A7EF36395A}" srcOrd="4" destOrd="0" presId="urn:microsoft.com/office/officeart/2005/8/layout/vList5"/>
    <dgm:cxn modelId="{E45E477C-8B5D-4B78-BEEF-1E4C6CD91738}" type="presParOf" srcId="{7E32CE03-3097-4268-8356-51A7EF36395A}" destId="{B08842B6-FC5F-4BC1-B656-F911531C6339}" srcOrd="0" destOrd="0" presId="urn:microsoft.com/office/officeart/2005/8/layout/vList5"/>
    <dgm:cxn modelId="{1B8CC032-A0AC-4583-9C91-334F2B5161A1}" type="presParOf" srcId="{7E32CE03-3097-4268-8356-51A7EF36395A}" destId="{80FFD44D-6AC8-4818-8B0F-7B74AC753C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6C75E-7C08-4812-AD24-C550E375D461}">
      <dsp:nvSpPr>
        <dsp:cNvPr id="0" name=""/>
        <dsp:cNvSpPr/>
      </dsp:nvSpPr>
      <dsp:spPr>
        <a:xfrm>
          <a:off x="0" y="112314"/>
          <a:ext cx="10515600"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USPSTF: </a:t>
          </a:r>
        </a:p>
      </dsp:txBody>
      <dsp:txXfrm>
        <a:off x="30442" y="142756"/>
        <a:ext cx="10454716" cy="562726"/>
      </dsp:txXfrm>
    </dsp:sp>
    <dsp:sp modelId="{C9CFA601-131B-4E53-A23C-1A7C3E1080B3}">
      <dsp:nvSpPr>
        <dsp:cNvPr id="0" name=""/>
        <dsp:cNvSpPr/>
      </dsp:nvSpPr>
      <dsp:spPr>
        <a:xfrm>
          <a:off x="0" y="735924"/>
          <a:ext cx="10515600" cy="158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Recommends screening all adults for obesity </a:t>
          </a:r>
        </a:p>
        <a:p>
          <a:pPr marL="228600" lvl="1" indent="-228600" algn="l" defTabSz="889000">
            <a:lnSpc>
              <a:spcPct val="90000"/>
            </a:lnSpc>
            <a:spcBef>
              <a:spcPct val="0"/>
            </a:spcBef>
            <a:spcAft>
              <a:spcPct val="20000"/>
            </a:spcAft>
            <a:buChar char="••"/>
          </a:pPr>
          <a:r>
            <a:rPr lang="en-US" sz="2000" kern="1200" dirty="0"/>
            <a:t>Clinicians should offer or refer patients with a body mass index (BMI) of 30 kg/m</a:t>
          </a:r>
          <a:r>
            <a:rPr lang="en-US" sz="2000" kern="1200" baseline="30000" dirty="0"/>
            <a:t>2</a:t>
          </a:r>
          <a:r>
            <a:rPr lang="en-US" sz="2000" kern="1200" dirty="0"/>
            <a:t> or higher to intensive, multicomponent behavioral interventions</a:t>
          </a:r>
        </a:p>
        <a:p>
          <a:pPr marL="228600" lvl="1" indent="-228600" algn="l" defTabSz="889000">
            <a:lnSpc>
              <a:spcPct val="90000"/>
            </a:lnSpc>
            <a:spcBef>
              <a:spcPct val="0"/>
            </a:spcBef>
            <a:spcAft>
              <a:spcPct val="20000"/>
            </a:spcAft>
            <a:buChar char="••"/>
          </a:pPr>
          <a:r>
            <a:rPr lang="en-US" sz="2000" kern="1200" dirty="0"/>
            <a:t>The USPSTF found inadequate evidence on optimal screening intervals, but annual screening is commonly recommended</a:t>
          </a:r>
        </a:p>
      </dsp:txBody>
      <dsp:txXfrm>
        <a:off x="0" y="735924"/>
        <a:ext cx="10515600" cy="1587690"/>
      </dsp:txXfrm>
    </dsp:sp>
    <dsp:sp modelId="{7ECB834F-A9AB-42D9-974D-7C9AC373F09D}">
      <dsp:nvSpPr>
        <dsp:cNvPr id="0" name=""/>
        <dsp:cNvSpPr/>
      </dsp:nvSpPr>
      <dsp:spPr>
        <a:xfrm>
          <a:off x="0" y="2323615"/>
          <a:ext cx="10515600" cy="62361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ACC/AHA:</a:t>
          </a:r>
        </a:p>
      </dsp:txBody>
      <dsp:txXfrm>
        <a:off x="30442" y="2354057"/>
        <a:ext cx="10454716" cy="562726"/>
      </dsp:txXfrm>
    </dsp:sp>
    <dsp:sp modelId="{B6C2B3B8-0FAC-4ACD-845D-272AF3982326}">
      <dsp:nvSpPr>
        <dsp:cNvPr id="0" name=""/>
        <dsp:cNvSpPr/>
      </dsp:nvSpPr>
      <dsp:spPr>
        <a:xfrm>
          <a:off x="0" y="2947225"/>
          <a:ext cx="1051560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Annual screening of all adults for obesity using BMI measurement and waist circumference</a:t>
          </a:r>
        </a:p>
        <a:p>
          <a:pPr marL="228600" lvl="1" indent="-228600" algn="l" defTabSz="889000">
            <a:lnSpc>
              <a:spcPct val="90000"/>
            </a:lnSpc>
            <a:spcBef>
              <a:spcPct val="0"/>
            </a:spcBef>
            <a:spcAft>
              <a:spcPct val="20000"/>
            </a:spcAft>
            <a:buChar char="••"/>
          </a:pPr>
          <a:r>
            <a:rPr lang="en-US" sz="2000" kern="1200" dirty="0"/>
            <a:t>Consider using the Edmonton Obesity Staging System</a:t>
          </a:r>
        </a:p>
      </dsp:txBody>
      <dsp:txXfrm>
        <a:off x="0" y="2947225"/>
        <a:ext cx="10515600" cy="699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CD0F9-10EA-4F6A-AF9C-E8DA818FC9A9}">
      <dsp:nvSpPr>
        <dsp:cNvPr id="0" name=""/>
        <dsp:cNvSpPr/>
      </dsp:nvSpPr>
      <dsp:spPr>
        <a:xfrm rot="5400000">
          <a:off x="6335323" y="-2551174"/>
          <a:ext cx="1616602" cy="6723411"/>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Considered the reference standard for assessing total and regional adipose tissue distribution</a:t>
          </a:r>
        </a:p>
        <a:p>
          <a:pPr marL="228600" lvl="2" indent="-114300" algn="l" defTabSz="622300">
            <a:lnSpc>
              <a:spcPct val="90000"/>
            </a:lnSpc>
            <a:spcBef>
              <a:spcPct val="0"/>
            </a:spcBef>
            <a:spcAft>
              <a:spcPct val="15000"/>
            </a:spcAft>
            <a:buChar char="••"/>
          </a:pPr>
          <a:r>
            <a:rPr lang="en-US" sz="1400" kern="1200" dirty="0"/>
            <a:t>Strengths: No ionizing radiation, excellent soft tissue contrast, quantifies ectopic fat</a:t>
          </a:r>
        </a:p>
        <a:p>
          <a:pPr marL="228600" lvl="2" indent="-114300" algn="l" defTabSz="622300">
            <a:lnSpc>
              <a:spcPct val="90000"/>
            </a:lnSpc>
            <a:spcBef>
              <a:spcPct val="0"/>
            </a:spcBef>
            <a:spcAft>
              <a:spcPct val="15000"/>
            </a:spcAft>
            <a:buChar char="••"/>
          </a:pPr>
          <a:r>
            <a:rPr lang="en-US" sz="1400" kern="1200" dirty="0"/>
            <a:t>Limitations: Expensive, longer scan times, limited ability to accommodate severe obesity</a:t>
          </a:r>
        </a:p>
        <a:p>
          <a:pPr marL="114300" lvl="1" indent="-114300" algn="l" defTabSz="622300">
            <a:lnSpc>
              <a:spcPct val="90000"/>
            </a:lnSpc>
            <a:spcBef>
              <a:spcPct val="0"/>
            </a:spcBef>
            <a:spcAft>
              <a:spcPct val="15000"/>
            </a:spcAft>
            <a:buChar char="••"/>
          </a:pPr>
          <a:r>
            <a:rPr lang="en-US" sz="1400" kern="1200"/>
            <a:t>Dual energy X-ray absorptiometry</a:t>
          </a:r>
        </a:p>
      </dsp:txBody>
      <dsp:txXfrm rot="-5400000">
        <a:off x="3781919" y="81146"/>
        <a:ext cx="6644495" cy="1458770"/>
      </dsp:txXfrm>
    </dsp:sp>
    <dsp:sp modelId="{C7488E63-8FFB-4F0C-83A5-9197C139635C}">
      <dsp:nvSpPr>
        <dsp:cNvPr id="0" name=""/>
        <dsp:cNvSpPr/>
      </dsp:nvSpPr>
      <dsp:spPr>
        <a:xfrm>
          <a:off x="0" y="66945"/>
          <a:ext cx="3781919" cy="148717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125730" rIns="251460" bIns="125730" numCol="1" spcCol="1270" anchor="ctr" anchorCtr="0">
          <a:noAutofit/>
        </a:bodyPr>
        <a:lstStyle/>
        <a:p>
          <a:pPr lvl="0" algn="ctr" defTabSz="2933700">
            <a:lnSpc>
              <a:spcPct val="90000"/>
            </a:lnSpc>
            <a:spcBef>
              <a:spcPct val="0"/>
            </a:spcBef>
            <a:spcAft>
              <a:spcPct val="35000"/>
            </a:spcAft>
          </a:pPr>
          <a:r>
            <a:rPr lang="en-US" sz="6600" b="1" kern="1200" dirty="0"/>
            <a:t>MRI:</a:t>
          </a:r>
          <a:endParaRPr lang="en-US" sz="6600" kern="1200" dirty="0"/>
        </a:p>
      </dsp:txBody>
      <dsp:txXfrm>
        <a:off x="72598" y="139543"/>
        <a:ext cx="3636723" cy="1341975"/>
      </dsp:txXfrm>
    </dsp:sp>
    <dsp:sp modelId="{6B3749A3-E3AF-49C5-8264-8F2AD2381F4A}">
      <dsp:nvSpPr>
        <dsp:cNvPr id="0" name=""/>
        <dsp:cNvSpPr/>
      </dsp:nvSpPr>
      <dsp:spPr>
        <a:xfrm rot="5400000">
          <a:off x="6555739" y="-928215"/>
          <a:ext cx="1189736" cy="6729984"/>
        </a:xfrm>
        <a:prstGeom prst="round2Same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0" i="0" kern="1200"/>
            <a:t>Utilizes two low-dose X-ray beams to estimate fat mass, lean mass, and bone mineral density</a:t>
          </a:r>
          <a:endParaRPr lang="en-US" sz="1400" b="1" kern="1200" dirty="0"/>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t>Strengths: Accurate, distinguishes fat and lean tissue</a:t>
          </a: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t>Limitations: Cannot differentiate subcutaneous and visceral fat, limited ability to accommodate severe obesity, radiation exposure </a:t>
          </a:r>
        </a:p>
      </dsp:txBody>
      <dsp:txXfrm rot="-5400000">
        <a:off x="3785615" y="1899987"/>
        <a:ext cx="6671906" cy="1073580"/>
      </dsp:txXfrm>
    </dsp:sp>
    <dsp:sp modelId="{FB2C6CCF-6D51-47AB-848A-2B91493DCE47}">
      <dsp:nvSpPr>
        <dsp:cNvPr id="0" name=""/>
        <dsp:cNvSpPr/>
      </dsp:nvSpPr>
      <dsp:spPr>
        <a:xfrm>
          <a:off x="0" y="1693191"/>
          <a:ext cx="3785616" cy="1487171"/>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125730" rIns="251460" bIns="125730" numCol="1" spcCol="1270" anchor="ctr" anchorCtr="0">
          <a:noAutofit/>
        </a:bodyPr>
        <a:lstStyle/>
        <a:p>
          <a:pPr lvl="0" algn="ctr" defTabSz="2933700">
            <a:lnSpc>
              <a:spcPct val="90000"/>
            </a:lnSpc>
            <a:spcBef>
              <a:spcPct val="0"/>
            </a:spcBef>
            <a:spcAft>
              <a:spcPct val="35000"/>
            </a:spcAft>
          </a:pPr>
          <a:r>
            <a:rPr lang="en-US" sz="6600" b="1" kern="1200" dirty="0"/>
            <a:t>DEXA:</a:t>
          </a:r>
        </a:p>
      </dsp:txBody>
      <dsp:txXfrm>
        <a:off x="72598" y="1765789"/>
        <a:ext cx="3640420" cy="1341975"/>
      </dsp:txXfrm>
    </dsp:sp>
    <dsp:sp modelId="{80FFD44D-6AC8-4818-8B0F-7B74AC753CEE}">
      <dsp:nvSpPr>
        <dsp:cNvPr id="0" name=""/>
        <dsp:cNvSpPr/>
      </dsp:nvSpPr>
      <dsp:spPr>
        <a:xfrm rot="5400000">
          <a:off x="6555739" y="633314"/>
          <a:ext cx="1189736" cy="6729984"/>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Allows measurement of specific fat depots like visceral and subcutaneous abdominal fat</a:t>
          </a:r>
        </a:p>
        <a:p>
          <a:pPr marL="228600" lvl="2" indent="-114300" algn="l" defTabSz="622300">
            <a:lnSpc>
              <a:spcPct val="90000"/>
            </a:lnSpc>
            <a:spcBef>
              <a:spcPct val="0"/>
            </a:spcBef>
            <a:spcAft>
              <a:spcPct val="15000"/>
            </a:spcAft>
            <a:buChar char="••"/>
          </a:pPr>
          <a:r>
            <a:rPr lang="en-US" sz="1400" kern="1200" dirty="0"/>
            <a:t>Strengths: High spatial resolution, quantification of ectopic fat</a:t>
          </a:r>
        </a:p>
        <a:p>
          <a:pPr marL="228600" lvl="2" indent="-114300" algn="l" defTabSz="622300">
            <a:lnSpc>
              <a:spcPct val="90000"/>
            </a:lnSpc>
            <a:spcBef>
              <a:spcPct val="0"/>
            </a:spcBef>
            <a:spcAft>
              <a:spcPct val="15000"/>
            </a:spcAft>
            <a:buChar char="••"/>
          </a:pPr>
          <a:r>
            <a:rPr lang="en-US" sz="1400" kern="1200"/>
            <a:t>Limitations: Radiation exposure, limited ability in severe obesity</a:t>
          </a:r>
        </a:p>
      </dsp:txBody>
      <dsp:txXfrm rot="-5400000">
        <a:off x="3785615" y="3461516"/>
        <a:ext cx="6671906" cy="1073580"/>
      </dsp:txXfrm>
    </dsp:sp>
    <dsp:sp modelId="{B08842B6-FC5F-4BC1-B656-F911531C6339}">
      <dsp:nvSpPr>
        <dsp:cNvPr id="0" name=""/>
        <dsp:cNvSpPr/>
      </dsp:nvSpPr>
      <dsp:spPr>
        <a:xfrm>
          <a:off x="0" y="3254720"/>
          <a:ext cx="3785616" cy="1487171"/>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125730" rIns="251460" bIns="125730" numCol="1" spcCol="1270" anchor="ctr" anchorCtr="0">
          <a:noAutofit/>
        </a:bodyPr>
        <a:lstStyle/>
        <a:p>
          <a:pPr lvl="0" algn="ctr" defTabSz="2933700">
            <a:lnSpc>
              <a:spcPct val="90000"/>
            </a:lnSpc>
            <a:spcBef>
              <a:spcPct val="0"/>
            </a:spcBef>
            <a:spcAft>
              <a:spcPct val="35000"/>
            </a:spcAft>
          </a:pPr>
          <a:r>
            <a:rPr lang="en-US" sz="6600" b="1" kern="1200"/>
            <a:t>CT:</a:t>
          </a:r>
          <a:endParaRPr lang="en-US" sz="6600" kern="1200"/>
        </a:p>
      </dsp:txBody>
      <dsp:txXfrm>
        <a:off x="72598" y="3327318"/>
        <a:ext cx="3640420" cy="13419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197BE-5A53-4EFF-A2DC-8D604AF6AB0F}" type="datetimeFigureOut">
              <a:rPr lang="en-US" smtClean="0"/>
              <a:t>7/15/2024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92E3F-AA83-443C-BAAF-B10E0B131E41}" type="slidenum">
              <a:rPr lang="en-US" smtClean="0"/>
              <a:t>‹#›</a:t>
            </a:fld>
            <a:endParaRPr lang="en-US"/>
          </a:p>
        </p:txBody>
      </p:sp>
    </p:spTree>
    <p:extLst>
      <p:ext uri="{BB962C8B-B14F-4D97-AF65-F5344CB8AC3E}">
        <p14:creationId xmlns:p14="http://schemas.microsoft.com/office/powerpoint/2010/main" val="322824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everyone to the third Weight Management in Community Health learning collaborative live session “Screening for Obesity.” </a:t>
            </a:r>
            <a:endParaRPr lang="en-US" dirty="0"/>
          </a:p>
        </p:txBody>
      </p:sp>
      <p:sp>
        <p:nvSpPr>
          <p:cNvPr id="4" name="Slide Number Placeholder 3"/>
          <p:cNvSpPr>
            <a:spLocks noGrp="1"/>
          </p:cNvSpPr>
          <p:nvPr>
            <p:ph type="sldNum" sz="quarter" idx="10"/>
          </p:nvPr>
        </p:nvSpPr>
        <p:spPr/>
        <p:txBody>
          <a:bodyPr/>
          <a:lstStyle/>
          <a:p>
            <a:fld id="{83092E3F-AA83-443C-BAAF-B10E0B131E41}" type="slidenum">
              <a:rPr lang="en-US" smtClean="0"/>
              <a:t>1</a:t>
            </a:fld>
            <a:endParaRPr lang="en-US"/>
          </a:p>
        </p:txBody>
      </p:sp>
    </p:spTree>
    <p:extLst>
      <p:ext uri="{BB962C8B-B14F-4D97-AF65-F5344CB8AC3E}">
        <p14:creationId xmlns:p14="http://schemas.microsoft.com/office/powerpoint/2010/main" val="196633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now I would like to introduce one our Weight management</a:t>
            </a:r>
            <a:r>
              <a:rPr lang="en-US" baseline="0" dirty="0" smtClean="0"/>
              <a:t> expert faculty for the didactic presentation today, Dr. </a:t>
            </a:r>
            <a:r>
              <a:rPr lang="en-US" baseline="0" dirty="0" err="1" smtClean="0"/>
              <a:t>Mandeep</a:t>
            </a:r>
            <a:r>
              <a:rPr lang="en-US" baseline="0" dirty="0" smtClean="0"/>
              <a:t> </a:t>
            </a:r>
            <a:r>
              <a:rPr lang="en-US" baseline="0" dirty="0" err="1" smtClean="0"/>
              <a:t>Brar</a:t>
            </a:r>
            <a:r>
              <a:rPr lang="en-US" baseline="0" dirty="0" smtClean="0"/>
              <a:t>. Dr. </a:t>
            </a:r>
            <a:r>
              <a:rPr lang="en-US" baseline="0" dirty="0" err="1" smtClean="0"/>
              <a:t>Brar</a:t>
            </a:r>
            <a:r>
              <a:rPr lang="en-US" baseline="0" dirty="0" smtClean="0"/>
              <a:t> </a:t>
            </a:r>
            <a:r>
              <a:rPr lang="en-US" dirty="0" smtClean="0"/>
              <a:t>is a board-certified Clinical</a:t>
            </a:r>
            <a:r>
              <a:rPr lang="en-US" baseline="0" dirty="0" smtClean="0"/>
              <a:t> </a:t>
            </a:r>
            <a:r>
              <a:rPr lang="en-US" dirty="0" smtClean="0"/>
              <a:t>Endocrinologist with extensive experience in managing complex endocrine disorders. She currently works with Cigna Healthcare in Phoenix,</a:t>
            </a:r>
            <a:r>
              <a:rPr lang="en-US" baseline="0" dirty="0" smtClean="0"/>
              <a:t> Arizona, </a:t>
            </a:r>
            <a:r>
              <a:rPr lang="en-US" dirty="0" smtClean="0"/>
              <a:t>focusing on diabetes management and provider training. And now I am going to pass it over to Dr. </a:t>
            </a:r>
            <a:r>
              <a:rPr lang="en-US" dirty="0" err="1" smtClean="0"/>
              <a:t>Brar</a:t>
            </a:r>
            <a:r>
              <a:rPr lang="en-US" dirty="0" smtClean="0"/>
              <a:t>. </a:t>
            </a:r>
            <a:endParaRPr lang="en-US" dirty="0"/>
          </a:p>
        </p:txBody>
      </p:sp>
      <p:sp>
        <p:nvSpPr>
          <p:cNvPr id="4" name="Slide Number Placeholder 3"/>
          <p:cNvSpPr>
            <a:spLocks noGrp="1"/>
          </p:cNvSpPr>
          <p:nvPr>
            <p:ph type="sldNum" sz="quarter" idx="10"/>
          </p:nvPr>
        </p:nvSpPr>
        <p:spPr/>
        <p:txBody>
          <a:bodyPr/>
          <a:lstStyle/>
          <a:p>
            <a:fld id="{83092E3F-AA83-443C-BAAF-B10E0B131E41}" type="slidenum">
              <a:rPr lang="en-US" smtClean="0"/>
              <a:t>10</a:t>
            </a:fld>
            <a:endParaRPr lang="en-US"/>
          </a:p>
        </p:txBody>
      </p:sp>
    </p:spTree>
    <p:extLst>
      <p:ext uri="{BB962C8B-B14F-4D97-AF65-F5344CB8AC3E}">
        <p14:creationId xmlns:p14="http://schemas.microsoft.com/office/powerpoint/2010/main" val="3402504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92E3F-AA83-443C-BAAF-B10E0B131E41}" type="slidenum">
              <a:rPr lang="en-US" smtClean="0"/>
              <a:t>12</a:t>
            </a:fld>
            <a:endParaRPr lang="en-US"/>
          </a:p>
        </p:txBody>
      </p:sp>
    </p:spTree>
    <p:extLst>
      <p:ext uri="{BB962C8B-B14F-4D97-AF65-F5344CB8AC3E}">
        <p14:creationId xmlns:p14="http://schemas.microsoft.com/office/powerpoint/2010/main" val="1004884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92E3F-AA83-443C-BAAF-B10E0B131E41}" type="slidenum">
              <a:rPr lang="en-US" smtClean="0"/>
              <a:t>13</a:t>
            </a:fld>
            <a:endParaRPr lang="en-US"/>
          </a:p>
        </p:txBody>
      </p:sp>
    </p:spTree>
    <p:extLst>
      <p:ext uri="{BB962C8B-B14F-4D97-AF65-F5344CB8AC3E}">
        <p14:creationId xmlns:p14="http://schemas.microsoft.com/office/powerpoint/2010/main" val="3950773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Possible Engagement:</a:t>
            </a:r>
            <a:r>
              <a:rPr lang="en-US" baseline="0" dirty="0" smtClean="0"/>
              <a:t> </a:t>
            </a:r>
            <a:r>
              <a:rPr lang="en-US" sz="1200" kern="1200" dirty="0" smtClean="0">
                <a:solidFill>
                  <a:schemeClr val="tx1"/>
                </a:solidFill>
                <a:effectLst/>
                <a:latin typeface="+mn-lt"/>
                <a:ea typeface="+mn-ea"/>
                <a:cs typeface="+mn-cs"/>
              </a:rPr>
              <a:t>Can everyone please type into the chat, what screening tools does your clinic use to identify obesity?</a:t>
            </a:r>
            <a:endParaRPr lang="en-US" dirty="0" smtClean="0"/>
          </a:p>
          <a:p>
            <a:endParaRPr lang="en-US" dirty="0"/>
          </a:p>
        </p:txBody>
      </p:sp>
      <p:sp>
        <p:nvSpPr>
          <p:cNvPr id="4" name="Slide Number Placeholder 3"/>
          <p:cNvSpPr>
            <a:spLocks noGrp="1"/>
          </p:cNvSpPr>
          <p:nvPr>
            <p:ph type="sldNum" sz="quarter" idx="10"/>
          </p:nvPr>
        </p:nvSpPr>
        <p:spPr/>
        <p:txBody>
          <a:bodyPr/>
          <a:lstStyle/>
          <a:p>
            <a:fld id="{83092E3F-AA83-443C-BAAF-B10E0B131E41}" type="slidenum">
              <a:rPr lang="en-US" smtClean="0"/>
              <a:t>14</a:t>
            </a:fld>
            <a:endParaRPr lang="en-US"/>
          </a:p>
        </p:txBody>
      </p:sp>
    </p:spTree>
    <p:extLst>
      <p:ext uri="{BB962C8B-B14F-4D97-AF65-F5344CB8AC3E}">
        <p14:creationId xmlns:p14="http://schemas.microsoft.com/office/powerpoint/2010/main" val="2671062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92E3F-AA83-443C-BAAF-B10E0B131E41}" type="slidenum">
              <a:rPr lang="en-US" smtClean="0"/>
              <a:t>15</a:t>
            </a:fld>
            <a:endParaRPr lang="en-US"/>
          </a:p>
        </p:txBody>
      </p:sp>
    </p:spTree>
    <p:extLst>
      <p:ext uri="{BB962C8B-B14F-4D97-AF65-F5344CB8AC3E}">
        <p14:creationId xmlns:p14="http://schemas.microsoft.com/office/powerpoint/2010/main" val="3281142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Possible Engagement Question: Have you encountered any strengths or limitations of Waist Circumference that are not mentioned here? Please share them. </a:t>
            </a:r>
            <a:endParaRPr lang="en-US" dirty="0"/>
          </a:p>
        </p:txBody>
      </p:sp>
      <p:sp>
        <p:nvSpPr>
          <p:cNvPr id="4" name="Slide Number Placeholder 3"/>
          <p:cNvSpPr>
            <a:spLocks noGrp="1"/>
          </p:cNvSpPr>
          <p:nvPr>
            <p:ph type="sldNum" sz="quarter" idx="10"/>
          </p:nvPr>
        </p:nvSpPr>
        <p:spPr/>
        <p:txBody>
          <a:bodyPr/>
          <a:lstStyle/>
          <a:p>
            <a:fld id="{83092E3F-AA83-443C-BAAF-B10E0B131E41}" type="slidenum">
              <a:rPr lang="en-US" smtClean="0"/>
              <a:t>20</a:t>
            </a:fld>
            <a:endParaRPr lang="en-US"/>
          </a:p>
        </p:txBody>
      </p:sp>
    </p:spTree>
    <p:extLst>
      <p:ext uri="{BB962C8B-B14F-4D97-AF65-F5344CB8AC3E}">
        <p14:creationId xmlns:p14="http://schemas.microsoft.com/office/powerpoint/2010/main" val="1129885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92E3F-AA83-443C-BAAF-B10E0B131E41}" type="slidenum">
              <a:rPr lang="en-US" smtClean="0"/>
              <a:t>23</a:t>
            </a:fld>
            <a:endParaRPr lang="en-US"/>
          </a:p>
        </p:txBody>
      </p:sp>
    </p:spTree>
    <p:extLst>
      <p:ext uri="{BB962C8B-B14F-4D97-AF65-F5344CB8AC3E}">
        <p14:creationId xmlns:p14="http://schemas.microsoft.com/office/powerpoint/2010/main" val="1655752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3092E3F-AA83-443C-BAAF-B10E0B131E41}" type="slidenum">
              <a:rPr lang="en-US" smtClean="0"/>
              <a:t>29</a:t>
            </a:fld>
            <a:endParaRPr lang="en-US"/>
          </a:p>
        </p:txBody>
      </p:sp>
    </p:spTree>
    <p:extLst>
      <p:ext uri="{BB962C8B-B14F-4D97-AF65-F5344CB8AC3E}">
        <p14:creationId xmlns:p14="http://schemas.microsoft.com/office/powerpoint/2010/main" val="4291862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Possible Polling Question:</a:t>
            </a:r>
            <a:endParaRPr lang="en-US" b="0" dirty="0" smtClean="0">
              <a:effectLst/>
            </a:endParaRPr>
          </a:p>
          <a:p>
            <a:pPr rtl="0"/>
            <a:r>
              <a:rPr lang="en-US" sz="1200" b="0" i="0" u="none" strike="noStrike" kern="1200" dirty="0" smtClean="0">
                <a:solidFill>
                  <a:schemeClr val="tx1"/>
                </a:solidFill>
                <a:effectLst/>
                <a:latin typeface="+mn-lt"/>
                <a:ea typeface="+mn-ea"/>
                <a:cs typeface="+mn-cs"/>
              </a:rPr>
              <a:t>o   How confident are you in discussing obesity with your patients?</a:t>
            </a:r>
            <a:endParaRPr lang="en-US" b="0" dirty="0" smtClean="0">
              <a:effectLst/>
            </a:endParaRPr>
          </a:p>
          <a:p>
            <a:pPr rtl="0"/>
            <a:r>
              <a:rPr lang="en-US" sz="1200" b="0" i="0" u="none" strike="noStrike" kern="1200" dirty="0" smtClean="0">
                <a:solidFill>
                  <a:schemeClr val="tx1"/>
                </a:solidFill>
                <a:effectLst/>
                <a:latin typeface="+mn-lt"/>
                <a:ea typeface="+mn-ea"/>
                <a:cs typeface="+mn-cs"/>
              </a:rPr>
              <a:t>§  1. Very confident</a:t>
            </a:r>
            <a:endParaRPr lang="en-US" b="0" dirty="0" smtClean="0">
              <a:effectLst/>
            </a:endParaRPr>
          </a:p>
          <a:p>
            <a:pPr rtl="0"/>
            <a:r>
              <a:rPr lang="en-US" sz="1200" b="0" i="0" u="none" strike="noStrike" kern="1200" dirty="0" smtClean="0">
                <a:solidFill>
                  <a:schemeClr val="tx1"/>
                </a:solidFill>
                <a:effectLst/>
                <a:latin typeface="+mn-lt"/>
                <a:ea typeface="+mn-ea"/>
                <a:cs typeface="+mn-cs"/>
              </a:rPr>
              <a:t>§  2. Confident</a:t>
            </a:r>
            <a:endParaRPr lang="en-US" b="0" dirty="0" smtClean="0">
              <a:effectLst/>
            </a:endParaRPr>
          </a:p>
          <a:p>
            <a:pPr rtl="0"/>
            <a:r>
              <a:rPr lang="en-US" sz="1200" b="0" i="0" u="none" strike="noStrike" kern="1200" dirty="0" smtClean="0">
                <a:solidFill>
                  <a:schemeClr val="tx1"/>
                </a:solidFill>
                <a:effectLst/>
                <a:latin typeface="+mn-lt"/>
                <a:ea typeface="+mn-ea"/>
                <a:cs typeface="+mn-cs"/>
              </a:rPr>
              <a:t>§  3. Not confident, but I can do it</a:t>
            </a:r>
            <a:endParaRPr lang="en-US" b="0" dirty="0" smtClean="0">
              <a:effectLst/>
            </a:endParaRPr>
          </a:p>
          <a:p>
            <a:pPr rtl="0"/>
            <a:r>
              <a:rPr lang="en-US" sz="1200" b="0" i="0" u="none" strike="noStrike" kern="1200" dirty="0" smtClean="0">
                <a:solidFill>
                  <a:schemeClr val="tx1"/>
                </a:solidFill>
                <a:effectLst/>
                <a:latin typeface="+mn-lt"/>
                <a:ea typeface="+mn-ea"/>
                <a:cs typeface="+mn-cs"/>
              </a:rPr>
              <a:t>§  4. Not confident, I avoid it</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 Slide 30 (after results of polling question) Possible Engagement Question: Can someone share a time they were successful in reframing a conversation about obesity?</a:t>
            </a:r>
            <a:endParaRPr lang="en-US" b="0" dirty="0" smtClean="0">
              <a:effectLst/>
            </a:endParaRPr>
          </a:p>
          <a:p>
            <a:endParaRPr lang="en-US" dirty="0"/>
          </a:p>
        </p:txBody>
      </p:sp>
      <p:sp>
        <p:nvSpPr>
          <p:cNvPr id="4" name="Slide Number Placeholder 3"/>
          <p:cNvSpPr>
            <a:spLocks noGrp="1"/>
          </p:cNvSpPr>
          <p:nvPr>
            <p:ph type="sldNum" sz="quarter" idx="5"/>
          </p:nvPr>
        </p:nvSpPr>
        <p:spPr/>
        <p:txBody>
          <a:bodyPr/>
          <a:lstStyle/>
          <a:p>
            <a:fld id="{83092E3F-AA83-443C-BAAF-B10E0B131E41}" type="slidenum">
              <a:rPr lang="en-US" smtClean="0"/>
              <a:t>30</a:t>
            </a:fld>
            <a:endParaRPr lang="en-US"/>
          </a:p>
        </p:txBody>
      </p:sp>
    </p:spTree>
    <p:extLst>
      <p:ext uri="{BB962C8B-B14F-4D97-AF65-F5344CB8AC3E}">
        <p14:creationId xmlns:p14="http://schemas.microsoft.com/office/powerpoint/2010/main" val="3620849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Dr. </a:t>
            </a:r>
            <a:r>
              <a:rPr lang="en-US" dirty="0" err="1" smtClean="0"/>
              <a:t>Brar</a:t>
            </a:r>
            <a:r>
              <a:rPr lang="en-US" dirty="0" smtClean="0"/>
              <a:t> for a fantastic presentation.</a:t>
            </a:r>
            <a:r>
              <a:rPr lang="en-US" baseline="0" dirty="0" smtClean="0"/>
              <a:t> For the sake of time, we are going to ask that all questions be answered at the end. I am now going to pass it over to our QI coaches to discuss Process Flow Charts</a:t>
            </a:r>
            <a:endParaRPr lang="en-US" dirty="0"/>
          </a:p>
        </p:txBody>
      </p:sp>
      <p:sp>
        <p:nvSpPr>
          <p:cNvPr id="4" name="Slide Number Placeholder 3"/>
          <p:cNvSpPr>
            <a:spLocks noGrp="1"/>
          </p:cNvSpPr>
          <p:nvPr>
            <p:ph type="sldNum" sz="quarter" idx="10"/>
          </p:nvPr>
        </p:nvSpPr>
        <p:spPr/>
        <p:txBody>
          <a:bodyPr/>
          <a:lstStyle/>
          <a:p>
            <a:fld id="{83092E3F-AA83-443C-BAAF-B10E0B131E41}" type="slidenum">
              <a:rPr lang="en-US" smtClean="0"/>
              <a:t>31</a:t>
            </a:fld>
            <a:endParaRPr lang="en-US"/>
          </a:p>
        </p:txBody>
      </p:sp>
    </p:spTree>
    <p:extLst>
      <p:ext uri="{BB962C8B-B14F-4D97-AF65-F5344CB8AC3E}">
        <p14:creationId xmlns:p14="http://schemas.microsoft.com/office/powerpoint/2010/main" val="109623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agenda today includes an overview of technology and reminders, a didactic presentation from Dr. </a:t>
            </a:r>
            <a:r>
              <a:rPr lang="en-US" dirty="0" err="1" smtClean="0"/>
              <a:t>Mandeep</a:t>
            </a:r>
            <a:r>
              <a:rPr lang="en-US" dirty="0" smtClean="0"/>
              <a:t> </a:t>
            </a:r>
            <a:r>
              <a:rPr lang="en-US" dirty="0" err="1" smtClean="0"/>
              <a:t>Brar</a:t>
            </a:r>
            <a:r>
              <a:rPr lang="en-US" dirty="0" smtClean="0"/>
              <a:t> on Screening for Obesity, a quick presentation from our QI Coaches on Process Flow Charts, and then our next steps and time for Q&amp;A</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4314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pain patients having an outpatient procedure: Starting with deciding a procedure was needed, ended with patient checked in for procedure. P.s. the pain provider thought that late starts were all her fault – until we started diagramming the process!</a:t>
            </a:r>
          </a:p>
        </p:txBody>
      </p:sp>
      <p:sp>
        <p:nvSpPr>
          <p:cNvPr id="4" name="Slide Number Placeholder 3"/>
          <p:cNvSpPr>
            <a:spLocks noGrp="1"/>
          </p:cNvSpPr>
          <p:nvPr>
            <p:ph type="sldNum" sz="quarter" idx="5"/>
          </p:nvPr>
        </p:nvSpPr>
        <p:spPr/>
        <p:txBody>
          <a:bodyPr/>
          <a:lstStyle/>
          <a:p>
            <a:fld id="{17E9E757-EFE3-4199-AAB3-A118541CF196}" type="slidenum">
              <a:rPr lang="en-US" smtClean="0"/>
              <a:t>33</a:t>
            </a:fld>
            <a:endParaRPr lang="en-US"/>
          </a:p>
        </p:txBody>
      </p:sp>
    </p:spTree>
    <p:extLst>
      <p:ext uri="{BB962C8B-B14F-4D97-AF65-F5344CB8AC3E}">
        <p14:creationId xmlns:p14="http://schemas.microsoft.com/office/powerpoint/2010/main" val="2997932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a request for a refill, ends with refill completed. Rx coming into the practice 9 </a:t>
            </a:r>
            <a:r>
              <a:rPr lang="en-US"/>
              <a:t>different ways!</a:t>
            </a:r>
            <a:endParaRPr lang="en-US" dirty="0"/>
          </a:p>
        </p:txBody>
      </p:sp>
      <p:sp>
        <p:nvSpPr>
          <p:cNvPr id="4" name="Slide Number Placeholder 3"/>
          <p:cNvSpPr>
            <a:spLocks noGrp="1"/>
          </p:cNvSpPr>
          <p:nvPr>
            <p:ph type="sldNum" sz="quarter" idx="5"/>
          </p:nvPr>
        </p:nvSpPr>
        <p:spPr/>
        <p:txBody>
          <a:bodyPr/>
          <a:lstStyle/>
          <a:p>
            <a:fld id="{17E9E757-EFE3-4199-AAB3-A118541CF196}" type="slidenum">
              <a:rPr lang="en-US" smtClean="0"/>
              <a:t>35</a:t>
            </a:fld>
            <a:endParaRPr lang="en-US"/>
          </a:p>
        </p:txBody>
      </p:sp>
    </p:spTree>
    <p:extLst>
      <p:ext uri="{BB962C8B-B14F-4D97-AF65-F5344CB8AC3E}">
        <p14:creationId xmlns:p14="http://schemas.microsoft.com/office/powerpoint/2010/main" val="489234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Starts with patient calling with question for provider, ends with patients need being met (not just a return call)</a:t>
            </a:r>
          </a:p>
        </p:txBody>
      </p:sp>
      <p:sp>
        <p:nvSpPr>
          <p:cNvPr id="4" name="Slide Number Placeholder 3"/>
          <p:cNvSpPr>
            <a:spLocks noGrp="1"/>
          </p:cNvSpPr>
          <p:nvPr>
            <p:ph type="sldNum" sz="quarter" idx="5"/>
          </p:nvPr>
        </p:nvSpPr>
        <p:spPr/>
        <p:txBody>
          <a:bodyPr/>
          <a:lstStyle/>
          <a:p>
            <a:fld id="{17E9E757-EFE3-4199-AAB3-A118541CF196}" type="slidenum">
              <a:rPr lang="en-US" smtClean="0"/>
              <a:t>36</a:t>
            </a:fld>
            <a:endParaRPr lang="en-US"/>
          </a:p>
        </p:txBody>
      </p:sp>
    </p:spTree>
    <p:extLst>
      <p:ext uri="{BB962C8B-B14F-4D97-AF65-F5344CB8AC3E}">
        <p14:creationId xmlns:p14="http://schemas.microsoft.com/office/powerpoint/2010/main" val="3864427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need to watch 1 minute. </a:t>
            </a:r>
          </a:p>
        </p:txBody>
      </p:sp>
      <p:sp>
        <p:nvSpPr>
          <p:cNvPr id="4" name="Slide Number Placeholder 3"/>
          <p:cNvSpPr>
            <a:spLocks noGrp="1"/>
          </p:cNvSpPr>
          <p:nvPr>
            <p:ph type="sldNum" sz="quarter" idx="5"/>
          </p:nvPr>
        </p:nvSpPr>
        <p:spPr/>
        <p:txBody>
          <a:bodyPr/>
          <a:lstStyle/>
          <a:p>
            <a:fld id="{17E9E757-EFE3-4199-AAB3-A118541CF196}" type="slidenum">
              <a:rPr lang="en-US" smtClean="0"/>
              <a:t>37</a:t>
            </a:fld>
            <a:endParaRPr lang="en-US"/>
          </a:p>
        </p:txBody>
      </p:sp>
    </p:spTree>
    <p:extLst>
      <p:ext uri="{BB962C8B-B14F-4D97-AF65-F5344CB8AC3E}">
        <p14:creationId xmlns:p14="http://schemas.microsoft.com/office/powerpoint/2010/main" val="1779596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Shape information in prework handout</a:t>
            </a:r>
          </a:p>
        </p:txBody>
      </p:sp>
      <p:sp>
        <p:nvSpPr>
          <p:cNvPr id="4" name="Slide Number Placeholder 3"/>
          <p:cNvSpPr>
            <a:spLocks noGrp="1"/>
          </p:cNvSpPr>
          <p:nvPr>
            <p:ph type="sldNum" sz="quarter" idx="5"/>
          </p:nvPr>
        </p:nvSpPr>
        <p:spPr/>
        <p:txBody>
          <a:bodyPr/>
          <a:lstStyle/>
          <a:p>
            <a:fld id="{17E9E757-EFE3-4199-AAB3-A118541CF196}" type="slidenum">
              <a:rPr lang="en-US" smtClean="0"/>
              <a:t>38</a:t>
            </a:fld>
            <a:endParaRPr lang="en-US"/>
          </a:p>
        </p:txBody>
      </p:sp>
    </p:spTree>
    <p:extLst>
      <p:ext uri="{BB962C8B-B14F-4D97-AF65-F5344CB8AC3E}">
        <p14:creationId xmlns:p14="http://schemas.microsoft.com/office/powerpoint/2010/main" val="873286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Back up Questions</a:t>
            </a:r>
            <a:r>
              <a:rPr lang="en-US" baseline="0" dirty="0" smtClean="0"/>
              <a:t> for Dr. </a:t>
            </a:r>
            <a:r>
              <a:rPr lang="en-US" baseline="0" dirty="0" err="1" smtClean="0"/>
              <a:t>Brar</a:t>
            </a:r>
            <a:endParaRPr lang="en-US" baseline="0" dirty="0" smtClean="0"/>
          </a:p>
          <a:p>
            <a:pPr marL="171450" lvl="0" indent="-171450" algn="l" rtl="0">
              <a:spcBef>
                <a:spcPts val="0"/>
              </a:spcBef>
              <a:spcAft>
                <a:spcPts val="0"/>
              </a:spcAft>
              <a:buFontTx/>
              <a:buChar char="-"/>
            </a:pPr>
            <a:r>
              <a:rPr lang="en-US" dirty="0" smtClean="0"/>
              <a:t>What are some key factors contributing to the increase in obesity prevalence across different demographic groups?</a:t>
            </a:r>
          </a:p>
          <a:p>
            <a:pPr marL="171450" lvl="0" indent="-171450" algn="l" rtl="0">
              <a:spcBef>
                <a:spcPts val="0"/>
              </a:spcBef>
              <a:spcAft>
                <a:spcPts val="0"/>
              </a:spcAft>
              <a:buFontTx/>
              <a:buChar char="-"/>
            </a:pPr>
            <a:r>
              <a:rPr lang="en-US" dirty="0" smtClean="0"/>
              <a:t>Among the various screening tools listed (BMI, waist circumference, waist-to-hip ratio, skinfold measurements, bioelectrical impedance analysis), which do you find most practical for use in a primary care setting and why?</a:t>
            </a:r>
          </a:p>
          <a:p>
            <a:pPr marL="171450" lvl="0" indent="-171450" algn="l" rtl="0">
              <a:spcBef>
                <a:spcPts val="0"/>
              </a:spcBef>
              <a:spcAft>
                <a:spcPts val="0"/>
              </a:spcAft>
              <a:buFontTx/>
              <a:buChar char="-"/>
            </a:pPr>
            <a:r>
              <a:rPr lang="en-US" dirty="0" smtClean="0"/>
              <a:t>What</a:t>
            </a:r>
            <a:r>
              <a:rPr lang="en-US" baseline="0" dirty="0" smtClean="0"/>
              <a:t> screening tools do you typically use in your clinic to identify obesity and the type of obesity?</a:t>
            </a:r>
          </a:p>
          <a:p>
            <a:pPr marL="171450" lvl="0" indent="-171450" algn="l" rtl="0">
              <a:spcBef>
                <a:spcPts val="0"/>
              </a:spcBef>
              <a:spcAft>
                <a:spcPts val="0"/>
              </a:spcAft>
              <a:buFontTx/>
              <a:buChar char="-"/>
            </a:pPr>
            <a:r>
              <a:rPr lang="en-US" dirty="0" smtClean="0"/>
              <a:t>What are some common pitfalls clinicians should avoid when discussing obesity with patients?</a:t>
            </a:r>
            <a:endParaRPr lang="en-US" baseline="0" dirty="0" smtClean="0"/>
          </a:p>
          <a:p>
            <a:pPr marL="171450" lvl="0" indent="-171450" algn="l" rtl="0">
              <a:spcBef>
                <a:spcPts val="0"/>
              </a:spcBef>
              <a:spcAft>
                <a:spcPts val="0"/>
              </a:spcAft>
              <a:buFontTx/>
              <a:buChar char="-"/>
            </a:pPr>
            <a:endParaRPr lang="en-US" baseline="0" dirty="0" smtClean="0"/>
          </a:p>
          <a:p>
            <a:pPr marL="0" lvl="0" indent="0" algn="l" rtl="0">
              <a:spcBef>
                <a:spcPts val="0"/>
              </a:spcBef>
              <a:spcAft>
                <a:spcPts val="0"/>
              </a:spcAft>
              <a:buFontTx/>
              <a:buNone/>
            </a:pPr>
            <a:r>
              <a:rPr lang="en-US" baseline="0" dirty="0" smtClean="0"/>
              <a:t>QI Coaches</a:t>
            </a:r>
          </a:p>
          <a:p>
            <a:pPr marL="0" lvl="0" indent="0" algn="l" rtl="0">
              <a:spcBef>
                <a:spcPts val="0"/>
              </a:spcBef>
              <a:spcAft>
                <a:spcPts val="0"/>
              </a:spcAft>
              <a:buFontTx/>
              <a:buNone/>
            </a:pPr>
            <a:r>
              <a:rPr lang="en-US" baseline="0" dirty="0" smtClean="0"/>
              <a:t>- </a:t>
            </a:r>
            <a:r>
              <a:rPr lang="en-US" dirty="0" smtClean="0"/>
              <a:t>I understand that addressing a problem from a high-level perspective can feel overwhelming. What strategies can teams use to begin with smaller, manageable steps?</a:t>
            </a:r>
            <a:endParaRPr dirty="0"/>
          </a:p>
        </p:txBody>
      </p:sp>
      <p:sp>
        <p:nvSpPr>
          <p:cNvPr id="338" name="Google Shape;33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a:t>
            </a:r>
            <a:r>
              <a:rPr lang="en-US" baseline="0" dirty="0" smtClean="0"/>
              <a:t> wrap up, I would like to remind everyone that t</a:t>
            </a:r>
            <a:r>
              <a:rPr lang="en-US" dirty="0" smtClean="0"/>
              <a:t>he </a:t>
            </a:r>
            <a:r>
              <a:rPr lang="en-US" dirty="0"/>
              <a:t>QI Coaching</a:t>
            </a:r>
            <a:r>
              <a:rPr lang="en-US" baseline="0" dirty="0"/>
              <a:t> office hours this module will be held on July 23</a:t>
            </a:r>
            <a:r>
              <a:rPr lang="en-US" baseline="30000" dirty="0"/>
              <a:t>rd</a:t>
            </a:r>
            <a:r>
              <a:rPr lang="en-US" baseline="0" dirty="0"/>
              <a:t> and August 6</a:t>
            </a:r>
            <a:r>
              <a:rPr lang="en-US" baseline="30000" dirty="0"/>
              <a:t>th</a:t>
            </a:r>
            <a:r>
              <a:rPr lang="en-US" baseline="0" dirty="0"/>
              <a:t>. We would love to hear from all of you during these sessions, so we are going to ask that you pick one of the following questions to report on:</a:t>
            </a:r>
          </a:p>
          <a:p>
            <a:pPr marL="171450" indent="-171450">
              <a:buFontTx/>
              <a:buChar char="-"/>
            </a:pPr>
            <a:r>
              <a:rPr lang="en-US" baseline="0" dirty="0"/>
              <a:t>What is on success your team has experience? Please explain and show it in detail so others can try it with their groups</a:t>
            </a:r>
          </a:p>
          <a:p>
            <a:pPr marL="171450" indent="-171450">
              <a:buFontTx/>
              <a:buChar char="-"/>
            </a:pPr>
            <a:r>
              <a:rPr lang="en-US" baseline="0" dirty="0"/>
              <a:t>What is one question you have?</a:t>
            </a:r>
          </a:p>
          <a:p>
            <a:pPr marL="171450" indent="-171450">
              <a:buFontTx/>
              <a:buChar char="-"/>
            </a:pPr>
            <a:r>
              <a:rPr lang="en-US" baseline="0" dirty="0"/>
              <a:t>What is one challenge your team is facing? </a:t>
            </a:r>
          </a:p>
          <a:p>
            <a:pPr marL="171450" indent="-171450">
              <a:buFontTx/>
              <a:buChar char="-"/>
            </a:pPr>
            <a:endParaRPr lang="en-US" baseline="0" dirty="0" smtClean="0"/>
          </a:p>
          <a:p>
            <a:pPr marL="0" indent="0">
              <a:buFontTx/>
              <a:buNone/>
            </a:pPr>
            <a:r>
              <a:rPr lang="en-US" baseline="0" dirty="0" smtClean="0"/>
              <a:t>You should have all received an email from me last week announcing the availability of “rapid recaps” for each live module. These rapid recaps consist of a high level overview of the information presented during the module live session. Going forward, these recaps are going to be available within 2 weeks of each live session and can be found in the same place as the session recordings, slides, and resources. As always if you need additional help finding the recap you are more than welcome to reach out to me. </a:t>
            </a:r>
            <a:endParaRPr lang="en-US" baseline="0" dirty="0"/>
          </a:p>
        </p:txBody>
      </p:sp>
      <p:sp>
        <p:nvSpPr>
          <p:cNvPr id="4" name="Slide Number Placeholder 3"/>
          <p:cNvSpPr>
            <a:spLocks noGrp="1"/>
          </p:cNvSpPr>
          <p:nvPr>
            <p:ph type="sldNum" sz="quarter" idx="10"/>
          </p:nvPr>
        </p:nvSpPr>
        <p:spPr/>
        <p:txBody>
          <a:bodyPr/>
          <a:lstStyle/>
          <a:p>
            <a:fld id="{83092E3F-AA83-443C-BAAF-B10E0B131E41}" type="slidenum">
              <a:rPr lang="en-US" smtClean="0"/>
              <a:t>40</a:t>
            </a:fld>
            <a:endParaRPr lang="en-US"/>
          </a:p>
        </p:txBody>
      </p:sp>
    </p:spTree>
    <p:extLst>
      <p:ext uri="{BB962C8B-B14F-4D97-AF65-F5344CB8AC3E}">
        <p14:creationId xmlns:p14="http://schemas.microsoft.com/office/powerpoint/2010/main" val="3512868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now Melissa</a:t>
            </a:r>
            <a:r>
              <a:rPr lang="en-US" baseline="0" dirty="0" smtClean="0"/>
              <a:t> Glasner from The France Foundation will go over your </a:t>
            </a:r>
            <a:r>
              <a:rPr lang="en-US" baseline="0" dirty="0" err="1" smtClean="0"/>
              <a:t>postwork</a:t>
            </a:r>
            <a:r>
              <a:rPr lang="en-US" baseline="0" dirty="0" smtClean="0"/>
              <a: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Thank you ALL again for coming. As always if you have any questions, please feel free to reach out! </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40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dirty="0"/>
              <a:t>A few logistical reminders before we get started… Please keep yourselves on mute throughout the session to avoid background noise. We welcome you to use the chat function or coming off mute to engage with faculty and your fellow learners through out the session. And lastly, we love to be able to see all of you who join our learning community so if you’re able to, please share your camera with us. </a:t>
            </a:r>
          </a:p>
          <a:p>
            <a:endParaRPr lang="en-US" sz="1600"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7492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You may change your name at any time throughout the session by clicking on the three dots near your name, and selecting rename. Please use this function to change your name to</a:t>
            </a:r>
            <a:r>
              <a:rPr lang="en-US" baseline="0" dirty="0"/>
              <a:t> include your first and last name – health care center name. </a:t>
            </a:r>
            <a:r>
              <a:rPr lang="en-US" dirty="0"/>
              <a:t>We welcome you to use this feature to share your pronouns with us if you wish! To continue to make our activities more accessible, closed captioning and live transcription is also available to use as well.</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5626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Moses Weitzman Health System</a:t>
            </a:r>
            <a:r>
              <a:rPr lang="en-US" baseline="0" dirty="0"/>
              <a:t> is jointly accredited to provide continuing education credits for your participation in these live Learning Collaborative sessions.</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037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our</a:t>
            </a:r>
            <a:r>
              <a:rPr lang="en-US" baseline="0" dirty="0"/>
              <a:t> faculty members have no disclosures to report.</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6558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would like</a:t>
            </a:r>
            <a:r>
              <a:rPr lang="en-US" baseline="0" dirty="0"/>
              <a:t> to acknowledge that t</a:t>
            </a:r>
            <a:r>
              <a:rPr lang="en-US" dirty="0"/>
              <a:t>his activity is supported by an independent medical educational grant from the Lilly Foundation.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585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At Moses/Weitzman Health System, we value a culture of equity, inclusiveness, diversity and mutually respectful dialogue. We want to ensure that all feel welcome. If there’s anything said in today’s session that makes you feel uncomfortable, please let us know and if you have any questions regarding the program logistics I have mentioned today, please feel free to email me.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5535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our series learning objectives. </a:t>
            </a:r>
            <a:endParaRPr lang="en-US" dirty="0"/>
          </a:p>
        </p:txBody>
      </p:sp>
      <p:sp>
        <p:nvSpPr>
          <p:cNvPr id="4" name="Slide Number Placeholder 3"/>
          <p:cNvSpPr>
            <a:spLocks noGrp="1"/>
          </p:cNvSpPr>
          <p:nvPr>
            <p:ph type="sldNum" sz="quarter" idx="10"/>
          </p:nvPr>
        </p:nvSpPr>
        <p:spPr/>
        <p:txBody>
          <a:bodyPr/>
          <a:lstStyle/>
          <a:p>
            <a:fld id="{83092E3F-AA83-443C-BAAF-B10E0B131E41}" type="slidenum">
              <a:rPr lang="en-US" smtClean="0"/>
              <a:t>9</a:t>
            </a:fld>
            <a:endParaRPr lang="en-US"/>
          </a:p>
        </p:txBody>
      </p:sp>
    </p:spTree>
    <p:extLst>
      <p:ext uri="{BB962C8B-B14F-4D97-AF65-F5344CB8AC3E}">
        <p14:creationId xmlns:p14="http://schemas.microsoft.com/office/powerpoint/2010/main" val="3143277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900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4D8D-F815-83C4-177F-EC891A1F3C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090F4C-26CA-DF75-BA3D-996D7B43D1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130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4A364-A5EF-3A02-2C4B-17DEF26DE5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05C5FA-8CB7-5E79-236F-ACF0502C78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753070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DA07-37E7-E335-16FA-27235F939E40}"/>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F666804-2093-64BA-648C-235CF87C9EDB}"/>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B2BC6618-1823-0184-1F1A-4FA89EB62AB2}"/>
              </a:ext>
            </a:extLst>
          </p:cNvPr>
          <p:cNvSpPr>
            <a:spLocks noGrp="1"/>
          </p:cNvSpPr>
          <p:nvPr>
            <p:ph type="body" sz="quarter" idx="10" hasCustomPrompt="1"/>
          </p:nvPr>
        </p:nvSpPr>
        <p:spPr>
          <a:xfrm>
            <a:off x="639763" y="6194425"/>
            <a:ext cx="9867900" cy="298450"/>
          </a:xfrm>
        </p:spPr>
        <p:txBody>
          <a:bodyPr anchor="ctr">
            <a:noAutofit/>
          </a:bodyPr>
          <a:lstStyle>
            <a:lvl1pPr marL="0" indent="0" algn="l">
              <a:buFontTx/>
              <a:buNone/>
              <a:defRPr sz="1200">
                <a:solidFill>
                  <a:schemeClr val="tx1"/>
                </a:solidFill>
              </a:defRPr>
            </a:lvl1pPr>
            <a:lvl2pPr marL="457200" indent="0">
              <a:buFontTx/>
              <a:buNone/>
              <a:defRPr sz="1200">
                <a:solidFill>
                  <a:schemeClr val="tx1"/>
                </a:solidFill>
              </a:defRPr>
            </a:lvl2pPr>
            <a:lvl3pPr marL="914400" indent="0">
              <a:buFontTx/>
              <a:buNone/>
              <a:defRPr sz="1200">
                <a:solidFill>
                  <a:schemeClr val="tx1"/>
                </a:solidFill>
              </a:defRPr>
            </a:lvl3pPr>
            <a:lvl4pPr marL="1371600" indent="0">
              <a:buFontTx/>
              <a:buNone/>
              <a:defRPr sz="1200">
                <a:solidFill>
                  <a:schemeClr val="tx1"/>
                </a:solidFill>
              </a:defRPr>
            </a:lvl4pPr>
            <a:lvl5pPr marL="1828800" indent="0">
              <a:buFontTx/>
              <a:buNone/>
              <a:defRPr sz="1200">
                <a:solidFill>
                  <a:schemeClr val="tx1"/>
                </a:solidFill>
              </a:defRPr>
            </a:lvl5pPr>
          </a:lstStyle>
          <a:p>
            <a:pPr lvl="0"/>
            <a:r>
              <a:rPr lang="en-US" dirty="0"/>
              <a:t>References</a:t>
            </a:r>
          </a:p>
        </p:txBody>
      </p:sp>
    </p:spTree>
    <p:custDataLst>
      <p:tags r:id="rId1"/>
    </p:custDataLst>
    <p:extLst>
      <p:ext uri="{BB962C8B-B14F-4D97-AF65-F5344CB8AC3E}">
        <p14:creationId xmlns:p14="http://schemas.microsoft.com/office/powerpoint/2010/main" val="2512847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7A6B-0EE6-839B-5625-B3EF9E845E4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A2DEE0D-6E2E-33A5-B1C0-3303D31A88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0B6A38-7A56-6295-410F-5F9A126332E0}"/>
              </a:ext>
            </a:extLst>
          </p:cNvPr>
          <p:cNvSpPr>
            <a:spLocks noGrp="1"/>
          </p:cNvSpPr>
          <p:nvPr>
            <p:ph type="dt" sz="half" idx="10"/>
          </p:nvPr>
        </p:nvSpPr>
        <p:spPr/>
        <p:txBody>
          <a:bodyPr/>
          <a:lstStyle/>
          <a:p>
            <a:fld id="{CAA423A1-446A-41CB-A22A-AE61031FD26C}" type="datetimeFigureOut">
              <a:rPr lang="en-US" smtClean="0"/>
              <a:t>7/15/2024</a:t>
            </a:fld>
            <a:endParaRPr lang="en-US"/>
          </a:p>
        </p:txBody>
      </p:sp>
      <p:sp>
        <p:nvSpPr>
          <p:cNvPr id="5" name="Footer Placeholder 4">
            <a:extLst>
              <a:ext uri="{FF2B5EF4-FFF2-40B4-BE49-F238E27FC236}">
                <a16:creationId xmlns:a16="http://schemas.microsoft.com/office/drawing/2014/main" id="{A51CF2CF-8D1A-A255-9B5D-117F8C3B2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015F0-D147-A1DF-D487-65BAF3033AFB}"/>
              </a:ext>
            </a:extLst>
          </p:cNvPr>
          <p:cNvSpPr>
            <a:spLocks noGrp="1"/>
          </p:cNvSpPr>
          <p:nvPr>
            <p:ph type="sldNum" sz="quarter" idx="12"/>
          </p:nvPr>
        </p:nvSpPr>
        <p:spPr/>
        <p:txBody>
          <a:bodyPr/>
          <a:lstStyle/>
          <a:p>
            <a:fld id="{774BE4E6-1062-449B-BDBB-EDC8FE8F28BE}" type="slidenum">
              <a:rPr lang="en-US" smtClean="0"/>
              <a:t>‹#›</a:t>
            </a:fld>
            <a:endParaRPr lang="en-US"/>
          </a:p>
        </p:txBody>
      </p:sp>
    </p:spTree>
    <p:extLst>
      <p:ext uri="{BB962C8B-B14F-4D97-AF65-F5344CB8AC3E}">
        <p14:creationId xmlns:p14="http://schemas.microsoft.com/office/powerpoint/2010/main" val="1220122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C32B-89DE-D423-0E3E-9DA45BDF7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D11833-BE6B-F7EC-81A8-2CF546CD04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486F3-E1F1-3CAA-7ED9-1C9DA260679A}"/>
              </a:ext>
            </a:extLst>
          </p:cNvPr>
          <p:cNvSpPr>
            <a:spLocks noGrp="1"/>
          </p:cNvSpPr>
          <p:nvPr>
            <p:ph type="dt" sz="half" idx="10"/>
          </p:nvPr>
        </p:nvSpPr>
        <p:spPr/>
        <p:txBody>
          <a:bodyPr/>
          <a:lstStyle/>
          <a:p>
            <a:fld id="{CAA423A1-446A-41CB-A22A-AE61031FD26C}" type="datetimeFigureOut">
              <a:rPr lang="en-US" smtClean="0"/>
              <a:t>7/15/2024</a:t>
            </a:fld>
            <a:endParaRPr lang="en-US"/>
          </a:p>
        </p:txBody>
      </p:sp>
      <p:sp>
        <p:nvSpPr>
          <p:cNvPr id="5" name="Footer Placeholder 4">
            <a:extLst>
              <a:ext uri="{FF2B5EF4-FFF2-40B4-BE49-F238E27FC236}">
                <a16:creationId xmlns:a16="http://schemas.microsoft.com/office/drawing/2014/main" id="{B09770D2-5AF5-A706-C799-EEAA80B34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C5218-5387-69B7-9E4B-AD6D0E028B78}"/>
              </a:ext>
            </a:extLst>
          </p:cNvPr>
          <p:cNvSpPr>
            <a:spLocks noGrp="1"/>
          </p:cNvSpPr>
          <p:nvPr>
            <p:ph type="sldNum" sz="quarter" idx="12"/>
          </p:nvPr>
        </p:nvSpPr>
        <p:spPr/>
        <p:txBody>
          <a:bodyPr/>
          <a:lstStyle/>
          <a:p>
            <a:fld id="{774BE4E6-1062-449B-BDBB-EDC8FE8F28BE}" type="slidenum">
              <a:rPr lang="en-US" smtClean="0"/>
              <a:t>‹#›</a:t>
            </a:fld>
            <a:endParaRPr lang="en-US"/>
          </a:p>
        </p:txBody>
      </p:sp>
    </p:spTree>
    <p:extLst>
      <p:ext uri="{BB962C8B-B14F-4D97-AF65-F5344CB8AC3E}">
        <p14:creationId xmlns:p14="http://schemas.microsoft.com/office/powerpoint/2010/main" val="2396358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DA07-37E7-E335-16FA-27235F939E40}"/>
              </a:ext>
            </a:extLst>
          </p:cNvPr>
          <p:cNvSpPr>
            <a:spLocks noGrp="1"/>
          </p:cNvSpPr>
          <p:nvPr>
            <p:ph type="title"/>
          </p:nvPr>
        </p:nvSpPr>
        <p:spPr/>
        <p:txBody>
          <a:bodyPr>
            <a:normAutofit/>
          </a:bodyPr>
          <a:lstStyle>
            <a:lvl1pPr>
              <a:defRPr sz="5400">
                <a:solidFill>
                  <a:srgbClr val="16589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F666804-2093-64BA-648C-235CF87C9EDB}"/>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B2BC6618-1823-0184-1F1A-4FA89EB62AB2}"/>
              </a:ext>
            </a:extLst>
          </p:cNvPr>
          <p:cNvSpPr>
            <a:spLocks noGrp="1"/>
          </p:cNvSpPr>
          <p:nvPr>
            <p:ph type="body" sz="quarter" idx="10" hasCustomPrompt="1"/>
          </p:nvPr>
        </p:nvSpPr>
        <p:spPr>
          <a:xfrm>
            <a:off x="639763" y="6194425"/>
            <a:ext cx="9867900" cy="298450"/>
          </a:xfrm>
        </p:spPr>
        <p:txBody>
          <a:bodyPr anchor="ctr">
            <a:noAutofit/>
          </a:bodyPr>
          <a:lstStyle>
            <a:lvl1pPr marL="0" indent="0" algn="l">
              <a:buFontTx/>
              <a:buNone/>
              <a:defRPr sz="1200">
                <a:solidFill>
                  <a:schemeClr val="tx1"/>
                </a:solidFill>
              </a:defRPr>
            </a:lvl1pPr>
            <a:lvl2pPr marL="457200" indent="0">
              <a:buFontTx/>
              <a:buNone/>
              <a:defRPr sz="1200">
                <a:solidFill>
                  <a:schemeClr val="tx1"/>
                </a:solidFill>
              </a:defRPr>
            </a:lvl2pPr>
            <a:lvl3pPr marL="914400" indent="0">
              <a:buFontTx/>
              <a:buNone/>
              <a:defRPr sz="1200">
                <a:solidFill>
                  <a:schemeClr val="tx1"/>
                </a:solidFill>
              </a:defRPr>
            </a:lvl3pPr>
            <a:lvl4pPr marL="1371600" indent="0">
              <a:buFontTx/>
              <a:buNone/>
              <a:defRPr sz="1200">
                <a:solidFill>
                  <a:schemeClr val="tx1"/>
                </a:solidFill>
              </a:defRPr>
            </a:lvl4pPr>
            <a:lvl5pPr marL="1828800" indent="0">
              <a:buFontTx/>
              <a:buNone/>
              <a:defRPr sz="1200">
                <a:solidFill>
                  <a:schemeClr val="tx1"/>
                </a:solidFill>
              </a:defRPr>
            </a:lvl5pPr>
          </a:lstStyle>
          <a:p>
            <a:pPr lvl="0"/>
            <a:r>
              <a:rPr lang="en-US" dirty="0"/>
              <a:t>References</a:t>
            </a:r>
          </a:p>
        </p:txBody>
      </p:sp>
    </p:spTree>
    <p:custDataLst>
      <p:tags r:id="rId1"/>
    </p:custDataLst>
    <p:extLst>
      <p:ext uri="{BB962C8B-B14F-4D97-AF65-F5344CB8AC3E}">
        <p14:creationId xmlns:p14="http://schemas.microsoft.com/office/powerpoint/2010/main" val="389414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DA07-37E7-E335-16FA-27235F939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666804-2093-64BA-648C-235CF87C9E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BC6618-1823-0184-1F1A-4FA89EB62AB2}"/>
              </a:ext>
            </a:extLst>
          </p:cNvPr>
          <p:cNvSpPr>
            <a:spLocks noGrp="1"/>
          </p:cNvSpPr>
          <p:nvPr>
            <p:ph type="body" sz="quarter" idx="10" hasCustomPrompt="1"/>
          </p:nvPr>
        </p:nvSpPr>
        <p:spPr>
          <a:xfrm>
            <a:off x="639763" y="6194425"/>
            <a:ext cx="9867900" cy="298450"/>
          </a:xfrm>
        </p:spPr>
        <p:txBody>
          <a:bodyPr anchor="ctr">
            <a:noAutofit/>
          </a:bodyPr>
          <a:lstStyle>
            <a:lvl1pPr marL="0" indent="0" algn="l">
              <a:buFontTx/>
              <a:buNone/>
              <a:defRPr sz="1200">
                <a:solidFill>
                  <a:schemeClr val="tx1"/>
                </a:solidFill>
              </a:defRPr>
            </a:lvl1pPr>
            <a:lvl2pPr marL="457200" indent="0">
              <a:buFontTx/>
              <a:buNone/>
              <a:defRPr sz="1200">
                <a:solidFill>
                  <a:schemeClr val="tx1"/>
                </a:solidFill>
              </a:defRPr>
            </a:lvl2pPr>
            <a:lvl3pPr marL="914400" indent="0">
              <a:buFontTx/>
              <a:buNone/>
              <a:defRPr sz="1200">
                <a:solidFill>
                  <a:schemeClr val="tx1"/>
                </a:solidFill>
              </a:defRPr>
            </a:lvl3pPr>
            <a:lvl4pPr marL="1371600" indent="0">
              <a:buFontTx/>
              <a:buNone/>
              <a:defRPr sz="1200">
                <a:solidFill>
                  <a:schemeClr val="tx1"/>
                </a:solidFill>
              </a:defRPr>
            </a:lvl4pPr>
            <a:lvl5pPr marL="1828800" indent="0">
              <a:buFontTx/>
              <a:buNone/>
              <a:defRPr sz="1200">
                <a:solidFill>
                  <a:schemeClr val="tx1"/>
                </a:solidFill>
              </a:defRPr>
            </a:lvl5pPr>
          </a:lstStyle>
          <a:p>
            <a:pPr lvl="0"/>
            <a:r>
              <a:rPr lang="en-US" dirty="0"/>
              <a:t>References</a:t>
            </a:r>
          </a:p>
        </p:txBody>
      </p:sp>
    </p:spTree>
    <p:custDataLst>
      <p:tags r:id="rId1"/>
    </p:custDataLst>
    <p:extLst>
      <p:ext uri="{BB962C8B-B14F-4D97-AF65-F5344CB8AC3E}">
        <p14:creationId xmlns:p14="http://schemas.microsoft.com/office/powerpoint/2010/main" val="327849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A2D2-1603-BB88-29AD-A939FCA5BF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D7E44D-37A7-F01E-9F2E-26B0003B7C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33531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0C60-0821-1746-1D9C-198487CDDE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8404C-8264-931D-47B9-89F0832CD4E4}"/>
              </a:ext>
            </a:extLst>
          </p:cNvPr>
          <p:cNvSpPr>
            <a:spLocks noGrp="1"/>
          </p:cNvSpPr>
          <p:nvPr>
            <p:ph sz="half" idx="1"/>
          </p:nvPr>
        </p:nvSpPr>
        <p:spPr>
          <a:xfrm>
            <a:off x="838200" y="1825625"/>
            <a:ext cx="5181600" cy="3807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87A784-02BE-E4B3-F475-FEE1F8952A7D}"/>
              </a:ext>
            </a:extLst>
          </p:cNvPr>
          <p:cNvSpPr>
            <a:spLocks noGrp="1"/>
          </p:cNvSpPr>
          <p:nvPr>
            <p:ph sz="half" idx="2"/>
          </p:nvPr>
        </p:nvSpPr>
        <p:spPr>
          <a:xfrm>
            <a:off x="6172200" y="1825625"/>
            <a:ext cx="5181600" cy="3807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a:extLst>
              <a:ext uri="{FF2B5EF4-FFF2-40B4-BE49-F238E27FC236}">
                <a16:creationId xmlns:a16="http://schemas.microsoft.com/office/drawing/2014/main" id="{37313169-3DFE-7C47-8EC0-FB7054EBAD0F}"/>
              </a:ext>
            </a:extLst>
          </p:cNvPr>
          <p:cNvSpPr>
            <a:spLocks noGrp="1"/>
          </p:cNvSpPr>
          <p:nvPr>
            <p:ph type="ftr" sz="quarter" idx="3"/>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custDataLst>
      <p:tags r:id="rId1"/>
    </p:custDataLst>
    <p:extLst>
      <p:ext uri="{BB962C8B-B14F-4D97-AF65-F5344CB8AC3E}">
        <p14:creationId xmlns:p14="http://schemas.microsoft.com/office/powerpoint/2010/main" val="129710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0F90-97B2-AC00-532D-4243294B41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639D83-D757-9D03-0114-9132BB7C66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99A293-49A1-F6E0-7B20-38212E6F3034}"/>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6C8D83-99C8-FD01-8198-7DDDDE494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83C321-2F1B-EEC4-7C98-2CDB218CF6A8}"/>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6">
            <a:extLst>
              <a:ext uri="{FF2B5EF4-FFF2-40B4-BE49-F238E27FC236}">
                <a16:creationId xmlns:a16="http://schemas.microsoft.com/office/drawing/2014/main" id="{C6EFE626-6685-B9A6-947F-5C15DC5E1E4D}"/>
              </a:ext>
            </a:extLst>
          </p:cNvPr>
          <p:cNvSpPr>
            <a:spLocks noGrp="1"/>
          </p:cNvSpPr>
          <p:nvPr>
            <p:ph type="ftr" sz="quarter" idx="10"/>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custDataLst>
      <p:tags r:id="rId1"/>
    </p:custDataLst>
    <p:extLst>
      <p:ext uri="{BB962C8B-B14F-4D97-AF65-F5344CB8AC3E}">
        <p14:creationId xmlns:p14="http://schemas.microsoft.com/office/powerpoint/2010/main" val="235871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9070-66BF-9CDB-9AF8-A0D64C0FB006}"/>
              </a:ext>
            </a:extLst>
          </p:cNvPr>
          <p:cNvSpPr>
            <a:spLocks noGrp="1"/>
          </p:cNvSpPr>
          <p:nvPr>
            <p:ph type="title"/>
          </p:nvPr>
        </p:nvSpPr>
        <p:spPr/>
        <p:txBody>
          <a:bodyPr/>
          <a:lstStyle/>
          <a:p>
            <a:r>
              <a:rPr lang="en-US"/>
              <a:t>Click to edit Master title style</a:t>
            </a:r>
          </a:p>
        </p:txBody>
      </p:sp>
      <p:sp>
        <p:nvSpPr>
          <p:cNvPr id="6" name="Footer Placeholder 6">
            <a:extLst>
              <a:ext uri="{FF2B5EF4-FFF2-40B4-BE49-F238E27FC236}">
                <a16:creationId xmlns:a16="http://schemas.microsoft.com/office/drawing/2014/main" id="{2DA9EB23-3C3E-0E05-3DD2-B4295A29E9B5}"/>
              </a:ext>
            </a:extLst>
          </p:cNvPr>
          <p:cNvSpPr>
            <a:spLocks noGrp="1"/>
          </p:cNvSpPr>
          <p:nvPr>
            <p:ph type="ftr" sz="quarter" idx="3"/>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custDataLst>
      <p:tags r:id="rId1"/>
    </p:custDataLst>
    <p:extLst>
      <p:ext uri="{BB962C8B-B14F-4D97-AF65-F5344CB8AC3E}">
        <p14:creationId xmlns:p14="http://schemas.microsoft.com/office/powerpoint/2010/main" val="280653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6">
            <a:extLst>
              <a:ext uri="{FF2B5EF4-FFF2-40B4-BE49-F238E27FC236}">
                <a16:creationId xmlns:a16="http://schemas.microsoft.com/office/drawing/2014/main" id="{1B75E108-3485-DB7E-BD7C-5C8ED0CCDBD2}"/>
              </a:ext>
            </a:extLst>
          </p:cNvPr>
          <p:cNvSpPr>
            <a:spLocks noGrp="1"/>
          </p:cNvSpPr>
          <p:nvPr>
            <p:ph type="ftr" sz="quarter" idx="3"/>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custDataLst>
      <p:tags r:id="rId1"/>
    </p:custDataLst>
    <p:extLst>
      <p:ext uri="{BB962C8B-B14F-4D97-AF65-F5344CB8AC3E}">
        <p14:creationId xmlns:p14="http://schemas.microsoft.com/office/powerpoint/2010/main" val="376288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39CC-9B10-8BF9-80B1-848A34E61C66}"/>
              </a:ext>
            </a:extLst>
          </p:cNvPr>
          <p:cNvSpPr>
            <a:spLocks noGrp="1"/>
          </p:cNvSpPr>
          <p:nvPr>
            <p:ph type="title"/>
          </p:nvPr>
        </p:nvSpPr>
        <p:spPr>
          <a:xfrm>
            <a:off x="839788" y="457200"/>
            <a:ext cx="3932237" cy="1600200"/>
          </a:xfrm>
        </p:spPr>
        <p:txBody>
          <a:bodyPr anchor="b"/>
          <a:lstStyle>
            <a:lvl1pPr>
              <a:defRPr sz="3200">
                <a:solidFill>
                  <a:srgbClr val="002F5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1F9FE2F-1253-6C10-F65B-6C4FCDDEDA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544CDD-7172-CEC3-ED00-5E77431F0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a:extLst>
              <a:ext uri="{FF2B5EF4-FFF2-40B4-BE49-F238E27FC236}">
                <a16:creationId xmlns:a16="http://schemas.microsoft.com/office/drawing/2014/main" id="{806E5A02-46A2-BB0F-11C7-1299A5EACC3A}"/>
              </a:ext>
            </a:extLst>
          </p:cNvPr>
          <p:cNvSpPr>
            <a:spLocks noGrp="1"/>
          </p:cNvSpPr>
          <p:nvPr>
            <p:ph type="ftr" sz="quarter" idx="3"/>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extLst>
      <p:ext uri="{BB962C8B-B14F-4D97-AF65-F5344CB8AC3E}">
        <p14:creationId xmlns:p14="http://schemas.microsoft.com/office/powerpoint/2010/main" val="117040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2441-270B-A739-FA99-519E17453A53}"/>
              </a:ext>
            </a:extLst>
          </p:cNvPr>
          <p:cNvSpPr>
            <a:spLocks noGrp="1"/>
          </p:cNvSpPr>
          <p:nvPr>
            <p:ph type="title"/>
          </p:nvPr>
        </p:nvSpPr>
        <p:spPr>
          <a:xfrm>
            <a:off x="640486" y="457200"/>
            <a:ext cx="4131539" cy="1600200"/>
          </a:xfrm>
        </p:spPr>
        <p:txBody>
          <a:bodyPr anchor="b"/>
          <a:lstStyle>
            <a:lvl1pPr>
              <a:defRPr sz="3200">
                <a:solidFill>
                  <a:srgbClr val="002F55"/>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6B365188-A1DB-F115-1970-C43EF0F1C6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E1BE77-AE25-1E4E-CC23-6E2533132204}"/>
              </a:ext>
            </a:extLst>
          </p:cNvPr>
          <p:cNvSpPr>
            <a:spLocks noGrp="1"/>
          </p:cNvSpPr>
          <p:nvPr>
            <p:ph type="body" sz="half" idx="2"/>
          </p:nvPr>
        </p:nvSpPr>
        <p:spPr>
          <a:xfrm>
            <a:off x="640486" y="2057400"/>
            <a:ext cx="41315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a:extLst>
              <a:ext uri="{FF2B5EF4-FFF2-40B4-BE49-F238E27FC236}">
                <a16:creationId xmlns:a16="http://schemas.microsoft.com/office/drawing/2014/main" id="{E1B30313-7019-7C63-8332-6586DE80A128}"/>
              </a:ext>
            </a:extLst>
          </p:cNvPr>
          <p:cNvSpPr>
            <a:spLocks noGrp="1"/>
          </p:cNvSpPr>
          <p:nvPr>
            <p:ph type="ftr" sz="quarter" idx="3"/>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extLst>
      <p:ext uri="{BB962C8B-B14F-4D97-AF65-F5344CB8AC3E}">
        <p14:creationId xmlns:p14="http://schemas.microsoft.com/office/powerpoint/2010/main" val="305483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7CF48-B560-C2EB-A885-D5C7CED4E106}"/>
              </a:ext>
            </a:extLst>
          </p:cNvPr>
          <p:cNvSpPr>
            <a:spLocks noGrp="1"/>
          </p:cNvSpPr>
          <p:nvPr>
            <p:ph type="title"/>
          </p:nvPr>
        </p:nvSpPr>
        <p:spPr>
          <a:xfrm>
            <a:off x="640488"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A4A18C-53E1-1391-76D2-4A8531EA9799}"/>
              </a:ext>
            </a:extLst>
          </p:cNvPr>
          <p:cNvSpPr>
            <a:spLocks noGrp="1"/>
          </p:cNvSpPr>
          <p:nvPr>
            <p:ph type="body" idx="1"/>
          </p:nvPr>
        </p:nvSpPr>
        <p:spPr>
          <a:xfrm>
            <a:off x="640488" y="1825625"/>
            <a:ext cx="10515600" cy="37596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7"/>
    </p:custDataLst>
    <p:extLst>
      <p:ext uri="{BB962C8B-B14F-4D97-AF65-F5344CB8AC3E}">
        <p14:creationId xmlns:p14="http://schemas.microsoft.com/office/powerpoint/2010/main" val="41440497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60" r:id="rId15"/>
  </p:sldLayoutIdLst>
  <p:txStyles>
    <p:titleStyle>
      <a:lvl1pPr algn="l" defTabSz="914400" rtl="0" eaLnBrk="1" latinLnBrk="0" hangingPunct="1">
        <a:lnSpc>
          <a:spcPct val="90000"/>
        </a:lnSpc>
        <a:spcBef>
          <a:spcPct val="0"/>
        </a:spcBef>
        <a:buNone/>
        <a:defRPr sz="5400" kern="1200">
          <a:solidFill>
            <a:srgbClr val="4379BD"/>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54743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547435"/>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547435"/>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54743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547435"/>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medlineplus.gov/lab-tests/obesity-screening/"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medlineplus.gov/lab-tests/obesity-screening/"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medlineplus.gov/lab-tests/obesity-screening/"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medlineplus.gov/lab-tests/obesity-screening/"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hyperlink" Target="https://medlineplus.gov/lab-tests/obesity-screening/"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hyperlink" Target="https://medlineplus.gov/lab-tests/obesity-screening/" TargetMode="External"/><Relationship Id="rId4" Type="http://schemas.openxmlformats.org/officeDocument/2006/relationships/hyperlink" Target="https://www.women-info.com/en/skin-fold-measurements/"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medlineplus.gov/lab-tests/obesity-screening/"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obesitycanada.ca/wp-content/uploads/2020/10/Obesity-Language-Matters-_FINAL-2.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cDA3_5982h8"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F6473E13-8037-86E7-76D1-5B2BD37F883C}"/>
              </a:ext>
            </a:extLst>
          </p:cNvPr>
          <p:cNvSpPr txBox="1">
            <a:spLocks/>
          </p:cNvSpPr>
          <p:nvPr/>
        </p:nvSpPr>
        <p:spPr>
          <a:xfrm>
            <a:off x="-381568" y="4833471"/>
            <a:ext cx="7063654" cy="2166106"/>
          </a:xfrm>
          <a:prstGeom prst="rect">
            <a:avLst/>
          </a:prstGeom>
          <a:noFill/>
        </p:spPr>
        <p:txBody>
          <a:bodyPr wrap="square" rtlCol="0">
            <a:spAutoFit/>
          </a:bodyPr>
          <a:lstStyle>
            <a:lvl1pPr algn="l" defTabSz="914400" rtl="0" eaLnBrk="1" latinLnBrk="0" hangingPunct="1">
              <a:lnSpc>
                <a:spcPct val="90000"/>
              </a:lnSpc>
              <a:spcBef>
                <a:spcPct val="0"/>
              </a:spcBef>
              <a:buNone/>
              <a:defRPr sz="5400" kern="1200">
                <a:solidFill>
                  <a:srgbClr val="4379BD"/>
                </a:solidFill>
                <a:latin typeface="+mn-lt"/>
                <a:ea typeface="+mj-ea"/>
                <a:cs typeface="+mj-cs"/>
              </a:defRPr>
            </a:lvl1pPr>
          </a:lstStyle>
          <a:p>
            <a:pPr algn="ctr">
              <a:lnSpc>
                <a:spcPct val="115000"/>
              </a:lnSpc>
              <a:spcBef>
                <a:spcPts val="0"/>
              </a:spcBef>
            </a:pPr>
            <a:r>
              <a:rPr lang="en-US" sz="3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Learning Collaborative </a:t>
            </a:r>
          </a:p>
          <a:p>
            <a:pPr algn="ctr">
              <a:lnSpc>
                <a:spcPct val="115000"/>
              </a:lnSpc>
              <a:spcBef>
                <a:spcPts val="0"/>
              </a:spcBef>
            </a:pPr>
            <a:r>
              <a:rPr lang="en-US" sz="3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Session #3: </a:t>
            </a:r>
            <a:br>
              <a:rPr lang="en-US" sz="3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sp>
        <p:nvSpPr>
          <p:cNvPr id="3" name="TextBox 2">
            <a:extLst>
              <a:ext uri="{FF2B5EF4-FFF2-40B4-BE49-F238E27FC236}">
                <a16:creationId xmlns:a16="http://schemas.microsoft.com/office/drawing/2014/main" id="{9A592418-C637-5FA9-6D03-81E40F53F62D}"/>
              </a:ext>
            </a:extLst>
          </p:cNvPr>
          <p:cNvSpPr txBox="1"/>
          <p:nvPr/>
        </p:nvSpPr>
        <p:spPr>
          <a:xfrm>
            <a:off x="-152400" y="6092007"/>
            <a:ext cx="6248400" cy="646331"/>
          </a:xfrm>
          <a:prstGeom prst="rect">
            <a:avLst/>
          </a:prstGeom>
          <a:noFill/>
        </p:spPr>
        <p:txBody>
          <a:bodyPr wrap="square">
            <a:spAutoFit/>
          </a:bodyPr>
          <a:lstStyle/>
          <a:p>
            <a:pPr algn="ctr"/>
            <a:r>
              <a:rPr lang="en-US" sz="3600" b="1" dirty="0">
                <a:solidFill>
                  <a:srgbClr val="1F497D"/>
                </a:solidFill>
              </a:rPr>
              <a:t>Screening for Obesity</a:t>
            </a:r>
          </a:p>
        </p:txBody>
      </p:sp>
    </p:spTree>
    <p:custDataLst>
      <p:tags r:id="rId1"/>
    </p:custDataLst>
    <p:extLst>
      <p:ext uri="{BB962C8B-B14F-4D97-AF65-F5344CB8AC3E}">
        <p14:creationId xmlns:p14="http://schemas.microsoft.com/office/powerpoint/2010/main" val="3595621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A5DE-D98E-2C38-245D-80350B586FE5}"/>
              </a:ext>
            </a:extLst>
          </p:cNvPr>
          <p:cNvSpPr>
            <a:spLocks noGrp="1"/>
          </p:cNvSpPr>
          <p:nvPr>
            <p:ph type="title"/>
          </p:nvPr>
        </p:nvSpPr>
        <p:spPr/>
        <p:txBody>
          <a:bodyPr/>
          <a:lstStyle/>
          <a:p>
            <a:r>
              <a:rPr lang="en-US" dirty="0">
                <a:solidFill>
                  <a:srgbClr val="4379BD"/>
                </a:solidFill>
                <a:latin typeface="Calibri" panose="020F0502020204030204"/>
              </a:rPr>
              <a:t>Session Learning Objectives</a:t>
            </a:r>
          </a:p>
        </p:txBody>
      </p:sp>
      <p:sp>
        <p:nvSpPr>
          <p:cNvPr id="3" name="Content Placeholder 2">
            <a:extLst>
              <a:ext uri="{FF2B5EF4-FFF2-40B4-BE49-F238E27FC236}">
                <a16:creationId xmlns:a16="http://schemas.microsoft.com/office/drawing/2014/main" id="{A2C24ABE-F290-C02A-5DBF-63CAEB4A2E64}"/>
              </a:ext>
            </a:extLst>
          </p:cNvPr>
          <p:cNvSpPr>
            <a:spLocks noGrp="1"/>
          </p:cNvSpPr>
          <p:nvPr>
            <p:ph idx="1"/>
          </p:nvPr>
        </p:nvSpPr>
        <p:spPr/>
        <p:txBody>
          <a:bodyPr>
            <a:normAutofit/>
          </a:bodyPr>
          <a:lstStyle/>
          <a:p>
            <a:r>
              <a:rPr lang="en-US" dirty="0">
                <a:latin typeface="Calibri" panose="020F0502020204030204" pitchFamily="34" charset="0"/>
                <a:ea typeface="Calibri" panose="020F0502020204030204" pitchFamily="34" charset="0"/>
              </a:rPr>
              <a:t>Identify barriers to diagnosing and treating obesity for patients in your healthcare center</a:t>
            </a:r>
          </a:p>
          <a:p>
            <a:r>
              <a:rPr lang="en-US" dirty="0">
                <a:effectLst/>
                <a:latin typeface="Calibri" panose="020F0502020204030204" pitchFamily="34" charset="0"/>
                <a:ea typeface="Calibri" panose="020F0502020204030204" pitchFamily="34" charset="0"/>
                <a:cs typeface="Times New Roman" panose="02020603050405020304" pitchFamily="18" charset="0"/>
              </a:rPr>
              <a:t>Evaluate various screening tools for obesity and determine their appropriateness in different clinical scenarios</a:t>
            </a:r>
          </a:p>
          <a:p>
            <a:r>
              <a:rPr lang="en-US" dirty="0">
                <a:effectLst/>
                <a:latin typeface="Calibri" panose="020F0502020204030204" pitchFamily="34" charset="0"/>
                <a:ea typeface="Calibri" panose="020F0502020204030204" pitchFamily="34" charset="0"/>
                <a:cs typeface="Times New Roman" panose="02020603050405020304" pitchFamily="18" charset="0"/>
              </a:rPr>
              <a:t>Create a comprehensive obesity treatment plan that incorporates a multidisciplinary approach for management</a:t>
            </a:r>
          </a:p>
        </p:txBody>
      </p:sp>
    </p:spTree>
    <p:extLst>
      <p:ext uri="{BB962C8B-B14F-4D97-AF65-F5344CB8AC3E}">
        <p14:creationId xmlns:p14="http://schemas.microsoft.com/office/powerpoint/2010/main" val="126963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843C-6DC1-EB80-9CD3-046AD3ED8A87}"/>
              </a:ext>
            </a:extLst>
          </p:cNvPr>
          <p:cNvSpPr>
            <a:spLocks noGrp="1"/>
          </p:cNvSpPr>
          <p:nvPr>
            <p:ph type="title"/>
          </p:nvPr>
        </p:nvSpPr>
        <p:spPr/>
        <p:txBody>
          <a:bodyPr/>
          <a:lstStyle/>
          <a:p>
            <a:r>
              <a:rPr lang="en-US" dirty="0"/>
              <a:t>Guideline Recommendations</a:t>
            </a:r>
          </a:p>
        </p:txBody>
      </p:sp>
      <p:graphicFrame>
        <p:nvGraphicFramePr>
          <p:cNvPr id="5" name="Content Placeholder 4">
            <a:extLst>
              <a:ext uri="{FF2B5EF4-FFF2-40B4-BE49-F238E27FC236}">
                <a16:creationId xmlns:a16="http://schemas.microsoft.com/office/drawing/2014/main" id="{B2716955-3865-FC5E-6406-D36431B94548}"/>
              </a:ext>
            </a:extLst>
          </p:cNvPr>
          <p:cNvGraphicFramePr>
            <a:graphicFrameLocks noGrp="1"/>
          </p:cNvGraphicFramePr>
          <p:nvPr>
            <p:ph idx="1"/>
            <p:extLst>
              <p:ext uri="{D42A27DB-BD31-4B8C-83A1-F6EECF244321}">
                <p14:modId xmlns:p14="http://schemas.microsoft.com/office/powerpoint/2010/main" val="2799515321"/>
              </p:ext>
            </p:extLst>
          </p:nvPr>
        </p:nvGraphicFramePr>
        <p:xfrm>
          <a:off x="639763" y="1825625"/>
          <a:ext cx="10515600"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A1EFE77-BB38-4882-60AE-3F5EC9877CA8}"/>
              </a:ext>
            </a:extLst>
          </p:cNvPr>
          <p:cNvSpPr txBox="1"/>
          <p:nvPr/>
        </p:nvSpPr>
        <p:spPr>
          <a:xfrm>
            <a:off x="903643" y="5969655"/>
            <a:ext cx="10658138" cy="523220"/>
          </a:xfrm>
          <a:prstGeom prst="rect">
            <a:avLst/>
          </a:prstGeom>
          <a:noFill/>
        </p:spPr>
        <p:txBody>
          <a:bodyPr wrap="square">
            <a:spAutoFit/>
          </a:bodyPr>
          <a:lstStyle/>
          <a:p>
            <a:r>
              <a:rPr lang="en-US" sz="1400" b="0" i="0" dirty="0">
                <a:solidFill>
                  <a:srgbClr val="212121"/>
                </a:solidFill>
                <a:effectLst/>
                <a:highlight>
                  <a:srgbClr val="FFFFFF"/>
                </a:highlight>
              </a:rPr>
              <a:t>ACA = American College of Cardiology; AHA = American Heart Association; USPSTF = US Preventative Services Task Force</a:t>
            </a:r>
          </a:p>
          <a:p>
            <a:r>
              <a:rPr lang="en-US" sz="1400" b="0" i="0" dirty="0">
                <a:solidFill>
                  <a:srgbClr val="212121"/>
                </a:solidFill>
                <a:effectLst/>
                <a:highlight>
                  <a:srgbClr val="FFFFFF"/>
                </a:highlight>
              </a:rPr>
              <a:t>Yao A. </a:t>
            </a:r>
            <a:r>
              <a:rPr lang="en-US" sz="1400" b="0" i="1" dirty="0">
                <a:solidFill>
                  <a:srgbClr val="212121"/>
                </a:solidFill>
                <a:effectLst/>
                <a:highlight>
                  <a:srgbClr val="FFFFFF"/>
                </a:highlight>
              </a:rPr>
              <a:t>Ann Med Surg (Lond)</a:t>
            </a:r>
            <a:r>
              <a:rPr lang="en-US" sz="1400" b="0" i="0" dirty="0">
                <a:solidFill>
                  <a:srgbClr val="212121"/>
                </a:solidFill>
                <a:effectLst/>
                <a:highlight>
                  <a:srgbClr val="FFFFFF"/>
                </a:highlight>
              </a:rPr>
              <a:t>. 2012;2(1):18-21; Wharton S, et al.  </a:t>
            </a:r>
            <a:r>
              <a:rPr lang="en-US" sz="1400" b="0" i="1" dirty="0">
                <a:solidFill>
                  <a:srgbClr val="212121"/>
                </a:solidFill>
                <a:effectLst/>
                <a:highlight>
                  <a:srgbClr val="FFFFFF"/>
                </a:highlight>
              </a:rPr>
              <a:t>CMAJ</a:t>
            </a:r>
            <a:r>
              <a:rPr lang="en-US" sz="1400" b="0" i="0" dirty="0">
                <a:solidFill>
                  <a:srgbClr val="212121"/>
                </a:solidFill>
                <a:effectLst/>
                <a:highlight>
                  <a:srgbClr val="FFFFFF"/>
                </a:highlight>
              </a:rPr>
              <a:t>. 2020;192(31):E875-E891.</a:t>
            </a:r>
            <a:endParaRPr lang="en-US" sz="1400" dirty="0"/>
          </a:p>
        </p:txBody>
      </p:sp>
    </p:spTree>
    <p:extLst>
      <p:ext uri="{BB962C8B-B14F-4D97-AF65-F5344CB8AC3E}">
        <p14:creationId xmlns:p14="http://schemas.microsoft.com/office/powerpoint/2010/main" val="3501087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C65A-2995-AFD4-2373-1C99186DA3AA}"/>
              </a:ext>
            </a:extLst>
          </p:cNvPr>
          <p:cNvSpPr>
            <a:spLocks noGrp="1"/>
          </p:cNvSpPr>
          <p:nvPr>
            <p:ph type="title"/>
          </p:nvPr>
        </p:nvSpPr>
        <p:spPr>
          <a:xfrm>
            <a:off x="640488" y="365126"/>
            <a:ext cx="10515600" cy="850064"/>
          </a:xfrm>
        </p:spPr>
        <p:txBody>
          <a:bodyPr/>
          <a:lstStyle/>
          <a:p>
            <a:r>
              <a:rPr lang="en-US" dirty="0"/>
              <a:t>Demographics</a:t>
            </a:r>
          </a:p>
        </p:txBody>
      </p:sp>
      <p:sp>
        <p:nvSpPr>
          <p:cNvPr id="3" name="Content Placeholder 2">
            <a:extLst>
              <a:ext uri="{FF2B5EF4-FFF2-40B4-BE49-F238E27FC236}">
                <a16:creationId xmlns:a16="http://schemas.microsoft.com/office/drawing/2014/main" id="{40CD8029-2910-84E4-5E53-15322FDB1A9E}"/>
              </a:ext>
            </a:extLst>
          </p:cNvPr>
          <p:cNvSpPr>
            <a:spLocks noGrp="1"/>
          </p:cNvSpPr>
          <p:nvPr>
            <p:ph idx="1"/>
          </p:nvPr>
        </p:nvSpPr>
        <p:spPr>
          <a:xfrm>
            <a:off x="640488" y="1346328"/>
            <a:ext cx="6746901" cy="5032375"/>
          </a:xfrm>
        </p:spPr>
        <p:txBody>
          <a:bodyPr>
            <a:normAutofit/>
          </a:bodyPr>
          <a:lstStyle/>
          <a:p>
            <a:pPr>
              <a:lnSpc>
                <a:spcPct val="100000"/>
              </a:lnSpc>
              <a:spcBef>
                <a:spcPts val="600"/>
              </a:spcBef>
            </a:pPr>
            <a:r>
              <a:rPr lang="en-US" sz="2400" dirty="0"/>
              <a:t>US obesity prevalence (2017–March 2020): 41.9%</a:t>
            </a:r>
          </a:p>
          <a:p>
            <a:pPr lvl="1">
              <a:lnSpc>
                <a:spcPct val="100000"/>
              </a:lnSpc>
              <a:spcBef>
                <a:spcPts val="600"/>
              </a:spcBef>
            </a:pPr>
            <a:r>
              <a:rPr lang="en-US" sz="2000" dirty="0"/>
              <a:t>In 1999-2000, the prevalence was 30.5%</a:t>
            </a:r>
          </a:p>
          <a:p>
            <a:pPr lvl="1">
              <a:lnSpc>
                <a:spcPct val="100000"/>
              </a:lnSpc>
              <a:spcBef>
                <a:spcPts val="600"/>
              </a:spcBef>
            </a:pPr>
            <a:r>
              <a:rPr lang="en-US" sz="2000" dirty="0"/>
              <a:t> Severe obesity increased from 4.7% to 9.2%</a:t>
            </a:r>
          </a:p>
          <a:p>
            <a:pPr>
              <a:lnSpc>
                <a:spcPct val="100000"/>
              </a:lnSpc>
              <a:spcBef>
                <a:spcPts val="600"/>
              </a:spcBef>
            </a:pPr>
            <a:r>
              <a:rPr lang="en-US" sz="2400" dirty="0"/>
              <a:t>By race</a:t>
            </a:r>
          </a:p>
          <a:p>
            <a:pPr lvl="1">
              <a:lnSpc>
                <a:spcPct val="100000"/>
              </a:lnSpc>
              <a:spcBef>
                <a:spcPts val="600"/>
              </a:spcBef>
            </a:pPr>
            <a:r>
              <a:rPr lang="en-US" sz="2000" dirty="0"/>
              <a:t>Non-Hispanic Black adults: 49.9%</a:t>
            </a:r>
          </a:p>
          <a:p>
            <a:pPr lvl="1">
              <a:lnSpc>
                <a:spcPct val="100000"/>
              </a:lnSpc>
              <a:spcBef>
                <a:spcPts val="600"/>
              </a:spcBef>
            </a:pPr>
            <a:r>
              <a:rPr lang="en-US" sz="2000" dirty="0"/>
              <a:t>Hispanic adults: 45.6%</a:t>
            </a:r>
          </a:p>
          <a:p>
            <a:pPr lvl="1">
              <a:lnSpc>
                <a:spcPct val="100000"/>
              </a:lnSpc>
              <a:spcBef>
                <a:spcPts val="600"/>
              </a:spcBef>
            </a:pPr>
            <a:r>
              <a:rPr lang="en-US" sz="2000" dirty="0"/>
              <a:t>Non-Hispanic White adults: 41.4%</a:t>
            </a:r>
          </a:p>
          <a:p>
            <a:pPr lvl="1">
              <a:lnSpc>
                <a:spcPct val="100000"/>
              </a:lnSpc>
              <a:spcBef>
                <a:spcPts val="600"/>
              </a:spcBef>
            </a:pPr>
            <a:r>
              <a:rPr lang="en-US" sz="2000" dirty="0"/>
              <a:t>Non-Hispanic Asian adults: 16.1%</a:t>
            </a:r>
          </a:p>
          <a:p>
            <a:pPr>
              <a:lnSpc>
                <a:spcPct val="100000"/>
              </a:lnSpc>
              <a:spcBef>
                <a:spcPts val="600"/>
              </a:spcBef>
            </a:pPr>
            <a:r>
              <a:rPr lang="en-US" sz="2400" dirty="0"/>
              <a:t>By age</a:t>
            </a:r>
          </a:p>
          <a:p>
            <a:pPr lvl="1">
              <a:lnSpc>
                <a:spcPct val="100000"/>
              </a:lnSpc>
              <a:spcBef>
                <a:spcPts val="600"/>
              </a:spcBef>
            </a:pPr>
            <a:r>
              <a:rPr lang="en-US" sz="2000" dirty="0"/>
              <a:t>20 to 39 years: 39.8%</a:t>
            </a:r>
          </a:p>
          <a:p>
            <a:pPr lvl="1">
              <a:lnSpc>
                <a:spcPct val="100000"/>
              </a:lnSpc>
              <a:spcBef>
                <a:spcPts val="600"/>
              </a:spcBef>
            </a:pPr>
            <a:r>
              <a:rPr lang="en-US" sz="2000" dirty="0"/>
              <a:t>40 to 59 years: 44.3%</a:t>
            </a:r>
          </a:p>
          <a:p>
            <a:pPr lvl="1">
              <a:lnSpc>
                <a:spcPct val="100000"/>
              </a:lnSpc>
              <a:spcBef>
                <a:spcPts val="600"/>
              </a:spcBef>
            </a:pPr>
            <a:r>
              <a:rPr lang="en-US" sz="2000" dirty="0"/>
              <a:t>60 and older: 41.5%</a:t>
            </a:r>
          </a:p>
        </p:txBody>
      </p:sp>
      <p:sp>
        <p:nvSpPr>
          <p:cNvPr id="5" name="TextBox 4">
            <a:extLst>
              <a:ext uri="{FF2B5EF4-FFF2-40B4-BE49-F238E27FC236}">
                <a16:creationId xmlns:a16="http://schemas.microsoft.com/office/drawing/2014/main" id="{D4C33B77-2DC1-C0AC-17AE-DD458DFF2660}"/>
              </a:ext>
            </a:extLst>
          </p:cNvPr>
          <p:cNvSpPr txBox="1"/>
          <p:nvPr/>
        </p:nvSpPr>
        <p:spPr>
          <a:xfrm>
            <a:off x="577517" y="6185097"/>
            <a:ext cx="6094206" cy="307777"/>
          </a:xfrm>
          <a:prstGeom prst="rect">
            <a:avLst/>
          </a:prstGeom>
          <a:noFill/>
        </p:spPr>
        <p:txBody>
          <a:bodyPr wrap="square">
            <a:spAutoFit/>
          </a:bodyPr>
          <a:lstStyle/>
          <a:p>
            <a:r>
              <a:rPr lang="en-US" sz="1400" dirty="0"/>
              <a:t>Hales CM, et al. Hyattsville, MD: National Center for Health Statistics. 2020</a:t>
            </a:r>
          </a:p>
        </p:txBody>
      </p:sp>
      <p:pic>
        <p:nvPicPr>
          <p:cNvPr id="5122" name="Picture 2" descr="Obesity in the United States, 1999–2018, 30.5% 1999–2000, 42.4% 2017–2018, National Center for Health Statistics, National Health and Nutrition Examination Survey, Logo of the Department of Health and Human Services (HHS) and Centers for Disease Control and Prevention (CDC)">
            <a:extLst>
              <a:ext uri="{FF2B5EF4-FFF2-40B4-BE49-F238E27FC236}">
                <a16:creationId xmlns:a16="http://schemas.microsoft.com/office/drawing/2014/main" id="{38628688-FB7D-2A19-A266-EB0423B11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723" y="2418762"/>
            <a:ext cx="5132462" cy="288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3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EE3F-034E-E980-D2B2-4BDF638082FC}"/>
              </a:ext>
            </a:extLst>
          </p:cNvPr>
          <p:cNvSpPr>
            <a:spLocks noGrp="1"/>
          </p:cNvSpPr>
          <p:nvPr>
            <p:ph type="title"/>
          </p:nvPr>
        </p:nvSpPr>
        <p:spPr/>
        <p:txBody>
          <a:bodyPr/>
          <a:lstStyle/>
          <a:p>
            <a:r>
              <a:rPr lang="en-US" dirty="0"/>
              <a:t>Doctor Appointment Overview</a:t>
            </a:r>
          </a:p>
        </p:txBody>
      </p:sp>
      <p:sp>
        <p:nvSpPr>
          <p:cNvPr id="3" name="Content Placeholder 2">
            <a:extLst>
              <a:ext uri="{FF2B5EF4-FFF2-40B4-BE49-F238E27FC236}">
                <a16:creationId xmlns:a16="http://schemas.microsoft.com/office/drawing/2014/main" id="{42EC30C2-A032-774B-6AD1-C285DC15ACEF}"/>
              </a:ext>
            </a:extLst>
          </p:cNvPr>
          <p:cNvSpPr>
            <a:spLocks noGrp="1"/>
          </p:cNvSpPr>
          <p:nvPr>
            <p:ph idx="1"/>
          </p:nvPr>
        </p:nvSpPr>
        <p:spPr>
          <a:xfrm>
            <a:off x="640488" y="1584251"/>
            <a:ext cx="10515600" cy="4385404"/>
          </a:xfrm>
        </p:spPr>
        <p:txBody>
          <a:bodyPr>
            <a:normAutofit fontScale="85000" lnSpcReduction="20000"/>
          </a:bodyPr>
          <a:lstStyle/>
          <a:p>
            <a:pPr>
              <a:lnSpc>
                <a:spcPct val="120000"/>
              </a:lnSpc>
            </a:pPr>
            <a:r>
              <a:rPr lang="en-US" dirty="0"/>
              <a:t>Obesity screenings typically occur as part of routine checkups that include physical exams</a:t>
            </a:r>
          </a:p>
          <a:p>
            <a:pPr>
              <a:lnSpc>
                <a:spcPct val="120000"/>
              </a:lnSpc>
            </a:pPr>
            <a:r>
              <a:rPr lang="en-US" dirty="0"/>
              <a:t>Clinicians will review:</a:t>
            </a:r>
          </a:p>
          <a:p>
            <a:pPr lvl="1">
              <a:lnSpc>
                <a:spcPct val="120000"/>
              </a:lnSpc>
            </a:pPr>
            <a:r>
              <a:rPr lang="en-US" dirty="0"/>
              <a:t>Medical history</a:t>
            </a:r>
          </a:p>
          <a:p>
            <a:pPr lvl="2">
              <a:lnSpc>
                <a:spcPct val="120000"/>
              </a:lnSpc>
            </a:pPr>
            <a:r>
              <a:rPr lang="en-US" sz="2100" dirty="0"/>
              <a:t>Family history</a:t>
            </a:r>
          </a:p>
          <a:p>
            <a:pPr lvl="2">
              <a:lnSpc>
                <a:spcPct val="120000"/>
              </a:lnSpc>
            </a:pPr>
            <a:r>
              <a:rPr lang="en-US" sz="2100" dirty="0"/>
              <a:t>Comorbidities</a:t>
            </a:r>
          </a:p>
          <a:p>
            <a:pPr lvl="1">
              <a:lnSpc>
                <a:spcPct val="120000"/>
              </a:lnSpc>
            </a:pPr>
            <a:r>
              <a:rPr lang="en-US" dirty="0"/>
              <a:t>Current medications</a:t>
            </a:r>
          </a:p>
          <a:p>
            <a:pPr lvl="1">
              <a:lnSpc>
                <a:spcPct val="120000"/>
              </a:lnSpc>
            </a:pPr>
            <a:r>
              <a:rPr lang="en-US" dirty="0"/>
              <a:t>Personal habits</a:t>
            </a:r>
          </a:p>
          <a:p>
            <a:pPr lvl="2">
              <a:lnSpc>
                <a:spcPct val="120000"/>
              </a:lnSpc>
            </a:pPr>
            <a:r>
              <a:rPr lang="en-US" sz="2100" dirty="0"/>
              <a:t>Diet, stress, exercise, sleep quality</a:t>
            </a:r>
          </a:p>
          <a:p>
            <a:pPr>
              <a:lnSpc>
                <a:spcPct val="120000"/>
              </a:lnSpc>
            </a:pPr>
            <a:r>
              <a:rPr lang="en-US" dirty="0"/>
              <a:t>Ordering tests</a:t>
            </a:r>
          </a:p>
          <a:p>
            <a:pPr lvl="1">
              <a:lnSpc>
                <a:spcPct val="120000"/>
              </a:lnSpc>
            </a:pPr>
            <a:r>
              <a:rPr lang="en-US" dirty="0"/>
              <a:t>HDL/LDL, triglycerides, HbA1c, TSA</a:t>
            </a:r>
          </a:p>
          <a:p>
            <a:pPr lvl="1">
              <a:lnSpc>
                <a:spcPct val="120000"/>
              </a:lnSpc>
            </a:pPr>
            <a:endParaRPr lang="en-US" dirty="0"/>
          </a:p>
        </p:txBody>
      </p:sp>
      <p:sp>
        <p:nvSpPr>
          <p:cNvPr id="5" name="TextBox 4">
            <a:extLst>
              <a:ext uri="{FF2B5EF4-FFF2-40B4-BE49-F238E27FC236}">
                <a16:creationId xmlns:a16="http://schemas.microsoft.com/office/drawing/2014/main" id="{9C5DA3CD-0DA9-DD03-2D0B-40C697F5A5ED}"/>
              </a:ext>
            </a:extLst>
          </p:cNvPr>
          <p:cNvSpPr txBox="1"/>
          <p:nvPr/>
        </p:nvSpPr>
        <p:spPr>
          <a:xfrm>
            <a:off x="640488" y="6185098"/>
            <a:ext cx="7679968" cy="307777"/>
          </a:xfrm>
          <a:prstGeom prst="rect">
            <a:avLst/>
          </a:prstGeom>
          <a:noFill/>
        </p:spPr>
        <p:txBody>
          <a:bodyPr wrap="square">
            <a:spAutoFit/>
          </a:bodyPr>
          <a:lstStyle/>
          <a:p>
            <a:r>
              <a:rPr lang="en-US" sz="1400" dirty="0"/>
              <a:t>MedlinePlus. Accessed May 21, 2024. </a:t>
            </a:r>
            <a:r>
              <a:rPr lang="en-US" sz="1400" dirty="0">
                <a:hlinkClick r:id="rId3"/>
              </a:rPr>
              <a:t>https://medlineplus.gov/lab-tests/obesity-screening/</a:t>
            </a:r>
            <a:r>
              <a:rPr lang="en-US" sz="1400" dirty="0"/>
              <a:t> </a:t>
            </a:r>
          </a:p>
        </p:txBody>
      </p:sp>
    </p:spTree>
    <p:extLst>
      <p:ext uri="{BB962C8B-B14F-4D97-AF65-F5344CB8AC3E}">
        <p14:creationId xmlns:p14="http://schemas.microsoft.com/office/powerpoint/2010/main" val="216005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25E1-3BE5-1B69-FF3C-1561E19E4DD6}"/>
              </a:ext>
            </a:extLst>
          </p:cNvPr>
          <p:cNvSpPr>
            <a:spLocks noGrp="1"/>
          </p:cNvSpPr>
          <p:nvPr>
            <p:ph type="title"/>
          </p:nvPr>
        </p:nvSpPr>
        <p:spPr/>
        <p:txBody>
          <a:bodyPr/>
          <a:lstStyle/>
          <a:p>
            <a:r>
              <a:rPr lang="en-US" dirty="0"/>
              <a:t>Screening Tools</a:t>
            </a:r>
          </a:p>
        </p:txBody>
      </p:sp>
      <p:sp>
        <p:nvSpPr>
          <p:cNvPr id="3" name="Content Placeholder 2">
            <a:extLst>
              <a:ext uri="{FF2B5EF4-FFF2-40B4-BE49-F238E27FC236}">
                <a16:creationId xmlns:a16="http://schemas.microsoft.com/office/drawing/2014/main" id="{7513A936-6A59-3EA7-FB84-AE6539850320}"/>
              </a:ext>
            </a:extLst>
          </p:cNvPr>
          <p:cNvSpPr>
            <a:spLocks noGrp="1"/>
          </p:cNvSpPr>
          <p:nvPr>
            <p:ph idx="1"/>
          </p:nvPr>
        </p:nvSpPr>
        <p:spPr/>
        <p:txBody>
          <a:bodyPr/>
          <a:lstStyle/>
          <a:p>
            <a:r>
              <a:rPr lang="en-US" dirty="0"/>
              <a:t>BMI</a:t>
            </a:r>
          </a:p>
          <a:p>
            <a:r>
              <a:rPr lang="en-US" dirty="0"/>
              <a:t>Waist circumference </a:t>
            </a:r>
          </a:p>
          <a:p>
            <a:r>
              <a:rPr lang="en-US" dirty="0"/>
              <a:t>Waist-to-hip ratio</a:t>
            </a:r>
          </a:p>
          <a:p>
            <a:r>
              <a:rPr lang="en-US" dirty="0"/>
              <a:t>Skinfold measurements</a:t>
            </a:r>
          </a:p>
          <a:p>
            <a:r>
              <a:rPr lang="en-US" dirty="0"/>
              <a:t>Bioelectrical impedance analysis (BIA)</a:t>
            </a:r>
          </a:p>
        </p:txBody>
      </p:sp>
      <p:sp>
        <p:nvSpPr>
          <p:cNvPr id="5" name="TextBox 4">
            <a:extLst>
              <a:ext uri="{FF2B5EF4-FFF2-40B4-BE49-F238E27FC236}">
                <a16:creationId xmlns:a16="http://schemas.microsoft.com/office/drawing/2014/main" id="{497B2FEF-5675-130D-47DB-B64C8A2957B7}"/>
              </a:ext>
            </a:extLst>
          </p:cNvPr>
          <p:cNvSpPr txBox="1"/>
          <p:nvPr/>
        </p:nvSpPr>
        <p:spPr>
          <a:xfrm>
            <a:off x="443752" y="5934670"/>
            <a:ext cx="10044953" cy="523220"/>
          </a:xfrm>
          <a:prstGeom prst="rect">
            <a:avLst/>
          </a:prstGeom>
          <a:noFill/>
        </p:spPr>
        <p:txBody>
          <a:bodyPr wrap="square">
            <a:spAutoFit/>
          </a:bodyPr>
          <a:lstStyle/>
          <a:p>
            <a:r>
              <a:rPr lang="en-US" sz="1400" dirty="0"/>
              <a:t>MedlinePlus. Accessed May 21, 2024. </a:t>
            </a:r>
            <a:r>
              <a:rPr lang="en-US" sz="1400" dirty="0">
                <a:hlinkClick r:id="rId3"/>
              </a:rPr>
              <a:t>https://medlineplus.gov/lab-tests/obesity-screening/</a:t>
            </a:r>
            <a:r>
              <a:rPr lang="en-US" sz="1400" dirty="0"/>
              <a:t>; Hu F. In: Hu F, ed. Obesity Epidemiology. New York City: Oxford University Press, 2008; 53–83. </a:t>
            </a:r>
          </a:p>
        </p:txBody>
      </p:sp>
    </p:spTree>
    <p:extLst>
      <p:ext uri="{BB962C8B-B14F-4D97-AF65-F5344CB8AC3E}">
        <p14:creationId xmlns:p14="http://schemas.microsoft.com/office/powerpoint/2010/main" val="1846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43FBDA4-9F77-FE7E-3BC8-0F6A9FC7854D}"/>
              </a:ext>
            </a:extLst>
          </p:cNvPr>
          <p:cNvSpPr>
            <a:spLocks noGrp="1"/>
          </p:cNvSpPr>
          <p:nvPr>
            <p:ph type="body" sz="quarter" idx="10"/>
          </p:nvPr>
        </p:nvSpPr>
        <p:spPr/>
        <p:txBody>
          <a:bodyPr/>
          <a:lstStyle/>
          <a:p>
            <a:r>
              <a:rPr lang="en-US" dirty="0"/>
              <a:t>Global BMI Mortality Collaboration, et al. </a:t>
            </a:r>
            <a:r>
              <a:rPr lang="en-US" i="1" dirty="0"/>
              <a:t>Lancet. </a:t>
            </a:r>
            <a:r>
              <a:rPr lang="en-US" dirty="0"/>
              <a:t>2016;388(10046):776-786.</a:t>
            </a:r>
          </a:p>
        </p:txBody>
      </p:sp>
      <p:sp>
        <p:nvSpPr>
          <p:cNvPr id="4" name="TextBox 3">
            <a:extLst>
              <a:ext uri="{FF2B5EF4-FFF2-40B4-BE49-F238E27FC236}">
                <a16:creationId xmlns:a16="http://schemas.microsoft.com/office/drawing/2014/main" id="{8E68A414-BCF9-C25B-C2B3-995628B0A58C}"/>
              </a:ext>
            </a:extLst>
          </p:cNvPr>
          <p:cNvSpPr txBox="1"/>
          <p:nvPr/>
        </p:nvSpPr>
        <p:spPr>
          <a:xfrm>
            <a:off x="6090002" y="1550816"/>
            <a:ext cx="5953126" cy="923330"/>
          </a:xfrm>
          <a:prstGeom prst="rect">
            <a:avLst/>
          </a:prstGeom>
          <a:noFill/>
        </p:spPr>
        <p:txBody>
          <a:bodyPr wrap="square">
            <a:spAutoFit/>
          </a:bodyPr>
          <a:lstStyle/>
          <a:p>
            <a:pPr algn="ctr"/>
            <a:r>
              <a:rPr lang="en-US" dirty="0"/>
              <a:t>Body mass index (BMI) is the ratio of weight (kg) to height (m</a:t>
            </a:r>
            <a:r>
              <a:rPr lang="en-US" baseline="30000" dirty="0"/>
              <a:t>2</a:t>
            </a:r>
            <a:r>
              <a:rPr lang="en-US" dirty="0"/>
              <a:t>) </a:t>
            </a:r>
          </a:p>
          <a:p>
            <a:pPr algn="ctr"/>
            <a:r>
              <a:rPr lang="en-US" dirty="0"/>
              <a:t>If using </a:t>
            </a:r>
            <a:r>
              <a:rPr lang="en-US" dirty="0" err="1"/>
              <a:t>lbs</a:t>
            </a:r>
            <a:r>
              <a:rPr lang="en-US" dirty="0"/>
              <a:t> and inches, multiply by 703</a:t>
            </a:r>
          </a:p>
        </p:txBody>
      </p:sp>
      <p:sp>
        <p:nvSpPr>
          <p:cNvPr id="3" name="Content Placeholder 4">
            <a:extLst>
              <a:ext uri="{FF2B5EF4-FFF2-40B4-BE49-F238E27FC236}">
                <a16:creationId xmlns:a16="http://schemas.microsoft.com/office/drawing/2014/main" id="{8639DA76-28C2-BD3A-C02E-5DC60B828F8B}"/>
              </a:ext>
            </a:extLst>
          </p:cNvPr>
          <p:cNvSpPr txBox="1">
            <a:spLocks/>
          </p:cNvSpPr>
          <p:nvPr/>
        </p:nvSpPr>
        <p:spPr>
          <a:xfrm>
            <a:off x="838200" y="1625600"/>
            <a:ext cx="4562475"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rgbClr val="54743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547435"/>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547435"/>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54743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547435"/>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05"/>
              </a:spcBef>
              <a:buFont typeface="Arial" panose="020B0604020202020204" pitchFamily="34" charset="0"/>
              <a:buNone/>
            </a:pPr>
            <a:r>
              <a:rPr lang="en-US" dirty="0">
                <a:solidFill>
                  <a:schemeClr val="accent5"/>
                </a:solidFill>
              </a:rPr>
              <a:t>BMI is generally accepted as the 1</a:t>
            </a:r>
            <a:r>
              <a:rPr lang="en-US" baseline="30000" dirty="0">
                <a:solidFill>
                  <a:schemeClr val="accent5"/>
                </a:solidFill>
              </a:rPr>
              <a:t>st</a:t>
            </a:r>
            <a:r>
              <a:rPr lang="en-US" dirty="0">
                <a:solidFill>
                  <a:schemeClr val="accent5"/>
                </a:solidFill>
              </a:rPr>
              <a:t> step to determine the degree of overweight and obesity</a:t>
            </a:r>
          </a:p>
          <a:p>
            <a:pPr marL="0" indent="0" algn="ctr">
              <a:lnSpc>
                <a:spcPct val="100000"/>
              </a:lnSpc>
              <a:spcBef>
                <a:spcPts val="105"/>
              </a:spcBef>
              <a:buFont typeface="Arial" panose="020B0604020202020204" pitchFamily="34" charset="0"/>
              <a:buNone/>
            </a:pPr>
            <a:endParaRPr lang="en-US" dirty="0">
              <a:solidFill>
                <a:schemeClr val="accent5"/>
              </a:solidFill>
            </a:endParaRPr>
          </a:p>
          <a:p>
            <a:pPr marL="0" indent="0" algn="ctr">
              <a:lnSpc>
                <a:spcPct val="100000"/>
              </a:lnSpc>
              <a:spcBef>
                <a:spcPts val="105"/>
              </a:spcBef>
              <a:buFont typeface="Arial" panose="020B0604020202020204" pitchFamily="34" charset="0"/>
              <a:buNone/>
            </a:pPr>
            <a:r>
              <a:rPr lang="en-US" dirty="0">
                <a:solidFill>
                  <a:schemeClr val="accent5"/>
                </a:solidFill>
              </a:rPr>
              <a:t>It is a practical and useful determinant for increased risk of morbidity and mortality on the population level</a:t>
            </a:r>
          </a:p>
          <a:p>
            <a:pPr marL="0" indent="0" algn="ctr">
              <a:lnSpc>
                <a:spcPct val="100000"/>
              </a:lnSpc>
              <a:spcBef>
                <a:spcPts val="105"/>
              </a:spcBef>
              <a:buFont typeface="Arial" panose="020B0604020202020204" pitchFamily="34" charset="0"/>
              <a:buNone/>
            </a:pPr>
            <a:endParaRPr lang="en-US" dirty="0">
              <a:solidFill>
                <a:schemeClr val="accent5"/>
              </a:solidFill>
            </a:endParaRPr>
          </a:p>
          <a:p>
            <a:pPr marL="0" indent="0" algn="ctr">
              <a:lnSpc>
                <a:spcPct val="100000"/>
              </a:lnSpc>
              <a:spcBef>
                <a:spcPts val="105"/>
              </a:spcBef>
              <a:buFont typeface="Arial" panose="020B0604020202020204" pitchFamily="34" charset="0"/>
              <a:buNone/>
            </a:pPr>
            <a:r>
              <a:rPr lang="en-US" dirty="0">
                <a:solidFill>
                  <a:schemeClr val="accent5"/>
                </a:solidFill>
              </a:rPr>
              <a:t>...but less so on the individual level</a:t>
            </a:r>
          </a:p>
          <a:p>
            <a:endParaRPr lang="en-US" dirty="0">
              <a:solidFill>
                <a:schemeClr val="accent5"/>
              </a:solidFill>
            </a:endParaRPr>
          </a:p>
        </p:txBody>
      </p:sp>
      <p:sp>
        <p:nvSpPr>
          <p:cNvPr id="7" name="Title 6">
            <a:extLst>
              <a:ext uri="{FF2B5EF4-FFF2-40B4-BE49-F238E27FC236}">
                <a16:creationId xmlns:a16="http://schemas.microsoft.com/office/drawing/2014/main" id="{B2C2214E-C352-6F02-BB4D-0FA556806CDE}"/>
              </a:ext>
            </a:extLst>
          </p:cNvPr>
          <p:cNvSpPr>
            <a:spLocks noGrp="1"/>
          </p:cNvSpPr>
          <p:nvPr>
            <p:ph type="title"/>
          </p:nvPr>
        </p:nvSpPr>
        <p:spPr/>
        <p:txBody>
          <a:bodyPr/>
          <a:lstStyle/>
          <a:p>
            <a:r>
              <a:rPr lang="en-US" sz="5400" dirty="0">
                <a:solidFill>
                  <a:schemeClr val="accent1"/>
                </a:solidFill>
              </a:rPr>
              <a:t>Body</a:t>
            </a:r>
            <a:r>
              <a:rPr lang="en-US" sz="5400" spc="180" dirty="0">
                <a:solidFill>
                  <a:schemeClr val="accent1"/>
                </a:solidFill>
              </a:rPr>
              <a:t> </a:t>
            </a:r>
            <a:r>
              <a:rPr lang="en-US" sz="5400" dirty="0">
                <a:solidFill>
                  <a:schemeClr val="accent1"/>
                </a:solidFill>
              </a:rPr>
              <a:t>Mass</a:t>
            </a:r>
            <a:r>
              <a:rPr lang="en-US" sz="5400" spc="120" dirty="0">
                <a:solidFill>
                  <a:schemeClr val="accent1"/>
                </a:solidFill>
              </a:rPr>
              <a:t> </a:t>
            </a:r>
            <a:r>
              <a:rPr lang="en-US" sz="5400" spc="60" dirty="0">
                <a:solidFill>
                  <a:schemeClr val="accent1"/>
                </a:solidFill>
              </a:rPr>
              <a:t>Index</a:t>
            </a:r>
            <a:r>
              <a:rPr lang="en-US" sz="5400" spc="90" dirty="0">
                <a:solidFill>
                  <a:schemeClr val="accent1"/>
                </a:solidFill>
              </a:rPr>
              <a:t> </a:t>
            </a:r>
            <a:r>
              <a:rPr lang="en-US" sz="5400" spc="50" dirty="0">
                <a:solidFill>
                  <a:schemeClr val="accent1"/>
                </a:solidFill>
              </a:rPr>
              <a:t>(BMI)</a:t>
            </a:r>
            <a:endParaRPr lang="en-US" dirty="0">
              <a:solidFill>
                <a:schemeClr val="accent1"/>
              </a:solidFill>
            </a:endParaRPr>
          </a:p>
        </p:txBody>
      </p:sp>
      <p:pic>
        <p:nvPicPr>
          <p:cNvPr id="1026" name="Picture 2" descr="BMI Calculator - Get Your Body Mass Index Score Online">
            <a:extLst>
              <a:ext uri="{FF2B5EF4-FFF2-40B4-BE49-F238E27FC236}">
                <a16:creationId xmlns:a16="http://schemas.microsoft.com/office/drawing/2014/main" id="{C41BA626-98DA-DC12-1A73-AEF2F7EBF3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0" t="40660" r="3369" b="10780"/>
          <a:stretch/>
        </p:blipFill>
        <p:spPr bwMode="auto">
          <a:xfrm>
            <a:off x="5373493" y="2941043"/>
            <a:ext cx="6669635" cy="1724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8368" y="438912"/>
            <a:ext cx="10030968" cy="565099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31653" y="2507861"/>
            <a:ext cx="3150522" cy="2634376"/>
          </a:xfrm>
          <a:prstGeom prst="rect">
            <a:avLst/>
          </a:prstGeom>
        </p:spPr>
      </p:pic>
      <p:pic>
        <p:nvPicPr>
          <p:cNvPr id="3" name="object 3"/>
          <p:cNvPicPr/>
          <p:nvPr/>
        </p:nvPicPr>
        <p:blipFill>
          <a:blip r:embed="rId3" cstate="print"/>
          <a:stretch>
            <a:fillRect/>
          </a:stretch>
        </p:blipFill>
        <p:spPr>
          <a:xfrm>
            <a:off x="6158001" y="2287212"/>
            <a:ext cx="3694085" cy="2849135"/>
          </a:xfrm>
          <a:prstGeom prst="rect">
            <a:avLst/>
          </a:prstGeom>
        </p:spPr>
      </p:pic>
      <p:sp>
        <p:nvSpPr>
          <p:cNvPr id="5" name="object 5"/>
          <p:cNvSpPr/>
          <p:nvPr/>
        </p:nvSpPr>
        <p:spPr>
          <a:xfrm>
            <a:off x="2367362" y="1761052"/>
            <a:ext cx="0" cy="605155"/>
          </a:xfrm>
          <a:custGeom>
            <a:avLst/>
            <a:gdLst/>
            <a:ahLst/>
            <a:cxnLst/>
            <a:rect l="l" t="t" r="r" b="b"/>
            <a:pathLst>
              <a:path h="605155">
                <a:moveTo>
                  <a:pt x="0" y="604904"/>
                </a:moveTo>
                <a:lnTo>
                  <a:pt x="0" y="0"/>
                </a:lnTo>
              </a:path>
            </a:pathLst>
          </a:custGeom>
          <a:ln w="7152">
            <a:solidFill>
              <a:srgbClr val="000000"/>
            </a:solidFill>
          </a:ln>
        </p:spPr>
        <p:txBody>
          <a:bodyPr wrap="square" lIns="0" tIns="0" rIns="0" bIns="0" rtlCol="0"/>
          <a:lstStyle/>
          <a:p>
            <a:endParaRPr/>
          </a:p>
        </p:txBody>
      </p:sp>
      <p:sp>
        <p:nvSpPr>
          <p:cNvPr id="6" name="object 6"/>
          <p:cNvSpPr/>
          <p:nvPr/>
        </p:nvSpPr>
        <p:spPr>
          <a:xfrm>
            <a:off x="4391420" y="1761052"/>
            <a:ext cx="0" cy="605155"/>
          </a:xfrm>
          <a:custGeom>
            <a:avLst/>
            <a:gdLst/>
            <a:ahLst/>
            <a:cxnLst/>
            <a:rect l="l" t="t" r="r" b="b"/>
            <a:pathLst>
              <a:path h="605155">
                <a:moveTo>
                  <a:pt x="0" y="604904"/>
                </a:moveTo>
                <a:lnTo>
                  <a:pt x="0" y="0"/>
                </a:lnTo>
              </a:path>
            </a:pathLst>
          </a:custGeom>
          <a:ln w="7152">
            <a:solidFill>
              <a:srgbClr val="000000"/>
            </a:solidFill>
          </a:ln>
        </p:spPr>
        <p:txBody>
          <a:bodyPr wrap="square" lIns="0" tIns="0" rIns="0" bIns="0" rtlCol="0"/>
          <a:lstStyle/>
          <a:p>
            <a:endParaRPr/>
          </a:p>
        </p:txBody>
      </p:sp>
      <p:sp>
        <p:nvSpPr>
          <p:cNvPr id="14" name="object 14"/>
          <p:cNvSpPr/>
          <p:nvPr/>
        </p:nvSpPr>
        <p:spPr>
          <a:xfrm>
            <a:off x="2360209" y="1764632"/>
            <a:ext cx="2045970" cy="0"/>
          </a:xfrm>
          <a:custGeom>
            <a:avLst/>
            <a:gdLst/>
            <a:ahLst/>
            <a:cxnLst/>
            <a:rect l="l" t="t" r="r" b="b"/>
            <a:pathLst>
              <a:path w="2045970">
                <a:moveTo>
                  <a:pt x="0" y="0"/>
                </a:moveTo>
                <a:lnTo>
                  <a:pt x="2045515" y="0"/>
                </a:lnTo>
              </a:path>
            </a:pathLst>
          </a:custGeom>
          <a:ln w="10737">
            <a:solidFill>
              <a:srgbClr val="000000"/>
            </a:solidFill>
          </a:ln>
        </p:spPr>
        <p:txBody>
          <a:bodyPr wrap="square" lIns="0" tIns="0" rIns="0" bIns="0" rtlCol="0"/>
          <a:lstStyle/>
          <a:p>
            <a:endParaRPr/>
          </a:p>
        </p:txBody>
      </p:sp>
      <p:sp>
        <p:nvSpPr>
          <p:cNvPr id="15" name="object 15"/>
          <p:cNvSpPr/>
          <p:nvPr/>
        </p:nvSpPr>
        <p:spPr>
          <a:xfrm>
            <a:off x="2360209" y="2348059"/>
            <a:ext cx="2045970" cy="0"/>
          </a:xfrm>
          <a:custGeom>
            <a:avLst/>
            <a:gdLst/>
            <a:ahLst/>
            <a:cxnLst/>
            <a:rect l="l" t="t" r="r" b="b"/>
            <a:pathLst>
              <a:path w="2045970">
                <a:moveTo>
                  <a:pt x="0" y="0"/>
                </a:moveTo>
                <a:lnTo>
                  <a:pt x="2045515" y="0"/>
                </a:lnTo>
              </a:path>
            </a:pathLst>
          </a:custGeom>
          <a:ln w="7158">
            <a:solidFill>
              <a:srgbClr val="000000"/>
            </a:solidFill>
          </a:ln>
        </p:spPr>
        <p:txBody>
          <a:bodyPr wrap="square" lIns="0" tIns="0" rIns="0" bIns="0" rtlCol="0"/>
          <a:lstStyle/>
          <a:p>
            <a:endParaRPr/>
          </a:p>
        </p:txBody>
      </p:sp>
      <p:sp>
        <p:nvSpPr>
          <p:cNvPr id="16" name="object 16"/>
          <p:cNvSpPr/>
          <p:nvPr/>
        </p:nvSpPr>
        <p:spPr>
          <a:xfrm>
            <a:off x="6150849" y="5501437"/>
            <a:ext cx="3951604" cy="0"/>
          </a:xfrm>
          <a:custGeom>
            <a:avLst/>
            <a:gdLst/>
            <a:ahLst/>
            <a:cxnLst/>
            <a:rect l="l" t="t" r="r" b="b"/>
            <a:pathLst>
              <a:path w="3951604">
                <a:moveTo>
                  <a:pt x="0" y="0"/>
                </a:moveTo>
                <a:lnTo>
                  <a:pt x="3951562" y="0"/>
                </a:lnTo>
              </a:path>
            </a:pathLst>
          </a:custGeom>
          <a:ln w="7158">
            <a:solidFill>
              <a:srgbClr val="000000"/>
            </a:solidFill>
          </a:ln>
        </p:spPr>
        <p:txBody>
          <a:bodyPr wrap="square" lIns="0" tIns="0" rIns="0" bIns="0" rtlCol="0"/>
          <a:lstStyle/>
          <a:p>
            <a:endParaRPr/>
          </a:p>
        </p:txBody>
      </p:sp>
      <p:grpSp>
        <p:nvGrpSpPr>
          <p:cNvPr id="17" name="object 17"/>
          <p:cNvGrpSpPr/>
          <p:nvPr/>
        </p:nvGrpSpPr>
        <p:grpSpPr>
          <a:xfrm>
            <a:off x="2026363" y="1442216"/>
            <a:ext cx="3150522" cy="4098925"/>
            <a:chOff x="1952950" y="1496183"/>
            <a:chExt cx="3150522" cy="4098925"/>
          </a:xfrm>
        </p:grpSpPr>
        <p:sp>
          <p:nvSpPr>
            <p:cNvPr id="18" name="object 18"/>
            <p:cNvSpPr/>
            <p:nvPr/>
          </p:nvSpPr>
          <p:spPr>
            <a:xfrm>
              <a:off x="1952950" y="5480772"/>
              <a:ext cx="3150522" cy="45719"/>
            </a:xfrm>
            <a:custGeom>
              <a:avLst/>
              <a:gdLst/>
              <a:ahLst/>
              <a:cxnLst/>
              <a:rect l="l" t="t" r="r" b="b"/>
              <a:pathLst>
                <a:path w="3054350">
                  <a:moveTo>
                    <a:pt x="0" y="0"/>
                  </a:moveTo>
                  <a:lnTo>
                    <a:pt x="3053968" y="0"/>
                  </a:lnTo>
                </a:path>
              </a:pathLst>
            </a:custGeom>
            <a:ln w="7158">
              <a:solidFill>
                <a:srgbClr val="000000"/>
              </a:solidFill>
            </a:ln>
          </p:spPr>
          <p:txBody>
            <a:bodyPr wrap="square" lIns="0" tIns="0" rIns="0" bIns="0" rtlCol="0"/>
            <a:lstStyle/>
            <a:p>
              <a:endParaRPr/>
            </a:p>
          </p:txBody>
        </p:sp>
        <p:sp>
          <p:nvSpPr>
            <p:cNvPr id="19" name="object 19"/>
            <p:cNvSpPr/>
            <p:nvPr/>
          </p:nvSpPr>
          <p:spPr>
            <a:xfrm>
              <a:off x="2002602" y="1496183"/>
              <a:ext cx="0" cy="4098925"/>
            </a:xfrm>
            <a:custGeom>
              <a:avLst/>
              <a:gdLst/>
              <a:ahLst/>
              <a:cxnLst/>
              <a:rect l="l" t="t" r="r" b="b"/>
              <a:pathLst>
                <a:path h="4098925">
                  <a:moveTo>
                    <a:pt x="0" y="4098315"/>
                  </a:moveTo>
                  <a:lnTo>
                    <a:pt x="0" y="0"/>
                  </a:lnTo>
                </a:path>
              </a:pathLst>
            </a:custGeom>
            <a:ln w="3576">
              <a:solidFill>
                <a:srgbClr val="000000"/>
              </a:solidFill>
            </a:ln>
          </p:spPr>
          <p:txBody>
            <a:bodyPr wrap="square" lIns="0" tIns="0" rIns="0" bIns="0" rtlCol="0"/>
            <a:lstStyle/>
            <a:p>
              <a:endParaRPr/>
            </a:p>
          </p:txBody>
        </p:sp>
      </p:grpSp>
      <p:sp>
        <p:nvSpPr>
          <p:cNvPr id="20" name="object 20"/>
          <p:cNvSpPr/>
          <p:nvPr/>
        </p:nvSpPr>
        <p:spPr>
          <a:xfrm>
            <a:off x="6217523" y="1500127"/>
            <a:ext cx="0" cy="4098925"/>
          </a:xfrm>
          <a:custGeom>
            <a:avLst/>
            <a:gdLst/>
            <a:ahLst/>
            <a:cxnLst/>
            <a:rect l="l" t="t" r="r" b="b"/>
            <a:pathLst>
              <a:path h="4098925">
                <a:moveTo>
                  <a:pt x="0" y="4098315"/>
                </a:moveTo>
                <a:lnTo>
                  <a:pt x="0" y="0"/>
                </a:lnTo>
              </a:path>
            </a:pathLst>
          </a:custGeom>
          <a:ln w="3576">
            <a:solidFill>
              <a:srgbClr val="000000"/>
            </a:solidFill>
          </a:ln>
        </p:spPr>
        <p:txBody>
          <a:bodyPr wrap="square" lIns="0" tIns="0" rIns="0" bIns="0" rtlCol="0"/>
          <a:lstStyle/>
          <a:p>
            <a:endParaRPr/>
          </a:p>
        </p:txBody>
      </p:sp>
      <p:sp>
        <p:nvSpPr>
          <p:cNvPr id="21" name="object 21"/>
          <p:cNvSpPr txBox="1">
            <a:spLocks noGrp="1"/>
          </p:cNvSpPr>
          <p:nvPr>
            <p:ph type="title"/>
          </p:nvPr>
        </p:nvSpPr>
        <p:spPr>
          <a:xfrm>
            <a:off x="488045" y="147719"/>
            <a:ext cx="10959290" cy="1093313"/>
          </a:xfrm>
          <a:prstGeom prst="rect">
            <a:avLst/>
          </a:prstGeom>
        </p:spPr>
        <p:txBody>
          <a:bodyPr vert="horz" wrap="square" lIns="0" tIns="34925" rIns="0" bIns="0" rtlCol="0">
            <a:spAutoFit/>
          </a:bodyPr>
          <a:lstStyle/>
          <a:p>
            <a:pPr marL="14604" marR="5080" indent="-2540">
              <a:lnSpc>
                <a:spcPts val="3890"/>
              </a:lnSpc>
              <a:spcBef>
                <a:spcPts val="275"/>
              </a:spcBef>
            </a:pPr>
            <a:r>
              <a:rPr spc="85" dirty="0">
                <a:solidFill>
                  <a:schemeClr val="accent1"/>
                </a:solidFill>
              </a:rPr>
              <a:t>Hazard</a:t>
            </a:r>
            <a:r>
              <a:rPr spc="170" dirty="0">
                <a:solidFill>
                  <a:schemeClr val="accent1"/>
                </a:solidFill>
              </a:rPr>
              <a:t> </a:t>
            </a:r>
            <a:r>
              <a:rPr dirty="0">
                <a:solidFill>
                  <a:schemeClr val="accent1"/>
                </a:solidFill>
              </a:rPr>
              <a:t>Ratios</a:t>
            </a:r>
            <a:r>
              <a:rPr spc="70" dirty="0">
                <a:solidFill>
                  <a:schemeClr val="accent1"/>
                </a:solidFill>
              </a:rPr>
              <a:t> </a:t>
            </a:r>
            <a:r>
              <a:rPr dirty="0">
                <a:solidFill>
                  <a:schemeClr val="accent1"/>
                </a:solidFill>
              </a:rPr>
              <a:t>for</a:t>
            </a:r>
            <a:r>
              <a:rPr spc="170" dirty="0">
                <a:solidFill>
                  <a:schemeClr val="accent1"/>
                </a:solidFill>
              </a:rPr>
              <a:t> </a:t>
            </a:r>
            <a:r>
              <a:rPr spc="50" dirty="0">
                <a:solidFill>
                  <a:schemeClr val="accent1"/>
                </a:solidFill>
              </a:rPr>
              <a:t>Waist</a:t>
            </a:r>
            <a:r>
              <a:rPr spc="-5" dirty="0">
                <a:solidFill>
                  <a:schemeClr val="accent1"/>
                </a:solidFill>
              </a:rPr>
              <a:t> </a:t>
            </a:r>
            <a:r>
              <a:rPr spc="45" dirty="0">
                <a:solidFill>
                  <a:schemeClr val="accent1"/>
                </a:solidFill>
              </a:rPr>
              <a:t>Circumference</a:t>
            </a:r>
            <a:r>
              <a:rPr spc="270" dirty="0">
                <a:solidFill>
                  <a:schemeClr val="accent1"/>
                </a:solidFill>
              </a:rPr>
              <a:t> </a:t>
            </a:r>
            <a:r>
              <a:rPr spc="45" dirty="0">
                <a:solidFill>
                  <a:schemeClr val="accent1"/>
                </a:solidFill>
              </a:rPr>
              <a:t>and </a:t>
            </a:r>
            <a:r>
              <a:rPr dirty="0">
                <a:solidFill>
                  <a:schemeClr val="accent1"/>
                </a:solidFill>
              </a:rPr>
              <a:t>All-Cause</a:t>
            </a:r>
            <a:r>
              <a:rPr spc="325" dirty="0">
                <a:solidFill>
                  <a:schemeClr val="accent1"/>
                </a:solidFill>
              </a:rPr>
              <a:t> </a:t>
            </a:r>
            <a:r>
              <a:rPr spc="-10" dirty="0">
                <a:solidFill>
                  <a:schemeClr val="accent1"/>
                </a:solidFill>
              </a:rPr>
              <a:t>Mortality*</a:t>
            </a:r>
            <a:endParaRPr dirty="0">
              <a:solidFill>
                <a:schemeClr val="accent1"/>
              </a:solidFill>
            </a:endParaRPr>
          </a:p>
        </p:txBody>
      </p:sp>
      <p:sp>
        <p:nvSpPr>
          <p:cNvPr id="22" name="object 22"/>
          <p:cNvSpPr txBox="1"/>
          <p:nvPr/>
        </p:nvSpPr>
        <p:spPr>
          <a:xfrm>
            <a:off x="1807408" y="1457235"/>
            <a:ext cx="218955" cy="212879"/>
          </a:xfrm>
          <a:prstGeom prst="rect">
            <a:avLst/>
          </a:prstGeom>
        </p:spPr>
        <p:txBody>
          <a:bodyPr vert="horz" wrap="square" lIns="0" tIns="12700" rIns="0" bIns="0" rtlCol="0">
            <a:spAutoFit/>
          </a:bodyPr>
          <a:lstStyle/>
          <a:p>
            <a:pPr marL="12700">
              <a:spcBef>
                <a:spcPts val="100"/>
              </a:spcBef>
            </a:pPr>
            <a:r>
              <a:rPr sz="1300" spc="-290" dirty="0">
                <a:solidFill>
                  <a:srgbClr val="90A0A5"/>
                </a:solidFill>
                <a:latin typeface="Courier New"/>
                <a:cs typeface="Courier New"/>
              </a:rPr>
              <a:t>1.9</a:t>
            </a:r>
          </a:p>
        </p:txBody>
      </p:sp>
      <p:sp>
        <p:nvSpPr>
          <p:cNvPr id="23" name="object 23"/>
          <p:cNvSpPr txBox="1"/>
          <p:nvPr/>
        </p:nvSpPr>
        <p:spPr>
          <a:xfrm>
            <a:off x="1793673" y="1853415"/>
            <a:ext cx="222885" cy="224154"/>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90A0A5"/>
                </a:solidFill>
                <a:latin typeface="Courier New"/>
                <a:cs typeface="Courier New"/>
              </a:rPr>
              <a:t>1.</a:t>
            </a:r>
            <a:r>
              <a:rPr sz="1300" spc="-290" dirty="0">
                <a:solidFill>
                  <a:srgbClr val="6E707E"/>
                </a:solidFill>
                <a:latin typeface="Courier New"/>
                <a:cs typeface="Courier New"/>
              </a:rPr>
              <a:t>8</a:t>
            </a:r>
            <a:endParaRPr sz="1300" dirty="0">
              <a:latin typeface="Courier New"/>
              <a:cs typeface="Courier New"/>
            </a:endParaRPr>
          </a:p>
        </p:txBody>
      </p:sp>
      <p:sp>
        <p:nvSpPr>
          <p:cNvPr id="24" name="object 24"/>
          <p:cNvSpPr txBox="1"/>
          <p:nvPr/>
        </p:nvSpPr>
        <p:spPr>
          <a:xfrm>
            <a:off x="1803478" y="2245315"/>
            <a:ext cx="222885" cy="224154"/>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90A0A5"/>
                </a:solidFill>
                <a:latin typeface="Courier New"/>
                <a:cs typeface="Courier New"/>
              </a:rPr>
              <a:t>1.</a:t>
            </a:r>
            <a:r>
              <a:rPr sz="1300" spc="-290" dirty="0">
                <a:solidFill>
                  <a:srgbClr val="6E707E"/>
                </a:solidFill>
                <a:latin typeface="Courier New"/>
                <a:cs typeface="Courier New"/>
              </a:rPr>
              <a:t>7</a:t>
            </a:r>
            <a:endParaRPr sz="1300" dirty="0">
              <a:latin typeface="Courier New"/>
              <a:cs typeface="Courier New"/>
            </a:endParaRPr>
          </a:p>
        </p:txBody>
      </p:sp>
      <p:sp>
        <p:nvSpPr>
          <p:cNvPr id="25" name="object 25"/>
          <p:cNvSpPr txBox="1"/>
          <p:nvPr/>
        </p:nvSpPr>
        <p:spPr>
          <a:xfrm>
            <a:off x="1793673" y="2615987"/>
            <a:ext cx="222885" cy="224154"/>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90A0A5"/>
                </a:solidFill>
                <a:latin typeface="Courier New"/>
                <a:cs typeface="Courier New"/>
              </a:rPr>
              <a:t>1.</a:t>
            </a:r>
            <a:r>
              <a:rPr sz="1300" spc="-290" dirty="0">
                <a:solidFill>
                  <a:srgbClr val="6E707E"/>
                </a:solidFill>
                <a:latin typeface="Courier New"/>
                <a:cs typeface="Courier New"/>
              </a:rPr>
              <a:t>6</a:t>
            </a:r>
            <a:endParaRPr sz="1300" dirty="0">
              <a:latin typeface="Courier New"/>
              <a:cs typeface="Courier New"/>
            </a:endParaRPr>
          </a:p>
        </p:txBody>
      </p:sp>
      <p:sp>
        <p:nvSpPr>
          <p:cNvPr id="27" name="object 27"/>
          <p:cNvSpPr txBox="1"/>
          <p:nvPr/>
        </p:nvSpPr>
        <p:spPr>
          <a:xfrm>
            <a:off x="1793673" y="3024933"/>
            <a:ext cx="222885" cy="224154"/>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90A0A5"/>
                </a:solidFill>
                <a:latin typeface="Courier New"/>
                <a:cs typeface="Courier New"/>
              </a:rPr>
              <a:t>1.</a:t>
            </a:r>
            <a:r>
              <a:rPr sz="1300" spc="-290" dirty="0">
                <a:solidFill>
                  <a:srgbClr val="6E707E"/>
                </a:solidFill>
                <a:latin typeface="Courier New"/>
                <a:cs typeface="Courier New"/>
              </a:rPr>
              <a:t>5</a:t>
            </a:r>
            <a:endParaRPr sz="1300" dirty="0">
              <a:latin typeface="Courier New"/>
              <a:cs typeface="Courier New"/>
            </a:endParaRPr>
          </a:p>
        </p:txBody>
      </p:sp>
      <p:sp>
        <p:nvSpPr>
          <p:cNvPr id="32" name="object 32"/>
          <p:cNvSpPr txBox="1"/>
          <p:nvPr/>
        </p:nvSpPr>
        <p:spPr>
          <a:xfrm>
            <a:off x="1803478" y="3807252"/>
            <a:ext cx="222885" cy="224154"/>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90A0A5"/>
                </a:solidFill>
                <a:latin typeface="Courier New"/>
                <a:cs typeface="Courier New"/>
              </a:rPr>
              <a:t>1.</a:t>
            </a:r>
            <a:r>
              <a:rPr sz="1300" spc="-290" dirty="0">
                <a:solidFill>
                  <a:srgbClr val="6E707E"/>
                </a:solidFill>
                <a:latin typeface="Courier New"/>
                <a:cs typeface="Courier New"/>
              </a:rPr>
              <a:t>3</a:t>
            </a:r>
            <a:endParaRPr sz="1300" dirty="0">
              <a:latin typeface="Courier New"/>
              <a:cs typeface="Courier New"/>
            </a:endParaRPr>
          </a:p>
        </p:txBody>
      </p:sp>
      <p:sp>
        <p:nvSpPr>
          <p:cNvPr id="33" name="object 33"/>
          <p:cNvSpPr txBox="1"/>
          <p:nvPr/>
        </p:nvSpPr>
        <p:spPr>
          <a:xfrm>
            <a:off x="1803478" y="4195810"/>
            <a:ext cx="222885" cy="224154"/>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90A0A5"/>
                </a:solidFill>
                <a:latin typeface="Courier New"/>
                <a:cs typeface="Courier New"/>
              </a:rPr>
              <a:t>1.</a:t>
            </a:r>
            <a:r>
              <a:rPr sz="1300" spc="-290" dirty="0">
                <a:solidFill>
                  <a:srgbClr val="6E707E"/>
                </a:solidFill>
                <a:latin typeface="Courier New"/>
                <a:cs typeface="Courier New"/>
              </a:rPr>
              <a:t>2</a:t>
            </a:r>
            <a:endParaRPr sz="1300" dirty="0">
              <a:latin typeface="Courier New"/>
              <a:cs typeface="Courier New"/>
            </a:endParaRPr>
          </a:p>
        </p:txBody>
      </p:sp>
      <p:sp>
        <p:nvSpPr>
          <p:cNvPr id="35" name="object 35"/>
          <p:cNvSpPr txBox="1"/>
          <p:nvPr/>
        </p:nvSpPr>
        <p:spPr>
          <a:xfrm>
            <a:off x="1803478" y="4990418"/>
            <a:ext cx="222885" cy="224154"/>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90A0A5"/>
                </a:solidFill>
                <a:latin typeface="Courier New"/>
                <a:cs typeface="Courier New"/>
              </a:rPr>
              <a:t>1.</a:t>
            </a:r>
            <a:r>
              <a:rPr sz="1300" spc="-290" dirty="0">
                <a:solidFill>
                  <a:srgbClr val="6E707E"/>
                </a:solidFill>
                <a:latin typeface="Courier New"/>
                <a:cs typeface="Courier New"/>
              </a:rPr>
              <a:t>0</a:t>
            </a:r>
            <a:endParaRPr sz="1300" dirty="0">
              <a:latin typeface="Courier New"/>
              <a:cs typeface="Courier New"/>
            </a:endParaRPr>
          </a:p>
        </p:txBody>
      </p:sp>
      <p:sp>
        <p:nvSpPr>
          <p:cNvPr id="37" name="object 37"/>
          <p:cNvSpPr txBox="1"/>
          <p:nvPr/>
        </p:nvSpPr>
        <p:spPr>
          <a:xfrm>
            <a:off x="1999258" y="5510486"/>
            <a:ext cx="214626" cy="205184"/>
          </a:xfrm>
          <a:prstGeom prst="rect">
            <a:avLst/>
          </a:prstGeom>
        </p:spPr>
        <p:txBody>
          <a:bodyPr vert="horz" wrap="square" lIns="0" tIns="12700" rIns="0" bIns="0" rtlCol="0">
            <a:spAutoFit/>
          </a:bodyPr>
          <a:lstStyle/>
          <a:p>
            <a:pPr marL="12700">
              <a:lnSpc>
                <a:spcPct val="100000"/>
              </a:lnSpc>
              <a:spcBef>
                <a:spcPts val="100"/>
              </a:spcBef>
            </a:pPr>
            <a:r>
              <a:rPr sz="1250" spc="-25" dirty="0">
                <a:solidFill>
                  <a:srgbClr val="6E707E"/>
                </a:solidFill>
                <a:latin typeface="Courier New" panose="02070309020205020404" pitchFamily="49" charset="0"/>
                <a:cs typeface="Courier New" panose="02070309020205020404" pitchFamily="49" charset="0"/>
              </a:rPr>
              <a:t>85</a:t>
            </a:r>
            <a:endParaRPr sz="1250" dirty="0">
              <a:latin typeface="Courier New" panose="02070309020205020404" pitchFamily="49" charset="0"/>
              <a:cs typeface="Courier New" panose="02070309020205020404" pitchFamily="49" charset="0"/>
            </a:endParaRPr>
          </a:p>
        </p:txBody>
      </p:sp>
      <p:sp>
        <p:nvSpPr>
          <p:cNvPr id="39" name="object 39"/>
          <p:cNvSpPr txBox="1"/>
          <p:nvPr/>
        </p:nvSpPr>
        <p:spPr>
          <a:xfrm>
            <a:off x="2491283" y="5510137"/>
            <a:ext cx="2820568" cy="205184"/>
          </a:xfrm>
          <a:prstGeom prst="rect">
            <a:avLst/>
          </a:prstGeom>
        </p:spPr>
        <p:txBody>
          <a:bodyPr vert="horz" wrap="square" lIns="0" tIns="12700" rIns="0" bIns="0" rtlCol="0">
            <a:spAutoFit/>
          </a:bodyPr>
          <a:lstStyle/>
          <a:p>
            <a:pPr marL="12700">
              <a:lnSpc>
                <a:spcPct val="100000"/>
              </a:lnSpc>
              <a:spcBef>
                <a:spcPts val="100"/>
              </a:spcBef>
              <a:tabLst>
                <a:tab pos="513080" algn="l"/>
                <a:tab pos="992505" algn="l"/>
                <a:tab pos="1485900" algn="l"/>
                <a:tab pos="1979295" algn="l"/>
                <a:tab pos="2480310" algn="l"/>
              </a:tabLst>
            </a:pPr>
            <a:r>
              <a:rPr sz="1250" spc="-25" dirty="0">
                <a:solidFill>
                  <a:srgbClr val="6E707E"/>
                </a:solidFill>
                <a:latin typeface="Courier New" panose="02070309020205020404" pitchFamily="49" charset="0"/>
                <a:cs typeface="Courier New" panose="02070309020205020404" pitchFamily="49" charset="0"/>
              </a:rPr>
              <a:t>90</a:t>
            </a:r>
            <a:r>
              <a:rPr sz="1050" dirty="0">
                <a:solidFill>
                  <a:srgbClr val="6E707E"/>
                </a:solidFill>
                <a:latin typeface="Arial"/>
                <a:cs typeface="Arial"/>
              </a:rPr>
              <a:t>	</a:t>
            </a:r>
            <a:r>
              <a:rPr sz="1250" spc="-25" dirty="0">
                <a:solidFill>
                  <a:srgbClr val="6E707E"/>
                </a:solidFill>
                <a:latin typeface="Courier New" panose="02070309020205020404" pitchFamily="49" charset="0"/>
                <a:cs typeface="Courier New" panose="02070309020205020404" pitchFamily="49" charset="0"/>
              </a:rPr>
              <a:t>95	</a:t>
            </a:r>
            <a:r>
              <a:rPr lang="en-US" sz="1250" spc="-25" dirty="0">
                <a:solidFill>
                  <a:srgbClr val="6E707E"/>
                </a:solidFill>
                <a:latin typeface="Courier New" panose="02070309020205020404" pitchFamily="49" charset="0"/>
                <a:cs typeface="Courier New" panose="02070309020205020404" pitchFamily="49" charset="0"/>
              </a:rPr>
              <a:t>1</a:t>
            </a:r>
            <a:r>
              <a:rPr sz="1250" spc="-25" dirty="0">
                <a:solidFill>
                  <a:srgbClr val="6E707E"/>
                </a:solidFill>
                <a:latin typeface="Courier New" panose="02070309020205020404" pitchFamily="49" charset="0"/>
                <a:cs typeface="Courier New" panose="02070309020205020404" pitchFamily="49" charset="0"/>
              </a:rPr>
              <a:t>00</a:t>
            </a:r>
            <a:r>
              <a:rPr sz="1050" dirty="0">
                <a:solidFill>
                  <a:srgbClr val="6E707E"/>
                </a:solidFill>
                <a:latin typeface="Arial"/>
                <a:cs typeface="Arial"/>
              </a:rPr>
              <a:t>	</a:t>
            </a:r>
            <a:r>
              <a:rPr lang="en-US" sz="1250" spc="-25" dirty="0">
                <a:solidFill>
                  <a:srgbClr val="6E707E"/>
                </a:solidFill>
                <a:latin typeface="Courier New" panose="02070309020205020404" pitchFamily="49" charset="0"/>
                <a:cs typeface="Courier New" panose="02070309020205020404" pitchFamily="49" charset="0"/>
              </a:rPr>
              <a:t>105</a:t>
            </a:r>
            <a:r>
              <a:rPr sz="1250" spc="-25" dirty="0">
                <a:solidFill>
                  <a:srgbClr val="6E707E"/>
                </a:solidFill>
                <a:latin typeface="Courier New" panose="02070309020205020404" pitchFamily="49" charset="0"/>
                <a:cs typeface="Courier New" panose="02070309020205020404" pitchFamily="49" charset="0"/>
              </a:rPr>
              <a:t>	</a:t>
            </a:r>
            <a:r>
              <a:rPr lang="en-US" sz="1250" spc="-25" dirty="0">
                <a:solidFill>
                  <a:srgbClr val="6E707E"/>
                </a:solidFill>
                <a:latin typeface="Courier New" panose="02070309020205020404" pitchFamily="49" charset="0"/>
                <a:cs typeface="Courier New" panose="02070309020205020404" pitchFamily="49" charset="0"/>
              </a:rPr>
              <a:t>110</a:t>
            </a:r>
            <a:r>
              <a:rPr sz="1250" spc="-25" dirty="0">
                <a:solidFill>
                  <a:srgbClr val="6E707E"/>
                </a:solidFill>
                <a:latin typeface="Courier New" panose="02070309020205020404" pitchFamily="49" charset="0"/>
                <a:cs typeface="Courier New" panose="02070309020205020404" pitchFamily="49" charset="0"/>
              </a:rPr>
              <a:t>	</a:t>
            </a:r>
            <a:r>
              <a:rPr lang="en-US" sz="1250" spc="-25" dirty="0">
                <a:solidFill>
                  <a:srgbClr val="6E707E"/>
                </a:solidFill>
                <a:latin typeface="Courier New" panose="02070309020205020404" pitchFamily="49" charset="0"/>
                <a:cs typeface="Courier New" panose="02070309020205020404" pitchFamily="49" charset="0"/>
              </a:rPr>
              <a:t>115</a:t>
            </a:r>
            <a:endParaRPr sz="1250" spc="-25" dirty="0">
              <a:solidFill>
                <a:srgbClr val="6E707E"/>
              </a:solidFill>
              <a:latin typeface="Courier New" panose="02070309020205020404" pitchFamily="49" charset="0"/>
              <a:cs typeface="Courier New" panose="02070309020205020404" pitchFamily="49" charset="0"/>
            </a:endParaRPr>
          </a:p>
        </p:txBody>
      </p:sp>
      <p:sp>
        <p:nvSpPr>
          <p:cNvPr id="40" name="object 40"/>
          <p:cNvSpPr txBox="1"/>
          <p:nvPr/>
        </p:nvSpPr>
        <p:spPr>
          <a:xfrm>
            <a:off x="5915678" y="1400272"/>
            <a:ext cx="225100" cy="212879"/>
          </a:xfrm>
          <a:prstGeom prst="rect">
            <a:avLst/>
          </a:prstGeom>
        </p:spPr>
        <p:txBody>
          <a:bodyPr vert="horz" wrap="square" lIns="0" tIns="12700" rIns="0" bIns="0" rtlCol="0">
            <a:spAutoFit/>
          </a:bodyPr>
          <a:lstStyle/>
          <a:p>
            <a:pPr marL="12700">
              <a:spcBef>
                <a:spcPts val="100"/>
              </a:spcBef>
            </a:pPr>
            <a:r>
              <a:rPr sz="1300" spc="-290" dirty="0">
                <a:solidFill>
                  <a:srgbClr val="7C93A5"/>
                </a:solidFill>
                <a:latin typeface="Courier New"/>
                <a:cs typeface="Courier New"/>
              </a:rPr>
              <a:t>1.9</a:t>
            </a:r>
          </a:p>
        </p:txBody>
      </p:sp>
      <p:sp>
        <p:nvSpPr>
          <p:cNvPr id="41" name="object 41"/>
          <p:cNvSpPr txBox="1"/>
          <p:nvPr/>
        </p:nvSpPr>
        <p:spPr>
          <a:xfrm>
            <a:off x="5905260" y="1790409"/>
            <a:ext cx="222885" cy="224154"/>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7C93A5"/>
                </a:solidFill>
                <a:latin typeface="Courier New"/>
                <a:cs typeface="Courier New"/>
              </a:rPr>
              <a:t>1.</a:t>
            </a:r>
            <a:r>
              <a:rPr sz="1300" spc="-290" dirty="0">
                <a:solidFill>
                  <a:srgbClr val="6E707E"/>
                </a:solidFill>
                <a:latin typeface="Courier New"/>
                <a:cs typeface="Courier New"/>
              </a:rPr>
              <a:t>8</a:t>
            </a:r>
            <a:endParaRPr sz="1300" dirty="0">
              <a:latin typeface="Courier New"/>
              <a:cs typeface="Courier New"/>
            </a:endParaRPr>
          </a:p>
        </p:txBody>
      </p:sp>
      <p:sp>
        <p:nvSpPr>
          <p:cNvPr id="42" name="object 42"/>
          <p:cNvSpPr txBox="1"/>
          <p:nvPr/>
        </p:nvSpPr>
        <p:spPr>
          <a:xfrm>
            <a:off x="5915678" y="2225774"/>
            <a:ext cx="222885" cy="224154"/>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7C93A5"/>
                </a:solidFill>
                <a:latin typeface="Courier New"/>
                <a:cs typeface="Courier New"/>
              </a:rPr>
              <a:t>1.</a:t>
            </a:r>
            <a:r>
              <a:rPr sz="1300" spc="-290" dirty="0">
                <a:solidFill>
                  <a:srgbClr val="6E707E"/>
                </a:solidFill>
                <a:latin typeface="Courier New"/>
                <a:cs typeface="Courier New"/>
              </a:rPr>
              <a:t>7</a:t>
            </a:r>
            <a:endParaRPr sz="1300" dirty="0">
              <a:latin typeface="Courier New"/>
              <a:cs typeface="Courier New"/>
            </a:endParaRPr>
          </a:p>
        </p:txBody>
      </p:sp>
      <p:sp>
        <p:nvSpPr>
          <p:cNvPr id="43" name="object 43"/>
          <p:cNvSpPr txBox="1"/>
          <p:nvPr/>
        </p:nvSpPr>
        <p:spPr>
          <a:xfrm>
            <a:off x="5908806" y="2611729"/>
            <a:ext cx="222885" cy="212879"/>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7C93A5"/>
                </a:solidFill>
                <a:latin typeface="Courier New"/>
                <a:cs typeface="Courier New"/>
              </a:rPr>
              <a:t>1.</a:t>
            </a:r>
            <a:r>
              <a:rPr sz="1300" spc="-290" dirty="0">
                <a:solidFill>
                  <a:srgbClr val="6E707E"/>
                </a:solidFill>
                <a:latin typeface="Courier New"/>
                <a:cs typeface="Courier New"/>
              </a:rPr>
              <a:t>6</a:t>
            </a:r>
            <a:endParaRPr sz="1300" dirty="0">
              <a:latin typeface="Courier New"/>
              <a:cs typeface="Courier New"/>
            </a:endParaRPr>
          </a:p>
        </p:txBody>
      </p:sp>
      <p:sp>
        <p:nvSpPr>
          <p:cNvPr id="50" name="object 50"/>
          <p:cNvSpPr txBox="1"/>
          <p:nvPr/>
        </p:nvSpPr>
        <p:spPr>
          <a:xfrm>
            <a:off x="5903924" y="3805341"/>
            <a:ext cx="254077" cy="212879"/>
          </a:xfrm>
          <a:prstGeom prst="rect">
            <a:avLst/>
          </a:prstGeom>
        </p:spPr>
        <p:txBody>
          <a:bodyPr vert="horz" wrap="square" lIns="0" tIns="12700" rIns="0" bIns="0" rtlCol="0">
            <a:spAutoFit/>
          </a:bodyPr>
          <a:lstStyle/>
          <a:p>
            <a:pPr marL="12700">
              <a:lnSpc>
                <a:spcPct val="100000"/>
              </a:lnSpc>
              <a:spcBef>
                <a:spcPts val="100"/>
              </a:spcBef>
            </a:pPr>
            <a:r>
              <a:rPr sz="1300" spc="-229" dirty="0">
                <a:solidFill>
                  <a:srgbClr val="7C93A5"/>
                </a:solidFill>
                <a:latin typeface="Courier New"/>
                <a:cs typeface="Courier New"/>
              </a:rPr>
              <a:t>1.</a:t>
            </a:r>
            <a:r>
              <a:rPr sz="1300" spc="-229" dirty="0">
                <a:solidFill>
                  <a:srgbClr val="6E707E"/>
                </a:solidFill>
                <a:latin typeface="Courier New"/>
                <a:cs typeface="Courier New"/>
              </a:rPr>
              <a:t>3</a:t>
            </a:r>
            <a:endParaRPr sz="1300" dirty="0">
              <a:latin typeface="Courier New"/>
              <a:cs typeface="Courier New"/>
            </a:endParaRPr>
          </a:p>
        </p:txBody>
      </p:sp>
      <p:sp>
        <p:nvSpPr>
          <p:cNvPr id="51" name="object 51"/>
          <p:cNvSpPr txBox="1"/>
          <p:nvPr/>
        </p:nvSpPr>
        <p:spPr>
          <a:xfrm>
            <a:off x="5919293" y="4198285"/>
            <a:ext cx="222885" cy="224154"/>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7C93A5"/>
                </a:solidFill>
                <a:latin typeface="Courier New"/>
                <a:cs typeface="Courier New"/>
              </a:rPr>
              <a:t>1.</a:t>
            </a:r>
            <a:r>
              <a:rPr sz="1300" spc="-290" dirty="0">
                <a:solidFill>
                  <a:srgbClr val="6E707E"/>
                </a:solidFill>
                <a:latin typeface="Courier New"/>
                <a:cs typeface="Courier New"/>
              </a:rPr>
              <a:t>2</a:t>
            </a:r>
            <a:endParaRPr sz="1300" dirty="0">
              <a:latin typeface="Courier New"/>
              <a:cs typeface="Courier New"/>
            </a:endParaRPr>
          </a:p>
        </p:txBody>
      </p:sp>
      <p:sp>
        <p:nvSpPr>
          <p:cNvPr id="53" name="object 53"/>
          <p:cNvSpPr txBox="1"/>
          <p:nvPr/>
        </p:nvSpPr>
        <p:spPr>
          <a:xfrm>
            <a:off x="5926176" y="5003563"/>
            <a:ext cx="222885" cy="224154"/>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7C93A5"/>
                </a:solidFill>
                <a:latin typeface="Courier New"/>
                <a:cs typeface="Courier New"/>
              </a:rPr>
              <a:t>1.</a:t>
            </a:r>
            <a:r>
              <a:rPr sz="1300" spc="-290" dirty="0">
                <a:solidFill>
                  <a:srgbClr val="6E707E"/>
                </a:solidFill>
                <a:latin typeface="Courier New"/>
                <a:cs typeface="Courier New"/>
              </a:rPr>
              <a:t>0</a:t>
            </a:r>
            <a:endParaRPr sz="1300" dirty="0">
              <a:latin typeface="Courier New"/>
              <a:cs typeface="Courier New"/>
            </a:endParaRPr>
          </a:p>
        </p:txBody>
      </p:sp>
      <p:sp>
        <p:nvSpPr>
          <p:cNvPr id="55" name="object 55"/>
          <p:cNvSpPr txBox="1"/>
          <p:nvPr/>
        </p:nvSpPr>
        <p:spPr>
          <a:xfrm>
            <a:off x="1441608" y="5781845"/>
            <a:ext cx="4403725" cy="466794"/>
          </a:xfrm>
          <a:prstGeom prst="rect">
            <a:avLst/>
          </a:prstGeom>
        </p:spPr>
        <p:txBody>
          <a:bodyPr vert="horz" wrap="square" lIns="0" tIns="12700" rIns="0" bIns="0" rtlCol="0">
            <a:spAutoFit/>
          </a:bodyPr>
          <a:lstStyle/>
          <a:p>
            <a:pPr marR="102235" algn="ctr">
              <a:lnSpc>
                <a:spcPct val="100000"/>
              </a:lnSpc>
              <a:spcBef>
                <a:spcPts val="100"/>
              </a:spcBef>
            </a:pPr>
            <a:r>
              <a:rPr sz="1100" b="1" spc="-25" dirty="0">
                <a:solidFill>
                  <a:srgbClr val="3D3D4B"/>
                </a:solidFill>
                <a:latin typeface="Arial"/>
                <a:cs typeface="Arial"/>
              </a:rPr>
              <a:t>Waist</a:t>
            </a:r>
            <a:r>
              <a:rPr sz="1100" b="1" spc="-30" dirty="0">
                <a:solidFill>
                  <a:srgbClr val="3D3D4B"/>
                </a:solidFill>
                <a:latin typeface="Arial"/>
                <a:cs typeface="Arial"/>
              </a:rPr>
              <a:t> </a:t>
            </a:r>
            <a:r>
              <a:rPr sz="1100" b="1" spc="-25" dirty="0">
                <a:solidFill>
                  <a:srgbClr val="3D3D4B"/>
                </a:solidFill>
                <a:latin typeface="Arial"/>
                <a:cs typeface="Arial"/>
              </a:rPr>
              <a:t>circumference</a:t>
            </a:r>
            <a:r>
              <a:rPr sz="1100" b="1" spc="10" dirty="0">
                <a:solidFill>
                  <a:srgbClr val="3D3D4B"/>
                </a:solidFill>
                <a:latin typeface="Arial"/>
                <a:cs typeface="Arial"/>
              </a:rPr>
              <a:t> </a:t>
            </a:r>
            <a:r>
              <a:rPr sz="1100" b="1" spc="-20" dirty="0">
                <a:solidFill>
                  <a:srgbClr val="3D3D4B"/>
                </a:solidFill>
                <a:latin typeface="Arial"/>
                <a:cs typeface="Arial"/>
              </a:rPr>
              <a:t>(cm</a:t>
            </a:r>
            <a:r>
              <a:rPr lang="en-US" sz="1100" b="1" spc="-20" dirty="0">
                <a:solidFill>
                  <a:srgbClr val="6E707E"/>
                </a:solidFill>
                <a:latin typeface="Arial"/>
                <a:cs typeface="Arial"/>
              </a:rPr>
              <a:t>)</a:t>
            </a:r>
            <a:endParaRPr sz="1100" dirty="0">
              <a:latin typeface="Arial"/>
              <a:cs typeface="Arial"/>
            </a:endParaRPr>
          </a:p>
          <a:p>
            <a:pPr marL="12700">
              <a:lnSpc>
                <a:spcPct val="100000"/>
              </a:lnSpc>
              <a:spcBef>
                <a:spcPts val="890"/>
              </a:spcBef>
            </a:pPr>
            <a:r>
              <a:rPr sz="1100" dirty="0">
                <a:solidFill>
                  <a:srgbClr val="1F4969"/>
                </a:solidFill>
                <a:latin typeface="Arial"/>
                <a:cs typeface="Arial"/>
              </a:rPr>
              <a:t>*Ratios</a:t>
            </a:r>
            <a:r>
              <a:rPr sz="1100" spc="145" dirty="0">
                <a:solidFill>
                  <a:srgbClr val="1F4969"/>
                </a:solidFill>
                <a:latin typeface="Arial"/>
                <a:cs typeface="Arial"/>
              </a:rPr>
              <a:t> </a:t>
            </a:r>
            <a:r>
              <a:rPr sz="1100" dirty="0">
                <a:solidFill>
                  <a:srgbClr val="1F4969"/>
                </a:solidFill>
                <a:latin typeface="Arial"/>
                <a:cs typeface="Arial"/>
              </a:rPr>
              <a:t>adjusted</a:t>
            </a:r>
            <a:r>
              <a:rPr sz="1100" spc="150" dirty="0">
                <a:solidFill>
                  <a:srgbClr val="1F4969"/>
                </a:solidFill>
                <a:latin typeface="Arial"/>
                <a:cs typeface="Arial"/>
              </a:rPr>
              <a:t> </a:t>
            </a:r>
            <a:r>
              <a:rPr sz="1100" dirty="0">
                <a:solidFill>
                  <a:srgbClr val="1F4969"/>
                </a:solidFill>
                <a:latin typeface="Arial"/>
                <a:cs typeface="Arial"/>
              </a:rPr>
              <a:t>for</a:t>
            </a:r>
            <a:r>
              <a:rPr sz="1100" spc="260" dirty="0">
                <a:solidFill>
                  <a:srgbClr val="1F4969"/>
                </a:solidFill>
                <a:latin typeface="Arial"/>
                <a:cs typeface="Arial"/>
              </a:rPr>
              <a:t> </a:t>
            </a:r>
            <a:r>
              <a:rPr sz="1100" dirty="0">
                <a:solidFill>
                  <a:srgbClr val="1F4969"/>
                </a:solidFill>
                <a:latin typeface="Arial"/>
                <a:cs typeface="Arial"/>
              </a:rPr>
              <a:t>smoking</a:t>
            </a:r>
            <a:r>
              <a:rPr sz="1100" spc="130" dirty="0">
                <a:solidFill>
                  <a:srgbClr val="1F4969"/>
                </a:solidFill>
                <a:latin typeface="Arial"/>
                <a:cs typeface="Arial"/>
              </a:rPr>
              <a:t> </a:t>
            </a:r>
            <a:r>
              <a:rPr sz="1100" dirty="0">
                <a:solidFill>
                  <a:srgbClr val="1F4969"/>
                </a:solidFill>
                <a:latin typeface="Arial"/>
                <a:cs typeface="Arial"/>
              </a:rPr>
              <a:t>status,</a:t>
            </a:r>
            <a:r>
              <a:rPr sz="1100" spc="125" dirty="0">
                <a:solidFill>
                  <a:srgbClr val="1F4969"/>
                </a:solidFill>
                <a:latin typeface="Arial"/>
                <a:cs typeface="Arial"/>
              </a:rPr>
              <a:t> </a:t>
            </a:r>
            <a:r>
              <a:rPr sz="1100" dirty="0">
                <a:solidFill>
                  <a:srgbClr val="1F4969"/>
                </a:solidFill>
                <a:latin typeface="Arial"/>
                <a:cs typeface="Arial"/>
              </a:rPr>
              <a:t>physical</a:t>
            </a:r>
            <a:r>
              <a:rPr sz="1100" spc="160" dirty="0">
                <a:solidFill>
                  <a:srgbClr val="1F4969"/>
                </a:solidFill>
                <a:latin typeface="Arial"/>
                <a:cs typeface="Arial"/>
              </a:rPr>
              <a:t> </a:t>
            </a:r>
            <a:r>
              <a:rPr sz="1100" dirty="0">
                <a:solidFill>
                  <a:srgbClr val="1F4969"/>
                </a:solidFill>
                <a:latin typeface="Arial"/>
                <a:cs typeface="Arial"/>
              </a:rPr>
              <a:t>activity,</a:t>
            </a:r>
            <a:r>
              <a:rPr sz="1100" spc="125" dirty="0">
                <a:solidFill>
                  <a:srgbClr val="1F4969"/>
                </a:solidFill>
                <a:latin typeface="Arial"/>
                <a:cs typeface="Arial"/>
              </a:rPr>
              <a:t> </a:t>
            </a:r>
            <a:r>
              <a:rPr sz="1100" dirty="0">
                <a:solidFill>
                  <a:srgbClr val="1F4969"/>
                </a:solidFill>
                <a:latin typeface="Arial"/>
                <a:cs typeface="Arial"/>
              </a:rPr>
              <a:t>and</a:t>
            </a:r>
            <a:r>
              <a:rPr sz="1100" spc="65" dirty="0">
                <a:solidFill>
                  <a:srgbClr val="1F4969"/>
                </a:solidFill>
                <a:latin typeface="Arial"/>
                <a:cs typeface="Arial"/>
              </a:rPr>
              <a:t> </a:t>
            </a:r>
            <a:r>
              <a:rPr sz="1100" spc="-25" dirty="0">
                <a:solidFill>
                  <a:srgbClr val="1F4969"/>
                </a:solidFill>
                <a:latin typeface="Arial"/>
                <a:cs typeface="Arial"/>
              </a:rPr>
              <a:t>BMI</a:t>
            </a:r>
            <a:endParaRPr sz="1100" dirty="0">
              <a:latin typeface="Arial"/>
              <a:cs typeface="Arial"/>
            </a:endParaRPr>
          </a:p>
        </p:txBody>
      </p:sp>
      <p:sp>
        <p:nvSpPr>
          <p:cNvPr id="56" name="object 56"/>
          <p:cNvSpPr txBox="1"/>
          <p:nvPr/>
        </p:nvSpPr>
        <p:spPr>
          <a:xfrm>
            <a:off x="3518852" y="1256248"/>
            <a:ext cx="5154295" cy="292735"/>
          </a:xfrm>
          <a:prstGeom prst="rect">
            <a:avLst/>
          </a:prstGeom>
        </p:spPr>
        <p:txBody>
          <a:bodyPr vert="horz" wrap="square" lIns="0" tIns="12700" rIns="0" bIns="0" rtlCol="0">
            <a:spAutoFit/>
          </a:bodyPr>
          <a:lstStyle/>
          <a:p>
            <a:pPr marL="12700">
              <a:lnSpc>
                <a:spcPct val="100000"/>
              </a:lnSpc>
              <a:spcBef>
                <a:spcPts val="100"/>
              </a:spcBef>
              <a:tabLst>
                <a:tab pos="4322445" algn="l"/>
              </a:tabLst>
            </a:pPr>
            <a:r>
              <a:rPr sz="1750" b="1" spc="65" dirty="0">
                <a:solidFill>
                  <a:srgbClr val="1F4969"/>
                </a:solidFill>
                <a:latin typeface="Arial"/>
                <a:cs typeface="Arial"/>
              </a:rPr>
              <a:t>Men</a:t>
            </a:r>
            <a:r>
              <a:rPr sz="1750" b="1" dirty="0">
                <a:solidFill>
                  <a:srgbClr val="1F4969"/>
                </a:solidFill>
                <a:latin typeface="Arial"/>
                <a:cs typeface="Arial"/>
              </a:rPr>
              <a:t>	</a:t>
            </a:r>
            <a:r>
              <a:rPr sz="1750" b="1" spc="-10" dirty="0">
                <a:solidFill>
                  <a:srgbClr val="1F4969"/>
                </a:solidFill>
                <a:latin typeface="Arial"/>
                <a:cs typeface="Arial"/>
              </a:rPr>
              <a:t>Women</a:t>
            </a:r>
            <a:endParaRPr sz="1750" dirty="0">
              <a:latin typeface="Arial"/>
              <a:cs typeface="Arial"/>
            </a:endParaRPr>
          </a:p>
        </p:txBody>
      </p:sp>
      <p:sp>
        <p:nvSpPr>
          <p:cNvPr id="57" name="object 57"/>
          <p:cNvSpPr txBox="1"/>
          <p:nvPr/>
        </p:nvSpPr>
        <p:spPr>
          <a:xfrm>
            <a:off x="6105322" y="5534474"/>
            <a:ext cx="2215717" cy="212879"/>
          </a:xfrm>
          <a:prstGeom prst="rect">
            <a:avLst/>
          </a:prstGeom>
        </p:spPr>
        <p:txBody>
          <a:bodyPr vert="horz" wrap="square" lIns="0" tIns="12700" rIns="0" bIns="0" rtlCol="0">
            <a:spAutoFit/>
          </a:bodyPr>
          <a:lstStyle/>
          <a:p>
            <a:pPr marL="12700">
              <a:lnSpc>
                <a:spcPct val="100000"/>
              </a:lnSpc>
              <a:spcBef>
                <a:spcPts val="100"/>
              </a:spcBef>
              <a:tabLst>
                <a:tab pos="500380" algn="l"/>
                <a:tab pos="982980" algn="l"/>
                <a:tab pos="1477010" algn="l"/>
                <a:tab pos="1962785" algn="l"/>
              </a:tabLst>
            </a:pPr>
            <a:r>
              <a:rPr sz="1300" spc="-25" dirty="0">
                <a:solidFill>
                  <a:srgbClr val="6E707E"/>
                </a:solidFill>
                <a:latin typeface="Courier New"/>
                <a:cs typeface="Courier New"/>
              </a:rPr>
              <a:t>65</a:t>
            </a:r>
            <a:r>
              <a:rPr sz="1300" dirty="0">
                <a:solidFill>
                  <a:srgbClr val="6E707E"/>
                </a:solidFill>
                <a:latin typeface="Courier New"/>
                <a:cs typeface="Courier New"/>
              </a:rPr>
              <a:t>	</a:t>
            </a:r>
            <a:r>
              <a:rPr sz="1300" spc="-25" dirty="0">
                <a:solidFill>
                  <a:srgbClr val="6E707E"/>
                </a:solidFill>
                <a:latin typeface="Courier New"/>
                <a:cs typeface="Courier New"/>
              </a:rPr>
              <a:t>70</a:t>
            </a:r>
            <a:r>
              <a:rPr sz="1300" dirty="0">
                <a:solidFill>
                  <a:srgbClr val="6E707E"/>
                </a:solidFill>
                <a:latin typeface="Courier New"/>
                <a:cs typeface="Courier New"/>
              </a:rPr>
              <a:t>	</a:t>
            </a:r>
            <a:r>
              <a:rPr sz="1300" spc="-25" dirty="0">
                <a:solidFill>
                  <a:srgbClr val="6E707E"/>
                </a:solidFill>
                <a:latin typeface="Courier New"/>
                <a:cs typeface="Courier New"/>
              </a:rPr>
              <a:t>75</a:t>
            </a:r>
            <a:r>
              <a:rPr sz="1300" dirty="0">
                <a:solidFill>
                  <a:srgbClr val="6E707E"/>
                </a:solidFill>
                <a:latin typeface="Courier New"/>
                <a:cs typeface="Courier New"/>
              </a:rPr>
              <a:t>	</a:t>
            </a:r>
            <a:r>
              <a:rPr sz="1300" spc="-25" dirty="0">
                <a:solidFill>
                  <a:srgbClr val="6E707E"/>
                </a:solidFill>
                <a:latin typeface="Courier New"/>
                <a:cs typeface="Courier New"/>
              </a:rPr>
              <a:t>80</a:t>
            </a:r>
            <a:r>
              <a:rPr sz="1250" dirty="0">
                <a:solidFill>
                  <a:srgbClr val="6E707E"/>
                </a:solidFill>
                <a:latin typeface="Times New Roman"/>
                <a:cs typeface="Times New Roman"/>
              </a:rPr>
              <a:t>	</a:t>
            </a:r>
            <a:r>
              <a:rPr sz="1300" spc="-25" dirty="0">
                <a:solidFill>
                  <a:srgbClr val="6E707E"/>
                </a:solidFill>
                <a:latin typeface="Courier New"/>
                <a:cs typeface="Courier New"/>
              </a:rPr>
              <a:t>85</a:t>
            </a:r>
          </a:p>
        </p:txBody>
      </p:sp>
      <p:sp>
        <p:nvSpPr>
          <p:cNvPr id="61" name="object 61"/>
          <p:cNvSpPr txBox="1"/>
          <p:nvPr/>
        </p:nvSpPr>
        <p:spPr>
          <a:xfrm>
            <a:off x="8526317" y="5541141"/>
            <a:ext cx="227116" cy="212879"/>
          </a:xfrm>
          <a:prstGeom prst="rect">
            <a:avLst/>
          </a:prstGeom>
        </p:spPr>
        <p:txBody>
          <a:bodyPr vert="horz" wrap="square" lIns="0" tIns="12700" rIns="0" bIns="0" rtlCol="0">
            <a:spAutoFit/>
          </a:bodyPr>
          <a:lstStyle/>
          <a:p>
            <a:pPr marL="12700">
              <a:lnSpc>
                <a:spcPct val="100000"/>
              </a:lnSpc>
              <a:spcBef>
                <a:spcPts val="100"/>
              </a:spcBef>
            </a:pPr>
            <a:r>
              <a:rPr sz="1300" spc="-25" dirty="0">
                <a:solidFill>
                  <a:srgbClr val="6E707E"/>
                </a:solidFill>
                <a:latin typeface="Courier New"/>
                <a:cs typeface="Courier New"/>
              </a:rPr>
              <a:t>90</a:t>
            </a:r>
          </a:p>
        </p:txBody>
      </p:sp>
      <p:sp>
        <p:nvSpPr>
          <p:cNvPr id="62" name="object 62"/>
          <p:cNvSpPr txBox="1"/>
          <p:nvPr/>
        </p:nvSpPr>
        <p:spPr>
          <a:xfrm>
            <a:off x="9014107" y="5534474"/>
            <a:ext cx="1216025" cy="212879"/>
          </a:xfrm>
          <a:prstGeom prst="rect">
            <a:avLst/>
          </a:prstGeom>
        </p:spPr>
        <p:txBody>
          <a:bodyPr vert="horz" wrap="square" lIns="0" tIns="12700" rIns="0" bIns="0" rtlCol="0">
            <a:spAutoFit/>
          </a:bodyPr>
          <a:lstStyle/>
          <a:p>
            <a:pPr marL="12700">
              <a:lnSpc>
                <a:spcPct val="100000"/>
              </a:lnSpc>
              <a:spcBef>
                <a:spcPts val="100"/>
              </a:spcBef>
              <a:tabLst>
                <a:tab pos="472440" algn="l"/>
                <a:tab pos="955040" algn="l"/>
              </a:tabLst>
            </a:pPr>
            <a:r>
              <a:rPr sz="1300" spc="-25" dirty="0">
                <a:solidFill>
                  <a:srgbClr val="6E707E"/>
                </a:solidFill>
                <a:latin typeface="Courier New"/>
                <a:cs typeface="Courier New"/>
              </a:rPr>
              <a:t>95</a:t>
            </a:r>
            <a:r>
              <a:rPr sz="1250" dirty="0">
                <a:solidFill>
                  <a:srgbClr val="6E707E"/>
                </a:solidFill>
                <a:latin typeface="Times New Roman"/>
                <a:cs typeface="Times New Roman"/>
              </a:rPr>
              <a:t>	</a:t>
            </a:r>
            <a:r>
              <a:rPr sz="1300" spc="-25" dirty="0">
                <a:solidFill>
                  <a:srgbClr val="7C93A5"/>
                </a:solidFill>
                <a:latin typeface="Courier New"/>
                <a:cs typeface="Courier New"/>
              </a:rPr>
              <a:t>1</a:t>
            </a:r>
            <a:r>
              <a:rPr sz="1300" spc="-25" dirty="0">
                <a:solidFill>
                  <a:srgbClr val="6E707E"/>
                </a:solidFill>
                <a:latin typeface="Courier New"/>
                <a:cs typeface="Courier New"/>
              </a:rPr>
              <a:t>00</a:t>
            </a:r>
            <a:r>
              <a:rPr sz="1300" dirty="0">
                <a:solidFill>
                  <a:srgbClr val="6E707E"/>
                </a:solidFill>
                <a:latin typeface="Courier New"/>
                <a:cs typeface="Courier New"/>
              </a:rPr>
              <a:t>	</a:t>
            </a:r>
            <a:r>
              <a:rPr sz="1300" spc="-114" dirty="0">
                <a:solidFill>
                  <a:srgbClr val="7C93A5"/>
                </a:solidFill>
                <a:latin typeface="Courier New"/>
                <a:cs typeface="Courier New"/>
              </a:rPr>
              <a:t>1</a:t>
            </a:r>
            <a:r>
              <a:rPr sz="1300" spc="-114" dirty="0">
                <a:solidFill>
                  <a:srgbClr val="6E707E"/>
                </a:solidFill>
                <a:latin typeface="Courier New"/>
                <a:cs typeface="Courier New"/>
              </a:rPr>
              <a:t>05</a:t>
            </a:r>
            <a:endParaRPr sz="1300" dirty="0">
              <a:latin typeface="Courier New"/>
              <a:cs typeface="Courier New"/>
            </a:endParaRPr>
          </a:p>
        </p:txBody>
      </p:sp>
      <p:sp>
        <p:nvSpPr>
          <p:cNvPr id="63" name="object 63"/>
          <p:cNvSpPr txBox="1"/>
          <p:nvPr/>
        </p:nvSpPr>
        <p:spPr>
          <a:xfrm>
            <a:off x="7312999" y="5756790"/>
            <a:ext cx="1766993" cy="182101"/>
          </a:xfrm>
          <a:prstGeom prst="rect">
            <a:avLst/>
          </a:prstGeom>
        </p:spPr>
        <p:txBody>
          <a:bodyPr vert="horz" wrap="square" lIns="0" tIns="12700" rIns="0" bIns="0" rtlCol="0">
            <a:spAutoFit/>
          </a:bodyPr>
          <a:lstStyle/>
          <a:p>
            <a:pPr marR="102235" algn="ctr">
              <a:spcBef>
                <a:spcPts val="100"/>
              </a:spcBef>
            </a:pPr>
            <a:r>
              <a:rPr sz="1100" b="1" spc="-25" dirty="0">
                <a:solidFill>
                  <a:srgbClr val="3D3D4B"/>
                </a:solidFill>
                <a:latin typeface="Arial"/>
                <a:cs typeface="Arial"/>
              </a:rPr>
              <a:t>Waist circumference (cm</a:t>
            </a:r>
            <a:r>
              <a:rPr lang="en-US" sz="1100" b="1" spc="-25" dirty="0">
                <a:solidFill>
                  <a:srgbClr val="3D3D4B"/>
                </a:solidFill>
                <a:latin typeface="Arial"/>
                <a:cs typeface="Arial"/>
              </a:rPr>
              <a:t>)</a:t>
            </a:r>
            <a:endParaRPr sz="1100" b="1" spc="-25" dirty="0">
              <a:solidFill>
                <a:srgbClr val="3D3D4B"/>
              </a:solidFill>
              <a:latin typeface="Arial"/>
              <a:cs typeface="Arial"/>
            </a:endParaRPr>
          </a:p>
        </p:txBody>
      </p:sp>
      <p:sp>
        <p:nvSpPr>
          <p:cNvPr id="64" name="object 64"/>
          <p:cNvSpPr txBox="1"/>
          <p:nvPr/>
        </p:nvSpPr>
        <p:spPr>
          <a:xfrm>
            <a:off x="394341" y="6305038"/>
            <a:ext cx="2815203"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12F49"/>
                </a:solidFill>
                <a:cs typeface="Arial"/>
              </a:rPr>
              <a:t>Cerhan</a:t>
            </a:r>
            <a:r>
              <a:rPr sz="1200" spc="-65" dirty="0">
                <a:solidFill>
                  <a:srgbClr val="212F49"/>
                </a:solidFill>
                <a:cs typeface="Arial"/>
              </a:rPr>
              <a:t> </a:t>
            </a:r>
            <a:r>
              <a:rPr sz="1200" spc="-50" dirty="0">
                <a:solidFill>
                  <a:srgbClr val="212F49"/>
                </a:solidFill>
                <a:cs typeface="Arial"/>
              </a:rPr>
              <a:t>JR,</a:t>
            </a:r>
            <a:r>
              <a:rPr sz="1200" spc="-25" dirty="0">
                <a:solidFill>
                  <a:srgbClr val="212F49"/>
                </a:solidFill>
                <a:cs typeface="Arial"/>
              </a:rPr>
              <a:t> </a:t>
            </a:r>
            <a:r>
              <a:rPr sz="1200" dirty="0">
                <a:solidFill>
                  <a:srgbClr val="212F49"/>
                </a:solidFill>
                <a:cs typeface="Arial"/>
              </a:rPr>
              <a:t>et</a:t>
            </a:r>
            <a:r>
              <a:rPr sz="1200" spc="170" dirty="0">
                <a:solidFill>
                  <a:srgbClr val="212F49"/>
                </a:solidFill>
                <a:cs typeface="Arial"/>
              </a:rPr>
              <a:t> </a:t>
            </a:r>
            <a:r>
              <a:rPr sz="1200" dirty="0">
                <a:solidFill>
                  <a:srgbClr val="212F49"/>
                </a:solidFill>
                <a:cs typeface="Arial"/>
              </a:rPr>
              <a:t>al.</a:t>
            </a:r>
            <a:r>
              <a:rPr sz="1200" spc="85" dirty="0">
                <a:solidFill>
                  <a:srgbClr val="212F49"/>
                </a:solidFill>
                <a:cs typeface="Arial"/>
              </a:rPr>
              <a:t> </a:t>
            </a:r>
            <a:r>
              <a:rPr sz="1200" i="1" spc="60" dirty="0">
                <a:solidFill>
                  <a:srgbClr val="212F49"/>
                </a:solidFill>
                <a:cs typeface="Arial"/>
              </a:rPr>
              <a:t>Mayo</a:t>
            </a:r>
            <a:r>
              <a:rPr sz="1200" i="1" spc="5" dirty="0">
                <a:solidFill>
                  <a:srgbClr val="212F49"/>
                </a:solidFill>
                <a:cs typeface="Arial"/>
              </a:rPr>
              <a:t> </a:t>
            </a:r>
            <a:r>
              <a:rPr sz="1200" i="1" dirty="0">
                <a:solidFill>
                  <a:srgbClr val="212F49"/>
                </a:solidFill>
                <a:cs typeface="Arial"/>
              </a:rPr>
              <a:t>Clin Proc.</a:t>
            </a:r>
            <a:r>
              <a:rPr sz="1200" i="1" spc="-60" dirty="0">
                <a:solidFill>
                  <a:srgbClr val="212F49"/>
                </a:solidFill>
                <a:cs typeface="Arial"/>
              </a:rPr>
              <a:t> </a:t>
            </a:r>
            <a:r>
              <a:rPr sz="1200" spc="-10" dirty="0">
                <a:solidFill>
                  <a:srgbClr val="212F49"/>
                </a:solidFill>
                <a:cs typeface="Arial"/>
              </a:rPr>
              <a:t>2014.</a:t>
            </a:r>
            <a:endParaRPr sz="1200" dirty="0">
              <a:cs typeface="Arial"/>
            </a:endParaRPr>
          </a:p>
        </p:txBody>
      </p:sp>
      <p:sp>
        <p:nvSpPr>
          <p:cNvPr id="65" name="object 65"/>
          <p:cNvSpPr/>
          <p:nvPr/>
        </p:nvSpPr>
        <p:spPr>
          <a:xfrm>
            <a:off x="10780433" y="6665138"/>
            <a:ext cx="132715" cy="85090"/>
          </a:xfrm>
          <a:custGeom>
            <a:avLst/>
            <a:gdLst/>
            <a:ahLst/>
            <a:cxnLst/>
            <a:rect l="l" t="t" r="r" b="b"/>
            <a:pathLst>
              <a:path w="132715" h="85090">
                <a:moveTo>
                  <a:pt x="36499" y="0"/>
                </a:moveTo>
                <a:lnTo>
                  <a:pt x="0" y="0"/>
                </a:lnTo>
                <a:lnTo>
                  <a:pt x="0" y="84670"/>
                </a:lnTo>
                <a:lnTo>
                  <a:pt x="36499" y="84670"/>
                </a:lnTo>
                <a:lnTo>
                  <a:pt x="36499" y="0"/>
                </a:lnTo>
                <a:close/>
              </a:path>
              <a:path w="132715" h="85090">
                <a:moveTo>
                  <a:pt x="132537" y="0"/>
                </a:moveTo>
                <a:lnTo>
                  <a:pt x="74041" y="0"/>
                </a:lnTo>
                <a:lnTo>
                  <a:pt x="74041" y="84670"/>
                </a:lnTo>
                <a:lnTo>
                  <a:pt x="132537" y="84670"/>
                </a:lnTo>
                <a:lnTo>
                  <a:pt x="132537" y="0"/>
                </a:lnTo>
                <a:close/>
              </a:path>
            </a:pathLst>
          </a:custGeom>
          <a:solidFill>
            <a:srgbClr val="D6DFED"/>
          </a:solidFill>
        </p:spPr>
        <p:txBody>
          <a:bodyPr wrap="square" lIns="0" tIns="0" rIns="0" bIns="0" rtlCol="0"/>
          <a:lstStyle/>
          <a:p>
            <a:endParaRPr/>
          </a:p>
        </p:txBody>
      </p:sp>
      <p:sp>
        <p:nvSpPr>
          <p:cNvPr id="66" name="object 66"/>
          <p:cNvSpPr/>
          <p:nvPr/>
        </p:nvSpPr>
        <p:spPr>
          <a:xfrm>
            <a:off x="10968874" y="6665136"/>
            <a:ext cx="43180" cy="85090"/>
          </a:xfrm>
          <a:custGeom>
            <a:avLst/>
            <a:gdLst/>
            <a:ahLst/>
            <a:cxnLst/>
            <a:rect l="l" t="t" r="r" b="b"/>
            <a:pathLst>
              <a:path w="43179" h="85090">
                <a:moveTo>
                  <a:pt x="42912" y="84666"/>
                </a:moveTo>
                <a:lnTo>
                  <a:pt x="0" y="84666"/>
                </a:lnTo>
                <a:lnTo>
                  <a:pt x="0" y="0"/>
                </a:lnTo>
                <a:lnTo>
                  <a:pt x="42912" y="0"/>
                </a:lnTo>
                <a:lnTo>
                  <a:pt x="42912" y="84666"/>
                </a:lnTo>
                <a:close/>
              </a:path>
            </a:pathLst>
          </a:custGeom>
          <a:solidFill>
            <a:srgbClr val="D6DFED"/>
          </a:solidFill>
        </p:spPr>
        <p:txBody>
          <a:bodyPr wrap="square" lIns="0" tIns="0" rIns="0" bIns="0" rtlCol="0"/>
          <a:lstStyle/>
          <a:p>
            <a:endParaRPr/>
          </a:p>
        </p:txBody>
      </p:sp>
      <p:sp>
        <p:nvSpPr>
          <p:cNvPr id="67" name="object 67"/>
          <p:cNvSpPr/>
          <p:nvPr/>
        </p:nvSpPr>
        <p:spPr>
          <a:xfrm>
            <a:off x="11083653" y="6658736"/>
            <a:ext cx="53975" cy="93345"/>
          </a:xfrm>
          <a:custGeom>
            <a:avLst/>
            <a:gdLst/>
            <a:ahLst/>
            <a:cxnLst/>
            <a:rect l="l" t="t" r="r" b="b"/>
            <a:pathLst>
              <a:path w="53975" h="93345">
                <a:moveTo>
                  <a:pt x="53641" y="93133"/>
                </a:moveTo>
                <a:lnTo>
                  <a:pt x="0" y="93133"/>
                </a:lnTo>
                <a:lnTo>
                  <a:pt x="0" y="0"/>
                </a:lnTo>
                <a:lnTo>
                  <a:pt x="53641" y="0"/>
                </a:lnTo>
                <a:lnTo>
                  <a:pt x="53641" y="93133"/>
                </a:lnTo>
                <a:close/>
              </a:path>
            </a:pathLst>
          </a:custGeom>
          <a:solidFill>
            <a:srgbClr val="D6DFED"/>
          </a:solidFill>
        </p:spPr>
        <p:txBody>
          <a:bodyPr wrap="square" lIns="0" tIns="0" rIns="0" bIns="0" rtlCol="0"/>
          <a:lstStyle/>
          <a:p>
            <a:endParaRPr/>
          </a:p>
        </p:txBody>
      </p:sp>
      <p:sp>
        <p:nvSpPr>
          <p:cNvPr id="68" name="object 68"/>
          <p:cNvSpPr/>
          <p:nvPr/>
        </p:nvSpPr>
        <p:spPr>
          <a:xfrm>
            <a:off x="11319989" y="6665136"/>
            <a:ext cx="10795" cy="85090"/>
          </a:xfrm>
          <a:custGeom>
            <a:avLst/>
            <a:gdLst/>
            <a:ahLst/>
            <a:cxnLst/>
            <a:rect l="l" t="t" r="r" b="b"/>
            <a:pathLst>
              <a:path w="10795" h="85090">
                <a:moveTo>
                  <a:pt x="10728" y="84666"/>
                </a:moveTo>
                <a:lnTo>
                  <a:pt x="0" y="84666"/>
                </a:lnTo>
                <a:lnTo>
                  <a:pt x="0" y="0"/>
                </a:lnTo>
                <a:lnTo>
                  <a:pt x="10728" y="0"/>
                </a:lnTo>
                <a:lnTo>
                  <a:pt x="10728" y="84666"/>
                </a:lnTo>
                <a:close/>
              </a:path>
            </a:pathLst>
          </a:custGeom>
          <a:solidFill>
            <a:srgbClr val="B8C3D3"/>
          </a:solidFill>
        </p:spPr>
        <p:txBody>
          <a:bodyPr wrap="square" lIns="0" tIns="0" rIns="0" bIns="0" rtlCol="0"/>
          <a:lstStyle/>
          <a:p>
            <a:endParaRPr/>
          </a:p>
        </p:txBody>
      </p:sp>
      <p:sp>
        <p:nvSpPr>
          <p:cNvPr id="69" name="object 69"/>
          <p:cNvSpPr/>
          <p:nvPr/>
        </p:nvSpPr>
        <p:spPr>
          <a:xfrm>
            <a:off x="11406486" y="6665136"/>
            <a:ext cx="10795" cy="85090"/>
          </a:xfrm>
          <a:custGeom>
            <a:avLst/>
            <a:gdLst/>
            <a:ahLst/>
            <a:cxnLst/>
            <a:rect l="l" t="t" r="r" b="b"/>
            <a:pathLst>
              <a:path w="10795" h="85090">
                <a:moveTo>
                  <a:pt x="10728" y="84666"/>
                </a:moveTo>
                <a:lnTo>
                  <a:pt x="0" y="84666"/>
                </a:lnTo>
                <a:lnTo>
                  <a:pt x="0" y="0"/>
                </a:lnTo>
                <a:lnTo>
                  <a:pt x="10728" y="0"/>
                </a:lnTo>
                <a:lnTo>
                  <a:pt x="10728" y="84666"/>
                </a:lnTo>
                <a:close/>
              </a:path>
            </a:pathLst>
          </a:custGeom>
          <a:solidFill>
            <a:srgbClr val="D6DFED"/>
          </a:solidFill>
        </p:spPr>
        <p:txBody>
          <a:bodyPr wrap="square" lIns="0" tIns="0" rIns="0" bIns="0" rtlCol="0"/>
          <a:lstStyle/>
          <a:p>
            <a:endParaRPr/>
          </a:p>
        </p:txBody>
      </p:sp>
      <p:sp>
        <p:nvSpPr>
          <p:cNvPr id="70" name="object 70"/>
          <p:cNvSpPr/>
          <p:nvPr/>
        </p:nvSpPr>
        <p:spPr>
          <a:xfrm>
            <a:off x="11544043" y="6665136"/>
            <a:ext cx="108585" cy="85090"/>
          </a:xfrm>
          <a:custGeom>
            <a:avLst/>
            <a:gdLst/>
            <a:ahLst/>
            <a:cxnLst/>
            <a:rect l="l" t="t" r="r" b="b"/>
            <a:pathLst>
              <a:path w="108584" h="85090">
                <a:moveTo>
                  <a:pt x="108241" y="84666"/>
                </a:moveTo>
                <a:lnTo>
                  <a:pt x="0" y="84666"/>
                </a:lnTo>
                <a:lnTo>
                  <a:pt x="0" y="0"/>
                </a:lnTo>
                <a:lnTo>
                  <a:pt x="108241" y="0"/>
                </a:lnTo>
                <a:lnTo>
                  <a:pt x="108241" y="84666"/>
                </a:lnTo>
                <a:close/>
              </a:path>
            </a:pathLst>
          </a:custGeom>
          <a:solidFill>
            <a:srgbClr val="D6DFED"/>
          </a:solidFill>
        </p:spPr>
        <p:txBody>
          <a:bodyPr wrap="square" lIns="0" tIns="0" rIns="0" bIns="0" rtlCol="0"/>
          <a:lstStyle/>
          <a:p>
            <a:endParaRPr/>
          </a:p>
        </p:txBody>
      </p:sp>
      <p:sp>
        <p:nvSpPr>
          <p:cNvPr id="71" name="object 71"/>
          <p:cNvSpPr/>
          <p:nvPr/>
        </p:nvSpPr>
        <p:spPr>
          <a:xfrm>
            <a:off x="11705730" y="6665138"/>
            <a:ext cx="355600" cy="85090"/>
          </a:xfrm>
          <a:custGeom>
            <a:avLst/>
            <a:gdLst/>
            <a:ahLst/>
            <a:cxnLst/>
            <a:rect l="l" t="t" r="r" b="b"/>
            <a:pathLst>
              <a:path w="355600" h="85090">
                <a:moveTo>
                  <a:pt x="54254" y="0"/>
                </a:moveTo>
                <a:lnTo>
                  <a:pt x="0" y="0"/>
                </a:lnTo>
                <a:lnTo>
                  <a:pt x="0" y="84670"/>
                </a:lnTo>
                <a:lnTo>
                  <a:pt x="54254" y="84670"/>
                </a:lnTo>
                <a:lnTo>
                  <a:pt x="54254" y="0"/>
                </a:lnTo>
                <a:close/>
              </a:path>
              <a:path w="355600" h="85090">
                <a:moveTo>
                  <a:pt x="110451" y="0"/>
                </a:moveTo>
                <a:lnTo>
                  <a:pt x="89001" y="0"/>
                </a:lnTo>
                <a:lnTo>
                  <a:pt x="89001" y="84670"/>
                </a:lnTo>
                <a:lnTo>
                  <a:pt x="110451" y="84670"/>
                </a:lnTo>
                <a:lnTo>
                  <a:pt x="110451" y="0"/>
                </a:lnTo>
                <a:close/>
              </a:path>
              <a:path w="355600" h="85090">
                <a:moveTo>
                  <a:pt x="143764" y="0"/>
                </a:moveTo>
                <a:lnTo>
                  <a:pt x="122313" y="0"/>
                </a:lnTo>
                <a:lnTo>
                  <a:pt x="122313" y="84670"/>
                </a:lnTo>
                <a:lnTo>
                  <a:pt x="143764" y="84670"/>
                </a:lnTo>
                <a:lnTo>
                  <a:pt x="143764" y="0"/>
                </a:lnTo>
                <a:close/>
              </a:path>
              <a:path w="355600" h="85090">
                <a:moveTo>
                  <a:pt x="199390" y="0"/>
                </a:moveTo>
                <a:lnTo>
                  <a:pt x="177927" y="0"/>
                </a:lnTo>
                <a:lnTo>
                  <a:pt x="177927" y="84670"/>
                </a:lnTo>
                <a:lnTo>
                  <a:pt x="199390" y="84670"/>
                </a:lnTo>
                <a:lnTo>
                  <a:pt x="199390" y="0"/>
                </a:lnTo>
                <a:close/>
              </a:path>
              <a:path w="355600" h="85090">
                <a:moveTo>
                  <a:pt x="247853" y="0"/>
                </a:moveTo>
                <a:lnTo>
                  <a:pt x="233540" y="0"/>
                </a:lnTo>
                <a:lnTo>
                  <a:pt x="233540" y="84670"/>
                </a:lnTo>
                <a:lnTo>
                  <a:pt x="247853" y="84670"/>
                </a:lnTo>
                <a:lnTo>
                  <a:pt x="247853" y="0"/>
                </a:lnTo>
                <a:close/>
              </a:path>
              <a:path w="355600" h="85090">
                <a:moveTo>
                  <a:pt x="355053" y="0"/>
                </a:moveTo>
                <a:lnTo>
                  <a:pt x="280416" y="0"/>
                </a:lnTo>
                <a:lnTo>
                  <a:pt x="280416" y="84670"/>
                </a:lnTo>
                <a:lnTo>
                  <a:pt x="355053" y="84670"/>
                </a:lnTo>
                <a:lnTo>
                  <a:pt x="355053" y="0"/>
                </a:lnTo>
                <a:close/>
              </a:path>
            </a:pathLst>
          </a:custGeom>
          <a:solidFill>
            <a:srgbClr val="D6DFED"/>
          </a:solidFill>
        </p:spPr>
        <p:txBody>
          <a:bodyPr wrap="square" lIns="0" tIns="0" rIns="0" bIns="0" rtlCol="0"/>
          <a:lstStyle/>
          <a:p>
            <a:endParaRPr/>
          </a:p>
        </p:txBody>
      </p:sp>
      <p:sp>
        <p:nvSpPr>
          <p:cNvPr id="72" name="object 72"/>
          <p:cNvSpPr txBox="1"/>
          <p:nvPr/>
        </p:nvSpPr>
        <p:spPr>
          <a:xfrm>
            <a:off x="10612216" y="6646449"/>
            <a:ext cx="1480185" cy="10985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7C93A5"/>
                </a:solidFill>
                <a:latin typeface="Arial"/>
                <a:cs typeface="Arial"/>
              </a:rPr>
              <a:t>Copy</a:t>
            </a:r>
            <a:r>
              <a:rPr sz="500" dirty="0">
                <a:solidFill>
                  <a:srgbClr val="A3B5C4"/>
                </a:solidFill>
                <a:latin typeface="Arial"/>
                <a:cs typeface="Arial"/>
              </a:rPr>
              <a:t>r</a:t>
            </a:r>
            <a:r>
              <a:rPr sz="500" dirty="0">
                <a:solidFill>
                  <a:srgbClr val="BDCDDD"/>
                </a:solidFill>
                <a:latin typeface="Arial"/>
                <a:cs typeface="Arial"/>
              </a:rPr>
              <a:t>i</a:t>
            </a:r>
            <a:r>
              <a:rPr sz="500" dirty="0">
                <a:solidFill>
                  <a:srgbClr val="7C93A5"/>
                </a:solidFill>
                <a:latin typeface="Arial"/>
                <a:cs typeface="Arial"/>
              </a:rPr>
              <a:t>g</a:t>
            </a:r>
            <a:r>
              <a:rPr sz="500" dirty="0">
                <a:solidFill>
                  <a:srgbClr val="A3B5C4"/>
                </a:solidFill>
                <a:latin typeface="Arial"/>
                <a:cs typeface="Arial"/>
              </a:rPr>
              <a:t>ht</a:t>
            </a:r>
            <a:r>
              <a:rPr sz="500" spc="100" dirty="0">
                <a:solidFill>
                  <a:srgbClr val="A3B5C4"/>
                </a:solidFill>
                <a:latin typeface="Arial"/>
                <a:cs typeface="Arial"/>
              </a:rPr>
              <a:t> </a:t>
            </a:r>
            <a:r>
              <a:rPr sz="500" dirty="0">
                <a:solidFill>
                  <a:srgbClr val="7C93A5"/>
                </a:solidFill>
                <a:latin typeface="Arial"/>
                <a:cs typeface="Arial"/>
              </a:rPr>
              <a:t>2</a:t>
            </a:r>
            <a:r>
              <a:rPr sz="500" dirty="0">
                <a:solidFill>
                  <a:srgbClr val="A3B5C4"/>
                </a:solidFill>
                <a:latin typeface="Arial"/>
                <a:cs typeface="Arial"/>
              </a:rPr>
              <a:t>0</a:t>
            </a:r>
            <a:r>
              <a:rPr sz="500" dirty="0">
                <a:solidFill>
                  <a:srgbClr val="7C93A5"/>
                </a:solidFill>
                <a:latin typeface="Arial"/>
                <a:cs typeface="Arial"/>
              </a:rPr>
              <a:t>23</a:t>
            </a:r>
            <a:r>
              <a:rPr sz="550" dirty="0">
                <a:solidFill>
                  <a:srgbClr val="A3B5C4"/>
                </a:solidFill>
                <a:latin typeface="Arial"/>
                <a:cs typeface="Arial"/>
              </a:rPr>
              <a:t>0</a:t>
            </a:r>
            <a:r>
              <a:rPr sz="550" spc="204" dirty="0">
                <a:solidFill>
                  <a:srgbClr val="A3B5C4"/>
                </a:solidFill>
                <a:latin typeface="Arial"/>
                <a:cs typeface="Arial"/>
              </a:rPr>
              <a:t>  </a:t>
            </a:r>
            <a:r>
              <a:rPr sz="500" dirty="0">
                <a:solidFill>
                  <a:srgbClr val="90A0A5"/>
                </a:solidFill>
                <a:latin typeface="Arial"/>
                <a:cs typeface="Arial"/>
              </a:rPr>
              <a:t>Med</a:t>
            </a:r>
            <a:r>
              <a:rPr sz="500" dirty="0">
                <a:solidFill>
                  <a:srgbClr val="D4DBE2"/>
                </a:solidFill>
                <a:latin typeface="Arial"/>
                <a:cs typeface="Arial"/>
              </a:rPr>
              <a:t>i</a:t>
            </a:r>
            <a:r>
              <a:rPr sz="500" dirty="0">
                <a:solidFill>
                  <a:srgbClr val="90A0A5"/>
                </a:solidFill>
                <a:latin typeface="Arial"/>
                <a:cs typeface="Arial"/>
              </a:rPr>
              <a:t>ca</a:t>
            </a:r>
            <a:r>
              <a:rPr sz="500" dirty="0">
                <a:solidFill>
                  <a:srgbClr val="BDCDDD"/>
                </a:solidFill>
                <a:latin typeface="Arial"/>
                <a:cs typeface="Arial"/>
              </a:rPr>
              <a:t>l</a:t>
            </a:r>
            <a:r>
              <a:rPr sz="500" spc="20" dirty="0">
                <a:solidFill>
                  <a:srgbClr val="BDCDDD"/>
                </a:solidFill>
                <a:latin typeface="Arial"/>
                <a:cs typeface="Arial"/>
              </a:rPr>
              <a:t> </a:t>
            </a:r>
            <a:r>
              <a:rPr sz="500" dirty="0">
                <a:solidFill>
                  <a:srgbClr val="90A0A5"/>
                </a:solidFill>
                <a:latin typeface="Arial"/>
                <a:cs typeface="Arial"/>
              </a:rPr>
              <a:t>Lea</a:t>
            </a:r>
            <a:r>
              <a:rPr sz="500" dirty="0">
                <a:solidFill>
                  <a:srgbClr val="A3B5C4"/>
                </a:solidFill>
                <a:latin typeface="Arial"/>
                <a:cs typeface="Arial"/>
              </a:rPr>
              <a:t>rnin</a:t>
            </a:r>
            <a:r>
              <a:rPr sz="500" dirty="0">
                <a:solidFill>
                  <a:srgbClr val="90A0A5"/>
                </a:solidFill>
                <a:latin typeface="Arial"/>
                <a:cs typeface="Arial"/>
              </a:rPr>
              <a:t>g</a:t>
            </a:r>
            <a:r>
              <a:rPr sz="500" spc="55" dirty="0">
                <a:solidFill>
                  <a:srgbClr val="90A0A5"/>
                </a:solidFill>
                <a:latin typeface="Arial"/>
                <a:cs typeface="Arial"/>
              </a:rPr>
              <a:t> </a:t>
            </a:r>
            <a:r>
              <a:rPr sz="500" dirty="0">
                <a:solidFill>
                  <a:srgbClr val="BDCDDD"/>
                </a:solidFill>
                <a:latin typeface="Arial"/>
                <a:cs typeface="Arial"/>
              </a:rPr>
              <a:t>I</a:t>
            </a:r>
            <a:r>
              <a:rPr sz="500" dirty="0">
                <a:solidFill>
                  <a:srgbClr val="A3B5C4"/>
                </a:solidFill>
                <a:latin typeface="Arial"/>
                <a:cs typeface="Arial"/>
              </a:rPr>
              <a:t>n</a:t>
            </a:r>
            <a:r>
              <a:rPr sz="500" dirty="0">
                <a:solidFill>
                  <a:srgbClr val="7C93A5"/>
                </a:solidFill>
                <a:latin typeface="Arial"/>
                <a:cs typeface="Arial"/>
              </a:rPr>
              <a:t>s</a:t>
            </a:r>
            <a:r>
              <a:rPr sz="500" dirty="0">
                <a:solidFill>
                  <a:srgbClr val="A3B5C4"/>
                </a:solidFill>
                <a:latin typeface="Arial"/>
                <a:cs typeface="Arial"/>
              </a:rPr>
              <a:t>t</a:t>
            </a:r>
            <a:r>
              <a:rPr sz="500" dirty="0">
                <a:latin typeface="Arial"/>
                <a:cs typeface="Arial"/>
              </a:rPr>
              <a:t>i</a:t>
            </a:r>
            <a:r>
              <a:rPr sz="500" dirty="0">
                <a:solidFill>
                  <a:srgbClr val="A3B5C4"/>
                </a:solidFill>
                <a:latin typeface="Arial"/>
                <a:cs typeface="Arial"/>
              </a:rPr>
              <a:t>t</a:t>
            </a:r>
            <a:r>
              <a:rPr sz="500" dirty="0">
                <a:solidFill>
                  <a:srgbClr val="90A0A5"/>
                </a:solidFill>
                <a:latin typeface="Arial"/>
                <a:cs typeface="Arial"/>
              </a:rPr>
              <a:t>u</a:t>
            </a:r>
            <a:r>
              <a:rPr sz="500" dirty="0">
                <a:solidFill>
                  <a:srgbClr val="A3B5C4"/>
                </a:solidFill>
                <a:latin typeface="Arial"/>
                <a:cs typeface="Arial"/>
              </a:rPr>
              <a:t>t</a:t>
            </a:r>
            <a:r>
              <a:rPr sz="500" dirty="0">
                <a:solidFill>
                  <a:srgbClr val="7C93A5"/>
                </a:solidFill>
                <a:latin typeface="Arial"/>
                <a:cs typeface="Arial"/>
              </a:rPr>
              <a:t>e</a:t>
            </a:r>
            <a:r>
              <a:rPr sz="500" dirty="0">
                <a:solidFill>
                  <a:srgbClr val="A3B5C4"/>
                </a:solidFill>
                <a:latin typeface="Arial"/>
                <a:cs typeface="Arial"/>
              </a:rPr>
              <a:t>,</a:t>
            </a:r>
            <a:r>
              <a:rPr sz="500" spc="-35" dirty="0">
                <a:solidFill>
                  <a:srgbClr val="A3B5C4"/>
                </a:solidFill>
                <a:latin typeface="Arial"/>
                <a:cs typeface="Arial"/>
              </a:rPr>
              <a:t> </a:t>
            </a:r>
            <a:r>
              <a:rPr sz="500" spc="-20" dirty="0">
                <a:solidFill>
                  <a:srgbClr val="495D75"/>
                </a:solidFill>
                <a:latin typeface="Arial"/>
                <a:cs typeface="Arial"/>
              </a:rPr>
              <a:t>I</a:t>
            </a:r>
            <a:r>
              <a:rPr sz="500" spc="-20" dirty="0">
                <a:solidFill>
                  <a:srgbClr val="A3B5C4"/>
                </a:solidFill>
                <a:latin typeface="Arial"/>
                <a:cs typeface="Arial"/>
              </a:rPr>
              <a:t>nc</a:t>
            </a:r>
            <a:r>
              <a:rPr sz="500" spc="-20" dirty="0">
                <a:latin typeface="Arial"/>
                <a:cs typeface="Arial"/>
              </a:rPr>
              <a:t>.</a:t>
            </a:r>
            <a:endParaRPr sz="500">
              <a:latin typeface="Arial"/>
              <a:cs typeface="Arial"/>
            </a:endParaRPr>
          </a:p>
        </p:txBody>
      </p:sp>
      <p:sp>
        <p:nvSpPr>
          <p:cNvPr id="73" name="object 27">
            <a:extLst>
              <a:ext uri="{FF2B5EF4-FFF2-40B4-BE49-F238E27FC236}">
                <a16:creationId xmlns:a16="http://schemas.microsoft.com/office/drawing/2014/main" id="{6789AFC1-805A-D1DC-9394-F5707C818E12}"/>
              </a:ext>
            </a:extLst>
          </p:cNvPr>
          <p:cNvSpPr txBox="1"/>
          <p:nvPr/>
        </p:nvSpPr>
        <p:spPr>
          <a:xfrm>
            <a:off x="1808971" y="3413491"/>
            <a:ext cx="380072" cy="212879"/>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90A0A5"/>
                </a:solidFill>
                <a:latin typeface="Courier New"/>
                <a:cs typeface="Courier New"/>
              </a:rPr>
              <a:t>1.</a:t>
            </a:r>
            <a:r>
              <a:rPr lang="en-US" sz="1300" spc="-290" dirty="0">
                <a:solidFill>
                  <a:srgbClr val="6E707E"/>
                </a:solidFill>
                <a:latin typeface="Courier New"/>
                <a:cs typeface="Courier New"/>
              </a:rPr>
              <a:t>4</a:t>
            </a:r>
            <a:endParaRPr sz="1300" dirty="0">
              <a:latin typeface="Courier New"/>
              <a:cs typeface="Courier New"/>
            </a:endParaRPr>
          </a:p>
        </p:txBody>
      </p:sp>
      <p:sp>
        <p:nvSpPr>
          <p:cNvPr id="74" name="TextBox 73">
            <a:extLst>
              <a:ext uri="{FF2B5EF4-FFF2-40B4-BE49-F238E27FC236}">
                <a16:creationId xmlns:a16="http://schemas.microsoft.com/office/drawing/2014/main" id="{93F91BE6-6698-8905-C737-8287029FE763}"/>
              </a:ext>
            </a:extLst>
          </p:cNvPr>
          <p:cNvSpPr txBox="1"/>
          <p:nvPr/>
        </p:nvSpPr>
        <p:spPr>
          <a:xfrm rot="16200000" flipH="1">
            <a:off x="1036206" y="3432565"/>
            <a:ext cx="1219994" cy="307777"/>
          </a:xfrm>
          <a:prstGeom prst="rect">
            <a:avLst/>
          </a:prstGeom>
          <a:noFill/>
        </p:spPr>
        <p:txBody>
          <a:bodyPr wrap="square" rtlCol="0">
            <a:spAutoFit/>
          </a:bodyPr>
          <a:lstStyle/>
          <a:p>
            <a:r>
              <a:rPr lang="en-US" sz="1400" dirty="0"/>
              <a:t>Hazard Ratio</a:t>
            </a:r>
          </a:p>
        </p:txBody>
      </p:sp>
      <p:pic>
        <p:nvPicPr>
          <p:cNvPr id="76" name="Picture 75">
            <a:extLst>
              <a:ext uri="{FF2B5EF4-FFF2-40B4-BE49-F238E27FC236}">
                <a16:creationId xmlns:a16="http://schemas.microsoft.com/office/drawing/2014/main" id="{8E0678E6-12C7-8D0F-A887-70C63E46B3E3}"/>
              </a:ext>
            </a:extLst>
          </p:cNvPr>
          <p:cNvPicPr>
            <a:picLocks noChangeAspect="1"/>
          </p:cNvPicPr>
          <p:nvPr/>
        </p:nvPicPr>
        <p:blipFill>
          <a:blip r:embed="rId4"/>
          <a:stretch>
            <a:fillRect/>
          </a:stretch>
        </p:blipFill>
        <p:spPr>
          <a:xfrm>
            <a:off x="2459735" y="1799926"/>
            <a:ext cx="346977" cy="462636"/>
          </a:xfrm>
          <a:prstGeom prst="rect">
            <a:avLst/>
          </a:prstGeom>
        </p:spPr>
      </p:pic>
      <p:sp>
        <p:nvSpPr>
          <p:cNvPr id="77" name="object 38">
            <a:extLst>
              <a:ext uri="{FF2B5EF4-FFF2-40B4-BE49-F238E27FC236}">
                <a16:creationId xmlns:a16="http://schemas.microsoft.com/office/drawing/2014/main" id="{CCFC708A-FA64-75B6-CA50-86B882F12B27}"/>
              </a:ext>
            </a:extLst>
          </p:cNvPr>
          <p:cNvSpPr txBox="1"/>
          <p:nvPr/>
        </p:nvSpPr>
        <p:spPr>
          <a:xfrm>
            <a:off x="2381186" y="1770516"/>
            <a:ext cx="2017395" cy="550545"/>
          </a:xfrm>
          <a:prstGeom prst="rect">
            <a:avLst/>
          </a:prstGeom>
        </p:spPr>
        <p:txBody>
          <a:bodyPr vert="horz" wrap="square" lIns="0" tIns="12700" rIns="0" bIns="0" rtlCol="0">
            <a:spAutoFit/>
          </a:bodyPr>
          <a:lstStyle/>
          <a:p>
            <a:pPr marL="83820">
              <a:lnSpc>
                <a:spcPts val="1914"/>
              </a:lnSpc>
              <a:spcBef>
                <a:spcPts val="100"/>
              </a:spcBef>
            </a:pPr>
            <a:r>
              <a:rPr lang="en-US" sz="1700" spc="-155" dirty="0">
                <a:solidFill>
                  <a:srgbClr val="F4A342"/>
                </a:solidFill>
                <a:latin typeface="Courier New"/>
                <a:cs typeface="Courier New"/>
              </a:rPr>
              <a:t>    </a:t>
            </a:r>
            <a:r>
              <a:rPr sz="1100" spc="-25" dirty="0">
                <a:solidFill>
                  <a:srgbClr val="6E707E"/>
                </a:solidFill>
                <a:latin typeface="Arial"/>
                <a:cs typeface="Arial"/>
              </a:rPr>
              <a:t>A</a:t>
            </a:r>
            <a:r>
              <a:rPr sz="1100" spc="-25" dirty="0">
                <a:solidFill>
                  <a:srgbClr val="4B6EA3"/>
                </a:solidFill>
                <a:latin typeface="Arial"/>
                <a:cs typeface="Arial"/>
              </a:rPr>
              <a:t>ll</a:t>
            </a:r>
            <a:endParaRPr sz="1100" dirty="0">
              <a:latin typeface="Arial"/>
              <a:cs typeface="Arial"/>
            </a:endParaRPr>
          </a:p>
          <a:p>
            <a:pPr marL="90170">
              <a:lnSpc>
                <a:spcPts val="1045"/>
              </a:lnSpc>
              <a:tabLst>
                <a:tab pos="491490" algn="l"/>
              </a:tabLst>
            </a:pPr>
            <a:r>
              <a:rPr lang="en-US" sz="1150" dirty="0">
                <a:solidFill>
                  <a:srgbClr val="6E707E"/>
                </a:solidFill>
                <a:latin typeface="Times New Roman"/>
                <a:cs typeface="Times New Roman"/>
              </a:rPr>
              <a:t>	 </a:t>
            </a:r>
            <a:r>
              <a:rPr sz="1150" dirty="0">
                <a:solidFill>
                  <a:srgbClr val="6E707E"/>
                </a:solidFill>
                <a:latin typeface="Times New Roman"/>
                <a:cs typeface="Times New Roman"/>
              </a:rPr>
              <a:t>Neve</a:t>
            </a:r>
            <a:r>
              <a:rPr sz="1150" dirty="0">
                <a:solidFill>
                  <a:srgbClr val="8E878E"/>
                </a:solidFill>
                <a:latin typeface="Times New Roman"/>
                <a:cs typeface="Times New Roman"/>
              </a:rPr>
              <a:t>r</a:t>
            </a:r>
            <a:r>
              <a:rPr sz="1150" spc="170" dirty="0">
                <a:solidFill>
                  <a:srgbClr val="8E878E"/>
                </a:solidFill>
                <a:latin typeface="Times New Roman"/>
                <a:cs typeface="Times New Roman"/>
              </a:rPr>
              <a:t> </a:t>
            </a:r>
            <a:r>
              <a:rPr sz="1150" spc="-10" dirty="0">
                <a:solidFill>
                  <a:srgbClr val="6E707E"/>
                </a:solidFill>
                <a:latin typeface="Times New Roman"/>
                <a:cs typeface="Times New Roman"/>
              </a:rPr>
              <a:t>smo</a:t>
            </a:r>
            <a:r>
              <a:rPr sz="1150" spc="-10" dirty="0">
                <a:solidFill>
                  <a:srgbClr val="8E878E"/>
                </a:solidFill>
                <a:latin typeface="Times New Roman"/>
                <a:cs typeface="Times New Roman"/>
              </a:rPr>
              <a:t>k</a:t>
            </a:r>
            <a:r>
              <a:rPr sz="1150" spc="-10" dirty="0">
                <a:solidFill>
                  <a:srgbClr val="6E707E"/>
                </a:solidFill>
                <a:latin typeface="Times New Roman"/>
                <a:cs typeface="Times New Roman"/>
              </a:rPr>
              <a:t>ers</a:t>
            </a:r>
            <a:endParaRPr sz="1150" dirty="0">
              <a:latin typeface="Times New Roman"/>
              <a:cs typeface="Times New Roman"/>
            </a:endParaRPr>
          </a:p>
          <a:p>
            <a:pPr marL="85725">
              <a:lnSpc>
                <a:spcPts val="1170"/>
              </a:lnSpc>
              <a:tabLst>
                <a:tab pos="431800" algn="l"/>
              </a:tabLst>
            </a:pPr>
            <a:r>
              <a:rPr sz="1150" spc="315" dirty="0">
                <a:solidFill>
                  <a:srgbClr val="9E6234"/>
                </a:solidFill>
                <a:latin typeface="Times New Roman"/>
                <a:cs typeface="Times New Roman"/>
              </a:rPr>
              <a:t> </a:t>
            </a:r>
            <a:r>
              <a:rPr lang="en-US" sz="1150" spc="315" dirty="0">
                <a:solidFill>
                  <a:srgbClr val="9E6234"/>
                </a:solidFill>
                <a:latin typeface="Times New Roman"/>
                <a:cs typeface="Times New Roman"/>
              </a:rPr>
              <a:t>	 </a:t>
            </a:r>
            <a:r>
              <a:rPr sz="1150" dirty="0">
                <a:solidFill>
                  <a:srgbClr val="6E707E"/>
                </a:solidFill>
                <a:latin typeface="Times New Roman"/>
                <a:cs typeface="Times New Roman"/>
              </a:rPr>
              <a:t>Healthy</a:t>
            </a:r>
            <a:r>
              <a:rPr sz="1150" spc="145" dirty="0">
                <a:solidFill>
                  <a:srgbClr val="6E707E"/>
                </a:solidFill>
                <a:latin typeface="Times New Roman"/>
                <a:cs typeface="Times New Roman"/>
              </a:rPr>
              <a:t> </a:t>
            </a:r>
            <a:r>
              <a:rPr sz="1150" dirty="0">
                <a:solidFill>
                  <a:srgbClr val="6E707E"/>
                </a:solidFill>
                <a:latin typeface="Times New Roman"/>
                <a:cs typeface="Times New Roman"/>
              </a:rPr>
              <a:t>neve</a:t>
            </a:r>
            <a:r>
              <a:rPr sz="1150" dirty="0">
                <a:solidFill>
                  <a:srgbClr val="957779"/>
                </a:solidFill>
                <a:latin typeface="Times New Roman"/>
                <a:cs typeface="Times New Roman"/>
              </a:rPr>
              <a:t>r </a:t>
            </a:r>
            <a:r>
              <a:rPr sz="1150" dirty="0">
                <a:solidFill>
                  <a:srgbClr val="6E707E"/>
                </a:solidFill>
                <a:latin typeface="Times New Roman"/>
                <a:cs typeface="Times New Roman"/>
              </a:rPr>
              <a:t>smo</a:t>
            </a:r>
            <a:r>
              <a:rPr sz="1150" dirty="0">
                <a:solidFill>
                  <a:srgbClr val="8E878E"/>
                </a:solidFill>
                <a:latin typeface="Times New Roman"/>
                <a:cs typeface="Times New Roman"/>
              </a:rPr>
              <a:t>k</a:t>
            </a:r>
            <a:r>
              <a:rPr sz="1150" dirty="0">
                <a:solidFill>
                  <a:srgbClr val="6E707E"/>
                </a:solidFill>
                <a:latin typeface="Times New Roman"/>
                <a:cs typeface="Times New Roman"/>
              </a:rPr>
              <a:t>ers</a:t>
            </a:r>
            <a:endParaRPr sz="1150" dirty="0">
              <a:latin typeface="Times New Roman"/>
              <a:cs typeface="Times New Roman"/>
            </a:endParaRPr>
          </a:p>
        </p:txBody>
      </p:sp>
      <p:sp>
        <p:nvSpPr>
          <p:cNvPr id="78" name="object 38">
            <a:extLst>
              <a:ext uri="{FF2B5EF4-FFF2-40B4-BE49-F238E27FC236}">
                <a16:creationId xmlns:a16="http://schemas.microsoft.com/office/drawing/2014/main" id="{390A35D7-473A-EB0B-EA9E-275C55F2583E}"/>
              </a:ext>
            </a:extLst>
          </p:cNvPr>
          <p:cNvSpPr txBox="1"/>
          <p:nvPr/>
        </p:nvSpPr>
        <p:spPr>
          <a:xfrm>
            <a:off x="6514693" y="1760083"/>
            <a:ext cx="2017395" cy="550545"/>
          </a:xfrm>
          <a:prstGeom prst="rect">
            <a:avLst/>
          </a:prstGeom>
          <a:ln w="12700">
            <a:solidFill>
              <a:schemeClr val="tx1"/>
            </a:solidFill>
          </a:ln>
        </p:spPr>
        <p:txBody>
          <a:bodyPr vert="horz" wrap="square" lIns="0" tIns="12700" rIns="0" bIns="0" rtlCol="0">
            <a:spAutoFit/>
          </a:bodyPr>
          <a:lstStyle/>
          <a:p>
            <a:pPr marL="83820">
              <a:lnSpc>
                <a:spcPts val="1914"/>
              </a:lnSpc>
              <a:spcBef>
                <a:spcPts val="100"/>
              </a:spcBef>
            </a:pPr>
            <a:r>
              <a:rPr lang="en-US" sz="1700" spc="-155" dirty="0">
                <a:solidFill>
                  <a:srgbClr val="F4A342"/>
                </a:solidFill>
                <a:latin typeface="Courier New"/>
                <a:cs typeface="Courier New"/>
              </a:rPr>
              <a:t>    </a:t>
            </a:r>
            <a:r>
              <a:rPr sz="1100" spc="-25" dirty="0">
                <a:solidFill>
                  <a:srgbClr val="6E707E"/>
                </a:solidFill>
                <a:latin typeface="Arial"/>
                <a:cs typeface="Arial"/>
              </a:rPr>
              <a:t>A</a:t>
            </a:r>
            <a:r>
              <a:rPr sz="1100" spc="-25" dirty="0">
                <a:solidFill>
                  <a:srgbClr val="4B6EA3"/>
                </a:solidFill>
                <a:latin typeface="Arial"/>
                <a:cs typeface="Arial"/>
              </a:rPr>
              <a:t>ll</a:t>
            </a:r>
            <a:endParaRPr sz="1100" dirty="0">
              <a:latin typeface="Arial"/>
              <a:cs typeface="Arial"/>
            </a:endParaRPr>
          </a:p>
          <a:p>
            <a:pPr marL="90170">
              <a:lnSpc>
                <a:spcPts val="1045"/>
              </a:lnSpc>
              <a:tabLst>
                <a:tab pos="491490" algn="l"/>
              </a:tabLst>
            </a:pPr>
            <a:r>
              <a:rPr lang="en-US" sz="1150" dirty="0">
                <a:solidFill>
                  <a:srgbClr val="6E707E"/>
                </a:solidFill>
                <a:latin typeface="Times New Roman"/>
                <a:cs typeface="Times New Roman"/>
              </a:rPr>
              <a:t>	 </a:t>
            </a:r>
            <a:r>
              <a:rPr sz="1150" dirty="0">
                <a:solidFill>
                  <a:srgbClr val="6E707E"/>
                </a:solidFill>
                <a:latin typeface="Times New Roman"/>
                <a:cs typeface="Times New Roman"/>
              </a:rPr>
              <a:t>Neve</a:t>
            </a:r>
            <a:r>
              <a:rPr sz="1150" dirty="0">
                <a:solidFill>
                  <a:srgbClr val="8E878E"/>
                </a:solidFill>
                <a:latin typeface="Times New Roman"/>
                <a:cs typeface="Times New Roman"/>
              </a:rPr>
              <a:t>r</a:t>
            </a:r>
            <a:r>
              <a:rPr sz="1150" spc="170" dirty="0">
                <a:solidFill>
                  <a:srgbClr val="8E878E"/>
                </a:solidFill>
                <a:latin typeface="Times New Roman"/>
                <a:cs typeface="Times New Roman"/>
              </a:rPr>
              <a:t> </a:t>
            </a:r>
            <a:r>
              <a:rPr sz="1150" spc="-10" dirty="0">
                <a:solidFill>
                  <a:srgbClr val="6E707E"/>
                </a:solidFill>
                <a:latin typeface="Times New Roman"/>
                <a:cs typeface="Times New Roman"/>
              </a:rPr>
              <a:t>smo</a:t>
            </a:r>
            <a:r>
              <a:rPr sz="1150" spc="-10" dirty="0">
                <a:solidFill>
                  <a:srgbClr val="8E878E"/>
                </a:solidFill>
                <a:latin typeface="Times New Roman"/>
                <a:cs typeface="Times New Roman"/>
              </a:rPr>
              <a:t>k</a:t>
            </a:r>
            <a:r>
              <a:rPr sz="1150" spc="-10" dirty="0">
                <a:solidFill>
                  <a:srgbClr val="6E707E"/>
                </a:solidFill>
                <a:latin typeface="Times New Roman"/>
                <a:cs typeface="Times New Roman"/>
              </a:rPr>
              <a:t>ers</a:t>
            </a:r>
            <a:endParaRPr sz="1150" dirty="0">
              <a:latin typeface="Times New Roman"/>
              <a:cs typeface="Times New Roman"/>
            </a:endParaRPr>
          </a:p>
          <a:p>
            <a:pPr marL="85725">
              <a:lnSpc>
                <a:spcPts val="1170"/>
              </a:lnSpc>
              <a:tabLst>
                <a:tab pos="431800" algn="l"/>
              </a:tabLst>
            </a:pPr>
            <a:r>
              <a:rPr sz="1150" spc="315" dirty="0">
                <a:solidFill>
                  <a:srgbClr val="9E6234"/>
                </a:solidFill>
                <a:latin typeface="Times New Roman"/>
                <a:cs typeface="Times New Roman"/>
              </a:rPr>
              <a:t> </a:t>
            </a:r>
            <a:r>
              <a:rPr lang="en-US" sz="1150" spc="315" dirty="0">
                <a:solidFill>
                  <a:srgbClr val="9E6234"/>
                </a:solidFill>
                <a:latin typeface="Times New Roman"/>
                <a:cs typeface="Times New Roman"/>
              </a:rPr>
              <a:t>	 </a:t>
            </a:r>
            <a:r>
              <a:rPr sz="1150" dirty="0">
                <a:solidFill>
                  <a:srgbClr val="6E707E"/>
                </a:solidFill>
                <a:latin typeface="Times New Roman"/>
                <a:cs typeface="Times New Roman"/>
              </a:rPr>
              <a:t>Healthy</a:t>
            </a:r>
            <a:r>
              <a:rPr sz="1150" spc="145" dirty="0">
                <a:solidFill>
                  <a:srgbClr val="6E707E"/>
                </a:solidFill>
                <a:latin typeface="Times New Roman"/>
                <a:cs typeface="Times New Roman"/>
              </a:rPr>
              <a:t> </a:t>
            </a:r>
            <a:r>
              <a:rPr sz="1150" dirty="0">
                <a:solidFill>
                  <a:srgbClr val="6E707E"/>
                </a:solidFill>
                <a:latin typeface="Times New Roman"/>
                <a:cs typeface="Times New Roman"/>
              </a:rPr>
              <a:t>neve</a:t>
            </a:r>
            <a:r>
              <a:rPr sz="1150" dirty="0">
                <a:solidFill>
                  <a:srgbClr val="957779"/>
                </a:solidFill>
                <a:latin typeface="Times New Roman"/>
                <a:cs typeface="Times New Roman"/>
              </a:rPr>
              <a:t>r </a:t>
            </a:r>
            <a:r>
              <a:rPr sz="1150" dirty="0">
                <a:solidFill>
                  <a:srgbClr val="6E707E"/>
                </a:solidFill>
                <a:latin typeface="Times New Roman"/>
                <a:cs typeface="Times New Roman"/>
              </a:rPr>
              <a:t>smo</a:t>
            </a:r>
            <a:r>
              <a:rPr sz="1150" dirty="0">
                <a:solidFill>
                  <a:srgbClr val="8E878E"/>
                </a:solidFill>
                <a:latin typeface="Times New Roman"/>
                <a:cs typeface="Times New Roman"/>
              </a:rPr>
              <a:t>k</a:t>
            </a:r>
            <a:r>
              <a:rPr sz="1150" dirty="0">
                <a:solidFill>
                  <a:srgbClr val="6E707E"/>
                </a:solidFill>
                <a:latin typeface="Times New Roman"/>
                <a:cs typeface="Times New Roman"/>
              </a:rPr>
              <a:t>ers</a:t>
            </a:r>
            <a:endParaRPr sz="1150" dirty="0">
              <a:latin typeface="Times New Roman"/>
              <a:cs typeface="Times New Roman"/>
            </a:endParaRPr>
          </a:p>
        </p:txBody>
      </p:sp>
      <p:pic>
        <p:nvPicPr>
          <p:cNvPr id="79" name="Picture 78">
            <a:extLst>
              <a:ext uri="{FF2B5EF4-FFF2-40B4-BE49-F238E27FC236}">
                <a16:creationId xmlns:a16="http://schemas.microsoft.com/office/drawing/2014/main" id="{43D2CC34-D9E9-B5C9-1F7B-9676A924118F}"/>
              </a:ext>
            </a:extLst>
          </p:cNvPr>
          <p:cNvPicPr>
            <a:picLocks noChangeAspect="1"/>
          </p:cNvPicPr>
          <p:nvPr/>
        </p:nvPicPr>
        <p:blipFill>
          <a:blip r:embed="rId4"/>
          <a:stretch>
            <a:fillRect/>
          </a:stretch>
        </p:blipFill>
        <p:spPr>
          <a:xfrm>
            <a:off x="6612327" y="1818233"/>
            <a:ext cx="346977" cy="462636"/>
          </a:xfrm>
          <a:prstGeom prst="rect">
            <a:avLst/>
          </a:prstGeom>
        </p:spPr>
      </p:pic>
      <p:sp>
        <p:nvSpPr>
          <p:cNvPr id="81" name="object 35">
            <a:extLst>
              <a:ext uri="{FF2B5EF4-FFF2-40B4-BE49-F238E27FC236}">
                <a16:creationId xmlns:a16="http://schemas.microsoft.com/office/drawing/2014/main" id="{1607478A-805C-513A-6AAD-91E4D11E978C}"/>
              </a:ext>
            </a:extLst>
          </p:cNvPr>
          <p:cNvSpPr txBox="1"/>
          <p:nvPr/>
        </p:nvSpPr>
        <p:spPr>
          <a:xfrm>
            <a:off x="1800092" y="5301265"/>
            <a:ext cx="852883" cy="212879"/>
          </a:xfrm>
          <a:prstGeom prst="rect">
            <a:avLst/>
          </a:prstGeom>
        </p:spPr>
        <p:txBody>
          <a:bodyPr vert="horz" wrap="square" lIns="0" tIns="12700" rIns="0" bIns="0" rtlCol="0">
            <a:spAutoFit/>
          </a:bodyPr>
          <a:lstStyle/>
          <a:p>
            <a:pPr marL="12700">
              <a:lnSpc>
                <a:spcPct val="100000"/>
              </a:lnSpc>
              <a:spcBef>
                <a:spcPts val="100"/>
              </a:spcBef>
            </a:pPr>
            <a:r>
              <a:rPr lang="en-US" sz="1300" spc="-290" dirty="0">
                <a:solidFill>
                  <a:srgbClr val="90A0A5"/>
                </a:solidFill>
                <a:latin typeface="Courier New"/>
                <a:cs typeface="Courier New"/>
              </a:rPr>
              <a:t>0.9</a:t>
            </a:r>
            <a:endParaRPr sz="1300" dirty="0">
              <a:latin typeface="Courier New"/>
              <a:cs typeface="Courier New"/>
            </a:endParaRPr>
          </a:p>
        </p:txBody>
      </p:sp>
      <p:sp>
        <p:nvSpPr>
          <p:cNvPr id="82" name="object 35">
            <a:extLst>
              <a:ext uri="{FF2B5EF4-FFF2-40B4-BE49-F238E27FC236}">
                <a16:creationId xmlns:a16="http://schemas.microsoft.com/office/drawing/2014/main" id="{06AA849A-FECE-3487-C523-D3A0D680D3C9}"/>
              </a:ext>
            </a:extLst>
          </p:cNvPr>
          <p:cNvSpPr txBox="1"/>
          <p:nvPr/>
        </p:nvSpPr>
        <p:spPr>
          <a:xfrm>
            <a:off x="1797625" y="4603129"/>
            <a:ext cx="852883" cy="212879"/>
          </a:xfrm>
          <a:prstGeom prst="rect">
            <a:avLst/>
          </a:prstGeom>
        </p:spPr>
        <p:txBody>
          <a:bodyPr vert="horz" wrap="square" lIns="0" tIns="12700" rIns="0" bIns="0" rtlCol="0">
            <a:spAutoFit/>
          </a:bodyPr>
          <a:lstStyle/>
          <a:p>
            <a:pPr marL="12700">
              <a:lnSpc>
                <a:spcPct val="100000"/>
              </a:lnSpc>
              <a:spcBef>
                <a:spcPts val="100"/>
              </a:spcBef>
            </a:pPr>
            <a:r>
              <a:rPr lang="en-US" sz="1300" spc="-290" dirty="0">
                <a:solidFill>
                  <a:srgbClr val="90A0A5"/>
                </a:solidFill>
                <a:latin typeface="Courier New"/>
                <a:cs typeface="Courier New"/>
              </a:rPr>
              <a:t>1.1</a:t>
            </a:r>
            <a:endParaRPr sz="1300" dirty="0">
              <a:latin typeface="Courier New"/>
              <a:cs typeface="Courier New"/>
            </a:endParaRPr>
          </a:p>
        </p:txBody>
      </p:sp>
      <p:sp>
        <p:nvSpPr>
          <p:cNvPr id="4" name="TextBox 3">
            <a:extLst>
              <a:ext uri="{FF2B5EF4-FFF2-40B4-BE49-F238E27FC236}">
                <a16:creationId xmlns:a16="http://schemas.microsoft.com/office/drawing/2014/main" id="{0B21B430-0FD3-59EE-1DA6-1118C82357BE}"/>
              </a:ext>
            </a:extLst>
          </p:cNvPr>
          <p:cNvSpPr txBox="1"/>
          <p:nvPr/>
        </p:nvSpPr>
        <p:spPr>
          <a:xfrm rot="16200000" flipH="1">
            <a:off x="5138600" y="3432565"/>
            <a:ext cx="1219994" cy="307777"/>
          </a:xfrm>
          <a:prstGeom prst="rect">
            <a:avLst/>
          </a:prstGeom>
          <a:noFill/>
        </p:spPr>
        <p:txBody>
          <a:bodyPr wrap="square" rtlCol="0">
            <a:spAutoFit/>
          </a:bodyPr>
          <a:lstStyle/>
          <a:p>
            <a:r>
              <a:rPr lang="en-US" sz="1400" dirty="0"/>
              <a:t>Hazard Ratio</a:t>
            </a:r>
          </a:p>
        </p:txBody>
      </p:sp>
      <p:sp>
        <p:nvSpPr>
          <p:cNvPr id="7" name="object 43">
            <a:extLst>
              <a:ext uri="{FF2B5EF4-FFF2-40B4-BE49-F238E27FC236}">
                <a16:creationId xmlns:a16="http://schemas.microsoft.com/office/drawing/2014/main" id="{2A07D408-3D75-ECCD-B6D3-36B2E2343847}"/>
              </a:ext>
            </a:extLst>
          </p:cNvPr>
          <p:cNvSpPr txBox="1"/>
          <p:nvPr/>
        </p:nvSpPr>
        <p:spPr>
          <a:xfrm>
            <a:off x="5915678" y="3001616"/>
            <a:ext cx="222885" cy="212879"/>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7C93A5"/>
                </a:solidFill>
                <a:latin typeface="Courier New"/>
                <a:cs typeface="Courier New"/>
              </a:rPr>
              <a:t>1.</a:t>
            </a:r>
            <a:r>
              <a:rPr lang="en-US" sz="1300" spc="-290" dirty="0">
                <a:solidFill>
                  <a:srgbClr val="6E707E"/>
                </a:solidFill>
                <a:latin typeface="Courier New"/>
                <a:cs typeface="Courier New"/>
              </a:rPr>
              <a:t>5</a:t>
            </a:r>
            <a:endParaRPr sz="1300" dirty="0">
              <a:latin typeface="Courier New"/>
              <a:cs typeface="Courier New"/>
            </a:endParaRPr>
          </a:p>
        </p:txBody>
      </p:sp>
      <p:sp>
        <p:nvSpPr>
          <p:cNvPr id="8" name="object 43">
            <a:extLst>
              <a:ext uri="{FF2B5EF4-FFF2-40B4-BE49-F238E27FC236}">
                <a16:creationId xmlns:a16="http://schemas.microsoft.com/office/drawing/2014/main" id="{07A1F540-832C-4346-A0EB-8DF0CE9C4598}"/>
              </a:ext>
            </a:extLst>
          </p:cNvPr>
          <p:cNvSpPr txBox="1"/>
          <p:nvPr/>
        </p:nvSpPr>
        <p:spPr>
          <a:xfrm>
            <a:off x="5926175" y="3403643"/>
            <a:ext cx="222885" cy="212879"/>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7C93A5"/>
                </a:solidFill>
                <a:latin typeface="Courier New"/>
                <a:cs typeface="Courier New"/>
              </a:rPr>
              <a:t>1.</a:t>
            </a:r>
            <a:r>
              <a:rPr lang="en-US" sz="1300" spc="-290" dirty="0">
                <a:solidFill>
                  <a:srgbClr val="6E707E"/>
                </a:solidFill>
                <a:latin typeface="Courier New"/>
                <a:cs typeface="Courier New"/>
              </a:rPr>
              <a:t>4</a:t>
            </a:r>
            <a:endParaRPr sz="1300" dirty="0">
              <a:latin typeface="Courier New"/>
              <a:cs typeface="Courier New"/>
            </a:endParaRPr>
          </a:p>
        </p:txBody>
      </p:sp>
      <p:sp>
        <p:nvSpPr>
          <p:cNvPr id="10" name="object 43">
            <a:extLst>
              <a:ext uri="{FF2B5EF4-FFF2-40B4-BE49-F238E27FC236}">
                <a16:creationId xmlns:a16="http://schemas.microsoft.com/office/drawing/2014/main" id="{24678C58-1C36-0915-AA4D-A1218BAC82B0}"/>
              </a:ext>
            </a:extLst>
          </p:cNvPr>
          <p:cNvSpPr txBox="1"/>
          <p:nvPr/>
        </p:nvSpPr>
        <p:spPr>
          <a:xfrm>
            <a:off x="5938537" y="4602504"/>
            <a:ext cx="222885" cy="212879"/>
          </a:xfrm>
          <a:prstGeom prst="rect">
            <a:avLst/>
          </a:prstGeom>
        </p:spPr>
        <p:txBody>
          <a:bodyPr vert="horz" wrap="square" lIns="0" tIns="12700" rIns="0" bIns="0" rtlCol="0">
            <a:spAutoFit/>
          </a:bodyPr>
          <a:lstStyle/>
          <a:p>
            <a:pPr marL="12700">
              <a:lnSpc>
                <a:spcPct val="100000"/>
              </a:lnSpc>
              <a:spcBef>
                <a:spcPts val="100"/>
              </a:spcBef>
            </a:pPr>
            <a:r>
              <a:rPr sz="1300" spc="-290" dirty="0">
                <a:solidFill>
                  <a:srgbClr val="7C93A5"/>
                </a:solidFill>
                <a:latin typeface="Courier New"/>
                <a:cs typeface="Courier New"/>
              </a:rPr>
              <a:t>1.</a:t>
            </a:r>
            <a:r>
              <a:rPr lang="en-US" sz="1300" spc="-290" dirty="0">
                <a:solidFill>
                  <a:srgbClr val="6E707E"/>
                </a:solidFill>
                <a:latin typeface="Courier New"/>
                <a:cs typeface="Courier New"/>
              </a:rPr>
              <a:t>1</a:t>
            </a:r>
            <a:endParaRPr sz="1300" dirty="0">
              <a:latin typeface="Courier New"/>
              <a:cs typeface="Courier New"/>
            </a:endParaRPr>
          </a:p>
        </p:txBody>
      </p:sp>
      <p:sp>
        <p:nvSpPr>
          <p:cNvPr id="11" name="object 35">
            <a:extLst>
              <a:ext uri="{FF2B5EF4-FFF2-40B4-BE49-F238E27FC236}">
                <a16:creationId xmlns:a16="http://schemas.microsoft.com/office/drawing/2014/main" id="{1AC6F299-3276-8069-A9D7-474A2EA448E1}"/>
              </a:ext>
            </a:extLst>
          </p:cNvPr>
          <p:cNvSpPr txBox="1"/>
          <p:nvPr/>
        </p:nvSpPr>
        <p:spPr>
          <a:xfrm>
            <a:off x="5923257" y="5370992"/>
            <a:ext cx="852883" cy="212879"/>
          </a:xfrm>
          <a:prstGeom prst="rect">
            <a:avLst/>
          </a:prstGeom>
        </p:spPr>
        <p:txBody>
          <a:bodyPr vert="horz" wrap="square" lIns="0" tIns="12700" rIns="0" bIns="0" rtlCol="0">
            <a:spAutoFit/>
          </a:bodyPr>
          <a:lstStyle/>
          <a:p>
            <a:pPr marL="12700">
              <a:lnSpc>
                <a:spcPct val="100000"/>
              </a:lnSpc>
              <a:spcBef>
                <a:spcPts val="100"/>
              </a:spcBef>
            </a:pPr>
            <a:r>
              <a:rPr lang="en-US" sz="1300" spc="-290" dirty="0">
                <a:solidFill>
                  <a:srgbClr val="90A0A5"/>
                </a:solidFill>
                <a:latin typeface="Courier New"/>
                <a:cs typeface="Courier New"/>
              </a:rPr>
              <a:t>0.9</a:t>
            </a:r>
            <a:endParaRPr sz="1300" dirty="0">
              <a:latin typeface="Courier New"/>
              <a:cs typeface="Courier New"/>
            </a:endParaRPr>
          </a:p>
        </p:txBody>
      </p:sp>
      <p:sp>
        <p:nvSpPr>
          <p:cNvPr id="12" name="TextBox 11">
            <a:extLst>
              <a:ext uri="{FF2B5EF4-FFF2-40B4-BE49-F238E27FC236}">
                <a16:creationId xmlns:a16="http://schemas.microsoft.com/office/drawing/2014/main" id="{7F213F9B-AFCE-215D-CFBC-BE9176FD1334}"/>
              </a:ext>
            </a:extLst>
          </p:cNvPr>
          <p:cNvSpPr txBox="1"/>
          <p:nvPr/>
        </p:nvSpPr>
        <p:spPr>
          <a:xfrm flipH="1">
            <a:off x="1920207" y="2164834"/>
            <a:ext cx="198604" cy="369332"/>
          </a:xfrm>
          <a:prstGeom prst="rect">
            <a:avLst/>
          </a:prstGeom>
          <a:noFill/>
        </p:spPr>
        <p:txBody>
          <a:bodyPr wrap="square" rtlCol="0">
            <a:spAutoFit/>
          </a:bodyPr>
          <a:lstStyle/>
          <a:p>
            <a:r>
              <a:rPr lang="en-US" dirty="0"/>
              <a:t>-</a:t>
            </a:r>
          </a:p>
        </p:txBody>
      </p:sp>
      <p:sp>
        <p:nvSpPr>
          <p:cNvPr id="13" name="TextBox 12">
            <a:extLst>
              <a:ext uri="{FF2B5EF4-FFF2-40B4-BE49-F238E27FC236}">
                <a16:creationId xmlns:a16="http://schemas.microsoft.com/office/drawing/2014/main" id="{B7AA93ED-196B-765A-4AD2-8936F009408E}"/>
              </a:ext>
            </a:extLst>
          </p:cNvPr>
          <p:cNvSpPr txBox="1"/>
          <p:nvPr/>
        </p:nvSpPr>
        <p:spPr>
          <a:xfrm>
            <a:off x="1996323" y="1777615"/>
            <a:ext cx="45719" cy="369332"/>
          </a:xfrm>
          <a:prstGeom prst="rect">
            <a:avLst/>
          </a:prstGeom>
          <a:noFill/>
        </p:spPr>
        <p:txBody>
          <a:bodyPr wrap="square" rtlCol="0">
            <a:spAutoFit/>
          </a:bodyPr>
          <a:lstStyle/>
          <a:p>
            <a:r>
              <a:rPr lang="en-US" dirty="0"/>
              <a:t>-</a:t>
            </a:r>
          </a:p>
        </p:txBody>
      </p:sp>
      <p:sp>
        <p:nvSpPr>
          <p:cNvPr id="26" name="TextBox 25">
            <a:extLst>
              <a:ext uri="{FF2B5EF4-FFF2-40B4-BE49-F238E27FC236}">
                <a16:creationId xmlns:a16="http://schemas.microsoft.com/office/drawing/2014/main" id="{EF254281-7E71-6CD8-3E2D-7B0E5E89B44D}"/>
              </a:ext>
            </a:extLst>
          </p:cNvPr>
          <p:cNvSpPr txBox="1"/>
          <p:nvPr/>
        </p:nvSpPr>
        <p:spPr>
          <a:xfrm>
            <a:off x="6138563" y="1325972"/>
            <a:ext cx="45719" cy="369332"/>
          </a:xfrm>
          <a:prstGeom prst="rect">
            <a:avLst/>
          </a:prstGeom>
          <a:noFill/>
        </p:spPr>
        <p:txBody>
          <a:bodyPr wrap="square" rtlCol="0">
            <a:spAutoFit/>
          </a:bodyPr>
          <a:lstStyle/>
          <a:p>
            <a:r>
              <a:rPr lang="en-US" dirty="0"/>
              <a:t>-</a:t>
            </a:r>
          </a:p>
        </p:txBody>
      </p:sp>
      <p:sp>
        <p:nvSpPr>
          <p:cNvPr id="28" name="TextBox 27">
            <a:extLst>
              <a:ext uri="{FF2B5EF4-FFF2-40B4-BE49-F238E27FC236}">
                <a16:creationId xmlns:a16="http://schemas.microsoft.com/office/drawing/2014/main" id="{0B2E1C7F-552A-42E3-F8A2-11A0BD643737}"/>
              </a:ext>
            </a:extLst>
          </p:cNvPr>
          <p:cNvSpPr txBox="1"/>
          <p:nvPr/>
        </p:nvSpPr>
        <p:spPr>
          <a:xfrm>
            <a:off x="6119184" y="1706780"/>
            <a:ext cx="45719" cy="369332"/>
          </a:xfrm>
          <a:prstGeom prst="rect">
            <a:avLst/>
          </a:prstGeom>
          <a:noFill/>
        </p:spPr>
        <p:txBody>
          <a:bodyPr wrap="square" rtlCol="0">
            <a:spAutoFit/>
          </a:bodyPr>
          <a:lstStyle/>
          <a:p>
            <a:r>
              <a:rPr lang="en-US" dirty="0"/>
              <a:t>-</a:t>
            </a:r>
          </a:p>
        </p:txBody>
      </p:sp>
      <p:sp>
        <p:nvSpPr>
          <p:cNvPr id="29" name="TextBox 28">
            <a:extLst>
              <a:ext uri="{FF2B5EF4-FFF2-40B4-BE49-F238E27FC236}">
                <a16:creationId xmlns:a16="http://schemas.microsoft.com/office/drawing/2014/main" id="{55C2D9B4-B64B-7DC5-E185-76365A298D5E}"/>
              </a:ext>
            </a:extLst>
          </p:cNvPr>
          <p:cNvSpPr txBox="1"/>
          <p:nvPr/>
        </p:nvSpPr>
        <p:spPr>
          <a:xfrm>
            <a:off x="2008115" y="1394893"/>
            <a:ext cx="45719" cy="369332"/>
          </a:xfrm>
          <a:prstGeom prst="rect">
            <a:avLst/>
          </a:prstGeom>
          <a:noFill/>
        </p:spPr>
        <p:txBody>
          <a:bodyPr wrap="square" rtlCol="0">
            <a:spAutoFit/>
          </a:bodyPr>
          <a:lstStyle/>
          <a:p>
            <a:r>
              <a:rPr lang="en-US" dirty="0"/>
              <a:t>-</a:t>
            </a:r>
          </a:p>
        </p:txBody>
      </p:sp>
      <p:sp>
        <p:nvSpPr>
          <p:cNvPr id="30" name="TextBox 29">
            <a:extLst>
              <a:ext uri="{FF2B5EF4-FFF2-40B4-BE49-F238E27FC236}">
                <a16:creationId xmlns:a16="http://schemas.microsoft.com/office/drawing/2014/main" id="{5883E44A-A9E7-A932-7504-08B37D50A724}"/>
              </a:ext>
            </a:extLst>
          </p:cNvPr>
          <p:cNvSpPr txBox="1"/>
          <p:nvPr/>
        </p:nvSpPr>
        <p:spPr>
          <a:xfrm rot="5400000">
            <a:off x="3027410" y="5242139"/>
            <a:ext cx="186919" cy="369332"/>
          </a:xfrm>
          <a:prstGeom prst="rect">
            <a:avLst/>
          </a:prstGeom>
          <a:noFill/>
        </p:spPr>
        <p:txBody>
          <a:bodyPr wrap="square" rtlCol="0">
            <a:spAutoFit/>
          </a:bodyPr>
          <a:lstStyle/>
          <a:p>
            <a:r>
              <a:rPr lang="en-US" dirty="0"/>
              <a:t>-</a:t>
            </a:r>
          </a:p>
        </p:txBody>
      </p:sp>
      <p:sp>
        <p:nvSpPr>
          <p:cNvPr id="31" name="TextBox 30">
            <a:extLst>
              <a:ext uri="{FF2B5EF4-FFF2-40B4-BE49-F238E27FC236}">
                <a16:creationId xmlns:a16="http://schemas.microsoft.com/office/drawing/2014/main" id="{7BEEB3EC-4615-F3F2-AD6D-5C80CA860F33}"/>
              </a:ext>
            </a:extLst>
          </p:cNvPr>
          <p:cNvSpPr txBox="1"/>
          <p:nvPr/>
        </p:nvSpPr>
        <p:spPr>
          <a:xfrm rot="5400000">
            <a:off x="3555423" y="5234196"/>
            <a:ext cx="186919" cy="369332"/>
          </a:xfrm>
          <a:prstGeom prst="rect">
            <a:avLst/>
          </a:prstGeom>
          <a:noFill/>
        </p:spPr>
        <p:txBody>
          <a:bodyPr wrap="square" rtlCol="0">
            <a:spAutoFit/>
          </a:bodyPr>
          <a:lstStyle/>
          <a:p>
            <a:r>
              <a:rPr lang="en-US" dirty="0"/>
              <a:t>-</a:t>
            </a:r>
          </a:p>
        </p:txBody>
      </p:sp>
      <p:sp>
        <p:nvSpPr>
          <p:cNvPr id="34" name="TextBox 33">
            <a:extLst>
              <a:ext uri="{FF2B5EF4-FFF2-40B4-BE49-F238E27FC236}">
                <a16:creationId xmlns:a16="http://schemas.microsoft.com/office/drawing/2014/main" id="{F9AE3D5F-8217-0330-190D-4FA4F5B4A6BC}"/>
              </a:ext>
            </a:extLst>
          </p:cNvPr>
          <p:cNvSpPr txBox="1"/>
          <p:nvPr/>
        </p:nvSpPr>
        <p:spPr>
          <a:xfrm rot="5400000">
            <a:off x="4045505" y="5229823"/>
            <a:ext cx="186919" cy="369332"/>
          </a:xfrm>
          <a:prstGeom prst="rect">
            <a:avLst/>
          </a:prstGeom>
          <a:noFill/>
        </p:spPr>
        <p:txBody>
          <a:bodyPr wrap="square" rtlCol="0">
            <a:spAutoFit/>
          </a:bodyPr>
          <a:lstStyle/>
          <a:p>
            <a:r>
              <a:rPr lang="en-US" dirty="0"/>
              <a:t>-</a:t>
            </a:r>
          </a:p>
        </p:txBody>
      </p:sp>
      <p:sp>
        <p:nvSpPr>
          <p:cNvPr id="36" name="TextBox 35">
            <a:extLst>
              <a:ext uri="{FF2B5EF4-FFF2-40B4-BE49-F238E27FC236}">
                <a16:creationId xmlns:a16="http://schemas.microsoft.com/office/drawing/2014/main" id="{A81F7AEB-5D75-AC06-EEAA-7BBC012E41FC}"/>
              </a:ext>
            </a:extLst>
          </p:cNvPr>
          <p:cNvSpPr txBox="1"/>
          <p:nvPr/>
        </p:nvSpPr>
        <p:spPr>
          <a:xfrm rot="5400000">
            <a:off x="5026243" y="5242139"/>
            <a:ext cx="186919" cy="369332"/>
          </a:xfrm>
          <a:prstGeom prst="rect">
            <a:avLst/>
          </a:prstGeom>
          <a:noFill/>
        </p:spPr>
        <p:txBody>
          <a:bodyPr wrap="square" rtlCol="0">
            <a:spAutoFit/>
          </a:bodyPr>
          <a:lstStyle/>
          <a:p>
            <a:r>
              <a:rPr lang="en-US" dirty="0"/>
              <a:t>-</a:t>
            </a:r>
          </a:p>
        </p:txBody>
      </p:sp>
      <p:sp>
        <p:nvSpPr>
          <p:cNvPr id="38" name="TextBox 37">
            <a:extLst>
              <a:ext uri="{FF2B5EF4-FFF2-40B4-BE49-F238E27FC236}">
                <a16:creationId xmlns:a16="http://schemas.microsoft.com/office/drawing/2014/main" id="{404DC64C-56DE-C9B9-7E3F-3C8873524972}"/>
              </a:ext>
            </a:extLst>
          </p:cNvPr>
          <p:cNvSpPr txBox="1"/>
          <p:nvPr/>
        </p:nvSpPr>
        <p:spPr>
          <a:xfrm rot="5400000">
            <a:off x="2520522" y="5234196"/>
            <a:ext cx="186919" cy="369332"/>
          </a:xfrm>
          <a:prstGeom prst="rect">
            <a:avLst/>
          </a:prstGeom>
          <a:noFill/>
        </p:spPr>
        <p:txBody>
          <a:bodyPr wrap="square" rtlCol="0">
            <a:spAutoFit/>
          </a:bodyPr>
          <a:lstStyle/>
          <a:p>
            <a:r>
              <a:rPr lang="en-US" dirty="0"/>
              <a:t>-</a:t>
            </a:r>
          </a:p>
        </p:txBody>
      </p:sp>
      <p:sp>
        <p:nvSpPr>
          <p:cNvPr id="58" name="TextBox 57">
            <a:extLst>
              <a:ext uri="{FF2B5EF4-FFF2-40B4-BE49-F238E27FC236}">
                <a16:creationId xmlns:a16="http://schemas.microsoft.com/office/drawing/2014/main" id="{AF78C512-9861-57D3-1A19-7D74742A45C4}"/>
              </a:ext>
            </a:extLst>
          </p:cNvPr>
          <p:cNvSpPr txBox="1"/>
          <p:nvPr/>
        </p:nvSpPr>
        <p:spPr>
          <a:xfrm rot="5400000">
            <a:off x="1612392" y="3072628"/>
            <a:ext cx="186919" cy="369332"/>
          </a:xfrm>
          <a:prstGeom prst="rect">
            <a:avLst/>
          </a:prstGeom>
          <a:noFill/>
        </p:spPr>
        <p:txBody>
          <a:bodyPr wrap="square" rtlCol="0">
            <a:spAutoFit/>
          </a:bodyPr>
          <a:lstStyle/>
          <a:p>
            <a:r>
              <a:rPr lang="en-US" dirty="0"/>
              <a:t>-</a:t>
            </a:r>
          </a:p>
        </p:txBody>
      </p:sp>
      <p:sp>
        <p:nvSpPr>
          <p:cNvPr id="59" name="TextBox 58">
            <a:extLst>
              <a:ext uri="{FF2B5EF4-FFF2-40B4-BE49-F238E27FC236}">
                <a16:creationId xmlns:a16="http://schemas.microsoft.com/office/drawing/2014/main" id="{C8ED89F5-B724-037D-2DEB-9BEF00333D7C}"/>
              </a:ext>
            </a:extLst>
          </p:cNvPr>
          <p:cNvSpPr txBox="1"/>
          <p:nvPr/>
        </p:nvSpPr>
        <p:spPr>
          <a:xfrm rot="5400000">
            <a:off x="4512539" y="5229823"/>
            <a:ext cx="186919" cy="369332"/>
          </a:xfrm>
          <a:prstGeom prst="rect">
            <a:avLst/>
          </a:prstGeom>
          <a:noFill/>
        </p:spPr>
        <p:txBody>
          <a:bodyPr wrap="square" rtlCol="0">
            <a:spAutoFit/>
          </a:bodyPr>
          <a:lstStyle/>
          <a:p>
            <a:r>
              <a:rPr lang="en-US" dirty="0"/>
              <a:t>-</a:t>
            </a:r>
          </a:p>
        </p:txBody>
      </p:sp>
      <p:sp>
        <p:nvSpPr>
          <p:cNvPr id="60" name="TextBox 59">
            <a:extLst>
              <a:ext uri="{FF2B5EF4-FFF2-40B4-BE49-F238E27FC236}">
                <a16:creationId xmlns:a16="http://schemas.microsoft.com/office/drawing/2014/main" id="{A9EFA7D2-FC63-8A55-562C-0836B6E2E1CC}"/>
              </a:ext>
            </a:extLst>
          </p:cNvPr>
          <p:cNvSpPr txBox="1"/>
          <p:nvPr/>
        </p:nvSpPr>
        <p:spPr>
          <a:xfrm rot="5400000">
            <a:off x="6614145" y="5320927"/>
            <a:ext cx="186919" cy="369332"/>
          </a:xfrm>
          <a:prstGeom prst="rect">
            <a:avLst/>
          </a:prstGeom>
          <a:noFill/>
        </p:spPr>
        <p:txBody>
          <a:bodyPr wrap="square" rtlCol="0">
            <a:spAutoFit/>
          </a:bodyPr>
          <a:lstStyle/>
          <a:p>
            <a:r>
              <a:rPr lang="en-US" dirty="0"/>
              <a:t>-</a:t>
            </a:r>
          </a:p>
        </p:txBody>
      </p:sp>
      <p:sp>
        <p:nvSpPr>
          <p:cNvPr id="75" name="TextBox 74">
            <a:extLst>
              <a:ext uri="{FF2B5EF4-FFF2-40B4-BE49-F238E27FC236}">
                <a16:creationId xmlns:a16="http://schemas.microsoft.com/office/drawing/2014/main" id="{EE929563-A5AD-9F68-F972-E9BE659C42B0}"/>
              </a:ext>
            </a:extLst>
          </p:cNvPr>
          <p:cNvSpPr txBox="1"/>
          <p:nvPr/>
        </p:nvSpPr>
        <p:spPr>
          <a:xfrm rot="5400000">
            <a:off x="7114696" y="5313788"/>
            <a:ext cx="186919" cy="369332"/>
          </a:xfrm>
          <a:prstGeom prst="rect">
            <a:avLst/>
          </a:prstGeom>
          <a:noFill/>
        </p:spPr>
        <p:txBody>
          <a:bodyPr wrap="square" rtlCol="0">
            <a:spAutoFit/>
          </a:bodyPr>
          <a:lstStyle/>
          <a:p>
            <a:r>
              <a:rPr lang="en-US" dirty="0"/>
              <a:t>-</a:t>
            </a:r>
          </a:p>
        </p:txBody>
      </p:sp>
      <p:sp>
        <p:nvSpPr>
          <p:cNvPr id="80" name="TextBox 79">
            <a:extLst>
              <a:ext uri="{FF2B5EF4-FFF2-40B4-BE49-F238E27FC236}">
                <a16:creationId xmlns:a16="http://schemas.microsoft.com/office/drawing/2014/main" id="{6C9E89AD-A8A2-F385-DF42-100290EC7C0F}"/>
              </a:ext>
            </a:extLst>
          </p:cNvPr>
          <p:cNvSpPr txBox="1"/>
          <p:nvPr/>
        </p:nvSpPr>
        <p:spPr>
          <a:xfrm rot="5400000">
            <a:off x="7578805" y="5316498"/>
            <a:ext cx="186919" cy="369332"/>
          </a:xfrm>
          <a:prstGeom prst="rect">
            <a:avLst/>
          </a:prstGeom>
          <a:noFill/>
        </p:spPr>
        <p:txBody>
          <a:bodyPr wrap="square" rtlCol="0">
            <a:spAutoFit/>
          </a:bodyPr>
          <a:lstStyle/>
          <a:p>
            <a:r>
              <a:rPr lang="en-US" dirty="0"/>
              <a:t>-</a:t>
            </a:r>
          </a:p>
        </p:txBody>
      </p:sp>
      <p:sp>
        <p:nvSpPr>
          <p:cNvPr id="83" name="TextBox 82">
            <a:extLst>
              <a:ext uri="{FF2B5EF4-FFF2-40B4-BE49-F238E27FC236}">
                <a16:creationId xmlns:a16="http://schemas.microsoft.com/office/drawing/2014/main" id="{7DA86D47-8783-8C0A-4474-A29738CCF41A}"/>
              </a:ext>
            </a:extLst>
          </p:cNvPr>
          <p:cNvSpPr txBox="1"/>
          <p:nvPr/>
        </p:nvSpPr>
        <p:spPr>
          <a:xfrm rot="5400000">
            <a:off x="8550786" y="5313035"/>
            <a:ext cx="186919" cy="369332"/>
          </a:xfrm>
          <a:prstGeom prst="rect">
            <a:avLst/>
          </a:prstGeom>
          <a:noFill/>
        </p:spPr>
        <p:txBody>
          <a:bodyPr wrap="square" rtlCol="0">
            <a:spAutoFit/>
          </a:bodyPr>
          <a:lstStyle/>
          <a:p>
            <a:r>
              <a:rPr lang="en-US" dirty="0"/>
              <a:t>-</a:t>
            </a:r>
          </a:p>
        </p:txBody>
      </p:sp>
      <p:sp>
        <p:nvSpPr>
          <p:cNvPr id="84" name="TextBox 83">
            <a:extLst>
              <a:ext uri="{FF2B5EF4-FFF2-40B4-BE49-F238E27FC236}">
                <a16:creationId xmlns:a16="http://schemas.microsoft.com/office/drawing/2014/main" id="{AE855BEB-F3E8-4178-2574-D1E5A43E9652}"/>
              </a:ext>
            </a:extLst>
          </p:cNvPr>
          <p:cNvSpPr txBox="1"/>
          <p:nvPr/>
        </p:nvSpPr>
        <p:spPr>
          <a:xfrm rot="5400000">
            <a:off x="8076154" y="5317126"/>
            <a:ext cx="186919" cy="369332"/>
          </a:xfrm>
          <a:prstGeom prst="rect">
            <a:avLst/>
          </a:prstGeom>
          <a:noFill/>
        </p:spPr>
        <p:txBody>
          <a:bodyPr wrap="square" rtlCol="0">
            <a:spAutoFit/>
          </a:bodyPr>
          <a:lstStyle/>
          <a:p>
            <a:r>
              <a:rPr lang="en-US" dirty="0"/>
              <a:t>-</a:t>
            </a:r>
          </a:p>
        </p:txBody>
      </p:sp>
      <p:sp>
        <p:nvSpPr>
          <p:cNvPr id="85" name="TextBox 84">
            <a:extLst>
              <a:ext uri="{FF2B5EF4-FFF2-40B4-BE49-F238E27FC236}">
                <a16:creationId xmlns:a16="http://schemas.microsoft.com/office/drawing/2014/main" id="{83705DD1-1C56-2D59-D704-8C89F6A869EA}"/>
              </a:ext>
            </a:extLst>
          </p:cNvPr>
          <p:cNvSpPr txBox="1"/>
          <p:nvPr/>
        </p:nvSpPr>
        <p:spPr>
          <a:xfrm rot="5400000">
            <a:off x="9040266" y="5310324"/>
            <a:ext cx="186919" cy="369332"/>
          </a:xfrm>
          <a:prstGeom prst="rect">
            <a:avLst/>
          </a:prstGeom>
          <a:noFill/>
        </p:spPr>
        <p:txBody>
          <a:bodyPr wrap="square" rtlCol="0">
            <a:spAutoFit/>
          </a:bodyPr>
          <a:lstStyle/>
          <a:p>
            <a:r>
              <a:rPr lang="en-US" dirty="0"/>
              <a:t>-</a:t>
            </a:r>
          </a:p>
        </p:txBody>
      </p:sp>
      <p:sp>
        <p:nvSpPr>
          <p:cNvPr id="86" name="TextBox 85">
            <a:extLst>
              <a:ext uri="{FF2B5EF4-FFF2-40B4-BE49-F238E27FC236}">
                <a16:creationId xmlns:a16="http://schemas.microsoft.com/office/drawing/2014/main" id="{CC0C1254-9702-824E-30BD-F1058DA8C21F}"/>
              </a:ext>
            </a:extLst>
          </p:cNvPr>
          <p:cNvSpPr txBox="1"/>
          <p:nvPr/>
        </p:nvSpPr>
        <p:spPr>
          <a:xfrm rot="5400000">
            <a:off x="10022525" y="5316771"/>
            <a:ext cx="186919" cy="369332"/>
          </a:xfrm>
          <a:prstGeom prst="rect">
            <a:avLst/>
          </a:prstGeom>
          <a:noFill/>
        </p:spPr>
        <p:txBody>
          <a:bodyPr wrap="square" rtlCol="0">
            <a:spAutoFit/>
          </a:bodyPr>
          <a:lstStyle/>
          <a:p>
            <a:r>
              <a:rPr lang="en-US" dirty="0"/>
              <a:t>-</a:t>
            </a:r>
          </a:p>
        </p:txBody>
      </p:sp>
      <p:sp>
        <p:nvSpPr>
          <p:cNvPr id="87" name="TextBox 86">
            <a:extLst>
              <a:ext uri="{FF2B5EF4-FFF2-40B4-BE49-F238E27FC236}">
                <a16:creationId xmlns:a16="http://schemas.microsoft.com/office/drawing/2014/main" id="{6791A4A2-2B74-D866-7FA6-7AA4AE803D03}"/>
              </a:ext>
            </a:extLst>
          </p:cNvPr>
          <p:cNvSpPr txBox="1"/>
          <p:nvPr/>
        </p:nvSpPr>
        <p:spPr>
          <a:xfrm rot="5400000">
            <a:off x="9544564" y="5313036"/>
            <a:ext cx="186919" cy="369332"/>
          </a:xfrm>
          <a:prstGeom prst="rect">
            <a:avLst/>
          </a:prstGeom>
          <a:noFill/>
        </p:spPr>
        <p:txBody>
          <a:bodyPr wrap="square" rtlCol="0">
            <a:spAutoFit/>
          </a:bodyPr>
          <a:lstStyle/>
          <a:p>
            <a:r>
              <a:rPr lang="en-US"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36151" y="3124772"/>
            <a:ext cx="0" cy="2881630"/>
          </a:xfrm>
          <a:custGeom>
            <a:avLst/>
            <a:gdLst/>
            <a:ahLst/>
            <a:cxnLst/>
            <a:rect l="l" t="t" r="r" b="b"/>
            <a:pathLst>
              <a:path h="2881629">
                <a:moveTo>
                  <a:pt x="0" y="2881347"/>
                </a:moveTo>
                <a:lnTo>
                  <a:pt x="0" y="0"/>
                </a:lnTo>
              </a:path>
            </a:pathLst>
          </a:custGeom>
          <a:ln w="10728">
            <a:solidFill>
              <a:srgbClr val="000000"/>
            </a:solidFill>
          </a:ln>
        </p:spPr>
        <p:txBody>
          <a:bodyPr wrap="square" lIns="0" tIns="0" rIns="0" bIns="0" rtlCol="0"/>
          <a:lstStyle/>
          <a:p>
            <a:endParaRPr/>
          </a:p>
        </p:txBody>
      </p:sp>
      <p:sp>
        <p:nvSpPr>
          <p:cNvPr id="4" name="object 4"/>
          <p:cNvSpPr/>
          <p:nvPr/>
        </p:nvSpPr>
        <p:spPr>
          <a:xfrm>
            <a:off x="6540641" y="3124772"/>
            <a:ext cx="0" cy="2881630"/>
          </a:xfrm>
          <a:custGeom>
            <a:avLst/>
            <a:gdLst/>
            <a:ahLst/>
            <a:cxnLst/>
            <a:rect l="l" t="t" r="r" b="b"/>
            <a:pathLst>
              <a:path h="2881629">
                <a:moveTo>
                  <a:pt x="0" y="2881347"/>
                </a:moveTo>
                <a:lnTo>
                  <a:pt x="0" y="0"/>
                </a:lnTo>
              </a:path>
            </a:pathLst>
          </a:custGeom>
          <a:ln w="14304">
            <a:solidFill>
              <a:srgbClr val="000000"/>
            </a:solidFill>
          </a:ln>
        </p:spPr>
        <p:txBody>
          <a:bodyPr wrap="square" lIns="0" tIns="0" rIns="0" bIns="0" rtlCol="0"/>
          <a:lstStyle/>
          <a:p>
            <a:endParaRPr/>
          </a:p>
        </p:txBody>
      </p:sp>
      <p:sp>
        <p:nvSpPr>
          <p:cNvPr id="7" name="object 7"/>
          <p:cNvSpPr/>
          <p:nvPr/>
        </p:nvSpPr>
        <p:spPr>
          <a:xfrm>
            <a:off x="9018862" y="3124772"/>
            <a:ext cx="0" cy="2881630"/>
          </a:xfrm>
          <a:custGeom>
            <a:avLst/>
            <a:gdLst/>
            <a:ahLst/>
            <a:cxnLst/>
            <a:rect l="l" t="t" r="r" b="b"/>
            <a:pathLst>
              <a:path h="2881629">
                <a:moveTo>
                  <a:pt x="0" y="2881347"/>
                </a:moveTo>
                <a:lnTo>
                  <a:pt x="0" y="0"/>
                </a:lnTo>
              </a:path>
            </a:pathLst>
          </a:custGeom>
          <a:ln w="10728">
            <a:solidFill>
              <a:srgbClr val="000000"/>
            </a:solidFill>
          </a:ln>
        </p:spPr>
        <p:txBody>
          <a:bodyPr wrap="square" lIns="0" tIns="0" rIns="0" bIns="0" rtlCol="0"/>
          <a:lstStyle/>
          <a:p>
            <a:endParaRPr/>
          </a:p>
        </p:txBody>
      </p:sp>
      <p:sp>
        <p:nvSpPr>
          <p:cNvPr id="8" name="object 8"/>
          <p:cNvSpPr/>
          <p:nvPr/>
        </p:nvSpPr>
        <p:spPr>
          <a:xfrm>
            <a:off x="9201241" y="4338159"/>
            <a:ext cx="0" cy="1210310"/>
          </a:xfrm>
          <a:custGeom>
            <a:avLst/>
            <a:gdLst/>
            <a:ahLst/>
            <a:cxnLst/>
            <a:rect l="l" t="t" r="r" b="b"/>
            <a:pathLst>
              <a:path h="1210310">
                <a:moveTo>
                  <a:pt x="0" y="1209808"/>
                </a:moveTo>
                <a:lnTo>
                  <a:pt x="0" y="0"/>
                </a:lnTo>
              </a:path>
            </a:pathLst>
          </a:custGeom>
          <a:ln w="7152">
            <a:solidFill>
              <a:srgbClr val="000000"/>
            </a:solidFill>
          </a:ln>
        </p:spPr>
        <p:txBody>
          <a:bodyPr wrap="square" lIns="0" tIns="0" rIns="0" bIns="0" rtlCol="0"/>
          <a:lstStyle/>
          <a:p>
            <a:endParaRPr/>
          </a:p>
        </p:txBody>
      </p:sp>
      <p:sp>
        <p:nvSpPr>
          <p:cNvPr id="10" name="object 10"/>
          <p:cNvSpPr/>
          <p:nvPr/>
        </p:nvSpPr>
        <p:spPr>
          <a:xfrm>
            <a:off x="12076406" y="4338159"/>
            <a:ext cx="0" cy="1210310"/>
          </a:xfrm>
          <a:custGeom>
            <a:avLst/>
            <a:gdLst/>
            <a:ahLst/>
            <a:cxnLst/>
            <a:rect l="l" t="t" r="r" b="b"/>
            <a:pathLst>
              <a:path h="1210310">
                <a:moveTo>
                  <a:pt x="0" y="1209808"/>
                </a:moveTo>
                <a:lnTo>
                  <a:pt x="0" y="0"/>
                </a:lnTo>
              </a:path>
            </a:pathLst>
          </a:custGeom>
          <a:ln w="10728">
            <a:solidFill>
              <a:srgbClr val="000000"/>
            </a:solidFill>
          </a:ln>
        </p:spPr>
        <p:txBody>
          <a:bodyPr wrap="square" lIns="0" tIns="0" rIns="0" bIns="0" rtlCol="0"/>
          <a:lstStyle/>
          <a:p>
            <a:endParaRPr/>
          </a:p>
        </p:txBody>
      </p:sp>
      <p:sp>
        <p:nvSpPr>
          <p:cNvPr id="14" name="object 14"/>
          <p:cNvSpPr/>
          <p:nvPr/>
        </p:nvSpPr>
        <p:spPr>
          <a:xfrm>
            <a:off x="9190514" y="4341739"/>
            <a:ext cx="2903855" cy="0"/>
          </a:xfrm>
          <a:custGeom>
            <a:avLst/>
            <a:gdLst/>
            <a:ahLst/>
            <a:cxnLst/>
            <a:rect l="l" t="t" r="r" b="b"/>
            <a:pathLst>
              <a:path w="2903854">
                <a:moveTo>
                  <a:pt x="0" y="0"/>
                </a:moveTo>
                <a:lnTo>
                  <a:pt x="2903773" y="0"/>
                </a:lnTo>
              </a:path>
            </a:pathLst>
          </a:custGeom>
          <a:ln w="7158">
            <a:solidFill>
              <a:srgbClr val="000000"/>
            </a:solidFill>
          </a:ln>
        </p:spPr>
        <p:txBody>
          <a:bodyPr wrap="square" lIns="0" tIns="0" rIns="0" bIns="0" rtlCol="0"/>
          <a:lstStyle/>
          <a:p>
            <a:endParaRPr/>
          </a:p>
        </p:txBody>
      </p:sp>
      <p:sp>
        <p:nvSpPr>
          <p:cNvPr id="17" name="object 17"/>
          <p:cNvSpPr/>
          <p:nvPr/>
        </p:nvSpPr>
        <p:spPr>
          <a:xfrm>
            <a:off x="9190514" y="5540809"/>
            <a:ext cx="2903855" cy="0"/>
          </a:xfrm>
          <a:custGeom>
            <a:avLst/>
            <a:gdLst/>
            <a:ahLst/>
            <a:cxnLst/>
            <a:rect l="l" t="t" r="r" b="b"/>
            <a:pathLst>
              <a:path w="2903854">
                <a:moveTo>
                  <a:pt x="0" y="0"/>
                </a:moveTo>
                <a:lnTo>
                  <a:pt x="2903773" y="0"/>
                </a:lnTo>
              </a:path>
            </a:pathLst>
          </a:custGeom>
          <a:ln w="10737">
            <a:solidFill>
              <a:srgbClr val="000000"/>
            </a:solidFill>
          </a:ln>
        </p:spPr>
        <p:txBody>
          <a:bodyPr wrap="square" lIns="0" tIns="0" rIns="0" bIns="0" rtlCol="0"/>
          <a:lstStyle/>
          <a:p>
            <a:endParaRPr/>
          </a:p>
        </p:txBody>
      </p:sp>
      <p:sp>
        <p:nvSpPr>
          <p:cNvPr id="18" name="object 18"/>
          <p:cNvSpPr/>
          <p:nvPr/>
        </p:nvSpPr>
        <p:spPr>
          <a:xfrm>
            <a:off x="328998" y="5988224"/>
            <a:ext cx="8711565" cy="0"/>
          </a:xfrm>
          <a:custGeom>
            <a:avLst/>
            <a:gdLst/>
            <a:ahLst/>
            <a:cxnLst/>
            <a:rect l="l" t="t" r="r" b="b"/>
            <a:pathLst>
              <a:path w="8711565">
                <a:moveTo>
                  <a:pt x="0" y="0"/>
                </a:moveTo>
                <a:lnTo>
                  <a:pt x="8711319" y="0"/>
                </a:lnTo>
              </a:path>
            </a:pathLst>
          </a:custGeom>
          <a:ln w="10737">
            <a:solidFill>
              <a:srgbClr val="000000"/>
            </a:solidFill>
          </a:ln>
        </p:spPr>
        <p:txBody>
          <a:bodyPr wrap="square" lIns="0" tIns="0" rIns="0" bIns="0" rtlCol="0"/>
          <a:lstStyle/>
          <a:p>
            <a:endParaRPr/>
          </a:p>
        </p:txBody>
      </p:sp>
      <p:sp>
        <p:nvSpPr>
          <p:cNvPr id="19" name="object 19"/>
          <p:cNvSpPr/>
          <p:nvPr/>
        </p:nvSpPr>
        <p:spPr>
          <a:xfrm>
            <a:off x="2081275" y="3253627"/>
            <a:ext cx="0" cy="2616835"/>
          </a:xfrm>
          <a:custGeom>
            <a:avLst/>
            <a:gdLst/>
            <a:ahLst/>
            <a:cxnLst/>
            <a:rect l="l" t="t" r="r" b="b"/>
            <a:pathLst>
              <a:path h="2616835">
                <a:moveTo>
                  <a:pt x="0" y="2616478"/>
                </a:moveTo>
                <a:lnTo>
                  <a:pt x="0" y="0"/>
                </a:lnTo>
              </a:path>
            </a:pathLst>
          </a:custGeom>
          <a:ln w="14304">
            <a:solidFill>
              <a:srgbClr val="000000"/>
            </a:solidFill>
          </a:ln>
        </p:spPr>
        <p:txBody>
          <a:bodyPr wrap="square" lIns="0" tIns="0" rIns="0" bIns="0" rtlCol="0"/>
          <a:lstStyle/>
          <a:p>
            <a:endParaRPr/>
          </a:p>
        </p:txBody>
      </p:sp>
      <p:sp>
        <p:nvSpPr>
          <p:cNvPr id="21" name="object 21"/>
          <p:cNvSpPr/>
          <p:nvPr/>
        </p:nvSpPr>
        <p:spPr>
          <a:xfrm>
            <a:off x="3769183" y="3253627"/>
            <a:ext cx="0" cy="2616835"/>
          </a:xfrm>
          <a:custGeom>
            <a:avLst/>
            <a:gdLst/>
            <a:ahLst/>
            <a:cxnLst/>
            <a:rect l="l" t="t" r="r" b="b"/>
            <a:pathLst>
              <a:path h="2616835">
                <a:moveTo>
                  <a:pt x="0" y="2616478"/>
                </a:moveTo>
                <a:lnTo>
                  <a:pt x="0" y="0"/>
                </a:lnTo>
              </a:path>
            </a:pathLst>
          </a:custGeom>
          <a:ln w="14304">
            <a:solidFill>
              <a:srgbClr val="000000"/>
            </a:solidFill>
          </a:ln>
        </p:spPr>
        <p:txBody>
          <a:bodyPr wrap="square" lIns="0" tIns="0" rIns="0" bIns="0" rtlCol="0"/>
          <a:lstStyle/>
          <a:p>
            <a:endParaRPr/>
          </a:p>
        </p:txBody>
      </p:sp>
      <p:sp>
        <p:nvSpPr>
          <p:cNvPr id="23" name="object 23"/>
          <p:cNvSpPr txBox="1">
            <a:spLocks noGrp="1"/>
          </p:cNvSpPr>
          <p:nvPr>
            <p:ph type="title"/>
          </p:nvPr>
        </p:nvSpPr>
        <p:spPr>
          <a:xfrm>
            <a:off x="411803" y="-7997"/>
            <a:ext cx="11451841" cy="1361031"/>
          </a:xfrm>
          <a:prstGeom prst="rect">
            <a:avLst/>
          </a:prstGeom>
        </p:spPr>
        <p:txBody>
          <a:bodyPr vert="horz" wrap="square" lIns="0" tIns="128668" rIns="0" bIns="0" rtlCol="0">
            <a:spAutoFit/>
          </a:bodyPr>
          <a:lstStyle/>
          <a:p>
            <a:pPr marL="314960">
              <a:lnSpc>
                <a:spcPct val="100000"/>
              </a:lnSpc>
              <a:spcBef>
                <a:spcPts val="105"/>
              </a:spcBef>
            </a:pPr>
            <a:r>
              <a:rPr sz="4400" dirty="0"/>
              <a:t>Classification</a:t>
            </a:r>
            <a:r>
              <a:rPr sz="4400" spc="-114" dirty="0"/>
              <a:t> </a:t>
            </a:r>
            <a:r>
              <a:rPr sz="4400" spc="90" dirty="0"/>
              <a:t>of</a:t>
            </a:r>
            <a:r>
              <a:rPr sz="4400" spc="-65" dirty="0"/>
              <a:t> </a:t>
            </a:r>
            <a:r>
              <a:rPr sz="4400" spc="50" dirty="0"/>
              <a:t>Overweight</a:t>
            </a:r>
            <a:r>
              <a:rPr sz="4400" spc="245" dirty="0"/>
              <a:t> </a:t>
            </a:r>
            <a:r>
              <a:rPr sz="4400" spc="75" dirty="0"/>
              <a:t>and</a:t>
            </a:r>
            <a:r>
              <a:rPr sz="4400" spc="40" dirty="0"/>
              <a:t> </a:t>
            </a:r>
            <a:r>
              <a:rPr sz="4400" dirty="0"/>
              <a:t>Obesity</a:t>
            </a:r>
            <a:r>
              <a:rPr sz="4400" spc="95" dirty="0"/>
              <a:t> </a:t>
            </a:r>
            <a:r>
              <a:rPr sz="4400" spc="55" dirty="0"/>
              <a:t>by</a:t>
            </a:r>
            <a:r>
              <a:rPr sz="4400" spc="-25" dirty="0"/>
              <a:t> </a:t>
            </a:r>
            <a:r>
              <a:rPr sz="4400" spc="50" dirty="0"/>
              <a:t>BMI</a:t>
            </a:r>
            <a:endParaRPr sz="4400" dirty="0"/>
          </a:p>
          <a:p>
            <a:pPr marL="316230">
              <a:lnSpc>
                <a:spcPct val="100000"/>
              </a:lnSpc>
              <a:spcBef>
                <a:spcPts val="15"/>
              </a:spcBef>
            </a:pPr>
            <a:r>
              <a:rPr sz="3600" b="0" i="1" spc="55" dirty="0">
                <a:cs typeface="Arial"/>
              </a:rPr>
              <a:t>Waist</a:t>
            </a:r>
            <a:r>
              <a:rPr sz="3600" b="0" i="1" spc="90" dirty="0">
                <a:cs typeface="Arial"/>
              </a:rPr>
              <a:t> </a:t>
            </a:r>
            <a:r>
              <a:rPr sz="3600" b="0" i="1" spc="80" dirty="0">
                <a:cs typeface="Arial"/>
              </a:rPr>
              <a:t>Circumference</a:t>
            </a:r>
            <a:r>
              <a:rPr sz="3600" b="0" i="1" spc="330" dirty="0">
                <a:cs typeface="Arial"/>
              </a:rPr>
              <a:t> </a:t>
            </a:r>
            <a:r>
              <a:rPr sz="3600" b="0" i="1" spc="160" dirty="0">
                <a:cs typeface="Arial"/>
              </a:rPr>
              <a:t>and</a:t>
            </a:r>
            <a:r>
              <a:rPr sz="3600" b="0" i="1" spc="-50" dirty="0">
                <a:cs typeface="Arial"/>
              </a:rPr>
              <a:t> </a:t>
            </a:r>
            <a:r>
              <a:rPr sz="3600" b="0" i="1" spc="95" dirty="0">
                <a:cs typeface="Arial"/>
              </a:rPr>
              <a:t>Associated</a:t>
            </a:r>
            <a:r>
              <a:rPr sz="3600" b="0" i="1" spc="250" dirty="0">
                <a:cs typeface="Arial"/>
              </a:rPr>
              <a:t> </a:t>
            </a:r>
            <a:r>
              <a:rPr sz="3600" b="0" i="1" spc="70" dirty="0">
                <a:cs typeface="Arial"/>
              </a:rPr>
              <a:t>Disease</a:t>
            </a:r>
            <a:r>
              <a:rPr sz="3600" b="0" i="1" spc="204" dirty="0">
                <a:cs typeface="Arial"/>
              </a:rPr>
              <a:t> </a:t>
            </a:r>
            <a:r>
              <a:rPr sz="3600" b="0" i="1" spc="-10" dirty="0">
                <a:cs typeface="Arial"/>
              </a:rPr>
              <a:t>Risks</a:t>
            </a:r>
            <a:endParaRPr sz="3600" dirty="0">
              <a:cs typeface="Arial"/>
            </a:endParaRPr>
          </a:p>
        </p:txBody>
      </p:sp>
      <p:sp>
        <p:nvSpPr>
          <p:cNvPr id="24" name="object 24"/>
          <p:cNvSpPr txBox="1"/>
          <p:nvPr/>
        </p:nvSpPr>
        <p:spPr>
          <a:xfrm>
            <a:off x="4554701" y="1541548"/>
            <a:ext cx="3632200" cy="563680"/>
          </a:xfrm>
          <a:prstGeom prst="rect">
            <a:avLst/>
          </a:prstGeom>
        </p:spPr>
        <p:txBody>
          <a:bodyPr vert="horz" wrap="square" lIns="0" tIns="8255" rIns="0" bIns="0" rtlCol="0">
            <a:spAutoFit/>
          </a:bodyPr>
          <a:lstStyle/>
          <a:p>
            <a:pPr marL="12700" marR="5080" indent="52069">
              <a:lnSpc>
                <a:spcPct val="101600"/>
              </a:lnSpc>
              <a:spcBef>
                <a:spcPts val="65"/>
              </a:spcBef>
            </a:pPr>
            <a:r>
              <a:rPr dirty="0">
                <a:solidFill>
                  <a:srgbClr val="1A496B"/>
                </a:solidFill>
                <a:cs typeface="Arial"/>
              </a:rPr>
              <a:t>Disease</a:t>
            </a:r>
            <a:r>
              <a:rPr spc="155" dirty="0">
                <a:solidFill>
                  <a:srgbClr val="1A496B"/>
                </a:solidFill>
                <a:cs typeface="Arial"/>
              </a:rPr>
              <a:t> </a:t>
            </a:r>
            <a:r>
              <a:rPr dirty="0">
                <a:solidFill>
                  <a:srgbClr val="1A496B"/>
                </a:solidFill>
                <a:cs typeface="Arial"/>
              </a:rPr>
              <a:t>Risk</a:t>
            </a:r>
            <a:r>
              <a:rPr spc="155" dirty="0">
                <a:solidFill>
                  <a:srgbClr val="1A496B"/>
                </a:solidFill>
                <a:cs typeface="Arial"/>
              </a:rPr>
              <a:t> </a:t>
            </a:r>
            <a:r>
              <a:rPr dirty="0">
                <a:solidFill>
                  <a:srgbClr val="1A496B"/>
                </a:solidFill>
                <a:cs typeface="Arial"/>
              </a:rPr>
              <a:t>Relative</a:t>
            </a:r>
            <a:r>
              <a:rPr spc="150" dirty="0">
                <a:solidFill>
                  <a:srgbClr val="1A496B"/>
                </a:solidFill>
                <a:cs typeface="Arial"/>
              </a:rPr>
              <a:t> </a:t>
            </a:r>
            <a:r>
              <a:rPr dirty="0">
                <a:solidFill>
                  <a:srgbClr val="1A496B"/>
                </a:solidFill>
                <a:cs typeface="Arial"/>
              </a:rPr>
              <a:t>to</a:t>
            </a:r>
            <a:r>
              <a:rPr spc="280" dirty="0">
                <a:solidFill>
                  <a:srgbClr val="1A496B"/>
                </a:solidFill>
                <a:cs typeface="Arial"/>
              </a:rPr>
              <a:t> </a:t>
            </a:r>
            <a:r>
              <a:rPr spc="40" dirty="0">
                <a:solidFill>
                  <a:srgbClr val="1A496B"/>
                </a:solidFill>
                <a:cs typeface="Arial"/>
              </a:rPr>
              <a:t>Normal </a:t>
            </a:r>
            <a:r>
              <a:rPr spc="50" dirty="0">
                <a:solidFill>
                  <a:srgbClr val="1A496B"/>
                </a:solidFill>
                <a:cs typeface="Arial"/>
              </a:rPr>
              <a:t>Weight</a:t>
            </a:r>
            <a:r>
              <a:rPr spc="90" dirty="0">
                <a:solidFill>
                  <a:srgbClr val="1A496B"/>
                </a:solidFill>
                <a:cs typeface="Arial"/>
              </a:rPr>
              <a:t> </a:t>
            </a:r>
            <a:r>
              <a:rPr spc="65" dirty="0">
                <a:solidFill>
                  <a:srgbClr val="1A496B"/>
                </a:solidFill>
                <a:cs typeface="Arial"/>
              </a:rPr>
              <a:t>and</a:t>
            </a:r>
            <a:r>
              <a:rPr spc="45" dirty="0">
                <a:solidFill>
                  <a:srgbClr val="1A496B"/>
                </a:solidFill>
                <a:cs typeface="Arial"/>
              </a:rPr>
              <a:t> </a:t>
            </a:r>
            <a:r>
              <a:rPr dirty="0">
                <a:solidFill>
                  <a:srgbClr val="1A496B"/>
                </a:solidFill>
                <a:cs typeface="Arial"/>
              </a:rPr>
              <a:t>Waist</a:t>
            </a:r>
            <a:r>
              <a:rPr spc="45" dirty="0">
                <a:solidFill>
                  <a:srgbClr val="1A496B"/>
                </a:solidFill>
                <a:cs typeface="Arial"/>
              </a:rPr>
              <a:t> </a:t>
            </a:r>
            <a:r>
              <a:rPr spc="-10" dirty="0">
                <a:solidFill>
                  <a:srgbClr val="1A496B"/>
                </a:solidFill>
                <a:cs typeface="Arial"/>
              </a:rPr>
              <a:t>Circumference</a:t>
            </a:r>
            <a:endParaRPr dirty="0">
              <a:cs typeface="Arial"/>
            </a:endParaRPr>
          </a:p>
        </p:txBody>
      </p:sp>
      <p:sp>
        <p:nvSpPr>
          <p:cNvPr id="26" name="object 26"/>
          <p:cNvSpPr txBox="1"/>
          <p:nvPr/>
        </p:nvSpPr>
        <p:spPr>
          <a:xfrm>
            <a:off x="2081275" y="2291218"/>
            <a:ext cx="1668999" cy="487313"/>
          </a:xfrm>
          <a:prstGeom prst="rect">
            <a:avLst/>
          </a:prstGeom>
          <a:solidFill>
            <a:schemeClr val="accent1">
              <a:lumMod val="50000"/>
            </a:schemeClr>
          </a:solidFill>
        </p:spPr>
        <p:txBody>
          <a:bodyPr vert="horz" wrap="square" lIns="0" tIns="12700" rIns="0" bIns="0" rtlCol="0">
            <a:spAutoFit/>
          </a:bodyPr>
          <a:lstStyle/>
          <a:p>
            <a:pPr marL="38100" algn="ctr">
              <a:lnSpc>
                <a:spcPct val="100000"/>
              </a:lnSpc>
              <a:spcBef>
                <a:spcPts val="100"/>
              </a:spcBef>
            </a:pPr>
            <a:r>
              <a:rPr lang="en-US" sz="1500" b="1" spc="50" dirty="0">
                <a:solidFill>
                  <a:srgbClr val="F6F9F7"/>
                </a:solidFill>
                <a:cs typeface="Arial"/>
              </a:rPr>
              <a:t>BMI</a:t>
            </a:r>
            <a:r>
              <a:rPr lang="en-US" sz="1500" b="1" spc="-60" dirty="0">
                <a:solidFill>
                  <a:srgbClr val="F6F9F7"/>
                </a:solidFill>
                <a:cs typeface="Arial"/>
              </a:rPr>
              <a:t> </a:t>
            </a:r>
            <a:r>
              <a:rPr lang="en-US" sz="1500" b="1" spc="-10" dirty="0">
                <a:solidFill>
                  <a:srgbClr val="F6F9F7"/>
                </a:solidFill>
                <a:cs typeface="Arial"/>
              </a:rPr>
              <a:t>(kg/m²)</a:t>
            </a:r>
          </a:p>
          <a:p>
            <a:pPr marL="38100" algn="ctr">
              <a:lnSpc>
                <a:spcPct val="100000"/>
              </a:lnSpc>
              <a:spcBef>
                <a:spcPts val="100"/>
              </a:spcBef>
            </a:pPr>
            <a:endParaRPr lang="en-US" sz="1500" b="1" spc="-10" dirty="0">
              <a:solidFill>
                <a:srgbClr val="F6F9F7"/>
              </a:solidFill>
              <a:cs typeface="Arial"/>
            </a:endParaRPr>
          </a:p>
        </p:txBody>
      </p:sp>
      <p:sp>
        <p:nvSpPr>
          <p:cNvPr id="27" name="object 27"/>
          <p:cNvSpPr txBox="1"/>
          <p:nvPr/>
        </p:nvSpPr>
        <p:spPr>
          <a:xfrm>
            <a:off x="4065425" y="2291219"/>
            <a:ext cx="2199640" cy="476412"/>
          </a:xfrm>
          <a:prstGeom prst="rect">
            <a:avLst/>
          </a:prstGeom>
          <a:solidFill>
            <a:schemeClr val="accent1">
              <a:lumMod val="50000"/>
            </a:schemeClr>
          </a:solidFill>
        </p:spPr>
        <p:txBody>
          <a:bodyPr vert="horz" wrap="square" lIns="0" tIns="1905" rIns="0" bIns="0" rtlCol="0">
            <a:spAutoFit/>
          </a:bodyPr>
          <a:lstStyle/>
          <a:p>
            <a:pPr marL="26670" marR="30480" algn="ctr">
              <a:lnSpc>
                <a:spcPct val="100000"/>
              </a:lnSpc>
              <a:spcBef>
                <a:spcPts val="15"/>
              </a:spcBef>
            </a:pPr>
            <a:r>
              <a:rPr sz="1500" b="1" spc="65" dirty="0">
                <a:solidFill>
                  <a:srgbClr val="F6F9F7"/>
                </a:solidFill>
                <a:cs typeface="Arial"/>
              </a:rPr>
              <a:t>Men</a:t>
            </a:r>
            <a:r>
              <a:rPr sz="1500" b="1" spc="-60" dirty="0">
                <a:solidFill>
                  <a:srgbClr val="F6F9F7"/>
                </a:solidFill>
                <a:cs typeface="Arial"/>
              </a:rPr>
              <a:t> </a:t>
            </a:r>
            <a:r>
              <a:rPr sz="1500" b="1" spc="-20" dirty="0">
                <a:solidFill>
                  <a:srgbClr val="F6F9F7"/>
                </a:solidFill>
                <a:cs typeface="Arial"/>
              </a:rPr>
              <a:t>(</a:t>
            </a:r>
            <a:r>
              <a:rPr lang="en-US" sz="1500" b="1" spc="-20" dirty="0">
                <a:solidFill>
                  <a:srgbClr val="F6F9F7"/>
                </a:solidFill>
                <a:cs typeface="Arial"/>
              </a:rPr>
              <a:t>≤</a:t>
            </a:r>
            <a:r>
              <a:rPr sz="1500" b="1" spc="-20" dirty="0">
                <a:solidFill>
                  <a:srgbClr val="F6F9F7"/>
                </a:solidFill>
                <a:cs typeface="Arial"/>
              </a:rPr>
              <a:t>102</a:t>
            </a:r>
            <a:r>
              <a:rPr sz="1500" b="1" spc="20" dirty="0">
                <a:solidFill>
                  <a:srgbClr val="F6F9F7"/>
                </a:solidFill>
                <a:cs typeface="Arial"/>
              </a:rPr>
              <a:t> </a:t>
            </a:r>
            <a:r>
              <a:rPr sz="1500" b="1" dirty="0">
                <a:solidFill>
                  <a:srgbClr val="F6F9F7"/>
                </a:solidFill>
                <a:cs typeface="Arial"/>
              </a:rPr>
              <a:t>cm)</a:t>
            </a:r>
            <a:r>
              <a:rPr sz="1500" b="1" spc="-40" dirty="0">
                <a:solidFill>
                  <a:srgbClr val="F6F9F7"/>
                </a:solidFill>
                <a:cs typeface="Arial"/>
              </a:rPr>
              <a:t> </a:t>
            </a:r>
            <a:r>
              <a:rPr lang="en-US" sz="1500" b="1" spc="-40" dirty="0">
                <a:solidFill>
                  <a:srgbClr val="F6F9F7"/>
                </a:solidFill>
                <a:cs typeface="Arial"/>
              </a:rPr>
              <a:t>≤</a:t>
            </a:r>
            <a:r>
              <a:rPr sz="1500" b="1" dirty="0">
                <a:solidFill>
                  <a:srgbClr val="F6F9F7"/>
                </a:solidFill>
                <a:cs typeface="Arial"/>
              </a:rPr>
              <a:t>40</a:t>
            </a:r>
            <a:r>
              <a:rPr sz="1500" b="1" spc="-70" dirty="0">
                <a:solidFill>
                  <a:srgbClr val="F6F9F7"/>
                </a:solidFill>
                <a:cs typeface="Arial"/>
              </a:rPr>
              <a:t> </a:t>
            </a:r>
            <a:r>
              <a:rPr sz="1500" b="1" spc="-25" dirty="0">
                <a:solidFill>
                  <a:srgbClr val="F6F9F7"/>
                </a:solidFill>
                <a:cs typeface="Arial"/>
              </a:rPr>
              <a:t>in</a:t>
            </a:r>
            <a:endParaRPr sz="1500" dirty="0">
              <a:cs typeface="Arial"/>
            </a:endParaRPr>
          </a:p>
          <a:p>
            <a:pPr algn="ctr">
              <a:lnSpc>
                <a:spcPct val="100000"/>
              </a:lnSpc>
              <a:spcBef>
                <a:spcPts val="120"/>
              </a:spcBef>
            </a:pPr>
            <a:r>
              <a:rPr sz="1500" b="1" dirty="0">
                <a:solidFill>
                  <a:srgbClr val="F6F9F7"/>
                </a:solidFill>
                <a:cs typeface="Arial"/>
              </a:rPr>
              <a:t>Women</a:t>
            </a:r>
            <a:r>
              <a:rPr sz="1500" b="1" spc="100" dirty="0">
                <a:solidFill>
                  <a:srgbClr val="F6F9F7"/>
                </a:solidFill>
                <a:cs typeface="Arial"/>
              </a:rPr>
              <a:t> </a:t>
            </a:r>
            <a:r>
              <a:rPr sz="1500" b="1" dirty="0">
                <a:solidFill>
                  <a:srgbClr val="F6F9F7"/>
                </a:solidFill>
                <a:cs typeface="Arial"/>
              </a:rPr>
              <a:t>(</a:t>
            </a:r>
            <a:r>
              <a:rPr lang="en-US" sz="1500" b="1" spc="-20" dirty="0">
                <a:solidFill>
                  <a:srgbClr val="F6F9F7"/>
                </a:solidFill>
                <a:cs typeface="Arial"/>
              </a:rPr>
              <a:t>≤8</a:t>
            </a:r>
            <a:r>
              <a:rPr sz="1500" b="1" dirty="0">
                <a:solidFill>
                  <a:srgbClr val="F6F9F7"/>
                </a:solidFill>
                <a:cs typeface="Arial"/>
              </a:rPr>
              <a:t>8</a:t>
            </a:r>
            <a:r>
              <a:rPr sz="1500" b="1" spc="25" dirty="0">
                <a:solidFill>
                  <a:srgbClr val="F6F9F7"/>
                </a:solidFill>
                <a:cs typeface="Arial"/>
              </a:rPr>
              <a:t> </a:t>
            </a:r>
            <a:r>
              <a:rPr sz="1500" b="1" dirty="0">
                <a:solidFill>
                  <a:srgbClr val="F6F9F7"/>
                </a:solidFill>
                <a:cs typeface="Arial"/>
              </a:rPr>
              <a:t>cm)</a:t>
            </a:r>
            <a:r>
              <a:rPr sz="1500" b="1" spc="-35" dirty="0">
                <a:solidFill>
                  <a:srgbClr val="F6F9F7"/>
                </a:solidFill>
                <a:cs typeface="Arial"/>
              </a:rPr>
              <a:t> </a:t>
            </a:r>
            <a:r>
              <a:rPr lang="en-US" sz="1500" b="1" spc="-20" dirty="0">
                <a:solidFill>
                  <a:srgbClr val="F6F9F7"/>
                </a:solidFill>
                <a:cs typeface="Arial"/>
              </a:rPr>
              <a:t>≤</a:t>
            </a:r>
            <a:r>
              <a:rPr sz="1500" b="1" dirty="0">
                <a:solidFill>
                  <a:srgbClr val="F6F9F7"/>
                </a:solidFill>
                <a:cs typeface="Arial"/>
              </a:rPr>
              <a:t>35</a:t>
            </a:r>
            <a:r>
              <a:rPr sz="1500" b="1" spc="15" dirty="0">
                <a:solidFill>
                  <a:srgbClr val="F6F9F7"/>
                </a:solidFill>
                <a:cs typeface="Arial"/>
              </a:rPr>
              <a:t> </a:t>
            </a:r>
            <a:r>
              <a:rPr sz="1500" b="1" spc="-25" dirty="0">
                <a:solidFill>
                  <a:srgbClr val="F6F9F7"/>
                </a:solidFill>
                <a:cs typeface="Arial"/>
              </a:rPr>
              <a:t>in</a:t>
            </a:r>
            <a:endParaRPr sz="1500" dirty="0">
              <a:cs typeface="Arial"/>
            </a:endParaRPr>
          </a:p>
        </p:txBody>
      </p:sp>
      <p:sp>
        <p:nvSpPr>
          <p:cNvPr id="28" name="object 28"/>
          <p:cNvSpPr txBox="1"/>
          <p:nvPr/>
        </p:nvSpPr>
        <p:spPr>
          <a:xfrm>
            <a:off x="6693841" y="2291219"/>
            <a:ext cx="2195830" cy="476412"/>
          </a:xfrm>
          <a:prstGeom prst="rect">
            <a:avLst/>
          </a:prstGeom>
          <a:solidFill>
            <a:schemeClr val="accent1">
              <a:lumMod val="50000"/>
            </a:schemeClr>
          </a:solidFill>
        </p:spPr>
        <p:txBody>
          <a:bodyPr vert="horz" wrap="square" lIns="0" tIns="1905" rIns="0" bIns="0" rtlCol="0">
            <a:spAutoFit/>
          </a:bodyPr>
          <a:lstStyle/>
          <a:p>
            <a:pPr marL="104775" marR="30480">
              <a:lnSpc>
                <a:spcPct val="100000"/>
              </a:lnSpc>
              <a:spcBef>
                <a:spcPts val="15"/>
              </a:spcBef>
            </a:pPr>
            <a:r>
              <a:rPr sz="1500" b="1" spc="75" dirty="0">
                <a:solidFill>
                  <a:srgbClr val="F6F9F7"/>
                </a:solidFill>
                <a:cs typeface="Arial"/>
              </a:rPr>
              <a:t>Men</a:t>
            </a:r>
            <a:r>
              <a:rPr sz="1500" b="1" spc="-50" dirty="0">
                <a:solidFill>
                  <a:srgbClr val="F6F9F7"/>
                </a:solidFill>
                <a:cs typeface="Arial"/>
              </a:rPr>
              <a:t> </a:t>
            </a:r>
            <a:r>
              <a:rPr sz="1500" b="1" dirty="0">
                <a:solidFill>
                  <a:srgbClr val="F6F9F7"/>
                </a:solidFill>
                <a:cs typeface="Arial"/>
              </a:rPr>
              <a:t>(&gt;102</a:t>
            </a:r>
            <a:r>
              <a:rPr sz="1500" b="1" spc="-70" dirty="0">
                <a:solidFill>
                  <a:srgbClr val="F6F9F7"/>
                </a:solidFill>
                <a:cs typeface="Arial"/>
              </a:rPr>
              <a:t> </a:t>
            </a:r>
            <a:r>
              <a:rPr sz="1500" b="1" dirty="0">
                <a:solidFill>
                  <a:srgbClr val="F6F9F7"/>
                </a:solidFill>
                <a:cs typeface="Arial"/>
              </a:rPr>
              <a:t>cm)</a:t>
            </a:r>
            <a:r>
              <a:rPr sz="1500" b="1" spc="-40" dirty="0">
                <a:solidFill>
                  <a:srgbClr val="F6F9F7"/>
                </a:solidFill>
                <a:cs typeface="Arial"/>
              </a:rPr>
              <a:t> </a:t>
            </a:r>
            <a:r>
              <a:rPr sz="1500" b="1" dirty="0">
                <a:solidFill>
                  <a:srgbClr val="F6F9F7"/>
                </a:solidFill>
                <a:cs typeface="Arial"/>
              </a:rPr>
              <a:t>&gt;40</a:t>
            </a:r>
            <a:r>
              <a:rPr sz="1500" b="1" spc="135" dirty="0">
                <a:solidFill>
                  <a:srgbClr val="F6F9F7"/>
                </a:solidFill>
                <a:cs typeface="Arial"/>
              </a:rPr>
              <a:t> </a:t>
            </a:r>
            <a:r>
              <a:rPr sz="1500" b="1" spc="-25" dirty="0">
                <a:solidFill>
                  <a:srgbClr val="F6F9F7"/>
                </a:solidFill>
                <a:cs typeface="Arial"/>
              </a:rPr>
              <a:t>in</a:t>
            </a:r>
            <a:endParaRPr sz="1500" dirty="0">
              <a:cs typeface="Arial"/>
            </a:endParaRPr>
          </a:p>
          <a:p>
            <a:pPr>
              <a:lnSpc>
                <a:spcPct val="100000"/>
              </a:lnSpc>
              <a:spcBef>
                <a:spcPts val="120"/>
              </a:spcBef>
            </a:pPr>
            <a:r>
              <a:rPr sz="1500" b="1" dirty="0">
                <a:solidFill>
                  <a:srgbClr val="F6F9F7"/>
                </a:solidFill>
                <a:cs typeface="Arial"/>
              </a:rPr>
              <a:t>Women</a:t>
            </a:r>
            <a:r>
              <a:rPr sz="1500" b="1" spc="25" dirty="0">
                <a:solidFill>
                  <a:srgbClr val="F6F9F7"/>
                </a:solidFill>
                <a:cs typeface="Arial"/>
              </a:rPr>
              <a:t> </a:t>
            </a:r>
            <a:r>
              <a:rPr sz="1500" b="1" spc="55" dirty="0">
                <a:solidFill>
                  <a:srgbClr val="F6F9F7"/>
                </a:solidFill>
                <a:cs typeface="Arial"/>
              </a:rPr>
              <a:t>(&gt;88</a:t>
            </a:r>
            <a:r>
              <a:rPr sz="1500" b="1" spc="-45" dirty="0">
                <a:solidFill>
                  <a:srgbClr val="F6F9F7"/>
                </a:solidFill>
                <a:cs typeface="Arial"/>
              </a:rPr>
              <a:t> </a:t>
            </a:r>
            <a:r>
              <a:rPr sz="1500" b="1" dirty="0">
                <a:solidFill>
                  <a:srgbClr val="F6F9F7"/>
                </a:solidFill>
                <a:cs typeface="Arial"/>
              </a:rPr>
              <a:t>cm)</a:t>
            </a:r>
            <a:r>
              <a:rPr sz="1500" b="1" spc="-40" dirty="0">
                <a:solidFill>
                  <a:srgbClr val="F6F9F7"/>
                </a:solidFill>
                <a:cs typeface="Arial"/>
              </a:rPr>
              <a:t> </a:t>
            </a:r>
            <a:r>
              <a:rPr sz="1500" b="1" spc="55" dirty="0">
                <a:solidFill>
                  <a:srgbClr val="F6F9F7"/>
                </a:solidFill>
                <a:cs typeface="Arial"/>
              </a:rPr>
              <a:t>&gt;35</a:t>
            </a:r>
            <a:r>
              <a:rPr sz="1500" b="1" spc="-5" dirty="0">
                <a:solidFill>
                  <a:srgbClr val="F6F9F7"/>
                </a:solidFill>
                <a:cs typeface="Arial"/>
              </a:rPr>
              <a:t> </a:t>
            </a:r>
            <a:r>
              <a:rPr sz="1500" b="1" spc="-25" dirty="0">
                <a:solidFill>
                  <a:srgbClr val="F6F9F7"/>
                </a:solidFill>
                <a:cs typeface="Arial"/>
              </a:rPr>
              <a:t>in</a:t>
            </a:r>
            <a:endParaRPr sz="1500" dirty="0">
              <a:cs typeface="Arial"/>
            </a:endParaRPr>
          </a:p>
        </p:txBody>
      </p:sp>
      <p:sp>
        <p:nvSpPr>
          <p:cNvPr id="29" name="object 29"/>
          <p:cNvSpPr txBox="1"/>
          <p:nvPr/>
        </p:nvSpPr>
        <p:spPr>
          <a:xfrm>
            <a:off x="413234" y="3193204"/>
            <a:ext cx="1215390" cy="243656"/>
          </a:xfrm>
          <a:prstGeom prst="rect">
            <a:avLst/>
          </a:prstGeom>
        </p:spPr>
        <p:txBody>
          <a:bodyPr vert="horz" wrap="square" lIns="0" tIns="12700" rIns="0" bIns="0" rtlCol="0">
            <a:spAutoFit/>
          </a:bodyPr>
          <a:lstStyle/>
          <a:p>
            <a:pPr marL="12700">
              <a:lnSpc>
                <a:spcPct val="100000"/>
              </a:lnSpc>
              <a:spcBef>
                <a:spcPts val="100"/>
              </a:spcBef>
            </a:pPr>
            <a:r>
              <a:rPr sz="1500" b="1" spc="-10" dirty="0">
                <a:solidFill>
                  <a:srgbClr val="030305"/>
                </a:solidFill>
                <a:cs typeface="Arial"/>
              </a:rPr>
              <a:t>Underweight</a:t>
            </a:r>
            <a:endParaRPr sz="1500" dirty="0">
              <a:cs typeface="Arial"/>
            </a:endParaRPr>
          </a:p>
        </p:txBody>
      </p:sp>
      <p:sp>
        <p:nvSpPr>
          <p:cNvPr id="30" name="object 30"/>
          <p:cNvSpPr txBox="1"/>
          <p:nvPr/>
        </p:nvSpPr>
        <p:spPr>
          <a:xfrm>
            <a:off x="2683708" y="3196783"/>
            <a:ext cx="479425" cy="243656"/>
          </a:xfrm>
          <a:prstGeom prst="rect">
            <a:avLst/>
          </a:prstGeom>
        </p:spPr>
        <p:txBody>
          <a:bodyPr vert="horz" wrap="square" lIns="0" tIns="12700" rIns="0" bIns="0" rtlCol="0">
            <a:spAutoFit/>
          </a:bodyPr>
          <a:lstStyle/>
          <a:p>
            <a:pPr marL="12700">
              <a:lnSpc>
                <a:spcPct val="100000"/>
              </a:lnSpc>
              <a:spcBef>
                <a:spcPts val="100"/>
              </a:spcBef>
            </a:pPr>
            <a:r>
              <a:rPr sz="1500" spc="-35" dirty="0">
                <a:solidFill>
                  <a:srgbClr val="030305"/>
                </a:solidFill>
                <a:cs typeface="Arial"/>
              </a:rPr>
              <a:t>&lt;18.5</a:t>
            </a:r>
            <a:endParaRPr sz="1500" dirty="0">
              <a:cs typeface="Arial"/>
            </a:endParaRPr>
          </a:p>
        </p:txBody>
      </p:sp>
      <p:sp>
        <p:nvSpPr>
          <p:cNvPr id="31" name="object 31"/>
          <p:cNvSpPr txBox="1"/>
          <p:nvPr/>
        </p:nvSpPr>
        <p:spPr>
          <a:xfrm>
            <a:off x="413234" y="3679990"/>
            <a:ext cx="701675" cy="243656"/>
          </a:xfrm>
          <a:prstGeom prst="rect">
            <a:avLst/>
          </a:prstGeom>
        </p:spPr>
        <p:txBody>
          <a:bodyPr vert="horz" wrap="square" lIns="0" tIns="12700" rIns="0" bIns="0" rtlCol="0">
            <a:spAutoFit/>
          </a:bodyPr>
          <a:lstStyle/>
          <a:p>
            <a:pPr marL="12700">
              <a:lnSpc>
                <a:spcPct val="100000"/>
              </a:lnSpc>
              <a:spcBef>
                <a:spcPts val="100"/>
              </a:spcBef>
            </a:pPr>
            <a:r>
              <a:rPr sz="1500" b="1" spc="-10" dirty="0">
                <a:solidFill>
                  <a:srgbClr val="030305"/>
                </a:solidFill>
                <a:cs typeface="Arial"/>
              </a:rPr>
              <a:t>Normal</a:t>
            </a:r>
            <a:endParaRPr sz="1500" dirty="0">
              <a:cs typeface="Arial"/>
            </a:endParaRPr>
          </a:p>
        </p:txBody>
      </p:sp>
      <p:sp>
        <p:nvSpPr>
          <p:cNvPr id="32" name="object 32"/>
          <p:cNvSpPr txBox="1"/>
          <p:nvPr/>
        </p:nvSpPr>
        <p:spPr>
          <a:xfrm>
            <a:off x="2494987" y="3683570"/>
            <a:ext cx="847725" cy="243656"/>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030305"/>
                </a:solidFill>
                <a:cs typeface="Arial"/>
              </a:rPr>
              <a:t>18.5-</a:t>
            </a:r>
            <a:r>
              <a:rPr sz="1500" spc="-20" dirty="0">
                <a:solidFill>
                  <a:srgbClr val="030305"/>
                </a:solidFill>
                <a:cs typeface="Arial"/>
              </a:rPr>
              <a:t>24.9</a:t>
            </a:r>
            <a:endParaRPr sz="1500">
              <a:cs typeface="Arial"/>
            </a:endParaRPr>
          </a:p>
        </p:txBody>
      </p:sp>
      <p:sp>
        <p:nvSpPr>
          <p:cNvPr id="33" name="object 33"/>
          <p:cNvSpPr txBox="1"/>
          <p:nvPr/>
        </p:nvSpPr>
        <p:spPr>
          <a:xfrm>
            <a:off x="411803" y="4163198"/>
            <a:ext cx="1095375" cy="243656"/>
          </a:xfrm>
          <a:prstGeom prst="rect">
            <a:avLst/>
          </a:prstGeom>
        </p:spPr>
        <p:txBody>
          <a:bodyPr vert="horz" wrap="square" lIns="0" tIns="12700" rIns="0" bIns="0" rtlCol="0">
            <a:spAutoFit/>
          </a:bodyPr>
          <a:lstStyle/>
          <a:p>
            <a:pPr marL="12700">
              <a:lnSpc>
                <a:spcPct val="100000"/>
              </a:lnSpc>
              <a:spcBef>
                <a:spcPts val="100"/>
              </a:spcBef>
            </a:pPr>
            <a:r>
              <a:rPr sz="1500" b="1" spc="-10" dirty="0">
                <a:solidFill>
                  <a:srgbClr val="030305"/>
                </a:solidFill>
                <a:cs typeface="Arial"/>
              </a:rPr>
              <a:t>Overweight</a:t>
            </a:r>
            <a:endParaRPr sz="1500" dirty="0">
              <a:cs typeface="Arial"/>
            </a:endParaRPr>
          </a:p>
        </p:txBody>
      </p:sp>
      <p:sp>
        <p:nvSpPr>
          <p:cNvPr id="34" name="object 34"/>
          <p:cNvSpPr txBox="1"/>
          <p:nvPr/>
        </p:nvSpPr>
        <p:spPr>
          <a:xfrm>
            <a:off x="2485146" y="4166777"/>
            <a:ext cx="887730" cy="243656"/>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030305"/>
                </a:solidFill>
                <a:cs typeface="Arial"/>
              </a:rPr>
              <a:t>25.0-</a:t>
            </a:r>
            <a:r>
              <a:rPr sz="1500" spc="-20" dirty="0">
                <a:solidFill>
                  <a:srgbClr val="030305"/>
                </a:solidFill>
                <a:cs typeface="Arial"/>
              </a:rPr>
              <a:t>29.9</a:t>
            </a:r>
            <a:endParaRPr sz="1500">
              <a:cs typeface="Arial"/>
            </a:endParaRPr>
          </a:p>
        </p:txBody>
      </p:sp>
      <p:sp>
        <p:nvSpPr>
          <p:cNvPr id="35" name="object 35"/>
          <p:cNvSpPr txBox="1"/>
          <p:nvPr/>
        </p:nvSpPr>
        <p:spPr>
          <a:xfrm>
            <a:off x="4704283" y="4129177"/>
            <a:ext cx="896619" cy="243656"/>
          </a:xfrm>
          <a:prstGeom prst="rect">
            <a:avLst/>
          </a:prstGeom>
        </p:spPr>
        <p:txBody>
          <a:bodyPr vert="horz" wrap="square" lIns="0" tIns="12700" rIns="0" bIns="0" rtlCol="0">
            <a:spAutoFit/>
          </a:bodyPr>
          <a:lstStyle/>
          <a:p>
            <a:pPr marL="12700">
              <a:lnSpc>
                <a:spcPct val="100000"/>
              </a:lnSpc>
              <a:spcBef>
                <a:spcPts val="100"/>
              </a:spcBef>
            </a:pPr>
            <a:r>
              <a:rPr sz="1500" spc="-10" dirty="0">
                <a:solidFill>
                  <a:srgbClr val="030305"/>
                </a:solidFill>
                <a:cs typeface="Arial"/>
              </a:rPr>
              <a:t>Increased</a:t>
            </a:r>
            <a:endParaRPr sz="1500" dirty="0">
              <a:cs typeface="Arial"/>
            </a:endParaRPr>
          </a:p>
        </p:txBody>
      </p:sp>
      <p:sp>
        <p:nvSpPr>
          <p:cNvPr id="36" name="object 36"/>
          <p:cNvSpPr txBox="1"/>
          <p:nvPr/>
        </p:nvSpPr>
        <p:spPr>
          <a:xfrm>
            <a:off x="411802" y="4637259"/>
            <a:ext cx="1475927" cy="259045"/>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030305"/>
                </a:solidFill>
                <a:cs typeface="Arial"/>
              </a:rPr>
              <a:t>Obesity</a:t>
            </a:r>
            <a:r>
              <a:rPr sz="1500" b="1" spc="-30" dirty="0">
                <a:solidFill>
                  <a:srgbClr val="030305"/>
                </a:solidFill>
                <a:cs typeface="Arial"/>
              </a:rPr>
              <a:t> </a:t>
            </a:r>
            <a:r>
              <a:rPr sz="1500" b="1" dirty="0">
                <a:solidFill>
                  <a:srgbClr val="030305"/>
                </a:solidFill>
                <a:cs typeface="Arial"/>
              </a:rPr>
              <a:t>Class</a:t>
            </a:r>
            <a:r>
              <a:rPr lang="en-US" sz="1500" b="1" spc="-30" dirty="0">
                <a:solidFill>
                  <a:srgbClr val="030305"/>
                </a:solidFill>
                <a:cs typeface="Arial"/>
              </a:rPr>
              <a:t> </a:t>
            </a:r>
            <a:r>
              <a:rPr lang="en-US" sz="1600" b="1" spc="-50" dirty="0">
                <a:solidFill>
                  <a:srgbClr val="030305"/>
                </a:solidFill>
                <a:cs typeface="Times New Roman"/>
              </a:rPr>
              <a:t>l</a:t>
            </a:r>
            <a:endParaRPr sz="1600" dirty="0">
              <a:cs typeface="Times New Roman"/>
            </a:endParaRPr>
          </a:p>
        </p:txBody>
      </p:sp>
      <p:sp>
        <p:nvSpPr>
          <p:cNvPr id="37" name="object 37"/>
          <p:cNvSpPr txBox="1"/>
          <p:nvPr/>
        </p:nvSpPr>
        <p:spPr>
          <a:xfrm>
            <a:off x="2482542" y="4653565"/>
            <a:ext cx="879475" cy="243656"/>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030305"/>
                </a:solidFill>
                <a:cs typeface="Arial"/>
              </a:rPr>
              <a:t>30.0-</a:t>
            </a:r>
            <a:r>
              <a:rPr sz="1500" spc="-20" dirty="0">
                <a:solidFill>
                  <a:srgbClr val="030305"/>
                </a:solidFill>
                <a:cs typeface="Arial"/>
              </a:rPr>
              <a:t>34.9</a:t>
            </a:r>
            <a:endParaRPr sz="1500">
              <a:cs typeface="Arial"/>
            </a:endParaRPr>
          </a:p>
        </p:txBody>
      </p:sp>
      <p:sp>
        <p:nvSpPr>
          <p:cNvPr id="39" name="object 39"/>
          <p:cNvSpPr txBox="1"/>
          <p:nvPr/>
        </p:nvSpPr>
        <p:spPr>
          <a:xfrm>
            <a:off x="4762894" y="4415397"/>
            <a:ext cx="779399" cy="730969"/>
          </a:xfrm>
          <a:prstGeom prst="rect">
            <a:avLst/>
          </a:prstGeom>
          <a:ln w="38100">
            <a:solidFill>
              <a:srgbClr val="FF0000"/>
            </a:solidFill>
          </a:ln>
        </p:spPr>
        <p:txBody>
          <a:bodyPr vert="horz" wrap="square" lIns="0" tIns="12700" rIns="0" bIns="0" rtlCol="0">
            <a:spAutoFit/>
          </a:bodyPr>
          <a:lstStyle/>
          <a:p>
            <a:pPr marL="12700" algn="ctr">
              <a:lnSpc>
                <a:spcPct val="100000"/>
              </a:lnSpc>
              <a:spcBef>
                <a:spcPts val="100"/>
              </a:spcBef>
            </a:pPr>
            <a:endParaRPr lang="en-US" sz="1500" spc="-20" dirty="0">
              <a:solidFill>
                <a:srgbClr val="030305"/>
              </a:solidFill>
              <a:cs typeface="Arial"/>
            </a:endParaRPr>
          </a:p>
          <a:p>
            <a:pPr marL="12700" algn="ctr">
              <a:lnSpc>
                <a:spcPct val="100000"/>
              </a:lnSpc>
              <a:spcBef>
                <a:spcPts val="100"/>
              </a:spcBef>
            </a:pPr>
            <a:r>
              <a:rPr sz="1500" spc="-20" dirty="0">
                <a:solidFill>
                  <a:srgbClr val="030305"/>
                </a:solidFill>
                <a:cs typeface="Arial"/>
              </a:rPr>
              <a:t>High</a:t>
            </a:r>
            <a:endParaRPr lang="en-US" sz="1500" spc="-20" dirty="0">
              <a:solidFill>
                <a:srgbClr val="030305"/>
              </a:solidFill>
              <a:cs typeface="Arial"/>
            </a:endParaRPr>
          </a:p>
          <a:p>
            <a:pPr marL="12700" algn="ctr">
              <a:lnSpc>
                <a:spcPct val="100000"/>
              </a:lnSpc>
              <a:spcBef>
                <a:spcPts val="100"/>
              </a:spcBef>
            </a:pPr>
            <a:endParaRPr lang="en-US" sz="1500" spc="-20" dirty="0">
              <a:solidFill>
                <a:srgbClr val="030305"/>
              </a:solidFill>
              <a:cs typeface="Arial"/>
            </a:endParaRPr>
          </a:p>
        </p:txBody>
      </p:sp>
      <p:sp>
        <p:nvSpPr>
          <p:cNvPr id="41" name="object 41"/>
          <p:cNvSpPr txBox="1"/>
          <p:nvPr/>
        </p:nvSpPr>
        <p:spPr>
          <a:xfrm>
            <a:off x="411803" y="5133193"/>
            <a:ext cx="1437005"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030305"/>
                </a:solidFill>
                <a:cs typeface="Arial"/>
              </a:rPr>
              <a:t>Obesity</a:t>
            </a:r>
            <a:r>
              <a:rPr sz="1500" b="1" spc="35" dirty="0">
                <a:solidFill>
                  <a:srgbClr val="030305"/>
                </a:solidFill>
                <a:cs typeface="Arial"/>
              </a:rPr>
              <a:t> </a:t>
            </a:r>
            <a:r>
              <a:rPr sz="1500" b="1" spc="-25" dirty="0">
                <a:solidFill>
                  <a:srgbClr val="030305"/>
                </a:solidFill>
                <a:cs typeface="Arial"/>
              </a:rPr>
              <a:t>Class</a:t>
            </a:r>
            <a:r>
              <a:rPr sz="1500" b="1" spc="-70" dirty="0">
                <a:solidFill>
                  <a:srgbClr val="030305"/>
                </a:solidFill>
                <a:cs typeface="Arial"/>
              </a:rPr>
              <a:t> </a:t>
            </a:r>
            <a:r>
              <a:rPr lang="en-US" sz="1500" b="1" spc="-25" dirty="0" err="1">
                <a:solidFill>
                  <a:srgbClr val="030305"/>
                </a:solidFill>
                <a:cs typeface="Arial"/>
              </a:rPr>
              <a:t>ll</a:t>
            </a:r>
            <a:endParaRPr sz="1500" dirty="0">
              <a:cs typeface="Arial"/>
            </a:endParaRPr>
          </a:p>
        </p:txBody>
      </p:sp>
      <p:sp>
        <p:nvSpPr>
          <p:cNvPr id="42" name="object 42"/>
          <p:cNvSpPr txBox="1"/>
          <p:nvPr/>
        </p:nvSpPr>
        <p:spPr>
          <a:xfrm>
            <a:off x="2482542" y="5136773"/>
            <a:ext cx="887730" cy="243656"/>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030305"/>
                </a:solidFill>
                <a:cs typeface="Arial"/>
              </a:rPr>
              <a:t>35.0-</a:t>
            </a:r>
            <a:r>
              <a:rPr sz="1500" spc="-20" dirty="0">
                <a:solidFill>
                  <a:srgbClr val="030305"/>
                </a:solidFill>
                <a:cs typeface="Arial"/>
              </a:rPr>
              <a:t>39.9</a:t>
            </a:r>
            <a:endParaRPr sz="1500">
              <a:cs typeface="Arial"/>
            </a:endParaRPr>
          </a:p>
        </p:txBody>
      </p:sp>
      <p:sp>
        <p:nvSpPr>
          <p:cNvPr id="43" name="object 43"/>
          <p:cNvSpPr txBox="1"/>
          <p:nvPr/>
        </p:nvSpPr>
        <p:spPr>
          <a:xfrm>
            <a:off x="4703302" y="5136773"/>
            <a:ext cx="909955" cy="243656"/>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030305"/>
                </a:solidFill>
                <a:cs typeface="Arial"/>
              </a:rPr>
              <a:t>Very</a:t>
            </a:r>
            <a:r>
              <a:rPr sz="1500" spc="145" dirty="0">
                <a:solidFill>
                  <a:srgbClr val="030305"/>
                </a:solidFill>
                <a:cs typeface="Arial"/>
              </a:rPr>
              <a:t> </a:t>
            </a:r>
            <a:r>
              <a:rPr sz="1500" spc="-20" dirty="0">
                <a:solidFill>
                  <a:srgbClr val="030305"/>
                </a:solidFill>
                <a:cs typeface="Arial"/>
              </a:rPr>
              <a:t>High</a:t>
            </a:r>
            <a:endParaRPr sz="1500" dirty="0">
              <a:cs typeface="Arial"/>
            </a:endParaRPr>
          </a:p>
        </p:txBody>
      </p:sp>
      <p:sp>
        <p:nvSpPr>
          <p:cNvPr id="44" name="object 44"/>
          <p:cNvSpPr txBox="1"/>
          <p:nvPr/>
        </p:nvSpPr>
        <p:spPr>
          <a:xfrm>
            <a:off x="411803" y="5619980"/>
            <a:ext cx="1494155"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030305"/>
                </a:solidFill>
                <a:cs typeface="Arial"/>
              </a:rPr>
              <a:t>Obesity</a:t>
            </a:r>
            <a:r>
              <a:rPr sz="1500" b="1" spc="20" dirty="0">
                <a:solidFill>
                  <a:srgbClr val="030305"/>
                </a:solidFill>
                <a:cs typeface="Arial"/>
              </a:rPr>
              <a:t> </a:t>
            </a:r>
            <a:r>
              <a:rPr sz="1500" b="1" spc="-20" dirty="0">
                <a:solidFill>
                  <a:srgbClr val="030305"/>
                </a:solidFill>
                <a:cs typeface="Arial"/>
              </a:rPr>
              <a:t>Class</a:t>
            </a:r>
            <a:r>
              <a:rPr sz="1500" b="1" spc="-45" dirty="0">
                <a:solidFill>
                  <a:srgbClr val="030305"/>
                </a:solidFill>
                <a:cs typeface="Arial"/>
              </a:rPr>
              <a:t> </a:t>
            </a:r>
            <a:r>
              <a:rPr sz="1500" b="1" spc="-25" dirty="0">
                <a:solidFill>
                  <a:srgbClr val="030305"/>
                </a:solidFill>
                <a:cs typeface="Arial"/>
              </a:rPr>
              <a:t>Ill</a:t>
            </a:r>
            <a:endParaRPr sz="1500" dirty="0">
              <a:cs typeface="Arial"/>
            </a:endParaRPr>
          </a:p>
        </p:txBody>
      </p:sp>
      <p:sp>
        <p:nvSpPr>
          <p:cNvPr id="45" name="object 45"/>
          <p:cNvSpPr txBox="1"/>
          <p:nvPr/>
        </p:nvSpPr>
        <p:spPr>
          <a:xfrm>
            <a:off x="2760479" y="5617662"/>
            <a:ext cx="359223" cy="243656"/>
          </a:xfrm>
          <a:prstGeom prst="rect">
            <a:avLst/>
          </a:prstGeom>
        </p:spPr>
        <p:txBody>
          <a:bodyPr vert="horz" wrap="square" lIns="0" tIns="12700" rIns="0" bIns="0" rtlCol="0">
            <a:spAutoFit/>
          </a:bodyPr>
          <a:lstStyle/>
          <a:p>
            <a:pPr marL="12700">
              <a:lnSpc>
                <a:spcPct val="100000"/>
              </a:lnSpc>
              <a:spcBef>
                <a:spcPts val="100"/>
              </a:spcBef>
            </a:pPr>
            <a:r>
              <a:rPr lang="en-US" sz="1500" spc="-25" dirty="0">
                <a:solidFill>
                  <a:srgbClr val="030305"/>
                </a:solidFill>
                <a:cs typeface="Arial"/>
              </a:rPr>
              <a:t>≥</a:t>
            </a:r>
            <a:r>
              <a:rPr sz="1500" spc="-25" dirty="0">
                <a:solidFill>
                  <a:srgbClr val="030305"/>
                </a:solidFill>
                <a:cs typeface="Arial"/>
              </a:rPr>
              <a:t>40</a:t>
            </a:r>
            <a:endParaRPr sz="1500" dirty="0">
              <a:cs typeface="Arial"/>
            </a:endParaRPr>
          </a:p>
        </p:txBody>
      </p:sp>
      <p:sp>
        <p:nvSpPr>
          <p:cNvPr id="46" name="object 46"/>
          <p:cNvSpPr txBox="1"/>
          <p:nvPr/>
        </p:nvSpPr>
        <p:spPr>
          <a:xfrm>
            <a:off x="4467359" y="5623560"/>
            <a:ext cx="1377950" cy="243656"/>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030305"/>
                </a:solidFill>
                <a:cs typeface="Arial"/>
              </a:rPr>
              <a:t>Extremely</a:t>
            </a:r>
            <a:r>
              <a:rPr sz="1500" spc="280" dirty="0">
                <a:solidFill>
                  <a:srgbClr val="030305"/>
                </a:solidFill>
                <a:cs typeface="Arial"/>
              </a:rPr>
              <a:t> </a:t>
            </a:r>
            <a:r>
              <a:rPr sz="1500" spc="-20" dirty="0">
                <a:solidFill>
                  <a:srgbClr val="030305"/>
                </a:solidFill>
                <a:cs typeface="Arial"/>
              </a:rPr>
              <a:t>High</a:t>
            </a:r>
            <a:endParaRPr sz="1500">
              <a:cs typeface="Arial"/>
            </a:endParaRPr>
          </a:p>
        </p:txBody>
      </p:sp>
      <p:sp>
        <p:nvSpPr>
          <p:cNvPr id="47" name="object 47"/>
          <p:cNvSpPr txBox="1"/>
          <p:nvPr/>
        </p:nvSpPr>
        <p:spPr>
          <a:xfrm>
            <a:off x="7560551" y="4129178"/>
            <a:ext cx="445134" cy="243656"/>
          </a:xfrm>
          <a:prstGeom prst="rect">
            <a:avLst/>
          </a:prstGeom>
        </p:spPr>
        <p:txBody>
          <a:bodyPr vert="horz" wrap="square" lIns="0" tIns="12700" rIns="0" bIns="0" rtlCol="0">
            <a:spAutoFit/>
          </a:bodyPr>
          <a:lstStyle/>
          <a:p>
            <a:pPr marL="12700">
              <a:lnSpc>
                <a:spcPct val="100000"/>
              </a:lnSpc>
              <a:spcBef>
                <a:spcPts val="100"/>
              </a:spcBef>
            </a:pPr>
            <a:r>
              <a:rPr sz="1500" spc="-20" dirty="0">
                <a:solidFill>
                  <a:srgbClr val="030305"/>
                </a:solidFill>
                <a:cs typeface="Arial"/>
              </a:rPr>
              <a:t>High</a:t>
            </a:r>
            <a:endParaRPr sz="1500" dirty="0">
              <a:cs typeface="Arial"/>
            </a:endParaRPr>
          </a:p>
        </p:txBody>
      </p:sp>
      <p:sp>
        <p:nvSpPr>
          <p:cNvPr id="48" name="object 48"/>
          <p:cNvSpPr txBox="1"/>
          <p:nvPr/>
        </p:nvSpPr>
        <p:spPr>
          <a:xfrm>
            <a:off x="7328141" y="5136773"/>
            <a:ext cx="909955" cy="243656"/>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030305"/>
                </a:solidFill>
                <a:cs typeface="Arial"/>
              </a:rPr>
              <a:t>Very</a:t>
            </a:r>
            <a:r>
              <a:rPr sz="1500" spc="145" dirty="0">
                <a:solidFill>
                  <a:srgbClr val="030305"/>
                </a:solidFill>
                <a:cs typeface="Arial"/>
              </a:rPr>
              <a:t> </a:t>
            </a:r>
            <a:r>
              <a:rPr sz="1500" spc="-20" dirty="0">
                <a:solidFill>
                  <a:srgbClr val="030305"/>
                </a:solidFill>
                <a:cs typeface="Arial"/>
              </a:rPr>
              <a:t>High</a:t>
            </a:r>
            <a:endParaRPr sz="1500">
              <a:cs typeface="Arial"/>
            </a:endParaRPr>
          </a:p>
        </p:txBody>
      </p:sp>
      <p:sp>
        <p:nvSpPr>
          <p:cNvPr id="49" name="object 49"/>
          <p:cNvSpPr txBox="1"/>
          <p:nvPr/>
        </p:nvSpPr>
        <p:spPr>
          <a:xfrm>
            <a:off x="9283244" y="4391082"/>
            <a:ext cx="2677160" cy="533479"/>
          </a:xfrm>
          <a:prstGeom prst="rect">
            <a:avLst/>
          </a:prstGeom>
        </p:spPr>
        <p:txBody>
          <a:bodyPr vert="horz" wrap="square" lIns="0" tIns="12700" rIns="0" bIns="0" rtlCol="0">
            <a:spAutoFit/>
          </a:bodyPr>
          <a:lstStyle/>
          <a:p>
            <a:pPr marL="12700">
              <a:lnSpc>
                <a:spcPct val="100000"/>
              </a:lnSpc>
              <a:spcBef>
                <a:spcPts val="100"/>
              </a:spcBef>
            </a:pPr>
            <a:r>
              <a:rPr sz="1650" dirty="0">
                <a:solidFill>
                  <a:srgbClr val="0A2159"/>
                </a:solidFill>
                <a:cs typeface="Arial"/>
              </a:rPr>
              <a:t>Patient</a:t>
            </a:r>
            <a:r>
              <a:rPr sz="1650" spc="114" dirty="0">
                <a:solidFill>
                  <a:srgbClr val="0A2159"/>
                </a:solidFill>
                <a:cs typeface="Arial"/>
              </a:rPr>
              <a:t> </a:t>
            </a:r>
            <a:r>
              <a:rPr sz="1650" spc="65" dirty="0">
                <a:solidFill>
                  <a:srgbClr val="0A2159"/>
                </a:solidFill>
                <a:cs typeface="Arial"/>
              </a:rPr>
              <a:t>above</a:t>
            </a:r>
            <a:r>
              <a:rPr sz="1650" spc="135" dirty="0">
                <a:solidFill>
                  <a:srgbClr val="0A2159"/>
                </a:solidFill>
                <a:cs typeface="Arial"/>
              </a:rPr>
              <a:t> </a:t>
            </a:r>
            <a:r>
              <a:rPr sz="1650" dirty="0">
                <a:solidFill>
                  <a:srgbClr val="0A2159"/>
                </a:solidFill>
                <a:cs typeface="Arial"/>
              </a:rPr>
              <a:t>has</a:t>
            </a:r>
            <a:r>
              <a:rPr sz="1650" spc="130" dirty="0">
                <a:solidFill>
                  <a:srgbClr val="0A2159"/>
                </a:solidFill>
                <a:cs typeface="Arial"/>
              </a:rPr>
              <a:t> </a:t>
            </a:r>
            <a:r>
              <a:rPr sz="1650" dirty="0">
                <a:solidFill>
                  <a:srgbClr val="0A2159"/>
                </a:solidFill>
                <a:cs typeface="Arial"/>
              </a:rPr>
              <a:t>a</a:t>
            </a:r>
            <a:r>
              <a:rPr sz="1650" spc="140" dirty="0">
                <a:solidFill>
                  <a:srgbClr val="0A2159"/>
                </a:solidFill>
                <a:cs typeface="Arial"/>
              </a:rPr>
              <a:t> </a:t>
            </a:r>
            <a:r>
              <a:rPr sz="1650" dirty="0">
                <a:solidFill>
                  <a:srgbClr val="0A2159"/>
                </a:solidFill>
                <a:cs typeface="Arial"/>
              </a:rPr>
              <a:t>BMI</a:t>
            </a:r>
            <a:r>
              <a:rPr sz="1650" spc="45" dirty="0">
                <a:solidFill>
                  <a:srgbClr val="0A2159"/>
                </a:solidFill>
                <a:cs typeface="Arial"/>
              </a:rPr>
              <a:t> </a:t>
            </a:r>
            <a:r>
              <a:rPr sz="1650" spc="-25" dirty="0">
                <a:solidFill>
                  <a:srgbClr val="0A2159"/>
                </a:solidFill>
                <a:cs typeface="Arial"/>
              </a:rPr>
              <a:t>of</a:t>
            </a:r>
            <a:endParaRPr lang="en-US" sz="1650" spc="-25" dirty="0">
              <a:solidFill>
                <a:srgbClr val="0A2159"/>
              </a:solidFill>
              <a:cs typeface="Arial"/>
            </a:endParaRPr>
          </a:p>
          <a:p>
            <a:pPr marL="12700">
              <a:lnSpc>
                <a:spcPct val="100000"/>
              </a:lnSpc>
              <a:spcBef>
                <a:spcPts val="100"/>
              </a:spcBef>
            </a:pPr>
            <a:r>
              <a:rPr lang="en-US" sz="1650" spc="-25" dirty="0">
                <a:solidFill>
                  <a:srgbClr val="0A2159"/>
                </a:solidFill>
                <a:cs typeface="Arial"/>
              </a:rPr>
              <a:t>34 </a:t>
            </a:r>
            <a:r>
              <a:rPr lang="en-US" sz="1650" spc="60" dirty="0">
                <a:solidFill>
                  <a:srgbClr val="0A2159"/>
                </a:solidFill>
                <a:cs typeface="Arial"/>
              </a:rPr>
              <a:t>and</a:t>
            </a:r>
            <a:r>
              <a:rPr lang="en-US" sz="1650" spc="-5" dirty="0">
                <a:solidFill>
                  <a:srgbClr val="0A2159"/>
                </a:solidFill>
                <a:cs typeface="Arial"/>
              </a:rPr>
              <a:t> </a:t>
            </a:r>
            <a:r>
              <a:rPr lang="en-US" sz="1650" spc="-10" dirty="0">
                <a:solidFill>
                  <a:srgbClr val="0A2159"/>
                </a:solidFill>
                <a:cs typeface="Arial"/>
              </a:rPr>
              <a:t>waist</a:t>
            </a:r>
            <a:endParaRPr sz="1650" dirty="0">
              <a:cs typeface="Arial"/>
            </a:endParaRPr>
          </a:p>
        </p:txBody>
      </p:sp>
      <p:sp>
        <p:nvSpPr>
          <p:cNvPr id="50" name="object 50"/>
          <p:cNvSpPr txBox="1"/>
          <p:nvPr/>
        </p:nvSpPr>
        <p:spPr>
          <a:xfrm>
            <a:off x="7310292" y="4402067"/>
            <a:ext cx="909955" cy="754053"/>
          </a:xfrm>
          <a:prstGeom prst="rect">
            <a:avLst/>
          </a:prstGeom>
          <a:ln w="38100">
            <a:solidFill>
              <a:srgbClr val="FF0000"/>
            </a:solidFill>
          </a:ln>
        </p:spPr>
        <p:txBody>
          <a:bodyPr vert="horz" wrap="square" lIns="0" tIns="12700" rIns="0" bIns="0" rtlCol="0">
            <a:spAutoFit/>
          </a:bodyPr>
          <a:lstStyle/>
          <a:p>
            <a:pPr marL="12700" algn="ctr">
              <a:lnSpc>
                <a:spcPct val="100000"/>
              </a:lnSpc>
              <a:spcBef>
                <a:spcPts val="100"/>
              </a:spcBef>
              <a:tabLst>
                <a:tab pos="2280285" algn="l"/>
              </a:tabLst>
            </a:pPr>
            <a:endParaRPr lang="en-US" sz="1500" dirty="0">
              <a:solidFill>
                <a:srgbClr val="030305"/>
              </a:solidFill>
              <a:cs typeface="Arial"/>
            </a:endParaRPr>
          </a:p>
          <a:p>
            <a:pPr marL="12700" algn="ctr">
              <a:lnSpc>
                <a:spcPct val="100000"/>
              </a:lnSpc>
              <a:spcBef>
                <a:spcPts val="100"/>
              </a:spcBef>
              <a:tabLst>
                <a:tab pos="2280285" algn="l"/>
              </a:tabLst>
            </a:pPr>
            <a:r>
              <a:rPr sz="1500" dirty="0">
                <a:solidFill>
                  <a:srgbClr val="030305"/>
                </a:solidFill>
                <a:cs typeface="Arial"/>
              </a:rPr>
              <a:t>Very</a:t>
            </a:r>
            <a:r>
              <a:rPr sz="1500" spc="135" dirty="0">
                <a:solidFill>
                  <a:srgbClr val="030305"/>
                </a:solidFill>
                <a:cs typeface="Arial"/>
              </a:rPr>
              <a:t> </a:t>
            </a:r>
            <a:r>
              <a:rPr sz="1500" dirty="0">
                <a:solidFill>
                  <a:srgbClr val="030305"/>
                </a:solidFill>
                <a:cs typeface="Arial"/>
              </a:rPr>
              <a:t>High</a:t>
            </a:r>
            <a:endParaRPr lang="en-US" sz="1500" dirty="0">
              <a:solidFill>
                <a:srgbClr val="030305"/>
              </a:solidFill>
              <a:cs typeface="Arial"/>
            </a:endParaRPr>
          </a:p>
          <a:p>
            <a:pPr marL="12700" algn="ctr">
              <a:lnSpc>
                <a:spcPct val="100000"/>
              </a:lnSpc>
              <a:spcBef>
                <a:spcPts val="100"/>
              </a:spcBef>
              <a:tabLst>
                <a:tab pos="2280285" algn="l"/>
              </a:tabLst>
            </a:pPr>
            <a:endParaRPr sz="1650" dirty="0">
              <a:cs typeface="Arial"/>
            </a:endParaRPr>
          </a:p>
        </p:txBody>
      </p:sp>
      <p:sp>
        <p:nvSpPr>
          <p:cNvPr id="51" name="object 51"/>
          <p:cNvSpPr txBox="1"/>
          <p:nvPr/>
        </p:nvSpPr>
        <p:spPr>
          <a:xfrm>
            <a:off x="9279449" y="4907934"/>
            <a:ext cx="2589530" cy="584200"/>
          </a:xfrm>
          <a:prstGeom prst="rect">
            <a:avLst/>
          </a:prstGeom>
        </p:spPr>
        <p:txBody>
          <a:bodyPr vert="horz" wrap="square" lIns="0" tIns="12700" rIns="0" bIns="0" rtlCol="0">
            <a:spAutoFit/>
          </a:bodyPr>
          <a:lstStyle/>
          <a:p>
            <a:pPr marL="12700" marR="5080" indent="3810">
              <a:lnSpc>
                <a:spcPct val="111000"/>
              </a:lnSpc>
              <a:spcBef>
                <a:spcPts val="100"/>
              </a:spcBef>
            </a:pPr>
            <a:r>
              <a:rPr sz="1650" spc="50" dirty="0">
                <a:solidFill>
                  <a:srgbClr val="0A2159"/>
                </a:solidFill>
                <a:cs typeface="Arial"/>
              </a:rPr>
              <a:t>circumference</a:t>
            </a:r>
            <a:r>
              <a:rPr sz="1650" spc="90" dirty="0">
                <a:solidFill>
                  <a:srgbClr val="0A2159"/>
                </a:solidFill>
                <a:cs typeface="Arial"/>
              </a:rPr>
              <a:t> </a:t>
            </a:r>
            <a:r>
              <a:rPr sz="1650" spc="50" dirty="0">
                <a:solidFill>
                  <a:srgbClr val="0A2159"/>
                </a:solidFill>
                <a:cs typeface="Arial"/>
              </a:rPr>
              <a:t>o</a:t>
            </a:r>
            <a:r>
              <a:rPr sz="1650" spc="50" dirty="0">
                <a:solidFill>
                  <a:srgbClr val="1A496B"/>
                </a:solidFill>
                <a:cs typeface="Arial"/>
              </a:rPr>
              <a:t>f</a:t>
            </a:r>
            <a:r>
              <a:rPr sz="1650" spc="-114" dirty="0">
                <a:solidFill>
                  <a:srgbClr val="1A496B"/>
                </a:solidFill>
                <a:cs typeface="Arial"/>
              </a:rPr>
              <a:t> </a:t>
            </a:r>
            <a:r>
              <a:rPr sz="1650" spc="-65" dirty="0">
                <a:solidFill>
                  <a:srgbClr val="0A2159"/>
                </a:solidFill>
                <a:cs typeface="Arial"/>
              </a:rPr>
              <a:t>114.3</a:t>
            </a:r>
            <a:r>
              <a:rPr sz="1650" spc="40" dirty="0">
                <a:solidFill>
                  <a:srgbClr val="0A2159"/>
                </a:solidFill>
                <a:cs typeface="Arial"/>
              </a:rPr>
              <a:t> </a:t>
            </a:r>
            <a:r>
              <a:rPr sz="1650" spc="50" dirty="0">
                <a:solidFill>
                  <a:srgbClr val="0A2159"/>
                </a:solidFill>
                <a:cs typeface="Arial"/>
              </a:rPr>
              <a:t>cm </a:t>
            </a:r>
            <a:r>
              <a:rPr sz="1650" dirty="0">
                <a:solidFill>
                  <a:srgbClr val="0A2159"/>
                </a:solidFill>
                <a:cs typeface="Arial"/>
              </a:rPr>
              <a:t>(45</a:t>
            </a:r>
            <a:r>
              <a:rPr sz="1650" spc="120" dirty="0">
                <a:solidFill>
                  <a:srgbClr val="0A2159"/>
                </a:solidFill>
                <a:cs typeface="Arial"/>
              </a:rPr>
              <a:t> </a:t>
            </a:r>
            <a:r>
              <a:rPr sz="1650" spc="-10" dirty="0">
                <a:solidFill>
                  <a:srgbClr val="0A2159"/>
                </a:solidFill>
                <a:cs typeface="Arial"/>
              </a:rPr>
              <a:t>inches)</a:t>
            </a:r>
            <a:endParaRPr sz="1650" dirty="0">
              <a:cs typeface="Arial"/>
            </a:endParaRPr>
          </a:p>
        </p:txBody>
      </p:sp>
      <p:sp>
        <p:nvSpPr>
          <p:cNvPr id="52" name="object 52"/>
          <p:cNvSpPr txBox="1"/>
          <p:nvPr/>
        </p:nvSpPr>
        <p:spPr>
          <a:xfrm>
            <a:off x="7092198" y="5623560"/>
            <a:ext cx="1382395" cy="243656"/>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030305"/>
                </a:solidFill>
                <a:cs typeface="Arial"/>
              </a:rPr>
              <a:t>Extremely</a:t>
            </a:r>
            <a:r>
              <a:rPr sz="1500" spc="250" dirty="0">
                <a:solidFill>
                  <a:srgbClr val="030305"/>
                </a:solidFill>
                <a:cs typeface="Arial"/>
              </a:rPr>
              <a:t> </a:t>
            </a:r>
            <a:r>
              <a:rPr sz="1500" spc="-20" dirty="0">
                <a:solidFill>
                  <a:srgbClr val="030305"/>
                </a:solidFill>
                <a:cs typeface="Arial"/>
              </a:rPr>
              <a:t>High</a:t>
            </a:r>
            <a:endParaRPr sz="1500">
              <a:cs typeface="Arial"/>
            </a:endParaRPr>
          </a:p>
        </p:txBody>
      </p:sp>
      <p:sp>
        <p:nvSpPr>
          <p:cNvPr id="53" name="object 53"/>
          <p:cNvSpPr txBox="1"/>
          <p:nvPr/>
        </p:nvSpPr>
        <p:spPr>
          <a:xfrm>
            <a:off x="9282624" y="2291218"/>
            <a:ext cx="2583180" cy="1578610"/>
          </a:xfrm>
          <a:prstGeom prst="rect">
            <a:avLst/>
          </a:prstGeom>
        </p:spPr>
        <p:txBody>
          <a:bodyPr vert="horz" wrap="square" lIns="0" tIns="4445" rIns="0" bIns="0" rtlCol="0">
            <a:spAutoFit/>
          </a:bodyPr>
          <a:lstStyle/>
          <a:p>
            <a:pPr marL="16510" marR="5080" indent="-4445">
              <a:lnSpc>
                <a:spcPct val="158800"/>
              </a:lnSpc>
              <a:spcBef>
                <a:spcPts val="35"/>
              </a:spcBef>
            </a:pPr>
            <a:r>
              <a:rPr sz="1500" b="1" u="heavy" spc="70" dirty="0">
                <a:solidFill>
                  <a:srgbClr val="0A2159"/>
                </a:solidFill>
                <a:uFill>
                  <a:solidFill>
                    <a:srgbClr val="0A2159"/>
                  </a:solidFill>
                </a:uFill>
                <a:cs typeface="Arial"/>
              </a:rPr>
              <a:t>On</a:t>
            </a:r>
            <a:r>
              <a:rPr sz="1500" b="1" u="heavy" spc="35" dirty="0">
                <a:solidFill>
                  <a:srgbClr val="0A2159"/>
                </a:solidFill>
                <a:uFill>
                  <a:solidFill>
                    <a:srgbClr val="0A2159"/>
                  </a:solidFill>
                </a:uFill>
                <a:cs typeface="Arial"/>
              </a:rPr>
              <a:t> </a:t>
            </a:r>
            <a:r>
              <a:rPr sz="1500" b="1" u="heavy" dirty="0">
                <a:solidFill>
                  <a:srgbClr val="0A2159"/>
                </a:solidFill>
                <a:uFill>
                  <a:solidFill>
                    <a:srgbClr val="0A2159"/>
                  </a:solidFill>
                </a:uFill>
                <a:cs typeface="Arial"/>
              </a:rPr>
              <a:t>Exam</a:t>
            </a:r>
            <a:r>
              <a:rPr sz="1500" b="1" u="heavy" spc="90" dirty="0">
                <a:solidFill>
                  <a:srgbClr val="0A2159"/>
                </a:solidFill>
                <a:uFill>
                  <a:solidFill>
                    <a:srgbClr val="0A2159"/>
                  </a:solidFill>
                </a:uFill>
                <a:cs typeface="Arial"/>
              </a:rPr>
              <a:t> </a:t>
            </a:r>
            <a:r>
              <a:rPr sz="1500" b="1" u="heavy" dirty="0">
                <a:solidFill>
                  <a:srgbClr val="0A2159"/>
                </a:solidFill>
                <a:uFill>
                  <a:solidFill>
                    <a:srgbClr val="0A2159"/>
                  </a:solidFill>
                </a:uFill>
                <a:cs typeface="Arial"/>
              </a:rPr>
              <a:t>(Patient</a:t>
            </a:r>
            <a:r>
              <a:rPr sz="1500" b="1" u="heavy" spc="155" dirty="0">
                <a:solidFill>
                  <a:srgbClr val="0A2159"/>
                </a:solidFill>
                <a:uFill>
                  <a:solidFill>
                    <a:srgbClr val="0A2159"/>
                  </a:solidFill>
                </a:uFill>
                <a:cs typeface="Arial"/>
              </a:rPr>
              <a:t> </a:t>
            </a:r>
            <a:r>
              <a:rPr sz="1500" b="1" u="heavy" spc="-10" dirty="0">
                <a:solidFill>
                  <a:srgbClr val="0A2159"/>
                </a:solidFill>
                <a:uFill>
                  <a:solidFill>
                    <a:srgbClr val="0A2159"/>
                  </a:solidFill>
                </a:uFill>
                <a:cs typeface="Arial"/>
              </a:rPr>
              <a:t>Example)</a:t>
            </a:r>
            <a:r>
              <a:rPr sz="1500" b="1" spc="-10" dirty="0">
                <a:solidFill>
                  <a:srgbClr val="0A2159"/>
                </a:solidFill>
                <a:cs typeface="Arial"/>
              </a:rPr>
              <a:t> </a:t>
            </a:r>
            <a:r>
              <a:rPr sz="1500" b="1" dirty="0">
                <a:solidFill>
                  <a:srgbClr val="030305"/>
                </a:solidFill>
                <a:cs typeface="Arial"/>
              </a:rPr>
              <a:t>Weight:</a:t>
            </a:r>
            <a:r>
              <a:rPr lang="en-US" sz="1500" b="1" spc="310" dirty="0">
                <a:solidFill>
                  <a:srgbClr val="030305"/>
                </a:solidFill>
                <a:cs typeface="Arial"/>
              </a:rPr>
              <a:t> </a:t>
            </a:r>
            <a:r>
              <a:rPr sz="1500" dirty="0">
                <a:solidFill>
                  <a:srgbClr val="030305"/>
                </a:solidFill>
                <a:cs typeface="Arial"/>
              </a:rPr>
              <a:t>234</a:t>
            </a:r>
            <a:r>
              <a:rPr lang="en-US" sz="1500" dirty="0">
                <a:solidFill>
                  <a:srgbClr val="030305"/>
                </a:solidFill>
                <a:cs typeface="Arial"/>
              </a:rPr>
              <a:t> </a:t>
            </a:r>
            <a:r>
              <a:rPr lang="en-US" sz="1500" dirty="0" err="1">
                <a:solidFill>
                  <a:srgbClr val="030305"/>
                </a:solidFill>
                <a:cs typeface="Arial"/>
              </a:rPr>
              <a:t>l</a:t>
            </a:r>
            <a:r>
              <a:rPr sz="1500" dirty="0" err="1">
                <a:solidFill>
                  <a:srgbClr val="030305"/>
                </a:solidFill>
                <a:cs typeface="Arial"/>
              </a:rPr>
              <a:t>bs</a:t>
            </a:r>
            <a:endParaRPr sz="1500" dirty="0">
              <a:solidFill>
                <a:srgbClr val="030305"/>
              </a:solidFill>
              <a:cs typeface="Arial"/>
            </a:endParaRPr>
          </a:p>
          <a:p>
            <a:pPr marL="16510" marR="1514475" indent="635">
              <a:lnSpc>
                <a:spcPts val="2170"/>
              </a:lnSpc>
              <a:spcBef>
                <a:spcPts val="40"/>
              </a:spcBef>
            </a:pPr>
            <a:r>
              <a:rPr sz="1500" b="1" dirty="0">
                <a:solidFill>
                  <a:srgbClr val="030305"/>
                </a:solidFill>
                <a:cs typeface="Arial"/>
              </a:rPr>
              <a:t>Height: </a:t>
            </a:r>
            <a:r>
              <a:rPr sz="1500" dirty="0">
                <a:solidFill>
                  <a:srgbClr val="030305"/>
                </a:solidFill>
                <a:cs typeface="Arial"/>
              </a:rPr>
              <a:t>70"</a:t>
            </a:r>
            <a:r>
              <a:rPr sz="1500" b="1" dirty="0">
                <a:solidFill>
                  <a:srgbClr val="030305"/>
                </a:solidFill>
                <a:cs typeface="Arial"/>
              </a:rPr>
              <a:t> </a:t>
            </a:r>
            <a:r>
              <a:rPr sz="1600" b="1" dirty="0">
                <a:solidFill>
                  <a:srgbClr val="BA0507"/>
                </a:solidFill>
                <a:cs typeface="Arial"/>
              </a:rPr>
              <a:t>WC:</a:t>
            </a:r>
            <a:r>
              <a:rPr lang="en-US" sz="1600" b="1" dirty="0">
                <a:solidFill>
                  <a:srgbClr val="BA0507"/>
                </a:solidFill>
                <a:cs typeface="Arial"/>
              </a:rPr>
              <a:t> </a:t>
            </a:r>
            <a:r>
              <a:rPr sz="1600" dirty="0">
                <a:solidFill>
                  <a:srgbClr val="BA0507"/>
                </a:solidFill>
                <a:cs typeface="Arial"/>
              </a:rPr>
              <a:t>45" </a:t>
            </a:r>
            <a:r>
              <a:rPr sz="1600" b="1" dirty="0">
                <a:solidFill>
                  <a:srgbClr val="BA0507"/>
                </a:solidFill>
                <a:cs typeface="Arial"/>
              </a:rPr>
              <a:t>BMI: </a:t>
            </a:r>
            <a:r>
              <a:rPr sz="1600" dirty="0">
                <a:solidFill>
                  <a:srgbClr val="BA0507"/>
                </a:solidFill>
                <a:cs typeface="Arial"/>
              </a:rPr>
              <a:t>34</a:t>
            </a:r>
          </a:p>
        </p:txBody>
      </p:sp>
      <p:sp>
        <p:nvSpPr>
          <p:cNvPr id="54" name="object 54"/>
          <p:cNvSpPr txBox="1"/>
          <p:nvPr/>
        </p:nvSpPr>
        <p:spPr>
          <a:xfrm>
            <a:off x="411802" y="6241564"/>
            <a:ext cx="10328172" cy="197490"/>
          </a:xfrm>
          <a:prstGeom prst="rect">
            <a:avLst/>
          </a:prstGeom>
        </p:spPr>
        <p:txBody>
          <a:bodyPr vert="horz" wrap="square" lIns="0" tIns="12700" rIns="0" bIns="0" rtlCol="0">
            <a:spAutoFit/>
          </a:bodyPr>
          <a:lstStyle/>
          <a:p>
            <a:pPr marL="12700">
              <a:lnSpc>
                <a:spcPct val="100000"/>
              </a:lnSpc>
              <a:spcBef>
                <a:spcPts val="100"/>
              </a:spcBef>
            </a:pPr>
            <a:r>
              <a:rPr sz="1200" dirty="0">
                <a:cs typeface="Arial"/>
              </a:rPr>
              <a:t>Clinical</a:t>
            </a:r>
            <a:r>
              <a:rPr sz="1200" spc="190" dirty="0">
                <a:cs typeface="Arial"/>
              </a:rPr>
              <a:t> </a:t>
            </a:r>
            <a:r>
              <a:rPr sz="1200" dirty="0">
                <a:cs typeface="Arial"/>
              </a:rPr>
              <a:t>Guidelines</a:t>
            </a:r>
            <a:r>
              <a:rPr sz="1200" spc="295" dirty="0">
                <a:cs typeface="Arial"/>
              </a:rPr>
              <a:t> </a:t>
            </a:r>
            <a:r>
              <a:rPr sz="1200" dirty="0">
                <a:cs typeface="Arial"/>
              </a:rPr>
              <a:t>on</a:t>
            </a:r>
            <a:r>
              <a:rPr sz="1200" spc="225" dirty="0">
                <a:cs typeface="Arial"/>
              </a:rPr>
              <a:t> </a:t>
            </a:r>
            <a:r>
              <a:rPr sz="1200" dirty="0">
                <a:cs typeface="Arial"/>
              </a:rPr>
              <a:t>the</a:t>
            </a:r>
            <a:r>
              <a:rPr sz="1200" spc="320" dirty="0">
                <a:cs typeface="Arial"/>
              </a:rPr>
              <a:t> </a:t>
            </a:r>
            <a:r>
              <a:rPr sz="1200" dirty="0">
                <a:cs typeface="Arial"/>
              </a:rPr>
              <a:t>Identification,</a:t>
            </a:r>
            <a:r>
              <a:rPr sz="1200" spc="25" dirty="0">
                <a:cs typeface="Arial"/>
              </a:rPr>
              <a:t> </a:t>
            </a:r>
            <a:r>
              <a:rPr sz="1200" dirty="0">
                <a:cs typeface="Arial"/>
              </a:rPr>
              <a:t>Evaluation,</a:t>
            </a:r>
            <a:r>
              <a:rPr sz="1200" spc="254" dirty="0">
                <a:cs typeface="Arial"/>
              </a:rPr>
              <a:t> </a:t>
            </a:r>
            <a:r>
              <a:rPr sz="1200" dirty="0">
                <a:cs typeface="Arial"/>
              </a:rPr>
              <a:t>and</a:t>
            </a:r>
            <a:r>
              <a:rPr sz="1200" spc="150" dirty="0">
                <a:cs typeface="Arial"/>
              </a:rPr>
              <a:t> </a:t>
            </a:r>
            <a:r>
              <a:rPr sz="1200" dirty="0">
                <a:cs typeface="Arial"/>
              </a:rPr>
              <a:t>Treatment</a:t>
            </a:r>
            <a:r>
              <a:rPr sz="1200" spc="285" dirty="0">
                <a:cs typeface="Arial"/>
              </a:rPr>
              <a:t> </a:t>
            </a:r>
            <a:r>
              <a:rPr sz="1200" dirty="0">
                <a:cs typeface="Arial"/>
              </a:rPr>
              <a:t>of</a:t>
            </a:r>
            <a:r>
              <a:rPr sz="1200" spc="220" dirty="0">
                <a:cs typeface="Arial"/>
              </a:rPr>
              <a:t> </a:t>
            </a:r>
            <a:r>
              <a:rPr sz="1200" dirty="0">
                <a:cs typeface="Arial"/>
              </a:rPr>
              <a:t>Overweight</a:t>
            </a:r>
            <a:r>
              <a:rPr sz="1200" spc="280" dirty="0">
                <a:cs typeface="Arial"/>
              </a:rPr>
              <a:t> </a:t>
            </a:r>
            <a:r>
              <a:rPr sz="1200" spc="50" dirty="0">
                <a:cs typeface="Arial"/>
              </a:rPr>
              <a:t>and</a:t>
            </a:r>
            <a:r>
              <a:rPr sz="1200" spc="135" dirty="0">
                <a:cs typeface="Arial"/>
              </a:rPr>
              <a:t> </a:t>
            </a:r>
            <a:r>
              <a:rPr sz="1200" spc="50" dirty="0">
                <a:cs typeface="Arial"/>
              </a:rPr>
              <a:t>Obesity</a:t>
            </a:r>
            <a:r>
              <a:rPr sz="1200" spc="140" dirty="0">
                <a:cs typeface="Arial"/>
              </a:rPr>
              <a:t> </a:t>
            </a:r>
            <a:r>
              <a:rPr sz="1200" dirty="0">
                <a:cs typeface="Arial"/>
              </a:rPr>
              <a:t>in</a:t>
            </a:r>
            <a:r>
              <a:rPr sz="1200" spc="235" dirty="0">
                <a:cs typeface="Arial"/>
              </a:rPr>
              <a:t> </a:t>
            </a:r>
            <a:r>
              <a:rPr sz="1200" spc="114" dirty="0">
                <a:cs typeface="Arial"/>
              </a:rPr>
              <a:t>Adults-</a:t>
            </a:r>
            <a:r>
              <a:rPr sz="1200" dirty="0">
                <a:cs typeface="Arial"/>
              </a:rPr>
              <a:t>The</a:t>
            </a:r>
            <a:r>
              <a:rPr sz="1200" spc="225" dirty="0">
                <a:cs typeface="Arial"/>
              </a:rPr>
              <a:t> </a:t>
            </a:r>
            <a:r>
              <a:rPr sz="1200" dirty="0">
                <a:cs typeface="Arial"/>
              </a:rPr>
              <a:t>Evidence</a:t>
            </a:r>
            <a:r>
              <a:rPr sz="1200" spc="225" dirty="0">
                <a:cs typeface="Arial"/>
              </a:rPr>
              <a:t> </a:t>
            </a:r>
            <a:r>
              <a:rPr sz="1200" dirty="0">
                <a:cs typeface="Arial"/>
              </a:rPr>
              <a:t>Report.</a:t>
            </a:r>
            <a:r>
              <a:rPr sz="1200" spc="160" dirty="0">
                <a:cs typeface="Arial"/>
              </a:rPr>
              <a:t> </a:t>
            </a:r>
            <a:r>
              <a:rPr sz="1200" spc="55" dirty="0">
                <a:cs typeface="Arial"/>
              </a:rPr>
              <a:t>Obes</a:t>
            </a:r>
            <a:r>
              <a:rPr sz="1200" spc="185" dirty="0">
                <a:cs typeface="Arial"/>
              </a:rPr>
              <a:t> </a:t>
            </a:r>
            <a:r>
              <a:rPr sz="1200" dirty="0">
                <a:cs typeface="Arial"/>
              </a:rPr>
              <a:t>Res</a:t>
            </a:r>
            <a:r>
              <a:rPr sz="1200" spc="-10" dirty="0">
                <a:cs typeface="Arial"/>
              </a:rPr>
              <a:t> </a:t>
            </a:r>
            <a:r>
              <a:rPr sz="1200" dirty="0">
                <a:cs typeface="Arial"/>
              </a:rPr>
              <a:t>1998;6(suppl</a:t>
            </a:r>
            <a:r>
              <a:rPr sz="1200" spc="265" dirty="0">
                <a:cs typeface="Arial"/>
              </a:rPr>
              <a:t> </a:t>
            </a:r>
            <a:r>
              <a:rPr sz="1200" spc="-25" dirty="0">
                <a:cs typeface="Arial"/>
              </a:rPr>
              <a:t>2).</a:t>
            </a:r>
            <a:endParaRPr sz="1200" dirty="0">
              <a:cs typeface="Arial"/>
            </a:endParaRPr>
          </a:p>
        </p:txBody>
      </p:sp>
      <p:sp>
        <p:nvSpPr>
          <p:cNvPr id="55" name="object 55"/>
          <p:cNvSpPr/>
          <p:nvPr/>
        </p:nvSpPr>
        <p:spPr>
          <a:xfrm>
            <a:off x="10780433" y="6665138"/>
            <a:ext cx="132715" cy="85090"/>
          </a:xfrm>
          <a:custGeom>
            <a:avLst/>
            <a:gdLst/>
            <a:ahLst/>
            <a:cxnLst/>
            <a:rect l="l" t="t" r="r" b="b"/>
            <a:pathLst>
              <a:path w="132715" h="85090">
                <a:moveTo>
                  <a:pt x="36499" y="0"/>
                </a:moveTo>
                <a:lnTo>
                  <a:pt x="0" y="0"/>
                </a:lnTo>
                <a:lnTo>
                  <a:pt x="0" y="84670"/>
                </a:lnTo>
                <a:lnTo>
                  <a:pt x="36499" y="84670"/>
                </a:lnTo>
                <a:lnTo>
                  <a:pt x="36499" y="0"/>
                </a:lnTo>
                <a:close/>
              </a:path>
              <a:path w="132715" h="85090">
                <a:moveTo>
                  <a:pt x="132537" y="0"/>
                </a:moveTo>
                <a:lnTo>
                  <a:pt x="74041" y="0"/>
                </a:lnTo>
                <a:lnTo>
                  <a:pt x="74041" y="84670"/>
                </a:lnTo>
                <a:lnTo>
                  <a:pt x="132537" y="84670"/>
                </a:lnTo>
                <a:lnTo>
                  <a:pt x="132537" y="0"/>
                </a:lnTo>
                <a:close/>
              </a:path>
            </a:pathLst>
          </a:custGeom>
          <a:solidFill>
            <a:srgbClr val="D6DDE8"/>
          </a:solidFill>
        </p:spPr>
        <p:txBody>
          <a:bodyPr wrap="square" lIns="0" tIns="0" rIns="0" bIns="0" rtlCol="0"/>
          <a:lstStyle/>
          <a:p>
            <a:endParaRPr/>
          </a:p>
        </p:txBody>
      </p:sp>
      <p:sp>
        <p:nvSpPr>
          <p:cNvPr id="56" name="object 56"/>
          <p:cNvSpPr/>
          <p:nvPr/>
        </p:nvSpPr>
        <p:spPr>
          <a:xfrm>
            <a:off x="11083653" y="6658736"/>
            <a:ext cx="53975" cy="93345"/>
          </a:xfrm>
          <a:custGeom>
            <a:avLst/>
            <a:gdLst/>
            <a:ahLst/>
            <a:cxnLst/>
            <a:rect l="l" t="t" r="r" b="b"/>
            <a:pathLst>
              <a:path w="53975" h="93345">
                <a:moveTo>
                  <a:pt x="53641" y="93133"/>
                </a:moveTo>
                <a:lnTo>
                  <a:pt x="0" y="93133"/>
                </a:lnTo>
                <a:lnTo>
                  <a:pt x="0" y="0"/>
                </a:lnTo>
                <a:lnTo>
                  <a:pt x="53641" y="0"/>
                </a:lnTo>
                <a:lnTo>
                  <a:pt x="53641" y="93133"/>
                </a:lnTo>
                <a:close/>
              </a:path>
            </a:pathLst>
          </a:custGeom>
          <a:solidFill>
            <a:srgbClr val="D6DDE8"/>
          </a:solidFill>
        </p:spPr>
        <p:txBody>
          <a:bodyPr wrap="square" lIns="0" tIns="0" rIns="0" bIns="0" rtlCol="0"/>
          <a:lstStyle/>
          <a:p>
            <a:endParaRPr/>
          </a:p>
        </p:txBody>
      </p:sp>
      <p:sp>
        <p:nvSpPr>
          <p:cNvPr id="57" name="object 57"/>
          <p:cNvSpPr/>
          <p:nvPr/>
        </p:nvSpPr>
        <p:spPr>
          <a:xfrm>
            <a:off x="11319989" y="6665136"/>
            <a:ext cx="10795" cy="85090"/>
          </a:xfrm>
          <a:custGeom>
            <a:avLst/>
            <a:gdLst/>
            <a:ahLst/>
            <a:cxnLst/>
            <a:rect l="l" t="t" r="r" b="b"/>
            <a:pathLst>
              <a:path w="10795" h="85090">
                <a:moveTo>
                  <a:pt x="10728" y="84666"/>
                </a:moveTo>
                <a:lnTo>
                  <a:pt x="0" y="84666"/>
                </a:lnTo>
                <a:lnTo>
                  <a:pt x="0" y="0"/>
                </a:lnTo>
                <a:lnTo>
                  <a:pt x="10728" y="0"/>
                </a:lnTo>
                <a:lnTo>
                  <a:pt x="10728" y="84666"/>
                </a:lnTo>
                <a:close/>
              </a:path>
            </a:pathLst>
          </a:custGeom>
          <a:solidFill>
            <a:srgbClr val="C1D1D6"/>
          </a:solidFill>
        </p:spPr>
        <p:txBody>
          <a:bodyPr wrap="square" lIns="0" tIns="0" rIns="0" bIns="0" rtlCol="0"/>
          <a:lstStyle/>
          <a:p>
            <a:endParaRPr/>
          </a:p>
        </p:txBody>
      </p:sp>
      <p:sp>
        <p:nvSpPr>
          <p:cNvPr id="58" name="object 58"/>
          <p:cNvSpPr/>
          <p:nvPr/>
        </p:nvSpPr>
        <p:spPr>
          <a:xfrm>
            <a:off x="11406486" y="6665136"/>
            <a:ext cx="10795" cy="85090"/>
          </a:xfrm>
          <a:custGeom>
            <a:avLst/>
            <a:gdLst/>
            <a:ahLst/>
            <a:cxnLst/>
            <a:rect l="l" t="t" r="r" b="b"/>
            <a:pathLst>
              <a:path w="10795" h="85090">
                <a:moveTo>
                  <a:pt x="10728" y="84666"/>
                </a:moveTo>
                <a:lnTo>
                  <a:pt x="0" y="84666"/>
                </a:lnTo>
                <a:lnTo>
                  <a:pt x="0" y="0"/>
                </a:lnTo>
                <a:lnTo>
                  <a:pt x="10728" y="0"/>
                </a:lnTo>
                <a:lnTo>
                  <a:pt x="10728" y="84666"/>
                </a:lnTo>
                <a:close/>
              </a:path>
            </a:pathLst>
          </a:custGeom>
          <a:solidFill>
            <a:srgbClr val="D6DDE8"/>
          </a:solidFill>
        </p:spPr>
        <p:txBody>
          <a:bodyPr wrap="square" lIns="0" tIns="0" rIns="0" bIns="0" rtlCol="0"/>
          <a:lstStyle/>
          <a:p>
            <a:endParaRPr/>
          </a:p>
        </p:txBody>
      </p:sp>
      <p:sp>
        <p:nvSpPr>
          <p:cNvPr id="59" name="object 59"/>
          <p:cNvSpPr/>
          <p:nvPr/>
        </p:nvSpPr>
        <p:spPr>
          <a:xfrm>
            <a:off x="11544043" y="6665136"/>
            <a:ext cx="108585" cy="85090"/>
          </a:xfrm>
          <a:custGeom>
            <a:avLst/>
            <a:gdLst/>
            <a:ahLst/>
            <a:cxnLst/>
            <a:rect l="l" t="t" r="r" b="b"/>
            <a:pathLst>
              <a:path w="108584" h="85090">
                <a:moveTo>
                  <a:pt x="108241" y="84666"/>
                </a:moveTo>
                <a:lnTo>
                  <a:pt x="0" y="84666"/>
                </a:lnTo>
                <a:lnTo>
                  <a:pt x="0" y="0"/>
                </a:lnTo>
                <a:lnTo>
                  <a:pt x="108241" y="0"/>
                </a:lnTo>
                <a:lnTo>
                  <a:pt x="108241" y="84666"/>
                </a:lnTo>
                <a:close/>
              </a:path>
            </a:pathLst>
          </a:custGeom>
          <a:solidFill>
            <a:srgbClr val="D6DDE8"/>
          </a:solidFill>
        </p:spPr>
        <p:txBody>
          <a:bodyPr wrap="square" lIns="0" tIns="0" rIns="0" bIns="0" rtlCol="0"/>
          <a:lstStyle/>
          <a:p>
            <a:endParaRPr/>
          </a:p>
        </p:txBody>
      </p:sp>
      <p:sp>
        <p:nvSpPr>
          <p:cNvPr id="60" name="object 60"/>
          <p:cNvSpPr/>
          <p:nvPr/>
        </p:nvSpPr>
        <p:spPr>
          <a:xfrm>
            <a:off x="11705734" y="6665136"/>
            <a:ext cx="10795" cy="85090"/>
          </a:xfrm>
          <a:custGeom>
            <a:avLst/>
            <a:gdLst/>
            <a:ahLst/>
            <a:cxnLst/>
            <a:rect l="l" t="t" r="r" b="b"/>
            <a:pathLst>
              <a:path w="10795" h="85090">
                <a:moveTo>
                  <a:pt x="10728" y="84666"/>
                </a:moveTo>
                <a:lnTo>
                  <a:pt x="0" y="84666"/>
                </a:lnTo>
                <a:lnTo>
                  <a:pt x="0" y="0"/>
                </a:lnTo>
                <a:lnTo>
                  <a:pt x="10728" y="0"/>
                </a:lnTo>
                <a:lnTo>
                  <a:pt x="10728" y="84666"/>
                </a:lnTo>
                <a:close/>
              </a:path>
            </a:pathLst>
          </a:custGeom>
          <a:solidFill>
            <a:srgbClr val="D6DDE8"/>
          </a:solidFill>
        </p:spPr>
        <p:txBody>
          <a:bodyPr wrap="square" lIns="0" tIns="0" rIns="0" bIns="0" rtlCol="0"/>
          <a:lstStyle/>
          <a:p>
            <a:endParaRPr/>
          </a:p>
        </p:txBody>
      </p:sp>
      <p:sp>
        <p:nvSpPr>
          <p:cNvPr id="61" name="object 61"/>
          <p:cNvSpPr/>
          <p:nvPr/>
        </p:nvSpPr>
        <p:spPr>
          <a:xfrm>
            <a:off x="11986156" y="6665136"/>
            <a:ext cx="74930" cy="85090"/>
          </a:xfrm>
          <a:custGeom>
            <a:avLst/>
            <a:gdLst/>
            <a:ahLst/>
            <a:cxnLst/>
            <a:rect l="l" t="t" r="r" b="b"/>
            <a:pathLst>
              <a:path w="74929" h="85090">
                <a:moveTo>
                  <a:pt x="74636" y="84666"/>
                </a:moveTo>
                <a:lnTo>
                  <a:pt x="0" y="84666"/>
                </a:lnTo>
                <a:lnTo>
                  <a:pt x="0" y="0"/>
                </a:lnTo>
                <a:lnTo>
                  <a:pt x="74636" y="0"/>
                </a:lnTo>
                <a:lnTo>
                  <a:pt x="74636" y="84666"/>
                </a:lnTo>
                <a:close/>
              </a:path>
            </a:pathLst>
          </a:custGeom>
          <a:solidFill>
            <a:srgbClr val="D6DDE8"/>
          </a:solidFill>
        </p:spPr>
        <p:txBody>
          <a:bodyPr wrap="square" lIns="0" tIns="0" rIns="0" bIns="0" rtlCol="0"/>
          <a:lstStyle/>
          <a:p>
            <a:endParaRPr/>
          </a:p>
        </p:txBody>
      </p:sp>
      <p:sp>
        <p:nvSpPr>
          <p:cNvPr id="62" name="object 62"/>
          <p:cNvSpPr txBox="1"/>
          <p:nvPr/>
        </p:nvSpPr>
        <p:spPr>
          <a:xfrm>
            <a:off x="10612216" y="6646449"/>
            <a:ext cx="1480185" cy="10985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8397A8"/>
                </a:solidFill>
                <a:latin typeface="Arial"/>
                <a:cs typeface="Arial"/>
              </a:rPr>
              <a:t>Copy</a:t>
            </a:r>
            <a:r>
              <a:rPr sz="500" dirty="0">
                <a:solidFill>
                  <a:srgbClr val="AABCCC"/>
                </a:solidFill>
                <a:latin typeface="Arial"/>
                <a:cs typeface="Arial"/>
              </a:rPr>
              <a:t>ri</a:t>
            </a:r>
            <a:r>
              <a:rPr sz="500" dirty="0">
                <a:solidFill>
                  <a:srgbClr val="8397A8"/>
                </a:solidFill>
                <a:latin typeface="Arial"/>
                <a:cs typeface="Arial"/>
              </a:rPr>
              <a:t>g</a:t>
            </a:r>
            <a:r>
              <a:rPr sz="500" dirty="0">
                <a:solidFill>
                  <a:srgbClr val="AABCCC"/>
                </a:solidFill>
                <a:latin typeface="Arial"/>
                <a:cs typeface="Arial"/>
              </a:rPr>
              <a:t>ht</a:t>
            </a:r>
            <a:r>
              <a:rPr sz="500" spc="95" dirty="0">
                <a:solidFill>
                  <a:srgbClr val="AABCCC"/>
                </a:solidFill>
                <a:latin typeface="Arial"/>
                <a:cs typeface="Arial"/>
              </a:rPr>
              <a:t> </a:t>
            </a:r>
            <a:r>
              <a:rPr sz="500" dirty="0">
                <a:solidFill>
                  <a:srgbClr val="8397A8"/>
                </a:solidFill>
                <a:latin typeface="Arial"/>
                <a:cs typeface="Arial"/>
              </a:rPr>
              <a:t>2023</a:t>
            </a:r>
            <a:r>
              <a:rPr sz="550" dirty="0">
                <a:solidFill>
                  <a:srgbClr val="AABCCC"/>
                </a:solidFill>
                <a:latin typeface="Arial"/>
                <a:cs typeface="Arial"/>
              </a:rPr>
              <a:t>0</a:t>
            </a:r>
            <a:r>
              <a:rPr sz="550" spc="204" dirty="0">
                <a:solidFill>
                  <a:srgbClr val="AABCCC"/>
                </a:solidFill>
                <a:latin typeface="Arial"/>
                <a:cs typeface="Arial"/>
              </a:rPr>
              <a:t>  </a:t>
            </a:r>
            <a:r>
              <a:rPr sz="500" dirty="0">
                <a:solidFill>
                  <a:srgbClr val="8397A8"/>
                </a:solidFill>
                <a:latin typeface="Arial"/>
                <a:cs typeface="Arial"/>
              </a:rPr>
              <a:t>Med</a:t>
            </a:r>
            <a:r>
              <a:rPr sz="500" dirty="0">
                <a:solidFill>
                  <a:srgbClr val="CDDFEF"/>
                </a:solidFill>
                <a:latin typeface="Arial"/>
                <a:cs typeface="Arial"/>
              </a:rPr>
              <a:t>i</a:t>
            </a:r>
            <a:r>
              <a:rPr sz="500" dirty="0">
                <a:solidFill>
                  <a:srgbClr val="9AAABC"/>
                </a:solidFill>
                <a:latin typeface="Arial"/>
                <a:cs typeface="Arial"/>
              </a:rPr>
              <a:t>ca</a:t>
            </a:r>
            <a:r>
              <a:rPr sz="500" dirty="0">
                <a:solidFill>
                  <a:srgbClr val="BDCDDD"/>
                </a:solidFill>
                <a:latin typeface="Arial"/>
                <a:cs typeface="Arial"/>
              </a:rPr>
              <a:t>l</a:t>
            </a:r>
            <a:r>
              <a:rPr sz="500" spc="15" dirty="0">
                <a:solidFill>
                  <a:srgbClr val="BDCDDD"/>
                </a:solidFill>
                <a:latin typeface="Arial"/>
                <a:cs typeface="Arial"/>
              </a:rPr>
              <a:t> </a:t>
            </a:r>
            <a:r>
              <a:rPr sz="500" dirty="0">
                <a:solidFill>
                  <a:srgbClr val="8397A8"/>
                </a:solidFill>
                <a:latin typeface="Arial"/>
                <a:cs typeface="Arial"/>
              </a:rPr>
              <a:t>Lea</a:t>
            </a:r>
            <a:r>
              <a:rPr sz="500" dirty="0">
                <a:solidFill>
                  <a:srgbClr val="AABCCC"/>
                </a:solidFill>
                <a:latin typeface="Arial"/>
                <a:cs typeface="Arial"/>
              </a:rPr>
              <a:t>rnin</a:t>
            </a:r>
            <a:r>
              <a:rPr sz="500" dirty="0">
                <a:solidFill>
                  <a:srgbClr val="8397A8"/>
                </a:solidFill>
                <a:latin typeface="Arial"/>
                <a:cs typeface="Arial"/>
              </a:rPr>
              <a:t>g</a:t>
            </a:r>
            <a:r>
              <a:rPr sz="500" spc="50" dirty="0">
                <a:solidFill>
                  <a:srgbClr val="8397A8"/>
                </a:solidFill>
                <a:latin typeface="Arial"/>
                <a:cs typeface="Arial"/>
              </a:rPr>
              <a:t> </a:t>
            </a:r>
            <a:r>
              <a:rPr sz="500" dirty="0">
                <a:solidFill>
                  <a:srgbClr val="BDCDDD"/>
                </a:solidFill>
                <a:latin typeface="Arial"/>
                <a:cs typeface="Arial"/>
              </a:rPr>
              <a:t>I</a:t>
            </a:r>
            <a:r>
              <a:rPr sz="500" dirty="0">
                <a:solidFill>
                  <a:srgbClr val="9AAABC"/>
                </a:solidFill>
                <a:latin typeface="Arial"/>
                <a:cs typeface="Arial"/>
              </a:rPr>
              <a:t>nst</a:t>
            </a:r>
            <a:r>
              <a:rPr sz="500" dirty="0">
                <a:solidFill>
                  <a:srgbClr val="030305"/>
                </a:solidFill>
                <a:latin typeface="Arial"/>
                <a:cs typeface="Arial"/>
              </a:rPr>
              <a:t>i</a:t>
            </a:r>
            <a:r>
              <a:rPr sz="500" dirty="0">
                <a:solidFill>
                  <a:srgbClr val="9AAABC"/>
                </a:solidFill>
                <a:latin typeface="Arial"/>
                <a:cs typeface="Arial"/>
              </a:rPr>
              <a:t>tute,</a:t>
            </a:r>
            <a:r>
              <a:rPr sz="500" spc="-35" dirty="0">
                <a:solidFill>
                  <a:srgbClr val="9AAABC"/>
                </a:solidFill>
                <a:latin typeface="Arial"/>
                <a:cs typeface="Arial"/>
              </a:rPr>
              <a:t> </a:t>
            </a:r>
            <a:r>
              <a:rPr sz="500" spc="-20" dirty="0">
                <a:solidFill>
                  <a:srgbClr val="5B6474"/>
                </a:solidFill>
                <a:latin typeface="Arial"/>
                <a:cs typeface="Arial"/>
              </a:rPr>
              <a:t>I</a:t>
            </a:r>
            <a:r>
              <a:rPr sz="500" spc="-20" dirty="0">
                <a:solidFill>
                  <a:srgbClr val="AABCCC"/>
                </a:solidFill>
                <a:latin typeface="Arial"/>
                <a:cs typeface="Arial"/>
              </a:rPr>
              <a:t>nc</a:t>
            </a:r>
            <a:r>
              <a:rPr sz="500" spc="-20" dirty="0">
                <a:solidFill>
                  <a:srgbClr val="030305"/>
                </a:solidFill>
                <a:latin typeface="Arial"/>
                <a:cs typeface="Arial"/>
              </a:rPr>
              <a:t>.</a:t>
            </a:r>
            <a:endParaRPr sz="500">
              <a:latin typeface="Arial"/>
              <a:cs typeface="Arial"/>
            </a:endParaRPr>
          </a:p>
        </p:txBody>
      </p:sp>
      <p:cxnSp>
        <p:nvCxnSpPr>
          <p:cNvPr id="65" name="Straight Arrow Connector 64">
            <a:extLst>
              <a:ext uri="{FF2B5EF4-FFF2-40B4-BE49-F238E27FC236}">
                <a16:creationId xmlns:a16="http://schemas.microsoft.com/office/drawing/2014/main" id="{44091AF9-751B-F5B8-6169-865B8404B139}"/>
              </a:ext>
            </a:extLst>
          </p:cNvPr>
          <p:cNvCxnSpPr>
            <a:cxnSpLocks/>
            <a:endCxn id="50" idx="3"/>
          </p:cNvCxnSpPr>
          <p:nvPr/>
        </p:nvCxnSpPr>
        <p:spPr>
          <a:xfrm flipH="1" flipV="1">
            <a:off x="8220247" y="4779094"/>
            <a:ext cx="970267" cy="12804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02085" y="1768212"/>
            <a:ext cx="2106307" cy="3736806"/>
          </a:xfrm>
          <a:prstGeom prst="rect">
            <a:avLst/>
          </a:prstGeom>
        </p:spPr>
      </p:pic>
      <p:pic>
        <p:nvPicPr>
          <p:cNvPr id="4" name="object 4"/>
          <p:cNvPicPr/>
          <p:nvPr/>
        </p:nvPicPr>
        <p:blipFill>
          <a:blip r:embed="rId3" cstate="print"/>
          <a:stretch>
            <a:fillRect/>
          </a:stretch>
        </p:blipFill>
        <p:spPr>
          <a:xfrm>
            <a:off x="9208392" y="1731963"/>
            <a:ext cx="826073" cy="3761861"/>
          </a:xfrm>
          <a:prstGeom prst="rect">
            <a:avLst/>
          </a:prstGeom>
        </p:spPr>
      </p:pic>
      <p:sp>
        <p:nvSpPr>
          <p:cNvPr id="5" name="object 5"/>
          <p:cNvSpPr txBox="1">
            <a:spLocks noGrp="1"/>
          </p:cNvSpPr>
          <p:nvPr>
            <p:ph type="title"/>
          </p:nvPr>
        </p:nvSpPr>
        <p:spPr>
          <a:xfrm>
            <a:off x="147901" y="-120382"/>
            <a:ext cx="11725043" cy="1227574"/>
          </a:xfrm>
          <a:prstGeom prst="rect">
            <a:avLst/>
          </a:prstGeom>
        </p:spPr>
        <p:txBody>
          <a:bodyPr vert="horz" wrap="square" lIns="0" tIns="392742" rIns="0" bIns="0" rtlCol="0">
            <a:spAutoFit/>
          </a:bodyPr>
          <a:lstStyle/>
          <a:p>
            <a:pPr marL="272415">
              <a:lnSpc>
                <a:spcPct val="100000"/>
              </a:lnSpc>
              <a:spcBef>
                <a:spcPts val="105"/>
              </a:spcBef>
            </a:pPr>
            <a:r>
              <a:rPr spc="155" dirty="0">
                <a:solidFill>
                  <a:schemeClr val="accent1"/>
                </a:solidFill>
              </a:rPr>
              <a:t>How</a:t>
            </a:r>
            <a:r>
              <a:rPr spc="50" dirty="0">
                <a:solidFill>
                  <a:schemeClr val="accent1"/>
                </a:solidFill>
              </a:rPr>
              <a:t> </a:t>
            </a:r>
            <a:r>
              <a:rPr spc="105" dirty="0">
                <a:solidFill>
                  <a:schemeClr val="accent1"/>
                </a:solidFill>
              </a:rPr>
              <a:t>to</a:t>
            </a:r>
            <a:r>
              <a:rPr spc="-5" dirty="0">
                <a:solidFill>
                  <a:schemeClr val="accent1"/>
                </a:solidFill>
              </a:rPr>
              <a:t> </a:t>
            </a:r>
            <a:r>
              <a:rPr spc="70" dirty="0">
                <a:solidFill>
                  <a:schemeClr val="accent1"/>
                </a:solidFill>
              </a:rPr>
              <a:t>Measure</a:t>
            </a:r>
            <a:r>
              <a:rPr spc="190" dirty="0">
                <a:solidFill>
                  <a:schemeClr val="accent1"/>
                </a:solidFill>
              </a:rPr>
              <a:t> </a:t>
            </a:r>
            <a:r>
              <a:rPr spc="50" dirty="0">
                <a:solidFill>
                  <a:schemeClr val="accent1"/>
                </a:solidFill>
              </a:rPr>
              <a:t>Waist</a:t>
            </a:r>
            <a:r>
              <a:rPr spc="40" dirty="0">
                <a:solidFill>
                  <a:schemeClr val="accent1"/>
                </a:solidFill>
              </a:rPr>
              <a:t> </a:t>
            </a:r>
            <a:r>
              <a:rPr spc="-10" dirty="0">
                <a:solidFill>
                  <a:schemeClr val="accent1"/>
                </a:solidFill>
              </a:rPr>
              <a:t>Circumference</a:t>
            </a:r>
            <a:endParaRPr dirty="0">
              <a:solidFill>
                <a:schemeClr val="accent1"/>
              </a:solidFill>
            </a:endParaRPr>
          </a:p>
        </p:txBody>
      </p:sp>
      <p:sp>
        <p:nvSpPr>
          <p:cNvPr id="6" name="object 6"/>
          <p:cNvSpPr txBox="1"/>
          <p:nvPr/>
        </p:nvSpPr>
        <p:spPr>
          <a:xfrm>
            <a:off x="570559" y="1302927"/>
            <a:ext cx="5716905" cy="4994829"/>
          </a:xfrm>
          <a:prstGeom prst="rect">
            <a:avLst/>
          </a:prstGeom>
        </p:spPr>
        <p:txBody>
          <a:bodyPr vert="horz" wrap="square" lIns="0" tIns="34290" rIns="0" bIns="0" rtlCol="0">
            <a:spAutoFit/>
          </a:bodyPr>
          <a:lstStyle/>
          <a:p>
            <a:pPr marL="469265" marR="134620" indent="-457200">
              <a:lnSpc>
                <a:spcPts val="3040"/>
              </a:lnSpc>
              <a:spcBef>
                <a:spcPts val="270"/>
              </a:spcBef>
              <a:buClr>
                <a:schemeClr val="accent6">
                  <a:lumMod val="75000"/>
                </a:schemeClr>
              </a:buClr>
              <a:buFont typeface="Arial" panose="020B0604020202020204" pitchFamily="34" charset="0"/>
              <a:buChar char="•"/>
              <a:tabLst>
                <a:tab pos="358775" algn="l"/>
                <a:tab pos="360045" algn="l"/>
              </a:tabLst>
            </a:pPr>
            <a:r>
              <a:rPr sz="2800" dirty="0">
                <a:cs typeface="Arial"/>
              </a:rPr>
              <a:t>Locate</a:t>
            </a:r>
            <a:r>
              <a:rPr sz="2800" spc="250" dirty="0">
                <a:cs typeface="Arial"/>
              </a:rPr>
              <a:t> </a:t>
            </a:r>
            <a:r>
              <a:rPr sz="2800" spc="65" dirty="0">
                <a:cs typeface="Arial"/>
              </a:rPr>
              <a:t>upper</a:t>
            </a:r>
            <a:r>
              <a:rPr sz="2800" spc="275" dirty="0">
                <a:cs typeface="Arial"/>
              </a:rPr>
              <a:t> </a:t>
            </a:r>
            <a:r>
              <a:rPr sz="2800" spc="65" dirty="0">
                <a:cs typeface="Arial"/>
              </a:rPr>
              <a:t>hip</a:t>
            </a:r>
            <a:r>
              <a:rPr sz="2800" spc="125" dirty="0">
                <a:cs typeface="Arial"/>
              </a:rPr>
              <a:t> </a:t>
            </a:r>
            <a:r>
              <a:rPr sz="2800" spc="95" dirty="0">
                <a:cs typeface="Arial"/>
              </a:rPr>
              <a:t>bone</a:t>
            </a:r>
            <a:r>
              <a:rPr sz="2800" spc="140" dirty="0">
                <a:cs typeface="Arial"/>
              </a:rPr>
              <a:t> </a:t>
            </a:r>
            <a:r>
              <a:rPr sz="2800" spc="50" dirty="0">
                <a:cs typeface="Arial"/>
              </a:rPr>
              <a:t>and</a:t>
            </a:r>
            <a:r>
              <a:rPr sz="2800" spc="55" dirty="0">
                <a:cs typeface="Arial"/>
              </a:rPr>
              <a:t> </a:t>
            </a:r>
            <a:r>
              <a:rPr sz="2800" dirty="0">
                <a:cs typeface="Arial"/>
              </a:rPr>
              <a:t>top</a:t>
            </a:r>
            <a:r>
              <a:rPr sz="2800" spc="409" dirty="0">
                <a:cs typeface="Arial"/>
              </a:rPr>
              <a:t> </a:t>
            </a:r>
            <a:r>
              <a:rPr sz="2800" spc="35" dirty="0">
                <a:cs typeface="Arial"/>
              </a:rPr>
              <a:t>of </a:t>
            </a:r>
            <a:r>
              <a:rPr sz="2800" spc="75" dirty="0">
                <a:cs typeface="Arial"/>
              </a:rPr>
              <a:t>right</a:t>
            </a:r>
            <a:r>
              <a:rPr sz="2800" spc="155" dirty="0">
                <a:cs typeface="Arial"/>
              </a:rPr>
              <a:t> </a:t>
            </a:r>
            <a:r>
              <a:rPr sz="2800" dirty="0">
                <a:cs typeface="Arial"/>
              </a:rPr>
              <a:t>iliac</a:t>
            </a:r>
            <a:r>
              <a:rPr sz="2800" spc="155" dirty="0">
                <a:cs typeface="Arial"/>
              </a:rPr>
              <a:t> </a:t>
            </a:r>
            <a:r>
              <a:rPr sz="2800" spc="50" dirty="0">
                <a:cs typeface="Arial"/>
              </a:rPr>
              <a:t>crest</a:t>
            </a:r>
            <a:endParaRPr sz="2800" dirty="0">
              <a:cs typeface="Arial"/>
            </a:endParaRPr>
          </a:p>
          <a:p>
            <a:pPr marL="469265" marR="5080" indent="-457200">
              <a:lnSpc>
                <a:spcPct val="97600"/>
              </a:lnSpc>
              <a:spcBef>
                <a:spcPts val="1130"/>
              </a:spcBef>
              <a:buClr>
                <a:schemeClr val="accent6">
                  <a:lumMod val="75000"/>
                </a:schemeClr>
              </a:buClr>
              <a:buFont typeface="Arial" panose="020B0604020202020204" pitchFamily="34" charset="0"/>
              <a:buChar char="•"/>
              <a:tabLst>
                <a:tab pos="356235" algn="l"/>
                <a:tab pos="358140" algn="l"/>
              </a:tabLst>
            </a:pPr>
            <a:r>
              <a:rPr sz="2800" dirty="0">
                <a:cs typeface="Arial"/>
              </a:rPr>
              <a:t>Place</a:t>
            </a:r>
            <a:r>
              <a:rPr sz="2800" spc="195" dirty="0">
                <a:cs typeface="Arial"/>
              </a:rPr>
              <a:t> </a:t>
            </a:r>
            <a:r>
              <a:rPr sz="2800" dirty="0">
                <a:cs typeface="Arial"/>
              </a:rPr>
              <a:t>measuring</a:t>
            </a:r>
            <a:r>
              <a:rPr sz="2800" spc="315" dirty="0">
                <a:cs typeface="Arial"/>
              </a:rPr>
              <a:t> </a:t>
            </a:r>
            <a:r>
              <a:rPr sz="2800" spc="95" dirty="0">
                <a:cs typeface="Arial"/>
              </a:rPr>
              <a:t>tape</a:t>
            </a:r>
            <a:r>
              <a:rPr sz="2800" spc="135" dirty="0">
                <a:cs typeface="Arial"/>
              </a:rPr>
              <a:t> </a:t>
            </a:r>
            <a:r>
              <a:rPr sz="2800" spc="65" dirty="0">
                <a:cs typeface="Arial"/>
              </a:rPr>
              <a:t>in</a:t>
            </a:r>
            <a:r>
              <a:rPr sz="2800" spc="125" dirty="0">
                <a:cs typeface="Arial"/>
              </a:rPr>
              <a:t> </a:t>
            </a:r>
            <a:r>
              <a:rPr sz="2800" spc="40" dirty="0">
                <a:cs typeface="Arial"/>
              </a:rPr>
              <a:t>horizontal </a:t>
            </a:r>
            <a:r>
              <a:rPr sz="2800" spc="55" dirty="0">
                <a:cs typeface="Arial"/>
              </a:rPr>
              <a:t>plane</a:t>
            </a:r>
            <a:r>
              <a:rPr sz="2800" spc="110" dirty="0">
                <a:cs typeface="Arial"/>
              </a:rPr>
              <a:t> </a:t>
            </a:r>
            <a:r>
              <a:rPr sz="2800" spc="60" dirty="0">
                <a:cs typeface="Arial"/>
              </a:rPr>
              <a:t>around</a:t>
            </a:r>
            <a:r>
              <a:rPr sz="2800" spc="140" dirty="0">
                <a:cs typeface="Arial"/>
              </a:rPr>
              <a:t> </a:t>
            </a:r>
            <a:r>
              <a:rPr sz="2800" spc="70" dirty="0">
                <a:cs typeface="Arial"/>
              </a:rPr>
              <a:t>abdomen</a:t>
            </a:r>
            <a:r>
              <a:rPr sz="2800" spc="180" dirty="0">
                <a:cs typeface="Arial"/>
              </a:rPr>
              <a:t> </a:t>
            </a:r>
            <a:r>
              <a:rPr sz="2800" spc="70" dirty="0">
                <a:cs typeface="Arial"/>
              </a:rPr>
              <a:t>at</a:t>
            </a:r>
            <a:r>
              <a:rPr sz="2800" spc="-60" dirty="0">
                <a:cs typeface="Arial"/>
              </a:rPr>
              <a:t> </a:t>
            </a:r>
            <a:r>
              <a:rPr sz="2800" spc="-10" dirty="0">
                <a:cs typeface="Arial"/>
              </a:rPr>
              <a:t>iliac </a:t>
            </a:r>
            <a:r>
              <a:rPr sz="2800" spc="50" dirty="0">
                <a:cs typeface="Arial"/>
              </a:rPr>
              <a:t>crest</a:t>
            </a:r>
            <a:endParaRPr sz="2800" dirty="0">
              <a:cs typeface="Arial"/>
            </a:endParaRPr>
          </a:p>
          <a:p>
            <a:pPr marL="469265" marR="154305" indent="-457200">
              <a:lnSpc>
                <a:spcPts val="3020"/>
              </a:lnSpc>
              <a:spcBef>
                <a:spcPts val="1290"/>
              </a:spcBef>
              <a:buClr>
                <a:schemeClr val="accent6">
                  <a:lumMod val="75000"/>
                </a:schemeClr>
              </a:buClr>
              <a:buFont typeface="Arial" panose="020B0604020202020204" pitchFamily="34" charset="0"/>
              <a:buChar char="•"/>
              <a:tabLst>
                <a:tab pos="356235" algn="l"/>
                <a:tab pos="357505" algn="l"/>
              </a:tabLst>
            </a:pPr>
            <a:r>
              <a:rPr sz="2800" dirty="0">
                <a:cs typeface="Arial"/>
              </a:rPr>
              <a:t>Ensure</a:t>
            </a:r>
            <a:r>
              <a:rPr sz="2800" spc="170" dirty="0">
                <a:cs typeface="Arial"/>
              </a:rPr>
              <a:t> </a:t>
            </a:r>
            <a:r>
              <a:rPr sz="2800" spc="70" dirty="0">
                <a:cs typeface="Arial"/>
              </a:rPr>
              <a:t>tape</a:t>
            </a:r>
            <a:r>
              <a:rPr sz="2800" spc="135" dirty="0">
                <a:cs typeface="Arial"/>
              </a:rPr>
              <a:t> </a:t>
            </a:r>
            <a:r>
              <a:rPr sz="2800" dirty="0">
                <a:cs typeface="Arial"/>
              </a:rPr>
              <a:t>is</a:t>
            </a:r>
            <a:r>
              <a:rPr sz="2800" spc="10" dirty="0">
                <a:cs typeface="Arial"/>
              </a:rPr>
              <a:t> </a:t>
            </a:r>
            <a:r>
              <a:rPr sz="2800" dirty="0">
                <a:cs typeface="Arial"/>
              </a:rPr>
              <a:t>snug,</a:t>
            </a:r>
            <a:r>
              <a:rPr sz="2800" spc="40" dirty="0">
                <a:cs typeface="Arial"/>
              </a:rPr>
              <a:t> </a:t>
            </a:r>
            <a:r>
              <a:rPr sz="2800" spc="105" dirty="0">
                <a:cs typeface="Arial"/>
              </a:rPr>
              <a:t>but</a:t>
            </a:r>
            <a:r>
              <a:rPr sz="2800" spc="75" dirty="0">
                <a:cs typeface="Arial"/>
              </a:rPr>
              <a:t> </a:t>
            </a:r>
            <a:r>
              <a:rPr sz="2800" spc="70" dirty="0">
                <a:cs typeface="Arial"/>
              </a:rPr>
              <a:t>does</a:t>
            </a:r>
            <a:r>
              <a:rPr sz="2800" spc="155" dirty="0">
                <a:cs typeface="Arial"/>
              </a:rPr>
              <a:t> </a:t>
            </a:r>
            <a:r>
              <a:rPr sz="2800" spc="65" dirty="0">
                <a:cs typeface="Arial"/>
              </a:rPr>
              <a:t>not </a:t>
            </a:r>
            <a:r>
              <a:rPr sz="2800" spc="55" dirty="0">
                <a:cs typeface="Arial"/>
              </a:rPr>
              <a:t>compress</a:t>
            </a:r>
            <a:r>
              <a:rPr sz="2800" spc="229" dirty="0">
                <a:cs typeface="Arial"/>
              </a:rPr>
              <a:t> </a:t>
            </a:r>
            <a:r>
              <a:rPr sz="2800" spc="90" dirty="0">
                <a:cs typeface="Arial"/>
              </a:rPr>
              <a:t>the</a:t>
            </a:r>
            <a:r>
              <a:rPr sz="2800" spc="60" dirty="0">
                <a:cs typeface="Arial"/>
              </a:rPr>
              <a:t> </a:t>
            </a:r>
            <a:r>
              <a:rPr sz="2800" spc="30" dirty="0">
                <a:cs typeface="Arial"/>
              </a:rPr>
              <a:t>skin</a:t>
            </a:r>
            <a:endParaRPr sz="2800" dirty="0">
              <a:cs typeface="Arial"/>
            </a:endParaRPr>
          </a:p>
          <a:p>
            <a:pPr marL="469265" marR="697865" indent="-457200">
              <a:lnSpc>
                <a:spcPts val="3020"/>
              </a:lnSpc>
              <a:spcBef>
                <a:spcPts val="1205"/>
              </a:spcBef>
              <a:buClr>
                <a:schemeClr val="accent6">
                  <a:lumMod val="75000"/>
                </a:schemeClr>
              </a:buClr>
              <a:buFont typeface="Arial" panose="020B0604020202020204" pitchFamily="34" charset="0"/>
              <a:buChar char="•"/>
              <a:tabLst>
                <a:tab pos="359410" algn="l"/>
                <a:tab pos="361950" algn="l"/>
              </a:tabLst>
            </a:pPr>
            <a:r>
              <a:rPr sz="2800" dirty="0">
                <a:cs typeface="Arial"/>
              </a:rPr>
              <a:t>Tape</a:t>
            </a:r>
            <a:r>
              <a:rPr sz="2800" spc="114" dirty="0">
                <a:cs typeface="Arial"/>
              </a:rPr>
              <a:t> </a:t>
            </a:r>
            <a:r>
              <a:rPr sz="2800" spc="55" dirty="0">
                <a:cs typeface="Arial"/>
              </a:rPr>
              <a:t>should</a:t>
            </a:r>
            <a:r>
              <a:rPr sz="2800" spc="175" dirty="0">
                <a:cs typeface="Arial"/>
              </a:rPr>
              <a:t> </a:t>
            </a:r>
            <a:r>
              <a:rPr sz="2800" spc="125" dirty="0">
                <a:cs typeface="Arial"/>
              </a:rPr>
              <a:t>be</a:t>
            </a:r>
            <a:r>
              <a:rPr sz="2800" spc="15" dirty="0">
                <a:cs typeface="Arial"/>
              </a:rPr>
              <a:t> </a:t>
            </a:r>
            <a:r>
              <a:rPr sz="2800" spc="55" dirty="0">
                <a:cs typeface="Arial"/>
              </a:rPr>
              <a:t>parallel</a:t>
            </a:r>
            <a:r>
              <a:rPr sz="2800" spc="105" dirty="0">
                <a:cs typeface="Arial"/>
              </a:rPr>
              <a:t> </a:t>
            </a:r>
            <a:r>
              <a:rPr sz="2800" spc="50" dirty="0">
                <a:cs typeface="Arial"/>
              </a:rPr>
              <a:t>to</a:t>
            </a:r>
            <a:r>
              <a:rPr sz="2800" spc="145" dirty="0">
                <a:cs typeface="Arial"/>
              </a:rPr>
              <a:t> </a:t>
            </a:r>
            <a:r>
              <a:rPr sz="2800" spc="75" dirty="0">
                <a:cs typeface="Arial"/>
              </a:rPr>
              <a:t>the </a:t>
            </a:r>
            <a:r>
              <a:rPr sz="2800" spc="60" dirty="0">
                <a:cs typeface="Arial"/>
              </a:rPr>
              <a:t>floor</a:t>
            </a:r>
            <a:endParaRPr sz="2800" dirty="0">
              <a:cs typeface="Arial"/>
            </a:endParaRPr>
          </a:p>
          <a:p>
            <a:pPr marL="469265" marR="332105" indent="-457200">
              <a:lnSpc>
                <a:spcPts val="3040"/>
              </a:lnSpc>
              <a:spcBef>
                <a:spcPts val="1215"/>
              </a:spcBef>
              <a:buClr>
                <a:schemeClr val="accent6">
                  <a:lumMod val="75000"/>
                </a:schemeClr>
              </a:buClr>
              <a:buFont typeface="Arial" panose="020B0604020202020204" pitchFamily="34" charset="0"/>
              <a:buChar char="•"/>
              <a:tabLst>
                <a:tab pos="358775" algn="l"/>
              </a:tabLst>
            </a:pPr>
            <a:r>
              <a:rPr sz="2800" dirty="0">
                <a:cs typeface="Arial"/>
              </a:rPr>
              <a:t>Record</a:t>
            </a:r>
            <a:r>
              <a:rPr sz="2800" spc="250" dirty="0">
                <a:cs typeface="Arial"/>
              </a:rPr>
              <a:t> </a:t>
            </a:r>
            <a:r>
              <a:rPr sz="2800" spc="65" dirty="0">
                <a:cs typeface="Arial"/>
              </a:rPr>
              <a:t>measurement</a:t>
            </a:r>
            <a:r>
              <a:rPr sz="2800" spc="310" dirty="0">
                <a:cs typeface="Arial"/>
              </a:rPr>
              <a:t> </a:t>
            </a:r>
            <a:r>
              <a:rPr sz="2800" dirty="0">
                <a:cs typeface="Arial"/>
              </a:rPr>
              <a:t>at</a:t>
            </a:r>
            <a:r>
              <a:rPr sz="2800" spc="50" dirty="0">
                <a:cs typeface="Arial"/>
              </a:rPr>
              <a:t> </a:t>
            </a:r>
            <a:r>
              <a:rPr sz="2800" spc="105" dirty="0">
                <a:cs typeface="Arial"/>
              </a:rPr>
              <a:t>the</a:t>
            </a:r>
            <a:r>
              <a:rPr sz="2800" spc="80" dirty="0">
                <a:cs typeface="Arial"/>
              </a:rPr>
              <a:t> </a:t>
            </a:r>
            <a:r>
              <a:rPr sz="2800" spc="70" dirty="0">
                <a:cs typeface="Arial"/>
              </a:rPr>
              <a:t>end of</a:t>
            </a:r>
            <a:r>
              <a:rPr sz="2800" spc="25" dirty="0">
                <a:cs typeface="Arial"/>
              </a:rPr>
              <a:t> </a:t>
            </a:r>
            <a:r>
              <a:rPr sz="2800" dirty="0">
                <a:cs typeface="Arial"/>
              </a:rPr>
              <a:t>a</a:t>
            </a:r>
            <a:r>
              <a:rPr sz="2800" spc="55" dirty="0">
                <a:cs typeface="Arial"/>
              </a:rPr>
              <a:t> </a:t>
            </a:r>
            <a:r>
              <a:rPr sz="2800" spc="60" dirty="0">
                <a:cs typeface="Arial"/>
              </a:rPr>
              <a:t>normal</a:t>
            </a:r>
            <a:r>
              <a:rPr sz="2800" spc="70" dirty="0">
                <a:cs typeface="Arial"/>
              </a:rPr>
              <a:t> </a:t>
            </a:r>
            <a:r>
              <a:rPr sz="2800" spc="40" dirty="0">
                <a:cs typeface="Arial"/>
              </a:rPr>
              <a:t>expiration</a:t>
            </a:r>
            <a:endParaRPr sz="2800" dirty="0">
              <a:cs typeface="Arial"/>
            </a:endParaRPr>
          </a:p>
        </p:txBody>
      </p:sp>
      <p:sp>
        <p:nvSpPr>
          <p:cNvPr id="7" name="object 7"/>
          <p:cNvSpPr txBox="1"/>
          <p:nvPr/>
        </p:nvSpPr>
        <p:spPr>
          <a:xfrm>
            <a:off x="7102086" y="1344210"/>
            <a:ext cx="1566426" cy="402033"/>
          </a:xfrm>
          <a:prstGeom prst="rect">
            <a:avLst/>
          </a:prstGeom>
          <a:solidFill>
            <a:srgbClr val="7582B5"/>
          </a:solidFill>
        </p:spPr>
        <p:txBody>
          <a:bodyPr vert="horz" wrap="square" lIns="0" tIns="1905" rIns="0" bIns="0" rtlCol="0">
            <a:spAutoFit/>
          </a:bodyPr>
          <a:lstStyle/>
          <a:p>
            <a:pPr algn="ctr">
              <a:lnSpc>
                <a:spcPct val="100000"/>
              </a:lnSpc>
              <a:spcBef>
                <a:spcPts val="15"/>
              </a:spcBef>
            </a:pPr>
            <a:r>
              <a:rPr sz="1300" b="1" dirty="0">
                <a:solidFill>
                  <a:srgbClr val="F2F7F6"/>
                </a:solidFill>
                <a:latin typeface="Arial"/>
                <a:cs typeface="Arial"/>
              </a:rPr>
              <a:t>Women</a:t>
            </a:r>
            <a:r>
              <a:rPr sz="1300" b="1" spc="30" dirty="0">
                <a:solidFill>
                  <a:srgbClr val="F2F7F6"/>
                </a:solidFill>
                <a:latin typeface="Arial"/>
                <a:cs typeface="Arial"/>
              </a:rPr>
              <a:t> </a:t>
            </a:r>
            <a:r>
              <a:rPr sz="1300" b="1" spc="60" dirty="0">
                <a:solidFill>
                  <a:srgbClr val="F2F7F6"/>
                </a:solidFill>
                <a:latin typeface="Arial"/>
                <a:cs typeface="Arial"/>
              </a:rPr>
              <a:t>&gt;35</a:t>
            </a:r>
            <a:r>
              <a:rPr sz="1300" b="1" dirty="0">
                <a:solidFill>
                  <a:srgbClr val="F2F7F6"/>
                </a:solidFill>
                <a:latin typeface="Arial"/>
                <a:cs typeface="Arial"/>
              </a:rPr>
              <a:t> </a:t>
            </a:r>
            <a:r>
              <a:rPr sz="1300" b="1" spc="-10" dirty="0">
                <a:solidFill>
                  <a:srgbClr val="F2F7F6"/>
                </a:solidFill>
                <a:latin typeface="Arial"/>
                <a:cs typeface="Arial"/>
              </a:rPr>
              <a:t>inches</a:t>
            </a:r>
            <a:endParaRPr lang="en-US" sz="1300" b="1" spc="-10" dirty="0">
              <a:solidFill>
                <a:srgbClr val="F2F7F6"/>
              </a:solidFill>
              <a:latin typeface="Arial"/>
              <a:cs typeface="Arial"/>
            </a:endParaRPr>
          </a:p>
          <a:p>
            <a:pPr algn="ctr">
              <a:spcBef>
                <a:spcPts val="15"/>
              </a:spcBef>
            </a:pPr>
            <a:r>
              <a:rPr lang="en-US" sz="1300" b="1" dirty="0">
                <a:solidFill>
                  <a:srgbClr val="F2F7F6"/>
                </a:solidFill>
                <a:latin typeface="Arial"/>
                <a:cs typeface="Arial"/>
              </a:rPr>
              <a:t>increased</a:t>
            </a:r>
            <a:r>
              <a:rPr lang="en-US" sz="1300" b="1" spc="35" dirty="0">
                <a:solidFill>
                  <a:srgbClr val="F2F7F6"/>
                </a:solidFill>
                <a:latin typeface="Arial"/>
                <a:cs typeface="Arial"/>
              </a:rPr>
              <a:t> </a:t>
            </a:r>
            <a:r>
              <a:rPr lang="en-US" sz="1300" b="1" spc="-10" dirty="0">
                <a:solidFill>
                  <a:srgbClr val="F2F7F6"/>
                </a:solidFill>
                <a:latin typeface="Arial"/>
                <a:cs typeface="Arial"/>
              </a:rPr>
              <a:t>risk*</a:t>
            </a:r>
            <a:endParaRPr lang="en-US" sz="1300" dirty="0">
              <a:latin typeface="Arial"/>
              <a:cs typeface="Arial"/>
            </a:endParaRPr>
          </a:p>
        </p:txBody>
      </p:sp>
      <p:sp>
        <p:nvSpPr>
          <p:cNvPr id="8" name="object 8"/>
          <p:cNvSpPr txBox="1"/>
          <p:nvPr/>
        </p:nvSpPr>
        <p:spPr>
          <a:xfrm>
            <a:off x="8668511" y="1344210"/>
            <a:ext cx="1365954" cy="414857"/>
          </a:xfrm>
          <a:prstGeom prst="rect">
            <a:avLst/>
          </a:prstGeom>
          <a:solidFill>
            <a:srgbClr val="348CA5"/>
          </a:solidFill>
        </p:spPr>
        <p:txBody>
          <a:bodyPr vert="horz" wrap="square" lIns="0" tIns="1905" rIns="0" bIns="0" rtlCol="0">
            <a:spAutoFit/>
          </a:bodyPr>
          <a:lstStyle/>
          <a:p>
            <a:pPr algn="ctr">
              <a:lnSpc>
                <a:spcPct val="100000"/>
              </a:lnSpc>
              <a:spcBef>
                <a:spcPts val="15"/>
              </a:spcBef>
            </a:pPr>
            <a:r>
              <a:rPr sz="1300" b="1" dirty="0">
                <a:solidFill>
                  <a:srgbClr val="F2F7F6"/>
                </a:solidFill>
                <a:latin typeface="Arial"/>
                <a:cs typeface="Arial"/>
              </a:rPr>
              <a:t>Men</a:t>
            </a:r>
            <a:r>
              <a:rPr sz="1300" b="1" spc="125" dirty="0">
                <a:solidFill>
                  <a:srgbClr val="F2F7F6"/>
                </a:solidFill>
                <a:latin typeface="Arial"/>
                <a:cs typeface="Arial"/>
              </a:rPr>
              <a:t> </a:t>
            </a:r>
            <a:r>
              <a:rPr sz="1300" b="1" dirty="0">
                <a:solidFill>
                  <a:srgbClr val="F2F7F6"/>
                </a:solidFill>
                <a:latin typeface="Arial"/>
                <a:cs typeface="Arial"/>
              </a:rPr>
              <a:t>&gt;40</a:t>
            </a:r>
            <a:r>
              <a:rPr sz="1300" b="1" spc="180" dirty="0">
                <a:solidFill>
                  <a:srgbClr val="F2F7F6"/>
                </a:solidFill>
                <a:latin typeface="Arial"/>
                <a:cs typeface="Arial"/>
              </a:rPr>
              <a:t> </a:t>
            </a:r>
            <a:r>
              <a:rPr sz="1300" b="1" spc="-10" dirty="0">
                <a:solidFill>
                  <a:srgbClr val="F2F7F6"/>
                </a:solidFill>
                <a:latin typeface="Arial"/>
                <a:cs typeface="Arial"/>
              </a:rPr>
              <a:t>inches</a:t>
            </a:r>
            <a:endParaRPr sz="1300" dirty="0">
              <a:latin typeface="Arial"/>
              <a:cs typeface="Arial"/>
            </a:endParaRPr>
          </a:p>
          <a:p>
            <a:pPr marL="45720" marR="12065" algn="ctr">
              <a:lnSpc>
                <a:spcPct val="100000"/>
              </a:lnSpc>
              <a:spcBef>
                <a:spcPts val="130"/>
              </a:spcBef>
            </a:pPr>
            <a:r>
              <a:rPr sz="1300" b="1" dirty="0">
                <a:solidFill>
                  <a:srgbClr val="F2F7F6"/>
                </a:solidFill>
                <a:latin typeface="Arial"/>
                <a:cs typeface="Arial"/>
              </a:rPr>
              <a:t>increased</a:t>
            </a:r>
            <a:r>
              <a:rPr sz="1300" b="1" spc="35" dirty="0">
                <a:solidFill>
                  <a:srgbClr val="F2F7F6"/>
                </a:solidFill>
                <a:latin typeface="Arial"/>
                <a:cs typeface="Arial"/>
              </a:rPr>
              <a:t> </a:t>
            </a:r>
            <a:r>
              <a:rPr sz="1300" b="1" spc="-10" dirty="0">
                <a:solidFill>
                  <a:srgbClr val="F2F7F6"/>
                </a:solidFill>
                <a:latin typeface="Arial"/>
                <a:cs typeface="Arial"/>
              </a:rPr>
              <a:t>risk*</a:t>
            </a:r>
            <a:endParaRPr lang="en-US" sz="1300" b="1" spc="-10" dirty="0">
              <a:solidFill>
                <a:srgbClr val="F2F7F6"/>
              </a:solidFill>
              <a:latin typeface="Arial"/>
              <a:cs typeface="Arial"/>
            </a:endParaRPr>
          </a:p>
        </p:txBody>
      </p:sp>
      <p:sp>
        <p:nvSpPr>
          <p:cNvPr id="10" name="object 10"/>
          <p:cNvSpPr txBox="1"/>
          <p:nvPr/>
        </p:nvSpPr>
        <p:spPr>
          <a:xfrm>
            <a:off x="474462" y="6261242"/>
            <a:ext cx="3302009"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3D4248"/>
                </a:solidFill>
                <a:cs typeface="Arial"/>
              </a:rPr>
              <a:t>NHLBI</a:t>
            </a:r>
            <a:r>
              <a:rPr sz="1200" spc="120" dirty="0">
                <a:solidFill>
                  <a:srgbClr val="3D4248"/>
                </a:solidFill>
                <a:cs typeface="Arial"/>
              </a:rPr>
              <a:t> </a:t>
            </a:r>
            <a:r>
              <a:rPr sz="1200" spc="10" dirty="0">
                <a:solidFill>
                  <a:srgbClr val="3D4248"/>
                </a:solidFill>
                <a:cs typeface="Arial"/>
              </a:rPr>
              <a:t>Obesity</a:t>
            </a:r>
            <a:r>
              <a:rPr sz="1200" spc="190" dirty="0">
                <a:solidFill>
                  <a:srgbClr val="3D4248"/>
                </a:solidFill>
                <a:cs typeface="Arial"/>
              </a:rPr>
              <a:t> </a:t>
            </a:r>
            <a:r>
              <a:rPr sz="1200" spc="10" dirty="0">
                <a:solidFill>
                  <a:srgbClr val="3D4248"/>
                </a:solidFill>
                <a:cs typeface="Arial"/>
              </a:rPr>
              <a:t>Education</a:t>
            </a:r>
            <a:r>
              <a:rPr sz="1200" spc="160" dirty="0">
                <a:solidFill>
                  <a:srgbClr val="3D4248"/>
                </a:solidFill>
                <a:cs typeface="Arial"/>
              </a:rPr>
              <a:t> </a:t>
            </a:r>
            <a:r>
              <a:rPr sz="1200" spc="10" dirty="0">
                <a:solidFill>
                  <a:srgbClr val="3D4248"/>
                </a:solidFill>
                <a:cs typeface="Arial"/>
              </a:rPr>
              <a:t>Initiative.</a:t>
            </a:r>
            <a:r>
              <a:rPr sz="1200" spc="120" dirty="0">
                <a:solidFill>
                  <a:srgbClr val="3D4248"/>
                </a:solidFill>
                <a:cs typeface="Arial"/>
              </a:rPr>
              <a:t> </a:t>
            </a:r>
            <a:r>
              <a:rPr sz="1200" i="1" spc="10" dirty="0">
                <a:solidFill>
                  <a:srgbClr val="3D4248"/>
                </a:solidFill>
                <a:cs typeface="Arial"/>
              </a:rPr>
              <a:t>NIH</a:t>
            </a:r>
            <a:r>
              <a:rPr sz="1200" i="1" spc="10" dirty="0">
                <a:solidFill>
                  <a:srgbClr val="5B6675"/>
                </a:solidFill>
                <a:cs typeface="Arial"/>
              </a:rPr>
              <a:t>.</a:t>
            </a:r>
            <a:r>
              <a:rPr sz="1200" i="1" spc="60" dirty="0">
                <a:solidFill>
                  <a:srgbClr val="5B6675"/>
                </a:solidFill>
                <a:cs typeface="Arial"/>
              </a:rPr>
              <a:t> </a:t>
            </a:r>
            <a:r>
              <a:rPr sz="1200" spc="65" dirty="0">
                <a:solidFill>
                  <a:srgbClr val="3D4248"/>
                </a:solidFill>
                <a:cs typeface="Arial"/>
              </a:rPr>
              <a:t>2000.</a:t>
            </a:r>
            <a:endParaRPr sz="1200" dirty="0">
              <a:cs typeface="Arial"/>
            </a:endParaRPr>
          </a:p>
        </p:txBody>
      </p:sp>
      <p:sp>
        <p:nvSpPr>
          <p:cNvPr id="11" name="object 11"/>
          <p:cNvSpPr txBox="1"/>
          <p:nvPr/>
        </p:nvSpPr>
        <p:spPr>
          <a:xfrm>
            <a:off x="7102085" y="5513790"/>
            <a:ext cx="2922786" cy="397481"/>
          </a:xfrm>
          <a:prstGeom prst="rect">
            <a:avLst/>
          </a:prstGeom>
          <a:ln>
            <a:solidFill>
              <a:srgbClr val="00B0F0"/>
            </a:solidFill>
          </a:ln>
        </p:spPr>
        <p:txBody>
          <a:bodyPr vert="horz" wrap="square" lIns="0" tIns="12700" rIns="0" bIns="0" rtlCol="0">
            <a:spAutoFit/>
          </a:bodyPr>
          <a:lstStyle/>
          <a:p>
            <a:pPr marL="12700" marR="5080" indent="635" algn="ctr">
              <a:lnSpc>
                <a:spcPct val="131500"/>
              </a:lnSpc>
              <a:spcBef>
                <a:spcPts val="100"/>
              </a:spcBef>
            </a:pPr>
            <a:r>
              <a:rPr sz="1000" b="1" spc="90" dirty="0">
                <a:solidFill>
                  <a:srgbClr val="16A5DF"/>
                </a:solidFill>
                <a:latin typeface="Arial"/>
                <a:cs typeface="Arial"/>
              </a:rPr>
              <a:t>Measuring-</a:t>
            </a:r>
            <a:r>
              <a:rPr sz="1000" b="1" spc="100" dirty="0">
                <a:solidFill>
                  <a:srgbClr val="16A5DF"/>
                </a:solidFill>
                <a:latin typeface="Arial"/>
                <a:cs typeface="Arial"/>
              </a:rPr>
              <a:t>Tape</a:t>
            </a:r>
            <a:r>
              <a:rPr sz="1000" b="1" spc="110" dirty="0">
                <a:solidFill>
                  <a:srgbClr val="16A5DF"/>
                </a:solidFill>
                <a:latin typeface="Arial"/>
                <a:cs typeface="Arial"/>
              </a:rPr>
              <a:t> </a:t>
            </a:r>
            <a:r>
              <a:rPr sz="1000" b="1" spc="70" dirty="0">
                <a:solidFill>
                  <a:srgbClr val="16A5DF"/>
                </a:solidFill>
                <a:latin typeface="Arial"/>
                <a:cs typeface="Arial"/>
              </a:rPr>
              <a:t>Position</a:t>
            </a:r>
            <a:r>
              <a:rPr sz="1000" b="1" spc="185" dirty="0">
                <a:solidFill>
                  <a:srgbClr val="16A5DF"/>
                </a:solidFill>
                <a:latin typeface="Arial"/>
                <a:cs typeface="Arial"/>
              </a:rPr>
              <a:t> </a:t>
            </a:r>
            <a:r>
              <a:rPr sz="1000" b="1" spc="60" dirty="0">
                <a:solidFill>
                  <a:srgbClr val="16A5DF"/>
                </a:solidFill>
                <a:latin typeface="Arial"/>
                <a:cs typeface="Arial"/>
              </a:rPr>
              <a:t>for</a:t>
            </a:r>
            <a:r>
              <a:rPr sz="1000" b="1" spc="85" dirty="0">
                <a:solidFill>
                  <a:srgbClr val="16A5DF"/>
                </a:solidFill>
                <a:latin typeface="Arial"/>
                <a:cs typeface="Arial"/>
              </a:rPr>
              <a:t> </a:t>
            </a:r>
            <a:r>
              <a:rPr sz="1000" b="1" spc="75" dirty="0">
                <a:solidFill>
                  <a:srgbClr val="16A5DF"/>
                </a:solidFill>
                <a:latin typeface="Arial"/>
                <a:cs typeface="Arial"/>
              </a:rPr>
              <a:t>Waist </a:t>
            </a:r>
            <a:r>
              <a:rPr sz="1000" b="1" spc="90" dirty="0">
                <a:solidFill>
                  <a:srgbClr val="16A5DF"/>
                </a:solidFill>
                <a:latin typeface="Arial"/>
                <a:cs typeface="Arial"/>
              </a:rPr>
              <a:t>(Abdominal)</a:t>
            </a:r>
            <a:r>
              <a:rPr sz="1000" b="1" spc="200" dirty="0">
                <a:solidFill>
                  <a:srgbClr val="16A5DF"/>
                </a:solidFill>
                <a:latin typeface="Arial"/>
                <a:cs typeface="Arial"/>
              </a:rPr>
              <a:t> </a:t>
            </a:r>
            <a:r>
              <a:rPr sz="1000" b="1" spc="85" dirty="0">
                <a:solidFill>
                  <a:srgbClr val="16A5DF"/>
                </a:solidFill>
                <a:latin typeface="Arial"/>
                <a:cs typeface="Arial"/>
              </a:rPr>
              <a:t>Circumference</a:t>
            </a:r>
            <a:r>
              <a:rPr sz="1000" b="1" spc="200" dirty="0">
                <a:solidFill>
                  <a:srgbClr val="16A5DF"/>
                </a:solidFill>
                <a:latin typeface="Arial"/>
                <a:cs typeface="Arial"/>
              </a:rPr>
              <a:t> </a:t>
            </a:r>
            <a:r>
              <a:rPr sz="1000" b="1" spc="70" dirty="0">
                <a:solidFill>
                  <a:srgbClr val="16A5DF"/>
                </a:solidFill>
                <a:latin typeface="Arial"/>
                <a:cs typeface="Arial"/>
              </a:rPr>
              <a:t>in</a:t>
            </a:r>
            <a:r>
              <a:rPr sz="1000" b="1" spc="135" dirty="0">
                <a:solidFill>
                  <a:srgbClr val="16A5DF"/>
                </a:solidFill>
                <a:latin typeface="Arial"/>
                <a:cs typeface="Arial"/>
              </a:rPr>
              <a:t> </a:t>
            </a:r>
            <a:r>
              <a:rPr sz="1000" b="1" spc="75" dirty="0">
                <a:solidFill>
                  <a:srgbClr val="16A5DF"/>
                </a:solidFill>
                <a:latin typeface="Arial"/>
                <a:cs typeface="Arial"/>
              </a:rPr>
              <a:t>Adults</a:t>
            </a:r>
            <a:endParaRPr sz="1000" dirty="0">
              <a:latin typeface="Arial"/>
              <a:cs typeface="Arial"/>
            </a:endParaRPr>
          </a:p>
        </p:txBody>
      </p:sp>
      <p:sp>
        <p:nvSpPr>
          <p:cNvPr id="12" name="object 12"/>
          <p:cNvSpPr txBox="1"/>
          <p:nvPr/>
        </p:nvSpPr>
        <p:spPr>
          <a:xfrm>
            <a:off x="7102086" y="5896393"/>
            <a:ext cx="2932380" cy="404854"/>
          </a:xfrm>
          <a:prstGeom prst="rect">
            <a:avLst/>
          </a:prstGeom>
        </p:spPr>
        <p:txBody>
          <a:bodyPr vert="horz" wrap="square" lIns="0" tIns="17145" rIns="0" bIns="0" rtlCol="0">
            <a:spAutoFit/>
          </a:bodyPr>
          <a:lstStyle/>
          <a:p>
            <a:pPr marL="12700" marR="5080" indent="1905">
              <a:lnSpc>
                <a:spcPct val="105600"/>
              </a:lnSpc>
              <a:spcBef>
                <a:spcPts val="135"/>
              </a:spcBef>
            </a:pPr>
            <a:r>
              <a:rPr sz="1400" spc="10" dirty="0">
                <a:solidFill>
                  <a:srgbClr val="1C4B6B"/>
                </a:solidFill>
                <a:latin typeface="Arial"/>
                <a:cs typeface="Arial"/>
              </a:rPr>
              <a:t>*</a:t>
            </a:r>
            <a:r>
              <a:rPr sz="1000" spc="10" dirty="0">
                <a:solidFill>
                  <a:srgbClr val="1C4B6B"/>
                </a:solidFill>
                <a:latin typeface="Arial"/>
                <a:cs typeface="Arial"/>
              </a:rPr>
              <a:t>Ethnic/age-related</a:t>
            </a:r>
            <a:r>
              <a:rPr sz="1000" spc="-65" dirty="0">
                <a:solidFill>
                  <a:srgbClr val="1C4B6B"/>
                </a:solidFill>
                <a:latin typeface="Arial"/>
                <a:cs typeface="Arial"/>
              </a:rPr>
              <a:t> </a:t>
            </a:r>
            <a:r>
              <a:rPr sz="1000" spc="10" dirty="0">
                <a:solidFill>
                  <a:srgbClr val="1C4B6B"/>
                </a:solidFill>
                <a:latin typeface="Arial"/>
                <a:cs typeface="Arial"/>
              </a:rPr>
              <a:t>differences</a:t>
            </a:r>
            <a:r>
              <a:rPr sz="1000" spc="150" dirty="0">
                <a:solidFill>
                  <a:srgbClr val="1C4B6B"/>
                </a:solidFill>
                <a:latin typeface="Arial"/>
                <a:cs typeface="Arial"/>
              </a:rPr>
              <a:t> </a:t>
            </a:r>
            <a:r>
              <a:rPr sz="1000" spc="10" dirty="0">
                <a:solidFill>
                  <a:srgbClr val="1C4B6B"/>
                </a:solidFill>
                <a:latin typeface="Arial"/>
                <a:cs typeface="Arial"/>
              </a:rPr>
              <a:t>affect</a:t>
            </a:r>
            <a:r>
              <a:rPr sz="1000" spc="204" dirty="0">
                <a:solidFill>
                  <a:srgbClr val="1C4B6B"/>
                </a:solidFill>
                <a:latin typeface="Arial"/>
                <a:cs typeface="Arial"/>
              </a:rPr>
              <a:t> </a:t>
            </a:r>
            <a:r>
              <a:rPr sz="1000" spc="10" dirty="0">
                <a:solidFill>
                  <a:srgbClr val="1C4B6B"/>
                </a:solidFill>
                <a:latin typeface="Arial"/>
                <a:cs typeface="Arial"/>
              </a:rPr>
              <a:t>predictive</a:t>
            </a:r>
            <a:r>
              <a:rPr sz="1000" spc="120" dirty="0">
                <a:solidFill>
                  <a:srgbClr val="1C4B6B"/>
                </a:solidFill>
                <a:latin typeface="Arial"/>
                <a:cs typeface="Arial"/>
              </a:rPr>
              <a:t> </a:t>
            </a:r>
            <a:r>
              <a:rPr sz="1000" spc="-10" dirty="0">
                <a:solidFill>
                  <a:srgbClr val="1C4B6B"/>
                </a:solidFill>
                <a:latin typeface="Arial"/>
                <a:cs typeface="Arial"/>
              </a:rPr>
              <a:t>validity </a:t>
            </a:r>
            <a:r>
              <a:rPr sz="1000" dirty="0">
                <a:solidFill>
                  <a:srgbClr val="1C4B6B"/>
                </a:solidFill>
                <a:latin typeface="Arial"/>
                <a:cs typeface="Arial"/>
              </a:rPr>
              <a:t>of</a:t>
            </a:r>
            <a:r>
              <a:rPr sz="1000" spc="135" dirty="0">
                <a:solidFill>
                  <a:srgbClr val="1C4B6B"/>
                </a:solidFill>
                <a:latin typeface="Arial"/>
                <a:cs typeface="Arial"/>
              </a:rPr>
              <a:t> </a:t>
            </a:r>
            <a:r>
              <a:rPr sz="1000" spc="-20" dirty="0">
                <a:solidFill>
                  <a:srgbClr val="1C4B6B"/>
                </a:solidFill>
                <a:latin typeface="Arial"/>
                <a:cs typeface="Arial"/>
              </a:rPr>
              <a:t>WC</a:t>
            </a:r>
            <a:r>
              <a:rPr sz="1000" spc="-25" dirty="0">
                <a:solidFill>
                  <a:srgbClr val="1C4B6B"/>
                </a:solidFill>
                <a:latin typeface="Arial"/>
                <a:cs typeface="Arial"/>
              </a:rPr>
              <a:t> </a:t>
            </a:r>
            <a:r>
              <a:rPr sz="1000" spc="-20" dirty="0">
                <a:solidFill>
                  <a:srgbClr val="1C4B6B"/>
                </a:solidFill>
                <a:latin typeface="Arial"/>
                <a:cs typeface="Arial"/>
              </a:rPr>
              <a:t>as</a:t>
            </a:r>
            <a:r>
              <a:rPr sz="1000" spc="-10" dirty="0">
                <a:solidFill>
                  <a:srgbClr val="1C4B6B"/>
                </a:solidFill>
                <a:latin typeface="Arial"/>
                <a:cs typeface="Arial"/>
              </a:rPr>
              <a:t> </a:t>
            </a:r>
            <a:r>
              <a:rPr sz="1000" dirty="0">
                <a:solidFill>
                  <a:srgbClr val="1C4B6B"/>
                </a:solidFill>
                <a:latin typeface="Arial"/>
                <a:cs typeface="Arial"/>
              </a:rPr>
              <a:t>surrogate</a:t>
            </a:r>
            <a:r>
              <a:rPr sz="1000" spc="85" dirty="0">
                <a:solidFill>
                  <a:srgbClr val="1C4B6B"/>
                </a:solidFill>
                <a:latin typeface="Arial"/>
                <a:cs typeface="Arial"/>
              </a:rPr>
              <a:t> </a:t>
            </a:r>
            <a:r>
              <a:rPr sz="1000" dirty="0">
                <a:solidFill>
                  <a:srgbClr val="1C4B6B"/>
                </a:solidFill>
                <a:latin typeface="Arial"/>
                <a:cs typeface="Arial"/>
              </a:rPr>
              <a:t>for</a:t>
            </a:r>
            <a:r>
              <a:rPr sz="1000" spc="190" dirty="0">
                <a:solidFill>
                  <a:srgbClr val="1C4B6B"/>
                </a:solidFill>
                <a:latin typeface="Arial"/>
                <a:cs typeface="Arial"/>
              </a:rPr>
              <a:t> </a:t>
            </a:r>
            <a:r>
              <a:rPr sz="1000" dirty="0">
                <a:solidFill>
                  <a:srgbClr val="1C4B6B"/>
                </a:solidFill>
                <a:latin typeface="Arial"/>
                <a:cs typeface="Arial"/>
              </a:rPr>
              <a:t>abdominal</a:t>
            </a:r>
            <a:r>
              <a:rPr sz="1000" spc="75" dirty="0">
                <a:solidFill>
                  <a:srgbClr val="1C4B6B"/>
                </a:solidFill>
                <a:latin typeface="Arial"/>
                <a:cs typeface="Arial"/>
              </a:rPr>
              <a:t> </a:t>
            </a:r>
            <a:r>
              <a:rPr sz="1000" spc="-25" dirty="0">
                <a:solidFill>
                  <a:srgbClr val="1C4B6B"/>
                </a:solidFill>
                <a:latin typeface="Arial"/>
                <a:cs typeface="Arial"/>
              </a:rPr>
              <a:t>fat</a:t>
            </a:r>
            <a:endParaRPr sz="1000" dirty="0">
              <a:latin typeface="Arial"/>
              <a:cs typeface="Arial"/>
            </a:endParaRPr>
          </a:p>
        </p:txBody>
      </p:sp>
      <p:sp>
        <p:nvSpPr>
          <p:cNvPr id="13" name="object 13"/>
          <p:cNvSpPr/>
          <p:nvPr/>
        </p:nvSpPr>
        <p:spPr>
          <a:xfrm>
            <a:off x="10780433" y="6665138"/>
            <a:ext cx="132715" cy="85090"/>
          </a:xfrm>
          <a:custGeom>
            <a:avLst/>
            <a:gdLst/>
            <a:ahLst/>
            <a:cxnLst/>
            <a:rect l="l" t="t" r="r" b="b"/>
            <a:pathLst>
              <a:path w="132715" h="85090">
                <a:moveTo>
                  <a:pt x="36499" y="0"/>
                </a:moveTo>
                <a:lnTo>
                  <a:pt x="0" y="0"/>
                </a:lnTo>
                <a:lnTo>
                  <a:pt x="0" y="84670"/>
                </a:lnTo>
                <a:lnTo>
                  <a:pt x="36499" y="84670"/>
                </a:lnTo>
                <a:lnTo>
                  <a:pt x="36499" y="0"/>
                </a:lnTo>
                <a:close/>
              </a:path>
              <a:path w="132715" h="85090">
                <a:moveTo>
                  <a:pt x="132537" y="0"/>
                </a:moveTo>
                <a:lnTo>
                  <a:pt x="74041" y="0"/>
                </a:lnTo>
                <a:lnTo>
                  <a:pt x="74041" y="84670"/>
                </a:lnTo>
                <a:lnTo>
                  <a:pt x="132537" y="84670"/>
                </a:lnTo>
                <a:lnTo>
                  <a:pt x="132537" y="0"/>
                </a:lnTo>
                <a:close/>
              </a:path>
            </a:pathLst>
          </a:custGeom>
          <a:solidFill>
            <a:srgbClr val="D8E1ED"/>
          </a:solidFill>
        </p:spPr>
        <p:txBody>
          <a:bodyPr wrap="square" lIns="0" tIns="0" rIns="0" bIns="0" rtlCol="0"/>
          <a:lstStyle/>
          <a:p>
            <a:endParaRPr/>
          </a:p>
        </p:txBody>
      </p:sp>
      <p:sp>
        <p:nvSpPr>
          <p:cNvPr id="14" name="object 14"/>
          <p:cNvSpPr/>
          <p:nvPr/>
        </p:nvSpPr>
        <p:spPr>
          <a:xfrm>
            <a:off x="11083653" y="6658736"/>
            <a:ext cx="53975" cy="93345"/>
          </a:xfrm>
          <a:custGeom>
            <a:avLst/>
            <a:gdLst/>
            <a:ahLst/>
            <a:cxnLst/>
            <a:rect l="l" t="t" r="r" b="b"/>
            <a:pathLst>
              <a:path w="53975" h="93345">
                <a:moveTo>
                  <a:pt x="53641" y="93133"/>
                </a:moveTo>
                <a:lnTo>
                  <a:pt x="0" y="93133"/>
                </a:lnTo>
                <a:lnTo>
                  <a:pt x="0" y="0"/>
                </a:lnTo>
                <a:lnTo>
                  <a:pt x="53641" y="0"/>
                </a:lnTo>
                <a:lnTo>
                  <a:pt x="53641" y="93133"/>
                </a:lnTo>
                <a:close/>
              </a:path>
            </a:pathLst>
          </a:custGeom>
          <a:solidFill>
            <a:srgbClr val="D8E1ED"/>
          </a:solidFill>
        </p:spPr>
        <p:txBody>
          <a:bodyPr wrap="square" lIns="0" tIns="0" rIns="0" bIns="0" rtlCol="0"/>
          <a:lstStyle/>
          <a:p>
            <a:endParaRPr/>
          </a:p>
        </p:txBody>
      </p:sp>
      <p:sp>
        <p:nvSpPr>
          <p:cNvPr id="15" name="object 15"/>
          <p:cNvSpPr/>
          <p:nvPr/>
        </p:nvSpPr>
        <p:spPr>
          <a:xfrm>
            <a:off x="11319989" y="6665136"/>
            <a:ext cx="10795" cy="85090"/>
          </a:xfrm>
          <a:custGeom>
            <a:avLst/>
            <a:gdLst/>
            <a:ahLst/>
            <a:cxnLst/>
            <a:rect l="l" t="t" r="r" b="b"/>
            <a:pathLst>
              <a:path w="10795" h="85090">
                <a:moveTo>
                  <a:pt x="10728" y="84666"/>
                </a:moveTo>
                <a:lnTo>
                  <a:pt x="0" y="84666"/>
                </a:lnTo>
                <a:lnTo>
                  <a:pt x="0" y="0"/>
                </a:lnTo>
                <a:lnTo>
                  <a:pt x="10728" y="0"/>
                </a:lnTo>
                <a:lnTo>
                  <a:pt x="10728" y="84666"/>
                </a:lnTo>
                <a:close/>
              </a:path>
            </a:pathLst>
          </a:custGeom>
          <a:solidFill>
            <a:srgbClr val="BFCDDB"/>
          </a:solidFill>
        </p:spPr>
        <p:txBody>
          <a:bodyPr wrap="square" lIns="0" tIns="0" rIns="0" bIns="0" rtlCol="0"/>
          <a:lstStyle/>
          <a:p>
            <a:endParaRPr/>
          </a:p>
        </p:txBody>
      </p:sp>
      <p:sp>
        <p:nvSpPr>
          <p:cNvPr id="16" name="object 16"/>
          <p:cNvSpPr/>
          <p:nvPr/>
        </p:nvSpPr>
        <p:spPr>
          <a:xfrm>
            <a:off x="11406486" y="6665136"/>
            <a:ext cx="10795" cy="85090"/>
          </a:xfrm>
          <a:custGeom>
            <a:avLst/>
            <a:gdLst/>
            <a:ahLst/>
            <a:cxnLst/>
            <a:rect l="l" t="t" r="r" b="b"/>
            <a:pathLst>
              <a:path w="10795" h="85090">
                <a:moveTo>
                  <a:pt x="10728" y="84666"/>
                </a:moveTo>
                <a:lnTo>
                  <a:pt x="0" y="84666"/>
                </a:lnTo>
                <a:lnTo>
                  <a:pt x="0" y="0"/>
                </a:lnTo>
                <a:lnTo>
                  <a:pt x="10728" y="0"/>
                </a:lnTo>
                <a:lnTo>
                  <a:pt x="10728" y="84666"/>
                </a:lnTo>
                <a:close/>
              </a:path>
            </a:pathLst>
          </a:custGeom>
          <a:solidFill>
            <a:srgbClr val="D8E1ED"/>
          </a:solidFill>
        </p:spPr>
        <p:txBody>
          <a:bodyPr wrap="square" lIns="0" tIns="0" rIns="0" bIns="0" rtlCol="0"/>
          <a:lstStyle/>
          <a:p>
            <a:endParaRPr/>
          </a:p>
        </p:txBody>
      </p:sp>
      <p:sp>
        <p:nvSpPr>
          <p:cNvPr id="17" name="object 17"/>
          <p:cNvSpPr/>
          <p:nvPr/>
        </p:nvSpPr>
        <p:spPr>
          <a:xfrm>
            <a:off x="11544043" y="6665136"/>
            <a:ext cx="108585" cy="85090"/>
          </a:xfrm>
          <a:custGeom>
            <a:avLst/>
            <a:gdLst/>
            <a:ahLst/>
            <a:cxnLst/>
            <a:rect l="l" t="t" r="r" b="b"/>
            <a:pathLst>
              <a:path w="108584" h="85090">
                <a:moveTo>
                  <a:pt x="108241" y="84666"/>
                </a:moveTo>
                <a:lnTo>
                  <a:pt x="0" y="84666"/>
                </a:lnTo>
                <a:lnTo>
                  <a:pt x="0" y="0"/>
                </a:lnTo>
                <a:lnTo>
                  <a:pt x="108241" y="0"/>
                </a:lnTo>
                <a:lnTo>
                  <a:pt x="108241" y="84666"/>
                </a:lnTo>
                <a:close/>
              </a:path>
            </a:pathLst>
          </a:custGeom>
          <a:solidFill>
            <a:srgbClr val="D8E1ED"/>
          </a:solidFill>
        </p:spPr>
        <p:txBody>
          <a:bodyPr wrap="square" lIns="0" tIns="0" rIns="0" bIns="0" rtlCol="0"/>
          <a:lstStyle/>
          <a:p>
            <a:endParaRPr/>
          </a:p>
        </p:txBody>
      </p:sp>
      <p:sp>
        <p:nvSpPr>
          <p:cNvPr id="18" name="object 18"/>
          <p:cNvSpPr/>
          <p:nvPr/>
        </p:nvSpPr>
        <p:spPr>
          <a:xfrm>
            <a:off x="11705734" y="6665136"/>
            <a:ext cx="10795" cy="85090"/>
          </a:xfrm>
          <a:custGeom>
            <a:avLst/>
            <a:gdLst/>
            <a:ahLst/>
            <a:cxnLst/>
            <a:rect l="l" t="t" r="r" b="b"/>
            <a:pathLst>
              <a:path w="10795" h="85090">
                <a:moveTo>
                  <a:pt x="10728" y="84666"/>
                </a:moveTo>
                <a:lnTo>
                  <a:pt x="0" y="84666"/>
                </a:lnTo>
                <a:lnTo>
                  <a:pt x="0" y="0"/>
                </a:lnTo>
                <a:lnTo>
                  <a:pt x="10728" y="0"/>
                </a:lnTo>
                <a:lnTo>
                  <a:pt x="10728" y="84666"/>
                </a:lnTo>
                <a:close/>
              </a:path>
            </a:pathLst>
          </a:custGeom>
          <a:solidFill>
            <a:srgbClr val="D8E1ED"/>
          </a:solidFill>
        </p:spPr>
        <p:txBody>
          <a:bodyPr wrap="square" lIns="0" tIns="0" rIns="0" bIns="0" rtlCol="0"/>
          <a:lstStyle/>
          <a:p>
            <a:endParaRPr/>
          </a:p>
        </p:txBody>
      </p:sp>
      <p:sp>
        <p:nvSpPr>
          <p:cNvPr id="19" name="object 19"/>
          <p:cNvSpPr/>
          <p:nvPr/>
        </p:nvSpPr>
        <p:spPr>
          <a:xfrm>
            <a:off x="11986156" y="6665136"/>
            <a:ext cx="74930" cy="85090"/>
          </a:xfrm>
          <a:custGeom>
            <a:avLst/>
            <a:gdLst/>
            <a:ahLst/>
            <a:cxnLst/>
            <a:rect l="l" t="t" r="r" b="b"/>
            <a:pathLst>
              <a:path w="74929" h="85090">
                <a:moveTo>
                  <a:pt x="74636" y="84666"/>
                </a:moveTo>
                <a:lnTo>
                  <a:pt x="0" y="84666"/>
                </a:lnTo>
                <a:lnTo>
                  <a:pt x="0" y="0"/>
                </a:lnTo>
                <a:lnTo>
                  <a:pt x="74636" y="0"/>
                </a:lnTo>
                <a:lnTo>
                  <a:pt x="74636" y="84666"/>
                </a:lnTo>
                <a:close/>
              </a:path>
            </a:pathLst>
          </a:custGeom>
          <a:solidFill>
            <a:srgbClr val="D8E1ED"/>
          </a:solidFill>
        </p:spPr>
        <p:txBody>
          <a:bodyPr wrap="square" lIns="0" tIns="0" rIns="0" bIns="0" rtlCol="0"/>
          <a:lstStyle/>
          <a:p>
            <a:endParaRPr/>
          </a:p>
        </p:txBody>
      </p:sp>
      <p:sp>
        <p:nvSpPr>
          <p:cNvPr id="20" name="object 20"/>
          <p:cNvSpPr txBox="1"/>
          <p:nvPr/>
        </p:nvSpPr>
        <p:spPr>
          <a:xfrm>
            <a:off x="10612216" y="6653079"/>
            <a:ext cx="1480185" cy="104139"/>
          </a:xfrm>
          <a:prstGeom prst="rect">
            <a:avLst/>
          </a:prstGeom>
        </p:spPr>
        <p:txBody>
          <a:bodyPr vert="horz" wrap="square" lIns="0" tIns="5715" rIns="0" bIns="0" rtlCol="0">
            <a:spAutoFit/>
          </a:bodyPr>
          <a:lstStyle/>
          <a:p>
            <a:pPr marL="12700">
              <a:lnSpc>
                <a:spcPct val="100000"/>
              </a:lnSpc>
              <a:spcBef>
                <a:spcPts val="45"/>
              </a:spcBef>
            </a:pPr>
            <a:r>
              <a:rPr sz="500" dirty="0">
                <a:solidFill>
                  <a:srgbClr val="8397A8"/>
                </a:solidFill>
                <a:latin typeface="Arial"/>
                <a:cs typeface="Arial"/>
              </a:rPr>
              <a:t>Copy</a:t>
            </a:r>
            <a:r>
              <a:rPr sz="500" dirty="0">
                <a:solidFill>
                  <a:srgbClr val="AABCCC"/>
                </a:solidFill>
                <a:latin typeface="Arial"/>
                <a:cs typeface="Arial"/>
              </a:rPr>
              <a:t>ri</a:t>
            </a:r>
            <a:r>
              <a:rPr sz="500" dirty="0">
                <a:solidFill>
                  <a:srgbClr val="8397A8"/>
                </a:solidFill>
                <a:latin typeface="Arial"/>
                <a:cs typeface="Arial"/>
              </a:rPr>
              <a:t>g</a:t>
            </a:r>
            <a:r>
              <a:rPr sz="500" dirty="0">
                <a:solidFill>
                  <a:srgbClr val="AABCCC"/>
                </a:solidFill>
                <a:latin typeface="Arial"/>
                <a:cs typeface="Arial"/>
              </a:rPr>
              <a:t>ht</a:t>
            </a:r>
            <a:r>
              <a:rPr sz="500" spc="95" dirty="0">
                <a:solidFill>
                  <a:srgbClr val="AABCCC"/>
                </a:solidFill>
                <a:latin typeface="Arial"/>
                <a:cs typeface="Arial"/>
              </a:rPr>
              <a:t> </a:t>
            </a:r>
            <a:r>
              <a:rPr sz="500" dirty="0">
                <a:solidFill>
                  <a:srgbClr val="8397A8"/>
                </a:solidFill>
                <a:latin typeface="Arial"/>
                <a:cs typeface="Arial"/>
              </a:rPr>
              <a:t>2023</a:t>
            </a:r>
            <a:r>
              <a:rPr sz="550" dirty="0">
                <a:solidFill>
                  <a:srgbClr val="AABCCC"/>
                </a:solidFill>
                <a:latin typeface="Arial"/>
                <a:cs typeface="Arial"/>
              </a:rPr>
              <a:t>0</a:t>
            </a:r>
            <a:r>
              <a:rPr sz="550" spc="204" dirty="0">
                <a:solidFill>
                  <a:srgbClr val="AABCCC"/>
                </a:solidFill>
                <a:latin typeface="Arial"/>
                <a:cs typeface="Arial"/>
              </a:rPr>
              <a:t>  </a:t>
            </a:r>
            <a:r>
              <a:rPr sz="500" dirty="0">
                <a:solidFill>
                  <a:srgbClr val="8397A8"/>
                </a:solidFill>
                <a:latin typeface="Arial"/>
                <a:cs typeface="Arial"/>
              </a:rPr>
              <a:t>Med</a:t>
            </a:r>
            <a:r>
              <a:rPr sz="500" dirty="0">
                <a:solidFill>
                  <a:srgbClr val="CDDFEF"/>
                </a:solidFill>
                <a:latin typeface="Arial"/>
                <a:cs typeface="Arial"/>
              </a:rPr>
              <a:t>i</a:t>
            </a:r>
            <a:r>
              <a:rPr sz="500" dirty="0">
                <a:solidFill>
                  <a:srgbClr val="9AAABC"/>
                </a:solidFill>
                <a:latin typeface="Arial"/>
                <a:cs typeface="Arial"/>
              </a:rPr>
              <a:t>ca</a:t>
            </a:r>
            <a:r>
              <a:rPr sz="500" dirty="0">
                <a:solidFill>
                  <a:srgbClr val="BDCDDD"/>
                </a:solidFill>
                <a:latin typeface="Arial"/>
                <a:cs typeface="Arial"/>
              </a:rPr>
              <a:t>l</a:t>
            </a:r>
            <a:r>
              <a:rPr sz="500" spc="15" dirty="0">
                <a:solidFill>
                  <a:srgbClr val="BDCDDD"/>
                </a:solidFill>
                <a:latin typeface="Arial"/>
                <a:cs typeface="Arial"/>
              </a:rPr>
              <a:t> </a:t>
            </a:r>
            <a:r>
              <a:rPr sz="500" dirty="0">
                <a:solidFill>
                  <a:srgbClr val="8397A8"/>
                </a:solidFill>
                <a:latin typeface="Arial"/>
                <a:cs typeface="Arial"/>
              </a:rPr>
              <a:t>Lea</a:t>
            </a:r>
            <a:r>
              <a:rPr sz="500" dirty="0">
                <a:solidFill>
                  <a:srgbClr val="AABCCC"/>
                </a:solidFill>
                <a:latin typeface="Arial"/>
                <a:cs typeface="Arial"/>
              </a:rPr>
              <a:t>rnin</a:t>
            </a:r>
            <a:r>
              <a:rPr sz="500" dirty="0">
                <a:solidFill>
                  <a:srgbClr val="8397A8"/>
                </a:solidFill>
                <a:latin typeface="Arial"/>
                <a:cs typeface="Arial"/>
              </a:rPr>
              <a:t>g</a:t>
            </a:r>
            <a:r>
              <a:rPr sz="500" spc="50" dirty="0">
                <a:solidFill>
                  <a:srgbClr val="8397A8"/>
                </a:solidFill>
                <a:latin typeface="Arial"/>
                <a:cs typeface="Arial"/>
              </a:rPr>
              <a:t> </a:t>
            </a:r>
            <a:r>
              <a:rPr sz="500" dirty="0">
                <a:solidFill>
                  <a:srgbClr val="BDCDDD"/>
                </a:solidFill>
                <a:latin typeface="Arial"/>
                <a:cs typeface="Arial"/>
              </a:rPr>
              <a:t>I</a:t>
            </a:r>
            <a:r>
              <a:rPr sz="500" dirty="0">
                <a:solidFill>
                  <a:srgbClr val="9AAABC"/>
                </a:solidFill>
                <a:latin typeface="Arial"/>
                <a:cs typeface="Arial"/>
              </a:rPr>
              <a:t>nst</a:t>
            </a:r>
            <a:r>
              <a:rPr sz="500" dirty="0">
                <a:latin typeface="Arial"/>
                <a:cs typeface="Arial"/>
              </a:rPr>
              <a:t>i</a:t>
            </a:r>
            <a:r>
              <a:rPr sz="500" dirty="0">
                <a:solidFill>
                  <a:srgbClr val="9AAABC"/>
                </a:solidFill>
                <a:latin typeface="Arial"/>
                <a:cs typeface="Arial"/>
              </a:rPr>
              <a:t>tute,</a:t>
            </a:r>
            <a:r>
              <a:rPr sz="500" spc="-35" dirty="0">
                <a:solidFill>
                  <a:srgbClr val="9AAABC"/>
                </a:solidFill>
                <a:latin typeface="Arial"/>
                <a:cs typeface="Arial"/>
              </a:rPr>
              <a:t> </a:t>
            </a:r>
            <a:r>
              <a:rPr sz="500" spc="-20" dirty="0">
                <a:solidFill>
                  <a:srgbClr val="5B6675"/>
                </a:solidFill>
                <a:latin typeface="Arial"/>
                <a:cs typeface="Arial"/>
              </a:rPr>
              <a:t>I</a:t>
            </a:r>
            <a:r>
              <a:rPr sz="500" spc="-20" dirty="0">
                <a:solidFill>
                  <a:srgbClr val="AABCCC"/>
                </a:solidFill>
                <a:latin typeface="Arial"/>
                <a:cs typeface="Arial"/>
              </a:rPr>
              <a:t>nc</a:t>
            </a:r>
            <a:r>
              <a:rPr sz="500" spc="-20" dirty="0">
                <a:latin typeface="Arial"/>
                <a:cs typeface="Arial"/>
              </a:rPr>
              <a:t>.</a:t>
            </a:r>
            <a:endParaRPr sz="5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BB0BD-30D6-78B7-AC22-90AD6D460D27}"/>
              </a:ext>
            </a:extLst>
          </p:cNvPr>
          <p:cNvSpPr>
            <a:spLocks noGrp="1"/>
          </p:cNvSpPr>
          <p:nvPr>
            <p:ph idx="1"/>
          </p:nvPr>
        </p:nvSpPr>
        <p:spPr/>
        <p:txBody>
          <a:bodyPr>
            <a:normAutofit/>
          </a:bodyPr>
          <a:lstStyle/>
          <a:p>
            <a:r>
              <a:rPr lang="en-US" sz="3200" dirty="0"/>
              <a:t>Welcome</a:t>
            </a:r>
          </a:p>
          <a:p>
            <a:r>
              <a:rPr lang="en-US" sz="3200" dirty="0"/>
              <a:t>Overview of Technology and Reminders			</a:t>
            </a:r>
          </a:p>
          <a:p>
            <a:r>
              <a:rPr lang="en-US" sz="3200" dirty="0"/>
              <a:t>Screening for Obesity </a:t>
            </a:r>
          </a:p>
          <a:p>
            <a:r>
              <a:rPr lang="en-US" sz="3200" dirty="0"/>
              <a:t>Process Flow Chart</a:t>
            </a:r>
          </a:p>
          <a:p>
            <a:r>
              <a:rPr lang="en-US" sz="3200" dirty="0"/>
              <a:t>Next Steps and Q &amp; A</a:t>
            </a:r>
          </a:p>
          <a:p>
            <a:endParaRPr lang="en-US" sz="3200" dirty="0"/>
          </a:p>
        </p:txBody>
      </p:sp>
      <p:sp>
        <p:nvSpPr>
          <p:cNvPr id="5" name="Title 1">
            <a:extLst>
              <a:ext uri="{FF2B5EF4-FFF2-40B4-BE49-F238E27FC236}">
                <a16:creationId xmlns:a16="http://schemas.microsoft.com/office/drawing/2014/main" id="{B56D9342-E58A-7E7E-1BE9-9686AA094AF4}"/>
              </a:ext>
            </a:extLst>
          </p:cNvPr>
          <p:cNvSpPr>
            <a:spLocks noGrp="1"/>
          </p:cNvSpPr>
          <p:nvPr>
            <p:ph type="title"/>
          </p:nvPr>
        </p:nvSpPr>
        <p:spPr>
          <a:xfrm>
            <a:off x="639763" y="365125"/>
            <a:ext cx="10515600" cy="1325563"/>
          </a:xfrm>
        </p:spPr>
        <p:txBody>
          <a:bodyPr>
            <a:normAutofit/>
          </a:bodyPr>
          <a:lstStyle/>
          <a:p>
            <a:r>
              <a:rPr lang="en-US" dirty="0">
                <a:latin typeface="Calibri" panose="020F0502020204030204" pitchFamily="34" charset="0"/>
                <a:ea typeface="Calibri" panose="020F0502020204030204" pitchFamily="34" charset="0"/>
              </a:rPr>
              <a:t>Today’s Agenda</a:t>
            </a:r>
          </a:p>
        </p:txBody>
      </p:sp>
    </p:spTree>
    <p:extLst>
      <p:ext uri="{BB962C8B-B14F-4D97-AF65-F5344CB8AC3E}">
        <p14:creationId xmlns:p14="http://schemas.microsoft.com/office/powerpoint/2010/main" val="3835429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EC1B-9CA3-19FD-4F71-039C55264893}"/>
              </a:ext>
            </a:extLst>
          </p:cNvPr>
          <p:cNvSpPr>
            <a:spLocks noGrp="1"/>
          </p:cNvSpPr>
          <p:nvPr>
            <p:ph type="title"/>
          </p:nvPr>
        </p:nvSpPr>
        <p:spPr/>
        <p:txBody>
          <a:bodyPr>
            <a:noAutofit/>
          </a:bodyPr>
          <a:lstStyle/>
          <a:p>
            <a:r>
              <a:rPr lang="en-US" dirty="0"/>
              <a:t>Strengths and Limitations: Waist Circumference </a:t>
            </a:r>
          </a:p>
        </p:txBody>
      </p:sp>
      <p:sp>
        <p:nvSpPr>
          <p:cNvPr id="3" name="Content Placeholder 2">
            <a:extLst>
              <a:ext uri="{FF2B5EF4-FFF2-40B4-BE49-F238E27FC236}">
                <a16:creationId xmlns:a16="http://schemas.microsoft.com/office/drawing/2014/main" id="{3D0A96ED-5E5B-0141-4221-BAE59F43E579}"/>
              </a:ext>
            </a:extLst>
          </p:cNvPr>
          <p:cNvSpPr>
            <a:spLocks noGrp="1"/>
          </p:cNvSpPr>
          <p:nvPr>
            <p:ph idx="1"/>
          </p:nvPr>
        </p:nvSpPr>
        <p:spPr/>
        <p:txBody>
          <a:bodyPr>
            <a:normAutofit lnSpcReduction="10000"/>
          </a:bodyPr>
          <a:lstStyle/>
          <a:p>
            <a:pPr marL="0" indent="0">
              <a:buNone/>
            </a:pPr>
            <a:r>
              <a:rPr lang="en-US" b="1" dirty="0"/>
              <a:t>Strengths:</a:t>
            </a:r>
          </a:p>
          <a:p>
            <a:r>
              <a:rPr lang="en-US" dirty="0"/>
              <a:t>Easy and inexpensive</a:t>
            </a:r>
          </a:p>
          <a:p>
            <a:r>
              <a:rPr lang="en-US" dirty="0"/>
              <a:t>Strongly correlates with body fat in adults</a:t>
            </a:r>
          </a:p>
          <a:p>
            <a:r>
              <a:rPr lang="en-US" dirty="0"/>
              <a:t>Predicts disease and death, as shown by studies</a:t>
            </a:r>
          </a:p>
          <a:p>
            <a:pPr marL="0" indent="0">
              <a:buNone/>
            </a:pPr>
            <a:r>
              <a:rPr lang="en-US" b="1" dirty="0"/>
              <a:t>Limitations:</a:t>
            </a:r>
          </a:p>
          <a:p>
            <a:r>
              <a:rPr lang="en-US" dirty="0"/>
              <a:t>Measurement accuracy is operator-dependent and may vary</a:t>
            </a:r>
          </a:p>
          <a:p>
            <a:r>
              <a:rPr lang="en-US" dirty="0"/>
              <a:t>Lacks comparison standards for children</a:t>
            </a:r>
          </a:p>
          <a:p>
            <a:r>
              <a:rPr lang="en-US" dirty="0"/>
              <a:t>Less accurate for individuals with a BMI of 35 or higher</a:t>
            </a:r>
          </a:p>
        </p:txBody>
      </p:sp>
      <p:sp>
        <p:nvSpPr>
          <p:cNvPr id="4" name="TextBox 3">
            <a:extLst>
              <a:ext uri="{FF2B5EF4-FFF2-40B4-BE49-F238E27FC236}">
                <a16:creationId xmlns:a16="http://schemas.microsoft.com/office/drawing/2014/main" id="{CA18EDA4-4B88-AB84-302E-10F5BA4FC507}"/>
              </a:ext>
            </a:extLst>
          </p:cNvPr>
          <p:cNvSpPr txBox="1"/>
          <p:nvPr/>
        </p:nvSpPr>
        <p:spPr>
          <a:xfrm>
            <a:off x="443752" y="5934670"/>
            <a:ext cx="10044953" cy="523220"/>
          </a:xfrm>
          <a:prstGeom prst="rect">
            <a:avLst/>
          </a:prstGeom>
          <a:noFill/>
        </p:spPr>
        <p:txBody>
          <a:bodyPr wrap="square">
            <a:spAutoFit/>
          </a:bodyPr>
          <a:lstStyle/>
          <a:p>
            <a:r>
              <a:rPr lang="en-US" sz="1400" dirty="0"/>
              <a:t>MedlinePlus. Accessed May 21, 2024. </a:t>
            </a:r>
            <a:r>
              <a:rPr lang="en-US" sz="1400" dirty="0">
                <a:hlinkClick r:id="rId3"/>
              </a:rPr>
              <a:t>https://medlineplus.gov/lab-tests/obesity-screening/</a:t>
            </a:r>
            <a:r>
              <a:rPr lang="en-US" sz="1400" dirty="0"/>
              <a:t>; Hu F. In: Hu F, ed. Obesity Epidemiology. New York City: Oxford University Press, 2008; 53–83. </a:t>
            </a:r>
          </a:p>
        </p:txBody>
      </p:sp>
    </p:spTree>
    <p:extLst>
      <p:ext uri="{BB962C8B-B14F-4D97-AF65-F5344CB8AC3E}">
        <p14:creationId xmlns:p14="http://schemas.microsoft.com/office/powerpoint/2010/main" val="593772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3E25-7F94-A557-CF68-A707862885D8}"/>
              </a:ext>
            </a:extLst>
          </p:cNvPr>
          <p:cNvSpPr>
            <a:spLocks noGrp="1"/>
          </p:cNvSpPr>
          <p:nvPr>
            <p:ph type="title"/>
          </p:nvPr>
        </p:nvSpPr>
        <p:spPr/>
        <p:txBody>
          <a:bodyPr/>
          <a:lstStyle/>
          <a:p>
            <a:r>
              <a:rPr lang="en-US" dirty="0"/>
              <a:t>Waist-to-Hip Ratio</a:t>
            </a:r>
          </a:p>
        </p:txBody>
      </p:sp>
      <p:sp>
        <p:nvSpPr>
          <p:cNvPr id="3" name="Content Placeholder 2">
            <a:extLst>
              <a:ext uri="{FF2B5EF4-FFF2-40B4-BE49-F238E27FC236}">
                <a16:creationId xmlns:a16="http://schemas.microsoft.com/office/drawing/2014/main" id="{F53293AC-4B68-48FE-84F7-2F1A5CCDB953}"/>
              </a:ext>
            </a:extLst>
          </p:cNvPr>
          <p:cNvSpPr>
            <a:spLocks noGrp="1"/>
          </p:cNvSpPr>
          <p:nvPr>
            <p:ph idx="1"/>
          </p:nvPr>
        </p:nvSpPr>
        <p:spPr>
          <a:xfrm>
            <a:off x="838200" y="1825625"/>
            <a:ext cx="5508812" cy="4351338"/>
          </a:xfrm>
        </p:spPr>
        <p:txBody>
          <a:bodyPr/>
          <a:lstStyle/>
          <a:p>
            <a:r>
              <a:rPr lang="en-US" dirty="0"/>
              <a:t>Like waist circumference, the waist-to-hip ratio (WHR) is used to measure abdominal obesity</a:t>
            </a:r>
          </a:p>
          <a:p>
            <a:r>
              <a:rPr lang="en-US" dirty="0"/>
              <a:t>To calculate WHR, measure the waist and the hips (at the widest part of the buttocks), then divide the waist measurement by the hip measurement</a:t>
            </a:r>
          </a:p>
          <a:p>
            <a:endParaRPr lang="en-US" dirty="0"/>
          </a:p>
        </p:txBody>
      </p:sp>
      <p:graphicFrame>
        <p:nvGraphicFramePr>
          <p:cNvPr id="4" name="Table 3">
            <a:extLst>
              <a:ext uri="{FF2B5EF4-FFF2-40B4-BE49-F238E27FC236}">
                <a16:creationId xmlns:a16="http://schemas.microsoft.com/office/drawing/2014/main" id="{B2E7123E-6413-7C5A-93AC-F572597974BB}"/>
              </a:ext>
            </a:extLst>
          </p:cNvPr>
          <p:cNvGraphicFramePr>
            <a:graphicFrameLocks noGrp="1"/>
          </p:cNvGraphicFramePr>
          <p:nvPr>
            <p:extLst>
              <p:ext uri="{D42A27DB-BD31-4B8C-83A1-F6EECF244321}">
                <p14:modId xmlns:p14="http://schemas.microsoft.com/office/powerpoint/2010/main" val="821605812"/>
              </p:ext>
            </p:extLst>
          </p:nvPr>
        </p:nvGraphicFramePr>
        <p:xfrm>
          <a:off x="7126941" y="2244660"/>
          <a:ext cx="4226859" cy="2179320"/>
        </p:xfrm>
        <a:graphic>
          <a:graphicData uri="http://schemas.openxmlformats.org/drawingml/2006/table">
            <a:tbl>
              <a:tblPr/>
              <a:tblGrid>
                <a:gridCol w="1408953">
                  <a:extLst>
                    <a:ext uri="{9D8B030D-6E8A-4147-A177-3AD203B41FA5}">
                      <a16:colId xmlns:a16="http://schemas.microsoft.com/office/drawing/2014/main" val="522093489"/>
                    </a:ext>
                  </a:extLst>
                </a:gridCol>
                <a:gridCol w="1408953">
                  <a:extLst>
                    <a:ext uri="{9D8B030D-6E8A-4147-A177-3AD203B41FA5}">
                      <a16:colId xmlns:a16="http://schemas.microsoft.com/office/drawing/2014/main" val="295453860"/>
                    </a:ext>
                  </a:extLst>
                </a:gridCol>
                <a:gridCol w="1408953">
                  <a:extLst>
                    <a:ext uri="{9D8B030D-6E8A-4147-A177-3AD203B41FA5}">
                      <a16:colId xmlns:a16="http://schemas.microsoft.com/office/drawing/2014/main" val="709013441"/>
                    </a:ext>
                  </a:extLst>
                </a:gridCol>
              </a:tblGrid>
              <a:tr h="0">
                <a:tc>
                  <a:txBody>
                    <a:bodyPr/>
                    <a:lstStyle/>
                    <a:p>
                      <a:r>
                        <a:rPr lang="en-US" b="1">
                          <a:effectLst/>
                        </a:rPr>
                        <a:t>Health risk</a:t>
                      </a:r>
                      <a:endParaRPr lang="en-US">
                        <a:effectLst/>
                      </a:endParaRPr>
                    </a:p>
                  </a:txBody>
                  <a:tcPr marL="95250" marR="95250" marT="76200" marB="57150" anchor="ctr">
                    <a:lnL>
                      <a:noFill/>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noFill/>
                  </a:tcPr>
                </a:tc>
                <a:tc>
                  <a:txBody>
                    <a:bodyPr/>
                    <a:lstStyle/>
                    <a:p>
                      <a:r>
                        <a:rPr lang="en-US" b="1">
                          <a:effectLst/>
                        </a:rPr>
                        <a:t>Men</a:t>
                      </a:r>
                      <a:endParaRPr lang="en-US">
                        <a:effectLst/>
                      </a:endParaRPr>
                    </a:p>
                  </a:txBody>
                  <a:tcPr marL="95250" marR="95250" marT="76200" marB="571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noFill/>
                  </a:tcPr>
                </a:tc>
                <a:tc>
                  <a:txBody>
                    <a:bodyPr/>
                    <a:lstStyle/>
                    <a:p>
                      <a:r>
                        <a:rPr lang="en-US" b="1">
                          <a:effectLst/>
                        </a:rPr>
                        <a:t>Women</a:t>
                      </a:r>
                      <a:endParaRPr lang="en-US">
                        <a:effectLst/>
                      </a:endParaRPr>
                    </a:p>
                  </a:txBody>
                  <a:tcPr marL="95250" marR="95250" marT="76200" marB="57150" anchor="ctr">
                    <a:lnL w="9525" cap="flat" cmpd="sng" algn="ctr">
                      <a:solidFill>
                        <a:srgbClr val="DDDDDD"/>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275176117"/>
                  </a:ext>
                </a:extLst>
              </a:tr>
              <a:tr h="0">
                <a:tc>
                  <a:txBody>
                    <a:bodyPr/>
                    <a:lstStyle/>
                    <a:p>
                      <a:r>
                        <a:rPr lang="en-US">
                          <a:effectLst/>
                          <a:highlight>
                            <a:srgbClr val="F7F7F7"/>
                          </a:highlight>
                        </a:rPr>
                        <a:t>Low</a:t>
                      </a:r>
                    </a:p>
                  </a:txBody>
                  <a:tcPr marL="95250" marR="95250" marT="76200" marB="57150"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r>
                        <a:rPr lang="en-US">
                          <a:effectLst/>
                          <a:highlight>
                            <a:srgbClr val="F7F7F7"/>
                          </a:highlight>
                        </a:rPr>
                        <a:t>0.95 or lower</a:t>
                      </a:r>
                    </a:p>
                  </a:txBody>
                  <a:tcPr marL="95250" marR="95250" marT="76200" marB="571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r>
                        <a:rPr lang="en-US">
                          <a:effectLst/>
                          <a:highlight>
                            <a:srgbClr val="F7F7F7"/>
                          </a:highlight>
                        </a:rPr>
                        <a:t>0.80 or lower</a:t>
                      </a:r>
                    </a:p>
                  </a:txBody>
                  <a:tcPr marL="95250" marR="95250" marT="76200" marB="57150" anchor="ctr">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extLst>
                  <a:ext uri="{0D108BD9-81ED-4DB2-BD59-A6C34878D82A}">
                    <a16:rowId xmlns:a16="http://schemas.microsoft.com/office/drawing/2014/main" val="1004913075"/>
                  </a:ext>
                </a:extLst>
              </a:tr>
              <a:tr h="0">
                <a:tc>
                  <a:txBody>
                    <a:bodyPr/>
                    <a:lstStyle/>
                    <a:p>
                      <a:r>
                        <a:rPr lang="en-US">
                          <a:effectLst/>
                        </a:rPr>
                        <a:t>Moderate</a:t>
                      </a:r>
                    </a:p>
                  </a:txBody>
                  <a:tcPr marL="95250" marR="95250" marT="76200" marB="57150"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a:effectLst/>
                        </a:rPr>
                        <a:t>0.96-1.0</a:t>
                      </a:r>
                    </a:p>
                  </a:txBody>
                  <a:tcPr marL="95250" marR="95250" marT="76200" marB="571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a:effectLst/>
                        </a:rPr>
                        <a:t>0.81-0.85</a:t>
                      </a:r>
                    </a:p>
                  </a:txBody>
                  <a:tcPr marL="95250" marR="95250" marT="76200" marB="57150" anchor="ctr">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870845797"/>
                  </a:ext>
                </a:extLst>
              </a:tr>
              <a:tr h="0">
                <a:tc>
                  <a:txBody>
                    <a:bodyPr/>
                    <a:lstStyle/>
                    <a:p>
                      <a:r>
                        <a:rPr lang="en-US">
                          <a:effectLst/>
                          <a:highlight>
                            <a:srgbClr val="F7F7F7"/>
                          </a:highlight>
                        </a:rPr>
                        <a:t>High</a:t>
                      </a:r>
                    </a:p>
                  </a:txBody>
                  <a:tcPr marL="95250" marR="95250" marT="76200" marB="57150"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7F7F7"/>
                    </a:solidFill>
                  </a:tcPr>
                </a:tc>
                <a:tc>
                  <a:txBody>
                    <a:bodyPr/>
                    <a:lstStyle/>
                    <a:p>
                      <a:r>
                        <a:rPr lang="en-US">
                          <a:effectLst/>
                          <a:highlight>
                            <a:srgbClr val="F7F7F7"/>
                          </a:highlight>
                        </a:rPr>
                        <a:t>1.0 or higher</a:t>
                      </a:r>
                    </a:p>
                  </a:txBody>
                  <a:tcPr marL="95250" marR="95250" marT="76200" marB="571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7F7F7"/>
                    </a:solidFill>
                  </a:tcPr>
                </a:tc>
                <a:tc>
                  <a:txBody>
                    <a:bodyPr/>
                    <a:lstStyle/>
                    <a:p>
                      <a:r>
                        <a:rPr lang="en-US" dirty="0">
                          <a:effectLst/>
                          <a:highlight>
                            <a:srgbClr val="F7F7F7"/>
                          </a:highlight>
                        </a:rPr>
                        <a:t>0.86 or higher</a:t>
                      </a:r>
                    </a:p>
                  </a:txBody>
                  <a:tcPr marL="95250" marR="95250" marT="76200" marB="57150" anchor="ctr">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a:noFill/>
                    </a:lnB>
                    <a:solidFill>
                      <a:srgbClr val="F7F7F7"/>
                    </a:solidFill>
                  </a:tcPr>
                </a:tc>
                <a:extLst>
                  <a:ext uri="{0D108BD9-81ED-4DB2-BD59-A6C34878D82A}">
                    <a16:rowId xmlns:a16="http://schemas.microsoft.com/office/drawing/2014/main" val="190909359"/>
                  </a:ext>
                </a:extLst>
              </a:tr>
            </a:tbl>
          </a:graphicData>
        </a:graphic>
      </p:graphicFrame>
      <p:sp>
        <p:nvSpPr>
          <p:cNvPr id="5" name="TextBox 4">
            <a:extLst>
              <a:ext uri="{FF2B5EF4-FFF2-40B4-BE49-F238E27FC236}">
                <a16:creationId xmlns:a16="http://schemas.microsoft.com/office/drawing/2014/main" id="{E16F8745-0008-EA09-6020-E04295DDECA2}"/>
              </a:ext>
            </a:extLst>
          </p:cNvPr>
          <p:cNvSpPr txBox="1"/>
          <p:nvPr/>
        </p:nvSpPr>
        <p:spPr>
          <a:xfrm>
            <a:off x="443752" y="5934670"/>
            <a:ext cx="10044953" cy="523220"/>
          </a:xfrm>
          <a:prstGeom prst="rect">
            <a:avLst/>
          </a:prstGeom>
          <a:noFill/>
        </p:spPr>
        <p:txBody>
          <a:bodyPr wrap="square">
            <a:spAutoFit/>
          </a:bodyPr>
          <a:lstStyle/>
          <a:p>
            <a:r>
              <a:rPr lang="en-US" sz="1400" dirty="0"/>
              <a:t>MedlinePlus. Accessed May 21, 2024. </a:t>
            </a:r>
            <a:r>
              <a:rPr lang="en-US" sz="1400" dirty="0">
                <a:hlinkClick r:id="rId2"/>
              </a:rPr>
              <a:t>https://medlineplus.gov/lab-tests/obesity-screening/</a:t>
            </a:r>
            <a:r>
              <a:rPr lang="en-US" sz="1400" dirty="0"/>
              <a:t>; Hu F. In: Hu F, ed. Obesity Epidemiology. New York City: Oxford University Press, 2008; 53–83. </a:t>
            </a:r>
          </a:p>
        </p:txBody>
      </p:sp>
    </p:spTree>
    <p:extLst>
      <p:ext uri="{BB962C8B-B14F-4D97-AF65-F5344CB8AC3E}">
        <p14:creationId xmlns:p14="http://schemas.microsoft.com/office/powerpoint/2010/main" val="159841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2BDD-BE17-A084-8307-990D3A6EED33}"/>
              </a:ext>
            </a:extLst>
          </p:cNvPr>
          <p:cNvSpPr>
            <a:spLocks noGrp="1"/>
          </p:cNvSpPr>
          <p:nvPr>
            <p:ph type="title"/>
          </p:nvPr>
        </p:nvSpPr>
        <p:spPr/>
        <p:txBody>
          <a:bodyPr>
            <a:noAutofit/>
          </a:bodyPr>
          <a:lstStyle/>
          <a:p>
            <a:r>
              <a:rPr lang="en-US" dirty="0"/>
              <a:t>Strengths and Limitations: Waist-to-Hip Ratio</a:t>
            </a:r>
          </a:p>
        </p:txBody>
      </p:sp>
      <p:sp>
        <p:nvSpPr>
          <p:cNvPr id="3" name="Content Placeholder 2">
            <a:extLst>
              <a:ext uri="{FF2B5EF4-FFF2-40B4-BE49-F238E27FC236}">
                <a16:creationId xmlns:a16="http://schemas.microsoft.com/office/drawing/2014/main" id="{BD3B7805-373C-0086-0E7E-4E9BABEEC8D3}"/>
              </a:ext>
            </a:extLst>
          </p:cNvPr>
          <p:cNvSpPr>
            <a:spLocks noGrp="1"/>
          </p:cNvSpPr>
          <p:nvPr>
            <p:ph idx="1"/>
          </p:nvPr>
        </p:nvSpPr>
        <p:spPr/>
        <p:txBody>
          <a:bodyPr>
            <a:normAutofit fontScale="92500" lnSpcReduction="20000"/>
          </a:bodyPr>
          <a:lstStyle/>
          <a:p>
            <a:pPr marL="0" indent="0" algn="l">
              <a:buNone/>
            </a:pPr>
            <a:r>
              <a:rPr lang="en-US" b="1" dirty="0"/>
              <a:t>Strengths:</a:t>
            </a:r>
          </a:p>
          <a:p>
            <a:pPr algn="l"/>
            <a:r>
              <a:rPr lang="en-US" dirty="0"/>
              <a:t>Correlates well with body fat measured by accurate methods</a:t>
            </a:r>
          </a:p>
          <a:p>
            <a:pPr algn="l"/>
            <a:r>
              <a:rPr lang="en-US" dirty="0"/>
              <a:t>Inexpensive</a:t>
            </a:r>
          </a:p>
          <a:p>
            <a:pPr marL="0" indent="0" algn="l">
              <a:buNone/>
            </a:pPr>
            <a:r>
              <a:rPr lang="en-US" b="1" dirty="0"/>
              <a:t>Limitations:</a:t>
            </a:r>
          </a:p>
          <a:p>
            <a:pPr algn="l"/>
            <a:r>
              <a:rPr lang="en-US" dirty="0"/>
              <a:t>Prone to measurement error due to requiring two measurements</a:t>
            </a:r>
          </a:p>
          <a:p>
            <a:pPr algn="l"/>
            <a:r>
              <a:rPr lang="en-US" dirty="0"/>
              <a:t>Harder to measure hips than waist</a:t>
            </a:r>
          </a:p>
          <a:p>
            <a:pPr algn="l"/>
            <a:r>
              <a:rPr lang="en-US" dirty="0"/>
              <a:t>Complex interpretation, as increased ratio can stem from abdominal fat or reduced muscle mass</a:t>
            </a:r>
          </a:p>
          <a:p>
            <a:pPr algn="l"/>
            <a:r>
              <a:rPr lang="en-US" dirty="0"/>
              <a:t>Less accurate in individuals with BMI of 35 or higher</a:t>
            </a:r>
          </a:p>
        </p:txBody>
      </p:sp>
      <p:sp>
        <p:nvSpPr>
          <p:cNvPr id="4" name="TextBox 3">
            <a:extLst>
              <a:ext uri="{FF2B5EF4-FFF2-40B4-BE49-F238E27FC236}">
                <a16:creationId xmlns:a16="http://schemas.microsoft.com/office/drawing/2014/main" id="{1BF1AC32-080A-9D66-565B-045D8396B5DB}"/>
              </a:ext>
            </a:extLst>
          </p:cNvPr>
          <p:cNvSpPr txBox="1"/>
          <p:nvPr/>
        </p:nvSpPr>
        <p:spPr>
          <a:xfrm>
            <a:off x="443752" y="5934670"/>
            <a:ext cx="10044953" cy="523220"/>
          </a:xfrm>
          <a:prstGeom prst="rect">
            <a:avLst/>
          </a:prstGeom>
          <a:noFill/>
        </p:spPr>
        <p:txBody>
          <a:bodyPr wrap="square">
            <a:spAutoFit/>
          </a:bodyPr>
          <a:lstStyle/>
          <a:p>
            <a:r>
              <a:rPr lang="en-US" sz="1400" dirty="0"/>
              <a:t>MedlinePlus. Accessed May 21, 2024. </a:t>
            </a:r>
            <a:r>
              <a:rPr lang="en-US" sz="1400" dirty="0">
                <a:hlinkClick r:id="rId2"/>
              </a:rPr>
              <a:t>https://medlineplus.gov/lab-tests/obesity-screening/</a:t>
            </a:r>
            <a:r>
              <a:rPr lang="en-US" sz="1400" dirty="0"/>
              <a:t>; Hu F. In: Hu F, ed. Obesity Epidemiology. New York City: Oxford University Press, 2008; 53–83. </a:t>
            </a:r>
          </a:p>
        </p:txBody>
      </p:sp>
    </p:spTree>
    <p:extLst>
      <p:ext uri="{BB962C8B-B14F-4D97-AF65-F5344CB8AC3E}">
        <p14:creationId xmlns:p14="http://schemas.microsoft.com/office/powerpoint/2010/main" val="3104352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1B56D-50FD-855A-4319-D3F87AE8FD21}"/>
              </a:ext>
            </a:extLst>
          </p:cNvPr>
          <p:cNvSpPr>
            <a:spLocks noGrp="1"/>
          </p:cNvSpPr>
          <p:nvPr>
            <p:ph type="title"/>
          </p:nvPr>
        </p:nvSpPr>
        <p:spPr>
          <a:xfrm>
            <a:off x="628650" y="96540"/>
            <a:ext cx="10515600" cy="1325563"/>
          </a:xfrm>
        </p:spPr>
        <p:txBody>
          <a:bodyPr/>
          <a:lstStyle/>
          <a:p>
            <a:r>
              <a:rPr lang="en-US" dirty="0"/>
              <a:t>Skin-Fold Measurements</a:t>
            </a:r>
          </a:p>
        </p:txBody>
      </p:sp>
      <p:pic>
        <p:nvPicPr>
          <p:cNvPr id="5" name="Content Placeholder 4" descr="A person holding a caliper&#10;&#10;Description automatically generated">
            <a:extLst>
              <a:ext uri="{FF2B5EF4-FFF2-40B4-BE49-F238E27FC236}">
                <a16:creationId xmlns:a16="http://schemas.microsoft.com/office/drawing/2014/main" id="{F63E4E41-8BD6-58CC-4921-2E94D3033C6D}"/>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442761" y="1528911"/>
            <a:ext cx="2540000" cy="1828800"/>
          </a:xfrm>
        </p:spPr>
      </p:pic>
      <p:sp>
        <p:nvSpPr>
          <p:cNvPr id="3" name="TextBox 2">
            <a:extLst>
              <a:ext uri="{FF2B5EF4-FFF2-40B4-BE49-F238E27FC236}">
                <a16:creationId xmlns:a16="http://schemas.microsoft.com/office/drawing/2014/main" id="{2AA449D0-7B36-6EA0-BA82-8D3C7CDDC79D}"/>
              </a:ext>
            </a:extLst>
          </p:cNvPr>
          <p:cNvSpPr txBox="1"/>
          <p:nvPr/>
        </p:nvSpPr>
        <p:spPr>
          <a:xfrm>
            <a:off x="838200" y="1855144"/>
            <a:ext cx="504825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Uses a special caliper to measure the thickness of a "pinch" of skin and the fat beneath it at specific body areas (trunk, thighs, front and back of the upper arm, and under the shoulder blade)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Equations are then used to estimate body fat percentage based on these measurements</a:t>
            </a:r>
          </a:p>
        </p:txBody>
      </p:sp>
      <p:sp>
        <p:nvSpPr>
          <p:cNvPr id="4" name="TextBox 3">
            <a:extLst>
              <a:ext uri="{FF2B5EF4-FFF2-40B4-BE49-F238E27FC236}">
                <a16:creationId xmlns:a16="http://schemas.microsoft.com/office/drawing/2014/main" id="{24C3B462-A4C6-A06A-8A1A-B31D12C10487}"/>
              </a:ext>
            </a:extLst>
          </p:cNvPr>
          <p:cNvSpPr txBox="1"/>
          <p:nvPr/>
        </p:nvSpPr>
        <p:spPr>
          <a:xfrm>
            <a:off x="443752" y="5934670"/>
            <a:ext cx="10044953" cy="523220"/>
          </a:xfrm>
          <a:prstGeom prst="rect">
            <a:avLst/>
          </a:prstGeom>
          <a:noFill/>
        </p:spPr>
        <p:txBody>
          <a:bodyPr wrap="square">
            <a:spAutoFit/>
          </a:bodyPr>
          <a:lstStyle/>
          <a:p>
            <a:r>
              <a:rPr lang="en-US" sz="1400" dirty="0"/>
              <a:t>MedlinePlus. Accessed May 21, 2024. </a:t>
            </a:r>
            <a:r>
              <a:rPr lang="en-US" sz="1400" dirty="0">
                <a:hlinkClick r:id="rId5"/>
              </a:rPr>
              <a:t>https://medlineplus.gov/lab-tests/obesity-screening/</a:t>
            </a:r>
            <a:r>
              <a:rPr lang="en-US" sz="1400" dirty="0"/>
              <a:t>; Hu F. In: Hu F, ed. Obesity Epidemiology. New York City: Oxford University Press, 2008; 53–83. </a:t>
            </a:r>
          </a:p>
        </p:txBody>
      </p:sp>
      <p:graphicFrame>
        <p:nvGraphicFramePr>
          <p:cNvPr id="6" name="Table 5">
            <a:extLst>
              <a:ext uri="{FF2B5EF4-FFF2-40B4-BE49-F238E27FC236}">
                <a16:creationId xmlns:a16="http://schemas.microsoft.com/office/drawing/2014/main" id="{C6A5BEEF-890B-6401-0703-D399A26D30A7}"/>
              </a:ext>
            </a:extLst>
          </p:cNvPr>
          <p:cNvGraphicFramePr>
            <a:graphicFrameLocks noGrp="1"/>
          </p:cNvGraphicFramePr>
          <p:nvPr>
            <p:extLst>
              <p:ext uri="{D42A27DB-BD31-4B8C-83A1-F6EECF244321}">
                <p14:modId xmlns:p14="http://schemas.microsoft.com/office/powerpoint/2010/main" val="3265055600"/>
              </p:ext>
            </p:extLst>
          </p:nvPr>
        </p:nvGraphicFramePr>
        <p:xfrm>
          <a:off x="6257927" y="3607097"/>
          <a:ext cx="5429250" cy="1828800"/>
        </p:xfrm>
        <a:graphic>
          <a:graphicData uri="http://schemas.openxmlformats.org/drawingml/2006/table">
            <a:tbl>
              <a:tblPr firstRow="1" firstCol="1">
                <a:tableStyleId>{10A1B5D5-9B99-4C35-A422-299274C87663}</a:tableStyleId>
              </a:tblPr>
              <a:tblGrid>
                <a:gridCol w="1809750">
                  <a:extLst>
                    <a:ext uri="{9D8B030D-6E8A-4147-A177-3AD203B41FA5}">
                      <a16:colId xmlns:a16="http://schemas.microsoft.com/office/drawing/2014/main" val="1450731323"/>
                    </a:ext>
                  </a:extLst>
                </a:gridCol>
                <a:gridCol w="1809750">
                  <a:extLst>
                    <a:ext uri="{9D8B030D-6E8A-4147-A177-3AD203B41FA5}">
                      <a16:colId xmlns:a16="http://schemas.microsoft.com/office/drawing/2014/main" val="531782225"/>
                    </a:ext>
                  </a:extLst>
                </a:gridCol>
                <a:gridCol w="1809750">
                  <a:extLst>
                    <a:ext uri="{9D8B030D-6E8A-4147-A177-3AD203B41FA5}">
                      <a16:colId xmlns:a16="http://schemas.microsoft.com/office/drawing/2014/main" val="585731345"/>
                    </a:ext>
                  </a:extLst>
                </a:gridCol>
              </a:tblGrid>
              <a:tr h="0">
                <a:tc>
                  <a:txBody>
                    <a:bodyPr/>
                    <a:lstStyle/>
                    <a:p>
                      <a:pPr algn="ctr"/>
                      <a:r>
                        <a:rPr lang="en-US" sz="1400" dirty="0">
                          <a:effectLst/>
                        </a:rPr>
                        <a:t>Category</a:t>
                      </a:r>
                    </a:p>
                  </a:txBody>
                  <a:tcPr anchor="ctr"/>
                </a:tc>
                <a:tc>
                  <a:txBody>
                    <a:bodyPr/>
                    <a:lstStyle/>
                    <a:p>
                      <a:pPr algn="ctr"/>
                      <a:r>
                        <a:rPr lang="en-US" sz="1400" dirty="0">
                          <a:effectLst/>
                        </a:rPr>
                        <a:t>Males (% body fat)</a:t>
                      </a:r>
                    </a:p>
                  </a:txBody>
                  <a:tcPr anchor="ctr"/>
                </a:tc>
                <a:tc>
                  <a:txBody>
                    <a:bodyPr/>
                    <a:lstStyle/>
                    <a:p>
                      <a:pPr algn="ctr"/>
                      <a:r>
                        <a:rPr lang="en-US" sz="1400" dirty="0">
                          <a:effectLst/>
                        </a:rPr>
                        <a:t>Female (% body fat)</a:t>
                      </a:r>
                    </a:p>
                  </a:txBody>
                  <a:tcPr anchor="ctr"/>
                </a:tc>
                <a:extLst>
                  <a:ext uri="{0D108BD9-81ED-4DB2-BD59-A6C34878D82A}">
                    <a16:rowId xmlns:a16="http://schemas.microsoft.com/office/drawing/2014/main" val="1409795087"/>
                  </a:ext>
                </a:extLst>
              </a:tr>
              <a:tr h="0">
                <a:tc>
                  <a:txBody>
                    <a:bodyPr/>
                    <a:lstStyle/>
                    <a:p>
                      <a:pPr algn="ctr"/>
                      <a:r>
                        <a:rPr lang="en-US" sz="1400" dirty="0">
                          <a:effectLst/>
                        </a:rPr>
                        <a:t>Essential Fat</a:t>
                      </a:r>
                    </a:p>
                  </a:txBody>
                  <a:tcPr anchor="ctr"/>
                </a:tc>
                <a:tc>
                  <a:txBody>
                    <a:bodyPr/>
                    <a:lstStyle/>
                    <a:p>
                      <a:pPr algn="ctr"/>
                      <a:r>
                        <a:rPr lang="en-US" sz="1400" dirty="0">
                          <a:effectLst/>
                        </a:rPr>
                        <a:t>2%-5%</a:t>
                      </a:r>
                    </a:p>
                  </a:txBody>
                  <a:tcPr anchor="ctr"/>
                </a:tc>
                <a:tc>
                  <a:txBody>
                    <a:bodyPr/>
                    <a:lstStyle/>
                    <a:p>
                      <a:pPr algn="ctr"/>
                      <a:r>
                        <a:rPr lang="en-US" sz="1400" dirty="0">
                          <a:effectLst/>
                        </a:rPr>
                        <a:t>10%-13%</a:t>
                      </a:r>
                    </a:p>
                  </a:txBody>
                  <a:tcPr anchor="ctr"/>
                </a:tc>
                <a:extLst>
                  <a:ext uri="{0D108BD9-81ED-4DB2-BD59-A6C34878D82A}">
                    <a16:rowId xmlns:a16="http://schemas.microsoft.com/office/drawing/2014/main" val="4180129079"/>
                  </a:ext>
                </a:extLst>
              </a:tr>
              <a:tr h="0">
                <a:tc>
                  <a:txBody>
                    <a:bodyPr/>
                    <a:lstStyle/>
                    <a:p>
                      <a:pPr algn="ctr"/>
                      <a:r>
                        <a:rPr lang="en-US" sz="1400">
                          <a:effectLst/>
                        </a:rPr>
                        <a:t>Athlete</a:t>
                      </a:r>
                    </a:p>
                  </a:txBody>
                  <a:tcPr anchor="ctr"/>
                </a:tc>
                <a:tc>
                  <a:txBody>
                    <a:bodyPr/>
                    <a:lstStyle/>
                    <a:p>
                      <a:pPr algn="ctr"/>
                      <a:r>
                        <a:rPr lang="en-US" sz="1400" dirty="0">
                          <a:effectLst/>
                        </a:rPr>
                        <a:t>6%-13%</a:t>
                      </a:r>
                    </a:p>
                  </a:txBody>
                  <a:tcPr anchor="ctr"/>
                </a:tc>
                <a:tc>
                  <a:txBody>
                    <a:bodyPr/>
                    <a:lstStyle/>
                    <a:p>
                      <a:pPr algn="ctr"/>
                      <a:r>
                        <a:rPr lang="en-US" sz="1400" dirty="0">
                          <a:effectLst/>
                        </a:rPr>
                        <a:t>14%-20%</a:t>
                      </a:r>
                    </a:p>
                  </a:txBody>
                  <a:tcPr anchor="ctr"/>
                </a:tc>
                <a:extLst>
                  <a:ext uri="{0D108BD9-81ED-4DB2-BD59-A6C34878D82A}">
                    <a16:rowId xmlns:a16="http://schemas.microsoft.com/office/drawing/2014/main" val="2159083779"/>
                  </a:ext>
                </a:extLst>
              </a:tr>
              <a:tr h="0">
                <a:tc>
                  <a:txBody>
                    <a:bodyPr/>
                    <a:lstStyle/>
                    <a:p>
                      <a:pPr algn="ctr"/>
                      <a:r>
                        <a:rPr lang="en-US" sz="1400">
                          <a:effectLst/>
                        </a:rPr>
                        <a:t>Fitness</a:t>
                      </a:r>
                    </a:p>
                  </a:txBody>
                  <a:tcPr anchor="ctr"/>
                </a:tc>
                <a:tc>
                  <a:txBody>
                    <a:bodyPr/>
                    <a:lstStyle/>
                    <a:p>
                      <a:pPr algn="ctr"/>
                      <a:r>
                        <a:rPr lang="en-US" sz="1400" dirty="0">
                          <a:effectLst/>
                        </a:rPr>
                        <a:t>14%-17%</a:t>
                      </a:r>
                    </a:p>
                  </a:txBody>
                  <a:tcPr anchor="ctr"/>
                </a:tc>
                <a:tc>
                  <a:txBody>
                    <a:bodyPr/>
                    <a:lstStyle/>
                    <a:p>
                      <a:pPr algn="ctr"/>
                      <a:r>
                        <a:rPr lang="en-US" sz="1400" dirty="0">
                          <a:effectLst/>
                        </a:rPr>
                        <a:t>21%-24%</a:t>
                      </a:r>
                    </a:p>
                  </a:txBody>
                  <a:tcPr anchor="ctr"/>
                </a:tc>
                <a:extLst>
                  <a:ext uri="{0D108BD9-81ED-4DB2-BD59-A6C34878D82A}">
                    <a16:rowId xmlns:a16="http://schemas.microsoft.com/office/drawing/2014/main" val="143646010"/>
                  </a:ext>
                </a:extLst>
              </a:tr>
              <a:tr h="0">
                <a:tc>
                  <a:txBody>
                    <a:bodyPr/>
                    <a:lstStyle/>
                    <a:p>
                      <a:pPr algn="ctr"/>
                      <a:r>
                        <a:rPr lang="en-US" sz="1400">
                          <a:effectLst/>
                        </a:rPr>
                        <a:t>Acceptable</a:t>
                      </a:r>
                    </a:p>
                  </a:txBody>
                  <a:tcPr anchor="ctr"/>
                </a:tc>
                <a:tc>
                  <a:txBody>
                    <a:bodyPr/>
                    <a:lstStyle/>
                    <a:p>
                      <a:pPr algn="ctr"/>
                      <a:r>
                        <a:rPr lang="en-US" sz="1400" dirty="0">
                          <a:effectLst/>
                        </a:rPr>
                        <a:t>18%-24%</a:t>
                      </a:r>
                    </a:p>
                  </a:txBody>
                  <a:tcPr anchor="ctr"/>
                </a:tc>
                <a:tc>
                  <a:txBody>
                    <a:bodyPr/>
                    <a:lstStyle/>
                    <a:p>
                      <a:pPr algn="ctr"/>
                      <a:r>
                        <a:rPr lang="en-US" sz="1400" dirty="0">
                          <a:effectLst/>
                        </a:rPr>
                        <a:t>25%-31%</a:t>
                      </a:r>
                    </a:p>
                  </a:txBody>
                  <a:tcPr anchor="ctr"/>
                </a:tc>
                <a:extLst>
                  <a:ext uri="{0D108BD9-81ED-4DB2-BD59-A6C34878D82A}">
                    <a16:rowId xmlns:a16="http://schemas.microsoft.com/office/drawing/2014/main" val="3188909196"/>
                  </a:ext>
                </a:extLst>
              </a:tr>
              <a:tr h="0">
                <a:tc>
                  <a:txBody>
                    <a:bodyPr/>
                    <a:lstStyle/>
                    <a:p>
                      <a:pPr algn="ctr"/>
                      <a:r>
                        <a:rPr lang="en-US" sz="1400" dirty="0">
                          <a:effectLst/>
                        </a:rPr>
                        <a:t>Obesity</a:t>
                      </a:r>
                    </a:p>
                  </a:txBody>
                  <a:tcPr anchor="ctr"/>
                </a:tc>
                <a:tc>
                  <a:txBody>
                    <a:bodyPr/>
                    <a:lstStyle/>
                    <a:p>
                      <a:pPr algn="ctr"/>
                      <a:r>
                        <a:rPr lang="en-US" sz="1400" dirty="0">
                          <a:effectLst/>
                        </a:rPr>
                        <a:t>&gt; 25%</a:t>
                      </a:r>
                    </a:p>
                  </a:txBody>
                  <a:tcPr anchor="ctr"/>
                </a:tc>
                <a:tc>
                  <a:txBody>
                    <a:bodyPr/>
                    <a:lstStyle/>
                    <a:p>
                      <a:pPr algn="ctr"/>
                      <a:r>
                        <a:rPr lang="en-US" sz="1400" dirty="0">
                          <a:effectLst/>
                        </a:rPr>
                        <a:t>&gt; 32%</a:t>
                      </a:r>
                    </a:p>
                  </a:txBody>
                  <a:tcPr anchor="ctr"/>
                </a:tc>
                <a:extLst>
                  <a:ext uri="{0D108BD9-81ED-4DB2-BD59-A6C34878D82A}">
                    <a16:rowId xmlns:a16="http://schemas.microsoft.com/office/drawing/2014/main" val="1635932976"/>
                  </a:ext>
                </a:extLst>
              </a:tr>
            </a:tbl>
          </a:graphicData>
        </a:graphic>
      </p:graphicFrame>
    </p:spTree>
    <p:extLst>
      <p:ext uri="{BB962C8B-B14F-4D97-AF65-F5344CB8AC3E}">
        <p14:creationId xmlns:p14="http://schemas.microsoft.com/office/powerpoint/2010/main" val="1205325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93EB1-8B73-4E26-291D-32879283E0D6}"/>
              </a:ext>
            </a:extLst>
          </p:cNvPr>
          <p:cNvSpPr>
            <a:spLocks noGrp="1"/>
          </p:cNvSpPr>
          <p:nvPr>
            <p:ph type="title"/>
          </p:nvPr>
        </p:nvSpPr>
        <p:spPr/>
        <p:txBody>
          <a:bodyPr>
            <a:normAutofit fontScale="90000"/>
          </a:bodyPr>
          <a:lstStyle/>
          <a:p>
            <a:r>
              <a:rPr lang="en-US" dirty="0"/>
              <a:t>Strengths and Limitations: Skin-Fold Measurements</a:t>
            </a:r>
          </a:p>
        </p:txBody>
      </p:sp>
      <p:sp>
        <p:nvSpPr>
          <p:cNvPr id="3" name="Content Placeholder 2">
            <a:extLst>
              <a:ext uri="{FF2B5EF4-FFF2-40B4-BE49-F238E27FC236}">
                <a16:creationId xmlns:a16="http://schemas.microsoft.com/office/drawing/2014/main" id="{4320070F-F110-D248-F796-3B5F15A9D912}"/>
              </a:ext>
            </a:extLst>
          </p:cNvPr>
          <p:cNvSpPr>
            <a:spLocks noGrp="1"/>
          </p:cNvSpPr>
          <p:nvPr>
            <p:ph idx="1"/>
          </p:nvPr>
        </p:nvSpPr>
        <p:spPr/>
        <p:txBody>
          <a:bodyPr>
            <a:normAutofit lnSpcReduction="10000"/>
          </a:bodyPr>
          <a:lstStyle/>
          <a:p>
            <a:pPr marL="0" indent="0" algn="l">
              <a:buNone/>
            </a:pPr>
            <a:r>
              <a:rPr lang="en-US" b="1" dirty="0"/>
              <a:t>Strengths:</a:t>
            </a:r>
          </a:p>
          <a:p>
            <a:pPr algn="l">
              <a:buFont typeface="Arial" panose="020B0604020202020204" pitchFamily="34" charset="0"/>
              <a:buChar char="•"/>
            </a:pPr>
            <a:r>
              <a:rPr lang="en-US" dirty="0"/>
              <a:t>Convenient</a:t>
            </a:r>
          </a:p>
          <a:p>
            <a:pPr algn="l">
              <a:buFont typeface="Arial" panose="020B0604020202020204" pitchFamily="34" charset="0"/>
              <a:buChar char="•"/>
            </a:pPr>
            <a:r>
              <a:rPr lang="en-US" dirty="0"/>
              <a:t>Safe</a:t>
            </a:r>
          </a:p>
          <a:p>
            <a:pPr algn="l">
              <a:buFont typeface="Arial" panose="020B0604020202020204" pitchFamily="34" charset="0"/>
              <a:buChar char="•"/>
            </a:pPr>
            <a:r>
              <a:rPr lang="en-US" dirty="0"/>
              <a:t>Inexpensive</a:t>
            </a:r>
          </a:p>
          <a:p>
            <a:pPr algn="l">
              <a:buFont typeface="Arial" panose="020B0604020202020204" pitchFamily="34" charset="0"/>
              <a:buChar char="•"/>
            </a:pPr>
            <a:r>
              <a:rPr lang="en-US" dirty="0"/>
              <a:t>Portable</a:t>
            </a:r>
          </a:p>
          <a:p>
            <a:pPr marL="0" indent="0" algn="l">
              <a:buNone/>
            </a:pPr>
            <a:r>
              <a:rPr lang="en-US" b="1" dirty="0"/>
              <a:t>Limitations:</a:t>
            </a:r>
          </a:p>
          <a:p>
            <a:pPr algn="l">
              <a:buFont typeface="Arial" panose="020B0604020202020204" pitchFamily="34" charset="0"/>
              <a:buChar char="•"/>
            </a:pPr>
            <a:r>
              <a:rPr lang="en-US" dirty="0"/>
              <a:t>Not as accurate or reproducible as other methods</a:t>
            </a:r>
          </a:p>
          <a:p>
            <a:pPr algn="l">
              <a:buFont typeface="Arial" panose="020B0604020202020204" pitchFamily="34" charset="0"/>
              <a:buChar char="•"/>
            </a:pPr>
            <a:r>
              <a:rPr lang="en-US" dirty="0"/>
              <a:t>Very difficult to measure in individuals with a BMI of 35 or higher</a:t>
            </a:r>
          </a:p>
          <a:p>
            <a:endParaRPr lang="en-US" dirty="0"/>
          </a:p>
        </p:txBody>
      </p:sp>
      <p:sp>
        <p:nvSpPr>
          <p:cNvPr id="4" name="TextBox 3">
            <a:extLst>
              <a:ext uri="{FF2B5EF4-FFF2-40B4-BE49-F238E27FC236}">
                <a16:creationId xmlns:a16="http://schemas.microsoft.com/office/drawing/2014/main" id="{C96B6C5E-B4E2-5B7E-8510-524D759E263A}"/>
              </a:ext>
            </a:extLst>
          </p:cNvPr>
          <p:cNvSpPr txBox="1"/>
          <p:nvPr/>
        </p:nvSpPr>
        <p:spPr>
          <a:xfrm>
            <a:off x="443752" y="5934670"/>
            <a:ext cx="10044953" cy="523220"/>
          </a:xfrm>
          <a:prstGeom prst="rect">
            <a:avLst/>
          </a:prstGeom>
          <a:noFill/>
        </p:spPr>
        <p:txBody>
          <a:bodyPr wrap="square">
            <a:spAutoFit/>
          </a:bodyPr>
          <a:lstStyle/>
          <a:p>
            <a:r>
              <a:rPr lang="en-US" sz="1400" dirty="0"/>
              <a:t>MedlinePlus. Accessed May 21, 2024. </a:t>
            </a:r>
            <a:r>
              <a:rPr lang="en-US" sz="1400" dirty="0">
                <a:hlinkClick r:id="rId2"/>
              </a:rPr>
              <a:t>https://medlineplus.gov/lab-tests/obesity-screening/</a:t>
            </a:r>
            <a:r>
              <a:rPr lang="en-US" sz="1400" dirty="0"/>
              <a:t>; Hu F. In: Hu F, ed. Obesity Epidemiology. New York City: Oxford University Press, 2008; 53–83. </a:t>
            </a:r>
          </a:p>
        </p:txBody>
      </p:sp>
    </p:spTree>
    <p:extLst>
      <p:ext uri="{BB962C8B-B14F-4D97-AF65-F5344CB8AC3E}">
        <p14:creationId xmlns:p14="http://schemas.microsoft.com/office/powerpoint/2010/main" val="629413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4D1A-A384-F538-38DC-0C9081F63DB4}"/>
              </a:ext>
            </a:extLst>
          </p:cNvPr>
          <p:cNvSpPr>
            <a:spLocks noGrp="1"/>
          </p:cNvSpPr>
          <p:nvPr>
            <p:ph type="title"/>
          </p:nvPr>
        </p:nvSpPr>
        <p:spPr>
          <a:xfrm>
            <a:off x="640488" y="210514"/>
            <a:ext cx="10515600" cy="1325563"/>
          </a:xfrm>
        </p:spPr>
        <p:txBody>
          <a:bodyPr/>
          <a:lstStyle/>
          <a:p>
            <a:r>
              <a:rPr lang="en-US" dirty="0"/>
              <a:t>Bioelectrical Impedance Analysis</a:t>
            </a:r>
          </a:p>
        </p:txBody>
      </p:sp>
      <p:sp>
        <p:nvSpPr>
          <p:cNvPr id="3" name="Content Placeholder 2">
            <a:extLst>
              <a:ext uri="{FF2B5EF4-FFF2-40B4-BE49-F238E27FC236}">
                <a16:creationId xmlns:a16="http://schemas.microsoft.com/office/drawing/2014/main" id="{C29E37F9-8C5B-E647-9831-2DF45545BBB4}"/>
              </a:ext>
            </a:extLst>
          </p:cNvPr>
          <p:cNvSpPr>
            <a:spLocks noGrp="1"/>
          </p:cNvSpPr>
          <p:nvPr>
            <p:ph idx="1"/>
          </p:nvPr>
        </p:nvSpPr>
        <p:spPr>
          <a:xfrm>
            <a:off x="640488" y="1825625"/>
            <a:ext cx="4954196" cy="3759629"/>
          </a:xfrm>
        </p:spPr>
        <p:txBody>
          <a:bodyPr/>
          <a:lstStyle/>
          <a:p>
            <a:r>
              <a:rPr lang="en-US" dirty="0"/>
              <a:t>Lean body mass conducts electricity better than fat mass due to higher water content</a:t>
            </a:r>
          </a:p>
          <a:p>
            <a:r>
              <a:rPr lang="en-US" dirty="0"/>
              <a:t>BIA devices calculate body fat percentage by analyzing impedance alongside factors like height, weight, age, and gender</a:t>
            </a:r>
          </a:p>
          <a:p>
            <a:endParaRPr lang="en-US" dirty="0"/>
          </a:p>
        </p:txBody>
      </p:sp>
      <p:sp>
        <p:nvSpPr>
          <p:cNvPr id="4" name="TextBox 3">
            <a:extLst>
              <a:ext uri="{FF2B5EF4-FFF2-40B4-BE49-F238E27FC236}">
                <a16:creationId xmlns:a16="http://schemas.microsoft.com/office/drawing/2014/main" id="{7F8A61C9-7FD7-A0D4-0DC7-346B7661DA93}"/>
              </a:ext>
            </a:extLst>
          </p:cNvPr>
          <p:cNvSpPr txBox="1"/>
          <p:nvPr/>
        </p:nvSpPr>
        <p:spPr>
          <a:xfrm>
            <a:off x="443752" y="5934670"/>
            <a:ext cx="10044953" cy="523220"/>
          </a:xfrm>
          <a:prstGeom prst="rect">
            <a:avLst/>
          </a:prstGeom>
          <a:noFill/>
        </p:spPr>
        <p:txBody>
          <a:bodyPr wrap="square">
            <a:spAutoFit/>
          </a:bodyPr>
          <a:lstStyle/>
          <a:p>
            <a:r>
              <a:rPr lang="en-US" sz="1400" b="0" i="0" dirty="0" err="1">
                <a:solidFill>
                  <a:srgbClr val="212121"/>
                </a:solidFill>
                <a:effectLst/>
                <a:highlight>
                  <a:srgbClr val="FFFFFF"/>
                </a:highlight>
              </a:rPr>
              <a:t>Coppini</a:t>
            </a:r>
            <a:r>
              <a:rPr lang="en-US" sz="1400" b="0" i="0" dirty="0">
                <a:solidFill>
                  <a:srgbClr val="212121"/>
                </a:solidFill>
                <a:effectLst/>
                <a:highlight>
                  <a:srgbClr val="FFFFFF"/>
                </a:highlight>
              </a:rPr>
              <a:t> LZ, et al. </a:t>
            </a:r>
            <a:r>
              <a:rPr lang="en-US" sz="1400" b="0" i="1" dirty="0">
                <a:solidFill>
                  <a:srgbClr val="212121"/>
                </a:solidFill>
                <a:effectLst/>
                <a:highlight>
                  <a:srgbClr val="FFFFFF"/>
                </a:highlight>
              </a:rPr>
              <a:t>Curr </a:t>
            </a:r>
            <a:r>
              <a:rPr lang="en-US" sz="1400" b="0" i="1" dirty="0" err="1">
                <a:solidFill>
                  <a:srgbClr val="212121"/>
                </a:solidFill>
                <a:effectLst/>
                <a:highlight>
                  <a:srgbClr val="FFFFFF"/>
                </a:highlight>
              </a:rPr>
              <a:t>Opin</a:t>
            </a:r>
            <a:r>
              <a:rPr lang="en-US" sz="1400" b="0" i="1" dirty="0">
                <a:solidFill>
                  <a:srgbClr val="212121"/>
                </a:solidFill>
                <a:effectLst/>
                <a:highlight>
                  <a:srgbClr val="FFFFFF"/>
                </a:highlight>
              </a:rPr>
              <a:t> Clin </a:t>
            </a:r>
            <a:r>
              <a:rPr lang="en-US" sz="1400" b="0" i="1" dirty="0" err="1">
                <a:solidFill>
                  <a:srgbClr val="212121"/>
                </a:solidFill>
                <a:effectLst/>
                <a:highlight>
                  <a:srgbClr val="FFFFFF"/>
                </a:highlight>
              </a:rPr>
              <a:t>Nutr</a:t>
            </a:r>
            <a:r>
              <a:rPr lang="en-US" sz="1400" b="0" i="1" dirty="0">
                <a:solidFill>
                  <a:srgbClr val="212121"/>
                </a:solidFill>
                <a:effectLst/>
                <a:highlight>
                  <a:srgbClr val="FFFFFF"/>
                </a:highlight>
              </a:rPr>
              <a:t> </a:t>
            </a:r>
            <a:r>
              <a:rPr lang="en-US" sz="1400" b="0" i="1" dirty="0" err="1">
                <a:solidFill>
                  <a:srgbClr val="212121"/>
                </a:solidFill>
                <a:effectLst/>
                <a:highlight>
                  <a:srgbClr val="FFFFFF"/>
                </a:highlight>
              </a:rPr>
              <a:t>Metab</a:t>
            </a:r>
            <a:r>
              <a:rPr lang="en-US" sz="1400" b="0" i="1" dirty="0">
                <a:solidFill>
                  <a:srgbClr val="212121"/>
                </a:solidFill>
                <a:effectLst/>
                <a:highlight>
                  <a:srgbClr val="FFFFFF"/>
                </a:highlight>
              </a:rPr>
              <a:t> Care</a:t>
            </a:r>
            <a:r>
              <a:rPr lang="en-US" sz="1400" b="0" i="0" dirty="0">
                <a:solidFill>
                  <a:srgbClr val="212121"/>
                </a:solidFill>
                <a:effectLst/>
                <a:highlight>
                  <a:srgbClr val="FFFFFF"/>
                </a:highlight>
              </a:rPr>
              <a:t>. 2005;8(3):329-332; </a:t>
            </a:r>
            <a:r>
              <a:rPr lang="en-US" sz="1400" dirty="0"/>
              <a:t>Hu F. In: Hu F, ed. Obesity Epidemiology. New York City: Oxford University Press, 2008; 53–83. </a:t>
            </a:r>
          </a:p>
        </p:txBody>
      </p:sp>
      <p:pic>
        <p:nvPicPr>
          <p:cNvPr id="5" name="Picture 4">
            <a:extLst>
              <a:ext uri="{FF2B5EF4-FFF2-40B4-BE49-F238E27FC236}">
                <a16:creationId xmlns:a16="http://schemas.microsoft.com/office/drawing/2014/main" id="{90177DF5-A192-26F2-D80C-43432E0DD0FF}"/>
              </a:ext>
            </a:extLst>
          </p:cNvPr>
          <p:cNvPicPr>
            <a:picLocks noChangeAspect="1"/>
          </p:cNvPicPr>
          <p:nvPr/>
        </p:nvPicPr>
        <p:blipFill rotWithShape="1">
          <a:blip r:embed="rId2"/>
          <a:srcRect l="2183"/>
          <a:stretch/>
        </p:blipFill>
        <p:spPr>
          <a:xfrm>
            <a:off x="5883442" y="1843924"/>
            <a:ext cx="6067925" cy="2956676"/>
          </a:xfrm>
          <a:prstGeom prst="rect">
            <a:avLst/>
          </a:prstGeom>
        </p:spPr>
      </p:pic>
      <p:sp>
        <p:nvSpPr>
          <p:cNvPr id="6" name="TextBox 5">
            <a:extLst>
              <a:ext uri="{FF2B5EF4-FFF2-40B4-BE49-F238E27FC236}">
                <a16:creationId xmlns:a16="http://schemas.microsoft.com/office/drawing/2014/main" id="{EAFF5357-4EB2-5440-A727-18BD58BAAB7A}"/>
              </a:ext>
            </a:extLst>
          </p:cNvPr>
          <p:cNvSpPr txBox="1"/>
          <p:nvPr/>
        </p:nvSpPr>
        <p:spPr>
          <a:xfrm>
            <a:off x="8013032" y="1843924"/>
            <a:ext cx="180473"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50638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93EB1-8B73-4E26-291D-32879283E0D6}"/>
              </a:ext>
            </a:extLst>
          </p:cNvPr>
          <p:cNvSpPr>
            <a:spLocks noGrp="1"/>
          </p:cNvSpPr>
          <p:nvPr>
            <p:ph type="title"/>
          </p:nvPr>
        </p:nvSpPr>
        <p:spPr/>
        <p:txBody>
          <a:bodyPr>
            <a:normAutofit/>
          </a:bodyPr>
          <a:lstStyle/>
          <a:p>
            <a:r>
              <a:rPr lang="en-US" dirty="0"/>
              <a:t>Strengths and Limitations: BIA</a:t>
            </a:r>
          </a:p>
        </p:txBody>
      </p:sp>
      <p:sp>
        <p:nvSpPr>
          <p:cNvPr id="3" name="Content Placeholder 2">
            <a:extLst>
              <a:ext uri="{FF2B5EF4-FFF2-40B4-BE49-F238E27FC236}">
                <a16:creationId xmlns:a16="http://schemas.microsoft.com/office/drawing/2014/main" id="{4320070F-F110-D248-F796-3B5F15A9D912}"/>
              </a:ext>
            </a:extLst>
          </p:cNvPr>
          <p:cNvSpPr>
            <a:spLocks noGrp="1"/>
          </p:cNvSpPr>
          <p:nvPr>
            <p:ph idx="1"/>
          </p:nvPr>
        </p:nvSpPr>
        <p:spPr/>
        <p:txBody>
          <a:bodyPr>
            <a:normAutofit fontScale="85000" lnSpcReduction="20000"/>
          </a:bodyPr>
          <a:lstStyle/>
          <a:p>
            <a:pPr marL="0" indent="0" algn="l">
              <a:buNone/>
            </a:pPr>
            <a:r>
              <a:rPr lang="en-US" b="1" dirty="0"/>
              <a:t>Strengths:</a:t>
            </a:r>
          </a:p>
          <a:p>
            <a:pPr algn="l">
              <a:buFont typeface="Arial" panose="020B0604020202020204" pitchFamily="34" charset="0"/>
              <a:buChar char="•"/>
            </a:pPr>
            <a:r>
              <a:rPr lang="en-US" dirty="0"/>
              <a:t>Convenient</a:t>
            </a:r>
          </a:p>
          <a:p>
            <a:pPr algn="l">
              <a:buFont typeface="Arial" panose="020B0604020202020204" pitchFamily="34" charset="0"/>
              <a:buChar char="•"/>
            </a:pPr>
            <a:r>
              <a:rPr lang="en-US" dirty="0"/>
              <a:t>Non-invasive</a:t>
            </a:r>
          </a:p>
          <a:p>
            <a:pPr algn="l">
              <a:buFont typeface="Arial" panose="020B0604020202020204" pitchFamily="34" charset="0"/>
              <a:buChar char="•"/>
            </a:pPr>
            <a:r>
              <a:rPr lang="en-US" dirty="0"/>
              <a:t>Safe</a:t>
            </a:r>
          </a:p>
          <a:p>
            <a:pPr algn="l">
              <a:buFont typeface="Arial" panose="020B0604020202020204" pitchFamily="34" charset="0"/>
              <a:buChar char="•"/>
            </a:pPr>
            <a:r>
              <a:rPr lang="en-US" dirty="0"/>
              <a:t>Relatively inexpensive</a:t>
            </a:r>
          </a:p>
          <a:p>
            <a:pPr marL="0" indent="0" algn="l">
              <a:buNone/>
            </a:pPr>
            <a:endParaRPr lang="en-US" dirty="0"/>
          </a:p>
          <a:p>
            <a:pPr marL="0" indent="0" algn="l">
              <a:buNone/>
            </a:pPr>
            <a:r>
              <a:rPr lang="en-US" b="1" dirty="0"/>
              <a:t>Limitations:</a:t>
            </a:r>
          </a:p>
          <a:p>
            <a:pPr algn="l">
              <a:buFont typeface="Arial" panose="020B0604020202020204" pitchFamily="34" charset="0"/>
              <a:buChar char="•"/>
            </a:pPr>
            <a:r>
              <a:rPr lang="en-US" dirty="0"/>
              <a:t>Accuracy is affected by factors like hydration status, recent food/fluid intake, and body position during measurement</a:t>
            </a:r>
          </a:p>
          <a:p>
            <a:pPr algn="l">
              <a:buFont typeface="Arial" panose="020B0604020202020204" pitchFamily="34" charset="0"/>
              <a:buChar char="•"/>
            </a:pPr>
            <a:r>
              <a:rPr lang="en-US" dirty="0"/>
              <a:t>Less accurate in individuals with BMI of 35 or higher</a:t>
            </a:r>
          </a:p>
        </p:txBody>
      </p:sp>
      <p:sp>
        <p:nvSpPr>
          <p:cNvPr id="6" name="TextBox 5">
            <a:extLst>
              <a:ext uri="{FF2B5EF4-FFF2-40B4-BE49-F238E27FC236}">
                <a16:creationId xmlns:a16="http://schemas.microsoft.com/office/drawing/2014/main" id="{7F4A31FD-B4DB-D6B0-647D-E125881B476C}"/>
              </a:ext>
            </a:extLst>
          </p:cNvPr>
          <p:cNvSpPr txBox="1"/>
          <p:nvPr/>
        </p:nvSpPr>
        <p:spPr>
          <a:xfrm>
            <a:off x="443752" y="5934670"/>
            <a:ext cx="10044953" cy="523220"/>
          </a:xfrm>
          <a:prstGeom prst="rect">
            <a:avLst/>
          </a:prstGeom>
          <a:noFill/>
        </p:spPr>
        <p:txBody>
          <a:bodyPr wrap="square">
            <a:spAutoFit/>
          </a:bodyPr>
          <a:lstStyle/>
          <a:p>
            <a:r>
              <a:rPr lang="en-US" sz="1400" b="0" i="0" dirty="0" err="1">
                <a:solidFill>
                  <a:srgbClr val="212121"/>
                </a:solidFill>
                <a:effectLst/>
                <a:highlight>
                  <a:srgbClr val="FFFFFF"/>
                </a:highlight>
              </a:rPr>
              <a:t>Coppini</a:t>
            </a:r>
            <a:r>
              <a:rPr lang="en-US" sz="1400" b="0" i="0" dirty="0">
                <a:solidFill>
                  <a:srgbClr val="212121"/>
                </a:solidFill>
                <a:effectLst/>
                <a:highlight>
                  <a:srgbClr val="FFFFFF"/>
                </a:highlight>
              </a:rPr>
              <a:t> LZ, et al. </a:t>
            </a:r>
            <a:r>
              <a:rPr lang="en-US" sz="1400" b="0" i="1" dirty="0">
                <a:solidFill>
                  <a:srgbClr val="212121"/>
                </a:solidFill>
                <a:effectLst/>
                <a:highlight>
                  <a:srgbClr val="FFFFFF"/>
                </a:highlight>
              </a:rPr>
              <a:t>Curr </a:t>
            </a:r>
            <a:r>
              <a:rPr lang="en-US" sz="1400" b="0" i="1" dirty="0" err="1">
                <a:solidFill>
                  <a:srgbClr val="212121"/>
                </a:solidFill>
                <a:effectLst/>
                <a:highlight>
                  <a:srgbClr val="FFFFFF"/>
                </a:highlight>
              </a:rPr>
              <a:t>Opin</a:t>
            </a:r>
            <a:r>
              <a:rPr lang="en-US" sz="1400" b="0" i="1" dirty="0">
                <a:solidFill>
                  <a:srgbClr val="212121"/>
                </a:solidFill>
                <a:effectLst/>
                <a:highlight>
                  <a:srgbClr val="FFFFFF"/>
                </a:highlight>
              </a:rPr>
              <a:t> Clin </a:t>
            </a:r>
            <a:r>
              <a:rPr lang="en-US" sz="1400" b="0" i="1" dirty="0" err="1">
                <a:solidFill>
                  <a:srgbClr val="212121"/>
                </a:solidFill>
                <a:effectLst/>
                <a:highlight>
                  <a:srgbClr val="FFFFFF"/>
                </a:highlight>
              </a:rPr>
              <a:t>Nutr</a:t>
            </a:r>
            <a:r>
              <a:rPr lang="en-US" sz="1400" b="0" i="1" dirty="0">
                <a:solidFill>
                  <a:srgbClr val="212121"/>
                </a:solidFill>
                <a:effectLst/>
                <a:highlight>
                  <a:srgbClr val="FFFFFF"/>
                </a:highlight>
              </a:rPr>
              <a:t> </a:t>
            </a:r>
            <a:r>
              <a:rPr lang="en-US" sz="1400" b="0" i="1" dirty="0" err="1">
                <a:solidFill>
                  <a:srgbClr val="212121"/>
                </a:solidFill>
                <a:effectLst/>
                <a:highlight>
                  <a:srgbClr val="FFFFFF"/>
                </a:highlight>
              </a:rPr>
              <a:t>Metab</a:t>
            </a:r>
            <a:r>
              <a:rPr lang="en-US" sz="1400" b="0" i="1" dirty="0">
                <a:solidFill>
                  <a:srgbClr val="212121"/>
                </a:solidFill>
                <a:effectLst/>
                <a:highlight>
                  <a:srgbClr val="FFFFFF"/>
                </a:highlight>
              </a:rPr>
              <a:t> Care</a:t>
            </a:r>
            <a:r>
              <a:rPr lang="en-US" sz="1400" b="0" i="0" dirty="0">
                <a:solidFill>
                  <a:srgbClr val="212121"/>
                </a:solidFill>
                <a:effectLst/>
                <a:highlight>
                  <a:srgbClr val="FFFFFF"/>
                </a:highlight>
              </a:rPr>
              <a:t>. 2005;8(3):329-332; </a:t>
            </a:r>
            <a:r>
              <a:rPr lang="en-US" sz="1400" dirty="0"/>
              <a:t>Hu F. In: Hu F, ed. Obesity Epidemiology. New York City: Oxford University Press, 2008; 53–83. </a:t>
            </a:r>
          </a:p>
        </p:txBody>
      </p:sp>
    </p:spTree>
    <p:extLst>
      <p:ext uri="{BB962C8B-B14F-4D97-AF65-F5344CB8AC3E}">
        <p14:creationId xmlns:p14="http://schemas.microsoft.com/office/powerpoint/2010/main" val="3609867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D0BF-99FB-0D18-E73A-A85A4E76FC53}"/>
              </a:ext>
            </a:extLst>
          </p:cNvPr>
          <p:cNvSpPr>
            <a:spLocks noGrp="1"/>
          </p:cNvSpPr>
          <p:nvPr>
            <p:ph type="title"/>
          </p:nvPr>
        </p:nvSpPr>
        <p:spPr>
          <a:xfrm>
            <a:off x="631344" y="-190093"/>
            <a:ext cx="10515600" cy="1325563"/>
          </a:xfrm>
        </p:spPr>
        <p:txBody>
          <a:bodyPr/>
          <a:lstStyle/>
          <a:p>
            <a:r>
              <a:rPr lang="en-US" dirty="0"/>
              <a:t>Imaging Methods</a:t>
            </a:r>
          </a:p>
        </p:txBody>
      </p:sp>
      <p:graphicFrame>
        <p:nvGraphicFramePr>
          <p:cNvPr id="6" name="Content Placeholder 5">
            <a:extLst>
              <a:ext uri="{FF2B5EF4-FFF2-40B4-BE49-F238E27FC236}">
                <a16:creationId xmlns:a16="http://schemas.microsoft.com/office/drawing/2014/main" id="{5ED66019-BD09-609D-FE8F-EAE0BE1CEABF}"/>
              </a:ext>
            </a:extLst>
          </p:cNvPr>
          <p:cNvGraphicFramePr>
            <a:graphicFrameLocks noGrp="1"/>
          </p:cNvGraphicFramePr>
          <p:nvPr>
            <p:ph idx="1"/>
            <p:extLst>
              <p:ext uri="{D42A27DB-BD31-4B8C-83A1-F6EECF244321}">
                <p14:modId xmlns:p14="http://schemas.microsoft.com/office/powerpoint/2010/main" val="1159554125"/>
              </p:ext>
            </p:extLst>
          </p:nvPr>
        </p:nvGraphicFramePr>
        <p:xfrm>
          <a:off x="838200" y="906870"/>
          <a:ext cx="10515600" cy="474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BCDCDB3-707C-2BCC-939B-0EA977B8C288}"/>
              </a:ext>
            </a:extLst>
          </p:cNvPr>
          <p:cNvSpPr txBox="1"/>
          <p:nvPr/>
        </p:nvSpPr>
        <p:spPr>
          <a:xfrm>
            <a:off x="454509" y="5951130"/>
            <a:ext cx="10044953" cy="523220"/>
          </a:xfrm>
          <a:prstGeom prst="rect">
            <a:avLst/>
          </a:prstGeom>
          <a:noFill/>
        </p:spPr>
        <p:txBody>
          <a:bodyPr wrap="square">
            <a:spAutoFit/>
          </a:bodyPr>
          <a:lstStyle/>
          <a:p>
            <a:r>
              <a:rPr lang="en-US" sz="1400" dirty="0"/>
              <a:t>Hu F. In: Hu F, ed. Obesity Epidemiology. New York City: Oxford University Press, 2008; 53–83; </a:t>
            </a:r>
            <a:r>
              <a:rPr lang="en-US" sz="1400" b="0" i="0" dirty="0">
                <a:solidFill>
                  <a:srgbClr val="212121"/>
                </a:solidFill>
                <a:effectLst/>
                <a:highlight>
                  <a:srgbClr val="FFFFFF"/>
                </a:highlight>
              </a:rPr>
              <a:t>Pereira et al. </a:t>
            </a:r>
            <a:r>
              <a:rPr lang="en-US" sz="1400" b="0" i="1" dirty="0">
                <a:solidFill>
                  <a:srgbClr val="212121"/>
                </a:solidFill>
                <a:effectLst/>
                <a:highlight>
                  <a:srgbClr val="FFFFFF"/>
                </a:highlight>
              </a:rPr>
              <a:t>Sci Rep</a:t>
            </a:r>
            <a:r>
              <a:rPr lang="en-US" sz="1400" b="0" i="0" dirty="0">
                <a:solidFill>
                  <a:srgbClr val="212121"/>
                </a:solidFill>
                <a:effectLst/>
                <a:highlight>
                  <a:srgbClr val="FFFFFF"/>
                </a:highlight>
              </a:rPr>
              <a:t>. 2023;13(1):11147; Silver HJ, et al. </a:t>
            </a:r>
            <a:r>
              <a:rPr lang="en-US" sz="1400" b="0" i="1" dirty="0">
                <a:solidFill>
                  <a:srgbClr val="212121"/>
                </a:solidFill>
                <a:effectLst/>
                <a:highlight>
                  <a:srgbClr val="FFFFFF"/>
                </a:highlight>
              </a:rPr>
              <a:t>Diabetes </a:t>
            </a:r>
            <a:r>
              <a:rPr lang="en-US" sz="1400" b="0" i="1" dirty="0" err="1">
                <a:solidFill>
                  <a:srgbClr val="212121"/>
                </a:solidFill>
                <a:effectLst/>
                <a:highlight>
                  <a:srgbClr val="FFFFFF"/>
                </a:highlight>
              </a:rPr>
              <a:t>Metab</a:t>
            </a:r>
            <a:r>
              <a:rPr lang="en-US" sz="1400" b="0" i="1" dirty="0">
                <a:solidFill>
                  <a:srgbClr val="212121"/>
                </a:solidFill>
                <a:effectLst/>
                <a:highlight>
                  <a:srgbClr val="FFFFFF"/>
                </a:highlight>
              </a:rPr>
              <a:t> </a:t>
            </a:r>
            <a:r>
              <a:rPr lang="en-US" sz="1400" b="0" i="1" dirty="0" err="1">
                <a:solidFill>
                  <a:srgbClr val="212121"/>
                </a:solidFill>
                <a:effectLst/>
                <a:highlight>
                  <a:srgbClr val="FFFFFF"/>
                </a:highlight>
              </a:rPr>
              <a:t>Syndr</a:t>
            </a:r>
            <a:r>
              <a:rPr lang="en-US" sz="1400" b="0" i="1" dirty="0">
                <a:solidFill>
                  <a:srgbClr val="212121"/>
                </a:solidFill>
                <a:effectLst/>
                <a:highlight>
                  <a:srgbClr val="FFFFFF"/>
                </a:highlight>
              </a:rPr>
              <a:t> </a:t>
            </a:r>
            <a:r>
              <a:rPr lang="en-US" sz="1400" b="0" i="1" dirty="0" err="1">
                <a:solidFill>
                  <a:srgbClr val="212121"/>
                </a:solidFill>
                <a:effectLst/>
                <a:highlight>
                  <a:srgbClr val="FFFFFF"/>
                </a:highlight>
              </a:rPr>
              <a:t>Obes</a:t>
            </a:r>
            <a:r>
              <a:rPr lang="en-US" sz="1400" b="0" i="0" dirty="0">
                <a:solidFill>
                  <a:srgbClr val="212121"/>
                </a:solidFill>
                <a:effectLst/>
                <a:highlight>
                  <a:srgbClr val="FFFFFF"/>
                </a:highlight>
              </a:rPr>
              <a:t>. 2010;3:337-347.</a:t>
            </a:r>
            <a:r>
              <a:rPr lang="en-US" sz="1400" dirty="0"/>
              <a:t> </a:t>
            </a:r>
          </a:p>
        </p:txBody>
      </p:sp>
    </p:spTree>
    <p:extLst>
      <p:ext uri="{BB962C8B-B14F-4D97-AF65-F5344CB8AC3E}">
        <p14:creationId xmlns:p14="http://schemas.microsoft.com/office/powerpoint/2010/main" val="370784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3C1AC-BE08-0828-4335-9E096820DF08}"/>
              </a:ext>
            </a:extLst>
          </p:cNvPr>
          <p:cNvSpPr>
            <a:spLocks noGrp="1"/>
          </p:cNvSpPr>
          <p:nvPr>
            <p:ph type="title"/>
          </p:nvPr>
        </p:nvSpPr>
        <p:spPr>
          <a:xfrm>
            <a:off x="463296" y="18796"/>
            <a:ext cx="10515600" cy="1325563"/>
          </a:xfrm>
        </p:spPr>
        <p:txBody>
          <a:bodyPr/>
          <a:lstStyle/>
          <a:p>
            <a:r>
              <a:rPr lang="en-US" dirty="0"/>
              <a:t>Introducing Interventions</a:t>
            </a:r>
          </a:p>
        </p:txBody>
      </p:sp>
      <p:pic>
        <p:nvPicPr>
          <p:cNvPr id="1026" name="Picture 2" descr="Obesity treatment pyramid developed by Angela Fitch, MD">
            <a:extLst>
              <a:ext uri="{FF2B5EF4-FFF2-40B4-BE49-F238E27FC236}">
                <a16:creationId xmlns:a16="http://schemas.microsoft.com/office/drawing/2014/main" id="{6D82F053-5564-133D-5B4D-DAEAAD580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707" y="1344359"/>
            <a:ext cx="8096250" cy="4791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0997CD-96C6-2D40-AF24-75917B582538}"/>
              </a:ext>
            </a:extLst>
          </p:cNvPr>
          <p:cNvSpPr txBox="1"/>
          <p:nvPr/>
        </p:nvSpPr>
        <p:spPr>
          <a:xfrm>
            <a:off x="463296" y="6226874"/>
            <a:ext cx="8172450" cy="307777"/>
          </a:xfrm>
          <a:prstGeom prst="rect">
            <a:avLst/>
          </a:prstGeom>
          <a:noFill/>
        </p:spPr>
        <p:txBody>
          <a:bodyPr wrap="square">
            <a:spAutoFit/>
          </a:bodyPr>
          <a:lstStyle/>
          <a:p>
            <a:r>
              <a:rPr lang="en-US" sz="1400" b="0" i="0" dirty="0">
                <a:solidFill>
                  <a:srgbClr val="212121"/>
                </a:solidFill>
                <a:effectLst/>
                <a:highlight>
                  <a:srgbClr val="FFFFFF"/>
                </a:highlight>
              </a:rPr>
              <a:t>Tucker S, et al. </a:t>
            </a:r>
            <a:r>
              <a:rPr lang="en-US" sz="1400" b="0" i="1" dirty="0">
                <a:solidFill>
                  <a:srgbClr val="212121"/>
                </a:solidFill>
                <a:effectLst/>
                <a:highlight>
                  <a:srgbClr val="FFFFFF"/>
                </a:highlight>
              </a:rPr>
              <a:t>Curr </a:t>
            </a:r>
            <a:r>
              <a:rPr lang="en-US" sz="1400" b="0" i="1" dirty="0" err="1">
                <a:solidFill>
                  <a:srgbClr val="212121"/>
                </a:solidFill>
                <a:effectLst/>
                <a:highlight>
                  <a:srgbClr val="FFFFFF"/>
                </a:highlight>
              </a:rPr>
              <a:t>Obes</a:t>
            </a:r>
            <a:r>
              <a:rPr lang="en-US" sz="1400" b="0" i="1" dirty="0">
                <a:solidFill>
                  <a:srgbClr val="212121"/>
                </a:solidFill>
                <a:effectLst/>
                <a:highlight>
                  <a:srgbClr val="FFFFFF"/>
                </a:highlight>
              </a:rPr>
              <a:t> Rep</a:t>
            </a:r>
            <a:r>
              <a:rPr lang="en-US" sz="1400" b="0" i="0" dirty="0">
                <a:solidFill>
                  <a:srgbClr val="212121"/>
                </a:solidFill>
                <a:effectLst/>
                <a:highlight>
                  <a:srgbClr val="FFFFFF"/>
                </a:highlight>
              </a:rPr>
              <a:t>. 2021;10(3):396-408.</a:t>
            </a:r>
            <a:endParaRPr lang="en-US" sz="1400" dirty="0"/>
          </a:p>
        </p:txBody>
      </p:sp>
    </p:spTree>
    <p:extLst>
      <p:ext uri="{BB962C8B-B14F-4D97-AF65-F5344CB8AC3E}">
        <p14:creationId xmlns:p14="http://schemas.microsoft.com/office/powerpoint/2010/main" val="2023103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3CDE-C634-F4A2-3E20-F2C0450BF8CE}"/>
              </a:ext>
            </a:extLst>
          </p:cNvPr>
          <p:cNvSpPr>
            <a:spLocks noGrp="1"/>
          </p:cNvSpPr>
          <p:nvPr>
            <p:ph type="title"/>
          </p:nvPr>
        </p:nvSpPr>
        <p:spPr/>
        <p:txBody>
          <a:bodyPr>
            <a:noAutofit/>
          </a:bodyPr>
          <a:lstStyle/>
          <a:p>
            <a:r>
              <a:rPr lang="en-US" dirty="0"/>
              <a:t>Documenting Obesity Treatment Plans</a:t>
            </a:r>
          </a:p>
        </p:txBody>
      </p:sp>
      <p:sp>
        <p:nvSpPr>
          <p:cNvPr id="3" name="Content Placeholder 2">
            <a:extLst>
              <a:ext uri="{FF2B5EF4-FFF2-40B4-BE49-F238E27FC236}">
                <a16:creationId xmlns:a16="http://schemas.microsoft.com/office/drawing/2014/main" id="{60A02AAB-83F5-C5AF-0FB0-32AF0F9B8554}"/>
              </a:ext>
            </a:extLst>
          </p:cNvPr>
          <p:cNvSpPr>
            <a:spLocks noGrp="1"/>
          </p:cNvSpPr>
          <p:nvPr>
            <p:ph idx="1"/>
          </p:nvPr>
        </p:nvSpPr>
        <p:spPr>
          <a:xfrm>
            <a:off x="640488" y="1825625"/>
            <a:ext cx="10515600" cy="4284230"/>
          </a:xfrm>
        </p:spPr>
        <p:txBody>
          <a:bodyPr>
            <a:normAutofit fontScale="92500" lnSpcReduction="10000"/>
          </a:bodyPr>
          <a:lstStyle/>
          <a:p>
            <a:r>
              <a:rPr lang="en-US" dirty="0"/>
              <a:t>Clearly indicate obesity status diagnosis </a:t>
            </a:r>
          </a:p>
          <a:p>
            <a:pPr lvl="1"/>
            <a:r>
              <a:rPr lang="en-US" dirty="0"/>
              <a:t>healthy weight; overweight; class I, II, or III obesity </a:t>
            </a:r>
          </a:p>
          <a:p>
            <a:r>
              <a:rPr lang="en-US" dirty="0"/>
              <a:t>Describe weight history </a:t>
            </a:r>
          </a:p>
          <a:p>
            <a:pPr lvl="1"/>
            <a:r>
              <a:rPr lang="en-US" dirty="0"/>
              <a:t>max weight, lowest weight, current weight</a:t>
            </a:r>
          </a:p>
          <a:p>
            <a:r>
              <a:rPr lang="en-US" dirty="0"/>
              <a:t>Describe previous interventions</a:t>
            </a:r>
          </a:p>
          <a:p>
            <a:pPr lvl="1"/>
            <a:r>
              <a:rPr lang="en-US" dirty="0"/>
              <a:t>degree of effectiveness, any adverse effects experienced</a:t>
            </a:r>
          </a:p>
          <a:p>
            <a:r>
              <a:rPr lang="en-US" dirty="0"/>
              <a:t>Summarize the plan</a:t>
            </a:r>
          </a:p>
          <a:p>
            <a:pPr lvl="1"/>
            <a:r>
              <a:rPr lang="en-US" dirty="0"/>
              <a:t>Behavioral goals, pharmacotherapy regimen, and/or bariatric surgery </a:t>
            </a:r>
          </a:p>
          <a:p>
            <a:pPr lvl="1"/>
            <a:r>
              <a:rPr lang="en-US" dirty="0"/>
              <a:t>Laboratory monitoring to be completed</a:t>
            </a:r>
          </a:p>
          <a:p>
            <a:pPr lvl="1"/>
            <a:r>
              <a:rPr lang="en-US" dirty="0"/>
              <a:t>Referrals to any other specialists recommended </a:t>
            </a:r>
          </a:p>
          <a:p>
            <a:r>
              <a:rPr lang="en-US" dirty="0"/>
              <a:t>State anticipated follow-up timeframe </a:t>
            </a:r>
          </a:p>
          <a:p>
            <a:endParaRPr lang="en-US" dirty="0"/>
          </a:p>
        </p:txBody>
      </p:sp>
    </p:spTree>
    <p:extLst>
      <p:ext uri="{BB962C8B-B14F-4D97-AF65-F5344CB8AC3E}">
        <p14:creationId xmlns:p14="http://schemas.microsoft.com/office/powerpoint/2010/main" val="333679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Technology: Your Zoom Window</a:t>
            </a:r>
          </a:p>
        </p:txBody>
      </p:sp>
      <p:sp>
        <p:nvSpPr>
          <p:cNvPr id="5" name="Content Placeholder 1"/>
          <p:cNvSpPr>
            <a:spLocks noGrp="1"/>
          </p:cNvSpPr>
          <p:nvPr>
            <p:ph idx="1"/>
          </p:nvPr>
        </p:nvSpPr>
        <p:spPr>
          <a:xfrm>
            <a:off x="1024758" y="1741367"/>
            <a:ext cx="10515600" cy="3759629"/>
          </a:xfrm>
        </p:spPr>
        <p:txBody>
          <a:bodyPr>
            <a:noAutofit/>
          </a:bodyPr>
          <a:lstStyle/>
          <a:p>
            <a:pPr marL="0" indent="0">
              <a:buNone/>
            </a:pPr>
            <a:r>
              <a:rPr lang="en-US" sz="2400" b="1" dirty="0"/>
              <a:t>Sound</a:t>
            </a:r>
          </a:p>
          <a:p>
            <a:r>
              <a:rPr lang="en-US" sz="2400" dirty="0"/>
              <a:t>Muting/Unmuting</a:t>
            </a:r>
          </a:p>
          <a:p>
            <a:r>
              <a:rPr lang="en-US" sz="2400" dirty="0"/>
              <a:t>Press *6 to unmute phone audio</a:t>
            </a:r>
          </a:p>
          <a:p>
            <a:endParaRPr lang="en-US" sz="2400" dirty="0"/>
          </a:p>
          <a:p>
            <a:pPr marL="0" indent="0">
              <a:buNone/>
            </a:pPr>
            <a:r>
              <a:rPr lang="en-US" sz="2400" b="1" dirty="0"/>
              <a:t>Webcam</a:t>
            </a:r>
          </a:p>
          <a:p>
            <a:r>
              <a:rPr lang="en-US" sz="2400" dirty="0"/>
              <a:t>Please share!</a:t>
            </a:r>
          </a:p>
          <a:p>
            <a:endParaRPr lang="en-US" sz="2400" dirty="0"/>
          </a:p>
          <a:p>
            <a:pPr marL="0" indent="0">
              <a:buNone/>
            </a:pPr>
            <a:r>
              <a:rPr lang="en-US" sz="2400" b="1" dirty="0"/>
              <a:t>Chat</a:t>
            </a:r>
          </a:p>
          <a:p>
            <a:r>
              <a:rPr lang="en-US" sz="2400" dirty="0"/>
              <a:t>Questions </a:t>
            </a:r>
          </a:p>
          <a:p>
            <a:r>
              <a:rPr lang="en-US" sz="2400" dirty="0"/>
              <a:t>Sharing resources/ideas</a:t>
            </a:r>
          </a:p>
          <a:p>
            <a:endParaRPr lang="en-US" sz="2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937" t="60498" r="85005" b="34508"/>
          <a:stretch/>
        </p:blipFill>
        <p:spPr>
          <a:xfrm>
            <a:off x="6677227" y="2071157"/>
            <a:ext cx="2251729" cy="671194"/>
          </a:xfrm>
          <a:prstGeom prst="rect">
            <a:avLst/>
          </a:prstGeom>
        </p:spPr>
      </p:pic>
      <p:sp>
        <p:nvSpPr>
          <p:cNvPr id="7" name="Right Arrow 6"/>
          <p:cNvSpPr/>
          <p:nvPr/>
        </p:nvSpPr>
        <p:spPr>
          <a:xfrm rot="10800000">
            <a:off x="7544300" y="2094677"/>
            <a:ext cx="1376702" cy="641452"/>
          </a:xfrm>
          <a:prstGeom prst="rightArrow">
            <a:avLst/>
          </a:prstGeom>
          <a:solidFill>
            <a:srgbClr val="8CC63F"/>
          </a:solidFill>
          <a:ln w="38100">
            <a:solidFill>
              <a:srgbClr val="BCDE8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937" t="60498" r="85005" b="34508"/>
          <a:stretch/>
        </p:blipFill>
        <p:spPr>
          <a:xfrm>
            <a:off x="6666557" y="3621182"/>
            <a:ext cx="2254445" cy="696925"/>
          </a:xfrm>
          <a:prstGeom prst="rect">
            <a:avLst/>
          </a:prstGeom>
        </p:spPr>
      </p:pic>
      <p:sp>
        <p:nvSpPr>
          <p:cNvPr id="9" name="Right Arrow 8"/>
          <p:cNvSpPr/>
          <p:nvPr/>
        </p:nvSpPr>
        <p:spPr>
          <a:xfrm>
            <a:off x="6677227" y="3664211"/>
            <a:ext cx="1005095" cy="641452"/>
          </a:xfrm>
          <a:prstGeom prst="rightArrow">
            <a:avLst/>
          </a:prstGeom>
          <a:solidFill>
            <a:srgbClr val="8CC63F"/>
          </a:solidFill>
          <a:ln w="38100">
            <a:solidFill>
              <a:srgbClr val="BCDE8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6259" t="60520" r="67563" b="34324"/>
          <a:stretch/>
        </p:blipFill>
        <p:spPr>
          <a:xfrm>
            <a:off x="6677227" y="5406661"/>
            <a:ext cx="2243775" cy="707505"/>
          </a:xfrm>
          <a:prstGeom prst="rect">
            <a:avLst/>
          </a:prstGeom>
        </p:spPr>
      </p:pic>
      <p:sp>
        <p:nvSpPr>
          <p:cNvPr id="11" name="Right Arrow 10"/>
          <p:cNvSpPr/>
          <p:nvPr/>
        </p:nvSpPr>
        <p:spPr>
          <a:xfrm>
            <a:off x="6677227" y="5472714"/>
            <a:ext cx="1427789" cy="641452"/>
          </a:xfrm>
          <a:prstGeom prst="rightArrow">
            <a:avLst/>
          </a:prstGeom>
          <a:solidFill>
            <a:srgbClr val="8CC63F"/>
          </a:solidFill>
          <a:ln w="38100">
            <a:solidFill>
              <a:srgbClr val="BCDE8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0215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0">
            <a:extLst>
              <a:ext uri="{FF2B5EF4-FFF2-40B4-BE49-F238E27FC236}">
                <a16:creationId xmlns:a16="http://schemas.microsoft.com/office/drawing/2014/main" id="{5EFEC321-8678-171D-25F2-5AF14A8623F0}"/>
              </a:ext>
            </a:extLst>
          </p:cNvPr>
          <p:cNvSpPr/>
          <p:nvPr/>
        </p:nvSpPr>
        <p:spPr>
          <a:xfrm>
            <a:off x="8697015" y="1973994"/>
            <a:ext cx="46152" cy="4577118"/>
          </a:xfrm>
          <a:custGeom>
            <a:avLst/>
            <a:gdLst/>
            <a:ahLst/>
            <a:cxnLst/>
            <a:rect l="l" t="t" r="r" b="b"/>
            <a:pathLst>
              <a:path h="2373629">
                <a:moveTo>
                  <a:pt x="0" y="2373085"/>
                </a:moveTo>
                <a:lnTo>
                  <a:pt x="0" y="0"/>
                </a:lnTo>
              </a:path>
            </a:pathLst>
          </a:custGeom>
          <a:ln w="3175">
            <a:solidFill>
              <a:srgbClr val="6E727B"/>
            </a:solidFill>
          </a:ln>
        </p:spPr>
        <p:txBody>
          <a:bodyPr wrap="square" lIns="0" tIns="0" rIns="0" bIns="0" rtlCol="0"/>
          <a:lstStyle/>
          <a:p>
            <a:endParaRPr/>
          </a:p>
        </p:txBody>
      </p:sp>
      <p:sp>
        <p:nvSpPr>
          <p:cNvPr id="4" name="object 13">
            <a:extLst>
              <a:ext uri="{FF2B5EF4-FFF2-40B4-BE49-F238E27FC236}">
                <a16:creationId xmlns:a16="http://schemas.microsoft.com/office/drawing/2014/main" id="{F8F1ADC5-BEC6-9B8A-6E23-93860531DD0E}"/>
              </a:ext>
            </a:extLst>
          </p:cNvPr>
          <p:cNvSpPr txBox="1"/>
          <p:nvPr/>
        </p:nvSpPr>
        <p:spPr>
          <a:xfrm>
            <a:off x="6628071" y="1781533"/>
            <a:ext cx="817244" cy="361950"/>
          </a:xfrm>
          <a:prstGeom prst="rect">
            <a:avLst/>
          </a:prstGeom>
        </p:spPr>
        <p:txBody>
          <a:bodyPr vert="horz" wrap="square" lIns="0" tIns="13335" rIns="0" bIns="0" rtlCol="0">
            <a:spAutoFit/>
          </a:bodyPr>
          <a:lstStyle/>
          <a:p>
            <a:pPr marL="12700">
              <a:lnSpc>
                <a:spcPct val="100000"/>
              </a:lnSpc>
              <a:spcBef>
                <a:spcPts val="105"/>
              </a:spcBef>
            </a:pPr>
            <a:r>
              <a:rPr sz="2200" b="1" spc="-10" dirty="0">
                <a:solidFill>
                  <a:srgbClr val="E68C75"/>
                </a:solidFill>
                <a:latin typeface="Arial"/>
                <a:cs typeface="Arial"/>
              </a:rPr>
              <a:t>Avoid</a:t>
            </a:r>
            <a:endParaRPr sz="2200">
              <a:latin typeface="Arial"/>
              <a:cs typeface="Arial"/>
            </a:endParaRPr>
          </a:p>
        </p:txBody>
      </p:sp>
      <p:sp>
        <p:nvSpPr>
          <p:cNvPr id="5" name="object 16">
            <a:extLst>
              <a:ext uri="{FF2B5EF4-FFF2-40B4-BE49-F238E27FC236}">
                <a16:creationId xmlns:a16="http://schemas.microsoft.com/office/drawing/2014/main" id="{FD7AB1F5-A7E9-E2DC-C86C-196DC78DCA58}"/>
              </a:ext>
            </a:extLst>
          </p:cNvPr>
          <p:cNvSpPr txBox="1"/>
          <p:nvPr/>
        </p:nvSpPr>
        <p:spPr>
          <a:xfrm>
            <a:off x="9597211" y="1770795"/>
            <a:ext cx="1562735" cy="361950"/>
          </a:xfrm>
          <a:prstGeom prst="rect">
            <a:avLst/>
          </a:prstGeom>
        </p:spPr>
        <p:txBody>
          <a:bodyPr vert="horz" wrap="square" lIns="0" tIns="13335" rIns="0" bIns="0" rtlCol="0">
            <a:spAutoFit/>
          </a:bodyPr>
          <a:lstStyle/>
          <a:p>
            <a:pPr marL="12700">
              <a:lnSpc>
                <a:spcPct val="100000"/>
              </a:lnSpc>
              <a:spcBef>
                <a:spcPts val="105"/>
              </a:spcBef>
            </a:pPr>
            <a:r>
              <a:rPr sz="2200" b="1" u="heavy" dirty="0">
                <a:solidFill>
                  <a:srgbClr val="3DBCBA"/>
                </a:solidFill>
                <a:uFill>
                  <a:solidFill>
                    <a:srgbClr val="3DBCBA"/>
                  </a:solidFill>
                </a:uFill>
                <a:latin typeface="Arial"/>
                <a:cs typeface="Arial"/>
              </a:rPr>
              <a:t>Try</a:t>
            </a:r>
            <a:r>
              <a:rPr sz="2200" b="1" u="heavy" spc="30" dirty="0">
                <a:solidFill>
                  <a:srgbClr val="3DBCBA"/>
                </a:solidFill>
                <a:uFill>
                  <a:solidFill>
                    <a:srgbClr val="3DBCBA"/>
                  </a:solidFill>
                </a:uFill>
                <a:latin typeface="Arial"/>
                <a:cs typeface="Arial"/>
              </a:rPr>
              <a:t> </a:t>
            </a:r>
            <a:r>
              <a:rPr sz="2200" b="1" u="heavy" spc="-10" dirty="0">
                <a:solidFill>
                  <a:srgbClr val="3DBCBA"/>
                </a:solidFill>
                <a:uFill>
                  <a:solidFill>
                    <a:srgbClr val="3DBCBA"/>
                  </a:solidFill>
                </a:uFill>
                <a:latin typeface="Arial"/>
                <a:cs typeface="Arial"/>
              </a:rPr>
              <a:t>Instead</a:t>
            </a:r>
            <a:endParaRPr sz="2200">
              <a:latin typeface="Arial"/>
              <a:cs typeface="Arial"/>
            </a:endParaRPr>
          </a:p>
        </p:txBody>
      </p:sp>
      <p:sp>
        <p:nvSpPr>
          <p:cNvPr id="6" name="object 26">
            <a:extLst>
              <a:ext uri="{FF2B5EF4-FFF2-40B4-BE49-F238E27FC236}">
                <a16:creationId xmlns:a16="http://schemas.microsoft.com/office/drawing/2014/main" id="{C5FFDD66-9659-E34B-FFC0-B1EB980C0BF7}"/>
              </a:ext>
            </a:extLst>
          </p:cNvPr>
          <p:cNvSpPr txBox="1"/>
          <p:nvPr/>
        </p:nvSpPr>
        <p:spPr>
          <a:xfrm>
            <a:off x="8959272" y="2422073"/>
            <a:ext cx="2968625" cy="898900"/>
          </a:xfrm>
          <a:prstGeom prst="rect">
            <a:avLst/>
          </a:prstGeom>
          <a:solidFill>
            <a:schemeClr val="tx2">
              <a:lumMod val="25000"/>
              <a:lumOff val="75000"/>
            </a:schemeClr>
          </a:solidFill>
        </p:spPr>
        <p:txBody>
          <a:bodyPr vert="horz" wrap="square" lIns="0" tIns="12065" rIns="0" bIns="0" rtlCol="0">
            <a:spAutoFit/>
          </a:bodyPr>
          <a:lstStyle/>
          <a:p>
            <a:pPr marL="12700" marR="5080" indent="6350" algn="ctr">
              <a:lnSpc>
                <a:spcPct val="108200"/>
              </a:lnSpc>
              <a:spcBef>
                <a:spcPts val="95"/>
              </a:spcBef>
            </a:pPr>
            <a:r>
              <a:rPr dirty="0"/>
              <a:t>"Would you mind if we spoke about your weight? Where do you think you're at</a:t>
            </a:r>
            <a:r>
              <a:rPr lang="en-US" dirty="0"/>
              <a:t>?</a:t>
            </a:r>
            <a:r>
              <a:rPr dirty="0"/>
              <a:t>"</a:t>
            </a:r>
          </a:p>
        </p:txBody>
      </p:sp>
      <p:sp>
        <p:nvSpPr>
          <p:cNvPr id="7" name="object 27">
            <a:extLst>
              <a:ext uri="{FF2B5EF4-FFF2-40B4-BE49-F238E27FC236}">
                <a16:creationId xmlns:a16="http://schemas.microsoft.com/office/drawing/2014/main" id="{5AA4DC97-E333-D39E-33F0-A695250F13AD}"/>
              </a:ext>
            </a:extLst>
          </p:cNvPr>
          <p:cNvSpPr txBox="1"/>
          <p:nvPr/>
        </p:nvSpPr>
        <p:spPr>
          <a:xfrm>
            <a:off x="8959274" y="3474767"/>
            <a:ext cx="2968623" cy="609975"/>
          </a:xfrm>
          <a:prstGeom prst="rect">
            <a:avLst/>
          </a:prstGeom>
          <a:solidFill>
            <a:schemeClr val="tx2">
              <a:lumMod val="25000"/>
              <a:lumOff val="75000"/>
            </a:schemeClr>
          </a:solidFill>
        </p:spPr>
        <p:txBody>
          <a:bodyPr vert="horz" wrap="square" lIns="0" tIns="12700" rIns="0" bIns="0" rtlCol="0">
            <a:spAutoFit/>
          </a:bodyPr>
          <a:lstStyle/>
          <a:p>
            <a:pPr marL="486409" marR="5080" indent="-474345" algn="ctr">
              <a:lnSpc>
                <a:spcPct val="109600"/>
              </a:lnSpc>
              <a:spcBef>
                <a:spcPts val="100"/>
              </a:spcBef>
            </a:pPr>
            <a:r>
              <a:rPr dirty="0"/>
              <a:t>"Individuals</a:t>
            </a:r>
            <a:r>
              <a:rPr lang="en-US" dirty="0"/>
              <a:t> </a:t>
            </a:r>
            <a:r>
              <a:rPr dirty="0"/>
              <a:t>with</a:t>
            </a:r>
            <a:r>
              <a:rPr lang="en-US" dirty="0"/>
              <a:t> </a:t>
            </a:r>
            <a:r>
              <a:rPr dirty="0"/>
              <a:t>higher weight/BMI..."</a:t>
            </a:r>
          </a:p>
        </p:txBody>
      </p:sp>
      <p:sp>
        <p:nvSpPr>
          <p:cNvPr id="8" name="object 28">
            <a:extLst>
              <a:ext uri="{FF2B5EF4-FFF2-40B4-BE49-F238E27FC236}">
                <a16:creationId xmlns:a16="http://schemas.microsoft.com/office/drawing/2014/main" id="{F4992B1B-D500-9C55-3A4F-D5DCEF156E82}"/>
              </a:ext>
            </a:extLst>
          </p:cNvPr>
          <p:cNvSpPr txBox="1"/>
          <p:nvPr/>
        </p:nvSpPr>
        <p:spPr>
          <a:xfrm>
            <a:off x="8959272" y="4229372"/>
            <a:ext cx="2954110" cy="599716"/>
          </a:xfrm>
          <a:prstGeom prst="rect">
            <a:avLst/>
          </a:prstGeom>
          <a:solidFill>
            <a:schemeClr val="tx2">
              <a:lumMod val="25000"/>
              <a:lumOff val="75000"/>
            </a:schemeClr>
          </a:solidFill>
        </p:spPr>
        <p:txBody>
          <a:bodyPr vert="horz" wrap="square" lIns="0" tIns="12065" rIns="0" bIns="0" rtlCol="0">
            <a:spAutoFit/>
          </a:bodyPr>
          <a:lstStyle/>
          <a:p>
            <a:pPr marL="12700" marR="5080" indent="132715" algn="ctr">
              <a:lnSpc>
                <a:spcPct val="108200"/>
              </a:lnSpc>
              <a:spcBef>
                <a:spcPts val="95"/>
              </a:spcBef>
            </a:pPr>
            <a:r>
              <a:rPr dirty="0"/>
              <a:t>"Obesity can affect our health in x, y, and z ways"</a:t>
            </a:r>
          </a:p>
        </p:txBody>
      </p:sp>
      <p:sp>
        <p:nvSpPr>
          <p:cNvPr id="9" name="object 29">
            <a:extLst>
              <a:ext uri="{FF2B5EF4-FFF2-40B4-BE49-F238E27FC236}">
                <a16:creationId xmlns:a16="http://schemas.microsoft.com/office/drawing/2014/main" id="{87E02F30-6B96-D2C5-D430-D9AD66A1976C}"/>
              </a:ext>
            </a:extLst>
          </p:cNvPr>
          <p:cNvSpPr txBox="1"/>
          <p:nvPr/>
        </p:nvSpPr>
        <p:spPr>
          <a:xfrm>
            <a:off x="8980625" y="5070156"/>
            <a:ext cx="2795905" cy="1220142"/>
          </a:xfrm>
          <a:prstGeom prst="rect">
            <a:avLst/>
          </a:prstGeom>
          <a:solidFill>
            <a:schemeClr val="tx2">
              <a:lumMod val="25000"/>
              <a:lumOff val="75000"/>
            </a:schemeClr>
          </a:solidFill>
        </p:spPr>
        <p:txBody>
          <a:bodyPr vert="horz" wrap="square" lIns="0" tIns="13970" rIns="0" bIns="0" rtlCol="0">
            <a:spAutoFit/>
          </a:bodyPr>
          <a:lstStyle/>
          <a:p>
            <a:pPr marL="12700" marR="5080" algn="ctr">
              <a:lnSpc>
                <a:spcPct val="109100"/>
              </a:lnSpc>
              <a:spcBef>
                <a:spcPts val="110"/>
              </a:spcBef>
            </a:pPr>
            <a:r>
              <a:rPr dirty="0"/>
              <a:t>"What has been going on in your life since we last met?</a:t>
            </a:r>
            <a:endParaRPr lang="en-US" dirty="0"/>
          </a:p>
          <a:p>
            <a:pPr marL="12700" marR="5080" algn="ctr">
              <a:lnSpc>
                <a:spcPct val="109100"/>
              </a:lnSpc>
              <a:spcBef>
                <a:spcPts val="110"/>
              </a:spcBef>
            </a:pPr>
            <a:r>
              <a:rPr dirty="0"/>
              <a:t> Has this had an impact on what you eat?"</a:t>
            </a:r>
          </a:p>
        </p:txBody>
      </p:sp>
      <p:sp>
        <p:nvSpPr>
          <p:cNvPr id="10" name="TextBox 9">
            <a:extLst>
              <a:ext uri="{FF2B5EF4-FFF2-40B4-BE49-F238E27FC236}">
                <a16:creationId xmlns:a16="http://schemas.microsoft.com/office/drawing/2014/main" id="{BBDFDACA-F3D3-3D89-F66C-1BD2AADC6AE6}"/>
              </a:ext>
            </a:extLst>
          </p:cNvPr>
          <p:cNvSpPr txBox="1"/>
          <p:nvPr/>
        </p:nvSpPr>
        <p:spPr>
          <a:xfrm>
            <a:off x="488805" y="2630598"/>
            <a:ext cx="4747074" cy="3277820"/>
          </a:xfrm>
          <a:prstGeom prst="rect">
            <a:avLst/>
          </a:prstGeom>
          <a:noFill/>
        </p:spPr>
        <p:txBody>
          <a:bodyPr wrap="square">
            <a:spAutoFit/>
          </a:bodyPr>
          <a:lstStyle/>
          <a:p>
            <a:pPr marL="466725" indent="-457200">
              <a:lnSpc>
                <a:spcPct val="100000"/>
              </a:lnSpc>
              <a:spcBef>
                <a:spcPts val="300"/>
              </a:spcBef>
              <a:buFont typeface="+mj-lt"/>
              <a:buAutoNum type="arabicPeriod"/>
              <a:tabLst>
                <a:tab pos="739140" algn="l"/>
              </a:tabLst>
            </a:pPr>
            <a:r>
              <a:rPr lang="en-US" sz="2400" dirty="0"/>
              <a:t>Seek permission</a:t>
            </a:r>
          </a:p>
          <a:p>
            <a:pPr marL="466725" indent="-457200">
              <a:lnSpc>
                <a:spcPct val="100000"/>
              </a:lnSpc>
              <a:spcBef>
                <a:spcPts val="300"/>
              </a:spcBef>
              <a:buFont typeface="+mj-lt"/>
              <a:buAutoNum type="arabicPeriod"/>
              <a:tabLst>
                <a:tab pos="739140" algn="l"/>
              </a:tabLst>
            </a:pPr>
            <a:endParaRPr lang="en-US" sz="2400" dirty="0"/>
          </a:p>
          <a:p>
            <a:pPr marL="466725" indent="-457200">
              <a:lnSpc>
                <a:spcPct val="100000"/>
              </a:lnSpc>
              <a:spcBef>
                <a:spcPts val="300"/>
              </a:spcBef>
              <a:buFont typeface="+mj-lt"/>
              <a:buAutoNum type="arabicPeriod"/>
              <a:tabLst>
                <a:tab pos="739140" algn="l"/>
              </a:tabLst>
            </a:pPr>
            <a:r>
              <a:rPr lang="en-US" sz="2400" dirty="0"/>
              <a:t>Use person-first language</a:t>
            </a:r>
          </a:p>
          <a:p>
            <a:pPr marL="460375" indent="-457200">
              <a:lnSpc>
                <a:spcPct val="100000"/>
              </a:lnSpc>
              <a:spcBef>
                <a:spcPts val="300"/>
              </a:spcBef>
              <a:buFont typeface="+mj-lt"/>
              <a:buAutoNum type="arabicPeriod"/>
              <a:tabLst>
                <a:tab pos="712470" algn="l"/>
              </a:tabLst>
            </a:pPr>
            <a:endParaRPr lang="en-US" sz="2400" dirty="0"/>
          </a:p>
          <a:p>
            <a:pPr marL="457200" indent="-457200">
              <a:lnSpc>
                <a:spcPct val="100000"/>
              </a:lnSpc>
              <a:spcBef>
                <a:spcPts val="300"/>
              </a:spcBef>
              <a:buFont typeface="+mj-lt"/>
              <a:buAutoNum type="arabicPeriod"/>
              <a:tabLst>
                <a:tab pos="694690" algn="l"/>
              </a:tabLst>
            </a:pPr>
            <a:r>
              <a:rPr lang="en-US" sz="2400" dirty="0"/>
              <a:t>Use evidence-based information</a:t>
            </a:r>
          </a:p>
          <a:p>
            <a:pPr marL="457200" indent="-457200">
              <a:lnSpc>
                <a:spcPct val="100000"/>
              </a:lnSpc>
              <a:spcBef>
                <a:spcPts val="300"/>
              </a:spcBef>
              <a:buFont typeface="+mj-lt"/>
              <a:buAutoNum type="arabicPeriod"/>
              <a:tabLst>
                <a:tab pos="694690" algn="l"/>
              </a:tabLst>
            </a:pPr>
            <a:endParaRPr lang="en-US" sz="2400" dirty="0"/>
          </a:p>
          <a:p>
            <a:pPr marL="457200" indent="-457200">
              <a:lnSpc>
                <a:spcPct val="100000"/>
              </a:lnSpc>
              <a:spcBef>
                <a:spcPts val="300"/>
              </a:spcBef>
              <a:buFont typeface="+mj-lt"/>
              <a:buAutoNum type="arabicPeriod"/>
              <a:tabLst>
                <a:tab pos="694690" algn="l"/>
              </a:tabLst>
            </a:pPr>
            <a:r>
              <a:rPr lang="en-US" sz="2400" dirty="0"/>
              <a:t>Be empathetic, understanding, and collaborative</a:t>
            </a:r>
          </a:p>
        </p:txBody>
      </p:sp>
      <p:sp>
        <p:nvSpPr>
          <p:cNvPr id="11" name="object 26">
            <a:extLst>
              <a:ext uri="{FF2B5EF4-FFF2-40B4-BE49-F238E27FC236}">
                <a16:creationId xmlns:a16="http://schemas.microsoft.com/office/drawing/2014/main" id="{7F28CA3B-06BB-1127-D0DD-C0881AECAA0E}"/>
              </a:ext>
            </a:extLst>
          </p:cNvPr>
          <p:cNvSpPr txBox="1"/>
          <p:nvPr/>
        </p:nvSpPr>
        <p:spPr>
          <a:xfrm>
            <a:off x="5576318" y="2398554"/>
            <a:ext cx="2968625" cy="898900"/>
          </a:xfrm>
          <a:prstGeom prst="rect">
            <a:avLst/>
          </a:prstGeom>
          <a:solidFill>
            <a:schemeClr val="accent2">
              <a:lumMod val="40000"/>
              <a:lumOff val="60000"/>
            </a:schemeClr>
          </a:solidFill>
        </p:spPr>
        <p:txBody>
          <a:bodyPr vert="horz" wrap="square" lIns="0" tIns="12065" rIns="0" bIns="0" rtlCol="0">
            <a:spAutoFit/>
          </a:bodyPr>
          <a:lstStyle/>
          <a:p>
            <a:pPr marL="12700" marR="5080" indent="6350" algn="ctr">
              <a:lnSpc>
                <a:spcPct val="108200"/>
              </a:lnSpc>
              <a:spcBef>
                <a:spcPts val="95"/>
              </a:spcBef>
            </a:pPr>
            <a:r>
              <a:rPr dirty="0"/>
              <a:t>"</a:t>
            </a:r>
            <a:r>
              <a:rPr lang="en-US" dirty="0"/>
              <a:t>I’m sure the problems you’ve had are all related to your weight”</a:t>
            </a:r>
            <a:endParaRPr dirty="0"/>
          </a:p>
        </p:txBody>
      </p:sp>
      <p:sp>
        <p:nvSpPr>
          <p:cNvPr id="12" name="object 26">
            <a:extLst>
              <a:ext uri="{FF2B5EF4-FFF2-40B4-BE49-F238E27FC236}">
                <a16:creationId xmlns:a16="http://schemas.microsoft.com/office/drawing/2014/main" id="{9BAAB230-8EB2-671A-B7D5-FBAC5DA1C2C5}"/>
              </a:ext>
            </a:extLst>
          </p:cNvPr>
          <p:cNvSpPr txBox="1"/>
          <p:nvPr/>
        </p:nvSpPr>
        <p:spPr>
          <a:xfrm>
            <a:off x="5574728" y="3473411"/>
            <a:ext cx="2968625" cy="612540"/>
          </a:xfrm>
          <a:prstGeom prst="rect">
            <a:avLst/>
          </a:prstGeom>
          <a:solidFill>
            <a:schemeClr val="accent2">
              <a:lumMod val="40000"/>
              <a:lumOff val="60000"/>
            </a:schemeClr>
          </a:solidFill>
        </p:spPr>
        <p:txBody>
          <a:bodyPr vert="horz" wrap="square" lIns="0" tIns="12065" rIns="0" bIns="0" rtlCol="0">
            <a:spAutoFit/>
          </a:bodyPr>
          <a:lstStyle/>
          <a:p>
            <a:pPr marL="12700" marR="5080" indent="6350" algn="ctr">
              <a:lnSpc>
                <a:spcPct val="108200"/>
              </a:lnSpc>
              <a:spcBef>
                <a:spcPts val="95"/>
              </a:spcBef>
            </a:pPr>
            <a:r>
              <a:rPr lang="en-US" dirty="0"/>
              <a:t>“Obese children…”</a:t>
            </a:r>
          </a:p>
          <a:p>
            <a:pPr marL="12700" marR="5080" indent="6350" algn="ctr">
              <a:lnSpc>
                <a:spcPct val="108200"/>
              </a:lnSpc>
              <a:spcBef>
                <a:spcPts val="95"/>
              </a:spcBef>
            </a:pPr>
            <a:r>
              <a:rPr lang="en-US" dirty="0"/>
              <a:t>“Fat people...”</a:t>
            </a:r>
            <a:endParaRPr dirty="0"/>
          </a:p>
        </p:txBody>
      </p:sp>
      <p:sp>
        <p:nvSpPr>
          <p:cNvPr id="13" name="object 26">
            <a:extLst>
              <a:ext uri="{FF2B5EF4-FFF2-40B4-BE49-F238E27FC236}">
                <a16:creationId xmlns:a16="http://schemas.microsoft.com/office/drawing/2014/main" id="{1BF75E9F-314F-0CF2-262C-20F6CD45F2EC}"/>
              </a:ext>
            </a:extLst>
          </p:cNvPr>
          <p:cNvSpPr txBox="1"/>
          <p:nvPr/>
        </p:nvSpPr>
        <p:spPr>
          <a:xfrm>
            <a:off x="5574727" y="4229372"/>
            <a:ext cx="2968625" cy="911724"/>
          </a:xfrm>
          <a:prstGeom prst="rect">
            <a:avLst/>
          </a:prstGeom>
          <a:solidFill>
            <a:schemeClr val="accent2">
              <a:lumMod val="40000"/>
              <a:lumOff val="60000"/>
            </a:schemeClr>
          </a:solidFill>
        </p:spPr>
        <p:txBody>
          <a:bodyPr vert="horz" wrap="square" lIns="0" tIns="12065" rIns="0" bIns="0" rtlCol="0">
            <a:spAutoFit/>
          </a:bodyPr>
          <a:lstStyle/>
          <a:p>
            <a:pPr marL="12700" marR="5080" indent="6350" algn="ctr">
              <a:lnSpc>
                <a:spcPct val="108200"/>
              </a:lnSpc>
              <a:spcBef>
                <a:spcPts val="95"/>
              </a:spcBef>
            </a:pPr>
            <a:r>
              <a:rPr lang="en-US" dirty="0"/>
              <a:t>“You just need to eat less”</a:t>
            </a:r>
          </a:p>
          <a:p>
            <a:pPr marL="12700" marR="5080" indent="6350" algn="ctr">
              <a:lnSpc>
                <a:spcPct val="108200"/>
              </a:lnSpc>
              <a:spcBef>
                <a:spcPts val="95"/>
              </a:spcBef>
            </a:pPr>
            <a:r>
              <a:rPr lang="en-US" dirty="0"/>
              <a:t>“If you don’t lose weight, you will get diabetes”</a:t>
            </a:r>
          </a:p>
        </p:txBody>
      </p:sp>
      <p:sp>
        <p:nvSpPr>
          <p:cNvPr id="14" name="object 26">
            <a:extLst>
              <a:ext uri="{FF2B5EF4-FFF2-40B4-BE49-F238E27FC236}">
                <a16:creationId xmlns:a16="http://schemas.microsoft.com/office/drawing/2014/main" id="{5E90D619-FEE6-0F7A-519B-C4ACA42CDDDE}"/>
              </a:ext>
            </a:extLst>
          </p:cNvPr>
          <p:cNvSpPr txBox="1"/>
          <p:nvPr/>
        </p:nvSpPr>
        <p:spPr>
          <a:xfrm>
            <a:off x="5574726" y="5380369"/>
            <a:ext cx="2968625" cy="599716"/>
          </a:xfrm>
          <a:prstGeom prst="rect">
            <a:avLst/>
          </a:prstGeom>
          <a:solidFill>
            <a:schemeClr val="accent2">
              <a:lumMod val="40000"/>
              <a:lumOff val="60000"/>
            </a:schemeClr>
          </a:solidFill>
        </p:spPr>
        <p:txBody>
          <a:bodyPr vert="horz" wrap="square" lIns="0" tIns="12065" rIns="0" bIns="0" rtlCol="0">
            <a:spAutoFit/>
          </a:bodyPr>
          <a:lstStyle/>
          <a:p>
            <a:pPr marL="12700" marR="5080" indent="6350" algn="ctr">
              <a:lnSpc>
                <a:spcPct val="108200"/>
              </a:lnSpc>
              <a:spcBef>
                <a:spcPts val="95"/>
              </a:spcBef>
            </a:pPr>
            <a:r>
              <a:rPr lang="en-US" dirty="0"/>
              <a:t>“Don’t you want to be a normal weight?”</a:t>
            </a:r>
            <a:endParaRPr dirty="0"/>
          </a:p>
        </p:txBody>
      </p:sp>
      <p:cxnSp>
        <p:nvCxnSpPr>
          <p:cNvPr id="15" name="Straight Arrow Connector 14">
            <a:extLst>
              <a:ext uri="{FF2B5EF4-FFF2-40B4-BE49-F238E27FC236}">
                <a16:creationId xmlns:a16="http://schemas.microsoft.com/office/drawing/2014/main" id="{9AFC5BEC-00A9-99FD-4BD2-BE9BA7FB384B}"/>
              </a:ext>
            </a:extLst>
          </p:cNvPr>
          <p:cNvCxnSpPr>
            <a:cxnSpLocks/>
          </p:cNvCxnSpPr>
          <p:nvPr/>
        </p:nvCxnSpPr>
        <p:spPr>
          <a:xfrm>
            <a:off x="3494986" y="2871523"/>
            <a:ext cx="183074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EDCD11B-2EC1-54F9-2CEA-D54100B60822}"/>
              </a:ext>
            </a:extLst>
          </p:cNvPr>
          <p:cNvCxnSpPr>
            <a:cxnSpLocks/>
          </p:cNvCxnSpPr>
          <p:nvPr/>
        </p:nvCxnSpPr>
        <p:spPr>
          <a:xfrm>
            <a:off x="4480339" y="3779681"/>
            <a:ext cx="8453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8D65215-369E-08F9-90AD-1BF62B9EC634}"/>
              </a:ext>
            </a:extLst>
          </p:cNvPr>
          <p:cNvCxnSpPr>
            <a:cxnSpLocks/>
          </p:cNvCxnSpPr>
          <p:nvPr/>
        </p:nvCxnSpPr>
        <p:spPr>
          <a:xfrm>
            <a:off x="3895595" y="4635283"/>
            <a:ext cx="143013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6C4EAD7-8B58-8A4D-56D9-A3E4C3BD1B80}"/>
              </a:ext>
            </a:extLst>
          </p:cNvPr>
          <p:cNvCxnSpPr>
            <a:cxnSpLocks/>
          </p:cNvCxnSpPr>
          <p:nvPr/>
        </p:nvCxnSpPr>
        <p:spPr>
          <a:xfrm>
            <a:off x="3294345" y="5820584"/>
            <a:ext cx="203138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38B2B73-DAC8-96F8-CF5E-FB7F6E5EA3B2}"/>
              </a:ext>
            </a:extLst>
          </p:cNvPr>
          <p:cNvSpPr txBox="1"/>
          <p:nvPr/>
        </p:nvSpPr>
        <p:spPr>
          <a:xfrm>
            <a:off x="488805" y="1741570"/>
            <a:ext cx="3546736" cy="830997"/>
          </a:xfrm>
          <a:prstGeom prst="rect">
            <a:avLst/>
          </a:prstGeom>
          <a:noFill/>
        </p:spPr>
        <p:txBody>
          <a:bodyPr wrap="square" rtlCol="0">
            <a:spAutoFit/>
          </a:bodyPr>
          <a:lstStyle/>
          <a:p>
            <a:r>
              <a:rPr lang="en-US" sz="2400" b="1" dirty="0"/>
              <a:t>Approaches to Reframe the Conversation:</a:t>
            </a:r>
          </a:p>
        </p:txBody>
      </p:sp>
      <p:sp>
        <p:nvSpPr>
          <p:cNvPr id="20" name="Title 37">
            <a:extLst>
              <a:ext uri="{FF2B5EF4-FFF2-40B4-BE49-F238E27FC236}">
                <a16:creationId xmlns:a16="http://schemas.microsoft.com/office/drawing/2014/main" id="{E047CBE0-A13F-3D76-1B70-5D39D06D5B14}"/>
              </a:ext>
            </a:extLst>
          </p:cNvPr>
          <p:cNvSpPr txBox="1">
            <a:spLocks/>
          </p:cNvSpPr>
          <p:nvPr/>
        </p:nvSpPr>
        <p:spPr>
          <a:xfrm>
            <a:off x="488805" y="98837"/>
            <a:ext cx="10515600" cy="1325563"/>
          </a:xfrm>
          <a:prstGeom prst="rect">
            <a:avLst/>
          </a:prstGeom>
        </p:spPr>
        <p:txBody>
          <a:bodyPr>
            <a:noAutofit/>
          </a:bodyPr>
          <a:lstStyle>
            <a:lvl1pPr algn="l" defTabSz="914400" rtl="0" eaLnBrk="1" latinLnBrk="0" hangingPunct="1">
              <a:lnSpc>
                <a:spcPct val="90000"/>
              </a:lnSpc>
              <a:spcBef>
                <a:spcPct val="0"/>
              </a:spcBef>
              <a:buNone/>
              <a:defRPr sz="5400" kern="1200">
                <a:solidFill>
                  <a:srgbClr val="4379BD"/>
                </a:solidFill>
                <a:latin typeface="+mn-lt"/>
                <a:ea typeface="+mj-ea"/>
                <a:cs typeface="+mj-cs"/>
              </a:defRPr>
            </a:lvl1pPr>
          </a:lstStyle>
          <a:p>
            <a:r>
              <a:rPr lang="en-US" dirty="0"/>
              <a:t>Reframing the Conversation About Obesity: Language Matters</a:t>
            </a:r>
          </a:p>
        </p:txBody>
      </p:sp>
      <p:sp>
        <p:nvSpPr>
          <p:cNvPr id="21" name="TextBox 20">
            <a:extLst>
              <a:ext uri="{FF2B5EF4-FFF2-40B4-BE49-F238E27FC236}">
                <a16:creationId xmlns:a16="http://schemas.microsoft.com/office/drawing/2014/main" id="{9121E7A6-948F-A818-2485-F7E623FBBC25}"/>
              </a:ext>
            </a:extLst>
          </p:cNvPr>
          <p:cNvSpPr txBox="1"/>
          <p:nvPr/>
        </p:nvSpPr>
        <p:spPr>
          <a:xfrm>
            <a:off x="488805" y="6031415"/>
            <a:ext cx="7920401" cy="461665"/>
          </a:xfrm>
          <a:prstGeom prst="rect">
            <a:avLst/>
          </a:prstGeom>
          <a:noFill/>
        </p:spPr>
        <p:txBody>
          <a:bodyPr wrap="square">
            <a:spAutoFit/>
          </a:bodyPr>
          <a:lstStyle/>
          <a:p>
            <a:r>
              <a:rPr lang="en-US" sz="1200" dirty="0">
                <a:hlinkClick r:id="rId3"/>
              </a:rPr>
              <a:t>https://obesitycanada.ca/wp-content/uploads/2020/10/Obesity-Language-Matters-_FINAL-2.pdf</a:t>
            </a:r>
            <a:r>
              <a:rPr lang="en-US" sz="1200" dirty="0"/>
              <a:t>; https://www.worldobesity.org/downloads/healthy_voices_downloads/HV_Language_guidelines.pdf</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38A2-2E11-F468-2899-8CC8D2B9F9A5}"/>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4BC18D68-DC6F-D20E-B8CF-893AC77DC69C}"/>
              </a:ext>
            </a:extLst>
          </p:cNvPr>
          <p:cNvSpPr>
            <a:spLocks noGrp="1"/>
          </p:cNvSpPr>
          <p:nvPr>
            <p:ph idx="1"/>
          </p:nvPr>
        </p:nvSpPr>
        <p:spPr>
          <a:xfrm>
            <a:off x="640488" y="1825625"/>
            <a:ext cx="10515600" cy="4505902"/>
          </a:xfrm>
        </p:spPr>
        <p:txBody>
          <a:bodyPr>
            <a:normAutofit/>
          </a:bodyPr>
          <a:lstStyle/>
          <a:p>
            <a:r>
              <a:rPr lang="en-US" dirty="0"/>
              <a:t>Obesity is a chronic disease whose hallmark is excess adiposity resulting in structural, biomechanical, physiologic, metabolic, and psychosocial health effects</a:t>
            </a:r>
          </a:p>
          <a:p>
            <a:r>
              <a:rPr lang="en-US" dirty="0"/>
              <a:t>There are several different screening methods to assess and evaluate the presence and severity of obesity, each with distinct pros and cons</a:t>
            </a:r>
          </a:p>
          <a:p>
            <a:r>
              <a:rPr lang="en-US" dirty="0"/>
              <a:t>A comprehensive obesity treatment plan includes behavioral and lifestyle approaches as well as pharmacotherapy and/or bariatric surgery for those who meet criteria</a:t>
            </a:r>
          </a:p>
          <a:p>
            <a:r>
              <a:rPr lang="en-US" dirty="0"/>
              <a:t>Structured documentation of the obesity medical evaluation and treatment plan is vital for clarity and continuity of care</a:t>
            </a:r>
          </a:p>
        </p:txBody>
      </p:sp>
    </p:spTree>
    <p:extLst>
      <p:ext uri="{BB962C8B-B14F-4D97-AF65-F5344CB8AC3E}">
        <p14:creationId xmlns:p14="http://schemas.microsoft.com/office/powerpoint/2010/main" val="3698157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1BEE6-05A8-5385-C016-523390AE3F91}"/>
              </a:ext>
            </a:extLst>
          </p:cNvPr>
          <p:cNvSpPr>
            <a:spLocks noGrp="1"/>
          </p:cNvSpPr>
          <p:nvPr>
            <p:ph type="title"/>
          </p:nvPr>
        </p:nvSpPr>
        <p:spPr>
          <a:xfrm>
            <a:off x="630935" y="164592"/>
            <a:ext cx="5631641" cy="1481328"/>
          </a:xfrm>
        </p:spPr>
        <p:txBody>
          <a:bodyPr anchor="b">
            <a:normAutofit/>
          </a:bodyPr>
          <a:lstStyle/>
          <a:p>
            <a:r>
              <a:rPr lang="en-US" dirty="0"/>
              <a:t>Process Flow Chart</a:t>
            </a:r>
          </a:p>
        </p:txBody>
      </p:sp>
      <p:sp>
        <p:nvSpPr>
          <p:cNvPr id="3" name="Content Placeholder 2">
            <a:extLst>
              <a:ext uri="{FF2B5EF4-FFF2-40B4-BE49-F238E27FC236}">
                <a16:creationId xmlns:a16="http://schemas.microsoft.com/office/drawing/2014/main" id="{076112C9-50CB-8548-8EBA-C29A5F87CA9B}"/>
              </a:ext>
            </a:extLst>
          </p:cNvPr>
          <p:cNvSpPr>
            <a:spLocks noGrp="1"/>
          </p:cNvSpPr>
          <p:nvPr>
            <p:ph idx="1"/>
          </p:nvPr>
        </p:nvSpPr>
        <p:spPr>
          <a:xfrm>
            <a:off x="630935" y="1947672"/>
            <a:ext cx="6350481" cy="3547872"/>
          </a:xfrm>
        </p:spPr>
        <p:txBody>
          <a:bodyPr anchor="t">
            <a:normAutofit/>
          </a:bodyPr>
          <a:lstStyle/>
          <a:p>
            <a:r>
              <a:rPr lang="en-US" sz="2200" dirty="0"/>
              <a:t>Visual representation of a workflow</a:t>
            </a:r>
          </a:p>
          <a:p>
            <a:r>
              <a:rPr lang="en-US" sz="2200" dirty="0"/>
              <a:t>Typically focuses on current process</a:t>
            </a:r>
          </a:p>
          <a:p>
            <a:r>
              <a:rPr lang="en-US" sz="2200" dirty="0"/>
              <a:t>Can use to design optimized, future process </a:t>
            </a:r>
          </a:p>
          <a:p>
            <a:r>
              <a:rPr lang="en-US" sz="2200" dirty="0"/>
              <a:t>Helps to identify delays, bottlenecks, duplicate work, gaps, etc.</a:t>
            </a:r>
          </a:p>
          <a:p>
            <a:r>
              <a:rPr lang="en-US" sz="2200" dirty="0"/>
              <a:t>Begin by identifying start and end points</a:t>
            </a:r>
          </a:p>
        </p:txBody>
      </p:sp>
      <p:pic>
        <p:nvPicPr>
          <p:cNvPr id="5" name="Picture 4">
            <a:extLst>
              <a:ext uri="{FF2B5EF4-FFF2-40B4-BE49-F238E27FC236}">
                <a16:creationId xmlns:a16="http://schemas.microsoft.com/office/drawing/2014/main" id="{7A01592A-4F8D-851B-7DD3-266287A31302}"/>
              </a:ext>
            </a:extLst>
          </p:cNvPr>
          <p:cNvPicPr>
            <a:picLocks noChangeAspect="1"/>
          </p:cNvPicPr>
          <p:nvPr/>
        </p:nvPicPr>
        <p:blipFill>
          <a:blip r:embed="rId2"/>
          <a:stretch>
            <a:fillRect/>
          </a:stretch>
        </p:blipFill>
        <p:spPr>
          <a:xfrm>
            <a:off x="7332681" y="721391"/>
            <a:ext cx="4508053" cy="5093846"/>
          </a:xfrm>
          <a:prstGeom prst="rect">
            <a:avLst/>
          </a:prstGeom>
        </p:spPr>
      </p:pic>
    </p:spTree>
    <p:extLst>
      <p:ext uri="{BB962C8B-B14F-4D97-AF65-F5344CB8AC3E}">
        <p14:creationId xmlns:p14="http://schemas.microsoft.com/office/powerpoint/2010/main" val="1561213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7E4673-7995-8BB6-E16E-AD2925A9696D}"/>
              </a:ext>
            </a:extLst>
          </p:cNvPr>
          <p:cNvPicPr>
            <a:picLocks noChangeAspect="1"/>
          </p:cNvPicPr>
          <p:nvPr/>
        </p:nvPicPr>
        <p:blipFill>
          <a:blip r:embed="rId3"/>
          <a:stretch>
            <a:fillRect/>
          </a:stretch>
        </p:blipFill>
        <p:spPr>
          <a:xfrm>
            <a:off x="619299" y="1532191"/>
            <a:ext cx="10953401" cy="3793617"/>
          </a:xfrm>
          <a:prstGeom prst="rect">
            <a:avLst/>
          </a:prstGeom>
        </p:spPr>
      </p:pic>
      <p:sp>
        <p:nvSpPr>
          <p:cNvPr id="2" name="Title 1">
            <a:extLst>
              <a:ext uri="{FF2B5EF4-FFF2-40B4-BE49-F238E27FC236}">
                <a16:creationId xmlns:a16="http://schemas.microsoft.com/office/drawing/2014/main" id="{439BB3B2-F04B-757A-45E2-FF8A3E3588E1}"/>
              </a:ext>
            </a:extLst>
          </p:cNvPr>
          <p:cNvSpPr txBox="1">
            <a:spLocks/>
          </p:cNvSpPr>
          <p:nvPr/>
        </p:nvSpPr>
        <p:spPr>
          <a:xfrm>
            <a:off x="537003" y="384048"/>
            <a:ext cx="10682685" cy="941832"/>
          </a:xfrm>
          <a:prstGeom prst="rect">
            <a:avLst/>
          </a:prstGeom>
        </p:spPr>
        <p:txBody>
          <a:bodyPr anchor="b">
            <a:normAutofit/>
          </a:bodyPr>
          <a:lstStyle>
            <a:lvl1pPr algn="l" defTabSz="914400" rtl="0" eaLnBrk="1" latinLnBrk="0" hangingPunct="1">
              <a:lnSpc>
                <a:spcPct val="90000"/>
              </a:lnSpc>
              <a:spcBef>
                <a:spcPct val="0"/>
              </a:spcBef>
              <a:buNone/>
              <a:defRPr sz="5400" kern="1200">
                <a:solidFill>
                  <a:srgbClr val="4379BD"/>
                </a:solidFill>
                <a:latin typeface="+mn-lt"/>
                <a:ea typeface="+mj-ea"/>
                <a:cs typeface="+mj-cs"/>
              </a:defRPr>
            </a:lvl1pPr>
          </a:lstStyle>
          <a:p>
            <a:r>
              <a:rPr lang="en-US" dirty="0"/>
              <a:t>Process Flow Chart–Complicated!</a:t>
            </a:r>
          </a:p>
        </p:txBody>
      </p:sp>
    </p:spTree>
    <p:extLst>
      <p:ext uri="{BB962C8B-B14F-4D97-AF65-F5344CB8AC3E}">
        <p14:creationId xmlns:p14="http://schemas.microsoft.com/office/powerpoint/2010/main" val="949239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A0113-2C2D-FB33-3831-D87B27AB6317}"/>
              </a:ext>
            </a:extLst>
          </p:cNvPr>
          <p:cNvPicPr>
            <a:picLocks noChangeAspect="1"/>
          </p:cNvPicPr>
          <p:nvPr/>
        </p:nvPicPr>
        <p:blipFill>
          <a:blip r:embed="rId2"/>
          <a:stretch>
            <a:fillRect/>
          </a:stretch>
        </p:blipFill>
        <p:spPr>
          <a:xfrm>
            <a:off x="1928813" y="171450"/>
            <a:ext cx="7672388" cy="5997615"/>
          </a:xfrm>
          <a:prstGeom prst="rect">
            <a:avLst/>
          </a:prstGeom>
        </p:spPr>
      </p:pic>
    </p:spTree>
    <p:extLst>
      <p:ext uri="{BB962C8B-B14F-4D97-AF65-F5344CB8AC3E}">
        <p14:creationId xmlns:p14="http://schemas.microsoft.com/office/powerpoint/2010/main" val="278828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999ED0-FD2F-F828-C6BC-C8EC6D872C5F}"/>
              </a:ext>
            </a:extLst>
          </p:cNvPr>
          <p:cNvPicPr>
            <a:picLocks noChangeAspect="1"/>
          </p:cNvPicPr>
          <p:nvPr/>
        </p:nvPicPr>
        <p:blipFill>
          <a:blip r:embed="rId3"/>
          <a:stretch>
            <a:fillRect/>
          </a:stretch>
        </p:blipFill>
        <p:spPr>
          <a:xfrm>
            <a:off x="667512" y="320040"/>
            <a:ext cx="9510047" cy="5757944"/>
          </a:xfrm>
          <a:prstGeom prst="rect">
            <a:avLst/>
          </a:prstGeom>
        </p:spPr>
      </p:pic>
    </p:spTree>
    <p:extLst>
      <p:ext uri="{BB962C8B-B14F-4D97-AF65-F5344CB8AC3E}">
        <p14:creationId xmlns:p14="http://schemas.microsoft.com/office/powerpoint/2010/main" val="3318655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89E5BB-6B9B-8AEB-9E23-8C1CE4F86D1A}"/>
              </a:ext>
            </a:extLst>
          </p:cNvPr>
          <p:cNvPicPr>
            <a:picLocks noChangeAspect="1"/>
          </p:cNvPicPr>
          <p:nvPr/>
        </p:nvPicPr>
        <p:blipFill>
          <a:blip r:embed="rId3"/>
          <a:stretch>
            <a:fillRect/>
          </a:stretch>
        </p:blipFill>
        <p:spPr>
          <a:xfrm>
            <a:off x="2226745" y="170492"/>
            <a:ext cx="7721927" cy="6012890"/>
          </a:xfrm>
          <a:prstGeom prst="rect">
            <a:avLst/>
          </a:prstGeom>
        </p:spPr>
      </p:pic>
    </p:spTree>
    <p:extLst>
      <p:ext uri="{BB962C8B-B14F-4D97-AF65-F5344CB8AC3E}">
        <p14:creationId xmlns:p14="http://schemas.microsoft.com/office/powerpoint/2010/main" val="3346161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1B27-9225-0799-5029-63A76BCBB43A}"/>
              </a:ext>
            </a:extLst>
          </p:cNvPr>
          <p:cNvSpPr>
            <a:spLocks noGrp="1"/>
          </p:cNvSpPr>
          <p:nvPr>
            <p:ph type="title"/>
          </p:nvPr>
        </p:nvSpPr>
        <p:spPr>
          <a:xfrm>
            <a:off x="640080" y="265176"/>
            <a:ext cx="4368602" cy="965474"/>
          </a:xfrm>
        </p:spPr>
        <p:txBody>
          <a:bodyPr anchor="b">
            <a:normAutofit/>
          </a:bodyPr>
          <a:lstStyle/>
          <a:p>
            <a:r>
              <a:rPr lang="en-US" sz="5400" dirty="0"/>
              <a:t>Details Matter</a:t>
            </a:r>
          </a:p>
        </p:txBody>
      </p:sp>
      <p:sp>
        <p:nvSpPr>
          <p:cNvPr id="3" name="Content Placeholder 2">
            <a:extLst>
              <a:ext uri="{FF2B5EF4-FFF2-40B4-BE49-F238E27FC236}">
                <a16:creationId xmlns:a16="http://schemas.microsoft.com/office/drawing/2014/main" id="{A784AB93-F96F-1353-5BE9-3BED5669D6B9}"/>
              </a:ext>
            </a:extLst>
          </p:cNvPr>
          <p:cNvSpPr>
            <a:spLocks noGrp="1"/>
          </p:cNvSpPr>
          <p:nvPr>
            <p:ph idx="1"/>
          </p:nvPr>
        </p:nvSpPr>
        <p:spPr>
          <a:xfrm>
            <a:off x="640080" y="1483011"/>
            <a:ext cx="4243589" cy="3320668"/>
          </a:xfrm>
        </p:spPr>
        <p:txBody>
          <a:bodyPr>
            <a:normAutofit/>
          </a:bodyPr>
          <a:lstStyle/>
          <a:p>
            <a:r>
              <a:rPr lang="en-US" sz="2200" dirty="0">
                <a:hlinkClick r:id="rId3"/>
              </a:rPr>
              <a:t>How to make a PB&amp;J</a:t>
            </a:r>
            <a:endParaRPr lang="en-US" sz="2200" dirty="0"/>
          </a:p>
        </p:txBody>
      </p:sp>
      <p:pic>
        <p:nvPicPr>
          <p:cNvPr id="5" name="Picture 4">
            <a:extLst>
              <a:ext uri="{FF2B5EF4-FFF2-40B4-BE49-F238E27FC236}">
                <a16:creationId xmlns:a16="http://schemas.microsoft.com/office/drawing/2014/main" id="{851E78DF-F458-C2B6-1C5D-799726A980E5}"/>
              </a:ext>
            </a:extLst>
          </p:cNvPr>
          <p:cNvPicPr>
            <a:picLocks noChangeAspect="1"/>
          </p:cNvPicPr>
          <p:nvPr/>
        </p:nvPicPr>
        <p:blipFill rotWithShape="1">
          <a:blip r:embed="rId4"/>
          <a:srcRect l="10228" r="22317" b="-2"/>
          <a:stretch/>
        </p:blipFill>
        <p:spPr>
          <a:xfrm>
            <a:off x="5092247" y="411490"/>
            <a:ext cx="5631422" cy="561440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6387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E81E8-D1D7-325B-B4CC-063CF559B1F7}"/>
              </a:ext>
            </a:extLst>
          </p:cNvPr>
          <p:cNvSpPr>
            <a:spLocks noGrp="1"/>
          </p:cNvSpPr>
          <p:nvPr>
            <p:ph type="title"/>
          </p:nvPr>
        </p:nvSpPr>
        <p:spPr/>
        <p:txBody>
          <a:bodyPr/>
          <a:lstStyle/>
          <a:p>
            <a:r>
              <a:rPr lang="en-US" dirty="0"/>
              <a:t>Flow Chart Pro Tips</a:t>
            </a:r>
          </a:p>
        </p:txBody>
      </p:sp>
      <p:sp>
        <p:nvSpPr>
          <p:cNvPr id="3" name="Content Placeholder 2">
            <a:extLst>
              <a:ext uri="{FF2B5EF4-FFF2-40B4-BE49-F238E27FC236}">
                <a16:creationId xmlns:a16="http://schemas.microsoft.com/office/drawing/2014/main" id="{E82B630E-EE30-3D05-FF2D-1D5004FBFA2D}"/>
              </a:ext>
            </a:extLst>
          </p:cNvPr>
          <p:cNvSpPr>
            <a:spLocks noGrp="1"/>
          </p:cNvSpPr>
          <p:nvPr>
            <p:ph idx="1"/>
          </p:nvPr>
        </p:nvSpPr>
        <p:spPr/>
        <p:txBody>
          <a:bodyPr>
            <a:normAutofit lnSpcReduction="10000"/>
          </a:bodyPr>
          <a:lstStyle/>
          <a:p>
            <a:r>
              <a:rPr lang="en-US" dirty="0"/>
              <a:t>Consider staying high level–limit to 6-9 steps</a:t>
            </a:r>
          </a:p>
          <a:p>
            <a:r>
              <a:rPr lang="en-US" dirty="0"/>
              <a:t>Map out the most frequently occurring processes, stay out of the weeds by not mapping steps that occur infrequently</a:t>
            </a:r>
          </a:p>
          <a:p>
            <a:r>
              <a:rPr lang="en-US" dirty="0"/>
              <a:t>Expect the process to take several meetings</a:t>
            </a:r>
          </a:p>
          <a:p>
            <a:r>
              <a:rPr lang="en-US" dirty="0"/>
              <a:t>There will be disagreements, pull in other team members to clarify</a:t>
            </a:r>
          </a:p>
          <a:p>
            <a:r>
              <a:rPr lang="en-US" dirty="0"/>
              <a:t>Don’t worry about being messy</a:t>
            </a:r>
          </a:p>
          <a:p>
            <a:r>
              <a:rPr lang="en-US" dirty="0"/>
              <a:t>Stay curious, this is not a blaming exercise</a:t>
            </a:r>
          </a:p>
          <a:p>
            <a:r>
              <a:rPr lang="en-US" dirty="0"/>
              <a:t>Use shapes, colors, and symbols to ID delays, roles, etc.</a:t>
            </a:r>
          </a:p>
        </p:txBody>
      </p:sp>
    </p:spTree>
    <p:extLst>
      <p:ext uri="{BB962C8B-B14F-4D97-AF65-F5344CB8AC3E}">
        <p14:creationId xmlns:p14="http://schemas.microsoft.com/office/powerpoint/2010/main" val="818564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dirty="0">
                <a:latin typeface="Calibri" panose="020F0502020204030204" pitchFamily="34" charset="0"/>
                <a:ea typeface="Calibri" panose="020F0502020204030204" pitchFamily="34" charset="0"/>
              </a:rPr>
              <a:t>Thank You</a:t>
            </a:r>
            <a:endParaRPr dirty="0">
              <a:latin typeface="Calibri" panose="020F0502020204030204" pitchFamily="34" charset="0"/>
              <a:ea typeface="Calibri" panose="020F0502020204030204" pitchFamily="34" charset="0"/>
            </a:endParaRPr>
          </a:p>
        </p:txBody>
      </p:sp>
      <p:sp>
        <p:nvSpPr>
          <p:cNvPr id="341" name="Google Shape;341;p28"/>
          <p:cNvSpPr txBox="1">
            <a:spLocks noGrp="1"/>
          </p:cNvSpPr>
          <p:nvPr>
            <p:ph idx="1"/>
          </p:nvPr>
        </p:nvSpPr>
        <p:spPr>
          <a:xfrm>
            <a:off x="640488" y="1377951"/>
            <a:ext cx="7303362" cy="2794000"/>
          </a:xfrm>
          <a:prstGeom prst="rect">
            <a:avLst/>
          </a:prstGeom>
          <a:noFill/>
          <a:ln>
            <a:noFill/>
          </a:ln>
        </p:spPr>
        <p:txBody>
          <a:bodyPr spcFirstLastPara="1" wrap="square" lIns="91425" tIns="45700" rIns="91425" bIns="45700" anchor="ctr" anchorCtr="0">
            <a:normAutofit/>
          </a:bodyPr>
          <a:lstStyle/>
          <a:p>
            <a:pPr marL="228600" lvl="0" indent="-228600" algn="l" rtl="0">
              <a:lnSpc>
                <a:spcPct val="100000"/>
              </a:lnSpc>
              <a:spcBef>
                <a:spcPts val="0"/>
              </a:spcBef>
              <a:spcAft>
                <a:spcPts val="1800"/>
              </a:spcAft>
              <a:buSzPts val="2800"/>
              <a:buChar char="•"/>
            </a:pPr>
            <a:r>
              <a:rPr lang="en-US" dirty="0">
                <a:latin typeface="Calibri" panose="020F0502020204030204" pitchFamily="34" charset="0"/>
                <a:ea typeface="Calibri" panose="020F0502020204030204" pitchFamily="34" charset="0"/>
              </a:rPr>
              <a:t>Continuous learning and application throughout program</a:t>
            </a:r>
            <a:endParaRPr dirty="0">
              <a:latin typeface="Calibri" panose="020F0502020204030204" pitchFamily="34" charset="0"/>
              <a:ea typeface="Calibri" panose="020F0502020204030204" pitchFamily="34" charset="0"/>
            </a:endParaRPr>
          </a:p>
          <a:p>
            <a:pPr marL="228600" lvl="0" indent="-228600" algn="l" rtl="0">
              <a:lnSpc>
                <a:spcPct val="100000"/>
              </a:lnSpc>
              <a:spcBef>
                <a:spcPts val="0"/>
              </a:spcBef>
              <a:spcAft>
                <a:spcPts val="1800"/>
              </a:spcAft>
              <a:buSzPts val="2800"/>
              <a:buChar char="•"/>
            </a:pPr>
            <a:r>
              <a:rPr lang="en-US" dirty="0">
                <a:latin typeface="Calibri" panose="020F0502020204030204" pitchFamily="34" charset="0"/>
                <a:ea typeface="Calibri" panose="020F0502020204030204" pitchFamily="34" charset="0"/>
              </a:rPr>
              <a:t>Office hours (we are here for you!)</a:t>
            </a:r>
            <a:endParaRPr dirty="0">
              <a:latin typeface="Calibri" panose="020F0502020204030204" pitchFamily="34" charset="0"/>
              <a:ea typeface="Calibri" panose="020F0502020204030204" pitchFamily="34" charset="0"/>
            </a:endParaRPr>
          </a:p>
        </p:txBody>
      </p:sp>
      <p:pic>
        <p:nvPicPr>
          <p:cNvPr id="1028" name="Picture 4" descr="Learning PNG Transparent Images - PNG All">
            <a:extLst>
              <a:ext uri="{FF2B5EF4-FFF2-40B4-BE49-F238E27FC236}">
                <a16:creationId xmlns:a16="http://schemas.microsoft.com/office/drawing/2014/main" id="{CF592847-84B2-5F66-E252-17B29E0B4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519580"/>
            <a:ext cx="3057525" cy="352320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40;p28">
            <a:extLst>
              <a:ext uri="{FF2B5EF4-FFF2-40B4-BE49-F238E27FC236}">
                <a16:creationId xmlns:a16="http://schemas.microsoft.com/office/drawing/2014/main" id="{228D615F-2355-0638-7349-A62D26C1878A}"/>
              </a:ext>
            </a:extLst>
          </p:cNvPr>
          <p:cNvSpPr txBox="1">
            <a:spLocks/>
          </p:cNvSpPr>
          <p:nvPr/>
        </p:nvSpPr>
        <p:spPr>
          <a:xfrm>
            <a:off x="640488" y="4622800"/>
            <a:ext cx="11151462"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5400" kern="1200">
                <a:solidFill>
                  <a:srgbClr val="16589B"/>
                </a:solidFill>
                <a:latin typeface="+mn-lt"/>
                <a:ea typeface="+mj-ea"/>
                <a:cs typeface="+mj-cs"/>
              </a:defRPr>
            </a:lvl1pPr>
          </a:lstStyle>
          <a:p>
            <a:pPr algn="ctr">
              <a:spcBef>
                <a:spcPts val="0"/>
              </a:spcBef>
              <a:buClr>
                <a:schemeClr val="dk1"/>
              </a:buClr>
              <a:buSzPts val="4400"/>
              <a:buFont typeface="Play"/>
              <a:buNone/>
            </a:pPr>
            <a:r>
              <a:rPr lang="en-US" sz="4800" b="1" dirty="0">
                <a:latin typeface="Calibri" panose="020F0502020204030204" pitchFamily="34" charset="0"/>
                <a:ea typeface="Calibri" panose="020F0502020204030204" pitchFamily="34" charset="0"/>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Technology: Your Zoom Window</a:t>
            </a:r>
          </a:p>
        </p:txBody>
      </p:sp>
      <p:pic>
        <p:nvPicPr>
          <p:cNvPr id="6" name="Picture 5"/>
          <p:cNvPicPr>
            <a:picLocks noChangeAspect="1"/>
          </p:cNvPicPr>
          <p:nvPr/>
        </p:nvPicPr>
        <p:blipFill rotWithShape="1">
          <a:blip r:embed="rId3"/>
          <a:srcRect l="24478" t="71345" r="70911" b="23480"/>
          <a:stretch/>
        </p:blipFill>
        <p:spPr>
          <a:xfrm>
            <a:off x="1953292" y="1998967"/>
            <a:ext cx="2305050" cy="729149"/>
          </a:xfrm>
          <a:prstGeom prst="rect">
            <a:avLst/>
          </a:prstGeom>
        </p:spPr>
      </p:pic>
      <p:sp>
        <p:nvSpPr>
          <p:cNvPr id="7" name="Right Arrow 6"/>
          <p:cNvSpPr/>
          <p:nvPr/>
        </p:nvSpPr>
        <p:spPr>
          <a:xfrm>
            <a:off x="1963270" y="2059394"/>
            <a:ext cx="1148615" cy="641452"/>
          </a:xfrm>
          <a:prstGeom prst="rightArrow">
            <a:avLst/>
          </a:prstGeom>
          <a:solidFill>
            <a:srgbClr val="8CC63F"/>
          </a:solidFill>
          <a:ln w="38100">
            <a:solidFill>
              <a:srgbClr val="53741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srcRect l="26458" t="62963" r="67292" b="23889"/>
          <a:stretch/>
        </p:blipFill>
        <p:spPr>
          <a:xfrm>
            <a:off x="1963270" y="2779197"/>
            <a:ext cx="2305050" cy="1363821"/>
          </a:xfrm>
          <a:prstGeom prst="rect">
            <a:avLst/>
          </a:prstGeom>
        </p:spPr>
      </p:pic>
      <p:sp>
        <p:nvSpPr>
          <p:cNvPr id="9" name="Right Arrow 8"/>
          <p:cNvSpPr/>
          <p:nvPr/>
        </p:nvSpPr>
        <p:spPr>
          <a:xfrm rot="11997106">
            <a:off x="2969876" y="3723767"/>
            <a:ext cx="658461" cy="376383"/>
          </a:xfrm>
          <a:prstGeom prst="rightArrow">
            <a:avLst/>
          </a:prstGeom>
          <a:solidFill>
            <a:srgbClr val="8CC63F"/>
          </a:solidFill>
          <a:ln w="38100">
            <a:solidFill>
              <a:srgbClr val="53741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Content Placeholder 1"/>
          <p:cNvSpPr>
            <a:spLocks noGrp="1"/>
          </p:cNvSpPr>
          <p:nvPr>
            <p:ph idx="1"/>
          </p:nvPr>
        </p:nvSpPr>
        <p:spPr>
          <a:xfrm>
            <a:off x="1360369" y="4230856"/>
            <a:ext cx="4434376" cy="1724714"/>
          </a:xfrm>
        </p:spPr>
        <p:txBody>
          <a:bodyPr>
            <a:noAutofit/>
          </a:bodyPr>
          <a:lstStyle/>
          <a:p>
            <a:pPr marL="0" indent="0">
              <a:buNone/>
            </a:pPr>
            <a:r>
              <a:rPr lang="en-US" sz="2000" b="1" dirty="0"/>
              <a:t>Closed Captioning &amp; Live Transcript</a:t>
            </a:r>
          </a:p>
          <a:p>
            <a:pPr marL="288925" indent="-288925">
              <a:buClr>
                <a:srgbClr val="447ABE"/>
              </a:buClr>
              <a:buSzPct val="70000"/>
              <a:buFont typeface=".Hiragino Kaku Gothic Interface W3"/>
              <a:buChar char="◉"/>
            </a:pPr>
            <a:r>
              <a:rPr lang="en-US" sz="2000" dirty="0"/>
              <a:t>Click on the caret or icon</a:t>
            </a:r>
          </a:p>
          <a:p>
            <a:pPr marL="288925" indent="-288925">
              <a:buClr>
                <a:srgbClr val="447ABE"/>
              </a:buClr>
              <a:buSzPct val="70000"/>
              <a:buFont typeface=".Hiragino Kaku Gothic Interface W3"/>
              <a:buChar char="◉"/>
            </a:pPr>
            <a:r>
              <a:rPr lang="en-US" sz="2000" dirty="0"/>
              <a:t>Select ‘Show Subtitles’ for closed captioning on screen</a:t>
            </a:r>
          </a:p>
          <a:p>
            <a:pPr marL="288925" indent="-288925">
              <a:buClr>
                <a:srgbClr val="447ABE"/>
              </a:buClr>
              <a:buSzPct val="70000"/>
              <a:buFont typeface=".Hiragino Kaku Gothic Interface W3"/>
              <a:buChar char="◉"/>
            </a:pPr>
            <a:r>
              <a:rPr lang="en-US" sz="2000" dirty="0"/>
              <a:t>Select ‘View Full Transcript’ for live transcript pop-out window</a:t>
            </a:r>
          </a:p>
          <a:p>
            <a:endParaRPr lang="en-US" sz="2000" dirty="0"/>
          </a:p>
        </p:txBody>
      </p:sp>
      <p:pic>
        <p:nvPicPr>
          <p:cNvPr id="11" name="Content Placeholder 13"/>
          <p:cNvPicPr>
            <a:picLocks/>
          </p:cNvPicPr>
          <p:nvPr/>
        </p:nvPicPr>
        <p:blipFill rotWithShape="1">
          <a:blip r:embed="rId5"/>
          <a:srcRect l="24787" t="25439" r="49937" b="24602"/>
          <a:stretch/>
        </p:blipFill>
        <p:spPr bwMode="auto">
          <a:xfrm>
            <a:off x="6789275" y="2019527"/>
            <a:ext cx="3649672" cy="2123497"/>
          </a:xfrm>
          <a:prstGeom prst="rect">
            <a:avLst/>
          </a:prstGeom>
          <a:ln>
            <a:noFill/>
          </a:ln>
          <a:extLst>
            <a:ext uri="{53640926-AAD7-44D8-BBD7-CCE9431645EC}">
              <a14:shadowObscured xmlns:a14="http://schemas.microsoft.com/office/drawing/2010/main"/>
            </a:ext>
          </a:extLst>
        </p:spPr>
      </p:pic>
      <p:sp>
        <p:nvSpPr>
          <p:cNvPr id="12" name="Right Arrow 11"/>
          <p:cNvSpPr/>
          <p:nvPr/>
        </p:nvSpPr>
        <p:spPr>
          <a:xfrm>
            <a:off x="9240798" y="1929700"/>
            <a:ext cx="766916" cy="382440"/>
          </a:xfrm>
          <a:prstGeom prst="rightArrow">
            <a:avLst/>
          </a:prstGeom>
          <a:solidFill>
            <a:srgbClr val="8CC63F"/>
          </a:solidFill>
          <a:ln w="38100">
            <a:solidFill>
              <a:srgbClr val="53741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Content Placeholder 1"/>
          <p:cNvSpPr txBox="1">
            <a:spLocks/>
          </p:cNvSpPr>
          <p:nvPr/>
        </p:nvSpPr>
        <p:spPr>
          <a:xfrm>
            <a:off x="6789275" y="4230856"/>
            <a:ext cx="4090589" cy="1712777"/>
          </a:xfrm>
          <a:prstGeom prst="rect">
            <a:avLst/>
          </a:prstGeom>
        </p:spPr>
        <p:txBody>
          <a:bodyPr vert="horz" lIns="91440" tIns="45720" rIns="91440" bIns="45720" rtlCol="0">
            <a:noAutofit/>
          </a:bodyPr>
          <a:lstStyle>
            <a:lvl1pPr marL="288925" indent="-288925" algn="l" defTabSz="914400" rtl="0" eaLnBrk="1" latinLnBrk="0" hangingPunct="1">
              <a:lnSpc>
                <a:spcPct val="90000"/>
              </a:lnSpc>
              <a:spcBef>
                <a:spcPts val="1000"/>
              </a:spcBef>
              <a:buClr>
                <a:srgbClr val="447ABE"/>
              </a:buClr>
              <a:buSzPct val="70000"/>
              <a:buFont typeface=".Hiragino Kaku Gothic Interface W3"/>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447ABE"/>
              </a:buClr>
              <a:buSzPct val="70000"/>
              <a:buFont typeface=".PingFang SC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47ABE"/>
              </a:buClr>
              <a:buFont typeface="System Font Regular"/>
              <a:buChar char="●"/>
              <a:defRPr sz="2000" kern="1200">
                <a:solidFill>
                  <a:schemeClr val="tx1"/>
                </a:solidFill>
                <a:latin typeface="+mn-lt"/>
                <a:ea typeface="+mn-ea"/>
                <a:cs typeface="+mn-cs"/>
              </a:defRPr>
            </a:lvl3pPr>
            <a:lvl4pPr marL="1546225" indent="-174625" algn="l" defTabSz="914400" rtl="0" eaLnBrk="1" latinLnBrk="0" hangingPunct="1">
              <a:lnSpc>
                <a:spcPct val="90000"/>
              </a:lnSpc>
              <a:spcBef>
                <a:spcPts val="500"/>
              </a:spcBef>
              <a:buClr>
                <a:srgbClr val="447ABE"/>
              </a:buClr>
              <a:buFont typeface="System Font Regular"/>
              <a:buChar char="•"/>
              <a:tabLst/>
              <a:defRPr sz="1800" kern="1200">
                <a:solidFill>
                  <a:schemeClr val="tx1"/>
                </a:solidFill>
                <a:latin typeface="+mn-lt"/>
                <a:ea typeface="+mn-ea"/>
                <a:cs typeface="+mn-cs"/>
              </a:defRPr>
            </a:lvl4pPr>
            <a:lvl5pPr marL="2005013" indent="-176213" algn="l" defTabSz="914400" rtl="0" eaLnBrk="1" latinLnBrk="0" hangingPunct="1">
              <a:lnSpc>
                <a:spcPct val="90000"/>
              </a:lnSpc>
              <a:spcBef>
                <a:spcPts val="500"/>
              </a:spcBef>
              <a:buClr>
                <a:srgbClr val="447ABE"/>
              </a:buClr>
              <a:buFont typeface="System Font Regular"/>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Hiragino Kaku Gothic Interface W3"/>
              <a:buNone/>
            </a:pPr>
            <a:r>
              <a:rPr lang="en-US" sz="2000" b="1" dirty="0"/>
              <a:t>Change Your Name</a:t>
            </a:r>
          </a:p>
          <a:p>
            <a:r>
              <a:rPr lang="en-US" sz="2000" dirty="0"/>
              <a:t>Click on the three dots</a:t>
            </a:r>
          </a:p>
          <a:p>
            <a:r>
              <a:rPr lang="en-US" sz="2000" dirty="0"/>
              <a:t>Click ‘Rename’</a:t>
            </a:r>
          </a:p>
          <a:p>
            <a:r>
              <a:rPr lang="en-US" sz="2000" dirty="0"/>
              <a:t>Type in your name</a:t>
            </a:r>
          </a:p>
          <a:p>
            <a:endParaRPr lang="en-US" sz="2400" dirty="0"/>
          </a:p>
        </p:txBody>
      </p:sp>
    </p:spTree>
    <p:extLst>
      <p:ext uri="{BB962C8B-B14F-4D97-AF65-F5344CB8AC3E}">
        <p14:creationId xmlns:p14="http://schemas.microsoft.com/office/powerpoint/2010/main" val="628888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 Coaching Office Hours</a:t>
            </a:r>
          </a:p>
        </p:txBody>
      </p:sp>
      <p:sp>
        <p:nvSpPr>
          <p:cNvPr id="3" name="Content Placeholder 2"/>
          <p:cNvSpPr>
            <a:spLocks noGrp="1"/>
          </p:cNvSpPr>
          <p:nvPr>
            <p:ph idx="1"/>
          </p:nvPr>
        </p:nvSpPr>
        <p:spPr/>
        <p:txBody>
          <a:bodyPr>
            <a:normAutofit/>
          </a:bodyPr>
          <a:lstStyle/>
          <a:p>
            <a:pPr fontAlgn="base"/>
            <a:r>
              <a:rPr lang="en-US" b="1" dirty="0"/>
              <a:t>QI Coaching Office Hours for Module 3: </a:t>
            </a:r>
          </a:p>
          <a:p>
            <a:pPr lvl="1" fontAlgn="base"/>
            <a:r>
              <a:rPr lang="en-US" dirty="0"/>
              <a:t>July 23, 2024</a:t>
            </a:r>
          </a:p>
          <a:p>
            <a:pPr lvl="1" fontAlgn="base"/>
            <a:r>
              <a:rPr lang="en-US" dirty="0"/>
              <a:t>August 6, 2024</a:t>
            </a:r>
          </a:p>
          <a:p>
            <a:pPr fontAlgn="base"/>
            <a:r>
              <a:rPr lang="en-US" b="1" dirty="0"/>
              <a:t>Please </a:t>
            </a:r>
            <a:r>
              <a:rPr lang="en-US" b="1"/>
              <a:t>come prepared </a:t>
            </a:r>
            <a:r>
              <a:rPr lang="en-US" b="1" dirty="0"/>
              <a:t>to the session…</a:t>
            </a:r>
          </a:p>
          <a:p>
            <a:pPr lvl="1" fontAlgn="base"/>
            <a:r>
              <a:rPr lang="en-US" dirty="0"/>
              <a:t>Pick</a:t>
            </a:r>
            <a:r>
              <a:rPr lang="en-US" b="1" dirty="0"/>
              <a:t> </a:t>
            </a:r>
            <a:r>
              <a:rPr lang="en-US" b="1" u="sng" dirty="0"/>
              <a:t>one</a:t>
            </a:r>
            <a:r>
              <a:rPr lang="en-US" b="1" dirty="0"/>
              <a:t> </a:t>
            </a:r>
            <a:r>
              <a:rPr lang="en-US" dirty="0"/>
              <a:t>of the following to report on:</a:t>
            </a:r>
          </a:p>
          <a:p>
            <a:pPr lvl="2" fontAlgn="base"/>
            <a:r>
              <a:rPr lang="en-US" dirty="0"/>
              <a:t>What is one success your team has experienced? Please explain and show it in detail so others can try it with their groups.</a:t>
            </a:r>
          </a:p>
          <a:p>
            <a:pPr lvl="2" fontAlgn="base"/>
            <a:r>
              <a:rPr lang="en-US" dirty="0"/>
              <a:t>What is one challenge your team is facing?</a:t>
            </a:r>
          </a:p>
          <a:p>
            <a:pPr lvl="2" fontAlgn="base"/>
            <a:r>
              <a:rPr lang="en-US" dirty="0"/>
              <a:t>What is one question you have?</a:t>
            </a:r>
          </a:p>
          <a:p>
            <a:endParaRPr lang="en-US" dirty="0"/>
          </a:p>
        </p:txBody>
      </p:sp>
    </p:spTree>
    <p:extLst>
      <p:ext uri="{BB962C8B-B14F-4D97-AF65-F5344CB8AC3E}">
        <p14:creationId xmlns:p14="http://schemas.microsoft.com/office/powerpoint/2010/main" val="1067255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C968-0298-1AD3-72CA-4F729937D472}"/>
              </a:ext>
            </a:extLst>
          </p:cNvPr>
          <p:cNvSpPr>
            <a:spLocks noGrp="1"/>
          </p:cNvSpPr>
          <p:nvPr>
            <p:ph type="title"/>
          </p:nvPr>
        </p:nvSpPr>
        <p:spPr>
          <a:xfrm>
            <a:off x="524373" y="96838"/>
            <a:ext cx="10515600" cy="1325563"/>
          </a:xfrm>
        </p:spPr>
        <p:txBody>
          <a:bodyPr>
            <a:normAutofit/>
          </a:bodyPr>
          <a:lstStyle/>
          <a:p>
            <a:r>
              <a:rPr lang="en-US" dirty="0">
                <a:solidFill>
                  <a:schemeClr val="accent1"/>
                </a:solidFill>
              </a:rPr>
              <a:t>Post-Work Overview</a:t>
            </a:r>
          </a:p>
        </p:txBody>
      </p:sp>
      <p:sp>
        <p:nvSpPr>
          <p:cNvPr id="3" name="Content Placeholder 2">
            <a:extLst>
              <a:ext uri="{FF2B5EF4-FFF2-40B4-BE49-F238E27FC236}">
                <a16:creationId xmlns:a16="http://schemas.microsoft.com/office/drawing/2014/main" id="{F9404DC7-66AC-DB1C-854F-AD33079A74A7}"/>
              </a:ext>
            </a:extLst>
          </p:cNvPr>
          <p:cNvSpPr>
            <a:spLocks noGrp="1"/>
          </p:cNvSpPr>
          <p:nvPr>
            <p:ph idx="1"/>
          </p:nvPr>
        </p:nvSpPr>
        <p:spPr>
          <a:xfrm>
            <a:off x="640488" y="1422401"/>
            <a:ext cx="10515600" cy="4747288"/>
          </a:xfrm>
        </p:spPr>
        <p:txBody>
          <a:bodyPr>
            <a:normAutofit/>
          </a:bodyPr>
          <a:lstStyle/>
          <a:p>
            <a:pPr>
              <a:lnSpc>
                <a:spcPct val="100000"/>
              </a:lnSpc>
            </a:pPr>
            <a:r>
              <a:rPr lang="en-US" sz="3000" dirty="0">
                <a:latin typeface="Calibri" panose="020F0502020204030204" pitchFamily="34" charset="0"/>
                <a:ea typeface="Aptos" panose="020B0004020202020204" pitchFamily="34" charset="0"/>
                <a:cs typeface="Aptos" panose="020B0004020202020204" pitchFamily="34" charset="0"/>
              </a:rPr>
              <a:t>Post-work completed as a team:</a:t>
            </a:r>
          </a:p>
          <a:p>
            <a:pPr lvl="1">
              <a:lnSpc>
                <a:spcPct val="100000"/>
              </a:lnSpc>
            </a:pPr>
            <a:r>
              <a:rPr lang="en-US" sz="2800" dirty="0">
                <a:latin typeface="Calibri" panose="020F0502020204030204" pitchFamily="34" charset="0"/>
                <a:ea typeface="Aptos" panose="020B0004020202020204" pitchFamily="34" charset="0"/>
                <a:cs typeface="Aptos" panose="020B0004020202020204" pitchFamily="34" charset="0"/>
              </a:rPr>
              <a:t>Using the flowchart template on page 4 of "QI Essentials Toolkit: Flowchart," create a flowchart listing all the steps in the process you are mapping</a:t>
            </a:r>
          </a:p>
          <a:p>
            <a:pPr lvl="1">
              <a:lnSpc>
                <a:spcPct val="100000"/>
              </a:lnSpc>
            </a:pPr>
            <a:r>
              <a:rPr lang="en-US" sz="2800" dirty="0">
                <a:latin typeface="Calibri" panose="020F0502020204030204" pitchFamily="34" charset="0"/>
                <a:ea typeface="Aptos" panose="020B0004020202020204" pitchFamily="34" charset="0"/>
                <a:cs typeface="Aptos" panose="020B0004020202020204" pitchFamily="34" charset="0"/>
              </a:rPr>
              <a:t>Be sure to include decision points, loops, handoffs between roles, etc.</a:t>
            </a:r>
          </a:p>
          <a:p>
            <a:pPr lvl="1">
              <a:lnSpc>
                <a:spcPct val="100000"/>
              </a:lnSpc>
            </a:pPr>
            <a:r>
              <a:rPr lang="en-US" sz="2800" dirty="0">
                <a:latin typeface="Calibri" panose="020F0502020204030204" pitchFamily="34" charset="0"/>
                <a:ea typeface="Aptos" panose="020B0004020202020204" pitchFamily="34" charset="0"/>
                <a:cs typeface="Aptos" panose="020B0004020202020204" pitchFamily="34" charset="0"/>
              </a:rPr>
              <a:t>Submit your flowchart (only team leads need to submit)</a:t>
            </a:r>
          </a:p>
          <a:p>
            <a:pPr lvl="1">
              <a:lnSpc>
                <a:spcPct val="100000"/>
              </a:lnSpc>
            </a:pPr>
            <a:r>
              <a:rPr lang="en-US" sz="2800" b="1" i="1" dirty="0">
                <a:ea typeface="Aptos" panose="020B0004020202020204" pitchFamily="34" charset="0"/>
                <a:cs typeface="Aptos" panose="020B0004020202020204" pitchFamily="34" charset="0"/>
              </a:rPr>
              <a:t>Post-work due by August 7</a:t>
            </a:r>
            <a:r>
              <a:rPr lang="en-US" sz="2800" b="1" i="1" baseline="30000" dirty="0">
                <a:ea typeface="Aptos" panose="020B0004020202020204" pitchFamily="34" charset="0"/>
                <a:cs typeface="Aptos" panose="020B0004020202020204" pitchFamily="34" charset="0"/>
              </a:rPr>
              <a:t>th</a:t>
            </a:r>
            <a:r>
              <a:rPr lang="en-US" sz="2800" b="1" i="1" dirty="0">
                <a:ea typeface="Aptos" panose="020B0004020202020204" pitchFamily="34" charset="0"/>
                <a:cs typeface="Aptos" panose="020B0004020202020204" pitchFamily="34" charset="0"/>
              </a:rPr>
              <a:t> </a:t>
            </a:r>
            <a:endParaRPr lang="en-US" sz="2800" dirty="0">
              <a:effectLst/>
              <a:ea typeface="Aptos" panose="020B0004020202020204" pitchFamily="34" charset="0"/>
              <a:cs typeface="Aptos" panose="020B0004020202020204" pitchFamily="34" charset="0"/>
            </a:endParaRPr>
          </a:p>
          <a:p>
            <a:pPr lvl="1">
              <a:lnSpc>
                <a:spcPct val="100000"/>
              </a:lnSpc>
            </a:pPr>
            <a:endParaRPr lang="en-US" dirty="0"/>
          </a:p>
        </p:txBody>
      </p:sp>
    </p:spTree>
    <p:extLst>
      <p:ext uri="{BB962C8B-B14F-4D97-AF65-F5344CB8AC3E}">
        <p14:creationId xmlns:p14="http://schemas.microsoft.com/office/powerpoint/2010/main" val="1233210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Continuing Education Credits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292" y="1721118"/>
            <a:ext cx="3332497" cy="2354964"/>
          </a:xfrm>
          <a:prstGeom prst="rect">
            <a:avLst/>
          </a:prstGeom>
        </p:spPr>
      </p:pic>
      <p:sp>
        <p:nvSpPr>
          <p:cNvPr id="6" name="Rectangle 5"/>
          <p:cNvSpPr/>
          <p:nvPr/>
        </p:nvSpPr>
        <p:spPr>
          <a:xfrm>
            <a:off x="609600" y="1775216"/>
            <a:ext cx="7557978" cy="2246769"/>
          </a:xfrm>
          <a:prstGeom prst="rect">
            <a:avLst/>
          </a:prstGeom>
        </p:spPr>
        <p:txBody>
          <a:bodyPr wrap="square">
            <a:spAutoFit/>
          </a:bodyPr>
          <a:lstStyle/>
          <a:p>
            <a:pPr lvl="0" defTabSz="457200" eaLnBrk="1" fontAlgn="auto" hangingPunct="1">
              <a:spcBef>
                <a:spcPts val="0"/>
              </a:spcBef>
              <a:spcAft>
                <a:spcPts val="0"/>
              </a:spcAft>
            </a:pPr>
            <a:r>
              <a:rPr lang="en-US" sz="2000" dirty="0">
                <a:solidFill>
                  <a:prstClr val="black"/>
                </a:solidFill>
                <a:latin typeface="+mn-lt"/>
              </a:rPr>
              <a:t>In support of improving patient care, this activity has been planned and implemented by The France Foundation and Moses/Weitzman Health System, Inc. and its Weitzman Institute and is jointly accredited by the Accreditation Council for Continuing Medical Education (ACCME), the Accreditation Council for Pharmacy Education (ACPE), and the American Nurses Credentialing Center (ANCC), to provide continuing education for the healthcare team. </a:t>
            </a:r>
          </a:p>
        </p:txBody>
      </p:sp>
      <p:sp>
        <p:nvSpPr>
          <p:cNvPr id="7" name="Rectangle 6"/>
          <p:cNvSpPr/>
          <p:nvPr/>
        </p:nvSpPr>
        <p:spPr>
          <a:xfrm>
            <a:off x="145474" y="4076082"/>
            <a:ext cx="8022104" cy="1015663"/>
          </a:xfrm>
          <a:prstGeom prst="rect">
            <a:avLst/>
          </a:prstGeom>
        </p:spPr>
        <p:txBody>
          <a:bodyPr wrap="square">
            <a:spAutoFit/>
          </a:bodyPr>
          <a:lstStyle/>
          <a:p>
            <a:pPr lvl="1"/>
            <a:r>
              <a:rPr lang="en-US" sz="2000" dirty="0">
                <a:solidFill>
                  <a:prstClr val="black"/>
                </a:solidFill>
              </a:rPr>
              <a:t>This series is intended for clinical leadership, primary care providers, behavioral health providers, dietitians, nurses, QI/Technical teams, and other members of the care team.</a:t>
            </a:r>
          </a:p>
        </p:txBody>
      </p:sp>
      <p:sp>
        <p:nvSpPr>
          <p:cNvPr id="3" name="Rectangle 2"/>
          <p:cNvSpPr/>
          <p:nvPr/>
        </p:nvSpPr>
        <p:spPr>
          <a:xfrm>
            <a:off x="145474" y="5145842"/>
            <a:ext cx="8022104" cy="707886"/>
          </a:xfrm>
          <a:prstGeom prst="rect">
            <a:avLst/>
          </a:prstGeom>
        </p:spPr>
        <p:txBody>
          <a:bodyPr wrap="square">
            <a:spAutoFit/>
          </a:bodyPr>
          <a:lstStyle/>
          <a:p>
            <a:pPr marR="0" lvl="1">
              <a:spcBef>
                <a:spcPts val="0"/>
              </a:spcBef>
              <a:spcAft>
                <a:spcPts val="0"/>
              </a:spcAft>
            </a:pPr>
            <a:r>
              <a:rPr lang="en-US" sz="2000" b="1" dirty="0">
                <a:solidFill>
                  <a:prstClr val="black"/>
                </a:solidFill>
              </a:rPr>
              <a:t>Please complete the post-session survey and claim your CE certificate on the </a:t>
            </a:r>
            <a:r>
              <a:rPr lang="en-US" sz="2000" b="1" dirty="0" err="1">
                <a:solidFill>
                  <a:prstClr val="black"/>
                </a:solidFill>
              </a:rPr>
              <a:t>WeP</a:t>
            </a:r>
            <a:r>
              <a:rPr lang="en-US" sz="2000" b="1" dirty="0">
                <a:solidFill>
                  <a:prstClr val="black"/>
                </a:solidFill>
              </a:rPr>
              <a:t> after today’s session.</a:t>
            </a:r>
          </a:p>
        </p:txBody>
      </p:sp>
    </p:spTree>
    <p:extLst>
      <p:ext uri="{BB962C8B-B14F-4D97-AF65-F5344CB8AC3E}">
        <p14:creationId xmlns:p14="http://schemas.microsoft.com/office/powerpoint/2010/main" val="1104906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idx="1"/>
          </p:nvPr>
        </p:nvSpPr>
        <p:spPr/>
        <p:txBody>
          <a:bodyPr>
            <a:normAutofit fontScale="92500" lnSpcReduction="20000"/>
          </a:bodyPr>
          <a:lstStyle/>
          <a:p>
            <a:r>
              <a:rPr lang="en-US" dirty="0"/>
              <a:t>With respect to the following presentation, there has been no relevant (direct or indirect) financial relationship between the party listed above (or spouse) and any for-profit company in the past 12 months which would be considered a conflict of interest.</a:t>
            </a:r>
          </a:p>
          <a:p>
            <a:r>
              <a:rPr lang="en-US" dirty="0"/>
              <a:t>The views expressed in this presentation are those of the presenter and </a:t>
            </a:r>
            <a:br>
              <a:rPr lang="en-US" dirty="0"/>
            </a:br>
            <a:r>
              <a:rPr lang="en-US" dirty="0"/>
              <a:t>may not reflect official policy of Moses/Weitzman Health System and its Weitzman Institute.</a:t>
            </a:r>
          </a:p>
          <a:p>
            <a:r>
              <a:rPr lang="en-US" dirty="0"/>
              <a:t>We are obligated to disclose any products which are off-label, unlabeled, experimental, and/or under investigation (not FDA approved) and any limitations on the information that I present, such as data that are preliminary or that represent ongoing research, interim analyses, </a:t>
            </a:r>
            <a:br>
              <a:rPr lang="en-US" dirty="0"/>
            </a:br>
            <a:r>
              <a:rPr lang="en-US" dirty="0"/>
              <a:t>and/or unsupported opinion. </a:t>
            </a:r>
          </a:p>
        </p:txBody>
      </p:sp>
    </p:spTree>
    <p:extLst>
      <p:ext uri="{BB962C8B-B14F-4D97-AF65-F5344CB8AC3E}">
        <p14:creationId xmlns:p14="http://schemas.microsoft.com/office/powerpoint/2010/main" val="315102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lstStyle/>
          <a:p>
            <a:r>
              <a:rPr lang="en-US" dirty="0"/>
              <a:t>This activity is supported by an independent medical educational grant from Lilly. </a:t>
            </a:r>
          </a:p>
        </p:txBody>
      </p:sp>
    </p:spTree>
    <p:extLst>
      <p:ext uri="{BB962C8B-B14F-4D97-AF65-F5344CB8AC3E}">
        <p14:creationId xmlns:p14="http://schemas.microsoft.com/office/powerpoint/2010/main" val="19841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3326" y="1368870"/>
            <a:ext cx="4129930" cy="3688770"/>
          </a:xfrm>
          <a:prstGeom prst="rect">
            <a:avLst/>
          </a:prstGeom>
        </p:spPr>
      </p:pic>
      <p:sp>
        <p:nvSpPr>
          <p:cNvPr id="6" name="Content Placeholder 4">
            <a:extLst>
              <a:ext uri="{FF2B5EF4-FFF2-40B4-BE49-F238E27FC236}">
                <a16:creationId xmlns:a16="http://schemas.microsoft.com/office/drawing/2014/main" id="{15482233-CC84-3C4A-8F52-207CCF7C7B7F}"/>
              </a:ext>
            </a:extLst>
          </p:cNvPr>
          <p:cNvSpPr>
            <a:spLocks noGrp="1"/>
          </p:cNvSpPr>
          <p:nvPr>
            <p:ph idx="4294967295"/>
          </p:nvPr>
        </p:nvSpPr>
        <p:spPr>
          <a:xfrm>
            <a:off x="5455452" y="1368870"/>
            <a:ext cx="6146800" cy="4073525"/>
          </a:xfrm>
        </p:spPr>
        <p:txBody>
          <a:bodyPr>
            <a:noAutofit/>
          </a:bodyPr>
          <a:lstStyle/>
          <a:p>
            <a:pPr marL="0" indent="0">
              <a:buClr>
                <a:srgbClr val="447ABE"/>
              </a:buClr>
              <a:buSzPct val="80000"/>
              <a:buNone/>
            </a:pPr>
            <a:r>
              <a:rPr lang="en-US" sz="2400" dirty="0"/>
              <a:t>At the Weitzman Institute, we value a culture of equity, inclusiveness, diversity, and mutually respectful dialogue. We want to ensure that all feel welcome. </a:t>
            </a:r>
            <a:br>
              <a:rPr lang="en-US" sz="2400" dirty="0"/>
            </a:br>
            <a:endParaRPr lang="en-US" sz="2400" dirty="0"/>
          </a:p>
          <a:p>
            <a:pPr marL="0" indent="0">
              <a:buClr>
                <a:srgbClr val="447ABE"/>
              </a:buClr>
              <a:buSzPct val="80000"/>
              <a:buNone/>
            </a:pPr>
            <a:r>
              <a:rPr lang="en-US" sz="2400" b="1" dirty="0"/>
              <a:t>If there is anything said in our program that makes you feel uncomfortable, please let us know.</a:t>
            </a:r>
          </a:p>
        </p:txBody>
      </p:sp>
    </p:spTree>
    <p:extLst>
      <p:ext uri="{BB962C8B-B14F-4D97-AF65-F5344CB8AC3E}">
        <p14:creationId xmlns:p14="http://schemas.microsoft.com/office/powerpoint/2010/main" val="64798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A5DE-D98E-2C38-245D-80350B586FE5}"/>
              </a:ext>
            </a:extLst>
          </p:cNvPr>
          <p:cNvSpPr>
            <a:spLocks noGrp="1"/>
          </p:cNvSpPr>
          <p:nvPr>
            <p:ph type="title"/>
          </p:nvPr>
        </p:nvSpPr>
        <p:spPr/>
        <p:txBody>
          <a:bodyPr>
            <a:normAutofit/>
          </a:bodyPr>
          <a:lstStyle/>
          <a:p>
            <a:r>
              <a:rPr lang="en-US" dirty="0">
                <a:latin typeface="Calibri" panose="020F0502020204030204" pitchFamily="34" charset="0"/>
                <a:ea typeface="Calibri" panose="020F0502020204030204" pitchFamily="34" charset="0"/>
              </a:rPr>
              <a:t>Series Learning Objectives</a:t>
            </a:r>
          </a:p>
        </p:txBody>
      </p:sp>
      <p:sp>
        <p:nvSpPr>
          <p:cNvPr id="3" name="Content Placeholder 2">
            <a:extLst>
              <a:ext uri="{FF2B5EF4-FFF2-40B4-BE49-F238E27FC236}">
                <a16:creationId xmlns:a16="http://schemas.microsoft.com/office/drawing/2014/main" id="{A2C24ABE-F290-C02A-5DBF-63CAEB4A2E64}"/>
              </a:ext>
            </a:extLst>
          </p:cNvPr>
          <p:cNvSpPr>
            <a:spLocks noGrp="1"/>
          </p:cNvSpPr>
          <p:nvPr>
            <p:ph idx="1"/>
          </p:nvPr>
        </p:nvSpPr>
        <p:spPr/>
        <p:txBody>
          <a:bodyPr>
            <a:normAutofit/>
          </a:bodyPr>
          <a:lstStyle/>
          <a:p>
            <a:r>
              <a:rPr lang="en-US" dirty="0">
                <a:latin typeface="Calibri" panose="020F0502020204030204" pitchFamily="34" charset="0"/>
                <a:ea typeface="Calibri" panose="020F0502020204030204" pitchFamily="34" charset="0"/>
              </a:rPr>
              <a:t>Ascertain metrics of your healthcare center against key performance measures related to the obesity care</a:t>
            </a:r>
          </a:p>
          <a:p>
            <a:r>
              <a:rPr lang="en-US" b="1" dirty="0">
                <a:effectLst/>
                <a:latin typeface="Calibri" panose="020F0502020204030204" pitchFamily="34" charset="0"/>
                <a:ea typeface="Calibri" panose="020F0502020204030204" pitchFamily="34" charset="0"/>
                <a:cs typeface="Times New Roman" panose="02020603050405020304" pitchFamily="18" charset="0"/>
              </a:rPr>
              <a:t>Identify barriers to diagnosing and treating obesity for patients in your healthcare center</a:t>
            </a:r>
          </a:p>
          <a:p>
            <a:r>
              <a:rPr lang="en-US" dirty="0">
                <a:effectLst/>
                <a:latin typeface="Calibri" panose="020F0502020204030204" pitchFamily="34" charset="0"/>
                <a:ea typeface="Calibri" panose="020F0502020204030204" pitchFamily="34" charset="0"/>
                <a:cs typeface="Times New Roman" panose="02020603050405020304" pitchFamily="18" charset="0"/>
              </a:rPr>
              <a:t>Formulate an improvement plan for establishing diagnostic and treatment plans for patients with obesity in your healthcare center</a:t>
            </a:r>
          </a:p>
          <a:p>
            <a:r>
              <a:rPr lang="en-US" dirty="0">
                <a:effectLst/>
                <a:latin typeface="Calibri" panose="020F0502020204030204" pitchFamily="34" charset="0"/>
                <a:ea typeface="Calibri" panose="020F0502020204030204" pitchFamily="34" charset="0"/>
                <a:cs typeface="Times New Roman" panose="02020603050405020304" pitchFamily="18" charset="0"/>
              </a:rPr>
              <a:t>Develop an improvement plan for managing holistic care of patients with obesity in your healthcare center</a:t>
            </a:r>
            <a:endParaRPr lang="en-US"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69727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7858</TotalTime>
  <Words>3955</Words>
  <Application>Microsoft Office PowerPoint</Application>
  <PresentationFormat>Widescreen</PresentationFormat>
  <Paragraphs>462</Paragraphs>
  <Slides>41</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.Hiragino Kaku Gothic Interface W3</vt:lpstr>
      <vt:lpstr>Aptos</vt:lpstr>
      <vt:lpstr>Arial</vt:lpstr>
      <vt:lpstr>Calibri</vt:lpstr>
      <vt:lpstr>Courier New</vt:lpstr>
      <vt:lpstr>Play</vt:lpstr>
      <vt:lpstr>Times New Roman</vt:lpstr>
      <vt:lpstr>1_Office Theme</vt:lpstr>
      <vt:lpstr>PowerPoint Presentation</vt:lpstr>
      <vt:lpstr>Today’s Agenda</vt:lpstr>
      <vt:lpstr>Technology: Your Zoom Window</vt:lpstr>
      <vt:lpstr>Technology: Your Zoom Window</vt:lpstr>
      <vt:lpstr>Continuing Education Credits</vt:lpstr>
      <vt:lpstr>Disclosure</vt:lpstr>
      <vt:lpstr>Acknowledgements</vt:lpstr>
      <vt:lpstr>PowerPoint Presentation</vt:lpstr>
      <vt:lpstr>Series Learning Objectives</vt:lpstr>
      <vt:lpstr>Session Learning Objectives</vt:lpstr>
      <vt:lpstr>Guideline Recommendations</vt:lpstr>
      <vt:lpstr>Demographics</vt:lpstr>
      <vt:lpstr>Doctor Appointment Overview</vt:lpstr>
      <vt:lpstr>Screening Tools</vt:lpstr>
      <vt:lpstr>Body Mass Index (BMI)</vt:lpstr>
      <vt:lpstr>PowerPoint Presentation</vt:lpstr>
      <vt:lpstr>Hazard Ratios for Waist Circumference and All-Cause Mortality*</vt:lpstr>
      <vt:lpstr>Classification of Overweight and Obesity by BMI Waist Circumference and Associated Disease Risks</vt:lpstr>
      <vt:lpstr>How to Measure Waist Circumference</vt:lpstr>
      <vt:lpstr>Strengths and Limitations: Waist Circumference </vt:lpstr>
      <vt:lpstr>Waist-to-Hip Ratio</vt:lpstr>
      <vt:lpstr>Strengths and Limitations: Waist-to-Hip Ratio</vt:lpstr>
      <vt:lpstr>Skin-Fold Measurements</vt:lpstr>
      <vt:lpstr>Strengths and Limitations: Skin-Fold Measurements</vt:lpstr>
      <vt:lpstr>Bioelectrical Impedance Analysis</vt:lpstr>
      <vt:lpstr>Strengths and Limitations: BIA</vt:lpstr>
      <vt:lpstr>Imaging Methods</vt:lpstr>
      <vt:lpstr>Introducing Interventions</vt:lpstr>
      <vt:lpstr>Documenting Obesity Treatment Plans</vt:lpstr>
      <vt:lpstr>PowerPoint Presentation</vt:lpstr>
      <vt:lpstr>Key Takeaways</vt:lpstr>
      <vt:lpstr>Process Flow Chart</vt:lpstr>
      <vt:lpstr>PowerPoint Presentation</vt:lpstr>
      <vt:lpstr>PowerPoint Presentation</vt:lpstr>
      <vt:lpstr>PowerPoint Presentation</vt:lpstr>
      <vt:lpstr>PowerPoint Presentation</vt:lpstr>
      <vt:lpstr>Details Matter</vt:lpstr>
      <vt:lpstr>Flow Chart Pro Tips</vt:lpstr>
      <vt:lpstr>Thank You</vt:lpstr>
      <vt:lpstr>QI Coaching Office Hours</vt:lpstr>
      <vt:lpstr>Post-Work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for Obesity</dc:title>
  <dc:creator>Glasner, Melissa</dc:creator>
  <cp:lastModifiedBy>Warshauer, Emma</cp:lastModifiedBy>
  <cp:revision>41</cp:revision>
  <dcterms:created xsi:type="dcterms:W3CDTF">2024-04-29T13:10:22Z</dcterms:created>
  <dcterms:modified xsi:type="dcterms:W3CDTF">2024-07-15T10:48:45Z</dcterms:modified>
</cp:coreProperties>
</file>