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Lato Light" panose="020F03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p:cViewPr varScale="1">
        <p:scale>
          <a:sx n="115" d="100"/>
          <a:sy n="115" d="100"/>
        </p:scale>
        <p:origin x="10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5a554dbf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5a554db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f5a554dbf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f5a554dbf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f5a554dbf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f5a554db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f5a554dbf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f5a554db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4c3734381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4c373438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98b278e4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b98b278e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f5a554dbf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f5a554db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98b278e4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98b278e4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f5a554dbf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f5a554db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b98b278e4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b98b278e4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d7f86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5d7f86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5a554dbf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f5a554dbf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4c3734381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4c373438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5a554db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5a554db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60663"/>
          <a:stretch/>
        </p:blipFill>
        <p:spPr>
          <a:xfrm>
            <a:off x="0" y="2571749"/>
            <a:ext cx="9143999" cy="2569200"/>
          </a:xfrm>
          <a:prstGeom prst="rect">
            <a:avLst/>
          </a:prstGeom>
          <a:noFill/>
          <a:ln>
            <a:noFill/>
          </a:ln>
        </p:spPr>
      </p:pic>
      <p:sp>
        <p:nvSpPr>
          <p:cNvPr id="55" name="Google Shape;55;p13"/>
          <p:cNvSpPr/>
          <p:nvPr/>
        </p:nvSpPr>
        <p:spPr>
          <a:xfrm>
            <a:off x="0" y="0"/>
            <a:ext cx="9144000" cy="25725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rot="-420451">
            <a:off x="1078958" y="565424"/>
            <a:ext cx="6986085" cy="3999459"/>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13"/>
          <p:cNvGrpSpPr/>
          <p:nvPr/>
        </p:nvGrpSpPr>
        <p:grpSpPr>
          <a:xfrm rot="273808">
            <a:off x="849080" y="359152"/>
            <a:ext cx="7445837" cy="4252742"/>
            <a:chOff x="1334538" y="746786"/>
            <a:chExt cx="7405200" cy="3894000"/>
          </a:xfrm>
        </p:grpSpPr>
        <p:sp>
          <p:nvSpPr>
            <p:cNvPr id="58" name="Google Shape;58;p13"/>
            <p:cNvSpPr/>
            <p:nvPr/>
          </p:nvSpPr>
          <p:spPr>
            <a:xfrm rot="231496">
              <a:off x="1441438" y="984859"/>
              <a:ext cx="7191399" cy="341785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rot="-326592">
              <a:off x="1692659" y="1979431"/>
              <a:ext cx="6824875" cy="70165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a:solidFill>
                    <a:srgbClr val="434343"/>
                  </a:solidFill>
                  <a:latin typeface="Lato"/>
                  <a:ea typeface="Lato"/>
                  <a:cs typeface="Lato"/>
                  <a:sym typeface="Lato"/>
                </a:rPr>
                <a:t>FIT Kit Compliance: A Quality Improvement Project </a:t>
              </a:r>
              <a:endParaRPr sz="2200">
                <a:solidFill>
                  <a:srgbClr val="434343"/>
                </a:solidFill>
                <a:latin typeface="Lato"/>
                <a:ea typeface="Lato"/>
                <a:cs typeface="Lato"/>
                <a:sym typeface="Lato"/>
              </a:endParaRPr>
            </a:p>
          </p:txBody>
        </p:sp>
      </p:grpSp>
      <p:sp>
        <p:nvSpPr>
          <p:cNvPr id="60" name="Google Shape;60;p13"/>
          <p:cNvSpPr txBox="1"/>
          <p:nvPr/>
        </p:nvSpPr>
        <p:spPr>
          <a:xfrm>
            <a:off x="2721700" y="2572500"/>
            <a:ext cx="3870300" cy="79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DePaul Community Health Center </a:t>
            </a:r>
            <a:endParaRPr sz="1800">
              <a:solidFill>
                <a:schemeClr val="dk2"/>
              </a:solidFill>
            </a:endParaRPr>
          </a:p>
          <a:p>
            <a:pPr marL="0" lvl="0" indent="0" algn="ctr" rtl="0">
              <a:spcBef>
                <a:spcPts val="0"/>
              </a:spcBef>
              <a:spcAft>
                <a:spcPts val="0"/>
              </a:spcAft>
              <a:buNone/>
            </a:pPr>
            <a:r>
              <a:rPr lang="en" sz="1600">
                <a:solidFill>
                  <a:schemeClr val="dk2"/>
                </a:solidFill>
              </a:rPr>
              <a:t>Jamie Bothello </a:t>
            </a:r>
            <a:endParaRPr sz="1600">
              <a:solidFill>
                <a:schemeClr val="dk2"/>
              </a:solidFill>
            </a:endParaRPr>
          </a:p>
          <a:p>
            <a:pPr marL="0" lvl="0" indent="0" algn="ctr" rtl="0">
              <a:spcBef>
                <a:spcPts val="0"/>
              </a:spcBef>
              <a:spcAft>
                <a:spcPts val="0"/>
              </a:spcAft>
              <a:buNone/>
            </a:pPr>
            <a:r>
              <a:rPr lang="en" sz="1600">
                <a:solidFill>
                  <a:schemeClr val="dk2"/>
                </a:solidFill>
              </a:rPr>
              <a:t>Courtney Jones</a:t>
            </a:r>
            <a:endParaRPr sz="1600">
              <a:solidFill>
                <a:schemeClr val="dk2"/>
              </a:solidFill>
            </a:endParaRPr>
          </a:p>
          <a:p>
            <a:pPr marL="0" lvl="0" indent="0" algn="ctr" rtl="0">
              <a:spcBef>
                <a:spcPts val="0"/>
              </a:spcBef>
              <a:spcAft>
                <a:spcPts val="0"/>
              </a:spcAft>
              <a:buNone/>
            </a:pPr>
            <a:r>
              <a:rPr lang="en" sz="1600">
                <a:solidFill>
                  <a:schemeClr val="dk2"/>
                </a:solidFill>
              </a:rPr>
              <a:t>Shermese Ceaser</a:t>
            </a:r>
            <a:endParaRPr sz="16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51" name="Google Shape;151;p22"/>
          <p:cNvSpPr/>
          <p:nvPr/>
        </p:nvSpPr>
        <p:spPr>
          <a:xfrm>
            <a:off x="0" y="0"/>
            <a:ext cx="9144000" cy="25692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2"/>
          <p:cNvSpPr/>
          <p:nvPr/>
        </p:nvSpPr>
        <p:spPr>
          <a:xfrm>
            <a:off x="989711" y="754962"/>
            <a:ext cx="7164600" cy="36336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2843025" y="1023600"/>
            <a:ext cx="32592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Real Time Data - Before QI</a:t>
            </a:r>
            <a:endParaRPr sz="1800">
              <a:solidFill>
                <a:schemeClr val="dk2"/>
              </a:solidFill>
            </a:endParaRPr>
          </a:p>
        </p:txBody>
      </p:sp>
      <p:pic>
        <p:nvPicPr>
          <p:cNvPr id="155" name="Google Shape;155;p22"/>
          <p:cNvPicPr preferRelativeResize="0"/>
          <p:nvPr/>
        </p:nvPicPr>
        <p:blipFill>
          <a:blip r:embed="rId4">
            <a:alphaModFix/>
          </a:blip>
          <a:stretch>
            <a:fillRect/>
          </a:stretch>
        </p:blipFill>
        <p:spPr>
          <a:xfrm>
            <a:off x="2521450" y="1585625"/>
            <a:ext cx="3902350" cy="2530600"/>
          </a:xfrm>
          <a:prstGeom prst="rect">
            <a:avLst/>
          </a:prstGeom>
          <a:solidFill>
            <a:srgbClr val="FFFFFF"/>
          </a:solidFill>
          <a:ln>
            <a:noFill/>
          </a:ln>
          <a:effectLst>
            <a:outerShdw blurRad="228600" dist="50800" dir="5400000" algn="tl" rotWithShape="0">
              <a:srgbClr val="000000">
                <a:alpha val="549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61" name="Google Shape;161;p23"/>
          <p:cNvSpPr/>
          <p:nvPr/>
        </p:nvSpPr>
        <p:spPr>
          <a:xfrm>
            <a:off x="0" y="0"/>
            <a:ext cx="9144000" cy="25692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3"/>
          <p:cNvSpPr/>
          <p:nvPr/>
        </p:nvSpPr>
        <p:spPr>
          <a:xfrm rot="160">
            <a:off x="1348869" y="787500"/>
            <a:ext cx="6446400" cy="35481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2797250" y="846927"/>
            <a:ext cx="3771000" cy="579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dk2"/>
                </a:solidFill>
              </a:rPr>
              <a:t>Real Time Data -after QI</a:t>
            </a:r>
            <a:endParaRPr sz="4800">
              <a:solidFill>
                <a:srgbClr val="999999"/>
              </a:solidFill>
              <a:latin typeface="Lato Light"/>
              <a:ea typeface="Lato Light"/>
              <a:cs typeface="Lato Light"/>
              <a:sym typeface="Lato Light"/>
            </a:endParaRPr>
          </a:p>
        </p:txBody>
      </p:sp>
      <p:pic>
        <p:nvPicPr>
          <p:cNvPr id="165" name="Google Shape;165;p23"/>
          <p:cNvPicPr preferRelativeResize="0"/>
          <p:nvPr/>
        </p:nvPicPr>
        <p:blipFill>
          <a:blip r:embed="rId4">
            <a:alphaModFix/>
          </a:blip>
          <a:stretch>
            <a:fillRect/>
          </a:stretch>
        </p:blipFill>
        <p:spPr>
          <a:xfrm>
            <a:off x="2373399" y="1329375"/>
            <a:ext cx="4397374" cy="2569200"/>
          </a:xfrm>
          <a:prstGeom prst="rect">
            <a:avLst/>
          </a:prstGeom>
          <a:solidFill>
            <a:srgbClr val="FFFFFF"/>
          </a:solidFill>
          <a:ln>
            <a:noFill/>
          </a:ln>
          <a:effectLst>
            <a:outerShdw blurRad="228600" dist="50800" dir="5400000" algn="tl" rotWithShape="0">
              <a:srgbClr val="000000">
                <a:alpha val="549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71" name="Google Shape;171;p24"/>
          <p:cNvSpPr/>
          <p:nvPr/>
        </p:nvSpPr>
        <p:spPr>
          <a:xfrm>
            <a:off x="0" y="0"/>
            <a:ext cx="9144000" cy="2569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4"/>
          <p:cNvSpPr/>
          <p:nvPr/>
        </p:nvSpPr>
        <p:spPr>
          <a:xfrm rot="157">
            <a:off x="1371260" y="724660"/>
            <a:ext cx="6557700" cy="3694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rot="-280">
            <a:off x="2753625" y="1552496"/>
            <a:ext cx="3682200" cy="234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434343"/>
                </a:solidFill>
                <a:latin typeface="Lato Light"/>
                <a:ea typeface="Lato Light"/>
                <a:cs typeface="Lato Light"/>
                <a:sym typeface="Lato Light"/>
              </a:rPr>
              <a:t>-It's important to encourage patients to know their family history and to let their provider know if they have any first degree relatives who have been diagnosed with colorectal cancer. Also, encouraging healthy lifestyle and weight loss if overweight/obese. Exercise is important for reducing risk. </a:t>
            </a:r>
            <a:endParaRPr sz="1300">
              <a:solidFill>
                <a:srgbClr val="434343"/>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r>
              <a:rPr lang="en" sz="1300">
                <a:solidFill>
                  <a:srgbClr val="434343"/>
                </a:solidFill>
                <a:latin typeface="Lato Light"/>
                <a:ea typeface="Lato Light"/>
                <a:cs typeface="Lato Light"/>
                <a:sym typeface="Lato Light"/>
              </a:rPr>
              <a:t>-Rates of colorectal cancer are increasing in the US and people are being diagnosed at younger ages, &lt; age 50, contributing factors are being overweight/obese, diet, sedentary lifestyle</a:t>
            </a:r>
            <a:endParaRPr sz="1300">
              <a:solidFill>
                <a:srgbClr val="434343"/>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endParaRPr sz="1300">
              <a:solidFill>
                <a:srgbClr val="434343"/>
              </a:solidFill>
              <a:latin typeface="Lato Light"/>
              <a:ea typeface="Lato Light"/>
              <a:cs typeface="Lato Light"/>
              <a:sym typeface="Lato Light"/>
            </a:endParaRPr>
          </a:p>
        </p:txBody>
      </p:sp>
      <p:sp>
        <p:nvSpPr>
          <p:cNvPr id="175" name="Google Shape;175;p24"/>
          <p:cNvSpPr txBox="1"/>
          <p:nvPr/>
        </p:nvSpPr>
        <p:spPr>
          <a:xfrm rot="-820">
            <a:off x="2709071" y="1017310"/>
            <a:ext cx="3771300" cy="5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Lato Light"/>
                <a:ea typeface="Lato Light"/>
                <a:cs typeface="Lato Light"/>
                <a:sym typeface="Lato Light"/>
              </a:rPr>
              <a:t>Summary</a:t>
            </a:r>
            <a:endParaRPr sz="1800">
              <a:solidFill>
                <a:schemeClr val="dk1"/>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81" name="Google Shape;181;p25"/>
          <p:cNvSpPr/>
          <p:nvPr/>
        </p:nvSpPr>
        <p:spPr>
          <a:xfrm>
            <a:off x="0" y="0"/>
            <a:ext cx="9144000" cy="2569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5"/>
          <p:cNvSpPr/>
          <p:nvPr/>
        </p:nvSpPr>
        <p:spPr>
          <a:xfrm rot="157">
            <a:off x="1371260" y="724660"/>
            <a:ext cx="6557700" cy="3694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txBox="1"/>
          <p:nvPr/>
        </p:nvSpPr>
        <p:spPr>
          <a:xfrm rot="-280">
            <a:off x="2753625" y="1552496"/>
            <a:ext cx="3682200" cy="234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434343"/>
                </a:solidFill>
                <a:latin typeface="Lato Light"/>
                <a:ea typeface="Lato Light"/>
                <a:cs typeface="Lato Light"/>
                <a:sym typeface="Lato Light"/>
              </a:rPr>
              <a:t>-</a:t>
            </a:r>
            <a:r>
              <a:rPr lang="en">
                <a:solidFill>
                  <a:srgbClr val="434343"/>
                </a:solidFill>
                <a:latin typeface="Lato Light"/>
                <a:ea typeface="Lato Light"/>
                <a:cs typeface="Lato Light"/>
                <a:sym typeface="Lato Light"/>
              </a:rPr>
              <a:t>We noticed a trend when calling patients, many patients had forgotten about the FIT kit, decided to do a colonoscopy instead, or didn't answer the phone. </a:t>
            </a:r>
            <a:endParaRPr>
              <a:solidFill>
                <a:srgbClr val="434343"/>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r>
              <a:rPr lang="en">
                <a:solidFill>
                  <a:srgbClr val="434343"/>
                </a:solidFill>
                <a:latin typeface="Lato Light"/>
                <a:ea typeface="Lato Light"/>
                <a:cs typeface="Lato Light"/>
                <a:sym typeface="Lato Light"/>
              </a:rPr>
              <a:t>- We noticed a significant increase in compliance with patients returning FIT kits after making calls to patients to remind them to return it. </a:t>
            </a:r>
            <a:endParaRPr>
              <a:solidFill>
                <a:srgbClr val="434343"/>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r>
              <a:rPr lang="en">
                <a:solidFill>
                  <a:srgbClr val="434343"/>
                </a:solidFill>
                <a:latin typeface="Lato Light"/>
                <a:ea typeface="Lato Light"/>
                <a:cs typeface="Lato Light"/>
                <a:sym typeface="Lato Light"/>
              </a:rPr>
              <a:t>-Incorporating a plan to make phone calls biweekly to patients who are noncompliant with the return of their FIT kit can make a big difference in early detection of colorectal cancer.</a:t>
            </a:r>
            <a:r>
              <a:rPr lang="en" sz="1300">
                <a:solidFill>
                  <a:srgbClr val="434343"/>
                </a:solidFill>
                <a:latin typeface="Lato Light"/>
                <a:ea typeface="Lato Light"/>
                <a:cs typeface="Lato Light"/>
                <a:sym typeface="Lato Light"/>
              </a:rPr>
              <a:t> </a:t>
            </a:r>
            <a:endParaRPr sz="1500"/>
          </a:p>
        </p:txBody>
      </p:sp>
      <p:sp>
        <p:nvSpPr>
          <p:cNvPr id="185" name="Google Shape;185;p25"/>
          <p:cNvSpPr txBox="1"/>
          <p:nvPr/>
        </p:nvSpPr>
        <p:spPr>
          <a:xfrm rot="-820">
            <a:off x="2709071" y="1017310"/>
            <a:ext cx="3771300" cy="5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Lato Light"/>
                <a:ea typeface="Lato Light"/>
                <a:cs typeface="Lato Light"/>
                <a:sym typeface="Lato Light"/>
              </a:rPr>
              <a:t>Summary</a:t>
            </a:r>
            <a:endParaRPr sz="1800">
              <a:solidFill>
                <a:schemeClr val="dk1"/>
              </a:solidFill>
              <a:latin typeface="Lato Light"/>
              <a:ea typeface="Lato Light"/>
              <a:cs typeface="Lato Light"/>
              <a:sym typeface="Lato Light"/>
            </a:endParaRPr>
          </a:p>
        </p:txBody>
      </p:sp>
      <p:sp>
        <p:nvSpPr>
          <p:cNvPr id="186" name="Google Shape;186;p25"/>
          <p:cNvSpPr txBox="1"/>
          <p:nvPr/>
        </p:nvSpPr>
        <p:spPr>
          <a:xfrm rot="10800000" flipH="1">
            <a:off x="2855875" y="2609050"/>
            <a:ext cx="4276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434343"/>
                </a:solidFill>
                <a:latin typeface="Lato Light"/>
                <a:ea typeface="Lato Light"/>
                <a:cs typeface="Lato Light"/>
                <a:sym typeface="Lato Light"/>
              </a:rPr>
              <a:t> </a:t>
            </a:r>
            <a:endParaRPr sz="1200">
              <a:solidFill>
                <a:srgbClr val="434343"/>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92" name="Google Shape;192;p26"/>
          <p:cNvSpPr/>
          <p:nvPr/>
        </p:nvSpPr>
        <p:spPr>
          <a:xfrm>
            <a:off x="0" y="0"/>
            <a:ext cx="9144000" cy="2569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26"/>
          <p:cNvSpPr/>
          <p:nvPr/>
        </p:nvSpPr>
        <p:spPr>
          <a:xfrm rot="171">
            <a:off x="1558937" y="843911"/>
            <a:ext cx="6026700" cy="34557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txBox="1"/>
          <p:nvPr/>
        </p:nvSpPr>
        <p:spPr>
          <a:xfrm rot="273">
            <a:off x="2686665" y="1947846"/>
            <a:ext cx="37713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434343"/>
              </a:solidFill>
              <a:latin typeface="Lato Light"/>
              <a:ea typeface="Lato Light"/>
              <a:cs typeface="Lato Light"/>
              <a:sym typeface="Lato Light"/>
            </a:endParaRPr>
          </a:p>
        </p:txBody>
      </p:sp>
      <p:sp>
        <p:nvSpPr>
          <p:cNvPr id="196" name="Google Shape;196;p26"/>
          <p:cNvSpPr txBox="1"/>
          <p:nvPr/>
        </p:nvSpPr>
        <p:spPr>
          <a:xfrm rot="-882">
            <a:off x="1605325" y="1017222"/>
            <a:ext cx="5847000" cy="31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Lato Light"/>
                <a:ea typeface="Lato Light"/>
                <a:cs typeface="Lato Light"/>
                <a:sym typeface="Lato Light"/>
              </a:rPr>
              <a:t>References </a:t>
            </a:r>
            <a:endParaRPr sz="2500">
              <a:solidFill>
                <a:schemeClr val="dk1"/>
              </a:solidFill>
              <a:latin typeface="Lato Light"/>
              <a:ea typeface="Lato Light"/>
              <a:cs typeface="Lato Light"/>
              <a:sym typeface="Lato Light"/>
            </a:endParaRPr>
          </a:p>
          <a:p>
            <a:pPr marL="0" lvl="0" indent="0" algn="ctr" rtl="0">
              <a:spcBef>
                <a:spcPts val="0"/>
              </a:spcBef>
              <a:spcAft>
                <a:spcPts val="0"/>
              </a:spcAft>
              <a:buNone/>
            </a:pPr>
            <a:r>
              <a:rPr lang="en" sz="2100">
                <a:solidFill>
                  <a:schemeClr val="dk1"/>
                </a:solidFill>
                <a:latin typeface="Lato Light"/>
                <a:ea typeface="Lato Light"/>
                <a:cs typeface="Lato Light"/>
                <a:sym typeface="Lato Light"/>
              </a:rPr>
              <a:t>-cdc.gov/cancer/colorectal/basic_info/screening/tests.htm</a:t>
            </a:r>
            <a:endParaRPr sz="2100">
              <a:solidFill>
                <a:schemeClr val="dk1"/>
              </a:solidFill>
              <a:latin typeface="Lato Light"/>
              <a:ea typeface="Lato Light"/>
              <a:cs typeface="Lato Light"/>
              <a:sym typeface="Lato Light"/>
            </a:endParaRPr>
          </a:p>
          <a:p>
            <a:pPr marL="0" lvl="0" indent="0" algn="ctr" rtl="0">
              <a:spcBef>
                <a:spcPts val="0"/>
              </a:spcBef>
              <a:spcAft>
                <a:spcPts val="0"/>
              </a:spcAft>
              <a:buNone/>
            </a:pPr>
            <a:r>
              <a:rPr lang="en" sz="2100">
                <a:solidFill>
                  <a:schemeClr val="dk1"/>
                </a:solidFill>
                <a:latin typeface="Lato Light"/>
                <a:ea typeface="Lato Light"/>
                <a:cs typeface="Lato Light"/>
                <a:sym typeface="Lato Light"/>
              </a:rPr>
              <a:t>-louisianacancer.org/cancers/colorectal-cancer/</a:t>
            </a:r>
            <a:endParaRPr sz="2100">
              <a:solidFill>
                <a:schemeClr val="dk1"/>
              </a:solidFill>
              <a:latin typeface="Lato Light"/>
              <a:ea typeface="Lato Light"/>
              <a:cs typeface="Lato Light"/>
              <a:sym typeface="Lato Light"/>
            </a:endParaRPr>
          </a:p>
          <a:p>
            <a:pPr marL="0" lvl="0" indent="0" algn="ctr" rtl="0">
              <a:spcBef>
                <a:spcPts val="0"/>
              </a:spcBef>
              <a:spcAft>
                <a:spcPts val="0"/>
              </a:spcAft>
              <a:buNone/>
            </a:pPr>
            <a:r>
              <a:rPr lang="en" sz="2100">
                <a:solidFill>
                  <a:schemeClr val="dk1"/>
                </a:solidFill>
                <a:latin typeface="Lato Light"/>
                <a:ea typeface="Lato Light"/>
                <a:cs typeface="Lato Light"/>
                <a:sym typeface="Lato Light"/>
              </a:rPr>
              <a:t>-sttammany.health/upload/docs/Colorectal%20Cancer/ColorectalCancerFactSheet.pdf</a:t>
            </a:r>
            <a:endParaRPr sz="2100">
              <a:solidFill>
                <a:schemeClr val="dk1"/>
              </a:solidFill>
              <a:latin typeface="Lato Light"/>
              <a:ea typeface="Lato Light"/>
              <a:cs typeface="Lato Light"/>
              <a:sym typeface="Lato Light"/>
            </a:endParaRPr>
          </a:p>
          <a:p>
            <a:pPr marL="0" lvl="0" indent="0" algn="ctr" rtl="0">
              <a:spcBef>
                <a:spcPts val="0"/>
              </a:spcBef>
              <a:spcAft>
                <a:spcPts val="0"/>
              </a:spcAft>
              <a:buNone/>
            </a:pPr>
            <a:endParaRPr sz="2500">
              <a:solidFill>
                <a:schemeClr val="dk1"/>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t="60663"/>
          <a:stretch/>
        </p:blipFill>
        <p:spPr>
          <a:xfrm>
            <a:off x="0" y="2571749"/>
            <a:ext cx="9143999" cy="2569200"/>
          </a:xfrm>
          <a:prstGeom prst="rect">
            <a:avLst/>
          </a:prstGeom>
          <a:noFill/>
          <a:ln>
            <a:noFill/>
          </a:ln>
        </p:spPr>
      </p:pic>
      <p:sp>
        <p:nvSpPr>
          <p:cNvPr id="66" name="Google Shape;66;p14"/>
          <p:cNvSpPr/>
          <p:nvPr/>
        </p:nvSpPr>
        <p:spPr>
          <a:xfrm>
            <a:off x="0" y="0"/>
            <a:ext cx="9144000" cy="2569200"/>
          </a:xfrm>
          <a:prstGeom prst="rect">
            <a:avLst/>
          </a:prstGeom>
          <a:solidFill>
            <a:srgbClr val="FAD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4"/>
          <p:cNvSpPr/>
          <p:nvPr/>
        </p:nvSpPr>
        <p:spPr>
          <a:xfrm rot="-5400000">
            <a:off x="2507877" y="-466800"/>
            <a:ext cx="4196100" cy="60771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4"/>
          <p:cNvSpPr txBox="1"/>
          <p:nvPr/>
        </p:nvSpPr>
        <p:spPr>
          <a:xfrm rot="-779">
            <a:off x="2228075" y="571308"/>
            <a:ext cx="52935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434343"/>
              </a:solidFill>
              <a:latin typeface="Lato"/>
              <a:ea typeface="Lato"/>
              <a:cs typeface="Lato"/>
              <a:sym typeface="Lato"/>
            </a:endParaRPr>
          </a:p>
          <a:p>
            <a:pPr marL="0" lvl="0" indent="0" algn="l" rtl="0">
              <a:spcBef>
                <a:spcPts val="0"/>
              </a:spcBef>
              <a:spcAft>
                <a:spcPts val="0"/>
              </a:spcAft>
              <a:buNone/>
            </a:pPr>
            <a:endParaRPr sz="1800">
              <a:solidFill>
                <a:srgbClr val="434343"/>
              </a:solidFill>
              <a:latin typeface="Lato"/>
              <a:ea typeface="Lato"/>
              <a:cs typeface="Lato"/>
              <a:sym typeface="Lato"/>
            </a:endParaRPr>
          </a:p>
          <a:p>
            <a:pPr marL="1371600" lvl="0" indent="457200" algn="l" rtl="0">
              <a:spcBef>
                <a:spcPts val="0"/>
              </a:spcBef>
              <a:spcAft>
                <a:spcPts val="0"/>
              </a:spcAft>
              <a:buNone/>
            </a:pPr>
            <a:r>
              <a:rPr lang="en" sz="1800">
                <a:solidFill>
                  <a:srgbClr val="434343"/>
                </a:solidFill>
                <a:latin typeface="Lato"/>
                <a:ea typeface="Lato"/>
                <a:cs typeface="Lato"/>
                <a:sym typeface="Lato"/>
              </a:rPr>
              <a:t>Introduction</a:t>
            </a:r>
            <a:endParaRPr sz="1800">
              <a:solidFill>
                <a:srgbClr val="434343"/>
              </a:solidFill>
              <a:latin typeface="Lato"/>
              <a:ea typeface="Lato"/>
              <a:cs typeface="Lato"/>
              <a:sym typeface="Lato"/>
            </a:endParaRPr>
          </a:p>
          <a:p>
            <a:pPr marL="0" lvl="0" indent="0" algn="l" rtl="0">
              <a:spcBef>
                <a:spcPts val="0"/>
              </a:spcBef>
              <a:spcAft>
                <a:spcPts val="0"/>
              </a:spcAft>
              <a:buNone/>
            </a:pPr>
            <a:endParaRPr sz="1800">
              <a:solidFill>
                <a:srgbClr val="434343"/>
              </a:solidFill>
              <a:latin typeface="Lato"/>
              <a:ea typeface="Lato"/>
              <a:cs typeface="Lato"/>
              <a:sym typeface="Lato"/>
            </a:endParaRPr>
          </a:p>
          <a:p>
            <a:pPr marL="0" lvl="0" indent="0" algn="l" rtl="0">
              <a:spcBef>
                <a:spcPts val="0"/>
              </a:spcBef>
              <a:spcAft>
                <a:spcPts val="0"/>
              </a:spcAft>
              <a:buNone/>
            </a:pPr>
            <a:endParaRPr sz="1800">
              <a:solidFill>
                <a:srgbClr val="434343"/>
              </a:solidFill>
              <a:latin typeface="Lato"/>
              <a:ea typeface="Lato"/>
              <a:cs typeface="Lato"/>
              <a:sym typeface="Lato"/>
            </a:endParaRPr>
          </a:p>
        </p:txBody>
      </p:sp>
      <p:sp>
        <p:nvSpPr>
          <p:cNvPr id="70" name="Google Shape;70;p14"/>
          <p:cNvSpPr txBox="1"/>
          <p:nvPr/>
        </p:nvSpPr>
        <p:spPr>
          <a:xfrm>
            <a:off x="1948000" y="1263325"/>
            <a:ext cx="5462100" cy="32169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Who should get screened: Adults between the ages of 45 and 75 years, even with no family history of colon cancer</a:t>
            </a:r>
            <a:endParaRPr sz="1800">
              <a:solidFill>
                <a:srgbClr val="434343"/>
              </a:solidFill>
              <a:latin typeface="Lato"/>
              <a:ea typeface="Lato"/>
              <a:cs typeface="Lato"/>
              <a:sym typeface="Lato"/>
            </a:endParaRPr>
          </a:p>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Those with a family history may need to be screened sooner than age 45</a:t>
            </a:r>
            <a:endParaRPr sz="1800">
              <a:solidFill>
                <a:srgbClr val="434343"/>
              </a:solidFill>
              <a:latin typeface="Lato"/>
              <a:ea typeface="Lato"/>
              <a:cs typeface="Lato"/>
              <a:sym typeface="Lato"/>
            </a:endParaRPr>
          </a:p>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Screening options:</a:t>
            </a:r>
            <a:endParaRPr sz="1800">
              <a:solidFill>
                <a:srgbClr val="434343"/>
              </a:solidFill>
              <a:latin typeface="Lato"/>
              <a:ea typeface="Lato"/>
              <a:cs typeface="Lato"/>
              <a:sym typeface="Lato"/>
            </a:endParaRPr>
          </a:p>
          <a:p>
            <a:pPr marL="914400" lvl="1"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 colonoscopy, flexible sigmoidoscopy, CT colonography (Virtual Colonoscopy), stool tests (guaiac-based fecal occult blood test (gFOBT), fecal immunochemical test (FIT), FIT-DNA test </a:t>
            </a:r>
            <a:endParaRPr sz="1800">
              <a:solidFill>
                <a:srgbClr val="434343"/>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solidFill>
                <a:srgbClr val="434343"/>
              </a:solidFill>
              <a:latin typeface="Lato"/>
              <a:ea typeface="Lato"/>
              <a:cs typeface="Lato"/>
              <a:sym typeface="Lato"/>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76" name="Google Shape;76;p15"/>
          <p:cNvSpPr/>
          <p:nvPr/>
        </p:nvSpPr>
        <p:spPr>
          <a:xfrm>
            <a:off x="0" y="0"/>
            <a:ext cx="9144000" cy="2569200"/>
          </a:xfrm>
          <a:prstGeom prst="rect">
            <a:avLst/>
          </a:prstGeom>
          <a:solidFill>
            <a:srgbClr val="FAD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5"/>
          <p:cNvSpPr/>
          <p:nvPr/>
        </p:nvSpPr>
        <p:spPr>
          <a:xfrm rot="-5399754">
            <a:off x="2396175" y="-1408200"/>
            <a:ext cx="4196100" cy="78075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rot="-898">
            <a:off x="1535125" y="725087"/>
            <a:ext cx="5743200" cy="85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4343"/>
              </a:solidFill>
              <a:latin typeface="Lato"/>
              <a:ea typeface="Lato"/>
              <a:cs typeface="Lato"/>
              <a:sym typeface="Lato"/>
            </a:endParaRPr>
          </a:p>
          <a:p>
            <a:pPr marL="0" lvl="0" indent="0" algn="l" rtl="0">
              <a:spcBef>
                <a:spcPts val="0"/>
              </a:spcBef>
              <a:spcAft>
                <a:spcPts val="0"/>
              </a:spcAft>
              <a:buNone/>
            </a:pPr>
            <a:endParaRPr sz="2400">
              <a:solidFill>
                <a:srgbClr val="434343"/>
              </a:solidFill>
              <a:latin typeface="Lato"/>
              <a:ea typeface="Lato"/>
              <a:cs typeface="Lato"/>
              <a:sym typeface="Lato"/>
            </a:endParaRPr>
          </a:p>
          <a:p>
            <a:pPr marL="0" lvl="0" indent="0" algn="l" rtl="0">
              <a:spcBef>
                <a:spcPts val="0"/>
              </a:spcBef>
              <a:spcAft>
                <a:spcPts val="0"/>
              </a:spcAft>
              <a:buNone/>
            </a:pPr>
            <a:endParaRPr sz="2400">
              <a:solidFill>
                <a:srgbClr val="434343"/>
              </a:solidFill>
              <a:latin typeface="Lato"/>
              <a:ea typeface="Lato"/>
              <a:cs typeface="Lato"/>
              <a:sym typeface="Lato"/>
            </a:endParaRPr>
          </a:p>
          <a:p>
            <a:pPr marL="0" lvl="0" indent="0" algn="ctr" rtl="0">
              <a:spcBef>
                <a:spcPts val="0"/>
              </a:spcBef>
              <a:spcAft>
                <a:spcPts val="0"/>
              </a:spcAft>
              <a:buNone/>
            </a:pPr>
            <a:r>
              <a:rPr lang="en" sz="2100">
                <a:solidFill>
                  <a:srgbClr val="434343"/>
                </a:solidFill>
              </a:rPr>
              <a:t>Statistics:</a:t>
            </a:r>
            <a:r>
              <a:rPr lang="en" sz="2400">
                <a:solidFill>
                  <a:srgbClr val="434343"/>
                </a:solidFill>
              </a:rPr>
              <a:t> </a:t>
            </a:r>
            <a:r>
              <a:rPr lang="en" sz="2000">
                <a:solidFill>
                  <a:srgbClr val="434343"/>
                </a:solidFill>
              </a:rPr>
              <a:t>Colon Cancer Screening in the South</a:t>
            </a:r>
            <a:endParaRPr sz="2000">
              <a:solidFill>
                <a:srgbClr val="434343"/>
              </a:solidFill>
            </a:endParaRPr>
          </a:p>
          <a:p>
            <a:pPr marL="0" lvl="0" indent="0" algn="ctr" rtl="0">
              <a:spcBef>
                <a:spcPts val="0"/>
              </a:spcBef>
              <a:spcAft>
                <a:spcPts val="0"/>
              </a:spcAft>
              <a:buNone/>
            </a:pPr>
            <a:endParaRPr sz="2400">
              <a:solidFill>
                <a:srgbClr val="434343"/>
              </a:solidFill>
              <a:latin typeface="Lato"/>
              <a:ea typeface="Lato"/>
              <a:cs typeface="Lato"/>
              <a:sym typeface="Lato"/>
            </a:endParaRPr>
          </a:p>
          <a:p>
            <a:pPr marL="0" lvl="0" indent="0" algn="l" rtl="0">
              <a:spcBef>
                <a:spcPts val="0"/>
              </a:spcBef>
              <a:spcAft>
                <a:spcPts val="0"/>
              </a:spcAft>
              <a:buNone/>
            </a:pPr>
            <a:endParaRPr sz="2400">
              <a:solidFill>
                <a:srgbClr val="434343"/>
              </a:solidFill>
              <a:latin typeface="Lato"/>
              <a:ea typeface="Lato"/>
              <a:cs typeface="Lato"/>
              <a:sym typeface="Lato"/>
            </a:endParaRPr>
          </a:p>
          <a:p>
            <a:pPr marL="0" lvl="0" indent="0" algn="l" rtl="0">
              <a:spcBef>
                <a:spcPts val="0"/>
              </a:spcBef>
              <a:spcAft>
                <a:spcPts val="0"/>
              </a:spcAft>
              <a:buNone/>
            </a:pPr>
            <a:endParaRPr sz="1800">
              <a:solidFill>
                <a:srgbClr val="434343"/>
              </a:solidFill>
              <a:latin typeface="Lato"/>
              <a:ea typeface="Lato"/>
              <a:cs typeface="Lato"/>
              <a:sym typeface="Lato"/>
            </a:endParaRPr>
          </a:p>
          <a:p>
            <a:pPr marL="0" lvl="0" indent="0" algn="l" rtl="0">
              <a:spcBef>
                <a:spcPts val="0"/>
              </a:spcBef>
              <a:spcAft>
                <a:spcPts val="0"/>
              </a:spcAft>
              <a:buNone/>
            </a:pPr>
            <a:r>
              <a:rPr lang="en" sz="1800">
                <a:solidFill>
                  <a:srgbClr val="434343"/>
                </a:solidFill>
                <a:latin typeface="Lato"/>
                <a:ea typeface="Lato"/>
                <a:cs typeface="Lato"/>
                <a:sym typeface="Lato"/>
              </a:rPr>
              <a:t> </a:t>
            </a:r>
            <a:endParaRPr sz="1800">
              <a:solidFill>
                <a:srgbClr val="434343"/>
              </a:solidFill>
              <a:latin typeface="Lato"/>
              <a:ea typeface="Lato"/>
              <a:cs typeface="Lato"/>
              <a:sym typeface="Lato"/>
            </a:endParaRPr>
          </a:p>
          <a:p>
            <a:pPr marL="0" lvl="0" indent="0" algn="ctr" rtl="0">
              <a:spcBef>
                <a:spcPts val="0"/>
              </a:spcBef>
              <a:spcAft>
                <a:spcPts val="0"/>
              </a:spcAft>
              <a:buNone/>
            </a:pPr>
            <a:endParaRPr sz="1800">
              <a:solidFill>
                <a:srgbClr val="434343"/>
              </a:solidFill>
              <a:latin typeface="Lato"/>
              <a:ea typeface="Lato"/>
              <a:cs typeface="Lato"/>
              <a:sym typeface="Lato"/>
            </a:endParaRPr>
          </a:p>
        </p:txBody>
      </p:sp>
      <p:sp>
        <p:nvSpPr>
          <p:cNvPr id="80" name="Google Shape;80;p15"/>
          <p:cNvSpPr txBox="1"/>
          <p:nvPr/>
        </p:nvSpPr>
        <p:spPr>
          <a:xfrm>
            <a:off x="935175" y="1488900"/>
            <a:ext cx="7118100" cy="21657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Louisiana has the 6th highest colorectal cancer rate in the U.S.</a:t>
            </a:r>
            <a:endParaRPr sz="1800">
              <a:solidFill>
                <a:srgbClr val="434343"/>
              </a:solidFill>
              <a:latin typeface="Lato"/>
              <a:ea typeface="Lato"/>
              <a:cs typeface="Lato"/>
              <a:sym typeface="Lato"/>
            </a:endParaRPr>
          </a:p>
          <a:p>
            <a:pPr marL="914400" lvl="1"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Contributing factors include smoking, overeating, red meat consumption and eating processed foods. </a:t>
            </a:r>
            <a:endParaRPr sz="1800">
              <a:solidFill>
                <a:srgbClr val="434343"/>
              </a:solidFill>
              <a:latin typeface="Lato"/>
              <a:ea typeface="Lato"/>
              <a:cs typeface="Lato"/>
              <a:sym typeface="Lato"/>
            </a:endParaRPr>
          </a:p>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Cases per 100,000, 44.9 in Louisiana and 38.1 in the U.S. </a:t>
            </a:r>
            <a:endParaRPr sz="1800">
              <a:solidFill>
                <a:srgbClr val="434343"/>
              </a:solidFill>
              <a:latin typeface="Lato"/>
              <a:ea typeface="Lato"/>
              <a:cs typeface="Lato"/>
              <a:sym typeface="Lato"/>
            </a:endParaRPr>
          </a:p>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Mortality Rate per 100,000, 16.4 in Louisiana and 13.7 in the U.S. </a:t>
            </a:r>
            <a:endParaRPr sz="1800">
              <a:solidFill>
                <a:srgbClr val="434343"/>
              </a:solidFill>
              <a:latin typeface="Lato"/>
              <a:ea typeface="Lato"/>
              <a:cs typeface="Lato"/>
              <a:sym typeface="Lato"/>
            </a:endParaRPr>
          </a:p>
          <a:p>
            <a:pPr marL="457200" lvl="0" indent="-342900" algn="l" rtl="0">
              <a:spcBef>
                <a:spcPts val="0"/>
              </a:spcBef>
              <a:spcAft>
                <a:spcPts val="0"/>
              </a:spcAft>
              <a:buClr>
                <a:srgbClr val="434343"/>
              </a:buClr>
              <a:buSzPts val="1800"/>
              <a:buFont typeface="Lato"/>
              <a:buChar char="-"/>
            </a:pPr>
            <a:r>
              <a:rPr lang="en" sz="1800">
                <a:solidFill>
                  <a:srgbClr val="434343"/>
                </a:solidFill>
                <a:latin typeface="Lato"/>
                <a:ea typeface="Lato"/>
                <a:cs typeface="Lato"/>
                <a:sym typeface="Lato"/>
              </a:rPr>
              <a:t>AA and Cajun populations are more likely to get the disease. </a:t>
            </a:r>
            <a:endParaRPr sz="1800">
              <a:solidFill>
                <a:srgbClr val="434343"/>
              </a:solidFill>
              <a:latin typeface="Lato"/>
              <a:ea typeface="Lato"/>
              <a:cs typeface="Lato"/>
              <a:sym typeface="Lato"/>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86" name="Google Shape;86;p16"/>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p:nvPr/>
        </p:nvSpPr>
        <p:spPr>
          <a:xfrm rot="-5400246">
            <a:off x="2472457" y="-598355"/>
            <a:ext cx="4199100" cy="6340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3315825" y="673350"/>
            <a:ext cx="2818800" cy="5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Our Purpose</a:t>
            </a:r>
            <a:endParaRPr sz="1800">
              <a:solidFill>
                <a:schemeClr val="dk2"/>
              </a:solidFill>
            </a:endParaRPr>
          </a:p>
        </p:txBody>
      </p:sp>
      <p:sp>
        <p:nvSpPr>
          <p:cNvPr id="90" name="Google Shape;90;p16"/>
          <p:cNvSpPr txBox="1"/>
          <p:nvPr/>
        </p:nvSpPr>
        <p:spPr>
          <a:xfrm>
            <a:off x="1720150" y="1318400"/>
            <a:ext cx="5483100" cy="2987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2"/>
              </a:buClr>
              <a:buSzPts val="1500"/>
              <a:buChar char="-"/>
            </a:pPr>
            <a:r>
              <a:rPr lang="en" sz="1500">
                <a:solidFill>
                  <a:schemeClr val="dk1"/>
                </a:solidFill>
              </a:rPr>
              <a:t>Since starting employment at our clinic we have noticed that colon cancer screenings are offered to patients; however, patients are often not sending their test back for results.</a:t>
            </a:r>
            <a:endParaRPr sz="1500">
              <a:solidFill>
                <a:schemeClr val="dk1"/>
              </a:solidFill>
            </a:endParaRPr>
          </a:p>
          <a:p>
            <a:pPr marL="457200" lvl="0" indent="-323850" algn="l" rtl="0">
              <a:lnSpc>
                <a:spcPct val="115000"/>
              </a:lnSpc>
              <a:spcBef>
                <a:spcPts val="0"/>
              </a:spcBef>
              <a:spcAft>
                <a:spcPts val="0"/>
              </a:spcAft>
              <a:buClr>
                <a:schemeClr val="dk2"/>
              </a:buClr>
              <a:buSzPts val="1500"/>
              <a:buChar char="-"/>
            </a:pPr>
            <a:r>
              <a:rPr lang="en" sz="1500">
                <a:solidFill>
                  <a:schemeClr val="dk1"/>
                </a:solidFill>
              </a:rPr>
              <a:t>Our goal is to improve patient compliance for colorectal cancer screening by having staff contact patients to remind them of their FIT test.</a:t>
            </a:r>
            <a:endParaRPr sz="1500">
              <a:solidFill>
                <a:schemeClr val="dk1"/>
              </a:solidFill>
            </a:endParaRPr>
          </a:p>
          <a:p>
            <a:pPr marL="457200" lvl="0" indent="0" algn="l" rtl="0">
              <a:spcBef>
                <a:spcPts val="0"/>
              </a:spcBef>
              <a:spcAft>
                <a:spcPts val="0"/>
              </a:spcAft>
              <a:buNone/>
            </a:pP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96" name="Google Shape;96;p17"/>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7"/>
          <p:cNvGrpSpPr/>
          <p:nvPr/>
        </p:nvGrpSpPr>
        <p:grpSpPr>
          <a:xfrm>
            <a:off x="1007175" y="480806"/>
            <a:ext cx="7129687" cy="4181882"/>
            <a:chOff x="1007326" y="480746"/>
            <a:chExt cx="7130400" cy="4182300"/>
          </a:xfrm>
        </p:grpSpPr>
        <p:sp>
          <p:nvSpPr>
            <p:cNvPr id="98" name="Google Shape;98;p17"/>
            <p:cNvSpPr/>
            <p:nvPr/>
          </p:nvSpPr>
          <p:spPr>
            <a:xfrm rot="-5400000">
              <a:off x="2481376" y="-993304"/>
              <a:ext cx="4182300" cy="7130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3163113" y="57304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Lato"/>
                  <a:ea typeface="Lato"/>
                  <a:cs typeface="Lato"/>
                  <a:sym typeface="Lato"/>
                </a:rPr>
                <a:t>The Process</a:t>
              </a:r>
              <a:endParaRPr sz="1800">
                <a:solidFill>
                  <a:srgbClr val="434343"/>
                </a:solidFill>
                <a:latin typeface="Lato"/>
                <a:ea typeface="Lato"/>
                <a:cs typeface="Lato"/>
                <a:sym typeface="Lato"/>
              </a:endParaRPr>
            </a:p>
          </p:txBody>
        </p:sp>
      </p:grpSp>
      <p:sp>
        <p:nvSpPr>
          <p:cNvPr id="100" name="Google Shape;100;p17"/>
          <p:cNvSpPr txBox="1"/>
          <p:nvPr/>
        </p:nvSpPr>
        <p:spPr>
          <a:xfrm>
            <a:off x="1601250" y="1084950"/>
            <a:ext cx="5941500" cy="33951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Char char="-"/>
            </a:pPr>
            <a:r>
              <a:rPr lang="en" sz="1500">
                <a:solidFill>
                  <a:schemeClr val="dk1"/>
                </a:solidFill>
              </a:rPr>
              <a:t>The process starts by gathering all relevant data from Azara related to the problem and goals.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After this, a list of patients who have not returned fit kits from the Metairie and St Cecilia Depaul clinic locations will be given to the staff. Then we will call these patients to remind them about their colorectal cancer screening. </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Once all the patients are contacted, results will be reevaluated in Azara regarding FIT tests to see if the results indicate an improvement in compliance with obtaining specimens.</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We expect to improve colon cancer screenings and follow ups in our organization.</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It is important to implement quality improvement now because colon cancer screenings promote early detection, which improves patient outcomes.</a:t>
            </a:r>
            <a:endParaRPr sz="1500">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06" name="Google Shape;106;p18"/>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08" name="Google Shape;108;p18"/>
          <p:cNvGrpSpPr/>
          <p:nvPr/>
        </p:nvGrpSpPr>
        <p:grpSpPr>
          <a:xfrm>
            <a:off x="1261065" y="473630"/>
            <a:ext cx="6621717" cy="4196100"/>
            <a:chOff x="3090300" y="463425"/>
            <a:chExt cx="2963400" cy="4196100"/>
          </a:xfrm>
        </p:grpSpPr>
        <p:sp>
          <p:nvSpPr>
            <p:cNvPr id="109" name="Google Shape;109;p18"/>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p:nvPr/>
          </p:nvSpPr>
          <p:spPr>
            <a:xfrm>
              <a:off x="3637609" y="529820"/>
              <a:ext cx="20172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Lato"/>
                  <a:ea typeface="Lato"/>
                  <a:cs typeface="Lato"/>
                  <a:sym typeface="Lato"/>
                </a:rPr>
                <a:t>Data Collection</a:t>
              </a:r>
              <a:endParaRPr sz="1800">
                <a:solidFill>
                  <a:srgbClr val="434343"/>
                </a:solidFill>
                <a:latin typeface="Lato"/>
                <a:ea typeface="Lato"/>
                <a:cs typeface="Lato"/>
                <a:sym typeface="Lato"/>
              </a:endParaRPr>
            </a:p>
          </p:txBody>
        </p:sp>
      </p:grpSp>
      <p:sp>
        <p:nvSpPr>
          <p:cNvPr id="111" name="Google Shape;111;p18"/>
          <p:cNvSpPr txBox="1"/>
          <p:nvPr/>
        </p:nvSpPr>
        <p:spPr>
          <a:xfrm>
            <a:off x="1923900" y="1122450"/>
            <a:ext cx="5296200" cy="308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Measurement from Performance Improvement (PI) Goals were obtained through data in Azara and narrowed down to determine FIT test compliance among patients 45- 75 years old.</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A chart was made to document who has been given a FIT kit, and who has and has not followed up on submitting the sample.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The last step involves reevaluating return rate of  FIT kits in Azara to see if there was an improvement in compliance after changes were made and goals were implemented. </a:t>
            </a:r>
            <a:endParaRPr>
              <a:solidFill>
                <a:schemeClr val="dk1"/>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5"/>
        <p:cNvGrpSpPr/>
        <p:nvPr/>
      </p:nvGrpSpPr>
      <p:grpSpPr>
        <a:xfrm>
          <a:off x="0" y="0"/>
          <a:ext cx="0" cy="0"/>
          <a:chOff x="0" y="0"/>
          <a:chExt cx="0" cy="0"/>
        </a:xfrm>
      </p:grpSpPr>
      <p:pic>
        <p:nvPicPr>
          <p:cNvPr id="116" name="Google Shape;116;p19"/>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17" name="Google Shape;117;p19"/>
          <p:cNvSpPr/>
          <p:nvPr/>
        </p:nvSpPr>
        <p:spPr>
          <a:xfrm>
            <a:off x="138"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19" name="Google Shape;119;p19"/>
          <p:cNvGrpSpPr/>
          <p:nvPr/>
        </p:nvGrpSpPr>
        <p:grpSpPr>
          <a:xfrm rot="201">
            <a:off x="991621" y="636988"/>
            <a:ext cx="7161064" cy="3869503"/>
            <a:chOff x="2474075" y="1158675"/>
            <a:chExt cx="4196100" cy="3282300"/>
          </a:xfrm>
        </p:grpSpPr>
        <p:sp>
          <p:nvSpPr>
            <p:cNvPr id="120" name="Google Shape;120;p19"/>
            <p:cNvSpPr/>
            <p:nvPr/>
          </p:nvSpPr>
          <p:spPr>
            <a:xfrm>
              <a:off x="2474075" y="1158675"/>
              <a:ext cx="4196100" cy="32823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p:nvPr/>
          </p:nvSpPr>
          <p:spPr>
            <a:xfrm rot="366">
              <a:off x="3222435" y="1244171"/>
              <a:ext cx="28185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Lato"/>
                  <a:ea typeface="Lato"/>
                  <a:cs typeface="Lato"/>
                  <a:sym typeface="Lato"/>
                </a:rPr>
                <a:t>Challenges with Compliance </a:t>
              </a:r>
              <a:endParaRPr sz="1800">
                <a:solidFill>
                  <a:srgbClr val="434343"/>
                </a:solidFill>
                <a:latin typeface="Lato"/>
                <a:ea typeface="Lato"/>
                <a:cs typeface="Lato"/>
                <a:sym typeface="Lato"/>
              </a:endParaRPr>
            </a:p>
          </p:txBody>
        </p:sp>
      </p:grpSp>
      <p:sp>
        <p:nvSpPr>
          <p:cNvPr id="122" name="Google Shape;122;p19"/>
          <p:cNvSpPr txBox="1"/>
          <p:nvPr/>
        </p:nvSpPr>
        <p:spPr>
          <a:xfrm>
            <a:off x="2605850" y="1274200"/>
            <a:ext cx="4611600" cy="3063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2"/>
              </a:buClr>
              <a:buSzPts val="1700"/>
              <a:buChar char="●"/>
            </a:pPr>
            <a:r>
              <a:rPr lang="en" sz="1700">
                <a:solidFill>
                  <a:schemeClr val="dk2"/>
                </a:solidFill>
              </a:rPr>
              <a:t>Failure to give patients Fit kits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Lack of transportation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Inconvenience of returning kit to clinic lab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Unpleasant weather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Lost of Fit kit by the patient</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Patient forgets to return Fit kit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Unpleasant process of collecting specimen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Fear of bad test results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Lack of educational resources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Lack of trust in Healthcare </a:t>
            </a:r>
            <a:endParaRPr sz="17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28" name="Google Shape;128;p20"/>
          <p:cNvSpPr/>
          <p:nvPr/>
        </p:nvSpPr>
        <p:spPr>
          <a:xfrm>
            <a:off x="138"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30" name="Google Shape;130;p20"/>
          <p:cNvGrpSpPr/>
          <p:nvPr/>
        </p:nvGrpSpPr>
        <p:grpSpPr>
          <a:xfrm rot="201">
            <a:off x="991621" y="636988"/>
            <a:ext cx="7161064" cy="3869503"/>
            <a:chOff x="2474075" y="1158675"/>
            <a:chExt cx="4196100" cy="3282300"/>
          </a:xfrm>
        </p:grpSpPr>
        <p:sp>
          <p:nvSpPr>
            <p:cNvPr id="131" name="Google Shape;131;p20"/>
            <p:cNvSpPr/>
            <p:nvPr/>
          </p:nvSpPr>
          <p:spPr>
            <a:xfrm>
              <a:off x="2474075" y="1158675"/>
              <a:ext cx="4196100" cy="32823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txBox="1"/>
            <p:nvPr/>
          </p:nvSpPr>
          <p:spPr>
            <a:xfrm rot="366">
              <a:off x="3222435" y="1244171"/>
              <a:ext cx="28185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Lato"/>
                  <a:ea typeface="Lato"/>
                  <a:cs typeface="Lato"/>
                  <a:sym typeface="Lato"/>
                </a:rPr>
                <a:t>  </a:t>
              </a:r>
              <a:endParaRPr sz="1800">
                <a:solidFill>
                  <a:srgbClr val="434343"/>
                </a:solidFill>
                <a:latin typeface="Lato"/>
                <a:ea typeface="Lato"/>
                <a:cs typeface="Lato"/>
                <a:sym typeface="Lato"/>
              </a:endParaRPr>
            </a:p>
          </p:txBody>
        </p:sp>
      </p:grpSp>
      <p:sp>
        <p:nvSpPr>
          <p:cNvPr id="133" name="Google Shape;133;p20"/>
          <p:cNvSpPr txBox="1"/>
          <p:nvPr/>
        </p:nvSpPr>
        <p:spPr>
          <a:xfrm>
            <a:off x="2605850" y="1274200"/>
            <a:ext cx="4611600" cy="446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700">
              <a:solidFill>
                <a:schemeClr val="dk2"/>
              </a:solidFill>
            </a:endParaRPr>
          </a:p>
        </p:txBody>
      </p:sp>
      <p:pic>
        <p:nvPicPr>
          <p:cNvPr id="134" name="Google Shape;134;p20"/>
          <p:cNvPicPr preferRelativeResize="0"/>
          <p:nvPr/>
        </p:nvPicPr>
        <p:blipFill>
          <a:blip r:embed="rId4">
            <a:alphaModFix/>
          </a:blip>
          <a:stretch>
            <a:fillRect/>
          </a:stretch>
        </p:blipFill>
        <p:spPr>
          <a:xfrm>
            <a:off x="2605850" y="636775"/>
            <a:ext cx="3830949" cy="3869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8"/>
        <p:cNvGrpSpPr/>
        <p:nvPr/>
      </p:nvGrpSpPr>
      <p:grpSpPr>
        <a:xfrm>
          <a:off x="0" y="0"/>
          <a:ext cx="0" cy="0"/>
          <a:chOff x="0" y="0"/>
          <a:chExt cx="0" cy="0"/>
        </a:xfrm>
      </p:grpSpPr>
      <p:pic>
        <p:nvPicPr>
          <p:cNvPr id="139" name="Google Shape;139;p21"/>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40" name="Google Shape;140;p21"/>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21"/>
          <p:cNvGrpSpPr/>
          <p:nvPr/>
        </p:nvGrpSpPr>
        <p:grpSpPr>
          <a:xfrm rot="-4416">
            <a:off x="880639" y="503694"/>
            <a:ext cx="7382725" cy="4135897"/>
            <a:chOff x="3090300" y="463200"/>
            <a:chExt cx="2963400" cy="4196325"/>
          </a:xfrm>
        </p:grpSpPr>
        <p:sp>
          <p:nvSpPr>
            <p:cNvPr id="142" name="Google Shape;142;p21"/>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p:nvPr/>
          </p:nvSpPr>
          <p:spPr>
            <a:xfrm>
              <a:off x="3162595" y="463200"/>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Lato"/>
                  <a:ea typeface="Lato"/>
                  <a:cs typeface="Lato"/>
                  <a:sym typeface="Lato"/>
                </a:rPr>
                <a:t>La silla</a:t>
              </a:r>
              <a:endParaRPr sz="1800">
                <a:solidFill>
                  <a:srgbClr val="434343"/>
                </a:solidFill>
                <a:latin typeface="Lato"/>
                <a:ea typeface="Lato"/>
                <a:cs typeface="Lato"/>
                <a:sym typeface="Lato"/>
              </a:endParaRPr>
            </a:p>
          </p:txBody>
        </p:sp>
      </p:grpSp>
      <p:sp>
        <p:nvSpPr>
          <p:cNvPr id="144" name="Google Shape;144;p21"/>
          <p:cNvSpPr txBox="1"/>
          <p:nvPr/>
        </p:nvSpPr>
        <p:spPr>
          <a:xfrm>
            <a:off x="1465025" y="1120000"/>
            <a:ext cx="6624600" cy="33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145" name="Google Shape;145;p21"/>
          <p:cNvPicPr preferRelativeResize="0"/>
          <p:nvPr/>
        </p:nvPicPr>
        <p:blipFill>
          <a:blip r:embed="rId4">
            <a:alphaModFix/>
          </a:blip>
          <a:stretch>
            <a:fillRect/>
          </a:stretch>
        </p:blipFill>
        <p:spPr>
          <a:xfrm>
            <a:off x="737875" y="367436"/>
            <a:ext cx="7668249" cy="4480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Macintosh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Lato</vt:lpstr>
      <vt:lpstr>Lato Light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shermese ceaser</cp:lastModifiedBy>
  <cp:revision>1</cp:revision>
  <dcterms:modified xsi:type="dcterms:W3CDTF">2024-06-27T14:08:36Z</dcterms:modified>
</cp:coreProperties>
</file>