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2"/>
  </p:notesMasterIdLst>
  <p:sldIdLst>
    <p:sldId id="286" r:id="rId2"/>
    <p:sldId id="418" r:id="rId3"/>
    <p:sldId id="407" r:id="rId4"/>
    <p:sldId id="408" r:id="rId5"/>
    <p:sldId id="415" r:id="rId6"/>
    <p:sldId id="427" r:id="rId7"/>
    <p:sldId id="428" r:id="rId8"/>
    <p:sldId id="429" r:id="rId9"/>
    <p:sldId id="422" r:id="rId10"/>
    <p:sldId id="426" r:id="rId11"/>
    <p:sldId id="257" r:id="rId12"/>
    <p:sldId id="2147374750" r:id="rId13"/>
    <p:sldId id="288" r:id="rId14"/>
    <p:sldId id="2147374746" r:id="rId15"/>
    <p:sldId id="2147374749" r:id="rId16"/>
    <p:sldId id="2147374726" r:id="rId17"/>
    <p:sldId id="2147374747" r:id="rId18"/>
    <p:sldId id="2147374748" r:id="rId19"/>
    <p:sldId id="2147374729" r:id="rId20"/>
    <p:sldId id="2147374752" r:id="rId21"/>
    <p:sldId id="2147374727" r:id="rId22"/>
    <p:sldId id="2147374757" r:id="rId23"/>
    <p:sldId id="2147374073" r:id="rId24"/>
    <p:sldId id="2147374072" r:id="rId25"/>
    <p:sldId id="2147374074" r:id="rId26"/>
    <p:sldId id="2147374075" r:id="rId27"/>
    <p:sldId id="265" r:id="rId28"/>
    <p:sldId id="2147374744" r:id="rId29"/>
    <p:sldId id="2147374728" r:id="rId30"/>
    <p:sldId id="2147374755" r:id="rId31"/>
    <p:sldId id="2147374753" r:id="rId32"/>
    <p:sldId id="2147374745" r:id="rId33"/>
    <p:sldId id="260" r:id="rId34"/>
    <p:sldId id="2147374756" r:id="rId35"/>
    <p:sldId id="267" r:id="rId36"/>
    <p:sldId id="266" r:id="rId37"/>
    <p:sldId id="259" r:id="rId38"/>
    <p:sldId id="283" r:id="rId39"/>
    <p:sldId id="430" r:id="rId40"/>
    <p:sldId id="42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14F9EE-9AC9-46EE-AEEF-779975FA3C24}">
          <p14:sldIdLst>
            <p14:sldId id="286"/>
            <p14:sldId id="418"/>
            <p14:sldId id="407"/>
            <p14:sldId id="408"/>
            <p14:sldId id="415"/>
            <p14:sldId id="427"/>
            <p14:sldId id="428"/>
            <p14:sldId id="429"/>
            <p14:sldId id="422"/>
            <p14:sldId id="426"/>
            <p14:sldId id="257"/>
            <p14:sldId id="2147374750"/>
            <p14:sldId id="288"/>
            <p14:sldId id="2147374746"/>
          </p14:sldIdLst>
        </p14:section>
        <p14:section name="Motivational Interviewing" id="{608E84CE-02E0-4399-AF88-9AA7F5ADDFC1}">
          <p14:sldIdLst>
            <p14:sldId id="2147374749"/>
            <p14:sldId id="2147374726"/>
            <p14:sldId id="2147374747"/>
            <p14:sldId id="2147374748"/>
            <p14:sldId id="2147374729"/>
            <p14:sldId id="2147374752"/>
            <p14:sldId id="2147374727"/>
            <p14:sldId id="2147374757"/>
          </p14:sldIdLst>
        </p14:section>
        <p14:section name="Language Use" id="{1C7F0278-2F8F-41A9-BFA7-DE12D695D768}">
          <p14:sldIdLst>
            <p14:sldId id="2147374073"/>
            <p14:sldId id="2147374072"/>
            <p14:sldId id="2147374074"/>
            <p14:sldId id="2147374075"/>
            <p14:sldId id="265"/>
            <p14:sldId id="2147374744"/>
          </p14:sldIdLst>
        </p14:section>
        <p14:section name="Setting Goals" id="{A7668202-AA6E-4A62-9EA9-D8BC3F4129EA}">
          <p14:sldIdLst>
            <p14:sldId id="2147374728"/>
            <p14:sldId id="2147374755"/>
            <p14:sldId id="2147374753"/>
            <p14:sldId id="2147374745"/>
          </p14:sldIdLst>
        </p14:section>
        <p14:section name="QI" id="{8AB12E0D-41EE-4CC3-9C45-C132F8DB0F39}">
          <p14:sldIdLst>
            <p14:sldId id="260"/>
            <p14:sldId id="2147374756"/>
            <p14:sldId id="267"/>
            <p14:sldId id="266"/>
            <p14:sldId id="259"/>
            <p14:sldId id="283"/>
            <p14:sldId id="430"/>
            <p14:sldId id="4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3B0F25-A4E8-3CFC-8B7B-A5D115F95921}" name="Williams, Denise" initials="DW" userId="S::DWilliam@smithbucklin.com::dc19126e-9e19-4a8a-bbc1-b59efc4cf638" providerId="AD"/>
  <p188:author id="{86591929-449F-88B9-FAD5-EC0FE063A24E}" name="hollyb@elrio.org" initials="ho" userId="S::urn:spo:guest#hollyb@elrio.org::" providerId="AD"/>
  <p188:author id="{E357C639-C27B-AC87-B51D-46B136696C35}" name="Glasner, Melissa" initials="GM" userId="S::mglasner@smithbucklin.com::1f068961-5534-4ae7-b0aa-012b7ca9fbe6" providerId="AD"/>
  <p188:author id="{EA260AB6-E265-9FCF-D3CE-65C2A514F4E3}" name="Osborn, Michaela" initials="OM" userId="S::mosborn@smithbucklin.com::576819f1-ccfd-4665-b3e9-2122f70bed63" providerId="AD"/>
  <p188:author id="{39EC44BB-67E0-10F3-82E6-1FA421754E0A}" name="Daryl Buchanan" initials="DB" userId="S::DBuchana@smithbucklin.com::52c9c5b3-9edb-4f1f-a173-8d7ff6b7ca88" providerId="AD"/>
  <p188:author id="{FBC26BD4-5C9C-3318-AA41-B454AB931A3C}" name="Erika Fox" initials="EF" userId="S::EFox@smithbucklin.com::f2d798c7-1fb4-4dfe-a0b0-8adad4278a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7435"/>
    <a:srgbClr val="CCD4DE"/>
    <a:srgbClr val="000000"/>
    <a:srgbClr val="4379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3734" autoAdjust="0"/>
  </p:normalViewPr>
  <p:slideViewPr>
    <p:cSldViewPr snapToGrid="0">
      <p:cViewPr varScale="1">
        <p:scale>
          <a:sx n="93" d="100"/>
          <a:sy n="93"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99F5F-BEBB-4A54-889C-89AD49BF53E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D04E4A9C-8675-4CFC-8C95-00182026B9B3}">
      <dgm:prSet phldrT="[Text]"/>
      <dgm:spPr/>
      <dgm:t>
        <a:bodyPr/>
        <a:lstStyle/>
        <a:p>
          <a:r>
            <a:rPr lang="en-US" dirty="0"/>
            <a:t>Environment</a:t>
          </a:r>
        </a:p>
      </dgm:t>
    </dgm:pt>
    <dgm:pt modelId="{8FD0B052-77CB-4105-AD2E-306A14437E9F}" type="parTrans" cxnId="{3FF774DC-A0F1-4A70-9D62-73B5F3C8773F}">
      <dgm:prSet/>
      <dgm:spPr/>
      <dgm:t>
        <a:bodyPr/>
        <a:lstStyle/>
        <a:p>
          <a:endParaRPr lang="en-US"/>
        </a:p>
      </dgm:t>
    </dgm:pt>
    <dgm:pt modelId="{52F05BB0-864E-4BA3-9536-888E29528181}" type="sibTrans" cxnId="{3FF774DC-A0F1-4A70-9D62-73B5F3C8773F}">
      <dgm:prSet/>
      <dgm:spPr/>
      <dgm:t>
        <a:bodyPr/>
        <a:lstStyle/>
        <a:p>
          <a:endParaRPr lang="en-US"/>
        </a:p>
      </dgm:t>
    </dgm:pt>
    <dgm:pt modelId="{4FFB3263-ADA6-4B29-9F61-C25A427E220A}">
      <dgm:prSet phldrT="[Text]"/>
      <dgm:spPr/>
      <dgm:t>
        <a:bodyPr/>
        <a:lstStyle/>
        <a:p>
          <a:r>
            <a:rPr lang="en-US" dirty="0"/>
            <a:t>Medical Care</a:t>
          </a:r>
        </a:p>
      </dgm:t>
    </dgm:pt>
    <dgm:pt modelId="{EE8AF66C-724F-4AD7-8E57-AE1FCB17B633}" type="parTrans" cxnId="{5061818E-E7B1-4C1D-9BFE-5B89ECE9FB19}">
      <dgm:prSet/>
      <dgm:spPr/>
      <dgm:t>
        <a:bodyPr/>
        <a:lstStyle/>
        <a:p>
          <a:endParaRPr lang="en-US"/>
        </a:p>
      </dgm:t>
    </dgm:pt>
    <dgm:pt modelId="{1E577C98-4606-4754-9DFC-CB190152C0C8}" type="sibTrans" cxnId="{5061818E-E7B1-4C1D-9BFE-5B89ECE9FB19}">
      <dgm:prSet/>
      <dgm:spPr/>
      <dgm:t>
        <a:bodyPr/>
        <a:lstStyle/>
        <a:p>
          <a:endParaRPr lang="en-US"/>
        </a:p>
      </dgm:t>
    </dgm:pt>
    <dgm:pt modelId="{ABA8685F-5650-40A7-8BE7-C8D13D5E4891}">
      <dgm:prSet phldrT="[Text]"/>
      <dgm:spPr/>
      <dgm:t>
        <a:bodyPr/>
        <a:lstStyle/>
        <a:p>
          <a:r>
            <a:rPr lang="en-US" dirty="0"/>
            <a:t>Genetics and Biology</a:t>
          </a:r>
        </a:p>
      </dgm:t>
    </dgm:pt>
    <dgm:pt modelId="{FE223F2A-E3B6-4DB9-976E-5ABAAB713B7A}" type="parTrans" cxnId="{342F60B4-F255-422B-B3AF-74F9A0C6E5D6}">
      <dgm:prSet/>
      <dgm:spPr/>
      <dgm:t>
        <a:bodyPr/>
        <a:lstStyle/>
        <a:p>
          <a:endParaRPr lang="en-US"/>
        </a:p>
      </dgm:t>
    </dgm:pt>
    <dgm:pt modelId="{20ED645D-06C6-4B4B-B6A2-7FD32C776D50}" type="sibTrans" cxnId="{342F60B4-F255-422B-B3AF-74F9A0C6E5D6}">
      <dgm:prSet/>
      <dgm:spPr/>
      <dgm:t>
        <a:bodyPr/>
        <a:lstStyle/>
        <a:p>
          <a:endParaRPr lang="en-US"/>
        </a:p>
      </dgm:t>
    </dgm:pt>
    <dgm:pt modelId="{400BDB42-4C9E-4584-9C41-53D71757EB4D}">
      <dgm:prSet phldrT="[Text]"/>
      <dgm:spPr/>
      <dgm:t>
        <a:bodyPr/>
        <a:lstStyle/>
        <a:p>
          <a:r>
            <a:rPr lang="en-US" dirty="0"/>
            <a:t>Social Circumstances</a:t>
          </a:r>
        </a:p>
      </dgm:t>
    </dgm:pt>
    <dgm:pt modelId="{4F5D5C63-A304-44B8-A98A-E6CEC735C1DF}" type="parTrans" cxnId="{C3FC199C-A603-4824-BADD-6E1833B9DE91}">
      <dgm:prSet/>
      <dgm:spPr/>
      <dgm:t>
        <a:bodyPr/>
        <a:lstStyle/>
        <a:p>
          <a:endParaRPr lang="en-US"/>
        </a:p>
      </dgm:t>
    </dgm:pt>
    <dgm:pt modelId="{303FEF62-9754-41E9-8468-49840550BF41}" type="sibTrans" cxnId="{C3FC199C-A603-4824-BADD-6E1833B9DE91}">
      <dgm:prSet/>
      <dgm:spPr/>
      <dgm:t>
        <a:bodyPr/>
        <a:lstStyle/>
        <a:p>
          <a:endParaRPr lang="en-US"/>
        </a:p>
      </dgm:t>
    </dgm:pt>
    <dgm:pt modelId="{93D9BF3E-FA99-436A-9FF7-67B23B7B3027}">
      <dgm:prSet phldrT="[Text]"/>
      <dgm:spPr/>
      <dgm:t>
        <a:bodyPr/>
        <a:lstStyle/>
        <a:p>
          <a:r>
            <a:rPr lang="en-US" i="0" dirty="0"/>
            <a:t>Individual Behavior</a:t>
          </a:r>
        </a:p>
      </dgm:t>
    </dgm:pt>
    <dgm:pt modelId="{3A6BD57C-4C16-4D36-BD6C-94E3E7ED743C}" type="parTrans" cxnId="{23E08F10-A3AD-45B6-B1E9-9F743AC9A58E}">
      <dgm:prSet/>
      <dgm:spPr/>
      <dgm:t>
        <a:bodyPr/>
        <a:lstStyle/>
        <a:p>
          <a:endParaRPr lang="en-US"/>
        </a:p>
      </dgm:t>
    </dgm:pt>
    <dgm:pt modelId="{F41E2979-B398-40C9-94E5-55D5152B007F}" type="sibTrans" cxnId="{23E08F10-A3AD-45B6-B1E9-9F743AC9A58E}">
      <dgm:prSet/>
      <dgm:spPr/>
      <dgm:t>
        <a:bodyPr/>
        <a:lstStyle/>
        <a:p>
          <a:endParaRPr lang="en-US"/>
        </a:p>
      </dgm:t>
    </dgm:pt>
    <dgm:pt modelId="{EB2A56EA-5D88-4BA5-8EF1-4E05412E8A73}" type="pres">
      <dgm:prSet presAssocID="{4EA99F5F-BEBB-4A54-889C-89AD49BF53ED}" presName="cycle" presStyleCnt="0">
        <dgm:presLayoutVars>
          <dgm:dir/>
          <dgm:resizeHandles val="exact"/>
        </dgm:presLayoutVars>
      </dgm:prSet>
      <dgm:spPr/>
    </dgm:pt>
    <dgm:pt modelId="{2F6EC264-D67C-41CF-9635-F97CC90EDFA7}" type="pres">
      <dgm:prSet presAssocID="{D04E4A9C-8675-4CFC-8C95-00182026B9B3}" presName="node" presStyleLbl="node1" presStyleIdx="0" presStyleCnt="5">
        <dgm:presLayoutVars>
          <dgm:bulletEnabled val="1"/>
        </dgm:presLayoutVars>
      </dgm:prSet>
      <dgm:spPr/>
    </dgm:pt>
    <dgm:pt modelId="{3BC7CB6F-6567-44B1-851C-A8A6A61B22A5}" type="pres">
      <dgm:prSet presAssocID="{D04E4A9C-8675-4CFC-8C95-00182026B9B3}" presName="spNode" presStyleCnt="0"/>
      <dgm:spPr/>
    </dgm:pt>
    <dgm:pt modelId="{929F0A4A-06D3-4062-9021-341C49107590}" type="pres">
      <dgm:prSet presAssocID="{52F05BB0-864E-4BA3-9536-888E29528181}" presName="sibTrans" presStyleLbl="sibTrans1D1" presStyleIdx="0" presStyleCnt="5"/>
      <dgm:spPr/>
    </dgm:pt>
    <dgm:pt modelId="{458CBA59-0FD4-47CA-AF38-ACA341D64D6D}" type="pres">
      <dgm:prSet presAssocID="{4FFB3263-ADA6-4B29-9F61-C25A427E220A}" presName="node" presStyleLbl="node1" presStyleIdx="1" presStyleCnt="5">
        <dgm:presLayoutVars>
          <dgm:bulletEnabled val="1"/>
        </dgm:presLayoutVars>
      </dgm:prSet>
      <dgm:spPr/>
    </dgm:pt>
    <dgm:pt modelId="{5F0297CD-E837-4266-9CC3-B7F5C822321D}" type="pres">
      <dgm:prSet presAssocID="{4FFB3263-ADA6-4B29-9F61-C25A427E220A}" presName="spNode" presStyleCnt="0"/>
      <dgm:spPr/>
    </dgm:pt>
    <dgm:pt modelId="{DEAD8D83-9EA7-418A-A2D5-C897FF0BCB3B}" type="pres">
      <dgm:prSet presAssocID="{1E577C98-4606-4754-9DFC-CB190152C0C8}" presName="sibTrans" presStyleLbl="sibTrans1D1" presStyleIdx="1" presStyleCnt="5"/>
      <dgm:spPr/>
    </dgm:pt>
    <dgm:pt modelId="{C07B2230-6E85-41CA-9027-3AA955F3DF18}" type="pres">
      <dgm:prSet presAssocID="{ABA8685F-5650-40A7-8BE7-C8D13D5E4891}" presName="node" presStyleLbl="node1" presStyleIdx="2" presStyleCnt="5">
        <dgm:presLayoutVars>
          <dgm:bulletEnabled val="1"/>
        </dgm:presLayoutVars>
      </dgm:prSet>
      <dgm:spPr/>
    </dgm:pt>
    <dgm:pt modelId="{64750C22-F116-4891-B407-D741C77FCF40}" type="pres">
      <dgm:prSet presAssocID="{ABA8685F-5650-40A7-8BE7-C8D13D5E4891}" presName="spNode" presStyleCnt="0"/>
      <dgm:spPr/>
    </dgm:pt>
    <dgm:pt modelId="{6A3E2001-3BD2-48D8-A92D-E6C02BC59DB4}" type="pres">
      <dgm:prSet presAssocID="{20ED645D-06C6-4B4B-B6A2-7FD32C776D50}" presName="sibTrans" presStyleLbl="sibTrans1D1" presStyleIdx="2" presStyleCnt="5"/>
      <dgm:spPr/>
    </dgm:pt>
    <dgm:pt modelId="{9FD45518-7833-47CC-8506-ECAB680CBD87}" type="pres">
      <dgm:prSet presAssocID="{400BDB42-4C9E-4584-9C41-53D71757EB4D}" presName="node" presStyleLbl="node1" presStyleIdx="3" presStyleCnt="5">
        <dgm:presLayoutVars>
          <dgm:bulletEnabled val="1"/>
        </dgm:presLayoutVars>
      </dgm:prSet>
      <dgm:spPr/>
    </dgm:pt>
    <dgm:pt modelId="{A8B9A785-5D60-4C94-A472-E4584B6FD678}" type="pres">
      <dgm:prSet presAssocID="{400BDB42-4C9E-4584-9C41-53D71757EB4D}" presName="spNode" presStyleCnt="0"/>
      <dgm:spPr/>
    </dgm:pt>
    <dgm:pt modelId="{A1E054D8-7F4C-44D7-A9F0-A081C14AEB49}" type="pres">
      <dgm:prSet presAssocID="{303FEF62-9754-41E9-8468-49840550BF41}" presName="sibTrans" presStyleLbl="sibTrans1D1" presStyleIdx="3" presStyleCnt="5"/>
      <dgm:spPr/>
    </dgm:pt>
    <dgm:pt modelId="{B57D9834-2307-4D13-B681-4E08F6ED8E1A}" type="pres">
      <dgm:prSet presAssocID="{93D9BF3E-FA99-436A-9FF7-67B23B7B3027}" presName="node" presStyleLbl="node1" presStyleIdx="4" presStyleCnt="5">
        <dgm:presLayoutVars>
          <dgm:bulletEnabled val="1"/>
        </dgm:presLayoutVars>
      </dgm:prSet>
      <dgm:spPr/>
    </dgm:pt>
    <dgm:pt modelId="{49D6C733-71A8-4608-9997-B57EDEEA941B}" type="pres">
      <dgm:prSet presAssocID="{93D9BF3E-FA99-436A-9FF7-67B23B7B3027}" presName="spNode" presStyleCnt="0"/>
      <dgm:spPr/>
    </dgm:pt>
    <dgm:pt modelId="{1953984D-34C4-4B3C-9E24-02922E0BC586}" type="pres">
      <dgm:prSet presAssocID="{F41E2979-B398-40C9-94E5-55D5152B007F}" presName="sibTrans" presStyleLbl="sibTrans1D1" presStyleIdx="4" presStyleCnt="5"/>
      <dgm:spPr/>
    </dgm:pt>
  </dgm:ptLst>
  <dgm:cxnLst>
    <dgm:cxn modelId="{23E08F10-A3AD-45B6-B1E9-9F743AC9A58E}" srcId="{4EA99F5F-BEBB-4A54-889C-89AD49BF53ED}" destId="{93D9BF3E-FA99-436A-9FF7-67B23B7B3027}" srcOrd="4" destOrd="0" parTransId="{3A6BD57C-4C16-4D36-BD6C-94E3E7ED743C}" sibTransId="{F41E2979-B398-40C9-94E5-55D5152B007F}"/>
    <dgm:cxn modelId="{76C53A13-2839-4798-BF88-6A439A96BFA8}" type="presOf" srcId="{52F05BB0-864E-4BA3-9536-888E29528181}" destId="{929F0A4A-06D3-4062-9021-341C49107590}" srcOrd="0" destOrd="0" presId="urn:microsoft.com/office/officeart/2005/8/layout/cycle6"/>
    <dgm:cxn modelId="{3FD05D2D-82B7-496E-B3DC-91D5C41ADE93}" type="presOf" srcId="{4FFB3263-ADA6-4B29-9F61-C25A427E220A}" destId="{458CBA59-0FD4-47CA-AF38-ACA341D64D6D}" srcOrd="0" destOrd="0" presId="urn:microsoft.com/office/officeart/2005/8/layout/cycle6"/>
    <dgm:cxn modelId="{CF9D186F-6D4F-4F97-AFD3-9EAA3910033E}" type="presOf" srcId="{303FEF62-9754-41E9-8468-49840550BF41}" destId="{A1E054D8-7F4C-44D7-A9F0-A081C14AEB49}" srcOrd="0" destOrd="0" presId="urn:microsoft.com/office/officeart/2005/8/layout/cycle6"/>
    <dgm:cxn modelId="{76EF7970-32AB-4CE8-A37C-B22C96CD89E6}" type="presOf" srcId="{400BDB42-4C9E-4584-9C41-53D71757EB4D}" destId="{9FD45518-7833-47CC-8506-ECAB680CBD87}" srcOrd="0" destOrd="0" presId="urn:microsoft.com/office/officeart/2005/8/layout/cycle6"/>
    <dgm:cxn modelId="{5061818E-E7B1-4C1D-9BFE-5B89ECE9FB19}" srcId="{4EA99F5F-BEBB-4A54-889C-89AD49BF53ED}" destId="{4FFB3263-ADA6-4B29-9F61-C25A427E220A}" srcOrd="1" destOrd="0" parTransId="{EE8AF66C-724F-4AD7-8E57-AE1FCB17B633}" sibTransId="{1E577C98-4606-4754-9DFC-CB190152C0C8}"/>
    <dgm:cxn modelId="{8F0B2495-44C8-4346-BFFB-BEA5547965FD}" type="presOf" srcId="{F41E2979-B398-40C9-94E5-55D5152B007F}" destId="{1953984D-34C4-4B3C-9E24-02922E0BC586}" srcOrd="0" destOrd="0" presId="urn:microsoft.com/office/officeart/2005/8/layout/cycle6"/>
    <dgm:cxn modelId="{C3FC199C-A603-4824-BADD-6E1833B9DE91}" srcId="{4EA99F5F-BEBB-4A54-889C-89AD49BF53ED}" destId="{400BDB42-4C9E-4584-9C41-53D71757EB4D}" srcOrd="3" destOrd="0" parTransId="{4F5D5C63-A304-44B8-A98A-E6CEC735C1DF}" sibTransId="{303FEF62-9754-41E9-8468-49840550BF41}"/>
    <dgm:cxn modelId="{7BEC53AA-E159-4F69-A99B-D741838FFB8C}" type="presOf" srcId="{D04E4A9C-8675-4CFC-8C95-00182026B9B3}" destId="{2F6EC264-D67C-41CF-9635-F97CC90EDFA7}" srcOrd="0" destOrd="0" presId="urn:microsoft.com/office/officeart/2005/8/layout/cycle6"/>
    <dgm:cxn modelId="{342F60B4-F255-422B-B3AF-74F9A0C6E5D6}" srcId="{4EA99F5F-BEBB-4A54-889C-89AD49BF53ED}" destId="{ABA8685F-5650-40A7-8BE7-C8D13D5E4891}" srcOrd="2" destOrd="0" parTransId="{FE223F2A-E3B6-4DB9-976E-5ABAAB713B7A}" sibTransId="{20ED645D-06C6-4B4B-B6A2-7FD32C776D50}"/>
    <dgm:cxn modelId="{F1F37ACF-8EA2-4383-91A8-A0B977B9B09B}" type="presOf" srcId="{4EA99F5F-BEBB-4A54-889C-89AD49BF53ED}" destId="{EB2A56EA-5D88-4BA5-8EF1-4E05412E8A73}" srcOrd="0" destOrd="0" presId="urn:microsoft.com/office/officeart/2005/8/layout/cycle6"/>
    <dgm:cxn modelId="{5742F5CF-3E61-4E5B-A522-987D61A18CF4}" type="presOf" srcId="{20ED645D-06C6-4B4B-B6A2-7FD32C776D50}" destId="{6A3E2001-3BD2-48D8-A92D-E6C02BC59DB4}" srcOrd="0" destOrd="0" presId="urn:microsoft.com/office/officeart/2005/8/layout/cycle6"/>
    <dgm:cxn modelId="{E62BF9D6-A55C-4249-9554-AAC4AD37E5BE}" type="presOf" srcId="{93D9BF3E-FA99-436A-9FF7-67B23B7B3027}" destId="{B57D9834-2307-4D13-B681-4E08F6ED8E1A}" srcOrd="0" destOrd="0" presId="urn:microsoft.com/office/officeart/2005/8/layout/cycle6"/>
    <dgm:cxn modelId="{3FF774DC-A0F1-4A70-9D62-73B5F3C8773F}" srcId="{4EA99F5F-BEBB-4A54-889C-89AD49BF53ED}" destId="{D04E4A9C-8675-4CFC-8C95-00182026B9B3}" srcOrd="0" destOrd="0" parTransId="{8FD0B052-77CB-4105-AD2E-306A14437E9F}" sibTransId="{52F05BB0-864E-4BA3-9536-888E29528181}"/>
    <dgm:cxn modelId="{8A6E1BE3-FF06-4A35-9D26-2E6E372DAD6F}" type="presOf" srcId="{ABA8685F-5650-40A7-8BE7-C8D13D5E4891}" destId="{C07B2230-6E85-41CA-9027-3AA955F3DF18}" srcOrd="0" destOrd="0" presId="urn:microsoft.com/office/officeart/2005/8/layout/cycle6"/>
    <dgm:cxn modelId="{53B9E2FF-14B2-440A-A1FE-F4A3E3DBF7BE}" type="presOf" srcId="{1E577C98-4606-4754-9DFC-CB190152C0C8}" destId="{DEAD8D83-9EA7-418A-A2D5-C897FF0BCB3B}" srcOrd="0" destOrd="0" presId="urn:microsoft.com/office/officeart/2005/8/layout/cycle6"/>
    <dgm:cxn modelId="{1C21559D-1B5B-4EFF-80BA-8DFF015777AA}" type="presParOf" srcId="{EB2A56EA-5D88-4BA5-8EF1-4E05412E8A73}" destId="{2F6EC264-D67C-41CF-9635-F97CC90EDFA7}" srcOrd="0" destOrd="0" presId="urn:microsoft.com/office/officeart/2005/8/layout/cycle6"/>
    <dgm:cxn modelId="{E333D84C-3947-4BB0-8E6A-7F92D728650C}" type="presParOf" srcId="{EB2A56EA-5D88-4BA5-8EF1-4E05412E8A73}" destId="{3BC7CB6F-6567-44B1-851C-A8A6A61B22A5}" srcOrd="1" destOrd="0" presId="urn:microsoft.com/office/officeart/2005/8/layout/cycle6"/>
    <dgm:cxn modelId="{E0CA434E-1983-4671-922F-C84F50752EE7}" type="presParOf" srcId="{EB2A56EA-5D88-4BA5-8EF1-4E05412E8A73}" destId="{929F0A4A-06D3-4062-9021-341C49107590}" srcOrd="2" destOrd="0" presId="urn:microsoft.com/office/officeart/2005/8/layout/cycle6"/>
    <dgm:cxn modelId="{C23E7FC5-60E2-448E-8AA7-0BFF869533F4}" type="presParOf" srcId="{EB2A56EA-5D88-4BA5-8EF1-4E05412E8A73}" destId="{458CBA59-0FD4-47CA-AF38-ACA341D64D6D}" srcOrd="3" destOrd="0" presId="urn:microsoft.com/office/officeart/2005/8/layout/cycle6"/>
    <dgm:cxn modelId="{A61EE9EC-4834-44C2-BFBB-A5930D42DA86}" type="presParOf" srcId="{EB2A56EA-5D88-4BA5-8EF1-4E05412E8A73}" destId="{5F0297CD-E837-4266-9CC3-B7F5C822321D}" srcOrd="4" destOrd="0" presId="urn:microsoft.com/office/officeart/2005/8/layout/cycle6"/>
    <dgm:cxn modelId="{553366EB-E788-48FD-A04E-550C1330D376}" type="presParOf" srcId="{EB2A56EA-5D88-4BA5-8EF1-4E05412E8A73}" destId="{DEAD8D83-9EA7-418A-A2D5-C897FF0BCB3B}" srcOrd="5" destOrd="0" presId="urn:microsoft.com/office/officeart/2005/8/layout/cycle6"/>
    <dgm:cxn modelId="{7AA92658-6BE8-4F43-B430-15C117C0924C}" type="presParOf" srcId="{EB2A56EA-5D88-4BA5-8EF1-4E05412E8A73}" destId="{C07B2230-6E85-41CA-9027-3AA955F3DF18}" srcOrd="6" destOrd="0" presId="urn:microsoft.com/office/officeart/2005/8/layout/cycle6"/>
    <dgm:cxn modelId="{A6DAAD31-68E3-4040-ABC9-9A9D0A26AA24}" type="presParOf" srcId="{EB2A56EA-5D88-4BA5-8EF1-4E05412E8A73}" destId="{64750C22-F116-4891-B407-D741C77FCF40}" srcOrd="7" destOrd="0" presId="urn:microsoft.com/office/officeart/2005/8/layout/cycle6"/>
    <dgm:cxn modelId="{5E4C56FE-F3B6-4635-8ED5-4D7CB330507C}" type="presParOf" srcId="{EB2A56EA-5D88-4BA5-8EF1-4E05412E8A73}" destId="{6A3E2001-3BD2-48D8-A92D-E6C02BC59DB4}" srcOrd="8" destOrd="0" presId="urn:microsoft.com/office/officeart/2005/8/layout/cycle6"/>
    <dgm:cxn modelId="{6CA7D72F-D67C-479E-9A1E-4CDAA239B5BC}" type="presParOf" srcId="{EB2A56EA-5D88-4BA5-8EF1-4E05412E8A73}" destId="{9FD45518-7833-47CC-8506-ECAB680CBD87}" srcOrd="9" destOrd="0" presId="urn:microsoft.com/office/officeart/2005/8/layout/cycle6"/>
    <dgm:cxn modelId="{6B1AB2DC-AACA-46B3-A3B9-7749ADA82037}" type="presParOf" srcId="{EB2A56EA-5D88-4BA5-8EF1-4E05412E8A73}" destId="{A8B9A785-5D60-4C94-A472-E4584B6FD678}" srcOrd="10" destOrd="0" presId="urn:microsoft.com/office/officeart/2005/8/layout/cycle6"/>
    <dgm:cxn modelId="{A8BFC570-4289-4869-B0DD-2055A3334145}" type="presParOf" srcId="{EB2A56EA-5D88-4BA5-8EF1-4E05412E8A73}" destId="{A1E054D8-7F4C-44D7-A9F0-A081C14AEB49}" srcOrd="11" destOrd="0" presId="urn:microsoft.com/office/officeart/2005/8/layout/cycle6"/>
    <dgm:cxn modelId="{BD89228B-A554-4601-9AC2-7693FB3FD166}" type="presParOf" srcId="{EB2A56EA-5D88-4BA5-8EF1-4E05412E8A73}" destId="{B57D9834-2307-4D13-B681-4E08F6ED8E1A}" srcOrd="12" destOrd="0" presId="urn:microsoft.com/office/officeart/2005/8/layout/cycle6"/>
    <dgm:cxn modelId="{F0BD3BF0-4573-4932-B299-A3C2D8E6547E}" type="presParOf" srcId="{EB2A56EA-5D88-4BA5-8EF1-4E05412E8A73}" destId="{49D6C733-71A8-4608-9997-B57EDEEA941B}" srcOrd="13" destOrd="0" presId="urn:microsoft.com/office/officeart/2005/8/layout/cycle6"/>
    <dgm:cxn modelId="{E0C371B0-44F7-421B-8C99-7B12A6BC5B82}" type="presParOf" srcId="{EB2A56EA-5D88-4BA5-8EF1-4E05412E8A73}" destId="{1953984D-34C4-4B3C-9E24-02922E0BC586}"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C904C-278E-4F44-821C-0619C6C6EAD1}"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D2D433E5-3A27-4A48-B8E0-CB0811623423}">
      <dgm:prSet/>
      <dgm:spPr/>
      <dgm:t>
        <a:bodyPr/>
        <a:lstStyle/>
        <a:p>
          <a:r>
            <a:rPr lang="en-US" dirty="0"/>
            <a:t>Resisting the righting reflex</a:t>
          </a:r>
        </a:p>
      </dgm:t>
    </dgm:pt>
    <dgm:pt modelId="{3F125F5B-315B-4B18-B59D-DF08AD2469A6}" type="parTrans" cxnId="{FA90F775-1153-4ED9-A7EE-1A5000BBD2AE}">
      <dgm:prSet/>
      <dgm:spPr/>
      <dgm:t>
        <a:bodyPr/>
        <a:lstStyle/>
        <a:p>
          <a:endParaRPr lang="en-US"/>
        </a:p>
      </dgm:t>
    </dgm:pt>
    <dgm:pt modelId="{6BD28BDA-E153-4ECB-9FED-7AD52B680AE7}" type="sibTrans" cxnId="{FA90F775-1153-4ED9-A7EE-1A5000BBD2AE}">
      <dgm:prSet/>
      <dgm:spPr/>
      <dgm:t>
        <a:bodyPr/>
        <a:lstStyle/>
        <a:p>
          <a:endParaRPr lang="en-US"/>
        </a:p>
      </dgm:t>
    </dgm:pt>
    <dgm:pt modelId="{246CFCE0-D19F-467D-A9E8-8A9D284F2C2D}">
      <dgm:prSet/>
      <dgm:spPr/>
      <dgm:t>
        <a:bodyPr/>
        <a:lstStyle/>
        <a:p>
          <a:r>
            <a:rPr lang="en-US" dirty="0"/>
            <a:t>Understanding and exploring patient motivations</a:t>
          </a:r>
        </a:p>
      </dgm:t>
    </dgm:pt>
    <dgm:pt modelId="{542F5565-B7B9-4144-A85C-770CE7A3D262}" type="parTrans" cxnId="{B7108116-F91D-4B81-A583-D70B753CB044}">
      <dgm:prSet/>
      <dgm:spPr/>
      <dgm:t>
        <a:bodyPr/>
        <a:lstStyle/>
        <a:p>
          <a:endParaRPr lang="en-US"/>
        </a:p>
      </dgm:t>
    </dgm:pt>
    <dgm:pt modelId="{ED8B5689-9C74-4651-BCD6-2103DBDA0AB7}" type="sibTrans" cxnId="{B7108116-F91D-4B81-A583-D70B753CB044}">
      <dgm:prSet/>
      <dgm:spPr/>
      <dgm:t>
        <a:bodyPr/>
        <a:lstStyle/>
        <a:p>
          <a:endParaRPr lang="en-US"/>
        </a:p>
      </dgm:t>
    </dgm:pt>
    <dgm:pt modelId="{8799C65B-3E85-400B-A855-29B5BEF44537}">
      <dgm:prSet/>
      <dgm:spPr/>
      <dgm:t>
        <a:bodyPr/>
        <a:lstStyle/>
        <a:p>
          <a:r>
            <a:rPr lang="en-US" dirty="0"/>
            <a:t>Active listening</a:t>
          </a:r>
        </a:p>
      </dgm:t>
    </dgm:pt>
    <dgm:pt modelId="{B389318D-3753-4F8C-AD58-ECABBFA39406}" type="parTrans" cxnId="{76C9AF78-706F-43AE-8CAF-223FCDEE2373}">
      <dgm:prSet/>
      <dgm:spPr/>
      <dgm:t>
        <a:bodyPr/>
        <a:lstStyle/>
        <a:p>
          <a:endParaRPr lang="en-US"/>
        </a:p>
      </dgm:t>
    </dgm:pt>
    <dgm:pt modelId="{2B1EBD83-DB68-4441-948D-CE8648867B53}" type="sibTrans" cxnId="{76C9AF78-706F-43AE-8CAF-223FCDEE2373}">
      <dgm:prSet/>
      <dgm:spPr/>
      <dgm:t>
        <a:bodyPr/>
        <a:lstStyle/>
        <a:p>
          <a:endParaRPr lang="en-US"/>
        </a:p>
      </dgm:t>
    </dgm:pt>
    <dgm:pt modelId="{F08F91C4-F5C8-4007-8350-2EB5F200D532}">
      <dgm:prSet/>
      <dgm:spPr/>
      <dgm:t>
        <a:bodyPr/>
        <a:lstStyle/>
        <a:p>
          <a:r>
            <a:rPr lang="en-US" dirty="0"/>
            <a:t>Empowering the patient</a:t>
          </a:r>
        </a:p>
      </dgm:t>
    </dgm:pt>
    <dgm:pt modelId="{01B09EB6-6959-47CC-B088-880F2BA568DE}" type="parTrans" cxnId="{D035C87A-DA68-47DF-8A1B-0EAB78846673}">
      <dgm:prSet/>
      <dgm:spPr/>
      <dgm:t>
        <a:bodyPr/>
        <a:lstStyle/>
        <a:p>
          <a:endParaRPr lang="en-US"/>
        </a:p>
      </dgm:t>
    </dgm:pt>
    <dgm:pt modelId="{21B8CEEA-74C6-4AA8-8326-C990A4BA4192}" type="sibTrans" cxnId="{D035C87A-DA68-47DF-8A1B-0EAB78846673}">
      <dgm:prSet/>
      <dgm:spPr/>
      <dgm:t>
        <a:bodyPr/>
        <a:lstStyle/>
        <a:p>
          <a:endParaRPr lang="en-US"/>
        </a:p>
      </dgm:t>
    </dgm:pt>
    <dgm:pt modelId="{DA438EF4-41F1-4BD6-903C-B8C2159BA860}" type="pres">
      <dgm:prSet presAssocID="{937C904C-278E-4F44-821C-0619C6C6EAD1}" presName="diagram" presStyleCnt="0">
        <dgm:presLayoutVars>
          <dgm:dir/>
          <dgm:resizeHandles val="exact"/>
        </dgm:presLayoutVars>
      </dgm:prSet>
      <dgm:spPr/>
    </dgm:pt>
    <dgm:pt modelId="{306F5406-B4B6-4F81-982B-DC79531C68E7}" type="pres">
      <dgm:prSet presAssocID="{D2D433E5-3A27-4A48-B8E0-CB0811623423}" presName="node" presStyleLbl="node1" presStyleIdx="0" presStyleCnt="4">
        <dgm:presLayoutVars>
          <dgm:bulletEnabled val="1"/>
        </dgm:presLayoutVars>
      </dgm:prSet>
      <dgm:spPr/>
    </dgm:pt>
    <dgm:pt modelId="{1CA11DE9-DD5C-4520-B724-608EB9036B5A}" type="pres">
      <dgm:prSet presAssocID="{6BD28BDA-E153-4ECB-9FED-7AD52B680AE7}" presName="sibTrans" presStyleCnt="0"/>
      <dgm:spPr/>
    </dgm:pt>
    <dgm:pt modelId="{0E024CB7-95E8-467E-9C62-AB8D95106502}" type="pres">
      <dgm:prSet presAssocID="{246CFCE0-D19F-467D-A9E8-8A9D284F2C2D}" presName="node" presStyleLbl="node1" presStyleIdx="1" presStyleCnt="4">
        <dgm:presLayoutVars>
          <dgm:bulletEnabled val="1"/>
        </dgm:presLayoutVars>
      </dgm:prSet>
      <dgm:spPr/>
    </dgm:pt>
    <dgm:pt modelId="{660097E5-3666-482B-A770-DF47D9799046}" type="pres">
      <dgm:prSet presAssocID="{ED8B5689-9C74-4651-BCD6-2103DBDA0AB7}" presName="sibTrans" presStyleCnt="0"/>
      <dgm:spPr/>
    </dgm:pt>
    <dgm:pt modelId="{F138258F-1A07-4E38-88F4-361EB7F7AEED}" type="pres">
      <dgm:prSet presAssocID="{8799C65B-3E85-400B-A855-29B5BEF44537}" presName="node" presStyleLbl="node1" presStyleIdx="2" presStyleCnt="4">
        <dgm:presLayoutVars>
          <dgm:bulletEnabled val="1"/>
        </dgm:presLayoutVars>
      </dgm:prSet>
      <dgm:spPr/>
    </dgm:pt>
    <dgm:pt modelId="{7919DB43-FD80-4F5F-A9E0-62DC508CF7D3}" type="pres">
      <dgm:prSet presAssocID="{2B1EBD83-DB68-4441-948D-CE8648867B53}" presName="sibTrans" presStyleCnt="0"/>
      <dgm:spPr/>
    </dgm:pt>
    <dgm:pt modelId="{D7F5F359-C87A-47FA-8987-1229CC6F5542}" type="pres">
      <dgm:prSet presAssocID="{F08F91C4-F5C8-4007-8350-2EB5F200D532}" presName="node" presStyleLbl="node1" presStyleIdx="3" presStyleCnt="4">
        <dgm:presLayoutVars>
          <dgm:bulletEnabled val="1"/>
        </dgm:presLayoutVars>
      </dgm:prSet>
      <dgm:spPr/>
    </dgm:pt>
  </dgm:ptLst>
  <dgm:cxnLst>
    <dgm:cxn modelId="{6C33A504-F473-44AB-B89D-7FE13AA7E636}" type="presOf" srcId="{937C904C-278E-4F44-821C-0619C6C6EAD1}" destId="{DA438EF4-41F1-4BD6-903C-B8C2159BA860}" srcOrd="0" destOrd="0" presId="urn:microsoft.com/office/officeart/2005/8/layout/default"/>
    <dgm:cxn modelId="{B7108116-F91D-4B81-A583-D70B753CB044}" srcId="{937C904C-278E-4F44-821C-0619C6C6EAD1}" destId="{246CFCE0-D19F-467D-A9E8-8A9D284F2C2D}" srcOrd="1" destOrd="0" parTransId="{542F5565-B7B9-4144-A85C-770CE7A3D262}" sibTransId="{ED8B5689-9C74-4651-BCD6-2103DBDA0AB7}"/>
    <dgm:cxn modelId="{E0E01053-DAD7-400B-B426-AD386A44BF32}" type="presOf" srcId="{F08F91C4-F5C8-4007-8350-2EB5F200D532}" destId="{D7F5F359-C87A-47FA-8987-1229CC6F5542}" srcOrd="0" destOrd="0" presId="urn:microsoft.com/office/officeart/2005/8/layout/default"/>
    <dgm:cxn modelId="{FA90F775-1153-4ED9-A7EE-1A5000BBD2AE}" srcId="{937C904C-278E-4F44-821C-0619C6C6EAD1}" destId="{D2D433E5-3A27-4A48-B8E0-CB0811623423}" srcOrd="0" destOrd="0" parTransId="{3F125F5B-315B-4B18-B59D-DF08AD2469A6}" sibTransId="{6BD28BDA-E153-4ECB-9FED-7AD52B680AE7}"/>
    <dgm:cxn modelId="{76C9AF78-706F-43AE-8CAF-223FCDEE2373}" srcId="{937C904C-278E-4F44-821C-0619C6C6EAD1}" destId="{8799C65B-3E85-400B-A855-29B5BEF44537}" srcOrd="2" destOrd="0" parTransId="{B389318D-3753-4F8C-AD58-ECABBFA39406}" sibTransId="{2B1EBD83-DB68-4441-948D-CE8648867B53}"/>
    <dgm:cxn modelId="{D035C87A-DA68-47DF-8A1B-0EAB78846673}" srcId="{937C904C-278E-4F44-821C-0619C6C6EAD1}" destId="{F08F91C4-F5C8-4007-8350-2EB5F200D532}" srcOrd="3" destOrd="0" parTransId="{01B09EB6-6959-47CC-B088-880F2BA568DE}" sibTransId="{21B8CEEA-74C6-4AA8-8326-C990A4BA4192}"/>
    <dgm:cxn modelId="{AF938296-E5AE-4F0E-91A4-9A0D4483FE9C}" type="presOf" srcId="{D2D433E5-3A27-4A48-B8E0-CB0811623423}" destId="{306F5406-B4B6-4F81-982B-DC79531C68E7}" srcOrd="0" destOrd="0" presId="urn:microsoft.com/office/officeart/2005/8/layout/default"/>
    <dgm:cxn modelId="{62FA33AF-556D-4281-91FD-81D71C4EA5B3}" type="presOf" srcId="{8799C65B-3E85-400B-A855-29B5BEF44537}" destId="{F138258F-1A07-4E38-88F4-361EB7F7AEED}" srcOrd="0" destOrd="0" presId="urn:microsoft.com/office/officeart/2005/8/layout/default"/>
    <dgm:cxn modelId="{1479ADC9-6C77-44AB-A50F-3A9CCF451DDE}" type="presOf" srcId="{246CFCE0-D19F-467D-A9E8-8A9D284F2C2D}" destId="{0E024CB7-95E8-467E-9C62-AB8D95106502}" srcOrd="0" destOrd="0" presId="urn:microsoft.com/office/officeart/2005/8/layout/default"/>
    <dgm:cxn modelId="{AEF9B3D9-E2B6-4EAD-A33F-23CD3AB066D3}" type="presParOf" srcId="{DA438EF4-41F1-4BD6-903C-B8C2159BA860}" destId="{306F5406-B4B6-4F81-982B-DC79531C68E7}" srcOrd="0" destOrd="0" presId="urn:microsoft.com/office/officeart/2005/8/layout/default"/>
    <dgm:cxn modelId="{5E54CD7F-79D8-43E7-B10E-86418591061C}" type="presParOf" srcId="{DA438EF4-41F1-4BD6-903C-B8C2159BA860}" destId="{1CA11DE9-DD5C-4520-B724-608EB9036B5A}" srcOrd="1" destOrd="0" presId="urn:microsoft.com/office/officeart/2005/8/layout/default"/>
    <dgm:cxn modelId="{D2DB344F-A36B-42C3-9855-DF8CCCC6103D}" type="presParOf" srcId="{DA438EF4-41F1-4BD6-903C-B8C2159BA860}" destId="{0E024CB7-95E8-467E-9C62-AB8D95106502}" srcOrd="2" destOrd="0" presId="urn:microsoft.com/office/officeart/2005/8/layout/default"/>
    <dgm:cxn modelId="{44FB19BD-31EB-4A37-8400-8945E0A422E4}" type="presParOf" srcId="{DA438EF4-41F1-4BD6-903C-B8C2159BA860}" destId="{660097E5-3666-482B-A770-DF47D9799046}" srcOrd="3" destOrd="0" presId="urn:microsoft.com/office/officeart/2005/8/layout/default"/>
    <dgm:cxn modelId="{C59CB5DE-13B2-4CC4-A1C5-91978417D916}" type="presParOf" srcId="{DA438EF4-41F1-4BD6-903C-B8C2159BA860}" destId="{F138258F-1A07-4E38-88F4-361EB7F7AEED}" srcOrd="4" destOrd="0" presId="urn:microsoft.com/office/officeart/2005/8/layout/default"/>
    <dgm:cxn modelId="{81A7CC1E-C9B3-4117-9865-E7F06BAF3435}" type="presParOf" srcId="{DA438EF4-41F1-4BD6-903C-B8C2159BA860}" destId="{7919DB43-FD80-4F5F-A9E0-62DC508CF7D3}" srcOrd="5" destOrd="0" presId="urn:microsoft.com/office/officeart/2005/8/layout/default"/>
    <dgm:cxn modelId="{2D0AA919-74DA-4837-9165-123044ED3830}" type="presParOf" srcId="{DA438EF4-41F1-4BD6-903C-B8C2159BA860}" destId="{D7F5F359-C87A-47FA-8987-1229CC6F554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0935D7-13F3-43C9-81F3-2EE082D68EDC}" type="doc">
      <dgm:prSet loTypeId="urn:microsoft.com/office/officeart/2005/8/layout/cycle1" loCatId="cycle" qsTypeId="urn:microsoft.com/office/officeart/2005/8/quickstyle/simple2" qsCatId="simple" csTypeId="urn:microsoft.com/office/officeart/2005/8/colors/colorful4" csCatId="colorful"/>
      <dgm:spPr/>
      <dgm:t>
        <a:bodyPr/>
        <a:lstStyle/>
        <a:p>
          <a:endParaRPr lang="en-US"/>
        </a:p>
      </dgm:t>
    </dgm:pt>
    <dgm:pt modelId="{D72584A4-5147-4E35-8791-390DDCA0E68B}">
      <dgm:prSet/>
      <dgm:spPr/>
      <dgm:t>
        <a:bodyPr/>
        <a:lstStyle/>
        <a:p>
          <a:r>
            <a:rPr lang="en-US" dirty="0"/>
            <a:t>Changes high-risk lifestyle behaviors</a:t>
          </a:r>
        </a:p>
      </dgm:t>
    </dgm:pt>
    <dgm:pt modelId="{43EBD1F5-C5AD-4A7F-8ED6-9FFDA5F2261E}" type="parTrans" cxnId="{17C36A0B-0E07-4371-9863-6E1C07AB6223}">
      <dgm:prSet/>
      <dgm:spPr/>
      <dgm:t>
        <a:bodyPr/>
        <a:lstStyle/>
        <a:p>
          <a:endParaRPr lang="en-US"/>
        </a:p>
      </dgm:t>
    </dgm:pt>
    <dgm:pt modelId="{2517FC9A-7D2C-4137-8CB1-1E9C0F8B5F28}" type="sibTrans" cxnId="{17C36A0B-0E07-4371-9863-6E1C07AB6223}">
      <dgm:prSet/>
      <dgm:spPr/>
      <dgm:t>
        <a:bodyPr/>
        <a:lstStyle/>
        <a:p>
          <a:endParaRPr lang="en-US"/>
        </a:p>
      </dgm:t>
    </dgm:pt>
    <dgm:pt modelId="{C6B10A3D-C28E-41D2-BB3E-ED02E64AFB53}">
      <dgm:prSet/>
      <dgm:spPr/>
      <dgm:t>
        <a:bodyPr/>
        <a:lstStyle/>
        <a:p>
          <a:r>
            <a:rPr lang="en-US" dirty="0"/>
            <a:t>Increases patient engagement in treatment</a:t>
          </a:r>
        </a:p>
      </dgm:t>
    </dgm:pt>
    <dgm:pt modelId="{FBDBFE95-E352-458F-B351-91E76F0C9B5F}" type="parTrans" cxnId="{4CBE1B9E-E9EC-4DA3-A27F-06352D99AEA5}">
      <dgm:prSet/>
      <dgm:spPr/>
      <dgm:t>
        <a:bodyPr/>
        <a:lstStyle/>
        <a:p>
          <a:endParaRPr lang="en-US"/>
        </a:p>
      </dgm:t>
    </dgm:pt>
    <dgm:pt modelId="{B928DEC3-26B8-4546-BE7B-9480AAC1ECA4}" type="sibTrans" cxnId="{4CBE1B9E-E9EC-4DA3-A27F-06352D99AEA5}">
      <dgm:prSet/>
      <dgm:spPr/>
      <dgm:t>
        <a:bodyPr/>
        <a:lstStyle/>
        <a:p>
          <a:endParaRPr lang="en-US"/>
        </a:p>
      </dgm:t>
    </dgm:pt>
    <dgm:pt modelId="{A82973BE-2A51-46C9-8980-6FAA3F9120DE}">
      <dgm:prSet/>
      <dgm:spPr/>
      <dgm:t>
        <a:bodyPr/>
        <a:lstStyle/>
        <a:p>
          <a:r>
            <a:rPr lang="en-US" dirty="0"/>
            <a:t>Builds confidence and self-esteem</a:t>
          </a:r>
        </a:p>
      </dgm:t>
    </dgm:pt>
    <dgm:pt modelId="{7392F543-36BD-450E-913A-2DF76DA90B2E}" type="parTrans" cxnId="{90C9A878-18B4-45AD-8477-53A49A60AAA6}">
      <dgm:prSet/>
      <dgm:spPr/>
      <dgm:t>
        <a:bodyPr/>
        <a:lstStyle/>
        <a:p>
          <a:endParaRPr lang="en-US"/>
        </a:p>
      </dgm:t>
    </dgm:pt>
    <dgm:pt modelId="{FE0668E9-072D-42DB-AED7-90121138B6D5}" type="sibTrans" cxnId="{90C9A878-18B4-45AD-8477-53A49A60AAA6}">
      <dgm:prSet/>
      <dgm:spPr/>
      <dgm:t>
        <a:bodyPr/>
        <a:lstStyle/>
        <a:p>
          <a:endParaRPr lang="en-US"/>
        </a:p>
      </dgm:t>
    </dgm:pt>
    <dgm:pt modelId="{6299C0DB-601B-42FF-A542-7D263F5BC5AC}">
      <dgm:prSet/>
      <dgm:spPr/>
      <dgm:t>
        <a:bodyPr/>
        <a:lstStyle/>
        <a:p>
          <a:r>
            <a:rPr lang="en-US" dirty="0"/>
            <a:t>Increases confidence between patients and health professionals </a:t>
          </a:r>
        </a:p>
      </dgm:t>
    </dgm:pt>
    <dgm:pt modelId="{0D96C43D-5C38-481F-93C0-16ECE67596DE}" type="parTrans" cxnId="{C1E07341-5E2F-45CA-8C12-2C965D416A93}">
      <dgm:prSet/>
      <dgm:spPr/>
      <dgm:t>
        <a:bodyPr/>
        <a:lstStyle/>
        <a:p>
          <a:endParaRPr lang="en-US"/>
        </a:p>
      </dgm:t>
    </dgm:pt>
    <dgm:pt modelId="{7EFB4749-2AF1-42A0-A711-D5F121932D5A}" type="sibTrans" cxnId="{C1E07341-5E2F-45CA-8C12-2C965D416A93}">
      <dgm:prSet/>
      <dgm:spPr/>
      <dgm:t>
        <a:bodyPr/>
        <a:lstStyle/>
        <a:p>
          <a:endParaRPr lang="en-US"/>
        </a:p>
      </dgm:t>
    </dgm:pt>
    <dgm:pt modelId="{610471ED-0D28-41CE-8910-784EBE0BA522}" type="pres">
      <dgm:prSet presAssocID="{FC0935D7-13F3-43C9-81F3-2EE082D68EDC}" presName="cycle" presStyleCnt="0">
        <dgm:presLayoutVars>
          <dgm:dir/>
          <dgm:resizeHandles val="exact"/>
        </dgm:presLayoutVars>
      </dgm:prSet>
      <dgm:spPr/>
    </dgm:pt>
    <dgm:pt modelId="{64132BF2-42BC-4C4B-8AAC-5340516C8B80}" type="pres">
      <dgm:prSet presAssocID="{D72584A4-5147-4E35-8791-390DDCA0E68B}" presName="dummy" presStyleCnt="0"/>
      <dgm:spPr/>
    </dgm:pt>
    <dgm:pt modelId="{CB80E226-F52A-4A1B-8F77-5BBE2A9CF9DD}" type="pres">
      <dgm:prSet presAssocID="{D72584A4-5147-4E35-8791-390DDCA0E68B}" presName="node" presStyleLbl="revTx" presStyleIdx="0" presStyleCnt="4">
        <dgm:presLayoutVars>
          <dgm:bulletEnabled val="1"/>
        </dgm:presLayoutVars>
      </dgm:prSet>
      <dgm:spPr/>
    </dgm:pt>
    <dgm:pt modelId="{1D4871ED-C576-43EE-B0BF-1BCCB64C93DC}" type="pres">
      <dgm:prSet presAssocID="{2517FC9A-7D2C-4137-8CB1-1E9C0F8B5F28}" presName="sibTrans" presStyleLbl="node1" presStyleIdx="0" presStyleCnt="4"/>
      <dgm:spPr/>
    </dgm:pt>
    <dgm:pt modelId="{B9CA4599-82A4-4C33-A738-BF4431F12AE6}" type="pres">
      <dgm:prSet presAssocID="{C6B10A3D-C28E-41D2-BB3E-ED02E64AFB53}" presName="dummy" presStyleCnt="0"/>
      <dgm:spPr/>
    </dgm:pt>
    <dgm:pt modelId="{3014C816-0234-40C9-B01F-D31C2890FFD0}" type="pres">
      <dgm:prSet presAssocID="{C6B10A3D-C28E-41D2-BB3E-ED02E64AFB53}" presName="node" presStyleLbl="revTx" presStyleIdx="1" presStyleCnt="4">
        <dgm:presLayoutVars>
          <dgm:bulletEnabled val="1"/>
        </dgm:presLayoutVars>
      </dgm:prSet>
      <dgm:spPr/>
    </dgm:pt>
    <dgm:pt modelId="{FBF41263-D244-47DD-B671-832E5DAB85FA}" type="pres">
      <dgm:prSet presAssocID="{B928DEC3-26B8-4546-BE7B-9480AAC1ECA4}" presName="sibTrans" presStyleLbl="node1" presStyleIdx="1" presStyleCnt="4"/>
      <dgm:spPr/>
    </dgm:pt>
    <dgm:pt modelId="{DF8709CF-A7AF-4845-9621-4C10355ED89A}" type="pres">
      <dgm:prSet presAssocID="{A82973BE-2A51-46C9-8980-6FAA3F9120DE}" presName="dummy" presStyleCnt="0"/>
      <dgm:spPr/>
    </dgm:pt>
    <dgm:pt modelId="{A7D3923E-8626-48C4-ADF9-193492A382BE}" type="pres">
      <dgm:prSet presAssocID="{A82973BE-2A51-46C9-8980-6FAA3F9120DE}" presName="node" presStyleLbl="revTx" presStyleIdx="2" presStyleCnt="4">
        <dgm:presLayoutVars>
          <dgm:bulletEnabled val="1"/>
        </dgm:presLayoutVars>
      </dgm:prSet>
      <dgm:spPr/>
    </dgm:pt>
    <dgm:pt modelId="{8F9D5DF1-9F81-4218-A420-012502B52798}" type="pres">
      <dgm:prSet presAssocID="{FE0668E9-072D-42DB-AED7-90121138B6D5}" presName="sibTrans" presStyleLbl="node1" presStyleIdx="2" presStyleCnt="4"/>
      <dgm:spPr/>
    </dgm:pt>
    <dgm:pt modelId="{42A07C4A-4106-4839-8C61-3AF387E9C711}" type="pres">
      <dgm:prSet presAssocID="{6299C0DB-601B-42FF-A542-7D263F5BC5AC}" presName="dummy" presStyleCnt="0"/>
      <dgm:spPr/>
    </dgm:pt>
    <dgm:pt modelId="{38B25C9C-1832-4143-9BE7-89F64D2939D7}" type="pres">
      <dgm:prSet presAssocID="{6299C0DB-601B-42FF-A542-7D263F5BC5AC}" presName="node" presStyleLbl="revTx" presStyleIdx="3" presStyleCnt="4">
        <dgm:presLayoutVars>
          <dgm:bulletEnabled val="1"/>
        </dgm:presLayoutVars>
      </dgm:prSet>
      <dgm:spPr/>
    </dgm:pt>
    <dgm:pt modelId="{C28B43AA-BC3A-42DE-B5AD-52D409861004}" type="pres">
      <dgm:prSet presAssocID="{7EFB4749-2AF1-42A0-A711-D5F121932D5A}" presName="sibTrans" presStyleLbl="node1" presStyleIdx="3" presStyleCnt="4"/>
      <dgm:spPr/>
    </dgm:pt>
  </dgm:ptLst>
  <dgm:cxnLst>
    <dgm:cxn modelId="{17C36A0B-0E07-4371-9863-6E1C07AB6223}" srcId="{FC0935D7-13F3-43C9-81F3-2EE082D68EDC}" destId="{D72584A4-5147-4E35-8791-390DDCA0E68B}" srcOrd="0" destOrd="0" parTransId="{43EBD1F5-C5AD-4A7F-8ED6-9FFDA5F2261E}" sibTransId="{2517FC9A-7D2C-4137-8CB1-1E9C0F8B5F28}"/>
    <dgm:cxn modelId="{0B80DE12-7FA6-42DB-8DC7-1F700202EDDC}" type="presOf" srcId="{7EFB4749-2AF1-42A0-A711-D5F121932D5A}" destId="{C28B43AA-BC3A-42DE-B5AD-52D409861004}" srcOrd="0" destOrd="0" presId="urn:microsoft.com/office/officeart/2005/8/layout/cycle1"/>
    <dgm:cxn modelId="{336B7730-5773-4BB7-BD78-0889391FA042}" type="presOf" srcId="{6299C0DB-601B-42FF-A542-7D263F5BC5AC}" destId="{38B25C9C-1832-4143-9BE7-89F64D2939D7}" srcOrd="0" destOrd="0" presId="urn:microsoft.com/office/officeart/2005/8/layout/cycle1"/>
    <dgm:cxn modelId="{3518773D-1260-49B6-B4CD-62B7EA73DD9F}" type="presOf" srcId="{D72584A4-5147-4E35-8791-390DDCA0E68B}" destId="{CB80E226-F52A-4A1B-8F77-5BBE2A9CF9DD}" srcOrd="0" destOrd="0" presId="urn:microsoft.com/office/officeart/2005/8/layout/cycle1"/>
    <dgm:cxn modelId="{C1E07341-5E2F-45CA-8C12-2C965D416A93}" srcId="{FC0935D7-13F3-43C9-81F3-2EE082D68EDC}" destId="{6299C0DB-601B-42FF-A542-7D263F5BC5AC}" srcOrd="3" destOrd="0" parTransId="{0D96C43D-5C38-481F-93C0-16ECE67596DE}" sibTransId="{7EFB4749-2AF1-42A0-A711-D5F121932D5A}"/>
    <dgm:cxn modelId="{501ABB71-2D7A-4CEF-A3B4-C5ACBF1E2B3E}" type="presOf" srcId="{A82973BE-2A51-46C9-8980-6FAA3F9120DE}" destId="{A7D3923E-8626-48C4-ADF9-193492A382BE}" srcOrd="0" destOrd="0" presId="urn:microsoft.com/office/officeart/2005/8/layout/cycle1"/>
    <dgm:cxn modelId="{90C9A878-18B4-45AD-8477-53A49A60AAA6}" srcId="{FC0935D7-13F3-43C9-81F3-2EE082D68EDC}" destId="{A82973BE-2A51-46C9-8980-6FAA3F9120DE}" srcOrd="2" destOrd="0" parTransId="{7392F543-36BD-450E-913A-2DF76DA90B2E}" sibTransId="{FE0668E9-072D-42DB-AED7-90121138B6D5}"/>
    <dgm:cxn modelId="{C3A3E295-9847-4D32-8108-A9D3AF0D9E5B}" type="presOf" srcId="{C6B10A3D-C28E-41D2-BB3E-ED02E64AFB53}" destId="{3014C816-0234-40C9-B01F-D31C2890FFD0}" srcOrd="0" destOrd="0" presId="urn:microsoft.com/office/officeart/2005/8/layout/cycle1"/>
    <dgm:cxn modelId="{4CBE1B9E-E9EC-4DA3-A27F-06352D99AEA5}" srcId="{FC0935D7-13F3-43C9-81F3-2EE082D68EDC}" destId="{C6B10A3D-C28E-41D2-BB3E-ED02E64AFB53}" srcOrd="1" destOrd="0" parTransId="{FBDBFE95-E352-458F-B351-91E76F0C9B5F}" sibTransId="{B928DEC3-26B8-4546-BE7B-9480AAC1ECA4}"/>
    <dgm:cxn modelId="{EF2991AB-CB0C-4149-9A2A-AA4852DCCCE8}" type="presOf" srcId="{2517FC9A-7D2C-4137-8CB1-1E9C0F8B5F28}" destId="{1D4871ED-C576-43EE-B0BF-1BCCB64C93DC}" srcOrd="0" destOrd="0" presId="urn:microsoft.com/office/officeart/2005/8/layout/cycle1"/>
    <dgm:cxn modelId="{0752E9BC-A2EA-4D83-8D81-B28D46BB9A30}" type="presOf" srcId="{FC0935D7-13F3-43C9-81F3-2EE082D68EDC}" destId="{610471ED-0D28-41CE-8910-784EBE0BA522}" srcOrd="0" destOrd="0" presId="urn:microsoft.com/office/officeart/2005/8/layout/cycle1"/>
    <dgm:cxn modelId="{603F31F9-6146-42EA-A557-DD4BC0C8AAAF}" type="presOf" srcId="{FE0668E9-072D-42DB-AED7-90121138B6D5}" destId="{8F9D5DF1-9F81-4218-A420-012502B52798}" srcOrd="0" destOrd="0" presId="urn:microsoft.com/office/officeart/2005/8/layout/cycle1"/>
    <dgm:cxn modelId="{1EDC61FB-D819-4C0C-A979-5B1A18CA7D0F}" type="presOf" srcId="{B928DEC3-26B8-4546-BE7B-9480AAC1ECA4}" destId="{FBF41263-D244-47DD-B671-832E5DAB85FA}" srcOrd="0" destOrd="0" presId="urn:microsoft.com/office/officeart/2005/8/layout/cycle1"/>
    <dgm:cxn modelId="{82350A60-AEC2-4FF1-9635-B7FC05BEDC59}" type="presParOf" srcId="{610471ED-0D28-41CE-8910-784EBE0BA522}" destId="{64132BF2-42BC-4C4B-8AAC-5340516C8B80}" srcOrd="0" destOrd="0" presId="urn:microsoft.com/office/officeart/2005/8/layout/cycle1"/>
    <dgm:cxn modelId="{475D2077-812C-48AD-8BF1-2D4B993D85A2}" type="presParOf" srcId="{610471ED-0D28-41CE-8910-784EBE0BA522}" destId="{CB80E226-F52A-4A1B-8F77-5BBE2A9CF9DD}" srcOrd="1" destOrd="0" presId="urn:microsoft.com/office/officeart/2005/8/layout/cycle1"/>
    <dgm:cxn modelId="{BDD38DDD-3B43-4E4D-B540-65E6A2964138}" type="presParOf" srcId="{610471ED-0D28-41CE-8910-784EBE0BA522}" destId="{1D4871ED-C576-43EE-B0BF-1BCCB64C93DC}" srcOrd="2" destOrd="0" presId="urn:microsoft.com/office/officeart/2005/8/layout/cycle1"/>
    <dgm:cxn modelId="{AD6AC245-91F2-4064-8404-44B576E7C6A4}" type="presParOf" srcId="{610471ED-0D28-41CE-8910-784EBE0BA522}" destId="{B9CA4599-82A4-4C33-A738-BF4431F12AE6}" srcOrd="3" destOrd="0" presId="urn:microsoft.com/office/officeart/2005/8/layout/cycle1"/>
    <dgm:cxn modelId="{D15C4803-CB7A-4F50-AEF5-8BBDE2D3C467}" type="presParOf" srcId="{610471ED-0D28-41CE-8910-784EBE0BA522}" destId="{3014C816-0234-40C9-B01F-D31C2890FFD0}" srcOrd="4" destOrd="0" presId="urn:microsoft.com/office/officeart/2005/8/layout/cycle1"/>
    <dgm:cxn modelId="{E19EC46E-C6BD-405D-9450-B899F04E8EEB}" type="presParOf" srcId="{610471ED-0D28-41CE-8910-784EBE0BA522}" destId="{FBF41263-D244-47DD-B671-832E5DAB85FA}" srcOrd="5" destOrd="0" presId="urn:microsoft.com/office/officeart/2005/8/layout/cycle1"/>
    <dgm:cxn modelId="{631C4942-1AC8-4327-BC3D-1E0B7EBFF3F2}" type="presParOf" srcId="{610471ED-0D28-41CE-8910-784EBE0BA522}" destId="{DF8709CF-A7AF-4845-9621-4C10355ED89A}" srcOrd="6" destOrd="0" presId="urn:microsoft.com/office/officeart/2005/8/layout/cycle1"/>
    <dgm:cxn modelId="{AA854E81-6432-4086-A785-5F0C021D11A6}" type="presParOf" srcId="{610471ED-0D28-41CE-8910-784EBE0BA522}" destId="{A7D3923E-8626-48C4-ADF9-193492A382BE}" srcOrd="7" destOrd="0" presId="urn:microsoft.com/office/officeart/2005/8/layout/cycle1"/>
    <dgm:cxn modelId="{47C8364C-7522-49F2-A988-69E484F4FC53}" type="presParOf" srcId="{610471ED-0D28-41CE-8910-784EBE0BA522}" destId="{8F9D5DF1-9F81-4218-A420-012502B52798}" srcOrd="8" destOrd="0" presId="urn:microsoft.com/office/officeart/2005/8/layout/cycle1"/>
    <dgm:cxn modelId="{736EB1B6-469E-42DE-A46B-8ADECE4EB1EC}" type="presParOf" srcId="{610471ED-0D28-41CE-8910-784EBE0BA522}" destId="{42A07C4A-4106-4839-8C61-3AF387E9C711}" srcOrd="9" destOrd="0" presId="urn:microsoft.com/office/officeart/2005/8/layout/cycle1"/>
    <dgm:cxn modelId="{5D685F1F-56B1-48FA-96EC-07B5F847564F}" type="presParOf" srcId="{610471ED-0D28-41CE-8910-784EBE0BA522}" destId="{38B25C9C-1832-4143-9BE7-89F64D2939D7}" srcOrd="10" destOrd="0" presId="urn:microsoft.com/office/officeart/2005/8/layout/cycle1"/>
    <dgm:cxn modelId="{3A2B4EB7-E067-4104-A432-C353988F6131}" type="presParOf" srcId="{610471ED-0D28-41CE-8910-784EBE0BA522}" destId="{C28B43AA-BC3A-42DE-B5AD-52D40986100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E86ACD-0780-41C1-AEF1-31A0410B279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5AD5BF6-648F-414C-9DF2-78530BBDB50A}">
      <dgm:prSet custT="1"/>
      <dgm:spPr/>
      <dgm:t>
        <a:bodyPr/>
        <a:lstStyle/>
        <a:p>
          <a:r>
            <a:rPr lang="en-US" sz="2000" dirty="0"/>
            <a:t>Many benefits of exercise that do not entail manipulating body size:</a:t>
          </a:r>
        </a:p>
      </dgm:t>
    </dgm:pt>
    <dgm:pt modelId="{F41A4E00-304B-4D02-BD86-F41A557EF686}" type="parTrans" cxnId="{F776B484-5196-493E-8276-55CA43BB8EC1}">
      <dgm:prSet/>
      <dgm:spPr/>
      <dgm:t>
        <a:bodyPr/>
        <a:lstStyle/>
        <a:p>
          <a:endParaRPr lang="en-US"/>
        </a:p>
      </dgm:t>
    </dgm:pt>
    <dgm:pt modelId="{2058B991-3E46-462F-8375-8C8D8C6D9E0D}" type="sibTrans" cxnId="{F776B484-5196-493E-8276-55CA43BB8EC1}">
      <dgm:prSet/>
      <dgm:spPr/>
      <dgm:t>
        <a:bodyPr/>
        <a:lstStyle/>
        <a:p>
          <a:endParaRPr lang="en-US"/>
        </a:p>
      </dgm:t>
    </dgm:pt>
    <dgm:pt modelId="{9EA1F123-4451-4C2D-A578-FA46B197C001}">
      <dgm:prSet/>
      <dgm:spPr/>
      <dgm:t>
        <a:bodyPr/>
        <a:lstStyle/>
        <a:p>
          <a:pPr>
            <a:buClr>
              <a:srgbClr val="547435"/>
            </a:buClr>
          </a:pPr>
          <a:r>
            <a:rPr lang="en-US" dirty="0"/>
            <a:t>Improves sleep</a:t>
          </a:r>
        </a:p>
      </dgm:t>
    </dgm:pt>
    <dgm:pt modelId="{AFE4AD17-7DE5-473F-A0C5-2AE8D12DDCF6}" type="parTrans" cxnId="{0DF83F7B-2902-4A87-BFD1-CB8603BA2241}">
      <dgm:prSet/>
      <dgm:spPr/>
      <dgm:t>
        <a:bodyPr/>
        <a:lstStyle/>
        <a:p>
          <a:endParaRPr lang="en-US"/>
        </a:p>
      </dgm:t>
    </dgm:pt>
    <dgm:pt modelId="{EDA421C3-A516-4F00-A507-E4AB9997FF4A}" type="sibTrans" cxnId="{0DF83F7B-2902-4A87-BFD1-CB8603BA2241}">
      <dgm:prSet/>
      <dgm:spPr/>
      <dgm:t>
        <a:bodyPr/>
        <a:lstStyle/>
        <a:p>
          <a:endParaRPr lang="en-US"/>
        </a:p>
      </dgm:t>
    </dgm:pt>
    <dgm:pt modelId="{1B07F14B-BFB6-480A-AE8B-F9FD6F48A103}">
      <dgm:prSet/>
      <dgm:spPr/>
      <dgm:t>
        <a:bodyPr/>
        <a:lstStyle/>
        <a:p>
          <a:pPr>
            <a:buClr>
              <a:srgbClr val="547435"/>
            </a:buClr>
          </a:pPr>
          <a:r>
            <a:rPr lang="en-US" dirty="0"/>
            <a:t>Decreases anxiety/depression</a:t>
          </a:r>
        </a:p>
      </dgm:t>
    </dgm:pt>
    <dgm:pt modelId="{BC88BCEE-8920-4888-846F-3F9509D82173}" type="parTrans" cxnId="{4E81AAAD-4362-403F-829C-A91497B4F8E1}">
      <dgm:prSet/>
      <dgm:spPr/>
      <dgm:t>
        <a:bodyPr/>
        <a:lstStyle/>
        <a:p>
          <a:endParaRPr lang="en-US"/>
        </a:p>
      </dgm:t>
    </dgm:pt>
    <dgm:pt modelId="{A10A7E2C-7AC3-46E7-9167-9FE9978EC211}" type="sibTrans" cxnId="{4E81AAAD-4362-403F-829C-A91497B4F8E1}">
      <dgm:prSet/>
      <dgm:spPr/>
      <dgm:t>
        <a:bodyPr/>
        <a:lstStyle/>
        <a:p>
          <a:endParaRPr lang="en-US"/>
        </a:p>
      </dgm:t>
    </dgm:pt>
    <dgm:pt modelId="{ECD56A88-3067-4312-AAE8-794EB4B1CB8D}">
      <dgm:prSet/>
      <dgm:spPr/>
      <dgm:t>
        <a:bodyPr/>
        <a:lstStyle/>
        <a:p>
          <a:pPr>
            <a:buClr>
              <a:srgbClr val="547435"/>
            </a:buClr>
          </a:pPr>
          <a:r>
            <a:rPr lang="en-US" dirty="0"/>
            <a:t>Fun</a:t>
          </a:r>
        </a:p>
      </dgm:t>
    </dgm:pt>
    <dgm:pt modelId="{286C40B8-9686-496A-92F8-199975A83F8C}" type="parTrans" cxnId="{0A4C53E2-6099-4F2D-99BD-379D08F58EC3}">
      <dgm:prSet/>
      <dgm:spPr/>
      <dgm:t>
        <a:bodyPr/>
        <a:lstStyle/>
        <a:p>
          <a:endParaRPr lang="en-US"/>
        </a:p>
      </dgm:t>
    </dgm:pt>
    <dgm:pt modelId="{F340B835-078C-499F-BE80-5446A9041DFF}" type="sibTrans" cxnId="{0A4C53E2-6099-4F2D-99BD-379D08F58EC3}">
      <dgm:prSet/>
      <dgm:spPr/>
      <dgm:t>
        <a:bodyPr/>
        <a:lstStyle/>
        <a:p>
          <a:endParaRPr lang="en-US"/>
        </a:p>
      </dgm:t>
    </dgm:pt>
    <dgm:pt modelId="{5A262DD3-5ECB-4768-AFFE-6F167384EB80}">
      <dgm:prSet/>
      <dgm:spPr/>
      <dgm:t>
        <a:bodyPr/>
        <a:lstStyle/>
        <a:p>
          <a:pPr>
            <a:buClr>
              <a:srgbClr val="547435"/>
            </a:buClr>
          </a:pPr>
          <a:r>
            <a:rPr lang="en-US" dirty="0"/>
            <a:t>Increases mobility and decreases pain</a:t>
          </a:r>
        </a:p>
      </dgm:t>
    </dgm:pt>
    <dgm:pt modelId="{0AD4811F-7BDF-4FAC-9E66-09AA52701257}" type="parTrans" cxnId="{540DB1ED-CA65-4DA6-917A-75B76D231251}">
      <dgm:prSet/>
      <dgm:spPr/>
      <dgm:t>
        <a:bodyPr/>
        <a:lstStyle/>
        <a:p>
          <a:endParaRPr lang="en-US"/>
        </a:p>
      </dgm:t>
    </dgm:pt>
    <dgm:pt modelId="{88D4B57B-A064-45A7-997F-49D7E75725FC}" type="sibTrans" cxnId="{540DB1ED-CA65-4DA6-917A-75B76D231251}">
      <dgm:prSet/>
      <dgm:spPr/>
      <dgm:t>
        <a:bodyPr/>
        <a:lstStyle/>
        <a:p>
          <a:endParaRPr lang="en-US"/>
        </a:p>
      </dgm:t>
    </dgm:pt>
    <dgm:pt modelId="{4A316697-8921-4187-B19A-B477FF16ED38}">
      <dgm:prSet/>
      <dgm:spPr/>
      <dgm:t>
        <a:bodyPr/>
        <a:lstStyle/>
        <a:p>
          <a:pPr>
            <a:buClr>
              <a:srgbClr val="547435"/>
            </a:buClr>
          </a:pPr>
          <a:r>
            <a:rPr lang="en-US" dirty="0"/>
            <a:t>Improves bone density</a:t>
          </a:r>
        </a:p>
      </dgm:t>
    </dgm:pt>
    <dgm:pt modelId="{A6184C70-3416-4022-8229-22A118C4FC83}" type="parTrans" cxnId="{950B40F0-B7CC-4E03-935D-9CA8F01786FA}">
      <dgm:prSet/>
      <dgm:spPr/>
      <dgm:t>
        <a:bodyPr/>
        <a:lstStyle/>
        <a:p>
          <a:endParaRPr lang="en-US"/>
        </a:p>
      </dgm:t>
    </dgm:pt>
    <dgm:pt modelId="{EDD32E13-CA15-4EC0-9030-08720C9E4965}" type="sibTrans" cxnId="{950B40F0-B7CC-4E03-935D-9CA8F01786FA}">
      <dgm:prSet/>
      <dgm:spPr/>
      <dgm:t>
        <a:bodyPr/>
        <a:lstStyle/>
        <a:p>
          <a:endParaRPr lang="en-US"/>
        </a:p>
      </dgm:t>
    </dgm:pt>
    <dgm:pt modelId="{92B709C6-1FC4-4906-B8FE-709BF25825A7}">
      <dgm:prSet/>
      <dgm:spPr/>
      <dgm:t>
        <a:bodyPr/>
        <a:lstStyle/>
        <a:p>
          <a:pPr>
            <a:buClr>
              <a:srgbClr val="547435"/>
            </a:buClr>
          </a:pPr>
          <a:r>
            <a:rPr lang="en-US" dirty="0"/>
            <a:t>Improves balance/decreases falls</a:t>
          </a:r>
        </a:p>
      </dgm:t>
    </dgm:pt>
    <dgm:pt modelId="{95C3A365-47F7-4E61-93C1-FB653C6AF0F3}" type="parTrans" cxnId="{3088A1EE-281D-49C1-B80B-1C66CBA2ED88}">
      <dgm:prSet/>
      <dgm:spPr/>
      <dgm:t>
        <a:bodyPr/>
        <a:lstStyle/>
        <a:p>
          <a:endParaRPr lang="en-US"/>
        </a:p>
      </dgm:t>
    </dgm:pt>
    <dgm:pt modelId="{C840E9C0-4386-44FC-A0D2-90AEEE1E5A5D}" type="sibTrans" cxnId="{3088A1EE-281D-49C1-B80B-1C66CBA2ED88}">
      <dgm:prSet/>
      <dgm:spPr/>
      <dgm:t>
        <a:bodyPr/>
        <a:lstStyle/>
        <a:p>
          <a:endParaRPr lang="en-US"/>
        </a:p>
      </dgm:t>
    </dgm:pt>
    <dgm:pt modelId="{B0F9BD49-8C76-4C7E-BECC-FF32BBB23400}">
      <dgm:prSet/>
      <dgm:spPr/>
      <dgm:t>
        <a:bodyPr/>
        <a:lstStyle/>
        <a:p>
          <a:pPr>
            <a:buClr>
              <a:srgbClr val="547435"/>
            </a:buClr>
          </a:pPr>
          <a:r>
            <a:rPr lang="en-US" dirty="0"/>
            <a:t>Decreases constipation</a:t>
          </a:r>
        </a:p>
      </dgm:t>
    </dgm:pt>
    <dgm:pt modelId="{0CBE1E81-FFF6-4365-AE29-3C3E54CC163D}" type="parTrans" cxnId="{53E4A312-5CF4-4F20-8282-EA3F5EAC542F}">
      <dgm:prSet/>
      <dgm:spPr/>
      <dgm:t>
        <a:bodyPr/>
        <a:lstStyle/>
        <a:p>
          <a:endParaRPr lang="en-US"/>
        </a:p>
      </dgm:t>
    </dgm:pt>
    <dgm:pt modelId="{A61D318F-C89A-4220-8842-35A56F880B8C}" type="sibTrans" cxnId="{53E4A312-5CF4-4F20-8282-EA3F5EAC542F}">
      <dgm:prSet/>
      <dgm:spPr/>
      <dgm:t>
        <a:bodyPr/>
        <a:lstStyle/>
        <a:p>
          <a:endParaRPr lang="en-US"/>
        </a:p>
      </dgm:t>
    </dgm:pt>
    <dgm:pt modelId="{D1DD0481-AF8D-47F9-8CFC-00DF45878BE5}">
      <dgm:prSet/>
      <dgm:spPr/>
      <dgm:t>
        <a:bodyPr/>
        <a:lstStyle/>
        <a:p>
          <a:pPr>
            <a:buClr>
              <a:srgbClr val="547435"/>
            </a:buClr>
          </a:pPr>
          <a:r>
            <a:rPr lang="en-US" dirty="0"/>
            <a:t>Improves blood pressure readings</a:t>
          </a:r>
        </a:p>
      </dgm:t>
    </dgm:pt>
    <dgm:pt modelId="{D697BDC8-7180-44ED-9EAB-277D853FC0A5}" type="parTrans" cxnId="{20A75A5B-7AD0-4757-B653-9B8007702BEE}">
      <dgm:prSet/>
      <dgm:spPr/>
      <dgm:t>
        <a:bodyPr/>
        <a:lstStyle/>
        <a:p>
          <a:endParaRPr lang="en-US"/>
        </a:p>
      </dgm:t>
    </dgm:pt>
    <dgm:pt modelId="{45BAC8F5-22DE-4CA6-B523-468BE73FF375}" type="sibTrans" cxnId="{20A75A5B-7AD0-4757-B653-9B8007702BEE}">
      <dgm:prSet/>
      <dgm:spPr/>
      <dgm:t>
        <a:bodyPr/>
        <a:lstStyle/>
        <a:p>
          <a:endParaRPr lang="en-US"/>
        </a:p>
      </dgm:t>
    </dgm:pt>
    <dgm:pt modelId="{5536C585-FC23-4BB8-B029-C96451F0DFAB}">
      <dgm:prSet/>
      <dgm:spPr/>
      <dgm:t>
        <a:bodyPr/>
        <a:lstStyle/>
        <a:p>
          <a:pPr>
            <a:buClr>
              <a:srgbClr val="547435"/>
            </a:buClr>
          </a:pPr>
          <a:r>
            <a:rPr lang="en-US" dirty="0"/>
            <a:t>Decreases pain</a:t>
          </a:r>
        </a:p>
      </dgm:t>
    </dgm:pt>
    <dgm:pt modelId="{E903FAAC-7768-45CF-AB03-157F786F0795}" type="parTrans" cxnId="{56E991C1-0E3C-4422-82C6-42C84C67DF7E}">
      <dgm:prSet/>
      <dgm:spPr/>
      <dgm:t>
        <a:bodyPr/>
        <a:lstStyle/>
        <a:p>
          <a:endParaRPr lang="en-US"/>
        </a:p>
      </dgm:t>
    </dgm:pt>
    <dgm:pt modelId="{1DEA39C6-2030-4860-86C3-4C4FFDE29A55}" type="sibTrans" cxnId="{56E991C1-0E3C-4422-82C6-42C84C67DF7E}">
      <dgm:prSet/>
      <dgm:spPr/>
      <dgm:t>
        <a:bodyPr/>
        <a:lstStyle/>
        <a:p>
          <a:endParaRPr lang="en-US"/>
        </a:p>
      </dgm:t>
    </dgm:pt>
    <dgm:pt modelId="{E1C7D848-265F-4696-A2FE-1451B289FF9A}">
      <dgm:prSet/>
      <dgm:spPr/>
      <dgm:t>
        <a:bodyPr/>
        <a:lstStyle/>
        <a:p>
          <a:pPr>
            <a:buClr>
              <a:srgbClr val="547435"/>
            </a:buClr>
          </a:pPr>
          <a:r>
            <a:rPr lang="en-US" dirty="0"/>
            <a:t>Promotes socialization</a:t>
          </a:r>
        </a:p>
      </dgm:t>
    </dgm:pt>
    <dgm:pt modelId="{FA33C51E-301B-4672-ACAC-7694529B5CA2}" type="parTrans" cxnId="{DB36346A-7A92-4B3F-8504-FE68074B2ACE}">
      <dgm:prSet/>
      <dgm:spPr/>
      <dgm:t>
        <a:bodyPr/>
        <a:lstStyle/>
        <a:p>
          <a:endParaRPr lang="en-US"/>
        </a:p>
      </dgm:t>
    </dgm:pt>
    <dgm:pt modelId="{7B6312A5-C27E-4F8C-974F-F328ACE27258}" type="sibTrans" cxnId="{DB36346A-7A92-4B3F-8504-FE68074B2ACE}">
      <dgm:prSet/>
      <dgm:spPr/>
      <dgm:t>
        <a:bodyPr/>
        <a:lstStyle/>
        <a:p>
          <a:endParaRPr lang="en-US"/>
        </a:p>
      </dgm:t>
    </dgm:pt>
    <dgm:pt modelId="{4852F453-0623-4CAD-B24B-C65E988CA2B1}">
      <dgm:prSet custT="1"/>
      <dgm:spPr/>
      <dgm:t>
        <a:bodyPr/>
        <a:lstStyle/>
        <a:p>
          <a:r>
            <a:rPr lang="en-US" sz="2000" dirty="0"/>
            <a:t>Talk about diet in terms of the patient’s specific diagnosis</a:t>
          </a:r>
        </a:p>
      </dgm:t>
    </dgm:pt>
    <dgm:pt modelId="{40EF4E9B-922B-4B58-B798-7F63392C5BC0}" type="parTrans" cxnId="{AF8FD3E2-830E-4AE5-A301-BCDA4662A6DC}">
      <dgm:prSet/>
      <dgm:spPr/>
      <dgm:t>
        <a:bodyPr/>
        <a:lstStyle/>
        <a:p>
          <a:endParaRPr lang="en-US"/>
        </a:p>
      </dgm:t>
    </dgm:pt>
    <dgm:pt modelId="{67468889-902B-40B8-857E-3F15687A8B0F}" type="sibTrans" cxnId="{AF8FD3E2-830E-4AE5-A301-BCDA4662A6DC}">
      <dgm:prSet/>
      <dgm:spPr/>
      <dgm:t>
        <a:bodyPr/>
        <a:lstStyle/>
        <a:p>
          <a:endParaRPr lang="en-US"/>
        </a:p>
      </dgm:t>
    </dgm:pt>
    <dgm:pt modelId="{C97C494E-E194-4D24-AD53-CEDB83E7EC4A}">
      <dgm:prSet/>
      <dgm:spPr/>
      <dgm:t>
        <a:bodyPr/>
        <a:lstStyle/>
        <a:p>
          <a:pPr>
            <a:buClr>
              <a:srgbClr val="547435"/>
            </a:buClr>
          </a:pPr>
          <a:r>
            <a:rPr lang="en-US" dirty="0"/>
            <a:t>Reduce salt intake for HTN, CAD</a:t>
          </a:r>
        </a:p>
      </dgm:t>
    </dgm:pt>
    <dgm:pt modelId="{E971C5DA-7692-4B78-ABAF-7A4535F3F371}" type="parTrans" cxnId="{9E4CE0C4-920D-472B-8F04-44B5EC448D80}">
      <dgm:prSet/>
      <dgm:spPr/>
      <dgm:t>
        <a:bodyPr/>
        <a:lstStyle/>
        <a:p>
          <a:endParaRPr lang="en-US"/>
        </a:p>
      </dgm:t>
    </dgm:pt>
    <dgm:pt modelId="{BE567C6E-5E63-40F6-98E1-D7BE1A300264}" type="sibTrans" cxnId="{9E4CE0C4-920D-472B-8F04-44B5EC448D80}">
      <dgm:prSet/>
      <dgm:spPr/>
      <dgm:t>
        <a:bodyPr/>
        <a:lstStyle/>
        <a:p>
          <a:endParaRPr lang="en-US"/>
        </a:p>
      </dgm:t>
    </dgm:pt>
    <dgm:pt modelId="{FE88C0FC-30CD-496B-B8F0-D64491AC612C}">
      <dgm:prSet/>
      <dgm:spPr/>
      <dgm:t>
        <a:bodyPr/>
        <a:lstStyle/>
        <a:p>
          <a:pPr>
            <a:buClr>
              <a:srgbClr val="547435"/>
            </a:buClr>
          </a:pPr>
          <a:r>
            <a:rPr lang="en-US" dirty="0"/>
            <a:t>Reduce protein for CKD</a:t>
          </a:r>
        </a:p>
      </dgm:t>
    </dgm:pt>
    <dgm:pt modelId="{C034C068-9925-4874-9E1F-8F4988148759}" type="parTrans" cxnId="{4BD4D115-9112-4EB2-BA34-2AB1D7B4FA35}">
      <dgm:prSet/>
      <dgm:spPr/>
      <dgm:t>
        <a:bodyPr/>
        <a:lstStyle/>
        <a:p>
          <a:endParaRPr lang="en-US"/>
        </a:p>
      </dgm:t>
    </dgm:pt>
    <dgm:pt modelId="{6A14962E-1D0B-4D24-83E1-64B9C6F9E342}" type="sibTrans" cxnId="{4BD4D115-9112-4EB2-BA34-2AB1D7B4FA35}">
      <dgm:prSet/>
      <dgm:spPr/>
      <dgm:t>
        <a:bodyPr/>
        <a:lstStyle/>
        <a:p>
          <a:endParaRPr lang="en-US"/>
        </a:p>
      </dgm:t>
    </dgm:pt>
    <dgm:pt modelId="{EA94FD5B-11D4-4C8D-B111-99EA8BEDD3CF}">
      <dgm:prSet/>
      <dgm:spPr/>
      <dgm:t>
        <a:bodyPr/>
        <a:lstStyle/>
        <a:p>
          <a:pPr>
            <a:buClr>
              <a:srgbClr val="547435"/>
            </a:buClr>
          </a:pPr>
          <a:r>
            <a:rPr lang="en-US" dirty="0"/>
            <a:t>Food in terms of fullness and energy level </a:t>
          </a:r>
        </a:p>
      </dgm:t>
    </dgm:pt>
    <dgm:pt modelId="{0BAB6726-4C15-4725-B90F-085268A97F7C}" type="parTrans" cxnId="{FF3932E1-40A3-413E-8C8B-F761C140E21F}">
      <dgm:prSet/>
      <dgm:spPr/>
      <dgm:t>
        <a:bodyPr/>
        <a:lstStyle/>
        <a:p>
          <a:endParaRPr lang="en-US"/>
        </a:p>
      </dgm:t>
    </dgm:pt>
    <dgm:pt modelId="{71A7C08F-04BF-4605-9D95-BD66C1ECBBE2}" type="sibTrans" cxnId="{FF3932E1-40A3-413E-8C8B-F761C140E21F}">
      <dgm:prSet/>
      <dgm:spPr/>
      <dgm:t>
        <a:bodyPr/>
        <a:lstStyle/>
        <a:p>
          <a:endParaRPr lang="en-US"/>
        </a:p>
      </dgm:t>
    </dgm:pt>
    <dgm:pt modelId="{7F9B18AF-427F-40DF-BF06-99E15B86620C}" type="pres">
      <dgm:prSet presAssocID="{8FE86ACD-0780-41C1-AEF1-31A0410B2798}" presName="linear" presStyleCnt="0">
        <dgm:presLayoutVars>
          <dgm:animLvl val="lvl"/>
          <dgm:resizeHandles val="exact"/>
        </dgm:presLayoutVars>
      </dgm:prSet>
      <dgm:spPr/>
    </dgm:pt>
    <dgm:pt modelId="{D3234862-9ACB-4242-B11F-DFA77555FC86}" type="pres">
      <dgm:prSet presAssocID="{C5AD5BF6-648F-414C-9DF2-78530BBDB50A}" presName="parentText" presStyleLbl="node1" presStyleIdx="0" presStyleCnt="2">
        <dgm:presLayoutVars>
          <dgm:chMax val="0"/>
          <dgm:bulletEnabled val="1"/>
        </dgm:presLayoutVars>
      </dgm:prSet>
      <dgm:spPr/>
    </dgm:pt>
    <dgm:pt modelId="{14D1CA1A-9153-46D1-AC1E-3AF9D879F085}" type="pres">
      <dgm:prSet presAssocID="{C5AD5BF6-648F-414C-9DF2-78530BBDB50A}" presName="childText" presStyleLbl="revTx" presStyleIdx="0" presStyleCnt="2">
        <dgm:presLayoutVars>
          <dgm:bulletEnabled val="1"/>
        </dgm:presLayoutVars>
      </dgm:prSet>
      <dgm:spPr/>
    </dgm:pt>
    <dgm:pt modelId="{9F87621B-C498-4F58-A4F2-88F2ECB9F51A}" type="pres">
      <dgm:prSet presAssocID="{4852F453-0623-4CAD-B24B-C65E988CA2B1}" presName="parentText" presStyleLbl="node1" presStyleIdx="1" presStyleCnt="2">
        <dgm:presLayoutVars>
          <dgm:chMax val="0"/>
          <dgm:bulletEnabled val="1"/>
        </dgm:presLayoutVars>
      </dgm:prSet>
      <dgm:spPr/>
    </dgm:pt>
    <dgm:pt modelId="{53007F73-AECB-402C-A6CD-ABE935625B3B}" type="pres">
      <dgm:prSet presAssocID="{4852F453-0623-4CAD-B24B-C65E988CA2B1}" presName="childText" presStyleLbl="revTx" presStyleIdx="1" presStyleCnt="2">
        <dgm:presLayoutVars>
          <dgm:bulletEnabled val="1"/>
        </dgm:presLayoutVars>
      </dgm:prSet>
      <dgm:spPr/>
    </dgm:pt>
  </dgm:ptLst>
  <dgm:cxnLst>
    <dgm:cxn modelId="{9912130A-1F5E-4506-9371-A3D57DDF8DE3}" type="presOf" srcId="{92B709C6-1FC4-4906-B8FE-709BF25825A7}" destId="{14D1CA1A-9153-46D1-AC1E-3AF9D879F085}" srcOrd="0" destOrd="5" presId="urn:microsoft.com/office/officeart/2005/8/layout/vList2"/>
    <dgm:cxn modelId="{6D7EB30C-77ED-4205-B05D-9AF561A01DF2}" type="presOf" srcId="{5A262DD3-5ECB-4768-AFFE-6F167384EB80}" destId="{14D1CA1A-9153-46D1-AC1E-3AF9D879F085}" srcOrd="0" destOrd="3" presId="urn:microsoft.com/office/officeart/2005/8/layout/vList2"/>
    <dgm:cxn modelId="{53E4A312-5CF4-4F20-8282-EA3F5EAC542F}" srcId="{C5AD5BF6-648F-414C-9DF2-78530BBDB50A}" destId="{B0F9BD49-8C76-4C7E-BECC-FF32BBB23400}" srcOrd="6" destOrd="0" parTransId="{0CBE1E81-FFF6-4365-AE29-3C3E54CC163D}" sibTransId="{A61D318F-C89A-4220-8842-35A56F880B8C}"/>
    <dgm:cxn modelId="{4BD4D115-9112-4EB2-BA34-2AB1D7B4FA35}" srcId="{4852F453-0623-4CAD-B24B-C65E988CA2B1}" destId="{FE88C0FC-30CD-496B-B8F0-D64491AC612C}" srcOrd="1" destOrd="0" parTransId="{C034C068-9925-4874-9E1F-8F4988148759}" sibTransId="{6A14962E-1D0B-4D24-83E1-64B9C6F9E342}"/>
    <dgm:cxn modelId="{74C5291F-100A-4309-A3FC-D1A2B454C1FB}" type="presOf" srcId="{D1DD0481-AF8D-47F9-8CFC-00DF45878BE5}" destId="{14D1CA1A-9153-46D1-AC1E-3AF9D879F085}" srcOrd="0" destOrd="7" presId="urn:microsoft.com/office/officeart/2005/8/layout/vList2"/>
    <dgm:cxn modelId="{44142635-FB4F-4ED6-9662-9607B81F00D5}" type="presOf" srcId="{1B07F14B-BFB6-480A-AE8B-F9FD6F48A103}" destId="{14D1CA1A-9153-46D1-AC1E-3AF9D879F085}" srcOrd="0" destOrd="1" presId="urn:microsoft.com/office/officeart/2005/8/layout/vList2"/>
    <dgm:cxn modelId="{20A75A5B-7AD0-4757-B653-9B8007702BEE}" srcId="{C5AD5BF6-648F-414C-9DF2-78530BBDB50A}" destId="{D1DD0481-AF8D-47F9-8CFC-00DF45878BE5}" srcOrd="7" destOrd="0" parTransId="{D697BDC8-7180-44ED-9EAB-277D853FC0A5}" sibTransId="{45BAC8F5-22DE-4CA6-B523-468BE73FF375}"/>
    <dgm:cxn modelId="{EE7ECF63-E0CE-4194-89D8-D9AE0E3BF6B0}" type="presOf" srcId="{8FE86ACD-0780-41C1-AEF1-31A0410B2798}" destId="{7F9B18AF-427F-40DF-BF06-99E15B86620C}" srcOrd="0" destOrd="0" presId="urn:microsoft.com/office/officeart/2005/8/layout/vList2"/>
    <dgm:cxn modelId="{B5B0A844-0786-4C07-AB4E-5154ECE32D73}" type="presOf" srcId="{5536C585-FC23-4BB8-B029-C96451F0DFAB}" destId="{14D1CA1A-9153-46D1-AC1E-3AF9D879F085}" srcOrd="0" destOrd="8" presId="urn:microsoft.com/office/officeart/2005/8/layout/vList2"/>
    <dgm:cxn modelId="{9CEFFB66-99C0-454E-A9D3-9EFD3ED6F4F5}" type="presOf" srcId="{EA94FD5B-11D4-4C8D-B111-99EA8BEDD3CF}" destId="{53007F73-AECB-402C-A6CD-ABE935625B3B}" srcOrd="0" destOrd="2" presId="urn:microsoft.com/office/officeart/2005/8/layout/vList2"/>
    <dgm:cxn modelId="{2A541A49-F3B1-4D04-BC12-9248C824FE57}" type="presOf" srcId="{ECD56A88-3067-4312-AAE8-794EB4B1CB8D}" destId="{14D1CA1A-9153-46D1-AC1E-3AF9D879F085}" srcOrd="0" destOrd="2" presId="urn:microsoft.com/office/officeart/2005/8/layout/vList2"/>
    <dgm:cxn modelId="{2C9B7649-A09C-49CE-AED3-F484C651FE50}" type="presOf" srcId="{4852F453-0623-4CAD-B24B-C65E988CA2B1}" destId="{9F87621B-C498-4F58-A4F2-88F2ECB9F51A}" srcOrd="0" destOrd="0" presId="urn:microsoft.com/office/officeart/2005/8/layout/vList2"/>
    <dgm:cxn modelId="{DB36346A-7A92-4B3F-8504-FE68074B2ACE}" srcId="{C5AD5BF6-648F-414C-9DF2-78530BBDB50A}" destId="{E1C7D848-265F-4696-A2FE-1451B289FF9A}" srcOrd="9" destOrd="0" parTransId="{FA33C51E-301B-4672-ACAC-7694529B5CA2}" sibTransId="{7B6312A5-C27E-4F8C-974F-F328ACE27258}"/>
    <dgm:cxn modelId="{1F585674-7234-43E5-A7FF-88C8A8D0F9B0}" type="presOf" srcId="{FE88C0FC-30CD-496B-B8F0-D64491AC612C}" destId="{53007F73-AECB-402C-A6CD-ABE935625B3B}" srcOrd="0" destOrd="1" presId="urn:microsoft.com/office/officeart/2005/8/layout/vList2"/>
    <dgm:cxn modelId="{04BFC954-F412-476F-B02E-AC7024A86F7F}" type="presOf" srcId="{C97C494E-E194-4D24-AD53-CEDB83E7EC4A}" destId="{53007F73-AECB-402C-A6CD-ABE935625B3B}" srcOrd="0" destOrd="0" presId="urn:microsoft.com/office/officeart/2005/8/layout/vList2"/>
    <dgm:cxn modelId="{184CD458-04BB-4D20-9E2F-E63918BDCABC}" type="presOf" srcId="{B0F9BD49-8C76-4C7E-BECC-FF32BBB23400}" destId="{14D1CA1A-9153-46D1-AC1E-3AF9D879F085}" srcOrd="0" destOrd="6" presId="urn:microsoft.com/office/officeart/2005/8/layout/vList2"/>
    <dgm:cxn modelId="{0DF83F7B-2902-4A87-BFD1-CB8603BA2241}" srcId="{C5AD5BF6-648F-414C-9DF2-78530BBDB50A}" destId="{9EA1F123-4451-4C2D-A578-FA46B197C001}" srcOrd="0" destOrd="0" parTransId="{AFE4AD17-7DE5-473F-A0C5-2AE8D12DDCF6}" sibTransId="{EDA421C3-A516-4F00-A507-E4AB9997FF4A}"/>
    <dgm:cxn modelId="{F776B484-5196-493E-8276-55CA43BB8EC1}" srcId="{8FE86ACD-0780-41C1-AEF1-31A0410B2798}" destId="{C5AD5BF6-648F-414C-9DF2-78530BBDB50A}" srcOrd="0" destOrd="0" parTransId="{F41A4E00-304B-4D02-BD86-F41A557EF686}" sibTransId="{2058B991-3E46-462F-8375-8C8D8C6D9E0D}"/>
    <dgm:cxn modelId="{B1E2568B-BC37-4E24-967A-9A400ED8C6B5}" type="presOf" srcId="{E1C7D848-265F-4696-A2FE-1451B289FF9A}" destId="{14D1CA1A-9153-46D1-AC1E-3AF9D879F085}" srcOrd="0" destOrd="9" presId="urn:microsoft.com/office/officeart/2005/8/layout/vList2"/>
    <dgm:cxn modelId="{4E81AAAD-4362-403F-829C-A91497B4F8E1}" srcId="{C5AD5BF6-648F-414C-9DF2-78530BBDB50A}" destId="{1B07F14B-BFB6-480A-AE8B-F9FD6F48A103}" srcOrd="1" destOrd="0" parTransId="{BC88BCEE-8920-4888-846F-3F9509D82173}" sibTransId="{A10A7E2C-7AC3-46E7-9167-9FE9978EC211}"/>
    <dgm:cxn modelId="{56E991C1-0E3C-4422-82C6-42C84C67DF7E}" srcId="{C5AD5BF6-648F-414C-9DF2-78530BBDB50A}" destId="{5536C585-FC23-4BB8-B029-C96451F0DFAB}" srcOrd="8" destOrd="0" parTransId="{E903FAAC-7768-45CF-AB03-157F786F0795}" sibTransId="{1DEA39C6-2030-4860-86C3-4C4FFDE29A55}"/>
    <dgm:cxn modelId="{13A40AC3-02C6-44EB-B319-20AF529A77BE}" type="presOf" srcId="{9EA1F123-4451-4C2D-A578-FA46B197C001}" destId="{14D1CA1A-9153-46D1-AC1E-3AF9D879F085}" srcOrd="0" destOrd="0" presId="urn:microsoft.com/office/officeart/2005/8/layout/vList2"/>
    <dgm:cxn modelId="{9E4CE0C4-920D-472B-8F04-44B5EC448D80}" srcId="{4852F453-0623-4CAD-B24B-C65E988CA2B1}" destId="{C97C494E-E194-4D24-AD53-CEDB83E7EC4A}" srcOrd="0" destOrd="0" parTransId="{E971C5DA-7692-4B78-ABAF-7A4535F3F371}" sibTransId="{BE567C6E-5E63-40F6-98E1-D7BE1A300264}"/>
    <dgm:cxn modelId="{89D4F3C7-8E3D-4B8D-A0AA-7CF83A78B9FC}" type="presOf" srcId="{4A316697-8921-4187-B19A-B477FF16ED38}" destId="{14D1CA1A-9153-46D1-AC1E-3AF9D879F085}" srcOrd="0" destOrd="4" presId="urn:microsoft.com/office/officeart/2005/8/layout/vList2"/>
    <dgm:cxn modelId="{FF3932E1-40A3-413E-8C8B-F761C140E21F}" srcId="{4852F453-0623-4CAD-B24B-C65E988CA2B1}" destId="{EA94FD5B-11D4-4C8D-B111-99EA8BEDD3CF}" srcOrd="2" destOrd="0" parTransId="{0BAB6726-4C15-4725-B90F-085268A97F7C}" sibTransId="{71A7C08F-04BF-4605-9D95-BD66C1ECBBE2}"/>
    <dgm:cxn modelId="{0A4C53E2-6099-4F2D-99BD-379D08F58EC3}" srcId="{C5AD5BF6-648F-414C-9DF2-78530BBDB50A}" destId="{ECD56A88-3067-4312-AAE8-794EB4B1CB8D}" srcOrd="2" destOrd="0" parTransId="{286C40B8-9686-496A-92F8-199975A83F8C}" sibTransId="{F340B835-078C-499F-BE80-5446A9041DFF}"/>
    <dgm:cxn modelId="{AF8FD3E2-830E-4AE5-A301-BCDA4662A6DC}" srcId="{8FE86ACD-0780-41C1-AEF1-31A0410B2798}" destId="{4852F453-0623-4CAD-B24B-C65E988CA2B1}" srcOrd="1" destOrd="0" parTransId="{40EF4E9B-922B-4B58-B798-7F63392C5BC0}" sibTransId="{67468889-902B-40B8-857E-3F15687A8B0F}"/>
    <dgm:cxn modelId="{540DB1ED-CA65-4DA6-917A-75B76D231251}" srcId="{C5AD5BF6-648F-414C-9DF2-78530BBDB50A}" destId="{5A262DD3-5ECB-4768-AFFE-6F167384EB80}" srcOrd="3" destOrd="0" parTransId="{0AD4811F-7BDF-4FAC-9E66-09AA52701257}" sibTransId="{88D4B57B-A064-45A7-997F-49D7E75725FC}"/>
    <dgm:cxn modelId="{22022EEE-0A1A-4BED-A502-685AAC9A7BE8}" type="presOf" srcId="{C5AD5BF6-648F-414C-9DF2-78530BBDB50A}" destId="{D3234862-9ACB-4242-B11F-DFA77555FC86}" srcOrd="0" destOrd="0" presId="urn:microsoft.com/office/officeart/2005/8/layout/vList2"/>
    <dgm:cxn modelId="{3088A1EE-281D-49C1-B80B-1C66CBA2ED88}" srcId="{C5AD5BF6-648F-414C-9DF2-78530BBDB50A}" destId="{92B709C6-1FC4-4906-B8FE-709BF25825A7}" srcOrd="5" destOrd="0" parTransId="{95C3A365-47F7-4E61-93C1-FB653C6AF0F3}" sibTransId="{C840E9C0-4386-44FC-A0D2-90AEEE1E5A5D}"/>
    <dgm:cxn modelId="{950B40F0-B7CC-4E03-935D-9CA8F01786FA}" srcId="{C5AD5BF6-648F-414C-9DF2-78530BBDB50A}" destId="{4A316697-8921-4187-B19A-B477FF16ED38}" srcOrd="4" destOrd="0" parTransId="{A6184C70-3416-4022-8229-22A118C4FC83}" sibTransId="{EDD32E13-CA15-4EC0-9030-08720C9E4965}"/>
    <dgm:cxn modelId="{6A7CB412-E52C-41B3-8E6E-B1414C4A6ACA}" type="presParOf" srcId="{7F9B18AF-427F-40DF-BF06-99E15B86620C}" destId="{D3234862-9ACB-4242-B11F-DFA77555FC86}" srcOrd="0" destOrd="0" presId="urn:microsoft.com/office/officeart/2005/8/layout/vList2"/>
    <dgm:cxn modelId="{B18973B7-46CE-40CF-AAF4-C1C97EC50375}" type="presParOf" srcId="{7F9B18AF-427F-40DF-BF06-99E15B86620C}" destId="{14D1CA1A-9153-46D1-AC1E-3AF9D879F085}" srcOrd="1" destOrd="0" presId="urn:microsoft.com/office/officeart/2005/8/layout/vList2"/>
    <dgm:cxn modelId="{7818474A-6CF0-4968-95C2-3E7854F756FF}" type="presParOf" srcId="{7F9B18AF-427F-40DF-BF06-99E15B86620C}" destId="{9F87621B-C498-4F58-A4F2-88F2ECB9F51A}" srcOrd="2" destOrd="0" presId="urn:microsoft.com/office/officeart/2005/8/layout/vList2"/>
    <dgm:cxn modelId="{88F657EA-B2B3-42ED-A741-96E0087FD15D}" type="presParOf" srcId="{7F9B18AF-427F-40DF-BF06-99E15B86620C}" destId="{53007F73-AECB-402C-A6CD-ABE935625B3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F2397-F55D-4CB1-A128-4E4D7D257973}" type="doc">
      <dgm:prSet loTypeId="urn:diagrams.loki3.com/BracketList" loCatId="list" qsTypeId="urn:microsoft.com/office/officeart/2005/8/quickstyle/simple1" qsCatId="simple" csTypeId="urn:microsoft.com/office/officeart/2005/8/colors/colorful5" csCatId="colorful" phldr="1"/>
      <dgm:spPr/>
      <dgm:t>
        <a:bodyPr/>
        <a:lstStyle/>
        <a:p>
          <a:endParaRPr lang="en-US"/>
        </a:p>
      </dgm:t>
    </dgm:pt>
    <dgm:pt modelId="{762771D0-4990-4C59-9F5B-18CC253F6A44}">
      <dgm:prSet/>
      <dgm:spPr/>
      <dgm:t>
        <a:bodyPr/>
        <a:lstStyle/>
        <a:p>
          <a:r>
            <a:rPr lang="en-US" dirty="0"/>
            <a:t>Clinicians should establish goals with the patient by: </a:t>
          </a:r>
        </a:p>
      </dgm:t>
    </dgm:pt>
    <dgm:pt modelId="{7405DD92-4850-4ACC-A339-AB4AEF246BF5}" type="parTrans" cxnId="{1BB17E09-5C79-4761-B95D-FFB4A62A6913}">
      <dgm:prSet/>
      <dgm:spPr/>
      <dgm:t>
        <a:bodyPr/>
        <a:lstStyle/>
        <a:p>
          <a:endParaRPr lang="en-US"/>
        </a:p>
      </dgm:t>
    </dgm:pt>
    <dgm:pt modelId="{365EF43D-163B-42A7-A9C8-722238B86B79}" type="sibTrans" cxnId="{1BB17E09-5C79-4761-B95D-FFB4A62A6913}">
      <dgm:prSet/>
      <dgm:spPr/>
      <dgm:t>
        <a:bodyPr/>
        <a:lstStyle/>
        <a:p>
          <a:endParaRPr lang="en-US"/>
        </a:p>
      </dgm:t>
    </dgm:pt>
    <dgm:pt modelId="{0C6D409A-B73F-4810-9DA6-EF9473D56B2A}">
      <dgm:prSet/>
      <dgm:spPr/>
      <dgm:t>
        <a:bodyPr/>
        <a:lstStyle/>
        <a:p>
          <a:r>
            <a:rPr lang="en-US" dirty="0"/>
            <a:t>Expressing empathy</a:t>
          </a:r>
        </a:p>
      </dgm:t>
    </dgm:pt>
    <dgm:pt modelId="{5943DAC3-F9F5-4A54-9085-6B22888CC04B}" type="parTrans" cxnId="{F246A9DD-D0F2-44EE-B0D0-8FFA3AEB5BDE}">
      <dgm:prSet/>
      <dgm:spPr/>
      <dgm:t>
        <a:bodyPr/>
        <a:lstStyle/>
        <a:p>
          <a:endParaRPr lang="en-US"/>
        </a:p>
      </dgm:t>
    </dgm:pt>
    <dgm:pt modelId="{CF910740-128E-4DED-8EEB-52BDA09661DF}" type="sibTrans" cxnId="{F246A9DD-D0F2-44EE-B0D0-8FFA3AEB5BDE}">
      <dgm:prSet/>
      <dgm:spPr/>
      <dgm:t>
        <a:bodyPr/>
        <a:lstStyle/>
        <a:p>
          <a:endParaRPr lang="en-US"/>
        </a:p>
      </dgm:t>
    </dgm:pt>
    <dgm:pt modelId="{C42E05CA-E943-49CA-A2CB-624B6776DB3C}">
      <dgm:prSet/>
      <dgm:spPr/>
      <dgm:t>
        <a:bodyPr/>
        <a:lstStyle/>
        <a:p>
          <a:r>
            <a:rPr lang="en-US" dirty="0"/>
            <a:t>Developing discrepancy</a:t>
          </a:r>
        </a:p>
      </dgm:t>
    </dgm:pt>
    <dgm:pt modelId="{5CEAE027-0169-4B53-95C4-92E60A4847CC}" type="parTrans" cxnId="{F96C20D1-A6F9-42A6-852B-34721AEEAAAC}">
      <dgm:prSet/>
      <dgm:spPr/>
      <dgm:t>
        <a:bodyPr/>
        <a:lstStyle/>
        <a:p>
          <a:endParaRPr lang="en-US"/>
        </a:p>
      </dgm:t>
    </dgm:pt>
    <dgm:pt modelId="{AF98FBFC-557D-47CE-A39B-492EB5C17C35}" type="sibTrans" cxnId="{F96C20D1-A6F9-42A6-852B-34721AEEAAAC}">
      <dgm:prSet/>
      <dgm:spPr/>
      <dgm:t>
        <a:bodyPr/>
        <a:lstStyle/>
        <a:p>
          <a:endParaRPr lang="en-US"/>
        </a:p>
      </dgm:t>
    </dgm:pt>
    <dgm:pt modelId="{F3D69850-4341-4E16-8871-9562C8A24510}">
      <dgm:prSet/>
      <dgm:spPr/>
      <dgm:t>
        <a:bodyPr/>
        <a:lstStyle/>
        <a:p>
          <a:r>
            <a:rPr lang="en-US" dirty="0"/>
            <a:t>Avoiding arguing</a:t>
          </a:r>
        </a:p>
      </dgm:t>
    </dgm:pt>
    <dgm:pt modelId="{8DE5BDBB-DBA7-43A7-AFBE-A967F5DFB1ED}" type="parTrans" cxnId="{FBF901B2-773D-445F-AE68-2399E54BCFDC}">
      <dgm:prSet/>
      <dgm:spPr/>
      <dgm:t>
        <a:bodyPr/>
        <a:lstStyle/>
        <a:p>
          <a:endParaRPr lang="en-US"/>
        </a:p>
      </dgm:t>
    </dgm:pt>
    <dgm:pt modelId="{21D69E39-80B2-44D1-ACE2-217EC1B3FCDB}" type="sibTrans" cxnId="{FBF901B2-773D-445F-AE68-2399E54BCFDC}">
      <dgm:prSet/>
      <dgm:spPr/>
      <dgm:t>
        <a:bodyPr/>
        <a:lstStyle/>
        <a:p>
          <a:endParaRPr lang="en-US"/>
        </a:p>
      </dgm:t>
    </dgm:pt>
    <dgm:pt modelId="{2693B159-5E28-49CC-8DA4-187D5AE91915}">
      <dgm:prSet/>
      <dgm:spPr/>
      <dgm:t>
        <a:bodyPr/>
        <a:lstStyle/>
        <a:p>
          <a:r>
            <a:rPr lang="en-US" dirty="0"/>
            <a:t>Rolling with resistance</a:t>
          </a:r>
        </a:p>
      </dgm:t>
    </dgm:pt>
    <dgm:pt modelId="{C2788065-7A7D-4370-A0BC-13242C60CFF5}" type="parTrans" cxnId="{5B1E9AB6-0C94-4AB8-96A8-08649529D2D9}">
      <dgm:prSet/>
      <dgm:spPr/>
      <dgm:t>
        <a:bodyPr/>
        <a:lstStyle/>
        <a:p>
          <a:endParaRPr lang="en-US"/>
        </a:p>
      </dgm:t>
    </dgm:pt>
    <dgm:pt modelId="{301BDAB8-0FC1-4EDA-9EDD-343E908EB58D}" type="sibTrans" cxnId="{5B1E9AB6-0C94-4AB8-96A8-08649529D2D9}">
      <dgm:prSet/>
      <dgm:spPr/>
      <dgm:t>
        <a:bodyPr/>
        <a:lstStyle/>
        <a:p>
          <a:endParaRPr lang="en-US"/>
        </a:p>
      </dgm:t>
    </dgm:pt>
    <dgm:pt modelId="{AB914717-6832-4D4F-B59C-CFDB476E708E}">
      <dgm:prSet/>
      <dgm:spPr/>
      <dgm:t>
        <a:bodyPr/>
        <a:lstStyle/>
        <a:p>
          <a:r>
            <a:rPr lang="en-US"/>
            <a:t>Supporting self-efficacy</a:t>
          </a:r>
        </a:p>
      </dgm:t>
    </dgm:pt>
    <dgm:pt modelId="{4C437CC5-E0E8-492D-86FD-8F7E2365053D}" type="parTrans" cxnId="{E7D51BB0-8848-4244-B8BE-C458D3E33724}">
      <dgm:prSet/>
      <dgm:spPr/>
      <dgm:t>
        <a:bodyPr/>
        <a:lstStyle/>
        <a:p>
          <a:endParaRPr lang="en-US"/>
        </a:p>
      </dgm:t>
    </dgm:pt>
    <dgm:pt modelId="{BA24453B-A4C4-4D22-912B-216FCD33C35B}" type="sibTrans" cxnId="{E7D51BB0-8848-4244-B8BE-C458D3E33724}">
      <dgm:prSet/>
      <dgm:spPr/>
      <dgm:t>
        <a:bodyPr/>
        <a:lstStyle/>
        <a:p>
          <a:endParaRPr lang="en-US"/>
        </a:p>
      </dgm:t>
    </dgm:pt>
    <dgm:pt modelId="{FAC17528-6ED2-46E9-B877-AB914146D1D8}">
      <dgm:prSet/>
      <dgm:spPr/>
      <dgm:t>
        <a:bodyPr/>
        <a:lstStyle/>
        <a:p>
          <a:r>
            <a:rPr lang="en-US" dirty="0"/>
            <a:t>Questions that support “change”</a:t>
          </a:r>
        </a:p>
      </dgm:t>
    </dgm:pt>
    <dgm:pt modelId="{FF85C602-EFFB-46F7-9B9B-5C88FEBBDB5B}" type="parTrans" cxnId="{188625A6-0D5E-49AA-9034-0F44088AE189}">
      <dgm:prSet/>
      <dgm:spPr/>
      <dgm:t>
        <a:bodyPr/>
        <a:lstStyle/>
        <a:p>
          <a:endParaRPr lang="en-US"/>
        </a:p>
      </dgm:t>
    </dgm:pt>
    <dgm:pt modelId="{0F3266AE-C044-4F74-9305-99280F23BE15}" type="sibTrans" cxnId="{188625A6-0D5E-49AA-9034-0F44088AE189}">
      <dgm:prSet/>
      <dgm:spPr/>
      <dgm:t>
        <a:bodyPr/>
        <a:lstStyle/>
        <a:p>
          <a:endParaRPr lang="en-US"/>
        </a:p>
      </dgm:t>
    </dgm:pt>
    <dgm:pt modelId="{16C9E410-9B99-41CA-BCFE-086449E89F09}">
      <dgm:prSet/>
      <dgm:spPr/>
      <dgm:t>
        <a:bodyPr/>
        <a:lstStyle/>
        <a:p>
          <a:r>
            <a:rPr lang="en-US" dirty="0"/>
            <a:t>Questions that highlight the disadvantages of maintaining the status quo</a:t>
          </a:r>
        </a:p>
      </dgm:t>
    </dgm:pt>
    <dgm:pt modelId="{EB1E4B3F-DBCF-4832-8830-675550FF9220}" type="parTrans" cxnId="{EBE4EF98-BE85-4938-B6BC-B9E9875B00EF}">
      <dgm:prSet/>
      <dgm:spPr/>
      <dgm:t>
        <a:bodyPr/>
        <a:lstStyle/>
        <a:p>
          <a:endParaRPr lang="en-US"/>
        </a:p>
      </dgm:t>
    </dgm:pt>
    <dgm:pt modelId="{D3010512-44ED-4283-BEC1-14CA164EB6C6}" type="sibTrans" cxnId="{EBE4EF98-BE85-4938-B6BC-B9E9875B00EF}">
      <dgm:prSet/>
      <dgm:spPr/>
      <dgm:t>
        <a:bodyPr/>
        <a:lstStyle/>
        <a:p>
          <a:endParaRPr lang="en-US"/>
        </a:p>
      </dgm:t>
    </dgm:pt>
    <dgm:pt modelId="{1CD75124-5D8E-4637-AA9B-696FA0C4262D}">
      <dgm:prSet/>
      <dgm:spPr/>
      <dgm:t>
        <a:bodyPr/>
        <a:lstStyle/>
        <a:p>
          <a:pPr>
            <a:buFontTx/>
            <a:buChar char="‒"/>
          </a:pPr>
          <a:r>
            <a:rPr lang="en-US" dirty="0"/>
            <a:t>E.g., </a:t>
          </a:r>
          <a:r>
            <a:rPr lang="en-US" b="0" i="0" dirty="0"/>
            <a:t>How has your weight stopped you from doing what you want to do in life?</a:t>
          </a:r>
          <a:endParaRPr lang="en-US" dirty="0"/>
        </a:p>
      </dgm:t>
    </dgm:pt>
    <dgm:pt modelId="{AEA7C0ED-FE7D-43DB-AFDB-37E32BE7BB8D}" type="parTrans" cxnId="{BFBE163B-EF70-4D37-B23C-9A818525B23D}">
      <dgm:prSet/>
      <dgm:spPr/>
      <dgm:t>
        <a:bodyPr/>
        <a:lstStyle/>
        <a:p>
          <a:endParaRPr lang="en-US"/>
        </a:p>
      </dgm:t>
    </dgm:pt>
    <dgm:pt modelId="{6905E1DD-B56F-44BC-B1AB-58926BA0210E}" type="sibTrans" cxnId="{BFBE163B-EF70-4D37-B23C-9A818525B23D}">
      <dgm:prSet/>
      <dgm:spPr/>
      <dgm:t>
        <a:bodyPr/>
        <a:lstStyle/>
        <a:p>
          <a:endParaRPr lang="en-US"/>
        </a:p>
      </dgm:t>
    </dgm:pt>
    <dgm:pt modelId="{0384381C-D1C8-46E2-BE7F-CE1E36F479EF}">
      <dgm:prSet/>
      <dgm:spPr/>
      <dgm:t>
        <a:bodyPr/>
        <a:lstStyle/>
        <a:p>
          <a:r>
            <a:rPr lang="en-US" dirty="0"/>
            <a:t>Questions that focus on the advantages of change</a:t>
          </a:r>
        </a:p>
      </dgm:t>
    </dgm:pt>
    <dgm:pt modelId="{A606726D-9DBD-4198-8557-63A2EA1C4D72}" type="parTrans" cxnId="{C20BDD78-8788-45AF-B4BE-09A00D3FA2B2}">
      <dgm:prSet/>
      <dgm:spPr/>
      <dgm:t>
        <a:bodyPr/>
        <a:lstStyle/>
        <a:p>
          <a:endParaRPr lang="en-US"/>
        </a:p>
      </dgm:t>
    </dgm:pt>
    <dgm:pt modelId="{3FB93D2C-6FF0-4E34-95C8-FE1B66FD3169}" type="sibTrans" cxnId="{C20BDD78-8788-45AF-B4BE-09A00D3FA2B2}">
      <dgm:prSet/>
      <dgm:spPr/>
      <dgm:t>
        <a:bodyPr/>
        <a:lstStyle/>
        <a:p>
          <a:endParaRPr lang="en-US"/>
        </a:p>
      </dgm:t>
    </dgm:pt>
    <dgm:pt modelId="{288D0CDF-9075-4CE0-9461-935ED2040905}">
      <dgm:prSet/>
      <dgm:spPr/>
      <dgm:t>
        <a:bodyPr/>
        <a:lstStyle/>
        <a:p>
          <a:pPr>
            <a:buFontTx/>
            <a:buChar char="‒"/>
          </a:pPr>
          <a:r>
            <a:rPr lang="en-US" dirty="0"/>
            <a:t>E.g., What would be good things about attaining a healthier weight?</a:t>
          </a:r>
        </a:p>
      </dgm:t>
    </dgm:pt>
    <dgm:pt modelId="{684743E6-0967-4FEF-A99C-5669182B3ED3}" type="parTrans" cxnId="{F7E18F27-84E7-4A39-AD2A-41A72CBDFF0F}">
      <dgm:prSet/>
      <dgm:spPr/>
      <dgm:t>
        <a:bodyPr/>
        <a:lstStyle/>
        <a:p>
          <a:endParaRPr lang="en-US"/>
        </a:p>
      </dgm:t>
    </dgm:pt>
    <dgm:pt modelId="{816577C0-D1AC-4652-AB5B-29D770DF1A10}" type="sibTrans" cxnId="{F7E18F27-84E7-4A39-AD2A-41A72CBDFF0F}">
      <dgm:prSet/>
      <dgm:spPr/>
      <dgm:t>
        <a:bodyPr/>
        <a:lstStyle/>
        <a:p>
          <a:endParaRPr lang="en-US"/>
        </a:p>
      </dgm:t>
    </dgm:pt>
    <dgm:pt modelId="{9B1E9A8B-83A1-47C2-9C4A-156CA4A0ADE7}" type="pres">
      <dgm:prSet presAssocID="{3C3F2397-F55D-4CB1-A128-4E4D7D257973}" presName="Name0" presStyleCnt="0">
        <dgm:presLayoutVars>
          <dgm:dir/>
          <dgm:animLvl val="lvl"/>
          <dgm:resizeHandles val="exact"/>
        </dgm:presLayoutVars>
      </dgm:prSet>
      <dgm:spPr/>
    </dgm:pt>
    <dgm:pt modelId="{2C551E47-BFD9-425B-BD13-853288D1B166}" type="pres">
      <dgm:prSet presAssocID="{762771D0-4990-4C59-9F5B-18CC253F6A44}" presName="linNode" presStyleCnt="0"/>
      <dgm:spPr/>
    </dgm:pt>
    <dgm:pt modelId="{953B0871-1C6A-420C-ADF7-A3184BCC3961}" type="pres">
      <dgm:prSet presAssocID="{762771D0-4990-4C59-9F5B-18CC253F6A44}" presName="parTx" presStyleLbl="revTx" presStyleIdx="0" presStyleCnt="2" custScaleX="109417">
        <dgm:presLayoutVars>
          <dgm:chMax val="1"/>
          <dgm:bulletEnabled val="1"/>
        </dgm:presLayoutVars>
      </dgm:prSet>
      <dgm:spPr/>
    </dgm:pt>
    <dgm:pt modelId="{7981BC53-2844-40C2-A23D-9412C5531C90}" type="pres">
      <dgm:prSet presAssocID="{762771D0-4990-4C59-9F5B-18CC253F6A44}" presName="bracket" presStyleLbl="parChTrans1D1" presStyleIdx="0" presStyleCnt="2"/>
      <dgm:spPr/>
    </dgm:pt>
    <dgm:pt modelId="{8D772DCE-673F-4304-A265-69EF6B727A2F}" type="pres">
      <dgm:prSet presAssocID="{762771D0-4990-4C59-9F5B-18CC253F6A44}" presName="spH" presStyleCnt="0"/>
      <dgm:spPr/>
    </dgm:pt>
    <dgm:pt modelId="{A0E5B01B-AF44-4AC3-ACB8-BBE21DB56463}" type="pres">
      <dgm:prSet presAssocID="{762771D0-4990-4C59-9F5B-18CC253F6A44}" presName="desTx" presStyleLbl="node1" presStyleIdx="0" presStyleCnt="2" custScaleX="106693">
        <dgm:presLayoutVars>
          <dgm:bulletEnabled val="1"/>
        </dgm:presLayoutVars>
      </dgm:prSet>
      <dgm:spPr/>
    </dgm:pt>
    <dgm:pt modelId="{B0E0628B-C24B-46AE-99AD-64B7BE9FE3F0}" type="pres">
      <dgm:prSet presAssocID="{365EF43D-163B-42A7-A9C8-722238B86B79}" presName="spV" presStyleCnt="0"/>
      <dgm:spPr/>
    </dgm:pt>
    <dgm:pt modelId="{D3E3220D-C58C-4899-A666-596FA9AE6FE3}" type="pres">
      <dgm:prSet presAssocID="{FAC17528-6ED2-46E9-B877-AB914146D1D8}" presName="linNode" presStyleCnt="0"/>
      <dgm:spPr/>
    </dgm:pt>
    <dgm:pt modelId="{4C17EC79-2C21-48C1-A9FA-BF657D96728E}" type="pres">
      <dgm:prSet presAssocID="{FAC17528-6ED2-46E9-B877-AB914146D1D8}" presName="parTx" presStyleLbl="revTx" presStyleIdx="1" presStyleCnt="2">
        <dgm:presLayoutVars>
          <dgm:chMax val="1"/>
          <dgm:bulletEnabled val="1"/>
        </dgm:presLayoutVars>
      </dgm:prSet>
      <dgm:spPr/>
    </dgm:pt>
    <dgm:pt modelId="{B54D922A-7C5C-4D50-B72E-3B5109AC0397}" type="pres">
      <dgm:prSet presAssocID="{FAC17528-6ED2-46E9-B877-AB914146D1D8}" presName="bracket" presStyleLbl="parChTrans1D1" presStyleIdx="1" presStyleCnt="2"/>
      <dgm:spPr/>
    </dgm:pt>
    <dgm:pt modelId="{A0D91DAA-A102-4E6B-8B62-92FF48308EDC}" type="pres">
      <dgm:prSet presAssocID="{FAC17528-6ED2-46E9-B877-AB914146D1D8}" presName="spH" presStyleCnt="0"/>
      <dgm:spPr/>
    </dgm:pt>
    <dgm:pt modelId="{940CFF14-5D45-4249-B34E-B8A297845CFF}" type="pres">
      <dgm:prSet presAssocID="{FAC17528-6ED2-46E9-B877-AB914146D1D8}" presName="desTx" presStyleLbl="node1" presStyleIdx="1" presStyleCnt="2">
        <dgm:presLayoutVars>
          <dgm:bulletEnabled val="1"/>
        </dgm:presLayoutVars>
      </dgm:prSet>
      <dgm:spPr/>
    </dgm:pt>
  </dgm:ptLst>
  <dgm:cxnLst>
    <dgm:cxn modelId="{00ECAF01-FBAE-46A4-B375-44892F4154A7}" type="presOf" srcId="{762771D0-4990-4C59-9F5B-18CC253F6A44}" destId="{953B0871-1C6A-420C-ADF7-A3184BCC3961}" srcOrd="0" destOrd="0" presId="urn:diagrams.loki3.com/BracketList"/>
    <dgm:cxn modelId="{1BB17E09-5C79-4761-B95D-FFB4A62A6913}" srcId="{3C3F2397-F55D-4CB1-A128-4E4D7D257973}" destId="{762771D0-4990-4C59-9F5B-18CC253F6A44}" srcOrd="0" destOrd="0" parTransId="{7405DD92-4850-4ACC-A339-AB4AEF246BF5}" sibTransId="{365EF43D-163B-42A7-A9C8-722238B86B79}"/>
    <dgm:cxn modelId="{F7E18F27-84E7-4A39-AD2A-41A72CBDFF0F}" srcId="{0384381C-D1C8-46E2-BE7F-CE1E36F479EF}" destId="{288D0CDF-9075-4CE0-9461-935ED2040905}" srcOrd="0" destOrd="0" parTransId="{684743E6-0967-4FEF-A99C-5669182B3ED3}" sibTransId="{816577C0-D1AC-4652-AB5B-29D770DF1A10}"/>
    <dgm:cxn modelId="{3C9DF134-68FA-45E5-90CF-55716FABE6C4}" type="presOf" srcId="{3C3F2397-F55D-4CB1-A128-4E4D7D257973}" destId="{9B1E9A8B-83A1-47C2-9C4A-156CA4A0ADE7}" srcOrd="0" destOrd="0" presId="urn:diagrams.loki3.com/BracketList"/>
    <dgm:cxn modelId="{BFBE163B-EF70-4D37-B23C-9A818525B23D}" srcId="{16C9E410-9B99-41CA-BCFE-086449E89F09}" destId="{1CD75124-5D8E-4637-AA9B-696FA0C4262D}" srcOrd="0" destOrd="0" parTransId="{AEA7C0ED-FE7D-43DB-AFDB-37E32BE7BB8D}" sibTransId="{6905E1DD-B56F-44BC-B1AB-58926BA0210E}"/>
    <dgm:cxn modelId="{01AFCC3D-5ED1-46F9-81D6-16DF22CE4C0E}" type="presOf" srcId="{2693B159-5E28-49CC-8DA4-187D5AE91915}" destId="{A0E5B01B-AF44-4AC3-ACB8-BBE21DB56463}" srcOrd="0" destOrd="3" presId="urn:diagrams.loki3.com/BracketList"/>
    <dgm:cxn modelId="{A1B49E62-9271-4AC9-8D4D-4A6403BFB3BC}" type="presOf" srcId="{C42E05CA-E943-49CA-A2CB-624B6776DB3C}" destId="{A0E5B01B-AF44-4AC3-ACB8-BBE21DB56463}" srcOrd="0" destOrd="1" presId="urn:diagrams.loki3.com/BracketList"/>
    <dgm:cxn modelId="{85F02148-C73D-4C2C-9C72-49AB9678C81A}" type="presOf" srcId="{288D0CDF-9075-4CE0-9461-935ED2040905}" destId="{940CFF14-5D45-4249-B34E-B8A297845CFF}" srcOrd="0" destOrd="3" presId="urn:diagrams.loki3.com/BracketList"/>
    <dgm:cxn modelId="{89E52F6D-B72A-4A0C-90CB-4486C8C68D79}" type="presOf" srcId="{0C6D409A-B73F-4810-9DA6-EF9473D56B2A}" destId="{A0E5B01B-AF44-4AC3-ACB8-BBE21DB56463}" srcOrd="0" destOrd="0" presId="urn:diagrams.loki3.com/BracketList"/>
    <dgm:cxn modelId="{770CD056-A1E9-44FE-9B70-D43E29BAB50D}" type="presOf" srcId="{0384381C-D1C8-46E2-BE7F-CE1E36F479EF}" destId="{940CFF14-5D45-4249-B34E-B8A297845CFF}" srcOrd="0" destOrd="2" presId="urn:diagrams.loki3.com/BracketList"/>
    <dgm:cxn modelId="{C20BDD78-8788-45AF-B4BE-09A00D3FA2B2}" srcId="{FAC17528-6ED2-46E9-B877-AB914146D1D8}" destId="{0384381C-D1C8-46E2-BE7F-CE1E36F479EF}" srcOrd="1" destOrd="0" parTransId="{A606726D-9DBD-4198-8557-63A2EA1C4D72}" sibTransId="{3FB93D2C-6FF0-4E34-95C8-FE1B66FD3169}"/>
    <dgm:cxn modelId="{2EADDE90-BBA8-456B-911B-EC4DD0BFCF14}" type="presOf" srcId="{16C9E410-9B99-41CA-BCFE-086449E89F09}" destId="{940CFF14-5D45-4249-B34E-B8A297845CFF}" srcOrd="0" destOrd="0" presId="urn:diagrams.loki3.com/BracketList"/>
    <dgm:cxn modelId="{EBE4EF98-BE85-4938-B6BC-B9E9875B00EF}" srcId="{FAC17528-6ED2-46E9-B877-AB914146D1D8}" destId="{16C9E410-9B99-41CA-BCFE-086449E89F09}" srcOrd="0" destOrd="0" parTransId="{EB1E4B3F-DBCF-4832-8830-675550FF9220}" sibTransId="{D3010512-44ED-4283-BEC1-14CA164EB6C6}"/>
    <dgm:cxn modelId="{EE75509C-D247-48DD-B522-4E4267902582}" type="presOf" srcId="{1CD75124-5D8E-4637-AA9B-696FA0C4262D}" destId="{940CFF14-5D45-4249-B34E-B8A297845CFF}" srcOrd="0" destOrd="1" presId="urn:diagrams.loki3.com/BracketList"/>
    <dgm:cxn modelId="{188625A6-0D5E-49AA-9034-0F44088AE189}" srcId="{3C3F2397-F55D-4CB1-A128-4E4D7D257973}" destId="{FAC17528-6ED2-46E9-B877-AB914146D1D8}" srcOrd="1" destOrd="0" parTransId="{FF85C602-EFFB-46F7-9B9B-5C88FEBBDB5B}" sibTransId="{0F3266AE-C044-4F74-9305-99280F23BE15}"/>
    <dgm:cxn modelId="{E7D51BB0-8848-4244-B8BE-C458D3E33724}" srcId="{762771D0-4990-4C59-9F5B-18CC253F6A44}" destId="{AB914717-6832-4D4F-B59C-CFDB476E708E}" srcOrd="4" destOrd="0" parTransId="{4C437CC5-E0E8-492D-86FD-8F7E2365053D}" sibTransId="{BA24453B-A4C4-4D22-912B-216FCD33C35B}"/>
    <dgm:cxn modelId="{FBF901B2-773D-445F-AE68-2399E54BCFDC}" srcId="{762771D0-4990-4C59-9F5B-18CC253F6A44}" destId="{F3D69850-4341-4E16-8871-9562C8A24510}" srcOrd="2" destOrd="0" parTransId="{8DE5BDBB-DBA7-43A7-AFBE-A967F5DFB1ED}" sibTransId="{21D69E39-80B2-44D1-ACE2-217EC1B3FCDB}"/>
    <dgm:cxn modelId="{5B1E9AB6-0C94-4AB8-96A8-08649529D2D9}" srcId="{762771D0-4990-4C59-9F5B-18CC253F6A44}" destId="{2693B159-5E28-49CC-8DA4-187D5AE91915}" srcOrd="3" destOrd="0" parTransId="{C2788065-7A7D-4370-A0BC-13242C60CFF5}" sibTransId="{301BDAB8-0FC1-4EDA-9EDD-343E908EB58D}"/>
    <dgm:cxn modelId="{F96C20D1-A6F9-42A6-852B-34721AEEAAAC}" srcId="{762771D0-4990-4C59-9F5B-18CC253F6A44}" destId="{C42E05CA-E943-49CA-A2CB-624B6776DB3C}" srcOrd="1" destOrd="0" parTransId="{5CEAE027-0169-4B53-95C4-92E60A4847CC}" sibTransId="{AF98FBFC-557D-47CE-A39B-492EB5C17C35}"/>
    <dgm:cxn modelId="{B3BE16DA-D798-411B-85CA-160167CFDDEB}" type="presOf" srcId="{AB914717-6832-4D4F-B59C-CFDB476E708E}" destId="{A0E5B01B-AF44-4AC3-ACB8-BBE21DB56463}" srcOrd="0" destOrd="4" presId="urn:diagrams.loki3.com/BracketList"/>
    <dgm:cxn modelId="{F246A9DD-D0F2-44EE-B0D0-8FFA3AEB5BDE}" srcId="{762771D0-4990-4C59-9F5B-18CC253F6A44}" destId="{0C6D409A-B73F-4810-9DA6-EF9473D56B2A}" srcOrd="0" destOrd="0" parTransId="{5943DAC3-F9F5-4A54-9085-6B22888CC04B}" sibTransId="{CF910740-128E-4DED-8EEB-52BDA09661DF}"/>
    <dgm:cxn modelId="{285648EA-CECB-4866-A560-7958CE123067}" type="presOf" srcId="{FAC17528-6ED2-46E9-B877-AB914146D1D8}" destId="{4C17EC79-2C21-48C1-A9FA-BF657D96728E}" srcOrd="0" destOrd="0" presId="urn:diagrams.loki3.com/BracketList"/>
    <dgm:cxn modelId="{C901C2EE-A429-4C83-A78F-C8828B3DF48A}" type="presOf" srcId="{F3D69850-4341-4E16-8871-9562C8A24510}" destId="{A0E5B01B-AF44-4AC3-ACB8-BBE21DB56463}" srcOrd="0" destOrd="2" presId="urn:diagrams.loki3.com/BracketList"/>
    <dgm:cxn modelId="{AC5BA2D2-869A-4AA2-8D46-96D9D67672BC}" type="presParOf" srcId="{9B1E9A8B-83A1-47C2-9C4A-156CA4A0ADE7}" destId="{2C551E47-BFD9-425B-BD13-853288D1B166}" srcOrd="0" destOrd="0" presId="urn:diagrams.loki3.com/BracketList"/>
    <dgm:cxn modelId="{DA2EDF65-1D16-4514-828D-79DE067CA68C}" type="presParOf" srcId="{2C551E47-BFD9-425B-BD13-853288D1B166}" destId="{953B0871-1C6A-420C-ADF7-A3184BCC3961}" srcOrd="0" destOrd="0" presId="urn:diagrams.loki3.com/BracketList"/>
    <dgm:cxn modelId="{CF2DAA86-1996-4DBB-9E14-638A02E3EE3A}" type="presParOf" srcId="{2C551E47-BFD9-425B-BD13-853288D1B166}" destId="{7981BC53-2844-40C2-A23D-9412C5531C90}" srcOrd="1" destOrd="0" presId="urn:diagrams.loki3.com/BracketList"/>
    <dgm:cxn modelId="{DCA7C18E-FEDB-4931-8683-286A2C15B248}" type="presParOf" srcId="{2C551E47-BFD9-425B-BD13-853288D1B166}" destId="{8D772DCE-673F-4304-A265-69EF6B727A2F}" srcOrd="2" destOrd="0" presId="urn:diagrams.loki3.com/BracketList"/>
    <dgm:cxn modelId="{F0EE28E0-1F11-4F43-AF90-F15A8B38049D}" type="presParOf" srcId="{2C551E47-BFD9-425B-BD13-853288D1B166}" destId="{A0E5B01B-AF44-4AC3-ACB8-BBE21DB56463}" srcOrd="3" destOrd="0" presId="urn:diagrams.loki3.com/BracketList"/>
    <dgm:cxn modelId="{77374648-D8A6-4E1D-A0EE-E125D15448CF}" type="presParOf" srcId="{9B1E9A8B-83A1-47C2-9C4A-156CA4A0ADE7}" destId="{B0E0628B-C24B-46AE-99AD-64B7BE9FE3F0}" srcOrd="1" destOrd="0" presId="urn:diagrams.loki3.com/BracketList"/>
    <dgm:cxn modelId="{E7AEDA4E-6472-4A40-B3BB-3ADF3FAD3E3E}" type="presParOf" srcId="{9B1E9A8B-83A1-47C2-9C4A-156CA4A0ADE7}" destId="{D3E3220D-C58C-4899-A666-596FA9AE6FE3}" srcOrd="2" destOrd="0" presId="urn:diagrams.loki3.com/BracketList"/>
    <dgm:cxn modelId="{B8C074D4-3BBF-490B-918A-DCA5117621B6}" type="presParOf" srcId="{D3E3220D-C58C-4899-A666-596FA9AE6FE3}" destId="{4C17EC79-2C21-48C1-A9FA-BF657D96728E}" srcOrd="0" destOrd="0" presId="urn:diagrams.loki3.com/BracketList"/>
    <dgm:cxn modelId="{B0EA352C-76C3-4526-B391-C9AB922F51DB}" type="presParOf" srcId="{D3E3220D-C58C-4899-A666-596FA9AE6FE3}" destId="{B54D922A-7C5C-4D50-B72E-3B5109AC0397}" srcOrd="1" destOrd="0" presId="urn:diagrams.loki3.com/BracketList"/>
    <dgm:cxn modelId="{7682B2CA-61A5-4CD5-B7C2-757093D87C25}" type="presParOf" srcId="{D3E3220D-C58C-4899-A666-596FA9AE6FE3}" destId="{A0D91DAA-A102-4E6B-8B62-92FF48308EDC}" srcOrd="2" destOrd="0" presId="urn:diagrams.loki3.com/BracketList"/>
    <dgm:cxn modelId="{CB5EB327-AC85-4833-8BC3-C21566A771ED}" type="presParOf" srcId="{D3E3220D-C58C-4899-A666-596FA9AE6FE3}" destId="{940CFF14-5D45-4249-B34E-B8A297845CF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EC264-D67C-41CF-9635-F97CC90EDFA7}">
      <dsp:nvSpPr>
        <dsp:cNvPr id="0" name=""/>
        <dsp:cNvSpPr/>
      </dsp:nvSpPr>
      <dsp:spPr>
        <a:xfrm>
          <a:off x="2459592" y="491"/>
          <a:ext cx="1385252" cy="900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Environment</a:t>
          </a:r>
        </a:p>
      </dsp:txBody>
      <dsp:txXfrm>
        <a:off x="2503547" y="44446"/>
        <a:ext cx="1297342" cy="812503"/>
      </dsp:txXfrm>
    </dsp:sp>
    <dsp:sp modelId="{929F0A4A-06D3-4062-9021-341C49107590}">
      <dsp:nvSpPr>
        <dsp:cNvPr id="0" name=""/>
        <dsp:cNvSpPr/>
      </dsp:nvSpPr>
      <dsp:spPr>
        <a:xfrm>
          <a:off x="1353296" y="450698"/>
          <a:ext cx="3597844" cy="3597844"/>
        </a:xfrm>
        <a:custGeom>
          <a:avLst/>
          <a:gdLst/>
          <a:ahLst/>
          <a:cxnLst/>
          <a:rect l="0" t="0" r="0" b="0"/>
          <a:pathLst>
            <a:path>
              <a:moveTo>
                <a:pt x="2501064" y="142686"/>
              </a:moveTo>
              <a:arcTo wR="1798922" hR="1798922" stAng="17578437" swAng="196146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8CBA59-0FD4-47CA-AF38-ACA341D64D6D}">
      <dsp:nvSpPr>
        <dsp:cNvPr id="0" name=""/>
        <dsp:cNvSpPr/>
      </dsp:nvSpPr>
      <dsp:spPr>
        <a:xfrm>
          <a:off x="4170469" y="1243516"/>
          <a:ext cx="1385252" cy="900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Medical Care</a:t>
          </a:r>
        </a:p>
      </dsp:txBody>
      <dsp:txXfrm>
        <a:off x="4214424" y="1287471"/>
        <a:ext cx="1297342" cy="812503"/>
      </dsp:txXfrm>
    </dsp:sp>
    <dsp:sp modelId="{DEAD8D83-9EA7-418A-A2D5-C897FF0BCB3B}">
      <dsp:nvSpPr>
        <dsp:cNvPr id="0" name=""/>
        <dsp:cNvSpPr/>
      </dsp:nvSpPr>
      <dsp:spPr>
        <a:xfrm>
          <a:off x="1353296" y="450698"/>
          <a:ext cx="3597844" cy="3597844"/>
        </a:xfrm>
        <a:custGeom>
          <a:avLst/>
          <a:gdLst/>
          <a:ahLst/>
          <a:cxnLst/>
          <a:rect l="0" t="0" r="0" b="0"/>
          <a:pathLst>
            <a:path>
              <a:moveTo>
                <a:pt x="3595376" y="1704730"/>
              </a:moveTo>
              <a:arcTo wR="1798922" hR="1798922" stAng="21419917" swAng="219624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7B2230-6E85-41CA-9027-3AA955F3DF18}">
      <dsp:nvSpPr>
        <dsp:cNvPr id="0" name=""/>
        <dsp:cNvSpPr/>
      </dsp:nvSpPr>
      <dsp:spPr>
        <a:xfrm>
          <a:off x="3516972" y="3254772"/>
          <a:ext cx="1385252" cy="900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Genetics and Biology</a:t>
          </a:r>
        </a:p>
      </dsp:txBody>
      <dsp:txXfrm>
        <a:off x="3560927" y="3298727"/>
        <a:ext cx="1297342" cy="812503"/>
      </dsp:txXfrm>
    </dsp:sp>
    <dsp:sp modelId="{6A3E2001-3BD2-48D8-A92D-E6C02BC59DB4}">
      <dsp:nvSpPr>
        <dsp:cNvPr id="0" name=""/>
        <dsp:cNvSpPr/>
      </dsp:nvSpPr>
      <dsp:spPr>
        <a:xfrm>
          <a:off x="1353296" y="450698"/>
          <a:ext cx="3597844" cy="3597844"/>
        </a:xfrm>
        <a:custGeom>
          <a:avLst/>
          <a:gdLst/>
          <a:ahLst/>
          <a:cxnLst/>
          <a:rect l="0" t="0" r="0" b="0"/>
          <a:pathLst>
            <a:path>
              <a:moveTo>
                <a:pt x="2156529" y="3561941"/>
              </a:moveTo>
              <a:arcTo wR="1798922" hR="1798922" stAng="4712028" swAng="137594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D45518-7833-47CC-8506-ECAB680CBD87}">
      <dsp:nvSpPr>
        <dsp:cNvPr id="0" name=""/>
        <dsp:cNvSpPr/>
      </dsp:nvSpPr>
      <dsp:spPr>
        <a:xfrm>
          <a:off x="1402212" y="3254772"/>
          <a:ext cx="1385252" cy="900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Social Circumstances</a:t>
          </a:r>
        </a:p>
      </dsp:txBody>
      <dsp:txXfrm>
        <a:off x="1446167" y="3298727"/>
        <a:ext cx="1297342" cy="812503"/>
      </dsp:txXfrm>
    </dsp:sp>
    <dsp:sp modelId="{A1E054D8-7F4C-44D7-A9F0-A081C14AEB49}">
      <dsp:nvSpPr>
        <dsp:cNvPr id="0" name=""/>
        <dsp:cNvSpPr/>
      </dsp:nvSpPr>
      <dsp:spPr>
        <a:xfrm>
          <a:off x="1353296" y="450698"/>
          <a:ext cx="3597844" cy="3597844"/>
        </a:xfrm>
        <a:custGeom>
          <a:avLst/>
          <a:gdLst/>
          <a:ahLst/>
          <a:cxnLst/>
          <a:rect l="0" t="0" r="0" b="0"/>
          <a:pathLst>
            <a:path>
              <a:moveTo>
                <a:pt x="300609" y="2794502"/>
              </a:moveTo>
              <a:arcTo wR="1798922" hR="1798922" stAng="8783836" swAng="219624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7D9834-2307-4D13-B681-4E08F6ED8E1A}">
      <dsp:nvSpPr>
        <dsp:cNvPr id="0" name=""/>
        <dsp:cNvSpPr/>
      </dsp:nvSpPr>
      <dsp:spPr>
        <a:xfrm>
          <a:off x="748715" y="1243516"/>
          <a:ext cx="1385252" cy="900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0" kern="1200" dirty="0"/>
            <a:t>Individual Behavior</a:t>
          </a:r>
        </a:p>
      </dsp:txBody>
      <dsp:txXfrm>
        <a:off x="792670" y="1287471"/>
        <a:ext cx="1297342" cy="812503"/>
      </dsp:txXfrm>
    </dsp:sp>
    <dsp:sp modelId="{1953984D-34C4-4B3C-9E24-02922E0BC586}">
      <dsp:nvSpPr>
        <dsp:cNvPr id="0" name=""/>
        <dsp:cNvSpPr/>
      </dsp:nvSpPr>
      <dsp:spPr>
        <a:xfrm>
          <a:off x="1353296" y="450698"/>
          <a:ext cx="3597844" cy="3597844"/>
        </a:xfrm>
        <a:custGeom>
          <a:avLst/>
          <a:gdLst/>
          <a:ahLst/>
          <a:cxnLst/>
          <a:rect l="0" t="0" r="0" b="0"/>
          <a:pathLst>
            <a:path>
              <a:moveTo>
                <a:pt x="313454" y="784276"/>
              </a:moveTo>
              <a:arcTo wR="1798922" hR="1798922" stAng="12860097" swAng="196146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F5406-B4B6-4F81-982B-DC79531C68E7}">
      <dsp:nvSpPr>
        <dsp:cNvPr id="0" name=""/>
        <dsp:cNvSpPr/>
      </dsp:nvSpPr>
      <dsp:spPr>
        <a:xfrm>
          <a:off x="3080" y="613076"/>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Resisting the righting reflex</a:t>
          </a:r>
        </a:p>
      </dsp:txBody>
      <dsp:txXfrm>
        <a:off x="3080" y="613076"/>
        <a:ext cx="2444055" cy="1466433"/>
      </dsp:txXfrm>
    </dsp:sp>
    <dsp:sp modelId="{0E024CB7-95E8-467E-9C62-AB8D95106502}">
      <dsp:nvSpPr>
        <dsp:cNvPr id="0" name=""/>
        <dsp:cNvSpPr/>
      </dsp:nvSpPr>
      <dsp:spPr>
        <a:xfrm>
          <a:off x="2691541" y="613076"/>
          <a:ext cx="2444055" cy="146643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Understanding and exploring patient motivations</a:t>
          </a:r>
        </a:p>
      </dsp:txBody>
      <dsp:txXfrm>
        <a:off x="2691541" y="613076"/>
        <a:ext cx="2444055" cy="1466433"/>
      </dsp:txXfrm>
    </dsp:sp>
    <dsp:sp modelId="{F138258F-1A07-4E38-88F4-361EB7F7AEED}">
      <dsp:nvSpPr>
        <dsp:cNvPr id="0" name=""/>
        <dsp:cNvSpPr/>
      </dsp:nvSpPr>
      <dsp:spPr>
        <a:xfrm>
          <a:off x="5380002" y="613076"/>
          <a:ext cx="2444055" cy="146643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Active listening</a:t>
          </a:r>
        </a:p>
      </dsp:txBody>
      <dsp:txXfrm>
        <a:off x="5380002" y="613076"/>
        <a:ext cx="2444055" cy="1466433"/>
      </dsp:txXfrm>
    </dsp:sp>
    <dsp:sp modelId="{D7F5F359-C87A-47FA-8987-1229CC6F5542}">
      <dsp:nvSpPr>
        <dsp:cNvPr id="0" name=""/>
        <dsp:cNvSpPr/>
      </dsp:nvSpPr>
      <dsp:spPr>
        <a:xfrm>
          <a:off x="8068463" y="613076"/>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Empowering the patient</a:t>
          </a:r>
        </a:p>
      </dsp:txBody>
      <dsp:txXfrm>
        <a:off x="8068463" y="613076"/>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0E226-F52A-4A1B-8F77-5BBE2A9CF9DD}">
      <dsp:nvSpPr>
        <dsp:cNvPr id="0" name=""/>
        <dsp:cNvSpPr/>
      </dsp:nvSpPr>
      <dsp:spPr>
        <a:xfrm>
          <a:off x="7164476" y="108926"/>
          <a:ext cx="1703442" cy="170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Changes high-risk lifestyle behaviors</a:t>
          </a:r>
        </a:p>
      </dsp:txBody>
      <dsp:txXfrm>
        <a:off x="7164476" y="108926"/>
        <a:ext cx="1703442" cy="1703442"/>
      </dsp:txXfrm>
    </dsp:sp>
    <dsp:sp modelId="{1D4871ED-C576-43EE-B0BF-1BCCB64C93DC}">
      <dsp:nvSpPr>
        <dsp:cNvPr id="0" name=""/>
        <dsp:cNvSpPr/>
      </dsp:nvSpPr>
      <dsp:spPr>
        <a:xfrm>
          <a:off x="4164828" y="1745"/>
          <a:ext cx="4810270" cy="4810270"/>
        </a:xfrm>
        <a:prstGeom prst="circularArrow">
          <a:avLst>
            <a:gd name="adj1" fmla="val 6905"/>
            <a:gd name="adj2" fmla="val 465622"/>
            <a:gd name="adj3" fmla="val 548279"/>
            <a:gd name="adj4" fmla="val 20586099"/>
            <a:gd name="adj5" fmla="val 8056"/>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014C816-0234-40C9-B01F-D31C2890FFD0}">
      <dsp:nvSpPr>
        <dsp:cNvPr id="0" name=""/>
        <dsp:cNvSpPr/>
      </dsp:nvSpPr>
      <dsp:spPr>
        <a:xfrm>
          <a:off x="7164476" y="3001393"/>
          <a:ext cx="1703442" cy="170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Increases patient engagement in treatment</a:t>
          </a:r>
        </a:p>
      </dsp:txBody>
      <dsp:txXfrm>
        <a:off x="7164476" y="3001393"/>
        <a:ext cx="1703442" cy="1703442"/>
      </dsp:txXfrm>
    </dsp:sp>
    <dsp:sp modelId="{FBF41263-D244-47DD-B671-832E5DAB85FA}">
      <dsp:nvSpPr>
        <dsp:cNvPr id="0" name=""/>
        <dsp:cNvSpPr/>
      </dsp:nvSpPr>
      <dsp:spPr>
        <a:xfrm>
          <a:off x="4164828" y="1745"/>
          <a:ext cx="4810270" cy="4810270"/>
        </a:xfrm>
        <a:prstGeom prst="circularArrow">
          <a:avLst>
            <a:gd name="adj1" fmla="val 6905"/>
            <a:gd name="adj2" fmla="val 465622"/>
            <a:gd name="adj3" fmla="val 5948279"/>
            <a:gd name="adj4" fmla="val 4386099"/>
            <a:gd name="adj5" fmla="val 8056"/>
          </a:avLst>
        </a:prstGeom>
        <a:solidFill>
          <a:schemeClr val="accent4">
            <a:hueOff val="3266964"/>
            <a:satOff val="-13592"/>
            <a:lumOff val="320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7D3923E-8626-48C4-ADF9-193492A382BE}">
      <dsp:nvSpPr>
        <dsp:cNvPr id="0" name=""/>
        <dsp:cNvSpPr/>
      </dsp:nvSpPr>
      <dsp:spPr>
        <a:xfrm>
          <a:off x="4272009" y="3001393"/>
          <a:ext cx="1703442" cy="170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Builds confidence and self-esteem</a:t>
          </a:r>
        </a:p>
      </dsp:txBody>
      <dsp:txXfrm>
        <a:off x="4272009" y="3001393"/>
        <a:ext cx="1703442" cy="1703442"/>
      </dsp:txXfrm>
    </dsp:sp>
    <dsp:sp modelId="{8F9D5DF1-9F81-4218-A420-012502B52798}">
      <dsp:nvSpPr>
        <dsp:cNvPr id="0" name=""/>
        <dsp:cNvSpPr/>
      </dsp:nvSpPr>
      <dsp:spPr>
        <a:xfrm>
          <a:off x="4164828" y="1745"/>
          <a:ext cx="4810270" cy="4810270"/>
        </a:xfrm>
        <a:prstGeom prst="circularArrow">
          <a:avLst>
            <a:gd name="adj1" fmla="val 6905"/>
            <a:gd name="adj2" fmla="val 465622"/>
            <a:gd name="adj3" fmla="val 11348279"/>
            <a:gd name="adj4" fmla="val 9786099"/>
            <a:gd name="adj5" fmla="val 8056"/>
          </a:avLst>
        </a:prstGeom>
        <a:solidFill>
          <a:schemeClr val="accent4">
            <a:hueOff val="6533927"/>
            <a:satOff val="-27185"/>
            <a:lumOff val="640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8B25C9C-1832-4143-9BE7-89F64D2939D7}">
      <dsp:nvSpPr>
        <dsp:cNvPr id="0" name=""/>
        <dsp:cNvSpPr/>
      </dsp:nvSpPr>
      <dsp:spPr>
        <a:xfrm>
          <a:off x="4272009" y="108926"/>
          <a:ext cx="1703442" cy="170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Increases confidence between patients and health professionals </a:t>
          </a:r>
        </a:p>
      </dsp:txBody>
      <dsp:txXfrm>
        <a:off x="4272009" y="108926"/>
        <a:ext cx="1703442" cy="1703442"/>
      </dsp:txXfrm>
    </dsp:sp>
    <dsp:sp modelId="{C28B43AA-BC3A-42DE-B5AD-52D409861004}">
      <dsp:nvSpPr>
        <dsp:cNvPr id="0" name=""/>
        <dsp:cNvSpPr/>
      </dsp:nvSpPr>
      <dsp:spPr>
        <a:xfrm>
          <a:off x="4164828" y="1745"/>
          <a:ext cx="4810270" cy="4810270"/>
        </a:xfrm>
        <a:prstGeom prst="circularArrow">
          <a:avLst>
            <a:gd name="adj1" fmla="val 6905"/>
            <a:gd name="adj2" fmla="val 465622"/>
            <a:gd name="adj3" fmla="val 16748279"/>
            <a:gd name="adj4" fmla="val 15186099"/>
            <a:gd name="adj5" fmla="val 8056"/>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34862-9ACB-4242-B11F-DFA77555FC86}">
      <dsp:nvSpPr>
        <dsp:cNvPr id="0" name=""/>
        <dsp:cNvSpPr/>
      </dsp:nvSpPr>
      <dsp:spPr>
        <a:xfrm>
          <a:off x="0" y="22890"/>
          <a:ext cx="10515600" cy="484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Many benefits of exercise that do not entail manipulating body size:</a:t>
          </a:r>
        </a:p>
      </dsp:txBody>
      <dsp:txXfrm>
        <a:off x="23645" y="46535"/>
        <a:ext cx="10468310" cy="437089"/>
      </dsp:txXfrm>
    </dsp:sp>
    <dsp:sp modelId="{14D1CA1A-9153-46D1-AC1E-3AF9D879F085}">
      <dsp:nvSpPr>
        <dsp:cNvPr id="0" name=""/>
        <dsp:cNvSpPr/>
      </dsp:nvSpPr>
      <dsp:spPr>
        <a:xfrm>
          <a:off x="0" y="507270"/>
          <a:ext cx="10515600" cy="245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lr>
              <a:srgbClr val="547435"/>
            </a:buClr>
            <a:buChar char="•"/>
          </a:pPr>
          <a:r>
            <a:rPr lang="en-US" sz="1400" kern="1200" dirty="0"/>
            <a:t>Improves sleep</a:t>
          </a:r>
        </a:p>
        <a:p>
          <a:pPr marL="114300" lvl="1" indent="-114300" algn="l" defTabSz="622300">
            <a:lnSpc>
              <a:spcPct val="90000"/>
            </a:lnSpc>
            <a:spcBef>
              <a:spcPct val="0"/>
            </a:spcBef>
            <a:spcAft>
              <a:spcPct val="20000"/>
            </a:spcAft>
            <a:buClr>
              <a:srgbClr val="547435"/>
            </a:buClr>
            <a:buChar char="•"/>
          </a:pPr>
          <a:r>
            <a:rPr lang="en-US" sz="1400" kern="1200" dirty="0"/>
            <a:t>Decreases anxiety/depression</a:t>
          </a:r>
        </a:p>
        <a:p>
          <a:pPr marL="114300" lvl="1" indent="-114300" algn="l" defTabSz="622300">
            <a:lnSpc>
              <a:spcPct val="90000"/>
            </a:lnSpc>
            <a:spcBef>
              <a:spcPct val="0"/>
            </a:spcBef>
            <a:spcAft>
              <a:spcPct val="20000"/>
            </a:spcAft>
            <a:buClr>
              <a:srgbClr val="547435"/>
            </a:buClr>
            <a:buChar char="•"/>
          </a:pPr>
          <a:r>
            <a:rPr lang="en-US" sz="1400" kern="1200" dirty="0"/>
            <a:t>Fun</a:t>
          </a:r>
        </a:p>
        <a:p>
          <a:pPr marL="114300" lvl="1" indent="-114300" algn="l" defTabSz="622300">
            <a:lnSpc>
              <a:spcPct val="90000"/>
            </a:lnSpc>
            <a:spcBef>
              <a:spcPct val="0"/>
            </a:spcBef>
            <a:spcAft>
              <a:spcPct val="20000"/>
            </a:spcAft>
            <a:buClr>
              <a:srgbClr val="547435"/>
            </a:buClr>
            <a:buChar char="•"/>
          </a:pPr>
          <a:r>
            <a:rPr lang="en-US" sz="1400" kern="1200" dirty="0"/>
            <a:t>Increases mobility and decreases pain</a:t>
          </a:r>
        </a:p>
        <a:p>
          <a:pPr marL="114300" lvl="1" indent="-114300" algn="l" defTabSz="622300">
            <a:lnSpc>
              <a:spcPct val="90000"/>
            </a:lnSpc>
            <a:spcBef>
              <a:spcPct val="0"/>
            </a:spcBef>
            <a:spcAft>
              <a:spcPct val="20000"/>
            </a:spcAft>
            <a:buClr>
              <a:srgbClr val="547435"/>
            </a:buClr>
            <a:buChar char="•"/>
          </a:pPr>
          <a:r>
            <a:rPr lang="en-US" sz="1400" kern="1200" dirty="0"/>
            <a:t>Improves bone density</a:t>
          </a:r>
        </a:p>
        <a:p>
          <a:pPr marL="114300" lvl="1" indent="-114300" algn="l" defTabSz="622300">
            <a:lnSpc>
              <a:spcPct val="90000"/>
            </a:lnSpc>
            <a:spcBef>
              <a:spcPct val="0"/>
            </a:spcBef>
            <a:spcAft>
              <a:spcPct val="20000"/>
            </a:spcAft>
            <a:buClr>
              <a:srgbClr val="547435"/>
            </a:buClr>
            <a:buChar char="•"/>
          </a:pPr>
          <a:r>
            <a:rPr lang="en-US" sz="1400" kern="1200" dirty="0"/>
            <a:t>Improves balance/decreases falls</a:t>
          </a:r>
        </a:p>
        <a:p>
          <a:pPr marL="114300" lvl="1" indent="-114300" algn="l" defTabSz="622300">
            <a:lnSpc>
              <a:spcPct val="90000"/>
            </a:lnSpc>
            <a:spcBef>
              <a:spcPct val="0"/>
            </a:spcBef>
            <a:spcAft>
              <a:spcPct val="20000"/>
            </a:spcAft>
            <a:buClr>
              <a:srgbClr val="547435"/>
            </a:buClr>
            <a:buChar char="•"/>
          </a:pPr>
          <a:r>
            <a:rPr lang="en-US" sz="1400" kern="1200" dirty="0"/>
            <a:t>Decreases constipation</a:t>
          </a:r>
        </a:p>
        <a:p>
          <a:pPr marL="114300" lvl="1" indent="-114300" algn="l" defTabSz="622300">
            <a:lnSpc>
              <a:spcPct val="90000"/>
            </a:lnSpc>
            <a:spcBef>
              <a:spcPct val="0"/>
            </a:spcBef>
            <a:spcAft>
              <a:spcPct val="20000"/>
            </a:spcAft>
            <a:buClr>
              <a:srgbClr val="547435"/>
            </a:buClr>
            <a:buChar char="•"/>
          </a:pPr>
          <a:r>
            <a:rPr lang="en-US" sz="1400" kern="1200" dirty="0"/>
            <a:t>Improves blood pressure readings</a:t>
          </a:r>
        </a:p>
        <a:p>
          <a:pPr marL="114300" lvl="1" indent="-114300" algn="l" defTabSz="622300">
            <a:lnSpc>
              <a:spcPct val="90000"/>
            </a:lnSpc>
            <a:spcBef>
              <a:spcPct val="0"/>
            </a:spcBef>
            <a:spcAft>
              <a:spcPct val="20000"/>
            </a:spcAft>
            <a:buClr>
              <a:srgbClr val="547435"/>
            </a:buClr>
            <a:buChar char="•"/>
          </a:pPr>
          <a:r>
            <a:rPr lang="en-US" sz="1400" kern="1200" dirty="0"/>
            <a:t>Decreases pain</a:t>
          </a:r>
        </a:p>
        <a:p>
          <a:pPr marL="114300" lvl="1" indent="-114300" algn="l" defTabSz="622300">
            <a:lnSpc>
              <a:spcPct val="90000"/>
            </a:lnSpc>
            <a:spcBef>
              <a:spcPct val="0"/>
            </a:spcBef>
            <a:spcAft>
              <a:spcPct val="20000"/>
            </a:spcAft>
            <a:buClr>
              <a:srgbClr val="547435"/>
            </a:buClr>
            <a:buChar char="•"/>
          </a:pPr>
          <a:r>
            <a:rPr lang="en-US" sz="1400" kern="1200" dirty="0"/>
            <a:t>Promotes socialization</a:t>
          </a:r>
        </a:p>
      </dsp:txBody>
      <dsp:txXfrm>
        <a:off x="0" y="507270"/>
        <a:ext cx="10515600" cy="2459160"/>
      </dsp:txXfrm>
    </dsp:sp>
    <dsp:sp modelId="{9F87621B-C498-4F58-A4F2-88F2ECB9F51A}">
      <dsp:nvSpPr>
        <dsp:cNvPr id="0" name=""/>
        <dsp:cNvSpPr/>
      </dsp:nvSpPr>
      <dsp:spPr>
        <a:xfrm>
          <a:off x="0" y="2966430"/>
          <a:ext cx="10515600" cy="4843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Talk about diet in terms of the patient’s specific diagnosis</a:t>
          </a:r>
        </a:p>
      </dsp:txBody>
      <dsp:txXfrm>
        <a:off x="23645" y="2990075"/>
        <a:ext cx="10468310" cy="437089"/>
      </dsp:txXfrm>
    </dsp:sp>
    <dsp:sp modelId="{53007F73-AECB-402C-A6CD-ABE935625B3B}">
      <dsp:nvSpPr>
        <dsp:cNvPr id="0" name=""/>
        <dsp:cNvSpPr/>
      </dsp:nvSpPr>
      <dsp:spPr>
        <a:xfrm>
          <a:off x="0" y="3450810"/>
          <a:ext cx="10515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lr>
              <a:srgbClr val="547435"/>
            </a:buClr>
            <a:buChar char="•"/>
          </a:pPr>
          <a:r>
            <a:rPr lang="en-US" sz="1400" kern="1200" dirty="0"/>
            <a:t>Reduce salt intake for HTN, CAD</a:t>
          </a:r>
        </a:p>
        <a:p>
          <a:pPr marL="114300" lvl="1" indent="-114300" algn="l" defTabSz="622300">
            <a:lnSpc>
              <a:spcPct val="90000"/>
            </a:lnSpc>
            <a:spcBef>
              <a:spcPct val="0"/>
            </a:spcBef>
            <a:spcAft>
              <a:spcPct val="20000"/>
            </a:spcAft>
            <a:buClr>
              <a:srgbClr val="547435"/>
            </a:buClr>
            <a:buChar char="•"/>
          </a:pPr>
          <a:r>
            <a:rPr lang="en-US" sz="1400" kern="1200" dirty="0"/>
            <a:t>Reduce protein for CKD</a:t>
          </a:r>
        </a:p>
        <a:p>
          <a:pPr marL="114300" lvl="1" indent="-114300" algn="l" defTabSz="622300">
            <a:lnSpc>
              <a:spcPct val="90000"/>
            </a:lnSpc>
            <a:spcBef>
              <a:spcPct val="0"/>
            </a:spcBef>
            <a:spcAft>
              <a:spcPct val="20000"/>
            </a:spcAft>
            <a:buClr>
              <a:srgbClr val="547435"/>
            </a:buClr>
            <a:buChar char="•"/>
          </a:pPr>
          <a:r>
            <a:rPr lang="en-US" sz="1400" kern="1200" dirty="0"/>
            <a:t>Food in terms of fullness and energy level </a:t>
          </a:r>
        </a:p>
      </dsp:txBody>
      <dsp:txXfrm>
        <a:off x="0" y="3450810"/>
        <a:ext cx="10515600" cy="726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B0871-1C6A-420C-ADF7-A3184BCC3961}">
      <dsp:nvSpPr>
        <dsp:cNvPr id="0" name=""/>
        <dsp:cNvSpPr/>
      </dsp:nvSpPr>
      <dsp:spPr>
        <a:xfrm>
          <a:off x="4695" y="510224"/>
          <a:ext cx="2688257" cy="108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Clinicians should establish goals with the patient by: </a:t>
          </a:r>
        </a:p>
      </dsp:txBody>
      <dsp:txXfrm>
        <a:off x="4695" y="510224"/>
        <a:ext cx="2688257" cy="1081575"/>
      </dsp:txXfrm>
    </dsp:sp>
    <dsp:sp modelId="{7981BC53-2844-40C2-A23D-9412C5531C90}">
      <dsp:nvSpPr>
        <dsp:cNvPr id="0" name=""/>
        <dsp:cNvSpPr/>
      </dsp:nvSpPr>
      <dsp:spPr>
        <a:xfrm>
          <a:off x="2692952" y="53934"/>
          <a:ext cx="491378" cy="1994153"/>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E5B01B-AF44-4AC3-ACB8-BBE21DB56463}">
      <dsp:nvSpPr>
        <dsp:cNvPr id="0" name=""/>
        <dsp:cNvSpPr/>
      </dsp:nvSpPr>
      <dsp:spPr>
        <a:xfrm>
          <a:off x="3380882" y="53934"/>
          <a:ext cx="7130022" cy="19941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Expressing empathy</a:t>
          </a:r>
        </a:p>
        <a:p>
          <a:pPr marL="228600" lvl="1" indent="-228600" algn="l" defTabSz="1022350">
            <a:lnSpc>
              <a:spcPct val="90000"/>
            </a:lnSpc>
            <a:spcBef>
              <a:spcPct val="0"/>
            </a:spcBef>
            <a:spcAft>
              <a:spcPct val="15000"/>
            </a:spcAft>
            <a:buChar char="•"/>
          </a:pPr>
          <a:r>
            <a:rPr lang="en-US" sz="2300" kern="1200" dirty="0"/>
            <a:t>Developing discrepancy</a:t>
          </a:r>
        </a:p>
        <a:p>
          <a:pPr marL="228600" lvl="1" indent="-228600" algn="l" defTabSz="1022350">
            <a:lnSpc>
              <a:spcPct val="90000"/>
            </a:lnSpc>
            <a:spcBef>
              <a:spcPct val="0"/>
            </a:spcBef>
            <a:spcAft>
              <a:spcPct val="15000"/>
            </a:spcAft>
            <a:buChar char="•"/>
          </a:pPr>
          <a:r>
            <a:rPr lang="en-US" sz="2300" kern="1200" dirty="0"/>
            <a:t>Avoiding arguing</a:t>
          </a:r>
        </a:p>
        <a:p>
          <a:pPr marL="228600" lvl="1" indent="-228600" algn="l" defTabSz="1022350">
            <a:lnSpc>
              <a:spcPct val="90000"/>
            </a:lnSpc>
            <a:spcBef>
              <a:spcPct val="0"/>
            </a:spcBef>
            <a:spcAft>
              <a:spcPct val="15000"/>
            </a:spcAft>
            <a:buChar char="•"/>
          </a:pPr>
          <a:r>
            <a:rPr lang="en-US" sz="2300" kern="1200" dirty="0"/>
            <a:t>Rolling with resistance</a:t>
          </a:r>
        </a:p>
        <a:p>
          <a:pPr marL="228600" lvl="1" indent="-228600" algn="l" defTabSz="1022350">
            <a:lnSpc>
              <a:spcPct val="90000"/>
            </a:lnSpc>
            <a:spcBef>
              <a:spcPct val="0"/>
            </a:spcBef>
            <a:spcAft>
              <a:spcPct val="15000"/>
            </a:spcAft>
            <a:buChar char="•"/>
          </a:pPr>
          <a:r>
            <a:rPr lang="en-US" sz="2300" kern="1200"/>
            <a:t>Supporting self-efficacy</a:t>
          </a:r>
        </a:p>
      </dsp:txBody>
      <dsp:txXfrm>
        <a:off x="3380882" y="53934"/>
        <a:ext cx="7130022" cy="1994153"/>
      </dsp:txXfrm>
    </dsp:sp>
    <dsp:sp modelId="{4C17EC79-2C21-48C1-A9FA-BF657D96728E}">
      <dsp:nvSpPr>
        <dsp:cNvPr id="0" name=""/>
        <dsp:cNvSpPr/>
      </dsp:nvSpPr>
      <dsp:spPr>
        <a:xfrm>
          <a:off x="4695" y="3043467"/>
          <a:ext cx="2626332" cy="76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Questions that support “change”</a:t>
          </a:r>
        </a:p>
      </dsp:txBody>
      <dsp:txXfrm>
        <a:off x="4695" y="3043467"/>
        <a:ext cx="2626332" cy="768487"/>
      </dsp:txXfrm>
    </dsp:sp>
    <dsp:sp modelId="{B54D922A-7C5C-4D50-B72E-3B5109AC0397}">
      <dsp:nvSpPr>
        <dsp:cNvPr id="0" name=""/>
        <dsp:cNvSpPr/>
      </dsp:nvSpPr>
      <dsp:spPr>
        <a:xfrm>
          <a:off x="2631028" y="2130888"/>
          <a:ext cx="525266" cy="2593645"/>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0CFF14-5D45-4249-B34E-B8A297845CFF}">
      <dsp:nvSpPr>
        <dsp:cNvPr id="0" name=""/>
        <dsp:cNvSpPr/>
      </dsp:nvSpPr>
      <dsp:spPr>
        <a:xfrm>
          <a:off x="3366401" y="2130888"/>
          <a:ext cx="7143624" cy="259364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Questions that highlight the disadvantages of maintaining the status quo</a:t>
          </a:r>
        </a:p>
        <a:p>
          <a:pPr marL="457200" lvl="2" indent="-228600" algn="l" defTabSz="1022350">
            <a:lnSpc>
              <a:spcPct val="90000"/>
            </a:lnSpc>
            <a:spcBef>
              <a:spcPct val="0"/>
            </a:spcBef>
            <a:spcAft>
              <a:spcPct val="15000"/>
            </a:spcAft>
            <a:buFontTx/>
            <a:buChar char="‒"/>
          </a:pPr>
          <a:r>
            <a:rPr lang="en-US" sz="2300" kern="1200" dirty="0"/>
            <a:t>E.g., </a:t>
          </a:r>
          <a:r>
            <a:rPr lang="en-US" sz="2300" b="0" i="0" kern="1200" dirty="0"/>
            <a:t>How has your weight stopped you from doing what you want to do in life?</a:t>
          </a:r>
          <a:endParaRPr lang="en-US" sz="2300" kern="1200" dirty="0"/>
        </a:p>
        <a:p>
          <a:pPr marL="228600" lvl="1" indent="-228600" algn="l" defTabSz="1022350">
            <a:lnSpc>
              <a:spcPct val="90000"/>
            </a:lnSpc>
            <a:spcBef>
              <a:spcPct val="0"/>
            </a:spcBef>
            <a:spcAft>
              <a:spcPct val="15000"/>
            </a:spcAft>
            <a:buChar char="•"/>
          </a:pPr>
          <a:r>
            <a:rPr lang="en-US" sz="2300" kern="1200" dirty="0"/>
            <a:t>Questions that focus on the advantages of change</a:t>
          </a:r>
        </a:p>
        <a:p>
          <a:pPr marL="457200" lvl="2" indent="-228600" algn="l" defTabSz="1022350">
            <a:lnSpc>
              <a:spcPct val="90000"/>
            </a:lnSpc>
            <a:spcBef>
              <a:spcPct val="0"/>
            </a:spcBef>
            <a:spcAft>
              <a:spcPct val="15000"/>
            </a:spcAft>
            <a:buFontTx/>
            <a:buChar char="‒"/>
          </a:pPr>
          <a:r>
            <a:rPr lang="en-US" sz="2300" kern="1200" dirty="0"/>
            <a:t>E.g., What would be good things about attaining a healthier weight?</a:t>
          </a:r>
        </a:p>
      </dsp:txBody>
      <dsp:txXfrm>
        <a:off x="3366401" y="2130888"/>
        <a:ext cx="7143624" cy="259364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0374E-3547-4A3C-9EC2-B53881DE581C}"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87699-60F2-4EAD-B505-2206F85CD189}" type="slidenum">
              <a:rPr lang="en-US" smtClean="0"/>
              <a:t>‹#›</a:t>
            </a:fld>
            <a:endParaRPr lang="en-US"/>
          </a:p>
        </p:txBody>
      </p:sp>
    </p:spTree>
    <p:extLst>
      <p:ext uri="{BB962C8B-B14F-4D97-AF65-F5344CB8AC3E}">
        <p14:creationId xmlns:p14="http://schemas.microsoft.com/office/powerpoint/2010/main" val="251366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314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87699-60F2-4EAD-B505-2206F85CD189}" type="slidenum">
              <a:rPr lang="en-US" smtClean="0"/>
              <a:t>11</a:t>
            </a:fld>
            <a:endParaRPr lang="en-US"/>
          </a:p>
        </p:txBody>
      </p:sp>
    </p:spTree>
    <p:extLst>
      <p:ext uri="{BB962C8B-B14F-4D97-AF65-F5344CB8AC3E}">
        <p14:creationId xmlns:p14="http://schemas.microsoft.com/office/powerpoint/2010/main" val="13439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When treatment planning with a patient, goals are patient-centered, agreed upon, and clearly determined.</a:t>
            </a:r>
          </a:p>
        </p:txBody>
      </p:sp>
      <p:sp>
        <p:nvSpPr>
          <p:cNvPr id="4" name="Slide Number Placeholder 3"/>
          <p:cNvSpPr>
            <a:spLocks noGrp="1"/>
          </p:cNvSpPr>
          <p:nvPr>
            <p:ph type="sldNum" sz="quarter" idx="5"/>
          </p:nvPr>
        </p:nvSpPr>
        <p:spPr/>
        <p:txBody>
          <a:bodyPr/>
          <a:lstStyle/>
          <a:p>
            <a:fld id="{A0A87699-60F2-4EAD-B505-2206F85CD189}" type="slidenum">
              <a:rPr lang="en-US" smtClean="0"/>
              <a:t>12</a:t>
            </a:fld>
            <a:endParaRPr lang="en-US"/>
          </a:p>
        </p:txBody>
      </p:sp>
    </p:spTree>
    <p:extLst>
      <p:ext uri="{BB962C8B-B14F-4D97-AF65-F5344CB8AC3E}">
        <p14:creationId xmlns:p14="http://schemas.microsoft.com/office/powerpoint/2010/main" val="216232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factors are like spokes on a bike wheel (stress, movement, living environment, eating pattern, support/connection) they have to have even tension. Weight is not the only spoke on the wheel and certainly not the largest spoke. When one gets out of  balance, it puts stress on the entire system. The goal is not to be 'perfect,' but only to keep those factors in alignment overall to the best of one's ability. By prompting these types of discussions, the patient is encouraged to do their best, and avoid all/nothing thinking. All or nothing thinking can easily take someone who is making progress into a downward spiral (e.g., "I ate dessert twice this week, which was over my goal, so I might as well eat the whole gallon of ice cream." </a:t>
            </a:r>
          </a:p>
        </p:txBody>
      </p:sp>
      <p:sp>
        <p:nvSpPr>
          <p:cNvPr id="4" name="Slide Number Placeholder 3"/>
          <p:cNvSpPr>
            <a:spLocks noGrp="1"/>
          </p:cNvSpPr>
          <p:nvPr>
            <p:ph type="sldNum" sz="quarter" idx="5"/>
          </p:nvPr>
        </p:nvSpPr>
        <p:spPr/>
        <p:txBody>
          <a:bodyPr/>
          <a:lstStyle/>
          <a:p>
            <a:fld id="{B9E042CA-958B-4E16-9367-F1E8042ABDB7}" type="slidenum">
              <a:rPr lang="en-US" smtClean="0"/>
              <a:t>13</a:t>
            </a:fld>
            <a:endParaRPr lang="en-US" dirty="0"/>
          </a:p>
        </p:txBody>
      </p:sp>
    </p:spTree>
    <p:extLst>
      <p:ext uri="{BB962C8B-B14F-4D97-AF65-F5344CB8AC3E}">
        <p14:creationId xmlns:p14="http://schemas.microsoft.com/office/powerpoint/2010/main" val="16590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Just because a barrier is perceived does not make it real—it is helpful for the healthcare provider to help the patient think about what emotional and physical barriers make it difficult to lose weight (is it self-control, emotional stress eating? Mind-less-ness? By encouraging the patient to be more intentional and aware of the triggers and barriers, they are more able to change behaviors</a:t>
            </a:r>
          </a:p>
        </p:txBody>
      </p:sp>
      <p:sp>
        <p:nvSpPr>
          <p:cNvPr id="4" name="Slide Number Placeholder 3"/>
          <p:cNvSpPr>
            <a:spLocks noGrp="1"/>
          </p:cNvSpPr>
          <p:nvPr>
            <p:ph type="sldNum" sz="quarter" idx="5"/>
          </p:nvPr>
        </p:nvSpPr>
        <p:spPr/>
        <p:txBody>
          <a:bodyPr/>
          <a:lstStyle/>
          <a:p>
            <a:fld id="{A0A87699-60F2-4EAD-B505-2206F85CD189}" type="slidenum">
              <a:rPr lang="en-US" smtClean="0"/>
              <a:t>14</a:t>
            </a:fld>
            <a:endParaRPr lang="en-US"/>
          </a:p>
        </p:txBody>
      </p:sp>
    </p:spTree>
    <p:extLst>
      <p:ext uri="{BB962C8B-B14F-4D97-AF65-F5344CB8AC3E}">
        <p14:creationId xmlns:p14="http://schemas.microsoft.com/office/powerpoint/2010/main" val="392523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Small and long term goals lead to different types of motivation </a:t>
            </a:r>
          </a:p>
          <a:p>
            <a:r>
              <a:rPr lang="en-US" dirty="0">
                <a:latin typeface="Calibri"/>
                <a:ea typeface="Calibri"/>
                <a:cs typeface="Calibri"/>
              </a:rPr>
              <a:t>Have patient give example of other accomplishments and motivations</a:t>
            </a:r>
          </a:p>
          <a:p>
            <a:r>
              <a:rPr lang="en-US" dirty="0">
                <a:latin typeface="Calibri"/>
                <a:ea typeface="Calibri"/>
                <a:cs typeface="Calibri"/>
              </a:rPr>
              <a:t>Encouraging self-efficacy can lead to sustained motivation (i.e. watching grandson graduate from high school). </a:t>
            </a:r>
          </a:p>
        </p:txBody>
      </p:sp>
      <p:sp>
        <p:nvSpPr>
          <p:cNvPr id="4" name="Slide Number Placeholder 3"/>
          <p:cNvSpPr>
            <a:spLocks noGrp="1"/>
          </p:cNvSpPr>
          <p:nvPr>
            <p:ph type="sldNum" sz="quarter" idx="5"/>
          </p:nvPr>
        </p:nvSpPr>
        <p:spPr/>
        <p:txBody>
          <a:bodyPr/>
          <a:lstStyle/>
          <a:p>
            <a:fld id="{A0A87699-60F2-4EAD-B505-2206F85CD189}" type="slidenum">
              <a:rPr lang="en-US" smtClean="0"/>
              <a:t>15</a:t>
            </a:fld>
            <a:endParaRPr lang="en-US"/>
          </a:p>
        </p:txBody>
      </p:sp>
    </p:spTree>
    <p:extLst>
      <p:ext uri="{BB962C8B-B14F-4D97-AF65-F5344CB8AC3E}">
        <p14:creationId xmlns:p14="http://schemas.microsoft.com/office/powerpoint/2010/main" val="314408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Resisting the Righting—not what they 'should' or 'ought' to do—its up to them, not us</a:t>
            </a:r>
          </a:p>
          <a:p>
            <a:r>
              <a:rPr lang="en-US" dirty="0">
                <a:latin typeface="Calibri"/>
                <a:ea typeface="Calibri"/>
                <a:cs typeface="Calibri"/>
              </a:rPr>
              <a:t>Motivations—what keeps them going/past successes--</a:t>
            </a:r>
          </a:p>
          <a:p>
            <a:r>
              <a:rPr lang="en-US" dirty="0">
                <a:latin typeface="Calibri"/>
                <a:ea typeface="Calibri"/>
                <a:cs typeface="Calibri"/>
              </a:rPr>
              <a:t>Listening—what are they saying, what are they not saying</a:t>
            </a:r>
          </a:p>
          <a:p>
            <a:r>
              <a:rPr lang="en-US" dirty="0">
                <a:latin typeface="Calibri"/>
                <a:ea typeface="Calibri"/>
                <a:cs typeface="Calibri"/>
              </a:rPr>
              <a:t>Empowering-their cheerleader—the fun part.. Small success leads to greater success</a:t>
            </a:r>
          </a:p>
        </p:txBody>
      </p:sp>
      <p:sp>
        <p:nvSpPr>
          <p:cNvPr id="4" name="Slide Number Placeholder 3"/>
          <p:cNvSpPr>
            <a:spLocks noGrp="1"/>
          </p:cNvSpPr>
          <p:nvPr>
            <p:ph type="sldNum" sz="quarter" idx="5"/>
          </p:nvPr>
        </p:nvSpPr>
        <p:spPr/>
        <p:txBody>
          <a:bodyPr/>
          <a:lstStyle/>
          <a:p>
            <a:fld id="{A0A87699-60F2-4EAD-B505-2206F85CD189}" type="slidenum">
              <a:rPr lang="en-US" smtClean="0"/>
              <a:t>16</a:t>
            </a:fld>
            <a:endParaRPr lang="en-US"/>
          </a:p>
        </p:txBody>
      </p:sp>
    </p:spTree>
    <p:extLst>
      <p:ext uri="{BB962C8B-B14F-4D97-AF65-F5344CB8AC3E}">
        <p14:creationId xmlns:p14="http://schemas.microsoft.com/office/powerpoint/2010/main" val="1413823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Self-sustaining cycle</a:t>
            </a:r>
          </a:p>
          <a:p>
            <a:r>
              <a:rPr lang="en-US" dirty="0">
                <a:latin typeface="Calibri"/>
                <a:ea typeface="Calibri"/>
                <a:cs typeface="Calibri"/>
              </a:rPr>
              <a:t>Physical reminders of why they are doing what they are doing</a:t>
            </a:r>
          </a:p>
          <a:p>
            <a:r>
              <a:rPr lang="en-US" dirty="0">
                <a:latin typeface="Calibri"/>
                <a:ea typeface="Calibri"/>
                <a:cs typeface="Calibri"/>
              </a:rPr>
              <a:t>Finding help/support and identifying key factors in success</a:t>
            </a:r>
          </a:p>
        </p:txBody>
      </p:sp>
      <p:sp>
        <p:nvSpPr>
          <p:cNvPr id="4" name="Slide Number Placeholder 3"/>
          <p:cNvSpPr>
            <a:spLocks noGrp="1"/>
          </p:cNvSpPr>
          <p:nvPr>
            <p:ph type="sldNum" sz="quarter" idx="5"/>
          </p:nvPr>
        </p:nvSpPr>
        <p:spPr/>
        <p:txBody>
          <a:bodyPr/>
          <a:lstStyle/>
          <a:p>
            <a:fld id="{A0A87699-60F2-4EAD-B505-2206F85CD189}" type="slidenum">
              <a:rPr lang="en-US" smtClean="0"/>
              <a:t>17</a:t>
            </a:fld>
            <a:endParaRPr lang="en-US"/>
          </a:p>
        </p:txBody>
      </p:sp>
    </p:spTree>
    <p:extLst>
      <p:ext uri="{BB962C8B-B14F-4D97-AF65-F5344CB8AC3E}">
        <p14:creationId xmlns:p14="http://schemas.microsoft.com/office/powerpoint/2010/main" val="192100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Not all MI tools work for various reasons—changing providers, regular follow-up provider willingness to follow-up via notes/EHR records</a:t>
            </a:r>
          </a:p>
        </p:txBody>
      </p:sp>
      <p:sp>
        <p:nvSpPr>
          <p:cNvPr id="4" name="Slide Number Placeholder 3"/>
          <p:cNvSpPr>
            <a:spLocks noGrp="1"/>
          </p:cNvSpPr>
          <p:nvPr>
            <p:ph type="sldNum" sz="quarter" idx="5"/>
          </p:nvPr>
        </p:nvSpPr>
        <p:spPr/>
        <p:txBody>
          <a:bodyPr/>
          <a:lstStyle/>
          <a:p>
            <a:fld id="{A0A87699-60F2-4EAD-B505-2206F85CD189}" type="slidenum">
              <a:rPr lang="en-US" smtClean="0"/>
              <a:t>18</a:t>
            </a:fld>
            <a:endParaRPr lang="en-US"/>
          </a:p>
        </p:txBody>
      </p:sp>
    </p:spTree>
    <p:extLst>
      <p:ext uri="{BB962C8B-B14F-4D97-AF65-F5344CB8AC3E}">
        <p14:creationId xmlns:p14="http://schemas.microsoft.com/office/powerpoint/2010/main" val="1988012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Start of MI with behavioral health in 1970's—ach and veterans </a:t>
            </a:r>
          </a:p>
        </p:txBody>
      </p:sp>
      <p:sp>
        <p:nvSpPr>
          <p:cNvPr id="4" name="Slide Number Placeholder 3"/>
          <p:cNvSpPr>
            <a:spLocks noGrp="1"/>
          </p:cNvSpPr>
          <p:nvPr>
            <p:ph type="sldNum" sz="quarter" idx="5"/>
          </p:nvPr>
        </p:nvSpPr>
        <p:spPr/>
        <p:txBody>
          <a:bodyPr/>
          <a:lstStyle/>
          <a:p>
            <a:fld id="{A0A87699-60F2-4EAD-B505-2206F85CD189}" type="slidenum">
              <a:rPr lang="en-US" smtClean="0"/>
              <a:t>19</a:t>
            </a:fld>
            <a:endParaRPr lang="en-US"/>
          </a:p>
        </p:txBody>
      </p:sp>
    </p:spTree>
    <p:extLst>
      <p:ext uri="{BB962C8B-B14F-4D97-AF65-F5344CB8AC3E}">
        <p14:creationId xmlns:p14="http://schemas.microsoft.com/office/powerpoint/2010/main" val="1990921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87699-60F2-4EAD-B505-2206F85CD189}" type="slidenum">
              <a:rPr lang="en-US" smtClean="0"/>
              <a:t>20</a:t>
            </a:fld>
            <a:endParaRPr lang="en-US" dirty="0"/>
          </a:p>
        </p:txBody>
      </p:sp>
    </p:spTree>
    <p:extLst>
      <p:ext uri="{BB962C8B-B14F-4D97-AF65-F5344CB8AC3E}">
        <p14:creationId xmlns:p14="http://schemas.microsoft.com/office/powerpoint/2010/main" val="159386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a:t>A few logistical reminders before we get started… Please keep yourselves on mute throughout the session to avoid background noise. We welcome you to use the chat function or coming off mute to engage with faculty and your fellow learners through out the session. And lastly, we love to be able to see all of you who join our learning community so if you’re able to, please share your camera with us. </a:t>
            </a:r>
          </a:p>
          <a:p>
            <a:endParaRPr lang="en-US" sz="1600"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4927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87699-60F2-4EAD-B505-2206F85CD189}" type="slidenum">
              <a:rPr lang="en-US" smtClean="0"/>
              <a:t>21</a:t>
            </a:fld>
            <a:endParaRPr lang="en-US"/>
          </a:p>
        </p:txBody>
      </p:sp>
    </p:spTree>
    <p:extLst>
      <p:ext uri="{BB962C8B-B14F-4D97-AF65-F5344CB8AC3E}">
        <p14:creationId xmlns:p14="http://schemas.microsoft.com/office/powerpoint/2010/main" val="1411213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Language matters—already feeling shamed and vulnerable-don't want to add to stigma. </a:t>
            </a:r>
          </a:p>
          <a:p>
            <a:r>
              <a:rPr lang="en-US" dirty="0">
                <a:latin typeface="Calibri"/>
                <a:ea typeface="Calibri"/>
                <a:cs typeface="Calibri"/>
              </a:rPr>
              <a:t>If time/relationship--ask them about their feelings around body image</a:t>
            </a:r>
          </a:p>
        </p:txBody>
      </p:sp>
      <p:sp>
        <p:nvSpPr>
          <p:cNvPr id="4" name="Slide Number Placeholder 3"/>
          <p:cNvSpPr>
            <a:spLocks noGrp="1"/>
          </p:cNvSpPr>
          <p:nvPr>
            <p:ph type="sldNum" sz="quarter" idx="5"/>
          </p:nvPr>
        </p:nvSpPr>
        <p:spPr/>
        <p:txBody>
          <a:bodyPr/>
          <a:lstStyle/>
          <a:p>
            <a:fld id="{A0A87699-60F2-4EAD-B505-2206F85CD189}" type="slidenum">
              <a:rPr lang="en-US" smtClean="0"/>
              <a:t>23</a:t>
            </a:fld>
            <a:endParaRPr lang="en-US"/>
          </a:p>
        </p:txBody>
      </p:sp>
    </p:spTree>
    <p:extLst>
      <p:ext uri="{BB962C8B-B14F-4D97-AF65-F5344CB8AC3E}">
        <p14:creationId xmlns:p14="http://schemas.microsoft.com/office/powerpoint/2010/main" val="3041112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Self-explanatory</a:t>
            </a:r>
          </a:p>
        </p:txBody>
      </p:sp>
      <p:sp>
        <p:nvSpPr>
          <p:cNvPr id="4" name="Slide Number Placeholder 3"/>
          <p:cNvSpPr>
            <a:spLocks noGrp="1"/>
          </p:cNvSpPr>
          <p:nvPr>
            <p:ph type="sldNum" sz="quarter" idx="5"/>
          </p:nvPr>
        </p:nvSpPr>
        <p:spPr/>
        <p:txBody>
          <a:bodyPr/>
          <a:lstStyle/>
          <a:p>
            <a:fld id="{A0A87699-60F2-4EAD-B505-2206F85CD189}" type="slidenum">
              <a:rPr lang="en-US" smtClean="0"/>
              <a:t>24</a:t>
            </a:fld>
            <a:endParaRPr lang="en-US"/>
          </a:p>
        </p:txBody>
      </p:sp>
    </p:spTree>
    <p:extLst>
      <p:ext uri="{BB962C8B-B14F-4D97-AF65-F5344CB8AC3E}">
        <p14:creationId xmlns:p14="http://schemas.microsoft.com/office/powerpoint/2010/main" val="1289477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87699-60F2-4EAD-B505-2206F85CD189}" type="slidenum">
              <a:rPr lang="en-US" smtClean="0"/>
              <a:t>25</a:t>
            </a:fld>
            <a:endParaRPr lang="en-US"/>
          </a:p>
        </p:txBody>
      </p:sp>
    </p:spTree>
    <p:extLst>
      <p:ext uri="{BB962C8B-B14F-4D97-AF65-F5344CB8AC3E}">
        <p14:creationId xmlns:p14="http://schemas.microsoft.com/office/powerpoint/2010/main" val="444307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Ask them if we can talk about it</a:t>
            </a:r>
          </a:p>
          <a:p>
            <a:r>
              <a:rPr lang="en-US" dirty="0">
                <a:latin typeface="Calibri"/>
                <a:ea typeface="Calibri"/>
                <a:cs typeface="Calibri"/>
              </a:rPr>
              <a:t>Be aware of your own biases/struggles/experiences</a:t>
            </a:r>
          </a:p>
        </p:txBody>
      </p:sp>
      <p:sp>
        <p:nvSpPr>
          <p:cNvPr id="4" name="Slide Number Placeholder 3"/>
          <p:cNvSpPr>
            <a:spLocks noGrp="1"/>
          </p:cNvSpPr>
          <p:nvPr>
            <p:ph type="sldNum" sz="quarter" idx="5"/>
          </p:nvPr>
        </p:nvSpPr>
        <p:spPr/>
        <p:txBody>
          <a:bodyPr/>
          <a:lstStyle/>
          <a:p>
            <a:fld id="{A0A87699-60F2-4EAD-B505-2206F85CD189}" type="slidenum">
              <a:rPr lang="en-US" smtClean="0"/>
              <a:t>26</a:t>
            </a:fld>
            <a:endParaRPr lang="en-US"/>
          </a:p>
        </p:txBody>
      </p:sp>
    </p:spTree>
    <p:extLst>
      <p:ext uri="{BB962C8B-B14F-4D97-AF65-F5344CB8AC3E}">
        <p14:creationId xmlns:p14="http://schemas.microsoft.com/office/powerpoint/2010/main" val="3171769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Add social aspect/energy aspect—incorporate long term goals</a:t>
            </a:r>
          </a:p>
        </p:txBody>
      </p:sp>
      <p:sp>
        <p:nvSpPr>
          <p:cNvPr id="4" name="Slide Number Placeholder 3"/>
          <p:cNvSpPr>
            <a:spLocks noGrp="1"/>
          </p:cNvSpPr>
          <p:nvPr>
            <p:ph type="sldNum" sz="quarter" idx="5"/>
          </p:nvPr>
        </p:nvSpPr>
        <p:spPr/>
        <p:txBody>
          <a:bodyPr/>
          <a:lstStyle/>
          <a:p>
            <a:fld id="{A0A87699-60F2-4EAD-B505-2206F85CD189}" type="slidenum">
              <a:rPr lang="en-US" smtClean="0"/>
              <a:t>27</a:t>
            </a:fld>
            <a:endParaRPr lang="en-US"/>
          </a:p>
        </p:txBody>
      </p:sp>
    </p:spTree>
    <p:extLst>
      <p:ext uri="{BB962C8B-B14F-4D97-AF65-F5344CB8AC3E}">
        <p14:creationId xmlns:p14="http://schemas.microsoft.com/office/powerpoint/2010/main" val="292590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patient’s window of tolerance is the zone in which he or she can readily receive, process, and integrate information and respond to the demands of daily life without much difficulty</a:t>
            </a:r>
          </a:p>
        </p:txBody>
      </p:sp>
      <p:sp>
        <p:nvSpPr>
          <p:cNvPr id="4" name="Slide Number Placeholder 3"/>
          <p:cNvSpPr>
            <a:spLocks noGrp="1"/>
          </p:cNvSpPr>
          <p:nvPr>
            <p:ph type="sldNum" sz="quarter" idx="5"/>
          </p:nvPr>
        </p:nvSpPr>
        <p:spPr/>
        <p:txBody>
          <a:bodyPr/>
          <a:lstStyle/>
          <a:p>
            <a:fld id="{8B509E7E-0FAD-47B7-A9EC-40C89320DA19}" type="slidenum">
              <a:rPr lang="en-US" smtClean="0"/>
              <a:t>28</a:t>
            </a:fld>
            <a:endParaRPr lang="en-US"/>
          </a:p>
        </p:txBody>
      </p:sp>
    </p:spTree>
    <p:extLst>
      <p:ext uri="{BB962C8B-B14F-4D97-AF65-F5344CB8AC3E}">
        <p14:creationId xmlns:p14="http://schemas.microsoft.com/office/powerpoint/2010/main" val="1619360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Practice—people already use MI without calling it that... </a:t>
            </a:r>
          </a:p>
        </p:txBody>
      </p:sp>
      <p:sp>
        <p:nvSpPr>
          <p:cNvPr id="4" name="Slide Number Placeholder 3"/>
          <p:cNvSpPr>
            <a:spLocks noGrp="1"/>
          </p:cNvSpPr>
          <p:nvPr>
            <p:ph type="sldNum" sz="quarter" idx="5"/>
          </p:nvPr>
        </p:nvSpPr>
        <p:spPr/>
        <p:txBody>
          <a:bodyPr/>
          <a:lstStyle/>
          <a:p>
            <a:fld id="{A0A87699-60F2-4EAD-B505-2206F85CD189}" type="slidenum">
              <a:rPr lang="en-US" smtClean="0"/>
              <a:t>29</a:t>
            </a:fld>
            <a:endParaRPr lang="en-US"/>
          </a:p>
        </p:txBody>
      </p:sp>
    </p:spTree>
    <p:extLst>
      <p:ext uri="{BB962C8B-B14F-4D97-AF65-F5344CB8AC3E}">
        <p14:creationId xmlns:p14="http://schemas.microsoft.com/office/powerpoint/2010/main" val="2561916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87699-60F2-4EAD-B505-2206F85CD189}" type="slidenum">
              <a:rPr lang="en-US" smtClean="0"/>
              <a:t>30</a:t>
            </a:fld>
            <a:endParaRPr lang="en-US"/>
          </a:p>
        </p:txBody>
      </p:sp>
    </p:spTree>
    <p:extLst>
      <p:ext uri="{BB962C8B-B14F-4D97-AF65-F5344CB8AC3E}">
        <p14:creationId xmlns:p14="http://schemas.microsoft.com/office/powerpoint/2010/main" val="3481089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87699-60F2-4EAD-B505-2206F85CD189}" type="slidenum">
              <a:rPr lang="en-US" smtClean="0"/>
              <a:t>34</a:t>
            </a:fld>
            <a:endParaRPr lang="en-US"/>
          </a:p>
        </p:txBody>
      </p:sp>
    </p:spTree>
    <p:extLst>
      <p:ext uri="{BB962C8B-B14F-4D97-AF65-F5344CB8AC3E}">
        <p14:creationId xmlns:p14="http://schemas.microsoft.com/office/powerpoint/2010/main" val="75782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You may change your name at any time throughout the session by clicking on the three dots near your name, and selecting rename. Please use this function to change your name to</a:t>
            </a:r>
            <a:r>
              <a:rPr lang="en-US" baseline="0" dirty="0"/>
              <a:t> include your first and last name – health care center name. </a:t>
            </a:r>
            <a:r>
              <a:rPr lang="en-US" dirty="0"/>
              <a:t>We welcome you to use this feature to share your pronouns with us if you wish! To continue to make our activities more accessible, closed captioning and live transcription is also available to use as well.</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6262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NOT to do. What is the correct placement for this slide?</a:t>
            </a:r>
          </a:p>
          <a:p>
            <a:endParaRPr lang="en-US" dirty="0"/>
          </a:p>
          <a:p>
            <a:r>
              <a:rPr lang="en-US" dirty="0"/>
              <a:t>Only the team comes to the celebration, achievement not recognized, no statements of appreciation or gratitude are offered. A lost opportunity.</a:t>
            </a:r>
          </a:p>
        </p:txBody>
      </p:sp>
      <p:sp>
        <p:nvSpPr>
          <p:cNvPr id="4" name="Slide Number Placeholder 3"/>
          <p:cNvSpPr>
            <a:spLocks noGrp="1"/>
          </p:cNvSpPr>
          <p:nvPr>
            <p:ph type="sldNum" sz="quarter" idx="5"/>
          </p:nvPr>
        </p:nvSpPr>
        <p:spPr/>
        <p:txBody>
          <a:bodyPr/>
          <a:lstStyle/>
          <a:p>
            <a:fld id="{DC933AB7-57B8-4A03-853D-DBF5BD55A8D1}" type="slidenum">
              <a:rPr lang="en-US" smtClean="0"/>
              <a:t>35</a:t>
            </a:fld>
            <a:endParaRPr lang="en-US"/>
          </a:p>
        </p:txBody>
      </p:sp>
    </p:spTree>
    <p:extLst>
      <p:ext uri="{BB962C8B-B14F-4D97-AF65-F5344CB8AC3E}">
        <p14:creationId xmlns:p14="http://schemas.microsoft.com/office/powerpoint/2010/main" val="1767878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87699-60F2-4EAD-B505-2206F85CD189}" type="slidenum">
              <a:rPr lang="en-US" smtClean="0"/>
              <a:t>36</a:t>
            </a:fld>
            <a:endParaRPr lang="en-US"/>
          </a:p>
        </p:txBody>
      </p:sp>
    </p:spTree>
    <p:extLst>
      <p:ext uri="{BB962C8B-B14F-4D97-AF65-F5344CB8AC3E}">
        <p14:creationId xmlns:p14="http://schemas.microsoft.com/office/powerpoint/2010/main" val="4076832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33AB7-57B8-4A03-853D-DBF5BD55A8D1}" type="slidenum">
              <a:rPr lang="en-US" smtClean="0"/>
              <a:t>37</a:t>
            </a:fld>
            <a:endParaRPr lang="en-US"/>
          </a:p>
        </p:txBody>
      </p:sp>
    </p:spTree>
    <p:extLst>
      <p:ext uri="{BB962C8B-B14F-4D97-AF65-F5344CB8AC3E}">
        <p14:creationId xmlns:p14="http://schemas.microsoft.com/office/powerpoint/2010/main" val="3151213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8" name="Google Shape;33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QI Coaching</a:t>
            </a:r>
            <a:r>
              <a:rPr lang="en-US" baseline="0" dirty="0"/>
              <a:t> office hours this module will be held on July 23</a:t>
            </a:r>
            <a:r>
              <a:rPr lang="en-US" baseline="30000" dirty="0"/>
              <a:t>rd</a:t>
            </a:r>
            <a:r>
              <a:rPr lang="en-US" baseline="0" dirty="0"/>
              <a:t> and August 6</a:t>
            </a:r>
            <a:r>
              <a:rPr lang="en-US" baseline="30000" dirty="0"/>
              <a:t>th</a:t>
            </a:r>
            <a:r>
              <a:rPr lang="en-US" baseline="0" dirty="0"/>
              <a:t>. We would love to hear from all of you during these sessions, so we are going to ask that you pick one of the following questions to report on:</a:t>
            </a:r>
          </a:p>
          <a:p>
            <a:pPr marL="171450" indent="-171450">
              <a:buFontTx/>
              <a:buChar char="-"/>
            </a:pPr>
            <a:r>
              <a:rPr lang="en-US" baseline="0" dirty="0"/>
              <a:t>What is on success your team has experience? Please explain and show it in detail so others can try it with their groups</a:t>
            </a:r>
          </a:p>
          <a:p>
            <a:pPr marL="171450" indent="-171450">
              <a:buFontTx/>
              <a:buChar char="-"/>
            </a:pPr>
            <a:r>
              <a:rPr lang="en-US" baseline="0" dirty="0"/>
              <a:t>What is one question you have?</a:t>
            </a:r>
          </a:p>
          <a:p>
            <a:pPr marL="171450" indent="-171450">
              <a:buFontTx/>
              <a:buChar char="-"/>
            </a:pPr>
            <a:r>
              <a:rPr lang="en-US" baseline="0" dirty="0"/>
              <a:t>What is one challenge your team is facing? </a:t>
            </a:r>
          </a:p>
          <a:p>
            <a:pPr marL="171450" indent="-171450">
              <a:buFontTx/>
              <a:buChar char="-"/>
            </a:pPr>
            <a:endParaRPr lang="en-US" baseline="0" dirty="0"/>
          </a:p>
          <a:p>
            <a:pPr marL="0" indent="0">
              <a:buFontTx/>
              <a:buNone/>
            </a:pPr>
            <a:r>
              <a:rPr lang="en-US" baseline="0" dirty="0"/>
              <a:t>As always if you have any questions, please feel free to reach out to me. </a:t>
            </a:r>
            <a:endParaRPr lang="en-US" dirty="0"/>
          </a:p>
        </p:txBody>
      </p:sp>
      <p:sp>
        <p:nvSpPr>
          <p:cNvPr id="4" name="Slide Number Placeholder 3"/>
          <p:cNvSpPr>
            <a:spLocks noGrp="1"/>
          </p:cNvSpPr>
          <p:nvPr>
            <p:ph type="sldNum" sz="quarter" idx="10"/>
          </p:nvPr>
        </p:nvSpPr>
        <p:spPr/>
        <p:txBody>
          <a:bodyPr/>
          <a:lstStyle/>
          <a:p>
            <a:fld id="{83092E3F-AA83-443C-BAAF-B10E0B131E41}" type="slidenum">
              <a:rPr lang="en-US" smtClean="0"/>
              <a:t>39</a:t>
            </a:fld>
            <a:endParaRPr lang="en-US"/>
          </a:p>
        </p:txBody>
      </p:sp>
    </p:spTree>
    <p:extLst>
      <p:ext uri="{BB962C8B-B14F-4D97-AF65-F5344CB8AC3E}">
        <p14:creationId xmlns:p14="http://schemas.microsoft.com/office/powerpoint/2010/main" val="3512868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40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We would like to announce that The Module 4 rapid recap is now available on the Weitzman Education platform. These rapid recaps consist of a high level overview of the information presented during the module live session. Rapid recaps are going to be available within 2 weeks of each live session and can be found by going to the live session activity overview tab and scroll down to the header labeled “rapid recap”. Once you reach the rapid recap header, you will be able to click on the rapid recap listed below to access the resource. As always if you need additional help finding the recap you are more than welcome to reach out to me.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902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Moses Weitzman Health System</a:t>
            </a:r>
            <a:r>
              <a:rPr lang="en-US" baseline="0" dirty="0"/>
              <a:t> is jointly accredited to provide continuing education credits for your participation in these live Learning Collaborative sessions.</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037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a:t>
            </a:r>
            <a:r>
              <a:rPr lang="en-US" baseline="0" dirty="0"/>
              <a:t> faculty members have no disclosures to report.</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6558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would like</a:t>
            </a:r>
            <a:r>
              <a:rPr lang="en-US" baseline="0" dirty="0"/>
              <a:t> to acknowledge that t</a:t>
            </a:r>
            <a:r>
              <a:rPr lang="en-US" dirty="0"/>
              <a:t>his activity is supported by an independent medical educational grant from the Lilly Foundation.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585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Moses/Weitzman Health System, we value a culture of equity, inclusiveness, diversity and mutually respectful dialogue. We want to ensure that all feel welcome. If there’s anything said in today’s session that makes you feel uncomfortable, please let us know and if you have any questions regarding the program logistics I have mentioned today, please feel free to email me.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553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87699-60F2-4EAD-B505-2206F85CD189}" type="slidenum">
              <a:rPr lang="en-US" smtClean="0"/>
              <a:t>10</a:t>
            </a:fld>
            <a:endParaRPr lang="en-US"/>
          </a:p>
        </p:txBody>
      </p:sp>
    </p:spTree>
    <p:extLst>
      <p:ext uri="{BB962C8B-B14F-4D97-AF65-F5344CB8AC3E}">
        <p14:creationId xmlns:p14="http://schemas.microsoft.com/office/powerpoint/2010/main" val="443145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3597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4D8D-F815-83C4-177F-EC891A1F3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90F4C-26CA-DF75-BA3D-996D7B43D1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15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4A364-A5EF-3A02-2C4B-17DEF26DE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05C5FA-8CB7-5E79-236F-ACF0502C78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11066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DA07-37E7-E335-16FA-27235F939E40}"/>
              </a:ext>
            </a:extLst>
          </p:cNvPr>
          <p:cNvSpPr>
            <a:spLocks noGrp="1"/>
          </p:cNvSpPr>
          <p:nvPr>
            <p:ph type="title"/>
          </p:nvPr>
        </p:nvSpPr>
        <p:spPr/>
        <p:txBody>
          <a:bodyPr>
            <a:normAutofit/>
          </a:bodyPr>
          <a:lstStyle>
            <a:lvl1pPr>
              <a:defRPr lang="en-US" sz="5400" kern="1200" dirty="0">
                <a:solidFill>
                  <a:srgbClr val="4379BD"/>
                </a:solidFill>
                <a:latin typeface="+mn-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4F666804-2093-64BA-648C-235CF87C9EDB}"/>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B2BC6618-1823-0184-1F1A-4FA89EB62AB2}"/>
              </a:ext>
            </a:extLst>
          </p:cNvPr>
          <p:cNvSpPr>
            <a:spLocks noGrp="1"/>
          </p:cNvSpPr>
          <p:nvPr>
            <p:ph type="body" sz="quarter" idx="10" hasCustomPrompt="1"/>
          </p:nvPr>
        </p:nvSpPr>
        <p:spPr>
          <a:xfrm>
            <a:off x="639763" y="6194425"/>
            <a:ext cx="9867900" cy="298450"/>
          </a:xfrm>
        </p:spPr>
        <p:txBody>
          <a:bodyPr anchor="ctr">
            <a:noAutofit/>
          </a:bodyPr>
          <a:lstStyle>
            <a:lvl1pPr marL="0" indent="0" algn="l">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200">
                <a:solidFill>
                  <a:schemeClr val="tx1"/>
                </a:solidFill>
              </a:defRPr>
            </a:lvl4pPr>
            <a:lvl5pPr marL="1828800" indent="0">
              <a:buFontTx/>
              <a:buNone/>
              <a:defRPr sz="1200">
                <a:solidFill>
                  <a:schemeClr val="tx1"/>
                </a:solidFill>
              </a:defRPr>
            </a:lvl5pPr>
          </a:lstStyle>
          <a:p>
            <a:pPr lvl="0"/>
            <a:r>
              <a:rPr lang="en-US" dirty="0"/>
              <a:t>References</a:t>
            </a:r>
          </a:p>
        </p:txBody>
      </p:sp>
    </p:spTree>
    <p:custDataLst>
      <p:tags r:id="rId1"/>
    </p:custDataLst>
    <p:extLst>
      <p:ext uri="{BB962C8B-B14F-4D97-AF65-F5344CB8AC3E}">
        <p14:creationId xmlns:p14="http://schemas.microsoft.com/office/powerpoint/2010/main" val="259887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7A6B-0EE6-839B-5625-B3EF9E845E4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A2DEE0D-6E2E-33A5-B1C0-3303D31A88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0B6A38-7A56-6295-410F-5F9A126332E0}"/>
              </a:ext>
            </a:extLst>
          </p:cNvPr>
          <p:cNvSpPr>
            <a:spLocks noGrp="1"/>
          </p:cNvSpPr>
          <p:nvPr>
            <p:ph type="dt" sz="half" idx="10"/>
          </p:nvPr>
        </p:nvSpPr>
        <p:spPr/>
        <p:txBody>
          <a:bodyPr/>
          <a:lstStyle/>
          <a:p>
            <a:fld id="{CAA423A1-446A-41CB-A22A-AE61031FD26C}" type="datetimeFigureOut">
              <a:rPr lang="en-US" smtClean="0"/>
              <a:t>10/8/2024</a:t>
            </a:fld>
            <a:endParaRPr lang="en-US" dirty="0"/>
          </a:p>
        </p:txBody>
      </p:sp>
      <p:sp>
        <p:nvSpPr>
          <p:cNvPr id="5" name="Footer Placeholder 4">
            <a:extLst>
              <a:ext uri="{FF2B5EF4-FFF2-40B4-BE49-F238E27FC236}">
                <a16:creationId xmlns:a16="http://schemas.microsoft.com/office/drawing/2014/main" id="{A51CF2CF-8D1A-A255-9B5D-117F8C3B28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0015F0-D147-A1DF-D487-65BAF3033AFB}"/>
              </a:ext>
            </a:extLst>
          </p:cNvPr>
          <p:cNvSpPr>
            <a:spLocks noGrp="1"/>
          </p:cNvSpPr>
          <p:nvPr>
            <p:ph type="sldNum" sz="quarter" idx="12"/>
          </p:nvPr>
        </p:nvSpPr>
        <p:spPr/>
        <p:txBody>
          <a:bodyPr/>
          <a:lstStyle/>
          <a:p>
            <a:fld id="{774BE4E6-1062-449B-BDBB-EDC8FE8F28BE}" type="slidenum">
              <a:rPr lang="en-US" smtClean="0"/>
              <a:t>‹#›</a:t>
            </a:fld>
            <a:endParaRPr lang="en-US" dirty="0"/>
          </a:p>
        </p:txBody>
      </p:sp>
    </p:spTree>
    <p:extLst>
      <p:ext uri="{BB962C8B-B14F-4D97-AF65-F5344CB8AC3E}">
        <p14:creationId xmlns:p14="http://schemas.microsoft.com/office/powerpoint/2010/main" val="3601342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C32B-89DE-D423-0E3E-9DA45BDF7C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3D11833-BE6B-F7EC-81A8-2CF546CD040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A486F3-E1F1-3CAA-7ED9-1C9DA260679A}"/>
              </a:ext>
            </a:extLst>
          </p:cNvPr>
          <p:cNvSpPr>
            <a:spLocks noGrp="1"/>
          </p:cNvSpPr>
          <p:nvPr>
            <p:ph type="dt" sz="half" idx="10"/>
          </p:nvPr>
        </p:nvSpPr>
        <p:spPr/>
        <p:txBody>
          <a:bodyPr/>
          <a:lstStyle/>
          <a:p>
            <a:fld id="{CAA423A1-446A-41CB-A22A-AE61031FD26C}" type="datetimeFigureOut">
              <a:rPr lang="en-US" smtClean="0"/>
              <a:t>10/8/2024</a:t>
            </a:fld>
            <a:endParaRPr lang="en-US" dirty="0"/>
          </a:p>
        </p:txBody>
      </p:sp>
      <p:sp>
        <p:nvSpPr>
          <p:cNvPr id="5" name="Footer Placeholder 4">
            <a:extLst>
              <a:ext uri="{FF2B5EF4-FFF2-40B4-BE49-F238E27FC236}">
                <a16:creationId xmlns:a16="http://schemas.microsoft.com/office/drawing/2014/main" id="{B09770D2-5AF5-A706-C799-EEAA80B346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EC5218-5387-69B7-9E4B-AD6D0E028B78}"/>
              </a:ext>
            </a:extLst>
          </p:cNvPr>
          <p:cNvSpPr>
            <a:spLocks noGrp="1"/>
          </p:cNvSpPr>
          <p:nvPr>
            <p:ph type="sldNum" sz="quarter" idx="12"/>
          </p:nvPr>
        </p:nvSpPr>
        <p:spPr/>
        <p:txBody>
          <a:bodyPr/>
          <a:lstStyle/>
          <a:p>
            <a:fld id="{774BE4E6-1062-449B-BDBB-EDC8FE8F28BE}" type="slidenum">
              <a:rPr lang="en-US" smtClean="0"/>
              <a:t>‹#›</a:t>
            </a:fld>
            <a:endParaRPr lang="en-US" dirty="0"/>
          </a:p>
        </p:txBody>
      </p:sp>
    </p:spTree>
    <p:extLst>
      <p:ext uri="{BB962C8B-B14F-4D97-AF65-F5344CB8AC3E}">
        <p14:creationId xmlns:p14="http://schemas.microsoft.com/office/powerpoint/2010/main" val="391174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DA07-37E7-E335-16FA-27235F939E40}"/>
              </a:ext>
            </a:extLst>
          </p:cNvPr>
          <p:cNvSpPr>
            <a:spLocks noGrp="1"/>
          </p:cNvSpPr>
          <p:nvPr>
            <p:ph type="title"/>
          </p:nvPr>
        </p:nvSpPr>
        <p:spPr/>
        <p:txBody>
          <a:bodyPr>
            <a:normAutofit/>
          </a:bodyPr>
          <a:lstStyle>
            <a:lvl1pPr>
              <a:defRPr lang="en-US" sz="5400" kern="1200" dirty="0">
                <a:solidFill>
                  <a:srgbClr val="4379BD"/>
                </a:solidFill>
                <a:latin typeface="+mn-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4F666804-2093-64BA-648C-235CF87C9EDB}"/>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B2BC6618-1823-0184-1F1A-4FA89EB62AB2}"/>
              </a:ext>
            </a:extLst>
          </p:cNvPr>
          <p:cNvSpPr>
            <a:spLocks noGrp="1"/>
          </p:cNvSpPr>
          <p:nvPr>
            <p:ph type="body" sz="quarter" idx="10" hasCustomPrompt="1"/>
          </p:nvPr>
        </p:nvSpPr>
        <p:spPr>
          <a:xfrm>
            <a:off x="639763" y="6194425"/>
            <a:ext cx="9867900" cy="298450"/>
          </a:xfrm>
        </p:spPr>
        <p:txBody>
          <a:bodyPr anchor="ctr">
            <a:noAutofit/>
          </a:bodyPr>
          <a:lstStyle>
            <a:lvl1pPr marL="0" indent="0" algn="l">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200">
                <a:solidFill>
                  <a:schemeClr val="tx1"/>
                </a:solidFill>
              </a:defRPr>
            </a:lvl4pPr>
            <a:lvl5pPr marL="1828800" indent="0">
              <a:buFontTx/>
              <a:buNone/>
              <a:defRPr sz="1200">
                <a:solidFill>
                  <a:schemeClr val="tx1"/>
                </a:solidFill>
              </a:defRPr>
            </a:lvl5pPr>
          </a:lstStyle>
          <a:p>
            <a:pPr lvl="0"/>
            <a:r>
              <a:rPr lang="en-US" dirty="0"/>
              <a:t>References</a:t>
            </a:r>
          </a:p>
        </p:txBody>
      </p:sp>
    </p:spTree>
    <p:custDataLst>
      <p:tags r:id="rId1"/>
    </p:custDataLst>
    <p:extLst>
      <p:ext uri="{BB962C8B-B14F-4D97-AF65-F5344CB8AC3E}">
        <p14:creationId xmlns:p14="http://schemas.microsoft.com/office/powerpoint/2010/main" val="97121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88001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DA07-37E7-E335-16FA-27235F939E40}"/>
              </a:ext>
            </a:extLst>
          </p:cNvPr>
          <p:cNvSpPr>
            <a:spLocks noGrp="1"/>
          </p:cNvSpPr>
          <p:nvPr>
            <p:ph type="title"/>
          </p:nvPr>
        </p:nvSpPr>
        <p:spPr/>
        <p:txBody>
          <a:bodyPr>
            <a:normAutofit/>
          </a:bodyPr>
          <a:lstStyle>
            <a:lvl1pPr>
              <a:defRPr lang="en-US" sz="5400" kern="1200" dirty="0">
                <a:solidFill>
                  <a:srgbClr val="4379BD"/>
                </a:solidFill>
                <a:latin typeface="+mn-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4F666804-2093-64BA-648C-235CF87C9EDB}"/>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B2BC6618-1823-0184-1F1A-4FA89EB62AB2}"/>
              </a:ext>
            </a:extLst>
          </p:cNvPr>
          <p:cNvSpPr>
            <a:spLocks noGrp="1"/>
          </p:cNvSpPr>
          <p:nvPr>
            <p:ph type="body" sz="quarter" idx="10" hasCustomPrompt="1"/>
          </p:nvPr>
        </p:nvSpPr>
        <p:spPr>
          <a:xfrm>
            <a:off x="639763" y="6194425"/>
            <a:ext cx="9867900" cy="298450"/>
          </a:xfrm>
        </p:spPr>
        <p:txBody>
          <a:bodyPr anchor="ctr">
            <a:noAutofit/>
          </a:bodyPr>
          <a:lstStyle>
            <a:lvl1pPr marL="0" indent="0" algn="l">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200">
                <a:solidFill>
                  <a:schemeClr val="tx1"/>
                </a:solidFill>
              </a:defRPr>
            </a:lvl4pPr>
            <a:lvl5pPr marL="1828800" indent="0">
              <a:buFontTx/>
              <a:buNone/>
              <a:defRPr sz="1200">
                <a:solidFill>
                  <a:schemeClr val="tx1"/>
                </a:solidFill>
              </a:defRPr>
            </a:lvl5pPr>
          </a:lstStyle>
          <a:p>
            <a:pPr lvl="0"/>
            <a:r>
              <a:rPr lang="en-US" dirty="0"/>
              <a:t>References</a:t>
            </a:r>
          </a:p>
        </p:txBody>
      </p:sp>
    </p:spTree>
    <p:custDataLst>
      <p:tags r:id="rId1"/>
    </p:custDataLst>
    <p:extLst>
      <p:ext uri="{BB962C8B-B14F-4D97-AF65-F5344CB8AC3E}">
        <p14:creationId xmlns:p14="http://schemas.microsoft.com/office/powerpoint/2010/main" val="207273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DA07-37E7-E335-16FA-27235F939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66804-2093-64BA-648C-235CF87C9ED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B2BC6618-1823-0184-1F1A-4FA89EB62AB2}"/>
              </a:ext>
            </a:extLst>
          </p:cNvPr>
          <p:cNvSpPr>
            <a:spLocks noGrp="1"/>
          </p:cNvSpPr>
          <p:nvPr>
            <p:ph type="body" sz="quarter" idx="10" hasCustomPrompt="1"/>
          </p:nvPr>
        </p:nvSpPr>
        <p:spPr>
          <a:xfrm>
            <a:off x="639763" y="6194425"/>
            <a:ext cx="9867900" cy="298450"/>
          </a:xfrm>
        </p:spPr>
        <p:txBody>
          <a:bodyPr anchor="ctr">
            <a:noAutofit/>
          </a:bodyPr>
          <a:lstStyle>
            <a:lvl1pPr marL="0" indent="0" algn="l">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200">
                <a:solidFill>
                  <a:schemeClr val="tx1"/>
                </a:solidFill>
              </a:defRPr>
            </a:lvl4pPr>
            <a:lvl5pPr marL="1828800" indent="0">
              <a:buFontTx/>
              <a:buNone/>
              <a:defRPr sz="1200">
                <a:solidFill>
                  <a:schemeClr val="tx1"/>
                </a:solidFill>
              </a:defRPr>
            </a:lvl5pPr>
          </a:lstStyle>
          <a:p>
            <a:pPr lvl="0"/>
            <a:r>
              <a:rPr lang="en-US" dirty="0"/>
              <a:t>References</a:t>
            </a:r>
          </a:p>
        </p:txBody>
      </p:sp>
    </p:spTree>
    <p:custDataLst>
      <p:tags r:id="rId1"/>
    </p:custDataLst>
    <p:extLst>
      <p:ext uri="{BB962C8B-B14F-4D97-AF65-F5344CB8AC3E}">
        <p14:creationId xmlns:p14="http://schemas.microsoft.com/office/powerpoint/2010/main" val="404378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A2D2-1603-BB88-29AD-A939FCA5B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D7E44D-37A7-F01E-9F2E-26B0003B7C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29565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0C60-0821-1746-1D9C-198487CDD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8404C-8264-931D-47B9-89F0832CD4E4}"/>
              </a:ext>
            </a:extLst>
          </p:cNvPr>
          <p:cNvSpPr>
            <a:spLocks noGrp="1"/>
          </p:cNvSpPr>
          <p:nvPr>
            <p:ph sz="half" idx="1"/>
          </p:nvPr>
        </p:nvSpPr>
        <p:spPr>
          <a:xfrm>
            <a:off x="838200" y="1825625"/>
            <a:ext cx="5181600" cy="3807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87A784-02BE-E4B3-F475-FEE1F8952A7D}"/>
              </a:ext>
            </a:extLst>
          </p:cNvPr>
          <p:cNvSpPr>
            <a:spLocks noGrp="1"/>
          </p:cNvSpPr>
          <p:nvPr>
            <p:ph sz="half" idx="2"/>
          </p:nvPr>
        </p:nvSpPr>
        <p:spPr>
          <a:xfrm>
            <a:off x="6172200" y="1825625"/>
            <a:ext cx="5181600" cy="3807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a:extLst>
              <a:ext uri="{FF2B5EF4-FFF2-40B4-BE49-F238E27FC236}">
                <a16:creationId xmlns:a16="http://schemas.microsoft.com/office/drawing/2014/main" id="{37313169-3DFE-7C47-8EC0-FB7054EBAD0F}"/>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360296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0F90-97B2-AC00-532D-4243294B41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639D83-D757-9D03-0114-9132BB7C6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9A293-49A1-F6E0-7B20-38212E6F3034}"/>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6C8D83-99C8-FD01-8198-7DDDDE494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83C321-2F1B-EEC4-7C98-2CDB218CF6A8}"/>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6">
            <a:extLst>
              <a:ext uri="{FF2B5EF4-FFF2-40B4-BE49-F238E27FC236}">
                <a16:creationId xmlns:a16="http://schemas.microsoft.com/office/drawing/2014/main" id="{C6EFE626-6685-B9A6-947F-5C15DC5E1E4D}"/>
              </a:ext>
            </a:extLst>
          </p:cNvPr>
          <p:cNvSpPr>
            <a:spLocks noGrp="1"/>
          </p:cNvSpPr>
          <p:nvPr>
            <p:ph type="ftr" sz="quarter" idx="10"/>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346434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9070-66BF-9CDB-9AF8-A0D64C0FB006}"/>
              </a:ext>
            </a:extLst>
          </p:cNvPr>
          <p:cNvSpPr>
            <a:spLocks noGrp="1"/>
          </p:cNvSpPr>
          <p:nvPr>
            <p:ph type="title"/>
          </p:nvPr>
        </p:nvSpPr>
        <p:spPr/>
        <p:txBody>
          <a:bodyPr/>
          <a:lstStyle/>
          <a:p>
            <a:r>
              <a:rPr lang="en-US"/>
              <a:t>Click to edit Master title style</a:t>
            </a:r>
          </a:p>
        </p:txBody>
      </p:sp>
      <p:sp>
        <p:nvSpPr>
          <p:cNvPr id="6" name="Footer Placeholder 6">
            <a:extLst>
              <a:ext uri="{FF2B5EF4-FFF2-40B4-BE49-F238E27FC236}">
                <a16:creationId xmlns:a16="http://schemas.microsoft.com/office/drawing/2014/main" id="{2DA9EB23-3C3E-0E05-3DD2-B4295A29E9B5}"/>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426605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6">
            <a:extLst>
              <a:ext uri="{FF2B5EF4-FFF2-40B4-BE49-F238E27FC236}">
                <a16:creationId xmlns:a16="http://schemas.microsoft.com/office/drawing/2014/main" id="{1B75E108-3485-DB7E-BD7C-5C8ED0CCDBD2}"/>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131808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39CC-9B10-8BF9-80B1-848A34E61C66}"/>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1F9FE2F-1253-6C10-F65B-6C4FCDDEDA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2544CDD-7172-CEC3-ED00-5E77431F0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a:extLst>
              <a:ext uri="{FF2B5EF4-FFF2-40B4-BE49-F238E27FC236}">
                <a16:creationId xmlns:a16="http://schemas.microsoft.com/office/drawing/2014/main" id="{806E5A02-46A2-BB0F-11C7-1299A5EACC3A}"/>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extLst>
      <p:ext uri="{BB962C8B-B14F-4D97-AF65-F5344CB8AC3E}">
        <p14:creationId xmlns:p14="http://schemas.microsoft.com/office/powerpoint/2010/main" val="230217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2441-270B-A739-FA99-519E17453A53}"/>
              </a:ext>
            </a:extLst>
          </p:cNvPr>
          <p:cNvSpPr>
            <a:spLocks noGrp="1"/>
          </p:cNvSpPr>
          <p:nvPr>
            <p:ph type="title"/>
          </p:nvPr>
        </p:nvSpPr>
        <p:spPr>
          <a:xfrm>
            <a:off x="640486" y="457200"/>
            <a:ext cx="4131539" cy="1600200"/>
          </a:xfrm>
        </p:spPr>
        <p:txBody>
          <a:bodyPr anchor="b"/>
          <a:lstStyle>
            <a:lvl1pPr>
              <a:defRPr sz="3200">
                <a:solidFill>
                  <a:schemeClr val="accent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B365188-A1DB-F115-1970-C43EF0F1C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6E1BE77-AE25-1E4E-CC23-6E2533132204}"/>
              </a:ext>
            </a:extLst>
          </p:cNvPr>
          <p:cNvSpPr>
            <a:spLocks noGrp="1"/>
          </p:cNvSpPr>
          <p:nvPr>
            <p:ph type="body" sz="half" idx="2"/>
          </p:nvPr>
        </p:nvSpPr>
        <p:spPr>
          <a:xfrm>
            <a:off x="640486" y="2057400"/>
            <a:ext cx="41315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a:extLst>
              <a:ext uri="{FF2B5EF4-FFF2-40B4-BE49-F238E27FC236}">
                <a16:creationId xmlns:a16="http://schemas.microsoft.com/office/drawing/2014/main" id="{E1B30313-7019-7C63-8332-6586DE80A128}"/>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extLst>
      <p:ext uri="{BB962C8B-B14F-4D97-AF65-F5344CB8AC3E}">
        <p14:creationId xmlns:p14="http://schemas.microsoft.com/office/powerpoint/2010/main" val="116513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7CF48-B560-C2EB-A885-D5C7CED4E106}"/>
              </a:ext>
            </a:extLst>
          </p:cNvPr>
          <p:cNvSpPr>
            <a:spLocks noGrp="1"/>
          </p:cNvSpPr>
          <p:nvPr>
            <p:ph type="title"/>
          </p:nvPr>
        </p:nvSpPr>
        <p:spPr>
          <a:xfrm>
            <a:off x="640488"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A4A18C-53E1-1391-76D2-4A8531EA9799}"/>
              </a:ext>
            </a:extLst>
          </p:cNvPr>
          <p:cNvSpPr>
            <a:spLocks noGrp="1"/>
          </p:cNvSpPr>
          <p:nvPr>
            <p:ph type="body" idx="1"/>
          </p:nvPr>
        </p:nvSpPr>
        <p:spPr>
          <a:xfrm>
            <a:off x="640488" y="1825625"/>
            <a:ext cx="10515600" cy="37596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9"/>
    </p:custDataLst>
    <p:extLst>
      <p:ext uri="{BB962C8B-B14F-4D97-AF65-F5344CB8AC3E}">
        <p14:creationId xmlns:p14="http://schemas.microsoft.com/office/powerpoint/2010/main" val="14316063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77" r:id="rId17"/>
  </p:sldLayoutIdLst>
  <p:txStyles>
    <p:titleStyle>
      <a:lvl1pPr algn="l" defTabSz="914400" rtl="0" eaLnBrk="1" latinLnBrk="0" hangingPunct="1">
        <a:lnSpc>
          <a:spcPct val="90000"/>
        </a:lnSpc>
        <a:spcBef>
          <a:spcPct val="0"/>
        </a:spcBef>
        <a:buNone/>
        <a:defRPr sz="5400" kern="1200">
          <a:solidFill>
            <a:srgbClr val="4379BD"/>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54743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547435"/>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47435"/>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4743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47435"/>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bestandworstever.blogspot.com/2012/06/worst-broken-spoke-i-had-ever.html" TargetMode="External"/><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obesitycanada.ca/wp-content/uploads/2020/10/Obesity-Language-Matters-_FINAL-2.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hyperlink" Target="https://medlineplus.gov/benefitsofexercise.html"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56E574-C250-2CBC-235C-693EFE218DC2}"/>
              </a:ext>
            </a:extLst>
          </p:cNvPr>
          <p:cNvSpPr txBox="1"/>
          <p:nvPr/>
        </p:nvSpPr>
        <p:spPr>
          <a:xfrm>
            <a:off x="214306" y="5010866"/>
            <a:ext cx="501343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solidFill>
                <a:effectLst/>
                <a:uLnTx/>
                <a:uFillTx/>
                <a:latin typeface="Calibri" panose="020F0502020204030204"/>
                <a:ea typeface="+mn-ea"/>
                <a:cs typeface="+mn-cs"/>
              </a:rPr>
              <a:t>Motivational Interviewing</a:t>
            </a:r>
          </a:p>
        </p:txBody>
      </p:sp>
      <p:sp>
        <p:nvSpPr>
          <p:cNvPr id="4" name="Rectangle: Rounded Corners 3">
            <a:extLst>
              <a:ext uri="{FF2B5EF4-FFF2-40B4-BE49-F238E27FC236}">
                <a16:creationId xmlns:a16="http://schemas.microsoft.com/office/drawing/2014/main" id="{7B210031-81F2-F912-AEF5-2DC5FDDD3E95}"/>
              </a:ext>
            </a:extLst>
          </p:cNvPr>
          <p:cNvSpPr/>
          <p:nvPr/>
        </p:nvSpPr>
        <p:spPr>
          <a:xfrm>
            <a:off x="1283845" y="5948622"/>
            <a:ext cx="3553709" cy="37681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Learning Collaborative Session #6</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9562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A5DE-D98E-2C38-245D-80350B586FE5}"/>
              </a:ext>
            </a:extLst>
          </p:cNvPr>
          <p:cNvSpPr>
            <a:spLocks noGrp="1"/>
          </p:cNvSpPr>
          <p:nvPr>
            <p:ph type="title"/>
          </p:nvPr>
        </p:nvSpPr>
        <p:spPr/>
        <p:txBody>
          <a:bodyPr>
            <a:normAutofit/>
          </a:bodyPr>
          <a:lstStyle/>
          <a:p>
            <a:r>
              <a:rPr lang="en-US" dirty="0">
                <a:latin typeface="Calibri"/>
                <a:ea typeface="Calibri"/>
                <a:cs typeface="Calibri"/>
              </a:rPr>
              <a:t>Series Learning Objectives</a:t>
            </a:r>
          </a:p>
        </p:txBody>
      </p:sp>
      <p:sp>
        <p:nvSpPr>
          <p:cNvPr id="3" name="Content Placeholder 2">
            <a:extLst>
              <a:ext uri="{FF2B5EF4-FFF2-40B4-BE49-F238E27FC236}">
                <a16:creationId xmlns:a16="http://schemas.microsoft.com/office/drawing/2014/main" id="{A2C24ABE-F290-C02A-5DBF-63CAEB4A2E64}"/>
              </a:ext>
            </a:extLst>
          </p:cNvPr>
          <p:cNvSpPr>
            <a:spLocks noGrp="1"/>
          </p:cNvSpPr>
          <p:nvPr>
            <p:ph idx="1"/>
          </p:nvPr>
        </p:nvSpPr>
        <p:spPr/>
        <p:txBody>
          <a:bodyPr vert="horz" lIns="91440" tIns="45720" rIns="91440" bIns="45720" rtlCol="0" anchor="t">
            <a:normAutofit/>
          </a:bodyPr>
          <a:lstStyle/>
          <a:p>
            <a:r>
              <a:rPr lang="en-US" dirty="0">
                <a:latin typeface="Calibri"/>
                <a:ea typeface="Calibri"/>
                <a:cs typeface="Calibri"/>
              </a:rPr>
              <a:t>Define metrics of your health care center against key performance measures related to the obesity care</a:t>
            </a:r>
          </a:p>
          <a:p>
            <a:r>
              <a:rPr lang="en-US" dirty="0">
                <a:effectLst/>
                <a:latin typeface="Calibri"/>
                <a:ea typeface="Calibri"/>
                <a:cs typeface="Times New Roman"/>
              </a:rPr>
              <a:t>Identify barriers to </a:t>
            </a:r>
            <a:r>
              <a:rPr lang="en-US" dirty="0">
                <a:latin typeface="Calibri"/>
                <a:ea typeface="Calibri"/>
                <a:cs typeface="Times New Roman"/>
              </a:rPr>
              <a:t>treating</a:t>
            </a:r>
            <a:r>
              <a:rPr lang="en-US" dirty="0">
                <a:effectLst/>
                <a:latin typeface="Calibri"/>
                <a:ea typeface="Calibri"/>
                <a:cs typeface="Times New Roman"/>
              </a:rPr>
              <a:t> obesity for patients </a:t>
            </a:r>
          </a:p>
          <a:p>
            <a:r>
              <a:rPr lang="en-US" dirty="0">
                <a:effectLst/>
                <a:latin typeface="Calibri"/>
                <a:ea typeface="Calibri"/>
                <a:cs typeface="Times New Roman"/>
              </a:rPr>
              <a:t>Formulate an improvement plan for establishing treatment plans for patients with obesity </a:t>
            </a:r>
          </a:p>
          <a:p>
            <a:r>
              <a:rPr lang="en-US" dirty="0">
                <a:effectLst/>
                <a:latin typeface="Calibri"/>
                <a:ea typeface="Calibri"/>
                <a:cs typeface="Times New Roman"/>
              </a:rPr>
              <a:t>Develop </a:t>
            </a:r>
            <a:r>
              <a:rPr lang="en-US" dirty="0">
                <a:latin typeface="Calibri"/>
                <a:ea typeface="Calibri"/>
                <a:cs typeface="Times New Roman"/>
              </a:rPr>
              <a:t>a</a:t>
            </a:r>
            <a:r>
              <a:rPr lang="en-US" dirty="0">
                <a:effectLst/>
                <a:latin typeface="Calibri"/>
                <a:ea typeface="Calibri"/>
                <a:cs typeface="Times New Roman"/>
              </a:rPr>
              <a:t> holistic care </a:t>
            </a:r>
            <a:r>
              <a:rPr lang="en-US" dirty="0">
                <a:latin typeface="Calibri"/>
                <a:ea typeface="Calibri"/>
                <a:cs typeface="Times New Roman"/>
              </a:rPr>
              <a:t>plan for</a:t>
            </a:r>
            <a:r>
              <a:rPr lang="en-US" dirty="0">
                <a:effectLst/>
                <a:latin typeface="Calibri"/>
                <a:ea typeface="Calibri"/>
                <a:cs typeface="Times New Roman"/>
              </a:rPr>
              <a:t> patients with obesity </a:t>
            </a:r>
            <a:endParaRPr lang="en-US" b="1" dirty="0">
              <a:latin typeface="Calibri"/>
              <a:ea typeface="Calibri"/>
              <a:cs typeface="Times New Roman"/>
            </a:endParaRPr>
          </a:p>
        </p:txBody>
      </p:sp>
    </p:spTree>
    <p:extLst>
      <p:ext uri="{BB962C8B-B14F-4D97-AF65-F5344CB8AC3E}">
        <p14:creationId xmlns:p14="http://schemas.microsoft.com/office/powerpoint/2010/main" val="196972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533E-7624-EB60-6A14-CD284ADE6713}"/>
              </a:ext>
            </a:extLst>
          </p:cNvPr>
          <p:cNvSpPr>
            <a:spLocks noGrp="1"/>
          </p:cNvSpPr>
          <p:nvPr>
            <p:ph type="title"/>
          </p:nvPr>
        </p:nvSpPr>
        <p:spPr/>
        <p:txBody>
          <a:bodyPr/>
          <a:lstStyle/>
          <a:p>
            <a:r>
              <a:rPr lang="en-US" dirty="0"/>
              <a:t>Session Learning Objectives</a:t>
            </a:r>
          </a:p>
        </p:txBody>
      </p:sp>
      <p:sp>
        <p:nvSpPr>
          <p:cNvPr id="3" name="Content Placeholder 2">
            <a:extLst>
              <a:ext uri="{FF2B5EF4-FFF2-40B4-BE49-F238E27FC236}">
                <a16:creationId xmlns:a16="http://schemas.microsoft.com/office/drawing/2014/main" id="{1629F4E4-6CFE-43EA-6F65-5E74963FF887}"/>
              </a:ext>
            </a:extLst>
          </p:cNvPr>
          <p:cNvSpPr>
            <a:spLocks noGrp="1"/>
          </p:cNvSpPr>
          <p:nvPr>
            <p:ph idx="1"/>
          </p:nvPr>
        </p:nvSpPr>
        <p:spPr/>
        <p:txBody>
          <a:bodyPr vert="horz" lIns="91440" tIns="45720" rIns="91440" bIns="45720" rtlCol="0" anchor="t">
            <a:normAutofit/>
          </a:bodyPr>
          <a:lstStyle/>
          <a:p>
            <a:r>
              <a:rPr lang="en-US" dirty="0"/>
              <a:t>Determine the impact of patient motivation on achieving health-related goals </a:t>
            </a:r>
          </a:p>
          <a:p>
            <a:r>
              <a:rPr lang="en-US" dirty="0"/>
              <a:t>Utilize motivational interviewing to facilitate shared decision-making for patients with obesity</a:t>
            </a:r>
            <a:endParaRPr lang="en-US" dirty="0">
              <a:ea typeface="Calibri"/>
              <a:cs typeface="Calibri"/>
            </a:endParaRPr>
          </a:p>
          <a:p>
            <a:r>
              <a:rPr lang="en-US" dirty="0"/>
              <a:t>Implement person-first language when discussing obesity with patients </a:t>
            </a:r>
          </a:p>
        </p:txBody>
      </p:sp>
    </p:spTree>
    <p:extLst>
      <p:ext uri="{BB962C8B-B14F-4D97-AF65-F5344CB8AC3E}">
        <p14:creationId xmlns:p14="http://schemas.microsoft.com/office/powerpoint/2010/main" val="212493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9ECFD8-164E-A45B-AB36-47E644B9D0E4}"/>
              </a:ext>
            </a:extLst>
          </p:cNvPr>
          <p:cNvSpPr>
            <a:spLocks noGrp="1"/>
          </p:cNvSpPr>
          <p:nvPr>
            <p:ph type="title"/>
          </p:nvPr>
        </p:nvSpPr>
        <p:spPr>
          <a:xfrm>
            <a:off x="575943" y="65156"/>
            <a:ext cx="10515600" cy="1325563"/>
          </a:xfrm>
        </p:spPr>
        <p:txBody>
          <a:bodyPr/>
          <a:lstStyle/>
          <a:p>
            <a:r>
              <a:rPr lang="en-US" dirty="0"/>
              <a:t>Goals of Weight Management</a:t>
            </a:r>
          </a:p>
        </p:txBody>
      </p:sp>
      <p:pic>
        <p:nvPicPr>
          <p:cNvPr id="1026" name="Picture 2" descr="The main aims of obesity management.">
            <a:extLst>
              <a:ext uri="{FF2B5EF4-FFF2-40B4-BE49-F238E27FC236}">
                <a16:creationId xmlns:a16="http://schemas.microsoft.com/office/drawing/2014/main" id="{B92E4112-932B-BB8B-C0B4-612E35437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701" y="1690688"/>
            <a:ext cx="9125243" cy="40612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2536F8-C577-5028-C9BD-71FE7E88A6F2}"/>
              </a:ext>
            </a:extLst>
          </p:cNvPr>
          <p:cNvSpPr txBox="1"/>
          <p:nvPr/>
        </p:nvSpPr>
        <p:spPr>
          <a:xfrm>
            <a:off x="429409" y="6209604"/>
            <a:ext cx="6094206" cy="307777"/>
          </a:xfrm>
          <a:prstGeom prst="rect">
            <a:avLst/>
          </a:prstGeom>
          <a:noFill/>
        </p:spPr>
        <p:txBody>
          <a:bodyPr wrap="square">
            <a:spAutoFit/>
          </a:bodyPr>
          <a:lstStyle/>
          <a:p>
            <a:pPr algn="l" fontAlgn="base"/>
            <a:r>
              <a:rPr lang="en-US" sz="1400" b="0" i="0" dirty="0">
                <a:solidFill>
                  <a:srgbClr val="212121"/>
                </a:solidFill>
                <a:effectLst/>
                <a:highlight>
                  <a:srgbClr val="FFFFFF"/>
                </a:highlight>
              </a:rPr>
              <a:t>Wharton S, et al. </a:t>
            </a:r>
            <a:r>
              <a:rPr lang="en-US" sz="1400" b="0" i="1" dirty="0">
                <a:solidFill>
                  <a:srgbClr val="212121"/>
                </a:solidFill>
                <a:effectLst/>
                <a:highlight>
                  <a:srgbClr val="FFFFFF"/>
                </a:highlight>
              </a:rPr>
              <a:t>CMAJ</a:t>
            </a:r>
            <a:r>
              <a:rPr lang="en-US" sz="1400" b="0" i="0" dirty="0">
                <a:solidFill>
                  <a:srgbClr val="212121"/>
                </a:solidFill>
                <a:effectLst/>
                <a:highlight>
                  <a:srgbClr val="FFFFFF"/>
                </a:highlight>
              </a:rPr>
              <a:t>. 2020;192(31): E875-E891.</a:t>
            </a:r>
          </a:p>
        </p:txBody>
      </p:sp>
    </p:spTree>
    <p:extLst>
      <p:ext uri="{BB962C8B-B14F-4D97-AF65-F5344CB8AC3E}">
        <p14:creationId xmlns:p14="http://schemas.microsoft.com/office/powerpoint/2010/main" val="120948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40CF-F1A7-43ED-BEC7-61E7DD69CB69}"/>
              </a:ext>
            </a:extLst>
          </p:cNvPr>
          <p:cNvSpPr>
            <a:spLocks noGrp="1"/>
          </p:cNvSpPr>
          <p:nvPr>
            <p:ph type="title"/>
          </p:nvPr>
        </p:nvSpPr>
        <p:spPr>
          <a:xfrm>
            <a:off x="526073" y="350059"/>
            <a:ext cx="11139854" cy="930447"/>
          </a:xfrm>
        </p:spPr>
        <p:txBody>
          <a:bodyPr vert="horz" lIns="91440" tIns="45720" rIns="91440" bIns="45720" rtlCol="0" anchor="b">
            <a:normAutofit/>
          </a:bodyPr>
          <a:lstStyle/>
          <a:p>
            <a:r>
              <a:rPr lang="en-US" dirty="0"/>
              <a:t>Whole Person Health</a:t>
            </a:r>
          </a:p>
        </p:txBody>
      </p:sp>
      <p:pic>
        <p:nvPicPr>
          <p:cNvPr id="5" name="Picture 4" descr="A picture containing bicycle, ground, orange, wheel&#10;&#10;Description automatically generated">
            <a:extLst>
              <a:ext uri="{FF2B5EF4-FFF2-40B4-BE49-F238E27FC236}">
                <a16:creationId xmlns:a16="http://schemas.microsoft.com/office/drawing/2014/main" id="{000177F3-7255-47A5-9533-D047738E7EB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8455" y="2426817"/>
            <a:ext cx="5455917" cy="3068954"/>
          </a:xfrm>
          <a:prstGeom prst="rect">
            <a:avLst/>
          </a:prstGeom>
        </p:spPr>
      </p:pic>
      <p:graphicFrame>
        <p:nvGraphicFramePr>
          <p:cNvPr id="3" name="Diagram 2">
            <a:extLst>
              <a:ext uri="{FF2B5EF4-FFF2-40B4-BE49-F238E27FC236}">
                <a16:creationId xmlns:a16="http://schemas.microsoft.com/office/drawing/2014/main" id="{A4DAC0F9-B44A-258A-2E23-E7246D947C6B}"/>
              </a:ext>
            </a:extLst>
          </p:cNvPr>
          <p:cNvGraphicFramePr/>
          <p:nvPr>
            <p:extLst>
              <p:ext uri="{D42A27DB-BD31-4B8C-83A1-F6EECF244321}">
                <p14:modId xmlns:p14="http://schemas.microsoft.com/office/powerpoint/2010/main" val="4143295587"/>
              </p:ext>
            </p:extLst>
          </p:nvPr>
        </p:nvGraphicFramePr>
        <p:xfrm>
          <a:off x="-208437" y="1632744"/>
          <a:ext cx="6304437" cy="42152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014A5B29-E374-A1E2-1F72-8E994214AE86}"/>
              </a:ext>
            </a:extLst>
          </p:cNvPr>
          <p:cNvSpPr txBox="1"/>
          <p:nvPr/>
        </p:nvSpPr>
        <p:spPr>
          <a:xfrm>
            <a:off x="2232057" y="3536064"/>
            <a:ext cx="1423447" cy="408623"/>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b="1" dirty="0"/>
              <a:t>HEALTH</a:t>
            </a:r>
          </a:p>
        </p:txBody>
      </p:sp>
    </p:spTree>
    <p:extLst>
      <p:ext uri="{BB962C8B-B14F-4D97-AF65-F5344CB8AC3E}">
        <p14:creationId xmlns:p14="http://schemas.microsoft.com/office/powerpoint/2010/main" val="410237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A4F9-1EDE-CBEF-1C2C-E92D0842FE46}"/>
              </a:ext>
            </a:extLst>
          </p:cNvPr>
          <p:cNvSpPr>
            <a:spLocks noGrp="1"/>
          </p:cNvSpPr>
          <p:nvPr>
            <p:ph type="title"/>
          </p:nvPr>
        </p:nvSpPr>
        <p:spPr/>
        <p:txBody>
          <a:bodyPr>
            <a:noAutofit/>
          </a:bodyPr>
          <a:lstStyle/>
          <a:p>
            <a:r>
              <a:rPr lang="en-US" dirty="0"/>
              <a:t>Perceived Patient Barriers to Change in Obesity</a:t>
            </a:r>
          </a:p>
        </p:txBody>
      </p:sp>
      <p:sp>
        <p:nvSpPr>
          <p:cNvPr id="7" name="Content Placeholder 6">
            <a:extLst>
              <a:ext uri="{FF2B5EF4-FFF2-40B4-BE49-F238E27FC236}">
                <a16:creationId xmlns:a16="http://schemas.microsoft.com/office/drawing/2014/main" id="{381A84A2-42F0-DD22-FE00-3D345CD0FC8C}"/>
              </a:ext>
            </a:extLst>
          </p:cNvPr>
          <p:cNvSpPr>
            <a:spLocks noGrp="1"/>
          </p:cNvSpPr>
          <p:nvPr>
            <p:ph idx="1"/>
          </p:nvPr>
        </p:nvSpPr>
        <p:spPr/>
        <p:txBody>
          <a:bodyPr>
            <a:normAutofit lnSpcReduction="10000"/>
          </a:bodyPr>
          <a:lstStyle/>
          <a:p>
            <a:pPr lvl="0"/>
            <a:r>
              <a:rPr lang="en-US" dirty="0"/>
              <a:t>Insufficient self-control</a:t>
            </a:r>
          </a:p>
          <a:p>
            <a:pPr lvl="0"/>
            <a:r>
              <a:rPr lang="en-US" dirty="0"/>
              <a:t>Physical pain</a:t>
            </a:r>
          </a:p>
          <a:p>
            <a:pPr lvl="0"/>
            <a:r>
              <a:rPr lang="en-US" dirty="0"/>
              <a:t>Poor self-esteem</a:t>
            </a:r>
          </a:p>
          <a:p>
            <a:pPr lvl="0"/>
            <a:r>
              <a:rPr lang="en-US" dirty="0"/>
              <a:t>Emotional states</a:t>
            </a:r>
          </a:p>
          <a:p>
            <a:pPr lvl="0"/>
            <a:r>
              <a:rPr lang="en-US" dirty="0"/>
              <a:t>Time constraints</a:t>
            </a:r>
          </a:p>
          <a:p>
            <a:pPr lvl="0"/>
            <a:r>
              <a:rPr lang="en-US" dirty="0"/>
              <a:t>Dietary restrictions</a:t>
            </a:r>
          </a:p>
          <a:p>
            <a:pPr lvl="0"/>
            <a:r>
              <a:rPr lang="en-US" dirty="0"/>
              <a:t>Lack of support</a:t>
            </a:r>
          </a:p>
          <a:p>
            <a:pPr lvl="0"/>
            <a:r>
              <a:rPr lang="en-US" dirty="0"/>
              <a:t>Apathy/insufficient motivation</a:t>
            </a:r>
          </a:p>
        </p:txBody>
      </p:sp>
      <p:sp>
        <p:nvSpPr>
          <p:cNvPr id="5" name="TextBox 4">
            <a:extLst>
              <a:ext uri="{FF2B5EF4-FFF2-40B4-BE49-F238E27FC236}">
                <a16:creationId xmlns:a16="http://schemas.microsoft.com/office/drawing/2014/main" id="{CF98125F-8CE3-3422-C259-810D2B7B946A}"/>
              </a:ext>
            </a:extLst>
          </p:cNvPr>
          <p:cNvSpPr txBox="1"/>
          <p:nvPr/>
        </p:nvSpPr>
        <p:spPr>
          <a:xfrm>
            <a:off x="619909" y="6030648"/>
            <a:ext cx="10952181" cy="307777"/>
          </a:xfrm>
          <a:prstGeom prst="rect">
            <a:avLst/>
          </a:prstGeom>
          <a:noFill/>
        </p:spPr>
        <p:txBody>
          <a:bodyPr wrap="square">
            <a:spAutoFit/>
          </a:bodyPr>
          <a:lstStyle/>
          <a:p>
            <a:r>
              <a:rPr lang="en-US" sz="1400" b="0" i="0" dirty="0" err="1">
                <a:solidFill>
                  <a:srgbClr val="212121"/>
                </a:solidFill>
                <a:effectLst/>
                <a:highlight>
                  <a:srgbClr val="FFFFFF"/>
                </a:highlight>
              </a:rPr>
              <a:t>Binsaeed</a:t>
            </a:r>
            <a:r>
              <a:rPr lang="en-US" sz="1400" b="0" i="0" dirty="0">
                <a:solidFill>
                  <a:srgbClr val="212121"/>
                </a:solidFill>
                <a:effectLst/>
                <a:highlight>
                  <a:srgbClr val="FFFFFF"/>
                </a:highlight>
              </a:rPr>
              <a:t> B, et al. </a:t>
            </a:r>
            <a:r>
              <a:rPr lang="en-US" sz="1400" b="0" i="1" dirty="0" err="1">
                <a:solidFill>
                  <a:srgbClr val="212121"/>
                </a:solidFill>
                <a:effectLst/>
                <a:highlight>
                  <a:srgbClr val="FFFFFF"/>
                </a:highlight>
              </a:rPr>
              <a:t>Cureus</a:t>
            </a:r>
            <a:r>
              <a:rPr lang="en-US" sz="1400" b="0" i="0" dirty="0">
                <a:solidFill>
                  <a:srgbClr val="212121"/>
                </a:solidFill>
                <a:effectLst/>
                <a:highlight>
                  <a:srgbClr val="FFFFFF"/>
                </a:highlight>
              </a:rPr>
              <a:t>. 2023;15(11):e49040; Trujillo-Garrido N, et al. </a:t>
            </a:r>
            <a:r>
              <a:rPr lang="en-US" sz="1400" b="0" i="1" dirty="0">
                <a:solidFill>
                  <a:srgbClr val="212121"/>
                </a:solidFill>
                <a:effectLst/>
                <a:highlight>
                  <a:srgbClr val="FFFFFF"/>
                </a:highlight>
              </a:rPr>
              <a:t>Nutrients</a:t>
            </a:r>
            <a:r>
              <a:rPr lang="en-US" sz="1400" b="0" i="0" dirty="0">
                <a:solidFill>
                  <a:srgbClr val="212121"/>
                </a:solidFill>
                <a:effectLst/>
                <a:highlight>
                  <a:srgbClr val="FFFFFF"/>
                </a:highlight>
              </a:rPr>
              <a:t>. 2022;14(14):2928. </a:t>
            </a:r>
            <a:endParaRPr lang="en-US" sz="1400" dirty="0"/>
          </a:p>
        </p:txBody>
      </p:sp>
    </p:spTree>
    <p:extLst>
      <p:ext uri="{BB962C8B-B14F-4D97-AF65-F5344CB8AC3E}">
        <p14:creationId xmlns:p14="http://schemas.microsoft.com/office/powerpoint/2010/main" val="67480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34F8-1CA3-C180-2227-5A31FF68B0E8}"/>
              </a:ext>
            </a:extLst>
          </p:cNvPr>
          <p:cNvSpPr>
            <a:spLocks noGrp="1"/>
          </p:cNvSpPr>
          <p:nvPr>
            <p:ph type="title"/>
          </p:nvPr>
        </p:nvSpPr>
        <p:spPr/>
        <p:txBody>
          <a:bodyPr/>
          <a:lstStyle/>
          <a:p>
            <a:r>
              <a:rPr lang="en-US" dirty="0"/>
              <a:t>Types of Motivation</a:t>
            </a:r>
          </a:p>
        </p:txBody>
      </p:sp>
      <p:sp>
        <p:nvSpPr>
          <p:cNvPr id="16" name="Content Placeholder 15">
            <a:extLst>
              <a:ext uri="{FF2B5EF4-FFF2-40B4-BE49-F238E27FC236}">
                <a16:creationId xmlns:a16="http://schemas.microsoft.com/office/drawing/2014/main" id="{D7C56CEA-8BD7-FFD1-2955-39BD5141C0CD}"/>
              </a:ext>
            </a:extLst>
          </p:cNvPr>
          <p:cNvSpPr>
            <a:spLocks noGrp="1"/>
          </p:cNvSpPr>
          <p:nvPr>
            <p:ph idx="1"/>
          </p:nvPr>
        </p:nvSpPr>
        <p:spPr>
          <a:xfrm>
            <a:off x="640488" y="1825625"/>
            <a:ext cx="10515600" cy="4194175"/>
          </a:xfrm>
        </p:spPr>
        <p:txBody>
          <a:bodyPr>
            <a:normAutofit fontScale="70000" lnSpcReduction="20000"/>
          </a:bodyPr>
          <a:lstStyle/>
          <a:p>
            <a:pPr lvl="0">
              <a:lnSpc>
                <a:spcPct val="120000"/>
              </a:lnSpc>
            </a:pPr>
            <a:r>
              <a:rPr lang="en-US" dirty="0"/>
              <a:t>Extrinsic motivation</a:t>
            </a:r>
            <a:r>
              <a:rPr lang="en-US" b="0" i="0" dirty="0">
                <a:solidFill>
                  <a:srgbClr val="202122"/>
                </a:solidFill>
                <a:effectLst/>
                <a:latin typeface="Arial" panose="020B0604020202020204" pitchFamily="34" charset="0"/>
              </a:rPr>
              <a:t>—</a:t>
            </a:r>
            <a:r>
              <a:rPr lang="en-US" dirty="0"/>
              <a:t>Motivation from outside oneself based on:</a:t>
            </a:r>
          </a:p>
          <a:p>
            <a:pPr lvl="1">
              <a:lnSpc>
                <a:spcPct val="120000"/>
              </a:lnSpc>
            </a:pPr>
            <a:r>
              <a:rPr lang="en-US" dirty="0"/>
              <a:t>Guilt avoidance</a:t>
            </a:r>
          </a:p>
          <a:p>
            <a:pPr lvl="1">
              <a:lnSpc>
                <a:spcPct val="120000"/>
              </a:lnSpc>
            </a:pPr>
            <a:r>
              <a:rPr lang="en-US" dirty="0"/>
              <a:t>Desire for approval</a:t>
            </a:r>
          </a:p>
          <a:p>
            <a:pPr lvl="0">
              <a:lnSpc>
                <a:spcPct val="120000"/>
              </a:lnSpc>
            </a:pPr>
            <a:r>
              <a:rPr lang="en-US" dirty="0"/>
              <a:t>Intrinsic motivation</a:t>
            </a:r>
            <a:r>
              <a:rPr lang="en-US" b="0" i="0" dirty="0">
                <a:solidFill>
                  <a:srgbClr val="202122"/>
                </a:solidFill>
                <a:effectLst/>
                <a:latin typeface="Arial" panose="020B0604020202020204" pitchFamily="34" charset="0"/>
              </a:rPr>
              <a:t>—</a:t>
            </a:r>
            <a:r>
              <a:rPr lang="en-US" dirty="0"/>
              <a:t>Motivation internal to oneself based on:</a:t>
            </a:r>
          </a:p>
          <a:p>
            <a:pPr lvl="1">
              <a:lnSpc>
                <a:spcPct val="120000"/>
              </a:lnSpc>
            </a:pPr>
            <a:r>
              <a:rPr lang="en-US" dirty="0"/>
              <a:t>Autonomy</a:t>
            </a:r>
          </a:p>
          <a:p>
            <a:pPr lvl="1">
              <a:lnSpc>
                <a:spcPct val="120000"/>
              </a:lnSpc>
            </a:pPr>
            <a:r>
              <a:rPr lang="en-US" dirty="0"/>
              <a:t>Relatedness</a:t>
            </a:r>
          </a:p>
          <a:p>
            <a:pPr lvl="1">
              <a:lnSpc>
                <a:spcPct val="120000"/>
              </a:lnSpc>
            </a:pPr>
            <a:r>
              <a:rPr lang="en-US" dirty="0"/>
              <a:t>Competency</a:t>
            </a:r>
          </a:p>
          <a:p>
            <a:pPr lvl="0">
              <a:lnSpc>
                <a:spcPct val="120000"/>
              </a:lnSpc>
            </a:pPr>
            <a:r>
              <a:rPr lang="en-US" dirty="0"/>
              <a:t>Extrinsic motivation serves to get people energized about making change but often does not lead to long-lasting changes</a:t>
            </a:r>
          </a:p>
          <a:p>
            <a:pPr lvl="0">
              <a:lnSpc>
                <a:spcPct val="120000"/>
              </a:lnSpc>
            </a:pPr>
            <a:r>
              <a:rPr lang="en-US" dirty="0"/>
              <a:t>Intrinsic motivation serves to maintain long-term change by aligning a person to personal goals and accountability</a:t>
            </a:r>
          </a:p>
        </p:txBody>
      </p:sp>
      <p:sp>
        <p:nvSpPr>
          <p:cNvPr id="6" name="TextBox 5">
            <a:extLst>
              <a:ext uri="{FF2B5EF4-FFF2-40B4-BE49-F238E27FC236}">
                <a16:creationId xmlns:a16="http://schemas.microsoft.com/office/drawing/2014/main" id="{4E7B52B3-7B4A-02C9-ED6C-554F0516C887}"/>
              </a:ext>
            </a:extLst>
          </p:cNvPr>
          <p:cNvSpPr txBox="1"/>
          <p:nvPr/>
        </p:nvSpPr>
        <p:spPr>
          <a:xfrm>
            <a:off x="640488" y="6185098"/>
            <a:ext cx="6094206" cy="307777"/>
          </a:xfrm>
          <a:prstGeom prst="rect">
            <a:avLst/>
          </a:prstGeom>
          <a:noFill/>
        </p:spPr>
        <p:txBody>
          <a:bodyPr wrap="square">
            <a:spAutoFit/>
          </a:bodyPr>
          <a:lstStyle/>
          <a:p>
            <a:r>
              <a:rPr lang="en-US" sz="1400" dirty="0"/>
              <a:t>Teixeira PJ, et al. </a:t>
            </a:r>
            <a:r>
              <a:rPr lang="en-US" sz="1400" i="1" dirty="0"/>
              <a:t>Int J </a:t>
            </a:r>
            <a:r>
              <a:rPr lang="en-US" sz="1400" i="1" dirty="0" err="1"/>
              <a:t>Behav</a:t>
            </a:r>
            <a:r>
              <a:rPr lang="en-US" sz="1400" i="1" dirty="0"/>
              <a:t> </a:t>
            </a:r>
            <a:r>
              <a:rPr lang="en-US" sz="1400" i="1" dirty="0" err="1"/>
              <a:t>Nutr</a:t>
            </a:r>
            <a:r>
              <a:rPr lang="en-US" sz="1400" i="1" dirty="0"/>
              <a:t> Phys Act</a:t>
            </a:r>
            <a:r>
              <a:rPr lang="en-US" sz="1400" dirty="0"/>
              <a:t>. 2012;9:22.</a:t>
            </a:r>
          </a:p>
        </p:txBody>
      </p:sp>
    </p:spTree>
    <p:extLst>
      <p:ext uri="{BB962C8B-B14F-4D97-AF65-F5344CB8AC3E}">
        <p14:creationId xmlns:p14="http://schemas.microsoft.com/office/powerpoint/2010/main" val="329870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D5E1-E390-7EF5-1AC1-079A1C76CBEE}"/>
              </a:ext>
            </a:extLst>
          </p:cNvPr>
          <p:cNvSpPr>
            <a:spLocks noGrp="1"/>
          </p:cNvSpPr>
          <p:nvPr>
            <p:ph type="title"/>
          </p:nvPr>
        </p:nvSpPr>
        <p:spPr>
          <a:xfrm>
            <a:off x="467063" y="130731"/>
            <a:ext cx="10515600" cy="1325563"/>
          </a:xfrm>
        </p:spPr>
        <p:txBody>
          <a:bodyPr/>
          <a:lstStyle/>
          <a:p>
            <a:r>
              <a:rPr lang="en-US" dirty="0"/>
              <a:t>Motivational Interviewing</a:t>
            </a:r>
          </a:p>
        </p:txBody>
      </p:sp>
      <p:sp>
        <p:nvSpPr>
          <p:cNvPr id="3" name="Content Placeholder 2">
            <a:extLst>
              <a:ext uri="{FF2B5EF4-FFF2-40B4-BE49-F238E27FC236}">
                <a16:creationId xmlns:a16="http://schemas.microsoft.com/office/drawing/2014/main" id="{44B21C82-B3DB-B354-CDA8-F1FC4796AABE}"/>
              </a:ext>
            </a:extLst>
          </p:cNvPr>
          <p:cNvSpPr>
            <a:spLocks noGrp="1"/>
          </p:cNvSpPr>
          <p:nvPr>
            <p:ph idx="1"/>
          </p:nvPr>
        </p:nvSpPr>
        <p:spPr>
          <a:xfrm>
            <a:off x="838200" y="1825626"/>
            <a:ext cx="10515600" cy="1240304"/>
          </a:xfrm>
        </p:spPr>
        <p:txBody>
          <a:bodyPr>
            <a:normAutofit lnSpcReduction="10000"/>
          </a:bodyPr>
          <a:lstStyle/>
          <a:p>
            <a:r>
              <a:rPr lang="en-US" dirty="0"/>
              <a:t>Patient-centered counseling that aims to boost motivation and commitment for behavioral change by aligning patient goals with personal values</a:t>
            </a:r>
          </a:p>
          <a:p>
            <a:pPr lvl="1"/>
            <a:endParaRPr lang="en-US" dirty="0"/>
          </a:p>
        </p:txBody>
      </p:sp>
      <p:sp>
        <p:nvSpPr>
          <p:cNvPr id="5" name="TextBox 4">
            <a:extLst>
              <a:ext uri="{FF2B5EF4-FFF2-40B4-BE49-F238E27FC236}">
                <a16:creationId xmlns:a16="http://schemas.microsoft.com/office/drawing/2014/main" id="{FC8B4C66-4146-57CA-F28C-C96B62389175}"/>
              </a:ext>
            </a:extLst>
          </p:cNvPr>
          <p:cNvSpPr txBox="1"/>
          <p:nvPr/>
        </p:nvSpPr>
        <p:spPr>
          <a:xfrm>
            <a:off x="467063" y="6123543"/>
            <a:ext cx="6093912" cy="307777"/>
          </a:xfrm>
          <a:prstGeom prst="rect">
            <a:avLst/>
          </a:prstGeom>
          <a:noFill/>
        </p:spPr>
        <p:txBody>
          <a:bodyPr wrap="square">
            <a:spAutoFit/>
          </a:bodyPr>
          <a:lstStyle/>
          <a:p>
            <a:r>
              <a:rPr lang="en-US" sz="1400" b="0" i="0" dirty="0">
                <a:solidFill>
                  <a:srgbClr val="212121"/>
                </a:solidFill>
                <a:effectLst/>
                <a:highlight>
                  <a:srgbClr val="FFFFFF"/>
                </a:highlight>
              </a:rPr>
              <a:t>Kahan SI. </a:t>
            </a:r>
            <a:r>
              <a:rPr lang="en-US" sz="1400" b="0" i="1" dirty="0">
                <a:solidFill>
                  <a:srgbClr val="212121"/>
                </a:solidFill>
                <a:effectLst/>
                <a:highlight>
                  <a:srgbClr val="FFFFFF"/>
                </a:highlight>
              </a:rPr>
              <a:t>Mayo Clin Proc</a:t>
            </a:r>
            <a:r>
              <a:rPr lang="en-US" sz="1400" b="0" i="0" dirty="0">
                <a:solidFill>
                  <a:srgbClr val="212121"/>
                </a:solidFill>
                <a:effectLst/>
                <a:highlight>
                  <a:srgbClr val="FFFFFF"/>
                </a:highlight>
              </a:rPr>
              <a:t>. 2018;93(3):351-359. </a:t>
            </a:r>
            <a:endParaRPr lang="en-US" sz="1400" dirty="0"/>
          </a:p>
        </p:txBody>
      </p:sp>
      <p:graphicFrame>
        <p:nvGraphicFramePr>
          <p:cNvPr id="6" name="Diagram 5">
            <a:extLst>
              <a:ext uri="{FF2B5EF4-FFF2-40B4-BE49-F238E27FC236}">
                <a16:creationId xmlns:a16="http://schemas.microsoft.com/office/drawing/2014/main" id="{EC97E16C-9C9F-E1F9-C8A8-0274E1086922}"/>
              </a:ext>
            </a:extLst>
          </p:cNvPr>
          <p:cNvGraphicFramePr/>
          <p:nvPr>
            <p:extLst>
              <p:ext uri="{D42A27DB-BD31-4B8C-83A1-F6EECF244321}">
                <p14:modId xmlns:p14="http://schemas.microsoft.com/office/powerpoint/2010/main" val="1522847061"/>
              </p:ext>
            </p:extLst>
          </p:nvPr>
        </p:nvGraphicFramePr>
        <p:xfrm>
          <a:off x="681319" y="2909749"/>
          <a:ext cx="10515600" cy="2692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5D59C4E-89A2-071F-AA79-828F6F5F8815}"/>
              </a:ext>
            </a:extLst>
          </p:cNvPr>
          <p:cNvSpPr txBox="1"/>
          <p:nvPr/>
        </p:nvSpPr>
        <p:spPr>
          <a:xfrm>
            <a:off x="623944" y="5046325"/>
            <a:ext cx="10886737" cy="707886"/>
          </a:xfrm>
          <a:prstGeom prst="rect">
            <a:avLst/>
          </a:prstGeom>
          <a:noFill/>
        </p:spPr>
        <p:txBody>
          <a:bodyPr wrap="square">
            <a:spAutoFit/>
          </a:bodyPr>
          <a:lstStyle/>
          <a:p>
            <a:pPr algn="ctr"/>
            <a:r>
              <a:rPr lang="en-US" sz="2000" b="1" dirty="0"/>
              <a:t>Clinicians can integrate motivational interviewing to encourage healthy eating and active living habits for achieving and maintaining healthy weight</a:t>
            </a:r>
          </a:p>
        </p:txBody>
      </p:sp>
      <p:sp>
        <p:nvSpPr>
          <p:cNvPr id="9" name="TextBox 8">
            <a:extLst>
              <a:ext uri="{FF2B5EF4-FFF2-40B4-BE49-F238E27FC236}">
                <a16:creationId xmlns:a16="http://schemas.microsoft.com/office/drawing/2014/main" id="{D0F74450-1071-E7DC-97EE-B430EA98282D}"/>
              </a:ext>
            </a:extLst>
          </p:cNvPr>
          <p:cNvSpPr txBox="1"/>
          <p:nvPr/>
        </p:nvSpPr>
        <p:spPr>
          <a:xfrm>
            <a:off x="467063" y="3065930"/>
            <a:ext cx="10886737" cy="369332"/>
          </a:xfrm>
          <a:prstGeom prst="rect">
            <a:avLst/>
          </a:prstGeom>
          <a:noFill/>
        </p:spPr>
        <p:txBody>
          <a:bodyPr wrap="square">
            <a:spAutoFit/>
          </a:bodyPr>
          <a:lstStyle/>
          <a:p>
            <a:pPr algn="ctr"/>
            <a:r>
              <a:rPr lang="en-US" b="1" dirty="0"/>
              <a:t>Pillars of Motivational Interviewing</a:t>
            </a:r>
          </a:p>
        </p:txBody>
      </p:sp>
    </p:spTree>
    <p:extLst>
      <p:ext uri="{BB962C8B-B14F-4D97-AF65-F5344CB8AC3E}">
        <p14:creationId xmlns:p14="http://schemas.microsoft.com/office/powerpoint/2010/main" val="187162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B2B3-5093-C9C6-AB7D-975D4529C9A4}"/>
              </a:ext>
            </a:extLst>
          </p:cNvPr>
          <p:cNvSpPr>
            <a:spLocks noGrp="1"/>
          </p:cNvSpPr>
          <p:nvPr>
            <p:ph type="title"/>
          </p:nvPr>
        </p:nvSpPr>
        <p:spPr>
          <a:xfrm>
            <a:off x="516636" y="49439"/>
            <a:ext cx="10515600" cy="1325563"/>
          </a:xfrm>
        </p:spPr>
        <p:txBody>
          <a:bodyPr/>
          <a:lstStyle/>
          <a:p>
            <a:r>
              <a:rPr lang="en-US" dirty="0"/>
              <a:t>Benefits of MI</a:t>
            </a:r>
          </a:p>
        </p:txBody>
      </p:sp>
      <p:graphicFrame>
        <p:nvGraphicFramePr>
          <p:cNvPr id="5" name="Content Placeholder 4">
            <a:extLst>
              <a:ext uri="{FF2B5EF4-FFF2-40B4-BE49-F238E27FC236}">
                <a16:creationId xmlns:a16="http://schemas.microsoft.com/office/drawing/2014/main" id="{65BA353D-C2A6-A703-2CD0-8C5FE72EFFCB}"/>
              </a:ext>
            </a:extLst>
          </p:cNvPr>
          <p:cNvGraphicFramePr>
            <a:graphicFrameLocks noGrp="1"/>
          </p:cNvGraphicFramePr>
          <p:nvPr>
            <p:ph idx="1"/>
            <p:extLst>
              <p:ext uri="{D42A27DB-BD31-4B8C-83A1-F6EECF244321}">
                <p14:modId xmlns:p14="http://schemas.microsoft.com/office/powerpoint/2010/main" val="4073449061"/>
              </p:ext>
            </p:extLst>
          </p:nvPr>
        </p:nvGraphicFramePr>
        <p:xfrm>
          <a:off x="-795528" y="1461031"/>
          <a:ext cx="13139928" cy="4813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749C8BC-5A83-9907-1FD8-E994660EA434}"/>
              </a:ext>
            </a:extLst>
          </p:cNvPr>
          <p:cNvSpPr txBox="1"/>
          <p:nvPr/>
        </p:nvSpPr>
        <p:spPr>
          <a:xfrm>
            <a:off x="464537" y="6185098"/>
            <a:ext cx="11262926" cy="307777"/>
          </a:xfrm>
          <a:prstGeom prst="rect">
            <a:avLst/>
          </a:prstGeom>
          <a:noFill/>
        </p:spPr>
        <p:txBody>
          <a:bodyPr wrap="square">
            <a:spAutoFit/>
          </a:bodyPr>
          <a:lstStyle/>
          <a:p>
            <a:r>
              <a:rPr lang="en-US" sz="1400" dirty="0"/>
              <a:t>Hogden A, et al. </a:t>
            </a:r>
            <a:r>
              <a:rPr lang="en-US" sz="1400" i="1" dirty="0"/>
              <a:t>J Med and the Person</a:t>
            </a:r>
            <a:r>
              <a:rPr lang="en-US" sz="1400" dirty="0"/>
              <a:t>. 2012.</a:t>
            </a:r>
          </a:p>
        </p:txBody>
      </p:sp>
    </p:spTree>
    <p:extLst>
      <p:ext uri="{BB962C8B-B14F-4D97-AF65-F5344CB8AC3E}">
        <p14:creationId xmlns:p14="http://schemas.microsoft.com/office/powerpoint/2010/main" val="206167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45C1-E6EF-D67D-6835-5BDADFD5917C}"/>
              </a:ext>
            </a:extLst>
          </p:cNvPr>
          <p:cNvSpPr>
            <a:spLocks noGrp="1"/>
          </p:cNvSpPr>
          <p:nvPr>
            <p:ph type="title"/>
          </p:nvPr>
        </p:nvSpPr>
        <p:spPr/>
        <p:txBody>
          <a:bodyPr/>
          <a:lstStyle/>
          <a:p>
            <a:r>
              <a:rPr lang="en-US" dirty="0"/>
              <a:t>Criticism of MI</a:t>
            </a:r>
          </a:p>
        </p:txBody>
      </p:sp>
      <p:sp>
        <p:nvSpPr>
          <p:cNvPr id="3" name="Content Placeholder 2">
            <a:extLst>
              <a:ext uri="{FF2B5EF4-FFF2-40B4-BE49-F238E27FC236}">
                <a16:creationId xmlns:a16="http://schemas.microsoft.com/office/drawing/2014/main" id="{9B4AAFED-D66B-DA2F-934E-CC760FC85D2C}"/>
              </a:ext>
            </a:extLst>
          </p:cNvPr>
          <p:cNvSpPr>
            <a:spLocks noGrp="1"/>
          </p:cNvSpPr>
          <p:nvPr>
            <p:ph idx="1"/>
          </p:nvPr>
        </p:nvSpPr>
        <p:spPr/>
        <p:txBody>
          <a:bodyPr/>
          <a:lstStyle/>
          <a:p>
            <a:r>
              <a:rPr lang="en-US" dirty="0"/>
              <a:t>Requires time to build a relationship with patients</a:t>
            </a:r>
          </a:p>
          <a:p>
            <a:r>
              <a:rPr lang="en-US" dirty="0"/>
              <a:t>Requires cognitive clarity</a:t>
            </a:r>
          </a:p>
          <a:p>
            <a:r>
              <a:rPr lang="en-US" dirty="0"/>
              <a:t>Follow-up is crucial</a:t>
            </a:r>
          </a:p>
          <a:p>
            <a:r>
              <a:rPr lang="en-US" dirty="0"/>
              <a:t>Requires patient engagement and awareness</a:t>
            </a:r>
          </a:p>
        </p:txBody>
      </p:sp>
      <p:sp>
        <p:nvSpPr>
          <p:cNvPr id="4" name="TextBox 3">
            <a:extLst>
              <a:ext uri="{FF2B5EF4-FFF2-40B4-BE49-F238E27FC236}">
                <a16:creationId xmlns:a16="http://schemas.microsoft.com/office/drawing/2014/main" id="{63FF7882-4BF2-778A-82CC-70B37D4D1DBB}"/>
              </a:ext>
            </a:extLst>
          </p:cNvPr>
          <p:cNvSpPr txBox="1"/>
          <p:nvPr/>
        </p:nvSpPr>
        <p:spPr>
          <a:xfrm>
            <a:off x="640488" y="6185098"/>
            <a:ext cx="11262926" cy="307777"/>
          </a:xfrm>
          <a:prstGeom prst="rect">
            <a:avLst/>
          </a:prstGeom>
          <a:noFill/>
        </p:spPr>
        <p:txBody>
          <a:bodyPr wrap="square">
            <a:spAutoFit/>
          </a:bodyPr>
          <a:lstStyle/>
          <a:p>
            <a:r>
              <a:rPr lang="en-US" sz="1400" dirty="0"/>
              <a:t>Hogden A, et al. </a:t>
            </a:r>
            <a:r>
              <a:rPr lang="en-US" sz="1400" i="1" dirty="0"/>
              <a:t>J Med and the Person</a:t>
            </a:r>
            <a:r>
              <a:rPr lang="en-US" sz="1400" dirty="0"/>
              <a:t>. 2012.</a:t>
            </a:r>
          </a:p>
        </p:txBody>
      </p:sp>
    </p:spTree>
    <p:extLst>
      <p:ext uri="{BB962C8B-B14F-4D97-AF65-F5344CB8AC3E}">
        <p14:creationId xmlns:p14="http://schemas.microsoft.com/office/powerpoint/2010/main" val="222739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F339-CA4F-366D-D67B-03A1C18EC412}"/>
              </a:ext>
            </a:extLst>
          </p:cNvPr>
          <p:cNvSpPr>
            <a:spLocks noGrp="1"/>
          </p:cNvSpPr>
          <p:nvPr>
            <p:ph type="title"/>
          </p:nvPr>
        </p:nvSpPr>
        <p:spPr/>
        <p:txBody>
          <a:bodyPr/>
          <a:lstStyle/>
          <a:p>
            <a:r>
              <a:rPr lang="en-US" dirty="0"/>
              <a:t>Theory of MI</a:t>
            </a:r>
          </a:p>
        </p:txBody>
      </p:sp>
      <p:sp>
        <p:nvSpPr>
          <p:cNvPr id="3" name="Content Placeholder 2">
            <a:extLst>
              <a:ext uri="{FF2B5EF4-FFF2-40B4-BE49-F238E27FC236}">
                <a16:creationId xmlns:a16="http://schemas.microsoft.com/office/drawing/2014/main" id="{2E91F385-821B-C72B-8871-BD5553C66417}"/>
              </a:ext>
            </a:extLst>
          </p:cNvPr>
          <p:cNvSpPr>
            <a:spLocks noGrp="1"/>
          </p:cNvSpPr>
          <p:nvPr>
            <p:ph idx="1"/>
          </p:nvPr>
        </p:nvSpPr>
        <p:spPr>
          <a:xfrm>
            <a:off x="838200" y="2770631"/>
            <a:ext cx="10515600" cy="3406331"/>
          </a:xfrm>
        </p:spPr>
        <p:txBody>
          <a:bodyPr/>
          <a:lstStyle/>
          <a:p>
            <a:pPr lvl="0"/>
            <a:r>
              <a:rPr lang="en-US" dirty="0"/>
              <a:t>Ambivalence to change and benefits of change are explored</a:t>
            </a:r>
          </a:p>
          <a:p>
            <a:pPr lvl="0"/>
            <a:r>
              <a:rPr lang="en-US" dirty="0"/>
              <a:t>MI interventions have shown efficacy for many health-related areas where patient behavior is key to achieving long-term behavior change, such as:</a:t>
            </a:r>
          </a:p>
          <a:p>
            <a:pPr lvl="1"/>
            <a:r>
              <a:rPr lang="en-US" dirty="0"/>
              <a:t>Substance abuse</a:t>
            </a:r>
          </a:p>
          <a:p>
            <a:pPr lvl="1"/>
            <a:r>
              <a:rPr lang="en-US" dirty="0"/>
              <a:t>Medication adherence</a:t>
            </a:r>
          </a:p>
          <a:p>
            <a:pPr lvl="1"/>
            <a:r>
              <a:rPr lang="en-US" dirty="0"/>
              <a:t>Domestic violence</a:t>
            </a:r>
          </a:p>
          <a:p>
            <a:pPr lvl="1"/>
            <a:r>
              <a:rPr lang="en-US" dirty="0"/>
              <a:t>Mental health, eating disorders</a:t>
            </a:r>
          </a:p>
        </p:txBody>
      </p:sp>
      <p:sp>
        <p:nvSpPr>
          <p:cNvPr id="5" name="TextBox 4">
            <a:extLst>
              <a:ext uri="{FF2B5EF4-FFF2-40B4-BE49-F238E27FC236}">
                <a16:creationId xmlns:a16="http://schemas.microsoft.com/office/drawing/2014/main" id="{6D145D64-24D2-160B-B5E3-88428C5151ED}"/>
              </a:ext>
            </a:extLst>
          </p:cNvPr>
          <p:cNvSpPr txBox="1"/>
          <p:nvPr/>
        </p:nvSpPr>
        <p:spPr>
          <a:xfrm>
            <a:off x="838200" y="6185098"/>
            <a:ext cx="9854901" cy="307777"/>
          </a:xfrm>
          <a:prstGeom prst="rect">
            <a:avLst/>
          </a:prstGeom>
          <a:noFill/>
        </p:spPr>
        <p:txBody>
          <a:bodyPr wrap="square">
            <a:spAutoFit/>
          </a:bodyPr>
          <a:lstStyle/>
          <a:p>
            <a:r>
              <a:rPr lang="en-US" sz="1400" b="0" i="0" dirty="0">
                <a:solidFill>
                  <a:srgbClr val="212121"/>
                </a:solidFill>
                <a:effectLst/>
              </a:rPr>
              <a:t>Bischof G, et al. </a:t>
            </a:r>
            <a:r>
              <a:rPr lang="en-US" sz="1400" b="0" i="1" dirty="0">
                <a:solidFill>
                  <a:srgbClr val="212121"/>
                </a:solidFill>
                <a:effectLst/>
              </a:rPr>
              <a:t>Dtsch Arztebl Int</a:t>
            </a:r>
            <a:r>
              <a:rPr lang="en-US" sz="1400" b="0" i="0" dirty="0">
                <a:solidFill>
                  <a:srgbClr val="212121"/>
                </a:solidFill>
                <a:effectLst/>
              </a:rPr>
              <a:t>. 2021;118(7):109-115; Morton K, et al. </a:t>
            </a:r>
            <a:r>
              <a:rPr lang="en-US" sz="1400" b="0" i="1" dirty="0">
                <a:solidFill>
                  <a:srgbClr val="212121"/>
                </a:solidFill>
                <a:effectLst/>
              </a:rPr>
              <a:t>Health Psychol Rev</a:t>
            </a:r>
            <a:r>
              <a:rPr lang="en-US" sz="1400" b="0" i="0" dirty="0">
                <a:solidFill>
                  <a:srgbClr val="212121"/>
                </a:solidFill>
                <a:effectLst/>
              </a:rPr>
              <a:t>. 2015;9(2):205-223.  </a:t>
            </a:r>
            <a:endParaRPr lang="en-US" sz="1400" dirty="0"/>
          </a:p>
        </p:txBody>
      </p:sp>
      <p:sp>
        <p:nvSpPr>
          <p:cNvPr id="7" name="TextBox 6">
            <a:extLst>
              <a:ext uri="{FF2B5EF4-FFF2-40B4-BE49-F238E27FC236}">
                <a16:creationId xmlns:a16="http://schemas.microsoft.com/office/drawing/2014/main" id="{4B158D0C-9FB2-D47C-EC93-09236100FDAC}"/>
              </a:ext>
            </a:extLst>
          </p:cNvPr>
          <p:cNvSpPr txBox="1"/>
          <p:nvPr/>
        </p:nvSpPr>
        <p:spPr>
          <a:xfrm>
            <a:off x="1380744" y="1487638"/>
            <a:ext cx="9171432" cy="919401"/>
          </a:xfrm>
          <a:prstGeom prst="round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a:r>
              <a:rPr lang="en-US" sz="2400" b="1" dirty="0"/>
              <a:t>Motivational interviewing assumes that behavior change is stimulated by motivation as opposed to information</a:t>
            </a:r>
          </a:p>
        </p:txBody>
      </p:sp>
    </p:spTree>
    <p:extLst>
      <p:ext uri="{BB962C8B-B14F-4D97-AF65-F5344CB8AC3E}">
        <p14:creationId xmlns:p14="http://schemas.microsoft.com/office/powerpoint/2010/main" val="7388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6D9342-E58A-7E7E-1BE9-9686AA094AF4}"/>
              </a:ext>
            </a:extLst>
          </p:cNvPr>
          <p:cNvSpPr>
            <a:spLocks noGrp="1"/>
          </p:cNvSpPr>
          <p:nvPr>
            <p:ph type="title"/>
          </p:nvPr>
        </p:nvSpPr>
        <p:spPr/>
        <p:txBody>
          <a:bodyPr>
            <a:normAutofit/>
          </a:bodyPr>
          <a:lstStyle/>
          <a:p>
            <a:r>
              <a:rPr lang="en-US" dirty="0">
                <a:latin typeface="Calibri" panose="020F0502020204030204" pitchFamily="34" charset="0"/>
                <a:ea typeface="Calibri" panose="020F0502020204030204" pitchFamily="34" charset="0"/>
              </a:rPr>
              <a:t>Today’s Agenda</a:t>
            </a:r>
          </a:p>
        </p:txBody>
      </p:sp>
      <p:sp>
        <p:nvSpPr>
          <p:cNvPr id="3" name="Content Placeholder 2">
            <a:extLst>
              <a:ext uri="{FF2B5EF4-FFF2-40B4-BE49-F238E27FC236}">
                <a16:creationId xmlns:a16="http://schemas.microsoft.com/office/drawing/2014/main" id="{0E8BB0BD-30D6-78B7-AC22-90AD6D460D27}"/>
              </a:ext>
            </a:extLst>
          </p:cNvPr>
          <p:cNvSpPr>
            <a:spLocks noGrp="1"/>
          </p:cNvSpPr>
          <p:nvPr>
            <p:ph idx="1"/>
          </p:nvPr>
        </p:nvSpPr>
        <p:spPr/>
        <p:txBody>
          <a:bodyPr>
            <a:normAutofit/>
          </a:bodyPr>
          <a:lstStyle/>
          <a:p>
            <a:r>
              <a:rPr lang="en-US" sz="3200" dirty="0"/>
              <a:t>Welcome</a:t>
            </a:r>
          </a:p>
          <a:p>
            <a:r>
              <a:rPr lang="en-US" sz="3200" dirty="0"/>
              <a:t>Overview of Technology and Reminders			</a:t>
            </a:r>
          </a:p>
          <a:p>
            <a:r>
              <a:rPr lang="en-US" sz="3200" dirty="0"/>
              <a:t>Motivational Interviewing</a:t>
            </a:r>
          </a:p>
          <a:p>
            <a:r>
              <a:rPr lang="en-US" sz="3200" dirty="0"/>
              <a:t>Celebrate Your Achievements</a:t>
            </a:r>
          </a:p>
          <a:p>
            <a:r>
              <a:rPr lang="en-US" sz="3200" dirty="0"/>
              <a:t>Next Steps and Q &amp; A</a:t>
            </a:r>
          </a:p>
          <a:p>
            <a:endParaRPr lang="en-US" sz="3200" dirty="0"/>
          </a:p>
        </p:txBody>
      </p:sp>
    </p:spTree>
    <p:extLst>
      <p:ext uri="{BB962C8B-B14F-4D97-AF65-F5344CB8AC3E}">
        <p14:creationId xmlns:p14="http://schemas.microsoft.com/office/powerpoint/2010/main" val="3835429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5737-EFAF-F204-B659-CAA611570BA4}"/>
              </a:ext>
            </a:extLst>
          </p:cNvPr>
          <p:cNvSpPr>
            <a:spLocks noGrp="1"/>
          </p:cNvSpPr>
          <p:nvPr>
            <p:ph type="title"/>
          </p:nvPr>
        </p:nvSpPr>
        <p:spPr/>
        <p:txBody>
          <a:bodyPr/>
          <a:lstStyle/>
          <a:p>
            <a:r>
              <a:rPr lang="en-US" dirty="0"/>
              <a:t>Stages of Change</a:t>
            </a:r>
          </a:p>
        </p:txBody>
      </p:sp>
      <p:sp>
        <p:nvSpPr>
          <p:cNvPr id="7" name="Content Placeholder 6">
            <a:extLst>
              <a:ext uri="{FF2B5EF4-FFF2-40B4-BE49-F238E27FC236}">
                <a16:creationId xmlns:a16="http://schemas.microsoft.com/office/drawing/2014/main" id="{E18FE4E1-E49F-4FE9-10B5-6DF872DF7FFE}"/>
              </a:ext>
            </a:extLst>
          </p:cNvPr>
          <p:cNvSpPr>
            <a:spLocks noGrp="1"/>
          </p:cNvSpPr>
          <p:nvPr>
            <p:ph idx="1"/>
          </p:nvPr>
        </p:nvSpPr>
        <p:spPr>
          <a:xfrm>
            <a:off x="838200" y="1825625"/>
            <a:ext cx="4759036" cy="4351338"/>
          </a:xfrm>
        </p:spPr>
        <p:txBody>
          <a:bodyPr/>
          <a:lstStyle/>
          <a:p>
            <a:r>
              <a:rPr lang="en-US" dirty="0"/>
              <a:t>Change is a multi-step process</a:t>
            </a:r>
          </a:p>
          <a:p>
            <a:r>
              <a:rPr lang="en-US" dirty="0"/>
              <a:t>Individuals are in one stage of change at a time</a:t>
            </a:r>
          </a:p>
          <a:p>
            <a:r>
              <a:rPr lang="en-US" dirty="0"/>
              <a:t>Stages of change can help inform and guide interventions</a:t>
            </a:r>
          </a:p>
        </p:txBody>
      </p:sp>
      <p:pic>
        <p:nvPicPr>
          <p:cNvPr id="5128" name="Picture 8" descr="Motivational Interviewing: A Client-Centered Approach (2 of 2) -  SocialWork.Career">
            <a:extLst>
              <a:ext uri="{FF2B5EF4-FFF2-40B4-BE49-F238E27FC236}">
                <a16:creationId xmlns:a16="http://schemas.microsoft.com/office/drawing/2014/main" id="{6CC7F7F1-07F8-3B75-B878-1667ED944E8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1210" y="695194"/>
            <a:ext cx="5262657" cy="54857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4BF69A-254F-C77D-1087-3DBAA19A0E81}"/>
              </a:ext>
            </a:extLst>
          </p:cNvPr>
          <p:cNvSpPr txBox="1"/>
          <p:nvPr/>
        </p:nvSpPr>
        <p:spPr>
          <a:xfrm>
            <a:off x="640488" y="6091730"/>
            <a:ext cx="6096000" cy="307777"/>
          </a:xfrm>
          <a:prstGeom prst="rect">
            <a:avLst/>
          </a:prstGeom>
          <a:noFill/>
        </p:spPr>
        <p:txBody>
          <a:bodyPr wrap="square">
            <a:spAutoFit/>
          </a:bodyPr>
          <a:lstStyle/>
          <a:p>
            <a:r>
              <a:rPr lang="en-US" sz="1400" b="0" i="0" dirty="0">
                <a:solidFill>
                  <a:srgbClr val="212121"/>
                </a:solidFill>
                <a:effectLst/>
                <a:highlight>
                  <a:srgbClr val="FFFFFF"/>
                </a:highlight>
              </a:rPr>
              <a:t>Beckwith VZ, et al. </a:t>
            </a:r>
            <a:r>
              <a:rPr lang="en-US" sz="1400" b="0" i="1" dirty="0">
                <a:solidFill>
                  <a:srgbClr val="212121"/>
                </a:solidFill>
                <a:effectLst/>
                <a:highlight>
                  <a:srgbClr val="FFFFFF"/>
                </a:highlight>
              </a:rPr>
              <a:t>NASN Sch Nurse</a:t>
            </a:r>
            <a:r>
              <a:rPr lang="en-US" sz="1400" b="0" i="0" dirty="0">
                <a:solidFill>
                  <a:srgbClr val="212121"/>
                </a:solidFill>
                <a:effectLst/>
                <a:highlight>
                  <a:srgbClr val="FFFFFF"/>
                </a:highlight>
              </a:rPr>
              <a:t>. 2020;35(6):344-351.</a:t>
            </a:r>
            <a:endParaRPr lang="en-US" sz="1400" dirty="0"/>
          </a:p>
        </p:txBody>
      </p:sp>
    </p:spTree>
    <p:extLst>
      <p:ext uri="{BB962C8B-B14F-4D97-AF65-F5344CB8AC3E}">
        <p14:creationId xmlns:p14="http://schemas.microsoft.com/office/powerpoint/2010/main" val="647403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107E-97D1-5345-7D6A-846392A652B7}"/>
              </a:ext>
            </a:extLst>
          </p:cNvPr>
          <p:cNvSpPr>
            <a:spLocks noGrp="1"/>
          </p:cNvSpPr>
          <p:nvPr>
            <p:ph type="title"/>
          </p:nvPr>
        </p:nvSpPr>
        <p:spPr>
          <a:xfrm>
            <a:off x="630214" y="-24648"/>
            <a:ext cx="10515600" cy="1325563"/>
          </a:xfrm>
        </p:spPr>
        <p:txBody>
          <a:bodyPr>
            <a:normAutofit fontScale="90000"/>
          </a:bodyPr>
          <a:lstStyle/>
          <a:p>
            <a:r>
              <a:rPr lang="en-US" dirty="0"/>
              <a:t>Description and Examples of the Five A’s</a:t>
            </a:r>
          </a:p>
        </p:txBody>
      </p:sp>
      <p:graphicFrame>
        <p:nvGraphicFramePr>
          <p:cNvPr id="4" name="Table 3">
            <a:extLst>
              <a:ext uri="{FF2B5EF4-FFF2-40B4-BE49-F238E27FC236}">
                <a16:creationId xmlns:a16="http://schemas.microsoft.com/office/drawing/2014/main" id="{B9B3D55F-BF5D-467E-D21B-D5736E24C720}"/>
              </a:ext>
            </a:extLst>
          </p:cNvPr>
          <p:cNvGraphicFramePr>
            <a:graphicFrameLocks noGrp="1"/>
          </p:cNvGraphicFramePr>
          <p:nvPr>
            <p:extLst>
              <p:ext uri="{D42A27DB-BD31-4B8C-83A1-F6EECF244321}">
                <p14:modId xmlns:p14="http://schemas.microsoft.com/office/powerpoint/2010/main" val="44109375"/>
              </p:ext>
            </p:extLst>
          </p:nvPr>
        </p:nvGraphicFramePr>
        <p:xfrm>
          <a:off x="838200" y="998089"/>
          <a:ext cx="10515600" cy="4861821"/>
        </p:xfrm>
        <a:graphic>
          <a:graphicData uri="http://schemas.openxmlformats.org/drawingml/2006/table">
            <a:tbl>
              <a:tblPr firstRow="1" firstCol="1" bandRow="1">
                <a:tableStyleId>{10A1B5D5-9B99-4C35-A422-299274C87663}</a:tableStyleId>
              </a:tblPr>
              <a:tblGrid>
                <a:gridCol w="1245926">
                  <a:extLst>
                    <a:ext uri="{9D8B030D-6E8A-4147-A177-3AD203B41FA5}">
                      <a16:colId xmlns:a16="http://schemas.microsoft.com/office/drawing/2014/main" val="1230829256"/>
                    </a:ext>
                  </a:extLst>
                </a:gridCol>
                <a:gridCol w="2984046">
                  <a:extLst>
                    <a:ext uri="{9D8B030D-6E8A-4147-A177-3AD203B41FA5}">
                      <a16:colId xmlns:a16="http://schemas.microsoft.com/office/drawing/2014/main" val="3598885595"/>
                    </a:ext>
                  </a:extLst>
                </a:gridCol>
                <a:gridCol w="6285628">
                  <a:extLst>
                    <a:ext uri="{9D8B030D-6E8A-4147-A177-3AD203B41FA5}">
                      <a16:colId xmlns:a16="http://schemas.microsoft.com/office/drawing/2014/main" val="1159546133"/>
                    </a:ext>
                  </a:extLst>
                </a:gridCol>
              </a:tblGrid>
              <a:tr h="214007">
                <a:tc>
                  <a:txBody>
                    <a:bodyPr/>
                    <a:lstStyle/>
                    <a:p>
                      <a:pPr algn="ctr" fontAlgn="t"/>
                      <a:r>
                        <a:rPr lang="en-US" sz="1600" b="1" dirty="0">
                          <a:solidFill>
                            <a:schemeClr val="bg1"/>
                          </a:solidFill>
                          <a:effectLst/>
                        </a:rPr>
                        <a:t>"A"</a:t>
                      </a:r>
                    </a:p>
                  </a:txBody>
                  <a:tcPr marL="31870" marR="31870" marT="14165" marB="14165"/>
                </a:tc>
                <a:tc>
                  <a:txBody>
                    <a:bodyPr/>
                    <a:lstStyle/>
                    <a:p>
                      <a:pPr algn="ctr" fontAlgn="t"/>
                      <a:r>
                        <a:rPr lang="en-US" sz="1600" b="1" dirty="0">
                          <a:solidFill>
                            <a:schemeClr val="bg1"/>
                          </a:solidFill>
                          <a:effectLst/>
                        </a:rPr>
                        <a:t>Description</a:t>
                      </a:r>
                    </a:p>
                  </a:txBody>
                  <a:tcPr marL="31870" marR="31870" marT="14165" marB="14165"/>
                </a:tc>
                <a:tc>
                  <a:txBody>
                    <a:bodyPr/>
                    <a:lstStyle/>
                    <a:p>
                      <a:pPr algn="ctr" fontAlgn="t"/>
                      <a:r>
                        <a:rPr lang="en-US" sz="1600" b="1" dirty="0">
                          <a:solidFill>
                            <a:schemeClr val="bg1"/>
                          </a:solidFill>
                          <a:effectLst/>
                        </a:rPr>
                        <a:t>Example</a:t>
                      </a:r>
                    </a:p>
                  </a:txBody>
                  <a:tcPr marL="31870" marR="31870" marT="14165" marB="14165"/>
                </a:tc>
                <a:extLst>
                  <a:ext uri="{0D108BD9-81ED-4DB2-BD59-A6C34878D82A}">
                    <a16:rowId xmlns:a16="http://schemas.microsoft.com/office/drawing/2014/main" val="320722930"/>
                  </a:ext>
                </a:extLst>
              </a:tr>
              <a:tr h="597469">
                <a:tc>
                  <a:txBody>
                    <a:bodyPr/>
                    <a:lstStyle/>
                    <a:p>
                      <a:pPr algn="ctr"/>
                      <a:r>
                        <a:rPr lang="en-US" sz="2400" b="1" u="sng" dirty="0">
                          <a:effectLst/>
                        </a:rPr>
                        <a:t>A</a:t>
                      </a:r>
                      <a:r>
                        <a:rPr lang="en-US" sz="2400" dirty="0">
                          <a:effectLst/>
                        </a:rPr>
                        <a:t>sk</a:t>
                      </a:r>
                    </a:p>
                  </a:txBody>
                  <a:tcPr marL="31870" marR="31870" marT="14165" marB="14165"/>
                </a:tc>
                <a:tc>
                  <a:txBody>
                    <a:bodyPr/>
                    <a:lstStyle/>
                    <a:p>
                      <a:pPr algn="l"/>
                      <a:r>
                        <a:rPr lang="en-US" sz="1600" dirty="0">
                          <a:effectLst/>
                        </a:rPr>
                        <a:t>Clinician asks the patient about weight, nutrition, and exercise.</a:t>
                      </a:r>
                    </a:p>
                  </a:txBody>
                  <a:tcPr marL="31870" marR="31870" marT="14165" marB="14165" anchor="ctr"/>
                </a:tc>
                <a:tc>
                  <a:txBody>
                    <a:bodyPr/>
                    <a:lstStyle/>
                    <a:p>
                      <a:pPr algn="l"/>
                      <a:r>
                        <a:rPr lang="en-US" sz="1600" dirty="0">
                          <a:effectLst/>
                        </a:rPr>
                        <a:t>“What do you like to do for exercise?“</a:t>
                      </a:r>
                    </a:p>
                    <a:p>
                      <a:pPr algn="l"/>
                      <a:endParaRPr lang="en-US" sz="1600" dirty="0">
                        <a:effectLst/>
                      </a:endParaRPr>
                    </a:p>
                    <a:p>
                      <a:pPr algn="l"/>
                      <a:r>
                        <a:rPr lang="en-US" sz="1600" dirty="0">
                          <a:effectLst/>
                        </a:rPr>
                        <a:t>"What do you typically eat for breakfast?"</a:t>
                      </a:r>
                    </a:p>
                  </a:txBody>
                  <a:tcPr marL="31870" marR="31870" marT="14165" marB="14165"/>
                </a:tc>
                <a:extLst>
                  <a:ext uri="{0D108BD9-81ED-4DB2-BD59-A6C34878D82A}">
                    <a16:rowId xmlns:a16="http://schemas.microsoft.com/office/drawing/2014/main" val="3988511428"/>
                  </a:ext>
                </a:extLst>
              </a:tr>
              <a:tr h="1106170">
                <a:tc>
                  <a:txBody>
                    <a:bodyPr/>
                    <a:lstStyle/>
                    <a:p>
                      <a:pPr algn="ctr"/>
                      <a:r>
                        <a:rPr lang="en-US" sz="2400" b="1" u="sng" dirty="0">
                          <a:effectLst/>
                        </a:rPr>
                        <a:t>A</a:t>
                      </a:r>
                      <a:r>
                        <a:rPr lang="en-US" sz="2400" dirty="0">
                          <a:effectLst/>
                        </a:rPr>
                        <a:t>dvise</a:t>
                      </a:r>
                    </a:p>
                  </a:txBody>
                  <a:tcPr marL="31870" marR="31870" marT="14165" marB="14165"/>
                </a:tc>
                <a:tc>
                  <a:txBody>
                    <a:bodyPr/>
                    <a:lstStyle/>
                    <a:p>
                      <a:pPr algn="l"/>
                      <a:r>
                        <a:rPr lang="en-US" sz="1600" dirty="0">
                          <a:effectLst/>
                        </a:rPr>
                        <a:t>Clinician provides the patient with clear, strong advice.</a:t>
                      </a:r>
                    </a:p>
                  </a:txBody>
                  <a:tcPr marL="31870" marR="31870" marT="14165" marB="14165" anchor="ctr"/>
                </a:tc>
                <a:tc>
                  <a:txBody>
                    <a:bodyPr/>
                    <a:lstStyle/>
                    <a:p>
                      <a:pPr algn="l"/>
                      <a:r>
                        <a:rPr lang="en-US" sz="1600" dirty="0">
                          <a:effectLst/>
                        </a:rPr>
                        <a:t>"You need to get 30 minutes of exercise a day, 5 days a week."</a:t>
                      </a:r>
                    </a:p>
                    <a:p>
                      <a:pPr algn="l"/>
                      <a:endParaRPr lang="en-US" sz="1600" dirty="0">
                        <a:effectLst/>
                      </a:endParaRPr>
                    </a:p>
                    <a:p>
                      <a:pPr algn="l"/>
                      <a:r>
                        <a:rPr lang="en-US" sz="1600" dirty="0">
                          <a:effectLst/>
                        </a:rPr>
                        <a:t>"Because of your diabetes and hypertension, it is really important that you exercise."</a:t>
                      </a:r>
                    </a:p>
                  </a:txBody>
                  <a:tcPr marL="31870" marR="31870" marT="14165" marB="14165"/>
                </a:tc>
                <a:extLst>
                  <a:ext uri="{0D108BD9-81ED-4DB2-BD59-A6C34878D82A}">
                    <a16:rowId xmlns:a16="http://schemas.microsoft.com/office/drawing/2014/main" val="1476663143"/>
                  </a:ext>
                </a:extLst>
              </a:tr>
              <a:tr h="980931">
                <a:tc>
                  <a:txBody>
                    <a:bodyPr/>
                    <a:lstStyle/>
                    <a:p>
                      <a:pPr algn="ctr"/>
                      <a:r>
                        <a:rPr lang="en-US" sz="2400" b="1" u="sng" dirty="0">
                          <a:effectLst/>
                        </a:rPr>
                        <a:t>A</a:t>
                      </a:r>
                      <a:r>
                        <a:rPr lang="en-US" sz="2400" dirty="0">
                          <a:effectLst/>
                        </a:rPr>
                        <a:t>ssess</a:t>
                      </a:r>
                    </a:p>
                  </a:txBody>
                  <a:tcPr marL="31870" marR="31870" marT="14165" marB="14165"/>
                </a:tc>
                <a:tc>
                  <a:txBody>
                    <a:bodyPr/>
                    <a:lstStyle/>
                    <a:p>
                      <a:pPr algn="l"/>
                      <a:r>
                        <a:rPr lang="en-US" sz="1600" dirty="0">
                          <a:effectLst/>
                        </a:rPr>
                        <a:t>Clinician verbally assesses patient readiness to change.</a:t>
                      </a:r>
                    </a:p>
                  </a:txBody>
                  <a:tcPr marL="31870" marR="31870" marT="14165" marB="14165" anchor="ctr"/>
                </a:tc>
                <a:tc>
                  <a:txBody>
                    <a:bodyPr/>
                    <a:lstStyle/>
                    <a:p>
                      <a:pPr algn="l"/>
                      <a:r>
                        <a:rPr lang="en-US" sz="1600" dirty="0">
                          <a:effectLst/>
                        </a:rPr>
                        <a:t>"Is attaining a healthier weight something you might want to do in the near future?“</a:t>
                      </a:r>
                    </a:p>
                    <a:p>
                      <a:pPr algn="l"/>
                      <a:endParaRPr lang="en-US" sz="1600" dirty="0">
                        <a:effectLst/>
                      </a:endParaRPr>
                    </a:p>
                  </a:txBody>
                  <a:tcPr marL="31870" marR="31870" marT="14165" marB="14165"/>
                </a:tc>
                <a:extLst>
                  <a:ext uri="{0D108BD9-81ED-4DB2-BD59-A6C34878D82A}">
                    <a16:rowId xmlns:a16="http://schemas.microsoft.com/office/drawing/2014/main" val="2187865771"/>
                  </a:ext>
                </a:extLst>
              </a:tr>
              <a:tr h="953500">
                <a:tc>
                  <a:txBody>
                    <a:bodyPr/>
                    <a:lstStyle/>
                    <a:p>
                      <a:pPr algn="ctr"/>
                      <a:r>
                        <a:rPr lang="en-US" sz="2400" b="1" u="sng" dirty="0">
                          <a:effectLst/>
                        </a:rPr>
                        <a:t>A</a:t>
                      </a:r>
                      <a:r>
                        <a:rPr lang="en-US" sz="2400" dirty="0">
                          <a:effectLst/>
                        </a:rPr>
                        <a:t>ssist</a:t>
                      </a:r>
                    </a:p>
                  </a:txBody>
                  <a:tcPr marL="31870" marR="31870" marT="14165" marB="14165"/>
                </a:tc>
                <a:tc>
                  <a:txBody>
                    <a:bodyPr/>
                    <a:lstStyle/>
                    <a:p>
                      <a:pPr algn="l"/>
                      <a:r>
                        <a:rPr lang="en-US" sz="1600" dirty="0">
                          <a:effectLst/>
                        </a:rPr>
                        <a:t>Clinician assists by providing brief counseling or self-help materials</a:t>
                      </a:r>
                    </a:p>
                  </a:txBody>
                  <a:tcPr marL="31870" marR="31870" marT="14165" marB="14165" anchor="ctr"/>
                </a:tc>
                <a:tc>
                  <a:txBody>
                    <a:bodyPr/>
                    <a:lstStyle/>
                    <a:p>
                      <a:pPr algn="l"/>
                      <a:r>
                        <a:rPr lang="en-US" sz="1600" dirty="0">
                          <a:effectLst/>
                        </a:rPr>
                        <a:t>"What might get in the way of your plans to exercise three times a week?“</a:t>
                      </a:r>
                    </a:p>
                    <a:p>
                      <a:pPr algn="l"/>
                      <a:endParaRPr lang="en-US" sz="1600" dirty="0">
                        <a:effectLst/>
                      </a:endParaRPr>
                    </a:p>
                    <a:p>
                      <a:pPr algn="l"/>
                      <a:r>
                        <a:rPr lang="en-US" sz="1600" dirty="0">
                          <a:effectLst/>
                        </a:rPr>
                        <a:t>"How are you feeling about being able to make this change?“</a:t>
                      </a:r>
                    </a:p>
                  </a:txBody>
                  <a:tcPr marL="31870" marR="31870" marT="14165" marB="14165"/>
                </a:tc>
                <a:extLst>
                  <a:ext uri="{0D108BD9-81ED-4DB2-BD59-A6C34878D82A}">
                    <a16:rowId xmlns:a16="http://schemas.microsoft.com/office/drawing/2014/main" val="3986471874"/>
                  </a:ext>
                </a:extLst>
              </a:tr>
              <a:tr h="789200">
                <a:tc>
                  <a:txBody>
                    <a:bodyPr/>
                    <a:lstStyle/>
                    <a:p>
                      <a:pPr algn="ctr"/>
                      <a:r>
                        <a:rPr lang="en-US" sz="2400" b="1" u="sng" dirty="0">
                          <a:effectLst/>
                        </a:rPr>
                        <a:t>A</a:t>
                      </a:r>
                      <a:r>
                        <a:rPr lang="en-US" sz="2400" dirty="0">
                          <a:effectLst/>
                        </a:rPr>
                        <a:t>rrange</a:t>
                      </a:r>
                    </a:p>
                  </a:txBody>
                  <a:tcPr marL="31870" marR="31870" marT="14165" marB="14165"/>
                </a:tc>
                <a:tc>
                  <a:txBody>
                    <a:bodyPr/>
                    <a:lstStyle/>
                    <a:p>
                      <a:pPr algn="l"/>
                      <a:r>
                        <a:rPr lang="en-US" sz="1600" dirty="0">
                          <a:effectLst/>
                        </a:rPr>
                        <a:t>Clinician arranges for follow-up with health care professional or community-based resource</a:t>
                      </a:r>
                    </a:p>
                  </a:txBody>
                  <a:tcPr marL="31870" marR="31870" marT="14165" marB="14165" anchor="ctr"/>
                </a:tc>
                <a:tc>
                  <a:txBody>
                    <a:bodyPr/>
                    <a:lstStyle/>
                    <a:p>
                      <a:pPr algn="l"/>
                      <a:r>
                        <a:rPr lang="en-US" sz="1600" dirty="0">
                          <a:effectLst/>
                        </a:rPr>
                        <a:t>"I will make a referral to (community resource); they have an excellent program to help you attain a healthier weight."</a:t>
                      </a:r>
                    </a:p>
                  </a:txBody>
                  <a:tcPr marL="31870" marR="31870" marT="14165" marB="14165"/>
                </a:tc>
                <a:extLst>
                  <a:ext uri="{0D108BD9-81ED-4DB2-BD59-A6C34878D82A}">
                    <a16:rowId xmlns:a16="http://schemas.microsoft.com/office/drawing/2014/main" val="4101729419"/>
                  </a:ext>
                </a:extLst>
              </a:tr>
            </a:tbl>
          </a:graphicData>
        </a:graphic>
      </p:graphicFrame>
      <p:sp>
        <p:nvSpPr>
          <p:cNvPr id="6" name="TextBox 5">
            <a:extLst>
              <a:ext uri="{FF2B5EF4-FFF2-40B4-BE49-F238E27FC236}">
                <a16:creationId xmlns:a16="http://schemas.microsoft.com/office/drawing/2014/main" id="{B3224A9D-B0F4-8A42-3D78-D796C21B02A0}"/>
              </a:ext>
            </a:extLst>
          </p:cNvPr>
          <p:cNvSpPr txBox="1"/>
          <p:nvPr/>
        </p:nvSpPr>
        <p:spPr>
          <a:xfrm>
            <a:off x="630214" y="6188228"/>
            <a:ext cx="9603889" cy="307777"/>
          </a:xfrm>
          <a:prstGeom prst="rect">
            <a:avLst/>
          </a:prstGeom>
          <a:noFill/>
        </p:spPr>
        <p:txBody>
          <a:bodyPr wrap="square">
            <a:spAutoFit/>
          </a:bodyPr>
          <a:lstStyle/>
          <a:p>
            <a:r>
              <a:rPr lang="en-US" sz="1400" dirty="0"/>
              <a:t>Agency for Healthcare Research and Quality, Rockville, MD. https://www.ahrq.gov/ncepcr/tools/obesity/obpcp3.html</a:t>
            </a:r>
          </a:p>
        </p:txBody>
      </p:sp>
    </p:spTree>
    <p:extLst>
      <p:ext uri="{BB962C8B-B14F-4D97-AF65-F5344CB8AC3E}">
        <p14:creationId xmlns:p14="http://schemas.microsoft.com/office/powerpoint/2010/main" val="377779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aphic 3">
            <a:extLst>
              <a:ext uri="{FF2B5EF4-FFF2-40B4-BE49-F238E27FC236}">
                <a16:creationId xmlns:a16="http://schemas.microsoft.com/office/drawing/2014/main" id="{63BF2214-CEAF-ED67-EA3A-ED345AD96FC1}"/>
              </a:ext>
            </a:extLst>
          </p:cNvPr>
          <p:cNvGrpSpPr>
            <a:grpSpLocks/>
          </p:cNvGrpSpPr>
          <p:nvPr/>
        </p:nvGrpSpPr>
        <p:grpSpPr>
          <a:xfrm>
            <a:off x="324742" y="1260475"/>
            <a:ext cx="11906250" cy="4067810"/>
            <a:chOff x="128270" y="1263650"/>
            <a:chExt cx="11906250" cy="4067810"/>
          </a:xfrm>
        </p:grpSpPr>
        <p:grpSp>
          <p:nvGrpSpPr>
            <p:cNvPr id="28" name="Graphic 3">
              <a:extLst>
                <a:ext uri="{FF2B5EF4-FFF2-40B4-BE49-F238E27FC236}">
                  <a16:creationId xmlns:a16="http://schemas.microsoft.com/office/drawing/2014/main" id="{06647BD1-76FA-C1C3-C7C9-B756431B86C9}"/>
                </a:ext>
              </a:extLst>
            </p:cNvPr>
            <p:cNvGrpSpPr>
              <a:grpSpLocks/>
            </p:cNvGrpSpPr>
            <p:nvPr/>
          </p:nvGrpSpPr>
          <p:grpSpPr>
            <a:xfrm>
              <a:off x="128270" y="4906010"/>
              <a:ext cx="11906250" cy="425450"/>
              <a:chOff x="128270" y="4906010"/>
              <a:chExt cx="11906250" cy="425450"/>
            </a:xfrm>
          </p:grpSpPr>
          <p:sp>
            <p:nvSpPr>
              <p:cNvPr id="29" name="Freeform 28">
                <a:extLst>
                  <a:ext uri="{FF2B5EF4-FFF2-40B4-BE49-F238E27FC236}">
                    <a16:creationId xmlns:a16="http://schemas.microsoft.com/office/drawing/2014/main" id="{D4C1856C-B506-D30A-124D-CD3B86DF2B45}"/>
                  </a:ext>
                </a:extLst>
              </p:cNvPr>
              <p:cNvSpPr>
                <a:spLocks/>
              </p:cNvSpPr>
              <p:nvPr/>
            </p:nvSpPr>
            <p:spPr>
              <a:xfrm>
                <a:off x="128269" y="4906010"/>
                <a:ext cx="3099435" cy="365125"/>
              </a:xfrm>
              <a:custGeom>
                <a:avLst/>
                <a:gdLst>
                  <a:gd name="connsiteX0" fmla="*/ 0 w 3099435"/>
                  <a:gd name="connsiteY0" fmla="*/ 0 h 365125"/>
                  <a:gd name="connsiteX1" fmla="*/ 3099435 w 3099435"/>
                  <a:gd name="connsiteY1" fmla="*/ 0 h 365125"/>
                  <a:gd name="connsiteX2" fmla="*/ 3099435 w 3099435"/>
                  <a:gd name="connsiteY2" fmla="*/ 365125 h 365125"/>
                  <a:gd name="connsiteX3" fmla="*/ 0 w 3099435"/>
                  <a:gd name="connsiteY3" fmla="*/ 365125 h 365125"/>
                </a:gdLst>
                <a:ahLst/>
                <a:cxnLst>
                  <a:cxn ang="0">
                    <a:pos x="connsiteX0" y="connsiteY0"/>
                  </a:cxn>
                  <a:cxn ang="0">
                    <a:pos x="connsiteX1" y="connsiteY1"/>
                  </a:cxn>
                  <a:cxn ang="0">
                    <a:pos x="connsiteX2" y="connsiteY2"/>
                  </a:cxn>
                  <a:cxn ang="0">
                    <a:pos x="connsiteX3" y="connsiteY3"/>
                  </a:cxn>
                </a:cxnLst>
                <a:rect l="l" t="t" r="r" b="b"/>
                <a:pathLst>
                  <a:path w="3099435" h="365125">
                    <a:moveTo>
                      <a:pt x="0" y="0"/>
                    </a:moveTo>
                    <a:lnTo>
                      <a:pt x="3099435" y="0"/>
                    </a:lnTo>
                    <a:lnTo>
                      <a:pt x="3099435" y="365125"/>
                    </a:lnTo>
                    <a:lnTo>
                      <a:pt x="0" y="365125"/>
                    </a:lnTo>
                    <a:close/>
                  </a:path>
                </a:pathLst>
              </a:custGeom>
              <a:solidFill>
                <a:srgbClr val="1D2E4D"/>
              </a:solidFill>
              <a:ln w="635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F5B93AB-33D6-75F9-CD7B-5734025AF9A7}"/>
                  </a:ext>
                </a:extLst>
              </p:cNvPr>
              <p:cNvSpPr>
                <a:spLocks/>
              </p:cNvSpPr>
              <p:nvPr/>
            </p:nvSpPr>
            <p:spPr>
              <a:xfrm>
                <a:off x="128270" y="5271135"/>
                <a:ext cx="11906250" cy="60325"/>
              </a:xfrm>
              <a:custGeom>
                <a:avLst/>
                <a:gdLst>
                  <a:gd name="connsiteX0" fmla="*/ 0 w 11906250"/>
                  <a:gd name="connsiteY0" fmla="*/ 0 h 60325"/>
                  <a:gd name="connsiteX1" fmla="*/ 11906250 w 11906250"/>
                  <a:gd name="connsiteY1" fmla="*/ 0 h 60325"/>
                  <a:gd name="connsiteX2" fmla="*/ 11906250 w 11906250"/>
                  <a:gd name="connsiteY2" fmla="*/ 60325 h 60325"/>
                  <a:gd name="connsiteX3" fmla="*/ 0 w 11906250"/>
                  <a:gd name="connsiteY3" fmla="*/ 60325 h 60325"/>
                </a:gdLst>
                <a:ahLst/>
                <a:cxnLst>
                  <a:cxn ang="0">
                    <a:pos x="connsiteX0" y="connsiteY0"/>
                  </a:cxn>
                  <a:cxn ang="0">
                    <a:pos x="connsiteX1" y="connsiteY1"/>
                  </a:cxn>
                  <a:cxn ang="0">
                    <a:pos x="connsiteX2" y="connsiteY2"/>
                  </a:cxn>
                  <a:cxn ang="0">
                    <a:pos x="connsiteX3" y="connsiteY3"/>
                  </a:cxn>
                </a:cxnLst>
                <a:rect l="l" t="t" r="r" b="b"/>
                <a:pathLst>
                  <a:path w="11906250" h="60325">
                    <a:moveTo>
                      <a:pt x="0" y="0"/>
                    </a:moveTo>
                    <a:lnTo>
                      <a:pt x="11906250" y="0"/>
                    </a:lnTo>
                    <a:lnTo>
                      <a:pt x="11906250" y="60325"/>
                    </a:lnTo>
                    <a:lnTo>
                      <a:pt x="0" y="60325"/>
                    </a:lnTo>
                    <a:close/>
                  </a:path>
                </a:pathLst>
              </a:custGeom>
              <a:solidFill>
                <a:srgbClr val="1D2E4D"/>
              </a:solidFill>
              <a:ln w="6350" cap="flat">
                <a:noFill/>
                <a:prstDash val="solid"/>
                <a:miter/>
              </a:ln>
            </p:spPr>
            <p:txBody>
              <a:bodyPr rtlCol="0" anchor="ctr"/>
              <a:lstStyle/>
              <a:p>
                <a:endParaRPr lang="en-US"/>
              </a:p>
            </p:txBody>
          </p:sp>
        </p:grpSp>
        <p:grpSp>
          <p:nvGrpSpPr>
            <p:cNvPr id="31" name="Graphic 3">
              <a:extLst>
                <a:ext uri="{FF2B5EF4-FFF2-40B4-BE49-F238E27FC236}">
                  <a16:creationId xmlns:a16="http://schemas.microsoft.com/office/drawing/2014/main" id="{C1D7A36F-8D8B-B644-6125-4C39736CDC23}"/>
                </a:ext>
              </a:extLst>
            </p:cNvPr>
            <p:cNvGrpSpPr>
              <a:grpSpLocks/>
            </p:cNvGrpSpPr>
            <p:nvPr/>
          </p:nvGrpSpPr>
          <p:grpSpPr>
            <a:xfrm>
              <a:off x="128270" y="3084830"/>
              <a:ext cx="11906250" cy="425449"/>
              <a:chOff x="128270" y="3084830"/>
              <a:chExt cx="11906250" cy="425449"/>
            </a:xfrm>
          </p:grpSpPr>
          <p:sp>
            <p:nvSpPr>
              <p:cNvPr id="32" name="Freeform 31">
                <a:extLst>
                  <a:ext uri="{FF2B5EF4-FFF2-40B4-BE49-F238E27FC236}">
                    <a16:creationId xmlns:a16="http://schemas.microsoft.com/office/drawing/2014/main" id="{F0B2B061-F15E-42B0-E345-82F51B331B07}"/>
                  </a:ext>
                </a:extLst>
              </p:cNvPr>
              <p:cNvSpPr>
                <a:spLocks/>
              </p:cNvSpPr>
              <p:nvPr/>
            </p:nvSpPr>
            <p:spPr>
              <a:xfrm>
                <a:off x="128269" y="3084830"/>
                <a:ext cx="3099435" cy="365124"/>
              </a:xfrm>
              <a:custGeom>
                <a:avLst/>
                <a:gdLst>
                  <a:gd name="connsiteX0" fmla="*/ 0 w 3099435"/>
                  <a:gd name="connsiteY0" fmla="*/ 0 h 365124"/>
                  <a:gd name="connsiteX1" fmla="*/ 3099435 w 3099435"/>
                  <a:gd name="connsiteY1" fmla="*/ 0 h 365124"/>
                  <a:gd name="connsiteX2" fmla="*/ 3099435 w 3099435"/>
                  <a:gd name="connsiteY2" fmla="*/ 365125 h 365124"/>
                  <a:gd name="connsiteX3" fmla="*/ 0 w 3099435"/>
                  <a:gd name="connsiteY3" fmla="*/ 365125 h 365124"/>
                </a:gdLst>
                <a:ahLst/>
                <a:cxnLst>
                  <a:cxn ang="0">
                    <a:pos x="connsiteX0" y="connsiteY0"/>
                  </a:cxn>
                  <a:cxn ang="0">
                    <a:pos x="connsiteX1" y="connsiteY1"/>
                  </a:cxn>
                  <a:cxn ang="0">
                    <a:pos x="connsiteX2" y="connsiteY2"/>
                  </a:cxn>
                  <a:cxn ang="0">
                    <a:pos x="connsiteX3" y="connsiteY3"/>
                  </a:cxn>
                </a:cxnLst>
                <a:rect l="l" t="t" r="r" b="b"/>
                <a:pathLst>
                  <a:path w="3099435" h="365124">
                    <a:moveTo>
                      <a:pt x="0" y="0"/>
                    </a:moveTo>
                    <a:lnTo>
                      <a:pt x="3099435" y="0"/>
                    </a:lnTo>
                    <a:lnTo>
                      <a:pt x="3099435" y="365125"/>
                    </a:lnTo>
                    <a:lnTo>
                      <a:pt x="0" y="365125"/>
                    </a:lnTo>
                    <a:close/>
                  </a:path>
                </a:pathLst>
              </a:custGeom>
              <a:solidFill>
                <a:srgbClr val="1D2E4D"/>
              </a:solidFill>
              <a:ln w="635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EF0D7A-8837-464A-3301-91B04607AE1A}"/>
                  </a:ext>
                </a:extLst>
              </p:cNvPr>
              <p:cNvSpPr>
                <a:spLocks/>
              </p:cNvSpPr>
              <p:nvPr/>
            </p:nvSpPr>
            <p:spPr>
              <a:xfrm>
                <a:off x="128270" y="3449954"/>
                <a:ext cx="11906250" cy="60325"/>
              </a:xfrm>
              <a:custGeom>
                <a:avLst/>
                <a:gdLst>
                  <a:gd name="connsiteX0" fmla="*/ 0 w 11906250"/>
                  <a:gd name="connsiteY0" fmla="*/ 0 h 60325"/>
                  <a:gd name="connsiteX1" fmla="*/ 11906250 w 11906250"/>
                  <a:gd name="connsiteY1" fmla="*/ 0 h 60325"/>
                  <a:gd name="connsiteX2" fmla="*/ 11906250 w 11906250"/>
                  <a:gd name="connsiteY2" fmla="*/ 60325 h 60325"/>
                  <a:gd name="connsiteX3" fmla="*/ 0 w 11906250"/>
                  <a:gd name="connsiteY3" fmla="*/ 60325 h 60325"/>
                </a:gdLst>
                <a:ahLst/>
                <a:cxnLst>
                  <a:cxn ang="0">
                    <a:pos x="connsiteX0" y="connsiteY0"/>
                  </a:cxn>
                  <a:cxn ang="0">
                    <a:pos x="connsiteX1" y="connsiteY1"/>
                  </a:cxn>
                  <a:cxn ang="0">
                    <a:pos x="connsiteX2" y="connsiteY2"/>
                  </a:cxn>
                  <a:cxn ang="0">
                    <a:pos x="connsiteX3" y="connsiteY3"/>
                  </a:cxn>
                </a:cxnLst>
                <a:rect l="l" t="t" r="r" b="b"/>
                <a:pathLst>
                  <a:path w="11906250" h="60325">
                    <a:moveTo>
                      <a:pt x="0" y="0"/>
                    </a:moveTo>
                    <a:lnTo>
                      <a:pt x="11906250" y="0"/>
                    </a:lnTo>
                    <a:lnTo>
                      <a:pt x="11906250" y="60325"/>
                    </a:lnTo>
                    <a:lnTo>
                      <a:pt x="0" y="60325"/>
                    </a:lnTo>
                    <a:close/>
                  </a:path>
                </a:pathLst>
              </a:custGeom>
              <a:solidFill>
                <a:srgbClr val="1D2E4D"/>
              </a:solidFill>
              <a:ln w="6350" cap="flat">
                <a:noFill/>
                <a:prstDash val="solid"/>
                <a:miter/>
              </a:ln>
            </p:spPr>
            <p:txBody>
              <a:bodyPr rtlCol="0" anchor="ctr"/>
              <a:lstStyle/>
              <a:p>
                <a:endParaRPr lang="en-US"/>
              </a:p>
            </p:txBody>
          </p:sp>
        </p:grpSp>
        <p:grpSp>
          <p:nvGrpSpPr>
            <p:cNvPr id="34" name="Graphic 3">
              <a:extLst>
                <a:ext uri="{FF2B5EF4-FFF2-40B4-BE49-F238E27FC236}">
                  <a16:creationId xmlns:a16="http://schemas.microsoft.com/office/drawing/2014/main" id="{821134BC-065E-D5FF-49D1-CA5E416B5DBC}"/>
                </a:ext>
              </a:extLst>
            </p:cNvPr>
            <p:cNvGrpSpPr>
              <a:grpSpLocks/>
            </p:cNvGrpSpPr>
            <p:nvPr/>
          </p:nvGrpSpPr>
          <p:grpSpPr>
            <a:xfrm>
              <a:off x="128270" y="1263650"/>
              <a:ext cx="11906250" cy="425450"/>
              <a:chOff x="128270" y="1263650"/>
              <a:chExt cx="11906250" cy="425450"/>
            </a:xfrm>
          </p:grpSpPr>
          <p:sp>
            <p:nvSpPr>
              <p:cNvPr id="35" name="Freeform 34">
                <a:extLst>
                  <a:ext uri="{FF2B5EF4-FFF2-40B4-BE49-F238E27FC236}">
                    <a16:creationId xmlns:a16="http://schemas.microsoft.com/office/drawing/2014/main" id="{50FF81E3-69F4-D786-827A-181741B0235E}"/>
                  </a:ext>
                </a:extLst>
              </p:cNvPr>
              <p:cNvSpPr>
                <a:spLocks/>
              </p:cNvSpPr>
              <p:nvPr/>
            </p:nvSpPr>
            <p:spPr>
              <a:xfrm>
                <a:off x="128269" y="1263650"/>
                <a:ext cx="3099435" cy="365125"/>
              </a:xfrm>
              <a:custGeom>
                <a:avLst/>
                <a:gdLst>
                  <a:gd name="connsiteX0" fmla="*/ 0 w 3099435"/>
                  <a:gd name="connsiteY0" fmla="*/ 0 h 365125"/>
                  <a:gd name="connsiteX1" fmla="*/ 3099435 w 3099435"/>
                  <a:gd name="connsiteY1" fmla="*/ 0 h 365125"/>
                  <a:gd name="connsiteX2" fmla="*/ 3099435 w 3099435"/>
                  <a:gd name="connsiteY2" fmla="*/ 365125 h 365125"/>
                  <a:gd name="connsiteX3" fmla="*/ 0 w 3099435"/>
                  <a:gd name="connsiteY3" fmla="*/ 365125 h 365125"/>
                </a:gdLst>
                <a:ahLst/>
                <a:cxnLst>
                  <a:cxn ang="0">
                    <a:pos x="connsiteX0" y="connsiteY0"/>
                  </a:cxn>
                  <a:cxn ang="0">
                    <a:pos x="connsiteX1" y="connsiteY1"/>
                  </a:cxn>
                  <a:cxn ang="0">
                    <a:pos x="connsiteX2" y="connsiteY2"/>
                  </a:cxn>
                  <a:cxn ang="0">
                    <a:pos x="connsiteX3" y="connsiteY3"/>
                  </a:cxn>
                </a:cxnLst>
                <a:rect l="l" t="t" r="r" b="b"/>
                <a:pathLst>
                  <a:path w="3099435" h="365125">
                    <a:moveTo>
                      <a:pt x="0" y="0"/>
                    </a:moveTo>
                    <a:lnTo>
                      <a:pt x="3099435" y="0"/>
                    </a:lnTo>
                    <a:lnTo>
                      <a:pt x="3099435" y="365125"/>
                    </a:lnTo>
                    <a:lnTo>
                      <a:pt x="0" y="365125"/>
                    </a:lnTo>
                    <a:close/>
                  </a:path>
                </a:pathLst>
              </a:custGeom>
              <a:solidFill>
                <a:srgbClr val="1D2E4D"/>
              </a:solidFill>
              <a:ln w="635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4328603-63E7-FDB2-28D1-0C4EBAD855B4}"/>
                  </a:ext>
                </a:extLst>
              </p:cNvPr>
              <p:cNvSpPr>
                <a:spLocks/>
              </p:cNvSpPr>
              <p:nvPr/>
            </p:nvSpPr>
            <p:spPr>
              <a:xfrm>
                <a:off x="128270" y="1628775"/>
                <a:ext cx="11906250" cy="60325"/>
              </a:xfrm>
              <a:custGeom>
                <a:avLst/>
                <a:gdLst>
                  <a:gd name="connsiteX0" fmla="*/ 0 w 11906250"/>
                  <a:gd name="connsiteY0" fmla="*/ 0 h 60325"/>
                  <a:gd name="connsiteX1" fmla="*/ 11906250 w 11906250"/>
                  <a:gd name="connsiteY1" fmla="*/ 0 h 60325"/>
                  <a:gd name="connsiteX2" fmla="*/ 11906250 w 11906250"/>
                  <a:gd name="connsiteY2" fmla="*/ 60325 h 60325"/>
                  <a:gd name="connsiteX3" fmla="*/ 0 w 11906250"/>
                  <a:gd name="connsiteY3" fmla="*/ 60325 h 60325"/>
                </a:gdLst>
                <a:ahLst/>
                <a:cxnLst>
                  <a:cxn ang="0">
                    <a:pos x="connsiteX0" y="connsiteY0"/>
                  </a:cxn>
                  <a:cxn ang="0">
                    <a:pos x="connsiteX1" y="connsiteY1"/>
                  </a:cxn>
                  <a:cxn ang="0">
                    <a:pos x="connsiteX2" y="connsiteY2"/>
                  </a:cxn>
                  <a:cxn ang="0">
                    <a:pos x="connsiteX3" y="connsiteY3"/>
                  </a:cxn>
                </a:cxnLst>
                <a:rect l="l" t="t" r="r" b="b"/>
                <a:pathLst>
                  <a:path w="11906250" h="60325">
                    <a:moveTo>
                      <a:pt x="0" y="0"/>
                    </a:moveTo>
                    <a:lnTo>
                      <a:pt x="11906250" y="0"/>
                    </a:lnTo>
                    <a:lnTo>
                      <a:pt x="11906250" y="60325"/>
                    </a:lnTo>
                    <a:lnTo>
                      <a:pt x="0" y="60325"/>
                    </a:lnTo>
                    <a:close/>
                  </a:path>
                </a:pathLst>
              </a:custGeom>
              <a:solidFill>
                <a:srgbClr val="1D2E4D"/>
              </a:solidFill>
              <a:ln w="6350" cap="flat">
                <a:noFill/>
                <a:prstDash val="solid"/>
                <a:miter/>
              </a:ln>
            </p:spPr>
            <p:txBody>
              <a:bodyPr rtlCol="0" anchor="ctr"/>
              <a:lstStyle/>
              <a:p>
                <a:endParaRPr lang="en-US"/>
              </a:p>
            </p:txBody>
          </p:sp>
        </p:grpSp>
      </p:grpSp>
      <p:sp>
        <p:nvSpPr>
          <p:cNvPr id="38" name="Freeform 37">
            <a:extLst>
              <a:ext uri="{FF2B5EF4-FFF2-40B4-BE49-F238E27FC236}">
                <a16:creationId xmlns:a16="http://schemas.microsoft.com/office/drawing/2014/main" id="{35766DFD-F919-2A91-52EC-211B4B548B5E}"/>
              </a:ext>
            </a:extLst>
          </p:cNvPr>
          <p:cNvSpPr/>
          <p:nvPr/>
        </p:nvSpPr>
        <p:spPr>
          <a:xfrm>
            <a:off x="3268959" y="5412315"/>
            <a:ext cx="491375" cy="483768"/>
          </a:xfrm>
          <a:custGeom>
            <a:avLst/>
            <a:gdLst>
              <a:gd name="connsiteX0" fmla="*/ 359431 w 491375"/>
              <a:gd name="connsiteY0" fmla="*/ 202354 h 483768"/>
              <a:gd name="connsiteX1" fmla="*/ 381656 w 491375"/>
              <a:gd name="connsiteY1" fmla="*/ 213784 h 483768"/>
              <a:gd name="connsiteX2" fmla="*/ 489606 w 491375"/>
              <a:gd name="connsiteY2" fmla="*/ 313479 h 483768"/>
              <a:gd name="connsiteX3" fmla="*/ 466746 w 491375"/>
              <a:gd name="connsiteY3" fmla="*/ 391584 h 483768"/>
              <a:gd name="connsiteX4" fmla="*/ 363876 w 491375"/>
              <a:gd name="connsiteY4" fmla="*/ 437939 h 483768"/>
              <a:gd name="connsiteX5" fmla="*/ 306091 w 491375"/>
              <a:gd name="connsiteY5" fmla="*/ 483659 h 483768"/>
              <a:gd name="connsiteX6" fmla="*/ 43201 w 491375"/>
              <a:gd name="connsiteY6" fmla="*/ 483659 h 483768"/>
              <a:gd name="connsiteX7" fmla="*/ 21 w 491375"/>
              <a:gd name="connsiteY7" fmla="*/ 442384 h 483768"/>
              <a:gd name="connsiteX8" fmla="*/ 21 w 491375"/>
              <a:gd name="connsiteY8" fmla="*/ 81069 h 483768"/>
              <a:gd name="connsiteX9" fmla="*/ 38756 w 491375"/>
              <a:gd name="connsiteY9" fmla="*/ 41699 h 483768"/>
              <a:gd name="connsiteX10" fmla="*/ 114321 w 491375"/>
              <a:gd name="connsiteY10" fmla="*/ 41699 h 483768"/>
              <a:gd name="connsiteX11" fmla="*/ 161946 w 491375"/>
              <a:gd name="connsiteY11" fmla="*/ 424 h 483768"/>
              <a:gd name="connsiteX12" fmla="*/ 196871 w 491375"/>
              <a:gd name="connsiteY12" fmla="*/ 424 h 483768"/>
              <a:gd name="connsiteX13" fmla="*/ 248306 w 491375"/>
              <a:gd name="connsiteY13" fmla="*/ 41699 h 483768"/>
              <a:gd name="connsiteX14" fmla="*/ 321966 w 491375"/>
              <a:gd name="connsiteY14" fmla="*/ 41699 h 483768"/>
              <a:gd name="connsiteX15" fmla="*/ 360066 w 491375"/>
              <a:gd name="connsiteY15" fmla="*/ 79164 h 483768"/>
              <a:gd name="connsiteX16" fmla="*/ 360066 w 491375"/>
              <a:gd name="connsiteY16" fmla="*/ 130599 h 483768"/>
              <a:gd name="connsiteX17" fmla="*/ 422296 w 491375"/>
              <a:gd name="connsiteY17" fmla="*/ 112184 h 483768"/>
              <a:gd name="connsiteX18" fmla="*/ 359431 w 491375"/>
              <a:gd name="connsiteY18" fmla="*/ 202354 h 483768"/>
              <a:gd name="connsiteX19" fmla="*/ 89556 w 491375"/>
              <a:gd name="connsiteY19" fmla="*/ 55034 h 483768"/>
              <a:gd name="connsiteX20" fmla="*/ 47011 w 491375"/>
              <a:gd name="connsiteY20" fmla="*/ 55034 h 483768"/>
              <a:gd name="connsiteX21" fmla="*/ 12086 w 491375"/>
              <a:gd name="connsiteY21" fmla="*/ 90594 h 483768"/>
              <a:gd name="connsiteX22" fmla="*/ 12721 w 491375"/>
              <a:gd name="connsiteY22" fmla="*/ 353484 h 483768"/>
              <a:gd name="connsiteX23" fmla="*/ 12721 w 491375"/>
              <a:gd name="connsiteY23" fmla="*/ 465879 h 483768"/>
              <a:gd name="connsiteX24" fmla="*/ 21611 w 491375"/>
              <a:gd name="connsiteY24" fmla="*/ 470325 h 483768"/>
              <a:gd name="connsiteX25" fmla="*/ 328951 w 491375"/>
              <a:gd name="connsiteY25" fmla="*/ 472229 h 483768"/>
              <a:gd name="connsiteX26" fmla="*/ 346731 w 491375"/>
              <a:gd name="connsiteY26" fmla="*/ 448100 h 483768"/>
              <a:gd name="connsiteX27" fmla="*/ 280691 w 491375"/>
              <a:gd name="connsiteY27" fmla="*/ 432859 h 483768"/>
              <a:gd name="connsiteX28" fmla="*/ 185441 w 491375"/>
              <a:gd name="connsiteY28" fmla="*/ 404919 h 483768"/>
              <a:gd name="connsiteX29" fmla="*/ 174011 w 491375"/>
              <a:gd name="connsiteY29" fmla="*/ 401109 h 483768"/>
              <a:gd name="connsiteX30" fmla="*/ 174646 w 491375"/>
              <a:gd name="connsiteY30" fmla="*/ 394759 h 483768"/>
              <a:gd name="connsiteX31" fmla="*/ 242591 w 491375"/>
              <a:gd name="connsiteY31" fmla="*/ 394759 h 483768"/>
              <a:gd name="connsiteX32" fmla="*/ 222271 w 491375"/>
              <a:gd name="connsiteY32" fmla="*/ 339514 h 483768"/>
              <a:gd name="connsiteX33" fmla="*/ 174646 w 491375"/>
              <a:gd name="connsiteY33" fmla="*/ 330625 h 483768"/>
              <a:gd name="connsiteX34" fmla="*/ 175281 w 491375"/>
              <a:gd name="connsiteY34" fmla="*/ 324909 h 483768"/>
              <a:gd name="connsiteX35" fmla="*/ 220366 w 491375"/>
              <a:gd name="connsiteY35" fmla="*/ 320464 h 483768"/>
              <a:gd name="connsiteX36" fmla="*/ 220366 w 491375"/>
              <a:gd name="connsiteY36" fmla="*/ 262044 h 483768"/>
              <a:gd name="connsiteX37" fmla="*/ 175281 w 491375"/>
              <a:gd name="connsiteY37" fmla="*/ 258234 h 483768"/>
              <a:gd name="connsiteX38" fmla="*/ 174011 w 491375"/>
              <a:gd name="connsiteY38" fmla="*/ 249979 h 483768"/>
              <a:gd name="connsiteX39" fmla="*/ 245766 w 491375"/>
              <a:gd name="connsiteY39" fmla="*/ 220134 h 483768"/>
              <a:gd name="connsiteX40" fmla="*/ 296566 w 491375"/>
              <a:gd name="connsiteY40" fmla="*/ 208069 h 483768"/>
              <a:gd name="connsiteX41" fmla="*/ 337841 w 491375"/>
              <a:gd name="connsiteY41" fmla="*/ 216324 h 483768"/>
              <a:gd name="connsiteX42" fmla="*/ 344826 w 491375"/>
              <a:gd name="connsiteY42" fmla="*/ 209339 h 483768"/>
              <a:gd name="connsiteX43" fmla="*/ 304821 w 491375"/>
              <a:gd name="connsiteY43" fmla="*/ 152824 h 483768"/>
              <a:gd name="connsiteX44" fmla="*/ 299106 w 491375"/>
              <a:gd name="connsiteY44" fmla="*/ 126789 h 483768"/>
              <a:gd name="connsiteX45" fmla="*/ 307996 w 491375"/>
              <a:gd name="connsiteY45" fmla="*/ 124249 h 483768"/>
              <a:gd name="connsiteX46" fmla="*/ 344826 w 491375"/>
              <a:gd name="connsiteY46" fmla="*/ 155999 h 483768"/>
              <a:gd name="connsiteX47" fmla="*/ 344826 w 491375"/>
              <a:gd name="connsiteY47" fmla="*/ 57574 h 483768"/>
              <a:gd name="connsiteX48" fmla="*/ 268626 w 491375"/>
              <a:gd name="connsiteY48" fmla="*/ 57574 h 483768"/>
              <a:gd name="connsiteX49" fmla="*/ 268626 w 491375"/>
              <a:gd name="connsiteY49" fmla="*/ 115994 h 483768"/>
              <a:gd name="connsiteX50" fmla="*/ 90826 w 491375"/>
              <a:gd name="connsiteY50" fmla="*/ 115994 h 483768"/>
              <a:gd name="connsiteX51" fmla="*/ 89556 w 491375"/>
              <a:gd name="connsiteY51" fmla="*/ 55034 h 483768"/>
              <a:gd name="connsiteX52" fmla="*/ 102891 w 491375"/>
              <a:gd name="connsiteY52" fmla="*/ 102659 h 483768"/>
              <a:gd name="connsiteX53" fmla="*/ 255291 w 491375"/>
              <a:gd name="connsiteY53" fmla="*/ 102659 h 483768"/>
              <a:gd name="connsiteX54" fmla="*/ 255291 w 491375"/>
              <a:gd name="connsiteY54" fmla="*/ 57574 h 483768"/>
              <a:gd name="connsiteX55" fmla="*/ 234336 w 491375"/>
              <a:gd name="connsiteY55" fmla="*/ 37254 h 483768"/>
              <a:gd name="connsiteX56" fmla="*/ 212111 w 491375"/>
              <a:gd name="connsiteY56" fmla="*/ 13124 h 483768"/>
              <a:gd name="connsiteX57" fmla="*/ 128291 w 491375"/>
              <a:gd name="connsiteY57" fmla="*/ 23919 h 483768"/>
              <a:gd name="connsiteX58" fmla="*/ 126386 w 491375"/>
              <a:gd name="connsiteY58" fmla="*/ 29634 h 483768"/>
              <a:gd name="connsiteX59" fmla="*/ 107971 w 491375"/>
              <a:gd name="connsiteY59" fmla="*/ 62654 h 483768"/>
              <a:gd name="connsiteX60" fmla="*/ 103526 w 491375"/>
              <a:gd name="connsiteY60" fmla="*/ 60114 h 483768"/>
              <a:gd name="connsiteX61" fmla="*/ 102891 w 491375"/>
              <a:gd name="connsiteY61" fmla="*/ 102659 h 48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91375" h="483768">
                <a:moveTo>
                  <a:pt x="359431" y="202354"/>
                </a:moveTo>
                <a:cubicBezTo>
                  <a:pt x="367051" y="206164"/>
                  <a:pt x="375306" y="215054"/>
                  <a:pt x="381656" y="213784"/>
                </a:cubicBezTo>
                <a:cubicBezTo>
                  <a:pt x="471191" y="197274"/>
                  <a:pt x="499131" y="221404"/>
                  <a:pt x="489606" y="313479"/>
                </a:cubicBezTo>
                <a:cubicBezTo>
                  <a:pt x="487066" y="340150"/>
                  <a:pt x="478176" y="367454"/>
                  <a:pt x="466746" y="391584"/>
                </a:cubicBezTo>
                <a:cubicBezTo>
                  <a:pt x="445156" y="438575"/>
                  <a:pt x="415311" y="450639"/>
                  <a:pt x="363876" y="437939"/>
                </a:cubicBezTo>
                <a:cubicBezTo>
                  <a:pt x="353716" y="483659"/>
                  <a:pt x="353716" y="484294"/>
                  <a:pt x="306091" y="483659"/>
                </a:cubicBezTo>
                <a:cubicBezTo>
                  <a:pt x="218461" y="483659"/>
                  <a:pt x="130831" y="483025"/>
                  <a:pt x="43201" y="483659"/>
                </a:cubicBezTo>
                <a:cubicBezTo>
                  <a:pt x="13356" y="483659"/>
                  <a:pt x="-614" y="476675"/>
                  <a:pt x="21" y="442384"/>
                </a:cubicBezTo>
                <a:cubicBezTo>
                  <a:pt x="1926" y="321734"/>
                  <a:pt x="1291" y="201719"/>
                  <a:pt x="21" y="81069"/>
                </a:cubicBezTo>
                <a:cubicBezTo>
                  <a:pt x="21" y="52494"/>
                  <a:pt x="10181" y="40429"/>
                  <a:pt x="38756" y="41699"/>
                </a:cubicBezTo>
                <a:cubicBezTo>
                  <a:pt x="62886" y="42969"/>
                  <a:pt x="87016" y="41699"/>
                  <a:pt x="114321" y="41699"/>
                </a:cubicBezTo>
                <a:cubicBezTo>
                  <a:pt x="109241" y="2964"/>
                  <a:pt x="133371" y="-846"/>
                  <a:pt x="161946" y="424"/>
                </a:cubicBezTo>
                <a:cubicBezTo>
                  <a:pt x="173376" y="1059"/>
                  <a:pt x="185441" y="1059"/>
                  <a:pt x="196871" y="424"/>
                </a:cubicBezTo>
                <a:cubicBezTo>
                  <a:pt x="226081" y="-2116"/>
                  <a:pt x="247036" y="6139"/>
                  <a:pt x="248306" y="41699"/>
                </a:cubicBezTo>
                <a:cubicBezTo>
                  <a:pt x="273706" y="41699"/>
                  <a:pt x="297836" y="42969"/>
                  <a:pt x="321966" y="41699"/>
                </a:cubicBezTo>
                <a:cubicBezTo>
                  <a:pt x="349271" y="40429"/>
                  <a:pt x="360701" y="52494"/>
                  <a:pt x="360066" y="79164"/>
                </a:cubicBezTo>
                <a:cubicBezTo>
                  <a:pt x="359431" y="96309"/>
                  <a:pt x="360066" y="112819"/>
                  <a:pt x="360066" y="130599"/>
                </a:cubicBezTo>
                <a:cubicBezTo>
                  <a:pt x="381656" y="124249"/>
                  <a:pt x="401976" y="118534"/>
                  <a:pt x="422296" y="112184"/>
                </a:cubicBezTo>
                <a:cubicBezTo>
                  <a:pt x="424836" y="158539"/>
                  <a:pt x="410866" y="177589"/>
                  <a:pt x="359431" y="202354"/>
                </a:cubicBezTo>
                <a:close/>
                <a:moveTo>
                  <a:pt x="89556" y="55034"/>
                </a:moveTo>
                <a:cubicBezTo>
                  <a:pt x="73681" y="55034"/>
                  <a:pt x="60346" y="56304"/>
                  <a:pt x="47011" y="55034"/>
                </a:cubicBezTo>
                <a:cubicBezTo>
                  <a:pt x="18436" y="51224"/>
                  <a:pt x="11451" y="63289"/>
                  <a:pt x="12086" y="90594"/>
                </a:cubicBezTo>
                <a:cubicBezTo>
                  <a:pt x="13991" y="178224"/>
                  <a:pt x="12721" y="265854"/>
                  <a:pt x="12721" y="353484"/>
                </a:cubicBezTo>
                <a:cubicBezTo>
                  <a:pt x="12721" y="391584"/>
                  <a:pt x="12721" y="429050"/>
                  <a:pt x="12721" y="465879"/>
                </a:cubicBezTo>
                <a:cubicBezTo>
                  <a:pt x="17801" y="468419"/>
                  <a:pt x="19706" y="470325"/>
                  <a:pt x="21611" y="470325"/>
                </a:cubicBezTo>
                <a:cubicBezTo>
                  <a:pt x="123846" y="470959"/>
                  <a:pt x="226716" y="472229"/>
                  <a:pt x="328951" y="472229"/>
                </a:cubicBezTo>
                <a:cubicBezTo>
                  <a:pt x="350541" y="472229"/>
                  <a:pt x="350541" y="457625"/>
                  <a:pt x="346731" y="448100"/>
                </a:cubicBezTo>
                <a:cubicBezTo>
                  <a:pt x="320696" y="443019"/>
                  <a:pt x="291486" y="446194"/>
                  <a:pt x="280691" y="432859"/>
                </a:cubicBezTo>
                <a:cubicBezTo>
                  <a:pt x="252751" y="401109"/>
                  <a:pt x="219731" y="405554"/>
                  <a:pt x="185441" y="404919"/>
                </a:cubicBezTo>
                <a:cubicBezTo>
                  <a:pt x="181631" y="404919"/>
                  <a:pt x="177821" y="402379"/>
                  <a:pt x="174011" y="401109"/>
                </a:cubicBezTo>
                <a:cubicBezTo>
                  <a:pt x="174011" y="399204"/>
                  <a:pt x="174646" y="396664"/>
                  <a:pt x="174646" y="394759"/>
                </a:cubicBezTo>
                <a:cubicBezTo>
                  <a:pt x="196236" y="394759"/>
                  <a:pt x="217826" y="394759"/>
                  <a:pt x="242591" y="394759"/>
                </a:cubicBezTo>
                <a:cubicBezTo>
                  <a:pt x="234971" y="373169"/>
                  <a:pt x="233701" y="351579"/>
                  <a:pt x="222271" y="339514"/>
                </a:cubicBezTo>
                <a:cubicBezTo>
                  <a:pt x="212746" y="329989"/>
                  <a:pt x="191156" y="333164"/>
                  <a:pt x="174646" y="330625"/>
                </a:cubicBezTo>
                <a:cubicBezTo>
                  <a:pt x="174646" y="328719"/>
                  <a:pt x="174646" y="326814"/>
                  <a:pt x="175281" y="324909"/>
                </a:cubicBezTo>
                <a:cubicBezTo>
                  <a:pt x="191156" y="323639"/>
                  <a:pt x="206396" y="321734"/>
                  <a:pt x="220366" y="320464"/>
                </a:cubicBezTo>
                <a:cubicBezTo>
                  <a:pt x="220366" y="299509"/>
                  <a:pt x="220366" y="281094"/>
                  <a:pt x="220366" y="262044"/>
                </a:cubicBezTo>
                <a:cubicBezTo>
                  <a:pt x="204491" y="260774"/>
                  <a:pt x="189886" y="259504"/>
                  <a:pt x="175281" y="258234"/>
                </a:cubicBezTo>
                <a:cubicBezTo>
                  <a:pt x="174646" y="255694"/>
                  <a:pt x="174646" y="252519"/>
                  <a:pt x="174011" y="249979"/>
                </a:cubicBezTo>
                <a:cubicBezTo>
                  <a:pt x="204491" y="253789"/>
                  <a:pt x="227351" y="246804"/>
                  <a:pt x="245766" y="220134"/>
                </a:cubicBezTo>
                <a:cubicBezTo>
                  <a:pt x="253386" y="209339"/>
                  <a:pt x="278786" y="209339"/>
                  <a:pt x="296566" y="208069"/>
                </a:cubicBezTo>
                <a:cubicBezTo>
                  <a:pt x="310536" y="207434"/>
                  <a:pt x="324506" y="213784"/>
                  <a:pt x="337841" y="216324"/>
                </a:cubicBezTo>
                <a:cubicBezTo>
                  <a:pt x="340381" y="213784"/>
                  <a:pt x="342921" y="211879"/>
                  <a:pt x="344826" y="209339"/>
                </a:cubicBezTo>
                <a:cubicBezTo>
                  <a:pt x="331491" y="190289"/>
                  <a:pt x="316886" y="171874"/>
                  <a:pt x="304821" y="152824"/>
                </a:cubicBezTo>
                <a:cubicBezTo>
                  <a:pt x="300376" y="145839"/>
                  <a:pt x="301011" y="135679"/>
                  <a:pt x="299106" y="126789"/>
                </a:cubicBezTo>
                <a:cubicBezTo>
                  <a:pt x="302281" y="126154"/>
                  <a:pt x="305456" y="125519"/>
                  <a:pt x="307996" y="124249"/>
                </a:cubicBezTo>
                <a:cubicBezTo>
                  <a:pt x="320061" y="134409"/>
                  <a:pt x="332126" y="145204"/>
                  <a:pt x="344826" y="155999"/>
                </a:cubicBezTo>
                <a:cubicBezTo>
                  <a:pt x="344826" y="121074"/>
                  <a:pt x="344826" y="89324"/>
                  <a:pt x="344826" y="57574"/>
                </a:cubicBezTo>
                <a:cubicBezTo>
                  <a:pt x="318156" y="57574"/>
                  <a:pt x="294661" y="57574"/>
                  <a:pt x="268626" y="57574"/>
                </a:cubicBezTo>
                <a:cubicBezTo>
                  <a:pt x="268626" y="78529"/>
                  <a:pt x="268626" y="96944"/>
                  <a:pt x="268626" y="115994"/>
                </a:cubicBezTo>
                <a:cubicBezTo>
                  <a:pt x="208301" y="115994"/>
                  <a:pt x="150516" y="115994"/>
                  <a:pt x="90826" y="115994"/>
                </a:cubicBezTo>
                <a:cubicBezTo>
                  <a:pt x="89556" y="95039"/>
                  <a:pt x="89556" y="76624"/>
                  <a:pt x="89556" y="55034"/>
                </a:cubicBezTo>
                <a:close/>
                <a:moveTo>
                  <a:pt x="102891" y="102659"/>
                </a:moveTo>
                <a:cubicBezTo>
                  <a:pt x="154326" y="102659"/>
                  <a:pt x="203856" y="102659"/>
                  <a:pt x="255291" y="102659"/>
                </a:cubicBezTo>
                <a:cubicBezTo>
                  <a:pt x="255291" y="86784"/>
                  <a:pt x="255291" y="72179"/>
                  <a:pt x="255291" y="57574"/>
                </a:cubicBezTo>
                <a:cubicBezTo>
                  <a:pt x="243861" y="52494"/>
                  <a:pt x="240051" y="44239"/>
                  <a:pt x="234336" y="37254"/>
                </a:cubicBezTo>
                <a:cubicBezTo>
                  <a:pt x="227351" y="28364"/>
                  <a:pt x="219096" y="13124"/>
                  <a:pt x="212111" y="13124"/>
                </a:cubicBezTo>
                <a:cubicBezTo>
                  <a:pt x="184171" y="13759"/>
                  <a:pt x="156231" y="19474"/>
                  <a:pt x="128291" y="23919"/>
                </a:cubicBezTo>
                <a:cubicBezTo>
                  <a:pt x="127656" y="23919"/>
                  <a:pt x="127656" y="27729"/>
                  <a:pt x="126386" y="29634"/>
                </a:cubicBezTo>
                <a:cubicBezTo>
                  <a:pt x="120036" y="40429"/>
                  <a:pt x="113686" y="51859"/>
                  <a:pt x="107971" y="62654"/>
                </a:cubicBezTo>
                <a:cubicBezTo>
                  <a:pt x="106701" y="62019"/>
                  <a:pt x="104796" y="60749"/>
                  <a:pt x="103526" y="60114"/>
                </a:cubicBezTo>
                <a:cubicBezTo>
                  <a:pt x="102891" y="74084"/>
                  <a:pt x="102891" y="88054"/>
                  <a:pt x="102891" y="102659"/>
                </a:cubicBezTo>
                <a:close/>
              </a:path>
            </a:pathLst>
          </a:custGeom>
          <a:solidFill>
            <a:srgbClr val="0A0B0D"/>
          </a:soli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BFBB8FA-CACD-250A-CB01-B9EAC0BC564B}"/>
              </a:ext>
            </a:extLst>
          </p:cNvPr>
          <p:cNvSpPr/>
          <p:nvPr/>
        </p:nvSpPr>
        <p:spPr>
          <a:xfrm>
            <a:off x="4450715" y="3941445"/>
            <a:ext cx="556894" cy="328929"/>
          </a:xfrm>
          <a:custGeom>
            <a:avLst/>
            <a:gdLst>
              <a:gd name="connsiteX0" fmla="*/ 512445 w 556894"/>
              <a:gd name="connsiteY0" fmla="*/ 78740 h 328929"/>
              <a:gd name="connsiteX1" fmla="*/ 450850 w 556894"/>
              <a:gd name="connsiteY1" fmla="*/ 134620 h 328929"/>
              <a:gd name="connsiteX2" fmla="*/ 330200 w 556894"/>
              <a:gd name="connsiteY2" fmla="*/ 222885 h 328929"/>
              <a:gd name="connsiteX3" fmla="*/ 197485 w 556894"/>
              <a:gd name="connsiteY3" fmla="*/ 328930 h 328929"/>
              <a:gd name="connsiteX4" fmla="*/ 0 w 556894"/>
              <a:gd name="connsiteY4" fmla="*/ 157480 h 328929"/>
              <a:gd name="connsiteX5" fmla="*/ 51435 w 556894"/>
              <a:gd name="connsiteY5" fmla="*/ 116205 h 328929"/>
              <a:gd name="connsiteX6" fmla="*/ 200025 w 556894"/>
              <a:gd name="connsiteY6" fmla="*/ 244475 h 328929"/>
              <a:gd name="connsiteX7" fmla="*/ 379095 w 556894"/>
              <a:gd name="connsiteY7" fmla="*/ 99695 h 328929"/>
              <a:gd name="connsiteX8" fmla="*/ 419735 w 556894"/>
              <a:gd name="connsiteY8" fmla="*/ 66675 h 328929"/>
              <a:gd name="connsiteX9" fmla="*/ 474980 w 556894"/>
              <a:gd name="connsiteY9" fmla="*/ 16510 h 328929"/>
              <a:gd name="connsiteX10" fmla="*/ 490220 w 556894"/>
              <a:gd name="connsiteY10" fmla="*/ 10160 h 328929"/>
              <a:gd name="connsiteX11" fmla="*/ 513715 w 556894"/>
              <a:gd name="connsiteY11" fmla="*/ 0 h 328929"/>
              <a:gd name="connsiteX12" fmla="*/ 534035 w 556894"/>
              <a:gd name="connsiteY12" fmla="*/ 10160 h 328929"/>
              <a:gd name="connsiteX13" fmla="*/ 556895 w 556894"/>
              <a:gd name="connsiteY13" fmla="*/ 43815 h 328929"/>
              <a:gd name="connsiteX14" fmla="*/ 512445 w 556894"/>
              <a:gd name="connsiteY14" fmla="*/ 78740 h 32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6894" h="328929">
                <a:moveTo>
                  <a:pt x="512445" y="78740"/>
                </a:moveTo>
                <a:cubicBezTo>
                  <a:pt x="492125" y="97155"/>
                  <a:pt x="471170" y="116205"/>
                  <a:pt x="450850" y="134620"/>
                </a:cubicBezTo>
                <a:cubicBezTo>
                  <a:pt x="410210" y="163830"/>
                  <a:pt x="369570" y="192405"/>
                  <a:pt x="330200" y="222885"/>
                </a:cubicBezTo>
                <a:cubicBezTo>
                  <a:pt x="285750" y="257175"/>
                  <a:pt x="243205" y="292735"/>
                  <a:pt x="197485" y="328930"/>
                </a:cubicBezTo>
                <a:cubicBezTo>
                  <a:pt x="131445" y="271780"/>
                  <a:pt x="66040" y="215265"/>
                  <a:pt x="0" y="157480"/>
                </a:cubicBezTo>
                <a:cubicBezTo>
                  <a:pt x="17780" y="143510"/>
                  <a:pt x="33655" y="130175"/>
                  <a:pt x="51435" y="116205"/>
                </a:cubicBezTo>
                <a:cubicBezTo>
                  <a:pt x="100965" y="158750"/>
                  <a:pt x="149860" y="200660"/>
                  <a:pt x="200025" y="244475"/>
                </a:cubicBezTo>
                <a:cubicBezTo>
                  <a:pt x="259715" y="196215"/>
                  <a:pt x="319405" y="147955"/>
                  <a:pt x="379095" y="99695"/>
                </a:cubicBezTo>
                <a:cubicBezTo>
                  <a:pt x="392430" y="88900"/>
                  <a:pt x="405765" y="77470"/>
                  <a:pt x="419735" y="66675"/>
                </a:cubicBezTo>
                <a:cubicBezTo>
                  <a:pt x="438150" y="50165"/>
                  <a:pt x="456565" y="33655"/>
                  <a:pt x="474980" y="16510"/>
                </a:cubicBezTo>
                <a:cubicBezTo>
                  <a:pt x="480060" y="14605"/>
                  <a:pt x="485140" y="12065"/>
                  <a:pt x="490220" y="10160"/>
                </a:cubicBezTo>
                <a:cubicBezTo>
                  <a:pt x="497840" y="6985"/>
                  <a:pt x="505460" y="3175"/>
                  <a:pt x="513715" y="0"/>
                </a:cubicBezTo>
                <a:cubicBezTo>
                  <a:pt x="520700" y="3175"/>
                  <a:pt x="527050" y="6985"/>
                  <a:pt x="534035" y="10160"/>
                </a:cubicBezTo>
                <a:cubicBezTo>
                  <a:pt x="541020" y="20955"/>
                  <a:pt x="548005" y="31750"/>
                  <a:pt x="556895" y="43815"/>
                </a:cubicBezTo>
                <a:cubicBezTo>
                  <a:pt x="540385" y="55880"/>
                  <a:pt x="526415" y="67310"/>
                  <a:pt x="512445" y="78740"/>
                </a:cubicBezTo>
                <a:close/>
              </a:path>
            </a:pathLst>
          </a:custGeom>
          <a:solidFill>
            <a:srgbClr val="0A0B0D"/>
          </a:solidFill>
          <a:ln w="635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37155D9-F864-FD72-9C5D-1D447E9AC16E}"/>
              </a:ext>
            </a:extLst>
          </p:cNvPr>
          <p:cNvSpPr/>
          <p:nvPr/>
        </p:nvSpPr>
        <p:spPr>
          <a:xfrm>
            <a:off x="6504921" y="5847054"/>
            <a:ext cx="550581" cy="134645"/>
          </a:xfrm>
          <a:custGeom>
            <a:avLst/>
            <a:gdLst>
              <a:gd name="connsiteX0" fmla="*/ 276244 w 550581"/>
              <a:gd name="connsiteY0" fmla="*/ 82576 h 134645"/>
              <a:gd name="connsiteX1" fmla="*/ 316249 w 550581"/>
              <a:gd name="connsiteY1" fmla="*/ 661 h 134645"/>
              <a:gd name="connsiteX2" fmla="*/ 393719 w 550581"/>
              <a:gd name="connsiteY2" fmla="*/ 82576 h 134645"/>
              <a:gd name="connsiteX3" fmla="*/ 516274 w 550581"/>
              <a:gd name="connsiteY3" fmla="*/ 82576 h 134645"/>
              <a:gd name="connsiteX4" fmla="*/ 550564 w 550581"/>
              <a:gd name="connsiteY4" fmla="*/ 108611 h 134645"/>
              <a:gd name="connsiteX5" fmla="*/ 515639 w 550581"/>
              <a:gd name="connsiteY5" fmla="*/ 134646 h 134645"/>
              <a:gd name="connsiteX6" fmla="*/ 36214 w 550581"/>
              <a:gd name="connsiteY6" fmla="*/ 134646 h 134645"/>
              <a:gd name="connsiteX7" fmla="*/ 19 w 550581"/>
              <a:gd name="connsiteY7" fmla="*/ 106071 h 134645"/>
              <a:gd name="connsiteX8" fmla="*/ 36849 w 550581"/>
              <a:gd name="connsiteY8" fmla="*/ 81941 h 134645"/>
              <a:gd name="connsiteX9" fmla="*/ 276244 w 550581"/>
              <a:gd name="connsiteY9" fmla="*/ 82576 h 1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581" h="134645">
                <a:moveTo>
                  <a:pt x="276244" y="82576"/>
                </a:moveTo>
                <a:cubicBezTo>
                  <a:pt x="299739" y="54636"/>
                  <a:pt x="254019" y="3201"/>
                  <a:pt x="316249" y="661"/>
                </a:cubicBezTo>
                <a:cubicBezTo>
                  <a:pt x="385464" y="-1879"/>
                  <a:pt x="385464" y="-1244"/>
                  <a:pt x="393719" y="82576"/>
                </a:cubicBezTo>
                <a:cubicBezTo>
                  <a:pt x="434359" y="82576"/>
                  <a:pt x="474999" y="82576"/>
                  <a:pt x="516274" y="82576"/>
                </a:cubicBezTo>
                <a:cubicBezTo>
                  <a:pt x="534689" y="82576"/>
                  <a:pt x="551199" y="84481"/>
                  <a:pt x="550564" y="108611"/>
                </a:cubicBezTo>
                <a:cubicBezTo>
                  <a:pt x="549929" y="132106"/>
                  <a:pt x="534689" y="134646"/>
                  <a:pt x="515639" y="134646"/>
                </a:cubicBezTo>
                <a:cubicBezTo>
                  <a:pt x="355619" y="134011"/>
                  <a:pt x="196234" y="134011"/>
                  <a:pt x="36214" y="134646"/>
                </a:cubicBezTo>
                <a:cubicBezTo>
                  <a:pt x="14624" y="134646"/>
                  <a:pt x="-616" y="128931"/>
                  <a:pt x="19" y="106071"/>
                </a:cubicBezTo>
                <a:cubicBezTo>
                  <a:pt x="654" y="83846"/>
                  <a:pt x="18434" y="81941"/>
                  <a:pt x="36849" y="81941"/>
                </a:cubicBezTo>
                <a:cubicBezTo>
                  <a:pt x="117494" y="83211"/>
                  <a:pt x="198774" y="82576"/>
                  <a:pt x="276244" y="82576"/>
                </a:cubicBezTo>
                <a:close/>
              </a:path>
            </a:pathLst>
          </a:custGeom>
          <a:solidFill>
            <a:srgbClr val="0A0B0D"/>
          </a:solidFill>
          <a:ln w="635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B66F457-4DB2-8BF2-3A37-01EBD369620D}"/>
              </a:ext>
            </a:extLst>
          </p:cNvPr>
          <p:cNvSpPr/>
          <p:nvPr/>
        </p:nvSpPr>
        <p:spPr>
          <a:xfrm>
            <a:off x="6787910" y="5580041"/>
            <a:ext cx="247969" cy="321648"/>
          </a:xfrm>
          <a:custGeom>
            <a:avLst/>
            <a:gdLst>
              <a:gd name="connsiteX0" fmla="*/ 64374 w 247969"/>
              <a:gd name="connsiteY0" fmla="*/ 47328 h 321648"/>
              <a:gd name="connsiteX1" fmla="*/ 32624 w 247969"/>
              <a:gd name="connsiteY1" fmla="*/ 82253 h 321648"/>
              <a:gd name="connsiteX2" fmla="*/ 5955 w 247969"/>
              <a:gd name="connsiteY2" fmla="*/ 96223 h 321648"/>
              <a:gd name="connsiteX3" fmla="*/ 874 w 247969"/>
              <a:gd name="connsiteY3" fmla="*/ 65108 h 321648"/>
              <a:gd name="connsiteX4" fmla="*/ 169149 w 247969"/>
              <a:gd name="connsiteY4" fmla="*/ 28913 h 321648"/>
              <a:gd name="connsiteX5" fmla="*/ 219315 w 247969"/>
              <a:gd name="connsiteY5" fmla="*/ 47963 h 321648"/>
              <a:gd name="connsiteX6" fmla="*/ 247890 w 247969"/>
              <a:gd name="connsiteY6" fmla="*/ 72728 h 321648"/>
              <a:gd name="connsiteX7" fmla="*/ 218680 w 247969"/>
              <a:gd name="connsiteY7" fmla="*/ 91143 h 321648"/>
              <a:gd name="connsiteX8" fmla="*/ 145020 w 247969"/>
              <a:gd name="connsiteY8" fmla="*/ 76538 h 321648"/>
              <a:gd name="connsiteX9" fmla="*/ 123430 w 247969"/>
              <a:gd name="connsiteY9" fmla="*/ 138133 h 321648"/>
              <a:gd name="connsiteX10" fmla="*/ 135495 w 247969"/>
              <a:gd name="connsiteY10" fmla="*/ 169883 h 321648"/>
              <a:gd name="connsiteX11" fmla="*/ 193915 w 247969"/>
              <a:gd name="connsiteY11" fmla="*/ 293708 h 321648"/>
              <a:gd name="connsiteX12" fmla="*/ 180580 w 247969"/>
              <a:gd name="connsiteY12" fmla="*/ 321648 h 321648"/>
              <a:gd name="connsiteX13" fmla="*/ 155180 w 247969"/>
              <a:gd name="connsiteY13" fmla="*/ 307043 h 321648"/>
              <a:gd name="connsiteX14" fmla="*/ 62470 w 247969"/>
              <a:gd name="connsiteY14" fmla="*/ 159723 h 321648"/>
              <a:gd name="connsiteX15" fmla="*/ 55484 w 247969"/>
              <a:gd name="connsiteY15" fmla="*/ 119718 h 321648"/>
              <a:gd name="connsiteX16" fmla="*/ 73265 w 247969"/>
              <a:gd name="connsiteY16" fmla="*/ 54313 h 321648"/>
              <a:gd name="connsiteX17" fmla="*/ 64374 w 247969"/>
              <a:gd name="connsiteY17" fmla="*/ 47328 h 32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7969" h="321648">
                <a:moveTo>
                  <a:pt x="64374" y="47328"/>
                </a:moveTo>
                <a:cubicBezTo>
                  <a:pt x="53580" y="59393"/>
                  <a:pt x="44055" y="72093"/>
                  <a:pt x="32624" y="82253"/>
                </a:cubicBezTo>
                <a:cubicBezTo>
                  <a:pt x="25640" y="88603"/>
                  <a:pt x="14845" y="91778"/>
                  <a:pt x="5955" y="96223"/>
                </a:cubicBezTo>
                <a:cubicBezTo>
                  <a:pt x="4049" y="85428"/>
                  <a:pt x="-2301" y="73363"/>
                  <a:pt x="874" y="65108"/>
                </a:cubicBezTo>
                <a:cubicBezTo>
                  <a:pt x="26274" y="-2202"/>
                  <a:pt x="119620" y="-22522"/>
                  <a:pt x="169149" y="28913"/>
                </a:cubicBezTo>
                <a:cubicBezTo>
                  <a:pt x="184390" y="44788"/>
                  <a:pt x="200265" y="47963"/>
                  <a:pt x="219315" y="47963"/>
                </a:cubicBezTo>
                <a:cubicBezTo>
                  <a:pt x="235190" y="47963"/>
                  <a:pt x="249159" y="51138"/>
                  <a:pt x="247890" y="72728"/>
                </a:cubicBezTo>
                <a:cubicBezTo>
                  <a:pt x="246620" y="93683"/>
                  <a:pt x="232015" y="93048"/>
                  <a:pt x="218680" y="91143"/>
                </a:cubicBezTo>
                <a:cubicBezTo>
                  <a:pt x="195184" y="87333"/>
                  <a:pt x="171690" y="81618"/>
                  <a:pt x="145020" y="76538"/>
                </a:cubicBezTo>
                <a:cubicBezTo>
                  <a:pt x="139305" y="91778"/>
                  <a:pt x="128509" y="114638"/>
                  <a:pt x="123430" y="138133"/>
                </a:cubicBezTo>
                <a:cubicBezTo>
                  <a:pt x="121524" y="147658"/>
                  <a:pt x="127874" y="162898"/>
                  <a:pt x="135495" y="169883"/>
                </a:cubicBezTo>
                <a:cubicBezTo>
                  <a:pt x="171690" y="203538"/>
                  <a:pt x="178674" y="251163"/>
                  <a:pt x="193915" y="293708"/>
                </a:cubicBezTo>
                <a:cubicBezTo>
                  <a:pt x="196455" y="300693"/>
                  <a:pt x="185659" y="312123"/>
                  <a:pt x="180580" y="321648"/>
                </a:cubicBezTo>
                <a:cubicBezTo>
                  <a:pt x="171690" y="316568"/>
                  <a:pt x="156449" y="313393"/>
                  <a:pt x="155180" y="307043"/>
                </a:cubicBezTo>
                <a:cubicBezTo>
                  <a:pt x="140574" y="247353"/>
                  <a:pt x="105015" y="201633"/>
                  <a:pt x="62470" y="159723"/>
                </a:cubicBezTo>
                <a:cubicBezTo>
                  <a:pt x="54849" y="152103"/>
                  <a:pt x="53580" y="133053"/>
                  <a:pt x="55484" y="119718"/>
                </a:cubicBezTo>
                <a:cubicBezTo>
                  <a:pt x="58659" y="97493"/>
                  <a:pt x="66915" y="75903"/>
                  <a:pt x="73265" y="54313"/>
                </a:cubicBezTo>
                <a:cubicBezTo>
                  <a:pt x="70090" y="51138"/>
                  <a:pt x="66915" y="49233"/>
                  <a:pt x="64374" y="47328"/>
                </a:cubicBezTo>
                <a:close/>
              </a:path>
            </a:pathLst>
          </a:custGeom>
          <a:solidFill>
            <a:srgbClr val="0A0B0D"/>
          </a:solidFill>
          <a:ln w="635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D37F52D-FE60-8F5D-7603-625E09112028}"/>
              </a:ext>
            </a:extLst>
          </p:cNvPr>
          <p:cNvSpPr/>
          <p:nvPr/>
        </p:nvSpPr>
        <p:spPr>
          <a:xfrm>
            <a:off x="6542621" y="5639434"/>
            <a:ext cx="212508" cy="260350"/>
          </a:xfrm>
          <a:custGeom>
            <a:avLst/>
            <a:gdLst>
              <a:gd name="connsiteX0" fmla="*/ 15023 w 212508"/>
              <a:gd name="connsiteY0" fmla="*/ 260350 h 260350"/>
              <a:gd name="connsiteX1" fmla="*/ 136943 w 212508"/>
              <a:gd name="connsiteY1" fmla="*/ 36195 h 260350"/>
              <a:gd name="connsiteX2" fmla="*/ 144563 w 212508"/>
              <a:gd name="connsiteY2" fmla="*/ 0 h 260350"/>
              <a:gd name="connsiteX3" fmla="*/ 212508 w 212508"/>
              <a:gd name="connsiteY3" fmla="*/ 50800 h 260350"/>
              <a:gd name="connsiteX4" fmla="*/ 146468 w 212508"/>
              <a:gd name="connsiteY4" fmla="*/ 100965 h 260350"/>
              <a:gd name="connsiteX5" fmla="*/ 136943 w 212508"/>
              <a:gd name="connsiteY5" fmla="*/ 71120 h 260350"/>
              <a:gd name="connsiteX6" fmla="*/ 128053 w 212508"/>
              <a:gd name="connsiteY6" fmla="*/ 69850 h 260350"/>
              <a:gd name="connsiteX7" fmla="*/ 23278 w 212508"/>
              <a:gd name="connsiteY7" fmla="*/ 219710 h 260350"/>
              <a:gd name="connsiteX8" fmla="*/ 15023 w 212508"/>
              <a:gd name="connsiteY8" fmla="*/ 26035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08" h="260350">
                <a:moveTo>
                  <a:pt x="15023" y="260350"/>
                </a:moveTo>
                <a:cubicBezTo>
                  <a:pt x="-30062" y="187325"/>
                  <a:pt x="30898" y="40005"/>
                  <a:pt x="136943" y="36195"/>
                </a:cubicBezTo>
                <a:cubicBezTo>
                  <a:pt x="138848" y="27305"/>
                  <a:pt x="140753" y="17780"/>
                  <a:pt x="144563" y="0"/>
                </a:cubicBezTo>
                <a:cubicBezTo>
                  <a:pt x="168058" y="17780"/>
                  <a:pt x="187743" y="32385"/>
                  <a:pt x="212508" y="50800"/>
                </a:cubicBezTo>
                <a:cubicBezTo>
                  <a:pt x="189013" y="68580"/>
                  <a:pt x="169328" y="83820"/>
                  <a:pt x="146468" y="100965"/>
                </a:cubicBezTo>
                <a:cubicBezTo>
                  <a:pt x="142658" y="88265"/>
                  <a:pt x="139483" y="80010"/>
                  <a:pt x="136943" y="71120"/>
                </a:cubicBezTo>
                <a:cubicBezTo>
                  <a:pt x="134403" y="70485"/>
                  <a:pt x="131228" y="69850"/>
                  <a:pt x="128053" y="69850"/>
                </a:cubicBezTo>
                <a:cubicBezTo>
                  <a:pt x="65823" y="81915"/>
                  <a:pt x="25818" y="139700"/>
                  <a:pt x="23278" y="219710"/>
                </a:cubicBezTo>
                <a:cubicBezTo>
                  <a:pt x="22643" y="233045"/>
                  <a:pt x="18198" y="246380"/>
                  <a:pt x="15023" y="260350"/>
                </a:cubicBezTo>
                <a:close/>
              </a:path>
            </a:pathLst>
          </a:custGeom>
          <a:solidFill>
            <a:srgbClr val="0A0B0D"/>
          </a:solidFill>
          <a:ln w="635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A875B93-1894-6452-5F09-0FE9BAFBB341}"/>
              </a:ext>
            </a:extLst>
          </p:cNvPr>
          <p:cNvSpPr/>
          <p:nvPr/>
        </p:nvSpPr>
        <p:spPr>
          <a:xfrm>
            <a:off x="6887844" y="5479358"/>
            <a:ext cx="75580" cy="93414"/>
          </a:xfrm>
          <a:custGeom>
            <a:avLst/>
            <a:gdLst>
              <a:gd name="connsiteX0" fmla="*/ 0 w 75580"/>
              <a:gd name="connsiteY0" fmla="*/ 40061 h 93414"/>
              <a:gd name="connsiteX1" fmla="*/ 36830 w 75580"/>
              <a:gd name="connsiteY1" fmla="*/ 56 h 93414"/>
              <a:gd name="connsiteX2" fmla="*/ 75565 w 75580"/>
              <a:gd name="connsiteY2" fmla="*/ 45141 h 93414"/>
              <a:gd name="connsiteX3" fmla="*/ 36195 w 75580"/>
              <a:gd name="connsiteY3" fmla="*/ 93401 h 93414"/>
              <a:gd name="connsiteX4" fmla="*/ 0 w 75580"/>
              <a:gd name="connsiteY4" fmla="*/ 40061 h 93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0" h="93414">
                <a:moveTo>
                  <a:pt x="0" y="40061"/>
                </a:moveTo>
                <a:cubicBezTo>
                  <a:pt x="1270" y="21646"/>
                  <a:pt x="8255" y="1961"/>
                  <a:pt x="36830" y="56"/>
                </a:cubicBezTo>
                <a:cubicBezTo>
                  <a:pt x="58420" y="-1214"/>
                  <a:pt x="74930" y="19106"/>
                  <a:pt x="75565" y="45141"/>
                </a:cubicBezTo>
                <a:cubicBezTo>
                  <a:pt x="76200" y="71176"/>
                  <a:pt x="57150" y="94036"/>
                  <a:pt x="36195" y="93401"/>
                </a:cubicBezTo>
                <a:cubicBezTo>
                  <a:pt x="15875" y="92766"/>
                  <a:pt x="0" y="72446"/>
                  <a:pt x="0" y="40061"/>
                </a:cubicBezTo>
                <a:close/>
              </a:path>
            </a:pathLst>
          </a:custGeom>
          <a:solidFill>
            <a:srgbClr val="0A0B0D"/>
          </a:solidFill>
          <a:ln w="635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7C4232D-3475-9D05-BB7B-C92D3526628F}"/>
              </a:ext>
            </a:extLst>
          </p:cNvPr>
          <p:cNvSpPr/>
          <p:nvPr/>
        </p:nvSpPr>
        <p:spPr>
          <a:xfrm>
            <a:off x="10401931" y="3651921"/>
            <a:ext cx="564437" cy="517902"/>
          </a:xfrm>
          <a:custGeom>
            <a:avLst/>
            <a:gdLst>
              <a:gd name="connsiteX0" fmla="*/ 379733 w 564437"/>
              <a:gd name="connsiteY0" fmla="*/ 62828 h 517902"/>
              <a:gd name="connsiteX1" fmla="*/ 386718 w 564437"/>
              <a:gd name="connsiteY1" fmla="*/ 81878 h 517902"/>
              <a:gd name="connsiteX2" fmla="*/ 371478 w 564437"/>
              <a:gd name="connsiteY2" fmla="*/ 175858 h 517902"/>
              <a:gd name="connsiteX3" fmla="*/ 454028 w 564437"/>
              <a:gd name="connsiteY3" fmla="*/ 219673 h 517902"/>
              <a:gd name="connsiteX4" fmla="*/ 539118 w 564437"/>
              <a:gd name="connsiteY4" fmla="*/ 304763 h 517902"/>
              <a:gd name="connsiteX5" fmla="*/ 562613 w 564437"/>
              <a:gd name="connsiteY5" fmla="*/ 369533 h 517902"/>
              <a:gd name="connsiteX6" fmla="*/ 560074 w 564437"/>
              <a:gd name="connsiteY6" fmla="*/ 386043 h 517902"/>
              <a:gd name="connsiteX7" fmla="*/ 552453 w 564437"/>
              <a:gd name="connsiteY7" fmla="*/ 384773 h 517902"/>
              <a:gd name="connsiteX8" fmla="*/ 468633 w 564437"/>
              <a:gd name="connsiteY8" fmla="*/ 466688 h 517902"/>
              <a:gd name="connsiteX9" fmla="*/ 416563 w 564437"/>
              <a:gd name="connsiteY9" fmla="*/ 498438 h 517902"/>
              <a:gd name="connsiteX10" fmla="*/ 376558 w 564437"/>
              <a:gd name="connsiteY10" fmla="*/ 516853 h 517902"/>
              <a:gd name="connsiteX11" fmla="*/ 186058 w 564437"/>
              <a:gd name="connsiteY11" fmla="*/ 517488 h 517902"/>
              <a:gd name="connsiteX12" fmla="*/ 155578 w 564437"/>
              <a:gd name="connsiteY12" fmla="*/ 500978 h 517902"/>
              <a:gd name="connsiteX13" fmla="*/ 88268 w 564437"/>
              <a:gd name="connsiteY13" fmla="*/ 457798 h 517902"/>
              <a:gd name="connsiteX14" fmla="*/ 18418 w 564437"/>
              <a:gd name="connsiteY14" fmla="*/ 388583 h 517902"/>
              <a:gd name="connsiteX15" fmla="*/ 17783 w 564437"/>
              <a:gd name="connsiteY15" fmla="*/ 313653 h 517902"/>
              <a:gd name="connsiteX16" fmla="*/ 126368 w 564437"/>
              <a:gd name="connsiteY16" fmla="*/ 206973 h 517902"/>
              <a:gd name="connsiteX17" fmla="*/ 193043 w 564437"/>
              <a:gd name="connsiteY17" fmla="*/ 171413 h 517902"/>
              <a:gd name="connsiteX18" fmla="*/ 181613 w 564437"/>
              <a:gd name="connsiteY18" fmla="*/ 84418 h 517902"/>
              <a:gd name="connsiteX19" fmla="*/ 354968 w 564437"/>
              <a:gd name="connsiteY19" fmla="*/ 25998 h 517902"/>
              <a:gd name="connsiteX20" fmla="*/ 379733 w 564437"/>
              <a:gd name="connsiteY20" fmla="*/ 62828 h 517902"/>
              <a:gd name="connsiteX21" fmla="*/ 374653 w 564437"/>
              <a:gd name="connsiteY21" fmla="*/ 482563 h 517902"/>
              <a:gd name="connsiteX22" fmla="*/ 375288 w 564437"/>
              <a:gd name="connsiteY22" fmla="*/ 289523 h 517902"/>
              <a:gd name="connsiteX23" fmla="*/ 384813 w 564437"/>
              <a:gd name="connsiteY23" fmla="*/ 260948 h 517902"/>
              <a:gd name="connsiteX24" fmla="*/ 414024 w 564437"/>
              <a:gd name="connsiteY24" fmla="*/ 273648 h 517902"/>
              <a:gd name="connsiteX25" fmla="*/ 473078 w 564437"/>
              <a:gd name="connsiteY25" fmla="*/ 331433 h 517902"/>
              <a:gd name="connsiteX26" fmla="*/ 473078 w 564437"/>
              <a:gd name="connsiteY26" fmla="*/ 368898 h 517902"/>
              <a:gd name="connsiteX27" fmla="*/ 419738 w 564437"/>
              <a:gd name="connsiteY27" fmla="*/ 422873 h 517902"/>
              <a:gd name="connsiteX28" fmla="*/ 414024 w 564437"/>
              <a:gd name="connsiteY28" fmla="*/ 450178 h 517902"/>
              <a:gd name="connsiteX29" fmla="*/ 440693 w 564437"/>
              <a:gd name="connsiteY29" fmla="*/ 447003 h 517902"/>
              <a:gd name="connsiteX30" fmla="*/ 521974 w 564437"/>
              <a:gd name="connsiteY30" fmla="*/ 366993 h 517902"/>
              <a:gd name="connsiteX31" fmla="*/ 520068 w 564437"/>
              <a:gd name="connsiteY31" fmla="*/ 332068 h 517902"/>
              <a:gd name="connsiteX32" fmla="*/ 418468 w 564437"/>
              <a:gd name="connsiteY32" fmla="*/ 231738 h 517902"/>
              <a:gd name="connsiteX33" fmla="*/ 361953 w 564437"/>
              <a:gd name="connsiteY33" fmla="*/ 209513 h 517902"/>
              <a:gd name="connsiteX34" fmla="*/ 203203 w 564437"/>
              <a:gd name="connsiteY34" fmla="*/ 209513 h 517902"/>
              <a:gd name="connsiteX35" fmla="*/ 149228 w 564437"/>
              <a:gd name="connsiteY35" fmla="*/ 229833 h 517902"/>
              <a:gd name="connsiteX36" fmla="*/ 45088 w 564437"/>
              <a:gd name="connsiteY36" fmla="*/ 332068 h 517902"/>
              <a:gd name="connsiteX37" fmla="*/ 45724 w 564437"/>
              <a:gd name="connsiteY37" fmla="*/ 369533 h 517902"/>
              <a:gd name="connsiteX38" fmla="*/ 122558 w 564437"/>
              <a:gd name="connsiteY38" fmla="*/ 445098 h 517902"/>
              <a:gd name="connsiteX39" fmla="*/ 148593 w 564437"/>
              <a:gd name="connsiteY39" fmla="*/ 452083 h 517902"/>
              <a:gd name="connsiteX40" fmla="*/ 144783 w 564437"/>
              <a:gd name="connsiteY40" fmla="*/ 422873 h 517902"/>
              <a:gd name="connsiteX41" fmla="*/ 91443 w 564437"/>
              <a:gd name="connsiteY41" fmla="*/ 368898 h 517902"/>
              <a:gd name="connsiteX42" fmla="*/ 90174 w 564437"/>
              <a:gd name="connsiteY42" fmla="*/ 333973 h 517902"/>
              <a:gd name="connsiteX43" fmla="*/ 157483 w 564437"/>
              <a:gd name="connsiteY43" fmla="*/ 267298 h 517902"/>
              <a:gd name="connsiteX44" fmla="*/ 176533 w 564437"/>
              <a:gd name="connsiteY44" fmla="*/ 261583 h 517902"/>
              <a:gd name="connsiteX45" fmla="*/ 188599 w 564437"/>
              <a:gd name="connsiteY45" fmla="*/ 280633 h 517902"/>
              <a:gd name="connsiteX46" fmla="*/ 189233 w 564437"/>
              <a:gd name="connsiteY46" fmla="*/ 309208 h 517902"/>
              <a:gd name="connsiteX47" fmla="*/ 189233 w 564437"/>
              <a:gd name="connsiteY47" fmla="*/ 482563 h 517902"/>
              <a:gd name="connsiteX48" fmla="*/ 374653 w 564437"/>
              <a:gd name="connsiteY48" fmla="*/ 482563 h 517902"/>
              <a:gd name="connsiteX49" fmla="*/ 280674 w 564437"/>
              <a:gd name="connsiteY49" fmla="*/ 33618 h 517902"/>
              <a:gd name="connsiteX50" fmla="*/ 210188 w 564437"/>
              <a:gd name="connsiteY50" fmla="*/ 105373 h 517902"/>
              <a:gd name="connsiteX51" fmla="*/ 285118 w 564437"/>
              <a:gd name="connsiteY51" fmla="*/ 176493 h 517902"/>
              <a:gd name="connsiteX52" fmla="*/ 355603 w 564437"/>
              <a:gd name="connsiteY52" fmla="*/ 104103 h 517902"/>
              <a:gd name="connsiteX53" fmla="*/ 280674 w 564437"/>
              <a:gd name="connsiteY53" fmla="*/ 33618 h 517902"/>
              <a:gd name="connsiteX54" fmla="*/ 408943 w 564437"/>
              <a:gd name="connsiteY54" fmla="*/ 316828 h 517902"/>
              <a:gd name="connsiteX55" fmla="*/ 408943 w 564437"/>
              <a:gd name="connsiteY55" fmla="*/ 387313 h 517902"/>
              <a:gd name="connsiteX56" fmla="*/ 438153 w 564437"/>
              <a:gd name="connsiteY56" fmla="*/ 346673 h 517902"/>
              <a:gd name="connsiteX57" fmla="*/ 408943 w 564437"/>
              <a:gd name="connsiteY57" fmla="*/ 316828 h 517902"/>
              <a:gd name="connsiteX58" fmla="*/ 155578 w 564437"/>
              <a:gd name="connsiteY58" fmla="*/ 384773 h 517902"/>
              <a:gd name="connsiteX59" fmla="*/ 155578 w 564437"/>
              <a:gd name="connsiteY59" fmla="*/ 314923 h 517902"/>
              <a:gd name="connsiteX60" fmla="*/ 120653 w 564437"/>
              <a:gd name="connsiteY60" fmla="*/ 351753 h 517902"/>
              <a:gd name="connsiteX61" fmla="*/ 155578 w 564437"/>
              <a:gd name="connsiteY61" fmla="*/ 384773 h 51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4437" h="517902">
                <a:moveTo>
                  <a:pt x="379733" y="62828"/>
                </a:moveTo>
                <a:cubicBezTo>
                  <a:pt x="382274" y="69178"/>
                  <a:pt x="384178" y="75528"/>
                  <a:pt x="386718" y="81878"/>
                </a:cubicBezTo>
                <a:cubicBezTo>
                  <a:pt x="381638" y="112993"/>
                  <a:pt x="376558" y="144108"/>
                  <a:pt x="371478" y="175858"/>
                </a:cubicBezTo>
                <a:cubicBezTo>
                  <a:pt x="401324" y="175223"/>
                  <a:pt x="429263" y="193003"/>
                  <a:pt x="454028" y="219673"/>
                </a:cubicBezTo>
                <a:cubicBezTo>
                  <a:pt x="481333" y="248883"/>
                  <a:pt x="509908" y="276823"/>
                  <a:pt x="539118" y="304763"/>
                </a:cubicBezTo>
                <a:cubicBezTo>
                  <a:pt x="558168" y="322543"/>
                  <a:pt x="568963" y="342863"/>
                  <a:pt x="562613" y="369533"/>
                </a:cubicBezTo>
                <a:cubicBezTo>
                  <a:pt x="561978" y="375248"/>
                  <a:pt x="561343" y="380328"/>
                  <a:pt x="560074" y="386043"/>
                </a:cubicBezTo>
                <a:cubicBezTo>
                  <a:pt x="557533" y="385408"/>
                  <a:pt x="554993" y="385408"/>
                  <a:pt x="552453" y="384773"/>
                </a:cubicBezTo>
                <a:cubicBezTo>
                  <a:pt x="524513" y="412078"/>
                  <a:pt x="497843" y="440653"/>
                  <a:pt x="468633" y="466688"/>
                </a:cubicBezTo>
                <a:cubicBezTo>
                  <a:pt x="454028" y="479388"/>
                  <a:pt x="434343" y="487008"/>
                  <a:pt x="416563" y="498438"/>
                </a:cubicBezTo>
                <a:cubicBezTo>
                  <a:pt x="403228" y="504788"/>
                  <a:pt x="389893" y="516218"/>
                  <a:pt x="376558" y="516853"/>
                </a:cubicBezTo>
                <a:cubicBezTo>
                  <a:pt x="313058" y="518758"/>
                  <a:pt x="249558" y="517488"/>
                  <a:pt x="186058" y="517488"/>
                </a:cubicBezTo>
                <a:cubicBezTo>
                  <a:pt x="168278" y="517488"/>
                  <a:pt x="153674" y="514948"/>
                  <a:pt x="155578" y="500978"/>
                </a:cubicBezTo>
                <a:cubicBezTo>
                  <a:pt x="130178" y="485103"/>
                  <a:pt x="106683" y="473673"/>
                  <a:pt x="88268" y="457798"/>
                </a:cubicBezTo>
                <a:cubicBezTo>
                  <a:pt x="63503" y="436843"/>
                  <a:pt x="41278" y="412078"/>
                  <a:pt x="18418" y="388583"/>
                </a:cubicBezTo>
                <a:cubicBezTo>
                  <a:pt x="-5712" y="362548"/>
                  <a:pt x="-6347" y="339053"/>
                  <a:pt x="17783" y="313653"/>
                </a:cubicBezTo>
                <a:cubicBezTo>
                  <a:pt x="52708" y="276823"/>
                  <a:pt x="87633" y="239993"/>
                  <a:pt x="126368" y="206973"/>
                </a:cubicBezTo>
                <a:cubicBezTo>
                  <a:pt x="146053" y="189828"/>
                  <a:pt x="173358" y="182208"/>
                  <a:pt x="193043" y="171413"/>
                </a:cubicBezTo>
                <a:cubicBezTo>
                  <a:pt x="189233" y="145378"/>
                  <a:pt x="176533" y="113628"/>
                  <a:pt x="181613" y="84418"/>
                </a:cubicBezTo>
                <a:cubicBezTo>
                  <a:pt x="193043" y="15203"/>
                  <a:pt x="274958" y="-31787"/>
                  <a:pt x="354968" y="25998"/>
                </a:cubicBezTo>
                <a:cubicBezTo>
                  <a:pt x="362588" y="38063"/>
                  <a:pt x="370843" y="50763"/>
                  <a:pt x="379733" y="62828"/>
                </a:cubicBezTo>
                <a:close/>
                <a:moveTo>
                  <a:pt x="374653" y="482563"/>
                </a:moveTo>
                <a:cubicBezTo>
                  <a:pt x="374653" y="415888"/>
                  <a:pt x="374018" y="353023"/>
                  <a:pt x="375288" y="289523"/>
                </a:cubicBezTo>
                <a:cubicBezTo>
                  <a:pt x="375288" y="279998"/>
                  <a:pt x="381638" y="270473"/>
                  <a:pt x="384813" y="260948"/>
                </a:cubicBezTo>
                <a:cubicBezTo>
                  <a:pt x="394974" y="265393"/>
                  <a:pt x="406403" y="267298"/>
                  <a:pt x="414024" y="273648"/>
                </a:cubicBezTo>
                <a:cubicBezTo>
                  <a:pt x="434343" y="292063"/>
                  <a:pt x="453393" y="312383"/>
                  <a:pt x="473078" y="331433"/>
                </a:cubicBezTo>
                <a:cubicBezTo>
                  <a:pt x="486413" y="344133"/>
                  <a:pt x="487049" y="355563"/>
                  <a:pt x="473078" y="368898"/>
                </a:cubicBezTo>
                <a:cubicBezTo>
                  <a:pt x="454663" y="386043"/>
                  <a:pt x="436249" y="403823"/>
                  <a:pt x="419738" y="422873"/>
                </a:cubicBezTo>
                <a:cubicBezTo>
                  <a:pt x="414658" y="429223"/>
                  <a:pt x="415928" y="440653"/>
                  <a:pt x="414024" y="450178"/>
                </a:cubicBezTo>
                <a:cubicBezTo>
                  <a:pt x="422913" y="449543"/>
                  <a:pt x="434978" y="452083"/>
                  <a:pt x="440693" y="447003"/>
                </a:cubicBezTo>
                <a:cubicBezTo>
                  <a:pt x="468633" y="421603"/>
                  <a:pt x="495303" y="393663"/>
                  <a:pt x="521974" y="366993"/>
                </a:cubicBezTo>
                <a:cubicBezTo>
                  <a:pt x="534674" y="354293"/>
                  <a:pt x="532133" y="344133"/>
                  <a:pt x="520068" y="332068"/>
                </a:cubicBezTo>
                <a:cubicBezTo>
                  <a:pt x="485778" y="299048"/>
                  <a:pt x="454028" y="262853"/>
                  <a:pt x="418468" y="231738"/>
                </a:cubicBezTo>
                <a:cubicBezTo>
                  <a:pt x="403863" y="219038"/>
                  <a:pt x="381638" y="210783"/>
                  <a:pt x="361953" y="209513"/>
                </a:cubicBezTo>
                <a:cubicBezTo>
                  <a:pt x="309249" y="206338"/>
                  <a:pt x="255908" y="206973"/>
                  <a:pt x="203203" y="209513"/>
                </a:cubicBezTo>
                <a:cubicBezTo>
                  <a:pt x="184788" y="210148"/>
                  <a:pt x="163199" y="217768"/>
                  <a:pt x="149228" y="229833"/>
                </a:cubicBezTo>
                <a:cubicBezTo>
                  <a:pt x="112399" y="261583"/>
                  <a:pt x="80013" y="297778"/>
                  <a:pt x="45088" y="332068"/>
                </a:cubicBezTo>
                <a:cubicBezTo>
                  <a:pt x="31753" y="345403"/>
                  <a:pt x="32388" y="356198"/>
                  <a:pt x="45724" y="369533"/>
                </a:cubicBezTo>
                <a:cubicBezTo>
                  <a:pt x="71758" y="394298"/>
                  <a:pt x="95888" y="420968"/>
                  <a:pt x="122558" y="445098"/>
                </a:cubicBezTo>
                <a:cubicBezTo>
                  <a:pt x="128274" y="450178"/>
                  <a:pt x="139703" y="449543"/>
                  <a:pt x="148593" y="452083"/>
                </a:cubicBezTo>
                <a:cubicBezTo>
                  <a:pt x="147324" y="441923"/>
                  <a:pt x="149863" y="429223"/>
                  <a:pt x="144783" y="422873"/>
                </a:cubicBezTo>
                <a:cubicBezTo>
                  <a:pt x="128908" y="403188"/>
                  <a:pt x="109858" y="386043"/>
                  <a:pt x="91443" y="368898"/>
                </a:cubicBezTo>
                <a:cubicBezTo>
                  <a:pt x="79378" y="357468"/>
                  <a:pt x="77474" y="346673"/>
                  <a:pt x="90174" y="333973"/>
                </a:cubicBezTo>
                <a:cubicBezTo>
                  <a:pt x="113033" y="311748"/>
                  <a:pt x="134624" y="288888"/>
                  <a:pt x="157483" y="267298"/>
                </a:cubicBezTo>
                <a:cubicBezTo>
                  <a:pt x="161928" y="262853"/>
                  <a:pt x="172724" y="259043"/>
                  <a:pt x="176533" y="261583"/>
                </a:cubicBezTo>
                <a:cubicBezTo>
                  <a:pt x="182249" y="264758"/>
                  <a:pt x="186693" y="273648"/>
                  <a:pt x="188599" y="280633"/>
                </a:cubicBezTo>
                <a:cubicBezTo>
                  <a:pt x="190503" y="289523"/>
                  <a:pt x="189233" y="299683"/>
                  <a:pt x="189233" y="309208"/>
                </a:cubicBezTo>
                <a:cubicBezTo>
                  <a:pt x="189233" y="366993"/>
                  <a:pt x="189233" y="424778"/>
                  <a:pt x="189233" y="482563"/>
                </a:cubicBezTo>
                <a:cubicBezTo>
                  <a:pt x="252733" y="482563"/>
                  <a:pt x="311788" y="482563"/>
                  <a:pt x="374653" y="482563"/>
                </a:cubicBezTo>
                <a:close/>
                <a:moveTo>
                  <a:pt x="280674" y="33618"/>
                </a:moveTo>
                <a:cubicBezTo>
                  <a:pt x="243843" y="34253"/>
                  <a:pt x="210188" y="68543"/>
                  <a:pt x="210188" y="105373"/>
                </a:cubicBezTo>
                <a:cubicBezTo>
                  <a:pt x="210188" y="142838"/>
                  <a:pt x="247018" y="178398"/>
                  <a:pt x="285118" y="176493"/>
                </a:cubicBezTo>
                <a:cubicBezTo>
                  <a:pt x="322583" y="175223"/>
                  <a:pt x="355603" y="140933"/>
                  <a:pt x="355603" y="104103"/>
                </a:cubicBezTo>
                <a:cubicBezTo>
                  <a:pt x="354333" y="66003"/>
                  <a:pt x="319408" y="32983"/>
                  <a:pt x="280674" y="33618"/>
                </a:cubicBezTo>
                <a:close/>
                <a:moveTo>
                  <a:pt x="408943" y="316828"/>
                </a:moveTo>
                <a:cubicBezTo>
                  <a:pt x="408943" y="340323"/>
                  <a:pt x="408943" y="360008"/>
                  <a:pt x="408943" y="387313"/>
                </a:cubicBezTo>
                <a:cubicBezTo>
                  <a:pt x="421643" y="370168"/>
                  <a:pt x="429899" y="358738"/>
                  <a:pt x="438153" y="346673"/>
                </a:cubicBezTo>
                <a:cubicBezTo>
                  <a:pt x="433074" y="341593"/>
                  <a:pt x="422913" y="330798"/>
                  <a:pt x="408943" y="316828"/>
                </a:cubicBezTo>
                <a:close/>
                <a:moveTo>
                  <a:pt x="155578" y="384773"/>
                </a:moveTo>
                <a:cubicBezTo>
                  <a:pt x="155578" y="360008"/>
                  <a:pt x="155578" y="340958"/>
                  <a:pt x="155578" y="314923"/>
                </a:cubicBezTo>
                <a:cubicBezTo>
                  <a:pt x="140974" y="330163"/>
                  <a:pt x="131449" y="340323"/>
                  <a:pt x="120653" y="351753"/>
                </a:cubicBezTo>
                <a:cubicBezTo>
                  <a:pt x="132083" y="363183"/>
                  <a:pt x="141608" y="372073"/>
                  <a:pt x="155578" y="384773"/>
                </a:cubicBezTo>
                <a:close/>
              </a:path>
            </a:pathLst>
          </a:custGeom>
          <a:solidFill>
            <a:srgbClr val="0A0B0D"/>
          </a:solidFill>
          <a:ln w="635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4BEF1B4-8C69-4E62-81A9-A4C1BCCA1602}"/>
              </a:ext>
            </a:extLst>
          </p:cNvPr>
          <p:cNvSpPr/>
          <p:nvPr/>
        </p:nvSpPr>
        <p:spPr>
          <a:xfrm>
            <a:off x="10433684" y="3720606"/>
            <a:ext cx="75565" cy="33544"/>
          </a:xfrm>
          <a:custGeom>
            <a:avLst/>
            <a:gdLst>
              <a:gd name="connsiteX0" fmla="*/ 42545 w 75565"/>
              <a:gd name="connsiteY0" fmla="*/ 1129 h 33544"/>
              <a:gd name="connsiteX1" fmla="*/ 57785 w 75565"/>
              <a:gd name="connsiteY1" fmla="*/ 1764 h 33544"/>
              <a:gd name="connsiteX2" fmla="*/ 75565 w 75565"/>
              <a:gd name="connsiteY2" fmla="*/ 19544 h 33544"/>
              <a:gd name="connsiteX3" fmla="*/ 43180 w 75565"/>
              <a:gd name="connsiteY3" fmla="*/ 33514 h 33544"/>
              <a:gd name="connsiteX4" fmla="*/ 0 w 75565"/>
              <a:gd name="connsiteY4" fmla="*/ 19544 h 33544"/>
              <a:gd name="connsiteX5" fmla="*/ 17780 w 75565"/>
              <a:gd name="connsiteY5" fmla="*/ 1129 h 33544"/>
              <a:gd name="connsiteX6" fmla="*/ 42545 w 75565"/>
              <a:gd name="connsiteY6" fmla="*/ 1129 h 3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65" h="33544">
                <a:moveTo>
                  <a:pt x="42545" y="1129"/>
                </a:moveTo>
                <a:cubicBezTo>
                  <a:pt x="47625" y="1129"/>
                  <a:pt x="54610" y="-776"/>
                  <a:pt x="57785" y="1764"/>
                </a:cubicBezTo>
                <a:cubicBezTo>
                  <a:pt x="64770" y="6209"/>
                  <a:pt x="69850" y="13829"/>
                  <a:pt x="75565" y="19544"/>
                </a:cubicBezTo>
                <a:cubicBezTo>
                  <a:pt x="64770" y="24624"/>
                  <a:pt x="53340" y="34149"/>
                  <a:pt x="43180" y="33514"/>
                </a:cubicBezTo>
                <a:cubicBezTo>
                  <a:pt x="28575" y="32879"/>
                  <a:pt x="13970" y="24624"/>
                  <a:pt x="0" y="19544"/>
                </a:cubicBezTo>
                <a:cubicBezTo>
                  <a:pt x="5715" y="13194"/>
                  <a:pt x="10795" y="4304"/>
                  <a:pt x="17780" y="1129"/>
                </a:cubicBezTo>
                <a:cubicBezTo>
                  <a:pt x="24765" y="-1411"/>
                  <a:pt x="34290" y="1129"/>
                  <a:pt x="42545" y="1129"/>
                </a:cubicBezTo>
                <a:close/>
              </a:path>
            </a:pathLst>
          </a:custGeom>
          <a:solidFill>
            <a:srgbClr val="0A0B0D"/>
          </a:solidFill>
          <a:ln w="635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D288B7A-2C23-7AC9-0D08-AD4B70A06A47}"/>
              </a:ext>
            </a:extLst>
          </p:cNvPr>
          <p:cNvSpPr/>
          <p:nvPr/>
        </p:nvSpPr>
        <p:spPr>
          <a:xfrm>
            <a:off x="10457815" y="3785754"/>
            <a:ext cx="64134" cy="61710"/>
          </a:xfrm>
          <a:custGeom>
            <a:avLst/>
            <a:gdLst>
              <a:gd name="connsiteX0" fmla="*/ 20320 w 64134"/>
              <a:gd name="connsiteY0" fmla="*/ 61711 h 61710"/>
              <a:gd name="connsiteX1" fmla="*/ 0 w 64134"/>
              <a:gd name="connsiteY1" fmla="*/ 36945 h 61710"/>
              <a:gd name="connsiteX2" fmla="*/ 47625 w 64134"/>
              <a:gd name="connsiteY2" fmla="*/ 116 h 61710"/>
              <a:gd name="connsiteX3" fmla="*/ 64135 w 64134"/>
              <a:gd name="connsiteY3" fmla="*/ 12816 h 61710"/>
              <a:gd name="connsiteX4" fmla="*/ 20320 w 64134"/>
              <a:gd name="connsiteY4" fmla="*/ 61711 h 61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4" h="61710">
                <a:moveTo>
                  <a:pt x="20320" y="61711"/>
                </a:moveTo>
                <a:cubicBezTo>
                  <a:pt x="10795" y="49645"/>
                  <a:pt x="5715" y="43295"/>
                  <a:pt x="0" y="36945"/>
                </a:cubicBezTo>
                <a:cubicBezTo>
                  <a:pt x="15875" y="24245"/>
                  <a:pt x="31115" y="11545"/>
                  <a:pt x="47625" y="116"/>
                </a:cubicBezTo>
                <a:cubicBezTo>
                  <a:pt x="49530" y="-1155"/>
                  <a:pt x="58420" y="8370"/>
                  <a:pt x="64135" y="12816"/>
                </a:cubicBezTo>
                <a:cubicBezTo>
                  <a:pt x="51435" y="27420"/>
                  <a:pt x="37465" y="42661"/>
                  <a:pt x="20320" y="61711"/>
                </a:cubicBezTo>
                <a:close/>
              </a:path>
            </a:pathLst>
          </a:custGeom>
          <a:solidFill>
            <a:srgbClr val="0A0B0D"/>
          </a:solidFill>
          <a:ln w="635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6BE83B8-93FE-21B6-80FD-D69C93BE78C0}"/>
              </a:ext>
            </a:extLst>
          </p:cNvPr>
          <p:cNvSpPr/>
          <p:nvPr/>
        </p:nvSpPr>
        <p:spPr>
          <a:xfrm>
            <a:off x="10459054" y="3631565"/>
            <a:ext cx="63530" cy="62884"/>
          </a:xfrm>
          <a:custGeom>
            <a:avLst/>
            <a:gdLst>
              <a:gd name="connsiteX0" fmla="*/ 17810 w 63530"/>
              <a:gd name="connsiteY0" fmla="*/ 0 h 62884"/>
              <a:gd name="connsiteX1" fmla="*/ 63530 w 63530"/>
              <a:gd name="connsiteY1" fmla="*/ 48260 h 62884"/>
              <a:gd name="connsiteX2" fmla="*/ 48926 w 63530"/>
              <a:gd name="connsiteY2" fmla="*/ 62865 h 62884"/>
              <a:gd name="connsiteX3" fmla="*/ 30 w 63530"/>
              <a:gd name="connsiteY3" fmla="*/ 22225 h 62884"/>
              <a:gd name="connsiteX4" fmla="*/ 17810 w 63530"/>
              <a:gd name="connsiteY4" fmla="*/ 0 h 62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30" h="62884">
                <a:moveTo>
                  <a:pt x="17810" y="0"/>
                </a:moveTo>
                <a:cubicBezTo>
                  <a:pt x="35590" y="17780"/>
                  <a:pt x="50195" y="32385"/>
                  <a:pt x="63530" y="48260"/>
                </a:cubicBezTo>
                <a:cubicBezTo>
                  <a:pt x="63530" y="48260"/>
                  <a:pt x="49560" y="63500"/>
                  <a:pt x="48926" y="62865"/>
                </a:cubicBezTo>
                <a:cubicBezTo>
                  <a:pt x="31780" y="50800"/>
                  <a:pt x="15905" y="36830"/>
                  <a:pt x="30" y="22225"/>
                </a:cubicBezTo>
                <a:cubicBezTo>
                  <a:pt x="-605" y="21590"/>
                  <a:pt x="8920" y="10795"/>
                  <a:pt x="17810" y="0"/>
                </a:cubicBezTo>
                <a:close/>
              </a:path>
            </a:pathLst>
          </a:custGeom>
          <a:solidFill>
            <a:srgbClr val="0A0B0D"/>
          </a:solidFill>
          <a:ln w="635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AE61402-8023-A2F9-275C-68D5510958A8}"/>
              </a:ext>
            </a:extLst>
          </p:cNvPr>
          <p:cNvSpPr/>
          <p:nvPr/>
        </p:nvSpPr>
        <p:spPr>
          <a:xfrm>
            <a:off x="10843894" y="3783965"/>
            <a:ext cx="66675" cy="51602"/>
          </a:xfrm>
          <a:custGeom>
            <a:avLst/>
            <a:gdLst>
              <a:gd name="connsiteX0" fmla="*/ 20955 w 66675"/>
              <a:gd name="connsiteY0" fmla="*/ 0 h 51602"/>
              <a:gd name="connsiteX1" fmla="*/ 55245 w 66675"/>
              <a:gd name="connsiteY1" fmla="*/ 21590 h 51602"/>
              <a:gd name="connsiteX2" fmla="*/ 66675 w 66675"/>
              <a:gd name="connsiteY2" fmla="*/ 39370 h 51602"/>
              <a:gd name="connsiteX3" fmla="*/ 66040 w 66675"/>
              <a:gd name="connsiteY3" fmla="*/ 45720 h 51602"/>
              <a:gd name="connsiteX4" fmla="*/ 0 w 66675"/>
              <a:gd name="connsiteY4" fmla="*/ 13970 h 51602"/>
              <a:gd name="connsiteX5" fmla="*/ 8255 w 66675"/>
              <a:gd name="connsiteY5" fmla="*/ 1270 h 51602"/>
              <a:gd name="connsiteX6" fmla="*/ 20955 w 66675"/>
              <a:gd name="connsiteY6" fmla="*/ 0 h 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1602">
                <a:moveTo>
                  <a:pt x="20955" y="0"/>
                </a:moveTo>
                <a:cubicBezTo>
                  <a:pt x="32386" y="6985"/>
                  <a:pt x="43815" y="13970"/>
                  <a:pt x="55245" y="21590"/>
                </a:cubicBezTo>
                <a:cubicBezTo>
                  <a:pt x="59055" y="27305"/>
                  <a:pt x="62865" y="33655"/>
                  <a:pt x="66675" y="39370"/>
                </a:cubicBezTo>
                <a:cubicBezTo>
                  <a:pt x="66675" y="41275"/>
                  <a:pt x="66040" y="43815"/>
                  <a:pt x="66040" y="45720"/>
                </a:cubicBezTo>
                <a:cubicBezTo>
                  <a:pt x="43180" y="60325"/>
                  <a:pt x="15240" y="46990"/>
                  <a:pt x="0" y="13970"/>
                </a:cubicBezTo>
                <a:cubicBezTo>
                  <a:pt x="2540" y="9525"/>
                  <a:pt x="5715" y="5715"/>
                  <a:pt x="8255" y="1270"/>
                </a:cubicBezTo>
                <a:cubicBezTo>
                  <a:pt x="12065" y="635"/>
                  <a:pt x="16511" y="0"/>
                  <a:pt x="20955" y="0"/>
                </a:cubicBezTo>
                <a:close/>
              </a:path>
            </a:pathLst>
          </a:custGeom>
          <a:solidFill>
            <a:srgbClr val="0A0B0D"/>
          </a:solidFill>
          <a:ln w="635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4BF8771-E4E0-3965-EFDE-CE96D4D9555E}"/>
              </a:ext>
            </a:extLst>
          </p:cNvPr>
          <p:cNvSpPr/>
          <p:nvPr/>
        </p:nvSpPr>
        <p:spPr>
          <a:xfrm>
            <a:off x="6509859" y="1837097"/>
            <a:ext cx="413328" cy="578682"/>
          </a:xfrm>
          <a:custGeom>
            <a:avLst/>
            <a:gdLst>
              <a:gd name="connsiteX0" fmla="*/ 176690 w 413328"/>
              <a:gd name="connsiteY0" fmla="*/ 209317 h 578682"/>
              <a:gd name="connsiteX1" fmla="*/ 165895 w 413328"/>
              <a:gd name="connsiteY1" fmla="*/ 181377 h 578682"/>
              <a:gd name="connsiteX2" fmla="*/ 164625 w 413328"/>
              <a:gd name="connsiteY2" fmla="*/ 54377 h 578682"/>
              <a:gd name="connsiteX3" fmla="*/ 151290 w 413328"/>
              <a:gd name="connsiteY3" fmla="*/ 27072 h 578682"/>
              <a:gd name="connsiteX4" fmla="*/ 134145 w 413328"/>
              <a:gd name="connsiteY4" fmla="*/ 54377 h 578682"/>
              <a:gd name="connsiteX5" fmla="*/ 132875 w 413328"/>
              <a:gd name="connsiteY5" fmla="*/ 171852 h 578682"/>
              <a:gd name="connsiteX6" fmla="*/ 122080 w 413328"/>
              <a:gd name="connsiteY6" fmla="*/ 194712 h 578682"/>
              <a:gd name="connsiteX7" fmla="*/ 107475 w 413328"/>
              <a:gd name="connsiteY7" fmla="*/ 171852 h 578682"/>
              <a:gd name="connsiteX8" fmla="*/ 106205 w 413328"/>
              <a:gd name="connsiteY8" fmla="*/ 70252 h 578682"/>
              <a:gd name="connsiteX9" fmla="*/ 91600 w 413328"/>
              <a:gd name="connsiteY9" fmla="*/ 47392 h 578682"/>
              <a:gd name="connsiteX10" fmla="*/ 76360 w 413328"/>
              <a:gd name="connsiteY10" fmla="*/ 70252 h 578682"/>
              <a:gd name="connsiteX11" fmla="*/ 90965 w 413328"/>
              <a:gd name="connsiteY11" fmla="*/ 229002 h 578682"/>
              <a:gd name="connsiteX12" fmla="*/ 110015 w 413328"/>
              <a:gd name="connsiteY12" fmla="*/ 245512 h 578682"/>
              <a:gd name="connsiteX13" fmla="*/ 172245 w 413328"/>
              <a:gd name="connsiteY13" fmla="*/ 329967 h 578682"/>
              <a:gd name="connsiteX14" fmla="*/ 160180 w 413328"/>
              <a:gd name="connsiteY14" fmla="*/ 355367 h 578682"/>
              <a:gd name="connsiteX15" fmla="*/ 146210 w 413328"/>
              <a:gd name="connsiteY15" fmla="*/ 334412 h 578682"/>
              <a:gd name="connsiteX16" fmla="*/ 97950 w 413328"/>
              <a:gd name="connsiteY16" fmla="*/ 270277 h 578682"/>
              <a:gd name="connsiteX17" fmla="*/ 92870 w 413328"/>
              <a:gd name="connsiteY17" fmla="*/ 274722 h 578682"/>
              <a:gd name="connsiteX18" fmla="*/ 80170 w 413328"/>
              <a:gd name="connsiteY18" fmla="*/ 305837 h 578682"/>
              <a:gd name="connsiteX19" fmla="*/ 63660 w 413328"/>
              <a:gd name="connsiteY19" fmla="*/ 274722 h 578682"/>
              <a:gd name="connsiteX20" fmla="*/ 61120 w 413328"/>
              <a:gd name="connsiteY20" fmla="*/ 211222 h 578682"/>
              <a:gd name="connsiteX21" fmla="*/ 46515 w 413328"/>
              <a:gd name="connsiteY21" fmla="*/ 191537 h 578682"/>
              <a:gd name="connsiteX22" fmla="*/ 30640 w 413328"/>
              <a:gd name="connsiteY22" fmla="*/ 209952 h 578682"/>
              <a:gd name="connsiteX23" fmla="*/ 31275 w 413328"/>
              <a:gd name="connsiteY23" fmla="*/ 317267 h 578682"/>
              <a:gd name="connsiteX24" fmla="*/ 76995 w 413328"/>
              <a:gd name="connsiteY24" fmla="*/ 389657 h 578682"/>
              <a:gd name="connsiteX25" fmla="*/ 106840 w 413328"/>
              <a:gd name="connsiteY25" fmla="*/ 489987 h 578682"/>
              <a:gd name="connsiteX26" fmla="*/ 95410 w 413328"/>
              <a:gd name="connsiteY26" fmla="*/ 505862 h 578682"/>
              <a:gd name="connsiteX27" fmla="*/ 82075 w 413328"/>
              <a:gd name="connsiteY27" fmla="*/ 491257 h 578682"/>
              <a:gd name="connsiteX28" fmla="*/ 26830 w 413328"/>
              <a:gd name="connsiteY28" fmla="*/ 374417 h 578682"/>
              <a:gd name="connsiteX29" fmla="*/ 1430 w 413328"/>
              <a:gd name="connsiteY29" fmla="*/ 295677 h 578682"/>
              <a:gd name="connsiteX30" fmla="*/ 2065 w 413328"/>
              <a:gd name="connsiteY30" fmla="*/ 222652 h 578682"/>
              <a:gd name="connsiteX31" fmla="*/ 48420 w 413328"/>
              <a:gd name="connsiteY31" fmla="*/ 162327 h 578682"/>
              <a:gd name="connsiteX32" fmla="*/ 48420 w 413328"/>
              <a:gd name="connsiteY32" fmla="*/ 63267 h 578682"/>
              <a:gd name="connsiteX33" fmla="*/ 91600 w 413328"/>
              <a:gd name="connsiteY33" fmla="*/ 18182 h 578682"/>
              <a:gd name="connsiteX34" fmla="*/ 193835 w 413328"/>
              <a:gd name="connsiteY34" fmla="*/ 20087 h 578682"/>
              <a:gd name="connsiteX35" fmla="*/ 249080 w 413328"/>
              <a:gd name="connsiteY35" fmla="*/ 73427 h 578682"/>
              <a:gd name="connsiteX36" fmla="*/ 306865 w 413328"/>
              <a:gd name="connsiteY36" fmla="*/ 139467 h 578682"/>
              <a:gd name="connsiteX37" fmla="*/ 317660 w 413328"/>
              <a:gd name="connsiteY37" fmla="*/ 340762 h 578682"/>
              <a:gd name="connsiteX38" fmla="*/ 411640 w 413328"/>
              <a:gd name="connsiteY38" fmla="*/ 441727 h 578682"/>
              <a:gd name="connsiteX39" fmla="*/ 313215 w 413328"/>
              <a:gd name="connsiteY39" fmla="*/ 576982 h 578682"/>
              <a:gd name="connsiteX40" fmla="*/ 181770 w 413328"/>
              <a:gd name="connsiteY40" fmla="*/ 488717 h 578682"/>
              <a:gd name="connsiteX41" fmla="*/ 273210 w 413328"/>
              <a:gd name="connsiteY41" fmla="*/ 343302 h 578682"/>
              <a:gd name="connsiteX42" fmla="*/ 291625 w 413328"/>
              <a:gd name="connsiteY42" fmla="*/ 321077 h 578682"/>
              <a:gd name="connsiteX43" fmla="*/ 282100 w 413328"/>
              <a:gd name="connsiteY43" fmla="*/ 121687 h 578682"/>
              <a:gd name="connsiteX44" fmla="*/ 266225 w 413328"/>
              <a:gd name="connsiteY44" fmla="*/ 102637 h 578682"/>
              <a:gd name="connsiteX45" fmla="*/ 252255 w 413328"/>
              <a:gd name="connsiteY45" fmla="*/ 123592 h 578682"/>
              <a:gd name="connsiteX46" fmla="*/ 250985 w 413328"/>
              <a:gd name="connsiteY46" fmla="*/ 202967 h 578682"/>
              <a:gd name="connsiteX47" fmla="*/ 238920 w 413328"/>
              <a:gd name="connsiteY47" fmla="*/ 225192 h 578682"/>
              <a:gd name="connsiteX48" fmla="*/ 224950 w 413328"/>
              <a:gd name="connsiteY48" fmla="*/ 201697 h 578682"/>
              <a:gd name="connsiteX49" fmla="*/ 223680 w 413328"/>
              <a:gd name="connsiteY49" fmla="*/ 77872 h 578682"/>
              <a:gd name="connsiteX50" fmla="*/ 207170 w 413328"/>
              <a:gd name="connsiteY50" fmla="*/ 46122 h 578682"/>
              <a:gd name="connsiteX51" fmla="*/ 192565 w 413328"/>
              <a:gd name="connsiteY51" fmla="*/ 76602 h 578682"/>
              <a:gd name="connsiteX52" fmla="*/ 191930 w 413328"/>
              <a:gd name="connsiteY52" fmla="*/ 202967 h 578682"/>
              <a:gd name="connsiteX53" fmla="*/ 176690 w 413328"/>
              <a:gd name="connsiteY53" fmla="*/ 209317 h 578682"/>
              <a:gd name="connsiteX54" fmla="*/ 295435 w 413328"/>
              <a:gd name="connsiteY54" fmla="*/ 369972 h 578682"/>
              <a:gd name="connsiteX55" fmla="*/ 202090 w 413328"/>
              <a:gd name="connsiteY55" fmla="*/ 460142 h 578682"/>
              <a:gd name="connsiteX56" fmla="*/ 295435 w 413328"/>
              <a:gd name="connsiteY56" fmla="*/ 552217 h 578682"/>
              <a:gd name="connsiteX57" fmla="*/ 386240 w 413328"/>
              <a:gd name="connsiteY57" fmla="*/ 458872 h 578682"/>
              <a:gd name="connsiteX58" fmla="*/ 295435 w 413328"/>
              <a:gd name="connsiteY58" fmla="*/ 369972 h 57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13328" h="578682">
                <a:moveTo>
                  <a:pt x="176690" y="209317"/>
                </a:moveTo>
                <a:cubicBezTo>
                  <a:pt x="172880" y="199792"/>
                  <a:pt x="165895" y="190902"/>
                  <a:pt x="165895" y="181377"/>
                </a:cubicBezTo>
                <a:cubicBezTo>
                  <a:pt x="164625" y="138832"/>
                  <a:pt x="165895" y="96922"/>
                  <a:pt x="164625" y="54377"/>
                </a:cubicBezTo>
                <a:cubicBezTo>
                  <a:pt x="164625" y="45487"/>
                  <a:pt x="155735" y="36597"/>
                  <a:pt x="151290" y="27072"/>
                </a:cubicBezTo>
                <a:cubicBezTo>
                  <a:pt x="145575" y="35962"/>
                  <a:pt x="134780" y="44852"/>
                  <a:pt x="134145" y="54377"/>
                </a:cubicBezTo>
                <a:cubicBezTo>
                  <a:pt x="132240" y="93747"/>
                  <a:pt x="134145" y="132482"/>
                  <a:pt x="132875" y="171852"/>
                </a:cubicBezTo>
                <a:cubicBezTo>
                  <a:pt x="132875" y="179472"/>
                  <a:pt x="125890" y="187092"/>
                  <a:pt x="122080" y="194712"/>
                </a:cubicBezTo>
                <a:cubicBezTo>
                  <a:pt x="117000" y="187092"/>
                  <a:pt x="108110" y="179472"/>
                  <a:pt x="107475" y="171852"/>
                </a:cubicBezTo>
                <a:cubicBezTo>
                  <a:pt x="105570" y="138197"/>
                  <a:pt x="107475" y="103907"/>
                  <a:pt x="106205" y="70252"/>
                </a:cubicBezTo>
                <a:cubicBezTo>
                  <a:pt x="105570" y="62632"/>
                  <a:pt x="96680" y="55012"/>
                  <a:pt x="91600" y="47392"/>
                </a:cubicBezTo>
                <a:cubicBezTo>
                  <a:pt x="86520" y="55012"/>
                  <a:pt x="75725" y="63267"/>
                  <a:pt x="76360" y="70252"/>
                </a:cubicBezTo>
                <a:cubicBezTo>
                  <a:pt x="79535" y="123592"/>
                  <a:pt x="84615" y="176297"/>
                  <a:pt x="90965" y="229002"/>
                </a:cubicBezTo>
                <a:cubicBezTo>
                  <a:pt x="91600" y="235352"/>
                  <a:pt x="102395" y="242337"/>
                  <a:pt x="110015" y="245512"/>
                </a:cubicBezTo>
                <a:cubicBezTo>
                  <a:pt x="146845" y="262022"/>
                  <a:pt x="169705" y="289327"/>
                  <a:pt x="172245" y="329967"/>
                </a:cubicBezTo>
                <a:cubicBezTo>
                  <a:pt x="172880" y="338222"/>
                  <a:pt x="164625" y="346477"/>
                  <a:pt x="160180" y="355367"/>
                </a:cubicBezTo>
                <a:cubicBezTo>
                  <a:pt x="155100" y="348382"/>
                  <a:pt x="146845" y="342032"/>
                  <a:pt x="146210" y="334412"/>
                </a:cubicBezTo>
                <a:cubicBezTo>
                  <a:pt x="143670" y="302027"/>
                  <a:pt x="125890" y="282977"/>
                  <a:pt x="97950" y="270277"/>
                </a:cubicBezTo>
                <a:cubicBezTo>
                  <a:pt x="95410" y="272182"/>
                  <a:pt x="93505" y="273452"/>
                  <a:pt x="92870" y="274722"/>
                </a:cubicBezTo>
                <a:cubicBezTo>
                  <a:pt x="88425" y="284882"/>
                  <a:pt x="84615" y="295042"/>
                  <a:pt x="80170" y="305837"/>
                </a:cubicBezTo>
                <a:cubicBezTo>
                  <a:pt x="74455" y="295677"/>
                  <a:pt x="64930" y="286152"/>
                  <a:pt x="63660" y="274722"/>
                </a:cubicBezTo>
                <a:cubicBezTo>
                  <a:pt x="60485" y="253767"/>
                  <a:pt x="63025" y="232177"/>
                  <a:pt x="61120" y="211222"/>
                </a:cubicBezTo>
                <a:cubicBezTo>
                  <a:pt x="60485" y="204237"/>
                  <a:pt x="51595" y="198522"/>
                  <a:pt x="46515" y="191537"/>
                </a:cubicBezTo>
                <a:cubicBezTo>
                  <a:pt x="40800" y="197887"/>
                  <a:pt x="30640" y="203602"/>
                  <a:pt x="30640" y="209952"/>
                </a:cubicBezTo>
                <a:cubicBezTo>
                  <a:pt x="28735" y="246147"/>
                  <a:pt x="23655" y="282977"/>
                  <a:pt x="31275" y="317267"/>
                </a:cubicBezTo>
                <a:cubicBezTo>
                  <a:pt x="36990" y="343937"/>
                  <a:pt x="56040" y="371877"/>
                  <a:pt x="76995" y="389657"/>
                </a:cubicBezTo>
                <a:cubicBezTo>
                  <a:pt x="111920" y="418232"/>
                  <a:pt x="108110" y="453792"/>
                  <a:pt x="106840" y="489987"/>
                </a:cubicBezTo>
                <a:cubicBezTo>
                  <a:pt x="106840" y="495702"/>
                  <a:pt x="99220" y="500782"/>
                  <a:pt x="95410" y="505862"/>
                </a:cubicBezTo>
                <a:cubicBezTo>
                  <a:pt x="90965" y="500782"/>
                  <a:pt x="81440" y="495067"/>
                  <a:pt x="82075" y="491257"/>
                </a:cubicBezTo>
                <a:cubicBezTo>
                  <a:pt x="94140" y="437282"/>
                  <a:pt x="52230" y="411247"/>
                  <a:pt x="26830" y="374417"/>
                </a:cubicBezTo>
                <a:cubicBezTo>
                  <a:pt x="11590" y="352827"/>
                  <a:pt x="5875" y="322347"/>
                  <a:pt x="1430" y="295677"/>
                </a:cubicBezTo>
                <a:cubicBezTo>
                  <a:pt x="-2380" y="272182"/>
                  <a:pt x="2700" y="247417"/>
                  <a:pt x="2065" y="222652"/>
                </a:cubicBezTo>
                <a:cubicBezTo>
                  <a:pt x="795" y="189632"/>
                  <a:pt x="10955" y="167407"/>
                  <a:pt x="48420" y="162327"/>
                </a:cubicBezTo>
                <a:cubicBezTo>
                  <a:pt x="48420" y="128672"/>
                  <a:pt x="47785" y="95652"/>
                  <a:pt x="48420" y="63267"/>
                </a:cubicBezTo>
                <a:cubicBezTo>
                  <a:pt x="49055" y="35962"/>
                  <a:pt x="64930" y="24532"/>
                  <a:pt x="91600" y="18182"/>
                </a:cubicBezTo>
                <a:cubicBezTo>
                  <a:pt x="126525" y="9927"/>
                  <a:pt x="160180" y="-19283"/>
                  <a:pt x="193835" y="20087"/>
                </a:cubicBezTo>
                <a:cubicBezTo>
                  <a:pt x="235110" y="14372"/>
                  <a:pt x="248445" y="38502"/>
                  <a:pt x="249080" y="73427"/>
                </a:cubicBezTo>
                <a:cubicBezTo>
                  <a:pt x="298610" y="81047"/>
                  <a:pt x="304960" y="89937"/>
                  <a:pt x="306865" y="139467"/>
                </a:cubicBezTo>
                <a:cubicBezTo>
                  <a:pt x="309405" y="206142"/>
                  <a:pt x="313850" y="272182"/>
                  <a:pt x="317660" y="340762"/>
                </a:cubicBezTo>
                <a:cubicBezTo>
                  <a:pt x="365285" y="356637"/>
                  <a:pt x="402115" y="386482"/>
                  <a:pt x="411640" y="441727"/>
                </a:cubicBezTo>
                <a:cubicBezTo>
                  <a:pt x="422435" y="505227"/>
                  <a:pt x="380525" y="563647"/>
                  <a:pt x="313215" y="576982"/>
                </a:cubicBezTo>
                <a:cubicBezTo>
                  <a:pt x="257335" y="587777"/>
                  <a:pt x="193835" y="545867"/>
                  <a:pt x="181770" y="488717"/>
                </a:cubicBezTo>
                <a:cubicBezTo>
                  <a:pt x="166530" y="418232"/>
                  <a:pt x="202090" y="361717"/>
                  <a:pt x="273210" y="343302"/>
                </a:cubicBezTo>
                <a:cubicBezTo>
                  <a:pt x="280830" y="341397"/>
                  <a:pt x="291625" y="328697"/>
                  <a:pt x="291625" y="321077"/>
                </a:cubicBezTo>
                <a:cubicBezTo>
                  <a:pt x="289720" y="254402"/>
                  <a:pt x="286545" y="187727"/>
                  <a:pt x="282100" y="121687"/>
                </a:cubicBezTo>
                <a:cubicBezTo>
                  <a:pt x="281465" y="115337"/>
                  <a:pt x="271305" y="108987"/>
                  <a:pt x="266225" y="102637"/>
                </a:cubicBezTo>
                <a:cubicBezTo>
                  <a:pt x="261145" y="109622"/>
                  <a:pt x="252890" y="115972"/>
                  <a:pt x="252255" y="123592"/>
                </a:cubicBezTo>
                <a:cubicBezTo>
                  <a:pt x="250350" y="149627"/>
                  <a:pt x="252255" y="176297"/>
                  <a:pt x="250985" y="202967"/>
                </a:cubicBezTo>
                <a:cubicBezTo>
                  <a:pt x="250350" y="210587"/>
                  <a:pt x="243365" y="218207"/>
                  <a:pt x="238920" y="225192"/>
                </a:cubicBezTo>
                <a:cubicBezTo>
                  <a:pt x="233840" y="217572"/>
                  <a:pt x="225585" y="209952"/>
                  <a:pt x="224950" y="201697"/>
                </a:cubicBezTo>
                <a:cubicBezTo>
                  <a:pt x="223680" y="160422"/>
                  <a:pt x="225585" y="119147"/>
                  <a:pt x="223680" y="77872"/>
                </a:cubicBezTo>
                <a:cubicBezTo>
                  <a:pt x="223045" y="67077"/>
                  <a:pt x="212885" y="56282"/>
                  <a:pt x="207170" y="46122"/>
                </a:cubicBezTo>
                <a:cubicBezTo>
                  <a:pt x="202090" y="56282"/>
                  <a:pt x="193200" y="66442"/>
                  <a:pt x="192565" y="76602"/>
                </a:cubicBezTo>
                <a:cubicBezTo>
                  <a:pt x="190660" y="118512"/>
                  <a:pt x="191930" y="160422"/>
                  <a:pt x="191930" y="202967"/>
                </a:cubicBezTo>
                <a:cubicBezTo>
                  <a:pt x="186850" y="205507"/>
                  <a:pt x="181770" y="207412"/>
                  <a:pt x="176690" y="209317"/>
                </a:cubicBezTo>
                <a:close/>
                <a:moveTo>
                  <a:pt x="295435" y="369972"/>
                </a:moveTo>
                <a:cubicBezTo>
                  <a:pt x="242095" y="369972"/>
                  <a:pt x="202090" y="408707"/>
                  <a:pt x="202090" y="460142"/>
                </a:cubicBezTo>
                <a:cubicBezTo>
                  <a:pt x="202090" y="510307"/>
                  <a:pt x="245270" y="552852"/>
                  <a:pt x="295435" y="552217"/>
                </a:cubicBezTo>
                <a:cubicBezTo>
                  <a:pt x="346870" y="551582"/>
                  <a:pt x="386240" y="510942"/>
                  <a:pt x="386240" y="458872"/>
                </a:cubicBezTo>
                <a:cubicBezTo>
                  <a:pt x="385605" y="408707"/>
                  <a:pt x="346870" y="369972"/>
                  <a:pt x="295435" y="369972"/>
                </a:cubicBezTo>
                <a:close/>
              </a:path>
            </a:pathLst>
          </a:custGeom>
          <a:solidFill>
            <a:srgbClr val="0A0B0D"/>
          </a:solidFill>
          <a:ln w="635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84C6656-A861-6256-70B9-B6EA04473CAD}"/>
              </a:ext>
            </a:extLst>
          </p:cNvPr>
          <p:cNvSpPr/>
          <p:nvPr/>
        </p:nvSpPr>
        <p:spPr>
          <a:xfrm>
            <a:off x="10857738" y="3720465"/>
            <a:ext cx="78230" cy="36344"/>
          </a:xfrm>
          <a:custGeom>
            <a:avLst/>
            <a:gdLst>
              <a:gd name="connsiteX0" fmla="*/ 78231 w 78230"/>
              <a:gd name="connsiteY0" fmla="*/ 19685 h 36344"/>
              <a:gd name="connsiteX1" fmla="*/ 7746 w 78230"/>
              <a:gd name="connsiteY1" fmla="*/ 31115 h 36344"/>
              <a:gd name="connsiteX2" fmla="*/ 19811 w 78230"/>
              <a:gd name="connsiteY2" fmla="*/ 0 h 36344"/>
              <a:gd name="connsiteX3" fmla="*/ 57911 w 78230"/>
              <a:gd name="connsiteY3" fmla="*/ 0 h 36344"/>
              <a:gd name="connsiteX4" fmla="*/ 75692 w 78230"/>
              <a:gd name="connsiteY4" fmla="*/ 7620 h 36344"/>
              <a:gd name="connsiteX5" fmla="*/ 78231 w 78230"/>
              <a:gd name="connsiteY5" fmla="*/ 19685 h 3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30" h="36344">
                <a:moveTo>
                  <a:pt x="78231" y="19685"/>
                </a:moveTo>
                <a:cubicBezTo>
                  <a:pt x="65531" y="33655"/>
                  <a:pt x="19176" y="42545"/>
                  <a:pt x="7746" y="31115"/>
                </a:cubicBezTo>
                <a:cubicBezTo>
                  <a:pt x="-9399" y="13970"/>
                  <a:pt x="5206" y="6350"/>
                  <a:pt x="19811" y="0"/>
                </a:cubicBezTo>
                <a:cubicBezTo>
                  <a:pt x="32511" y="0"/>
                  <a:pt x="45211" y="0"/>
                  <a:pt x="57911" y="0"/>
                </a:cubicBezTo>
                <a:cubicBezTo>
                  <a:pt x="63626" y="2540"/>
                  <a:pt x="69342" y="5080"/>
                  <a:pt x="75692" y="7620"/>
                </a:cubicBezTo>
                <a:cubicBezTo>
                  <a:pt x="76326" y="11430"/>
                  <a:pt x="76961" y="15875"/>
                  <a:pt x="78231" y="19685"/>
                </a:cubicBezTo>
                <a:close/>
              </a:path>
            </a:pathLst>
          </a:custGeom>
          <a:solidFill>
            <a:srgbClr val="0A0B0D"/>
          </a:solidFill>
          <a:ln w="635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285E82-D8B3-0984-E4FE-777130B76855}"/>
              </a:ext>
            </a:extLst>
          </p:cNvPr>
          <p:cNvSpPr/>
          <p:nvPr/>
        </p:nvSpPr>
        <p:spPr>
          <a:xfrm>
            <a:off x="6544332" y="3796665"/>
            <a:ext cx="526174" cy="520054"/>
          </a:xfrm>
          <a:custGeom>
            <a:avLst/>
            <a:gdLst>
              <a:gd name="connsiteX0" fmla="*/ 26012 w 526174"/>
              <a:gd name="connsiteY0" fmla="*/ 133985 h 520054"/>
              <a:gd name="connsiteX1" fmla="*/ 29187 w 526174"/>
              <a:gd name="connsiteY1" fmla="*/ 113030 h 520054"/>
              <a:gd name="connsiteX2" fmla="*/ 40618 w 526174"/>
              <a:gd name="connsiteY2" fmla="*/ 51435 h 520054"/>
              <a:gd name="connsiteX3" fmla="*/ 74273 w 526174"/>
              <a:gd name="connsiteY3" fmla="*/ 1905 h 520054"/>
              <a:gd name="connsiteX4" fmla="*/ 84433 w 526174"/>
              <a:gd name="connsiteY4" fmla="*/ 0 h 520054"/>
              <a:gd name="connsiteX5" fmla="*/ 141583 w 526174"/>
              <a:gd name="connsiteY5" fmla="*/ 26035 h 520054"/>
              <a:gd name="connsiteX6" fmla="*/ 141583 w 526174"/>
              <a:gd name="connsiteY6" fmla="*/ 26035 h 520054"/>
              <a:gd name="connsiteX7" fmla="*/ 146662 w 526174"/>
              <a:gd name="connsiteY7" fmla="*/ 36830 h 520054"/>
              <a:gd name="connsiteX8" fmla="*/ 146662 w 526174"/>
              <a:gd name="connsiteY8" fmla="*/ 38735 h 520054"/>
              <a:gd name="connsiteX9" fmla="*/ 147933 w 526174"/>
              <a:gd name="connsiteY9" fmla="*/ 70485 h 520054"/>
              <a:gd name="connsiteX10" fmla="*/ 155552 w 526174"/>
              <a:gd name="connsiteY10" fmla="*/ 89535 h 520054"/>
              <a:gd name="connsiteX11" fmla="*/ 173333 w 526174"/>
              <a:gd name="connsiteY11" fmla="*/ 116205 h 520054"/>
              <a:gd name="connsiteX12" fmla="*/ 179683 w 526174"/>
              <a:gd name="connsiteY12" fmla="*/ 121920 h 520054"/>
              <a:gd name="connsiteX13" fmla="*/ 213337 w 526174"/>
              <a:gd name="connsiteY13" fmla="*/ 158115 h 520054"/>
              <a:gd name="connsiteX14" fmla="*/ 231752 w 526174"/>
              <a:gd name="connsiteY14" fmla="*/ 142875 h 520054"/>
              <a:gd name="connsiteX15" fmla="*/ 248898 w 526174"/>
              <a:gd name="connsiteY15" fmla="*/ 144780 h 520054"/>
              <a:gd name="connsiteX16" fmla="*/ 314302 w 526174"/>
              <a:gd name="connsiteY16" fmla="*/ 153670 h 520054"/>
              <a:gd name="connsiteX17" fmla="*/ 338433 w 526174"/>
              <a:gd name="connsiteY17" fmla="*/ 146050 h 520054"/>
              <a:gd name="connsiteX18" fmla="*/ 381612 w 526174"/>
              <a:gd name="connsiteY18" fmla="*/ 129540 h 520054"/>
              <a:gd name="connsiteX19" fmla="*/ 466068 w 526174"/>
              <a:gd name="connsiteY19" fmla="*/ 132715 h 520054"/>
              <a:gd name="connsiteX20" fmla="*/ 477498 w 526174"/>
              <a:gd name="connsiteY20" fmla="*/ 167005 h 520054"/>
              <a:gd name="connsiteX21" fmla="*/ 482577 w 526174"/>
              <a:gd name="connsiteY21" fmla="*/ 198120 h 520054"/>
              <a:gd name="connsiteX22" fmla="*/ 488293 w 526174"/>
              <a:gd name="connsiteY22" fmla="*/ 196850 h 520054"/>
              <a:gd name="connsiteX23" fmla="*/ 495277 w 526174"/>
              <a:gd name="connsiteY23" fmla="*/ 173355 h 520054"/>
              <a:gd name="connsiteX24" fmla="*/ 520043 w 526174"/>
              <a:gd name="connsiteY24" fmla="*/ 207645 h 520054"/>
              <a:gd name="connsiteX25" fmla="*/ 504168 w 526174"/>
              <a:gd name="connsiteY25" fmla="*/ 254000 h 520054"/>
              <a:gd name="connsiteX26" fmla="*/ 520043 w 526174"/>
              <a:gd name="connsiteY26" fmla="*/ 291465 h 520054"/>
              <a:gd name="connsiteX27" fmla="*/ 502898 w 526174"/>
              <a:gd name="connsiteY27" fmla="*/ 318770 h 520054"/>
              <a:gd name="connsiteX28" fmla="*/ 500358 w 526174"/>
              <a:gd name="connsiteY28" fmla="*/ 330835 h 520054"/>
              <a:gd name="connsiteX29" fmla="*/ 521312 w 526174"/>
              <a:gd name="connsiteY29" fmla="*/ 471805 h 520054"/>
              <a:gd name="connsiteX30" fmla="*/ 488293 w 526174"/>
              <a:gd name="connsiteY30" fmla="*/ 519430 h 520054"/>
              <a:gd name="connsiteX31" fmla="*/ 488293 w 526174"/>
              <a:gd name="connsiteY31" fmla="*/ 519430 h 520054"/>
              <a:gd name="connsiteX32" fmla="*/ 450827 w 526174"/>
              <a:gd name="connsiteY32" fmla="*/ 337820 h 520054"/>
              <a:gd name="connsiteX33" fmla="*/ 418443 w 526174"/>
              <a:gd name="connsiteY33" fmla="*/ 350520 h 520054"/>
              <a:gd name="connsiteX34" fmla="*/ 379073 w 526174"/>
              <a:gd name="connsiteY34" fmla="*/ 396875 h 520054"/>
              <a:gd name="connsiteX35" fmla="*/ 364468 w 526174"/>
              <a:gd name="connsiteY35" fmla="*/ 457200 h 520054"/>
              <a:gd name="connsiteX36" fmla="*/ 321287 w 526174"/>
              <a:gd name="connsiteY36" fmla="*/ 443865 h 520054"/>
              <a:gd name="connsiteX37" fmla="*/ 329543 w 526174"/>
              <a:gd name="connsiteY37" fmla="*/ 394335 h 520054"/>
              <a:gd name="connsiteX38" fmla="*/ 400027 w 526174"/>
              <a:gd name="connsiteY38" fmla="*/ 305435 h 520054"/>
              <a:gd name="connsiteX39" fmla="*/ 378437 w 526174"/>
              <a:gd name="connsiteY39" fmla="*/ 192405 h 520054"/>
              <a:gd name="connsiteX40" fmla="*/ 286998 w 526174"/>
              <a:gd name="connsiteY40" fmla="*/ 192405 h 520054"/>
              <a:gd name="connsiteX41" fmla="*/ 226673 w 526174"/>
              <a:gd name="connsiteY41" fmla="*/ 191770 h 520054"/>
              <a:gd name="connsiteX42" fmla="*/ 185398 w 526174"/>
              <a:gd name="connsiteY42" fmla="*/ 186055 h 520054"/>
              <a:gd name="connsiteX43" fmla="*/ 116183 w 526174"/>
              <a:gd name="connsiteY43" fmla="*/ 116840 h 520054"/>
              <a:gd name="connsiteX44" fmla="*/ 117452 w 526174"/>
              <a:gd name="connsiteY44" fmla="*/ 216535 h 520054"/>
              <a:gd name="connsiteX45" fmla="*/ 132058 w 526174"/>
              <a:gd name="connsiteY45" fmla="*/ 240030 h 520054"/>
              <a:gd name="connsiteX46" fmla="*/ 159998 w 526174"/>
              <a:gd name="connsiteY46" fmla="*/ 322580 h 520054"/>
              <a:gd name="connsiteX47" fmla="*/ 160633 w 526174"/>
              <a:gd name="connsiteY47" fmla="*/ 363855 h 520054"/>
              <a:gd name="connsiteX48" fmla="*/ 157458 w 526174"/>
              <a:gd name="connsiteY48" fmla="*/ 385445 h 520054"/>
              <a:gd name="connsiteX49" fmla="*/ 134598 w 526174"/>
              <a:gd name="connsiteY49" fmla="*/ 414655 h 520054"/>
              <a:gd name="connsiteX50" fmla="*/ 111102 w 526174"/>
              <a:gd name="connsiteY50" fmla="*/ 383540 h 520054"/>
              <a:gd name="connsiteX51" fmla="*/ 111737 w 526174"/>
              <a:gd name="connsiteY51" fmla="*/ 327025 h 520054"/>
              <a:gd name="connsiteX52" fmla="*/ 81258 w 526174"/>
              <a:gd name="connsiteY52" fmla="*/ 260350 h 520054"/>
              <a:gd name="connsiteX53" fmla="*/ 30458 w 526174"/>
              <a:gd name="connsiteY53" fmla="*/ 403860 h 520054"/>
              <a:gd name="connsiteX54" fmla="*/ 2518 w 526174"/>
              <a:gd name="connsiteY54" fmla="*/ 410210 h 520054"/>
              <a:gd name="connsiteX55" fmla="*/ 1248 w 526174"/>
              <a:gd name="connsiteY55" fmla="*/ 366395 h 520054"/>
              <a:gd name="connsiteX56" fmla="*/ 27283 w 526174"/>
              <a:gd name="connsiteY56" fmla="*/ 267335 h 520054"/>
              <a:gd name="connsiteX57" fmla="*/ 26012 w 526174"/>
              <a:gd name="connsiteY57" fmla="*/ 133985 h 520054"/>
              <a:gd name="connsiteX58" fmla="*/ 104752 w 526174"/>
              <a:gd name="connsiteY58" fmla="*/ 95250 h 520054"/>
              <a:gd name="connsiteX59" fmla="*/ 99673 w 526174"/>
              <a:gd name="connsiteY59" fmla="*/ 99695 h 520054"/>
              <a:gd name="connsiteX60" fmla="*/ 106023 w 526174"/>
              <a:gd name="connsiteY60" fmla="*/ 104140 h 520054"/>
              <a:gd name="connsiteX61" fmla="*/ 109833 w 526174"/>
              <a:gd name="connsiteY61" fmla="*/ 101600 h 520054"/>
              <a:gd name="connsiteX62" fmla="*/ 104752 w 526174"/>
              <a:gd name="connsiteY62" fmla="*/ 95250 h 5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26174" h="520054">
                <a:moveTo>
                  <a:pt x="26012" y="133985"/>
                </a:moveTo>
                <a:cubicBezTo>
                  <a:pt x="27283" y="127000"/>
                  <a:pt x="27918" y="120015"/>
                  <a:pt x="29187" y="113030"/>
                </a:cubicBezTo>
                <a:cubicBezTo>
                  <a:pt x="32998" y="92710"/>
                  <a:pt x="36808" y="71755"/>
                  <a:pt x="40618" y="51435"/>
                </a:cubicBezTo>
                <a:cubicBezTo>
                  <a:pt x="52048" y="34925"/>
                  <a:pt x="63477" y="18415"/>
                  <a:pt x="74273" y="1905"/>
                </a:cubicBezTo>
                <a:cubicBezTo>
                  <a:pt x="77448" y="1270"/>
                  <a:pt x="81258" y="635"/>
                  <a:pt x="84433" y="0"/>
                </a:cubicBezTo>
                <a:cubicBezTo>
                  <a:pt x="103483" y="8890"/>
                  <a:pt x="122533" y="17145"/>
                  <a:pt x="141583" y="26035"/>
                </a:cubicBezTo>
                <a:lnTo>
                  <a:pt x="141583" y="26035"/>
                </a:lnTo>
                <a:cubicBezTo>
                  <a:pt x="143487" y="29845"/>
                  <a:pt x="144758" y="33655"/>
                  <a:pt x="146662" y="36830"/>
                </a:cubicBezTo>
                <a:lnTo>
                  <a:pt x="146662" y="38735"/>
                </a:lnTo>
                <a:cubicBezTo>
                  <a:pt x="153648" y="48895"/>
                  <a:pt x="123168" y="60960"/>
                  <a:pt x="147933" y="70485"/>
                </a:cubicBezTo>
                <a:cubicBezTo>
                  <a:pt x="150473" y="76835"/>
                  <a:pt x="153012" y="83185"/>
                  <a:pt x="155552" y="89535"/>
                </a:cubicBezTo>
                <a:cubicBezTo>
                  <a:pt x="161268" y="98425"/>
                  <a:pt x="166983" y="107315"/>
                  <a:pt x="173333" y="116205"/>
                </a:cubicBezTo>
                <a:cubicBezTo>
                  <a:pt x="175237" y="118110"/>
                  <a:pt x="177143" y="120015"/>
                  <a:pt x="179683" y="121920"/>
                </a:cubicBezTo>
                <a:cubicBezTo>
                  <a:pt x="190477" y="133985"/>
                  <a:pt x="201908" y="145415"/>
                  <a:pt x="213337" y="158115"/>
                </a:cubicBezTo>
                <a:cubicBezTo>
                  <a:pt x="220958" y="151765"/>
                  <a:pt x="226673" y="147320"/>
                  <a:pt x="231752" y="142875"/>
                </a:cubicBezTo>
                <a:cubicBezTo>
                  <a:pt x="237468" y="143510"/>
                  <a:pt x="243183" y="144145"/>
                  <a:pt x="248898" y="144780"/>
                </a:cubicBezTo>
                <a:cubicBezTo>
                  <a:pt x="270487" y="147955"/>
                  <a:pt x="292712" y="152400"/>
                  <a:pt x="314302" y="153670"/>
                </a:cubicBezTo>
                <a:cubicBezTo>
                  <a:pt x="321923" y="154305"/>
                  <a:pt x="330812" y="148590"/>
                  <a:pt x="338433" y="146050"/>
                </a:cubicBezTo>
                <a:cubicBezTo>
                  <a:pt x="353037" y="140970"/>
                  <a:pt x="370818" y="139065"/>
                  <a:pt x="381612" y="129540"/>
                </a:cubicBezTo>
                <a:cubicBezTo>
                  <a:pt x="410823" y="104775"/>
                  <a:pt x="452733" y="106045"/>
                  <a:pt x="466068" y="132715"/>
                </a:cubicBezTo>
                <a:cubicBezTo>
                  <a:pt x="471148" y="143510"/>
                  <a:pt x="473687" y="155575"/>
                  <a:pt x="477498" y="167005"/>
                </a:cubicBezTo>
                <a:cubicBezTo>
                  <a:pt x="479402" y="177165"/>
                  <a:pt x="480673" y="187325"/>
                  <a:pt x="482577" y="198120"/>
                </a:cubicBezTo>
                <a:cubicBezTo>
                  <a:pt x="484483" y="197485"/>
                  <a:pt x="486387" y="197485"/>
                  <a:pt x="488293" y="196850"/>
                </a:cubicBezTo>
                <a:cubicBezTo>
                  <a:pt x="490833" y="189230"/>
                  <a:pt x="493373" y="180975"/>
                  <a:pt x="495277" y="173355"/>
                </a:cubicBezTo>
                <a:cubicBezTo>
                  <a:pt x="504168" y="186055"/>
                  <a:pt x="512423" y="196850"/>
                  <a:pt x="520043" y="207645"/>
                </a:cubicBezTo>
                <a:cubicBezTo>
                  <a:pt x="492102" y="213360"/>
                  <a:pt x="503533" y="237490"/>
                  <a:pt x="504168" y="254000"/>
                </a:cubicBezTo>
                <a:cubicBezTo>
                  <a:pt x="504802" y="266700"/>
                  <a:pt x="514327" y="279400"/>
                  <a:pt x="520043" y="291465"/>
                </a:cubicBezTo>
                <a:cubicBezTo>
                  <a:pt x="524487" y="304165"/>
                  <a:pt x="489562" y="290830"/>
                  <a:pt x="502898" y="318770"/>
                </a:cubicBezTo>
                <a:cubicBezTo>
                  <a:pt x="502262" y="322580"/>
                  <a:pt x="500993" y="327025"/>
                  <a:pt x="500358" y="330835"/>
                </a:cubicBezTo>
                <a:cubicBezTo>
                  <a:pt x="492737" y="379730"/>
                  <a:pt x="506708" y="426085"/>
                  <a:pt x="521312" y="471805"/>
                </a:cubicBezTo>
                <a:cubicBezTo>
                  <a:pt x="533377" y="509905"/>
                  <a:pt x="523218" y="523240"/>
                  <a:pt x="488293" y="519430"/>
                </a:cubicBezTo>
                <a:cubicBezTo>
                  <a:pt x="488293" y="519430"/>
                  <a:pt x="488293" y="519430"/>
                  <a:pt x="488293" y="519430"/>
                </a:cubicBezTo>
                <a:cubicBezTo>
                  <a:pt x="460987" y="462915"/>
                  <a:pt x="447652" y="402590"/>
                  <a:pt x="450827" y="337820"/>
                </a:cubicBezTo>
                <a:cubicBezTo>
                  <a:pt x="436858" y="343535"/>
                  <a:pt x="427968" y="348615"/>
                  <a:pt x="418443" y="350520"/>
                </a:cubicBezTo>
                <a:cubicBezTo>
                  <a:pt x="392408" y="355600"/>
                  <a:pt x="382883" y="372745"/>
                  <a:pt x="379073" y="396875"/>
                </a:cubicBezTo>
                <a:cubicBezTo>
                  <a:pt x="375898" y="417195"/>
                  <a:pt x="369548" y="436880"/>
                  <a:pt x="364468" y="457200"/>
                </a:cubicBezTo>
                <a:cubicBezTo>
                  <a:pt x="346052" y="466725"/>
                  <a:pt x="332718" y="458470"/>
                  <a:pt x="321287" y="443865"/>
                </a:cubicBezTo>
                <a:cubicBezTo>
                  <a:pt x="323827" y="427355"/>
                  <a:pt x="326368" y="410845"/>
                  <a:pt x="329543" y="394335"/>
                </a:cubicBezTo>
                <a:cubicBezTo>
                  <a:pt x="336527" y="352425"/>
                  <a:pt x="341608" y="308610"/>
                  <a:pt x="400027" y="305435"/>
                </a:cubicBezTo>
                <a:cubicBezTo>
                  <a:pt x="391773" y="262255"/>
                  <a:pt x="384787" y="223520"/>
                  <a:pt x="378437" y="192405"/>
                </a:cubicBezTo>
                <a:cubicBezTo>
                  <a:pt x="344148" y="192405"/>
                  <a:pt x="315573" y="193040"/>
                  <a:pt x="286998" y="192405"/>
                </a:cubicBezTo>
                <a:cubicBezTo>
                  <a:pt x="266677" y="192405"/>
                  <a:pt x="242548" y="183515"/>
                  <a:pt x="226673" y="191770"/>
                </a:cubicBezTo>
                <a:cubicBezTo>
                  <a:pt x="207623" y="201930"/>
                  <a:pt x="197462" y="197485"/>
                  <a:pt x="185398" y="186055"/>
                </a:cubicBezTo>
                <a:cubicBezTo>
                  <a:pt x="159362" y="160655"/>
                  <a:pt x="134598" y="135255"/>
                  <a:pt x="116183" y="116840"/>
                </a:cubicBezTo>
                <a:cubicBezTo>
                  <a:pt x="116183" y="145415"/>
                  <a:pt x="115548" y="180975"/>
                  <a:pt x="117452" y="216535"/>
                </a:cubicBezTo>
                <a:cubicBezTo>
                  <a:pt x="118087" y="224790"/>
                  <a:pt x="125073" y="234315"/>
                  <a:pt x="132058" y="240030"/>
                </a:cubicBezTo>
                <a:cubicBezTo>
                  <a:pt x="158093" y="262255"/>
                  <a:pt x="163808" y="290195"/>
                  <a:pt x="159998" y="322580"/>
                </a:cubicBezTo>
                <a:cubicBezTo>
                  <a:pt x="158093" y="335915"/>
                  <a:pt x="159998" y="349885"/>
                  <a:pt x="160633" y="363855"/>
                </a:cubicBezTo>
                <a:cubicBezTo>
                  <a:pt x="159998" y="370840"/>
                  <a:pt x="160633" y="379730"/>
                  <a:pt x="157458" y="385445"/>
                </a:cubicBezTo>
                <a:cubicBezTo>
                  <a:pt x="151108" y="396240"/>
                  <a:pt x="142218" y="405130"/>
                  <a:pt x="134598" y="414655"/>
                </a:cubicBezTo>
                <a:cubicBezTo>
                  <a:pt x="126343" y="404495"/>
                  <a:pt x="113008" y="394970"/>
                  <a:pt x="111102" y="383540"/>
                </a:cubicBezTo>
                <a:cubicBezTo>
                  <a:pt x="107293" y="365125"/>
                  <a:pt x="108562" y="345440"/>
                  <a:pt x="111737" y="327025"/>
                </a:cubicBezTo>
                <a:cubicBezTo>
                  <a:pt x="115548" y="297815"/>
                  <a:pt x="104752" y="276860"/>
                  <a:pt x="81258" y="260350"/>
                </a:cubicBezTo>
                <a:cubicBezTo>
                  <a:pt x="81258" y="314960"/>
                  <a:pt x="56493" y="360045"/>
                  <a:pt x="30458" y="403860"/>
                </a:cubicBezTo>
                <a:cubicBezTo>
                  <a:pt x="27283" y="409575"/>
                  <a:pt x="12043" y="408305"/>
                  <a:pt x="2518" y="410210"/>
                </a:cubicBezTo>
                <a:cubicBezTo>
                  <a:pt x="1883" y="395605"/>
                  <a:pt x="-1927" y="380365"/>
                  <a:pt x="1248" y="366395"/>
                </a:cubicBezTo>
                <a:cubicBezTo>
                  <a:pt x="8868" y="332740"/>
                  <a:pt x="28552" y="299720"/>
                  <a:pt x="27283" y="267335"/>
                </a:cubicBezTo>
                <a:cubicBezTo>
                  <a:pt x="22837" y="220980"/>
                  <a:pt x="17123" y="177800"/>
                  <a:pt x="26012" y="133985"/>
                </a:cubicBezTo>
                <a:close/>
                <a:moveTo>
                  <a:pt x="104752" y="95250"/>
                </a:moveTo>
                <a:cubicBezTo>
                  <a:pt x="102212" y="97155"/>
                  <a:pt x="100943" y="98425"/>
                  <a:pt x="99673" y="99695"/>
                </a:cubicBezTo>
                <a:cubicBezTo>
                  <a:pt x="101577" y="101600"/>
                  <a:pt x="103483" y="103505"/>
                  <a:pt x="106023" y="104140"/>
                </a:cubicBezTo>
                <a:cubicBezTo>
                  <a:pt x="106658" y="104140"/>
                  <a:pt x="109833" y="101600"/>
                  <a:pt x="109833" y="101600"/>
                </a:cubicBezTo>
                <a:cubicBezTo>
                  <a:pt x="107927" y="99060"/>
                  <a:pt x="106658" y="97155"/>
                  <a:pt x="104752" y="95250"/>
                </a:cubicBezTo>
                <a:close/>
              </a:path>
            </a:pathLst>
          </a:custGeom>
          <a:solidFill>
            <a:srgbClr val="0A0B0D"/>
          </a:solidFill>
          <a:ln w="635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DC668C5-715A-A5A4-6018-79496B2071D2}"/>
              </a:ext>
            </a:extLst>
          </p:cNvPr>
          <p:cNvSpPr/>
          <p:nvPr/>
        </p:nvSpPr>
        <p:spPr>
          <a:xfrm>
            <a:off x="6502400" y="4215129"/>
            <a:ext cx="464819" cy="109220"/>
          </a:xfrm>
          <a:custGeom>
            <a:avLst/>
            <a:gdLst>
              <a:gd name="connsiteX0" fmla="*/ 464820 w 464819"/>
              <a:gd name="connsiteY0" fmla="*/ 83820 h 109220"/>
              <a:gd name="connsiteX1" fmla="*/ 455930 w 464819"/>
              <a:gd name="connsiteY1" fmla="*/ 109220 h 109220"/>
              <a:gd name="connsiteX2" fmla="*/ 407035 w 464819"/>
              <a:gd name="connsiteY2" fmla="*/ 103505 h 109220"/>
              <a:gd name="connsiteX3" fmla="*/ 86995 w 464819"/>
              <a:gd name="connsiteY3" fmla="*/ 103505 h 109220"/>
              <a:gd name="connsiteX4" fmla="*/ 0 w 464819"/>
              <a:gd name="connsiteY4" fmla="*/ 103505 h 109220"/>
              <a:gd name="connsiteX5" fmla="*/ 11430 w 464819"/>
              <a:gd name="connsiteY5" fmla="*/ 0 h 109220"/>
              <a:gd name="connsiteX6" fmla="*/ 36830 w 464819"/>
              <a:gd name="connsiteY6" fmla="*/ 0 h 109220"/>
              <a:gd name="connsiteX7" fmla="*/ 322580 w 464819"/>
              <a:gd name="connsiteY7" fmla="*/ 635 h 109220"/>
              <a:gd name="connsiteX8" fmla="*/ 332740 w 464819"/>
              <a:gd name="connsiteY8" fmla="*/ 33655 h 109220"/>
              <a:gd name="connsiteX9" fmla="*/ 348615 w 464819"/>
              <a:gd name="connsiteY9" fmla="*/ 50800 h 109220"/>
              <a:gd name="connsiteX10" fmla="*/ 405765 w 464819"/>
              <a:gd name="connsiteY10" fmla="*/ 50800 h 109220"/>
              <a:gd name="connsiteX11" fmla="*/ 437515 w 464819"/>
              <a:gd name="connsiteY11" fmla="*/ 50800 h 109220"/>
              <a:gd name="connsiteX12" fmla="*/ 456565 w 464819"/>
              <a:gd name="connsiteY12" fmla="*/ 51435 h 109220"/>
              <a:gd name="connsiteX13" fmla="*/ 464820 w 464819"/>
              <a:gd name="connsiteY13" fmla="*/ 71755 h 109220"/>
              <a:gd name="connsiteX14" fmla="*/ 464820 w 464819"/>
              <a:gd name="connsiteY14" fmla="*/ 83820 h 10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819" h="109220">
                <a:moveTo>
                  <a:pt x="464820" y="83820"/>
                </a:moveTo>
                <a:cubicBezTo>
                  <a:pt x="461645" y="92075"/>
                  <a:pt x="459105" y="100330"/>
                  <a:pt x="455930" y="109220"/>
                </a:cubicBezTo>
                <a:cubicBezTo>
                  <a:pt x="439420" y="107315"/>
                  <a:pt x="423545" y="103505"/>
                  <a:pt x="407035" y="103505"/>
                </a:cubicBezTo>
                <a:cubicBezTo>
                  <a:pt x="300355" y="102870"/>
                  <a:pt x="193675" y="103505"/>
                  <a:pt x="86995" y="103505"/>
                </a:cubicBezTo>
                <a:cubicBezTo>
                  <a:pt x="59690" y="103505"/>
                  <a:pt x="32385" y="103505"/>
                  <a:pt x="0" y="103505"/>
                </a:cubicBezTo>
                <a:cubicBezTo>
                  <a:pt x="3810" y="66675"/>
                  <a:pt x="7620" y="33020"/>
                  <a:pt x="11430" y="0"/>
                </a:cubicBezTo>
                <a:cubicBezTo>
                  <a:pt x="19685" y="0"/>
                  <a:pt x="28575" y="0"/>
                  <a:pt x="36830" y="0"/>
                </a:cubicBezTo>
                <a:cubicBezTo>
                  <a:pt x="132080" y="0"/>
                  <a:pt x="227330" y="635"/>
                  <a:pt x="322580" y="635"/>
                </a:cubicBezTo>
                <a:cubicBezTo>
                  <a:pt x="325755" y="11430"/>
                  <a:pt x="329565" y="22860"/>
                  <a:pt x="332740" y="33655"/>
                </a:cubicBezTo>
                <a:cubicBezTo>
                  <a:pt x="337820" y="40005"/>
                  <a:pt x="342900" y="50800"/>
                  <a:pt x="348615" y="50800"/>
                </a:cubicBezTo>
                <a:cubicBezTo>
                  <a:pt x="367665" y="52705"/>
                  <a:pt x="386715" y="50800"/>
                  <a:pt x="405765" y="50800"/>
                </a:cubicBezTo>
                <a:cubicBezTo>
                  <a:pt x="416560" y="50800"/>
                  <a:pt x="426720" y="50800"/>
                  <a:pt x="437515" y="50800"/>
                </a:cubicBezTo>
                <a:cubicBezTo>
                  <a:pt x="443865" y="50800"/>
                  <a:pt x="450215" y="51435"/>
                  <a:pt x="456565" y="51435"/>
                </a:cubicBezTo>
                <a:cubicBezTo>
                  <a:pt x="459105" y="58420"/>
                  <a:pt x="461645" y="64770"/>
                  <a:pt x="464820" y="71755"/>
                </a:cubicBezTo>
                <a:cubicBezTo>
                  <a:pt x="464820" y="75565"/>
                  <a:pt x="464820" y="80010"/>
                  <a:pt x="464820" y="83820"/>
                </a:cubicBezTo>
                <a:close/>
              </a:path>
            </a:pathLst>
          </a:custGeom>
          <a:solidFill>
            <a:srgbClr val="0A0B0D"/>
          </a:solidFill>
          <a:ln w="635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DBF308C-8B76-5CB0-B9B7-F9E28E3636B6}"/>
              </a:ext>
            </a:extLst>
          </p:cNvPr>
          <p:cNvSpPr/>
          <p:nvPr/>
        </p:nvSpPr>
        <p:spPr>
          <a:xfrm>
            <a:off x="6640830" y="3690572"/>
            <a:ext cx="96519" cy="96567"/>
          </a:xfrm>
          <a:custGeom>
            <a:avLst/>
            <a:gdLst>
              <a:gd name="connsiteX0" fmla="*/ 92710 w 96519"/>
              <a:gd name="connsiteY0" fmla="*/ 25447 h 96567"/>
              <a:gd name="connsiteX1" fmla="*/ 96520 w 96519"/>
              <a:gd name="connsiteY1" fmla="*/ 62277 h 96567"/>
              <a:gd name="connsiteX2" fmla="*/ 0 w 96519"/>
              <a:gd name="connsiteY2" fmla="*/ 62277 h 96567"/>
              <a:gd name="connsiteX3" fmla="*/ 0 w 96519"/>
              <a:gd name="connsiteY3" fmla="*/ 43227 h 96567"/>
              <a:gd name="connsiteX4" fmla="*/ 22225 w 96519"/>
              <a:gd name="connsiteY4" fmla="*/ 5762 h 96567"/>
              <a:gd name="connsiteX5" fmla="*/ 92710 w 96519"/>
              <a:gd name="connsiteY5" fmla="*/ 25447 h 9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19" h="96567">
                <a:moveTo>
                  <a:pt x="92710" y="25447"/>
                </a:moveTo>
                <a:cubicBezTo>
                  <a:pt x="93980" y="37512"/>
                  <a:pt x="95250" y="50212"/>
                  <a:pt x="96520" y="62277"/>
                </a:cubicBezTo>
                <a:cubicBezTo>
                  <a:pt x="64770" y="107997"/>
                  <a:pt x="35560" y="107997"/>
                  <a:pt x="0" y="62277"/>
                </a:cubicBezTo>
                <a:cubicBezTo>
                  <a:pt x="0" y="55927"/>
                  <a:pt x="0" y="49577"/>
                  <a:pt x="0" y="43227"/>
                </a:cubicBezTo>
                <a:cubicBezTo>
                  <a:pt x="7620" y="30527"/>
                  <a:pt x="14605" y="18462"/>
                  <a:pt x="22225" y="5762"/>
                </a:cubicBezTo>
                <a:cubicBezTo>
                  <a:pt x="50800" y="-5668"/>
                  <a:pt x="74295" y="-588"/>
                  <a:pt x="92710" y="25447"/>
                </a:cubicBezTo>
                <a:close/>
              </a:path>
            </a:pathLst>
          </a:custGeom>
          <a:solidFill>
            <a:srgbClr val="0A0B0D"/>
          </a:solidFill>
          <a:ln w="635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2404A9DC-B899-0A91-7814-76EEE695556C}"/>
              </a:ext>
            </a:extLst>
          </p:cNvPr>
          <p:cNvSpPr/>
          <p:nvPr/>
        </p:nvSpPr>
        <p:spPr>
          <a:xfrm>
            <a:off x="3442334" y="5591175"/>
            <a:ext cx="125730" cy="5079"/>
          </a:xfrm>
          <a:custGeom>
            <a:avLst/>
            <a:gdLst>
              <a:gd name="connsiteX0" fmla="*/ 0 w 125730"/>
              <a:gd name="connsiteY0" fmla="*/ 0 h 5079"/>
              <a:gd name="connsiteX1" fmla="*/ 125095 w 125730"/>
              <a:gd name="connsiteY1" fmla="*/ 0 h 5079"/>
              <a:gd name="connsiteX2" fmla="*/ 125730 w 125730"/>
              <a:gd name="connsiteY2" fmla="*/ 5080 h 5079"/>
              <a:gd name="connsiteX3" fmla="*/ 635 w 125730"/>
              <a:gd name="connsiteY3" fmla="*/ 5080 h 5079"/>
              <a:gd name="connsiteX4" fmla="*/ 0 w 125730"/>
              <a:gd name="connsiteY4" fmla="*/ 0 h 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 h="5079">
                <a:moveTo>
                  <a:pt x="0" y="0"/>
                </a:moveTo>
                <a:cubicBezTo>
                  <a:pt x="41910" y="0"/>
                  <a:pt x="83185" y="0"/>
                  <a:pt x="125095" y="0"/>
                </a:cubicBezTo>
                <a:cubicBezTo>
                  <a:pt x="125095" y="1905"/>
                  <a:pt x="125095" y="3175"/>
                  <a:pt x="125730" y="5080"/>
                </a:cubicBezTo>
                <a:cubicBezTo>
                  <a:pt x="83820" y="5080"/>
                  <a:pt x="41910" y="5080"/>
                  <a:pt x="635" y="5080"/>
                </a:cubicBezTo>
                <a:cubicBezTo>
                  <a:pt x="0" y="3175"/>
                  <a:pt x="0" y="1905"/>
                  <a:pt x="0" y="0"/>
                </a:cubicBezTo>
                <a:close/>
              </a:path>
            </a:pathLst>
          </a:custGeom>
          <a:solidFill>
            <a:srgbClr val="0A0B0D"/>
          </a:solidFill>
          <a:ln w="635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1A4E044-8702-B9AA-50B3-7F07363C991C}"/>
              </a:ext>
            </a:extLst>
          </p:cNvPr>
          <p:cNvSpPr/>
          <p:nvPr/>
        </p:nvSpPr>
        <p:spPr>
          <a:xfrm>
            <a:off x="6896088" y="3787101"/>
            <a:ext cx="95907" cy="105459"/>
          </a:xfrm>
          <a:custGeom>
            <a:avLst/>
            <a:gdLst>
              <a:gd name="connsiteX0" fmla="*/ 95896 w 95907"/>
              <a:gd name="connsiteY0" fmla="*/ 52743 h 105459"/>
              <a:gd name="connsiteX1" fmla="*/ 47636 w 95907"/>
              <a:gd name="connsiteY1" fmla="*/ 105448 h 105459"/>
              <a:gd name="connsiteX2" fmla="*/ 11 w 95907"/>
              <a:gd name="connsiteY2" fmla="*/ 56553 h 105459"/>
              <a:gd name="connsiteX3" fmla="*/ 47001 w 95907"/>
              <a:gd name="connsiteY3" fmla="*/ 38 h 105459"/>
              <a:gd name="connsiteX4" fmla="*/ 95896 w 95907"/>
              <a:gd name="connsiteY4" fmla="*/ 52743 h 10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07" h="105459">
                <a:moveTo>
                  <a:pt x="95896" y="52743"/>
                </a:moveTo>
                <a:cubicBezTo>
                  <a:pt x="96531" y="78778"/>
                  <a:pt x="71131" y="106083"/>
                  <a:pt x="47636" y="105448"/>
                </a:cubicBezTo>
                <a:cubicBezTo>
                  <a:pt x="24141" y="104813"/>
                  <a:pt x="646" y="80683"/>
                  <a:pt x="11" y="56553"/>
                </a:cubicBezTo>
                <a:cubicBezTo>
                  <a:pt x="-624" y="33693"/>
                  <a:pt x="26046" y="1308"/>
                  <a:pt x="47001" y="38"/>
                </a:cubicBezTo>
                <a:cubicBezTo>
                  <a:pt x="66686" y="-1232"/>
                  <a:pt x="95261" y="29248"/>
                  <a:pt x="95896" y="52743"/>
                </a:cubicBezTo>
                <a:close/>
              </a:path>
            </a:pathLst>
          </a:custGeom>
          <a:solidFill>
            <a:srgbClr val="0A0B0D"/>
          </a:solidFill>
          <a:ln w="635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B45072D-0462-83E6-DC36-1A517145C9EC}"/>
              </a:ext>
            </a:extLst>
          </p:cNvPr>
          <p:cNvSpPr/>
          <p:nvPr/>
        </p:nvSpPr>
        <p:spPr>
          <a:xfrm>
            <a:off x="6764654" y="2256599"/>
            <a:ext cx="77470" cy="76835"/>
          </a:xfrm>
          <a:custGeom>
            <a:avLst/>
            <a:gdLst>
              <a:gd name="connsiteX0" fmla="*/ 0 w 77470"/>
              <a:gd name="connsiteY0" fmla="*/ 0 h 76835"/>
              <a:gd name="connsiteX1" fmla="*/ 77470 w 77470"/>
              <a:gd name="connsiteY1" fmla="*/ 76835 h 76835"/>
            </a:gdLst>
            <a:ahLst/>
            <a:cxnLst>
              <a:cxn ang="0">
                <a:pos x="connsiteX0" y="connsiteY0"/>
              </a:cxn>
              <a:cxn ang="0">
                <a:pos x="connsiteX1" y="connsiteY1"/>
              </a:cxn>
            </a:cxnLst>
            <a:rect l="l" t="t" r="r" b="b"/>
            <a:pathLst>
              <a:path w="77470" h="76835">
                <a:moveTo>
                  <a:pt x="0" y="0"/>
                </a:moveTo>
                <a:lnTo>
                  <a:pt x="77470" y="76835"/>
                </a:lnTo>
              </a:path>
            </a:pathLst>
          </a:custGeom>
          <a:ln w="25400" cap="rnd">
            <a:solidFill>
              <a:srgbClr val="0A0B0D"/>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91613FE-BBD8-6652-8D62-6D1AE7D00267}"/>
              </a:ext>
            </a:extLst>
          </p:cNvPr>
          <p:cNvSpPr/>
          <p:nvPr/>
        </p:nvSpPr>
        <p:spPr>
          <a:xfrm>
            <a:off x="6764654" y="2256599"/>
            <a:ext cx="77470" cy="76835"/>
          </a:xfrm>
          <a:custGeom>
            <a:avLst/>
            <a:gdLst>
              <a:gd name="connsiteX0" fmla="*/ 77470 w 77470"/>
              <a:gd name="connsiteY0" fmla="*/ 0 h 76835"/>
              <a:gd name="connsiteX1" fmla="*/ 0 w 77470"/>
              <a:gd name="connsiteY1" fmla="*/ 76835 h 76835"/>
            </a:gdLst>
            <a:ahLst/>
            <a:cxnLst>
              <a:cxn ang="0">
                <a:pos x="connsiteX0" y="connsiteY0"/>
              </a:cxn>
              <a:cxn ang="0">
                <a:pos x="connsiteX1" y="connsiteY1"/>
              </a:cxn>
            </a:cxnLst>
            <a:rect l="l" t="t" r="r" b="b"/>
            <a:pathLst>
              <a:path w="77470" h="76835">
                <a:moveTo>
                  <a:pt x="77470" y="0"/>
                </a:moveTo>
                <a:lnTo>
                  <a:pt x="0" y="76835"/>
                </a:lnTo>
              </a:path>
            </a:pathLst>
          </a:custGeom>
          <a:ln w="25400" cap="rnd">
            <a:solidFill>
              <a:srgbClr val="0A0B0D"/>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6F3316F7-5463-E897-639E-A6E2F0B25D7E}"/>
              </a:ext>
            </a:extLst>
          </p:cNvPr>
          <p:cNvSpPr/>
          <p:nvPr/>
        </p:nvSpPr>
        <p:spPr>
          <a:xfrm>
            <a:off x="394483" y="3623310"/>
            <a:ext cx="742950" cy="607059"/>
          </a:xfrm>
          <a:custGeom>
            <a:avLst/>
            <a:gdLst>
              <a:gd name="connsiteX0" fmla="*/ 531495 w 742950"/>
              <a:gd name="connsiteY0" fmla="*/ 287020 h 607059"/>
              <a:gd name="connsiteX1" fmla="*/ 435610 w 742950"/>
              <a:gd name="connsiteY1" fmla="*/ 190500 h 607059"/>
              <a:gd name="connsiteX2" fmla="*/ 427355 w 742950"/>
              <a:gd name="connsiteY2" fmla="*/ 193675 h 607059"/>
              <a:gd name="connsiteX3" fmla="*/ 445135 w 742950"/>
              <a:gd name="connsiteY3" fmla="*/ 234950 h 607059"/>
              <a:gd name="connsiteX4" fmla="*/ 486410 w 742950"/>
              <a:gd name="connsiteY4" fmla="*/ 278765 h 607059"/>
              <a:gd name="connsiteX5" fmla="*/ 489585 w 742950"/>
              <a:gd name="connsiteY5" fmla="*/ 297180 h 607059"/>
              <a:gd name="connsiteX6" fmla="*/ 468630 w 742950"/>
              <a:gd name="connsiteY6" fmla="*/ 295275 h 607059"/>
              <a:gd name="connsiteX7" fmla="*/ 427990 w 742950"/>
              <a:gd name="connsiteY7" fmla="*/ 255905 h 607059"/>
              <a:gd name="connsiteX8" fmla="*/ 390525 w 742950"/>
              <a:gd name="connsiteY8" fmla="*/ 236855 h 607059"/>
              <a:gd name="connsiteX9" fmla="*/ 383540 w 742950"/>
              <a:gd name="connsiteY9" fmla="*/ 247015 h 607059"/>
              <a:gd name="connsiteX10" fmla="*/ 445770 w 742950"/>
              <a:gd name="connsiteY10" fmla="*/ 311150 h 607059"/>
              <a:gd name="connsiteX11" fmla="*/ 450850 w 742950"/>
              <a:gd name="connsiteY11" fmla="*/ 374650 h 607059"/>
              <a:gd name="connsiteX12" fmla="*/ 444500 w 742950"/>
              <a:gd name="connsiteY12" fmla="*/ 390525 h 607059"/>
              <a:gd name="connsiteX13" fmla="*/ 433070 w 742950"/>
              <a:gd name="connsiteY13" fmla="*/ 447040 h 607059"/>
              <a:gd name="connsiteX14" fmla="*/ 518160 w 742950"/>
              <a:gd name="connsiteY14" fmla="*/ 487045 h 607059"/>
              <a:gd name="connsiteX15" fmla="*/ 540385 w 742950"/>
              <a:gd name="connsiteY15" fmla="*/ 495935 h 607059"/>
              <a:gd name="connsiteX16" fmla="*/ 629920 w 742950"/>
              <a:gd name="connsiteY16" fmla="*/ 586105 h 607059"/>
              <a:gd name="connsiteX17" fmla="*/ 635635 w 742950"/>
              <a:gd name="connsiteY17" fmla="*/ 607060 h 607059"/>
              <a:gd name="connsiteX18" fmla="*/ 612140 w 742950"/>
              <a:gd name="connsiteY18" fmla="*/ 602615 h 607059"/>
              <a:gd name="connsiteX19" fmla="*/ 575945 w 742950"/>
              <a:gd name="connsiteY19" fmla="*/ 567055 h 607059"/>
              <a:gd name="connsiteX20" fmla="*/ 475615 w 742950"/>
              <a:gd name="connsiteY20" fmla="*/ 502285 h 607059"/>
              <a:gd name="connsiteX21" fmla="*/ 389890 w 742950"/>
              <a:gd name="connsiteY21" fmla="*/ 447040 h 607059"/>
              <a:gd name="connsiteX22" fmla="*/ 321310 w 742950"/>
              <a:gd name="connsiteY22" fmla="*/ 444500 h 607059"/>
              <a:gd name="connsiteX23" fmla="*/ 242570 w 742950"/>
              <a:gd name="connsiteY23" fmla="*/ 440055 h 607059"/>
              <a:gd name="connsiteX24" fmla="*/ 146685 w 742950"/>
              <a:gd name="connsiteY24" fmla="*/ 342900 h 607059"/>
              <a:gd name="connsiteX25" fmla="*/ 104140 w 742950"/>
              <a:gd name="connsiteY25" fmla="*/ 260350 h 607059"/>
              <a:gd name="connsiteX26" fmla="*/ 83820 w 742950"/>
              <a:gd name="connsiteY26" fmla="*/ 222885 h 607059"/>
              <a:gd name="connsiteX27" fmla="*/ 6350 w 742950"/>
              <a:gd name="connsiteY27" fmla="*/ 143510 h 607059"/>
              <a:gd name="connsiteX28" fmla="*/ 0 w 742950"/>
              <a:gd name="connsiteY28" fmla="*/ 121920 h 607059"/>
              <a:gd name="connsiteX29" fmla="*/ 24130 w 742950"/>
              <a:gd name="connsiteY29" fmla="*/ 125730 h 607059"/>
              <a:gd name="connsiteX30" fmla="*/ 118110 w 742950"/>
              <a:gd name="connsiteY30" fmla="*/ 220345 h 607059"/>
              <a:gd name="connsiteX31" fmla="*/ 127635 w 742950"/>
              <a:gd name="connsiteY31" fmla="*/ 242570 h 607059"/>
              <a:gd name="connsiteX32" fmla="*/ 176530 w 742950"/>
              <a:gd name="connsiteY32" fmla="*/ 338455 h 607059"/>
              <a:gd name="connsiteX33" fmla="*/ 264795 w 742950"/>
              <a:gd name="connsiteY33" fmla="*/ 425450 h 607059"/>
              <a:gd name="connsiteX34" fmla="*/ 290195 w 742950"/>
              <a:gd name="connsiteY34" fmla="*/ 433070 h 607059"/>
              <a:gd name="connsiteX35" fmla="*/ 281940 w 742950"/>
              <a:gd name="connsiteY35" fmla="*/ 407035 h 607059"/>
              <a:gd name="connsiteX36" fmla="*/ 249555 w 742950"/>
              <a:gd name="connsiteY36" fmla="*/ 372745 h 607059"/>
              <a:gd name="connsiteX37" fmla="*/ 240665 w 742950"/>
              <a:gd name="connsiteY37" fmla="*/ 344805 h 607059"/>
              <a:gd name="connsiteX38" fmla="*/ 266700 w 742950"/>
              <a:gd name="connsiteY38" fmla="*/ 354965 h 607059"/>
              <a:gd name="connsiteX39" fmla="*/ 339090 w 742950"/>
              <a:gd name="connsiteY39" fmla="*/ 426085 h 607059"/>
              <a:gd name="connsiteX40" fmla="*/ 362585 w 742950"/>
              <a:gd name="connsiteY40" fmla="*/ 434340 h 607059"/>
              <a:gd name="connsiteX41" fmla="*/ 356235 w 742950"/>
              <a:gd name="connsiteY41" fmla="*/ 407670 h 607059"/>
              <a:gd name="connsiteX42" fmla="*/ 283210 w 742950"/>
              <a:gd name="connsiteY42" fmla="*/ 332740 h 607059"/>
              <a:gd name="connsiteX43" fmla="*/ 276860 w 742950"/>
              <a:gd name="connsiteY43" fmla="*/ 309245 h 607059"/>
              <a:gd name="connsiteX44" fmla="*/ 300355 w 742950"/>
              <a:gd name="connsiteY44" fmla="*/ 314960 h 607059"/>
              <a:gd name="connsiteX45" fmla="*/ 388620 w 742950"/>
              <a:gd name="connsiteY45" fmla="*/ 401955 h 607059"/>
              <a:gd name="connsiteX46" fmla="*/ 417195 w 742950"/>
              <a:gd name="connsiteY46" fmla="*/ 410845 h 607059"/>
              <a:gd name="connsiteX47" fmla="*/ 406400 w 742950"/>
              <a:gd name="connsiteY47" fmla="*/ 384810 h 607059"/>
              <a:gd name="connsiteX48" fmla="*/ 325120 w 742950"/>
              <a:gd name="connsiteY48" fmla="*/ 300355 h 607059"/>
              <a:gd name="connsiteX49" fmla="*/ 315595 w 742950"/>
              <a:gd name="connsiteY49" fmla="*/ 273050 h 607059"/>
              <a:gd name="connsiteX50" fmla="*/ 340995 w 742950"/>
              <a:gd name="connsiteY50" fmla="*/ 281940 h 607059"/>
              <a:gd name="connsiteX51" fmla="*/ 407035 w 742950"/>
              <a:gd name="connsiteY51" fmla="*/ 346075 h 607059"/>
              <a:gd name="connsiteX52" fmla="*/ 433705 w 742950"/>
              <a:gd name="connsiteY52" fmla="*/ 358140 h 607059"/>
              <a:gd name="connsiteX53" fmla="*/ 439420 w 742950"/>
              <a:gd name="connsiteY53" fmla="*/ 349885 h 607059"/>
              <a:gd name="connsiteX54" fmla="*/ 420370 w 742950"/>
              <a:gd name="connsiteY54" fmla="*/ 323850 h 607059"/>
              <a:gd name="connsiteX55" fmla="*/ 326390 w 742950"/>
              <a:gd name="connsiteY55" fmla="*/ 229235 h 607059"/>
              <a:gd name="connsiteX56" fmla="*/ 317500 w 742950"/>
              <a:gd name="connsiteY56" fmla="*/ 205105 h 607059"/>
              <a:gd name="connsiteX57" fmla="*/ 340995 w 742950"/>
              <a:gd name="connsiteY57" fmla="*/ 203200 h 607059"/>
              <a:gd name="connsiteX58" fmla="*/ 379730 w 742950"/>
              <a:gd name="connsiteY58" fmla="*/ 215265 h 607059"/>
              <a:gd name="connsiteX59" fmla="*/ 401320 w 742950"/>
              <a:gd name="connsiteY59" fmla="*/ 207645 h 607059"/>
              <a:gd name="connsiteX60" fmla="*/ 389255 w 742950"/>
              <a:gd name="connsiteY60" fmla="*/ 191770 h 607059"/>
              <a:gd name="connsiteX61" fmla="*/ 226060 w 742950"/>
              <a:gd name="connsiteY61" fmla="*/ 137160 h 607059"/>
              <a:gd name="connsiteX62" fmla="*/ 216535 w 742950"/>
              <a:gd name="connsiteY62" fmla="*/ 135890 h 607059"/>
              <a:gd name="connsiteX63" fmla="*/ 106680 w 742950"/>
              <a:gd name="connsiteY63" fmla="*/ 26670 h 607059"/>
              <a:gd name="connsiteX64" fmla="*/ 109855 w 742950"/>
              <a:gd name="connsiteY64" fmla="*/ 5715 h 607059"/>
              <a:gd name="connsiteX65" fmla="*/ 120650 w 742950"/>
              <a:gd name="connsiteY65" fmla="*/ 0 h 607059"/>
              <a:gd name="connsiteX66" fmla="*/ 208915 w 742950"/>
              <a:gd name="connsiteY66" fmla="*/ 93980 h 607059"/>
              <a:gd name="connsiteX67" fmla="*/ 243840 w 742950"/>
              <a:gd name="connsiteY67" fmla="*/ 111125 h 607059"/>
              <a:gd name="connsiteX68" fmla="*/ 362585 w 742950"/>
              <a:gd name="connsiteY68" fmla="*/ 151765 h 607059"/>
              <a:gd name="connsiteX69" fmla="*/ 397510 w 742950"/>
              <a:gd name="connsiteY69" fmla="*/ 153670 h 607059"/>
              <a:gd name="connsiteX70" fmla="*/ 445770 w 742950"/>
              <a:gd name="connsiteY70" fmla="*/ 167640 h 607059"/>
              <a:gd name="connsiteX71" fmla="*/ 514985 w 742950"/>
              <a:gd name="connsiteY71" fmla="*/ 234315 h 607059"/>
              <a:gd name="connsiteX72" fmla="*/ 517525 w 742950"/>
              <a:gd name="connsiteY72" fmla="*/ 219710 h 607059"/>
              <a:gd name="connsiteX73" fmla="*/ 549275 w 742950"/>
              <a:gd name="connsiteY73" fmla="*/ 186690 h 607059"/>
              <a:gd name="connsiteX74" fmla="*/ 589280 w 742950"/>
              <a:gd name="connsiteY74" fmla="*/ 208280 h 607059"/>
              <a:gd name="connsiteX75" fmla="*/ 650875 w 742950"/>
              <a:gd name="connsiteY75" fmla="*/ 379730 h 607059"/>
              <a:gd name="connsiteX76" fmla="*/ 664845 w 742950"/>
              <a:gd name="connsiteY76" fmla="*/ 403225 h 607059"/>
              <a:gd name="connsiteX77" fmla="*/ 737870 w 742950"/>
              <a:gd name="connsiteY77" fmla="*/ 478155 h 607059"/>
              <a:gd name="connsiteX78" fmla="*/ 742950 w 742950"/>
              <a:gd name="connsiteY78" fmla="*/ 499110 h 607059"/>
              <a:gd name="connsiteX79" fmla="*/ 720725 w 742950"/>
              <a:gd name="connsiteY79" fmla="*/ 495935 h 607059"/>
              <a:gd name="connsiteX80" fmla="*/ 630555 w 742950"/>
              <a:gd name="connsiteY80" fmla="*/ 406400 h 607059"/>
              <a:gd name="connsiteX81" fmla="*/ 623570 w 742950"/>
              <a:gd name="connsiteY81" fmla="*/ 389255 h 607059"/>
              <a:gd name="connsiteX82" fmla="*/ 568325 w 742950"/>
              <a:gd name="connsiteY82" fmla="*/ 222885 h 607059"/>
              <a:gd name="connsiteX83" fmla="*/ 558165 w 742950"/>
              <a:gd name="connsiteY83" fmla="*/ 204470 h 607059"/>
              <a:gd name="connsiteX84" fmla="*/ 544195 w 742950"/>
              <a:gd name="connsiteY84" fmla="*/ 212090 h 607059"/>
              <a:gd name="connsiteX85" fmla="*/ 551815 w 742950"/>
              <a:gd name="connsiteY85" fmla="*/ 256540 h 607059"/>
              <a:gd name="connsiteX86" fmla="*/ 549910 w 742950"/>
              <a:gd name="connsiteY86" fmla="*/ 309880 h 607059"/>
              <a:gd name="connsiteX87" fmla="*/ 551815 w 742950"/>
              <a:gd name="connsiteY87" fmla="*/ 385445 h 607059"/>
              <a:gd name="connsiteX88" fmla="*/ 553085 w 742950"/>
              <a:gd name="connsiteY88" fmla="*/ 412115 h 607059"/>
              <a:gd name="connsiteX89" fmla="*/ 529590 w 742950"/>
              <a:gd name="connsiteY89" fmla="*/ 396875 h 607059"/>
              <a:gd name="connsiteX90" fmla="*/ 531495 w 742950"/>
              <a:gd name="connsiteY90" fmla="*/ 287020 h 60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42950" h="607059">
                <a:moveTo>
                  <a:pt x="531495" y="287020"/>
                </a:moveTo>
                <a:cubicBezTo>
                  <a:pt x="497840" y="253365"/>
                  <a:pt x="466725" y="222250"/>
                  <a:pt x="435610" y="190500"/>
                </a:cubicBezTo>
                <a:cubicBezTo>
                  <a:pt x="433070" y="191770"/>
                  <a:pt x="429895" y="192405"/>
                  <a:pt x="427355" y="193675"/>
                </a:cubicBezTo>
                <a:cubicBezTo>
                  <a:pt x="433070" y="207645"/>
                  <a:pt x="436880" y="222885"/>
                  <a:pt x="445135" y="234950"/>
                </a:cubicBezTo>
                <a:cubicBezTo>
                  <a:pt x="457200" y="250825"/>
                  <a:pt x="473710" y="263525"/>
                  <a:pt x="486410" y="278765"/>
                </a:cubicBezTo>
                <a:cubicBezTo>
                  <a:pt x="490220" y="282575"/>
                  <a:pt x="488315" y="290830"/>
                  <a:pt x="489585" y="297180"/>
                </a:cubicBezTo>
                <a:cubicBezTo>
                  <a:pt x="482600" y="296545"/>
                  <a:pt x="473075" y="299085"/>
                  <a:pt x="468630" y="295275"/>
                </a:cubicBezTo>
                <a:cubicBezTo>
                  <a:pt x="454025" y="283210"/>
                  <a:pt x="442595" y="267335"/>
                  <a:pt x="427990" y="255905"/>
                </a:cubicBezTo>
                <a:cubicBezTo>
                  <a:pt x="417195" y="247650"/>
                  <a:pt x="403225" y="242570"/>
                  <a:pt x="390525" y="236855"/>
                </a:cubicBezTo>
                <a:cubicBezTo>
                  <a:pt x="387985" y="240030"/>
                  <a:pt x="386080" y="243205"/>
                  <a:pt x="383540" y="247015"/>
                </a:cubicBezTo>
                <a:cubicBezTo>
                  <a:pt x="404495" y="268605"/>
                  <a:pt x="424815" y="289560"/>
                  <a:pt x="445770" y="311150"/>
                </a:cubicBezTo>
                <a:cubicBezTo>
                  <a:pt x="465455" y="330835"/>
                  <a:pt x="470535" y="351790"/>
                  <a:pt x="450850" y="374650"/>
                </a:cubicBezTo>
                <a:cubicBezTo>
                  <a:pt x="447040" y="378460"/>
                  <a:pt x="445770" y="384810"/>
                  <a:pt x="444500" y="390525"/>
                </a:cubicBezTo>
                <a:cubicBezTo>
                  <a:pt x="440690" y="407670"/>
                  <a:pt x="437515" y="424815"/>
                  <a:pt x="433070" y="447040"/>
                </a:cubicBezTo>
                <a:cubicBezTo>
                  <a:pt x="451485" y="468630"/>
                  <a:pt x="480695" y="485140"/>
                  <a:pt x="518160" y="487045"/>
                </a:cubicBezTo>
                <a:cubicBezTo>
                  <a:pt x="525780" y="487680"/>
                  <a:pt x="535305" y="490855"/>
                  <a:pt x="540385" y="495935"/>
                </a:cubicBezTo>
                <a:cubicBezTo>
                  <a:pt x="570865" y="525145"/>
                  <a:pt x="600710" y="555625"/>
                  <a:pt x="629920" y="586105"/>
                </a:cubicBezTo>
                <a:cubicBezTo>
                  <a:pt x="634365" y="590550"/>
                  <a:pt x="633730" y="600075"/>
                  <a:pt x="635635" y="607060"/>
                </a:cubicBezTo>
                <a:cubicBezTo>
                  <a:pt x="627380" y="605790"/>
                  <a:pt x="617855" y="607060"/>
                  <a:pt x="612140" y="602615"/>
                </a:cubicBezTo>
                <a:cubicBezTo>
                  <a:pt x="598805" y="592455"/>
                  <a:pt x="587375" y="579120"/>
                  <a:pt x="575945" y="567055"/>
                </a:cubicBezTo>
                <a:cubicBezTo>
                  <a:pt x="548005" y="537210"/>
                  <a:pt x="520065" y="511810"/>
                  <a:pt x="475615" y="502285"/>
                </a:cubicBezTo>
                <a:cubicBezTo>
                  <a:pt x="445135" y="495935"/>
                  <a:pt x="419735" y="467360"/>
                  <a:pt x="389890" y="447040"/>
                </a:cubicBezTo>
                <a:cubicBezTo>
                  <a:pt x="370205" y="467360"/>
                  <a:pt x="345440" y="472440"/>
                  <a:pt x="321310" y="444500"/>
                </a:cubicBezTo>
                <a:cubicBezTo>
                  <a:pt x="285115" y="471170"/>
                  <a:pt x="274320" y="470535"/>
                  <a:pt x="242570" y="440055"/>
                </a:cubicBezTo>
                <a:cubicBezTo>
                  <a:pt x="210185" y="408305"/>
                  <a:pt x="175260" y="378460"/>
                  <a:pt x="146685" y="342900"/>
                </a:cubicBezTo>
                <a:cubicBezTo>
                  <a:pt x="127635" y="319405"/>
                  <a:pt x="118110" y="288290"/>
                  <a:pt x="104140" y="260350"/>
                </a:cubicBezTo>
                <a:cubicBezTo>
                  <a:pt x="97790" y="247650"/>
                  <a:pt x="93345" y="233045"/>
                  <a:pt x="83820" y="222885"/>
                </a:cubicBezTo>
                <a:cubicBezTo>
                  <a:pt x="59055" y="195580"/>
                  <a:pt x="31750" y="170180"/>
                  <a:pt x="6350" y="143510"/>
                </a:cubicBezTo>
                <a:cubicBezTo>
                  <a:pt x="1905" y="138430"/>
                  <a:pt x="1905" y="128905"/>
                  <a:pt x="0" y="121920"/>
                </a:cubicBezTo>
                <a:cubicBezTo>
                  <a:pt x="8255" y="123190"/>
                  <a:pt x="19685" y="121285"/>
                  <a:pt x="24130" y="125730"/>
                </a:cubicBezTo>
                <a:cubicBezTo>
                  <a:pt x="56515" y="156210"/>
                  <a:pt x="87630" y="187960"/>
                  <a:pt x="118110" y="220345"/>
                </a:cubicBezTo>
                <a:cubicBezTo>
                  <a:pt x="123190" y="226060"/>
                  <a:pt x="127635" y="234950"/>
                  <a:pt x="127635" y="242570"/>
                </a:cubicBezTo>
                <a:cubicBezTo>
                  <a:pt x="128905" y="282575"/>
                  <a:pt x="148590" y="311785"/>
                  <a:pt x="176530" y="338455"/>
                </a:cubicBezTo>
                <a:cubicBezTo>
                  <a:pt x="206375" y="367030"/>
                  <a:pt x="234315" y="396875"/>
                  <a:pt x="264795" y="425450"/>
                </a:cubicBezTo>
                <a:cubicBezTo>
                  <a:pt x="270510" y="431165"/>
                  <a:pt x="281940" y="430530"/>
                  <a:pt x="290195" y="433070"/>
                </a:cubicBezTo>
                <a:cubicBezTo>
                  <a:pt x="287655" y="424180"/>
                  <a:pt x="287020" y="413385"/>
                  <a:pt x="281940" y="407035"/>
                </a:cubicBezTo>
                <a:cubicBezTo>
                  <a:pt x="272415" y="394335"/>
                  <a:pt x="258445" y="385445"/>
                  <a:pt x="249555" y="372745"/>
                </a:cubicBezTo>
                <a:cubicBezTo>
                  <a:pt x="243840" y="365125"/>
                  <a:pt x="243840" y="354330"/>
                  <a:pt x="240665" y="344805"/>
                </a:cubicBezTo>
                <a:cubicBezTo>
                  <a:pt x="249555" y="347980"/>
                  <a:pt x="260350" y="349250"/>
                  <a:pt x="266700" y="354965"/>
                </a:cubicBezTo>
                <a:cubicBezTo>
                  <a:pt x="291465" y="377825"/>
                  <a:pt x="314325" y="403225"/>
                  <a:pt x="339090" y="426085"/>
                </a:cubicBezTo>
                <a:cubicBezTo>
                  <a:pt x="344805" y="431165"/>
                  <a:pt x="354330" y="431800"/>
                  <a:pt x="362585" y="434340"/>
                </a:cubicBezTo>
                <a:cubicBezTo>
                  <a:pt x="360680" y="425450"/>
                  <a:pt x="361315" y="414020"/>
                  <a:pt x="356235" y="407670"/>
                </a:cubicBezTo>
                <a:cubicBezTo>
                  <a:pt x="332740" y="381635"/>
                  <a:pt x="307340" y="358140"/>
                  <a:pt x="283210" y="332740"/>
                </a:cubicBezTo>
                <a:cubicBezTo>
                  <a:pt x="278130" y="327660"/>
                  <a:pt x="278765" y="317500"/>
                  <a:pt x="276860" y="309245"/>
                </a:cubicBezTo>
                <a:cubicBezTo>
                  <a:pt x="284480" y="311150"/>
                  <a:pt x="295275" y="309880"/>
                  <a:pt x="300355" y="314960"/>
                </a:cubicBezTo>
                <a:cubicBezTo>
                  <a:pt x="330200" y="343535"/>
                  <a:pt x="358775" y="373380"/>
                  <a:pt x="388620" y="401955"/>
                </a:cubicBezTo>
                <a:cubicBezTo>
                  <a:pt x="394970" y="408305"/>
                  <a:pt x="407670" y="408305"/>
                  <a:pt x="417195" y="410845"/>
                </a:cubicBezTo>
                <a:cubicBezTo>
                  <a:pt x="413385" y="401955"/>
                  <a:pt x="412115" y="391795"/>
                  <a:pt x="406400" y="384810"/>
                </a:cubicBezTo>
                <a:cubicBezTo>
                  <a:pt x="379730" y="356235"/>
                  <a:pt x="351155" y="329565"/>
                  <a:pt x="325120" y="300355"/>
                </a:cubicBezTo>
                <a:cubicBezTo>
                  <a:pt x="319405" y="294005"/>
                  <a:pt x="318770" y="281940"/>
                  <a:pt x="315595" y="273050"/>
                </a:cubicBezTo>
                <a:cubicBezTo>
                  <a:pt x="324485" y="275590"/>
                  <a:pt x="335280" y="276225"/>
                  <a:pt x="340995" y="281940"/>
                </a:cubicBezTo>
                <a:cubicBezTo>
                  <a:pt x="363855" y="302260"/>
                  <a:pt x="384175" y="325120"/>
                  <a:pt x="407035" y="346075"/>
                </a:cubicBezTo>
                <a:cubicBezTo>
                  <a:pt x="414020" y="352425"/>
                  <a:pt x="424815" y="354330"/>
                  <a:pt x="433705" y="358140"/>
                </a:cubicBezTo>
                <a:cubicBezTo>
                  <a:pt x="435610" y="355600"/>
                  <a:pt x="437515" y="352425"/>
                  <a:pt x="439420" y="349885"/>
                </a:cubicBezTo>
                <a:cubicBezTo>
                  <a:pt x="433070" y="340995"/>
                  <a:pt x="427990" y="331470"/>
                  <a:pt x="420370" y="323850"/>
                </a:cubicBezTo>
                <a:cubicBezTo>
                  <a:pt x="389255" y="292100"/>
                  <a:pt x="357505" y="260985"/>
                  <a:pt x="326390" y="229235"/>
                </a:cubicBezTo>
                <a:cubicBezTo>
                  <a:pt x="321310" y="223520"/>
                  <a:pt x="320675" y="213360"/>
                  <a:pt x="317500" y="205105"/>
                </a:cubicBezTo>
                <a:cubicBezTo>
                  <a:pt x="325755" y="204470"/>
                  <a:pt x="334010" y="201930"/>
                  <a:pt x="340995" y="203200"/>
                </a:cubicBezTo>
                <a:cubicBezTo>
                  <a:pt x="354330" y="205740"/>
                  <a:pt x="366395" y="212725"/>
                  <a:pt x="379730" y="215265"/>
                </a:cubicBezTo>
                <a:cubicBezTo>
                  <a:pt x="386715" y="216535"/>
                  <a:pt x="394335" y="210820"/>
                  <a:pt x="401320" y="207645"/>
                </a:cubicBezTo>
                <a:cubicBezTo>
                  <a:pt x="397510" y="201930"/>
                  <a:pt x="394335" y="193675"/>
                  <a:pt x="389255" y="191770"/>
                </a:cubicBezTo>
                <a:cubicBezTo>
                  <a:pt x="335280" y="172720"/>
                  <a:pt x="280670" y="154940"/>
                  <a:pt x="226060" y="137160"/>
                </a:cubicBezTo>
                <a:cubicBezTo>
                  <a:pt x="222885" y="135890"/>
                  <a:pt x="218440" y="137795"/>
                  <a:pt x="216535" y="135890"/>
                </a:cubicBezTo>
                <a:cubicBezTo>
                  <a:pt x="179705" y="99695"/>
                  <a:pt x="142875" y="63500"/>
                  <a:pt x="106680" y="26670"/>
                </a:cubicBezTo>
                <a:cubicBezTo>
                  <a:pt x="103505" y="23495"/>
                  <a:pt x="108585" y="12700"/>
                  <a:pt x="109855" y="5715"/>
                </a:cubicBezTo>
                <a:cubicBezTo>
                  <a:pt x="113665" y="3810"/>
                  <a:pt x="117475" y="1905"/>
                  <a:pt x="120650" y="0"/>
                </a:cubicBezTo>
                <a:cubicBezTo>
                  <a:pt x="149860" y="31750"/>
                  <a:pt x="178435" y="63500"/>
                  <a:pt x="208915" y="93980"/>
                </a:cubicBezTo>
                <a:cubicBezTo>
                  <a:pt x="217805" y="102870"/>
                  <a:pt x="231775" y="106680"/>
                  <a:pt x="243840" y="111125"/>
                </a:cubicBezTo>
                <a:cubicBezTo>
                  <a:pt x="283210" y="125095"/>
                  <a:pt x="322580" y="139065"/>
                  <a:pt x="362585" y="151765"/>
                </a:cubicBezTo>
                <a:cubicBezTo>
                  <a:pt x="373380" y="154940"/>
                  <a:pt x="386080" y="151765"/>
                  <a:pt x="397510" y="153670"/>
                </a:cubicBezTo>
                <a:cubicBezTo>
                  <a:pt x="414020" y="156845"/>
                  <a:pt x="433070" y="158115"/>
                  <a:pt x="445770" y="167640"/>
                </a:cubicBezTo>
                <a:cubicBezTo>
                  <a:pt x="469900" y="186055"/>
                  <a:pt x="490220" y="209550"/>
                  <a:pt x="514985" y="234315"/>
                </a:cubicBezTo>
                <a:cubicBezTo>
                  <a:pt x="516255" y="227965"/>
                  <a:pt x="515620" y="222250"/>
                  <a:pt x="517525" y="219710"/>
                </a:cubicBezTo>
                <a:cubicBezTo>
                  <a:pt x="527685" y="207645"/>
                  <a:pt x="537210" y="188595"/>
                  <a:pt x="549275" y="186690"/>
                </a:cubicBezTo>
                <a:cubicBezTo>
                  <a:pt x="561975" y="184785"/>
                  <a:pt x="584200" y="196850"/>
                  <a:pt x="589280" y="208280"/>
                </a:cubicBezTo>
                <a:cubicBezTo>
                  <a:pt x="612140" y="264160"/>
                  <a:pt x="629920" y="322580"/>
                  <a:pt x="650875" y="379730"/>
                </a:cubicBezTo>
                <a:cubicBezTo>
                  <a:pt x="654050" y="387985"/>
                  <a:pt x="658495" y="396240"/>
                  <a:pt x="664845" y="403225"/>
                </a:cubicBezTo>
                <a:cubicBezTo>
                  <a:pt x="688975" y="428625"/>
                  <a:pt x="714375" y="452755"/>
                  <a:pt x="737870" y="478155"/>
                </a:cubicBezTo>
                <a:cubicBezTo>
                  <a:pt x="742315" y="482600"/>
                  <a:pt x="741045" y="492125"/>
                  <a:pt x="742950" y="499110"/>
                </a:cubicBezTo>
                <a:cubicBezTo>
                  <a:pt x="735330" y="498475"/>
                  <a:pt x="725170" y="500380"/>
                  <a:pt x="720725" y="495935"/>
                </a:cubicBezTo>
                <a:cubicBezTo>
                  <a:pt x="690245" y="466725"/>
                  <a:pt x="660400" y="436880"/>
                  <a:pt x="630555" y="406400"/>
                </a:cubicBezTo>
                <a:cubicBezTo>
                  <a:pt x="626745" y="402590"/>
                  <a:pt x="625475" y="394970"/>
                  <a:pt x="623570" y="389255"/>
                </a:cubicBezTo>
                <a:cubicBezTo>
                  <a:pt x="605155" y="334010"/>
                  <a:pt x="586740" y="278130"/>
                  <a:pt x="568325" y="222885"/>
                </a:cubicBezTo>
                <a:cubicBezTo>
                  <a:pt x="566420" y="216535"/>
                  <a:pt x="561975" y="210185"/>
                  <a:pt x="558165" y="204470"/>
                </a:cubicBezTo>
                <a:cubicBezTo>
                  <a:pt x="553720" y="207010"/>
                  <a:pt x="548640" y="209550"/>
                  <a:pt x="544195" y="212090"/>
                </a:cubicBezTo>
                <a:cubicBezTo>
                  <a:pt x="546735" y="226695"/>
                  <a:pt x="546735" y="242570"/>
                  <a:pt x="551815" y="256540"/>
                </a:cubicBezTo>
                <a:cubicBezTo>
                  <a:pt x="558165" y="274955"/>
                  <a:pt x="560705" y="290830"/>
                  <a:pt x="549910" y="309880"/>
                </a:cubicBezTo>
                <a:cubicBezTo>
                  <a:pt x="536575" y="334010"/>
                  <a:pt x="537845" y="360045"/>
                  <a:pt x="551815" y="385445"/>
                </a:cubicBezTo>
                <a:cubicBezTo>
                  <a:pt x="555625" y="392430"/>
                  <a:pt x="553085" y="403225"/>
                  <a:pt x="553085" y="412115"/>
                </a:cubicBezTo>
                <a:cubicBezTo>
                  <a:pt x="544830" y="407035"/>
                  <a:pt x="534035" y="404495"/>
                  <a:pt x="529590" y="396875"/>
                </a:cubicBezTo>
                <a:cubicBezTo>
                  <a:pt x="508635" y="360045"/>
                  <a:pt x="514350" y="323850"/>
                  <a:pt x="531495" y="287020"/>
                </a:cubicBezTo>
                <a:close/>
              </a:path>
            </a:pathLst>
          </a:custGeom>
          <a:solidFill>
            <a:srgbClr val="222528"/>
          </a:solidFill>
          <a:ln w="635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692BF68-4058-1689-859D-805C8182085A}"/>
              </a:ext>
            </a:extLst>
          </p:cNvPr>
          <p:cNvSpPr/>
          <p:nvPr/>
        </p:nvSpPr>
        <p:spPr>
          <a:xfrm>
            <a:off x="516010" y="4080481"/>
            <a:ext cx="66571" cy="78133"/>
          </a:xfrm>
          <a:custGeom>
            <a:avLst/>
            <a:gdLst>
              <a:gd name="connsiteX0" fmla="*/ 4203 w 66571"/>
              <a:gd name="connsiteY0" fmla="*/ 78134 h 78133"/>
              <a:gd name="connsiteX1" fmla="*/ 1028 w 66571"/>
              <a:gd name="connsiteY1" fmla="*/ 58449 h 78133"/>
              <a:gd name="connsiteX2" fmla="*/ 46748 w 66571"/>
              <a:gd name="connsiteY2" fmla="*/ 1934 h 78133"/>
              <a:gd name="connsiteX3" fmla="*/ 63258 w 66571"/>
              <a:gd name="connsiteY3" fmla="*/ 1934 h 78133"/>
              <a:gd name="connsiteX4" fmla="*/ 65798 w 66571"/>
              <a:gd name="connsiteY4" fmla="*/ 15269 h 78133"/>
              <a:gd name="connsiteX5" fmla="*/ 18808 w 66571"/>
              <a:gd name="connsiteY5" fmla="*/ 74324 h 78133"/>
              <a:gd name="connsiteX6" fmla="*/ 4203 w 66571"/>
              <a:gd name="connsiteY6" fmla="*/ 78134 h 7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1" h="78133">
                <a:moveTo>
                  <a:pt x="4203" y="78134"/>
                </a:moveTo>
                <a:cubicBezTo>
                  <a:pt x="2933" y="71149"/>
                  <a:pt x="-2147" y="62259"/>
                  <a:pt x="1028" y="58449"/>
                </a:cubicBezTo>
                <a:cubicBezTo>
                  <a:pt x="14998" y="38764"/>
                  <a:pt x="30238" y="20349"/>
                  <a:pt x="46748" y="1934"/>
                </a:cubicBezTo>
                <a:cubicBezTo>
                  <a:pt x="49288" y="-1241"/>
                  <a:pt x="58178" y="29"/>
                  <a:pt x="63258" y="1934"/>
                </a:cubicBezTo>
                <a:cubicBezTo>
                  <a:pt x="65798" y="3204"/>
                  <a:pt x="67703" y="12729"/>
                  <a:pt x="65798" y="15269"/>
                </a:cubicBezTo>
                <a:cubicBezTo>
                  <a:pt x="50558" y="35589"/>
                  <a:pt x="34683" y="55274"/>
                  <a:pt x="18808" y="74324"/>
                </a:cubicBezTo>
                <a:cubicBezTo>
                  <a:pt x="16903" y="76229"/>
                  <a:pt x="13093" y="76229"/>
                  <a:pt x="4203" y="78134"/>
                </a:cubicBezTo>
                <a:close/>
              </a:path>
            </a:pathLst>
          </a:custGeom>
          <a:solidFill>
            <a:srgbClr val="222528"/>
          </a:solidFill>
          <a:ln w="635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FE98876F-CA4E-911B-94B4-D8852D5895B1}"/>
              </a:ext>
            </a:extLst>
          </p:cNvPr>
          <p:cNvSpPr/>
          <p:nvPr/>
        </p:nvSpPr>
        <p:spPr>
          <a:xfrm>
            <a:off x="791840" y="3642077"/>
            <a:ext cx="54002" cy="88547"/>
          </a:xfrm>
          <a:custGeom>
            <a:avLst/>
            <a:gdLst>
              <a:gd name="connsiteX0" fmla="*/ 9677 w 54002"/>
              <a:gd name="connsiteY0" fmla="*/ 88547 h 88547"/>
              <a:gd name="connsiteX1" fmla="*/ 152 w 54002"/>
              <a:gd name="connsiteY1" fmla="*/ 72672 h 88547"/>
              <a:gd name="connsiteX2" fmla="*/ 34442 w 54002"/>
              <a:gd name="connsiteY2" fmla="*/ 2822 h 88547"/>
              <a:gd name="connsiteX3" fmla="*/ 48412 w 54002"/>
              <a:gd name="connsiteY3" fmla="*/ 917 h 88547"/>
              <a:gd name="connsiteX4" fmla="*/ 53492 w 54002"/>
              <a:gd name="connsiteY4" fmla="*/ 13617 h 88547"/>
              <a:gd name="connsiteX5" fmla="*/ 20472 w 54002"/>
              <a:gd name="connsiteY5" fmla="*/ 80927 h 88547"/>
              <a:gd name="connsiteX6" fmla="*/ 9677 w 54002"/>
              <a:gd name="connsiteY6" fmla="*/ 88547 h 8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2" h="88547">
                <a:moveTo>
                  <a:pt x="9677" y="88547"/>
                </a:moveTo>
                <a:cubicBezTo>
                  <a:pt x="5867" y="82197"/>
                  <a:pt x="-1118" y="75847"/>
                  <a:pt x="152" y="72672"/>
                </a:cubicBezTo>
                <a:cubicBezTo>
                  <a:pt x="10312" y="49177"/>
                  <a:pt x="22377" y="25682"/>
                  <a:pt x="34442" y="2822"/>
                </a:cubicBezTo>
                <a:cubicBezTo>
                  <a:pt x="35712" y="282"/>
                  <a:pt x="44602" y="-988"/>
                  <a:pt x="48412" y="917"/>
                </a:cubicBezTo>
                <a:cubicBezTo>
                  <a:pt x="51587" y="2822"/>
                  <a:pt x="55397" y="10442"/>
                  <a:pt x="53492" y="13617"/>
                </a:cubicBezTo>
                <a:cubicBezTo>
                  <a:pt x="43332" y="36477"/>
                  <a:pt x="31902" y="58702"/>
                  <a:pt x="20472" y="80927"/>
                </a:cubicBezTo>
                <a:cubicBezTo>
                  <a:pt x="18567" y="83467"/>
                  <a:pt x="14122" y="84737"/>
                  <a:pt x="9677" y="88547"/>
                </a:cubicBezTo>
                <a:close/>
              </a:path>
            </a:pathLst>
          </a:custGeom>
          <a:solidFill>
            <a:srgbClr val="222528"/>
          </a:solidFill>
          <a:ln w="635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196B16E-08E4-D96E-EA57-837824226DC1}"/>
              </a:ext>
            </a:extLst>
          </p:cNvPr>
          <p:cNvSpPr/>
          <p:nvPr/>
        </p:nvSpPr>
        <p:spPr>
          <a:xfrm>
            <a:off x="425598" y="3986414"/>
            <a:ext cx="72389" cy="36945"/>
          </a:xfrm>
          <a:custGeom>
            <a:avLst/>
            <a:gdLst>
              <a:gd name="connsiteX0" fmla="*/ 19050 w 72389"/>
              <a:gd name="connsiteY0" fmla="*/ 36945 h 36945"/>
              <a:gd name="connsiteX1" fmla="*/ 0 w 72389"/>
              <a:gd name="connsiteY1" fmla="*/ 21705 h 36945"/>
              <a:gd name="connsiteX2" fmla="*/ 52705 w 72389"/>
              <a:gd name="connsiteY2" fmla="*/ 116 h 36945"/>
              <a:gd name="connsiteX3" fmla="*/ 72390 w 72389"/>
              <a:gd name="connsiteY3" fmla="*/ 12816 h 36945"/>
              <a:gd name="connsiteX4" fmla="*/ 19050 w 72389"/>
              <a:gd name="connsiteY4" fmla="*/ 36945 h 3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36945">
                <a:moveTo>
                  <a:pt x="19050" y="36945"/>
                </a:moveTo>
                <a:cubicBezTo>
                  <a:pt x="11430" y="30595"/>
                  <a:pt x="5715" y="26150"/>
                  <a:pt x="0" y="21705"/>
                </a:cubicBezTo>
                <a:cubicBezTo>
                  <a:pt x="17780" y="14085"/>
                  <a:pt x="34925" y="5195"/>
                  <a:pt x="52705" y="116"/>
                </a:cubicBezTo>
                <a:cubicBezTo>
                  <a:pt x="57785" y="-1155"/>
                  <a:pt x="66040" y="8370"/>
                  <a:pt x="72390" y="12816"/>
                </a:cubicBezTo>
                <a:cubicBezTo>
                  <a:pt x="55880" y="21070"/>
                  <a:pt x="38735" y="28691"/>
                  <a:pt x="19050" y="36945"/>
                </a:cubicBezTo>
                <a:close/>
              </a:path>
            </a:pathLst>
          </a:custGeom>
          <a:solidFill>
            <a:srgbClr val="222528"/>
          </a:solidFill>
          <a:ln w="635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E2ECDBF-BFE9-598B-A629-C9A299D74B03}"/>
              </a:ext>
            </a:extLst>
          </p:cNvPr>
          <p:cNvSpPr/>
          <p:nvPr/>
        </p:nvSpPr>
        <p:spPr>
          <a:xfrm>
            <a:off x="893592" y="3759830"/>
            <a:ext cx="72390" cy="38855"/>
          </a:xfrm>
          <a:custGeom>
            <a:avLst/>
            <a:gdLst>
              <a:gd name="connsiteX0" fmla="*/ 72390 w 72390"/>
              <a:gd name="connsiteY0" fmla="*/ 16515 h 38855"/>
              <a:gd name="connsiteX1" fmla="*/ 15240 w 72390"/>
              <a:gd name="connsiteY1" fmla="*/ 38740 h 38855"/>
              <a:gd name="connsiteX2" fmla="*/ 0 w 72390"/>
              <a:gd name="connsiteY2" fmla="*/ 26040 h 38855"/>
              <a:gd name="connsiteX3" fmla="*/ 48260 w 72390"/>
              <a:gd name="connsiteY3" fmla="*/ 640 h 38855"/>
              <a:gd name="connsiteX4" fmla="*/ 72390 w 72390"/>
              <a:gd name="connsiteY4" fmla="*/ 5720 h 38855"/>
              <a:gd name="connsiteX5" fmla="*/ 72390 w 72390"/>
              <a:gd name="connsiteY5" fmla="*/ 16515 h 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90" h="38855">
                <a:moveTo>
                  <a:pt x="72390" y="16515"/>
                </a:moveTo>
                <a:cubicBezTo>
                  <a:pt x="53340" y="24135"/>
                  <a:pt x="34925" y="33025"/>
                  <a:pt x="15240" y="38740"/>
                </a:cubicBezTo>
                <a:cubicBezTo>
                  <a:pt x="12065" y="40010"/>
                  <a:pt x="5080" y="30485"/>
                  <a:pt x="0" y="26040"/>
                </a:cubicBezTo>
                <a:cubicBezTo>
                  <a:pt x="15875" y="17150"/>
                  <a:pt x="31115" y="7625"/>
                  <a:pt x="48260" y="640"/>
                </a:cubicBezTo>
                <a:cubicBezTo>
                  <a:pt x="54610" y="-1900"/>
                  <a:pt x="64135" y="3815"/>
                  <a:pt x="72390" y="5720"/>
                </a:cubicBezTo>
                <a:cubicBezTo>
                  <a:pt x="71755" y="9530"/>
                  <a:pt x="71755" y="13340"/>
                  <a:pt x="72390" y="16515"/>
                </a:cubicBezTo>
                <a:close/>
              </a:path>
            </a:pathLst>
          </a:custGeom>
          <a:solidFill>
            <a:srgbClr val="222528"/>
          </a:solidFill>
          <a:ln w="635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E3F46B5A-AD29-22CF-AB18-EA05432D618B}"/>
              </a:ext>
            </a:extLst>
          </p:cNvPr>
          <p:cNvSpPr/>
          <p:nvPr/>
        </p:nvSpPr>
        <p:spPr>
          <a:xfrm>
            <a:off x="669941" y="3620769"/>
            <a:ext cx="41406" cy="71120"/>
          </a:xfrm>
          <a:custGeom>
            <a:avLst/>
            <a:gdLst>
              <a:gd name="connsiteX0" fmla="*/ 41407 w 41406"/>
              <a:gd name="connsiteY0" fmla="*/ 54610 h 71120"/>
              <a:gd name="connsiteX1" fmla="*/ 22992 w 41406"/>
              <a:gd name="connsiteY1" fmla="*/ 71120 h 71120"/>
              <a:gd name="connsiteX2" fmla="*/ 132 w 41406"/>
              <a:gd name="connsiteY2" fmla="*/ 15875 h 71120"/>
              <a:gd name="connsiteX3" fmla="*/ 10292 w 41406"/>
              <a:gd name="connsiteY3" fmla="*/ 0 h 71120"/>
              <a:gd name="connsiteX4" fmla="*/ 41407 w 41406"/>
              <a:gd name="connsiteY4" fmla="*/ 54610 h 7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6" h="71120">
                <a:moveTo>
                  <a:pt x="41407" y="54610"/>
                </a:moveTo>
                <a:cubicBezTo>
                  <a:pt x="33152" y="62230"/>
                  <a:pt x="28072" y="66675"/>
                  <a:pt x="22992" y="71120"/>
                </a:cubicBezTo>
                <a:cubicBezTo>
                  <a:pt x="15372" y="52705"/>
                  <a:pt x="6482" y="34925"/>
                  <a:pt x="132" y="15875"/>
                </a:cubicBezTo>
                <a:cubicBezTo>
                  <a:pt x="-1138" y="12065"/>
                  <a:pt x="7117" y="5715"/>
                  <a:pt x="10292" y="0"/>
                </a:cubicBezTo>
                <a:cubicBezTo>
                  <a:pt x="19817" y="17780"/>
                  <a:pt x="29977" y="34290"/>
                  <a:pt x="41407" y="54610"/>
                </a:cubicBezTo>
                <a:close/>
              </a:path>
            </a:pathLst>
          </a:custGeom>
          <a:solidFill>
            <a:srgbClr val="222528"/>
          </a:solidFill>
          <a:ln w="635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50CFC1F-1FC1-12FB-07E6-05890B50B1D7}"/>
              </a:ext>
            </a:extLst>
          </p:cNvPr>
          <p:cNvSpPr/>
          <p:nvPr/>
        </p:nvSpPr>
        <p:spPr>
          <a:xfrm>
            <a:off x="658228" y="4136976"/>
            <a:ext cx="27084" cy="69953"/>
          </a:xfrm>
          <a:custGeom>
            <a:avLst/>
            <a:gdLst>
              <a:gd name="connsiteX0" fmla="*/ 415 w 27084"/>
              <a:gd name="connsiteY0" fmla="*/ 31164 h 69953"/>
              <a:gd name="connsiteX1" fmla="*/ 1050 w 27084"/>
              <a:gd name="connsiteY1" fmla="*/ 12749 h 69953"/>
              <a:gd name="connsiteX2" fmla="*/ 11210 w 27084"/>
              <a:gd name="connsiteY2" fmla="*/ 49 h 69953"/>
              <a:gd name="connsiteX3" fmla="*/ 24545 w 27084"/>
              <a:gd name="connsiteY3" fmla="*/ 8939 h 69953"/>
              <a:gd name="connsiteX4" fmla="*/ 27085 w 27084"/>
              <a:gd name="connsiteY4" fmla="*/ 62279 h 69953"/>
              <a:gd name="connsiteX5" fmla="*/ 16290 w 27084"/>
              <a:gd name="connsiteY5" fmla="*/ 69899 h 69953"/>
              <a:gd name="connsiteX6" fmla="*/ 3590 w 27084"/>
              <a:gd name="connsiteY6" fmla="*/ 59739 h 69953"/>
              <a:gd name="connsiteX7" fmla="*/ 2955 w 27084"/>
              <a:gd name="connsiteY7" fmla="*/ 31799 h 69953"/>
              <a:gd name="connsiteX8" fmla="*/ 415 w 27084"/>
              <a:gd name="connsiteY8" fmla="*/ 31164 h 6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4" h="69953">
                <a:moveTo>
                  <a:pt x="415" y="31164"/>
                </a:moveTo>
                <a:cubicBezTo>
                  <a:pt x="415" y="24814"/>
                  <a:pt x="-855" y="18464"/>
                  <a:pt x="1050" y="12749"/>
                </a:cubicBezTo>
                <a:cubicBezTo>
                  <a:pt x="2320" y="7669"/>
                  <a:pt x="6765" y="684"/>
                  <a:pt x="11210" y="49"/>
                </a:cubicBezTo>
                <a:cubicBezTo>
                  <a:pt x="15655" y="-586"/>
                  <a:pt x="23910" y="5129"/>
                  <a:pt x="24545" y="8939"/>
                </a:cubicBezTo>
                <a:cubicBezTo>
                  <a:pt x="26450" y="26719"/>
                  <a:pt x="27085" y="44499"/>
                  <a:pt x="27085" y="62279"/>
                </a:cubicBezTo>
                <a:cubicBezTo>
                  <a:pt x="27085" y="65454"/>
                  <a:pt x="19465" y="70534"/>
                  <a:pt x="16290" y="69899"/>
                </a:cubicBezTo>
                <a:cubicBezTo>
                  <a:pt x="11210" y="68629"/>
                  <a:pt x="4860" y="64184"/>
                  <a:pt x="3590" y="59739"/>
                </a:cubicBezTo>
                <a:cubicBezTo>
                  <a:pt x="1685" y="50849"/>
                  <a:pt x="2955" y="41324"/>
                  <a:pt x="2955" y="31799"/>
                </a:cubicBezTo>
                <a:cubicBezTo>
                  <a:pt x="1685" y="31164"/>
                  <a:pt x="1050" y="31164"/>
                  <a:pt x="415" y="31164"/>
                </a:cubicBezTo>
                <a:close/>
              </a:path>
            </a:pathLst>
          </a:custGeom>
          <a:solidFill>
            <a:srgbClr val="222528"/>
          </a:solidFill>
          <a:ln w="635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01A1C5D-CB14-9E99-4333-586DC63A2DEC}"/>
              </a:ext>
            </a:extLst>
          </p:cNvPr>
          <p:cNvSpPr/>
          <p:nvPr/>
        </p:nvSpPr>
        <p:spPr>
          <a:xfrm>
            <a:off x="3582033" y="2150554"/>
            <a:ext cx="67059" cy="189229"/>
          </a:xfrm>
          <a:custGeom>
            <a:avLst/>
            <a:gdLst>
              <a:gd name="connsiteX0" fmla="*/ 0 w 67059"/>
              <a:gd name="connsiteY0" fmla="*/ 189230 h 189229"/>
              <a:gd name="connsiteX1" fmla="*/ 32385 w 67059"/>
              <a:gd name="connsiteY1" fmla="*/ 0 h 189229"/>
              <a:gd name="connsiteX2" fmla="*/ 63500 w 67059"/>
              <a:gd name="connsiteY2" fmla="*/ 111125 h 189229"/>
              <a:gd name="connsiteX3" fmla="*/ 0 w 67059"/>
              <a:gd name="connsiteY3" fmla="*/ 189230 h 189229"/>
            </a:gdLst>
            <a:ahLst/>
            <a:cxnLst>
              <a:cxn ang="0">
                <a:pos x="connsiteX0" y="connsiteY0"/>
              </a:cxn>
              <a:cxn ang="0">
                <a:pos x="connsiteX1" y="connsiteY1"/>
              </a:cxn>
              <a:cxn ang="0">
                <a:pos x="connsiteX2" y="connsiteY2"/>
              </a:cxn>
              <a:cxn ang="0">
                <a:pos x="connsiteX3" y="connsiteY3"/>
              </a:cxn>
            </a:cxnLst>
            <a:rect l="l" t="t" r="r" b="b"/>
            <a:pathLst>
              <a:path w="67059" h="189229">
                <a:moveTo>
                  <a:pt x="0" y="189230"/>
                </a:moveTo>
                <a:cubicBezTo>
                  <a:pt x="58420" y="133985"/>
                  <a:pt x="71755" y="71755"/>
                  <a:pt x="32385" y="0"/>
                </a:cubicBezTo>
                <a:cubicBezTo>
                  <a:pt x="67310" y="31750"/>
                  <a:pt x="71755" y="69850"/>
                  <a:pt x="63500" y="111125"/>
                </a:cubicBezTo>
                <a:cubicBezTo>
                  <a:pt x="55245" y="146050"/>
                  <a:pt x="36830" y="173990"/>
                  <a:pt x="0" y="189230"/>
                </a:cubicBezTo>
                <a:close/>
              </a:path>
            </a:pathLst>
          </a:custGeom>
          <a:solidFill>
            <a:srgbClr val="222528"/>
          </a:solidFill>
          <a:ln w="635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0CA9CF83-48EA-A470-857F-D69A7C4E972B}"/>
              </a:ext>
            </a:extLst>
          </p:cNvPr>
          <p:cNvSpPr/>
          <p:nvPr/>
        </p:nvSpPr>
        <p:spPr>
          <a:xfrm>
            <a:off x="3329304" y="5784215"/>
            <a:ext cx="78740" cy="60959"/>
          </a:xfrm>
          <a:custGeom>
            <a:avLst/>
            <a:gdLst>
              <a:gd name="connsiteX0" fmla="*/ 78740 w 78740"/>
              <a:gd name="connsiteY0" fmla="*/ 6985 h 60959"/>
              <a:gd name="connsiteX1" fmla="*/ 27940 w 78740"/>
              <a:gd name="connsiteY1" fmla="*/ 60960 h 60959"/>
              <a:gd name="connsiteX2" fmla="*/ 0 w 78740"/>
              <a:gd name="connsiteY2" fmla="*/ 31115 h 60959"/>
              <a:gd name="connsiteX3" fmla="*/ 5080 w 78740"/>
              <a:gd name="connsiteY3" fmla="*/ 25400 h 60959"/>
              <a:gd name="connsiteX4" fmla="*/ 28575 w 78740"/>
              <a:gd name="connsiteY4" fmla="*/ 39370 h 60959"/>
              <a:gd name="connsiteX5" fmla="*/ 70485 w 78740"/>
              <a:gd name="connsiteY5" fmla="*/ 0 h 60959"/>
              <a:gd name="connsiteX6" fmla="*/ 78740 w 78740"/>
              <a:gd name="connsiteY6" fmla="*/ 6985 h 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40" h="60959">
                <a:moveTo>
                  <a:pt x="78740" y="6985"/>
                </a:moveTo>
                <a:cubicBezTo>
                  <a:pt x="62230" y="24130"/>
                  <a:pt x="46355" y="41910"/>
                  <a:pt x="27940" y="60960"/>
                </a:cubicBezTo>
                <a:cubicBezTo>
                  <a:pt x="17145" y="49530"/>
                  <a:pt x="8890" y="40640"/>
                  <a:pt x="0" y="31115"/>
                </a:cubicBezTo>
                <a:cubicBezTo>
                  <a:pt x="1905" y="29210"/>
                  <a:pt x="3175" y="27305"/>
                  <a:pt x="5080" y="25400"/>
                </a:cubicBezTo>
                <a:cubicBezTo>
                  <a:pt x="12065" y="29845"/>
                  <a:pt x="19685" y="34290"/>
                  <a:pt x="28575" y="39370"/>
                </a:cubicBezTo>
                <a:cubicBezTo>
                  <a:pt x="41910" y="26670"/>
                  <a:pt x="55880" y="13335"/>
                  <a:pt x="70485" y="0"/>
                </a:cubicBezTo>
                <a:cubicBezTo>
                  <a:pt x="73660" y="2540"/>
                  <a:pt x="76200" y="5080"/>
                  <a:pt x="78740" y="6985"/>
                </a:cubicBezTo>
                <a:close/>
              </a:path>
            </a:pathLst>
          </a:custGeom>
          <a:solidFill>
            <a:srgbClr val="222528"/>
          </a:solidFill>
          <a:ln w="635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4666EEB-720A-A2A9-BF48-FAA1E3ACFFE0}"/>
              </a:ext>
            </a:extLst>
          </p:cNvPr>
          <p:cNvSpPr/>
          <p:nvPr/>
        </p:nvSpPr>
        <p:spPr>
          <a:xfrm>
            <a:off x="3328670" y="5712459"/>
            <a:ext cx="80009" cy="56515"/>
          </a:xfrm>
          <a:custGeom>
            <a:avLst/>
            <a:gdLst>
              <a:gd name="connsiteX0" fmla="*/ 80010 w 80009"/>
              <a:gd name="connsiteY0" fmla="*/ 6350 h 56515"/>
              <a:gd name="connsiteX1" fmla="*/ 24130 w 80009"/>
              <a:gd name="connsiteY1" fmla="*/ 56515 h 56515"/>
              <a:gd name="connsiteX2" fmla="*/ 0 w 80009"/>
              <a:gd name="connsiteY2" fmla="*/ 31115 h 56515"/>
              <a:gd name="connsiteX3" fmla="*/ 5715 w 80009"/>
              <a:gd name="connsiteY3" fmla="*/ 25400 h 56515"/>
              <a:gd name="connsiteX4" fmla="*/ 29210 w 80009"/>
              <a:gd name="connsiteY4" fmla="*/ 39370 h 56515"/>
              <a:gd name="connsiteX5" fmla="*/ 74295 w 80009"/>
              <a:gd name="connsiteY5" fmla="*/ 0 h 56515"/>
              <a:gd name="connsiteX6" fmla="*/ 80010 w 80009"/>
              <a:gd name="connsiteY6" fmla="*/ 6350 h 5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09" h="56515">
                <a:moveTo>
                  <a:pt x="80010" y="6350"/>
                </a:moveTo>
                <a:cubicBezTo>
                  <a:pt x="61595" y="22860"/>
                  <a:pt x="43815" y="38735"/>
                  <a:pt x="24130" y="56515"/>
                </a:cubicBezTo>
                <a:cubicBezTo>
                  <a:pt x="17145" y="49530"/>
                  <a:pt x="8890" y="40005"/>
                  <a:pt x="0" y="31115"/>
                </a:cubicBezTo>
                <a:cubicBezTo>
                  <a:pt x="1905" y="29210"/>
                  <a:pt x="3810" y="27305"/>
                  <a:pt x="5715" y="25400"/>
                </a:cubicBezTo>
                <a:cubicBezTo>
                  <a:pt x="13335" y="30480"/>
                  <a:pt x="21590" y="34925"/>
                  <a:pt x="29210" y="39370"/>
                </a:cubicBezTo>
                <a:cubicBezTo>
                  <a:pt x="44450" y="26035"/>
                  <a:pt x="59055" y="12700"/>
                  <a:pt x="74295" y="0"/>
                </a:cubicBezTo>
                <a:cubicBezTo>
                  <a:pt x="76200" y="1905"/>
                  <a:pt x="78105" y="3810"/>
                  <a:pt x="80010" y="6350"/>
                </a:cubicBezTo>
                <a:close/>
              </a:path>
            </a:pathLst>
          </a:custGeom>
          <a:solidFill>
            <a:srgbClr val="222528"/>
          </a:solidFill>
          <a:ln w="635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2807FAB-7435-4410-50F4-DB44F4DBE155}"/>
              </a:ext>
            </a:extLst>
          </p:cNvPr>
          <p:cNvSpPr/>
          <p:nvPr/>
        </p:nvSpPr>
        <p:spPr>
          <a:xfrm>
            <a:off x="360496" y="5492723"/>
            <a:ext cx="572953" cy="401346"/>
          </a:xfrm>
          <a:custGeom>
            <a:avLst/>
            <a:gdLst>
              <a:gd name="connsiteX0" fmla="*/ 69398 w 572953"/>
              <a:gd name="connsiteY0" fmla="*/ 321971 h 401346"/>
              <a:gd name="connsiteX1" fmla="*/ 69398 w 572953"/>
              <a:gd name="connsiteY1" fmla="*/ 251486 h 401346"/>
              <a:gd name="connsiteX2" fmla="*/ 183 w 572953"/>
              <a:gd name="connsiteY2" fmla="*/ 175921 h 401346"/>
              <a:gd name="connsiteX3" fmla="*/ 183 w 572953"/>
              <a:gd name="connsiteY3" fmla="*/ 36221 h 401346"/>
              <a:gd name="connsiteX4" fmla="*/ 36378 w 572953"/>
              <a:gd name="connsiteY4" fmla="*/ 26 h 401346"/>
              <a:gd name="connsiteX5" fmla="*/ 318953 w 572953"/>
              <a:gd name="connsiteY5" fmla="*/ 26 h 401346"/>
              <a:gd name="connsiteX6" fmla="*/ 357053 w 572953"/>
              <a:gd name="connsiteY6" fmla="*/ 38126 h 401346"/>
              <a:gd name="connsiteX7" fmla="*/ 357053 w 572953"/>
              <a:gd name="connsiteY7" fmla="*/ 78131 h 401346"/>
              <a:gd name="connsiteX8" fmla="*/ 526598 w 572953"/>
              <a:gd name="connsiteY8" fmla="*/ 78131 h 401346"/>
              <a:gd name="connsiteX9" fmla="*/ 572953 w 572953"/>
              <a:gd name="connsiteY9" fmla="*/ 125121 h 401346"/>
              <a:gd name="connsiteX10" fmla="*/ 572953 w 572953"/>
              <a:gd name="connsiteY10" fmla="*/ 274346 h 401346"/>
              <a:gd name="connsiteX11" fmla="*/ 517708 w 572953"/>
              <a:gd name="connsiteY11" fmla="*/ 328956 h 401346"/>
              <a:gd name="connsiteX12" fmla="*/ 502468 w 572953"/>
              <a:gd name="connsiteY12" fmla="*/ 330226 h 401346"/>
              <a:gd name="connsiteX13" fmla="*/ 502468 w 572953"/>
              <a:gd name="connsiteY13" fmla="*/ 401346 h 401346"/>
              <a:gd name="connsiteX14" fmla="*/ 443413 w 572953"/>
              <a:gd name="connsiteY14" fmla="*/ 344831 h 401346"/>
              <a:gd name="connsiteX15" fmla="*/ 408488 w 572953"/>
              <a:gd name="connsiteY15" fmla="*/ 330226 h 401346"/>
              <a:gd name="connsiteX16" fmla="*/ 265613 w 572953"/>
              <a:gd name="connsiteY16" fmla="*/ 329592 h 401346"/>
              <a:gd name="connsiteX17" fmla="*/ 214813 w 572953"/>
              <a:gd name="connsiteY17" fmla="*/ 279426 h 401346"/>
              <a:gd name="connsiteX18" fmla="*/ 212908 w 572953"/>
              <a:gd name="connsiteY18" fmla="*/ 256567 h 401346"/>
              <a:gd name="connsiteX19" fmla="*/ 69398 w 572953"/>
              <a:gd name="connsiteY19" fmla="*/ 321971 h 401346"/>
              <a:gd name="connsiteX20" fmla="*/ 230053 w 572953"/>
              <a:gd name="connsiteY20" fmla="*/ 309906 h 401346"/>
              <a:gd name="connsiteX21" fmla="*/ 259898 w 572953"/>
              <a:gd name="connsiteY21" fmla="*/ 312446 h 401346"/>
              <a:gd name="connsiteX22" fmla="*/ 367848 w 572953"/>
              <a:gd name="connsiteY22" fmla="*/ 311811 h 401346"/>
              <a:gd name="connsiteX23" fmla="*/ 475798 w 572953"/>
              <a:gd name="connsiteY23" fmla="*/ 353086 h 401346"/>
              <a:gd name="connsiteX24" fmla="*/ 482148 w 572953"/>
              <a:gd name="connsiteY24" fmla="*/ 353721 h 401346"/>
              <a:gd name="connsiteX25" fmla="*/ 485323 w 572953"/>
              <a:gd name="connsiteY25" fmla="*/ 312446 h 401346"/>
              <a:gd name="connsiteX26" fmla="*/ 521518 w 572953"/>
              <a:gd name="connsiteY26" fmla="*/ 312446 h 401346"/>
              <a:gd name="connsiteX27" fmla="*/ 557713 w 572953"/>
              <a:gd name="connsiteY27" fmla="*/ 277521 h 401346"/>
              <a:gd name="connsiteX28" fmla="*/ 557078 w 572953"/>
              <a:gd name="connsiteY28" fmla="*/ 122581 h 401346"/>
              <a:gd name="connsiteX29" fmla="*/ 529773 w 572953"/>
              <a:gd name="connsiteY29" fmla="*/ 94642 h 401346"/>
              <a:gd name="connsiteX30" fmla="*/ 247833 w 572953"/>
              <a:gd name="connsiteY30" fmla="*/ 95276 h 401346"/>
              <a:gd name="connsiteX31" fmla="*/ 229418 w 572953"/>
              <a:gd name="connsiteY31" fmla="*/ 99086 h 401346"/>
              <a:gd name="connsiteX32" fmla="*/ 230053 w 572953"/>
              <a:gd name="connsiteY32" fmla="*/ 309906 h 401346"/>
              <a:gd name="connsiteX33" fmla="*/ 214178 w 572953"/>
              <a:gd name="connsiteY33" fmla="*/ 235611 h 401346"/>
              <a:gd name="connsiteX34" fmla="*/ 214178 w 572953"/>
              <a:gd name="connsiteY34" fmla="*/ 117501 h 401346"/>
              <a:gd name="connsiteX35" fmla="*/ 254183 w 572953"/>
              <a:gd name="connsiteY35" fmla="*/ 77496 h 401346"/>
              <a:gd name="connsiteX36" fmla="*/ 343718 w 572953"/>
              <a:gd name="connsiteY36" fmla="*/ 77496 h 401346"/>
              <a:gd name="connsiteX37" fmla="*/ 343718 w 572953"/>
              <a:gd name="connsiteY37" fmla="*/ 43206 h 401346"/>
              <a:gd name="connsiteX38" fmla="*/ 314508 w 572953"/>
              <a:gd name="connsiteY38" fmla="*/ 13361 h 401346"/>
              <a:gd name="connsiteX39" fmla="*/ 42093 w 572953"/>
              <a:gd name="connsiteY39" fmla="*/ 13361 h 401346"/>
              <a:gd name="connsiteX40" fmla="*/ 13518 w 572953"/>
              <a:gd name="connsiteY40" fmla="*/ 44476 h 401346"/>
              <a:gd name="connsiteX41" fmla="*/ 14153 w 572953"/>
              <a:gd name="connsiteY41" fmla="*/ 168301 h 401346"/>
              <a:gd name="connsiteX42" fmla="*/ 77653 w 572953"/>
              <a:gd name="connsiteY42" fmla="*/ 235611 h 401346"/>
              <a:gd name="connsiteX43" fmla="*/ 83368 w 572953"/>
              <a:gd name="connsiteY43" fmla="*/ 238786 h 401346"/>
              <a:gd name="connsiteX44" fmla="*/ 85908 w 572953"/>
              <a:gd name="connsiteY44" fmla="*/ 280696 h 401346"/>
              <a:gd name="connsiteX45" fmla="*/ 214178 w 572953"/>
              <a:gd name="connsiteY45" fmla="*/ 235611 h 4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2953" h="401346">
                <a:moveTo>
                  <a:pt x="69398" y="321971"/>
                </a:moveTo>
                <a:cubicBezTo>
                  <a:pt x="69398" y="293396"/>
                  <a:pt x="69398" y="272442"/>
                  <a:pt x="69398" y="251486"/>
                </a:cubicBezTo>
                <a:cubicBezTo>
                  <a:pt x="-9342" y="247042"/>
                  <a:pt x="818" y="250851"/>
                  <a:pt x="183" y="175921"/>
                </a:cubicBezTo>
                <a:cubicBezTo>
                  <a:pt x="-452" y="129567"/>
                  <a:pt x="818" y="82576"/>
                  <a:pt x="183" y="36221"/>
                </a:cubicBezTo>
                <a:cubicBezTo>
                  <a:pt x="-452" y="10186"/>
                  <a:pt x="11613" y="-608"/>
                  <a:pt x="36378" y="26"/>
                </a:cubicBezTo>
                <a:cubicBezTo>
                  <a:pt x="130358" y="26"/>
                  <a:pt x="224338" y="26"/>
                  <a:pt x="318953" y="26"/>
                </a:cubicBezTo>
                <a:cubicBezTo>
                  <a:pt x="344988" y="26"/>
                  <a:pt x="358958" y="10821"/>
                  <a:pt x="357053" y="38126"/>
                </a:cubicBezTo>
                <a:cubicBezTo>
                  <a:pt x="356418" y="50826"/>
                  <a:pt x="357053" y="62892"/>
                  <a:pt x="357053" y="78131"/>
                </a:cubicBezTo>
                <a:cubicBezTo>
                  <a:pt x="414838" y="78131"/>
                  <a:pt x="470718" y="78131"/>
                  <a:pt x="526598" y="78131"/>
                </a:cubicBezTo>
                <a:cubicBezTo>
                  <a:pt x="564698" y="78131"/>
                  <a:pt x="572953" y="87021"/>
                  <a:pt x="572953" y="125121"/>
                </a:cubicBezTo>
                <a:cubicBezTo>
                  <a:pt x="572953" y="174651"/>
                  <a:pt x="572953" y="224817"/>
                  <a:pt x="572953" y="274346"/>
                </a:cubicBezTo>
                <a:cubicBezTo>
                  <a:pt x="572953" y="322606"/>
                  <a:pt x="567238" y="328321"/>
                  <a:pt x="517708" y="328956"/>
                </a:cubicBezTo>
                <a:cubicBezTo>
                  <a:pt x="513263" y="328956"/>
                  <a:pt x="509453" y="329592"/>
                  <a:pt x="502468" y="330226"/>
                </a:cubicBezTo>
                <a:cubicBezTo>
                  <a:pt x="502468" y="351181"/>
                  <a:pt x="502468" y="371501"/>
                  <a:pt x="502468" y="401346"/>
                </a:cubicBezTo>
                <a:cubicBezTo>
                  <a:pt x="478973" y="378486"/>
                  <a:pt x="462463" y="360071"/>
                  <a:pt x="443413" y="344831"/>
                </a:cubicBezTo>
                <a:cubicBezTo>
                  <a:pt x="433888" y="337211"/>
                  <a:pt x="419918" y="330226"/>
                  <a:pt x="408488" y="330226"/>
                </a:cubicBezTo>
                <a:cubicBezTo>
                  <a:pt x="360863" y="328321"/>
                  <a:pt x="313238" y="329592"/>
                  <a:pt x="265613" y="329592"/>
                </a:cubicBezTo>
                <a:cubicBezTo>
                  <a:pt x="219258" y="329592"/>
                  <a:pt x="216083" y="326417"/>
                  <a:pt x="214813" y="279426"/>
                </a:cubicBezTo>
                <a:cubicBezTo>
                  <a:pt x="214813" y="271171"/>
                  <a:pt x="213543" y="262917"/>
                  <a:pt x="212908" y="256567"/>
                </a:cubicBezTo>
                <a:cubicBezTo>
                  <a:pt x="143693" y="226086"/>
                  <a:pt x="113213" y="280696"/>
                  <a:pt x="69398" y="321971"/>
                </a:cubicBezTo>
                <a:close/>
                <a:moveTo>
                  <a:pt x="230053" y="309906"/>
                </a:moveTo>
                <a:cubicBezTo>
                  <a:pt x="240213" y="310542"/>
                  <a:pt x="249738" y="312446"/>
                  <a:pt x="259898" y="312446"/>
                </a:cubicBezTo>
                <a:cubicBezTo>
                  <a:pt x="296093" y="313081"/>
                  <a:pt x="331653" y="314986"/>
                  <a:pt x="367848" y="311811"/>
                </a:cubicBezTo>
                <a:cubicBezTo>
                  <a:pt x="411028" y="308636"/>
                  <a:pt x="449128" y="314986"/>
                  <a:pt x="475798" y="353086"/>
                </a:cubicBezTo>
                <a:cubicBezTo>
                  <a:pt x="476433" y="354356"/>
                  <a:pt x="479608" y="353721"/>
                  <a:pt x="482148" y="353721"/>
                </a:cubicBezTo>
                <a:cubicBezTo>
                  <a:pt x="483418" y="340386"/>
                  <a:pt x="484053" y="327686"/>
                  <a:pt x="485323" y="312446"/>
                </a:cubicBezTo>
                <a:cubicBezTo>
                  <a:pt x="498658" y="312446"/>
                  <a:pt x="510088" y="311176"/>
                  <a:pt x="521518" y="312446"/>
                </a:cubicBezTo>
                <a:cubicBezTo>
                  <a:pt x="548823" y="315621"/>
                  <a:pt x="558983" y="306096"/>
                  <a:pt x="557713" y="277521"/>
                </a:cubicBezTo>
                <a:cubicBezTo>
                  <a:pt x="555808" y="226086"/>
                  <a:pt x="556443" y="174017"/>
                  <a:pt x="557078" y="122581"/>
                </a:cubicBezTo>
                <a:cubicBezTo>
                  <a:pt x="557713" y="102261"/>
                  <a:pt x="550728" y="94642"/>
                  <a:pt x="529773" y="94642"/>
                </a:cubicBezTo>
                <a:cubicBezTo>
                  <a:pt x="435793" y="95276"/>
                  <a:pt x="341813" y="94642"/>
                  <a:pt x="247833" y="95276"/>
                </a:cubicBezTo>
                <a:cubicBezTo>
                  <a:pt x="242118" y="95276"/>
                  <a:pt x="235768" y="97817"/>
                  <a:pt x="229418" y="99086"/>
                </a:cubicBezTo>
                <a:cubicBezTo>
                  <a:pt x="230053" y="168936"/>
                  <a:pt x="230053" y="236881"/>
                  <a:pt x="230053" y="309906"/>
                </a:cubicBezTo>
                <a:close/>
                <a:moveTo>
                  <a:pt x="214178" y="235611"/>
                </a:moveTo>
                <a:cubicBezTo>
                  <a:pt x="214178" y="193701"/>
                  <a:pt x="214813" y="155601"/>
                  <a:pt x="214178" y="117501"/>
                </a:cubicBezTo>
                <a:cubicBezTo>
                  <a:pt x="213543" y="88926"/>
                  <a:pt x="226243" y="76861"/>
                  <a:pt x="254183" y="77496"/>
                </a:cubicBezTo>
                <a:cubicBezTo>
                  <a:pt x="283393" y="78131"/>
                  <a:pt x="312603" y="77496"/>
                  <a:pt x="343718" y="77496"/>
                </a:cubicBezTo>
                <a:cubicBezTo>
                  <a:pt x="343718" y="64161"/>
                  <a:pt x="343083" y="53367"/>
                  <a:pt x="343718" y="43206"/>
                </a:cubicBezTo>
                <a:cubicBezTo>
                  <a:pt x="345623" y="20981"/>
                  <a:pt x="336098" y="13361"/>
                  <a:pt x="314508" y="13361"/>
                </a:cubicBezTo>
                <a:cubicBezTo>
                  <a:pt x="223703" y="13996"/>
                  <a:pt x="132898" y="13996"/>
                  <a:pt x="42093" y="13361"/>
                </a:cubicBezTo>
                <a:cubicBezTo>
                  <a:pt x="19233" y="13361"/>
                  <a:pt x="12883" y="23521"/>
                  <a:pt x="13518" y="44476"/>
                </a:cubicBezTo>
                <a:cubicBezTo>
                  <a:pt x="14788" y="85751"/>
                  <a:pt x="14153" y="127026"/>
                  <a:pt x="14153" y="168301"/>
                </a:cubicBezTo>
                <a:cubicBezTo>
                  <a:pt x="14153" y="232436"/>
                  <a:pt x="14153" y="232436"/>
                  <a:pt x="77653" y="235611"/>
                </a:cubicBezTo>
                <a:cubicBezTo>
                  <a:pt x="79558" y="235611"/>
                  <a:pt x="81463" y="237517"/>
                  <a:pt x="83368" y="238786"/>
                </a:cubicBezTo>
                <a:cubicBezTo>
                  <a:pt x="84003" y="252756"/>
                  <a:pt x="85273" y="266726"/>
                  <a:pt x="85908" y="280696"/>
                </a:cubicBezTo>
                <a:cubicBezTo>
                  <a:pt x="117658" y="231801"/>
                  <a:pt x="164013" y="229261"/>
                  <a:pt x="214178" y="235611"/>
                </a:cubicBezTo>
                <a:close/>
              </a:path>
            </a:pathLst>
          </a:custGeom>
          <a:solidFill>
            <a:srgbClr val="16171C"/>
          </a:solidFill>
          <a:ln w="635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7BDB37E-8823-3FFB-4298-5C99926903F5}"/>
              </a:ext>
            </a:extLst>
          </p:cNvPr>
          <p:cNvSpPr/>
          <p:nvPr/>
        </p:nvSpPr>
        <p:spPr>
          <a:xfrm>
            <a:off x="562295" y="1729740"/>
            <a:ext cx="598072" cy="409460"/>
          </a:xfrm>
          <a:custGeom>
            <a:avLst/>
            <a:gdLst>
              <a:gd name="connsiteX0" fmla="*/ 147545 w 598072"/>
              <a:gd name="connsiteY0" fmla="*/ 24130 h 409460"/>
              <a:gd name="connsiteX1" fmla="*/ 178660 w 598072"/>
              <a:gd name="connsiteY1" fmla="*/ 23495 h 409460"/>
              <a:gd name="connsiteX2" fmla="*/ 271370 w 598072"/>
              <a:gd name="connsiteY2" fmla="*/ 5715 h 409460"/>
              <a:gd name="connsiteX3" fmla="*/ 311375 w 598072"/>
              <a:gd name="connsiteY3" fmla="*/ 0 h 409460"/>
              <a:gd name="connsiteX4" fmla="*/ 356460 w 598072"/>
              <a:gd name="connsiteY4" fmla="*/ 17145 h 409460"/>
              <a:gd name="connsiteX5" fmla="*/ 374875 w 598072"/>
              <a:gd name="connsiteY5" fmla="*/ 24765 h 409460"/>
              <a:gd name="connsiteX6" fmla="*/ 397100 w 598072"/>
              <a:gd name="connsiteY6" fmla="*/ 45720 h 409460"/>
              <a:gd name="connsiteX7" fmla="*/ 511400 w 598072"/>
              <a:gd name="connsiteY7" fmla="*/ 125730 h 409460"/>
              <a:gd name="connsiteX8" fmla="*/ 597760 w 598072"/>
              <a:gd name="connsiteY8" fmla="*/ 221615 h 409460"/>
              <a:gd name="connsiteX9" fmla="*/ 495525 w 598072"/>
              <a:gd name="connsiteY9" fmla="*/ 303530 h 409460"/>
              <a:gd name="connsiteX10" fmla="*/ 360905 w 598072"/>
              <a:gd name="connsiteY10" fmla="*/ 361950 h 409460"/>
              <a:gd name="connsiteX11" fmla="*/ 185645 w 598072"/>
              <a:gd name="connsiteY11" fmla="*/ 342900 h 409460"/>
              <a:gd name="connsiteX12" fmla="*/ 77695 w 598072"/>
              <a:gd name="connsiteY12" fmla="*/ 293370 h 409460"/>
              <a:gd name="connsiteX13" fmla="*/ 54200 w 598072"/>
              <a:gd name="connsiteY13" fmla="*/ 275590 h 409460"/>
              <a:gd name="connsiteX14" fmla="*/ 225 w 598072"/>
              <a:gd name="connsiteY14" fmla="*/ 184785 h 409460"/>
              <a:gd name="connsiteX15" fmla="*/ 63090 w 598072"/>
              <a:gd name="connsiteY15" fmla="*/ 110490 h 409460"/>
              <a:gd name="connsiteX16" fmla="*/ 85950 w 598072"/>
              <a:gd name="connsiteY16" fmla="*/ 90170 h 409460"/>
              <a:gd name="connsiteX17" fmla="*/ 147545 w 598072"/>
              <a:gd name="connsiteY17" fmla="*/ 24130 h 409460"/>
              <a:gd name="connsiteX18" fmla="*/ 232635 w 598072"/>
              <a:gd name="connsiteY18" fmla="*/ 68580 h 409460"/>
              <a:gd name="connsiteX19" fmla="*/ 144370 w 598072"/>
              <a:gd name="connsiteY19" fmla="*/ 46990 h 409460"/>
              <a:gd name="connsiteX20" fmla="*/ 101825 w 598072"/>
              <a:gd name="connsiteY20" fmla="*/ 123190 h 409460"/>
              <a:gd name="connsiteX21" fmla="*/ 15465 w 598072"/>
              <a:gd name="connsiteY21" fmla="*/ 186690 h 409460"/>
              <a:gd name="connsiteX22" fmla="*/ 77695 w 598072"/>
              <a:gd name="connsiteY22" fmla="*/ 265430 h 409460"/>
              <a:gd name="connsiteX23" fmla="*/ 89125 w 598072"/>
              <a:gd name="connsiteY23" fmla="*/ 273050 h 409460"/>
              <a:gd name="connsiteX24" fmla="*/ 133575 w 598072"/>
              <a:gd name="connsiteY24" fmla="*/ 321310 h 409460"/>
              <a:gd name="connsiteX25" fmla="*/ 202155 w 598072"/>
              <a:gd name="connsiteY25" fmla="*/ 323215 h 409460"/>
              <a:gd name="connsiteX26" fmla="*/ 261210 w 598072"/>
              <a:gd name="connsiteY26" fmla="*/ 389890 h 409460"/>
              <a:gd name="connsiteX27" fmla="*/ 314550 w 598072"/>
              <a:gd name="connsiteY27" fmla="*/ 377825 h 409460"/>
              <a:gd name="connsiteX28" fmla="*/ 350745 w 598072"/>
              <a:gd name="connsiteY28" fmla="*/ 334645 h 409460"/>
              <a:gd name="connsiteX29" fmla="*/ 480920 w 598072"/>
              <a:gd name="connsiteY29" fmla="*/ 283845 h 409460"/>
              <a:gd name="connsiteX30" fmla="*/ 578075 w 598072"/>
              <a:gd name="connsiteY30" fmla="*/ 217170 h 409460"/>
              <a:gd name="connsiteX31" fmla="*/ 491080 w 598072"/>
              <a:gd name="connsiteY31" fmla="*/ 143510 h 409460"/>
              <a:gd name="connsiteX32" fmla="*/ 374240 w 598072"/>
              <a:gd name="connsiteY32" fmla="*/ 69850 h 409460"/>
              <a:gd name="connsiteX33" fmla="*/ 232635 w 598072"/>
              <a:gd name="connsiteY33" fmla="*/ 68580 h 40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8072" h="409460">
                <a:moveTo>
                  <a:pt x="147545" y="24130"/>
                </a:moveTo>
                <a:cubicBezTo>
                  <a:pt x="157705" y="23495"/>
                  <a:pt x="170405" y="19050"/>
                  <a:pt x="178660" y="23495"/>
                </a:cubicBezTo>
                <a:cubicBezTo>
                  <a:pt x="214855" y="40640"/>
                  <a:pt x="244065" y="29845"/>
                  <a:pt x="271370" y="5715"/>
                </a:cubicBezTo>
                <a:cubicBezTo>
                  <a:pt x="284705" y="3810"/>
                  <a:pt x="298040" y="1905"/>
                  <a:pt x="311375" y="0"/>
                </a:cubicBezTo>
                <a:cubicBezTo>
                  <a:pt x="326615" y="5715"/>
                  <a:pt x="341220" y="11430"/>
                  <a:pt x="356460" y="17145"/>
                </a:cubicBezTo>
                <a:cubicBezTo>
                  <a:pt x="362810" y="19685"/>
                  <a:pt x="368525" y="22225"/>
                  <a:pt x="374875" y="24765"/>
                </a:cubicBezTo>
                <a:cubicBezTo>
                  <a:pt x="382495" y="31750"/>
                  <a:pt x="390115" y="45720"/>
                  <a:pt x="397100" y="45720"/>
                </a:cubicBezTo>
                <a:cubicBezTo>
                  <a:pt x="463140" y="40640"/>
                  <a:pt x="494255" y="61595"/>
                  <a:pt x="511400" y="125730"/>
                </a:cubicBezTo>
                <a:cubicBezTo>
                  <a:pt x="570455" y="140970"/>
                  <a:pt x="601570" y="175895"/>
                  <a:pt x="597760" y="221615"/>
                </a:cubicBezTo>
                <a:cubicBezTo>
                  <a:pt x="593950" y="271145"/>
                  <a:pt x="557120" y="300355"/>
                  <a:pt x="495525" y="303530"/>
                </a:cubicBezTo>
                <a:cubicBezTo>
                  <a:pt x="467585" y="368300"/>
                  <a:pt x="422500" y="387985"/>
                  <a:pt x="360905" y="361950"/>
                </a:cubicBezTo>
                <a:cubicBezTo>
                  <a:pt x="305025" y="430530"/>
                  <a:pt x="223745" y="425450"/>
                  <a:pt x="185645" y="342900"/>
                </a:cubicBezTo>
                <a:cubicBezTo>
                  <a:pt x="133575" y="351155"/>
                  <a:pt x="106270" y="337820"/>
                  <a:pt x="77695" y="293370"/>
                </a:cubicBezTo>
                <a:cubicBezTo>
                  <a:pt x="72615" y="285750"/>
                  <a:pt x="63090" y="279400"/>
                  <a:pt x="54200" y="275590"/>
                </a:cubicBezTo>
                <a:cubicBezTo>
                  <a:pt x="16735" y="258445"/>
                  <a:pt x="-2315" y="227965"/>
                  <a:pt x="225" y="184785"/>
                </a:cubicBezTo>
                <a:cubicBezTo>
                  <a:pt x="2130" y="150495"/>
                  <a:pt x="25625" y="123825"/>
                  <a:pt x="63090" y="110490"/>
                </a:cubicBezTo>
                <a:cubicBezTo>
                  <a:pt x="71980" y="107315"/>
                  <a:pt x="83410" y="98425"/>
                  <a:pt x="85950" y="90170"/>
                </a:cubicBezTo>
                <a:cubicBezTo>
                  <a:pt x="94840" y="57150"/>
                  <a:pt x="117700" y="38100"/>
                  <a:pt x="147545" y="24130"/>
                </a:cubicBezTo>
                <a:close/>
                <a:moveTo>
                  <a:pt x="232635" y="68580"/>
                </a:moveTo>
                <a:cubicBezTo>
                  <a:pt x="207870" y="43180"/>
                  <a:pt x="178660" y="32385"/>
                  <a:pt x="144370" y="46990"/>
                </a:cubicBezTo>
                <a:cubicBezTo>
                  <a:pt x="110715" y="60960"/>
                  <a:pt x="99285" y="88900"/>
                  <a:pt x="101825" y="123190"/>
                </a:cubicBezTo>
                <a:cubicBezTo>
                  <a:pt x="45945" y="128905"/>
                  <a:pt x="21180" y="147320"/>
                  <a:pt x="15465" y="186690"/>
                </a:cubicBezTo>
                <a:cubicBezTo>
                  <a:pt x="10385" y="220980"/>
                  <a:pt x="31340" y="247015"/>
                  <a:pt x="77695" y="265430"/>
                </a:cubicBezTo>
                <a:cubicBezTo>
                  <a:pt x="81505" y="267335"/>
                  <a:pt x="85950" y="269875"/>
                  <a:pt x="89125" y="273050"/>
                </a:cubicBezTo>
                <a:cubicBezTo>
                  <a:pt x="103730" y="289560"/>
                  <a:pt x="115160" y="313055"/>
                  <a:pt x="133575" y="321310"/>
                </a:cubicBezTo>
                <a:cubicBezTo>
                  <a:pt x="152625" y="329565"/>
                  <a:pt x="178660" y="323215"/>
                  <a:pt x="202155" y="323215"/>
                </a:cubicBezTo>
                <a:cubicBezTo>
                  <a:pt x="207235" y="360680"/>
                  <a:pt x="227555" y="387350"/>
                  <a:pt x="261210" y="389890"/>
                </a:cubicBezTo>
                <a:cubicBezTo>
                  <a:pt x="278990" y="391160"/>
                  <a:pt x="299945" y="387350"/>
                  <a:pt x="314550" y="377825"/>
                </a:cubicBezTo>
                <a:cubicBezTo>
                  <a:pt x="329790" y="368300"/>
                  <a:pt x="338680" y="349250"/>
                  <a:pt x="350745" y="334645"/>
                </a:cubicBezTo>
                <a:cubicBezTo>
                  <a:pt x="409800" y="376555"/>
                  <a:pt x="456790" y="358775"/>
                  <a:pt x="480920" y="283845"/>
                </a:cubicBezTo>
                <a:cubicBezTo>
                  <a:pt x="545055" y="284480"/>
                  <a:pt x="577440" y="262890"/>
                  <a:pt x="578075" y="217170"/>
                </a:cubicBezTo>
                <a:cubicBezTo>
                  <a:pt x="578710" y="173355"/>
                  <a:pt x="546325" y="145415"/>
                  <a:pt x="491080" y="143510"/>
                </a:cubicBezTo>
                <a:cubicBezTo>
                  <a:pt x="484730" y="71755"/>
                  <a:pt x="456155" y="53975"/>
                  <a:pt x="374240" y="69850"/>
                </a:cubicBezTo>
                <a:cubicBezTo>
                  <a:pt x="340585" y="-5080"/>
                  <a:pt x="256765" y="10795"/>
                  <a:pt x="232635" y="68580"/>
                </a:cubicBezTo>
                <a:close/>
              </a:path>
            </a:pathLst>
          </a:custGeom>
          <a:solidFill>
            <a:srgbClr val="16171C"/>
          </a:solidFill>
          <a:ln w="635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A56E3D9-ED42-313D-B802-883C37434E17}"/>
              </a:ext>
            </a:extLst>
          </p:cNvPr>
          <p:cNvSpPr/>
          <p:nvPr/>
        </p:nvSpPr>
        <p:spPr>
          <a:xfrm>
            <a:off x="408118" y="2179253"/>
            <a:ext cx="258724" cy="297882"/>
          </a:xfrm>
          <a:custGeom>
            <a:avLst/>
            <a:gdLst>
              <a:gd name="connsiteX0" fmla="*/ 231236 w 258724"/>
              <a:gd name="connsiteY0" fmla="*/ 191202 h 297882"/>
              <a:gd name="connsiteX1" fmla="*/ 168371 w 258724"/>
              <a:gd name="connsiteY1" fmla="*/ 259147 h 297882"/>
              <a:gd name="connsiteX2" fmla="*/ 166466 w 258724"/>
              <a:gd name="connsiteY2" fmla="*/ 297882 h 297882"/>
              <a:gd name="connsiteX3" fmla="*/ 46451 w 258724"/>
              <a:gd name="connsiteY3" fmla="*/ 297882 h 297882"/>
              <a:gd name="connsiteX4" fmla="*/ 46451 w 258724"/>
              <a:gd name="connsiteY4" fmla="*/ 263592 h 297882"/>
              <a:gd name="connsiteX5" fmla="*/ 21051 w 258724"/>
              <a:gd name="connsiteY5" fmla="*/ 177867 h 297882"/>
              <a:gd name="connsiteX6" fmla="*/ 20416 w 258724"/>
              <a:gd name="connsiteY6" fmla="*/ 50867 h 297882"/>
              <a:gd name="connsiteX7" fmla="*/ 129636 w 258724"/>
              <a:gd name="connsiteY7" fmla="*/ 1337 h 297882"/>
              <a:gd name="connsiteX8" fmla="*/ 228061 w 258724"/>
              <a:gd name="connsiteY8" fmla="*/ 90872 h 297882"/>
              <a:gd name="connsiteX9" fmla="*/ 251556 w 258724"/>
              <a:gd name="connsiteY9" fmla="*/ 154372 h 297882"/>
              <a:gd name="connsiteX10" fmla="*/ 231236 w 258724"/>
              <a:gd name="connsiteY10" fmla="*/ 191202 h 297882"/>
              <a:gd name="connsiteX11" fmla="*/ 235046 w 258724"/>
              <a:gd name="connsiteY11" fmla="*/ 169612 h 297882"/>
              <a:gd name="connsiteX12" fmla="*/ 212821 w 258724"/>
              <a:gd name="connsiteY12" fmla="*/ 109287 h 297882"/>
              <a:gd name="connsiteX13" fmla="*/ 142336 w 258724"/>
              <a:gd name="connsiteY13" fmla="*/ 22292 h 297882"/>
              <a:gd name="connsiteX14" fmla="*/ 36291 w 258724"/>
              <a:gd name="connsiteY14" fmla="*/ 60392 h 297882"/>
              <a:gd name="connsiteX15" fmla="*/ 38831 w 258724"/>
              <a:gd name="connsiteY15" fmla="*/ 169612 h 297882"/>
              <a:gd name="connsiteX16" fmla="*/ 65501 w 258724"/>
              <a:gd name="connsiteY16" fmla="*/ 257877 h 297882"/>
              <a:gd name="connsiteX17" fmla="*/ 67406 w 258724"/>
              <a:gd name="connsiteY17" fmla="*/ 282007 h 297882"/>
              <a:gd name="connsiteX18" fmla="*/ 147416 w 258724"/>
              <a:gd name="connsiteY18" fmla="*/ 282007 h 297882"/>
              <a:gd name="connsiteX19" fmla="*/ 150591 w 258724"/>
              <a:gd name="connsiteY19" fmla="*/ 240732 h 297882"/>
              <a:gd name="connsiteX20" fmla="*/ 214726 w 258724"/>
              <a:gd name="connsiteY20" fmla="*/ 172787 h 297882"/>
              <a:gd name="connsiteX21" fmla="*/ 235046 w 258724"/>
              <a:gd name="connsiteY21" fmla="*/ 169612 h 29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8724" h="297882">
                <a:moveTo>
                  <a:pt x="231236" y="191202"/>
                </a:moveTo>
                <a:cubicBezTo>
                  <a:pt x="228696" y="242002"/>
                  <a:pt x="221711" y="249622"/>
                  <a:pt x="168371" y="259147"/>
                </a:cubicBezTo>
                <a:cubicBezTo>
                  <a:pt x="167736" y="271212"/>
                  <a:pt x="167101" y="283912"/>
                  <a:pt x="166466" y="297882"/>
                </a:cubicBezTo>
                <a:cubicBezTo>
                  <a:pt x="127096" y="297882"/>
                  <a:pt x="88361" y="297882"/>
                  <a:pt x="46451" y="297882"/>
                </a:cubicBezTo>
                <a:cubicBezTo>
                  <a:pt x="46451" y="285817"/>
                  <a:pt x="45816" y="274387"/>
                  <a:pt x="46451" y="263592"/>
                </a:cubicBezTo>
                <a:cubicBezTo>
                  <a:pt x="48356" y="231842"/>
                  <a:pt x="45181" y="204537"/>
                  <a:pt x="21051" y="177867"/>
                </a:cubicBezTo>
                <a:cubicBezTo>
                  <a:pt x="-8794" y="144847"/>
                  <a:pt x="-4984" y="89602"/>
                  <a:pt x="20416" y="50867"/>
                </a:cubicBezTo>
                <a:cubicBezTo>
                  <a:pt x="43911" y="15307"/>
                  <a:pt x="90901" y="-5648"/>
                  <a:pt x="129636" y="1337"/>
                </a:cubicBezTo>
                <a:cubicBezTo>
                  <a:pt x="181071" y="10862"/>
                  <a:pt x="214726" y="39437"/>
                  <a:pt x="228061" y="90872"/>
                </a:cubicBezTo>
                <a:cubicBezTo>
                  <a:pt x="233776" y="112462"/>
                  <a:pt x="240761" y="134687"/>
                  <a:pt x="251556" y="154372"/>
                </a:cubicBezTo>
                <a:cubicBezTo>
                  <a:pt x="264891" y="179137"/>
                  <a:pt x="260446" y="189932"/>
                  <a:pt x="231236" y="191202"/>
                </a:cubicBezTo>
                <a:close/>
                <a:moveTo>
                  <a:pt x="235046" y="169612"/>
                </a:moveTo>
                <a:cubicBezTo>
                  <a:pt x="226791" y="147387"/>
                  <a:pt x="215361" y="128972"/>
                  <a:pt x="212821" y="109287"/>
                </a:cubicBezTo>
                <a:cubicBezTo>
                  <a:pt x="207106" y="66107"/>
                  <a:pt x="182976" y="33722"/>
                  <a:pt x="142336" y="22292"/>
                </a:cubicBezTo>
                <a:cubicBezTo>
                  <a:pt x="102966" y="11497"/>
                  <a:pt x="59151" y="26737"/>
                  <a:pt x="36291" y="60392"/>
                </a:cubicBezTo>
                <a:cubicBezTo>
                  <a:pt x="15336" y="90237"/>
                  <a:pt x="12161" y="144212"/>
                  <a:pt x="38831" y="169612"/>
                </a:cubicBezTo>
                <a:cubicBezTo>
                  <a:pt x="66771" y="196282"/>
                  <a:pt x="66136" y="226127"/>
                  <a:pt x="65501" y="257877"/>
                </a:cubicBezTo>
                <a:cubicBezTo>
                  <a:pt x="65501" y="266132"/>
                  <a:pt x="66771" y="273752"/>
                  <a:pt x="67406" y="282007"/>
                </a:cubicBezTo>
                <a:cubicBezTo>
                  <a:pt x="95981" y="282007"/>
                  <a:pt x="121381" y="282007"/>
                  <a:pt x="147416" y="282007"/>
                </a:cubicBezTo>
                <a:cubicBezTo>
                  <a:pt x="148686" y="266767"/>
                  <a:pt x="149321" y="253432"/>
                  <a:pt x="150591" y="240732"/>
                </a:cubicBezTo>
                <a:cubicBezTo>
                  <a:pt x="205836" y="238827"/>
                  <a:pt x="205836" y="238827"/>
                  <a:pt x="214726" y="172787"/>
                </a:cubicBezTo>
                <a:cubicBezTo>
                  <a:pt x="221076" y="171517"/>
                  <a:pt x="228061" y="170247"/>
                  <a:pt x="235046" y="169612"/>
                </a:cubicBezTo>
                <a:close/>
              </a:path>
            </a:pathLst>
          </a:custGeom>
          <a:solidFill>
            <a:srgbClr val="16171C"/>
          </a:solidFill>
          <a:ln w="635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6E752CF-52AA-5554-723F-76489FFC3132}"/>
              </a:ext>
            </a:extLst>
          </p:cNvPr>
          <p:cNvSpPr/>
          <p:nvPr/>
        </p:nvSpPr>
        <p:spPr>
          <a:xfrm>
            <a:off x="6724499" y="5739129"/>
            <a:ext cx="123340" cy="73568"/>
          </a:xfrm>
          <a:custGeom>
            <a:avLst/>
            <a:gdLst>
              <a:gd name="connsiteX0" fmla="*/ 123341 w 123340"/>
              <a:gd name="connsiteY0" fmla="*/ 29210 h 73568"/>
              <a:gd name="connsiteX1" fmla="*/ 12850 w 123340"/>
              <a:gd name="connsiteY1" fmla="*/ 65405 h 73568"/>
              <a:gd name="connsiteX2" fmla="*/ 150 w 123340"/>
              <a:gd name="connsiteY2" fmla="*/ 40005 h 73568"/>
              <a:gd name="connsiteX3" fmla="*/ 20470 w 123340"/>
              <a:gd name="connsiteY3" fmla="*/ 16510 h 73568"/>
              <a:gd name="connsiteX4" fmla="*/ 51585 w 123340"/>
              <a:gd name="connsiteY4" fmla="*/ 14605 h 73568"/>
              <a:gd name="connsiteX5" fmla="*/ 101750 w 123340"/>
              <a:gd name="connsiteY5" fmla="*/ 0 h 73568"/>
              <a:gd name="connsiteX6" fmla="*/ 123341 w 123340"/>
              <a:gd name="connsiteY6" fmla="*/ 29210 h 7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40" h="73568">
                <a:moveTo>
                  <a:pt x="123341" y="29210"/>
                </a:moveTo>
                <a:cubicBezTo>
                  <a:pt x="105560" y="66040"/>
                  <a:pt x="46506" y="85725"/>
                  <a:pt x="12850" y="65405"/>
                </a:cubicBezTo>
                <a:cubicBezTo>
                  <a:pt x="5866" y="60960"/>
                  <a:pt x="-1119" y="47625"/>
                  <a:pt x="150" y="40005"/>
                </a:cubicBezTo>
                <a:cubicBezTo>
                  <a:pt x="2056" y="31115"/>
                  <a:pt x="11581" y="20955"/>
                  <a:pt x="20470" y="16510"/>
                </a:cubicBezTo>
                <a:cubicBezTo>
                  <a:pt x="29360" y="12700"/>
                  <a:pt x="41425" y="17145"/>
                  <a:pt x="51585" y="14605"/>
                </a:cubicBezTo>
                <a:cubicBezTo>
                  <a:pt x="67460" y="11430"/>
                  <a:pt x="82066" y="5715"/>
                  <a:pt x="101750" y="0"/>
                </a:cubicBezTo>
                <a:cubicBezTo>
                  <a:pt x="106195" y="5080"/>
                  <a:pt x="115085" y="17145"/>
                  <a:pt x="123341" y="29210"/>
                </a:cubicBezTo>
                <a:close/>
              </a:path>
            </a:pathLst>
          </a:custGeom>
          <a:solidFill>
            <a:srgbClr val="16171C"/>
          </a:solidFill>
          <a:ln w="635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0A8292C-42B9-889F-ADED-8508E5B66EE8}"/>
              </a:ext>
            </a:extLst>
          </p:cNvPr>
          <p:cNvSpPr/>
          <p:nvPr/>
        </p:nvSpPr>
        <p:spPr>
          <a:xfrm>
            <a:off x="10840084" y="3637279"/>
            <a:ext cx="68580" cy="55771"/>
          </a:xfrm>
          <a:custGeom>
            <a:avLst/>
            <a:gdLst>
              <a:gd name="connsiteX0" fmla="*/ 43815 w 68580"/>
              <a:gd name="connsiteY0" fmla="*/ 46355 h 55771"/>
              <a:gd name="connsiteX1" fmla="*/ 0 w 68580"/>
              <a:gd name="connsiteY1" fmla="*/ 45085 h 55771"/>
              <a:gd name="connsiteX2" fmla="*/ 0 w 68580"/>
              <a:gd name="connsiteY2" fmla="*/ 33020 h 55771"/>
              <a:gd name="connsiteX3" fmla="*/ 25400 w 68580"/>
              <a:gd name="connsiteY3" fmla="*/ 14605 h 55771"/>
              <a:gd name="connsiteX4" fmla="*/ 50165 w 68580"/>
              <a:gd name="connsiteY4" fmla="*/ 0 h 55771"/>
              <a:gd name="connsiteX5" fmla="*/ 62865 w 68580"/>
              <a:gd name="connsiteY5" fmla="*/ 1905 h 55771"/>
              <a:gd name="connsiteX6" fmla="*/ 68580 w 68580"/>
              <a:gd name="connsiteY6" fmla="*/ 29210 h 55771"/>
              <a:gd name="connsiteX7" fmla="*/ 43815 w 68580"/>
              <a:gd name="connsiteY7" fmla="*/ 46355 h 5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 h="55771">
                <a:moveTo>
                  <a:pt x="43815" y="46355"/>
                </a:moveTo>
                <a:cubicBezTo>
                  <a:pt x="29210" y="56515"/>
                  <a:pt x="13970" y="61595"/>
                  <a:pt x="0" y="45085"/>
                </a:cubicBezTo>
                <a:cubicBezTo>
                  <a:pt x="0" y="41275"/>
                  <a:pt x="0" y="36830"/>
                  <a:pt x="0" y="33020"/>
                </a:cubicBezTo>
                <a:cubicBezTo>
                  <a:pt x="8255" y="26670"/>
                  <a:pt x="17145" y="20955"/>
                  <a:pt x="25400" y="14605"/>
                </a:cubicBezTo>
                <a:cubicBezTo>
                  <a:pt x="33655" y="9525"/>
                  <a:pt x="41910" y="5080"/>
                  <a:pt x="50165" y="0"/>
                </a:cubicBezTo>
                <a:cubicBezTo>
                  <a:pt x="54610" y="635"/>
                  <a:pt x="58420" y="1270"/>
                  <a:pt x="62865" y="1905"/>
                </a:cubicBezTo>
                <a:cubicBezTo>
                  <a:pt x="64770" y="10795"/>
                  <a:pt x="66675" y="19685"/>
                  <a:pt x="68580" y="29210"/>
                </a:cubicBezTo>
                <a:cubicBezTo>
                  <a:pt x="59690" y="34925"/>
                  <a:pt x="52070" y="40640"/>
                  <a:pt x="43815" y="46355"/>
                </a:cubicBezTo>
                <a:close/>
              </a:path>
            </a:pathLst>
          </a:custGeom>
          <a:solidFill>
            <a:srgbClr val="16171C"/>
          </a:solidFill>
          <a:ln w="635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60E2C8-6913-5DBC-0993-864C6BC90A1F}"/>
              </a:ext>
            </a:extLst>
          </p:cNvPr>
          <p:cNvSpPr/>
          <p:nvPr/>
        </p:nvSpPr>
        <p:spPr>
          <a:xfrm>
            <a:off x="3228338" y="1973874"/>
            <a:ext cx="310514" cy="363369"/>
          </a:xfrm>
          <a:custGeom>
            <a:avLst/>
            <a:gdLst>
              <a:gd name="connsiteX0" fmla="*/ 292735 w 310514"/>
              <a:gd name="connsiteY0" fmla="*/ 226210 h 363369"/>
              <a:gd name="connsiteX1" fmla="*/ 263525 w 310514"/>
              <a:gd name="connsiteY1" fmla="*/ 120165 h 363369"/>
              <a:gd name="connsiteX2" fmla="*/ 33020 w 310514"/>
              <a:gd name="connsiteY2" fmla="*/ 49680 h 363369"/>
              <a:gd name="connsiteX3" fmla="*/ 9525 w 310514"/>
              <a:gd name="connsiteY3" fmla="*/ 59840 h 363369"/>
              <a:gd name="connsiteX4" fmla="*/ 19050 w 310514"/>
              <a:gd name="connsiteY4" fmla="*/ 43965 h 363369"/>
              <a:gd name="connsiteX5" fmla="*/ 275590 w 310514"/>
              <a:gd name="connsiteY5" fmla="*/ 110005 h 363369"/>
              <a:gd name="connsiteX6" fmla="*/ 310515 w 310514"/>
              <a:gd name="connsiteY6" fmla="*/ 235735 h 363369"/>
              <a:gd name="connsiteX7" fmla="*/ 282575 w 310514"/>
              <a:gd name="connsiteY7" fmla="*/ 245895 h 363369"/>
              <a:gd name="connsiteX8" fmla="*/ 281940 w 310514"/>
              <a:gd name="connsiteY8" fmla="*/ 278280 h 363369"/>
              <a:gd name="connsiteX9" fmla="*/ 249555 w 310514"/>
              <a:gd name="connsiteY9" fmla="*/ 313205 h 363369"/>
              <a:gd name="connsiteX10" fmla="*/ 215900 w 310514"/>
              <a:gd name="connsiteY10" fmla="*/ 351305 h 363369"/>
              <a:gd name="connsiteX11" fmla="*/ 212725 w 310514"/>
              <a:gd name="connsiteY11" fmla="*/ 363370 h 363369"/>
              <a:gd name="connsiteX12" fmla="*/ 50800 w 310514"/>
              <a:gd name="connsiteY12" fmla="*/ 363370 h 363369"/>
              <a:gd name="connsiteX13" fmla="*/ 0 w 310514"/>
              <a:gd name="connsiteY13" fmla="*/ 222400 h 363369"/>
              <a:gd name="connsiteX14" fmla="*/ 55245 w 310514"/>
              <a:gd name="connsiteY14" fmla="*/ 348130 h 363369"/>
              <a:gd name="connsiteX15" fmla="*/ 202565 w 310514"/>
              <a:gd name="connsiteY15" fmla="*/ 348130 h 363369"/>
              <a:gd name="connsiteX16" fmla="*/ 248920 w 310514"/>
              <a:gd name="connsiteY16" fmla="*/ 298600 h 363369"/>
              <a:gd name="connsiteX17" fmla="*/ 269240 w 310514"/>
              <a:gd name="connsiteY17" fmla="*/ 263040 h 363369"/>
              <a:gd name="connsiteX18" fmla="*/ 292735 w 310514"/>
              <a:gd name="connsiteY18" fmla="*/ 226210 h 36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514" h="363369">
                <a:moveTo>
                  <a:pt x="292735" y="226210"/>
                </a:moveTo>
                <a:cubicBezTo>
                  <a:pt x="282575" y="188110"/>
                  <a:pt x="272415" y="153820"/>
                  <a:pt x="263525" y="120165"/>
                </a:cubicBezTo>
                <a:cubicBezTo>
                  <a:pt x="235585" y="14755"/>
                  <a:pt x="116205" y="-21441"/>
                  <a:pt x="33020" y="49680"/>
                </a:cubicBezTo>
                <a:cubicBezTo>
                  <a:pt x="27305" y="54759"/>
                  <a:pt x="20955" y="59205"/>
                  <a:pt x="9525" y="59840"/>
                </a:cubicBezTo>
                <a:cubicBezTo>
                  <a:pt x="12700" y="54125"/>
                  <a:pt x="14605" y="47775"/>
                  <a:pt x="19050" y="43965"/>
                </a:cubicBezTo>
                <a:cubicBezTo>
                  <a:pt x="100330" y="-37316"/>
                  <a:pt x="243205" y="-485"/>
                  <a:pt x="275590" y="110005"/>
                </a:cubicBezTo>
                <a:cubicBezTo>
                  <a:pt x="287655" y="150645"/>
                  <a:pt x="298450" y="191920"/>
                  <a:pt x="310515" y="235735"/>
                </a:cubicBezTo>
                <a:cubicBezTo>
                  <a:pt x="303530" y="238275"/>
                  <a:pt x="294640" y="241450"/>
                  <a:pt x="282575" y="245895"/>
                </a:cubicBezTo>
                <a:cubicBezTo>
                  <a:pt x="282575" y="256055"/>
                  <a:pt x="286385" y="270025"/>
                  <a:pt x="281940" y="278280"/>
                </a:cubicBezTo>
                <a:cubicBezTo>
                  <a:pt x="274320" y="292250"/>
                  <a:pt x="260985" y="313205"/>
                  <a:pt x="249555" y="313205"/>
                </a:cubicBezTo>
                <a:cubicBezTo>
                  <a:pt x="219710" y="313840"/>
                  <a:pt x="212725" y="325905"/>
                  <a:pt x="215900" y="351305"/>
                </a:cubicBezTo>
                <a:cubicBezTo>
                  <a:pt x="216535" y="355115"/>
                  <a:pt x="213995" y="358925"/>
                  <a:pt x="212725" y="363370"/>
                </a:cubicBezTo>
                <a:cubicBezTo>
                  <a:pt x="156210" y="363370"/>
                  <a:pt x="100330" y="363370"/>
                  <a:pt x="50800" y="363370"/>
                </a:cubicBezTo>
                <a:cubicBezTo>
                  <a:pt x="33655" y="315745"/>
                  <a:pt x="17780" y="271295"/>
                  <a:pt x="0" y="222400"/>
                </a:cubicBezTo>
                <a:cubicBezTo>
                  <a:pt x="38735" y="257325"/>
                  <a:pt x="48260" y="301775"/>
                  <a:pt x="55245" y="348130"/>
                </a:cubicBezTo>
                <a:cubicBezTo>
                  <a:pt x="104140" y="348130"/>
                  <a:pt x="151765" y="348130"/>
                  <a:pt x="202565" y="348130"/>
                </a:cubicBezTo>
                <a:cubicBezTo>
                  <a:pt x="198755" y="313205"/>
                  <a:pt x="213360" y="297330"/>
                  <a:pt x="248920" y="298600"/>
                </a:cubicBezTo>
                <a:cubicBezTo>
                  <a:pt x="269875" y="299235"/>
                  <a:pt x="271780" y="279550"/>
                  <a:pt x="269240" y="263040"/>
                </a:cubicBezTo>
                <a:cubicBezTo>
                  <a:pt x="266700" y="243355"/>
                  <a:pt x="271780" y="228750"/>
                  <a:pt x="292735" y="226210"/>
                </a:cubicBezTo>
                <a:close/>
              </a:path>
            </a:pathLst>
          </a:custGeom>
          <a:solidFill>
            <a:srgbClr val="16171C"/>
          </a:solidFill>
          <a:ln w="635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5D972DC4-3782-41F6-19BA-930D1C51BAEC}"/>
              </a:ext>
            </a:extLst>
          </p:cNvPr>
          <p:cNvSpPr/>
          <p:nvPr/>
        </p:nvSpPr>
        <p:spPr>
          <a:xfrm>
            <a:off x="3561714" y="2175954"/>
            <a:ext cx="51434" cy="131445"/>
          </a:xfrm>
          <a:custGeom>
            <a:avLst/>
            <a:gdLst>
              <a:gd name="connsiteX0" fmla="*/ 0 w 51434"/>
              <a:gd name="connsiteY0" fmla="*/ 131445 h 131445"/>
              <a:gd name="connsiteX1" fmla="*/ 19050 w 51434"/>
              <a:gd name="connsiteY1" fmla="*/ 0 h 131445"/>
              <a:gd name="connsiteX2" fmla="*/ 51435 w 51434"/>
              <a:gd name="connsiteY2" fmla="*/ 54610 h 131445"/>
              <a:gd name="connsiteX3" fmla="*/ 0 w 51434"/>
              <a:gd name="connsiteY3" fmla="*/ 131445 h 131445"/>
            </a:gdLst>
            <a:ahLst/>
            <a:cxnLst>
              <a:cxn ang="0">
                <a:pos x="connsiteX0" y="connsiteY0"/>
              </a:cxn>
              <a:cxn ang="0">
                <a:pos x="connsiteX1" y="connsiteY1"/>
              </a:cxn>
              <a:cxn ang="0">
                <a:pos x="connsiteX2" y="connsiteY2"/>
              </a:cxn>
              <a:cxn ang="0">
                <a:pos x="connsiteX3" y="connsiteY3"/>
              </a:cxn>
            </a:cxnLst>
            <a:rect l="l" t="t" r="r" b="b"/>
            <a:pathLst>
              <a:path w="51434" h="131445">
                <a:moveTo>
                  <a:pt x="0" y="131445"/>
                </a:moveTo>
                <a:cubicBezTo>
                  <a:pt x="38735" y="92710"/>
                  <a:pt x="52070" y="50800"/>
                  <a:pt x="19050" y="0"/>
                </a:cubicBezTo>
                <a:cubicBezTo>
                  <a:pt x="43180" y="8890"/>
                  <a:pt x="51435" y="23495"/>
                  <a:pt x="51435" y="54610"/>
                </a:cubicBezTo>
                <a:cubicBezTo>
                  <a:pt x="51435" y="91440"/>
                  <a:pt x="33655" y="120650"/>
                  <a:pt x="0" y="131445"/>
                </a:cubicBezTo>
                <a:close/>
              </a:path>
            </a:pathLst>
          </a:custGeom>
          <a:solidFill>
            <a:srgbClr val="16171C"/>
          </a:solidFill>
          <a:ln w="635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12C15E9-F85B-1DF9-ECE8-57B3AF6AFFDF}"/>
              </a:ext>
            </a:extLst>
          </p:cNvPr>
          <p:cNvSpPr/>
          <p:nvPr/>
        </p:nvSpPr>
        <p:spPr>
          <a:xfrm>
            <a:off x="3540124" y="2195004"/>
            <a:ext cx="35148" cy="85089"/>
          </a:xfrm>
          <a:custGeom>
            <a:avLst/>
            <a:gdLst>
              <a:gd name="connsiteX0" fmla="*/ 16510 w 35148"/>
              <a:gd name="connsiteY0" fmla="*/ 0 h 85089"/>
              <a:gd name="connsiteX1" fmla="*/ 0 w 35148"/>
              <a:gd name="connsiteY1" fmla="*/ 85090 h 85089"/>
              <a:gd name="connsiteX2" fmla="*/ 16510 w 35148"/>
              <a:gd name="connsiteY2" fmla="*/ 0 h 85089"/>
            </a:gdLst>
            <a:ahLst/>
            <a:cxnLst>
              <a:cxn ang="0">
                <a:pos x="connsiteX0" y="connsiteY0"/>
              </a:cxn>
              <a:cxn ang="0">
                <a:pos x="connsiteX1" y="connsiteY1"/>
              </a:cxn>
              <a:cxn ang="0">
                <a:pos x="connsiteX2" y="connsiteY2"/>
              </a:cxn>
            </a:cxnLst>
            <a:rect l="l" t="t" r="r" b="b"/>
            <a:pathLst>
              <a:path w="35148" h="85089">
                <a:moveTo>
                  <a:pt x="16510" y="0"/>
                </a:moveTo>
                <a:cubicBezTo>
                  <a:pt x="46355" y="30480"/>
                  <a:pt x="40005" y="64770"/>
                  <a:pt x="0" y="85090"/>
                </a:cubicBezTo>
                <a:cubicBezTo>
                  <a:pt x="22225" y="59690"/>
                  <a:pt x="29210" y="31750"/>
                  <a:pt x="16510" y="0"/>
                </a:cubicBezTo>
                <a:close/>
              </a:path>
            </a:pathLst>
          </a:custGeom>
          <a:solidFill>
            <a:srgbClr val="16171C"/>
          </a:solidFill>
          <a:ln w="635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E5817D1-73EC-24A5-6B13-BE48F848A301}"/>
              </a:ext>
            </a:extLst>
          </p:cNvPr>
          <p:cNvSpPr/>
          <p:nvPr/>
        </p:nvSpPr>
        <p:spPr>
          <a:xfrm>
            <a:off x="3329940" y="5639434"/>
            <a:ext cx="78739" cy="60960"/>
          </a:xfrm>
          <a:custGeom>
            <a:avLst/>
            <a:gdLst>
              <a:gd name="connsiteX0" fmla="*/ 27305 w 78739"/>
              <a:gd name="connsiteY0" fmla="*/ 60960 h 60960"/>
              <a:gd name="connsiteX1" fmla="*/ 0 w 78739"/>
              <a:gd name="connsiteY1" fmla="*/ 31750 h 60960"/>
              <a:gd name="connsiteX2" fmla="*/ 4445 w 78739"/>
              <a:gd name="connsiteY2" fmla="*/ 26035 h 60960"/>
              <a:gd name="connsiteX3" fmla="*/ 34290 w 78739"/>
              <a:gd name="connsiteY3" fmla="*/ 42545 h 60960"/>
              <a:gd name="connsiteX4" fmla="*/ 70485 w 78739"/>
              <a:gd name="connsiteY4" fmla="*/ 0 h 60960"/>
              <a:gd name="connsiteX5" fmla="*/ 78740 w 78739"/>
              <a:gd name="connsiteY5" fmla="*/ 7620 h 60960"/>
              <a:gd name="connsiteX6" fmla="*/ 27305 w 78739"/>
              <a:gd name="connsiteY6" fmla="*/ 60960 h 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39" h="60960">
                <a:moveTo>
                  <a:pt x="27305" y="60960"/>
                </a:moveTo>
                <a:cubicBezTo>
                  <a:pt x="16510" y="48895"/>
                  <a:pt x="8255" y="40640"/>
                  <a:pt x="0" y="31750"/>
                </a:cubicBezTo>
                <a:cubicBezTo>
                  <a:pt x="1270" y="29845"/>
                  <a:pt x="3175" y="27940"/>
                  <a:pt x="4445" y="26035"/>
                </a:cubicBezTo>
                <a:cubicBezTo>
                  <a:pt x="12065" y="30480"/>
                  <a:pt x="20320" y="34925"/>
                  <a:pt x="34290" y="42545"/>
                </a:cubicBezTo>
                <a:cubicBezTo>
                  <a:pt x="45720" y="29210"/>
                  <a:pt x="57785" y="14605"/>
                  <a:pt x="70485" y="0"/>
                </a:cubicBezTo>
                <a:cubicBezTo>
                  <a:pt x="73025" y="2540"/>
                  <a:pt x="76200" y="5080"/>
                  <a:pt x="78740" y="7620"/>
                </a:cubicBezTo>
                <a:cubicBezTo>
                  <a:pt x="62865" y="24765"/>
                  <a:pt x="46355" y="41275"/>
                  <a:pt x="27305" y="60960"/>
                </a:cubicBezTo>
                <a:close/>
              </a:path>
            </a:pathLst>
          </a:custGeom>
          <a:solidFill>
            <a:srgbClr val="16171C"/>
          </a:solidFill>
          <a:ln w="635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C63A9DA-4E94-E5DB-89DE-F43371225EFF}"/>
              </a:ext>
            </a:extLst>
          </p:cNvPr>
          <p:cNvSpPr/>
          <p:nvPr/>
        </p:nvSpPr>
        <p:spPr>
          <a:xfrm>
            <a:off x="3329304" y="5589270"/>
            <a:ext cx="60325" cy="34925"/>
          </a:xfrm>
          <a:custGeom>
            <a:avLst/>
            <a:gdLst>
              <a:gd name="connsiteX0" fmla="*/ 60325 w 60325"/>
              <a:gd name="connsiteY0" fmla="*/ 7620 h 34925"/>
              <a:gd name="connsiteX1" fmla="*/ 24130 w 60325"/>
              <a:gd name="connsiteY1" fmla="*/ 34925 h 34925"/>
              <a:gd name="connsiteX2" fmla="*/ 0 w 60325"/>
              <a:gd name="connsiteY2" fmla="*/ 9525 h 34925"/>
              <a:gd name="connsiteX3" fmla="*/ 4445 w 60325"/>
              <a:gd name="connsiteY3" fmla="*/ 3810 h 34925"/>
              <a:gd name="connsiteX4" fmla="*/ 29210 w 60325"/>
              <a:gd name="connsiteY4" fmla="*/ 17145 h 34925"/>
              <a:gd name="connsiteX5" fmla="*/ 53340 w 60325"/>
              <a:gd name="connsiteY5" fmla="*/ 0 h 34925"/>
              <a:gd name="connsiteX6" fmla="*/ 60325 w 60325"/>
              <a:gd name="connsiteY6" fmla="*/ 7620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25" h="34925">
                <a:moveTo>
                  <a:pt x="60325" y="7620"/>
                </a:moveTo>
                <a:cubicBezTo>
                  <a:pt x="48895" y="15875"/>
                  <a:pt x="37465" y="24765"/>
                  <a:pt x="24130" y="34925"/>
                </a:cubicBezTo>
                <a:cubicBezTo>
                  <a:pt x="17780" y="27940"/>
                  <a:pt x="8890" y="18415"/>
                  <a:pt x="0" y="9525"/>
                </a:cubicBezTo>
                <a:cubicBezTo>
                  <a:pt x="1270" y="7620"/>
                  <a:pt x="2540" y="5715"/>
                  <a:pt x="4445" y="3810"/>
                </a:cubicBezTo>
                <a:cubicBezTo>
                  <a:pt x="12700" y="8255"/>
                  <a:pt x="20955" y="12700"/>
                  <a:pt x="29210" y="17145"/>
                </a:cubicBezTo>
                <a:cubicBezTo>
                  <a:pt x="37465" y="11430"/>
                  <a:pt x="45085" y="5715"/>
                  <a:pt x="53340" y="0"/>
                </a:cubicBezTo>
                <a:cubicBezTo>
                  <a:pt x="55245" y="2540"/>
                  <a:pt x="57785" y="5080"/>
                  <a:pt x="60325" y="7620"/>
                </a:cubicBezTo>
                <a:close/>
              </a:path>
            </a:pathLst>
          </a:custGeom>
          <a:solidFill>
            <a:srgbClr val="16171C"/>
          </a:solidFill>
          <a:ln w="635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FA28B40-8DA1-DF41-77A3-56E5E182A7C2}"/>
              </a:ext>
            </a:extLst>
          </p:cNvPr>
          <p:cNvSpPr/>
          <p:nvPr/>
        </p:nvSpPr>
        <p:spPr>
          <a:xfrm>
            <a:off x="3393974" y="5569502"/>
            <a:ext cx="14070" cy="12782"/>
          </a:xfrm>
          <a:custGeom>
            <a:avLst/>
            <a:gdLst>
              <a:gd name="connsiteX0" fmla="*/ 14070 w 14070"/>
              <a:gd name="connsiteY0" fmla="*/ 5162 h 12782"/>
              <a:gd name="connsiteX1" fmla="*/ 3275 w 14070"/>
              <a:gd name="connsiteY1" fmla="*/ 12782 h 12782"/>
              <a:gd name="connsiteX2" fmla="*/ 100 w 14070"/>
              <a:gd name="connsiteY2" fmla="*/ 6432 h 12782"/>
              <a:gd name="connsiteX3" fmla="*/ 5815 w 14070"/>
              <a:gd name="connsiteY3" fmla="*/ 82 h 12782"/>
              <a:gd name="connsiteX4" fmla="*/ 14070 w 14070"/>
              <a:gd name="connsiteY4" fmla="*/ 5162 h 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 h="12782">
                <a:moveTo>
                  <a:pt x="14070" y="5162"/>
                </a:moveTo>
                <a:cubicBezTo>
                  <a:pt x="8990" y="8337"/>
                  <a:pt x="6450" y="10877"/>
                  <a:pt x="3275" y="12782"/>
                </a:cubicBezTo>
                <a:cubicBezTo>
                  <a:pt x="2005" y="10877"/>
                  <a:pt x="-535" y="7702"/>
                  <a:pt x="100" y="6432"/>
                </a:cubicBezTo>
                <a:cubicBezTo>
                  <a:pt x="735" y="3892"/>
                  <a:pt x="3275" y="1352"/>
                  <a:pt x="5815" y="82"/>
                </a:cubicBezTo>
                <a:cubicBezTo>
                  <a:pt x="7085" y="-553"/>
                  <a:pt x="10260" y="2622"/>
                  <a:pt x="14070" y="5162"/>
                </a:cubicBezTo>
                <a:close/>
              </a:path>
            </a:pathLst>
          </a:custGeom>
          <a:solidFill>
            <a:srgbClr val="16171C"/>
          </a:solidFill>
          <a:ln w="635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0F1A7B6-219D-8DC7-84FB-B9E3733E3E6B}"/>
              </a:ext>
            </a:extLst>
          </p:cNvPr>
          <p:cNvSpPr/>
          <p:nvPr/>
        </p:nvSpPr>
        <p:spPr>
          <a:xfrm>
            <a:off x="3384550" y="5582284"/>
            <a:ext cx="4445" cy="6350"/>
          </a:xfrm>
          <a:custGeom>
            <a:avLst/>
            <a:gdLst>
              <a:gd name="connsiteX0" fmla="*/ 0 w 4445"/>
              <a:gd name="connsiteY0" fmla="*/ 3810 h 6350"/>
              <a:gd name="connsiteX1" fmla="*/ 2540 w 4445"/>
              <a:gd name="connsiteY1" fmla="*/ 0 h 6350"/>
              <a:gd name="connsiteX2" fmla="*/ 4445 w 4445"/>
              <a:gd name="connsiteY2" fmla="*/ 1905 h 6350"/>
              <a:gd name="connsiteX3" fmla="*/ 2540 w 4445"/>
              <a:gd name="connsiteY3" fmla="*/ 6350 h 6350"/>
              <a:gd name="connsiteX4" fmla="*/ 0 w 4445"/>
              <a:gd name="connsiteY4" fmla="*/ 3810 h 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 h="6350">
                <a:moveTo>
                  <a:pt x="0" y="3810"/>
                </a:moveTo>
                <a:cubicBezTo>
                  <a:pt x="635" y="2540"/>
                  <a:pt x="1270" y="1270"/>
                  <a:pt x="2540" y="0"/>
                </a:cubicBezTo>
                <a:cubicBezTo>
                  <a:pt x="3175" y="635"/>
                  <a:pt x="4445" y="1270"/>
                  <a:pt x="4445" y="1905"/>
                </a:cubicBezTo>
                <a:cubicBezTo>
                  <a:pt x="3810" y="3175"/>
                  <a:pt x="3175" y="4445"/>
                  <a:pt x="2540" y="6350"/>
                </a:cubicBezTo>
                <a:cubicBezTo>
                  <a:pt x="1905" y="5080"/>
                  <a:pt x="1270" y="4445"/>
                  <a:pt x="0" y="3810"/>
                </a:cubicBezTo>
                <a:close/>
              </a:path>
            </a:pathLst>
          </a:custGeom>
          <a:solidFill>
            <a:srgbClr val="16171C"/>
          </a:solidFill>
          <a:ln w="635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672012D-F5DD-BF24-3CCF-1D48D5945579}"/>
              </a:ext>
            </a:extLst>
          </p:cNvPr>
          <p:cNvSpPr/>
          <p:nvPr/>
        </p:nvSpPr>
        <p:spPr>
          <a:xfrm>
            <a:off x="3429609" y="5442584"/>
            <a:ext cx="37598" cy="50800"/>
          </a:xfrm>
          <a:custGeom>
            <a:avLst/>
            <a:gdLst>
              <a:gd name="connsiteX0" fmla="*/ 20345 w 37598"/>
              <a:gd name="connsiteY0" fmla="*/ 50800 h 50800"/>
              <a:gd name="connsiteX1" fmla="*/ 25 w 37598"/>
              <a:gd name="connsiteY1" fmla="*/ 24765 h 50800"/>
              <a:gd name="connsiteX2" fmla="*/ 17806 w 37598"/>
              <a:gd name="connsiteY2" fmla="*/ 0 h 50800"/>
              <a:gd name="connsiteX3" fmla="*/ 37490 w 37598"/>
              <a:gd name="connsiteY3" fmla="*/ 22225 h 50800"/>
              <a:gd name="connsiteX4" fmla="*/ 20345 w 37598"/>
              <a:gd name="connsiteY4" fmla="*/ 50800 h 5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98" h="50800">
                <a:moveTo>
                  <a:pt x="20345" y="50800"/>
                </a:moveTo>
                <a:cubicBezTo>
                  <a:pt x="10820" y="39370"/>
                  <a:pt x="-610" y="31115"/>
                  <a:pt x="25" y="24765"/>
                </a:cubicBezTo>
                <a:cubicBezTo>
                  <a:pt x="1295" y="15875"/>
                  <a:pt x="11456" y="8255"/>
                  <a:pt x="17806" y="0"/>
                </a:cubicBezTo>
                <a:cubicBezTo>
                  <a:pt x="24790" y="7620"/>
                  <a:pt x="35586" y="13970"/>
                  <a:pt x="37490" y="22225"/>
                </a:cubicBezTo>
                <a:cubicBezTo>
                  <a:pt x="38761" y="29210"/>
                  <a:pt x="28600" y="38100"/>
                  <a:pt x="20345" y="50800"/>
                </a:cubicBezTo>
                <a:close/>
              </a:path>
            </a:pathLst>
          </a:custGeom>
          <a:solidFill>
            <a:srgbClr val="16171C"/>
          </a:solidFill>
          <a:ln w="635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D2761CD6-02D4-1611-533D-A6EEE2BA0954}"/>
              </a:ext>
            </a:extLst>
          </p:cNvPr>
          <p:cNvSpPr/>
          <p:nvPr/>
        </p:nvSpPr>
        <p:spPr>
          <a:xfrm>
            <a:off x="2602101" y="3803966"/>
            <a:ext cx="389394" cy="481648"/>
          </a:xfrm>
          <a:custGeom>
            <a:avLst/>
            <a:gdLst>
              <a:gd name="connsiteX0" fmla="*/ 89664 w 389394"/>
              <a:gd name="connsiteY0" fmla="*/ 481649 h 481648"/>
              <a:gd name="connsiteX1" fmla="*/ 89664 w 389394"/>
              <a:gd name="connsiteY1" fmla="*/ 345124 h 481648"/>
              <a:gd name="connsiteX2" fmla="*/ 3939 w 389394"/>
              <a:gd name="connsiteY2" fmla="*/ 144464 h 481648"/>
              <a:gd name="connsiteX3" fmla="*/ 192534 w 389394"/>
              <a:gd name="connsiteY3" fmla="*/ 954 h 481648"/>
              <a:gd name="connsiteX4" fmla="*/ 334139 w 389394"/>
              <a:gd name="connsiteY4" fmla="*/ 91759 h 481648"/>
              <a:gd name="connsiteX5" fmla="*/ 387479 w 389394"/>
              <a:gd name="connsiteY5" fmla="*/ 251144 h 481648"/>
              <a:gd name="connsiteX6" fmla="*/ 358269 w 389394"/>
              <a:gd name="connsiteY6" fmla="*/ 279084 h 481648"/>
              <a:gd name="connsiteX7" fmla="*/ 362079 w 389394"/>
              <a:gd name="connsiteY7" fmla="*/ 368619 h 481648"/>
              <a:gd name="connsiteX8" fmla="*/ 292229 w 389394"/>
              <a:gd name="connsiteY8" fmla="*/ 376874 h 481648"/>
              <a:gd name="connsiteX9" fmla="*/ 292229 w 389394"/>
              <a:gd name="connsiteY9" fmla="*/ 481014 h 48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394" h="481648">
                <a:moveTo>
                  <a:pt x="89664" y="481649"/>
                </a:moveTo>
                <a:cubicBezTo>
                  <a:pt x="89664" y="481649"/>
                  <a:pt x="105539" y="367984"/>
                  <a:pt x="89664" y="345124"/>
                </a:cubicBezTo>
                <a:cubicBezTo>
                  <a:pt x="73789" y="322264"/>
                  <a:pt x="-20191" y="282259"/>
                  <a:pt x="3939" y="144464"/>
                </a:cubicBezTo>
                <a:cubicBezTo>
                  <a:pt x="28069" y="6669"/>
                  <a:pt x="165864" y="-4126"/>
                  <a:pt x="192534" y="954"/>
                </a:cubicBezTo>
                <a:cubicBezTo>
                  <a:pt x="219204" y="6034"/>
                  <a:pt x="316994" y="53024"/>
                  <a:pt x="334139" y="91759"/>
                </a:cubicBezTo>
                <a:cubicBezTo>
                  <a:pt x="351284" y="130494"/>
                  <a:pt x="378589" y="239079"/>
                  <a:pt x="387479" y="251144"/>
                </a:cubicBezTo>
                <a:cubicBezTo>
                  <a:pt x="397004" y="263209"/>
                  <a:pt x="368429" y="276544"/>
                  <a:pt x="358269" y="279084"/>
                </a:cubicBezTo>
                <a:cubicBezTo>
                  <a:pt x="348109" y="281624"/>
                  <a:pt x="386209" y="359094"/>
                  <a:pt x="362079" y="368619"/>
                </a:cubicBezTo>
                <a:cubicBezTo>
                  <a:pt x="337949" y="378144"/>
                  <a:pt x="292229" y="376874"/>
                  <a:pt x="292229" y="376874"/>
                </a:cubicBezTo>
                <a:lnTo>
                  <a:pt x="292229" y="481014"/>
                </a:lnTo>
              </a:path>
            </a:pathLst>
          </a:custGeom>
          <a:noFill/>
          <a:ln w="12700" cap="flat">
            <a:solidFill>
              <a:srgbClr val="16171C"/>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8C815DD4-0655-D66C-AE70-2AC9105BD4C0}"/>
              </a:ext>
            </a:extLst>
          </p:cNvPr>
          <p:cNvSpPr/>
          <p:nvPr/>
        </p:nvSpPr>
        <p:spPr>
          <a:xfrm>
            <a:off x="2575560" y="3761740"/>
            <a:ext cx="165100" cy="165100"/>
          </a:xfrm>
          <a:custGeom>
            <a:avLst/>
            <a:gdLst>
              <a:gd name="connsiteX0" fmla="*/ 165100 w 165100"/>
              <a:gd name="connsiteY0" fmla="*/ 82550 h 165100"/>
              <a:gd name="connsiteX1" fmla="*/ 82550 w 165100"/>
              <a:gd name="connsiteY1" fmla="*/ 165100 h 165100"/>
              <a:gd name="connsiteX2" fmla="*/ 0 w 165100"/>
              <a:gd name="connsiteY2" fmla="*/ 82550 h 165100"/>
              <a:gd name="connsiteX3" fmla="*/ 82550 w 165100"/>
              <a:gd name="connsiteY3" fmla="*/ 0 h 165100"/>
              <a:gd name="connsiteX4" fmla="*/ 165100 w 165100"/>
              <a:gd name="connsiteY4" fmla="*/ 8255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 h="165100">
                <a:moveTo>
                  <a:pt x="165100" y="82550"/>
                </a:moveTo>
                <a:cubicBezTo>
                  <a:pt x="165100" y="128141"/>
                  <a:pt x="128141" y="165100"/>
                  <a:pt x="82550" y="165100"/>
                </a:cubicBezTo>
                <a:cubicBezTo>
                  <a:pt x="36959" y="165100"/>
                  <a:pt x="0" y="128141"/>
                  <a:pt x="0" y="82550"/>
                </a:cubicBezTo>
                <a:cubicBezTo>
                  <a:pt x="0" y="36959"/>
                  <a:pt x="36959" y="0"/>
                  <a:pt x="82550" y="0"/>
                </a:cubicBezTo>
                <a:cubicBezTo>
                  <a:pt x="128141" y="0"/>
                  <a:pt x="165100" y="36959"/>
                  <a:pt x="165100" y="82550"/>
                </a:cubicBezTo>
                <a:close/>
              </a:path>
            </a:pathLst>
          </a:custGeom>
          <a:noFill/>
          <a:ln w="12700" cap="flat">
            <a:solidFill>
              <a:srgbClr val="16171C"/>
            </a:solidFill>
            <a:prstDash val="solid"/>
            <a:miter/>
          </a:ln>
        </p:spPr>
        <p:txBody>
          <a:bodyPr rtlCol="0" anchor="ctr"/>
          <a:lstStyle/>
          <a:p>
            <a:endParaRPr lang="en-US"/>
          </a:p>
        </p:txBody>
      </p:sp>
      <p:grpSp>
        <p:nvGrpSpPr>
          <p:cNvPr id="83" name="Graphic 3">
            <a:extLst>
              <a:ext uri="{FF2B5EF4-FFF2-40B4-BE49-F238E27FC236}">
                <a16:creationId xmlns:a16="http://schemas.microsoft.com/office/drawing/2014/main" id="{FE168E7B-D5CF-1857-FF2A-9C99BCF9D44F}"/>
              </a:ext>
            </a:extLst>
          </p:cNvPr>
          <p:cNvGrpSpPr/>
          <p:nvPr/>
        </p:nvGrpSpPr>
        <p:grpSpPr>
          <a:xfrm>
            <a:off x="2618740" y="3829050"/>
            <a:ext cx="78740" cy="12700"/>
            <a:chOff x="2618740" y="3829050"/>
            <a:chExt cx="78740" cy="12700"/>
          </a:xfrm>
          <a:solidFill>
            <a:srgbClr val="000000"/>
          </a:solidFill>
        </p:grpSpPr>
        <p:sp>
          <p:nvSpPr>
            <p:cNvPr id="84" name="Freeform 83">
              <a:extLst>
                <a:ext uri="{FF2B5EF4-FFF2-40B4-BE49-F238E27FC236}">
                  <a16:creationId xmlns:a16="http://schemas.microsoft.com/office/drawing/2014/main" id="{551A50FE-0527-E27A-B8C8-83946099E9B9}"/>
                </a:ext>
              </a:extLst>
            </p:cNvPr>
            <p:cNvSpPr/>
            <p:nvPr/>
          </p:nvSpPr>
          <p:spPr>
            <a:xfrm>
              <a:off x="2618740" y="3829050"/>
              <a:ext cx="12700" cy="12700"/>
            </a:xfrm>
            <a:custGeom>
              <a:avLst/>
              <a:gdLst>
                <a:gd name="connsiteX0" fmla="*/ 12700 w 12700"/>
                <a:gd name="connsiteY0" fmla="*/ 6350 h 12700"/>
                <a:gd name="connsiteX1" fmla="*/ 6350 w 12700"/>
                <a:gd name="connsiteY1" fmla="*/ 12700 h 12700"/>
                <a:gd name="connsiteX2" fmla="*/ 0 w 12700"/>
                <a:gd name="connsiteY2" fmla="*/ 6350 h 12700"/>
                <a:gd name="connsiteX3" fmla="*/ 6350 w 12700"/>
                <a:gd name="connsiteY3" fmla="*/ 0 h 12700"/>
                <a:gd name="connsiteX4" fmla="*/ 12700 w 12700"/>
                <a:gd name="connsiteY4" fmla="*/ 635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12700" y="6350"/>
                  </a:moveTo>
                  <a:cubicBezTo>
                    <a:pt x="12700" y="9857"/>
                    <a:pt x="9857" y="12700"/>
                    <a:pt x="6350" y="12700"/>
                  </a:cubicBezTo>
                  <a:cubicBezTo>
                    <a:pt x="2843" y="12700"/>
                    <a:pt x="0" y="9857"/>
                    <a:pt x="0" y="6350"/>
                  </a:cubicBezTo>
                  <a:cubicBezTo>
                    <a:pt x="0" y="2843"/>
                    <a:pt x="2843" y="0"/>
                    <a:pt x="6350" y="0"/>
                  </a:cubicBezTo>
                  <a:cubicBezTo>
                    <a:pt x="9857" y="0"/>
                    <a:pt x="12700" y="2843"/>
                    <a:pt x="12700" y="6350"/>
                  </a:cubicBezTo>
                  <a:close/>
                </a:path>
              </a:pathLst>
            </a:custGeom>
            <a:solidFill>
              <a:srgbClr val="000000"/>
            </a:solidFill>
            <a:ln w="635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08240713-410E-1D11-2CD9-F737052E29F2}"/>
                </a:ext>
              </a:extLst>
            </p:cNvPr>
            <p:cNvSpPr/>
            <p:nvPr/>
          </p:nvSpPr>
          <p:spPr>
            <a:xfrm>
              <a:off x="2684780" y="3829050"/>
              <a:ext cx="12700" cy="12700"/>
            </a:xfrm>
            <a:custGeom>
              <a:avLst/>
              <a:gdLst>
                <a:gd name="connsiteX0" fmla="*/ 12700 w 12700"/>
                <a:gd name="connsiteY0" fmla="*/ 6350 h 12700"/>
                <a:gd name="connsiteX1" fmla="*/ 6350 w 12700"/>
                <a:gd name="connsiteY1" fmla="*/ 12700 h 12700"/>
                <a:gd name="connsiteX2" fmla="*/ 0 w 12700"/>
                <a:gd name="connsiteY2" fmla="*/ 6350 h 12700"/>
                <a:gd name="connsiteX3" fmla="*/ 6350 w 12700"/>
                <a:gd name="connsiteY3" fmla="*/ 0 h 12700"/>
                <a:gd name="connsiteX4" fmla="*/ 12700 w 12700"/>
                <a:gd name="connsiteY4" fmla="*/ 635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12700" y="6350"/>
                  </a:moveTo>
                  <a:cubicBezTo>
                    <a:pt x="12700" y="9857"/>
                    <a:pt x="9857" y="12700"/>
                    <a:pt x="6350" y="12700"/>
                  </a:cubicBezTo>
                  <a:cubicBezTo>
                    <a:pt x="2843" y="12700"/>
                    <a:pt x="0" y="9857"/>
                    <a:pt x="0" y="6350"/>
                  </a:cubicBezTo>
                  <a:cubicBezTo>
                    <a:pt x="0" y="2843"/>
                    <a:pt x="2843" y="0"/>
                    <a:pt x="6350" y="0"/>
                  </a:cubicBezTo>
                  <a:cubicBezTo>
                    <a:pt x="9857" y="0"/>
                    <a:pt x="12700" y="2843"/>
                    <a:pt x="12700" y="6350"/>
                  </a:cubicBezTo>
                  <a:close/>
                </a:path>
              </a:pathLst>
            </a:custGeom>
            <a:solidFill>
              <a:srgbClr val="000000"/>
            </a:solidFill>
            <a:ln w="6350"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3D9F7FD3-A238-316A-032E-4ED74DA4498F}"/>
              </a:ext>
            </a:extLst>
          </p:cNvPr>
          <p:cNvSpPr/>
          <p:nvPr/>
        </p:nvSpPr>
        <p:spPr>
          <a:xfrm>
            <a:off x="2621279" y="3859529"/>
            <a:ext cx="74295" cy="21590"/>
          </a:xfrm>
          <a:custGeom>
            <a:avLst/>
            <a:gdLst>
              <a:gd name="connsiteX0" fmla="*/ 74295 w 74295"/>
              <a:gd name="connsiteY0" fmla="*/ 1270 h 21590"/>
              <a:gd name="connsiteX1" fmla="*/ 37465 w 74295"/>
              <a:gd name="connsiteY1" fmla="*/ 21590 h 21590"/>
              <a:gd name="connsiteX2" fmla="*/ 0 w 74295"/>
              <a:gd name="connsiteY2" fmla="*/ 0 h 21590"/>
            </a:gdLst>
            <a:ahLst/>
            <a:cxnLst>
              <a:cxn ang="0">
                <a:pos x="connsiteX0" y="connsiteY0"/>
              </a:cxn>
              <a:cxn ang="0">
                <a:pos x="connsiteX1" y="connsiteY1"/>
              </a:cxn>
              <a:cxn ang="0">
                <a:pos x="connsiteX2" y="connsiteY2"/>
              </a:cxn>
            </a:cxnLst>
            <a:rect l="l" t="t" r="r" b="b"/>
            <a:pathLst>
              <a:path w="74295" h="21590">
                <a:moveTo>
                  <a:pt x="74295" y="1270"/>
                </a:moveTo>
                <a:cubicBezTo>
                  <a:pt x="66675" y="13335"/>
                  <a:pt x="52705" y="21590"/>
                  <a:pt x="37465" y="21590"/>
                </a:cubicBezTo>
                <a:cubicBezTo>
                  <a:pt x="21590" y="21590"/>
                  <a:pt x="6985" y="12700"/>
                  <a:pt x="0" y="0"/>
                </a:cubicBezTo>
              </a:path>
            </a:pathLst>
          </a:custGeom>
          <a:noFill/>
          <a:ln w="12700" cap="flat">
            <a:solidFill>
              <a:srgbClr val="000000"/>
            </a:solid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7CF58046-43A0-1E7C-F3D3-D933BD75A4DB}"/>
              </a:ext>
            </a:extLst>
          </p:cNvPr>
          <p:cNvSpPr/>
          <p:nvPr/>
        </p:nvSpPr>
        <p:spPr>
          <a:xfrm>
            <a:off x="2762250" y="3761740"/>
            <a:ext cx="165100" cy="165100"/>
          </a:xfrm>
          <a:custGeom>
            <a:avLst/>
            <a:gdLst>
              <a:gd name="connsiteX0" fmla="*/ 165100 w 165100"/>
              <a:gd name="connsiteY0" fmla="*/ 82550 h 165100"/>
              <a:gd name="connsiteX1" fmla="*/ 82550 w 165100"/>
              <a:gd name="connsiteY1" fmla="*/ 165100 h 165100"/>
              <a:gd name="connsiteX2" fmla="*/ 0 w 165100"/>
              <a:gd name="connsiteY2" fmla="*/ 82550 h 165100"/>
              <a:gd name="connsiteX3" fmla="*/ 82550 w 165100"/>
              <a:gd name="connsiteY3" fmla="*/ 0 h 165100"/>
              <a:gd name="connsiteX4" fmla="*/ 165100 w 165100"/>
              <a:gd name="connsiteY4" fmla="*/ 8255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 h="165100">
                <a:moveTo>
                  <a:pt x="165100" y="82550"/>
                </a:moveTo>
                <a:cubicBezTo>
                  <a:pt x="165100" y="128141"/>
                  <a:pt x="128141" y="165100"/>
                  <a:pt x="82550" y="165100"/>
                </a:cubicBezTo>
                <a:cubicBezTo>
                  <a:pt x="36959" y="165100"/>
                  <a:pt x="0" y="128141"/>
                  <a:pt x="0" y="82550"/>
                </a:cubicBezTo>
                <a:cubicBezTo>
                  <a:pt x="0" y="36959"/>
                  <a:pt x="36959" y="0"/>
                  <a:pt x="82550" y="0"/>
                </a:cubicBezTo>
                <a:cubicBezTo>
                  <a:pt x="128141" y="0"/>
                  <a:pt x="165100" y="36959"/>
                  <a:pt x="165100" y="82550"/>
                </a:cubicBezTo>
                <a:close/>
              </a:path>
            </a:pathLst>
          </a:custGeom>
          <a:noFill/>
          <a:ln w="12700" cap="flat">
            <a:solidFill>
              <a:srgbClr val="16171C"/>
            </a:solidFill>
            <a:prstDash val="solid"/>
            <a:miter/>
          </a:ln>
        </p:spPr>
        <p:txBody>
          <a:bodyPr rtlCol="0" anchor="ctr"/>
          <a:lstStyle/>
          <a:p>
            <a:endParaRPr lang="en-US"/>
          </a:p>
        </p:txBody>
      </p:sp>
      <p:grpSp>
        <p:nvGrpSpPr>
          <p:cNvPr id="88" name="Graphic 3">
            <a:extLst>
              <a:ext uri="{FF2B5EF4-FFF2-40B4-BE49-F238E27FC236}">
                <a16:creationId xmlns:a16="http://schemas.microsoft.com/office/drawing/2014/main" id="{1BEA6660-D3FF-9EC7-94E7-34100E22B849}"/>
              </a:ext>
            </a:extLst>
          </p:cNvPr>
          <p:cNvGrpSpPr/>
          <p:nvPr/>
        </p:nvGrpSpPr>
        <p:grpSpPr>
          <a:xfrm>
            <a:off x="2805430" y="3829050"/>
            <a:ext cx="78739" cy="12700"/>
            <a:chOff x="2805430" y="3829050"/>
            <a:chExt cx="78739" cy="12700"/>
          </a:xfrm>
          <a:solidFill>
            <a:srgbClr val="000000"/>
          </a:solidFill>
        </p:grpSpPr>
        <p:sp>
          <p:nvSpPr>
            <p:cNvPr id="89" name="Freeform 88">
              <a:extLst>
                <a:ext uri="{FF2B5EF4-FFF2-40B4-BE49-F238E27FC236}">
                  <a16:creationId xmlns:a16="http://schemas.microsoft.com/office/drawing/2014/main" id="{49EBAEFE-B977-788A-E559-3E04016D9B06}"/>
                </a:ext>
              </a:extLst>
            </p:cNvPr>
            <p:cNvSpPr/>
            <p:nvPr/>
          </p:nvSpPr>
          <p:spPr>
            <a:xfrm>
              <a:off x="2805430" y="3829050"/>
              <a:ext cx="12700" cy="12700"/>
            </a:xfrm>
            <a:custGeom>
              <a:avLst/>
              <a:gdLst>
                <a:gd name="connsiteX0" fmla="*/ 12700 w 12700"/>
                <a:gd name="connsiteY0" fmla="*/ 6350 h 12700"/>
                <a:gd name="connsiteX1" fmla="*/ 6350 w 12700"/>
                <a:gd name="connsiteY1" fmla="*/ 12700 h 12700"/>
                <a:gd name="connsiteX2" fmla="*/ 0 w 12700"/>
                <a:gd name="connsiteY2" fmla="*/ 6350 h 12700"/>
                <a:gd name="connsiteX3" fmla="*/ 6350 w 12700"/>
                <a:gd name="connsiteY3" fmla="*/ 0 h 12700"/>
                <a:gd name="connsiteX4" fmla="*/ 12700 w 12700"/>
                <a:gd name="connsiteY4" fmla="*/ 635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12700" y="6350"/>
                  </a:moveTo>
                  <a:cubicBezTo>
                    <a:pt x="12700" y="9857"/>
                    <a:pt x="9857" y="12700"/>
                    <a:pt x="6350" y="12700"/>
                  </a:cubicBezTo>
                  <a:cubicBezTo>
                    <a:pt x="2843" y="12700"/>
                    <a:pt x="0" y="9857"/>
                    <a:pt x="0" y="6350"/>
                  </a:cubicBezTo>
                  <a:cubicBezTo>
                    <a:pt x="0" y="2843"/>
                    <a:pt x="2843" y="0"/>
                    <a:pt x="6350" y="0"/>
                  </a:cubicBezTo>
                  <a:cubicBezTo>
                    <a:pt x="9857" y="0"/>
                    <a:pt x="12700" y="2843"/>
                    <a:pt x="12700" y="6350"/>
                  </a:cubicBezTo>
                  <a:close/>
                </a:path>
              </a:pathLst>
            </a:custGeom>
            <a:solidFill>
              <a:srgbClr val="000000"/>
            </a:solidFill>
            <a:ln w="635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1FF8187-6F10-43C8-2EF5-90E11C0309A9}"/>
                </a:ext>
              </a:extLst>
            </p:cNvPr>
            <p:cNvSpPr/>
            <p:nvPr/>
          </p:nvSpPr>
          <p:spPr>
            <a:xfrm>
              <a:off x="2871470" y="3829050"/>
              <a:ext cx="12700" cy="12700"/>
            </a:xfrm>
            <a:custGeom>
              <a:avLst/>
              <a:gdLst>
                <a:gd name="connsiteX0" fmla="*/ 12700 w 12700"/>
                <a:gd name="connsiteY0" fmla="*/ 6350 h 12700"/>
                <a:gd name="connsiteX1" fmla="*/ 6350 w 12700"/>
                <a:gd name="connsiteY1" fmla="*/ 12700 h 12700"/>
                <a:gd name="connsiteX2" fmla="*/ 0 w 12700"/>
                <a:gd name="connsiteY2" fmla="*/ 6350 h 12700"/>
                <a:gd name="connsiteX3" fmla="*/ 6350 w 12700"/>
                <a:gd name="connsiteY3" fmla="*/ 0 h 12700"/>
                <a:gd name="connsiteX4" fmla="*/ 12700 w 12700"/>
                <a:gd name="connsiteY4" fmla="*/ 635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12700" y="6350"/>
                  </a:moveTo>
                  <a:cubicBezTo>
                    <a:pt x="12700" y="9857"/>
                    <a:pt x="9857" y="12700"/>
                    <a:pt x="6350" y="12700"/>
                  </a:cubicBezTo>
                  <a:cubicBezTo>
                    <a:pt x="2843" y="12700"/>
                    <a:pt x="0" y="9857"/>
                    <a:pt x="0" y="6350"/>
                  </a:cubicBezTo>
                  <a:cubicBezTo>
                    <a:pt x="0" y="2843"/>
                    <a:pt x="2843" y="0"/>
                    <a:pt x="6350" y="0"/>
                  </a:cubicBezTo>
                  <a:cubicBezTo>
                    <a:pt x="9857" y="0"/>
                    <a:pt x="12700" y="2843"/>
                    <a:pt x="12700" y="6350"/>
                  </a:cubicBezTo>
                  <a:close/>
                </a:path>
              </a:pathLst>
            </a:custGeom>
            <a:solidFill>
              <a:srgbClr val="000000"/>
            </a:solidFill>
            <a:ln w="6350" cap="flat">
              <a:noFill/>
              <a:prstDash val="solid"/>
              <a:miter/>
            </a:ln>
          </p:spPr>
          <p:txBody>
            <a:bodyPr rtlCol="0" anchor="ctr"/>
            <a:lstStyle/>
            <a:p>
              <a:endParaRPr lang="en-US"/>
            </a:p>
          </p:txBody>
        </p:sp>
      </p:grpSp>
      <p:sp>
        <p:nvSpPr>
          <p:cNvPr id="91" name="Freeform 90">
            <a:extLst>
              <a:ext uri="{FF2B5EF4-FFF2-40B4-BE49-F238E27FC236}">
                <a16:creationId xmlns:a16="http://schemas.microsoft.com/office/drawing/2014/main" id="{F414CB8E-3253-140B-953C-B136A93184E2}"/>
              </a:ext>
            </a:extLst>
          </p:cNvPr>
          <p:cNvSpPr/>
          <p:nvPr/>
        </p:nvSpPr>
        <p:spPr>
          <a:xfrm>
            <a:off x="2807335" y="3865879"/>
            <a:ext cx="74294" cy="21590"/>
          </a:xfrm>
          <a:custGeom>
            <a:avLst/>
            <a:gdLst>
              <a:gd name="connsiteX0" fmla="*/ 0 w 74294"/>
              <a:gd name="connsiteY0" fmla="*/ 20320 h 21590"/>
              <a:gd name="connsiteX1" fmla="*/ 36830 w 74294"/>
              <a:gd name="connsiteY1" fmla="*/ 0 h 21590"/>
              <a:gd name="connsiteX2" fmla="*/ 74295 w 74294"/>
              <a:gd name="connsiteY2" fmla="*/ 21590 h 21590"/>
            </a:gdLst>
            <a:ahLst/>
            <a:cxnLst>
              <a:cxn ang="0">
                <a:pos x="connsiteX0" y="connsiteY0"/>
              </a:cxn>
              <a:cxn ang="0">
                <a:pos x="connsiteX1" y="connsiteY1"/>
              </a:cxn>
              <a:cxn ang="0">
                <a:pos x="connsiteX2" y="connsiteY2"/>
              </a:cxn>
            </a:cxnLst>
            <a:rect l="l" t="t" r="r" b="b"/>
            <a:pathLst>
              <a:path w="74294" h="21590">
                <a:moveTo>
                  <a:pt x="0" y="20320"/>
                </a:moveTo>
                <a:cubicBezTo>
                  <a:pt x="7620" y="8255"/>
                  <a:pt x="21590" y="0"/>
                  <a:pt x="36830" y="0"/>
                </a:cubicBezTo>
                <a:cubicBezTo>
                  <a:pt x="52705" y="0"/>
                  <a:pt x="67310" y="8890"/>
                  <a:pt x="74295" y="21590"/>
                </a:cubicBezTo>
              </a:path>
            </a:pathLst>
          </a:custGeom>
          <a:noFill/>
          <a:ln w="12700" cap="flat">
            <a:solidFill>
              <a:srgbClr val="000000"/>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B291CB8-FFFD-AA88-55BA-F18998A2363E}"/>
              </a:ext>
            </a:extLst>
          </p:cNvPr>
          <p:cNvSpPr/>
          <p:nvPr/>
        </p:nvSpPr>
        <p:spPr>
          <a:xfrm>
            <a:off x="2575560" y="3949700"/>
            <a:ext cx="165100" cy="165100"/>
          </a:xfrm>
          <a:custGeom>
            <a:avLst/>
            <a:gdLst>
              <a:gd name="connsiteX0" fmla="*/ 165100 w 165100"/>
              <a:gd name="connsiteY0" fmla="*/ 82550 h 165100"/>
              <a:gd name="connsiteX1" fmla="*/ 82550 w 165100"/>
              <a:gd name="connsiteY1" fmla="*/ 165100 h 165100"/>
              <a:gd name="connsiteX2" fmla="*/ 0 w 165100"/>
              <a:gd name="connsiteY2" fmla="*/ 82550 h 165100"/>
              <a:gd name="connsiteX3" fmla="*/ 82550 w 165100"/>
              <a:gd name="connsiteY3" fmla="*/ 0 h 165100"/>
              <a:gd name="connsiteX4" fmla="*/ 165100 w 165100"/>
              <a:gd name="connsiteY4" fmla="*/ 8255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 h="165100">
                <a:moveTo>
                  <a:pt x="165100" y="82550"/>
                </a:moveTo>
                <a:cubicBezTo>
                  <a:pt x="165100" y="128141"/>
                  <a:pt x="128141" y="165100"/>
                  <a:pt x="82550" y="165100"/>
                </a:cubicBezTo>
                <a:cubicBezTo>
                  <a:pt x="36959" y="165100"/>
                  <a:pt x="0" y="128141"/>
                  <a:pt x="0" y="82550"/>
                </a:cubicBezTo>
                <a:cubicBezTo>
                  <a:pt x="0" y="36959"/>
                  <a:pt x="36959" y="0"/>
                  <a:pt x="82550" y="0"/>
                </a:cubicBezTo>
                <a:cubicBezTo>
                  <a:pt x="128141" y="0"/>
                  <a:pt x="165100" y="36959"/>
                  <a:pt x="165100" y="82550"/>
                </a:cubicBezTo>
                <a:close/>
              </a:path>
            </a:pathLst>
          </a:custGeom>
          <a:noFill/>
          <a:ln w="12700" cap="flat">
            <a:solidFill>
              <a:srgbClr val="16171C"/>
            </a:solidFill>
            <a:prstDash val="solid"/>
            <a:miter/>
          </a:ln>
        </p:spPr>
        <p:txBody>
          <a:bodyPr rtlCol="0" anchor="ctr"/>
          <a:lstStyle/>
          <a:p>
            <a:endParaRPr lang="en-US"/>
          </a:p>
        </p:txBody>
      </p:sp>
      <p:grpSp>
        <p:nvGrpSpPr>
          <p:cNvPr id="93" name="Graphic 3">
            <a:extLst>
              <a:ext uri="{FF2B5EF4-FFF2-40B4-BE49-F238E27FC236}">
                <a16:creationId xmlns:a16="http://schemas.microsoft.com/office/drawing/2014/main" id="{4487307B-C8B7-52A9-C070-BD2F49F54049}"/>
              </a:ext>
            </a:extLst>
          </p:cNvPr>
          <p:cNvGrpSpPr/>
          <p:nvPr/>
        </p:nvGrpSpPr>
        <p:grpSpPr>
          <a:xfrm>
            <a:off x="2617019" y="4012217"/>
            <a:ext cx="81080" cy="21301"/>
            <a:chOff x="2617019" y="4012217"/>
            <a:chExt cx="81080" cy="21301"/>
          </a:xfrm>
          <a:solidFill>
            <a:srgbClr val="000000"/>
          </a:solidFill>
        </p:grpSpPr>
        <p:sp>
          <p:nvSpPr>
            <p:cNvPr id="94" name="Freeform 93">
              <a:extLst>
                <a:ext uri="{FF2B5EF4-FFF2-40B4-BE49-F238E27FC236}">
                  <a16:creationId xmlns:a16="http://schemas.microsoft.com/office/drawing/2014/main" id="{14993A00-DE1C-CB5B-F3B8-1FB8374405CD}"/>
                </a:ext>
              </a:extLst>
            </p:cNvPr>
            <p:cNvSpPr/>
            <p:nvPr/>
          </p:nvSpPr>
          <p:spPr>
            <a:xfrm rot="-3623835">
              <a:off x="2622640" y="4012818"/>
              <a:ext cx="12700" cy="20320"/>
            </a:xfrm>
            <a:custGeom>
              <a:avLst/>
              <a:gdLst>
                <a:gd name="connsiteX0" fmla="*/ 12700 w 12700"/>
                <a:gd name="connsiteY0" fmla="*/ 10160 h 20320"/>
                <a:gd name="connsiteX1" fmla="*/ 6350 w 12700"/>
                <a:gd name="connsiteY1" fmla="*/ 20321 h 20320"/>
                <a:gd name="connsiteX2" fmla="*/ 0 w 12700"/>
                <a:gd name="connsiteY2" fmla="*/ 10160 h 20320"/>
                <a:gd name="connsiteX3" fmla="*/ 6350 w 12700"/>
                <a:gd name="connsiteY3" fmla="*/ 0 h 20320"/>
                <a:gd name="connsiteX4" fmla="*/ 12700 w 12700"/>
                <a:gd name="connsiteY4" fmla="*/ 10160 h 2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20320">
                  <a:moveTo>
                    <a:pt x="12700" y="10160"/>
                  </a:moveTo>
                  <a:cubicBezTo>
                    <a:pt x="12700" y="15772"/>
                    <a:pt x="9857" y="20321"/>
                    <a:pt x="6350" y="20321"/>
                  </a:cubicBezTo>
                  <a:cubicBezTo>
                    <a:pt x="2843" y="20321"/>
                    <a:pt x="0" y="15771"/>
                    <a:pt x="0" y="10160"/>
                  </a:cubicBezTo>
                  <a:cubicBezTo>
                    <a:pt x="0" y="4549"/>
                    <a:pt x="2843" y="0"/>
                    <a:pt x="6350" y="0"/>
                  </a:cubicBezTo>
                  <a:cubicBezTo>
                    <a:pt x="9857" y="0"/>
                    <a:pt x="12700" y="4549"/>
                    <a:pt x="12700" y="10160"/>
                  </a:cubicBezTo>
                  <a:close/>
                </a:path>
              </a:pathLst>
            </a:custGeom>
            <a:solidFill>
              <a:srgbClr val="000000"/>
            </a:solidFill>
            <a:ln w="635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5C3A89A3-42D5-A786-D2F1-2F40C4251C18}"/>
                </a:ext>
              </a:extLst>
            </p:cNvPr>
            <p:cNvSpPr/>
            <p:nvPr/>
          </p:nvSpPr>
          <p:spPr>
            <a:xfrm rot="-1776165">
              <a:off x="2675969" y="4016408"/>
              <a:ext cx="20320" cy="12700"/>
            </a:xfrm>
            <a:custGeom>
              <a:avLst/>
              <a:gdLst>
                <a:gd name="connsiteX0" fmla="*/ 20321 w 20320"/>
                <a:gd name="connsiteY0" fmla="*/ 6350 h 12700"/>
                <a:gd name="connsiteX1" fmla="*/ 10160 w 20320"/>
                <a:gd name="connsiteY1" fmla="*/ 12700 h 12700"/>
                <a:gd name="connsiteX2" fmla="*/ 0 w 20320"/>
                <a:gd name="connsiteY2" fmla="*/ 6350 h 12700"/>
                <a:gd name="connsiteX3" fmla="*/ 10160 w 20320"/>
                <a:gd name="connsiteY3" fmla="*/ 0 h 12700"/>
                <a:gd name="connsiteX4" fmla="*/ 20321 w 20320"/>
                <a:gd name="connsiteY4" fmla="*/ 635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 h="12700">
                  <a:moveTo>
                    <a:pt x="20321" y="6350"/>
                  </a:moveTo>
                  <a:cubicBezTo>
                    <a:pt x="20321" y="9857"/>
                    <a:pt x="15772" y="12700"/>
                    <a:pt x="10160" y="12700"/>
                  </a:cubicBezTo>
                  <a:cubicBezTo>
                    <a:pt x="4549" y="12700"/>
                    <a:pt x="0" y="9857"/>
                    <a:pt x="0" y="6350"/>
                  </a:cubicBezTo>
                  <a:cubicBezTo>
                    <a:pt x="0" y="2843"/>
                    <a:pt x="4549" y="0"/>
                    <a:pt x="10160" y="0"/>
                  </a:cubicBezTo>
                  <a:cubicBezTo>
                    <a:pt x="15772" y="0"/>
                    <a:pt x="20321" y="2843"/>
                    <a:pt x="20321" y="6350"/>
                  </a:cubicBezTo>
                  <a:close/>
                </a:path>
              </a:pathLst>
            </a:custGeom>
            <a:solidFill>
              <a:srgbClr val="000000"/>
            </a:solidFill>
            <a:ln w="6350" cap="flat">
              <a:noFill/>
              <a:prstDash val="solid"/>
              <a:miter/>
            </a:ln>
          </p:spPr>
          <p:txBody>
            <a:bodyPr rtlCol="0" anchor="ctr"/>
            <a:lstStyle/>
            <a:p>
              <a:endParaRPr lang="en-US"/>
            </a:p>
          </p:txBody>
        </p:sp>
      </p:grpSp>
      <p:sp>
        <p:nvSpPr>
          <p:cNvPr id="96" name="Freeform 95">
            <a:extLst>
              <a:ext uri="{FF2B5EF4-FFF2-40B4-BE49-F238E27FC236}">
                <a16:creationId xmlns:a16="http://schemas.microsoft.com/office/drawing/2014/main" id="{AEA36AAE-EDEF-2DCE-A869-9AA3DA296511}"/>
              </a:ext>
            </a:extLst>
          </p:cNvPr>
          <p:cNvSpPr/>
          <p:nvPr/>
        </p:nvSpPr>
        <p:spPr>
          <a:xfrm>
            <a:off x="2631439" y="4056379"/>
            <a:ext cx="51435" cy="3810"/>
          </a:xfrm>
          <a:custGeom>
            <a:avLst/>
            <a:gdLst>
              <a:gd name="connsiteX0" fmla="*/ 0 w 51435"/>
              <a:gd name="connsiteY0" fmla="*/ 3810 h 3810"/>
              <a:gd name="connsiteX1" fmla="*/ 26035 w 51435"/>
              <a:gd name="connsiteY1" fmla="*/ 0 h 3810"/>
              <a:gd name="connsiteX2" fmla="*/ 51435 w 51435"/>
              <a:gd name="connsiteY2" fmla="*/ 3810 h 3810"/>
            </a:gdLst>
            <a:ahLst/>
            <a:cxnLst>
              <a:cxn ang="0">
                <a:pos x="connsiteX0" y="connsiteY0"/>
              </a:cxn>
              <a:cxn ang="0">
                <a:pos x="connsiteX1" y="connsiteY1"/>
              </a:cxn>
              <a:cxn ang="0">
                <a:pos x="connsiteX2" y="connsiteY2"/>
              </a:cxn>
            </a:cxnLst>
            <a:rect l="l" t="t" r="r" b="b"/>
            <a:pathLst>
              <a:path w="51435" h="3810">
                <a:moveTo>
                  <a:pt x="0" y="3810"/>
                </a:moveTo>
                <a:cubicBezTo>
                  <a:pt x="6985" y="1270"/>
                  <a:pt x="16510" y="0"/>
                  <a:pt x="26035" y="0"/>
                </a:cubicBezTo>
                <a:cubicBezTo>
                  <a:pt x="35560" y="0"/>
                  <a:pt x="44450" y="1270"/>
                  <a:pt x="51435" y="3810"/>
                </a:cubicBezTo>
              </a:path>
            </a:pathLst>
          </a:custGeom>
          <a:noFill/>
          <a:ln w="12700" cap="flat">
            <a:solidFill>
              <a:srgbClr val="000000"/>
            </a:solid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CB98056-AE8C-47C8-3B3F-C2F2809876E5}"/>
              </a:ext>
            </a:extLst>
          </p:cNvPr>
          <p:cNvSpPr/>
          <p:nvPr/>
        </p:nvSpPr>
        <p:spPr>
          <a:xfrm>
            <a:off x="2762250" y="3949700"/>
            <a:ext cx="165100" cy="165100"/>
          </a:xfrm>
          <a:custGeom>
            <a:avLst/>
            <a:gdLst>
              <a:gd name="connsiteX0" fmla="*/ 165100 w 165100"/>
              <a:gd name="connsiteY0" fmla="*/ 82550 h 165100"/>
              <a:gd name="connsiteX1" fmla="*/ 82550 w 165100"/>
              <a:gd name="connsiteY1" fmla="*/ 165100 h 165100"/>
              <a:gd name="connsiteX2" fmla="*/ 0 w 165100"/>
              <a:gd name="connsiteY2" fmla="*/ 82550 h 165100"/>
              <a:gd name="connsiteX3" fmla="*/ 82550 w 165100"/>
              <a:gd name="connsiteY3" fmla="*/ 0 h 165100"/>
              <a:gd name="connsiteX4" fmla="*/ 165100 w 165100"/>
              <a:gd name="connsiteY4" fmla="*/ 82550 h 16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00" h="165100">
                <a:moveTo>
                  <a:pt x="165100" y="82550"/>
                </a:moveTo>
                <a:cubicBezTo>
                  <a:pt x="165100" y="128141"/>
                  <a:pt x="128141" y="165100"/>
                  <a:pt x="82550" y="165100"/>
                </a:cubicBezTo>
                <a:cubicBezTo>
                  <a:pt x="36959" y="165100"/>
                  <a:pt x="0" y="128141"/>
                  <a:pt x="0" y="82550"/>
                </a:cubicBezTo>
                <a:cubicBezTo>
                  <a:pt x="0" y="36959"/>
                  <a:pt x="36959" y="0"/>
                  <a:pt x="82550" y="0"/>
                </a:cubicBezTo>
                <a:cubicBezTo>
                  <a:pt x="128141" y="0"/>
                  <a:pt x="165100" y="36959"/>
                  <a:pt x="165100" y="82550"/>
                </a:cubicBezTo>
                <a:close/>
              </a:path>
            </a:pathLst>
          </a:custGeom>
          <a:noFill/>
          <a:ln w="12700" cap="flat">
            <a:solidFill>
              <a:srgbClr val="16171C"/>
            </a:solidFill>
            <a:prstDash val="solid"/>
            <a:miter/>
          </a:ln>
        </p:spPr>
        <p:txBody>
          <a:bodyPr rtlCol="0" anchor="ctr"/>
          <a:lstStyle/>
          <a:p>
            <a:endParaRPr lang="en-US"/>
          </a:p>
        </p:txBody>
      </p:sp>
      <p:grpSp>
        <p:nvGrpSpPr>
          <p:cNvPr id="98" name="Graphic 3">
            <a:extLst>
              <a:ext uri="{FF2B5EF4-FFF2-40B4-BE49-F238E27FC236}">
                <a16:creationId xmlns:a16="http://schemas.microsoft.com/office/drawing/2014/main" id="{6E7E2AEE-EEFC-7C92-1FF0-47E9550ACDDA}"/>
              </a:ext>
            </a:extLst>
          </p:cNvPr>
          <p:cNvGrpSpPr/>
          <p:nvPr/>
        </p:nvGrpSpPr>
        <p:grpSpPr>
          <a:xfrm>
            <a:off x="2805430" y="4016375"/>
            <a:ext cx="78739" cy="12700"/>
            <a:chOff x="2805430" y="4016375"/>
            <a:chExt cx="78739" cy="12700"/>
          </a:xfrm>
          <a:solidFill>
            <a:srgbClr val="000000"/>
          </a:solidFill>
        </p:grpSpPr>
        <p:sp>
          <p:nvSpPr>
            <p:cNvPr id="99" name="Freeform 98">
              <a:extLst>
                <a:ext uri="{FF2B5EF4-FFF2-40B4-BE49-F238E27FC236}">
                  <a16:creationId xmlns:a16="http://schemas.microsoft.com/office/drawing/2014/main" id="{9519547B-126B-C6BC-E0C6-29C6B70EA938}"/>
                </a:ext>
              </a:extLst>
            </p:cNvPr>
            <p:cNvSpPr/>
            <p:nvPr/>
          </p:nvSpPr>
          <p:spPr>
            <a:xfrm>
              <a:off x="2805430" y="4016375"/>
              <a:ext cx="12700" cy="12700"/>
            </a:xfrm>
            <a:custGeom>
              <a:avLst/>
              <a:gdLst>
                <a:gd name="connsiteX0" fmla="*/ 12700 w 12700"/>
                <a:gd name="connsiteY0" fmla="*/ 6350 h 12700"/>
                <a:gd name="connsiteX1" fmla="*/ 6350 w 12700"/>
                <a:gd name="connsiteY1" fmla="*/ 12700 h 12700"/>
                <a:gd name="connsiteX2" fmla="*/ 0 w 12700"/>
                <a:gd name="connsiteY2" fmla="*/ 6350 h 12700"/>
                <a:gd name="connsiteX3" fmla="*/ 6350 w 12700"/>
                <a:gd name="connsiteY3" fmla="*/ 0 h 12700"/>
                <a:gd name="connsiteX4" fmla="*/ 12700 w 12700"/>
                <a:gd name="connsiteY4" fmla="*/ 635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12700" y="6350"/>
                  </a:moveTo>
                  <a:cubicBezTo>
                    <a:pt x="12700" y="9857"/>
                    <a:pt x="9857" y="12700"/>
                    <a:pt x="6350" y="12700"/>
                  </a:cubicBezTo>
                  <a:cubicBezTo>
                    <a:pt x="2843" y="12700"/>
                    <a:pt x="0" y="9857"/>
                    <a:pt x="0" y="6350"/>
                  </a:cubicBezTo>
                  <a:cubicBezTo>
                    <a:pt x="0" y="2843"/>
                    <a:pt x="2843" y="0"/>
                    <a:pt x="6350" y="0"/>
                  </a:cubicBezTo>
                  <a:cubicBezTo>
                    <a:pt x="9857" y="0"/>
                    <a:pt x="12700" y="2843"/>
                    <a:pt x="12700" y="6350"/>
                  </a:cubicBezTo>
                  <a:close/>
                </a:path>
              </a:pathLst>
            </a:custGeom>
            <a:solidFill>
              <a:srgbClr val="000000"/>
            </a:solidFill>
            <a:ln w="635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1FA3325-3BF9-A561-8491-C3EA417BC868}"/>
                </a:ext>
              </a:extLst>
            </p:cNvPr>
            <p:cNvSpPr/>
            <p:nvPr/>
          </p:nvSpPr>
          <p:spPr>
            <a:xfrm>
              <a:off x="2871470" y="4016375"/>
              <a:ext cx="12700" cy="12700"/>
            </a:xfrm>
            <a:custGeom>
              <a:avLst/>
              <a:gdLst>
                <a:gd name="connsiteX0" fmla="*/ 12700 w 12700"/>
                <a:gd name="connsiteY0" fmla="*/ 6350 h 12700"/>
                <a:gd name="connsiteX1" fmla="*/ 6350 w 12700"/>
                <a:gd name="connsiteY1" fmla="*/ 12700 h 12700"/>
                <a:gd name="connsiteX2" fmla="*/ 0 w 12700"/>
                <a:gd name="connsiteY2" fmla="*/ 6350 h 12700"/>
                <a:gd name="connsiteX3" fmla="*/ 6350 w 12700"/>
                <a:gd name="connsiteY3" fmla="*/ 0 h 12700"/>
                <a:gd name="connsiteX4" fmla="*/ 12700 w 12700"/>
                <a:gd name="connsiteY4" fmla="*/ 635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12700" y="6350"/>
                  </a:moveTo>
                  <a:cubicBezTo>
                    <a:pt x="12700" y="9857"/>
                    <a:pt x="9857" y="12700"/>
                    <a:pt x="6350" y="12700"/>
                  </a:cubicBezTo>
                  <a:cubicBezTo>
                    <a:pt x="2843" y="12700"/>
                    <a:pt x="0" y="9857"/>
                    <a:pt x="0" y="6350"/>
                  </a:cubicBezTo>
                  <a:cubicBezTo>
                    <a:pt x="0" y="2843"/>
                    <a:pt x="2843" y="0"/>
                    <a:pt x="6350" y="0"/>
                  </a:cubicBezTo>
                  <a:cubicBezTo>
                    <a:pt x="9857" y="0"/>
                    <a:pt x="12700" y="2843"/>
                    <a:pt x="12700" y="6350"/>
                  </a:cubicBezTo>
                  <a:close/>
                </a:path>
              </a:pathLst>
            </a:custGeom>
            <a:solidFill>
              <a:srgbClr val="000000"/>
            </a:solidFill>
            <a:ln w="635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B7A00F47-1841-9206-F240-A3B97A4132E0}"/>
              </a:ext>
            </a:extLst>
          </p:cNvPr>
          <p:cNvSpPr/>
          <p:nvPr/>
        </p:nvSpPr>
        <p:spPr>
          <a:xfrm>
            <a:off x="2821940" y="4051935"/>
            <a:ext cx="43815" cy="6350"/>
          </a:xfrm>
          <a:custGeom>
            <a:avLst/>
            <a:gdLst>
              <a:gd name="connsiteX0" fmla="*/ 0 w 43815"/>
              <a:gd name="connsiteY0" fmla="*/ 0 h 6350"/>
              <a:gd name="connsiteX1" fmla="*/ 43815 w 43815"/>
              <a:gd name="connsiteY1" fmla="*/ 0 h 6350"/>
            </a:gdLst>
            <a:ahLst/>
            <a:cxnLst>
              <a:cxn ang="0">
                <a:pos x="connsiteX0" y="connsiteY0"/>
              </a:cxn>
              <a:cxn ang="0">
                <a:pos x="connsiteX1" y="connsiteY1"/>
              </a:cxn>
            </a:cxnLst>
            <a:rect l="l" t="t" r="r" b="b"/>
            <a:pathLst>
              <a:path w="43815" h="6350">
                <a:moveTo>
                  <a:pt x="0" y="0"/>
                </a:moveTo>
                <a:lnTo>
                  <a:pt x="43815" y="0"/>
                </a:lnTo>
              </a:path>
            </a:pathLst>
          </a:custGeom>
          <a:ln w="12700" cap="flat">
            <a:solidFill>
              <a:srgbClr val="000000"/>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4404B56-ED7C-7061-81E9-A29A90F7148C}"/>
              </a:ext>
            </a:extLst>
          </p:cNvPr>
          <p:cNvSpPr/>
          <p:nvPr/>
        </p:nvSpPr>
        <p:spPr>
          <a:xfrm>
            <a:off x="8716009" y="3775709"/>
            <a:ext cx="121284" cy="245745"/>
          </a:xfrm>
          <a:custGeom>
            <a:avLst/>
            <a:gdLst>
              <a:gd name="connsiteX0" fmla="*/ 96520 w 121284"/>
              <a:gd name="connsiteY0" fmla="*/ 245745 h 245745"/>
              <a:gd name="connsiteX1" fmla="*/ 0 w 121284"/>
              <a:gd name="connsiteY1" fmla="*/ 245745 h 245745"/>
              <a:gd name="connsiteX2" fmla="*/ 0 w 121284"/>
              <a:gd name="connsiteY2" fmla="*/ 0 h 245745"/>
              <a:gd name="connsiteX3" fmla="*/ 96520 w 121284"/>
              <a:gd name="connsiteY3" fmla="*/ 0 h 245745"/>
              <a:gd name="connsiteX4" fmla="*/ 121285 w 121284"/>
              <a:gd name="connsiteY4" fmla="*/ 24765 h 245745"/>
              <a:gd name="connsiteX5" fmla="*/ 121285 w 121284"/>
              <a:gd name="connsiteY5" fmla="*/ 221615 h 245745"/>
              <a:gd name="connsiteX6" fmla="*/ 96520 w 121284"/>
              <a:gd name="connsiteY6" fmla="*/ 245745 h 24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284" h="245745">
                <a:moveTo>
                  <a:pt x="96520" y="245745"/>
                </a:moveTo>
                <a:lnTo>
                  <a:pt x="0" y="245745"/>
                </a:lnTo>
                <a:lnTo>
                  <a:pt x="0" y="0"/>
                </a:lnTo>
                <a:lnTo>
                  <a:pt x="96520" y="0"/>
                </a:lnTo>
                <a:cubicBezTo>
                  <a:pt x="109855" y="0"/>
                  <a:pt x="121285" y="10795"/>
                  <a:pt x="121285" y="24765"/>
                </a:cubicBezTo>
                <a:lnTo>
                  <a:pt x="121285" y="221615"/>
                </a:lnTo>
                <a:cubicBezTo>
                  <a:pt x="121285" y="234950"/>
                  <a:pt x="110490" y="245745"/>
                  <a:pt x="96520" y="245745"/>
                </a:cubicBezTo>
                <a:close/>
              </a:path>
            </a:pathLst>
          </a:custGeom>
          <a:noFill/>
          <a:ln w="12700" cap="flat">
            <a:solidFill>
              <a:srgbClr val="000000"/>
            </a:solid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492362A0-0B2D-B02B-7FF5-58FE64B90730}"/>
              </a:ext>
            </a:extLst>
          </p:cNvPr>
          <p:cNvSpPr/>
          <p:nvPr/>
        </p:nvSpPr>
        <p:spPr>
          <a:xfrm>
            <a:off x="8836659" y="3626881"/>
            <a:ext cx="344805" cy="406638"/>
          </a:xfrm>
          <a:custGeom>
            <a:avLst/>
            <a:gdLst>
              <a:gd name="connsiteX0" fmla="*/ 320675 w 344805"/>
              <a:gd name="connsiteY0" fmla="*/ 171689 h 406638"/>
              <a:gd name="connsiteX1" fmla="*/ 237490 w 344805"/>
              <a:gd name="connsiteY1" fmla="*/ 171689 h 406638"/>
              <a:gd name="connsiteX2" fmla="*/ 178435 w 344805"/>
              <a:gd name="connsiteY2" fmla="*/ 149464 h 406638"/>
              <a:gd name="connsiteX3" fmla="*/ 194945 w 344805"/>
              <a:gd name="connsiteY3" fmla="*/ 33893 h 406638"/>
              <a:gd name="connsiteX4" fmla="*/ 135255 w 344805"/>
              <a:gd name="connsiteY4" fmla="*/ 23734 h 406638"/>
              <a:gd name="connsiteX5" fmla="*/ 135255 w 344805"/>
              <a:gd name="connsiteY5" fmla="*/ 59928 h 406638"/>
              <a:gd name="connsiteX6" fmla="*/ 0 w 344805"/>
              <a:gd name="connsiteY6" fmla="*/ 184389 h 406638"/>
              <a:gd name="connsiteX7" fmla="*/ 0 w 344805"/>
              <a:gd name="connsiteY7" fmla="*/ 363459 h 406638"/>
              <a:gd name="connsiteX8" fmla="*/ 48260 w 344805"/>
              <a:gd name="connsiteY8" fmla="*/ 363459 h 406638"/>
              <a:gd name="connsiteX9" fmla="*/ 118110 w 344805"/>
              <a:gd name="connsiteY9" fmla="*/ 406639 h 406638"/>
              <a:gd name="connsiteX10" fmla="*/ 236220 w 344805"/>
              <a:gd name="connsiteY10" fmla="*/ 406639 h 406638"/>
              <a:gd name="connsiteX11" fmla="*/ 260985 w 344805"/>
              <a:gd name="connsiteY11" fmla="*/ 406639 h 406638"/>
              <a:gd name="connsiteX12" fmla="*/ 262890 w 344805"/>
              <a:gd name="connsiteY12" fmla="*/ 406639 h 406638"/>
              <a:gd name="connsiteX13" fmla="*/ 262890 w 344805"/>
              <a:gd name="connsiteY13" fmla="*/ 406639 h 406638"/>
              <a:gd name="connsiteX14" fmla="*/ 284480 w 344805"/>
              <a:gd name="connsiteY14" fmla="*/ 383143 h 406638"/>
              <a:gd name="connsiteX15" fmla="*/ 284480 w 344805"/>
              <a:gd name="connsiteY15" fmla="*/ 371078 h 406638"/>
              <a:gd name="connsiteX16" fmla="*/ 274955 w 344805"/>
              <a:gd name="connsiteY16" fmla="*/ 352028 h 406638"/>
              <a:gd name="connsiteX17" fmla="*/ 276225 w 344805"/>
              <a:gd name="connsiteY17" fmla="*/ 347584 h 406638"/>
              <a:gd name="connsiteX18" fmla="*/ 292100 w 344805"/>
              <a:gd name="connsiteY18" fmla="*/ 347584 h 406638"/>
              <a:gd name="connsiteX19" fmla="*/ 315595 w 344805"/>
              <a:gd name="connsiteY19" fmla="*/ 324089 h 406638"/>
              <a:gd name="connsiteX20" fmla="*/ 315595 w 344805"/>
              <a:gd name="connsiteY20" fmla="*/ 312023 h 406638"/>
              <a:gd name="connsiteX21" fmla="*/ 292100 w 344805"/>
              <a:gd name="connsiteY21" fmla="*/ 288528 h 406638"/>
              <a:gd name="connsiteX22" fmla="*/ 309880 w 344805"/>
              <a:gd name="connsiteY22" fmla="*/ 288528 h 406638"/>
              <a:gd name="connsiteX23" fmla="*/ 333375 w 344805"/>
              <a:gd name="connsiteY23" fmla="*/ 265034 h 406638"/>
              <a:gd name="connsiteX24" fmla="*/ 333375 w 344805"/>
              <a:gd name="connsiteY24" fmla="*/ 252968 h 406638"/>
              <a:gd name="connsiteX25" fmla="*/ 309880 w 344805"/>
              <a:gd name="connsiteY25" fmla="*/ 229473 h 406638"/>
              <a:gd name="connsiteX26" fmla="*/ 321310 w 344805"/>
              <a:gd name="connsiteY26" fmla="*/ 229473 h 406638"/>
              <a:gd name="connsiteX27" fmla="*/ 344805 w 344805"/>
              <a:gd name="connsiteY27" fmla="*/ 205978 h 406638"/>
              <a:gd name="connsiteX28" fmla="*/ 344805 w 344805"/>
              <a:gd name="connsiteY28" fmla="*/ 193914 h 406638"/>
              <a:gd name="connsiteX29" fmla="*/ 320675 w 344805"/>
              <a:gd name="connsiteY29" fmla="*/ 171689 h 40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4805" h="406638">
                <a:moveTo>
                  <a:pt x="320675" y="171689"/>
                </a:moveTo>
                <a:lnTo>
                  <a:pt x="237490" y="171689"/>
                </a:lnTo>
                <a:cubicBezTo>
                  <a:pt x="191770" y="171689"/>
                  <a:pt x="178435" y="169148"/>
                  <a:pt x="178435" y="149464"/>
                </a:cubicBezTo>
                <a:cubicBezTo>
                  <a:pt x="178435" y="129143"/>
                  <a:pt x="194945" y="82153"/>
                  <a:pt x="194945" y="33893"/>
                </a:cubicBezTo>
                <a:cubicBezTo>
                  <a:pt x="194945" y="-14366"/>
                  <a:pt x="135255" y="-4841"/>
                  <a:pt x="135255" y="23734"/>
                </a:cubicBezTo>
                <a:cubicBezTo>
                  <a:pt x="135255" y="52309"/>
                  <a:pt x="135255" y="59928"/>
                  <a:pt x="135255" y="59928"/>
                </a:cubicBezTo>
                <a:cubicBezTo>
                  <a:pt x="130175" y="128509"/>
                  <a:pt x="48260" y="183118"/>
                  <a:pt x="0" y="184389"/>
                </a:cubicBezTo>
                <a:lnTo>
                  <a:pt x="0" y="363459"/>
                </a:lnTo>
                <a:cubicBezTo>
                  <a:pt x="0" y="363459"/>
                  <a:pt x="38735" y="363459"/>
                  <a:pt x="48260" y="363459"/>
                </a:cubicBezTo>
                <a:cubicBezTo>
                  <a:pt x="57785" y="363459"/>
                  <a:pt x="97155" y="406639"/>
                  <a:pt x="118110" y="406639"/>
                </a:cubicBezTo>
                <a:cubicBezTo>
                  <a:pt x="134620" y="406639"/>
                  <a:pt x="194945" y="406639"/>
                  <a:pt x="236220" y="406639"/>
                </a:cubicBezTo>
                <a:cubicBezTo>
                  <a:pt x="245745" y="406639"/>
                  <a:pt x="254000" y="406639"/>
                  <a:pt x="260985" y="406639"/>
                </a:cubicBezTo>
                <a:cubicBezTo>
                  <a:pt x="261620" y="406639"/>
                  <a:pt x="262255" y="406639"/>
                  <a:pt x="262890" y="406639"/>
                </a:cubicBezTo>
                <a:lnTo>
                  <a:pt x="262890" y="406639"/>
                </a:lnTo>
                <a:cubicBezTo>
                  <a:pt x="274955" y="406003"/>
                  <a:pt x="284480" y="395843"/>
                  <a:pt x="284480" y="383143"/>
                </a:cubicBezTo>
                <a:lnTo>
                  <a:pt x="284480" y="371078"/>
                </a:lnTo>
                <a:cubicBezTo>
                  <a:pt x="284480" y="363459"/>
                  <a:pt x="280670" y="356473"/>
                  <a:pt x="274955" y="352028"/>
                </a:cubicBezTo>
                <a:lnTo>
                  <a:pt x="276225" y="347584"/>
                </a:lnTo>
                <a:lnTo>
                  <a:pt x="292100" y="347584"/>
                </a:lnTo>
                <a:cubicBezTo>
                  <a:pt x="304800" y="347584"/>
                  <a:pt x="315595" y="337423"/>
                  <a:pt x="315595" y="324089"/>
                </a:cubicBezTo>
                <a:lnTo>
                  <a:pt x="315595" y="312023"/>
                </a:lnTo>
                <a:cubicBezTo>
                  <a:pt x="315595" y="299323"/>
                  <a:pt x="305435" y="288528"/>
                  <a:pt x="292100" y="288528"/>
                </a:cubicBezTo>
                <a:lnTo>
                  <a:pt x="309880" y="288528"/>
                </a:lnTo>
                <a:cubicBezTo>
                  <a:pt x="322580" y="288528"/>
                  <a:pt x="333375" y="278368"/>
                  <a:pt x="333375" y="265034"/>
                </a:cubicBezTo>
                <a:lnTo>
                  <a:pt x="333375" y="252968"/>
                </a:lnTo>
                <a:cubicBezTo>
                  <a:pt x="333375" y="240268"/>
                  <a:pt x="323215" y="229473"/>
                  <a:pt x="309880" y="229473"/>
                </a:cubicBezTo>
                <a:lnTo>
                  <a:pt x="321310" y="229473"/>
                </a:lnTo>
                <a:cubicBezTo>
                  <a:pt x="334010" y="229473"/>
                  <a:pt x="344805" y="219314"/>
                  <a:pt x="344805" y="205978"/>
                </a:cubicBezTo>
                <a:lnTo>
                  <a:pt x="344805" y="193914"/>
                </a:lnTo>
                <a:cubicBezTo>
                  <a:pt x="344170" y="181848"/>
                  <a:pt x="333375" y="171689"/>
                  <a:pt x="320675" y="171689"/>
                </a:cubicBezTo>
                <a:close/>
              </a:path>
            </a:pathLst>
          </a:custGeom>
          <a:noFill/>
          <a:ln w="12700" cap="flat">
            <a:solidFill>
              <a:srgbClr val="000000"/>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EDD6D6E-4767-1F16-1133-B3004041066D}"/>
              </a:ext>
            </a:extLst>
          </p:cNvPr>
          <p:cNvSpPr/>
          <p:nvPr/>
        </p:nvSpPr>
        <p:spPr>
          <a:xfrm>
            <a:off x="8716008" y="1910524"/>
            <a:ext cx="121284" cy="245744"/>
          </a:xfrm>
          <a:custGeom>
            <a:avLst/>
            <a:gdLst>
              <a:gd name="connsiteX0" fmla="*/ 96520 w 121284"/>
              <a:gd name="connsiteY0" fmla="*/ 245745 h 245744"/>
              <a:gd name="connsiteX1" fmla="*/ 0 w 121284"/>
              <a:gd name="connsiteY1" fmla="*/ 245745 h 245744"/>
              <a:gd name="connsiteX2" fmla="*/ 0 w 121284"/>
              <a:gd name="connsiteY2" fmla="*/ 0 h 245744"/>
              <a:gd name="connsiteX3" fmla="*/ 96520 w 121284"/>
              <a:gd name="connsiteY3" fmla="*/ 0 h 245744"/>
              <a:gd name="connsiteX4" fmla="*/ 121285 w 121284"/>
              <a:gd name="connsiteY4" fmla="*/ 24765 h 245744"/>
              <a:gd name="connsiteX5" fmla="*/ 121285 w 121284"/>
              <a:gd name="connsiteY5" fmla="*/ 221615 h 245744"/>
              <a:gd name="connsiteX6" fmla="*/ 96520 w 121284"/>
              <a:gd name="connsiteY6" fmla="*/ 245745 h 2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284" h="245744">
                <a:moveTo>
                  <a:pt x="96520" y="245745"/>
                </a:moveTo>
                <a:lnTo>
                  <a:pt x="0" y="245745"/>
                </a:lnTo>
                <a:lnTo>
                  <a:pt x="0" y="0"/>
                </a:lnTo>
                <a:lnTo>
                  <a:pt x="96520" y="0"/>
                </a:lnTo>
                <a:cubicBezTo>
                  <a:pt x="109855" y="0"/>
                  <a:pt x="121285" y="10795"/>
                  <a:pt x="121285" y="24765"/>
                </a:cubicBezTo>
                <a:lnTo>
                  <a:pt x="121285" y="221615"/>
                </a:lnTo>
                <a:cubicBezTo>
                  <a:pt x="121285" y="234950"/>
                  <a:pt x="110490" y="245745"/>
                  <a:pt x="96520" y="245745"/>
                </a:cubicBezTo>
                <a:close/>
              </a:path>
            </a:pathLst>
          </a:custGeom>
          <a:noFill/>
          <a:ln w="12700" cap="flat">
            <a:solidFill>
              <a:srgbClr val="000000"/>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E25CBA9-7222-5ABA-3E50-A661F4D4E509}"/>
              </a:ext>
            </a:extLst>
          </p:cNvPr>
          <p:cNvSpPr/>
          <p:nvPr/>
        </p:nvSpPr>
        <p:spPr>
          <a:xfrm>
            <a:off x="8836658" y="1761060"/>
            <a:ext cx="344805" cy="406638"/>
          </a:xfrm>
          <a:custGeom>
            <a:avLst/>
            <a:gdLst>
              <a:gd name="connsiteX0" fmla="*/ 320675 w 344805"/>
              <a:gd name="connsiteY0" fmla="*/ 171689 h 406638"/>
              <a:gd name="connsiteX1" fmla="*/ 237490 w 344805"/>
              <a:gd name="connsiteY1" fmla="*/ 171689 h 406638"/>
              <a:gd name="connsiteX2" fmla="*/ 178435 w 344805"/>
              <a:gd name="connsiteY2" fmla="*/ 149464 h 406638"/>
              <a:gd name="connsiteX3" fmla="*/ 194945 w 344805"/>
              <a:gd name="connsiteY3" fmla="*/ 33894 h 406638"/>
              <a:gd name="connsiteX4" fmla="*/ 135255 w 344805"/>
              <a:gd name="connsiteY4" fmla="*/ 23734 h 406638"/>
              <a:gd name="connsiteX5" fmla="*/ 135255 w 344805"/>
              <a:gd name="connsiteY5" fmla="*/ 59929 h 406638"/>
              <a:gd name="connsiteX6" fmla="*/ 0 w 344805"/>
              <a:gd name="connsiteY6" fmla="*/ 184389 h 406638"/>
              <a:gd name="connsiteX7" fmla="*/ 0 w 344805"/>
              <a:gd name="connsiteY7" fmla="*/ 363459 h 406638"/>
              <a:gd name="connsiteX8" fmla="*/ 48260 w 344805"/>
              <a:gd name="connsiteY8" fmla="*/ 363459 h 406638"/>
              <a:gd name="connsiteX9" fmla="*/ 118110 w 344805"/>
              <a:gd name="connsiteY9" fmla="*/ 406639 h 406638"/>
              <a:gd name="connsiteX10" fmla="*/ 236220 w 344805"/>
              <a:gd name="connsiteY10" fmla="*/ 406639 h 406638"/>
              <a:gd name="connsiteX11" fmla="*/ 260985 w 344805"/>
              <a:gd name="connsiteY11" fmla="*/ 406639 h 406638"/>
              <a:gd name="connsiteX12" fmla="*/ 262890 w 344805"/>
              <a:gd name="connsiteY12" fmla="*/ 406639 h 406638"/>
              <a:gd name="connsiteX13" fmla="*/ 262890 w 344805"/>
              <a:gd name="connsiteY13" fmla="*/ 406639 h 406638"/>
              <a:gd name="connsiteX14" fmla="*/ 284480 w 344805"/>
              <a:gd name="connsiteY14" fmla="*/ 383144 h 406638"/>
              <a:gd name="connsiteX15" fmla="*/ 284480 w 344805"/>
              <a:gd name="connsiteY15" fmla="*/ 371079 h 406638"/>
              <a:gd name="connsiteX16" fmla="*/ 274955 w 344805"/>
              <a:gd name="connsiteY16" fmla="*/ 352029 h 406638"/>
              <a:gd name="connsiteX17" fmla="*/ 276225 w 344805"/>
              <a:gd name="connsiteY17" fmla="*/ 347584 h 406638"/>
              <a:gd name="connsiteX18" fmla="*/ 292100 w 344805"/>
              <a:gd name="connsiteY18" fmla="*/ 347584 h 406638"/>
              <a:gd name="connsiteX19" fmla="*/ 315595 w 344805"/>
              <a:gd name="connsiteY19" fmla="*/ 324089 h 406638"/>
              <a:gd name="connsiteX20" fmla="*/ 315595 w 344805"/>
              <a:gd name="connsiteY20" fmla="*/ 312024 h 406638"/>
              <a:gd name="connsiteX21" fmla="*/ 292100 w 344805"/>
              <a:gd name="connsiteY21" fmla="*/ 288529 h 406638"/>
              <a:gd name="connsiteX22" fmla="*/ 309880 w 344805"/>
              <a:gd name="connsiteY22" fmla="*/ 288529 h 406638"/>
              <a:gd name="connsiteX23" fmla="*/ 333375 w 344805"/>
              <a:gd name="connsiteY23" fmla="*/ 265034 h 406638"/>
              <a:gd name="connsiteX24" fmla="*/ 333375 w 344805"/>
              <a:gd name="connsiteY24" fmla="*/ 252969 h 406638"/>
              <a:gd name="connsiteX25" fmla="*/ 309880 w 344805"/>
              <a:gd name="connsiteY25" fmla="*/ 229474 h 406638"/>
              <a:gd name="connsiteX26" fmla="*/ 321310 w 344805"/>
              <a:gd name="connsiteY26" fmla="*/ 229474 h 406638"/>
              <a:gd name="connsiteX27" fmla="*/ 344805 w 344805"/>
              <a:gd name="connsiteY27" fmla="*/ 205979 h 406638"/>
              <a:gd name="connsiteX28" fmla="*/ 344805 w 344805"/>
              <a:gd name="connsiteY28" fmla="*/ 193914 h 406638"/>
              <a:gd name="connsiteX29" fmla="*/ 320675 w 344805"/>
              <a:gd name="connsiteY29" fmla="*/ 171689 h 40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4805" h="406638">
                <a:moveTo>
                  <a:pt x="320675" y="171689"/>
                </a:moveTo>
                <a:lnTo>
                  <a:pt x="237490" y="171689"/>
                </a:lnTo>
                <a:cubicBezTo>
                  <a:pt x="191770" y="171689"/>
                  <a:pt x="178435" y="169149"/>
                  <a:pt x="178435" y="149464"/>
                </a:cubicBezTo>
                <a:cubicBezTo>
                  <a:pt x="178435" y="129144"/>
                  <a:pt x="194945" y="82154"/>
                  <a:pt x="194945" y="33894"/>
                </a:cubicBezTo>
                <a:cubicBezTo>
                  <a:pt x="194945" y="-14366"/>
                  <a:pt x="135255" y="-4841"/>
                  <a:pt x="135255" y="23734"/>
                </a:cubicBezTo>
                <a:cubicBezTo>
                  <a:pt x="135255" y="52309"/>
                  <a:pt x="135255" y="59929"/>
                  <a:pt x="135255" y="59929"/>
                </a:cubicBezTo>
                <a:cubicBezTo>
                  <a:pt x="130175" y="128509"/>
                  <a:pt x="48260" y="183119"/>
                  <a:pt x="0" y="184389"/>
                </a:cubicBezTo>
                <a:lnTo>
                  <a:pt x="0" y="363459"/>
                </a:lnTo>
                <a:cubicBezTo>
                  <a:pt x="0" y="363459"/>
                  <a:pt x="38735" y="363459"/>
                  <a:pt x="48260" y="363459"/>
                </a:cubicBezTo>
                <a:cubicBezTo>
                  <a:pt x="57785" y="363459"/>
                  <a:pt x="97155" y="406639"/>
                  <a:pt x="118110" y="406639"/>
                </a:cubicBezTo>
                <a:cubicBezTo>
                  <a:pt x="134620" y="406639"/>
                  <a:pt x="194945" y="406639"/>
                  <a:pt x="236220" y="406639"/>
                </a:cubicBezTo>
                <a:cubicBezTo>
                  <a:pt x="245745" y="406639"/>
                  <a:pt x="254000" y="406639"/>
                  <a:pt x="260985" y="406639"/>
                </a:cubicBezTo>
                <a:cubicBezTo>
                  <a:pt x="261620" y="406639"/>
                  <a:pt x="262255" y="406639"/>
                  <a:pt x="262890" y="406639"/>
                </a:cubicBezTo>
                <a:lnTo>
                  <a:pt x="262890" y="406639"/>
                </a:lnTo>
                <a:cubicBezTo>
                  <a:pt x="274955" y="406004"/>
                  <a:pt x="284480" y="395844"/>
                  <a:pt x="284480" y="383144"/>
                </a:cubicBezTo>
                <a:lnTo>
                  <a:pt x="284480" y="371079"/>
                </a:lnTo>
                <a:cubicBezTo>
                  <a:pt x="284480" y="363459"/>
                  <a:pt x="280670" y="356474"/>
                  <a:pt x="274955" y="352029"/>
                </a:cubicBezTo>
                <a:lnTo>
                  <a:pt x="276225" y="347584"/>
                </a:lnTo>
                <a:lnTo>
                  <a:pt x="292100" y="347584"/>
                </a:lnTo>
                <a:cubicBezTo>
                  <a:pt x="304800" y="347584"/>
                  <a:pt x="315595" y="337424"/>
                  <a:pt x="315595" y="324089"/>
                </a:cubicBezTo>
                <a:lnTo>
                  <a:pt x="315595" y="312024"/>
                </a:lnTo>
                <a:cubicBezTo>
                  <a:pt x="315595" y="299324"/>
                  <a:pt x="305435" y="288529"/>
                  <a:pt x="292100" y="288529"/>
                </a:cubicBezTo>
                <a:lnTo>
                  <a:pt x="309880" y="288529"/>
                </a:lnTo>
                <a:cubicBezTo>
                  <a:pt x="322580" y="288529"/>
                  <a:pt x="333375" y="278369"/>
                  <a:pt x="333375" y="265034"/>
                </a:cubicBezTo>
                <a:lnTo>
                  <a:pt x="333375" y="252969"/>
                </a:lnTo>
                <a:cubicBezTo>
                  <a:pt x="333375" y="240269"/>
                  <a:pt x="323215" y="229474"/>
                  <a:pt x="309880" y="229474"/>
                </a:cubicBezTo>
                <a:lnTo>
                  <a:pt x="321310" y="229474"/>
                </a:lnTo>
                <a:cubicBezTo>
                  <a:pt x="334010" y="229474"/>
                  <a:pt x="344805" y="219314"/>
                  <a:pt x="344805" y="205979"/>
                </a:cubicBezTo>
                <a:lnTo>
                  <a:pt x="344805" y="193914"/>
                </a:lnTo>
                <a:cubicBezTo>
                  <a:pt x="344170" y="182484"/>
                  <a:pt x="333375" y="171689"/>
                  <a:pt x="320675" y="171689"/>
                </a:cubicBezTo>
                <a:close/>
              </a:path>
            </a:pathLst>
          </a:custGeom>
          <a:noFill/>
          <a:ln w="12700" cap="flat">
            <a:solidFill>
              <a:srgbClr val="000000"/>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2E9B676-21CA-6A9E-D079-F3E558813F54}"/>
              </a:ext>
            </a:extLst>
          </p:cNvPr>
          <p:cNvSpPr/>
          <p:nvPr/>
        </p:nvSpPr>
        <p:spPr>
          <a:xfrm>
            <a:off x="642530" y="2206626"/>
            <a:ext cx="41909" cy="41910"/>
          </a:xfrm>
          <a:custGeom>
            <a:avLst/>
            <a:gdLst>
              <a:gd name="connsiteX0" fmla="*/ 41910 w 41909"/>
              <a:gd name="connsiteY0" fmla="*/ 20955 h 41910"/>
              <a:gd name="connsiteX1" fmla="*/ 20955 w 41909"/>
              <a:gd name="connsiteY1" fmla="*/ 41910 h 41910"/>
              <a:gd name="connsiteX2" fmla="*/ 0 w 41909"/>
              <a:gd name="connsiteY2" fmla="*/ 20955 h 41910"/>
              <a:gd name="connsiteX3" fmla="*/ 20955 w 41909"/>
              <a:gd name="connsiteY3" fmla="*/ 0 h 41910"/>
              <a:gd name="connsiteX4" fmla="*/ 41910 w 41909"/>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09" h="41910">
                <a:moveTo>
                  <a:pt x="41910" y="20955"/>
                </a:moveTo>
                <a:cubicBezTo>
                  <a:pt x="41910" y="32528"/>
                  <a:pt x="32528" y="41910"/>
                  <a:pt x="20955" y="41910"/>
                </a:cubicBezTo>
                <a:cubicBezTo>
                  <a:pt x="9382" y="41910"/>
                  <a:pt x="0" y="32528"/>
                  <a:pt x="0" y="20955"/>
                </a:cubicBezTo>
                <a:cubicBezTo>
                  <a:pt x="0" y="9382"/>
                  <a:pt x="9382" y="0"/>
                  <a:pt x="20955" y="0"/>
                </a:cubicBezTo>
                <a:cubicBezTo>
                  <a:pt x="32528" y="0"/>
                  <a:pt x="41910" y="9382"/>
                  <a:pt x="41910" y="20955"/>
                </a:cubicBezTo>
                <a:close/>
              </a:path>
            </a:pathLst>
          </a:custGeom>
          <a:noFill/>
          <a:ln w="12700" cap="flat">
            <a:solidFill>
              <a:srgbClr val="16171C"/>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2F14362-2CEF-FDE4-64A4-F0D87C0F1CC1}"/>
              </a:ext>
            </a:extLst>
          </p:cNvPr>
          <p:cNvSpPr/>
          <p:nvPr/>
        </p:nvSpPr>
        <p:spPr>
          <a:xfrm>
            <a:off x="707934" y="2147571"/>
            <a:ext cx="68580" cy="68579"/>
          </a:xfrm>
          <a:custGeom>
            <a:avLst/>
            <a:gdLst>
              <a:gd name="connsiteX0" fmla="*/ 68580 w 68580"/>
              <a:gd name="connsiteY0" fmla="*/ 34290 h 68579"/>
              <a:gd name="connsiteX1" fmla="*/ 34290 w 68580"/>
              <a:gd name="connsiteY1" fmla="*/ 68580 h 68579"/>
              <a:gd name="connsiteX2" fmla="*/ 0 w 68580"/>
              <a:gd name="connsiteY2" fmla="*/ 34290 h 68579"/>
              <a:gd name="connsiteX3" fmla="*/ 34290 w 68580"/>
              <a:gd name="connsiteY3" fmla="*/ 0 h 68579"/>
              <a:gd name="connsiteX4" fmla="*/ 68580 w 68580"/>
              <a:gd name="connsiteY4" fmla="*/ 34290 h 68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68579">
                <a:moveTo>
                  <a:pt x="68580" y="34290"/>
                </a:moveTo>
                <a:cubicBezTo>
                  <a:pt x="68580" y="53228"/>
                  <a:pt x="53228" y="68580"/>
                  <a:pt x="34290" y="68580"/>
                </a:cubicBezTo>
                <a:cubicBezTo>
                  <a:pt x="15352" y="68580"/>
                  <a:pt x="0" y="53228"/>
                  <a:pt x="0" y="34290"/>
                </a:cubicBezTo>
                <a:cubicBezTo>
                  <a:pt x="0" y="15352"/>
                  <a:pt x="15352" y="0"/>
                  <a:pt x="34290" y="0"/>
                </a:cubicBezTo>
                <a:cubicBezTo>
                  <a:pt x="53228" y="0"/>
                  <a:pt x="68580" y="15352"/>
                  <a:pt x="68580" y="34290"/>
                </a:cubicBezTo>
                <a:close/>
              </a:path>
            </a:pathLst>
          </a:custGeom>
          <a:noFill/>
          <a:ln w="12700" cap="flat">
            <a:solidFill>
              <a:srgbClr val="16171C"/>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E26252FC-33A0-E2F9-EEEF-2C398FB51161}"/>
              </a:ext>
            </a:extLst>
          </p:cNvPr>
          <p:cNvSpPr/>
          <p:nvPr/>
        </p:nvSpPr>
        <p:spPr>
          <a:xfrm>
            <a:off x="792231" y="1827531"/>
            <a:ext cx="112553" cy="190500"/>
          </a:xfrm>
          <a:custGeom>
            <a:avLst/>
            <a:gdLst>
              <a:gd name="connsiteX0" fmla="*/ 3969 w 112553"/>
              <a:gd name="connsiteY0" fmla="*/ 37465 h 190500"/>
              <a:gd name="connsiteX1" fmla="*/ 15399 w 112553"/>
              <a:gd name="connsiteY1" fmla="*/ 17780 h 190500"/>
              <a:gd name="connsiteX2" fmla="*/ 33814 w 112553"/>
              <a:gd name="connsiteY2" fmla="*/ 4445 h 190500"/>
              <a:gd name="connsiteX3" fmla="*/ 57944 w 112553"/>
              <a:gd name="connsiteY3" fmla="*/ 0 h 190500"/>
              <a:gd name="connsiteX4" fmla="*/ 80169 w 112553"/>
              <a:gd name="connsiteY4" fmla="*/ 3810 h 190500"/>
              <a:gd name="connsiteX5" fmla="*/ 97314 w 112553"/>
              <a:gd name="connsiteY5" fmla="*/ 13970 h 190500"/>
              <a:gd name="connsiteX6" fmla="*/ 108744 w 112553"/>
              <a:gd name="connsiteY6" fmla="*/ 30480 h 190500"/>
              <a:gd name="connsiteX7" fmla="*/ 112554 w 112553"/>
              <a:gd name="connsiteY7" fmla="*/ 52705 h 190500"/>
              <a:gd name="connsiteX8" fmla="*/ 110649 w 112553"/>
              <a:gd name="connsiteY8" fmla="*/ 67310 h 190500"/>
              <a:gd name="connsiteX9" fmla="*/ 105569 w 112553"/>
              <a:gd name="connsiteY9" fmla="*/ 78740 h 190500"/>
              <a:gd name="connsiteX10" fmla="*/ 98584 w 112553"/>
              <a:gd name="connsiteY10" fmla="*/ 88265 h 190500"/>
              <a:gd name="connsiteX11" fmla="*/ 90329 w 112553"/>
              <a:gd name="connsiteY11" fmla="*/ 96520 h 190500"/>
              <a:gd name="connsiteX12" fmla="*/ 82074 w 112553"/>
              <a:gd name="connsiteY12" fmla="*/ 104140 h 190500"/>
              <a:gd name="connsiteX13" fmla="*/ 75089 w 112553"/>
              <a:gd name="connsiteY13" fmla="*/ 112395 h 190500"/>
              <a:gd name="connsiteX14" fmla="*/ 70009 w 112553"/>
              <a:gd name="connsiteY14" fmla="*/ 122555 h 190500"/>
              <a:gd name="connsiteX15" fmla="*/ 68104 w 112553"/>
              <a:gd name="connsiteY15" fmla="*/ 134620 h 190500"/>
              <a:gd name="connsiteX16" fmla="*/ 68104 w 112553"/>
              <a:gd name="connsiteY16" fmla="*/ 144780 h 190500"/>
              <a:gd name="connsiteX17" fmla="*/ 45879 w 112553"/>
              <a:gd name="connsiteY17" fmla="*/ 144780 h 190500"/>
              <a:gd name="connsiteX18" fmla="*/ 45879 w 112553"/>
              <a:gd name="connsiteY18" fmla="*/ 132715 h 190500"/>
              <a:gd name="connsiteX19" fmla="*/ 49689 w 112553"/>
              <a:gd name="connsiteY19" fmla="*/ 114300 h 190500"/>
              <a:gd name="connsiteX20" fmla="*/ 58579 w 112553"/>
              <a:gd name="connsiteY20" fmla="*/ 100965 h 190500"/>
              <a:gd name="connsiteX21" fmla="*/ 69374 w 112553"/>
              <a:gd name="connsiteY21" fmla="*/ 90170 h 190500"/>
              <a:gd name="connsiteX22" fmla="*/ 79534 w 112553"/>
              <a:gd name="connsiteY22" fmla="*/ 79375 h 190500"/>
              <a:gd name="connsiteX23" fmla="*/ 87154 w 112553"/>
              <a:gd name="connsiteY23" fmla="*/ 67310 h 190500"/>
              <a:gd name="connsiteX24" fmla="*/ 89694 w 112553"/>
              <a:gd name="connsiteY24" fmla="*/ 50800 h 190500"/>
              <a:gd name="connsiteX25" fmla="*/ 80169 w 112553"/>
              <a:gd name="connsiteY25" fmla="*/ 28575 h 190500"/>
              <a:gd name="connsiteX26" fmla="*/ 57944 w 112553"/>
              <a:gd name="connsiteY26" fmla="*/ 20320 h 190500"/>
              <a:gd name="connsiteX27" fmla="*/ 42069 w 112553"/>
              <a:gd name="connsiteY27" fmla="*/ 23495 h 190500"/>
              <a:gd name="connsiteX28" fmla="*/ 30639 w 112553"/>
              <a:gd name="connsiteY28" fmla="*/ 32385 h 190500"/>
              <a:gd name="connsiteX29" fmla="*/ 24289 w 112553"/>
              <a:gd name="connsiteY29" fmla="*/ 45720 h 190500"/>
              <a:gd name="connsiteX30" fmla="*/ 22384 w 112553"/>
              <a:gd name="connsiteY30" fmla="*/ 62865 h 190500"/>
              <a:gd name="connsiteX31" fmla="*/ 159 w 112553"/>
              <a:gd name="connsiteY31" fmla="*/ 62865 h 190500"/>
              <a:gd name="connsiteX32" fmla="*/ 3969 w 112553"/>
              <a:gd name="connsiteY32" fmla="*/ 37465 h 190500"/>
              <a:gd name="connsiteX33" fmla="*/ 71279 w 112553"/>
              <a:gd name="connsiteY33" fmla="*/ 175895 h 190500"/>
              <a:gd name="connsiteX34" fmla="*/ 71279 w 112553"/>
              <a:gd name="connsiteY34" fmla="*/ 175895 h 190500"/>
              <a:gd name="connsiteX35" fmla="*/ 56674 w 112553"/>
              <a:gd name="connsiteY35" fmla="*/ 190500 h 190500"/>
              <a:gd name="connsiteX36" fmla="*/ 56674 w 112553"/>
              <a:gd name="connsiteY36" fmla="*/ 190500 h 190500"/>
              <a:gd name="connsiteX37" fmla="*/ 42069 w 112553"/>
              <a:gd name="connsiteY37" fmla="*/ 175895 h 190500"/>
              <a:gd name="connsiteX38" fmla="*/ 42069 w 112553"/>
              <a:gd name="connsiteY38" fmla="*/ 175895 h 190500"/>
              <a:gd name="connsiteX39" fmla="*/ 56674 w 112553"/>
              <a:gd name="connsiteY39" fmla="*/ 161290 h 190500"/>
              <a:gd name="connsiteX40" fmla="*/ 56674 w 112553"/>
              <a:gd name="connsiteY40" fmla="*/ 161290 h 190500"/>
              <a:gd name="connsiteX41" fmla="*/ 71279 w 112553"/>
              <a:gd name="connsiteY41" fmla="*/ 17589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2553" h="190500">
                <a:moveTo>
                  <a:pt x="3969" y="37465"/>
                </a:moveTo>
                <a:cubicBezTo>
                  <a:pt x="6509" y="29845"/>
                  <a:pt x="10319" y="23495"/>
                  <a:pt x="15399" y="17780"/>
                </a:cubicBezTo>
                <a:cubicBezTo>
                  <a:pt x="20479" y="12065"/>
                  <a:pt x="26829" y="7620"/>
                  <a:pt x="33814" y="4445"/>
                </a:cubicBezTo>
                <a:cubicBezTo>
                  <a:pt x="40799" y="1270"/>
                  <a:pt x="49054" y="0"/>
                  <a:pt x="57944" y="0"/>
                </a:cubicBezTo>
                <a:cubicBezTo>
                  <a:pt x="66199" y="0"/>
                  <a:pt x="73184" y="1270"/>
                  <a:pt x="80169" y="3810"/>
                </a:cubicBezTo>
                <a:cubicBezTo>
                  <a:pt x="86519" y="6350"/>
                  <a:pt x="92869" y="9525"/>
                  <a:pt x="97314" y="13970"/>
                </a:cubicBezTo>
                <a:cubicBezTo>
                  <a:pt x="102394" y="18415"/>
                  <a:pt x="106204" y="23495"/>
                  <a:pt x="108744" y="30480"/>
                </a:cubicBezTo>
                <a:cubicBezTo>
                  <a:pt x="111284" y="37465"/>
                  <a:pt x="112554" y="44450"/>
                  <a:pt x="112554" y="52705"/>
                </a:cubicBezTo>
                <a:cubicBezTo>
                  <a:pt x="112554" y="57785"/>
                  <a:pt x="111919" y="62865"/>
                  <a:pt x="110649" y="67310"/>
                </a:cubicBezTo>
                <a:cubicBezTo>
                  <a:pt x="109379" y="71755"/>
                  <a:pt x="107474" y="75565"/>
                  <a:pt x="105569" y="78740"/>
                </a:cubicBezTo>
                <a:cubicBezTo>
                  <a:pt x="103664" y="81915"/>
                  <a:pt x="101124" y="85090"/>
                  <a:pt x="98584" y="88265"/>
                </a:cubicBezTo>
                <a:cubicBezTo>
                  <a:pt x="96044" y="91440"/>
                  <a:pt x="92869" y="93980"/>
                  <a:pt x="90329" y="96520"/>
                </a:cubicBezTo>
                <a:cubicBezTo>
                  <a:pt x="87789" y="99060"/>
                  <a:pt x="84614" y="101600"/>
                  <a:pt x="82074" y="104140"/>
                </a:cubicBezTo>
                <a:cubicBezTo>
                  <a:pt x="79534" y="106680"/>
                  <a:pt x="76994" y="109855"/>
                  <a:pt x="75089" y="112395"/>
                </a:cubicBezTo>
                <a:cubicBezTo>
                  <a:pt x="73184" y="115570"/>
                  <a:pt x="71279" y="118745"/>
                  <a:pt x="70009" y="122555"/>
                </a:cubicBezTo>
                <a:cubicBezTo>
                  <a:pt x="68739" y="126365"/>
                  <a:pt x="68104" y="130175"/>
                  <a:pt x="68104" y="134620"/>
                </a:cubicBezTo>
                <a:lnTo>
                  <a:pt x="68104" y="144780"/>
                </a:lnTo>
                <a:lnTo>
                  <a:pt x="45879" y="144780"/>
                </a:lnTo>
                <a:lnTo>
                  <a:pt x="45879" y="132715"/>
                </a:lnTo>
                <a:cubicBezTo>
                  <a:pt x="46514" y="125730"/>
                  <a:pt x="47784" y="119380"/>
                  <a:pt x="49689" y="114300"/>
                </a:cubicBezTo>
                <a:cubicBezTo>
                  <a:pt x="52229" y="109220"/>
                  <a:pt x="54769" y="104775"/>
                  <a:pt x="58579" y="100965"/>
                </a:cubicBezTo>
                <a:cubicBezTo>
                  <a:pt x="61754" y="97155"/>
                  <a:pt x="65564" y="93345"/>
                  <a:pt x="69374" y="90170"/>
                </a:cubicBezTo>
                <a:cubicBezTo>
                  <a:pt x="73184" y="86995"/>
                  <a:pt x="76359" y="83185"/>
                  <a:pt x="79534" y="79375"/>
                </a:cubicBezTo>
                <a:cubicBezTo>
                  <a:pt x="82709" y="75565"/>
                  <a:pt x="85249" y="71755"/>
                  <a:pt x="87154" y="67310"/>
                </a:cubicBezTo>
                <a:cubicBezTo>
                  <a:pt x="89059" y="62865"/>
                  <a:pt x="89694" y="57150"/>
                  <a:pt x="89694" y="50800"/>
                </a:cubicBezTo>
                <a:cubicBezTo>
                  <a:pt x="89059" y="41275"/>
                  <a:pt x="85884" y="33655"/>
                  <a:pt x="80169" y="28575"/>
                </a:cubicBezTo>
                <a:cubicBezTo>
                  <a:pt x="74454" y="23495"/>
                  <a:pt x="67469" y="20320"/>
                  <a:pt x="57944" y="20320"/>
                </a:cubicBezTo>
                <a:cubicBezTo>
                  <a:pt x="51594" y="20320"/>
                  <a:pt x="46514" y="21590"/>
                  <a:pt x="42069" y="23495"/>
                </a:cubicBezTo>
                <a:cubicBezTo>
                  <a:pt x="37624" y="26035"/>
                  <a:pt x="33814" y="28575"/>
                  <a:pt x="30639" y="32385"/>
                </a:cubicBezTo>
                <a:cubicBezTo>
                  <a:pt x="27464" y="36195"/>
                  <a:pt x="25559" y="40640"/>
                  <a:pt x="24289" y="45720"/>
                </a:cubicBezTo>
                <a:cubicBezTo>
                  <a:pt x="23019" y="50800"/>
                  <a:pt x="22384" y="56515"/>
                  <a:pt x="22384" y="62865"/>
                </a:cubicBezTo>
                <a:lnTo>
                  <a:pt x="159" y="62865"/>
                </a:lnTo>
                <a:cubicBezTo>
                  <a:pt x="-476" y="53340"/>
                  <a:pt x="794" y="45085"/>
                  <a:pt x="3969" y="37465"/>
                </a:cubicBezTo>
                <a:close/>
                <a:moveTo>
                  <a:pt x="71279" y="175895"/>
                </a:moveTo>
                <a:lnTo>
                  <a:pt x="71279" y="175895"/>
                </a:lnTo>
                <a:cubicBezTo>
                  <a:pt x="71279" y="184150"/>
                  <a:pt x="64929" y="190500"/>
                  <a:pt x="56674" y="190500"/>
                </a:cubicBezTo>
                <a:lnTo>
                  <a:pt x="56674" y="190500"/>
                </a:lnTo>
                <a:cubicBezTo>
                  <a:pt x="48419" y="190500"/>
                  <a:pt x="42069" y="184150"/>
                  <a:pt x="42069" y="175895"/>
                </a:cubicBezTo>
                <a:lnTo>
                  <a:pt x="42069" y="175895"/>
                </a:lnTo>
                <a:cubicBezTo>
                  <a:pt x="42069" y="167640"/>
                  <a:pt x="48419" y="161290"/>
                  <a:pt x="56674" y="161290"/>
                </a:cubicBezTo>
                <a:lnTo>
                  <a:pt x="56674" y="161290"/>
                </a:lnTo>
                <a:cubicBezTo>
                  <a:pt x="64929" y="161290"/>
                  <a:pt x="71279" y="167640"/>
                  <a:pt x="71279" y="175895"/>
                </a:cubicBezTo>
                <a:close/>
              </a:path>
            </a:pathLst>
          </a:custGeom>
          <a:solidFill>
            <a:srgbClr val="000000"/>
          </a:solidFill>
          <a:ln w="635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09EE3C7D-4D8B-8A2A-7449-CEC3221C6EB4}"/>
              </a:ext>
            </a:extLst>
          </p:cNvPr>
          <p:cNvSpPr/>
          <p:nvPr/>
        </p:nvSpPr>
        <p:spPr>
          <a:xfrm>
            <a:off x="9388855" y="5420359"/>
            <a:ext cx="233045" cy="559435"/>
          </a:xfrm>
          <a:custGeom>
            <a:avLst/>
            <a:gdLst>
              <a:gd name="connsiteX0" fmla="*/ 0 w 233045"/>
              <a:gd name="connsiteY0" fmla="*/ 559435 h 559435"/>
              <a:gd name="connsiteX1" fmla="*/ 233045 w 233045"/>
              <a:gd name="connsiteY1" fmla="*/ 280670 h 559435"/>
              <a:gd name="connsiteX2" fmla="*/ 0 w 233045"/>
              <a:gd name="connsiteY2" fmla="*/ 0 h 559435"/>
            </a:gdLst>
            <a:ahLst/>
            <a:cxnLst>
              <a:cxn ang="0">
                <a:pos x="connsiteX0" y="connsiteY0"/>
              </a:cxn>
              <a:cxn ang="0">
                <a:pos x="connsiteX1" y="connsiteY1"/>
              </a:cxn>
              <a:cxn ang="0">
                <a:pos x="connsiteX2" y="connsiteY2"/>
              </a:cxn>
            </a:cxnLst>
            <a:rect l="l" t="t" r="r" b="b"/>
            <a:pathLst>
              <a:path w="233045" h="559435">
                <a:moveTo>
                  <a:pt x="0" y="559435"/>
                </a:moveTo>
                <a:cubicBezTo>
                  <a:pt x="0" y="417830"/>
                  <a:pt x="233045" y="445135"/>
                  <a:pt x="233045" y="280670"/>
                </a:cubicBezTo>
                <a:cubicBezTo>
                  <a:pt x="233045" y="116205"/>
                  <a:pt x="0" y="158750"/>
                  <a:pt x="0" y="0"/>
                </a:cubicBezTo>
              </a:path>
            </a:pathLst>
          </a:custGeom>
          <a:noFill/>
          <a:ln w="12700" cap="flat">
            <a:solidFill>
              <a:srgbClr val="16171C"/>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FBA2473-066F-36EB-7C15-9BFFFBADD98D}"/>
              </a:ext>
            </a:extLst>
          </p:cNvPr>
          <p:cNvSpPr/>
          <p:nvPr/>
        </p:nvSpPr>
        <p:spPr>
          <a:xfrm>
            <a:off x="9388221" y="5420359"/>
            <a:ext cx="233044" cy="559435"/>
          </a:xfrm>
          <a:custGeom>
            <a:avLst/>
            <a:gdLst>
              <a:gd name="connsiteX0" fmla="*/ 233045 w 233044"/>
              <a:gd name="connsiteY0" fmla="*/ 559435 h 559435"/>
              <a:gd name="connsiteX1" fmla="*/ 0 w 233044"/>
              <a:gd name="connsiteY1" fmla="*/ 280670 h 559435"/>
              <a:gd name="connsiteX2" fmla="*/ 233045 w 233044"/>
              <a:gd name="connsiteY2" fmla="*/ 0 h 559435"/>
            </a:gdLst>
            <a:ahLst/>
            <a:cxnLst>
              <a:cxn ang="0">
                <a:pos x="connsiteX0" y="connsiteY0"/>
              </a:cxn>
              <a:cxn ang="0">
                <a:pos x="connsiteX1" y="connsiteY1"/>
              </a:cxn>
              <a:cxn ang="0">
                <a:pos x="connsiteX2" y="connsiteY2"/>
              </a:cxn>
            </a:cxnLst>
            <a:rect l="l" t="t" r="r" b="b"/>
            <a:pathLst>
              <a:path w="233044" h="559435">
                <a:moveTo>
                  <a:pt x="233045" y="559435"/>
                </a:moveTo>
                <a:cubicBezTo>
                  <a:pt x="233045" y="417830"/>
                  <a:pt x="0" y="445135"/>
                  <a:pt x="0" y="280670"/>
                </a:cubicBezTo>
                <a:cubicBezTo>
                  <a:pt x="0" y="116205"/>
                  <a:pt x="233045" y="158750"/>
                  <a:pt x="233045" y="0"/>
                </a:cubicBezTo>
              </a:path>
            </a:pathLst>
          </a:custGeom>
          <a:noFill/>
          <a:ln w="12700" cap="flat">
            <a:solidFill>
              <a:srgbClr val="16171C"/>
            </a:solidFill>
            <a:prstDash val="solid"/>
            <a:miter/>
          </a:ln>
        </p:spPr>
        <p:txBody>
          <a:bodyPr rtlCol="0" anchor="ctr"/>
          <a:lstStyle/>
          <a:p>
            <a:endParaRPr lang="en-US"/>
          </a:p>
        </p:txBody>
      </p:sp>
      <p:grpSp>
        <p:nvGrpSpPr>
          <p:cNvPr id="111" name="Graphic 3">
            <a:extLst>
              <a:ext uri="{FF2B5EF4-FFF2-40B4-BE49-F238E27FC236}">
                <a16:creationId xmlns:a16="http://schemas.microsoft.com/office/drawing/2014/main" id="{DE49E101-5D4F-76E0-369C-18806B7667C5}"/>
              </a:ext>
            </a:extLst>
          </p:cNvPr>
          <p:cNvGrpSpPr/>
          <p:nvPr/>
        </p:nvGrpSpPr>
        <p:grpSpPr>
          <a:xfrm>
            <a:off x="9389490" y="5445125"/>
            <a:ext cx="231140" cy="510540"/>
            <a:chOff x="9764394" y="5445125"/>
            <a:chExt cx="231140" cy="510540"/>
          </a:xfrm>
          <a:noFill/>
        </p:grpSpPr>
        <p:sp>
          <p:nvSpPr>
            <p:cNvPr id="112" name="Freeform 111">
              <a:extLst>
                <a:ext uri="{FF2B5EF4-FFF2-40B4-BE49-F238E27FC236}">
                  <a16:creationId xmlns:a16="http://schemas.microsoft.com/office/drawing/2014/main" id="{A0F38E33-A689-3AA8-D39E-0F8513246A09}"/>
                </a:ext>
              </a:extLst>
            </p:cNvPr>
            <p:cNvSpPr/>
            <p:nvPr/>
          </p:nvSpPr>
          <p:spPr>
            <a:xfrm>
              <a:off x="9811384" y="5518150"/>
              <a:ext cx="133350" cy="6350"/>
            </a:xfrm>
            <a:custGeom>
              <a:avLst/>
              <a:gdLst>
                <a:gd name="connsiteX0" fmla="*/ 0 w 133350"/>
                <a:gd name="connsiteY0" fmla="*/ 0 h 6350"/>
                <a:gd name="connsiteX1" fmla="*/ 66675 w 133350"/>
                <a:gd name="connsiteY1" fmla="*/ 0 h 6350"/>
                <a:gd name="connsiteX2" fmla="*/ 133350 w 133350"/>
                <a:gd name="connsiteY2" fmla="*/ 0 h 6350"/>
              </a:gdLst>
              <a:ahLst/>
              <a:cxnLst>
                <a:cxn ang="0">
                  <a:pos x="connsiteX0" y="connsiteY0"/>
                </a:cxn>
                <a:cxn ang="0">
                  <a:pos x="connsiteX1" y="connsiteY1"/>
                </a:cxn>
                <a:cxn ang="0">
                  <a:pos x="connsiteX2" y="connsiteY2"/>
                </a:cxn>
              </a:cxnLst>
              <a:rect l="l" t="t" r="r" b="b"/>
              <a:pathLst>
                <a:path w="133350" h="6350">
                  <a:moveTo>
                    <a:pt x="0" y="0"/>
                  </a:moveTo>
                  <a:lnTo>
                    <a:pt x="66675" y="0"/>
                  </a:lnTo>
                  <a:lnTo>
                    <a:pt x="133350" y="0"/>
                  </a:lnTo>
                </a:path>
              </a:pathLst>
            </a:custGeom>
            <a:noFill/>
            <a:ln w="12700" cap="flat">
              <a:solidFill>
                <a:srgbClr val="16171C"/>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54BE85E-E8A7-B0E0-EC9E-EFCE523EC570}"/>
                </a:ext>
              </a:extLst>
            </p:cNvPr>
            <p:cNvSpPr/>
            <p:nvPr/>
          </p:nvSpPr>
          <p:spPr>
            <a:xfrm>
              <a:off x="9764394" y="5737225"/>
              <a:ext cx="231140" cy="6350"/>
            </a:xfrm>
            <a:custGeom>
              <a:avLst/>
              <a:gdLst>
                <a:gd name="connsiteX0" fmla="*/ 231140 w 231140"/>
                <a:gd name="connsiteY0" fmla="*/ 0 h 6350"/>
                <a:gd name="connsiteX1" fmla="*/ 115570 w 231140"/>
                <a:gd name="connsiteY1" fmla="*/ 0 h 6350"/>
                <a:gd name="connsiteX2" fmla="*/ 0 w 231140"/>
                <a:gd name="connsiteY2" fmla="*/ 0 h 6350"/>
              </a:gdLst>
              <a:ahLst/>
              <a:cxnLst>
                <a:cxn ang="0">
                  <a:pos x="connsiteX0" y="connsiteY0"/>
                </a:cxn>
                <a:cxn ang="0">
                  <a:pos x="connsiteX1" y="connsiteY1"/>
                </a:cxn>
                <a:cxn ang="0">
                  <a:pos x="connsiteX2" y="connsiteY2"/>
                </a:cxn>
              </a:cxnLst>
              <a:rect l="l" t="t" r="r" b="b"/>
              <a:pathLst>
                <a:path w="231140" h="6350">
                  <a:moveTo>
                    <a:pt x="231140" y="0"/>
                  </a:moveTo>
                  <a:lnTo>
                    <a:pt x="115570" y="0"/>
                  </a:lnTo>
                  <a:lnTo>
                    <a:pt x="0" y="0"/>
                  </a:lnTo>
                </a:path>
              </a:pathLst>
            </a:custGeom>
            <a:noFill/>
            <a:ln w="12700" cap="flat">
              <a:solidFill>
                <a:srgbClr val="16171C"/>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BADCB696-6AA6-DD06-1931-D275DAD11CDE}"/>
                </a:ext>
              </a:extLst>
            </p:cNvPr>
            <p:cNvSpPr/>
            <p:nvPr/>
          </p:nvSpPr>
          <p:spPr>
            <a:xfrm>
              <a:off x="9824084" y="5591175"/>
              <a:ext cx="112395" cy="6350"/>
            </a:xfrm>
            <a:custGeom>
              <a:avLst/>
              <a:gdLst>
                <a:gd name="connsiteX0" fmla="*/ 0 w 112395"/>
                <a:gd name="connsiteY0" fmla="*/ 0 h 6350"/>
                <a:gd name="connsiteX1" fmla="*/ 55880 w 112395"/>
                <a:gd name="connsiteY1" fmla="*/ 0 h 6350"/>
                <a:gd name="connsiteX2" fmla="*/ 112395 w 112395"/>
                <a:gd name="connsiteY2" fmla="*/ 0 h 6350"/>
              </a:gdLst>
              <a:ahLst/>
              <a:cxnLst>
                <a:cxn ang="0">
                  <a:pos x="connsiteX0" y="connsiteY0"/>
                </a:cxn>
                <a:cxn ang="0">
                  <a:pos x="connsiteX1" y="connsiteY1"/>
                </a:cxn>
                <a:cxn ang="0">
                  <a:pos x="connsiteX2" y="connsiteY2"/>
                </a:cxn>
              </a:cxnLst>
              <a:rect l="l" t="t" r="r" b="b"/>
              <a:pathLst>
                <a:path w="112395" h="6350">
                  <a:moveTo>
                    <a:pt x="0" y="0"/>
                  </a:moveTo>
                  <a:lnTo>
                    <a:pt x="55880" y="0"/>
                  </a:lnTo>
                  <a:lnTo>
                    <a:pt x="112395" y="0"/>
                  </a:lnTo>
                </a:path>
              </a:pathLst>
            </a:custGeom>
            <a:noFill/>
            <a:ln w="12700" cap="flat">
              <a:solidFill>
                <a:srgbClr val="16171C"/>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53D18B5F-4126-0FE4-3881-614DEDBAEE77}"/>
                </a:ext>
              </a:extLst>
            </p:cNvPr>
            <p:cNvSpPr/>
            <p:nvPr/>
          </p:nvSpPr>
          <p:spPr>
            <a:xfrm>
              <a:off x="9824084" y="5810250"/>
              <a:ext cx="112395" cy="6350"/>
            </a:xfrm>
            <a:custGeom>
              <a:avLst/>
              <a:gdLst>
                <a:gd name="connsiteX0" fmla="*/ 112395 w 112395"/>
                <a:gd name="connsiteY0" fmla="*/ 0 h 6350"/>
                <a:gd name="connsiteX1" fmla="*/ 55880 w 112395"/>
                <a:gd name="connsiteY1" fmla="*/ 0 h 6350"/>
                <a:gd name="connsiteX2" fmla="*/ 0 w 112395"/>
                <a:gd name="connsiteY2" fmla="*/ 0 h 6350"/>
              </a:gdLst>
              <a:ahLst/>
              <a:cxnLst>
                <a:cxn ang="0">
                  <a:pos x="connsiteX0" y="connsiteY0"/>
                </a:cxn>
                <a:cxn ang="0">
                  <a:pos x="connsiteX1" y="connsiteY1"/>
                </a:cxn>
                <a:cxn ang="0">
                  <a:pos x="connsiteX2" y="connsiteY2"/>
                </a:cxn>
              </a:cxnLst>
              <a:rect l="l" t="t" r="r" b="b"/>
              <a:pathLst>
                <a:path w="112395" h="6350">
                  <a:moveTo>
                    <a:pt x="112395" y="0"/>
                  </a:moveTo>
                  <a:lnTo>
                    <a:pt x="55880" y="0"/>
                  </a:lnTo>
                  <a:lnTo>
                    <a:pt x="0" y="0"/>
                  </a:lnTo>
                </a:path>
              </a:pathLst>
            </a:custGeom>
            <a:noFill/>
            <a:ln w="12700" cap="flat">
              <a:solidFill>
                <a:srgbClr val="16171C"/>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120CBFB9-7931-4B3A-4A34-F86517B02554}"/>
                </a:ext>
              </a:extLst>
            </p:cNvPr>
            <p:cNvSpPr/>
            <p:nvPr/>
          </p:nvSpPr>
          <p:spPr>
            <a:xfrm>
              <a:off x="9764394" y="5664200"/>
              <a:ext cx="231140" cy="6350"/>
            </a:xfrm>
            <a:custGeom>
              <a:avLst/>
              <a:gdLst>
                <a:gd name="connsiteX0" fmla="*/ 0 w 231140"/>
                <a:gd name="connsiteY0" fmla="*/ 0 h 6350"/>
                <a:gd name="connsiteX1" fmla="*/ 115570 w 231140"/>
                <a:gd name="connsiteY1" fmla="*/ 0 h 6350"/>
                <a:gd name="connsiteX2" fmla="*/ 231140 w 231140"/>
                <a:gd name="connsiteY2" fmla="*/ 0 h 6350"/>
              </a:gdLst>
              <a:ahLst/>
              <a:cxnLst>
                <a:cxn ang="0">
                  <a:pos x="connsiteX0" y="connsiteY0"/>
                </a:cxn>
                <a:cxn ang="0">
                  <a:pos x="connsiteX1" y="connsiteY1"/>
                </a:cxn>
                <a:cxn ang="0">
                  <a:pos x="connsiteX2" y="connsiteY2"/>
                </a:cxn>
              </a:cxnLst>
              <a:rect l="l" t="t" r="r" b="b"/>
              <a:pathLst>
                <a:path w="231140" h="6350">
                  <a:moveTo>
                    <a:pt x="0" y="0"/>
                  </a:moveTo>
                  <a:lnTo>
                    <a:pt x="115570" y="0"/>
                  </a:lnTo>
                  <a:lnTo>
                    <a:pt x="231140" y="0"/>
                  </a:lnTo>
                </a:path>
              </a:pathLst>
            </a:custGeom>
            <a:noFill/>
            <a:ln w="12700" cap="flat">
              <a:solidFill>
                <a:srgbClr val="16171C"/>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088CFA3-7332-D53C-ECE9-DD639A099F94}"/>
                </a:ext>
              </a:extLst>
            </p:cNvPr>
            <p:cNvSpPr/>
            <p:nvPr/>
          </p:nvSpPr>
          <p:spPr>
            <a:xfrm>
              <a:off x="9824084" y="5882640"/>
              <a:ext cx="112395" cy="6350"/>
            </a:xfrm>
            <a:custGeom>
              <a:avLst/>
              <a:gdLst>
                <a:gd name="connsiteX0" fmla="*/ 112395 w 112395"/>
                <a:gd name="connsiteY0" fmla="*/ 0 h 6350"/>
                <a:gd name="connsiteX1" fmla="*/ 55880 w 112395"/>
                <a:gd name="connsiteY1" fmla="*/ 0 h 6350"/>
                <a:gd name="connsiteX2" fmla="*/ 0 w 112395"/>
                <a:gd name="connsiteY2" fmla="*/ 0 h 6350"/>
              </a:gdLst>
              <a:ahLst/>
              <a:cxnLst>
                <a:cxn ang="0">
                  <a:pos x="connsiteX0" y="connsiteY0"/>
                </a:cxn>
                <a:cxn ang="0">
                  <a:pos x="connsiteX1" y="connsiteY1"/>
                </a:cxn>
                <a:cxn ang="0">
                  <a:pos x="connsiteX2" y="connsiteY2"/>
                </a:cxn>
              </a:cxnLst>
              <a:rect l="l" t="t" r="r" b="b"/>
              <a:pathLst>
                <a:path w="112395" h="6350">
                  <a:moveTo>
                    <a:pt x="112395" y="0"/>
                  </a:moveTo>
                  <a:lnTo>
                    <a:pt x="55880" y="0"/>
                  </a:lnTo>
                  <a:lnTo>
                    <a:pt x="0" y="0"/>
                  </a:lnTo>
                </a:path>
              </a:pathLst>
            </a:custGeom>
            <a:noFill/>
            <a:ln w="12700" cap="flat">
              <a:solidFill>
                <a:srgbClr val="16171C"/>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7157A2A-C5B3-F917-45C5-4C86F8D23DE9}"/>
                </a:ext>
              </a:extLst>
            </p:cNvPr>
            <p:cNvSpPr/>
            <p:nvPr/>
          </p:nvSpPr>
          <p:spPr>
            <a:xfrm>
              <a:off x="9764394" y="5445125"/>
              <a:ext cx="231140" cy="6350"/>
            </a:xfrm>
            <a:custGeom>
              <a:avLst/>
              <a:gdLst>
                <a:gd name="connsiteX0" fmla="*/ 0 w 231140"/>
                <a:gd name="connsiteY0" fmla="*/ 0 h 6350"/>
                <a:gd name="connsiteX1" fmla="*/ 115570 w 231140"/>
                <a:gd name="connsiteY1" fmla="*/ 0 h 6350"/>
                <a:gd name="connsiteX2" fmla="*/ 231140 w 231140"/>
                <a:gd name="connsiteY2" fmla="*/ 0 h 6350"/>
              </a:gdLst>
              <a:ahLst/>
              <a:cxnLst>
                <a:cxn ang="0">
                  <a:pos x="connsiteX0" y="connsiteY0"/>
                </a:cxn>
                <a:cxn ang="0">
                  <a:pos x="connsiteX1" y="connsiteY1"/>
                </a:cxn>
                <a:cxn ang="0">
                  <a:pos x="connsiteX2" y="connsiteY2"/>
                </a:cxn>
              </a:cxnLst>
              <a:rect l="l" t="t" r="r" b="b"/>
              <a:pathLst>
                <a:path w="231140" h="6350">
                  <a:moveTo>
                    <a:pt x="0" y="0"/>
                  </a:moveTo>
                  <a:lnTo>
                    <a:pt x="115570" y="0"/>
                  </a:lnTo>
                  <a:lnTo>
                    <a:pt x="231140" y="0"/>
                  </a:lnTo>
                </a:path>
              </a:pathLst>
            </a:custGeom>
            <a:noFill/>
            <a:ln w="12700" cap="flat">
              <a:solidFill>
                <a:srgbClr val="16171C"/>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8493E28-3153-461F-32E9-72D196539D02}"/>
                </a:ext>
              </a:extLst>
            </p:cNvPr>
            <p:cNvSpPr/>
            <p:nvPr/>
          </p:nvSpPr>
          <p:spPr>
            <a:xfrm>
              <a:off x="9764394" y="5955665"/>
              <a:ext cx="231140" cy="6350"/>
            </a:xfrm>
            <a:custGeom>
              <a:avLst/>
              <a:gdLst>
                <a:gd name="connsiteX0" fmla="*/ 231140 w 231140"/>
                <a:gd name="connsiteY0" fmla="*/ 0 h 6350"/>
                <a:gd name="connsiteX1" fmla="*/ 115570 w 231140"/>
                <a:gd name="connsiteY1" fmla="*/ 0 h 6350"/>
                <a:gd name="connsiteX2" fmla="*/ 0 w 231140"/>
                <a:gd name="connsiteY2" fmla="*/ 0 h 6350"/>
              </a:gdLst>
              <a:ahLst/>
              <a:cxnLst>
                <a:cxn ang="0">
                  <a:pos x="connsiteX0" y="connsiteY0"/>
                </a:cxn>
                <a:cxn ang="0">
                  <a:pos x="connsiteX1" y="connsiteY1"/>
                </a:cxn>
                <a:cxn ang="0">
                  <a:pos x="connsiteX2" y="connsiteY2"/>
                </a:cxn>
              </a:cxnLst>
              <a:rect l="l" t="t" r="r" b="b"/>
              <a:pathLst>
                <a:path w="231140" h="6350">
                  <a:moveTo>
                    <a:pt x="231140" y="0"/>
                  </a:moveTo>
                  <a:lnTo>
                    <a:pt x="115570" y="0"/>
                  </a:lnTo>
                  <a:lnTo>
                    <a:pt x="0" y="0"/>
                  </a:lnTo>
                </a:path>
              </a:pathLst>
            </a:custGeom>
            <a:noFill/>
            <a:ln w="12700" cap="flat">
              <a:solidFill>
                <a:srgbClr val="16171C"/>
              </a:solidFill>
              <a:prstDash val="solid"/>
              <a:miter/>
            </a:ln>
          </p:spPr>
          <p:txBody>
            <a:bodyPr rtlCol="0" anchor="ctr"/>
            <a:lstStyle/>
            <a:p>
              <a:endParaRPr lang="en-US"/>
            </a:p>
          </p:txBody>
        </p:sp>
      </p:grpSp>
      <p:sp>
        <p:nvSpPr>
          <p:cNvPr id="120" name="Freeform 119">
            <a:extLst>
              <a:ext uri="{FF2B5EF4-FFF2-40B4-BE49-F238E27FC236}">
                <a16:creationId xmlns:a16="http://schemas.microsoft.com/office/drawing/2014/main" id="{26DAE0EF-E9C4-CB6A-075F-0A759B590BF3}"/>
              </a:ext>
            </a:extLst>
          </p:cNvPr>
          <p:cNvSpPr/>
          <p:nvPr/>
        </p:nvSpPr>
        <p:spPr>
          <a:xfrm>
            <a:off x="9646030" y="5429884"/>
            <a:ext cx="208503" cy="551180"/>
          </a:xfrm>
          <a:custGeom>
            <a:avLst/>
            <a:gdLst>
              <a:gd name="connsiteX0" fmla="*/ 1270 w 208503"/>
              <a:gd name="connsiteY0" fmla="*/ 0 h 551180"/>
              <a:gd name="connsiteX1" fmla="*/ 89535 w 208503"/>
              <a:gd name="connsiteY1" fmla="*/ 79375 h 551180"/>
              <a:gd name="connsiteX2" fmla="*/ 1270 w 208503"/>
              <a:gd name="connsiteY2" fmla="*/ 147955 h 551180"/>
              <a:gd name="connsiteX3" fmla="*/ 125730 w 208503"/>
              <a:gd name="connsiteY3" fmla="*/ 171450 h 551180"/>
              <a:gd name="connsiteX4" fmla="*/ 201930 w 208503"/>
              <a:gd name="connsiteY4" fmla="*/ 265430 h 551180"/>
              <a:gd name="connsiteX5" fmla="*/ 132715 w 208503"/>
              <a:gd name="connsiteY5" fmla="*/ 255905 h 551180"/>
              <a:gd name="connsiteX6" fmla="*/ 132715 w 208503"/>
              <a:gd name="connsiteY6" fmla="*/ 524510 h 551180"/>
              <a:gd name="connsiteX7" fmla="*/ 106045 w 208503"/>
              <a:gd name="connsiteY7" fmla="*/ 551180 h 551180"/>
              <a:gd name="connsiteX8" fmla="*/ 86360 w 208503"/>
              <a:gd name="connsiteY8" fmla="*/ 551180 h 551180"/>
              <a:gd name="connsiteX9" fmla="*/ 59690 w 208503"/>
              <a:gd name="connsiteY9" fmla="*/ 524510 h 551180"/>
              <a:gd name="connsiteX10" fmla="*/ 59690 w 208503"/>
              <a:gd name="connsiteY10" fmla="*/ 411480 h 551180"/>
              <a:gd name="connsiteX11" fmla="*/ 33020 w 208503"/>
              <a:gd name="connsiteY11" fmla="*/ 384810 h 551180"/>
              <a:gd name="connsiteX12" fmla="*/ 0 w 208503"/>
              <a:gd name="connsiteY12" fmla="*/ 384810 h 55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503" h="551180">
                <a:moveTo>
                  <a:pt x="1270" y="0"/>
                </a:moveTo>
                <a:cubicBezTo>
                  <a:pt x="78740" y="0"/>
                  <a:pt x="89535" y="36195"/>
                  <a:pt x="89535" y="79375"/>
                </a:cubicBezTo>
                <a:cubicBezTo>
                  <a:pt x="89535" y="122555"/>
                  <a:pt x="38100" y="147955"/>
                  <a:pt x="1270" y="147955"/>
                </a:cubicBezTo>
                <a:cubicBezTo>
                  <a:pt x="42545" y="147955"/>
                  <a:pt x="90170" y="147955"/>
                  <a:pt x="125730" y="171450"/>
                </a:cubicBezTo>
                <a:cubicBezTo>
                  <a:pt x="161925" y="194945"/>
                  <a:pt x="229870" y="236220"/>
                  <a:pt x="201930" y="265430"/>
                </a:cubicBezTo>
                <a:cubicBezTo>
                  <a:pt x="173990" y="294640"/>
                  <a:pt x="149860" y="240665"/>
                  <a:pt x="132715" y="255905"/>
                </a:cubicBezTo>
                <a:lnTo>
                  <a:pt x="132715" y="524510"/>
                </a:lnTo>
                <a:cubicBezTo>
                  <a:pt x="132715" y="539115"/>
                  <a:pt x="120650" y="551180"/>
                  <a:pt x="106045" y="551180"/>
                </a:cubicBezTo>
                <a:lnTo>
                  <a:pt x="86360" y="551180"/>
                </a:lnTo>
                <a:cubicBezTo>
                  <a:pt x="71755" y="551180"/>
                  <a:pt x="59690" y="539115"/>
                  <a:pt x="59690" y="524510"/>
                </a:cubicBezTo>
                <a:lnTo>
                  <a:pt x="59690" y="411480"/>
                </a:lnTo>
                <a:cubicBezTo>
                  <a:pt x="59690" y="396875"/>
                  <a:pt x="47625" y="384810"/>
                  <a:pt x="33020" y="384810"/>
                </a:cubicBezTo>
                <a:lnTo>
                  <a:pt x="0" y="384810"/>
                </a:lnTo>
              </a:path>
            </a:pathLst>
          </a:custGeom>
          <a:noFill/>
          <a:ln w="12700" cap="sq">
            <a:solidFill>
              <a:srgbClr val="16171C"/>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222F784F-A9BD-8105-31A2-E989A414DE00}"/>
              </a:ext>
            </a:extLst>
          </p:cNvPr>
          <p:cNvSpPr/>
          <p:nvPr/>
        </p:nvSpPr>
        <p:spPr>
          <a:xfrm>
            <a:off x="9647301" y="5642610"/>
            <a:ext cx="47625" cy="15239"/>
          </a:xfrm>
          <a:custGeom>
            <a:avLst/>
            <a:gdLst>
              <a:gd name="connsiteX0" fmla="*/ 0 w 47625"/>
              <a:gd name="connsiteY0" fmla="*/ 0 h 15239"/>
              <a:gd name="connsiteX1" fmla="*/ 47625 w 47625"/>
              <a:gd name="connsiteY1" fmla="*/ 0 h 15239"/>
              <a:gd name="connsiteX2" fmla="*/ 47625 w 47625"/>
              <a:gd name="connsiteY2" fmla="*/ 15240 h 15239"/>
              <a:gd name="connsiteX3" fmla="*/ 0 w 47625"/>
              <a:gd name="connsiteY3" fmla="*/ 15240 h 15239"/>
            </a:gdLst>
            <a:ahLst/>
            <a:cxnLst>
              <a:cxn ang="0">
                <a:pos x="connsiteX0" y="connsiteY0"/>
              </a:cxn>
              <a:cxn ang="0">
                <a:pos x="connsiteX1" y="connsiteY1"/>
              </a:cxn>
              <a:cxn ang="0">
                <a:pos x="connsiteX2" y="connsiteY2"/>
              </a:cxn>
              <a:cxn ang="0">
                <a:pos x="connsiteX3" y="connsiteY3"/>
              </a:cxn>
            </a:cxnLst>
            <a:rect l="l" t="t" r="r" b="b"/>
            <a:pathLst>
              <a:path w="47625" h="15239">
                <a:moveTo>
                  <a:pt x="0" y="0"/>
                </a:moveTo>
                <a:lnTo>
                  <a:pt x="47625" y="0"/>
                </a:lnTo>
                <a:lnTo>
                  <a:pt x="47625" y="15240"/>
                </a:lnTo>
                <a:lnTo>
                  <a:pt x="0" y="15240"/>
                </a:lnTo>
                <a:close/>
              </a:path>
            </a:pathLst>
          </a:custGeom>
          <a:solidFill>
            <a:srgbClr val="16171C"/>
          </a:solidFill>
          <a:ln w="6350"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D6F1C817-4C2A-3262-40B8-18603548C560}"/>
              </a:ext>
            </a:extLst>
          </p:cNvPr>
          <p:cNvSpPr/>
          <p:nvPr/>
        </p:nvSpPr>
        <p:spPr>
          <a:xfrm>
            <a:off x="9707626" y="5642610"/>
            <a:ext cx="22225" cy="15239"/>
          </a:xfrm>
          <a:custGeom>
            <a:avLst/>
            <a:gdLst>
              <a:gd name="connsiteX0" fmla="*/ 0 w 22225"/>
              <a:gd name="connsiteY0" fmla="*/ 0 h 15239"/>
              <a:gd name="connsiteX1" fmla="*/ 22225 w 22225"/>
              <a:gd name="connsiteY1" fmla="*/ 0 h 15239"/>
              <a:gd name="connsiteX2" fmla="*/ 22225 w 22225"/>
              <a:gd name="connsiteY2" fmla="*/ 15240 h 15239"/>
              <a:gd name="connsiteX3" fmla="*/ 0 w 22225"/>
              <a:gd name="connsiteY3" fmla="*/ 15240 h 15239"/>
            </a:gdLst>
            <a:ahLst/>
            <a:cxnLst>
              <a:cxn ang="0">
                <a:pos x="connsiteX0" y="connsiteY0"/>
              </a:cxn>
              <a:cxn ang="0">
                <a:pos x="connsiteX1" y="connsiteY1"/>
              </a:cxn>
              <a:cxn ang="0">
                <a:pos x="connsiteX2" y="connsiteY2"/>
              </a:cxn>
              <a:cxn ang="0">
                <a:pos x="connsiteX3" y="connsiteY3"/>
              </a:cxn>
            </a:cxnLst>
            <a:rect l="l" t="t" r="r" b="b"/>
            <a:pathLst>
              <a:path w="22225" h="15239">
                <a:moveTo>
                  <a:pt x="0" y="0"/>
                </a:moveTo>
                <a:lnTo>
                  <a:pt x="22225" y="0"/>
                </a:lnTo>
                <a:lnTo>
                  <a:pt x="22225" y="15240"/>
                </a:lnTo>
                <a:lnTo>
                  <a:pt x="0" y="15240"/>
                </a:lnTo>
                <a:close/>
              </a:path>
            </a:pathLst>
          </a:custGeom>
          <a:solidFill>
            <a:srgbClr val="16171C"/>
          </a:solidFill>
          <a:ln w="635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5D39D224-8392-EFA6-7172-011456E450A7}"/>
              </a:ext>
            </a:extLst>
          </p:cNvPr>
          <p:cNvSpPr/>
          <p:nvPr/>
        </p:nvSpPr>
        <p:spPr>
          <a:xfrm>
            <a:off x="9647301" y="5670550"/>
            <a:ext cx="60325" cy="15239"/>
          </a:xfrm>
          <a:custGeom>
            <a:avLst/>
            <a:gdLst>
              <a:gd name="connsiteX0" fmla="*/ 0 w 60325"/>
              <a:gd name="connsiteY0" fmla="*/ 0 h 15239"/>
              <a:gd name="connsiteX1" fmla="*/ 60325 w 60325"/>
              <a:gd name="connsiteY1" fmla="*/ 0 h 15239"/>
              <a:gd name="connsiteX2" fmla="*/ 60325 w 60325"/>
              <a:gd name="connsiteY2" fmla="*/ 15240 h 15239"/>
              <a:gd name="connsiteX3" fmla="*/ 0 w 60325"/>
              <a:gd name="connsiteY3" fmla="*/ 15240 h 15239"/>
            </a:gdLst>
            <a:ahLst/>
            <a:cxnLst>
              <a:cxn ang="0">
                <a:pos x="connsiteX0" y="connsiteY0"/>
              </a:cxn>
              <a:cxn ang="0">
                <a:pos x="connsiteX1" y="connsiteY1"/>
              </a:cxn>
              <a:cxn ang="0">
                <a:pos x="connsiteX2" y="connsiteY2"/>
              </a:cxn>
              <a:cxn ang="0">
                <a:pos x="connsiteX3" y="connsiteY3"/>
              </a:cxn>
            </a:cxnLst>
            <a:rect l="l" t="t" r="r" b="b"/>
            <a:pathLst>
              <a:path w="60325" h="15239">
                <a:moveTo>
                  <a:pt x="0" y="0"/>
                </a:moveTo>
                <a:lnTo>
                  <a:pt x="60325" y="0"/>
                </a:lnTo>
                <a:lnTo>
                  <a:pt x="60325" y="15240"/>
                </a:lnTo>
                <a:lnTo>
                  <a:pt x="0" y="15240"/>
                </a:lnTo>
                <a:close/>
              </a:path>
            </a:pathLst>
          </a:custGeom>
          <a:solidFill>
            <a:srgbClr val="16171C"/>
          </a:solidFill>
          <a:ln w="635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5A9624A-BEB5-E1ED-5A9F-0D023DD79DFC}"/>
              </a:ext>
            </a:extLst>
          </p:cNvPr>
          <p:cNvSpPr/>
          <p:nvPr/>
        </p:nvSpPr>
        <p:spPr>
          <a:xfrm>
            <a:off x="9720326" y="5670550"/>
            <a:ext cx="22225" cy="15239"/>
          </a:xfrm>
          <a:custGeom>
            <a:avLst/>
            <a:gdLst>
              <a:gd name="connsiteX0" fmla="*/ 0 w 22225"/>
              <a:gd name="connsiteY0" fmla="*/ 0 h 15239"/>
              <a:gd name="connsiteX1" fmla="*/ 22225 w 22225"/>
              <a:gd name="connsiteY1" fmla="*/ 0 h 15239"/>
              <a:gd name="connsiteX2" fmla="*/ 22225 w 22225"/>
              <a:gd name="connsiteY2" fmla="*/ 15240 h 15239"/>
              <a:gd name="connsiteX3" fmla="*/ 0 w 22225"/>
              <a:gd name="connsiteY3" fmla="*/ 15240 h 15239"/>
            </a:gdLst>
            <a:ahLst/>
            <a:cxnLst>
              <a:cxn ang="0">
                <a:pos x="connsiteX0" y="connsiteY0"/>
              </a:cxn>
              <a:cxn ang="0">
                <a:pos x="connsiteX1" y="connsiteY1"/>
              </a:cxn>
              <a:cxn ang="0">
                <a:pos x="connsiteX2" y="connsiteY2"/>
              </a:cxn>
              <a:cxn ang="0">
                <a:pos x="connsiteX3" y="connsiteY3"/>
              </a:cxn>
            </a:cxnLst>
            <a:rect l="l" t="t" r="r" b="b"/>
            <a:pathLst>
              <a:path w="22225" h="15239">
                <a:moveTo>
                  <a:pt x="0" y="0"/>
                </a:moveTo>
                <a:lnTo>
                  <a:pt x="22225" y="0"/>
                </a:lnTo>
                <a:lnTo>
                  <a:pt x="22225" y="15240"/>
                </a:lnTo>
                <a:lnTo>
                  <a:pt x="0" y="15240"/>
                </a:lnTo>
                <a:close/>
              </a:path>
            </a:pathLst>
          </a:custGeom>
          <a:solidFill>
            <a:srgbClr val="16171C"/>
          </a:solidFill>
          <a:ln w="6350"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937DD28-7569-0370-F0F2-3E4725E0BDFD}"/>
              </a:ext>
            </a:extLst>
          </p:cNvPr>
          <p:cNvSpPr/>
          <p:nvPr/>
        </p:nvSpPr>
        <p:spPr>
          <a:xfrm>
            <a:off x="9647301" y="5698490"/>
            <a:ext cx="41275" cy="15239"/>
          </a:xfrm>
          <a:custGeom>
            <a:avLst/>
            <a:gdLst>
              <a:gd name="connsiteX0" fmla="*/ 0 w 41275"/>
              <a:gd name="connsiteY0" fmla="*/ 0 h 15239"/>
              <a:gd name="connsiteX1" fmla="*/ 41275 w 41275"/>
              <a:gd name="connsiteY1" fmla="*/ 0 h 15239"/>
              <a:gd name="connsiteX2" fmla="*/ 41275 w 41275"/>
              <a:gd name="connsiteY2" fmla="*/ 15240 h 15239"/>
              <a:gd name="connsiteX3" fmla="*/ 0 w 41275"/>
              <a:gd name="connsiteY3" fmla="*/ 15240 h 15239"/>
            </a:gdLst>
            <a:ahLst/>
            <a:cxnLst>
              <a:cxn ang="0">
                <a:pos x="connsiteX0" y="connsiteY0"/>
              </a:cxn>
              <a:cxn ang="0">
                <a:pos x="connsiteX1" y="connsiteY1"/>
              </a:cxn>
              <a:cxn ang="0">
                <a:pos x="connsiteX2" y="connsiteY2"/>
              </a:cxn>
              <a:cxn ang="0">
                <a:pos x="connsiteX3" y="connsiteY3"/>
              </a:cxn>
            </a:cxnLst>
            <a:rect l="l" t="t" r="r" b="b"/>
            <a:pathLst>
              <a:path w="41275" h="15239">
                <a:moveTo>
                  <a:pt x="0" y="0"/>
                </a:moveTo>
                <a:lnTo>
                  <a:pt x="41275" y="0"/>
                </a:lnTo>
                <a:lnTo>
                  <a:pt x="41275" y="15240"/>
                </a:lnTo>
                <a:lnTo>
                  <a:pt x="0" y="15240"/>
                </a:lnTo>
                <a:close/>
              </a:path>
            </a:pathLst>
          </a:custGeom>
          <a:solidFill>
            <a:srgbClr val="16171C"/>
          </a:solidFill>
          <a:ln w="6350"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4AEE73A6-F0A2-B7EF-9404-8004FEC535DE}"/>
              </a:ext>
            </a:extLst>
          </p:cNvPr>
          <p:cNvSpPr/>
          <p:nvPr/>
        </p:nvSpPr>
        <p:spPr>
          <a:xfrm>
            <a:off x="9701276" y="5698490"/>
            <a:ext cx="28575" cy="15239"/>
          </a:xfrm>
          <a:custGeom>
            <a:avLst/>
            <a:gdLst>
              <a:gd name="connsiteX0" fmla="*/ 0 w 28575"/>
              <a:gd name="connsiteY0" fmla="*/ 0 h 15239"/>
              <a:gd name="connsiteX1" fmla="*/ 28575 w 28575"/>
              <a:gd name="connsiteY1" fmla="*/ 0 h 15239"/>
              <a:gd name="connsiteX2" fmla="*/ 28575 w 28575"/>
              <a:gd name="connsiteY2" fmla="*/ 15240 h 15239"/>
              <a:gd name="connsiteX3" fmla="*/ 0 w 28575"/>
              <a:gd name="connsiteY3" fmla="*/ 15240 h 15239"/>
            </a:gdLst>
            <a:ahLst/>
            <a:cxnLst>
              <a:cxn ang="0">
                <a:pos x="connsiteX0" y="connsiteY0"/>
              </a:cxn>
              <a:cxn ang="0">
                <a:pos x="connsiteX1" y="connsiteY1"/>
              </a:cxn>
              <a:cxn ang="0">
                <a:pos x="connsiteX2" y="connsiteY2"/>
              </a:cxn>
              <a:cxn ang="0">
                <a:pos x="connsiteX3" y="connsiteY3"/>
              </a:cxn>
            </a:cxnLst>
            <a:rect l="l" t="t" r="r" b="b"/>
            <a:pathLst>
              <a:path w="28575" h="15239">
                <a:moveTo>
                  <a:pt x="0" y="0"/>
                </a:moveTo>
                <a:lnTo>
                  <a:pt x="28575" y="0"/>
                </a:lnTo>
                <a:lnTo>
                  <a:pt x="28575" y="15240"/>
                </a:lnTo>
                <a:lnTo>
                  <a:pt x="0" y="15240"/>
                </a:lnTo>
                <a:close/>
              </a:path>
            </a:pathLst>
          </a:custGeom>
          <a:solidFill>
            <a:srgbClr val="16171C"/>
          </a:solidFill>
          <a:ln w="6350"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0175F503-3CD4-C108-B690-4C4019045B6A}"/>
              </a:ext>
            </a:extLst>
          </p:cNvPr>
          <p:cNvSpPr/>
          <p:nvPr/>
        </p:nvSpPr>
        <p:spPr>
          <a:xfrm>
            <a:off x="9647301" y="5725795"/>
            <a:ext cx="28575" cy="15239"/>
          </a:xfrm>
          <a:custGeom>
            <a:avLst/>
            <a:gdLst>
              <a:gd name="connsiteX0" fmla="*/ 0 w 28575"/>
              <a:gd name="connsiteY0" fmla="*/ 0 h 15239"/>
              <a:gd name="connsiteX1" fmla="*/ 28575 w 28575"/>
              <a:gd name="connsiteY1" fmla="*/ 0 h 15239"/>
              <a:gd name="connsiteX2" fmla="*/ 28575 w 28575"/>
              <a:gd name="connsiteY2" fmla="*/ 15240 h 15239"/>
              <a:gd name="connsiteX3" fmla="*/ 0 w 28575"/>
              <a:gd name="connsiteY3" fmla="*/ 15240 h 15239"/>
            </a:gdLst>
            <a:ahLst/>
            <a:cxnLst>
              <a:cxn ang="0">
                <a:pos x="connsiteX0" y="connsiteY0"/>
              </a:cxn>
              <a:cxn ang="0">
                <a:pos x="connsiteX1" y="connsiteY1"/>
              </a:cxn>
              <a:cxn ang="0">
                <a:pos x="connsiteX2" y="connsiteY2"/>
              </a:cxn>
              <a:cxn ang="0">
                <a:pos x="connsiteX3" y="connsiteY3"/>
              </a:cxn>
            </a:cxnLst>
            <a:rect l="l" t="t" r="r" b="b"/>
            <a:pathLst>
              <a:path w="28575" h="15239">
                <a:moveTo>
                  <a:pt x="0" y="0"/>
                </a:moveTo>
                <a:lnTo>
                  <a:pt x="28575" y="0"/>
                </a:lnTo>
                <a:lnTo>
                  <a:pt x="28575" y="15240"/>
                </a:lnTo>
                <a:lnTo>
                  <a:pt x="0" y="15240"/>
                </a:lnTo>
                <a:close/>
              </a:path>
            </a:pathLst>
          </a:custGeom>
          <a:solidFill>
            <a:srgbClr val="16171C"/>
          </a:solidFill>
          <a:ln w="6350"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8DCB5D64-2F95-7768-A572-253DCBD0CBC8}"/>
              </a:ext>
            </a:extLst>
          </p:cNvPr>
          <p:cNvSpPr/>
          <p:nvPr/>
        </p:nvSpPr>
        <p:spPr>
          <a:xfrm>
            <a:off x="9688576" y="5725795"/>
            <a:ext cx="53975" cy="15239"/>
          </a:xfrm>
          <a:custGeom>
            <a:avLst/>
            <a:gdLst>
              <a:gd name="connsiteX0" fmla="*/ 0 w 53975"/>
              <a:gd name="connsiteY0" fmla="*/ 0 h 15239"/>
              <a:gd name="connsiteX1" fmla="*/ 53975 w 53975"/>
              <a:gd name="connsiteY1" fmla="*/ 0 h 15239"/>
              <a:gd name="connsiteX2" fmla="*/ 53975 w 53975"/>
              <a:gd name="connsiteY2" fmla="*/ 15240 h 15239"/>
              <a:gd name="connsiteX3" fmla="*/ 0 w 53975"/>
              <a:gd name="connsiteY3" fmla="*/ 15240 h 15239"/>
            </a:gdLst>
            <a:ahLst/>
            <a:cxnLst>
              <a:cxn ang="0">
                <a:pos x="connsiteX0" y="connsiteY0"/>
              </a:cxn>
              <a:cxn ang="0">
                <a:pos x="connsiteX1" y="connsiteY1"/>
              </a:cxn>
              <a:cxn ang="0">
                <a:pos x="connsiteX2" y="connsiteY2"/>
              </a:cxn>
              <a:cxn ang="0">
                <a:pos x="connsiteX3" y="connsiteY3"/>
              </a:cxn>
            </a:cxnLst>
            <a:rect l="l" t="t" r="r" b="b"/>
            <a:pathLst>
              <a:path w="53975" h="15239">
                <a:moveTo>
                  <a:pt x="0" y="0"/>
                </a:moveTo>
                <a:lnTo>
                  <a:pt x="53975" y="0"/>
                </a:lnTo>
                <a:lnTo>
                  <a:pt x="53975" y="15240"/>
                </a:lnTo>
                <a:lnTo>
                  <a:pt x="0" y="15240"/>
                </a:lnTo>
                <a:close/>
              </a:path>
            </a:pathLst>
          </a:custGeom>
          <a:solidFill>
            <a:srgbClr val="16171C"/>
          </a:solidFill>
          <a:ln w="635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27D333C6-A35D-1704-A1C1-D16EE62594AB}"/>
              </a:ext>
            </a:extLst>
          </p:cNvPr>
          <p:cNvSpPr/>
          <p:nvPr/>
        </p:nvSpPr>
        <p:spPr>
          <a:xfrm>
            <a:off x="9647301" y="5753735"/>
            <a:ext cx="53975" cy="15239"/>
          </a:xfrm>
          <a:custGeom>
            <a:avLst/>
            <a:gdLst>
              <a:gd name="connsiteX0" fmla="*/ 0 w 53975"/>
              <a:gd name="connsiteY0" fmla="*/ 0 h 15239"/>
              <a:gd name="connsiteX1" fmla="*/ 53975 w 53975"/>
              <a:gd name="connsiteY1" fmla="*/ 0 h 15239"/>
              <a:gd name="connsiteX2" fmla="*/ 53975 w 53975"/>
              <a:gd name="connsiteY2" fmla="*/ 15240 h 15239"/>
              <a:gd name="connsiteX3" fmla="*/ 0 w 53975"/>
              <a:gd name="connsiteY3" fmla="*/ 15240 h 15239"/>
            </a:gdLst>
            <a:ahLst/>
            <a:cxnLst>
              <a:cxn ang="0">
                <a:pos x="connsiteX0" y="connsiteY0"/>
              </a:cxn>
              <a:cxn ang="0">
                <a:pos x="connsiteX1" y="connsiteY1"/>
              </a:cxn>
              <a:cxn ang="0">
                <a:pos x="connsiteX2" y="connsiteY2"/>
              </a:cxn>
              <a:cxn ang="0">
                <a:pos x="connsiteX3" y="connsiteY3"/>
              </a:cxn>
            </a:cxnLst>
            <a:rect l="l" t="t" r="r" b="b"/>
            <a:pathLst>
              <a:path w="53975" h="15239">
                <a:moveTo>
                  <a:pt x="0" y="0"/>
                </a:moveTo>
                <a:lnTo>
                  <a:pt x="53975" y="0"/>
                </a:lnTo>
                <a:lnTo>
                  <a:pt x="53975" y="15240"/>
                </a:lnTo>
                <a:lnTo>
                  <a:pt x="0" y="15240"/>
                </a:lnTo>
                <a:close/>
              </a:path>
            </a:pathLst>
          </a:custGeom>
          <a:solidFill>
            <a:srgbClr val="16171C"/>
          </a:solidFill>
          <a:ln w="6350"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CB922686-5D1F-AC52-DA75-6292667D6E94}"/>
              </a:ext>
            </a:extLst>
          </p:cNvPr>
          <p:cNvSpPr/>
          <p:nvPr/>
        </p:nvSpPr>
        <p:spPr>
          <a:xfrm>
            <a:off x="9713976" y="5753735"/>
            <a:ext cx="28575" cy="15239"/>
          </a:xfrm>
          <a:custGeom>
            <a:avLst/>
            <a:gdLst>
              <a:gd name="connsiteX0" fmla="*/ 0 w 28575"/>
              <a:gd name="connsiteY0" fmla="*/ 0 h 15239"/>
              <a:gd name="connsiteX1" fmla="*/ 28575 w 28575"/>
              <a:gd name="connsiteY1" fmla="*/ 0 h 15239"/>
              <a:gd name="connsiteX2" fmla="*/ 28575 w 28575"/>
              <a:gd name="connsiteY2" fmla="*/ 15240 h 15239"/>
              <a:gd name="connsiteX3" fmla="*/ 0 w 28575"/>
              <a:gd name="connsiteY3" fmla="*/ 15240 h 15239"/>
            </a:gdLst>
            <a:ahLst/>
            <a:cxnLst>
              <a:cxn ang="0">
                <a:pos x="connsiteX0" y="connsiteY0"/>
              </a:cxn>
              <a:cxn ang="0">
                <a:pos x="connsiteX1" y="connsiteY1"/>
              </a:cxn>
              <a:cxn ang="0">
                <a:pos x="connsiteX2" y="connsiteY2"/>
              </a:cxn>
              <a:cxn ang="0">
                <a:pos x="connsiteX3" y="connsiteY3"/>
              </a:cxn>
            </a:cxnLst>
            <a:rect l="l" t="t" r="r" b="b"/>
            <a:pathLst>
              <a:path w="28575" h="15239">
                <a:moveTo>
                  <a:pt x="0" y="0"/>
                </a:moveTo>
                <a:lnTo>
                  <a:pt x="28575" y="0"/>
                </a:lnTo>
                <a:lnTo>
                  <a:pt x="28575" y="15240"/>
                </a:lnTo>
                <a:lnTo>
                  <a:pt x="0" y="15240"/>
                </a:lnTo>
                <a:close/>
              </a:path>
            </a:pathLst>
          </a:custGeom>
          <a:solidFill>
            <a:srgbClr val="16171C"/>
          </a:solidFill>
          <a:ln w="6350"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FA865536-0384-5852-50AE-EF1498B752F4}"/>
              </a:ext>
            </a:extLst>
          </p:cNvPr>
          <p:cNvSpPr txBox="1"/>
          <p:nvPr/>
        </p:nvSpPr>
        <p:spPr>
          <a:xfrm>
            <a:off x="367036" y="-126299"/>
            <a:ext cx="12156852" cy="1446550"/>
          </a:xfrm>
          <a:prstGeom prst="rect">
            <a:avLst/>
          </a:prstGeom>
          <a:noFill/>
        </p:spPr>
        <p:txBody>
          <a:bodyPr wrap="square">
            <a:spAutoFit/>
          </a:bodyPr>
          <a:lstStyle/>
          <a:p>
            <a:r>
              <a:rPr lang="en-US" sz="4400" i="0" dirty="0">
                <a:solidFill>
                  <a:srgbClr val="4379BD"/>
                </a:solidFill>
                <a:effectLst/>
                <a:cs typeface="Arial" panose="020B0604020202020204" pitchFamily="34" charset="0"/>
              </a:rPr>
              <a:t>Treating the Obesity: Therapeutic Weight Loss</a:t>
            </a:r>
            <a:br>
              <a:rPr lang="en-US" sz="4400" dirty="0">
                <a:solidFill>
                  <a:srgbClr val="4379BD"/>
                </a:solidFill>
                <a:cs typeface="Arial" panose="020B0604020202020204" pitchFamily="34" charset="0"/>
              </a:rPr>
            </a:br>
            <a:r>
              <a:rPr lang="en-US" sz="4400" i="0" dirty="0">
                <a:solidFill>
                  <a:srgbClr val="4379BD"/>
                </a:solidFill>
                <a:effectLst/>
                <a:cs typeface="Arial" panose="020B0604020202020204" pitchFamily="34" charset="0"/>
              </a:rPr>
              <a:t>Reduces Complications</a:t>
            </a:r>
            <a:endParaRPr lang="en-US" sz="4400" i="1" dirty="0">
              <a:solidFill>
                <a:srgbClr val="4379BD"/>
              </a:solidFill>
              <a:ea typeface="Open Sans" panose="020B0606030504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B11C48-E6C7-9D74-8FEA-736A75107DBB}"/>
              </a:ext>
            </a:extLst>
          </p:cNvPr>
          <p:cNvSpPr txBox="1"/>
          <p:nvPr/>
        </p:nvSpPr>
        <p:spPr>
          <a:xfrm>
            <a:off x="1180686" y="1857593"/>
            <a:ext cx="1036356" cy="830997"/>
          </a:xfrm>
          <a:prstGeom prst="rect">
            <a:avLst/>
          </a:prstGeom>
          <a:noFill/>
        </p:spPr>
        <p:txBody>
          <a:bodyPr wrap="square" rtlCol="0">
            <a:spAutoFit/>
          </a:bodyPr>
          <a:lstStyle/>
          <a:p>
            <a:pPr algn="ctr"/>
            <a:r>
              <a:rPr lang="en-US" sz="1600" b="0" i="0" dirty="0">
                <a:solidFill>
                  <a:schemeClr val="tx2">
                    <a:lumMod val="90000"/>
                    <a:lumOff val="10000"/>
                  </a:schemeClr>
                </a:solidFill>
                <a:effectLst/>
              </a:rPr>
              <a:t>Ask leading</a:t>
            </a:r>
            <a:br>
              <a:rPr lang="en-US" sz="1600" dirty="0">
                <a:solidFill>
                  <a:schemeClr val="tx2">
                    <a:lumMod val="90000"/>
                    <a:lumOff val="10000"/>
                  </a:schemeClr>
                </a:solidFill>
              </a:rPr>
            </a:br>
            <a:r>
              <a:rPr lang="en-US" sz="1600" b="0" i="0" dirty="0">
                <a:solidFill>
                  <a:schemeClr val="tx2">
                    <a:lumMod val="90000"/>
                    <a:lumOff val="10000"/>
                  </a:schemeClr>
                </a:solidFill>
                <a:effectLst/>
              </a:rPr>
              <a:t>questions</a:t>
            </a:r>
            <a:endParaRPr lang="en-US" sz="1600" dirty="0">
              <a:solidFill>
                <a:schemeClr val="tx2">
                  <a:lumMod val="90000"/>
                  <a:lumOff val="10000"/>
                </a:schemeClr>
              </a:solidFill>
            </a:endParaRPr>
          </a:p>
        </p:txBody>
      </p:sp>
      <p:sp>
        <p:nvSpPr>
          <p:cNvPr id="7" name="TextBox 6">
            <a:extLst>
              <a:ext uri="{FF2B5EF4-FFF2-40B4-BE49-F238E27FC236}">
                <a16:creationId xmlns:a16="http://schemas.microsoft.com/office/drawing/2014/main" id="{97710DB4-D8B2-8F98-776B-38147BB1AACC}"/>
              </a:ext>
            </a:extLst>
          </p:cNvPr>
          <p:cNvSpPr txBox="1"/>
          <p:nvPr/>
        </p:nvSpPr>
        <p:spPr>
          <a:xfrm>
            <a:off x="3594099" y="1921954"/>
            <a:ext cx="2214062" cy="830997"/>
          </a:xfrm>
          <a:prstGeom prst="rect">
            <a:avLst/>
          </a:prstGeom>
          <a:noFill/>
        </p:spPr>
        <p:txBody>
          <a:bodyPr wrap="square" rtlCol="0">
            <a:spAutoFit/>
          </a:bodyPr>
          <a:lstStyle/>
          <a:p>
            <a:pPr algn="ctr"/>
            <a:r>
              <a:rPr lang="en-US" sz="1600" b="0" i="0" dirty="0">
                <a:solidFill>
                  <a:schemeClr val="tx2">
                    <a:lumMod val="90000"/>
                    <a:lumOff val="10000"/>
                  </a:schemeClr>
                </a:solidFill>
                <a:effectLst/>
              </a:rPr>
              <a:t>Clarify information by repeating back what patient said</a:t>
            </a:r>
            <a:endParaRPr lang="en-US" sz="1600" dirty="0">
              <a:solidFill>
                <a:schemeClr val="tx2">
                  <a:lumMod val="90000"/>
                  <a:lumOff val="10000"/>
                </a:schemeClr>
              </a:solidFill>
            </a:endParaRPr>
          </a:p>
        </p:txBody>
      </p:sp>
      <p:sp>
        <p:nvSpPr>
          <p:cNvPr id="8" name="TextBox 7">
            <a:extLst>
              <a:ext uri="{FF2B5EF4-FFF2-40B4-BE49-F238E27FC236}">
                <a16:creationId xmlns:a16="http://schemas.microsoft.com/office/drawing/2014/main" id="{4087664F-AAAC-34D0-83F3-610F705C6C86}"/>
              </a:ext>
            </a:extLst>
          </p:cNvPr>
          <p:cNvSpPr txBox="1"/>
          <p:nvPr/>
        </p:nvSpPr>
        <p:spPr>
          <a:xfrm>
            <a:off x="6932511" y="1921954"/>
            <a:ext cx="1064124" cy="830997"/>
          </a:xfrm>
          <a:prstGeom prst="rect">
            <a:avLst/>
          </a:prstGeom>
          <a:noFill/>
        </p:spPr>
        <p:txBody>
          <a:bodyPr wrap="square" rtlCol="0">
            <a:spAutoFit/>
          </a:bodyPr>
          <a:lstStyle/>
          <a:p>
            <a:pPr algn="ctr"/>
            <a:r>
              <a:rPr lang="en-US" sz="1600" b="0" i="0" dirty="0">
                <a:solidFill>
                  <a:schemeClr val="tx2">
                    <a:lumMod val="90000"/>
                    <a:lumOff val="10000"/>
                  </a:schemeClr>
                </a:solidFill>
                <a:effectLst/>
              </a:rPr>
              <a:t>Do not</a:t>
            </a:r>
            <a:br>
              <a:rPr lang="en-US" sz="1600" dirty="0">
                <a:solidFill>
                  <a:schemeClr val="tx2">
                    <a:lumMod val="90000"/>
                    <a:lumOff val="10000"/>
                  </a:schemeClr>
                </a:solidFill>
              </a:rPr>
            </a:br>
            <a:r>
              <a:rPr lang="en-US" sz="1600" b="0" i="0" dirty="0">
                <a:solidFill>
                  <a:schemeClr val="tx2">
                    <a:lumMod val="90000"/>
                    <a:lumOff val="10000"/>
                  </a:schemeClr>
                </a:solidFill>
                <a:effectLst/>
              </a:rPr>
              <a:t>interrupt</a:t>
            </a:r>
            <a:br>
              <a:rPr lang="en-US" sz="1600" dirty="0">
                <a:solidFill>
                  <a:schemeClr val="tx2">
                    <a:lumMod val="90000"/>
                    <a:lumOff val="10000"/>
                  </a:schemeClr>
                </a:solidFill>
              </a:rPr>
            </a:br>
            <a:r>
              <a:rPr lang="en-US" sz="1600" b="0" i="0" dirty="0">
                <a:solidFill>
                  <a:schemeClr val="tx2">
                    <a:lumMod val="90000"/>
                    <a:lumOff val="10000"/>
                  </a:schemeClr>
                </a:solidFill>
                <a:effectLst/>
              </a:rPr>
              <a:t>patient</a:t>
            </a:r>
            <a:endParaRPr lang="en-US" sz="1600" dirty="0">
              <a:solidFill>
                <a:schemeClr val="tx2">
                  <a:lumMod val="90000"/>
                  <a:lumOff val="10000"/>
                </a:schemeClr>
              </a:solidFill>
            </a:endParaRPr>
          </a:p>
        </p:txBody>
      </p:sp>
      <p:sp>
        <p:nvSpPr>
          <p:cNvPr id="9" name="TextBox 8">
            <a:extLst>
              <a:ext uri="{FF2B5EF4-FFF2-40B4-BE49-F238E27FC236}">
                <a16:creationId xmlns:a16="http://schemas.microsoft.com/office/drawing/2014/main" id="{54812E8E-3000-9505-F41F-23B541CB9257}"/>
              </a:ext>
            </a:extLst>
          </p:cNvPr>
          <p:cNvSpPr txBox="1"/>
          <p:nvPr/>
        </p:nvSpPr>
        <p:spPr>
          <a:xfrm>
            <a:off x="9228623" y="1788205"/>
            <a:ext cx="1455526" cy="830997"/>
          </a:xfrm>
          <a:prstGeom prst="rect">
            <a:avLst/>
          </a:prstGeom>
          <a:noFill/>
        </p:spPr>
        <p:txBody>
          <a:bodyPr wrap="square" rtlCol="0">
            <a:spAutoFit/>
          </a:bodyPr>
          <a:lstStyle/>
          <a:p>
            <a:pPr algn="ctr"/>
            <a:r>
              <a:rPr lang="en-US" sz="1600" b="0" i="0" dirty="0">
                <a:solidFill>
                  <a:schemeClr val="tx2">
                    <a:lumMod val="90000"/>
                    <a:lumOff val="10000"/>
                  </a:schemeClr>
                </a:solidFill>
                <a:effectLst/>
              </a:rPr>
              <a:t>Assess motivation</a:t>
            </a:r>
            <a:br>
              <a:rPr lang="en-US" sz="1600" dirty="0">
                <a:solidFill>
                  <a:schemeClr val="tx2">
                    <a:lumMod val="90000"/>
                    <a:lumOff val="10000"/>
                  </a:schemeClr>
                </a:solidFill>
              </a:rPr>
            </a:br>
            <a:r>
              <a:rPr lang="en-US" sz="1600" b="0" i="0" dirty="0">
                <a:solidFill>
                  <a:schemeClr val="tx2">
                    <a:lumMod val="90000"/>
                    <a:lumOff val="10000"/>
                  </a:schemeClr>
                </a:solidFill>
                <a:effectLst/>
              </a:rPr>
              <a:t>confidence</a:t>
            </a:r>
            <a:endParaRPr lang="en-US" sz="1600" dirty="0">
              <a:solidFill>
                <a:schemeClr val="tx2">
                  <a:lumMod val="90000"/>
                  <a:lumOff val="10000"/>
                </a:schemeClr>
              </a:solidFill>
            </a:endParaRPr>
          </a:p>
        </p:txBody>
      </p:sp>
      <p:sp>
        <p:nvSpPr>
          <p:cNvPr id="10" name="TextBox 9">
            <a:extLst>
              <a:ext uri="{FF2B5EF4-FFF2-40B4-BE49-F238E27FC236}">
                <a16:creationId xmlns:a16="http://schemas.microsoft.com/office/drawing/2014/main" id="{E9E86090-DDE6-DD8F-EC67-FC3022C30B9B}"/>
              </a:ext>
            </a:extLst>
          </p:cNvPr>
          <p:cNvSpPr txBox="1"/>
          <p:nvPr/>
        </p:nvSpPr>
        <p:spPr>
          <a:xfrm>
            <a:off x="990074" y="3718899"/>
            <a:ext cx="1494736" cy="830997"/>
          </a:xfrm>
          <a:prstGeom prst="rect">
            <a:avLst/>
          </a:prstGeom>
          <a:noFill/>
        </p:spPr>
        <p:txBody>
          <a:bodyPr wrap="square" rtlCol="0">
            <a:spAutoFit/>
          </a:bodyPr>
          <a:lstStyle/>
          <a:p>
            <a:pPr algn="ctr"/>
            <a:r>
              <a:rPr lang="en-US" sz="1600" dirty="0">
                <a:solidFill>
                  <a:schemeClr val="tx2">
                    <a:lumMod val="90000"/>
                    <a:lumOff val="10000"/>
                  </a:schemeClr>
                </a:solidFill>
              </a:rPr>
              <a:t>C</a:t>
            </a:r>
            <a:r>
              <a:rPr lang="en-US" sz="1600" b="0" i="0" dirty="0">
                <a:solidFill>
                  <a:schemeClr val="tx2">
                    <a:lumMod val="90000"/>
                    <a:lumOff val="10000"/>
                  </a:schemeClr>
                </a:solidFill>
                <a:effectLst/>
              </a:rPr>
              <a:t>ommunicate</a:t>
            </a:r>
            <a:br>
              <a:rPr lang="en-US" sz="1600" dirty="0">
                <a:solidFill>
                  <a:schemeClr val="tx2">
                    <a:lumMod val="90000"/>
                    <a:lumOff val="10000"/>
                  </a:schemeClr>
                </a:solidFill>
              </a:rPr>
            </a:br>
            <a:r>
              <a:rPr lang="en-US" sz="1600" b="0" i="0" dirty="0">
                <a:solidFill>
                  <a:schemeClr val="tx2">
                    <a:lumMod val="90000"/>
                    <a:lumOff val="10000"/>
                  </a:schemeClr>
                </a:solidFill>
                <a:effectLst/>
              </a:rPr>
              <a:t>intention to</a:t>
            </a:r>
            <a:br>
              <a:rPr lang="en-US" sz="1600" dirty="0">
                <a:solidFill>
                  <a:schemeClr val="tx2">
                    <a:lumMod val="90000"/>
                    <a:lumOff val="10000"/>
                  </a:schemeClr>
                </a:solidFill>
              </a:rPr>
            </a:br>
            <a:r>
              <a:rPr lang="en-US" sz="1600" b="0" i="0" dirty="0">
                <a:solidFill>
                  <a:schemeClr val="tx2">
                    <a:lumMod val="90000"/>
                    <a:lumOff val="10000"/>
                  </a:schemeClr>
                </a:solidFill>
                <a:effectLst/>
              </a:rPr>
              <a:t>help</a:t>
            </a:r>
            <a:endParaRPr lang="en-US" sz="1600" dirty="0">
              <a:solidFill>
                <a:schemeClr val="tx2">
                  <a:lumMod val="90000"/>
                  <a:lumOff val="10000"/>
                </a:schemeClr>
              </a:solidFill>
            </a:endParaRPr>
          </a:p>
        </p:txBody>
      </p:sp>
      <p:sp>
        <p:nvSpPr>
          <p:cNvPr id="11" name="TextBox 10">
            <a:extLst>
              <a:ext uri="{FF2B5EF4-FFF2-40B4-BE49-F238E27FC236}">
                <a16:creationId xmlns:a16="http://schemas.microsoft.com/office/drawing/2014/main" id="{EAE03E48-3B7D-B2AD-00ED-1980CD5CEAEF}"/>
              </a:ext>
            </a:extLst>
          </p:cNvPr>
          <p:cNvSpPr txBox="1"/>
          <p:nvPr/>
        </p:nvSpPr>
        <p:spPr>
          <a:xfrm>
            <a:off x="3010535" y="3739097"/>
            <a:ext cx="1415075" cy="830997"/>
          </a:xfrm>
          <a:prstGeom prst="rect">
            <a:avLst/>
          </a:prstGeom>
          <a:noFill/>
        </p:spPr>
        <p:txBody>
          <a:bodyPr wrap="square" rtlCol="0">
            <a:spAutoFit/>
          </a:bodyPr>
          <a:lstStyle/>
          <a:p>
            <a:pPr algn="ctr"/>
            <a:r>
              <a:rPr lang="en-US" sz="1600" b="0" i="0" dirty="0">
                <a:solidFill>
                  <a:schemeClr val="tx2">
                    <a:lumMod val="90000"/>
                    <a:lumOff val="10000"/>
                  </a:schemeClr>
                </a:solidFill>
                <a:effectLst/>
              </a:rPr>
              <a:t>Acknowledge</a:t>
            </a:r>
            <a:br>
              <a:rPr lang="en-US" sz="1600" dirty="0">
                <a:solidFill>
                  <a:schemeClr val="tx2">
                    <a:lumMod val="90000"/>
                    <a:lumOff val="10000"/>
                  </a:schemeClr>
                </a:solidFill>
              </a:rPr>
            </a:br>
            <a:r>
              <a:rPr lang="en-US" sz="1600" b="0" i="0" dirty="0">
                <a:solidFill>
                  <a:schemeClr val="tx2">
                    <a:lumMod val="90000"/>
                    <a:lumOff val="10000"/>
                  </a:schemeClr>
                </a:solidFill>
                <a:effectLst/>
              </a:rPr>
              <a:t>emotions/</a:t>
            </a:r>
            <a:br>
              <a:rPr lang="en-US" sz="1600" dirty="0">
                <a:solidFill>
                  <a:schemeClr val="tx2">
                    <a:lumMod val="90000"/>
                    <a:lumOff val="10000"/>
                  </a:schemeClr>
                </a:solidFill>
              </a:rPr>
            </a:br>
            <a:r>
              <a:rPr lang="en-US" sz="1600" b="0" i="0" dirty="0">
                <a:solidFill>
                  <a:schemeClr val="tx2">
                    <a:lumMod val="90000"/>
                    <a:lumOff val="10000"/>
                  </a:schemeClr>
                </a:solidFill>
                <a:effectLst/>
              </a:rPr>
              <a:t>feelings</a:t>
            </a:r>
            <a:endParaRPr lang="en-US" sz="1600" dirty="0">
              <a:solidFill>
                <a:schemeClr val="tx2">
                  <a:lumMod val="90000"/>
                  <a:lumOff val="10000"/>
                </a:schemeClr>
              </a:solidFill>
            </a:endParaRPr>
          </a:p>
        </p:txBody>
      </p:sp>
      <p:sp>
        <p:nvSpPr>
          <p:cNvPr id="12" name="TextBox 11">
            <a:extLst>
              <a:ext uri="{FF2B5EF4-FFF2-40B4-BE49-F238E27FC236}">
                <a16:creationId xmlns:a16="http://schemas.microsoft.com/office/drawing/2014/main" id="{95ECB6D5-0859-EB57-4B16-E26115326169}"/>
              </a:ext>
            </a:extLst>
          </p:cNvPr>
          <p:cNvSpPr txBox="1"/>
          <p:nvPr/>
        </p:nvSpPr>
        <p:spPr>
          <a:xfrm>
            <a:off x="4913174" y="3739097"/>
            <a:ext cx="1415076" cy="1077218"/>
          </a:xfrm>
          <a:prstGeom prst="rect">
            <a:avLst/>
          </a:prstGeom>
          <a:noFill/>
        </p:spPr>
        <p:txBody>
          <a:bodyPr wrap="square" rtlCol="0">
            <a:spAutoFit/>
          </a:bodyPr>
          <a:lstStyle/>
          <a:p>
            <a:pPr algn="ctr"/>
            <a:r>
              <a:rPr lang="en-US" sz="1600" b="0" i="0" dirty="0">
                <a:solidFill>
                  <a:schemeClr val="tx2">
                    <a:lumMod val="90000"/>
                    <a:lumOff val="10000"/>
                  </a:schemeClr>
                </a:solidFill>
                <a:effectLst/>
              </a:rPr>
              <a:t>Use</a:t>
            </a:r>
            <a:br>
              <a:rPr lang="en-US" sz="1600" dirty="0">
                <a:solidFill>
                  <a:schemeClr val="tx2">
                    <a:lumMod val="90000"/>
                    <a:lumOff val="10000"/>
                  </a:schemeClr>
                </a:solidFill>
              </a:rPr>
            </a:br>
            <a:r>
              <a:rPr lang="en-US" sz="1600" b="0" i="0" dirty="0">
                <a:solidFill>
                  <a:schemeClr val="tx2">
                    <a:lumMod val="90000"/>
                    <a:lumOff val="10000"/>
                  </a:schemeClr>
                </a:solidFill>
                <a:effectLst/>
              </a:rPr>
              <a:t>layman's</a:t>
            </a:r>
            <a:br>
              <a:rPr lang="en-US" sz="1600" dirty="0">
                <a:solidFill>
                  <a:schemeClr val="tx2">
                    <a:lumMod val="90000"/>
                    <a:lumOff val="10000"/>
                  </a:schemeClr>
                </a:solidFill>
              </a:rPr>
            </a:br>
            <a:r>
              <a:rPr lang="en-US" sz="1600" b="0" i="0" dirty="0">
                <a:solidFill>
                  <a:schemeClr val="tx2">
                    <a:lumMod val="90000"/>
                    <a:lumOff val="10000"/>
                  </a:schemeClr>
                </a:solidFill>
                <a:effectLst/>
              </a:rPr>
              <a:t>terms to</a:t>
            </a:r>
            <a:br>
              <a:rPr lang="en-US" sz="1600" dirty="0">
                <a:solidFill>
                  <a:schemeClr val="tx2">
                    <a:lumMod val="90000"/>
                    <a:lumOff val="10000"/>
                  </a:schemeClr>
                </a:solidFill>
              </a:rPr>
            </a:br>
            <a:r>
              <a:rPr lang="en-US" sz="1600" b="0" i="0" dirty="0">
                <a:solidFill>
                  <a:schemeClr val="tx2">
                    <a:lumMod val="90000"/>
                    <a:lumOff val="10000"/>
                  </a:schemeClr>
                </a:solidFill>
                <a:effectLst/>
              </a:rPr>
              <a:t>explain</a:t>
            </a:r>
            <a:endParaRPr lang="en-US" sz="1600" dirty="0">
              <a:solidFill>
                <a:schemeClr val="tx2">
                  <a:lumMod val="90000"/>
                  <a:lumOff val="10000"/>
                </a:schemeClr>
              </a:solidFill>
            </a:endParaRPr>
          </a:p>
        </p:txBody>
      </p:sp>
      <p:sp>
        <p:nvSpPr>
          <p:cNvPr id="13" name="TextBox 12">
            <a:extLst>
              <a:ext uri="{FF2B5EF4-FFF2-40B4-BE49-F238E27FC236}">
                <a16:creationId xmlns:a16="http://schemas.microsoft.com/office/drawing/2014/main" id="{5FFC4F6D-B8CA-B5C1-0190-61CEA03C1363}"/>
              </a:ext>
            </a:extLst>
          </p:cNvPr>
          <p:cNvSpPr txBox="1"/>
          <p:nvPr/>
        </p:nvSpPr>
        <p:spPr>
          <a:xfrm>
            <a:off x="7164028" y="3739097"/>
            <a:ext cx="1448693" cy="830997"/>
          </a:xfrm>
          <a:prstGeom prst="rect">
            <a:avLst/>
          </a:prstGeom>
          <a:noFill/>
        </p:spPr>
        <p:txBody>
          <a:bodyPr wrap="square" rtlCol="0">
            <a:spAutoFit/>
          </a:bodyPr>
          <a:lstStyle/>
          <a:p>
            <a:pPr algn="ctr"/>
            <a:r>
              <a:rPr lang="en-US" sz="1600" b="0" i="0" dirty="0">
                <a:solidFill>
                  <a:schemeClr val="tx2">
                    <a:lumMod val="90000"/>
                    <a:lumOff val="10000"/>
                  </a:schemeClr>
                </a:solidFill>
                <a:effectLst/>
              </a:rPr>
              <a:t>Collaborate</a:t>
            </a:r>
            <a:br>
              <a:rPr lang="en-US" sz="1600" dirty="0">
                <a:solidFill>
                  <a:schemeClr val="tx2">
                    <a:lumMod val="90000"/>
                    <a:lumOff val="10000"/>
                  </a:schemeClr>
                </a:solidFill>
              </a:rPr>
            </a:br>
            <a:r>
              <a:rPr lang="en-US" sz="1600" b="0" i="0" dirty="0">
                <a:solidFill>
                  <a:schemeClr val="tx2">
                    <a:lumMod val="90000"/>
                    <a:lumOff val="10000"/>
                  </a:schemeClr>
                </a:solidFill>
                <a:effectLst/>
              </a:rPr>
              <a:t>to identify the</a:t>
            </a:r>
            <a:br>
              <a:rPr lang="en-US" sz="1600" dirty="0">
                <a:solidFill>
                  <a:schemeClr val="tx2">
                    <a:lumMod val="90000"/>
                    <a:lumOff val="10000"/>
                  </a:schemeClr>
                </a:solidFill>
              </a:rPr>
            </a:br>
            <a:r>
              <a:rPr lang="en-US" sz="1600" b="0" i="0" dirty="0">
                <a:solidFill>
                  <a:schemeClr val="tx2">
                    <a:lumMod val="90000"/>
                    <a:lumOff val="10000"/>
                  </a:schemeClr>
                </a:solidFill>
                <a:effectLst/>
              </a:rPr>
              <a:t>next step</a:t>
            </a:r>
            <a:endParaRPr lang="en-US" sz="1600" dirty="0">
              <a:solidFill>
                <a:schemeClr val="tx2">
                  <a:lumMod val="90000"/>
                  <a:lumOff val="10000"/>
                </a:schemeClr>
              </a:solidFill>
            </a:endParaRPr>
          </a:p>
        </p:txBody>
      </p:sp>
      <p:sp>
        <p:nvSpPr>
          <p:cNvPr id="14" name="TextBox 13">
            <a:extLst>
              <a:ext uri="{FF2B5EF4-FFF2-40B4-BE49-F238E27FC236}">
                <a16:creationId xmlns:a16="http://schemas.microsoft.com/office/drawing/2014/main" id="{68DE92BC-25CA-53C3-6254-3393F5FBC7D2}"/>
              </a:ext>
            </a:extLst>
          </p:cNvPr>
          <p:cNvSpPr txBox="1"/>
          <p:nvPr/>
        </p:nvSpPr>
        <p:spPr>
          <a:xfrm>
            <a:off x="165100" y="4902200"/>
            <a:ext cx="3009900" cy="369332"/>
          </a:xfrm>
          <a:prstGeom prst="rect">
            <a:avLst/>
          </a:prstGeom>
          <a:noFill/>
        </p:spPr>
        <p:txBody>
          <a:bodyPr wrap="square" rtlCol="0">
            <a:spAutoFit/>
          </a:bodyPr>
          <a:lstStyle/>
          <a:p>
            <a:pPr algn="ctr"/>
            <a:r>
              <a:rPr lang="en-US" b="0" i="0" dirty="0">
                <a:solidFill>
                  <a:schemeClr val="bg1"/>
                </a:solidFill>
                <a:effectLst/>
              </a:rPr>
              <a:t>Education and Counseling</a:t>
            </a:r>
            <a:endParaRPr lang="en-US" dirty="0">
              <a:solidFill>
                <a:schemeClr val="bg1"/>
              </a:solidFill>
            </a:endParaRPr>
          </a:p>
        </p:txBody>
      </p:sp>
      <p:sp>
        <p:nvSpPr>
          <p:cNvPr id="15" name="TextBox 14">
            <a:extLst>
              <a:ext uri="{FF2B5EF4-FFF2-40B4-BE49-F238E27FC236}">
                <a16:creationId xmlns:a16="http://schemas.microsoft.com/office/drawing/2014/main" id="{B0414241-AC17-4439-2A2E-1F7515BE86E7}"/>
              </a:ext>
            </a:extLst>
          </p:cNvPr>
          <p:cNvSpPr txBox="1"/>
          <p:nvPr/>
        </p:nvSpPr>
        <p:spPr>
          <a:xfrm>
            <a:off x="194618" y="3092629"/>
            <a:ext cx="2993082" cy="369332"/>
          </a:xfrm>
          <a:prstGeom prst="rect">
            <a:avLst/>
          </a:prstGeom>
          <a:noFill/>
        </p:spPr>
        <p:txBody>
          <a:bodyPr wrap="square" rtlCol="0">
            <a:spAutoFit/>
          </a:bodyPr>
          <a:lstStyle/>
          <a:p>
            <a:pPr algn="ctr"/>
            <a:r>
              <a:rPr lang="en-US" b="0" i="0" dirty="0">
                <a:solidFill>
                  <a:schemeClr val="bg1"/>
                </a:solidFill>
                <a:effectLst/>
              </a:rPr>
              <a:t>Establish Relationship</a:t>
            </a:r>
            <a:endParaRPr lang="en-US" dirty="0">
              <a:solidFill>
                <a:schemeClr val="bg1"/>
              </a:solidFill>
            </a:endParaRPr>
          </a:p>
        </p:txBody>
      </p:sp>
      <p:sp>
        <p:nvSpPr>
          <p:cNvPr id="16" name="TextBox 15">
            <a:extLst>
              <a:ext uri="{FF2B5EF4-FFF2-40B4-BE49-F238E27FC236}">
                <a16:creationId xmlns:a16="http://schemas.microsoft.com/office/drawing/2014/main" id="{407BF509-3153-A40D-EC97-A8736C082084}"/>
              </a:ext>
            </a:extLst>
          </p:cNvPr>
          <p:cNvSpPr txBox="1"/>
          <p:nvPr/>
        </p:nvSpPr>
        <p:spPr>
          <a:xfrm>
            <a:off x="43688" y="1280715"/>
            <a:ext cx="3126561" cy="369332"/>
          </a:xfrm>
          <a:prstGeom prst="rect">
            <a:avLst/>
          </a:prstGeom>
          <a:noFill/>
        </p:spPr>
        <p:txBody>
          <a:bodyPr wrap="square" rtlCol="0">
            <a:spAutoFit/>
          </a:bodyPr>
          <a:lstStyle/>
          <a:p>
            <a:pPr algn="ctr"/>
            <a:r>
              <a:rPr lang="en-US" b="0" i="0" dirty="0">
                <a:solidFill>
                  <a:schemeClr val="bg1"/>
                </a:solidFill>
                <a:effectLst/>
              </a:rPr>
              <a:t>Gather Information</a:t>
            </a:r>
            <a:endParaRPr lang="en-US" dirty="0">
              <a:solidFill>
                <a:schemeClr val="bg1"/>
              </a:solidFill>
            </a:endParaRPr>
          </a:p>
        </p:txBody>
      </p:sp>
      <p:sp>
        <p:nvSpPr>
          <p:cNvPr id="17" name="TextBox 16">
            <a:extLst>
              <a:ext uri="{FF2B5EF4-FFF2-40B4-BE49-F238E27FC236}">
                <a16:creationId xmlns:a16="http://schemas.microsoft.com/office/drawing/2014/main" id="{0F6F65FE-2B0D-55CD-137D-4A38E32B8421}"/>
              </a:ext>
            </a:extLst>
          </p:cNvPr>
          <p:cNvSpPr txBox="1"/>
          <p:nvPr/>
        </p:nvSpPr>
        <p:spPr>
          <a:xfrm>
            <a:off x="9053375" y="3739097"/>
            <a:ext cx="802112" cy="1077218"/>
          </a:xfrm>
          <a:prstGeom prst="rect">
            <a:avLst/>
          </a:prstGeom>
          <a:noFill/>
        </p:spPr>
        <p:txBody>
          <a:bodyPr wrap="square" rtlCol="0">
            <a:spAutoFit/>
          </a:bodyPr>
          <a:lstStyle/>
          <a:p>
            <a:pPr algn="ctr"/>
            <a:r>
              <a:rPr lang="en-US" sz="1600" b="0" i="0" dirty="0">
                <a:solidFill>
                  <a:schemeClr val="tx2">
                    <a:lumMod val="90000"/>
                    <a:lumOff val="10000"/>
                  </a:schemeClr>
                </a:solidFill>
                <a:effectLst/>
              </a:rPr>
              <a:t>Use</a:t>
            </a:r>
            <a:br>
              <a:rPr lang="en-US" sz="1600" dirty="0">
                <a:solidFill>
                  <a:schemeClr val="tx2">
                    <a:lumMod val="90000"/>
                    <a:lumOff val="10000"/>
                  </a:schemeClr>
                </a:solidFill>
              </a:rPr>
            </a:br>
            <a:r>
              <a:rPr lang="en-US" sz="1600" b="0" i="0" dirty="0">
                <a:solidFill>
                  <a:schemeClr val="tx2">
                    <a:lumMod val="90000"/>
                    <a:lumOff val="10000"/>
                  </a:schemeClr>
                </a:solidFill>
                <a:effectLst/>
              </a:rPr>
              <a:t>weight</a:t>
            </a:r>
            <a:br>
              <a:rPr lang="en-US" sz="1600" dirty="0">
                <a:solidFill>
                  <a:schemeClr val="tx2">
                    <a:lumMod val="90000"/>
                    <a:lumOff val="10000"/>
                  </a:schemeClr>
                </a:solidFill>
              </a:rPr>
            </a:br>
            <a:r>
              <a:rPr lang="en-US" sz="1600" b="0" i="0" dirty="0">
                <a:solidFill>
                  <a:schemeClr val="tx2">
                    <a:lumMod val="90000"/>
                    <a:lumOff val="10000"/>
                  </a:schemeClr>
                </a:solidFill>
                <a:effectLst/>
              </a:rPr>
              <a:t>neutral</a:t>
            </a:r>
            <a:br>
              <a:rPr lang="en-US" sz="1600" dirty="0">
                <a:solidFill>
                  <a:schemeClr val="tx2">
                    <a:lumMod val="90000"/>
                    <a:lumOff val="10000"/>
                  </a:schemeClr>
                </a:solidFill>
              </a:rPr>
            </a:br>
            <a:r>
              <a:rPr lang="en-US" sz="1600" b="0" i="0" dirty="0">
                <a:solidFill>
                  <a:schemeClr val="tx2">
                    <a:lumMod val="90000"/>
                    <a:lumOff val="10000"/>
                  </a:schemeClr>
                </a:solidFill>
                <a:effectLst/>
              </a:rPr>
              <a:t>terms</a:t>
            </a:r>
            <a:endParaRPr lang="en-US" sz="1600" dirty="0">
              <a:solidFill>
                <a:schemeClr val="tx2">
                  <a:lumMod val="90000"/>
                  <a:lumOff val="10000"/>
                </a:schemeClr>
              </a:solidFill>
            </a:endParaRPr>
          </a:p>
        </p:txBody>
      </p:sp>
      <p:sp>
        <p:nvSpPr>
          <p:cNvPr id="18" name="TextBox 17">
            <a:extLst>
              <a:ext uri="{FF2B5EF4-FFF2-40B4-BE49-F238E27FC236}">
                <a16:creationId xmlns:a16="http://schemas.microsoft.com/office/drawing/2014/main" id="{6548E087-88ED-8DA3-F3D5-71D1B83F50C4}"/>
              </a:ext>
            </a:extLst>
          </p:cNvPr>
          <p:cNvSpPr txBox="1"/>
          <p:nvPr/>
        </p:nvSpPr>
        <p:spPr>
          <a:xfrm>
            <a:off x="10922454" y="3739097"/>
            <a:ext cx="1147626" cy="584775"/>
          </a:xfrm>
          <a:prstGeom prst="rect">
            <a:avLst/>
          </a:prstGeom>
          <a:noFill/>
        </p:spPr>
        <p:txBody>
          <a:bodyPr wrap="square" rtlCol="0">
            <a:spAutoFit/>
          </a:bodyPr>
          <a:lstStyle/>
          <a:p>
            <a:pPr algn="ctr"/>
            <a:r>
              <a:rPr lang="en-US" sz="1600" b="0" i="0" dirty="0">
                <a:solidFill>
                  <a:schemeClr val="tx2">
                    <a:lumMod val="90000"/>
                    <a:lumOff val="10000"/>
                  </a:schemeClr>
                </a:solidFill>
                <a:effectLst/>
              </a:rPr>
              <a:t>Instill</a:t>
            </a:r>
            <a:br>
              <a:rPr lang="en-US" sz="1600" dirty="0">
                <a:solidFill>
                  <a:schemeClr val="tx2">
                    <a:lumMod val="90000"/>
                    <a:lumOff val="10000"/>
                  </a:schemeClr>
                </a:solidFill>
              </a:rPr>
            </a:br>
            <a:r>
              <a:rPr lang="en-US" sz="1600" b="0" i="0" dirty="0">
                <a:solidFill>
                  <a:schemeClr val="tx2">
                    <a:lumMod val="90000"/>
                    <a:lumOff val="10000"/>
                  </a:schemeClr>
                </a:solidFill>
                <a:effectLst/>
              </a:rPr>
              <a:t>confidence</a:t>
            </a:r>
            <a:endParaRPr lang="en-US" sz="1600" dirty="0">
              <a:solidFill>
                <a:schemeClr val="tx2">
                  <a:lumMod val="90000"/>
                  <a:lumOff val="10000"/>
                </a:schemeClr>
              </a:solidFill>
            </a:endParaRPr>
          </a:p>
        </p:txBody>
      </p:sp>
      <p:sp>
        <p:nvSpPr>
          <p:cNvPr id="19" name="TextBox 18">
            <a:extLst>
              <a:ext uri="{FF2B5EF4-FFF2-40B4-BE49-F238E27FC236}">
                <a16:creationId xmlns:a16="http://schemas.microsoft.com/office/drawing/2014/main" id="{963FD882-58B9-2CC0-0769-020F0D074E1E}"/>
              </a:ext>
            </a:extLst>
          </p:cNvPr>
          <p:cNvSpPr txBox="1"/>
          <p:nvPr/>
        </p:nvSpPr>
        <p:spPr>
          <a:xfrm>
            <a:off x="-115378" y="5386748"/>
            <a:ext cx="3979672" cy="830997"/>
          </a:xfrm>
          <a:prstGeom prst="rect">
            <a:avLst/>
          </a:prstGeom>
          <a:noFill/>
        </p:spPr>
        <p:txBody>
          <a:bodyPr wrap="square" rtlCol="0">
            <a:spAutoFit/>
          </a:bodyPr>
          <a:lstStyle/>
          <a:p>
            <a:pPr algn="ctr"/>
            <a:r>
              <a:rPr lang="en-US" sz="1600" b="0" i="0" dirty="0">
                <a:solidFill>
                  <a:schemeClr val="tx2">
                    <a:lumMod val="90000"/>
                    <a:lumOff val="10000"/>
                  </a:schemeClr>
                </a:solidFill>
                <a:effectLst/>
              </a:rPr>
              <a:t>Ask questions to</a:t>
            </a:r>
            <a:br>
              <a:rPr lang="en-US" sz="1600" dirty="0">
                <a:solidFill>
                  <a:schemeClr val="tx2">
                    <a:lumMod val="90000"/>
                    <a:lumOff val="10000"/>
                  </a:schemeClr>
                </a:solidFill>
              </a:rPr>
            </a:br>
            <a:r>
              <a:rPr lang="en-US" sz="1600" b="0" i="0" dirty="0">
                <a:solidFill>
                  <a:schemeClr val="tx2">
                    <a:lumMod val="90000"/>
                    <a:lumOff val="10000"/>
                  </a:schemeClr>
                </a:solidFill>
                <a:effectLst/>
              </a:rPr>
              <a:t>make sure patient</a:t>
            </a:r>
            <a:br>
              <a:rPr lang="en-US" sz="1600" dirty="0">
                <a:solidFill>
                  <a:schemeClr val="tx2">
                    <a:lumMod val="90000"/>
                    <a:lumOff val="10000"/>
                  </a:schemeClr>
                </a:solidFill>
              </a:rPr>
            </a:br>
            <a:r>
              <a:rPr lang="en-US" sz="1600" b="0" i="0" dirty="0">
                <a:solidFill>
                  <a:schemeClr val="tx2">
                    <a:lumMod val="90000"/>
                    <a:lumOff val="10000"/>
                  </a:schemeClr>
                </a:solidFill>
                <a:effectLst/>
              </a:rPr>
              <a:t>understood</a:t>
            </a:r>
            <a:endParaRPr lang="en-US" sz="1600" dirty="0">
              <a:solidFill>
                <a:schemeClr val="tx2">
                  <a:lumMod val="90000"/>
                  <a:lumOff val="10000"/>
                </a:schemeClr>
              </a:solidFill>
            </a:endParaRPr>
          </a:p>
        </p:txBody>
      </p:sp>
      <p:sp>
        <p:nvSpPr>
          <p:cNvPr id="20" name="TextBox 19">
            <a:extLst>
              <a:ext uri="{FF2B5EF4-FFF2-40B4-BE49-F238E27FC236}">
                <a16:creationId xmlns:a16="http://schemas.microsoft.com/office/drawing/2014/main" id="{4F5A1D99-85BB-5044-124B-D4F858F2E29E}"/>
              </a:ext>
            </a:extLst>
          </p:cNvPr>
          <p:cNvSpPr txBox="1"/>
          <p:nvPr/>
        </p:nvSpPr>
        <p:spPr>
          <a:xfrm>
            <a:off x="3745928" y="5448300"/>
            <a:ext cx="2190968" cy="830997"/>
          </a:xfrm>
          <a:prstGeom prst="rect">
            <a:avLst/>
          </a:prstGeom>
          <a:noFill/>
        </p:spPr>
        <p:txBody>
          <a:bodyPr wrap="square" rtlCol="0">
            <a:spAutoFit/>
          </a:bodyPr>
          <a:lstStyle/>
          <a:p>
            <a:pPr algn="ctr"/>
            <a:r>
              <a:rPr lang="en-US" sz="1600" b="0" i="0" dirty="0">
                <a:solidFill>
                  <a:schemeClr val="tx2">
                    <a:lumMod val="90000"/>
                    <a:lumOff val="10000"/>
                  </a:schemeClr>
                </a:solidFill>
                <a:effectLst/>
              </a:rPr>
              <a:t>Discuss specific</a:t>
            </a:r>
            <a:br>
              <a:rPr lang="en-US" sz="1600" dirty="0">
                <a:solidFill>
                  <a:schemeClr val="tx2">
                    <a:lumMod val="90000"/>
                    <a:lumOff val="10000"/>
                  </a:schemeClr>
                </a:solidFill>
              </a:rPr>
            </a:br>
            <a:r>
              <a:rPr lang="en-US" sz="1600" b="0" i="0" dirty="0">
                <a:solidFill>
                  <a:schemeClr val="tx2">
                    <a:lumMod val="90000"/>
                    <a:lumOff val="10000"/>
                  </a:schemeClr>
                </a:solidFill>
                <a:effectLst/>
              </a:rPr>
              <a:t>diet, exercise, and</a:t>
            </a:r>
            <a:br>
              <a:rPr lang="en-US" sz="1600" dirty="0">
                <a:solidFill>
                  <a:schemeClr val="tx2">
                    <a:lumMod val="90000"/>
                    <a:lumOff val="10000"/>
                  </a:schemeClr>
                </a:solidFill>
              </a:rPr>
            </a:br>
            <a:r>
              <a:rPr lang="en-US" sz="1600" b="0" i="0" dirty="0">
                <a:solidFill>
                  <a:schemeClr val="tx2">
                    <a:lumMod val="90000"/>
                    <a:lumOff val="10000"/>
                  </a:schemeClr>
                </a:solidFill>
                <a:effectLst/>
              </a:rPr>
              <a:t>monitoring goals</a:t>
            </a:r>
            <a:endParaRPr lang="en-US" sz="1600" dirty="0">
              <a:solidFill>
                <a:schemeClr val="tx2">
                  <a:lumMod val="90000"/>
                  <a:lumOff val="10000"/>
                </a:schemeClr>
              </a:solidFill>
            </a:endParaRPr>
          </a:p>
        </p:txBody>
      </p:sp>
      <p:sp>
        <p:nvSpPr>
          <p:cNvPr id="21" name="TextBox 20">
            <a:extLst>
              <a:ext uri="{FF2B5EF4-FFF2-40B4-BE49-F238E27FC236}">
                <a16:creationId xmlns:a16="http://schemas.microsoft.com/office/drawing/2014/main" id="{468442CF-FEA5-32DD-264B-944F75B38EFB}"/>
              </a:ext>
            </a:extLst>
          </p:cNvPr>
          <p:cNvSpPr txBox="1"/>
          <p:nvPr/>
        </p:nvSpPr>
        <p:spPr>
          <a:xfrm>
            <a:off x="7085456" y="5448300"/>
            <a:ext cx="2096008" cy="584775"/>
          </a:xfrm>
          <a:prstGeom prst="rect">
            <a:avLst/>
          </a:prstGeom>
          <a:noFill/>
        </p:spPr>
        <p:txBody>
          <a:bodyPr wrap="square" rtlCol="0">
            <a:spAutoFit/>
          </a:bodyPr>
          <a:lstStyle/>
          <a:p>
            <a:pPr algn="ctr"/>
            <a:r>
              <a:rPr lang="en-US" sz="1600" b="0" i="0" dirty="0">
                <a:solidFill>
                  <a:schemeClr val="tx2">
                    <a:lumMod val="90000"/>
                    <a:lumOff val="10000"/>
                  </a:schemeClr>
                </a:solidFill>
                <a:effectLst/>
              </a:rPr>
              <a:t>Elicit and address</a:t>
            </a:r>
            <a:br>
              <a:rPr lang="en-US" sz="1600" dirty="0">
                <a:solidFill>
                  <a:schemeClr val="tx2">
                    <a:lumMod val="90000"/>
                    <a:lumOff val="10000"/>
                  </a:schemeClr>
                </a:solidFill>
              </a:rPr>
            </a:br>
            <a:r>
              <a:rPr lang="en-US" sz="1600" b="0" i="0" dirty="0">
                <a:solidFill>
                  <a:schemeClr val="tx2">
                    <a:lumMod val="90000"/>
                    <a:lumOff val="10000"/>
                  </a:schemeClr>
                </a:solidFill>
                <a:effectLst/>
              </a:rPr>
              <a:t>barriers to change</a:t>
            </a:r>
            <a:endParaRPr lang="en-US" sz="1600" dirty="0">
              <a:solidFill>
                <a:schemeClr val="tx2">
                  <a:lumMod val="90000"/>
                  <a:lumOff val="10000"/>
                </a:schemeClr>
              </a:solidFill>
            </a:endParaRPr>
          </a:p>
        </p:txBody>
      </p:sp>
      <p:sp>
        <p:nvSpPr>
          <p:cNvPr id="22" name="TextBox 21">
            <a:extLst>
              <a:ext uri="{FF2B5EF4-FFF2-40B4-BE49-F238E27FC236}">
                <a16:creationId xmlns:a16="http://schemas.microsoft.com/office/drawing/2014/main" id="{A5B9B6B9-60D6-6896-6862-5368B1F4978B}"/>
              </a:ext>
            </a:extLst>
          </p:cNvPr>
          <p:cNvSpPr txBox="1"/>
          <p:nvPr/>
        </p:nvSpPr>
        <p:spPr>
          <a:xfrm>
            <a:off x="9854533" y="5440899"/>
            <a:ext cx="1407950" cy="830997"/>
          </a:xfrm>
          <a:prstGeom prst="rect">
            <a:avLst/>
          </a:prstGeom>
          <a:noFill/>
        </p:spPr>
        <p:txBody>
          <a:bodyPr wrap="square" rtlCol="0">
            <a:spAutoFit/>
          </a:bodyPr>
          <a:lstStyle/>
          <a:p>
            <a:pPr algn="ctr"/>
            <a:r>
              <a:rPr lang="en-US" sz="1600" b="0" i="0" dirty="0">
                <a:solidFill>
                  <a:schemeClr val="tx2">
                    <a:lumMod val="90000"/>
                    <a:lumOff val="10000"/>
                  </a:schemeClr>
                </a:solidFill>
                <a:effectLst/>
              </a:rPr>
              <a:t>Explain the</a:t>
            </a:r>
            <a:br>
              <a:rPr lang="en-US" sz="1600" dirty="0">
                <a:solidFill>
                  <a:schemeClr val="tx2">
                    <a:lumMod val="90000"/>
                    <a:lumOff val="10000"/>
                  </a:schemeClr>
                </a:solidFill>
              </a:rPr>
            </a:br>
            <a:r>
              <a:rPr lang="en-US" sz="1600" b="0" i="0" dirty="0">
                <a:solidFill>
                  <a:schemeClr val="tx2">
                    <a:lumMod val="90000"/>
                    <a:lumOff val="10000"/>
                  </a:schemeClr>
                </a:solidFill>
                <a:effectLst/>
              </a:rPr>
              <a:t>nature of</a:t>
            </a:r>
            <a:br>
              <a:rPr lang="en-US" sz="1600" dirty="0">
                <a:solidFill>
                  <a:schemeClr val="tx2">
                    <a:lumMod val="90000"/>
                    <a:lumOff val="10000"/>
                  </a:schemeClr>
                </a:solidFill>
              </a:rPr>
            </a:br>
            <a:r>
              <a:rPr lang="en-US" sz="1600" b="0" i="0" dirty="0">
                <a:solidFill>
                  <a:schemeClr val="tx2">
                    <a:lumMod val="90000"/>
                    <a:lumOff val="10000"/>
                  </a:schemeClr>
                </a:solidFill>
                <a:effectLst/>
              </a:rPr>
              <a:t>obesity</a:t>
            </a:r>
            <a:endParaRPr lang="en-US" sz="1600" dirty="0">
              <a:solidFill>
                <a:schemeClr val="tx2">
                  <a:lumMod val="90000"/>
                  <a:lumOff val="10000"/>
                </a:schemeClr>
              </a:solidFill>
            </a:endParaRPr>
          </a:p>
        </p:txBody>
      </p:sp>
      <p:sp>
        <p:nvSpPr>
          <p:cNvPr id="134" name="TextBox 133">
            <a:extLst>
              <a:ext uri="{FF2B5EF4-FFF2-40B4-BE49-F238E27FC236}">
                <a16:creationId xmlns:a16="http://schemas.microsoft.com/office/drawing/2014/main" id="{95980707-33A2-4872-636E-E5AE4740E4EC}"/>
              </a:ext>
            </a:extLst>
          </p:cNvPr>
          <p:cNvSpPr txBox="1"/>
          <p:nvPr/>
        </p:nvSpPr>
        <p:spPr>
          <a:xfrm>
            <a:off x="337819" y="6271896"/>
            <a:ext cx="6512561" cy="276999"/>
          </a:xfrm>
          <a:prstGeom prst="rect">
            <a:avLst/>
          </a:prstGeom>
          <a:noFill/>
        </p:spPr>
        <p:txBody>
          <a:bodyPr wrap="square" rtlCol="0">
            <a:spAutoFit/>
          </a:bodyPr>
          <a:lstStyle/>
          <a:p>
            <a:r>
              <a:rPr lang="en-US" sz="1200" b="0" i="0" dirty="0">
                <a:effectLst/>
              </a:rPr>
              <a:t>US Preventative Task Force. JAMA. 2022; Politi MC, et al. </a:t>
            </a:r>
            <a:r>
              <a:rPr lang="en-US" sz="1200" b="0" i="1" dirty="0">
                <a:effectLst/>
              </a:rPr>
              <a:t>BMJ</a:t>
            </a:r>
            <a:r>
              <a:rPr lang="en-US" sz="1200" b="0" i="0" dirty="0">
                <a:effectLst/>
              </a:rPr>
              <a:t>. 2013:347:f7066..</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2C16D-3EB3-DCAA-F79A-D073E0BB5442}"/>
              </a:ext>
            </a:extLst>
          </p:cNvPr>
          <p:cNvSpPr>
            <a:spLocks noGrp="1"/>
          </p:cNvSpPr>
          <p:nvPr>
            <p:ph type="title"/>
          </p:nvPr>
        </p:nvSpPr>
        <p:spPr>
          <a:xfrm>
            <a:off x="579474" y="151675"/>
            <a:ext cx="10515600" cy="1325563"/>
          </a:xfrm>
        </p:spPr>
        <p:txBody>
          <a:bodyPr/>
          <a:lstStyle/>
          <a:p>
            <a:r>
              <a:rPr lang="en-US" dirty="0"/>
              <a:t>Using Person-First Language</a:t>
            </a:r>
          </a:p>
        </p:txBody>
      </p:sp>
      <p:grpSp>
        <p:nvGrpSpPr>
          <p:cNvPr id="18" name="Group 17">
            <a:extLst>
              <a:ext uri="{FF2B5EF4-FFF2-40B4-BE49-F238E27FC236}">
                <a16:creationId xmlns:a16="http://schemas.microsoft.com/office/drawing/2014/main" id="{A67A2949-878D-6C07-B4D5-4672D92DEFAB}"/>
              </a:ext>
            </a:extLst>
          </p:cNvPr>
          <p:cNvGrpSpPr/>
          <p:nvPr/>
        </p:nvGrpSpPr>
        <p:grpSpPr>
          <a:xfrm>
            <a:off x="1489653" y="1577935"/>
            <a:ext cx="3155576" cy="4279744"/>
            <a:chOff x="1489653" y="1705531"/>
            <a:chExt cx="3155576" cy="4279744"/>
          </a:xfrm>
        </p:grpSpPr>
        <p:pic>
          <p:nvPicPr>
            <p:cNvPr id="8" name="Graphic 7" descr="Female Profile with solid fill">
              <a:extLst>
                <a:ext uri="{FF2B5EF4-FFF2-40B4-BE49-F238E27FC236}">
                  <a16:creationId xmlns:a16="http://schemas.microsoft.com/office/drawing/2014/main" id="{67342858-AC3C-E457-40B1-BA6310641E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9653" y="2829699"/>
              <a:ext cx="3155576" cy="3155576"/>
            </a:xfrm>
            <a:prstGeom prst="rect">
              <a:avLst/>
            </a:prstGeom>
          </p:spPr>
        </p:pic>
        <p:sp>
          <p:nvSpPr>
            <p:cNvPr id="10" name="Oval 9">
              <a:extLst>
                <a:ext uri="{FF2B5EF4-FFF2-40B4-BE49-F238E27FC236}">
                  <a16:creationId xmlns:a16="http://schemas.microsoft.com/office/drawing/2014/main" id="{E7F73E2B-04DB-DC34-9F18-845698917DA3}"/>
                </a:ext>
              </a:extLst>
            </p:cNvPr>
            <p:cNvSpPr/>
            <p:nvPr/>
          </p:nvSpPr>
          <p:spPr>
            <a:xfrm>
              <a:off x="1605305" y="1705531"/>
              <a:ext cx="2975916" cy="29759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Obesity</a:t>
              </a:r>
            </a:p>
            <a:p>
              <a:pPr algn="ctr"/>
              <a:endParaRPr lang="en-US" sz="2400" b="1" dirty="0"/>
            </a:p>
            <a:p>
              <a:pPr algn="ctr"/>
              <a:endParaRPr lang="en-US" sz="2400" b="1" dirty="0"/>
            </a:p>
            <a:p>
              <a:pPr algn="ctr"/>
              <a:endParaRPr lang="en-US" sz="2400" b="1" dirty="0"/>
            </a:p>
          </p:txBody>
        </p:sp>
      </p:grpSp>
      <p:sp>
        <p:nvSpPr>
          <p:cNvPr id="13" name="TextBox 12">
            <a:extLst>
              <a:ext uri="{FF2B5EF4-FFF2-40B4-BE49-F238E27FC236}">
                <a16:creationId xmlns:a16="http://schemas.microsoft.com/office/drawing/2014/main" id="{62D3E127-6469-5206-3A8B-7C2EAF8046B2}"/>
              </a:ext>
            </a:extLst>
          </p:cNvPr>
          <p:cNvSpPr txBox="1"/>
          <p:nvPr/>
        </p:nvSpPr>
        <p:spPr>
          <a:xfrm>
            <a:off x="1686982" y="5412963"/>
            <a:ext cx="4316817" cy="523220"/>
          </a:xfrm>
          <a:prstGeom prst="rect">
            <a:avLst/>
          </a:prstGeom>
          <a:noFill/>
        </p:spPr>
        <p:txBody>
          <a:bodyPr wrap="square" rtlCol="0">
            <a:spAutoFit/>
          </a:bodyPr>
          <a:lstStyle/>
          <a:p>
            <a:r>
              <a:rPr lang="en-US" sz="2800" b="1" dirty="0"/>
              <a:t>“Obese Patient” </a:t>
            </a:r>
          </a:p>
        </p:txBody>
      </p:sp>
      <p:grpSp>
        <p:nvGrpSpPr>
          <p:cNvPr id="17" name="Group 16">
            <a:extLst>
              <a:ext uri="{FF2B5EF4-FFF2-40B4-BE49-F238E27FC236}">
                <a16:creationId xmlns:a16="http://schemas.microsoft.com/office/drawing/2014/main" id="{87982F69-0928-3633-B86D-67B3F3893C37}"/>
              </a:ext>
            </a:extLst>
          </p:cNvPr>
          <p:cNvGrpSpPr/>
          <p:nvPr/>
        </p:nvGrpSpPr>
        <p:grpSpPr>
          <a:xfrm>
            <a:off x="6096000" y="1559646"/>
            <a:ext cx="4426689" cy="4376537"/>
            <a:chOff x="6096000" y="1687242"/>
            <a:chExt cx="4426689" cy="4376537"/>
          </a:xfrm>
        </p:grpSpPr>
        <p:sp>
          <p:nvSpPr>
            <p:cNvPr id="12" name="Oval 11">
              <a:extLst>
                <a:ext uri="{FF2B5EF4-FFF2-40B4-BE49-F238E27FC236}">
                  <a16:creationId xmlns:a16="http://schemas.microsoft.com/office/drawing/2014/main" id="{221747AC-6173-3006-E07B-97F4A1621115}"/>
                </a:ext>
              </a:extLst>
            </p:cNvPr>
            <p:cNvSpPr/>
            <p:nvPr/>
          </p:nvSpPr>
          <p:spPr>
            <a:xfrm>
              <a:off x="6145257" y="1687242"/>
              <a:ext cx="2975916" cy="297591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Obesity</a:t>
              </a:r>
            </a:p>
            <a:p>
              <a:pPr algn="ctr"/>
              <a:endParaRPr lang="en-US" sz="2400" b="1" dirty="0"/>
            </a:p>
            <a:p>
              <a:pPr algn="ctr"/>
              <a:endParaRPr lang="en-US" sz="2400" b="1" dirty="0"/>
            </a:p>
            <a:p>
              <a:pPr algn="ctr"/>
              <a:endParaRPr lang="en-US" sz="2400" b="1" dirty="0"/>
            </a:p>
          </p:txBody>
        </p:sp>
        <p:pic>
          <p:nvPicPr>
            <p:cNvPr id="9" name="Graphic 8" descr="Female Profile with solid fill">
              <a:extLst>
                <a:ext uri="{FF2B5EF4-FFF2-40B4-BE49-F238E27FC236}">
                  <a16:creationId xmlns:a16="http://schemas.microsoft.com/office/drawing/2014/main" id="{12DF5A62-C3BF-D455-6627-9007E57F99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829699"/>
              <a:ext cx="3155576" cy="3155576"/>
            </a:xfrm>
            <a:prstGeom prst="rect">
              <a:avLst/>
            </a:prstGeom>
          </p:spPr>
        </p:pic>
        <p:sp>
          <p:nvSpPr>
            <p:cNvPr id="16" name="TextBox 15">
              <a:extLst>
                <a:ext uri="{FF2B5EF4-FFF2-40B4-BE49-F238E27FC236}">
                  <a16:creationId xmlns:a16="http://schemas.microsoft.com/office/drawing/2014/main" id="{ADBA8971-3E8E-FF78-76A2-6E6CAADFFD98}"/>
                </a:ext>
              </a:extLst>
            </p:cNvPr>
            <p:cNvSpPr txBox="1"/>
            <p:nvPr/>
          </p:nvSpPr>
          <p:spPr>
            <a:xfrm>
              <a:off x="6205872" y="5540559"/>
              <a:ext cx="4316817" cy="523220"/>
            </a:xfrm>
            <a:prstGeom prst="rect">
              <a:avLst/>
            </a:prstGeom>
            <a:noFill/>
          </p:spPr>
          <p:txBody>
            <a:bodyPr wrap="square" rtlCol="0">
              <a:spAutoFit/>
            </a:bodyPr>
            <a:lstStyle/>
            <a:p>
              <a:r>
                <a:rPr lang="en-US" sz="2800" b="1" dirty="0"/>
                <a:t>“Patient with obesity” </a:t>
              </a:r>
            </a:p>
          </p:txBody>
        </p:sp>
      </p:grpSp>
      <p:sp>
        <p:nvSpPr>
          <p:cNvPr id="19" name="Arrow: Curved Right 18">
            <a:extLst>
              <a:ext uri="{FF2B5EF4-FFF2-40B4-BE49-F238E27FC236}">
                <a16:creationId xmlns:a16="http://schemas.microsoft.com/office/drawing/2014/main" id="{2CE46E1B-669F-2763-673E-3CF1ADE46E61}"/>
              </a:ext>
            </a:extLst>
          </p:cNvPr>
          <p:cNvSpPr/>
          <p:nvPr/>
        </p:nvSpPr>
        <p:spPr>
          <a:xfrm>
            <a:off x="5837274" y="5857679"/>
            <a:ext cx="446568" cy="63519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312389AA-174F-C620-E4D7-43F81CC32580}"/>
              </a:ext>
            </a:extLst>
          </p:cNvPr>
          <p:cNvSpPr txBox="1"/>
          <p:nvPr/>
        </p:nvSpPr>
        <p:spPr>
          <a:xfrm>
            <a:off x="6393714" y="5918133"/>
            <a:ext cx="6097772" cy="830997"/>
          </a:xfrm>
          <a:prstGeom prst="rect">
            <a:avLst/>
          </a:prstGeom>
          <a:noFill/>
        </p:spPr>
        <p:txBody>
          <a:bodyPr wrap="square">
            <a:spAutoFit/>
          </a:bodyPr>
          <a:lstStyle/>
          <a:p>
            <a:r>
              <a:rPr lang="en-US" sz="2400" b="0" i="0" dirty="0">
                <a:solidFill>
                  <a:srgbClr val="000000"/>
                </a:solidFill>
                <a:effectLst/>
                <a:latin typeface="GlyphLessFont"/>
              </a:rPr>
              <a:t>Person </a:t>
            </a:r>
            <a:r>
              <a:rPr lang="en-US" sz="2400" b="0" i="1" u="sng" dirty="0">
                <a:solidFill>
                  <a:srgbClr val="000000"/>
                </a:solidFill>
                <a:effectLst/>
                <a:latin typeface="GlyphLessFont"/>
              </a:rPr>
              <a:t>before</a:t>
            </a:r>
            <a:r>
              <a:rPr lang="en-US" sz="2400" b="0" i="0" dirty="0">
                <a:solidFill>
                  <a:srgbClr val="000000"/>
                </a:solidFill>
                <a:effectLst/>
                <a:latin typeface="GlyphLessFont"/>
              </a:rPr>
              <a:t> the disease</a:t>
            </a:r>
            <a:r>
              <a:rPr lang="en-US" sz="2400" dirty="0"/>
              <a:t> </a:t>
            </a:r>
            <a:br>
              <a:rPr lang="en-US" sz="2400" dirty="0"/>
            </a:b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0">
            <a:extLst>
              <a:ext uri="{FF2B5EF4-FFF2-40B4-BE49-F238E27FC236}">
                <a16:creationId xmlns:a16="http://schemas.microsoft.com/office/drawing/2014/main" id="{5C624610-394A-3AA4-A23A-3C3C744669C1}"/>
              </a:ext>
            </a:extLst>
          </p:cNvPr>
          <p:cNvSpPr txBox="1"/>
          <p:nvPr/>
        </p:nvSpPr>
        <p:spPr>
          <a:xfrm>
            <a:off x="1386146" y="1577417"/>
            <a:ext cx="9649587" cy="626710"/>
          </a:xfrm>
          <a:prstGeom prst="rect">
            <a:avLst/>
          </a:prstGeom>
        </p:spPr>
        <p:txBody>
          <a:bodyPr vert="horz" wrap="square" lIns="0" tIns="17145" rIns="0" bIns="0" rtlCol="0">
            <a:spAutoFit/>
          </a:bodyPr>
          <a:lstStyle/>
          <a:p>
            <a:pPr marL="12700" marR="5080" indent="635">
              <a:lnSpc>
                <a:spcPct val="98700"/>
              </a:lnSpc>
              <a:spcBef>
                <a:spcPts val="135"/>
              </a:spcBef>
            </a:pPr>
            <a:r>
              <a:rPr sz="2000" dirty="0"/>
              <a:t>Certain words to describe body weight may be perceived by patients to be stigmatizing and blaming, whereas other terminology may be viewed as motivating and encouraging:</a:t>
            </a:r>
          </a:p>
        </p:txBody>
      </p:sp>
      <p:sp>
        <p:nvSpPr>
          <p:cNvPr id="4" name="Arrow: Right 3">
            <a:extLst>
              <a:ext uri="{FF2B5EF4-FFF2-40B4-BE49-F238E27FC236}">
                <a16:creationId xmlns:a16="http://schemas.microsoft.com/office/drawing/2014/main" id="{BDA94875-D2D0-FA52-C3A4-7DF0BC138F3C}"/>
              </a:ext>
            </a:extLst>
          </p:cNvPr>
          <p:cNvSpPr/>
          <p:nvPr/>
        </p:nvSpPr>
        <p:spPr>
          <a:xfrm>
            <a:off x="5949863" y="2642992"/>
            <a:ext cx="4045907" cy="6638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Most Motivating</a:t>
            </a:r>
          </a:p>
        </p:txBody>
      </p:sp>
      <p:sp>
        <p:nvSpPr>
          <p:cNvPr id="5" name="Arrow: Right 4">
            <a:extLst>
              <a:ext uri="{FF2B5EF4-FFF2-40B4-BE49-F238E27FC236}">
                <a16:creationId xmlns:a16="http://schemas.microsoft.com/office/drawing/2014/main" id="{06DDD6D7-F02E-9366-3E32-9B9176F488AD}"/>
              </a:ext>
            </a:extLst>
          </p:cNvPr>
          <p:cNvSpPr/>
          <p:nvPr/>
        </p:nvSpPr>
        <p:spPr>
          <a:xfrm flipH="1">
            <a:off x="1793308" y="2642992"/>
            <a:ext cx="4045907" cy="66387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Least Motivating</a:t>
            </a:r>
          </a:p>
        </p:txBody>
      </p:sp>
      <p:sp>
        <p:nvSpPr>
          <p:cNvPr id="7" name="TextBox 6">
            <a:extLst>
              <a:ext uri="{FF2B5EF4-FFF2-40B4-BE49-F238E27FC236}">
                <a16:creationId xmlns:a16="http://schemas.microsoft.com/office/drawing/2014/main" id="{F00E7A26-19DC-E9B9-DBAD-FBF853D03174}"/>
              </a:ext>
            </a:extLst>
          </p:cNvPr>
          <p:cNvSpPr txBox="1"/>
          <p:nvPr/>
        </p:nvSpPr>
        <p:spPr>
          <a:xfrm>
            <a:off x="2918565" y="3197120"/>
            <a:ext cx="2326518" cy="98770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666115" marR="661035" indent="6985" algn="ctr">
              <a:lnSpc>
                <a:spcPct val="106500"/>
              </a:lnSpc>
              <a:spcBef>
                <a:spcPts val="95"/>
              </a:spcBef>
            </a:pPr>
            <a:r>
              <a:rPr lang="en-US" dirty="0"/>
              <a:t>Fat </a:t>
            </a:r>
          </a:p>
          <a:p>
            <a:pPr marL="666115" marR="661035" indent="6985" algn="ctr">
              <a:lnSpc>
                <a:spcPct val="106500"/>
              </a:lnSpc>
              <a:spcBef>
                <a:spcPts val="95"/>
              </a:spcBef>
            </a:pPr>
            <a:r>
              <a:rPr lang="en-US" dirty="0"/>
              <a:t>Chubby</a:t>
            </a:r>
          </a:p>
          <a:p>
            <a:pPr algn="ctr">
              <a:lnSpc>
                <a:spcPct val="100000"/>
              </a:lnSpc>
              <a:spcBef>
                <a:spcPts val="90"/>
              </a:spcBef>
            </a:pPr>
            <a:r>
              <a:rPr lang="en-US" dirty="0"/>
              <a:t>Extremely obese</a:t>
            </a:r>
          </a:p>
        </p:txBody>
      </p:sp>
      <p:sp>
        <p:nvSpPr>
          <p:cNvPr id="8" name="TextBox 7">
            <a:extLst>
              <a:ext uri="{FF2B5EF4-FFF2-40B4-BE49-F238E27FC236}">
                <a16:creationId xmlns:a16="http://schemas.microsoft.com/office/drawing/2014/main" id="{C9D4826B-D4C7-915D-37AE-B7A687D6ED2E}"/>
              </a:ext>
            </a:extLst>
          </p:cNvPr>
          <p:cNvSpPr txBox="1"/>
          <p:nvPr/>
        </p:nvSpPr>
        <p:spPr>
          <a:xfrm>
            <a:off x="6615831" y="3197120"/>
            <a:ext cx="2326518" cy="6701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2700" marR="5080" algn="ctr">
              <a:lnSpc>
                <a:spcPct val="105700"/>
              </a:lnSpc>
              <a:spcBef>
                <a:spcPts val="110"/>
              </a:spcBef>
            </a:pPr>
            <a:r>
              <a:rPr lang="en-US" dirty="0"/>
              <a:t>Unhealthy weight Overweight </a:t>
            </a:r>
          </a:p>
        </p:txBody>
      </p:sp>
      <p:sp>
        <p:nvSpPr>
          <p:cNvPr id="9" name="Arrow: Right 8">
            <a:extLst>
              <a:ext uri="{FF2B5EF4-FFF2-40B4-BE49-F238E27FC236}">
                <a16:creationId xmlns:a16="http://schemas.microsoft.com/office/drawing/2014/main" id="{C17B45BF-A5B4-903B-71E4-73C98FB28D45}"/>
              </a:ext>
            </a:extLst>
          </p:cNvPr>
          <p:cNvSpPr/>
          <p:nvPr/>
        </p:nvSpPr>
        <p:spPr>
          <a:xfrm>
            <a:off x="5949863" y="4448829"/>
            <a:ext cx="4045907" cy="6638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Least Blaming/Stigmatizing</a:t>
            </a:r>
          </a:p>
        </p:txBody>
      </p:sp>
      <p:sp>
        <p:nvSpPr>
          <p:cNvPr id="10" name="Arrow: Right 9">
            <a:extLst>
              <a:ext uri="{FF2B5EF4-FFF2-40B4-BE49-F238E27FC236}">
                <a16:creationId xmlns:a16="http://schemas.microsoft.com/office/drawing/2014/main" id="{49BD87A7-BC49-6D4F-4EEB-D2E90CC7788E}"/>
              </a:ext>
            </a:extLst>
          </p:cNvPr>
          <p:cNvSpPr/>
          <p:nvPr/>
        </p:nvSpPr>
        <p:spPr>
          <a:xfrm flipH="1">
            <a:off x="1793308" y="4448829"/>
            <a:ext cx="4045907" cy="66387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Most Blaming/Stigmatizing</a:t>
            </a:r>
          </a:p>
        </p:txBody>
      </p:sp>
      <p:sp>
        <p:nvSpPr>
          <p:cNvPr id="11" name="TextBox 10">
            <a:extLst>
              <a:ext uri="{FF2B5EF4-FFF2-40B4-BE49-F238E27FC236}">
                <a16:creationId xmlns:a16="http://schemas.microsoft.com/office/drawing/2014/main" id="{3EDE167D-4658-345F-FF24-AF334CB57C72}"/>
              </a:ext>
            </a:extLst>
          </p:cNvPr>
          <p:cNvSpPr txBox="1"/>
          <p:nvPr/>
        </p:nvSpPr>
        <p:spPr>
          <a:xfrm>
            <a:off x="2918565" y="5015484"/>
            <a:ext cx="2326518" cy="130362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2700" marR="5080" lvl="0" algn="ctr" defTabSz="914400" eaLnBrk="1" fontAlgn="auto" latinLnBrk="0" hangingPunct="1">
              <a:lnSpc>
                <a:spcPct val="106500"/>
              </a:lnSpc>
              <a:spcBef>
                <a:spcPts val="95"/>
              </a:spcBef>
              <a:spcAft>
                <a:spcPts val="0"/>
              </a:spcAft>
              <a:buClrTx/>
              <a:buSzTx/>
              <a:buFontTx/>
              <a:buNone/>
              <a:tabLst/>
              <a:defRPr/>
            </a:pPr>
            <a:r>
              <a:rPr lang="en-US" dirty="0"/>
              <a:t>Fat </a:t>
            </a:r>
          </a:p>
          <a:p>
            <a:pPr marL="12700" marR="5080" lvl="0" algn="ctr" defTabSz="914400" eaLnBrk="1" fontAlgn="auto" latinLnBrk="0" hangingPunct="1">
              <a:lnSpc>
                <a:spcPct val="106500"/>
              </a:lnSpc>
              <a:spcBef>
                <a:spcPts val="95"/>
              </a:spcBef>
              <a:spcAft>
                <a:spcPts val="0"/>
              </a:spcAft>
              <a:buClrTx/>
              <a:buSzTx/>
              <a:buFontTx/>
              <a:buNone/>
              <a:tabLst/>
              <a:defRPr/>
            </a:pPr>
            <a:r>
              <a:rPr lang="en-US" dirty="0"/>
              <a:t>Morbidly obese</a:t>
            </a:r>
          </a:p>
          <a:p>
            <a:pPr marL="12700" marR="5080" lvl="0" algn="ctr" defTabSz="914400" eaLnBrk="1" fontAlgn="auto" latinLnBrk="0" hangingPunct="1">
              <a:lnSpc>
                <a:spcPct val="106500"/>
              </a:lnSpc>
              <a:spcBef>
                <a:spcPts val="95"/>
              </a:spcBef>
              <a:spcAft>
                <a:spcPts val="0"/>
              </a:spcAft>
              <a:buClrTx/>
              <a:buSzTx/>
              <a:buFontTx/>
              <a:buNone/>
              <a:tabLst/>
              <a:defRPr/>
            </a:pPr>
            <a:r>
              <a:rPr lang="en-US" dirty="0"/>
              <a:t>Extremely obese</a:t>
            </a:r>
          </a:p>
          <a:p>
            <a:pPr marL="12700" marR="5080" lvl="0" algn="ctr" defTabSz="914400" eaLnBrk="1" fontAlgn="auto" latinLnBrk="0" hangingPunct="1">
              <a:lnSpc>
                <a:spcPct val="106500"/>
              </a:lnSpc>
              <a:spcBef>
                <a:spcPts val="95"/>
              </a:spcBef>
              <a:spcAft>
                <a:spcPts val="0"/>
              </a:spcAft>
              <a:buClrTx/>
              <a:buSzTx/>
              <a:buFontTx/>
              <a:buNone/>
              <a:tabLst/>
              <a:defRPr/>
            </a:pPr>
            <a:r>
              <a:rPr lang="en-US" dirty="0"/>
              <a:t>Obese</a:t>
            </a:r>
          </a:p>
        </p:txBody>
      </p:sp>
      <p:sp>
        <p:nvSpPr>
          <p:cNvPr id="13" name="TextBox 12">
            <a:extLst>
              <a:ext uri="{FF2B5EF4-FFF2-40B4-BE49-F238E27FC236}">
                <a16:creationId xmlns:a16="http://schemas.microsoft.com/office/drawing/2014/main" id="{A0579BD9-91E1-2869-8C37-BE463EC99E95}"/>
              </a:ext>
            </a:extLst>
          </p:cNvPr>
          <p:cNvSpPr txBox="1"/>
          <p:nvPr/>
        </p:nvSpPr>
        <p:spPr>
          <a:xfrm>
            <a:off x="6615831" y="5015484"/>
            <a:ext cx="2326518" cy="99694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2700" marR="5080" lvl="0" algn="ctr" defTabSz="914400" eaLnBrk="1" fontAlgn="auto" latinLnBrk="0" hangingPunct="1">
              <a:lnSpc>
                <a:spcPct val="106500"/>
              </a:lnSpc>
              <a:spcBef>
                <a:spcPts val="95"/>
              </a:spcBef>
              <a:spcAft>
                <a:spcPts val="0"/>
              </a:spcAft>
              <a:buClrTx/>
              <a:buSzTx/>
              <a:buFontTx/>
              <a:buNone/>
              <a:tabLst/>
              <a:defRPr/>
            </a:pPr>
            <a:r>
              <a:rPr lang="en-US" dirty="0"/>
              <a:t>Weight </a:t>
            </a:r>
          </a:p>
          <a:p>
            <a:pPr marL="12700" marR="5080" lvl="0" algn="ctr" defTabSz="914400" eaLnBrk="1" fontAlgn="auto" latinLnBrk="0" hangingPunct="1">
              <a:lnSpc>
                <a:spcPct val="106500"/>
              </a:lnSpc>
              <a:spcBef>
                <a:spcPts val="95"/>
              </a:spcBef>
              <a:spcAft>
                <a:spcPts val="0"/>
              </a:spcAft>
              <a:buClrTx/>
              <a:buSzTx/>
              <a:buFontTx/>
              <a:buNone/>
              <a:tabLst/>
              <a:defRPr/>
            </a:pPr>
            <a:r>
              <a:rPr lang="en-US" dirty="0"/>
              <a:t>High BMI</a:t>
            </a:r>
          </a:p>
          <a:p>
            <a:pPr marL="12700" marR="5080" lvl="0" algn="ctr" defTabSz="914400" eaLnBrk="1" fontAlgn="auto" latinLnBrk="0" hangingPunct="1">
              <a:lnSpc>
                <a:spcPct val="106500"/>
              </a:lnSpc>
              <a:spcBef>
                <a:spcPts val="95"/>
              </a:spcBef>
              <a:spcAft>
                <a:spcPts val="0"/>
              </a:spcAft>
              <a:buClrTx/>
              <a:buSzTx/>
              <a:buFontTx/>
              <a:buNone/>
              <a:tabLst/>
              <a:defRPr/>
            </a:pPr>
            <a:r>
              <a:rPr lang="en-US" dirty="0"/>
              <a:t>Unhealthy weight</a:t>
            </a:r>
          </a:p>
        </p:txBody>
      </p:sp>
      <p:pic>
        <p:nvPicPr>
          <p:cNvPr id="15" name="Picture 14">
            <a:extLst>
              <a:ext uri="{FF2B5EF4-FFF2-40B4-BE49-F238E27FC236}">
                <a16:creationId xmlns:a16="http://schemas.microsoft.com/office/drawing/2014/main" id="{EB25BF50-E5CA-B911-D15F-5C36C6D57E6F}"/>
              </a:ext>
            </a:extLst>
          </p:cNvPr>
          <p:cNvPicPr>
            <a:picLocks noChangeAspect="1"/>
          </p:cNvPicPr>
          <p:nvPr/>
        </p:nvPicPr>
        <p:blipFill rotWithShape="1">
          <a:blip r:embed="rId3"/>
          <a:srcRect b="14870"/>
          <a:stretch/>
        </p:blipFill>
        <p:spPr>
          <a:xfrm>
            <a:off x="-288260" y="2616074"/>
            <a:ext cx="2818517" cy="2399410"/>
          </a:xfrm>
          <a:prstGeom prst="rect">
            <a:avLst/>
          </a:prstGeom>
        </p:spPr>
      </p:pic>
      <p:pic>
        <p:nvPicPr>
          <p:cNvPr id="17" name="Picture 16">
            <a:extLst>
              <a:ext uri="{FF2B5EF4-FFF2-40B4-BE49-F238E27FC236}">
                <a16:creationId xmlns:a16="http://schemas.microsoft.com/office/drawing/2014/main" id="{EBFCC956-A3E4-BF30-9FC7-BDBFE4E8A646}"/>
              </a:ext>
            </a:extLst>
          </p:cNvPr>
          <p:cNvPicPr>
            <a:picLocks noChangeAspect="1"/>
          </p:cNvPicPr>
          <p:nvPr/>
        </p:nvPicPr>
        <p:blipFill rotWithShape="1">
          <a:blip r:embed="rId4"/>
          <a:srcRect b="14599"/>
          <a:stretch/>
        </p:blipFill>
        <p:spPr>
          <a:xfrm>
            <a:off x="9626475" y="2487455"/>
            <a:ext cx="2536767" cy="2166420"/>
          </a:xfrm>
          <a:prstGeom prst="rect">
            <a:avLst/>
          </a:prstGeom>
        </p:spPr>
      </p:pic>
      <p:sp>
        <p:nvSpPr>
          <p:cNvPr id="18" name="Title 17">
            <a:extLst>
              <a:ext uri="{FF2B5EF4-FFF2-40B4-BE49-F238E27FC236}">
                <a16:creationId xmlns:a16="http://schemas.microsoft.com/office/drawing/2014/main" id="{7F9DDA11-07BA-D148-A497-997E6A2FAF9B}"/>
              </a:ext>
            </a:extLst>
          </p:cNvPr>
          <p:cNvSpPr>
            <a:spLocks noGrp="1"/>
          </p:cNvSpPr>
          <p:nvPr>
            <p:ph type="title"/>
          </p:nvPr>
        </p:nvSpPr>
        <p:spPr>
          <a:xfrm>
            <a:off x="581414" y="-31474"/>
            <a:ext cx="11176693" cy="1441145"/>
          </a:xfrm>
        </p:spPr>
        <p:txBody>
          <a:bodyPr>
            <a:noAutofit/>
          </a:bodyPr>
          <a:lstStyle/>
          <a:p>
            <a:r>
              <a:rPr lang="en-US" dirty="0"/>
              <a:t>Preferred Terms to Discussing Obesity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B41F338-F44A-BCF8-7671-972AC82D1470}"/>
              </a:ext>
            </a:extLst>
          </p:cNvPr>
          <p:cNvSpPr/>
          <p:nvPr/>
        </p:nvSpPr>
        <p:spPr>
          <a:xfrm>
            <a:off x="4211920" y="2125482"/>
            <a:ext cx="4134678" cy="168965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b="1" dirty="0"/>
              <a:t>Strategies and</a:t>
            </a:r>
            <a:br>
              <a:rPr lang="en-US" sz="2400" b="1" dirty="0"/>
            </a:br>
            <a:r>
              <a:rPr lang="en-US" sz="2400" b="1" dirty="0"/>
              <a:t>considerations when</a:t>
            </a:r>
            <a:br>
              <a:rPr lang="en-US" sz="2400" b="1" dirty="0"/>
            </a:br>
            <a:r>
              <a:rPr lang="en-US" sz="2400" b="1" dirty="0"/>
              <a:t>speaking to patients</a:t>
            </a:r>
            <a:br>
              <a:rPr lang="en-US" sz="2400" b="1" dirty="0"/>
            </a:br>
            <a:r>
              <a:rPr lang="en-US" sz="2400" b="1" dirty="0"/>
              <a:t>with obesity</a:t>
            </a:r>
          </a:p>
        </p:txBody>
      </p:sp>
      <p:sp>
        <p:nvSpPr>
          <p:cNvPr id="4" name="Arrow: Right 3">
            <a:extLst>
              <a:ext uri="{FF2B5EF4-FFF2-40B4-BE49-F238E27FC236}">
                <a16:creationId xmlns:a16="http://schemas.microsoft.com/office/drawing/2014/main" id="{4AF6396A-6589-326F-48F6-8075D2ED0A53}"/>
              </a:ext>
            </a:extLst>
          </p:cNvPr>
          <p:cNvSpPr/>
          <p:nvPr/>
        </p:nvSpPr>
        <p:spPr>
          <a:xfrm rot="20112108">
            <a:off x="8485746" y="1747795"/>
            <a:ext cx="1113183" cy="755374"/>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4B06C59B-8E93-9ECD-7B7D-BA1BFCE85624}"/>
              </a:ext>
            </a:extLst>
          </p:cNvPr>
          <p:cNvSpPr/>
          <p:nvPr/>
        </p:nvSpPr>
        <p:spPr>
          <a:xfrm rot="298905">
            <a:off x="8509116" y="3331070"/>
            <a:ext cx="1113183" cy="755374"/>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8998E2F7-441F-DF33-C25F-178E7D39B5D7}"/>
              </a:ext>
            </a:extLst>
          </p:cNvPr>
          <p:cNvSpPr/>
          <p:nvPr/>
        </p:nvSpPr>
        <p:spPr>
          <a:xfrm rot="3821094">
            <a:off x="7587393" y="4338037"/>
            <a:ext cx="1113183" cy="755374"/>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369762F3-E9D8-C8C6-3D62-284D4ECA6528}"/>
              </a:ext>
            </a:extLst>
          </p:cNvPr>
          <p:cNvSpPr/>
          <p:nvPr/>
        </p:nvSpPr>
        <p:spPr>
          <a:xfrm rot="1487892" flipH="1">
            <a:off x="2859827" y="1747795"/>
            <a:ext cx="1113183" cy="755374"/>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8BC78D15-FC10-C2F8-D4DC-4405CA58B3AA}"/>
              </a:ext>
            </a:extLst>
          </p:cNvPr>
          <p:cNvSpPr/>
          <p:nvPr/>
        </p:nvSpPr>
        <p:spPr>
          <a:xfrm rot="21301095" flipH="1">
            <a:off x="2783433" y="3331069"/>
            <a:ext cx="1113183" cy="755374"/>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8096EFDC-4759-23DC-128B-67D2DC84589D}"/>
              </a:ext>
            </a:extLst>
          </p:cNvPr>
          <p:cNvSpPr/>
          <p:nvPr/>
        </p:nvSpPr>
        <p:spPr>
          <a:xfrm rot="17778906" flipH="1">
            <a:off x="3555975" y="4338034"/>
            <a:ext cx="1113183" cy="755374"/>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CBED8C5D-2CC7-303B-08BF-2E1EFA58F2BE}"/>
              </a:ext>
            </a:extLst>
          </p:cNvPr>
          <p:cNvSpPr/>
          <p:nvPr/>
        </p:nvSpPr>
        <p:spPr>
          <a:xfrm rot="16200000" flipH="1">
            <a:off x="5571684" y="4447787"/>
            <a:ext cx="1113183" cy="755374"/>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DBD1086-7A19-951A-1331-E88B3795ED33}"/>
              </a:ext>
            </a:extLst>
          </p:cNvPr>
          <p:cNvSpPr txBox="1"/>
          <p:nvPr/>
        </p:nvSpPr>
        <p:spPr>
          <a:xfrm>
            <a:off x="1047977" y="1743094"/>
            <a:ext cx="2032101" cy="584775"/>
          </a:xfrm>
          <a:prstGeom prst="rect">
            <a:avLst/>
          </a:prstGeom>
          <a:noFill/>
        </p:spPr>
        <p:txBody>
          <a:bodyPr wrap="square" rtlCol="0">
            <a:spAutoFit/>
          </a:bodyPr>
          <a:lstStyle/>
          <a:p>
            <a:r>
              <a:rPr lang="en-US" sz="1600" dirty="0"/>
              <a:t>Focus on health, rather than weight</a:t>
            </a:r>
          </a:p>
        </p:txBody>
      </p:sp>
      <p:sp>
        <p:nvSpPr>
          <p:cNvPr id="14" name="TextBox 13">
            <a:extLst>
              <a:ext uri="{FF2B5EF4-FFF2-40B4-BE49-F238E27FC236}">
                <a16:creationId xmlns:a16="http://schemas.microsoft.com/office/drawing/2014/main" id="{2907F47D-47E7-8E35-264F-8F8F038D8793}"/>
              </a:ext>
            </a:extLst>
          </p:cNvPr>
          <p:cNvSpPr txBox="1"/>
          <p:nvPr/>
        </p:nvSpPr>
        <p:spPr>
          <a:xfrm>
            <a:off x="481434" y="3353469"/>
            <a:ext cx="2300066" cy="1323439"/>
          </a:xfrm>
          <a:prstGeom prst="rect">
            <a:avLst/>
          </a:prstGeom>
          <a:noFill/>
        </p:spPr>
        <p:txBody>
          <a:bodyPr wrap="square" rtlCol="0">
            <a:spAutoFit/>
          </a:bodyPr>
          <a:lstStyle/>
          <a:p>
            <a:r>
              <a:rPr lang="en-US" sz="1600" dirty="0"/>
              <a:t>Provide continuous and nonjudgmental feedback on</a:t>
            </a:r>
            <a:br>
              <a:rPr lang="en-US" sz="1600" dirty="0"/>
            </a:br>
            <a:r>
              <a:rPr lang="en-US" sz="1600" dirty="0"/>
              <a:t>progress </a:t>
            </a:r>
            <a:br>
              <a:rPr lang="en-US" sz="1600" dirty="0"/>
            </a:br>
            <a:endParaRPr lang="en-US" sz="1600" dirty="0"/>
          </a:p>
        </p:txBody>
      </p:sp>
      <p:sp>
        <p:nvSpPr>
          <p:cNvPr id="16" name="TextBox 15">
            <a:extLst>
              <a:ext uri="{FF2B5EF4-FFF2-40B4-BE49-F238E27FC236}">
                <a16:creationId xmlns:a16="http://schemas.microsoft.com/office/drawing/2014/main" id="{830C6FA9-F473-84A6-82A7-190EDDE3E8F5}"/>
              </a:ext>
            </a:extLst>
          </p:cNvPr>
          <p:cNvSpPr txBox="1"/>
          <p:nvPr/>
        </p:nvSpPr>
        <p:spPr>
          <a:xfrm>
            <a:off x="1381933" y="5142945"/>
            <a:ext cx="6400800" cy="1077218"/>
          </a:xfrm>
          <a:prstGeom prst="rect">
            <a:avLst/>
          </a:prstGeom>
          <a:noFill/>
        </p:spPr>
        <p:txBody>
          <a:bodyPr wrap="square">
            <a:spAutoFit/>
          </a:bodyPr>
          <a:lstStyle/>
          <a:p>
            <a:r>
              <a:rPr lang="en-US" sz="1600" dirty="0"/>
              <a:t>Recognize that obesity</a:t>
            </a:r>
          </a:p>
          <a:p>
            <a:r>
              <a:rPr lang="en-US" sz="1600" dirty="0"/>
              <a:t>has many factors; many</a:t>
            </a:r>
          </a:p>
          <a:p>
            <a:r>
              <a:rPr lang="en-US" sz="1600" dirty="0"/>
              <a:t>are outside of the</a:t>
            </a:r>
          </a:p>
          <a:p>
            <a:r>
              <a:rPr lang="en-US" sz="1600" dirty="0"/>
              <a:t>person’s control</a:t>
            </a:r>
          </a:p>
        </p:txBody>
      </p:sp>
      <p:sp>
        <p:nvSpPr>
          <p:cNvPr id="18" name="TextBox 17">
            <a:extLst>
              <a:ext uri="{FF2B5EF4-FFF2-40B4-BE49-F238E27FC236}">
                <a16:creationId xmlns:a16="http://schemas.microsoft.com/office/drawing/2014/main" id="{0553B54C-9192-6ECC-442E-E24B8EC10D30}"/>
              </a:ext>
            </a:extLst>
          </p:cNvPr>
          <p:cNvSpPr txBox="1"/>
          <p:nvPr/>
        </p:nvSpPr>
        <p:spPr>
          <a:xfrm>
            <a:off x="5178258" y="5443260"/>
            <a:ext cx="6400800" cy="1077218"/>
          </a:xfrm>
          <a:prstGeom prst="rect">
            <a:avLst/>
          </a:prstGeom>
          <a:noFill/>
        </p:spPr>
        <p:txBody>
          <a:bodyPr wrap="square">
            <a:spAutoFit/>
          </a:bodyPr>
          <a:lstStyle/>
          <a:p>
            <a:r>
              <a:rPr lang="en-US" sz="1600" dirty="0"/>
              <a:t>Discuss and identify</a:t>
            </a:r>
            <a:br>
              <a:rPr lang="en-US" sz="1600" dirty="0"/>
            </a:br>
            <a:r>
              <a:rPr lang="en-US" sz="1600" dirty="0"/>
              <a:t>achievable, sustainable</a:t>
            </a:r>
            <a:br>
              <a:rPr lang="en-US" sz="1600" dirty="0"/>
            </a:br>
            <a:r>
              <a:rPr lang="en-US" sz="1600" dirty="0"/>
              <a:t>goals for your patient </a:t>
            </a:r>
            <a:br>
              <a:rPr lang="en-US" sz="1600" dirty="0"/>
            </a:br>
            <a:endParaRPr lang="en-US" sz="1600" dirty="0"/>
          </a:p>
        </p:txBody>
      </p:sp>
      <p:sp>
        <p:nvSpPr>
          <p:cNvPr id="20" name="TextBox 19">
            <a:extLst>
              <a:ext uri="{FF2B5EF4-FFF2-40B4-BE49-F238E27FC236}">
                <a16:creationId xmlns:a16="http://schemas.microsoft.com/office/drawing/2014/main" id="{15AC2309-1CEE-4850-203E-54675F0A9115}"/>
              </a:ext>
            </a:extLst>
          </p:cNvPr>
          <p:cNvSpPr txBox="1"/>
          <p:nvPr/>
        </p:nvSpPr>
        <p:spPr>
          <a:xfrm>
            <a:off x="7782733" y="5332801"/>
            <a:ext cx="3014587" cy="830997"/>
          </a:xfrm>
          <a:prstGeom prst="rect">
            <a:avLst/>
          </a:prstGeom>
          <a:noFill/>
        </p:spPr>
        <p:txBody>
          <a:bodyPr wrap="square">
            <a:spAutoFit/>
          </a:bodyPr>
          <a:lstStyle/>
          <a:p>
            <a:r>
              <a:rPr lang="en-US" sz="1600" dirty="0"/>
              <a:t>Explore all causes of the patient’s presenting problems </a:t>
            </a:r>
            <a:br>
              <a:rPr lang="en-US" sz="1600" dirty="0"/>
            </a:br>
            <a:endParaRPr lang="en-US" sz="1600" dirty="0"/>
          </a:p>
        </p:txBody>
      </p:sp>
      <p:sp>
        <p:nvSpPr>
          <p:cNvPr id="22" name="TextBox 21">
            <a:extLst>
              <a:ext uri="{FF2B5EF4-FFF2-40B4-BE49-F238E27FC236}">
                <a16:creationId xmlns:a16="http://schemas.microsoft.com/office/drawing/2014/main" id="{3FD20A40-3FE7-7357-088F-1A793629F8A5}"/>
              </a:ext>
            </a:extLst>
          </p:cNvPr>
          <p:cNvSpPr txBox="1"/>
          <p:nvPr/>
        </p:nvSpPr>
        <p:spPr>
          <a:xfrm>
            <a:off x="9559205" y="3510336"/>
            <a:ext cx="2305135" cy="830997"/>
          </a:xfrm>
          <a:prstGeom prst="rect">
            <a:avLst/>
          </a:prstGeom>
          <a:noFill/>
        </p:spPr>
        <p:txBody>
          <a:bodyPr wrap="square">
            <a:spAutoFit/>
          </a:bodyPr>
          <a:lstStyle/>
          <a:p>
            <a:r>
              <a:rPr lang="en-US" sz="1600" dirty="0"/>
              <a:t>Recognize that many patients have tried to lose weight repeatedly</a:t>
            </a:r>
          </a:p>
        </p:txBody>
      </p:sp>
      <p:sp>
        <p:nvSpPr>
          <p:cNvPr id="24" name="TextBox 23">
            <a:extLst>
              <a:ext uri="{FF2B5EF4-FFF2-40B4-BE49-F238E27FC236}">
                <a16:creationId xmlns:a16="http://schemas.microsoft.com/office/drawing/2014/main" id="{A267B51E-9722-59F2-74B9-E87458D49059}"/>
              </a:ext>
            </a:extLst>
          </p:cNvPr>
          <p:cNvSpPr txBox="1"/>
          <p:nvPr/>
        </p:nvSpPr>
        <p:spPr>
          <a:xfrm>
            <a:off x="9619821" y="1575092"/>
            <a:ext cx="2244519" cy="1323439"/>
          </a:xfrm>
          <a:prstGeom prst="rect">
            <a:avLst/>
          </a:prstGeom>
          <a:noFill/>
        </p:spPr>
        <p:txBody>
          <a:bodyPr wrap="square">
            <a:spAutoFit/>
          </a:bodyPr>
          <a:lstStyle/>
          <a:p>
            <a:r>
              <a:rPr lang="en-US" sz="1600" dirty="0"/>
              <a:t>Consider that patients may have previously experienced weight bias from other providers</a:t>
            </a:r>
          </a:p>
        </p:txBody>
      </p:sp>
      <p:sp>
        <p:nvSpPr>
          <p:cNvPr id="25" name="Title 24">
            <a:extLst>
              <a:ext uri="{FF2B5EF4-FFF2-40B4-BE49-F238E27FC236}">
                <a16:creationId xmlns:a16="http://schemas.microsoft.com/office/drawing/2014/main" id="{AD254417-7BE9-1497-57C8-9283BEA787F5}"/>
              </a:ext>
            </a:extLst>
          </p:cNvPr>
          <p:cNvSpPr>
            <a:spLocks noGrp="1"/>
          </p:cNvSpPr>
          <p:nvPr>
            <p:ph type="title"/>
          </p:nvPr>
        </p:nvSpPr>
        <p:spPr>
          <a:xfrm>
            <a:off x="618973" y="24051"/>
            <a:ext cx="10515600" cy="1325563"/>
          </a:xfrm>
        </p:spPr>
        <p:txBody>
          <a:bodyPr/>
          <a:lstStyle/>
          <a:p>
            <a:r>
              <a:rPr lang="en-US" dirty="0"/>
              <a:t>Be Aware of Unconscious Bias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0">
            <a:extLst>
              <a:ext uri="{FF2B5EF4-FFF2-40B4-BE49-F238E27FC236}">
                <a16:creationId xmlns:a16="http://schemas.microsoft.com/office/drawing/2014/main" id="{7951FBF0-1E7B-0789-9281-DBDC9356DC94}"/>
              </a:ext>
            </a:extLst>
          </p:cNvPr>
          <p:cNvSpPr/>
          <p:nvPr/>
        </p:nvSpPr>
        <p:spPr>
          <a:xfrm>
            <a:off x="8697015" y="1973994"/>
            <a:ext cx="46152" cy="4577118"/>
          </a:xfrm>
          <a:custGeom>
            <a:avLst/>
            <a:gdLst/>
            <a:ahLst/>
            <a:cxnLst/>
            <a:rect l="l" t="t" r="r" b="b"/>
            <a:pathLst>
              <a:path h="2373629">
                <a:moveTo>
                  <a:pt x="0" y="2373085"/>
                </a:moveTo>
                <a:lnTo>
                  <a:pt x="0" y="0"/>
                </a:lnTo>
              </a:path>
            </a:pathLst>
          </a:custGeom>
          <a:ln w="3175">
            <a:solidFill>
              <a:srgbClr val="6E727B"/>
            </a:solidFill>
          </a:ln>
        </p:spPr>
        <p:txBody>
          <a:bodyPr wrap="square" lIns="0" tIns="0" rIns="0" bIns="0" rtlCol="0"/>
          <a:lstStyle/>
          <a:p>
            <a:endParaRPr dirty="0"/>
          </a:p>
        </p:txBody>
      </p:sp>
      <p:sp>
        <p:nvSpPr>
          <p:cNvPr id="10" name="object 13">
            <a:extLst>
              <a:ext uri="{FF2B5EF4-FFF2-40B4-BE49-F238E27FC236}">
                <a16:creationId xmlns:a16="http://schemas.microsoft.com/office/drawing/2014/main" id="{34209CB3-6DA7-5E7F-865D-D21B2E2D0F61}"/>
              </a:ext>
            </a:extLst>
          </p:cNvPr>
          <p:cNvSpPr txBox="1"/>
          <p:nvPr/>
        </p:nvSpPr>
        <p:spPr>
          <a:xfrm>
            <a:off x="6628071" y="1735813"/>
            <a:ext cx="817244" cy="361950"/>
          </a:xfrm>
          <a:prstGeom prst="rect">
            <a:avLst/>
          </a:prstGeom>
        </p:spPr>
        <p:txBody>
          <a:bodyPr vert="horz" wrap="square" lIns="0" tIns="13335" rIns="0" bIns="0" rtlCol="0">
            <a:spAutoFit/>
          </a:bodyPr>
          <a:lstStyle/>
          <a:p>
            <a:pPr marL="12700">
              <a:lnSpc>
                <a:spcPct val="100000"/>
              </a:lnSpc>
              <a:spcBef>
                <a:spcPts val="105"/>
              </a:spcBef>
            </a:pPr>
            <a:r>
              <a:rPr sz="2200" b="1" spc="-10" dirty="0">
                <a:solidFill>
                  <a:srgbClr val="E68C75"/>
                </a:solidFill>
                <a:latin typeface="Arial"/>
                <a:cs typeface="Arial"/>
              </a:rPr>
              <a:t>Avoid</a:t>
            </a:r>
            <a:endParaRPr sz="2200" dirty="0">
              <a:latin typeface="Arial"/>
              <a:cs typeface="Arial"/>
            </a:endParaRPr>
          </a:p>
        </p:txBody>
      </p:sp>
      <p:sp>
        <p:nvSpPr>
          <p:cNvPr id="11" name="object 16">
            <a:extLst>
              <a:ext uri="{FF2B5EF4-FFF2-40B4-BE49-F238E27FC236}">
                <a16:creationId xmlns:a16="http://schemas.microsoft.com/office/drawing/2014/main" id="{7754292B-9C97-726F-E88A-AD1F65919609}"/>
              </a:ext>
            </a:extLst>
          </p:cNvPr>
          <p:cNvSpPr txBox="1"/>
          <p:nvPr/>
        </p:nvSpPr>
        <p:spPr>
          <a:xfrm>
            <a:off x="9654959" y="1644976"/>
            <a:ext cx="1562735" cy="361950"/>
          </a:xfrm>
          <a:prstGeom prst="rect">
            <a:avLst/>
          </a:prstGeom>
        </p:spPr>
        <p:txBody>
          <a:bodyPr vert="horz" wrap="square" lIns="0" tIns="13335" rIns="0" bIns="0" rtlCol="0">
            <a:spAutoFit/>
          </a:bodyPr>
          <a:lstStyle/>
          <a:p>
            <a:pPr marL="12700">
              <a:lnSpc>
                <a:spcPct val="100000"/>
              </a:lnSpc>
              <a:spcBef>
                <a:spcPts val="105"/>
              </a:spcBef>
            </a:pPr>
            <a:r>
              <a:rPr sz="2200" b="1" dirty="0">
                <a:solidFill>
                  <a:srgbClr val="547435"/>
                </a:solidFill>
                <a:uFill>
                  <a:solidFill>
                    <a:srgbClr val="3DBCBA"/>
                  </a:solidFill>
                </a:uFill>
                <a:latin typeface="Arial"/>
                <a:cs typeface="Arial"/>
              </a:rPr>
              <a:t>Try</a:t>
            </a:r>
            <a:r>
              <a:rPr sz="2200" b="1" spc="30" dirty="0">
                <a:solidFill>
                  <a:srgbClr val="547435"/>
                </a:solidFill>
                <a:uFill>
                  <a:solidFill>
                    <a:srgbClr val="3DBCBA"/>
                  </a:solidFill>
                </a:uFill>
                <a:latin typeface="Arial"/>
                <a:cs typeface="Arial"/>
              </a:rPr>
              <a:t> </a:t>
            </a:r>
            <a:r>
              <a:rPr sz="2200" b="1" spc="-10" dirty="0">
                <a:solidFill>
                  <a:srgbClr val="547435"/>
                </a:solidFill>
                <a:uFill>
                  <a:solidFill>
                    <a:srgbClr val="3DBCBA"/>
                  </a:solidFill>
                </a:uFill>
                <a:latin typeface="Arial"/>
                <a:cs typeface="Arial"/>
              </a:rPr>
              <a:t>Instead</a:t>
            </a:r>
            <a:endParaRPr sz="2200" dirty="0">
              <a:solidFill>
                <a:srgbClr val="547435"/>
              </a:solidFill>
              <a:latin typeface="Arial"/>
              <a:cs typeface="Arial"/>
            </a:endParaRPr>
          </a:p>
        </p:txBody>
      </p:sp>
      <p:sp>
        <p:nvSpPr>
          <p:cNvPr id="16" name="object 26">
            <a:extLst>
              <a:ext uri="{FF2B5EF4-FFF2-40B4-BE49-F238E27FC236}">
                <a16:creationId xmlns:a16="http://schemas.microsoft.com/office/drawing/2014/main" id="{CBDE9C5F-094A-169C-4633-FF0058C97029}"/>
              </a:ext>
            </a:extLst>
          </p:cNvPr>
          <p:cNvSpPr txBox="1"/>
          <p:nvPr/>
        </p:nvSpPr>
        <p:spPr>
          <a:xfrm>
            <a:off x="8959272" y="2376353"/>
            <a:ext cx="2968625" cy="898900"/>
          </a:xfrm>
          <a:prstGeom prst="rect">
            <a:avLst/>
          </a:prstGeom>
          <a:solidFill>
            <a:schemeClr val="tx2">
              <a:lumMod val="25000"/>
              <a:lumOff val="75000"/>
            </a:schemeClr>
          </a:solidFill>
        </p:spPr>
        <p:txBody>
          <a:bodyPr vert="horz" wrap="square" lIns="0" tIns="12065" rIns="0" bIns="0" rtlCol="0">
            <a:spAutoFit/>
          </a:bodyPr>
          <a:lstStyle/>
          <a:p>
            <a:pPr marL="12700" marR="5080" indent="6350" algn="ctr">
              <a:lnSpc>
                <a:spcPct val="108200"/>
              </a:lnSpc>
              <a:spcBef>
                <a:spcPts val="95"/>
              </a:spcBef>
            </a:pPr>
            <a:r>
              <a:rPr dirty="0"/>
              <a:t>"Would you mind if we spoke about your weight? Where do you think you're at</a:t>
            </a:r>
            <a:r>
              <a:rPr lang="en-US" dirty="0"/>
              <a:t>?</a:t>
            </a:r>
            <a:r>
              <a:rPr dirty="0"/>
              <a:t>"</a:t>
            </a:r>
          </a:p>
        </p:txBody>
      </p:sp>
      <p:sp>
        <p:nvSpPr>
          <p:cNvPr id="17" name="object 27">
            <a:extLst>
              <a:ext uri="{FF2B5EF4-FFF2-40B4-BE49-F238E27FC236}">
                <a16:creationId xmlns:a16="http://schemas.microsoft.com/office/drawing/2014/main" id="{62F51A71-CD60-F545-4F44-1CDC470371F9}"/>
              </a:ext>
            </a:extLst>
          </p:cNvPr>
          <p:cNvSpPr txBox="1"/>
          <p:nvPr/>
        </p:nvSpPr>
        <p:spPr>
          <a:xfrm>
            <a:off x="8959274" y="3429047"/>
            <a:ext cx="2968623" cy="609975"/>
          </a:xfrm>
          <a:prstGeom prst="rect">
            <a:avLst/>
          </a:prstGeom>
          <a:solidFill>
            <a:schemeClr val="tx2">
              <a:lumMod val="25000"/>
              <a:lumOff val="75000"/>
            </a:schemeClr>
          </a:solidFill>
        </p:spPr>
        <p:txBody>
          <a:bodyPr vert="horz" wrap="square" lIns="0" tIns="12700" rIns="0" bIns="0" rtlCol="0">
            <a:spAutoFit/>
          </a:bodyPr>
          <a:lstStyle/>
          <a:p>
            <a:pPr marL="486409" marR="5080" indent="-474345" algn="ctr">
              <a:lnSpc>
                <a:spcPct val="109600"/>
              </a:lnSpc>
              <a:spcBef>
                <a:spcPts val="100"/>
              </a:spcBef>
            </a:pPr>
            <a:r>
              <a:rPr dirty="0"/>
              <a:t>"Individuals</a:t>
            </a:r>
            <a:r>
              <a:rPr lang="en-US" dirty="0"/>
              <a:t> </a:t>
            </a:r>
            <a:r>
              <a:rPr dirty="0"/>
              <a:t>with</a:t>
            </a:r>
            <a:r>
              <a:rPr lang="en-US" dirty="0"/>
              <a:t> </a:t>
            </a:r>
            <a:r>
              <a:rPr dirty="0"/>
              <a:t>higher weight/BMI..."</a:t>
            </a:r>
          </a:p>
        </p:txBody>
      </p:sp>
      <p:sp>
        <p:nvSpPr>
          <p:cNvPr id="18" name="object 28">
            <a:extLst>
              <a:ext uri="{FF2B5EF4-FFF2-40B4-BE49-F238E27FC236}">
                <a16:creationId xmlns:a16="http://schemas.microsoft.com/office/drawing/2014/main" id="{34F48B8A-A544-17B5-37BA-9A28EC428641}"/>
              </a:ext>
            </a:extLst>
          </p:cNvPr>
          <p:cNvSpPr txBox="1"/>
          <p:nvPr/>
        </p:nvSpPr>
        <p:spPr>
          <a:xfrm>
            <a:off x="8959272" y="4183652"/>
            <a:ext cx="2954110" cy="599716"/>
          </a:xfrm>
          <a:prstGeom prst="rect">
            <a:avLst/>
          </a:prstGeom>
          <a:solidFill>
            <a:schemeClr val="tx2">
              <a:lumMod val="25000"/>
              <a:lumOff val="75000"/>
            </a:schemeClr>
          </a:solidFill>
        </p:spPr>
        <p:txBody>
          <a:bodyPr vert="horz" wrap="square" lIns="0" tIns="12065" rIns="0" bIns="0" rtlCol="0">
            <a:spAutoFit/>
          </a:bodyPr>
          <a:lstStyle/>
          <a:p>
            <a:pPr marL="12700" marR="5080" indent="132715" algn="ctr">
              <a:lnSpc>
                <a:spcPct val="108200"/>
              </a:lnSpc>
              <a:spcBef>
                <a:spcPts val="95"/>
              </a:spcBef>
            </a:pPr>
            <a:r>
              <a:rPr dirty="0"/>
              <a:t>"Obesity can affect our health in x, y, and z ways"</a:t>
            </a:r>
          </a:p>
        </p:txBody>
      </p:sp>
      <p:sp>
        <p:nvSpPr>
          <p:cNvPr id="19" name="object 29">
            <a:extLst>
              <a:ext uri="{FF2B5EF4-FFF2-40B4-BE49-F238E27FC236}">
                <a16:creationId xmlns:a16="http://schemas.microsoft.com/office/drawing/2014/main" id="{D2BB6DAA-A09B-5470-D6D6-0D76579DA6E5}"/>
              </a:ext>
            </a:extLst>
          </p:cNvPr>
          <p:cNvSpPr txBox="1"/>
          <p:nvPr/>
        </p:nvSpPr>
        <p:spPr>
          <a:xfrm>
            <a:off x="8980625" y="4903667"/>
            <a:ext cx="2932757" cy="1534907"/>
          </a:xfrm>
          <a:prstGeom prst="rect">
            <a:avLst/>
          </a:prstGeom>
          <a:solidFill>
            <a:schemeClr val="tx2">
              <a:lumMod val="25000"/>
              <a:lumOff val="75000"/>
            </a:schemeClr>
          </a:solidFill>
        </p:spPr>
        <p:txBody>
          <a:bodyPr vert="horz" wrap="square" lIns="0" tIns="13970" rIns="0" bIns="0" rtlCol="0">
            <a:spAutoFit/>
          </a:bodyPr>
          <a:lstStyle/>
          <a:p>
            <a:pPr marL="12700" marR="5080" algn="ctr">
              <a:lnSpc>
                <a:spcPct val="109100"/>
              </a:lnSpc>
              <a:spcBef>
                <a:spcPts val="110"/>
              </a:spcBef>
            </a:pPr>
            <a:r>
              <a:rPr sz="1650" spc="55" dirty="0">
                <a:cs typeface="Arial"/>
              </a:rPr>
              <a:t>"</a:t>
            </a:r>
            <a:r>
              <a:rPr spc="55" dirty="0">
                <a:cs typeface="Arial"/>
              </a:rPr>
              <a:t>What</a:t>
            </a:r>
            <a:r>
              <a:rPr spc="45" dirty="0">
                <a:cs typeface="Arial"/>
              </a:rPr>
              <a:t> </a:t>
            </a:r>
            <a:r>
              <a:rPr dirty="0">
                <a:cs typeface="Arial"/>
              </a:rPr>
              <a:t>has</a:t>
            </a:r>
            <a:r>
              <a:rPr spc="60" dirty="0">
                <a:cs typeface="Arial"/>
              </a:rPr>
              <a:t> </a:t>
            </a:r>
            <a:r>
              <a:rPr spc="85" dirty="0">
                <a:cs typeface="Arial"/>
              </a:rPr>
              <a:t>been</a:t>
            </a:r>
            <a:r>
              <a:rPr spc="55" dirty="0">
                <a:cs typeface="Arial"/>
              </a:rPr>
              <a:t> </a:t>
            </a:r>
            <a:r>
              <a:rPr spc="75" dirty="0">
                <a:cs typeface="Arial"/>
              </a:rPr>
              <a:t>going on</a:t>
            </a:r>
            <a:r>
              <a:rPr spc="15" dirty="0">
                <a:cs typeface="Arial"/>
              </a:rPr>
              <a:t> </a:t>
            </a:r>
            <a:r>
              <a:rPr spc="25" dirty="0">
                <a:cs typeface="Arial"/>
              </a:rPr>
              <a:t>in </a:t>
            </a:r>
            <a:r>
              <a:rPr spc="55" dirty="0">
                <a:cs typeface="Arial"/>
              </a:rPr>
              <a:t>your</a:t>
            </a:r>
            <a:r>
              <a:rPr spc="170" dirty="0">
                <a:cs typeface="Arial"/>
              </a:rPr>
              <a:t> </a:t>
            </a:r>
            <a:r>
              <a:rPr spc="55" dirty="0">
                <a:cs typeface="Arial"/>
              </a:rPr>
              <a:t>life</a:t>
            </a:r>
            <a:r>
              <a:rPr spc="35" dirty="0">
                <a:cs typeface="Arial"/>
              </a:rPr>
              <a:t> </a:t>
            </a:r>
            <a:r>
              <a:rPr dirty="0">
                <a:cs typeface="Arial"/>
              </a:rPr>
              <a:t>since</a:t>
            </a:r>
            <a:r>
              <a:rPr spc="114" dirty="0">
                <a:cs typeface="Arial"/>
              </a:rPr>
              <a:t> </a:t>
            </a:r>
            <a:r>
              <a:rPr spc="70" dirty="0">
                <a:cs typeface="Arial"/>
              </a:rPr>
              <a:t>we</a:t>
            </a:r>
            <a:r>
              <a:rPr spc="175" dirty="0">
                <a:cs typeface="Arial"/>
              </a:rPr>
              <a:t> </a:t>
            </a:r>
            <a:r>
              <a:rPr dirty="0">
                <a:cs typeface="Arial"/>
              </a:rPr>
              <a:t>last</a:t>
            </a:r>
            <a:r>
              <a:rPr spc="50" dirty="0">
                <a:cs typeface="Arial"/>
              </a:rPr>
              <a:t> </a:t>
            </a:r>
            <a:r>
              <a:rPr spc="-20" dirty="0">
                <a:cs typeface="Arial"/>
              </a:rPr>
              <a:t>met?</a:t>
            </a:r>
            <a:endParaRPr lang="en-US" spc="-20" dirty="0">
              <a:cs typeface="Arial"/>
            </a:endParaRPr>
          </a:p>
          <a:p>
            <a:pPr marL="12700" marR="5080" algn="ctr">
              <a:lnSpc>
                <a:spcPct val="109100"/>
              </a:lnSpc>
              <a:spcBef>
                <a:spcPts val="110"/>
              </a:spcBef>
            </a:pPr>
            <a:endParaRPr lang="en-US" spc="-20" dirty="0">
              <a:cs typeface="Arial"/>
            </a:endParaRPr>
          </a:p>
          <a:p>
            <a:pPr marL="12700" marR="5080" algn="ctr">
              <a:lnSpc>
                <a:spcPct val="109100"/>
              </a:lnSpc>
              <a:spcBef>
                <a:spcPts val="110"/>
              </a:spcBef>
            </a:pPr>
            <a:r>
              <a:rPr spc="-20" dirty="0">
                <a:cs typeface="Arial"/>
              </a:rPr>
              <a:t> </a:t>
            </a:r>
            <a:r>
              <a:rPr dirty="0">
                <a:cs typeface="Arial"/>
              </a:rPr>
              <a:t>Has </a:t>
            </a:r>
            <a:r>
              <a:rPr spc="50" dirty="0">
                <a:cs typeface="Arial"/>
              </a:rPr>
              <a:t>this</a:t>
            </a:r>
            <a:r>
              <a:rPr spc="40" dirty="0">
                <a:cs typeface="Arial"/>
              </a:rPr>
              <a:t> </a:t>
            </a:r>
            <a:r>
              <a:rPr spc="65" dirty="0">
                <a:cs typeface="Arial"/>
              </a:rPr>
              <a:t>had</a:t>
            </a:r>
            <a:r>
              <a:rPr spc="55" dirty="0">
                <a:cs typeface="Arial"/>
              </a:rPr>
              <a:t> </a:t>
            </a:r>
            <a:r>
              <a:rPr spc="50" dirty="0">
                <a:cs typeface="Arial"/>
              </a:rPr>
              <a:t>an</a:t>
            </a:r>
            <a:r>
              <a:rPr spc="-5" dirty="0">
                <a:cs typeface="Arial"/>
              </a:rPr>
              <a:t> </a:t>
            </a:r>
            <a:r>
              <a:rPr spc="60" dirty="0">
                <a:cs typeface="Arial"/>
              </a:rPr>
              <a:t>impact</a:t>
            </a:r>
            <a:r>
              <a:rPr spc="100" dirty="0">
                <a:cs typeface="Arial"/>
              </a:rPr>
              <a:t> </a:t>
            </a:r>
            <a:r>
              <a:rPr spc="50" dirty="0">
                <a:cs typeface="Arial"/>
              </a:rPr>
              <a:t>on </a:t>
            </a:r>
            <a:r>
              <a:rPr spc="65" dirty="0">
                <a:cs typeface="Arial"/>
              </a:rPr>
              <a:t>what</a:t>
            </a:r>
            <a:r>
              <a:rPr spc="-35" dirty="0">
                <a:cs typeface="Arial"/>
              </a:rPr>
              <a:t> </a:t>
            </a:r>
            <a:r>
              <a:rPr spc="65" dirty="0">
                <a:cs typeface="Arial"/>
              </a:rPr>
              <a:t>you</a:t>
            </a:r>
            <a:r>
              <a:rPr spc="100" dirty="0">
                <a:cs typeface="Arial"/>
              </a:rPr>
              <a:t> </a:t>
            </a:r>
            <a:r>
              <a:rPr spc="-10" dirty="0">
                <a:cs typeface="Arial"/>
              </a:rPr>
              <a:t>eat?"</a:t>
            </a:r>
            <a:endParaRPr dirty="0">
              <a:cs typeface="Arial"/>
            </a:endParaRPr>
          </a:p>
        </p:txBody>
      </p:sp>
      <p:sp>
        <p:nvSpPr>
          <p:cNvPr id="22" name="TextBox 21">
            <a:extLst>
              <a:ext uri="{FF2B5EF4-FFF2-40B4-BE49-F238E27FC236}">
                <a16:creationId xmlns:a16="http://schemas.microsoft.com/office/drawing/2014/main" id="{66BB3663-93E2-EF6D-48BE-7013B59F3A7C}"/>
              </a:ext>
            </a:extLst>
          </p:cNvPr>
          <p:cNvSpPr txBox="1"/>
          <p:nvPr/>
        </p:nvSpPr>
        <p:spPr>
          <a:xfrm>
            <a:off x="488805" y="2584878"/>
            <a:ext cx="4747074" cy="3277820"/>
          </a:xfrm>
          <a:prstGeom prst="rect">
            <a:avLst/>
          </a:prstGeom>
          <a:noFill/>
        </p:spPr>
        <p:txBody>
          <a:bodyPr wrap="square">
            <a:spAutoFit/>
          </a:bodyPr>
          <a:lstStyle/>
          <a:p>
            <a:pPr marL="466725" indent="-457200">
              <a:lnSpc>
                <a:spcPct val="100000"/>
              </a:lnSpc>
              <a:spcBef>
                <a:spcPts val="300"/>
              </a:spcBef>
              <a:buClr>
                <a:srgbClr val="547435"/>
              </a:buClr>
              <a:buFont typeface="+mj-lt"/>
              <a:buAutoNum type="arabicPeriod"/>
              <a:tabLst>
                <a:tab pos="739140" algn="l"/>
              </a:tabLst>
            </a:pPr>
            <a:r>
              <a:rPr lang="en-US" sz="2400" dirty="0"/>
              <a:t>Seek permission</a:t>
            </a:r>
          </a:p>
          <a:p>
            <a:pPr marL="466725" indent="-457200">
              <a:lnSpc>
                <a:spcPct val="100000"/>
              </a:lnSpc>
              <a:spcBef>
                <a:spcPts val="300"/>
              </a:spcBef>
              <a:buClr>
                <a:srgbClr val="547435"/>
              </a:buClr>
              <a:buFont typeface="+mj-lt"/>
              <a:buAutoNum type="arabicPeriod"/>
              <a:tabLst>
                <a:tab pos="739140" algn="l"/>
              </a:tabLst>
            </a:pPr>
            <a:endParaRPr lang="en-US" sz="2400" dirty="0"/>
          </a:p>
          <a:p>
            <a:pPr marL="466725" indent="-457200">
              <a:lnSpc>
                <a:spcPct val="100000"/>
              </a:lnSpc>
              <a:spcBef>
                <a:spcPts val="300"/>
              </a:spcBef>
              <a:buClr>
                <a:srgbClr val="547435"/>
              </a:buClr>
              <a:buFont typeface="+mj-lt"/>
              <a:buAutoNum type="arabicPeriod"/>
              <a:tabLst>
                <a:tab pos="739140" algn="l"/>
              </a:tabLst>
            </a:pPr>
            <a:r>
              <a:rPr lang="en-US" sz="2400" dirty="0"/>
              <a:t>Use person-first language</a:t>
            </a:r>
          </a:p>
          <a:p>
            <a:pPr marL="460375" indent="-457200">
              <a:lnSpc>
                <a:spcPct val="100000"/>
              </a:lnSpc>
              <a:spcBef>
                <a:spcPts val="300"/>
              </a:spcBef>
              <a:buClr>
                <a:srgbClr val="547435"/>
              </a:buClr>
              <a:buFont typeface="+mj-lt"/>
              <a:buAutoNum type="arabicPeriod"/>
              <a:tabLst>
                <a:tab pos="712470" algn="l"/>
              </a:tabLst>
            </a:pPr>
            <a:endParaRPr lang="en-US" sz="2400" dirty="0"/>
          </a:p>
          <a:p>
            <a:pPr marL="457200" indent="-457200">
              <a:lnSpc>
                <a:spcPct val="100000"/>
              </a:lnSpc>
              <a:spcBef>
                <a:spcPts val="300"/>
              </a:spcBef>
              <a:buClr>
                <a:srgbClr val="547435"/>
              </a:buClr>
              <a:buFont typeface="+mj-lt"/>
              <a:buAutoNum type="arabicPeriod"/>
              <a:tabLst>
                <a:tab pos="694690" algn="l"/>
              </a:tabLst>
            </a:pPr>
            <a:r>
              <a:rPr lang="en-US" sz="2400" dirty="0"/>
              <a:t>Use evidence-based information</a:t>
            </a:r>
          </a:p>
          <a:p>
            <a:pPr marL="457200" indent="-457200">
              <a:lnSpc>
                <a:spcPct val="100000"/>
              </a:lnSpc>
              <a:spcBef>
                <a:spcPts val="300"/>
              </a:spcBef>
              <a:buClr>
                <a:srgbClr val="547435"/>
              </a:buClr>
              <a:buFont typeface="+mj-lt"/>
              <a:buAutoNum type="arabicPeriod"/>
              <a:tabLst>
                <a:tab pos="694690" algn="l"/>
              </a:tabLst>
            </a:pPr>
            <a:endParaRPr lang="en-US" sz="2400" dirty="0"/>
          </a:p>
          <a:p>
            <a:pPr marL="457200" indent="-457200">
              <a:lnSpc>
                <a:spcPct val="100000"/>
              </a:lnSpc>
              <a:spcBef>
                <a:spcPts val="300"/>
              </a:spcBef>
              <a:buClr>
                <a:srgbClr val="547435"/>
              </a:buClr>
              <a:buFont typeface="+mj-lt"/>
              <a:buAutoNum type="arabicPeriod"/>
              <a:tabLst>
                <a:tab pos="694690" algn="l"/>
              </a:tabLst>
            </a:pPr>
            <a:r>
              <a:rPr lang="en-US" sz="2400" dirty="0"/>
              <a:t>Be empathetic,  understanding, and collaborative</a:t>
            </a:r>
          </a:p>
        </p:txBody>
      </p:sp>
      <p:sp>
        <p:nvSpPr>
          <p:cNvPr id="23" name="object 26">
            <a:extLst>
              <a:ext uri="{FF2B5EF4-FFF2-40B4-BE49-F238E27FC236}">
                <a16:creationId xmlns:a16="http://schemas.microsoft.com/office/drawing/2014/main" id="{16E19285-8DBE-FCE8-B5A7-CA5E4E54CA2D}"/>
              </a:ext>
            </a:extLst>
          </p:cNvPr>
          <p:cNvSpPr txBox="1"/>
          <p:nvPr/>
        </p:nvSpPr>
        <p:spPr>
          <a:xfrm>
            <a:off x="5576318" y="2352834"/>
            <a:ext cx="2968625" cy="898900"/>
          </a:xfrm>
          <a:prstGeom prst="rect">
            <a:avLst/>
          </a:prstGeom>
          <a:solidFill>
            <a:schemeClr val="accent2">
              <a:lumMod val="40000"/>
              <a:lumOff val="60000"/>
            </a:schemeClr>
          </a:solidFill>
        </p:spPr>
        <p:txBody>
          <a:bodyPr vert="horz" wrap="square" lIns="0" tIns="12065" rIns="0" bIns="0" rtlCol="0">
            <a:spAutoFit/>
          </a:bodyPr>
          <a:lstStyle/>
          <a:p>
            <a:pPr marL="12700" marR="5080" indent="6350" algn="ctr">
              <a:lnSpc>
                <a:spcPct val="108200"/>
              </a:lnSpc>
              <a:spcBef>
                <a:spcPts val="95"/>
              </a:spcBef>
            </a:pPr>
            <a:r>
              <a:rPr dirty="0"/>
              <a:t>"</a:t>
            </a:r>
            <a:r>
              <a:rPr lang="en-US" dirty="0"/>
              <a:t>I’m sure the problems you’ve had are all related to your weight”</a:t>
            </a:r>
            <a:endParaRPr dirty="0"/>
          </a:p>
        </p:txBody>
      </p:sp>
      <p:sp>
        <p:nvSpPr>
          <p:cNvPr id="24" name="object 26">
            <a:extLst>
              <a:ext uri="{FF2B5EF4-FFF2-40B4-BE49-F238E27FC236}">
                <a16:creationId xmlns:a16="http://schemas.microsoft.com/office/drawing/2014/main" id="{99411E11-7A0C-CF55-EBFD-A178C65A19C5}"/>
              </a:ext>
            </a:extLst>
          </p:cNvPr>
          <p:cNvSpPr txBox="1"/>
          <p:nvPr/>
        </p:nvSpPr>
        <p:spPr>
          <a:xfrm>
            <a:off x="5574728" y="3427691"/>
            <a:ext cx="2968625" cy="612540"/>
          </a:xfrm>
          <a:prstGeom prst="rect">
            <a:avLst/>
          </a:prstGeom>
          <a:solidFill>
            <a:schemeClr val="accent2">
              <a:lumMod val="40000"/>
              <a:lumOff val="60000"/>
            </a:schemeClr>
          </a:solidFill>
        </p:spPr>
        <p:txBody>
          <a:bodyPr vert="horz" wrap="square" lIns="0" tIns="12065" rIns="0" bIns="0" rtlCol="0">
            <a:spAutoFit/>
          </a:bodyPr>
          <a:lstStyle/>
          <a:p>
            <a:pPr marL="12700" marR="5080" indent="6350" algn="ctr">
              <a:lnSpc>
                <a:spcPct val="108200"/>
              </a:lnSpc>
              <a:spcBef>
                <a:spcPts val="95"/>
              </a:spcBef>
            </a:pPr>
            <a:r>
              <a:rPr lang="en-US" dirty="0"/>
              <a:t>“Obese children…”</a:t>
            </a:r>
          </a:p>
          <a:p>
            <a:pPr marL="12700" marR="5080" indent="6350" algn="ctr">
              <a:lnSpc>
                <a:spcPct val="108200"/>
              </a:lnSpc>
              <a:spcBef>
                <a:spcPts val="95"/>
              </a:spcBef>
            </a:pPr>
            <a:r>
              <a:rPr lang="en-US" dirty="0"/>
              <a:t>“Fat people…”</a:t>
            </a:r>
            <a:endParaRPr dirty="0"/>
          </a:p>
        </p:txBody>
      </p:sp>
      <p:sp>
        <p:nvSpPr>
          <p:cNvPr id="25" name="object 26">
            <a:extLst>
              <a:ext uri="{FF2B5EF4-FFF2-40B4-BE49-F238E27FC236}">
                <a16:creationId xmlns:a16="http://schemas.microsoft.com/office/drawing/2014/main" id="{A4B5F2D3-D2D7-A492-D14E-CC4F291D7301}"/>
              </a:ext>
            </a:extLst>
          </p:cNvPr>
          <p:cNvSpPr txBox="1"/>
          <p:nvPr/>
        </p:nvSpPr>
        <p:spPr>
          <a:xfrm>
            <a:off x="5574727" y="4183652"/>
            <a:ext cx="2968625" cy="1223733"/>
          </a:xfrm>
          <a:prstGeom prst="rect">
            <a:avLst/>
          </a:prstGeom>
          <a:solidFill>
            <a:schemeClr val="accent2">
              <a:lumMod val="40000"/>
              <a:lumOff val="60000"/>
            </a:schemeClr>
          </a:solidFill>
        </p:spPr>
        <p:txBody>
          <a:bodyPr vert="horz" wrap="square" lIns="0" tIns="12065" rIns="0" bIns="0" rtlCol="0">
            <a:spAutoFit/>
          </a:bodyPr>
          <a:lstStyle/>
          <a:p>
            <a:pPr marL="12700" marR="5080" indent="6350" algn="ctr">
              <a:lnSpc>
                <a:spcPct val="108200"/>
              </a:lnSpc>
              <a:spcBef>
                <a:spcPts val="95"/>
              </a:spcBef>
            </a:pPr>
            <a:r>
              <a:rPr lang="en-US" dirty="0"/>
              <a:t>“You just need to eat less”</a:t>
            </a:r>
          </a:p>
          <a:p>
            <a:pPr marL="12700" marR="5080" indent="6350" algn="ctr">
              <a:lnSpc>
                <a:spcPct val="108200"/>
              </a:lnSpc>
              <a:spcBef>
                <a:spcPts val="95"/>
              </a:spcBef>
            </a:pPr>
            <a:endParaRPr lang="en-US" dirty="0"/>
          </a:p>
          <a:p>
            <a:pPr marL="12700" marR="5080" indent="6350" algn="ctr">
              <a:lnSpc>
                <a:spcPct val="108200"/>
              </a:lnSpc>
              <a:spcBef>
                <a:spcPts val="95"/>
              </a:spcBef>
            </a:pPr>
            <a:r>
              <a:rPr lang="en-US" dirty="0"/>
              <a:t>“If you don’t lose weight, you will get diabetes”</a:t>
            </a:r>
          </a:p>
        </p:txBody>
      </p:sp>
      <p:sp>
        <p:nvSpPr>
          <p:cNvPr id="26" name="object 26">
            <a:extLst>
              <a:ext uri="{FF2B5EF4-FFF2-40B4-BE49-F238E27FC236}">
                <a16:creationId xmlns:a16="http://schemas.microsoft.com/office/drawing/2014/main" id="{40202BE6-E808-2447-3E13-6FAFE417B971}"/>
              </a:ext>
            </a:extLst>
          </p:cNvPr>
          <p:cNvSpPr txBox="1"/>
          <p:nvPr/>
        </p:nvSpPr>
        <p:spPr>
          <a:xfrm>
            <a:off x="5574726" y="5555052"/>
            <a:ext cx="2968625" cy="599716"/>
          </a:xfrm>
          <a:prstGeom prst="rect">
            <a:avLst/>
          </a:prstGeom>
          <a:solidFill>
            <a:schemeClr val="accent2">
              <a:lumMod val="40000"/>
              <a:lumOff val="60000"/>
            </a:schemeClr>
          </a:solidFill>
        </p:spPr>
        <p:txBody>
          <a:bodyPr vert="horz" wrap="square" lIns="0" tIns="12065" rIns="0" bIns="0" rtlCol="0">
            <a:spAutoFit/>
          </a:bodyPr>
          <a:lstStyle/>
          <a:p>
            <a:pPr marL="12700" marR="5080" indent="6350" algn="ctr">
              <a:lnSpc>
                <a:spcPct val="108200"/>
              </a:lnSpc>
              <a:spcBef>
                <a:spcPts val="95"/>
              </a:spcBef>
            </a:pPr>
            <a:r>
              <a:rPr lang="en-US" dirty="0"/>
              <a:t>“Don’t you want to be a normal weight?”</a:t>
            </a:r>
            <a:endParaRPr dirty="0"/>
          </a:p>
        </p:txBody>
      </p:sp>
      <p:cxnSp>
        <p:nvCxnSpPr>
          <p:cNvPr id="28" name="Straight Arrow Connector 27">
            <a:extLst>
              <a:ext uri="{FF2B5EF4-FFF2-40B4-BE49-F238E27FC236}">
                <a16:creationId xmlns:a16="http://schemas.microsoft.com/office/drawing/2014/main" id="{5D90234C-02BB-65CC-0817-4FFF8240B4E1}"/>
              </a:ext>
            </a:extLst>
          </p:cNvPr>
          <p:cNvCxnSpPr>
            <a:cxnSpLocks/>
          </p:cNvCxnSpPr>
          <p:nvPr/>
        </p:nvCxnSpPr>
        <p:spPr>
          <a:xfrm>
            <a:off x="3494986" y="2825803"/>
            <a:ext cx="183074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F576F0E6-7DA0-DE54-18C3-83FDA7B8A19D}"/>
              </a:ext>
            </a:extLst>
          </p:cNvPr>
          <p:cNvCxnSpPr>
            <a:cxnSpLocks/>
          </p:cNvCxnSpPr>
          <p:nvPr/>
        </p:nvCxnSpPr>
        <p:spPr>
          <a:xfrm>
            <a:off x="4480339" y="3733961"/>
            <a:ext cx="8453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A65C329-4711-6272-2544-7E5B23CC0CAB}"/>
              </a:ext>
            </a:extLst>
          </p:cNvPr>
          <p:cNvCxnSpPr>
            <a:cxnSpLocks/>
          </p:cNvCxnSpPr>
          <p:nvPr/>
        </p:nvCxnSpPr>
        <p:spPr>
          <a:xfrm>
            <a:off x="3895595" y="4589563"/>
            <a:ext cx="143013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3ACC4E85-6280-D720-5656-692847D20E35}"/>
              </a:ext>
            </a:extLst>
          </p:cNvPr>
          <p:cNvCxnSpPr>
            <a:cxnSpLocks/>
          </p:cNvCxnSpPr>
          <p:nvPr/>
        </p:nvCxnSpPr>
        <p:spPr>
          <a:xfrm>
            <a:off x="3294345" y="5774864"/>
            <a:ext cx="20313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2A248EC5-5730-0EC7-6917-8004CE8559F7}"/>
              </a:ext>
            </a:extLst>
          </p:cNvPr>
          <p:cNvSpPr txBox="1"/>
          <p:nvPr/>
        </p:nvSpPr>
        <p:spPr>
          <a:xfrm>
            <a:off x="444428" y="1681528"/>
            <a:ext cx="4348013" cy="830997"/>
          </a:xfrm>
          <a:prstGeom prst="rect">
            <a:avLst/>
          </a:prstGeom>
          <a:noFill/>
        </p:spPr>
        <p:txBody>
          <a:bodyPr wrap="square" rtlCol="0">
            <a:spAutoFit/>
          </a:bodyPr>
          <a:lstStyle/>
          <a:p>
            <a:r>
              <a:rPr lang="en-US" sz="2400" b="1" dirty="0"/>
              <a:t>Approaches to Reframe the Conversation:</a:t>
            </a:r>
          </a:p>
        </p:txBody>
      </p:sp>
      <p:sp>
        <p:nvSpPr>
          <p:cNvPr id="38" name="Title 37">
            <a:extLst>
              <a:ext uri="{FF2B5EF4-FFF2-40B4-BE49-F238E27FC236}">
                <a16:creationId xmlns:a16="http://schemas.microsoft.com/office/drawing/2014/main" id="{0F91032D-D9B3-A50C-6853-5974BE0F4155}"/>
              </a:ext>
            </a:extLst>
          </p:cNvPr>
          <p:cNvSpPr>
            <a:spLocks noGrp="1"/>
          </p:cNvSpPr>
          <p:nvPr>
            <p:ph type="title"/>
          </p:nvPr>
        </p:nvSpPr>
        <p:spPr>
          <a:xfrm>
            <a:off x="444428" y="0"/>
            <a:ext cx="10515600" cy="1325563"/>
          </a:xfrm>
        </p:spPr>
        <p:txBody>
          <a:bodyPr>
            <a:normAutofit fontScale="90000"/>
          </a:bodyPr>
          <a:lstStyle/>
          <a:p>
            <a:r>
              <a:rPr lang="en-US" dirty="0"/>
              <a:t>Reframing the Conversation About Obesity: Language Matters</a:t>
            </a:r>
          </a:p>
        </p:txBody>
      </p:sp>
      <p:sp>
        <p:nvSpPr>
          <p:cNvPr id="41" name="TextBox 40">
            <a:extLst>
              <a:ext uri="{FF2B5EF4-FFF2-40B4-BE49-F238E27FC236}">
                <a16:creationId xmlns:a16="http://schemas.microsoft.com/office/drawing/2014/main" id="{582FF166-8464-5C3C-4ECE-D02C1B31399D}"/>
              </a:ext>
            </a:extLst>
          </p:cNvPr>
          <p:cNvSpPr txBox="1"/>
          <p:nvPr/>
        </p:nvSpPr>
        <p:spPr>
          <a:xfrm>
            <a:off x="340060" y="6095977"/>
            <a:ext cx="9971346" cy="461665"/>
          </a:xfrm>
          <a:prstGeom prst="rect">
            <a:avLst/>
          </a:prstGeom>
          <a:noFill/>
        </p:spPr>
        <p:txBody>
          <a:bodyPr wrap="square">
            <a:spAutoFit/>
          </a:bodyPr>
          <a:lstStyle/>
          <a:p>
            <a:r>
              <a:rPr lang="en-US" sz="1200" dirty="0">
                <a:hlinkClick r:id="rId3"/>
              </a:rPr>
              <a:t>https://obesitycanada.ca/wp-content/uploads/2020/10/Obesity-Language-Matters-_FINAL-2.pdf</a:t>
            </a:r>
            <a:r>
              <a:rPr lang="en-US" sz="1200" dirty="0"/>
              <a:t>; https://www.worldobesity.org/downloads/healthy_voices_downloads/HV_Language_guidelines.pdf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3A32-A9FC-432F-8EEE-10B1E6F35F81}"/>
              </a:ext>
            </a:extLst>
          </p:cNvPr>
          <p:cNvSpPr>
            <a:spLocks noGrp="1"/>
          </p:cNvSpPr>
          <p:nvPr>
            <p:ph type="title"/>
          </p:nvPr>
        </p:nvSpPr>
        <p:spPr>
          <a:xfrm>
            <a:off x="640488" y="0"/>
            <a:ext cx="10515600" cy="1325563"/>
          </a:xfrm>
        </p:spPr>
        <p:txBody>
          <a:bodyPr/>
          <a:lstStyle/>
          <a:p>
            <a:r>
              <a:rPr lang="en-US" dirty="0"/>
              <a:t>Promoting Health Benefits Positively</a:t>
            </a:r>
          </a:p>
        </p:txBody>
      </p:sp>
      <p:graphicFrame>
        <p:nvGraphicFramePr>
          <p:cNvPr id="6" name="Content Placeholder 5">
            <a:extLst>
              <a:ext uri="{FF2B5EF4-FFF2-40B4-BE49-F238E27FC236}">
                <a16:creationId xmlns:a16="http://schemas.microsoft.com/office/drawing/2014/main" id="{9FB0632B-811F-D4DE-D6DD-DA923F2D2691}"/>
              </a:ext>
            </a:extLst>
          </p:cNvPr>
          <p:cNvGraphicFramePr>
            <a:graphicFrameLocks noGrp="1"/>
          </p:cNvGraphicFramePr>
          <p:nvPr>
            <p:ph idx="1"/>
            <p:extLst>
              <p:ext uri="{D42A27DB-BD31-4B8C-83A1-F6EECF244321}">
                <p14:modId xmlns:p14="http://schemas.microsoft.com/office/powerpoint/2010/main" val="3655328377"/>
              </p:ext>
            </p:extLst>
          </p:nvPr>
        </p:nvGraphicFramePr>
        <p:xfrm>
          <a:off x="640488" y="1622424"/>
          <a:ext cx="10515600" cy="4200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B595F0E-C5E1-36EA-2868-DB5DCC72EBDD}"/>
              </a:ext>
            </a:extLst>
          </p:cNvPr>
          <p:cNvSpPr txBox="1"/>
          <p:nvPr/>
        </p:nvSpPr>
        <p:spPr>
          <a:xfrm>
            <a:off x="767020" y="5969655"/>
            <a:ext cx="10058400" cy="523220"/>
          </a:xfrm>
          <a:prstGeom prst="rect">
            <a:avLst/>
          </a:prstGeom>
          <a:noFill/>
        </p:spPr>
        <p:txBody>
          <a:bodyPr wrap="square">
            <a:spAutoFit/>
          </a:bodyPr>
          <a:lstStyle/>
          <a:p>
            <a:r>
              <a:rPr lang="en-US" sz="1400" b="0" i="0" dirty="0">
                <a:solidFill>
                  <a:srgbClr val="212121"/>
                </a:solidFill>
                <a:effectLst/>
                <a:highlight>
                  <a:srgbClr val="FFFFFF"/>
                </a:highlight>
              </a:rPr>
              <a:t>Sharma A, et al. </a:t>
            </a:r>
            <a:r>
              <a:rPr lang="en-US" sz="1400" b="0" i="1" dirty="0">
                <a:solidFill>
                  <a:srgbClr val="212121"/>
                </a:solidFill>
                <a:effectLst/>
                <a:highlight>
                  <a:srgbClr val="FFFFFF"/>
                </a:highlight>
              </a:rPr>
              <a:t>Prim Care Companion J Clin Psychiatry</a:t>
            </a:r>
            <a:r>
              <a:rPr lang="en-US" sz="1400" b="0" i="0" dirty="0">
                <a:solidFill>
                  <a:srgbClr val="212121"/>
                </a:solidFill>
                <a:effectLst/>
                <a:highlight>
                  <a:srgbClr val="FFFFFF"/>
                </a:highlight>
              </a:rPr>
              <a:t>. 2006;8(2):106; </a:t>
            </a:r>
            <a:r>
              <a:rPr lang="en-US" sz="1400" b="0" i="0" dirty="0">
                <a:solidFill>
                  <a:srgbClr val="212121"/>
                </a:solidFill>
                <a:effectLst/>
                <a:highlight>
                  <a:srgbClr val="FFFFFF"/>
                </a:highlight>
                <a:hlinkClick r:id="rId8"/>
              </a:rPr>
              <a:t>https://medlineplus.gov/benefitsofexercise.html</a:t>
            </a:r>
            <a:r>
              <a:rPr lang="en-US" sz="1400" b="0" i="0" dirty="0">
                <a:solidFill>
                  <a:srgbClr val="212121"/>
                </a:solidFill>
                <a:effectLst/>
                <a:highlight>
                  <a:srgbClr val="FFFFFF"/>
                </a:highlight>
              </a:rPr>
              <a:t>; https://nutritionsource.hsph.harvard.edu/intuitive-eating/</a:t>
            </a:r>
            <a:endParaRPr lang="en-US" sz="1400" dirty="0"/>
          </a:p>
        </p:txBody>
      </p:sp>
    </p:spTree>
    <p:extLst>
      <p:ext uri="{BB962C8B-B14F-4D97-AF65-F5344CB8AC3E}">
        <p14:creationId xmlns:p14="http://schemas.microsoft.com/office/powerpoint/2010/main" val="3157033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B39F-93AA-46E2-DF17-CD3BF5CB6731}"/>
              </a:ext>
            </a:extLst>
          </p:cNvPr>
          <p:cNvSpPr>
            <a:spLocks noGrp="1"/>
          </p:cNvSpPr>
          <p:nvPr>
            <p:ph type="title"/>
          </p:nvPr>
        </p:nvSpPr>
        <p:spPr>
          <a:xfrm>
            <a:off x="640488" y="182245"/>
            <a:ext cx="10515600" cy="1325563"/>
          </a:xfrm>
        </p:spPr>
        <p:txBody>
          <a:bodyPr>
            <a:normAutofit/>
          </a:bodyPr>
          <a:lstStyle/>
          <a:p>
            <a:r>
              <a:rPr lang="en-US" dirty="0"/>
              <a:t>Reassuring Patients</a:t>
            </a:r>
          </a:p>
        </p:txBody>
      </p:sp>
      <p:sp>
        <p:nvSpPr>
          <p:cNvPr id="3" name="Content Placeholder 2">
            <a:extLst>
              <a:ext uri="{FF2B5EF4-FFF2-40B4-BE49-F238E27FC236}">
                <a16:creationId xmlns:a16="http://schemas.microsoft.com/office/drawing/2014/main" id="{EC922470-7AD8-21C8-A6A9-DAEDA3ACF53B}"/>
              </a:ext>
            </a:extLst>
          </p:cNvPr>
          <p:cNvSpPr>
            <a:spLocks noGrp="1"/>
          </p:cNvSpPr>
          <p:nvPr>
            <p:ph idx="1"/>
          </p:nvPr>
        </p:nvSpPr>
        <p:spPr/>
        <p:txBody>
          <a:bodyPr vert="horz" lIns="91440" tIns="45720" rIns="91440" bIns="45720" rtlCol="0" anchor="t">
            <a:normAutofit/>
          </a:bodyPr>
          <a:lstStyle/>
          <a:p>
            <a:pPr marL="0" indent="0">
              <a:buNone/>
            </a:pPr>
            <a:r>
              <a:rPr lang="en-US" dirty="0">
                <a:latin typeface="Aptos" panose="020B0004020202020204" pitchFamily="34" charset="0"/>
                <a:ea typeface="Calibri" panose="020F0502020204030204"/>
                <a:cs typeface="Calibri"/>
              </a:rPr>
              <a:t>Patients want to feel like they are in a safe and comfortable environment. It is important for providers to:</a:t>
            </a:r>
          </a:p>
          <a:p>
            <a:r>
              <a:rPr lang="en-US" sz="2600" dirty="0">
                <a:latin typeface="Aptos" panose="020B0004020202020204" pitchFamily="34" charset="0"/>
                <a:ea typeface="Calibri" panose="020F0502020204030204"/>
                <a:cs typeface="Calibri"/>
              </a:rPr>
              <a:t>Stay present</a:t>
            </a:r>
          </a:p>
          <a:p>
            <a:r>
              <a:rPr lang="en-US" sz="2600" dirty="0">
                <a:latin typeface="Aptos" panose="020B0004020202020204" pitchFamily="34" charset="0"/>
                <a:ea typeface="Calibri" panose="020F0502020204030204"/>
                <a:cs typeface="Calibri"/>
              </a:rPr>
              <a:t>Actively listen</a:t>
            </a:r>
          </a:p>
          <a:p>
            <a:r>
              <a:rPr lang="en-US" sz="2600" dirty="0">
                <a:latin typeface="Aptos" panose="020B0004020202020204" pitchFamily="34" charset="0"/>
                <a:ea typeface="Calibri" panose="020F0502020204030204"/>
                <a:cs typeface="Calibri"/>
              </a:rPr>
              <a:t>Challenge from a state of curiosity (in non-confrontational way)</a:t>
            </a:r>
          </a:p>
          <a:p>
            <a:r>
              <a:rPr lang="en-US" sz="2600" dirty="0">
                <a:latin typeface="Aptos" panose="020B0004020202020204" pitchFamily="34" charset="0"/>
                <a:ea typeface="Calibri" panose="020F0502020204030204"/>
                <a:cs typeface="Calibri"/>
              </a:rPr>
              <a:t>Check in (i.e., “does this feel ok?”)</a:t>
            </a:r>
          </a:p>
        </p:txBody>
      </p:sp>
      <p:sp>
        <p:nvSpPr>
          <p:cNvPr id="5" name="TextBox 4">
            <a:extLst>
              <a:ext uri="{FF2B5EF4-FFF2-40B4-BE49-F238E27FC236}">
                <a16:creationId xmlns:a16="http://schemas.microsoft.com/office/drawing/2014/main" id="{299CCF07-4E8F-9428-A53E-4FBED16FCDCD}"/>
              </a:ext>
            </a:extLst>
          </p:cNvPr>
          <p:cNvSpPr txBox="1"/>
          <p:nvPr/>
        </p:nvSpPr>
        <p:spPr>
          <a:xfrm>
            <a:off x="532911" y="5999890"/>
            <a:ext cx="86510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Corrigan FM, et al. </a:t>
            </a:r>
            <a:r>
              <a:rPr lang="en-US" sz="1400" i="1" dirty="0">
                <a:ea typeface="+mn-lt"/>
                <a:cs typeface="+mn-lt"/>
              </a:rPr>
              <a:t>J </a:t>
            </a:r>
            <a:r>
              <a:rPr lang="en-US" sz="1400" i="1" dirty="0" err="1">
                <a:ea typeface="+mn-lt"/>
                <a:cs typeface="+mn-lt"/>
              </a:rPr>
              <a:t>Psychopharmacol</a:t>
            </a:r>
            <a:r>
              <a:rPr lang="en-US" sz="1400" dirty="0">
                <a:ea typeface="+mn-lt"/>
                <a:cs typeface="+mn-lt"/>
              </a:rPr>
              <a:t>. 2011;25(1):17-25;</a:t>
            </a:r>
            <a:r>
              <a:rPr lang="en-US" sz="1400" dirty="0">
                <a:cs typeface="Arial"/>
              </a:rPr>
              <a:t> https://www.nicabm.com/trauma-how-to-help-your-clients-understand-their-window-of-tolerance/</a:t>
            </a:r>
            <a:r>
              <a:rPr lang="en-US" sz="1400" dirty="0">
                <a:ea typeface="Calibri"/>
                <a:cs typeface="Calibri"/>
              </a:rPr>
              <a:t>; </a:t>
            </a:r>
            <a:r>
              <a:rPr lang="en-US" sz="1400" dirty="0">
                <a:cs typeface="Arial"/>
              </a:rPr>
              <a:t>Geller SM, et al. </a:t>
            </a:r>
            <a:r>
              <a:rPr lang="en-US" sz="1400" i="1" dirty="0">
                <a:cs typeface="Arial"/>
              </a:rPr>
              <a:t>J </a:t>
            </a:r>
            <a:r>
              <a:rPr lang="en-US" sz="1400" i="1" dirty="0" err="1">
                <a:cs typeface="Arial"/>
              </a:rPr>
              <a:t>Psychother</a:t>
            </a:r>
            <a:r>
              <a:rPr lang="en-US" sz="1400" i="1" dirty="0">
                <a:cs typeface="Arial"/>
              </a:rPr>
              <a:t> </a:t>
            </a:r>
            <a:r>
              <a:rPr lang="en-US" sz="1400" i="1" dirty="0" err="1">
                <a:cs typeface="Arial"/>
              </a:rPr>
              <a:t>Integr</a:t>
            </a:r>
            <a:r>
              <a:rPr lang="en-US" sz="1400" dirty="0">
                <a:cs typeface="Arial"/>
              </a:rPr>
              <a:t>. 2014;24(3):178-192.</a:t>
            </a:r>
            <a:endParaRPr lang="en-US" sz="1400" dirty="0"/>
          </a:p>
        </p:txBody>
      </p:sp>
    </p:spTree>
    <p:extLst>
      <p:ext uri="{BB962C8B-B14F-4D97-AF65-F5344CB8AC3E}">
        <p14:creationId xmlns:p14="http://schemas.microsoft.com/office/powerpoint/2010/main" val="40947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0D58-A71B-3FB0-6C06-85916E0F76CC}"/>
              </a:ext>
            </a:extLst>
          </p:cNvPr>
          <p:cNvSpPr>
            <a:spLocks noGrp="1"/>
          </p:cNvSpPr>
          <p:nvPr>
            <p:ph type="title"/>
          </p:nvPr>
        </p:nvSpPr>
        <p:spPr>
          <a:xfrm>
            <a:off x="640488" y="365126"/>
            <a:ext cx="10515600" cy="744008"/>
          </a:xfrm>
        </p:spPr>
        <p:txBody>
          <a:bodyPr>
            <a:noAutofit/>
          </a:bodyPr>
          <a:lstStyle/>
          <a:p>
            <a:r>
              <a:rPr lang="en-US" dirty="0"/>
              <a:t>Goal Setting</a:t>
            </a:r>
          </a:p>
        </p:txBody>
      </p:sp>
      <p:graphicFrame>
        <p:nvGraphicFramePr>
          <p:cNvPr id="5" name="Content Placeholder 4">
            <a:extLst>
              <a:ext uri="{FF2B5EF4-FFF2-40B4-BE49-F238E27FC236}">
                <a16:creationId xmlns:a16="http://schemas.microsoft.com/office/drawing/2014/main" id="{B9C9B72C-026B-5C40-73FF-B9C85461139C}"/>
              </a:ext>
            </a:extLst>
          </p:cNvPr>
          <p:cNvGraphicFramePr>
            <a:graphicFrameLocks noGrp="1"/>
          </p:cNvGraphicFramePr>
          <p:nvPr>
            <p:ph idx="1"/>
            <p:extLst>
              <p:ext uri="{D42A27DB-BD31-4B8C-83A1-F6EECF244321}">
                <p14:modId xmlns:p14="http://schemas.microsoft.com/office/powerpoint/2010/main" val="1948796145"/>
              </p:ext>
            </p:extLst>
          </p:nvPr>
        </p:nvGraphicFramePr>
        <p:xfrm>
          <a:off x="508000" y="1257881"/>
          <a:ext cx="10515600" cy="477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1DABD8E-3132-A426-E983-564150FEEF13}"/>
              </a:ext>
            </a:extLst>
          </p:cNvPr>
          <p:cNvSpPr txBox="1"/>
          <p:nvPr/>
        </p:nvSpPr>
        <p:spPr>
          <a:xfrm>
            <a:off x="838200" y="6185098"/>
            <a:ext cx="9603889" cy="307777"/>
          </a:xfrm>
          <a:prstGeom prst="rect">
            <a:avLst/>
          </a:prstGeom>
          <a:noFill/>
        </p:spPr>
        <p:txBody>
          <a:bodyPr wrap="square">
            <a:spAutoFit/>
          </a:bodyPr>
          <a:lstStyle/>
          <a:p>
            <a:r>
              <a:rPr lang="en-US" sz="1400" dirty="0"/>
              <a:t>Agency for Healthcare Research and Quality, Rockville, MD. https://www.ahrq.gov/ncepcr/tools/obesity/obpcp3.html</a:t>
            </a:r>
          </a:p>
        </p:txBody>
      </p:sp>
    </p:spTree>
    <p:extLst>
      <p:ext uri="{BB962C8B-B14F-4D97-AF65-F5344CB8AC3E}">
        <p14:creationId xmlns:p14="http://schemas.microsoft.com/office/powerpoint/2010/main" val="121893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Technology: Your Zoom Window</a:t>
            </a:r>
          </a:p>
        </p:txBody>
      </p:sp>
      <p:sp>
        <p:nvSpPr>
          <p:cNvPr id="5" name="Content Placeholder 1"/>
          <p:cNvSpPr>
            <a:spLocks noGrp="1"/>
          </p:cNvSpPr>
          <p:nvPr>
            <p:ph idx="1"/>
          </p:nvPr>
        </p:nvSpPr>
        <p:spPr>
          <a:xfrm>
            <a:off x="1024758" y="1741367"/>
            <a:ext cx="10515600" cy="3759629"/>
          </a:xfrm>
        </p:spPr>
        <p:txBody>
          <a:bodyPr>
            <a:noAutofit/>
          </a:bodyPr>
          <a:lstStyle/>
          <a:p>
            <a:pPr marL="0" indent="0">
              <a:buNone/>
            </a:pPr>
            <a:r>
              <a:rPr lang="en-US" sz="2400" b="1" dirty="0"/>
              <a:t>Sound</a:t>
            </a:r>
          </a:p>
          <a:p>
            <a:r>
              <a:rPr lang="en-US" sz="2400" dirty="0"/>
              <a:t>Muting/Unmuting</a:t>
            </a:r>
          </a:p>
          <a:p>
            <a:r>
              <a:rPr lang="en-US" sz="2400" dirty="0"/>
              <a:t>Press *6 to unmute phone audio</a:t>
            </a:r>
          </a:p>
          <a:p>
            <a:endParaRPr lang="en-US" sz="2400" dirty="0"/>
          </a:p>
          <a:p>
            <a:pPr marL="0" indent="0">
              <a:buNone/>
            </a:pPr>
            <a:r>
              <a:rPr lang="en-US" sz="2400" b="1" dirty="0"/>
              <a:t>Webcam</a:t>
            </a:r>
          </a:p>
          <a:p>
            <a:r>
              <a:rPr lang="en-US" sz="2400" dirty="0"/>
              <a:t>Please share!</a:t>
            </a:r>
          </a:p>
          <a:p>
            <a:endParaRPr lang="en-US" sz="2400" dirty="0"/>
          </a:p>
          <a:p>
            <a:pPr marL="0" indent="0">
              <a:buNone/>
            </a:pPr>
            <a:r>
              <a:rPr lang="en-US" sz="2400" b="1" dirty="0"/>
              <a:t>Chat</a:t>
            </a:r>
          </a:p>
          <a:p>
            <a:r>
              <a:rPr lang="en-US" sz="2400" dirty="0"/>
              <a:t>Questions </a:t>
            </a:r>
          </a:p>
          <a:p>
            <a:r>
              <a:rPr lang="en-US" sz="2400" dirty="0"/>
              <a:t>Sharing resources/ideas</a:t>
            </a:r>
          </a:p>
          <a:p>
            <a:endParaRPr lang="en-US"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937" t="60498" r="85005" b="34508"/>
          <a:stretch/>
        </p:blipFill>
        <p:spPr>
          <a:xfrm>
            <a:off x="6677227" y="2071157"/>
            <a:ext cx="2251729" cy="671194"/>
          </a:xfrm>
          <a:prstGeom prst="rect">
            <a:avLst/>
          </a:prstGeom>
        </p:spPr>
      </p:pic>
      <p:sp>
        <p:nvSpPr>
          <p:cNvPr id="7" name="Right Arrow 6"/>
          <p:cNvSpPr/>
          <p:nvPr/>
        </p:nvSpPr>
        <p:spPr>
          <a:xfrm rot="10800000">
            <a:off x="7544300" y="2094677"/>
            <a:ext cx="1376702" cy="641452"/>
          </a:xfrm>
          <a:prstGeom prst="rightArrow">
            <a:avLst/>
          </a:prstGeom>
          <a:solidFill>
            <a:srgbClr val="8CC63F"/>
          </a:solidFill>
          <a:ln w="38100">
            <a:solidFill>
              <a:srgbClr val="BCDE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937" t="60498" r="85005" b="34508"/>
          <a:stretch/>
        </p:blipFill>
        <p:spPr>
          <a:xfrm>
            <a:off x="6666557" y="3621182"/>
            <a:ext cx="2254445" cy="696925"/>
          </a:xfrm>
          <a:prstGeom prst="rect">
            <a:avLst/>
          </a:prstGeom>
        </p:spPr>
      </p:pic>
      <p:sp>
        <p:nvSpPr>
          <p:cNvPr id="9" name="Right Arrow 8"/>
          <p:cNvSpPr/>
          <p:nvPr/>
        </p:nvSpPr>
        <p:spPr>
          <a:xfrm>
            <a:off x="6677227" y="3664211"/>
            <a:ext cx="1005095" cy="641452"/>
          </a:xfrm>
          <a:prstGeom prst="rightArrow">
            <a:avLst/>
          </a:prstGeom>
          <a:solidFill>
            <a:srgbClr val="8CC63F"/>
          </a:solidFill>
          <a:ln w="38100">
            <a:solidFill>
              <a:srgbClr val="BCDE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6259" t="60520" r="67563" b="34324"/>
          <a:stretch/>
        </p:blipFill>
        <p:spPr>
          <a:xfrm>
            <a:off x="6677227" y="5406661"/>
            <a:ext cx="2243775" cy="707505"/>
          </a:xfrm>
          <a:prstGeom prst="rect">
            <a:avLst/>
          </a:prstGeom>
        </p:spPr>
      </p:pic>
      <p:sp>
        <p:nvSpPr>
          <p:cNvPr id="11" name="Right Arrow 10"/>
          <p:cNvSpPr/>
          <p:nvPr/>
        </p:nvSpPr>
        <p:spPr>
          <a:xfrm>
            <a:off x="6677227" y="5472714"/>
            <a:ext cx="1427789" cy="641452"/>
          </a:xfrm>
          <a:prstGeom prst="rightArrow">
            <a:avLst/>
          </a:prstGeom>
          <a:solidFill>
            <a:srgbClr val="8CC63F"/>
          </a:solidFill>
          <a:ln w="38100">
            <a:solidFill>
              <a:srgbClr val="BCDE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021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568C-17B3-DEDB-CCBF-404078332787}"/>
              </a:ext>
            </a:extLst>
          </p:cNvPr>
          <p:cNvSpPr>
            <a:spLocks noGrp="1"/>
          </p:cNvSpPr>
          <p:nvPr>
            <p:ph type="title"/>
          </p:nvPr>
        </p:nvSpPr>
        <p:spPr>
          <a:xfrm>
            <a:off x="498765" y="46037"/>
            <a:ext cx="10515600" cy="1325563"/>
          </a:xfrm>
        </p:spPr>
        <p:txBody>
          <a:bodyPr/>
          <a:lstStyle/>
          <a:p>
            <a:r>
              <a:rPr lang="en-US" dirty="0"/>
              <a:t>SMART Goal Example</a:t>
            </a:r>
          </a:p>
        </p:txBody>
      </p:sp>
      <p:graphicFrame>
        <p:nvGraphicFramePr>
          <p:cNvPr id="4" name="Table 3">
            <a:extLst>
              <a:ext uri="{FF2B5EF4-FFF2-40B4-BE49-F238E27FC236}">
                <a16:creationId xmlns:a16="http://schemas.microsoft.com/office/drawing/2014/main" id="{B50F314B-6178-2E20-2063-1B7850015896}"/>
              </a:ext>
            </a:extLst>
          </p:cNvPr>
          <p:cNvGraphicFramePr>
            <a:graphicFrameLocks noGrp="1"/>
          </p:cNvGraphicFramePr>
          <p:nvPr>
            <p:extLst>
              <p:ext uri="{D42A27DB-BD31-4B8C-83A1-F6EECF244321}">
                <p14:modId xmlns:p14="http://schemas.microsoft.com/office/powerpoint/2010/main" val="1598952520"/>
              </p:ext>
            </p:extLst>
          </p:nvPr>
        </p:nvGraphicFramePr>
        <p:xfrm>
          <a:off x="838200" y="1371600"/>
          <a:ext cx="10855035" cy="4334256"/>
        </p:xfrm>
        <a:graphic>
          <a:graphicData uri="http://schemas.openxmlformats.org/drawingml/2006/table">
            <a:tbl>
              <a:tblPr firstRow="1" bandRow="1">
                <a:tableStyleId>{5C22544A-7EE6-4342-B048-85BDC9FD1C3A}</a:tableStyleId>
              </a:tblPr>
              <a:tblGrid>
                <a:gridCol w="1850136">
                  <a:extLst>
                    <a:ext uri="{9D8B030D-6E8A-4147-A177-3AD203B41FA5}">
                      <a16:colId xmlns:a16="http://schemas.microsoft.com/office/drawing/2014/main" val="3982199382"/>
                    </a:ext>
                  </a:extLst>
                </a:gridCol>
                <a:gridCol w="3099816">
                  <a:extLst>
                    <a:ext uri="{9D8B030D-6E8A-4147-A177-3AD203B41FA5}">
                      <a16:colId xmlns:a16="http://schemas.microsoft.com/office/drawing/2014/main" val="3809997189"/>
                    </a:ext>
                  </a:extLst>
                </a:gridCol>
                <a:gridCol w="5905083">
                  <a:extLst>
                    <a:ext uri="{9D8B030D-6E8A-4147-A177-3AD203B41FA5}">
                      <a16:colId xmlns:a16="http://schemas.microsoft.com/office/drawing/2014/main" val="1830706154"/>
                    </a:ext>
                  </a:extLst>
                </a:gridCol>
              </a:tblGrid>
              <a:tr h="219456">
                <a:tc>
                  <a:txBody>
                    <a:bodyPr/>
                    <a:lstStyle/>
                    <a:p>
                      <a:endParaRPr lang="en-US" dirty="0"/>
                    </a:p>
                  </a:txBody>
                  <a:tcPr/>
                </a:tc>
                <a:tc>
                  <a:txBody>
                    <a:bodyPr/>
                    <a:lstStyle/>
                    <a:p>
                      <a:r>
                        <a:rPr lang="en-US" dirty="0"/>
                        <a:t>Simple Goal</a:t>
                      </a:r>
                    </a:p>
                  </a:txBody>
                  <a:tcPr/>
                </a:tc>
                <a:tc>
                  <a:txBody>
                    <a:bodyPr/>
                    <a:lstStyle/>
                    <a:p>
                      <a:r>
                        <a:rPr lang="en-US" dirty="0"/>
                        <a:t>SMART Goal</a:t>
                      </a:r>
                    </a:p>
                  </a:txBody>
                  <a:tcPr/>
                </a:tc>
                <a:extLst>
                  <a:ext uri="{0D108BD9-81ED-4DB2-BD59-A6C34878D82A}">
                    <a16:rowId xmlns:a16="http://schemas.microsoft.com/office/drawing/2014/main" val="4050287383"/>
                  </a:ext>
                </a:extLst>
              </a:tr>
              <a:tr h="713232">
                <a:tc>
                  <a:txBody>
                    <a:bodyPr/>
                    <a:lstStyle/>
                    <a:p>
                      <a:pPr algn="ctr"/>
                      <a:r>
                        <a:rPr lang="en-US" b="1" dirty="0"/>
                        <a:t>S – Specific</a:t>
                      </a:r>
                    </a:p>
                  </a:txBody>
                  <a:tcPr/>
                </a:tc>
                <a:tc>
                  <a:txBody>
                    <a:bodyPr/>
                    <a:lstStyle/>
                    <a:p>
                      <a:r>
                        <a:rPr lang="en-US" dirty="0"/>
                        <a:t>“I want to improve my health.”</a:t>
                      </a:r>
                    </a:p>
                  </a:txBody>
                  <a:tcPr/>
                </a:tc>
                <a:tc>
                  <a:txBody>
                    <a:bodyPr/>
                    <a:lstStyle/>
                    <a:p>
                      <a:r>
                        <a:rPr lang="en-US" dirty="0"/>
                        <a:t>“I want to increase my activity level and introduce vegetables into my diet, in order to help me lead a healthier life.”</a:t>
                      </a:r>
                    </a:p>
                  </a:txBody>
                  <a:tcPr/>
                </a:tc>
                <a:extLst>
                  <a:ext uri="{0D108BD9-81ED-4DB2-BD59-A6C34878D82A}">
                    <a16:rowId xmlns:a16="http://schemas.microsoft.com/office/drawing/2014/main" val="1189063895"/>
                  </a:ext>
                </a:extLst>
              </a:tr>
              <a:tr h="713232">
                <a:tc>
                  <a:txBody>
                    <a:bodyPr/>
                    <a:lstStyle/>
                    <a:p>
                      <a:pPr algn="ctr"/>
                      <a:r>
                        <a:rPr lang="en-US" b="1" dirty="0"/>
                        <a:t>M – Measurable</a:t>
                      </a:r>
                    </a:p>
                  </a:txBody>
                  <a:tcPr/>
                </a:tc>
                <a:tc>
                  <a:txBody>
                    <a:bodyPr/>
                    <a:lstStyle/>
                    <a:p>
                      <a:r>
                        <a:rPr lang="en-US" dirty="0"/>
                        <a:t>“I want to lose weight.”</a:t>
                      </a:r>
                    </a:p>
                  </a:txBody>
                  <a:tcPr/>
                </a:tc>
                <a:tc>
                  <a:txBody>
                    <a:bodyPr/>
                    <a:lstStyle/>
                    <a:p>
                      <a:r>
                        <a:rPr lang="en-US" dirty="0"/>
                        <a:t>“I want to have a BMI &lt; 30 by the end of 2025 by increasing my activity level and decreasing my calorie intake.”</a:t>
                      </a:r>
                    </a:p>
                  </a:txBody>
                  <a:tcPr/>
                </a:tc>
                <a:extLst>
                  <a:ext uri="{0D108BD9-81ED-4DB2-BD59-A6C34878D82A}">
                    <a16:rowId xmlns:a16="http://schemas.microsoft.com/office/drawing/2014/main" val="1258487058"/>
                  </a:ext>
                </a:extLst>
              </a:tr>
              <a:tr h="548640">
                <a:tc>
                  <a:txBody>
                    <a:bodyPr/>
                    <a:lstStyle/>
                    <a:p>
                      <a:pPr algn="ctr"/>
                      <a:r>
                        <a:rPr lang="en-US" b="1" dirty="0"/>
                        <a:t>A – Achievable</a:t>
                      </a:r>
                    </a:p>
                  </a:txBody>
                  <a:tcPr/>
                </a:tc>
                <a:tc>
                  <a:txBody>
                    <a:bodyPr/>
                    <a:lstStyle/>
                    <a:p>
                      <a:r>
                        <a:rPr lang="en-US" dirty="0"/>
                        <a:t>“I want to eliminate sugar from my diet.”</a:t>
                      </a:r>
                    </a:p>
                  </a:txBody>
                  <a:tcPr/>
                </a:tc>
                <a:tc>
                  <a:txBody>
                    <a:bodyPr/>
                    <a:lstStyle/>
                    <a:p>
                      <a:r>
                        <a:rPr lang="en-US" dirty="0"/>
                        <a:t>“I will gradually reduce my sugar intake from my diet by replacing a daily soda with sparkling water.”</a:t>
                      </a:r>
                    </a:p>
                  </a:txBody>
                  <a:tcPr/>
                </a:tc>
                <a:extLst>
                  <a:ext uri="{0D108BD9-81ED-4DB2-BD59-A6C34878D82A}">
                    <a16:rowId xmlns:a16="http://schemas.microsoft.com/office/drawing/2014/main" val="2541668742"/>
                  </a:ext>
                </a:extLst>
              </a:tr>
              <a:tr h="713232">
                <a:tc>
                  <a:txBody>
                    <a:bodyPr/>
                    <a:lstStyle/>
                    <a:p>
                      <a:pPr algn="ctr"/>
                      <a:r>
                        <a:rPr lang="en-US" b="1" dirty="0"/>
                        <a:t>R – Relevant</a:t>
                      </a:r>
                    </a:p>
                  </a:txBody>
                  <a:tcPr/>
                </a:tc>
                <a:tc>
                  <a:txBody>
                    <a:bodyPr/>
                    <a:lstStyle/>
                    <a:p>
                      <a:r>
                        <a:rPr lang="en-US" dirty="0"/>
                        <a:t>“I want to change my lifestyle.”</a:t>
                      </a:r>
                    </a:p>
                  </a:txBody>
                  <a:tcPr/>
                </a:tc>
                <a:tc>
                  <a:txBody>
                    <a:bodyPr/>
                    <a:lstStyle/>
                    <a:p>
                      <a:r>
                        <a:rPr lang="en-US" dirty="0"/>
                        <a:t>“I will improve my lifestyle by increasing my activity level by going for 30-minute walks three times a week.”</a:t>
                      </a:r>
                    </a:p>
                  </a:txBody>
                  <a:tcPr/>
                </a:tc>
                <a:extLst>
                  <a:ext uri="{0D108BD9-81ED-4DB2-BD59-A6C34878D82A}">
                    <a16:rowId xmlns:a16="http://schemas.microsoft.com/office/drawing/2014/main" val="828066771"/>
                  </a:ext>
                </a:extLst>
              </a:tr>
              <a:tr h="384048">
                <a:tc>
                  <a:txBody>
                    <a:bodyPr/>
                    <a:lstStyle/>
                    <a:p>
                      <a:pPr algn="ctr"/>
                      <a:r>
                        <a:rPr lang="en-US" b="1" dirty="0"/>
                        <a:t>T – Time Bound</a:t>
                      </a:r>
                    </a:p>
                  </a:txBody>
                  <a:tcPr/>
                </a:tc>
                <a:tc>
                  <a:txBody>
                    <a:bodyPr/>
                    <a:lstStyle/>
                    <a:p>
                      <a:r>
                        <a:rPr lang="en-US" dirty="0"/>
                        <a:t>“My New Year’s resolution is to get in shape.”</a:t>
                      </a:r>
                    </a:p>
                  </a:txBody>
                  <a:tcPr/>
                </a:tc>
                <a:tc>
                  <a:txBody>
                    <a:bodyPr/>
                    <a:lstStyle/>
                    <a:p>
                      <a:r>
                        <a:rPr lang="en-US" dirty="0"/>
                        <a:t>“I will take 30-minute walks three times a week for the next three months. After that, I will gradually increase the duration of my walks to 45 minutes and then 60 minutes over the year.”</a:t>
                      </a:r>
                    </a:p>
                  </a:txBody>
                  <a:tcPr/>
                </a:tc>
                <a:extLst>
                  <a:ext uri="{0D108BD9-81ED-4DB2-BD59-A6C34878D82A}">
                    <a16:rowId xmlns:a16="http://schemas.microsoft.com/office/drawing/2014/main" val="2724800579"/>
                  </a:ext>
                </a:extLst>
              </a:tr>
            </a:tbl>
          </a:graphicData>
        </a:graphic>
      </p:graphicFrame>
    </p:spTree>
    <p:extLst>
      <p:ext uri="{BB962C8B-B14F-4D97-AF65-F5344CB8AC3E}">
        <p14:creationId xmlns:p14="http://schemas.microsoft.com/office/powerpoint/2010/main" val="3940974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40;p28">
            <a:extLst>
              <a:ext uri="{FF2B5EF4-FFF2-40B4-BE49-F238E27FC236}">
                <a16:creationId xmlns:a16="http://schemas.microsoft.com/office/drawing/2014/main" id="{228D615F-2355-0638-7349-A62D26C1878A}"/>
              </a:ext>
            </a:extLst>
          </p:cNvPr>
          <p:cNvSpPr txBox="1">
            <a:spLocks/>
          </p:cNvSpPr>
          <p:nvPr/>
        </p:nvSpPr>
        <p:spPr>
          <a:xfrm>
            <a:off x="639763" y="553371"/>
            <a:ext cx="11151462"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5400" kern="1200">
                <a:solidFill>
                  <a:srgbClr val="16589B"/>
                </a:solidFill>
                <a:latin typeface="+mn-lt"/>
                <a:ea typeface="+mj-ea"/>
                <a:cs typeface="+mj-cs"/>
              </a:defRPr>
            </a:lvl1pPr>
          </a:lstStyle>
          <a:p>
            <a:pPr algn="ctr">
              <a:spcBef>
                <a:spcPts val="0"/>
              </a:spcBef>
              <a:buClr>
                <a:schemeClr val="dk1"/>
              </a:buClr>
              <a:buSzPts val="4400"/>
              <a:buFont typeface="Play"/>
              <a:buNone/>
            </a:pPr>
            <a:r>
              <a:rPr lang="en-US" dirty="0">
                <a:solidFill>
                  <a:schemeClr val="accent1"/>
                </a:solidFill>
                <a:ea typeface="Calibri" panose="020F0502020204030204" pitchFamily="34" charset="0"/>
              </a:rPr>
              <a:t>Questions?</a:t>
            </a:r>
          </a:p>
        </p:txBody>
      </p:sp>
      <p:pic>
        <p:nvPicPr>
          <p:cNvPr id="6" name="Picture 4" descr="Learning PNG Transparent Images - PNG All">
            <a:extLst>
              <a:ext uri="{FF2B5EF4-FFF2-40B4-BE49-F238E27FC236}">
                <a16:creationId xmlns:a16="http://schemas.microsoft.com/office/drawing/2014/main" id="{CF592847-84B2-5F66-E252-17B29E0B4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731" y="1878934"/>
            <a:ext cx="3057525" cy="352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715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D3CB-348C-903C-55A7-1B2E0B9C02F8}"/>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F26FAF05-0922-24CC-12E8-CE84EAD6F112}"/>
              </a:ext>
            </a:extLst>
          </p:cNvPr>
          <p:cNvSpPr>
            <a:spLocks noGrp="1"/>
          </p:cNvSpPr>
          <p:nvPr>
            <p:ph idx="1"/>
          </p:nvPr>
        </p:nvSpPr>
        <p:spPr/>
        <p:txBody>
          <a:bodyPr vert="horz" lIns="91440" tIns="45720" rIns="91440" bIns="45720" rtlCol="0" anchor="t">
            <a:normAutofit/>
          </a:bodyPr>
          <a:lstStyle/>
          <a:p>
            <a:r>
              <a:rPr lang="en-US" dirty="0">
                <a:ea typeface="Calibri"/>
                <a:cs typeface="Calibri"/>
              </a:rPr>
              <a:t>Motivational interviewing is a health communications tool that helps patients facilitate change behavior</a:t>
            </a:r>
          </a:p>
          <a:p>
            <a:r>
              <a:rPr lang="en-US" dirty="0">
                <a:ea typeface="Calibri"/>
                <a:cs typeface="Calibri"/>
              </a:rPr>
              <a:t>The provider can use various approaches that help empower the patient to make long-lasting changes in weight management</a:t>
            </a:r>
          </a:p>
          <a:p>
            <a:r>
              <a:rPr lang="en-US" dirty="0">
                <a:ea typeface="Calibri"/>
                <a:cs typeface="Calibri"/>
              </a:rPr>
              <a:t>Helping patients recognize emotional/physical triggers can help build awareness, leading to behavior change</a:t>
            </a:r>
          </a:p>
          <a:p>
            <a:r>
              <a:rPr lang="en-US" dirty="0">
                <a:ea typeface="Calibri"/>
                <a:cs typeface="Calibri"/>
              </a:rPr>
              <a:t>The setting of short- and long-term goals can help sustain weight management success</a:t>
            </a:r>
          </a:p>
          <a:p>
            <a:endParaRPr lang="en-US" dirty="0">
              <a:ea typeface="Calibri"/>
              <a:cs typeface="Calibri"/>
            </a:endParaRPr>
          </a:p>
        </p:txBody>
      </p:sp>
    </p:spTree>
    <p:extLst>
      <p:ext uri="{BB962C8B-B14F-4D97-AF65-F5344CB8AC3E}">
        <p14:creationId xmlns:p14="http://schemas.microsoft.com/office/powerpoint/2010/main" val="682844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2B6C-ECBC-C56C-1145-0876BAA57A94}"/>
              </a:ext>
            </a:extLst>
          </p:cNvPr>
          <p:cNvSpPr>
            <a:spLocks noGrp="1"/>
          </p:cNvSpPr>
          <p:nvPr>
            <p:ph type="title"/>
          </p:nvPr>
        </p:nvSpPr>
        <p:spPr>
          <a:xfrm>
            <a:off x="638882" y="639193"/>
            <a:ext cx="4125142" cy="3573516"/>
          </a:xfrm>
        </p:spPr>
        <p:txBody>
          <a:bodyPr vert="horz" lIns="91440" tIns="45720" rIns="91440" bIns="45720" rtlCol="0" anchor="b">
            <a:normAutofit/>
          </a:bodyPr>
          <a:lstStyle/>
          <a:p>
            <a:pPr algn="l" defTabSz="914400">
              <a:lnSpc>
                <a:spcPct val="90000"/>
              </a:lnSpc>
            </a:pPr>
            <a:r>
              <a:rPr lang="en-US" dirty="0"/>
              <a:t>Celebrate Your Achievements</a:t>
            </a:r>
          </a:p>
        </p:txBody>
      </p:sp>
      <p:pic>
        <p:nvPicPr>
          <p:cNvPr id="5" name="Content Placeholder 4">
            <a:extLst>
              <a:ext uri="{FF2B5EF4-FFF2-40B4-BE49-F238E27FC236}">
                <a16:creationId xmlns:a16="http://schemas.microsoft.com/office/drawing/2014/main" id="{66043565-2781-6EBD-2F7E-0B34F4E28CED}"/>
              </a:ext>
            </a:extLst>
          </p:cNvPr>
          <p:cNvPicPr>
            <a:picLocks noGrp="1" noChangeAspect="1"/>
          </p:cNvPicPr>
          <p:nvPr>
            <p:ph idx="1"/>
          </p:nvPr>
        </p:nvPicPr>
        <p:blipFill>
          <a:blip r:embed="rId2"/>
          <a:stretch>
            <a:fillRect/>
          </a:stretch>
        </p:blipFill>
        <p:spPr>
          <a:xfrm>
            <a:off x="4654296" y="1404210"/>
            <a:ext cx="7214616" cy="4022147"/>
          </a:xfrm>
          <a:prstGeom prst="rect">
            <a:avLst/>
          </a:prstGeom>
        </p:spPr>
      </p:pic>
    </p:spTree>
    <p:extLst>
      <p:ext uri="{BB962C8B-B14F-4D97-AF65-F5344CB8AC3E}">
        <p14:creationId xmlns:p14="http://schemas.microsoft.com/office/powerpoint/2010/main" val="3533190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9FA8-D340-EDF4-3853-4C1EE7EFF682}"/>
              </a:ext>
            </a:extLst>
          </p:cNvPr>
          <p:cNvSpPr>
            <a:spLocks noGrp="1"/>
          </p:cNvSpPr>
          <p:nvPr>
            <p:ph type="title"/>
          </p:nvPr>
        </p:nvSpPr>
        <p:spPr>
          <a:xfrm>
            <a:off x="572493" y="137160"/>
            <a:ext cx="11018520" cy="904858"/>
          </a:xfrm>
        </p:spPr>
        <p:txBody>
          <a:bodyPr anchor="b">
            <a:normAutofit/>
          </a:bodyPr>
          <a:lstStyle/>
          <a:p>
            <a:r>
              <a:rPr lang="en-US" sz="5400" dirty="0"/>
              <a:t>Celebration Strategies</a:t>
            </a:r>
          </a:p>
        </p:txBody>
      </p:sp>
      <p:sp>
        <p:nvSpPr>
          <p:cNvPr id="3" name="Content Placeholder 2">
            <a:extLst>
              <a:ext uri="{FF2B5EF4-FFF2-40B4-BE49-F238E27FC236}">
                <a16:creationId xmlns:a16="http://schemas.microsoft.com/office/drawing/2014/main" id="{BF68FA6E-D708-5AC0-3262-07139583FF66}"/>
              </a:ext>
            </a:extLst>
          </p:cNvPr>
          <p:cNvSpPr>
            <a:spLocks noGrp="1"/>
          </p:cNvSpPr>
          <p:nvPr>
            <p:ph idx="1"/>
          </p:nvPr>
        </p:nvSpPr>
        <p:spPr>
          <a:xfrm>
            <a:off x="572493" y="1143000"/>
            <a:ext cx="6713552" cy="5047488"/>
          </a:xfrm>
        </p:spPr>
        <p:txBody>
          <a:bodyPr anchor="t">
            <a:normAutofit fontScale="92500" lnSpcReduction="10000"/>
          </a:bodyPr>
          <a:lstStyle/>
          <a:p>
            <a:pPr defTabSz="914400">
              <a:lnSpc>
                <a:spcPct val="90000"/>
              </a:lnSpc>
            </a:pPr>
            <a:r>
              <a:rPr lang="en-US" sz="1900" b="1" dirty="0">
                <a:ea typeface="Cambria" panose="02040503050406030204" pitchFamily="18" charset="0"/>
              </a:rPr>
              <a:t>Identify and Define Wins:</a:t>
            </a:r>
          </a:p>
          <a:p>
            <a:pPr lvl="1"/>
            <a:r>
              <a:rPr lang="en-US" sz="1900" dirty="0">
                <a:ea typeface="Cambria" panose="02040503050406030204" pitchFamily="18" charset="0"/>
              </a:rPr>
              <a:t>Small and large victories</a:t>
            </a:r>
          </a:p>
          <a:p>
            <a:pPr lvl="1"/>
            <a:r>
              <a:rPr lang="en-US" sz="1900" dirty="0">
                <a:ea typeface="Cambria" panose="02040503050406030204" pitchFamily="18" charset="0"/>
              </a:rPr>
              <a:t>Use metrics to identify and time celebration</a:t>
            </a:r>
          </a:p>
          <a:p>
            <a:pPr defTabSz="914400">
              <a:lnSpc>
                <a:spcPct val="90000"/>
              </a:lnSpc>
            </a:pPr>
            <a:r>
              <a:rPr lang="en-US" sz="1900" b="1" dirty="0">
                <a:ea typeface="Cambria" panose="02040503050406030204" pitchFamily="18" charset="0"/>
              </a:rPr>
              <a:t>Create a Culture of Celebration:</a:t>
            </a:r>
          </a:p>
          <a:p>
            <a:pPr lvl="1"/>
            <a:r>
              <a:rPr lang="en-US" sz="1900" dirty="0">
                <a:ea typeface="Cambria" panose="02040503050406030204" pitchFamily="18" charset="0"/>
              </a:rPr>
              <a:t>Embed celebration into the project’s culture</a:t>
            </a:r>
          </a:p>
          <a:p>
            <a:pPr lvl="1"/>
            <a:r>
              <a:rPr lang="en-US" sz="1900" dirty="0">
                <a:ea typeface="Cambria" panose="02040503050406030204" pitchFamily="18" charset="0"/>
              </a:rPr>
              <a:t>Encourage peer recognition</a:t>
            </a:r>
          </a:p>
          <a:p>
            <a:pPr defTabSz="914400">
              <a:lnSpc>
                <a:spcPct val="90000"/>
              </a:lnSpc>
            </a:pPr>
            <a:r>
              <a:rPr lang="en-US" sz="1900" b="1" dirty="0">
                <a:ea typeface="Cambria" panose="02040503050406030204" pitchFamily="18" charset="0"/>
              </a:rPr>
              <a:t>Incorporate Wins Into the PDSA Cycle:</a:t>
            </a:r>
          </a:p>
          <a:p>
            <a:pPr lvl="1"/>
            <a:r>
              <a:rPr lang="en-US" sz="1900" dirty="0">
                <a:ea typeface="Cambria" panose="02040503050406030204" pitchFamily="18" charset="0"/>
              </a:rPr>
              <a:t>Celebrate what worked well before moving to the next iteration</a:t>
            </a:r>
          </a:p>
          <a:p>
            <a:pPr lvl="1"/>
            <a:r>
              <a:rPr lang="en-US" sz="1900" dirty="0">
                <a:ea typeface="Cambria" panose="02040503050406030204" pitchFamily="18" charset="0"/>
              </a:rPr>
              <a:t>Reflect on successes to reinforce positive behaviors</a:t>
            </a:r>
          </a:p>
          <a:p>
            <a:pPr defTabSz="914400">
              <a:lnSpc>
                <a:spcPct val="90000"/>
              </a:lnSpc>
            </a:pPr>
            <a:r>
              <a:rPr lang="en-US" sz="1900" b="1" dirty="0">
                <a:ea typeface="Cambria" panose="02040503050406030204" pitchFamily="18" charset="0"/>
              </a:rPr>
              <a:t>Patient-Centered Celebrations:</a:t>
            </a:r>
          </a:p>
          <a:p>
            <a:pPr lvl="1"/>
            <a:r>
              <a:rPr lang="en-US" sz="1900" dirty="0">
                <a:ea typeface="Cambria" panose="02040503050406030204" pitchFamily="18" charset="0"/>
              </a:rPr>
              <a:t>Involve patients in celebrating their successes</a:t>
            </a:r>
          </a:p>
          <a:p>
            <a:pPr lvl="1"/>
            <a:r>
              <a:rPr lang="en-US" sz="1900" dirty="0">
                <a:ea typeface="Cambria" panose="02040503050406030204" pitchFamily="18" charset="0"/>
              </a:rPr>
              <a:t>Share patient success stories to inspire others</a:t>
            </a:r>
          </a:p>
          <a:p>
            <a:pPr defTabSz="914400">
              <a:lnSpc>
                <a:spcPct val="90000"/>
              </a:lnSpc>
            </a:pPr>
            <a:r>
              <a:rPr lang="en-US" sz="1900" b="1" dirty="0">
                <a:ea typeface="Cambria" panose="02040503050406030204" pitchFamily="18" charset="0"/>
              </a:rPr>
              <a:t>Link Celebrations to Broader Goals:</a:t>
            </a:r>
          </a:p>
          <a:p>
            <a:pPr lvl="1"/>
            <a:r>
              <a:rPr lang="en-US" sz="1900" dirty="0">
                <a:ea typeface="Cambria" panose="02040503050406030204" pitchFamily="18" charset="0"/>
              </a:rPr>
              <a:t>Connect individual and team wins to the project's larger goals</a:t>
            </a:r>
          </a:p>
          <a:p>
            <a:pPr lvl="1"/>
            <a:r>
              <a:rPr lang="en-US" sz="1900" dirty="0">
                <a:ea typeface="Cambria" panose="02040503050406030204" pitchFamily="18" charset="0"/>
              </a:rPr>
              <a:t>Reinforce the importance of each success in achieving overall objectives</a:t>
            </a:r>
          </a:p>
          <a:p>
            <a:pPr marL="0" indent="0">
              <a:lnSpc>
                <a:spcPct val="90000"/>
              </a:lnSpc>
              <a:buNone/>
            </a:pPr>
            <a:endParaRPr lang="en-US" sz="1200" dirty="0"/>
          </a:p>
        </p:txBody>
      </p:sp>
      <p:pic>
        <p:nvPicPr>
          <p:cNvPr id="5" name="Picture 4">
            <a:extLst>
              <a:ext uri="{FF2B5EF4-FFF2-40B4-BE49-F238E27FC236}">
                <a16:creationId xmlns:a16="http://schemas.microsoft.com/office/drawing/2014/main" id="{9E4A27FC-ED71-3876-CBE8-5714C1E3F261}"/>
              </a:ext>
            </a:extLst>
          </p:cNvPr>
          <p:cNvPicPr>
            <a:picLocks noChangeAspect="1"/>
          </p:cNvPicPr>
          <p:nvPr/>
        </p:nvPicPr>
        <p:blipFill>
          <a:blip r:embed="rId3"/>
          <a:srcRect l="18822" r="18769" b="1"/>
          <a:stretch/>
        </p:blipFill>
        <p:spPr>
          <a:xfrm>
            <a:off x="7675658" y="2093976"/>
            <a:ext cx="3941064" cy="4096512"/>
          </a:xfrm>
          <a:prstGeom prst="rect">
            <a:avLst/>
          </a:prstGeom>
        </p:spPr>
      </p:pic>
    </p:spTree>
    <p:extLst>
      <p:ext uri="{BB962C8B-B14F-4D97-AF65-F5344CB8AC3E}">
        <p14:creationId xmlns:p14="http://schemas.microsoft.com/office/powerpoint/2010/main" val="3603905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629F-2B1A-F096-7982-6042BBC1B425}"/>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l" defTabSz="914400">
              <a:lnSpc>
                <a:spcPct val="90000"/>
              </a:lnSpc>
            </a:pPr>
            <a:r>
              <a:rPr lang="en-US" dirty="0"/>
              <a:t>Show Stoppers</a:t>
            </a:r>
          </a:p>
        </p:txBody>
      </p:sp>
      <p:pic>
        <p:nvPicPr>
          <p:cNvPr id="11" name="Picture 10">
            <a:extLst>
              <a:ext uri="{FF2B5EF4-FFF2-40B4-BE49-F238E27FC236}">
                <a16:creationId xmlns:a16="http://schemas.microsoft.com/office/drawing/2014/main" id="{E21890A2-9D6F-E6EB-C03B-6B8C459B41C0}"/>
              </a:ext>
            </a:extLst>
          </p:cNvPr>
          <p:cNvPicPr>
            <a:picLocks noChangeAspect="1"/>
          </p:cNvPicPr>
          <p:nvPr/>
        </p:nvPicPr>
        <p:blipFill>
          <a:blip r:embed="rId3"/>
          <a:stretch>
            <a:fillRect/>
          </a:stretch>
        </p:blipFill>
        <p:spPr>
          <a:xfrm>
            <a:off x="5555781" y="640080"/>
            <a:ext cx="5411646" cy="5550408"/>
          </a:xfrm>
          <a:prstGeom prst="rect">
            <a:avLst/>
          </a:prstGeom>
        </p:spPr>
      </p:pic>
    </p:spTree>
    <p:extLst>
      <p:ext uri="{BB962C8B-B14F-4D97-AF65-F5344CB8AC3E}">
        <p14:creationId xmlns:p14="http://schemas.microsoft.com/office/powerpoint/2010/main" val="4093991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9FA8-D340-EDF4-3853-4C1EE7EFF682}"/>
              </a:ext>
            </a:extLst>
          </p:cNvPr>
          <p:cNvSpPr>
            <a:spLocks noGrp="1"/>
          </p:cNvSpPr>
          <p:nvPr>
            <p:ph type="title"/>
          </p:nvPr>
        </p:nvSpPr>
        <p:spPr>
          <a:xfrm>
            <a:off x="481053" y="246888"/>
            <a:ext cx="11018520" cy="1005442"/>
          </a:xfrm>
        </p:spPr>
        <p:txBody>
          <a:bodyPr anchor="b">
            <a:normAutofit/>
          </a:bodyPr>
          <a:lstStyle/>
          <a:p>
            <a:r>
              <a:rPr lang="en-US" sz="5400" dirty="0"/>
              <a:t>Celebration Tools</a:t>
            </a:r>
          </a:p>
        </p:txBody>
      </p:sp>
      <p:sp>
        <p:nvSpPr>
          <p:cNvPr id="3" name="Content Placeholder 2">
            <a:extLst>
              <a:ext uri="{FF2B5EF4-FFF2-40B4-BE49-F238E27FC236}">
                <a16:creationId xmlns:a16="http://schemas.microsoft.com/office/drawing/2014/main" id="{BF68FA6E-D708-5AC0-3262-07139583FF66}"/>
              </a:ext>
            </a:extLst>
          </p:cNvPr>
          <p:cNvSpPr>
            <a:spLocks noGrp="1"/>
          </p:cNvSpPr>
          <p:nvPr>
            <p:ph idx="1"/>
          </p:nvPr>
        </p:nvSpPr>
        <p:spPr>
          <a:xfrm>
            <a:off x="481053" y="1252330"/>
            <a:ext cx="6713552" cy="5201633"/>
          </a:xfrm>
        </p:spPr>
        <p:txBody>
          <a:bodyPr anchor="t">
            <a:normAutofit fontScale="92500" lnSpcReduction="10000"/>
          </a:bodyPr>
          <a:lstStyle/>
          <a:p>
            <a:r>
              <a:rPr lang="en-US" sz="1900" b="1" dirty="0">
                <a:ea typeface="Cambria" panose="02040503050406030204" pitchFamily="18" charset="0"/>
              </a:rPr>
              <a:t>Data Dashboards:</a:t>
            </a:r>
          </a:p>
          <a:p>
            <a:pPr marL="742950" lvl="1" indent="-342900"/>
            <a:r>
              <a:rPr lang="en-US" sz="1900" dirty="0">
                <a:ea typeface="Cambria" panose="02040503050406030204" pitchFamily="18" charset="0"/>
              </a:rPr>
              <a:t>Use dashboards to display progress and wins visually</a:t>
            </a:r>
          </a:p>
          <a:p>
            <a:pPr marL="742950" lvl="1" indent="-342900">
              <a:spcAft>
                <a:spcPts val="1200"/>
              </a:spcAft>
            </a:pPr>
            <a:r>
              <a:rPr lang="en-US" sz="1900" dirty="0">
                <a:ea typeface="Cambria" panose="02040503050406030204" pitchFamily="18" charset="0"/>
              </a:rPr>
              <a:t>Highlight key milestones in real time</a:t>
            </a:r>
          </a:p>
          <a:p>
            <a:r>
              <a:rPr lang="en-US" sz="1900" b="1" dirty="0">
                <a:ea typeface="Cambria" panose="02040503050406030204" pitchFamily="18" charset="0"/>
              </a:rPr>
              <a:t>Storytelling:</a:t>
            </a:r>
          </a:p>
          <a:p>
            <a:pPr marL="742950" lvl="1" indent="-342900"/>
            <a:r>
              <a:rPr lang="en-US" sz="1900" dirty="0">
                <a:ea typeface="Cambria" panose="02040503050406030204" pitchFamily="18" charset="0"/>
              </a:rPr>
              <a:t>Develop a repository of success stories</a:t>
            </a:r>
          </a:p>
          <a:p>
            <a:pPr marL="742950" lvl="1" indent="-342900">
              <a:spcAft>
                <a:spcPts val="1200"/>
              </a:spcAft>
            </a:pPr>
            <a:r>
              <a:rPr lang="en-US" sz="1900" dirty="0">
                <a:ea typeface="Cambria" panose="02040503050406030204" pitchFamily="18" charset="0"/>
              </a:rPr>
              <a:t>Share stories during meetings or in newsletters</a:t>
            </a:r>
          </a:p>
          <a:p>
            <a:r>
              <a:rPr lang="en-US" sz="1900" b="1" dirty="0">
                <a:ea typeface="Cambria" panose="02040503050406030204" pitchFamily="18" charset="0"/>
              </a:rPr>
              <a:t>Recognition Platforms:</a:t>
            </a:r>
          </a:p>
          <a:p>
            <a:pPr marL="742950" lvl="1" indent="-342900"/>
            <a:r>
              <a:rPr lang="en-US" sz="1900" dirty="0">
                <a:ea typeface="Cambria" panose="02040503050406030204" pitchFamily="18" charset="0"/>
              </a:rPr>
              <a:t>Implement a formal recognition platform for team members</a:t>
            </a:r>
          </a:p>
          <a:p>
            <a:pPr marL="742950" lvl="1" indent="-342900">
              <a:spcAft>
                <a:spcPts val="1200"/>
              </a:spcAft>
            </a:pPr>
            <a:r>
              <a:rPr lang="en-US" sz="1900" dirty="0">
                <a:ea typeface="Cambria" panose="02040503050406030204" pitchFamily="18" charset="0"/>
              </a:rPr>
              <a:t>Create certificates, badges, or incentives for milestones</a:t>
            </a:r>
          </a:p>
          <a:p>
            <a:r>
              <a:rPr lang="en-US" sz="1900" b="1" dirty="0">
                <a:ea typeface="Cambria" panose="02040503050406030204" pitchFamily="18" charset="0"/>
              </a:rPr>
              <a:t>Regular Check-Ins:</a:t>
            </a:r>
          </a:p>
          <a:p>
            <a:pPr marL="742950" lvl="1" indent="-342900"/>
            <a:r>
              <a:rPr lang="en-US" sz="1900" dirty="0">
                <a:ea typeface="Cambria" panose="02040503050406030204" pitchFamily="18" charset="0"/>
              </a:rPr>
              <a:t>Schedule regular check-ins to share and celebrate wins</a:t>
            </a:r>
          </a:p>
          <a:p>
            <a:pPr marL="742950" lvl="1" indent="-342900">
              <a:spcAft>
                <a:spcPts val="1200"/>
              </a:spcAft>
            </a:pPr>
            <a:r>
              <a:rPr lang="en-US" sz="1900" dirty="0">
                <a:ea typeface="Cambria" panose="02040503050406030204" pitchFamily="18" charset="0"/>
              </a:rPr>
              <a:t>Use these sessions for team reflection and improvement</a:t>
            </a:r>
          </a:p>
          <a:p>
            <a:r>
              <a:rPr lang="en-US" sz="1900" b="1" dirty="0">
                <a:ea typeface="Cambria" panose="02040503050406030204" pitchFamily="18" charset="0"/>
              </a:rPr>
              <a:t>Virtual Celebration Events:</a:t>
            </a:r>
          </a:p>
          <a:p>
            <a:pPr marL="742950" lvl="1" indent="-342900"/>
            <a:r>
              <a:rPr lang="en-US" sz="1900" dirty="0">
                <a:ea typeface="Cambria" panose="02040503050406030204" pitchFamily="18" charset="0"/>
              </a:rPr>
              <a:t>Organize virtual events to celebrate collective wins</a:t>
            </a:r>
          </a:p>
          <a:p>
            <a:pPr marL="742950" lvl="1" indent="-342900"/>
            <a:r>
              <a:rPr lang="en-US" sz="1900" dirty="0">
                <a:ea typeface="Cambria" panose="02040503050406030204" pitchFamily="18" charset="0"/>
              </a:rPr>
              <a:t>Focus on team bonding and shared success</a:t>
            </a:r>
          </a:p>
          <a:p>
            <a:pPr marL="0" indent="0">
              <a:lnSpc>
                <a:spcPct val="90000"/>
              </a:lnSpc>
              <a:buNone/>
            </a:pPr>
            <a:endParaRPr lang="en-US" sz="1200" dirty="0"/>
          </a:p>
        </p:txBody>
      </p:sp>
      <p:pic>
        <p:nvPicPr>
          <p:cNvPr id="6" name="Picture 5">
            <a:extLst>
              <a:ext uri="{FF2B5EF4-FFF2-40B4-BE49-F238E27FC236}">
                <a16:creationId xmlns:a16="http://schemas.microsoft.com/office/drawing/2014/main" id="{FCAE5F4E-BF26-2579-BDF4-0AB2CA79DCB8}"/>
              </a:ext>
            </a:extLst>
          </p:cNvPr>
          <p:cNvPicPr>
            <a:picLocks noChangeAspect="1"/>
          </p:cNvPicPr>
          <p:nvPr/>
        </p:nvPicPr>
        <p:blipFill>
          <a:blip r:embed="rId3"/>
          <a:srcRect l="26519" r="17923" b="1"/>
          <a:stretch/>
        </p:blipFill>
        <p:spPr>
          <a:xfrm>
            <a:off x="7675658" y="2093976"/>
            <a:ext cx="3941064" cy="4096512"/>
          </a:xfrm>
          <a:prstGeom prst="rect">
            <a:avLst/>
          </a:prstGeom>
        </p:spPr>
      </p:pic>
    </p:spTree>
    <p:extLst>
      <p:ext uri="{BB962C8B-B14F-4D97-AF65-F5344CB8AC3E}">
        <p14:creationId xmlns:p14="http://schemas.microsoft.com/office/powerpoint/2010/main" val="1427595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defTabSz="914400">
              <a:lnSpc>
                <a:spcPct val="90000"/>
              </a:lnSpc>
            </a:pPr>
            <a:r>
              <a:rPr lang="en-US" dirty="0"/>
              <a:t>Supporting Books and Articles</a:t>
            </a:r>
          </a:p>
        </p:txBody>
      </p:sp>
      <p:sp>
        <p:nvSpPr>
          <p:cNvPr id="3" name="Content Placeholder 2">
            <a:extLst>
              <a:ext uri="{FF2B5EF4-FFF2-40B4-BE49-F238E27FC236}">
                <a16:creationId xmlns:a16="http://schemas.microsoft.com/office/drawing/2014/main" id="{3C9D93D9-84E4-4FD1-4640-6C663FABD0F9}"/>
              </a:ext>
            </a:extLst>
          </p:cNvPr>
          <p:cNvSpPr>
            <a:spLocks noGrp="1"/>
          </p:cNvSpPr>
          <p:nvPr>
            <p:ph idx="1"/>
          </p:nvPr>
        </p:nvSpPr>
        <p:spPr/>
        <p:txBody>
          <a:bodyPr>
            <a:normAutofit fontScale="92500" lnSpcReduction="10000"/>
          </a:bodyPr>
          <a:lstStyle/>
          <a:p>
            <a:r>
              <a:rPr lang="en-US" dirty="0"/>
              <a:t>Books:</a:t>
            </a:r>
          </a:p>
          <a:p>
            <a:pPr lvl="1"/>
            <a:r>
              <a:rPr lang="en-US" i="1" dirty="0"/>
              <a:t>The Power of Moments </a:t>
            </a:r>
            <a:r>
              <a:rPr lang="en-US" dirty="0"/>
              <a:t>by Chip Heath and Dan Heath</a:t>
            </a:r>
          </a:p>
          <a:p>
            <a:pPr lvl="1"/>
            <a:r>
              <a:rPr lang="en-US" i="1" dirty="0"/>
              <a:t>Switch: How to Change Things When Change Is Hard</a:t>
            </a:r>
            <a:r>
              <a:rPr lang="en-US" dirty="0"/>
              <a:t> by Chip Heath and Dan Heath</a:t>
            </a:r>
          </a:p>
          <a:p>
            <a:pPr lvl="1"/>
            <a:r>
              <a:rPr lang="en-US" i="1" dirty="0"/>
              <a:t>Drive: The Surprising Truth About What Motivates Us</a:t>
            </a:r>
            <a:r>
              <a:rPr lang="en-US" dirty="0"/>
              <a:t> by Daniel H. Pink</a:t>
            </a:r>
          </a:p>
          <a:p>
            <a:pPr lvl="1"/>
            <a:r>
              <a:rPr lang="en-US" i="1" dirty="0"/>
              <a:t>Atomic Habits: An Easy &amp; Proven Way to Build Good Habits &amp; Break Bad Ones</a:t>
            </a:r>
            <a:r>
              <a:rPr lang="en-US" dirty="0"/>
              <a:t> by James Clear</a:t>
            </a:r>
          </a:p>
          <a:p>
            <a:r>
              <a:rPr lang="en-US" dirty="0"/>
              <a:t>Articles:</a:t>
            </a:r>
          </a:p>
          <a:p>
            <a:pPr lvl="1"/>
            <a:r>
              <a:rPr lang="en-US" dirty="0"/>
              <a:t>The Power of Small Wins by Teresa M. Amabile and Steven J. Kramer (Harvard Business Review) https://hbr.org/2011/05/the-power-of-small-wins </a:t>
            </a:r>
          </a:p>
          <a:p>
            <a:pPr lvl="1"/>
            <a:r>
              <a:rPr lang="en-US" dirty="0"/>
              <a:t>Celebrate to Win by Whitney Johnson (Harvard Business Review) https://hbr.org/2022/01/celebrate-to-win </a:t>
            </a:r>
          </a:p>
          <a:p>
            <a:endParaRPr lang="en-US" dirty="0"/>
          </a:p>
        </p:txBody>
      </p:sp>
      <p:sp>
        <p:nvSpPr>
          <p:cNvPr id="4" name="TextBox 3"/>
          <p:cNvSpPr txBox="1"/>
          <p:nvPr/>
        </p:nvSpPr>
        <p:spPr>
          <a:xfrm>
            <a:off x="5126418" y="552091"/>
            <a:ext cx="6224335" cy="5431536"/>
          </a:xfrm>
          <a:prstGeom prst="rect">
            <a:avLst/>
          </a:prstGeom>
        </p:spPr>
        <p:txBody>
          <a:bodyPr vert="horz" lIns="91440" tIns="45720" rIns="91440" bIns="45720" rtlCol="0" anchor="ctr">
            <a:normAutofit/>
          </a:bodyPr>
          <a:lstStyle/>
          <a:p>
            <a:pPr indent="-228600" defTabSz="914400">
              <a:lnSpc>
                <a:spcPct val="90000"/>
              </a:lnSpc>
              <a:spcAft>
                <a:spcPts val="1200"/>
              </a:spcAft>
              <a:buFont typeface="Arial" panose="020B0604020202020204" pitchFamily="34" charset="0"/>
              <a:buChar char="•"/>
            </a:pP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latin typeface="Calibri" panose="020F0502020204030204" pitchFamily="34" charset="0"/>
                <a:ea typeface="Calibri" panose="020F0502020204030204" pitchFamily="34" charset="0"/>
              </a:rPr>
              <a:t>Thank You</a:t>
            </a:r>
            <a:endParaRPr dirty="0">
              <a:latin typeface="Calibri" panose="020F0502020204030204" pitchFamily="34" charset="0"/>
              <a:ea typeface="Calibri" panose="020F0502020204030204" pitchFamily="34" charset="0"/>
            </a:endParaRPr>
          </a:p>
        </p:txBody>
      </p:sp>
      <p:sp>
        <p:nvSpPr>
          <p:cNvPr id="341" name="Google Shape;341;p28"/>
          <p:cNvSpPr txBox="1">
            <a:spLocks noGrp="1"/>
          </p:cNvSpPr>
          <p:nvPr>
            <p:ph idx="1"/>
          </p:nvPr>
        </p:nvSpPr>
        <p:spPr>
          <a:xfrm>
            <a:off x="640488" y="1377951"/>
            <a:ext cx="7303362" cy="2794000"/>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1800"/>
              </a:spcAft>
              <a:buSzPts val="2800"/>
              <a:buChar char="•"/>
            </a:pPr>
            <a:r>
              <a:rPr lang="en-US" dirty="0">
                <a:latin typeface="Calibri" panose="020F0502020204030204" pitchFamily="34" charset="0"/>
                <a:ea typeface="Calibri" panose="020F0502020204030204" pitchFamily="34" charset="0"/>
              </a:rPr>
              <a:t>Continuous learning and application throughout program</a:t>
            </a:r>
            <a:endParaRPr dirty="0">
              <a:latin typeface="Calibri" panose="020F0502020204030204" pitchFamily="34" charset="0"/>
              <a:ea typeface="Calibri" panose="020F0502020204030204" pitchFamily="34" charset="0"/>
            </a:endParaRPr>
          </a:p>
          <a:p>
            <a:pPr marL="228600" lvl="0" indent="-228600" algn="l" rtl="0">
              <a:lnSpc>
                <a:spcPct val="100000"/>
              </a:lnSpc>
              <a:spcBef>
                <a:spcPts val="0"/>
              </a:spcBef>
              <a:spcAft>
                <a:spcPts val="1800"/>
              </a:spcAft>
              <a:buSzPts val="2800"/>
              <a:buChar char="•"/>
            </a:pPr>
            <a:r>
              <a:rPr lang="en-US" dirty="0">
                <a:latin typeface="Calibri" panose="020F0502020204030204" pitchFamily="34" charset="0"/>
                <a:ea typeface="Calibri" panose="020F0502020204030204" pitchFamily="34" charset="0"/>
              </a:rPr>
              <a:t>Office hours (we are here for you!)</a:t>
            </a:r>
            <a:endParaRPr dirty="0">
              <a:latin typeface="Calibri" panose="020F0502020204030204" pitchFamily="34" charset="0"/>
              <a:ea typeface="Calibri" panose="020F0502020204030204" pitchFamily="34" charset="0"/>
            </a:endParaRPr>
          </a:p>
        </p:txBody>
      </p:sp>
      <p:pic>
        <p:nvPicPr>
          <p:cNvPr id="1028" name="Picture 4" descr="Learning PNG Transparent Images - PNG All">
            <a:extLst>
              <a:ext uri="{FF2B5EF4-FFF2-40B4-BE49-F238E27FC236}">
                <a16:creationId xmlns:a16="http://schemas.microsoft.com/office/drawing/2014/main" id="{CF592847-84B2-5F66-E252-17B29E0B4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519580"/>
            <a:ext cx="3057525" cy="352320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40;p28">
            <a:extLst>
              <a:ext uri="{FF2B5EF4-FFF2-40B4-BE49-F238E27FC236}">
                <a16:creationId xmlns:a16="http://schemas.microsoft.com/office/drawing/2014/main" id="{228D615F-2355-0638-7349-A62D26C1878A}"/>
              </a:ext>
            </a:extLst>
          </p:cNvPr>
          <p:cNvSpPr txBox="1">
            <a:spLocks/>
          </p:cNvSpPr>
          <p:nvPr/>
        </p:nvSpPr>
        <p:spPr>
          <a:xfrm>
            <a:off x="640488" y="4622800"/>
            <a:ext cx="11151462"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5400" kern="1200">
                <a:solidFill>
                  <a:srgbClr val="16589B"/>
                </a:solidFill>
                <a:latin typeface="+mn-lt"/>
                <a:ea typeface="+mj-ea"/>
                <a:cs typeface="+mj-cs"/>
              </a:defRPr>
            </a:lvl1pPr>
          </a:lstStyle>
          <a:p>
            <a:pPr algn="ctr">
              <a:spcBef>
                <a:spcPts val="0"/>
              </a:spcBef>
              <a:buClr>
                <a:schemeClr val="dk1"/>
              </a:buClr>
              <a:buSzPts val="4400"/>
              <a:buFont typeface="Play"/>
              <a:buNone/>
            </a:pPr>
            <a:r>
              <a:rPr lang="en-US" sz="4800" b="1" dirty="0">
                <a:latin typeface="Calibri" panose="020F0502020204030204" pitchFamily="34" charset="0"/>
                <a:ea typeface="Calibri" panose="020F0502020204030204" pitchFamily="34" charset="0"/>
              </a:rPr>
              <a:t>Questions?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 Coaching Office Hours</a:t>
            </a:r>
          </a:p>
        </p:txBody>
      </p:sp>
      <p:sp>
        <p:nvSpPr>
          <p:cNvPr id="3" name="Content Placeholder 2"/>
          <p:cNvSpPr>
            <a:spLocks noGrp="1"/>
          </p:cNvSpPr>
          <p:nvPr>
            <p:ph idx="1"/>
          </p:nvPr>
        </p:nvSpPr>
        <p:spPr/>
        <p:txBody>
          <a:bodyPr>
            <a:normAutofit/>
          </a:bodyPr>
          <a:lstStyle/>
          <a:p>
            <a:pPr fontAlgn="base"/>
            <a:r>
              <a:rPr lang="en-US" b="1" dirty="0"/>
              <a:t>QI Coaching Office Hours for Module 6: </a:t>
            </a:r>
          </a:p>
          <a:p>
            <a:pPr lvl="1" fontAlgn="base"/>
            <a:r>
              <a:rPr lang="en-US" dirty="0"/>
              <a:t>October 29, 2024</a:t>
            </a:r>
          </a:p>
          <a:p>
            <a:pPr lvl="1" fontAlgn="base"/>
            <a:r>
              <a:rPr lang="en-US" dirty="0"/>
              <a:t>November 12, 2024</a:t>
            </a:r>
          </a:p>
          <a:p>
            <a:pPr fontAlgn="base"/>
            <a:r>
              <a:rPr lang="en-US" b="1" dirty="0"/>
              <a:t>Please come prepared to the session…</a:t>
            </a:r>
          </a:p>
          <a:p>
            <a:pPr lvl="1" fontAlgn="base"/>
            <a:r>
              <a:rPr lang="en-US" dirty="0"/>
              <a:t>Pick</a:t>
            </a:r>
            <a:r>
              <a:rPr lang="en-US" b="1" dirty="0"/>
              <a:t> </a:t>
            </a:r>
            <a:r>
              <a:rPr lang="en-US" b="1" u="sng" dirty="0"/>
              <a:t>one</a:t>
            </a:r>
            <a:r>
              <a:rPr lang="en-US" b="1" dirty="0"/>
              <a:t> </a:t>
            </a:r>
            <a:r>
              <a:rPr lang="en-US" dirty="0"/>
              <a:t>of the following to report on:</a:t>
            </a:r>
          </a:p>
          <a:p>
            <a:pPr lvl="2" fontAlgn="base"/>
            <a:r>
              <a:rPr lang="en-US" dirty="0"/>
              <a:t>What is one success your team has experienced? Please explain and show it in detail so others can try it with their groups.</a:t>
            </a:r>
          </a:p>
          <a:p>
            <a:pPr lvl="2" fontAlgn="base"/>
            <a:r>
              <a:rPr lang="en-US" dirty="0"/>
              <a:t>What is one challenge your team is facing?</a:t>
            </a:r>
          </a:p>
          <a:p>
            <a:pPr lvl="2" fontAlgn="base"/>
            <a:r>
              <a:rPr lang="en-US" dirty="0"/>
              <a:t>What is one question you have?</a:t>
            </a:r>
          </a:p>
          <a:p>
            <a:endParaRPr lang="en-US" dirty="0"/>
          </a:p>
        </p:txBody>
      </p:sp>
    </p:spTree>
    <p:extLst>
      <p:ext uri="{BB962C8B-B14F-4D97-AF65-F5344CB8AC3E}">
        <p14:creationId xmlns:p14="http://schemas.microsoft.com/office/powerpoint/2010/main" val="106725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Technology: Your Zoom Window</a:t>
            </a:r>
          </a:p>
        </p:txBody>
      </p:sp>
      <p:sp>
        <p:nvSpPr>
          <p:cNvPr id="10" name="Content Placeholder 1"/>
          <p:cNvSpPr>
            <a:spLocks noGrp="1"/>
          </p:cNvSpPr>
          <p:nvPr>
            <p:ph idx="1"/>
          </p:nvPr>
        </p:nvSpPr>
        <p:spPr>
          <a:xfrm>
            <a:off x="1360369" y="4230856"/>
            <a:ext cx="4434376" cy="1724714"/>
          </a:xfrm>
        </p:spPr>
        <p:txBody>
          <a:bodyPr>
            <a:noAutofit/>
          </a:bodyPr>
          <a:lstStyle/>
          <a:p>
            <a:pPr marL="0" indent="0">
              <a:buNone/>
            </a:pPr>
            <a:r>
              <a:rPr lang="en-US" sz="2000" b="1" dirty="0"/>
              <a:t>Closed Captioning and Live Transcript</a:t>
            </a:r>
          </a:p>
          <a:p>
            <a:pPr marL="288925" indent="-288925">
              <a:buClr>
                <a:srgbClr val="447ABE"/>
              </a:buClr>
              <a:buSzPct val="70000"/>
              <a:buFont typeface=".Hiragino Kaku Gothic Interface W3"/>
              <a:buChar char="◉"/>
            </a:pPr>
            <a:r>
              <a:rPr lang="en-US" sz="2000" dirty="0"/>
              <a:t>Click on the caret or icon</a:t>
            </a:r>
          </a:p>
          <a:p>
            <a:pPr marL="288925" indent="-288925">
              <a:buClr>
                <a:srgbClr val="447ABE"/>
              </a:buClr>
              <a:buSzPct val="70000"/>
              <a:buFont typeface=".Hiragino Kaku Gothic Interface W3"/>
              <a:buChar char="◉"/>
            </a:pPr>
            <a:r>
              <a:rPr lang="en-US" sz="2000" dirty="0"/>
              <a:t>Select ‘Show Subtitle’ for closed captioning on screen</a:t>
            </a:r>
          </a:p>
          <a:p>
            <a:pPr marL="288925" indent="-288925">
              <a:buClr>
                <a:srgbClr val="447ABE"/>
              </a:buClr>
              <a:buSzPct val="70000"/>
              <a:buFont typeface=".Hiragino Kaku Gothic Interface W3"/>
              <a:buChar char="◉"/>
            </a:pPr>
            <a:r>
              <a:rPr lang="en-US" sz="2000" dirty="0"/>
              <a:t>Select ‘View Full Transcript’ for live transcript pop-out window</a:t>
            </a:r>
          </a:p>
          <a:p>
            <a:endParaRPr lang="en-US" sz="2000" dirty="0"/>
          </a:p>
        </p:txBody>
      </p:sp>
      <p:pic>
        <p:nvPicPr>
          <p:cNvPr id="6" name="Picture 5"/>
          <p:cNvPicPr>
            <a:picLocks noChangeAspect="1"/>
          </p:cNvPicPr>
          <p:nvPr/>
        </p:nvPicPr>
        <p:blipFill rotWithShape="1">
          <a:blip r:embed="rId3"/>
          <a:srcRect l="24478" t="71345" r="70911" b="23480"/>
          <a:stretch/>
        </p:blipFill>
        <p:spPr>
          <a:xfrm>
            <a:off x="1953292" y="1998967"/>
            <a:ext cx="2305050" cy="729149"/>
          </a:xfrm>
          <a:prstGeom prst="rect">
            <a:avLst/>
          </a:prstGeom>
        </p:spPr>
      </p:pic>
      <p:sp>
        <p:nvSpPr>
          <p:cNvPr id="7" name="Right Arrow 6"/>
          <p:cNvSpPr/>
          <p:nvPr/>
        </p:nvSpPr>
        <p:spPr>
          <a:xfrm>
            <a:off x="1963270" y="2059394"/>
            <a:ext cx="1148615" cy="641452"/>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l="26458" t="62963" r="67292" b="23889"/>
          <a:stretch/>
        </p:blipFill>
        <p:spPr>
          <a:xfrm>
            <a:off x="1963270" y="2779197"/>
            <a:ext cx="2305050" cy="1363821"/>
          </a:xfrm>
          <a:prstGeom prst="rect">
            <a:avLst/>
          </a:prstGeom>
        </p:spPr>
      </p:pic>
      <p:sp>
        <p:nvSpPr>
          <p:cNvPr id="9" name="Right Arrow 8"/>
          <p:cNvSpPr/>
          <p:nvPr/>
        </p:nvSpPr>
        <p:spPr>
          <a:xfrm rot="11997106">
            <a:off x="2969876" y="3723767"/>
            <a:ext cx="658461" cy="376383"/>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Content Placeholder 13"/>
          <p:cNvPicPr>
            <a:picLocks/>
          </p:cNvPicPr>
          <p:nvPr/>
        </p:nvPicPr>
        <p:blipFill rotWithShape="1">
          <a:blip r:embed="rId5"/>
          <a:srcRect l="24787" t="25439" r="49937" b="24602"/>
          <a:stretch/>
        </p:blipFill>
        <p:spPr bwMode="auto">
          <a:xfrm>
            <a:off x="6789275" y="2019527"/>
            <a:ext cx="3649672" cy="2123497"/>
          </a:xfrm>
          <a:prstGeom prst="rect">
            <a:avLst/>
          </a:prstGeom>
          <a:ln>
            <a:noFill/>
          </a:ln>
          <a:extLst>
            <a:ext uri="{53640926-AAD7-44D8-BBD7-CCE9431645EC}">
              <a14:shadowObscured xmlns:a14="http://schemas.microsoft.com/office/drawing/2010/main"/>
            </a:ext>
          </a:extLst>
        </p:spPr>
      </p:pic>
      <p:sp>
        <p:nvSpPr>
          <p:cNvPr id="12" name="Right Arrow 11"/>
          <p:cNvSpPr/>
          <p:nvPr/>
        </p:nvSpPr>
        <p:spPr>
          <a:xfrm>
            <a:off x="9240798" y="1929700"/>
            <a:ext cx="766916" cy="382440"/>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Content Placeholder 1"/>
          <p:cNvSpPr txBox="1">
            <a:spLocks/>
          </p:cNvSpPr>
          <p:nvPr/>
        </p:nvSpPr>
        <p:spPr>
          <a:xfrm>
            <a:off x="6789275" y="4230856"/>
            <a:ext cx="4090589" cy="1712777"/>
          </a:xfrm>
          <a:prstGeom prst="rect">
            <a:avLst/>
          </a:prstGeom>
        </p:spPr>
        <p:txBody>
          <a:bodyPr vert="horz" lIns="91440" tIns="45720" rIns="91440" bIns="45720" rtlCol="0">
            <a:noAutofit/>
          </a:bodyPr>
          <a:lstStyle>
            <a:lvl1pPr marL="288925" indent="-288925" algn="l" defTabSz="914400" rtl="0" eaLnBrk="1" latinLnBrk="0" hangingPunct="1">
              <a:lnSpc>
                <a:spcPct val="90000"/>
              </a:lnSpc>
              <a:spcBef>
                <a:spcPts val="1000"/>
              </a:spcBef>
              <a:buClr>
                <a:srgbClr val="447ABE"/>
              </a:buClr>
              <a:buSzPct val="70000"/>
              <a:buFont typeface=".Hiragino Kaku Gothic Interface W3"/>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47ABE"/>
              </a:buClr>
              <a:buSzPct val="70000"/>
              <a:buFont typeface=".PingFang SC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47ABE"/>
              </a:buClr>
              <a:buFont typeface="System Font Regular"/>
              <a:buChar char="●"/>
              <a:defRPr sz="2000" kern="1200">
                <a:solidFill>
                  <a:schemeClr val="tx1"/>
                </a:solidFill>
                <a:latin typeface="+mn-lt"/>
                <a:ea typeface="+mn-ea"/>
                <a:cs typeface="+mn-cs"/>
              </a:defRPr>
            </a:lvl3pPr>
            <a:lvl4pPr marL="1546225" indent="-174625" algn="l" defTabSz="914400" rtl="0" eaLnBrk="1" latinLnBrk="0" hangingPunct="1">
              <a:lnSpc>
                <a:spcPct val="90000"/>
              </a:lnSpc>
              <a:spcBef>
                <a:spcPts val="500"/>
              </a:spcBef>
              <a:buClr>
                <a:srgbClr val="447ABE"/>
              </a:buClr>
              <a:buFont typeface="System Font Regular"/>
              <a:buChar char="•"/>
              <a:tabLst/>
              <a:defRPr sz="1800" kern="1200">
                <a:solidFill>
                  <a:schemeClr val="tx1"/>
                </a:solidFill>
                <a:latin typeface="+mn-lt"/>
                <a:ea typeface="+mn-ea"/>
                <a:cs typeface="+mn-cs"/>
              </a:defRPr>
            </a:lvl4pPr>
            <a:lvl5pPr marL="2005013" indent="-176213" algn="l" defTabSz="914400" rtl="0" eaLnBrk="1" latinLnBrk="0" hangingPunct="1">
              <a:lnSpc>
                <a:spcPct val="90000"/>
              </a:lnSpc>
              <a:spcBef>
                <a:spcPts val="500"/>
              </a:spcBef>
              <a:buClr>
                <a:srgbClr val="447ABE"/>
              </a:buClr>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iragino Kaku Gothic Interface W3"/>
              <a:buNone/>
            </a:pPr>
            <a:r>
              <a:rPr lang="en-US" sz="2000" b="1" dirty="0"/>
              <a:t>Change Your Name</a:t>
            </a:r>
          </a:p>
          <a:p>
            <a:r>
              <a:rPr lang="en-US" sz="2000" dirty="0"/>
              <a:t>Click on the three dots</a:t>
            </a:r>
          </a:p>
          <a:p>
            <a:r>
              <a:rPr lang="en-US" sz="2000" dirty="0"/>
              <a:t>Click ‘Rename’</a:t>
            </a:r>
          </a:p>
          <a:p>
            <a:r>
              <a:rPr lang="en-US" sz="2000" dirty="0"/>
              <a:t>Type in your name</a:t>
            </a:r>
          </a:p>
          <a:p>
            <a:endParaRPr lang="en-US" sz="2400" dirty="0"/>
          </a:p>
        </p:txBody>
      </p:sp>
    </p:spTree>
    <p:extLst>
      <p:ext uri="{BB962C8B-B14F-4D97-AF65-F5344CB8AC3E}">
        <p14:creationId xmlns:p14="http://schemas.microsoft.com/office/powerpoint/2010/main" val="628888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C968-0298-1AD3-72CA-4F729937D472}"/>
              </a:ext>
            </a:extLst>
          </p:cNvPr>
          <p:cNvSpPr>
            <a:spLocks noGrp="1"/>
          </p:cNvSpPr>
          <p:nvPr>
            <p:ph type="title"/>
          </p:nvPr>
        </p:nvSpPr>
        <p:spPr>
          <a:xfrm>
            <a:off x="524373" y="96838"/>
            <a:ext cx="10515600" cy="1325563"/>
          </a:xfrm>
        </p:spPr>
        <p:txBody>
          <a:bodyPr>
            <a:normAutofit/>
          </a:bodyPr>
          <a:lstStyle/>
          <a:p>
            <a:r>
              <a:rPr lang="en-US" dirty="0">
                <a:solidFill>
                  <a:schemeClr val="accent1"/>
                </a:solidFill>
              </a:rPr>
              <a:t>Post-Work Overview</a:t>
            </a:r>
          </a:p>
        </p:txBody>
      </p:sp>
      <p:sp>
        <p:nvSpPr>
          <p:cNvPr id="3" name="Content Placeholder 2">
            <a:extLst>
              <a:ext uri="{FF2B5EF4-FFF2-40B4-BE49-F238E27FC236}">
                <a16:creationId xmlns:a16="http://schemas.microsoft.com/office/drawing/2014/main" id="{F9404DC7-66AC-DB1C-854F-AD33079A74A7}"/>
              </a:ext>
            </a:extLst>
          </p:cNvPr>
          <p:cNvSpPr>
            <a:spLocks noGrp="1"/>
          </p:cNvSpPr>
          <p:nvPr>
            <p:ph idx="1"/>
          </p:nvPr>
        </p:nvSpPr>
        <p:spPr>
          <a:xfrm>
            <a:off x="640488" y="1422401"/>
            <a:ext cx="10515600" cy="4747288"/>
          </a:xfrm>
        </p:spPr>
        <p:txBody>
          <a:bodyPr>
            <a:normAutofit/>
          </a:bodyPr>
          <a:lstStyle/>
          <a:p>
            <a:pPr>
              <a:lnSpc>
                <a:spcPct val="100000"/>
              </a:lnSpc>
            </a:pPr>
            <a:r>
              <a:rPr lang="en-US" sz="3000" dirty="0">
                <a:latin typeface="Calibri" panose="020F0502020204030204" pitchFamily="34" charset="0"/>
                <a:ea typeface="Aptos" panose="020B0004020202020204" pitchFamily="34" charset="0"/>
                <a:cs typeface="Aptos" panose="020B0004020202020204" pitchFamily="34" charset="0"/>
              </a:rPr>
              <a:t>Post-work completed as a team:</a:t>
            </a:r>
          </a:p>
          <a:p>
            <a:pPr marL="971550" lvl="1" indent="-514350">
              <a:lnSpc>
                <a:spcPct val="100000"/>
              </a:lnSpc>
              <a:buFont typeface="+mj-lt"/>
              <a:buAutoNum type="arabicPeriod"/>
            </a:pPr>
            <a:r>
              <a:rPr lang="en-US" sz="2600" dirty="0">
                <a:latin typeface="Calibri" panose="020F0502020204030204" pitchFamily="34" charset="0"/>
                <a:ea typeface="Aptos" panose="020B0004020202020204" pitchFamily="34" charset="0"/>
                <a:cs typeface="Aptos" panose="020B0004020202020204" pitchFamily="34" charset="0"/>
              </a:rPr>
              <a:t>Read </a:t>
            </a:r>
            <a:r>
              <a:rPr lang="en-US" sz="2600" i="1" dirty="0">
                <a:latin typeface="Calibri" panose="020F0502020204030204" pitchFamily="34" charset="0"/>
                <a:ea typeface="Aptos" panose="020B0004020202020204" pitchFamily="34" charset="0"/>
                <a:cs typeface="Aptos" panose="020B0004020202020204" pitchFamily="34" charset="0"/>
              </a:rPr>
              <a:t>Patient perceptions of success in obesity treatment: An IMI2 SOPHIA study</a:t>
            </a:r>
          </a:p>
          <a:p>
            <a:pPr marL="971550" lvl="1" indent="-514350">
              <a:lnSpc>
                <a:spcPct val="100000"/>
              </a:lnSpc>
              <a:buFont typeface="+mj-lt"/>
              <a:buAutoNum type="arabicPeriod"/>
            </a:pPr>
            <a:r>
              <a:rPr lang="en-US" sz="2600" dirty="0">
                <a:latin typeface="Calibri" panose="020F0502020204030204" pitchFamily="34" charset="0"/>
                <a:ea typeface="Aptos" panose="020B0004020202020204" pitchFamily="34" charset="0"/>
                <a:cs typeface="Aptos" panose="020B0004020202020204" pitchFamily="34" charset="0"/>
              </a:rPr>
              <a:t>Reflect and fill out the reflection questions with your team</a:t>
            </a:r>
          </a:p>
          <a:p>
            <a:pPr marL="971550" lvl="1" indent="-514350">
              <a:lnSpc>
                <a:spcPct val="100000"/>
              </a:lnSpc>
              <a:buFont typeface="+mj-lt"/>
              <a:buAutoNum type="arabicPeriod"/>
            </a:pPr>
            <a:r>
              <a:rPr lang="en-US" sz="2600" dirty="0">
                <a:latin typeface="Calibri" panose="020F0502020204030204" pitchFamily="34" charset="0"/>
                <a:ea typeface="Aptos" panose="020B0004020202020204" pitchFamily="34" charset="0"/>
                <a:cs typeface="Aptos" panose="020B0004020202020204" pitchFamily="34" charset="0"/>
              </a:rPr>
              <a:t>Submit your reflection question responses (only the team leads need to submit)</a:t>
            </a:r>
          </a:p>
          <a:p>
            <a:pPr marL="457200" lvl="1" indent="0">
              <a:lnSpc>
                <a:spcPct val="100000"/>
              </a:lnSpc>
              <a:buNone/>
            </a:pPr>
            <a:r>
              <a:rPr lang="en-US" sz="2800" b="1" i="1" dirty="0">
                <a:ea typeface="Aptos" panose="020B0004020202020204" pitchFamily="34" charset="0"/>
                <a:cs typeface="Aptos" panose="020B0004020202020204" pitchFamily="34" charset="0"/>
              </a:rPr>
              <a:t>Post-work due by November 13, 2024</a:t>
            </a:r>
            <a:endParaRPr lang="en-US" dirty="0"/>
          </a:p>
        </p:txBody>
      </p:sp>
    </p:spTree>
    <p:extLst>
      <p:ext uri="{BB962C8B-B14F-4D97-AF65-F5344CB8AC3E}">
        <p14:creationId xmlns:p14="http://schemas.microsoft.com/office/powerpoint/2010/main" val="123321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Recaps</a:t>
            </a:r>
          </a:p>
        </p:txBody>
      </p:sp>
      <p:pic>
        <p:nvPicPr>
          <p:cNvPr id="5" name="Picture 4"/>
          <p:cNvPicPr>
            <a:picLocks noChangeAspect="1"/>
          </p:cNvPicPr>
          <p:nvPr/>
        </p:nvPicPr>
        <p:blipFill>
          <a:blip r:embed="rId3"/>
          <a:stretch>
            <a:fillRect/>
          </a:stretch>
        </p:blipFill>
        <p:spPr>
          <a:xfrm>
            <a:off x="6684938" y="588068"/>
            <a:ext cx="4304462" cy="5606357"/>
          </a:xfrm>
          <a:prstGeom prst="rect">
            <a:avLst/>
          </a:prstGeom>
        </p:spPr>
      </p:pic>
      <p:sp>
        <p:nvSpPr>
          <p:cNvPr id="6" name="TextBox 5"/>
          <p:cNvSpPr txBox="1"/>
          <p:nvPr/>
        </p:nvSpPr>
        <p:spPr>
          <a:xfrm>
            <a:off x="877755" y="1960085"/>
            <a:ext cx="5569191" cy="2308324"/>
          </a:xfrm>
          <a:prstGeom prst="rect">
            <a:avLst/>
          </a:prstGeom>
          <a:noFill/>
        </p:spPr>
        <p:txBody>
          <a:bodyPr wrap="square" rtlCol="0">
            <a:spAutoFit/>
          </a:bodyPr>
          <a:lstStyle/>
          <a:p>
            <a:pPr marL="342900" lvl="0" indent="-342900">
              <a:buFont typeface="Arial" panose="020B0604020202020204" pitchFamily="34" charset="0"/>
              <a:buChar char="•"/>
              <a:defRPr/>
            </a:pP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Return to </a:t>
            </a:r>
            <a:r>
              <a:rPr lang="en-US" dirty="0">
                <a:solidFill>
                  <a:srgbClr val="44546A">
                    <a:lumMod val="50000"/>
                  </a:srgbClr>
                </a:solidFill>
                <a:latin typeface="Calibri"/>
              </a:rPr>
              <a:t>the </a:t>
            </a:r>
            <a:r>
              <a:rPr lang="en-US" b="1" dirty="0">
                <a:solidFill>
                  <a:srgbClr val="44546A">
                    <a:lumMod val="50000"/>
                  </a:srgbClr>
                </a:solidFill>
                <a:latin typeface="Calibri"/>
              </a:rPr>
              <a:t>Overview </a:t>
            </a:r>
            <a:r>
              <a:rPr lang="en-US" dirty="0">
                <a:solidFill>
                  <a:srgbClr val="44546A">
                    <a:lumMod val="50000"/>
                  </a:srgbClr>
                </a:solidFill>
                <a:latin typeface="Calibri"/>
              </a:rPr>
              <a:t>tab</a:t>
            </a:r>
            <a:r>
              <a:rPr lang="en-US" b="1" dirty="0">
                <a:solidFill>
                  <a:srgbClr val="44546A">
                    <a:lumMod val="50000"/>
                  </a:srgbClr>
                </a:solidFill>
                <a:latin typeface="Calibri"/>
              </a:rPr>
              <a:t> </a:t>
            </a:r>
            <a:r>
              <a:rPr lang="en-US" dirty="0">
                <a:solidFill>
                  <a:srgbClr val="44546A">
                    <a:lumMod val="50000"/>
                  </a:srgbClr>
                </a:solidFill>
                <a:latin typeface="Calibri"/>
              </a:rPr>
              <a:t>of the live activity, </a:t>
            </a:r>
            <a:r>
              <a:rPr lang="en-US" i="1" dirty="0">
                <a:solidFill>
                  <a:srgbClr val="44546A">
                    <a:lumMod val="50000"/>
                  </a:srgbClr>
                </a:solidFill>
                <a:latin typeface="Calibri"/>
              </a:rPr>
              <a:t>Live Session–Module 4: Prevention, Management, and Treatment</a:t>
            </a:r>
          </a:p>
          <a:p>
            <a:pPr marL="342900" lvl="0" indent="-342900">
              <a:buFont typeface="Arial" panose="020B0604020202020204" pitchFamily="34" charset="0"/>
              <a:buChar char="•"/>
              <a:defRPr/>
            </a:pP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Scroll</a:t>
            </a:r>
            <a:r>
              <a:rPr kumimoji="0" lang="en-US" sz="1800" b="0" i="0" u="none" strike="noStrike" kern="1200" cap="none" spc="0" normalizeH="0" noProof="0" dirty="0">
                <a:ln>
                  <a:noFill/>
                </a:ln>
                <a:solidFill>
                  <a:srgbClr val="44546A">
                    <a:lumMod val="50000"/>
                  </a:srgbClr>
                </a:solidFill>
                <a:effectLst/>
                <a:uLnTx/>
                <a:uFillTx/>
                <a:latin typeface="Calibri"/>
                <a:ea typeface="+mn-ea"/>
                <a:cs typeface="+mn-cs"/>
              </a:rPr>
              <a:t> down to</a:t>
            </a: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 the </a:t>
            </a:r>
            <a:r>
              <a:rPr kumimoji="0" lang="en-US" sz="1800" b="1" i="0" u="none" strike="noStrike" kern="1200" cap="none" spc="0" normalizeH="0" baseline="0" noProof="0" dirty="0">
                <a:ln>
                  <a:noFill/>
                </a:ln>
                <a:solidFill>
                  <a:srgbClr val="44546A">
                    <a:lumMod val="50000"/>
                  </a:srgbClr>
                </a:solidFill>
                <a:effectLst/>
                <a:uLnTx/>
                <a:uFillTx/>
                <a:latin typeface="Calibri"/>
                <a:ea typeface="+mn-ea"/>
                <a:cs typeface="+mn-cs"/>
              </a:rPr>
              <a:t>Rapid Recap </a:t>
            </a:r>
            <a:r>
              <a:rPr kumimoji="0" lang="en-US" sz="1800" i="0" u="none" strike="noStrike" kern="1200" cap="none" spc="0" normalizeH="0" baseline="0" noProof="0" dirty="0">
                <a:ln>
                  <a:noFill/>
                </a:ln>
                <a:solidFill>
                  <a:srgbClr val="44546A">
                    <a:lumMod val="50000"/>
                  </a:srgbClr>
                </a:solidFill>
                <a:effectLst/>
                <a:uLnTx/>
                <a:uFillTx/>
                <a:latin typeface="Calibri"/>
                <a:ea typeface="+mn-ea"/>
                <a:cs typeface="+mn-cs"/>
              </a:rPr>
              <a:t>header</a:t>
            </a:r>
            <a:endParaRPr kumimoji="0" lang="en-US" sz="1800" b="1" i="0" u="none" strike="noStrike" kern="1200" cap="none" spc="0" normalizeH="0" baseline="0" noProof="0" dirty="0">
              <a:ln>
                <a:noFill/>
              </a:ln>
              <a:solidFill>
                <a:srgbClr val="44546A">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You will then be able to click on </a:t>
            </a:r>
            <a:r>
              <a:rPr kumimoji="0" lang="en-US" sz="1800" b="1" i="0" u="none" strike="noStrike" kern="1200" cap="none" spc="0" normalizeH="0" baseline="0" noProof="0" dirty="0">
                <a:ln>
                  <a:noFill/>
                </a:ln>
                <a:solidFill>
                  <a:srgbClr val="44546A">
                    <a:lumMod val="50000"/>
                  </a:srgbClr>
                </a:solidFill>
                <a:effectLst/>
                <a:uLnTx/>
                <a:uFillTx/>
                <a:latin typeface="Calibri"/>
                <a:ea typeface="+mn-ea"/>
                <a:cs typeface="+mn-cs"/>
              </a:rPr>
              <a:t>Rapid Recap </a:t>
            </a:r>
            <a:r>
              <a:rPr kumimoji="0" lang="en-US" sz="1800" i="0" u="none" strike="noStrike" kern="1200" cap="none" spc="0" normalizeH="0" noProof="0" dirty="0">
                <a:ln>
                  <a:noFill/>
                </a:ln>
                <a:solidFill>
                  <a:srgbClr val="44546A">
                    <a:lumMod val="50000"/>
                  </a:srgbClr>
                </a:solidFill>
                <a:effectLst/>
                <a:uLnTx/>
                <a:uFillTx/>
                <a:latin typeface="Calibri"/>
                <a:ea typeface="+mn-ea"/>
                <a:cs typeface="+mn-cs"/>
              </a:rPr>
              <a:t>listed below the headers</a:t>
            </a:r>
            <a:r>
              <a:rPr kumimoji="0" lang="en-US" sz="1800" b="1" i="0" u="none" strike="noStrike" kern="1200" cap="none" spc="0" normalizeH="0" noProof="0" dirty="0">
                <a:ln>
                  <a:noFill/>
                </a:ln>
                <a:solidFill>
                  <a:srgbClr val="44546A">
                    <a:lumMod val="50000"/>
                  </a:srgbClr>
                </a:solidFill>
                <a:effectLst/>
                <a:uLnTx/>
                <a:uFillTx/>
                <a:latin typeface="Calibri"/>
                <a:ea typeface="+mn-ea"/>
                <a:cs typeface="+mn-cs"/>
              </a:rPr>
              <a:t> </a:t>
            </a: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to access the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endParaRPr>
          </a:p>
        </p:txBody>
      </p:sp>
    </p:spTree>
    <p:extLst>
      <p:ext uri="{BB962C8B-B14F-4D97-AF65-F5344CB8AC3E}">
        <p14:creationId xmlns:p14="http://schemas.microsoft.com/office/powerpoint/2010/main" val="68022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Continuing Education Credits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292" y="1721118"/>
            <a:ext cx="3332497" cy="2354964"/>
          </a:xfrm>
          <a:prstGeom prst="rect">
            <a:avLst/>
          </a:prstGeom>
        </p:spPr>
      </p:pic>
      <p:sp>
        <p:nvSpPr>
          <p:cNvPr id="6" name="Rectangle 5"/>
          <p:cNvSpPr/>
          <p:nvPr/>
        </p:nvSpPr>
        <p:spPr>
          <a:xfrm>
            <a:off x="609600" y="1775216"/>
            <a:ext cx="7557978" cy="2246769"/>
          </a:xfrm>
          <a:prstGeom prst="rect">
            <a:avLst/>
          </a:prstGeom>
        </p:spPr>
        <p:txBody>
          <a:bodyPr wrap="square">
            <a:spAutoFit/>
          </a:bodyPr>
          <a:lstStyle/>
          <a:p>
            <a:pPr lvl="0" defTabSz="457200" eaLnBrk="1" fontAlgn="auto" hangingPunct="1">
              <a:spcBef>
                <a:spcPts val="0"/>
              </a:spcBef>
              <a:spcAft>
                <a:spcPts val="0"/>
              </a:spcAft>
            </a:pPr>
            <a:r>
              <a:rPr lang="en-US" sz="2000" dirty="0">
                <a:solidFill>
                  <a:prstClr val="black"/>
                </a:solidFill>
                <a:latin typeface="+mn-lt"/>
              </a:rPr>
              <a:t>In support of improving patient care, this activity has been planned and implemented by The France Foundation and Moses/Weitzman Health System, Inc. and its Weitzman Institute. The activity is jointly accredited by the Accreditation Council for Continuing Medical Education (ACCME), the Accreditation Council for Pharmacy Education (ACPE), and the American Nurses Credentialing Center (ANCC) to provide continuing education for the health care team. </a:t>
            </a:r>
          </a:p>
        </p:txBody>
      </p:sp>
      <p:sp>
        <p:nvSpPr>
          <p:cNvPr id="7" name="Rectangle 6"/>
          <p:cNvSpPr/>
          <p:nvPr/>
        </p:nvSpPr>
        <p:spPr>
          <a:xfrm>
            <a:off x="145474" y="4076082"/>
            <a:ext cx="8022104" cy="1015663"/>
          </a:xfrm>
          <a:prstGeom prst="rect">
            <a:avLst/>
          </a:prstGeom>
        </p:spPr>
        <p:txBody>
          <a:bodyPr wrap="square">
            <a:spAutoFit/>
          </a:bodyPr>
          <a:lstStyle/>
          <a:p>
            <a:pPr lvl="1"/>
            <a:r>
              <a:rPr lang="en-US" sz="2000" dirty="0">
                <a:solidFill>
                  <a:prstClr val="black"/>
                </a:solidFill>
              </a:rPr>
              <a:t>This series is intended for clinical leadership, primary care providers, behavioral health providers, dietitians, nurses, QI/technical teams, and other members of the care team.</a:t>
            </a:r>
          </a:p>
        </p:txBody>
      </p:sp>
      <p:sp>
        <p:nvSpPr>
          <p:cNvPr id="3" name="Rectangle 2"/>
          <p:cNvSpPr/>
          <p:nvPr/>
        </p:nvSpPr>
        <p:spPr>
          <a:xfrm>
            <a:off x="145474" y="5145842"/>
            <a:ext cx="8022104" cy="707886"/>
          </a:xfrm>
          <a:prstGeom prst="rect">
            <a:avLst/>
          </a:prstGeom>
        </p:spPr>
        <p:txBody>
          <a:bodyPr wrap="square">
            <a:spAutoFit/>
          </a:bodyPr>
          <a:lstStyle/>
          <a:p>
            <a:pPr marR="0" lvl="1">
              <a:spcBef>
                <a:spcPts val="0"/>
              </a:spcBef>
              <a:spcAft>
                <a:spcPts val="0"/>
              </a:spcAft>
            </a:pPr>
            <a:r>
              <a:rPr lang="en-US" sz="2000" b="1" dirty="0">
                <a:solidFill>
                  <a:prstClr val="black"/>
                </a:solidFill>
              </a:rPr>
              <a:t>Please complete the post-session survey and claim your CE certificate on the </a:t>
            </a:r>
            <a:r>
              <a:rPr lang="en-US" sz="2000" b="1" dirty="0" err="1">
                <a:solidFill>
                  <a:prstClr val="black"/>
                </a:solidFill>
              </a:rPr>
              <a:t>WeP</a:t>
            </a:r>
            <a:r>
              <a:rPr lang="en-US" sz="2000" b="1" dirty="0">
                <a:solidFill>
                  <a:prstClr val="black"/>
                </a:solidFill>
              </a:rPr>
              <a:t> after today’s session.</a:t>
            </a:r>
          </a:p>
        </p:txBody>
      </p:sp>
    </p:spTree>
    <p:extLst>
      <p:ext uri="{BB962C8B-B14F-4D97-AF65-F5344CB8AC3E}">
        <p14:creationId xmlns:p14="http://schemas.microsoft.com/office/powerpoint/2010/main" val="110490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a:xfrm>
            <a:off x="640488" y="1825625"/>
            <a:ext cx="10515600" cy="4357461"/>
          </a:xfrm>
        </p:spPr>
        <p:txBody>
          <a:bodyPr>
            <a:normAutofit fontScale="77500" lnSpcReduction="20000"/>
          </a:bodyPr>
          <a:lstStyle/>
          <a:p>
            <a:pPr>
              <a:lnSpc>
                <a:spcPct val="120000"/>
              </a:lnSpc>
            </a:pPr>
            <a:r>
              <a:rPr lang="en-US" dirty="0"/>
              <a:t>With respect to the following presentation, there has been no relevant (direct or indirect) financial relationship between the party listed above (or spouse) and any for-profit company in the past 12 months that would be considered a conflict of interest</a:t>
            </a:r>
          </a:p>
          <a:p>
            <a:pPr>
              <a:lnSpc>
                <a:spcPct val="120000"/>
              </a:lnSpc>
            </a:pPr>
            <a:r>
              <a:rPr lang="en-US" dirty="0"/>
              <a:t>The views expressed in this presentation are those of the presenter and </a:t>
            </a:r>
            <a:br>
              <a:rPr lang="en-US" dirty="0"/>
            </a:br>
            <a:r>
              <a:rPr lang="en-US" dirty="0"/>
              <a:t>may not reflect official policy of Moses/Weitzman Health System and its Weitzman Institute</a:t>
            </a:r>
          </a:p>
          <a:p>
            <a:pPr>
              <a:lnSpc>
                <a:spcPct val="120000"/>
              </a:lnSpc>
            </a:pPr>
            <a:r>
              <a:rPr lang="en-US" dirty="0"/>
              <a:t>We are obligated to disclose any products that are off-label, unlabeled, experimental and/or under investigation (not FDA-approved) and any limitations on the information that I present, such as data that are preliminary or that represent ongoing research, interim analyses, </a:t>
            </a:r>
            <a:br>
              <a:rPr lang="en-US" dirty="0"/>
            </a:br>
            <a:r>
              <a:rPr lang="en-US" dirty="0"/>
              <a:t>and/or unsupported opinion </a:t>
            </a:r>
          </a:p>
        </p:txBody>
      </p:sp>
    </p:spTree>
    <p:extLst>
      <p:ext uri="{BB962C8B-B14F-4D97-AF65-F5344CB8AC3E}">
        <p14:creationId xmlns:p14="http://schemas.microsoft.com/office/powerpoint/2010/main" val="315102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lstStyle/>
          <a:p>
            <a:r>
              <a:rPr lang="en-US" dirty="0"/>
              <a:t>This activity is supported by an independent medical educational grant from Lilly</a:t>
            </a:r>
          </a:p>
        </p:txBody>
      </p:sp>
    </p:spTree>
    <p:extLst>
      <p:ext uri="{BB962C8B-B14F-4D97-AF65-F5344CB8AC3E}">
        <p14:creationId xmlns:p14="http://schemas.microsoft.com/office/powerpoint/2010/main" val="19841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3326" y="1368870"/>
            <a:ext cx="4129930" cy="3688770"/>
          </a:xfrm>
          <a:prstGeom prst="rect">
            <a:avLst/>
          </a:prstGeom>
        </p:spPr>
      </p:pic>
      <p:sp>
        <p:nvSpPr>
          <p:cNvPr id="6" name="Content Placeholder 4">
            <a:extLst>
              <a:ext uri="{FF2B5EF4-FFF2-40B4-BE49-F238E27FC236}">
                <a16:creationId xmlns:a16="http://schemas.microsoft.com/office/drawing/2014/main" id="{15482233-CC84-3C4A-8F52-207CCF7C7B7F}"/>
              </a:ext>
            </a:extLst>
          </p:cNvPr>
          <p:cNvSpPr>
            <a:spLocks noGrp="1"/>
          </p:cNvSpPr>
          <p:nvPr>
            <p:ph idx="1"/>
          </p:nvPr>
        </p:nvSpPr>
        <p:spPr>
          <a:xfrm>
            <a:off x="5455452" y="1368870"/>
            <a:ext cx="6146800" cy="4073525"/>
          </a:xfrm>
        </p:spPr>
        <p:txBody>
          <a:bodyPr>
            <a:noAutofit/>
          </a:bodyPr>
          <a:lstStyle/>
          <a:p>
            <a:pPr marL="0" indent="0">
              <a:buClr>
                <a:srgbClr val="447ABE"/>
              </a:buClr>
              <a:buSzPct val="80000"/>
              <a:buNone/>
            </a:pPr>
            <a:r>
              <a:rPr lang="en-US" sz="2400" dirty="0"/>
              <a:t>At the Weitzman Institute, we value a culture of equity, inclusiveness, diversity, and mutually respectful dialogue. We want to ensure that all feel welcome. </a:t>
            </a:r>
            <a:br>
              <a:rPr lang="en-US" sz="2400" dirty="0"/>
            </a:br>
            <a:endParaRPr lang="en-US" sz="2400" dirty="0"/>
          </a:p>
          <a:p>
            <a:pPr marL="0" indent="0">
              <a:buClr>
                <a:srgbClr val="447ABE"/>
              </a:buClr>
              <a:buSzPct val="80000"/>
              <a:buNone/>
            </a:pPr>
            <a:r>
              <a:rPr lang="en-US" sz="2400" b="1" dirty="0"/>
              <a:t>If there is anything said in our program that makes you feel uncomfortable, please let us know.</a:t>
            </a:r>
          </a:p>
        </p:txBody>
      </p:sp>
    </p:spTree>
    <p:extLst>
      <p:ext uri="{BB962C8B-B14F-4D97-AF65-F5344CB8AC3E}">
        <p14:creationId xmlns:p14="http://schemas.microsoft.com/office/powerpoint/2010/main" val="647982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6380</TotalTime>
  <Words>3822</Words>
  <Application>Microsoft Office PowerPoint</Application>
  <PresentationFormat>Widescreen</PresentationFormat>
  <Paragraphs>422</Paragraphs>
  <Slides>40</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.Hiragino Kaku Gothic Interface W3</vt:lpstr>
      <vt:lpstr>Aptos</vt:lpstr>
      <vt:lpstr>Arial</vt:lpstr>
      <vt:lpstr>Calibri</vt:lpstr>
      <vt:lpstr>Cambria</vt:lpstr>
      <vt:lpstr>GlyphLessFont</vt:lpstr>
      <vt:lpstr>Open Sans</vt:lpstr>
      <vt:lpstr>Play</vt:lpstr>
      <vt:lpstr>3_Office Theme</vt:lpstr>
      <vt:lpstr>PowerPoint Presentation</vt:lpstr>
      <vt:lpstr>Today’s Agenda</vt:lpstr>
      <vt:lpstr>Technology: Your Zoom Window</vt:lpstr>
      <vt:lpstr>Technology: Your Zoom Window</vt:lpstr>
      <vt:lpstr>Rapid Recaps</vt:lpstr>
      <vt:lpstr>Continuing Education Credits</vt:lpstr>
      <vt:lpstr>Disclosure</vt:lpstr>
      <vt:lpstr>Acknowledgements</vt:lpstr>
      <vt:lpstr>PowerPoint Presentation</vt:lpstr>
      <vt:lpstr>Series Learning Objectives</vt:lpstr>
      <vt:lpstr>Session Learning Objectives</vt:lpstr>
      <vt:lpstr>Goals of Weight Management</vt:lpstr>
      <vt:lpstr>Whole Person Health</vt:lpstr>
      <vt:lpstr>Perceived Patient Barriers to Change in Obesity</vt:lpstr>
      <vt:lpstr>Types of Motivation</vt:lpstr>
      <vt:lpstr>Motivational Interviewing</vt:lpstr>
      <vt:lpstr>Benefits of MI</vt:lpstr>
      <vt:lpstr>Criticism of MI</vt:lpstr>
      <vt:lpstr>Theory of MI</vt:lpstr>
      <vt:lpstr>Stages of Change</vt:lpstr>
      <vt:lpstr>Description and Examples of the Five A’s</vt:lpstr>
      <vt:lpstr>PowerPoint Presentation</vt:lpstr>
      <vt:lpstr>Using Person-First Language</vt:lpstr>
      <vt:lpstr>Preferred Terms to Discussing Obesity</vt:lpstr>
      <vt:lpstr>Be Aware of Unconscious Bias</vt:lpstr>
      <vt:lpstr>Reframing the Conversation About Obesity: Language Matters</vt:lpstr>
      <vt:lpstr>Promoting Health Benefits Positively</vt:lpstr>
      <vt:lpstr>Reassuring Patients</vt:lpstr>
      <vt:lpstr>Goal Setting</vt:lpstr>
      <vt:lpstr>SMART Goal Example</vt:lpstr>
      <vt:lpstr>PowerPoint Presentation</vt:lpstr>
      <vt:lpstr>Key Takeaways</vt:lpstr>
      <vt:lpstr>Celebrate Your Achievements</vt:lpstr>
      <vt:lpstr>Celebration Strategies</vt:lpstr>
      <vt:lpstr>Show Stoppers</vt:lpstr>
      <vt:lpstr>Celebration Tools</vt:lpstr>
      <vt:lpstr>Supporting Books and Articles</vt:lpstr>
      <vt:lpstr>Thank You</vt:lpstr>
      <vt:lpstr>QI Coaching Office Hours</vt:lpstr>
      <vt:lpstr>Post-Work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Glasner, Melissa</dc:creator>
  <cp:lastModifiedBy>Erika Fox</cp:lastModifiedBy>
  <cp:revision>157</cp:revision>
  <dcterms:created xsi:type="dcterms:W3CDTF">2024-07-12T16:29:31Z</dcterms:created>
  <dcterms:modified xsi:type="dcterms:W3CDTF">2024-10-08T21:05:57Z</dcterms:modified>
</cp:coreProperties>
</file>