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0"/>
  </p:notesMasterIdLst>
  <p:sldIdLst>
    <p:sldId id="474" r:id="rId4"/>
    <p:sldId id="515" r:id="rId5"/>
    <p:sldId id="516" r:id="rId6"/>
    <p:sldId id="520" r:id="rId7"/>
    <p:sldId id="524" r:id="rId8"/>
    <p:sldId id="533" r:id="rId9"/>
    <p:sldId id="528" r:id="rId10"/>
    <p:sldId id="526" r:id="rId11"/>
    <p:sldId id="517" r:id="rId12"/>
    <p:sldId id="518" r:id="rId13"/>
    <p:sldId id="531" r:id="rId14"/>
    <p:sldId id="527" r:id="rId15"/>
    <p:sldId id="522" r:id="rId16"/>
    <p:sldId id="529" r:id="rId17"/>
    <p:sldId id="523" r:id="rId18"/>
    <p:sldId id="530" r:id="rId19"/>
  </p:sldIdLst>
  <p:sldSz cx="9144000" cy="6858000" type="screen4x3"/>
  <p:notesSz cx="6858000" cy="9144000"/>
  <p:defaultTextStyle>
    <a:defPPr>
      <a:defRPr lang="en-US"/>
    </a:defPPr>
    <a:lvl1pPr marL="0" algn="l" defTabSz="454662" rtl="0" eaLnBrk="1" latinLnBrk="0" hangingPunct="1">
      <a:defRPr sz="1800" kern="1200">
        <a:solidFill>
          <a:schemeClr val="tx1"/>
        </a:solidFill>
        <a:latin typeface="+mn-lt"/>
        <a:ea typeface="+mn-ea"/>
        <a:cs typeface="+mn-cs"/>
      </a:defRPr>
    </a:lvl1pPr>
    <a:lvl2pPr marL="454662" algn="l" defTabSz="454662" rtl="0" eaLnBrk="1" latinLnBrk="0" hangingPunct="1">
      <a:defRPr sz="1800" kern="1200">
        <a:solidFill>
          <a:schemeClr val="tx1"/>
        </a:solidFill>
        <a:latin typeface="+mn-lt"/>
        <a:ea typeface="+mn-ea"/>
        <a:cs typeface="+mn-cs"/>
      </a:defRPr>
    </a:lvl2pPr>
    <a:lvl3pPr marL="909324" algn="l" defTabSz="454662" rtl="0" eaLnBrk="1" latinLnBrk="0" hangingPunct="1">
      <a:defRPr sz="1800" kern="1200">
        <a:solidFill>
          <a:schemeClr val="tx1"/>
        </a:solidFill>
        <a:latin typeface="+mn-lt"/>
        <a:ea typeface="+mn-ea"/>
        <a:cs typeface="+mn-cs"/>
      </a:defRPr>
    </a:lvl3pPr>
    <a:lvl4pPr marL="1363985" algn="l" defTabSz="454662" rtl="0" eaLnBrk="1" latinLnBrk="0" hangingPunct="1">
      <a:defRPr sz="1800" kern="1200">
        <a:solidFill>
          <a:schemeClr val="tx1"/>
        </a:solidFill>
        <a:latin typeface="+mn-lt"/>
        <a:ea typeface="+mn-ea"/>
        <a:cs typeface="+mn-cs"/>
      </a:defRPr>
    </a:lvl4pPr>
    <a:lvl5pPr marL="1818648" algn="l" defTabSz="454662" rtl="0" eaLnBrk="1" latinLnBrk="0" hangingPunct="1">
      <a:defRPr sz="1800" kern="1200">
        <a:solidFill>
          <a:schemeClr val="tx1"/>
        </a:solidFill>
        <a:latin typeface="+mn-lt"/>
        <a:ea typeface="+mn-ea"/>
        <a:cs typeface="+mn-cs"/>
      </a:defRPr>
    </a:lvl5pPr>
    <a:lvl6pPr marL="2273308" algn="l" defTabSz="454662" rtl="0" eaLnBrk="1" latinLnBrk="0" hangingPunct="1">
      <a:defRPr sz="1800" kern="1200">
        <a:solidFill>
          <a:schemeClr val="tx1"/>
        </a:solidFill>
        <a:latin typeface="+mn-lt"/>
        <a:ea typeface="+mn-ea"/>
        <a:cs typeface="+mn-cs"/>
      </a:defRPr>
    </a:lvl6pPr>
    <a:lvl7pPr marL="2727971" algn="l" defTabSz="454662" rtl="0" eaLnBrk="1" latinLnBrk="0" hangingPunct="1">
      <a:defRPr sz="1800" kern="1200">
        <a:solidFill>
          <a:schemeClr val="tx1"/>
        </a:solidFill>
        <a:latin typeface="+mn-lt"/>
        <a:ea typeface="+mn-ea"/>
        <a:cs typeface="+mn-cs"/>
      </a:defRPr>
    </a:lvl7pPr>
    <a:lvl8pPr marL="3182634" algn="l" defTabSz="454662" rtl="0" eaLnBrk="1" latinLnBrk="0" hangingPunct="1">
      <a:defRPr sz="1800" kern="1200">
        <a:solidFill>
          <a:schemeClr val="tx1"/>
        </a:solidFill>
        <a:latin typeface="+mn-lt"/>
        <a:ea typeface="+mn-ea"/>
        <a:cs typeface="+mn-cs"/>
      </a:defRPr>
    </a:lvl8pPr>
    <a:lvl9pPr marL="3637295" algn="l" defTabSz="4546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tha Lawless"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9DC77-FD4D-401E-9C07-951F066C529C}" v="183" dt="2024-06-13T12:32:49.286"/>
    <p1510:client id="{8EFD1DA8-5F1B-4256-9FBF-E1B3567BF4EE}" v="536" dt="2024-06-13T13:17:06.125"/>
    <p1510:client id="{E9D8B57F-205C-4E06-81FA-E55DC5208A09}" v="4" dt="2024-06-12T22:47:06.579"/>
    <p1510:client id="{F82318BD-A97E-4EAA-80A6-F30A0918B344}" v="160" dt="2024-06-13T03:16:03.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B710A-7349-44C7-BA2A-3455870AFEF0}" type="datetimeFigureOut">
              <a:rPr lang="en-US" smtClean="0"/>
              <a:t>6/13/2024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C7D1B-6069-47AA-A5EF-A3A9C19C737E}" type="slidenum">
              <a:rPr lang="en-US" smtClean="0"/>
              <a:t>‹#›</a:t>
            </a:fld>
            <a:endParaRPr lang="en-US"/>
          </a:p>
        </p:txBody>
      </p:sp>
    </p:spTree>
    <p:extLst>
      <p:ext uri="{BB962C8B-B14F-4D97-AF65-F5344CB8AC3E}">
        <p14:creationId xmlns:p14="http://schemas.microsoft.com/office/powerpoint/2010/main" val="2671646678"/>
      </p:ext>
    </p:extLst>
  </p:cSld>
  <p:clrMap bg1="lt1" tx1="dk1" bg2="lt2" tx2="dk2" accent1="accent1" accent2="accent2" accent3="accent3" accent4="accent4" accent5="accent5" accent6="accent6" hlink="hlink" folHlink="folHlink"/>
  <p:notesStyle>
    <a:lvl1pPr marL="0" algn="l" defTabSz="909324" rtl="0" eaLnBrk="1" latinLnBrk="0" hangingPunct="1">
      <a:defRPr sz="1200" kern="1200">
        <a:solidFill>
          <a:schemeClr val="tx1"/>
        </a:solidFill>
        <a:latin typeface="+mn-lt"/>
        <a:ea typeface="+mn-ea"/>
        <a:cs typeface="+mn-cs"/>
      </a:defRPr>
    </a:lvl1pPr>
    <a:lvl2pPr marL="454662" algn="l" defTabSz="909324" rtl="0" eaLnBrk="1" latinLnBrk="0" hangingPunct="1">
      <a:defRPr sz="1200" kern="1200">
        <a:solidFill>
          <a:schemeClr val="tx1"/>
        </a:solidFill>
        <a:latin typeface="+mn-lt"/>
        <a:ea typeface="+mn-ea"/>
        <a:cs typeface="+mn-cs"/>
      </a:defRPr>
    </a:lvl2pPr>
    <a:lvl3pPr marL="909324" algn="l" defTabSz="909324" rtl="0" eaLnBrk="1" latinLnBrk="0" hangingPunct="1">
      <a:defRPr sz="1200" kern="1200">
        <a:solidFill>
          <a:schemeClr val="tx1"/>
        </a:solidFill>
        <a:latin typeface="+mn-lt"/>
        <a:ea typeface="+mn-ea"/>
        <a:cs typeface="+mn-cs"/>
      </a:defRPr>
    </a:lvl3pPr>
    <a:lvl4pPr marL="1363985" algn="l" defTabSz="909324" rtl="0" eaLnBrk="1" latinLnBrk="0" hangingPunct="1">
      <a:defRPr sz="1200" kern="1200">
        <a:solidFill>
          <a:schemeClr val="tx1"/>
        </a:solidFill>
        <a:latin typeface="+mn-lt"/>
        <a:ea typeface="+mn-ea"/>
        <a:cs typeface="+mn-cs"/>
      </a:defRPr>
    </a:lvl4pPr>
    <a:lvl5pPr marL="1818648" algn="l" defTabSz="909324" rtl="0" eaLnBrk="1" latinLnBrk="0" hangingPunct="1">
      <a:defRPr sz="1200" kern="1200">
        <a:solidFill>
          <a:schemeClr val="tx1"/>
        </a:solidFill>
        <a:latin typeface="+mn-lt"/>
        <a:ea typeface="+mn-ea"/>
        <a:cs typeface="+mn-cs"/>
      </a:defRPr>
    </a:lvl5pPr>
    <a:lvl6pPr marL="2273308" algn="l" defTabSz="909324" rtl="0" eaLnBrk="1" latinLnBrk="0" hangingPunct="1">
      <a:defRPr sz="1200" kern="1200">
        <a:solidFill>
          <a:schemeClr val="tx1"/>
        </a:solidFill>
        <a:latin typeface="+mn-lt"/>
        <a:ea typeface="+mn-ea"/>
        <a:cs typeface="+mn-cs"/>
      </a:defRPr>
    </a:lvl6pPr>
    <a:lvl7pPr marL="2727971" algn="l" defTabSz="909324" rtl="0" eaLnBrk="1" latinLnBrk="0" hangingPunct="1">
      <a:defRPr sz="1200" kern="1200">
        <a:solidFill>
          <a:schemeClr val="tx1"/>
        </a:solidFill>
        <a:latin typeface="+mn-lt"/>
        <a:ea typeface="+mn-ea"/>
        <a:cs typeface="+mn-cs"/>
      </a:defRPr>
    </a:lvl7pPr>
    <a:lvl8pPr marL="3182634" algn="l" defTabSz="909324" rtl="0" eaLnBrk="1" latinLnBrk="0" hangingPunct="1">
      <a:defRPr sz="1200" kern="1200">
        <a:solidFill>
          <a:schemeClr val="tx1"/>
        </a:solidFill>
        <a:latin typeface="+mn-lt"/>
        <a:ea typeface="+mn-ea"/>
        <a:cs typeface="+mn-cs"/>
      </a:defRPr>
    </a:lvl8pPr>
    <a:lvl9pPr marL="3637295" algn="l" defTabSz="909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a:p>
        </p:txBody>
      </p:sp>
    </p:spTree>
    <p:extLst>
      <p:ext uri="{BB962C8B-B14F-4D97-AF65-F5344CB8AC3E}">
        <p14:creationId xmlns:p14="http://schemas.microsoft.com/office/powerpoint/2010/main" val="194230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a:t>
            </a:r>
          </a:p>
        </p:txBody>
      </p:sp>
      <p:sp>
        <p:nvSpPr>
          <p:cNvPr id="4" name="Slide Number Placeholder 3"/>
          <p:cNvSpPr>
            <a:spLocks noGrp="1"/>
          </p:cNvSpPr>
          <p:nvPr>
            <p:ph type="sldNum" sz="quarter" idx="10"/>
          </p:nvPr>
        </p:nvSpPr>
        <p:spPr/>
        <p:txBody>
          <a:bodyPr/>
          <a:lstStyle/>
          <a:p>
            <a:fld id="{A0FC7D1B-6069-47AA-A5EF-A3A9C19C737E}" type="slidenum">
              <a:rPr lang="en-US" smtClean="0"/>
              <a:t>10</a:t>
            </a:fld>
            <a:endParaRPr lang="en-US"/>
          </a:p>
        </p:txBody>
      </p:sp>
    </p:spTree>
    <p:extLst>
      <p:ext uri="{BB962C8B-B14F-4D97-AF65-F5344CB8AC3E}">
        <p14:creationId xmlns:p14="http://schemas.microsoft.com/office/powerpoint/2010/main" val="248636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total of 21 safe sleep pamphlets were distributed over the 4 weeks that we collected data. 67% were provided in English and 33% were provided in Spanish. These findings align with the data we collected prior to implementation of the project. It was identified that over a 3 month time period that there were 52 newborn visits and 69% of the families were English speaking and 31% spoke Spanish, which this language data correlates with our findings.</a:t>
            </a:r>
          </a:p>
        </p:txBody>
      </p:sp>
      <p:sp>
        <p:nvSpPr>
          <p:cNvPr id="4" name="Slide Number Placeholder 3"/>
          <p:cNvSpPr>
            <a:spLocks noGrp="1"/>
          </p:cNvSpPr>
          <p:nvPr>
            <p:ph type="sldNum" sz="quarter" idx="5"/>
          </p:nvPr>
        </p:nvSpPr>
        <p:spPr/>
        <p:txBody>
          <a:bodyPr/>
          <a:lstStyle/>
          <a:p>
            <a:fld id="{A0FC7D1B-6069-47AA-A5EF-A3A9C19C737E}" type="slidenum">
              <a:rPr lang="en-US" smtClean="0"/>
              <a:t>12</a:t>
            </a:fld>
            <a:endParaRPr lang="en-US"/>
          </a:p>
        </p:txBody>
      </p:sp>
    </p:spTree>
    <p:extLst>
      <p:ext uri="{BB962C8B-B14F-4D97-AF65-F5344CB8AC3E}">
        <p14:creationId xmlns:p14="http://schemas.microsoft.com/office/powerpoint/2010/main" val="201756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It was very apparent that time was the biggest challenge in the implementation of our QI project. Trying to find time outside of leadership's and staff's already very busy schedule was difficult. This led to another challenge of deciding who the distribution of resources would be delegated to. Eventually we found a way for them to be distributed as a part of an already working process. </a:t>
            </a:r>
            <a:endParaRPr lang="en-US"/>
          </a:p>
          <a:p>
            <a:r>
              <a:rPr lang="en-US">
                <a:ea typeface="Calibri"/>
                <a:cs typeface="Calibri"/>
              </a:rPr>
              <a:t>Limitations for our study included a small sample size, which can also be associated with a challenge, which was time. During the 4 week time frame that data was collected, no cribs were provided to families. Of note, the month prior to us collecting data, a crib was provided to a family in need. Our small sample size limitation is likely related to the fact that we only collected data over a 4 week time frame. Another limitation to our project was the margin for error was increased due to the hand written collection of data. </a:t>
            </a:r>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13</a:t>
            </a:fld>
            <a:endParaRPr lang="en-US"/>
          </a:p>
        </p:txBody>
      </p:sp>
    </p:spTree>
    <p:extLst>
      <p:ext uri="{BB962C8B-B14F-4D97-AF65-F5344CB8AC3E}">
        <p14:creationId xmlns:p14="http://schemas.microsoft.com/office/powerpoint/2010/main" val="71703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did you learn</a:t>
            </a:r>
          </a:p>
        </p:txBody>
      </p:sp>
      <p:sp>
        <p:nvSpPr>
          <p:cNvPr id="4" name="Slide Number Placeholder 3"/>
          <p:cNvSpPr>
            <a:spLocks noGrp="1"/>
          </p:cNvSpPr>
          <p:nvPr>
            <p:ph type="sldNum" sz="quarter" idx="5"/>
          </p:nvPr>
        </p:nvSpPr>
        <p:spPr/>
        <p:txBody>
          <a:bodyPr/>
          <a:lstStyle/>
          <a:p>
            <a:fld id="{A0FC7D1B-6069-47AA-A5EF-A3A9C19C737E}" type="slidenum">
              <a:rPr lang="en-US" smtClean="0"/>
              <a:t>15</a:t>
            </a:fld>
            <a:endParaRPr lang="en-US"/>
          </a:p>
        </p:txBody>
      </p:sp>
    </p:spTree>
    <p:extLst>
      <p:ext uri="{BB962C8B-B14F-4D97-AF65-F5344CB8AC3E}">
        <p14:creationId xmlns:p14="http://schemas.microsoft.com/office/powerpoint/2010/main" val="158082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did you learn</a:t>
            </a:r>
          </a:p>
        </p:txBody>
      </p:sp>
      <p:sp>
        <p:nvSpPr>
          <p:cNvPr id="4" name="Slide Number Placeholder 3"/>
          <p:cNvSpPr>
            <a:spLocks noGrp="1"/>
          </p:cNvSpPr>
          <p:nvPr>
            <p:ph type="sldNum" sz="quarter" idx="5"/>
          </p:nvPr>
        </p:nvSpPr>
        <p:spPr/>
        <p:txBody>
          <a:bodyPr/>
          <a:lstStyle/>
          <a:p>
            <a:fld id="{A0FC7D1B-6069-47AA-A5EF-A3A9C19C737E}" type="slidenum">
              <a:rPr lang="en-US" smtClean="0"/>
              <a:t>16</a:t>
            </a:fld>
            <a:endParaRPr lang="en-US"/>
          </a:p>
        </p:txBody>
      </p:sp>
    </p:spTree>
    <p:extLst>
      <p:ext uri="{BB962C8B-B14F-4D97-AF65-F5344CB8AC3E}">
        <p14:creationId xmlns:p14="http://schemas.microsoft.com/office/powerpoint/2010/main" val="91554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a:t>
            </a:r>
          </a:p>
          <a:p>
            <a:r>
              <a:rPr lang="en-US"/>
              <a:t>and this is because in 1992, the American Academy of Pediatrics (AAP) issued a recommended placing infants in a supine position for sleep to reduce the incidence of SIDS.</a:t>
            </a:r>
          </a:p>
          <a:p>
            <a:endParaRPr lang="en-US">
              <a:cs typeface="Calibri"/>
            </a:endParaRPr>
          </a:p>
        </p:txBody>
      </p:sp>
      <p:sp>
        <p:nvSpPr>
          <p:cNvPr id="4" name="Slide Number Placeholder 3"/>
          <p:cNvSpPr>
            <a:spLocks noGrp="1"/>
          </p:cNvSpPr>
          <p:nvPr>
            <p:ph type="sldNum" sz="quarter" idx="10"/>
          </p:nvPr>
        </p:nvSpPr>
        <p:spPr/>
        <p:txBody>
          <a:bodyPr/>
          <a:lstStyle/>
          <a:p>
            <a:fld id="{A0FC7D1B-6069-47AA-A5EF-A3A9C19C737E}" type="slidenum">
              <a:rPr lang="en-US" smtClean="0"/>
              <a:t>2</a:t>
            </a:fld>
            <a:endParaRPr lang="en-US"/>
          </a:p>
        </p:txBody>
      </p:sp>
    </p:spTree>
    <p:extLst>
      <p:ext uri="{BB962C8B-B14F-4D97-AF65-F5344CB8AC3E}">
        <p14:creationId xmlns:p14="http://schemas.microsoft.com/office/powerpoint/2010/main" val="364654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a:t>
            </a:r>
          </a:p>
        </p:txBody>
      </p:sp>
      <p:sp>
        <p:nvSpPr>
          <p:cNvPr id="4" name="Slide Number Placeholder 3"/>
          <p:cNvSpPr>
            <a:spLocks noGrp="1"/>
          </p:cNvSpPr>
          <p:nvPr>
            <p:ph type="sldNum" sz="quarter" idx="10"/>
          </p:nvPr>
        </p:nvSpPr>
        <p:spPr/>
        <p:txBody>
          <a:bodyPr/>
          <a:lstStyle/>
          <a:p>
            <a:fld id="{A0FC7D1B-6069-47AA-A5EF-A3A9C19C737E}" type="slidenum">
              <a:rPr lang="en-US" smtClean="0"/>
              <a:t>3</a:t>
            </a:fld>
            <a:endParaRPr lang="en-US"/>
          </a:p>
        </p:txBody>
      </p:sp>
    </p:spTree>
    <p:extLst>
      <p:ext uri="{BB962C8B-B14F-4D97-AF65-F5344CB8AC3E}">
        <p14:creationId xmlns:p14="http://schemas.microsoft.com/office/powerpoint/2010/main" val="163502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family reported that their baby was </a:t>
            </a:r>
            <a:r>
              <a:rPr lang="en-US" err="1">
                <a:ea typeface="Calibri"/>
                <a:cs typeface="Calibri"/>
              </a:rPr>
              <a:t>cosleeping</a:t>
            </a:r>
            <a:r>
              <a:rPr lang="en-US">
                <a:ea typeface="Calibri"/>
                <a:cs typeface="Calibri"/>
              </a:rPr>
              <a:t> with them and we identified a problem when we realized that there were no safe sleep resources available to provide to them in clinic. Contributing factors to the problem included a lack of a formal process to disperse resources, the thought that there was not enough time to provide any resources, and the lack of resources themselves.</a:t>
            </a:r>
          </a:p>
        </p:txBody>
      </p:sp>
      <p:sp>
        <p:nvSpPr>
          <p:cNvPr id="4" name="Slide Number Placeholder 3"/>
          <p:cNvSpPr>
            <a:spLocks noGrp="1"/>
          </p:cNvSpPr>
          <p:nvPr>
            <p:ph type="sldNum" sz="quarter" idx="10"/>
          </p:nvPr>
        </p:nvSpPr>
        <p:spPr/>
        <p:txBody>
          <a:bodyPr/>
          <a:lstStyle/>
          <a:p>
            <a:fld id="{A0FC7D1B-6069-47AA-A5EF-A3A9C19C737E}" type="slidenum">
              <a:rPr lang="en-US" smtClean="0"/>
              <a:t>4</a:t>
            </a:fld>
            <a:endParaRPr lang="en-US"/>
          </a:p>
        </p:txBody>
      </p:sp>
    </p:spTree>
    <p:extLst>
      <p:ext uri="{BB962C8B-B14F-4D97-AF65-F5344CB8AC3E}">
        <p14:creationId xmlns:p14="http://schemas.microsoft.com/office/powerpoint/2010/main" val="412264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a:t>
            </a:r>
          </a:p>
          <a:p>
            <a:r>
              <a:rPr lang="en-US"/>
              <a:t>How did you narrow the focus of your project?</a:t>
            </a:r>
            <a:endParaRPr lang="en-US">
              <a:ea typeface="Calibri"/>
              <a:cs typeface="Calibri"/>
            </a:endParaRPr>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a:p>
        </p:txBody>
      </p:sp>
    </p:spTree>
    <p:extLst>
      <p:ext uri="{BB962C8B-B14F-4D97-AF65-F5344CB8AC3E}">
        <p14:creationId xmlns:p14="http://schemas.microsoft.com/office/powerpoint/2010/main" val="360849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0FC7D1B-6069-47AA-A5EF-A3A9C19C737E}" type="slidenum">
              <a:rPr lang="en-US" smtClean="0"/>
              <a:t>6</a:t>
            </a:fld>
            <a:endParaRPr lang="en-US"/>
          </a:p>
        </p:txBody>
      </p:sp>
    </p:spTree>
    <p:extLst>
      <p:ext uri="{BB962C8B-B14F-4D97-AF65-F5344CB8AC3E}">
        <p14:creationId xmlns:p14="http://schemas.microsoft.com/office/powerpoint/2010/main" val="281480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way we decided to measure the effectiveness of our project was based upon the number of cribs and safe sleep pamphlets that were distributed over a specified time frame.</a:t>
            </a:r>
          </a:p>
        </p:txBody>
      </p:sp>
      <p:sp>
        <p:nvSpPr>
          <p:cNvPr id="4" name="Slide Number Placeholder 3"/>
          <p:cNvSpPr>
            <a:spLocks noGrp="1"/>
          </p:cNvSpPr>
          <p:nvPr>
            <p:ph type="sldNum" sz="quarter" idx="10"/>
          </p:nvPr>
        </p:nvSpPr>
        <p:spPr/>
        <p:txBody>
          <a:bodyPr/>
          <a:lstStyle/>
          <a:p>
            <a:fld id="{A0FC7D1B-6069-47AA-A5EF-A3A9C19C737E}" type="slidenum">
              <a:rPr lang="en-US" smtClean="0"/>
              <a:t>7</a:t>
            </a:fld>
            <a:endParaRPr lang="en-US"/>
          </a:p>
        </p:txBody>
      </p:sp>
    </p:spTree>
    <p:extLst>
      <p:ext uri="{BB962C8B-B14F-4D97-AF65-F5344CB8AC3E}">
        <p14:creationId xmlns:p14="http://schemas.microsoft.com/office/powerpoint/2010/main" val="263025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Data we collected prior to the implementation of our project included the number of well visits that were performed for children up to the age of 1 during a 3 month time period. The list that we were provided included the patient's age, the provider that saw them, as well as the date of the visit. We needed to review this data prior to the implementation of our project, so that we knew how many cribs, as well as safe sleep pamphlets to order. </a:t>
            </a:r>
            <a:r>
              <a:rPr lang="en-US"/>
              <a:t>We also wanted to know what the primary language was for the families seen during this 3 month time period, to ensure an accurate order of safe sleep pamphlets in English and Spanish was placed. This information was also valid when we considered what cribs to order because the cribs could come with an instruction manual in Spanish.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0FC7D1B-6069-47AA-A5EF-A3A9C19C737E}" type="slidenum">
              <a:rPr lang="en-US" smtClean="0"/>
              <a:t>8</a:t>
            </a:fld>
            <a:endParaRPr lang="en-US"/>
          </a:p>
        </p:txBody>
      </p:sp>
    </p:spTree>
    <p:extLst>
      <p:ext uri="{BB962C8B-B14F-4D97-AF65-F5344CB8AC3E}">
        <p14:creationId xmlns:p14="http://schemas.microsoft.com/office/powerpoint/2010/main" val="72402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a:t>
            </a:r>
          </a:p>
        </p:txBody>
      </p:sp>
      <p:sp>
        <p:nvSpPr>
          <p:cNvPr id="4" name="Slide Number Placeholder 3"/>
          <p:cNvSpPr>
            <a:spLocks noGrp="1"/>
          </p:cNvSpPr>
          <p:nvPr>
            <p:ph type="sldNum" sz="quarter" idx="10"/>
          </p:nvPr>
        </p:nvSpPr>
        <p:spPr/>
        <p:txBody>
          <a:bodyPr/>
          <a:lstStyle/>
          <a:p>
            <a:fld id="{A0FC7D1B-6069-47AA-A5EF-A3A9C19C737E}" type="slidenum">
              <a:rPr lang="en-US" smtClean="0"/>
              <a:t>9</a:t>
            </a:fld>
            <a:endParaRPr lang="en-US"/>
          </a:p>
        </p:txBody>
      </p:sp>
    </p:spTree>
    <p:extLst>
      <p:ext uri="{BB962C8B-B14F-4D97-AF65-F5344CB8AC3E}">
        <p14:creationId xmlns:p14="http://schemas.microsoft.com/office/powerpoint/2010/main" val="52994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B0A0F8-9D41-C34C-9D36-F22A7697DB93}"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0A0F8-9D41-C34C-9D36-F22A7697DB93}"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0A0F8-9D41-C34C-9D36-F22A7697DB93}"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0A0F8-9D41-C34C-9D36-F22A7697DB93}"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6/13/2024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109527" y="1029808"/>
            <a:ext cx="8920173"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r>
              <a:rPr lang="en-US" altLang="en-US" sz="4800" b="1" kern="0">
                <a:solidFill>
                  <a:schemeClr val="bg1"/>
                </a:solidFill>
              </a:rPr>
              <a:t>Experiences from a Quality Improvement Effort</a:t>
            </a:r>
          </a:p>
          <a:p>
            <a:pPr marL="336427" indent="-336427" algn="ctr" eaLnBrk="0" hangingPunct="0">
              <a:buClr>
                <a:schemeClr val="hlink"/>
              </a:buClr>
              <a:buSzPct val="75000"/>
              <a:defRPr/>
            </a:pPr>
            <a:endParaRPr lang="en-US" altLang="en-US" sz="3200" b="1" kern="0">
              <a:solidFill>
                <a:schemeClr val="accent1"/>
              </a:solidFill>
            </a:endParaRPr>
          </a:p>
          <a:p>
            <a:pPr marL="336427" indent="-336427" algn="ctr" eaLnBrk="0" hangingPunct="0">
              <a:buClr>
                <a:schemeClr val="hlink"/>
              </a:buClr>
              <a:buSzPct val="75000"/>
              <a:defRPr/>
            </a:pPr>
            <a:r>
              <a:rPr lang="en-US" altLang="en-US" sz="3200" b="1" kern="0">
                <a:solidFill>
                  <a:schemeClr val="accent1"/>
                </a:solidFill>
              </a:rPr>
              <a:t>Julia Donovan and Emily Spraggs</a:t>
            </a:r>
          </a:p>
          <a:p>
            <a:pPr marL="336427" indent="-336427" algn="ctr" eaLnBrk="0" hangingPunct="0">
              <a:buClr>
                <a:schemeClr val="hlink"/>
              </a:buClr>
              <a:buSzPct val="75000"/>
              <a:defRPr/>
            </a:pPr>
            <a:endParaRPr lang="en-US" altLang="en-US" sz="3200" b="1" kern="0">
              <a:solidFill>
                <a:schemeClr val="accent1"/>
              </a:solidFill>
            </a:endParaRPr>
          </a:p>
          <a:p>
            <a:pPr marL="336427" indent="-336427" algn="ctr" eaLnBrk="0" hangingPunct="0">
              <a:buClr>
                <a:schemeClr val="hlink"/>
              </a:buClr>
              <a:buSzPct val="75000"/>
              <a:defRPr/>
            </a:pPr>
            <a:r>
              <a:rPr lang="en-US" altLang="en-US" sz="3200" b="1" kern="0">
                <a:solidFill>
                  <a:schemeClr val="accent1"/>
                </a:solidFill>
              </a:rPr>
              <a:t>June 13, 2024</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257021"/>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8837" y="5382467"/>
            <a:ext cx="7458075" cy="584775"/>
          </a:xfrm>
          <a:prstGeom prst="rect">
            <a:avLst/>
          </a:prstGeom>
          <a:noFill/>
        </p:spPr>
        <p:txBody>
          <a:bodyPr wrap="square" rtlCol="0">
            <a:spAutoFit/>
          </a:bodyPr>
          <a:lstStyle/>
          <a:p>
            <a:r>
              <a:rPr lang="en-US" sz="3200">
                <a:solidFill>
                  <a:srgbClr val="893BC3"/>
                </a:solidFill>
                <a:latin typeface="Aharoni" panose="02010803020104030203" pitchFamily="2" charset="-79"/>
                <a:cs typeface="Aharoni" panose="02010803020104030203" pitchFamily="2" charset="-79"/>
              </a:rPr>
              <a:t>Nurse Practitioner &amp; Post-Doctoral</a:t>
            </a:r>
          </a:p>
        </p:txBody>
      </p:sp>
      <p:sp>
        <p:nvSpPr>
          <p:cNvPr id="3" name="Rectangle 2"/>
          <p:cNvSpPr/>
          <p:nvPr/>
        </p:nvSpPr>
        <p:spPr>
          <a:xfrm>
            <a:off x="1914525" y="5717513"/>
            <a:ext cx="5668690" cy="523220"/>
          </a:xfrm>
          <a:prstGeom prst="rect">
            <a:avLst/>
          </a:prstGeom>
        </p:spPr>
        <p:txBody>
          <a:bodyPr wrap="square">
            <a:spAutoFit/>
          </a:bodyPr>
          <a:lstStyle/>
          <a:p>
            <a:r>
              <a:rPr lang="en-US" sz="2800">
                <a:solidFill>
                  <a:schemeClr val="tx2">
                    <a:lumMod val="40000"/>
                    <a:lumOff val="60000"/>
                  </a:schemeClr>
                </a:solidFill>
                <a:latin typeface="Aharoni" panose="02010803020104030203" pitchFamily="2" charset="-79"/>
                <a:cs typeface="Aharoni" panose="02010803020104030203" pitchFamily="2" charset="-79"/>
              </a:rPr>
              <a:t>Training Programs</a:t>
            </a:r>
          </a:p>
        </p:txBody>
      </p:sp>
    </p:spTree>
    <p:extLst>
      <p:ext uri="{BB962C8B-B14F-4D97-AF65-F5344CB8AC3E}">
        <p14:creationId xmlns:p14="http://schemas.microsoft.com/office/powerpoint/2010/main" val="543460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67581" y="773825"/>
            <a:ext cx="7111207" cy="685800"/>
          </a:xfrm>
          <a:ln>
            <a:noFill/>
          </a:ln>
        </p:spPr>
        <p:txBody>
          <a:bodyPr/>
          <a:lstStyle/>
          <a:p>
            <a:r>
              <a:rPr lang="en-US" sz="3600" b="1">
                <a:solidFill>
                  <a:schemeClr val="tx2"/>
                </a:solidFill>
                <a:latin typeface="+mn-lt"/>
                <a:ea typeface="Calibri"/>
                <a:cs typeface="Calibri"/>
              </a:rPr>
              <a:t>Crib Distribution</a:t>
            </a:r>
          </a:p>
        </p:txBody>
      </p:sp>
      <p:sp>
        <p:nvSpPr>
          <p:cNvPr id="27" name="Slide Number Placeholder 1"/>
          <p:cNvSpPr>
            <a:spLocks noGrp="1"/>
          </p:cNvSpPr>
          <p:nvPr>
            <p:ph type="sldNum" sz="quarter" idx="12"/>
          </p:nvPr>
        </p:nvSpPr>
        <p:spPr>
          <a:xfrm>
            <a:off x="6526060" y="6212320"/>
            <a:ext cx="2104373" cy="451349"/>
          </a:xfrm>
          <a:ln>
            <a:noFill/>
          </a:ln>
        </p:spPr>
        <p:txBody>
          <a:bodyPr/>
          <a:lstStyle/>
          <a:p>
            <a:pPr algn="r">
              <a:defRPr/>
            </a:pPr>
            <a:fld id="{E65720E2-1DD1-46DD-BCF8-E553B3731CA8}" type="slidenum">
              <a:rPr lang="en-US" altLang="en-US" sz="1400" b="1">
                <a:solidFill>
                  <a:schemeClr val="bg1"/>
                </a:solidFill>
                <a:latin typeface="Times New Roman" panose="02020603050405020304" pitchFamily="18" charset="0"/>
                <a:cs typeface="Times New Roman" panose="02020603050405020304" pitchFamily="18" charset="0"/>
              </a:rPr>
              <a:pPr algn="r">
                <a:defRPr/>
              </a:pPr>
              <a:t>10</a:t>
            </a:fld>
            <a:endParaRPr lang="en-US" altLang="en-US" sz="1400" b="1">
              <a:solidFill>
                <a:schemeClr val="bg1"/>
              </a:solidFill>
              <a:latin typeface="Times New Roman" panose="02020603050405020304" pitchFamily="18"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25813CA7-AE02-CF19-497A-A93DA5BE8932}"/>
              </a:ext>
            </a:extLst>
          </p:cNvPr>
          <p:cNvPicPr>
            <a:picLocks noChangeAspect="1"/>
          </p:cNvPicPr>
          <p:nvPr/>
        </p:nvPicPr>
        <p:blipFill rotWithShape="1">
          <a:blip r:embed="rId3"/>
          <a:srcRect l="26995" t="15661" r="6516" b="3371"/>
          <a:stretch/>
        </p:blipFill>
        <p:spPr>
          <a:xfrm>
            <a:off x="1337554" y="1460418"/>
            <a:ext cx="6079801" cy="4627340"/>
          </a:xfrm>
          <a:prstGeom prst="rect">
            <a:avLst/>
          </a:prstGeom>
        </p:spPr>
      </p:pic>
    </p:spTree>
    <p:extLst>
      <p:ext uri="{BB962C8B-B14F-4D97-AF65-F5344CB8AC3E}">
        <p14:creationId xmlns:p14="http://schemas.microsoft.com/office/powerpoint/2010/main" val="121242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0B73A61-7AA4-3626-3249-23A9389577D3}"/>
              </a:ext>
            </a:extLst>
          </p:cNvPr>
          <p:cNvPicPr>
            <a:picLocks noChangeAspect="1"/>
          </p:cNvPicPr>
          <p:nvPr/>
        </p:nvPicPr>
        <p:blipFill rotWithShape="1">
          <a:blip r:embed="rId2"/>
          <a:srcRect l="43567" t="16842" r="25146" b="1170"/>
          <a:stretch/>
        </p:blipFill>
        <p:spPr>
          <a:xfrm>
            <a:off x="1270000" y="1386973"/>
            <a:ext cx="2921014" cy="471905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70BC2149-86C1-E419-92C3-5A6DD625EC47}"/>
              </a:ext>
            </a:extLst>
          </p:cNvPr>
          <p:cNvPicPr>
            <a:picLocks noChangeAspect="1"/>
          </p:cNvPicPr>
          <p:nvPr/>
        </p:nvPicPr>
        <p:blipFill rotWithShape="1">
          <a:blip r:embed="rId3"/>
          <a:srcRect l="45029" t="17456" r="23830" b="7251"/>
          <a:stretch/>
        </p:blipFill>
        <p:spPr>
          <a:xfrm>
            <a:off x="4384843" y="1388643"/>
            <a:ext cx="2952518" cy="4710705"/>
          </a:xfrm>
          <a:prstGeom prst="rect">
            <a:avLst/>
          </a:prstGeom>
        </p:spPr>
      </p:pic>
    </p:spTree>
    <p:extLst>
      <p:ext uri="{BB962C8B-B14F-4D97-AF65-F5344CB8AC3E}">
        <p14:creationId xmlns:p14="http://schemas.microsoft.com/office/powerpoint/2010/main" val="376866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Results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12</a:t>
            </a:fld>
            <a:endParaRPr lang="en-US" altLang="en-US" sz="1400" b="0">
              <a:solidFill>
                <a:schemeClr val="bg1"/>
              </a:solidFill>
              <a:latin typeface="Times New Roman" pitchFamily="18" charset="0"/>
              <a:ea typeface="MS PGothic" pitchFamily="34" charset="-128"/>
            </a:endParaRPr>
          </a:p>
        </p:txBody>
      </p:sp>
      <p:pic>
        <p:nvPicPr>
          <p:cNvPr id="2" name="Picture 1" descr="A pie chart of a sleep number&#10;&#10;Description automatically generated">
            <a:extLst>
              <a:ext uri="{FF2B5EF4-FFF2-40B4-BE49-F238E27FC236}">
                <a16:creationId xmlns:a16="http://schemas.microsoft.com/office/drawing/2014/main" id="{AE78FCBE-039D-011C-3E9F-C84225F2E373}"/>
              </a:ext>
            </a:extLst>
          </p:cNvPr>
          <p:cNvPicPr>
            <a:picLocks noChangeAspect="1"/>
          </p:cNvPicPr>
          <p:nvPr/>
        </p:nvPicPr>
        <p:blipFill>
          <a:blip r:embed="rId3"/>
          <a:stretch>
            <a:fillRect/>
          </a:stretch>
        </p:blipFill>
        <p:spPr>
          <a:xfrm>
            <a:off x="672501" y="1712254"/>
            <a:ext cx="7798999" cy="4008587"/>
          </a:xfrm>
          <a:prstGeom prst="rect">
            <a:avLst/>
          </a:prstGeom>
        </p:spPr>
      </p:pic>
    </p:spTree>
    <p:extLst>
      <p:ext uri="{BB962C8B-B14F-4D97-AF65-F5344CB8AC3E}">
        <p14:creationId xmlns:p14="http://schemas.microsoft.com/office/powerpoint/2010/main" val="36432624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Results (cont.)</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a:bodyPr>
          <a:lstStyle/>
          <a:p>
            <a:pPr>
              <a:lnSpc>
                <a:spcPct val="110000"/>
              </a:lnSpc>
              <a:defRPr/>
            </a:pPr>
            <a:r>
              <a:rPr lang="en-US">
                <a:solidFill>
                  <a:schemeClr val="tx2"/>
                </a:solidFill>
                <a:ea typeface="Calibri"/>
                <a:cs typeface="Calibri"/>
              </a:rPr>
              <a:t>Challenges:</a:t>
            </a:r>
          </a:p>
          <a:p>
            <a:pPr lvl="1">
              <a:lnSpc>
                <a:spcPct val="110000"/>
              </a:lnSpc>
              <a:defRPr/>
            </a:pPr>
            <a:r>
              <a:rPr lang="en-US">
                <a:solidFill>
                  <a:schemeClr val="tx2"/>
                </a:solidFill>
                <a:ea typeface="Calibri"/>
                <a:cs typeface="Calibri"/>
              </a:rPr>
              <a:t>Time</a:t>
            </a:r>
          </a:p>
          <a:p>
            <a:pPr lvl="1">
              <a:lnSpc>
                <a:spcPct val="110000"/>
              </a:lnSpc>
              <a:defRPr/>
            </a:pPr>
            <a:r>
              <a:rPr lang="en-US">
                <a:solidFill>
                  <a:schemeClr val="tx2"/>
                </a:solidFill>
                <a:ea typeface="Calibri"/>
                <a:cs typeface="Calibri"/>
              </a:rPr>
              <a:t>Communication amongst leadership</a:t>
            </a:r>
          </a:p>
          <a:p>
            <a:pPr lvl="1">
              <a:lnSpc>
                <a:spcPct val="110000"/>
              </a:lnSpc>
              <a:defRPr/>
            </a:pPr>
            <a:r>
              <a:rPr lang="en-US">
                <a:solidFill>
                  <a:schemeClr val="tx2"/>
                </a:solidFill>
                <a:ea typeface="Calibri"/>
                <a:cs typeface="Calibri"/>
              </a:rPr>
              <a:t>Delegation of roles </a:t>
            </a:r>
            <a:endParaRPr lang="en-US"/>
          </a:p>
          <a:p>
            <a:pPr>
              <a:lnSpc>
                <a:spcPct val="110000"/>
              </a:lnSpc>
              <a:defRPr/>
            </a:pPr>
            <a:r>
              <a:rPr lang="en-US" altLang="en-US">
                <a:solidFill>
                  <a:schemeClr val="tx2"/>
                </a:solidFill>
                <a:ea typeface="Calibri"/>
                <a:cs typeface="Calibri"/>
              </a:rPr>
              <a:t>Limitations: </a:t>
            </a:r>
            <a:endParaRPr lang="en-US">
              <a:solidFill>
                <a:schemeClr val="tx2"/>
              </a:solidFill>
            </a:endParaRPr>
          </a:p>
          <a:p>
            <a:pPr lvl="1">
              <a:lnSpc>
                <a:spcPct val="110000"/>
              </a:lnSpc>
              <a:defRPr/>
            </a:pPr>
            <a:r>
              <a:rPr lang="en-US" altLang="en-US">
                <a:solidFill>
                  <a:schemeClr val="tx2"/>
                </a:solidFill>
                <a:ea typeface="Calibri"/>
                <a:cs typeface="Calibri"/>
              </a:rPr>
              <a:t>Small sample size</a:t>
            </a:r>
          </a:p>
          <a:p>
            <a:pPr lvl="1">
              <a:lnSpc>
                <a:spcPct val="110000"/>
              </a:lnSpc>
              <a:defRPr/>
            </a:pPr>
            <a:r>
              <a:rPr lang="en-US" altLang="en-US">
                <a:solidFill>
                  <a:schemeClr val="tx2"/>
                </a:solidFill>
                <a:ea typeface="Calibri"/>
                <a:cs typeface="Calibri"/>
              </a:rPr>
              <a:t>Collecting data through paper sheets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13</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827216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Key Takeaways</a:t>
            </a:r>
          </a:p>
        </p:txBody>
      </p:sp>
      <p:sp>
        <p:nvSpPr>
          <p:cNvPr id="3076" name="Rectangle 13"/>
          <p:cNvSpPr>
            <a:spLocks noGrp="1" noChangeArrowheads="1"/>
          </p:cNvSpPr>
          <p:nvPr>
            <p:ph type="body" idx="1"/>
          </p:nvPr>
        </p:nvSpPr>
        <p:spPr>
          <a:xfrm>
            <a:off x="375781" y="1087086"/>
            <a:ext cx="8554725" cy="5207692"/>
          </a:xfrm>
        </p:spPr>
        <p:txBody>
          <a:bodyPr vert="horz" lIns="91440" tIns="45720" rIns="91440" bIns="45720" rtlCol="0" anchor="t">
            <a:normAutofit/>
          </a:bodyPr>
          <a:lstStyle/>
          <a:p>
            <a:pPr marL="0" indent="0">
              <a:lnSpc>
                <a:spcPct val="110000"/>
              </a:lnSpc>
              <a:buNone/>
              <a:defRPr/>
            </a:pPr>
            <a:endParaRPr lang="en-US" altLang="en-US">
              <a:solidFill>
                <a:schemeClr val="tx2"/>
              </a:solidFill>
              <a:ea typeface="Calibri"/>
              <a:cs typeface="Calibri"/>
            </a:endParaRPr>
          </a:p>
          <a:p>
            <a:pPr>
              <a:lnSpc>
                <a:spcPct val="110000"/>
              </a:lnSpc>
              <a:defRPr/>
            </a:pPr>
            <a:r>
              <a:rPr lang="en-US" altLang="en-US">
                <a:solidFill>
                  <a:schemeClr val="tx2"/>
                </a:solidFill>
                <a:ea typeface="Calibri"/>
                <a:cs typeface="Calibri"/>
              </a:rPr>
              <a:t>Dispersal of safe sleep resources is possible when a workflow is implemented.</a:t>
            </a:r>
            <a:endParaRPr lang="en-US">
              <a:solidFill>
                <a:schemeClr val="tx2"/>
              </a:solidFill>
              <a:ea typeface="Calibri"/>
              <a:cs typeface="Calibri"/>
            </a:endParaRPr>
          </a:p>
          <a:p>
            <a:pPr>
              <a:lnSpc>
                <a:spcPct val="110000"/>
              </a:lnSpc>
              <a:defRPr/>
            </a:pPr>
            <a:r>
              <a:rPr lang="en-US" altLang="en-US">
                <a:solidFill>
                  <a:schemeClr val="tx2"/>
                </a:solidFill>
                <a:ea typeface="Calibri"/>
                <a:cs typeface="Calibri"/>
              </a:rPr>
              <a:t>Team members were eager to help and hear about the project.</a:t>
            </a:r>
          </a:p>
          <a:p>
            <a:pPr>
              <a:lnSpc>
                <a:spcPct val="110000"/>
              </a:lnSpc>
              <a:defRPr/>
            </a:pPr>
            <a:r>
              <a:rPr lang="en-US" altLang="en-US">
                <a:solidFill>
                  <a:schemeClr val="tx2"/>
                </a:solidFill>
                <a:ea typeface="Calibri"/>
                <a:cs typeface="Calibri"/>
              </a:rPr>
              <a:t>Figuring out the process for acquiring resources is time consuming, but beneficial long term.</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14</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2972657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Conclusions/Implications</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fontScale="92500"/>
          </a:bodyPr>
          <a:lstStyle/>
          <a:p>
            <a:pPr>
              <a:lnSpc>
                <a:spcPct val="110000"/>
              </a:lnSpc>
              <a:defRPr/>
            </a:pPr>
            <a:r>
              <a:rPr lang="en-US" altLang="en-US" dirty="0">
                <a:solidFill>
                  <a:schemeClr val="tx2"/>
                </a:solidFill>
                <a:ea typeface="Calibri"/>
                <a:cs typeface="Calibri"/>
              </a:rPr>
              <a:t>Next steps: Apply again for Safe Sleep book grant.</a:t>
            </a:r>
          </a:p>
          <a:p>
            <a:pPr>
              <a:lnSpc>
                <a:spcPct val="110000"/>
              </a:lnSpc>
              <a:defRPr/>
            </a:pPr>
            <a:r>
              <a:rPr lang="en-US" altLang="en-US" dirty="0">
                <a:solidFill>
                  <a:schemeClr val="tx2"/>
                </a:solidFill>
                <a:ea typeface="Calibri"/>
                <a:cs typeface="Calibri"/>
              </a:rPr>
              <a:t>Next time: Set aside more time to speak with others in clinic about the project, small end goals.</a:t>
            </a:r>
          </a:p>
          <a:p>
            <a:pPr>
              <a:lnSpc>
                <a:spcPct val="110000"/>
              </a:lnSpc>
              <a:defRPr/>
            </a:pPr>
            <a:r>
              <a:rPr lang="en-US" altLang="en-US" dirty="0">
                <a:solidFill>
                  <a:schemeClr val="tx2"/>
                </a:solidFill>
                <a:ea typeface="Calibri"/>
                <a:cs typeface="Calibri"/>
              </a:rPr>
              <a:t>Advice for future QI projects in Hartford: Provider meetings are an opportunity to hear concerns for workflow/processes in clinic to help identify project topic.</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15</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87401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ea typeface="Calibri"/>
                <a:cs typeface="Calibri"/>
              </a:rPr>
              <a:t>References</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a:bodyPr>
          <a:lstStyle/>
          <a:p>
            <a:pPr marL="0" indent="0">
              <a:lnSpc>
                <a:spcPct val="110000"/>
              </a:lnSpc>
              <a:spcBef>
                <a:spcPts val="20"/>
              </a:spcBef>
              <a:buNone/>
              <a:defRPr/>
            </a:pPr>
            <a:r>
              <a:rPr lang="en-US" sz="1800">
                <a:solidFill>
                  <a:schemeClr val="tx2"/>
                </a:solidFill>
                <a:ea typeface="Calibri"/>
                <a:cs typeface="Calibri"/>
              </a:rPr>
              <a:t>Corwin, M. J. (2024). </a:t>
            </a:r>
            <a:r>
              <a:rPr lang="en-US" sz="1800" i="1">
                <a:solidFill>
                  <a:schemeClr val="tx2"/>
                </a:solidFill>
                <a:ea typeface="Calibri"/>
                <a:cs typeface="Calibri"/>
              </a:rPr>
              <a:t>Sudden infant death syndrome: Risk factors and risk reduction </a:t>
            </a:r>
            <a:endParaRPr lang="en-US" i="1">
              <a:solidFill>
                <a:schemeClr val="tx2"/>
              </a:solidFill>
              <a:ea typeface="Calibri"/>
              <a:cs typeface="Calibri"/>
            </a:endParaRPr>
          </a:p>
          <a:p>
            <a:pPr marL="0" indent="0">
              <a:lnSpc>
                <a:spcPct val="110000"/>
              </a:lnSpc>
              <a:spcBef>
                <a:spcPts val="20"/>
              </a:spcBef>
              <a:buNone/>
              <a:defRPr/>
            </a:pPr>
            <a:r>
              <a:rPr lang="en-US" sz="1800" i="1">
                <a:solidFill>
                  <a:schemeClr val="tx2"/>
                </a:solidFill>
                <a:ea typeface="Calibri"/>
                <a:cs typeface="Calibri"/>
              </a:rPr>
              <a:t>strategies. </a:t>
            </a:r>
            <a:r>
              <a:rPr lang="en-US" sz="1800">
                <a:solidFill>
                  <a:schemeClr val="tx2"/>
                </a:solidFill>
                <a:ea typeface="Calibri"/>
                <a:cs typeface="Calibri"/>
              </a:rPr>
              <a:t>UpToDate, Inc. </a:t>
            </a:r>
            <a:endParaRPr lang="en-US">
              <a:solidFill>
                <a:schemeClr val="tx2"/>
              </a:solidFill>
              <a:ea typeface="Calibri"/>
              <a:cs typeface="Calibri"/>
            </a:endParaRPr>
          </a:p>
          <a:p>
            <a:pPr marL="0" indent="0">
              <a:lnSpc>
                <a:spcPct val="110000"/>
              </a:lnSpc>
              <a:buNone/>
              <a:defRPr/>
            </a:pPr>
            <a:r>
              <a:rPr lang="en-US" sz="1800">
                <a:solidFill>
                  <a:schemeClr val="tx2"/>
                </a:solidFill>
                <a:ea typeface="Calibri"/>
                <a:cs typeface="Calibri"/>
              </a:rPr>
              <a:t>https://www.uptodate.com/contents/sudden-infant-death-syndrome-risk-factors-and-risk-reduction-strategies?search=safe%20sleep&amp;source=search_result&amp;selectedTitle=1%7E150&amp;usage_type=default&amp;display_rank=1</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16</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783000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altLang="en-US" b="1">
                <a:solidFill>
                  <a:schemeClr val="tx2"/>
                </a:solidFill>
              </a:rPr>
              <a:t>Background</a:t>
            </a:r>
          </a:p>
        </p:txBody>
      </p:sp>
      <p:sp>
        <p:nvSpPr>
          <p:cNvPr id="3076" name="Rectangle 13"/>
          <p:cNvSpPr>
            <a:spLocks noGrp="1" noChangeArrowheads="1"/>
          </p:cNvSpPr>
          <p:nvPr>
            <p:ph type="body" idx="1"/>
          </p:nvPr>
        </p:nvSpPr>
        <p:spPr>
          <a:xfrm>
            <a:off x="375781" y="1752650"/>
            <a:ext cx="8267178" cy="4632598"/>
          </a:xfrm>
        </p:spPr>
        <p:txBody>
          <a:bodyPr vert="horz" lIns="91440" tIns="45720" rIns="91440" bIns="45720" rtlCol="0" anchor="t">
            <a:normAutofit fontScale="92500"/>
          </a:bodyPr>
          <a:lstStyle/>
          <a:p>
            <a:pPr>
              <a:lnSpc>
                <a:spcPct val="90000"/>
              </a:lnSpc>
            </a:pPr>
            <a:r>
              <a:rPr lang="en-US" altLang="en-US" sz="2800">
                <a:solidFill>
                  <a:schemeClr val="tx2"/>
                </a:solidFill>
                <a:ea typeface="+mn-lt"/>
                <a:cs typeface="+mn-lt"/>
              </a:rPr>
              <a:t>Sudden infant death syndrome (SIDS) is the leading cause of infant mortality between one month and one year of age in the United States (Corwin, 2024).</a:t>
            </a:r>
          </a:p>
          <a:p>
            <a:pPr>
              <a:lnSpc>
                <a:spcPct val="90000"/>
              </a:lnSpc>
            </a:pPr>
            <a:r>
              <a:rPr lang="en-US" altLang="en-US" sz="2800">
                <a:solidFill>
                  <a:schemeClr val="tx2"/>
                </a:solidFill>
                <a:ea typeface="+mn-lt"/>
                <a:cs typeface="+mn-lt"/>
              </a:rPr>
              <a:t>Although SIDS is uncommon, it is important to note that the risk of a child dying from SIDS during the first year of life is more than 20-fold higher than the risk of death during any of the subsequent 17 years of life due to any other cause, including motor vehicle traffic accidents, firearms, drugs and overdose, and suicide (Corwin, 2024).</a:t>
            </a:r>
          </a:p>
          <a:p>
            <a:pPr>
              <a:lnSpc>
                <a:spcPct val="90000"/>
              </a:lnSpc>
            </a:pPr>
            <a:r>
              <a:rPr lang="en-US" altLang="en-US" sz="2800">
                <a:solidFill>
                  <a:schemeClr val="tx2"/>
                </a:solidFill>
                <a:ea typeface="+mn-lt"/>
                <a:cs typeface="+mn-lt"/>
              </a:rPr>
              <a:t>In the United States, the incidence of SIDS has declined by more than 50 percent since the mid-1980s </a:t>
            </a:r>
            <a:r>
              <a:rPr lang="en-US" sz="2800">
                <a:solidFill>
                  <a:schemeClr val="tx2"/>
                </a:solidFill>
                <a:ea typeface="+mn-lt"/>
                <a:cs typeface="+mn-lt"/>
              </a:rPr>
              <a:t>(Corwin, 2024).</a:t>
            </a: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17885272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a:solidFill>
                  <a:schemeClr val="tx2"/>
                </a:solidFill>
              </a:rPr>
              <a:t>Aim Statement</a:t>
            </a:r>
          </a:p>
        </p:txBody>
      </p:sp>
      <p:sp>
        <p:nvSpPr>
          <p:cNvPr id="3076" name="Rectangle 13"/>
          <p:cNvSpPr>
            <a:spLocks noGrp="1" noChangeArrowheads="1"/>
          </p:cNvSpPr>
          <p:nvPr>
            <p:ph type="body" idx="1"/>
          </p:nvPr>
        </p:nvSpPr>
        <p:spPr>
          <a:xfrm>
            <a:off x="375781" y="1705038"/>
            <a:ext cx="8267178" cy="4632598"/>
          </a:xfrm>
        </p:spPr>
        <p:txBody>
          <a:bodyPr vert="horz" lIns="91440" tIns="45720" rIns="91440" bIns="45720" rtlCol="0" anchor="t">
            <a:normAutofit/>
          </a:bodyPr>
          <a:lstStyle/>
          <a:p>
            <a:pPr>
              <a:spcBef>
                <a:spcPct val="15000"/>
              </a:spcBef>
              <a:spcAft>
                <a:spcPct val="15000"/>
              </a:spcAft>
              <a:defRPr/>
            </a:pPr>
            <a:r>
              <a:rPr lang="en-US" altLang="en-US">
                <a:solidFill>
                  <a:schemeClr val="tx2"/>
                </a:solidFill>
              </a:rPr>
              <a:t>To provide safe sleep resources to infants between May 10th and June 7th, 2024 by distributing safe sleep pamphlets and cribs to families in need.</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632994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The Problem</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a:bodyPr>
          <a:lstStyle/>
          <a:p>
            <a:pPr>
              <a:lnSpc>
                <a:spcPct val="110000"/>
              </a:lnSpc>
              <a:defRPr/>
            </a:pPr>
            <a:r>
              <a:rPr lang="en-US" altLang="en-US">
                <a:solidFill>
                  <a:schemeClr val="tx2"/>
                </a:solidFill>
                <a:ea typeface="Calibri"/>
                <a:cs typeface="Calibri"/>
              </a:rPr>
              <a:t>Safe sleep resources were not being provided at CHC, Inc. in Hartford, CT.</a:t>
            </a:r>
            <a:endParaRPr lang="en-US" altLang="en-US">
              <a:solidFill>
                <a:schemeClr val="tx2"/>
              </a:solidFill>
            </a:endParaRPr>
          </a:p>
          <a:p>
            <a:pPr>
              <a:lnSpc>
                <a:spcPct val="110000"/>
              </a:lnSpc>
              <a:defRPr/>
            </a:pPr>
            <a:r>
              <a:rPr lang="en-US" altLang="en-US">
                <a:solidFill>
                  <a:schemeClr val="tx2"/>
                </a:solidFill>
                <a:ea typeface="Calibri"/>
                <a:cs typeface="Calibri"/>
              </a:rPr>
              <a:t>Factors contributing to the problem included a lack of:</a:t>
            </a:r>
          </a:p>
          <a:p>
            <a:pPr marL="742950" indent="-285750">
              <a:lnSpc>
                <a:spcPct val="90000"/>
              </a:lnSpc>
              <a:spcBef>
                <a:spcPts val="20"/>
              </a:spcBef>
              <a:buFont typeface="Courier New"/>
              <a:buChar char="o"/>
              <a:defRPr/>
            </a:pPr>
            <a:r>
              <a:rPr lang="en-US" sz="2800">
                <a:solidFill>
                  <a:schemeClr val="tx2"/>
                </a:solidFill>
                <a:ea typeface="Calibri"/>
                <a:cs typeface="Calibri"/>
              </a:rPr>
              <a:t>Formal workflow/process</a:t>
            </a:r>
            <a:endParaRPr lang="en-US" altLang="en-US" sz="2800">
              <a:solidFill>
                <a:schemeClr val="tx2"/>
              </a:solidFill>
              <a:ea typeface="Calibri"/>
              <a:cs typeface="Calibri"/>
            </a:endParaRPr>
          </a:p>
          <a:p>
            <a:pPr marL="742950" lvl="1" indent="-285750">
              <a:lnSpc>
                <a:spcPct val="90000"/>
              </a:lnSpc>
              <a:spcBef>
                <a:spcPts val="20"/>
              </a:spcBef>
              <a:buFont typeface="Courier New"/>
              <a:buChar char="o"/>
              <a:defRPr/>
            </a:pPr>
            <a:r>
              <a:rPr lang="en-US">
                <a:solidFill>
                  <a:srgbClr val="1F497D"/>
                </a:solidFill>
                <a:ea typeface="Calibri"/>
                <a:cs typeface="Calibri"/>
              </a:rPr>
              <a:t>Time</a:t>
            </a:r>
            <a:endParaRPr lang="en-US">
              <a:solidFill>
                <a:srgbClr val="000000"/>
              </a:solidFill>
              <a:ea typeface="Calibri"/>
              <a:cs typeface="Calibri"/>
            </a:endParaRPr>
          </a:p>
          <a:p>
            <a:pPr marL="742950" indent="-285750">
              <a:lnSpc>
                <a:spcPct val="90000"/>
              </a:lnSpc>
              <a:spcBef>
                <a:spcPts val="20"/>
              </a:spcBef>
              <a:buFont typeface="Courier New,monospace"/>
              <a:buChar char="o"/>
              <a:defRPr/>
            </a:pPr>
            <a:r>
              <a:rPr lang="en-US" sz="2800">
                <a:solidFill>
                  <a:schemeClr val="tx2"/>
                </a:solidFill>
                <a:ea typeface="Calibri"/>
                <a:cs typeface="Calibri"/>
              </a:rPr>
              <a:t>Resources available to provide</a:t>
            </a:r>
          </a:p>
          <a:p>
            <a:pPr marL="457200" lvl="1" indent="0">
              <a:lnSpc>
                <a:spcPct val="90000"/>
              </a:lnSpc>
              <a:spcBef>
                <a:spcPts val="20"/>
              </a:spcBef>
              <a:buNone/>
              <a:defRPr/>
            </a:pPr>
            <a:endParaRPr lang="en-US">
              <a:solidFill>
                <a:srgbClr val="1F497D"/>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1102333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Stakeholders</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fontScale="85000" lnSpcReduction="10000"/>
          </a:bodyPr>
          <a:lstStyle/>
          <a:p>
            <a:pPr>
              <a:lnSpc>
                <a:spcPct val="110000"/>
              </a:lnSpc>
              <a:defRPr/>
            </a:pPr>
            <a:r>
              <a:rPr lang="en-US" altLang="en-US" dirty="0">
                <a:solidFill>
                  <a:schemeClr val="tx2"/>
                </a:solidFill>
                <a:ea typeface="Calibri"/>
                <a:cs typeface="Calibri"/>
              </a:rPr>
              <a:t>Stakeholders</a:t>
            </a:r>
          </a:p>
          <a:p>
            <a:pPr lvl="1">
              <a:lnSpc>
                <a:spcPct val="110000"/>
              </a:lnSpc>
              <a:buFont typeface="Courier New"/>
              <a:buChar char="o"/>
              <a:defRPr/>
            </a:pPr>
            <a:r>
              <a:rPr lang="en-US" altLang="en-US" dirty="0">
                <a:solidFill>
                  <a:schemeClr val="tx2"/>
                </a:solidFill>
                <a:ea typeface="Calibri"/>
                <a:cs typeface="Calibri"/>
              </a:rPr>
              <a:t>Chief of pediatrics, RN Manager, Operations Manager, Social workers, Providers, PSAs, MAs, RNs, Charlie's Kids, Cribs for Kids.</a:t>
            </a:r>
          </a:p>
          <a:p>
            <a:pPr>
              <a:lnSpc>
                <a:spcPct val="110000"/>
              </a:lnSpc>
              <a:defRPr/>
            </a:pPr>
            <a:r>
              <a:rPr lang="en-US" altLang="en-US" dirty="0">
                <a:solidFill>
                  <a:schemeClr val="tx2"/>
                </a:solidFill>
                <a:ea typeface="Calibri"/>
                <a:cs typeface="Calibri"/>
              </a:rPr>
              <a:t>Social Workers: Had insight into how to help coordinate dispersal or identify potential families in need.</a:t>
            </a:r>
          </a:p>
          <a:p>
            <a:pPr>
              <a:lnSpc>
                <a:spcPct val="110000"/>
              </a:lnSpc>
              <a:defRPr/>
            </a:pPr>
            <a:r>
              <a:rPr lang="en-US" altLang="en-US" dirty="0">
                <a:solidFill>
                  <a:schemeClr val="tx2"/>
                </a:solidFill>
                <a:ea typeface="Calibri"/>
                <a:cs typeface="Calibri"/>
              </a:rPr>
              <a:t>Leaders in clinic: Discussed roles for different team members in this project. </a:t>
            </a:r>
          </a:p>
          <a:p>
            <a:pPr>
              <a:lnSpc>
                <a:spcPct val="110000"/>
              </a:lnSpc>
              <a:defRPr/>
            </a:pPr>
            <a:r>
              <a:rPr lang="en-US" altLang="en-US" dirty="0">
                <a:solidFill>
                  <a:schemeClr val="tx2"/>
                </a:solidFill>
                <a:ea typeface="Calibri"/>
                <a:cs typeface="Calibri"/>
              </a:rPr>
              <a:t>In general, all team members seemed happy to help!</a:t>
            </a:r>
          </a:p>
          <a:p>
            <a:pPr>
              <a:lnSpc>
                <a:spcPct val="110000"/>
              </a:lnSpc>
              <a:defRPr/>
            </a:pPr>
            <a:endParaRPr lang="en-US" altLang="en-US">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5</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53837676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Approach to Change</a:t>
            </a:r>
          </a:p>
        </p:txBody>
      </p:sp>
      <p:sp>
        <p:nvSpPr>
          <p:cNvPr id="3076" name="Rectangle 13"/>
          <p:cNvSpPr>
            <a:spLocks noGrp="1" noChangeArrowheads="1"/>
          </p:cNvSpPr>
          <p:nvPr>
            <p:ph type="body" idx="1"/>
          </p:nvPr>
        </p:nvSpPr>
        <p:spPr>
          <a:xfrm>
            <a:off x="223756" y="1261101"/>
            <a:ext cx="8267178" cy="4632598"/>
          </a:xfrm>
        </p:spPr>
        <p:txBody>
          <a:bodyPr vert="horz" lIns="91440" tIns="45720" rIns="91440" bIns="45720" rtlCol="0" anchor="t">
            <a:normAutofit fontScale="92500" lnSpcReduction="20000"/>
          </a:bodyPr>
          <a:lstStyle/>
          <a:p>
            <a:pPr marL="0" indent="0">
              <a:lnSpc>
                <a:spcPct val="110000"/>
              </a:lnSpc>
              <a:buNone/>
              <a:defRPr/>
            </a:pPr>
            <a:endParaRPr lang="en-US" altLang="en-US" dirty="0">
              <a:solidFill>
                <a:schemeClr val="tx2"/>
              </a:solidFill>
              <a:ea typeface="Calibri"/>
              <a:cs typeface="Calibri"/>
            </a:endParaRPr>
          </a:p>
          <a:p>
            <a:pPr>
              <a:lnSpc>
                <a:spcPct val="110000"/>
              </a:lnSpc>
              <a:defRPr/>
            </a:pPr>
            <a:r>
              <a:rPr lang="en-US" altLang="en-US" dirty="0">
                <a:solidFill>
                  <a:schemeClr val="tx2"/>
                </a:solidFill>
                <a:ea typeface="Calibri"/>
                <a:cs typeface="Calibri"/>
              </a:rPr>
              <a:t>Ideas for change: Safe sleep book, safe sleep pamphlet, crib, or other resource distribution.</a:t>
            </a:r>
          </a:p>
          <a:p>
            <a:pPr>
              <a:lnSpc>
                <a:spcPct val="110000"/>
              </a:lnSpc>
              <a:defRPr/>
            </a:pPr>
            <a:r>
              <a:rPr lang="en-US" altLang="en-US" dirty="0">
                <a:solidFill>
                  <a:schemeClr val="tx2"/>
                </a:solidFill>
                <a:cs typeface="Calibri"/>
              </a:rPr>
              <a:t>PDSA Cycle:</a:t>
            </a:r>
          </a:p>
          <a:p>
            <a:pPr lvl="1">
              <a:lnSpc>
                <a:spcPct val="110000"/>
              </a:lnSpc>
              <a:buFont typeface="Courier New"/>
              <a:buChar char="o"/>
              <a:defRPr/>
            </a:pPr>
            <a:r>
              <a:rPr lang="en-US" altLang="en-US" dirty="0">
                <a:solidFill>
                  <a:schemeClr val="tx2"/>
                </a:solidFill>
                <a:cs typeface="Calibri"/>
              </a:rPr>
              <a:t>Plan: Collect data, create workflow to distribute resources.</a:t>
            </a:r>
          </a:p>
          <a:p>
            <a:pPr lvl="1">
              <a:lnSpc>
                <a:spcPct val="110000"/>
              </a:lnSpc>
              <a:buFont typeface="Courier New"/>
              <a:buChar char="o"/>
              <a:defRPr/>
            </a:pPr>
            <a:r>
              <a:rPr lang="en-US" altLang="en-US" dirty="0">
                <a:solidFill>
                  <a:schemeClr val="tx2"/>
                </a:solidFill>
                <a:ea typeface="Calibri"/>
                <a:cs typeface="Calibri"/>
              </a:rPr>
              <a:t>Do: Distribute pamphlets and cribs when needed.</a:t>
            </a:r>
          </a:p>
          <a:p>
            <a:pPr lvl="1">
              <a:lnSpc>
                <a:spcPct val="110000"/>
              </a:lnSpc>
              <a:buFont typeface="Courier New"/>
              <a:buChar char="o"/>
              <a:defRPr/>
            </a:pPr>
            <a:r>
              <a:rPr lang="en-US" altLang="en-US" dirty="0">
                <a:solidFill>
                  <a:schemeClr val="tx2"/>
                </a:solidFill>
                <a:ea typeface="Calibri"/>
                <a:cs typeface="Calibri"/>
              </a:rPr>
              <a:t>Study: Monitor distribution of resources and language of resources.</a:t>
            </a:r>
          </a:p>
          <a:p>
            <a:pPr lvl="1">
              <a:lnSpc>
                <a:spcPct val="110000"/>
              </a:lnSpc>
              <a:buFont typeface="Courier New"/>
              <a:buChar char="o"/>
              <a:defRPr/>
            </a:pPr>
            <a:r>
              <a:rPr lang="en-US" altLang="en-US" dirty="0">
                <a:solidFill>
                  <a:schemeClr val="tx2"/>
                </a:solidFill>
                <a:ea typeface="Calibri"/>
                <a:cs typeface="Calibri"/>
              </a:rPr>
              <a:t>Act: To be decided per discussion with team.</a:t>
            </a:r>
          </a:p>
          <a:p>
            <a:pPr>
              <a:lnSpc>
                <a:spcPct val="110000"/>
              </a:lnSpc>
              <a:defRPr/>
            </a:pPr>
            <a:endParaRPr lang="en-US" altLang="en-US" dirty="0">
              <a:solidFill>
                <a:schemeClr val="tx2"/>
              </a:solidFill>
              <a:ea typeface="Calibri"/>
              <a:cs typeface="Calibri"/>
            </a:endParaRPr>
          </a:p>
          <a:p>
            <a:pPr lvl="1">
              <a:lnSpc>
                <a:spcPct val="110000"/>
              </a:lnSpc>
              <a:buFont typeface="Courier New"/>
              <a:buChar char="o"/>
              <a:defRPr/>
            </a:pPr>
            <a:endParaRPr lang="en-US" altLang="en-US">
              <a:solidFill>
                <a:schemeClr val="tx2"/>
              </a:solidFill>
              <a:ea typeface="Calibri"/>
              <a:cs typeface="Calibri"/>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91448258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tx2"/>
                </a:solidFill>
              </a:rPr>
              <a:t>Outcome measures</a:t>
            </a:r>
          </a:p>
        </p:txBody>
      </p:sp>
      <p:sp>
        <p:nvSpPr>
          <p:cNvPr id="3076" name="Rectangle 13"/>
          <p:cNvSpPr>
            <a:spLocks noGrp="1" noChangeArrowheads="1"/>
          </p:cNvSpPr>
          <p:nvPr>
            <p:ph type="body" idx="1"/>
          </p:nvPr>
        </p:nvSpPr>
        <p:spPr>
          <a:xfrm>
            <a:off x="375781" y="1734066"/>
            <a:ext cx="8267178" cy="4632598"/>
          </a:xfrm>
        </p:spPr>
        <p:txBody>
          <a:bodyPr vert="horz" lIns="91440" tIns="45720" rIns="91440" bIns="45720" rtlCol="0" anchor="t">
            <a:normAutofit/>
          </a:bodyPr>
          <a:lstStyle/>
          <a:p>
            <a:pPr>
              <a:lnSpc>
                <a:spcPct val="110000"/>
              </a:lnSpc>
              <a:defRPr/>
            </a:pPr>
            <a:r>
              <a:rPr lang="en-US" altLang="en-US">
                <a:solidFill>
                  <a:schemeClr val="tx2"/>
                </a:solidFill>
                <a:ea typeface="Calibri"/>
                <a:cs typeface="Calibri"/>
              </a:rPr>
              <a:t>Number of safe sleep resources provided including:</a:t>
            </a:r>
          </a:p>
          <a:p>
            <a:pPr lvl="1">
              <a:lnSpc>
                <a:spcPct val="110000"/>
              </a:lnSpc>
              <a:buFont typeface="Courier New"/>
              <a:buChar char="o"/>
              <a:defRPr/>
            </a:pPr>
            <a:r>
              <a:rPr lang="en-US" altLang="en-US">
                <a:solidFill>
                  <a:schemeClr val="tx2"/>
                </a:solidFill>
                <a:ea typeface="Calibri"/>
                <a:cs typeface="Calibri"/>
              </a:rPr>
              <a:t>Cribs </a:t>
            </a:r>
          </a:p>
          <a:p>
            <a:pPr lvl="1">
              <a:lnSpc>
                <a:spcPct val="110000"/>
              </a:lnSpc>
              <a:buFont typeface="Courier New"/>
              <a:buChar char="o"/>
              <a:defRPr/>
            </a:pPr>
            <a:r>
              <a:rPr lang="en-US" altLang="en-US">
                <a:solidFill>
                  <a:schemeClr val="tx2"/>
                </a:solidFill>
                <a:ea typeface="Calibri"/>
                <a:cs typeface="Calibri"/>
              </a:rPr>
              <a:t>Safe Sleep Pamphlets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7</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0882142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62031" y="874100"/>
            <a:ext cx="7816241" cy="1203598"/>
          </a:xfrm>
        </p:spPr>
        <p:txBody>
          <a:bodyPr>
            <a:normAutofit fontScale="90000"/>
          </a:bodyPr>
          <a:lstStyle/>
          <a:p>
            <a:r>
              <a:rPr lang="en-US" altLang="en-US" b="1">
                <a:solidFill>
                  <a:schemeClr val="tx2"/>
                </a:solidFill>
              </a:rPr>
              <a:t>Data Collected Prior to Implementation</a:t>
            </a:r>
          </a:p>
        </p:txBody>
      </p:sp>
      <p:sp>
        <p:nvSpPr>
          <p:cNvPr id="3076" name="Rectangle 13"/>
          <p:cNvSpPr>
            <a:spLocks noGrp="1" noChangeArrowheads="1"/>
          </p:cNvSpPr>
          <p:nvPr>
            <p:ph type="body" idx="1"/>
          </p:nvPr>
        </p:nvSpPr>
        <p:spPr>
          <a:xfrm>
            <a:off x="433290" y="2079122"/>
            <a:ext cx="8267178" cy="2242848"/>
          </a:xfrm>
        </p:spPr>
        <p:txBody>
          <a:bodyPr vert="horz" lIns="91440" tIns="45720" rIns="91440" bIns="45720" rtlCol="0" anchor="t">
            <a:normAutofit/>
          </a:bodyPr>
          <a:lstStyle/>
          <a:p>
            <a:pPr>
              <a:defRPr/>
            </a:pPr>
            <a:r>
              <a:rPr lang="en-US">
                <a:solidFill>
                  <a:schemeClr val="tx2"/>
                </a:solidFill>
                <a:ea typeface="Calibri"/>
                <a:cs typeface="Calibri"/>
              </a:rPr>
              <a:t>Number of well visits, over a 3 month period, of newborn to 1 year olds at Hartford</a:t>
            </a:r>
          </a:p>
          <a:p>
            <a:pPr>
              <a:defRPr/>
            </a:pPr>
            <a:r>
              <a:rPr lang="en-US">
                <a:solidFill>
                  <a:schemeClr val="tx2"/>
                </a:solidFill>
                <a:ea typeface="Calibri"/>
                <a:cs typeface="Calibri"/>
              </a:rPr>
              <a:t>Preferred language of families (English/Spanish)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8</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3289380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a:solidFill>
                  <a:schemeClr val="tx2"/>
                </a:solidFill>
              </a:rPr>
              <a:t>Process</a:t>
            </a:r>
          </a:p>
        </p:txBody>
      </p:sp>
      <p:sp>
        <p:nvSpPr>
          <p:cNvPr id="3076" name="Rectangle 13"/>
          <p:cNvSpPr>
            <a:spLocks noGrp="1" noChangeArrowheads="1"/>
          </p:cNvSpPr>
          <p:nvPr>
            <p:ph type="body" idx="1"/>
          </p:nvPr>
        </p:nvSpPr>
        <p:spPr>
          <a:xfrm>
            <a:off x="375781" y="1705038"/>
            <a:ext cx="8267178" cy="4632598"/>
          </a:xfrm>
        </p:spPr>
        <p:txBody>
          <a:bodyPr vert="horz" lIns="91440" tIns="45720" rIns="91440" bIns="45720" rtlCol="0" anchor="t">
            <a:normAutofit fontScale="92500" lnSpcReduction="20000"/>
          </a:bodyPr>
          <a:lstStyle/>
          <a:p>
            <a:pPr>
              <a:spcBef>
                <a:spcPct val="15000"/>
              </a:spcBef>
              <a:spcAft>
                <a:spcPct val="15000"/>
              </a:spcAft>
              <a:defRPr/>
            </a:pPr>
            <a:r>
              <a:rPr lang="en-US" altLang="en-US">
                <a:solidFill>
                  <a:schemeClr val="tx2"/>
                </a:solidFill>
                <a:ea typeface="Calibri"/>
                <a:cs typeface="Calibri"/>
              </a:rPr>
              <a:t>Education: </a:t>
            </a:r>
          </a:p>
          <a:p>
            <a:pPr lvl="1">
              <a:spcBef>
                <a:spcPct val="15000"/>
              </a:spcBef>
              <a:spcAft>
                <a:spcPct val="15000"/>
              </a:spcAft>
              <a:buFont typeface="Courier New"/>
              <a:buChar char="o"/>
              <a:defRPr/>
            </a:pPr>
            <a:r>
              <a:rPr lang="en-US" altLang="en-US">
                <a:solidFill>
                  <a:schemeClr val="tx2"/>
                </a:solidFill>
                <a:ea typeface="Calibri"/>
                <a:cs typeface="Calibri"/>
              </a:rPr>
              <a:t>Safe Sleep pamphlet given at each newborn visit, distributed in the newborn packet by PSAs.  Dispersal recorded by PSAs on chart at PSA desk. </a:t>
            </a:r>
          </a:p>
          <a:p>
            <a:pPr lvl="1">
              <a:spcBef>
                <a:spcPct val="15000"/>
              </a:spcBef>
              <a:spcAft>
                <a:spcPct val="15000"/>
              </a:spcAft>
              <a:buFont typeface="Courier New"/>
              <a:buChar char="o"/>
              <a:defRPr/>
            </a:pPr>
            <a:r>
              <a:rPr lang="en-US" altLang="en-US">
                <a:solidFill>
                  <a:schemeClr val="tx2"/>
                </a:solidFill>
                <a:ea typeface="Calibri"/>
                <a:cs typeface="Calibri"/>
              </a:rPr>
              <a:t>Pamphlets were available in each pod with other handouts so if a family is identified in need of safe sleep information, they can be given a pamphlet.  Dispersal recorded by person distributing resource on chart with pamphlets in folder.</a:t>
            </a:r>
          </a:p>
          <a:p>
            <a:pPr>
              <a:spcBef>
                <a:spcPct val="15000"/>
              </a:spcBef>
              <a:spcAft>
                <a:spcPct val="15000"/>
              </a:spcAft>
              <a:defRPr/>
            </a:pPr>
            <a:r>
              <a:rPr lang="en-US" altLang="en-US">
                <a:solidFill>
                  <a:schemeClr val="tx2"/>
                </a:solidFill>
                <a:ea typeface="Calibri"/>
                <a:cs typeface="Calibri"/>
              </a:rPr>
              <a:t>Resource provision:</a:t>
            </a:r>
          </a:p>
          <a:p>
            <a:pPr lvl="1">
              <a:spcBef>
                <a:spcPct val="15000"/>
              </a:spcBef>
              <a:spcAft>
                <a:spcPct val="15000"/>
              </a:spcAft>
              <a:buFont typeface="Courier New"/>
              <a:buChar char="o"/>
              <a:defRPr/>
            </a:pPr>
            <a:r>
              <a:rPr lang="en-US" altLang="en-US">
                <a:solidFill>
                  <a:schemeClr val="tx2"/>
                </a:solidFill>
                <a:ea typeface="Calibri"/>
                <a:cs typeface="Calibri"/>
              </a:rPr>
              <a:t>Crib distribution flow chart.</a:t>
            </a:r>
            <a:endParaRPr 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9</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6556712"/>
      </p:ext>
    </p:extLst>
  </p:cSld>
  <p:clrMapOvr>
    <a:masterClrMapping/>
  </p:clrMapOvr>
  <p:transition spd="slow"/>
</p:sld>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0</TotalTime>
  <Words>1391</Words>
  <Application>Microsoft Office PowerPoint</Application>
  <PresentationFormat>On-screen Show (4:3)</PresentationFormat>
  <Paragraphs>112</Paragraphs>
  <Slides>16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MS PGothic</vt:lpstr>
      <vt:lpstr>Aharoni</vt:lpstr>
      <vt:lpstr>Arial</vt:lpstr>
      <vt:lpstr>Calibri</vt:lpstr>
      <vt:lpstr>Courier New</vt:lpstr>
      <vt:lpstr>Courier New,monospace</vt:lpstr>
      <vt:lpstr>Times New Roman</vt:lpstr>
      <vt:lpstr>CHC_WI_PPTtemp_Light_R102716</vt:lpstr>
      <vt:lpstr>1_Office Theme</vt:lpstr>
      <vt:lpstr>2_Office Theme</vt:lpstr>
      <vt:lpstr>PowerPoint Presentation</vt:lpstr>
      <vt:lpstr>Background</vt:lpstr>
      <vt:lpstr>Aim Statement</vt:lpstr>
      <vt:lpstr>The Problem</vt:lpstr>
      <vt:lpstr>Stakeholders</vt:lpstr>
      <vt:lpstr>Approach to Change</vt:lpstr>
      <vt:lpstr>Outcome measures</vt:lpstr>
      <vt:lpstr>Data Collected Prior to Implementation</vt:lpstr>
      <vt:lpstr>Process</vt:lpstr>
      <vt:lpstr>Crib Distribution</vt:lpstr>
      <vt:lpstr>PowerPoint Presentation</vt:lpstr>
      <vt:lpstr>Results</vt:lpstr>
      <vt:lpstr>Results (cont.)</vt:lpstr>
      <vt:lpstr>Key Takeaways</vt:lpstr>
      <vt:lpstr>Conclusions/Implications</vt:lpstr>
      <vt:lpstr>References</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lastModifiedBy>Spraggs Emily</cp:lastModifiedBy>
  <cp:revision>118</cp:revision>
  <dcterms:created xsi:type="dcterms:W3CDTF">2014-09-04T15:59:57Z</dcterms:created>
  <dcterms:modified xsi:type="dcterms:W3CDTF">2024-06-13T13:24:44Z</dcterms:modified>
</cp:coreProperties>
</file>