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61"/>
  </p:notesMasterIdLst>
  <p:handoutMasterIdLst>
    <p:handoutMasterId r:id="rId62"/>
  </p:handoutMasterIdLst>
  <p:sldIdLst>
    <p:sldId id="476" r:id="rId2"/>
    <p:sldId id="535" r:id="rId3"/>
    <p:sldId id="536" r:id="rId4"/>
    <p:sldId id="534" r:id="rId5"/>
    <p:sldId id="565" r:id="rId6"/>
    <p:sldId id="556" r:id="rId7"/>
    <p:sldId id="457" r:id="rId8"/>
    <p:sldId id="303" r:id="rId9"/>
    <p:sldId id="305" r:id="rId10"/>
    <p:sldId id="304" r:id="rId11"/>
    <p:sldId id="386" r:id="rId12"/>
    <p:sldId id="387" r:id="rId13"/>
    <p:sldId id="389" r:id="rId14"/>
    <p:sldId id="496" r:id="rId15"/>
    <p:sldId id="329" r:id="rId16"/>
    <p:sldId id="472" r:id="rId17"/>
    <p:sldId id="388" r:id="rId18"/>
    <p:sldId id="390" r:id="rId19"/>
    <p:sldId id="497" r:id="rId20"/>
    <p:sldId id="425" r:id="rId21"/>
    <p:sldId id="318" r:id="rId22"/>
    <p:sldId id="377" r:id="rId23"/>
    <p:sldId id="597" r:id="rId24"/>
    <p:sldId id="520" r:id="rId25"/>
    <p:sldId id="521" r:id="rId26"/>
    <p:sldId id="522" r:id="rId27"/>
    <p:sldId id="489" r:id="rId28"/>
    <p:sldId id="519" r:id="rId29"/>
    <p:sldId id="491" r:id="rId30"/>
    <p:sldId id="495" r:id="rId31"/>
    <p:sldId id="515" r:id="rId32"/>
    <p:sldId id="488" r:id="rId33"/>
    <p:sldId id="598" r:id="rId34"/>
    <p:sldId id="513" r:id="rId35"/>
    <p:sldId id="512" r:id="rId36"/>
    <p:sldId id="514" r:id="rId37"/>
    <p:sldId id="470" r:id="rId38"/>
    <p:sldId id="551" r:id="rId39"/>
    <p:sldId id="594" r:id="rId40"/>
    <p:sldId id="552" r:id="rId41"/>
    <p:sldId id="573" r:id="rId42"/>
    <p:sldId id="574" r:id="rId43"/>
    <p:sldId id="582" r:id="rId44"/>
    <p:sldId id="585" r:id="rId45"/>
    <p:sldId id="596" r:id="rId46"/>
    <p:sldId id="447" r:id="rId47"/>
    <p:sldId id="330" r:id="rId48"/>
    <p:sldId id="503" r:id="rId49"/>
    <p:sldId id="444" r:id="rId50"/>
    <p:sldId id="486" r:id="rId51"/>
    <p:sldId id="328" r:id="rId52"/>
    <p:sldId id="446" r:id="rId53"/>
    <p:sldId id="586" r:id="rId54"/>
    <p:sldId id="599" r:id="rId55"/>
    <p:sldId id="558" r:id="rId56"/>
    <p:sldId id="583" r:id="rId57"/>
    <p:sldId id="426" r:id="rId58"/>
    <p:sldId id="570" r:id="rId59"/>
    <p:sldId id="59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14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davis" initials="b" lastIdx="3" clrIdx="0">
    <p:extLst>
      <p:ext uri="{19B8F6BF-5375-455C-9EA6-DF929625EA0E}">
        <p15:presenceInfo xmlns:p15="http://schemas.microsoft.com/office/powerpoint/2012/main" userId="S-1-5-21-789336058-1897051121-839522115-1134" providerId="AD"/>
      </p:ext>
    </p:extLst>
  </p:cmAuthor>
  <p:cmAuthor id="2" name="Bennet Davis" initials="BD" lastIdx="12" clrIdx="1">
    <p:extLst>
      <p:ext uri="{19B8F6BF-5375-455C-9EA6-DF929625EA0E}">
        <p15:presenceInfo xmlns:p15="http://schemas.microsoft.com/office/powerpoint/2012/main" userId="ad9fc1c7182e06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E514D"/>
    <a:srgbClr val="955F27"/>
    <a:srgbClr val="D19000"/>
    <a:srgbClr val="B3B995"/>
    <a:srgbClr val="732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02C96-CD38-4370-99AE-B07CFEC50372}" v="287" dt="2024-10-13T23:21:33.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5"/>
  </p:normalViewPr>
  <p:slideViewPr>
    <p:cSldViewPr>
      <p:cViewPr varScale="1">
        <p:scale>
          <a:sx n="118" d="100"/>
          <a:sy n="118" d="100"/>
        </p:scale>
        <p:origin x="1443" y="69"/>
      </p:cViewPr>
      <p:guideLst>
        <p:guide orient="horz" pos="2208"/>
        <p:guide pos="1488"/>
      </p:guideLst>
    </p:cSldViewPr>
  </p:slideViewPr>
  <p:notesTextViewPr>
    <p:cViewPr>
      <p:scale>
        <a:sx n="3" d="2"/>
        <a:sy n="3" d="2"/>
      </p:scale>
      <p:origin x="0" y="0"/>
    </p:cViewPr>
  </p:notesTextViewPr>
  <p:sorterViewPr>
    <p:cViewPr>
      <p:scale>
        <a:sx n="66" d="100"/>
        <a:sy n="66" d="100"/>
      </p:scale>
      <p:origin x="0" y="0"/>
    </p:cViewPr>
  </p:sorterViewPr>
  <p:notesViewPr>
    <p:cSldViewPr showGuides="1">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66306C-504F-B346-9764-265B00E6C55A}" type="datetimeFigureOut">
              <a:rPr lang="en-US" smtClean="0"/>
              <a:t>10/17/2024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89BF50-C14C-464D-9910-086C967E74AD}" type="slidenum">
              <a:rPr lang="en-US" smtClean="0"/>
              <a:t>‹#›</a:t>
            </a:fld>
            <a:endParaRPr lang="en-US"/>
          </a:p>
        </p:txBody>
      </p:sp>
    </p:spTree>
    <p:extLst>
      <p:ext uri="{BB962C8B-B14F-4D97-AF65-F5344CB8AC3E}">
        <p14:creationId xmlns:p14="http://schemas.microsoft.com/office/powerpoint/2010/main" val="19999554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5T22:52:25.213"/>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5T22:52:28.096"/>
    </inkml:context>
    <inkml:brush xml:id="br0">
      <inkml:brushProperty name="width" value="0.05" units="cm"/>
      <inkml:brushProperty name="height" value="0.0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5T22:52:28.520"/>
    </inkml:context>
    <inkml:brush xml:id="br0">
      <inkml:brushProperty name="width" value="0.05" units="cm"/>
      <inkml:brushProperty name="height" value="0.0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5T22:52:28.915"/>
    </inkml:context>
    <inkml:brush xml:id="br0">
      <inkml:brushProperty name="width" value="0.05" units="cm"/>
      <inkml:brushProperty name="height" value="0.05"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5T22:52:29.288"/>
    </inkml:context>
    <inkml:brush xml:id="br0">
      <inkml:brushProperty name="width" value="0.05" units="cm"/>
      <inkml:brushProperty name="height" value="0.05" units="cm"/>
    </inkml:brush>
  </inkml:definitions>
  <inkml:trace contextRef="#ctx0" brushRef="#br0">1 0 24575,'0'0'-8191</inkml:trace>
  <inkml:trace contextRef="#ctx0" brushRef="#br0" timeOffset="1">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098F8-F455-4482-AC31-7B149797FD51}" type="datetimeFigureOut">
              <a:rPr lang="en-US" smtClean="0"/>
              <a:pPr/>
              <a:t>10/17/2024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1E52B-39F9-41F8-B5B3-4D1D9C9BF960}" type="slidenum">
              <a:rPr lang="en-US" smtClean="0"/>
              <a:pPr/>
              <a:t>‹#›</a:t>
            </a:fld>
            <a:endParaRPr lang="en-US"/>
          </a:p>
        </p:txBody>
      </p:sp>
    </p:spTree>
    <p:extLst>
      <p:ext uri="{BB962C8B-B14F-4D97-AF65-F5344CB8AC3E}">
        <p14:creationId xmlns:p14="http://schemas.microsoft.com/office/powerpoint/2010/main" val="157306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A0A04-E653-4879-9B32-A51D2C90F3ED}" type="slidenum">
              <a:rPr lang="en-US"/>
              <a:pPr/>
              <a:t>3</a:t>
            </a:fld>
            <a:endParaRPr lang="en-US"/>
          </a:p>
        </p:txBody>
      </p:sp>
      <p:sp>
        <p:nvSpPr>
          <p:cNvPr id="278530" name="Rectangle 2"/>
          <p:cNvSpPr>
            <a:spLocks noGrp="1" noRot="1" noChangeAspect="1" noChangeArrowheads="1" noTextEdit="1"/>
          </p:cNvSpPr>
          <p:nvPr>
            <p:ph type="sldImg"/>
          </p:nvPr>
        </p:nvSpPr>
        <p:spPr>
          <a:xfrm>
            <a:off x="1143000" y="685800"/>
            <a:ext cx="4572000" cy="3429000"/>
          </a:xfrm>
          <a:ln/>
        </p:spPr>
      </p:sp>
      <p:sp>
        <p:nvSpPr>
          <p:cNvPr id="278531" name="Rectangle 3"/>
          <p:cNvSpPr>
            <a:spLocks noGrp="1" noChangeArrowheads="1"/>
          </p:cNvSpPr>
          <p:nvPr>
            <p:ph type="body" idx="1"/>
          </p:nvPr>
        </p:nvSpPr>
        <p:spPr>
          <a:xfrm>
            <a:off x="914400" y="4343401"/>
            <a:ext cx="5029200" cy="4114800"/>
          </a:xfrm>
        </p:spPr>
        <p:txBody>
          <a:bodyPr/>
          <a:lstStyle/>
          <a:p>
            <a:endParaRPr lang="en-US"/>
          </a:p>
        </p:txBody>
      </p:sp>
    </p:spTree>
    <p:extLst>
      <p:ext uri="{BB962C8B-B14F-4D97-AF65-F5344CB8AC3E}">
        <p14:creationId xmlns:p14="http://schemas.microsoft.com/office/powerpoint/2010/main" val="418192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for Nervous System</a:t>
            </a:r>
          </a:p>
          <a:p>
            <a:r>
              <a:rPr lang="en-US" baseline="0" dirty="0"/>
              <a:t>Click for Mind</a:t>
            </a:r>
          </a:p>
          <a:p>
            <a:r>
              <a:rPr lang="en-US" baseline="0" dirty="0"/>
              <a:t>Click for reverse arrows</a:t>
            </a:r>
            <a:endParaRPr lang="en-US" dirty="0"/>
          </a:p>
        </p:txBody>
      </p:sp>
      <p:sp>
        <p:nvSpPr>
          <p:cNvPr id="4" name="Slide Number Placeholder 3"/>
          <p:cNvSpPr>
            <a:spLocks noGrp="1"/>
          </p:cNvSpPr>
          <p:nvPr>
            <p:ph type="sldNum" sz="quarter" idx="10"/>
          </p:nvPr>
        </p:nvSpPr>
        <p:spPr/>
        <p:txBody>
          <a:bodyPr/>
          <a:lstStyle/>
          <a:p>
            <a:fld id="{BC21E52B-39F9-41F8-B5B3-4D1D9C9BF960}" type="slidenum">
              <a:rPr lang="en-US" smtClean="0"/>
              <a:pPr/>
              <a:t>57</a:t>
            </a:fld>
            <a:endParaRPr lang="en-US"/>
          </a:p>
        </p:txBody>
      </p:sp>
    </p:spTree>
    <p:extLst>
      <p:ext uri="{BB962C8B-B14F-4D97-AF65-F5344CB8AC3E}">
        <p14:creationId xmlns:p14="http://schemas.microsoft.com/office/powerpoint/2010/main" val="93766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for Nervous System</a:t>
            </a:r>
          </a:p>
          <a:p>
            <a:r>
              <a:rPr lang="en-US" baseline="0" dirty="0"/>
              <a:t>Click for Mind</a:t>
            </a:r>
          </a:p>
          <a:p>
            <a:r>
              <a:rPr lang="en-US" baseline="0" dirty="0"/>
              <a:t>Click for reverse arrows</a:t>
            </a:r>
            <a:endParaRPr lang="en-US" dirty="0"/>
          </a:p>
        </p:txBody>
      </p:sp>
      <p:sp>
        <p:nvSpPr>
          <p:cNvPr id="4" name="Slide Number Placeholder 3"/>
          <p:cNvSpPr>
            <a:spLocks noGrp="1"/>
          </p:cNvSpPr>
          <p:nvPr>
            <p:ph type="sldNum" sz="quarter" idx="10"/>
          </p:nvPr>
        </p:nvSpPr>
        <p:spPr/>
        <p:txBody>
          <a:bodyPr/>
          <a:lstStyle/>
          <a:p>
            <a:fld id="{BC21E52B-39F9-41F8-B5B3-4D1D9C9BF960}" type="slidenum">
              <a:rPr lang="en-US" smtClean="0"/>
              <a:pPr/>
              <a:t>58</a:t>
            </a:fld>
            <a:endParaRPr lang="en-US"/>
          </a:p>
        </p:txBody>
      </p:sp>
    </p:spTree>
    <p:extLst>
      <p:ext uri="{BB962C8B-B14F-4D97-AF65-F5344CB8AC3E}">
        <p14:creationId xmlns:p14="http://schemas.microsoft.com/office/powerpoint/2010/main" val="106603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C00740-6411-49ED-97D5-95438A9CCD0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78019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00740-6411-49ED-97D5-95438A9CCD0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26540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00740-6411-49ED-97D5-95438A9CCD0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1506554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0" y="1219200"/>
            <a:ext cx="3936024" cy="2057400"/>
          </a:xfrm>
          <a:prstGeom prst="rect">
            <a:avLst/>
          </a:prstGeom>
        </p:spPr>
        <p:txBody>
          <a:bodyPr anchor="t" anchorCtr="0">
            <a:noAutofit/>
          </a:bodyPr>
          <a:lstStyle>
            <a:lvl1pPr algn="r">
              <a:defRPr>
                <a:solidFill>
                  <a:srgbClr val="955F27"/>
                </a:solidFill>
                <a:latin typeface="+mj-lt"/>
              </a:defRPr>
            </a:lvl1pPr>
          </a:lstStyle>
          <a:p>
            <a:r>
              <a:rPr lang="en-US" dirty="0"/>
              <a:t>Click to edit Master title style</a:t>
            </a:r>
          </a:p>
        </p:txBody>
      </p:sp>
      <p:sp>
        <p:nvSpPr>
          <p:cNvPr id="4" name="Content Placeholder 2"/>
          <p:cNvSpPr>
            <a:spLocks noGrp="1"/>
          </p:cNvSpPr>
          <p:nvPr>
            <p:ph idx="1"/>
          </p:nvPr>
        </p:nvSpPr>
        <p:spPr>
          <a:xfrm>
            <a:off x="4495799" y="1828800"/>
            <a:ext cx="4138247" cy="4525963"/>
          </a:xfrm>
          <a:prstGeom prst="rect">
            <a:avLst/>
          </a:prstGeom>
        </p:spPr>
        <p:txBody>
          <a:bodyPr>
            <a:noAutofit/>
          </a:bodyPr>
          <a:lstStyle>
            <a:lvl1pPr marL="274320" indent="-274320">
              <a:lnSpc>
                <a:spcPts val="2800"/>
              </a:lnSpc>
              <a:spcBef>
                <a:spcPts val="1200"/>
              </a:spcBef>
              <a:buClr>
                <a:srgbClr val="B3B995"/>
              </a:buClr>
              <a:buSzPct val="100000"/>
              <a:buFont typeface="Wingdings" charset="2"/>
              <a:buChar char="§"/>
              <a:defRPr sz="2400">
                <a:latin typeface="+mn-lt"/>
              </a:defRPr>
            </a:lvl1pPr>
            <a:lvl2pPr marL="548640" indent="-274320">
              <a:spcBef>
                <a:spcPts val="1200"/>
              </a:spcBef>
              <a:buSzPct val="60000"/>
              <a:buFontTx/>
              <a:buBlip>
                <a:blip r:embed="rId2"/>
              </a:buBlip>
              <a:defRPr sz="2400">
                <a:latin typeface="+mn-lt"/>
              </a:defRPr>
            </a:lvl2pPr>
            <a:lvl3pPr marL="822960" indent="-274320">
              <a:spcBef>
                <a:spcPts val="1200"/>
              </a:spcBef>
              <a:buSzPct val="60000"/>
              <a:buFontTx/>
              <a:buBlip>
                <a:blip r:embed="rId2"/>
              </a:buBlip>
              <a:defRPr sz="2000">
                <a:latin typeface="+mn-lt"/>
              </a:defRPr>
            </a:lvl3pPr>
            <a:lvl4pPr marL="1600200" indent="-228600">
              <a:spcBef>
                <a:spcPts val="1200"/>
              </a:spcBef>
              <a:buSzPct val="60000"/>
              <a:buFontTx/>
              <a:buBlip>
                <a:blip r:embed="rId2"/>
              </a:buBlip>
              <a:defRPr sz="2000">
                <a:latin typeface="+mn-lt"/>
              </a:defRPr>
            </a:lvl4pPr>
            <a:lvl5pPr marL="2057400" indent="-228600">
              <a:spcBef>
                <a:spcPts val="1200"/>
              </a:spcBef>
              <a:buSzPct val="60000"/>
              <a:buFontTx/>
              <a:buBlip>
                <a:blip r:embed="rId2"/>
              </a:buBlip>
              <a:defRPr sz="2000">
                <a:latin typeface="+mn-lt"/>
              </a:defRPr>
            </a:lvl5pPr>
          </a:lstStyle>
          <a:p>
            <a:pPr lvl="0"/>
            <a:r>
              <a:rPr lang="en-US" dirty="0"/>
              <a:t>Click to edit Master text styles</a:t>
            </a:r>
          </a:p>
        </p:txBody>
      </p:sp>
      <p:cxnSp>
        <p:nvCxnSpPr>
          <p:cNvPr id="6" name="Straight Connector 5"/>
          <p:cNvCxnSpPr/>
          <p:nvPr userDrawn="1"/>
        </p:nvCxnSpPr>
        <p:spPr>
          <a:xfrm>
            <a:off x="4191000" y="1219200"/>
            <a:ext cx="0" cy="4906963"/>
          </a:xfrm>
          <a:prstGeom prst="line">
            <a:avLst/>
          </a:prstGeom>
          <a:ln>
            <a:solidFill>
              <a:srgbClr val="B3B9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8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00740-6411-49ED-97D5-95438A9CCD0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238259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00740-6411-49ED-97D5-95438A9CCD0C}"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261663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00740-6411-49ED-97D5-95438A9CCD0C}"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388110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00740-6411-49ED-97D5-95438A9CCD0C}"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134946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00740-6411-49ED-97D5-95438A9CCD0C}"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56637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00740-6411-49ED-97D5-95438A9CCD0C}"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396694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00740-6411-49ED-97D5-95438A9CCD0C}"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215776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00740-6411-49ED-97D5-95438A9CCD0C}"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0E530-1475-4215-B8F3-FEA4D86CC970}" type="slidenum">
              <a:rPr lang="en-US" smtClean="0"/>
              <a:t>‹#›</a:t>
            </a:fld>
            <a:endParaRPr lang="en-US"/>
          </a:p>
        </p:txBody>
      </p:sp>
    </p:spTree>
    <p:extLst>
      <p:ext uri="{BB962C8B-B14F-4D97-AF65-F5344CB8AC3E}">
        <p14:creationId xmlns:p14="http://schemas.microsoft.com/office/powerpoint/2010/main" val="274166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00740-6411-49ED-97D5-95438A9CCD0C}" type="datetimeFigureOut">
              <a:rPr lang="en-US" smtClean="0"/>
              <a:t>10/17/2024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0E530-1475-4215-B8F3-FEA4D86CC970}" type="slidenum">
              <a:rPr lang="en-US" smtClean="0"/>
              <a:t>‹#›</a:t>
            </a:fld>
            <a:endParaRPr lang="en-US"/>
          </a:p>
        </p:txBody>
      </p:sp>
    </p:spTree>
    <p:extLst>
      <p:ext uri="{BB962C8B-B14F-4D97-AF65-F5344CB8AC3E}">
        <p14:creationId xmlns:p14="http://schemas.microsoft.com/office/powerpoint/2010/main" val="26727229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customXml" Target="../ink/ink1.xml"/><Relationship Id="rId12" Type="http://schemas.openxmlformats.org/officeDocument/2006/relationships/customXml" Target="../ink/ink5.xml"/><Relationship Id="rId2" Type="http://schemas.microsoft.com/office/2017/06/relationships/model3d" Target="../media/model3d1.glb"/><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customXml" Target="../ink/ink4.xml"/><Relationship Id="rId5" Type="http://schemas.openxmlformats.org/officeDocument/2006/relationships/image" Target="../media/image22.png"/><Relationship Id="rId10" Type="http://schemas.openxmlformats.org/officeDocument/2006/relationships/customXml" Target="../ink/ink3.xml"/><Relationship Id="rId4" Type="http://schemas.openxmlformats.org/officeDocument/2006/relationships/image" Target="../media/image20.png"/><Relationship Id="rId9" Type="http://schemas.openxmlformats.org/officeDocument/2006/relationships/customXml" Target="../ink/ink2.xml"/><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iasp-pain.org/Education/Content.aspx?ItemNumber=1698#Nociplasticpai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psychologytoday.com/us/basics/stres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Program%20Files\TurningPoint\2003\Questions.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B3B995"/>
          </a:fgClr>
          <a:bgClr>
            <a:srgbClr val="D19000"/>
          </a:bgClr>
        </a:pattFill>
        <a:effectLst/>
      </p:bgPr>
    </p:bg>
    <p:spTree>
      <p:nvGrpSpPr>
        <p:cNvPr id="1" name=""/>
        <p:cNvGrpSpPr/>
        <p:nvPr/>
      </p:nvGrpSpPr>
      <p:grpSpPr>
        <a:xfrm>
          <a:off x="0" y="0"/>
          <a:ext cx="0" cy="0"/>
          <a:chOff x="0" y="0"/>
          <a:chExt cx="0" cy="0"/>
        </a:xfrm>
      </p:grpSpPr>
      <p:sp>
        <p:nvSpPr>
          <p:cNvPr id="6" name="Title 1"/>
          <p:cNvSpPr txBox="1">
            <a:spLocks/>
          </p:cNvSpPr>
          <p:nvPr/>
        </p:nvSpPr>
        <p:spPr>
          <a:xfrm>
            <a:off x="-5593" y="954585"/>
            <a:ext cx="9144000" cy="3416320"/>
          </a:xfrm>
          <a:prstGeom prst="rect">
            <a:avLst/>
          </a:prstGeom>
          <a:effectLst/>
        </p:spPr>
        <p:txBody>
          <a:bodyPr vert="horz" wrap="square" lIns="91440" tIns="45720" rIns="91440" bIns="45720" rtlCol="0" anchor="ctr">
            <a:spAutoFit/>
          </a:bodyPr>
          <a:lstStyle>
            <a:lvl1pPr algn="l" defTabSz="914400" rtl="0" eaLnBrk="1" latinLnBrk="0" hangingPunct="1">
              <a:spcBef>
                <a:spcPct val="0"/>
              </a:spcBef>
              <a:buNone/>
              <a:defRPr sz="2800" kern="1200">
                <a:solidFill>
                  <a:schemeClr val="tx1"/>
                </a:solidFill>
                <a:latin typeface="+mj-lt"/>
                <a:ea typeface="+mj-ea"/>
                <a:cs typeface="Kalinga" panose="020B0502040204020203"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Arial Rounded MT Bold" panose="020F0704030504030204" pitchFamily="34" charset="0"/>
                <a:ea typeface="+mj-ea"/>
                <a:cs typeface="Kalinga" panose="020B0502040204020203" pitchFamily="34" charset="0"/>
              </a:rPr>
              <a:t>STRESS</a:t>
            </a:r>
            <a:r>
              <a:rPr kumimoji="0" lang="en-US" sz="3600" b="0" i="0" u="none" strike="noStrike" kern="1200" cap="none" spc="0" normalizeH="0" noProof="0" dirty="0">
                <a:ln>
                  <a:noFill/>
                </a:ln>
                <a:solidFill>
                  <a:schemeClr val="tx2">
                    <a:lumMod val="75000"/>
                  </a:schemeClr>
                </a:solidFill>
                <a:effectLst>
                  <a:outerShdw blurRad="38100" dist="38100" dir="2700000" algn="tl">
                    <a:srgbClr val="000000">
                      <a:alpha val="43137"/>
                    </a:srgbClr>
                  </a:outerShdw>
                </a:effectLst>
                <a:uLnTx/>
                <a:uFillTx/>
                <a:latin typeface="Arial Rounded MT Bold" panose="020F0704030504030204" pitchFamily="34" charset="0"/>
                <a:ea typeface="+mj-ea"/>
                <a:cs typeface="Kalinga" panose="020B0502040204020203" pitchFamily="34" charset="0"/>
              </a:rPr>
              <a:t> and PAIN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Arial Rounded MT Bold" panose="020F0704030504030204" pitchFamily="34" charset="0"/>
                <a:ea typeface="+mj-ea"/>
                <a:cs typeface="Kalinga" panose="020B0502040204020203" pitchFamily="34" charset="0"/>
              </a:rPr>
              <a:t>The Pain of Trauma, The Trauma of Pain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800" dirty="0">
              <a:solidFill>
                <a:prstClr val="white"/>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800" dirty="0">
              <a:solidFill>
                <a:prstClr val="white"/>
              </a:solidFill>
              <a:effectLst>
                <a:outerShdw blurRad="38100" dist="38100" dir="2700000" algn="tl">
                  <a:srgbClr val="000000">
                    <a:alpha val="43137"/>
                  </a:srgbClr>
                </a:outerShdw>
              </a:effectLst>
              <a:latin typeface="Arial Rounded MT Bold" panose="020F07040305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Rounded MT Bold" panose="020F0704030504030204" pitchFamily="34" charset="0"/>
            </a:endParaRPr>
          </a:p>
        </p:txBody>
      </p:sp>
      <p:sp>
        <p:nvSpPr>
          <p:cNvPr id="7" name="TextBox 6"/>
          <p:cNvSpPr txBox="1"/>
          <p:nvPr/>
        </p:nvSpPr>
        <p:spPr>
          <a:xfrm>
            <a:off x="1029435" y="4429446"/>
            <a:ext cx="7271178" cy="23391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Kalinga" pitchFamily="34" charset="0"/>
                <a:ea typeface="+mn-ea"/>
                <a:cs typeface="Kalinga" pitchFamily="34" charset="0"/>
              </a:rPr>
              <a:t>Bennet Davis, M.D</a:t>
            </a:r>
            <a:r>
              <a:rPr kumimoji="0" lang="en-US" sz="2800" b="0" i="0" u="none" strike="noStrike" kern="1200" cap="none" spc="0" normalizeH="0" baseline="0" noProof="0" dirty="0">
                <a:ln>
                  <a:noFill/>
                </a:ln>
                <a:solidFill>
                  <a:schemeClr val="tx2">
                    <a:lumMod val="75000"/>
                  </a:schemeClr>
                </a:solidFill>
                <a:effectLst/>
                <a:uLnTx/>
                <a:uFillTx/>
                <a:latin typeface="Kalinga" pitchFamily="34" charset="0"/>
                <a:ea typeface="+mn-ea"/>
                <a:cs typeface="Kalinga"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latin typeface="Kalinga" pitchFamily="34" charset="0"/>
                <a:cs typeface="Kalinga" pitchFamily="34" charset="0"/>
              </a:rPr>
              <a:t>Director, Sierra Tucson Pain Recovery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2">
                    <a:lumMod val="75000"/>
                  </a:schemeClr>
                </a:solidFill>
                <a:effectLst/>
                <a:uLnTx/>
                <a:uFillTx/>
                <a:latin typeface="Kalinga" pitchFamily="34" charset="0"/>
                <a:cs typeface="Kalinga" pitchFamily="34" charset="0"/>
              </a:rPr>
              <a:t>Medical Director, Weitzman</a:t>
            </a:r>
            <a:r>
              <a:rPr kumimoji="0" lang="en-US" b="0" i="0" u="none" strike="noStrike" kern="1200" cap="none" spc="0" normalizeH="0" noProof="0" dirty="0">
                <a:ln>
                  <a:noFill/>
                </a:ln>
                <a:solidFill>
                  <a:schemeClr val="tx2">
                    <a:lumMod val="75000"/>
                  </a:schemeClr>
                </a:solidFill>
                <a:effectLst/>
                <a:uLnTx/>
                <a:uFillTx/>
                <a:latin typeface="Kalinga" pitchFamily="34" charset="0"/>
                <a:cs typeface="Kalinga" pitchFamily="34" charset="0"/>
              </a:rPr>
              <a:t> Pain ECHO Telemedicine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2">
                    <a:lumMod val="75000"/>
                  </a:schemeClr>
                </a:solidFill>
                <a:latin typeface="Kalinga" pitchFamily="34" charset="0"/>
                <a:cs typeface="Kalinga" pitchFamily="34" charset="0"/>
              </a:rPr>
              <a:t>Senior Associate, International Foundation for Integrated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a:ln>
                  <a:noFill/>
                </a:ln>
                <a:solidFill>
                  <a:schemeClr val="tx2">
                    <a:lumMod val="75000"/>
                  </a:schemeClr>
                </a:solidFill>
                <a:effectLst/>
                <a:uLnTx/>
                <a:uFillTx/>
                <a:latin typeface="Kalinga" pitchFamily="34" charset="0"/>
                <a:cs typeface="Kalinga" pitchFamily="34" charset="0"/>
              </a:rPr>
              <a:t>Adjunct Professor, University of Arizona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tx2">
                  <a:lumMod val="75000"/>
                </a:schemeClr>
              </a:solidFill>
              <a:effectLst/>
              <a:uLnTx/>
              <a:uFillTx/>
              <a:latin typeface="Kalinga" pitchFamily="34" charset="0"/>
              <a:cs typeface="Kaling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Kalinga" pitchFamily="34" charset="0"/>
              <a:ea typeface="+mn-ea"/>
              <a:cs typeface="Kalinga" pitchFamily="34" charset="0"/>
            </a:endParaRPr>
          </a:p>
        </p:txBody>
      </p:sp>
      <p:sp>
        <p:nvSpPr>
          <p:cNvPr id="5" name="Rectangle 4"/>
          <p:cNvSpPr/>
          <p:nvPr/>
        </p:nvSpPr>
        <p:spPr>
          <a:xfrm>
            <a:off x="-1325563" y="-991503"/>
            <a:ext cx="4572001"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Pain of Trauma, The Trauma of Pain: The opioid    	crisis is not what you think</a:t>
            </a:r>
            <a:endParaRPr kumimoji="0" lang="en-US" sz="1100" b="1"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Kalinga" pitchFamily="34" charset="0"/>
              <a:ea typeface="+mn-ea"/>
              <a:cs typeface="+mn-cs"/>
            </a:endParaRPr>
          </a:p>
        </p:txBody>
      </p:sp>
      <p:pic>
        <p:nvPicPr>
          <p:cNvPr id="12" name="Picture 11"/>
          <p:cNvPicPr>
            <a:picLocks noChangeAspect="1"/>
          </p:cNvPicPr>
          <p:nvPr/>
        </p:nvPicPr>
        <p:blipFill>
          <a:blip r:embed="rId2"/>
          <a:stretch>
            <a:fillRect/>
          </a:stretch>
        </p:blipFill>
        <p:spPr>
          <a:xfrm>
            <a:off x="685800" y="6334125"/>
            <a:ext cx="171450" cy="447675"/>
          </a:xfrm>
          <a:prstGeom prst="rect">
            <a:avLst/>
          </a:prstGeom>
        </p:spPr>
      </p:pic>
      <p:sp>
        <p:nvSpPr>
          <p:cNvPr id="2" name="TextBox 1">
            <a:extLst>
              <a:ext uri="{FF2B5EF4-FFF2-40B4-BE49-F238E27FC236}">
                <a16:creationId xmlns:a16="http://schemas.microsoft.com/office/drawing/2014/main" id="{89B2CFF1-F3B8-696A-7BE0-42278B555949}"/>
              </a:ext>
            </a:extLst>
          </p:cNvPr>
          <p:cNvSpPr txBox="1"/>
          <p:nvPr/>
        </p:nvSpPr>
        <p:spPr>
          <a:xfrm>
            <a:off x="3001617" y="3505200"/>
            <a:ext cx="1447102" cy="646331"/>
          </a:xfrm>
          <a:prstGeom prst="rect">
            <a:avLst/>
          </a:prstGeom>
          <a:noFill/>
        </p:spPr>
        <p:txBody>
          <a:bodyPr wrap="square" rtlCol="0">
            <a:spAutoFit/>
          </a:bodyPr>
          <a:lstStyle/>
          <a:p>
            <a:r>
              <a:rPr lang="en-US" sz="3600" dirty="0">
                <a:solidFill>
                  <a:prstClr val="white"/>
                </a:solidFill>
                <a:effectLst>
                  <a:outerShdw blurRad="38100" dist="38100" dir="2700000" algn="tl">
                    <a:srgbClr val="000000">
                      <a:alpha val="43137"/>
                    </a:srgbClr>
                  </a:outerShdw>
                </a:effectLst>
                <a:latin typeface="Arial Rounded MT Bold" panose="020F0704030504030204" pitchFamily="34" charset="0"/>
                <a:ea typeface="+mj-ea"/>
                <a:cs typeface="Kalinga" panose="020B0502040204020203" pitchFamily="34" charset="0"/>
              </a:rPr>
              <a:t>Mind</a:t>
            </a:r>
          </a:p>
        </p:txBody>
      </p:sp>
      <p:sp>
        <p:nvSpPr>
          <p:cNvPr id="3" name="TextBox 2">
            <a:extLst>
              <a:ext uri="{FF2B5EF4-FFF2-40B4-BE49-F238E27FC236}">
                <a16:creationId xmlns:a16="http://schemas.microsoft.com/office/drawing/2014/main" id="{FAF1D20A-016E-523D-37FC-2B5CE44A9B4E}"/>
              </a:ext>
            </a:extLst>
          </p:cNvPr>
          <p:cNvSpPr txBox="1"/>
          <p:nvPr/>
        </p:nvSpPr>
        <p:spPr>
          <a:xfrm>
            <a:off x="4783822" y="3525078"/>
            <a:ext cx="1524000" cy="646331"/>
          </a:xfrm>
          <a:prstGeom prst="rect">
            <a:avLst/>
          </a:prstGeom>
          <a:noFill/>
        </p:spPr>
        <p:txBody>
          <a:bodyPr wrap="square" rtlCol="0">
            <a:spAutoFit/>
          </a:bodyPr>
          <a:lstStyle/>
          <a:p>
            <a:r>
              <a:rPr lang="en-US" sz="3600" dirty="0">
                <a:solidFill>
                  <a:prstClr val="white"/>
                </a:solidFill>
                <a:effectLst>
                  <a:outerShdw blurRad="38100" dist="38100" dir="2700000" algn="tl">
                    <a:srgbClr val="000000">
                      <a:alpha val="43137"/>
                    </a:srgbClr>
                  </a:outerShdw>
                </a:effectLst>
                <a:latin typeface="Arial Rounded MT Bold" panose="020F0704030504030204" pitchFamily="34" charset="0"/>
                <a:ea typeface="+mj-ea"/>
                <a:cs typeface="Kalinga" panose="020B0502040204020203" pitchFamily="34" charset="0"/>
              </a:rPr>
              <a:t>Body</a:t>
            </a:r>
          </a:p>
        </p:txBody>
      </p:sp>
      <p:sp>
        <p:nvSpPr>
          <p:cNvPr id="4" name="Arrow: Down 3">
            <a:extLst>
              <a:ext uri="{FF2B5EF4-FFF2-40B4-BE49-F238E27FC236}">
                <a16:creationId xmlns:a16="http://schemas.microsoft.com/office/drawing/2014/main" id="{EBABAF4A-B028-2BC3-332E-B0258F7C2AED}"/>
              </a:ext>
            </a:extLst>
          </p:cNvPr>
          <p:cNvSpPr/>
          <p:nvPr/>
        </p:nvSpPr>
        <p:spPr>
          <a:xfrm>
            <a:off x="4419600" y="3209290"/>
            <a:ext cx="228600" cy="408311"/>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4276AD62-C419-DC1D-B9F7-73B9280B520A}"/>
              </a:ext>
            </a:extLst>
          </p:cNvPr>
          <p:cNvSpPr/>
          <p:nvPr/>
        </p:nvSpPr>
        <p:spPr>
          <a:xfrm>
            <a:off x="4426485" y="2773378"/>
            <a:ext cx="228600" cy="408311"/>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9606D74F-42A4-B40C-F603-BA45462A5EFB}"/>
              </a:ext>
            </a:extLst>
          </p:cNvPr>
          <p:cNvSpPr/>
          <p:nvPr/>
        </p:nvSpPr>
        <p:spPr>
          <a:xfrm>
            <a:off x="4419600" y="2337466"/>
            <a:ext cx="228600" cy="408311"/>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ECFB1A-B4BD-5DD1-37A4-1CEAA88CD40C}"/>
              </a:ext>
            </a:extLst>
          </p:cNvPr>
          <p:cNvSpPr txBox="1"/>
          <p:nvPr/>
        </p:nvSpPr>
        <p:spPr>
          <a:xfrm>
            <a:off x="4267200" y="3124200"/>
            <a:ext cx="444352" cy="1323439"/>
          </a:xfrm>
          <a:prstGeom prst="rect">
            <a:avLst/>
          </a:prstGeom>
          <a:noFill/>
        </p:spPr>
        <p:txBody>
          <a:bodyPr wrap="square" rtlCol="0">
            <a:spAutoFit/>
          </a:bodyPr>
          <a:lstStyle/>
          <a:p>
            <a:r>
              <a:rPr lang="en-US" sz="8000" b="1" dirty="0">
                <a:solidFill>
                  <a:schemeClr val="bg1"/>
                </a:solidFill>
              </a:rPr>
              <a:t>-</a:t>
            </a:r>
          </a:p>
        </p:txBody>
      </p:sp>
    </p:spTree>
    <p:extLst>
      <p:ext uri="{BB962C8B-B14F-4D97-AF65-F5344CB8AC3E}">
        <p14:creationId xmlns:p14="http://schemas.microsoft.com/office/powerpoint/2010/main" val="15193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500"/>
                                  </p:stCondLst>
                                  <p:childTnLst>
                                    <p:set>
                                      <p:cBhvr>
                                        <p:cTn id="9" dur="1" fill="hold">
                                          <p:stCondLst>
                                            <p:cond delay="0"/>
                                          </p:stCondLst>
                                        </p:cTn>
                                        <p:tgtEl>
                                          <p:spTgt spid="13"/>
                                        </p:tgtEl>
                                        <p:attrNameLst>
                                          <p:attrName>style.visibility</p:attrName>
                                        </p:attrNameLst>
                                      </p:cBhvr>
                                      <p:to>
                                        <p:strVal val="hidden"/>
                                      </p:to>
                                    </p:set>
                                  </p:childTnLst>
                                </p:cTn>
                              </p:par>
                              <p:par>
                                <p:cTn id="10" presetID="1"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500"/>
                            </p:stCondLst>
                            <p:childTnLst>
                              <p:par>
                                <p:cTn id="13" presetID="1" presetClass="exit" presetSubtype="0" fill="hold" grpId="1" nodeType="afterEffect">
                                  <p:stCondLst>
                                    <p:cond delay="50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1000"/>
                            </p:stCondLst>
                            <p:childTnLst>
                              <p:par>
                                <p:cTn id="18" presetID="26" presetClass="emph" presetSubtype="0" repeatCount="indefinite" fill="hold" grpId="0" nodeType="afterEffect">
                                  <p:stCondLst>
                                    <p:cond delay="500"/>
                                  </p:stCondLst>
                                  <p:childTnLst>
                                    <p:animEffect transition="out" filter="fade">
                                      <p:cBhvr>
                                        <p:cTn id="19" dur="1000" tmFilter="0, 0; .2, .5; .8, .5; 1, 0"/>
                                        <p:tgtEl>
                                          <p:spTgt spid="9"/>
                                        </p:tgtEl>
                                      </p:cBhvr>
                                    </p:animEffect>
                                    <p:animScale>
                                      <p:cBhvr>
                                        <p:cTn id="20"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13" grpId="0" animBg="1"/>
      <p:bldP spid="13" grpId="1"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and Round Single Corner Rectangle 2"/>
          <p:cNvSpPr/>
          <p:nvPr/>
        </p:nvSpPr>
        <p:spPr>
          <a:xfrm flipH="1" flipV="1">
            <a:off x="2275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and Round Single Corner Rectangle 2"/>
          <p:cNvSpPr/>
          <p:nvPr/>
        </p:nvSpPr>
        <p:spPr>
          <a:xfrm flipH="1" flipV="1">
            <a:off x="3409"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347465"/>
            <a:ext cx="3936024" cy="2057400"/>
          </a:xfrm>
          <a:prstGeom prst="rect">
            <a:avLst/>
          </a:prstGeom>
        </p:spPr>
        <p:txBody>
          <a:bodyPr anchor="t" anchorCtr="0">
            <a:noAutofit/>
          </a:bodyPr>
          <a:lstStyle/>
          <a:p>
            <a:pPr algn="r"/>
            <a:r>
              <a:rPr lang="en-US" sz="3200"/>
              <a:t>Examples</a:t>
            </a:r>
            <a:endParaRPr lang="en-US" sz="3200" dirty="0"/>
          </a:p>
        </p:txBody>
      </p:sp>
      <p:sp>
        <p:nvSpPr>
          <p:cNvPr id="4" name="Content Placeholder 3"/>
          <p:cNvSpPr>
            <a:spLocks noGrp="1"/>
          </p:cNvSpPr>
          <p:nvPr>
            <p:ph idx="1"/>
          </p:nvPr>
        </p:nvSpPr>
        <p:spPr>
          <a:prstGeom prst="rect">
            <a:avLst/>
          </a:prstGeom>
        </p:spPr>
        <p:txBody>
          <a:bodyPr/>
          <a:lstStyle/>
          <a:p>
            <a:pPr>
              <a:spcBef>
                <a:spcPts val="2700"/>
              </a:spcBef>
            </a:pPr>
            <a:r>
              <a:rPr lang="en-US" sz="2000" dirty="0"/>
              <a:t>Arthritis (degenerative or inflammatory)</a:t>
            </a:r>
          </a:p>
          <a:p>
            <a:pPr>
              <a:spcBef>
                <a:spcPts val="2700"/>
              </a:spcBef>
            </a:pPr>
            <a:r>
              <a:rPr lang="en-US" sz="2000" dirty="0"/>
              <a:t>Burns</a:t>
            </a:r>
          </a:p>
          <a:p>
            <a:pPr>
              <a:spcBef>
                <a:spcPts val="2700"/>
              </a:spcBef>
            </a:pPr>
            <a:r>
              <a:rPr lang="en-US" sz="2000" dirty="0"/>
              <a:t>Cuts and bruises and toothaches</a:t>
            </a:r>
          </a:p>
          <a:p>
            <a:pPr>
              <a:spcBef>
                <a:spcPts val="2700"/>
              </a:spcBef>
            </a:pPr>
            <a:r>
              <a:rPr lang="en-US" sz="2000" dirty="0"/>
              <a:t>Fractures</a:t>
            </a:r>
          </a:p>
        </p:txBody>
      </p:sp>
      <p:sp>
        <p:nvSpPr>
          <p:cNvPr id="3" name="Rectangle 2"/>
          <p:cNvSpPr/>
          <p:nvPr/>
        </p:nvSpPr>
        <p:spPr>
          <a:xfrm>
            <a:off x="4267200" y="5786735"/>
            <a:ext cx="5410200" cy="461665"/>
          </a:xfrm>
          <a:prstGeom prst="rect">
            <a:avLst/>
          </a:prstGeom>
        </p:spPr>
        <p:txBody>
          <a:bodyPr wrap="square">
            <a:spAutoFit/>
          </a:bodyPr>
          <a:lstStyle/>
          <a:p>
            <a:pPr>
              <a:spcBef>
                <a:spcPts val="1500"/>
              </a:spcBef>
            </a:pPr>
            <a:r>
              <a:rPr lang="en-US" sz="2400" b="1" dirty="0">
                <a:solidFill>
                  <a:schemeClr val="tx1">
                    <a:lumMod val="50000"/>
                    <a:lumOff val="50000"/>
                  </a:schemeClr>
                </a:solidFill>
              </a:rPr>
              <a:t>Described as: </a:t>
            </a:r>
            <a:r>
              <a:rPr lang="en-US" sz="2400" b="1" dirty="0">
                <a:solidFill>
                  <a:srgbClr val="955F27"/>
                </a:solidFill>
              </a:rPr>
              <a:t>“sharp, dull, aching”</a:t>
            </a:r>
          </a:p>
        </p:txBody>
      </p:sp>
      <p:sp>
        <p:nvSpPr>
          <p:cNvPr id="7" name="Title 1"/>
          <p:cNvSpPr txBox="1">
            <a:spLocks/>
          </p:cNvSpPr>
          <p:nvPr/>
        </p:nvSpPr>
        <p:spPr>
          <a:xfrm>
            <a:off x="-3313" y="54664"/>
            <a:ext cx="3356113" cy="631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55F27"/>
                </a:solidFill>
                <a:latin typeface="Kalinga" panose="020B0502040204020203" pitchFamily="34" charset="0"/>
                <a:ea typeface="+mj-ea"/>
                <a:cs typeface="Kalinga" panose="020B0502040204020203" pitchFamily="34" charset="0"/>
              </a:defRPr>
            </a:lvl1pPr>
          </a:lstStyle>
          <a:p>
            <a:pPr algn="ctr"/>
            <a:r>
              <a:rPr lang="en-US" sz="2400" dirty="0">
                <a:solidFill>
                  <a:schemeClr val="bg1"/>
                </a:solidFill>
                <a:latin typeface="+mj-lt"/>
              </a:rPr>
              <a:t>Nociceptive Pain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724" y="2010332"/>
            <a:ext cx="2272553" cy="5096256"/>
          </a:xfrm>
          <a:prstGeom prst="rect">
            <a:avLst/>
          </a:prstGeom>
        </p:spPr>
      </p:pic>
      <p:sp>
        <p:nvSpPr>
          <p:cNvPr id="6" name="Rectangle 5"/>
          <p:cNvSpPr/>
          <p:nvPr/>
        </p:nvSpPr>
        <p:spPr>
          <a:xfrm>
            <a:off x="-13447" y="-51547"/>
            <a:ext cx="2272553" cy="2314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47" y="0"/>
            <a:ext cx="2279276" cy="2286000"/>
          </a:xfrm>
          <a:prstGeom prst="rect">
            <a:avLst/>
          </a:prstGeom>
        </p:spPr>
      </p:pic>
      <p:sp>
        <p:nvSpPr>
          <p:cNvPr id="80905" name="Text Box 1033"/>
          <p:cNvSpPr txBox="1">
            <a:spLocks noChangeArrowheads="1"/>
          </p:cNvSpPr>
          <p:nvPr/>
        </p:nvSpPr>
        <p:spPr bwMode="auto">
          <a:xfrm>
            <a:off x="5508968" y="2263080"/>
            <a:ext cx="184731" cy="1015663"/>
          </a:xfrm>
          <a:prstGeom prst="rect">
            <a:avLst/>
          </a:prstGeom>
          <a:noFill/>
          <a:ln w="9525">
            <a:noFill/>
            <a:miter lim="800000"/>
            <a:headEnd/>
            <a:tailEnd/>
          </a:ln>
          <a:effectLst/>
        </p:spPr>
        <p:txBody>
          <a:bodyPr wrap="none">
            <a:spAutoFit/>
          </a:bodyPr>
          <a:lstStyle/>
          <a:p>
            <a:endParaRPr lang="en-US" sz="2000" i="0" dirty="0">
              <a:solidFill>
                <a:srgbClr val="002060"/>
              </a:solidFill>
            </a:endParaRPr>
          </a:p>
          <a:p>
            <a:endParaRPr lang="en-US" sz="2000" i="0" dirty="0">
              <a:solidFill>
                <a:srgbClr val="002060"/>
              </a:solidFill>
            </a:endParaRPr>
          </a:p>
          <a:p>
            <a:endParaRPr lang="en-US" sz="2000" i="0" dirty="0">
              <a:solidFill>
                <a:srgbClr val="002060"/>
              </a:solidFill>
            </a:endParaRPr>
          </a:p>
        </p:txBody>
      </p:sp>
      <p:sp>
        <p:nvSpPr>
          <p:cNvPr id="13" name="Text Box 1028"/>
          <p:cNvSpPr txBox="1">
            <a:spLocks noChangeArrowheads="1"/>
          </p:cNvSpPr>
          <p:nvPr/>
        </p:nvSpPr>
        <p:spPr bwMode="auto">
          <a:xfrm>
            <a:off x="2697637" y="2057400"/>
            <a:ext cx="6454588" cy="4919360"/>
          </a:xfrm>
          <a:prstGeom prst="rect">
            <a:avLst/>
          </a:prstGeom>
          <a:noFill/>
          <a:ln w="9525">
            <a:noFill/>
            <a:miter lim="800000"/>
            <a:headEnd/>
            <a:tailEnd/>
          </a:ln>
          <a:effectLst/>
        </p:spPr>
        <p:txBody>
          <a:bodyPr wrap="square">
            <a:spAutoFit/>
          </a:bodyPr>
          <a:lstStyle/>
          <a:p>
            <a:pPr>
              <a:lnSpc>
                <a:spcPts val="3760"/>
              </a:lnSpc>
            </a:pPr>
            <a:endParaRPr lang="en-US" sz="3600" i="0" dirty="0"/>
          </a:p>
          <a:p>
            <a:pPr>
              <a:lnSpc>
                <a:spcPts val="3760"/>
              </a:lnSpc>
            </a:pPr>
            <a:r>
              <a:rPr lang="en-US" sz="2800" i="0" dirty="0"/>
              <a:t>Transmission </a:t>
            </a:r>
            <a:r>
              <a:rPr lang="en-US" sz="2800" dirty="0"/>
              <a:t>(Peripheral nerve)</a:t>
            </a:r>
          </a:p>
          <a:p>
            <a:pPr>
              <a:lnSpc>
                <a:spcPts val="3760"/>
              </a:lnSpc>
            </a:pPr>
            <a:endParaRPr lang="en-US" sz="2800" i="0" dirty="0"/>
          </a:p>
          <a:p>
            <a:r>
              <a:rPr lang="en-US" sz="2800" i="0" dirty="0"/>
              <a:t>Processing and Construction </a:t>
            </a:r>
            <a:r>
              <a:rPr lang="en-US" sz="2800" dirty="0"/>
              <a:t>(e.g., Spinal Cord, Affective, Threat, and Motivational Circuits)</a:t>
            </a:r>
          </a:p>
          <a:p>
            <a:pPr>
              <a:lnSpc>
                <a:spcPts val="3760"/>
              </a:lnSpc>
            </a:pPr>
            <a:endParaRPr lang="en-US" sz="2800" dirty="0"/>
          </a:p>
          <a:p>
            <a:pPr>
              <a:lnSpc>
                <a:spcPts val="3760"/>
              </a:lnSpc>
            </a:pPr>
            <a:r>
              <a:rPr lang="en-US" sz="2800" i="0" dirty="0"/>
              <a:t>Perception </a:t>
            </a:r>
            <a:r>
              <a:rPr lang="en-US" sz="2800" dirty="0"/>
              <a:t>and Interpretation</a:t>
            </a:r>
          </a:p>
          <a:p>
            <a:pPr>
              <a:lnSpc>
                <a:spcPts val="3760"/>
              </a:lnSpc>
            </a:pPr>
            <a:endParaRPr lang="en-US" sz="2800" dirty="0"/>
          </a:p>
          <a:p>
            <a:pPr>
              <a:lnSpc>
                <a:spcPts val="3760"/>
              </a:lnSpc>
            </a:pPr>
            <a:r>
              <a:rPr lang="en-US" sz="2800" dirty="0"/>
              <a:t>    Behavior</a:t>
            </a:r>
          </a:p>
        </p:txBody>
      </p:sp>
      <p:sp>
        <p:nvSpPr>
          <p:cNvPr id="17" name="Line 4"/>
          <p:cNvSpPr>
            <a:spLocks noChangeShapeType="1"/>
          </p:cNvSpPr>
          <p:nvPr/>
        </p:nvSpPr>
        <p:spPr bwMode="auto">
          <a:xfrm>
            <a:off x="3733800" y="2263080"/>
            <a:ext cx="0" cy="381000"/>
          </a:xfrm>
          <a:prstGeom prst="line">
            <a:avLst/>
          </a:prstGeom>
          <a:noFill/>
          <a:ln w="63500">
            <a:solidFill>
              <a:srgbClr val="B3B995"/>
            </a:solidFill>
            <a:round/>
            <a:headEnd/>
            <a:tailEnd type="triangle" w="med" len="med"/>
          </a:ln>
          <a:effectLst/>
        </p:spPr>
        <p:txBody>
          <a:bodyPr wrap="none" anchor="ctr"/>
          <a:lstStyle/>
          <a:p>
            <a:endParaRPr lang="en-US" dirty="0"/>
          </a:p>
        </p:txBody>
      </p:sp>
      <p:sp>
        <p:nvSpPr>
          <p:cNvPr id="18" name="Line 4"/>
          <p:cNvSpPr>
            <a:spLocks noChangeShapeType="1"/>
          </p:cNvSpPr>
          <p:nvPr/>
        </p:nvSpPr>
        <p:spPr bwMode="auto">
          <a:xfrm>
            <a:off x="3733800" y="3231268"/>
            <a:ext cx="0" cy="381000"/>
          </a:xfrm>
          <a:prstGeom prst="line">
            <a:avLst/>
          </a:prstGeom>
          <a:noFill/>
          <a:ln w="63500">
            <a:solidFill>
              <a:srgbClr val="B3B995"/>
            </a:solidFill>
            <a:round/>
            <a:headEnd/>
            <a:tailEnd type="triangle" w="med" len="med"/>
          </a:ln>
          <a:effectLst/>
        </p:spPr>
        <p:txBody>
          <a:bodyPr wrap="none" anchor="ctr"/>
          <a:lstStyle/>
          <a:p>
            <a:endParaRPr lang="en-US" dirty="0"/>
          </a:p>
        </p:txBody>
      </p:sp>
      <p:sp>
        <p:nvSpPr>
          <p:cNvPr id="19" name="Line 4"/>
          <p:cNvSpPr>
            <a:spLocks noChangeShapeType="1"/>
          </p:cNvSpPr>
          <p:nvPr/>
        </p:nvSpPr>
        <p:spPr bwMode="auto">
          <a:xfrm>
            <a:off x="3733800" y="4953000"/>
            <a:ext cx="0" cy="381000"/>
          </a:xfrm>
          <a:prstGeom prst="line">
            <a:avLst/>
          </a:prstGeom>
          <a:noFill/>
          <a:ln w="63500">
            <a:solidFill>
              <a:srgbClr val="B3B995"/>
            </a:solidFill>
            <a:round/>
            <a:headEnd/>
            <a:tailEnd type="triangle" w="med" len="med"/>
          </a:ln>
          <a:effectLst/>
        </p:spPr>
        <p:txBody>
          <a:bodyPr wrap="none" anchor="ctr"/>
          <a:lstStyle/>
          <a:p>
            <a:endParaRPr lang="en-US" dirty="0"/>
          </a:p>
        </p:txBody>
      </p:sp>
      <p:sp>
        <p:nvSpPr>
          <p:cNvPr id="7" name="Rectangle 6"/>
          <p:cNvSpPr/>
          <p:nvPr/>
        </p:nvSpPr>
        <p:spPr>
          <a:xfrm>
            <a:off x="2682689" y="1722622"/>
            <a:ext cx="4196983" cy="535211"/>
          </a:xfrm>
          <a:prstGeom prst="rect">
            <a:avLst/>
          </a:prstGeom>
        </p:spPr>
        <p:txBody>
          <a:bodyPr wrap="none">
            <a:spAutoFit/>
          </a:bodyPr>
          <a:lstStyle/>
          <a:p>
            <a:pPr>
              <a:lnSpc>
                <a:spcPts val="3760"/>
              </a:lnSpc>
            </a:pPr>
            <a:r>
              <a:rPr lang="en-US" sz="2800" dirty="0"/>
              <a:t>Transduction </a:t>
            </a:r>
            <a:r>
              <a:rPr lang="en-US" sz="2000" dirty="0"/>
              <a:t>(Nociceptors)</a:t>
            </a:r>
          </a:p>
        </p:txBody>
      </p:sp>
      <p:sp>
        <p:nvSpPr>
          <p:cNvPr id="20" name="Snip and Round Single Corner Rectangle 2"/>
          <p:cNvSpPr/>
          <p:nvPr/>
        </p:nvSpPr>
        <p:spPr>
          <a:xfrm flipH="1" flipV="1">
            <a:off x="2275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and Round Single Corner Rectangle 2"/>
          <p:cNvSpPr/>
          <p:nvPr/>
        </p:nvSpPr>
        <p:spPr>
          <a:xfrm flipH="1" flipV="1">
            <a:off x="3409"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3313" y="54664"/>
            <a:ext cx="4956313" cy="631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55F27"/>
                </a:solidFill>
                <a:latin typeface="Kalinga" panose="020B0502040204020203" pitchFamily="34" charset="0"/>
                <a:ea typeface="+mj-ea"/>
                <a:cs typeface="Kalinga" panose="020B0502040204020203" pitchFamily="34" charset="0"/>
              </a:defRPr>
            </a:lvl1pPr>
          </a:lstStyle>
          <a:p>
            <a:pPr algn="ctr"/>
            <a:r>
              <a:rPr lang="en-US" sz="2400" dirty="0">
                <a:solidFill>
                  <a:schemeClr val="bg1"/>
                </a:solidFill>
                <a:latin typeface="+mn-lt"/>
              </a:rPr>
              <a:t>2. Neuropathic Pain from nerve injury</a:t>
            </a:r>
          </a:p>
        </p:txBody>
      </p:sp>
      <p:sp>
        <p:nvSpPr>
          <p:cNvPr id="2" name="Line 4">
            <a:extLst>
              <a:ext uri="{FF2B5EF4-FFF2-40B4-BE49-F238E27FC236}">
                <a16:creationId xmlns:a16="http://schemas.microsoft.com/office/drawing/2014/main" id="{49AD7DF7-45E8-CB39-4AA4-46FC33709348}"/>
              </a:ext>
            </a:extLst>
          </p:cNvPr>
          <p:cNvSpPr>
            <a:spLocks noChangeShapeType="1"/>
          </p:cNvSpPr>
          <p:nvPr/>
        </p:nvSpPr>
        <p:spPr bwMode="auto">
          <a:xfrm>
            <a:off x="3733800" y="5867400"/>
            <a:ext cx="0" cy="381000"/>
          </a:xfrm>
          <a:prstGeom prst="line">
            <a:avLst/>
          </a:prstGeom>
          <a:noFill/>
          <a:ln w="63500">
            <a:solidFill>
              <a:srgbClr val="B3B995"/>
            </a:solidFill>
            <a:round/>
            <a:headEnd/>
            <a:tailEnd type="triangle" w="med" len="med"/>
          </a:ln>
          <a:effectLst/>
        </p:spPr>
        <p:txBody>
          <a:bodyPr wrap="none" anchor="ctr"/>
          <a:lstStyle/>
          <a:p>
            <a:endParaRPr lang="en-US" dirty="0"/>
          </a:p>
        </p:txBody>
      </p:sp>
    </p:spTree>
    <p:extLst>
      <p:ext uri="{BB962C8B-B14F-4D97-AF65-F5344CB8AC3E}">
        <p14:creationId xmlns:p14="http://schemas.microsoft.com/office/powerpoint/2010/main" val="7117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afterEffect">
                                  <p:stCondLst>
                                    <p:cond delay="1000"/>
                                  </p:stCondLst>
                                  <p:childTnLst>
                                    <p:animEffect transition="out" filter="randombar(horizontal)">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4" presetClass="exit" presetSubtype="10" fill="hold" nodeType="withEffect">
                                  <p:stCondLst>
                                    <p:cond delay="1000"/>
                                  </p:stCondLst>
                                  <p:childTnLst>
                                    <p:animEffect transition="out" filter="randombar(horizontal)">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14" presetClass="exit" presetSubtype="10" fill="hold" grpId="0" nodeType="withEffect">
                                  <p:stCondLst>
                                    <p:cond delay="1000"/>
                                  </p:stCondLst>
                                  <p:childTnLst>
                                    <p:animEffect transition="out" filter="randombar(horizontal)">
                                      <p:cBhvr>
                                        <p:cTn id="12" dur="1000"/>
                                        <p:tgtEl>
                                          <p:spTgt spid="17"/>
                                        </p:tgtEl>
                                      </p:cBhvr>
                                    </p:animEffect>
                                    <p:set>
                                      <p:cBhvr>
                                        <p:cTn id="13"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5">
            <a:extLst>
              <a:ext uri="{FF2B5EF4-FFF2-40B4-BE49-F238E27FC236}">
                <a16:creationId xmlns:a16="http://schemas.microsoft.com/office/drawing/2014/main" id="{D93725E9-CFFF-4CE8-8A54-D1DF23EC2CD1}"/>
              </a:ext>
            </a:extLst>
          </p:cNvPr>
          <p:cNvSpPr txBox="1">
            <a:spLocks noChangeArrowheads="1"/>
          </p:cNvSpPr>
          <p:nvPr/>
        </p:nvSpPr>
        <p:spPr bwMode="auto">
          <a:xfrm>
            <a:off x="1543402" y="2510908"/>
            <a:ext cx="1741311" cy="1200329"/>
          </a:xfrm>
          <a:prstGeom prst="rect">
            <a:avLst/>
          </a:prstGeom>
          <a:noFill/>
          <a:ln w="12700">
            <a:noFill/>
            <a:miter lim="800000"/>
            <a:headEnd type="none" w="sm" len="sm"/>
            <a:tailEnd type="none" w="sm" len="sm"/>
          </a:ln>
          <a:effectLst/>
        </p:spPr>
        <p:txBody>
          <a:bodyPr wrap="square">
            <a:spAutoFit/>
          </a:bodyPr>
          <a:lstStyle/>
          <a:p>
            <a:pPr algn="ctr"/>
            <a:r>
              <a:rPr lang="en-US" b="1" dirty="0"/>
              <a:t>Sensory processing</a:t>
            </a:r>
          </a:p>
          <a:p>
            <a:pPr algn="ctr"/>
            <a:r>
              <a:rPr lang="en-US" b="1" dirty="0"/>
              <a:t>of pain stimulus</a:t>
            </a:r>
          </a:p>
        </p:txBody>
      </p:sp>
      <p:sp>
        <p:nvSpPr>
          <p:cNvPr id="310279" name="Text Box 7"/>
          <p:cNvSpPr txBox="1">
            <a:spLocks noChangeArrowheads="1"/>
          </p:cNvSpPr>
          <p:nvPr/>
        </p:nvSpPr>
        <p:spPr bwMode="auto">
          <a:xfrm>
            <a:off x="982133" y="4800600"/>
            <a:ext cx="6096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dirty="0"/>
          </a:p>
        </p:txBody>
      </p:sp>
      <p:sp>
        <p:nvSpPr>
          <p:cNvPr id="17" name="Snip and Round Single Corner Rectangle 2"/>
          <p:cNvSpPr/>
          <p:nvPr/>
        </p:nvSpPr>
        <p:spPr>
          <a:xfrm flipH="1" flipV="1">
            <a:off x="2847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and Round Single Corner Rectangle 2"/>
          <p:cNvSpPr/>
          <p:nvPr/>
        </p:nvSpPr>
        <p:spPr>
          <a:xfrm flipH="1" flipV="1">
            <a:off x="3409"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35"/>
          <p:cNvSpPr txBox="1">
            <a:spLocks noChangeArrowheads="1"/>
          </p:cNvSpPr>
          <p:nvPr/>
        </p:nvSpPr>
        <p:spPr bwMode="auto">
          <a:xfrm>
            <a:off x="304800" y="77415"/>
            <a:ext cx="8001000"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solidFill>
                  <a:schemeClr val="bg1"/>
                </a:solidFill>
                <a:latin typeface="+mj-lt"/>
                <a:cs typeface="Kalinga" pitchFamily="34" charset="0"/>
              </a:rPr>
              <a:t>Neuropathic pain from nerve injury</a:t>
            </a:r>
          </a:p>
        </p:txBody>
      </p:sp>
      <p:sp>
        <p:nvSpPr>
          <p:cNvPr id="28" name="Text Box 19"/>
          <p:cNvSpPr txBox="1">
            <a:spLocks noChangeArrowheads="1"/>
          </p:cNvSpPr>
          <p:nvPr/>
        </p:nvSpPr>
        <p:spPr bwMode="auto">
          <a:xfrm>
            <a:off x="1256836" y="2609671"/>
            <a:ext cx="2045595" cy="1477328"/>
          </a:xfrm>
          <a:prstGeom prst="rect">
            <a:avLst/>
          </a:prstGeom>
          <a:solidFill>
            <a:schemeClr val="bg1"/>
          </a:solidFill>
          <a:ln w="12700">
            <a:noFill/>
            <a:miter lim="800000"/>
            <a:headEnd type="none" w="sm" len="sm"/>
            <a:tailEnd type="none" w="sm" len="sm"/>
          </a:ln>
          <a:effectLst/>
        </p:spPr>
        <p:txBody>
          <a:bodyPr wrap="square">
            <a:spAutoFit/>
          </a:bodyPr>
          <a:lstStyle/>
          <a:p>
            <a:pPr algn="ctr"/>
            <a:endParaRPr lang="en-US" b="1" i="1" u="sng" dirty="0">
              <a:solidFill>
                <a:srgbClr val="732E4A"/>
              </a:solidFill>
            </a:endParaRPr>
          </a:p>
          <a:p>
            <a:pPr algn="ctr"/>
            <a:r>
              <a:rPr lang="en-US" b="1" i="1" u="sng" dirty="0">
                <a:solidFill>
                  <a:srgbClr val="FF0000"/>
                </a:solidFill>
              </a:rPr>
              <a:t>Altered Nervous System Processing of Sensory Stimuli</a:t>
            </a:r>
          </a:p>
          <a:p>
            <a:endParaRPr lang="en-US" dirty="0"/>
          </a:p>
        </p:txBody>
      </p:sp>
      <p:pic>
        <p:nvPicPr>
          <p:cNvPr id="37" name="second bol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62" y="1828800"/>
            <a:ext cx="1070708" cy="1145947"/>
          </a:xfrm>
          <a:prstGeom prst="rect">
            <a:avLst/>
          </a:prstGeom>
        </p:spPr>
      </p:pic>
      <p:sp>
        <p:nvSpPr>
          <p:cNvPr id="30" name="Text Box 18">
            <a:extLst>
              <a:ext uri="{FF2B5EF4-FFF2-40B4-BE49-F238E27FC236}">
                <a16:creationId xmlns:a16="http://schemas.microsoft.com/office/drawing/2014/main" id="{BF2D2DFF-9B53-414C-8226-7982423DDB94}"/>
              </a:ext>
            </a:extLst>
          </p:cNvPr>
          <p:cNvSpPr txBox="1">
            <a:spLocks noChangeArrowheads="1"/>
          </p:cNvSpPr>
          <p:nvPr/>
        </p:nvSpPr>
        <p:spPr bwMode="auto">
          <a:xfrm>
            <a:off x="186557" y="1295400"/>
            <a:ext cx="3968717" cy="584775"/>
          </a:xfrm>
          <a:prstGeom prst="rect">
            <a:avLst/>
          </a:prstGeom>
          <a:noFill/>
          <a:ln w="12700">
            <a:noFill/>
            <a:miter lim="800000"/>
            <a:headEnd type="none" w="sm" len="sm"/>
            <a:tailEnd type="none" w="sm" len="sm"/>
          </a:ln>
          <a:effectLst/>
        </p:spPr>
        <p:txBody>
          <a:bodyPr wrap="square">
            <a:spAutoFit/>
          </a:bodyPr>
          <a:lstStyle/>
          <a:p>
            <a:r>
              <a:rPr lang="en-US" sz="1600" b="1" dirty="0"/>
              <a:t>Pain Stimulus </a:t>
            </a:r>
            <a:r>
              <a:rPr lang="en-US" sz="1600" dirty="0"/>
              <a:t/>
            </a:r>
            <a:br>
              <a:rPr lang="en-US" sz="1600" dirty="0"/>
            </a:br>
            <a:r>
              <a:rPr lang="en-US" sz="1600" dirty="0"/>
              <a:t>(trauma, inflammation, heat, etc.)</a:t>
            </a:r>
          </a:p>
        </p:txBody>
      </p:sp>
      <p:pic>
        <p:nvPicPr>
          <p:cNvPr id="31" name="second bolt">
            <a:extLst>
              <a:ext uri="{FF2B5EF4-FFF2-40B4-BE49-F238E27FC236}">
                <a16:creationId xmlns:a16="http://schemas.microsoft.com/office/drawing/2014/main" id="{21C0667F-7492-482B-89DA-6D6C372CF39A}"/>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90762" y="1828800"/>
            <a:ext cx="1070708" cy="1145947"/>
          </a:xfrm>
          <a:prstGeom prst="rect">
            <a:avLst/>
          </a:prstGeom>
        </p:spPr>
      </p:pic>
      <p:sp>
        <p:nvSpPr>
          <p:cNvPr id="26" name="Text Box 18"/>
          <p:cNvSpPr txBox="1">
            <a:spLocks noChangeArrowheads="1"/>
          </p:cNvSpPr>
          <p:nvPr/>
        </p:nvSpPr>
        <p:spPr bwMode="auto">
          <a:xfrm>
            <a:off x="284046" y="828682"/>
            <a:ext cx="3585592" cy="1077218"/>
          </a:xfrm>
          <a:prstGeom prst="rect">
            <a:avLst/>
          </a:prstGeom>
          <a:solidFill>
            <a:schemeClr val="bg1"/>
          </a:solidFill>
          <a:ln w="12700">
            <a:noFill/>
            <a:miter lim="800000"/>
            <a:headEnd type="none" w="sm" len="sm"/>
            <a:tailEnd type="none" w="sm" len="sm"/>
          </a:ln>
          <a:effectLst/>
        </p:spPr>
        <p:txBody>
          <a:bodyPr wrap="square">
            <a:spAutoFit/>
          </a:bodyPr>
          <a:lstStyle/>
          <a:p>
            <a:r>
              <a:rPr lang="en-US" sz="1600" dirty="0">
                <a:solidFill>
                  <a:srgbClr val="732E4A"/>
                </a:solidFill>
              </a:rPr>
              <a:t>Physical injury to the nervous system, or modification of the nervous system  by chemicals, inflammation…</a:t>
            </a:r>
          </a:p>
        </p:txBody>
      </p:sp>
    </p:spTree>
    <p:extLst>
      <p:ext uri="{BB962C8B-B14F-4D97-AF65-F5344CB8AC3E}">
        <p14:creationId xmlns:p14="http://schemas.microsoft.com/office/powerpoint/2010/main" val="137723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1500"/>
                            </p:stCondLst>
                            <p:childTnLst>
                              <p:par>
                                <p:cTn id="20" presetID="10" presetClass="exit" presetSubtype="0" fill="hold" grpId="0" nodeType="after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0"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8" name="Text Box 6"/>
          <p:cNvSpPr txBox="1">
            <a:spLocks noChangeArrowheads="1"/>
          </p:cNvSpPr>
          <p:nvPr/>
        </p:nvSpPr>
        <p:spPr bwMode="auto">
          <a:xfrm>
            <a:off x="3869638" y="2438400"/>
            <a:ext cx="2187554" cy="1015663"/>
          </a:xfrm>
          <a:prstGeom prst="rect">
            <a:avLst/>
          </a:prstGeom>
          <a:noFill/>
          <a:ln w="12700">
            <a:noFill/>
            <a:miter lim="800000"/>
            <a:headEnd type="none" w="sm" len="sm"/>
            <a:tailEnd type="none" w="sm" len="sm"/>
          </a:ln>
          <a:effectLst/>
        </p:spPr>
        <p:txBody>
          <a:bodyPr wrap="square">
            <a:spAutoFit/>
          </a:bodyPr>
          <a:lstStyle/>
          <a:p>
            <a:pPr algn="ctr"/>
            <a:r>
              <a:rPr lang="en-US" sz="2000" b="1" dirty="0"/>
              <a:t>Emotional processing</a:t>
            </a:r>
          </a:p>
          <a:p>
            <a:pPr algn="ctr"/>
            <a:r>
              <a:rPr lang="en-US" sz="2000" b="1" dirty="0"/>
              <a:t>of pain stimulus</a:t>
            </a:r>
          </a:p>
        </p:txBody>
      </p:sp>
      <p:sp>
        <p:nvSpPr>
          <p:cNvPr id="310279" name="Text Box 7"/>
          <p:cNvSpPr txBox="1">
            <a:spLocks noChangeArrowheads="1"/>
          </p:cNvSpPr>
          <p:nvPr/>
        </p:nvSpPr>
        <p:spPr bwMode="auto">
          <a:xfrm>
            <a:off x="982133" y="4800600"/>
            <a:ext cx="6096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dirty="0"/>
          </a:p>
        </p:txBody>
      </p:sp>
      <p:sp>
        <p:nvSpPr>
          <p:cNvPr id="310281" name="Text Box 9"/>
          <p:cNvSpPr txBox="1">
            <a:spLocks noChangeArrowheads="1"/>
          </p:cNvSpPr>
          <p:nvPr/>
        </p:nvSpPr>
        <p:spPr bwMode="auto">
          <a:xfrm>
            <a:off x="6553200" y="2447091"/>
            <a:ext cx="2514600" cy="1015663"/>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2000" b="1" dirty="0"/>
              <a:t>Emotional </a:t>
            </a:r>
            <a:br>
              <a:rPr lang="en-US" sz="2000" b="1" dirty="0"/>
            </a:br>
            <a:r>
              <a:rPr lang="en-US" sz="2000" b="1" dirty="0"/>
              <a:t>Distress and Unpleasantness</a:t>
            </a:r>
          </a:p>
        </p:txBody>
      </p:sp>
      <p:cxnSp>
        <p:nvCxnSpPr>
          <p:cNvPr id="29" name="Straight Arrow Connector 28"/>
          <p:cNvCxnSpPr/>
          <p:nvPr/>
        </p:nvCxnSpPr>
        <p:spPr>
          <a:xfrm>
            <a:off x="5973234" y="2971800"/>
            <a:ext cx="808566" cy="0"/>
          </a:xfrm>
          <a:prstGeom prst="straightConnector1">
            <a:avLst/>
          </a:prstGeom>
          <a:ln w="63500">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Snip and Round Single Corner Rectangle 2"/>
          <p:cNvSpPr/>
          <p:nvPr/>
        </p:nvSpPr>
        <p:spPr>
          <a:xfrm flipH="1" flipV="1">
            <a:off x="2847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and Round Single Corner Rectangle 2"/>
          <p:cNvSpPr/>
          <p:nvPr/>
        </p:nvSpPr>
        <p:spPr>
          <a:xfrm flipH="1" flipV="1">
            <a:off x="3409"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35"/>
          <p:cNvSpPr txBox="1">
            <a:spLocks noChangeArrowheads="1"/>
          </p:cNvSpPr>
          <p:nvPr/>
        </p:nvSpPr>
        <p:spPr bwMode="auto">
          <a:xfrm>
            <a:off x="304800" y="77415"/>
            <a:ext cx="8001000"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solidFill>
                  <a:schemeClr val="bg1"/>
                </a:solidFill>
                <a:latin typeface="+mj-lt"/>
                <a:cs typeface="Kalinga" pitchFamily="34" charset="0"/>
              </a:rPr>
              <a:t>Neuropathic pain from nerve injury</a:t>
            </a:r>
          </a:p>
        </p:txBody>
      </p:sp>
      <p:sp>
        <p:nvSpPr>
          <p:cNvPr id="28" name="Text Box 19"/>
          <p:cNvSpPr txBox="1">
            <a:spLocks noChangeArrowheads="1"/>
          </p:cNvSpPr>
          <p:nvPr/>
        </p:nvSpPr>
        <p:spPr bwMode="auto">
          <a:xfrm>
            <a:off x="1143000" y="2667000"/>
            <a:ext cx="2045595" cy="923330"/>
          </a:xfrm>
          <a:prstGeom prst="rect">
            <a:avLst/>
          </a:prstGeom>
          <a:solidFill>
            <a:schemeClr val="bg1"/>
          </a:solidFill>
          <a:ln w="12700">
            <a:noFill/>
            <a:miter lim="800000"/>
            <a:headEnd type="none" w="sm" len="sm"/>
            <a:tailEnd type="none" w="sm" len="sm"/>
          </a:ln>
          <a:effectLst/>
        </p:spPr>
        <p:txBody>
          <a:bodyPr wrap="square">
            <a:spAutoFit/>
          </a:bodyPr>
          <a:lstStyle/>
          <a:p>
            <a:pPr algn="ctr"/>
            <a:r>
              <a:rPr lang="en-US" b="1" i="1" u="sng" dirty="0">
                <a:solidFill>
                  <a:srgbClr val="FF0000"/>
                </a:solidFill>
              </a:rPr>
              <a:t>Altered Nervous System Processing of Sensory Stimuli</a:t>
            </a:r>
          </a:p>
        </p:txBody>
      </p:sp>
      <p:sp>
        <p:nvSpPr>
          <p:cNvPr id="38" name="Text Box 32"/>
          <p:cNvSpPr txBox="1">
            <a:spLocks noChangeArrowheads="1"/>
          </p:cNvSpPr>
          <p:nvPr/>
        </p:nvSpPr>
        <p:spPr bwMode="auto">
          <a:xfrm>
            <a:off x="2743200" y="4930914"/>
            <a:ext cx="4609391" cy="707886"/>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4000" b="1" dirty="0">
                <a:solidFill>
                  <a:srgbClr val="955F27"/>
                </a:solidFill>
              </a:rPr>
              <a:t>PAIN</a:t>
            </a:r>
            <a:r>
              <a:rPr lang="en-US" sz="2000" b="1" dirty="0">
                <a:solidFill>
                  <a:srgbClr val="955F27"/>
                </a:solidFill>
              </a:rPr>
              <a:t> AND </a:t>
            </a:r>
            <a:r>
              <a:rPr lang="en-US" sz="3600" b="1" dirty="0">
                <a:solidFill>
                  <a:srgbClr val="955F27"/>
                </a:solidFill>
              </a:rPr>
              <a:t>DISABILITY</a:t>
            </a:r>
          </a:p>
        </p:txBody>
      </p:sp>
      <p:cxnSp>
        <p:nvCxnSpPr>
          <p:cNvPr id="39" name="Straight Arrow Connector 38"/>
          <p:cNvCxnSpPr/>
          <p:nvPr/>
        </p:nvCxnSpPr>
        <p:spPr>
          <a:xfrm>
            <a:off x="2414058" y="3704247"/>
            <a:ext cx="1916641" cy="1071287"/>
          </a:xfrm>
          <a:prstGeom prst="straightConnector1">
            <a:avLst/>
          </a:prstGeom>
          <a:ln w="1270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057192" y="3462754"/>
            <a:ext cx="1639008" cy="1365900"/>
          </a:xfrm>
          <a:prstGeom prst="straightConnector1">
            <a:avLst/>
          </a:prstGeom>
          <a:ln w="76200">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3DDD82E-926B-4D19-A6ED-025F403422B2}"/>
              </a:ext>
            </a:extLst>
          </p:cNvPr>
          <p:cNvCxnSpPr>
            <a:cxnSpLocks/>
          </p:cNvCxnSpPr>
          <p:nvPr/>
        </p:nvCxnSpPr>
        <p:spPr>
          <a:xfrm>
            <a:off x="3493395" y="2971800"/>
            <a:ext cx="621405" cy="0"/>
          </a:xfrm>
          <a:prstGeom prst="straightConnector1">
            <a:avLst/>
          </a:prstGeom>
          <a:ln w="60325">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3A8657D-634E-4A0A-9DD2-3243DF34C72C}"/>
              </a:ext>
            </a:extLst>
          </p:cNvPr>
          <p:cNvSpPr txBox="1"/>
          <p:nvPr/>
        </p:nvSpPr>
        <p:spPr>
          <a:xfrm>
            <a:off x="514885" y="1346891"/>
            <a:ext cx="1865829" cy="646331"/>
          </a:xfrm>
          <a:prstGeom prst="rect">
            <a:avLst/>
          </a:prstGeom>
          <a:noFill/>
        </p:spPr>
        <p:txBody>
          <a:bodyPr wrap="square" rtlCol="0">
            <a:spAutoFit/>
          </a:bodyPr>
          <a:lstStyle/>
          <a:p>
            <a:r>
              <a:rPr lang="en-US" dirty="0"/>
              <a:t>Non-painful   </a:t>
            </a:r>
          </a:p>
          <a:p>
            <a:r>
              <a:rPr lang="en-US" dirty="0"/>
              <a:t>    stimuli</a:t>
            </a:r>
          </a:p>
        </p:txBody>
      </p:sp>
      <p:cxnSp>
        <p:nvCxnSpPr>
          <p:cNvPr id="21" name="Straight Arrow Connector 20">
            <a:extLst>
              <a:ext uri="{FF2B5EF4-FFF2-40B4-BE49-F238E27FC236}">
                <a16:creationId xmlns:a16="http://schemas.microsoft.com/office/drawing/2014/main" id="{93C11C85-1B8C-4694-8737-548536F6B0D1}"/>
              </a:ext>
            </a:extLst>
          </p:cNvPr>
          <p:cNvCxnSpPr>
            <a:cxnSpLocks/>
          </p:cNvCxnSpPr>
          <p:nvPr/>
        </p:nvCxnSpPr>
        <p:spPr>
          <a:xfrm>
            <a:off x="1136570" y="2057400"/>
            <a:ext cx="433957" cy="606350"/>
          </a:xfrm>
          <a:prstGeom prst="straightConnector1">
            <a:avLst/>
          </a:prstGeom>
          <a:ln w="635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2ED98E-76E5-468D-940E-DEFB8F8C2292}"/>
              </a:ext>
            </a:extLst>
          </p:cNvPr>
          <p:cNvSpPr txBox="1"/>
          <p:nvPr/>
        </p:nvSpPr>
        <p:spPr>
          <a:xfrm>
            <a:off x="1934555" y="923091"/>
            <a:ext cx="6057720" cy="461665"/>
          </a:xfrm>
          <a:prstGeom prst="rect">
            <a:avLst/>
          </a:prstGeom>
          <a:noFill/>
        </p:spPr>
        <p:txBody>
          <a:bodyPr wrap="square" rtlCol="0">
            <a:spAutoFit/>
          </a:bodyPr>
          <a:lstStyle/>
          <a:p>
            <a:r>
              <a:rPr lang="en-US" sz="2400" dirty="0"/>
              <a:t>CENTRAL SENSITIZATION FROM NERVE INJURY</a:t>
            </a:r>
          </a:p>
        </p:txBody>
      </p:sp>
    </p:spTree>
    <p:extLst>
      <p:ext uri="{BB962C8B-B14F-4D97-AF65-F5344CB8AC3E}">
        <p14:creationId xmlns:p14="http://schemas.microsoft.com/office/powerpoint/2010/main" val="1434150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3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30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childTnLst>
                                </p:cTn>
                              </p:par>
                              <p:par>
                                <p:cTn id="15" presetID="10" presetClass="entr" presetSubtype="0" fill="hold" nodeType="withEffect">
                                  <p:stCondLst>
                                    <p:cond delay="3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par>
                          <p:cTn id="18" fill="hold">
                            <p:stCondLst>
                              <p:cond delay="2300"/>
                            </p:stCondLst>
                            <p:childTnLst>
                              <p:par>
                                <p:cTn id="19" presetID="10" presetClass="entr" presetSubtype="0" fill="hold" grpId="0" nodeType="afterEffect">
                                  <p:stCondLst>
                                    <p:cond delay="0"/>
                                  </p:stCondLst>
                                  <p:childTnLst>
                                    <p:set>
                                      <p:cBhvr>
                                        <p:cTn id="20" dur="1" fill="hold">
                                          <p:stCondLst>
                                            <p:cond delay="0"/>
                                          </p:stCondLst>
                                        </p:cTn>
                                        <p:tgtEl>
                                          <p:spTgt spid="310278"/>
                                        </p:tgtEl>
                                        <p:attrNameLst>
                                          <p:attrName>style.visibility</p:attrName>
                                        </p:attrNameLst>
                                      </p:cBhvr>
                                      <p:to>
                                        <p:strVal val="visible"/>
                                      </p:to>
                                    </p:set>
                                    <p:animEffect transition="in" filter="fade">
                                      <p:cBhvr>
                                        <p:cTn id="21" dur="500"/>
                                        <p:tgtEl>
                                          <p:spTgt spid="310278"/>
                                        </p:tgtEl>
                                      </p:cBhvr>
                                    </p:animEffect>
                                  </p:childTnLst>
                                </p:cTn>
                              </p:par>
                            </p:childTnLst>
                          </p:cTn>
                        </p:par>
                        <p:par>
                          <p:cTn id="22" fill="hold">
                            <p:stCondLst>
                              <p:cond delay="28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3300"/>
                            </p:stCondLst>
                            <p:childTnLst>
                              <p:par>
                                <p:cTn id="27" presetID="10" presetClass="entr" presetSubtype="0" fill="hold" grpId="0" nodeType="afterEffect">
                                  <p:stCondLst>
                                    <p:cond delay="0"/>
                                  </p:stCondLst>
                                  <p:childTnLst>
                                    <p:set>
                                      <p:cBhvr>
                                        <p:cTn id="28" dur="1" fill="hold">
                                          <p:stCondLst>
                                            <p:cond delay="0"/>
                                          </p:stCondLst>
                                        </p:cTn>
                                        <p:tgtEl>
                                          <p:spTgt spid="310281"/>
                                        </p:tgtEl>
                                        <p:attrNameLst>
                                          <p:attrName>style.visibility</p:attrName>
                                        </p:attrNameLst>
                                      </p:cBhvr>
                                      <p:to>
                                        <p:strVal val="visible"/>
                                      </p:to>
                                    </p:set>
                                    <p:animEffect transition="in" filter="fade">
                                      <p:cBhvr>
                                        <p:cTn id="29" dur="500"/>
                                        <p:tgtEl>
                                          <p:spTgt spid="310281"/>
                                        </p:tgtEl>
                                      </p:cBhvr>
                                    </p:animEffect>
                                  </p:childTnLst>
                                </p:cTn>
                              </p:par>
                            </p:childTnLst>
                          </p:cTn>
                        </p:par>
                        <p:par>
                          <p:cTn id="30" fill="hold">
                            <p:stCondLst>
                              <p:cond delay="3800"/>
                            </p:stCondLst>
                            <p:childTnLst>
                              <p:par>
                                <p:cTn id="31" presetID="10"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43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4800"/>
                            </p:stCondLst>
                            <p:childTnLst>
                              <p:par>
                                <p:cTn id="39" presetID="1"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p:bldP spid="310281" grpId="0"/>
      <p:bldP spid="38"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8" name="Text Box 6"/>
          <p:cNvSpPr txBox="1">
            <a:spLocks noChangeArrowheads="1"/>
          </p:cNvSpPr>
          <p:nvPr/>
        </p:nvSpPr>
        <p:spPr bwMode="auto">
          <a:xfrm>
            <a:off x="3869638" y="2438400"/>
            <a:ext cx="2187554" cy="1015663"/>
          </a:xfrm>
          <a:prstGeom prst="rect">
            <a:avLst/>
          </a:prstGeom>
          <a:noFill/>
          <a:ln w="12700">
            <a:noFill/>
            <a:miter lim="800000"/>
            <a:headEnd type="none" w="sm" len="sm"/>
            <a:tailEnd type="none" w="sm" len="sm"/>
          </a:ln>
          <a:effectLst/>
        </p:spPr>
        <p:txBody>
          <a:bodyPr wrap="square">
            <a:spAutoFit/>
          </a:bodyPr>
          <a:lstStyle/>
          <a:p>
            <a:pPr algn="ctr"/>
            <a:r>
              <a:rPr lang="en-US" sz="2000" b="1" dirty="0"/>
              <a:t>Emotional processing</a:t>
            </a:r>
          </a:p>
          <a:p>
            <a:pPr algn="ctr"/>
            <a:r>
              <a:rPr lang="en-US" sz="2000" b="1" dirty="0"/>
              <a:t>of pain stimulus</a:t>
            </a:r>
          </a:p>
        </p:txBody>
      </p:sp>
      <p:sp>
        <p:nvSpPr>
          <p:cNvPr id="310279" name="Text Box 7"/>
          <p:cNvSpPr txBox="1">
            <a:spLocks noChangeArrowheads="1"/>
          </p:cNvSpPr>
          <p:nvPr/>
        </p:nvSpPr>
        <p:spPr bwMode="auto">
          <a:xfrm>
            <a:off x="982133" y="4800600"/>
            <a:ext cx="6096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dirty="0"/>
          </a:p>
        </p:txBody>
      </p:sp>
      <p:sp>
        <p:nvSpPr>
          <p:cNvPr id="310281" name="Text Box 9"/>
          <p:cNvSpPr txBox="1">
            <a:spLocks noChangeArrowheads="1"/>
          </p:cNvSpPr>
          <p:nvPr/>
        </p:nvSpPr>
        <p:spPr bwMode="auto">
          <a:xfrm>
            <a:off x="6553200" y="2447091"/>
            <a:ext cx="2514600" cy="1015663"/>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2000" b="1" dirty="0"/>
              <a:t>Emotional </a:t>
            </a:r>
            <a:br>
              <a:rPr lang="en-US" sz="2000" b="1" dirty="0"/>
            </a:br>
            <a:r>
              <a:rPr lang="en-US" sz="2000" b="1" dirty="0"/>
              <a:t>Distress and Unpleasantness</a:t>
            </a:r>
          </a:p>
        </p:txBody>
      </p:sp>
      <p:cxnSp>
        <p:nvCxnSpPr>
          <p:cNvPr id="29" name="Straight Arrow Connector 28"/>
          <p:cNvCxnSpPr/>
          <p:nvPr/>
        </p:nvCxnSpPr>
        <p:spPr>
          <a:xfrm>
            <a:off x="5973234" y="2971800"/>
            <a:ext cx="808566" cy="0"/>
          </a:xfrm>
          <a:prstGeom prst="straightConnector1">
            <a:avLst/>
          </a:prstGeom>
          <a:ln w="63500">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Snip and Round Single Corner Rectangle 2"/>
          <p:cNvSpPr/>
          <p:nvPr/>
        </p:nvSpPr>
        <p:spPr>
          <a:xfrm flipH="1" flipV="1">
            <a:off x="2847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and Round Single Corner Rectangle 2"/>
          <p:cNvSpPr/>
          <p:nvPr/>
        </p:nvSpPr>
        <p:spPr>
          <a:xfrm flipH="1" flipV="1">
            <a:off x="3409"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35"/>
          <p:cNvSpPr txBox="1">
            <a:spLocks noChangeArrowheads="1"/>
          </p:cNvSpPr>
          <p:nvPr/>
        </p:nvSpPr>
        <p:spPr bwMode="auto">
          <a:xfrm>
            <a:off x="304800" y="77415"/>
            <a:ext cx="8001000"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solidFill>
                  <a:schemeClr val="bg1"/>
                </a:solidFill>
                <a:latin typeface="+mj-lt"/>
                <a:cs typeface="Kalinga" pitchFamily="34" charset="0"/>
              </a:rPr>
              <a:t>Neuropathic pain from nerve injury</a:t>
            </a:r>
          </a:p>
        </p:txBody>
      </p:sp>
      <p:sp>
        <p:nvSpPr>
          <p:cNvPr id="28" name="Text Box 19"/>
          <p:cNvSpPr txBox="1">
            <a:spLocks noChangeArrowheads="1"/>
          </p:cNvSpPr>
          <p:nvPr/>
        </p:nvSpPr>
        <p:spPr bwMode="auto">
          <a:xfrm>
            <a:off x="1286933" y="2553588"/>
            <a:ext cx="2045595" cy="1200329"/>
          </a:xfrm>
          <a:prstGeom prst="rect">
            <a:avLst/>
          </a:prstGeom>
          <a:solidFill>
            <a:schemeClr val="bg1"/>
          </a:solidFill>
          <a:ln w="12700">
            <a:noFill/>
            <a:miter lim="800000"/>
            <a:headEnd type="none" w="sm" len="sm"/>
            <a:tailEnd type="none" w="sm" len="sm"/>
          </a:ln>
          <a:effectLst/>
        </p:spPr>
        <p:txBody>
          <a:bodyPr wrap="square">
            <a:spAutoFit/>
          </a:bodyPr>
          <a:lstStyle/>
          <a:p>
            <a:pPr algn="ctr"/>
            <a:r>
              <a:rPr lang="en-US" b="1" i="1" u="sng" dirty="0">
                <a:solidFill>
                  <a:srgbClr val="FF0000"/>
                </a:solidFill>
              </a:rPr>
              <a:t>Altered Nervous System Processing of Sensory Stimuli</a:t>
            </a:r>
          </a:p>
          <a:p>
            <a:endParaRPr lang="en-US" dirty="0"/>
          </a:p>
        </p:txBody>
      </p:sp>
      <p:sp>
        <p:nvSpPr>
          <p:cNvPr id="38" name="Text Box 32"/>
          <p:cNvSpPr txBox="1">
            <a:spLocks noChangeArrowheads="1"/>
          </p:cNvSpPr>
          <p:nvPr/>
        </p:nvSpPr>
        <p:spPr bwMode="auto">
          <a:xfrm>
            <a:off x="2743200" y="4930914"/>
            <a:ext cx="4609391" cy="707886"/>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4000" b="1" dirty="0">
                <a:solidFill>
                  <a:srgbClr val="955F27"/>
                </a:solidFill>
              </a:rPr>
              <a:t>PAIN</a:t>
            </a:r>
            <a:r>
              <a:rPr lang="en-US" sz="2000" b="1" dirty="0">
                <a:solidFill>
                  <a:srgbClr val="955F27"/>
                </a:solidFill>
              </a:rPr>
              <a:t> AND </a:t>
            </a:r>
            <a:r>
              <a:rPr lang="en-US" sz="3600" b="1" dirty="0">
                <a:solidFill>
                  <a:srgbClr val="955F27"/>
                </a:solidFill>
              </a:rPr>
              <a:t>DISABILITY</a:t>
            </a:r>
          </a:p>
        </p:txBody>
      </p:sp>
      <p:cxnSp>
        <p:nvCxnSpPr>
          <p:cNvPr id="39" name="Straight Arrow Connector 38"/>
          <p:cNvCxnSpPr/>
          <p:nvPr/>
        </p:nvCxnSpPr>
        <p:spPr>
          <a:xfrm>
            <a:off x="2414058" y="3704247"/>
            <a:ext cx="1916641" cy="1071287"/>
          </a:xfrm>
          <a:prstGeom prst="straightConnector1">
            <a:avLst/>
          </a:prstGeom>
          <a:ln w="1270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057192" y="3462754"/>
            <a:ext cx="1639008" cy="1365900"/>
          </a:xfrm>
          <a:prstGeom prst="straightConnector1">
            <a:avLst/>
          </a:prstGeom>
          <a:ln w="76200">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3DDD82E-926B-4D19-A6ED-025F403422B2}"/>
              </a:ext>
            </a:extLst>
          </p:cNvPr>
          <p:cNvCxnSpPr>
            <a:cxnSpLocks/>
          </p:cNvCxnSpPr>
          <p:nvPr/>
        </p:nvCxnSpPr>
        <p:spPr>
          <a:xfrm>
            <a:off x="3493395" y="2971800"/>
            <a:ext cx="621405" cy="0"/>
          </a:xfrm>
          <a:prstGeom prst="straightConnector1">
            <a:avLst/>
          </a:prstGeom>
          <a:ln w="60325">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1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300"/>
                            </p:stCondLst>
                            <p:childTnLst>
                              <p:par>
                                <p:cTn id="12" presetID="10" presetClass="entr" presetSubtype="0" fill="hold" grpId="0" nodeType="afterEffect">
                                  <p:stCondLst>
                                    <p:cond delay="0"/>
                                  </p:stCondLst>
                                  <p:childTnLst>
                                    <p:set>
                                      <p:cBhvr>
                                        <p:cTn id="13" dur="1" fill="hold">
                                          <p:stCondLst>
                                            <p:cond delay="0"/>
                                          </p:stCondLst>
                                        </p:cTn>
                                        <p:tgtEl>
                                          <p:spTgt spid="310278"/>
                                        </p:tgtEl>
                                        <p:attrNameLst>
                                          <p:attrName>style.visibility</p:attrName>
                                        </p:attrNameLst>
                                      </p:cBhvr>
                                      <p:to>
                                        <p:strVal val="visible"/>
                                      </p:to>
                                    </p:set>
                                    <p:animEffect transition="in" filter="fade">
                                      <p:cBhvr>
                                        <p:cTn id="14" dur="500"/>
                                        <p:tgtEl>
                                          <p:spTgt spid="310278"/>
                                        </p:tgtEl>
                                      </p:cBhvr>
                                    </p:animEffect>
                                  </p:childTnLst>
                                </p:cTn>
                              </p:par>
                            </p:childTnLst>
                          </p:cTn>
                        </p:par>
                        <p:par>
                          <p:cTn id="15" fill="hold">
                            <p:stCondLst>
                              <p:cond delay="18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2300"/>
                            </p:stCondLst>
                            <p:childTnLst>
                              <p:par>
                                <p:cTn id="20" presetID="10" presetClass="entr" presetSubtype="0" fill="hold" grpId="0" nodeType="afterEffect">
                                  <p:stCondLst>
                                    <p:cond delay="0"/>
                                  </p:stCondLst>
                                  <p:childTnLst>
                                    <p:set>
                                      <p:cBhvr>
                                        <p:cTn id="21" dur="1" fill="hold">
                                          <p:stCondLst>
                                            <p:cond delay="0"/>
                                          </p:stCondLst>
                                        </p:cTn>
                                        <p:tgtEl>
                                          <p:spTgt spid="310281"/>
                                        </p:tgtEl>
                                        <p:attrNameLst>
                                          <p:attrName>style.visibility</p:attrName>
                                        </p:attrNameLst>
                                      </p:cBhvr>
                                      <p:to>
                                        <p:strVal val="visible"/>
                                      </p:to>
                                    </p:set>
                                    <p:animEffect transition="in" filter="fade">
                                      <p:cBhvr>
                                        <p:cTn id="22" dur="500"/>
                                        <p:tgtEl>
                                          <p:spTgt spid="310281"/>
                                        </p:tgtEl>
                                      </p:cBhvr>
                                    </p:animEffect>
                                  </p:childTnLst>
                                </p:cTn>
                              </p:par>
                            </p:childTnLst>
                          </p:cTn>
                        </p:par>
                        <p:par>
                          <p:cTn id="23" fill="hold">
                            <p:stCondLst>
                              <p:cond delay="280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330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p:bldP spid="310281"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3771900" cy="1371600"/>
          </a:xfrm>
        </p:spPr>
        <p:txBody>
          <a:bodyPr/>
          <a:lstStyle/>
          <a:p>
            <a:pPr algn="r"/>
            <a:r>
              <a:rPr lang="en-US" dirty="0"/>
              <a:t>Examples</a:t>
            </a:r>
          </a:p>
        </p:txBody>
      </p:sp>
      <p:sp>
        <p:nvSpPr>
          <p:cNvPr id="3" name="Content Placeholder 2"/>
          <p:cNvSpPr>
            <a:spLocks noGrp="1"/>
          </p:cNvSpPr>
          <p:nvPr>
            <p:ph idx="1"/>
          </p:nvPr>
        </p:nvSpPr>
        <p:spPr>
          <a:xfrm>
            <a:off x="3848100" y="1066800"/>
            <a:ext cx="4648200" cy="4322529"/>
          </a:xfrm>
        </p:spPr>
        <p:txBody>
          <a:bodyPr>
            <a:normAutofit/>
          </a:bodyPr>
          <a:lstStyle/>
          <a:p>
            <a:pPr>
              <a:lnSpc>
                <a:spcPts val="2800"/>
              </a:lnSpc>
              <a:spcBef>
                <a:spcPts val="1200"/>
              </a:spcBef>
            </a:pPr>
            <a:r>
              <a:rPr lang="en-US" sz="2800" dirty="0"/>
              <a:t>Diabetic and other neuropathies</a:t>
            </a:r>
          </a:p>
          <a:p>
            <a:pPr>
              <a:lnSpc>
                <a:spcPts val="2800"/>
              </a:lnSpc>
              <a:spcBef>
                <a:spcPts val="1200"/>
              </a:spcBef>
            </a:pPr>
            <a:r>
              <a:rPr lang="en-US" sz="2800" dirty="0"/>
              <a:t>Post herpetic neuralgia</a:t>
            </a:r>
          </a:p>
          <a:p>
            <a:pPr>
              <a:lnSpc>
                <a:spcPts val="2800"/>
              </a:lnSpc>
              <a:spcBef>
                <a:spcPts val="1200"/>
              </a:spcBef>
            </a:pPr>
            <a:r>
              <a:rPr lang="en-US" sz="2800" dirty="0"/>
              <a:t>CRPS</a:t>
            </a:r>
          </a:p>
          <a:p>
            <a:pPr>
              <a:lnSpc>
                <a:spcPts val="2800"/>
              </a:lnSpc>
              <a:spcBef>
                <a:spcPts val="1200"/>
              </a:spcBef>
            </a:pPr>
            <a:r>
              <a:rPr lang="en-US" sz="2800" dirty="0"/>
              <a:t>Phantom limb pain</a:t>
            </a:r>
          </a:p>
          <a:p>
            <a:pPr>
              <a:lnSpc>
                <a:spcPts val="2800"/>
              </a:lnSpc>
              <a:spcBef>
                <a:spcPts val="1200"/>
              </a:spcBef>
            </a:pPr>
            <a:r>
              <a:rPr lang="en-US" sz="2800" dirty="0"/>
              <a:t>Spinal cord injury and post stroke pain</a:t>
            </a:r>
          </a:p>
          <a:p>
            <a:pPr>
              <a:lnSpc>
                <a:spcPts val="2800"/>
              </a:lnSpc>
              <a:spcBef>
                <a:spcPts val="1200"/>
              </a:spcBef>
            </a:pPr>
            <a:r>
              <a:rPr lang="en-US" sz="2800" dirty="0"/>
              <a:t>Brachial plexus injury</a:t>
            </a:r>
          </a:p>
          <a:p>
            <a:pPr>
              <a:lnSpc>
                <a:spcPts val="2800"/>
              </a:lnSpc>
              <a:spcBef>
                <a:spcPts val="1200"/>
              </a:spcBef>
            </a:pPr>
            <a:r>
              <a:rPr lang="en-US" sz="2800" dirty="0"/>
              <a:t>Opioid induced hyperalgesia</a:t>
            </a:r>
          </a:p>
        </p:txBody>
      </p:sp>
      <p:sp>
        <p:nvSpPr>
          <p:cNvPr id="4" name="Rectangle 3"/>
          <p:cNvSpPr/>
          <p:nvPr/>
        </p:nvSpPr>
        <p:spPr>
          <a:xfrm>
            <a:off x="152400" y="5285522"/>
            <a:ext cx="9144000" cy="810478"/>
          </a:xfrm>
          <a:prstGeom prst="rect">
            <a:avLst/>
          </a:prstGeom>
        </p:spPr>
        <p:txBody>
          <a:bodyPr wrap="square">
            <a:spAutoFit/>
          </a:bodyPr>
          <a:lstStyle/>
          <a:p>
            <a:pPr>
              <a:lnSpc>
                <a:spcPts val="2800"/>
              </a:lnSpc>
              <a:spcBef>
                <a:spcPts val="1200"/>
              </a:spcBef>
            </a:pPr>
            <a:r>
              <a:rPr lang="en-US" sz="2400" b="1" dirty="0">
                <a:solidFill>
                  <a:schemeClr val="tx1">
                    <a:lumMod val="50000"/>
                    <a:lumOff val="50000"/>
                  </a:schemeClr>
                </a:solidFill>
              </a:rPr>
              <a:t>Described as: </a:t>
            </a:r>
            <a:br>
              <a:rPr lang="en-US" sz="2400" b="1" dirty="0">
                <a:solidFill>
                  <a:schemeClr val="tx1">
                    <a:lumMod val="50000"/>
                    <a:lumOff val="50000"/>
                  </a:schemeClr>
                </a:solidFill>
              </a:rPr>
            </a:br>
            <a:r>
              <a:rPr lang="en-US" sz="2400" b="1" dirty="0">
                <a:solidFill>
                  <a:srgbClr val="955F27"/>
                </a:solidFill>
              </a:rPr>
              <a:t>“burning, shooting, electrical” with heightened sensitivity to stimuli</a:t>
            </a:r>
          </a:p>
        </p:txBody>
      </p:sp>
      <p:sp>
        <p:nvSpPr>
          <p:cNvPr id="5" name="Snip and Round Single Corner Rectangle 2"/>
          <p:cNvSpPr/>
          <p:nvPr/>
        </p:nvSpPr>
        <p:spPr>
          <a:xfrm flipH="1" flipV="1">
            <a:off x="2847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and Round Single Corner Rectangle 2"/>
          <p:cNvSpPr/>
          <p:nvPr/>
        </p:nvSpPr>
        <p:spPr>
          <a:xfrm flipH="1" flipV="1">
            <a:off x="3409"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35"/>
          <p:cNvSpPr txBox="1">
            <a:spLocks noChangeArrowheads="1"/>
          </p:cNvSpPr>
          <p:nvPr/>
        </p:nvSpPr>
        <p:spPr bwMode="auto">
          <a:xfrm>
            <a:off x="304800" y="77415"/>
            <a:ext cx="8001000"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solidFill>
                  <a:schemeClr val="bg1"/>
                </a:solidFill>
                <a:latin typeface="+mj-lt"/>
                <a:cs typeface="Kalinga" pitchFamily="34" charset="0"/>
              </a:rPr>
              <a:t>Neuropathic pain from nerve injury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3276600" cy="2590800"/>
          </a:xfrm>
        </p:spPr>
        <p:txBody>
          <a:bodyPr>
            <a:normAutofit/>
          </a:bodyPr>
          <a:lstStyle/>
          <a:p>
            <a:r>
              <a:rPr lang="en-US" sz="2400" dirty="0"/>
              <a:t>International Association for the Study of Pain (IASP) updates their definition of pain</a:t>
            </a:r>
            <a:r>
              <a:rPr lang="en-US" dirty="0"/>
              <a:t/>
            </a:r>
            <a:br>
              <a:rPr lang="en-US" dirty="0"/>
            </a:br>
            <a:endParaRPr lang="en-US" sz="2900" dirty="0">
              <a:effectLst/>
            </a:endParaRPr>
          </a:p>
        </p:txBody>
      </p:sp>
      <p:sp>
        <p:nvSpPr>
          <p:cNvPr id="3" name="Content Placeholder 2"/>
          <p:cNvSpPr>
            <a:spLocks noGrp="1"/>
          </p:cNvSpPr>
          <p:nvPr>
            <p:ph idx="1"/>
          </p:nvPr>
        </p:nvSpPr>
        <p:spPr>
          <a:xfrm>
            <a:off x="4343400" y="1524000"/>
            <a:ext cx="4800599" cy="4525963"/>
          </a:xfrm>
        </p:spPr>
        <p:txBody>
          <a:bodyPr/>
          <a:lstStyle/>
          <a:p>
            <a:pPr marL="0" indent="0">
              <a:lnSpc>
                <a:spcPts val="3000"/>
              </a:lnSpc>
              <a:buNone/>
            </a:pPr>
            <a:r>
              <a:rPr lang="en-US" sz="2800" dirty="0">
                <a:solidFill>
                  <a:schemeClr val="bg1">
                    <a:lumMod val="50000"/>
                  </a:schemeClr>
                </a:solidFill>
              </a:rPr>
              <a:t>Many people report pain </a:t>
            </a:r>
            <a:r>
              <a:rPr lang="en-US" sz="2800" b="1" dirty="0">
                <a:solidFill>
                  <a:srgbClr val="955F27"/>
                </a:solidFill>
              </a:rPr>
              <a:t>in the absence of tissue damage </a:t>
            </a:r>
            <a:r>
              <a:rPr lang="en-US" sz="2800" dirty="0">
                <a:solidFill>
                  <a:schemeClr val="bg1">
                    <a:lumMod val="50000"/>
                  </a:schemeClr>
                </a:solidFill>
              </a:rPr>
              <a:t>or any likely pathophysiological cause; </a:t>
            </a:r>
            <a:r>
              <a:rPr lang="en-US" sz="2800" dirty="0">
                <a:solidFill>
                  <a:srgbClr val="955F27"/>
                </a:solidFill>
              </a:rPr>
              <a:t>usually this happens for psychological reasons. </a:t>
            </a:r>
          </a:p>
        </p:txBody>
      </p:sp>
      <p:sp>
        <p:nvSpPr>
          <p:cNvPr id="5" name="Rectangle 4"/>
          <p:cNvSpPr/>
          <p:nvPr/>
        </p:nvSpPr>
        <p:spPr>
          <a:xfrm>
            <a:off x="1143000" y="816114"/>
            <a:ext cx="4572000" cy="523220"/>
          </a:xfrm>
          <a:prstGeom prst="rect">
            <a:avLst/>
          </a:prstGeom>
        </p:spPr>
        <p:txBody>
          <a:bodyPr>
            <a:spAutoFit/>
          </a:bodyPr>
          <a:lstStyle/>
          <a:p>
            <a:r>
              <a:rPr lang="en-US" sz="2800" dirty="0">
                <a:solidFill>
                  <a:srgbClr val="B3B995"/>
                </a:solidFill>
              </a:rPr>
              <a:t>15 years ago: </a:t>
            </a:r>
          </a:p>
        </p:txBody>
      </p:sp>
    </p:spTree>
    <p:extLst>
      <p:ext uri="{BB962C8B-B14F-4D97-AF65-F5344CB8AC3E}">
        <p14:creationId xmlns:p14="http://schemas.microsoft.com/office/powerpoint/2010/main" val="2613934165"/>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7" name="Text Box 5"/>
          <p:cNvSpPr txBox="1">
            <a:spLocks noChangeArrowheads="1"/>
          </p:cNvSpPr>
          <p:nvPr/>
        </p:nvSpPr>
        <p:spPr bwMode="auto">
          <a:xfrm>
            <a:off x="1552428" y="3246794"/>
            <a:ext cx="1741311" cy="1200329"/>
          </a:xfrm>
          <a:prstGeom prst="rect">
            <a:avLst/>
          </a:prstGeom>
          <a:noFill/>
          <a:ln w="12700">
            <a:noFill/>
            <a:miter lim="800000"/>
            <a:headEnd type="none" w="sm" len="sm"/>
            <a:tailEnd type="none" w="sm" len="sm"/>
          </a:ln>
          <a:effectLst/>
        </p:spPr>
        <p:txBody>
          <a:bodyPr wrap="square">
            <a:spAutoFit/>
          </a:bodyPr>
          <a:lstStyle/>
          <a:p>
            <a:pPr algn="ctr"/>
            <a:r>
              <a:rPr lang="en-US" dirty="0"/>
              <a:t>Sensory processing</a:t>
            </a:r>
          </a:p>
          <a:p>
            <a:pPr algn="ctr"/>
            <a:r>
              <a:rPr lang="en-US" dirty="0"/>
              <a:t>of pain stimulus</a:t>
            </a:r>
          </a:p>
        </p:txBody>
      </p:sp>
      <p:sp>
        <p:nvSpPr>
          <p:cNvPr id="25" name="Text Box 18"/>
          <p:cNvSpPr txBox="1">
            <a:spLocks noChangeArrowheads="1"/>
          </p:cNvSpPr>
          <p:nvPr/>
        </p:nvSpPr>
        <p:spPr bwMode="auto">
          <a:xfrm>
            <a:off x="439269" y="1912499"/>
            <a:ext cx="3676617" cy="584775"/>
          </a:xfrm>
          <a:prstGeom prst="rect">
            <a:avLst/>
          </a:prstGeom>
          <a:noFill/>
          <a:ln w="12700">
            <a:noFill/>
            <a:miter lim="800000"/>
            <a:headEnd type="none" w="sm" len="sm"/>
            <a:tailEnd type="none" w="sm" len="sm"/>
          </a:ln>
          <a:effectLst/>
        </p:spPr>
        <p:txBody>
          <a:bodyPr wrap="square">
            <a:spAutoFit/>
          </a:bodyPr>
          <a:lstStyle/>
          <a:p>
            <a:r>
              <a:rPr lang="en-US" sz="1600" b="1" dirty="0"/>
              <a:t>Pain Stimulus </a:t>
            </a:r>
            <a:r>
              <a:rPr lang="en-US" sz="1600" dirty="0"/>
              <a:t/>
            </a:r>
            <a:br>
              <a:rPr lang="en-US" sz="1600" dirty="0"/>
            </a:br>
            <a:r>
              <a:rPr lang="en-US" sz="1600" dirty="0"/>
              <a:t>(trauma, inflammation, heat, etc.)</a:t>
            </a:r>
          </a:p>
        </p:txBody>
      </p:sp>
      <p:pic>
        <p:nvPicPr>
          <p:cNvPr id="15" name="bolt disappe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6" y="2596800"/>
            <a:ext cx="1070708" cy="1167434"/>
          </a:xfrm>
          <a:prstGeom prst="rect">
            <a:avLst/>
          </a:prstGeom>
        </p:spPr>
      </p:pic>
      <p:sp>
        <p:nvSpPr>
          <p:cNvPr id="17" name="Snip and Round Single Corner Rectangle 2"/>
          <p:cNvSpPr/>
          <p:nvPr/>
        </p:nvSpPr>
        <p:spPr>
          <a:xfrm flipH="1" flipV="1">
            <a:off x="2847962" y="29019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and Round Single Corner Rectangle 2"/>
          <p:cNvSpPr/>
          <p:nvPr/>
        </p:nvSpPr>
        <p:spPr>
          <a:xfrm flipH="1" flipV="1">
            <a:off x="-231382" y="-114788"/>
            <a:ext cx="6555982" cy="1090775"/>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35"/>
          <p:cNvSpPr txBox="1">
            <a:spLocks noChangeArrowheads="1"/>
          </p:cNvSpPr>
          <p:nvPr/>
        </p:nvSpPr>
        <p:spPr bwMode="auto">
          <a:xfrm>
            <a:off x="76200" y="76200"/>
            <a:ext cx="6934200" cy="830997"/>
          </a:xfrm>
          <a:prstGeom prst="rect">
            <a:avLst/>
          </a:prstGeom>
          <a:noFill/>
          <a:ln w="12700">
            <a:noFill/>
            <a:miter lim="800000"/>
            <a:headEnd type="none" w="sm" len="sm"/>
            <a:tailEnd type="none" w="sm" len="sm"/>
          </a:ln>
          <a:effectLst/>
        </p:spPr>
        <p:txBody>
          <a:bodyPr wrap="square">
            <a:spAutoFit/>
          </a:bodyPr>
          <a:lstStyle/>
          <a:p>
            <a:r>
              <a:rPr lang="en-US" sz="2400" b="1" dirty="0">
                <a:solidFill>
                  <a:schemeClr val="bg1"/>
                </a:solidFill>
                <a:cs typeface="Kalinga" pitchFamily="34" charset="0"/>
              </a:rPr>
              <a:t>3. Neuropathic Pain From Threatening </a:t>
            </a:r>
          </a:p>
          <a:p>
            <a:r>
              <a:rPr lang="en-US" sz="2400" b="1" dirty="0">
                <a:solidFill>
                  <a:schemeClr val="bg1"/>
                </a:solidFill>
                <a:cs typeface="Kalinga" pitchFamily="34" charset="0"/>
              </a:rPr>
              <a:t>    Experience (central pain, nociplastic pain)</a:t>
            </a:r>
          </a:p>
        </p:txBody>
      </p:sp>
      <p:grpSp>
        <p:nvGrpSpPr>
          <p:cNvPr id="4" name="explosion"/>
          <p:cNvGrpSpPr/>
          <p:nvPr/>
        </p:nvGrpSpPr>
        <p:grpSpPr>
          <a:xfrm>
            <a:off x="-231380" y="1339940"/>
            <a:ext cx="5031980" cy="1720222"/>
            <a:chOff x="-298614" y="602675"/>
            <a:chExt cx="4720167" cy="1688561"/>
          </a:xfrm>
        </p:grpSpPr>
        <p:sp>
          <p:nvSpPr>
            <p:cNvPr id="31" name="whiteout"/>
            <p:cNvSpPr/>
            <p:nvPr/>
          </p:nvSpPr>
          <p:spPr>
            <a:xfrm>
              <a:off x="372035" y="804590"/>
              <a:ext cx="3958664" cy="1073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xplosion 2 1"/>
            <p:cNvSpPr/>
            <p:nvPr/>
          </p:nvSpPr>
          <p:spPr>
            <a:xfrm>
              <a:off x="-298614" y="602675"/>
              <a:ext cx="4720167" cy="1688561"/>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8"/>
            <p:cNvSpPr txBox="1">
              <a:spLocks noChangeArrowheads="1"/>
            </p:cNvSpPr>
            <p:nvPr/>
          </p:nvSpPr>
          <p:spPr bwMode="auto">
            <a:xfrm>
              <a:off x="200713" y="1177013"/>
              <a:ext cx="3611035" cy="553998"/>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1600" b="1" dirty="0">
                  <a:solidFill>
                    <a:schemeClr val="bg1"/>
                  </a:solidFill>
                </a:rPr>
                <a:t>TRAUMATIC EXPERIENCE /TOXIC STRESS</a:t>
              </a:r>
              <a:r>
                <a:rPr lang="en-US" sz="1600" dirty="0">
                  <a:solidFill>
                    <a:schemeClr val="bg1"/>
                  </a:solidFill>
                </a:rPr>
                <a:t/>
              </a:r>
              <a:br>
                <a:rPr lang="en-US" sz="1600" dirty="0">
                  <a:solidFill>
                    <a:schemeClr val="bg1"/>
                  </a:solidFill>
                </a:rPr>
              </a:br>
              <a:r>
                <a:rPr lang="en-US" sz="1400" dirty="0">
                  <a:solidFill>
                    <a:schemeClr val="bg1"/>
                  </a:solidFill>
                </a:rPr>
                <a:t>(War, abuse, assault, neglect, environment)</a:t>
              </a:r>
            </a:p>
          </p:txBody>
        </p:sp>
      </p:grpSp>
      <p:sp>
        <p:nvSpPr>
          <p:cNvPr id="28" name="altered"/>
          <p:cNvSpPr txBox="1">
            <a:spLocks noChangeArrowheads="1"/>
          </p:cNvSpPr>
          <p:nvPr/>
        </p:nvSpPr>
        <p:spPr bwMode="auto">
          <a:xfrm>
            <a:off x="1218335" y="3311611"/>
            <a:ext cx="2492501" cy="923330"/>
          </a:xfrm>
          <a:prstGeom prst="rect">
            <a:avLst/>
          </a:prstGeom>
          <a:solidFill>
            <a:schemeClr val="bg1"/>
          </a:solidFill>
          <a:ln w="12700">
            <a:noFill/>
            <a:miter lim="800000"/>
            <a:headEnd type="none" w="sm" len="sm"/>
            <a:tailEnd type="none" w="sm" len="sm"/>
          </a:ln>
          <a:effectLst/>
        </p:spPr>
        <p:txBody>
          <a:bodyPr wrap="square">
            <a:spAutoFit/>
          </a:bodyPr>
          <a:lstStyle/>
          <a:p>
            <a:pPr algn="ctr"/>
            <a:r>
              <a:rPr lang="en-US" b="1" dirty="0">
                <a:solidFill>
                  <a:srgbClr val="C00000"/>
                </a:solidFill>
              </a:rPr>
              <a:t>Altered </a:t>
            </a:r>
            <a:br>
              <a:rPr lang="en-US" b="1" dirty="0">
                <a:solidFill>
                  <a:srgbClr val="C00000"/>
                </a:solidFill>
              </a:rPr>
            </a:br>
            <a:r>
              <a:rPr lang="en-US" b="1" dirty="0">
                <a:solidFill>
                  <a:srgbClr val="C00000"/>
                </a:solidFill>
              </a:rPr>
              <a:t>processing</a:t>
            </a:r>
          </a:p>
          <a:p>
            <a:pPr algn="ctr"/>
            <a:r>
              <a:rPr lang="en-US" b="1" dirty="0">
                <a:solidFill>
                  <a:srgbClr val="C00000"/>
                </a:solidFill>
              </a:rPr>
              <a:t>of sensory stimuli</a:t>
            </a:r>
          </a:p>
        </p:txBody>
      </p:sp>
      <p:pic>
        <p:nvPicPr>
          <p:cNvPr id="30" name="second bol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6" y="2738404"/>
            <a:ext cx="1070708" cy="1029542"/>
          </a:xfrm>
          <a:prstGeom prst="rect">
            <a:avLst/>
          </a:prstGeom>
        </p:spPr>
      </p:pic>
      <p:sp>
        <p:nvSpPr>
          <p:cNvPr id="11" name="Rectangle 10"/>
          <p:cNvSpPr/>
          <p:nvPr/>
        </p:nvSpPr>
        <p:spPr>
          <a:xfrm>
            <a:off x="268941" y="1024662"/>
            <a:ext cx="2795958" cy="369332"/>
          </a:xfrm>
          <a:prstGeom prst="rect">
            <a:avLst/>
          </a:prstGeom>
        </p:spPr>
        <p:txBody>
          <a:bodyPr wrap="none">
            <a:spAutoFit/>
          </a:bodyPr>
          <a:lstStyle/>
          <a:p>
            <a:r>
              <a:rPr lang="en-US" dirty="0">
                <a:latin typeface="Kalinga" pitchFamily="34" charset="0"/>
                <a:cs typeface="Kalinga" pitchFamily="34" charset="0"/>
              </a:rPr>
              <a:t>No physical nerve injury</a:t>
            </a:r>
            <a:endParaRPr lang="en-US" dirty="0"/>
          </a:p>
        </p:txBody>
      </p:sp>
    </p:spTree>
    <p:extLst>
      <p:ext uri="{BB962C8B-B14F-4D97-AF65-F5344CB8AC3E}">
        <p14:creationId xmlns:p14="http://schemas.microsoft.com/office/powerpoint/2010/main" val="1110792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1500"/>
                                  </p:stCondLst>
                                  <p:childTnLst>
                                    <p:animEffect transition="out" filter="dissolve">
                                      <p:cBhvr>
                                        <p:cTn id="6" dur="2000"/>
                                        <p:tgtEl>
                                          <p:spTgt spid="25"/>
                                        </p:tgtEl>
                                      </p:cBhvr>
                                    </p:animEffect>
                                    <p:set>
                                      <p:cBhvr>
                                        <p:cTn id="7" dur="1" fill="hold">
                                          <p:stCondLst>
                                            <p:cond delay="1999"/>
                                          </p:stCondLst>
                                        </p:cTn>
                                        <p:tgtEl>
                                          <p:spTgt spid="25"/>
                                        </p:tgtEl>
                                        <p:attrNameLst>
                                          <p:attrName>style.visibility</p:attrName>
                                        </p:attrNameLst>
                                      </p:cBhvr>
                                      <p:to>
                                        <p:strVal val="hidden"/>
                                      </p:to>
                                    </p:set>
                                  </p:childTnLst>
                                </p:cTn>
                              </p:par>
                              <p:par>
                                <p:cTn id="8" presetID="10" presetClass="entr" presetSubtype="0" fill="hold" grpId="0" nodeType="withEffect">
                                  <p:stCondLst>
                                    <p:cond delay="1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9" presetClass="exit" presetSubtype="0" fill="hold" nodeType="withEffect">
                                  <p:stCondLst>
                                    <p:cond delay="1500"/>
                                  </p:stCondLst>
                                  <p:childTnLst>
                                    <p:animEffect transition="out" filter="dissolve">
                                      <p:cBhvr>
                                        <p:cTn id="12" dur="2000"/>
                                        <p:tgtEl>
                                          <p:spTgt spid="15"/>
                                        </p:tgtEl>
                                      </p:cBhvr>
                                    </p:animEffect>
                                    <p:set>
                                      <p:cBhvr>
                                        <p:cTn id="13" dur="1" fill="hold">
                                          <p:stCondLst>
                                            <p:cond delay="1999"/>
                                          </p:stCondLst>
                                        </p:cTn>
                                        <p:tgtEl>
                                          <p:spTgt spid="15"/>
                                        </p:tgtEl>
                                        <p:attrNameLst>
                                          <p:attrName>style.visibility</p:attrName>
                                        </p:attrNameLst>
                                      </p:cBhvr>
                                      <p:to>
                                        <p:strVal val="hidden"/>
                                      </p:to>
                                    </p:set>
                                  </p:childTnLst>
                                </p:cTn>
                              </p:par>
                            </p:childTnLst>
                          </p:cTn>
                        </p:par>
                        <p:par>
                          <p:cTn id="14" fill="hold">
                            <p:stCondLst>
                              <p:cond delay="3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1000"/>
                                        <p:tgtEl>
                                          <p:spTgt spid="30"/>
                                        </p:tgtEl>
                                      </p:cBhvr>
                                    </p:animEffect>
                                  </p:childTnLst>
                                </p:cTn>
                              </p:par>
                            </p:childTnLst>
                          </p:cTn>
                        </p:par>
                        <p:par>
                          <p:cTn id="21" fill="hold">
                            <p:stCondLst>
                              <p:cond delay="4500"/>
                            </p:stCondLst>
                            <p:childTnLst>
                              <p:par>
                                <p:cTn id="22" presetID="9" presetClass="exit" presetSubtype="0" fill="hold" grpId="0" nodeType="afterEffect">
                                  <p:stCondLst>
                                    <p:cond delay="0"/>
                                  </p:stCondLst>
                                  <p:childTnLst>
                                    <p:animEffect transition="out" filter="dissolve">
                                      <p:cBhvr>
                                        <p:cTn id="23" dur="2000"/>
                                        <p:tgtEl>
                                          <p:spTgt spid="310277"/>
                                        </p:tgtEl>
                                      </p:cBhvr>
                                    </p:animEffect>
                                    <p:set>
                                      <p:cBhvr>
                                        <p:cTn id="24" dur="1" fill="hold">
                                          <p:stCondLst>
                                            <p:cond delay="1999"/>
                                          </p:stCondLst>
                                        </p:cTn>
                                        <p:tgtEl>
                                          <p:spTgt spid="310277"/>
                                        </p:tgtEl>
                                        <p:attrNameLst>
                                          <p:attrName>style.visibility</p:attrName>
                                        </p:attrNameLst>
                                      </p:cBhvr>
                                      <p:to>
                                        <p:strVal val="hidden"/>
                                      </p:to>
                                    </p:set>
                                  </p:childTnLst>
                                </p:cTn>
                              </p:par>
                            </p:childTnLst>
                          </p:cTn>
                        </p:par>
                        <p:par>
                          <p:cTn id="25" fill="hold">
                            <p:stCondLst>
                              <p:cond delay="65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p:bldP spid="25" grpId="0"/>
      <p:bldP spid="28"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8" name="Text Box 6"/>
          <p:cNvSpPr txBox="1">
            <a:spLocks noChangeArrowheads="1"/>
          </p:cNvSpPr>
          <p:nvPr/>
        </p:nvSpPr>
        <p:spPr bwMode="auto">
          <a:xfrm>
            <a:off x="3869638" y="2438400"/>
            <a:ext cx="2187554" cy="1015663"/>
          </a:xfrm>
          <a:prstGeom prst="rect">
            <a:avLst/>
          </a:prstGeom>
          <a:noFill/>
          <a:ln w="12700">
            <a:noFill/>
            <a:miter lim="800000"/>
            <a:headEnd type="none" w="sm" len="sm"/>
            <a:tailEnd type="none" w="sm" len="sm"/>
          </a:ln>
          <a:effectLst/>
        </p:spPr>
        <p:txBody>
          <a:bodyPr wrap="square">
            <a:spAutoFit/>
          </a:bodyPr>
          <a:lstStyle/>
          <a:p>
            <a:pPr algn="ctr"/>
            <a:r>
              <a:rPr lang="en-US" sz="2000" b="1" dirty="0"/>
              <a:t>Emotional processing</a:t>
            </a:r>
          </a:p>
          <a:p>
            <a:pPr algn="ctr"/>
            <a:r>
              <a:rPr lang="en-US" sz="2000" b="1" dirty="0"/>
              <a:t>of pain stimulus</a:t>
            </a:r>
          </a:p>
        </p:txBody>
      </p:sp>
      <p:sp>
        <p:nvSpPr>
          <p:cNvPr id="310279" name="Text Box 7"/>
          <p:cNvSpPr txBox="1">
            <a:spLocks noChangeArrowheads="1"/>
          </p:cNvSpPr>
          <p:nvPr/>
        </p:nvSpPr>
        <p:spPr bwMode="auto">
          <a:xfrm>
            <a:off x="982133" y="4800600"/>
            <a:ext cx="6096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dirty="0"/>
          </a:p>
        </p:txBody>
      </p:sp>
      <p:sp>
        <p:nvSpPr>
          <p:cNvPr id="310281" name="Text Box 9"/>
          <p:cNvSpPr txBox="1">
            <a:spLocks noChangeArrowheads="1"/>
          </p:cNvSpPr>
          <p:nvPr/>
        </p:nvSpPr>
        <p:spPr bwMode="auto">
          <a:xfrm>
            <a:off x="6553200" y="2447091"/>
            <a:ext cx="2514600" cy="1015663"/>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2000" b="1" dirty="0"/>
              <a:t>Emotional </a:t>
            </a:r>
            <a:br>
              <a:rPr lang="en-US" sz="2000" b="1" dirty="0"/>
            </a:br>
            <a:r>
              <a:rPr lang="en-US" sz="2000" b="1" dirty="0"/>
              <a:t>Distress and Unpleasantness</a:t>
            </a:r>
          </a:p>
        </p:txBody>
      </p:sp>
      <p:cxnSp>
        <p:nvCxnSpPr>
          <p:cNvPr id="29" name="Straight Arrow Connector 28"/>
          <p:cNvCxnSpPr/>
          <p:nvPr/>
        </p:nvCxnSpPr>
        <p:spPr>
          <a:xfrm>
            <a:off x="5973234" y="2971800"/>
            <a:ext cx="808566" cy="0"/>
          </a:xfrm>
          <a:prstGeom prst="straightConnector1">
            <a:avLst/>
          </a:prstGeom>
          <a:ln w="127000" cmpd="sng">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 Box 35"/>
          <p:cNvSpPr txBox="1">
            <a:spLocks noChangeArrowheads="1"/>
          </p:cNvSpPr>
          <p:nvPr/>
        </p:nvSpPr>
        <p:spPr bwMode="auto">
          <a:xfrm>
            <a:off x="304800" y="164068"/>
            <a:ext cx="8001000"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b="1" dirty="0">
                <a:solidFill>
                  <a:schemeClr val="bg1"/>
                </a:solidFill>
                <a:latin typeface="+mj-lt"/>
                <a:cs typeface="Kalinga" pitchFamily="34" charset="0"/>
              </a:rPr>
              <a:t>Neuropathic pain from experiential nerve injury</a:t>
            </a:r>
          </a:p>
        </p:txBody>
      </p:sp>
      <p:sp>
        <p:nvSpPr>
          <p:cNvPr id="28" name="Text Box 19"/>
          <p:cNvSpPr txBox="1">
            <a:spLocks noChangeArrowheads="1"/>
          </p:cNvSpPr>
          <p:nvPr/>
        </p:nvSpPr>
        <p:spPr bwMode="auto">
          <a:xfrm>
            <a:off x="1259678" y="2679775"/>
            <a:ext cx="2045595" cy="1200329"/>
          </a:xfrm>
          <a:prstGeom prst="rect">
            <a:avLst/>
          </a:prstGeom>
          <a:solidFill>
            <a:schemeClr val="bg1"/>
          </a:solidFill>
          <a:ln w="12700">
            <a:noFill/>
            <a:miter lim="800000"/>
            <a:headEnd type="none" w="sm" len="sm"/>
            <a:tailEnd type="none" w="sm" len="sm"/>
          </a:ln>
          <a:effectLst/>
        </p:spPr>
        <p:txBody>
          <a:bodyPr wrap="square">
            <a:spAutoFit/>
          </a:bodyPr>
          <a:lstStyle/>
          <a:p>
            <a:pPr algn="ctr"/>
            <a:r>
              <a:rPr lang="en-US" b="1" dirty="0">
                <a:solidFill>
                  <a:srgbClr val="C00000"/>
                </a:solidFill>
              </a:rPr>
              <a:t>Altered </a:t>
            </a:r>
            <a:br>
              <a:rPr lang="en-US" b="1" dirty="0">
                <a:solidFill>
                  <a:srgbClr val="C00000"/>
                </a:solidFill>
              </a:rPr>
            </a:br>
            <a:r>
              <a:rPr lang="en-US" b="1" dirty="0">
                <a:solidFill>
                  <a:srgbClr val="C00000"/>
                </a:solidFill>
              </a:rPr>
              <a:t>processing</a:t>
            </a:r>
          </a:p>
          <a:p>
            <a:pPr algn="ctr"/>
            <a:r>
              <a:rPr lang="en-US" b="1" dirty="0">
                <a:solidFill>
                  <a:srgbClr val="C00000"/>
                </a:solidFill>
              </a:rPr>
              <a:t>of sensory stimuli</a:t>
            </a:r>
          </a:p>
          <a:p>
            <a:endParaRPr lang="en-US" dirty="0"/>
          </a:p>
        </p:txBody>
      </p:sp>
      <p:sp>
        <p:nvSpPr>
          <p:cNvPr id="38" name="Text Box 32"/>
          <p:cNvSpPr txBox="1">
            <a:spLocks noChangeArrowheads="1"/>
          </p:cNvSpPr>
          <p:nvPr/>
        </p:nvSpPr>
        <p:spPr bwMode="auto">
          <a:xfrm>
            <a:off x="2934409" y="4930914"/>
            <a:ext cx="4609391" cy="707886"/>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4000" b="1" dirty="0">
                <a:solidFill>
                  <a:srgbClr val="955F27"/>
                </a:solidFill>
              </a:rPr>
              <a:t>PAIN</a:t>
            </a:r>
            <a:r>
              <a:rPr lang="en-US" sz="2000" b="1" dirty="0">
                <a:solidFill>
                  <a:srgbClr val="955F27"/>
                </a:solidFill>
              </a:rPr>
              <a:t> AND </a:t>
            </a:r>
            <a:r>
              <a:rPr lang="en-US" sz="3600" b="1" dirty="0">
                <a:solidFill>
                  <a:srgbClr val="955F27"/>
                </a:solidFill>
              </a:rPr>
              <a:t>DISABILITY</a:t>
            </a:r>
          </a:p>
        </p:txBody>
      </p:sp>
      <p:cxnSp>
        <p:nvCxnSpPr>
          <p:cNvPr id="39" name="Straight Arrow Connector 38"/>
          <p:cNvCxnSpPr/>
          <p:nvPr/>
        </p:nvCxnSpPr>
        <p:spPr>
          <a:xfrm>
            <a:off x="2414058" y="3704247"/>
            <a:ext cx="1916641" cy="1071287"/>
          </a:xfrm>
          <a:prstGeom prst="straightConnector1">
            <a:avLst/>
          </a:prstGeom>
          <a:ln w="76200">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057192" y="3462754"/>
            <a:ext cx="1639008" cy="1365900"/>
          </a:xfrm>
          <a:prstGeom prst="straightConnector1">
            <a:avLst/>
          </a:prstGeom>
          <a:ln w="1270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3DDD82E-926B-4D19-A6ED-025F403422B2}"/>
              </a:ext>
            </a:extLst>
          </p:cNvPr>
          <p:cNvCxnSpPr>
            <a:cxnSpLocks/>
          </p:cNvCxnSpPr>
          <p:nvPr/>
        </p:nvCxnSpPr>
        <p:spPr>
          <a:xfrm>
            <a:off x="3493395" y="2971800"/>
            <a:ext cx="621405" cy="0"/>
          </a:xfrm>
          <a:prstGeom prst="straightConnector1">
            <a:avLst/>
          </a:prstGeom>
          <a:ln w="1016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3A8657D-634E-4A0A-9DD2-3243DF34C72C}"/>
              </a:ext>
            </a:extLst>
          </p:cNvPr>
          <p:cNvSpPr txBox="1"/>
          <p:nvPr/>
        </p:nvSpPr>
        <p:spPr>
          <a:xfrm>
            <a:off x="514885" y="1346891"/>
            <a:ext cx="1865829" cy="646331"/>
          </a:xfrm>
          <a:prstGeom prst="rect">
            <a:avLst/>
          </a:prstGeom>
          <a:noFill/>
        </p:spPr>
        <p:txBody>
          <a:bodyPr wrap="square" rtlCol="0">
            <a:spAutoFit/>
          </a:bodyPr>
          <a:lstStyle/>
          <a:p>
            <a:r>
              <a:rPr lang="en-US" dirty="0"/>
              <a:t>Non-painful   </a:t>
            </a:r>
          </a:p>
          <a:p>
            <a:r>
              <a:rPr lang="en-US" dirty="0"/>
              <a:t>    stimuli</a:t>
            </a:r>
          </a:p>
        </p:txBody>
      </p:sp>
      <p:cxnSp>
        <p:nvCxnSpPr>
          <p:cNvPr id="21" name="Straight Arrow Connector 20">
            <a:extLst>
              <a:ext uri="{FF2B5EF4-FFF2-40B4-BE49-F238E27FC236}">
                <a16:creationId xmlns:a16="http://schemas.microsoft.com/office/drawing/2014/main" id="{93C11C85-1B8C-4694-8737-548536F6B0D1}"/>
              </a:ext>
            </a:extLst>
          </p:cNvPr>
          <p:cNvCxnSpPr>
            <a:cxnSpLocks/>
          </p:cNvCxnSpPr>
          <p:nvPr/>
        </p:nvCxnSpPr>
        <p:spPr>
          <a:xfrm>
            <a:off x="1136570" y="2057400"/>
            <a:ext cx="433957" cy="606350"/>
          </a:xfrm>
          <a:prstGeom prst="straightConnector1">
            <a:avLst/>
          </a:prstGeom>
          <a:ln w="635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Snip and Round Single Corner Rectangle 2">
            <a:extLst>
              <a:ext uri="{FF2B5EF4-FFF2-40B4-BE49-F238E27FC236}">
                <a16:creationId xmlns:a16="http://schemas.microsoft.com/office/drawing/2014/main" id="{C666EDA2-A871-4EC3-A3CA-96F972633E75}"/>
              </a:ext>
            </a:extLst>
          </p:cNvPr>
          <p:cNvSpPr/>
          <p:nvPr/>
        </p:nvSpPr>
        <p:spPr>
          <a:xfrm flipH="1" flipV="1">
            <a:off x="-231382" y="-114787"/>
            <a:ext cx="6213580" cy="1090775"/>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35">
            <a:extLst>
              <a:ext uri="{FF2B5EF4-FFF2-40B4-BE49-F238E27FC236}">
                <a16:creationId xmlns:a16="http://schemas.microsoft.com/office/drawing/2014/main" id="{BD9B6E00-63D5-4FC4-BA2F-AC2588587805}"/>
              </a:ext>
            </a:extLst>
          </p:cNvPr>
          <p:cNvSpPr txBox="1">
            <a:spLocks noChangeArrowheads="1"/>
          </p:cNvSpPr>
          <p:nvPr/>
        </p:nvSpPr>
        <p:spPr bwMode="auto">
          <a:xfrm>
            <a:off x="84565" y="83403"/>
            <a:ext cx="6817659" cy="830997"/>
          </a:xfrm>
          <a:prstGeom prst="rect">
            <a:avLst/>
          </a:prstGeom>
          <a:noFill/>
          <a:ln w="12700">
            <a:noFill/>
            <a:miter lim="800000"/>
            <a:headEnd type="none" w="sm" len="sm"/>
            <a:tailEnd type="none" w="sm" len="sm"/>
          </a:ln>
          <a:effectLst/>
        </p:spPr>
        <p:txBody>
          <a:bodyPr wrap="square">
            <a:spAutoFit/>
          </a:bodyPr>
          <a:lstStyle/>
          <a:p>
            <a:r>
              <a:rPr lang="en-US" sz="2400" b="1" dirty="0">
                <a:solidFill>
                  <a:schemeClr val="bg1"/>
                </a:solidFill>
                <a:latin typeface="+mj-lt"/>
                <a:cs typeface="Kalinga" pitchFamily="34" charset="0"/>
              </a:rPr>
              <a:t>   Neuropathic Pain From Threatening </a:t>
            </a:r>
          </a:p>
          <a:p>
            <a:r>
              <a:rPr lang="en-US" sz="2400" b="1" dirty="0">
                <a:solidFill>
                  <a:schemeClr val="bg1"/>
                </a:solidFill>
                <a:latin typeface="+mj-lt"/>
                <a:cs typeface="Kalinga" pitchFamily="34" charset="0"/>
              </a:rPr>
              <a:t>   Experience</a:t>
            </a:r>
          </a:p>
        </p:txBody>
      </p:sp>
      <p:sp>
        <p:nvSpPr>
          <p:cNvPr id="3" name="TextBox 2"/>
          <p:cNvSpPr txBox="1"/>
          <p:nvPr/>
        </p:nvSpPr>
        <p:spPr>
          <a:xfrm>
            <a:off x="2414058" y="1214675"/>
            <a:ext cx="5891742" cy="461665"/>
          </a:xfrm>
          <a:prstGeom prst="rect">
            <a:avLst/>
          </a:prstGeom>
          <a:noFill/>
        </p:spPr>
        <p:txBody>
          <a:bodyPr wrap="square" rtlCol="0">
            <a:spAutoFit/>
          </a:bodyPr>
          <a:lstStyle/>
          <a:p>
            <a:r>
              <a:rPr lang="en-US" sz="2400" dirty="0"/>
              <a:t>CENTRAL SENSITIZATION FROM TRAUMA</a:t>
            </a:r>
          </a:p>
        </p:txBody>
      </p:sp>
    </p:spTree>
    <p:extLst>
      <p:ext uri="{BB962C8B-B14F-4D97-AF65-F5344CB8AC3E}">
        <p14:creationId xmlns:p14="http://schemas.microsoft.com/office/powerpoint/2010/main" val="263416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3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30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childTnLst>
                                </p:cTn>
                              </p:par>
                              <p:par>
                                <p:cTn id="15" presetID="10" presetClass="entr" presetSubtype="0" fill="hold" nodeType="withEffect">
                                  <p:stCondLst>
                                    <p:cond delay="3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par>
                          <p:cTn id="18" fill="hold">
                            <p:stCondLst>
                              <p:cond delay="2300"/>
                            </p:stCondLst>
                            <p:childTnLst>
                              <p:par>
                                <p:cTn id="19" presetID="10" presetClass="entr" presetSubtype="0" fill="hold" grpId="0" nodeType="afterEffect">
                                  <p:stCondLst>
                                    <p:cond delay="0"/>
                                  </p:stCondLst>
                                  <p:childTnLst>
                                    <p:set>
                                      <p:cBhvr>
                                        <p:cTn id="20" dur="1" fill="hold">
                                          <p:stCondLst>
                                            <p:cond delay="0"/>
                                          </p:stCondLst>
                                        </p:cTn>
                                        <p:tgtEl>
                                          <p:spTgt spid="310278"/>
                                        </p:tgtEl>
                                        <p:attrNameLst>
                                          <p:attrName>style.visibility</p:attrName>
                                        </p:attrNameLst>
                                      </p:cBhvr>
                                      <p:to>
                                        <p:strVal val="visible"/>
                                      </p:to>
                                    </p:set>
                                    <p:animEffect transition="in" filter="fade">
                                      <p:cBhvr>
                                        <p:cTn id="21" dur="500"/>
                                        <p:tgtEl>
                                          <p:spTgt spid="310278"/>
                                        </p:tgtEl>
                                      </p:cBhvr>
                                    </p:animEffect>
                                  </p:childTnLst>
                                </p:cTn>
                              </p:par>
                            </p:childTnLst>
                          </p:cTn>
                        </p:par>
                        <p:par>
                          <p:cTn id="22" fill="hold">
                            <p:stCondLst>
                              <p:cond delay="28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3300"/>
                            </p:stCondLst>
                            <p:childTnLst>
                              <p:par>
                                <p:cTn id="27" presetID="10" presetClass="entr" presetSubtype="0" fill="hold" grpId="0" nodeType="afterEffect">
                                  <p:stCondLst>
                                    <p:cond delay="0"/>
                                  </p:stCondLst>
                                  <p:childTnLst>
                                    <p:set>
                                      <p:cBhvr>
                                        <p:cTn id="28" dur="1" fill="hold">
                                          <p:stCondLst>
                                            <p:cond delay="0"/>
                                          </p:stCondLst>
                                        </p:cTn>
                                        <p:tgtEl>
                                          <p:spTgt spid="310281"/>
                                        </p:tgtEl>
                                        <p:attrNameLst>
                                          <p:attrName>style.visibility</p:attrName>
                                        </p:attrNameLst>
                                      </p:cBhvr>
                                      <p:to>
                                        <p:strVal val="visible"/>
                                      </p:to>
                                    </p:set>
                                    <p:animEffect transition="in" filter="fade">
                                      <p:cBhvr>
                                        <p:cTn id="29" dur="500"/>
                                        <p:tgtEl>
                                          <p:spTgt spid="310281"/>
                                        </p:tgtEl>
                                      </p:cBhvr>
                                    </p:animEffect>
                                  </p:childTnLst>
                                </p:cTn>
                              </p:par>
                            </p:childTnLst>
                          </p:cTn>
                        </p:par>
                        <p:par>
                          <p:cTn id="30" fill="hold">
                            <p:stCondLst>
                              <p:cond delay="3800"/>
                            </p:stCondLst>
                            <p:childTnLst>
                              <p:par>
                                <p:cTn id="31" presetID="10"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43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4800"/>
                            </p:stCondLst>
                            <p:childTnLst>
                              <p:par>
                                <p:cTn id="39" presetID="1"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p:bldP spid="310281" grpId="0"/>
      <p:bldP spid="38"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8" name="Text Box 6"/>
          <p:cNvSpPr txBox="1">
            <a:spLocks noChangeArrowheads="1"/>
          </p:cNvSpPr>
          <p:nvPr/>
        </p:nvSpPr>
        <p:spPr bwMode="auto">
          <a:xfrm>
            <a:off x="3869638" y="2438400"/>
            <a:ext cx="2187554" cy="1015663"/>
          </a:xfrm>
          <a:prstGeom prst="rect">
            <a:avLst/>
          </a:prstGeom>
          <a:noFill/>
          <a:ln w="12700">
            <a:noFill/>
            <a:miter lim="800000"/>
            <a:headEnd type="none" w="sm" len="sm"/>
            <a:tailEnd type="none" w="sm" len="sm"/>
          </a:ln>
          <a:effectLst/>
        </p:spPr>
        <p:txBody>
          <a:bodyPr wrap="square">
            <a:spAutoFit/>
          </a:bodyPr>
          <a:lstStyle/>
          <a:p>
            <a:pPr algn="ctr"/>
            <a:r>
              <a:rPr lang="en-US" sz="2000" b="1" dirty="0"/>
              <a:t>Emotional processing</a:t>
            </a:r>
          </a:p>
          <a:p>
            <a:pPr algn="ctr"/>
            <a:r>
              <a:rPr lang="en-US" sz="2000" b="1" dirty="0"/>
              <a:t>of pain stimulus</a:t>
            </a:r>
          </a:p>
        </p:txBody>
      </p:sp>
      <p:sp>
        <p:nvSpPr>
          <p:cNvPr id="310279" name="Text Box 7"/>
          <p:cNvSpPr txBox="1">
            <a:spLocks noChangeArrowheads="1"/>
          </p:cNvSpPr>
          <p:nvPr/>
        </p:nvSpPr>
        <p:spPr bwMode="auto">
          <a:xfrm>
            <a:off x="982133" y="4800600"/>
            <a:ext cx="6096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dirty="0"/>
          </a:p>
        </p:txBody>
      </p:sp>
      <p:sp>
        <p:nvSpPr>
          <p:cNvPr id="310281" name="Text Box 9"/>
          <p:cNvSpPr txBox="1">
            <a:spLocks noChangeArrowheads="1"/>
          </p:cNvSpPr>
          <p:nvPr/>
        </p:nvSpPr>
        <p:spPr bwMode="auto">
          <a:xfrm>
            <a:off x="6553200" y="2447091"/>
            <a:ext cx="2514600" cy="1015663"/>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2000" b="1" dirty="0"/>
              <a:t>Emotional </a:t>
            </a:r>
            <a:br>
              <a:rPr lang="en-US" sz="2000" b="1" dirty="0"/>
            </a:br>
            <a:r>
              <a:rPr lang="en-US" sz="2000" b="1" dirty="0"/>
              <a:t>Distress and Unpleasantness</a:t>
            </a:r>
          </a:p>
        </p:txBody>
      </p:sp>
      <p:cxnSp>
        <p:nvCxnSpPr>
          <p:cNvPr id="29" name="Straight Arrow Connector 28"/>
          <p:cNvCxnSpPr/>
          <p:nvPr/>
        </p:nvCxnSpPr>
        <p:spPr>
          <a:xfrm>
            <a:off x="5973234" y="2971800"/>
            <a:ext cx="808566" cy="0"/>
          </a:xfrm>
          <a:prstGeom prst="straightConnector1">
            <a:avLst/>
          </a:prstGeom>
          <a:ln w="127000" cmpd="sng">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 Box 35"/>
          <p:cNvSpPr txBox="1">
            <a:spLocks noChangeArrowheads="1"/>
          </p:cNvSpPr>
          <p:nvPr/>
        </p:nvSpPr>
        <p:spPr bwMode="auto">
          <a:xfrm>
            <a:off x="304800" y="164068"/>
            <a:ext cx="8001000"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b="1" dirty="0">
                <a:solidFill>
                  <a:schemeClr val="bg1"/>
                </a:solidFill>
                <a:latin typeface="+mj-lt"/>
                <a:cs typeface="Kalinga" pitchFamily="34" charset="0"/>
              </a:rPr>
              <a:t>Neuropathic pain from experiential nerve injury</a:t>
            </a:r>
          </a:p>
        </p:txBody>
      </p:sp>
      <p:sp>
        <p:nvSpPr>
          <p:cNvPr id="28" name="Text Box 19"/>
          <p:cNvSpPr txBox="1">
            <a:spLocks noChangeArrowheads="1"/>
          </p:cNvSpPr>
          <p:nvPr/>
        </p:nvSpPr>
        <p:spPr bwMode="auto">
          <a:xfrm>
            <a:off x="1207395" y="2553588"/>
            <a:ext cx="2045595" cy="1200329"/>
          </a:xfrm>
          <a:prstGeom prst="rect">
            <a:avLst/>
          </a:prstGeom>
          <a:solidFill>
            <a:schemeClr val="bg1"/>
          </a:solidFill>
          <a:ln w="12700">
            <a:noFill/>
            <a:miter lim="800000"/>
            <a:headEnd type="none" w="sm" len="sm"/>
            <a:tailEnd type="none" w="sm" len="sm"/>
          </a:ln>
          <a:effectLst/>
        </p:spPr>
        <p:txBody>
          <a:bodyPr wrap="square">
            <a:spAutoFit/>
          </a:bodyPr>
          <a:lstStyle/>
          <a:p>
            <a:pPr algn="ctr"/>
            <a:r>
              <a:rPr lang="en-US" b="1" dirty="0">
                <a:solidFill>
                  <a:srgbClr val="C00000"/>
                </a:solidFill>
              </a:rPr>
              <a:t>Altered </a:t>
            </a:r>
            <a:br>
              <a:rPr lang="en-US" b="1" dirty="0">
                <a:solidFill>
                  <a:srgbClr val="C00000"/>
                </a:solidFill>
              </a:rPr>
            </a:br>
            <a:r>
              <a:rPr lang="en-US" b="1" dirty="0">
                <a:solidFill>
                  <a:srgbClr val="C00000"/>
                </a:solidFill>
              </a:rPr>
              <a:t>processing</a:t>
            </a:r>
          </a:p>
          <a:p>
            <a:pPr algn="ctr"/>
            <a:r>
              <a:rPr lang="en-US" b="1" dirty="0">
                <a:solidFill>
                  <a:srgbClr val="C00000"/>
                </a:solidFill>
              </a:rPr>
              <a:t>of sensory stimuli</a:t>
            </a:r>
          </a:p>
          <a:p>
            <a:endParaRPr lang="en-US" dirty="0"/>
          </a:p>
        </p:txBody>
      </p:sp>
      <p:sp>
        <p:nvSpPr>
          <p:cNvPr id="38" name="Text Box 32"/>
          <p:cNvSpPr txBox="1">
            <a:spLocks noChangeArrowheads="1"/>
          </p:cNvSpPr>
          <p:nvPr/>
        </p:nvSpPr>
        <p:spPr bwMode="auto">
          <a:xfrm>
            <a:off x="2934409" y="4930914"/>
            <a:ext cx="4609391" cy="707886"/>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4000" b="1" dirty="0">
                <a:solidFill>
                  <a:srgbClr val="955F27"/>
                </a:solidFill>
              </a:rPr>
              <a:t>PAIN</a:t>
            </a:r>
            <a:r>
              <a:rPr lang="en-US" sz="2000" b="1" dirty="0">
                <a:solidFill>
                  <a:srgbClr val="955F27"/>
                </a:solidFill>
              </a:rPr>
              <a:t> AND </a:t>
            </a:r>
            <a:r>
              <a:rPr lang="en-US" sz="3600" b="1" dirty="0">
                <a:solidFill>
                  <a:srgbClr val="955F27"/>
                </a:solidFill>
              </a:rPr>
              <a:t>DISABILITY</a:t>
            </a:r>
          </a:p>
        </p:txBody>
      </p:sp>
      <p:cxnSp>
        <p:nvCxnSpPr>
          <p:cNvPr id="39" name="Straight Arrow Connector 38"/>
          <p:cNvCxnSpPr/>
          <p:nvPr/>
        </p:nvCxnSpPr>
        <p:spPr>
          <a:xfrm>
            <a:off x="2414058" y="3704247"/>
            <a:ext cx="1916641" cy="1071287"/>
          </a:xfrm>
          <a:prstGeom prst="straightConnector1">
            <a:avLst/>
          </a:prstGeom>
          <a:ln w="76200">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057192" y="3462754"/>
            <a:ext cx="1639008" cy="1365900"/>
          </a:xfrm>
          <a:prstGeom prst="straightConnector1">
            <a:avLst/>
          </a:prstGeom>
          <a:ln w="1270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3DDD82E-926B-4D19-A6ED-025F403422B2}"/>
              </a:ext>
            </a:extLst>
          </p:cNvPr>
          <p:cNvCxnSpPr>
            <a:cxnSpLocks/>
          </p:cNvCxnSpPr>
          <p:nvPr/>
        </p:nvCxnSpPr>
        <p:spPr>
          <a:xfrm>
            <a:off x="3493395" y="2971800"/>
            <a:ext cx="621405" cy="0"/>
          </a:xfrm>
          <a:prstGeom prst="straightConnector1">
            <a:avLst/>
          </a:prstGeom>
          <a:ln w="1016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Snip and Round Single Corner Rectangle 2">
            <a:extLst>
              <a:ext uri="{FF2B5EF4-FFF2-40B4-BE49-F238E27FC236}">
                <a16:creationId xmlns:a16="http://schemas.microsoft.com/office/drawing/2014/main" id="{C666EDA2-A871-4EC3-A3CA-96F972633E75}"/>
              </a:ext>
            </a:extLst>
          </p:cNvPr>
          <p:cNvSpPr/>
          <p:nvPr/>
        </p:nvSpPr>
        <p:spPr>
          <a:xfrm flipH="1" flipV="1">
            <a:off x="-231382" y="-114787"/>
            <a:ext cx="6213580" cy="1090775"/>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35">
            <a:extLst>
              <a:ext uri="{FF2B5EF4-FFF2-40B4-BE49-F238E27FC236}">
                <a16:creationId xmlns:a16="http://schemas.microsoft.com/office/drawing/2014/main" id="{BD9B6E00-63D5-4FC4-BA2F-AC2588587805}"/>
              </a:ext>
            </a:extLst>
          </p:cNvPr>
          <p:cNvSpPr txBox="1">
            <a:spLocks noChangeArrowheads="1"/>
          </p:cNvSpPr>
          <p:nvPr/>
        </p:nvSpPr>
        <p:spPr bwMode="auto">
          <a:xfrm>
            <a:off x="76200" y="76200"/>
            <a:ext cx="6512860" cy="830997"/>
          </a:xfrm>
          <a:prstGeom prst="rect">
            <a:avLst/>
          </a:prstGeom>
          <a:noFill/>
          <a:ln w="12700">
            <a:noFill/>
            <a:miter lim="800000"/>
            <a:headEnd type="none" w="sm" len="sm"/>
            <a:tailEnd type="none" w="sm" len="sm"/>
          </a:ln>
          <a:effectLst/>
        </p:spPr>
        <p:txBody>
          <a:bodyPr wrap="square">
            <a:spAutoFit/>
          </a:bodyPr>
          <a:lstStyle/>
          <a:p>
            <a:r>
              <a:rPr lang="en-US" sz="2400" b="1" dirty="0">
                <a:solidFill>
                  <a:schemeClr val="bg1"/>
                </a:solidFill>
                <a:latin typeface="+mj-lt"/>
                <a:cs typeface="Kalinga" pitchFamily="34" charset="0"/>
              </a:rPr>
              <a:t>   Neuropathic Pain From Threatening </a:t>
            </a:r>
          </a:p>
          <a:p>
            <a:r>
              <a:rPr lang="en-US" sz="2400" b="1" dirty="0">
                <a:solidFill>
                  <a:schemeClr val="bg1"/>
                </a:solidFill>
                <a:latin typeface="+mj-lt"/>
                <a:cs typeface="Kalinga" pitchFamily="34" charset="0"/>
              </a:rPr>
              <a:t>   Experience</a:t>
            </a:r>
          </a:p>
        </p:txBody>
      </p:sp>
      <p:sp>
        <p:nvSpPr>
          <p:cNvPr id="3" name="TextBox 2"/>
          <p:cNvSpPr txBox="1"/>
          <p:nvPr/>
        </p:nvSpPr>
        <p:spPr>
          <a:xfrm>
            <a:off x="2971800" y="1216476"/>
            <a:ext cx="5105400" cy="369332"/>
          </a:xfrm>
          <a:prstGeom prst="rect">
            <a:avLst/>
          </a:prstGeom>
          <a:noFill/>
        </p:spPr>
        <p:txBody>
          <a:bodyPr wrap="square" rtlCol="0">
            <a:spAutoFit/>
          </a:bodyPr>
          <a:lstStyle/>
          <a:p>
            <a:r>
              <a:rPr lang="en-US" b="1" dirty="0"/>
              <a:t>TRAUMA INDUCED SPONTANEOUS PAIN</a:t>
            </a:r>
            <a:endParaRPr lang="en-US" dirty="0"/>
          </a:p>
        </p:txBody>
      </p:sp>
    </p:spTree>
    <p:extLst>
      <p:ext uri="{BB962C8B-B14F-4D97-AF65-F5344CB8AC3E}">
        <p14:creationId xmlns:p14="http://schemas.microsoft.com/office/powerpoint/2010/main" val="2603831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300"/>
                            </p:stCondLst>
                            <p:childTnLst>
                              <p:par>
                                <p:cTn id="12" presetID="10" presetClass="entr" presetSubtype="0" fill="hold" grpId="0" nodeType="afterEffect">
                                  <p:stCondLst>
                                    <p:cond delay="0"/>
                                  </p:stCondLst>
                                  <p:childTnLst>
                                    <p:set>
                                      <p:cBhvr>
                                        <p:cTn id="13" dur="1" fill="hold">
                                          <p:stCondLst>
                                            <p:cond delay="0"/>
                                          </p:stCondLst>
                                        </p:cTn>
                                        <p:tgtEl>
                                          <p:spTgt spid="310278"/>
                                        </p:tgtEl>
                                        <p:attrNameLst>
                                          <p:attrName>style.visibility</p:attrName>
                                        </p:attrNameLst>
                                      </p:cBhvr>
                                      <p:to>
                                        <p:strVal val="visible"/>
                                      </p:to>
                                    </p:set>
                                    <p:animEffect transition="in" filter="fade">
                                      <p:cBhvr>
                                        <p:cTn id="14" dur="500"/>
                                        <p:tgtEl>
                                          <p:spTgt spid="310278"/>
                                        </p:tgtEl>
                                      </p:cBhvr>
                                    </p:animEffect>
                                  </p:childTnLst>
                                </p:cTn>
                              </p:par>
                            </p:childTnLst>
                          </p:cTn>
                        </p:par>
                        <p:par>
                          <p:cTn id="15" fill="hold">
                            <p:stCondLst>
                              <p:cond delay="18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2300"/>
                            </p:stCondLst>
                            <p:childTnLst>
                              <p:par>
                                <p:cTn id="20" presetID="10" presetClass="entr" presetSubtype="0" fill="hold" grpId="0" nodeType="afterEffect">
                                  <p:stCondLst>
                                    <p:cond delay="0"/>
                                  </p:stCondLst>
                                  <p:childTnLst>
                                    <p:set>
                                      <p:cBhvr>
                                        <p:cTn id="21" dur="1" fill="hold">
                                          <p:stCondLst>
                                            <p:cond delay="0"/>
                                          </p:stCondLst>
                                        </p:cTn>
                                        <p:tgtEl>
                                          <p:spTgt spid="310281"/>
                                        </p:tgtEl>
                                        <p:attrNameLst>
                                          <p:attrName>style.visibility</p:attrName>
                                        </p:attrNameLst>
                                      </p:cBhvr>
                                      <p:to>
                                        <p:strVal val="visible"/>
                                      </p:to>
                                    </p:set>
                                    <p:animEffect transition="in" filter="fade">
                                      <p:cBhvr>
                                        <p:cTn id="22" dur="500"/>
                                        <p:tgtEl>
                                          <p:spTgt spid="310281"/>
                                        </p:tgtEl>
                                      </p:cBhvr>
                                    </p:animEffect>
                                  </p:childTnLst>
                                </p:cTn>
                              </p:par>
                            </p:childTnLst>
                          </p:cTn>
                        </p:par>
                        <p:par>
                          <p:cTn id="23" fill="hold">
                            <p:stCondLst>
                              <p:cond delay="280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330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p:bldP spid="310281"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19400"/>
            <a:ext cx="7315200" cy="1143000"/>
          </a:xfrm>
        </p:spPr>
        <p:txBody>
          <a:bodyPr>
            <a:normAutofit fontScale="90000"/>
          </a:bodyPr>
          <a:lstStyle/>
          <a:p>
            <a:r>
              <a:rPr lang="en-US" sz="2400" dirty="0">
                <a:solidFill>
                  <a:srgbClr val="002060"/>
                </a:solidFill>
                <a:effectLst/>
              </a:rPr>
              <a:t>The next two slides describe a patient who was caught up in a hostage situation 3 years ago.  She was unharmed – physically.</a:t>
            </a:r>
            <a:br>
              <a:rPr lang="en-US" sz="2400" dirty="0">
                <a:solidFill>
                  <a:srgbClr val="002060"/>
                </a:solidFill>
                <a:effectLst/>
              </a:rPr>
            </a:br>
            <a:r>
              <a:rPr lang="en-US" sz="2400" dirty="0">
                <a:solidFill>
                  <a:srgbClr val="002060"/>
                </a:solidFill>
                <a:effectLst/>
              </a:rPr>
              <a:t/>
            </a:r>
            <a:br>
              <a:rPr lang="en-US" sz="2400" dirty="0">
                <a:solidFill>
                  <a:srgbClr val="002060"/>
                </a:solidFill>
                <a:effectLst/>
              </a:rPr>
            </a:br>
            <a:r>
              <a:rPr lang="en-US" sz="2400" dirty="0">
                <a:solidFill>
                  <a:srgbClr val="002060"/>
                </a:solidFill>
                <a:effectLst/>
              </a:rPr>
              <a:t>She presented to IPCA in referral from her PCP with complaints of 3 years of diffuse pain that was not responding to opioid at high doses.</a:t>
            </a:r>
            <a:br>
              <a:rPr lang="en-US" sz="2400" dirty="0">
                <a:solidFill>
                  <a:srgbClr val="002060"/>
                </a:solidFill>
                <a:effectLst/>
              </a:rPr>
            </a:br>
            <a:r>
              <a:rPr lang="en-US" sz="2400" dirty="0">
                <a:solidFill>
                  <a:srgbClr val="002060"/>
                </a:solidFill>
                <a:effectLst/>
              </a:rPr>
              <a:t/>
            </a:r>
            <a:br>
              <a:rPr lang="en-US" sz="2400" dirty="0">
                <a:solidFill>
                  <a:srgbClr val="002060"/>
                </a:solidFill>
                <a:effectLst/>
              </a:rPr>
            </a:br>
            <a:r>
              <a:rPr lang="en-US" sz="2400" dirty="0">
                <a:solidFill>
                  <a:srgbClr val="002060"/>
                </a:solidFill>
                <a:effectLst/>
              </a:rPr>
              <a:t>Referring diagnosis was “fibromyalgia”</a:t>
            </a:r>
          </a:p>
        </p:txBody>
      </p:sp>
      <p:sp>
        <p:nvSpPr>
          <p:cNvPr id="7" name="Footer Placeholder 5">
            <a:extLst>
              <a:ext uri="{FF2B5EF4-FFF2-40B4-BE49-F238E27FC236}">
                <a16:creationId xmlns:a16="http://schemas.microsoft.com/office/drawing/2014/main" id="{ED0521B6-1B90-456E-A0CE-7DB114A3B3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2020 Center for Change National Eating Disorders Conference for Professionals </a:t>
            </a:r>
          </a:p>
        </p:txBody>
      </p:sp>
      <p:sp>
        <p:nvSpPr>
          <p:cNvPr id="3" name="Rectangle 2"/>
          <p:cNvSpPr/>
          <p:nvPr/>
        </p:nvSpPr>
        <p:spPr>
          <a:xfrm>
            <a:off x="0" y="-15240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95300" y="-152102"/>
            <a:ext cx="8153400" cy="7848302"/>
          </a:xfrm>
          <a:prstGeom prst="rect">
            <a:avLst/>
          </a:prstGeom>
        </p:spPr>
        <p:txBody>
          <a:bodyPr vert="horz" lIns="91440" tIns="45720" rIns="91440" bIns="45720" rtlCol="0" anchor="ctr">
            <a:spAutoFit/>
          </a:bodyPr>
          <a:lstStyle>
            <a:lvl1pPr algn="l" defTabSz="914400" rtl="0" eaLnBrk="1" latinLnBrk="0" hangingPunct="1">
              <a:spcBef>
                <a:spcPct val="0"/>
              </a:spcBef>
              <a:buNone/>
              <a:defRPr sz="2800" kern="1200">
                <a:solidFill>
                  <a:schemeClr val="bg1"/>
                </a:solidFill>
                <a:latin typeface="Kalinga" panose="020B0502040204020203" pitchFamily="34" charset="0"/>
                <a:ea typeface="+mj-ea"/>
                <a:cs typeface="Kalinga" panose="020B0502040204020203" pitchFamily="34" charset="0"/>
              </a:defRPr>
            </a:lvl1pPr>
          </a:lstStyle>
          <a:p>
            <a:pPr algn="ctr"/>
            <a:r>
              <a:rPr lang="en-US" sz="2400" dirty="0">
                <a:solidFill>
                  <a:srgbClr val="B3B995"/>
                </a:solidFill>
              </a:rPr>
              <a:t/>
            </a:r>
            <a:br>
              <a:rPr lang="en-US" sz="2400" dirty="0">
                <a:solidFill>
                  <a:srgbClr val="B3B995"/>
                </a:solidFill>
              </a:rPr>
            </a:br>
            <a:r>
              <a:rPr lang="en-US" sz="2400" dirty="0">
                <a:solidFill>
                  <a:srgbClr val="B3B995"/>
                </a:solidFill>
              </a:rPr>
              <a:t/>
            </a:r>
            <a:br>
              <a:rPr lang="en-US" sz="2400" dirty="0">
                <a:solidFill>
                  <a:srgbClr val="B3B995"/>
                </a:solidFill>
              </a:rPr>
            </a:br>
            <a:r>
              <a:rPr lang="en-US" sz="2400" dirty="0">
                <a:solidFill>
                  <a:srgbClr val="B3B995"/>
                </a:solidFill>
              </a:rPr>
              <a:t>School teacher and mother of 3 young children, on disability for pain, who presented to IPCA in referral from her PCP with “medical” complaints of 3 years of diffuse pain, variable numbness and weakness, fatigue, insomnia, nausea that was not responding to opioid at high doses, gabapentin, pregabalin, and duloxetine.  Psychiatry treating depressions with medications.</a:t>
            </a:r>
            <a:br>
              <a:rPr lang="en-US" sz="2400" dirty="0">
                <a:solidFill>
                  <a:srgbClr val="B3B995"/>
                </a:solidFill>
              </a:rPr>
            </a:br>
            <a:endParaRPr lang="en-US" sz="2400" dirty="0">
              <a:solidFill>
                <a:srgbClr val="B3B995"/>
              </a:solidFill>
            </a:endParaRPr>
          </a:p>
          <a:p>
            <a:pPr algn="ctr"/>
            <a:r>
              <a:rPr lang="en-US" sz="2400" dirty="0">
                <a:solidFill>
                  <a:srgbClr val="B3B995"/>
                </a:solidFill>
              </a:rPr>
              <a:t>Oxycodone daily dose was 120 mg/day</a:t>
            </a:r>
          </a:p>
          <a:p>
            <a:pPr algn="ctr"/>
            <a:endParaRPr lang="en-US" sz="2400" dirty="0">
              <a:solidFill>
                <a:srgbClr val="B3B995"/>
              </a:solidFill>
            </a:endParaRPr>
          </a:p>
          <a:p>
            <a:pPr algn="ctr"/>
            <a:r>
              <a:rPr lang="en-US" sz="2400" dirty="0">
                <a:solidFill>
                  <a:srgbClr val="B3B995"/>
                </a:solidFill>
              </a:rPr>
              <a:t>Labelled a “drug addict” by family</a:t>
            </a:r>
          </a:p>
          <a:p>
            <a:pPr algn="ctr"/>
            <a:r>
              <a:rPr lang="en-US" sz="2400" dirty="0">
                <a:solidFill>
                  <a:srgbClr val="B3B995"/>
                </a:solidFill>
              </a:rPr>
              <a:t/>
            </a:r>
            <a:br>
              <a:rPr lang="en-US" sz="2400" dirty="0">
                <a:solidFill>
                  <a:srgbClr val="B3B995"/>
                </a:solidFill>
              </a:rPr>
            </a:br>
            <a:r>
              <a:rPr lang="en-US" sz="2400" dirty="0">
                <a:solidFill>
                  <a:srgbClr val="B3B995"/>
                </a:solidFill>
              </a:rPr>
              <a:t>Referring diagnosis was “fibromyalgia”, She had also been dx with Lupus, multiple sclerosis, POTS, neuropathy, and chronic Lyme disease for which antibiotic treatment at 15,000 dollars had failed.</a:t>
            </a:r>
          </a:p>
          <a:p>
            <a:pPr algn="ctr"/>
            <a:endParaRPr lang="en-US" sz="2400" dirty="0">
              <a:solidFill>
                <a:srgbClr val="B3B995"/>
              </a:solidFill>
            </a:endParaRPr>
          </a:p>
          <a:p>
            <a:pPr algn="ctr"/>
            <a:endParaRPr lang="en-US" sz="2400" dirty="0">
              <a:solidFill>
                <a:srgbClr val="B3B995"/>
              </a:solidFill>
            </a:endParaRPr>
          </a:p>
          <a:p>
            <a:pPr algn="ctr"/>
            <a:endParaRPr lang="en-US" sz="2400" dirty="0">
              <a:solidFill>
                <a:srgbClr val="B3B995"/>
              </a:solidFill>
            </a:endParaRPr>
          </a:p>
        </p:txBody>
      </p:sp>
      <p:sp>
        <p:nvSpPr>
          <p:cNvPr id="5" name="Snip and Round Single Corner Rectangle 2"/>
          <p:cNvSpPr/>
          <p:nvPr/>
        </p:nvSpPr>
        <p:spPr>
          <a:xfrm flipH="1" flipV="1">
            <a:off x="-26504" y="-152400"/>
            <a:ext cx="3379304"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313" y="0"/>
            <a:ext cx="3356113" cy="631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55F27"/>
                </a:solidFill>
                <a:latin typeface="Kalinga" panose="020B0502040204020203" pitchFamily="34" charset="0"/>
                <a:ea typeface="+mj-ea"/>
                <a:cs typeface="Kalinga" panose="020B0502040204020203" pitchFamily="34" charset="0"/>
              </a:defRPr>
            </a:lvl1pPr>
          </a:lstStyle>
          <a:p>
            <a:pPr algn="ctr"/>
            <a:r>
              <a:rPr lang="en-US" sz="2400" dirty="0">
                <a:solidFill>
                  <a:schemeClr val="bg1"/>
                </a:solidFill>
              </a:rPr>
              <a:t>CASE STUDY</a:t>
            </a:r>
          </a:p>
        </p:txBody>
      </p:sp>
    </p:spTree>
    <p:extLst>
      <p:ext uri="{BB962C8B-B14F-4D97-AF65-F5344CB8AC3E}">
        <p14:creationId xmlns:p14="http://schemas.microsoft.com/office/powerpoint/2010/main" val="16525895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and Round Single Corner Rectangle 2"/>
          <p:cNvSpPr/>
          <p:nvPr/>
        </p:nvSpPr>
        <p:spPr>
          <a:xfrm flipH="1" flipV="1">
            <a:off x="-231382" y="-114791"/>
            <a:ext cx="6251182" cy="1090775"/>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5"/>
          <p:cNvSpPr txBox="1">
            <a:spLocks noChangeArrowheads="1"/>
          </p:cNvSpPr>
          <p:nvPr/>
        </p:nvSpPr>
        <p:spPr bwMode="auto">
          <a:xfrm>
            <a:off x="76200" y="87064"/>
            <a:ext cx="6589059" cy="830997"/>
          </a:xfrm>
          <a:prstGeom prst="rect">
            <a:avLst/>
          </a:prstGeom>
          <a:noFill/>
          <a:ln w="12700">
            <a:noFill/>
            <a:miter lim="800000"/>
            <a:headEnd type="none" w="sm" len="sm"/>
            <a:tailEnd type="none" w="sm" len="sm"/>
          </a:ln>
          <a:effectLst/>
        </p:spPr>
        <p:txBody>
          <a:bodyPr wrap="square">
            <a:spAutoFit/>
          </a:bodyPr>
          <a:lstStyle/>
          <a:p>
            <a:r>
              <a:rPr lang="en-US" sz="2400" b="1" dirty="0">
                <a:solidFill>
                  <a:schemeClr val="bg1"/>
                </a:solidFill>
                <a:latin typeface="+mj-lt"/>
                <a:cs typeface="Kalinga" pitchFamily="34" charset="0"/>
              </a:rPr>
              <a:t>   Neuropathic Pain From Threatening </a:t>
            </a:r>
          </a:p>
          <a:p>
            <a:r>
              <a:rPr lang="en-US" sz="2400" b="1" dirty="0">
                <a:solidFill>
                  <a:schemeClr val="bg1"/>
                </a:solidFill>
                <a:latin typeface="+mj-lt"/>
                <a:cs typeface="Kalinga" pitchFamily="34" charset="0"/>
              </a:rPr>
              <a:t>   Experience</a:t>
            </a:r>
          </a:p>
        </p:txBody>
      </p:sp>
      <p:sp>
        <p:nvSpPr>
          <p:cNvPr id="11" name="Rectangle 10">
            <a:extLst>
              <a:ext uri="{FF2B5EF4-FFF2-40B4-BE49-F238E27FC236}">
                <a16:creationId xmlns:a16="http://schemas.microsoft.com/office/drawing/2014/main" id="{E2E6CCCD-81BB-4DC4-BD57-A03DFF15FEAF}"/>
              </a:ext>
            </a:extLst>
          </p:cNvPr>
          <p:cNvSpPr/>
          <p:nvPr/>
        </p:nvSpPr>
        <p:spPr>
          <a:xfrm>
            <a:off x="685800" y="2844224"/>
            <a:ext cx="8077200" cy="810478"/>
          </a:xfrm>
          <a:prstGeom prst="rect">
            <a:avLst/>
          </a:prstGeom>
        </p:spPr>
        <p:txBody>
          <a:bodyPr wrap="square">
            <a:spAutoFit/>
          </a:bodyPr>
          <a:lstStyle/>
          <a:p>
            <a:pPr>
              <a:lnSpc>
                <a:spcPts val="2800"/>
              </a:lnSpc>
              <a:spcBef>
                <a:spcPts val="1200"/>
              </a:spcBef>
            </a:pPr>
            <a:r>
              <a:rPr lang="en-US" sz="2400" b="1" dirty="0">
                <a:solidFill>
                  <a:schemeClr val="bg1">
                    <a:lumMod val="50000"/>
                  </a:schemeClr>
                </a:solidFill>
              </a:rPr>
              <a:t>Pain described as: </a:t>
            </a:r>
            <a:br>
              <a:rPr lang="en-US" sz="2400" b="1" dirty="0">
                <a:solidFill>
                  <a:schemeClr val="bg1">
                    <a:lumMod val="50000"/>
                  </a:schemeClr>
                </a:solidFill>
              </a:rPr>
            </a:br>
            <a:r>
              <a:rPr lang="en-US" sz="2400" b="1" dirty="0">
                <a:solidFill>
                  <a:srgbClr val="955F27"/>
                </a:solidFill>
              </a:rPr>
              <a:t>“cruel, punishing, fearful, horrible”</a:t>
            </a:r>
          </a:p>
        </p:txBody>
      </p:sp>
    </p:spTree>
    <p:extLst>
      <p:ext uri="{BB962C8B-B14F-4D97-AF65-F5344CB8AC3E}">
        <p14:creationId xmlns:p14="http://schemas.microsoft.com/office/powerpoint/2010/main" val="1327175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b="1361"/>
          <a:stretch/>
        </p:blipFill>
        <p:spPr bwMode="auto">
          <a:xfrm>
            <a:off x="1371600" y="1524000"/>
            <a:ext cx="6400800" cy="4724400"/>
          </a:xfrm>
          <a:prstGeom prst="rect">
            <a:avLst/>
          </a:prstGeom>
          <a:noFill/>
          <a:ln w="9525">
            <a:noFill/>
            <a:miter lim="800000"/>
            <a:headEnd/>
            <a:tailEnd/>
          </a:ln>
        </p:spPr>
      </p:pic>
      <p:sp>
        <p:nvSpPr>
          <p:cNvPr id="3" name="TextBox 2"/>
          <p:cNvSpPr txBox="1"/>
          <p:nvPr/>
        </p:nvSpPr>
        <p:spPr>
          <a:xfrm>
            <a:off x="685800" y="228600"/>
            <a:ext cx="5334000" cy="1200329"/>
          </a:xfrm>
          <a:prstGeom prst="rect">
            <a:avLst/>
          </a:prstGeom>
          <a:noFill/>
        </p:spPr>
        <p:txBody>
          <a:bodyPr wrap="square" rtlCol="0">
            <a:spAutoFit/>
          </a:bodyPr>
          <a:lstStyle/>
          <a:p>
            <a:r>
              <a:rPr lang="en-US" sz="2400" b="1" dirty="0">
                <a:solidFill>
                  <a:srgbClr val="955F27"/>
                </a:solidFill>
              </a:rPr>
              <a:t>Why do emotional responses/behaviors predominate in NPP resulting from threatening experience?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lthy text"/>
          <p:cNvSpPr/>
          <p:nvPr/>
        </p:nvSpPr>
        <p:spPr>
          <a:xfrm>
            <a:off x="1281068" y="4358190"/>
            <a:ext cx="2845651" cy="369332"/>
          </a:xfrm>
          <a:prstGeom prst="rect">
            <a:avLst/>
          </a:prstGeom>
        </p:spPr>
        <p:txBody>
          <a:bodyPr wrap="none">
            <a:spAutoFit/>
          </a:bodyPr>
          <a:lstStyle/>
          <a:p>
            <a:pPr algn="r"/>
            <a:r>
              <a:rPr lang="en-US" b="1" dirty="0"/>
              <a:t>Healthy Nervous System</a:t>
            </a:r>
          </a:p>
        </p:txBody>
      </p:sp>
      <p:sp>
        <p:nvSpPr>
          <p:cNvPr id="30" name="reorg text"/>
          <p:cNvSpPr/>
          <p:nvPr/>
        </p:nvSpPr>
        <p:spPr>
          <a:xfrm>
            <a:off x="-82199" y="3841790"/>
            <a:ext cx="4109700" cy="2693045"/>
          </a:xfrm>
          <a:prstGeom prst="rect">
            <a:avLst/>
          </a:prstGeom>
          <a:solidFill>
            <a:schemeClr val="bg1"/>
          </a:solidFill>
        </p:spPr>
        <p:txBody>
          <a:bodyPr wrap="square">
            <a:spAutoFit/>
          </a:bodyPr>
          <a:lstStyle/>
          <a:p>
            <a:pPr marL="176213"/>
            <a:r>
              <a:rPr lang="en-US" sz="1600" b="1" dirty="0"/>
              <a:t>Biological Changes</a:t>
            </a:r>
          </a:p>
          <a:p>
            <a:pPr marL="176213"/>
            <a:r>
              <a:rPr lang="en-US" sz="1600" b="1" dirty="0"/>
              <a:t>in the “Stress/Threat </a:t>
            </a:r>
          </a:p>
          <a:p>
            <a:pPr marL="176213"/>
            <a:r>
              <a:rPr lang="en-US" sz="1600" b="1" dirty="0"/>
              <a:t>Adapted Nervous System”</a:t>
            </a:r>
            <a:r>
              <a:rPr lang="en-US" sz="1600" dirty="0"/>
              <a:t>:</a:t>
            </a:r>
          </a:p>
          <a:p>
            <a:pPr marL="176213" indent="163513">
              <a:spcBef>
                <a:spcPts val="600"/>
              </a:spcBef>
              <a:buFont typeface="Arial" panose="020B0604020202020204" pitchFamily="34" charset="0"/>
              <a:buChar char="•"/>
            </a:pPr>
            <a:r>
              <a:rPr lang="en-US" sz="1600" dirty="0"/>
              <a:t>Altered </a:t>
            </a:r>
            <a:r>
              <a:rPr lang="en-US" sz="1600" dirty="0" err="1"/>
              <a:t>neurohumoral</a:t>
            </a:r>
            <a:r>
              <a:rPr lang="en-US" sz="1600" dirty="0"/>
              <a:t> system</a:t>
            </a:r>
          </a:p>
          <a:p>
            <a:pPr marL="176213" indent="163513">
              <a:spcBef>
                <a:spcPts val="600"/>
              </a:spcBef>
              <a:buFont typeface="Arial" panose="020B0604020202020204" pitchFamily="34" charset="0"/>
              <a:buChar char="•"/>
            </a:pPr>
            <a:r>
              <a:rPr lang="en-US" sz="1600" i="1" dirty="0"/>
              <a:t>I</a:t>
            </a:r>
            <a:r>
              <a:rPr lang="en-US" sz="1600" dirty="0"/>
              <a:t>nflammation</a:t>
            </a:r>
          </a:p>
          <a:p>
            <a:pPr marL="176213" indent="163513">
              <a:spcBef>
                <a:spcPts val="600"/>
              </a:spcBef>
              <a:buFont typeface="Arial" panose="020B0604020202020204" pitchFamily="34" charset="0"/>
              <a:buChar char="•"/>
            </a:pPr>
            <a:r>
              <a:rPr lang="en-US" sz="1600" dirty="0"/>
              <a:t>Altered immune system</a:t>
            </a:r>
          </a:p>
          <a:p>
            <a:pPr marL="344488" indent="-176213">
              <a:spcBef>
                <a:spcPts val="600"/>
              </a:spcBef>
              <a:buFont typeface="Arial" panose="020B0604020202020204" pitchFamily="34" charset="0"/>
              <a:buChar char="•"/>
            </a:pPr>
            <a:r>
              <a:rPr lang="en-US" sz="1600" dirty="0"/>
              <a:t>Altered endocrine system: increased stress hormone levels</a:t>
            </a:r>
          </a:p>
          <a:p>
            <a:pPr marL="176213" indent="163513">
              <a:spcBef>
                <a:spcPts val="600"/>
              </a:spcBef>
              <a:buFont typeface="Arial" panose="020B0604020202020204" pitchFamily="34" charset="0"/>
              <a:buChar char="•"/>
            </a:pPr>
            <a:r>
              <a:rPr lang="en-US" sz="1600" b="1" dirty="0"/>
              <a:t>Changes in the way DNA is read</a:t>
            </a:r>
          </a:p>
        </p:txBody>
      </p:sp>
      <p:pic>
        <p:nvPicPr>
          <p:cNvPr id="4" name="healthy tr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060" y="790504"/>
            <a:ext cx="6402183" cy="3893391"/>
          </a:xfrm>
          <a:prstGeom prst="rect">
            <a:avLst/>
          </a:prstGeom>
        </p:spPr>
      </p:pic>
      <p:pic>
        <p:nvPicPr>
          <p:cNvPr id="27" name="healthy roo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581400"/>
            <a:ext cx="3246396" cy="2843559"/>
          </a:xfrm>
          <a:prstGeom prst="rect">
            <a:avLst/>
          </a:prstGeom>
        </p:spPr>
      </p:pic>
      <p:pic>
        <p:nvPicPr>
          <p:cNvPr id="28" name="unhealthy tre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061" y="791270"/>
            <a:ext cx="6402182" cy="3893391"/>
          </a:xfrm>
          <a:prstGeom prst="rect">
            <a:avLst/>
          </a:prstGeom>
        </p:spPr>
      </p:pic>
      <p:pic>
        <p:nvPicPr>
          <p:cNvPr id="3" name="unhealthy root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748" y="3548011"/>
            <a:ext cx="3246396" cy="2843559"/>
          </a:xfrm>
          <a:prstGeom prst="rect">
            <a:avLst/>
          </a:prstGeom>
        </p:spPr>
      </p:pic>
      <p:pic>
        <p:nvPicPr>
          <p:cNvPr id="5" name="long za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71300">
            <a:off x="2292671" y="998451"/>
            <a:ext cx="2434840" cy="4201292"/>
          </a:xfrm>
          <a:prstGeom prst="rect">
            <a:avLst/>
          </a:prstGeom>
          <a:effectLst>
            <a:glow rad="177800">
              <a:schemeClr val="bg1">
                <a:alpha val="53000"/>
              </a:schemeClr>
            </a:glow>
          </a:effectLst>
        </p:spPr>
      </p:pic>
      <p:sp>
        <p:nvSpPr>
          <p:cNvPr id="15" name="TextBox 14"/>
          <p:cNvSpPr txBox="1"/>
          <p:nvPr/>
        </p:nvSpPr>
        <p:spPr>
          <a:xfrm>
            <a:off x="2577744" y="2159621"/>
            <a:ext cx="1695778" cy="369332"/>
          </a:xfrm>
          <a:prstGeom prst="rect">
            <a:avLst/>
          </a:prstGeom>
          <a:noFill/>
        </p:spPr>
        <p:txBody>
          <a:bodyPr wrap="square" rtlCol="0">
            <a:spAutoFit/>
          </a:bodyPr>
          <a:lstStyle/>
          <a:p>
            <a:r>
              <a:rPr lang="en-US" b="1" dirty="0"/>
              <a:t>Obesity</a:t>
            </a:r>
          </a:p>
        </p:txBody>
      </p:sp>
      <p:sp>
        <p:nvSpPr>
          <p:cNvPr id="16" name="TextBox 15"/>
          <p:cNvSpPr txBox="1"/>
          <p:nvPr/>
        </p:nvSpPr>
        <p:spPr>
          <a:xfrm rot="21319642">
            <a:off x="6104255" y="1764924"/>
            <a:ext cx="1936831" cy="369332"/>
          </a:xfrm>
          <a:prstGeom prst="rect">
            <a:avLst/>
          </a:prstGeom>
          <a:noFill/>
        </p:spPr>
        <p:txBody>
          <a:bodyPr wrap="square" rtlCol="0">
            <a:spAutoFit/>
          </a:bodyPr>
          <a:lstStyle/>
          <a:p>
            <a:r>
              <a:rPr lang="en-US" b="1" dirty="0"/>
              <a:t>Depression</a:t>
            </a:r>
          </a:p>
        </p:txBody>
      </p:sp>
      <p:sp>
        <p:nvSpPr>
          <p:cNvPr id="17" name="TextBox 16"/>
          <p:cNvSpPr txBox="1"/>
          <p:nvPr/>
        </p:nvSpPr>
        <p:spPr>
          <a:xfrm rot="1155142">
            <a:off x="3315797" y="1443956"/>
            <a:ext cx="1187724" cy="369332"/>
          </a:xfrm>
          <a:prstGeom prst="rect">
            <a:avLst/>
          </a:prstGeom>
          <a:noFill/>
        </p:spPr>
        <p:txBody>
          <a:bodyPr wrap="square" rtlCol="0">
            <a:spAutoFit/>
          </a:bodyPr>
          <a:lstStyle/>
          <a:p>
            <a:r>
              <a:rPr lang="en-US" b="1" dirty="0"/>
              <a:t>Fatigue</a:t>
            </a:r>
          </a:p>
        </p:txBody>
      </p:sp>
      <p:sp>
        <p:nvSpPr>
          <p:cNvPr id="18" name="TextBox 17"/>
          <p:cNvSpPr txBox="1"/>
          <p:nvPr/>
        </p:nvSpPr>
        <p:spPr>
          <a:xfrm rot="987130">
            <a:off x="6480043" y="3282064"/>
            <a:ext cx="1467476" cy="379357"/>
          </a:xfrm>
          <a:prstGeom prst="rect">
            <a:avLst/>
          </a:prstGeom>
          <a:noFill/>
        </p:spPr>
        <p:txBody>
          <a:bodyPr wrap="square" rtlCol="0">
            <a:spAutoFit/>
          </a:bodyPr>
          <a:lstStyle/>
          <a:p>
            <a:r>
              <a:rPr lang="en-US" b="1" dirty="0"/>
              <a:t>Insomnia</a:t>
            </a:r>
          </a:p>
        </p:txBody>
      </p:sp>
      <p:sp>
        <p:nvSpPr>
          <p:cNvPr id="19" name="TextBox 18"/>
          <p:cNvSpPr txBox="1"/>
          <p:nvPr/>
        </p:nvSpPr>
        <p:spPr>
          <a:xfrm rot="20836874">
            <a:off x="5145627" y="1437718"/>
            <a:ext cx="1563297" cy="369332"/>
          </a:xfrm>
          <a:prstGeom prst="rect">
            <a:avLst/>
          </a:prstGeom>
          <a:noFill/>
        </p:spPr>
        <p:txBody>
          <a:bodyPr wrap="square" rtlCol="0">
            <a:spAutoFit/>
          </a:bodyPr>
          <a:lstStyle/>
          <a:p>
            <a:r>
              <a:rPr lang="en-US" b="1" dirty="0"/>
              <a:t>Addiction</a:t>
            </a:r>
          </a:p>
        </p:txBody>
      </p:sp>
      <p:sp>
        <p:nvSpPr>
          <p:cNvPr id="22" name="TextBox 21"/>
          <p:cNvSpPr txBox="1"/>
          <p:nvPr/>
        </p:nvSpPr>
        <p:spPr>
          <a:xfrm rot="1015776">
            <a:off x="5173478" y="3545658"/>
            <a:ext cx="2273820" cy="369332"/>
          </a:xfrm>
          <a:prstGeom prst="rect">
            <a:avLst/>
          </a:prstGeom>
          <a:noFill/>
        </p:spPr>
        <p:txBody>
          <a:bodyPr wrap="square" rtlCol="0">
            <a:spAutoFit/>
          </a:bodyPr>
          <a:lstStyle/>
          <a:p>
            <a:r>
              <a:rPr lang="en-US" b="1" dirty="0"/>
              <a:t>Chemical coping</a:t>
            </a:r>
          </a:p>
        </p:txBody>
      </p:sp>
      <p:sp>
        <p:nvSpPr>
          <p:cNvPr id="26" name="TextBox 25"/>
          <p:cNvSpPr txBox="1"/>
          <p:nvPr/>
        </p:nvSpPr>
        <p:spPr>
          <a:xfrm rot="422302">
            <a:off x="5811422" y="2688521"/>
            <a:ext cx="2349359" cy="369332"/>
          </a:xfrm>
          <a:prstGeom prst="rect">
            <a:avLst/>
          </a:prstGeom>
          <a:noFill/>
        </p:spPr>
        <p:txBody>
          <a:bodyPr wrap="square" rtlCol="0">
            <a:spAutoFit/>
          </a:bodyPr>
          <a:lstStyle/>
          <a:p>
            <a:r>
              <a:rPr lang="en-US" b="1" dirty="0"/>
              <a:t>Personality disorder</a:t>
            </a:r>
          </a:p>
        </p:txBody>
      </p:sp>
      <p:sp>
        <p:nvSpPr>
          <p:cNvPr id="31" name="TextBox 30"/>
          <p:cNvSpPr txBox="1"/>
          <p:nvPr/>
        </p:nvSpPr>
        <p:spPr>
          <a:xfrm rot="20957413">
            <a:off x="2308245" y="3530434"/>
            <a:ext cx="2241511" cy="369332"/>
          </a:xfrm>
          <a:prstGeom prst="rect">
            <a:avLst/>
          </a:prstGeom>
          <a:noFill/>
        </p:spPr>
        <p:txBody>
          <a:bodyPr wrap="square" rtlCol="0">
            <a:spAutoFit/>
          </a:bodyPr>
          <a:lstStyle/>
          <a:p>
            <a:r>
              <a:rPr lang="en-US" b="1" u="sng" kern="100" dirty="0"/>
              <a:t>Chronic pain</a:t>
            </a:r>
            <a:endParaRPr lang="en-US" b="1" kern="100" dirty="0"/>
          </a:p>
        </p:txBody>
      </p:sp>
      <p:sp>
        <p:nvSpPr>
          <p:cNvPr id="32" name="TextBox 31"/>
          <p:cNvSpPr txBox="1"/>
          <p:nvPr/>
        </p:nvSpPr>
        <p:spPr>
          <a:xfrm rot="21098740">
            <a:off x="2299939" y="2823225"/>
            <a:ext cx="2361619" cy="369332"/>
          </a:xfrm>
          <a:prstGeom prst="rect">
            <a:avLst/>
          </a:prstGeom>
          <a:noFill/>
        </p:spPr>
        <p:txBody>
          <a:bodyPr wrap="square" rtlCol="0">
            <a:spAutoFit/>
          </a:bodyPr>
          <a:lstStyle/>
          <a:p>
            <a:r>
              <a:rPr lang="en-US" b="1" dirty="0"/>
              <a:t>Short lifespan</a:t>
            </a:r>
          </a:p>
        </p:txBody>
      </p:sp>
      <p:sp>
        <p:nvSpPr>
          <p:cNvPr id="25" name="symptoms"/>
          <p:cNvSpPr/>
          <p:nvPr/>
        </p:nvSpPr>
        <p:spPr>
          <a:xfrm>
            <a:off x="3657600" y="2057400"/>
            <a:ext cx="2621230" cy="584775"/>
          </a:xfrm>
          <a:prstGeom prst="rect">
            <a:avLst/>
          </a:prstGeom>
        </p:spPr>
        <p:txBody>
          <a:bodyPr wrap="none">
            <a:spAutoFit/>
          </a:bodyPr>
          <a:lstStyle/>
          <a:p>
            <a:pPr algn="ctr"/>
            <a:r>
              <a:rPr lang="en-US" sz="3200" b="1" dirty="0">
                <a:solidFill>
                  <a:schemeClr val="bg1"/>
                </a:solidFill>
              </a:rPr>
              <a:t>Consequences</a:t>
            </a:r>
          </a:p>
        </p:txBody>
      </p:sp>
      <p:grpSp>
        <p:nvGrpSpPr>
          <p:cNvPr id="20" name="explosion"/>
          <p:cNvGrpSpPr/>
          <p:nvPr/>
        </p:nvGrpSpPr>
        <p:grpSpPr>
          <a:xfrm>
            <a:off x="868412" y="532477"/>
            <a:ext cx="2834452" cy="1106502"/>
            <a:chOff x="-298614" y="602675"/>
            <a:chExt cx="4720167" cy="1688561"/>
          </a:xfrm>
        </p:grpSpPr>
        <p:sp>
          <p:nvSpPr>
            <p:cNvPr id="23" name="Explosion 2 22"/>
            <p:cNvSpPr/>
            <p:nvPr/>
          </p:nvSpPr>
          <p:spPr>
            <a:xfrm>
              <a:off x="-298614" y="602675"/>
              <a:ext cx="4720167" cy="1688561"/>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8"/>
            <p:cNvSpPr txBox="1">
              <a:spLocks noChangeArrowheads="1"/>
            </p:cNvSpPr>
            <p:nvPr/>
          </p:nvSpPr>
          <p:spPr bwMode="auto">
            <a:xfrm>
              <a:off x="779757" y="1069219"/>
              <a:ext cx="2424365" cy="892387"/>
            </a:xfrm>
            <a:prstGeom prst="rect">
              <a:avLst/>
            </a:prstGeom>
            <a:noFill/>
            <a:ln w="12700">
              <a:noFill/>
              <a:miter lim="800000"/>
              <a:headEnd type="none" w="sm" len="sm"/>
              <a:tailEnd type="none" w="sm" len="sm"/>
            </a:ln>
            <a:effectLst/>
          </p:spPr>
          <p:txBody>
            <a:bodyPr wrap="square">
              <a:spAutoFit/>
            </a:bodyPr>
            <a:lstStyle/>
            <a:p>
              <a:r>
                <a:rPr lang="en-US" sz="1600" b="1" dirty="0">
                  <a:solidFill>
                    <a:schemeClr val="bg1"/>
                  </a:solidFill>
                </a:rPr>
                <a:t>TRAUMA/</a:t>
              </a:r>
            </a:p>
            <a:p>
              <a:r>
                <a:rPr lang="en-US" sz="1600" b="1" dirty="0">
                  <a:solidFill>
                    <a:schemeClr val="bg1"/>
                  </a:solidFill>
                </a:rPr>
                <a:t>TOXIC STRESS</a:t>
              </a:r>
              <a:endParaRPr lang="en-US" sz="1400" dirty="0">
                <a:solidFill>
                  <a:schemeClr val="bg1"/>
                </a:solidFill>
              </a:endParaRPr>
            </a:p>
          </p:txBody>
        </p:sp>
      </p:gr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6719" y="4321028"/>
            <a:ext cx="1346200" cy="1143000"/>
          </a:xfrm>
          <a:prstGeom prst="rect">
            <a:avLst/>
          </a:prstGeom>
        </p:spPr>
      </p:pic>
      <p:pic>
        <p:nvPicPr>
          <p:cNvPr id="29" name="Picture 4" descr="C:\Users\claplant\Documents\Sierra Tucson Logo Files\Horizontal\SierraTucson.Logo.hz.reg-tag.CMY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28600"/>
            <a:ext cx="2034620" cy="3970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8DD830-1E9E-C0A2-4404-DF6D4917FDAF}"/>
              </a:ext>
            </a:extLst>
          </p:cNvPr>
          <p:cNvSpPr txBox="1"/>
          <p:nvPr/>
        </p:nvSpPr>
        <p:spPr>
          <a:xfrm>
            <a:off x="6725457" y="2179749"/>
            <a:ext cx="1417343" cy="369332"/>
          </a:xfrm>
          <a:prstGeom prst="rect">
            <a:avLst/>
          </a:prstGeom>
          <a:noFill/>
        </p:spPr>
        <p:txBody>
          <a:bodyPr wrap="square" rtlCol="0">
            <a:spAutoFit/>
          </a:bodyPr>
          <a:lstStyle/>
          <a:p>
            <a:r>
              <a:rPr lang="en-US" b="1" dirty="0"/>
              <a:t>Anxiety</a:t>
            </a:r>
          </a:p>
        </p:txBody>
      </p:sp>
    </p:spTree>
    <p:extLst>
      <p:ext uri="{BB962C8B-B14F-4D97-AF65-F5344CB8AC3E}">
        <p14:creationId xmlns:p14="http://schemas.microsoft.com/office/powerpoint/2010/main" val="10800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26" presetClass="emph" presetSubtype="0" repeatCount="2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3500"/>
                            </p:stCondLst>
                            <p:childTnLst>
                              <p:par>
                                <p:cTn id="19" presetID="3" presetClass="exit" presetSubtype="10" fill="hold" grpId="0" nodeType="afterEffect">
                                  <p:stCondLst>
                                    <p:cond delay="0"/>
                                  </p:stCondLst>
                                  <p:childTnLst>
                                    <p:animEffect transition="out" filter="blinds(horizontal)">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par>
                          <p:cTn id="22" fill="hold">
                            <p:stCondLst>
                              <p:cond delay="45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3000"/>
                                        <p:tgtEl>
                                          <p:spTgt spid="30"/>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3000"/>
                                        <p:tgtEl>
                                          <p:spTgt spid="3"/>
                                        </p:tgtEl>
                                      </p:cBhvr>
                                    </p:animEffect>
                                  </p:childTnLst>
                                </p:cTn>
                              </p:par>
                            </p:childTnLst>
                          </p:cTn>
                        </p:par>
                        <p:par>
                          <p:cTn id="29" fill="hold">
                            <p:stCondLst>
                              <p:cond delay="7500"/>
                            </p:stCondLst>
                            <p:childTnLst>
                              <p:par>
                                <p:cTn id="30" presetID="22" presetClass="entr" presetSubtype="4"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30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0"/>
                                        <p:tgtEl>
                                          <p:spTgt spid="25"/>
                                        </p:tgtEl>
                                      </p:cBhvr>
                                    </p:animEffect>
                                  </p:childTnLst>
                                </p:cTn>
                              </p:par>
                            </p:childTnLst>
                          </p:cTn>
                        </p:par>
                        <p:par>
                          <p:cTn id="36" fill="hold">
                            <p:stCondLst>
                              <p:cond delay="125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130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13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14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14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15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155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160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165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animBg="1"/>
      <p:bldP spid="15" grpId="0"/>
      <p:bldP spid="16" grpId="0"/>
      <p:bldP spid="17" grpId="0"/>
      <p:bldP spid="18" grpId="0"/>
      <p:bldP spid="19" grpId="0"/>
      <p:bldP spid="22" grpId="0"/>
      <p:bldP spid="26" grpId="0"/>
      <p:bldP spid="31" grpId="0"/>
      <p:bldP spid="32" grpId="0"/>
      <p:bldP spid="2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598B-5A4A-24D6-5F0A-8167C8798AB1}"/>
              </a:ext>
            </a:extLst>
          </p:cNvPr>
          <p:cNvSpPr>
            <a:spLocks noGrp="1"/>
          </p:cNvSpPr>
          <p:nvPr>
            <p:ph type="title"/>
          </p:nvPr>
        </p:nvSpPr>
        <p:spPr/>
        <p:txBody>
          <a:bodyPr>
            <a:normAutofit/>
          </a:bodyPr>
          <a:lstStyle/>
          <a:p>
            <a:r>
              <a:rPr lang="en-US" dirty="0"/>
              <a:t>What is the evidence that trauma can cause neuropathic pain?</a:t>
            </a:r>
          </a:p>
        </p:txBody>
      </p:sp>
      <p:sp>
        <p:nvSpPr>
          <p:cNvPr id="3" name="Content Placeholder 2">
            <a:extLst>
              <a:ext uri="{FF2B5EF4-FFF2-40B4-BE49-F238E27FC236}">
                <a16:creationId xmlns:a16="http://schemas.microsoft.com/office/drawing/2014/main" id="{D90B8178-BEAC-5CDD-7BF4-E01E37BE3643}"/>
              </a:ext>
            </a:extLst>
          </p:cNvPr>
          <p:cNvSpPr>
            <a:spLocks noGrp="1"/>
          </p:cNvSpPr>
          <p:nvPr>
            <p:ph idx="1"/>
          </p:nvPr>
        </p:nvSpPr>
        <p:spPr/>
        <p:txBody>
          <a:bodyPr/>
          <a:lstStyle/>
          <a:p>
            <a:r>
              <a:rPr lang="en-US" dirty="0"/>
              <a:t>Plausibility </a:t>
            </a:r>
          </a:p>
          <a:p>
            <a:r>
              <a:rPr lang="en-US" dirty="0"/>
              <a:t>Association</a:t>
            </a:r>
          </a:p>
          <a:p>
            <a:r>
              <a:rPr lang="en-US" dirty="0"/>
              <a:t>Dose response</a:t>
            </a:r>
          </a:p>
          <a:p>
            <a:r>
              <a:rPr lang="en-US" dirty="0"/>
              <a:t>Temporality</a:t>
            </a:r>
          </a:p>
          <a:p>
            <a:r>
              <a:rPr lang="en-US" dirty="0"/>
              <a:t>Reversibility</a:t>
            </a:r>
          </a:p>
          <a:p>
            <a:endParaRPr lang="en-US" dirty="0"/>
          </a:p>
        </p:txBody>
      </p:sp>
      <p:pic>
        <p:nvPicPr>
          <p:cNvPr id="5" name="Graphic 4" descr="Checkmark">
            <a:extLst>
              <a:ext uri="{FF2B5EF4-FFF2-40B4-BE49-F238E27FC236}">
                <a16:creationId xmlns:a16="http://schemas.microsoft.com/office/drawing/2014/main" id="{4F6B3E70-02AB-57DF-7E60-D10A8482BE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67000" y="1855305"/>
            <a:ext cx="381000" cy="381000"/>
          </a:xfrm>
          <a:prstGeom prst="rect">
            <a:avLst/>
          </a:prstGeom>
        </p:spPr>
      </p:pic>
      <p:pic>
        <p:nvPicPr>
          <p:cNvPr id="6" name="Graphic 5" descr="Checkmark">
            <a:extLst>
              <a:ext uri="{FF2B5EF4-FFF2-40B4-BE49-F238E27FC236}">
                <a16:creationId xmlns:a16="http://schemas.microsoft.com/office/drawing/2014/main" id="{C8397EEF-C685-7E2B-068F-D156D7A13B6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00400" y="2865783"/>
            <a:ext cx="381000" cy="381000"/>
          </a:xfrm>
          <a:prstGeom prst="rect">
            <a:avLst/>
          </a:prstGeom>
        </p:spPr>
      </p:pic>
      <p:pic>
        <p:nvPicPr>
          <p:cNvPr id="7" name="Graphic 6" descr="Checkmark">
            <a:extLst>
              <a:ext uri="{FF2B5EF4-FFF2-40B4-BE49-F238E27FC236}">
                <a16:creationId xmlns:a16="http://schemas.microsoft.com/office/drawing/2014/main" id="{516F0326-66B9-C775-27A9-3D1AAE0FE1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59766" y="2352261"/>
            <a:ext cx="381000" cy="381000"/>
          </a:xfrm>
          <a:prstGeom prst="rect">
            <a:avLst/>
          </a:prstGeom>
        </p:spPr>
      </p:pic>
      <p:pic>
        <p:nvPicPr>
          <p:cNvPr id="8" name="Graphic 7" descr="Checkmark">
            <a:extLst>
              <a:ext uri="{FF2B5EF4-FFF2-40B4-BE49-F238E27FC236}">
                <a16:creationId xmlns:a16="http://schemas.microsoft.com/office/drawing/2014/main" id="{7A263802-5B79-E8A8-8162-DAD232CCD7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45905" y="3896139"/>
            <a:ext cx="381000" cy="381000"/>
          </a:xfrm>
          <a:prstGeom prst="rect">
            <a:avLst/>
          </a:prstGeom>
        </p:spPr>
      </p:pic>
      <p:pic>
        <p:nvPicPr>
          <p:cNvPr id="9" name="Graphic 8" descr="Checkmark">
            <a:extLst>
              <a:ext uri="{FF2B5EF4-FFF2-40B4-BE49-F238E27FC236}">
                <a16:creationId xmlns:a16="http://schemas.microsoft.com/office/drawing/2014/main" id="{70777484-6DE3-748D-BB17-3E9FF24128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35966" y="3409122"/>
            <a:ext cx="381000" cy="381000"/>
          </a:xfrm>
          <a:prstGeom prst="rect">
            <a:avLst/>
          </a:prstGeom>
        </p:spPr>
      </p:pic>
    </p:spTree>
    <p:extLst>
      <p:ext uri="{BB962C8B-B14F-4D97-AF65-F5344CB8AC3E}">
        <p14:creationId xmlns:p14="http://schemas.microsoft.com/office/powerpoint/2010/main" val="423490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1066800"/>
          </a:xfrm>
        </p:spPr>
        <p:txBody>
          <a:bodyPr/>
          <a:lstStyle/>
          <a:p>
            <a:pPr algn="ctr"/>
            <a:r>
              <a:rPr lang="en-US" sz="3200" b="1" dirty="0"/>
              <a:t>Experimental evidence that psychological trauma correlates with altered sensory processing</a:t>
            </a:r>
          </a:p>
        </p:txBody>
      </p:sp>
      <p:sp>
        <p:nvSpPr>
          <p:cNvPr id="3" name="Content Placeholder 2"/>
          <p:cNvSpPr>
            <a:spLocks noGrp="1"/>
          </p:cNvSpPr>
          <p:nvPr>
            <p:ph idx="1"/>
          </p:nvPr>
        </p:nvSpPr>
        <p:spPr>
          <a:xfrm>
            <a:off x="609600" y="1752600"/>
            <a:ext cx="8229600" cy="4953000"/>
          </a:xfrm>
        </p:spPr>
        <p:txBody>
          <a:bodyPr/>
          <a:lstStyle/>
          <a:p>
            <a:r>
              <a:rPr lang="en-US" sz="2200" dirty="0"/>
              <a:t>Deep pain (pressure) thresholds were found to be lower in the back AND the hand in subjects with LBP who had a history of psychological trauma; “…suggests trauma induced  abnormalities in central pain processing…” </a:t>
            </a:r>
            <a:r>
              <a:rPr lang="en-US" baseline="30000" dirty="0"/>
              <a:t>1</a:t>
            </a:r>
          </a:p>
          <a:p>
            <a:endParaRPr lang="en-US" baseline="30000" dirty="0"/>
          </a:p>
          <a:p>
            <a:endParaRPr lang="en-US" baseline="30000" dirty="0"/>
          </a:p>
          <a:p>
            <a:pPr marL="0" indent="0">
              <a:buNone/>
            </a:pPr>
            <a:endParaRPr lang="en-US" baseline="300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gn="just">
              <a:lnSpc>
                <a:spcPct val="100000"/>
              </a:lnSpc>
              <a:spcBef>
                <a:spcPts val="0"/>
              </a:spcBef>
              <a:buNone/>
            </a:pPr>
            <a:r>
              <a:rPr lang="en-US" sz="1200" dirty="0"/>
              <a:t>1.    </a:t>
            </a:r>
            <a:r>
              <a:rPr lang="en-US" sz="1200" dirty="0" err="1"/>
              <a:t>Tesarz</a:t>
            </a:r>
            <a:r>
              <a:rPr lang="en-US" sz="1200" dirty="0"/>
              <a:t> J.  Distinct quantitative sensory testing profiles in nonspecific chronic low back pain    </a:t>
            </a:r>
          </a:p>
          <a:p>
            <a:pPr marL="0" indent="0" algn="just">
              <a:lnSpc>
                <a:spcPct val="100000"/>
              </a:lnSpc>
              <a:spcBef>
                <a:spcPts val="0"/>
              </a:spcBef>
              <a:buNone/>
            </a:pPr>
            <a:r>
              <a:rPr lang="en-US" sz="1200" dirty="0"/>
              <a:t>       subjects with and without psychological trauma. Pain 2015; 156: 577-86</a:t>
            </a:r>
          </a:p>
        </p:txBody>
      </p:sp>
    </p:spTree>
    <p:extLst>
      <p:ext uri="{BB962C8B-B14F-4D97-AF65-F5344CB8AC3E}">
        <p14:creationId xmlns:p14="http://schemas.microsoft.com/office/powerpoint/2010/main" val="2827984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F68E14-1658-49C0-9A98-2177428F107E}"/>
              </a:ext>
            </a:extLst>
          </p:cNvPr>
          <p:cNvSpPr>
            <a:spLocks noGrp="1"/>
          </p:cNvSpPr>
          <p:nvPr>
            <p:ph type="title"/>
          </p:nvPr>
        </p:nvSpPr>
        <p:spPr>
          <a:xfrm>
            <a:off x="381000" y="304800"/>
            <a:ext cx="8763000" cy="1066800"/>
          </a:xfrm>
        </p:spPr>
        <p:txBody>
          <a:bodyPr/>
          <a:lstStyle/>
          <a:p>
            <a:pPr algn="ctr"/>
            <a:r>
              <a:rPr lang="en-US" sz="3200" b="1" dirty="0"/>
              <a:t>Experimental evidence that psychological trauma correlates with altered sensory processing</a:t>
            </a:r>
          </a:p>
        </p:txBody>
      </p:sp>
      <p:sp>
        <p:nvSpPr>
          <p:cNvPr id="3" name="Content Placeholder 2"/>
          <p:cNvSpPr>
            <a:spLocks noGrp="1"/>
          </p:cNvSpPr>
          <p:nvPr>
            <p:ph idx="1"/>
          </p:nvPr>
        </p:nvSpPr>
        <p:spPr>
          <a:xfrm>
            <a:off x="533400" y="1752600"/>
            <a:ext cx="8382000" cy="4953000"/>
          </a:xfrm>
        </p:spPr>
        <p:txBody>
          <a:bodyPr>
            <a:normAutofit/>
          </a:bodyPr>
          <a:lstStyle/>
          <a:p>
            <a:r>
              <a:rPr lang="en-US" sz="2200" dirty="0"/>
              <a:t>Deep pain (pressure) thresholds were found to be lower in the back AND the hand in subjects with LBP who had a history of psychological trauma; lower only in the back in subjects w/o psychological trauma, “…suggests trauma induced  abnormalities in central pain processing…” </a:t>
            </a:r>
            <a:r>
              <a:rPr lang="en-US" baseline="30000" dirty="0"/>
              <a:t>1</a:t>
            </a:r>
          </a:p>
          <a:p>
            <a:r>
              <a:rPr lang="en-US" sz="2200" dirty="0"/>
              <a:t>Higher pain ratings to hand immersion in cold water in psychological trauma exposed women compared to non-trauma exposed controls</a:t>
            </a:r>
            <a:r>
              <a:rPr lang="en-US" dirty="0"/>
              <a:t>. </a:t>
            </a:r>
            <a:r>
              <a:rPr lang="en-US" baseline="30000" dirty="0"/>
              <a:t>2</a:t>
            </a:r>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gn="just">
              <a:lnSpc>
                <a:spcPct val="100000"/>
              </a:lnSpc>
              <a:spcBef>
                <a:spcPts val="0"/>
              </a:spcBef>
              <a:buNone/>
            </a:pPr>
            <a:r>
              <a:rPr lang="en-US" sz="1200" dirty="0"/>
              <a:t>1.    </a:t>
            </a:r>
            <a:r>
              <a:rPr lang="en-US" sz="1200" dirty="0" err="1"/>
              <a:t>Tesarz</a:t>
            </a:r>
            <a:r>
              <a:rPr lang="en-US" sz="1200" dirty="0"/>
              <a:t> J.  Distinct quantitative sensory testing profiles in nonspecific chronic low back pain    </a:t>
            </a:r>
          </a:p>
          <a:p>
            <a:pPr marL="0" indent="0" algn="just">
              <a:lnSpc>
                <a:spcPct val="100000"/>
              </a:lnSpc>
              <a:spcBef>
                <a:spcPts val="0"/>
              </a:spcBef>
              <a:buNone/>
            </a:pPr>
            <a:r>
              <a:rPr lang="en-US" sz="1200" dirty="0"/>
              <a:t>       subjects with and without psychological trauma. Pain 2015; 156: 577-86</a:t>
            </a:r>
          </a:p>
          <a:p>
            <a:pPr marL="0" indent="0">
              <a:lnSpc>
                <a:spcPct val="100000"/>
              </a:lnSpc>
              <a:spcBef>
                <a:spcPts val="0"/>
              </a:spcBef>
              <a:buNone/>
            </a:pPr>
            <a:r>
              <a:rPr lang="en-US" sz="1200" dirty="0"/>
              <a:t>2.    Gomez-Perez L. Association of trauma, post traumatic stress disorder, and experimental  </a:t>
            </a:r>
          </a:p>
          <a:p>
            <a:pPr marL="0" indent="0">
              <a:lnSpc>
                <a:spcPct val="100000"/>
              </a:lnSpc>
              <a:spcBef>
                <a:spcPts val="0"/>
              </a:spcBef>
              <a:buNone/>
            </a:pPr>
            <a:r>
              <a:rPr lang="en-US" sz="1200" dirty="0"/>
              <a:t>       pain response in healthy young women. Clin J Pain 2013; 29: 425-34</a:t>
            </a:r>
          </a:p>
        </p:txBody>
      </p:sp>
    </p:spTree>
    <p:extLst>
      <p:ext uri="{BB962C8B-B14F-4D97-AF65-F5344CB8AC3E}">
        <p14:creationId xmlns:p14="http://schemas.microsoft.com/office/powerpoint/2010/main" val="1537202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6C5E1A-650B-43F9-BBC1-0C1744C041A3}"/>
              </a:ext>
            </a:extLst>
          </p:cNvPr>
          <p:cNvSpPr>
            <a:spLocks noGrp="1"/>
          </p:cNvSpPr>
          <p:nvPr>
            <p:ph type="title"/>
          </p:nvPr>
        </p:nvSpPr>
        <p:spPr>
          <a:xfrm>
            <a:off x="381000" y="304800"/>
            <a:ext cx="8763000" cy="1066800"/>
          </a:xfrm>
        </p:spPr>
        <p:txBody>
          <a:bodyPr/>
          <a:lstStyle/>
          <a:p>
            <a:pPr algn="ctr"/>
            <a:r>
              <a:rPr lang="en-US" sz="3200" b="1" dirty="0"/>
              <a:t>Experimental evidence that psychological trauma correlates with altered sensory processing</a:t>
            </a:r>
          </a:p>
        </p:txBody>
      </p:sp>
      <p:sp>
        <p:nvSpPr>
          <p:cNvPr id="3" name="Content Placeholder 2"/>
          <p:cNvSpPr>
            <a:spLocks noGrp="1"/>
          </p:cNvSpPr>
          <p:nvPr>
            <p:ph idx="1"/>
          </p:nvPr>
        </p:nvSpPr>
        <p:spPr>
          <a:xfrm>
            <a:off x="533400" y="1752600"/>
            <a:ext cx="8382000" cy="4953000"/>
          </a:xfrm>
        </p:spPr>
        <p:txBody>
          <a:bodyPr/>
          <a:lstStyle/>
          <a:p>
            <a:r>
              <a:rPr lang="en-US" sz="2200" dirty="0"/>
              <a:t>Deep pain (pressure) thresholds were found to be lower in the back AND the hand in subjects with LBP who had a history of psychological trauma; lower only in the back in subjects w/o psychological trauma, “…suggests trauma induced  abnormalities in central pain processing…” </a:t>
            </a:r>
            <a:r>
              <a:rPr lang="en-US" baseline="30000" dirty="0"/>
              <a:t>1</a:t>
            </a:r>
          </a:p>
          <a:p>
            <a:r>
              <a:rPr lang="en-US" sz="2200" dirty="0"/>
              <a:t>Higher pain ratings to hand immersion in cold water in psychological trauma exposed women compared to non-trauma exposed controls</a:t>
            </a:r>
            <a:r>
              <a:rPr lang="en-US" dirty="0"/>
              <a:t>. </a:t>
            </a:r>
            <a:r>
              <a:rPr lang="en-US" baseline="30000" dirty="0"/>
              <a:t>2</a:t>
            </a:r>
          </a:p>
          <a:p>
            <a:r>
              <a:rPr lang="en-US" sz="2200" dirty="0"/>
              <a:t>Lower ischemic pain threshold in women with psychological trauma history compared to women without trauma history. </a:t>
            </a:r>
            <a:r>
              <a:rPr lang="en-US" baseline="30000" dirty="0"/>
              <a:t>3</a:t>
            </a:r>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nSpc>
                <a:spcPct val="100000"/>
              </a:lnSpc>
              <a:spcBef>
                <a:spcPts val="0"/>
              </a:spcBef>
              <a:buNone/>
            </a:pPr>
            <a:endParaRPr lang="en-US" sz="800" dirty="0"/>
          </a:p>
          <a:p>
            <a:pPr marL="0" indent="0" algn="just">
              <a:lnSpc>
                <a:spcPct val="100000"/>
              </a:lnSpc>
              <a:spcBef>
                <a:spcPts val="0"/>
              </a:spcBef>
              <a:buNone/>
            </a:pPr>
            <a:r>
              <a:rPr lang="en-US" sz="1200" dirty="0"/>
              <a:t>1.    </a:t>
            </a:r>
            <a:r>
              <a:rPr lang="en-US" sz="1200" dirty="0" err="1"/>
              <a:t>Tesarz</a:t>
            </a:r>
            <a:r>
              <a:rPr lang="en-US" sz="1200" dirty="0"/>
              <a:t> J.  Distinct quantitative sensory testing profiles in nonspecific chronic low back pain    </a:t>
            </a:r>
          </a:p>
          <a:p>
            <a:pPr marL="0" indent="0" algn="just">
              <a:lnSpc>
                <a:spcPct val="100000"/>
              </a:lnSpc>
              <a:spcBef>
                <a:spcPts val="0"/>
              </a:spcBef>
              <a:buNone/>
            </a:pPr>
            <a:r>
              <a:rPr lang="en-US" sz="1200" dirty="0"/>
              <a:t>       subjects with and without psychological trauma. Pain 2015; 156: 577-86</a:t>
            </a:r>
          </a:p>
          <a:p>
            <a:pPr marL="0" indent="0">
              <a:lnSpc>
                <a:spcPct val="100000"/>
              </a:lnSpc>
              <a:spcBef>
                <a:spcPts val="0"/>
              </a:spcBef>
              <a:buNone/>
            </a:pPr>
            <a:r>
              <a:rPr lang="en-US" sz="1200" dirty="0"/>
              <a:t>2.    Gomez-Perez L. Association of trauma, post traumatic stress disorder, and experimental  </a:t>
            </a:r>
          </a:p>
          <a:p>
            <a:pPr marL="0" indent="0">
              <a:lnSpc>
                <a:spcPct val="100000"/>
              </a:lnSpc>
              <a:spcBef>
                <a:spcPts val="0"/>
              </a:spcBef>
              <a:buNone/>
            </a:pPr>
            <a:r>
              <a:rPr lang="en-US" sz="1200" dirty="0"/>
              <a:t>       pain response in healthy young women. </a:t>
            </a:r>
            <a:r>
              <a:rPr lang="en-US" sz="1200" dirty="0" err="1"/>
              <a:t>Clin</a:t>
            </a:r>
            <a:r>
              <a:rPr lang="en-US" sz="1200" dirty="0"/>
              <a:t> J Pain 2013; 29: 425-34</a:t>
            </a:r>
          </a:p>
          <a:p>
            <a:pPr marL="0" indent="0">
              <a:lnSpc>
                <a:spcPct val="100000"/>
              </a:lnSpc>
              <a:spcBef>
                <a:spcPts val="0"/>
              </a:spcBef>
              <a:buNone/>
            </a:pPr>
            <a:r>
              <a:rPr lang="en-US" sz="1200" dirty="0"/>
              <a:t>3.    Creech S. Written emotional disclosure of trauma and trauma history alter pain sensitivity. </a:t>
            </a:r>
          </a:p>
          <a:p>
            <a:pPr marL="0" indent="0">
              <a:lnSpc>
                <a:spcPct val="100000"/>
              </a:lnSpc>
              <a:spcBef>
                <a:spcPts val="0"/>
              </a:spcBef>
              <a:buNone/>
            </a:pPr>
            <a:r>
              <a:rPr lang="en-US" sz="1200" dirty="0"/>
              <a:t>      J Pain 2011; 12: 801-10</a:t>
            </a:r>
          </a:p>
        </p:txBody>
      </p:sp>
    </p:spTree>
    <p:extLst>
      <p:ext uri="{BB962C8B-B14F-4D97-AF65-F5344CB8AC3E}">
        <p14:creationId xmlns:p14="http://schemas.microsoft.com/office/powerpoint/2010/main" val="3130452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83940" cy="5562600"/>
          </a:xfrm>
        </p:spPr>
        <p:txBody>
          <a:bodyPr>
            <a:normAutofit/>
          </a:bodyPr>
          <a:lstStyle/>
          <a:p>
            <a:pPr marL="0" indent="0" algn="l">
              <a:buNone/>
            </a:pPr>
            <a:r>
              <a:rPr lang="en-US" b="0" i="0" u="none" strike="noStrike" baseline="0" dirty="0">
                <a:latin typeface="AdvHelneu-B"/>
              </a:rPr>
              <a:t>There Is Consistent Evidence That Chronic Pain Is Associated with PTSD (and the BH symptoms of trauma): An Evidence-Based Structured Systematic Review</a:t>
            </a:r>
          </a:p>
          <a:p>
            <a:pPr marL="0" indent="0" algn="l">
              <a:buNone/>
            </a:pPr>
            <a:endParaRPr lang="en-US" dirty="0">
              <a:latin typeface="AdvHelneu-B"/>
            </a:endParaRPr>
          </a:p>
          <a:p>
            <a:pPr marL="0" indent="0" algn="l">
              <a:buNone/>
            </a:pPr>
            <a:endParaRPr lang="en-US" dirty="0"/>
          </a:p>
          <a:p>
            <a:pPr>
              <a:buNone/>
            </a:pPr>
            <a:endParaRPr lang="en-US" sz="2800" dirty="0"/>
          </a:p>
          <a:p>
            <a:pPr>
              <a:buNone/>
            </a:pPr>
            <a:endParaRPr lang="en-US" sz="2800" dirty="0"/>
          </a:p>
          <a:p>
            <a:pPr>
              <a:buNone/>
            </a:pPr>
            <a:endParaRPr lang="en-US" sz="2800" dirty="0"/>
          </a:p>
          <a:p>
            <a:pPr>
              <a:buNone/>
            </a:pPr>
            <a:endParaRPr lang="en-US" sz="2800" dirty="0"/>
          </a:p>
          <a:p>
            <a:pPr lvl="1">
              <a:buNone/>
            </a:pPr>
            <a:endParaRPr lang="en-US" dirty="0"/>
          </a:p>
          <a:p>
            <a:pPr lvl="1"/>
            <a:endParaRPr lang="en-US" dirty="0"/>
          </a:p>
        </p:txBody>
      </p:sp>
      <p:sp>
        <p:nvSpPr>
          <p:cNvPr id="2" name="TextBox 1">
            <a:extLst>
              <a:ext uri="{FF2B5EF4-FFF2-40B4-BE49-F238E27FC236}">
                <a16:creationId xmlns:a16="http://schemas.microsoft.com/office/drawing/2014/main" id="{DA647626-C68F-4A22-BCB5-53A40E504D83}"/>
              </a:ext>
            </a:extLst>
          </p:cNvPr>
          <p:cNvSpPr txBox="1"/>
          <p:nvPr/>
        </p:nvSpPr>
        <p:spPr>
          <a:xfrm>
            <a:off x="2362200" y="6347936"/>
            <a:ext cx="7467600" cy="646331"/>
          </a:xfrm>
          <a:prstGeom prst="rect">
            <a:avLst/>
          </a:prstGeom>
          <a:noFill/>
        </p:spPr>
        <p:txBody>
          <a:bodyPr wrap="square" rtlCol="0">
            <a:spAutoFit/>
          </a:bodyPr>
          <a:lstStyle/>
          <a:p>
            <a:r>
              <a:rPr lang="it-IT" sz="1800" b="0" i="0" u="none" strike="noStrike" baseline="0" dirty="0">
                <a:latin typeface="AdvPSHN-LI"/>
              </a:rPr>
              <a:t>Fishbain D. Pain Medicine. 2017; 18: 711–735</a:t>
            </a:r>
            <a:r>
              <a:rPr lang="en-US" sz="1200" dirty="0"/>
              <a:t> </a:t>
            </a:r>
          </a:p>
          <a:p>
            <a:endParaRPr lang="en-US" dirty="0"/>
          </a:p>
        </p:txBody>
      </p:sp>
      <p:sp>
        <p:nvSpPr>
          <p:cNvPr id="5" name="Title 1">
            <a:extLst>
              <a:ext uri="{FF2B5EF4-FFF2-40B4-BE49-F238E27FC236}">
                <a16:creationId xmlns:a16="http://schemas.microsoft.com/office/drawing/2014/main" id="{53524671-42EA-47DA-86D8-0725A87713F0}"/>
              </a:ext>
            </a:extLst>
          </p:cNvPr>
          <p:cNvSpPr>
            <a:spLocks noGrp="1"/>
          </p:cNvSpPr>
          <p:nvPr>
            <p:ph type="title"/>
          </p:nvPr>
        </p:nvSpPr>
        <p:spPr>
          <a:xfrm>
            <a:off x="304800" y="457200"/>
            <a:ext cx="8763000" cy="1066800"/>
          </a:xfrm>
        </p:spPr>
        <p:txBody>
          <a:bodyPr>
            <a:normAutofit/>
          </a:bodyPr>
          <a:lstStyle/>
          <a:p>
            <a:pPr algn="ctr"/>
            <a:r>
              <a:rPr lang="en-US" sz="3200" b="1" dirty="0"/>
              <a:t>Evidence that psychological trauma causes chronic pain:  </a:t>
            </a:r>
            <a:r>
              <a:rPr lang="en-US" sz="3200" b="1" i="1" dirty="0"/>
              <a:t>Association 1/2</a:t>
            </a:r>
          </a:p>
        </p:txBody>
      </p:sp>
    </p:spTree>
    <p:extLst>
      <p:ext uri="{BB962C8B-B14F-4D97-AF65-F5344CB8AC3E}">
        <p14:creationId xmlns:p14="http://schemas.microsoft.com/office/powerpoint/2010/main" val="422044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8F7D-83F7-490E-BB40-F72A5CE538D5}"/>
              </a:ext>
            </a:extLst>
          </p:cNvPr>
          <p:cNvSpPr>
            <a:spLocks noGrp="1"/>
          </p:cNvSpPr>
          <p:nvPr>
            <p:ph type="title"/>
          </p:nvPr>
        </p:nvSpPr>
        <p:spPr>
          <a:xfrm>
            <a:off x="76200" y="228600"/>
            <a:ext cx="9067800" cy="1325563"/>
          </a:xfrm>
        </p:spPr>
        <p:txBody>
          <a:bodyPr>
            <a:normAutofit/>
          </a:bodyPr>
          <a:lstStyle/>
          <a:p>
            <a:pPr algn="ctr"/>
            <a:r>
              <a:rPr lang="en-US" sz="3200" b="1" dirty="0"/>
              <a:t>Evidence that psychological trauma causes chronic pain:  </a:t>
            </a:r>
            <a:r>
              <a:rPr lang="en-US" sz="3200" b="1" i="1" dirty="0"/>
              <a:t>Association 2/2</a:t>
            </a:r>
            <a:endParaRPr lang="en-US" sz="3200" dirty="0">
              <a:latin typeface="+mn-lt"/>
            </a:endParaRPr>
          </a:p>
        </p:txBody>
      </p:sp>
      <p:sp>
        <p:nvSpPr>
          <p:cNvPr id="3" name="Content Placeholder 2">
            <a:extLst>
              <a:ext uri="{FF2B5EF4-FFF2-40B4-BE49-F238E27FC236}">
                <a16:creationId xmlns:a16="http://schemas.microsoft.com/office/drawing/2014/main" id="{7C760D41-A53E-46BD-929E-D7078C79B02B}"/>
              </a:ext>
            </a:extLst>
          </p:cNvPr>
          <p:cNvSpPr>
            <a:spLocks noGrp="1"/>
          </p:cNvSpPr>
          <p:nvPr>
            <p:ph idx="1"/>
          </p:nvPr>
        </p:nvSpPr>
        <p:spPr>
          <a:xfrm>
            <a:off x="647700" y="1905000"/>
            <a:ext cx="7886700" cy="4351338"/>
          </a:xfrm>
        </p:spPr>
        <p:txBody>
          <a:bodyPr>
            <a:normAutofit/>
          </a:bodyPr>
          <a:lstStyle/>
          <a:p>
            <a:pPr marL="0" indent="0">
              <a:spcBef>
                <a:spcPts val="3000"/>
              </a:spcBef>
              <a:buNone/>
            </a:pPr>
            <a:r>
              <a:rPr lang="en-US" sz="3200" dirty="0"/>
              <a:t>PREVALENCE OF PTSD IN:</a:t>
            </a:r>
          </a:p>
          <a:p>
            <a:pPr>
              <a:spcBef>
                <a:spcPts val="3000"/>
              </a:spcBef>
            </a:pPr>
            <a:r>
              <a:rPr lang="en-US" sz="3200" dirty="0"/>
              <a:t>The general population:  6.8%</a:t>
            </a:r>
          </a:p>
          <a:p>
            <a:r>
              <a:rPr lang="en-US" sz="3200" dirty="0"/>
              <a:t>Combat veterans: 	      13.2%</a:t>
            </a:r>
          </a:p>
          <a:p>
            <a:r>
              <a:rPr lang="en-US" sz="3200" dirty="0"/>
              <a:t>Chronic pain patients:    42%</a:t>
            </a:r>
          </a:p>
          <a:p>
            <a:pPr lvl="1"/>
            <a:r>
              <a:rPr lang="en-US" sz="2800" dirty="0"/>
              <a:t>With a range of 4-95% in the 10 studies        evaluated by Lopez in 2019</a:t>
            </a:r>
          </a:p>
        </p:txBody>
      </p:sp>
      <p:sp>
        <p:nvSpPr>
          <p:cNvPr id="7" name="TextBox 6">
            <a:extLst>
              <a:ext uri="{FF2B5EF4-FFF2-40B4-BE49-F238E27FC236}">
                <a16:creationId xmlns:a16="http://schemas.microsoft.com/office/drawing/2014/main" id="{AE6CDE8E-7684-4D3B-B3C6-E257CFD87DA3}"/>
              </a:ext>
            </a:extLst>
          </p:cNvPr>
          <p:cNvSpPr txBox="1"/>
          <p:nvPr/>
        </p:nvSpPr>
        <p:spPr>
          <a:xfrm>
            <a:off x="228600" y="5536049"/>
            <a:ext cx="8686800" cy="1169551"/>
          </a:xfrm>
          <a:prstGeom prst="rect">
            <a:avLst/>
          </a:prstGeom>
          <a:noFill/>
        </p:spPr>
        <p:txBody>
          <a:bodyPr wrap="square" rtlCol="0">
            <a:spAutoFit/>
          </a:bodyPr>
          <a:lstStyle/>
          <a:p>
            <a:pPr algn="ctr"/>
            <a:r>
              <a:rPr lang="en-US" sz="1400" dirty="0"/>
              <a:t>Sharp T. </a:t>
            </a:r>
            <a:r>
              <a:rPr lang="en-US" sz="1400" b="0" i="0" u="none" strike="noStrike" baseline="0" dirty="0">
                <a:latin typeface="AdvP67D9"/>
              </a:rPr>
              <a:t>CHRONIC PAIN AND POSTTRAUMATIC STRESS DISORDER: MUTUAL MAINTENANCE?</a:t>
            </a:r>
          </a:p>
          <a:p>
            <a:pPr algn="ctr"/>
            <a:r>
              <a:rPr lang="en-US" sz="1400" b="0" i="0" u="none" strike="noStrike" baseline="0" dirty="0">
                <a:latin typeface="AdvP83FD"/>
              </a:rPr>
              <a:t>Clinical Psychology Review. 2001;21(6): 857–877</a:t>
            </a:r>
          </a:p>
          <a:p>
            <a:pPr algn="ctr"/>
            <a:r>
              <a:rPr lang="en-US" sz="1400" dirty="0"/>
              <a:t>Lopez A. Chronic pain, post traumatic stress disorder, and opioid intake: a systematic review.</a:t>
            </a:r>
          </a:p>
          <a:p>
            <a:pPr algn="ctr"/>
            <a:r>
              <a:rPr lang="en-US" sz="1400" dirty="0"/>
              <a:t>World J Clin Care 2019;7(24):4254-69</a:t>
            </a:r>
          </a:p>
          <a:p>
            <a:pPr algn="ctr"/>
            <a:endParaRPr lang="en-US" sz="1400" dirty="0"/>
          </a:p>
        </p:txBody>
      </p:sp>
    </p:spTree>
    <p:extLst>
      <p:ext uri="{BB962C8B-B14F-4D97-AF65-F5344CB8AC3E}">
        <p14:creationId xmlns:p14="http://schemas.microsoft.com/office/powerpoint/2010/main" val="1421166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8133826" cy="5562600"/>
          </a:xfrm>
        </p:spPr>
        <p:txBody>
          <a:bodyPr>
            <a:normAutofit fontScale="25000" lnSpcReduction="20000"/>
          </a:bodyPr>
          <a:lstStyle/>
          <a:p>
            <a:pPr lvl="1"/>
            <a:endParaRPr lang="en-US" sz="8000" dirty="0"/>
          </a:p>
          <a:p>
            <a:pPr marL="0" indent="0">
              <a:buNone/>
            </a:pPr>
            <a:r>
              <a:rPr lang="en-US" sz="8000" b="1" dirty="0"/>
              <a:t>Developmental trauma and pain</a:t>
            </a:r>
            <a:r>
              <a:rPr lang="en-US" sz="8000" dirty="0"/>
              <a:t>: A 2005 Systematic review of the literature</a:t>
            </a:r>
          </a:p>
          <a:p>
            <a:pPr marL="0" indent="0">
              <a:buNone/>
            </a:pPr>
            <a:endParaRPr lang="en-US" sz="8000" dirty="0"/>
          </a:p>
          <a:p>
            <a:pPr lvl="1">
              <a:lnSpc>
                <a:spcPct val="120000"/>
              </a:lnSpc>
              <a:spcBef>
                <a:spcPts val="300"/>
              </a:spcBef>
              <a:spcAft>
                <a:spcPts val="300"/>
              </a:spcAft>
            </a:pPr>
            <a:r>
              <a:rPr lang="en-US" sz="8000" i="1" dirty="0"/>
              <a:t>Adults who reported being abused or neglected in childhood </a:t>
            </a:r>
            <a:r>
              <a:rPr lang="en-US" sz="8000" dirty="0"/>
              <a:t>reported more pain symptoms and related conditions than those not abused or neglected in childhood</a:t>
            </a:r>
          </a:p>
          <a:p>
            <a:pPr lvl="1">
              <a:lnSpc>
                <a:spcPct val="120000"/>
              </a:lnSpc>
              <a:spcBef>
                <a:spcPts val="300"/>
              </a:spcBef>
              <a:spcAft>
                <a:spcPts val="300"/>
              </a:spcAft>
            </a:pPr>
            <a:r>
              <a:rPr lang="en-US" sz="8000" i="1" dirty="0"/>
              <a:t>Adults patients with chronic pain </a:t>
            </a:r>
            <a:r>
              <a:rPr lang="en-US" sz="8000" dirty="0"/>
              <a:t>were more likely to report having been abused or neglected in childhood than controls: chronically ill patients with no chronic pain</a:t>
            </a:r>
          </a:p>
          <a:p>
            <a:pPr lvl="1">
              <a:lnSpc>
                <a:spcPct val="120000"/>
              </a:lnSpc>
              <a:spcBef>
                <a:spcPts val="300"/>
              </a:spcBef>
              <a:spcAft>
                <a:spcPts val="300"/>
              </a:spcAft>
            </a:pPr>
            <a:r>
              <a:rPr lang="en-US" sz="8000" dirty="0"/>
              <a:t>Adult</a:t>
            </a:r>
            <a:r>
              <a:rPr lang="en-US" sz="8000" i="1" dirty="0"/>
              <a:t> patients </a:t>
            </a:r>
            <a:r>
              <a:rPr lang="en-US" sz="8000" dirty="0"/>
              <a:t>with chronic pain were more likely to report having been abused or neglected in childhood than </a:t>
            </a:r>
            <a:r>
              <a:rPr lang="en-US" sz="8000" i="1" dirty="0"/>
              <a:t>nonpatients</a:t>
            </a:r>
            <a:r>
              <a:rPr lang="en-US" sz="8000" dirty="0"/>
              <a:t> with chronic pain identified through community sampling</a:t>
            </a:r>
          </a:p>
          <a:p>
            <a:pPr lvl="1">
              <a:lnSpc>
                <a:spcPct val="120000"/>
              </a:lnSpc>
              <a:spcBef>
                <a:spcPts val="300"/>
              </a:spcBef>
              <a:spcAft>
                <a:spcPts val="300"/>
              </a:spcAft>
            </a:pPr>
            <a:r>
              <a:rPr lang="en-US" sz="8000" dirty="0"/>
              <a:t>Adult</a:t>
            </a:r>
            <a:r>
              <a:rPr lang="en-US" sz="8000" i="1" dirty="0"/>
              <a:t> non-patients </a:t>
            </a:r>
            <a:r>
              <a:rPr lang="en-US" sz="8000" dirty="0"/>
              <a:t>with chronic pain were more likely to report having been abused or neglected than individuals from the community not reporting pain.</a:t>
            </a:r>
          </a:p>
          <a:p>
            <a:pPr>
              <a:buNone/>
            </a:pPr>
            <a:endParaRPr lang="en-US" sz="2800" dirty="0"/>
          </a:p>
          <a:p>
            <a:pPr>
              <a:buNone/>
            </a:pPr>
            <a:endParaRPr lang="en-US" sz="2800" dirty="0"/>
          </a:p>
          <a:p>
            <a:pPr>
              <a:buNone/>
            </a:pPr>
            <a:endParaRPr lang="en-US" sz="2800" dirty="0"/>
          </a:p>
          <a:p>
            <a:pPr>
              <a:buNone/>
            </a:pPr>
            <a:endParaRPr lang="en-US" sz="2800" dirty="0"/>
          </a:p>
          <a:p>
            <a:pPr lvl="1">
              <a:buNone/>
            </a:pPr>
            <a:endParaRPr lang="en-US" dirty="0"/>
          </a:p>
          <a:p>
            <a:pPr lvl="1"/>
            <a:endParaRPr lang="en-US" dirty="0"/>
          </a:p>
        </p:txBody>
      </p:sp>
      <p:sp>
        <p:nvSpPr>
          <p:cNvPr id="2" name="TextBox 1">
            <a:extLst>
              <a:ext uri="{FF2B5EF4-FFF2-40B4-BE49-F238E27FC236}">
                <a16:creationId xmlns:a16="http://schemas.microsoft.com/office/drawing/2014/main" id="{DA647626-C68F-4A22-BCB5-53A40E504D83}"/>
              </a:ext>
            </a:extLst>
          </p:cNvPr>
          <p:cNvSpPr txBox="1"/>
          <p:nvPr/>
        </p:nvSpPr>
        <p:spPr>
          <a:xfrm>
            <a:off x="2743200" y="6304002"/>
            <a:ext cx="7467600" cy="553998"/>
          </a:xfrm>
          <a:prstGeom prst="rect">
            <a:avLst/>
          </a:prstGeom>
          <a:noFill/>
        </p:spPr>
        <p:txBody>
          <a:bodyPr wrap="square" rtlCol="0">
            <a:spAutoFit/>
          </a:bodyPr>
          <a:lstStyle/>
          <a:p>
            <a:r>
              <a:rPr lang="en-US" sz="1200" dirty="0"/>
              <a:t>Davis B, et al. Clinical Journal of Pain. 2005 21(5):398-405 </a:t>
            </a:r>
          </a:p>
          <a:p>
            <a:endParaRPr lang="en-US" dirty="0"/>
          </a:p>
        </p:txBody>
      </p:sp>
      <p:sp>
        <p:nvSpPr>
          <p:cNvPr id="4" name="Rectangle 3"/>
          <p:cNvSpPr/>
          <p:nvPr/>
        </p:nvSpPr>
        <p:spPr>
          <a:xfrm>
            <a:off x="2286000" y="-79235937"/>
            <a:ext cx="4572000" cy="13214387"/>
          </a:xfrm>
          <a:prstGeom prst="rect">
            <a:avLst/>
          </a:prstGeom>
        </p:spPr>
        <p:txBody>
          <a:bodyPr>
            <a:spAutoFit/>
          </a:bodyPr>
          <a:lstStyle/>
          <a:p>
            <a:r>
              <a:rPr lang="en-US" sz="2400" dirty="0"/>
              <a:t>Developmental trauma: </a:t>
            </a:r>
            <a:r>
              <a:rPr lang="en-US" sz="2400" i="1" dirty="0"/>
              <a:t>Are Reports of Childhood Abuse Related to the Experience of Chronic Pain in Adulthood? </a:t>
            </a:r>
            <a:r>
              <a:rPr lang="en-US" sz="2400" dirty="0"/>
              <a:t>A 2005 Systematic review of the literature (Davis)</a:t>
            </a:r>
          </a:p>
          <a:p>
            <a:pPr lvl="1">
              <a:lnSpc>
                <a:spcPct val="120000"/>
              </a:lnSpc>
              <a:spcBef>
                <a:spcPts val="300"/>
              </a:spcBef>
              <a:spcAft>
                <a:spcPts val="300"/>
              </a:spcAft>
            </a:pPr>
            <a:r>
              <a:rPr lang="en-US" sz="2400" dirty="0"/>
              <a:t>Individuals who reported being abused or neglected in childhood reported more pain symptoms and related conditions than those not abused or neglected in childhood</a:t>
            </a:r>
          </a:p>
          <a:p>
            <a:pPr lvl="1">
              <a:lnSpc>
                <a:spcPct val="120000"/>
              </a:lnSpc>
              <a:spcBef>
                <a:spcPts val="300"/>
              </a:spcBef>
              <a:spcAft>
                <a:spcPts val="300"/>
              </a:spcAft>
            </a:pPr>
            <a:r>
              <a:rPr lang="en-US" sz="2400" dirty="0"/>
              <a:t>Patients with chronic pain were more likely to report having been abused or neglected in childhood than controls with no chronic pain</a:t>
            </a:r>
          </a:p>
          <a:p>
            <a:pPr lvl="1">
              <a:lnSpc>
                <a:spcPct val="120000"/>
              </a:lnSpc>
              <a:spcBef>
                <a:spcPts val="300"/>
              </a:spcBef>
              <a:spcAft>
                <a:spcPts val="300"/>
              </a:spcAft>
            </a:pPr>
            <a:r>
              <a:rPr lang="en-US" sz="2400" i="1" dirty="0"/>
              <a:t>Patients </a:t>
            </a:r>
            <a:r>
              <a:rPr lang="en-US" sz="2400" dirty="0"/>
              <a:t>with chronic pain were more likely to report having been abused or neglected in childhood than </a:t>
            </a:r>
            <a:r>
              <a:rPr lang="en-US" sz="2400" i="1" dirty="0" err="1"/>
              <a:t>nonpatients</a:t>
            </a:r>
            <a:r>
              <a:rPr lang="en-US" sz="2400" dirty="0"/>
              <a:t> with chronic pain identified from the community</a:t>
            </a:r>
          </a:p>
          <a:p>
            <a:pPr lvl="1">
              <a:lnSpc>
                <a:spcPct val="120000"/>
              </a:lnSpc>
              <a:spcBef>
                <a:spcPts val="300"/>
              </a:spcBef>
              <a:spcAft>
                <a:spcPts val="300"/>
              </a:spcAft>
            </a:pPr>
            <a:r>
              <a:rPr lang="en-US" sz="2400" dirty="0"/>
              <a:t>Individuals from the community reporting pain were more likely to report having been abused or neglected than individuals from the community not reporting pain.</a:t>
            </a:r>
          </a:p>
        </p:txBody>
      </p:sp>
      <p:sp>
        <p:nvSpPr>
          <p:cNvPr id="6" name="Title 1">
            <a:extLst>
              <a:ext uri="{FF2B5EF4-FFF2-40B4-BE49-F238E27FC236}">
                <a16:creationId xmlns:a16="http://schemas.microsoft.com/office/drawing/2014/main" id="{53524671-42EA-47DA-86D8-0725A87713F0}"/>
              </a:ext>
            </a:extLst>
          </p:cNvPr>
          <p:cNvSpPr>
            <a:spLocks noGrp="1"/>
          </p:cNvSpPr>
          <p:nvPr>
            <p:ph type="title"/>
          </p:nvPr>
        </p:nvSpPr>
        <p:spPr>
          <a:xfrm>
            <a:off x="533400" y="381000"/>
            <a:ext cx="8763000" cy="1066800"/>
          </a:xfrm>
        </p:spPr>
        <p:txBody>
          <a:bodyPr/>
          <a:lstStyle/>
          <a:p>
            <a:pPr algn="ctr"/>
            <a:r>
              <a:rPr lang="en-US" sz="3200" b="1" dirty="0"/>
              <a:t>Evidence that psychological trauma causes chronic pain: </a:t>
            </a:r>
            <a:r>
              <a:rPr lang="en-US" sz="3200" b="1" i="1" dirty="0"/>
              <a:t>Temporality</a:t>
            </a:r>
            <a:r>
              <a:rPr lang="en-US" sz="3200" b="1" dirty="0"/>
              <a:t> and </a:t>
            </a:r>
            <a:r>
              <a:rPr lang="en-US" sz="3200" b="1" i="1" dirty="0"/>
              <a:t>Association</a:t>
            </a:r>
          </a:p>
        </p:txBody>
      </p:sp>
    </p:spTree>
    <p:extLst>
      <p:ext uri="{BB962C8B-B14F-4D97-AF65-F5344CB8AC3E}">
        <p14:creationId xmlns:p14="http://schemas.microsoft.com/office/powerpoint/2010/main" val="1118121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54664"/>
            <a:ext cx="2895600" cy="707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and Round Single Corner Rectangle 2"/>
          <p:cNvSpPr/>
          <p:nvPr/>
        </p:nvSpPr>
        <p:spPr>
          <a:xfrm flipH="1" flipV="1">
            <a:off x="-26504" y="0"/>
            <a:ext cx="3379304"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313" y="54664"/>
            <a:ext cx="3356113" cy="631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55F27"/>
                </a:solidFill>
                <a:latin typeface="Kalinga" panose="020B0502040204020203" pitchFamily="34" charset="0"/>
                <a:ea typeface="+mj-ea"/>
                <a:cs typeface="Kalinga" panose="020B0502040204020203" pitchFamily="34" charset="0"/>
              </a:defRPr>
            </a:lvl1pPr>
          </a:lstStyle>
          <a:p>
            <a:pPr algn="ctr"/>
            <a:r>
              <a:rPr lang="en-US" sz="2400" dirty="0">
                <a:solidFill>
                  <a:schemeClr val="bg1"/>
                </a:solidFill>
              </a:rPr>
              <a:t>CASE STUDY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 y="-268803"/>
            <a:ext cx="9170504" cy="7203003"/>
          </a:xfrm>
          <a:prstGeom prst="rect">
            <a:avLst/>
          </a:prstGeom>
          <a:solidFill>
            <a:srgbClr val="955F27"/>
          </a:solidFill>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6053618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8133826" cy="5562600"/>
          </a:xfrm>
        </p:spPr>
        <p:txBody>
          <a:bodyPr>
            <a:normAutofit/>
          </a:bodyPr>
          <a:lstStyle/>
          <a:p>
            <a:pPr>
              <a:buNone/>
            </a:pPr>
            <a:endParaRPr lang="en-US" sz="2800" dirty="0"/>
          </a:p>
          <a:p>
            <a:pPr>
              <a:buNone/>
            </a:pPr>
            <a:endParaRPr lang="en-US" sz="2800" dirty="0"/>
          </a:p>
          <a:p>
            <a:pPr>
              <a:buNone/>
            </a:pPr>
            <a:endParaRPr lang="en-US" sz="2800" dirty="0"/>
          </a:p>
          <a:p>
            <a:pPr>
              <a:buNone/>
            </a:pPr>
            <a:endParaRPr lang="en-US" sz="2800" dirty="0"/>
          </a:p>
          <a:p>
            <a:pPr lvl="1">
              <a:buNone/>
            </a:pPr>
            <a:endParaRPr lang="en-US" dirty="0"/>
          </a:p>
          <a:p>
            <a:pPr lvl="1"/>
            <a:endParaRPr lang="en-US" dirty="0"/>
          </a:p>
        </p:txBody>
      </p:sp>
      <p:sp>
        <p:nvSpPr>
          <p:cNvPr id="2" name="TextBox 1">
            <a:extLst>
              <a:ext uri="{FF2B5EF4-FFF2-40B4-BE49-F238E27FC236}">
                <a16:creationId xmlns:a16="http://schemas.microsoft.com/office/drawing/2014/main" id="{DA647626-C68F-4A22-BCB5-53A40E504D83}"/>
              </a:ext>
            </a:extLst>
          </p:cNvPr>
          <p:cNvSpPr txBox="1"/>
          <p:nvPr/>
        </p:nvSpPr>
        <p:spPr>
          <a:xfrm>
            <a:off x="838200" y="6019800"/>
            <a:ext cx="7467600" cy="830997"/>
          </a:xfrm>
          <a:prstGeom prst="rect">
            <a:avLst/>
          </a:prstGeom>
          <a:noFill/>
        </p:spPr>
        <p:txBody>
          <a:bodyPr wrap="square" rtlCol="0">
            <a:spAutoFit/>
          </a:bodyPr>
          <a:lstStyle/>
          <a:p>
            <a:r>
              <a:rPr lang="en-US" sz="1200" dirty="0"/>
              <a:t> </a:t>
            </a:r>
          </a:p>
          <a:p>
            <a:r>
              <a:rPr lang="en-US" sz="1200" dirty="0"/>
              <a:t>Sachs-Erickson N et al. When Emotional Pain Becomes Physical: Adverse Childhood Experiences, Pain, and the Role of Mood and Anxiety Disorders. Clinical Journal of Psychology 2017; 73(10): 1403-1428</a:t>
            </a:r>
          </a:p>
          <a:p>
            <a:r>
              <a:rPr lang="en-US" sz="1200" dirty="0"/>
              <a:t> </a:t>
            </a:r>
          </a:p>
        </p:txBody>
      </p:sp>
      <p:sp>
        <p:nvSpPr>
          <p:cNvPr id="4" name="Rectangle 3"/>
          <p:cNvSpPr/>
          <p:nvPr/>
        </p:nvSpPr>
        <p:spPr>
          <a:xfrm>
            <a:off x="2286000" y="-79235937"/>
            <a:ext cx="4572000" cy="13214387"/>
          </a:xfrm>
          <a:prstGeom prst="rect">
            <a:avLst/>
          </a:prstGeom>
        </p:spPr>
        <p:txBody>
          <a:bodyPr>
            <a:spAutoFit/>
          </a:bodyPr>
          <a:lstStyle/>
          <a:p>
            <a:r>
              <a:rPr lang="en-US" sz="2400" dirty="0"/>
              <a:t>Developmental trauma: </a:t>
            </a:r>
            <a:r>
              <a:rPr lang="en-US" sz="2400" i="1" dirty="0"/>
              <a:t>Are Reports of Childhood Abuse Related to the Experience of Chronic Pain in Adulthood? </a:t>
            </a:r>
            <a:r>
              <a:rPr lang="en-US" sz="2400" dirty="0"/>
              <a:t>A 2005 Systematic review of the literature (Davis)</a:t>
            </a:r>
          </a:p>
          <a:p>
            <a:pPr lvl="1">
              <a:lnSpc>
                <a:spcPct val="120000"/>
              </a:lnSpc>
              <a:spcBef>
                <a:spcPts val="300"/>
              </a:spcBef>
              <a:spcAft>
                <a:spcPts val="300"/>
              </a:spcAft>
            </a:pPr>
            <a:r>
              <a:rPr lang="en-US" sz="2400" dirty="0"/>
              <a:t>Individuals who reported being abused or neglected in childhood reported more pain symptoms and related conditions than those not abused or neglected in childhood</a:t>
            </a:r>
          </a:p>
          <a:p>
            <a:pPr lvl="1">
              <a:lnSpc>
                <a:spcPct val="120000"/>
              </a:lnSpc>
              <a:spcBef>
                <a:spcPts val="300"/>
              </a:spcBef>
              <a:spcAft>
                <a:spcPts val="300"/>
              </a:spcAft>
            </a:pPr>
            <a:r>
              <a:rPr lang="en-US" sz="2400" dirty="0"/>
              <a:t>Patients with chronic pain were more likely to report having been abused or neglected in childhood than controls with no chronic pain</a:t>
            </a:r>
          </a:p>
          <a:p>
            <a:pPr lvl="1">
              <a:lnSpc>
                <a:spcPct val="120000"/>
              </a:lnSpc>
              <a:spcBef>
                <a:spcPts val="300"/>
              </a:spcBef>
              <a:spcAft>
                <a:spcPts val="300"/>
              </a:spcAft>
            </a:pPr>
            <a:r>
              <a:rPr lang="en-US" sz="2400" i="1" dirty="0"/>
              <a:t>Patients </a:t>
            </a:r>
            <a:r>
              <a:rPr lang="en-US" sz="2400" dirty="0"/>
              <a:t>with chronic pain were more likely to report having been abused or neglected in childhood than </a:t>
            </a:r>
            <a:r>
              <a:rPr lang="en-US" sz="2400" i="1" dirty="0" err="1"/>
              <a:t>nonpatients</a:t>
            </a:r>
            <a:r>
              <a:rPr lang="en-US" sz="2400" dirty="0"/>
              <a:t> with chronic pain identified from the community</a:t>
            </a:r>
          </a:p>
          <a:p>
            <a:pPr lvl="1">
              <a:lnSpc>
                <a:spcPct val="120000"/>
              </a:lnSpc>
              <a:spcBef>
                <a:spcPts val="300"/>
              </a:spcBef>
              <a:spcAft>
                <a:spcPts val="300"/>
              </a:spcAft>
            </a:pPr>
            <a:r>
              <a:rPr lang="en-US" sz="2400" dirty="0"/>
              <a:t>Individuals from the community reporting pain were more likely to report having been abused or neglected than individuals from the community not reporting pain.</a:t>
            </a:r>
          </a:p>
        </p:txBody>
      </p:sp>
      <p:sp>
        <p:nvSpPr>
          <p:cNvPr id="6" name="Title 1">
            <a:extLst>
              <a:ext uri="{FF2B5EF4-FFF2-40B4-BE49-F238E27FC236}">
                <a16:creationId xmlns:a16="http://schemas.microsoft.com/office/drawing/2014/main" id="{53524671-42EA-47DA-86D8-0725A87713F0}"/>
              </a:ext>
            </a:extLst>
          </p:cNvPr>
          <p:cNvSpPr>
            <a:spLocks noGrp="1"/>
          </p:cNvSpPr>
          <p:nvPr>
            <p:ph type="title"/>
          </p:nvPr>
        </p:nvSpPr>
        <p:spPr>
          <a:xfrm>
            <a:off x="381000" y="381000"/>
            <a:ext cx="8229600" cy="1066800"/>
          </a:xfrm>
        </p:spPr>
        <p:txBody>
          <a:bodyPr>
            <a:normAutofit fontScale="90000"/>
          </a:bodyPr>
          <a:lstStyle/>
          <a:p>
            <a:pPr algn="ctr"/>
            <a:r>
              <a:rPr lang="en-US" sz="3200" dirty="0">
                <a:latin typeface="+mn-lt"/>
              </a:rPr>
              <a:t>Evidence that psychological trauma causes chronic pain: </a:t>
            </a:r>
            <a:r>
              <a:rPr lang="en-US" sz="3200" i="1" dirty="0">
                <a:latin typeface="+mn-lt"/>
              </a:rPr>
              <a:t>Dose- Response </a:t>
            </a:r>
            <a:r>
              <a:rPr lang="en-US" sz="3200" dirty="0">
                <a:latin typeface="+mn-lt"/>
              </a:rPr>
              <a:t>between trauma and pain 1/2</a:t>
            </a:r>
          </a:p>
        </p:txBody>
      </p:sp>
      <p:pic>
        <p:nvPicPr>
          <p:cNvPr id="5" name="Picture 4"/>
          <p:cNvPicPr>
            <a:picLocks noChangeAspect="1"/>
          </p:cNvPicPr>
          <p:nvPr/>
        </p:nvPicPr>
        <p:blipFill>
          <a:blip r:embed="rId2"/>
          <a:stretch>
            <a:fillRect/>
          </a:stretch>
        </p:blipFill>
        <p:spPr>
          <a:xfrm>
            <a:off x="1733550" y="1676400"/>
            <a:ext cx="5657850" cy="4153451"/>
          </a:xfrm>
          <a:prstGeom prst="rect">
            <a:avLst/>
          </a:prstGeom>
        </p:spPr>
      </p:pic>
      <p:cxnSp>
        <p:nvCxnSpPr>
          <p:cNvPr id="8" name="Straight Arrow Connector 7"/>
          <p:cNvCxnSpPr/>
          <p:nvPr/>
        </p:nvCxnSpPr>
        <p:spPr>
          <a:xfrm flipH="1" flipV="1">
            <a:off x="3429000" y="4419600"/>
            <a:ext cx="762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715000" y="3619500"/>
            <a:ext cx="762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432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3FFF7-F780-4277-8731-854A0E344A49}"/>
              </a:ext>
            </a:extLst>
          </p:cNvPr>
          <p:cNvSpPr>
            <a:spLocks noGrp="1"/>
          </p:cNvSpPr>
          <p:nvPr>
            <p:ph idx="1"/>
          </p:nvPr>
        </p:nvSpPr>
        <p:spPr>
          <a:xfrm>
            <a:off x="628650" y="2354262"/>
            <a:ext cx="7886700" cy="4351338"/>
          </a:xfrm>
        </p:spPr>
        <p:txBody>
          <a:bodyPr/>
          <a:lstStyle/>
          <a:p>
            <a:pPr marL="0" indent="0">
              <a:buNone/>
            </a:pPr>
            <a:r>
              <a:rPr lang="en-US" dirty="0"/>
              <a:t>“Trauma symptom severity seems to correlate with the magnitude of hyperalgesia (augmented central pain processing)”</a:t>
            </a:r>
          </a:p>
        </p:txBody>
      </p:sp>
      <p:sp>
        <p:nvSpPr>
          <p:cNvPr id="4" name="Title 1">
            <a:extLst>
              <a:ext uri="{FF2B5EF4-FFF2-40B4-BE49-F238E27FC236}">
                <a16:creationId xmlns:a16="http://schemas.microsoft.com/office/drawing/2014/main" id="{49D52CB3-4BB2-49E2-96B4-F5CEB28257E9}"/>
              </a:ext>
            </a:extLst>
          </p:cNvPr>
          <p:cNvSpPr>
            <a:spLocks noGrp="1"/>
          </p:cNvSpPr>
          <p:nvPr>
            <p:ph type="title"/>
          </p:nvPr>
        </p:nvSpPr>
        <p:spPr>
          <a:xfrm>
            <a:off x="495300" y="276225"/>
            <a:ext cx="8515350" cy="1325563"/>
          </a:xfrm>
        </p:spPr>
        <p:txBody>
          <a:bodyPr>
            <a:noAutofit/>
          </a:bodyPr>
          <a:lstStyle/>
          <a:p>
            <a:pPr algn="ctr"/>
            <a:r>
              <a:rPr lang="en-US" sz="3200" dirty="0">
                <a:latin typeface="+mn-lt"/>
              </a:rPr>
              <a:t>Evidence that psychological trauma causes chronic pain: </a:t>
            </a:r>
            <a:r>
              <a:rPr lang="en-US" sz="3200" i="1" dirty="0">
                <a:latin typeface="+mn-lt"/>
              </a:rPr>
              <a:t>Dose- Response </a:t>
            </a:r>
            <a:r>
              <a:rPr lang="en-US" sz="3200" dirty="0">
                <a:latin typeface="+mn-lt"/>
              </a:rPr>
              <a:t>between trauma and pain 2/2</a:t>
            </a:r>
          </a:p>
        </p:txBody>
      </p:sp>
      <p:sp>
        <p:nvSpPr>
          <p:cNvPr id="5" name="TextBox 4">
            <a:extLst>
              <a:ext uri="{FF2B5EF4-FFF2-40B4-BE49-F238E27FC236}">
                <a16:creationId xmlns:a16="http://schemas.microsoft.com/office/drawing/2014/main" id="{ECDD3A9F-8F13-4372-8B64-8F8CECFDA8C7}"/>
              </a:ext>
            </a:extLst>
          </p:cNvPr>
          <p:cNvSpPr txBox="1"/>
          <p:nvPr/>
        </p:nvSpPr>
        <p:spPr>
          <a:xfrm>
            <a:off x="457200" y="5830669"/>
            <a:ext cx="8458200" cy="461665"/>
          </a:xfrm>
          <a:prstGeom prst="rect">
            <a:avLst/>
          </a:prstGeom>
          <a:noFill/>
        </p:spPr>
        <p:txBody>
          <a:bodyPr wrap="square" rtlCol="0">
            <a:spAutoFit/>
          </a:bodyPr>
          <a:lstStyle/>
          <a:p>
            <a:pPr marL="0" indent="0" algn="just">
              <a:lnSpc>
                <a:spcPct val="100000"/>
              </a:lnSpc>
              <a:spcBef>
                <a:spcPts val="0"/>
              </a:spcBef>
              <a:buNone/>
            </a:pPr>
            <a:r>
              <a:rPr lang="en-US" sz="1200" dirty="0"/>
              <a:t> </a:t>
            </a:r>
            <a:r>
              <a:rPr lang="en-US" sz="1200" dirty="0" err="1"/>
              <a:t>Tesarz</a:t>
            </a:r>
            <a:r>
              <a:rPr lang="en-US" sz="1200" dirty="0"/>
              <a:t> J.  Distinct quantitative sensory testing profiles in nonspecific chronic low back pain subjects with and without psychological trauma. Pain 2015; 156: 577-86</a:t>
            </a:r>
          </a:p>
        </p:txBody>
      </p:sp>
    </p:spTree>
    <p:extLst>
      <p:ext uri="{BB962C8B-B14F-4D97-AF65-F5344CB8AC3E}">
        <p14:creationId xmlns:p14="http://schemas.microsoft.com/office/powerpoint/2010/main" val="155618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382000" cy="3707296"/>
          </a:xfrm>
        </p:spPr>
        <p:txBody>
          <a:bodyPr>
            <a:normAutofit fontScale="85000" lnSpcReduction="20000"/>
          </a:bodyPr>
          <a:lstStyle/>
          <a:p>
            <a:r>
              <a:rPr lang="en-US" dirty="0">
                <a:latin typeface="+mj-lt"/>
              </a:rPr>
              <a:t>2016: EMDR and reprocessing </a:t>
            </a:r>
            <a:r>
              <a:rPr lang="en-US" sz="2400" dirty="0">
                <a:latin typeface="+mj-lt"/>
              </a:rPr>
              <a:t>vs </a:t>
            </a:r>
            <a:r>
              <a:rPr lang="en-US" dirty="0">
                <a:latin typeface="+mj-lt"/>
              </a:rPr>
              <a:t>care as usual for chronic back pain in 40 people with a history of psychological trauma: </a:t>
            </a:r>
          </a:p>
          <a:p>
            <a:pPr lvl="1"/>
            <a:r>
              <a:rPr lang="en-US" dirty="0">
                <a:latin typeface="+mj-lt"/>
              </a:rPr>
              <a:t>No improvement in the care as usual group</a:t>
            </a:r>
          </a:p>
          <a:p>
            <a:pPr lvl="1"/>
            <a:r>
              <a:rPr lang="en-US" dirty="0">
                <a:latin typeface="+mj-lt"/>
              </a:rPr>
              <a:t>50% of the treatment group reported clinically significant pain decrease that sustained at 6 month follow up.</a:t>
            </a:r>
          </a:p>
          <a:p>
            <a:r>
              <a:rPr lang="en-US" dirty="0">
                <a:latin typeface="+mj-lt"/>
              </a:rPr>
              <a:t>2019: There are now also six randomized controlled clinical trials available that demonstrate the efficacy of EMDR in the treatment of different pain conditions. </a:t>
            </a:r>
          </a:p>
          <a:p>
            <a:r>
              <a:rPr lang="en-US" dirty="0">
                <a:latin typeface="+mj-lt"/>
              </a:rPr>
              <a:t>EAET and PRT results better than CBT and care as usual  for chronic pain</a:t>
            </a:r>
          </a:p>
          <a:p>
            <a:r>
              <a:rPr lang="en-US" dirty="0">
                <a:latin typeface="+mj-lt"/>
              </a:rPr>
              <a:t>Focus of this and other research is to </a:t>
            </a:r>
            <a:r>
              <a:rPr lang="en-US" u="sng" dirty="0">
                <a:latin typeface="+mj-lt"/>
              </a:rPr>
              <a:t>address trauma </a:t>
            </a:r>
            <a:r>
              <a:rPr lang="en-US" dirty="0">
                <a:latin typeface="+mj-lt"/>
              </a:rPr>
              <a:t>to </a:t>
            </a:r>
            <a:r>
              <a:rPr lang="en-US" u="sng" dirty="0">
                <a:latin typeface="+mj-lt"/>
              </a:rPr>
              <a:t>eliminate pain</a:t>
            </a:r>
            <a:r>
              <a:rPr lang="en-US" dirty="0">
                <a:latin typeface="+mj-lt"/>
              </a:rPr>
              <a:t>, not teach people to live with it. </a:t>
            </a:r>
          </a:p>
        </p:txBody>
      </p:sp>
      <p:sp>
        <p:nvSpPr>
          <p:cNvPr id="2" name="TextBox 1">
            <a:extLst>
              <a:ext uri="{FF2B5EF4-FFF2-40B4-BE49-F238E27FC236}">
                <a16:creationId xmlns:a16="http://schemas.microsoft.com/office/drawing/2014/main" id="{85CF367B-41B2-46C8-AA62-29BC4FE8FDCF}"/>
              </a:ext>
            </a:extLst>
          </p:cNvPr>
          <p:cNvSpPr txBox="1"/>
          <p:nvPr/>
        </p:nvSpPr>
        <p:spPr>
          <a:xfrm>
            <a:off x="381000" y="5115342"/>
            <a:ext cx="8534400" cy="2123658"/>
          </a:xfrm>
          <a:prstGeom prst="rect">
            <a:avLst/>
          </a:prstGeom>
          <a:noFill/>
        </p:spPr>
        <p:txBody>
          <a:bodyPr wrap="square" rtlCol="0">
            <a:spAutoFit/>
          </a:bodyPr>
          <a:lstStyle/>
          <a:p>
            <a:r>
              <a:rPr lang="en-US" sz="1200" dirty="0" err="1"/>
              <a:t>Grehardt</a:t>
            </a:r>
            <a:r>
              <a:rPr lang="en-US" sz="1200" dirty="0"/>
              <a:t> A e al</a:t>
            </a:r>
            <a:r>
              <a:rPr lang="en-US" sz="1200" b="1" dirty="0"/>
              <a:t>. Eye Movement Desensitization and reprocessing vs. treatment-as-usual for non-specific chronic back pain patients with psychological trauma : a randomized controlled pilot study</a:t>
            </a:r>
            <a:r>
              <a:rPr lang="en-US" sz="1200" dirty="0"/>
              <a:t>. </a:t>
            </a:r>
            <a:r>
              <a:rPr lang="en-US" sz="1200" i="1" dirty="0"/>
              <a:t>Front. Psychiatry 2016;</a:t>
            </a:r>
            <a:r>
              <a:rPr lang="en-US" sz="1200" dirty="0"/>
              <a:t> 7:201</a:t>
            </a:r>
          </a:p>
          <a:p>
            <a:r>
              <a:rPr lang="en-US" sz="1200" dirty="0" err="1"/>
              <a:t>Tesarz</a:t>
            </a:r>
            <a:r>
              <a:rPr lang="en-US" sz="1200" dirty="0"/>
              <a:t> j, et al. </a:t>
            </a:r>
            <a:r>
              <a:rPr lang="en-US" sz="1200" b="1" dirty="0"/>
              <a:t>EMDR Therapy's Efficacy in the Treatment of Pain</a:t>
            </a:r>
            <a:r>
              <a:rPr lang="en-US" sz="1200" dirty="0"/>
              <a:t>.  Journal of EMDR Practice and Research 2019; 13(4)</a:t>
            </a:r>
          </a:p>
          <a:p>
            <a:r>
              <a:rPr lang="en-US" sz="1200" dirty="0"/>
              <a:t>Lumley R. </a:t>
            </a:r>
            <a:r>
              <a:rPr lang="en-US" sz="1200" b="1" dirty="0"/>
              <a:t>Trauma matters: psychological interventions for comorbid psychosocial trauma and chronic pain</a:t>
            </a:r>
            <a:r>
              <a:rPr lang="en-US" sz="1200" dirty="0"/>
              <a:t>. Pain 2022;163(4):599-563</a:t>
            </a:r>
          </a:p>
          <a:p>
            <a:r>
              <a:rPr lang="en-US" sz="1200" dirty="0"/>
              <a:t>Ashar Y et al. </a:t>
            </a:r>
            <a:r>
              <a:rPr lang="en-US" sz="1200" b="1" i="0" dirty="0">
                <a:solidFill>
                  <a:srgbClr val="333333"/>
                </a:solidFill>
                <a:effectLst/>
                <a:latin typeface="Guardian TextSans Web"/>
              </a:rPr>
              <a:t>Effect of Pain Reprocessing Therapy vs Placebo and Usual Care for Patients With Chronic Back Pain: A Randomized Clinical Trial</a:t>
            </a:r>
            <a:r>
              <a:rPr lang="en-US" sz="1200" b="0" i="0" dirty="0">
                <a:solidFill>
                  <a:srgbClr val="333333"/>
                </a:solidFill>
                <a:effectLst/>
                <a:latin typeface="Guardian TextSans Web"/>
              </a:rPr>
              <a:t>. JAMA Psychiatry; 2022;79(1):13-23</a:t>
            </a:r>
          </a:p>
          <a:p>
            <a:r>
              <a:rPr lang="en-US" sz="1200" b="1" i="0" dirty="0">
                <a:solidFill>
                  <a:srgbClr val="333333"/>
                </a:solidFill>
                <a:effectLst/>
                <a:latin typeface="Guardian TextSans Web"/>
              </a:rPr>
              <a:t>Emotional Expression Therapy vs Cognitive Behavioral Therapy for Chronic Pain in Older Veterans: </a:t>
            </a:r>
            <a:r>
              <a:rPr lang="en-US" sz="1200" b="0" i="0" dirty="0">
                <a:solidFill>
                  <a:srgbClr val="333333"/>
                </a:solidFill>
                <a:effectLst/>
                <a:latin typeface="Guardian TextSans Web"/>
              </a:rPr>
              <a:t>A Randomized Clinical Trial. Yarns B et. al</a:t>
            </a:r>
            <a:r>
              <a:rPr lang="en-US" sz="1200" b="0" dirty="0">
                <a:solidFill>
                  <a:srgbClr val="333333"/>
                </a:solidFill>
                <a:effectLst/>
                <a:latin typeface="Guardian TextSans Web"/>
              </a:rPr>
              <a:t>. JAMA </a:t>
            </a:r>
            <a:r>
              <a:rPr lang="en-US" sz="1200" b="0" dirty="0" err="1">
                <a:solidFill>
                  <a:srgbClr val="333333"/>
                </a:solidFill>
                <a:effectLst/>
                <a:latin typeface="Guardian TextSans Web"/>
              </a:rPr>
              <a:t>Netw</a:t>
            </a:r>
            <a:r>
              <a:rPr lang="en-US" sz="1200" b="0" dirty="0">
                <a:solidFill>
                  <a:srgbClr val="333333"/>
                </a:solidFill>
                <a:effectLst/>
                <a:latin typeface="Guardian TextSans Web"/>
              </a:rPr>
              <a:t> Open</a:t>
            </a:r>
            <a:r>
              <a:rPr lang="en-US" sz="1200" b="0" i="1" dirty="0">
                <a:solidFill>
                  <a:srgbClr val="333333"/>
                </a:solidFill>
                <a:effectLst/>
                <a:latin typeface="Guardian TextSans Web"/>
              </a:rPr>
              <a:t>. </a:t>
            </a:r>
            <a:r>
              <a:rPr lang="en-US" sz="1200" b="0" i="0" dirty="0">
                <a:solidFill>
                  <a:srgbClr val="333333"/>
                </a:solidFill>
                <a:effectLst/>
                <a:latin typeface="Guardian TextSans Web"/>
              </a:rPr>
              <a:t>2024;7(6)</a:t>
            </a:r>
            <a:endParaRPr lang="en-US" sz="1200" b="1" i="0" dirty="0">
              <a:solidFill>
                <a:srgbClr val="333333"/>
              </a:solidFill>
              <a:effectLst/>
              <a:latin typeface="Guardian TextSans Web"/>
            </a:endParaRPr>
          </a:p>
          <a:p>
            <a:endParaRPr lang="en-US" sz="1200" b="1" i="0" dirty="0">
              <a:solidFill>
                <a:srgbClr val="333333"/>
              </a:solidFill>
              <a:effectLst/>
              <a:latin typeface="Guardian TextSans Web"/>
            </a:endParaRPr>
          </a:p>
          <a:p>
            <a:endParaRPr lang="en-US" sz="1200" dirty="0"/>
          </a:p>
        </p:txBody>
      </p:sp>
      <p:sp>
        <p:nvSpPr>
          <p:cNvPr id="7" name="Title 1">
            <a:extLst>
              <a:ext uri="{FF2B5EF4-FFF2-40B4-BE49-F238E27FC236}">
                <a16:creationId xmlns:a16="http://schemas.microsoft.com/office/drawing/2014/main" id="{53524671-42EA-47DA-86D8-0725A87713F0}"/>
              </a:ext>
            </a:extLst>
          </p:cNvPr>
          <p:cNvSpPr>
            <a:spLocks noGrp="1"/>
          </p:cNvSpPr>
          <p:nvPr>
            <p:ph type="title"/>
          </p:nvPr>
        </p:nvSpPr>
        <p:spPr>
          <a:xfrm>
            <a:off x="381000" y="381000"/>
            <a:ext cx="8763000" cy="1066800"/>
          </a:xfrm>
        </p:spPr>
        <p:txBody>
          <a:bodyPr>
            <a:normAutofit fontScale="90000"/>
          </a:bodyPr>
          <a:lstStyle/>
          <a:p>
            <a:pPr algn="ctr"/>
            <a:r>
              <a:rPr lang="en-US" sz="3200" dirty="0">
                <a:latin typeface="+mn-lt"/>
              </a:rPr>
              <a:t>Evidence that psychological trauma causes chronic pain: </a:t>
            </a:r>
            <a:r>
              <a:rPr lang="en-US" sz="2700" i="1" dirty="0">
                <a:latin typeface="+mn-lt"/>
              </a:rPr>
              <a:t>Reversibility</a:t>
            </a:r>
            <a:r>
              <a:rPr lang="en-US" sz="2700" dirty="0">
                <a:latin typeface="+mn-lt"/>
              </a:rPr>
              <a:t>    </a:t>
            </a:r>
            <a:br>
              <a:rPr lang="en-US" sz="2700" dirty="0">
                <a:latin typeface="+mn-lt"/>
              </a:rPr>
            </a:br>
            <a:r>
              <a:rPr lang="en-US" sz="2700" dirty="0">
                <a:latin typeface="+mn-lt"/>
              </a:rPr>
              <a:t>i.e., Does trauma treatment decrease pain?  YES</a:t>
            </a:r>
          </a:p>
        </p:txBody>
      </p:sp>
    </p:spTree>
    <p:extLst>
      <p:ext uri="{BB962C8B-B14F-4D97-AF65-F5344CB8AC3E}">
        <p14:creationId xmlns:p14="http://schemas.microsoft.com/office/powerpoint/2010/main" val="3940466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E3CE8-C491-8F41-C933-66D9201B53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FF697-8CB0-580F-CC68-38F2B1C799B7}"/>
              </a:ext>
            </a:extLst>
          </p:cNvPr>
          <p:cNvSpPr>
            <a:spLocks noGrp="1"/>
          </p:cNvSpPr>
          <p:nvPr>
            <p:ph idx="1"/>
          </p:nvPr>
        </p:nvSpPr>
        <p:spPr>
          <a:xfrm>
            <a:off x="533400" y="1981200"/>
            <a:ext cx="8382000" cy="3505200"/>
          </a:xfrm>
        </p:spPr>
        <p:txBody>
          <a:bodyPr>
            <a:normAutofit/>
          </a:bodyPr>
          <a:lstStyle/>
          <a:p>
            <a:r>
              <a:rPr lang="en-US" sz="2000" b="0" i="0" dirty="0">
                <a:solidFill>
                  <a:srgbClr val="212121"/>
                </a:solidFill>
                <a:effectLst/>
                <a:latin typeface="Cambria" panose="02040503050406030204" pitchFamily="18" charset="0"/>
              </a:rPr>
              <a:t>“Can a psychological treatment based on the reappraisal of primary chronic back pain as due to</a:t>
            </a:r>
            <a:r>
              <a:rPr lang="en-US" sz="2000" b="0" i="0" u="sng" dirty="0">
                <a:solidFill>
                  <a:srgbClr val="212121"/>
                </a:solidFill>
                <a:effectLst/>
                <a:latin typeface="Cambria" panose="02040503050406030204" pitchFamily="18" charset="0"/>
              </a:rPr>
              <a:t> nondangerous </a:t>
            </a:r>
            <a:r>
              <a:rPr lang="en-US" sz="2000" b="0" i="0" dirty="0">
                <a:solidFill>
                  <a:srgbClr val="212121"/>
                </a:solidFill>
                <a:effectLst/>
                <a:latin typeface="Cambria" panose="02040503050406030204" pitchFamily="18" charset="0"/>
              </a:rPr>
              <a:t>central nervous system processes provide substantial and durable pain relief?” - YES</a:t>
            </a:r>
          </a:p>
          <a:p>
            <a:r>
              <a:rPr lang="en-US" sz="2000" dirty="0">
                <a:solidFill>
                  <a:srgbClr val="212121"/>
                </a:solidFill>
                <a:latin typeface="Cambria" panose="02040503050406030204" pitchFamily="18" charset="0"/>
              </a:rPr>
              <a:t>In this randomized clinical trial, 33 of 50 participants (66%) randomized to 4 weeks of pain reprocessing therapy were pain-free or nearly pain-free at posttreatment, compared with 10 of 51 participants (20%) randomized to placebo and 5 of 50 participants (10%) randomized to usual care, </a:t>
            </a:r>
            <a:r>
              <a:rPr lang="en-US" sz="2000" u="sng" dirty="0">
                <a:solidFill>
                  <a:srgbClr val="212121"/>
                </a:solidFill>
                <a:latin typeface="Cambria" panose="02040503050406030204" pitchFamily="18" charset="0"/>
              </a:rPr>
              <a:t>with gains largely maintained through 1-year follow-up.</a:t>
            </a:r>
          </a:p>
          <a:p>
            <a:r>
              <a:rPr lang="en-US" sz="2000" dirty="0">
                <a:solidFill>
                  <a:srgbClr val="212121"/>
                </a:solidFill>
                <a:latin typeface="Cambria" panose="02040503050406030204" pitchFamily="18" charset="0"/>
              </a:rPr>
              <a:t>Used fMRI to show that areas of the brain involved in threat processing and known to be dysfunctional in people with trauma changed in response to the treatment, but did not change in care as usual group</a:t>
            </a:r>
          </a:p>
        </p:txBody>
      </p:sp>
      <p:sp>
        <p:nvSpPr>
          <p:cNvPr id="2" name="TextBox 1">
            <a:extLst>
              <a:ext uri="{FF2B5EF4-FFF2-40B4-BE49-F238E27FC236}">
                <a16:creationId xmlns:a16="http://schemas.microsoft.com/office/drawing/2014/main" id="{DD1AE56C-2993-6C83-58E1-901B7B214709}"/>
              </a:ext>
            </a:extLst>
          </p:cNvPr>
          <p:cNvSpPr txBox="1"/>
          <p:nvPr/>
        </p:nvSpPr>
        <p:spPr>
          <a:xfrm>
            <a:off x="914400" y="5459896"/>
            <a:ext cx="7696200" cy="646331"/>
          </a:xfrm>
          <a:prstGeom prst="rect">
            <a:avLst/>
          </a:prstGeom>
          <a:noFill/>
        </p:spPr>
        <p:txBody>
          <a:bodyPr wrap="square" rtlCol="0">
            <a:spAutoFit/>
          </a:bodyPr>
          <a:lstStyle/>
          <a:p>
            <a:r>
              <a:rPr lang="en-US" sz="1200" dirty="0"/>
              <a:t>Ashar Y et al. </a:t>
            </a:r>
            <a:r>
              <a:rPr lang="en-US" sz="1200" b="1" i="0" dirty="0">
                <a:solidFill>
                  <a:srgbClr val="333333"/>
                </a:solidFill>
                <a:effectLst/>
                <a:latin typeface="Guardian TextSans Web"/>
              </a:rPr>
              <a:t>Effect of Pain Reprocessing Therapy vs Placebo and Usual Care for Patients With Chronic Back Pain: A Randomized Clinical Trial</a:t>
            </a:r>
            <a:r>
              <a:rPr lang="en-US" sz="1200" b="0" i="0" dirty="0">
                <a:solidFill>
                  <a:srgbClr val="333333"/>
                </a:solidFill>
                <a:effectLst/>
                <a:latin typeface="Guardian TextSans Web"/>
              </a:rPr>
              <a:t>. JAMA Psychiatry; 2022;79(1):13-23</a:t>
            </a:r>
            <a:endParaRPr lang="en-US" sz="1200" b="1" i="0" dirty="0">
              <a:solidFill>
                <a:srgbClr val="333333"/>
              </a:solidFill>
              <a:effectLst/>
              <a:latin typeface="Guardian TextSans Web"/>
            </a:endParaRPr>
          </a:p>
          <a:p>
            <a:endParaRPr lang="en-US" sz="1200" dirty="0"/>
          </a:p>
        </p:txBody>
      </p:sp>
      <p:sp>
        <p:nvSpPr>
          <p:cNvPr id="7" name="Title 1">
            <a:extLst>
              <a:ext uri="{FF2B5EF4-FFF2-40B4-BE49-F238E27FC236}">
                <a16:creationId xmlns:a16="http://schemas.microsoft.com/office/drawing/2014/main" id="{EB950253-80C0-5BC9-08A5-A7C3D17E5B18}"/>
              </a:ext>
            </a:extLst>
          </p:cNvPr>
          <p:cNvSpPr>
            <a:spLocks noGrp="1"/>
          </p:cNvSpPr>
          <p:nvPr>
            <p:ph type="title"/>
          </p:nvPr>
        </p:nvSpPr>
        <p:spPr>
          <a:xfrm>
            <a:off x="381000" y="381000"/>
            <a:ext cx="8763000" cy="1066800"/>
          </a:xfrm>
        </p:spPr>
        <p:txBody>
          <a:bodyPr>
            <a:normAutofit fontScale="90000"/>
          </a:bodyPr>
          <a:lstStyle/>
          <a:p>
            <a:pPr algn="ctr"/>
            <a:r>
              <a:rPr lang="en-US" sz="3200" dirty="0">
                <a:latin typeface="+mn-lt"/>
              </a:rPr>
              <a:t>Evidence that psychological trauma causes chronic pain: </a:t>
            </a:r>
            <a:r>
              <a:rPr lang="en-US" sz="2700" i="1" dirty="0">
                <a:latin typeface="+mn-lt"/>
              </a:rPr>
              <a:t>Reversibility</a:t>
            </a:r>
            <a:r>
              <a:rPr lang="en-US" sz="2700" dirty="0">
                <a:latin typeface="+mn-lt"/>
              </a:rPr>
              <a:t>    </a:t>
            </a:r>
            <a:br>
              <a:rPr lang="en-US" sz="2700" dirty="0">
                <a:latin typeface="+mn-lt"/>
              </a:rPr>
            </a:br>
            <a:r>
              <a:rPr lang="en-US" sz="2700" dirty="0">
                <a:latin typeface="+mn-lt"/>
              </a:rPr>
              <a:t>i.e., Does trauma treatment decrease pain?  YES</a:t>
            </a:r>
          </a:p>
        </p:txBody>
      </p:sp>
    </p:spTree>
    <p:extLst>
      <p:ext uri="{BB962C8B-B14F-4D97-AF65-F5344CB8AC3E}">
        <p14:creationId xmlns:p14="http://schemas.microsoft.com/office/powerpoint/2010/main" val="106157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11CF4-0F86-411B-BF2D-A8E6F91E3F0D}"/>
              </a:ext>
            </a:extLst>
          </p:cNvPr>
          <p:cNvSpPr>
            <a:spLocks noGrp="1"/>
          </p:cNvSpPr>
          <p:nvPr>
            <p:ph type="ctrTitle"/>
          </p:nvPr>
        </p:nvSpPr>
        <p:spPr>
          <a:xfrm>
            <a:off x="1143000" y="3048000"/>
            <a:ext cx="6858000" cy="2387600"/>
          </a:xfrm>
        </p:spPr>
        <p:txBody>
          <a:bodyPr>
            <a:normAutofit fontScale="90000"/>
          </a:bodyPr>
          <a:lstStyle/>
          <a:p>
            <a:r>
              <a:rPr lang="en-US" sz="4400" dirty="0"/>
              <a:t>How do we know that “Central sensitization” of the pain circuits is not  the result of the anxiety or depression that usually co-occur with trauma</a:t>
            </a:r>
            <a:r>
              <a:rPr lang="en-US" dirty="0"/>
              <a:t/>
            </a:r>
            <a:br>
              <a:rPr lang="en-US" dirty="0"/>
            </a:br>
            <a:r>
              <a:rPr lang="en-US" dirty="0"/>
              <a:t>??</a:t>
            </a:r>
          </a:p>
        </p:txBody>
      </p:sp>
    </p:spTree>
    <p:extLst>
      <p:ext uri="{BB962C8B-B14F-4D97-AF65-F5344CB8AC3E}">
        <p14:creationId xmlns:p14="http://schemas.microsoft.com/office/powerpoint/2010/main" val="3507795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3524671-42EA-47DA-86D8-0725A87713F0}"/>
              </a:ext>
            </a:extLst>
          </p:cNvPr>
          <p:cNvSpPr>
            <a:spLocks noGrp="1"/>
          </p:cNvSpPr>
          <p:nvPr>
            <p:ph type="title"/>
          </p:nvPr>
        </p:nvSpPr>
        <p:spPr/>
        <p:txBody>
          <a:bodyPr>
            <a:normAutofit fontScale="90000"/>
          </a:bodyPr>
          <a:lstStyle/>
          <a:p>
            <a:pPr algn="ctr"/>
            <a:r>
              <a:rPr lang="en-US" sz="3200" dirty="0">
                <a:latin typeface="+mn-lt"/>
              </a:rPr>
              <a:t>Experimental evidence that chronic “pain for psychological reasons” occurs independent of Anxiety or Depression</a:t>
            </a:r>
          </a:p>
        </p:txBody>
      </p:sp>
      <p:sp>
        <p:nvSpPr>
          <p:cNvPr id="8" name="Content Placeholder 7">
            <a:extLst>
              <a:ext uri="{FF2B5EF4-FFF2-40B4-BE49-F238E27FC236}">
                <a16:creationId xmlns:a16="http://schemas.microsoft.com/office/drawing/2014/main" id="{D6B4D13B-D72D-430A-BD1C-A8B313B40F38}"/>
              </a:ext>
            </a:extLst>
          </p:cNvPr>
          <p:cNvSpPr>
            <a:spLocks noGrp="1"/>
          </p:cNvSpPr>
          <p:nvPr>
            <p:ph idx="1"/>
          </p:nvPr>
        </p:nvSpPr>
        <p:spPr>
          <a:xfrm>
            <a:off x="628650" y="1600200"/>
            <a:ext cx="7886700" cy="4351338"/>
          </a:xfrm>
        </p:spPr>
        <p:txBody>
          <a:bodyPr>
            <a:normAutofit/>
          </a:bodyPr>
          <a:lstStyle/>
          <a:p>
            <a:endParaRPr lang="en-US" dirty="0">
              <a:latin typeface="+mj-lt"/>
            </a:endParaRPr>
          </a:p>
          <a:p>
            <a:r>
              <a:rPr lang="en-US" dirty="0">
                <a:latin typeface="+mj-lt"/>
              </a:rPr>
              <a:t>The changes in sensory processing just reviewed are present EVEN WHEN WE ADJUST FOR ANXIETY AND DEPRESSION based on multiple studies looking at:</a:t>
            </a:r>
          </a:p>
          <a:p>
            <a:pPr lvl="1"/>
            <a:r>
              <a:rPr lang="en-US" dirty="0">
                <a:latin typeface="+mj-lt"/>
              </a:rPr>
              <a:t>Cerebral activation</a:t>
            </a:r>
          </a:p>
          <a:p>
            <a:pPr lvl="1"/>
            <a:r>
              <a:rPr lang="en-US" dirty="0">
                <a:latin typeface="+mj-lt"/>
              </a:rPr>
              <a:t>CNS Connectivity</a:t>
            </a:r>
          </a:p>
          <a:p>
            <a:pPr lvl="1"/>
            <a:r>
              <a:rPr lang="en-US" dirty="0">
                <a:latin typeface="+mj-lt"/>
              </a:rPr>
              <a:t>CNS Morphology</a:t>
            </a:r>
          </a:p>
          <a:p>
            <a:pPr marL="457200" lvl="1" indent="0">
              <a:buNone/>
            </a:pPr>
            <a:endParaRPr lang="en-US" dirty="0">
              <a:latin typeface="+mj-lt"/>
            </a:endParaRPr>
          </a:p>
        </p:txBody>
      </p:sp>
      <p:sp>
        <p:nvSpPr>
          <p:cNvPr id="4" name="TextBox 3">
            <a:extLst>
              <a:ext uri="{FF2B5EF4-FFF2-40B4-BE49-F238E27FC236}">
                <a16:creationId xmlns:a16="http://schemas.microsoft.com/office/drawing/2014/main" id="{E7C07826-8ACD-4939-BEDE-47BBF5947AAF}"/>
              </a:ext>
            </a:extLst>
          </p:cNvPr>
          <p:cNvSpPr txBox="1"/>
          <p:nvPr/>
        </p:nvSpPr>
        <p:spPr>
          <a:xfrm>
            <a:off x="1143000" y="5486400"/>
            <a:ext cx="7772400" cy="1169551"/>
          </a:xfrm>
          <a:prstGeom prst="rect">
            <a:avLst/>
          </a:prstGeom>
          <a:noFill/>
        </p:spPr>
        <p:txBody>
          <a:bodyPr wrap="square" rtlCol="0">
            <a:spAutoFit/>
          </a:bodyPr>
          <a:lstStyle/>
          <a:p>
            <a:r>
              <a:rPr lang="en-US" sz="1400" dirty="0"/>
              <a:t>Barad M, J Pain. 2014;15:197-203 </a:t>
            </a:r>
            <a:r>
              <a:rPr lang="en-US" sz="1400" i="1" dirty="0"/>
              <a:t>CRPS and CNS morphology</a:t>
            </a:r>
          </a:p>
          <a:p>
            <a:r>
              <a:rPr lang="en-US" sz="1400" dirty="0"/>
              <a:t>Ivo R. Eur Spine J. 2013;22:1958-64  </a:t>
            </a:r>
            <a:r>
              <a:rPr lang="en-US" sz="1400" i="1" dirty="0"/>
              <a:t>Correlation of CNS structure and psychometric testing</a:t>
            </a:r>
          </a:p>
          <a:p>
            <a:r>
              <a:rPr lang="en-US" sz="1400" dirty="0"/>
              <a:t>Jensen KB, Arthritis Rheum 2010;63:3488-95 </a:t>
            </a:r>
            <a:r>
              <a:rPr lang="en-US" sz="1400" i="1" dirty="0"/>
              <a:t>Anxiety and depression not related to CNS pain processing</a:t>
            </a:r>
          </a:p>
          <a:p>
            <a:r>
              <a:rPr lang="en-US" sz="1400" dirty="0"/>
              <a:t>Jensen KB Arthritis  Rheum 2013;65:3293-3403 </a:t>
            </a:r>
            <a:r>
              <a:rPr lang="en-US" sz="1400" i="1" dirty="0"/>
              <a:t>Fibromyalgia brain morphology</a:t>
            </a:r>
          </a:p>
          <a:p>
            <a:r>
              <a:rPr lang="en-US" sz="1400" dirty="0"/>
              <a:t>Lutz J. Arthritis Rheum 2008;58:3960-69  </a:t>
            </a:r>
            <a:r>
              <a:rPr lang="en-US" sz="1400" i="1" dirty="0"/>
              <a:t>Fibromyalgia brain morphology</a:t>
            </a:r>
          </a:p>
        </p:txBody>
      </p:sp>
    </p:spTree>
    <p:extLst>
      <p:ext uri="{BB962C8B-B14F-4D97-AF65-F5344CB8AC3E}">
        <p14:creationId xmlns:p14="http://schemas.microsoft.com/office/powerpoint/2010/main" val="956718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3524671-42EA-47DA-86D8-0725A87713F0}"/>
              </a:ext>
            </a:extLst>
          </p:cNvPr>
          <p:cNvSpPr>
            <a:spLocks noGrp="1"/>
          </p:cNvSpPr>
          <p:nvPr>
            <p:ph type="title"/>
          </p:nvPr>
        </p:nvSpPr>
        <p:spPr/>
        <p:txBody>
          <a:bodyPr>
            <a:normAutofit/>
          </a:bodyPr>
          <a:lstStyle/>
          <a:p>
            <a:pPr algn="ctr"/>
            <a:r>
              <a:rPr lang="en-US" sz="3200" dirty="0">
                <a:latin typeface="+mn-lt"/>
              </a:rPr>
              <a:t>Experimental evidence that depression does not lead to central sensitization</a:t>
            </a:r>
          </a:p>
        </p:txBody>
      </p:sp>
      <p:sp>
        <p:nvSpPr>
          <p:cNvPr id="8" name="Content Placeholder 7">
            <a:extLst>
              <a:ext uri="{FF2B5EF4-FFF2-40B4-BE49-F238E27FC236}">
                <a16:creationId xmlns:a16="http://schemas.microsoft.com/office/drawing/2014/main" id="{D6B4D13B-D72D-430A-BD1C-A8B313B40F38}"/>
              </a:ext>
            </a:extLst>
          </p:cNvPr>
          <p:cNvSpPr>
            <a:spLocks noGrp="1"/>
          </p:cNvSpPr>
          <p:nvPr>
            <p:ph idx="1"/>
          </p:nvPr>
        </p:nvSpPr>
        <p:spPr/>
        <p:txBody>
          <a:bodyPr/>
          <a:lstStyle/>
          <a:p>
            <a:pPr marL="0" lvl="0" indent="0" eaLnBrk="0" fontAlgn="base" hangingPunct="0">
              <a:lnSpc>
                <a:spcPct val="100000"/>
              </a:lnSpc>
              <a:spcBef>
                <a:spcPct val="0"/>
              </a:spcBef>
              <a:spcAft>
                <a:spcPct val="0"/>
              </a:spcAft>
              <a:buClrTx/>
              <a:buSzTx/>
              <a:buNone/>
            </a:pPr>
            <a:r>
              <a:rPr lang="en-US" altLang="en-US" dirty="0">
                <a:solidFill>
                  <a:srgbClr val="2E2E2E"/>
                </a:solidFill>
                <a:latin typeface="+mj-lt"/>
              </a:rPr>
              <a:t>Meta-analysis compared pain perception of depressed and control participants.</a:t>
            </a:r>
          </a:p>
          <a:p>
            <a:pPr marL="0" lvl="0" indent="0" eaLnBrk="0" fontAlgn="base" hangingPunct="0">
              <a:lnSpc>
                <a:spcPct val="100000"/>
              </a:lnSpc>
              <a:spcBef>
                <a:spcPct val="0"/>
              </a:spcBef>
              <a:spcAft>
                <a:spcPct val="0"/>
              </a:spcAft>
              <a:buClrTx/>
              <a:buSzTx/>
              <a:buNone/>
            </a:pPr>
            <a:endParaRPr lang="en-US" altLang="en-US" dirty="0">
              <a:solidFill>
                <a:srgbClr val="2E2E2E"/>
              </a:solidFill>
              <a:latin typeface="+mj-lt"/>
            </a:endParaRPr>
          </a:p>
          <a:p>
            <a:pPr marL="457200" lvl="1" indent="-457200" eaLnBrk="0" fontAlgn="base" hangingPunct="0">
              <a:lnSpc>
                <a:spcPct val="100000"/>
              </a:lnSpc>
              <a:spcBef>
                <a:spcPct val="0"/>
              </a:spcBef>
              <a:spcAft>
                <a:spcPct val="0"/>
              </a:spcAft>
              <a:buSzTx/>
              <a:buNone/>
            </a:pPr>
            <a:r>
              <a:rPr lang="en-US" altLang="en-US" sz="2800" dirty="0">
                <a:solidFill>
                  <a:srgbClr val="2E2E2E"/>
                </a:solidFill>
                <a:latin typeface="+mj-lt"/>
              </a:rPr>
              <a:t>32 experimental pain studies examined.</a:t>
            </a:r>
          </a:p>
          <a:p>
            <a:pPr marL="0" lvl="0" indent="0" eaLnBrk="0" fontAlgn="base" hangingPunct="0">
              <a:lnSpc>
                <a:spcPct val="100000"/>
              </a:lnSpc>
              <a:spcBef>
                <a:spcPct val="0"/>
              </a:spcBef>
              <a:spcAft>
                <a:spcPct val="0"/>
              </a:spcAft>
              <a:buClrTx/>
              <a:buSzTx/>
              <a:buNone/>
            </a:pPr>
            <a:endParaRPr lang="en-US" altLang="en-US" dirty="0">
              <a:solidFill>
                <a:srgbClr val="2E2E2E"/>
              </a:solidFill>
              <a:latin typeface="+mj-lt"/>
            </a:endParaRPr>
          </a:p>
          <a:p>
            <a:pPr marL="0" lvl="1" indent="0" eaLnBrk="0" fontAlgn="base" hangingPunct="0">
              <a:lnSpc>
                <a:spcPct val="100000"/>
              </a:lnSpc>
              <a:spcBef>
                <a:spcPct val="0"/>
              </a:spcBef>
              <a:spcAft>
                <a:spcPct val="0"/>
              </a:spcAft>
              <a:buSzTx/>
              <a:buNone/>
            </a:pPr>
            <a:r>
              <a:rPr lang="en-US" altLang="en-US" sz="2800" dirty="0">
                <a:solidFill>
                  <a:srgbClr val="2E2E2E"/>
                </a:solidFill>
                <a:latin typeface="+mj-lt"/>
              </a:rPr>
              <a:t>Overall pain threshold was higher in  depression but strong heterogeneity was evident.</a:t>
            </a:r>
          </a:p>
          <a:p>
            <a:pPr marL="0" lvl="0" indent="0" eaLnBrk="0" fontAlgn="base" hangingPunct="0">
              <a:lnSpc>
                <a:spcPct val="100000"/>
              </a:lnSpc>
              <a:spcBef>
                <a:spcPct val="0"/>
              </a:spcBef>
              <a:spcAft>
                <a:spcPct val="0"/>
              </a:spcAft>
              <a:buClrTx/>
              <a:buSzTx/>
              <a:buNone/>
            </a:pPr>
            <a:endParaRPr lang="en-US" altLang="en-US" dirty="0">
              <a:solidFill>
                <a:srgbClr val="2E2E2E"/>
              </a:solidFill>
              <a:latin typeface="+mj-lt"/>
            </a:endParaRPr>
          </a:p>
          <a:p>
            <a:pPr marL="457200" lvl="1" indent="-457200" eaLnBrk="0" fontAlgn="base" hangingPunct="0">
              <a:lnSpc>
                <a:spcPct val="100000"/>
              </a:lnSpc>
              <a:spcBef>
                <a:spcPct val="0"/>
              </a:spcBef>
              <a:spcAft>
                <a:spcPct val="0"/>
              </a:spcAft>
              <a:buSzTx/>
              <a:buNone/>
            </a:pPr>
            <a:r>
              <a:rPr lang="en-US" altLang="en-US" sz="2800" dirty="0">
                <a:solidFill>
                  <a:srgbClr val="2E2E2E"/>
                </a:solidFill>
                <a:latin typeface="+mj-lt"/>
              </a:rPr>
              <a:t>No differences in pain tolerance were found.</a:t>
            </a:r>
          </a:p>
          <a:p>
            <a:endParaRPr lang="en-US" dirty="0"/>
          </a:p>
        </p:txBody>
      </p:sp>
      <p:sp>
        <p:nvSpPr>
          <p:cNvPr id="2" name="TextBox 1">
            <a:extLst>
              <a:ext uri="{FF2B5EF4-FFF2-40B4-BE49-F238E27FC236}">
                <a16:creationId xmlns:a16="http://schemas.microsoft.com/office/drawing/2014/main" id="{DDEDFA44-E4E4-468F-9EE3-4D0FCFF2001D}"/>
              </a:ext>
            </a:extLst>
          </p:cNvPr>
          <p:cNvSpPr txBox="1"/>
          <p:nvPr/>
        </p:nvSpPr>
        <p:spPr>
          <a:xfrm>
            <a:off x="1600200" y="5988734"/>
            <a:ext cx="5405519" cy="646331"/>
          </a:xfrm>
          <a:prstGeom prst="rect">
            <a:avLst/>
          </a:prstGeom>
          <a:noFill/>
        </p:spPr>
        <p:txBody>
          <a:bodyPr wrap="none" rtlCol="0">
            <a:spAutoFit/>
          </a:bodyPr>
          <a:lstStyle/>
          <a:p>
            <a:r>
              <a:rPr lang="en-US" sz="1800" b="0" i="0" dirty="0">
                <a:solidFill>
                  <a:srgbClr val="2E2E2E"/>
                </a:solidFill>
                <a:effectLst/>
                <a:latin typeface="NexusSans"/>
              </a:rPr>
              <a:t>Thompson T. The Journal of Pain. 2016; 17(12): 1257-72</a:t>
            </a:r>
          </a:p>
          <a:p>
            <a:endParaRPr lang="en-US" dirty="0"/>
          </a:p>
        </p:txBody>
      </p:sp>
    </p:spTree>
    <p:extLst>
      <p:ext uri="{BB962C8B-B14F-4D97-AF65-F5344CB8AC3E}">
        <p14:creationId xmlns:p14="http://schemas.microsoft.com/office/powerpoint/2010/main" val="759671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C1D851A-2C98-490C-9069-0C556D79F2D6}"/>
              </a:ext>
            </a:extLst>
          </p:cNvPr>
          <p:cNvSpPr/>
          <p:nvPr/>
        </p:nvSpPr>
        <p:spPr>
          <a:xfrm>
            <a:off x="1318912" y="2698903"/>
            <a:ext cx="5511380" cy="1411281"/>
          </a:xfrm>
          <a:prstGeom prst="rect">
            <a:avLst/>
          </a:prstGeom>
          <a:gradFill>
            <a:gsLst>
              <a:gs pos="2000">
                <a:srgbClr val="FF0000">
                  <a:alpha val="2000"/>
                </a:srgb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53524671-42EA-47DA-86D8-0725A87713F0}"/>
              </a:ext>
            </a:extLst>
          </p:cNvPr>
          <p:cNvSpPr>
            <a:spLocks noGrp="1"/>
          </p:cNvSpPr>
          <p:nvPr>
            <p:ph type="title"/>
          </p:nvPr>
        </p:nvSpPr>
        <p:spPr>
          <a:xfrm>
            <a:off x="381000" y="304800"/>
            <a:ext cx="8763000" cy="1066800"/>
          </a:xfrm>
        </p:spPr>
        <p:txBody>
          <a:bodyPr>
            <a:normAutofit/>
          </a:bodyPr>
          <a:lstStyle/>
          <a:p>
            <a:r>
              <a:rPr lang="en-US" sz="3200" dirty="0">
                <a:latin typeface="+mn-lt"/>
              </a:rPr>
              <a:t>Experimental evidence that anxiety does not lead to central sensitization</a:t>
            </a:r>
          </a:p>
        </p:txBody>
      </p:sp>
      <p:sp>
        <p:nvSpPr>
          <p:cNvPr id="3" name="Content Placeholder 2"/>
          <p:cNvSpPr>
            <a:spLocks noGrp="1"/>
          </p:cNvSpPr>
          <p:nvPr>
            <p:ph idx="1"/>
          </p:nvPr>
        </p:nvSpPr>
        <p:spPr>
          <a:xfrm>
            <a:off x="76200" y="1599357"/>
            <a:ext cx="8610600" cy="1143843"/>
          </a:xfrm>
        </p:spPr>
        <p:txBody>
          <a:bodyPr>
            <a:normAutofit/>
          </a:bodyPr>
          <a:lstStyle/>
          <a:p>
            <a:pPr marL="0" indent="0">
              <a:lnSpc>
                <a:spcPct val="100000"/>
              </a:lnSpc>
              <a:spcBef>
                <a:spcPts val="0"/>
              </a:spcBef>
              <a:buNone/>
            </a:pPr>
            <a:r>
              <a:rPr lang="en-US" sz="2400" dirty="0"/>
              <a:t>Study comparing veterans with anxiety to </a:t>
            </a:r>
          </a:p>
        </p:txBody>
      </p:sp>
      <p:sp>
        <p:nvSpPr>
          <p:cNvPr id="4" name="TextBox 3">
            <a:extLst>
              <a:ext uri="{FF2B5EF4-FFF2-40B4-BE49-F238E27FC236}">
                <a16:creationId xmlns:a16="http://schemas.microsoft.com/office/drawing/2014/main" id="{E7C07826-8ACD-4939-BEDE-47BBF5947AAF}"/>
              </a:ext>
            </a:extLst>
          </p:cNvPr>
          <p:cNvSpPr txBox="1"/>
          <p:nvPr/>
        </p:nvSpPr>
        <p:spPr>
          <a:xfrm>
            <a:off x="609600" y="5801380"/>
            <a:ext cx="7315200" cy="523220"/>
          </a:xfrm>
          <a:prstGeom prst="rect">
            <a:avLst/>
          </a:prstGeom>
          <a:noFill/>
        </p:spPr>
        <p:txBody>
          <a:bodyPr wrap="square" rtlCol="0">
            <a:spAutoFit/>
          </a:bodyPr>
          <a:lstStyle/>
          <a:p>
            <a:r>
              <a:rPr lang="en-US" sz="1400" dirty="0" err="1"/>
              <a:t>Defrin</a:t>
            </a:r>
            <a:r>
              <a:rPr lang="en-US" sz="1400" dirty="0"/>
              <a:t> R, et al. Quantitative testing of pain perception in subjects with PTSD—implications for the mechanism of the coexistence between PTSD and chronic pain. Pain 2008 138: 450–459</a:t>
            </a:r>
          </a:p>
        </p:txBody>
      </p:sp>
      <p:cxnSp>
        <p:nvCxnSpPr>
          <p:cNvPr id="6" name="Straight Connector 5">
            <a:extLst>
              <a:ext uri="{FF2B5EF4-FFF2-40B4-BE49-F238E27FC236}">
                <a16:creationId xmlns:a16="http://schemas.microsoft.com/office/drawing/2014/main" id="{50EBD81D-AD3E-407A-8ED8-99C758B7DC9F}"/>
              </a:ext>
            </a:extLst>
          </p:cNvPr>
          <p:cNvCxnSpPr/>
          <p:nvPr/>
        </p:nvCxnSpPr>
        <p:spPr>
          <a:xfrm>
            <a:off x="1295400" y="5334000"/>
            <a:ext cx="5562600"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21710BC-8C0F-488E-8B0C-C5C646730CFB}"/>
              </a:ext>
            </a:extLst>
          </p:cNvPr>
          <p:cNvCxnSpPr>
            <a:cxnSpLocks/>
          </p:cNvCxnSpPr>
          <p:nvPr/>
        </p:nvCxnSpPr>
        <p:spPr>
          <a:xfrm flipV="1">
            <a:off x="1295400" y="2667000"/>
            <a:ext cx="0" cy="26670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19B7527-9AC0-40EB-A435-57C792DDD84E}"/>
              </a:ext>
            </a:extLst>
          </p:cNvPr>
          <p:cNvSpPr txBox="1"/>
          <p:nvPr/>
        </p:nvSpPr>
        <p:spPr>
          <a:xfrm>
            <a:off x="2743201" y="5383023"/>
            <a:ext cx="4343399" cy="369332"/>
          </a:xfrm>
          <a:prstGeom prst="rect">
            <a:avLst/>
          </a:prstGeom>
          <a:noFill/>
        </p:spPr>
        <p:txBody>
          <a:bodyPr wrap="square" rtlCol="0">
            <a:spAutoFit/>
          </a:bodyPr>
          <a:lstStyle/>
          <a:p>
            <a:r>
              <a:rPr lang="en-US" dirty="0">
                <a:solidFill>
                  <a:schemeClr val="tx2"/>
                </a:solidFill>
              </a:rPr>
              <a:t>Pressure on bony prominence</a:t>
            </a:r>
          </a:p>
        </p:txBody>
      </p:sp>
      <p:sp>
        <p:nvSpPr>
          <p:cNvPr id="16" name="TextBox 15">
            <a:extLst>
              <a:ext uri="{FF2B5EF4-FFF2-40B4-BE49-F238E27FC236}">
                <a16:creationId xmlns:a16="http://schemas.microsoft.com/office/drawing/2014/main" id="{264F127F-F06C-42B8-87C6-4D5C4419BF0C}"/>
              </a:ext>
            </a:extLst>
          </p:cNvPr>
          <p:cNvSpPr txBox="1"/>
          <p:nvPr/>
        </p:nvSpPr>
        <p:spPr>
          <a:xfrm>
            <a:off x="91061" y="3626425"/>
            <a:ext cx="2133595" cy="369332"/>
          </a:xfrm>
          <a:prstGeom prst="rect">
            <a:avLst/>
          </a:prstGeom>
          <a:noFill/>
        </p:spPr>
        <p:txBody>
          <a:bodyPr wrap="square" rtlCol="0">
            <a:spAutoFit/>
          </a:bodyPr>
          <a:lstStyle/>
          <a:p>
            <a:r>
              <a:rPr lang="en-US" dirty="0">
                <a:solidFill>
                  <a:schemeClr val="tx2"/>
                </a:solidFill>
              </a:rPr>
              <a:t>Response</a:t>
            </a:r>
          </a:p>
        </p:txBody>
      </p:sp>
      <p:cxnSp>
        <p:nvCxnSpPr>
          <p:cNvPr id="17" name="Straight Connector 16">
            <a:extLst>
              <a:ext uri="{FF2B5EF4-FFF2-40B4-BE49-F238E27FC236}">
                <a16:creationId xmlns:a16="http://schemas.microsoft.com/office/drawing/2014/main" id="{73E9BB90-53FA-4067-A220-EFD6B50DFAF8}"/>
              </a:ext>
            </a:extLst>
          </p:cNvPr>
          <p:cNvCxnSpPr>
            <a:cxnSpLocks/>
          </p:cNvCxnSpPr>
          <p:nvPr/>
        </p:nvCxnSpPr>
        <p:spPr>
          <a:xfrm flipV="1">
            <a:off x="4936162" y="2800266"/>
            <a:ext cx="614563" cy="130480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42DB16D-96C8-439A-9AB2-3D097464E16D}"/>
              </a:ext>
            </a:extLst>
          </p:cNvPr>
          <p:cNvCxnSpPr>
            <a:cxnSpLocks/>
          </p:cNvCxnSpPr>
          <p:nvPr/>
        </p:nvCxnSpPr>
        <p:spPr>
          <a:xfrm flipV="1">
            <a:off x="1295400" y="3314061"/>
            <a:ext cx="4953000" cy="19923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ED5E696-9E1E-43EA-A684-7EE6AECEFAE2}"/>
              </a:ext>
            </a:extLst>
          </p:cNvPr>
          <p:cNvSpPr txBox="1"/>
          <p:nvPr/>
        </p:nvSpPr>
        <p:spPr>
          <a:xfrm>
            <a:off x="1447803" y="3193550"/>
            <a:ext cx="1066797" cy="369332"/>
          </a:xfrm>
          <a:prstGeom prst="rect">
            <a:avLst/>
          </a:prstGeom>
          <a:noFill/>
        </p:spPr>
        <p:txBody>
          <a:bodyPr wrap="square" rtlCol="0">
            <a:spAutoFit/>
          </a:bodyPr>
          <a:lstStyle/>
          <a:p>
            <a:r>
              <a:rPr lang="en-US" dirty="0"/>
              <a:t>“PAIN”</a:t>
            </a:r>
          </a:p>
        </p:txBody>
      </p:sp>
      <p:sp>
        <p:nvSpPr>
          <p:cNvPr id="23" name="TextBox 22">
            <a:extLst>
              <a:ext uri="{FF2B5EF4-FFF2-40B4-BE49-F238E27FC236}">
                <a16:creationId xmlns:a16="http://schemas.microsoft.com/office/drawing/2014/main" id="{18658698-3A66-44C2-82AA-B596C264E31F}"/>
              </a:ext>
            </a:extLst>
          </p:cNvPr>
          <p:cNvSpPr txBox="1"/>
          <p:nvPr/>
        </p:nvSpPr>
        <p:spPr>
          <a:xfrm>
            <a:off x="1371599" y="4311713"/>
            <a:ext cx="1371601" cy="338554"/>
          </a:xfrm>
          <a:prstGeom prst="rect">
            <a:avLst/>
          </a:prstGeom>
          <a:noFill/>
        </p:spPr>
        <p:txBody>
          <a:bodyPr wrap="square" rtlCol="0">
            <a:spAutoFit/>
          </a:bodyPr>
          <a:lstStyle/>
          <a:p>
            <a:r>
              <a:rPr lang="en-US" sz="1600" dirty="0"/>
              <a:t>“PRESSURE”</a:t>
            </a:r>
          </a:p>
        </p:txBody>
      </p:sp>
      <p:cxnSp>
        <p:nvCxnSpPr>
          <p:cNvPr id="9" name="Straight Connector 8">
            <a:extLst>
              <a:ext uri="{FF2B5EF4-FFF2-40B4-BE49-F238E27FC236}">
                <a16:creationId xmlns:a16="http://schemas.microsoft.com/office/drawing/2014/main" id="{A5386620-2E1F-4900-B5E3-4DEB034B527D}"/>
              </a:ext>
            </a:extLst>
          </p:cNvPr>
          <p:cNvCxnSpPr>
            <a:cxnSpLocks/>
          </p:cNvCxnSpPr>
          <p:nvPr/>
        </p:nvCxnSpPr>
        <p:spPr>
          <a:xfrm flipV="1">
            <a:off x="1318911" y="4105635"/>
            <a:ext cx="3634081" cy="12008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7AEDAC3-B671-4837-B63F-1F05C7CE0EAF}"/>
              </a:ext>
            </a:extLst>
          </p:cNvPr>
          <p:cNvSpPr txBox="1"/>
          <p:nvPr/>
        </p:nvSpPr>
        <p:spPr>
          <a:xfrm>
            <a:off x="5257800" y="1604168"/>
            <a:ext cx="2989612" cy="461665"/>
          </a:xfrm>
          <a:prstGeom prst="rect">
            <a:avLst/>
          </a:prstGeom>
          <a:noFill/>
        </p:spPr>
        <p:txBody>
          <a:bodyPr wrap="square" rtlCol="0">
            <a:spAutoFit/>
          </a:bodyPr>
          <a:lstStyle/>
          <a:p>
            <a:r>
              <a:rPr lang="en-US" sz="2400" dirty="0"/>
              <a:t>those with PTSD</a:t>
            </a:r>
          </a:p>
        </p:txBody>
      </p:sp>
      <p:cxnSp>
        <p:nvCxnSpPr>
          <p:cNvPr id="13" name="Straight Arrow Connector 12">
            <a:extLst>
              <a:ext uri="{FF2B5EF4-FFF2-40B4-BE49-F238E27FC236}">
                <a16:creationId xmlns:a16="http://schemas.microsoft.com/office/drawing/2014/main" id="{D8977586-9332-41D8-B0B1-D437EB67E85F}"/>
              </a:ext>
            </a:extLst>
          </p:cNvPr>
          <p:cNvCxnSpPr>
            <a:cxnSpLocks/>
          </p:cNvCxnSpPr>
          <p:nvPr/>
        </p:nvCxnSpPr>
        <p:spPr>
          <a:xfrm flipV="1">
            <a:off x="5486400" y="2971801"/>
            <a:ext cx="0" cy="591081"/>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DA6002-E6A4-4DFD-A616-4303681AB8AC}"/>
              </a:ext>
            </a:extLst>
          </p:cNvPr>
          <p:cNvCxnSpPr/>
          <p:nvPr/>
        </p:nvCxnSpPr>
        <p:spPr>
          <a:xfrm flipV="1">
            <a:off x="5486400" y="3626425"/>
            <a:ext cx="0" cy="1680019"/>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E4FBB99-F9F8-4064-8049-16DD8F0914DA}"/>
              </a:ext>
            </a:extLst>
          </p:cNvPr>
          <p:cNvSpPr txBox="1"/>
          <p:nvPr/>
        </p:nvSpPr>
        <p:spPr>
          <a:xfrm rot="20268121">
            <a:off x="2678586" y="4068837"/>
            <a:ext cx="1952582" cy="307777"/>
          </a:xfrm>
          <a:prstGeom prst="rect">
            <a:avLst/>
          </a:prstGeom>
          <a:noFill/>
          <a:ln>
            <a:noFill/>
          </a:ln>
        </p:spPr>
        <p:txBody>
          <a:bodyPr wrap="square" rtlCol="0">
            <a:spAutoFit/>
          </a:bodyPr>
          <a:lstStyle/>
          <a:p>
            <a:r>
              <a:rPr lang="en-US" sz="1400" dirty="0"/>
              <a:t>ANXIETY and CONTROL</a:t>
            </a:r>
          </a:p>
        </p:txBody>
      </p:sp>
      <p:sp>
        <p:nvSpPr>
          <p:cNvPr id="25" name="TextBox 24">
            <a:extLst>
              <a:ext uri="{FF2B5EF4-FFF2-40B4-BE49-F238E27FC236}">
                <a16:creationId xmlns:a16="http://schemas.microsoft.com/office/drawing/2014/main" id="{152D8FAD-3D0B-4C0A-9433-D65CBFC69285}"/>
              </a:ext>
            </a:extLst>
          </p:cNvPr>
          <p:cNvSpPr txBox="1"/>
          <p:nvPr/>
        </p:nvSpPr>
        <p:spPr>
          <a:xfrm rot="20464372">
            <a:off x="3817700" y="4310000"/>
            <a:ext cx="958907" cy="307777"/>
          </a:xfrm>
          <a:prstGeom prst="rect">
            <a:avLst/>
          </a:prstGeom>
          <a:noFill/>
          <a:ln>
            <a:noFill/>
          </a:ln>
        </p:spPr>
        <p:txBody>
          <a:bodyPr wrap="square" rtlCol="0">
            <a:spAutoFit/>
          </a:bodyPr>
          <a:lstStyle/>
          <a:p>
            <a:r>
              <a:rPr lang="en-US" sz="1400" dirty="0"/>
              <a:t>PTSD</a:t>
            </a:r>
          </a:p>
        </p:txBody>
      </p:sp>
    </p:spTree>
    <p:extLst>
      <p:ext uri="{BB962C8B-B14F-4D97-AF65-F5344CB8AC3E}">
        <p14:creationId xmlns:p14="http://schemas.microsoft.com/office/powerpoint/2010/main" val="3872064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26" presetClass="emph" presetSubtype="0" fill="hold" nodeType="withEffect">
                                  <p:stCondLst>
                                    <p:cond delay="0"/>
                                  </p:stCondLst>
                                  <p:iterate type="lt">
                                    <p:tmPct val="0"/>
                                  </p:iterate>
                                  <p:childTnLst>
                                    <p:animEffect transition="out" filter="fade">
                                      <p:cBhvr>
                                        <p:cTn id="11" dur="2000" tmFilter="0, 0; .2, .5; .8, .5; 1, 0"/>
                                        <p:tgtEl>
                                          <p:spTgt spid="12">
                                            <p:txEl>
                                              <p:pRg st="0" end="0"/>
                                            </p:txEl>
                                          </p:spTgt>
                                        </p:tgtEl>
                                      </p:cBhvr>
                                    </p:animEffect>
                                    <p:animScale>
                                      <p:cBhvr>
                                        <p:cTn id="12" dur="1000" autoRev="1" fill="hold"/>
                                        <p:tgtEl>
                                          <p:spTgt spid="12">
                                            <p:txEl>
                                              <p:pRg st="0" end="0"/>
                                            </p:txEl>
                                          </p:spTgt>
                                        </p:tgtEl>
                                      </p:cBhvr>
                                      <p:by x="105000" y="105000"/>
                                    </p:animScale>
                                  </p:childTnLst>
                                </p:cTn>
                              </p:par>
                              <p:par>
                                <p:cTn id="13" presetID="18" presetClass="emph" presetSubtype="0" fill="hold" nodeType="withEffect">
                                  <p:stCondLst>
                                    <p:cond delay="0"/>
                                  </p:stCondLst>
                                  <p:iterate type="lt">
                                    <p:tmPct val="4000"/>
                                  </p:iterate>
                                  <p:childTnLst>
                                    <p:set>
                                      <p:cBhvr override="childStyle">
                                        <p:cTn id="14" dur="500" fill="hold"/>
                                        <p:tgtEl>
                                          <p:spTgt spid="12">
                                            <p:txEl>
                                              <p:pRg st="0" end="0"/>
                                            </p:txEl>
                                          </p:spTgt>
                                        </p:tgtEl>
                                        <p:attrNameLst>
                                          <p:attrName>style.textDecorationUnderline</p:attrName>
                                        </p:attrNameLst>
                                      </p:cBhvr>
                                      <p:to>
                                        <p:strVal val="tru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ppt_h/2"/>
                                          </p:val>
                                        </p:tav>
                                        <p:tav tm="100000">
                                          <p:val>
                                            <p:strVal val="#ppt_y"/>
                                          </p:val>
                                        </p:tav>
                                      </p:tavLst>
                                    </p:anim>
                                    <p:anim calcmode="lin" valueType="num">
                                      <p:cBhvr>
                                        <p:cTn id="23" dur="500" fill="hold"/>
                                        <p:tgtEl>
                                          <p:spTgt spid="24"/>
                                        </p:tgtEl>
                                        <p:attrNameLst>
                                          <p:attrName>ppt_w</p:attrName>
                                        </p:attrNameLst>
                                      </p:cBhvr>
                                      <p:tavLst>
                                        <p:tav tm="0">
                                          <p:val>
                                            <p:strVal val="#ppt_w"/>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ppt_h/2"/>
                                          </p:val>
                                        </p:tav>
                                        <p:tav tm="100000">
                                          <p:val>
                                            <p:strVal val="#ppt_y"/>
                                          </p:val>
                                        </p:tav>
                                      </p:tavLst>
                                    </p:anim>
                                    <p:anim calcmode="lin" valueType="num">
                                      <p:cBhvr>
                                        <p:cTn id="31" dur="500" fill="hold"/>
                                        <p:tgtEl>
                                          <p:spTgt spid="13"/>
                                        </p:tgtEl>
                                        <p:attrNameLst>
                                          <p:attrName>ppt_w</p:attrName>
                                        </p:attrNameLst>
                                      </p:cBhvr>
                                      <p:tavLst>
                                        <p:tav tm="0">
                                          <p:val>
                                            <p:strVal val="#ppt_w"/>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5D3C-200F-4F97-A6E6-75311367A41D}"/>
              </a:ext>
            </a:extLst>
          </p:cNvPr>
          <p:cNvSpPr>
            <a:spLocks noGrp="1"/>
          </p:cNvSpPr>
          <p:nvPr>
            <p:ph type="title"/>
          </p:nvPr>
        </p:nvSpPr>
        <p:spPr>
          <a:xfrm>
            <a:off x="628650" y="292401"/>
            <a:ext cx="7886700" cy="1325563"/>
          </a:xfrm>
        </p:spPr>
        <p:txBody>
          <a:bodyPr>
            <a:normAutofit fontScale="90000"/>
          </a:bodyPr>
          <a:lstStyle/>
          <a:p>
            <a:pPr algn="ctr">
              <a:spcBef>
                <a:spcPts val="600"/>
              </a:spcBef>
              <a:spcAft>
                <a:spcPts val="600"/>
              </a:spcAft>
            </a:pPr>
            <a:r>
              <a:rPr lang="en-US" sz="2800" b="1" dirty="0"/>
              <a:t> </a:t>
            </a:r>
            <a:r>
              <a:rPr lang="en-US" sz="3100" b="1" dirty="0">
                <a:effectLst>
                  <a:outerShdw blurRad="38100" dist="38100" dir="2700000" algn="tl">
                    <a:srgbClr val="000000">
                      <a:alpha val="43137"/>
                    </a:srgbClr>
                  </a:outerShdw>
                </a:effectLst>
              </a:rPr>
              <a:t>More than trauma induced neuropathic pain</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t>Triggered trauma memories of pain</a:t>
            </a:r>
            <a:br>
              <a:rPr lang="en-US" sz="2800" dirty="0"/>
            </a:br>
            <a:r>
              <a:rPr lang="en-US" sz="2800" dirty="0"/>
              <a:t>Sometimes triggers also call up pain memories,</a:t>
            </a:r>
            <a:br>
              <a:rPr lang="en-US" sz="2800" dirty="0"/>
            </a:br>
            <a:r>
              <a:rPr lang="en-US" sz="2800" dirty="0"/>
              <a:t>and pain focus can serve as a means of coping</a:t>
            </a:r>
          </a:p>
        </p:txBody>
      </p:sp>
      <p:pic>
        <p:nvPicPr>
          <p:cNvPr id="2050" name="Picture 2" descr="The Heart-Brain Connection: New Findings on Stress and Heart Attack">
            <a:extLst>
              <a:ext uri="{FF2B5EF4-FFF2-40B4-BE49-F238E27FC236}">
                <a16:creationId xmlns:a16="http://schemas.microsoft.com/office/drawing/2014/main" id="{612BC73B-29B4-4B7F-A74C-DCA3A8EDD4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4800600" cy="39216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8B3109-25CE-4F57-8FD9-0B37213B8033}"/>
              </a:ext>
            </a:extLst>
          </p:cNvPr>
          <p:cNvSpPr txBox="1"/>
          <p:nvPr/>
        </p:nvSpPr>
        <p:spPr>
          <a:xfrm>
            <a:off x="3581400" y="6559748"/>
            <a:ext cx="2895600" cy="307777"/>
          </a:xfrm>
          <a:prstGeom prst="rect">
            <a:avLst/>
          </a:prstGeom>
          <a:noFill/>
        </p:spPr>
        <p:txBody>
          <a:bodyPr wrap="square" rtlCol="0">
            <a:spAutoFit/>
          </a:bodyPr>
          <a:lstStyle/>
          <a:p>
            <a:r>
              <a:rPr lang="en-US" sz="1400" dirty="0"/>
              <a:t>The Living Legacy of Trauma</a:t>
            </a:r>
          </a:p>
        </p:txBody>
      </p:sp>
    </p:spTree>
    <p:extLst>
      <p:ext uri="{BB962C8B-B14F-4D97-AF65-F5344CB8AC3E}">
        <p14:creationId xmlns:p14="http://schemas.microsoft.com/office/powerpoint/2010/main" val="426680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7AC71B-B57D-D6D7-6E9E-48B636D4400B}"/>
              </a:ext>
            </a:extLst>
          </p:cNvPr>
          <p:cNvSpPr txBox="1"/>
          <p:nvPr/>
        </p:nvSpPr>
        <p:spPr>
          <a:xfrm>
            <a:off x="5215177" y="5486400"/>
            <a:ext cx="1947623" cy="1200329"/>
          </a:xfrm>
          <a:prstGeom prst="rect">
            <a:avLst/>
          </a:prstGeom>
          <a:noFill/>
        </p:spPr>
        <p:txBody>
          <a:bodyPr wrap="square" rtlCol="0">
            <a:spAutoFit/>
          </a:bodyPr>
          <a:lstStyle/>
          <a:p>
            <a:pPr algn="ctr"/>
            <a:r>
              <a:rPr lang="en-US" sz="2400" dirty="0"/>
              <a:t>Mild PAIN</a:t>
            </a:r>
          </a:p>
          <a:p>
            <a:pPr algn="ctr"/>
            <a:r>
              <a:rPr lang="en-US" sz="2400" dirty="0"/>
              <a:t>From any of the 4</a:t>
            </a:r>
          </a:p>
        </p:txBody>
      </p:sp>
      <mc:AlternateContent xmlns:mc="http://schemas.openxmlformats.org/markup-compatibility/2006">
        <mc:Choice xmlns:am3d="http://schemas.microsoft.com/office/drawing/2017/model3d" xmlns="" Requires="am3d">
          <p:graphicFrame>
            <p:nvGraphicFramePr>
              <p:cNvPr id="2" name="3D Model 1" descr="Human brain">
                <a:extLst>
                  <a:ext uri="{FF2B5EF4-FFF2-40B4-BE49-F238E27FC236}">
                    <a16:creationId xmlns:a16="http://schemas.microsoft.com/office/drawing/2014/main" id="{7D1B9817-909B-00B4-5F93-53181EFA05F4}"/>
                  </a:ext>
                </a:extLst>
              </p:cNvPr>
              <p:cNvGraphicFramePr>
                <a:graphicFrameLocks noChangeAspect="1"/>
              </p:cNvGraphicFramePr>
              <p:nvPr/>
            </p:nvGraphicFramePr>
            <p:xfrm>
              <a:off x="4596021" y="2074658"/>
              <a:ext cx="2293807" cy="2312841"/>
            </p:xfrm>
            <a:graphic>
              <a:graphicData uri="http://schemas.microsoft.com/office/drawing/2017/model3d">
                <am3d:model3d r:embed="rId2">
                  <am3d:spPr>
                    <a:xfrm>
                      <a:off x="0" y="0"/>
                      <a:ext cx="2293807" cy="2312841"/>
                    </a:xfrm>
                    <a:prstGeom prst="rect">
                      <a:avLst/>
                    </a:prstGeom>
                  </am3d:spPr>
                  <am3d:camera>
                    <am3d:pos x="0" y="0" z="69312375"/>
                    <am3d:up dx="0" dy="36000000" dz="0"/>
                    <am3d:lookAt x="0" y="0" z="0"/>
                    <am3d:perspective fov="2700000"/>
                  </am3d:camera>
                  <am3d:trans>
                    <am3d:meterPerModelUnit n="15954572" d="1000000"/>
                    <am3d:preTrans dx="0" dy="-17931527" dz="0"/>
                    <am3d:scale>
                      <am3d:sx n="1000000" d="1000000"/>
                      <am3d:sy n="1000000" d="1000000"/>
                      <am3d:sz n="1000000" d="1000000"/>
                    </am3d:scale>
                    <am3d:rot ax="244768" ay="287656" az="20499"/>
                    <am3d:postTrans dx="0" dy="0" dz="0"/>
                  </am3d:trans>
                  <am3d:raster rName="Office3DRenderer" rVer="16.0.8326">
                    <am3d:blip r:embed="rId3"/>
                  </am3d:raster>
                  <am3d:objViewport viewportSz="32265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Human brain">
                <a:extLst>
                  <a:ext uri="{FF2B5EF4-FFF2-40B4-BE49-F238E27FC236}">
                    <a16:creationId xmlns:a16="http://schemas.microsoft.com/office/drawing/2014/main" id="{7D1B9817-909B-00B4-5F93-53181EFA05F4}"/>
                  </a:ext>
                </a:extLst>
              </p:cNvPr>
              <p:cNvPicPr>
                <a:picLocks noGrp="1" noRot="1" noChangeAspect="1" noMove="1" noResize="1" noEditPoints="1" noAdjustHandles="1" noChangeArrowheads="1" noChangeShapeType="1" noCrop="1"/>
              </p:cNvPicPr>
              <p:nvPr/>
            </p:nvPicPr>
            <p:blipFill>
              <a:blip r:embed="rId4"/>
              <a:stretch>
                <a:fillRect/>
              </a:stretch>
            </p:blipFill>
            <p:spPr>
              <a:xfrm>
                <a:off x="4596021" y="2074658"/>
                <a:ext cx="2293807" cy="2312841"/>
              </a:xfrm>
              <a:prstGeom prst="rect">
                <a:avLst/>
              </a:prstGeom>
            </p:spPr>
          </p:pic>
        </mc:Fallback>
      </mc:AlternateContent>
      <p:sp>
        <p:nvSpPr>
          <p:cNvPr id="5" name="TextBox 4">
            <a:extLst>
              <a:ext uri="{FF2B5EF4-FFF2-40B4-BE49-F238E27FC236}">
                <a16:creationId xmlns:a16="http://schemas.microsoft.com/office/drawing/2014/main" id="{0F382F25-F0B9-6764-E14E-6B4CA0C5040B}"/>
              </a:ext>
            </a:extLst>
          </p:cNvPr>
          <p:cNvSpPr txBox="1"/>
          <p:nvPr/>
        </p:nvSpPr>
        <p:spPr>
          <a:xfrm>
            <a:off x="854325" y="1886634"/>
            <a:ext cx="1388265" cy="646331"/>
          </a:xfrm>
          <a:prstGeom prst="rect">
            <a:avLst/>
          </a:prstGeom>
          <a:noFill/>
        </p:spPr>
        <p:txBody>
          <a:bodyPr wrap="none" rtlCol="0">
            <a:spAutoFit/>
          </a:bodyPr>
          <a:lstStyle/>
          <a:p>
            <a:pPr algn="ctr"/>
            <a:r>
              <a:rPr lang="en-US" b="1" dirty="0"/>
              <a:t>PREDICT </a:t>
            </a:r>
          </a:p>
          <a:p>
            <a:pPr algn="ctr"/>
            <a:r>
              <a:rPr lang="en-US" b="1" dirty="0"/>
              <a:t>NOT THREAT</a:t>
            </a:r>
          </a:p>
        </p:txBody>
      </p:sp>
      <p:sp>
        <p:nvSpPr>
          <p:cNvPr id="6" name="TextBox 5">
            <a:extLst>
              <a:ext uri="{FF2B5EF4-FFF2-40B4-BE49-F238E27FC236}">
                <a16:creationId xmlns:a16="http://schemas.microsoft.com/office/drawing/2014/main" id="{69EF37AF-F951-3521-97B9-5948455DD11C}"/>
              </a:ext>
            </a:extLst>
          </p:cNvPr>
          <p:cNvSpPr txBox="1"/>
          <p:nvPr/>
        </p:nvSpPr>
        <p:spPr>
          <a:xfrm>
            <a:off x="1010560" y="3200400"/>
            <a:ext cx="993734" cy="646331"/>
          </a:xfrm>
          <a:prstGeom prst="rect">
            <a:avLst/>
          </a:prstGeom>
          <a:noFill/>
        </p:spPr>
        <p:txBody>
          <a:bodyPr wrap="none" rtlCol="0">
            <a:spAutoFit/>
          </a:bodyPr>
          <a:lstStyle/>
          <a:p>
            <a:pPr algn="ctr"/>
            <a:r>
              <a:rPr lang="en-US" b="1" dirty="0"/>
              <a:t>PREDICT</a:t>
            </a:r>
          </a:p>
          <a:p>
            <a:pPr algn="ctr"/>
            <a:r>
              <a:rPr lang="en-US" b="1" dirty="0"/>
              <a:t>THREAT</a:t>
            </a:r>
          </a:p>
        </p:txBody>
      </p:sp>
      <p:cxnSp>
        <p:nvCxnSpPr>
          <p:cNvPr id="8" name="Straight Arrow Connector 7">
            <a:extLst>
              <a:ext uri="{FF2B5EF4-FFF2-40B4-BE49-F238E27FC236}">
                <a16:creationId xmlns:a16="http://schemas.microsoft.com/office/drawing/2014/main" id="{739E2BF5-34BF-C612-E7E8-33E2949CD19D}"/>
              </a:ext>
            </a:extLst>
          </p:cNvPr>
          <p:cNvCxnSpPr>
            <a:cxnSpLocks/>
          </p:cNvCxnSpPr>
          <p:nvPr/>
        </p:nvCxnSpPr>
        <p:spPr>
          <a:xfrm flipH="1" flipV="1">
            <a:off x="5824962" y="3397321"/>
            <a:ext cx="652038" cy="2012879"/>
          </a:xfrm>
          <a:prstGeom prst="straightConnector1">
            <a:avLst/>
          </a:prstGeom>
          <a:ln w="5715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B5D3B883-5C8D-13D8-B645-6227B05D94B2}"/>
              </a:ext>
            </a:extLst>
          </p:cNvPr>
          <p:cNvCxnSpPr>
            <a:cxnSpLocks/>
          </p:cNvCxnSpPr>
          <p:nvPr/>
        </p:nvCxnSpPr>
        <p:spPr>
          <a:xfrm flipH="1">
            <a:off x="2331521" y="3048000"/>
            <a:ext cx="2216459" cy="349321"/>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B899D713-490A-EDC8-EF24-A2D6ADE445B7}"/>
              </a:ext>
            </a:extLst>
          </p:cNvPr>
          <p:cNvCxnSpPr>
            <a:cxnSpLocks/>
          </p:cNvCxnSpPr>
          <p:nvPr/>
        </p:nvCxnSpPr>
        <p:spPr>
          <a:xfrm flipH="1" flipV="1">
            <a:off x="2290631" y="2271444"/>
            <a:ext cx="2261018" cy="395556"/>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pic>
        <p:nvPicPr>
          <p:cNvPr id="31" name="Graphic 30" descr="Bonfire">
            <a:extLst>
              <a:ext uri="{FF2B5EF4-FFF2-40B4-BE49-F238E27FC236}">
                <a16:creationId xmlns:a16="http://schemas.microsoft.com/office/drawing/2014/main" id="{5A6CE007-39F5-AAE8-97D6-A80596FB12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28335" y="5553043"/>
            <a:ext cx="914400" cy="914400"/>
          </a:xfrm>
          <a:prstGeom prst="rect">
            <a:avLst/>
          </a:prstGeom>
        </p:spPr>
      </p:pic>
      <mc:AlternateContent xmlns:mc="http://schemas.openxmlformats.org/markup-compatibility/2006" xmlns:p14="http://schemas.microsoft.com/office/powerpoint/2010/main">
        <mc:Choice Requires="p14">
          <p:contentPart p14:bwMode="auto" r:id="rId7">
            <p14:nvContentPartPr>
              <p14:cNvPr id="35" name="Ink 34">
                <a:extLst>
                  <a:ext uri="{FF2B5EF4-FFF2-40B4-BE49-F238E27FC236}">
                    <a16:creationId xmlns:a16="http://schemas.microsoft.com/office/drawing/2014/main" id="{F14CF9F6-4DAA-475B-7B19-9725163AB3A1}"/>
                  </a:ext>
                </a:extLst>
              </p14:cNvPr>
              <p14:cNvContentPartPr/>
              <p14:nvPr/>
            </p14:nvContentPartPr>
            <p14:xfrm>
              <a:off x="7797733" y="3050689"/>
              <a:ext cx="360" cy="360"/>
            </p14:xfrm>
          </p:contentPart>
        </mc:Choice>
        <mc:Fallback xmlns="">
          <p:pic>
            <p:nvPicPr>
              <p:cNvPr id="35" name="Ink 34">
                <a:extLst>
                  <a:ext uri="{FF2B5EF4-FFF2-40B4-BE49-F238E27FC236}">
                    <a16:creationId xmlns:a16="http://schemas.microsoft.com/office/drawing/2014/main" id="{F14CF9F6-4DAA-475B-7B19-9725163AB3A1}"/>
                  </a:ext>
                </a:extLst>
              </p:cNvPr>
              <p:cNvPicPr/>
              <p:nvPr/>
            </p:nvPicPr>
            <p:blipFill>
              <a:blip r:embed="rId8"/>
              <a:stretch>
                <a:fillRect/>
              </a:stretch>
            </p:blipFill>
            <p:spPr>
              <a:xfrm>
                <a:off x="7788733" y="3041689"/>
                <a:ext cx="18000" cy="18000"/>
              </a:xfrm>
              <a:prstGeom prst="rect">
                <a:avLst/>
              </a:prstGeom>
            </p:spPr>
          </p:pic>
        </mc:Fallback>
      </mc:AlternateContent>
      <p:grpSp>
        <p:nvGrpSpPr>
          <p:cNvPr id="40" name="Group 39">
            <a:extLst>
              <a:ext uri="{FF2B5EF4-FFF2-40B4-BE49-F238E27FC236}">
                <a16:creationId xmlns:a16="http://schemas.microsoft.com/office/drawing/2014/main" id="{72D2F3E1-5279-5AE5-BC93-DD2B127E5632}"/>
              </a:ext>
            </a:extLst>
          </p:cNvPr>
          <p:cNvGrpSpPr/>
          <p:nvPr/>
        </p:nvGrpSpPr>
        <p:grpSpPr>
          <a:xfrm>
            <a:off x="4232653" y="4253089"/>
            <a:ext cx="360" cy="360"/>
            <a:chOff x="4232653" y="4253089"/>
            <a:chExt cx="360" cy="360"/>
          </a:xfrm>
        </p:grpSpPr>
        <mc:AlternateContent xmlns:mc="http://schemas.openxmlformats.org/markup-compatibility/2006" xmlns:p14="http://schemas.microsoft.com/office/powerpoint/2010/main">
          <mc:Choice Requires="p14">
            <p:contentPart p14:bwMode="auto" r:id="rId9">
              <p14:nvContentPartPr>
                <p14:cNvPr id="36" name="Ink 35">
                  <a:extLst>
                    <a:ext uri="{FF2B5EF4-FFF2-40B4-BE49-F238E27FC236}">
                      <a16:creationId xmlns:a16="http://schemas.microsoft.com/office/drawing/2014/main" id="{D0E9FF0C-A3E8-B39C-21F0-3225C88C5772}"/>
                    </a:ext>
                  </a:extLst>
                </p14:cNvPr>
                <p14:cNvContentPartPr/>
                <p14:nvPr/>
              </p14:nvContentPartPr>
              <p14:xfrm>
                <a:off x="4232653" y="4253089"/>
                <a:ext cx="360" cy="360"/>
              </p14:xfrm>
            </p:contentPart>
          </mc:Choice>
          <mc:Fallback xmlns="">
            <p:pic>
              <p:nvPicPr>
                <p:cNvPr id="36" name="Ink 35">
                  <a:extLst>
                    <a:ext uri="{FF2B5EF4-FFF2-40B4-BE49-F238E27FC236}">
                      <a16:creationId xmlns:a16="http://schemas.microsoft.com/office/drawing/2014/main" id="{D0E9FF0C-A3E8-B39C-21F0-3225C88C5772}"/>
                    </a:ext>
                  </a:extLst>
                </p:cNvPr>
                <p:cNvPicPr/>
                <p:nvPr/>
              </p:nvPicPr>
              <p:blipFill>
                <a:blip r:embed="rId8"/>
                <a:stretch>
                  <a:fillRect/>
                </a:stretch>
              </p:blipFill>
              <p:spPr>
                <a:xfrm>
                  <a:off x="4223653" y="42440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CC51ED2A-EE7C-A04C-AF2D-2C278ED26EDF}"/>
                    </a:ext>
                  </a:extLst>
                </p14:cNvPr>
                <p14:cNvContentPartPr/>
                <p14:nvPr/>
              </p14:nvContentPartPr>
              <p14:xfrm>
                <a:off x="4232653" y="4253089"/>
                <a:ext cx="360" cy="360"/>
              </p14:xfrm>
            </p:contentPart>
          </mc:Choice>
          <mc:Fallback xmlns="">
            <p:pic>
              <p:nvPicPr>
                <p:cNvPr id="37" name="Ink 36">
                  <a:extLst>
                    <a:ext uri="{FF2B5EF4-FFF2-40B4-BE49-F238E27FC236}">
                      <a16:creationId xmlns:a16="http://schemas.microsoft.com/office/drawing/2014/main" id="{CC51ED2A-EE7C-A04C-AF2D-2C278ED26EDF}"/>
                    </a:ext>
                  </a:extLst>
                </p:cNvPr>
                <p:cNvPicPr/>
                <p:nvPr/>
              </p:nvPicPr>
              <p:blipFill>
                <a:blip r:embed="rId8"/>
                <a:stretch>
                  <a:fillRect/>
                </a:stretch>
              </p:blipFill>
              <p:spPr>
                <a:xfrm>
                  <a:off x="4223653" y="42440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630CCBFC-B796-2B07-B32B-0C714DD6D77C}"/>
                    </a:ext>
                  </a:extLst>
                </p14:cNvPr>
                <p14:cNvContentPartPr/>
                <p14:nvPr/>
              </p14:nvContentPartPr>
              <p14:xfrm>
                <a:off x="4232653" y="4253089"/>
                <a:ext cx="360" cy="360"/>
              </p14:xfrm>
            </p:contentPart>
          </mc:Choice>
          <mc:Fallback xmlns="">
            <p:pic>
              <p:nvPicPr>
                <p:cNvPr id="38" name="Ink 37">
                  <a:extLst>
                    <a:ext uri="{FF2B5EF4-FFF2-40B4-BE49-F238E27FC236}">
                      <a16:creationId xmlns:a16="http://schemas.microsoft.com/office/drawing/2014/main" id="{630CCBFC-B796-2B07-B32B-0C714DD6D77C}"/>
                    </a:ext>
                  </a:extLst>
                </p:cNvPr>
                <p:cNvPicPr/>
                <p:nvPr/>
              </p:nvPicPr>
              <p:blipFill>
                <a:blip r:embed="rId8"/>
                <a:stretch>
                  <a:fillRect/>
                </a:stretch>
              </p:blipFill>
              <p:spPr>
                <a:xfrm>
                  <a:off x="4223653" y="42440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Ink 38">
                  <a:extLst>
                    <a:ext uri="{FF2B5EF4-FFF2-40B4-BE49-F238E27FC236}">
                      <a16:creationId xmlns:a16="http://schemas.microsoft.com/office/drawing/2014/main" id="{B77465EA-266B-E868-6D81-684DA19711B0}"/>
                    </a:ext>
                  </a:extLst>
                </p14:cNvPr>
                <p14:cNvContentPartPr/>
                <p14:nvPr/>
              </p14:nvContentPartPr>
              <p14:xfrm>
                <a:off x="4232653" y="4253089"/>
                <a:ext cx="360" cy="360"/>
              </p14:xfrm>
            </p:contentPart>
          </mc:Choice>
          <mc:Fallback xmlns="">
            <p:pic>
              <p:nvPicPr>
                <p:cNvPr id="39" name="Ink 38">
                  <a:extLst>
                    <a:ext uri="{FF2B5EF4-FFF2-40B4-BE49-F238E27FC236}">
                      <a16:creationId xmlns:a16="http://schemas.microsoft.com/office/drawing/2014/main" id="{B77465EA-266B-E868-6D81-684DA19711B0}"/>
                    </a:ext>
                  </a:extLst>
                </p:cNvPr>
                <p:cNvPicPr/>
                <p:nvPr/>
              </p:nvPicPr>
              <p:blipFill>
                <a:blip r:embed="rId8"/>
                <a:stretch>
                  <a:fillRect/>
                </a:stretch>
              </p:blipFill>
              <p:spPr>
                <a:xfrm>
                  <a:off x="4223653" y="4244089"/>
                  <a:ext cx="18000" cy="18000"/>
                </a:xfrm>
                <a:prstGeom prst="rect">
                  <a:avLst/>
                </a:prstGeom>
              </p:spPr>
            </p:pic>
          </mc:Fallback>
        </mc:AlternateContent>
      </p:grpSp>
      <p:cxnSp>
        <p:nvCxnSpPr>
          <p:cNvPr id="43" name="Straight Arrow Connector 42">
            <a:extLst>
              <a:ext uri="{FF2B5EF4-FFF2-40B4-BE49-F238E27FC236}">
                <a16:creationId xmlns:a16="http://schemas.microsoft.com/office/drawing/2014/main" id="{1DA151E0-FC32-EA3A-12A8-24D00DF7FAA2}"/>
              </a:ext>
            </a:extLst>
          </p:cNvPr>
          <p:cNvCxnSpPr>
            <a:cxnSpLocks/>
          </p:cNvCxnSpPr>
          <p:nvPr/>
        </p:nvCxnSpPr>
        <p:spPr>
          <a:xfrm flipH="1">
            <a:off x="2209800" y="3003479"/>
            <a:ext cx="2326924" cy="349321"/>
          </a:xfrm>
          <a:prstGeom prst="straightConnector1">
            <a:avLst/>
          </a:prstGeom>
          <a:ln w="130175">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46" name="Graphic 45" descr="Bonfire">
            <a:extLst>
              <a:ext uri="{FF2B5EF4-FFF2-40B4-BE49-F238E27FC236}">
                <a16:creationId xmlns:a16="http://schemas.microsoft.com/office/drawing/2014/main" id="{966FD44B-EFEE-4E25-4099-C95463C5D47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861815" y="5184598"/>
            <a:ext cx="1447440" cy="1447440"/>
          </a:xfrm>
          <a:prstGeom prst="rect">
            <a:avLst/>
          </a:prstGeom>
        </p:spPr>
      </p:pic>
      <p:sp>
        <p:nvSpPr>
          <p:cNvPr id="48" name="TextBox 47">
            <a:extLst>
              <a:ext uri="{FF2B5EF4-FFF2-40B4-BE49-F238E27FC236}">
                <a16:creationId xmlns:a16="http://schemas.microsoft.com/office/drawing/2014/main" id="{063C1066-A124-CDB3-3588-37D42949EC9A}"/>
              </a:ext>
            </a:extLst>
          </p:cNvPr>
          <p:cNvSpPr txBox="1"/>
          <p:nvPr/>
        </p:nvSpPr>
        <p:spPr>
          <a:xfrm>
            <a:off x="3246746" y="228600"/>
            <a:ext cx="3733800" cy="369332"/>
          </a:xfrm>
          <a:prstGeom prst="rect">
            <a:avLst/>
          </a:prstGeom>
          <a:noFill/>
        </p:spPr>
        <p:txBody>
          <a:bodyPr wrap="square" rtlCol="0">
            <a:spAutoFit/>
          </a:bodyPr>
          <a:lstStyle/>
          <a:p>
            <a:r>
              <a:rPr lang="en-US" b="1" dirty="0">
                <a:solidFill>
                  <a:srgbClr val="FF0000"/>
                </a:solidFill>
              </a:rPr>
              <a:t>TRAUMA REORGANIZED CNS</a:t>
            </a:r>
          </a:p>
        </p:txBody>
      </p:sp>
      <p:sp>
        <p:nvSpPr>
          <p:cNvPr id="7" name="TextBox 6">
            <a:extLst>
              <a:ext uri="{FF2B5EF4-FFF2-40B4-BE49-F238E27FC236}">
                <a16:creationId xmlns:a16="http://schemas.microsoft.com/office/drawing/2014/main" id="{188C30B4-7FDF-12D8-5AE2-E534AF983C8A}"/>
              </a:ext>
            </a:extLst>
          </p:cNvPr>
          <p:cNvSpPr txBox="1"/>
          <p:nvPr/>
        </p:nvSpPr>
        <p:spPr>
          <a:xfrm>
            <a:off x="4232654" y="958044"/>
            <a:ext cx="3311146" cy="1200329"/>
          </a:xfrm>
          <a:prstGeom prst="rect">
            <a:avLst/>
          </a:prstGeom>
          <a:noFill/>
        </p:spPr>
        <p:txBody>
          <a:bodyPr wrap="square" rtlCol="0">
            <a:spAutoFit/>
          </a:bodyPr>
          <a:lstStyle/>
          <a:p>
            <a:r>
              <a:rPr lang="en-US" dirty="0">
                <a:solidFill>
                  <a:srgbClr val="FF0000"/>
                </a:solidFill>
              </a:rPr>
              <a:t>OVERWHELMING EMOTIONS:</a:t>
            </a:r>
          </a:p>
          <a:p>
            <a:r>
              <a:rPr lang="en-US" dirty="0">
                <a:solidFill>
                  <a:srgbClr val="FF0000"/>
                </a:solidFill>
              </a:rPr>
              <a:t>Fear, Panic, Helplessness.</a:t>
            </a:r>
          </a:p>
          <a:p>
            <a:r>
              <a:rPr lang="en-US" dirty="0">
                <a:solidFill>
                  <a:srgbClr val="FF0000"/>
                </a:solidFill>
              </a:rPr>
              <a:t>Flight, Fight, Freeze behaviors</a:t>
            </a:r>
          </a:p>
          <a:p>
            <a:endParaRPr lang="en-US" dirty="0"/>
          </a:p>
        </p:txBody>
      </p:sp>
      <p:sp>
        <p:nvSpPr>
          <p:cNvPr id="9" name="Arrow: Curved Left 8">
            <a:extLst>
              <a:ext uri="{FF2B5EF4-FFF2-40B4-BE49-F238E27FC236}">
                <a16:creationId xmlns:a16="http://schemas.microsoft.com/office/drawing/2014/main" id="{4496CA62-2680-AC01-EE7F-E81C95601F35}"/>
              </a:ext>
            </a:extLst>
          </p:cNvPr>
          <p:cNvSpPr/>
          <p:nvPr/>
        </p:nvSpPr>
        <p:spPr>
          <a:xfrm rot="763869">
            <a:off x="8370215" y="3080743"/>
            <a:ext cx="526549" cy="2994042"/>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Arrow: Curved Left 9">
            <a:extLst>
              <a:ext uri="{FF2B5EF4-FFF2-40B4-BE49-F238E27FC236}">
                <a16:creationId xmlns:a16="http://schemas.microsoft.com/office/drawing/2014/main" id="{A8DC78BB-D56A-C441-EC45-4A978BADF536}"/>
              </a:ext>
            </a:extLst>
          </p:cNvPr>
          <p:cNvSpPr/>
          <p:nvPr/>
        </p:nvSpPr>
        <p:spPr>
          <a:xfrm rot="15465658" flipH="1">
            <a:off x="3537991" y="1601742"/>
            <a:ext cx="515811" cy="411696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Arrow: Curved Left 10">
            <a:extLst>
              <a:ext uri="{FF2B5EF4-FFF2-40B4-BE49-F238E27FC236}">
                <a16:creationId xmlns:a16="http://schemas.microsoft.com/office/drawing/2014/main" id="{42853C66-50C1-A68B-61E5-59E95FD483CC}"/>
              </a:ext>
            </a:extLst>
          </p:cNvPr>
          <p:cNvSpPr/>
          <p:nvPr/>
        </p:nvSpPr>
        <p:spPr>
          <a:xfrm rot="15465658" flipH="1">
            <a:off x="3596627" y="1608485"/>
            <a:ext cx="491275" cy="4116963"/>
          </a:xfrm>
          <a:prstGeom prst="curvedLeftArrow">
            <a:avLst/>
          </a:prstGeom>
          <a:solidFill>
            <a:srgbClr val="FF0000"/>
          </a:solid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 name="Straight Arrow Connector 11">
            <a:extLst>
              <a:ext uri="{FF2B5EF4-FFF2-40B4-BE49-F238E27FC236}">
                <a16:creationId xmlns:a16="http://schemas.microsoft.com/office/drawing/2014/main" id="{4BE94D30-33BA-F4D3-ACCB-B826F8A2FD45}"/>
              </a:ext>
            </a:extLst>
          </p:cNvPr>
          <p:cNvCxnSpPr>
            <a:cxnSpLocks/>
          </p:cNvCxnSpPr>
          <p:nvPr/>
        </p:nvCxnSpPr>
        <p:spPr>
          <a:xfrm flipH="1" flipV="1">
            <a:off x="5836578" y="3405189"/>
            <a:ext cx="640080" cy="2012879"/>
          </a:xfrm>
          <a:prstGeom prst="straightConnector1">
            <a:avLst/>
          </a:prstGeom>
          <a:ln w="1270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FEABC664-3532-E642-551F-CE259261312F}"/>
              </a:ext>
            </a:extLst>
          </p:cNvPr>
          <p:cNvSpPr txBox="1"/>
          <p:nvPr/>
        </p:nvSpPr>
        <p:spPr>
          <a:xfrm>
            <a:off x="5394075" y="5544113"/>
            <a:ext cx="1513812" cy="923330"/>
          </a:xfrm>
          <a:prstGeom prst="rect">
            <a:avLst/>
          </a:prstGeom>
          <a:noFill/>
        </p:spPr>
        <p:txBody>
          <a:bodyPr wrap="none" rtlCol="0">
            <a:spAutoFit/>
          </a:bodyPr>
          <a:lstStyle/>
          <a:p>
            <a:r>
              <a:rPr lang="en-US" sz="5400" dirty="0">
                <a:solidFill>
                  <a:srgbClr val="FF0000"/>
                </a:solidFill>
              </a:rPr>
              <a:t>PAIN</a:t>
            </a:r>
          </a:p>
        </p:txBody>
      </p:sp>
      <p:sp>
        <p:nvSpPr>
          <p:cNvPr id="3" name="Title 1">
            <a:extLst>
              <a:ext uri="{FF2B5EF4-FFF2-40B4-BE49-F238E27FC236}">
                <a16:creationId xmlns:a16="http://schemas.microsoft.com/office/drawing/2014/main" id="{3D708ACB-1833-1769-D478-D37E2C7313C0}"/>
              </a:ext>
            </a:extLst>
          </p:cNvPr>
          <p:cNvSpPr txBox="1">
            <a:spLocks/>
          </p:cNvSpPr>
          <p:nvPr/>
        </p:nvSpPr>
        <p:spPr>
          <a:xfrm>
            <a:off x="628650" y="292401"/>
            <a:ext cx="78867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US" sz="2800" b="1" dirty="0"/>
              <a:t> </a:t>
            </a:r>
            <a:r>
              <a:rPr lang="en-US" sz="3100" b="1" dirty="0">
                <a:effectLst>
                  <a:outerShdw blurRad="38100" dist="38100" dir="2700000" algn="tl">
                    <a:srgbClr val="000000">
                      <a:alpha val="43137"/>
                    </a:srgbClr>
                  </a:outerShdw>
                </a:effectLst>
              </a:rPr>
              <a:t>More than trauma induced hyperalgesia</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r>
              <a:rPr lang="en-US" sz="2800" dirty="0"/>
              <a:t>Focus on pain as a means of coping</a:t>
            </a:r>
          </a:p>
        </p:txBody>
      </p:sp>
      <p:sp>
        <p:nvSpPr>
          <p:cNvPr id="16" name="TextBox 15">
            <a:extLst>
              <a:ext uri="{FF2B5EF4-FFF2-40B4-BE49-F238E27FC236}">
                <a16:creationId xmlns:a16="http://schemas.microsoft.com/office/drawing/2014/main" id="{954ACF7D-B2B5-8893-A184-DFAB8AEF3279}"/>
              </a:ext>
            </a:extLst>
          </p:cNvPr>
          <p:cNvSpPr txBox="1"/>
          <p:nvPr/>
        </p:nvSpPr>
        <p:spPr>
          <a:xfrm>
            <a:off x="6905777" y="1826423"/>
            <a:ext cx="2123871" cy="1477328"/>
          </a:xfrm>
          <a:prstGeom prst="rect">
            <a:avLst/>
          </a:prstGeom>
          <a:noFill/>
        </p:spPr>
        <p:txBody>
          <a:bodyPr wrap="square" rtlCol="0">
            <a:spAutoFit/>
          </a:bodyPr>
          <a:lstStyle/>
          <a:p>
            <a:r>
              <a:rPr lang="en-US" b="1" dirty="0"/>
              <a:t>Focus on Pain </a:t>
            </a:r>
          </a:p>
          <a:p>
            <a:r>
              <a:rPr lang="en-US" dirty="0"/>
              <a:t>Hypervigilance, but also perhaps to cope with overwhelming emotions</a:t>
            </a:r>
          </a:p>
        </p:txBody>
      </p:sp>
    </p:spTree>
    <p:extLst>
      <p:ext uri="{BB962C8B-B14F-4D97-AF65-F5344CB8AC3E}">
        <p14:creationId xmlns:p14="http://schemas.microsoft.com/office/powerpoint/2010/main" val="35732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xit" presetSubtype="0" fill="hold" nodeType="withEffect">
                                  <p:stCondLst>
                                    <p:cond delay="0"/>
                                  </p:stCondLst>
                                  <p:childTnLst>
                                    <p:animEffect transition="out" filter="fade">
                                      <p:cBhvr>
                                        <p:cTn id="28" dur="1000"/>
                                        <p:tgtEl>
                                          <p:spTgt spid="15"/>
                                        </p:tgtEl>
                                      </p:cBhvr>
                                    </p:animEffect>
                                    <p:set>
                                      <p:cBhvr>
                                        <p:cTn id="29" dur="1" fill="hold">
                                          <p:stCondLst>
                                            <p:cond delay="999"/>
                                          </p:stCondLst>
                                        </p:cTn>
                                        <p:tgtEl>
                                          <p:spTgt spid="15"/>
                                        </p:tgtEl>
                                        <p:attrNameLst>
                                          <p:attrName>style.visibility</p:attrName>
                                        </p:attrNameLst>
                                      </p:cBhvr>
                                      <p:to>
                                        <p:strVal val="hidden"/>
                                      </p:to>
                                    </p:set>
                                  </p:childTnLst>
                                </p:cTn>
                              </p:par>
                              <p:par>
                                <p:cTn id="30" presetID="9" presetClass="exit" presetSubtype="0" fill="hold" grpId="0" nodeType="withEffect">
                                  <p:stCondLst>
                                    <p:cond delay="0"/>
                                  </p:stCondLst>
                                  <p:childTnLst>
                                    <p:animEffect transition="out" filter="dissolv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par>
                          <p:cTn id="47" fill="hold">
                            <p:stCondLst>
                              <p:cond delay="500"/>
                            </p:stCondLst>
                            <p:childTnLst>
                              <p:par>
                                <p:cTn id="48" presetID="26" presetClass="emph" presetSubtype="0" repeatCount="3000" fill="hold" nodeType="afterEffect">
                                  <p:stCondLst>
                                    <p:cond delay="0"/>
                                  </p:stCondLst>
                                  <p:childTnLst>
                                    <p:animEffect transition="out" filter="fade">
                                      <p:cBhvr>
                                        <p:cTn id="49" dur="1000" tmFilter="0, 0; .2, .5; .8, .5; 1, 0"/>
                                        <p:tgtEl>
                                          <p:spTgt spid="2"/>
                                        </p:tgtEl>
                                      </p:cBhvr>
                                    </p:animEffect>
                                    <p:animScale>
                                      <p:cBhvr>
                                        <p:cTn id="50" dur="500" autoRev="1" fill="hold"/>
                                        <p:tgtEl>
                                          <p:spTgt spid="2"/>
                                        </p:tgtEl>
                                      </p:cBhvr>
                                      <p:by x="105000" y="105000"/>
                                    </p:animScale>
                                  </p:childTnLst>
                                </p:cTn>
                              </p:par>
                              <p:par>
                                <p:cTn id="51" presetID="10" presetClass="entr" presetSubtype="0" fill="hold" grpId="0" nodeType="withEffect">
                                  <p:stCondLst>
                                    <p:cond delay="11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childTnLst>
                                </p:cTn>
                              </p:par>
                            </p:childTnLst>
                          </p:cTn>
                        </p:par>
                        <p:par>
                          <p:cTn id="54" fill="hold">
                            <p:stCondLst>
                              <p:cond delay="3500"/>
                            </p:stCondLst>
                            <p:childTnLst>
                              <p:par>
                                <p:cTn id="55" presetID="1"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up)">
                                      <p:cBhvr>
                                        <p:cTn id="61" dur="1000"/>
                                        <p:tgtEl>
                                          <p:spTgt spid="9"/>
                                        </p:tgtEl>
                                      </p:cBhvr>
                                    </p:animEffect>
                                  </p:childTnLst>
                                </p:cTn>
                              </p:par>
                            </p:childTnLst>
                          </p:cTn>
                        </p:par>
                        <p:par>
                          <p:cTn id="62" fill="hold">
                            <p:stCondLst>
                              <p:cond delay="1000"/>
                            </p:stCondLst>
                            <p:childTnLst>
                              <p:par>
                                <p:cTn id="63" presetID="10" presetClass="entr" presetSubtype="0" fill="hold" nodeType="afterEffect">
                                  <p:stCondLst>
                                    <p:cond delay="50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3000"/>
                                        <p:tgtEl>
                                          <p:spTgt spid="4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3000"/>
                                        <p:tgtEl>
                                          <p:spTgt spid="17"/>
                                        </p:tgtEl>
                                      </p:cBhvr>
                                    </p:animEffect>
                                  </p:childTnLst>
                                </p:cTn>
                              </p:par>
                              <p:par>
                                <p:cTn id="69" presetID="10" presetClass="exit" presetSubtype="0" fill="hold" grpId="0" nodeType="withEffect">
                                  <p:stCondLst>
                                    <p:cond delay="0"/>
                                  </p:stCondLst>
                                  <p:childTnLst>
                                    <p:animEffect transition="out" filter="fade">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1000"/>
                                        <p:tgtEl>
                                          <p:spTgt spid="12"/>
                                        </p:tgtEl>
                                      </p:cBhvr>
                                    </p:animEffect>
                                  </p:childTnLst>
                                </p:cTn>
                              </p:par>
                            </p:childTnLst>
                          </p:cTn>
                        </p:par>
                        <p:par>
                          <p:cTn id="77" fill="hold">
                            <p:stCondLst>
                              <p:cond delay="1000"/>
                            </p:stCondLst>
                            <p:childTnLst>
                              <p:par>
                                <p:cTn id="78" presetID="22" presetClass="entr" presetSubtype="2"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right)">
                                      <p:cBhvr>
                                        <p:cTn id="80" dur="1000"/>
                                        <p:tgtEl>
                                          <p:spTgt spid="43"/>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1000"/>
                                        <p:tgtEl>
                                          <p:spTgt spid="11"/>
                                        </p:tgtEl>
                                      </p:cBhvr>
                                    </p:animEffect>
                                  </p:childTnLst>
                                </p:cTn>
                              </p:par>
                              <p:par>
                                <p:cTn id="85" presetID="26" presetClass="emph" presetSubtype="0" repeatCount="3000" fill="hold" grpId="1" nodeType="withEffect">
                                  <p:stCondLst>
                                    <p:cond delay="0"/>
                                  </p:stCondLst>
                                  <p:childTnLst>
                                    <p:animEffect transition="out" filter="fade">
                                      <p:cBhvr>
                                        <p:cTn id="86" dur="500" tmFilter="0, 0; .2, .5; .8, .5; 1, 0"/>
                                        <p:tgtEl>
                                          <p:spTgt spid="9"/>
                                        </p:tgtEl>
                                      </p:cBhvr>
                                    </p:animEffect>
                                    <p:animScale>
                                      <p:cBhvr>
                                        <p:cTn id="8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48" grpId="0"/>
      <p:bldP spid="7" grpId="0"/>
      <p:bldP spid="9" grpId="0" animBg="1"/>
      <p:bldP spid="9" grpId="1" animBg="1"/>
      <p:bldP spid="10" grpId="0" animBg="1"/>
      <p:bldP spid="11" grpId="0" animBg="1"/>
      <p:bldP spid="17" grpId="0"/>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19400"/>
            <a:ext cx="7315200" cy="1143000"/>
          </a:xfrm>
        </p:spPr>
        <p:txBody>
          <a:bodyPr>
            <a:normAutofit fontScale="90000"/>
          </a:bodyPr>
          <a:lstStyle/>
          <a:p>
            <a:r>
              <a:rPr lang="en-US" sz="2400" dirty="0">
                <a:solidFill>
                  <a:srgbClr val="002060"/>
                </a:solidFill>
                <a:effectLst/>
              </a:rPr>
              <a:t>The next two slides describe a patient who was caught up in a hostage situation 3 years ago.  She was unharmed – physically.</a:t>
            </a:r>
            <a:br>
              <a:rPr lang="en-US" sz="2400" dirty="0">
                <a:solidFill>
                  <a:srgbClr val="002060"/>
                </a:solidFill>
                <a:effectLst/>
              </a:rPr>
            </a:br>
            <a:r>
              <a:rPr lang="en-US" sz="2400" dirty="0">
                <a:solidFill>
                  <a:srgbClr val="002060"/>
                </a:solidFill>
                <a:effectLst/>
              </a:rPr>
              <a:t/>
            </a:r>
            <a:br>
              <a:rPr lang="en-US" sz="2400" dirty="0">
                <a:solidFill>
                  <a:srgbClr val="002060"/>
                </a:solidFill>
                <a:effectLst/>
              </a:rPr>
            </a:br>
            <a:r>
              <a:rPr lang="en-US" sz="2400" dirty="0">
                <a:solidFill>
                  <a:srgbClr val="002060"/>
                </a:solidFill>
                <a:effectLst/>
              </a:rPr>
              <a:t>She presented to IPCA in referral from her PCP with complaints of 3 years of diffuse pain that was not responding to opioid at high doses.</a:t>
            </a:r>
            <a:br>
              <a:rPr lang="en-US" sz="2400" dirty="0">
                <a:solidFill>
                  <a:srgbClr val="002060"/>
                </a:solidFill>
                <a:effectLst/>
              </a:rPr>
            </a:br>
            <a:r>
              <a:rPr lang="en-US" sz="2400" dirty="0">
                <a:solidFill>
                  <a:srgbClr val="002060"/>
                </a:solidFill>
                <a:effectLst/>
              </a:rPr>
              <a:t/>
            </a:r>
            <a:br>
              <a:rPr lang="en-US" sz="2400" dirty="0">
                <a:solidFill>
                  <a:srgbClr val="002060"/>
                </a:solidFill>
                <a:effectLst/>
              </a:rPr>
            </a:br>
            <a:r>
              <a:rPr lang="en-US" sz="2400" dirty="0">
                <a:solidFill>
                  <a:srgbClr val="002060"/>
                </a:solidFill>
                <a:effectLst/>
              </a:rPr>
              <a:t>Referring diagnosis was “fibromyalgia”</a:t>
            </a:r>
          </a:p>
        </p:txBody>
      </p:sp>
      <p:sp>
        <p:nvSpPr>
          <p:cNvPr id="7" name="Footer Placeholder 5">
            <a:extLst>
              <a:ext uri="{FF2B5EF4-FFF2-40B4-BE49-F238E27FC236}">
                <a16:creationId xmlns:a16="http://schemas.microsoft.com/office/drawing/2014/main" id="{1EB130A0-232A-4F97-B233-F73F27A92C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2020 Center for Change National Eating Disorders Conference for Professionals </a:t>
            </a:r>
          </a:p>
        </p:txBody>
      </p:sp>
      <p:sp>
        <p:nvSpPr>
          <p:cNvPr id="3" name="Rectangle 2"/>
          <p:cNvSpPr/>
          <p:nvPr/>
        </p:nvSpPr>
        <p:spPr>
          <a:xfrm>
            <a:off x="-26504" y="11006"/>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95300" y="1515576"/>
            <a:ext cx="8153400" cy="4893647"/>
          </a:xfrm>
          <a:prstGeom prst="rect">
            <a:avLst/>
          </a:prstGeom>
        </p:spPr>
        <p:txBody>
          <a:bodyPr vert="horz" lIns="91440" tIns="45720" rIns="91440" bIns="45720" rtlCol="0" anchor="ctr">
            <a:spAutoFit/>
          </a:bodyPr>
          <a:lstStyle>
            <a:lvl1pPr algn="l" defTabSz="914400" rtl="0" eaLnBrk="1" latinLnBrk="0" hangingPunct="1">
              <a:spcBef>
                <a:spcPct val="0"/>
              </a:spcBef>
              <a:buNone/>
              <a:defRPr sz="2800" kern="1200">
                <a:solidFill>
                  <a:schemeClr val="bg1"/>
                </a:solidFill>
                <a:latin typeface="Kalinga" panose="020B0502040204020203" pitchFamily="34" charset="0"/>
                <a:ea typeface="+mj-ea"/>
                <a:cs typeface="Kalinga" panose="020B0502040204020203" pitchFamily="34" charset="0"/>
              </a:defRPr>
            </a:lvl1pPr>
          </a:lstStyle>
          <a:p>
            <a:pPr algn="ctr"/>
            <a:r>
              <a:rPr lang="en-US" sz="2400" dirty="0">
                <a:solidFill>
                  <a:srgbClr val="B3B995"/>
                </a:solidFill>
              </a:rPr>
              <a:t/>
            </a:r>
            <a:br>
              <a:rPr lang="en-US" sz="2400" dirty="0">
                <a:solidFill>
                  <a:srgbClr val="B3B995"/>
                </a:solidFill>
              </a:rPr>
            </a:br>
            <a:r>
              <a:rPr lang="en-US" dirty="0">
                <a:solidFill>
                  <a:srgbClr val="B3B995"/>
                </a:solidFill>
              </a:rPr>
              <a:t>1 month before the pain started, this patient was caught up in a hostage situation. </a:t>
            </a:r>
            <a:br>
              <a:rPr lang="en-US" dirty="0">
                <a:solidFill>
                  <a:srgbClr val="B3B995"/>
                </a:solidFill>
              </a:rPr>
            </a:br>
            <a:r>
              <a:rPr lang="en-US" dirty="0">
                <a:solidFill>
                  <a:srgbClr val="B3B995"/>
                </a:solidFill>
              </a:rPr>
              <a:t>  She was unharmed (physically).</a:t>
            </a:r>
          </a:p>
          <a:p>
            <a:pPr algn="ctr"/>
            <a:endParaRPr lang="en-US" dirty="0">
              <a:solidFill>
                <a:srgbClr val="B3B995"/>
              </a:solidFill>
            </a:endParaRPr>
          </a:p>
          <a:p>
            <a:pPr algn="ctr"/>
            <a:endParaRPr lang="en-US" dirty="0">
              <a:solidFill>
                <a:srgbClr val="B3B995"/>
              </a:solidFill>
            </a:endParaRPr>
          </a:p>
          <a:p>
            <a:pPr algn="ctr"/>
            <a:r>
              <a:rPr lang="en-US" dirty="0">
                <a:solidFill>
                  <a:srgbClr val="B3B995"/>
                </a:solidFill>
              </a:rPr>
              <a:t>ACE score: 6/10</a:t>
            </a:r>
          </a:p>
          <a:p>
            <a:pPr algn="ctr"/>
            <a:endParaRPr lang="en-US" sz="2400" dirty="0">
              <a:solidFill>
                <a:srgbClr val="B3B995"/>
              </a:solidFill>
            </a:endParaRPr>
          </a:p>
          <a:p>
            <a:pPr algn="ctr"/>
            <a:endParaRPr lang="en-US" sz="2400" dirty="0">
              <a:solidFill>
                <a:srgbClr val="B3B995"/>
              </a:solidFill>
            </a:endParaRPr>
          </a:p>
          <a:p>
            <a:pPr algn="ctr"/>
            <a:r>
              <a:rPr lang="en-US" sz="2400" dirty="0">
                <a:solidFill>
                  <a:srgbClr val="B3B995"/>
                </a:solidFill>
              </a:rPr>
              <a:t/>
            </a:r>
            <a:br>
              <a:rPr lang="en-US" sz="2400" dirty="0">
                <a:solidFill>
                  <a:srgbClr val="B3B995"/>
                </a:solidFill>
              </a:rPr>
            </a:br>
            <a:endParaRPr lang="en-US" sz="2400" dirty="0">
              <a:solidFill>
                <a:srgbClr val="B3B995"/>
              </a:solidFill>
            </a:endParaRPr>
          </a:p>
          <a:p>
            <a:pPr algn="ctr"/>
            <a:endParaRPr lang="en-US" sz="2400" dirty="0">
              <a:solidFill>
                <a:srgbClr val="B3B995"/>
              </a:solidFill>
            </a:endParaRPr>
          </a:p>
        </p:txBody>
      </p:sp>
      <p:sp>
        <p:nvSpPr>
          <p:cNvPr id="5" name="Snip and Round Single Corner Rectangle 2"/>
          <p:cNvSpPr/>
          <p:nvPr/>
        </p:nvSpPr>
        <p:spPr>
          <a:xfrm flipH="1" flipV="1">
            <a:off x="-26504" y="0"/>
            <a:ext cx="3379304"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313" y="54664"/>
            <a:ext cx="3356113" cy="631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55F27"/>
                </a:solidFill>
                <a:latin typeface="Kalinga" panose="020B0502040204020203" pitchFamily="34" charset="0"/>
                <a:ea typeface="+mj-ea"/>
                <a:cs typeface="Kalinga" panose="020B0502040204020203" pitchFamily="34" charset="0"/>
              </a:defRPr>
            </a:lvl1pPr>
          </a:lstStyle>
          <a:p>
            <a:pPr algn="ctr"/>
            <a:r>
              <a:rPr lang="en-US" sz="2400" dirty="0">
                <a:solidFill>
                  <a:schemeClr val="bg1"/>
                </a:solidFill>
              </a:rPr>
              <a:t>CASE STUDY</a:t>
            </a:r>
          </a:p>
        </p:txBody>
      </p:sp>
    </p:spTree>
    <p:extLst>
      <p:ext uri="{BB962C8B-B14F-4D97-AF65-F5344CB8AC3E}">
        <p14:creationId xmlns:p14="http://schemas.microsoft.com/office/powerpoint/2010/main" val="187073709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E1EE-6461-4AF4-8E74-872DA4151B3B}"/>
              </a:ext>
            </a:extLst>
          </p:cNvPr>
          <p:cNvSpPr>
            <a:spLocks noGrp="1"/>
          </p:cNvSpPr>
          <p:nvPr>
            <p:ph type="title"/>
          </p:nvPr>
        </p:nvSpPr>
        <p:spPr>
          <a:xfrm>
            <a:off x="685800" y="503237"/>
            <a:ext cx="7886700" cy="1325563"/>
          </a:xfrm>
        </p:spPr>
        <p:txBody>
          <a:bodyPr>
            <a:normAutofit fontScale="90000"/>
          </a:bodyPr>
          <a:lstStyle/>
          <a:p>
            <a:pPr algn="ctr"/>
            <a:r>
              <a:rPr lang="en-US" dirty="0">
                <a:latin typeface="AdvTT3713a231+20"/>
              </a:rPr>
              <a:t>Review: How trauma induced reorganization of the CNS may </a:t>
            </a:r>
            <a:r>
              <a:rPr lang="en-US" i="1" dirty="0">
                <a:latin typeface="AdvTT3713a231+20"/>
              </a:rPr>
              <a:t>cause</a:t>
            </a:r>
            <a:r>
              <a:rPr lang="en-US" dirty="0">
                <a:latin typeface="AdvTT3713a231+20"/>
              </a:rPr>
              <a:t> pain in the absence of tissue damage</a:t>
            </a:r>
          </a:p>
        </p:txBody>
      </p:sp>
      <p:sp>
        <p:nvSpPr>
          <p:cNvPr id="3" name="Content Placeholder 2">
            <a:extLst>
              <a:ext uri="{FF2B5EF4-FFF2-40B4-BE49-F238E27FC236}">
                <a16:creationId xmlns:a16="http://schemas.microsoft.com/office/drawing/2014/main" id="{9702902C-F272-401C-9EC1-011022E6BEAE}"/>
              </a:ext>
            </a:extLst>
          </p:cNvPr>
          <p:cNvSpPr>
            <a:spLocks noGrp="1"/>
          </p:cNvSpPr>
          <p:nvPr>
            <p:ph idx="1"/>
          </p:nvPr>
        </p:nvSpPr>
        <p:spPr>
          <a:xfrm>
            <a:off x="628650" y="2659062"/>
            <a:ext cx="8058150" cy="4351338"/>
          </a:xfrm>
        </p:spPr>
        <p:txBody>
          <a:bodyPr/>
          <a:lstStyle/>
          <a:p>
            <a:pPr marL="514350" indent="-514350">
              <a:buFont typeface="+mj-lt"/>
              <a:buAutoNum type="arabicPeriod"/>
            </a:pPr>
            <a:r>
              <a:rPr lang="en-US" dirty="0"/>
              <a:t>Trauma Induced Central sensitization: altered sensory processing</a:t>
            </a:r>
          </a:p>
          <a:p>
            <a:pPr marL="514350" indent="-514350">
              <a:buFont typeface="+mj-lt"/>
              <a:buAutoNum type="arabicPeriod"/>
            </a:pPr>
            <a:r>
              <a:rPr lang="en-US" dirty="0"/>
              <a:t>Triggered trauma memories of Pain</a:t>
            </a:r>
          </a:p>
          <a:p>
            <a:pPr marL="514350" indent="-514350">
              <a:spcBef>
                <a:spcPts val="1200"/>
              </a:spcBef>
              <a:buFont typeface="+mj-lt"/>
              <a:buAutoNum type="arabicPeriod"/>
            </a:pPr>
            <a:r>
              <a:rPr lang="en-US" dirty="0"/>
              <a:t>Trauma may also cause innocuous pain to be misinterpreted, because of Pain – Threat confusion</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572953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E1EE-6461-4AF4-8E74-872DA4151B3B}"/>
              </a:ext>
            </a:extLst>
          </p:cNvPr>
          <p:cNvSpPr>
            <a:spLocks noGrp="1"/>
          </p:cNvSpPr>
          <p:nvPr>
            <p:ph type="title"/>
          </p:nvPr>
        </p:nvSpPr>
        <p:spPr>
          <a:xfrm>
            <a:off x="533400" y="152400"/>
            <a:ext cx="8305800" cy="1325563"/>
          </a:xfrm>
        </p:spPr>
        <p:txBody>
          <a:bodyPr/>
          <a:lstStyle/>
          <a:p>
            <a:r>
              <a:rPr lang="en-US" dirty="0"/>
              <a:t>How </a:t>
            </a:r>
            <a:r>
              <a:rPr lang="en-US" i="1" dirty="0"/>
              <a:t>often</a:t>
            </a:r>
            <a:r>
              <a:rPr lang="en-US" dirty="0"/>
              <a:t> does trauma cause pain?</a:t>
            </a:r>
          </a:p>
        </p:txBody>
      </p:sp>
      <p:sp>
        <p:nvSpPr>
          <p:cNvPr id="3" name="Content Placeholder 2">
            <a:extLst>
              <a:ext uri="{FF2B5EF4-FFF2-40B4-BE49-F238E27FC236}">
                <a16:creationId xmlns:a16="http://schemas.microsoft.com/office/drawing/2014/main" id="{9702902C-F272-401C-9EC1-011022E6BEAE}"/>
              </a:ext>
            </a:extLst>
          </p:cNvPr>
          <p:cNvSpPr>
            <a:spLocks noGrp="1"/>
          </p:cNvSpPr>
          <p:nvPr>
            <p:ph idx="1"/>
          </p:nvPr>
        </p:nvSpPr>
        <p:spPr>
          <a:xfrm>
            <a:off x="628650" y="2659062"/>
            <a:ext cx="7886700" cy="4351338"/>
          </a:xfrm>
        </p:spPr>
        <p:txBody>
          <a:bodyPr/>
          <a:lstStyle/>
          <a:p>
            <a:pPr marL="0" indent="0">
              <a:buNone/>
            </a:pPr>
            <a:endParaRPr lang="en-US" dirty="0"/>
          </a:p>
          <a:p>
            <a:endParaRPr lang="en-US" dirty="0"/>
          </a:p>
        </p:txBody>
      </p:sp>
    </p:spTree>
    <p:extLst>
      <p:ext uri="{BB962C8B-B14F-4D97-AF65-F5344CB8AC3E}">
        <p14:creationId xmlns:p14="http://schemas.microsoft.com/office/powerpoint/2010/main" val="1189863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8F7D-83F7-490E-BB40-F72A5CE538D5}"/>
              </a:ext>
            </a:extLst>
          </p:cNvPr>
          <p:cNvSpPr>
            <a:spLocks noGrp="1"/>
          </p:cNvSpPr>
          <p:nvPr>
            <p:ph type="title"/>
          </p:nvPr>
        </p:nvSpPr>
        <p:spPr>
          <a:xfrm>
            <a:off x="855406" y="598050"/>
            <a:ext cx="7433187" cy="1325563"/>
          </a:xfrm>
        </p:spPr>
        <p:txBody>
          <a:bodyPr>
            <a:normAutofit/>
          </a:bodyPr>
          <a:lstStyle/>
          <a:p>
            <a:pPr algn="ctr"/>
            <a:r>
              <a:rPr lang="en-US" sz="3200" b="1" dirty="0"/>
              <a:t>Psychological Trauma (PTSD) Prevalence</a:t>
            </a:r>
          </a:p>
        </p:txBody>
      </p:sp>
      <p:sp>
        <p:nvSpPr>
          <p:cNvPr id="3" name="Content Placeholder 2">
            <a:extLst>
              <a:ext uri="{FF2B5EF4-FFF2-40B4-BE49-F238E27FC236}">
                <a16:creationId xmlns:a16="http://schemas.microsoft.com/office/drawing/2014/main" id="{7C760D41-A53E-46BD-929E-D7078C79B02B}"/>
              </a:ext>
            </a:extLst>
          </p:cNvPr>
          <p:cNvSpPr>
            <a:spLocks noGrp="1"/>
          </p:cNvSpPr>
          <p:nvPr>
            <p:ph idx="1"/>
          </p:nvPr>
        </p:nvSpPr>
        <p:spPr>
          <a:xfrm>
            <a:off x="914400" y="2362200"/>
            <a:ext cx="8115300" cy="4351338"/>
          </a:xfrm>
        </p:spPr>
        <p:txBody>
          <a:bodyPr>
            <a:normAutofit/>
          </a:bodyPr>
          <a:lstStyle/>
          <a:p>
            <a:pPr>
              <a:spcBef>
                <a:spcPts val="3000"/>
              </a:spcBef>
            </a:pPr>
            <a:r>
              <a:rPr lang="en-US" sz="3200" dirty="0"/>
              <a:t>The general U.S. population  6.8%</a:t>
            </a:r>
          </a:p>
          <a:p>
            <a:r>
              <a:rPr lang="en-US" sz="3200" dirty="0"/>
              <a:t>Chronic back pain* patients 20-42%</a:t>
            </a:r>
          </a:p>
          <a:p>
            <a:pPr marL="0" indent="0">
              <a:buNone/>
            </a:pPr>
            <a:endParaRPr lang="en-US" sz="3200" dirty="0"/>
          </a:p>
          <a:p>
            <a:pPr marL="0" indent="0">
              <a:buNone/>
            </a:pPr>
            <a:r>
              <a:rPr lang="en-US" sz="2400" dirty="0"/>
              <a:t>* chronic back pain prevalence in U.S. adults   </a:t>
            </a:r>
          </a:p>
          <a:p>
            <a:pPr marL="0" indent="0">
              <a:buNone/>
            </a:pPr>
            <a:r>
              <a:rPr lang="en-US" sz="2400" dirty="0"/>
              <a:t>   2000 = 16,000,000 people</a:t>
            </a:r>
          </a:p>
        </p:txBody>
      </p:sp>
      <p:sp>
        <p:nvSpPr>
          <p:cNvPr id="7" name="TextBox 6">
            <a:extLst>
              <a:ext uri="{FF2B5EF4-FFF2-40B4-BE49-F238E27FC236}">
                <a16:creationId xmlns:a16="http://schemas.microsoft.com/office/drawing/2014/main" id="{AE6CDE8E-7684-4D3B-B3C6-E257CFD87DA3}"/>
              </a:ext>
            </a:extLst>
          </p:cNvPr>
          <p:cNvSpPr txBox="1"/>
          <p:nvPr/>
        </p:nvSpPr>
        <p:spPr>
          <a:xfrm>
            <a:off x="1447800" y="6019800"/>
            <a:ext cx="8686800" cy="954107"/>
          </a:xfrm>
          <a:prstGeom prst="rect">
            <a:avLst/>
          </a:prstGeom>
          <a:noFill/>
        </p:spPr>
        <p:txBody>
          <a:bodyPr wrap="square" rtlCol="0">
            <a:spAutoFit/>
          </a:bodyPr>
          <a:lstStyle/>
          <a:p>
            <a:r>
              <a:rPr lang="en-US" sz="1400" dirty="0"/>
              <a:t>Sharp T. </a:t>
            </a:r>
            <a:r>
              <a:rPr lang="en-US" sz="1400" b="0" i="0" u="none" strike="noStrike" baseline="0" dirty="0">
                <a:latin typeface="AdvP67D9"/>
              </a:rPr>
              <a:t>CHRONIC PAIN AND POSTTRAUMATIC STRESS DISORDER: MUTUAL MAINTENANCE?</a:t>
            </a:r>
          </a:p>
          <a:p>
            <a:r>
              <a:rPr lang="en-US" sz="1400" b="0" i="0" u="none" strike="noStrike" baseline="0" dirty="0">
                <a:latin typeface="AdvP83FD"/>
              </a:rPr>
              <a:t>Clinical Psychology Review. 2001;21(6): 857–877</a:t>
            </a:r>
          </a:p>
          <a:p>
            <a:r>
              <a:rPr lang="en-US" sz="1400" dirty="0">
                <a:latin typeface="AdvP83FD"/>
              </a:rPr>
              <a:t>CHRONIC BACK PAIN Georgetown University health Policy Institute 2000</a:t>
            </a:r>
            <a:endParaRPr lang="en-US" sz="1400" b="0" i="0" u="none" strike="noStrike" baseline="0" dirty="0">
              <a:latin typeface="AdvP83FD"/>
            </a:endParaRPr>
          </a:p>
          <a:p>
            <a:pPr algn="ctr"/>
            <a:endParaRPr lang="en-US" sz="1400" dirty="0"/>
          </a:p>
        </p:txBody>
      </p:sp>
    </p:spTree>
    <p:extLst>
      <p:ext uri="{BB962C8B-B14F-4D97-AF65-F5344CB8AC3E}">
        <p14:creationId xmlns:p14="http://schemas.microsoft.com/office/powerpoint/2010/main" val="34950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38200"/>
            <a:ext cx="3886200" cy="728089"/>
          </a:xfrm>
        </p:spPr>
        <p:txBody>
          <a:bodyPr>
            <a:normAutofit/>
          </a:bodyPr>
          <a:lstStyle/>
          <a:p>
            <a:r>
              <a:rPr lang="en-US" sz="3600" b="1" dirty="0"/>
              <a:t>History Clues</a:t>
            </a:r>
          </a:p>
        </p:txBody>
      </p:sp>
      <p:sp>
        <p:nvSpPr>
          <p:cNvPr id="5" name="Content Placeholder 4"/>
          <p:cNvSpPr>
            <a:spLocks noGrp="1"/>
          </p:cNvSpPr>
          <p:nvPr>
            <p:ph idx="1"/>
          </p:nvPr>
        </p:nvSpPr>
        <p:spPr>
          <a:xfrm>
            <a:off x="457200" y="1600200"/>
            <a:ext cx="8839200" cy="5334000"/>
          </a:xfrm>
        </p:spPr>
        <p:txBody>
          <a:bodyPr>
            <a:normAutofit fontScale="92500" lnSpcReduction="10000"/>
          </a:bodyPr>
          <a:lstStyle/>
          <a:p>
            <a:pPr lvl="0"/>
            <a:r>
              <a:rPr lang="en-US" sz="3000" dirty="0"/>
              <a:t>Multiple somatic complaints</a:t>
            </a:r>
          </a:p>
          <a:p>
            <a:pPr lvl="0"/>
            <a:r>
              <a:rPr lang="en-US" sz="3000" dirty="0"/>
              <a:t>symptoms rotate and or shift from place to place in the body</a:t>
            </a:r>
          </a:p>
          <a:p>
            <a:pPr lvl="0"/>
            <a:r>
              <a:rPr lang="en-US" sz="3000" dirty="0"/>
              <a:t>diffuse whole body pain, numbness or weakness</a:t>
            </a:r>
          </a:p>
          <a:p>
            <a:pPr lvl="0"/>
            <a:r>
              <a:rPr lang="en-US" sz="3000" dirty="0"/>
              <a:t>Treatment and diagnosis resistant symptoms (multiple providers, treatments, and multiple diagnoses often in mutually exclusive)</a:t>
            </a:r>
          </a:p>
          <a:p>
            <a:pPr lvl="0"/>
            <a:r>
              <a:rPr lang="en-US" sz="3000" dirty="0"/>
              <a:t>onset after traumatic event</a:t>
            </a:r>
          </a:p>
          <a:p>
            <a:pPr lvl="0"/>
            <a:r>
              <a:rPr lang="en-US" sz="3000" dirty="0"/>
              <a:t>anxiety, depression, bipolar disorder present</a:t>
            </a:r>
          </a:p>
          <a:p>
            <a:pPr lvl="0"/>
            <a:r>
              <a:rPr lang="en-US" sz="3000" dirty="0"/>
              <a:t>PTSD diagnosis</a:t>
            </a:r>
          </a:p>
          <a:p>
            <a:pPr lvl="0"/>
            <a:r>
              <a:rPr lang="en-US" sz="3000" dirty="0"/>
              <a:t>use of benzodiazepine, opioid, THC</a:t>
            </a:r>
          </a:p>
          <a:p>
            <a:pPr lvl="0"/>
            <a:r>
              <a:rPr lang="en-US" sz="3000" dirty="0"/>
              <a:t>“I cry in pain”</a:t>
            </a:r>
          </a:p>
          <a:p>
            <a:pPr marL="0" indent="0">
              <a:buNone/>
            </a:pPr>
            <a:endParaRPr lang="en-US" dirty="0"/>
          </a:p>
        </p:txBody>
      </p:sp>
      <p:sp>
        <p:nvSpPr>
          <p:cNvPr id="4" name="Snip and Round Single Corner Rectangle 2"/>
          <p:cNvSpPr/>
          <p:nvPr/>
        </p:nvSpPr>
        <p:spPr>
          <a:xfrm flipH="1" flipV="1">
            <a:off x="-231382" y="-114787"/>
            <a:ext cx="6479782" cy="968854"/>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35"/>
          <p:cNvSpPr txBox="1">
            <a:spLocks noChangeArrowheads="1"/>
          </p:cNvSpPr>
          <p:nvPr/>
        </p:nvSpPr>
        <p:spPr bwMode="auto">
          <a:xfrm>
            <a:off x="189246" y="-45859"/>
            <a:ext cx="6055659" cy="830997"/>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solidFill>
                  <a:schemeClr val="bg1"/>
                </a:solidFill>
                <a:latin typeface="+mj-lt"/>
                <a:cs typeface="Kalinga" pitchFamily="34" charset="0"/>
              </a:rPr>
              <a:t>Neuropathic Pain From Threatening Experiences That Re-organize the Nervous System</a:t>
            </a:r>
          </a:p>
        </p:txBody>
      </p:sp>
    </p:spTree>
    <p:extLst>
      <p:ext uri="{BB962C8B-B14F-4D97-AF65-F5344CB8AC3E}">
        <p14:creationId xmlns:p14="http://schemas.microsoft.com/office/powerpoint/2010/main" val="146417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7748" y="1987969"/>
            <a:ext cx="8839200" cy="5334000"/>
          </a:xfrm>
        </p:spPr>
        <p:txBody>
          <a:bodyPr>
            <a:normAutofit/>
          </a:bodyPr>
          <a:lstStyle/>
          <a:p>
            <a:pPr marL="0" indent="0">
              <a:buNone/>
            </a:pPr>
            <a:r>
              <a:rPr lang="en-US" sz="3600" b="1" dirty="0">
                <a:latin typeface="+mj-lt"/>
                <a:ea typeface="+mj-ea"/>
                <a:cs typeface="+mj-cs"/>
              </a:rPr>
              <a:t>Medical exam</a:t>
            </a:r>
          </a:p>
          <a:p>
            <a:r>
              <a:rPr lang="en-US" sz="3600" dirty="0"/>
              <a:t>non organic neurological findings</a:t>
            </a:r>
          </a:p>
          <a:p>
            <a:r>
              <a:rPr lang="en-US" sz="3600" dirty="0"/>
              <a:t>Crying during the visit </a:t>
            </a:r>
          </a:p>
          <a:p>
            <a:pPr marL="0" indent="0">
              <a:buNone/>
            </a:pPr>
            <a:r>
              <a:rPr lang="en-US" sz="3600" b="1" dirty="0">
                <a:latin typeface="+mj-lt"/>
                <a:ea typeface="+mj-ea"/>
                <a:cs typeface="+mj-cs"/>
              </a:rPr>
              <a:t>After medical exam and work up</a:t>
            </a:r>
          </a:p>
          <a:p>
            <a:pPr lvl="0"/>
            <a:r>
              <a:rPr lang="en-US" sz="3600" dirty="0"/>
              <a:t>No clear physical explanation of patient symptoms is evident, Or physical findings don't completely explain patient symptoms</a:t>
            </a:r>
          </a:p>
          <a:p>
            <a:pPr marL="0" indent="0">
              <a:buNone/>
            </a:pPr>
            <a:endParaRPr lang="en-US" dirty="0"/>
          </a:p>
        </p:txBody>
      </p:sp>
      <p:sp>
        <p:nvSpPr>
          <p:cNvPr id="4" name="Snip and Round Single Corner Rectangle 2"/>
          <p:cNvSpPr/>
          <p:nvPr/>
        </p:nvSpPr>
        <p:spPr>
          <a:xfrm flipH="1" flipV="1">
            <a:off x="-231382" y="-114787"/>
            <a:ext cx="6479782" cy="968854"/>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35"/>
          <p:cNvSpPr txBox="1">
            <a:spLocks noChangeArrowheads="1"/>
          </p:cNvSpPr>
          <p:nvPr/>
        </p:nvSpPr>
        <p:spPr bwMode="auto">
          <a:xfrm>
            <a:off x="199367" y="0"/>
            <a:ext cx="6055659" cy="138499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solidFill>
                  <a:schemeClr val="bg1"/>
                </a:solidFill>
                <a:latin typeface="+mj-lt"/>
                <a:cs typeface="Kalinga" pitchFamily="34" charset="0"/>
              </a:rPr>
              <a:t>Neuropathic Pain From Threatening Experiences That Re-organize the Nervous System</a:t>
            </a:r>
          </a:p>
          <a:p>
            <a:pPr>
              <a:spcBef>
                <a:spcPct val="50000"/>
              </a:spcBef>
            </a:pPr>
            <a:endParaRPr lang="en-US" sz="2400" b="1" dirty="0">
              <a:solidFill>
                <a:schemeClr val="bg1"/>
              </a:solidFill>
              <a:latin typeface="+mj-lt"/>
              <a:cs typeface="Kalinga" pitchFamily="34" charset="0"/>
            </a:endParaRPr>
          </a:p>
        </p:txBody>
      </p:sp>
    </p:spTree>
    <p:extLst>
      <p:ext uri="{BB962C8B-B14F-4D97-AF65-F5344CB8AC3E}">
        <p14:creationId xmlns:p14="http://schemas.microsoft.com/office/powerpoint/2010/main" val="168451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7748" y="1987969"/>
            <a:ext cx="8839200" cy="5334000"/>
          </a:xfrm>
        </p:spPr>
        <p:txBody>
          <a:bodyPr>
            <a:normAutofit/>
          </a:bodyPr>
          <a:lstStyle/>
          <a:p>
            <a:pPr marL="0" indent="0">
              <a:buNone/>
            </a:pPr>
            <a:r>
              <a:rPr lang="en-US" sz="3600" b="1" dirty="0">
                <a:latin typeface="+mj-lt"/>
                <a:ea typeface="+mj-ea"/>
                <a:cs typeface="+mj-cs"/>
              </a:rPr>
              <a:t>Response to pain relieving procedures</a:t>
            </a:r>
          </a:p>
          <a:p>
            <a:r>
              <a:rPr lang="en-US" dirty="0"/>
              <a:t>Unexpected pain</a:t>
            </a:r>
          </a:p>
          <a:p>
            <a:r>
              <a:rPr lang="en-US" dirty="0"/>
              <a:t>Unexpected emotional responses</a:t>
            </a:r>
          </a:p>
          <a:p>
            <a:r>
              <a:rPr lang="en-US" dirty="0"/>
              <a:t>Too quiet</a:t>
            </a:r>
          </a:p>
          <a:p>
            <a:r>
              <a:rPr lang="en-US" dirty="0"/>
              <a:t>Nothing shows any sustained benefit</a:t>
            </a:r>
          </a:p>
        </p:txBody>
      </p:sp>
      <p:sp>
        <p:nvSpPr>
          <p:cNvPr id="4" name="Snip and Round Single Corner Rectangle 2"/>
          <p:cNvSpPr/>
          <p:nvPr/>
        </p:nvSpPr>
        <p:spPr>
          <a:xfrm flipH="1" flipV="1">
            <a:off x="-231382" y="-114787"/>
            <a:ext cx="6479782" cy="968854"/>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35"/>
          <p:cNvSpPr txBox="1">
            <a:spLocks noChangeArrowheads="1"/>
          </p:cNvSpPr>
          <p:nvPr/>
        </p:nvSpPr>
        <p:spPr bwMode="auto">
          <a:xfrm>
            <a:off x="199367" y="0"/>
            <a:ext cx="6055659" cy="138499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400" b="1" dirty="0">
                <a:solidFill>
                  <a:schemeClr val="bg1"/>
                </a:solidFill>
                <a:latin typeface="+mj-lt"/>
                <a:cs typeface="Kalinga" pitchFamily="34" charset="0"/>
              </a:rPr>
              <a:t>Neuropathic Pain From Threatening Experiences That Re-organize the Nervous System</a:t>
            </a:r>
          </a:p>
          <a:p>
            <a:pPr>
              <a:spcBef>
                <a:spcPct val="50000"/>
              </a:spcBef>
            </a:pPr>
            <a:endParaRPr lang="en-US" sz="2400" b="1" dirty="0">
              <a:solidFill>
                <a:schemeClr val="bg1"/>
              </a:solidFill>
              <a:latin typeface="+mj-lt"/>
              <a:cs typeface="Kalinga" pitchFamily="34" charset="0"/>
            </a:endParaRPr>
          </a:p>
        </p:txBody>
      </p:sp>
    </p:spTree>
    <p:extLst>
      <p:ext uri="{BB962C8B-B14F-4D97-AF65-F5344CB8AC3E}">
        <p14:creationId xmlns:p14="http://schemas.microsoft.com/office/powerpoint/2010/main" val="2453499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Lady Gaga with her hair pulled back and simple ear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556375" cy="3687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0733" y="4495800"/>
            <a:ext cx="6553200" cy="2308324"/>
          </a:xfrm>
          <a:prstGeom prst="rect">
            <a:avLst/>
          </a:prstGeom>
          <a:noFill/>
        </p:spPr>
        <p:txBody>
          <a:bodyPr wrap="square" rtlCol="0">
            <a:spAutoFit/>
          </a:bodyPr>
          <a:lstStyle/>
          <a:p>
            <a:r>
              <a:rPr lang="en-US" dirty="0"/>
              <a:t>"I get so irritated with people who don't believe fibromyalgia is real. For me, and I think for many others, it's really a cyclone of anxiety, depression, PTSD, trauma, and panic disorder, all of which sends </a:t>
            </a:r>
            <a:r>
              <a:rPr lang="en-US" b="1" dirty="0"/>
              <a:t>the nervous system into overdrive, and then you have nerve pain as a result</a:t>
            </a:r>
            <a:r>
              <a:rPr lang="en-US" dirty="0"/>
              <a:t>,“     </a:t>
            </a:r>
            <a:r>
              <a:rPr lang="en-US" i="1" dirty="0"/>
              <a:t>Gaga: Five foot two</a:t>
            </a:r>
          </a:p>
          <a:p>
            <a:endParaRPr lang="en-US" dirty="0"/>
          </a:p>
          <a:p>
            <a:r>
              <a:rPr lang="en-US" sz="1200" dirty="0"/>
              <a:t>https://globalnews.ca/news/4438236/what-is-fibromyalgia-lady-gaga/#:~:text=%E2%80%9CI%20get%20so%20irritated%20with,nerve%20pain%20as%20a%20result.%E2%80%9D</a:t>
            </a:r>
          </a:p>
        </p:txBody>
      </p:sp>
    </p:spTree>
    <p:extLst>
      <p:ext uri="{BB962C8B-B14F-4D97-AF65-F5344CB8AC3E}">
        <p14:creationId xmlns:p14="http://schemas.microsoft.com/office/powerpoint/2010/main" val="3547862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2">
            <a:extLst>
              <a:ext uri="{FF2B5EF4-FFF2-40B4-BE49-F238E27FC236}">
                <a16:creationId xmlns:a16="http://schemas.microsoft.com/office/drawing/2014/main" id="{7793A5E2-2277-DDA7-942B-B15BD4572232}"/>
              </a:ext>
            </a:extLst>
          </p:cNvPr>
          <p:cNvSpPr/>
          <p:nvPr/>
        </p:nvSpPr>
        <p:spPr>
          <a:xfrm flipH="1" flipV="1">
            <a:off x="-231382" y="-114787"/>
            <a:ext cx="6479782" cy="968854"/>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D1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92067"/>
            <a:ext cx="5943600" cy="762000"/>
          </a:xfrm>
        </p:spPr>
        <p:txBody>
          <a:bodyPr/>
          <a:lstStyle/>
          <a:p>
            <a:pPr algn="l"/>
            <a:r>
              <a:rPr lang="en-US" sz="2800" dirty="0">
                <a:solidFill>
                  <a:schemeClr val="bg1"/>
                </a:solidFill>
                <a:latin typeface="+mn-lt"/>
              </a:rPr>
              <a:t>4. Emotional Pain</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pPr>
              <a:spcBef>
                <a:spcPts val="3000"/>
              </a:spcBef>
            </a:pPr>
            <a:r>
              <a:rPr lang="en-US" sz="2800" dirty="0"/>
              <a:t>Social rejection</a:t>
            </a:r>
          </a:p>
          <a:p>
            <a:pPr>
              <a:spcBef>
                <a:spcPts val="3000"/>
              </a:spcBef>
            </a:pPr>
            <a:r>
              <a:rPr lang="en-US" sz="2800" dirty="0"/>
              <a:t>Grief</a:t>
            </a:r>
          </a:p>
          <a:p>
            <a:pPr>
              <a:spcBef>
                <a:spcPts val="3000"/>
              </a:spcBef>
            </a:pPr>
            <a:r>
              <a:rPr lang="en-US" sz="2800" dirty="0"/>
              <a:t>Isolation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Social interactions mediate pain perception</a:t>
            </a:r>
          </a:p>
        </p:txBody>
      </p:sp>
      <p:sp>
        <p:nvSpPr>
          <p:cNvPr id="3" name="Content Placeholder 2"/>
          <p:cNvSpPr>
            <a:spLocks noGrp="1"/>
          </p:cNvSpPr>
          <p:nvPr>
            <p:ph idx="1"/>
          </p:nvPr>
        </p:nvSpPr>
        <p:spPr>
          <a:xfrm>
            <a:off x="762000" y="2445185"/>
            <a:ext cx="7886700" cy="2593975"/>
          </a:xfrm>
        </p:spPr>
        <p:txBody>
          <a:bodyPr>
            <a:normAutofit fontScale="92500"/>
          </a:bodyPr>
          <a:lstStyle/>
          <a:p>
            <a:pPr>
              <a:spcAft>
                <a:spcPts val="1200"/>
              </a:spcAft>
            </a:pPr>
            <a:r>
              <a:rPr lang="en-US" dirty="0"/>
              <a:t>Socially isolated people have a lower pain threshold</a:t>
            </a:r>
          </a:p>
          <a:p>
            <a:pPr>
              <a:spcAft>
                <a:spcPts val="1200"/>
              </a:spcAft>
            </a:pPr>
            <a:r>
              <a:rPr lang="en-US" dirty="0"/>
              <a:t>Degree of social support at diagnosis of RA predicts pain intensity at 3 year follow up</a:t>
            </a:r>
          </a:p>
          <a:p>
            <a:r>
              <a:rPr lang="en-US" dirty="0"/>
              <a:t>Pain scores correlate positively with perceived social support in people with chronic musculoskeletal pain</a:t>
            </a:r>
          </a:p>
        </p:txBody>
      </p:sp>
      <p:sp>
        <p:nvSpPr>
          <p:cNvPr id="4" name="TextBox 3"/>
          <p:cNvSpPr txBox="1"/>
          <p:nvPr/>
        </p:nvSpPr>
        <p:spPr>
          <a:xfrm>
            <a:off x="2819400" y="5867400"/>
            <a:ext cx="7677150" cy="738664"/>
          </a:xfrm>
          <a:prstGeom prst="rect">
            <a:avLst/>
          </a:prstGeom>
          <a:noFill/>
        </p:spPr>
        <p:txBody>
          <a:bodyPr wrap="square" rtlCol="0">
            <a:spAutoFit/>
          </a:bodyPr>
          <a:lstStyle/>
          <a:p>
            <a:r>
              <a:rPr lang="en-US" sz="1400" dirty="0"/>
              <a:t>Eisenberg N. Pain 2006;126:132-8</a:t>
            </a:r>
          </a:p>
          <a:p>
            <a:r>
              <a:rPr lang="en-US" sz="1400" dirty="0"/>
              <a:t>Evers A. </a:t>
            </a:r>
            <a:r>
              <a:rPr lang="en-US" sz="1400" dirty="0" err="1"/>
              <a:t>Beh</a:t>
            </a:r>
            <a:r>
              <a:rPr lang="en-US" sz="1400" dirty="0"/>
              <a:t> Res </a:t>
            </a:r>
            <a:r>
              <a:rPr lang="en-US" sz="1400" dirty="0" err="1"/>
              <a:t>Ther</a:t>
            </a:r>
            <a:r>
              <a:rPr lang="en-US" sz="1400" dirty="0"/>
              <a:t>. 2003;41:1295-1310</a:t>
            </a:r>
          </a:p>
          <a:p>
            <a:r>
              <a:rPr lang="en-US" sz="1400" dirty="0"/>
              <a:t>Hsu. </a:t>
            </a:r>
            <a:r>
              <a:rPr lang="en-US" sz="1400" dirty="0" err="1"/>
              <a:t>Clin</a:t>
            </a:r>
            <a:r>
              <a:rPr lang="en-US" sz="1400" dirty="0"/>
              <a:t> J Pain 2014;30:713-23</a:t>
            </a:r>
          </a:p>
        </p:txBody>
      </p:sp>
    </p:spTree>
    <p:extLst>
      <p:ext uri="{BB962C8B-B14F-4D97-AF65-F5344CB8AC3E}">
        <p14:creationId xmlns:p14="http://schemas.microsoft.com/office/powerpoint/2010/main" val="2305785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Pain 2022 ?</a:t>
            </a:r>
          </a:p>
        </p:txBody>
      </p:sp>
      <p:sp>
        <p:nvSpPr>
          <p:cNvPr id="4" name="Content Placeholder 3"/>
          <p:cNvSpPr>
            <a:spLocks noGrp="1"/>
          </p:cNvSpPr>
          <p:nvPr>
            <p:ph idx="1"/>
          </p:nvPr>
        </p:nvSpPr>
        <p:spPr>
          <a:xfrm>
            <a:off x="4038600" y="1460500"/>
            <a:ext cx="4648200" cy="5334000"/>
          </a:xfrm>
        </p:spPr>
        <p:txBody>
          <a:bodyPr>
            <a:noAutofit/>
          </a:bodyPr>
          <a:lstStyle/>
          <a:p>
            <a:pPr>
              <a:lnSpc>
                <a:spcPct val="100000"/>
              </a:lnSpc>
              <a:spcBef>
                <a:spcPts val="0"/>
              </a:spcBef>
            </a:pPr>
            <a:r>
              <a:rPr lang="en-US" i="1" dirty="0"/>
              <a:t>Nociception</a:t>
            </a:r>
          </a:p>
          <a:p>
            <a:pPr marL="0" indent="0">
              <a:lnSpc>
                <a:spcPct val="100000"/>
              </a:lnSpc>
              <a:spcBef>
                <a:spcPts val="0"/>
              </a:spcBef>
              <a:buNone/>
            </a:pPr>
            <a:endParaRPr lang="en-US" i="1" dirty="0"/>
          </a:p>
          <a:p>
            <a:pPr>
              <a:lnSpc>
                <a:spcPct val="100000"/>
              </a:lnSpc>
              <a:spcBef>
                <a:spcPts val="0"/>
              </a:spcBef>
            </a:pPr>
            <a:r>
              <a:rPr lang="en-US" i="1" dirty="0"/>
              <a:t>Neuropathic central sensitization from physical nerve damage or disease</a:t>
            </a:r>
          </a:p>
          <a:p>
            <a:pPr marL="0" indent="0">
              <a:lnSpc>
                <a:spcPct val="100000"/>
              </a:lnSpc>
              <a:spcBef>
                <a:spcPts val="0"/>
              </a:spcBef>
              <a:buNone/>
            </a:pPr>
            <a:endParaRPr lang="en-US" i="1" dirty="0"/>
          </a:p>
          <a:p>
            <a:pPr>
              <a:lnSpc>
                <a:spcPct val="100000"/>
              </a:lnSpc>
              <a:spcBef>
                <a:spcPts val="0"/>
              </a:spcBef>
            </a:pPr>
            <a:r>
              <a:rPr lang="en-US" i="1" dirty="0"/>
              <a:t>Neuropathic from the stress of threat exposure </a:t>
            </a:r>
          </a:p>
          <a:p>
            <a:pPr lvl="1">
              <a:lnSpc>
                <a:spcPct val="100000"/>
              </a:lnSpc>
              <a:spcBef>
                <a:spcPts val="0"/>
              </a:spcBef>
            </a:pPr>
            <a:r>
              <a:rPr lang="en-US" i="1" dirty="0"/>
              <a:t>central sensitization </a:t>
            </a:r>
          </a:p>
          <a:p>
            <a:pPr lvl="1">
              <a:lnSpc>
                <a:spcPct val="100000"/>
              </a:lnSpc>
              <a:spcBef>
                <a:spcPts val="0"/>
              </a:spcBef>
            </a:pPr>
            <a:r>
              <a:rPr lang="en-US" i="1" dirty="0"/>
              <a:t>triggered trauma memories</a:t>
            </a:r>
          </a:p>
          <a:p>
            <a:pPr marL="457200" lvl="1" indent="0">
              <a:lnSpc>
                <a:spcPct val="100000"/>
              </a:lnSpc>
              <a:spcBef>
                <a:spcPts val="0"/>
              </a:spcBef>
              <a:buNone/>
            </a:pPr>
            <a:r>
              <a:rPr lang="en-US" i="1" dirty="0"/>
              <a:t>                 </a:t>
            </a:r>
          </a:p>
          <a:p>
            <a:pPr>
              <a:lnSpc>
                <a:spcPct val="100000"/>
              </a:lnSpc>
              <a:spcBef>
                <a:spcPts val="0"/>
              </a:spcBef>
            </a:pPr>
            <a:r>
              <a:rPr lang="en-US" i="1" dirty="0"/>
              <a:t>Grief, Rejection, Isolation</a:t>
            </a:r>
          </a:p>
        </p:txBody>
      </p:sp>
      <p:sp>
        <p:nvSpPr>
          <p:cNvPr id="5" name="Rectangle 4"/>
          <p:cNvSpPr/>
          <p:nvPr/>
        </p:nvSpPr>
        <p:spPr>
          <a:xfrm>
            <a:off x="228600" y="1460500"/>
            <a:ext cx="3492500" cy="1569660"/>
          </a:xfrm>
          <a:prstGeom prst="rect">
            <a:avLst/>
          </a:prstGeom>
        </p:spPr>
        <p:txBody>
          <a:bodyPr wrap="square">
            <a:noAutofit/>
          </a:bodyPr>
          <a:lstStyle/>
          <a:p>
            <a:pPr algn="r"/>
            <a:r>
              <a:rPr lang="en-US" sz="2400" dirty="0"/>
              <a:t>An experience produced by any combination of the 4 phenomena that can activate brain pain circuits </a:t>
            </a:r>
          </a:p>
          <a:p>
            <a:pPr algn="r"/>
            <a:endParaRPr lang="en-US" sz="2400" dirty="0"/>
          </a:p>
          <a:p>
            <a:pPr algn="r"/>
            <a:endParaRPr lang="en-US" sz="2400" dirty="0"/>
          </a:p>
          <a:p>
            <a:pPr algn="r"/>
            <a:endParaRPr lang="en-US" sz="2400" dirty="0"/>
          </a:p>
        </p:txBody>
      </p:sp>
    </p:spTree>
    <p:extLst>
      <p:ext uri="{BB962C8B-B14F-4D97-AF65-F5344CB8AC3E}">
        <p14:creationId xmlns:p14="http://schemas.microsoft.com/office/powerpoint/2010/main" val="6953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19400"/>
            <a:ext cx="7315200" cy="1143000"/>
          </a:xfrm>
        </p:spPr>
        <p:txBody>
          <a:bodyPr>
            <a:normAutofit fontScale="90000"/>
          </a:bodyPr>
          <a:lstStyle/>
          <a:p>
            <a:r>
              <a:rPr lang="en-US" sz="2400" dirty="0">
                <a:solidFill>
                  <a:srgbClr val="002060"/>
                </a:solidFill>
                <a:effectLst/>
              </a:rPr>
              <a:t>The next two slides describe a patient who was caught up in a hostage situation 3 years ago.  She was unharmed – physically.</a:t>
            </a:r>
            <a:br>
              <a:rPr lang="en-US" sz="2400" dirty="0">
                <a:solidFill>
                  <a:srgbClr val="002060"/>
                </a:solidFill>
                <a:effectLst/>
              </a:rPr>
            </a:br>
            <a:r>
              <a:rPr lang="en-US" sz="2400" dirty="0">
                <a:solidFill>
                  <a:srgbClr val="002060"/>
                </a:solidFill>
                <a:effectLst/>
              </a:rPr>
              <a:t/>
            </a:r>
            <a:br>
              <a:rPr lang="en-US" sz="2400" dirty="0">
                <a:solidFill>
                  <a:srgbClr val="002060"/>
                </a:solidFill>
                <a:effectLst/>
              </a:rPr>
            </a:br>
            <a:r>
              <a:rPr lang="en-US" sz="2400" dirty="0">
                <a:solidFill>
                  <a:srgbClr val="002060"/>
                </a:solidFill>
                <a:effectLst/>
              </a:rPr>
              <a:t>She presented to IPCA in referral from her PCP with complaints of 3 years of diffuse pain that was not responding to opioid at high doses.</a:t>
            </a:r>
            <a:br>
              <a:rPr lang="en-US" sz="2400" dirty="0">
                <a:solidFill>
                  <a:srgbClr val="002060"/>
                </a:solidFill>
                <a:effectLst/>
              </a:rPr>
            </a:br>
            <a:r>
              <a:rPr lang="en-US" sz="2400" dirty="0">
                <a:solidFill>
                  <a:srgbClr val="002060"/>
                </a:solidFill>
                <a:effectLst/>
              </a:rPr>
              <a:t/>
            </a:r>
            <a:br>
              <a:rPr lang="en-US" sz="2400" dirty="0">
                <a:solidFill>
                  <a:srgbClr val="002060"/>
                </a:solidFill>
                <a:effectLst/>
              </a:rPr>
            </a:br>
            <a:r>
              <a:rPr lang="en-US" sz="2400" dirty="0">
                <a:solidFill>
                  <a:srgbClr val="002060"/>
                </a:solidFill>
                <a:effectLst/>
              </a:rPr>
              <a:t>Referring diagnosis was “fibromyalgia”</a:t>
            </a:r>
          </a:p>
        </p:txBody>
      </p:sp>
      <p:sp>
        <p:nvSpPr>
          <p:cNvPr id="7" name="Footer Placeholder 5">
            <a:extLst>
              <a:ext uri="{FF2B5EF4-FFF2-40B4-BE49-F238E27FC236}">
                <a16:creationId xmlns:a16="http://schemas.microsoft.com/office/drawing/2014/main" id="{1EB130A0-232A-4F97-B233-F73F27A92C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2020 Center for Change National Eating Disorders Conference for Professionals </a:t>
            </a:r>
          </a:p>
        </p:txBody>
      </p:sp>
      <p:sp>
        <p:nvSpPr>
          <p:cNvPr id="3" name="Rectangle 2"/>
          <p:cNvSpPr/>
          <p:nvPr/>
        </p:nvSpPr>
        <p:spPr>
          <a:xfrm>
            <a:off x="-26504" y="11006"/>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95300" y="989112"/>
            <a:ext cx="8153400" cy="5570756"/>
          </a:xfrm>
          <a:prstGeom prst="rect">
            <a:avLst/>
          </a:prstGeom>
        </p:spPr>
        <p:txBody>
          <a:bodyPr vert="horz" lIns="91440" tIns="45720" rIns="91440" bIns="45720" rtlCol="0" anchor="ctr">
            <a:spAutoFit/>
          </a:bodyPr>
          <a:lstStyle>
            <a:lvl1pPr algn="l" defTabSz="914400" rtl="0" eaLnBrk="1" latinLnBrk="0" hangingPunct="1">
              <a:spcBef>
                <a:spcPct val="0"/>
              </a:spcBef>
              <a:buNone/>
              <a:defRPr sz="2800" kern="1200">
                <a:solidFill>
                  <a:schemeClr val="bg1"/>
                </a:solidFill>
                <a:latin typeface="Kalinga" panose="020B0502040204020203" pitchFamily="34" charset="0"/>
                <a:ea typeface="+mj-ea"/>
                <a:cs typeface="Kalinga" panose="020B0502040204020203" pitchFamily="34" charset="0"/>
              </a:defRPr>
            </a:lvl1pPr>
          </a:lstStyle>
          <a:p>
            <a:pPr algn="ctr"/>
            <a:endParaRPr lang="en-US" sz="2600" dirty="0">
              <a:solidFill>
                <a:srgbClr val="B3B995"/>
              </a:solidFill>
            </a:endParaRPr>
          </a:p>
          <a:p>
            <a:pPr algn="ctr"/>
            <a:r>
              <a:rPr lang="en-US" sz="2600" dirty="0">
                <a:solidFill>
                  <a:srgbClr val="B3B995"/>
                </a:solidFill>
              </a:rPr>
              <a:t>Treatment started 1 week after initial visit with somatic experiencing followed by EMDR when she was ready</a:t>
            </a:r>
          </a:p>
          <a:p>
            <a:pPr algn="ctr"/>
            <a:endParaRPr lang="en-US" sz="2600" dirty="0">
              <a:solidFill>
                <a:srgbClr val="B3B995"/>
              </a:solidFill>
            </a:endParaRPr>
          </a:p>
          <a:p>
            <a:pPr algn="ctr"/>
            <a:r>
              <a:rPr lang="en-US" sz="2600" dirty="0">
                <a:solidFill>
                  <a:srgbClr val="B3B995"/>
                </a:solidFill>
              </a:rPr>
              <a:t>She recovered and went back to work</a:t>
            </a:r>
          </a:p>
          <a:p>
            <a:pPr algn="ctr"/>
            <a:r>
              <a:rPr lang="en-US" sz="2600" dirty="0">
                <a:solidFill>
                  <a:srgbClr val="B3B995"/>
                </a:solidFill>
              </a:rPr>
              <a:t> </a:t>
            </a:r>
          </a:p>
          <a:p>
            <a:pPr algn="ctr"/>
            <a:r>
              <a:rPr lang="en-US" sz="2600" dirty="0">
                <a:solidFill>
                  <a:srgbClr val="B3B995"/>
                </a:solidFill>
              </a:rPr>
              <a:t>At the beginning of her 4 month follow up visit she casually mentioned </a:t>
            </a:r>
            <a:r>
              <a:rPr lang="en-US" sz="2600" i="1" dirty="0">
                <a:solidFill>
                  <a:srgbClr val="B3B995"/>
                </a:solidFill>
              </a:rPr>
              <a:t>“By the way I stopped the pain meds (opioid) on my own”</a:t>
            </a:r>
          </a:p>
          <a:p>
            <a:pPr algn="ctr"/>
            <a:endParaRPr lang="en-US" sz="2400" dirty="0">
              <a:solidFill>
                <a:srgbClr val="B3B995"/>
              </a:solidFill>
            </a:endParaRPr>
          </a:p>
          <a:p>
            <a:pPr algn="ctr"/>
            <a:r>
              <a:rPr lang="en-US" sz="2400" dirty="0">
                <a:solidFill>
                  <a:srgbClr val="B3B995"/>
                </a:solidFill>
              </a:rPr>
              <a:t/>
            </a:r>
            <a:br>
              <a:rPr lang="en-US" sz="2400" dirty="0">
                <a:solidFill>
                  <a:srgbClr val="B3B995"/>
                </a:solidFill>
              </a:rPr>
            </a:br>
            <a:endParaRPr lang="en-US" sz="2400" dirty="0">
              <a:solidFill>
                <a:srgbClr val="B3B995"/>
              </a:solidFill>
            </a:endParaRPr>
          </a:p>
          <a:p>
            <a:pPr algn="ctr"/>
            <a:endParaRPr lang="en-US" sz="2400" dirty="0">
              <a:solidFill>
                <a:srgbClr val="B3B995"/>
              </a:solidFill>
            </a:endParaRPr>
          </a:p>
        </p:txBody>
      </p:sp>
      <p:sp>
        <p:nvSpPr>
          <p:cNvPr id="5" name="Snip and Round Single Corner Rectangle 2"/>
          <p:cNvSpPr/>
          <p:nvPr/>
        </p:nvSpPr>
        <p:spPr>
          <a:xfrm flipH="1" flipV="1">
            <a:off x="-26504" y="0"/>
            <a:ext cx="3379304"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313" y="54664"/>
            <a:ext cx="3356113" cy="631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55F27"/>
                </a:solidFill>
                <a:latin typeface="Kalinga" panose="020B0502040204020203" pitchFamily="34" charset="0"/>
                <a:ea typeface="+mj-ea"/>
                <a:cs typeface="Kalinga" panose="020B0502040204020203" pitchFamily="34" charset="0"/>
              </a:defRPr>
            </a:lvl1pPr>
          </a:lstStyle>
          <a:p>
            <a:pPr algn="ctr"/>
            <a:r>
              <a:rPr lang="en-US" sz="2400" dirty="0">
                <a:solidFill>
                  <a:schemeClr val="bg1"/>
                </a:solidFill>
              </a:rPr>
              <a:t>CASE STUDY</a:t>
            </a:r>
          </a:p>
        </p:txBody>
      </p:sp>
    </p:spTree>
    <p:extLst>
      <p:ext uri="{BB962C8B-B14F-4D97-AF65-F5344CB8AC3E}">
        <p14:creationId xmlns:p14="http://schemas.microsoft.com/office/powerpoint/2010/main" val="175631327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Pain 2022 ?</a:t>
            </a:r>
          </a:p>
        </p:txBody>
      </p:sp>
      <p:sp>
        <p:nvSpPr>
          <p:cNvPr id="4" name="Content Placeholder 3"/>
          <p:cNvSpPr>
            <a:spLocks noGrp="1"/>
          </p:cNvSpPr>
          <p:nvPr>
            <p:ph idx="1"/>
          </p:nvPr>
        </p:nvSpPr>
        <p:spPr>
          <a:xfrm>
            <a:off x="4038600" y="1600200"/>
            <a:ext cx="4648200" cy="5334000"/>
          </a:xfrm>
        </p:spPr>
        <p:txBody>
          <a:bodyPr>
            <a:noAutofit/>
          </a:bodyPr>
          <a:lstStyle/>
          <a:p>
            <a:pPr marL="0" indent="0">
              <a:spcBef>
                <a:spcPts val="3200"/>
              </a:spcBef>
              <a:buNone/>
            </a:pPr>
            <a:r>
              <a:rPr lang="en-US" dirty="0"/>
              <a:t>“Pain that arises from altered nociception despite no clear evidence of actual or threatened tissue damage causing the activation of peripheral nociceptors or evidence for disease or lesion of the somatosensory system causing the pain.”</a:t>
            </a:r>
            <a:endParaRPr lang="en-US" i="1" dirty="0"/>
          </a:p>
        </p:txBody>
      </p:sp>
      <p:sp>
        <p:nvSpPr>
          <p:cNvPr id="5" name="Rectangle 4"/>
          <p:cNvSpPr/>
          <p:nvPr/>
        </p:nvSpPr>
        <p:spPr>
          <a:xfrm>
            <a:off x="533400" y="1478340"/>
            <a:ext cx="3048000" cy="1569660"/>
          </a:xfrm>
          <a:prstGeom prst="rect">
            <a:avLst/>
          </a:prstGeom>
        </p:spPr>
        <p:txBody>
          <a:bodyPr wrap="square">
            <a:noAutofit/>
          </a:bodyPr>
          <a:lstStyle/>
          <a:p>
            <a:r>
              <a:rPr lang="en-US" sz="3200" i="1" dirty="0"/>
              <a:t>Nociplastic Pain </a:t>
            </a:r>
            <a:r>
              <a:rPr lang="en-US" sz="3200" dirty="0"/>
              <a:t>is the name given to what this presentation calls “neuropathic pain from trauma/stress”</a:t>
            </a:r>
          </a:p>
          <a:p>
            <a:pPr algn="r"/>
            <a:endParaRPr lang="en-US" sz="3200" dirty="0"/>
          </a:p>
          <a:p>
            <a:pPr algn="r"/>
            <a:endParaRPr lang="en-US" sz="2400" dirty="0"/>
          </a:p>
        </p:txBody>
      </p:sp>
      <p:sp>
        <p:nvSpPr>
          <p:cNvPr id="2" name="TextBox 1">
            <a:extLst>
              <a:ext uri="{FF2B5EF4-FFF2-40B4-BE49-F238E27FC236}">
                <a16:creationId xmlns:a16="http://schemas.microsoft.com/office/drawing/2014/main" id="{3FCA758F-4B63-4D43-A082-54E2734B5544}"/>
              </a:ext>
            </a:extLst>
          </p:cNvPr>
          <p:cNvSpPr txBox="1"/>
          <p:nvPr/>
        </p:nvSpPr>
        <p:spPr>
          <a:xfrm>
            <a:off x="1066800" y="6158379"/>
            <a:ext cx="8077200" cy="307777"/>
          </a:xfrm>
          <a:prstGeom prst="rect">
            <a:avLst/>
          </a:prstGeom>
          <a:noFill/>
        </p:spPr>
        <p:txBody>
          <a:bodyPr wrap="square" rtlCol="0">
            <a:spAutoFit/>
          </a:bodyPr>
          <a:lstStyle/>
          <a:p>
            <a:r>
              <a:rPr lang="en-US" sz="1400" dirty="0">
                <a:hlinkClick r:id="rId2">
                  <a:extLst>
                    <a:ext uri="{A12FA001-AC4F-418D-AE19-62706E023703}">
                      <ahyp:hlinkClr xmlns:ahyp="http://schemas.microsoft.com/office/drawing/2018/hyperlinkcolor" xmlns="" val="tx"/>
                    </a:ext>
                  </a:extLst>
                </a:hlinkClick>
              </a:rPr>
              <a:t>https://www.iasp-pain.org/Education/Content.aspx?ItemNumber=1698#Nociplasticpain</a:t>
            </a:r>
            <a:endParaRPr lang="en-US" sz="1400" dirty="0"/>
          </a:p>
        </p:txBody>
      </p:sp>
      <p:sp>
        <p:nvSpPr>
          <p:cNvPr id="6" name="TextBox 5">
            <a:extLst>
              <a:ext uri="{FF2B5EF4-FFF2-40B4-BE49-F238E27FC236}">
                <a16:creationId xmlns:a16="http://schemas.microsoft.com/office/drawing/2014/main" id="{C5C38CCE-E314-4F2F-BE70-427D986D901A}"/>
              </a:ext>
            </a:extLst>
          </p:cNvPr>
          <p:cNvSpPr txBox="1"/>
          <p:nvPr/>
        </p:nvSpPr>
        <p:spPr>
          <a:xfrm>
            <a:off x="2438400" y="5943600"/>
            <a:ext cx="4068165" cy="307777"/>
          </a:xfrm>
          <a:prstGeom prst="rect">
            <a:avLst/>
          </a:prstGeom>
          <a:noFill/>
        </p:spPr>
        <p:txBody>
          <a:bodyPr wrap="none" rtlCol="0">
            <a:spAutoFit/>
          </a:bodyPr>
          <a:lstStyle/>
          <a:p>
            <a:r>
              <a:rPr lang="en-US" sz="1400" dirty="0"/>
              <a:t>International Association for the Study of Pain. 2017</a:t>
            </a:r>
          </a:p>
        </p:txBody>
      </p:sp>
    </p:spTree>
    <p:extLst>
      <p:ext uri="{BB962C8B-B14F-4D97-AF65-F5344CB8AC3E}">
        <p14:creationId xmlns:p14="http://schemas.microsoft.com/office/powerpoint/2010/main" val="1067705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Pain 2022 ?</a:t>
            </a:r>
          </a:p>
        </p:txBody>
      </p:sp>
      <p:sp>
        <p:nvSpPr>
          <p:cNvPr id="4" name="Content Placeholder 3"/>
          <p:cNvSpPr>
            <a:spLocks noGrp="1"/>
          </p:cNvSpPr>
          <p:nvPr>
            <p:ph idx="1"/>
          </p:nvPr>
        </p:nvSpPr>
        <p:spPr>
          <a:xfrm>
            <a:off x="4572000" y="1533205"/>
            <a:ext cx="4648200" cy="5334000"/>
          </a:xfrm>
        </p:spPr>
        <p:txBody>
          <a:bodyPr>
            <a:noAutofit/>
          </a:bodyPr>
          <a:lstStyle/>
          <a:p>
            <a:pPr>
              <a:spcBef>
                <a:spcPts val="3200"/>
              </a:spcBef>
            </a:pPr>
            <a:r>
              <a:rPr lang="en-US" i="1" dirty="0"/>
              <a:t>Culture, Beliefs, Values, Assumptions</a:t>
            </a:r>
          </a:p>
          <a:p>
            <a:pPr>
              <a:spcBef>
                <a:spcPts val="3200"/>
              </a:spcBef>
            </a:pPr>
            <a:r>
              <a:rPr lang="en-US" i="1" dirty="0"/>
              <a:t>Past Painful experience</a:t>
            </a:r>
          </a:p>
          <a:p>
            <a:pPr>
              <a:spcBef>
                <a:spcPts val="3200"/>
              </a:spcBef>
            </a:pPr>
            <a:r>
              <a:rPr lang="en-US" i="1" dirty="0"/>
              <a:t>Trauma</a:t>
            </a:r>
          </a:p>
          <a:p>
            <a:pPr>
              <a:spcBef>
                <a:spcPts val="3200"/>
              </a:spcBef>
            </a:pPr>
            <a:endParaRPr lang="en-US" i="1" dirty="0"/>
          </a:p>
          <a:p>
            <a:pPr>
              <a:spcBef>
                <a:spcPts val="3200"/>
              </a:spcBef>
            </a:pPr>
            <a:endParaRPr lang="en-US" sz="1800" i="1" dirty="0"/>
          </a:p>
          <a:p>
            <a:pPr>
              <a:spcBef>
                <a:spcPts val="3200"/>
              </a:spcBef>
            </a:pPr>
            <a:endParaRPr lang="en-US" sz="1800" i="1" dirty="0"/>
          </a:p>
        </p:txBody>
      </p:sp>
      <p:sp>
        <p:nvSpPr>
          <p:cNvPr id="5" name="Rectangle 4"/>
          <p:cNvSpPr/>
          <p:nvPr/>
        </p:nvSpPr>
        <p:spPr>
          <a:xfrm>
            <a:off x="444500" y="1460500"/>
            <a:ext cx="3276600" cy="1569660"/>
          </a:xfrm>
          <a:prstGeom prst="rect">
            <a:avLst/>
          </a:prstGeom>
        </p:spPr>
        <p:txBody>
          <a:bodyPr wrap="square">
            <a:noAutofit/>
          </a:bodyPr>
          <a:lstStyle/>
          <a:p>
            <a:r>
              <a:rPr lang="en-US" sz="2400" dirty="0"/>
              <a:t>An experience produced by any combination of the 4 phenomena, </a:t>
            </a:r>
            <a:r>
              <a:rPr lang="en-US" sz="2400" b="1" dirty="0"/>
              <a:t>interpreted through the lens of the individual’s life experience: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ayer c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26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263784">
            <a:off x="4632008" y="5589669"/>
            <a:ext cx="4267200" cy="523220"/>
          </a:xfrm>
          <a:prstGeom prst="rect">
            <a:avLst/>
          </a:prstGeom>
          <a:noFill/>
        </p:spPr>
        <p:txBody>
          <a:bodyPr wrap="square" rtlCol="0">
            <a:spAutoFit/>
          </a:bodyPr>
          <a:lstStyle/>
          <a:p>
            <a:r>
              <a:rPr lang="en-US" sz="2800" b="1" dirty="0">
                <a:solidFill>
                  <a:schemeClr val="accent4">
                    <a:lumMod val="20000"/>
                    <a:lumOff val="80000"/>
                  </a:schemeClr>
                </a:solidFill>
              </a:rPr>
              <a:t>NOCICEPTION</a:t>
            </a:r>
          </a:p>
        </p:txBody>
      </p:sp>
      <p:sp>
        <p:nvSpPr>
          <p:cNvPr id="7" name="TextBox 6"/>
          <p:cNvSpPr txBox="1"/>
          <p:nvPr/>
        </p:nvSpPr>
        <p:spPr>
          <a:xfrm rot="20309671">
            <a:off x="3019518" y="5144348"/>
            <a:ext cx="5762533" cy="523220"/>
          </a:xfrm>
          <a:prstGeom prst="rect">
            <a:avLst/>
          </a:prstGeom>
          <a:noFill/>
        </p:spPr>
        <p:txBody>
          <a:bodyPr wrap="square" rtlCol="0">
            <a:spAutoFit/>
          </a:bodyPr>
          <a:lstStyle/>
          <a:p>
            <a:r>
              <a:rPr lang="en-US" sz="2800" b="1" dirty="0">
                <a:solidFill>
                  <a:schemeClr val="accent4">
                    <a:lumMod val="20000"/>
                    <a:lumOff val="80000"/>
                  </a:schemeClr>
                </a:solidFill>
              </a:rPr>
              <a:t>NEUROPATHIC-TISSUE INJURY</a:t>
            </a:r>
          </a:p>
        </p:txBody>
      </p:sp>
      <p:sp>
        <p:nvSpPr>
          <p:cNvPr id="8" name="TextBox 7"/>
          <p:cNvSpPr txBox="1"/>
          <p:nvPr/>
        </p:nvSpPr>
        <p:spPr>
          <a:xfrm rot="20336692">
            <a:off x="3221257" y="4002916"/>
            <a:ext cx="6022926" cy="523220"/>
          </a:xfrm>
          <a:prstGeom prst="rect">
            <a:avLst/>
          </a:prstGeom>
          <a:noFill/>
        </p:spPr>
        <p:txBody>
          <a:bodyPr wrap="square" rtlCol="0">
            <a:spAutoFit/>
          </a:bodyPr>
          <a:lstStyle/>
          <a:p>
            <a:r>
              <a:rPr lang="en-US" sz="2800" b="1" dirty="0">
                <a:solidFill>
                  <a:schemeClr val="accent4">
                    <a:lumMod val="20000"/>
                    <a:lumOff val="80000"/>
                  </a:schemeClr>
                </a:solidFill>
              </a:rPr>
              <a:t>NEUROPATHIC-TRAUMA/STRESS</a:t>
            </a:r>
          </a:p>
        </p:txBody>
      </p:sp>
      <p:sp>
        <p:nvSpPr>
          <p:cNvPr id="9" name="TextBox 8"/>
          <p:cNvSpPr txBox="1"/>
          <p:nvPr/>
        </p:nvSpPr>
        <p:spPr>
          <a:xfrm rot="20387754">
            <a:off x="3110953" y="3271582"/>
            <a:ext cx="4998851" cy="523220"/>
          </a:xfrm>
          <a:prstGeom prst="rect">
            <a:avLst/>
          </a:prstGeom>
          <a:noFill/>
        </p:spPr>
        <p:txBody>
          <a:bodyPr wrap="square" rtlCol="0">
            <a:spAutoFit/>
          </a:bodyPr>
          <a:lstStyle/>
          <a:p>
            <a:r>
              <a:rPr lang="en-US" sz="2800" b="1" dirty="0">
                <a:solidFill>
                  <a:schemeClr val="bg1">
                    <a:lumMod val="95000"/>
                  </a:schemeClr>
                </a:solidFill>
              </a:rPr>
              <a:t>GRIEF, REJECTION, ISOLATION</a:t>
            </a:r>
          </a:p>
        </p:txBody>
      </p:sp>
      <p:sp>
        <p:nvSpPr>
          <p:cNvPr id="10" name="TextBox 9"/>
          <p:cNvSpPr txBox="1"/>
          <p:nvPr/>
        </p:nvSpPr>
        <p:spPr>
          <a:xfrm rot="20459449">
            <a:off x="3066354" y="2006248"/>
            <a:ext cx="5349117" cy="523220"/>
          </a:xfrm>
          <a:prstGeom prst="rect">
            <a:avLst/>
          </a:prstGeom>
          <a:noFill/>
        </p:spPr>
        <p:txBody>
          <a:bodyPr wrap="square" rtlCol="0">
            <a:spAutoFit/>
          </a:bodyPr>
          <a:lstStyle/>
          <a:p>
            <a:r>
              <a:rPr lang="en-US" sz="2800" b="1" dirty="0">
                <a:solidFill>
                  <a:srgbClr val="FFFF00"/>
                </a:solidFill>
              </a:rPr>
              <a:t>COGNITIONS, EMOTIONS</a:t>
            </a:r>
          </a:p>
        </p:txBody>
      </p:sp>
      <p:sp>
        <p:nvSpPr>
          <p:cNvPr id="11" name="TextBox 10"/>
          <p:cNvSpPr txBox="1"/>
          <p:nvPr/>
        </p:nvSpPr>
        <p:spPr>
          <a:xfrm rot="20492724">
            <a:off x="2987179" y="879992"/>
            <a:ext cx="5586169" cy="523220"/>
          </a:xfrm>
          <a:prstGeom prst="rect">
            <a:avLst/>
          </a:prstGeom>
          <a:noFill/>
        </p:spPr>
        <p:txBody>
          <a:bodyPr wrap="square" rtlCol="0">
            <a:spAutoFit/>
          </a:bodyPr>
          <a:lstStyle/>
          <a:p>
            <a:r>
              <a:rPr lang="en-US" sz="2800" b="1" dirty="0">
                <a:solidFill>
                  <a:srgbClr val="FFFF00"/>
                </a:solidFill>
              </a:rPr>
              <a:t>PAIN AS A MEANS OF COPING</a:t>
            </a:r>
          </a:p>
        </p:txBody>
      </p:sp>
    </p:spTree>
    <p:extLst>
      <p:ext uri="{BB962C8B-B14F-4D97-AF65-F5344CB8AC3E}">
        <p14:creationId xmlns:p14="http://schemas.microsoft.com/office/powerpoint/2010/main" val="1967576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C3C6-BFE3-2B7E-564A-712BD06252F0}"/>
              </a:ext>
            </a:extLst>
          </p:cNvPr>
          <p:cNvSpPr>
            <a:spLocks noGrp="1"/>
          </p:cNvSpPr>
          <p:nvPr>
            <p:ph type="title"/>
          </p:nvPr>
        </p:nvSpPr>
        <p:spPr>
          <a:xfrm>
            <a:off x="314325" y="381000"/>
            <a:ext cx="8515350" cy="1325563"/>
          </a:xfrm>
        </p:spPr>
        <p:txBody>
          <a:bodyPr>
            <a:normAutofit fontScale="90000"/>
          </a:bodyPr>
          <a:lstStyle/>
          <a:p>
            <a:pPr algn="ctr"/>
            <a:r>
              <a:rPr lang="en-US" b="1" dirty="0">
                <a:effectLst>
                  <a:outerShdw blurRad="38100" dist="38100" dir="2700000" algn="tl">
                    <a:srgbClr val="000000">
                      <a:alpha val="43137"/>
                    </a:srgbClr>
                  </a:outerShdw>
                </a:effectLst>
              </a:rPr>
              <a:t>Mind</a:t>
            </a:r>
            <a:r>
              <a:rPr lang="en-US" dirty="0">
                <a:effectLst>
                  <a:outerShdw blurRad="38100" dist="38100" dir="2700000" algn="tl">
                    <a:srgbClr val="000000">
                      <a:alpha val="43137"/>
                    </a:srgbClr>
                  </a:outerShdw>
                </a:effectLst>
              </a:rPr>
              <a:t> </a:t>
            </a:r>
            <a:r>
              <a:rPr kumimoji="0" lang="en-US" sz="4400" b="0"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Arial Rounded MT Bold" panose="020F0704030504030204" pitchFamily="34" charset="0"/>
                <a:ea typeface="+mj-ea"/>
                <a:cs typeface="Kalinga" panose="020B0502040204020203" pitchFamily="34" charset="0"/>
              </a:rPr>
              <a:t>-</a:t>
            </a:r>
            <a:r>
              <a:rPr lang="en-US" dirty="0">
                <a:solidFill>
                  <a:schemeClr val="accent4">
                    <a:lumMod val="75000"/>
                  </a:schemeClr>
                </a:solidFill>
              </a:rPr>
              <a:t> </a:t>
            </a:r>
            <a:r>
              <a:rPr lang="en-US"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cs typeface="Kalinga" panose="020B0502040204020203" pitchFamily="34" charset="0"/>
              </a:rPr>
              <a:t>Nervous System</a:t>
            </a:r>
            <a:r>
              <a:rPr kumimoji="0" lang="en-US" sz="4400" b="0"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Arial Rounded MT Bold" panose="020F0704030504030204" pitchFamily="34" charset="0"/>
                <a:ea typeface="+mj-ea"/>
                <a:cs typeface="Kalinga" panose="020B0502040204020203" pitchFamily="34" charset="0"/>
              </a:rPr>
              <a:t> - </a:t>
            </a:r>
            <a:r>
              <a:rPr lang="en-US" b="1" dirty="0">
                <a:effectLst>
                  <a:outerShdw blurRad="38100" dist="38100" dir="2700000" algn="tl">
                    <a:srgbClr val="000000">
                      <a:alpha val="43137"/>
                    </a:srgbClr>
                  </a:outerShdw>
                </a:effectLst>
              </a:rPr>
              <a:t>Body</a:t>
            </a:r>
            <a:r>
              <a:rPr lang="en-US" dirty="0"/>
              <a:t> approach to treatment of chronic pain</a:t>
            </a:r>
          </a:p>
        </p:txBody>
      </p:sp>
      <p:sp>
        <p:nvSpPr>
          <p:cNvPr id="3" name="Content Placeholder 2">
            <a:extLst>
              <a:ext uri="{FF2B5EF4-FFF2-40B4-BE49-F238E27FC236}">
                <a16:creationId xmlns:a16="http://schemas.microsoft.com/office/drawing/2014/main" id="{1DDAC4AA-C117-129A-B71A-D6C6A28623BB}"/>
              </a:ext>
            </a:extLst>
          </p:cNvPr>
          <p:cNvSpPr>
            <a:spLocks noGrp="1"/>
          </p:cNvSpPr>
          <p:nvPr>
            <p:ph idx="1"/>
          </p:nvPr>
        </p:nvSpPr>
        <p:spPr>
          <a:xfrm>
            <a:off x="628650" y="1900237"/>
            <a:ext cx="7886700" cy="4652963"/>
          </a:xfrm>
        </p:spPr>
        <p:txBody>
          <a:bodyPr>
            <a:normAutofit lnSpcReduction="10000"/>
          </a:bodyPr>
          <a:lstStyle/>
          <a:p>
            <a:r>
              <a:rPr lang="en-US" dirty="0"/>
              <a:t>Determine which combination of the 4 mechanisms are in play</a:t>
            </a:r>
          </a:p>
          <a:p>
            <a:r>
              <a:rPr lang="en-US" dirty="0"/>
              <a:t>Determine priorities in medical intervention vs addressing altered nervous system processing of pain Consider early BH intervention.</a:t>
            </a:r>
          </a:p>
          <a:p>
            <a:r>
              <a:rPr lang="en-US" dirty="0"/>
              <a:t>Education and Behavioral Health and Medical treatment</a:t>
            </a:r>
          </a:p>
          <a:p>
            <a:r>
              <a:rPr lang="en-US" dirty="0"/>
              <a:t>Graded exposure to non-damaging activity – </a:t>
            </a:r>
            <a:r>
              <a:rPr lang="en-US" i="1" dirty="0">
                <a:solidFill>
                  <a:srgbClr val="C00000"/>
                </a:solidFill>
              </a:rPr>
              <a:t>reprocessing pain as not threat</a:t>
            </a:r>
            <a:r>
              <a:rPr lang="en-US" dirty="0">
                <a:solidFill>
                  <a:srgbClr val="C00000"/>
                </a:solidFill>
              </a:rPr>
              <a:t> </a:t>
            </a:r>
            <a:r>
              <a:rPr lang="en-US" dirty="0"/>
              <a:t>(all pain does not predict tissue injury)</a:t>
            </a:r>
          </a:p>
          <a:p>
            <a:r>
              <a:rPr lang="en-US" dirty="0"/>
              <a:t>Re-connect with purpose and meaning</a:t>
            </a:r>
          </a:p>
          <a:p>
            <a:endParaRPr lang="en-US" dirty="0"/>
          </a:p>
        </p:txBody>
      </p:sp>
      <p:sp>
        <p:nvSpPr>
          <p:cNvPr id="4" name="TextBox 3">
            <a:extLst>
              <a:ext uri="{FF2B5EF4-FFF2-40B4-BE49-F238E27FC236}">
                <a16:creationId xmlns:a16="http://schemas.microsoft.com/office/drawing/2014/main" id="{40816063-1E6B-988C-3F5F-12E05BE769C6}"/>
              </a:ext>
            </a:extLst>
          </p:cNvPr>
          <p:cNvSpPr txBox="1"/>
          <p:nvPr/>
        </p:nvSpPr>
        <p:spPr>
          <a:xfrm>
            <a:off x="855106" y="1850648"/>
            <a:ext cx="6950942" cy="892552"/>
          </a:xfrm>
          <a:prstGeom prst="rect">
            <a:avLst/>
          </a:prstGeom>
          <a:noFill/>
        </p:spPr>
        <p:txBody>
          <a:bodyPr wrap="none" rtlCol="0">
            <a:spAutoFit/>
          </a:bodyPr>
          <a:lstStyle/>
          <a:p>
            <a:r>
              <a:rPr lang="en-US" sz="2600" dirty="0"/>
              <a:t>Behavioral Health – Medical Integrated evaluation</a:t>
            </a:r>
          </a:p>
          <a:p>
            <a:endParaRPr lang="en-US" sz="2600" dirty="0"/>
          </a:p>
        </p:txBody>
      </p:sp>
      <p:sp>
        <p:nvSpPr>
          <p:cNvPr id="6" name="TextBox 5">
            <a:extLst>
              <a:ext uri="{FF2B5EF4-FFF2-40B4-BE49-F238E27FC236}">
                <a16:creationId xmlns:a16="http://schemas.microsoft.com/office/drawing/2014/main" id="{385937B6-A583-89B1-02A9-F19A8CFEC63D}"/>
              </a:ext>
            </a:extLst>
          </p:cNvPr>
          <p:cNvSpPr txBox="1"/>
          <p:nvPr/>
        </p:nvSpPr>
        <p:spPr>
          <a:xfrm>
            <a:off x="854978" y="2514600"/>
            <a:ext cx="7354064" cy="892552"/>
          </a:xfrm>
          <a:prstGeom prst="rect">
            <a:avLst/>
          </a:prstGeom>
          <a:noFill/>
        </p:spPr>
        <p:txBody>
          <a:bodyPr wrap="none" rtlCol="0">
            <a:spAutoFit/>
          </a:bodyPr>
          <a:lstStyle/>
          <a:p>
            <a:r>
              <a:rPr lang="en-US" sz="2600" dirty="0"/>
              <a:t>Behavioral Health – Medical Integrated care planning</a:t>
            </a:r>
          </a:p>
          <a:p>
            <a:endParaRPr lang="en-US" sz="2600" dirty="0"/>
          </a:p>
        </p:txBody>
      </p:sp>
      <p:sp>
        <p:nvSpPr>
          <p:cNvPr id="7" name="TextBox 6">
            <a:extLst>
              <a:ext uri="{FF2B5EF4-FFF2-40B4-BE49-F238E27FC236}">
                <a16:creationId xmlns:a16="http://schemas.microsoft.com/office/drawing/2014/main" id="{18270FE4-7A7F-F656-BCFF-8600A059F0C9}"/>
              </a:ext>
            </a:extLst>
          </p:cNvPr>
          <p:cNvSpPr txBox="1"/>
          <p:nvPr/>
        </p:nvSpPr>
        <p:spPr>
          <a:xfrm>
            <a:off x="829574" y="3505200"/>
            <a:ext cx="8263160" cy="991425"/>
          </a:xfrm>
          <a:prstGeom prst="rect">
            <a:avLst/>
          </a:prstGeom>
          <a:noFill/>
        </p:spPr>
        <p:txBody>
          <a:bodyPr wrap="none" rtlCol="0">
            <a:spAutoFit/>
          </a:bodyPr>
          <a:lstStyle/>
          <a:p>
            <a:pPr>
              <a:lnSpc>
                <a:spcPts val="2300"/>
              </a:lnSpc>
            </a:pPr>
            <a:r>
              <a:rPr lang="en-US" sz="2600" dirty="0"/>
              <a:t>Teach that pain can come from the nervous system</a:t>
            </a:r>
          </a:p>
          <a:p>
            <a:pPr>
              <a:lnSpc>
                <a:spcPts val="2300"/>
              </a:lnSpc>
            </a:pPr>
            <a:r>
              <a:rPr lang="en-US" sz="2600" dirty="0"/>
              <a:t>Treat Trauma, Mood, Grief, Use disorders, Sleep, Diet, </a:t>
            </a:r>
          </a:p>
          <a:p>
            <a:pPr>
              <a:lnSpc>
                <a:spcPts val="2300"/>
              </a:lnSpc>
            </a:pPr>
            <a:r>
              <a:rPr lang="en-US" sz="2600" dirty="0"/>
              <a:t>and Medical treatment ( meaning the biomedical approach)</a:t>
            </a:r>
          </a:p>
        </p:txBody>
      </p:sp>
      <p:sp>
        <p:nvSpPr>
          <p:cNvPr id="8" name="TextBox 7">
            <a:extLst>
              <a:ext uri="{FF2B5EF4-FFF2-40B4-BE49-F238E27FC236}">
                <a16:creationId xmlns:a16="http://schemas.microsoft.com/office/drawing/2014/main" id="{4AD5EC2A-FD90-6FDE-246A-6B7813A70106}"/>
              </a:ext>
            </a:extLst>
          </p:cNvPr>
          <p:cNvSpPr txBox="1"/>
          <p:nvPr/>
        </p:nvSpPr>
        <p:spPr>
          <a:xfrm>
            <a:off x="805926" y="4670048"/>
            <a:ext cx="6188938" cy="892552"/>
          </a:xfrm>
          <a:prstGeom prst="rect">
            <a:avLst/>
          </a:prstGeom>
          <a:noFill/>
        </p:spPr>
        <p:txBody>
          <a:bodyPr wrap="none" rtlCol="0">
            <a:spAutoFit/>
          </a:bodyPr>
          <a:lstStyle/>
          <a:p>
            <a:r>
              <a:rPr lang="en-US" sz="2600" dirty="0"/>
              <a:t>Physical activation, often requiring skilled PT</a:t>
            </a:r>
          </a:p>
          <a:p>
            <a:endParaRPr lang="en-US" sz="2600" dirty="0"/>
          </a:p>
        </p:txBody>
      </p:sp>
      <p:sp>
        <p:nvSpPr>
          <p:cNvPr id="9" name="TextBox 8">
            <a:extLst>
              <a:ext uri="{FF2B5EF4-FFF2-40B4-BE49-F238E27FC236}">
                <a16:creationId xmlns:a16="http://schemas.microsoft.com/office/drawing/2014/main" id="{0DB42F57-3F78-5226-DC23-FB5029EB46B2}"/>
              </a:ext>
            </a:extLst>
          </p:cNvPr>
          <p:cNvSpPr txBox="1"/>
          <p:nvPr/>
        </p:nvSpPr>
        <p:spPr>
          <a:xfrm>
            <a:off x="838200" y="5486400"/>
            <a:ext cx="5643981" cy="892552"/>
          </a:xfrm>
          <a:prstGeom prst="rect">
            <a:avLst/>
          </a:prstGeom>
          <a:noFill/>
        </p:spPr>
        <p:txBody>
          <a:bodyPr wrap="none" rtlCol="0">
            <a:spAutoFit/>
          </a:bodyPr>
          <a:lstStyle/>
          <a:p>
            <a:r>
              <a:rPr lang="en-US" sz="2600" dirty="0"/>
              <a:t>Experiential Therapy, Therapeutic Milieu</a:t>
            </a:r>
          </a:p>
          <a:p>
            <a:endParaRPr lang="en-US" sz="2600" dirty="0"/>
          </a:p>
        </p:txBody>
      </p:sp>
    </p:spTree>
    <p:extLst>
      <p:ext uri="{BB962C8B-B14F-4D97-AF65-F5344CB8AC3E}">
        <p14:creationId xmlns:p14="http://schemas.microsoft.com/office/powerpoint/2010/main" val="32035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
                                            <p:txEl>
                                              <p:pRg st="3" end="3"/>
                                            </p:txEl>
                                          </p:spTgt>
                                        </p:tgtEl>
                                      </p:cBhvr>
                                    </p:animEffect>
                                    <p:set>
                                      <p:cBhvr>
                                        <p:cTn id="34" dur="1" fill="hold">
                                          <p:stCondLst>
                                            <p:cond delay="499"/>
                                          </p:stCondLst>
                                        </p:cTn>
                                        <p:tgtEl>
                                          <p:spTgt spid="3">
                                            <p:txEl>
                                              <p:pRg st="3" end="3"/>
                                            </p:txEl>
                                          </p:spTgt>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
                                            <p:txEl>
                                              <p:pRg st="4" end="4"/>
                                            </p:txEl>
                                          </p:spTgt>
                                        </p:tgtEl>
                                      </p:cBhvr>
                                    </p:animEffect>
                                    <p:set>
                                      <p:cBhvr>
                                        <p:cTn id="43" dur="1" fill="hold">
                                          <p:stCondLst>
                                            <p:cond delay="499"/>
                                          </p:stCondLst>
                                        </p:cTn>
                                        <p:tgtEl>
                                          <p:spTgt spid="3">
                                            <p:txEl>
                                              <p:pRg st="4" end="4"/>
                                            </p:txEl>
                                          </p:spTgt>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70B4DBC-C8CE-6B82-1CCB-D24FB37F6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44F92-1387-04B3-736B-8100513EBE67}"/>
              </a:ext>
            </a:extLst>
          </p:cNvPr>
          <p:cNvSpPr>
            <a:spLocks noGrp="1"/>
          </p:cNvSpPr>
          <p:nvPr>
            <p:ph type="title"/>
          </p:nvPr>
        </p:nvSpPr>
        <p:spPr>
          <a:xfrm>
            <a:off x="314325" y="381000"/>
            <a:ext cx="8515350" cy="1325563"/>
          </a:xfrm>
        </p:spPr>
        <p:txBody>
          <a:bodyPr>
            <a:normAutofit fontScale="90000"/>
          </a:bodyPr>
          <a:lstStyle/>
          <a:p>
            <a:pPr algn="ctr"/>
            <a:r>
              <a:rPr lang="en-US" b="1" dirty="0">
                <a:effectLst>
                  <a:outerShdw blurRad="38100" dist="38100" dir="2700000" algn="tl">
                    <a:srgbClr val="000000">
                      <a:alpha val="43137"/>
                    </a:srgbClr>
                  </a:outerShdw>
                </a:effectLst>
              </a:rPr>
              <a:t>Mind</a:t>
            </a:r>
            <a:r>
              <a:rPr lang="en-US" dirty="0">
                <a:effectLst>
                  <a:outerShdw blurRad="38100" dist="38100" dir="2700000" algn="tl">
                    <a:srgbClr val="000000">
                      <a:alpha val="43137"/>
                    </a:srgbClr>
                  </a:outerShdw>
                </a:effectLst>
              </a:rPr>
              <a:t> </a:t>
            </a:r>
            <a:r>
              <a:rPr kumimoji="0" lang="en-US" sz="4400" b="0"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Arial Rounded MT Bold" panose="020F0704030504030204" pitchFamily="34" charset="0"/>
                <a:ea typeface="+mj-ea"/>
                <a:cs typeface="Kalinga" panose="020B0502040204020203" pitchFamily="34" charset="0"/>
              </a:rPr>
              <a:t>-</a:t>
            </a:r>
            <a:r>
              <a:rPr lang="en-US" dirty="0">
                <a:solidFill>
                  <a:schemeClr val="accent4">
                    <a:lumMod val="75000"/>
                  </a:schemeClr>
                </a:solidFill>
              </a:rPr>
              <a:t> </a:t>
            </a:r>
            <a:r>
              <a:rPr lang="en-US" dirty="0">
                <a:solidFill>
                  <a:schemeClr val="accent4">
                    <a:lumMod val="75000"/>
                  </a:schemeClr>
                </a:solidFill>
                <a:effectLst>
                  <a:outerShdw blurRad="38100" dist="38100" dir="2700000" algn="tl">
                    <a:srgbClr val="000000">
                      <a:alpha val="43137"/>
                    </a:srgbClr>
                  </a:outerShdw>
                </a:effectLst>
                <a:latin typeface="Arial Rounded MT Bold" panose="020F0704030504030204" pitchFamily="34" charset="0"/>
                <a:cs typeface="Kalinga" panose="020B0502040204020203" pitchFamily="34" charset="0"/>
              </a:rPr>
              <a:t>Nervous System</a:t>
            </a:r>
            <a:r>
              <a:rPr kumimoji="0" lang="en-US" sz="4400" b="0"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Arial Rounded MT Bold" panose="020F0704030504030204" pitchFamily="34" charset="0"/>
                <a:ea typeface="+mj-ea"/>
                <a:cs typeface="Kalinga" panose="020B0502040204020203" pitchFamily="34" charset="0"/>
              </a:rPr>
              <a:t> - </a:t>
            </a:r>
            <a:r>
              <a:rPr lang="en-US" b="1" dirty="0">
                <a:effectLst>
                  <a:outerShdw blurRad="38100" dist="38100" dir="2700000" algn="tl">
                    <a:srgbClr val="000000">
                      <a:alpha val="43137"/>
                    </a:srgbClr>
                  </a:outerShdw>
                </a:effectLst>
              </a:rPr>
              <a:t>Body</a:t>
            </a:r>
            <a:r>
              <a:rPr lang="en-US" dirty="0"/>
              <a:t> approach to treatment of chronic pain</a:t>
            </a:r>
          </a:p>
        </p:txBody>
      </p:sp>
      <p:sp>
        <p:nvSpPr>
          <p:cNvPr id="3" name="Content Placeholder 2">
            <a:extLst>
              <a:ext uri="{FF2B5EF4-FFF2-40B4-BE49-F238E27FC236}">
                <a16:creationId xmlns:a16="http://schemas.microsoft.com/office/drawing/2014/main" id="{D6AA21C2-C605-F342-F53E-9EC42F4EEC44}"/>
              </a:ext>
            </a:extLst>
          </p:cNvPr>
          <p:cNvSpPr>
            <a:spLocks noGrp="1"/>
          </p:cNvSpPr>
          <p:nvPr>
            <p:ph idx="1"/>
          </p:nvPr>
        </p:nvSpPr>
        <p:spPr>
          <a:xfrm>
            <a:off x="628650" y="1900237"/>
            <a:ext cx="7886700" cy="4652963"/>
          </a:xfrm>
        </p:spPr>
        <p:txBody>
          <a:bodyPr>
            <a:normAutofit lnSpcReduction="10000"/>
          </a:bodyPr>
          <a:lstStyle/>
          <a:p>
            <a:r>
              <a:rPr lang="en-US" dirty="0"/>
              <a:t>Is there a clearly defined medical disorder that explains the symptom? And, has standard treatment failed?</a:t>
            </a:r>
          </a:p>
          <a:p>
            <a:r>
              <a:rPr lang="en-US" dirty="0"/>
              <a:t>Is there a history of other psychophysiological disorders? And other evidence of trauma symptoms  (screeners: PCL 5, GAD 7, PHQ, </a:t>
            </a:r>
            <a:r>
              <a:rPr lang="en-US" dirty="0" err="1"/>
              <a:t>etc</a:t>
            </a:r>
            <a:r>
              <a:rPr lang="en-US" dirty="0"/>
              <a:t>)?</a:t>
            </a:r>
          </a:p>
          <a:p>
            <a:r>
              <a:rPr lang="en-US" dirty="0"/>
              <a:t>Is there a history of significant </a:t>
            </a:r>
            <a:r>
              <a:rPr lang="en-US" dirty="0">
                <a:hlinkClick r:id="rId2" tooltip="Psychology Today looks at stressful"/>
              </a:rPr>
              <a:t>stressful</a:t>
            </a:r>
            <a:r>
              <a:rPr lang="en-US" dirty="0"/>
              <a:t> events, particularly early in life?  (Screener: ACE)</a:t>
            </a:r>
          </a:p>
          <a:p>
            <a:r>
              <a:rPr lang="en-US" dirty="0"/>
              <a:t>Were there significant life events occurring at the onset of the symptom(s)?</a:t>
            </a:r>
          </a:p>
          <a:p>
            <a:pPr marL="0" indent="0" algn="ctr">
              <a:spcBef>
                <a:spcPts val="0"/>
              </a:spcBef>
              <a:buNone/>
            </a:pPr>
            <a:endParaRPr lang="en-US" sz="1800" dirty="0"/>
          </a:p>
          <a:p>
            <a:pPr marL="0" indent="0" algn="ctr">
              <a:spcBef>
                <a:spcPts val="0"/>
              </a:spcBef>
              <a:buNone/>
            </a:pPr>
            <a:r>
              <a:rPr lang="en-US" sz="1800" dirty="0"/>
              <a:t>Howard Schubiner, M.D.</a:t>
            </a:r>
          </a:p>
          <a:p>
            <a:pPr marL="0" indent="0" algn="ctr">
              <a:spcBef>
                <a:spcPts val="0"/>
              </a:spcBef>
              <a:buNone/>
            </a:pPr>
            <a:r>
              <a:rPr lang="en-US" sz="1800" dirty="0"/>
              <a:t>Bennet Davis, M.D.</a:t>
            </a:r>
          </a:p>
        </p:txBody>
      </p:sp>
    </p:spTree>
    <p:extLst>
      <p:ext uri="{BB962C8B-B14F-4D97-AF65-F5344CB8AC3E}">
        <p14:creationId xmlns:p14="http://schemas.microsoft.com/office/powerpoint/2010/main" val="1288070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8915400" cy="7048083"/>
          </a:xfrm>
          <a:prstGeom prst="rect">
            <a:avLst/>
          </a:prstGeom>
          <a:noFill/>
        </p:spPr>
        <p:txBody>
          <a:bodyPr wrap="square" rtlCol="0">
            <a:spAutoFit/>
          </a:bodyPr>
          <a:lstStyle/>
          <a:p>
            <a:pPr algn="ctr">
              <a:defRPr/>
            </a:pPr>
            <a:r>
              <a:rPr lang="en-US" sz="3600" b="1" dirty="0">
                <a:solidFill>
                  <a:srgbClr val="955F27"/>
                </a:solidFill>
                <a:latin typeface="Calibri" panose="020F0502020204030204"/>
              </a:rPr>
              <a:t>Psychoeducation: Definition of trauma that helps ground patient experience in familiar terms</a:t>
            </a:r>
          </a:p>
          <a:p>
            <a:pPr>
              <a:defRPr/>
            </a:pPr>
            <a:r>
              <a:rPr lang="en-US" sz="2400" b="1" dirty="0">
                <a:latin typeface="Calibri" panose="020F0502020204030204"/>
              </a:rPr>
              <a:t>An evolutionary biology definition of trauma: “Predator Proofing”</a:t>
            </a:r>
          </a:p>
          <a:p>
            <a:pPr algn="ctr">
              <a:defRPr/>
            </a:pPr>
            <a:endParaRPr lang="en-US" sz="2400" b="1" dirty="0">
              <a:solidFill>
                <a:srgbClr val="955F27"/>
              </a:solidFill>
              <a:latin typeface="Calibri" panose="020F0502020204030204"/>
            </a:endParaRPr>
          </a:p>
          <a:p>
            <a:pPr>
              <a:defRPr/>
            </a:pPr>
            <a:r>
              <a:rPr lang="en-US" sz="2400" b="1" dirty="0">
                <a:latin typeface="Calibri" panose="020F0502020204030204"/>
              </a:rPr>
              <a:t>A long lasting neuroplastic (changes in neuronal connection and function) </a:t>
            </a:r>
            <a:r>
              <a:rPr lang="en-US" sz="2400" b="1" i="1" dirty="0">
                <a:latin typeface="Calibri" panose="020F0502020204030204"/>
              </a:rPr>
              <a:t>adaptation to threat(s) </a:t>
            </a:r>
            <a:r>
              <a:rPr lang="en-US" sz="2400" b="1" dirty="0">
                <a:latin typeface="Calibri" panose="020F0502020204030204"/>
              </a:rPr>
              <a:t>which </a:t>
            </a:r>
            <a:r>
              <a:rPr lang="en-US" sz="2400" b="1" i="1" dirty="0">
                <a:latin typeface="Calibri" panose="020F0502020204030204"/>
              </a:rPr>
              <a:t>the individual could not master </a:t>
            </a:r>
            <a:r>
              <a:rPr lang="en-US" sz="2400" b="1" dirty="0">
                <a:latin typeface="Calibri" panose="020F0502020204030204"/>
              </a:rPr>
              <a:t>at the time the threat(s) occurred</a:t>
            </a:r>
            <a:r>
              <a:rPr lang="en-US" sz="2400" dirty="0">
                <a:latin typeface="Calibri" panose="020F0502020204030204"/>
              </a:rPr>
              <a:t>.</a:t>
            </a:r>
          </a:p>
          <a:p>
            <a:pPr>
              <a:defRPr/>
            </a:pPr>
            <a:endParaRPr lang="en-US" sz="2400" dirty="0">
              <a:latin typeface="Calibri" panose="020F0502020204030204"/>
            </a:endParaRPr>
          </a:p>
          <a:p>
            <a:pPr>
              <a:defRPr/>
            </a:pPr>
            <a:r>
              <a:rPr lang="en-US" sz="2400" dirty="0">
                <a:latin typeface="Calibri" panose="020F0502020204030204"/>
              </a:rPr>
              <a:t>The threat response system becomes </a:t>
            </a:r>
            <a:r>
              <a:rPr lang="en-US" sz="2400" dirty="0" err="1">
                <a:latin typeface="Calibri" panose="020F0502020204030204"/>
              </a:rPr>
              <a:t>hyperfucnctional</a:t>
            </a:r>
            <a:r>
              <a:rPr lang="en-US" sz="2400" dirty="0">
                <a:latin typeface="Calibri" panose="020F0502020204030204"/>
              </a:rPr>
              <a:t> (which makes sense and is protective)</a:t>
            </a:r>
          </a:p>
          <a:p>
            <a:pPr>
              <a:defRPr/>
            </a:pPr>
            <a:endParaRPr lang="en-US" sz="2400" dirty="0">
              <a:latin typeface="Calibri" panose="020F0502020204030204"/>
            </a:endParaRPr>
          </a:p>
          <a:p>
            <a:pPr>
              <a:defRPr/>
            </a:pPr>
            <a:r>
              <a:rPr lang="en-US" sz="2400" dirty="0">
                <a:latin typeface="Calibri" panose="020F0502020204030204"/>
              </a:rPr>
              <a:t>The pain sensing system is part of our threat response system, and it often becomes </a:t>
            </a:r>
            <a:r>
              <a:rPr lang="en-US" sz="2400" dirty="0" err="1">
                <a:latin typeface="Calibri" panose="020F0502020204030204"/>
              </a:rPr>
              <a:t>hyperfunctional</a:t>
            </a:r>
            <a:endParaRPr lang="en-US" sz="2400" dirty="0">
              <a:latin typeface="Calibri" panose="020F0502020204030204"/>
            </a:endParaRPr>
          </a:p>
          <a:p>
            <a:pPr>
              <a:defRPr/>
            </a:pPr>
            <a:endParaRPr lang="en-US" sz="2400" dirty="0">
              <a:latin typeface="Calibri" panose="020F0502020204030204"/>
            </a:endParaRPr>
          </a:p>
          <a:p>
            <a:pPr>
              <a:defRPr/>
            </a:pPr>
            <a:endParaRPr lang="en-US" sz="2400"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955F27"/>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44539170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36900"/>
            <a:ext cx="8915400" cy="7509748"/>
          </a:xfrm>
          <a:prstGeom prst="rect">
            <a:avLst/>
          </a:prstGeom>
          <a:noFill/>
        </p:spPr>
        <p:txBody>
          <a:bodyPr wrap="square" rtlCol="0">
            <a:spAutoFit/>
          </a:bodyPr>
          <a:lstStyle/>
          <a:p>
            <a:pPr algn="ctr">
              <a:defRPr/>
            </a:pPr>
            <a:r>
              <a:rPr lang="en-US" sz="3600" b="1" dirty="0">
                <a:solidFill>
                  <a:srgbClr val="955F27"/>
                </a:solidFill>
                <a:latin typeface="Calibri" panose="020F0502020204030204"/>
              </a:rPr>
              <a:t>Psychoeducation: Introducing the trauma Mind-Nervous System-Body connection</a:t>
            </a:r>
            <a:endParaRPr lang="en-US" sz="4000" b="1" i="1" dirty="0">
              <a:solidFill>
                <a:srgbClr val="955F27"/>
              </a:solidFill>
              <a:latin typeface="Calibri" panose="020F0502020204030204"/>
            </a:endParaRPr>
          </a:p>
          <a:p>
            <a:pPr>
              <a:defRPr/>
            </a:pPr>
            <a:endParaRPr lang="en-US" sz="1400" b="1" dirty="0">
              <a:latin typeface="Calibri" panose="020F0502020204030204"/>
            </a:endParaRPr>
          </a:p>
          <a:p>
            <a:pPr>
              <a:defRPr/>
            </a:pPr>
            <a:r>
              <a:rPr lang="en-US" sz="3200" b="1" dirty="0">
                <a:latin typeface="Calibri" panose="020F0502020204030204"/>
              </a:rPr>
              <a:t>Normalize and physicalize the experience: </a:t>
            </a:r>
          </a:p>
          <a:p>
            <a:pPr>
              <a:defRPr/>
            </a:pPr>
            <a:endParaRPr lang="en-US" sz="1200" b="1" dirty="0">
              <a:latin typeface="Calibri" panose="020F0502020204030204"/>
            </a:endParaRPr>
          </a:p>
          <a:p>
            <a:pPr marL="342900" indent="-342900">
              <a:buFont typeface="Arial" panose="020B0604020202020204" pitchFamily="34" charset="0"/>
              <a:buChar char="•"/>
              <a:defRPr/>
            </a:pPr>
            <a:r>
              <a:rPr lang="en-US" sz="2800" dirty="0">
                <a:latin typeface="Calibri" panose="020F0502020204030204"/>
              </a:rPr>
              <a:t>Your past DOES matter: We are all </a:t>
            </a:r>
            <a:r>
              <a:rPr lang="en-US" sz="2800" i="1" dirty="0">
                <a:latin typeface="Calibri" panose="020F0502020204030204"/>
              </a:rPr>
              <a:t>physically</a:t>
            </a:r>
            <a:r>
              <a:rPr lang="en-US" sz="2800" dirty="0">
                <a:latin typeface="Calibri" panose="020F0502020204030204"/>
              </a:rPr>
              <a:t> the product of our experience: language shapes and organizes our brain and so does threat.</a:t>
            </a:r>
          </a:p>
          <a:p>
            <a:pPr>
              <a:defRPr/>
            </a:pPr>
            <a:endParaRPr lang="en-US" sz="1200" dirty="0">
              <a:latin typeface="Calibri" panose="020F0502020204030204"/>
            </a:endParaRPr>
          </a:p>
          <a:p>
            <a:pPr marL="342900" indent="-342900">
              <a:buFont typeface="Arial" panose="020B0604020202020204" pitchFamily="34" charset="0"/>
              <a:buChar char="•"/>
              <a:defRPr/>
            </a:pPr>
            <a:r>
              <a:rPr lang="en-US" sz="2800" dirty="0">
                <a:latin typeface="Calibri" panose="020F0502020204030204"/>
              </a:rPr>
              <a:t>Threat reorganization of the CNS is </a:t>
            </a:r>
            <a:r>
              <a:rPr lang="en-US" sz="2800" i="1" dirty="0">
                <a:latin typeface="Calibri" panose="020F0502020204030204"/>
              </a:rPr>
              <a:t>normal</a:t>
            </a:r>
            <a:r>
              <a:rPr lang="en-US" sz="2800" dirty="0">
                <a:latin typeface="Calibri" panose="020F0502020204030204"/>
              </a:rPr>
              <a:t> predator proofing, inherited from our distant ancestors.</a:t>
            </a:r>
          </a:p>
          <a:p>
            <a:pPr>
              <a:defRPr/>
            </a:pPr>
            <a:endParaRPr lang="en-US" sz="1200" dirty="0">
              <a:latin typeface="Calibri" panose="020F0502020204030204"/>
            </a:endParaRPr>
          </a:p>
          <a:p>
            <a:pPr marL="342900" indent="-342900">
              <a:buFont typeface="Arial" panose="020B0604020202020204" pitchFamily="34" charset="0"/>
              <a:buChar char="•"/>
              <a:defRPr/>
            </a:pPr>
            <a:r>
              <a:rPr lang="en-US" sz="2800" b="1" dirty="0">
                <a:latin typeface="Calibri" panose="020F0502020204030204"/>
              </a:rPr>
              <a:t>A threat re-organized CNS focuses on the </a:t>
            </a:r>
            <a:r>
              <a:rPr lang="en-US" sz="2800" b="1" i="1" dirty="0">
                <a:latin typeface="Calibri" panose="020F0502020204030204"/>
              </a:rPr>
              <a:t>now</a:t>
            </a:r>
            <a:r>
              <a:rPr lang="en-US" sz="2800" b="1" dirty="0">
                <a:latin typeface="Calibri" panose="020F0502020204030204"/>
              </a:rPr>
              <a:t> when triggered, it motivates behavior in the </a:t>
            </a:r>
            <a:r>
              <a:rPr lang="en-US" sz="2800" b="1" i="1" dirty="0">
                <a:latin typeface="Calibri" panose="020F0502020204030204"/>
              </a:rPr>
              <a:t>now</a:t>
            </a:r>
            <a:r>
              <a:rPr lang="en-US" sz="2800" b="1" dirty="0">
                <a:latin typeface="Calibri" panose="020F0502020204030204"/>
              </a:rPr>
              <a:t>, even if that behavior is harmful to us in the long run. </a:t>
            </a:r>
            <a:endParaRPr lang="en-US" sz="2400" b="1" dirty="0">
              <a:latin typeface="Calibri" panose="020F0502020204030204"/>
            </a:endParaRPr>
          </a:p>
          <a:p>
            <a:pPr marL="342900" indent="-342900">
              <a:buFont typeface="Arial" panose="020B0604020202020204" pitchFamily="34" charset="0"/>
              <a:buChar char="•"/>
              <a:defRPr/>
            </a:pPr>
            <a:endParaRPr lang="en-US" sz="2400" b="1" dirty="0">
              <a:latin typeface="Calibri" panose="020F0502020204030204"/>
            </a:endParaRPr>
          </a:p>
          <a:p>
            <a:pPr>
              <a:defRPr/>
            </a:pPr>
            <a:endParaRPr lang="en-US" sz="2400" b="1" dirty="0">
              <a:latin typeface="Calibri" panose="020F0502020204030204"/>
            </a:endParaRPr>
          </a:p>
          <a:p>
            <a:pPr marL="342900" indent="-342900">
              <a:buFont typeface="Arial" panose="020B0604020202020204" pitchFamily="34" charset="0"/>
              <a:buChar char="•"/>
              <a:defRPr/>
            </a:pPr>
            <a:endParaRPr lang="en-US" sz="2400"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955F27"/>
                </a:solidFill>
                <a:effectLst>
                  <a:outerShdw blurRad="38100" dist="38100" dir="2700000" algn="tl">
                    <a:srgbClr val="000000">
                      <a:alpha val="43137"/>
                    </a:srgbClr>
                  </a:outerShdw>
                </a:effectLst>
                <a:uLnTx/>
                <a:uFillTx/>
                <a:latin typeface="Calibri" panose="020F0502020204030204"/>
              </a:rPr>
              <a:t>h</a:t>
            </a:r>
          </a:p>
        </p:txBody>
      </p:sp>
    </p:spTree>
    <p:extLst>
      <p:ext uri="{BB962C8B-B14F-4D97-AF65-F5344CB8AC3E}">
        <p14:creationId xmlns:p14="http://schemas.microsoft.com/office/powerpoint/2010/main" val="208500443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048000" y="1295400"/>
            <a:ext cx="3048000" cy="1123839"/>
          </a:xfrm>
          <a:prstGeom prst="rect">
            <a:avLst/>
          </a:prstGeom>
          <a:solidFill>
            <a:srgbClr val="B3B99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6000" y="1295400"/>
            <a:ext cx="3048000" cy="1123839"/>
          </a:xfrm>
          <a:prstGeom prst="rect">
            <a:avLst/>
          </a:prstGeom>
          <a:solidFill>
            <a:srgbClr val="955F27">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55F27"/>
              </a:solidFill>
            </a:endParaRPr>
          </a:p>
        </p:txBody>
      </p:sp>
      <p:sp>
        <p:nvSpPr>
          <p:cNvPr id="6" name="TextBox 5"/>
          <p:cNvSpPr txBox="1"/>
          <p:nvPr/>
        </p:nvSpPr>
        <p:spPr>
          <a:xfrm>
            <a:off x="297406" y="259359"/>
            <a:ext cx="6484393" cy="830997"/>
          </a:xfrm>
          <a:prstGeom prst="rect">
            <a:avLst/>
          </a:prstGeom>
          <a:noFill/>
        </p:spPr>
        <p:txBody>
          <a:bodyPr wrap="square" rtlCol="0">
            <a:spAutoFit/>
          </a:bodyPr>
          <a:lstStyle/>
          <a:p>
            <a:r>
              <a:rPr lang="en-US" sz="2400" b="1" dirty="0">
                <a:solidFill>
                  <a:srgbClr val="955F27"/>
                </a:solidFill>
                <a:latin typeface="+mj-lt"/>
              </a:rPr>
              <a:t>This is How Pain is Most Often Conceptualized</a:t>
            </a:r>
            <a:endParaRPr lang="en-US" b="1" dirty="0">
              <a:solidFill>
                <a:srgbClr val="B3B995"/>
              </a:solidFill>
              <a:latin typeface="+mj-lt"/>
            </a:endParaRPr>
          </a:p>
        </p:txBody>
      </p:sp>
      <p:grpSp>
        <p:nvGrpSpPr>
          <p:cNvPr id="2" name="Group 1"/>
          <p:cNvGrpSpPr/>
          <p:nvPr/>
        </p:nvGrpSpPr>
        <p:grpSpPr>
          <a:xfrm>
            <a:off x="0" y="1295400"/>
            <a:ext cx="3048000" cy="1509374"/>
            <a:chOff x="0" y="1295400"/>
            <a:chExt cx="3048000" cy="1509374"/>
          </a:xfrm>
        </p:grpSpPr>
        <p:sp>
          <p:nvSpPr>
            <p:cNvPr id="43" name="Rectangle 42"/>
            <p:cNvSpPr/>
            <p:nvPr/>
          </p:nvSpPr>
          <p:spPr>
            <a:xfrm>
              <a:off x="0" y="1295400"/>
              <a:ext cx="3048000" cy="1123839"/>
            </a:xfrm>
            <a:prstGeom prst="rect">
              <a:avLst/>
            </a:prstGeom>
            <a:solidFill>
              <a:srgbClr val="D19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55F27"/>
                </a:solidFill>
              </a:endParaRPr>
            </a:p>
          </p:txBody>
        </p:sp>
        <p:sp>
          <p:nvSpPr>
            <p:cNvPr id="24" name="TextBox 23"/>
            <p:cNvSpPr txBox="1"/>
            <p:nvPr/>
          </p:nvSpPr>
          <p:spPr>
            <a:xfrm>
              <a:off x="132034" y="2496997"/>
              <a:ext cx="1981200" cy="307777"/>
            </a:xfrm>
            <a:prstGeom prst="rect">
              <a:avLst/>
            </a:prstGeom>
            <a:noFill/>
          </p:spPr>
          <p:txBody>
            <a:bodyPr wrap="square" rtlCol="0">
              <a:spAutoFit/>
            </a:bodyPr>
            <a:lstStyle/>
            <a:p>
              <a:pPr marL="342900" indent="-342900"/>
              <a:r>
                <a:rPr lang="en-US" sz="1400" b="1" dirty="0">
                  <a:solidFill>
                    <a:srgbClr val="FF0000"/>
                  </a:solidFill>
                </a:rPr>
                <a:t>1.  Nociceptive pain</a:t>
              </a:r>
            </a:p>
          </p:txBody>
        </p:sp>
        <p:sp>
          <p:nvSpPr>
            <p:cNvPr id="27" name="TextBox 26"/>
            <p:cNvSpPr txBox="1"/>
            <p:nvPr/>
          </p:nvSpPr>
          <p:spPr>
            <a:xfrm>
              <a:off x="132034" y="1403577"/>
              <a:ext cx="1913965" cy="692497"/>
            </a:xfrm>
            <a:prstGeom prst="rect">
              <a:avLst/>
            </a:prstGeom>
            <a:noFill/>
          </p:spPr>
          <p:txBody>
            <a:bodyPr wrap="square" rtlCol="0">
              <a:spAutoFit/>
            </a:bodyPr>
            <a:lstStyle/>
            <a:p>
              <a:pPr algn="ctr"/>
              <a:r>
                <a:rPr lang="en-US" sz="2300" b="1" dirty="0">
                  <a:latin typeface="+mj-lt"/>
                </a:rPr>
                <a:t>The Body</a:t>
              </a:r>
            </a:p>
            <a:p>
              <a:pPr algn="ctr"/>
              <a:r>
                <a:rPr lang="en-US" sz="1600" dirty="0">
                  <a:latin typeface="+mj-lt"/>
                </a:rPr>
                <a:t>Sensing</a:t>
              </a:r>
            </a:p>
          </p:txBody>
        </p:sp>
      </p:grpSp>
      <p:grpSp>
        <p:nvGrpSpPr>
          <p:cNvPr id="4" name="Group 3"/>
          <p:cNvGrpSpPr/>
          <p:nvPr/>
        </p:nvGrpSpPr>
        <p:grpSpPr>
          <a:xfrm>
            <a:off x="6966507" y="1403577"/>
            <a:ext cx="2112818" cy="1616640"/>
            <a:chOff x="6966507" y="1403577"/>
            <a:chExt cx="2112818" cy="1616640"/>
          </a:xfrm>
        </p:grpSpPr>
        <p:sp>
          <p:nvSpPr>
            <p:cNvPr id="19" name="TextBox 18"/>
            <p:cNvSpPr txBox="1"/>
            <p:nvPr/>
          </p:nvSpPr>
          <p:spPr>
            <a:xfrm>
              <a:off x="7098125" y="2496997"/>
              <a:ext cx="1981200" cy="523220"/>
            </a:xfrm>
            <a:prstGeom prst="rect">
              <a:avLst/>
            </a:prstGeom>
            <a:noFill/>
          </p:spPr>
          <p:txBody>
            <a:bodyPr wrap="square" rtlCol="0">
              <a:spAutoFit/>
            </a:bodyPr>
            <a:lstStyle/>
            <a:p>
              <a:pPr marL="342900" indent="-342900"/>
              <a:r>
                <a:rPr lang="en-US" sz="1400" b="1" dirty="0">
                  <a:solidFill>
                    <a:srgbClr val="FF0000"/>
                  </a:solidFill>
                </a:rPr>
                <a:t>4.  Emotional, Spiritual, existential pain</a:t>
              </a:r>
            </a:p>
          </p:txBody>
        </p:sp>
        <p:sp>
          <p:nvSpPr>
            <p:cNvPr id="29" name="TextBox 28"/>
            <p:cNvSpPr txBox="1"/>
            <p:nvPr/>
          </p:nvSpPr>
          <p:spPr>
            <a:xfrm>
              <a:off x="6966507" y="1403577"/>
              <a:ext cx="2108336" cy="938719"/>
            </a:xfrm>
            <a:prstGeom prst="rect">
              <a:avLst/>
            </a:prstGeom>
            <a:noFill/>
          </p:spPr>
          <p:txBody>
            <a:bodyPr wrap="square" rtlCol="0">
              <a:spAutoFit/>
            </a:bodyPr>
            <a:lstStyle/>
            <a:p>
              <a:pPr algn="ctr"/>
              <a:r>
                <a:rPr lang="en-US" sz="2300" b="1" dirty="0">
                  <a:latin typeface="+mj-lt"/>
                </a:rPr>
                <a:t>The Mind</a:t>
              </a:r>
            </a:p>
            <a:p>
              <a:pPr algn="ctr"/>
              <a:r>
                <a:rPr lang="en-US" sz="1600" dirty="0">
                  <a:latin typeface="+mj-lt"/>
                </a:rPr>
                <a:t>Perceiving &amp; Adding meaning</a:t>
              </a:r>
            </a:p>
          </p:txBody>
        </p:sp>
      </p:grpSp>
      <p:cxnSp>
        <p:nvCxnSpPr>
          <p:cNvPr id="30" name="arrow 1"/>
          <p:cNvCxnSpPr/>
          <p:nvPr/>
        </p:nvCxnSpPr>
        <p:spPr>
          <a:xfrm>
            <a:off x="2045999" y="1615819"/>
            <a:ext cx="86455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045327" y="1403577"/>
            <a:ext cx="3037413" cy="2416859"/>
            <a:chOff x="3045327" y="1403577"/>
            <a:chExt cx="3037413" cy="2416859"/>
          </a:xfrm>
        </p:grpSpPr>
        <p:sp>
          <p:nvSpPr>
            <p:cNvPr id="23" name="TextBox 22"/>
            <p:cNvSpPr txBox="1"/>
            <p:nvPr/>
          </p:nvSpPr>
          <p:spPr>
            <a:xfrm>
              <a:off x="3326906" y="2496997"/>
              <a:ext cx="2636554" cy="1323439"/>
            </a:xfrm>
            <a:prstGeom prst="rect">
              <a:avLst/>
            </a:prstGeom>
            <a:noFill/>
          </p:spPr>
          <p:txBody>
            <a:bodyPr wrap="square" rtlCol="0">
              <a:spAutoFit/>
            </a:bodyPr>
            <a:lstStyle/>
            <a:p>
              <a:pPr marL="228600" indent="-228600">
                <a:spcBef>
                  <a:spcPts val="1200"/>
                </a:spcBef>
              </a:pPr>
              <a:r>
                <a:rPr lang="en-US" sz="1400" b="1" dirty="0">
                  <a:solidFill>
                    <a:srgbClr val="955F27"/>
                  </a:solidFill>
                </a:rPr>
                <a:t>2</a:t>
              </a:r>
              <a:r>
                <a:rPr lang="en-US" sz="1400" b="1" dirty="0">
                  <a:solidFill>
                    <a:srgbClr val="FF0000"/>
                  </a:solidFill>
                </a:rPr>
                <a:t>.  Neuropathic pain due to physical nerve injury</a:t>
              </a:r>
            </a:p>
            <a:p>
              <a:pPr marL="228600" indent="-228600">
                <a:spcBef>
                  <a:spcPts val="1200"/>
                </a:spcBef>
              </a:pPr>
              <a:r>
                <a:rPr lang="en-US" sz="1400" b="1" dirty="0">
                  <a:solidFill>
                    <a:srgbClr val="FF0000"/>
                  </a:solidFill>
                </a:rPr>
                <a:t>3.  Neuropathic pain due to threatening experiences (trauma)</a:t>
              </a:r>
            </a:p>
          </p:txBody>
        </p:sp>
        <p:sp>
          <p:nvSpPr>
            <p:cNvPr id="31" name="TextBox 30"/>
            <p:cNvSpPr txBox="1"/>
            <p:nvPr/>
          </p:nvSpPr>
          <p:spPr>
            <a:xfrm>
              <a:off x="3045327" y="1403577"/>
              <a:ext cx="3037413" cy="1000274"/>
            </a:xfrm>
            <a:prstGeom prst="rect">
              <a:avLst/>
            </a:prstGeom>
            <a:noFill/>
          </p:spPr>
          <p:txBody>
            <a:bodyPr wrap="square" rtlCol="0">
              <a:spAutoFit/>
            </a:bodyPr>
            <a:lstStyle/>
            <a:p>
              <a:pPr algn="ctr">
                <a:lnSpc>
                  <a:spcPts val="3000"/>
                </a:lnSpc>
              </a:pPr>
              <a:r>
                <a:rPr lang="en-US" sz="2300" b="1" dirty="0">
                  <a:latin typeface="+mj-lt"/>
                </a:rPr>
                <a:t>The Nervous System</a:t>
              </a:r>
            </a:p>
            <a:p>
              <a:pPr algn="ctr"/>
              <a:r>
                <a:rPr lang="en-US" dirty="0">
                  <a:latin typeface="+mj-lt"/>
                </a:rPr>
                <a:t> </a:t>
              </a:r>
              <a:r>
                <a:rPr lang="en-US" sz="1600" dirty="0">
                  <a:latin typeface="+mj-lt"/>
                </a:rPr>
                <a:t>Modulating, Processing,  and transmitting</a:t>
              </a:r>
            </a:p>
          </p:txBody>
        </p:sp>
      </p:grpSp>
      <p:cxnSp>
        <p:nvCxnSpPr>
          <p:cNvPr id="34" name="arrow 2"/>
          <p:cNvCxnSpPr/>
          <p:nvPr/>
        </p:nvCxnSpPr>
        <p:spPr>
          <a:xfrm>
            <a:off x="6172200" y="1629020"/>
            <a:ext cx="86455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3D19EF6-63AE-4822-B9AE-AD4F2CAE255F}"/>
              </a:ext>
            </a:extLst>
          </p:cNvPr>
          <p:cNvSpPr txBox="1"/>
          <p:nvPr/>
        </p:nvSpPr>
        <p:spPr>
          <a:xfrm>
            <a:off x="-76200" y="183451"/>
            <a:ext cx="9632288" cy="807149"/>
          </a:xfrm>
          <a:prstGeom prst="rect">
            <a:avLst/>
          </a:prstGeom>
          <a:solidFill>
            <a:schemeClr val="bg1"/>
          </a:solidFill>
        </p:spPr>
        <p:txBody>
          <a:bodyPr wrap="square" rtlCol="0">
            <a:noAutofit/>
          </a:bodyPr>
          <a:lstStyle/>
          <a:p>
            <a:r>
              <a:rPr lang="en-US" sz="2800" b="1" dirty="0">
                <a:solidFill>
                  <a:srgbClr val="955F27"/>
                </a:solidFill>
                <a:effectLst>
                  <a:outerShdw blurRad="38100" dist="38100" dir="2700000" algn="tl">
                    <a:srgbClr val="000000">
                      <a:alpha val="43137"/>
                    </a:srgbClr>
                  </a:outerShdw>
                </a:effectLst>
                <a:latin typeface="+mj-lt"/>
              </a:rPr>
              <a:t>“Its just biology: Experiences have changed your nervous system and your nervous system controls your body’s physical functions”</a:t>
            </a:r>
          </a:p>
        </p:txBody>
      </p:sp>
      <p:sp>
        <p:nvSpPr>
          <p:cNvPr id="25" name="TextBox 24">
            <a:extLst>
              <a:ext uri="{FF2B5EF4-FFF2-40B4-BE49-F238E27FC236}">
                <a16:creationId xmlns:a16="http://schemas.microsoft.com/office/drawing/2014/main" id="{8075FAC2-CF9C-49E9-B64A-DADF98E91088}"/>
              </a:ext>
            </a:extLst>
          </p:cNvPr>
          <p:cNvSpPr txBox="1"/>
          <p:nvPr/>
        </p:nvSpPr>
        <p:spPr>
          <a:xfrm>
            <a:off x="1143000" y="6211669"/>
            <a:ext cx="736526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uLnTx/>
                <a:uFillTx/>
                <a:latin typeface="Kalinga" pitchFamily="34" charset="0"/>
                <a:cs typeface="Kalinga" pitchFamily="34" charset="0"/>
              </a:rPr>
              <a:t>Resources: “The Living Legacy of Trauma” by Janina Fisher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Kalinga" pitchFamily="34" charset="0"/>
                <a:cs typeface="Kalinga" pitchFamily="34" charset="0"/>
              </a:rPr>
              <a:t>	       “The Way Out”  by Alan Gordon</a:t>
            </a:r>
            <a:endParaRPr kumimoji="0" lang="en-US" b="1" i="0" u="none" strike="noStrike" kern="1200" cap="none" spc="0" normalizeH="0" baseline="0" noProof="0" dirty="0">
              <a:ln>
                <a:noFill/>
              </a:ln>
              <a:uLnTx/>
              <a:uFillTx/>
              <a:latin typeface="Kalinga" pitchFamily="34" charset="0"/>
              <a:cs typeface="Kalinga" pitchFamily="34" charset="0"/>
            </a:endParaRPr>
          </a:p>
        </p:txBody>
      </p:sp>
      <p:sp>
        <p:nvSpPr>
          <p:cNvPr id="7" name="TextBox 6">
            <a:extLst>
              <a:ext uri="{FF2B5EF4-FFF2-40B4-BE49-F238E27FC236}">
                <a16:creationId xmlns:a16="http://schemas.microsoft.com/office/drawing/2014/main" id="{69ABE058-473A-403C-BE82-F385ADB9FFB9}"/>
              </a:ext>
            </a:extLst>
          </p:cNvPr>
          <p:cNvSpPr txBox="1"/>
          <p:nvPr/>
        </p:nvSpPr>
        <p:spPr>
          <a:xfrm>
            <a:off x="3429000" y="3792234"/>
            <a:ext cx="3048000" cy="523220"/>
          </a:xfrm>
          <a:prstGeom prst="rect">
            <a:avLst/>
          </a:prstGeom>
          <a:noFill/>
        </p:spPr>
        <p:txBody>
          <a:bodyPr wrap="square" rtlCol="0">
            <a:spAutoFit/>
          </a:bodyPr>
          <a:lstStyle/>
          <a:p>
            <a:r>
              <a:rPr lang="en-US" sz="1400" b="1" dirty="0">
                <a:solidFill>
                  <a:srgbClr val="955F27"/>
                </a:solidFill>
              </a:rPr>
              <a:t>GI disturbances, Brain fog, Insomnia, Fatigue, Autoimmune disorders</a:t>
            </a:r>
          </a:p>
        </p:txBody>
      </p:sp>
      <p:sp>
        <p:nvSpPr>
          <p:cNvPr id="9" name="TextBox 8">
            <a:extLst>
              <a:ext uri="{FF2B5EF4-FFF2-40B4-BE49-F238E27FC236}">
                <a16:creationId xmlns:a16="http://schemas.microsoft.com/office/drawing/2014/main" id="{875E86ED-1903-44DD-B8B3-1EB6F6E4DAD6}"/>
              </a:ext>
            </a:extLst>
          </p:cNvPr>
          <p:cNvSpPr txBox="1"/>
          <p:nvPr/>
        </p:nvSpPr>
        <p:spPr>
          <a:xfrm>
            <a:off x="7093643" y="3273623"/>
            <a:ext cx="1981200" cy="523220"/>
          </a:xfrm>
          <a:prstGeom prst="rect">
            <a:avLst/>
          </a:prstGeom>
          <a:noFill/>
        </p:spPr>
        <p:txBody>
          <a:bodyPr wrap="square" rtlCol="0">
            <a:spAutoFit/>
          </a:bodyPr>
          <a:lstStyle/>
          <a:p>
            <a:r>
              <a:rPr lang="en-US" sz="1400" b="1" dirty="0">
                <a:solidFill>
                  <a:srgbClr val="955F27"/>
                </a:solidFill>
              </a:rPr>
              <a:t>Anxiety, Depression. PTSD</a:t>
            </a:r>
          </a:p>
        </p:txBody>
      </p:sp>
    </p:spTree>
    <p:extLst>
      <p:ext uri="{BB962C8B-B14F-4D97-AF65-F5344CB8AC3E}">
        <p14:creationId xmlns:p14="http://schemas.microsoft.com/office/powerpoint/2010/main" val="172697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6" grpId="0"/>
      <p:bldP spid="20" grpId="0" animBg="1"/>
      <p:bldP spid="25" grpId="0"/>
      <p:bldP spid="7"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048000" y="1295400"/>
            <a:ext cx="3048000" cy="1123839"/>
          </a:xfrm>
          <a:prstGeom prst="rect">
            <a:avLst/>
          </a:prstGeom>
          <a:solidFill>
            <a:srgbClr val="B3B99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6000" y="1295400"/>
            <a:ext cx="3048000" cy="1123839"/>
          </a:xfrm>
          <a:prstGeom prst="rect">
            <a:avLst/>
          </a:prstGeom>
          <a:solidFill>
            <a:srgbClr val="955F27">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55F27"/>
              </a:solidFill>
            </a:endParaRPr>
          </a:p>
        </p:txBody>
      </p:sp>
      <p:sp>
        <p:nvSpPr>
          <p:cNvPr id="6" name="TextBox 5"/>
          <p:cNvSpPr txBox="1"/>
          <p:nvPr/>
        </p:nvSpPr>
        <p:spPr>
          <a:xfrm>
            <a:off x="297406" y="259359"/>
            <a:ext cx="6484393" cy="830997"/>
          </a:xfrm>
          <a:prstGeom prst="rect">
            <a:avLst/>
          </a:prstGeom>
          <a:noFill/>
        </p:spPr>
        <p:txBody>
          <a:bodyPr wrap="square" rtlCol="0">
            <a:spAutoFit/>
          </a:bodyPr>
          <a:lstStyle/>
          <a:p>
            <a:r>
              <a:rPr lang="en-US" sz="2400" b="1" dirty="0">
                <a:solidFill>
                  <a:srgbClr val="955F27"/>
                </a:solidFill>
                <a:latin typeface="+mj-lt"/>
              </a:rPr>
              <a:t>This is How Pain is Most Often Conceptualized</a:t>
            </a:r>
            <a:endParaRPr lang="en-US" b="1" dirty="0">
              <a:solidFill>
                <a:srgbClr val="B3B995"/>
              </a:solidFill>
              <a:latin typeface="+mj-lt"/>
            </a:endParaRPr>
          </a:p>
        </p:txBody>
      </p:sp>
      <p:grpSp>
        <p:nvGrpSpPr>
          <p:cNvPr id="2" name="Group 1"/>
          <p:cNvGrpSpPr/>
          <p:nvPr/>
        </p:nvGrpSpPr>
        <p:grpSpPr>
          <a:xfrm>
            <a:off x="0" y="1295400"/>
            <a:ext cx="3048000" cy="1123839"/>
            <a:chOff x="0" y="1295400"/>
            <a:chExt cx="3048000" cy="1123839"/>
          </a:xfrm>
        </p:grpSpPr>
        <p:sp>
          <p:nvSpPr>
            <p:cNvPr id="43" name="Rectangle 42"/>
            <p:cNvSpPr/>
            <p:nvPr/>
          </p:nvSpPr>
          <p:spPr>
            <a:xfrm>
              <a:off x="0" y="1295400"/>
              <a:ext cx="3048000" cy="1123839"/>
            </a:xfrm>
            <a:prstGeom prst="rect">
              <a:avLst/>
            </a:prstGeom>
            <a:solidFill>
              <a:srgbClr val="D19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55F27"/>
                </a:solidFill>
              </a:endParaRPr>
            </a:p>
          </p:txBody>
        </p:sp>
        <p:sp>
          <p:nvSpPr>
            <p:cNvPr id="27" name="TextBox 26"/>
            <p:cNvSpPr txBox="1"/>
            <p:nvPr/>
          </p:nvSpPr>
          <p:spPr>
            <a:xfrm>
              <a:off x="132034" y="1403577"/>
              <a:ext cx="1913965" cy="692497"/>
            </a:xfrm>
            <a:prstGeom prst="rect">
              <a:avLst/>
            </a:prstGeom>
            <a:noFill/>
          </p:spPr>
          <p:txBody>
            <a:bodyPr wrap="square" rtlCol="0">
              <a:spAutoFit/>
            </a:bodyPr>
            <a:lstStyle/>
            <a:p>
              <a:pPr algn="ctr"/>
              <a:r>
                <a:rPr lang="en-US" sz="2300" b="1" dirty="0">
                  <a:latin typeface="+mj-lt"/>
                </a:rPr>
                <a:t>The Body</a:t>
              </a:r>
            </a:p>
            <a:p>
              <a:pPr algn="ctr"/>
              <a:r>
                <a:rPr lang="en-US" sz="1600" dirty="0">
                  <a:latin typeface="+mj-lt"/>
                </a:rPr>
                <a:t>Sensing</a:t>
              </a:r>
            </a:p>
          </p:txBody>
        </p:sp>
      </p:grpSp>
      <p:sp>
        <p:nvSpPr>
          <p:cNvPr id="29" name="TextBox 28"/>
          <p:cNvSpPr txBox="1"/>
          <p:nvPr/>
        </p:nvSpPr>
        <p:spPr>
          <a:xfrm>
            <a:off x="6966507" y="1403577"/>
            <a:ext cx="2108336" cy="938719"/>
          </a:xfrm>
          <a:prstGeom prst="rect">
            <a:avLst/>
          </a:prstGeom>
          <a:noFill/>
        </p:spPr>
        <p:txBody>
          <a:bodyPr wrap="square" rtlCol="0">
            <a:spAutoFit/>
          </a:bodyPr>
          <a:lstStyle/>
          <a:p>
            <a:pPr algn="ctr"/>
            <a:r>
              <a:rPr lang="en-US" sz="2300" b="1" dirty="0">
                <a:latin typeface="+mj-lt"/>
              </a:rPr>
              <a:t>The Mind</a:t>
            </a:r>
          </a:p>
          <a:p>
            <a:pPr algn="ctr"/>
            <a:r>
              <a:rPr lang="en-US" sz="1600" dirty="0">
                <a:latin typeface="+mj-lt"/>
              </a:rPr>
              <a:t>Perceiving &amp; Adding meaning</a:t>
            </a:r>
          </a:p>
        </p:txBody>
      </p:sp>
      <p:cxnSp>
        <p:nvCxnSpPr>
          <p:cNvPr id="30" name="arrow 1"/>
          <p:cNvCxnSpPr/>
          <p:nvPr/>
        </p:nvCxnSpPr>
        <p:spPr>
          <a:xfrm>
            <a:off x="2045999" y="1615819"/>
            <a:ext cx="86455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5327" y="1403577"/>
            <a:ext cx="3037413" cy="1000274"/>
          </a:xfrm>
          <a:prstGeom prst="rect">
            <a:avLst/>
          </a:prstGeom>
          <a:noFill/>
        </p:spPr>
        <p:txBody>
          <a:bodyPr wrap="square" rtlCol="0">
            <a:spAutoFit/>
          </a:bodyPr>
          <a:lstStyle/>
          <a:p>
            <a:pPr algn="ctr">
              <a:lnSpc>
                <a:spcPts val="3000"/>
              </a:lnSpc>
            </a:pPr>
            <a:r>
              <a:rPr lang="en-US" sz="2300" b="1" dirty="0">
                <a:latin typeface="+mj-lt"/>
              </a:rPr>
              <a:t>The Nervous stem</a:t>
            </a:r>
          </a:p>
          <a:p>
            <a:pPr algn="ctr"/>
            <a:r>
              <a:rPr lang="en-US" dirty="0">
                <a:latin typeface="+mj-lt"/>
              </a:rPr>
              <a:t> </a:t>
            </a:r>
            <a:r>
              <a:rPr lang="en-US" sz="1600" dirty="0">
                <a:latin typeface="+mj-lt"/>
              </a:rPr>
              <a:t>Modulating, Processing,  and transmitting</a:t>
            </a:r>
          </a:p>
        </p:txBody>
      </p:sp>
      <p:cxnSp>
        <p:nvCxnSpPr>
          <p:cNvPr id="32" name="arrow 4"/>
          <p:cNvCxnSpPr/>
          <p:nvPr/>
        </p:nvCxnSpPr>
        <p:spPr>
          <a:xfrm flipH="1">
            <a:off x="2045999" y="1898207"/>
            <a:ext cx="86455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arrow 2"/>
          <p:cNvCxnSpPr/>
          <p:nvPr/>
        </p:nvCxnSpPr>
        <p:spPr>
          <a:xfrm>
            <a:off x="6172200" y="1629020"/>
            <a:ext cx="86455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arrow 3"/>
          <p:cNvCxnSpPr/>
          <p:nvPr/>
        </p:nvCxnSpPr>
        <p:spPr>
          <a:xfrm flipH="1">
            <a:off x="6172200" y="1911408"/>
            <a:ext cx="86455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3D19EF6-63AE-4822-B9AE-AD4F2CAE255F}"/>
              </a:ext>
            </a:extLst>
          </p:cNvPr>
          <p:cNvSpPr txBox="1"/>
          <p:nvPr/>
        </p:nvSpPr>
        <p:spPr>
          <a:xfrm>
            <a:off x="421198" y="183451"/>
            <a:ext cx="8738568" cy="807149"/>
          </a:xfrm>
          <a:prstGeom prst="rect">
            <a:avLst/>
          </a:prstGeom>
          <a:solidFill>
            <a:schemeClr val="bg1"/>
          </a:solidFill>
        </p:spPr>
        <p:txBody>
          <a:bodyPr wrap="square" rtlCol="0">
            <a:noAutofit/>
          </a:bodyPr>
          <a:lstStyle/>
          <a:p>
            <a:r>
              <a:rPr lang="en-US" sz="2800" b="1" dirty="0">
                <a:solidFill>
                  <a:srgbClr val="955F27"/>
                </a:solidFill>
                <a:effectLst>
                  <a:outerShdw blurRad="38100" dist="38100" dir="2700000" algn="tl">
                    <a:srgbClr val="000000">
                      <a:alpha val="43137"/>
                    </a:srgbClr>
                  </a:outerShdw>
                </a:effectLst>
                <a:latin typeface="+mj-lt"/>
              </a:rPr>
              <a:t>“Its just biology: your experiences have changed your nervous system, which controls the immune system“</a:t>
            </a:r>
          </a:p>
        </p:txBody>
      </p:sp>
      <p:pic>
        <p:nvPicPr>
          <p:cNvPr id="9" name="Picture 8">
            <a:extLst>
              <a:ext uri="{FF2B5EF4-FFF2-40B4-BE49-F238E27FC236}">
                <a16:creationId xmlns:a16="http://schemas.microsoft.com/office/drawing/2014/main" id="{FFD7F48C-D54A-4782-B7CB-6688213F1A13}"/>
              </a:ext>
            </a:extLst>
          </p:cNvPr>
          <p:cNvPicPr>
            <a:picLocks noChangeAspect="1"/>
          </p:cNvPicPr>
          <p:nvPr/>
        </p:nvPicPr>
        <p:blipFill>
          <a:blip r:embed="rId3"/>
          <a:stretch>
            <a:fillRect/>
          </a:stretch>
        </p:blipFill>
        <p:spPr>
          <a:xfrm>
            <a:off x="609600" y="3103452"/>
            <a:ext cx="7848600" cy="2687748"/>
          </a:xfrm>
          <a:prstGeom prst="rect">
            <a:avLst/>
          </a:prstGeom>
        </p:spPr>
      </p:pic>
      <p:sp>
        <p:nvSpPr>
          <p:cNvPr id="25" name="TextBox 24">
            <a:extLst>
              <a:ext uri="{FF2B5EF4-FFF2-40B4-BE49-F238E27FC236}">
                <a16:creationId xmlns:a16="http://schemas.microsoft.com/office/drawing/2014/main" id="{FB3CC7E9-8E00-4E9E-8E8A-A6B065C22149}"/>
              </a:ext>
            </a:extLst>
          </p:cNvPr>
          <p:cNvSpPr txBox="1"/>
          <p:nvPr/>
        </p:nvSpPr>
        <p:spPr>
          <a:xfrm>
            <a:off x="1859446" y="6299022"/>
            <a:ext cx="5425108" cy="338554"/>
          </a:xfrm>
          <a:prstGeom prst="rect">
            <a:avLst/>
          </a:prstGeom>
          <a:noFill/>
        </p:spPr>
        <p:txBody>
          <a:bodyPr wrap="square">
            <a:spAutoFit/>
          </a:bodyPr>
          <a:lstStyle/>
          <a:p>
            <a:r>
              <a:rPr lang="en-US" sz="1600" b="0" i="0" u="none" strike="noStrike" baseline="0" dirty="0">
                <a:latin typeface="AdvOTda51268d"/>
              </a:rPr>
              <a:t>Psychiatry and Clinical Neurosciences 73: 143</a:t>
            </a:r>
            <a:r>
              <a:rPr lang="en-US" sz="1600" b="0" i="0" u="none" strike="noStrike" baseline="0" dirty="0">
                <a:latin typeface="AdvOTda51268d+20"/>
              </a:rPr>
              <a:t>–</a:t>
            </a:r>
            <a:r>
              <a:rPr lang="en-US" sz="1600" b="0" i="0" u="none" strike="noStrike" baseline="0" dirty="0">
                <a:latin typeface="AdvOTda51268d"/>
              </a:rPr>
              <a:t>153, 2019</a:t>
            </a:r>
            <a:endParaRPr lang="en-US" sz="1600" dirty="0"/>
          </a:p>
        </p:txBody>
      </p:sp>
    </p:spTree>
    <p:extLst>
      <p:ext uri="{BB962C8B-B14F-4D97-AF65-F5344CB8AC3E}">
        <p14:creationId xmlns:p14="http://schemas.microsoft.com/office/powerpoint/2010/main" val="1557815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8229-B681-BBDF-7C0D-ABDCD3134DEC}"/>
              </a:ext>
            </a:extLst>
          </p:cNvPr>
          <p:cNvSpPr>
            <a:spLocks noGrp="1"/>
          </p:cNvSpPr>
          <p:nvPr>
            <p:ph type="title"/>
          </p:nvPr>
        </p:nvSpPr>
        <p:spPr>
          <a:xfrm>
            <a:off x="628650" y="655637"/>
            <a:ext cx="7886700" cy="1325563"/>
          </a:xfrm>
        </p:spPr>
        <p:txBody>
          <a:bodyPr>
            <a:normAutofit fontScale="90000"/>
          </a:bodyPr>
          <a:lstStyle/>
          <a:p>
            <a:r>
              <a:rPr lang="en-US" b="1" dirty="0"/>
              <a:t>Pain informed trauma recovery</a:t>
            </a:r>
            <a:br>
              <a:rPr lang="en-US" b="1" dirty="0"/>
            </a:br>
            <a:r>
              <a:rPr lang="en-US" b="1" dirty="0"/>
              <a:t>The Goal is Wellbeing</a:t>
            </a:r>
            <a:r>
              <a:rPr lang="en-US" dirty="0"/>
              <a:t/>
            </a:r>
            <a:br>
              <a:rPr lang="en-US" dirty="0"/>
            </a:br>
            <a:endParaRPr lang="en-US" sz="3100" dirty="0">
              <a:latin typeface="+mn-lt"/>
              <a:ea typeface="+mn-ea"/>
              <a:cs typeface="+mn-cs"/>
            </a:endParaRPr>
          </a:p>
        </p:txBody>
      </p:sp>
      <p:sp>
        <p:nvSpPr>
          <p:cNvPr id="3" name="Content Placeholder 2">
            <a:extLst>
              <a:ext uri="{FF2B5EF4-FFF2-40B4-BE49-F238E27FC236}">
                <a16:creationId xmlns:a16="http://schemas.microsoft.com/office/drawing/2014/main" id="{3B2B8CA6-C69E-1FFC-61EF-6F17D43B0476}"/>
              </a:ext>
            </a:extLst>
          </p:cNvPr>
          <p:cNvSpPr>
            <a:spLocks noGrp="1"/>
          </p:cNvSpPr>
          <p:nvPr>
            <p:ph idx="1"/>
          </p:nvPr>
        </p:nvSpPr>
        <p:spPr>
          <a:xfrm>
            <a:off x="618711" y="1981200"/>
            <a:ext cx="7886700" cy="3810000"/>
          </a:xfrm>
        </p:spPr>
        <p:txBody>
          <a:bodyPr/>
          <a:lstStyle/>
          <a:p>
            <a:r>
              <a:rPr lang="en-US" sz="2800" dirty="0">
                <a:latin typeface="+mn-lt"/>
                <a:ea typeface="+mn-ea"/>
                <a:cs typeface="+mn-cs"/>
              </a:rPr>
              <a:t>Emotional regulation, awareness, and experiencing</a:t>
            </a:r>
          </a:p>
          <a:p>
            <a:r>
              <a:rPr lang="en-US" dirty="0"/>
              <a:t>H</a:t>
            </a:r>
            <a:r>
              <a:rPr lang="en-US" sz="2800" dirty="0">
                <a:latin typeface="+mn-lt"/>
                <a:ea typeface="+mn-ea"/>
                <a:cs typeface="+mn-cs"/>
              </a:rPr>
              <a:t>elp the patient develop as sense that pain and other consequences of trauma are</a:t>
            </a:r>
          </a:p>
          <a:p>
            <a:pPr lvl="1"/>
            <a:r>
              <a:rPr lang="en-US" dirty="0"/>
              <a:t>Understandable/comprehensible</a:t>
            </a:r>
          </a:p>
          <a:p>
            <a:pPr lvl="1"/>
            <a:r>
              <a:rPr lang="en-US" dirty="0"/>
              <a:t>Manageable</a:t>
            </a:r>
          </a:p>
          <a:p>
            <a:pPr lvl="1"/>
            <a:r>
              <a:rPr lang="en-US" dirty="0"/>
              <a:t>Education, self management techniques, pain informed physical/occupational therapy</a:t>
            </a:r>
          </a:p>
          <a:p>
            <a:r>
              <a:rPr lang="en-US" dirty="0"/>
              <a:t>Existential recovery: discovering purpose and meaning</a:t>
            </a:r>
          </a:p>
          <a:p>
            <a:endParaRPr lang="en-US" dirty="0"/>
          </a:p>
          <a:p>
            <a:pPr marL="0" indent="0">
              <a:buNone/>
            </a:pPr>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A2F2BDA8-BE5B-BA54-45D7-15FA835AE926}"/>
              </a:ext>
            </a:extLst>
          </p:cNvPr>
          <p:cNvSpPr txBox="1"/>
          <p:nvPr/>
        </p:nvSpPr>
        <p:spPr>
          <a:xfrm>
            <a:off x="609600" y="6352401"/>
            <a:ext cx="8153401" cy="276999"/>
          </a:xfrm>
          <a:prstGeom prst="rect">
            <a:avLst/>
          </a:prstGeom>
          <a:noFill/>
        </p:spPr>
        <p:txBody>
          <a:bodyPr wrap="square" rtlCol="0">
            <a:spAutoFit/>
          </a:bodyPr>
          <a:lstStyle/>
          <a:p>
            <a:r>
              <a:rPr lang="en-US" sz="1200" dirty="0" err="1"/>
              <a:t>Antonovsky</a:t>
            </a:r>
            <a:r>
              <a:rPr lang="en-US" sz="1200" dirty="0"/>
              <a:t> A. The </a:t>
            </a:r>
            <a:r>
              <a:rPr lang="en-US" sz="1200" dirty="0" err="1"/>
              <a:t>salutogenic</a:t>
            </a:r>
            <a:r>
              <a:rPr lang="en-US" sz="1200" dirty="0"/>
              <a:t> model as a theory to guide health promotion.  Health Promotion International. 1996; 11: 11-19</a:t>
            </a:r>
          </a:p>
        </p:txBody>
      </p:sp>
    </p:spTree>
    <p:extLst>
      <p:ext uri="{BB962C8B-B14F-4D97-AF65-F5344CB8AC3E}">
        <p14:creationId xmlns:p14="http://schemas.microsoft.com/office/powerpoint/2010/main" val="269372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b="1361"/>
          <a:stretch/>
        </p:blipFill>
        <p:spPr bwMode="auto">
          <a:xfrm>
            <a:off x="1371600" y="1524000"/>
            <a:ext cx="6400800" cy="4724400"/>
          </a:xfrm>
          <a:prstGeom prst="rect">
            <a:avLst/>
          </a:prstGeom>
          <a:noFill/>
          <a:ln w="9525">
            <a:noFill/>
            <a:miter lim="800000"/>
            <a:headEnd/>
            <a:tailEnd/>
          </a:ln>
        </p:spPr>
      </p:pic>
      <p:sp>
        <p:nvSpPr>
          <p:cNvPr id="3" name="TextBox 2"/>
          <p:cNvSpPr txBox="1"/>
          <p:nvPr/>
        </p:nvSpPr>
        <p:spPr>
          <a:xfrm>
            <a:off x="190500" y="262116"/>
            <a:ext cx="8763000" cy="120032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955F27"/>
                </a:solidFill>
                <a:latin typeface="Calibri" panose="020F0502020204030204"/>
              </a:rPr>
              <a:t>DEFINITIONS: PAIN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1" dirty="0">
                <a:solidFill>
                  <a:srgbClr val="955F27"/>
                </a:solidFill>
                <a:latin typeface="Calibri" panose="020F0502020204030204"/>
              </a:rPr>
              <a:t>Anything that activates the pain circuits</a:t>
            </a:r>
          </a:p>
        </p:txBody>
      </p:sp>
      <p:sp>
        <p:nvSpPr>
          <p:cNvPr id="2" name="TextBox 1">
            <a:extLst>
              <a:ext uri="{FF2B5EF4-FFF2-40B4-BE49-F238E27FC236}">
                <a16:creationId xmlns:a16="http://schemas.microsoft.com/office/drawing/2014/main" id="{64ED0DB1-927D-5C60-C571-2D63B46863D8}"/>
              </a:ext>
            </a:extLst>
          </p:cNvPr>
          <p:cNvSpPr txBox="1"/>
          <p:nvPr/>
        </p:nvSpPr>
        <p:spPr>
          <a:xfrm>
            <a:off x="533400" y="2209800"/>
            <a:ext cx="609600" cy="584775"/>
          </a:xfrm>
          <a:prstGeom prst="rect">
            <a:avLst/>
          </a:prstGeom>
          <a:noFill/>
        </p:spPr>
        <p:txBody>
          <a:bodyPr wrap="square" rtlCol="0">
            <a:spAutoFit/>
          </a:bodyPr>
          <a:lstStyle/>
          <a:p>
            <a:r>
              <a:rPr lang="en-US" sz="3200" b="1" dirty="0"/>
              <a:t>1</a:t>
            </a:r>
          </a:p>
        </p:txBody>
      </p:sp>
      <p:sp>
        <p:nvSpPr>
          <p:cNvPr id="5" name="TextBox 4">
            <a:extLst>
              <a:ext uri="{FF2B5EF4-FFF2-40B4-BE49-F238E27FC236}">
                <a16:creationId xmlns:a16="http://schemas.microsoft.com/office/drawing/2014/main" id="{AC30B7C6-9655-8D2F-FE4F-9D3C448D058C}"/>
              </a:ext>
            </a:extLst>
          </p:cNvPr>
          <p:cNvSpPr txBox="1"/>
          <p:nvPr/>
        </p:nvSpPr>
        <p:spPr>
          <a:xfrm>
            <a:off x="533400" y="5635272"/>
            <a:ext cx="609600" cy="584775"/>
          </a:xfrm>
          <a:prstGeom prst="rect">
            <a:avLst/>
          </a:prstGeom>
          <a:noFill/>
        </p:spPr>
        <p:txBody>
          <a:bodyPr wrap="square" rtlCol="0">
            <a:spAutoFit/>
          </a:bodyPr>
          <a:lstStyle/>
          <a:p>
            <a:r>
              <a:rPr lang="en-US" sz="3200" b="1" dirty="0"/>
              <a:t>3</a:t>
            </a:r>
          </a:p>
        </p:txBody>
      </p:sp>
      <p:sp>
        <p:nvSpPr>
          <p:cNvPr id="6" name="TextBox 5">
            <a:extLst>
              <a:ext uri="{FF2B5EF4-FFF2-40B4-BE49-F238E27FC236}">
                <a16:creationId xmlns:a16="http://schemas.microsoft.com/office/drawing/2014/main" id="{D4519FF6-C68B-C7D2-5A7F-B1B8F0FF8226}"/>
              </a:ext>
            </a:extLst>
          </p:cNvPr>
          <p:cNvSpPr txBox="1"/>
          <p:nvPr/>
        </p:nvSpPr>
        <p:spPr>
          <a:xfrm>
            <a:off x="7745819" y="2209800"/>
            <a:ext cx="609600" cy="584775"/>
          </a:xfrm>
          <a:prstGeom prst="rect">
            <a:avLst/>
          </a:prstGeom>
          <a:noFill/>
        </p:spPr>
        <p:txBody>
          <a:bodyPr wrap="square" rtlCol="0">
            <a:spAutoFit/>
          </a:bodyPr>
          <a:lstStyle/>
          <a:p>
            <a:r>
              <a:rPr lang="en-US" sz="3200" b="1" dirty="0"/>
              <a:t>2</a:t>
            </a:r>
          </a:p>
        </p:txBody>
      </p:sp>
      <p:sp>
        <p:nvSpPr>
          <p:cNvPr id="7" name="TextBox 6">
            <a:extLst>
              <a:ext uri="{FF2B5EF4-FFF2-40B4-BE49-F238E27FC236}">
                <a16:creationId xmlns:a16="http://schemas.microsoft.com/office/drawing/2014/main" id="{6FFDF816-E4EB-5586-EB7A-848579B4DE2A}"/>
              </a:ext>
            </a:extLst>
          </p:cNvPr>
          <p:cNvSpPr txBox="1"/>
          <p:nvPr/>
        </p:nvSpPr>
        <p:spPr>
          <a:xfrm>
            <a:off x="7745819" y="5640588"/>
            <a:ext cx="609600" cy="584775"/>
          </a:xfrm>
          <a:prstGeom prst="rect">
            <a:avLst/>
          </a:prstGeom>
          <a:noFill/>
        </p:spPr>
        <p:txBody>
          <a:bodyPr wrap="square" rtlCol="0">
            <a:spAutoFit/>
          </a:bodyPr>
          <a:lstStyle/>
          <a:p>
            <a:r>
              <a:rPr lang="en-US" sz="3200" dirty="0"/>
              <a:t>4</a:t>
            </a:r>
          </a:p>
        </p:txBody>
      </p:sp>
      <p:sp>
        <p:nvSpPr>
          <p:cNvPr id="4" name="Arrow: Right 3">
            <a:extLst>
              <a:ext uri="{FF2B5EF4-FFF2-40B4-BE49-F238E27FC236}">
                <a16:creationId xmlns:a16="http://schemas.microsoft.com/office/drawing/2014/main" id="{CD35E262-F267-EE0D-AE37-BF59FB3C234A}"/>
              </a:ext>
            </a:extLst>
          </p:cNvPr>
          <p:cNvSpPr/>
          <p:nvPr/>
        </p:nvSpPr>
        <p:spPr>
          <a:xfrm rot="708700">
            <a:off x="1113781" y="2574375"/>
            <a:ext cx="838200" cy="16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91A24D4-64B9-AD9F-0E1B-95F45EB413C8}"/>
              </a:ext>
            </a:extLst>
          </p:cNvPr>
          <p:cNvSpPr/>
          <p:nvPr/>
        </p:nvSpPr>
        <p:spPr>
          <a:xfrm rot="12394484">
            <a:off x="6850589" y="5500633"/>
            <a:ext cx="838200" cy="16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DC653CF-17ED-0E74-4EB5-808547D3311A}"/>
              </a:ext>
            </a:extLst>
          </p:cNvPr>
          <p:cNvSpPr/>
          <p:nvPr/>
        </p:nvSpPr>
        <p:spPr>
          <a:xfrm rot="20218431">
            <a:off x="1141842" y="5524209"/>
            <a:ext cx="838200" cy="16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CD63518-DAC9-1E0D-FA8E-6AF3D97DF795}"/>
              </a:ext>
            </a:extLst>
          </p:cNvPr>
          <p:cNvSpPr/>
          <p:nvPr/>
        </p:nvSpPr>
        <p:spPr>
          <a:xfrm rot="9922221">
            <a:off x="6789026" y="2548749"/>
            <a:ext cx="838200" cy="16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211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4"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lagCount" hidden="1">
            <a:hlinkClick r:id="rId2" action="ppaction://hlinkfile"/>
            <a:extLst>
              <a:ext uri="{FF2B5EF4-FFF2-40B4-BE49-F238E27FC236}">
                <a16:creationId xmlns:a16="http://schemas.microsoft.com/office/drawing/2014/main" id="{DD9248FE-623F-A841-AE5A-DA83580E1025}"/>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a:solidFill>
                  <a:srgbClr val="000000"/>
                </a:solidFill>
                <a:latin typeface="Tahoma" panose="020B0604030504040204" pitchFamily="34" charset="0"/>
              </a:rPr>
              <a:t>0</a:t>
            </a:r>
          </a:p>
        </p:txBody>
      </p:sp>
      <p:pic>
        <p:nvPicPr>
          <p:cNvPr id="36866" name="Picture 4">
            <a:extLst>
              <a:ext uri="{FF2B5EF4-FFF2-40B4-BE49-F238E27FC236}">
                <a16:creationId xmlns:a16="http://schemas.microsoft.com/office/drawing/2014/main" id="{08F30D9C-8BE6-EB46-9F68-F8B178B324DD}"/>
              </a:ext>
            </a:extLst>
          </p:cNvPr>
          <p:cNvPicPr>
            <a:picLocks noChangeArrowheads="1"/>
          </p:cNvPicPr>
          <p:nvPr/>
        </p:nvPicPr>
        <p:blipFill>
          <a:blip r:embed="rId3">
            <a:clrChange>
              <a:clrFrom>
                <a:srgbClr val="313163"/>
              </a:clrFrom>
              <a:clrTo>
                <a:srgbClr val="313163">
                  <a:alpha val="0"/>
                </a:srgbClr>
              </a:clrTo>
            </a:clrChange>
            <a:extLst>
              <a:ext uri="{28A0092B-C50C-407E-A947-70E740481C1C}">
                <a14:useLocalDpi xmlns:a14="http://schemas.microsoft.com/office/drawing/2010/main" val="0"/>
              </a:ext>
            </a:extLst>
          </a:blip>
          <a:srcRect/>
          <a:stretch>
            <a:fillRect/>
          </a:stretch>
        </p:blipFill>
        <p:spPr bwMode="auto">
          <a:xfrm>
            <a:off x="534988" y="990600"/>
            <a:ext cx="7239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Freeform 5" descr="Recycled paper">
            <a:extLst>
              <a:ext uri="{FF2B5EF4-FFF2-40B4-BE49-F238E27FC236}">
                <a16:creationId xmlns:a16="http://schemas.microsoft.com/office/drawing/2014/main" id="{27A2D4E2-817E-9044-87C1-DE5ECB7E4F7E}"/>
              </a:ext>
            </a:extLst>
          </p:cNvPr>
          <p:cNvSpPr>
            <a:spLocks/>
          </p:cNvSpPr>
          <p:nvPr/>
        </p:nvSpPr>
        <p:spPr bwMode="auto">
          <a:xfrm>
            <a:off x="1576388" y="215900"/>
            <a:ext cx="7467600" cy="6054725"/>
          </a:xfrm>
          <a:custGeom>
            <a:avLst/>
            <a:gdLst>
              <a:gd name="T0" fmla="*/ 2147483646 w 4704"/>
              <a:gd name="T1" fmla="*/ 2147483646 h 3814"/>
              <a:gd name="T2" fmla="*/ 2147483646 w 4704"/>
              <a:gd name="T3" fmla="*/ 2147483646 h 3814"/>
              <a:gd name="T4" fmla="*/ 2147483646 w 4704"/>
              <a:gd name="T5" fmla="*/ 2147483646 h 3814"/>
              <a:gd name="T6" fmla="*/ 2147483646 w 4704"/>
              <a:gd name="T7" fmla="*/ 2147483646 h 3814"/>
              <a:gd name="T8" fmla="*/ 2147483646 w 4704"/>
              <a:gd name="T9" fmla="*/ 2147483646 h 3814"/>
              <a:gd name="T10" fmla="*/ 2147483646 w 4704"/>
              <a:gd name="T11" fmla="*/ 2147483646 h 3814"/>
              <a:gd name="T12" fmla="*/ 2147483646 w 4704"/>
              <a:gd name="T13" fmla="*/ 2147483646 h 3814"/>
              <a:gd name="T14" fmla="*/ 2147483646 w 4704"/>
              <a:gd name="T15" fmla="*/ 2147483646 h 3814"/>
              <a:gd name="T16" fmla="*/ 2147483646 w 4704"/>
              <a:gd name="T17" fmla="*/ 2147483646 h 3814"/>
              <a:gd name="T18" fmla="*/ 2147483646 w 4704"/>
              <a:gd name="T19" fmla="*/ 2147483646 h 3814"/>
              <a:gd name="T20" fmla="*/ 2147483646 w 4704"/>
              <a:gd name="T21" fmla="*/ 2147483646 h 3814"/>
              <a:gd name="T22" fmla="*/ 2147483646 w 4704"/>
              <a:gd name="T23" fmla="*/ 2147483646 h 3814"/>
              <a:gd name="T24" fmla="*/ 2147483646 w 4704"/>
              <a:gd name="T25" fmla="*/ 2147483646 h 3814"/>
              <a:gd name="T26" fmla="*/ 2147483646 w 4704"/>
              <a:gd name="T27" fmla="*/ 2147483646 h 3814"/>
              <a:gd name="T28" fmla="*/ 2147483646 w 4704"/>
              <a:gd name="T29" fmla="*/ 2147483646 h 3814"/>
              <a:gd name="T30" fmla="*/ 2147483646 w 4704"/>
              <a:gd name="T31" fmla="*/ 2147483646 h 3814"/>
              <a:gd name="T32" fmla="*/ 2147483646 w 4704"/>
              <a:gd name="T33" fmla="*/ 2147483646 h 3814"/>
              <a:gd name="T34" fmla="*/ 2147483646 w 4704"/>
              <a:gd name="T35" fmla="*/ 2147483646 h 3814"/>
              <a:gd name="T36" fmla="*/ 2147483646 w 4704"/>
              <a:gd name="T37" fmla="*/ 2147483646 h 3814"/>
              <a:gd name="T38" fmla="*/ 2147483646 w 4704"/>
              <a:gd name="T39" fmla="*/ 2147483646 h 3814"/>
              <a:gd name="T40" fmla="*/ 2147483646 w 4704"/>
              <a:gd name="T41" fmla="*/ 2147483646 h 3814"/>
              <a:gd name="T42" fmla="*/ 2147483646 w 4704"/>
              <a:gd name="T43" fmla="*/ 2147483646 h 3814"/>
              <a:gd name="T44" fmla="*/ 2147483646 w 4704"/>
              <a:gd name="T45" fmla="*/ 2147483646 h 3814"/>
              <a:gd name="T46" fmla="*/ 2147483646 w 4704"/>
              <a:gd name="T47" fmla="*/ 2147483646 h 3814"/>
              <a:gd name="T48" fmla="*/ 2147483646 w 4704"/>
              <a:gd name="T49" fmla="*/ 2147483646 h 3814"/>
              <a:gd name="T50" fmla="*/ 2147483646 w 4704"/>
              <a:gd name="T51" fmla="*/ 2147483646 h 3814"/>
              <a:gd name="T52" fmla="*/ 2147483646 w 4704"/>
              <a:gd name="T53" fmla="*/ 2147483646 h 3814"/>
              <a:gd name="T54" fmla="*/ 2147483646 w 4704"/>
              <a:gd name="T55" fmla="*/ 2147483646 h 3814"/>
              <a:gd name="T56" fmla="*/ 2147483646 w 4704"/>
              <a:gd name="T57" fmla="*/ 2147483646 h 3814"/>
              <a:gd name="T58" fmla="*/ 2147483646 w 4704"/>
              <a:gd name="T59" fmla="*/ 2147483646 h 3814"/>
              <a:gd name="T60" fmla="*/ 2147483646 w 4704"/>
              <a:gd name="T61" fmla="*/ 2147483646 h 3814"/>
              <a:gd name="T62" fmla="*/ 2147483646 w 4704"/>
              <a:gd name="T63" fmla="*/ 2147483646 h 3814"/>
              <a:gd name="T64" fmla="*/ 2147483646 w 4704"/>
              <a:gd name="T65" fmla="*/ 2147483646 h 3814"/>
              <a:gd name="T66" fmla="*/ 2147483646 w 4704"/>
              <a:gd name="T67" fmla="*/ 2147483646 h 3814"/>
              <a:gd name="T68" fmla="*/ 2147483646 w 4704"/>
              <a:gd name="T69" fmla="*/ 2147483646 h 3814"/>
              <a:gd name="T70" fmla="*/ 2147483646 w 4704"/>
              <a:gd name="T71" fmla="*/ 2147483646 h 3814"/>
              <a:gd name="T72" fmla="*/ 2147483646 w 4704"/>
              <a:gd name="T73" fmla="*/ 2147483646 h 3814"/>
              <a:gd name="T74" fmla="*/ 2147483646 w 4704"/>
              <a:gd name="T75" fmla="*/ 2147483646 h 3814"/>
              <a:gd name="T76" fmla="*/ 2147483646 w 4704"/>
              <a:gd name="T77" fmla="*/ 2147483646 h 3814"/>
              <a:gd name="T78" fmla="*/ 2147483646 w 4704"/>
              <a:gd name="T79" fmla="*/ 2147483646 h 3814"/>
              <a:gd name="T80" fmla="*/ 2147483646 w 4704"/>
              <a:gd name="T81" fmla="*/ 2147483646 h 38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04"/>
              <a:gd name="T124" fmla="*/ 0 h 3814"/>
              <a:gd name="T125" fmla="*/ 4704 w 4704"/>
              <a:gd name="T126" fmla="*/ 3814 h 38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04" h="3814">
                <a:moveTo>
                  <a:pt x="3952" y="2744"/>
                </a:moveTo>
                <a:cubicBezTo>
                  <a:pt x="3914" y="3140"/>
                  <a:pt x="3936" y="2774"/>
                  <a:pt x="3919" y="2768"/>
                </a:cubicBezTo>
                <a:cubicBezTo>
                  <a:pt x="3902" y="2762"/>
                  <a:pt x="3884" y="2725"/>
                  <a:pt x="3847" y="2705"/>
                </a:cubicBezTo>
                <a:cubicBezTo>
                  <a:pt x="3810" y="2685"/>
                  <a:pt x="3727" y="2657"/>
                  <a:pt x="3697" y="2645"/>
                </a:cubicBezTo>
                <a:cubicBezTo>
                  <a:pt x="3667" y="2633"/>
                  <a:pt x="3702" y="2636"/>
                  <a:pt x="3664" y="2630"/>
                </a:cubicBezTo>
                <a:cubicBezTo>
                  <a:pt x="3626" y="2624"/>
                  <a:pt x="3541" y="2625"/>
                  <a:pt x="3469" y="2612"/>
                </a:cubicBezTo>
                <a:cubicBezTo>
                  <a:pt x="3397" y="2599"/>
                  <a:pt x="3288" y="2586"/>
                  <a:pt x="3232" y="2552"/>
                </a:cubicBezTo>
                <a:cubicBezTo>
                  <a:pt x="3176" y="2518"/>
                  <a:pt x="3128" y="2432"/>
                  <a:pt x="3136" y="2408"/>
                </a:cubicBezTo>
                <a:cubicBezTo>
                  <a:pt x="3144" y="2384"/>
                  <a:pt x="3232" y="2424"/>
                  <a:pt x="3280" y="2408"/>
                </a:cubicBezTo>
                <a:cubicBezTo>
                  <a:pt x="3328" y="2392"/>
                  <a:pt x="3387" y="2344"/>
                  <a:pt x="3424" y="2312"/>
                </a:cubicBezTo>
                <a:cubicBezTo>
                  <a:pt x="3461" y="2280"/>
                  <a:pt x="3486" y="2233"/>
                  <a:pt x="3502" y="2213"/>
                </a:cubicBezTo>
                <a:cubicBezTo>
                  <a:pt x="3518" y="2193"/>
                  <a:pt x="3513" y="2222"/>
                  <a:pt x="3520" y="2192"/>
                </a:cubicBezTo>
                <a:cubicBezTo>
                  <a:pt x="3527" y="2162"/>
                  <a:pt x="3552" y="2093"/>
                  <a:pt x="3544" y="2033"/>
                </a:cubicBezTo>
                <a:cubicBezTo>
                  <a:pt x="3536" y="1973"/>
                  <a:pt x="3488" y="1913"/>
                  <a:pt x="3472" y="1832"/>
                </a:cubicBezTo>
                <a:cubicBezTo>
                  <a:pt x="3456" y="1751"/>
                  <a:pt x="3461" y="1635"/>
                  <a:pt x="3445" y="1547"/>
                </a:cubicBezTo>
                <a:cubicBezTo>
                  <a:pt x="3429" y="1459"/>
                  <a:pt x="3412" y="1375"/>
                  <a:pt x="3376" y="1304"/>
                </a:cubicBezTo>
                <a:cubicBezTo>
                  <a:pt x="3340" y="1233"/>
                  <a:pt x="3276" y="1160"/>
                  <a:pt x="3226" y="1118"/>
                </a:cubicBezTo>
                <a:cubicBezTo>
                  <a:pt x="3176" y="1076"/>
                  <a:pt x="3146" y="1065"/>
                  <a:pt x="3076" y="1049"/>
                </a:cubicBezTo>
                <a:cubicBezTo>
                  <a:pt x="3006" y="1033"/>
                  <a:pt x="2869" y="1021"/>
                  <a:pt x="2803" y="1022"/>
                </a:cubicBezTo>
                <a:cubicBezTo>
                  <a:pt x="2737" y="1023"/>
                  <a:pt x="2709" y="1050"/>
                  <a:pt x="2677" y="1055"/>
                </a:cubicBezTo>
                <a:cubicBezTo>
                  <a:pt x="2645" y="1060"/>
                  <a:pt x="2655" y="1049"/>
                  <a:pt x="2611" y="1055"/>
                </a:cubicBezTo>
                <a:cubicBezTo>
                  <a:pt x="2567" y="1061"/>
                  <a:pt x="2449" y="1084"/>
                  <a:pt x="2413" y="1094"/>
                </a:cubicBezTo>
                <a:cubicBezTo>
                  <a:pt x="2377" y="1104"/>
                  <a:pt x="2398" y="1113"/>
                  <a:pt x="2392" y="1118"/>
                </a:cubicBezTo>
                <a:cubicBezTo>
                  <a:pt x="2386" y="1123"/>
                  <a:pt x="2387" y="1120"/>
                  <a:pt x="2374" y="1124"/>
                </a:cubicBezTo>
                <a:cubicBezTo>
                  <a:pt x="2361" y="1128"/>
                  <a:pt x="2344" y="1126"/>
                  <a:pt x="2314" y="1145"/>
                </a:cubicBezTo>
                <a:cubicBezTo>
                  <a:pt x="2284" y="1164"/>
                  <a:pt x="2221" y="1198"/>
                  <a:pt x="2194" y="1241"/>
                </a:cubicBezTo>
                <a:cubicBezTo>
                  <a:pt x="2167" y="1284"/>
                  <a:pt x="2144" y="1356"/>
                  <a:pt x="2149" y="1406"/>
                </a:cubicBezTo>
                <a:cubicBezTo>
                  <a:pt x="2154" y="1456"/>
                  <a:pt x="2213" y="1497"/>
                  <a:pt x="2224" y="1544"/>
                </a:cubicBezTo>
                <a:cubicBezTo>
                  <a:pt x="2235" y="1591"/>
                  <a:pt x="2216" y="1658"/>
                  <a:pt x="2218" y="1691"/>
                </a:cubicBezTo>
                <a:cubicBezTo>
                  <a:pt x="2220" y="1724"/>
                  <a:pt x="2235" y="1727"/>
                  <a:pt x="2239" y="1742"/>
                </a:cubicBezTo>
                <a:cubicBezTo>
                  <a:pt x="2243" y="1757"/>
                  <a:pt x="2251" y="1761"/>
                  <a:pt x="2245" y="1784"/>
                </a:cubicBezTo>
                <a:cubicBezTo>
                  <a:pt x="2239" y="1807"/>
                  <a:pt x="2215" y="1854"/>
                  <a:pt x="2202" y="1879"/>
                </a:cubicBezTo>
                <a:cubicBezTo>
                  <a:pt x="2189" y="1904"/>
                  <a:pt x="2178" y="1919"/>
                  <a:pt x="2164" y="1937"/>
                </a:cubicBezTo>
                <a:cubicBezTo>
                  <a:pt x="2150" y="1955"/>
                  <a:pt x="2128" y="1972"/>
                  <a:pt x="2119" y="1985"/>
                </a:cubicBezTo>
                <a:cubicBezTo>
                  <a:pt x="2110" y="1998"/>
                  <a:pt x="2109" y="2003"/>
                  <a:pt x="2113" y="2015"/>
                </a:cubicBezTo>
                <a:cubicBezTo>
                  <a:pt x="2117" y="2027"/>
                  <a:pt x="2127" y="2044"/>
                  <a:pt x="2143" y="2057"/>
                </a:cubicBezTo>
                <a:cubicBezTo>
                  <a:pt x="2159" y="2070"/>
                  <a:pt x="2201" y="2068"/>
                  <a:pt x="2211" y="2090"/>
                </a:cubicBezTo>
                <a:cubicBezTo>
                  <a:pt x="2221" y="2112"/>
                  <a:pt x="2201" y="2170"/>
                  <a:pt x="2202" y="2188"/>
                </a:cubicBezTo>
                <a:cubicBezTo>
                  <a:pt x="2203" y="2206"/>
                  <a:pt x="2220" y="2194"/>
                  <a:pt x="2220" y="2201"/>
                </a:cubicBezTo>
                <a:cubicBezTo>
                  <a:pt x="2220" y="2208"/>
                  <a:pt x="2198" y="2218"/>
                  <a:pt x="2200" y="2231"/>
                </a:cubicBezTo>
                <a:cubicBezTo>
                  <a:pt x="2202" y="2244"/>
                  <a:pt x="2227" y="2264"/>
                  <a:pt x="2233" y="2278"/>
                </a:cubicBezTo>
                <a:cubicBezTo>
                  <a:pt x="2239" y="2292"/>
                  <a:pt x="2238" y="2305"/>
                  <a:pt x="2238" y="2318"/>
                </a:cubicBezTo>
                <a:cubicBezTo>
                  <a:pt x="2238" y="2331"/>
                  <a:pt x="2226" y="2342"/>
                  <a:pt x="2232" y="2357"/>
                </a:cubicBezTo>
                <a:cubicBezTo>
                  <a:pt x="2238" y="2372"/>
                  <a:pt x="2233" y="2400"/>
                  <a:pt x="2272" y="2408"/>
                </a:cubicBezTo>
                <a:cubicBezTo>
                  <a:pt x="2311" y="2416"/>
                  <a:pt x="2424" y="2392"/>
                  <a:pt x="2464" y="2408"/>
                </a:cubicBezTo>
                <a:cubicBezTo>
                  <a:pt x="2504" y="2424"/>
                  <a:pt x="2528" y="2462"/>
                  <a:pt x="2512" y="2504"/>
                </a:cubicBezTo>
                <a:cubicBezTo>
                  <a:pt x="2496" y="2546"/>
                  <a:pt x="2410" y="2626"/>
                  <a:pt x="2368" y="2660"/>
                </a:cubicBezTo>
                <a:cubicBezTo>
                  <a:pt x="2326" y="2694"/>
                  <a:pt x="2291" y="2698"/>
                  <a:pt x="2259" y="2707"/>
                </a:cubicBezTo>
                <a:cubicBezTo>
                  <a:pt x="2227" y="2716"/>
                  <a:pt x="2207" y="2708"/>
                  <a:pt x="2173" y="2714"/>
                </a:cubicBezTo>
                <a:cubicBezTo>
                  <a:pt x="2139" y="2720"/>
                  <a:pt x="2089" y="2736"/>
                  <a:pt x="2055" y="2743"/>
                </a:cubicBezTo>
                <a:cubicBezTo>
                  <a:pt x="2021" y="2750"/>
                  <a:pt x="2009" y="2738"/>
                  <a:pt x="1969" y="2758"/>
                </a:cubicBezTo>
                <a:cubicBezTo>
                  <a:pt x="1929" y="2778"/>
                  <a:pt x="1856" y="2824"/>
                  <a:pt x="1813" y="2864"/>
                </a:cubicBezTo>
                <a:cubicBezTo>
                  <a:pt x="1770" y="2904"/>
                  <a:pt x="1746" y="2941"/>
                  <a:pt x="1708" y="2999"/>
                </a:cubicBezTo>
                <a:cubicBezTo>
                  <a:pt x="1670" y="3057"/>
                  <a:pt x="1622" y="3155"/>
                  <a:pt x="1588" y="3212"/>
                </a:cubicBezTo>
                <a:cubicBezTo>
                  <a:pt x="1554" y="3269"/>
                  <a:pt x="1529" y="3304"/>
                  <a:pt x="1503" y="3343"/>
                </a:cubicBezTo>
                <a:cubicBezTo>
                  <a:pt x="1477" y="3382"/>
                  <a:pt x="1471" y="3384"/>
                  <a:pt x="1434" y="3448"/>
                </a:cubicBezTo>
                <a:cubicBezTo>
                  <a:pt x="1397" y="3512"/>
                  <a:pt x="1314" y="3673"/>
                  <a:pt x="1279" y="3730"/>
                </a:cubicBezTo>
                <a:cubicBezTo>
                  <a:pt x="1244" y="3787"/>
                  <a:pt x="1239" y="3779"/>
                  <a:pt x="1224" y="3790"/>
                </a:cubicBezTo>
                <a:cubicBezTo>
                  <a:pt x="1209" y="3801"/>
                  <a:pt x="1203" y="3805"/>
                  <a:pt x="1186" y="3796"/>
                </a:cubicBezTo>
                <a:cubicBezTo>
                  <a:pt x="1169" y="3787"/>
                  <a:pt x="1182" y="3814"/>
                  <a:pt x="1119" y="3736"/>
                </a:cubicBezTo>
                <a:cubicBezTo>
                  <a:pt x="1056" y="3658"/>
                  <a:pt x="893" y="3454"/>
                  <a:pt x="805" y="3329"/>
                </a:cubicBezTo>
                <a:cubicBezTo>
                  <a:pt x="717" y="3204"/>
                  <a:pt x="637" y="3082"/>
                  <a:pt x="592" y="2984"/>
                </a:cubicBezTo>
                <a:cubicBezTo>
                  <a:pt x="547" y="2886"/>
                  <a:pt x="548" y="2799"/>
                  <a:pt x="537" y="2740"/>
                </a:cubicBezTo>
                <a:cubicBezTo>
                  <a:pt x="526" y="2681"/>
                  <a:pt x="536" y="2643"/>
                  <a:pt x="525" y="2630"/>
                </a:cubicBezTo>
                <a:cubicBezTo>
                  <a:pt x="514" y="2617"/>
                  <a:pt x="486" y="2652"/>
                  <a:pt x="474" y="2663"/>
                </a:cubicBezTo>
                <a:cubicBezTo>
                  <a:pt x="462" y="2674"/>
                  <a:pt x="458" y="2684"/>
                  <a:pt x="453" y="2698"/>
                </a:cubicBezTo>
                <a:cubicBezTo>
                  <a:pt x="448" y="2712"/>
                  <a:pt x="443" y="2728"/>
                  <a:pt x="442" y="2750"/>
                </a:cubicBezTo>
                <a:cubicBezTo>
                  <a:pt x="441" y="2772"/>
                  <a:pt x="451" y="2826"/>
                  <a:pt x="444" y="2833"/>
                </a:cubicBezTo>
                <a:cubicBezTo>
                  <a:pt x="437" y="2840"/>
                  <a:pt x="422" y="2814"/>
                  <a:pt x="400" y="2792"/>
                </a:cubicBezTo>
                <a:cubicBezTo>
                  <a:pt x="378" y="2770"/>
                  <a:pt x="356" y="2760"/>
                  <a:pt x="310" y="2704"/>
                </a:cubicBezTo>
                <a:cubicBezTo>
                  <a:pt x="264" y="2648"/>
                  <a:pt x="158" y="2522"/>
                  <a:pt x="124" y="2453"/>
                </a:cubicBezTo>
                <a:cubicBezTo>
                  <a:pt x="90" y="2384"/>
                  <a:pt x="44" y="2364"/>
                  <a:pt x="103" y="2288"/>
                </a:cubicBezTo>
                <a:cubicBezTo>
                  <a:pt x="162" y="2212"/>
                  <a:pt x="397" y="2065"/>
                  <a:pt x="480" y="2000"/>
                </a:cubicBezTo>
                <a:cubicBezTo>
                  <a:pt x="563" y="1935"/>
                  <a:pt x="577" y="1923"/>
                  <a:pt x="599" y="1897"/>
                </a:cubicBezTo>
                <a:cubicBezTo>
                  <a:pt x="621" y="1871"/>
                  <a:pt x="606" y="1866"/>
                  <a:pt x="609" y="1844"/>
                </a:cubicBezTo>
                <a:cubicBezTo>
                  <a:pt x="612" y="1822"/>
                  <a:pt x="615" y="1814"/>
                  <a:pt x="616" y="1766"/>
                </a:cubicBezTo>
                <a:cubicBezTo>
                  <a:pt x="617" y="1718"/>
                  <a:pt x="615" y="1639"/>
                  <a:pt x="613" y="1555"/>
                </a:cubicBezTo>
                <a:cubicBezTo>
                  <a:pt x="611" y="1471"/>
                  <a:pt x="606" y="1316"/>
                  <a:pt x="603" y="1259"/>
                </a:cubicBezTo>
                <a:cubicBezTo>
                  <a:pt x="600" y="1202"/>
                  <a:pt x="600" y="1291"/>
                  <a:pt x="598" y="1211"/>
                </a:cubicBezTo>
                <a:cubicBezTo>
                  <a:pt x="596" y="1131"/>
                  <a:pt x="593" y="912"/>
                  <a:pt x="592" y="776"/>
                </a:cubicBezTo>
                <a:cubicBezTo>
                  <a:pt x="591" y="640"/>
                  <a:pt x="0" y="456"/>
                  <a:pt x="592" y="392"/>
                </a:cubicBezTo>
                <a:cubicBezTo>
                  <a:pt x="1184" y="328"/>
                  <a:pt x="3584" y="0"/>
                  <a:pt x="4144" y="392"/>
                </a:cubicBezTo>
                <a:cubicBezTo>
                  <a:pt x="4704" y="784"/>
                  <a:pt x="3996" y="2345"/>
                  <a:pt x="3952" y="27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0" name="Line 8">
            <a:extLst>
              <a:ext uri="{FF2B5EF4-FFF2-40B4-BE49-F238E27FC236}">
                <a16:creationId xmlns:a16="http://schemas.microsoft.com/office/drawing/2014/main" id="{56E721D2-34EF-1E46-8ED3-D56A5AF02C77}"/>
              </a:ext>
            </a:extLst>
          </p:cNvPr>
          <p:cNvSpPr>
            <a:spLocks noChangeShapeType="1"/>
          </p:cNvSpPr>
          <p:nvPr/>
        </p:nvSpPr>
        <p:spPr bwMode="auto">
          <a:xfrm>
            <a:off x="5183188" y="1447800"/>
            <a:ext cx="990600" cy="966788"/>
          </a:xfrm>
          <a:prstGeom prst="line">
            <a:avLst/>
          </a:prstGeom>
          <a:noFill/>
          <a:ln w="5715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1" name="Line 9">
            <a:extLst>
              <a:ext uri="{FF2B5EF4-FFF2-40B4-BE49-F238E27FC236}">
                <a16:creationId xmlns:a16="http://schemas.microsoft.com/office/drawing/2014/main" id="{C579D35E-2B41-F44F-BBB2-DA86073212DD}"/>
              </a:ext>
            </a:extLst>
          </p:cNvPr>
          <p:cNvSpPr>
            <a:spLocks noChangeShapeType="1"/>
          </p:cNvSpPr>
          <p:nvPr/>
        </p:nvSpPr>
        <p:spPr bwMode="auto">
          <a:xfrm flipH="1">
            <a:off x="6264275" y="1747838"/>
            <a:ext cx="533400" cy="1066800"/>
          </a:xfrm>
          <a:prstGeom prst="line">
            <a:avLst/>
          </a:prstGeom>
          <a:noFill/>
          <a:ln w="5715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2" name="Freeform 10" descr="Recycled paper">
            <a:extLst>
              <a:ext uri="{FF2B5EF4-FFF2-40B4-BE49-F238E27FC236}">
                <a16:creationId xmlns:a16="http://schemas.microsoft.com/office/drawing/2014/main" id="{A2818772-67AE-B64C-AA69-2AC113FCECDA}"/>
              </a:ext>
            </a:extLst>
          </p:cNvPr>
          <p:cNvSpPr>
            <a:spLocks/>
          </p:cNvSpPr>
          <p:nvPr/>
        </p:nvSpPr>
        <p:spPr bwMode="auto">
          <a:xfrm>
            <a:off x="-457200" y="511175"/>
            <a:ext cx="4197350" cy="7223125"/>
          </a:xfrm>
          <a:custGeom>
            <a:avLst/>
            <a:gdLst>
              <a:gd name="T0" fmla="*/ 2147483646 w 2644"/>
              <a:gd name="T1" fmla="*/ 2147483646 h 4550"/>
              <a:gd name="T2" fmla="*/ 2147483646 w 2644"/>
              <a:gd name="T3" fmla="*/ 2147483646 h 4550"/>
              <a:gd name="T4" fmla="*/ 2147483646 w 2644"/>
              <a:gd name="T5" fmla="*/ 2147483646 h 4550"/>
              <a:gd name="T6" fmla="*/ 2147483646 w 2644"/>
              <a:gd name="T7" fmla="*/ 2147483646 h 4550"/>
              <a:gd name="T8" fmla="*/ 2147483646 w 2644"/>
              <a:gd name="T9" fmla="*/ 2147483646 h 4550"/>
              <a:gd name="T10" fmla="*/ 2147483646 w 2644"/>
              <a:gd name="T11" fmla="*/ 2147483646 h 4550"/>
              <a:gd name="T12" fmla="*/ 2147483646 w 2644"/>
              <a:gd name="T13" fmla="*/ 2147483646 h 4550"/>
              <a:gd name="T14" fmla="*/ 2147483646 w 2644"/>
              <a:gd name="T15" fmla="*/ 2147483646 h 4550"/>
              <a:gd name="T16" fmla="*/ 2147483646 w 2644"/>
              <a:gd name="T17" fmla="*/ 2147483646 h 4550"/>
              <a:gd name="T18" fmla="*/ 2147483646 w 2644"/>
              <a:gd name="T19" fmla="*/ 2147483646 h 4550"/>
              <a:gd name="T20" fmla="*/ 2147483646 w 2644"/>
              <a:gd name="T21" fmla="*/ 2147483646 h 4550"/>
              <a:gd name="T22" fmla="*/ 2147483646 w 2644"/>
              <a:gd name="T23" fmla="*/ 2147483646 h 4550"/>
              <a:gd name="T24" fmla="*/ 2147483646 w 2644"/>
              <a:gd name="T25" fmla="*/ 2147483646 h 4550"/>
              <a:gd name="T26" fmla="*/ 2147483646 w 2644"/>
              <a:gd name="T27" fmla="*/ 2147483646 h 4550"/>
              <a:gd name="T28" fmla="*/ 2147483646 w 2644"/>
              <a:gd name="T29" fmla="*/ 2147483646 h 4550"/>
              <a:gd name="T30" fmla="*/ 2147483646 w 2644"/>
              <a:gd name="T31" fmla="*/ 2147483646 h 4550"/>
              <a:gd name="T32" fmla="*/ 2147483646 w 2644"/>
              <a:gd name="T33" fmla="*/ 2147483646 h 4550"/>
              <a:gd name="T34" fmla="*/ 2147483646 w 2644"/>
              <a:gd name="T35" fmla="*/ 2147483646 h 4550"/>
              <a:gd name="T36" fmla="*/ 2147483646 w 2644"/>
              <a:gd name="T37" fmla="*/ 2147483646 h 4550"/>
              <a:gd name="T38" fmla="*/ 2147483646 w 2644"/>
              <a:gd name="T39" fmla="*/ 2147483646 h 4550"/>
              <a:gd name="T40" fmla="*/ 2147483646 w 2644"/>
              <a:gd name="T41" fmla="*/ 2147483646 h 4550"/>
              <a:gd name="T42" fmla="*/ 2147483646 w 2644"/>
              <a:gd name="T43" fmla="*/ 2147483646 h 4550"/>
              <a:gd name="T44" fmla="*/ 2147483646 w 2644"/>
              <a:gd name="T45" fmla="*/ 2147483646 h 4550"/>
              <a:gd name="T46" fmla="*/ 2147483646 w 2644"/>
              <a:gd name="T47" fmla="*/ 2147483646 h 4550"/>
              <a:gd name="T48" fmla="*/ 2147483646 w 2644"/>
              <a:gd name="T49" fmla="*/ 2147483646 h 4550"/>
              <a:gd name="T50" fmla="*/ 2147483646 w 2644"/>
              <a:gd name="T51" fmla="*/ 2147483646 h 4550"/>
              <a:gd name="T52" fmla="*/ 2147483646 w 2644"/>
              <a:gd name="T53" fmla="*/ 2147483646 h 4550"/>
              <a:gd name="T54" fmla="*/ 2147483646 w 2644"/>
              <a:gd name="T55" fmla="*/ 2147483646 h 4550"/>
              <a:gd name="T56" fmla="*/ 2147483646 w 2644"/>
              <a:gd name="T57" fmla="*/ 2147483646 h 4550"/>
              <a:gd name="T58" fmla="*/ 2147483646 w 2644"/>
              <a:gd name="T59" fmla="*/ 2147483646 h 4550"/>
              <a:gd name="T60" fmla="*/ 2147483646 w 2644"/>
              <a:gd name="T61" fmla="*/ 2147483646 h 4550"/>
              <a:gd name="T62" fmla="*/ 2147483646 w 2644"/>
              <a:gd name="T63" fmla="*/ 2147483646 h 45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44"/>
              <a:gd name="T97" fmla="*/ 0 h 4550"/>
              <a:gd name="T98" fmla="*/ 2644 w 2644"/>
              <a:gd name="T99" fmla="*/ 4550 h 45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44" h="4550">
                <a:moveTo>
                  <a:pt x="2332" y="4040"/>
                </a:moveTo>
                <a:cubicBezTo>
                  <a:pt x="2295" y="4008"/>
                  <a:pt x="2210" y="3954"/>
                  <a:pt x="2158" y="3892"/>
                </a:cubicBezTo>
                <a:cubicBezTo>
                  <a:pt x="2106" y="3830"/>
                  <a:pt x="2064" y="3743"/>
                  <a:pt x="2020" y="3666"/>
                </a:cubicBezTo>
                <a:cubicBezTo>
                  <a:pt x="1976" y="3589"/>
                  <a:pt x="1938" y="3523"/>
                  <a:pt x="1894" y="3428"/>
                </a:cubicBezTo>
                <a:cubicBezTo>
                  <a:pt x="1850" y="3333"/>
                  <a:pt x="1794" y="3158"/>
                  <a:pt x="1756" y="3094"/>
                </a:cubicBezTo>
                <a:cubicBezTo>
                  <a:pt x="1718" y="3030"/>
                  <a:pt x="1713" y="3078"/>
                  <a:pt x="1666" y="3046"/>
                </a:cubicBezTo>
                <a:cubicBezTo>
                  <a:pt x="1619" y="3014"/>
                  <a:pt x="1513" y="2929"/>
                  <a:pt x="1474" y="2902"/>
                </a:cubicBezTo>
                <a:cubicBezTo>
                  <a:pt x="1435" y="2875"/>
                  <a:pt x="1453" y="2895"/>
                  <a:pt x="1430" y="2886"/>
                </a:cubicBezTo>
                <a:cubicBezTo>
                  <a:pt x="1407" y="2877"/>
                  <a:pt x="1376" y="2853"/>
                  <a:pt x="1336" y="2846"/>
                </a:cubicBezTo>
                <a:cubicBezTo>
                  <a:pt x="1296" y="2839"/>
                  <a:pt x="1228" y="2849"/>
                  <a:pt x="1192" y="2846"/>
                </a:cubicBezTo>
                <a:cubicBezTo>
                  <a:pt x="1156" y="2843"/>
                  <a:pt x="1135" y="2838"/>
                  <a:pt x="1122" y="2828"/>
                </a:cubicBezTo>
                <a:cubicBezTo>
                  <a:pt x="1109" y="2818"/>
                  <a:pt x="1108" y="2794"/>
                  <a:pt x="1112" y="2786"/>
                </a:cubicBezTo>
                <a:cubicBezTo>
                  <a:pt x="1116" y="2778"/>
                  <a:pt x="1126" y="2778"/>
                  <a:pt x="1146" y="2777"/>
                </a:cubicBezTo>
                <a:cubicBezTo>
                  <a:pt x="1166" y="2776"/>
                  <a:pt x="1198" y="2782"/>
                  <a:pt x="1230" y="2778"/>
                </a:cubicBezTo>
                <a:cubicBezTo>
                  <a:pt x="1262" y="2774"/>
                  <a:pt x="1316" y="2762"/>
                  <a:pt x="1336" y="2750"/>
                </a:cubicBezTo>
                <a:cubicBezTo>
                  <a:pt x="1356" y="2738"/>
                  <a:pt x="1352" y="2721"/>
                  <a:pt x="1348" y="2706"/>
                </a:cubicBezTo>
                <a:cubicBezTo>
                  <a:pt x="1344" y="2691"/>
                  <a:pt x="1340" y="2689"/>
                  <a:pt x="1310" y="2662"/>
                </a:cubicBezTo>
                <a:cubicBezTo>
                  <a:pt x="1280" y="2635"/>
                  <a:pt x="1197" y="2569"/>
                  <a:pt x="1170" y="2546"/>
                </a:cubicBezTo>
                <a:cubicBezTo>
                  <a:pt x="1143" y="2523"/>
                  <a:pt x="1156" y="2529"/>
                  <a:pt x="1149" y="2522"/>
                </a:cubicBezTo>
                <a:cubicBezTo>
                  <a:pt x="1142" y="2515"/>
                  <a:pt x="1141" y="2520"/>
                  <a:pt x="1130" y="2504"/>
                </a:cubicBezTo>
                <a:cubicBezTo>
                  <a:pt x="1119" y="2488"/>
                  <a:pt x="1090" y="2443"/>
                  <a:pt x="1085" y="2426"/>
                </a:cubicBezTo>
                <a:cubicBezTo>
                  <a:pt x="1080" y="2409"/>
                  <a:pt x="1089" y="2402"/>
                  <a:pt x="1098" y="2400"/>
                </a:cubicBezTo>
                <a:cubicBezTo>
                  <a:pt x="1107" y="2398"/>
                  <a:pt x="1107" y="2393"/>
                  <a:pt x="1137" y="2414"/>
                </a:cubicBezTo>
                <a:cubicBezTo>
                  <a:pt x="1167" y="2435"/>
                  <a:pt x="1240" y="2498"/>
                  <a:pt x="1280" y="2526"/>
                </a:cubicBezTo>
                <a:cubicBezTo>
                  <a:pt x="1320" y="2554"/>
                  <a:pt x="1390" y="2604"/>
                  <a:pt x="1378" y="2580"/>
                </a:cubicBezTo>
                <a:cubicBezTo>
                  <a:pt x="1366" y="2556"/>
                  <a:pt x="1244" y="2425"/>
                  <a:pt x="1208" y="2380"/>
                </a:cubicBezTo>
                <a:cubicBezTo>
                  <a:pt x="1172" y="2335"/>
                  <a:pt x="1174" y="2334"/>
                  <a:pt x="1163" y="2311"/>
                </a:cubicBezTo>
                <a:cubicBezTo>
                  <a:pt x="1152" y="2288"/>
                  <a:pt x="1144" y="2256"/>
                  <a:pt x="1143" y="2240"/>
                </a:cubicBezTo>
                <a:cubicBezTo>
                  <a:pt x="1142" y="2224"/>
                  <a:pt x="1153" y="2215"/>
                  <a:pt x="1154" y="2212"/>
                </a:cubicBezTo>
                <a:cubicBezTo>
                  <a:pt x="1155" y="2209"/>
                  <a:pt x="1150" y="2217"/>
                  <a:pt x="1148" y="2219"/>
                </a:cubicBezTo>
                <a:cubicBezTo>
                  <a:pt x="1146" y="2221"/>
                  <a:pt x="1141" y="2221"/>
                  <a:pt x="1144" y="2222"/>
                </a:cubicBezTo>
                <a:cubicBezTo>
                  <a:pt x="1147" y="2223"/>
                  <a:pt x="1161" y="2223"/>
                  <a:pt x="1169" y="2227"/>
                </a:cubicBezTo>
                <a:cubicBezTo>
                  <a:pt x="1177" y="2231"/>
                  <a:pt x="1183" y="2234"/>
                  <a:pt x="1196" y="2245"/>
                </a:cubicBezTo>
                <a:cubicBezTo>
                  <a:pt x="1209" y="2256"/>
                  <a:pt x="1215" y="2268"/>
                  <a:pt x="1245" y="2296"/>
                </a:cubicBezTo>
                <a:cubicBezTo>
                  <a:pt x="1275" y="2324"/>
                  <a:pt x="1358" y="2403"/>
                  <a:pt x="1374" y="2416"/>
                </a:cubicBezTo>
                <a:cubicBezTo>
                  <a:pt x="1390" y="2429"/>
                  <a:pt x="1351" y="2390"/>
                  <a:pt x="1340" y="2374"/>
                </a:cubicBezTo>
                <a:cubicBezTo>
                  <a:pt x="1329" y="2358"/>
                  <a:pt x="1322" y="2337"/>
                  <a:pt x="1308" y="2320"/>
                </a:cubicBezTo>
                <a:cubicBezTo>
                  <a:pt x="1294" y="2303"/>
                  <a:pt x="1269" y="2285"/>
                  <a:pt x="1256" y="2268"/>
                </a:cubicBezTo>
                <a:cubicBezTo>
                  <a:pt x="1243" y="2251"/>
                  <a:pt x="1241" y="2236"/>
                  <a:pt x="1232" y="2218"/>
                </a:cubicBezTo>
                <a:cubicBezTo>
                  <a:pt x="1223" y="2200"/>
                  <a:pt x="1243" y="2204"/>
                  <a:pt x="1204" y="2158"/>
                </a:cubicBezTo>
                <a:cubicBezTo>
                  <a:pt x="1165" y="2112"/>
                  <a:pt x="1054" y="2002"/>
                  <a:pt x="998" y="1944"/>
                </a:cubicBezTo>
                <a:cubicBezTo>
                  <a:pt x="942" y="1886"/>
                  <a:pt x="891" y="1834"/>
                  <a:pt x="868" y="1808"/>
                </a:cubicBezTo>
                <a:cubicBezTo>
                  <a:pt x="845" y="1782"/>
                  <a:pt x="861" y="1801"/>
                  <a:pt x="860" y="1788"/>
                </a:cubicBezTo>
                <a:cubicBezTo>
                  <a:pt x="859" y="1775"/>
                  <a:pt x="861" y="1768"/>
                  <a:pt x="860" y="1728"/>
                </a:cubicBezTo>
                <a:cubicBezTo>
                  <a:pt x="859" y="1688"/>
                  <a:pt x="856" y="1595"/>
                  <a:pt x="856" y="1550"/>
                </a:cubicBezTo>
                <a:cubicBezTo>
                  <a:pt x="856" y="1505"/>
                  <a:pt x="858" y="1498"/>
                  <a:pt x="858" y="1460"/>
                </a:cubicBezTo>
                <a:cubicBezTo>
                  <a:pt x="858" y="1422"/>
                  <a:pt x="855" y="1363"/>
                  <a:pt x="856" y="1322"/>
                </a:cubicBezTo>
                <a:cubicBezTo>
                  <a:pt x="857" y="1281"/>
                  <a:pt x="861" y="1241"/>
                  <a:pt x="862" y="1216"/>
                </a:cubicBezTo>
                <a:cubicBezTo>
                  <a:pt x="863" y="1191"/>
                  <a:pt x="859" y="1183"/>
                  <a:pt x="864" y="1172"/>
                </a:cubicBezTo>
                <a:cubicBezTo>
                  <a:pt x="869" y="1161"/>
                  <a:pt x="875" y="1163"/>
                  <a:pt x="892" y="1148"/>
                </a:cubicBezTo>
                <a:cubicBezTo>
                  <a:pt x="909" y="1133"/>
                  <a:pt x="948" y="1092"/>
                  <a:pt x="964" y="1080"/>
                </a:cubicBezTo>
                <a:cubicBezTo>
                  <a:pt x="980" y="1068"/>
                  <a:pt x="975" y="1074"/>
                  <a:pt x="988" y="1074"/>
                </a:cubicBezTo>
                <a:cubicBezTo>
                  <a:pt x="1001" y="1074"/>
                  <a:pt x="1012" y="1080"/>
                  <a:pt x="1040" y="1080"/>
                </a:cubicBezTo>
                <a:cubicBezTo>
                  <a:pt x="1068" y="1080"/>
                  <a:pt x="1074" y="1078"/>
                  <a:pt x="1156" y="1076"/>
                </a:cubicBezTo>
                <a:cubicBezTo>
                  <a:pt x="1238" y="1074"/>
                  <a:pt x="1382" y="1076"/>
                  <a:pt x="1532" y="1068"/>
                </a:cubicBezTo>
                <a:cubicBezTo>
                  <a:pt x="1682" y="1060"/>
                  <a:pt x="1977" y="1084"/>
                  <a:pt x="2056" y="1028"/>
                </a:cubicBezTo>
                <a:cubicBezTo>
                  <a:pt x="2135" y="972"/>
                  <a:pt x="2058" y="853"/>
                  <a:pt x="2008" y="734"/>
                </a:cubicBezTo>
                <a:cubicBezTo>
                  <a:pt x="1958" y="615"/>
                  <a:pt x="1992" y="394"/>
                  <a:pt x="1756" y="314"/>
                </a:cubicBezTo>
                <a:cubicBezTo>
                  <a:pt x="1520" y="234"/>
                  <a:pt x="830" y="0"/>
                  <a:pt x="592" y="254"/>
                </a:cubicBezTo>
                <a:cubicBezTo>
                  <a:pt x="354" y="508"/>
                  <a:pt x="372" y="1190"/>
                  <a:pt x="328" y="1838"/>
                </a:cubicBezTo>
                <a:cubicBezTo>
                  <a:pt x="284" y="2486"/>
                  <a:pt x="0" y="3734"/>
                  <a:pt x="328" y="4142"/>
                </a:cubicBezTo>
                <a:cubicBezTo>
                  <a:pt x="656" y="4550"/>
                  <a:pt x="1948" y="4287"/>
                  <a:pt x="2296" y="4286"/>
                </a:cubicBezTo>
                <a:cubicBezTo>
                  <a:pt x="2644" y="4285"/>
                  <a:pt x="2412" y="4175"/>
                  <a:pt x="2418" y="4134"/>
                </a:cubicBezTo>
                <a:cubicBezTo>
                  <a:pt x="2424" y="4093"/>
                  <a:pt x="2350" y="4060"/>
                  <a:pt x="2332" y="40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3" name="Line 11">
            <a:extLst>
              <a:ext uri="{FF2B5EF4-FFF2-40B4-BE49-F238E27FC236}">
                <a16:creationId xmlns:a16="http://schemas.microsoft.com/office/drawing/2014/main" id="{5E0DC18F-3174-DE4B-B34F-F4C07DE079B4}"/>
              </a:ext>
            </a:extLst>
          </p:cNvPr>
          <p:cNvSpPr>
            <a:spLocks noChangeShapeType="1"/>
          </p:cNvSpPr>
          <p:nvPr/>
        </p:nvSpPr>
        <p:spPr bwMode="auto">
          <a:xfrm flipH="1">
            <a:off x="1096963" y="1676400"/>
            <a:ext cx="581025" cy="833438"/>
          </a:xfrm>
          <a:prstGeom prst="line">
            <a:avLst/>
          </a:prstGeom>
          <a:noFill/>
          <a:ln w="5715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4" name="Line 12">
            <a:extLst>
              <a:ext uri="{FF2B5EF4-FFF2-40B4-BE49-F238E27FC236}">
                <a16:creationId xmlns:a16="http://schemas.microsoft.com/office/drawing/2014/main" id="{2B3B0252-44A1-AB48-B110-7BD739DC7A4D}"/>
              </a:ext>
            </a:extLst>
          </p:cNvPr>
          <p:cNvSpPr>
            <a:spLocks noChangeShapeType="1"/>
          </p:cNvSpPr>
          <p:nvPr/>
        </p:nvSpPr>
        <p:spPr bwMode="auto">
          <a:xfrm>
            <a:off x="1677988" y="1676400"/>
            <a:ext cx="14287" cy="704850"/>
          </a:xfrm>
          <a:prstGeom prst="line">
            <a:avLst/>
          </a:prstGeom>
          <a:noFill/>
          <a:ln w="5715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5" name="Text Box 13">
            <a:extLst>
              <a:ext uri="{FF2B5EF4-FFF2-40B4-BE49-F238E27FC236}">
                <a16:creationId xmlns:a16="http://schemas.microsoft.com/office/drawing/2014/main" id="{5FD0A706-B0D2-2A4B-98F5-9CC51FB35530}"/>
              </a:ext>
            </a:extLst>
          </p:cNvPr>
          <p:cNvSpPr txBox="1">
            <a:spLocks noChangeArrowheads="1"/>
          </p:cNvSpPr>
          <p:nvPr/>
        </p:nvSpPr>
        <p:spPr bwMode="auto">
          <a:xfrm>
            <a:off x="6249988" y="1295400"/>
            <a:ext cx="1535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latin typeface="Arial" panose="020B0604020202020204" pitchFamily="34" charset="0"/>
              </a:rPr>
              <a:t>Thalamus</a:t>
            </a:r>
          </a:p>
        </p:txBody>
      </p:sp>
      <p:sp>
        <p:nvSpPr>
          <p:cNvPr id="36876" name="Text Box 14">
            <a:extLst>
              <a:ext uri="{FF2B5EF4-FFF2-40B4-BE49-F238E27FC236}">
                <a16:creationId xmlns:a16="http://schemas.microsoft.com/office/drawing/2014/main" id="{F1A70C74-22FC-E94B-8178-A395525437BE}"/>
              </a:ext>
            </a:extLst>
          </p:cNvPr>
          <p:cNvSpPr txBox="1">
            <a:spLocks noChangeArrowheads="1"/>
          </p:cNvSpPr>
          <p:nvPr/>
        </p:nvSpPr>
        <p:spPr bwMode="auto">
          <a:xfrm>
            <a:off x="3495675" y="930275"/>
            <a:ext cx="2322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000000"/>
                </a:solidFill>
                <a:latin typeface="Arial" panose="020B0604020202020204" pitchFamily="34" charset="0"/>
              </a:rPr>
              <a:t>Somatosensory</a:t>
            </a:r>
          </a:p>
          <a:p>
            <a:pPr algn="ctr" eaLnBrk="1" hangingPunct="1">
              <a:spcBef>
                <a:spcPct val="0"/>
              </a:spcBef>
              <a:buFontTx/>
              <a:buNone/>
            </a:pPr>
            <a:r>
              <a:rPr lang="en-US" altLang="en-US" sz="2400" dirty="0">
                <a:solidFill>
                  <a:srgbClr val="000000"/>
                </a:solidFill>
                <a:latin typeface="Arial" panose="020B0604020202020204" pitchFamily="34" charset="0"/>
              </a:rPr>
              <a:t>Cortex</a:t>
            </a:r>
          </a:p>
        </p:txBody>
      </p:sp>
      <p:sp>
        <p:nvSpPr>
          <p:cNvPr id="36877" name="Text Box 15">
            <a:extLst>
              <a:ext uri="{FF2B5EF4-FFF2-40B4-BE49-F238E27FC236}">
                <a16:creationId xmlns:a16="http://schemas.microsoft.com/office/drawing/2014/main" id="{0106B016-4F10-0D49-9C95-A8500F9C8CA6}"/>
              </a:ext>
            </a:extLst>
          </p:cNvPr>
          <p:cNvSpPr txBox="1">
            <a:spLocks noChangeArrowheads="1"/>
          </p:cNvSpPr>
          <p:nvPr/>
        </p:nvSpPr>
        <p:spPr bwMode="auto">
          <a:xfrm>
            <a:off x="687388" y="12954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latin typeface="Arial" panose="020B0604020202020204" pitchFamily="34" charset="0"/>
              </a:rPr>
              <a:t>C &amp; A</a:t>
            </a:r>
            <a:r>
              <a:rPr lang="el-GR" altLang="en-US" sz="2400">
                <a:solidFill>
                  <a:srgbClr val="000000"/>
                </a:solidFill>
                <a:latin typeface="Arial" panose="020B0604020202020204" pitchFamily="34" charset="0"/>
              </a:rPr>
              <a:t>δ</a:t>
            </a:r>
            <a:r>
              <a:rPr lang="en-US" altLang="en-US" sz="2400">
                <a:solidFill>
                  <a:srgbClr val="000000"/>
                </a:solidFill>
                <a:latin typeface="Arial" panose="020B0604020202020204" pitchFamily="34" charset="0"/>
              </a:rPr>
              <a:t> Fibers</a:t>
            </a:r>
          </a:p>
        </p:txBody>
      </p:sp>
      <p:sp>
        <p:nvSpPr>
          <p:cNvPr id="36878" name="Rectangle 16">
            <a:extLst>
              <a:ext uri="{FF2B5EF4-FFF2-40B4-BE49-F238E27FC236}">
                <a16:creationId xmlns:a16="http://schemas.microsoft.com/office/drawing/2014/main" id="{D4D8B1D0-0300-7843-B680-379B1FCB101A}"/>
              </a:ext>
            </a:extLst>
          </p:cNvPr>
          <p:cNvSpPr>
            <a:spLocks noChangeArrowheads="1"/>
          </p:cNvSpPr>
          <p:nvPr/>
        </p:nvSpPr>
        <p:spPr bwMode="auto">
          <a:xfrm>
            <a:off x="5397500" y="4481513"/>
            <a:ext cx="457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36879" name="Text Box 17">
            <a:extLst>
              <a:ext uri="{FF2B5EF4-FFF2-40B4-BE49-F238E27FC236}">
                <a16:creationId xmlns:a16="http://schemas.microsoft.com/office/drawing/2014/main" id="{6C2CA917-715F-814E-AA3C-F3A457682D3F}"/>
              </a:ext>
            </a:extLst>
          </p:cNvPr>
          <p:cNvSpPr txBox="1">
            <a:spLocks noChangeArrowheads="1"/>
          </p:cNvSpPr>
          <p:nvPr/>
        </p:nvSpPr>
        <p:spPr bwMode="auto">
          <a:xfrm>
            <a:off x="5286375" y="432435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000000"/>
                </a:solidFill>
                <a:latin typeface="Arial" panose="020B0604020202020204" pitchFamily="34" charset="0"/>
              </a:rPr>
              <a:t>From</a:t>
            </a:r>
          </a:p>
          <a:p>
            <a:pPr algn="ctr" eaLnBrk="1" hangingPunct="1">
              <a:spcBef>
                <a:spcPct val="0"/>
              </a:spcBef>
              <a:buFontTx/>
              <a:buNone/>
            </a:pPr>
            <a:r>
              <a:rPr lang="en-US" altLang="en-US" sz="1600">
                <a:solidFill>
                  <a:srgbClr val="000000"/>
                </a:solidFill>
                <a:latin typeface="Arial" panose="020B0604020202020204" pitchFamily="34" charset="0"/>
              </a:rPr>
              <a:t>Brain</a:t>
            </a:r>
          </a:p>
        </p:txBody>
      </p:sp>
      <p:sp>
        <p:nvSpPr>
          <p:cNvPr id="36880" name="Rectangle 18">
            <a:extLst>
              <a:ext uri="{FF2B5EF4-FFF2-40B4-BE49-F238E27FC236}">
                <a16:creationId xmlns:a16="http://schemas.microsoft.com/office/drawing/2014/main" id="{E8CBB1D5-0F6F-F942-AEE5-8B1AD7D5D11B}"/>
              </a:ext>
            </a:extLst>
          </p:cNvPr>
          <p:cNvSpPr>
            <a:spLocks noChangeArrowheads="1"/>
          </p:cNvSpPr>
          <p:nvPr/>
        </p:nvSpPr>
        <p:spPr bwMode="auto">
          <a:xfrm>
            <a:off x="5792788" y="4933950"/>
            <a:ext cx="8382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36881" name="Rectangle 19">
            <a:extLst>
              <a:ext uri="{FF2B5EF4-FFF2-40B4-BE49-F238E27FC236}">
                <a16:creationId xmlns:a16="http://schemas.microsoft.com/office/drawing/2014/main" id="{EB098BF1-58CB-A849-997F-25C33B864153}"/>
              </a:ext>
            </a:extLst>
          </p:cNvPr>
          <p:cNvSpPr>
            <a:spLocks noChangeArrowheads="1"/>
          </p:cNvSpPr>
          <p:nvPr/>
        </p:nvSpPr>
        <p:spPr bwMode="auto">
          <a:xfrm>
            <a:off x="6630988" y="4495800"/>
            <a:ext cx="381000" cy="30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36882" name="Text Box 20">
            <a:extLst>
              <a:ext uri="{FF2B5EF4-FFF2-40B4-BE49-F238E27FC236}">
                <a16:creationId xmlns:a16="http://schemas.microsoft.com/office/drawing/2014/main" id="{93692709-A32B-E545-A91F-5DA9B66D6BD9}"/>
              </a:ext>
            </a:extLst>
          </p:cNvPr>
          <p:cNvSpPr txBox="1">
            <a:spLocks noChangeArrowheads="1"/>
          </p:cNvSpPr>
          <p:nvPr/>
        </p:nvSpPr>
        <p:spPr bwMode="auto">
          <a:xfrm>
            <a:off x="6440488" y="4329113"/>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000000"/>
                </a:solidFill>
                <a:latin typeface="Arial" panose="020B0604020202020204" pitchFamily="34" charset="0"/>
              </a:rPr>
              <a:t>To</a:t>
            </a:r>
          </a:p>
          <a:p>
            <a:pPr algn="ctr" eaLnBrk="1" hangingPunct="1">
              <a:spcBef>
                <a:spcPct val="0"/>
              </a:spcBef>
              <a:buFontTx/>
              <a:buNone/>
            </a:pPr>
            <a:r>
              <a:rPr lang="en-US" altLang="en-US" sz="1600">
                <a:solidFill>
                  <a:srgbClr val="000000"/>
                </a:solidFill>
                <a:latin typeface="Arial" panose="020B0604020202020204" pitchFamily="34" charset="0"/>
              </a:rPr>
              <a:t>Brain</a:t>
            </a:r>
          </a:p>
        </p:txBody>
      </p:sp>
      <p:sp>
        <p:nvSpPr>
          <p:cNvPr id="36883" name="Line 21">
            <a:extLst>
              <a:ext uri="{FF2B5EF4-FFF2-40B4-BE49-F238E27FC236}">
                <a16:creationId xmlns:a16="http://schemas.microsoft.com/office/drawing/2014/main" id="{0A143917-820D-E644-87F9-4FD2E624903A}"/>
              </a:ext>
            </a:extLst>
          </p:cNvPr>
          <p:cNvSpPr>
            <a:spLocks noChangeShapeType="1"/>
          </p:cNvSpPr>
          <p:nvPr/>
        </p:nvSpPr>
        <p:spPr bwMode="auto">
          <a:xfrm>
            <a:off x="5592763" y="4819650"/>
            <a:ext cx="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4" name="Line 22">
            <a:extLst>
              <a:ext uri="{FF2B5EF4-FFF2-40B4-BE49-F238E27FC236}">
                <a16:creationId xmlns:a16="http://schemas.microsoft.com/office/drawing/2014/main" id="{2D3D26A8-C6E7-794D-9943-79BA0FB867C7}"/>
              </a:ext>
            </a:extLst>
          </p:cNvPr>
          <p:cNvSpPr>
            <a:spLocks noChangeShapeType="1"/>
          </p:cNvSpPr>
          <p:nvPr/>
        </p:nvSpPr>
        <p:spPr bwMode="auto">
          <a:xfrm flipV="1">
            <a:off x="6783388" y="4857750"/>
            <a:ext cx="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5" name="Text Box 23">
            <a:extLst>
              <a:ext uri="{FF2B5EF4-FFF2-40B4-BE49-F238E27FC236}">
                <a16:creationId xmlns:a16="http://schemas.microsoft.com/office/drawing/2014/main" id="{83FA1BA0-3D94-E944-AA31-220C3538CFC6}"/>
              </a:ext>
            </a:extLst>
          </p:cNvPr>
          <p:cNvSpPr txBox="1">
            <a:spLocks noChangeArrowheads="1"/>
          </p:cNvSpPr>
          <p:nvPr/>
        </p:nvSpPr>
        <p:spPr bwMode="auto">
          <a:xfrm>
            <a:off x="7845425" y="4876800"/>
            <a:ext cx="1039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latin typeface="Arial" panose="020B0604020202020204" pitchFamily="34" charset="0"/>
              </a:rPr>
              <a:t>Spinal</a:t>
            </a:r>
          </a:p>
          <a:p>
            <a:pPr algn="ctr" eaLnBrk="1" hangingPunct="1">
              <a:spcBef>
                <a:spcPct val="0"/>
              </a:spcBef>
              <a:buFontTx/>
              <a:buNone/>
            </a:pPr>
            <a:r>
              <a:rPr lang="en-US" altLang="en-US" sz="2400">
                <a:solidFill>
                  <a:srgbClr val="000000"/>
                </a:solidFill>
                <a:latin typeface="Arial" panose="020B0604020202020204" pitchFamily="34" charset="0"/>
              </a:rPr>
              <a:t>Cord</a:t>
            </a:r>
          </a:p>
        </p:txBody>
      </p:sp>
      <p:sp>
        <p:nvSpPr>
          <p:cNvPr id="36886" name="Line 24">
            <a:extLst>
              <a:ext uri="{FF2B5EF4-FFF2-40B4-BE49-F238E27FC236}">
                <a16:creationId xmlns:a16="http://schemas.microsoft.com/office/drawing/2014/main" id="{79ABDD21-3359-AA4B-9D85-DA6A596FF5BD}"/>
              </a:ext>
            </a:extLst>
          </p:cNvPr>
          <p:cNvSpPr>
            <a:spLocks noChangeShapeType="1"/>
          </p:cNvSpPr>
          <p:nvPr/>
        </p:nvSpPr>
        <p:spPr bwMode="auto">
          <a:xfrm flipH="1">
            <a:off x="6934200" y="5334000"/>
            <a:ext cx="990600" cy="304800"/>
          </a:xfrm>
          <a:prstGeom prst="line">
            <a:avLst/>
          </a:prstGeom>
          <a:noFill/>
          <a:ln w="5715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8" name="Freeform 28" descr="Recycled paper">
            <a:extLst>
              <a:ext uri="{FF2B5EF4-FFF2-40B4-BE49-F238E27FC236}">
                <a16:creationId xmlns:a16="http://schemas.microsoft.com/office/drawing/2014/main" id="{EF02A128-A6AE-C747-AB6F-9678566990C6}"/>
              </a:ext>
            </a:extLst>
          </p:cNvPr>
          <p:cNvSpPr>
            <a:spLocks/>
          </p:cNvSpPr>
          <p:nvPr/>
        </p:nvSpPr>
        <p:spPr bwMode="auto">
          <a:xfrm>
            <a:off x="881063" y="3346450"/>
            <a:ext cx="1600200" cy="860425"/>
          </a:xfrm>
          <a:custGeom>
            <a:avLst/>
            <a:gdLst>
              <a:gd name="T0" fmla="*/ 2147483646 w 1008"/>
              <a:gd name="T1" fmla="*/ 2147483646 h 542"/>
              <a:gd name="T2" fmla="*/ 2147483646 w 1008"/>
              <a:gd name="T3" fmla="*/ 2147483646 h 542"/>
              <a:gd name="T4" fmla="*/ 2147483646 w 1008"/>
              <a:gd name="T5" fmla="*/ 2147483646 h 542"/>
              <a:gd name="T6" fmla="*/ 2147483646 w 1008"/>
              <a:gd name="T7" fmla="*/ 2147483646 h 542"/>
              <a:gd name="T8" fmla="*/ 2147483646 w 1008"/>
              <a:gd name="T9" fmla="*/ 2147483646 h 542"/>
              <a:gd name="T10" fmla="*/ 2147483646 w 1008"/>
              <a:gd name="T11" fmla="*/ 2147483646 h 542"/>
              <a:gd name="T12" fmla="*/ 2147483646 w 1008"/>
              <a:gd name="T13" fmla="*/ 2147483646 h 542"/>
              <a:gd name="T14" fmla="*/ 2147483646 w 1008"/>
              <a:gd name="T15" fmla="*/ 2147483646 h 542"/>
              <a:gd name="T16" fmla="*/ 2147483646 w 1008"/>
              <a:gd name="T17" fmla="*/ 2147483646 h 542"/>
              <a:gd name="T18" fmla="*/ 2147483646 w 1008"/>
              <a:gd name="T19" fmla="*/ 2147483646 h 542"/>
              <a:gd name="T20" fmla="*/ 2147483646 w 1008"/>
              <a:gd name="T21" fmla="*/ 2147483646 h 542"/>
              <a:gd name="T22" fmla="*/ 2147483646 w 1008"/>
              <a:gd name="T23" fmla="*/ 2147483646 h 542"/>
              <a:gd name="T24" fmla="*/ 2147483646 w 1008"/>
              <a:gd name="T25" fmla="*/ 2147483646 h 542"/>
              <a:gd name="T26" fmla="*/ 2147483646 w 1008"/>
              <a:gd name="T27" fmla="*/ 2147483646 h 542"/>
              <a:gd name="T28" fmla="*/ 2147483646 w 1008"/>
              <a:gd name="T29" fmla="*/ 2147483646 h 542"/>
              <a:gd name="T30" fmla="*/ 2147483646 w 1008"/>
              <a:gd name="T31" fmla="*/ 2147483646 h 542"/>
              <a:gd name="T32" fmla="*/ 2147483646 w 1008"/>
              <a:gd name="T33" fmla="*/ 2147483646 h 542"/>
              <a:gd name="T34" fmla="*/ 2147483646 w 1008"/>
              <a:gd name="T35" fmla="*/ 2147483646 h 542"/>
              <a:gd name="T36" fmla="*/ 2147483646 w 1008"/>
              <a:gd name="T37" fmla="*/ 2147483646 h 5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8"/>
              <a:gd name="T58" fmla="*/ 0 h 542"/>
              <a:gd name="T59" fmla="*/ 1008 w 1008"/>
              <a:gd name="T60" fmla="*/ 542 h 5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8" h="542">
                <a:moveTo>
                  <a:pt x="12" y="22"/>
                </a:moveTo>
                <a:cubicBezTo>
                  <a:pt x="0" y="0"/>
                  <a:pt x="12" y="17"/>
                  <a:pt x="44" y="16"/>
                </a:cubicBezTo>
                <a:cubicBezTo>
                  <a:pt x="76" y="15"/>
                  <a:pt x="107" y="16"/>
                  <a:pt x="207" y="16"/>
                </a:cubicBezTo>
                <a:cubicBezTo>
                  <a:pt x="307" y="16"/>
                  <a:pt x="519" y="16"/>
                  <a:pt x="645" y="16"/>
                </a:cubicBezTo>
                <a:cubicBezTo>
                  <a:pt x="771" y="16"/>
                  <a:pt x="918" y="7"/>
                  <a:pt x="963" y="16"/>
                </a:cubicBezTo>
                <a:cubicBezTo>
                  <a:pt x="1008" y="25"/>
                  <a:pt x="939" y="58"/>
                  <a:pt x="918" y="72"/>
                </a:cubicBezTo>
                <a:cubicBezTo>
                  <a:pt x="897" y="86"/>
                  <a:pt x="872" y="74"/>
                  <a:pt x="837" y="100"/>
                </a:cubicBezTo>
                <a:cubicBezTo>
                  <a:pt x="802" y="126"/>
                  <a:pt x="750" y="196"/>
                  <a:pt x="710" y="228"/>
                </a:cubicBezTo>
                <a:cubicBezTo>
                  <a:pt x="670" y="260"/>
                  <a:pt x="623" y="266"/>
                  <a:pt x="597" y="292"/>
                </a:cubicBezTo>
                <a:cubicBezTo>
                  <a:pt x="571" y="318"/>
                  <a:pt x="565" y="361"/>
                  <a:pt x="557" y="385"/>
                </a:cubicBezTo>
                <a:cubicBezTo>
                  <a:pt x="549" y="409"/>
                  <a:pt x="542" y="412"/>
                  <a:pt x="549" y="436"/>
                </a:cubicBezTo>
                <a:cubicBezTo>
                  <a:pt x="556" y="460"/>
                  <a:pt x="599" y="522"/>
                  <a:pt x="597" y="532"/>
                </a:cubicBezTo>
                <a:cubicBezTo>
                  <a:pt x="595" y="542"/>
                  <a:pt x="564" y="519"/>
                  <a:pt x="539" y="498"/>
                </a:cubicBezTo>
                <a:cubicBezTo>
                  <a:pt x="514" y="477"/>
                  <a:pt x="468" y="427"/>
                  <a:pt x="446" y="408"/>
                </a:cubicBezTo>
                <a:cubicBezTo>
                  <a:pt x="424" y="389"/>
                  <a:pt x="418" y="381"/>
                  <a:pt x="405" y="382"/>
                </a:cubicBezTo>
                <a:cubicBezTo>
                  <a:pt x="392" y="383"/>
                  <a:pt x="393" y="429"/>
                  <a:pt x="369" y="414"/>
                </a:cubicBezTo>
                <a:cubicBezTo>
                  <a:pt x="345" y="399"/>
                  <a:pt x="303" y="336"/>
                  <a:pt x="261" y="292"/>
                </a:cubicBezTo>
                <a:cubicBezTo>
                  <a:pt x="219" y="248"/>
                  <a:pt x="158" y="193"/>
                  <a:pt x="117" y="148"/>
                </a:cubicBezTo>
                <a:cubicBezTo>
                  <a:pt x="76" y="103"/>
                  <a:pt x="24" y="45"/>
                  <a:pt x="12"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29">
            <a:extLst>
              <a:ext uri="{FF2B5EF4-FFF2-40B4-BE49-F238E27FC236}">
                <a16:creationId xmlns:a16="http://schemas.microsoft.com/office/drawing/2014/main" id="{0EE37F85-48B9-934C-92EE-7A4605A83853}"/>
              </a:ext>
            </a:extLst>
          </p:cNvPr>
          <p:cNvSpPr>
            <a:spLocks/>
          </p:cNvSpPr>
          <p:nvPr/>
        </p:nvSpPr>
        <p:spPr bwMode="auto">
          <a:xfrm>
            <a:off x="1600200" y="3362325"/>
            <a:ext cx="361950" cy="698500"/>
          </a:xfrm>
          <a:custGeom>
            <a:avLst/>
            <a:gdLst>
              <a:gd name="T0" fmla="*/ 2147483646 w 228"/>
              <a:gd name="T1" fmla="*/ 0 h 440"/>
              <a:gd name="T2" fmla="*/ 2147483646 w 228"/>
              <a:gd name="T3" fmla="*/ 2147483646 h 440"/>
              <a:gd name="T4" fmla="*/ 2147483646 w 228"/>
              <a:gd name="T5" fmla="*/ 2147483646 h 440"/>
              <a:gd name="T6" fmla="*/ 2147483646 w 228"/>
              <a:gd name="T7" fmla="*/ 2147483646 h 440"/>
              <a:gd name="T8" fmla="*/ 2147483646 w 228"/>
              <a:gd name="T9" fmla="*/ 2147483646 h 440"/>
              <a:gd name="T10" fmla="*/ 0 60000 65536"/>
              <a:gd name="T11" fmla="*/ 0 60000 65536"/>
              <a:gd name="T12" fmla="*/ 0 60000 65536"/>
              <a:gd name="T13" fmla="*/ 0 60000 65536"/>
              <a:gd name="T14" fmla="*/ 0 60000 65536"/>
              <a:gd name="T15" fmla="*/ 0 w 228"/>
              <a:gd name="T16" fmla="*/ 0 h 440"/>
              <a:gd name="T17" fmla="*/ 228 w 228"/>
              <a:gd name="T18" fmla="*/ 440 h 440"/>
            </a:gdLst>
            <a:ahLst/>
            <a:cxnLst>
              <a:cxn ang="T10">
                <a:pos x="T0" y="T1"/>
              </a:cxn>
              <a:cxn ang="T11">
                <a:pos x="T2" y="T3"/>
              </a:cxn>
              <a:cxn ang="T12">
                <a:pos x="T4" y="T5"/>
              </a:cxn>
              <a:cxn ang="T13">
                <a:pos x="T6" y="T7"/>
              </a:cxn>
              <a:cxn ang="T14">
                <a:pos x="T8" y="T9"/>
              </a:cxn>
            </a:cxnLst>
            <a:rect l="T15" t="T16" r="T17" b="T18"/>
            <a:pathLst>
              <a:path w="228" h="440">
                <a:moveTo>
                  <a:pt x="228" y="0"/>
                </a:moveTo>
                <a:cubicBezTo>
                  <a:pt x="222" y="7"/>
                  <a:pt x="214" y="19"/>
                  <a:pt x="192" y="42"/>
                </a:cubicBezTo>
                <a:cubicBezTo>
                  <a:pt x="170" y="65"/>
                  <a:pt x="125" y="94"/>
                  <a:pt x="96" y="138"/>
                </a:cubicBezTo>
                <a:cubicBezTo>
                  <a:pt x="67" y="182"/>
                  <a:pt x="30" y="256"/>
                  <a:pt x="15" y="306"/>
                </a:cubicBezTo>
                <a:cubicBezTo>
                  <a:pt x="0" y="356"/>
                  <a:pt x="5" y="412"/>
                  <a:pt x="3" y="4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0" name="Freeform 30">
            <a:extLst>
              <a:ext uri="{FF2B5EF4-FFF2-40B4-BE49-F238E27FC236}">
                <a16:creationId xmlns:a16="http://schemas.microsoft.com/office/drawing/2014/main" id="{B32D1C8F-8E93-B745-AB79-F61795768347}"/>
              </a:ext>
            </a:extLst>
          </p:cNvPr>
          <p:cNvSpPr>
            <a:spLocks/>
          </p:cNvSpPr>
          <p:nvPr/>
        </p:nvSpPr>
        <p:spPr bwMode="auto">
          <a:xfrm>
            <a:off x="1162050" y="3370263"/>
            <a:ext cx="452438" cy="404812"/>
          </a:xfrm>
          <a:custGeom>
            <a:avLst/>
            <a:gdLst>
              <a:gd name="T0" fmla="*/ 0 w 285"/>
              <a:gd name="T1" fmla="*/ 0 h 255"/>
              <a:gd name="T2" fmla="*/ 2147483646 w 285"/>
              <a:gd name="T3" fmla="*/ 2147483646 h 255"/>
              <a:gd name="T4" fmla="*/ 2147483646 w 285"/>
              <a:gd name="T5" fmla="*/ 2147483646 h 255"/>
              <a:gd name="T6" fmla="*/ 2147483646 w 285"/>
              <a:gd name="T7" fmla="*/ 2147483646 h 255"/>
              <a:gd name="T8" fmla="*/ 0 60000 65536"/>
              <a:gd name="T9" fmla="*/ 0 60000 65536"/>
              <a:gd name="T10" fmla="*/ 0 60000 65536"/>
              <a:gd name="T11" fmla="*/ 0 60000 65536"/>
              <a:gd name="T12" fmla="*/ 0 w 285"/>
              <a:gd name="T13" fmla="*/ 0 h 255"/>
              <a:gd name="T14" fmla="*/ 285 w 285"/>
              <a:gd name="T15" fmla="*/ 255 h 255"/>
            </a:gdLst>
            <a:ahLst/>
            <a:cxnLst>
              <a:cxn ang="T8">
                <a:pos x="T0" y="T1"/>
              </a:cxn>
              <a:cxn ang="T9">
                <a:pos x="T2" y="T3"/>
              </a:cxn>
              <a:cxn ang="T10">
                <a:pos x="T4" y="T5"/>
              </a:cxn>
              <a:cxn ang="T11">
                <a:pos x="T6" y="T7"/>
              </a:cxn>
            </a:cxnLst>
            <a:rect l="T12" t="T13" r="T14" b="T15"/>
            <a:pathLst>
              <a:path w="285" h="255">
                <a:moveTo>
                  <a:pt x="0" y="0"/>
                </a:moveTo>
                <a:cubicBezTo>
                  <a:pt x="11" y="7"/>
                  <a:pt x="31" y="16"/>
                  <a:pt x="63" y="39"/>
                </a:cubicBezTo>
                <a:cubicBezTo>
                  <a:pt x="95" y="62"/>
                  <a:pt x="158" y="102"/>
                  <a:pt x="195" y="138"/>
                </a:cubicBezTo>
                <a:cubicBezTo>
                  <a:pt x="232" y="174"/>
                  <a:pt x="266" y="231"/>
                  <a:pt x="285" y="25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1" name="Freeform 31">
            <a:extLst>
              <a:ext uri="{FF2B5EF4-FFF2-40B4-BE49-F238E27FC236}">
                <a16:creationId xmlns:a16="http://schemas.microsoft.com/office/drawing/2014/main" id="{40F84259-6A96-1045-989C-8E900AB9AB4D}"/>
              </a:ext>
            </a:extLst>
          </p:cNvPr>
          <p:cNvSpPr>
            <a:spLocks/>
          </p:cNvSpPr>
          <p:nvPr/>
        </p:nvSpPr>
        <p:spPr bwMode="auto">
          <a:xfrm>
            <a:off x="1584325" y="3370263"/>
            <a:ext cx="60325" cy="661987"/>
          </a:xfrm>
          <a:custGeom>
            <a:avLst/>
            <a:gdLst>
              <a:gd name="T0" fmla="*/ 2147483646 w 38"/>
              <a:gd name="T1" fmla="*/ 0 h 417"/>
              <a:gd name="T2" fmla="*/ 2147483646 w 38"/>
              <a:gd name="T3" fmla="*/ 2147483646 h 417"/>
              <a:gd name="T4" fmla="*/ 2147483646 w 38"/>
              <a:gd name="T5" fmla="*/ 2147483646 h 417"/>
              <a:gd name="T6" fmla="*/ 2147483646 w 38"/>
              <a:gd name="T7" fmla="*/ 2147483646 h 417"/>
              <a:gd name="T8" fmla="*/ 2147483646 w 38"/>
              <a:gd name="T9" fmla="*/ 2147483646 h 417"/>
              <a:gd name="T10" fmla="*/ 0 w 38"/>
              <a:gd name="T11" fmla="*/ 2147483646 h 417"/>
              <a:gd name="T12" fmla="*/ 2147483646 w 38"/>
              <a:gd name="T13" fmla="*/ 2147483646 h 417"/>
              <a:gd name="T14" fmla="*/ 0 60000 65536"/>
              <a:gd name="T15" fmla="*/ 0 60000 65536"/>
              <a:gd name="T16" fmla="*/ 0 60000 65536"/>
              <a:gd name="T17" fmla="*/ 0 60000 65536"/>
              <a:gd name="T18" fmla="*/ 0 60000 65536"/>
              <a:gd name="T19" fmla="*/ 0 60000 65536"/>
              <a:gd name="T20" fmla="*/ 0 60000 65536"/>
              <a:gd name="T21" fmla="*/ 0 w 38"/>
              <a:gd name="T22" fmla="*/ 0 h 417"/>
              <a:gd name="T23" fmla="*/ 38 w 38"/>
              <a:gd name="T24" fmla="*/ 417 h 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17">
                <a:moveTo>
                  <a:pt x="19" y="0"/>
                </a:moveTo>
                <a:cubicBezTo>
                  <a:pt x="19" y="6"/>
                  <a:pt x="16" y="12"/>
                  <a:pt x="19" y="35"/>
                </a:cubicBezTo>
                <a:cubicBezTo>
                  <a:pt x="22" y="58"/>
                  <a:pt x="34" y="108"/>
                  <a:pt x="36" y="138"/>
                </a:cubicBezTo>
                <a:cubicBezTo>
                  <a:pt x="38" y="168"/>
                  <a:pt x="38" y="193"/>
                  <a:pt x="34" y="215"/>
                </a:cubicBezTo>
                <a:cubicBezTo>
                  <a:pt x="30" y="237"/>
                  <a:pt x="16" y="251"/>
                  <a:pt x="10" y="273"/>
                </a:cubicBezTo>
                <a:cubicBezTo>
                  <a:pt x="4" y="295"/>
                  <a:pt x="0" y="321"/>
                  <a:pt x="0" y="345"/>
                </a:cubicBezTo>
                <a:cubicBezTo>
                  <a:pt x="0" y="369"/>
                  <a:pt x="8" y="402"/>
                  <a:pt x="10" y="41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2" name="Freeform 32">
            <a:extLst>
              <a:ext uri="{FF2B5EF4-FFF2-40B4-BE49-F238E27FC236}">
                <a16:creationId xmlns:a16="http://schemas.microsoft.com/office/drawing/2014/main" id="{BB38DF87-92B6-0E4E-990E-08775F6B9F02}"/>
              </a:ext>
            </a:extLst>
          </p:cNvPr>
          <p:cNvSpPr>
            <a:spLocks/>
          </p:cNvSpPr>
          <p:nvPr/>
        </p:nvSpPr>
        <p:spPr bwMode="auto">
          <a:xfrm>
            <a:off x="1604963" y="3368675"/>
            <a:ext cx="179387" cy="434975"/>
          </a:xfrm>
          <a:custGeom>
            <a:avLst/>
            <a:gdLst>
              <a:gd name="T0" fmla="*/ 2147483646 w 113"/>
              <a:gd name="T1" fmla="*/ 0 h 274"/>
              <a:gd name="T2" fmla="*/ 2147483646 w 113"/>
              <a:gd name="T3" fmla="*/ 2147483646 h 274"/>
              <a:gd name="T4" fmla="*/ 2147483646 w 113"/>
              <a:gd name="T5" fmla="*/ 2147483646 h 274"/>
              <a:gd name="T6" fmla="*/ 0 w 113"/>
              <a:gd name="T7" fmla="*/ 2147483646 h 274"/>
              <a:gd name="T8" fmla="*/ 0 60000 65536"/>
              <a:gd name="T9" fmla="*/ 0 60000 65536"/>
              <a:gd name="T10" fmla="*/ 0 60000 65536"/>
              <a:gd name="T11" fmla="*/ 0 60000 65536"/>
              <a:gd name="T12" fmla="*/ 0 w 113"/>
              <a:gd name="T13" fmla="*/ 0 h 274"/>
              <a:gd name="T14" fmla="*/ 113 w 113"/>
              <a:gd name="T15" fmla="*/ 274 h 274"/>
            </a:gdLst>
            <a:ahLst/>
            <a:cxnLst>
              <a:cxn ang="T8">
                <a:pos x="T0" y="T1"/>
              </a:cxn>
              <a:cxn ang="T9">
                <a:pos x="T2" y="T3"/>
              </a:cxn>
              <a:cxn ang="T10">
                <a:pos x="T4" y="T5"/>
              </a:cxn>
              <a:cxn ang="T11">
                <a:pos x="T6" y="T7"/>
              </a:cxn>
            </a:cxnLst>
            <a:rect l="T12" t="T13" r="T14" b="T15"/>
            <a:pathLst>
              <a:path w="113" h="274">
                <a:moveTo>
                  <a:pt x="108" y="0"/>
                </a:moveTo>
                <a:cubicBezTo>
                  <a:pt x="107" y="8"/>
                  <a:pt x="113" y="22"/>
                  <a:pt x="104" y="48"/>
                </a:cubicBezTo>
                <a:cubicBezTo>
                  <a:pt x="95" y="74"/>
                  <a:pt x="71" y="116"/>
                  <a:pt x="54" y="154"/>
                </a:cubicBezTo>
                <a:cubicBezTo>
                  <a:pt x="37" y="192"/>
                  <a:pt x="11" y="249"/>
                  <a:pt x="0" y="27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9" name="Text Box 7">
            <a:extLst>
              <a:ext uri="{FF2B5EF4-FFF2-40B4-BE49-F238E27FC236}">
                <a16:creationId xmlns:a16="http://schemas.microsoft.com/office/drawing/2014/main" id="{342A5753-4A41-1642-90CA-2629C2B51A1B}"/>
              </a:ext>
            </a:extLst>
          </p:cNvPr>
          <p:cNvSpPr txBox="1">
            <a:spLocks noChangeArrowheads="1"/>
          </p:cNvSpPr>
          <p:nvPr/>
        </p:nvSpPr>
        <p:spPr bwMode="auto">
          <a:xfrm>
            <a:off x="1781175" y="-73455"/>
            <a:ext cx="46535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dirty="0">
                <a:solidFill>
                  <a:schemeClr val="bg1"/>
                </a:solidFill>
                <a:latin typeface="Arial" panose="020B0604020202020204" pitchFamily="34" charset="0"/>
              </a:rPr>
              <a:t>Pain Pathways</a:t>
            </a:r>
          </a:p>
        </p:txBody>
      </p:sp>
      <p:sp>
        <p:nvSpPr>
          <p:cNvPr id="35" name="Snip and Round Single Corner Rectangle 2">
            <a:extLst>
              <a:ext uri="{FF2B5EF4-FFF2-40B4-BE49-F238E27FC236}">
                <a16:creationId xmlns:a16="http://schemas.microsoft.com/office/drawing/2014/main" id="{BF229E08-1426-48CE-8C5C-D15305307D93}"/>
              </a:ext>
            </a:extLst>
          </p:cNvPr>
          <p:cNvSpPr/>
          <p:nvPr/>
        </p:nvSpPr>
        <p:spPr>
          <a:xfrm flipH="1" flipV="1">
            <a:off x="2275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nip and Round Single Corner Rectangle 2">
            <a:extLst>
              <a:ext uri="{FF2B5EF4-FFF2-40B4-BE49-F238E27FC236}">
                <a16:creationId xmlns:a16="http://schemas.microsoft.com/office/drawing/2014/main" id="{4F0BA7C4-4D17-4127-88C3-104FBD628784}"/>
              </a:ext>
            </a:extLst>
          </p:cNvPr>
          <p:cNvSpPr/>
          <p:nvPr/>
        </p:nvSpPr>
        <p:spPr>
          <a:xfrm flipH="1" flipV="1">
            <a:off x="-10886"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7DC3BBA-85D5-497D-9B28-2F35B0223D9E}"/>
              </a:ext>
            </a:extLst>
          </p:cNvPr>
          <p:cNvSpPr/>
          <p:nvPr/>
        </p:nvSpPr>
        <p:spPr>
          <a:xfrm>
            <a:off x="285135" y="135192"/>
            <a:ext cx="2772902" cy="461665"/>
          </a:xfrm>
          <a:prstGeom prst="rect">
            <a:avLst/>
          </a:prstGeom>
        </p:spPr>
        <p:txBody>
          <a:bodyPr wrap="square">
            <a:spAutoFit/>
          </a:bodyPr>
          <a:lstStyle/>
          <a:p>
            <a:pPr algn="ctr"/>
            <a:r>
              <a:rPr lang="en-US" sz="2400" b="1" dirty="0">
                <a:solidFill>
                  <a:schemeClr val="bg1"/>
                </a:solidFill>
                <a:latin typeface="+mj-lt"/>
              </a:rPr>
              <a:t>Nociceptive Pain</a:t>
            </a:r>
          </a:p>
        </p:txBody>
      </p:sp>
    </p:spTree>
    <p:extLst>
      <p:ext uri="{BB962C8B-B14F-4D97-AF65-F5344CB8AC3E}">
        <p14:creationId xmlns:p14="http://schemas.microsoft.com/office/powerpoint/2010/main" val="421669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47" y="1929467"/>
            <a:ext cx="2286000" cy="49530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47" y="-1"/>
            <a:ext cx="2286000" cy="2234453"/>
          </a:xfrm>
          <a:prstGeom prst="rect">
            <a:avLst/>
          </a:prstGeom>
        </p:spPr>
      </p:pic>
      <p:sp>
        <p:nvSpPr>
          <p:cNvPr id="18" name="Snip and Round Single Corner Rectangle 2"/>
          <p:cNvSpPr/>
          <p:nvPr/>
        </p:nvSpPr>
        <p:spPr>
          <a:xfrm flipH="1" flipV="1">
            <a:off x="2275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2"/>
          <p:cNvSpPr/>
          <p:nvPr/>
        </p:nvSpPr>
        <p:spPr>
          <a:xfrm flipH="1" flipV="1">
            <a:off x="3409"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00" name="Text Box 1028"/>
          <p:cNvSpPr txBox="1">
            <a:spLocks noChangeArrowheads="1"/>
          </p:cNvSpPr>
          <p:nvPr/>
        </p:nvSpPr>
        <p:spPr bwMode="auto">
          <a:xfrm>
            <a:off x="2689412" y="1720096"/>
            <a:ext cx="6606988" cy="4702441"/>
          </a:xfrm>
          <a:prstGeom prst="rect">
            <a:avLst/>
          </a:prstGeom>
          <a:noFill/>
          <a:ln w="9525">
            <a:noFill/>
            <a:miter lim="800000"/>
            <a:headEnd/>
            <a:tailEnd/>
          </a:ln>
          <a:effectLst/>
        </p:spPr>
        <p:txBody>
          <a:bodyPr wrap="square">
            <a:spAutoFit/>
          </a:bodyPr>
          <a:lstStyle/>
          <a:p>
            <a:pPr>
              <a:lnSpc>
                <a:spcPts val="3760"/>
              </a:lnSpc>
            </a:pPr>
            <a:r>
              <a:rPr lang="en-US" sz="2800" i="0" dirty="0"/>
              <a:t>Transduction </a:t>
            </a:r>
            <a:r>
              <a:rPr lang="en-US" sz="2000" dirty="0"/>
              <a:t>(Nociceptors transduce a stimulus)</a:t>
            </a:r>
            <a:endParaRPr lang="en-US" sz="2000" i="0" dirty="0"/>
          </a:p>
          <a:p>
            <a:pPr>
              <a:lnSpc>
                <a:spcPts val="3760"/>
              </a:lnSpc>
            </a:pPr>
            <a:endParaRPr lang="en-US" sz="2800" i="0" dirty="0"/>
          </a:p>
          <a:p>
            <a:pPr>
              <a:lnSpc>
                <a:spcPts val="3760"/>
              </a:lnSpc>
            </a:pPr>
            <a:r>
              <a:rPr lang="en-US" sz="2800" i="0" dirty="0"/>
              <a:t>Transmission </a:t>
            </a:r>
            <a:r>
              <a:rPr lang="en-US" sz="2000" dirty="0"/>
              <a:t>(Peripheral nerve)</a:t>
            </a:r>
          </a:p>
          <a:p>
            <a:pPr>
              <a:lnSpc>
                <a:spcPts val="3760"/>
              </a:lnSpc>
            </a:pPr>
            <a:endParaRPr lang="en-US" sz="2800" i="0" dirty="0"/>
          </a:p>
          <a:p>
            <a:r>
              <a:rPr lang="en-US" sz="2800" i="0" dirty="0"/>
              <a:t>Processing and Construction </a:t>
            </a:r>
            <a:r>
              <a:rPr lang="en-US" sz="2000" dirty="0"/>
              <a:t>(e.g., Spinal Cord, Affective, Threat, and Motivational Circuits)</a:t>
            </a:r>
            <a:endParaRPr lang="en-US" sz="2800" dirty="0"/>
          </a:p>
          <a:p>
            <a:pPr>
              <a:lnSpc>
                <a:spcPts val="3760"/>
              </a:lnSpc>
            </a:pPr>
            <a:endParaRPr lang="en-US" sz="2800" dirty="0"/>
          </a:p>
          <a:p>
            <a:pPr>
              <a:lnSpc>
                <a:spcPts val="3760"/>
              </a:lnSpc>
            </a:pPr>
            <a:r>
              <a:rPr lang="en-US" sz="2800" i="0" dirty="0"/>
              <a:t>Perception </a:t>
            </a:r>
            <a:r>
              <a:rPr lang="en-US" sz="2800" dirty="0"/>
              <a:t>and Interpretation</a:t>
            </a:r>
          </a:p>
          <a:p>
            <a:pPr>
              <a:lnSpc>
                <a:spcPts val="3760"/>
              </a:lnSpc>
            </a:pPr>
            <a:endParaRPr lang="en-US" sz="2800" dirty="0"/>
          </a:p>
          <a:p>
            <a:pPr>
              <a:lnSpc>
                <a:spcPts val="3760"/>
              </a:lnSpc>
            </a:pPr>
            <a:r>
              <a:rPr lang="en-US" sz="2800" dirty="0"/>
              <a:t>    Behavior</a:t>
            </a:r>
          </a:p>
        </p:txBody>
      </p:sp>
      <p:sp>
        <p:nvSpPr>
          <p:cNvPr id="80905" name="Text Box 1033"/>
          <p:cNvSpPr txBox="1">
            <a:spLocks noChangeArrowheads="1"/>
          </p:cNvSpPr>
          <p:nvPr/>
        </p:nvSpPr>
        <p:spPr bwMode="auto">
          <a:xfrm>
            <a:off x="5508968" y="2263080"/>
            <a:ext cx="184731" cy="1015663"/>
          </a:xfrm>
          <a:prstGeom prst="rect">
            <a:avLst/>
          </a:prstGeom>
          <a:noFill/>
          <a:ln w="9525">
            <a:noFill/>
            <a:miter lim="800000"/>
            <a:headEnd/>
            <a:tailEnd/>
          </a:ln>
          <a:effectLst/>
        </p:spPr>
        <p:txBody>
          <a:bodyPr wrap="none">
            <a:spAutoFit/>
          </a:bodyPr>
          <a:lstStyle/>
          <a:p>
            <a:endParaRPr lang="en-US" sz="2000" i="0" dirty="0">
              <a:solidFill>
                <a:srgbClr val="002060"/>
              </a:solidFill>
            </a:endParaRPr>
          </a:p>
          <a:p>
            <a:endParaRPr lang="en-US" sz="2000" i="0" dirty="0">
              <a:solidFill>
                <a:srgbClr val="002060"/>
              </a:solidFill>
            </a:endParaRPr>
          </a:p>
          <a:p>
            <a:endParaRPr lang="en-US" sz="2000" i="0" dirty="0">
              <a:solidFill>
                <a:srgbClr val="002060"/>
              </a:solidFill>
            </a:endParaRPr>
          </a:p>
        </p:txBody>
      </p:sp>
      <p:sp>
        <p:nvSpPr>
          <p:cNvPr id="8" name="Line 4"/>
          <p:cNvSpPr>
            <a:spLocks noChangeShapeType="1"/>
          </p:cNvSpPr>
          <p:nvPr/>
        </p:nvSpPr>
        <p:spPr bwMode="auto">
          <a:xfrm>
            <a:off x="3733800" y="2263080"/>
            <a:ext cx="0" cy="381000"/>
          </a:xfrm>
          <a:prstGeom prst="line">
            <a:avLst/>
          </a:prstGeom>
          <a:noFill/>
          <a:ln w="63500">
            <a:solidFill>
              <a:srgbClr val="B3B995"/>
            </a:solidFill>
            <a:round/>
            <a:headEnd/>
            <a:tailEnd type="triangle" w="med" len="med"/>
          </a:ln>
          <a:effectLst/>
        </p:spPr>
        <p:txBody>
          <a:bodyPr wrap="none" anchor="ctr"/>
          <a:lstStyle/>
          <a:p>
            <a:endParaRPr lang="en-US" dirty="0"/>
          </a:p>
        </p:txBody>
      </p:sp>
      <p:sp>
        <p:nvSpPr>
          <p:cNvPr id="14" name="Line 4"/>
          <p:cNvSpPr>
            <a:spLocks noChangeShapeType="1"/>
          </p:cNvSpPr>
          <p:nvPr/>
        </p:nvSpPr>
        <p:spPr bwMode="auto">
          <a:xfrm>
            <a:off x="3733800" y="3231268"/>
            <a:ext cx="0" cy="381000"/>
          </a:xfrm>
          <a:prstGeom prst="line">
            <a:avLst/>
          </a:prstGeom>
          <a:noFill/>
          <a:ln w="63500">
            <a:solidFill>
              <a:srgbClr val="B3B995"/>
            </a:solidFill>
            <a:round/>
            <a:headEnd/>
            <a:tailEnd type="triangle" w="med" len="med"/>
          </a:ln>
          <a:effectLst/>
        </p:spPr>
        <p:txBody>
          <a:bodyPr wrap="none" anchor="ctr"/>
          <a:lstStyle/>
          <a:p>
            <a:endParaRPr lang="en-US" dirty="0"/>
          </a:p>
        </p:txBody>
      </p:sp>
      <p:sp>
        <p:nvSpPr>
          <p:cNvPr id="15" name="Line 4"/>
          <p:cNvSpPr>
            <a:spLocks noChangeShapeType="1"/>
          </p:cNvSpPr>
          <p:nvPr/>
        </p:nvSpPr>
        <p:spPr bwMode="auto">
          <a:xfrm>
            <a:off x="3727508" y="4572000"/>
            <a:ext cx="0" cy="381000"/>
          </a:xfrm>
          <a:prstGeom prst="line">
            <a:avLst/>
          </a:prstGeom>
          <a:noFill/>
          <a:ln w="63500">
            <a:solidFill>
              <a:srgbClr val="B3B995"/>
            </a:solidFill>
            <a:round/>
            <a:headEnd/>
            <a:tailEnd type="triangle" w="med" len="med"/>
          </a:ln>
          <a:effectLst/>
        </p:spPr>
        <p:txBody>
          <a:bodyPr wrap="none" anchor="ctr"/>
          <a:lstStyle/>
          <a:p>
            <a:endParaRPr lang="en-US" dirty="0"/>
          </a:p>
        </p:txBody>
      </p:sp>
      <p:sp>
        <p:nvSpPr>
          <p:cNvPr id="17" name="Title 1"/>
          <p:cNvSpPr txBox="1">
            <a:spLocks/>
          </p:cNvSpPr>
          <p:nvPr/>
        </p:nvSpPr>
        <p:spPr>
          <a:xfrm>
            <a:off x="-3313" y="54664"/>
            <a:ext cx="3356113" cy="631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55F27"/>
                </a:solidFill>
                <a:latin typeface="Kalinga" panose="020B0502040204020203" pitchFamily="34" charset="0"/>
                <a:ea typeface="+mj-ea"/>
                <a:cs typeface="Kalinga" panose="020B0502040204020203" pitchFamily="34" charset="0"/>
              </a:defRPr>
            </a:lvl1pPr>
          </a:lstStyle>
          <a:p>
            <a:pPr algn="ctr"/>
            <a:r>
              <a:rPr lang="en-US" sz="2400" dirty="0">
                <a:solidFill>
                  <a:schemeClr val="bg1"/>
                </a:solidFill>
                <a:latin typeface="+mj-lt"/>
              </a:rPr>
              <a:t>Nociceptive Pain</a:t>
            </a:r>
          </a:p>
        </p:txBody>
      </p:sp>
      <p:sp>
        <p:nvSpPr>
          <p:cNvPr id="5" name="Line 4">
            <a:extLst>
              <a:ext uri="{FF2B5EF4-FFF2-40B4-BE49-F238E27FC236}">
                <a16:creationId xmlns:a16="http://schemas.microsoft.com/office/drawing/2014/main" id="{CFA87A36-E35F-6879-B818-823612C1FA09}"/>
              </a:ext>
            </a:extLst>
          </p:cNvPr>
          <p:cNvSpPr>
            <a:spLocks noChangeShapeType="1"/>
          </p:cNvSpPr>
          <p:nvPr/>
        </p:nvSpPr>
        <p:spPr bwMode="auto">
          <a:xfrm>
            <a:off x="3733800" y="5486400"/>
            <a:ext cx="0" cy="381000"/>
          </a:xfrm>
          <a:prstGeom prst="line">
            <a:avLst/>
          </a:prstGeom>
          <a:noFill/>
          <a:ln w="63500">
            <a:solidFill>
              <a:srgbClr val="B3B995"/>
            </a:solidFill>
            <a:round/>
            <a:headEnd/>
            <a:tailEnd type="triangle" w="med" len="me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nodeType="clickEffect">
                                  <p:stCondLst>
                                    <p:cond delay="0"/>
                                  </p:stCondLst>
                                  <p:childTnLst>
                                    <p:animClr clrSpc="rgb" dir="cw">
                                      <p:cBhvr override="childStyle">
                                        <p:cTn id="6" dur="1500" autoRev="1" fill="remove"/>
                                        <p:tgtEl>
                                          <p:spTgt spid="80900">
                                            <p:txEl>
                                              <p:pRg st="4" end="4"/>
                                            </p:txEl>
                                          </p:spTgt>
                                        </p:tgtEl>
                                        <p:attrNameLst>
                                          <p:attrName>style.color</p:attrName>
                                        </p:attrNameLst>
                                      </p:cBhvr>
                                      <p:to>
                                        <a:srgbClr val="FB927D"/>
                                      </p:to>
                                    </p:animClr>
                                    <p:animClr clrSpc="rgb" dir="cw">
                                      <p:cBhvr>
                                        <p:cTn id="7" dur="1500" autoRev="1" fill="remove"/>
                                        <p:tgtEl>
                                          <p:spTgt spid="80900">
                                            <p:txEl>
                                              <p:pRg st="4" end="4"/>
                                            </p:txEl>
                                          </p:spTgt>
                                        </p:tgtEl>
                                        <p:attrNameLst>
                                          <p:attrName>fillcolor</p:attrName>
                                        </p:attrNameLst>
                                      </p:cBhvr>
                                      <p:to>
                                        <a:srgbClr val="FB927D"/>
                                      </p:to>
                                    </p:animClr>
                                    <p:set>
                                      <p:cBhvr>
                                        <p:cTn id="8" dur="1500" autoRev="1" fill="remove"/>
                                        <p:tgtEl>
                                          <p:spTgt spid="80900">
                                            <p:txEl>
                                              <p:pRg st="4" end="4"/>
                                            </p:txEl>
                                          </p:spTgt>
                                        </p:tgtEl>
                                        <p:attrNameLst>
                                          <p:attrName>fill.type</p:attrName>
                                        </p:attrNameLst>
                                      </p:cBhvr>
                                      <p:to>
                                        <p:strVal val="solid"/>
                                      </p:to>
                                    </p:set>
                                    <p:set>
                                      <p:cBhvr>
                                        <p:cTn id="9" dur="1500" autoRev="1" fill="remove"/>
                                        <p:tgtEl>
                                          <p:spTgt spid="80900">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nip and Round Single Corner Rectangle 2"/>
          <p:cNvSpPr/>
          <p:nvPr/>
        </p:nvSpPr>
        <p:spPr>
          <a:xfrm flipH="1" flipV="1">
            <a:off x="2275962"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nip and Round Single Corner Rectangle 2"/>
          <p:cNvSpPr/>
          <p:nvPr/>
        </p:nvSpPr>
        <p:spPr>
          <a:xfrm flipH="1" flipV="1">
            <a:off x="3409" y="0"/>
            <a:ext cx="3134237" cy="685800"/>
          </a:xfrm>
          <a:custGeom>
            <a:avLst/>
            <a:gdLst>
              <a:gd name="connsiteX0" fmla="*/ 177804 w 4267200"/>
              <a:gd name="connsiteY0" fmla="*/ 0 h 1066800"/>
              <a:gd name="connsiteX1" fmla="*/ 4089396 w 4267200"/>
              <a:gd name="connsiteY1" fmla="*/ 0 h 1066800"/>
              <a:gd name="connsiteX2" fmla="*/ 4267200 w 4267200"/>
              <a:gd name="connsiteY2" fmla="*/ 177804 h 1066800"/>
              <a:gd name="connsiteX3" fmla="*/ 4267200 w 4267200"/>
              <a:gd name="connsiteY3" fmla="*/ 1066800 h 1066800"/>
              <a:gd name="connsiteX4" fmla="*/ 0 w 4267200"/>
              <a:gd name="connsiteY4" fmla="*/ 1066800 h 1066800"/>
              <a:gd name="connsiteX5" fmla="*/ 0 w 4267200"/>
              <a:gd name="connsiteY5" fmla="*/ 177804 h 1066800"/>
              <a:gd name="connsiteX6" fmla="*/ 177804 w 4267200"/>
              <a:gd name="connsiteY6" fmla="*/ 0 h 1066800"/>
              <a:gd name="connsiteX0" fmla="*/ 177804 w 4274926"/>
              <a:gd name="connsiteY0" fmla="*/ 0 h 1066800"/>
              <a:gd name="connsiteX1" fmla="*/ 4274926 w 4274926"/>
              <a:gd name="connsiteY1" fmla="*/ 0 h 1066800"/>
              <a:gd name="connsiteX2" fmla="*/ 4267200 w 4274926"/>
              <a:gd name="connsiteY2" fmla="*/ 177804 h 1066800"/>
              <a:gd name="connsiteX3" fmla="*/ 4267200 w 4274926"/>
              <a:gd name="connsiteY3" fmla="*/ 1066800 h 1066800"/>
              <a:gd name="connsiteX4" fmla="*/ 0 w 4274926"/>
              <a:gd name="connsiteY4" fmla="*/ 1066800 h 1066800"/>
              <a:gd name="connsiteX5" fmla="*/ 0 w 4274926"/>
              <a:gd name="connsiteY5" fmla="*/ 177804 h 1066800"/>
              <a:gd name="connsiteX6" fmla="*/ 177804 w 4274926"/>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926" h="1066800">
                <a:moveTo>
                  <a:pt x="177804" y="0"/>
                </a:moveTo>
                <a:lnTo>
                  <a:pt x="4274926" y="0"/>
                </a:lnTo>
                <a:lnTo>
                  <a:pt x="4267200" y="177804"/>
                </a:lnTo>
                <a:lnTo>
                  <a:pt x="4267200" y="1066800"/>
                </a:lnTo>
                <a:lnTo>
                  <a:pt x="0" y="1066800"/>
                </a:lnTo>
                <a:lnTo>
                  <a:pt x="0" y="177804"/>
                </a:lnTo>
                <a:cubicBezTo>
                  <a:pt x="0" y="79606"/>
                  <a:pt x="79606" y="0"/>
                  <a:pt x="177804" y="0"/>
                </a:cubicBezTo>
                <a:close/>
              </a:path>
            </a:pathLst>
          </a:custGeom>
          <a:solidFill>
            <a:srgbClr val="9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75" name="Text Box 3"/>
          <p:cNvSpPr txBox="1">
            <a:spLocks noChangeArrowheads="1"/>
          </p:cNvSpPr>
          <p:nvPr/>
        </p:nvSpPr>
        <p:spPr bwMode="auto">
          <a:xfrm>
            <a:off x="1524000" y="990600"/>
            <a:ext cx="2709333"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dirty="0"/>
          </a:p>
        </p:txBody>
      </p:sp>
      <p:sp>
        <p:nvSpPr>
          <p:cNvPr id="310277" name="Text Box 5"/>
          <p:cNvSpPr txBox="1">
            <a:spLocks noChangeArrowheads="1"/>
          </p:cNvSpPr>
          <p:nvPr/>
        </p:nvSpPr>
        <p:spPr bwMode="auto">
          <a:xfrm>
            <a:off x="1485194" y="2477869"/>
            <a:ext cx="1741311" cy="1200329"/>
          </a:xfrm>
          <a:prstGeom prst="rect">
            <a:avLst/>
          </a:prstGeom>
          <a:noFill/>
          <a:ln w="12700">
            <a:noFill/>
            <a:miter lim="800000"/>
            <a:headEnd type="none" w="sm" len="sm"/>
            <a:tailEnd type="none" w="sm" len="sm"/>
          </a:ln>
          <a:effectLst/>
        </p:spPr>
        <p:txBody>
          <a:bodyPr wrap="square">
            <a:spAutoFit/>
          </a:bodyPr>
          <a:lstStyle/>
          <a:p>
            <a:pPr algn="ctr"/>
            <a:r>
              <a:rPr lang="en-US" b="1" dirty="0"/>
              <a:t>Sensory processing</a:t>
            </a:r>
          </a:p>
          <a:p>
            <a:pPr algn="ctr"/>
            <a:r>
              <a:rPr lang="en-US" b="1" dirty="0"/>
              <a:t>of pain stimulus</a:t>
            </a:r>
          </a:p>
        </p:txBody>
      </p:sp>
      <p:sp>
        <p:nvSpPr>
          <p:cNvPr id="310278" name="Text Box 6"/>
          <p:cNvSpPr txBox="1">
            <a:spLocks noChangeArrowheads="1"/>
          </p:cNvSpPr>
          <p:nvPr/>
        </p:nvSpPr>
        <p:spPr bwMode="auto">
          <a:xfrm>
            <a:off x="3869638" y="2438400"/>
            <a:ext cx="2187554" cy="1015663"/>
          </a:xfrm>
          <a:prstGeom prst="rect">
            <a:avLst/>
          </a:prstGeom>
          <a:noFill/>
          <a:ln w="12700">
            <a:noFill/>
            <a:miter lim="800000"/>
            <a:headEnd type="none" w="sm" len="sm"/>
            <a:tailEnd type="none" w="sm" len="sm"/>
          </a:ln>
          <a:effectLst/>
        </p:spPr>
        <p:txBody>
          <a:bodyPr wrap="square">
            <a:spAutoFit/>
          </a:bodyPr>
          <a:lstStyle/>
          <a:p>
            <a:pPr algn="ctr"/>
            <a:r>
              <a:rPr lang="en-US" sz="2000" b="1" dirty="0"/>
              <a:t>Emotional processing</a:t>
            </a:r>
          </a:p>
          <a:p>
            <a:pPr algn="ctr"/>
            <a:r>
              <a:rPr lang="en-US" sz="2000" b="1" dirty="0"/>
              <a:t>of pain stimulus</a:t>
            </a:r>
          </a:p>
        </p:txBody>
      </p:sp>
      <p:sp>
        <p:nvSpPr>
          <p:cNvPr id="310279" name="Text Box 7"/>
          <p:cNvSpPr txBox="1">
            <a:spLocks noChangeArrowheads="1"/>
          </p:cNvSpPr>
          <p:nvPr/>
        </p:nvSpPr>
        <p:spPr bwMode="auto">
          <a:xfrm>
            <a:off x="982133" y="4800600"/>
            <a:ext cx="6096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dirty="0"/>
          </a:p>
        </p:txBody>
      </p:sp>
      <p:sp>
        <p:nvSpPr>
          <p:cNvPr id="310281" name="Text Box 9"/>
          <p:cNvSpPr txBox="1">
            <a:spLocks noChangeArrowheads="1"/>
          </p:cNvSpPr>
          <p:nvPr/>
        </p:nvSpPr>
        <p:spPr bwMode="auto">
          <a:xfrm>
            <a:off x="6553200" y="2447091"/>
            <a:ext cx="2514600" cy="1015663"/>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2000" b="1" dirty="0"/>
              <a:t>Emotional </a:t>
            </a:r>
            <a:br>
              <a:rPr lang="en-US" sz="2000" b="1" dirty="0"/>
            </a:br>
            <a:r>
              <a:rPr lang="en-US" sz="2000" b="1" dirty="0"/>
              <a:t>Distress and Unpleasantness</a:t>
            </a:r>
          </a:p>
        </p:txBody>
      </p:sp>
      <p:sp>
        <p:nvSpPr>
          <p:cNvPr id="24" name="Text Box 32"/>
          <p:cNvSpPr txBox="1">
            <a:spLocks noChangeArrowheads="1"/>
          </p:cNvSpPr>
          <p:nvPr/>
        </p:nvSpPr>
        <p:spPr bwMode="auto">
          <a:xfrm>
            <a:off x="3022601" y="4819963"/>
            <a:ext cx="3949699" cy="584775"/>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3200" b="1" dirty="0">
                <a:solidFill>
                  <a:srgbClr val="955F27"/>
                </a:solidFill>
              </a:rPr>
              <a:t>PAIN</a:t>
            </a:r>
            <a:r>
              <a:rPr lang="en-US" sz="2000" b="1" dirty="0">
                <a:solidFill>
                  <a:srgbClr val="955F27"/>
                </a:solidFill>
              </a:rPr>
              <a:t> AND DISABILITY</a:t>
            </a:r>
          </a:p>
        </p:txBody>
      </p:sp>
      <p:sp>
        <p:nvSpPr>
          <p:cNvPr id="25" name="Text Box 18"/>
          <p:cNvSpPr txBox="1">
            <a:spLocks noChangeArrowheads="1"/>
          </p:cNvSpPr>
          <p:nvPr/>
        </p:nvSpPr>
        <p:spPr bwMode="auto">
          <a:xfrm>
            <a:off x="361982" y="990600"/>
            <a:ext cx="3968717" cy="646331"/>
          </a:xfrm>
          <a:prstGeom prst="rect">
            <a:avLst/>
          </a:prstGeom>
          <a:noFill/>
          <a:ln w="12700">
            <a:noFill/>
            <a:miter lim="800000"/>
            <a:headEnd type="none" w="sm" len="sm"/>
            <a:tailEnd type="none" w="sm" len="sm"/>
          </a:ln>
          <a:effectLst/>
        </p:spPr>
        <p:txBody>
          <a:bodyPr wrap="square">
            <a:spAutoFit/>
          </a:bodyPr>
          <a:lstStyle/>
          <a:p>
            <a:r>
              <a:rPr lang="en-US" b="1" dirty="0"/>
              <a:t>Pain Stimulus </a:t>
            </a:r>
            <a:r>
              <a:rPr lang="en-US" dirty="0"/>
              <a:t/>
            </a:r>
            <a:br>
              <a:rPr lang="en-US" dirty="0"/>
            </a:br>
            <a:r>
              <a:rPr lang="en-US" dirty="0"/>
              <a:t>(trauma, inflammation, heat, etc.)</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1070708" cy="1145947"/>
          </a:xfrm>
          <a:prstGeom prst="rect">
            <a:avLst/>
          </a:prstGeom>
        </p:spPr>
      </p:pic>
      <p:cxnSp>
        <p:nvCxnSpPr>
          <p:cNvPr id="29" name="Straight Arrow Connector 28"/>
          <p:cNvCxnSpPr/>
          <p:nvPr/>
        </p:nvCxnSpPr>
        <p:spPr>
          <a:xfrm>
            <a:off x="5973234" y="2801034"/>
            <a:ext cx="808566" cy="0"/>
          </a:xfrm>
          <a:prstGeom prst="straightConnector1">
            <a:avLst/>
          </a:prstGeom>
          <a:ln w="63500">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14058" y="3704247"/>
            <a:ext cx="1916641" cy="1071287"/>
          </a:xfrm>
          <a:prstGeom prst="straightConnector1">
            <a:avLst/>
          </a:prstGeom>
          <a:ln w="63500">
            <a:solidFill>
              <a:srgbClr val="B3B99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Title 1"/>
          <p:cNvSpPr txBox="1">
            <a:spLocks/>
          </p:cNvSpPr>
          <p:nvPr/>
        </p:nvSpPr>
        <p:spPr>
          <a:xfrm>
            <a:off x="-3313" y="54664"/>
            <a:ext cx="3356113" cy="6311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55F27"/>
                </a:solidFill>
                <a:latin typeface="Kalinga" panose="020B0502040204020203" pitchFamily="34" charset="0"/>
                <a:ea typeface="+mj-ea"/>
                <a:cs typeface="Kalinga" panose="020B0502040204020203" pitchFamily="34" charset="0"/>
              </a:defRPr>
            </a:lvl1pPr>
          </a:lstStyle>
          <a:p>
            <a:pPr algn="ctr"/>
            <a:r>
              <a:rPr lang="en-US" sz="2400" dirty="0">
                <a:solidFill>
                  <a:schemeClr val="bg1"/>
                </a:solidFill>
                <a:latin typeface="+mj-lt"/>
              </a:rPr>
              <a:t>Nociceptive Pain</a:t>
            </a:r>
          </a:p>
        </p:txBody>
      </p:sp>
      <p:cxnSp>
        <p:nvCxnSpPr>
          <p:cNvPr id="44" name="Straight Arrow Connector 43"/>
          <p:cNvCxnSpPr/>
          <p:nvPr/>
        </p:nvCxnSpPr>
        <p:spPr>
          <a:xfrm flipH="1">
            <a:off x="6057192" y="3462754"/>
            <a:ext cx="1639008" cy="1365900"/>
          </a:xfrm>
          <a:prstGeom prst="straightConnector1">
            <a:avLst/>
          </a:prstGeom>
          <a:ln w="63500">
            <a:solidFill>
              <a:srgbClr val="B3B995"/>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22290B0-7132-469E-85B8-83F26F163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558" y="1572616"/>
            <a:ext cx="1070708" cy="11459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10277"/>
                                        </p:tgtEl>
                                        <p:attrNameLst>
                                          <p:attrName>style.visibility</p:attrName>
                                        </p:attrNameLst>
                                      </p:cBhvr>
                                      <p:to>
                                        <p:strVal val="visible"/>
                                      </p:to>
                                    </p:set>
                                    <p:animEffect transition="in" filter="fade">
                                      <p:cBhvr>
                                        <p:cTn id="15" dur="1000"/>
                                        <p:tgtEl>
                                          <p:spTgt spid="310277"/>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1000"/>
                                        <p:tgtEl>
                                          <p:spTgt spid="36"/>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10278"/>
                                        </p:tgtEl>
                                        <p:attrNameLst>
                                          <p:attrName>style.visibility</p:attrName>
                                        </p:attrNameLst>
                                      </p:cBhvr>
                                      <p:to>
                                        <p:strVal val="visible"/>
                                      </p:to>
                                    </p:set>
                                    <p:animEffect transition="in" filter="fade">
                                      <p:cBhvr>
                                        <p:cTn id="32" dur="1000"/>
                                        <p:tgtEl>
                                          <p:spTgt spid="310278"/>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1000"/>
                                        <p:tgtEl>
                                          <p:spTgt spid="29"/>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10281"/>
                                        </p:tgtEl>
                                        <p:attrNameLst>
                                          <p:attrName>style.visibility</p:attrName>
                                        </p:attrNameLst>
                                      </p:cBhvr>
                                      <p:to>
                                        <p:strVal val="visible"/>
                                      </p:to>
                                    </p:set>
                                    <p:animEffect transition="in" filter="fade">
                                      <p:cBhvr>
                                        <p:cTn id="40" dur="1000"/>
                                        <p:tgtEl>
                                          <p:spTgt spid="310281"/>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up)">
                                      <p:cBhvr>
                                        <p:cTn id="4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p:bldP spid="310278" grpId="0"/>
      <p:bldP spid="310281" grpId="0"/>
      <p:bldP spid="24" grpId="0"/>
      <p:bldP spid="25"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39797</TotalTime>
  <Words>4235</Words>
  <Application>Microsoft Office PowerPoint</Application>
  <PresentationFormat>On-screen Show (4:3)</PresentationFormat>
  <Paragraphs>527</Paragraphs>
  <Slides>59</Slides>
  <Notes>3</Notes>
  <HiddenSlides>12</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59</vt:i4>
      </vt:variant>
    </vt:vector>
  </HeadingPairs>
  <TitlesOfParts>
    <vt:vector size="78" baseType="lpstr">
      <vt:lpstr>ＭＳ Ｐゴシック</vt:lpstr>
      <vt:lpstr>AdvHelneu-B</vt:lpstr>
      <vt:lpstr>AdvOTda51268d</vt:lpstr>
      <vt:lpstr>AdvOTda51268d+20</vt:lpstr>
      <vt:lpstr>AdvP67D9</vt:lpstr>
      <vt:lpstr>AdvP83FD</vt:lpstr>
      <vt:lpstr>AdvPSHN-LI</vt:lpstr>
      <vt:lpstr>AdvTT3713a231+20</vt:lpstr>
      <vt:lpstr>Arial</vt:lpstr>
      <vt:lpstr>Arial Rounded MT Bold</vt:lpstr>
      <vt:lpstr>Calibri</vt:lpstr>
      <vt:lpstr>Calibri Light</vt:lpstr>
      <vt:lpstr>Cambria</vt:lpstr>
      <vt:lpstr>Guardian TextSans Web</vt:lpstr>
      <vt:lpstr>Kalinga</vt:lpstr>
      <vt:lpstr>NexusSans</vt:lpstr>
      <vt:lpstr>Tahoma</vt:lpstr>
      <vt:lpstr>Wingdings</vt:lpstr>
      <vt:lpstr>1_Custom Design</vt:lpstr>
      <vt:lpstr>PowerPoint Presentation</vt:lpstr>
      <vt:lpstr>The next two slides describe a patient who was caught up in a hostage situation 3 years ago.  She was unharmed – physically.  She presented to IPCA in referral from her PCP with complaints of 3 years of diffuse pain that was not responding to opioid at high doses.  Referring diagnosis was “fibromyalgia”</vt:lpstr>
      <vt:lpstr>PowerPoint Presentation</vt:lpstr>
      <vt:lpstr>The next two slides describe a patient who was caught up in a hostage situation 3 years ago.  She was unharmed – physically.  She presented to IPCA in referral from her PCP with complaints of 3 years of diffuse pain that was not responding to opioid at high doses.  Referring diagnosis was “fibromyalgia”</vt:lpstr>
      <vt:lpstr>The next two slides describe a patient who was caught up in a hostage situation 3 years ago.  She was unharmed – physically.  She presented to IPCA in referral from her PCP with complaints of 3 years of diffuse pain that was not responding to opioid at high doses.  Referring diagnosis was “fibromyalgia”</vt:lpstr>
      <vt:lpstr>PowerPoint Presentation</vt:lpstr>
      <vt:lpstr>PowerPoint Presentation</vt:lpstr>
      <vt:lpstr>PowerPoint Presentation</vt:lpstr>
      <vt:lpstr>PowerPoint Presentation</vt:lpstr>
      <vt:lpstr>Examples</vt:lpstr>
      <vt:lpstr>PowerPoint Presentation</vt:lpstr>
      <vt:lpstr>PowerPoint Presentation</vt:lpstr>
      <vt:lpstr>PowerPoint Presentation</vt:lpstr>
      <vt:lpstr>PowerPoint Presentation</vt:lpstr>
      <vt:lpstr>Examples</vt:lpstr>
      <vt:lpstr>International Association for the Study of Pain (IASP) updates their definition of pain </vt:lpstr>
      <vt:lpstr>PowerPoint Presentation</vt:lpstr>
      <vt:lpstr>PowerPoint Presentation</vt:lpstr>
      <vt:lpstr>PowerPoint Presentation</vt:lpstr>
      <vt:lpstr>PowerPoint Presentation</vt:lpstr>
      <vt:lpstr>PowerPoint Presentation</vt:lpstr>
      <vt:lpstr>PowerPoint Presentation</vt:lpstr>
      <vt:lpstr>What is the evidence that trauma can cause neuropathic pain?</vt:lpstr>
      <vt:lpstr>Experimental evidence that psychological trauma correlates with altered sensory processing</vt:lpstr>
      <vt:lpstr>Experimental evidence that psychological trauma correlates with altered sensory processing</vt:lpstr>
      <vt:lpstr>Experimental evidence that psychological trauma correlates with altered sensory processing</vt:lpstr>
      <vt:lpstr>Evidence that psychological trauma causes chronic pain:  Association 1/2</vt:lpstr>
      <vt:lpstr>Evidence that psychological trauma causes chronic pain:  Association 2/2</vt:lpstr>
      <vt:lpstr>Evidence that psychological trauma causes chronic pain: Temporality and Association</vt:lpstr>
      <vt:lpstr>Evidence that psychological trauma causes chronic pain: Dose- Response between trauma and pain 1/2</vt:lpstr>
      <vt:lpstr>Evidence that psychological trauma causes chronic pain: Dose- Response between trauma and pain 2/2</vt:lpstr>
      <vt:lpstr>Evidence that psychological trauma causes chronic pain: Reversibility     i.e., Does trauma treatment decrease pain?  YES</vt:lpstr>
      <vt:lpstr>Evidence that psychological trauma causes chronic pain: Reversibility     i.e., Does trauma treatment decrease pain?  YES</vt:lpstr>
      <vt:lpstr>How do we know that “Central sensitization” of the pain circuits is not  the result of the anxiety or depression that usually co-occur with trauma ??</vt:lpstr>
      <vt:lpstr>Experimental evidence that chronic “pain for psychological reasons” occurs independent of Anxiety or Depression</vt:lpstr>
      <vt:lpstr>Experimental evidence that depression does not lead to central sensitization</vt:lpstr>
      <vt:lpstr>Experimental evidence that anxiety does not lead to central sensitization</vt:lpstr>
      <vt:lpstr> More than trauma induced neuropathic pain Triggered trauma memories of pain Sometimes triggers also call up pain memories, and pain focus can serve as a means of coping</vt:lpstr>
      <vt:lpstr>PowerPoint Presentation</vt:lpstr>
      <vt:lpstr>Review: How trauma induced reorganization of the CNS may cause pain in the absence of tissue damage</vt:lpstr>
      <vt:lpstr>How often does trauma cause pain?</vt:lpstr>
      <vt:lpstr>Psychological Trauma (PTSD) Prevalence</vt:lpstr>
      <vt:lpstr>History Clues</vt:lpstr>
      <vt:lpstr>PowerPoint Presentation</vt:lpstr>
      <vt:lpstr>PowerPoint Presentation</vt:lpstr>
      <vt:lpstr>PowerPoint Presentation</vt:lpstr>
      <vt:lpstr>4. Emotional Pain  </vt:lpstr>
      <vt:lpstr>Social interactions mediate pain perception</vt:lpstr>
      <vt:lpstr>What is Pain 2022 ?</vt:lpstr>
      <vt:lpstr>What is Pain 2022 ?</vt:lpstr>
      <vt:lpstr>What is Pain 2022 ?</vt:lpstr>
      <vt:lpstr>PowerPoint Presentation</vt:lpstr>
      <vt:lpstr>Mind - Nervous System - Body approach to treatment of chronic pain</vt:lpstr>
      <vt:lpstr>Mind - Nervous System - Body approach to treatment of chronic pain</vt:lpstr>
      <vt:lpstr>PowerPoint Presentation</vt:lpstr>
      <vt:lpstr>PowerPoint Presentation</vt:lpstr>
      <vt:lpstr>PowerPoint Presentation</vt:lpstr>
      <vt:lpstr>PowerPoint Presentation</vt:lpstr>
      <vt:lpstr>Pain informed trauma recovery The Goal is Wellbeing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bdavis</dc:creator>
  <cp:lastModifiedBy>Warshauer, Emma</cp:lastModifiedBy>
  <cp:revision>579</cp:revision>
  <dcterms:created xsi:type="dcterms:W3CDTF">2012-12-27T00:37:18Z</dcterms:created>
  <dcterms:modified xsi:type="dcterms:W3CDTF">2024-10-17T12:10:11Z</dcterms:modified>
</cp:coreProperties>
</file>